
<file path=[Content_Types].xml><?xml version="1.0" encoding="utf-8"?>
<Types xmlns="http://schemas.openxmlformats.org/package/2006/content-types">
  <Default Extension="fntdata" ContentType="application/x-fontdata"/>
  <Default Extension="odttf" ContentType="application/vnd.openxmlformats-officedocument.obfuscatedFont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entation.xml" ContentType="application/vnd.openxmlformats-officedocument.presentationml.presentation.main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0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</p:sldIdLst>
  <p:sldSz cy="6858000" cx="12192000"/>
  <p:notesSz cx="6858000" cy="9144000"/>
  <p:embeddedFontLst>
    <p:embeddedFont>
      <p:font typeface="Urbanist Medium"/>
      <p:regular r:id="rId37"/>
      <p:bold r:id="rId38"/>
      <p:italic r:id="rId39"/>
      <p:boldItalic r:id="rId40"/>
    </p:embeddedFont>
    <p:embeddedFont>
      <p:font typeface="Urbanist Black"/>
      <p:bold r:id="rId41"/>
      <p:boldItalic r:id="rId4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F93A9ECF-58CD-4425-85AB-47EE1AF4659B}">
  <a:tblStyle styleId="{F93A9ECF-58CD-4425-85AB-47EE1AF4659B}" styleName="Table_0">
    <a:wholeTbl>
      <a:tcTxStyle b="off" i="off">
        <a:font>
          <a:latin typeface="News Gothic MT"/>
          <a:ea typeface="News Gothic MT"/>
          <a:cs typeface="News Gothic MT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7E9E8"/>
          </a:solidFill>
        </a:fill>
      </a:tcStyle>
    </a:wholeTbl>
    <a:band1H>
      <a:tcTxStyle b="off" i="off"/>
      <a:tcStyle>
        <a:fill>
          <a:solidFill>
            <a:srgbClr val="CBCFCF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CBCFCF"/>
          </a:solidFill>
        </a:fill>
      </a:tcStyle>
    </a:band1V>
    <a:band2V>
      <a:tcTxStyle b="off" i="off"/>
    </a:band2V>
    <a:lastCol>
      <a:tcTxStyle b="on" i="off">
        <a:font>
          <a:latin typeface="News Gothic MT"/>
          <a:ea typeface="News Gothic MT"/>
          <a:cs typeface="News Gothic MT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News Gothic MT"/>
          <a:ea typeface="News Gothic MT"/>
          <a:cs typeface="News Gothic MT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News Gothic MT"/>
          <a:ea typeface="News Gothic MT"/>
          <a:cs typeface="News Gothic MT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News Gothic MT"/>
          <a:ea typeface="News Gothic MT"/>
          <a:cs typeface="News Gothic MT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13" Type="http://schemas.openxmlformats.org/officeDocument/2006/relationships/slide" Target="slides/slide7.xml"/><Relationship Id="rId39" Type="http://schemas.openxmlformats.org/officeDocument/2006/relationships/font" Target="fonts/UrbanistMedium-italic.fntdata"/><Relationship Id="rId18" Type="http://schemas.openxmlformats.org/officeDocument/2006/relationships/slide" Target="slides/slide12.xml"/><Relationship Id="rId42" Type="http://schemas.openxmlformats.org/officeDocument/2006/relationships/font" Target="fonts/UrbanistBlack-boldItalic.fntdata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viewProps" Target="viewProps.xml"/><Relationship Id="rId29" Type="http://schemas.openxmlformats.org/officeDocument/2006/relationships/slide" Target="slides/slide23.xml"/><Relationship Id="rId16" Type="http://schemas.openxmlformats.org/officeDocument/2006/relationships/slide" Target="slides/slide10.xml"/><Relationship Id="rId40" Type="http://schemas.openxmlformats.org/officeDocument/2006/relationships/font" Target="fonts/UrbanistMedium-boldItalic.fntdata"/><Relationship Id="rId24" Type="http://schemas.openxmlformats.org/officeDocument/2006/relationships/slide" Target="slides/slide18.xml"/><Relationship Id="rId1" Type="http://schemas.openxmlformats.org/officeDocument/2006/relationships/theme" Target="theme/theme1.xml"/><Relationship Id="rId6" Type="http://schemas.openxmlformats.org/officeDocument/2006/relationships/notesMaster" Target="notesMasters/notesMaster1.xml"/><Relationship Id="rId11" Type="http://schemas.openxmlformats.org/officeDocument/2006/relationships/slide" Target="slides/slide5.xml"/><Relationship Id="rId32" Type="http://schemas.openxmlformats.org/officeDocument/2006/relationships/slide" Target="slides/slide26.xml"/><Relationship Id="rId37" Type="http://schemas.openxmlformats.org/officeDocument/2006/relationships/font" Target="fonts/UrbanistMedium-regular.fntdata"/><Relationship Id="rId45" Type="http://schemas.openxmlformats.org/officeDocument/2006/relationships/customXml" Target="../customXml/item3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9.xml"/><Relationship Id="rId36" Type="http://schemas.openxmlformats.org/officeDocument/2006/relationships/slide" Target="slides/slide30.xml"/><Relationship Id="rId31" Type="http://schemas.openxmlformats.org/officeDocument/2006/relationships/slide" Target="slides/slide25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4" Type="http://schemas.openxmlformats.org/officeDocument/2006/relationships/customXml" Target="../customXml/item2.xml"/><Relationship Id="rId22" Type="http://schemas.openxmlformats.org/officeDocument/2006/relationships/slide" Target="slides/slide16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14" Type="http://schemas.openxmlformats.org/officeDocument/2006/relationships/slide" Target="slides/slide8.xml"/><Relationship Id="rId43" Type="http://schemas.openxmlformats.org/officeDocument/2006/relationships/customXml" Target="../customXml/item1.xml"/><Relationship Id="rId8" Type="http://schemas.openxmlformats.org/officeDocument/2006/relationships/slide" Target="slides/slide2.xml"/><Relationship Id="rId3" Type="http://schemas.openxmlformats.org/officeDocument/2006/relationships/presProps" Target="presProps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38" Type="http://schemas.openxmlformats.org/officeDocument/2006/relationships/font" Target="fonts/UrbanistMedium-bold.fntdata"/><Relationship Id="rId20" Type="http://schemas.openxmlformats.org/officeDocument/2006/relationships/slide" Target="slides/slide14.xml"/><Relationship Id="rId41" Type="http://schemas.openxmlformats.org/officeDocument/2006/relationships/font" Target="fonts/UrbanistBlack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51" name="Google Shape;151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12" name="Google Shape;212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8" name="Google Shape;218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19" name="Google Shape;219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25" name="Google Shape;225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0" name="Google Shape;230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31" name="Google Shape;231;p1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37" name="Google Shape;237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3" name="Google Shape;243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44" name="Google Shape;244;p1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50" name="Google Shape;250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56" name="Google Shape;256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62" name="Google Shape;262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68" name="Google Shape;268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1" name="Google Shape;161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2" name="Google Shape;162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3" name="Google Shape;273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74" name="Google Shape;274;p2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80" name="Google Shape;280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86" name="Google Shape;286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92" name="Google Shape;292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8" name="Google Shape;298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99" name="Google Shape;299;p2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05" name="Google Shape;305;p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10" name="Google Shape;310;p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2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16" name="Google Shape;316;p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2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22" name="Google Shape;322;p2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2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28" name="Google Shape;328;p2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8" name="Google Shape;168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3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34" name="Google Shape;334;p3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75" name="Google Shape;175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82" name="Google Shape;182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7" name="Google Shape;187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88" name="Google Shape;188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94" name="Google Shape;194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00" name="Google Shape;200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06" name="Google Shape;206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6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6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"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black and white logo&#10;&#10;Description automatically generated" id="119" name="Google Shape;119;p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928102" y="0"/>
            <a:ext cx="3263900" cy="4762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black background with a black square&#10;&#10;Description automatically generated with medium confidence" id="120" name="Google Shape;120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82915" y="5485130"/>
            <a:ext cx="1878331" cy="673814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11"/>
          <p:cNvSpPr txBox="1"/>
          <p:nvPr>
            <p:ph type="ctrTitle"/>
          </p:nvPr>
        </p:nvSpPr>
        <p:spPr>
          <a:xfrm>
            <a:off x="6543040" y="1122363"/>
            <a:ext cx="495808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rial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" name="Google Shape;122;p11"/>
          <p:cNvSpPr txBox="1"/>
          <p:nvPr>
            <p:ph idx="1" type="subTitle"/>
          </p:nvPr>
        </p:nvSpPr>
        <p:spPr>
          <a:xfrm>
            <a:off x="6543040" y="3602038"/>
            <a:ext cx="4958080" cy="11934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4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160"/>
              <a:buNone/>
              <a:defRPr sz="24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3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36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36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23" name="Google Shape;123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" name="Google Shape;124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6" name="Google Shape;126;p11"/>
          <p:cNvSpPr txBox="1"/>
          <p:nvPr>
            <p:ph idx="2" type="body"/>
          </p:nvPr>
        </p:nvSpPr>
        <p:spPr>
          <a:xfrm>
            <a:off x="7685405" y="4968875"/>
            <a:ext cx="2673350" cy="35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90"/>
              <a:buNone/>
              <a:defRPr b="1" i="0" sz="1400">
                <a:latin typeface="Urbanist Black"/>
                <a:ea typeface="Urbanist Black"/>
                <a:cs typeface="Urbanist Black"/>
                <a:sym typeface="Urbanist Black"/>
              </a:defRPr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16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7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Title and Content">
  <p:cSld name="5_Title and Content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black background with a black square&#10;&#10;Description automatically generated with medium confidence" id="128" name="Google Shape;128;p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389889" y="6385850"/>
            <a:ext cx="1566763" cy="321242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12"/>
          <p:cNvSpPr/>
          <p:nvPr/>
        </p:nvSpPr>
        <p:spPr>
          <a:xfrm>
            <a:off x="0" y="0"/>
            <a:ext cx="12192000" cy="802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A long thin line with a black background&#10;&#10;Description automatically generated with medium confidence" id="130" name="Google Shape;130;p12"/>
          <p:cNvPicPr preferRelativeResize="0"/>
          <p:nvPr/>
        </p:nvPicPr>
        <p:blipFill rotWithShape="1">
          <a:blip r:embed="rId3">
            <a:alphaModFix/>
          </a:blip>
          <a:srcRect b="12932" l="11553" r="0" t="21021"/>
          <a:stretch/>
        </p:blipFill>
        <p:spPr>
          <a:xfrm>
            <a:off x="0" y="0"/>
            <a:ext cx="11744960" cy="1707776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12"/>
          <p:cNvSpPr txBox="1"/>
          <p:nvPr>
            <p:ph type="title"/>
          </p:nvPr>
        </p:nvSpPr>
        <p:spPr>
          <a:xfrm>
            <a:off x="1071880" y="151765"/>
            <a:ext cx="10515600" cy="5187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1D8D2"/>
              </a:buClr>
              <a:buSzPts val="3100"/>
              <a:buFont typeface="Arial"/>
              <a:buNone/>
              <a:defRPr sz="3100">
                <a:solidFill>
                  <a:srgbClr val="B1D8D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2" name="Google Shape;132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3" name="Google Shape;133;p12"/>
          <p:cNvSpPr txBox="1"/>
          <p:nvPr/>
        </p:nvSpPr>
        <p:spPr>
          <a:xfrm>
            <a:off x="365760" y="6356354"/>
            <a:ext cx="321564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12"/>
          <p:cNvSpPr txBox="1"/>
          <p:nvPr>
            <p:ph idx="1" type="body"/>
          </p:nvPr>
        </p:nvSpPr>
        <p:spPr>
          <a:xfrm>
            <a:off x="838200" y="1290320"/>
            <a:ext cx="5257800" cy="48866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25755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530"/>
              <a:buChar char="▪"/>
              <a:defRPr/>
            </a:lvl1pPr>
            <a:lvl2pPr indent="-33147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620"/>
              <a:buChar char="◆"/>
              <a:defRPr/>
            </a:lvl2pPr>
            <a:lvl3pPr indent="-325755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30"/>
              <a:buChar char="◇"/>
              <a:defRPr/>
            </a:lvl3pPr>
            <a:lvl4pPr indent="-325755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30"/>
              <a:buChar char="◇"/>
              <a:defRPr/>
            </a:lvl4pPr>
            <a:lvl5pPr indent="-325755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30"/>
              <a:buChar char="◇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5" name="Google Shape;135;p12"/>
          <p:cNvSpPr txBox="1"/>
          <p:nvPr>
            <p:ph idx="2" type="body"/>
          </p:nvPr>
        </p:nvSpPr>
        <p:spPr>
          <a:xfrm>
            <a:off x="6319838" y="1290320"/>
            <a:ext cx="5262562" cy="48869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25755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530"/>
              <a:buChar char="▪"/>
              <a:defRPr/>
            </a:lvl1pPr>
            <a:lvl2pPr indent="-33147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620"/>
              <a:buChar char="◆"/>
              <a:defRPr/>
            </a:lvl2pPr>
            <a:lvl3pPr indent="-325755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30"/>
              <a:buChar char="◇"/>
              <a:defRPr/>
            </a:lvl3pPr>
            <a:lvl4pPr indent="-325755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30"/>
              <a:buChar char="◇"/>
              <a:defRPr/>
            </a:lvl4pPr>
            <a:lvl5pPr indent="-325755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30"/>
              <a:buChar char="◇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Title and Content">
  <p:cSld name="6_Title and Content"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3"/>
          <p:cNvSpPr/>
          <p:nvPr/>
        </p:nvSpPr>
        <p:spPr>
          <a:xfrm>
            <a:off x="0" y="0"/>
            <a:ext cx="12192000" cy="802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A long thin line with a black background&#10;&#10;Description automatically generated with medium confidence" id="138" name="Google Shape;138;p13"/>
          <p:cNvPicPr preferRelativeResize="0"/>
          <p:nvPr/>
        </p:nvPicPr>
        <p:blipFill rotWithShape="1">
          <a:blip r:embed="rId2">
            <a:alphaModFix/>
          </a:blip>
          <a:srcRect b="47937" l="11553" r="0" t="21021"/>
          <a:stretch/>
        </p:blipFill>
        <p:spPr>
          <a:xfrm>
            <a:off x="0" y="0"/>
            <a:ext cx="11744960" cy="80264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black background with a black square&#10;&#10;Description automatically generated with medium confidence" id="139" name="Google Shape;139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389889" y="6385850"/>
            <a:ext cx="1566763" cy="321242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13"/>
          <p:cNvSpPr txBox="1"/>
          <p:nvPr>
            <p:ph type="title"/>
          </p:nvPr>
        </p:nvSpPr>
        <p:spPr>
          <a:xfrm>
            <a:off x="1071880" y="151765"/>
            <a:ext cx="10515600" cy="5187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1D8D2"/>
              </a:buClr>
              <a:buSzPts val="3100"/>
              <a:buFont typeface="Arial"/>
              <a:buNone/>
              <a:defRPr sz="3100">
                <a:solidFill>
                  <a:srgbClr val="B1D8D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" name="Google Shape;141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" name="Google Shape;142;p13"/>
          <p:cNvSpPr txBox="1"/>
          <p:nvPr/>
        </p:nvSpPr>
        <p:spPr>
          <a:xfrm>
            <a:off x="365760" y="6356354"/>
            <a:ext cx="321564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13"/>
          <p:cNvSpPr txBox="1"/>
          <p:nvPr>
            <p:ph idx="1" type="body"/>
          </p:nvPr>
        </p:nvSpPr>
        <p:spPr>
          <a:xfrm>
            <a:off x="817880" y="1442720"/>
            <a:ext cx="5532120" cy="47342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25755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530"/>
              <a:buChar char="▪"/>
              <a:defRPr/>
            </a:lvl1pPr>
            <a:lvl2pPr indent="-33147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620"/>
              <a:buChar char="◆"/>
              <a:defRPr/>
            </a:lvl2pPr>
            <a:lvl3pPr indent="-325755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30"/>
              <a:buChar char="◇"/>
              <a:defRPr/>
            </a:lvl3pPr>
            <a:lvl4pPr indent="-325755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30"/>
              <a:buChar char="◇"/>
              <a:defRPr/>
            </a:lvl4pPr>
            <a:lvl5pPr indent="-325755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30"/>
              <a:buChar char="◇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" name="Google Shape;144;p13"/>
          <p:cNvSpPr/>
          <p:nvPr/>
        </p:nvSpPr>
        <p:spPr>
          <a:xfrm>
            <a:off x="6807200" y="1442720"/>
            <a:ext cx="5384800" cy="47380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45" name="Google Shape;145;p13"/>
          <p:cNvCxnSpPr/>
          <p:nvPr/>
        </p:nvCxnSpPr>
        <p:spPr>
          <a:xfrm>
            <a:off x="6786880" y="1442720"/>
            <a:ext cx="0" cy="4738074"/>
          </a:xfrm>
          <a:prstGeom prst="straightConnector1">
            <a:avLst/>
          </a:prstGeom>
          <a:noFill/>
          <a:ln cap="flat" cmpd="sng" w="571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46" name="Google Shape;146;p13"/>
          <p:cNvCxnSpPr/>
          <p:nvPr/>
        </p:nvCxnSpPr>
        <p:spPr>
          <a:xfrm>
            <a:off x="782320" y="1442720"/>
            <a:ext cx="0" cy="4738074"/>
          </a:xfrm>
          <a:prstGeom prst="straightConnector1">
            <a:avLst/>
          </a:prstGeom>
          <a:noFill/>
          <a:ln cap="flat" cmpd="sng" w="571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descr="A black background with many squares and lines&#10;&#10;Description automatically generated" id="147" name="Google Shape;147;p13"/>
          <p:cNvPicPr preferRelativeResize="0"/>
          <p:nvPr/>
        </p:nvPicPr>
        <p:blipFill rotWithShape="1">
          <a:blip r:embed="rId4">
            <a:alphaModFix amt="51000"/>
          </a:blip>
          <a:srcRect b="26602" l="31267" r="15278" t="24486"/>
          <a:stretch/>
        </p:blipFill>
        <p:spPr>
          <a:xfrm>
            <a:off x="6807200" y="1432560"/>
            <a:ext cx="5384800" cy="4744720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13"/>
          <p:cNvSpPr txBox="1"/>
          <p:nvPr/>
        </p:nvSpPr>
        <p:spPr>
          <a:xfrm>
            <a:off x="8686800" y="3403603"/>
            <a:ext cx="1869440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Insert image/graphic on top of this box. Leave green border.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black background with a black square&#10;&#10;Description automatically generated with medium confidence" id="20" name="Google Shape;20;p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389889" y="6385850"/>
            <a:ext cx="1566763" cy="321242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3"/>
          <p:cNvSpPr/>
          <p:nvPr/>
        </p:nvSpPr>
        <p:spPr>
          <a:xfrm>
            <a:off x="0" y="0"/>
            <a:ext cx="12192000" cy="802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A long thin line with a black background&#10;&#10;Description automatically generated with medium confidence" id="22" name="Google Shape;22;p3"/>
          <p:cNvPicPr preferRelativeResize="0"/>
          <p:nvPr/>
        </p:nvPicPr>
        <p:blipFill rotWithShape="1">
          <a:blip r:embed="rId3">
            <a:alphaModFix/>
          </a:blip>
          <a:srcRect b="47937" l="11553" r="0" t="21021"/>
          <a:stretch/>
        </p:blipFill>
        <p:spPr>
          <a:xfrm>
            <a:off x="0" y="0"/>
            <a:ext cx="11744960" cy="80264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3"/>
          <p:cNvSpPr txBox="1"/>
          <p:nvPr>
            <p:ph type="title"/>
          </p:nvPr>
        </p:nvSpPr>
        <p:spPr>
          <a:xfrm>
            <a:off x="1071880" y="151765"/>
            <a:ext cx="10515600" cy="5187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1D8D2"/>
              </a:buClr>
              <a:buSzPts val="3500"/>
              <a:buFont typeface="Arial"/>
              <a:buNone/>
              <a:defRPr sz="3500">
                <a:solidFill>
                  <a:srgbClr val="B1D8D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3"/>
          <p:cNvSpPr txBox="1"/>
          <p:nvPr>
            <p:ph idx="1" type="body"/>
          </p:nvPr>
        </p:nvSpPr>
        <p:spPr>
          <a:xfrm>
            <a:off x="838200" y="1270000"/>
            <a:ext cx="10515600" cy="4906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25755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530"/>
              <a:buChar char="▪"/>
              <a:defRPr/>
            </a:lvl1pPr>
            <a:lvl2pPr indent="-33147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620"/>
              <a:buChar char="◆"/>
              <a:defRPr/>
            </a:lvl2pPr>
            <a:lvl3pPr indent="-33655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00"/>
              <a:buChar char="◇"/>
              <a:defRPr/>
            </a:lvl3pPr>
            <a:lvl4pPr indent="-33655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00"/>
              <a:buChar char="◇"/>
              <a:defRPr/>
            </a:lvl4pPr>
            <a:lvl5pPr indent="-33655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00"/>
              <a:buChar char="◇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3"/>
          <p:cNvSpPr txBox="1"/>
          <p:nvPr/>
        </p:nvSpPr>
        <p:spPr>
          <a:xfrm>
            <a:off x="365760" y="6356354"/>
            <a:ext cx="321564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A black background with a black square&#10;&#10;Description automatically generated with medium confidence" id="27" name="Google Shape;27;p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389889" y="6385850"/>
            <a:ext cx="1566763" cy="321242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3"/>
          <p:cNvSpPr/>
          <p:nvPr/>
        </p:nvSpPr>
        <p:spPr>
          <a:xfrm>
            <a:off x="0" y="0"/>
            <a:ext cx="12192000" cy="802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A long thin line with a black background&#10;&#10;Description automatically generated with medium confidence" id="29" name="Google Shape;29;p3"/>
          <p:cNvPicPr preferRelativeResize="0"/>
          <p:nvPr/>
        </p:nvPicPr>
        <p:blipFill rotWithShape="1">
          <a:blip r:embed="rId3">
            <a:alphaModFix/>
          </a:blip>
          <a:srcRect b="47937" l="11553" r="0" t="21021"/>
          <a:stretch/>
        </p:blipFill>
        <p:spPr>
          <a:xfrm>
            <a:off x="0" y="0"/>
            <a:ext cx="11744960" cy="802640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3"/>
          <p:cNvSpPr txBox="1"/>
          <p:nvPr/>
        </p:nvSpPr>
        <p:spPr>
          <a:xfrm>
            <a:off x="365760" y="6356354"/>
            <a:ext cx="321564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Google Shape;31;p3"/>
          <p:cNvSpPr txBox="1"/>
          <p:nvPr>
            <p:ph idx="2" type="body"/>
          </p:nvPr>
        </p:nvSpPr>
        <p:spPr>
          <a:xfrm>
            <a:off x="4135439" y="101918"/>
            <a:ext cx="7452042" cy="5286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635"/>
              <a:buNone/>
              <a:defRPr sz="3100">
                <a:solidFill>
                  <a:srgbClr val="B1D8D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16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7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and Content">
  <p:cSld name="1_Title and Conte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black background with a black square&#10;&#10;Description automatically generated with medium confidence" id="33" name="Google Shape;33;p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389889" y="6385850"/>
            <a:ext cx="1566763" cy="321242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4"/>
          <p:cNvSpPr/>
          <p:nvPr/>
        </p:nvSpPr>
        <p:spPr>
          <a:xfrm>
            <a:off x="0" y="0"/>
            <a:ext cx="12192000" cy="802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A long thin line with a black background&#10;&#10;Description automatically generated with medium confidence" id="35" name="Google Shape;35;p4"/>
          <p:cNvPicPr preferRelativeResize="0"/>
          <p:nvPr/>
        </p:nvPicPr>
        <p:blipFill rotWithShape="1">
          <a:blip r:embed="rId3">
            <a:alphaModFix/>
          </a:blip>
          <a:srcRect b="47937" l="11553" r="0" t="21021"/>
          <a:stretch/>
        </p:blipFill>
        <p:spPr>
          <a:xfrm>
            <a:off x="0" y="0"/>
            <a:ext cx="11744960" cy="802640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Google Shape;36;p4"/>
          <p:cNvSpPr txBox="1"/>
          <p:nvPr>
            <p:ph type="title"/>
          </p:nvPr>
        </p:nvSpPr>
        <p:spPr>
          <a:xfrm>
            <a:off x="1071880" y="151765"/>
            <a:ext cx="10515600" cy="5187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1D8D2"/>
              </a:buClr>
              <a:buSzPts val="3500"/>
              <a:buFont typeface="Arial"/>
              <a:buNone/>
              <a:defRPr sz="3500">
                <a:solidFill>
                  <a:srgbClr val="B1D8D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4"/>
          <p:cNvSpPr txBox="1"/>
          <p:nvPr/>
        </p:nvSpPr>
        <p:spPr>
          <a:xfrm>
            <a:off x="365760" y="6356354"/>
            <a:ext cx="321564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p4"/>
          <p:cNvSpPr txBox="1"/>
          <p:nvPr>
            <p:ph idx="1" type="body"/>
          </p:nvPr>
        </p:nvSpPr>
        <p:spPr>
          <a:xfrm>
            <a:off x="838200" y="1290320"/>
            <a:ext cx="5257800" cy="48866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25755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530"/>
              <a:buChar char="▪"/>
              <a:defRPr/>
            </a:lvl1pPr>
            <a:lvl2pPr indent="-33147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620"/>
              <a:buChar char="◆"/>
              <a:defRPr/>
            </a:lvl2pPr>
            <a:lvl3pPr indent="-325755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30"/>
              <a:buChar char="◇"/>
              <a:defRPr/>
            </a:lvl3pPr>
            <a:lvl4pPr indent="-325755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30"/>
              <a:buChar char="◇"/>
              <a:defRPr/>
            </a:lvl4pPr>
            <a:lvl5pPr indent="-325755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30"/>
              <a:buChar char="◇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4"/>
          <p:cNvSpPr txBox="1"/>
          <p:nvPr>
            <p:ph idx="2" type="body"/>
          </p:nvPr>
        </p:nvSpPr>
        <p:spPr>
          <a:xfrm>
            <a:off x="6319838" y="1290320"/>
            <a:ext cx="5262562" cy="48869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25755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530"/>
              <a:buChar char="▪"/>
              <a:defRPr/>
            </a:lvl1pPr>
            <a:lvl2pPr indent="-33147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620"/>
              <a:buChar char="◆"/>
              <a:defRPr/>
            </a:lvl2pPr>
            <a:lvl3pPr indent="-325755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30"/>
              <a:buChar char="◇"/>
              <a:defRPr/>
            </a:lvl3pPr>
            <a:lvl4pPr indent="-325755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30"/>
              <a:buChar char="◇"/>
              <a:defRPr/>
            </a:lvl4pPr>
            <a:lvl5pPr indent="-325755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30"/>
              <a:buChar char="◇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A black background with a black square&#10;&#10;Description automatically generated with medium confidence" id="41" name="Google Shape;41;p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389889" y="6385850"/>
            <a:ext cx="1566763" cy="321242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4"/>
          <p:cNvSpPr/>
          <p:nvPr/>
        </p:nvSpPr>
        <p:spPr>
          <a:xfrm>
            <a:off x="0" y="0"/>
            <a:ext cx="12192000" cy="802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A long thin line with a black background&#10;&#10;Description automatically generated with medium confidence" id="43" name="Google Shape;43;p4"/>
          <p:cNvPicPr preferRelativeResize="0"/>
          <p:nvPr/>
        </p:nvPicPr>
        <p:blipFill rotWithShape="1">
          <a:blip r:embed="rId3">
            <a:alphaModFix/>
          </a:blip>
          <a:srcRect b="47937" l="11553" r="0" t="21021"/>
          <a:stretch/>
        </p:blipFill>
        <p:spPr>
          <a:xfrm>
            <a:off x="0" y="0"/>
            <a:ext cx="11744960" cy="802640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4"/>
          <p:cNvSpPr txBox="1"/>
          <p:nvPr/>
        </p:nvSpPr>
        <p:spPr>
          <a:xfrm>
            <a:off x="365760" y="6356354"/>
            <a:ext cx="321564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45;p4"/>
          <p:cNvSpPr txBox="1"/>
          <p:nvPr>
            <p:ph idx="3" type="body"/>
          </p:nvPr>
        </p:nvSpPr>
        <p:spPr>
          <a:xfrm>
            <a:off x="3581400" y="101600"/>
            <a:ext cx="8021320" cy="588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635"/>
              <a:buNone/>
              <a:defRPr sz="3100">
                <a:solidFill>
                  <a:srgbClr val="B1D8D2"/>
                </a:solidFill>
              </a:defRPr>
            </a:lvl1pPr>
            <a:lvl2pPr indent="-33147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620"/>
              <a:buChar char="◆"/>
              <a:defRPr/>
            </a:lvl2pPr>
            <a:lvl3pPr indent="-325755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30"/>
              <a:buChar char="◇"/>
              <a:defRPr/>
            </a:lvl3pPr>
            <a:lvl4pPr indent="-325755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30"/>
              <a:buChar char="◇"/>
              <a:defRPr/>
            </a:lvl4pPr>
            <a:lvl5pPr indent="-325755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30"/>
              <a:buChar char="◇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long thin line with a black background&#10;&#10;Description automatically generated with medium confidence" id="47" name="Google Shape;47;p5"/>
          <p:cNvPicPr preferRelativeResize="0"/>
          <p:nvPr/>
        </p:nvPicPr>
        <p:blipFill rotWithShape="1">
          <a:blip r:embed="rId2">
            <a:alphaModFix/>
          </a:blip>
          <a:srcRect b="30409" l="10768" r="0" t="17585"/>
          <a:stretch/>
        </p:blipFill>
        <p:spPr>
          <a:xfrm>
            <a:off x="0" y="4781774"/>
            <a:ext cx="11849131" cy="134470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black background with a black square&#10;&#10;Description automatically generated with medium confidence" id="48" name="Google Shape;48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389889" y="6385850"/>
            <a:ext cx="1566763" cy="321242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5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rial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5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4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3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36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36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51" name="Google Shape;51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4" name="Google Shape;54;p5"/>
          <p:cNvSpPr txBox="1"/>
          <p:nvPr/>
        </p:nvSpPr>
        <p:spPr>
          <a:xfrm>
            <a:off x="365760" y="6356354"/>
            <a:ext cx="321564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A long thin line with a black background&#10;&#10;Description automatically generated with medium confidence" id="55" name="Google Shape;55;p5"/>
          <p:cNvPicPr preferRelativeResize="0"/>
          <p:nvPr/>
        </p:nvPicPr>
        <p:blipFill rotWithShape="1">
          <a:blip r:embed="rId2">
            <a:alphaModFix/>
          </a:blip>
          <a:srcRect b="30409" l="10768" r="0" t="17585"/>
          <a:stretch/>
        </p:blipFill>
        <p:spPr>
          <a:xfrm>
            <a:off x="0" y="4781774"/>
            <a:ext cx="11849131" cy="134470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black background with a black square&#10;&#10;Description automatically generated with medium confidence" id="56" name="Google Shape;56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389889" y="6385850"/>
            <a:ext cx="1566763" cy="321242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5"/>
          <p:cNvSpPr txBox="1"/>
          <p:nvPr/>
        </p:nvSpPr>
        <p:spPr>
          <a:xfrm>
            <a:off x="365760" y="6356354"/>
            <a:ext cx="321564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black and white logo&#10;&#10;Description automatically generated" id="59" name="Google Shape;59;p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928102" y="0"/>
            <a:ext cx="3263900" cy="4762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black and white logo&#10;&#10;Description automatically generated" id="60" name="Google Shape;60;p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928102" y="0"/>
            <a:ext cx="3263900" cy="476250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"/>
          <p:cNvSpPr txBox="1"/>
          <p:nvPr>
            <p:ph type="ctrTitle"/>
          </p:nvPr>
        </p:nvSpPr>
        <p:spPr>
          <a:xfrm>
            <a:off x="6786880" y="1122363"/>
            <a:ext cx="495808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500"/>
              <a:buFont typeface="Arial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6"/>
          <p:cNvSpPr txBox="1"/>
          <p:nvPr>
            <p:ph idx="1" type="subTitle"/>
          </p:nvPr>
        </p:nvSpPr>
        <p:spPr>
          <a:xfrm>
            <a:off x="6786880" y="3602038"/>
            <a:ext cx="4958080" cy="11934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4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160"/>
              <a:buNone/>
              <a:defRPr sz="24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3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36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36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63" name="Google Shape;63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6" name="Google Shape;66;p6"/>
          <p:cNvSpPr txBox="1"/>
          <p:nvPr>
            <p:ph idx="2" type="body"/>
          </p:nvPr>
        </p:nvSpPr>
        <p:spPr>
          <a:xfrm>
            <a:off x="7929245" y="4968875"/>
            <a:ext cx="2673350" cy="35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90"/>
              <a:buNone/>
              <a:defRPr b="1" i="0" sz="1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16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7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A black background with a black square&#10;&#10;Description automatically generated with medium confidence" id="67" name="Google Shape;67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26755" y="5485130"/>
            <a:ext cx="1878331" cy="6738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 and Content">
  <p:cSld name="2_Title and Conten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7"/>
          <p:cNvSpPr/>
          <p:nvPr/>
        </p:nvSpPr>
        <p:spPr>
          <a:xfrm>
            <a:off x="0" y="0"/>
            <a:ext cx="12192000" cy="802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A long thin line with a black background&#10;&#10;Description automatically generated with medium confidence" id="70" name="Google Shape;70;p7"/>
          <p:cNvPicPr preferRelativeResize="0"/>
          <p:nvPr/>
        </p:nvPicPr>
        <p:blipFill rotWithShape="1">
          <a:blip r:embed="rId2">
            <a:alphaModFix/>
          </a:blip>
          <a:srcRect b="47937" l="11553" r="0" t="21021"/>
          <a:stretch/>
        </p:blipFill>
        <p:spPr>
          <a:xfrm>
            <a:off x="0" y="0"/>
            <a:ext cx="11744960" cy="80264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black background with a black square&#10;&#10;Description automatically generated with medium confidence" id="71" name="Google Shape;71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389889" y="6385850"/>
            <a:ext cx="1566763" cy="321242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7"/>
          <p:cNvSpPr txBox="1"/>
          <p:nvPr>
            <p:ph type="title"/>
          </p:nvPr>
        </p:nvSpPr>
        <p:spPr>
          <a:xfrm>
            <a:off x="1071880" y="151765"/>
            <a:ext cx="10515600" cy="5187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1D8D2"/>
              </a:buClr>
              <a:buSzPts val="3500"/>
              <a:buFont typeface="Arial"/>
              <a:buNone/>
              <a:defRPr sz="3500">
                <a:solidFill>
                  <a:srgbClr val="B1D8D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7"/>
          <p:cNvSpPr txBox="1"/>
          <p:nvPr/>
        </p:nvSpPr>
        <p:spPr>
          <a:xfrm>
            <a:off x="365760" y="6356354"/>
            <a:ext cx="321564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7"/>
          <p:cNvSpPr txBox="1"/>
          <p:nvPr>
            <p:ph idx="1" type="body"/>
          </p:nvPr>
        </p:nvSpPr>
        <p:spPr>
          <a:xfrm>
            <a:off x="817880" y="1442720"/>
            <a:ext cx="5532120" cy="47342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25755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530"/>
              <a:buChar char="▪"/>
              <a:defRPr/>
            </a:lvl1pPr>
            <a:lvl2pPr indent="-33147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620"/>
              <a:buChar char="◆"/>
              <a:defRPr/>
            </a:lvl2pPr>
            <a:lvl3pPr indent="-325755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30"/>
              <a:buChar char="◇"/>
              <a:defRPr/>
            </a:lvl3pPr>
            <a:lvl4pPr indent="-325755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30"/>
              <a:buChar char="◇"/>
              <a:defRPr/>
            </a:lvl4pPr>
            <a:lvl5pPr indent="-325755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30"/>
              <a:buChar char="◇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" name="Google Shape;76;p7"/>
          <p:cNvSpPr/>
          <p:nvPr/>
        </p:nvSpPr>
        <p:spPr>
          <a:xfrm>
            <a:off x="6807200" y="1442720"/>
            <a:ext cx="5384800" cy="47380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7" name="Google Shape;77;p7"/>
          <p:cNvCxnSpPr/>
          <p:nvPr/>
        </p:nvCxnSpPr>
        <p:spPr>
          <a:xfrm>
            <a:off x="6786880" y="1442720"/>
            <a:ext cx="0" cy="4738074"/>
          </a:xfrm>
          <a:prstGeom prst="straightConnector1">
            <a:avLst/>
          </a:prstGeom>
          <a:noFill/>
          <a:ln cap="flat" cmpd="sng" w="571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8" name="Google Shape;78;p7"/>
          <p:cNvCxnSpPr/>
          <p:nvPr/>
        </p:nvCxnSpPr>
        <p:spPr>
          <a:xfrm>
            <a:off x="782320" y="1442720"/>
            <a:ext cx="0" cy="4738074"/>
          </a:xfrm>
          <a:prstGeom prst="straightConnector1">
            <a:avLst/>
          </a:prstGeom>
          <a:noFill/>
          <a:ln cap="flat" cmpd="sng" w="571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descr="A black background with many squares and lines&#10;&#10;Description automatically generated" id="79" name="Google Shape;79;p7"/>
          <p:cNvPicPr preferRelativeResize="0"/>
          <p:nvPr/>
        </p:nvPicPr>
        <p:blipFill rotWithShape="1">
          <a:blip r:embed="rId4">
            <a:alphaModFix amt="51000"/>
          </a:blip>
          <a:srcRect b="26602" l="31267" r="15278" t="24486"/>
          <a:stretch/>
        </p:blipFill>
        <p:spPr>
          <a:xfrm>
            <a:off x="6807200" y="1432560"/>
            <a:ext cx="5384800" cy="4744720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"/>
          <p:cNvSpPr txBox="1"/>
          <p:nvPr/>
        </p:nvSpPr>
        <p:spPr>
          <a:xfrm>
            <a:off x="8686800" y="3403603"/>
            <a:ext cx="1869440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Urbanist Medium"/>
                <a:ea typeface="Urbanist Medium"/>
                <a:cs typeface="Urbanist Medium"/>
                <a:sym typeface="Urbanist Medium"/>
              </a:rPr>
              <a:t>Insert image/graphic on top of this box. Leave green border.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p7"/>
          <p:cNvSpPr/>
          <p:nvPr/>
        </p:nvSpPr>
        <p:spPr>
          <a:xfrm>
            <a:off x="0" y="0"/>
            <a:ext cx="12192000" cy="802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A long thin line with a black background&#10;&#10;Description automatically generated with medium confidence" id="82" name="Google Shape;82;p7"/>
          <p:cNvPicPr preferRelativeResize="0"/>
          <p:nvPr/>
        </p:nvPicPr>
        <p:blipFill rotWithShape="1">
          <a:blip r:embed="rId2">
            <a:alphaModFix/>
          </a:blip>
          <a:srcRect b="47937" l="11553" r="0" t="21021"/>
          <a:stretch/>
        </p:blipFill>
        <p:spPr>
          <a:xfrm>
            <a:off x="0" y="0"/>
            <a:ext cx="11744960" cy="80264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black background with a black square&#10;&#10;Description automatically generated with medium confidence" id="83" name="Google Shape;83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389889" y="6385850"/>
            <a:ext cx="1566763" cy="321242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7"/>
          <p:cNvSpPr txBox="1"/>
          <p:nvPr/>
        </p:nvSpPr>
        <p:spPr>
          <a:xfrm>
            <a:off x="365760" y="6356354"/>
            <a:ext cx="321564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7"/>
          <p:cNvSpPr/>
          <p:nvPr/>
        </p:nvSpPr>
        <p:spPr>
          <a:xfrm>
            <a:off x="6807200" y="1442720"/>
            <a:ext cx="5384800" cy="47380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6" name="Google Shape;86;p7"/>
          <p:cNvCxnSpPr/>
          <p:nvPr/>
        </p:nvCxnSpPr>
        <p:spPr>
          <a:xfrm>
            <a:off x="6786880" y="1442720"/>
            <a:ext cx="0" cy="4738074"/>
          </a:xfrm>
          <a:prstGeom prst="straightConnector1">
            <a:avLst/>
          </a:prstGeom>
          <a:noFill/>
          <a:ln cap="flat" cmpd="sng" w="571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87" name="Google Shape;87;p7"/>
          <p:cNvCxnSpPr/>
          <p:nvPr/>
        </p:nvCxnSpPr>
        <p:spPr>
          <a:xfrm>
            <a:off x="782320" y="1442720"/>
            <a:ext cx="0" cy="4738074"/>
          </a:xfrm>
          <a:prstGeom prst="straightConnector1">
            <a:avLst/>
          </a:prstGeom>
          <a:noFill/>
          <a:ln cap="flat" cmpd="sng" w="571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descr="A black background with many squares and lines&#10;&#10;Description automatically generated" id="88" name="Google Shape;88;p7"/>
          <p:cNvPicPr preferRelativeResize="0"/>
          <p:nvPr/>
        </p:nvPicPr>
        <p:blipFill rotWithShape="1">
          <a:blip r:embed="rId4">
            <a:alphaModFix amt="51000"/>
          </a:blip>
          <a:srcRect b="26602" l="31267" r="15278" t="24486"/>
          <a:stretch/>
        </p:blipFill>
        <p:spPr>
          <a:xfrm>
            <a:off x="6807200" y="1432560"/>
            <a:ext cx="5384800" cy="474472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"/>
          <p:cNvSpPr txBox="1"/>
          <p:nvPr/>
        </p:nvSpPr>
        <p:spPr>
          <a:xfrm>
            <a:off x="8686800" y="3403603"/>
            <a:ext cx="1869440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image/graphic on top of this box. Leave green border.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7"/>
          <p:cNvSpPr txBox="1"/>
          <p:nvPr>
            <p:ph idx="2" type="body"/>
          </p:nvPr>
        </p:nvSpPr>
        <p:spPr>
          <a:xfrm>
            <a:off x="3982720" y="117771"/>
            <a:ext cx="7614603" cy="5216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635"/>
              <a:buNone/>
              <a:defRPr sz="3100">
                <a:solidFill>
                  <a:srgbClr val="B1D8D2"/>
                </a:solidFill>
              </a:defRPr>
            </a:lvl1pPr>
            <a:lvl2pPr indent="-33147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620"/>
              <a:buChar char="◆"/>
              <a:defRPr/>
            </a:lvl2pPr>
            <a:lvl3pPr indent="-325755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30"/>
              <a:buChar char="◇"/>
              <a:defRPr/>
            </a:lvl3pPr>
            <a:lvl4pPr indent="-325755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30"/>
              <a:buChar char="◇"/>
              <a:defRPr/>
            </a:lvl4pPr>
            <a:lvl5pPr indent="-325755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30"/>
              <a:buChar char="◇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 and Content" type="obj">
  <p:cSld name="OBJECT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black background with a black square&#10;&#10;Description automatically generated with medium confidence" id="92" name="Google Shape;92;p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389889" y="6385850"/>
            <a:ext cx="1566763" cy="321242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8"/>
          <p:cNvSpPr txBox="1"/>
          <p:nvPr>
            <p:ph type="title"/>
          </p:nvPr>
        </p:nvSpPr>
        <p:spPr>
          <a:xfrm>
            <a:off x="0" y="553487"/>
            <a:ext cx="3962400" cy="5078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1D8D2"/>
              </a:buClr>
              <a:buSzPts val="2800"/>
              <a:buFont typeface="Arial"/>
              <a:buNone/>
              <a:defRPr sz="2800">
                <a:solidFill>
                  <a:srgbClr val="B1D8D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8"/>
          <p:cNvSpPr txBox="1"/>
          <p:nvPr>
            <p:ph idx="1" type="body"/>
          </p:nvPr>
        </p:nvSpPr>
        <p:spPr>
          <a:xfrm>
            <a:off x="838200" y="1310640"/>
            <a:ext cx="10515600" cy="47342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25755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530"/>
              <a:buChar char="▪"/>
              <a:defRPr/>
            </a:lvl1pPr>
            <a:lvl2pPr indent="-33147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620"/>
              <a:buChar char="◆"/>
              <a:defRPr/>
            </a:lvl2pPr>
            <a:lvl3pPr indent="-325755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30"/>
              <a:buChar char="◇"/>
              <a:defRPr/>
            </a:lvl3pPr>
            <a:lvl4pPr indent="-325755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30"/>
              <a:buChar char="◇"/>
              <a:defRPr/>
            </a:lvl4pPr>
            <a:lvl5pPr indent="-325755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30"/>
              <a:buChar char="◇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" name="Google Shape;95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8"/>
          <p:cNvSpPr txBox="1"/>
          <p:nvPr/>
        </p:nvSpPr>
        <p:spPr>
          <a:xfrm>
            <a:off x="365760" y="6356354"/>
            <a:ext cx="321564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7" name="Google Shape;97;p8"/>
          <p:cNvCxnSpPr/>
          <p:nvPr/>
        </p:nvCxnSpPr>
        <p:spPr>
          <a:xfrm>
            <a:off x="2" y="451413"/>
            <a:ext cx="3229337" cy="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descr="A black background with a black square&#10;&#10;Description automatically generated with medium confidence" id="98" name="Google Shape;98;p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389889" y="6385850"/>
            <a:ext cx="1566763" cy="321242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8"/>
          <p:cNvSpPr txBox="1"/>
          <p:nvPr/>
        </p:nvSpPr>
        <p:spPr>
          <a:xfrm>
            <a:off x="365760" y="6356354"/>
            <a:ext cx="321564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0" name="Google Shape;100;p8"/>
          <p:cNvCxnSpPr/>
          <p:nvPr/>
        </p:nvCxnSpPr>
        <p:spPr>
          <a:xfrm>
            <a:off x="2" y="451413"/>
            <a:ext cx="3229337" cy="0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and Content">
  <p:cSld name="3_Title and Conten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black background with a black square&#10;&#10;Description automatically generated with medium confidence" id="102" name="Google Shape;102;p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389889" y="6385850"/>
            <a:ext cx="1566763" cy="321242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9"/>
          <p:cNvSpPr txBox="1"/>
          <p:nvPr>
            <p:ph type="title"/>
          </p:nvPr>
        </p:nvSpPr>
        <p:spPr>
          <a:xfrm>
            <a:off x="1071880" y="151765"/>
            <a:ext cx="10515600" cy="5187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500"/>
              <a:buFont typeface="Arial"/>
              <a:buNone/>
              <a:defRPr sz="3500">
                <a:solidFill>
                  <a:schemeClr val="accent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9"/>
          <p:cNvSpPr txBox="1"/>
          <p:nvPr>
            <p:ph idx="1" type="body"/>
          </p:nvPr>
        </p:nvSpPr>
        <p:spPr>
          <a:xfrm>
            <a:off x="838200" y="1137920"/>
            <a:ext cx="10515600" cy="4906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25755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530"/>
              <a:buChar char="▪"/>
              <a:defRPr/>
            </a:lvl1pPr>
            <a:lvl2pPr indent="-33147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620"/>
              <a:buChar char="◆"/>
              <a:defRPr/>
            </a:lvl2pPr>
            <a:lvl3pPr indent="-325755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30"/>
              <a:buChar char="◇"/>
              <a:defRPr/>
            </a:lvl3pPr>
            <a:lvl4pPr indent="-325755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30"/>
              <a:buChar char="◇"/>
              <a:defRPr/>
            </a:lvl4pPr>
            <a:lvl5pPr indent="-325755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30"/>
              <a:buChar char="◇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9"/>
          <p:cNvSpPr txBox="1"/>
          <p:nvPr/>
        </p:nvSpPr>
        <p:spPr>
          <a:xfrm>
            <a:off x="365760" y="6356354"/>
            <a:ext cx="321564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A black background with a black square&#10;&#10;Description automatically generated with medium confidence" id="107" name="Google Shape;107;p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389889" y="6385850"/>
            <a:ext cx="1566763" cy="321242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9"/>
          <p:cNvSpPr txBox="1"/>
          <p:nvPr/>
        </p:nvSpPr>
        <p:spPr>
          <a:xfrm>
            <a:off x="365760" y="6356354"/>
            <a:ext cx="321564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 and Content">
  <p:cSld name="7_Title and Content"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0"/>
          <p:cNvSpPr/>
          <p:nvPr/>
        </p:nvSpPr>
        <p:spPr>
          <a:xfrm>
            <a:off x="0" y="0"/>
            <a:ext cx="12192000" cy="802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10"/>
          <p:cNvSpPr txBox="1"/>
          <p:nvPr>
            <p:ph type="title"/>
          </p:nvPr>
        </p:nvSpPr>
        <p:spPr>
          <a:xfrm>
            <a:off x="1071880" y="151765"/>
            <a:ext cx="10515600" cy="5187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1D8D2"/>
              </a:buClr>
              <a:buSzPts val="3500"/>
              <a:buFont typeface="Arial"/>
              <a:buNone/>
              <a:defRPr sz="3500">
                <a:solidFill>
                  <a:srgbClr val="B1D8D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2" name="Google Shape;112;p10"/>
          <p:cNvSpPr txBox="1"/>
          <p:nvPr>
            <p:ph idx="1" type="body"/>
          </p:nvPr>
        </p:nvSpPr>
        <p:spPr>
          <a:xfrm>
            <a:off x="838200" y="1270000"/>
            <a:ext cx="10515600" cy="4906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25755" lvl="0" marL="457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530"/>
              <a:buChar char="▪"/>
              <a:defRPr/>
            </a:lvl1pPr>
            <a:lvl2pPr indent="-33147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620"/>
              <a:buChar char="◆"/>
              <a:defRPr/>
            </a:lvl2pPr>
            <a:lvl3pPr indent="-336550" lvl="2" marL="1371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00"/>
              <a:buChar char="◇"/>
              <a:defRPr/>
            </a:lvl3pPr>
            <a:lvl4pPr indent="-33655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00"/>
              <a:buChar char="◇"/>
              <a:defRPr/>
            </a:lvl4pPr>
            <a:lvl5pPr indent="-33655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700"/>
              <a:buChar char="◇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3" name="Google Shape;113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10"/>
          <p:cNvSpPr txBox="1"/>
          <p:nvPr/>
        </p:nvSpPr>
        <p:spPr>
          <a:xfrm>
            <a:off x="365760" y="6356354"/>
            <a:ext cx="321564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10"/>
          <p:cNvSpPr/>
          <p:nvPr/>
        </p:nvSpPr>
        <p:spPr>
          <a:xfrm>
            <a:off x="0" y="0"/>
            <a:ext cx="12192000" cy="802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10"/>
          <p:cNvSpPr txBox="1"/>
          <p:nvPr/>
        </p:nvSpPr>
        <p:spPr>
          <a:xfrm>
            <a:off x="365760" y="6356354"/>
            <a:ext cx="321564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10"/>
          <p:cNvSpPr txBox="1"/>
          <p:nvPr>
            <p:ph idx="2" type="body"/>
          </p:nvPr>
        </p:nvSpPr>
        <p:spPr>
          <a:xfrm>
            <a:off x="4572000" y="152400"/>
            <a:ext cx="7015480" cy="517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380"/>
              <a:buNone/>
              <a:defRPr>
                <a:solidFill>
                  <a:srgbClr val="B1D8D2"/>
                </a:solidFill>
              </a:defRPr>
            </a:lvl1pPr>
            <a:lvl2pPr indent="-33147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620"/>
              <a:buChar char="◆"/>
              <a:defRPr/>
            </a:lvl2pPr>
            <a:lvl3pPr indent="-325755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30"/>
              <a:buChar char="◇"/>
              <a:defRPr/>
            </a:lvl3pPr>
            <a:lvl4pPr indent="-325755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30"/>
              <a:buChar char="◇"/>
              <a:defRPr/>
            </a:lvl4pPr>
            <a:lvl5pPr indent="-325755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530"/>
              <a:buChar char="◇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Arial"/>
              <a:buNone/>
              <a:defRPr b="0" i="0" sz="44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7973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380"/>
              <a:buFont typeface="Noto Sans Symbols"/>
              <a:buChar char="▪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6576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2160"/>
              <a:buFont typeface="EB Garamond"/>
              <a:buChar char="◆"/>
              <a:defRPr b="0" i="0" sz="2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3655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700"/>
              <a:buFont typeface="Montserrat"/>
              <a:buChar char="◇"/>
              <a:defRPr b="0" i="0" sz="2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655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700"/>
              <a:buFont typeface="Montserrat"/>
              <a:buChar char="◇"/>
              <a:defRPr b="0" i="0" sz="2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3655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700"/>
              <a:buFont typeface="Montserrat"/>
              <a:buChar char="◇"/>
              <a:defRPr b="0" i="0" sz="2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7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8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9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5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9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0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0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1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long thin line with a black background&#10;&#10;Description automatically generated with medium confidence" id="153" name="Google Shape;153;p14"/>
          <p:cNvPicPr preferRelativeResize="0"/>
          <p:nvPr/>
        </p:nvPicPr>
        <p:blipFill rotWithShape="1">
          <a:blip r:embed="rId3">
            <a:alphaModFix/>
          </a:blip>
          <a:srcRect b="-603" l="122" r="0" t="472"/>
          <a:stretch/>
        </p:blipFill>
        <p:spPr>
          <a:xfrm>
            <a:off x="0" y="2823213"/>
            <a:ext cx="12505038" cy="240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14"/>
          <p:cNvSpPr/>
          <p:nvPr/>
        </p:nvSpPr>
        <p:spPr>
          <a:xfrm>
            <a:off x="3954163" y="5548184"/>
            <a:ext cx="4263080" cy="130981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14"/>
          <p:cNvSpPr txBox="1"/>
          <p:nvPr/>
        </p:nvSpPr>
        <p:spPr>
          <a:xfrm>
            <a:off x="769917" y="1241548"/>
            <a:ext cx="10652165" cy="174294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000"/>
              <a:buFont typeface="Arial"/>
              <a:buNone/>
            </a:pPr>
            <a:r>
              <a:rPr b="0" i="0" lang="en-US" sz="5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Oregon Talent Assessment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14"/>
          <p:cNvSpPr txBox="1"/>
          <p:nvPr/>
        </p:nvSpPr>
        <p:spPr>
          <a:xfrm>
            <a:off x="4000233" y="3113642"/>
            <a:ext cx="4348480" cy="969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2026</a:t>
            </a:r>
            <a:endParaRPr b="0" i="0" sz="2400" u="none" cap="none" strike="noStrike">
              <a:solidFill>
                <a:schemeClr val="accent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14"/>
          <p:cNvSpPr txBox="1"/>
          <p:nvPr/>
        </p:nvSpPr>
        <p:spPr>
          <a:xfrm>
            <a:off x="4658926" y="4848051"/>
            <a:ext cx="2940051" cy="31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May 2026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8" name="Google Shape;158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218918" y="5773560"/>
            <a:ext cx="3820067" cy="7427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23"/>
          <p:cNvSpPr txBox="1"/>
          <p:nvPr>
            <p:ph type="title"/>
          </p:nvPr>
        </p:nvSpPr>
        <p:spPr>
          <a:xfrm>
            <a:off x="1071880" y="151765"/>
            <a:ext cx="10515600" cy="5187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1D8D2"/>
              </a:buClr>
              <a:buSzPct val="100000"/>
              <a:buFont typeface="Arial"/>
              <a:buNone/>
            </a:pPr>
            <a:r>
              <a:rPr lang="en-US"/>
              <a:t>In-demand sectors: Workforce demographics</a:t>
            </a:r>
            <a:endParaRPr/>
          </a:p>
        </p:txBody>
      </p:sp>
      <p:pic>
        <p:nvPicPr>
          <p:cNvPr id="215" name="Google Shape;215;p23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6667" y="1117600"/>
            <a:ext cx="10498666" cy="52493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24"/>
          <p:cNvSpPr txBox="1"/>
          <p:nvPr>
            <p:ph idx="1" type="body"/>
          </p:nvPr>
        </p:nvSpPr>
        <p:spPr>
          <a:xfrm>
            <a:off x="1944914" y="1312704"/>
            <a:ext cx="8505372" cy="45510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4488" lvl="0" marL="344488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380"/>
              <a:buChar char="▪"/>
            </a:pPr>
            <a:r>
              <a:rPr lang="en-US"/>
              <a:t>Sector selection criteria are not always transparent</a:t>
            </a:r>
            <a:endParaRPr/>
          </a:p>
          <a:p>
            <a:pPr indent="-344488" lvl="0" marL="344488" rtl="0" algn="l">
              <a:lnSpc>
                <a:spcPct val="120000"/>
              </a:lnSpc>
              <a:spcBef>
                <a:spcPts val="2200"/>
              </a:spcBef>
              <a:spcAft>
                <a:spcPts val="0"/>
              </a:spcAft>
              <a:buSzPts val="2380"/>
              <a:buChar char="▪"/>
            </a:pPr>
            <a:r>
              <a:rPr lang="en-US"/>
              <a:t>The same or similar sectors are not consistently defined across entities</a:t>
            </a:r>
            <a:endParaRPr/>
          </a:p>
          <a:p>
            <a:pPr indent="-344488" lvl="0" marL="344488" rtl="0" algn="l">
              <a:lnSpc>
                <a:spcPct val="120000"/>
              </a:lnSpc>
              <a:spcBef>
                <a:spcPts val="2200"/>
              </a:spcBef>
              <a:spcAft>
                <a:spcPts val="0"/>
              </a:spcAft>
              <a:buSzPts val="2380"/>
              <a:buChar char="▪"/>
            </a:pPr>
            <a:r>
              <a:rPr lang="en-US"/>
              <a:t>Not all sectors are well-described by standard data sources</a:t>
            </a:r>
            <a:endParaRPr/>
          </a:p>
        </p:txBody>
      </p:sp>
      <p:sp>
        <p:nvSpPr>
          <p:cNvPr id="222" name="Google Shape;222;p24"/>
          <p:cNvSpPr txBox="1"/>
          <p:nvPr>
            <p:ph idx="3" type="body"/>
          </p:nvPr>
        </p:nvSpPr>
        <p:spPr>
          <a:xfrm>
            <a:off x="3581400" y="101600"/>
            <a:ext cx="8021320" cy="588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35"/>
              <a:buNone/>
            </a:pPr>
            <a:r>
              <a:rPr lang="en-US"/>
              <a:t>In-demand Sectors: Takeaways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5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rial"/>
              <a:buNone/>
            </a:pPr>
            <a:r>
              <a:rPr lang="en-US"/>
              <a:t>Priority Occupations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26"/>
          <p:cNvSpPr txBox="1"/>
          <p:nvPr>
            <p:ph idx="3" type="body"/>
          </p:nvPr>
        </p:nvSpPr>
        <p:spPr>
          <a:xfrm>
            <a:off x="3581400" y="101600"/>
            <a:ext cx="8021320" cy="588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35"/>
              <a:buNone/>
            </a:pPr>
            <a:r>
              <a:rPr lang="en-US"/>
              <a:t>Priority occupations</a:t>
            </a:r>
            <a:endParaRPr/>
          </a:p>
        </p:txBody>
      </p:sp>
      <p:sp>
        <p:nvSpPr>
          <p:cNvPr id="234" name="Google Shape;234;p26"/>
          <p:cNvSpPr txBox="1"/>
          <p:nvPr>
            <p:ph idx="1" type="body"/>
          </p:nvPr>
        </p:nvSpPr>
        <p:spPr>
          <a:xfrm>
            <a:off x="838198" y="1290320"/>
            <a:ext cx="10485475" cy="48866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85000" lnSpcReduction="20000"/>
          </a:bodyPr>
          <a:lstStyle/>
          <a:p>
            <a:pPr indent="-344488" lvl="0" marL="344488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ct val="85000"/>
              <a:buChar char="▪"/>
            </a:pPr>
            <a:r>
              <a:rPr b="1" lang="en-US"/>
              <a:t>Five criteria:</a:t>
            </a:r>
            <a:endParaRPr/>
          </a:p>
          <a:p>
            <a:pPr indent="-344488" lvl="1" marL="801688" rtl="0" algn="l">
              <a:lnSpc>
                <a:spcPct val="110000"/>
              </a:lnSpc>
              <a:spcBef>
                <a:spcPts val="1700"/>
              </a:spcBef>
              <a:spcAft>
                <a:spcPts val="0"/>
              </a:spcAft>
              <a:buSzPct val="90000"/>
              <a:buChar char="◆"/>
            </a:pPr>
            <a:r>
              <a:rPr b="1" lang="en-US"/>
              <a:t>In-demand: </a:t>
            </a:r>
            <a:r>
              <a:rPr lang="en-US"/>
              <a:t>Projected openings</a:t>
            </a:r>
            <a:endParaRPr b="1"/>
          </a:p>
          <a:p>
            <a:pPr indent="-344488" lvl="1" marL="801688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ct val="90000"/>
              <a:buChar char="◆"/>
            </a:pPr>
            <a:r>
              <a:rPr b="1" lang="en-US"/>
              <a:t>High-wage: </a:t>
            </a:r>
            <a:r>
              <a:rPr lang="en-US"/>
              <a:t>Median wage</a:t>
            </a:r>
            <a:endParaRPr b="1"/>
          </a:p>
          <a:p>
            <a:pPr indent="-344488" lvl="1" marL="801688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ct val="90000"/>
              <a:buChar char="◆"/>
            </a:pPr>
            <a:r>
              <a:rPr b="1" lang="en-US"/>
              <a:t>High-skill: </a:t>
            </a:r>
            <a:r>
              <a:rPr lang="en-US"/>
              <a:t>Education/training requirements </a:t>
            </a:r>
            <a:endParaRPr b="1"/>
          </a:p>
          <a:p>
            <a:pPr indent="-344488" lvl="1" marL="801688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ct val="90000"/>
              <a:buChar char="◆"/>
            </a:pPr>
            <a:r>
              <a:rPr b="1" lang="en-US"/>
              <a:t>Growth potential:</a:t>
            </a:r>
            <a:r>
              <a:rPr lang="en-US"/>
              <a:t> 75</a:t>
            </a:r>
            <a:r>
              <a:rPr baseline="30000" lang="en-US"/>
              <a:t>th</a:t>
            </a:r>
            <a:r>
              <a:rPr lang="en-US"/>
              <a:t> and 25</a:t>
            </a:r>
            <a:r>
              <a:rPr baseline="30000" lang="en-US"/>
              <a:t>th</a:t>
            </a:r>
            <a:r>
              <a:rPr lang="en-US"/>
              <a:t> percentile wages</a:t>
            </a:r>
            <a:endParaRPr b="1"/>
          </a:p>
          <a:p>
            <a:pPr indent="-344488" lvl="1" marL="801688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ct val="90000"/>
              <a:buChar char="◆"/>
            </a:pPr>
            <a:r>
              <a:rPr b="1" lang="en-US"/>
              <a:t>Industry critical: </a:t>
            </a:r>
            <a:r>
              <a:rPr lang="en-US"/>
              <a:t>Prevalence within industry and expert input</a:t>
            </a:r>
            <a:endParaRPr/>
          </a:p>
          <a:p>
            <a:pPr indent="-227902" lvl="1" marL="801688" rtl="0" algn="l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ct val="90000"/>
              <a:buNone/>
            </a:pPr>
            <a:r>
              <a:t/>
            </a:r>
            <a:endParaRPr b="1"/>
          </a:p>
          <a:p>
            <a:pPr indent="-344488" lvl="0" marL="344488" rtl="0" algn="l">
              <a:lnSpc>
                <a:spcPct val="110000"/>
              </a:lnSpc>
              <a:spcBef>
                <a:spcPts val="1500"/>
              </a:spcBef>
              <a:spcAft>
                <a:spcPts val="0"/>
              </a:spcAft>
              <a:buSzPct val="85000"/>
              <a:buChar char="▪"/>
            </a:pPr>
            <a:r>
              <a:rPr b="1" lang="en-US"/>
              <a:t>Aligned with Workforce Pell</a:t>
            </a:r>
            <a:endParaRPr/>
          </a:p>
          <a:p>
            <a:pPr indent="-216028" lvl="0" marL="344488" rtl="0" algn="l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SzPct val="85000"/>
              <a:buNone/>
            </a:pPr>
            <a:r>
              <a:t/>
            </a:r>
            <a:endParaRPr b="1"/>
          </a:p>
          <a:p>
            <a:pPr indent="-344488" lvl="0" marL="344488" rtl="0" algn="l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SzPct val="85000"/>
              <a:buChar char="▪"/>
            </a:pPr>
            <a:r>
              <a:rPr b="1" lang="en-US"/>
              <a:t>Additional criteria recommended to prioritize within the list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27"/>
          <p:cNvSpPr txBox="1"/>
          <p:nvPr>
            <p:ph type="title"/>
          </p:nvPr>
        </p:nvSpPr>
        <p:spPr>
          <a:xfrm>
            <a:off x="1071880" y="151765"/>
            <a:ext cx="10515600" cy="5187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1D8D2"/>
              </a:buClr>
              <a:buSzPct val="100000"/>
              <a:buFont typeface="Arial"/>
              <a:buNone/>
            </a:pPr>
            <a:r>
              <a:rPr lang="en-US"/>
              <a:t>Priority occupations: High-skill example</a:t>
            </a:r>
            <a:endParaRPr/>
          </a:p>
        </p:txBody>
      </p:sp>
      <p:pic>
        <p:nvPicPr>
          <p:cNvPr id="240" name="Google Shape;240;p27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03588" y="1012702"/>
            <a:ext cx="9984823" cy="54916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28"/>
          <p:cNvSpPr txBox="1"/>
          <p:nvPr>
            <p:ph type="title"/>
          </p:nvPr>
        </p:nvSpPr>
        <p:spPr>
          <a:xfrm>
            <a:off x="1071880" y="151765"/>
            <a:ext cx="10515600" cy="5187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1D8D2"/>
              </a:buClr>
              <a:buSzPts val="3000"/>
              <a:buFont typeface="Arial"/>
              <a:buNone/>
            </a:pPr>
            <a:r>
              <a:rPr lang="en-US" sz="3000"/>
              <a:t>Priority occupations</a:t>
            </a:r>
            <a:endParaRPr/>
          </a:p>
        </p:txBody>
      </p:sp>
      <p:graphicFrame>
        <p:nvGraphicFramePr>
          <p:cNvPr id="247" name="Google Shape;247;p28"/>
          <p:cNvGraphicFramePr/>
          <p:nvPr/>
        </p:nvGraphicFramePr>
        <p:xfrm>
          <a:off x="2169256" y="145429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{F93A9ECF-58CD-4425-85AB-47EE1AF4659B}</a:tableStyleId>
              </a:tblPr>
              <a:tblGrid>
                <a:gridCol w="2690525"/>
                <a:gridCol w="1720975"/>
                <a:gridCol w="1720975"/>
                <a:gridCol w="1720975"/>
              </a:tblGrid>
              <a:tr h="738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Arial"/>
                        <a:buNone/>
                      </a:pPr>
                      <a:r>
                        <a:rPr lang="en-US" sz="1500" u="none" cap="none" strike="noStrike"/>
                        <a:t>Criteria</a:t>
                      </a:r>
                      <a:endParaRPr b="0" i="0" sz="15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1825" marB="0" marR="11825" marL="118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Arial"/>
                        <a:buNone/>
                      </a:pPr>
                      <a:r>
                        <a:rPr lang="en-US" sz="1500" u="none" cap="none" strike="noStrike"/>
                        <a:t>Number of occupations meeting</a:t>
                      </a:r>
                      <a:endParaRPr b="0" i="0" sz="15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1825" marB="0" marR="11825" marL="118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Arial"/>
                        <a:buNone/>
                      </a:pPr>
                      <a:r>
                        <a:rPr lang="en-US" sz="1500" u="none" cap="none" strike="noStrike"/>
                        <a:t>Number of openings</a:t>
                      </a:r>
                      <a:endParaRPr b="0" i="0" sz="15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1825" marB="0" marR="11825" marL="118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Arial"/>
                        <a:buNone/>
                      </a:pPr>
                      <a:r>
                        <a:rPr lang="en-US" sz="1500" u="none" cap="none" strike="noStrike"/>
                        <a:t>Share of total annual openings</a:t>
                      </a:r>
                      <a:endParaRPr b="0" i="0" sz="15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1825" marB="0" marR="11825" marL="11825" anchor="ctr"/>
                </a:tc>
              </a:tr>
              <a:tr h="511475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Arial"/>
                        <a:buNone/>
                      </a:pPr>
                      <a:r>
                        <a:rPr lang="en-US" sz="1500" u="none" cap="none" strike="noStrike"/>
                        <a:t>A. In demand</a:t>
                      </a:r>
                      <a:endParaRPr b="0" i="0" sz="15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1825" marB="0" marR="11825" marL="118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b="0" lang="en-US" sz="15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402</a:t>
                      </a:r>
                      <a:endParaRPr b="0" sz="15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b="0" lang="en-US" sz="15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243,484</a:t>
                      </a:r>
                      <a:endParaRPr b="0" sz="15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b="0" lang="en-US" sz="15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96%</a:t>
                      </a:r>
                      <a:endParaRPr b="0" sz="15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 anchor="ctr"/>
                </a:tc>
              </a:tr>
              <a:tr h="511475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Arial"/>
                        <a:buNone/>
                      </a:pPr>
                      <a:r>
                        <a:rPr lang="en-US" sz="1500" u="none" cap="none" strike="noStrike"/>
                        <a:t>B. High skill</a:t>
                      </a:r>
                      <a:endParaRPr b="0" i="0" sz="15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1825" marB="0" marR="11825" marL="118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-US" sz="15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483</a:t>
                      </a:r>
                      <a:endParaRPr sz="1400" u="none" cap="none" strike="noStrike"/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-US" sz="15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108,082</a:t>
                      </a:r>
                      <a:endParaRPr sz="1400" u="none" cap="none" strike="noStrike"/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-US" sz="15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42%</a:t>
                      </a:r>
                      <a:endParaRPr sz="1400" u="none" cap="none" strike="noStrike"/>
                    </a:p>
                  </a:txBody>
                  <a:tcPr marT="0" marB="0" marR="68575" marL="68575" anchor="ctr"/>
                </a:tc>
              </a:tr>
              <a:tr h="511475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Arial"/>
                        <a:buNone/>
                      </a:pPr>
                      <a:r>
                        <a:rPr lang="en-US" sz="1500" u="none" cap="none" strike="noStrike"/>
                        <a:t>C. High wage</a:t>
                      </a:r>
                      <a:endParaRPr b="0" i="0" sz="15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1825" marB="0" marR="11825" marL="118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-US" sz="15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458</a:t>
                      </a:r>
                      <a:endParaRPr sz="1400" u="none" cap="none" strike="noStrike"/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-US" sz="15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88,517</a:t>
                      </a:r>
                      <a:endParaRPr sz="1400" u="none" cap="none" strike="noStrike"/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-US" sz="15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34%</a:t>
                      </a:r>
                      <a:endParaRPr sz="1400" u="none" cap="none" strike="noStrike"/>
                    </a:p>
                  </a:txBody>
                  <a:tcPr marT="0" marB="0" marR="68575" marL="68575" anchor="ctr"/>
                </a:tc>
              </a:tr>
              <a:tr h="511475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Arial"/>
                        <a:buNone/>
                      </a:pPr>
                      <a:r>
                        <a:rPr lang="en-US" sz="1500" u="none" cap="none" strike="noStrike"/>
                        <a:t>D. Advancement </a:t>
                      </a:r>
                      <a:endParaRPr b="0" i="0" sz="15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1825" marB="0" marR="11825" marL="118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-US" sz="15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314</a:t>
                      </a:r>
                      <a:endParaRPr sz="1400" u="none" cap="none" strike="noStrike"/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-US" sz="15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66,743</a:t>
                      </a:r>
                      <a:endParaRPr sz="1400" u="none" cap="none" strike="noStrike"/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-US" sz="15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26%</a:t>
                      </a:r>
                      <a:endParaRPr sz="1400" u="none" cap="none" strike="noStrike"/>
                    </a:p>
                  </a:txBody>
                  <a:tcPr marT="0" marB="0" marR="68575" marL="68575" anchor="ctr"/>
                </a:tc>
              </a:tr>
              <a:tr h="511475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Arial"/>
                        <a:buNone/>
                      </a:pPr>
                      <a:r>
                        <a:rPr lang="en-US" sz="1500" u="none" cap="none" strike="noStrike"/>
                        <a:t>(C) or (D)</a:t>
                      </a:r>
                      <a:endParaRPr b="0" i="0" sz="15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1825" marB="0" marR="11825" marL="118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-US" sz="15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482</a:t>
                      </a:r>
                      <a:endParaRPr sz="1400" u="none" cap="none" strike="noStrike"/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-US" sz="15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95,254 </a:t>
                      </a:r>
                      <a:endParaRPr sz="1400" u="none" cap="none" strike="noStrike"/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-US" sz="15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37%</a:t>
                      </a:r>
                      <a:endParaRPr sz="1400" u="none" cap="none" strike="noStrike"/>
                    </a:p>
                  </a:txBody>
                  <a:tcPr marT="0" marB="0" marR="68575" marL="68575" anchor="ctr"/>
                </a:tc>
              </a:tr>
              <a:tr h="511475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Arial"/>
                        <a:buNone/>
                      </a:pPr>
                      <a:r>
                        <a:rPr lang="en-US" sz="1500" u="none" cap="none" strike="noStrike"/>
                        <a:t>E. Critical to priority sector</a:t>
                      </a:r>
                      <a:endParaRPr b="0" i="0" sz="15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1825" marB="0" marR="11825" marL="118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-US" sz="15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11</a:t>
                      </a:r>
                      <a:endParaRPr sz="1400" u="none" cap="none" strike="noStrike"/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-US" sz="15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5,609</a:t>
                      </a:r>
                      <a:endParaRPr sz="1400" u="none" cap="none" strike="noStrike"/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lang="en-US" sz="15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2%</a:t>
                      </a:r>
                      <a:endParaRPr sz="1400" u="none" cap="none" strike="noStrike"/>
                    </a:p>
                  </a:txBody>
                  <a:tcPr marT="0" marB="0" marR="68575" marL="68575" anchor="ctr"/>
                </a:tc>
              </a:tr>
              <a:tr h="511475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Arial"/>
                        <a:buNone/>
                      </a:pPr>
                      <a:r>
                        <a:rPr b="1" lang="en-US" sz="1500" u="none" cap="none" strike="noStrike"/>
                        <a:t>All criteria (deduplicated)</a:t>
                      </a:r>
                      <a:endParaRPr b="1" i="0" sz="15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1825" marB="0" marR="11825" marL="118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b="1" lang="en-US" sz="15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209</a:t>
                      </a:r>
                      <a:endParaRPr sz="15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b="1" lang="en-US" sz="15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84,172</a:t>
                      </a:r>
                      <a:endParaRPr sz="15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500"/>
                        <a:buFont typeface="Arial"/>
                        <a:buNone/>
                      </a:pPr>
                      <a:r>
                        <a:rPr b="1" lang="en-US" sz="15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33%</a:t>
                      </a:r>
                      <a:endParaRPr sz="15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9"/>
          <p:cNvSpPr txBox="1"/>
          <p:nvPr>
            <p:ph type="title"/>
          </p:nvPr>
        </p:nvSpPr>
        <p:spPr>
          <a:xfrm>
            <a:off x="595745" y="151765"/>
            <a:ext cx="10991735" cy="5187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1D8D2"/>
              </a:buClr>
              <a:buSzPts val="2800"/>
              <a:buFont typeface="Arial"/>
              <a:buNone/>
            </a:pPr>
            <a:r>
              <a:rPr lang="en-US" sz="2800"/>
              <a:t>Priority occupations: Share of in-demand sector employment</a:t>
            </a:r>
            <a:endParaRPr/>
          </a:p>
        </p:txBody>
      </p:sp>
      <p:pic>
        <p:nvPicPr>
          <p:cNvPr id="253" name="Google Shape;253;p29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98218" y="1092531"/>
            <a:ext cx="9395563" cy="51675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30"/>
          <p:cNvSpPr txBox="1"/>
          <p:nvPr>
            <p:ph type="title"/>
          </p:nvPr>
        </p:nvSpPr>
        <p:spPr>
          <a:xfrm>
            <a:off x="1071880" y="151765"/>
            <a:ext cx="10515600" cy="5187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1D8D2"/>
              </a:buClr>
              <a:buSzPct val="100000"/>
              <a:buFont typeface="Arial"/>
              <a:buNone/>
            </a:pPr>
            <a:r>
              <a:rPr lang="en-US"/>
              <a:t>Priority occupations: Race and ethnicity</a:t>
            </a:r>
            <a:endParaRPr/>
          </a:p>
        </p:txBody>
      </p:sp>
      <p:pic>
        <p:nvPicPr>
          <p:cNvPr id="259" name="Google Shape;259;p30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62303" y="1033153"/>
            <a:ext cx="9467393" cy="52070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31"/>
          <p:cNvSpPr txBox="1"/>
          <p:nvPr>
            <p:ph type="title"/>
          </p:nvPr>
        </p:nvSpPr>
        <p:spPr>
          <a:xfrm>
            <a:off x="1071880" y="151765"/>
            <a:ext cx="10515600" cy="5187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1D8D2"/>
              </a:buClr>
              <a:buSzPct val="100000"/>
              <a:buFont typeface="Arial"/>
              <a:buNone/>
            </a:pPr>
            <a:r>
              <a:rPr lang="en-US"/>
              <a:t>Priority occupations: Race and ethnicity</a:t>
            </a:r>
            <a:endParaRPr/>
          </a:p>
        </p:txBody>
      </p:sp>
      <p:pic>
        <p:nvPicPr>
          <p:cNvPr id="265" name="Google Shape;265;p31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5854" y="1128156"/>
            <a:ext cx="10640292" cy="53201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32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rial"/>
              <a:buNone/>
            </a:pPr>
            <a:r>
              <a:rPr lang="en-US"/>
              <a:t>Gap Analysis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5"/>
          <p:cNvSpPr txBox="1"/>
          <p:nvPr>
            <p:ph type="title"/>
          </p:nvPr>
        </p:nvSpPr>
        <p:spPr>
          <a:xfrm>
            <a:off x="1071880" y="151765"/>
            <a:ext cx="10515600" cy="5187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1D8D2"/>
              </a:buClr>
              <a:buSzPct val="100000"/>
              <a:buFont typeface="Arial"/>
              <a:buNone/>
            </a:pPr>
            <a:r>
              <a:rPr lang="en-US"/>
              <a:t>Project Success</a:t>
            </a:r>
            <a:endParaRPr/>
          </a:p>
        </p:txBody>
      </p:sp>
      <p:sp>
        <p:nvSpPr>
          <p:cNvPr id="165" name="Google Shape;165;p15"/>
          <p:cNvSpPr txBox="1"/>
          <p:nvPr>
            <p:ph idx="1" type="body"/>
          </p:nvPr>
        </p:nvSpPr>
        <p:spPr>
          <a:xfrm>
            <a:off x="838200" y="1141912"/>
            <a:ext cx="10288979" cy="52033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85000" lnSpcReduction="10000"/>
          </a:bodyPr>
          <a:lstStyle/>
          <a:p>
            <a:pPr indent="-344488" lvl="0" marL="344488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85000"/>
              <a:buChar char="▪"/>
            </a:pPr>
            <a:r>
              <a:rPr b="1" lang="en-US"/>
              <a:t>Goal for the 2026 Talent Assessment: </a:t>
            </a:r>
            <a:r>
              <a:rPr lang="en-US"/>
              <a:t>To build on past assessments with a focus on creating a more coordinated, data-driven, and adaptable workforce strategy across Oregon partners.</a:t>
            </a:r>
            <a:endParaRPr/>
          </a:p>
          <a:p>
            <a:pPr indent="-344488" lvl="1" marL="801688" rtl="0" algn="l">
              <a:lnSpc>
                <a:spcPct val="120000"/>
              </a:lnSpc>
              <a:spcBef>
                <a:spcPts val="1700"/>
              </a:spcBef>
              <a:spcAft>
                <a:spcPts val="0"/>
              </a:spcAft>
              <a:buSzPct val="90000"/>
              <a:buChar char="◆"/>
            </a:pPr>
            <a:r>
              <a:rPr lang="en-US"/>
              <a:t>The methodology for identifying in-demand industries and occupations is adopted for future biennial Assessments.</a:t>
            </a:r>
            <a:endParaRPr/>
          </a:p>
          <a:p>
            <a:pPr indent="-344488" lvl="1" marL="801688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90000"/>
              <a:buChar char="◆"/>
            </a:pPr>
            <a:r>
              <a:rPr lang="en-US"/>
              <a:t>Findings are rigorous and equity-aware, acknowledging methodological and data limitations.</a:t>
            </a:r>
            <a:endParaRPr/>
          </a:p>
          <a:p>
            <a:pPr indent="-344488" lvl="1" marL="801688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90000"/>
              <a:buChar char="◆"/>
            </a:pPr>
            <a:r>
              <a:rPr lang="en-US"/>
              <a:t>Recommendations are used in program design, funding allocations, and legislative testimony.</a:t>
            </a:r>
            <a:endParaRPr/>
          </a:p>
          <a:p>
            <a:pPr indent="-344488" lvl="1" marL="801688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90000"/>
              <a:buChar char="◆"/>
            </a:pPr>
            <a:r>
              <a:rPr lang="en-US"/>
              <a:t>The 2026 Talent Assessment strengthens Oregon’s ability to prepare residents for high-wage, high-demand, high-skill occupations.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33"/>
          <p:cNvSpPr txBox="1"/>
          <p:nvPr>
            <p:ph idx="3" type="body"/>
          </p:nvPr>
        </p:nvSpPr>
        <p:spPr>
          <a:xfrm>
            <a:off x="3581400" y="101600"/>
            <a:ext cx="8021320" cy="588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35"/>
              <a:buNone/>
            </a:pPr>
            <a:r>
              <a:rPr lang="en-US"/>
              <a:t>Gap Analysis</a:t>
            </a:r>
            <a:endParaRPr/>
          </a:p>
        </p:txBody>
      </p:sp>
      <p:sp>
        <p:nvSpPr>
          <p:cNvPr id="277" name="Google Shape;277;p33"/>
          <p:cNvSpPr txBox="1"/>
          <p:nvPr>
            <p:ph idx="1" type="body"/>
          </p:nvPr>
        </p:nvSpPr>
        <p:spPr>
          <a:xfrm>
            <a:off x="838198" y="1290320"/>
            <a:ext cx="10485475" cy="48866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14350" lvl="0" marL="51435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380"/>
              <a:buFont typeface="Arial"/>
              <a:buAutoNum type="arabicPeriod"/>
            </a:pPr>
            <a:r>
              <a:rPr lang="en-US"/>
              <a:t>Link each priority occupation to related postsecondary programs of study</a:t>
            </a:r>
            <a:endParaRPr/>
          </a:p>
          <a:p>
            <a:pPr indent="-514350" lvl="0" marL="514350" rtl="0" algn="l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SzPts val="2380"/>
              <a:buFont typeface="Arial"/>
              <a:buAutoNum type="arabicPeriod"/>
            </a:pPr>
            <a:r>
              <a:rPr lang="en-US"/>
              <a:t>Count postsecondary credentials awarded in Oregon for each program</a:t>
            </a:r>
            <a:endParaRPr/>
          </a:p>
          <a:p>
            <a:pPr indent="-514350" lvl="0" marL="514350" rtl="0" algn="l">
              <a:lnSpc>
                <a:spcPct val="110000"/>
              </a:lnSpc>
              <a:spcBef>
                <a:spcPts val="2200"/>
              </a:spcBef>
              <a:spcAft>
                <a:spcPts val="0"/>
              </a:spcAft>
              <a:buSzPts val="2380"/>
              <a:buFont typeface="Arial"/>
              <a:buAutoNum type="arabicPeriod"/>
            </a:pPr>
            <a:r>
              <a:rPr b="1" lang="en-US"/>
              <a:t>Gap metric:</a:t>
            </a:r>
            <a:r>
              <a:rPr lang="en-US"/>
              <a:t> Calculated ratio of credentials to projected job openings across ALL occupations linked to the postsecondary programs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34"/>
          <p:cNvSpPr txBox="1"/>
          <p:nvPr>
            <p:ph type="title"/>
          </p:nvPr>
        </p:nvSpPr>
        <p:spPr>
          <a:xfrm>
            <a:off x="498764" y="151765"/>
            <a:ext cx="11088716" cy="5187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1D8D2"/>
              </a:buClr>
              <a:buSzPts val="2800"/>
              <a:buFont typeface="Arial"/>
              <a:buNone/>
            </a:pPr>
            <a:r>
              <a:rPr lang="en-US" sz="2800"/>
              <a:t>Gap Analysis: Credentials per opening by education level</a:t>
            </a:r>
            <a:endParaRPr/>
          </a:p>
        </p:txBody>
      </p:sp>
      <p:pic>
        <p:nvPicPr>
          <p:cNvPr id="283" name="Google Shape;283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36700" y="1087438"/>
            <a:ext cx="9118600" cy="51246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35"/>
          <p:cNvSpPr txBox="1"/>
          <p:nvPr>
            <p:ph type="title"/>
          </p:nvPr>
        </p:nvSpPr>
        <p:spPr>
          <a:xfrm>
            <a:off x="1071880" y="151765"/>
            <a:ext cx="10515600" cy="5187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1D8D2"/>
              </a:buClr>
              <a:buSzPct val="100000"/>
              <a:buFont typeface="Arial"/>
              <a:buNone/>
            </a:pPr>
            <a:r>
              <a:rPr lang="en-US"/>
              <a:t>Gap Analysis: Interstate migration</a:t>
            </a:r>
            <a:endParaRPr/>
          </a:p>
        </p:txBody>
      </p:sp>
      <p:pic>
        <p:nvPicPr>
          <p:cNvPr id="289" name="Google Shape;289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8200" y="1270000"/>
            <a:ext cx="10515600" cy="49069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36"/>
          <p:cNvSpPr txBox="1"/>
          <p:nvPr>
            <p:ph type="title"/>
          </p:nvPr>
        </p:nvSpPr>
        <p:spPr>
          <a:xfrm>
            <a:off x="1071880" y="151765"/>
            <a:ext cx="10515600" cy="5187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1D8D2"/>
              </a:buClr>
              <a:buSzPct val="100000"/>
              <a:buFont typeface="Arial"/>
              <a:buNone/>
            </a:pPr>
            <a:r>
              <a:rPr lang="en-US"/>
              <a:t>Gap Analysis: Race and ethnicity</a:t>
            </a:r>
            <a:endParaRPr/>
          </a:p>
        </p:txBody>
      </p:sp>
      <p:pic>
        <p:nvPicPr>
          <p:cNvPr id="295" name="Google Shape;295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79796" y="1020309"/>
            <a:ext cx="9162144" cy="53430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37"/>
          <p:cNvSpPr txBox="1"/>
          <p:nvPr>
            <p:ph type="title"/>
          </p:nvPr>
        </p:nvSpPr>
        <p:spPr>
          <a:xfrm>
            <a:off x="1071880" y="151765"/>
            <a:ext cx="10515600" cy="5187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1D8D2"/>
              </a:buClr>
              <a:buSzPct val="100000"/>
              <a:buFont typeface="Arial"/>
              <a:buNone/>
            </a:pPr>
            <a:r>
              <a:rPr lang="en-US"/>
              <a:t>Gap Analysis: Limitations</a:t>
            </a:r>
            <a:endParaRPr>
              <a:highlight>
                <a:srgbClr val="FFFF00"/>
              </a:highlight>
            </a:endParaRPr>
          </a:p>
        </p:txBody>
      </p:sp>
      <p:sp>
        <p:nvSpPr>
          <p:cNvPr id="302" name="Google Shape;302;p37"/>
          <p:cNvSpPr txBox="1"/>
          <p:nvPr>
            <p:ph idx="1" type="body"/>
          </p:nvPr>
        </p:nvSpPr>
        <p:spPr>
          <a:xfrm>
            <a:off x="449780" y="1215024"/>
            <a:ext cx="11292440" cy="51358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4488" lvl="0" marL="34448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10"/>
              <a:buChar char="▪"/>
            </a:pPr>
            <a:r>
              <a:rPr b="1" lang="en-US" sz="2600"/>
              <a:t>Gap analysis at this level is best treated as a data-informed guide for identifying opportunities to better align training pathways with workforce needs</a:t>
            </a:r>
            <a:endParaRPr sz="2200"/>
          </a:p>
          <a:p>
            <a:pPr indent="-344488" lvl="1" marL="801688" rtl="0" algn="l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SzPts val="1980"/>
              <a:buChar char="◆"/>
            </a:pPr>
            <a:r>
              <a:rPr lang="en-US" sz="2200"/>
              <a:t>Future employer demand is likely more uncertain than usual</a:t>
            </a:r>
            <a:endParaRPr/>
          </a:p>
          <a:p>
            <a:pPr indent="-218758" lvl="1" marL="801688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80"/>
              <a:buNone/>
            </a:pPr>
            <a:r>
              <a:t/>
            </a:r>
            <a:endParaRPr sz="2200"/>
          </a:p>
          <a:p>
            <a:pPr indent="-344488" lvl="1" marL="801688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80"/>
              <a:buChar char="◆"/>
            </a:pPr>
            <a:r>
              <a:rPr lang="en-US" sz="2200"/>
              <a:t>Available data are imperfect measures of employer need</a:t>
            </a:r>
            <a:endParaRPr/>
          </a:p>
          <a:p>
            <a:pPr indent="-218758" lvl="1" marL="801688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80"/>
              <a:buNone/>
            </a:pPr>
            <a:r>
              <a:t/>
            </a:r>
            <a:endParaRPr sz="2200"/>
          </a:p>
          <a:p>
            <a:pPr indent="-344488" lvl="1" marL="801688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80"/>
              <a:buChar char="◆"/>
            </a:pPr>
            <a:r>
              <a:rPr lang="en-US" sz="2200"/>
              <a:t>Many occupations do not have a single, or any, path from classroom to employment</a:t>
            </a:r>
            <a:endParaRPr/>
          </a:p>
          <a:p>
            <a:pPr indent="-218758" lvl="1" marL="801688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80"/>
              <a:buNone/>
            </a:pPr>
            <a:r>
              <a:t/>
            </a:r>
            <a:endParaRPr sz="2200"/>
          </a:p>
          <a:p>
            <a:pPr indent="-344488" lvl="1" marL="801688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80"/>
              <a:buChar char="◆"/>
            </a:pPr>
            <a:r>
              <a:rPr lang="en-US" sz="2200"/>
              <a:t>Data for important training pathways are not readily available</a:t>
            </a:r>
            <a:endParaRPr/>
          </a:p>
          <a:p>
            <a:pPr indent="-231140" lvl="0" marL="344488" rtl="0" algn="l">
              <a:lnSpc>
                <a:spcPct val="120000"/>
              </a:lnSpc>
              <a:spcBef>
                <a:spcPts val="1500"/>
              </a:spcBef>
              <a:spcAft>
                <a:spcPts val="0"/>
              </a:spcAft>
              <a:buSzPts val="1785"/>
              <a:buNone/>
            </a:pPr>
            <a:r>
              <a:t/>
            </a:r>
            <a:endParaRPr sz="210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38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rial"/>
              <a:buNone/>
            </a:pPr>
            <a:r>
              <a:rPr lang="en-US"/>
              <a:t>Recommendations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39"/>
          <p:cNvSpPr txBox="1"/>
          <p:nvPr>
            <p:ph type="title"/>
          </p:nvPr>
        </p:nvSpPr>
        <p:spPr>
          <a:xfrm>
            <a:off x="1071880" y="151765"/>
            <a:ext cx="10515600" cy="5187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1D8D2"/>
              </a:buClr>
              <a:buSzPct val="100000"/>
              <a:buFont typeface="Arial"/>
              <a:buNone/>
            </a:pPr>
            <a:r>
              <a:rPr lang="en-US"/>
              <a:t>Recommendations</a:t>
            </a:r>
            <a:endParaRPr/>
          </a:p>
        </p:txBody>
      </p:sp>
      <p:sp>
        <p:nvSpPr>
          <p:cNvPr id="313" name="Google Shape;313;p39"/>
          <p:cNvSpPr txBox="1"/>
          <p:nvPr>
            <p:ph idx="1" type="body"/>
          </p:nvPr>
        </p:nvSpPr>
        <p:spPr>
          <a:xfrm>
            <a:off x="838200" y="1270000"/>
            <a:ext cx="10515600" cy="4906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4488" lvl="0" marL="34448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80"/>
              <a:buChar char="▪"/>
            </a:pPr>
            <a:r>
              <a:rPr lang="en-US"/>
              <a:t>Recommendations informed by:</a:t>
            </a:r>
            <a:endParaRPr/>
          </a:p>
          <a:p>
            <a:pPr indent="-344488" lvl="1" marL="801688" rtl="0" algn="l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SzPts val="1920"/>
              <a:buChar char="◆"/>
            </a:pPr>
            <a:r>
              <a:rPr lang="en-US"/>
              <a:t>Data analysis</a:t>
            </a:r>
            <a:endParaRPr/>
          </a:p>
          <a:p>
            <a:pPr indent="-344488" lvl="1" marL="801688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20"/>
              <a:buChar char="◆"/>
            </a:pPr>
            <a:r>
              <a:rPr lang="en-US"/>
              <a:t>Engagement participants</a:t>
            </a:r>
            <a:endParaRPr/>
          </a:p>
          <a:p>
            <a:pPr indent="-344488" lvl="1" marL="801688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20"/>
              <a:buChar char="◆"/>
            </a:pPr>
            <a:r>
              <a:rPr lang="en-US"/>
              <a:t>Prior Talent Assessments, HECC Workforce Studies, and other documents</a:t>
            </a:r>
            <a:endParaRPr/>
          </a:p>
          <a:p>
            <a:pPr indent="-344488" lvl="0" marL="344488" rtl="0" algn="l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SzPts val="2380"/>
              <a:buChar char="▪"/>
            </a:pPr>
            <a:r>
              <a:rPr lang="en-US"/>
              <a:t>Three areas:</a:t>
            </a:r>
            <a:endParaRPr/>
          </a:p>
          <a:p>
            <a:pPr indent="-344488" lvl="1" marL="801688" rtl="0" algn="l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SzPts val="1920"/>
              <a:buChar char="◆"/>
            </a:pPr>
            <a:r>
              <a:rPr lang="en-US"/>
              <a:t>System alignment</a:t>
            </a:r>
            <a:endParaRPr/>
          </a:p>
          <a:p>
            <a:pPr indent="-344488" lvl="1" marL="801688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20"/>
              <a:buChar char="◆"/>
            </a:pPr>
            <a:r>
              <a:rPr lang="en-US"/>
              <a:t>Data and methodology</a:t>
            </a:r>
            <a:endParaRPr/>
          </a:p>
          <a:p>
            <a:pPr indent="-344488" lvl="1" marL="801688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20"/>
              <a:buChar char="◆"/>
            </a:pPr>
            <a:r>
              <a:rPr lang="en-US"/>
              <a:t>Gap mitigation and equity improvements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40"/>
          <p:cNvSpPr txBox="1"/>
          <p:nvPr>
            <p:ph type="title"/>
          </p:nvPr>
        </p:nvSpPr>
        <p:spPr>
          <a:xfrm>
            <a:off x="1071880" y="151765"/>
            <a:ext cx="10515600" cy="5187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1D8D2"/>
              </a:buClr>
              <a:buSzPct val="100000"/>
              <a:buFont typeface="Arial"/>
              <a:buNone/>
            </a:pPr>
            <a:r>
              <a:rPr lang="en-US"/>
              <a:t>Recommendations: System alignment</a:t>
            </a:r>
            <a:endParaRPr/>
          </a:p>
        </p:txBody>
      </p:sp>
      <p:sp>
        <p:nvSpPr>
          <p:cNvPr id="319" name="Google Shape;319;p40"/>
          <p:cNvSpPr txBox="1"/>
          <p:nvPr>
            <p:ph idx="1" type="body"/>
          </p:nvPr>
        </p:nvSpPr>
        <p:spPr>
          <a:xfrm>
            <a:off x="838200" y="1115621"/>
            <a:ext cx="10515600" cy="52139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77500" lnSpcReduction="20000"/>
          </a:bodyPr>
          <a:lstStyle/>
          <a:p>
            <a:pPr indent="-344488" lvl="0" marL="344488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85000"/>
              <a:buChar char="▪"/>
            </a:pPr>
            <a:r>
              <a:rPr lang="en-US"/>
              <a:t>Work toward a statewide, unified, cross-sector workforce development coordination model </a:t>
            </a:r>
            <a:endParaRPr/>
          </a:p>
          <a:p>
            <a:pPr indent="-344488" lvl="0" marL="344488" rtl="0" algn="l">
              <a:lnSpc>
                <a:spcPct val="120000"/>
              </a:lnSpc>
              <a:spcBef>
                <a:spcPts val="2200"/>
              </a:spcBef>
              <a:spcAft>
                <a:spcPts val="0"/>
              </a:spcAft>
              <a:buSzPct val="85000"/>
              <a:buChar char="▪"/>
            </a:pPr>
            <a:r>
              <a:rPr lang="en-US"/>
              <a:t>Use the Talent Assessment to drive implementation across systems</a:t>
            </a:r>
            <a:endParaRPr/>
          </a:p>
          <a:p>
            <a:pPr indent="-344488" lvl="0" marL="344488" rtl="0" algn="l">
              <a:lnSpc>
                <a:spcPct val="120000"/>
              </a:lnSpc>
              <a:spcBef>
                <a:spcPts val="2200"/>
              </a:spcBef>
              <a:spcAft>
                <a:spcPts val="0"/>
              </a:spcAft>
              <a:buSzPct val="85000"/>
              <a:buChar char="▪"/>
            </a:pPr>
            <a:r>
              <a:rPr lang="en-US"/>
              <a:t>Put essential employability skills and digital fluency at the center</a:t>
            </a:r>
            <a:endParaRPr/>
          </a:p>
          <a:p>
            <a:pPr indent="-344488" lvl="0" marL="344488" rtl="0" algn="l">
              <a:lnSpc>
                <a:spcPct val="120000"/>
              </a:lnSpc>
              <a:spcBef>
                <a:spcPts val="2200"/>
              </a:spcBef>
              <a:spcAft>
                <a:spcPts val="0"/>
              </a:spcAft>
              <a:buSzPct val="85000"/>
              <a:buChar char="▪"/>
            </a:pPr>
            <a:r>
              <a:rPr lang="en-US"/>
              <a:t>Move toward skills-first pathways while protecting credential quality</a:t>
            </a:r>
            <a:endParaRPr/>
          </a:p>
          <a:p>
            <a:pPr indent="-344515" lvl="0" marL="344488" rtl="0" algn="l">
              <a:lnSpc>
                <a:spcPct val="120000"/>
              </a:lnSpc>
              <a:spcBef>
                <a:spcPts val="2200"/>
              </a:spcBef>
              <a:spcAft>
                <a:spcPts val="0"/>
              </a:spcAft>
              <a:buSzPct val="85000"/>
              <a:buChar char="▪"/>
            </a:pPr>
            <a:r>
              <a:rPr lang="en-US" sz="2900"/>
              <a:t>Align education and industry earlier, especially in CTE and technical fields</a:t>
            </a:r>
            <a:endParaRPr/>
          </a:p>
          <a:p>
            <a:pPr indent="-344515" lvl="0" marL="344488" rtl="0" algn="l">
              <a:lnSpc>
                <a:spcPct val="120000"/>
              </a:lnSpc>
              <a:spcBef>
                <a:spcPts val="2200"/>
              </a:spcBef>
              <a:spcAft>
                <a:spcPts val="0"/>
              </a:spcAft>
              <a:buSzPct val="85000"/>
              <a:buChar char="▪"/>
            </a:pPr>
            <a:r>
              <a:rPr lang="en-US" sz="2900"/>
              <a:t>Expand work-based learning and employer-led training</a:t>
            </a:r>
            <a:endParaRPr/>
          </a:p>
          <a:p>
            <a:pPr indent="-344515" lvl="0" marL="344488" rtl="0" algn="l">
              <a:lnSpc>
                <a:spcPct val="120000"/>
              </a:lnSpc>
              <a:spcBef>
                <a:spcPts val="2200"/>
              </a:spcBef>
              <a:spcAft>
                <a:spcPts val="0"/>
              </a:spcAft>
              <a:buSzPct val="85000"/>
              <a:buChar char="▪"/>
            </a:pPr>
            <a:r>
              <a:rPr lang="en-US" sz="2900"/>
              <a:t>Focus on retention and advancement in mid-level and hard-to-fill roles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41"/>
          <p:cNvSpPr txBox="1"/>
          <p:nvPr>
            <p:ph type="title"/>
          </p:nvPr>
        </p:nvSpPr>
        <p:spPr>
          <a:xfrm>
            <a:off x="1071880" y="151765"/>
            <a:ext cx="10515600" cy="5187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1D8D2"/>
              </a:buClr>
              <a:buSzPct val="100000"/>
              <a:buFont typeface="Arial"/>
              <a:buNone/>
            </a:pPr>
            <a:r>
              <a:rPr lang="en-US"/>
              <a:t>Recommendations: Data and methodology</a:t>
            </a:r>
            <a:endParaRPr/>
          </a:p>
        </p:txBody>
      </p:sp>
      <p:sp>
        <p:nvSpPr>
          <p:cNvPr id="325" name="Google Shape;325;p41"/>
          <p:cNvSpPr txBox="1"/>
          <p:nvPr>
            <p:ph idx="1" type="body"/>
          </p:nvPr>
        </p:nvSpPr>
        <p:spPr>
          <a:xfrm>
            <a:off x="838200" y="1151247"/>
            <a:ext cx="10515600" cy="51189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62500" lnSpcReduction="20000"/>
          </a:bodyPr>
          <a:lstStyle/>
          <a:p>
            <a:pPr indent="-344488" lvl="0" marL="344488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85000"/>
              <a:buChar char="▪"/>
            </a:pPr>
            <a:r>
              <a:rPr lang="en-US"/>
              <a:t>Continue to improve data collection about industry structure, composition, and training and education pathways</a:t>
            </a:r>
            <a:endParaRPr/>
          </a:p>
          <a:p>
            <a:pPr indent="-344488" lvl="0" marL="344488" rtl="0" algn="l">
              <a:lnSpc>
                <a:spcPct val="120000"/>
              </a:lnSpc>
              <a:spcBef>
                <a:spcPts val="2200"/>
              </a:spcBef>
              <a:spcAft>
                <a:spcPts val="0"/>
              </a:spcAft>
              <a:buSzPct val="85000"/>
              <a:buChar char="▪"/>
            </a:pPr>
            <a:r>
              <a:rPr lang="en-US"/>
              <a:t>Continue coordinating with OED on terminology and benchmarks to improve statewide consistency and support Workforce Pell efforts</a:t>
            </a:r>
            <a:endParaRPr/>
          </a:p>
          <a:p>
            <a:pPr indent="-344488" lvl="0" marL="344488" rtl="0" algn="l">
              <a:lnSpc>
                <a:spcPct val="120000"/>
              </a:lnSpc>
              <a:spcBef>
                <a:spcPts val="2200"/>
              </a:spcBef>
              <a:spcAft>
                <a:spcPts val="0"/>
              </a:spcAft>
              <a:buSzPct val="85000"/>
              <a:buChar char="▪"/>
            </a:pPr>
            <a:r>
              <a:rPr lang="en-US"/>
              <a:t>Continue working with BOLI, ODE, and OED on data access</a:t>
            </a:r>
            <a:endParaRPr/>
          </a:p>
          <a:p>
            <a:pPr indent="-344488" lvl="0" marL="344488" rtl="0" algn="l">
              <a:lnSpc>
                <a:spcPct val="120000"/>
              </a:lnSpc>
              <a:spcBef>
                <a:spcPts val="2200"/>
              </a:spcBef>
              <a:spcAft>
                <a:spcPts val="0"/>
              </a:spcAft>
              <a:buSzPct val="85000"/>
              <a:buChar char="▪"/>
            </a:pPr>
            <a:r>
              <a:rPr lang="en-US"/>
              <a:t>Continue efforts to link and analyze CTE, apprenticeship, postsecondary, and employment data</a:t>
            </a:r>
            <a:endParaRPr/>
          </a:p>
          <a:p>
            <a:pPr indent="-344488" lvl="0" marL="344488" rtl="0" algn="l">
              <a:lnSpc>
                <a:spcPct val="120000"/>
              </a:lnSpc>
              <a:spcBef>
                <a:spcPts val="2200"/>
              </a:spcBef>
              <a:spcAft>
                <a:spcPts val="0"/>
              </a:spcAft>
              <a:buSzPct val="85000"/>
              <a:buChar char="▪"/>
            </a:pPr>
            <a:r>
              <a:rPr lang="en-US"/>
              <a:t>Conduct quantitative analyses of participant-level education and employment outcomes for selected Oregon programs</a:t>
            </a:r>
            <a:endParaRPr/>
          </a:p>
          <a:p>
            <a:pPr indent="-344488" lvl="0" marL="344488" rtl="0" algn="l">
              <a:lnSpc>
                <a:spcPct val="120000"/>
              </a:lnSpc>
              <a:spcBef>
                <a:spcPts val="2200"/>
              </a:spcBef>
              <a:spcAft>
                <a:spcPts val="0"/>
              </a:spcAft>
              <a:buSzPct val="85000"/>
              <a:buChar char="▪"/>
            </a:pPr>
            <a:r>
              <a:rPr lang="en-US"/>
              <a:t>Improve data transparency and career navigation tools</a:t>
            </a:r>
            <a:endParaRPr/>
          </a:p>
          <a:p>
            <a:pPr indent="-344488" lvl="0" marL="344488" rtl="0" algn="l">
              <a:lnSpc>
                <a:spcPct val="120000"/>
              </a:lnSpc>
              <a:spcBef>
                <a:spcPts val="2200"/>
              </a:spcBef>
              <a:spcAft>
                <a:spcPts val="0"/>
              </a:spcAft>
              <a:buSzPct val="85000"/>
              <a:buChar char="▪"/>
            </a:pPr>
            <a:r>
              <a:rPr lang="en-US"/>
              <a:t>Develop an Oregon Talent Dashboard to serve as a central repository of useful metrics derived from centralized, common workforce datasets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42"/>
          <p:cNvSpPr txBox="1"/>
          <p:nvPr>
            <p:ph type="title"/>
          </p:nvPr>
        </p:nvSpPr>
        <p:spPr>
          <a:xfrm>
            <a:off x="540327" y="151765"/>
            <a:ext cx="11047153" cy="5187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1D8D2"/>
              </a:buClr>
              <a:buSzPts val="2800"/>
              <a:buFont typeface="Arial"/>
              <a:buNone/>
            </a:pPr>
            <a:r>
              <a:rPr lang="en-US" sz="2800"/>
              <a:t>Recommendations: Gap mitigation and equity improvements</a:t>
            </a:r>
            <a:endParaRPr/>
          </a:p>
        </p:txBody>
      </p:sp>
      <p:sp>
        <p:nvSpPr>
          <p:cNvPr id="331" name="Google Shape;331;p42"/>
          <p:cNvSpPr txBox="1"/>
          <p:nvPr>
            <p:ph idx="1" type="body"/>
          </p:nvPr>
        </p:nvSpPr>
        <p:spPr>
          <a:xfrm>
            <a:off x="838200" y="1270000"/>
            <a:ext cx="10515600" cy="4906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4488" lvl="0" marL="34448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80"/>
              <a:buChar char="▪"/>
            </a:pPr>
            <a:r>
              <a:rPr lang="en-US"/>
              <a:t>Address credential shortages</a:t>
            </a:r>
            <a:endParaRPr/>
          </a:p>
          <a:p>
            <a:pPr indent="-344488" lvl="0" marL="344488" rtl="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SzPts val="2380"/>
              <a:buChar char="▪"/>
            </a:pPr>
            <a:r>
              <a:rPr lang="en-US"/>
              <a:t>Improve job quality, support worker well-being, and articulate career advancement pathways</a:t>
            </a:r>
            <a:endParaRPr/>
          </a:p>
          <a:p>
            <a:pPr indent="-344488" lvl="0" marL="344488" rtl="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SzPts val="2380"/>
              <a:buChar char="▪"/>
            </a:pPr>
            <a:r>
              <a:rPr lang="en-US"/>
              <a:t>Streamline licensure and bureaucratic processes</a:t>
            </a:r>
            <a:endParaRPr/>
          </a:p>
          <a:p>
            <a:pPr indent="-344488" lvl="0" marL="344488" rtl="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SzPts val="2380"/>
              <a:buChar char="▪"/>
            </a:pPr>
            <a:r>
              <a:rPr lang="en-US"/>
              <a:t>Prioritize diversity, equity, and inclusion</a:t>
            </a:r>
            <a:endParaRPr/>
          </a:p>
          <a:p>
            <a:pPr indent="-344488" lvl="0" marL="344488" rtl="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SzPts val="2380"/>
              <a:buChar char="▪"/>
            </a:pPr>
            <a:r>
              <a:rPr lang="en-US"/>
              <a:t>Mitigate structural barriers with wraparound supports</a:t>
            </a:r>
            <a:endParaRPr/>
          </a:p>
          <a:p>
            <a:pPr indent="-344488" lvl="0" marL="344488" rtl="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SzPts val="2380"/>
              <a:buChar char="▪"/>
            </a:pPr>
            <a:r>
              <a:rPr lang="en-US"/>
              <a:t>Enhance financial support for training and upskilling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6"/>
          <p:cNvSpPr txBox="1"/>
          <p:nvPr>
            <p:ph type="title"/>
          </p:nvPr>
        </p:nvSpPr>
        <p:spPr>
          <a:xfrm>
            <a:off x="1071880" y="151765"/>
            <a:ext cx="10515600" cy="5187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1D8D2"/>
              </a:buClr>
              <a:buSzPct val="100000"/>
              <a:buFont typeface="Arial"/>
              <a:buNone/>
            </a:pPr>
            <a:r>
              <a:rPr lang="en-US"/>
              <a:t>Context for this Assessment</a:t>
            </a:r>
            <a:endParaRPr/>
          </a:p>
        </p:txBody>
      </p:sp>
      <p:sp>
        <p:nvSpPr>
          <p:cNvPr id="171" name="Google Shape;171;p16"/>
          <p:cNvSpPr txBox="1"/>
          <p:nvPr>
            <p:ph idx="1" type="body"/>
          </p:nvPr>
        </p:nvSpPr>
        <p:spPr>
          <a:xfrm>
            <a:off x="722088" y="1290638"/>
            <a:ext cx="5098142" cy="37954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80"/>
              <a:buNone/>
            </a:pPr>
            <a:r>
              <a:rPr b="1" lang="en-US"/>
              <a:t>Context</a:t>
            </a:r>
            <a:endParaRPr/>
          </a:p>
          <a:p>
            <a:pPr indent="-344488" lvl="1" marL="801688" rtl="0" algn="l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SzPts val="2160"/>
              <a:buChar char="◆"/>
            </a:pPr>
            <a:r>
              <a:rPr b="1" lang="en-US"/>
              <a:t>Softening economic conditions</a:t>
            </a:r>
            <a:endParaRPr/>
          </a:p>
          <a:p>
            <a:pPr indent="-344488" lvl="1" marL="801688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60"/>
              <a:buChar char="◆"/>
            </a:pPr>
            <a:r>
              <a:rPr b="1" lang="en-US"/>
              <a:t>Rising uncertainty</a:t>
            </a:r>
            <a:endParaRPr/>
          </a:p>
          <a:p>
            <a:pPr indent="-344488" lvl="1" marL="801688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60"/>
              <a:buChar char="◆"/>
            </a:pPr>
            <a:r>
              <a:rPr b="1" lang="en-US"/>
              <a:t>Demographic strain</a:t>
            </a:r>
            <a:endParaRPr/>
          </a:p>
          <a:p>
            <a:pPr indent="-344488" lvl="1" marL="801688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60"/>
              <a:buChar char="◆"/>
            </a:pPr>
            <a:r>
              <a:rPr b="1" lang="en-US"/>
              <a:t>Persistent inequities</a:t>
            </a:r>
            <a:endParaRPr/>
          </a:p>
          <a:p>
            <a:pPr indent="-344488" lvl="1" marL="801688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60"/>
              <a:buChar char="◆"/>
            </a:pPr>
            <a:r>
              <a:rPr b="1" lang="en-US"/>
              <a:t>Workforce Pell</a:t>
            </a:r>
            <a:endParaRPr/>
          </a:p>
        </p:txBody>
      </p:sp>
      <p:pic>
        <p:nvPicPr>
          <p:cNvPr id="172" name="Google Shape;172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371771" y="1290638"/>
            <a:ext cx="5210629" cy="44279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chemeClr val="accent5"/>
            </a:gs>
            <a:gs pos="33000">
              <a:schemeClr val="accent1"/>
            </a:gs>
            <a:gs pos="99000">
              <a:schemeClr val="dk2"/>
            </a:gs>
            <a:gs pos="100000">
              <a:schemeClr val="dk2"/>
            </a:gs>
          </a:gsLst>
          <a:lin ang="5400000" scaled="0"/>
        </a:gradFill>
      </p:bgPr>
    </p:bg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6" name="Google Shape;336;p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71685" y="954438"/>
            <a:ext cx="4448629" cy="3242043"/>
          </a:xfrm>
          <a:prstGeom prst="rect">
            <a:avLst/>
          </a:prstGeom>
          <a:noFill/>
          <a:ln>
            <a:noFill/>
          </a:ln>
        </p:spPr>
      </p:pic>
      <p:sp>
        <p:nvSpPr>
          <p:cNvPr id="337" name="Google Shape;337;p43"/>
          <p:cNvSpPr txBox="1"/>
          <p:nvPr/>
        </p:nvSpPr>
        <p:spPr>
          <a:xfrm>
            <a:off x="3047999" y="4592295"/>
            <a:ext cx="609600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www.econw.com</a:t>
            </a:r>
            <a:endParaRPr b="1" i="0" sz="2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8" name="Google Shape;338;p43"/>
          <p:cNvSpPr txBox="1"/>
          <p:nvPr/>
        </p:nvSpPr>
        <p:spPr>
          <a:xfrm>
            <a:off x="356835" y="5527119"/>
            <a:ext cx="2523282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PORTLAND, OREGON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Power + Light Building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920 SW 6th Ave, Suite 1400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Portland, OR 97204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503-222-6060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9" name="Google Shape;339;p43"/>
          <p:cNvSpPr txBox="1"/>
          <p:nvPr/>
        </p:nvSpPr>
        <p:spPr>
          <a:xfrm>
            <a:off x="2598083" y="5527118"/>
            <a:ext cx="2523282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WASHINGTON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Park Place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1200 Sixth Avenue, Suite 615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Seattle, WA 98101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206-823-3060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43"/>
          <p:cNvSpPr txBox="1"/>
          <p:nvPr/>
        </p:nvSpPr>
        <p:spPr>
          <a:xfrm>
            <a:off x="4839331" y="5527117"/>
            <a:ext cx="2523282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CALIFORNIA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9415 Culver Blvd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#248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Culver City, CA 90232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213-218-6740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1" name="Google Shape;341;p43"/>
          <p:cNvSpPr txBox="1"/>
          <p:nvPr/>
        </p:nvSpPr>
        <p:spPr>
          <a:xfrm>
            <a:off x="7080579" y="5527117"/>
            <a:ext cx="2523282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BEND, OREGON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2863 NW Crossing Drive,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Suite 100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Bend, OR 97703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458-202-9016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2" name="Google Shape;342;p43"/>
          <p:cNvSpPr txBox="1"/>
          <p:nvPr/>
        </p:nvSpPr>
        <p:spPr>
          <a:xfrm>
            <a:off x="9321828" y="5527116"/>
            <a:ext cx="2523282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DENVER, COLORADO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1200 17th Street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Floor 10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Denver, CO 80202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7"/>
          <p:cNvSpPr txBox="1"/>
          <p:nvPr>
            <p:ph type="title"/>
          </p:nvPr>
        </p:nvSpPr>
        <p:spPr>
          <a:xfrm>
            <a:off x="1071880" y="151765"/>
            <a:ext cx="10515600" cy="5187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1D8D2"/>
              </a:buClr>
              <a:buSzPct val="100000"/>
              <a:buFont typeface="Arial"/>
              <a:buNone/>
            </a:pPr>
            <a:r>
              <a:rPr lang="en-US"/>
              <a:t>Components</a:t>
            </a:r>
            <a:endParaRPr/>
          </a:p>
        </p:txBody>
      </p:sp>
      <p:sp>
        <p:nvSpPr>
          <p:cNvPr id="178" name="Google Shape;178;p17"/>
          <p:cNvSpPr txBox="1"/>
          <p:nvPr>
            <p:ph idx="1" type="body"/>
          </p:nvPr>
        </p:nvSpPr>
        <p:spPr>
          <a:xfrm>
            <a:off x="620486" y="1270000"/>
            <a:ext cx="10515600" cy="4906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4488" lvl="0" marL="34448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80"/>
              <a:buChar char="▪"/>
            </a:pPr>
            <a:r>
              <a:rPr b="1" lang="en-US"/>
              <a:t>Methodology development</a:t>
            </a:r>
            <a:endParaRPr/>
          </a:p>
          <a:p>
            <a:pPr indent="-344488" lvl="0" marL="344488" rtl="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SzPts val="2380"/>
              <a:buChar char="▪"/>
            </a:pPr>
            <a:r>
              <a:rPr b="1" lang="en-US"/>
              <a:t>Data analysis</a:t>
            </a:r>
            <a:endParaRPr/>
          </a:p>
          <a:p>
            <a:pPr indent="-344488" lvl="0" marL="344488" rtl="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SzPts val="2380"/>
              <a:buChar char="▪"/>
            </a:pPr>
            <a:r>
              <a:rPr b="1" lang="en-US"/>
              <a:t>Engagement</a:t>
            </a:r>
            <a:endParaRPr/>
          </a:p>
          <a:p>
            <a:pPr indent="-344488" lvl="0" marL="344488" rtl="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SzPts val="2380"/>
              <a:buChar char="▪"/>
            </a:pPr>
            <a:r>
              <a:rPr b="1" lang="en-US"/>
              <a:t>Outputs:</a:t>
            </a:r>
            <a:endParaRPr/>
          </a:p>
          <a:p>
            <a:pPr indent="-344488" lvl="1" marL="801688" rtl="0" algn="l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SzPts val="2160"/>
              <a:buChar char="◆"/>
            </a:pPr>
            <a:r>
              <a:rPr lang="en-US"/>
              <a:t>In-demand sectors list</a:t>
            </a:r>
            <a:endParaRPr/>
          </a:p>
          <a:p>
            <a:pPr indent="-344488" lvl="1" marL="801688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60"/>
              <a:buChar char="◆"/>
            </a:pPr>
            <a:r>
              <a:rPr lang="en-US"/>
              <a:t>Priority occupations list</a:t>
            </a:r>
            <a:endParaRPr/>
          </a:p>
          <a:p>
            <a:pPr indent="-344488" lvl="1" marL="801688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60"/>
              <a:buChar char="◆"/>
            </a:pPr>
            <a:r>
              <a:rPr lang="en-US"/>
              <a:t>Report and recommendations</a:t>
            </a:r>
            <a:endParaRPr/>
          </a:p>
        </p:txBody>
      </p:sp>
      <p:pic>
        <p:nvPicPr>
          <p:cNvPr id="179" name="Google Shape;179;p17"/>
          <p:cNvPicPr preferRelativeResize="0"/>
          <p:nvPr/>
        </p:nvPicPr>
        <p:blipFill rotWithShape="1">
          <a:blip r:embed="rId3">
            <a:alphaModFix/>
          </a:blip>
          <a:srcRect b="18519" l="0" r="0" t="0"/>
          <a:stretch/>
        </p:blipFill>
        <p:spPr>
          <a:xfrm>
            <a:off x="6875622" y="929481"/>
            <a:ext cx="5070460" cy="53466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8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Arial"/>
              <a:buNone/>
            </a:pPr>
            <a:r>
              <a:rPr lang="en-US"/>
              <a:t>In-Demand Sectors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9"/>
          <p:cNvSpPr txBox="1"/>
          <p:nvPr>
            <p:ph idx="1" type="body"/>
          </p:nvPr>
        </p:nvSpPr>
        <p:spPr>
          <a:xfrm>
            <a:off x="527537" y="1283675"/>
            <a:ext cx="11212705" cy="48914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85000" lnSpcReduction="20000"/>
          </a:bodyPr>
          <a:lstStyle/>
          <a:p>
            <a:pPr indent="-344488" lvl="0" marL="344488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85000"/>
              <a:buFont typeface="Arial"/>
              <a:buChar char="•"/>
            </a:pPr>
            <a:r>
              <a:rPr lang="en-US"/>
              <a:t>In-demand sectors will</a:t>
            </a:r>
            <a:endParaRPr/>
          </a:p>
          <a:p>
            <a:pPr indent="-344488" lvl="1" marL="801688" rtl="0" algn="l">
              <a:lnSpc>
                <a:spcPct val="120000"/>
              </a:lnSpc>
              <a:spcBef>
                <a:spcPts val="1700"/>
              </a:spcBef>
              <a:spcAft>
                <a:spcPts val="0"/>
              </a:spcAft>
              <a:buSzPct val="90000"/>
              <a:buFont typeface="Arial"/>
              <a:buChar char="•"/>
            </a:pPr>
            <a:r>
              <a:rPr lang="en-US"/>
              <a:t>Support identification of focal occupations for the Assessment and for Workforce Pell eligibility</a:t>
            </a:r>
            <a:endParaRPr/>
          </a:p>
          <a:p>
            <a:pPr indent="-344488" lvl="1" marL="801688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90000"/>
              <a:buFont typeface="Arial"/>
              <a:buChar char="•"/>
            </a:pPr>
            <a:r>
              <a:rPr lang="en-US"/>
              <a:t>Identify candidates for deeper sector-specific workforce studies</a:t>
            </a:r>
            <a:endParaRPr/>
          </a:p>
          <a:p>
            <a:pPr indent="-344488" lvl="0" marL="344488" rtl="0" algn="l">
              <a:lnSpc>
                <a:spcPct val="120000"/>
              </a:lnSpc>
              <a:spcBef>
                <a:spcPts val="1500"/>
              </a:spcBef>
              <a:spcAft>
                <a:spcPts val="0"/>
              </a:spcAft>
              <a:buSzPct val="85000"/>
              <a:buFont typeface="Arial"/>
              <a:buChar char="•"/>
            </a:pPr>
            <a:r>
              <a:rPr lang="en-US"/>
              <a:t>Collectively, the identified sectors will</a:t>
            </a:r>
            <a:endParaRPr/>
          </a:p>
          <a:p>
            <a:pPr indent="-344488" lvl="1" marL="801688" rtl="0" algn="l">
              <a:lnSpc>
                <a:spcPct val="120000"/>
              </a:lnSpc>
              <a:spcBef>
                <a:spcPts val="1700"/>
              </a:spcBef>
              <a:spcAft>
                <a:spcPts val="0"/>
              </a:spcAft>
              <a:buSzPct val="90000"/>
              <a:buFont typeface="Arial"/>
              <a:buChar char="•"/>
            </a:pPr>
            <a:r>
              <a:rPr lang="en-US"/>
              <a:t>Reflect state and regional economic development priorities</a:t>
            </a:r>
            <a:endParaRPr/>
          </a:p>
          <a:p>
            <a:pPr indent="-344488" lvl="1" marL="801688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90000"/>
              <a:buFont typeface="Arial"/>
              <a:buChar char="•"/>
            </a:pPr>
            <a:r>
              <a:rPr lang="en-US"/>
              <a:t>Include critical industries that support community and economic development not otherwise included </a:t>
            </a:r>
            <a:endParaRPr/>
          </a:p>
          <a:p>
            <a:pPr indent="-344488" lvl="0" marL="344488" rtl="0" algn="l">
              <a:lnSpc>
                <a:spcPct val="120000"/>
              </a:lnSpc>
              <a:spcBef>
                <a:spcPts val="1500"/>
              </a:spcBef>
              <a:spcAft>
                <a:spcPts val="0"/>
              </a:spcAft>
              <a:buSzPct val="85000"/>
              <a:buFont typeface="Arial"/>
              <a:buChar char="•"/>
            </a:pPr>
            <a:r>
              <a:rPr lang="en-US"/>
              <a:t>In-demand sectors are compiled from target sectors identified or supported by major state and regional entities and initiatives</a:t>
            </a:r>
            <a:endParaRPr/>
          </a:p>
          <a:p>
            <a:pPr indent="-227902" lvl="1" marL="801688" rtl="0" algn="l">
              <a:lnSpc>
                <a:spcPct val="120000"/>
              </a:lnSpc>
              <a:spcBef>
                <a:spcPts val="1700"/>
              </a:spcBef>
              <a:spcAft>
                <a:spcPts val="0"/>
              </a:spcAft>
              <a:buSzPct val="900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91" name="Google Shape;191;p19"/>
          <p:cNvSpPr txBox="1"/>
          <p:nvPr>
            <p:ph idx="3" type="body"/>
          </p:nvPr>
        </p:nvSpPr>
        <p:spPr>
          <a:xfrm>
            <a:off x="3581400" y="101600"/>
            <a:ext cx="8021320" cy="588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35"/>
              <a:buNone/>
            </a:pPr>
            <a:r>
              <a:rPr lang="en-US"/>
              <a:t>In-demand sectors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20"/>
          <p:cNvSpPr txBox="1"/>
          <p:nvPr>
            <p:ph type="title"/>
          </p:nvPr>
        </p:nvSpPr>
        <p:spPr>
          <a:xfrm>
            <a:off x="1071880" y="151765"/>
            <a:ext cx="10515600" cy="5187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1D8D2"/>
              </a:buClr>
              <a:buSzPct val="100000"/>
              <a:buFont typeface="Arial"/>
              <a:buNone/>
            </a:pPr>
            <a:r>
              <a:rPr lang="en-US"/>
              <a:t>In-demand sectors</a:t>
            </a:r>
            <a:endParaRPr/>
          </a:p>
        </p:txBody>
      </p:sp>
      <p:pic>
        <p:nvPicPr>
          <p:cNvPr id="197" name="Google Shape;197;p20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3434" r="0" t="0"/>
          <a:stretch/>
        </p:blipFill>
        <p:spPr>
          <a:xfrm>
            <a:off x="313590" y="1053179"/>
            <a:ext cx="11564819" cy="47516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21"/>
          <p:cNvSpPr txBox="1"/>
          <p:nvPr>
            <p:ph type="title"/>
          </p:nvPr>
        </p:nvSpPr>
        <p:spPr>
          <a:xfrm>
            <a:off x="1071880" y="151765"/>
            <a:ext cx="10515600" cy="5187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1D8D2"/>
              </a:buClr>
              <a:buSzPct val="100000"/>
              <a:buFont typeface="Arial"/>
              <a:buNone/>
            </a:pPr>
            <a:r>
              <a:rPr lang="en-US"/>
              <a:t>In-demand sectors</a:t>
            </a:r>
            <a:endParaRPr/>
          </a:p>
        </p:txBody>
      </p:sp>
      <p:pic>
        <p:nvPicPr>
          <p:cNvPr id="203" name="Google Shape;203;p21"/>
          <p:cNvPicPr preferRelativeResize="0"/>
          <p:nvPr>
            <p:ph idx="2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35708" y="995101"/>
            <a:ext cx="9720584" cy="53463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Google Shape;208;p22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9294" l="3611" r="0" t="7466"/>
          <a:stretch/>
        </p:blipFill>
        <p:spPr>
          <a:xfrm>
            <a:off x="1833265" y="1046899"/>
            <a:ext cx="8525469" cy="5258898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22"/>
          <p:cNvSpPr txBox="1"/>
          <p:nvPr>
            <p:ph type="title"/>
          </p:nvPr>
        </p:nvSpPr>
        <p:spPr>
          <a:xfrm>
            <a:off x="1071880" y="151765"/>
            <a:ext cx="10515600" cy="5187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1D8D2"/>
              </a:buClr>
              <a:buSzPct val="100000"/>
              <a:buFont typeface="Arial"/>
              <a:buNone/>
            </a:pPr>
            <a:r>
              <a:rPr lang="en-US"/>
              <a:t>In-demand sectors: Geography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ECO 2024">
  <a:themeElements>
    <a:clrScheme name="ECO July 2024 1">
      <a:dk1>
        <a:srgbClr val="000000"/>
      </a:dk1>
      <a:lt1>
        <a:srgbClr val="FFFFFF"/>
      </a:lt1>
      <a:dk2>
        <a:srgbClr val="132428"/>
      </a:dk2>
      <a:lt2>
        <a:srgbClr val="7EBFB5"/>
      </a:lt2>
      <a:accent1>
        <a:srgbClr val="1D534D"/>
      </a:accent1>
      <a:accent2>
        <a:srgbClr val="FC9A61"/>
      </a:accent2>
      <a:accent3>
        <a:srgbClr val="023F64"/>
      </a:accent3>
      <a:accent4>
        <a:srgbClr val="BCEDB8"/>
      </a:accent4>
      <a:accent5>
        <a:srgbClr val="208385"/>
      </a:accent5>
      <a:accent6>
        <a:srgbClr val="FCE3A3"/>
      </a:accent6>
      <a:hlink>
        <a:srgbClr val="208385"/>
      </a:hlink>
      <a:folHlink>
        <a:srgbClr val="A3835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6877AD93D70BF4AAF9A721F31C66E4C" ma:contentTypeVersion="6" ma:contentTypeDescription="Create a new document." ma:contentTypeScope="" ma:versionID="96eca3956972ec0130c4e51ee5ae4245">
  <xsd:schema xmlns:xsd="http://www.w3.org/2001/XMLSchema" xmlns:xs="http://www.w3.org/2001/XMLSchema" xmlns:p="http://schemas.microsoft.com/office/2006/metadata/properties" xmlns:ns1="http://schemas.microsoft.com/sharepoint/v3" xmlns:ns2="5c889c47-2eb4-422d-80fc-8c68148a15f0" targetNamespace="http://schemas.microsoft.com/office/2006/metadata/properties" ma:root="true" ma:fieldsID="da74f6e3feb57a8883aba7dfdffd9db3" ns1:_="" ns2:_="">
    <xsd:import namespace="http://schemas.microsoft.com/sharepoint/v3"/>
    <xsd:import namespace="5c889c47-2eb4-422d-80fc-8c68148a15f0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4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5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889c47-2eb4-422d-80fc-8c68148a15f0" elementFormDefault="qualified">
    <xsd:import namespace="http://schemas.microsoft.com/office/2006/documentManagement/types"/>
    <xsd:import namespace="http://schemas.microsoft.com/office/infopath/2007/PartnerControls"/>
    <xsd:element name="SharedWithUsers" ma:index="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7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572C6B42-1E54-410A-8A59-1B6D8CA3EF91}"/>
</file>

<file path=customXml/itemProps2.xml><?xml version="1.0" encoding="utf-8"?>
<ds:datastoreItem xmlns:ds="http://schemas.openxmlformats.org/officeDocument/2006/customXml" ds:itemID="{0E3C4155-791D-414F-8AEC-3BA3A89990CE}"/>
</file>

<file path=customXml/itemProps3.xml><?xml version="1.0" encoding="utf-8"?>
<ds:datastoreItem xmlns:ds="http://schemas.openxmlformats.org/officeDocument/2006/customXml" ds:itemID="{0D5F4F88-6ED5-47C3-8DE5-A1B2B9096811}"/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0x010100E6877AD93D70BF4AAF9A721F31C66E4C</vt:lpwstr>
  </property>
</Properties>
</file>