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Slab"/>
      <p:regular r:id="rId14"/>
      <p:bold r:id="rId15"/>
    </p:embeddedFon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Roboto-italic.fntdata"/><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2.xml"/><Relationship Id="rId12" Type="http://schemas.openxmlformats.org/officeDocument/2006/relationships/slide" Target="slides/slide7.xml"/><Relationship Id="rId17" Type="http://schemas.openxmlformats.org/officeDocument/2006/relationships/font" Target="fonts/Roboto-bold.fntdata"/><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font" Target="fonts/Roboto-regular.fntdata"/><Relationship Id="rId20"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font" Target="fonts/RobotoSlab-bold.fntdata"/><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font" Target="fonts/Roboto-boldItalic.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RobotoSlab-regular.fntdata"/><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889893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88989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32e07d342b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32e07d342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449a3e6d8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449a3e6d8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Quote from TJ: In a letter written from Paris while he was Minister to France to Edward Carrington, whom he had appointed to represent the state of Virginia at the Continental Congress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goals of the media: Inform the public, tell stories, meet deadline, find new insights, provide visuals to the public.</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889893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88989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436b15fe35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436b15fe3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32e07d342b_0_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32e07d342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c6f889893_0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c6f88989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436d5410fa_1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436d5410f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0" y="807400"/>
            <a:ext cx="5783400" cy="1764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New Rules, </a:t>
            </a:r>
            <a:endParaRPr/>
          </a:p>
          <a:p>
            <a:pPr indent="0" lvl="0" marL="0" rtl="0" algn="ctr">
              <a:spcBef>
                <a:spcPts val="0"/>
              </a:spcBef>
              <a:spcAft>
                <a:spcPts val="0"/>
              </a:spcAft>
              <a:buNone/>
            </a:pPr>
            <a:r>
              <a:rPr lang="en"/>
              <a:t>Same Game</a:t>
            </a:r>
            <a:endParaRPr/>
          </a:p>
        </p:txBody>
      </p:sp>
      <p:sp>
        <p:nvSpPr>
          <p:cNvPr id="64" name="Google Shape;64;p13"/>
          <p:cNvSpPr txBox="1"/>
          <p:nvPr>
            <p:ph idx="1" type="subTitle"/>
          </p:nvPr>
        </p:nvSpPr>
        <p:spPr>
          <a:xfrm>
            <a:off x="1680302" y="3175250"/>
            <a:ext cx="5783400" cy="9090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a:t>Media access and what it means to you and your crews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4862950" y="2081325"/>
            <a:ext cx="3893100" cy="28707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We Will Cover</a:t>
            </a:r>
            <a:endParaRPr/>
          </a:p>
        </p:txBody>
      </p:sp>
      <p:sp>
        <p:nvSpPr>
          <p:cNvPr id="71" name="Google Shape;71;p14"/>
          <p:cNvSpPr txBox="1"/>
          <p:nvPr>
            <p:ph idx="1" type="body"/>
          </p:nvPr>
        </p:nvSpPr>
        <p:spPr>
          <a:xfrm>
            <a:off x="387900" y="1474945"/>
            <a:ext cx="8368200" cy="3078900"/>
          </a:xfrm>
          <a:prstGeom prst="rect">
            <a:avLst/>
          </a:prstGeom>
        </p:spPr>
        <p:txBody>
          <a:bodyPr anchorCtr="0" anchor="t" bIns="91425" lIns="91425" spcFirstLastPara="1" rIns="91425" wrap="square" tIns="91425">
            <a:normAutofit/>
          </a:bodyPr>
          <a:lstStyle/>
          <a:p>
            <a:pPr indent="-406400" lvl="0" marL="457200" rtl="0" algn="l">
              <a:spcBef>
                <a:spcPts val="0"/>
              </a:spcBef>
              <a:spcAft>
                <a:spcPts val="0"/>
              </a:spcAft>
              <a:buSzPts val="2800"/>
              <a:buAutoNum type="arabicPeriod"/>
            </a:pPr>
            <a:r>
              <a:rPr lang="en" sz="2800"/>
              <a:t>What we know with media access</a:t>
            </a:r>
            <a:endParaRPr sz="2800"/>
          </a:p>
          <a:p>
            <a:pPr indent="-406400" lvl="0" marL="457200" rtl="0" algn="l">
              <a:spcBef>
                <a:spcPts val="0"/>
              </a:spcBef>
              <a:spcAft>
                <a:spcPts val="0"/>
              </a:spcAft>
              <a:buSzPts val="2800"/>
              <a:buAutoNum type="arabicPeriod"/>
            </a:pPr>
            <a:r>
              <a:rPr lang="en" sz="2800"/>
              <a:t>What we don’t know</a:t>
            </a:r>
            <a:endParaRPr sz="2800"/>
          </a:p>
          <a:p>
            <a:pPr indent="-406400" lvl="0" marL="457200" rtl="0" algn="l">
              <a:spcBef>
                <a:spcPts val="0"/>
              </a:spcBef>
              <a:spcAft>
                <a:spcPts val="0"/>
              </a:spcAft>
              <a:buSzPts val="2800"/>
              <a:buAutoNum type="arabicPeriod"/>
            </a:pPr>
            <a:r>
              <a:rPr lang="en" sz="2800"/>
              <a:t>How it </a:t>
            </a:r>
            <a:r>
              <a:rPr lang="en" sz="2800"/>
              <a:t>affects</a:t>
            </a:r>
            <a:r>
              <a:rPr lang="en" sz="2800"/>
              <a:t> you</a:t>
            </a:r>
            <a:endParaRPr sz="2800"/>
          </a:p>
          <a:p>
            <a:pPr indent="-406400" lvl="0" marL="457200" rtl="0" algn="l">
              <a:spcBef>
                <a:spcPts val="0"/>
              </a:spcBef>
              <a:spcAft>
                <a:spcPts val="0"/>
              </a:spcAft>
              <a:buSzPts val="2800"/>
              <a:buAutoNum type="arabicPeriod"/>
            </a:pPr>
            <a:r>
              <a:rPr lang="en" sz="2800"/>
              <a:t>Keys to success</a:t>
            </a:r>
            <a:endParaRPr sz="2800"/>
          </a:p>
        </p:txBody>
      </p:sp>
      <p:pic>
        <p:nvPicPr>
          <p:cNvPr id="72" name="Google Shape;72;p14"/>
          <p:cNvPicPr preferRelativeResize="0"/>
          <p:nvPr/>
        </p:nvPicPr>
        <p:blipFill>
          <a:blip r:embed="rId3">
            <a:alphaModFix/>
          </a:blip>
          <a:stretch>
            <a:fillRect/>
          </a:stretch>
        </p:blipFill>
        <p:spPr>
          <a:xfrm>
            <a:off x="4982575" y="2211650"/>
            <a:ext cx="3588675" cy="26137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p:nvPr/>
        </p:nvSpPr>
        <p:spPr>
          <a:xfrm>
            <a:off x="4947800" y="401675"/>
            <a:ext cx="3408000" cy="41079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5"/>
          <p:cNvSpPr txBox="1"/>
          <p:nvPr>
            <p:ph idx="1" type="body"/>
          </p:nvPr>
        </p:nvSpPr>
        <p:spPr>
          <a:xfrm>
            <a:off x="755300" y="1477575"/>
            <a:ext cx="3606900" cy="30789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2000"/>
              <a:t>“W</a:t>
            </a:r>
            <a:r>
              <a:rPr lang="en" sz="2000"/>
              <a:t>ere it left to me to decide whether we should have a government without newspapers or newspapers without a government, I should not hesitate a moment to prefer the latter.” </a:t>
            </a:r>
            <a:endParaRPr sz="2000"/>
          </a:p>
        </p:txBody>
      </p:sp>
      <p:pic>
        <p:nvPicPr>
          <p:cNvPr id="79" name="Google Shape;79;p15"/>
          <p:cNvPicPr preferRelativeResize="0"/>
          <p:nvPr/>
        </p:nvPicPr>
        <p:blipFill>
          <a:blip r:embed="rId3">
            <a:alphaModFix/>
          </a:blip>
          <a:stretch>
            <a:fillRect/>
          </a:stretch>
        </p:blipFill>
        <p:spPr>
          <a:xfrm>
            <a:off x="5016700" y="458550"/>
            <a:ext cx="3248250" cy="4004025"/>
          </a:xfrm>
          <a:prstGeom prst="rect">
            <a:avLst/>
          </a:prstGeom>
          <a:noFill/>
          <a:ln>
            <a:noFill/>
          </a:ln>
        </p:spPr>
      </p:pic>
      <p:sp>
        <p:nvSpPr>
          <p:cNvPr id="80" name="Google Shape;80;p15"/>
          <p:cNvSpPr txBox="1"/>
          <p:nvPr/>
        </p:nvSpPr>
        <p:spPr>
          <a:xfrm>
            <a:off x="471800" y="397150"/>
            <a:ext cx="3890400" cy="686100"/>
          </a:xfrm>
          <a:prstGeom prst="rect">
            <a:avLst/>
          </a:prstGeom>
          <a:noFill/>
          <a:ln>
            <a:noFill/>
          </a:ln>
        </p:spPr>
        <p:txBody>
          <a:bodyPr anchorCtr="0" anchor="b" bIns="91425" lIns="91425" spcFirstLastPara="1" rIns="91425" wrap="square" tIns="91425">
            <a:normAutofit/>
          </a:bodyPr>
          <a:lstStyle/>
          <a:p>
            <a:pPr indent="0" lvl="0" marL="0" rtl="0" algn="l">
              <a:spcBef>
                <a:spcPts val="0"/>
              </a:spcBef>
              <a:spcAft>
                <a:spcPts val="0"/>
              </a:spcAft>
              <a:buNone/>
            </a:pPr>
            <a:r>
              <a:rPr lang="en" sz="3000">
                <a:solidFill>
                  <a:srgbClr val="FFFFFF"/>
                </a:solidFill>
                <a:latin typeface="Roboto Slab"/>
                <a:ea typeface="Roboto Slab"/>
                <a:cs typeface="Roboto Slab"/>
                <a:sym typeface="Roboto Slab"/>
              </a:rPr>
              <a:t>Role of the Press</a:t>
            </a:r>
            <a:endParaRPr sz="3000">
              <a:solidFill>
                <a:srgbClr val="FFFFFF"/>
              </a:solidFill>
              <a:latin typeface="Roboto Slab"/>
              <a:ea typeface="Roboto Slab"/>
              <a:cs typeface="Roboto Slab"/>
              <a:sym typeface="Roboto Slab"/>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We Know About Media Access</a:t>
            </a:r>
            <a:endParaRPr/>
          </a:p>
        </p:txBody>
      </p:sp>
      <p:sp>
        <p:nvSpPr>
          <p:cNvPr id="86" name="Google Shape;86;p16"/>
          <p:cNvSpPr txBox="1"/>
          <p:nvPr>
            <p:ph idx="1" type="body"/>
          </p:nvPr>
        </p:nvSpPr>
        <p:spPr>
          <a:xfrm>
            <a:off x="387900" y="1474945"/>
            <a:ext cx="8368200" cy="3078900"/>
          </a:xfrm>
          <a:prstGeom prst="rect">
            <a:avLst/>
          </a:prstGeom>
        </p:spPr>
        <p:txBody>
          <a:bodyPr anchorCtr="0" anchor="t" bIns="91425" lIns="91425" spcFirstLastPara="1" rIns="91425" wrap="square" tIns="91425">
            <a:normAutofit/>
          </a:bodyPr>
          <a:lstStyle/>
          <a:p>
            <a:pPr indent="-400050" lvl="0" marL="457200" rtl="0" algn="l">
              <a:spcBef>
                <a:spcPts val="0"/>
              </a:spcBef>
              <a:spcAft>
                <a:spcPts val="0"/>
              </a:spcAft>
              <a:buSzPts val="2700"/>
              <a:buChar char="➔"/>
            </a:pPr>
            <a:r>
              <a:rPr lang="en" sz="2700"/>
              <a:t>The origins of HB 4087</a:t>
            </a:r>
            <a:endParaRPr sz="2700"/>
          </a:p>
          <a:p>
            <a:pPr indent="-400050" lvl="0" marL="457200" rtl="0" algn="l">
              <a:spcBef>
                <a:spcPts val="0"/>
              </a:spcBef>
              <a:spcAft>
                <a:spcPts val="0"/>
              </a:spcAft>
              <a:buSzPts val="2700"/>
              <a:buChar char="➔"/>
            </a:pPr>
            <a:r>
              <a:rPr lang="en" sz="2700"/>
              <a:t>What’s included in the bill</a:t>
            </a:r>
            <a:endParaRPr sz="2700"/>
          </a:p>
          <a:p>
            <a:pPr indent="-400050" lvl="0" marL="457200" rtl="0" algn="l">
              <a:spcBef>
                <a:spcPts val="0"/>
              </a:spcBef>
              <a:spcAft>
                <a:spcPts val="0"/>
              </a:spcAft>
              <a:buSzPts val="2700"/>
              <a:buChar char="➔"/>
            </a:pPr>
            <a:r>
              <a:rPr lang="en" sz="2700"/>
              <a:t>Credentialing and assumed risk</a:t>
            </a:r>
            <a:endParaRPr sz="2700"/>
          </a:p>
          <a:p>
            <a:pPr indent="-400050" lvl="0" marL="457200" rtl="0" algn="l">
              <a:spcBef>
                <a:spcPts val="0"/>
              </a:spcBef>
              <a:spcAft>
                <a:spcPts val="0"/>
              </a:spcAft>
              <a:buSzPts val="2700"/>
              <a:buChar char="➔"/>
            </a:pPr>
            <a:r>
              <a:rPr lang="en" sz="2700"/>
              <a:t>Should they stay or do they go?</a:t>
            </a:r>
            <a:endParaRPr sz="2700"/>
          </a:p>
          <a:p>
            <a:pPr indent="-400050" lvl="0" marL="457200" rtl="0" algn="l">
              <a:spcBef>
                <a:spcPts val="0"/>
              </a:spcBef>
              <a:spcAft>
                <a:spcPts val="0"/>
              </a:spcAft>
              <a:buSzPts val="2700"/>
              <a:buChar char="➔"/>
            </a:pPr>
            <a:r>
              <a:rPr lang="en" sz="2700"/>
              <a:t>Media training and PPE</a:t>
            </a:r>
            <a:endParaRPr sz="2700"/>
          </a:p>
          <a:p>
            <a:pPr indent="-400050" lvl="0" marL="457200" rtl="0" algn="l">
              <a:spcBef>
                <a:spcPts val="0"/>
              </a:spcBef>
              <a:spcAft>
                <a:spcPts val="0"/>
              </a:spcAft>
              <a:buSzPts val="2700"/>
              <a:buChar char="➔"/>
            </a:pPr>
            <a:r>
              <a:rPr lang="en" sz="2700"/>
              <a:t>IC discretion </a:t>
            </a:r>
            <a:endParaRPr sz="2700"/>
          </a:p>
        </p:txBody>
      </p:sp>
      <p:pic>
        <p:nvPicPr>
          <p:cNvPr id="87" name="Google Shape;87;p16"/>
          <p:cNvPicPr preferRelativeResize="0"/>
          <p:nvPr/>
        </p:nvPicPr>
        <p:blipFill>
          <a:blip r:embed="rId3">
            <a:alphaModFix/>
          </a:blip>
          <a:stretch>
            <a:fillRect/>
          </a:stretch>
        </p:blipFill>
        <p:spPr>
          <a:xfrm>
            <a:off x="6347575" y="1341813"/>
            <a:ext cx="2408525" cy="3345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We Don’t Know</a:t>
            </a:r>
            <a:endParaRPr/>
          </a:p>
        </p:txBody>
      </p:sp>
      <p:sp>
        <p:nvSpPr>
          <p:cNvPr id="93" name="Google Shape;93;p17"/>
          <p:cNvSpPr txBox="1"/>
          <p:nvPr>
            <p:ph idx="1" type="body"/>
          </p:nvPr>
        </p:nvSpPr>
        <p:spPr>
          <a:xfrm>
            <a:off x="387900" y="1474945"/>
            <a:ext cx="8368200" cy="3078900"/>
          </a:xfrm>
          <a:prstGeom prst="rect">
            <a:avLst/>
          </a:prstGeom>
        </p:spPr>
        <p:txBody>
          <a:bodyPr anchorCtr="0" anchor="t" bIns="91425" lIns="91425" spcFirstLastPara="1" rIns="91425" wrap="square" tIns="91425">
            <a:normAutofit/>
          </a:bodyPr>
          <a:lstStyle/>
          <a:p>
            <a:pPr indent="-400050" lvl="0" marL="457200" rtl="0" algn="l">
              <a:spcBef>
                <a:spcPts val="0"/>
              </a:spcBef>
              <a:spcAft>
                <a:spcPts val="0"/>
              </a:spcAft>
              <a:buSzPts val="2700"/>
              <a:buChar char="➔"/>
            </a:pPr>
            <a:r>
              <a:rPr lang="en" sz="2700"/>
              <a:t>Training </a:t>
            </a:r>
            <a:r>
              <a:rPr lang="en" sz="2700"/>
              <a:t>curriculum</a:t>
            </a:r>
            <a:r>
              <a:rPr lang="en" sz="2700"/>
              <a:t> &amp; timeline</a:t>
            </a:r>
            <a:endParaRPr sz="2700"/>
          </a:p>
          <a:p>
            <a:pPr indent="-400050" lvl="0" marL="457200" rtl="0" algn="l">
              <a:spcBef>
                <a:spcPts val="0"/>
              </a:spcBef>
              <a:spcAft>
                <a:spcPts val="0"/>
              </a:spcAft>
              <a:buSzPts val="2700"/>
              <a:buChar char="➔"/>
            </a:pPr>
            <a:r>
              <a:rPr lang="en" sz="2700"/>
              <a:t>Credentialing</a:t>
            </a:r>
            <a:r>
              <a:rPr lang="en" sz="2700"/>
              <a:t> plan</a:t>
            </a:r>
            <a:endParaRPr sz="2700"/>
          </a:p>
          <a:p>
            <a:pPr indent="-400050" lvl="0" marL="457200" rtl="0" algn="l">
              <a:spcBef>
                <a:spcPts val="0"/>
              </a:spcBef>
              <a:spcAft>
                <a:spcPts val="0"/>
              </a:spcAft>
              <a:buSzPts val="2700"/>
              <a:buChar char="➔"/>
            </a:pPr>
            <a:r>
              <a:rPr lang="en" sz="2700"/>
              <a:t>Mapping &amp; incident information sharing</a:t>
            </a:r>
            <a:endParaRPr sz="2700"/>
          </a:p>
        </p:txBody>
      </p:sp>
      <p:pic>
        <p:nvPicPr>
          <p:cNvPr id="94" name="Google Shape;94;p17"/>
          <p:cNvPicPr preferRelativeResize="0"/>
          <p:nvPr/>
        </p:nvPicPr>
        <p:blipFill>
          <a:blip r:embed="rId3">
            <a:alphaModFix/>
          </a:blip>
          <a:stretch>
            <a:fillRect/>
          </a:stretch>
        </p:blipFill>
        <p:spPr>
          <a:xfrm>
            <a:off x="2900949" y="3266675"/>
            <a:ext cx="3342100" cy="1573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idx="4294967295"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How This Affects You</a:t>
            </a:r>
            <a:endParaRPr/>
          </a:p>
        </p:txBody>
      </p:sp>
      <p:grpSp>
        <p:nvGrpSpPr>
          <p:cNvPr id="100" name="Google Shape;100;p18"/>
          <p:cNvGrpSpPr/>
          <p:nvPr/>
        </p:nvGrpSpPr>
        <p:grpSpPr>
          <a:xfrm>
            <a:off x="431825" y="1342525"/>
            <a:ext cx="2683300" cy="3302700"/>
            <a:chOff x="431825" y="1342525"/>
            <a:chExt cx="2683300" cy="3302700"/>
          </a:xfrm>
        </p:grpSpPr>
        <p:sp>
          <p:nvSpPr>
            <p:cNvPr id="101" name="Google Shape;101;p18"/>
            <p:cNvSpPr/>
            <p:nvPr/>
          </p:nvSpPr>
          <p:spPr>
            <a:xfrm>
              <a:off x="431825" y="1342525"/>
              <a:ext cx="2683200" cy="3302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8"/>
            <p:cNvSpPr txBox="1"/>
            <p:nvPr/>
          </p:nvSpPr>
          <p:spPr>
            <a:xfrm>
              <a:off x="431925" y="1342525"/>
              <a:ext cx="2683200" cy="823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8"/>
          <p:cNvSpPr txBox="1"/>
          <p:nvPr>
            <p:ph idx="4294967295" type="body"/>
          </p:nvPr>
        </p:nvSpPr>
        <p:spPr>
          <a:xfrm>
            <a:off x="489192" y="1337725"/>
            <a:ext cx="349500" cy="823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chemeClr val="lt1"/>
                </a:solidFill>
              </a:rPr>
              <a:t>1</a:t>
            </a:r>
            <a:endParaRPr>
              <a:solidFill>
                <a:schemeClr val="lt1"/>
              </a:solidFill>
            </a:endParaRPr>
          </a:p>
        </p:txBody>
      </p:sp>
      <p:cxnSp>
        <p:nvCxnSpPr>
          <p:cNvPr id="104" name="Google Shape;104;p18"/>
          <p:cNvCxnSpPr/>
          <p:nvPr/>
        </p:nvCxnSpPr>
        <p:spPr>
          <a:xfrm>
            <a:off x="857675" y="1514725"/>
            <a:ext cx="0" cy="478800"/>
          </a:xfrm>
          <a:prstGeom prst="straightConnector1">
            <a:avLst/>
          </a:prstGeom>
          <a:noFill/>
          <a:ln cap="flat" cmpd="sng" w="9525">
            <a:solidFill>
              <a:schemeClr val="lt1"/>
            </a:solidFill>
            <a:prstDash val="solid"/>
            <a:round/>
            <a:headEnd len="sm" w="sm" type="none"/>
            <a:tailEnd len="sm" w="sm" type="none"/>
          </a:ln>
        </p:spPr>
      </p:cxnSp>
      <p:sp>
        <p:nvSpPr>
          <p:cNvPr id="105" name="Google Shape;105;p18"/>
          <p:cNvSpPr txBox="1"/>
          <p:nvPr>
            <p:ph idx="4294967295" type="body"/>
          </p:nvPr>
        </p:nvSpPr>
        <p:spPr>
          <a:xfrm>
            <a:off x="933875" y="1337725"/>
            <a:ext cx="2101800" cy="8232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lt1"/>
                </a:solidFill>
              </a:rPr>
              <a:t>Presence</a:t>
            </a:r>
            <a:endParaRPr>
              <a:solidFill>
                <a:schemeClr val="lt1"/>
              </a:solidFill>
            </a:endParaRPr>
          </a:p>
        </p:txBody>
      </p:sp>
      <p:sp>
        <p:nvSpPr>
          <p:cNvPr id="106" name="Google Shape;106;p18"/>
          <p:cNvSpPr txBox="1"/>
          <p:nvPr>
            <p:ph idx="4294967295" type="body"/>
          </p:nvPr>
        </p:nvSpPr>
        <p:spPr>
          <a:xfrm>
            <a:off x="508125" y="2268950"/>
            <a:ext cx="2530800" cy="23763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You may see media in areas you haven’t seen them before</a:t>
            </a:r>
            <a:endParaRPr sz="1400"/>
          </a:p>
        </p:txBody>
      </p:sp>
      <p:grpSp>
        <p:nvGrpSpPr>
          <p:cNvPr id="107" name="Google Shape;107;p18"/>
          <p:cNvGrpSpPr/>
          <p:nvPr/>
        </p:nvGrpSpPr>
        <p:grpSpPr>
          <a:xfrm>
            <a:off x="3221800" y="1342525"/>
            <a:ext cx="2673004" cy="3302700"/>
            <a:chOff x="3221800" y="1342525"/>
            <a:chExt cx="2673004" cy="3302700"/>
          </a:xfrm>
        </p:grpSpPr>
        <p:sp>
          <p:nvSpPr>
            <p:cNvPr id="108" name="Google Shape;108;p18"/>
            <p:cNvSpPr/>
            <p:nvPr/>
          </p:nvSpPr>
          <p:spPr>
            <a:xfrm>
              <a:off x="3221803" y="1342525"/>
              <a:ext cx="2673000" cy="3302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8"/>
            <p:cNvSpPr txBox="1"/>
            <p:nvPr/>
          </p:nvSpPr>
          <p:spPr>
            <a:xfrm>
              <a:off x="3221800" y="1342525"/>
              <a:ext cx="2673000" cy="823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 name="Google Shape;110;p18"/>
          <p:cNvSpPr txBox="1"/>
          <p:nvPr>
            <p:ph idx="4294967295" type="body"/>
          </p:nvPr>
        </p:nvSpPr>
        <p:spPr>
          <a:xfrm>
            <a:off x="3275767" y="1337725"/>
            <a:ext cx="349500" cy="823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chemeClr val="lt1"/>
                </a:solidFill>
              </a:rPr>
              <a:t>2</a:t>
            </a:r>
            <a:endParaRPr>
              <a:solidFill>
                <a:schemeClr val="lt1"/>
              </a:solidFill>
            </a:endParaRPr>
          </a:p>
        </p:txBody>
      </p:sp>
      <p:cxnSp>
        <p:nvCxnSpPr>
          <p:cNvPr id="111" name="Google Shape;111;p18"/>
          <p:cNvCxnSpPr/>
          <p:nvPr/>
        </p:nvCxnSpPr>
        <p:spPr>
          <a:xfrm>
            <a:off x="3647550" y="1514725"/>
            <a:ext cx="0" cy="478800"/>
          </a:xfrm>
          <a:prstGeom prst="straightConnector1">
            <a:avLst/>
          </a:prstGeom>
          <a:noFill/>
          <a:ln cap="flat" cmpd="sng" w="9525">
            <a:solidFill>
              <a:schemeClr val="lt1"/>
            </a:solidFill>
            <a:prstDash val="solid"/>
            <a:round/>
            <a:headEnd len="sm" w="sm" type="none"/>
            <a:tailEnd len="sm" w="sm" type="none"/>
          </a:ln>
        </p:spPr>
      </p:cxnSp>
      <p:sp>
        <p:nvSpPr>
          <p:cNvPr id="112" name="Google Shape;112;p18"/>
          <p:cNvSpPr txBox="1"/>
          <p:nvPr>
            <p:ph idx="4294967295" type="body"/>
          </p:nvPr>
        </p:nvSpPr>
        <p:spPr>
          <a:xfrm>
            <a:off x="3723750" y="1342525"/>
            <a:ext cx="2101800" cy="8232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lt1"/>
                </a:solidFill>
              </a:rPr>
              <a:t>First Contact</a:t>
            </a:r>
            <a:endParaRPr>
              <a:solidFill>
                <a:schemeClr val="lt1"/>
              </a:solidFill>
            </a:endParaRPr>
          </a:p>
        </p:txBody>
      </p:sp>
      <p:sp>
        <p:nvSpPr>
          <p:cNvPr id="113" name="Google Shape;113;p18"/>
          <p:cNvSpPr txBox="1"/>
          <p:nvPr>
            <p:ph idx="4294967295" type="body"/>
          </p:nvPr>
        </p:nvSpPr>
        <p:spPr>
          <a:xfrm>
            <a:off x="3294700" y="2268950"/>
            <a:ext cx="2530800" cy="23763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You may be the first person a reporter meets at the fire</a:t>
            </a:r>
            <a:endParaRPr sz="1400"/>
          </a:p>
          <a:p>
            <a:pPr indent="0" lvl="0" marL="457200" rtl="0" algn="l">
              <a:lnSpc>
                <a:spcPct val="150000"/>
              </a:lnSpc>
              <a:spcBef>
                <a:spcPts val="0"/>
              </a:spcBef>
              <a:spcAft>
                <a:spcPts val="0"/>
              </a:spcAft>
              <a:buNone/>
            </a:pPr>
            <a:r>
              <a:t/>
            </a:r>
            <a:endParaRPr sz="1400"/>
          </a:p>
        </p:txBody>
      </p:sp>
      <p:grpSp>
        <p:nvGrpSpPr>
          <p:cNvPr id="114" name="Google Shape;114;p18"/>
          <p:cNvGrpSpPr/>
          <p:nvPr/>
        </p:nvGrpSpPr>
        <p:grpSpPr>
          <a:xfrm>
            <a:off x="6007125" y="1342525"/>
            <a:ext cx="2673000" cy="3302700"/>
            <a:chOff x="6007125" y="1342525"/>
            <a:chExt cx="2673000" cy="3302700"/>
          </a:xfrm>
        </p:grpSpPr>
        <p:sp>
          <p:nvSpPr>
            <p:cNvPr id="115" name="Google Shape;115;p18"/>
            <p:cNvSpPr/>
            <p:nvPr/>
          </p:nvSpPr>
          <p:spPr>
            <a:xfrm>
              <a:off x="6007125" y="1342525"/>
              <a:ext cx="2673000" cy="3302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8"/>
            <p:cNvSpPr txBox="1"/>
            <p:nvPr/>
          </p:nvSpPr>
          <p:spPr>
            <a:xfrm>
              <a:off x="6007125" y="1342525"/>
              <a:ext cx="2673000" cy="823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 name="Google Shape;117;p18"/>
          <p:cNvSpPr txBox="1"/>
          <p:nvPr>
            <p:ph idx="4294967295" type="body"/>
          </p:nvPr>
        </p:nvSpPr>
        <p:spPr>
          <a:xfrm>
            <a:off x="6058742" y="1337725"/>
            <a:ext cx="349500" cy="823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chemeClr val="lt1"/>
                </a:solidFill>
              </a:rPr>
              <a:t>3</a:t>
            </a:r>
            <a:endParaRPr>
              <a:solidFill>
                <a:schemeClr val="lt1"/>
              </a:solidFill>
            </a:endParaRPr>
          </a:p>
        </p:txBody>
      </p:sp>
      <p:cxnSp>
        <p:nvCxnSpPr>
          <p:cNvPr id="118" name="Google Shape;118;p18"/>
          <p:cNvCxnSpPr/>
          <p:nvPr/>
        </p:nvCxnSpPr>
        <p:spPr>
          <a:xfrm>
            <a:off x="6427225" y="1514725"/>
            <a:ext cx="0" cy="478800"/>
          </a:xfrm>
          <a:prstGeom prst="straightConnector1">
            <a:avLst/>
          </a:prstGeom>
          <a:noFill/>
          <a:ln cap="flat" cmpd="sng" w="9525">
            <a:solidFill>
              <a:schemeClr val="lt1"/>
            </a:solidFill>
            <a:prstDash val="solid"/>
            <a:round/>
            <a:headEnd len="sm" w="sm" type="none"/>
            <a:tailEnd len="sm" w="sm" type="none"/>
          </a:ln>
        </p:spPr>
      </p:cxnSp>
      <p:sp>
        <p:nvSpPr>
          <p:cNvPr id="119" name="Google Shape;119;p18"/>
          <p:cNvSpPr txBox="1"/>
          <p:nvPr>
            <p:ph idx="4294967295" type="body"/>
          </p:nvPr>
        </p:nvSpPr>
        <p:spPr>
          <a:xfrm>
            <a:off x="6503425" y="1342525"/>
            <a:ext cx="2101800" cy="8232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lt1"/>
                </a:solidFill>
              </a:rPr>
              <a:t>Access</a:t>
            </a:r>
            <a:endParaRPr>
              <a:solidFill>
                <a:schemeClr val="lt1"/>
              </a:solidFill>
            </a:endParaRPr>
          </a:p>
        </p:txBody>
      </p:sp>
      <p:sp>
        <p:nvSpPr>
          <p:cNvPr id="120" name="Google Shape;120;p18"/>
          <p:cNvSpPr txBox="1"/>
          <p:nvPr>
            <p:ph idx="4294967295" type="body"/>
          </p:nvPr>
        </p:nvSpPr>
        <p:spPr>
          <a:xfrm>
            <a:off x="6077675" y="2268950"/>
            <a:ext cx="2530800" cy="23763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You are not in charge of managing access</a:t>
            </a:r>
            <a:endParaRPr sz="1400"/>
          </a:p>
          <a:p>
            <a:pPr indent="-317500" lvl="0" marL="457200" rtl="0" algn="l">
              <a:lnSpc>
                <a:spcPct val="150000"/>
              </a:lnSpc>
              <a:spcBef>
                <a:spcPts val="0"/>
              </a:spcBef>
              <a:spcAft>
                <a:spcPts val="0"/>
              </a:spcAft>
              <a:buSzPts val="1400"/>
              <a:buChar char="●"/>
            </a:pPr>
            <a:r>
              <a:rPr lang="en" sz="1400"/>
              <a:t>Access to the </a:t>
            </a:r>
            <a:r>
              <a:rPr lang="en" sz="1400"/>
              <a:t>incident</a:t>
            </a:r>
            <a:r>
              <a:rPr lang="en" sz="1400"/>
              <a:t> does not mean access to fire fighters</a:t>
            </a:r>
            <a:endParaRPr sz="1400"/>
          </a:p>
          <a:p>
            <a:pPr indent="0" lvl="0" marL="457200" rtl="0" algn="l">
              <a:spcBef>
                <a:spcPts val="1200"/>
              </a:spcBef>
              <a:spcAft>
                <a:spcPts val="1200"/>
              </a:spcAft>
              <a:buNone/>
            </a:pPr>
            <a:r>
              <a:t/>
            </a: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idx="4294967295"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Key To Success</a:t>
            </a:r>
            <a:endParaRPr/>
          </a:p>
        </p:txBody>
      </p:sp>
      <p:grpSp>
        <p:nvGrpSpPr>
          <p:cNvPr id="126" name="Google Shape;126;p19"/>
          <p:cNvGrpSpPr/>
          <p:nvPr/>
        </p:nvGrpSpPr>
        <p:grpSpPr>
          <a:xfrm>
            <a:off x="431825" y="1342525"/>
            <a:ext cx="2683300" cy="3302700"/>
            <a:chOff x="431825" y="1342525"/>
            <a:chExt cx="2683300" cy="3302700"/>
          </a:xfrm>
        </p:grpSpPr>
        <p:sp>
          <p:nvSpPr>
            <p:cNvPr id="127" name="Google Shape;127;p19"/>
            <p:cNvSpPr/>
            <p:nvPr/>
          </p:nvSpPr>
          <p:spPr>
            <a:xfrm>
              <a:off x="431825" y="1342525"/>
              <a:ext cx="2683200" cy="3302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9"/>
            <p:cNvSpPr txBox="1"/>
            <p:nvPr/>
          </p:nvSpPr>
          <p:spPr>
            <a:xfrm>
              <a:off x="431925" y="1342525"/>
              <a:ext cx="2683200" cy="823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19"/>
          <p:cNvSpPr txBox="1"/>
          <p:nvPr>
            <p:ph idx="4294967295" type="body"/>
          </p:nvPr>
        </p:nvSpPr>
        <p:spPr>
          <a:xfrm>
            <a:off x="489192" y="1337725"/>
            <a:ext cx="349500" cy="823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chemeClr val="lt1"/>
                </a:solidFill>
              </a:rPr>
              <a:t>1</a:t>
            </a:r>
            <a:endParaRPr>
              <a:solidFill>
                <a:schemeClr val="lt1"/>
              </a:solidFill>
            </a:endParaRPr>
          </a:p>
        </p:txBody>
      </p:sp>
      <p:cxnSp>
        <p:nvCxnSpPr>
          <p:cNvPr id="130" name="Google Shape;130;p19"/>
          <p:cNvCxnSpPr/>
          <p:nvPr/>
        </p:nvCxnSpPr>
        <p:spPr>
          <a:xfrm>
            <a:off x="857675" y="1514725"/>
            <a:ext cx="0" cy="478800"/>
          </a:xfrm>
          <a:prstGeom prst="straightConnector1">
            <a:avLst/>
          </a:prstGeom>
          <a:noFill/>
          <a:ln cap="flat" cmpd="sng" w="9525">
            <a:solidFill>
              <a:schemeClr val="lt1"/>
            </a:solidFill>
            <a:prstDash val="solid"/>
            <a:round/>
            <a:headEnd len="sm" w="sm" type="none"/>
            <a:tailEnd len="sm" w="sm" type="none"/>
          </a:ln>
        </p:spPr>
      </p:cxnSp>
      <p:sp>
        <p:nvSpPr>
          <p:cNvPr id="131" name="Google Shape;131;p19"/>
          <p:cNvSpPr txBox="1"/>
          <p:nvPr>
            <p:ph idx="4294967295" type="body"/>
          </p:nvPr>
        </p:nvSpPr>
        <p:spPr>
          <a:xfrm>
            <a:off x="933875" y="1337725"/>
            <a:ext cx="2101800" cy="8232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lt1"/>
                </a:solidFill>
              </a:rPr>
              <a:t>Advise</a:t>
            </a:r>
            <a:endParaRPr>
              <a:solidFill>
                <a:schemeClr val="lt1"/>
              </a:solidFill>
            </a:endParaRPr>
          </a:p>
        </p:txBody>
      </p:sp>
      <p:sp>
        <p:nvSpPr>
          <p:cNvPr id="132" name="Google Shape;132;p19"/>
          <p:cNvSpPr txBox="1"/>
          <p:nvPr>
            <p:ph idx="4294967295" type="body"/>
          </p:nvPr>
        </p:nvSpPr>
        <p:spPr>
          <a:xfrm>
            <a:off x="508125" y="2268950"/>
            <a:ext cx="2530800" cy="23763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Inform media when conditions are unsafe or could change</a:t>
            </a:r>
            <a:endParaRPr sz="1400"/>
          </a:p>
          <a:p>
            <a:pPr indent="-317500" lvl="0" marL="457200" rtl="0" algn="l">
              <a:lnSpc>
                <a:spcPct val="150000"/>
              </a:lnSpc>
              <a:spcBef>
                <a:spcPts val="0"/>
              </a:spcBef>
              <a:spcAft>
                <a:spcPts val="0"/>
              </a:spcAft>
              <a:buSzPts val="1400"/>
              <a:buChar char="●"/>
            </a:pPr>
            <a:r>
              <a:rPr lang="en" sz="1400"/>
              <a:t>Let them know if they are on private lands</a:t>
            </a:r>
            <a:endParaRPr sz="1400"/>
          </a:p>
        </p:txBody>
      </p:sp>
      <p:grpSp>
        <p:nvGrpSpPr>
          <p:cNvPr id="133" name="Google Shape;133;p19"/>
          <p:cNvGrpSpPr/>
          <p:nvPr/>
        </p:nvGrpSpPr>
        <p:grpSpPr>
          <a:xfrm>
            <a:off x="3221800" y="1342525"/>
            <a:ext cx="2673003" cy="3302700"/>
            <a:chOff x="3221800" y="1342525"/>
            <a:chExt cx="2673003" cy="3302700"/>
          </a:xfrm>
        </p:grpSpPr>
        <p:sp>
          <p:nvSpPr>
            <p:cNvPr id="134" name="Google Shape;134;p19"/>
            <p:cNvSpPr/>
            <p:nvPr/>
          </p:nvSpPr>
          <p:spPr>
            <a:xfrm>
              <a:off x="3221803" y="1342525"/>
              <a:ext cx="2673000" cy="3302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9"/>
            <p:cNvSpPr txBox="1"/>
            <p:nvPr/>
          </p:nvSpPr>
          <p:spPr>
            <a:xfrm>
              <a:off x="3221800" y="1342525"/>
              <a:ext cx="2673000" cy="823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 name="Google Shape;136;p19"/>
          <p:cNvSpPr txBox="1"/>
          <p:nvPr>
            <p:ph idx="4294967295" type="body"/>
          </p:nvPr>
        </p:nvSpPr>
        <p:spPr>
          <a:xfrm>
            <a:off x="3275767" y="1337725"/>
            <a:ext cx="349500" cy="823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chemeClr val="lt1"/>
                </a:solidFill>
              </a:rPr>
              <a:t>2</a:t>
            </a:r>
            <a:endParaRPr>
              <a:solidFill>
                <a:schemeClr val="lt1"/>
              </a:solidFill>
            </a:endParaRPr>
          </a:p>
        </p:txBody>
      </p:sp>
      <p:cxnSp>
        <p:nvCxnSpPr>
          <p:cNvPr id="137" name="Google Shape;137;p19"/>
          <p:cNvCxnSpPr/>
          <p:nvPr/>
        </p:nvCxnSpPr>
        <p:spPr>
          <a:xfrm>
            <a:off x="3647550" y="1514725"/>
            <a:ext cx="0" cy="478800"/>
          </a:xfrm>
          <a:prstGeom prst="straightConnector1">
            <a:avLst/>
          </a:prstGeom>
          <a:noFill/>
          <a:ln cap="flat" cmpd="sng" w="9525">
            <a:solidFill>
              <a:schemeClr val="lt1"/>
            </a:solidFill>
            <a:prstDash val="solid"/>
            <a:round/>
            <a:headEnd len="sm" w="sm" type="none"/>
            <a:tailEnd len="sm" w="sm" type="none"/>
          </a:ln>
        </p:spPr>
      </p:cxnSp>
      <p:sp>
        <p:nvSpPr>
          <p:cNvPr id="138" name="Google Shape;138;p19"/>
          <p:cNvSpPr txBox="1"/>
          <p:nvPr>
            <p:ph idx="4294967295" type="body"/>
          </p:nvPr>
        </p:nvSpPr>
        <p:spPr>
          <a:xfrm>
            <a:off x="3723750" y="1342525"/>
            <a:ext cx="2101800" cy="8232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lt1"/>
                </a:solidFill>
              </a:rPr>
              <a:t>Behavior</a:t>
            </a:r>
            <a:endParaRPr>
              <a:solidFill>
                <a:schemeClr val="lt1"/>
              </a:solidFill>
            </a:endParaRPr>
          </a:p>
        </p:txBody>
      </p:sp>
      <p:sp>
        <p:nvSpPr>
          <p:cNvPr id="139" name="Google Shape;139;p19"/>
          <p:cNvSpPr txBox="1"/>
          <p:nvPr>
            <p:ph idx="4294967295" type="body"/>
          </p:nvPr>
        </p:nvSpPr>
        <p:spPr>
          <a:xfrm>
            <a:off x="3294700" y="2268950"/>
            <a:ext cx="2530800" cy="23763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Customer service</a:t>
            </a:r>
            <a:endParaRPr sz="1400"/>
          </a:p>
          <a:p>
            <a:pPr indent="-317500" lvl="0" marL="457200" rtl="0" algn="l">
              <a:lnSpc>
                <a:spcPct val="150000"/>
              </a:lnSpc>
              <a:spcBef>
                <a:spcPts val="0"/>
              </a:spcBef>
              <a:spcAft>
                <a:spcPts val="0"/>
              </a:spcAft>
              <a:buSzPts val="1400"/>
              <a:buChar char="●"/>
            </a:pPr>
            <a:r>
              <a:rPr lang="en" sz="1400"/>
              <a:t>Check to make sure proper PPE is on</a:t>
            </a:r>
            <a:endParaRPr sz="1400"/>
          </a:p>
          <a:p>
            <a:pPr indent="-317500" lvl="0" marL="457200" rtl="0" algn="l">
              <a:lnSpc>
                <a:spcPct val="150000"/>
              </a:lnSpc>
              <a:spcBef>
                <a:spcPts val="0"/>
              </a:spcBef>
              <a:spcAft>
                <a:spcPts val="0"/>
              </a:spcAft>
              <a:buSzPts val="1400"/>
              <a:buChar char="●"/>
            </a:pPr>
            <a:r>
              <a:rPr lang="en" sz="1400"/>
              <a:t>Expect to be on camera</a:t>
            </a:r>
            <a:endParaRPr sz="1400"/>
          </a:p>
          <a:p>
            <a:pPr indent="-317500" lvl="0" marL="457200" rtl="0" algn="l">
              <a:lnSpc>
                <a:spcPct val="150000"/>
              </a:lnSpc>
              <a:spcBef>
                <a:spcPts val="0"/>
              </a:spcBef>
              <a:spcAft>
                <a:spcPts val="0"/>
              </a:spcAft>
              <a:buSzPts val="1400"/>
              <a:buChar char="●"/>
            </a:pPr>
            <a:r>
              <a:rPr lang="en" sz="1400"/>
              <a:t>B-roll vs </a:t>
            </a:r>
            <a:r>
              <a:rPr lang="en" sz="1400"/>
              <a:t>interview</a:t>
            </a:r>
            <a:r>
              <a:rPr lang="en" sz="1400"/>
              <a:t> </a:t>
            </a:r>
            <a:endParaRPr sz="1400"/>
          </a:p>
          <a:p>
            <a:pPr indent="0" lvl="0" marL="457200" rtl="0" algn="l">
              <a:lnSpc>
                <a:spcPct val="150000"/>
              </a:lnSpc>
              <a:spcBef>
                <a:spcPts val="0"/>
              </a:spcBef>
              <a:spcAft>
                <a:spcPts val="0"/>
              </a:spcAft>
              <a:buNone/>
            </a:pPr>
            <a:r>
              <a:t/>
            </a:r>
            <a:endParaRPr sz="1400"/>
          </a:p>
        </p:txBody>
      </p:sp>
      <p:grpSp>
        <p:nvGrpSpPr>
          <p:cNvPr id="140" name="Google Shape;140;p19"/>
          <p:cNvGrpSpPr/>
          <p:nvPr/>
        </p:nvGrpSpPr>
        <p:grpSpPr>
          <a:xfrm>
            <a:off x="6007125" y="1342525"/>
            <a:ext cx="2673000" cy="3302700"/>
            <a:chOff x="6007125" y="1342525"/>
            <a:chExt cx="2673000" cy="3302700"/>
          </a:xfrm>
        </p:grpSpPr>
        <p:sp>
          <p:nvSpPr>
            <p:cNvPr id="141" name="Google Shape;141;p19"/>
            <p:cNvSpPr/>
            <p:nvPr/>
          </p:nvSpPr>
          <p:spPr>
            <a:xfrm>
              <a:off x="6007125" y="1342525"/>
              <a:ext cx="2673000" cy="3302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9"/>
            <p:cNvSpPr txBox="1"/>
            <p:nvPr/>
          </p:nvSpPr>
          <p:spPr>
            <a:xfrm>
              <a:off x="6007125" y="1342525"/>
              <a:ext cx="2673000" cy="823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3" name="Google Shape;143;p19"/>
          <p:cNvSpPr txBox="1"/>
          <p:nvPr>
            <p:ph idx="4294967295" type="body"/>
          </p:nvPr>
        </p:nvSpPr>
        <p:spPr>
          <a:xfrm>
            <a:off x="6058742" y="1337725"/>
            <a:ext cx="349500" cy="823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chemeClr val="lt1"/>
                </a:solidFill>
              </a:rPr>
              <a:t>3</a:t>
            </a:r>
            <a:endParaRPr>
              <a:solidFill>
                <a:schemeClr val="lt1"/>
              </a:solidFill>
            </a:endParaRPr>
          </a:p>
        </p:txBody>
      </p:sp>
      <p:cxnSp>
        <p:nvCxnSpPr>
          <p:cNvPr id="144" name="Google Shape;144;p19"/>
          <p:cNvCxnSpPr/>
          <p:nvPr/>
        </p:nvCxnSpPr>
        <p:spPr>
          <a:xfrm>
            <a:off x="6427225" y="1514725"/>
            <a:ext cx="0" cy="478800"/>
          </a:xfrm>
          <a:prstGeom prst="straightConnector1">
            <a:avLst/>
          </a:prstGeom>
          <a:noFill/>
          <a:ln cap="flat" cmpd="sng" w="9525">
            <a:solidFill>
              <a:schemeClr val="lt1"/>
            </a:solidFill>
            <a:prstDash val="solid"/>
            <a:round/>
            <a:headEnd len="sm" w="sm" type="none"/>
            <a:tailEnd len="sm" w="sm" type="none"/>
          </a:ln>
        </p:spPr>
      </p:cxnSp>
      <p:sp>
        <p:nvSpPr>
          <p:cNvPr id="145" name="Google Shape;145;p19"/>
          <p:cNvSpPr txBox="1"/>
          <p:nvPr>
            <p:ph idx="4294967295" type="body"/>
          </p:nvPr>
        </p:nvSpPr>
        <p:spPr>
          <a:xfrm>
            <a:off x="6503425" y="1342525"/>
            <a:ext cx="2101800" cy="8232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None/>
            </a:pPr>
            <a:r>
              <a:rPr lang="en">
                <a:solidFill>
                  <a:schemeClr val="lt1"/>
                </a:solidFill>
              </a:rPr>
              <a:t>Connect</a:t>
            </a:r>
            <a:endParaRPr>
              <a:solidFill>
                <a:schemeClr val="lt1"/>
              </a:solidFill>
            </a:endParaRPr>
          </a:p>
        </p:txBody>
      </p:sp>
      <p:sp>
        <p:nvSpPr>
          <p:cNvPr id="146" name="Google Shape;146;p19"/>
          <p:cNvSpPr txBox="1"/>
          <p:nvPr>
            <p:ph idx="4294967295" type="body"/>
          </p:nvPr>
        </p:nvSpPr>
        <p:spPr>
          <a:xfrm>
            <a:off x="6077675" y="2268950"/>
            <a:ext cx="2530800" cy="23763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Know how to connect them with a PIO</a:t>
            </a:r>
            <a:endParaRPr sz="1400"/>
          </a:p>
          <a:p>
            <a:pPr indent="-317500" lvl="0" marL="457200" rtl="0" algn="l">
              <a:lnSpc>
                <a:spcPct val="150000"/>
              </a:lnSpc>
              <a:spcBef>
                <a:spcPts val="0"/>
              </a:spcBef>
              <a:spcAft>
                <a:spcPts val="0"/>
              </a:spcAft>
              <a:buSzPts val="1400"/>
              <a:buChar char="●"/>
            </a:pPr>
            <a:r>
              <a:rPr lang="en" sz="1400"/>
              <a:t>Make line safeties aware of media presence</a:t>
            </a:r>
            <a:endParaRPr sz="1400"/>
          </a:p>
          <a:p>
            <a:pPr indent="0" lvl="0" marL="457200" rtl="0" algn="l">
              <a:spcBef>
                <a:spcPts val="0"/>
              </a:spcBef>
              <a:spcAft>
                <a:spcPts val="1200"/>
              </a:spcAft>
              <a:buNone/>
            </a:pPr>
            <a:r>
              <a:t/>
            </a:r>
            <a:endParaRPr sz="1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Media Pocket Guide for Transition</a:t>
            </a:r>
            <a:endParaRPr/>
          </a:p>
        </p:txBody>
      </p:sp>
      <p:sp>
        <p:nvSpPr>
          <p:cNvPr id="152" name="Google Shape;152;p20"/>
          <p:cNvSpPr txBox="1"/>
          <p:nvPr>
            <p:ph idx="1" type="body"/>
          </p:nvPr>
        </p:nvSpPr>
        <p:spPr>
          <a:xfrm>
            <a:off x="387900" y="1474945"/>
            <a:ext cx="8368200" cy="3078900"/>
          </a:xfrm>
          <a:prstGeom prst="rect">
            <a:avLst/>
          </a:prstGeom>
        </p:spPr>
        <p:txBody>
          <a:bodyPr anchorCtr="0" anchor="t" bIns="91425" lIns="91425" spcFirstLastPara="1" rIns="91425" wrap="square" tIns="91425">
            <a:normAutofit/>
          </a:bodyPr>
          <a:lstStyle/>
          <a:p>
            <a:pPr indent="-406400" lvl="0" marL="457200" rtl="0" algn="l">
              <a:spcBef>
                <a:spcPts val="0"/>
              </a:spcBef>
              <a:spcAft>
                <a:spcPts val="0"/>
              </a:spcAft>
              <a:buSzPts val="2800"/>
              <a:buAutoNum type="arabicPeriod"/>
            </a:pPr>
            <a:r>
              <a:rPr lang="en" sz="2800"/>
              <a:t>How we treat the media and community has not changed</a:t>
            </a:r>
            <a:endParaRPr sz="2800"/>
          </a:p>
          <a:p>
            <a:pPr indent="-406400" lvl="0" marL="457200" rtl="0" algn="l">
              <a:spcBef>
                <a:spcPts val="0"/>
              </a:spcBef>
              <a:spcAft>
                <a:spcPts val="0"/>
              </a:spcAft>
              <a:buSzPts val="2800"/>
              <a:buAutoNum type="arabicPeriod"/>
            </a:pPr>
            <a:r>
              <a:rPr lang="en" sz="2800"/>
              <a:t>Respect and customer service still creates the best results</a:t>
            </a:r>
            <a:endParaRPr sz="2800"/>
          </a:p>
          <a:p>
            <a:pPr indent="-406400" lvl="0" marL="457200" rtl="0" algn="l">
              <a:spcBef>
                <a:spcPts val="0"/>
              </a:spcBef>
              <a:spcAft>
                <a:spcPts val="0"/>
              </a:spcAft>
              <a:buSzPts val="2800"/>
              <a:buAutoNum type="arabicPeriod"/>
            </a:pPr>
            <a:r>
              <a:rPr lang="en" sz="2800"/>
              <a:t>Media has a job to inform the public, what will that story be?</a:t>
            </a:r>
            <a:endParaRPr sz="28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DD2BF169-2279-44D1-B023-972D07E35891}"/>
</file>

<file path=customXml/itemProps2.xml><?xml version="1.0" encoding="utf-8"?>
<ds:datastoreItem xmlns:ds="http://schemas.openxmlformats.org/officeDocument/2006/customXml" ds:itemID="{42B9FF07-8096-4900-B255-446A45A9B903}"/>
</file>

<file path=customXml/itemProps3.xml><?xml version="1.0" encoding="utf-8"?>
<ds:datastoreItem xmlns:ds="http://schemas.openxmlformats.org/officeDocument/2006/customXml" ds:itemID="{19BA5761-510E-4E07-BED8-243742A8FB7A}"/>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Public Information Presentation to OSFM TFLs</dc:title>
  <cp:keywords>Presentation</cp:keyword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