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4"/>
  </p:notesMasterIdLst>
  <p:sldIdLst>
    <p:sldId id="256" r:id="rId2"/>
    <p:sldId id="257" r:id="rId3"/>
    <p:sldId id="258" r:id="rId4"/>
    <p:sldId id="261" r:id="rId5"/>
    <p:sldId id="259" r:id="rId6"/>
    <p:sldId id="262" r:id="rId7"/>
    <p:sldId id="263" r:id="rId8"/>
    <p:sldId id="264" r:id="rId9"/>
    <p:sldId id="265" r:id="rId10"/>
    <p:sldId id="266"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2891" autoAdjust="0"/>
  </p:normalViewPr>
  <p:slideViewPr>
    <p:cSldViewPr snapToGrid="0" snapToObjects="1">
      <p:cViewPr varScale="1">
        <p:scale>
          <a:sx n="99" d="100"/>
          <a:sy n="99" d="100"/>
        </p:scale>
        <p:origin x="-240" y="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B45A1B3-D94D-4301-916F-E43D2529E6AC}" type="datetimeFigureOut">
              <a:rPr lang="en-US" smtClean="0"/>
              <a:t>1/27/2014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920CBEC-3782-4AA7-A3B7-1084D22A389E}" type="slidenum">
              <a:rPr lang="en-US" smtClean="0"/>
              <a:t>‹#›</a:t>
            </a:fld>
            <a:endParaRPr lang="en-US"/>
          </a:p>
        </p:txBody>
      </p:sp>
    </p:spTree>
    <p:extLst>
      <p:ext uri="{BB962C8B-B14F-4D97-AF65-F5344CB8AC3E}">
        <p14:creationId xmlns:p14="http://schemas.microsoft.com/office/powerpoint/2010/main" val="15017410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To</a:t>
            </a:r>
            <a:r>
              <a:rPr lang="en-US" baseline="0" dirty="0" smtClean="0"/>
              <a:t> care for photographs with permanence in mind, there are several key elements to consider. One is ENVIRONMENT. Where photographs are kept, aim to keep the area CLEAN, COOL, DRY, and DARK, with access to fresh air. Because DARK does not work well with viewing the photograph, consider using reproductions of photographs in exhibits.</a:t>
            </a:r>
            <a:endParaRPr lang="en-US" dirty="0" smtClean="0"/>
          </a:p>
          <a:p>
            <a:endParaRPr lang="en-US" dirty="0"/>
          </a:p>
        </p:txBody>
      </p:sp>
      <p:sp>
        <p:nvSpPr>
          <p:cNvPr id="4" name="Slide Number Placeholder 3"/>
          <p:cNvSpPr>
            <a:spLocks noGrp="1"/>
          </p:cNvSpPr>
          <p:nvPr>
            <p:ph type="sldNum" sz="quarter" idx="10"/>
          </p:nvPr>
        </p:nvSpPr>
        <p:spPr/>
        <p:txBody>
          <a:bodyPr/>
          <a:lstStyle/>
          <a:p>
            <a:fld id="{8920CBEC-3782-4AA7-A3B7-1084D22A389E}" type="slidenum">
              <a:rPr lang="en-US" smtClean="0"/>
              <a:t>2</a:t>
            </a:fld>
            <a:endParaRPr lang="en-US"/>
          </a:p>
        </p:txBody>
      </p:sp>
    </p:spTree>
    <p:extLst>
      <p:ext uri="{BB962C8B-B14F-4D97-AF65-F5344CB8AC3E}">
        <p14:creationId xmlns:p14="http://schemas.microsoft.com/office/powerpoint/2010/main" val="20690451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Multiple black and white copies came in</a:t>
            </a:r>
            <a:r>
              <a:rPr lang="en-US" baseline="0" dirty="0" smtClean="0"/>
              <a:t> the 1850s with glass negatives, which could be used to create same-sized prints on paper. Early prints were on thin paper coated with light-sensitive chemicals in albumen (from eggs). These are usually mounted onto a cardboard mount. </a:t>
            </a:r>
            <a:endParaRPr lang="en-US" dirty="0" smtClean="0"/>
          </a:p>
          <a:p>
            <a:endParaRPr lang="en-US" dirty="0"/>
          </a:p>
        </p:txBody>
      </p:sp>
      <p:sp>
        <p:nvSpPr>
          <p:cNvPr id="4" name="Slide Number Placeholder 3"/>
          <p:cNvSpPr>
            <a:spLocks noGrp="1"/>
          </p:cNvSpPr>
          <p:nvPr>
            <p:ph type="sldNum" sz="quarter" idx="10"/>
          </p:nvPr>
        </p:nvSpPr>
        <p:spPr/>
        <p:txBody>
          <a:bodyPr/>
          <a:lstStyle/>
          <a:p>
            <a:fld id="{8920CBEC-3782-4AA7-A3B7-1084D22A389E}" type="slidenum">
              <a:rPr lang="en-US" smtClean="0"/>
              <a:t>11</a:t>
            </a:fld>
            <a:endParaRPr lang="en-US"/>
          </a:p>
        </p:txBody>
      </p:sp>
    </p:spTree>
    <p:extLst>
      <p:ext uri="{BB962C8B-B14F-4D97-AF65-F5344CB8AC3E}">
        <p14:creationId xmlns:p14="http://schemas.microsoft.com/office/powerpoint/2010/main" val="7595692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Flexible film negatives appear in the 1890s, and gradually replace glass, especially for amateur photos. The most common prints are silver </a:t>
            </a:r>
            <a:r>
              <a:rPr lang="en-US" baseline="0" dirty="0" err="1" smtClean="0"/>
              <a:t>gelatine</a:t>
            </a:r>
            <a:r>
              <a:rPr lang="en-US" baseline="0" dirty="0" smtClean="0"/>
              <a:t> prints, but other types also exist, such as platinum prints and cyanotypes. Cyanotypes (blue prints) were favored by amateur home processors in the 1890s and early 1900s.</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8920CBEC-3782-4AA7-A3B7-1084D22A389E}" type="slidenum">
              <a:rPr lang="en-US" smtClean="0"/>
              <a:t>12</a:t>
            </a:fld>
            <a:endParaRPr lang="en-US"/>
          </a:p>
        </p:txBody>
      </p:sp>
    </p:spTree>
    <p:extLst>
      <p:ext uri="{BB962C8B-B14F-4D97-AF65-F5344CB8AC3E}">
        <p14:creationId xmlns:p14="http://schemas.microsoft.com/office/powerpoint/2010/main" val="23511881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Kodak’s 35mm </a:t>
            </a:r>
            <a:r>
              <a:rPr lang="en-US" dirty="0" err="1" smtClean="0"/>
              <a:t>Kodachrome</a:t>
            </a:r>
            <a:r>
              <a:rPr lang="en-US" dirty="0" smtClean="0"/>
              <a:t>,</a:t>
            </a:r>
            <a:r>
              <a:rPr lang="en-US" baseline="0" dirty="0" smtClean="0"/>
              <a:t> introduced in 1935, was the first popular color process. It produced slides; other, larger sizes are also common as sheet transparencies. The color is relatively stable, unlike that of Kodak </a:t>
            </a:r>
            <a:r>
              <a:rPr lang="en-US" baseline="0" dirty="0" err="1" smtClean="0"/>
              <a:t>Ektachrome</a:t>
            </a:r>
            <a:r>
              <a:rPr lang="en-US" baseline="0" dirty="0" smtClean="0"/>
              <a:t> slides, which came on the market in the 1940s. Color negatives and prints, and color prints from color transparencies, become more common in the 1960s.</a:t>
            </a:r>
            <a:endParaRPr lang="en-US" dirty="0" smtClean="0"/>
          </a:p>
          <a:p>
            <a:endParaRPr lang="en-US" dirty="0"/>
          </a:p>
        </p:txBody>
      </p:sp>
      <p:sp>
        <p:nvSpPr>
          <p:cNvPr id="4" name="Slide Number Placeholder 3"/>
          <p:cNvSpPr>
            <a:spLocks noGrp="1"/>
          </p:cNvSpPr>
          <p:nvPr>
            <p:ph type="sldNum" sz="quarter" idx="10"/>
          </p:nvPr>
        </p:nvSpPr>
        <p:spPr/>
        <p:txBody>
          <a:bodyPr/>
          <a:lstStyle/>
          <a:p>
            <a:fld id="{8920CBEC-3782-4AA7-A3B7-1084D22A389E}" type="slidenum">
              <a:rPr lang="en-US" smtClean="0"/>
              <a:t>13</a:t>
            </a:fld>
            <a:endParaRPr lang="en-US"/>
          </a:p>
        </p:txBody>
      </p:sp>
    </p:spTree>
    <p:extLst>
      <p:ext uri="{BB962C8B-B14F-4D97-AF65-F5344CB8AC3E}">
        <p14:creationId xmlns:p14="http://schemas.microsoft.com/office/powerpoint/2010/main" val="36259501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There are many printing processes that are derived from photographs and resemble them, but which can be treated in the same way as artifacts on paper. Examples include halftones, photolithographs, photogravures, and collotypes, as well as digital inkjet and laser prints.</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8920CBEC-3782-4AA7-A3B7-1084D22A389E}" type="slidenum">
              <a:rPr lang="en-US" smtClean="0"/>
              <a:t>14</a:t>
            </a:fld>
            <a:endParaRPr lang="en-US"/>
          </a:p>
        </p:txBody>
      </p:sp>
    </p:spTree>
    <p:extLst>
      <p:ext uri="{BB962C8B-B14F-4D97-AF65-F5344CB8AC3E}">
        <p14:creationId xmlns:p14="http://schemas.microsoft.com/office/powerpoint/2010/main" val="11982078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Photographic</a:t>
            </a:r>
            <a:r>
              <a:rPr lang="en-US" baseline="0" dirty="0" smtClean="0"/>
              <a:t> media are fragile and should be handled with great care. Fingerprints can etch negatives and prints; a daguerreotype can literally be wiped from its plate. Avoid marking prints and negatives; if necessary to mark prints, use a soft #2 pencil, or a photographic marking pen. Gloves can protect photographs from fingerprints, but use caution; they can be awkward in handling glass plate negatives and album pages. Most issues of cleaning and repairing of photographic materials should be referred to a conservator.</a:t>
            </a:r>
            <a:endParaRPr lang="en-US" dirty="0" smtClean="0"/>
          </a:p>
          <a:p>
            <a:endParaRPr lang="en-US" dirty="0"/>
          </a:p>
        </p:txBody>
      </p:sp>
      <p:sp>
        <p:nvSpPr>
          <p:cNvPr id="4" name="Slide Number Placeholder 3"/>
          <p:cNvSpPr>
            <a:spLocks noGrp="1"/>
          </p:cNvSpPr>
          <p:nvPr>
            <p:ph type="sldNum" sz="quarter" idx="10"/>
          </p:nvPr>
        </p:nvSpPr>
        <p:spPr/>
        <p:txBody>
          <a:bodyPr/>
          <a:lstStyle/>
          <a:p>
            <a:fld id="{8920CBEC-3782-4AA7-A3B7-1084D22A389E}" type="slidenum">
              <a:rPr lang="en-US" smtClean="0"/>
              <a:t>15</a:t>
            </a:fld>
            <a:endParaRPr lang="en-US"/>
          </a:p>
        </p:txBody>
      </p:sp>
    </p:spTree>
    <p:extLst>
      <p:ext uri="{BB962C8B-B14F-4D97-AF65-F5344CB8AC3E}">
        <p14:creationId xmlns:p14="http://schemas.microsoft.com/office/powerpoint/2010/main" val="1825210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Glass negatives</a:t>
            </a:r>
            <a:r>
              <a:rPr lang="en-US" baseline="0" dirty="0" smtClean="0"/>
              <a:t> are best stored in individual archival paper folders or sleeves, then in archival storage boxes. Use acid-free or </a:t>
            </a:r>
            <a:r>
              <a:rPr lang="en-US" baseline="0" dirty="0" err="1" smtClean="0"/>
              <a:t>unbuffered</a:t>
            </a:r>
            <a:r>
              <a:rPr lang="en-US" baseline="0" dirty="0" smtClean="0"/>
              <a:t> (neutral pH) paper and board. Flexible film negatives and transparencies can be stored in individual archival plastic sleeves. Early film stock (before about 1935) is of nitrocellulose, which is chemically unstable and highly flammable. If individually sleeved, it is relatively safe; be sure there is adequate air circulation. Late “safety” film of cellulose acetate can also be chemically unstable and often emits a vinegar-like odor.</a:t>
            </a:r>
            <a:endParaRPr lang="en-US" dirty="0" smtClean="0"/>
          </a:p>
        </p:txBody>
      </p:sp>
      <p:sp>
        <p:nvSpPr>
          <p:cNvPr id="4" name="Slide Number Placeholder 3"/>
          <p:cNvSpPr>
            <a:spLocks noGrp="1"/>
          </p:cNvSpPr>
          <p:nvPr>
            <p:ph type="sldNum" sz="quarter" idx="10"/>
          </p:nvPr>
        </p:nvSpPr>
        <p:spPr/>
        <p:txBody>
          <a:bodyPr/>
          <a:lstStyle/>
          <a:p>
            <a:fld id="{8920CBEC-3782-4AA7-A3B7-1084D22A389E}" type="slidenum">
              <a:rPr lang="en-US" smtClean="0"/>
              <a:t>16</a:t>
            </a:fld>
            <a:endParaRPr lang="en-US"/>
          </a:p>
        </p:txBody>
      </p:sp>
    </p:spTree>
    <p:extLst>
      <p:ext uri="{BB962C8B-B14F-4D97-AF65-F5344CB8AC3E}">
        <p14:creationId xmlns:p14="http://schemas.microsoft.com/office/powerpoint/2010/main" val="1825210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Prints can be stored in individual archival</a:t>
            </a:r>
            <a:r>
              <a:rPr lang="en-US" baseline="0" dirty="0" smtClean="0"/>
              <a:t> polyester sleeves and then in archival folders and boxes, or simply </a:t>
            </a:r>
            <a:r>
              <a:rPr lang="en-US" baseline="0" dirty="0" err="1" smtClean="0"/>
              <a:t>foldered</a:t>
            </a:r>
            <a:r>
              <a:rPr lang="en-US" baseline="0" dirty="0" smtClean="0"/>
              <a:t> and boxed. Photo albums should be stored in archival boxes. Cased photographs such as daguerreotypes and </a:t>
            </a:r>
            <a:r>
              <a:rPr lang="en-US" baseline="0" dirty="0" err="1" smtClean="0"/>
              <a:t>ambrotypes</a:t>
            </a:r>
            <a:r>
              <a:rPr lang="en-US" baseline="0" dirty="0" smtClean="0"/>
              <a:t> should be carefully boxed. Remember: it’s better in a box. </a:t>
            </a:r>
            <a:endParaRPr lang="en-US" dirty="0" smtClean="0"/>
          </a:p>
        </p:txBody>
      </p:sp>
      <p:sp>
        <p:nvSpPr>
          <p:cNvPr id="4" name="Slide Number Placeholder 3"/>
          <p:cNvSpPr>
            <a:spLocks noGrp="1"/>
          </p:cNvSpPr>
          <p:nvPr>
            <p:ph type="sldNum" sz="quarter" idx="10"/>
          </p:nvPr>
        </p:nvSpPr>
        <p:spPr/>
        <p:txBody>
          <a:bodyPr/>
          <a:lstStyle/>
          <a:p>
            <a:fld id="{8920CBEC-3782-4AA7-A3B7-1084D22A389E}" type="slidenum">
              <a:rPr lang="en-US" smtClean="0"/>
              <a:t>17</a:t>
            </a:fld>
            <a:endParaRPr lang="en-US"/>
          </a:p>
        </p:txBody>
      </p:sp>
    </p:spTree>
    <p:extLst>
      <p:ext uri="{BB962C8B-B14F-4D97-AF65-F5344CB8AC3E}">
        <p14:creationId xmlns:p14="http://schemas.microsoft.com/office/powerpoint/2010/main" val="1825210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Photographic items such as albums are usually best left “as is,” and stored in archival boxes. Boxes should also be used to store fragile cased images</a:t>
            </a:r>
            <a:r>
              <a:rPr lang="en-US" baseline="0" dirty="0" smtClean="0"/>
              <a:t> such as daguerreotypes and </a:t>
            </a:r>
            <a:r>
              <a:rPr lang="en-US" baseline="0" dirty="0" err="1" smtClean="0"/>
              <a:t>amtrotypes</a:t>
            </a:r>
            <a:r>
              <a:rPr lang="en-US" baseline="0" dirty="0" smtClean="0"/>
              <a:t>.</a:t>
            </a:r>
            <a:endParaRPr lang="en-US" dirty="0" smtClean="0"/>
          </a:p>
        </p:txBody>
      </p:sp>
      <p:sp>
        <p:nvSpPr>
          <p:cNvPr id="4" name="Slide Number Placeholder 3"/>
          <p:cNvSpPr>
            <a:spLocks noGrp="1"/>
          </p:cNvSpPr>
          <p:nvPr>
            <p:ph type="sldNum" sz="quarter" idx="10"/>
          </p:nvPr>
        </p:nvSpPr>
        <p:spPr/>
        <p:txBody>
          <a:bodyPr/>
          <a:lstStyle/>
          <a:p>
            <a:fld id="{8920CBEC-3782-4AA7-A3B7-1084D22A389E}" type="slidenum">
              <a:rPr lang="en-US" smtClean="0"/>
              <a:t>18</a:t>
            </a:fld>
            <a:endParaRPr lang="en-US"/>
          </a:p>
        </p:txBody>
      </p:sp>
    </p:spTree>
    <p:extLst>
      <p:ext uri="{BB962C8B-B14F-4D97-AF65-F5344CB8AC3E}">
        <p14:creationId xmlns:p14="http://schemas.microsoft.com/office/powerpoint/2010/main" val="1825210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Light is damaging to photographs, so use</a:t>
            </a:r>
            <a:r>
              <a:rPr lang="en-US" baseline="0" dirty="0" smtClean="0"/>
              <a:t> UV shielding on interior lights, shield windows or use blinds, and exhibit original photographs only for short periods of time. Use modern reproductions of original photographs for exhibit purposes whenever possible.</a:t>
            </a:r>
            <a:endParaRPr lang="en-US" dirty="0"/>
          </a:p>
        </p:txBody>
      </p:sp>
      <p:sp>
        <p:nvSpPr>
          <p:cNvPr id="4" name="Slide Number Placeholder 3"/>
          <p:cNvSpPr>
            <a:spLocks noGrp="1"/>
          </p:cNvSpPr>
          <p:nvPr>
            <p:ph type="sldNum" sz="quarter" idx="10"/>
          </p:nvPr>
        </p:nvSpPr>
        <p:spPr/>
        <p:txBody>
          <a:bodyPr/>
          <a:lstStyle/>
          <a:p>
            <a:fld id="{8920CBEC-3782-4AA7-A3B7-1084D22A389E}" type="slidenum">
              <a:rPr lang="en-US" smtClean="0"/>
              <a:t>19</a:t>
            </a:fld>
            <a:endParaRPr lang="en-US"/>
          </a:p>
        </p:txBody>
      </p:sp>
    </p:spTree>
    <p:extLst>
      <p:ext uri="{BB962C8B-B14F-4D97-AF65-F5344CB8AC3E}">
        <p14:creationId xmlns:p14="http://schemas.microsoft.com/office/powerpoint/2010/main" val="13377455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Scanning photographs is a great idea for sharing</a:t>
            </a:r>
            <a:r>
              <a:rPr lang="en-US" sz="1200" baseline="0" dirty="0" smtClean="0"/>
              <a:t> and using images. </a:t>
            </a:r>
            <a:r>
              <a:rPr lang="en-US" sz="1200" dirty="0" smtClean="0"/>
              <a:t>Scan and store digital files using national standards.</a:t>
            </a:r>
            <a:r>
              <a:rPr lang="en-US" sz="1200" baseline="0" dirty="0" smtClean="0"/>
              <a:t> </a:t>
            </a:r>
            <a:r>
              <a:rPr lang="en-US" sz="1200" dirty="0" smtClean="0"/>
              <a:t>Digitizing is not an archival process, and digital files are not “the real thing,” so always be sure to protect your original photographs. Be sure also to then protect the digital assets you have created.</a:t>
            </a:r>
          </a:p>
          <a:p>
            <a:endParaRPr lang="en-US" dirty="0"/>
          </a:p>
        </p:txBody>
      </p:sp>
      <p:sp>
        <p:nvSpPr>
          <p:cNvPr id="4" name="Slide Number Placeholder 3"/>
          <p:cNvSpPr>
            <a:spLocks noGrp="1"/>
          </p:cNvSpPr>
          <p:nvPr>
            <p:ph type="sldNum" sz="quarter" idx="10"/>
          </p:nvPr>
        </p:nvSpPr>
        <p:spPr/>
        <p:txBody>
          <a:bodyPr/>
          <a:lstStyle/>
          <a:p>
            <a:fld id="{8920CBEC-3782-4AA7-A3B7-1084D22A389E}" type="slidenum">
              <a:rPr lang="en-US" smtClean="0"/>
              <a:t>20</a:t>
            </a:fld>
            <a:endParaRPr lang="en-US"/>
          </a:p>
        </p:txBody>
      </p:sp>
    </p:spTree>
    <p:extLst>
      <p:ext uri="{BB962C8B-B14F-4D97-AF65-F5344CB8AC3E}">
        <p14:creationId xmlns:p14="http://schemas.microsoft.com/office/powerpoint/2010/main" val="13377455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Control the environment as much as you possibly can. Realize that there are limits, but do try to aim for STABLE </a:t>
            </a:r>
            <a:r>
              <a:rPr lang="en-US" baseline="0" dirty="0" err="1" smtClean="0"/>
              <a:t>termperatures</a:t>
            </a:r>
            <a:r>
              <a:rPr lang="en-US" baseline="0" dirty="0" smtClean="0"/>
              <a:t> and humidity levels. Seasonal fluctuations may be tolerated, but daily ones will stress and damage photographs. A temperature of 70 degrees or lower is best, and a humidity level of 45% or lower is preferred; in general, aim for a level of human comfort, an maintain it.</a:t>
            </a:r>
            <a:endParaRPr lang="en-US" dirty="0"/>
          </a:p>
        </p:txBody>
      </p:sp>
      <p:sp>
        <p:nvSpPr>
          <p:cNvPr id="4" name="Slide Number Placeholder 3"/>
          <p:cNvSpPr>
            <a:spLocks noGrp="1"/>
          </p:cNvSpPr>
          <p:nvPr>
            <p:ph type="sldNum" sz="quarter" idx="10"/>
          </p:nvPr>
        </p:nvSpPr>
        <p:spPr/>
        <p:txBody>
          <a:bodyPr/>
          <a:lstStyle/>
          <a:p>
            <a:fld id="{8920CBEC-3782-4AA7-A3B7-1084D22A389E}" type="slidenum">
              <a:rPr lang="en-US" smtClean="0"/>
              <a:t>3</a:t>
            </a:fld>
            <a:endParaRPr lang="en-US"/>
          </a:p>
        </p:txBody>
      </p:sp>
    </p:spTree>
    <p:extLst>
      <p:ext uri="{BB962C8B-B14F-4D97-AF65-F5344CB8AC3E}">
        <p14:creationId xmlns:p14="http://schemas.microsoft.com/office/powerpoint/2010/main" val="17060403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Today,</a:t>
            </a:r>
            <a:r>
              <a:rPr lang="en-US" baseline="0" dirty="0" smtClean="0"/>
              <a:t> photographs can be “born digital.” Caring for these kinds of images raises many new, additional issues for libraries, museums, and archives</a:t>
            </a:r>
            <a:endParaRPr lang="en-US" dirty="0" smtClean="0"/>
          </a:p>
          <a:p>
            <a:endParaRPr lang="en-US" dirty="0"/>
          </a:p>
        </p:txBody>
      </p:sp>
      <p:sp>
        <p:nvSpPr>
          <p:cNvPr id="4" name="Slide Number Placeholder 3"/>
          <p:cNvSpPr>
            <a:spLocks noGrp="1"/>
          </p:cNvSpPr>
          <p:nvPr>
            <p:ph type="sldNum" sz="quarter" idx="10"/>
          </p:nvPr>
        </p:nvSpPr>
        <p:spPr/>
        <p:txBody>
          <a:bodyPr/>
          <a:lstStyle/>
          <a:p>
            <a:fld id="{8920CBEC-3782-4AA7-A3B7-1084D22A389E}" type="slidenum">
              <a:rPr lang="en-US" smtClean="0"/>
              <a:t>21</a:t>
            </a:fld>
            <a:endParaRPr lang="en-US"/>
          </a:p>
        </p:txBody>
      </p:sp>
    </p:spTree>
    <p:extLst>
      <p:ext uri="{BB962C8B-B14F-4D97-AF65-F5344CB8AC3E}">
        <p14:creationId xmlns:p14="http://schemas.microsoft.com/office/powerpoint/2010/main" val="13377455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Air circulation =</a:t>
            </a:r>
            <a:r>
              <a:rPr lang="en-US" baseline="0" dirty="0" smtClean="0"/>
              <a:t> breathability. You don’t need air movement, but you don’t want to create pockets of stagnant air, or microclimates, where mold can take form and where there is no outlet for off-gassing (chemical changes DO go on). Acid-free boxes are breathable; enclosures of </a:t>
            </a:r>
            <a:r>
              <a:rPr lang="en-US" baseline="0" dirty="0" err="1" smtClean="0"/>
              <a:t>polyster</a:t>
            </a:r>
            <a:r>
              <a:rPr lang="en-US" baseline="0" dirty="0" smtClean="0"/>
              <a:t> and other materials should be open at one end.</a:t>
            </a:r>
            <a:endParaRPr lang="en-US" dirty="0" smtClean="0"/>
          </a:p>
        </p:txBody>
      </p:sp>
      <p:sp>
        <p:nvSpPr>
          <p:cNvPr id="4" name="Slide Number Placeholder 3"/>
          <p:cNvSpPr>
            <a:spLocks noGrp="1"/>
          </p:cNvSpPr>
          <p:nvPr>
            <p:ph type="sldNum" sz="quarter" idx="10"/>
          </p:nvPr>
        </p:nvSpPr>
        <p:spPr/>
        <p:txBody>
          <a:bodyPr/>
          <a:lstStyle/>
          <a:p>
            <a:fld id="{8920CBEC-3782-4AA7-A3B7-1084D22A389E}" type="slidenum">
              <a:rPr lang="en-US" smtClean="0"/>
              <a:t>22</a:t>
            </a:fld>
            <a:endParaRPr lang="en-US"/>
          </a:p>
        </p:txBody>
      </p:sp>
    </p:spTree>
    <p:extLst>
      <p:ext uri="{BB962C8B-B14F-4D97-AF65-F5344CB8AC3E}">
        <p14:creationId xmlns:p14="http://schemas.microsoft.com/office/powerpoint/2010/main" val="41711787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Clean = avoiding stains, minimizing dust</a:t>
            </a:r>
            <a:r>
              <a:rPr lang="en-US" baseline="0" dirty="0" smtClean="0"/>
              <a:t> and dirt which can cloud and abrade images, minimizing the impact of exhaust fumes that can cause chemical changes, etc. Sleeves, file folders, boxes, all contribute to keeping photographs clean. Keep storage areas clean, check for mold, check for leaks. An annual check and opening of storage boxes helps keep things clean.</a:t>
            </a:r>
            <a:endParaRPr lang="en-US" dirty="0" smtClean="0"/>
          </a:p>
          <a:p>
            <a:endParaRPr lang="en-US" dirty="0"/>
          </a:p>
        </p:txBody>
      </p:sp>
      <p:sp>
        <p:nvSpPr>
          <p:cNvPr id="4" name="Slide Number Placeholder 3"/>
          <p:cNvSpPr>
            <a:spLocks noGrp="1"/>
          </p:cNvSpPr>
          <p:nvPr>
            <p:ph type="sldNum" sz="quarter" idx="10"/>
          </p:nvPr>
        </p:nvSpPr>
        <p:spPr/>
        <p:txBody>
          <a:bodyPr/>
          <a:lstStyle/>
          <a:p>
            <a:fld id="{8920CBEC-3782-4AA7-A3B7-1084D22A389E}" type="slidenum">
              <a:rPr lang="en-US" smtClean="0"/>
              <a:t>4</a:t>
            </a:fld>
            <a:endParaRPr lang="en-US"/>
          </a:p>
        </p:txBody>
      </p:sp>
    </p:spTree>
    <p:extLst>
      <p:ext uri="{BB962C8B-B14F-4D97-AF65-F5344CB8AC3E}">
        <p14:creationId xmlns:p14="http://schemas.microsoft.com/office/powerpoint/2010/main" val="30620250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Cool = stability. The speed of chemical reactions increases with higher heat. Avoid storage of</a:t>
            </a:r>
            <a:r>
              <a:rPr lang="en-US" baseline="0" dirty="0" smtClean="0"/>
              <a:t> photographs in attics or other hot spaces. </a:t>
            </a:r>
            <a:endParaRPr lang="en-US" dirty="0"/>
          </a:p>
        </p:txBody>
      </p:sp>
      <p:sp>
        <p:nvSpPr>
          <p:cNvPr id="4" name="Slide Number Placeholder 3"/>
          <p:cNvSpPr>
            <a:spLocks noGrp="1"/>
          </p:cNvSpPr>
          <p:nvPr>
            <p:ph type="sldNum" sz="quarter" idx="10"/>
          </p:nvPr>
        </p:nvSpPr>
        <p:spPr/>
        <p:txBody>
          <a:bodyPr/>
          <a:lstStyle/>
          <a:p>
            <a:fld id="{8920CBEC-3782-4AA7-A3B7-1084D22A389E}" type="slidenum">
              <a:rPr lang="en-US" smtClean="0"/>
              <a:t>5</a:t>
            </a:fld>
            <a:endParaRPr lang="en-US"/>
          </a:p>
        </p:txBody>
      </p:sp>
    </p:spTree>
    <p:extLst>
      <p:ext uri="{BB962C8B-B14F-4D97-AF65-F5344CB8AC3E}">
        <p14:creationId xmlns:p14="http://schemas.microsoft.com/office/powerpoint/2010/main" val="13377455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Dry</a:t>
            </a:r>
            <a:r>
              <a:rPr lang="en-US" baseline="0" dirty="0" smtClean="0"/>
              <a:t> = keeps mold from developing; moisture is a catalyst in chemical reactions, and as such it can induce unwanted changes in photographic materials. Avoid storage and display of photographs along or on outside walls if they are not well insulated. Boxed storage improves humidity spikes. </a:t>
            </a:r>
            <a:endParaRPr lang="en-US" dirty="0" smtClean="0"/>
          </a:p>
          <a:p>
            <a:endParaRPr lang="en-US" dirty="0"/>
          </a:p>
        </p:txBody>
      </p:sp>
      <p:sp>
        <p:nvSpPr>
          <p:cNvPr id="4" name="Slide Number Placeholder 3"/>
          <p:cNvSpPr>
            <a:spLocks noGrp="1"/>
          </p:cNvSpPr>
          <p:nvPr>
            <p:ph type="sldNum" sz="quarter" idx="10"/>
          </p:nvPr>
        </p:nvSpPr>
        <p:spPr/>
        <p:txBody>
          <a:bodyPr/>
          <a:lstStyle/>
          <a:p>
            <a:fld id="{8920CBEC-3782-4AA7-A3B7-1084D22A389E}" type="slidenum">
              <a:rPr lang="en-US" smtClean="0"/>
              <a:t>6</a:t>
            </a:fld>
            <a:endParaRPr lang="en-US"/>
          </a:p>
        </p:txBody>
      </p:sp>
    </p:spTree>
    <p:extLst>
      <p:ext uri="{BB962C8B-B14F-4D97-AF65-F5344CB8AC3E}">
        <p14:creationId xmlns:p14="http://schemas.microsoft.com/office/powerpoint/2010/main" val="19425654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Dark</a:t>
            </a:r>
            <a:r>
              <a:rPr lang="en-US" baseline="0" dirty="0" smtClean="0"/>
              <a:t> = light waves (particularly ultraviolet or UV) enhance chemical changes, resulting in image fading and color changes. In storage areas, boxes are the best way to keep light out. In exhibits, use copy photographs; when you need to use original photographs, either eliminate or use a UV shield over fluorescent fixture; shield or shade windows (sunlight is high in UV).</a:t>
            </a:r>
            <a:endParaRPr lang="en-US" dirty="0" smtClean="0"/>
          </a:p>
          <a:p>
            <a:endParaRPr lang="en-US" dirty="0"/>
          </a:p>
        </p:txBody>
      </p:sp>
      <p:sp>
        <p:nvSpPr>
          <p:cNvPr id="4" name="Slide Number Placeholder 3"/>
          <p:cNvSpPr>
            <a:spLocks noGrp="1"/>
          </p:cNvSpPr>
          <p:nvPr>
            <p:ph type="sldNum" sz="quarter" idx="10"/>
          </p:nvPr>
        </p:nvSpPr>
        <p:spPr/>
        <p:txBody>
          <a:bodyPr/>
          <a:lstStyle/>
          <a:p>
            <a:fld id="{8920CBEC-3782-4AA7-A3B7-1084D22A389E}" type="slidenum">
              <a:rPr lang="en-US" smtClean="0"/>
              <a:t>7</a:t>
            </a:fld>
            <a:endParaRPr lang="en-US"/>
          </a:p>
        </p:txBody>
      </p:sp>
    </p:spTree>
    <p:extLst>
      <p:ext uri="{BB962C8B-B14F-4D97-AF65-F5344CB8AC3E}">
        <p14:creationId xmlns:p14="http://schemas.microsoft.com/office/powerpoint/2010/main" val="4406065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Air circulation =</a:t>
            </a:r>
            <a:r>
              <a:rPr lang="en-US" baseline="0" dirty="0" smtClean="0"/>
              <a:t> breathability. You don’t need air movement, but you don’t want to create pockets of stagnant air, or microclimates, where mold can take form and where there is no outlet for off-gassing (chemical changes DO go on). Acid-free boxes are breathable; enclosures of </a:t>
            </a:r>
            <a:r>
              <a:rPr lang="en-US" baseline="0" dirty="0" err="1" smtClean="0"/>
              <a:t>polyster</a:t>
            </a:r>
            <a:r>
              <a:rPr lang="en-US" baseline="0" dirty="0" smtClean="0"/>
              <a:t> and other materials should be open at one end.</a:t>
            </a:r>
            <a:endParaRPr lang="en-US" dirty="0" smtClean="0"/>
          </a:p>
          <a:p>
            <a:endParaRPr lang="en-US" dirty="0"/>
          </a:p>
        </p:txBody>
      </p:sp>
      <p:sp>
        <p:nvSpPr>
          <p:cNvPr id="4" name="Slide Number Placeholder 3"/>
          <p:cNvSpPr>
            <a:spLocks noGrp="1"/>
          </p:cNvSpPr>
          <p:nvPr>
            <p:ph type="sldNum" sz="quarter" idx="10"/>
          </p:nvPr>
        </p:nvSpPr>
        <p:spPr/>
        <p:txBody>
          <a:bodyPr/>
          <a:lstStyle/>
          <a:p>
            <a:fld id="{8920CBEC-3782-4AA7-A3B7-1084D22A389E}" type="slidenum">
              <a:rPr lang="en-US" smtClean="0"/>
              <a:t>8</a:t>
            </a:fld>
            <a:endParaRPr lang="en-US"/>
          </a:p>
        </p:txBody>
      </p:sp>
    </p:spTree>
    <p:extLst>
      <p:ext uri="{BB962C8B-B14F-4D97-AF65-F5344CB8AC3E}">
        <p14:creationId xmlns:p14="http://schemas.microsoft.com/office/powerpoint/2010/main" val="37182151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Air circulation =</a:t>
            </a:r>
            <a:r>
              <a:rPr lang="en-US" baseline="0" dirty="0" smtClean="0"/>
              <a:t> breathability. You don’t need air movement, but you don’t want to create pockets of stagnant air, or microclimates, where mold can take form and where there is no outlet for off-gassing (chemical changes DO go on). Acid-free boxes are breathable; enclosures of </a:t>
            </a:r>
            <a:r>
              <a:rPr lang="en-US" baseline="0" dirty="0" err="1" smtClean="0"/>
              <a:t>polyster</a:t>
            </a:r>
            <a:r>
              <a:rPr lang="en-US" baseline="0" dirty="0" smtClean="0"/>
              <a:t> and other materials should be open at one end.</a:t>
            </a:r>
            <a:endParaRPr lang="en-US" dirty="0" smtClean="0"/>
          </a:p>
        </p:txBody>
      </p:sp>
      <p:sp>
        <p:nvSpPr>
          <p:cNvPr id="4" name="Slide Number Placeholder 3"/>
          <p:cNvSpPr>
            <a:spLocks noGrp="1"/>
          </p:cNvSpPr>
          <p:nvPr>
            <p:ph type="sldNum" sz="quarter" idx="10"/>
          </p:nvPr>
        </p:nvSpPr>
        <p:spPr/>
        <p:txBody>
          <a:bodyPr/>
          <a:lstStyle/>
          <a:p>
            <a:fld id="{8920CBEC-3782-4AA7-A3B7-1084D22A389E}" type="slidenum">
              <a:rPr lang="en-US" smtClean="0"/>
              <a:t>9</a:t>
            </a:fld>
            <a:endParaRPr lang="en-US"/>
          </a:p>
        </p:txBody>
      </p:sp>
    </p:spTree>
    <p:extLst>
      <p:ext uri="{BB962C8B-B14F-4D97-AF65-F5344CB8AC3E}">
        <p14:creationId xmlns:p14="http://schemas.microsoft.com/office/powerpoint/2010/main" val="41711787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Learn</a:t>
            </a:r>
            <a:r>
              <a:rPr lang="en-US" baseline="0" dirty="0" smtClean="0"/>
              <a:t> the history and processes to better understand care and handling. Early processes include the daguerreotype, a silvery image on a polished metal plate, usually in a case behind a glass cover (the image is fragile; it is also usually reversed); the </a:t>
            </a:r>
            <a:r>
              <a:rPr lang="en-US" baseline="0" dirty="0" err="1" smtClean="0"/>
              <a:t>ambrotype</a:t>
            </a:r>
            <a:r>
              <a:rPr lang="en-US" baseline="0" dirty="0" smtClean="0"/>
              <a:t>, a dull image on a glass plate, usually in a case (the image is on the glass, an underexposed negative that is framed with a black background resulting in the appearance of a positive image), and the tintype, a dull image on a metal plate, often with a paper cover or in an album.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There</a:t>
            </a:r>
            <a:r>
              <a:rPr lang="en-US" baseline="0" dirty="0" smtClean="0"/>
              <a:t> were few photographers in Oregon before the 1870s, and Oregon-made d</a:t>
            </a:r>
            <a:r>
              <a:rPr lang="en-US" dirty="0" smtClean="0"/>
              <a:t>aguerreotypes and </a:t>
            </a:r>
            <a:r>
              <a:rPr lang="en-US" dirty="0" err="1" smtClean="0"/>
              <a:t>ambrotypes</a:t>
            </a:r>
            <a:r>
              <a:rPr lang="en-US" dirty="0" smtClean="0"/>
              <a:t> are rare. However, many immigrants brought these images West.</a:t>
            </a:r>
            <a:r>
              <a:rPr lang="en-US" baseline="0" dirty="0" smtClean="0"/>
              <a:t> Tintypes, an inexpensive process often done by traveling (itinerant) photographers, are more common.</a:t>
            </a: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8920CBEC-3782-4AA7-A3B7-1084D22A389E}" type="slidenum">
              <a:rPr lang="en-US" smtClean="0"/>
              <a:t>10</a:t>
            </a:fld>
            <a:endParaRPr lang="en-US"/>
          </a:p>
        </p:txBody>
      </p:sp>
    </p:spTree>
    <p:extLst>
      <p:ext uri="{BB962C8B-B14F-4D97-AF65-F5344CB8AC3E}">
        <p14:creationId xmlns:p14="http://schemas.microsoft.com/office/powerpoint/2010/main" val="1825210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3765EC0-62B7-004A-BDBE-AD603F11409C}" type="datetimeFigureOut">
              <a:rPr lang="en-US" smtClean="0"/>
              <a:t>1/27/2014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C42009-0D4B-BE42-8B01-51B89066FB15}" type="slidenum">
              <a:rPr lang="en-US" smtClean="0"/>
              <a:t>‹#›</a:t>
            </a:fld>
            <a:endParaRPr lang="en-US"/>
          </a:p>
        </p:txBody>
      </p:sp>
    </p:spTree>
    <p:extLst>
      <p:ext uri="{BB962C8B-B14F-4D97-AF65-F5344CB8AC3E}">
        <p14:creationId xmlns:p14="http://schemas.microsoft.com/office/powerpoint/2010/main" val="15929524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3765EC0-62B7-004A-BDBE-AD603F11409C}" type="datetimeFigureOut">
              <a:rPr lang="en-US" smtClean="0"/>
              <a:t>1/27/2014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C42009-0D4B-BE42-8B01-51B89066FB15}" type="slidenum">
              <a:rPr lang="en-US" smtClean="0"/>
              <a:t>‹#›</a:t>
            </a:fld>
            <a:endParaRPr lang="en-US"/>
          </a:p>
        </p:txBody>
      </p:sp>
    </p:spTree>
    <p:extLst>
      <p:ext uri="{BB962C8B-B14F-4D97-AF65-F5344CB8AC3E}">
        <p14:creationId xmlns:p14="http://schemas.microsoft.com/office/powerpoint/2010/main" val="14466057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3765EC0-62B7-004A-BDBE-AD603F11409C}" type="datetimeFigureOut">
              <a:rPr lang="en-US" smtClean="0"/>
              <a:t>1/27/2014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C42009-0D4B-BE42-8B01-51B89066FB15}" type="slidenum">
              <a:rPr lang="en-US" smtClean="0"/>
              <a:t>‹#›</a:t>
            </a:fld>
            <a:endParaRPr lang="en-US"/>
          </a:p>
        </p:txBody>
      </p:sp>
    </p:spTree>
    <p:extLst>
      <p:ext uri="{BB962C8B-B14F-4D97-AF65-F5344CB8AC3E}">
        <p14:creationId xmlns:p14="http://schemas.microsoft.com/office/powerpoint/2010/main" val="3685313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3765EC0-62B7-004A-BDBE-AD603F11409C}" type="datetimeFigureOut">
              <a:rPr lang="en-US" smtClean="0"/>
              <a:t>1/27/2014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C42009-0D4B-BE42-8B01-51B89066FB15}" type="slidenum">
              <a:rPr lang="en-US" smtClean="0"/>
              <a:t>‹#›</a:t>
            </a:fld>
            <a:endParaRPr lang="en-US"/>
          </a:p>
        </p:txBody>
      </p:sp>
    </p:spTree>
    <p:extLst>
      <p:ext uri="{BB962C8B-B14F-4D97-AF65-F5344CB8AC3E}">
        <p14:creationId xmlns:p14="http://schemas.microsoft.com/office/powerpoint/2010/main" val="32316001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3765EC0-62B7-004A-BDBE-AD603F11409C}" type="datetimeFigureOut">
              <a:rPr lang="en-US" smtClean="0"/>
              <a:t>1/27/2014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C42009-0D4B-BE42-8B01-51B89066FB15}" type="slidenum">
              <a:rPr lang="en-US" smtClean="0"/>
              <a:t>‹#›</a:t>
            </a:fld>
            <a:endParaRPr lang="en-US"/>
          </a:p>
        </p:txBody>
      </p:sp>
    </p:spTree>
    <p:extLst>
      <p:ext uri="{BB962C8B-B14F-4D97-AF65-F5344CB8AC3E}">
        <p14:creationId xmlns:p14="http://schemas.microsoft.com/office/powerpoint/2010/main" val="35403408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3765EC0-62B7-004A-BDBE-AD603F11409C}" type="datetimeFigureOut">
              <a:rPr lang="en-US" smtClean="0"/>
              <a:t>1/27/2014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C42009-0D4B-BE42-8B01-51B89066FB15}" type="slidenum">
              <a:rPr lang="en-US" smtClean="0"/>
              <a:t>‹#›</a:t>
            </a:fld>
            <a:endParaRPr lang="en-US"/>
          </a:p>
        </p:txBody>
      </p:sp>
    </p:spTree>
    <p:extLst>
      <p:ext uri="{BB962C8B-B14F-4D97-AF65-F5344CB8AC3E}">
        <p14:creationId xmlns:p14="http://schemas.microsoft.com/office/powerpoint/2010/main" val="29531466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3765EC0-62B7-004A-BDBE-AD603F11409C}" type="datetimeFigureOut">
              <a:rPr lang="en-US" smtClean="0"/>
              <a:t>1/27/2014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BC42009-0D4B-BE42-8B01-51B89066FB15}" type="slidenum">
              <a:rPr lang="en-US" smtClean="0"/>
              <a:t>‹#›</a:t>
            </a:fld>
            <a:endParaRPr lang="en-US"/>
          </a:p>
        </p:txBody>
      </p:sp>
    </p:spTree>
    <p:extLst>
      <p:ext uri="{BB962C8B-B14F-4D97-AF65-F5344CB8AC3E}">
        <p14:creationId xmlns:p14="http://schemas.microsoft.com/office/powerpoint/2010/main" val="42719406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3765EC0-62B7-004A-BDBE-AD603F11409C}" type="datetimeFigureOut">
              <a:rPr lang="en-US" smtClean="0"/>
              <a:t>1/27/2014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BC42009-0D4B-BE42-8B01-51B89066FB15}" type="slidenum">
              <a:rPr lang="en-US" smtClean="0"/>
              <a:t>‹#›</a:t>
            </a:fld>
            <a:endParaRPr lang="en-US"/>
          </a:p>
        </p:txBody>
      </p:sp>
    </p:spTree>
    <p:extLst>
      <p:ext uri="{BB962C8B-B14F-4D97-AF65-F5344CB8AC3E}">
        <p14:creationId xmlns:p14="http://schemas.microsoft.com/office/powerpoint/2010/main" val="14667310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3765EC0-62B7-004A-BDBE-AD603F11409C}" type="datetimeFigureOut">
              <a:rPr lang="en-US" smtClean="0"/>
              <a:t>1/27/2014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BC42009-0D4B-BE42-8B01-51B89066FB15}" type="slidenum">
              <a:rPr lang="en-US" smtClean="0"/>
              <a:t>‹#›</a:t>
            </a:fld>
            <a:endParaRPr lang="en-US"/>
          </a:p>
        </p:txBody>
      </p:sp>
    </p:spTree>
    <p:extLst>
      <p:ext uri="{BB962C8B-B14F-4D97-AF65-F5344CB8AC3E}">
        <p14:creationId xmlns:p14="http://schemas.microsoft.com/office/powerpoint/2010/main" val="23262444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3765EC0-62B7-004A-BDBE-AD603F11409C}" type="datetimeFigureOut">
              <a:rPr lang="en-US" smtClean="0"/>
              <a:t>1/27/2014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C42009-0D4B-BE42-8B01-51B89066FB15}" type="slidenum">
              <a:rPr lang="en-US" smtClean="0"/>
              <a:t>‹#›</a:t>
            </a:fld>
            <a:endParaRPr lang="en-US"/>
          </a:p>
        </p:txBody>
      </p:sp>
    </p:spTree>
    <p:extLst>
      <p:ext uri="{BB962C8B-B14F-4D97-AF65-F5344CB8AC3E}">
        <p14:creationId xmlns:p14="http://schemas.microsoft.com/office/powerpoint/2010/main" val="36672877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3765EC0-62B7-004A-BDBE-AD603F11409C}" type="datetimeFigureOut">
              <a:rPr lang="en-US" smtClean="0"/>
              <a:t>1/27/2014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C42009-0D4B-BE42-8B01-51B89066FB15}" type="slidenum">
              <a:rPr lang="en-US" smtClean="0"/>
              <a:t>‹#›</a:t>
            </a:fld>
            <a:endParaRPr lang="en-US"/>
          </a:p>
        </p:txBody>
      </p:sp>
    </p:spTree>
    <p:extLst>
      <p:ext uri="{BB962C8B-B14F-4D97-AF65-F5344CB8AC3E}">
        <p14:creationId xmlns:p14="http://schemas.microsoft.com/office/powerpoint/2010/main" val="34516828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3765EC0-62B7-004A-BDBE-AD603F11409C}" type="datetimeFigureOut">
              <a:rPr lang="en-US" smtClean="0"/>
              <a:t>1/27/2014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BC42009-0D4B-BE42-8B01-51B89066FB15}" type="slidenum">
              <a:rPr lang="en-US" smtClean="0"/>
              <a:t>‹#›</a:t>
            </a:fld>
            <a:endParaRPr lang="en-US"/>
          </a:p>
        </p:txBody>
      </p:sp>
    </p:spTree>
    <p:extLst>
      <p:ext uri="{BB962C8B-B14F-4D97-AF65-F5344CB8AC3E}">
        <p14:creationId xmlns:p14="http://schemas.microsoft.com/office/powerpoint/2010/main" val="273698803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1.jpg"/><Relationship Id="rId5" Type="http://schemas.openxmlformats.org/officeDocument/2006/relationships/image" Target="../media/image4.emf"/><Relationship Id="rId4" Type="http://schemas.openxmlformats.org/officeDocument/2006/relationships/image" Target="../media/image3.jpg"/></Relationships>
</file>

<file path=ppt/slides/_rels/slide1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4.emf"/><Relationship Id="rId4" Type="http://schemas.openxmlformats.org/officeDocument/2006/relationships/image" Target="../media/image3.jpg"/></Relationships>
</file>

<file path=ppt/slides/_rels/slide1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3.jpg"/><Relationship Id="rId5" Type="http://schemas.openxmlformats.org/officeDocument/2006/relationships/image" Target="../media/image4.emf"/><Relationship Id="rId4" Type="http://schemas.openxmlformats.org/officeDocument/2006/relationships/image" Target="../media/image3.jpg"/></Relationships>
</file>

<file path=ppt/slides/_rels/slide13.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15.jpe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4.jpg"/><Relationship Id="rId5" Type="http://schemas.openxmlformats.org/officeDocument/2006/relationships/image" Target="../media/image4.emf"/><Relationship Id="rId4" Type="http://schemas.openxmlformats.org/officeDocument/2006/relationships/image" Target="../media/image3.jpg"/></Relationships>
</file>

<file path=ppt/slides/_rels/slide1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6.jpg"/><Relationship Id="rId5" Type="http://schemas.openxmlformats.org/officeDocument/2006/relationships/image" Target="../media/image4.emf"/><Relationship Id="rId4" Type="http://schemas.openxmlformats.org/officeDocument/2006/relationships/image" Target="../media/image3.jpg"/></Relationships>
</file>

<file path=ppt/slides/_rels/slide1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17.jpg"/><Relationship Id="rId5" Type="http://schemas.openxmlformats.org/officeDocument/2006/relationships/image" Target="../media/image4.emf"/><Relationship Id="rId4" Type="http://schemas.openxmlformats.org/officeDocument/2006/relationships/image" Target="../media/image3.jpg"/></Relationships>
</file>

<file path=ppt/slides/_rels/slide1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18.jpg"/><Relationship Id="rId5" Type="http://schemas.openxmlformats.org/officeDocument/2006/relationships/image" Target="../media/image4.emf"/><Relationship Id="rId4" Type="http://schemas.openxmlformats.org/officeDocument/2006/relationships/image" Target="../media/image3.jpg"/></Relationships>
</file>

<file path=ppt/slides/_rels/slide1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19.jpg"/><Relationship Id="rId5" Type="http://schemas.openxmlformats.org/officeDocument/2006/relationships/image" Target="../media/image4.emf"/><Relationship Id="rId4" Type="http://schemas.openxmlformats.org/officeDocument/2006/relationships/image" Target="../media/image3.jpg"/></Relationships>
</file>

<file path=ppt/slides/_rels/slide1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20.jpg"/><Relationship Id="rId5" Type="http://schemas.openxmlformats.org/officeDocument/2006/relationships/image" Target="../media/image4.emf"/><Relationship Id="rId4" Type="http://schemas.openxmlformats.org/officeDocument/2006/relationships/image" Target="../media/image3.jpg"/></Relationships>
</file>

<file path=ppt/slides/_rels/slide1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21.tiff"/><Relationship Id="rId5" Type="http://schemas.openxmlformats.org/officeDocument/2006/relationships/image" Target="../media/image4.emf"/><Relationship Id="rId4" Type="http://schemas.openxmlformats.org/officeDocument/2006/relationships/image" Target="../media/image3.jpg"/></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jpg"/><Relationship Id="rId5" Type="http://schemas.openxmlformats.org/officeDocument/2006/relationships/image" Target="../media/image4.emf"/><Relationship Id="rId4" Type="http://schemas.openxmlformats.org/officeDocument/2006/relationships/image" Target="../media/image3.jpg"/></Relationships>
</file>

<file path=ppt/slides/_rels/slide2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22.jpeg"/><Relationship Id="rId5" Type="http://schemas.openxmlformats.org/officeDocument/2006/relationships/image" Target="../media/image4.emf"/><Relationship Id="rId4" Type="http://schemas.openxmlformats.org/officeDocument/2006/relationships/image" Target="../media/image3.jpg"/></Relationships>
</file>

<file path=ppt/slides/_rels/slide2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23.JPG"/><Relationship Id="rId5" Type="http://schemas.openxmlformats.org/officeDocument/2006/relationships/image" Target="../media/image4.emf"/><Relationship Id="rId4" Type="http://schemas.openxmlformats.org/officeDocument/2006/relationships/image" Target="../media/image3.jpg"/></Relationships>
</file>

<file path=ppt/slides/_rels/slide2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4.emf"/><Relationship Id="rId4" Type="http://schemas.openxmlformats.org/officeDocument/2006/relationships/image" Target="../media/image3.jpg"/></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4.emf"/><Relationship Id="rId4" Type="http://schemas.openxmlformats.org/officeDocument/2006/relationships/image" Target="../media/image3.jpg"/></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4.emf"/><Relationship Id="rId4" Type="http://schemas.openxmlformats.org/officeDocument/2006/relationships/image" Target="../media/image3.jpg"/></Relationships>
</file>

<file path=ppt/slides/_rels/slide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7.tiff"/><Relationship Id="rId5" Type="http://schemas.openxmlformats.org/officeDocument/2006/relationships/image" Target="../media/image4.emf"/><Relationship Id="rId4" Type="http://schemas.openxmlformats.org/officeDocument/2006/relationships/image" Target="../media/image3.jpg"/></Relationships>
</file>

<file path=ppt/slides/_rels/slide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image" Target="../media/image4.emf"/><Relationship Id="rId4" Type="http://schemas.openxmlformats.org/officeDocument/2006/relationships/image" Target="../media/image3.jpg"/></Relationships>
</file>

<file path=ppt/slides/_rels/slide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4.emf"/><Relationship Id="rId4" Type="http://schemas.openxmlformats.org/officeDocument/2006/relationships/image" Target="../media/image3.jpg"/></Relationships>
</file>

<file path=ppt/slides/_rels/slide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0.tiff"/><Relationship Id="rId5" Type="http://schemas.openxmlformats.org/officeDocument/2006/relationships/image" Target="../media/image4.emf"/><Relationship Id="rId4" Type="http://schemas.openxmlformats.org/officeDocument/2006/relationships/image" Target="../media/image3.jpg"/></Relationships>
</file>

<file path=ppt/slides/_rels/slide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4.emf"/><Relationship Id="rId4" Type="http://schemas.openxmlformats.org/officeDocument/2006/relationships/image" Target="../media/image3.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MentorCorps cover.ep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228599"/>
            <a:ext cx="9155201" cy="7193372"/>
          </a:xfrm>
          <a:prstGeom prst="rect">
            <a:avLst/>
          </a:prstGeom>
        </p:spPr>
      </p:pic>
      <p:sp>
        <p:nvSpPr>
          <p:cNvPr id="5" name="TextBox 4"/>
          <p:cNvSpPr txBox="1"/>
          <p:nvPr/>
        </p:nvSpPr>
        <p:spPr>
          <a:xfrm>
            <a:off x="3028666" y="2240324"/>
            <a:ext cx="5947416" cy="1198277"/>
          </a:xfrm>
          <a:prstGeom prst="rect">
            <a:avLst/>
          </a:prstGeom>
          <a:noFill/>
        </p:spPr>
        <p:txBody>
          <a:bodyPr wrap="square" rtlCol="0">
            <a:spAutoFit/>
          </a:bodyPr>
          <a:lstStyle/>
          <a:p>
            <a:pPr algn="ctr">
              <a:lnSpc>
                <a:spcPct val="80000"/>
              </a:lnSpc>
            </a:pPr>
            <a:r>
              <a:rPr lang="en-US" sz="4400" dirty="0" smtClean="0">
                <a:solidFill>
                  <a:schemeClr val="bg1"/>
                </a:solidFill>
                <a:latin typeface="FuturTLig"/>
                <a:cs typeface="FuturTLig"/>
              </a:rPr>
              <a:t>CONNECTING TO</a:t>
            </a:r>
          </a:p>
          <a:p>
            <a:pPr algn="ctr">
              <a:lnSpc>
                <a:spcPct val="80000"/>
              </a:lnSpc>
            </a:pPr>
            <a:r>
              <a:rPr lang="en-US" sz="4400" dirty="0" smtClean="0">
                <a:solidFill>
                  <a:schemeClr val="bg1"/>
                </a:solidFill>
                <a:latin typeface="FuturTBol"/>
                <a:cs typeface="FuturTBol"/>
              </a:rPr>
              <a:t>COLLECTIONS</a:t>
            </a:r>
            <a:endParaRPr lang="en-US" sz="4400" dirty="0">
              <a:solidFill>
                <a:schemeClr val="bg1"/>
              </a:solidFill>
              <a:latin typeface="FuturTBol"/>
              <a:cs typeface="FuturTBol"/>
            </a:endParaRPr>
          </a:p>
        </p:txBody>
      </p:sp>
      <p:sp>
        <p:nvSpPr>
          <p:cNvPr id="6" name="TextBox 5"/>
          <p:cNvSpPr txBox="1"/>
          <p:nvPr/>
        </p:nvSpPr>
        <p:spPr>
          <a:xfrm>
            <a:off x="2992030" y="3708663"/>
            <a:ext cx="5947416" cy="1017010"/>
          </a:xfrm>
          <a:prstGeom prst="rect">
            <a:avLst/>
          </a:prstGeom>
          <a:noFill/>
        </p:spPr>
        <p:txBody>
          <a:bodyPr wrap="square" rtlCol="0">
            <a:spAutoFit/>
          </a:bodyPr>
          <a:lstStyle/>
          <a:p>
            <a:pPr algn="ctr">
              <a:lnSpc>
                <a:spcPct val="75000"/>
              </a:lnSpc>
            </a:pPr>
            <a:r>
              <a:rPr lang="en-US" sz="4000" dirty="0" smtClean="0">
                <a:latin typeface="FuturTLig"/>
                <a:cs typeface="FuturTLig"/>
              </a:rPr>
              <a:t>Care &amp; Handling of Photographs</a:t>
            </a:r>
          </a:p>
        </p:txBody>
      </p:sp>
    </p:spTree>
    <p:extLst>
      <p:ext uri="{BB962C8B-B14F-4D97-AF65-F5344CB8AC3E}">
        <p14:creationId xmlns:p14="http://schemas.microsoft.com/office/powerpoint/2010/main" val="207580276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Ligh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5" name="Picture 4" descr="Background Dark.jpg"/>
          <p:cNvPicPr>
            <a:picLocks noChangeAspect="1"/>
          </p:cNvPicPr>
          <p:nvPr/>
        </p:nvPicPr>
        <p:blipFill rotWithShape="1">
          <a:blip r:embed="rId4">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6" name="Picture 5" descr="mentorcorps words only.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7" name="TextBox 6"/>
          <p:cNvSpPr txBox="1"/>
          <p:nvPr/>
        </p:nvSpPr>
        <p:spPr>
          <a:xfrm>
            <a:off x="358896" y="1743087"/>
            <a:ext cx="4721103" cy="656590"/>
          </a:xfrm>
          <a:prstGeom prst="rect">
            <a:avLst/>
          </a:prstGeom>
          <a:noFill/>
        </p:spPr>
        <p:txBody>
          <a:bodyPr wrap="square" rtlCol="0">
            <a:spAutoFit/>
          </a:bodyPr>
          <a:lstStyle/>
          <a:p>
            <a:pPr>
              <a:lnSpc>
                <a:spcPct val="80000"/>
              </a:lnSpc>
            </a:pPr>
            <a:r>
              <a:rPr lang="en-US" sz="4400" dirty="0" smtClean="0">
                <a:latin typeface="FuturTBol"/>
                <a:cs typeface="FuturTBol"/>
              </a:rPr>
              <a:t>Processes</a:t>
            </a:r>
            <a:endParaRPr lang="en-US" sz="4400" dirty="0">
              <a:latin typeface="FuturTBol"/>
              <a:cs typeface="FuturTBol"/>
            </a:endParaRPr>
          </a:p>
        </p:txBody>
      </p:sp>
      <p:sp>
        <p:nvSpPr>
          <p:cNvPr id="8" name="TextBox 7"/>
          <p:cNvSpPr txBox="1"/>
          <p:nvPr/>
        </p:nvSpPr>
        <p:spPr>
          <a:xfrm>
            <a:off x="349489" y="2606971"/>
            <a:ext cx="4222512" cy="3970318"/>
          </a:xfrm>
          <a:prstGeom prst="rect">
            <a:avLst/>
          </a:prstGeom>
          <a:noFill/>
        </p:spPr>
        <p:txBody>
          <a:bodyPr wrap="square" rtlCol="0">
            <a:spAutoFit/>
          </a:bodyPr>
          <a:lstStyle/>
          <a:p>
            <a:r>
              <a:rPr lang="en-US" sz="2800" dirty="0" smtClean="0">
                <a:latin typeface="Adobe Garamond Pro"/>
                <a:cs typeface="Adobe Garamond Pro"/>
              </a:rPr>
              <a:t>One-of-a-kind </a:t>
            </a:r>
            <a:r>
              <a:rPr lang="en-US" sz="2800" dirty="0" smtClean="0">
                <a:latin typeface="Adobe Garamond Pro"/>
                <a:cs typeface="Adobe Garamond Pro"/>
              </a:rPr>
              <a:t>photographs</a:t>
            </a:r>
            <a:endParaRPr lang="en-US" sz="2800" dirty="0" smtClean="0">
              <a:latin typeface="Adobe Garamond Pro"/>
              <a:cs typeface="Adobe Garamond Pro"/>
            </a:endParaRPr>
          </a:p>
          <a:p>
            <a:r>
              <a:rPr lang="en-US" sz="2800" dirty="0" smtClean="0">
                <a:latin typeface="Adobe Garamond Pro"/>
                <a:cs typeface="Adobe Garamond Pro"/>
              </a:rPr>
              <a:t>• Daguerreotypes: on metal, in cases, reflective, 1940s-1850s</a:t>
            </a:r>
          </a:p>
          <a:p>
            <a:r>
              <a:rPr lang="en-US" sz="2800" dirty="0" smtClean="0">
                <a:latin typeface="Adobe Garamond Pro"/>
                <a:cs typeface="Adobe Garamond Pro"/>
              </a:rPr>
              <a:t>• </a:t>
            </a:r>
            <a:r>
              <a:rPr lang="en-US" sz="2800" dirty="0" err="1" smtClean="0">
                <a:latin typeface="Adobe Garamond Pro"/>
                <a:cs typeface="Adobe Garamond Pro"/>
              </a:rPr>
              <a:t>Ambrotypes</a:t>
            </a:r>
            <a:r>
              <a:rPr lang="en-US" sz="2800" dirty="0" smtClean="0">
                <a:latin typeface="Adobe Garamond Pro"/>
                <a:cs typeface="Adobe Garamond Pro"/>
              </a:rPr>
              <a:t>: on glass, in cases, dull, 1860s</a:t>
            </a:r>
          </a:p>
          <a:p>
            <a:r>
              <a:rPr lang="en-US" sz="2800" dirty="0" smtClean="0">
                <a:latin typeface="Adobe Garamond Pro"/>
                <a:cs typeface="Adobe Garamond Pro"/>
              </a:rPr>
              <a:t>• Tintypes: on metal, often in paper cases, 1860s-1910s, some later</a:t>
            </a:r>
            <a:endParaRPr lang="en-US" sz="2800" dirty="0">
              <a:latin typeface="Adobe Garamond Pro"/>
              <a:cs typeface="Adobe Garamond Pro"/>
            </a:endParaRPr>
          </a:p>
        </p:txBody>
      </p:sp>
      <p:pic>
        <p:nvPicPr>
          <p:cNvPr id="9" name="Picture 8" descr="John McLoughlin.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091482" y="2606971"/>
            <a:ext cx="2505494" cy="3226391"/>
          </a:xfrm>
          <a:prstGeom prst="rect">
            <a:avLst/>
          </a:prstGeom>
        </p:spPr>
      </p:pic>
      <p:sp>
        <p:nvSpPr>
          <p:cNvPr id="2" name="TextBox 1"/>
          <p:cNvSpPr txBox="1"/>
          <p:nvPr/>
        </p:nvSpPr>
        <p:spPr>
          <a:xfrm>
            <a:off x="6127088" y="6017901"/>
            <a:ext cx="2434282" cy="738664"/>
          </a:xfrm>
          <a:prstGeom prst="rect">
            <a:avLst/>
          </a:prstGeom>
          <a:noFill/>
        </p:spPr>
        <p:txBody>
          <a:bodyPr wrap="square" rtlCol="0">
            <a:spAutoFit/>
          </a:bodyPr>
          <a:lstStyle/>
          <a:p>
            <a:r>
              <a:rPr lang="en-US" sz="1400" i="1" dirty="0"/>
              <a:t>John </a:t>
            </a:r>
            <a:r>
              <a:rPr lang="en-US" sz="1400" i="1" dirty="0" err="1"/>
              <a:t>McLoughlin</a:t>
            </a:r>
            <a:r>
              <a:rPr lang="en-US" sz="1400" i="1" dirty="0"/>
              <a:t>, ca. 1849</a:t>
            </a:r>
          </a:p>
          <a:p>
            <a:r>
              <a:rPr lang="en-US" sz="1400" i="1" dirty="0"/>
              <a:t>Joseph </a:t>
            </a:r>
            <a:r>
              <a:rPr lang="en-US" sz="1400" i="1" dirty="0" err="1"/>
              <a:t>Buchtel</a:t>
            </a:r>
            <a:r>
              <a:rPr lang="en-US" sz="1400" i="1" dirty="0"/>
              <a:t> daguerreotype</a:t>
            </a:r>
          </a:p>
          <a:p>
            <a:r>
              <a:rPr lang="en-US" sz="1400" i="1" dirty="0"/>
              <a:t>Oregon Historical </a:t>
            </a:r>
            <a:r>
              <a:rPr lang="en-US" sz="1400" i="1" dirty="0" smtClean="0"/>
              <a:t>Society</a:t>
            </a:r>
            <a:endParaRPr lang="en-US" sz="1400" i="1" dirty="0"/>
          </a:p>
        </p:txBody>
      </p:sp>
    </p:spTree>
    <p:extLst>
      <p:ext uri="{BB962C8B-B14F-4D97-AF65-F5344CB8AC3E}">
        <p14:creationId xmlns:p14="http://schemas.microsoft.com/office/powerpoint/2010/main" val="107621846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Ligh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5" name="Picture 4" descr="Background Dark.jpg"/>
          <p:cNvPicPr>
            <a:picLocks noChangeAspect="1"/>
          </p:cNvPicPr>
          <p:nvPr/>
        </p:nvPicPr>
        <p:blipFill rotWithShape="1">
          <a:blip r:embed="rId4">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6" name="Picture 5" descr="mentorcorps words only.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7" name="TextBox 6"/>
          <p:cNvSpPr txBox="1"/>
          <p:nvPr/>
        </p:nvSpPr>
        <p:spPr>
          <a:xfrm>
            <a:off x="358896" y="1743087"/>
            <a:ext cx="8220660" cy="634020"/>
          </a:xfrm>
          <a:prstGeom prst="rect">
            <a:avLst/>
          </a:prstGeom>
          <a:noFill/>
        </p:spPr>
        <p:txBody>
          <a:bodyPr wrap="square" rtlCol="0">
            <a:spAutoFit/>
          </a:bodyPr>
          <a:lstStyle/>
          <a:p>
            <a:pPr>
              <a:lnSpc>
                <a:spcPct val="80000"/>
              </a:lnSpc>
            </a:pPr>
            <a:r>
              <a:rPr lang="en-US" sz="4400" dirty="0" smtClean="0">
                <a:latin typeface="FuturTBol"/>
                <a:cs typeface="FuturTBol"/>
              </a:rPr>
              <a:t>Processes</a:t>
            </a:r>
            <a:endParaRPr lang="en-US" sz="4400" dirty="0">
              <a:latin typeface="FuturTBol"/>
              <a:cs typeface="FuturTBol"/>
            </a:endParaRPr>
          </a:p>
        </p:txBody>
      </p:sp>
      <p:sp>
        <p:nvSpPr>
          <p:cNvPr id="3" name="TextBox 2"/>
          <p:cNvSpPr txBox="1"/>
          <p:nvPr/>
        </p:nvSpPr>
        <p:spPr>
          <a:xfrm>
            <a:off x="4413288" y="6199198"/>
            <a:ext cx="4153894" cy="584775"/>
          </a:xfrm>
          <a:prstGeom prst="rect">
            <a:avLst/>
          </a:prstGeom>
          <a:noFill/>
        </p:spPr>
        <p:txBody>
          <a:bodyPr wrap="none" rtlCol="0">
            <a:spAutoFit/>
          </a:bodyPr>
          <a:lstStyle/>
          <a:p>
            <a:r>
              <a:rPr lang="en-US" sz="1600" i="1" dirty="0"/>
              <a:t>Cape Horn, Columbia </a:t>
            </a:r>
            <a:r>
              <a:rPr lang="en-US" sz="1600" i="1" dirty="0" smtClean="0"/>
              <a:t>River, albumen </a:t>
            </a:r>
            <a:r>
              <a:rPr lang="en-US" sz="1600" i="1" dirty="0"/>
              <a:t>print from </a:t>
            </a:r>
            <a:endParaRPr lang="en-US" sz="1600" i="1" dirty="0" smtClean="0"/>
          </a:p>
          <a:p>
            <a:r>
              <a:rPr lang="en-US" sz="1600" i="1" dirty="0" smtClean="0"/>
              <a:t>mammoth </a:t>
            </a:r>
            <a:r>
              <a:rPr lang="en-US" sz="1600" i="1" dirty="0"/>
              <a:t>glass plate negative, 1867</a:t>
            </a:r>
          </a:p>
        </p:txBody>
      </p:sp>
      <p:sp>
        <p:nvSpPr>
          <p:cNvPr id="9" name="TextBox 8"/>
          <p:cNvSpPr txBox="1"/>
          <p:nvPr/>
        </p:nvSpPr>
        <p:spPr>
          <a:xfrm>
            <a:off x="349489" y="2606971"/>
            <a:ext cx="4222512" cy="1384995"/>
          </a:xfrm>
          <a:prstGeom prst="rect">
            <a:avLst/>
          </a:prstGeom>
          <a:noFill/>
        </p:spPr>
        <p:txBody>
          <a:bodyPr wrap="square" rtlCol="0">
            <a:spAutoFit/>
          </a:bodyPr>
          <a:lstStyle/>
          <a:p>
            <a:r>
              <a:rPr lang="en-US" sz="2800" dirty="0" smtClean="0">
                <a:latin typeface="Adobe Garamond Pro"/>
                <a:cs typeface="Adobe Garamond Pro"/>
              </a:rPr>
              <a:t>Multiple copy photos</a:t>
            </a:r>
          </a:p>
          <a:p>
            <a:endParaRPr lang="en-US" sz="2800" dirty="0" smtClean="0">
              <a:latin typeface="Adobe Garamond Pro"/>
              <a:cs typeface="Adobe Garamond Pro"/>
            </a:endParaRPr>
          </a:p>
          <a:p>
            <a:r>
              <a:rPr lang="en-US" sz="2800" dirty="0" smtClean="0">
                <a:latin typeface="Adobe Garamond Pro"/>
                <a:cs typeface="Adobe Garamond Pro"/>
              </a:rPr>
              <a:t>• glass negative + print</a:t>
            </a:r>
          </a:p>
        </p:txBody>
      </p:sp>
      <p:pic>
        <p:nvPicPr>
          <p:cNvPr id="10" name="Picture 9" descr="Carleton_Watkins_(American_-_Cape_Horn,_Columbia_River,_Oregon_-_Google_Art_Project.jpg"/>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114512" y="2427244"/>
            <a:ext cx="4751445" cy="3688753"/>
          </a:xfrm>
          <a:prstGeom prst="rect">
            <a:avLst/>
          </a:prstGeom>
        </p:spPr>
      </p:pic>
    </p:spTree>
    <p:extLst>
      <p:ext uri="{BB962C8B-B14F-4D97-AF65-F5344CB8AC3E}">
        <p14:creationId xmlns:p14="http://schemas.microsoft.com/office/powerpoint/2010/main" val="295954789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Ligh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5" name="Picture 4" descr="Background Dark.jpg"/>
          <p:cNvPicPr>
            <a:picLocks noChangeAspect="1"/>
          </p:cNvPicPr>
          <p:nvPr/>
        </p:nvPicPr>
        <p:blipFill rotWithShape="1">
          <a:blip r:embed="rId4">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6" name="Picture 5" descr="mentorcorps words only.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7" name="TextBox 6"/>
          <p:cNvSpPr txBox="1"/>
          <p:nvPr/>
        </p:nvSpPr>
        <p:spPr>
          <a:xfrm>
            <a:off x="358896" y="1743087"/>
            <a:ext cx="8220660" cy="634020"/>
          </a:xfrm>
          <a:prstGeom prst="rect">
            <a:avLst/>
          </a:prstGeom>
          <a:noFill/>
        </p:spPr>
        <p:txBody>
          <a:bodyPr wrap="square" rtlCol="0">
            <a:spAutoFit/>
          </a:bodyPr>
          <a:lstStyle/>
          <a:p>
            <a:pPr>
              <a:lnSpc>
                <a:spcPct val="80000"/>
              </a:lnSpc>
            </a:pPr>
            <a:r>
              <a:rPr lang="en-US" sz="4400" dirty="0" smtClean="0">
                <a:latin typeface="FuturTBol"/>
                <a:cs typeface="FuturTBol"/>
              </a:rPr>
              <a:t>Processes</a:t>
            </a:r>
            <a:endParaRPr lang="en-US" sz="4400" dirty="0">
              <a:latin typeface="FuturTBol"/>
              <a:cs typeface="FuturTBol"/>
            </a:endParaRPr>
          </a:p>
        </p:txBody>
      </p:sp>
      <p:sp>
        <p:nvSpPr>
          <p:cNvPr id="3" name="TextBox 2"/>
          <p:cNvSpPr txBox="1"/>
          <p:nvPr/>
        </p:nvSpPr>
        <p:spPr>
          <a:xfrm>
            <a:off x="5068718" y="6075746"/>
            <a:ext cx="3959307" cy="584775"/>
          </a:xfrm>
          <a:prstGeom prst="rect">
            <a:avLst/>
          </a:prstGeom>
          <a:noFill/>
        </p:spPr>
        <p:txBody>
          <a:bodyPr wrap="square" rtlCol="0">
            <a:spAutoFit/>
          </a:bodyPr>
          <a:lstStyle/>
          <a:p>
            <a:r>
              <a:rPr lang="en-US" sz="1600" i="1" dirty="0"/>
              <a:t>Bull Run watershed, 1891. </a:t>
            </a:r>
            <a:endParaRPr lang="en-US" sz="1600" i="1" dirty="0" smtClean="0"/>
          </a:p>
          <a:p>
            <a:r>
              <a:rPr lang="en-US" sz="1600" i="1" dirty="0" smtClean="0"/>
              <a:t>Cyanotype </a:t>
            </a:r>
            <a:r>
              <a:rPr lang="en-US" sz="1600" i="1" dirty="0" smtClean="0"/>
              <a:t>print Portland </a:t>
            </a:r>
            <a:r>
              <a:rPr lang="en-US" sz="1600" i="1" dirty="0"/>
              <a:t>City Auditor’s </a:t>
            </a:r>
            <a:r>
              <a:rPr lang="en-US" sz="1600" i="1" dirty="0" smtClean="0"/>
              <a:t>Office</a:t>
            </a:r>
            <a:endParaRPr lang="en-US" sz="1600" i="1" dirty="0"/>
          </a:p>
        </p:txBody>
      </p:sp>
      <p:sp>
        <p:nvSpPr>
          <p:cNvPr id="9" name="TextBox 8"/>
          <p:cNvSpPr txBox="1"/>
          <p:nvPr/>
        </p:nvSpPr>
        <p:spPr>
          <a:xfrm>
            <a:off x="349487" y="2606971"/>
            <a:ext cx="4432577" cy="1384995"/>
          </a:xfrm>
          <a:prstGeom prst="rect">
            <a:avLst/>
          </a:prstGeom>
          <a:noFill/>
        </p:spPr>
        <p:txBody>
          <a:bodyPr wrap="square" rtlCol="0">
            <a:spAutoFit/>
          </a:bodyPr>
          <a:lstStyle/>
          <a:p>
            <a:r>
              <a:rPr lang="en-US" sz="2800" dirty="0" smtClean="0">
                <a:latin typeface="Adobe Garamond Pro"/>
                <a:cs typeface="Adobe Garamond Pro"/>
              </a:rPr>
              <a:t>Multiple copy photos</a:t>
            </a:r>
          </a:p>
          <a:p>
            <a:endParaRPr lang="en-US" sz="2800" dirty="0" smtClean="0">
              <a:latin typeface="Adobe Garamond Pro"/>
              <a:cs typeface="Adobe Garamond Pro"/>
            </a:endParaRPr>
          </a:p>
          <a:p>
            <a:r>
              <a:rPr lang="en-US" sz="2800" dirty="0" smtClean="0">
                <a:latin typeface="Adobe Garamond Pro"/>
                <a:cs typeface="Adobe Garamond Pro"/>
              </a:rPr>
              <a:t>• flexible film negative + print</a:t>
            </a:r>
          </a:p>
        </p:txBody>
      </p:sp>
      <p:pic>
        <p:nvPicPr>
          <p:cNvPr id="11" name="Picture 10" descr="463px-Bull_Run_exploration,_1891.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430575" y="1879143"/>
            <a:ext cx="3235595" cy="4186007"/>
          </a:xfrm>
          <a:prstGeom prst="rect">
            <a:avLst/>
          </a:prstGeom>
        </p:spPr>
      </p:pic>
    </p:spTree>
    <p:extLst>
      <p:ext uri="{BB962C8B-B14F-4D97-AF65-F5344CB8AC3E}">
        <p14:creationId xmlns:p14="http://schemas.microsoft.com/office/powerpoint/2010/main" val="79620444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Ligh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5" name="Picture 4" descr="Background Dark.jpg"/>
          <p:cNvPicPr>
            <a:picLocks noChangeAspect="1"/>
          </p:cNvPicPr>
          <p:nvPr/>
        </p:nvPicPr>
        <p:blipFill rotWithShape="1">
          <a:blip r:embed="rId4">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6" name="Picture 5" descr="mentorcorps words only.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7" name="TextBox 6"/>
          <p:cNvSpPr txBox="1"/>
          <p:nvPr/>
        </p:nvSpPr>
        <p:spPr>
          <a:xfrm>
            <a:off x="358896" y="1743087"/>
            <a:ext cx="8220660" cy="634020"/>
          </a:xfrm>
          <a:prstGeom prst="rect">
            <a:avLst/>
          </a:prstGeom>
          <a:noFill/>
        </p:spPr>
        <p:txBody>
          <a:bodyPr wrap="square" rtlCol="0">
            <a:spAutoFit/>
          </a:bodyPr>
          <a:lstStyle/>
          <a:p>
            <a:pPr>
              <a:lnSpc>
                <a:spcPct val="80000"/>
              </a:lnSpc>
            </a:pPr>
            <a:r>
              <a:rPr lang="en-US" sz="4400" dirty="0" smtClean="0">
                <a:latin typeface="FuturTBol"/>
                <a:cs typeface="FuturTBol"/>
              </a:rPr>
              <a:t>Processes</a:t>
            </a:r>
            <a:endParaRPr lang="en-US" sz="4400" dirty="0">
              <a:latin typeface="FuturTBol"/>
              <a:cs typeface="FuturTBol"/>
            </a:endParaRPr>
          </a:p>
        </p:txBody>
      </p:sp>
      <p:sp>
        <p:nvSpPr>
          <p:cNvPr id="3" name="TextBox 2"/>
          <p:cNvSpPr txBox="1"/>
          <p:nvPr/>
        </p:nvSpPr>
        <p:spPr>
          <a:xfrm>
            <a:off x="5113621" y="6149317"/>
            <a:ext cx="3912962" cy="584775"/>
          </a:xfrm>
          <a:prstGeom prst="rect">
            <a:avLst/>
          </a:prstGeom>
          <a:noFill/>
        </p:spPr>
        <p:txBody>
          <a:bodyPr wrap="square" rtlCol="0">
            <a:spAutoFit/>
          </a:bodyPr>
          <a:lstStyle/>
          <a:p>
            <a:r>
              <a:rPr lang="en-US" sz="1600" i="1" dirty="0"/>
              <a:t>Jacksonville  Presbyterian Church, 1973</a:t>
            </a:r>
          </a:p>
          <a:p>
            <a:r>
              <a:rPr lang="en-US" sz="1600" i="1" dirty="0"/>
              <a:t>M. D. Ross photo, U. of O. Color </a:t>
            </a:r>
            <a:r>
              <a:rPr lang="en-US" sz="1600" i="1" dirty="0" smtClean="0"/>
              <a:t>transparency</a:t>
            </a:r>
            <a:endParaRPr lang="en-US" sz="1600" i="1" dirty="0"/>
          </a:p>
        </p:txBody>
      </p:sp>
      <p:sp>
        <p:nvSpPr>
          <p:cNvPr id="9" name="TextBox 8"/>
          <p:cNvSpPr txBox="1"/>
          <p:nvPr/>
        </p:nvSpPr>
        <p:spPr>
          <a:xfrm>
            <a:off x="349487" y="2606971"/>
            <a:ext cx="4432577" cy="1815882"/>
          </a:xfrm>
          <a:prstGeom prst="rect">
            <a:avLst/>
          </a:prstGeom>
          <a:noFill/>
        </p:spPr>
        <p:txBody>
          <a:bodyPr wrap="square" rtlCol="0">
            <a:spAutoFit/>
          </a:bodyPr>
          <a:lstStyle/>
          <a:p>
            <a:r>
              <a:rPr lang="en-US" sz="2800" dirty="0" smtClean="0">
                <a:latin typeface="Adobe Garamond Pro"/>
                <a:cs typeface="Adobe Garamond Pro"/>
              </a:rPr>
              <a:t>Color processes</a:t>
            </a:r>
          </a:p>
          <a:p>
            <a:r>
              <a:rPr lang="en-US" sz="2800" dirty="0" smtClean="0">
                <a:latin typeface="Adobe Garamond Pro"/>
                <a:cs typeface="Adobe Garamond Pro"/>
              </a:rPr>
              <a:t>• transparencies (slides)</a:t>
            </a:r>
          </a:p>
          <a:p>
            <a:r>
              <a:rPr lang="en-US" sz="2800" dirty="0">
                <a:latin typeface="Adobe Garamond Pro"/>
                <a:cs typeface="Adobe Garamond Pro"/>
              </a:rPr>
              <a:t>• </a:t>
            </a:r>
            <a:r>
              <a:rPr lang="en-US" sz="2800" dirty="0" smtClean="0">
                <a:latin typeface="Adobe Garamond Pro"/>
                <a:cs typeface="Adobe Garamond Pro"/>
              </a:rPr>
              <a:t>prints from film negatives</a:t>
            </a:r>
            <a:endParaRPr lang="en-US" sz="2800" dirty="0">
              <a:latin typeface="Adobe Garamond Pro"/>
              <a:cs typeface="Adobe Garamond Pro"/>
            </a:endParaRPr>
          </a:p>
          <a:p>
            <a:endParaRPr lang="en-US" sz="2800" dirty="0" smtClean="0">
              <a:latin typeface="Adobe Garamond Pro"/>
              <a:cs typeface="Adobe Garamond Pro"/>
            </a:endParaRPr>
          </a:p>
        </p:txBody>
      </p:sp>
      <p:pic>
        <p:nvPicPr>
          <p:cNvPr id="10" name="Picture 9" descr="J'ville Presbyterian Church.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767165" y="2267690"/>
            <a:ext cx="2605874" cy="3876480"/>
          </a:xfrm>
          <a:prstGeom prst="rect">
            <a:avLst/>
          </a:prstGeom>
        </p:spPr>
      </p:pic>
      <p:pic>
        <p:nvPicPr>
          <p:cNvPr id="13" name="Picture 12" descr="Dora and sisters.jpe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90595" y="4106186"/>
            <a:ext cx="2968529" cy="2335858"/>
          </a:xfrm>
          <a:prstGeom prst="rect">
            <a:avLst/>
          </a:prstGeom>
        </p:spPr>
      </p:pic>
      <p:sp>
        <p:nvSpPr>
          <p:cNvPr id="14" name="TextBox 13"/>
          <p:cNvSpPr txBox="1"/>
          <p:nvPr/>
        </p:nvSpPr>
        <p:spPr>
          <a:xfrm>
            <a:off x="113067" y="6435043"/>
            <a:ext cx="3723583" cy="338554"/>
          </a:xfrm>
          <a:prstGeom prst="rect">
            <a:avLst/>
          </a:prstGeom>
          <a:noFill/>
        </p:spPr>
        <p:txBody>
          <a:bodyPr wrap="none" rtlCol="0">
            <a:spAutoFit/>
          </a:bodyPr>
          <a:lstStyle/>
          <a:p>
            <a:r>
              <a:rPr lang="en-US" sz="1600" i="1" dirty="0" smtClean="0"/>
              <a:t>Four sisters, Silverton, ca. 1955. Color print</a:t>
            </a:r>
            <a:endParaRPr lang="en-US" sz="1600" i="1" dirty="0"/>
          </a:p>
        </p:txBody>
      </p:sp>
    </p:spTree>
    <p:extLst>
      <p:ext uri="{BB962C8B-B14F-4D97-AF65-F5344CB8AC3E}">
        <p14:creationId xmlns:p14="http://schemas.microsoft.com/office/powerpoint/2010/main" val="286179374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Ligh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5" name="Picture 4" descr="Background Dark.jpg"/>
          <p:cNvPicPr>
            <a:picLocks noChangeAspect="1"/>
          </p:cNvPicPr>
          <p:nvPr/>
        </p:nvPicPr>
        <p:blipFill rotWithShape="1">
          <a:blip r:embed="rId4">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6" name="Picture 5" descr="mentorcorps words only.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7" name="TextBox 6"/>
          <p:cNvSpPr txBox="1"/>
          <p:nvPr/>
        </p:nvSpPr>
        <p:spPr>
          <a:xfrm>
            <a:off x="358896" y="1743087"/>
            <a:ext cx="8220660" cy="634020"/>
          </a:xfrm>
          <a:prstGeom prst="rect">
            <a:avLst/>
          </a:prstGeom>
          <a:noFill/>
        </p:spPr>
        <p:txBody>
          <a:bodyPr wrap="square" rtlCol="0">
            <a:spAutoFit/>
          </a:bodyPr>
          <a:lstStyle/>
          <a:p>
            <a:pPr>
              <a:lnSpc>
                <a:spcPct val="80000"/>
              </a:lnSpc>
            </a:pPr>
            <a:r>
              <a:rPr lang="en-US" sz="4400" dirty="0" smtClean="0">
                <a:latin typeface="FuturTBol"/>
                <a:cs typeface="FuturTBol"/>
              </a:rPr>
              <a:t>Processes</a:t>
            </a:r>
            <a:endParaRPr lang="en-US" sz="4400" dirty="0">
              <a:latin typeface="FuturTBol"/>
              <a:cs typeface="FuturTBol"/>
            </a:endParaRPr>
          </a:p>
        </p:txBody>
      </p:sp>
      <p:sp>
        <p:nvSpPr>
          <p:cNvPr id="9" name="TextBox 8"/>
          <p:cNvSpPr txBox="1"/>
          <p:nvPr/>
        </p:nvSpPr>
        <p:spPr>
          <a:xfrm>
            <a:off x="358896" y="2606971"/>
            <a:ext cx="4222512" cy="2246769"/>
          </a:xfrm>
          <a:prstGeom prst="rect">
            <a:avLst/>
          </a:prstGeom>
          <a:noFill/>
        </p:spPr>
        <p:txBody>
          <a:bodyPr wrap="square" rtlCol="0">
            <a:spAutoFit/>
          </a:bodyPr>
          <a:lstStyle/>
          <a:p>
            <a:r>
              <a:rPr lang="en-US" sz="2800" dirty="0" smtClean="0">
                <a:latin typeface="Adobe Garamond Pro"/>
                <a:cs typeface="Adobe Garamond Pro"/>
              </a:rPr>
              <a:t>Multiple copy prints</a:t>
            </a:r>
          </a:p>
          <a:p>
            <a:endParaRPr lang="en-US" sz="2800" dirty="0" smtClean="0">
              <a:latin typeface="Adobe Garamond Pro"/>
              <a:cs typeface="Adobe Garamond Pro"/>
            </a:endParaRPr>
          </a:p>
          <a:p>
            <a:pPr marL="457200" indent="-457200">
              <a:buFont typeface="Arial" panose="020B0604020202020204" pitchFamily="34" charset="0"/>
              <a:buChar char="•"/>
            </a:pPr>
            <a:r>
              <a:rPr lang="en-US" sz="2800" dirty="0" err="1" smtClean="0">
                <a:latin typeface="Adobe Garamond Pro"/>
                <a:cs typeface="Adobe Garamond Pro"/>
              </a:rPr>
              <a:t>Coalca’s</a:t>
            </a:r>
            <a:endParaRPr lang="en-US" sz="2800" dirty="0" smtClean="0">
              <a:latin typeface="Adobe Garamond Pro"/>
              <a:cs typeface="Adobe Garamond Pro"/>
            </a:endParaRPr>
          </a:p>
          <a:p>
            <a:pPr marL="457200" indent="-457200">
              <a:buFont typeface="Arial" panose="020B0604020202020204" pitchFamily="34" charset="0"/>
              <a:buChar char="•"/>
            </a:pPr>
            <a:r>
              <a:rPr lang="en-US" sz="2800" dirty="0" smtClean="0">
                <a:latin typeface="Adobe Garamond Pro"/>
                <a:cs typeface="Adobe Garamond Pro"/>
              </a:rPr>
              <a:t>Pillar</a:t>
            </a:r>
          </a:p>
          <a:p>
            <a:pPr marL="457200" indent="-457200">
              <a:buFont typeface="Arial" panose="020B0604020202020204" pitchFamily="34" charset="0"/>
              <a:buChar char="•"/>
            </a:pPr>
            <a:r>
              <a:rPr lang="en-US" sz="2800" dirty="0" smtClean="0">
                <a:latin typeface="Adobe Garamond Pro"/>
                <a:cs typeface="Adobe Garamond Pro"/>
              </a:rPr>
              <a:t>Collotype Postcard</a:t>
            </a:r>
          </a:p>
        </p:txBody>
      </p:sp>
      <p:pic>
        <p:nvPicPr>
          <p:cNvPr id="11" name="Picture 10" descr="Coalca.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69457" y="2377107"/>
            <a:ext cx="5392171" cy="3336406"/>
          </a:xfrm>
          <a:prstGeom prst="rect">
            <a:avLst/>
          </a:prstGeom>
        </p:spPr>
      </p:pic>
    </p:spTree>
    <p:extLst>
      <p:ext uri="{BB962C8B-B14F-4D97-AF65-F5344CB8AC3E}">
        <p14:creationId xmlns:p14="http://schemas.microsoft.com/office/powerpoint/2010/main" val="287181400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Ligh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5" name="Picture 4" descr="Background Dark.jpg"/>
          <p:cNvPicPr>
            <a:picLocks noChangeAspect="1"/>
          </p:cNvPicPr>
          <p:nvPr/>
        </p:nvPicPr>
        <p:blipFill rotWithShape="1">
          <a:blip r:embed="rId4">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6" name="Picture 5" descr="mentorcorps words only.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7" name="TextBox 6"/>
          <p:cNvSpPr txBox="1"/>
          <p:nvPr/>
        </p:nvSpPr>
        <p:spPr>
          <a:xfrm>
            <a:off x="358896" y="1743087"/>
            <a:ext cx="4721103" cy="656590"/>
          </a:xfrm>
          <a:prstGeom prst="rect">
            <a:avLst/>
          </a:prstGeom>
          <a:noFill/>
        </p:spPr>
        <p:txBody>
          <a:bodyPr wrap="square" rtlCol="0">
            <a:spAutoFit/>
          </a:bodyPr>
          <a:lstStyle/>
          <a:p>
            <a:pPr>
              <a:lnSpc>
                <a:spcPct val="80000"/>
              </a:lnSpc>
            </a:pPr>
            <a:r>
              <a:rPr lang="en-US" sz="4400" dirty="0" smtClean="0">
                <a:latin typeface="FuturTBol"/>
                <a:cs typeface="FuturTBol"/>
              </a:rPr>
              <a:t>Handling</a:t>
            </a:r>
            <a:endParaRPr lang="en-US" sz="4400" dirty="0">
              <a:latin typeface="FuturTBol"/>
              <a:cs typeface="FuturTBol"/>
            </a:endParaRPr>
          </a:p>
        </p:txBody>
      </p:sp>
      <p:sp>
        <p:nvSpPr>
          <p:cNvPr id="8" name="TextBox 7"/>
          <p:cNvSpPr txBox="1"/>
          <p:nvPr/>
        </p:nvSpPr>
        <p:spPr>
          <a:xfrm>
            <a:off x="349489" y="2606971"/>
            <a:ext cx="4222512" cy="2246769"/>
          </a:xfrm>
          <a:prstGeom prst="rect">
            <a:avLst/>
          </a:prstGeom>
          <a:noFill/>
        </p:spPr>
        <p:txBody>
          <a:bodyPr wrap="square" rtlCol="0">
            <a:spAutoFit/>
          </a:bodyPr>
          <a:lstStyle/>
          <a:p>
            <a:pPr marL="457200" indent="-457200">
              <a:buFont typeface="Arial" panose="020B0604020202020204" pitchFamily="34" charset="0"/>
              <a:buChar char="•"/>
            </a:pPr>
            <a:r>
              <a:rPr lang="en-US" sz="2800" dirty="0" smtClean="0">
                <a:latin typeface="Adobe Garamond Pro"/>
                <a:cs typeface="Adobe Garamond Pro"/>
              </a:rPr>
              <a:t>Fragile, handle with care</a:t>
            </a:r>
          </a:p>
          <a:p>
            <a:pPr marL="457200" indent="-457200">
              <a:buFont typeface="Arial" panose="020B0604020202020204" pitchFamily="34" charset="0"/>
              <a:buChar char="•"/>
            </a:pPr>
            <a:r>
              <a:rPr lang="en-US" sz="2800" dirty="0" smtClean="0">
                <a:latin typeface="Adobe Garamond Pro"/>
                <a:cs typeface="Adobe Garamond Pro"/>
              </a:rPr>
              <a:t>Finger prints can etch negatives and prints</a:t>
            </a:r>
          </a:p>
          <a:p>
            <a:pPr marL="457200" indent="-457200">
              <a:buFont typeface="Arial" panose="020B0604020202020204" pitchFamily="34" charset="0"/>
              <a:buChar char="•"/>
            </a:pPr>
            <a:r>
              <a:rPr lang="en-US" sz="2800" dirty="0" smtClean="0">
                <a:latin typeface="Adobe Garamond Pro"/>
                <a:cs typeface="Adobe Garamond Pro"/>
              </a:rPr>
              <a:t>Marking: pencil on prints</a:t>
            </a:r>
          </a:p>
          <a:p>
            <a:pPr marL="457200" indent="-457200">
              <a:buFont typeface="Arial" panose="020B0604020202020204" pitchFamily="34" charset="0"/>
              <a:buChar char="•"/>
            </a:pPr>
            <a:r>
              <a:rPr lang="en-US" sz="2800" dirty="0" smtClean="0">
                <a:latin typeface="Adobe Garamond Pro"/>
                <a:cs typeface="Adobe Garamond Pro"/>
              </a:rPr>
              <a:t>Gloves when appropriate</a:t>
            </a:r>
            <a:endParaRPr lang="en-US" sz="2800" dirty="0">
              <a:latin typeface="Adobe Garamond Pro"/>
              <a:cs typeface="Adobe Garamond Pro"/>
            </a:endParaRPr>
          </a:p>
        </p:txBody>
      </p:sp>
      <p:sp>
        <p:nvSpPr>
          <p:cNvPr id="2" name="TextBox 1"/>
          <p:cNvSpPr txBox="1"/>
          <p:nvPr/>
        </p:nvSpPr>
        <p:spPr>
          <a:xfrm>
            <a:off x="5710201" y="6092043"/>
            <a:ext cx="2918551" cy="584775"/>
          </a:xfrm>
          <a:prstGeom prst="rect">
            <a:avLst/>
          </a:prstGeom>
          <a:noFill/>
        </p:spPr>
        <p:txBody>
          <a:bodyPr wrap="square" rtlCol="0">
            <a:spAutoFit/>
          </a:bodyPr>
          <a:lstStyle/>
          <a:p>
            <a:r>
              <a:rPr lang="en-US" sz="1600" i="1" dirty="0"/>
              <a:t>Finnish-language publisher, Astoria, ca. 1925 </a:t>
            </a:r>
          </a:p>
        </p:txBody>
      </p:sp>
      <p:pic>
        <p:nvPicPr>
          <p:cNvPr id="11" name="Picture 10" descr="Toveri, Astoria.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710201" y="1653532"/>
            <a:ext cx="2836203" cy="4505220"/>
          </a:xfrm>
          <a:prstGeom prst="rect">
            <a:avLst/>
          </a:prstGeom>
        </p:spPr>
      </p:pic>
    </p:spTree>
    <p:extLst>
      <p:ext uri="{BB962C8B-B14F-4D97-AF65-F5344CB8AC3E}">
        <p14:creationId xmlns:p14="http://schemas.microsoft.com/office/powerpoint/2010/main" val="349689651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Ligh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5" name="Picture 4" descr="Background Dark.jpg"/>
          <p:cNvPicPr>
            <a:picLocks noChangeAspect="1"/>
          </p:cNvPicPr>
          <p:nvPr/>
        </p:nvPicPr>
        <p:blipFill rotWithShape="1">
          <a:blip r:embed="rId4">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6" name="Picture 5" descr="mentorcorps words only.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7" name="TextBox 6"/>
          <p:cNvSpPr txBox="1"/>
          <p:nvPr/>
        </p:nvSpPr>
        <p:spPr>
          <a:xfrm>
            <a:off x="358896" y="1743087"/>
            <a:ext cx="4721103" cy="656590"/>
          </a:xfrm>
          <a:prstGeom prst="rect">
            <a:avLst/>
          </a:prstGeom>
          <a:noFill/>
        </p:spPr>
        <p:txBody>
          <a:bodyPr wrap="square" rtlCol="0">
            <a:spAutoFit/>
          </a:bodyPr>
          <a:lstStyle/>
          <a:p>
            <a:pPr>
              <a:lnSpc>
                <a:spcPct val="80000"/>
              </a:lnSpc>
            </a:pPr>
            <a:r>
              <a:rPr lang="en-US" sz="4400" dirty="0" smtClean="0">
                <a:latin typeface="FuturTBol"/>
                <a:cs typeface="FuturTBol"/>
              </a:rPr>
              <a:t>Storage</a:t>
            </a:r>
            <a:endParaRPr lang="en-US" sz="4400" dirty="0">
              <a:latin typeface="FuturTBol"/>
              <a:cs typeface="FuturTBol"/>
            </a:endParaRPr>
          </a:p>
        </p:txBody>
      </p:sp>
      <p:sp>
        <p:nvSpPr>
          <p:cNvPr id="8" name="TextBox 7"/>
          <p:cNvSpPr txBox="1"/>
          <p:nvPr/>
        </p:nvSpPr>
        <p:spPr>
          <a:xfrm>
            <a:off x="349489" y="2606971"/>
            <a:ext cx="4222512" cy="1384995"/>
          </a:xfrm>
          <a:prstGeom prst="rect">
            <a:avLst/>
          </a:prstGeom>
          <a:noFill/>
        </p:spPr>
        <p:txBody>
          <a:bodyPr wrap="square" rtlCol="0">
            <a:spAutoFit/>
          </a:bodyPr>
          <a:lstStyle/>
          <a:p>
            <a:pPr marL="457200" indent="-457200">
              <a:buFont typeface="Arial" panose="020B0604020202020204" pitchFamily="34" charset="0"/>
              <a:buChar char="•"/>
            </a:pPr>
            <a:r>
              <a:rPr lang="en-US" sz="2800" dirty="0" smtClean="0">
                <a:latin typeface="Adobe Garamond Pro"/>
                <a:cs typeface="Adobe Garamond Pro"/>
              </a:rPr>
              <a:t>Glass negatives</a:t>
            </a:r>
          </a:p>
          <a:p>
            <a:pPr marL="457200" indent="-457200">
              <a:buFont typeface="Arial" panose="020B0604020202020204" pitchFamily="34" charset="0"/>
              <a:buChar char="•"/>
            </a:pPr>
            <a:r>
              <a:rPr lang="en-US" sz="2800" dirty="0" smtClean="0">
                <a:latin typeface="Adobe Garamond Pro"/>
                <a:cs typeface="Adobe Garamond Pro"/>
              </a:rPr>
              <a:t>Film negatives</a:t>
            </a:r>
          </a:p>
          <a:p>
            <a:pPr marL="457200" indent="-457200">
              <a:buFont typeface="Arial" panose="020B0604020202020204" pitchFamily="34" charset="0"/>
              <a:buChar char="•"/>
            </a:pPr>
            <a:r>
              <a:rPr lang="en-US" sz="2800" dirty="0" smtClean="0">
                <a:latin typeface="Adobe Garamond Pro"/>
                <a:cs typeface="Adobe Garamond Pro"/>
              </a:rPr>
              <a:t>Film transparencies</a:t>
            </a:r>
          </a:p>
        </p:txBody>
      </p:sp>
      <p:sp>
        <p:nvSpPr>
          <p:cNvPr id="2" name="TextBox 1"/>
          <p:cNvSpPr txBox="1"/>
          <p:nvPr/>
        </p:nvSpPr>
        <p:spPr>
          <a:xfrm>
            <a:off x="4210676" y="5701098"/>
            <a:ext cx="4367687" cy="338554"/>
          </a:xfrm>
          <a:prstGeom prst="rect">
            <a:avLst/>
          </a:prstGeom>
          <a:noFill/>
        </p:spPr>
        <p:txBody>
          <a:bodyPr wrap="square" rtlCol="0">
            <a:spAutoFit/>
          </a:bodyPr>
          <a:lstStyle/>
          <a:p>
            <a:r>
              <a:rPr lang="en-US" sz="1600" i="1" dirty="0"/>
              <a:t>Glass negative storage </a:t>
            </a:r>
            <a:r>
              <a:rPr lang="en-US" sz="1600" i="1" dirty="0" smtClean="0"/>
              <a:t>boxes Hollinger </a:t>
            </a:r>
            <a:r>
              <a:rPr lang="en-US" sz="1600" i="1" dirty="0"/>
              <a:t>Metal Edge</a:t>
            </a:r>
          </a:p>
        </p:txBody>
      </p:sp>
      <p:pic>
        <p:nvPicPr>
          <p:cNvPr id="9" name="Picture 8" descr="glassslide.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910039" y="2774931"/>
            <a:ext cx="4968963" cy="2926167"/>
          </a:xfrm>
          <a:prstGeom prst="rect">
            <a:avLst/>
          </a:prstGeom>
        </p:spPr>
      </p:pic>
    </p:spTree>
    <p:extLst>
      <p:ext uri="{BB962C8B-B14F-4D97-AF65-F5344CB8AC3E}">
        <p14:creationId xmlns:p14="http://schemas.microsoft.com/office/powerpoint/2010/main" val="27726450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Ligh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5" name="Picture 4" descr="Background Dark.jpg"/>
          <p:cNvPicPr>
            <a:picLocks noChangeAspect="1"/>
          </p:cNvPicPr>
          <p:nvPr/>
        </p:nvPicPr>
        <p:blipFill rotWithShape="1">
          <a:blip r:embed="rId4">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6" name="Picture 5" descr="mentorcorps words only.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7" name="TextBox 6"/>
          <p:cNvSpPr txBox="1"/>
          <p:nvPr/>
        </p:nvSpPr>
        <p:spPr>
          <a:xfrm>
            <a:off x="358896" y="1743087"/>
            <a:ext cx="4721103" cy="656590"/>
          </a:xfrm>
          <a:prstGeom prst="rect">
            <a:avLst/>
          </a:prstGeom>
          <a:noFill/>
        </p:spPr>
        <p:txBody>
          <a:bodyPr wrap="square" rtlCol="0">
            <a:spAutoFit/>
          </a:bodyPr>
          <a:lstStyle/>
          <a:p>
            <a:pPr>
              <a:lnSpc>
                <a:spcPct val="80000"/>
              </a:lnSpc>
            </a:pPr>
            <a:r>
              <a:rPr lang="en-US" sz="4400" dirty="0" smtClean="0">
                <a:latin typeface="FuturTBol"/>
                <a:cs typeface="FuturTBol"/>
              </a:rPr>
              <a:t>Storage</a:t>
            </a:r>
            <a:endParaRPr lang="en-US" sz="4400" dirty="0">
              <a:latin typeface="FuturTBol"/>
              <a:cs typeface="FuturTBol"/>
            </a:endParaRPr>
          </a:p>
        </p:txBody>
      </p:sp>
      <p:sp>
        <p:nvSpPr>
          <p:cNvPr id="8" name="TextBox 7"/>
          <p:cNvSpPr txBox="1"/>
          <p:nvPr/>
        </p:nvSpPr>
        <p:spPr>
          <a:xfrm>
            <a:off x="349489" y="2606970"/>
            <a:ext cx="4222512" cy="523220"/>
          </a:xfrm>
          <a:prstGeom prst="rect">
            <a:avLst/>
          </a:prstGeom>
          <a:noFill/>
        </p:spPr>
        <p:txBody>
          <a:bodyPr wrap="square" rtlCol="0">
            <a:spAutoFit/>
          </a:bodyPr>
          <a:lstStyle/>
          <a:p>
            <a:pPr marL="457200" indent="-457200">
              <a:buFont typeface="Arial" panose="020B0604020202020204" pitchFamily="34" charset="0"/>
              <a:buChar char="•"/>
            </a:pPr>
            <a:r>
              <a:rPr lang="en-US" sz="2800" dirty="0" smtClean="0">
                <a:latin typeface="Adobe Garamond Pro"/>
                <a:cs typeface="Adobe Garamond Pro"/>
              </a:rPr>
              <a:t>Prints</a:t>
            </a:r>
          </a:p>
        </p:txBody>
      </p:sp>
      <p:sp>
        <p:nvSpPr>
          <p:cNvPr id="2" name="TextBox 1"/>
          <p:cNvSpPr txBox="1"/>
          <p:nvPr/>
        </p:nvSpPr>
        <p:spPr>
          <a:xfrm>
            <a:off x="3576870" y="6214772"/>
            <a:ext cx="4389028" cy="338554"/>
          </a:xfrm>
          <a:prstGeom prst="rect">
            <a:avLst/>
          </a:prstGeom>
          <a:noFill/>
        </p:spPr>
        <p:txBody>
          <a:bodyPr wrap="square" rtlCol="0">
            <a:spAutoFit/>
          </a:bodyPr>
          <a:lstStyle/>
          <a:p>
            <a:r>
              <a:rPr lang="en-US" sz="1600" i="1" dirty="0"/>
              <a:t>Archival photo storage </a:t>
            </a:r>
            <a:r>
              <a:rPr lang="en-US" sz="1600" i="1" dirty="0" smtClean="0"/>
              <a:t>boxes Hollinger </a:t>
            </a:r>
            <a:r>
              <a:rPr lang="en-US" sz="1600" i="1" dirty="0"/>
              <a:t>Metal Edge</a:t>
            </a:r>
          </a:p>
        </p:txBody>
      </p:sp>
      <p:pic>
        <p:nvPicPr>
          <p:cNvPr id="10" name="Picture 9" descr="Hollinger Metal Edge.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417621" y="1831508"/>
            <a:ext cx="4707527" cy="4376787"/>
          </a:xfrm>
          <a:prstGeom prst="rect">
            <a:avLst/>
          </a:prstGeom>
        </p:spPr>
      </p:pic>
    </p:spTree>
    <p:extLst>
      <p:ext uri="{BB962C8B-B14F-4D97-AF65-F5344CB8AC3E}">
        <p14:creationId xmlns:p14="http://schemas.microsoft.com/office/powerpoint/2010/main" val="149468081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Ligh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5" name="Picture 4" descr="Background Dark.jpg"/>
          <p:cNvPicPr>
            <a:picLocks noChangeAspect="1"/>
          </p:cNvPicPr>
          <p:nvPr/>
        </p:nvPicPr>
        <p:blipFill rotWithShape="1">
          <a:blip r:embed="rId4">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6" name="Picture 5" descr="mentorcorps words only.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7" name="TextBox 6"/>
          <p:cNvSpPr txBox="1"/>
          <p:nvPr/>
        </p:nvSpPr>
        <p:spPr>
          <a:xfrm>
            <a:off x="358896" y="1743087"/>
            <a:ext cx="4721103" cy="656590"/>
          </a:xfrm>
          <a:prstGeom prst="rect">
            <a:avLst/>
          </a:prstGeom>
          <a:noFill/>
        </p:spPr>
        <p:txBody>
          <a:bodyPr wrap="square" rtlCol="0">
            <a:spAutoFit/>
          </a:bodyPr>
          <a:lstStyle/>
          <a:p>
            <a:pPr>
              <a:lnSpc>
                <a:spcPct val="80000"/>
              </a:lnSpc>
            </a:pPr>
            <a:r>
              <a:rPr lang="en-US" sz="4400" dirty="0" smtClean="0">
                <a:latin typeface="FuturTBol"/>
                <a:cs typeface="FuturTBol"/>
              </a:rPr>
              <a:t>Storage</a:t>
            </a:r>
            <a:endParaRPr lang="en-US" sz="4400" dirty="0">
              <a:latin typeface="FuturTBol"/>
              <a:cs typeface="FuturTBol"/>
            </a:endParaRPr>
          </a:p>
        </p:txBody>
      </p:sp>
      <p:sp>
        <p:nvSpPr>
          <p:cNvPr id="8" name="TextBox 7"/>
          <p:cNvSpPr txBox="1"/>
          <p:nvPr/>
        </p:nvSpPr>
        <p:spPr>
          <a:xfrm>
            <a:off x="349489" y="2606970"/>
            <a:ext cx="4222512" cy="954107"/>
          </a:xfrm>
          <a:prstGeom prst="rect">
            <a:avLst/>
          </a:prstGeom>
          <a:noFill/>
        </p:spPr>
        <p:txBody>
          <a:bodyPr wrap="square" rtlCol="0">
            <a:spAutoFit/>
          </a:bodyPr>
          <a:lstStyle/>
          <a:p>
            <a:pPr marL="457200" indent="-457200">
              <a:buFont typeface="Arial" panose="020B0604020202020204" pitchFamily="34" charset="0"/>
              <a:buChar char="•"/>
            </a:pPr>
            <a:r>
              <a:rPr lang="en-US" sz="2800" dirty="0" smtClean="0">
                <a:latin typeface="Adobe Garamond Pro"/>
                <a:cs typeface="Adobe Garamond Pro"/>
              </a:rPr>
              <a:t>Albums</a:t>
            </a:r>
          </a:p>
          <a:p>
            <a:pPr marL="457200" indent="-457200">
              <a:buFont typeface="Arial" panose="020B0604020202020204" pitchFamily="34" charset="0"/>
              <a:buChar char="•"/>
            </a:pPr>
            <a:r>
              <a:rPr lang="en-US" sz="2800" dirty="0" smtClean="0">
                <a:latin typeface="Adobe Garamond Pro"/>
                <a:cs typeface="Adobe Garamond Pro"/>
              </a:rPr>
              <a:t>Cased photographs</a:t>
            </a:r>
          </a:p>
        </p:txBody>
      </p:sp>
      <p:sp>
        <p:nvSpPr>
          <p:cNvPr id="2" name="TextBox 1"/>
          <p:cNvSpPr txBox="1"/>
          <p:nvPr/>
        </p:nvSpPr>
        <p:spPr>
          <a:xfrm>
            <a:off x="5315584" y="5435456"/>
            <a:ext cx="1951490" cy="338554"/>
          </a:xfrm>
          <a:prstGeom prst="rect">
            <a:avLst/>
          </a:prstGeom>
          <a:noFill/>
        </p:spPr>
        <p:txBody>
          <a:bodyPr wrap="square" rtlCol="0">
            <a:spAutoFit/>
          </a:bodyPr>
          <a:lstStyle/>
          <a:p>
            <a:r>
              <a:rPr lang="en-US" sz="1600" i="1" dirty="0"/>
              <a:t>A family album, 1919</a:t>
            </a:r>
          </a:p>
        </p:txBody>
      </p:sp>
      <p:pic>
        <p:nvPicPr>
          <p:cNvPr id="9" name="Picture 8" descr="Album 1919.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900671" y="2399677"/>
            <a:ext cx="4781317" cy="3045750"/>
          </a:xfrm>
          <a:prstGeom prst="rect">
            <a:avLst/>
          </a:prstGeom>
        </p:spPr>
      </p:pic>
    </p:spTree>
    <p:extLst>
      <p:ext uri="{BB962C8B-B14F-4D97-AF65-F5344CB8AC3E}">
        <p14:creationId xmlns:p14="http://schemas.microsoft.com/office/powerpoint/2010/main" val="37053250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Ligh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5" name="Picture 4" descr="Background Dark.jpg"/>
          <p:cNvPicPr>
            <a:picLocks noChangeAspect="1"/>
          </p:cNvPicPr>
          <p:nvPr/>
        </p:nvPicPr>
        <p:blipFill rotWithShape="1">
          <a:blip r:embed="rId4">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6" name="Picture 5" descr="mentorcorps words only.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7" name="TextBox 6"/>
          <p:cNvSpPr txBox="1"/>
          <p:nvPr/>
        </p:nvSpPr>
        <p:spPr>
          <a:xfrm>
            <a:off x="358896" y="1743087"/>
            <a:ext cx="8220660" cy="634020"/>
          </a:xfrm>
          <a:prstGeom prst="rect">
            <a:avLst/>
          </a:prstGeom>
          <a:noFill/>
        </p:spPr>
        <p:txBody>
          <a:bodyPr wrap="square" rtlCol="0">
            <a:spAutoFit/>
          </a:bodyPr>
          <a:lstStyle/>
          <a:p>
            <a:pPr>
              <a:lnSpc>
                <a:spcPct val="80000"/>
              </a:lnSpc>
            </a:pPr>
            <a:r>
              <a:rPr lang="en-US" sz="4400" dirty="0" smtClean="0">
                <a:latin typeface="FuturTBol"/>
                <a:cs typeface="FuturTBol"/>
              </a:rPr>
              <a:t>Exhibiting Photographs</a:t>
            </a:r>
            <a:endParaRPr lang="en-US" sz="4400" dirty="0">
              <a:latin typeface="FuturTBol"/>
              <a:cs typeface="FuturTBol"/>
            </a:endParaRPr>
          </a:p>
        </p:txBody>
      </p:sp>
      <p:pic>
        <p:nvPicPr>
          <p:cNvPr id="8" name="Content Placeholder 4" descr="scan0039.tif"/>
          <p:cNvPicPr>
            <a:picLocks noChangeAspect="1"/>
          </p:cNvPicPr>
          <p:nvPr/>
        </p:nvPicPr>
        <p:blipFill rotWithShape="1">
          <a:blip r:embed="rId6" cstate="print">
            <a:extLst>
              <a:ext uri="{28A0092B-C50C-407E-A947-70E740481C1C}">
                <a14:useLocalDpi xmlns:a14="http://schemas.microsoft.com/office/drawing/2010/main" val="0"/>
              </a:ext>
            </a:extLst>
          </a:blip>
          <a:srcRect t="10414" r="1021" b="2077"/>
          <a:stretch/>
        </p:blipFill>
        <p:spPr>
          <a:xfrm>
            <a:off x="1520744" y="2624336"/>
            <a:ext cx="6102512" cy="3587428"/>
          </a:xfrm>
          <a:prstGeom prst="rect">
            <a:avLst/>
          </a:prstGeom>
        </p:spPr>
      </p:pic>
      <p:sp>
        <p:nvSpPr>
          <p:cNvPr id="3" name="TextBox 2"/>
          <p:cNvSpPr txBox="1"/>
          <p:nvPr/>
        </p:nvSpPr>
        <p:spPr>
          <a:xfrm>
            <a:off x="5464973" y="6211764"/>
            <a:ext cx="2158283" cy="338554"/>
          </a:xfrm>
          <a:prstGeom prst="rect">
            <a:avLst/>
          </a:prstGeom>
          <a:noFill/>
        </p:spPr>
        <p:txBody>
          <a:bodyPr wrap="none" rtlCol="0">
            <a:spAutoFit/>
          </a:bodyPr>
          <a:lstStyle/>
          <a:p>
            <a:r>
              <a:rPr lang="en-US" sz="1600" i="1" dirty="0"/>
              <a:t>Joseph </a:t>
            </a:r>
            <a:r>
              <a:rPr lang="en-US" sz="1600" i="1" dirty="0" err="1"/>
              <a:t>Ciaglia</a:t>
            </a:r>
            <a:r>
              <a:rPr lang="en-US" sz="1600" i="1" dirty="0"/>
              <a:t>, ca. 1967</a:t>
            </a:r>
          </a:p>
        </p:txBody>
      </p:sp>
    </p:spTree>
    <p:extLst>
      <p:ext uri="{BB962C8B-B14F-4D97-AF65-F5344CB8AC3E}">
        <p14:creationId xmlns:p14="http://schemas.microsoft.com/office/powerpoint/2010/main" val="104359409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Background Ligh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14" name="Picture 13" descr="Background Dark.jpg"/>
          <p:cNvPicPr>
            <a:picLocks noChangeAspect="1"/>
          </p:cNvPicPr>
          <p:nvPr/>
        </p:nvPicPr>
        <p:blipFill rotWithShape="1">
          <a:blip r:embed="rId4">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15" name="Picture 14" descr="mentorcorps words only.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16" name="TextBox 15"/>
          <p:cNvSpPr txBox="1"/>
          <p:nvPr/>
        </p:nvSpPr>
        <p:spPr>
          <a:xfrm>
            <a:off x="358896" y="1743086"/>
            <a:ext cx="3632335" cy="634020"/>
          </a:xfrm>
          <a:prstGeom prst="rect">
            <a:avLst/>
          </a:prstGeom>
          <a:noFill/>
        </p:spPr>
        <p:txBody>
          <a:bodyPr wrap="square" rtlCol="0">
            <a:spAutoFit/>
          </a:bodyPr>
          <a:lstStyle/>
          <a:p>
            <a:pPr>
              <a:lnSpc>
                <a:spcPct val="80000"/>
              </a:lnSpc>
            </a:pPr>
            <a:r>
              <a:rPr lang="en-US" sz="4400" dirty="0" smtClean="0">
                <a:latin typeface="FuturTBol"/>
                <a:cs typeface="FuturTBol"/>
              </a:rPr>
              <a:t>Environment</a:t>
            </a:r>
            <a:endParaRPr lang="en-US" sz="4400" dirty="0">
              <a:latin typeface="FuturTBol"/>
              <a:cs typeface="FuturTBol"/>
            </a:endParaRPr>
          </a:p>
        </p:txBody>
      </p:sp>
      <p:sp>
        <p:nvSpPr>
          <p:cNvPr id="17" name="TextBox 16"/>
          <p:cNvSpPr txBox="1"/>
          <p:nvPr/>
        </p:nvSpPr>
        <p:spPr>
          <a:xfrm>
            <a:off x="349490" y="2765778"/>
            <a:ext cx="3347626" cy="1938992"/>
          </a:xfrm>
          <a:prstGeom prst="rect">
            <a:avLst/>
          </a:prstGeom>
          <a:noFill/>
        </p:spPr>
        <p:txBody>
          <a:bodyPr wrap="square" rtlCol="0">
            <a:spAutoFit/>
          </a:bodyPr>
          <a:lstStyle/>
          <a:p>
            <a:pPr marL="342900" indent="-342900">
              <a:buFont typeface="Arial" panose="020B0604020202020204" pitchFamily="34" charset="0"/>
              <a:buChar char="•"/>
            </a:pPr>
            <a:r>
              <a:rPr lang="en-US" sz="2400" dirty="0" smtClean="0">
                <a:latin typeface="Adobe Garamond Pro"/>
                <a:cs typeface="Adobe Garamond Pro"/>
              </a:rPr>
              <a:t>Clean</a:t>
            </a:r>
          </a:p>
          <a:p>
            <a:pPr marL="342900" indent="-342900">
              <a:buFont typeface="Arial" panose="020B0604020202020204" pitchFamily="34" charset="0"/>
              <a:buChar char="•"/>
            </a:pPr>
            <a:r>
              <a:rPr lang="en-US" sz="2400" dirty="0" smtClean="0">
                <a:latin typeface="Adobe Garamond Pro"/>
                <a:cs typeface="Adobe Garamond Pro"/>
              </a:rPr>
              <a:t>Cool</a:t>
            </a:r>
          </a:p>
          <a:p>
            <a:pPr marL="342900" indent="-342900">
              <a:buFont typeface="Arial" panose="020B0604020202020204" pitchFamily="34" charset="0"/>
              <a:buChar char="•"/>
            </a:pPr>
            <a:r>
              <a:rPr lang="en-US" sz="2400" dirty="0" smtClean="0">
                <a:latin typeface="Adobe Garamond Pro"/>
                <a:cs typeface="Adobe Garamond Pro"/>
              </a:rPr>
              <a:t>Dry</a:t>
            </a:r>
          </a:p>
          <a:p>
            <a:pPr marL="342900" indent="-342900">
              <a:buFont typeface="Arial" panose="020B0604020202020204" pitchFamily="34" charset="0"/>
              <a:buChar char="•"/>
            </a:pPr>
            <a:r>
              <a:rPr lang="en-US" sz="2400" dirty="0" smtClean="0">
                <a:latin typeface="Adobe Garamond Pro"/>
                <a:cs typeface="Adobe Garamond Pro"/>
              </a:rPr>
              <a:t>Dark</a:t>
            </a:r>
          </a:p>
          <a:p>
            <a:pPr marL="342900" indent="-342900">
              <a:buFont typeface="Arial" panose="020B0604020202020204" pitchFamily="34" charset="0"/>
              <a:buChar char="•"/>
            </a:pPr>
            <a:r>
              <a:rPr lang="en-US" sz="2400" dirty="0" smtClean="0">
                <a:latin typeface="Adobe Garamond Pro"/>
                <a:cs typeface="Adobe Garamond Pro"/>
              </a:rPr>
              <a:t>Air Exchange</a:t>
            </a:r>
          </a:p>
        </p:txBody>
      </p:sp>
      <p:pic>
        <p:nvPicPr>
          <p:cNvPr id="11" name="Picture 10" descr="Seaside, 1910.jpg"/>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697116" y="2918792"/>
            <a:ext cx="4520997" cy="3779271"/>
          </a:xfrm>
          <a:prstGeom prst="rect">
            <a:avLst/>
          </a:prstGeom>
        </p:spPr>
      </p:pic>
    </p:spTree>
    <p:extLst>
      <p:ext uri="{BB962C8B-B14F-4D97-AF65-F5344CB8AC3E}">
        <p14:creationId xmlns:p14="http://schemas.microsoft.com/office/powerpoint/2010/main" val="327108839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Ligh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948" y="-1"/>
            <a:ext cx="9144000" cy="7184571"/>
          </a:xfrm>
          <a:prstGeom prst="rect">
            <a:avLst/>
          </a:prstGeom>
        </p:spPr>
      </p:pic>
      <p:pic>
        <p:nvPicPr>
          <p:cNvPr id="5" name="Picture 4" descr="Background Dark.jpg"/>
          <p:cNvPicPr>
            <a:picLocks noChangeAspect="1"/>
          </p:cNvPicPr>
          <p:nvPr/>
        </p:nvPicPr>
        <p:blipFill rotWithShape="1">
          <a:blip r:embed="rId4">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6" name="Picture 5" descr="mentorcorps words only.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7" name="TextBox 6"/>
          <p:cNvSpPr txBox="1"/>
          <p:nvPr/>
        </p:nvSpPr>
        <p:spPr>
          <a:xfrm>
            <a:off x="358896" y="1743087"/>
            <a:ext cx="8220660" cy="634020"/>
          </a:xfrm>
          <a:prstGeom prst="rect">
            <a:avLst/>
          </a:prstGeom>
          <a:noFill/>
        </p:spPr>
        <p:txBody>
          <a:bodyPr wrap="square" rtlCol="0">
            <a:spAutoFit/>
          </a:bodyPr>
          <a:lstStyle/>
          <a:p>
            <a:pPr>
              <a:lnSpc>
                <a:spcPct val="80000"/>
              </a:lnSpc>
            </a:pPr>
            <a:r>
              <a:rPr lang="en-US" sz="4400" dirty="0" smtClean="0">
                <a:latin typeface="FuturTBol"/>
                <a:cs typeface="FuturTBol"/>
              </a:rPr>
              <a:t>Digitizing Photographs</a:t>
            </a:r>
            <a:endParaRPr lang="en-US" sz="4400" dirty="0">
              <a:latin typeface="FuturTBol"/>
              <a:cs typeface="FuturTBol"/>
            </a:endParaRPr>
          </a:p>
        </p:txBody>
      </p:sp>
      <p:sp>
        <p:nvSpPr>
          <p:cNvPr id="3" name="TextBox 2"/>
          <p:cNvSpPr txBox="1"/>
          <p:nvPr/>
        </p:nvSpPr>
        <p:spPr>
          <a:xfrm>
            <a:off x="3983384" y="6222984"/>
            <a:ext cx="3855310" cy="338554"/>
          </a:xfrm>
          <a:prstGeom prst="rect">
            <a:avLst/>
          </a:prstGeom>
          <a:noFill/>
        </p:spPr>
        <p:txBody>
          <a:bodyPr wrap="square" rtlCol="0">
            <a:spAutoFit/>
          </a:bodyPr>
          <a:lstStyle/>
          <a:p>
            <a:r>
              <a:rPr lang="en-US" sz="1600" dirty="0"/>
              <a:t>Cat scanner. Be sure to clean glass after </a:t>
            </a:r>
            <a:r>
              <a:rPr lang="en-US" sz="1600" dirty="0" smtClean="0"/>
              <a:t>use.</a:t>
            </a:r>
            <a:endParaRPr lang="en-US" sz="1600" dirty="0"/>
          </a:p>
        </p:txBody>
      </p:sp>
      <p:pic>
        <p:nvPicPr>
          <p:cNvPr id="9" name="Content Placeholder 3" descr="Cat scanner.jpg"/>
          <p:cNvPicPr>
            <a:picLocks noGrp="1" noChangeAspect="1"/>
          </p:cNvPicPr>
          <p:nvPr>
            <p:ph idx="1"/>
          </p:nvPr>
        </p:nvPicPr>
        <p:blipFill>
          <a:blip r:embed="rId6" cstate="print">
            <a:extLst>
              <a:ext uri="{28A0092B-C50C-407E-A947-70E740481C1C}">
                <a14:useLocalDpi xmlns:a14="http://schemas.microsoft.com/office/drawing/2010/main" val="0"/>
              </a:ext>
            </a:extLst>
          </a:blip>
          <a:srcRect t="12543" b="12543"/>
          <a:stretch>
            <a:fillRect/>
          </a:stretch>
        </p:blipFill>
        <p:spPr>
          <a:xfrm>
            <a:off x="1305305" y="2553177"/>
            <a:ext cx="6533389" cy="3669807"/>
          </a:xfrm>
        </p:spPr>
      </p:pic>
    </p:spTree>
    <p:extLst>
      <p:ext uri="{BB962C8B-B14F-4D97-AF65-F5344CB8AC3E}">
        <p14:creationId xmlns:p14="http://schemas.microsoft.com/office/powerpoint/2010/main" val="183505094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Ligh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5" name="Picture 4" descr="Background Dark.jpg"/>
          <p:cNvPicPr>
            <a:picLocks noChangeAspect="1"/>
          </p:cNvPicPr>
          <p:nvPr/>
        </p:nvPicPr>
        <p:blipFill rotWithShape="1">
          <a:blip r:embed="rId4">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6" name="Picture 5" descr="mentorcorps words only.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7" name="TextBox 6"/>
          <p:cNvSpPr txBox="1"/>
          <p:nvPr/>
        </p:nvSpPr>
        <p:spPr>
          <a:xfrm>
            <a:off x="358896" y="1743087"/>
            <a:ext cx="8220660" cy="634020"/>
          </a:xfrm>
          <a:prstGeom prst="rect">
            <a:avLst/>
          </a:prstGeom>
          <a:noFill/>
        </p:spPr>
        <p:txBody>
          <a:bodyPr wrap="square" rtlCol="0">
            <a:spAutoFit/>
          </a:bodyPr>
          <a:lstStyle/>
          <a:p>
            <a:pPr>
              <a:lnSpc>
                <a:spcPct val="80000"/>
              </a:lnSpc>
            </a:pPr>
            <a:r>
              <a:rPr lang="en-US" sz="4400" dirty="0" smtClean="0">
                <a:latin typeface="FuturTBol"/>
                <a:cs typeface="FuturTBol"/>
              </a:rPr>
              <a:t>Born Digital</a:t>
            </a:r>
            <a:endParaRPr lang="en-US" sz="4400" dirty="0">
              <a:latin typeface="FuturTBol"/>
              <a:cs typeface="FuturTBol"/>
            </a:endParaRPr>
          </a:p>
        </p:txBody>
      </p:sp>
      <p:sp>
        <p:nvSpPr>
          <p:cNvPr id="3" name="TextBox 2"/>
          <p:cNvSpPr txBox="1"/>
          <p:nvPr/>
        </p:nvSpPr>
        <p:spPr>
          <a:xfrm>
            <a:off x="4316056" y="6144061"/>
            <a:ext cx="3378977" cy="338554"/>
          </a:xfrm>
          <a:prstGeom prst="rect">
            <a:avLst/>
          </a:prstGeom>
          <a:noFill/>
        </p:spPr>
        <p:txBody>
          <a:bodyPr wrap="square" rtlCol="0">
            <a:spAutoFit/>
          </a:bodyPr>
          <a:lstStyle/>
          <a:p>
            <a:r>
              <a:rPr lang="en-US" sz="1600" dirty="0"/>
              <a:t>St. Peter’s Catholic </a:t>
            </a:r>
            <a:r>
              <a:rPr lang="en-US" sz="1600" dirty="0" smtClean="0"/>
              <a:t>Church, Echo</a:t>
            </a:r>
            <a:r>
              <a:rPr lang="en-US" sz="1600" dirty="0"/>
              <a:t>, 2013</a:t>
            </a:r>
          </a:p>
        </p:txBody>
      </p:sp>
      <p:pic>
        <p:nvPicPr>
          <p:cNvPr id="8" name="Content Placeholder 3" descr="SUC51018.JPG"/>
          <p:cNvPicPr>
            <a:picLocks noChangeAspect="1"/>
          </p:cNvPicPr>
          <p:nvPr/>
        </p:nvPicPr>
        <p:blipFill rotWithShape="1">
          <a:blip r:embed="rId6" cstate="print">
            <a:extLst>
              <a:ext uri="{28A0092B-C50C-407E-A947-70E740481C1C}">
                <a14:useLocalDpi xmlns:a14="http://schemas.microsoft.com/office/drawing/2010/main" val="0"/>
              </a:ext>
            </a:extLst>
          </a:blip>
          <a:srcRect l="19874" t="21056" r="17220" b="23182"/>
          <a:stretch/>
        </p:blipFill>
        <p:spPr>
          <a:xfrm>
            <a:off x="4080602" y="1600291"/>
            <a:ext cx="3849887" cy="4550252"/>
          </a:xfrm>
          <a:prstGeom prst="rect">
            <a:avLst/>
          </a:prstGeom>
        </p:spPr>
      </p:pic>
    </p:spTree>
    <p:extLst>
      <p:ext uri="{BB962C8B-B14F-4D97-AF65-F5344CB8AC3E}">
        <p14:creationId xmlns:p14="http://schemas.microsoft.com/office/powerpoint/2010/main" val="284105593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Ligh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5" name="Picture 4" descr="Background Dark.jpg"/>
          <p:cNvPicPr>
            <a:picLocks noChangeAspect="1"/>
          </p:cNvPicPr>
          <p:nvPr/>
        </p:nvPicPr>
        <p:blipFill rotWithShape="1">
          <a:blip r:embed="rId4">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6" name="Picture 5" descr="mentorcorps words only.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7" name="TextBox 6"/>
          <p:cNvSpPr txBox="1"/>
          <p:nvPr/>
        </p:nvSpPr>
        <p:spPr>
          <a:xfrm>
            <a:off x="358896" y="1743087"/>
            <a:ext cx="4721103" cy="656590"/>
          </a:xfrm>
          <a:prstGeom prst="rect">
            <a:avLst/>
          </a:prstGeom>
          <a:noFill/>
        </p:spPr>
        <p:txBody>
          <a:bodyPr wrap="square" rtlCol="0">
            <a:spAutoFit/>
          </a:bodyPr>
          <a:lstStyle/>
          <a:p>
            <a:pPr>
              <a:lnSpc>
                <a:spcPct val="80000"/>
              </a:lnSpc>
            </a:pPr>
            <a:r>
              <a:rPr lang="en-US" sz="4400" dirty="0" smtClean="0">
                <a:latin typeface="FuturTBol"/>
                <a:cs typeface="FuturTBol"/>
              </a:rPr>
              <a:t>Credits</a:t>
            </a:r>
            <a:endParaRPr lang="en-US" sz="4400" dirty="0">
              <a:latin typeface="FuturTBol"/>
              <a:cs typeface="FuturTBol"/>
            </a:endParaRPr>
          </a:p>
        </p:txBody>
      </p:sp>
      <p:sp>
        <p:nvSpPr>
          <p:cNvPr id="8" name="TextBox 7"/>
          <p:cNvSpPr txBox="1"/>
          <p:nvPr/>
        </p:nvSpPr>
        <p:spPr>
          <a:xfrm>
            <a:off x="349488" y="2681113"/>
            <a:ext cx="7834955" cy="3939540"/>
          </a:xfrm>
          <a:prstGeom prst="rect">
            <a:avLst/>
          </a:prstGeom>
          <a:noFill/>
        </p:spPr>
        <p:txBody>
          <a:bodyPr wrap="square" rtlCol="0">
            <a:spAutoFit/>
          </a:bodyPr>
          <a:lstStyle/>
          <a:p>
            <a:pPr marL="342900" indent="-342900">
              <a:spcAft>
                <a:spcPts val="600"/>
              </a:spcAft>
              <a:buFont typeface="Arial" panose="020B0604020202020204" pitchFamily="34" charset="0"/>
              <a:buChar char="•"/>
            </a:pPr>
            <a:r>
              <a:rPr lang="en-US" sz="2400" dirty="0" smtClean="0">
                <a:latin typeface="Adobe Garamond Pro" pitchFamily="18" charset="0"/>
              </a:rPr>
              <a:t>The </a:t>
            </a:r>
            <a:r>
              <a:rPr lang="en-US" sz="2400" dirty="0">
                <a:latin typeface="Adobe Garamond Pro" pitchFamily="18" charset="0"/>
              </a:rPr>
              <a:t>Oregon Heritage </a:t>
            </a:r>
            <a:r>
              <a:rPr lang="en-US" sz="2400" dirty="0" err="1">
                <a:latin typeface="Adobe Garamond Pro" pitchFamily="18" charset="0"/>
              </a:rPr>
              <a:t>MentorCorps</a:t>
            </a:r>
            <a:r>
              <a:rPr lang="en-US" sz="2400" dirty="0">
                <a:latin typeface="Adobe Garamond Pro" pitchFamily="18" charset="0"/>
              </a:rPr>
              <a:t> and Oregon Connecting to Collections is funded through a grant from the Institute of Museum and Library </a:t>
            </a:r>
            <a:r>
              <a:rPr lang="en-US" sz="2400" dirty="0" smtClean="0">
                <a:latin typeface="Adobe Garamond Pro" pitchFamily="18" charset="0"/>
              </a:rPr>
              <a:t>Services.</a:t>
            </a:r>
            <a:endParaRPr lang="en-US" sz="2400" dirty="0">
              <a:latin typeface="Adobe Garamond Pro" pitchFamily="18" charset="0"/>
            </a:endParaRPr>
          </a:p>
          <a:p>
            <a:pPr marL="342900" indent="-342900">
              <a:spcAft>
                <a:spcPts val="600"/>
              </a:spcAft>
              <a:buFont typeface="Arial" panose="020B0604020202020204" pitchFamily="34" charset="0"/>
              <a:buChar char="•"/>
            </a:pPr>
            <a:r>
              <a:rPr lang="en-US" sz="2400" dirty="0" smtClean="0">
                <a:latin typeface="Adobe Garamond Pro" pitchFamily="18" charset="0"/>
              </a:rPr>
              <a:t>Partners </a:t>
            </a:r>
            <a:r>
              <a:rPr lang="en-US" sz="2400" dirty="0">
                <a:latin typeface="Adobe Garamond Pro" pitchFamily="18" charset="0"/>
              </a:rPr>
              <a:t>include the following organizations: Oregon Heritage Commission, Oregon Historical Society, Oregon State Library, Oregon State Archives, Oregon Museums Association, Oregon Library Association, </a:t>
            </a:r>
            <a:r>
              <a:rPr lang="en-US" sz="2400" dirty="0" err="1">
                <a:latin typeface="Adobe Garamond Pro" pitchFamily="18" charset="0"/>
              </a:rPr>
              <a:t>Tamástslikt</a:t>
            </a:r>
            <a:r>
              <a:rPr lang="en-US" sz="2400" dirty="0">
                <a:latin typeface="Adobe Garamond Pro" pitchFamily="18" charset="0"/>
              </a:rPr>
              <a:t> Cultural Institute, Northwest Archivists, and the Southern Oregon Historical </a:t>
            </a:r>
            <a:r>
              <a:rPr lang="en-US" sz="2400" dirty="0" smtClean="0">
                <a:latin typeface="Adobe Garamond Pro" pitchFamily="18" charset="0"/>
              </a:rPr>
              <a:t>Society.</a:t>
            </a:r>
            <a:endParaRPr lang="en-US" sz="2400" dirty="0">
              <a:latin typeface="Adobe Garamond Pro" pitchFamily="18" charset="0"/>
            </a:endParaRPr>
          </a:p>
          <a:p>
            <a:pPr marL="342900" indent="-342900">
              <a:buFont typeface="Arial" panose="020B0604020202020204" pitchFamily="34" charset="0"/>
              <a:buChar char="•"/>
            </a:pPr>
            <a:r>
              <a:rPr lang="en-US" sz="2400" dirty="0" smtClean="0">
                <a:latin typeface="Adobe Garamond Pro" pitchFamily="18" charset="0"/>
              </a:rPr>
              <a:t>Power </a:t>
            </a:r>
            <a:r>
              <a:rPr lang="en-US" sz="2400" dirty="0">
                <a:latin typeface="Adobe Garamond Pro" pitchFamily="18" charset="0"/>
              </a:rPr>
              <a:t>Point presentation by Oregon </a:t>
            </a:r>
            <a:r>
              <a:rPr lang="en-US" sz="2400" dirty="0" err="1">
                <a:latin typeface="Adobe Garamond Pro" pitchFamily="18" charset="0"/>
              </a:rPr>
              <a:t>Rediviva</a:t>
            </a:r>
            <a:r>
              <a:rPr lang="en-US" sz="2400" dirty="0">
                <a:latin typeface="Adobe Garamond Pro" pitchFamily="18" charset="0"/>
              </a:rPr>
              <a:t>, </a:t>
            </a:r>
            <a:r>
              <a:rPr lang="en-US" sz="2400" dirty="0" smtClean="0">
                <a:latin typeface="Adobe Garamond Pro" pitchFamily="18" charset="0"/>
              </a:rPr>
              <a:t>LLC.</a:t>
            </a:r>
            <a:endParaRPr lang="en-US" sz="2400" dirty="0">
              <a:latin typeface="Adobe Garamond Pro" pitchFamily="18" charset="0"/>
            </a:endParaRPr>
          </a:p>
        </p:txBody>
      </p:sp>
    </p:spTree>
    <p:extLst>
      <p:ext uri="{BB962C8B-B14F-4D97-AF65-F5344CB8AC3E}">
        <p14:creationId xmlns:p14="http://schemas.microsoft.com/office/powerpoint/2010/main" val="56060145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Ligh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5" name="Picture 4" descr="Background Dark.jpg"/>
          <p:cNvPicPr>
            <a:picLocks noChangeAspect="1"/>
          </p:cNvPicPr>
          <p:nvPr/>
        </p:nvPicPr>
        <p:blipFill rotWithShape="1">
          <a:blip r:embed="rId4">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6" name="Picture 5" descr="mentorcorps words only.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7" name="TextBox 6"/>
          <p:cNvSpPr txBox="1"/>
          <p:nvPr/>
        </p:nvSpPr>
        <p:spPr>
          <a:xfrm>
            <a:off x="358896" y="1743087"/>
            <a:ext cx="4721103" cy="656590"/>
          </a:xfrm>
          <a:prstGeom prst="rect">
            <a:avLst/>
          </a:prstGeom>
          <a:noFill/>
        </p:spPr>
        <p:txBody>
          <a:bodyPr wrap="square" rtlCol="0">
            <a:spAutoFit/>
          </a:bodyPr>
          <a:lstStyle/>
          <a:p>
            <a:pPr>
              <a:lnSpc>
                <a:spcPct val="80000"/>
              </a:lnSpc>
            </a:pPr>
            <a:r>
              <a:rPr lang="en-US" sz="4400" dirty="0" smtClean="0">
                <a:latin typeface="FuturTBol"/>
                <a:cs typeface="FuturTBol"/>
              </a:rPr>
              <a:t>Environment</a:t>
            </a:r>
            <a:endParaRPr lang="en-US" sz="4400" dirty="0">
              <a:latin typeface="FuturTBol"/>
              <a:cs typeface="FuturTBol"/>
            </a:endParaRPr>
          </a:p>
        </p:txBody>
      </p:sp>
      <p:sp>
        <p:nvSpPr>
          <p:cNvPr id="8" name="TextBox 7"/>
          <p:cNvSpPr txBox="1"/>
          <p:nvPr/>
        </p:nvSpPr>
        <p:spPr>
          <a:xfrm>
            <a:off x="349488" y="2681113"/>
            <a:ext cx="7834955" cy="2769989"/>
          </a:xfrm>
          <a:prstGeom prst="rect">
            <a:avLst/>
          </a:prstGeom>
          <a:noFill/>
        </p:spPr>
        <p:txBody>
          <a:bodyPr wrap="square" rtlCol="0">
            <a:spAutoFit/>
          </a:bodyPr>
          <a:lstStyle/>
          <a:p>
            <a:pPr>
              <a:lnSpc>
                <a:spcPct val="150000"/>
              </a:lnSpc>
            </a:pPr>
            <a:r>
              <a:rPr lang="en-US" sz="2800" dirty="0" smtClean="0">
                <a:latin typeface="Adobe Garamond Pro"/>
                <a:cs typeface="Adobe Garamond Pro"/>
              </a:rPr>
              <a:t>• Control the environment as much as you can</a:t>
            </a:r>
          </a:p>
          <a:p>
            <a:pPr>
              <a:lnSpc>
                <a:spcPct val="150000"/>
              </a:lnSpc>
            </a:pPr>
            <a:r>
              <a:rPr lang="en-US" sz="2800" dirty="0" smtClean="0">
                <a:latin typeface="Adobe Garamond Pro"/>
                <a:cs typeface="Adobe Garamond Pro"/>
              </a:rPr>
              <a:t>• Aim for stable temperature and humidity</a:t>
            </a:r>
          </a:p>
          <a:p>
            <a:pPr>
              <a:lnSpc>
                <a:spcPct val="150000"/>
              </a:lnSpc>
            </a:pPr>
            <a:r>
              <a:rPr lang="en-US" sz="2800" dirty="0" smtClean="0">
                <a:latin typeface="Adobe Garamond Pro"/>
                <a:cs typeface="Adobe Garamond Pro"/>
              </a:rPr>
              <a:t>• Best: temperatures of 70</a:t>
            </a:r>
            <a:r>
              <a:rPr lang="en-US" sz="2800" dirty="0"/>
              <a:t> °</a:t>
            </a:r>
            <a:r>
              <a:rPr lang="en-US" sz="2800" dirty="0" smtClean="0">
                <a:latin typeface="Adobe Garamond Pro"/>
                <a:cs typeface="Adobe Garamond Pro"/>
              </a:rPr>
              <a:t> or below</a:t>
            </a:r>
          </a:p>
          <a:p>
            <a:pPr>
              <a:lnSpc>
                <a:spcPct val="150000"/>
              </a:lnSpc>
            </a:pPr>
            <a:r>
              <a:rPr lang="en-US" sz="2800" dirty="0" smtClean="0">
                <a:latin typeface="Adobe Garamond Pro"/>
                <a:cs typeface="Adobe Garamond Pro"/>
              </a:rPr>
              <a:t>• Best: humidity of 45% or lower</a:t>
            </a:r>
            <a:endParaRPr lang="en-US" sz="2800" dirty="0">
              <a:latin typeface="Adobe Garamond Pro"/>
              <a:cs typeface="Adobe Garamond Pro"/>
            </a:endParaRPr>
          </a:p>
        </p:txBody>
      </p:sp>
    </p:spTree>
    <p:extLst>
      <p:ext uri="{BB962C8B-B14F-4D97-AF65-F5344CB8AC3E}">
        <p14:creationId xmlns:p14="http://schemas.microsoft.com/office/powerpoint/2010/main" val="130280403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Ligh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5" name="Picture 4" descr="Background Dark.jpg"/>
          <p:cNvPicPr>
            <a:picLocks noChangeAspect="1"/>
          </p:cNvPicPr>
          <p:nvPr/>
        </p:nvPicPr>
        <p:blipFill rotWithShape="1">
          <a:blip r:embed="rId4">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6" name="Picture 5" descr="mentorcorps words only.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7" name="TextBox 6"/>
          <p:cNvSpPr txBox="1"/>
          <p:nvPr/>
        </p:nvSpPr>
        <p:spPr>
          <a:xfrm>
            <a:off x="358896" y="1743087"/>
            <a:ext cx="6301396" cy="634020"/>
          </a:xfrm>
          <a:prstGeom prst="rect">
            <a:avLst/>
          </a:prstGeom>
          <a:noFill/>
        </p:spPr>
        <p:txBody>
          <a:bodyPr wrap="square" rtlCol="0">
            <a:spAutoFit/>
          </a:bodyPr>
          <a:lstStyle/>
          <a:p>
            <a:pPr>
              <a:lnSpc>
                <a:spcPct val="80000"/>
              </a:lnSpc>
            </a:pPr>
            <a:r>
              <a:rPr lang="en-US" sz="4400" dirty="0" smtClean="0">
                <a:latin typeface="FuturTBol"/>
                <a:cs typeface="FuturTBol"/>
              </a:rPr>
              <a:t>Clean Environment</a:t>
            </a:r>
          </a:p>
        </p:txBody>
      </p:sp>
      <p:pic>
        <p:nvPicPr>
          <p:cNvPr id="9" name="Content Placeholder 3" descr="Seaside station.jpeg"/>
          <p:cNvPicPr>
            <a:picLocks noGrp="1" noChangeAspect="1"/>
          </p:cNvPicPr>
          <p:nvPr>
            <p:ph idx="1"/>
          </p:nvPr>
        </p:nvPicPr>
        <p:blipFill>
          <a:blip r:embed="rId6" cstate="print">
            <a:extLst>
              <a:ext uri="{28A0092B-C50C-407E-A947-70E740481C1C}">
                <a14:useLocalDpi xmlns:a14="http://schemas.microsoft.com/office/drawing/2010/main" val="0"/>
              </a:ext>
            </a:extLst>
          </a:blip>
          <a:srcRect t="3113" b="3113"/>
          <a:stretch>
            <a:fillRect/>
          </a:stretch>
        </p:blipFill>
        <p:spPr>
          <a:xfrm>
            <a:off x="964455" y="2569558"/>
            <a:ext cx="6889760" cy="4095310"/>
          </a:xfrm>
        </p:spPr>
      </p:pic>
    </p:spTree>
    <p:extLst>
      <p:ext uri="{BB962C8B-B14F-4D97-AF65-F5344CB8AC3E}">
        <p14:creationId xmlns:p14="http://schemas.microsoft.com/office/powerpoint/2010/main" val="205872930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Ligh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5" name="Picture 4" descr="Background Dark.jpg"/>
          <p:cNvPicPr>
            <a:picLocks noChangeAspect="1"/>
          </p:cNvPicPr>
          <p:nvPr/>
        </p:nvPicPr>
        <p:blipFill rotWithShape="1">
          <a:blip r:embed="rId4">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6" name="Picture 5" descr="mentorcorps words only.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7" name="TextBox 6"/>
          <p:cNvSpPr txBox="1"/>
          <p:nvPr/>
        </p:nvSpPr>
        <p:spPr>
          <a:xfrm>
            <a:off x="358896" y="1743087"/>
            <a:ext cx="8220660" cy="634020"/>
          </a:xfrm>
          <a:prstGeom prst="rect">
            <a:avLst/>
          </a:prstGeom>
          <a:noFill/>
        </p:spPr>
        <p:txBody>
          <a:bodyPr wrap="square" rtlCol="0">
            <a:spAutoFit/>
          </a:bodyPr>
          <a:lstStyle/>
          <a:p>
            <a:pPr>
              <a:lnSpc>
                <a:spcPct val="80000"/>
              </a:lnSpc>
            </a:pPr>
            <a:r>
              <a:rPr lang="en-US" sz="4400" dirty="0" smtClean="0">
                <a:latin typeface="FuturTBol"/>
                <a:cs typeface="FuturTBol"/>
              </a:rPr>
              <a:t>Cool Environment</a:t>
            </a:r>
            <a:endParaRPr lang="en-US" sz="4400" dirty="0">
              <a:latin typeface="FuturTBol"/>
              <a:cs typeface="FuturTBol"/>
            </a:endParaRPr>
          </a:p>
        </p:txBody>
      </p:sp>
      <p:pic>
        <p:nvPicPr>
          <p:cNvPr id="11" name="Content Placeholder 3" descr="Timberline Lodge.tiff"/>
          <p:cNvPicPr>
            <a:picLocks noGrp="1" noChangeAspect="1"/>
          </p:cNvPicPr>
          <p:nvPr>
            <p:ph idx="1"/>
          </p:nvPr>
        </p:nvPicPr>
        <p:blipFill>
          <a:blip r:embed="rId6" cstate="print">
            <a:extLst>
              <a:ext uri="{28A0092B-C50C-407E-A947-70E740481C1C}">
                <a14:useLocalDpi xmlns:a14="http://schemas.microsoft.com/office/drawing/2010/main" val="0"/>
              </a:ext>
            </a:extLst>
          </a:blip>
          <a:srcRect l="-7754" r="-7754"/>
          <a:stretch>
            <a:fillRect/>
          </a:stretch>
        </p:blipFill>
        <p:spPr>
          <a:xfrm>
            <a:off x="725487" y="2628299"/>
            <a:ext cx="7693025" cy="4124325"/>
          </a:xfrm>
        </p:spPr>
      </p:pic>
    </p:spTree>
    <p:extLst>
      <p:ext uri="{BB962C8B-B14F-4D97-AF65-F5344CB8AC3E}">
        <p14:creationId xmlns:p14="http://schemas.microsoft.com/office/powerpoint/2010/main" val="109365362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Ligh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5" name="Picture 4" descr="Background Dark.jpg"/>
          <p:cNvPicPr>
            <a:picLocks noChangeAspect="1"/>
          </p:cNvPicPr>
          <p:nvPr/>
        </p:nvPicPr>
        <p:blipFill rotWithShape="1">
          <a:blip r:embed="rId4">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6" name="Picture 5" descr="mentorcorps words only.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7" name="TextBox 6"/>
          <p:cNvSpPr txBox="1"/>
          <p:nvPr/>
        </p:nvSpPr>
        <p:spPr>
          <a:xfrm>
            <a:off x="358896" y="1743087"/>
            <a:ext cx="8220660" cy="634020"/>
          </a:xfrm>
          <a:prstGeom prst="rect">
            <a:avLst/>
          </a:prstGeom>
          <a:noFill/>
        </p:spPr>
        <p:txBody>
          <a:bodyPr wrap="square" rtlCol="0">
            <a:spAutoFit/>
          </a:bodyPr>
          <a:lstStyle/>
          <a:p>
            <a:pPr>
              <a:lnSpc>
                <a:spcPct val="80000"/>
              </a:lnSpc>
            </a:pPr>
            <a:r>
              <a:rPr lang="en-US" sz="4400" dirty="0" smtClean="0">
                <a:latin typeface="FuturTBol"/>
                <a:cs typeface="FuturTBol"/>
              </a:rPr>
              <a:t>Dry Environment</a:t>
            </a:r>
            <a:endParaRPr lang="en-US" sz="4400" dirty="0">
              <a:latin typeface="FuturTBol"/>
              <a:cs typeface="FuturTBol"/>
            </a:endParaRPr>
          </a:p>
        </p:txBody>
      </p:sp>
      <p:pic>
        <p:nvPicPr>
          <p:cNvPr id="8" name="Content Placeholder 3" descr="F079_lamprey_Umatilla Reservation.jpg"/>
          <p:cNvPicPr>
            <a:picLocks noChangeAspect="1"/>
          </p:cNvPicPr>
          <p:nvPr/>
        </p:nvPicPr>
        <p:blipFill>
          <a:blip r:embed="rId6" cstate="print">
            <a:extLst>
              <a:ext uri="{28A0092B-C50C-407E-A947-70E740481C1C}">
                <a14:useLocalDpi xmlns:a14="http://schemas.microsoft.com/office/drawing/2010/main" val="0"/>
              </a:ext>
            </a:extLst>
          </a:blip>
          <a:srcRect l="-29354" r="-29354"/>
          <a:stretch>
            <a:fillRect/>
          </a:stretch>
        </p:blipFill>
        <p:spPr>
          <a:xfrm>
            <a:off x="873861" y="2424392"/>
            <a:ext cx="7397581" cy="3787329"/>
          </a:xfrm>
          <a:prstGeom prst="rect">
            <a:avLst/>
          </a:prstGeom>
        </p:spPr>
      </p:pic>
      <p:sp>
        <p:nvSpPr>
          <p:cNvPr id="3" name="TextBox 2"/>
          <p:cNvSpPr txBox="1"/>
          <p:nvPr/>
        </p:nvSpPr>
        <p:spPr>
          <a:xfrm>
            <a:off x="2062306" y="6266945"/>
            <a:ext cx="5019387" cy="338554"/>
          </a:xfrm>
          <a:prstGeom prst="rect">
            <a:avLst/>
          </a:prstGeom>
          <a:noFill/>
        </p:spPr>
        <p:txBody>
          <a:bodyPr wrap="none" rtlCol="0">
            <a:spAutoFit/>
          </a:bodyPr>
          <a:lstStyle/>
          <a:p>
            <a:r>
              <a:rPr lang="en-US" sz="1600" i="1" dirty="0" smtClean="0"/>
              <a:t>Drying Lamprey, Umatilla River. Lee </a:t>
            </a:r>
            <a:r>
              <a:rPr lang="en-US" sz="1600" i="1" dirty="0" err="1" smtClean="0"/>
              <a:t>Moorhouse</a:t>
            </a:r>
            <a:r>
              <a:rPr lang="en-US" sz="1600" i="1" dirty="0" smtClean="0"/>
              <a:t> photo, UO</a:t>
            </a:r>
            <a:endParaRPr lang="en-US" sz="1600" i="1" dirty="0"/>
          </a:p>
        </p:txBody>
      </p:sp>
    </p:spTree>
    <p:extLst>
      <p:ext uri="{BB962C8B-B14F-4D97-AF65-F5344CB8AC3E}">
        <p14:creationId xmlns:p14="http://schemas.microsoft.com/office/powerpoint/2010/main" val="127770863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Ligh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5" name="Picture 4" descr="Background Dark.jpg"/>
          <p:cNvPicPr>
            <a:picLocks noChangeAspect="1"/>
          </p:cNvPicPr>
          <p:nvPr/>
        </p:nvPicPr>
        <p:blipFill rotWithShape="1">
          <a:blip r:embed="rId4">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6" name="Picture 5" descr="mentorcorps words only.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7" name="TextBox 6"/>
          <p:cNvSpPr txBox="1"/>
          <p:nvPr/>
        </p:nvSpPr>
        <p:spPr>
          <a:xfrm>
            <a:off x="358896" y="1743087"/>
            <a:ext cx="8220660" cy="634020"/>
          </a:xfrm>
          <a:prstGeom prst="rect">
            <a:avLst/>
          </a:prstGeom>
          <a:noFill/>
        </p:spPr>
        <p:txBody>
          <a:bodyPr wrap="square" rtlCol="0">
            <a:spAutoFit/>
          </a:bodyPr>
          <a:lstStyle/>
          <a:p>
            <a:pPr>
              <a:lnSpc>
                <a:spcPct val="80000"/>
              </a:lnSpc>
            </a:pPr>
            <a:r>
              <a:rPr lang="en-US" sz="4400" dirty="0" smtClean="0">
                <a:latin typeface="FuturTBol"/>
                <a:cs typeface="FuturTBol"/>
              </a:rPr>
              <a:t>Dark Environment</a:t>
            </a:r>
            <a:endParaRPr lang="en-US" sz="4400" dirty="0">
              <a:latin typeface="FuturTBol"/>
              <a:cs typeface="FuturTBol"/>
            </a:endParaRPr>
          </a:p>
        </p:txBody>
      </p:sp>
      <p:sp>
        <p:nvSpPr>
          <p:cNvPr id="3" name="TextBox 2"/>
          <p:cNvSpPr txBox="1"/>
          <p:nvPr/>
        </p:nvSpPr>
        <p:spPr>
          <a:xfrm>
            <a:off x="2297403" y="6354195"/>
            <a:ext cx="4549194" cy="338554"/>
          </a:xfrm>
          <a:prstGeom prst="rect">
            <a:avLst/>
          </a:prstGeom>
          <a:noFill/>
        </p:spPr>
        <p:txBody>
          <a:bodyPr wrap="none" rtlCol="0">
            <a:spAutoFit/>
          </a:bodyPr>
          <a:lstStyle/>
          <a:p>
            <a:r>
              <a:rPr lang="en-US" sz="1600" i="1" dirty="0" smtClean="0"/>
              <a:t>Inside the Pete French round barn, Diamond vicinity</a:t>
            </a:r>
            <a:endParaRPr lang="en-US" sz="1600" i="1" dirty="0"/>
          </a:p>
        </p:txBody>
      </p:sp>
      <p:pic>
        <p:nvPicPr>
          <p:cNvPr id="9" name="Content Placeholder 3" descr="SUC50886.JPG"/>
          <p:cNvPicPr>
            <a:picLocks noGrp="1" noChangeAspect="1"/>
          </p:cNvPicPr>
          <p:nvPr>
            <p:ph idx="1"/>
          </p:nvPr>
        </p:nvPicPr>
        <p:blipFill>
          <a:blip r:embed="rId6" cstate="print">
            <a:extLst>
              <a:ext uri="{28A0092B-C50C-407E-A947-70E740481C1C}">
                <a14:useLocalDpi xmlns:a14="http://schemas.microsoft.com/office/drawing/2010/main" val="0"/>
              </a:ext>
            </a:extLst>
          </a:blip>
          <a:srcRect l="-13133" r="-13133"/>
          <a:stretch>
            <a:fillRect/>
          </a:stretch>
        </p:blipFill>
        <p:spPr>
          <a:xfrm>
            <a:off x="1298879" y="2463734"/>
            <a:ext cx="6546242" cy="3890461"/>
          </a:xfrm>
        </p:spPr>
      </p:pic>
    </p:spTree>
    <p:extLst>
      <p:ext uri="{BB962C8B-B14F-4D97-AF65-F5344CB8AC3E}">
        <p14:creationId xmlns:p14="http://schemas.microsoft.com/office/powerpoint/2010/main" val="134608461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Ligh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5" name="Picture 4" descr="Background Dark.jpg"/>
          <p:cNvPicPr>
            <a:picLocks noChangeAspect="1"/>
          </p:cNvPicPr>
          <p:nvPr/>
        </p:nvPicPr>
        <p:blipFill rotWithShape="1">
          <a:blip r:embed="rId4">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6" name="Picture 5" descr="mentorcorps words only.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7" name="TextBox 6"/>
          <p:cNvSpPr txBox="1"/>
          <p:nvPr/>
        </p:nvSpPr>
        <p:spPr>
          <a:xfrm>
            <a:off x="358896" y="1743087"/>
            <a:ext cx="8220660" cy="634020"/>
          </a:xfrm>
          <a:prstGeom prst="rect">
            <a:avLst/>
          </a:prstGeom>
          <a:noFill/>
        </p:spPr>
        <p:txBody>
          <a:bodyPr wrap="square" rtlCol="0">
            <a:spAutoFit/>
          </a:bodyPr>
          <a:lstStyle/>
          <a:p>
            <a:pPr>
              <a:lnSpc>
                <a:spcPct val="80000"/>
              </a:lnSpc>
            </a:pPr>
            <a:r>
              <a:rPr lang="en-US" sz="4400" dirty="0" smtClean="0">
                <a:latin typeface="FuturTBol"/>
                <a:cs typeface="FuturTBol"/>
              </a:rPr>
              <a:t>Air Exchange</a:t>
            </a:r>
            <a:endParaRPr lang="en-US" sz="4400" dirty="0">
              <a:latin typeface="FuturTBol"/>
              <a:cs typeface="FuturTBol"/>
            </a:endParaRPr>
          </a:p>
        </p:txBody>
      </p:sp>
      <p:sp>
        <p:nvSpPr>
          <p:cNvPr id="3" name="TextBox 2"/>
          <p:cNvSpPr txBox="1"/>
          <p:nvPr/>
        </p:nvSpPr>
        <p:spPr>
          <a:xfrm>
            <a:off x="2124086" y="6400489"/>
            <a:ext cx="4895827" cy="338554"/>
          </a:xfrm>
          <a:prstGeom prst="rect">
            <a:avLst/>
          </a:prstGeom>
          <a:noFill/>
        </p:spPr>
        <p:txBody>
          <a:bodyPr wrap="none" rtlCol="0">
            <a:spAutoFit/>
          </a:bodyPr>
          <a:lstStyle/>
          <a:p>
            <a:r>
              <a:rPr lang="en-US" sz="1600" i="1" dirty="0" smtClean="0"/>
              <a:t>Open air market, Seaside, 1917.Courtesy Cultural Images</a:t>
            </a:r>
            <a:endParaRPr lang="en-US" sz="1600" i="1" dirty="0"/>
          </a:p>
        </p:txBody>
      </p:sp>
      <p:pic>
        <p:nvPicPr>
          <p:cNvPr id="10" name="Content Placeholder 4" descr="Seaside, July 1917.tiff"/>
          <p:cNvPicPr>
            <a:picLocks noChangeAspect="1"/>
          </p:cNvPicPr>
          <p:nvPr/>
        </p:nvPicPr>
        <p:blipFill>
          <a:blip r:embed="rId6" cstate="print">
            <a:extLst>
              <a:ext uri="{28A0092B-C50C-407E-A947-70E740481C1C}">
                <a14:useLocalDpi xmlns:a14="http://schemas.microsoft.com/office/drawing/2010/main" val="0"/>
              </a:ext>
            </a:extLst>
          </a:blip>
          <a:srcRect t="2579" b="2579"/>
          <a:stretch>
            <a:fillRect/>
          </a:stretch>
        </p:blipFill>
        <p:spPr>
          <a:xfrm>
            <a:off x="1274930" y="2424954"/>
            <a:ext cx="6594139" cy="3919592"/>
          </a:xfrm>
          <a:prstGeom prst="rect">
            <a:avLst/>
          </a:prstGeom>
        </p:spPr>
      </p:pic>
    </p:spTree>
    <p:extLst>
      <p:ext uri="{BB962C8B-B14F-4D97-AF65-F5344CB8AC3E}">
        <p14:creationId xmlns:p14="http://schemas.microsoft.com/office/powerpoint/2010/main" val="362123776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Ligh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5" name="Picture 4" descr="Background Dark.jpg"/>
          <p:cNvPicPr>
            <a:picLocks noChangeAspect="1"/>
          </p:cNvPicPr>
          <p:nvPr/>
        </p:nvPicPr>
        <p:blipFill rotWithShape="1">
          <a:blip r:embed="rId4">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6" name="Picture 5" descr="mentorcorps words only.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7" name="TextBox 6"/>
          <p:cNvSpPr txBox="1"/>
          <p:nvPr/>
        </p:nvSpPr>
        <p:spPr>
          <a:xfrm>
            <a:off x="358896" y="1743087"/>
            <a:ext cx="4721103" cy="656590"/>
          </a:xfrm>
          <a:prstGeom prst="rect">
            <a:avLst/>
          </a:prstGeom>
          <a:noFill/>
        </p:spPr>
        <p:txBody>
          <a:bodyPr wrap="square" rtlCol="0">
            <a:spAutoFit/>
          </a:bodyPr>
          <a:lstStyle/>
          <a:p>
            <a:pPr>
              <a:lnSpc>
                <a:spcPct val="80000"/>
              </a:lnSpc>
            </a:pPr>
            <a:r>
              <a:rPr lang="en-US" sz="4400" dirty="0" smtClean="0">
                <a:latin typeface="FuturTBol"/>
                <a:cs typeface="FuturTBol"/>
              </a:rPr>
              <a:t>Materials</a:t>
            </a:r>
            <a:endParaRPr lang="en-US" sz="4400" dirty="0">
              <a:latin typeface="FuturTBol"/>
              <a:cs typeface="FuturTBol"/>
            </a:endParaRPr>
          </a:p>
        </p:txBody>
      </p:sp>
      <p:sp>
        <p:nvSpPr>
          <p:cNvPr id="8" name="TextBox 7"/>
          <p:cNvSpPr txBox="1"/>
          <p:nvPr/>
        </p:nvSpPr>
        <p:spPr>
          <a:xfrm>
            <a:off x="349488" y="2681113"/>
            <a:ext cx="7834955" cy="3323987"/>
          </a:xfrm>
          <a:prstGeom prst="rect">
            <a:avLst/>
          </a:prstGeom>
          <a:noFill/>
        </p:spPr>
        <p:txBody>
          <a:bodyPr wrap="square" rtlCol="0">
            <a:spAutoFit/>
          </a:bodyPr>
          <a:lstStyle/>
          <a:p>
            <a:pPr>
              <a:lnSpc>
                <a:spcPct val="150000"/>
              </a:lnSpc>
            </a:pPr>
            <a:r>
              <a:rPr lang="en-US" sz="2800" dirty="0" smtClean="0">
                <a:latin typeface="Adobe Garamond Pro"/>
                <a:cs typeface="Adobe Garamond Pro"/>
              </a:rPr>
              <a:t>• Photographs are chemical creations</a:t>
            </a:r>
          </a:p>
          <a:p>
            <a:pPr>
              <a:lnSpc>
                <a:spcPct val="150000"/>
              </a:lnSpc>
            </a:pPr>
            <a:r>
              <a:rPr lang="en-US" sz="2800" dirty="0" smtClean="0">
                <a:latin typeface="Adobe Garamond Pro"/>
                <a:cs typeface="Adobe Garamond Pro"/>
              </a:rPr>
              <a:t>• Organic materials: paper, albumen</a:t>
            </a:r>
          </a:p>
          <a:p>
            <a:pPr>
              <a:lnSpc>
                <a:spcPct val="150000"/>
              </a:lnSpc>
            </a:pPr>
            <a:r>
              <a:rPr lang="en-US" sz="2800" dirty="0" smtClean="0">
                <a:latin typeface="Adobe Garamond Pro"/>
                <a:cs typeface="Adobe Garamond Pro"/>
              </a:rPr>
              <a:t>• Inorganic materials: silver, cellulose, nitrate, hypo (sodium thiosulfate or fixer), many others</a:t>
            </a:r>
          </a:p>
          <a:p>
            <a:pPr>
              <a:lnSpc>
                <a:spcPct val="150000"/>
              </a:lnSpc>
            </a:pPr>
            <a:r>
              <a:rPr lang="en-US" sz="2800" dirty="0" smtClean="0">
                <a:latin typeface="Adobe Garamond Pro"/>
                <a:cs typeface="Adobe Garamond Pro"/>
              </a:rPr>
              <a:t>• Combinations of materials</a:t>
            </a:r>
            <a:endParaRPr lang="en-US" sz="2800" dirty="0">
              <a:latin typeface="Adobe Garamond Pro"/>
              <a:cs typeface="Adobe Garamond Pro"/>
            </a:endParaRPr>
          </a:p>
        </p:txBody>
      </p:sp>
    </p:spTree>
    <p:extLst>
      <p:ext uri="{BB962C8B-B14F-4D97-AF65-F5344CB8AC3E}">
        <p14:creationId xmlns:p14="http://schemas.microsoft.com/office/powerpoint/2010/main" val="3561930333"/>
      </p:ext>
    </p:extLst>
  </p:cSld>
  <p:clrMapOvr>
    <a:masterClrMapping/>
  </p:clrMapOvr>
  <p:timing>
    <p:tnLst>
      <p:par>
        <p:cTn id="1" dur="indefinite" restart="never" nodeType="tmRoot"/>
      </p:par>
    </p:tnLst>
  </p:timing>
</p:sld>
</file>

<file path=ppt/theme/theme1.xml><?xml version="1.0" encoding="utf-8"?>
<a:theme xmlns:a="http://schemas.openxmlformats.org/drawingml/2006/main" name="MentorCorps_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MentorCorps_Template</Template>
  <TotalTime>85</TotalTime>
  <Words>1817</Words>
  <Application>Microsoft Office PowerPoint</Application>
  <PresentationFormat>On-screen Show (4:3)</PresentationFormat>
  <Paragraphs>132</Paragraphs>
  <Slides>22</Slides>
  <Notes>21</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MentorCorps_Template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Kuri Gill</dc:creator>
  <cp:lastModifiedBy>Cara Kaser</cp:lastModifiedBy>
  <cp:revision>22</cp:revision>
  <cp:lastPrinted>2013-12-17T18:08:01Z</cp:lastPrinted>
  <dcterms:created xsi:type="dcterms:W3CDTF">2014-01-21T22:05:03Z</dcterms:created>
  <dcterms:modified xsi:type="dcterms:W3CDTF">2014-01-27T20:14:30Z</dcterms:modified>
</cp:coreProperties>
</file>