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jpg" ContentType="image/jpeg"/>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1"/>
  </p:notesMasterIdLst>
  <p:handoutMasterIdLst>
    <p:handoutMasterId r:id="rId22"/>
  </p:handoutMasterIdLst>
  <p:sldIdLst>
    <p:sldId id="256" r:id="rId2"/>
    <p:sldId id="273" r:id="rId3"/>
    <p:sldId id="275" r:id="rId4"/>
    <p:sldId id="264" r:id="rId5"/>
    <p:sldId id="263" r:id="rId6"/>
    <p:sldId id="258" r:id="rId7"/>
    <p:sldId id="279" r:id="rId8"/>
    <p:sldId id="259" r:id="rId9"/>
    <p:sldId id="261" r:id="rId10"/>
    <p:sldId id="260" r:id="rId11"/>
    <p:sldId id="265" r:id="rId12"/>
    <p:sldId id="266" r:id="rId13"/>
    <p:sldId id="267" r:id="rId14"/>
    <p:sldId id="268" r:id="rId15"/>
    <p:sldId id="269" r:id="rId16"/>
    <p:sldId id="270" r:id="rId17"/>
    <p:sldId id="271" r:id="rId18"/>
    <p:sldId id="272" r:id="rId19"/>
    <p:sldId id="274" r:id="rId2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scaleToFitPaper="1"/>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6515" autoAdjust="0"/>
  </p:normalViewPr>
  <p:slideViewPr>
    <p:cSldViewPr snapToGrid="0" snapToObjects="1">
      <p:cViewPr>
        <p:scale>
          <a:sx n="120" d="100"/>
          <a:sy n="120" d="100"/>
        </p:scale>
        <p:origin x="-752" y="-568"/>
      </p:cViewPr>
      <p:guideLst>
        <p:guide orient="horz" pos="2160"/>
        <p:guide pos="2880"/>
      </p:guideLst>
    </p:cSldViewPr>
  </p:slideViewPr>
  <p:notesTextViewPr>
    <p:cViewPr>
      <p:scale>
        <a:sx n="100" d="100"/>
        <a:sy n="100" d="100"/>
      </p:scale>
      <p:origin x="0" y="0"/>
    </p:cViewPr>
  </p:notesTextViewPr>
  <p:sorterViewPr>
    <p:cViewPr>
      <p:scale>
        <a:sx n="137" d="100"/>
        <a:sy n="137" d="100"/>
      </p:scale>
      <p:origin x="0" y="0"/>
    </p:cViewPr>
  </p:sorterViewPr>
  <p:notesViewPr>
    <p:cSldViewPr snapToGrid="0" snapToObjects="1">
      <p:cViewPr varScale="1">
        <p:scale>
          <a:sx n="134" d="100"/>
          <a:sy n="134" d="100"/>
        </p:scale>
        <p:origin x="-2416" y="-12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notesMaster" Target="notesMasters/notesMaster1.xml"/><Relationship Id="rId22" Type="http://schemas.openxmlformats.org/officeDocument/2006/relationships/handoutMaster" Target="handoutMasters/handoutMaster1.xml"/><Relationship Id="rId23" Type="http://schemas.openxmlformats.org/officeDocument/2006/relationships/printerSettings" Target="printerSettings/printerSettings1.bin"/><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AB0DB41-470A-DD46-B5BB-03A890B5FF8E}" type="datetimeFigureOut">
              <a:rPr lang="en-US" smtClean="0"/>
              <a:t>6/4/14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4F2D7BD-0B96-1441-A8C8-56ADFF128CAE}" type="slidenum">
              <a:rPr lang="en-US" smtClean="0"/>
              <a:t>‹#›</a:t>
            </a:fld>
            <a:endParaRPr lang="en-US"/>
          </a:p>
        </p:txBody>
      </p:sp>
    </p:spTree>
    <p:extLst>
      <p:ext uri="{BB962C8B-B14F-4D97-AF65-F5344CB8AC3E}">
        <p14:creationId xmlns:p14="http://schemas.microsoft.com/office/powerpoint/2010/main" val="9408342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E23688C-7631-7541-8B8C-83D438D69FD9}" type="datetimeFigureOut">
              <a:rPr lang="en-US" smtClean="0"/>
              <a:t>6/4/14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88C9F03-8194-DA46-8EE7-4CEE7521261D}" type="slidenum">
              <a:rPr lang="en-US" smtClean="0"/>
              <a:t>‹#›</a:t>
            </a:fld>
            <a:endParaRPr lang="en-US"/>
          </a:p>
        </p:txBody>
      </p:sp>
    </p:spTree>
    <p:extLst>
      <p:ext uri="{BB962C8B-B14F-4D97-AF65-F5344CB8AC3E}">
        <p14:creationId xmlns:p14="http://schemas.microsoft.com/office/powerpoint/2010/main" val="234792235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smtClean="0"/>
              <a:t>Introduce Self</a:t>
            </a:r>
          </a:p>
          <a:p>
            <a:r>
              <a:rPr lang="en-US" sz="1400" dirty="0" smtClean="0"/>
              <a:t>Mentor Corps Project</a:t>
            </a:r>
          </a:p>
          <a:p>
            <a:endParaRPr lang="en-US" sz="1400" dirty="0"/>
          </a:p>
          <a:p>
            <a:r>
              <a:rPr lang="en-US" sz="1400" dirty="0" smtClean="0"/>
              <a:t>Past experience at defining and completing short-term collections </a:t>
            </a:r>
            <a:r>
              <a:rPr lang="en-US" sz="1400" dirty="0" smtClean="0"/>
              <a:t>projects. Feedback</a:t>
            </a:r>
            <a:r>
              <a:rPr lang="en-US" sz="1400" baseline="0" dirty="0" smtClean="0"/>
              <a:t> from the first audience was that more examples is better. Some successes, some failures</a:t>
            </a:r>
            <a:endParaRPr lang="en-US" sz="1400" dirty="0" smtClean="0"/>
          </a:p>
          <a:p>
            <a:endParaRPr lang="en-US" sz="1400" dirty="0"/>
          </a:p>
          <a:p>
            <a:r>
              <a:rPr lang="en-US" sz="1400" dirty="0" smtClean="0"/>
              <a:t>Get a feel for who is in the audience. Anyone use the </a:t>
            </a:r>
            <a:r>
              <a:rPr lang="en-US" sz="1400" dirty="0" err="1" smtClean="0"/>
              <a:t>MentorCorps</a:t>
            </a:r>
            <a:r>
              <a:rPr lang="en-US" sz="1400" dirty="0" smtClean="0"/>
              <a:t> project before?</a:t>
            </a:r>
          </a:p>
          <a:p>
            <a:r>
              <a:rPr lang="en-US" sz="1400" dirty="0" smtClean="0"/>
              <a:t>Any potential Mentors in the room?</a:t>
            </a:r>
            <a:endParaRPr lang="en-US" sz="1400" dirty="0"/>
          </a:p>
        </p:txBody>
      </p:sp>
      <p:sp>
        <p:nvSpPr>
          <p:cNvPr id="4" name="Slide Number Placeholder 3"/>
          <p:cNvSpPr>
            <a:spLocks noGrp="1"/>
          </p:cNvSpPr>
          <p:nvPr>
            <p:ph type="sldNum" sz="quarter" idx="10"/>
          </p:nvPr>
        </p:nvSpPr>
        <p:spPr/>
        <p:txBody>
          <a:bodyPr/>
          <a:lstStyle/>
          <a:p>
            <a:fld id="{E88C9F03-8194-DA46-8EE7-4CEE7521261D}" type="slidenum">
              <a:rPr lang="en-US" smtClean="0"/>
              <a:t>1</a:t>
            </a:fld>
            <a:endParaRPr lang="en-US"/>
          </a:p>
        </p:txBody>
      </p:sp>
    </p:spTree>
    <p:extLst>
      <p:ext uri="{BB962C8B-B14F-4D97-AF65-F5344CB8AC3E}">
        <p14:creationId xmlns:p14="http://schemas.microsoft.com/office/powerpoint/2010/main" val="16197330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smtClean="0"/>
              <a:t>I know this is repetitive, but the</a:t>
            </a:r>
            <a:r>
              <a:rPr lang="en-US" sz="1400" baseline="0" dirty="0" smtClean="0"/>
              <a:t> right way of saying it is going to get through to someone here.</a:t>
            </a:r>
            <a:endParaRPr lang="en-US" sz="1400" dirty="0" smtClean="0"/>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40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smtClean="0"/>
              <a:t>Why:</a:t>
            </a:r>
            <a:r>
              <a:rPr lang="en-US" sz="1400" baseline="0" dirty="0" smtClean="0"/>
              <a:t> What are the objectives of the project? What are the projected benefits? </a:t>
            </a:r>
            <a:r>
              <a:rPr lang="en-US" sz="1400" dirty="0"/>
              <a:t>A</a:t>
            </a:r>
            <a:r>
              <a:rPr lang="en-US" sz="1400" baseline="0" dirty="0" smtClean="0"/>
              <a:t>re your stakeholders (the people within and outside of our organization who will be affected by your resul</a:t>
            </a:r>
            <a:r>
              <a:rPr lang="en-US" sz="1400" dirty="0" smtClean="0"/>
              <a:t>t) being asked for input?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400"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sz="1400" baseline="0" dirty="0" smtClean="0"/>
              <a:t>What? What is the scope, what will be included (and also importantly, what will not be included)</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400"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sz="1400" baseline="0" dirty="0" smtClean="0"/>
              <a:t>When? How long will this take? How will you know when you are done?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400"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sz="1400" baseline="0" dirty="0" smtClean="0"/>
              <a:t>Who? Who will work on this project? Who will manage it? Who will pay for it? Who is your end user?</a:t>
            </a:r>
            <a:endParaRPr lang="en-US" sz="1400" dirty="0" smtClean="0"/>
          </a:p>
          <a:p>
            <a:endParaRPr lang="en-US" dirty="0"/>
          </a:p>
        </p:txBody>
      </p:sp>
      <p:sp>
        <p:nvSpPr>
          <p:cNvPr id="4" name="Slide Number Placeholder 3"/>
          <p:cNvSpPr>
            <a:spLocks noGrp="1"/>
          </p:cNvSpPr>
          <p:nvPr>
            <p:ph type="sldNum" sz="quarter" idx="10"/>
          </p:nvPr>
        </p:nvSpPr>
        <p:spPr/>
        <p:txBody>
          <a:bodyPr/>
          <a:lstStyle/>
          <a:p>
            <a:fld id="{E88C9F03-8194-DA46-8EE7-4CEE7521261D}" type="slidenum">
              <a:rPr lang="en-US" smtClean="0"/>
              <a:t>10</a:t>
            </a:fld>
            <a:endParaRPr lang="en-US"/>
          </a:p>
        </p:txBody>
      </p:sp>
    </p:spTree>
    <p:extLst>
      <p:ext uri="{BB962C8B-B14F-4D97-AF65-F5344CB8AC3E}">
        <p14:creationId xmlns:p14="http://schemas.microsoft.com/office/powerpoint/2010/main" val="6360090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smtClean="0"/>
              <a:t>•Look</a:t>
            </a:r>
            <a:r>
              <a:rPr lang="en-US" sz="1400" baseline="0" dirty="0" smtClean="0"/>
              <a:t> to your previous experiences in completing collections projects. If you have none, talk to your colleagues (go to the OMA meetings, NWA </a:t>
            </a:r>
            <a:r>
              <a:rPr lang="en-US" sz="1400" baseline="0" dirty="0" err="1" smtClean="0"/>
              <a:t>meeings</a:t>
            </a:r>
            <a:r>
              <a:rPr lang="en-US" sz="1400" baseline="0" dirty="0" smtClean="0"/>
              <a:t> and create relationships with others who do similar work to you. Do not work in a vacuum.) Get a feeling for the time-frame that is acceptable for a project of your proposed scope.</a:t>
            </a:r>
          </a:p>
          <a:p>
            <a:endParaRPr lang="en-US" sz="1400" dirty="0" smtClean="0"/>
          </a:p>
          <a:p>
            <a:r>
              <a:rPr lang="en-US" sz="1400" dirty="0" smtClean="0"/>
              <a:t>• Take the time to do some research into the professional standards for what you are hoping to accomplish. These chance over time;</a:t>
            </a:r>
            <a:r>
              <a:rPr lang="en-US" sz="1400" baseline="0" dirty="0" smtClean="0"/>
              <a:t> do not assume that what you learned in school is still in practice. Read the current literature. ASK FOR HELP – </a:t>
            </a:r>
            <a:r>
              <a:rPr lang="en-US" sz="1400" baseline="0" dirty="0" err="1" smtClean="0"/>
              <a:t>Kuri</a:t>
            </a:r>
            <a:r>
              <a:rPr lang="en-US" sz="1400" baseline="0" dirty="0" smtClean="0"/>
              <a:t> and Kyle are great resources.</a:t>
            </a:r>
          </a:p>
          <a:p>
            <a:endParaRPr lang="en-US" sz="1400" baseline="0" dirty="0" smtClean="0"/>
          </a:p>
          <a:p>
            <a:r>
              <a:rPr lang="en-US" sz="1400" baseline="0" dirty="0" smtClean="0"/>
              <a:t>• Look at previously funded grant projects. Who is getting money? Are they doing something that you want to do as well? Can you learn from the way they organized their projects?</a:t>
            </a:r>
            <a:endParaRPr lang="en-US" sz="1400" dirty="0"/>
          </a:p>
        </p:txBody>
      </p:sp>
      <p:sp>
        <p:nvSpPr>
          <p:cNvPr id="4" name="Slide Number Placeholder 3"/>
          <p:cNvSpPr>
            <a:spLocks noGrp="1"/>
          </p:cNvSpPr>
          <p:nvPr>
            <p:ph type="sldNum" sz="quarter" idx="10"/>
          </p:nvPr>
        </p:nvSpPr>
        <p:spPr/>
        <p:txBody>
          <a:bodyPr/>
          <a:lstStyle/>
          <a:p>
            <a:fld id="{E88C9F03-8194-DA46-8EE7-4CEE7521261D}" type="slidenum">
              <a:rPr lang="en-US" smtClean="0"/>
              <a:t>11</a:t>
            </a:fld>
            <a:endParaRPr lang="en-US"/>
          </a:p>
        </p:txBody>
      </p:sp>
    </p:spTree>
    <p:extLst>
      <p:ext uri="{BB962C8B-B14F-4D97-AF65-F5344CB8AC3E}">
        <p14:creationId xmlns:p14="http://schemas.microsoft.com/office/powerpoint/2010/main" val="31827963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smtClean="0"/>
              <a:t>Each of our fields</a:t>
            </a:r>
            <a:r>
              <a:rPr lang="en-US" sz="1400" baseline="0" dirty="0" smtClean="0"/>
              <a:t> has cataloging standards, record-keeping standards, physical storage standards. Take the time to learn them and be compliant.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400"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sz="1400" baseline="0" dirty="0" smtClean="0"/>
              <a:t>• If you are working with Past Perfect you have standardized fields to fill.</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 </a:t>
            </a:r>
            <a:r>
              <a:rPr lang="en-US" sz="1400" dirty="0" smtClean="0"/>
              <a:t>   </a:t>
            </a:r>
            <a:r>
              <a:rPr lang="en-US" sz="1400" baseline="0" dirty="0" smtClean="0"/>
              <a:t>Do you have an authority file with standardized terms to fill?</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400"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sz="1400" baseline="0" dirty="0" smtClean="0"/>
              <a:t>• If you are processing archives establish at the outset the level to which</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 </a:t>
            </a:r>
            <a:r>
              <a:rPr lang="en-US" sz="1400" dirty="0" smtClean="0"/>
              <a:t>   </a:t>
            </a:r>
            <a:r>
              <a:rPr lang="en-US" sz="1400" baseline="0" dirty="0" smtClean="0"/>
              <a:t>you are going to process.  Is a Series list enough? A Box/Folder</a:t>
            </a:r>
            <a:r>
              <a:rPr lang="en-US" sz="1400" dirty="0" smtClean="0"/>
              <a:t> List?</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a:t> </a:t>
            </a:r>
            <a:r>
              <a:rPr lang="en-US" sz="1400" dirty="0" smtClean="0"/>
              <a:t>   Do you need to know the contents of each sheet of paper</a:t>
            </a:r>
            <a:endParaRPr lang="en-US" sz="1400"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400"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sz="1400" baseline="0" dirty="0" smtClean="0"/>
              <a:t>• Be very clear about what level of intellectual control you are seeking over your collection. Over processing can bog your project down and stop you from finishing on time.</a:t>
            </a:r>
            <a:endParaRPr lang="en-US" sz="1400" dirty="0" smtClean="0"/>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smtClean="0"/>
          </a:p>
          <a:p>
            <a:endParaRPr lang="en-US" dirty="0"/>
          </a:p>
        </p:txBody>
      </p:sp>
      <p:sp>
        <p:nvSpPr>
          <p:cNvPr id="4" name="Slide Number Placeholder 3"/>
          <p:cNvSpPr>
            <a:spLocks noGrp="1"/>
          </p:cNvSpPr>
          <p:nvPr>
            <p:ph type="sldNum" sz="quarter" idx="10"/>
          </p:nvPr>
        </p:nvSpPr>
        <p:spPr/>
        <p:txBody>
          <a:bodyPr/>
          <a:lstStyle/>
          <a:p>
            <a:fld id="{E88C9F03-8194-DA46-8EE7-4CEE7521261D}" type="slidenum">
              <a:rPr lang="en-US" smtClean="0"/>
              <a:t>12</a:t>
            </a:fld>
            <a:endParaRPr lang="en-US"/>
          </a:p>
        </p:txBody>
      </p:sp>
    </p:spTree>
    <p:extLst>
      <p:ext uri="{BB962C8B-B14F-4D97-AF65-F5344CB8AC3E}">
        <p14:creationId xmlns:p14="http://schemas.microsoft.com/office/powerpoint/2010/main" val="6360090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smtClean="0"/>
              <a:t>• Know who you have and what their strengths and weaknesses are</a:t>
            </a:r>
          </a:p>
          <a:p>
            <a:r>
              <a:rPr lang="en-US" sz="1400" dirty="0" smtClean="0"/>
              <a:t>• Know where to go for more expertise</a:t>
            </a:r>
          </a:p>
          <a:p>
            <a:r>
              <a:rPr lang="en-US" sz="1400" dirty="0" smtClean="0"/>
              <a:t>• Who will volunteer? Who will supervise them?</a:t>
            </a:r>
          </a:p>
          <a:p>
            <a:endParaRPr lang="en-US" dirty="0"/>
          </a:p>
        </p:txBody>
      </p:sp>
      <p:sp>
        <p:nvSpPr>
          <p:cNvPr id="4" name="Slide Number Placeholder 3"/>
          <p:cNvSpPr>
            <a:spLocks noGrp="1"/>
          </p:cNvSpPr>
          <p:nvPr>
            <p:ph type="sldNum" sz="quarter" idx="10"/>
          </p:nvPr>
        </p:nvSpPr>
        <p:spPr/>
        <p:txBody>
          <a:bodyPr/>
          <a:lstStyle/>
          <a:p>
            <a:fld id="{E88C9F03-8194-DA46-8EE7-4CEE7521261D}" type="slidenum">
              <a:rPr lang="en-US" smtClean="0"/>
              <a:t>13</a:t>
            </a:fld>
            <a:endParaRPr lang="en-US"/>
          </a:p>
        </p:txBody>
      </p:sp>
    </p:spTree>
    <p:extLst>
      <p:ext uri="{BB962C8B-B14F-4D97-AF65-F5344CB8AC3E}">
        <p14:creationId xmlns:p14="http://schemas.microsoft.com/office/powerpoint/2010/main" val="6360090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smtClean="0"/>
              <a:t>Physical and digital storage needs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smtClean="0"/>
          </a:p>
          <a:p>
            <a:r>
              <a:rPr lang="en-US" dirty="0" smtClean="0"/>
              <a:t>Do you have the means to house this project when it is completed?</a:t>
            </a:r>
            <a:endParaRPr lang="en-US" dirty="0"/>
          </a:p>
        </p:txBody>
      </p:sp>
      <p:sp>
        <p:nvSpPr>
          <p:cNvPr id="4" name="Slide Number Placeholder 3"/>
          <p:cNvSpPr>
            <a:spLocks noGrp="1"/>
          </p:cNvSpPr>
          <p:nvPr>
            <p:ph type="sldNum" sz="quarter" idx="10"/>
          </p:nvPr>
        </p:nvSpPr>
        <p:spPr/>
        <p:txBody>
          <a:bodyPr/>
          <a:lstStyle/>
          <a:p>
            <a:fld id="{E88C9F03-8194-DA46-8EE7-4CEE7521261D}" type="slidenum">
              <a:rPr lang="en-US" smtClean="0"/>
              <a:t>14</a:t>
            </a:fld>
            <a:endParaRPr lang="en-US"/>
          </a:p>
        </p:txBody>
      </p:sp>
    </p:spTree>
    <p:extLst>
      <p:ext uri="{BB962C8B-B14F-4D97-AF65-F5344CB8AC3E}">
        <p14:creationId xmlns:p14="http://schemas.microsoft.com/office/powerpoint/2010/main" val="6360090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smtClean="0"/>
              <a:t>Photograph</a:t>
            </a:r>
            <a:r>
              <a:rPr lang="en-US" sz="1400" baseline="0" dirty="0" smtClean="0"/>
              <a:t> your current space for a “before” illustration if you are planning to improve it.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400"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sz="1400" baseline="0" dirty="0" smtClean="0"/>
              <a:t>Collect photographs of your storage ideals, including disaster planning implementation</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400"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sz="1400" baseline="0" dirty="0" smtClean="0"/>
              <a:t>How will you get from where you are to where you would like to be? Write it out – step by step.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40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400" baseline="0" dirty="0" smtClean="0"/>
              <a:t>Do you have volunteer help to design/build</a:t>
            </a:r>
            <a:r>
              <a:rPr lang="en-US" sz="1400" dirty="0" smtClean="0"/>
              <a:t> space for you?</a:t>
            </a:r>
            <a:endParaRPr lang="en-US" sz="1400"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smtClean="0"/>
          </a:p>
        </p:txBody>
      </p:sp>
      <p:sp>
        <p:nvSpPr>
          <p:cNvPr id="4" name="Slide Number Placeholder 3"/>
          <p:cNvSpPr>
            <a:spLocks noGrp="1"/>
          </p:cNvSpPr>
          <p:nvPr>
            <p:ph type="sldNum" sz="quarter" idx="10"/>
          </p:nvPr>
        </p:nvSpPr>
        <p:spPr/>
        <p:txBody>
          <a:bodyPr/>
          <a:lstStyle/>
          <a:p>
            <a:fld id="{E88C9F03-8194-DA46-8EE7-4CEE7521261D}" type="slidenum">
              <a:rPr lang="en-US" smtClean="0"/>
              <a:t>15</a:t>
            </a:fld>
            <a:endParaRPr lang="en-US"/>
          </a:p>
        </p:txBody>
      </p:sp>
    </p:spTree>
    <p:extLst>
      <p:ext uri="{BB962C8B-B14F-4D97-AF65-F5344CB8AC3E}">
        <p14:creationId xmlns:p14="http://schemas.microsoft.com/office/powerpoint/2010/main" val="6360090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smtClean="0"/>
              <a:t>Is</a:t>
            </a:r>
            <a:r>
              <a:rPr lang="en-US" sz="1400" baseline="0" dirty="0" smtClean="0"/>
              <a:t> someone at your institution trained to maintain digital files to professional standards?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400"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sz="1400" baseline="0" dirty="0" smtClean="0"/>
              <a:t>Be sure your storage discs are secure and backed up.</a:t>
            </a:r>
            <a:endParaRPr lang="en-US" sz="1400" dirty="0" smtClean="0"/>
          </a:p>
        </p:txBody>
      </p:sp>
      <p:sp>
        <p:nvSpPr>
          <p:cNvPr id="4" name="Slide Number Placeholder 3"/>
          <p:cNvSpPr>
            <a:spLocks noGrp="1"/>
          </p:cNvSpPr>
          <p:nvPr>
            <p:ph type="sldNum" sz="quarter" idx="10"/>
          </p:nvPr>
        </p:nvSpPr>
        <p:spPr/>
        <p:txBody>
          <a:bodyPr/>
          <a:lstStyle/>
          <a:p>
            <a:fld id="{E88C9F03-8194-DA46-8EE7-4CEE7521261D}" type="slidenum">
              <a:rPr lang="en-US" smtClean="0"/>
              <a:t>16</a:t>
            </a:fld>
            <a:endParaRPr lang="en-US"/>
          </a:p>
        </p:txBody>
      </p:sp>
    </p:spTree>
    <p:extLst>
      <p:ext uri="{BB962C8B-B14F-4D97-AF65-F5344CB8AC3E}">
        <p14:creationId xmlns:p14="http://schemas.microsoft.com/office/powerpoint/2010/main" val="6360090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kern="1200" dirty="0" smtClean="0">
                <a:solidFill>
                  <a:schemeClr val="tx1"/>
                </a:solidFill>
                <a:effectLst/>
                <a:latin typeface="+mn-lt"/>
                <a:ea typeface="+mn-ea"/>
                <a:cs typeface="+mn-cs"/>
              </a:rPr>
              <a:t>Make sure you have what you need to work on and finish the project</a:t>
            </a:r>
          </a:p>
          <a:p>
            <a:endParaRPr lang="en-US" sz="1400" dirty="0"/>
          </a:p>
          <a:p>
            <a:r>
              <a:rPr lang="en-US" sz="1400" kern="1200" dirty="0" smtClean="0">
                <a:solidFill>
                  <a:schemeClr val="tx1"/>
                </a:solidFill>
                <a:effectLst/>
                <a:latin typeface="+mn-lt"/>
                <a:ea typeface="+mn-ea"/>
                <a:cs typeface="+mn-cs"/>
              </a:rPr>
              <a:t>• Anticipate your supply needs</a:t>
            </a:r>
          </a:p>
          <a:p>
            <a:endParaRPr lang="en-US" sz="1400" kern="1200" dirty="0" smtClean="0">
              <a:solidFill>
                <a:schemeClr val="tx1"/>
              </a:solidFill>
              <a:effectLst/>
              <a:latin typeface="+mn-lt"/>
              <a:ea typeface="+mn-ea"/>
              <a:cs typeface="+mn-cs"/>
            </a:endParaRPr>
          </a:p>
          <a:p>
            <a:r>
              <a:rPr lang="en-US" sz="1400" kern="1200" dirty="0" smtClean="0">
                <a:solidFill>
                  <a:schemeClr val="tx1"/>
                </a:solidFill>
                <a:effectLst/>
                <a:latin typeface="+mn-lt"/>
                <a:ea typeface="+mn-ea"/>
                <a:cs typeface="+mn-cs"/>
              </a:rPr>
              <a:t>• What do you have already on hand?</a:t>
            </a:r>
          </a:p>
          <a:p>
            <a:endParaRPr lang="en-US" sz="1400" kern="1200" dirty="0" smtClean="0">
              <a:solidFill>
                <a:schemeClr val="tx1"/>
              </a:solidFill>
              <a:effectLst/>
              <a:latin typeface="+mn-lt"/>
              <a:ea typeface="+mn-ea"/>
              <a:cs typeface="+mn-cs"/>
            </a:endParaRPr>
          </a:p>
          <a:p>
            <a:r>
              <a:rPr lang="en-US" sz="1400" kern="1200" dirty="0" smtClean="0">
                <a:solidFill>
                  <a:schemeClr val="tx1"/>
                </a:solidFill>
                <a:effectLst/>
                <a:latin typeface="+mn-lt"/>
                <a:ea typeface="+mn-ea"/>
                <a:cs typeface="+mn-cs"/>
              </a:rPr>
              <a:t>• What will you have to purchase?</a:t>
            </a:r>
          </a:p>
          <a:p>
            <a:r>
              <a:rPr lang="en-US" sz="1400" kern="1200" dirty="0" smtClean="0">
                <a:solidFill>
                  <a:schemeClr val="tx1"/>
                </a:solidFill>
                <a:effectLst/>
                <a:latin typeface="+mn-lt"/>
                <a:ea typeface="+mn-ea"/>
                <a:cs typeface="+mn-cs"/>
              </a:rPr>
              <a:t>   Make a detailed list with specific</a:t>
            </a:r>
            <a:r>
              <a:rPr lang="en-US" sz="1400" kern="1200" baseline="0" dirty="0" smtClean="0">
                <a:solidFill>
                  <a:schemeClr val="tx1"/>
                </a:solidFill>
                <a:effectLst/>
                <a:latin typeface="+mn-lt"/>
                <a:ea typeface="+mn-ea"/>
                <a:cs typeface="+mn-cs"/>
              </a:rPr>
              <a:t> needs, </a:t>
            </a:r>
            <a:r>
              <a:rPr lang="en-US" sz="1400" kern="1200" dirty="0" smtClean="0">
                <a:solidFill>
                  <a:schemeClr val="tx1"/>
                </a:solidFill>
                <a:effectLst/>
                <a:latin typeface="+mn-lt"/>
                <a:ea typeface="+mn-ea"/>
                <a:cs typeface="+mn-cs"/>
              </a:rPr>
              <a:t>vendors,</a:t>
            </a:r>
            <a:r>
              <a:rPr lang="en-US" sz="1400" kern="1200" baseline="0" dirty="0" smtClean="0">
                <a:solidFill>
                  <a:schemeClr val="tx1"/>
                </a:solidFill>
                <a:effectLst/>
                <a:latin typeface="+mn-lt"/>
                <a:ea typeface="+mn-ea"/>
                <a:cs typeface="+mn-cs"/>
              </a:rPr>
              <a:t> and prices</a:t>
            </a:r>
            <a:endParaRPr lang="en-US" sz="14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88C9F03-8194-DA46-8EE7-4CEE7521261D}" type="slidenum">
              <a:rPr lang="en-US" smtClean="0"/>
              <a:t>17</a:t>
            </a:fld>
            <a:endParaRPr lang="en-US"/>
          </a:p>
        </p:txBody>
      </p:sp>
    </p:spTree>
    <p:extLst>
      <p:ext uri="{BB962C8B-B14F-4D97-AF65-F5344CB8AC3E}">
        <p14:creationId xmlns:p14="http://schemas.microsoft.com/office/powerpoint/2010/main" val="6360090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kern="1200" dirty="0" smtClean="0">
                <a:solidFill>
                  <a:schemeClr val="tx1"/>
                </a:solidFill>
                <a:effectLst/>
                <a:latin typeface="+mn-lt"/>
                <a:ea typeface="+mn-ea"/>
                <a:cs typeface="+mn-cs"/>
              </a:rPr>
              <a:t>•Monetary – Benefits that can be translated into dollars. Examples are sales of a product, savings in staff time, savings in rented floor space, increased donations.</a:t>
            </a:r>
          </a:p>
          <a:p>
            <a:endParaRPr lang="en-US" sz="1400" kern="1200" dirty="0" smtClean="0">
              <a:solidFill>
                <a:schemeClr val="tx1"/>
              </a:solidFill>
              <a:effectLst/>
              <a:latin typeface="+mn-lt"/>
              <a:ea typeface="+mn-ea"/>
              <a:cs typeface="+mn-cs"/>
            </a:endParaRPr>
          </a:p>
          <a:p>
            <a:r>
              <a:rPr lang="en-US" sz="1400" kern="1200" dirty="0" smtClean="0">
                <a:solidFill>
                  <a:schemeClr val="tx1"/>
                </a:solidFill>
                <a:effectLst/>
                <a:latin typeface="+mn-lt"/>
                <a:ea typeface="+mn-ea"/>
                <a:cs typeface="+mn-cs"/>
              </a:rPr>
              <a:t>•Measurable -- These are benefits that can be counted but not translated into dollars. Examples are website hits, visitors, objects conserved.</a:t>
            </a:r>
          </a:p>
          <a:p>
            <a:endParaRPr lang="en-US" sz="1400" kern="1200" dirty="0" smtClean="0">
              <a:solidFill>
                <a:schemeClr val="tx1"/>
              </a:solidFill>
              <a:effectLst/>
              <a:latin typeface="+mn-lt"/>
              <a:ea typeface="+mn-ea"/>
              <a:cs typeface="+mn-cs"/>
            </a:endParaRPr>
          </a:p>
          <a:p>
            <a:r>
              <a:rPr lang="en-US" sz="1400" kern="1200" dirty="0" smtClean="0">
                <a:solidFill>
                  <a:schemeClr val="tx1"/>
                </a:solidFill>
                <a:effectLst/>
                <a:latin typeface="+mn-lt"/>
                <a:ea typeface="+mn-ea"/>
                <a:cs typeface="+mn-cs"/>
              </a:rPr>
              <a:t>•Intangible -- These are benefits that cannot be counted. Examples are educational benefit to visitors, prestige, quality of collection, use of standards.</a:t>
            </a:r>
            <a:endParaRPr lang="en-US" sz="14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E88C9F03-8194-DA46-8EE7-4CEE7521261D}" type="slidenum">
              <a:rPr lang="en-US" smtClean="0"/>
              <a:t>18</a:t>
            </a:fld>
            <a:endParaRPr lang="en-US"/>
          </a:p>
        </p:txBody>
      </p:sp>
    </p:spTree>
    <p:extLst>
      <p:ext uri="{BB962C8B-B14F-4D97-AF65-F5344CB8AC3E}">
        <p14:creationId xmlns:p14="http://schemas.microsoft.com/office/powerpoint/2010/main" val="6360090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smtClean="0">
                <a:cs typeface="Adobe Garamond Pro"/>
              </a:rPr>
              <a:t>•Don’t be tempted to skip these steps </a:t>
            </a:r>
          </a:p>
          <a:p>
            <a:endParaRPr lang="en-US" sz="1400" dirty="0" smtClean="0">
              <a:cs typeface="Adobe Garamond Pro"/>
            </a:endParaRPr>
          </a:p>
          <a:p>
            <a:r>
              <a:rPr lang="en-US" sz="1400" dirty="0" smtClean="0">
                <a:cs typeface="Adobe Garamond Pro"/>
              </a:rPr>
              <a:t>•Having an intuition that your project will succeed is not enough</a:t>
            </a:r>
          </a:p>
          <a:p>
            <a:endParaRPr lang="en-US" sz="1400" dirty="0" smtClean="0">
              <a:cs typeface="Adobe Garamond Pro"/>
            </a:endParaRPr>
          </a:p>
          <a:p>
            <a:r>
              <a:rPr lang="en-US" sz="1400" dirty="0" smtClean="0">
                <a:cs typeface="Adobe Garamond Pro"/>
              </a:rPr>
              <a:t>•If you can articulate your </a:t>
            </a:r>
            <a:r>
              <a:rPr lang="en-US" sz="1400" smtClean="0">
                <a:cs typeface="Adobe Garamond Pro"/>
              </a:rPr>
              <a:t>process on </a:t>
            </a:r>
            <a:r>
              <a:rPr lang="en-US" sz="1400" dirty="0" smtClean="0">
                <a:cs typeface="Adobe Garamond Pro"/>
              </a:rPr>
              <a:t>paper, you can convince others of your project’s value as well as focus your resources appropriately.</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smtClean="0"/>
          </a:p>
        </p:txBody>
      </p:sp>
      <p:sp>
        <p:nvSpPr>
          <p:cNvPr id="4" name="Slide Number Placeholder 3"/>
          <p:cNvSpPr>
            <a:spLocks noGrp="1"/>
          </p:cNvSpPr>
          <p:nvPr>
            <p:ph type="sldNum" sz="quarter" idx="10"/>
          </p:nvPr>
        </p:nvSpPr>
        <p:spPr/>
        <p:txBody>
          <a:bodyPr/>
          <a:lstStyle/>
          <a:p>
            <a:fld id="{E88C9F03-8194-DA46-8EE7-4CEE7521261D}" type="slidenum">
              <a:rPr lang="en-US" smtClean="0"/>
              <a:t>19</a:t>
            </a:fld>
            <a:endParaRPr lang="en-US"/>
          </a:p>
        </p:txBody>
      </p:sp>
    </p:spTree>
    <p:extLst>
      <p:ext uri="{BB962C8B-B14F-4D97-AF65-F5344CB8AC3E}">
        <p14:creationId xmlns:p14="http://schemas.microsoft.com/office/powerpoint/2010/main" val="6360090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smtClean="0"/>
              <a:t>You create a project</a:t>
            </a:r>
            <a:r>
              <a:rPr lang="en-US" sz="1400" baseline="0" dirty="0" smtClean="0"/>
              <a:t> to satisfy a need. </a:t>
            </a:r>
          </a:p>
          <a:p>
            <a:r>
              <a:rPr lang="en-US" sz="1400" baseline="0" dirty="0" smtClean="0"/>
              <a:t>The needs remain the same but change in importance occasionally. If you have a pressing need to address the interests of a particular donor, the needs of your staff may take a back seat to that for a short time. If your institution has a larger goal ahead, a merger, a move to new space, then other issues fade into the background temporarily. </a:t>
            </a:r>
          </a:p>
          <a:p>
            <a:endParaRPr lang="en-US" sz="1400" dirty="0"/>
          </a:p>
          <a:p>
            <a:r>
              <a:rPr lang="en-US" sz="1400" baseline="0" dirty="0" smtClean="0"/>
              <a:t>Defining a single project focuses the resources you do have toward the accomplishment of a single goal.</a:t>
            </a:r>
          </a:p>
          <a:p>
            <a:r>
              <a:rPr lang="en-US" sz="1400" baseline="0" dirty="0" smtClean="0"/>
              <a:t>  We all have a lot to do, but if each of my staff could spend a couple hours a week organizing the new exhibit preparation room, we could get that done.</a:t>
            </a:r>
          </a:p>
          <a:p>
            <a:r>
              <a:rPr lang="en-US" sz="1400" baseline="0" dirty="0" smtClean="0"/>
              <a:t>  Each of us does what we can to bring in donors and money, but if we all work together on the annual gala, we could bring in our operating expenses for the year.</a:t>
            </a:r>
          </a:p>
          <a:p>
            <a:r>
              <a:rPr lang="en-US" sz="1400" baseline="0" dirty="0" smtClean="0"/>
              <a:t>  Jane and John Doe are ready to give us their paperclip collection, but not unless we create permanent storage space to catalog and house it.</a:t>
            </a:r>
          </a:p>
          <a:p>
            <a:r>
              <a:rPr lang="en-US" sz="1400" baseline="0" dirty="0" smtClean="0"/>
              <a:t>  Out mission exhorts us to create intercultural dialogue, the current exhibit on immigration routes will do that, but we need to launch an oral history project to record the immigration stories.</a:t>
            </a:r>
          </a:p>
          <a:p>
            <a:r>
              <a:rPr lang="en-US" sz="1400" baseline="0" dirty="0" smtClean="0"/>
              <a:t>  </a:t>
            </a:r>
            <a:endParaRPr lang="en-US" sz="1400" dirty="0" smtClean="0"/>
          </a:p>
          <a:p>
            <a:endParaRPr lang="en-US" sz="1400" dirty="0" smtClean="0"/>
          </a:p>
          <a:p>
            <a:r>
              <a:rPr lang="en-US" sz="1400" dirty="0" smtClean="0"/>
              <a:t>Your organization does so much. The</a:t>
            </a:r>
            <a:r>
              <a:rPr lang="en-US" sz="1400" baseline="0" dirty="0" smtClean="0"/>
              <a:t> project you are creating helps to focus the attention and energy of your staff and volunteers on a single need temporarily</a:t>
            </a:r>
          </a:p>
          <a:p>
            <a:endParaRPr lang="en-US" dirty="0"/>
          </a:p>
        </p:txBody>
      </p:sp>
      <p:sp>
        <p:nvSpPr>
          <p:cNvPr id="4" name="Slide Number Placeholder 3"/>
          <p:cNvSpPr>
            <a:spLocks noGrp="1"/>
          </p:cNvSpPr>
          <p:nvPr>
            <p:ph type="sldNum" sz="quarter" idx="10"/>
          </p:nvPr>
        </p:nvSpPr>
        <p:spPr/>
        <p:txBody>
          <a:bodyPr/>
          <a:lstStyle/>
          <a:p>
            <a:fld id="{E88C9F03-8194-DA46-8EE7-4CEE7521261D}" type="slidenum">
              <a:rPr lang="en-US" smtClean="0"/>
              <a:t>2</a:t>
            </a:fld>
            <a:endParaRPr lang="en-US"/>
          </a:p>
        </p:txBody>
      </p:sp>
    </p:spTree>
    <p:extLst>
      <p:ext uri="{BB962C8B-B14F-4D97-AF65-F5344CB8AC3E}">
        <p14:creationId xmlns:p14="http://schemas.microsoft.com/office/powerpoint/2010/main" val="6360090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Did you and your stakeholders brainstorm the 20 projects you would like to see accomplished in your collection this year? </a:t>
            </a:r>
            <a:r>
              <a:rPr lang="en-US" dirty="0"/>
              <a:t>Do you have a system established whereby you revisit your needs on a regular basis with staff, board, volunteers, and other stakeholders</a:t>
            </a:r>
            <a:r>
              <a:rPr lang="en-US" dirty="0" smtClean="0"/>
              <a:t>? Where you write down what you would like to accomplish in your collection? Do</a:t>
            </a:r>
            <a:r>
              <a:rPr lang="en-US" baseline="0" dirty="0" smtClean="0"/>
              <a:t> you reach outside of your board and staff for those ideas? Volunteers often have great insight into what the collection needs most.</a:t>
            </a:r>
            <a:endParaRPr lang="en-US" sz="1200" dirty="0" smtClean="0"/>
          </a:p>
          <a:p>
            <a:pPr lvl="0"/>
            <a:endParaRPr lang="en-US" sz="1200" dirty="0" smtClean="0"/>
          </a:p>
          <a:p>
            <a:pPr lvl="0"/>
            <a:r>
              <a:rPr lang="en-US" sz="1200" dirty="0" smtClean="0"/>
              <a:t>Every shop has a thousand</a:t>
            </a:r>
            <a:r>
              <a:rPr lang="en-US" sz="1200" baseline="0" dirty="0" smtClean="0"/>
              <a:t> things that need to be accomplished. Some of them are just the day-to-day tasks of doing the job – registering, arranging, cataloging, storing.</a:t>
            </a:r>
          </a:p>
          <a:p>
            <a:pPr lvl="0"/>
            <a:r>
              <a:rPr lang="en-US" sz="1200" baseline="0" dirty="0" smtClean="0"/>
              <a:t>When do these tasks become a Project? Start with your </a:t>
            </a:r>
            <a:r>
              <a:rPr lang="en-US" sz="1200" baseline="0" dirty="0" err="1" smtClean="0"/>
              <a:t>wishlist</a:t>
            </a:r>
            <a:r>
              <a:rPr lang="en-US" sz="1200" baseline="0" dirty="0" smtClean="0"/>
              <a:t>.  </a:t>
            </a:r>
          </a:p>
          <a:p>
            <a:pPr lvl="0"/>
            <a:endParaRPr lang="en-US" sz="1200" baseline="0" dirty="0"/>
          </a:p>
          <a:p>
            <a:pPr lvl="0"/>
            <a:r>
              <a:rPr lang="en-US" sz="1200" baseline="0" dirty="0" smtClean="0"/>
              <a:t>Take a moment now to think of seven things that need doing where you work. Long-term, short-term, vague or specific.</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E88C9F03-8194-DA46-8EE7-4CEE7521261D}" type="slidenum">
              <a:rPr lang="en-US" smtClean="0"/>
              <a:t>3</a:t>
            </a:fld>
            <a:endParaRPr lang="en-US"/>
          </a:p>
        </p:txBody>
      </p:sp>
    </p:spTree>
    <p:extLst>
      <p:ext uri="{BB962C8B-B14F-4D97-AF65-F5344CB8AC3E}">
        <p14:creationId xmlns:p14="http://schemas.microsoft.com/office/powerpoint/2010/main" val="6360090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aseline="0" dirty="0" smtClean="0"/>
              <a:t>So you have thought of a few possibilities. You will think of some more. </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baseline="0" dirty="0" smtClean="0"/>
              <a:t>This presentation covers how to choose from among them, plan to implement them, and prepare to execute a project in your collection.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400" dirty="0"/>
          </a:p>
          <a:p>
            <a:pPr marL="0" marR="0" indent="0" algn="l" defTabSz="457200" rtl="0" eaLnBrk="1" fontAlgn="auto" latinLnBrk="0" hangingPunct="1">
              <a:lnSpc>
                <a:spcPct val="100000"/>
              </a:lnSpc>
              <a:spcBef>
                <a:spcPts val="0"/>
              </a:spcBef>
              <a:spcAft>
                <a:spcPts val="0"/>
              </a:spcAft>
              <a:buClrTx/>
              <a:buSzTx/>
              <a:buFontTx/>
              <a:buNone/>
              <a:tabLst/>
              <a:defRPr/>
            </a:pPr>
            <a:r>
              <a:rPr lang="en-US" sz="1400" baseline="0" dirty="0" smtClean="0"/>
              <a:t>You then must be able to articulate what makes that collection special</a:t>
            </a:r>
            <a:r>
              <a:rPr lang="en-US" sz="1400" dirty="0" smtClean="0"/>
              <a:t> – </a:t>
            </a:r>
            <a:r>
              <a:rPr lang="en-US" sz="1400" baseline="0" dirty="0" smtClean="0"/>
              <a:t> how you and your team </a:t>
            </a:r>
            <a:r>
              <a:rPr lang="en-US" sz="1400" dirty="0" smtClean="0"/>
              <a:t>are</a:t>
            </a:r>
            <a:r>
              <a:rPr lang="en-US" sz="1400" baseline="0" dirty="0" smtClean="0"/>
              <a:t> uniquely suited to caring for it, and how can you prove there is a larger need in the world for the work to be done.</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400"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400" baseline="0" dirty="0" smtClean="0"/>
              <a:t>Not every project on the brainstorming drawing board should get started. Don’t spend the time on a project when you find you are answering these questions in ways you don’t like.</a:t>
            </a:r>
            <a:endParaRPr lang="en-US" sz="1400" baseline="0" dirty="0"/>
          </a:p>
        </p:txBody>
      </p:sp>
      <p:sp>
        <p:nvSpPr>
          <p:cNvPr id="4" name="Slide Number Placeholder 3"/>
          <p:cNvSpPr>
            <a:spLocks noGrp="1"/>
          </p:cNvSpPr>
          <p:nvPr>
            <p:ph type="sldNum" sz="quarter" idx="10"/>
          </p:nvPr>
        </p:nvSpPr>
        <p:spPr/>
        <p:txBody>
          <a:bodyPr/>
          <a:lstStyle/>
          <a:p>
            <a:fld id="{E88C9F03-8194-DA46-8EE7-4CEE7521261D}" type="slidenum">
              <a:rPr lang="en-US" smtClean="0"/>
              <a:t>4</a:t>
            </a:fld>
            <a:endParaRPr lang="en-US"/>
          </a:p>
        </p:txBody>
      </p:sp>
    </p:spTree>
    <p:extLst>
      <p:ext uri="{BB962C8B-B14F-4D97-AF65-F5344CB8AC3E}">
        <p14:creationId xmlns:p14="http://schemas.microsoft.com/office/powerpoint/2010/main" val="6360090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smtClean="0"/>
              <a:t>A good project must have clearly stated objectives;</a:t>
            </a:r>
            <a:r>
              <a:rPr lang="en-US" sz="1400" baseline="0" dirty="0" smtClean="0"/>
              <a:t> it must be within your institution’s resources; and it must</a:t>
            </a:r>
            <a:r>
              <a:rPr lang="en-US" sz="1400" dirty="0" smtClean="0"/>
              <a:t> have start and end dates,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smtClean="0"/>
              <a:t>It must be temporary and not part of routine collections care. It must result in something you didn’t have before you began.</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40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smtClean="0"/>
              <a:t>1.Objective</a:t>
            </a:r>
            <a:r>
              <a:rPr lang="en-US" sz="1400" baseline="0" dirty="0" smtClean="0"/>
              <a:t> – we talked about your institutional goals back a few slides ago. Goals are broad and not closely defined. Our institution’s goals is to foster intercultural dialog. That’s a big goal. Objectives are more closely defined. The objective of your collections project is almost a reiteration of your project title. “Cataloging the netsuke collection”, “Rehousing the Johnson Papers”, “Painting all the books shiny brown.”</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400"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sz="1400" baseline="0" dirty="0" smtClean="0"/>
              <a:t>2. Resources- keep in mind that you don’t necessarily have to HAVE all the resources you need. You just need to be able to get them. Staff, (temporary staff) consultants, supplies, money…</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400" baseline="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sz="1400" baseline="0" dirty="0" smtClean="0"/>
              <a:t>3. Finite and temporary – “dusting the collection” isn’t going to fly, “inventorying the collection” is not going to fly. Things that you have to do on a regular basis just to keep the doors open aren’t really projects. They are maintenance. Being able to say “at the end of this project, all the netsukes will be in industry standard housings, with condition reports completed, and catalog numbers affixed” That is something that wasn’t true when you started the project and it has an definable moment at which you will be able to say, “We’re done here.”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40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smtClean="0"/>
              <a:t>Eliminate</a:t>
            </a:r>
            <a:r>
              <a:rPr lang="en-US" sz="1400" baseline="0" dirty="0" smtClean="0"/>
              <a:t> from your </a:t>
            </a:r>
            <a:r>
              <a:rPr lang="en-US" sz="1400" baseline="0" dirty="0" err="1" smtClean="0"/>
              <a:t>brainstormin</a:t>
            </a:r>
            <a:r>
              <a:rPr lang="en-US" sz="1400" baseline="0" dirty="0" smtClean="0"/>
              <a:t> lists any ongoing projects – things you anticipate always having to do. Eliminate anything from the list that you cannot state, in single sentence, what the objective would be beyond “not having to do it later.”</a:t>
            </a:r>
            <a:endParaRPr lang="en-US" sz="1400" dirty="0" smtClean="0"/>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400" dirty="0" smtClean="0"/>
          </a:p>
          <a:p>
            <a:pPr marL="0" marR="0" lvl="0" indent="0" algn="l" defTabSz="457200" rtl="0" eaLnBrk="1" fontAlgn="auto" latinLnBrk="0" hangingPunct="1">
              <a:lnSpc>
                <a:spcPct val="100000"/>
              </a:lnSpc>
              <a:spcBef>
                <a:spcPts val="0"/>
              </a:spcBef>
              <a:spcAft>
                <a:spcPts val="0"/>
              </a:spcAft>
              <a:buClrTx/>
              <a:buSzTx/>
              <a:buFontTx/>
              <a:buNone/>
              <a:tabLst/>
              <a:defRPr/>
            </a:pPr>
            <a:r>
              <a:rPr lang="en-US" sz="1400" dirty="0" smtClean="0"/>
              <a:t>In addition to not wasting your time, or that of your volunteers, the end goal of these exercises is to determine if the project you are envisioning is </a:t>
            </a:r>
            <a:r>
              <a:rPr lang="en-US" sz="1400" dirty="0" err="1" smtClean="0"/>
              <a:t>feasable</a:t>
            </a:r>
            <a:r>
              <a:rPr lang="en-US" sz="1400" dirty="0" smtClean="0"/>
              <a:t>. If you have planned your project well,</a:t>
            </a:r>
            <a:r>
              <a:rPr lang="en-US" sz="1400" baseline="0" dirty="0" smtClean="0"/>
              <a:t> it will be fundable. Funding agencies are looking for all of the same earmarks of a successful project that you are.</a:t>
            </a:r>
            <a:endParaRPr lang="en-US" sz="1400" dirty="0" smtClean="0"/>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smtClean="0"/>
          </a:p>
          <a:p>
            <a:endParaRPr lang="en-US" dirty="0"/>
          </a:p>
        </p:txBody>
      </p:sp>
      <p:sp>
        <p:nvSpPr>
          <p:cNvPr id="4" name="Slide Number Placeholder 3"/>
          <p:cNvSpPr>
            <a:spLocks noGrp="1"/>
          </p:cNvSpPr>
          <p:nvPr>
            <p:ph type="sldNum" sz="quarter" idx="10"/>
          </p:nvPr>
        </p:nvSpPr>
        <p:spPr/>
        <p:txBody>
          <a:bodyPr/>
          <a:lstStyle/>
          <a:p>
            <a:fld id="{E88C9F03-8194-DA46-8EE7-4CEE7521261D}" type="slidenum">
              <a:rPr lang="en-US" smtClean="0"/>
              <a:t>5</a:t>
            </a:fld>
            <a:endParaRPr lang="en-US"/>
          </a:p>
        </p:txBody>
      </p:sp>
    </p:spTree>
    <p:extLst>
      <p:ext uri="{BB962C8B-B14F-4D97-AF65-F5344CB8AC3E}">
        <p14:creationId xmlns:p14="http://schemas.microsoft.com/office/powerpoint/2010/main" val="6360090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smtClean="0"/>
              <a:t>Note: I think this</a:t>
            </a:r>
            <a:r>
              <a:rPr lang="en-US" sz="1400" baseline="0" dirty="0" smtClean="0"/>
              <a:t> slide is superfluous; not my idea.</a:t>
            </a:r>
            <a:endParaRPr lang="en-US" sz="1400" dirty="0" smtClean="0"/>
          </a:p>
          <a:p>
            <a:endParaRPr lang="en-US" sz="1400" dirty="0" smtClean="0"/>
          </a:p>
          <a:p>
            <a:r>
              <a:rPr lang="en-US" sz="1400" dirty="0" smtClean="0"/>
              <a:t>OK</a:t>
            </a:r>
            <a:r>
              <a:rPr lang="en-US" sz="1400" dirty="0" smtClean="0"/>
              <a:t>, not going to define these words. Let’s talk them through and make sure they make sense to you. You will see them again here today.</a:t>
            </a:r>
          </a:p>
          <a:p>
            <a:endParaRPr lang="en-US" sz="1400" dirty="0" smtClean="0"/>
          </a:p>
          <a:p>
            <a:r>
              <a:rPr lang="en-US" sz="1400" dirty="0" smtClean="0"/>
              <a:t>These are big-picture</a:t>
            </a:r>
            <a:r>
              <a:rPr lang="en-US" sz="1400" baseline="0" dirty="0" smtClean="0"/>
              <a:t> issues – things to keep in mind as you wonder whether you should be creating a project. </a:t>
            </a:r>
          </a:p>
          <a:p>
            <a:endParaRPr lang="en-US" sz="1400" dirty="0"/>
          </a:p>
          <a:p>
            <a:r>
              <a:rPr lang="en-US" sz="1400" baseline="0" dirty="0" smtClean="0"/>
              <a:t>This prepares </a:t>
            </a:r>
            <a:r>
              <a:rPr lang="en-US" sz="1400" dirty="0" smtClean="0"/>
              <a:t>you </a:t>
            </a:r>
            <a:r>
              <a:rPr lang="en-US" sz="1400" baseline="0" dirty="0" smtClean="0"/>
              <a:t>to start defining your individual project.</a:t>
            </a:r>
            <a:endParaRPr lang="en-US" sz="1400" dirty="0"/>
          </a:p>
        </p:txBody>
      </p:sp>
      <p:sp>
        <p:nvSpPr>
          <p:cNvPr id="4" name="Slide Number Placeholder 3"/>
          <p:cNvSpPr>
            <a:spLocks noGrp="1"/>
          </p:cNvSpPr>
          <p:nvPr>
            <p:ph type="sldNum" sz="quarter" idx="10"/>
          </p:nvPr>
        </p:nvSpPr>
        <p:spPr/>
        <p:txBody>
          <a:bodyPr/>
          <a:lstStyle/>
          <a:p>
            <a:fld id="{E88C9F03-8194-DA46-8EE7-4CEE7521261D}" type="slidenum">
              <a:rPr lang="en-US" smtClean="0"/>
              <a:t>6</a:t>
            </a:fld>
            <a:endParaRPr lang="en-US"/>
          </a:p>
        </p:txBody>
      </p:sp>
    </p:spTree>
    <p:extLst>
      <p:ext uri="{BB962C8B-B14F-4D97-AF65-F5344CB8AC3E}">
        <p14:creationId xmlns:p14="http://schemas.microsoft.com/office/powerpoint/2010/main" val="26970043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dirty="0"/>
          </a:p>
        </p:txBody>
      </p:sp>
      <p:sp>
        <p:nvSpPr>
          <p:cNvPr id="4" name="Slide Number Placeholder 3"/>
          <p:cNvSpPr>
            <a:spLocks noGrp="1"/>
          </p:cNvSpPr>
          <p:nvPr>
            <p:ph type="sldNum" sz="quarter" idx="10"/>
          </p:nvPr>
        </p:nvSpPr>
        <p:spPr/>
        <p:txBody>
          <a:bodyPr/>
          <a:lstStyle/>
          <a:p>
            <a:fld id="{E88C9F03-8194-DA46-8EE7-4CEE7521261D}" type="slidenum">
              <a:rPr lang="en-US" smtClean="0"/>
              <a:t>7</a:t>
            </a:fld>
            <a:endParaRPr lang="en-US"/>
          </a:p>
        </p:txBody>
      </p:sp>
    </p:spTree>
    <p:extLst>
      <p:ext uri="{BB962C8B-B14F-4D97-AF65-F5344CB8AC3E}">
        <p14:creationId xmlns:p14="http://schemas.microsoft.com/office/powerpoint/2010/main" val="26970043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Take 10 to 15 minutes in small groups to talk about your brainstorming lists. Use the worksheets to write down the projects that have been popping into your head while I have been talking. Talk them through – listen to what other people are hoping to accomplish and see how your projects are similar and different.</a:t>
            </a:r>
            <a:endParaRPr lang="en-US" dirty="0"/>
          </a:p>
        </p:txBody>
      </p:sp>
      <p:sp>
        <p:nvSpPr>
          <p:cNvPr id="4" name="Slide Number Placeholder 3"/>
          <p:cNvSpPr>
            <a:spLocks noGrp="1"/>
          </p:cNvSpPr>
          <p:nvPr>
            <p:ph type="sldNum" sz="quarter" idx="10"/>
          </p:nvPr>
        </p:nvSpPr>
        <p:spPr/>
        <p:txBody>
          <a:bodyPr/>
          <a:lstStyle/>
          <a:p>
            <a:fld id="{E88C9F03-8194-DA46-8EE7-4CEE7521261D}" type="slidenum">
              <a:rPr lang="en-US" smtClean="0"/>
              <a:t>8</a:t>
            </a:fld>
            <a:endParaRPr lang="en-US"/>
          </a:p>
        </p:txBody>
      </p:sp>
    </p:spTree>
    <p:extLst>
      <p:ext uri="{BB962C8B-B14F-4D97-AF65-F5344CB8AC3E}">
        <p14:creationId xmlns:p14="http://schemas.microsoft.com/office/powerpoint/2010/main" val="32470545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400" dirty="0" smtClean="0"/>
              <a:t>•Define your scope. Will this be a stand-alone project in your collection? Does it represent work that will later be done</a:t>
            </a:r>
            <a:r>
              <a:rPr lang="en-US" sz="1400" baseline="0" dirty="0" smtClean="0"/>
              <a:t> in other parts of the collection or work that has already been done elsewhere? How much will this project take on (and equally importantly: what will you NOT be addressing this time?)</a:t>
            </a:r>
          </a:p>
          <a:p>
            <a:endParaRPr lang="en-US" sz="1400" baseline="0" dirty="0" smtClean="0"/>
          </a:p>
          <a:p>
            <a:r>
              <a:rPr lang="en-US" sz="1400" baseline="0" dirty="0" smtClean="0"/>
              <a:t>•Are your goals attainable? Are they measurable? How will you measure them? Develop evaluation methods right along side of your goals.</a:t>
            </a:r>
          </a:p>
          <a:p>
            <a:endParaRPr lang="en-US" sz="1400" baseline="0" dirty="0" smtClean="0"/>
          </a:p>
          <a:p>
            <a:r>
              <a:rPr lang="en-US" sz="1400" baseline="0" dirty="0" smtClean="0"/>
              <a:t>•Who cares about this project? How will you get the word out that you have accomplished it? ENVISION YOUR END GAME at the beginning.</a:t>
            </a:r>
          </a:p>
          <a:p>
            <a:endParaRPr lang="en-US" sz="1400" baseline="0" dirty="0" smtClean="0"/>
          </a:p>
          <a:p>
            <a:r>
              <a:rPr lang="en-US" sz="1400" baseline="0" dirty="0" smtClean="0"/>
              <a:t>• SOMETHING ABOUT STAKEHOLDERS</a:t>
            </a:r>
          </a:p>
          <a:p>
            <a:endParaRPr lang="en-US" sz="1400" baseline="0" dirty="0" smtClean="0"/>
          </a:p>
          <a:p>
            <a:r>
              <a:rPr lang="en-US" sz="1400" baseline="0" dirty="0" smtClean="0"/>
              <a:t>•Review your mission. Does this project move your institution in that direction?</a:t>
            </a:r>
          </a:p>
          <a:p>
            <a:r>
              <a:rPr lang="en-US" sz="1400" baseline="0" dirty="0" smtClean="0"/>
              <a:t>Get specific by</a:t>
            </a:r>
            <a:r>
              <a:rPr lang="en-US" sz="1400" dirty="0" smtClean="0"/>
              <a:t> </a:t>
            </a:r>
            <a:r>
              <a:rPr lang="en-US" sz="1400" baseline="0" dirty="0" smtClean="0"/>
              <a:t>asking the right questions at the outset (next</a:t>
            </a:r>
            <a:r>
              <a:rPr lang="en-US" sz="1400" dirty="0" smtClean="0"/>
              <a:t> slide)</a:t>
            </a:r>
            <a:endParaRPr lang="en-US" sz="1400" baseline="0" dirty="0" smtClean="0"/>
          </a:p>
          <a:p>
            <a:endParaRPr lang="en-US" dirty="0"/>
          </a:p>
        </p:txBody>
      </p:sp>
      <p:sp>
        <p:nvSpPr>
          <p:cNvPr id="4" name="Slide Number Placeholder 3"/>
          <p:cNvSpPr>
            <a:spLocks noGrp="1"/>
          </p:cNvSpPr>
          <p:nvPr>
            <p:ph type="sldNum" sz="quarter" idx="10"/>
          </p:nvPr>
        </p:nvSpPr>
        <p:spPr/>
        <p:txBody>
          <a:bodyPr/>
          <a:lstStyle/>
          <a:p>
            <a:fld id="{E88C9F03-8194-DA46-8EE7-4CEE7521261D}" type="slidenum">
              <a:rPr lang="en-US" smtClean="0"/>
              <a:t>9</a:t>
            </a:fld>
            <a:endParaRPr lang="en-US"/>
          </a:p>
        </p:txBody>
      </p:sp>
    </p:spTree>
    <p:extLst>
      <p:ext uri="{BB962C8B-B14F-4D97-AF65-F5344CB8AC3E}">
        <p14:creationId xmlns:p14="http://schemas.microsoft.com/office/powerpoint/2010/main" val="31827963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3765EC0-62B7-004A-BDBE-AD603F11409C}" type="datetimeFigureOut">
              <a:rPr lang="en-US" smtClean="0"/>
              <a:t>6/4/14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C42009-0D4B-BE42-8B01-51B89066FB15}" type="slidenum">
              <a:rPr lang="en-US" smtClean="0"/>
              <a:t>‹#›</a:t>
            </a:fld>
            <a:endParaRPr lang="en-US"/>
          </a:p>
        </p:txBody>
      </p:sp>
    </p:spTree>
    <p:extLst>
      <p:ext uri="{BB962C8B-B14F-4D97-AF65-F5344CB8AC3E}">
        <p14:creationId xmlns:p14="http://schemas.microsoft.com/office/powerpoint/2010/main" val="15929524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765EC0-62B7-004A-BDBE-AD603F11409C}" type="datetimeFigureOut">
              <a:rPr lang="en-US" smtClean="0"/>
              <a:t>6/4/14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C42009-0D4B-BE42-8B01-51B89066FB15}" type="slidenum">
              <a:rPr lang="en-US" smtClean="0"/>
              <a:t>‹#›</a:t>
            </a:fld>
            <a:endParaRPr lang="en-US"/>
          </a:p>
        </p:txBody>
      </p:sp>
    </p:spTree>
    <p:extLst>
      <p:ext uri="{BB962C8B-B14F-4D97-AF65-F5344CB8AC3E}">
        <p14:creationId xmlns:p14="http://schemas.microsoft.com/office/powerpoint/2010/main" val="14466057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765EC0-62B7-004A-BDBE-AD603F11409C}" type="datetimeFigureOut">
              <a:rPr lang="en-US" smtClean="0"/>
              <a:t>6/4/14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C42009-0D4B-BE42-8B01-51B89066FB15}" type="slidenum">
              <a:rPr lang="en-US" smtClean="0"/>
              <a:t>‹#›</a:t>
            </a:fld>
            <a:endParaRPr lang="en-US"/>
          </a:p>
        </p:txBody>
      </p:sp>
    </p:spTree>
    <p:extLst>
      <p:ext uri="{BB962C8B-B14F-4D97-AF65-F5344CB8AC3E}">
        <p14:creationId xmlns:p14="http://schemas.microsoft.com/office/powerpoint/2010/main" val="3685313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3765EC0-62B7-004A-BDBE-AD603F11409C}" type="datetimeFigureOut">
              <a:rPr lang="en-US" smtClean="0"/>
              <a:t>6/4/14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C42009-0D4B-BE42-8B01-51B89066FB15}" type="slidenum">
              <a:rPr lang="en-US" smtClean="0"/>
              <a:t>‹#›</a:t>
            </a:fld>
            <a:endParaRPr lang="en-US"/>
          </a:p>
        </p:txBody>
      </p:sp>
    </p:spTree>
    <p:extLst>
      <p:ext uri="{BB962C8B-B14F-4D97-AF65-F5344CB8AC3E}">
        <p14:creationId xmlns:p14="http://schemas.microsoft.com/office/powerpoint/2010/main" val="32316001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3765EC0-62B7-004A-BDBE-AD603F11409C}" type="datetimeFigureOut">
              <a:rPr lang="en-US" smtClean="0"/>
              <a:t>6/4/14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BC42009-0D4B-BE42-8B01-51B89066FB15}" type="slidenum">
              <a:rPr lang="en-US" smtClean="0"/>
              <a:t>‹#›</a:t>
            </a:fld>
            <a:endParaRPr lang="en-US"/>
          </a:p>
        </p:txBody>
      </p:sp>
    </p:spTree>
    <p:extLst>
      <p:ext uri="{BB962C8B-B14F-4D97-AF65-F5344CB8AC3E}">
        <p14:creationId xmlns:p14="http://schemas.microsoft.com/office/powerpoint/2010/main" val="35403408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3765EC0-62B7-004A-BDBE-AD603F11409C}" type="datetimeFigureOut">
              <a:rPr lang="en-US" smtClean="0"/>
              <a:t>6/4/14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C42009-0D4B-BE42-8B01-51B89066FB15}" type="slidenum">
              <a:rPr lang="en-US" smtClean="0"/>
              <a:t>‹#›</a:t>
            </a:fld>
            <a:endParaRPr lang="en-US"/>
          </a:p>
        </p:txBody>
      </p:sp>
    </p:spTree>
    <p:extLst>
      <p:ext uri="{BB962C8B-B14F-4D97-AF65-F5344CB8AC3E}">
        <p14:creationId xmlns:p14="http://schemas.microsoft.com/office/powerpoint/2010/main" val="29531466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3765EC0-62B7-004A-BDBE-AD603F11409C}" type="datetimeFigureOut">
              <a:rPr lang="en-US" smtClean="0"/>
              <a:t>6/4/14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BC42009-0D4B-BE42-8B01-51B89066FB15}" type="slidenum">
              <a:rPr lang="en-US" smtClean="0"/>
              <a:t>‹#›</a:t>
            </a:fld>
            <a:endParaRPr lang="en-US"/>
          </a:p>
        </p:txBody>
      </p:sp>
    </p:spTree>
    <p:extLst>
      <p:ext uri="{BB962C8B-B14F-4D97-AF65-F5344CB8AC3E}">
        <p14:creationId xmlns:p14="http://schemas.microsoft.com/office/powerpoint/2010/main" val="42719406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3765EC0-62B7-004A-BDBE-AD603F11409C}" type="datetimeFigureOut">
              <a:rPr lang="en-US" smtClean="0"/>
              <a:t>6/4/14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BC42009-0D4B-BE42-8B01-51B89066FB15}" type="slidenum">
              <a:rPr lang="en-US" smtClean="0"/>
              <a:t>‹#›</a:t>
            </a:fld>
            <a:endParaRPr lang="en-US"/>
          </a:p>
        </p:txBody>
      </p:sp>
    </p:spTree>
    <p:extLst>
      <p:ext uri="{BB962C8B-B14F-4D97-AF65-F5344CB8AC3E}">
        <p14:creationId xmlns:p14="http://schemas.microsoft.com/office/powerpoint/2010/main" val="14667310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3765EC0-62B7-004A-BDBE-AD603F11409C}" type="datetimeFigureOut">
              <a:rPr lang="en-US" smtClean="0"/>
              <a:t>6/4/14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BC42009-0D4B-BE42-8B01-51B89066FB15}" type="slidenum">
              <a:rPr lang="en-US" smtClean="0"/>
              <a:t>‹#›</a:t>
            </a:fld>
            <a:endParaRPr lang="en-US"/>
          </a:p>
        </p:txBody>
      </p:sp>
    </p:spTree>
    <p:extLst>
      <p:ext uri="{BB962C8B-B14F-4D97-AF65-F5344CB8AC3E}">
        <p14:creationId xmlns:p14="http://schemas.microsoft.com/office/powerpoint/2010/main" val="23262444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3765EC0-62B7-004A-BDBE-AD603F11409C}" type="datetimeFigureOut">
              <a:rPr lang="en-US" smtClean="0"/>
              <a:t>6/4/14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C42009-0D4B-BE42-8B01-51B89066FB15}" type="slidenum">
              <a:rPr lang="en-US" smtClean="0"/>
              <a:t>‹#›</a:t>
            </a:fld>
            <a:endParaRPr lang="en-US"/>
          </a:p>
        </p:txBody>
      </p:sp>
    </p:spTree>
    <p:extLst>
      <p:ext uri="{BB962C8B-B14F-4D97-AF65-F5344CB8AC3E}">
        <p14:creationId xmlns:p14="http://schemas.microsoft.com/office/powerpoint/2010/main" val="36672877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3765EC0-62B7-004A-BDBE-AD603F11409C}" type="datetimeFigureOut">
              <a:rPr lang="en-US" smtClean="0"/>
              <a:t>6/4/14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BC42009-0D4B-BE42-8B01-51B89066FB15}" type="slidenum">
              <a:rPr lang="en-US" smtClean="0"/>
              <a:t>‹#›</a:t>
            </a:fld>
            <a:endParaRPr lang="en-US"/>
          </a:p>
        </p:txBody>
      </p:sp>
    </p:spTree>
    <p:extLst>
      <p:ext uri="{BB962C8B-B14F-4D97-AF65-F5344CB8AC3E}">
        <p14:creationId xmlns:p14="http://schemas.microsoft.com/office/powerpoint/2010/main" val="345168284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765EC0-62B7-004A-BDBE-AD603F11409C}" type="datetimeFigureOut">
              <a:rPr lang="en-US" smtClean="0"/>
              <a:t>6/4/14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C42009-0D4B-BE42-8B01-51B89066FB15}" type="slidenum">
              <a:rPr lang="en-US" smtClean="0"/>
              <a:t>‹#›</a:t>
            </a:fld>
            <a:endParaRPr lang="en-US"/>
          </a:p>
        </p:txBody>
      </p:sp>
    </p:spTree>
    <p:extLst>
      <p:ext uri="{BB962C8B-B14F-4D97-AF65-F5344CB8AC3E}">
        <p14:creationId xmlns:p14="http://schemas.microsoft.com/office/powerpoint/2010/main" val="27369880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emf"/></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jpg"/><Relationship Id="rId5" Type="http://schemas.openxmlformats.org/officeDocument/2006/relationships/image" Target="../media/image4.emf"/><Relationship Id="rId6" Type="http://schemas.openxmlformats.org/officeDocument/2006/relationships/image" Target="../media/image12.jpe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jpg"/><Relationship Id="rId5" Type="http://schemas.openxmlformats.org/officeDocument/2006/relationships/image" Target="../media/image4.emf"/><Relationship Id="rId6" Type="http://schemas.openxmlformats.org/officeDocument/2006/relationships/image" Target="../media/image13.jpe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jpg"/><Relationship Id="rId5" Type="http://schemas.openxmlformats.org/officeDocument/2006/relationships/image" Target="../media/image4.emf"/><Relationship Id="rId6" Type="http://schemas.openxmlformats.org/officeDocument/2006/relationships/image" Target="../media/image14.jp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jpg"/><Relationship Id="rId5" Type="http://schemas.openxmlformats.org/officeDocument/2006/relationships/image" Target="../media/image4.emf"/><Relationship Id="rId6" Type="http://schemas.openxmlformats.org/officeDocument/2006/relationships/image" Target="../media/image15.jpeg"/><Relationship Id="rId7" Type="http://schemas.openxmlformats.org/officeDocument/2006/relationships/image" Target="../media/image16.jpe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jpg"/><Relationship Id="rId5" Type="http://schemas.openxmlformats.org/officeDocument/2006/relationships/image" Target="../media/image4.emf"/><Relationship Id="rId6" Type="http://schemas.openxmlformats.org/officeDocument/2006/relationships/image" Target="../media/image17.jpeg"/><Relationship Id="rId7" Type="http://schemas.openxmlformats.org/officeDocument/2006/relationships/image" Target="../media/image18.jpe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jpg"/><Relationship Id="rId5" Type="http://schemas.openxmlformats.org/officeDocument/2006/relationships/image" Target="../media/image4.emf"/><Relationship Id="rId6" Type="http://schemas.openxmlformats.org/officeDocument/2006/relationships/image" Target="../media/image19.jp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jpg"/><Relationship Id="rId5" Type="http://schemas.openxmlformats.org/officeDocument/2006/relationships/image" Target="../media/image4.emf"/><Relationship Id="rId6" Type="http://schemas.openxmlformats.org/officeDocument/2006/relationships/image" Target="../media/image20.jp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jpg"/><Relationship Id="rId5" Type="http://schemas.openxmlformats.org/officeDocument/2006/relationships/image" Target="../media/image4.emf"/><Relationship Id="rId6" Type="http://schemas.openxmlformats.org/officeDocument/2006/relationships/image" Target="../media/image21.jpe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jpg"/><Relationship Id="rId5" Type="http://schemas.openxmlformats.org/officeDocument/2006/relationships/image" Target="../media/image4.emf"/><Relationship Id="rId6" Type="http://schemas.openxmlformats.org/officeDocument/2006/relationships/image" Target="../media/image22.jpe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jpg"/><Relationship Id="rId5" Type="http://schemas.openxmlformats.org/officeDocument/2006/relationships/image" Target="../media/image4.emf"/><Relationship Id="rId6" Type="http://schemas.openxmlformats.org/officeDocument/2006/relationships/image" Target="../media/image23.jpe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jpg"/><Relationship Id="rId5" Type="http://schemas.openxmlformats.org/officeDocument/2006/relationships/image" Target="../media/image4.emf"/><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jpg"/><Relationship Id="rId5" Type="http://schemas.openxmlformats.org/officeDocument/2006/relationships/image" Target="../media/image4.emf"/><Relationship Id="rId6" Type="http://schemas.openxmlformats.org/officeDocument/2006/relationships/image" Target="../media/image5.jp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jpg"/><Relationship Id="rId5" Type="http://schemas.openxmlformats.org/officeDocument/2006/relationships/image" Target="../media/image4.emf"/><Relationship Id="rId6" Type="http://schemas.openxmlformats.org/officeDocument/2006/relationships/image" Target="../media/image6.jp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jpg"/><Relationship Id="rId5" Type="http://schemas.openxmlformats.org/officeDocument/2006/relationships/image" Target="../media/image4.emf"/><Relationship Id="rId6" Type="http://schemas.openxmlformats.org/officeDocument/2006/relationships/image" Target="../media/image7.jpg"/><Relationship Id="rId7" Type="http://schemas.openxmlformats.org/officeDocument/2006/relationships/image" Target="../media/image8.jpg"/><Relationship Id="rId8" Type="http://schemas.openxmlformats.org/officeDocument/2006/relationships/image" Target="../media/image9.jp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jpg"/><Relationship Id="rId5" Type="http://schemas.openxmlformats.org/officeDocument/2006/relationships/image" Target="../media/image4.emf"/><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jpg"/><Relationship Id="rId5" Type="http://schemas.openxmlformats.org/officeDocument/2006/relationships/image" Target="../media/image4.emf"/><Relationship Id="rId6" Type="http://schemas.openxmlformats.org/officeDocument/2006/relationships/image" Target="../media/image10.jp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jpg"/><Relationship Id="rId5" Type="http://schemas.openxmlformats.org/officeDocument/2006/relationships/image" Target="../media/image4.emf"/><Relationship Id="rId6" Type="http://schemas.openxmlformats.org/officeDocument/2006/relationships/image" Target="../media/image11.jp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4" Type="http://schemas.openxmlformats.org/officeDocument/2006/relationships/image" Target="../media/image3.jpg"/><Relationship Id="rId5" Type="http://schemas.openxmlformats.org/officeDocument/2006/relationships/image" Target="../media/image4.emf"/><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entorCorps cover.e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228599"/>
            <a:ext cx="9155201" cy="7193372"/>
          </a:xfrm>
          <a:prstGeom prst="rect">
            <a:avLst/>
          </a:prstGeom>
        </p:spPr>
      </p:pic>
      <p:sp>
        <p:nvSpPr>
          <p:cNvPr id="5" name="TextBox 4"/>
          <p:cNvSpPr txBox="1"/>
          <p:nvPr/>
        </p:nvSpPr>
        <p:spPr>
          <a:xfrm>
            <a:off x="3028666" y="2240324"/>
            <a:ext cx="5947416" cy="1198277"/>
          </a:xfrm>
          <a:prstGeom prst="rect">
            <a:avLst/>
          </a:prstGeom>
          <a:noFill/>
        </p:spPr>
        <p:txBody>
          <a:bodyPr wrap="square" rtlCol="0">
            <a:spAutoFit/>
          </a:bodyPr>
          <a:lstStyle/>
          <a:p>
            <a:pPr algn="ctr">
              <a:lnSpc>
                <a:spcPct val="80000"/>
              </a:lnSpc>
            </a:pPr>
            <a:r>
              <a:rPr lang="en-US" sz="4400" dirty="0" smtClean="0">
                <a:solidFill>
                  <a:schemeClr val="bg1"/>
                </a:solidFill>
                <a:latin typeface="FuturTLig"/>
                <a:cs typeface="FuturTLig"/>
              </a:rPr>
              <a:t>CONNECTING TO</a:t>
            </a:r>
          </a:p>
          <a:p>
            <a:pPr algn="ctr">
              <a:lnSpc>
                <a:spcPct val="80000"/>
              </a:lnSpc>
            </a:pPr>
            <a:r>
              <a:rPr lang="en-US" sz="4400" dirty="0" smtClean="0">
                <a:solidFill>
                  <a:schemeClr val="bg1"/>
                </a:solidFill>
                <a:latin typeface="FuturTBol"/>
                <a:cs typeface="FuturTBol"/>
              </a:rPr>
              <a:t>COLLECTIONS</a:t>
            </a:r>
            <a:endParaRPr lang="en-US" sz="4400" dirty="0">
              <a:solidFill>
                <a:schemeClr val="bg1"/>
              </a:solidFill>
              <a:latin typeface="FuturTBol"/>
              <a:cs typeface="FuturTBol"/>
            </a:endParaRPr>
          </a:p>
        </p:txBody>
      </p:sp>
      <p:sp>
        <p:nvSpPr>
          <p:cNvPr id="6" name="TextBox 5"/>
          <p:cNvSpPr txBox="1"/>
          <p:nvPr/>
        </p:nvSpPr>
        <p:spPr>
          <a:xfrm>
            <a:off x="2807539" y="3708663"/>
            <a:ext cx="6336461" cy="1041311"/>
          </a:xfrm>
          <a:prstGeom prst="rect">
            <a:avLst/>
          </a:prstGeom>
          <a:noFill/>
        </p:spPr>
        <p:txBody>
          <a:bodyPr wrap="square" rtlCol="0">
            <a:spAutoFit/>
          </a:bodyPr>
          <a:lstStyle/>
          <a:p>
            <a:pPr algn="ctr">
              <a:lnSpc>
                <a:spcPct val="75000"/>
              </a:lnSpc>
            </a:pPr>
            <a:r>
              <a:rPr lang="en-US" sz="4000" dirty="0" smtClean="0">
                <a:latin typeface="FuturTLig"/>
                <a:cs typeface="FuturTLig"/>
              </a:rPr>
              <a:t>Planning for Success</a:t>
            </a:r>
          </a:p>
          <a:p>
            <a:pPr algn="ctr">
              <a:lnSpc>
                <a:spcPct val="75000"/>
              </a:lnSpc>
            </a:pPr>
            <a:r>
              <a:rPr lang="en-US" sz="4000" dirty="0" smtClean="0">
                <a:latin typeface="FuturTLig"/>
                <a:cs typeface="FuturTLig"/>
              </a:rPr>
              <a:t>Choosing the Right Project</a:t>
            </a:r>
          </a:p>
        </p:txBody>
      </p:sp>
    </p:spTree>
    <p:extLst>
      <p:ext uri="{BB962C8B-B14F-4D97-AF65-F5344CB8AC3E}">
        <p14:creationId xmlns:p14="http://schemas.microsoft.com/office/powerpoint/2010/main" val="2075802764"/>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14" name="Picture 13"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155973" y="1743086"/>
            <a:ext cx="5113734" cy="1198277"/>
          </a:xfrm>
          <a:prstGeom prst="rect">
            <a:avLst/>
          </a:prstGeom>
          <a:noFill/>
        </p:spPr>
        <p:txBody>
          <a:bodyPr wrap="square" rtlCol="0">
            <a:spAutoFit/>
          </a:bodyPr>
          <a:lstStyle/>
          <a:p>
            <a:pPr>
              <a:lnSpc>
                <a:spcPct val="80000"/>
              </a:lnSpc>
            </a:pPr>
            <a:r>
              <a:rPr lang="en-US" sz="4400" dirty="0" smtClean="0">
                <a:latin typeface="FuturTBol"/>
                <a:cs typeface="FuturTBol"/>
              </a:rPr>
              <a:t>Ask the </a:t>
            </a:r>
          </a:p>
          <a:p>
            <a:pPr>
              <a:lnSpc>
                <a:spcPct val="80000"/>
              </a:lnSpc>
            </a:pPr>
            <a:r>
              <a:rPr lang="en-US" sz="4400" dirty="0">
                <a:latin typeface="FuturTBol"/>
                <a:cs typeface="FuturTBol"/>
              </a:rPr>
              <a:t> </a:t>
            </a:r>
            <a:r>
              <a:rPr lang="en-US" sz="4400" dirty="0" smtClean="0">
                <a:latin typeface="FuturTBol"/>
                <a:cs typeface="FuturTBol"/>
              </a:rPr>
              <a:t>     </a:t>
            </a:r>
            <a:r>
              <a:rPr lang="en-US" sz="4400" dirty="0">
                <a:latin typeface="FuturTBol"/>
                <a:cs typeface="FuturTBol"/>
              </a:rPr>
              <a:t>R</a:t>
            </a:r>
            <a:r>
              <a:rPr lang="en-US" sz="4400" dirty="0" smtClean="0">
                <a:latin typeface="FuturTBol"/>
                <a:cs typeface="FuturTBol"/>
              </a:rPr>
              <a:t>ight </a:t>
            </a:r>
            <a:r>
              <a:rPr lang="en-US" sz="4400" dirty="0">
                <a:latin typeface="FuturTBol"/>
                <a:cs typeface="FuturTBol"/>
              </a:rPr>
              <a:t>Q</a:t>
            </a:r>
            <a:r>
              <a:rPr lang="en-US" sz="4400" dirty="0" smtClean="0">
                <a:latin typeface="FuturTBol"/>
                <a:cs typeface="FuturTBol"/>
              </a:rPr>
              <a:t>uestions</a:t>
            </a:r>
            <a:endParaRPr lang="en-US" sz="4400" dirty="0">
              <a:latin typeface="FuturTBol"/>
              <a:cs typeface="FuturTBol"/>
            </a:endParaRPr>
          </a:p>
        </p:txBody>
      </p:sp>
      <p:sp>
        <p:nvSpPr>
          <p:cNvPr id="17" name="TextBox 16"/>
          <p:cNvSpPr txBox="1"/>
          <p:nvPr/>
        </p:nvSpPr>
        <p:spPr>
          <a:xfrm>
            <a:off x="349490" y="3113802"/>
            <a:ext cx="5410422" cy="2308324"/>
          </a:xfrm>
          <a:prstGeom prst="rect">
            <a:avLst/>
          </a:prstGeom>
          <a:noFill/>
        </p:spPr>
        <p:txBody>
          <a:bodyPr wrap="square" rtlCol="0">
            <a:spAutoFit/>
          </a:bodyPr>
          <a:lstStyle/>
          <a:p>
            <a:r>
              <a:rPr lang="en-US" sz="2400" dirty="0" smtClean="0">
                <a:latin typeface="+mj-lt"/>
                <a:cs typeface="Adobe Garamond Pro"/>
              </a:rPr>
              <a:t>Ask your team and yourself:</a:t>
            </a:r>
          </a:p>
          <a:p>
            <a:endParaRPr lang="en-US" sz="2400" dirty="0" smtClean="0">
              <a:latin typeface="+mj-lt"/>
              <a:cs typeface="Adobe Garamond Pro"/>
            </a:endParaRPr>
          </a:p>
          <a:p>
            <a:pPr lvl="0"/>
            <a:r>
              <a:rPr lang="en-US" sz="2400" dirty="0" smtClean="0"/>
              <a:t>• How much will we do?</a:t>
            </a:r>
          </a:p>
          <a:p>
            <a:pPr lvl="0"/>
            <a:r>
              <a:rPr lang="en-US" sz="2400" dirty="0" smtClean="0"/>
              <a:t>• Who will do it?</a:t>
            </a:r>
            <a:endParaRPr lang="en-US" sz="2400" dirty="0"/>
          </a:p>
          <a:p>
            <a:r>
              <a:rPr lang="en-US" sz="2400" dirty="0" smtClean="0"/>
              <a:t>• Can we complete the work?</a:t>
            </a:r>
            <a:endParaRPr lang="en-US" sz="2400" dirty="0"/>
          </a:p>
          <a:p>
            <a:pPr lvl="0"/>
            <a:r>
              <a:rPr lang="en-US" sz="2400" b="1" dirty="0"/>
              <a:t>•</a:t>
            </a:r>
            <a:r>
              <a:rPr lang="en-US" sz="2400" dirty="0"/>
              <a:t> Why are we doing this</a:t>
            </a:r>
            <a:r>
              <a:rPr lang="en-US" sz="2400" dirty="0" smtClean="0"/>
              <a:t>?</a:t>
            </a:r>
            <a:endParaRPr lang="en-US" sz="2400" dirty="0"/>
          </a:p>
        </p:txBody>
      </p:sp>
      <p:pic>
        <p:nvPicPr>
          <p:cNvPr id="4" name="Picture 3" descr="images.jpe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29357" y="3026982"/>
            <a:ext cx="3798844" cy="2845467"/>
          </a:xfrm>
          <a:prstGeom prst="rect">
            <a:avLst/>
          </a:prstGeom>
        </p:spPr>
      </p:pic>
    </p:spTree>
    <p:extLst>
      <p:ext uri="{BB962C8B-B14F-4D97-AF65-F5344CB8AC3E}">
        <p14:creationId xmlns:p14="http://schemas.microsoft.com/office/powerpoint/2010/main" val="2220849465"/>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743087"/>
            <a:ext cx="4721103" cy="656590"/>
          </a:xfrm>
          <a:prstGeom prst="rect">
            <a:avLst/>
          </a:prstGeom>
          <a:noFill/>
        </p:spPr>
        <p:txBody>
          <a:bodyPr wrap="square" rtlCol="0">
            <a:spAutoFit/>
          </a:bodyPr>
          <a:lstStyle/>
          <a:p>
            <a:pPr>
              <a:lnSpc>
                <a:spcPct val="80000"/>
              </a:lnSpc>
            </a:pPr>
            <a:r>
              <a:rPr lang="en-US" sz="4400" dirty="0" smtClean="0">
                <a:latin typeface="FuturTBol"/>
                <a:cs typeface="FuturTBol"/>
              </a:rPr>
              <a:t>Will </a:t>
            </a:r>
            <a:r>
              <a:rPr lang="en-US" sz="4400" dirty="0">
                <a:latin typeface="FuturTBol"/>
                <a:cs typeface="FuturTBol"/>
              </a:rPr>
              <a:t>I</a:t>
            </a:r>
            <a:r>
              <a:rPr lang="en-US" sz="4400" dirty="0" smtClean="0">
                <a:latin typeface="FuturTBol"/>
                <a:cs typeface="FuturTBol"/>
              </a:rPr>
              <a:t>t Ever </a:t>
            </a:r>
            <a:r>
              <a:rPr lang="en-US" sz="4400" dirty="0">
                <a:latin typeface="FuturTBol"/>
                <a:cs typeface="FuturTBol"/>
              </a:rPr>
              <a:t>E</a:t>
            </a:r>
            <a:r>
              <a:rPr lang="en-US" sz="4400" dirty="0" smtClean="0">
                <a:latin typeface="FuturTBol"/>
                <a:cs typeface="FuturTBol"/>
              </a:rPr>
              <a:t>nd?</a:t>
            </a:r>
            <a:endParaRPr lang="en-US" sz="4400" dirty="0">
              <a:latin typeface="FuturTBol"/>
              <a:cs typeface="FuturTBol"/>
            </a:endParaRPr>
          </a:p>
        </p:txBody>
      </p:sp>
      <p:sp>
        <p:nvSpPr>
          <p:cNvPr id="8" name="TextBox 7"/>
          <p:cNvSpPr txBox="1"/>
          <p:nvPr/>
        </p:nvSpPr>
        <p:spPr>
          <a:xfrm>
            <a:off x="349488" y="4529638"/>
            <a:ext cx="7834955" cy="1995418"/>
          </a:xfrm>
          <a:prstGeom prst="rect">
            <a:avLst/>
          </a:prstGeom>
          <a:noFill/>
        </p:spPr>
        <p:txBody>
          <a:bodyPr wrap="square" rtlCol="0">
            <a:spAutoFit/>
          </a:bodyPr>
          <a:lstStyle/>
          <a:p>
            <a:pPr>
              <a:lnSpc>
                <a:spcPct val="150000"/>
              </a:lnSpc>
            </a:pPr>
            <a:r>
              <a:rPr lang="en-US" sz="2800" dirty="0" smtClean="0">
                <a:latin typeface="Adobe Garamond Pro"/>
                <a:cs typeface="Adobe Garamond Pro"/>
              </a:rPr>
              <a:t>• How will you know when you are done?</a:t>
            </a:r>
          </a:p>
          <a:p>
            <a:pPr>
              <a:lnSpc>
                <a:spcPct val="150000"/>
              </a:lnSpc>
            </a:pPr>
            <a:r>
              <a:rPr lang="en-US" sz="2800" dirty="0" smtClean="0">
                <a:latin typeface="Adobe Garamond Pro"/>
                <a:cs typeface="Adobe Garamond Pro"/>
              </a:rPr>
              <a:t>• Are you meeting professional standards?</a:t>
            </a:r>
          </a:p>
          <a:p>
            <a:pPr>
              <a:lnSpc>
                <a:spcPct val="150000"/>
              </a:lnSpc>
            </a:pPr>
            <a:r>
              <a:rPr lang="en-US" sz="2800" dirty="0" smtClean="0">
                <a:latin typeface="Adobe Garamond Pro"/>
                <a:cs typeface="Adobe Garamond Pro"/>
              </a:rPr>
              <a:t>• Has anyone else executed a project like yours?</a:t>
            </a:r>
          </a:p>
        </p:txBody>
      </p:sp>
      <p:pic>
        <p:nvPicPr>
          <p:cNvPr id="2" name="Picture 1" descr="Unknown.jpe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84981" y="1743087"/>
            <a:ext cx="4278396" cy="2847078"/>
          </a:xfrm>
          <a:prstGeom prst="rect">
            <a:avLst/>
          </a:prstGeom>
        </p:spPr>
      </p:pic>
    </p:spTree>
    <p:extLst>
      <p:ext uri="{BB962C8B-B14F-4D97-AF65-F5344CB8AC3E}">
        <p14:creationId xmlns:p14="http://schemas.microsoft.com/office/powerpoint/2010/main" val="72310144"/>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14" name="Picture 13"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0" y="1604761"/>
            <a:ext cx="9173243" cy="656590"/>
          </a:xfrm>
          <a:prstGeom prst="rect">
            <a:avLst/>
          </a:prstGeom>
          <a:noFill/>
        </p:spPr>
        <p:txBody>
          <a:bodyPr wrap="square" rtlCol="0">
            <a:spAutoFit/>
          </a:bodyPr>
          <a:lstStyle/>
          <a:p>
            <a:pPr>
              <a:lnSpc>
                <a:spcPct val="80000"/>
              </a:lnSpc>
            </a:pPr>
            <a:r>
              <a:rPr lang="en-US" sz="4400" dirty="0" smtClean="0">
                <a:latin typeface="FuturTBol"/>
                <a:cs typeface="FuturTBol"/>
              </a:rPr>
              <a:t>Establish Standards - Be Consistent</a:t>
            </a:r>
            <a:endParaRPr lang="en-US" sz="4400" dirty="0">
              <a:latin typeface="FuturTBol"/>
              <a:cs typeface="FuturTBol"/>
            </a:endParaRPr>
          </a:p>
        </p:txBody>
      </p:sp>
      <p:sp>
        <p:nvSpPr>
          <p:cNvPr id="17" name="TextBox 16"/>
          <p:cNvSpPr txBox="1"/>
          <p:nvPr/>
        </p:nvSpPr>
        <p:spPr>
          <a:xfrm>
            <a:off x="362062" y="2778353"/>
            <a:ext cx="8376445" cy="1569660"/>
          </a:xfrm>
          <a:prstGeom prst="rect">
            <a:avLst/>
          </a:prstGeom>
          <a:noFill/>
        </p:spPr>
        <p:txBody>
          <a:bodyPr wrap="square" rtlCol="0">
            <a:spAutoFit/>
          </a:bodyPr>
          <a:lstStyle/>
          <a:p>
            <a:pPr lvl="0"/>
            <a:r>
              <a:rPr lang="en-US" sz="2400" dirty="0" smtClean="0"/>
              <a:t>• Cataloging Objects?     </a:t>
            </a:r>
            <a:r>
              <a:rPr lang="en-US" sz="2400" dirty="0" smtClean="0">
                <a:latin typeface="+mj-lt"/>
                <a:cs typeface="Adobe Garamond Pro"/>
              </a:rPr>
              <a:t>Past Perfect - </a:t>
            </a:r>
            <a:r>
              <a:rPr lang="en-US" sz="2400" dirty="0" err="1" smtClean="0">
                <a:latin typeface="+mj-lt"/>
                <a:cs typeface="Adobe Garamond Pro"/>
              </a:rPr>
              <a:t>Nomeclature</a:t>
            </a:r>
            <a:endParaRPr lang="en-US" sz="2400" dirty="0" smtClean="0">
              <a:latin typeface="+mj-lt"/>
              <a:cs typeface="Adobe Garamond Pro"/>
            </a:endParaRPr>
          </a:p>
          <a:p>
            <a:r>
              <a:rPr lang="en-US" sz="2400" dirty="0"/>
              <a:t>• </a:t>
            </a:r>
            <a:r>
              <a:rPr lang="en-US" sz="2400" dirty="0" smtClean="0"/>
              <a:t>Processing Archives?   DACS</a:t>
            </a:r>
          </a:p>
          <a:p>
            <a:r>
              <a:rPr lang="en-US" sz="2400" dirty="0" smtClean="0"/>
              <a:t>• Library Project?  MARC</a:t>
            </a:r>
          </a:p>
          <a:p>
            <a:r>
              <a:rPr lang="en-US" sz="2400" dirty="0" smtClean="0"/>
              <a:t>• How much control is enough?</a:t>
            </a:r>
          </a:p>
        </p:txBody>
      </p:sp>
      <p:pic>
        <p:nvPicPr>
          <p:cNvPr id="4" name="Picture 3" descr="ducks_in_a_row-xjb5jh.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244" y="4965231"/>
            <a:ext cx="9144000" cy="1814428"/>
          </a:xfrm>
          <a:prstGeom prst="rect">
            <a:avLst/>
          </a:prstGeom>
        </p:spPr>
      </p:pic>
    </p:spTree>
    <p:extLst>
      <p:ext uri="{BB962C8B-B14F-4D97-AF65-F5344CB8AC3E}">
        <p14:creationId xmlns:p14="http://schemas.microsoft.com/office/powerpoint/2010/main" val="2129079557"/>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14" name="Picture 13"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948072" y="1743086"/>
            <a:ext cx="7111448" cy="656590"/>
          </a:xfrm>
          <a:prstGeom prst="rect">
            <a:avLst/>
          </a:prstGeom>
          <a:noFill/>
        </p:spPr>
        <p:txBody>
          <a:bodyPr wrap="square" rtlCol="0">
            <a:spAutoFit/>
          </a:bodyPr>
          <a:lstStyle/>
          <a:p>
            <a:pPr>
              <a:lnSpc>
                <a:spcPct val="80000"/>
              </a:lnSpc>
            </a:pPr>
            <a:r>
              <a:rPr lang="en-US" sz="4400" dirty="0" smtClean="0">
                <a:latin typeface="FuturTBol"/>
                <a:cs typeface="FuturTBol"/>
              </a:rPr>
              <a:t>Management and Oversight</a:t>
            </a:r>
            <a:endParaRPr lang="en-US" sz="4400" dirty="0">
              <a:latin typeface="FuturTBol"/>
              <a:cs typeface="FuturTBol"/>
            </a:endParaRPr>
          </a:p>
        </p:txBody>
      </p:sp>
      <p:pic>
        <p:nvPicPr>
          <p:cNvPr id="2" name="Picture 1" descr="images-1.jpe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57188" y="3026982"/>
            <a:ext cx="2209800" cy="2616200"/>
          </a:xfrm>
          <a:prstGeom prst="rect">
            <a:avLst/>
          </a:prstGeom>
        </p:spPr>
      </p:pic>
      <p:pic>
        <p:nvPicPr>
          <p:cNvPr id="3" name="Picture 2" descr="images-2.jpe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465514" y="3242882"/>
            <a:ext cx="3390900" cy="2400300"/>
          </a:xfrm>
          <a:prstGeom prst="rect">
            <a:avLst/>
          </a:prstGeom>
        </p:spPr>
      </p:pic>
    </p:spTree>
    <p:extLst>
      <p:ext uri="{BB962C8B-B14F-4D97-AF65-F5344CB8AC3E}">
        <p14:creationId xmlns:p14="http://schemas.microsoft.com/office/powerpoint/2010/main" val="3372645536"/>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14" name="Picture 13"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155973" y="1743086"/>
            <a:ext cx="5791280" cy="656590"/>
          </a:xfrm>
          <a:prstGeom prst="rect">
            <a:avLst/>
          </a:prstGeom>
          <a:noFill/>
        </p:spPr>
        <p:txBody>
          <a:bodyPr wrap="square" rtlCol="0">
            <a:spAutoFit/>
          </a:bodyPr>
          <a:lstStyle/>
          <a:p>
            <a:pPr>
              <a:lnSpc>
                <a:spcPct val="80000"/>
              </a:lnSpc>
            </a:pPr>
            <a:r>
              <a:rPr lang="en-US" sz="4400" dirty="0" smtClean="0">
                <a:latin typeface="FuturTBol"/>
                <a:cs typeface="FuturTBol"/>
              </a:rPr>
              <a:t>Where will we put it?</a:t>
            </a:r>
            <a:endParaRPr lang="en-US" sz="4400" dirty="0">
              <a:latin typeface="FuturTBol"/>
              <a:cs typeface="FuturTBol"/>
            </a:endParaRPr>
          </a:p>
        </p:txBody>
      </p:sp>
      <p:pic>
        <p:nvPicPr>
          <p:cNvPr id="5" name="Picture 4" descr="images.jpe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35494" y="2734733"/>
            <a:ext cx="3213100" cy="2527300"/>
          </a:xfrm>
          <a:prstGeom prst="rect">
            <a:avLst/>
          </a:prstGeom>
        </p:spPr>
      </p:pic>
      <p:pic>
        <p:nvPicPr>
          <p:cNvPr id="6" name="Picture 5" descr="Unknown-1.jpe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30250" y="2734733"/>
            <a:ext cx="3263900" cy="2489200"/>
          </a:xfrm>
          <a:prstGeom prst="rect">
            <a:avLst/>
          </a:prstGeom>
        </p:spPr>
      </p:pic>
    </p:spTree>
    <p:extLst>
      <p:ext uri="{BB962C8B-B14F-4D97-AF65-F5344CB8AC3E}">
        <p14:creationId xmlns:p14="http://schemas.microsoft.com/office/powerpoint/2010/main" val="1775137718"/>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14" name="Picture 13"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155973" y="1743086"/>
            <a:ext cx="5791280" cy="656590"/>
          </a:xfrm>
          <a:prstGeom prst="rect">
            <a:avLst/>
          </a:prstGeom>
          <a:noFill/>
        </p:spPr>
        <p:txBody>
          <a:bodyPr wrap="square" rtlCol="0">
            <a:spAutoFit/>
          </a:bodyPr>
          <a:lstStyle/>
          <a:p>
            <a:pPr>
              <a:lnSpc>
                <a:spcPct val="80000"/>
              </a:lnSpc>
            </a:pPr>
            <a:r>
              <a:rPr lang="en-US" sz="4400" dirty="0" smtClean="0">
                <a:latin typeface="FuturTBol"/>
                <a:cs typeface="FuturTBol"/>
              </a:rPr>
              <a:t>Physical Projects</a:t>
            </a:r>
            <a:endParaRPr lang="en-US" sz="4400" dirty="0">
              <a:latin typeface="FuturTBol"/>
              <a:cs typeface="FuturTBol"/>
            </a:endParaRPr>
          </a:p>
        </p:txBody>
      </p:sp>
      <p:sp>
        <p:nvSpPr>
          <p:cNvPr id="4" name="Rectangle 3"/>
          <p:cNvSpPr/>
          <p:nvPr/>
        </p:nvSpPr>
        <p:spPr>
          <a:xfrm>
            <a:off x="490595" y="3344319"/>
            <a:ext cx="5076238" cy="2308324"/>
          </a:xfrm>
          <a:prstGeom prst="rect">
            <a:avLst/>
          </a:prstGeom>
        </p:spPr>
        <p:txBody>
          <a:bodyPr wrap="square">
            <a:spAutoFit/>
          </a:bodyPr>
          <a:lstStyle/>
          <a:p>
            <a:r>
              <a:rPr lang="en-US" sz="2400" dirty="0" smtClean="0">
                <a:cs typeface="Adobe Garamond Pro"/>
              </a:rPr>
              <a:t>Does your institution have:</a:t>
            </a:r>
            <a:endParaRPr lang="en-US" sz="2400" dirty="0">
              <a:cs typeface="Adobe Garamond Pro"/>
            </a:endParaRPr>
          </a:p>
          <a:p>
            <a:endParaRPr lang="en-US" sz="2400" dirty="0">
              <a:cs typeface="Adobe Garamond Pro"/>
            </a:endParaRPr>
          </a:p>
          <a:p>
            <a:pPr lvl="0"/>
            <a:r>
              <a:rPr lang="en-US" sz="2400" dirty="0"/>
              <a:t>• Adequate physical space</a:t>
            </a:r>
            <a:r>
              <a:rPr lang="en-US" sz="2400" dirty="0" smtClean="0"/>
              <a:t>? </a:t>
            </a:r>
          </a:p>
          <a:p>
            <a:pPr lvl="0"/>
            <a:r>
              <a:rPr lang="en-US" sz="2400" dirty="0" smtClean="0"/>
              <a:t>• Environmental monitoring?</a:t>
            </a:r>
          </a:p>
          <a:p>
            <a:pPr lvl="0"/>
            <a:r>
              <a:rPr lang="en-US" sz="2400" dirty="0" smtClean="0"/>
              <a:t>• A Conservation management plan?</a:t>
            </a:r>
          </a:p>
          <a:p>
            <a:pPr lvl="0"/>
            <a:r>
              <a:rPr lang="en-US" sz="2400" dirty="0" smtClean="0"/>
              <a:t>• A Disaster Preparedness plan?</a:t>
            </a:r>
            <a:endParaRPr lang="en-US" sz="2400" dirty="0"/>
          </a:p>
        </p:txBody>
      </p:sp>
      <p:pic>
        <p:nvPicPr>
          <p:cNvPr id="2" name="Picture 1" descr="tiffanyroom_0.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94250" y="1765410"/>
            <a:ext cx="3968169" cy="2693986"/>
          </a:xfrm>
          <a:prstGeom prst="rect">
            <a:avLst/>
          </a:prstGeom>
        </p:spPr>
      </p:pic>
    </p:spTree>
    <p:extLst>
      <p:ext uri="{BB962C8B-B14F-4D97-AF65-F5344CB8AC3E}">
        <p14:creationId xmlns:p14="http://schemas.microsoft.com/office/powerpoint/2010/main" val="313441993"/>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14" name="Picture 13"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155973" y="1743086"/>
            <a:ext cx="5791280" cy="656590"/>
          </a:xfrm>
          <a:prstGeom prst="rect">
            <a:avLst/>
          </a:prstGeom>
          <a:noFill/>
        </p:spPr>
        <p:txBody>
          <a:bodyPr wrap="square" rtlCol="0">
            <a:spAutoFit/>
          </a:bodyPr>
          <a:lstStyle/>
          <a:p>
            <a:pPr>
              <a:lnSpc>
                <a:spcPct val="80000"/>
              </a:lnSpc>
            </a:pPr>
            <a:r>
              <a:rPr lang="en-US" sz="4400" dirty="0" smtClean="0">
                <a:latin typeface="FuturTBol"/>
                <a:cs typeface="FuturTBol"/>
              </a:rPr>
              <a:t>Digital Projects</a:t>
            </a:r>
            <a:endParaRPr lang="en-US" sz="4400" dirty="0">
              <a:latin typeface="FuturTBol"/>
              <a:cs typeface="FuturTBol"/>
            </a:endParaRPr>
          </a:p>
        </p:txBody>
      </p:sp>
      <p:sp>
        <p:nvSpPr>
          <p:cNvPr id="4" name="Rectangle 3"/>
          <p:cNvSpPr/>
          <p:nvPr/>
        </p:nvSpPr>
        <p:spPr>
          <a:xfrm>
            <a:off x="490595" y="2878667"/>
            <a:ext cx="5076238" cy="1938992"/>
          </a:xfrm>
          <a:prstGeom prst="rect">
            <a:avLst/>
          </a:prstGeom>
        </p:spPr>
        <p:txBody>
          <a:bodyPr wrap="square">
            <a:spAutoFit/>
          </a:bodyPr>
          <a:lstStyle/>
          <a:p>
            <a:r>
              <a:rPr lang="en-US" sz="2400" dirty="0" smtClean="0">
                <a:cs typeface="Adobe Garamond Pro"/>
              </a:rPr>
              <a:t>Does your institution have:</a:t>
            </a:r>
            <a:endParaRPr lang="en-US" sz="2400" dirty="0">
              <a:cs typeface="Adobe Garamond Pro"/>
            </a:endParaRPr>
          </a:p>
          <a:p>
            <a:endParaRPr lang="en-US" sz="2400" dirty="0">
              <a:cs typeface="Adobe Garamond Pro"/>
            </a:endParaRPr>
          </a:p>
          <a:p>
            <a:pPr lvl="0"/>
            <a:r>
              <a:rPr lang="en-US" sz="2400" dirty="0"/>
              <a:t>• Adequate </a:t>
            </a:r>
            <a:r>
              <a:rPr lang="en-US" sz="2400" dirty="0" smtClean="0"/>
              <a:t>digital space? </a:t>
            </a:r>
          </a:p>
          <a:p>
            <a:pPr lvl="0"/>
            <a:r>
              <a:rPr lang="en-US" sz="2400" dirty="0" smtClean="0"/>
              <a:t>• Digital storage protocols?</a:t>
            </a:r>
          </a:p>
          <a:p>
            <a:pPr lvl="0"/>
            <a:r>
              <a:rPr lang="en-US" sz="2400" dirty="0" smtClean="0"/>
              <a:t>• Secure, off-site backup?</a:t>
            </a:r>
            <a:endParaRPr lang="en-US" sz="2400" dirty="0"/>
          </a:p>
        </p:txBody>
      </p:sp>
      <p:pic>
        <p:nvPicPr>
          <p:cNvPr id="5" name="Picture 4" descr="cputer_mltdwnsm1.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53993" y="2399676"/>
            <a:ext cx="4097339" cy="3042274"/>
          </a:xfrm>
          <a:prstGeom prst="rect">
            <a:avLst/>
          </a:prstGeom>
        </p:spPr>
      </p:pic>
    </p:spTree>
    <p:extLst>
      <p:ext uri="{BB962C8B-B14F-4D97-AF65-F5344CB8AC3E}">
        <p14:creationId xmlns:p14="http://schemas.microsoft.com/office/powerpoint/2010/main" val="2642430411"/>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a:ln w="12700" cmpd="sng">
            <a:solidFill>
              <a:srgbClr val="4F81BD"/>
            </a:solidFill>
          </a:ln>
        </p:spPr>
      </p:pic>
      <p:pic>
        <p:nvPicPr>
          <p:cNvPr id="14" name="Picture 13"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230053" y="1827752"/>
            <a:ext cx="8109613" cy="656590"/>
          </a:xfrm>
          <a:prstGeom prst="rect">
            <a:avLst/>
          </a:prstGeom>
          <a:noFill/>
        </p:spPr>
        <p:txBody>
          <a:bodyPr wrap="square" rtlCol="0">
            <a:spAutoFit/>
          </a:bodyPr>
          <a:lstStyle/>
          <a:p>
            <a:pPr>
              <a:lnSpc>
                <a:spcPct val="80000"/>
              </a:lnSpc>
            </a:pPr>
            <a:r>
              <a:rPr lang="en-US" sz="4400" dirty="0" smtClean="0">
                <a:latin typeface="FuturTBol"/>
                <a:cs typeface="FuturTBol"/>
              </a:rPr>
              <a:t>“You can’t make an omelet…”</a:t>
            </a:r>
            <a:endParaRPr lang="en-US" sz="4400" dirty="0">
              <a:latin typeface="FuturTBol"/>
              <a:cs typeface="FuturTBol"/>
            </a:endParaRPr>
          </a:p>
        </p:txBody>
      </p:sp>
      <p:sp>
        <p:nvSpPr>
          <p:cNvPr id="4" name="Rectangle 3"/>
          <p:cNvSpPr/>
          <p:nvPr/>
        </p:nvSpPr>
        <p:spPr>
          <a:xfrm>
            <a:off x="230053" y="3291417"/>
            <a:ext cx="4525899" cy="1200328"/>
          </a:xfrm>
          <a:prstGeom prst="rect">
            <a:avLst/>
          </a:prstGeom>
        </p:spPr>
        <p:txBody>
          <a:bodyPr wrap="square">
            <a:spAutoFit/>
          </a:bodyPr>
          <a:lstStyle/>
          <a:p>
            <a:r>
              <a:rPr lang="en-US" sz="2400" dirty="0" smtClean="0">
                <a:cs typeface="Adobe Garamond Pro"/>
              </a:rPr>
              <a:t>• Make a written list of supplies</a:t>
            </a:r>
            <a:endParaRPr lang="en-US" sz="2400" dirty="0">
              <a:cs typeface="Adobe Garamond Pro"/>
            </a:endParaRPr>
          </a:p>
          <a:p>
            <a:pPr lvl="0"/>
            <a:r>
              <a:rPr lang="en-US" sz="2400" dirty="0" smtClean="0"/>
              <a:t>• Check against existing resources</a:t>
            </a:r>
          </a:p>
          <a:p>
            <a:pPr lvl="0"/>
            <a:r>
              <a:rPr lang="en-US" sz="2400" dirty="0" smtClean="0"/>
              <a:t>• Make a shopping list</a:t>
            </a:r>
            <a:endParaRPr lang="en-US" sz="2400" dirty="0"/>
          </a:p>
        </p:txBody>
      </p:sp>
      <p:pic>
        <p:nvPicPr>
          <p:cNvPr id="2" name="Picture 1" descr="images-2.jpe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69928" y="2950633"/>
            <a:ext cx="3803651" cy="2370586"/>
          </a:xfrm>
          <a:prstGeom prst="rect">
            <a:avLst/>
          </a:prstGeom>
          <a:ln w="76200" cmpd="sng">
            <a:solidFill>
              <a:schemeClr val="tx1"/>
            </a:solidFill>
          </a:ln>
        </p:spPr>
      </p:pic>
    </p:spTree>
    <p:extLst>
      <p:ext uri="{BB962C8B-B14F-4D97-AF65-F5344CB8AC3E}">
        <p14:creationId xmlns:p14="http://schemas.microsoft.com/office/powerpoint/2010/main" val="3121248590"/>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a:ln w="12700" cmpd="sng">
            <a:solidFill>
              <a:srgbClr val="4F81BD"/>
            </a:solidFill>
          </a:ln>
        </p:spPr>
      </p:pic>
      <p:pic>
        <p:nvPicPr>
          <p:cNvPr id="14" name="Picture 13"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0" y="1542011"/>
            <a:ext cx="9143999" cy="656590"/>
          </a:xfrm>
          <a:prstGeom prst="rect">
            <a:avLst/>
          </a:prstGeom>
          <a:noFill/>
        </p:spPr>
        <p:txBody>
          <a:bodyPr wrap="square" rtlCol="0">
            <a:spAutoFit/>
          </a:bodyPr>
          <a:lstStyle/>
          <a:p>
            <a:pPr algn="ctr">
              <a:lnSpc>
                <a:spcPct val="80000"/>
              </a:lnSpc>
            </a:pPr>
            <a:r>
              <a:rPr lang="en-US" sz="4400" dirty="0" smtClean="0">
                <a:latin typeface="FuturTBol"/>
                <a:cs typeface="FuturTBol"/>
              </a:rPr>
              <a:t>Do Benefits outweigh Costs?</a:t>
            </a:r>
            <a:endParaRPr lang="en-US" sz="4400" dirty="0">
              <a:latin typeface="FuturTBol"/>
              <a:cs typeface="FuturTBol"/>
            </a:endParaRPr>
          </a:p>
        </p:txBody>
      </p:sp>
      <p:pic>
        <p:nvPicPr>
          <p:cNvPr id="3" name="Picture 2" descr="images-3.jpe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91226" y="2931574"/>
            <a:ext cx="2772843" cy="2772843"/>
          </a:xfrm>
          <a:prstGeom prst="rect">
            <a:avLst/>
          </a:prstGeom>
          <a:ln w="38100" cmpd="sng">
            <a:solidFill>
              <a:schemeClr val="tx1"/>
            </a:solidFill>
          </a:ln>
        </p:spPr>
      </p:pic>
      <p:sp>
        <p:nvSpPr>
          <p:cNvPr id="8" name="TextBox 7"/>
          <p:cNvSpPr txBox="1"/>
          <p:nvPr/>
        </p:nvSpPr>
        <p:spPr>
          <a:xfrm>
            <a:off x="135740" y="2480036"/>
            <a:ext cx="5642744" cy="3293209"/>
          </a:xfrm>
          <a:prstGeom prst="rect">
            <a:avLst/>
          </a:prstGeom>
          <a:noFill/>
        </p:spPr>
        <p:txBody>
          <a:bodyPr wrap="square" rtlCol="0">
            <a:spAutoFit/>
          </a:bodyPr>
          <a:lstStyle/>
          <a:p>
            <a:r>
              <a:rPr lang="en-US" sz="2400" dirty="0" smtClean="0">
                <a:latin typeface="Adobe Garamond Pro"/>
                <a:cs typeface="Adobe Garamond Pro"/>
              </a:rPr>
              <a:t>• Monetary  - potential revenue, time savings,</a:t>
            </a:r>
          </a:p>
          <a:p>
            <a:r>
              <a:rPr lang="en-US" sz="2400" dirty="0">
                <a:latin typeface="Adobe Garamond Pro"/>
                <a:cs typeface="Adobe Garamond Pro"/>
              </a:rPr>
              <a:t> </a:t>
            </a:r>
            <a:r>
              <a:rPr lang="en-US" sz="2400" dirty="0" smtClean="0">
                <a:latin typeface="Adobe Garamond Pro"/>
                <a:cs typeface="Adobe Garamond Pro"/>
              </a:rPr>
              <a:t>                     increased donations</a:t>
            </a:r>
          </a:p>
          <a:p>
            <a:endParaRPr lang="en-US" sz="2400" dirty="0" smtClean="0">
              <a:latin typeface="Adobe Garamond Pro"/>
              <a:cs typeface="Adobe Garamond Pro"/>
            </a:endParaRPr>
          </a:p>
          <a:p>
            <a:r>
              <a:rPr lang="en-US" sz="2400" dirty="0" smtClean="0">
                <a:latin typeface="Adobe Garamond Pro"/>
                <a:cs typeface="Adobe Garamond Pro"/>
              </a:rPr>
              <a:t>• Measurable – can be counted but not</a:t>
            </a:r>
          </a:p>
          <a:p>
            <a:r>
              <a:rPr lang="en-US" sz="2400" dirty="0">
                <a:latin typeface="Adobe Garamond Pro"/>
                <a:cs typeface="Adobe Garamond Pro"/>
              </a:rPr>
              <a:t> </a:t>
            </a:r>
            <a:r>
              <a:rPr lang="en-US" sz="2400" dirty="0" smtClean="0">
                <a:latin typeface="Adobe Garamond Pro"/>
                <a:cs typeface="Adobe Garamond Pro"/>
              </a:rPr>
              <a:t>                       translated to dollars</a:t>
            </a:r>
          </a:p>
          <a:p>
            <a:r>
              <a:rPr lang="en-US" dirty="0" smtClean="0">
                <a:latin typeface="Adobe Garamond Pro"/>
                <a:cs typeface="Adobe Garamond Pro"/>
              </a:rPr>
              <a:t>           </a:t>
            </a:r>
            <a:r>
              <a:rPr lang="en-US" sz="2000" dirty="0" smtClean="0">
                <a:latin typeface="Adobe Garamond Pro"/>
                <a:cs typeface="Adobe Garamond Pro"/>
              </a:rPr>
              <a:t> (</a:t>
            </a:r>
            <a:r>
              <a:rPr lang="en-US" sz="2000" dirty="0" smtClean="0">
                <a:latin typeface="Adobe Garamond Pro"/>
              </a:rPr>
              <a:t>website </a:t>
            </a:r>
            <a:r>
              <a:rPr lang="en-US" sz="2000" dirty="0">
                <a:latin typeface="Adobe Garamond Pro"/>
              </a:rPr>
              <a:t>hits, visitors, </a:t>
            </a:r>
            <a:r>
              <a:rPr lang="en-US" sz="2000" dirty="0" smtClean="0">
                <a:latin typeface="Adobe Garamond Pro"/>
              </a:rPr>
              <a:t>historical preservation)</a:t>
            </a:r>
            <a:endParaRPr lang="en-US" sz="2000" dirty="0" smtClean="0">
              <a:latin typeface="Adobe Garamond Pro"/>
              <a:cs typeface="Adobe Garamond Pro"/>
            </a:endParaRPr>
          </a:p>
          <a:p>
            <a:endParaRPr lang="en-US" sz="2400" dirty="0" smtClean="0">
              <a:latin typeface="Adobe Garamond Pro"/>
              <a:cs typeface="Adobe Garamond Pro"/>
            </a:endParaRPr>
          </a:p>
          <a:p>
            <a:r>
              <a:rPr lang="en-US" sz="2400" dirty="0" smtClean="0">
                <a:latin typeface="Adobe Garamond Pro"/>
                <a:cs typeface="Adobe Garamond Pro"/>
              </a:rPr>
              <a:t>• Intangible – benefits that cannot be counted </a:t>
            </a:r>
          </a:p>
          <a:p>
            <a:r>
              <a:rPr lang="en-US" sz="2000" dirty="0" smtClean="0">
                <a:latin typeface="Adobe Garamond Pro"/>
                <a:cs typeface="Adobe Garamond Pro"/>
              </a:rPr>
              <a:t>  (educational benefit, prestige, professional standards)</a:t>
            </a:r>
            <a:endParaRPr lang="en-US" sz="2000" dirty="0">
              <a:latin typeface="Adobe Garamond Pro"/>
              <a:cs typeface="Adobe Garamond Pro"/>
            </a:endParaRPr>
          </a:p>
        </p:txBody>
      </p:sp>
    </p:spTree>
    <p:extLst>
      <p:ext uri="{BB962C8B-B14F-4D97-AF65-F5344CB8AC3E}">
        <p14:creationId xmlns:p14="http://schemas.microsoft.com/office/powerpoint/2010/main" val="3438286103"/>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14" name="Picture 13"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0" y="1743086"/>
            <a:ext cx="9144000" cy="656590"/>
          </a:xfrm>
          <a:prstGeom prst="rect">
            <a:avLst/>
          </a:prstGeom>
          <a:noFill/>
        </p:spPr>
        <p:txBody>
          <a:bodyPr wrap="square" rtlCol="0">
            <a:spAutoFit/>
          </a:bodyPr>
          <a:lstStyle/>
          <a:p>
            <a:pPr algn="ctr">
              <a:lnSpc>
                <a:spcPct val="80000"/>
              </a:lnSpc>
            </a:pPr>
            <a:r>
              <a:rPr lang="en-US" sz="4400" dirty="0" smtClean="0">
                <a:latin typeface="FuturTBol"/>
                <a:cs typeface="FuturTBol"/>
              </a:rPr>
              <a:t>Well begun is half done</a:t>
            </a:r>
            <a:endParaRPr lang="en-US" sz="4400" dirty="0">
              <a:latin typeface="FuturTBol"/>
              <a:cs typeface="FuturTBol"/>
            </a:endParaRPr>
          </a:p>
        </p:txBody>
      </p:sp>
      <p:sp>
        <p:nvSpPr>
          <p:cNvPr id="4" name="Rectangle 3"/>
          <p:cNvSpPr/>
          <p:nvPr/>
        </p:nvSpPr>
        <p:spPr>
          <a:xfrm>
            <a:off x="2381249" y="2899832"/>
            <a:ext cx="5323417" cy="461665"/>
          </a:xfrm>
          <a:prstGeom prst="rect">
            <a:avLst/>
          </a:prstGeom>
        </p:spPr>
        <p:txBody>
          <a:bodyPr wrap="square">
            <a:spAutoFit/>
          </a:bodyPr>
          <a:lstStyle/>
          <a:p>
            <a:endParaRPr lang="en-US" sz="2400" dirty="0">
              <a:cs typeface="Adobe Garamond Pro"/>
            </a:endParaRPr>
          </a:p>
        </p:txBody>
      </p:sp>
      <p:pic>
        <p:nvPicPr>
          <p:cNvPr id="3" name="Picture 2" descr="images.jpe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59284" y="2624667"/>
            <a:ext cx="5242133" cy="3911438"/>
          </a:xfrm>
          <a:prstGeom prst="rect">
            <a:avLst/>
          </a:prstGeom>
        </p:spPr>
      </p:pic>
    </p:spTree>
    <p:extLst>
      <p:ext uri="{BB962C8B-B14F-4D97-AF65-F5344CB8AC3E}">
        <p14:creationId xmlns:p14="http://schemas.microsoft.com/office/powerpoint/2010/main" val="22527856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78" y="0"/>
            <a:ext cx="9144000" cy="7184571"/>
          </a:xfrm>
          <a:prstGeom prst="rect">
            <a:avLst/>
          </a:prstGeom>
        </p:spPr>
      </p:pic>
      <p:pic>
        <p:nvPicPr>
          <p:cNvPr id="14" name="Picture 13"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155972" y="1743086"/>
            <a:ext cx="8831987" cy="707886"/>
          </a:xfrm>
          <a:prstGeom prst="rect">
            <a:avLst/>
          </a:prstGeom>
          <a:noFill/>
        </p:spPr>
        <p:txBody>
          <a:bodyPr wrap="square" rtlCol="0">
            <a:spAutoFit/>
          </a:bodyPr>
          <a:lstStyle/>
          <a:p>
            <a:pPr>
              <a:lnSpc>
                <a:spcPct val="80000"/>
              </a:lnSpc>
            </a:pPr>
            <a:r>
              <a:rPr lang="en-US" sz="4800" dirty="0" smtClean="0">
                <a:latin typeface="FuturTBol"/>
                <a:cs typeface="FuturTBol"/>
              </a:rPr>
              <a:t>Why Create a Project?</a:t>
            </a:r>
            <a:endParaRPr lang="en-US" sz="4800" dirty="0">
              <a:latin typeface="FuturTBol"/>
              <a:cs typeface="FuturTBol"/>
            </a:endParaRPr>
          </a:p>
        </p:txBody>
      </p:sp>
      <p:sp>
        <p:nvSpPr>
          <p:cNvPr id="3" name="Rectangle 2"/>
          <p:cNvSpPr/>
          <p:nvPr/>
        </p:nvSpPr>
        <p:spPr>
          <a:xfrm>
            <a:off x="1773295" y="2967335"/>
            <a:ext cx="6111288" cy="2785378"/>
          </a:xfrm>
          <a:prstGeom prst="rect">
            <a:avLst/>
          </a:prstGeom>
        </p:spPr>
        <p:txBody>
          <a:bodyPr wrap="square">
            <a:spAutoFit/>
          </a:bodyPr>
          <a:lstStyle/>
          <a:p>
            <a:pPr lvl="0"/>
            <a:r>
              <a:rPr lang="en-US" sz="2500" dirty="0"/>
              <a:t>• </a:t>
            </a:r>
            <a:r>
              <a:rPr lang="en-US" sz="2500" dirty="0" smtClean="0"/>
              <a:t>To focus your staff’s energy</a:t>
            </a:r>
          </a:p>
          <a:p>
            <a:pPr lvl="0"/>
            <a:endParaRPr lang="en-US" sz="2500" dirty="0">
              <a:cs typeface="Adobe Garamond Pro"/>
            </a:endParaRPr>
          </a:p>
          <a:p>
            <a:r>
              <a:rPr lang="en-US" sz="2500" dirty="0"/>
              <a:t>• </a:t>
            </a:r>
            <a:r>
              <a:rPr lang="en-US" sz="2500" dirty="0" smtClean="0"/>
              <a:t>To focus fundraising efforts</a:t>
            </a:r>
          </a:p>
          <a:p>
            <a:endParaRPr lang="en-US" sz="2500" dirty="0"/>
          </a:p>
          <a:p>
            <a:r>
              <a:rPr lang="en-US" sz="2500" dirty="0" smtClean="0"/>
              <a:t>• To satisfy the interests of a donor</a:t>
            </a:r>
            <a:endParaRPr lang="en-US" sz="2500" dirty="0"/>
          </a:p>
          <a:p>
            <a:endParaRPr lang="en-US" sz="2500" dirty="0"/>
          </a:p>
          <a:p>
            <a:pPr lvl="0"/>
            <a:r>
              <a:rPr lang="en-US" sz="2500" dirty="0"/>
              <a:t>• </a:t>
            </a:r>
            <a:r>
              <a:rPr lang="en-US" sz="2500" dirty="0" smtClean="0"/>
              <a:t>To fulfill your institutional mission</a:t>
            </a:r>
            <a:endParaRPr lang="en-US" sz="2500" dirty="0"/>
          </a:p>
        </p:txBody>
      </p:sp>
    </p:spTree>
    <p:extLst>
      <p:ext uri="{BB962C8B-B14F-4D97-AF65-F5344CB8AC3E}">
        <p14:creationId xmlns:p14="http://schemas.microsoft.com/office/powerpoint/2010/main" val="1851568870"/>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042" y="-116417"/>
            <a:ext cx="9144000" cy="7184571"/>
          </a:xfrm>
          <a:prstGeom prst="rect">
            <a:avLst/>
          </a:prstGeom>
        </p:spPr>
      </p:pic>
      <p:pic>
        <p:nvPicPr>
          <p:cNvPr id="14" name="Picture 13"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155972" y="1743086"/>
            <a:ext cx="8831987" cy="707886"/>
          </a:xfrm>
          <a:prstGeom prst="rect">
            <a:avLst/>
          </a:prstGeom>
          <a:noFill/>
        </p:spPr>
        <p:txBody>
          <a:bodyPr wrap="square" rtlCol="0">
            <a:spAutoFit/>
          </a:bodyPr>
          <a:lstStyle/>
          <a:p>
            <a:pPr>
              <a:lnSpc>
                <a:spcPct val="80000"/>
              </a:lnSpc>
            </a:pPr>
            <a:r>
              <a:rPr lang="en-US" sz="4800" dirty="0" smtClean="0">
                <a:latin typeface="FuturTBol"/>
                <a:cs typeface="FuturTBol"/>
              </a:rPr>
              <a:t>    That Brainstorming Session</a:t>
            </a:r>
            <a:endParaRPr lang="en-US" sz="4800" dirty="0">
              <a:latin typeface="FuturTBol"/>
              <a:cs typeface="FuturTBol"/>
            </a:endParaRPr>
          </a:p>
        </p:txBody>
      </p:sp>
      <p:sp>
        <p:nvSpPr>
          <p:cNvPr id="3" name="Rectangle 2"/>
          <p:cNvSpPr/>
          <p:nvPr/>
        </p:nvSpPr>
        <p:spPr>
          <a:xfrm>
            <a:off x="232835" y="6258648"/>
            <a:ext cx="8670459" cy="477054"/>
          </a:xfrm>
          <a:prstGeom prst="rect">
            <a:avLst/>
          </a:prstGeom>
        </p:spPr>
        <p:txBody>
          <a:bodyPr wrap="square">
            <a:spAutoFit/>
          </a:bodyPr>
          <a:lstStyle/>
          <a:p>
            <a:pPr lvl="0" algn="ctr"/>
            <a:r>
              <a:rPr lang="en-US" sz="2500" dirty="0" smtClean="0"/>
              <a:t>Where do you go from here?</a:t>
            </a:r>
            <a:endParaRPr lang="en-US" sz="2500" dirty="0"/>
          </a:p>
        </p:txBody>
      </p:sp>
      <p:pic>
        <p:nvPicPr>
          <p:cNvPr id="2" name="Picture 1" descr="questions-choices-dreamstime_l_198448211.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89703" y="2807091"/>
            <a:ext cx="5127038" cy="3195347"/>
          </a:xfrm>
          <a:prstGeom prst="rect">
            <a:avLst/>
          </a:prstGeom>
        </p:spPr>
      </p:pic>
    </p:spTree>
    <p:extLst>
      <p:ext uri="{BB962C8B-B14F-4D97-AF65-F5344CB8AC3E}">
        <p14:creationId xmlns:p14="http://schemas.microsoft.com/office/powerpoint/2010/main" val="1551294422"/>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
            <a:ext cx="9144000" cy="7184571"/>
          </a:xfrm>
          <a:prstGeom prst="rect">
            <a:avLst/>
          </a:prstGeom>
        </p:spPr>
      </p:pic>
      <p:pic>
        <p:nvPicPr>
          <p:cNvPr id="14" name="Picture 13"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155972" y="1743086"/>
            <a:ext cx="8831987" cy="707886"/>
          </a:xfrm>
          <a:prstGeom prst="rect">
            <a:avLst/>
          </a:prstGeom>
          <a:noFill/>
        </p:spPr>
        <p:txBody>
          <a:bodyPr wrap="square" rtlCol="0">
            <a:spAutoFit/>
          </a:bodyPr>
          <a:lstStyle/>
          <a:p>
            <a:pPr>
              <a:lnSpc>
                <a:spcPct val="80000"/>
              </a:lnSpc>
            </a:pPr>
            <a:r>
              <a:rPr lang="en-US" sz="4800" dirty="0" smtClean="0">
                <a:latin typeface="FuturTBol"/>
                <a:cs typeface="FuturTBol"/>
              </a:rPr>
              <a:t>Choosing a Project</a:t>
            </a:r>
            <a:endParaRPr lang="en-US" sz="4800" dirty="0">
              <a:latin typeface="FuturTBol"/>
              <a:cs typeface="FuturTBol"/>
            </a:endParaRPr>
          </a:p>
        </p:txBody>
      </p:sp>
      <p:sp>
        <p:nvSpPr>
          <p:cNvPr id="2" name="TextBox 1"/>
          <p:cNvSpPr txBox="1"/>
          <p:nvPr/>
        </p:nvSpPr>
        <p:spPr>
          <a:xfrm>
            <a:off x="5947253" y="4803922"/>
            <a:ext cx="2646301" cy="605294"/>
          </a:xfrm>
          <a:prstGeom prst="rect">
            <a:avLst/>
          </a:prstGeom>
          <a:noFill/>
        </p:spPr>
        <p:txBody>
          <a:bodyPr wrap="square" rtlCol="0">
            <a:spAutoFit/>
          </a:bodyPr>
          <a:lstStyle/>
          <a:p>
            <a:r>
              <a:rPr lang="en-US" sz="2000" i="1" baseline="30000" dirty="0" smtClean="0">
                <a:latin typeface="Adobe Garamond Pro"/>
                <a:cs typeface="Adobe Garamond Pro"/>
              </a:rPr>
              <a:t>1st photo caption goes here</a:t>
            </a:r>
          </a:p>
          <a:p>
            <a:endParaRPr lang="en-US" sz="2000" i="1" dirty="0">
              <a:latin typeface="Adobe Garamond Pro"/>
              <a:cs typeface="Adobe Garamond Pro"/>
            </a:endParaRPr>
          </a:p>
        </p:txBody>
      </p:sp>
      <p:pic>
        <p:nvPicPr>
          <p:cNvPr id="4" name="Picture 3" descr="indiana_jones_grail_knight-you-have-chosen-poorly.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67372" y="3274217"/>
            <a:ext cx="5529277" cy="3567275"/>
          </a:xfrm>
          <a:prstGeom prst="rect">
            <a:avLst/>
          </a:prstGeom>
        </p:spPr>
      </p:pic>
    </p:spTree>
    <p:extLst>
      <p:ext uri="{BB962C8B-B14F-4D97-AF65-F5344CB8AC3E}">
        <p14:creationId xmlns:p14="http://schemas.microsoft.com/office/powerpoint/2010/main" val="84070481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14" name="Picture 13"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15" name="Picture 14"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16" name="TextBox 15"/>
          <p:cNvSpPr txBox="1"/>
          <p:nvPr/>
        </p:nvSpPr>
        <p:spPr>
          <a:xfrm>
            <a:off x="155973" y="1743086"/>
            <a:ext cx="5516694" cy="656590"/>
          </a:xfrm>
          <a:prstGeom prst="rect">
            <a:avLst/>
          </a:prstGeom>
          <a:noFill/>
        </p:spPr>
        <p:txBody>
          <a:bodyPr wrap="square" rtlCol="0">
            <a:spAutoFit/>
          </a:bodyPr>
          <a:lstStyle/>
          <a:p>
            <a:pPr>
              <a:lnSpc>
                <a:spcPct val="80000"/>
              </a:lnSpc>
            </a:pPr>
            <a:r>
              <a:rPr lang="en-US" sz="4400" dirty="0" smtClean="0">
                <a:latin typeface="FuturTBol"/>
                <a:cs typeface="FuturTBol"/>
              </a:rPr>
              <a:t>Planning for Success</a:t>
            </a:r>
            <a:endParaRPr lang="en-US" sz="4400" dirty="0">
              <a:latin typeface="FuturTBol"/>
              <a:cs typeface="FuturTBol"/>
            </a:endParaRPr>
          </a:p>
        </p:txBody>
      </p:sp>
      <p:sp>
        <p:nvSpPr>
          <p:cNvPr id="17" name="TextBox 16"/>
          <p:cNvSpPr txBox="1"/>
          <p:nvPr/>
        </p:nvSpPr>
        <p:spPr>
          <a:xfrm>
            <a:off x="349490" y="2543535"/>
            <a:ext cx="5410422" cy="2308324"/>
          </a:xfrm>
          <a:prstGeom prst="rect">
            <a:avLst/>
          </a:prstGeom>
          <a:noFill/>
        </p:spPr>
        <p:txBody>
          <a:bodyPr wrap="square" rtlCol="0">
            <a:spAutoFit/>
          </a:bodyPr>
          <a:lstStyle/>
          <a:p>
            <a:r>
              <a:rPr lang="en-US" sz="2400" dirty="0" smtClean="0">
                <a:latin typeface="+mj-lt"/>
                <a:cs typeface="Adobe Garamond Pro"/>
              </a:rPr>
              <a:t>A Successful Project must:</a:t>
            </a:r>
          </a:p>
          <a:p>
            <a:endParaRPr lang="en-US" sz="2400" dirty="0" smtClean="0">
              <a:latin typeface="+mj-lt"/>
              <a:cs typeface="Adobe Garamond Pro"/>
            </a:endParaRPr>
          </a:p>
          <a:p>
            <a:pPr lvl="0"/>
            <a:r>
              <a:rPr lang="en-US" sz="2400" dirty="0" smtClean="0"/>
              <a:t>• Have </a:t>
            </a:r>
            <a:r>
              <a:rPr lang="en-US" sz="2400" dirty="0"/>
              <a:t>definable objectives </a:t>
            </a:r>
            <a:endParaRPr lang="en-US" sz="2400" dirty="0" smtClean="0">
              <a:latin typeface="+mj-lt"/>
              <a:cs typeface="Adobe Garamond Pro"/>
            </a:endParaRPr>
          </a:p>
          <a:p>
            <a:r>
              <a:rPr lang="en-US" sz="2400" dirty="0"/>
              <a:t>• Draw on </a:t>
            </a:r>
            <a:r>
              <a:rPr lang="en-US" sz="2400" dirty="0" smtClean="0"/>
              <a:t>attainable resources</a:t>
            </a:r>
            <a:endParaRPr lang="en-US" sz="2400" dirty="0"/>
          </a:p>
          <a:p>
            <a:pPr lvl="0"/>
            <a:r>
              <a:rPr lang="en-US" sz="2400" dirty="0" smtClean="0"/>
              <a:t>• Be finite and temporary</a:t>
            </a:r>
          </a:p>
          <a:p>
            <a:endParaRPr lang="en-US" sz="2400" dirty="0">
              <a:latin typeface="Adobe Garamond Pro"/>
              <a:cs typeface="Adobe Garamond Pro"/>
            </a:endParaRPr>
          </a:p>
        </p:txBody>
      </p:sp>
      <p:pic>
        <p:nvPicPr>
          <p:cNvPr id="4" name="Picture 3" descr="mtu-archives1.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04278" y="4825983"/>
            <a:ext cx="2906888" cy="2180166"/>
          </a:xfrm>
          <a:prstGeom prst="rect">
            <a:avLst/>
          </a:prstGeom>
        </p:spPr>
      </p:pic>
      <p:pic>
        <p:nvPicPr>
          <p:cNvPr id="5" name="Picture 4" descr="netsuke17.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51119" y="4839133"/>
            <a:ext cx="3021548" cy="2167016"/>
          </a:xfrm>
          <a:prstGeom prst="rect">
            <a:avLst/>
          </a:prstGeom>
        </p:spPr>
      </p:pic>
      <p:pic>
        <p:nvPicPr>
          <p:cNvPr id="6" name="Picture 5" descr="stacks.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446343" y="1405466"/>
            <a:ext cx="2464823" cy="3261783"/>
          </a:xfrm>
          <a:prstGeom prst="rect">
            <a:avLst/>
          </a:prstGeom>
        </p:spPr>
      </p:pic>
    </p:spTree>
    <p:extLst>
      <p:ext uri="{BB962C8B-B14F-4D97-AF65-F5344CB8AC3E}">
        <p14:creationId xmlns:p14="http://schemas.microsoft.com/office/powerpoint/2010/main" val="3353675686"/>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5" y="1743087"/>
            <a:ext cx="8329319" cy="656590"/>
          </a:xfrm>
          <a:prstGeom prst="rect">
            <a:avLst/>
          </a:prstGeom>
          <a:noFill/>
        </p:spPr>
        <p:txBody>
          <a:bodyPr wrap="square" rtlCol="0">
            <a:spAutoFit/>
          </a:bodyPr>
          <a:lstStyle/>
          <a:p>
            <a:pPr algn="ctr">
              <a:lnSpc>
                <a:spcPct val="80000"/>
              </a:lnSpc>
            </a:pPr>
            <a:r>
              <a:rPr lang="en-US" sz="4400" dirty="0" smtClean="0">
                <a:latin typeface="FuturTBol"/>
                <a:cs typeface="FuturTBol"/>
              </a:rPr>
              <a:t>Project Considerations</a:t>
            </a:r>
            <a:endParaRPr lang="en-US" sz="4400" dirty="0">
              <a:latin typeface="FuturTBol"/>
              <a:cs typeface="FuturTBol"/>
            </a:endParaRPr>
          </a:p>
        </p:txBody>
      </p:sp>
      <p:sp>
        <p:nvSpPr>
          <p:cNvPr id="8" name="TextBox 7"/>
          <p:cNvSpPr txBox="1"/>
          <p:nvPr/>
        </p:nvSpPr>
        <p:spPr>
          <a:xfrm>
            <a:off x="349488" y="2681113"/>
            <a:ext cx="8552474" cy="3522759"/>
          </a:xfrm>
          <a:prstGeom prst="rect">
            <a:avLst/>
          </a:prstGeom>
          <a:noFill/>
        </p:spPr>
        <p:txBody>
          <a:bodyPr wrap="square" rtlCol="0">
            <a:spAutoFit/>
          </a:bodyPr>
          <a:lstStyle/>
          <a:p>
            <a:pPr>
              <a:lnSpc>
                <a:spcPct val="150000"/>
              </a:lnSpc>
            </a:pPr>
            <a:r>
              <a:rPr lang="en-US" sz="2500" dirty="0" smtClean="0">
                <a:latin typeface="Adobe Garamond Pro"/>
                <a:cs typeface="Adobe Garamond Pro"/>
              </a:rPr>
              <a:t>• Resources – include people, materials, technology</a:t>
            </a:r>
          </a:p>
          <a:p>
            <a:pPr>
              <a:lnSpc>
                <a:spcPct val="150000"/>
              </a:lnSpc>
            </a:pPr>
            <a:r>
              <a:rPr lang="en-US" sz="2500" dirty="0" smtClean="0">
                <a:latin typeface="Adobe Garamond Pro"/>
                <a:cs typeface="Adobe Garamond Pro"/>
              </a:rPr>
              <a:t>• Risks – include an evaluation of the downsides</a:t>
            </a:r>
          </a:p>
          <a:p>
            <a:pPr>
              <a:lnSpc>
                <a:spcPct val="150000"/>
              </a:lnSpc>
            </a:pPr>
            <a:r>
              <a:rPr lang="en-US" sz="2500" dirty="0" smtClean="0">
                <a:latin typeface="Adobe Garamond Pro"/>
                <a:cs typeface="Adobe Garamond Pro"/>
              </a:rPr>
              <a:t>• Benefits – what will be gained?</a:t>
            </a:r>
          </a:p>
          <a:p>
            <a:pPr>
              <a:lnSpc>
                <a:spcPct val="150000"/>
              </a:lnSpc>
            </a:pPr>
            <a:r>
              <a:rPr lang="en-US" sz="2500" dirty="0" smtClean="0">
                <a:latin typeface="Adobe Garamond Pro"/>
                <a:cs typeface="Adobe Garamond Pro"/>
              </a:rPr>
              <a:t>• Methods – research professional standards and methods</a:t>
            </a:r>
          </a:p>
          <a:p>
            <a:pPr>
              <a:lnSpc>
                <a:spcPct val="150000"/>
              </a:lnSpc>
            </a:pPr>
            <a:r>
              <a:rPr lang="en-US" sz="2500" dirty="0" smtClean="0">
                <a:latin typeface="Adobe Garamond Pro"/>
                <a:cs typeface="Adobe Garamond Pro"/>
              </a:rPr>
              <a:t>• Management – who will keep this project on track?</a:t>
            </a:r>
          </a:p>
          <a:p>
            <a:pPr>
              <a:lnSpc>
                <a:spcPct val="150000"/>
              </a:lnSpc>
            </a:pPr>
            <a:r>
              <a:rPr lang="en-US" sz="2500" dirty="0" smtClean="0">
                <a:latin typeface="Adobe Garamond Pro"/>
                <a:cs typeface="Adobe Garamond Pro"/>
              </a:rPr>
              <a:t>• Environment – where will it happen, and with what?</a:t>
            </a:r>
            <a:endParaRPr lang="en-US" sz="2500" dirty="0">
              <a:latin typeface="Adobe Garamond Pro"/>
              <a:cs typeface="Adobe Garamond Pro"/>
            </a:endParaRPr>
          </a:p>
        </p:txBody>
      </p:sp>
    </p:spTree>
    <p:extLst>
      <p:ext uri="{BB962C8B-B14F-4D97-AF65-F5344CB8AC3E}">
        <p14:creationId xmlns:p14="http://schemas.microsoft.com/office/powerpoint/2010/main" val="1302804036"/>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5" y="1467929"/>
            <a:ext cx="8329319" cy="656590"/>
          </a:xfrm>
          <a:prstGeom prst="rect">
            <a:avLst/>
          </a:prstGeom>
          <a:noFill/>
        </p:spPr>
        <p:txBody>
          <a:bodyPr wrap="square" rtlCol="0">
            <a:spAutoFit/>
          </a:bodyPr>
          <a:lstStyle/>
          <a:p>
            <a:pPr algn="ctr">
              <a:lnSpc>
                <a:spcPct val="80000"/>
              </a:lnSpc>
            </a:pPr>
            <a:r>
              <a:rPr lang="en-US" sz="4400" dirty="0" smtClean="0">
                <a:latin typeface="FuturTBol"/>
                <a:cs typeface="FuturTBol"/>
              </a:rPr>
              <a:t>Plan a Budget</a:t>
            </a:r>
            <a:endParaRPr lang="en-US" sz="4400" dirty="0">
              <a:latin typeface="FuturTBol"/>
              <a:cs typeface="FuturTBol"/>
            </a:endParaRPr>
          </a:p>
        </p:txBody>
      </p:sp>
      <p:sp>
        <p:nvSpPr>
          <p:cNvPr id="9" name="TextBox 8"/>
          <p:cNvSpPr txBox="1"/>
          <p:nvPr/>
        </p:nvSpPr>
        <p:spPr>
          <a:xfrm>
            <a:off x="232836" y="2550578"/>
            <a:ext cx="4667249" cy="3939540"/>
          </a:xfrm>
          <a:prstGeom prst="rect">
            <a:avLst/>
          </a:prstGeom>
          <a:noFill/>
        </p:spPr>
        <p:txBody>
          <a:bodyPr wrap="square" rtlCol="0">
            <a:spAutoFit/>
          </a:bodyPr>
          <a:lstStyle/>
          <a:p>
            <a:r>
              <a:rPr lang="en-US" sz="2500" dirty="0" smtClean="0">
                <a:latin typeface="Adobe Garamond Pro"/>
                <a:cs typeface="Adobe Garamond Pro"/>
              </a:rPr>
              <a:t>•Staff Time</a:t>
            </a:r>
          </a:p>
          <a:p>
            <a:r>
              <a:rPr lang="en-US" sz="2500" dirty="0" smtClean="0">
                <a:latin typeface="Adobe Garamond Pro"/>
                <a:cs typeface="Adobe Garamond Pro"/>
              </a:rPr>
              <a:t>•Volunteer/Match time</a:t>
            </a:r>
          </a:p>
          <a:p>
            <a:r>
              <a:rPr lang="en-US" sz="2500" dirty="0" smtClean="0">
                <a:latin typeface="Adobe Garamond Pro"/>
                <a:cs typeface="Adobe Garamond Pro"/>
              </a:rPr>
              <a:t>•Contractors/Consultants</a:t>
            </a:r>
          </a:p>
          <a:p>
            <a:r>
              <a:rPr lang="en-US" sz="2500" dirty="0" smtClean="0">
                <a:latin typeface="Adobe Garamond Pro"/>
                <a:cs typeface="Adobe Garamond Pro"/>
              </a:rPr>
              <a:t>•Supplies</a:t>
            </a:r>
          </a:p>
          <a:p>
            <a:r>
              <a:rPr lang="en-US" sz="2500" dirty="0" smtClean="0">
                <a:latin typeface="Adobe Garamond Pro"/>
                <a:cs typeface="Adobe Garamond Pro"/>
              </a:rPr>
              <a:t>•Overhead</a:t>
            </a:r>
          </a:p>
          <a:p>
            <a:r>
              <a:rPr lang="en-US" sz="2500" dirty="0" smtClean="0">
                <a:latin typeface="Adobe Garamond Pro"/>
                <a:cs typeface="Adobe Garamond Pro"/>
              </a:rPr>
              <a:t>•Capital Expenses</a:t>
            </a:r>
          </a:p>
          <a:p>
            <a:r>
              <a:rPr lang="en-US" sz="2500" dirty="0" smtClean="0">
                <a:latin typeface="Adobe Garamond Pro"/>
                <a:cs typeface="Adobe Garamond Pro"/>
              </a:rPr>
              <a:t>•Storage needs – digital and physical</a:t>
            </a:r>
          </a:p>
          <a:p>
            <a:r>
              <a:rPr lang="en-US" sz="2500" dirty="0" smtClean="0">
                <a:latin typeface="Adobe Garamond Pro"/>
                <a:cs typeface="Adobe Garamond Pro"/>
              </a:rPr>
              <a:t>•Training</a:t>
            </a:r>
          </a:p>
          <a:p>
            <a:r>
              <a:rPr lang="en-US" sz="2500" dirty="0" smtClean="0">
                <a:latin typeface="Adobe Garamond Pro"/>
                <a:cs typeface="Adobe Garamond Pro"/>
              </a:rPr>
              <a:t>•Travel</a:t>
            </a:r>
          </a:p>
          <a:p>
            <a:r>
              <a:rPr lang="en-US" sz="2500" dirty="0" smtClean="0">
                <a:latin typeface="Adobe Garamond Pro"/>
                <a:cs typeface="Adobe Garamond Pro"/>
              </a:rPr>
              <a:t>•Contingency</a:t>
            </a:r>
          </a:p>
        </p:txBody>
      </p:sp>
      <p:pic>
        <p:nvPicPr>
          <p:cNvPr id="2" name="Picture 1" descr="budget.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59510" y="2124519"/>
            <a:ext cx="4025028" cy="4733481"/>
          </a:xfrm>
          <a:prstGeom prst="rect">
            <a:avLst/>
          </a:prstGeom>
        </p:spPr>
      </p:pic>
    </p:spTree>
    <p:extLst>
      <p:ext uri="{BB962C8B-B14F-4D97-AF65-F5344CB8AC3E}">
        <p14:creationId xmlns:p14="http://schemas.microsoft.com/office/powerpoint/2010/main" val="1342623350"/>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637476"/>
            <a:ext cx="8220660" cy="656590"/>
          </a:xfrm>
          <a:prstGeom prst="rect">
            <a:avLst/>
          </a:prstGeom>
          <a:noFill/>
        </p:spPr>
        <p:txBody>
          <a:bodyPr wrap="square" rtlCol="0">
            <a:spAutoFit/>
          </a:bodyPr>
          <a:lstStyle/>
          <a:p>
            <a:pPr>
              <a:lnSpc>
                <a:spcPct val="80000"/>
              </a:lnSpc>
            </a:pPr>
            <a:r>
              <a:rPr lang="en-US" sz="4400" dirty="0" smtClean="0">
                <a:latin typeface="FuturTBol"/>
                <a:cs typeface="FuturTBol"/>
              </a:rPr>
              <a:t>Break for first activity</a:t>
            </a:r>
            <a:endParaRPr lang="en-US" sz="4400" dirty="0">
              <a:latin typeface="FuturTBol"/>
              <a:cs typeface="FuturTBol"/>
            </a:endParaRPr>
          </a:p>
        </p:txBody>
      </p:sp>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0594" y="2409821"/>
            <a:ext cx="8196205" cy="4260403"/>
          </a:xfrm>
          <a:prstGeom prst="rect">
            <a:avLst/>
          </a:prstGeom>
        </p:spPr>
      </p:pic>
    </p:spTree>
    <p:extLst>
      <p:ext uri="{BB962C8B-B14F-4D97-AF65-F5344CB8AC3E}">
        <p14:creationId xmlns:p14="http://schemas.microsoft.com/office/powerpoint/2010/main" val="1093653628"/>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ckground Ligh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
            <a:ext cx="9144000" cy="7184571"/>
          </a:xfrm>
          <a:prstGeom prst="rect">
            <a:avLst/>
          </a:prstGeom>
        </p:spPr>
      </p:pic>
      <p:pic>
        <p:nvPicPr>
          <p:cNvPr id="5" name="Picture 4" descr="Background Dark.jpg"/>
          <p:cNvPicPr>
            <a:picLocks noChangeAspect="1"/>
          </p:cNvPicPr>
          <p:nvPr/>
        </p:nvPicPr>
        <p:blipFill rotWithShape="1">
          <a:blip r:embed="rId4">
            <a:extLst>
              <a:ext uri="{28A0092B-C50C-407E-A947-70E740481C1C}">
                <a14:useLocalDpi xmlns:a14="http://schemas.microsoft.com/office/drawing/2010/main" val="0"/>
              </a:ext>
            </a:extLst>
          </a:blip>
          <a:srcRect b="83764"/>
          <a:stretch/>
        </p:blipFill>
        <p:spPr>
          <a:xfrm>
            <a:off x="0" y="-2"/>
            <a:ext cx="9144000" cy="1166521"/>
          </a:xfrm>
          <a:prstGeom prst="rect">
            <a:avLst/>
          </a:prstGeom>
        </p:spPr>
      </p:pic>
      <p:pic>
        <p:nvPicPr>
          <p:cNvPr id="6" name="Picture 5" descr="mentorcorps words only.eps"/>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595" y="809037"/>
            <a:ext cx="1282700" cy="241300"/>
          </a:xfrm>
          <a:prstGeom prst="rect">
            <a:avLst/>
          </a:prstGeom>
        </p:spPr>
      </p:pic>
      <p:sp>
        <p:nvSpPr>
          <p:cNvPr id="7" name="TextBox 6"/>
          <p:cNvSpPr txBox="1"/>
          <p:nvPr/>
        </p:nvSpPr>
        <p:spPr>
          <a:xfrm>
            <a:off x="358896" y="1743087"/>
            <a:ext cx="8330021" cy="656590"/>
          </a:xfrm>
          <a:prstGeom prst="rect">
            <a:avLst/>
          </a:prstGeom>
          <a:noFill/>
        </p:spPr>
        <p:txBody>
          <a:bodyPr wrap="square" rtlCol="0">
            <a:spAutoFit/>
          </a:bodyPr>
          <a:lstStyle/>
          <a:p>
            <a:pPr algn="ctr">
              <a:lnSpc>
                <a:spcPct val="80000"/>
              </a:lnSpc>
            </a:pPr>
            <a:r>
              <a:rPr lang="en-US" sz="4400" dirty="0" smtClean="0">
                <a:latin typeface="FuturTBol"/>
                <a:cs typeface="FuturTBol"/>
              </a:rPr>
              <a:t>Getting Specific</a:t>
            </a:r>
            <a:endParaRPr lang="en-US" sz="4400" dirty="0">
              <a:latin typeface="FuturTBol"/>
              <a:cs typeface="FuturTBol"/>
            </a:endParaRPr>
          </a:p>
        </p:txBody>
      </p:sp>
      <p:sp>
        <p:nvSpPr>
          <p:cNvPr id="8" name="TextBox 7"/>
          <p:cNvSpPr txBox="1"/>
          <p:nvPr/>
        </p:nvSpPr>
        <p:spPr>
          <a:xfrm>
            <a:off x="1773295" y="2681113"/>
            <a:ext cx="6411148" cy="2641749"/>
          </a:xfrm>
          <a:prstGeom prst="rect">
            <a:avLst/>
          </a:prstGeom>
          <a:noFill/>
        </p:spPr>
        <p:txBody>
          <a:bodyPr wrap="square" rtlCol="0">
            <a:spAutoFit/>
          </a:bodyPr>
          <a:lstStyle/>
          <a:p>
            <a:pPr>
              <a:lnSpc>
                <a:spcPct val="150000"/>
              </a:lnSpc>
            </a:pPr>
            <a:r>
              <a:rPr lang="en-US" sz="2800" dirty="0" smtClean="0">
                <a:latin typeface="Adobe Garamond Pro"/>
                <a:cs typeface="Adobe Garamond Pro"/>
              </a:rPr>
              <a:t>• Define your scope</a:t>
            </a:r>
          </a:p>
          <a:p>
            <a:pPr>
              <a:lnSpc>
                <a:spcPct val="150000"/>
              </a:lnSpc>
            </a:pPr>
            <a:r>
              <a:rPr lang="en-US" sz="2800" dirty="0" smtClean="0">
                <a:latin typeface="Adobe Garamond Pro"/>
                <a:cs typeface="Adobe Garamond Pro"/>
              </a:rPr>
              <a:t>• Create measurable objectives</a:t>
            </a:r>
          </a:p>
          <a:p>
            <a:pPr>
              <a:lnSpc>
                <a:spcPct val="150000"/>
              </a:lnSpc>
            </a:pPr>
            <a:r>
              <a:rPr lang="en-US" sz="2800" dirty="0" smtClean="0">
                <a:latin typeface="Adobe Garamond Pro"/>
                <a:cs typeface="Adobe Garamond Pro"/>
              </a:rPr>
              <a:t>• Identify your stakeholders</a:t>
            </a:r>
          </a:p>
          <a:p>
            <a:pPr>
              <a:lnSpc>
                <a:spcPct val="150000"/>
              </a:lnSpc>
            </a:pPr>
            <a:r>
              <a:rPr lang="en-US" sz="2800" dirty="0" smtClean="0">
                <a:latin typeface="Adobe Garamond Pro"/>
                <a:cs typeface="Adobe Garamond Pro"/>
              </a:rPr>
              <a:t>• Revisit your institutional mission</a:t>
            </a:r>
          </a:p>
        </p:txBody>
      </p:sp>
    </p:spTree>
    <p:extLst>
      <p:ext uri="{BB962C8B-B14F-4D97-AF65-F5344CB8AC3E}">
        <p14:creationId xmlns:p14="http://schemas.microsoft.com/office/powerpoint/2010/main" val="2105470105"/>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MentorCorps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MentorCorps_Template.potx</Template>
  <TotalTime>6623</TotalTime>
  <Words>2495</Words>
  <Application>Microsoft Macintosh PowerPoint</Application>
  <PresentationFormat>On-screen Show (4:3)</PresentationFormat>
  <Paragraphs>230</Paragraphs>
  <Slides>19</Slides>
  <Notes>19</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MentorCorps_Template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Cara Kaser</dc:creator>
  <cp:lastModifiedBy>Anne LeVant Prahl</cp:lastModifiedBy>
  <cp:revision>59</cp:revision>
  <cp:lastPrinted>2014-04-14T20:26:47Z</cp:lastPrinted>
  <dcterms:created xsi:type="dcterms:W3CDTF">2013-12-17T19:18:17Z</dcterms:created>
  <dcterms:modified xsi:type="dcterms:W3CDTF">2014-06-04T18:09:12Z</dcterms:modified>
</cp:coreProperties>
</file>