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2"/>
  </p:notesMasterIdLst>
  <p:sldIdLst>
    <p:sldId id="257" r:id="rId5"/>
    <p:sldId id="259" r:id="rId6"/>
    <p:sldId id="347" r:id="rId7"/>
    <p:sldId id="344" r:id="rId8"/>
    <p:sldId id="345" r:id="rId9"/>
    <p:sldId id="346" r:id="rId10"/>
    <p:sldId id="348" r:id="rId11"/>
    <p:sldId id="349" r:id="rId12"/>
    <p:sldId id="350" r:id="rId13"/>
    <p:sldId id="351" r:id="rId14"/>
    <p:sldId id="352" r:id="rId15"/>
    <p:sldId id="353" r:id="rId16"/>
    <p:sldId id="354" r:id="rId17"/>
    <p:sldId id="355" r:id="rId18"/>
    <p:sldId id="356" r:id="rId19"/>
    <p:sldId id="357" r:id="rId20"/>
    <p:sldId id="358" r:id="rId21"/>
    <p:sldId id="359" r:id="rId22"/>
    <p:sldId id="360" r:id="rId23"/>
    <p:sldId id="361" r:id="rId24"/>
    <p:sldId id="362" r:id="rId25"/>
    <p:sldId id="363" r:id="rId26"/>
    <p:sldId id="364" r:id="rId27"/>
    <p:sldId id="365" r:id="rId28"/>
    <p:sldId id="366" r:id="rId29"/>
    <p:sldId id="367" r:id="rId30"/>
    <p:sldId id="368" r:id="rId31"/>
    <p:sldId id="369" r:id="rId32"/>
    <p:sldId id="370" r:id="rId33"/>
    <p:sldId id="371" r:id="rId34"/>
    <p:sldId id="372" r:id="rId35"/>
    <p:sldId id="373" r:id="rId36"/>
    <p:sldId id="374" r:id="rId37"/>
    <p:sldId id="375" r:id="rId38"/>
    <p:sldId id="376" r:id="rId39"/>
    <p:sldId id="377" r:id="rId40"/>
    <p:sldId id="378" r:id="rId41"/>
    <p:sldId id="379" r:id="rId42"/>
    <p:sldId id="380" r:id="rId43"/>
    <p:sldId id="381" r:id="rId44"/>
    <p:sldId id="382" r:id="rId45"/>
    <p:sldId id="383" r:id="rId46"/>
    <p:sldId id="384" r:id="rId47"/>
    <p:sldId id="385" r:id="rId48"/>
    <p:sldId id="386" r:id="rId49"/>
    <p:sldId id="387" r:id="rId50"/>
    <p:sldId id="388" r:id="rId51"/>
    <p:sldId id="389" r:id="rId52"/>
    <p:sldId id="390" r:id="rId53"/>
    <p:sldId id="391" r:id="rId54"/>
    <p:sldId id="392" r:id="rId55"/>
    <p:sldId id="393" r:id="rId56"/>
    <p:sldId id="395" r:id="rId57"/>
    <p:sldId id="396" r:id="rId58"/>
    <p:sldId id="397" r:id="rId59"/>
    <p:sldId id="398" r:id="rId60"/>
    <p:sldId id="394" r:id="rId61"/>
    <p:sldId id="399" r:id="rId62"/>
    <p:sldId id="400" r:id="rId63"/>
    <p:sldId id="401" r:id="rId64"/>
    <p:sldId id="402" r:id="rId65"/>
    <p:sldId id="403" r:id="rId66"/>
    <p:sldId id="405" r:id="rId67"/>
    <p:sldId id="404" r:id="rId68"/>
    <p:sldId id="408" r:id="rId69"/>
    <p:sldId id="407" r:id="rId70"/>
    <p:sldId id="406"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030DC1-5BA2-4E88-88A2-AD0E487EB43A}" v="13" dt="2025-09-12T22:56:21.4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04" autoAdjust="0"/>
  </p:normalViewPr>
  <p:slideViewPr>
    <p:cSldViewPr snapToGrid="0">
      <p:cViewPr varScale="1">
        <p:scale>
          <a:sx n="73" d="100"/>
          <a:sy n="73" d="100"/>
        </p:scale>
        <p:origin x="17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9/12/2025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Presenter: </a:t>
            </a:r>
          </a:p>
        </p:txBody>
      </p:sp>
      <p:sp>
        <p:nvSpPr>
          <p:cNvPr id="4" name="Slide Number Placeholder 3"/>
          <p:cNvSpPr>
            <a:spLocks noGrp="1"/>
          </p:cNvSpPr>
          <p:nvPr>
            <p:ph type="sldNum" sz="quarter" idx="10"/>
          </p:nvPr>
        </p:nvSpPr>
        <p:spPr/>
        <p:txBody>
          <a:bodyPr/>
          <a:lstStyle/>
          <a:p>
            <a:fld id="{0F6C6ECD-E119-4B29-A31F-F4F2A203725D}" type="slidenum">
              <a:rPr lang="en-US" smtClean="0"/>
              <a:t>3</a:t>
            </a:fld>
            <a:endParaRPr lang="en-US"/>
          </a:p>
        </p:txBody>
      </p:sp>
    </p:spTree>
    <p:extLst>
      <p:ext uri="{BB962C8B-B14F-4D97-AF65-F5344CB8AC3E}">
        <p14:creationId xmlns:p14="http://schemas.microsoft.com/office/powerpoint/2010/main" val="31266312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“Protecting employees from potential head injuries is a key element of any safety program. A head injury can impair an employee for life or it can be fatal.” </a:t>
            </a:r>
            <a:br>
              <a:rPr lang="en-US" dirty="0"/>
            </a:br>
            <a:r>
              <a:rPr lang="en-US" dirty="0"/>
              <a:t>(OSHA Publication 3151-12R, 2003)</a:t>
            </a:r>
          </a:p>
          <a:p>
            <a:endParaRPr lang="en-US" dirty="0"/>
          </a:p>
          <a:p>
            <a:r>
              <a:rPr lang="en-US" dirty="0"/>
              <a:t>Your head is a very delicate part of your body. In and around your head are: </a:t>
            </a:r>
          </a:p>
          <a:p>
            <a:endParaRPr lang="en-US" dirty="0"/>
          </a:p>
          <a:p>
            <a:r>
              <a:rPr lang="en-US" dirty="0"/>
              <a:t>Your eyes, with which you see; </a:t>
            </a:r>
          </a:p>
          <a:p>
            <a:r>
              <a:rPr lang="en-US" dirty="0"/>
              <a:t>Your ears, with which you hear;  </a:t>
            </a:r>
          </a:p>
          <a:p>
            <a:r>
              <a:rPr lang="en-US" dirty="0"/>
              <a:t>Your nose, with which you smell; </a:t>
            </a:r>
          </a:p>
          <a:p>
            <a:r>
              <a:rPr lang="en-US" dirty="0"/>
              <a:t>Your mouth, with which you eat and speak; and  </a:t>
            </a:r>
          </a:p>
          <a:p>
            <a:r>
              <a:rPr lang="en-US" dirty="0"/>
              <a:t>Your brain, with which you think.</a:t>
            </a:r>
          </a:p>
          <a:p>
            <a:endParaRPr lang="en-US" dirty="0"/>
          </a:p>
          <a:p>
            <a:r>
              <a:rPr lang="en-US" dirty="0"/>
              <a:t>Injuries to the head are very serious. For this reason, head protection and safety are very important.</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12</a:t>
            </a:fld>
            <a:endParaRPr lang="en-US"/>
          </a:p>
        </p:txBody>
      </p:sp>
    </p:spTree>
    <p:extLst>
      <p:ext uri="{BB962C8B-B14F-4D97-AF65-F5344CB8AC3E}">
        <p14:creationId xmlns:p14="http://schemas.microsoft.com/office/powerpoint/2010/main" val="2890187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https://www.osha.gov/Publications/osha3151.html </a:t>
            </a:r>
          </a:p>
          <a:p>
            <a:endParaRPr lang="en-US" dirty="0"/>
          </a:p>
          <a:p>
            <a:r>
              <a:rPr lang="en-US" dirty="0"/>
              <a:t>“There are many types of hard hats available in the marketplace today. In addition to selecting protective headgear that meets ANSI standard requirements, employers should ensure that employees wear hard hats that provide appropriate protection against potential workplace hazards. It is important for employers to understand all potential hazards when making this selection, including electrical hazards. This can be done through a comprehensive hazard analysis and an awareness of the different types of protective headgear available.”</a:t>
            </a:r>
          </a:p>
          <a:p>
            <a:r>
              <a:rPr lang="en-US" dirty="0"/>
              <a:t>(OSHA Publication 3151-12R, 2003)</a:t>
            </a:r>
          </a:p>
          <a:p>
            <a:endParaRPr lang="en-US" dirty="0"/>
          </a:p>
          <a:p>
            <a:r>
              <a:rPr lang="en-US" dirty="0"/>
              <a:t>Class G hard hats are intended for general service use, such as building construction, shipbuilding, lumbering, and manufacturing. Class G hard hats provide good impact protection, but limited voltage protection (proof-tested at 2,200 volts).</a:t>
            </a:r>
          </a:p>
          <a:p>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13</a:t>
            </a:fld>
            <a:endParaRPr lang="en-US"/>
          </a:p>
        </p:txBody>
      </p:sp>
    </p:spTree>
    <p:extLst>
      <p:ext uri="{BB962C8B-B14F-4D97-AF65-F5344CB8AC3E}">
        <p14:creationId xmlns:p14="http://schemas.microsoft.com/office/powerpoint/2010/main" val="3717859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Class E hard hats are designed for electrical/utility work. They protect against falling objects and provide protection against conductors with higher voltage levels (proof-tested at 20,000 volts).</a:t>
            </a:r>
          </a:p>
          <a:p>
            <a:endParaRPr lang="en-US" dirty="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14</a:t>
            </a:fld>
            <a:endParaRPr lang="en-US"/>
          </a:p>
        </p:txBody>
      </p:sp>
    </p:spTree>
    <p:extLst>
      <p:ext uri="{BB962C8B-B14F-4D97-AF65-F5344CB8AC3E}">
        <p14:creationId xmlns:p14="http://schemas.microsoft.com/office/powerpoint/2010/main" val="3612063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For impact and penetration only. Usually made of aluminum, so it should not be used near areas with electrical hazards. </a:t>
            </a:r>
          </a:p>
          <a:p>
            <a:endParaRPr lang="en-US" dirty="0"/>
          </a:p>
          <a:p>
            <a:r>
              <a:rPr lang="en-US" dirty="0"/>
              <a:t>Class C hard hats provide limited protection, mostly from bumps against fixed objects. Class C hard hats do not provide any protection against electrical hazards.</a:t>
            </a:r>
          </a:p>
          <a:p>
            <a:endParaRPr lang="en-US" dirty="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15</a:t>
            </a:fld>
            <a:endParaRPr lang="en-US"/>
          </a:p>
        </p:txBody>
      </p:sp>
    </p:spTree>
    <p:extLst>
      <p:ext uri="{BB962C8B-B14F-4D97-AF65-F5344CB8AC3E}">
        <p14:creationId xmlns:p14="http://schemas.microsoft.com/office/powerpoint/2010/main" val="42583732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16</a:t>
            </a:fld>
            <a:endParaRPr lang="en-US"/>
          </a:p>
        </p:txBody>
      </p:sp>
    </p:spTree>
    <p:extLst>
      <p:ext uri="{BB962C8B-B14F-4D97-AF65-F5344CB8AC3E}">
        <p14:creationId xmlns:p14="http://schemas.microsoft.com/office/powerpoint/2010/main" val="3138489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17</a:t>
            </a:fld>
            <a:endParaRPr lang="en-US"/>
          </a:p>
        </p:txBody>
      </p:sp>
    </p:spTree>
    <p:extLst>
      <p:ext uri="{BB962C8B-B14F-4D97-AF65-F5344CB8AC3E}">
        <p14:creationId xmlns:p14="http://schemas.microsoft.com/office/powerpoint/2010/main" val="1663345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https://www.osha.gov/Publications/osha3151.html </a:t>
            </a:r>
          </a:p>
          <a:p>
            <a:endParaRPr lang="en-US" dirty="0"/>
          </a:p>
          <a:p>
            <a:r>
              <a:rPr lang="en-US" dirty="0"/>
              <a:t>“Employees can be exposed to a large number of hazards that pose danger to their eyes and face. OSHA requires employers to ensure that employees have appropriate eye or face protection if they are exposed to eye or face hazards from flying particles, molten metal, liquid chemicals, acids or caustic liquids, chemical gases or vapors, potentially infected material or potentially harmful light radiation.”</a:t>
            </a:r>
            <a:br>
              <a:rPr lang="en-US" dirty="0"/>
            </a:br>
            <a:r>
              <a:rPr lang="en-US" dirty="0"/>
              <a:t>(OSHA Publication 3151-12R, 2003)</a:t>
            </a:r>
          </a:p>
          <a:p>
            <a:endParaRPr lang="en-US" dirty="0"/>
          </a:p>
          <a:p>
            <a:r>
              <a:rPr lang="en-US" dirty="0"/>
              <a:t>Examples:</a:t>
            </a:r>
          </a:p>
          <a:p>
            <a:r>
              <a:rPr lang="en-US" dirty="0"/>
              <a:t>Acids and other caustic liquid chemicals that might splash</a:t>
            </a:r>
          </a:p>
          <a:p>
            <a:r>
              <a:rPr lang="en-US" dirty="0"/>
              <a:t>Blood and other potentially infectious materials that might splash, spray</a:t>
            </a:r>
          </a:p>
          <a:p>
            <a:r>
              <a:rPr lang="en-US" dirty="0"/>
              <a:t>Intense light such as that created by welding and lasers</a:t>
            </a:r>
          </a:p>
          <a:p>
            <a:r>
              <a:rPr lang="en-US" dirty="0"/>
              <a:t>Dust and other flying particles, such as sawdust or metal shavings </a:t>
            </a:r>
          </a:p>
          <a:p>
            <a:r>
              <a:rPr lang="en-US" dirty="0"/>
              <a:t>Molten metal that might splash</a:t>
            </a:r>
          </a:p>
          <a:p>
            <a:br>
              <a:rPr lang="en-US" dirty="0"/>
            </a:br>
            <a:r>
              <a:rPr lang="en-US" dirty="0"/>
              <a:t>1910.133 (b) Criteria for protective eye and face protection</a:t>
            </a:r>
          </a:p>
          <a:p>
            <a:r>
              <a:rPr lang="en-US" dirty="0"/>
              <a:t>Eye and face protection equipment required by this Part shall meet the requirements specified in American National Standards Institute, and devices must comply with any of the following : Z87.1-2003, ANSI Z87.1-1998 (R-1998), ANSI Z87.1-1989</a:t>
            </a:r>
          </a:p>
          <a:p>
            <a:r>
              <a:rPr lang="en-US" dirty="0"/>
              <a:t>Practice for Occupational and Educational Eye and Face Protection. Incorporated by reference in 1910.6</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18</a:t>
            </a:fld>
            <a:endParaRPr lang="en-US"/>
          </a:p>
        </p:txBody>
      </p:sp>
    </p:spTree>
    <p:extLst>
      <p:ext uri="{BB962C8B-B14F-4D97-AF65-F5344CB8AC3E}">
        <p14:creationId xmlns:p14="http://schemas.microsoft.com/office/powerpoint/2010/main" val="3708361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www.osha.gov/SLTC/etools/eyeandface/employer/requirements.html</a:t>
            </a:r>
          </a:p>
          <a:p>
            <a:endParaRPr lang="en-US" dirty="0"/>
          </a:p>
          <a:p>
            <a:r>
              <a:rPr lang="en-US" dirty="0"/>
              <a:t>Eye and face protection must comply with the American National Standards Institute, ANSI Z87.1-2003</a:t>
            </a:r>
          </a:p>
          <a:p>
            <a:endParaRPr lang="en-US" dirty="0"/>
          </a:p>
          <a:p>
            <a:r>
              <a:rPr lang="en-US" dirty="0"/>
              <a:t>Eye and face personal protective equipment (PPE) shall be distinctly marked to facilitate identification of the manufacturer. [29 CFR 1910.133(a)(4)]</a:t>
            </a:r>
          </a:p>
          <a:p>
            <a:r>
              <a:rPr lang="en-US" dirty="0"/>
              <a:t>The following minimum requirements must be met by all protective devices. Protectors shall:</a:t>
            </a:r>
          </a:p>
          <a:p>
            <a:r>
              <a:rPr lang="en-US" dirty="0"/>
              <a:t>Provide adequate protection against the particular hazards for which they are designed.</a:t>
            </a:r>
          </a:p>
          <a:p>
            <a:r>
              <a:rPr lang="en-US" dirty="0"/>
              <a:t>Be of safe design and construction for the work to be performed.</a:t>
            </a:r>
          </a:p>
          <a:p>
            <a:r>
              <a:rPr lang="en-US" dirty="0"/>
              <a:t>Be reasonably comfortable when worn under the designated conditions.</a:t>
            </a:r>
          </a:p>
          <a:p>
            <a:r>
              <a:rPr lang="en-US" dirty="0"/>
              <a:t>Fit snugly and not unduly interfere with the movements of the wearer.</a:t>
            </a:r>
          </a:p>
          <a:p>
            <a:r>
              <a:rPr lang="en-US" dirty="0"/>
              <a:t>Be durable.</a:t>
            </a:r>
          </a:p>
          <a:p>
            <a:r>
              <a:rPr lang="en-US" dirty="0"/>
              <a:t>Be capable of being disinfected.</a:t>
            </a:r>
          </a:p>
          <a:p>
            <a:r>
              <a:rPr lang="en-US" dirty="0"/>
              <a:t>Be easily cleanable.</a:t>
            </a:r>
          </a:p>
          <a:p>
            <a:r>
              <a:rPr lang="en-US" dirty="0"/>
              <a:t>Be distinctly marked to facilitate identification only of the manufacturer.</a:t>
            </a:r>
          </a:p>
          <a:p>
            <a:endParaRPr lang="en-US" dirty="0"/>
          </a:p>
          <a:p>
            <a:r>
              <a:rPr lang="en-US" dirty="0"/>
              <a:t>www.osha.gov/SLTC/etools/eyeandface/index.html</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19</a:t>
            </a:fld>
            <a:endParaRPr lang="en-US"/>
          </a:p>
        </p:txBody>
      </p:sp>
    </p:spTree>
    <p:extLst>
      <p:ext uri="{BB962C8B-B14F-4D97-AF65-F5344CB8AC3E}">
        <p14:creationId xmlns:p14="http://schemas.microsoft.com/office/powerpoint/2010/main" val="7402972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1910.133 </a:t>
            </a:r>
          </a:p>
          <a:p>
            <a:r>
              <a:rPr lang="en-US" dirty="0"/>
              <a:t>Eye and face protection equipment required by this Part shall meet the requirements specified in American National Standards Institute, Z87.1-2003,  Z87.1-1989 (Rr-1998) incorporated by reference in 19110.06, Practice for Occupational and Educational Eye and Face Protection.</a:t>
            </a:r>
          </a:p>
          <a:p>
            <a:endParaRPr lang="en-US" dirty="0"/>
          </a:p>
          <a:p>
            <a:r>
              <a:rPr lang="en-US" dirty="0"/>
              <a:t>https://www.osha.gov/Publications/osha3151.html </a:t>
            </a:r>
          </a:p>
          <a:p>
            <a:endParaRPr lang="en-US" dirty="0"/>
          </a:p>
          <a:p>
            <a:r>
              <a:rPr lang="en-US" dirty="0"/>
              <a:t>“Selecting the most suitable eye and face protection for employees should take into consideration the following elements: </a:t>
            </a:r>
          </a:p>
          <a:p>
            <a:r>
              <a:rPr lang="en-US" dirty="0"/>
              <a:t>Ability to protect against specific workplace hazards. </a:t>
            </a:r>
          </a:p>
          <a:p>
            <a:r>
              <a:rPr lang="en-US" dirty="0"/>
              <a:t>Should fit properly and be reasonably comfortable to wear. </a:t>
            </a:r>
          </a:p>
          <a:p>
            <a:r>
              <a:rPr lang="en-US" dirty="0"/>
              <a:t>Should provide unrestricted vision and movement. </a:t>
            </a:r>
          </a:p>
          <a:p>
            <a:r>
              <a:rPr lang="en-US" dirty="0"/>
              <a:t>Should be durable and cleanable. </a:t>
            </a:r>
          </a:p>
          <a:p>
            <a:r>
              <a:rPr lang="en-US" dirty="0"/>
              <a:t>Should allow unrestricted functioning of any other required PPE.” </a:t>
            </a:r>
            <a:br>
              <a:rPr lang="en-US" dirty="0"/>
            </a:br>
            <a:r>
              <a:rPr lang="en-US" dirty="0"/>
              <a:t>(OSHA Publication 3151-12R, 2003)</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20</a:t>
            </a:fld>
            <a:endParaRPr lang="en-US"/>
          </a:p>
        </p:txBody>
      </p:sp>
    </p:spTree>
    <p:extLst>
      <p:ext uri="{BB962C8B-B14F-4D97-AF65-F5344CB8AC3E}">
        <p14:creationId xmlns:p14="http://schemas.microsoft.com/office/powerpoint/2010/main" val="3223597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Ask the class about care and maintenance of PPE. Whom is the Point of Contact for getting more? </a:t>
            </a:r>
          </a:p>
        </p:txBody>
      </p:sp>
      <p:sp>
        <p:nvSpPr>
          <p:cNvPr id="4" name="Slide Number Placeholder 3"/>
          <p:cNvSpPr>
            <a:spLocks noGrp="1"/>
          </p:cNvSpPr>
          <p:nvPr>
            <p:ph type="sldNum" sz="quarter" idx="10"/>
          </p:nvPr>
        </p:nvSpPr>
        <p:spPr/>
        <p:txBody>
          <a:bodyPr/>
          <a:lstStyle/>
          <a:p>
            <a:fld id="{0F6C6ECD-E119-4B29-A31F-F4F2A203725D}" type="slidenum">
              <a:rPr lang="en-US" smtClean="0"/>
              <a:t>21</a:t>
            </a:fld>
            <a:endParaRPr lang="en-US"/>
          </a:p>
        </p:txBody>
      </p:sp>
    </p:spTree>
    <p:extLst>
      <p:ext uri="{BB962C8B-B14F-4D97-AF65-F5344CB8AC3E}">
        <p14:creationId xmlns:p14="http://schemas.microsoft.com/office/powerpoint/2010/main" val="4000371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Objectives:</a:t>
            </a:r>
          </a:p>
          <a:p>
            <a:r>
              <a:rPr lang="en-US" dirty="0"/>
              <a:t>Describe the hierarchy of controls as it relates to personal protective equipment.</a:t>
            </a:r>
          </a:p>
          <a:p>
            <a:r>
              <a:rPr lang="en-US" dirty="0"/>
              <a:t>Identify types of personal protective equipment utilized in General Industry</a:t>
            </a:r>
          </a:p>
          <a:p>
            <a:r>
              <a:rPr lang="en-US" dirty="0"/>
              <a:t>Explain personal protective equipment training requirements.</a:t>
            </a:r>
          </a:p>
          <a:p>
            <a:r>
              <a:rPr lang="en-US" dirty="0"/>
              <a:t>Explain the responsibilities of the employer regarding personal protective equipment.</a:t>
            </a:r>
          </a:p>
          <a:p>
            <a:r>
              <a:rPr lang="en-US" dirty="0"/>
              <a:t>Explain the responsibilities of the employee regarding personal protective equipment.</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a:t>
            </a:fld>
            <a:endParaRPr lang="en-US"/>
          </a:p>
        </p:txBody>
      </p:sp>
    </p:spTree>
    <p:extLst>
      <p:ext uri="{BB962C8B-B14F-4D97-AF65-F5344CB8AC3E}">
        <p14:creationId xmlns:p14="http://schemas.microsoft.com/office/powerpoint/2010/main" val="3626572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https://www.osha.gov/SLTC/etools/eyeandface/employer/requirements.html</a:t>
            </a:r>
          </a:p>
          <a:p>
            <a:endParaRPr lang="en-US" dirty="0"/>
          </a:p>
          <a:p>
            <a:r>
              <a:rPr lang="en-US" dirty="0"/>
              <a:t>“Employers must ensure that employees who wear prescription (Rx) lenses or contacts use personal protective equipment (PPE) that incorporates the prescription or use eye protection that can be worn over prescription lenses without interfering with the proper positioning of the prescription glasses or goggles.”</a:t>
            </a:r>
          </a:p>
          <a:p>
            <a:endParaRPr lang="en-US" dirty="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22</a:t>
            </a:fld>
            <a:endParaRPr lang="en-US"/>
          </a:p>
        </p:txBody>
      </p:sp>
    </p:spTree>
    <p:extLst>
      <p:ext uri="{BB962C8B-B14F-4D97-AF65-F5344CB8AC3E}">
        <p14:creationId xmlns:p14="http://schemas.microsoft.com/office/powerpoint/2010/main" val="35183382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23</a:t>
            </a:fld>
            <a:endParaRPr lang="en-US"/>
          </a:p>
        </p:txBody>
      </p:sp>
    </p:spTree>
    <p:extLst>
      <p:ext uri="{BB962C8B-B14F-4D97-AF65-F5344CB8AC3E}">
        <p14:creationId xmlns:p14="http://schemas.microsoft.com/office/powerpoint/2010/main" val="35210839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Let’s discuss the different types of googles.  Safety goggles are used as primary protection to shield the eyes from heat hazards. Goggles form a protective seal around the eyes, preventing objects or liquids from entering under or around the goggles. This is especially important when working with or around molten metals that may splash.</a:t>
            </a:r>
          </a:p>
          <a:p>
            <a:endParaRPr lang="en-US" dirty="0"/>
          </a:p>
          <a:p>
            <a:r>
              <a:rPr lang="en-US" dirty="0"/>
              <a:t>When employees are exposed to high temperatures, additional protection beyond that offered by primary protectors may be required. Use safety goggles in combination with a heat-reflective face shield for severe temperatures exposure. Consider specific lens, frame, and ventilation options when selecting safety goggles.</a:t>
            </a:r>
          </a:p>
          <a:p>
            <a:endParaRPr lang="en-US" dirty="0"/>
          </a:p>
          <a:p>
            <a:r>
              <a:rPr lang="en-US" dirty="0"/>
              <a:t>Ventilated goggles allow air circulation while providing protection against airborne particles, dust, liquids, or light.</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24</a:t>
            </a:fld>
            <a:endParaRPr lang="en-US"/>
          </a:p>
        </p:txBody>
      </p:sp>
    </p:spTree>
    <p:extLst>
      <p:ext uri="{BB962C8B-B14F-4D97-AF65-F5344CB8AC3E}">
        <p14:creationId xmlns:p14="http://schemas.microsoft.com/office/powerpoint/2010/main" val="1452013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https://www.osha.gov/SLTC/etools/eyeandface/ppe/impact.html#faceshields</a:t>
            </a:r>
          </a:p>
          <a:p>
            <a:endParaRPr lang="en-US" dirty="0"/>
          </a:p>
          <a:p>
            <a:r>
              <a:rPr lang="en-US" dirty="0"/>
              <a:t>“Face shields are intended to protect the entire face or portions of it from impact hazards such as flying fragments, objects, large chips, and particles. When worn alone, face shields do not protect employees from impact hazards. Use face shields in combination with safety spectacles or goggles, even in the absence of dust or potential splashes, for additional protection beyond that offered by spectacles or goggles alone.”</a:t>
            </a:r>
            <a:br>
              <a:rPr lang="en-US" dirty="0"/>
            </a:br>
            <a:r>
              <a:rPr lang="en-US" dirty="0"/>
              <a:t>(OSHA Eye and Face Protection </a:t>
            </a:r>
            <a:r>
              <a:rPr lang="en-US" dirty="0" err="1"/>
              <a:t>eTool</a:t>
            </a:r>
            <a:r>
              <a:rPr lang="en-US" dirty="0"/>
              <a:t>, 2002)</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25</a:t>
            </a:fld>
            <a:endParaRPr lang="en-US"/>
          </a:p>
        </p:txBody>
      </p:sp>
    </p:spTree>
    <p:extLst>
      <p:ext uri="{BB962C8B-B14F-4D97-AF65-F5344CB8AC3E}">
        <p14:creationId xmlns:p14="http://schemas.microsoft.com/office/powerpoint/2010/main" val="4028902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https://www.osha.gov/Publications/osha3151.html </a:t>
            </a:r>
          </a:p>
          <a:p>
            <a:endParaRPr lang="en-US" dirty="0"/>
          </a:p>
          <a:p>
            <a:r>
              <a:rPr lang="en-US" dirty="0"/>
              <a:t>“Constructed of vulcanized fiber or fiberglass and fitted with a filtered lens, welding shields protect eyes from burns caused by infrared or intense radiant light; they also protect both the eyes and face from flying sparks, metal spatter, and slag chips produced during welding, brazing, soldering and cutting operations. OSHA requires filter lenses to have a shade number appropriate to protect against the specific hazards of the work being performed in order to protect against harmful light radiation.” </a:t>
            </a:r>
            <a:br>
              <a:rPr lang="en-US" dirty="0"/>
            </a:br>
            <a:r>
              <a:rPr lang="en-US" dirty="0"/>
              <a:t>(OSHA Publication 3151-12R, 2003)</a:t>
            </a:r>
          </a:p>
          <a:p>
            <a:endParaRPr lang="en-US" dirty="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26</a:t>
            </a:fld>
            <a:endParaRPr lang="en-US"/>
          </a:p>
        </p:txBody>
      </p:sp>
    </p:spTree>
    <p:extLst>
      <p:ext uri="{BB962C8B-B14F-4D97-AF65-F5344CB8AC3E}">
        <p14:creationId xmlns:p14="http://schemas.microsoft.com/office/powerpoint/2010/main" val="21772245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27</a:t>
            </a:fld>
            <a:endParaRPr lang="en-US"/>
          </a:p>
        </p:txBody>
      </p:sp>
    </p:spTree>
    <p:extLst>
      <p:ext uri="{BB962C8B-B14F-4D97-AF65-F5344CB8AC3E}">
        <p14:creationId xmlns:p14="http://schemas.microsoft.com/office/powerpoint/2010/main" val="18673243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28</a:t>
            </a:fld>
            <a:endParaRPr lang="en-US"/>
          </a:p>
        </p:txBody>
      </p:sp>
    </p:spTree>
    <p:extLst>
      <p:ext uri="{BB962C8B-B14F-4D97-AF65-F5344CB8AC3E}">
        <p14:creationId xmlns:p14="http://schemas.microsoft.com/office/powerpoint/2010/main" val="3070058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Source:  https://www.osha.gov/Publications/osha3079.pdf</a:t>
            </a:r>
          </a:p>
          <a:p>
            <a:endParaRPr lang="en-US" dirty="0"/>
          </a:p>
          <a:p>
            <a:r>
              <a:rPr lang="en-US" dirty="0"/>
              <a:t>“There are two major classes of respirators:</a:t>
            </a:r>
          </a:p>
          <a:p>
            <a:r>
              <a:rPr lang="en-US" dirty="0"/>
              <a:t>Air-purifying, which remove contaminants from the air; and</a:t>
            </a:r>
          </a:p>
          <a:p>
            <a:r>
              <a:rPr lang="en-US" dirty="0"/>
              <a:t>Atmosphere-supplying, which provide clean, breathable air from an uncontaminated source. As a general rule, atmosphere-supplying respirators are used for more hazardous exposures.”</a:t>
            </a:r>
          </a:p>
          <a:p>
            <a:endParaRPr lang="en-US" dirty="0"/>
          </a:p>
          <a:p>
            <a:r>
              <a:rPr lang="en-US" dirty="0"/>
              <a:t>Source:  https://www.osha.gov/dts/shib/respiratory_protection_bulletin_2011.html</a:t>
            </a:r>
          </a:p>
          <a:p>
            <a:endParaRPr lang="en-US" dirty="0"/>
          </a:p>
          <a:p>
            <a:r>
              <a:rPr lang="en-US" dirty="0"/>
              <a:t>“Respirators work by either filtering particles from the air, chemically cleaning (purifying) the air, or supplying clean air from an outside source.</a:t>
            </a:r>
          </a:p>
          <a:p>
            <a:endParaRPr lang="en-US" dirty="0"/>
          </a:p>
          <a:p>
            <a:r>
              <a:rPr lang="en-US" dirty="0"/>
              <a:t>Particulate Respirators: Particulate respirators are the simplest, least expensive, and least protective of the respirator types available. These respirators only protect against particles (e.g., dust). They do not protect against chemicals, gases, or vapors, and are intended only for low hazard levels. The commonly known "N-95" filtering facepiece respirator or "dust mask" is one type of particulate respirator, often used in hospitals to protect against infectious agents. Particulate respirators are "air-purifying respirators" because they clean particles out of the air as you breathe.</a:t>
            </a:r>
          </a:p>
          <a:p>
            <a:endParaRPr lang="en-US" dirty="0"/>
          </a:p>
          <a:p>
            <a:r>
              <a:rPr lang="en-US" dirty="0"/>
              <a:t>Particulate respirators:</a:t>
            </a:r>
          </a:p>
          <a:p>
            <a:r>
              <a:rPr lang="en-US" dirty="0"/>
              <a:t>Filter out dusts, fumes and mists.</a:t>
            </a:r>
          </a:p>
          <a:p>
            <a:r>
              <a:rPr lang="en-US" dirty="0"/>
              <a:t>Are usually disposable dust masks or respirators with disposable filters.</a:t>
            </a:r>
          </a:p>
          <a:p>
            <a:r>
              <a:rPr lang="en-US" dirty="0"/>
              <a:t>Must be replaced when they become discolored, damaged, or clogged.</a:t>
            </a:r>
          </a:p>
          <a:p>
            <a:r>
              <a:rPr lang="en-US" dirty="0"/>
              <a:t>Examples: filtering facepiece or elastomeric respirator.</a:t>
            </a:r>
          </a:p>
          <a:p>
            <a:endParaRPr lang="en-US" dirty="0"/>
          </a:p>
          <a:p>
            <a:r>
              <a:rPr lang="en-US" dirty="0"/>
              <a:t>Chemical Cartridge/Gas Mask Respirator: Gas masks are also known as "air-purifying respirators" because they filter or clean chemical gases out of the air as you breathe. This respirator includes a facepiece or mask, and a cartridge or canister. Straps secure the facepiece to the head. The cartridge may also have a filter to remove particles.</a:t>
            </a:r>
          </a:p>
          <a:p>
            <a:endParaRPr lang="en-US" dirty="0"/>
          </a:p>
          <a:p>
            <a:r>
              <a:rPr lang="en-US" dirty="0"/>
              <a:t>Gas masks are effective only if used with the correct cartridge or filter (these terms are often used interchangeably) for a particular biological or chemical substance. Selecting the proper filter can be a complicated process. There are cartridges available that protect against more than one hazard, but there is no "all-in-one" cartridge that protects against all substances. It is important to know what hazards you will face in order to be certain you are choosing the right filters/cartridges.</a:t>
            </a:r>
          </a:p>
          <a:p>
            <a:endParaRPr lang="en-US" dirty="0"/>
          </a:p>
          <a:p>
            <a:r>
              <a:rPr lang="en-US" dirty="0"/>
              <a:t>Chemical Cartridge/Gas Mask respirator:</a:t>
            </a:r>
          </a:p>
          <a:p>
            <a:r>
              <a:rPr lang="en-US" dirty="0"/>
              <a:t>Uses replaceable chemical cartridges or canisters to remove the contaminant.</a:t>
            </a:r>
          </a:p>
          <a:p>
            <a:r>
              <a:rPr lang="en-US" dirty="0"/>
              <a:t>Are color-coded to help you select the right one.</a:t>
            </a:r>
          </a:p>
          <a:p>
            <a:r>
              <a:rPr lang="en-US" dirty="0"/>
              <a:t>May require more than one cartridge to protect against multiple hazards.</a:t>
            </a:r>
          </a:p>
          <a:p>
            <a:endParaRPr lang="en-US" dirty="0"/>
          </a:p>
          <a:p>
            <a:r>
              <a:rPr lang="en-US" dirty="0"/>
              <a:t>Powered Air-Purifying Respirator (PAPR): Powered air-purifying respirators use a fan to draw air through the filter to the user. They are easier to breathe through; however, they need a fully charged battery to work properly. They use the same type of filters/cartridges as other air-purifying respirators. It is important to know what the hazard is, and how much of it is in the air, in order to select the proper filters/cartridges.”</a:t>
            </a:r>
          </a:p>
        </p:txBody>
      </p:sp>
      <p:sp>
        <p:nvSpPr>
          <p:cNvPr id="4" name="Slide Number Placeholder 3"/>
          <p:cNvSpPr>
            <a:spLocks noGrp="1"/>
          </p:cNvSpPr>
          <p:nvPr>
            <p:ph type="sldNum" sz="quarter" idx="10"/>
          </p:nvPr>
        </p:nvSpPr>
        <p:spPr/>
        <p:txBody>
          <a:bodyPr/>
          <a:lstStyle/>
          <a:p>
            <a:fld id="{0F6C6ECD-E119-4B29-A31F-F4F2A203725D}" type="slidenum">
              <a:rPr lang="en-US" smtClean="0"/>
              <a:t>29</a:t>
            </a:fld>
            <a:endParaRPr lang="en-US"/>
          </a:p>
        </p:txBody>
      </p:sp>
    </p:spTree>
    <p:extLst>
      <p:ext uri="{BB962C8B-B14F-4D97-AF65-F5344CB8AC3E}">
        <p14:creationId xmlns:p14="http://schemas.microsoft.com/office/powerpoint/2010/main" val="389415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https://www.osha.gov/Publications/osha3079.pdf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“There are two major classes of respirators: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Air-purifying, which remove contaminants from the air;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Atmosphere-supplying, which provide clean, breathable air from an uncontaminated source. As a general rule, atmosphere-supplying respirators are used for more hazardous exposures.”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https://www.osha.gov/dts/shib/respiratory_protection_bulletin_2011.html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en-US"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Self-Contained Breathing Apparatus (SCBA)</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 the respirator commonly used by firefighters. These use their own air tank to supply clean air, so you don't need to worry about filters. They also protect against higher concentrations of dangerous chemicals. However, they are very heavy (30 pounds or more), and require very special training on how to use and to maintain them. Also, the air tanks typically last an hour or less depending upon their rating and your breathing rate (how hard you are breathing).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Self-Contained Breathing Apparatus:</a:t>
            </a:r>
            <a:endParaRPr kumimoji="0" lang="en-US" sz="1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Provide clean air from a portable air tank when the air around you is simply too dangerous to breathe.</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All of these respirators (except for the "dust masks" or filtering face pieces) are available in either half-mask or full-face pieces.”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https://www.osha.gov/dte/library/respirators/presentation/index.html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Supplied Air Respirator (SAR)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“An atmosphere-supplying respirator for which the source of breathing air is not designed to be carried by the user.  Also called </a:t>
            </a:r>
            <a:r>
              <a:rPr kumimoji="0" lang="en-US" alt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airline respirator</a:t>
            </a:r>
            <a:r>
              <a:rPr kumimoji="0" lang="en-US" alt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30</a:t>
            </a:fld>
            <a:endParaRPr lang="en-US"/>
          </a:p>
        </p:txBody>
      </p:sp>
    </p:spTree>
    <p:extLst>
      <p:ext uri="{BB962C8B-B14F-4D97-AF65-F5344CB8AC3E}">
        <p14:creationId xmlns:p14="http://schemas.microsoft.com/office/powerpoint/2010/main" val="2963524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31</a:t>
            </a:fld>
            <a:endParaRPr lang="en-US"/>
          </a:p>
        </p:txBody>
      </p:sp>
    </p:spTree>
    <p:extLst>
      <p:ext uri="{BB962C8B-B14F-4D97-AF65-F5344CB8AC3E}">
        <p14:creationId xmlns:p14="http://schemas.microsoft.com/office/powerpoint/2010/main" val="161005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Employer has the responsibility to provide PPE for all its employees. Explain where our PPE storage is located. In bldg. </a:t>
            </a:r>
            <a:r>
              <a:rPr lang="en-US"/>
              <a:t>5033</a:t>
            </a:r>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a:t>
            </a:fld>
            <a:endParaRPr lang="en-US"/>
          </a:p>
        </p:txBody>
      </p:sp>
    </p:spTree>
    <p:extLst>
      <p:ext uri="{BB962C8B-B14F-4D97-AF65-F5344CB8AC3E}">
        <p14:creationId xmlns:p14="http://schemas.microsoft.com/office/powerpoint/2010/main" val="251231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Respiratory Protection</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(2002), OSHA #3079, https://www.osha.gov/Publications/OSHA3079/osha3079.html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“It is important to inspect all respirators for wear and tear before and after each use, giving special attention to rubber or plastic parts that can deteriorate or lose pliability. The facepiece, headband, valves, connecting tube, fittings, and cartridges, canisters or filters must be in good condition. A respirator inspection must include checking the tightness of the connections.</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Users must inspect SCBAs at least monthly and ensure that air and oxygen cylinders are fully charged according to the manufacturer's instructions. The inspection should include a check of regulator and warning devices to ensure their proper function. Employers must keep records of inspection dates and findings.</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Users should replace chemical cartridges and gas mask canisters as necessary to provide complete protection, following the manufacturer's recommendations. In addition, they should replace mechanical filters as necessary to avoid high resistance to breathing.</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Only an experienced person is permitted to make repairs, using parts specifically designed for the respirator. This person must consult the manufacturer's instructions for any repair and no attempt should be made to repair or replace components or make adjustments or repairs beyond the manufacturer's recommendations.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employer must ensure that respirators are cleaned and disinfected as often as necessary to keep them sanitary. In addition, the employer must ensure that emergency-use respirators are cleaned and disinfected immediately after each use.</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Respirators should be washed in a detergent solution and then disinfected by immersing them in a sanitizing solution. Cleaner-sanitizers that effectively clean the respirator and contain a bactericidal agent are available commercially. The bactericidal agent frequently used is a quaternary ammonium compound. Strong cleaning and sanitizing agents and many solvents can damage rubber or plastic respirator parts. Use these materials with caution or after consultation with the respirator manufacturer.”</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32</a:t>
            </a:fld>
            <a:endParaRPr lang="en-US"/>
          </a:p>
        </p:txBody>
      </p:sp>
    </p:spTree>
    <p:extLst>
      <p:ext uri="{BB962C8B-B14F-4D97-AF65-F5344CB8AC3E}">
        <p14:creationId xmlns:p14="http://schemas.microsoft.com/office/powerpoint/2010/main" val="3638400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Respiratory Protection</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(2002), OSHA #3079, https://www.osha.gov/Publications/OSHA3079/osha3079.html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“Users must store respirators in a way that protects them against dust, sunlight, heat, extreme cold, excessive moisture, and damaging chemicals. When packed or stored, each respirator should be positioned to retain its natural configuration. Facepieces and exhalation valves should rest in a normal position to prevent the rubber or plastic from deforming.”</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33</a:t>
            </a:fld>
            <a:endParaRPr lang="en-US"/>
          </a:p>
        </p:txBody>
      </p:sp>
    </p:spTree>
    <p:extLst>
      <p:ext uri="{BB962C8B-B14F-4D97-AF65-F5344CB8AC3E}">
        <p14:creationId xmlns:p14="http://schemas.microsoft.com/office/powerpoint/2010/main" val="14048588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34</a:t>
            </a:fld>
            <a:endParaRPr lang="en-US"/>
          </a:p>
        </p:txBody>
      </p:sp>
    </p:spTree>
    <p:extLst>
      <p:ext uri="{BB962C8B-B14F-4D97-AF65-F5344CB8AC3E}">
        <p14:creationId xmlns:p14="http://schemas.microsoft.com/office/powerpoint/2010/main" val="27797199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https://www.osha.gov/dts/osta/otm/noise/index.html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“Noise, or unwanted sound, is one of the most common health problems in American workplaces. The National Institute for Occupational Safety and Health (NIOSH) estimates that 30 million workers in the U.S. are exposed to hazardous noise. Exposure to high levels of noise may cause hearing loss, create physical and psychological stress, reduce productivity, interfere with communication, and contribute to accidents and injuries by making it difficult to hear warning signals.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OSHA requires employers to determine if workers are exposed to excessive noise in the workplace. If so, the employers must implement feasible engineering or administrative controls to eliminate or reduce hazardous levels of noise. Where controls are not sufficient, employers must implement an effective hearing conservation program.” </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(OSHA Noise and Hearing Conservation </a:t>
            </a:r>
            <a:r>
              <a:rPr kumimoji="0" lang="en-US" sz="1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eTool</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2005)</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35</a:t>
            </a:fld>
            <a:endParaRPr lang="en-US"/>
          </a:p>
        </p:txBody>
      </p:sp>
    </p:spTree>
    <p:extLst>
      <p:ext uri="{BB962C8B-B14F-4D97-AF65-F5344CB8AC3E}">
        <p14:creationId xmlns:p14="http://schemas.microsoft.com/office/powerpoint/2010/main" val="31107056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29 CFR 1910.95(b)(2)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“If the variations in noise level involve maxima at intervals of 1 second or less, it is to be considered continuous.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Footnote(1) When the daily noise exposure is composed of two or more periods of noise exposure of different levels, their combined effect should be considered, rather than the individual effect of each. If the sum of the following fractions: C(1)/T(1) + C(2)/T(2) C(n)/T(n) exceeds unity, then, the mixed exposure should be considered to exceed the limit value. Cn indicates the total time of exposure at a specified noise level, and Tn indicates the total time of exposure permitted at that level. Exposure to impulsive or impact noise should not exceed 140 dB peak sound pressure level.” </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36</a:t>
            </a:fld>
            <a:endParaRPr lang="en-US"/>
          </a:p>
        </p:txBody>
      </p:sp>
    </p:spTree>
    <p:extLst>
      <p:ext uri="{BB962C8B-B14F-4D97-AF65-F5344CB8AC3E}">
        <p14:creationId xmlns:p14="http://schemas.microsoft.com/office/powerpoint/2010/main" val="36444520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https://www.osha.gov/dts/osta/otm/noise/index.html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“Hearing protection devices (HPDs) are considered the last option to control exposures to noise. HPDs are generally used during the necessary time it takes to implement engineering or administrative controls, or when such controls are not feasible.” </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(OSHA Noise and Hearing Conservation </a:t>
            </a:r>
            <a:r>
              <a:rPr kumimoji="0" lang="en-US" sz="1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eTool</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2005)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This slide shows some examples of hearing protection devices.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https://www.osha.gov/dts/osta/otm/new_noise/appendixe.pdf </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Noise Reduction Rating of hearing protectors is required labeling on the hearing protector package; manufacturers must identify the noise reduction capability of the product through “laboratory-derived numerical estimate of the attenuation achieved by the protector” (OSHA n.d.). </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37</a:t>
            </a:fld>
            <a:endParaRPr lang="en-US"/>
          </a:p>
        </p:txBody>
      </p:sp>
    </p:spTree>
    <p:extLst>
      <p:ext uri="{BB962C8B-B14F-4D97-AF65-F5344CB8AC3E}">
        <p14:creationId xmlns:p14="http://schemas.microsoft.com/office/powerpoint/2010/main" val="294422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38</a:t>
            </a:fld>
            <a:endParaRPr lang="en-US"/>
          </a:p>
        </p:txBody>
      </p:sp>
    </p:spTree>
    <p:extLst>
      <p:ext uri="{BB962C8B-B14F-4D97-AF65-F5344CB8AC3E}">
        <p14:creationId xmlns:p14="http://schemas.microsoft.com/office/powerpoint/2010/main" val="24083824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employer select and require employees the proper use of hand protection when exposed to hazards.</a:t>
            </a:r>
            <a:endParaRPr kumimoji="0" lang="es-P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39</a:t>
            </a:fld>
            <a:endParaRPr lang="en-US"/>
          </a:p>
        </p:txBody>
      </p:sp>
    </p:spTree>
    <p:extLst>
      <p:ext uri="{BB962C8B-B14F-4D97-AF65-F5344CB8AC3E}">
        <p14:creationId xmlns:p14="http://schemas.microsoft.com/office/powerpoint/2010/main" val="16500419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40</a:t>
            </a:fld>
            <a:endParaRPr lang="en-US"/>
          </a:p>
        </p:txBody>
      </p:sp>
    </p:spTree>
    <p:extLst>
      <p:ext uri="{BB962C8B-B14F-4D97-AF65-F5344CB8AC3E}">
        <p14:creationId xmlns:p14="http://schemas.microsoft.com/office/powerpoint/2010/main" val="10865238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88898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Employees who face possible foot or leg injuries from falling or rolling objects or from crushing or penetrating materials should wear protective footwear. Also, employees whose work involves exposure to hot substances or corrosive or poisonous materials must have protective gear to cover exposed body parts, including legs and feet….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Examples of situations in which an employee should wear foot and/or leg protection include: </a:t>
            </a:r>
          </a:p>
          <a:p>
            <a:pPr marL="166684" marR="0" lvl="0" indent="-16668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When heavy objects such as barrels or tools might roll onto or fall on the employee's feet;</a:t>
            </a:r>
          </a:p>
          <a:p>
            <a:pPr marL="166684" marR="0" lvl="0" indent="-16668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Working with sharp objects such as nails or spikes that could pierce the soles or uppers of ordinary shoes;</a:t>
            </a:r>
          </a:p>
          <a:p>
            <a:pPr marL="166684" marR="0" lvl="0" indent="-16668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Exposure to molten metal that might splash on feet or legs;</a:t>
            </a:r>
          </a:p>
          <a:p>
            <a:pPr marL="166684" marR="0" lvl="0" indent="-16668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Working on or around hot, wet, or slippery surfaces; and </a:t>
            </a:r>
          </a:p>
          <a:p>
            <a:pPr marL="166684" marR="0" lvl="0" indent="-166684"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Working when electrical hazards are present.”</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(OSHA Publication 3151-12R, 2003)</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41</a:t>
            </a:fld>
            <a:endParaRPr lang="en-US"/>
          </a:p>
        </p:txBody>
      </p:sp>
    </p:spTree>
    <p:extLst>
      <p:ext uri="{BB962C8B-B14F-4D97-AF65-F5344CB8AC3E}">
        <p14:creationId xmlns:p14="http://schemas.microsoft.com/office/powerpoint/2010/main" val="1038794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a:t>
            </a:fld>
            <a:endParaRPr lang="en-US"/>
          </a:p>
        </p:txBody>
      </p:sp>
    </p:spTree>
    <p:extLst>
      <p:ext uri="{BB962C8B-B14F-4D97-AF65-F5344CB8AC3E}">
        <p14:creationId xmlns:p14="http://schemas.microsoft.com/office/powerpoint/2010/main" val="17758768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9144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5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IMPACTS</a:t>
            </a:r>
            <a:r>
              <a:rPr kumimoji="0" lang="en-US" sz="25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 loading or handling materials such as packages, equipment or heavy objects that could fall</a:t>
            </a:r>
          </a:p>
          <a:p>
            <a:pPr marL="9144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COMPRESSIONS</a:t>
            </a:r>
            <a:r>
              <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 activities involving vehicles (manual material handling carts)</a:t>
            </a:r>
          </a:p>
          <a:p>
            <a:pPr marL="9144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CUTS/PUNCTURES</a:t>
            </a:r>
            <a:r>
              <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 sharp objects such as nails, wire, tacks, staples, screws, scrap metal</a:t>
            </a:r>
          </a:p>
          <a:p>
            <a:pPr marL="9144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CHEMICALS</a:t>
            </a:r>
            <a:r>
              <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 verify with your supervisor and/or the SDS (Safety Data Sheet) for adequate protection</a:t>
            </a:r>
          </a:p>
          <a:p>
            <a:pPr marL="914400" marR="0" lvl="0" indent="-34290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TEMPERATURES</a:t>
            </a:r>
            <a:r>
              <a:rPr kumimoji="0" lang="en-US"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 extreme hot or cold work surfaces and/or materials</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42</a:t>
            </a:fld>
            <a:endParaRPr lang="en-US"/>
          </a:p>
        </p:txBody>
      </p:sp>
    </p:spTree>
    <p:extLst>
      <p:ext uri="{BB962C8B-B14F-4D97-AF65-F5344CB8AC3E}">
        <p14:creationId xmlns:p14="http://schemas.microsoft.com/office/powerpoint/2010/main" val="5392283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88898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https://www.osha.gov/Publications/osha3151.html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“Safety shoes have impact-resistant toes and heat-resistant soles that protect the feet against hot work surfaces common in roofing, paving and hot metal industries. The metal insoles of some safety shoes protect against puncture wounds. Safety shoes may also be designed to be electrically conductive to prevent the buildup of static electricity in areas with the potential for explosive atmospheres or nonconductive to protect workers from workplace electrical hazards.”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“Metatarsal guards protect the instep area from impact and compression. Made of aluminum, steel, fiber or plastic, these guards may be strapped to the outside of shoes.”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“Electrically conductive shoes provide protection against the buildup of static electricity…. Employees exposed to electrical hazards must never wear conductive shoes.”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“Electrical hazard, safety-toe shoes are nonconductive and will prevent the wearers' feet from completing an electrical circuit to the ground. These shoes can protect against open circuits of up to 600 volts in dry conditions and should be used in conjunction with other insulating equipment and additional precautions to reduce the risk of a worker becoming a path for hazardous electrical energy. The insulating protection of electrical hazard, safety-toe shoes may be compromised if the shoes become wet, the soles are worn through, metal particles become embedded in the sole or heel, or workers touch conductive, grounded items. Note: Nonconductive footwear must not be used in explosive or hazardous locations.”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88898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(OSHA Publication 3151-12R, 2003)</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43</a:t>
            </a:fld>
            <a:endParaRPr lang="en-US"/>
          </a:p>
        </p:txBody>
      </p:sp>
    </p:spTree>
    <p:extLst>
      <p:ext uri="{BB962C8B-B14F-4D97-AF65-F5344CB8AC3E}">
        <p14:creationId xmlns:p14="http://schemas.microsoft.com/office/powerpoint/2010/main" val="19353150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Criteria for protective footwear</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en-US" sz="1200" b="1"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rPr>
              <a:t>1910.136(b)(1)</a:t>
            </a:r>
            <a:endParaRPr kumimoji="0" lang="en-US" sz="1200" b="0"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Protective footwear must comply with any of the following consensus standards:</a:t>
            </a:r>
            <a:r>
              <a:rPr kumimoji="0" lang="en-US" sz="1200" b="1"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rPr>
              <a:t>1910.136(b)(1)(</a:t>
            </a:r>
            <a:r>
              <a:rPr kumimoji="0" lang="en-US" sz="1200" b="1" i="0" u="none" strike="noStrike" kern="1200" cap="none" spc="0" normalizeH="0" baseline="0" noProof="0" dirty="0" err="1">
                <a:ln>
                  <a:noFill/>
                </a:ln>
                <a:solidFill>
                  <a:prstClr val="black"/>
                </a:solidFill>
                <a:effectLst/>
                <a:uLnTx/>
                <a:uFillTx/>
                <a:latin typeface="Calibri" panose="020F0502020204030204"/>
                <a:ea typeface="Tahoma" panose="020B0604030504040204" pitchFamily="34" charset="0"/>
                <a:cs typeface="Tahoma" panose="020B0604030504040204" pitchFamily="34" charset="0"/>
              </a:rPr>
              <a:t>i</a:t>
            </a:r>
            <a:r>
              <a:rPr kumimoji="0" lang="en-US" sz="1200" b="1"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rPr>
              <a:t>)</a:t>
            </a:r>
            <a:endParaRPr kumimoji="0" lang="en-US" sz="1200" b="0"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ASTM F-2412-2005, "Standard Test Methods for Foot Protection," and ASTM F-2413-2005, "Standard Specification for Performance Requirements for Protective Footwear," which are incorporated by reference in § 1910.6;</a:t>
            </a:r>
            <a:r>
              <a:rPr kumimoji="0" lang="en-US" sz="1200" b="1"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rPr>
              <a:t>1910.136(b)(1)(ii)</a:t>
            </a:r>
            <a:endParaRPr kumimoji="0" lang="en-US" sz="1200" b="0"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ANSI Z41-1999, "American National Standard for Personal Protection -- Protective Footwear," which is incorporated by reference in § 1910.6; or</a:t>
            </a:r>
            <a:r>
              <a:rPr kumimoji="0" lang="en-US" sz="1200" b="1"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rPr>
              <a:t>1910.136(b)(1)(iii)</a:t>
            </a:r>
            <a:endParaRPr kumimoji="0" lang="en-US" sz="1200" b="0"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ANSI Z41-1991, "American National Standard for Personal Protection -- Protective Footwear," which is incorporated by reference in § 1910.6.</a:t>
            </a:r>
            <a:r>
              <a:rPr kumimoji="0" lang="en-US" sz="1200" b="1"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rPr>
              <a:t>1910.136(b)(2)</a:t>
            </a:r>
            <a:endParaRPr kumimoji="0" lang="en-US" sz="1200" b="0" i="0" u="none" strike="noStrike" kern="1200" cap="none" spc="0" normalizeH="0" baseline="0" noProof="0" dirty="0">
              <a:ln>
                <a:noFill/>
              </a:ln>
              <a:solidFill>
                <a:prstClr val="black"/>
              </a:solidFill>
              <a:effectLst/>
              <a:uLnTx/>
              <a:uFillTx/>
              <a:latin typeface="Calibri" panose="020F0502020204030204"/>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Protective footwear that the employer demonstrates is at least as effective as protective footwear that is constructed in accordance with one of the above consensus standards will be deemed to be in compliance with the requirements of this section. [59 FR 16360, April 6, 1994; 59 FR 33910, July 1, 1994; 61 FR 9227, March 7, 1996; 61 FR 19547, May 2, 1996; 61 FR 21228, May 9, 1996; 74 FR 46356, Sept. 9, 2009; 79 FR 20629, July 10, 2014]</a:t>
            </a:r>
            <a:b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44</a:t>
            </a:fld>
            <a:endParaRPr lang="en-US"/>
          </a:p>
        </p:txBody>
      </p:sp>
    </p:spTree>
    <p:extLst>
      <p:ext uri="{BB962C8B-B14F-4D97-AF65-F5344CB8AC3E}">
        <p14:creationId xmlns:p14="http://schemas.microsoft.com/office/powerpoint/2010/main" val="25396198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45</a:t>
            </a:fld>
            <a:endParaRPr lang="en-US"/>
          </a:p>
        </p:txBody>
      </p:sp>
    </p:spTree>
    <p:extLst>
      <p:ext uri="{BB962C8B-B14F-4D97-AF65-F5344CB8AC3E}">
        <p14:creationId xmlns:p14="http://schemas.microsoft.com/office/powerpoint/2010/main" val="2375742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46</a:t>
            </a:fld>
            <a:endParaRPr lang="en-US"/>
          </a:p>
        </p:txBody>
      </p:sp>
    </p:spTree>
    <p:extLst>
      <p:ext uri="{BB962C8B-B14F-4D97-AF65-F5344CB8AC3E}">
        <p14:creationId xmlns:p14="http://schemas.microsoft.com/office/powerpoint/2010/main" val="38994265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P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s-PR"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Personal </a:t>
            </a:r>
            <a:r>
              <a:rPr kumimoji="0" lang="es-PR" sz="1200" b="1" i="1"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Protective</a:t>
            </a:r>
            <a:r>
              <a:rPr kumimoji="0" lang="es-PR"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s-PR" sz="1200" b="1" i="1"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Equipment</a:t>
            </a:r>
            <a:r>
              <a:rPr kumimoji="0" lang="es-PR"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s-P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(2003), OSHA #3151-12R, https://www.osha.gov/Publications/osha3151.html#bodyprotection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P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“Employees who face possible bodily injury of any kind that cannot be eliminated through engineering, work practice or administrative controls, must wear appropriate body protection while performing their jobs. In addition to cuts and radiation, the following are examples of workplace hazards that could cause bodily injury: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Temperature extremes;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Hot splashes from molten metals and other hot liquids;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Potential impacts from tools, machinery and materials;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Hazardous chemicals.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There are many varieties of protective clothing available for specific hazards. Employers are required to ensure that their employees wear personal protective equipment only for the parts of the body exposed to possible injury. Examples of body protection include laboratory coats, coveralls, vests, jackets, aprons, surgical gowns and full body suits.”</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47</a:t>
            </a:fld>
            <a:endParaRPr lang="en-US"/>
          </a:p>
        </p:txBody>
      </p:sp>
    </p:spTree>
    <p:extLst>
      <p:ext uri="{BB962C8B-B14F-4D97-AF65-F5344CB8AC3E}">
        <p14:creationId xmlns:p14="http://schemas.microsoft.com/office/powerpoint/2010/main" val="20626326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48</a:t>
            </a:fld>
            <a:endParaRPr lang="en-US"/>
          </a:p>
        </p:txBody>
      </p:sp>
    </p:spTree>
    <p:extLst>
      <p:ext uri="{BB962C8B-B14F-4D97-AF65-F5344CB8AC3E}">
        <p14:creationId xmlns:p14="http://schemas.microsoft.com/office/powerpoint/2010/main" val="1878137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See OSHA Technical Manual, section VIII, Cap 1 for protective clothing required for HAZWOPER activities.</a:t>
            </a:r>
            <a:endParaRPr kumimoji="0" lang="es-P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Personal Protective Equipment </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(n.d.), Environmental Protection Agency,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https://www.epa.gov/emergency-response/personal-protective-equipment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“Vapors, gases, and particulates from hazardous substance response activities place response personnel at risk. For this reason, response personnel must wear appropriate personal protective clothing and equipment whenever they are near the site. The more that is known about the hazards at a release site, the easier it becomes to select personal protective equipment. There are four levels of personal protective equipment…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While these [the following] are general guidelines for typical equipment to be used in certain circumstances, other combinations of protective equipment may be more appropriate, depending upon specific site characteristics.”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“Level A protection</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 required when the greatest potential for exposure to hazards exists, and when the greatest level of skin, respiratory, and eye protection is required. Examples of Level A clothing and equipment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positive pressure, full face-piece self contained breathing apparatus (SCBA) or positive pressure supplied air respirator with escape SCBA;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totally encapsulated chemical- and vapor-protective suit;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inner and outer chemical-resistant gloves;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disposable protective suit, gloves, and boots.”</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49</a:t>
            </a:fld>
            <a:endParaRPr lang="en-US"/>
          </a:p>
        </p:txBody>
      </p:sp>
    </p:spTree>
    <p:extLst>
      <p:ext uri="{BB962C8B-B14F-4D97-AF65-F5344CB8AC3E}">
        <p14:creationId xmlns:p14="http://schemas.microsoft.com/office/powerpoint/2010/main" val="27824144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Personal Protective Equipment </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(n.d.), Environmental Protection Agency,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https://www.epa.gov/emergency-response/personal-protective-equipment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“Level B protection</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 required under circumstances requiring the highest level of respiratory protection, with lesser level of skin protection. At most abandoned outdoor hazardous waste sites, ambient atmospheric vapors or gas levels have not approached sufficiently high concentrations to warrant level A protection. Examples of Level B protection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positive pressure, full face-piece self contained breathing apparatus (SCBA) or positive pressure supplied air respirator with escape SCBA;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inner and outer chemical-resistant gloves;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face shield;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hooded chemical resistant clothing;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coveralls;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outer chemical-resistant boots.”</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50</a:t>
            </a:fld>
            <a:endParaRPr lang="en-US"/>
          </a:p>
        </p:txBody>
      </p:sp>
    </p:spTree>
    <p:extLst>
      <p:ext uri="{BB962C8B-B14F-4D97-AF65-F5344CB8AC3E}">
        <p14:creationId xmlns:p14="http://schemas.microsoft.com/office/powerpoint/2010/main" val="11598072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Personal Protective Equipment </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(n.d.), Environmental Protection Agency,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https://www.epa.gov/emergency-response/personal-protective-equipment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“Level C protection</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 required when the concentration and type of airborne substances is known and the criteria for using air purifying respirators is met. Typical Level C equipment includes: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full-face air purifying respirators;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inner and outer chemical-resistant gloves;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hard 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escape mask;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disposable chemical-resistant outer boots.”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51</a:t>
            </a:fld>
            <a:endParaRPr lang="en-US"/>
          </a:p>
        </p:txBody>
      </p:sp>
    </p:spTree>
    <p:extLst>
      <p:ext uri="{BB962C8B-B14F-4D97-AF65-F5344CB8AC3E}">
        <p14:creationId xmlns:p14="http://schemas.microsoft.com/office/powerpoint/2010/main" val="750903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Elimination / substitution:</a:t>
            </a:r>
          </a:p>
          <a:p>
            <a:r>
              <a:rPr lang="en-US" dirty="0"/>
              <a:t>Provides the highest level of protection against hazards. </a:t>
            </a:r>
          </a:p>
          <a:p>
            <a:r>
              <a:rPr lang="en-US" dirty="0"/>
              <a:t>The hazard is eliminated from the workplace or a safer item/substance is  substituted for the more hazardous item/substance.</a:t>
            </a:r>
          </a:p>
          <a:p>
            <a:r>
              <a:rPr lang="en-US" dirty="0"/>
              <a:t>Another type of substitution includes using the same chemical but to use it in a different form. </a:t>
            </a:r>
          </a:p>
          <a:p>
            <a:r>
              <a:rPr lang="en-US" dirty="0"/>
              <a:t>For example, a dry, dusty powder may be a significant inhalation hazard but if this material can be purchased and used as pellets or crystals, there may be less dust in the air and therefore less exposure.</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7</a:t>
            </a:fld>
            <a:endParaRPr lang="en-US"/>
          </a:p>
        </p:txBody>
      </p:sp>
    </p:spTree>
    <p:extLst>
      <p:ext uri="{BB962C8B-B14F-4D97-AF65-F5344CB8AC3E}">
        <p14:creationId xmlns:p14="http://schemas.microsoft.com/office/powerpoint/2010/main" val="16152404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Personal Protective Equipment </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(n.d.), Environmental Protection Agency,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https://www.epa.gov/emergency-response/personal-protective-equipment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“Level D protection</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 the minimum protection required. Level D protection may be sufficient when no contaminants are present or work operations preclude splashes, immersion, or the potential for unexpected inhalation or contact with hazardous levels of chemicals. Appropriate Level D protective equipment may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gloves;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coveralls;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safety glasses;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face shield;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chemical-resistant, steel-toe boots or shoes.”</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52</a:t>
            </a:fld>
            <a:endParaRPr lang="en-US"/>
          </a:p>
        </p:txBody>
      </p:sp>
    </p:spTree>
    <p:extLst>
      <p:ext uri="{BB962C8B-B14F-4D97-AF65-F5344CB8AC3E}">
        <p14:creationId xmlns:p14="http://schemas.microsoft.com/office/powerpoint/2010/main" val="9574023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Personal Protective Equipment </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(2004), OSHA 3151-12R, https://www.osha.gov/Publications/osha3151.pdf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“Employers should make sure that each employee demonstrates an understanding of the PPE training as well as the ability to properly wear and use PPE before they are allowed to perform work requiring the use of the PPE. If an employer believes that a previously trained employee is not demonstrating the proper understanding and skill level in the use of PPE, that employee should receive retraining. Other situations that require additional or retraining of employees include the following circumstances: changes in the workplace or in the type of required PPE that make prior training obsolete.”</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53</a:t>
            </a:fld>
            <a:endParaRPr lang="en-US"/>
          </a:p>
        </p:txBody>
      </p:sp>
    </p:spTree>
    <p:extLst>
      <p:ext uri="{BB962C8B-B14F-4D97-AF65-F5344CB8AC3E}">
        <p14:creationId xmlns:p14="http://schemas.microsoft.com/office/powerpoint/2010/main" val="17370620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Source: </a:t>
            </a:r>
            <a:r>
              <a:rPr kumimoji="0" lang="en-US"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Personal Protective Equipment </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(2004), OSHA 3151-12R, https://www.osha.gov/Publications/osha3151.pdf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“To ensure the greatest possible protection for employees in the workplace, the cooperative efforts of both employers and employees will help in establishing and maintaining a safe and healthful work environment.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 general, employers are responsible for: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Performing a “hazard assessment” of the workplace to identify and control physical and health hazards.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Identifying and providing appropriate PPE for employees.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Training employees in the use and care of the PPE.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Maintaining PPE, including replacing worn or damaged PPE.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Periodically reviewing, updating and evaluating the effectiveness of the PPE program.”</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54</a:t>
            </a:fld>
            <a:endParaRPr lang="en-US"/>
          </a:p>
        </p:txBody>
      </p:sp>
    </p:spTree>
    <p:extLst>
      <p:ext uri="{BB962C8B-B14F-4D97-AF65-F5344CB8AC3E}">
        <p14:creationId xmlns:p14="http://schemas.microsoft.com/office/powerpoint/2010/main" val="259939453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Employers Must Provide and Pay for PPE, </a:t>
            </a: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“On May 15, 2008, a new OSHA rule about employer payment for PPE went into effect. With few exceptions, OSHA now requires employers to pay for personal protective equipment used to comply with OSHA standards. The final rule does not create new requirements regarding what PPE employers must provide.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standard makes clear that employers cannot require workers to provide their own PPE and the worker’s use of PPE they already own must be completely voluntary. Even when a worker provides his or her own PPE, the employer must ensure that the equipment is adequate to protect the worker from hazards at the workplace.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Examples of PPE that Employers Must Pay for Include: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Metatarsal foot protection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Rubber boots with steel toes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Non-prescription eye protection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Prescription eyewear inserts/lenses for full face respirators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Goggles and face shields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Fire fighting PPE (helmet, gloves, boots, proximity suits, full gear)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Hard hats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Hearing protection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Welding PPE”</a:t>
            </a:r>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55</a:t>
            </a:fld>
            <a:endParaRPr lang="en-US"/>
          </a:p>
        </p:txBody>
      </p:sp>
    </p:spTree>
    <p:extLst>
      <p:ext uri="{BB962C8B-B14F-4D97-AF65-F5344CB8AC3E}">
        <p14:creationId xmlns:p14="http://schemas.microsoft.com/office/powerpoint/2010/main" val="390119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r>
              <a:rPr kumimoji="0" lang="en-US" sz="1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Payment Exceptions under the OSHA Rule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Employers are not required to pay for some PPE in certain circumstances: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Non-specialty safety-toe protective footwear (including steel-toe shoes or boots) and </a:t>
            </a:r>
            <a:r>
              <a:rPr kumimoji="0" lang="en-US" sz="12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nonspecialty</a:t>
            </a: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prescription safety eyewear provided that the employer permits such items to be worn off the job site. (OSHA based this decision on the fact that this type of equipment is very personal, is often used outside the workplace, and that it is taken by workers from jobsite to jobsite and employer to employer.)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Everyday clothing, such as long-sleeve shirts, long pants, street shoes, and normal work boots.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Ordinary clothing, skin creams, or other items, used solely for protection from weather, such as winter coats, jackets, gloves, parkas, rubber boots, hats, raincoats, ordinary sunglasses, and sunscreen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Items such as hair nets and gloves worn by food workers for consumer safety.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Lifting belts because their value in protecting the back is questionable.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When the employee has lost or intentionally damaged the PPE and it must be replaced.”</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56</a:t>
            </a:fld>
            <a:endParaRPr lang="en-US"/>
          </a:p>
        </p:txBody>
      </p:sp>
    </p:spTree>
    <p:extLst>
      <p:ext uri="{BB962C8B-B14F-4D97-AF65-F5344CB8AC3E}">
        <p14:creationId xmlns:p14="http://schemas.microsoft.com/office/powerpoint/2010/main" val="21849567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 general, employees should: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Properly wear PPE,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Attend training sessions on PPE,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Care for, clean and maintain PPE,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Inform a supervisor of the need to repair or replace PPE.”</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57</a:t>
            </a:fld>
            <a:endParaRPr lang="en-US"/>
          </a:p>
        </p:txBody>
      </p:sp>
    </p:spTree>
    <p:extLst>
      <p:ext uri="{BB962C8B-B14F-4D97-AF65-F5344CB8AC3E}">
        <p14:creationId xmlns:p14="http://schemas.microsoft.com/office/powerpoint/2010/main" val="36299412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58</a:t>
            </a:fld>
            <a:endParaRPr lang="en-US"/>
          </a:p>
        </p:txBody>
      </p:sp>
    </p:spTree>
    <p:extLst>
      <p:ext uri="{BB962C8B-B14F-4D97-AF65-F5344CB8AC3E}">
        <p14:creationId xmlns:p14="http://schemas.microsoft.com/office/powerpoint/2010/main" val="8927104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59</a:t>
            </a:fld>
            <a:endParaRPr lang="en-US"/>
          </a:p>
        </p:txBody>
      </p:sp>
    </p:spTree>
    <p:extLst>
      <p:ext uri="{BB962C8B-B14F-4D97-AF65-F5344CB8AC3E}">
        <p14:creationId xmlns:p14="http://schemas.microsoft.com/office/powerpoint/2010/main" val="15931014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60</a:t>
            </a:fld>
            <a:endParaRPr lang="en-US"/>
          </a:p>
        </p:txBody>
      </p:sp>
    </p:spTree>
    <p:extLst>
      <p:ext uri="{BB962C8B-B14F-4D97-AF65-F5344CB8AC3E}">
        <p14:creationId xmlns:p14="http://schemas.microsoft.com/office/powerpoint/2010/main" val="29268274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61</a:t>
            </a:fld>
            <a:endParaRPr lang="en-US"/>
          </a:p>
        </p:txBody>
      </p:sp>
    </p:spTree>
    <p:extLst>
      <p:ext uri="{BB962C8B-B14F-4D97-AF65-F5344CB8AC3E}">
        <p14:creationId xmlns:p14="http://schemas.microsoft.com/office/powerpoint/2010/main" val="2375490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Engineering controls</a:t>
            </a:r>
          </a:p>
          <a:p>
            <a:r>
              <a:rPr lang="en-US" dirty="0"/>
              <a:t>Requires a physical change to the workplace</a:t>
            </a:r>
          </a:p>
          <a:p>
            <a:r>
              <a:rPr lang="en-US" dirty="0"/>
              <a:t>Based on the following principles: (OSHA 2001)</a:t>
            </a:r>
          </a:p>
          <a:p>
            <a:r>
              <a:rPr lang="en-US" dirty="0"/>
              <a:t>If feasible, design the facility, equipment, or process to remove the hazard.</a:t>
            </a:r>
          </a:p>
          <a:p>
            <a:r>
              <a:rPr lang="en-US" dirty="0"/>
              <a:t>If removal is not feasible, enclose the hazard to prevent exposure in normal operations.</a:t>
            </a:r>
          </a:p>
          <a:p>
            <a:r>
              <a:rPr lang="en-US" dirty="0"/>
              <a:t>Where complete enclosure is not feasible, establish barriers or local ventilation to reduce exposure to the hazard in normal operations.</a:t>
            </a:r>
          </a:p>
          <a:p>
            <a:r>
              <a:rPr lang="en-US" dirty="0"/>
              <a:t>Examples</a:t>
            </a:r>
          </a:p>
          <a:p>
            <a:r>
              <a:rPr lang="en-US" dirty="0"/>
              <a:t>Isolation – hazard is enclosed prohibiting exposure to worker</a:t>
            </a:r>
          </a:p>
          <a:p>
            <a:r>
              <a:rPr lang="en-US" dirty="0"/>
              <a:t>Ventilation – air exchanges to reduce atmospheric hazards </a:t>
            </a:r>
          </a:p>
          <a:p>
            <a:r>
              <a:rPr lang="en-US" dirty="0"/>
              <a:t>Equipment modifications – reduce the hazard through design of the equipment or attachments (Examples: reduced vibration, dust collection system, noise reduction, etc.)</a:t>
            </a:r>
          </a:p>
        </p:txBody>
      </p:sp>
      <p:sp>
        <p:nvSpPr>
          <p:cNvPr id="4" name="Slide Number Placeholder 3"/>
          <p:cNvSpPr>
            <a:spLocks noGrp="1"/>
          </p:cNvSpPr>
          <p:nvPr>
            <p:ph type="sldNum" sz="quarter" idx="10"/>
          </p:nvPr>
        </p:nvSpPr>
        <p:spPr/>
        <p:txBody>
          <a:bodyPr/>
          <a:lstStyle/>
          <a:p>
            <a:fld id="{0F6C6ECD-E119-4B29-A31F-F4F2A203725D}" type="slidenum">
              <a:rPr lang="en-US" smtClean="0"/>
              <a:t>8</a:t>
            </a:fld>
            <a:endParaRPr lang="en-US"/>
          </a:p>
        </p:txBody>
      </p:sp>
    </p:spTree>
    <p:extLst>
      <p:ext uri="{BB962C8B-B14F-4D97-AF65-F5344CB8AC3E}">
        <p14:creationId xmlns:p14="http://schemas.microsoft.com/office/powerpoint/2010/main" val="28378648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62</a:t>
            </a:fld>
            <a:endParaRPr lang="en-US"/>
          </a:p>
        </p:txBody>
      </p:sp>
    </p:spTree>
    <p:extLst>
      <p:ext uri="{BB962C8B-B14F-4D97-AF65-F5344CB8AC3E}">
        <p14:creationId xmlns:p14="http://schemas.microsoft.com/office/powerpoint/2010/main" val="9440802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63</a:t>
            </a:fld>
            <a:endParaRPr lang="en-US"/>
          </a:p>
        </p:txBody>
      </p:sp>
    </p:spTree>
    <p:extLst>
      <p:ext uri="{BB962C8B-B14F-4D97-AF65-F5344CB8AC3E}">
        <p14:creationId xmlns:p14="http://schemas.microsoft.com/office/powerpoint/2010/main" val="15394459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64</a:t>
            </a:fld>
            <a:endParaRPr lang="en-US"/>
          </a:p>
        </p:txBody>
      </p:sp>
    </p:spTree>
    <p:extLst>
      <p:ext uri="{BB962C8B-B14F-4D97-AF65-F5344CB8AC3E}">
        <p14:creationId xmlns:p14="http://schemas.microsoft.com/office/powerpoint/2010/main" val="5990074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65</a:t>
            </a:fld>
            <a:endParaRPr lang="en-US"/>
          </a:p>
        </p:txBody>
      </p:sp>
    </p:spTree>
    <p:extLst>
      <p:ext uri="{BB962C8B-B14F-4D97-AF65-F5344CB8AC3E}">
        <p14:creationId xmlns:p14="http://schemas.microsoft.com/office/powerpoint/2010/main" val="20062120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66</a:t>
            </a:fld>
            <a:endParaRPr lang="en-US"/>
          </a:p>
        </p:txBody>
      </p:sp>
    </p:spTree>
    <p:extLst>
      <p:ext uri="{BB962C8B-B14F-4D97-AF65-F5344CB8AC3E}">
        <p14:creationId xmlns:p14="http://schemas.microsoft.com/office/powerpoint/2010/main" val="409358839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67</a:t>
            </a:fld>
            <a:endParaRPr lang="en-US"/>
          </a:p>
        </p:txBody>
      </p:sp>
    </p:spTree>
    <p:extLst>
      <p:ext uri="{BB962C8B-B14F-4D97-AF65-F5344CB8AC3E}">
        <p14:creationId xmlns:p14="http://schemas.microsoft.com/office/powerpoint/2010/main" val="2152588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Administrative Controls</a:t>
            </a:r>
          </a:p>
          <a:p>
            <a:r>
              <a:rPr lang="en-US" dirty="0"/>
              <a:t>Includes work practices</a:t>
            </a:r>
          </a:p>
          <a:p>
            <a:r>
              <a:rPr lang="en-US" dirty="0"/>
              <a:t>Requires the worker or employer to do something</a:t>
            </a:r>
          </a:p>
          <a:p>
            <a:r>
              <a:rPr lang="en-US" dirty="0"/>
              <a:t>Examples</a:t>
            </a:r>
          </a:p>
          <a:p>
            <a:r>
              <a:rPr lang="en-US" dirty="0"/>
              <a:t>Proper procedures – workplace rules and other operation-specific rules</a:t>
            </a:r>
          </a:p>
          <a:p>
            <a:r>
              <a:rPr lang="en-US" dirty="0"/>
              <a:t>Inspection and maintenance – regularly inspect tools and equipment; keep them well maintained; remove from service any damaged or broken items</a:t>
            </a:r>
          </a:p>
          <a:p>
            <a:r>
              <a:rPr lang="en-US" dirty="0"/>
              <a:t>Housekeeping </a:t>
            </a:r>
          </a:p>
          <a:p>
            <a:r>
              <a:rPr lang="en-US" dirty="0"/>
              <a:t>Supervision</a:t>
            </a:r>
          </a:p>
          <a:p>
            <a:r>
              <a:rPr lang="en-US" dirty="0"/>
              <a:t>Regulated areas – designate areas for lunch and break times; no eating, drinking, smoking, chewing tobacco or gum, and applying cosmetics in workplace</a:t>
            </a:r>
          </a:p>
          <a:p>
            <a:r>
              <a:rPr lang="en-US" dirty="0"/>
              <a:t>Limit exposure by time and distance – shorten amount of time a worker is exposed to task involving the hazard; distance hazard from workers</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9</a:t>
            </a:fld>
            <a:endParaRPr lang="en-US"/>
          </a:p>
        </p:txBody>
      </p:sp>
    </p:spTree>
    <p:extLst>
      <p:ext uri="{BB962C8B-B14F-4D97-AF65-F5344CB8AC3E}">
        <p14:creationId xmlns:p14="http://schemas.microsoft.com/office/powerpoint/2010/main" val="1396935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OSHA requires employees to protect their employees from workplace hazards through the use of engineering or work practice controls. </a:t>
            </a:r>
            <a:br>
              <a:rPr lang="en-US" dirty="0"/>
            </a:br>
            <a:r>
              <a:rPr lang="en-US" dirty="0"/>
              <a:t>When these controls are not feasible or do not provide sufficient protection, the use of personal protective equipment (PPE) is required.</a:t>
            </a:r>
          </a:p>
          <a:p>
            <a:endParaRPr lang="en-US" dirty="0"/>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10</a:t>
            </a:fld>
            <a:endParaRPr lang="en-US"/>
          </a:p>
        </p:txBody>
      </p:sp>
    </p:spTree>
    <p:extLst>
      <p:ext uri="{BB962C8B-B14F-4D97-AF65-F5344CB8AC3E}">
        <p14:creationId xmlns:p14="http://schemas.microsoft.com/office/powerpoint/2010/main" val="1740408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0" y="484188"/>
            <a:ext cx="3940175" cy="2954337"/>
          </a:xfrm>
        </p:spPr>
      </p:sp>
      <p:sp>
        <p:nvSpPr>
          <p:cNvPr id="3" name="Notes Placeholder 2"/>
          <p:cNvSpPr>
            <a:spLocks noGrp="1"/>
          </p:cNvSpPr>
          <p:nvPr>
            <p:ph type="body" idx="1"/>
          </p:nvPr>
        </p:nvSpPr>
        <p:spPr/>
        <p:txBody>
          <a:bodyPr/>
          <a:lstStyle/>
          <a:p>
            <a:r>
              <a:rPr lang="en-US" dirty="0"/>
              <a:t>“Wearing a safety helmet or hard hat is one of the easiest ways to protect an employee's head from injury. Hard hats can protect employees from impact and penetration hazards as well as from electrical shock and burn hazards.</a:t>
            </a:r>
            <a:br>
              <a:rPr lang="en-US" dirty="0"/>
            </a:br>
            <a:br>
              <a:rPr lang="en-US" dirty="0"/>
            </a:br>
            <a:r>
              <a:rPr lang="en-US" dirty="0"/>
              <a:t>Employers must ensure that their employees wear head protection if any of the following apply: </a:t>
            </a:r>
          </a:p>
          <a:p>
            <a:r>
              <a:rPr lang="en-US" dirty="0"/>
              <a:t>Objects might fall from above and strike them on the head; </a:t>
            </a:r>
          </a:p>
          <a:p>
            <a:r>
              <a:rPr lang="en-US" dirty="0"/>
              <a:t>They might bump their heads against fixed objects, such as exposed pipes or beams; or </a:t>
            </a:r>
          </a:p>
          <a:p>
            <a:r>
              <a:rPr lang="en-US" dirty="0"/>
              <a:t>There is a possibility of accidental head contact with electrical hazards.”  </a:t>
            </a:r>
            <a:br>
              <a:rPr lang="en-US" dirty="0"/>
            </a:br>
            <a:r>
              <a:rPr lang="en-US" dirty="0"/>
              <a:t>(OSHA Publication 3151-12R, 2003)</a:t>
            </a:r>
          </a:p>
          <a:p>
            <a:endParaRPr lang="en-US" dirty="0"/>
          </a:p>
        </p:txBody>
      </p:sp>
      <p:sp>
        <p:nvSpPr>
          <p:cNvPr id="4" name="Slide Number Placeholder 3"/>
          <p:cNvSpPr>
            <a:spLocks noGrp="1"/>
          </p:cNvSpPr>
          <p:nvPr>
            <p:ph type="sldNum" sz="quarter" idx="10"/>
          </p:nvPr>
        </p:nvSpPr>
        <p:spPr/>
        <p:txBody>
          <a:bodyPr/>
          <a:lstStyle/>
          <a:p>
            <a:fld id="{0F6C6ECD-E119-4B29-A31F-F4F2A203725D}" type="slidenum">
              <a:rPr lang="en-US" smtClean="0"/>
              <a:t>11</a:t>
            </a:fld>
            <a:endParaRPr lang="en-US"/>
          </a:p>
        </p:txBody>
      </p:sp>
    </p:spTree>
    <p:extLst>
      <p:ext uri="{BB962C8B-B14F-4D97-AF65-F5344CB8AC3E}">
        <p14:creationId xmlns:p14="http://schemas.microsoft.com/office/powerpoint/2010/main" val="4095768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9/12/2025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9/12/2025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9/12/2025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9/12/2025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9/12/2025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9/12/2025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3"/>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4"/>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gif"/></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6.jp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38.emf"/></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080" y="1122363"/>
            <a:ext cx="8890000" cy="2387600"/>
          </a:xfrm>
        </p:spPr>
        <p:txBody>
          <a:bodyPr/>
          <a:lstStyle/>
          <a:p>
            <a:r>
              <a:rPr lang="en-US" dirty="0"/>
              <a:t>OMD Safety Policy Training</a:t>
            </a:r>
          </a:p>
        </p:txBody>
      </p:sp>
      <p:sp>
        <p:nvSpPr>
          <p:cNvPr id="3" name="Subtitle 2"/>
          <p:cNvSpPr>
            <a:spLocks noGrp="1"/>
          </p:cNvSpPr>
          <p:nvPr>
            <p:ph type="subTitle" idx="1"/>
          </p:nvPr>
        </p:nvSpPr>
        <p:spPr>
          <a:xfrm>
            <a:off x="1143000" y="3602038"/>
            <a:ext cx="6858000" cy="2219642"/>
          </a:xfrm>
        </p:spPr>
        <p:txBody>
          <a:bodyPr>
            <a:normAutofit/>
          </a:bodyPr>
          <a:lstStyle/>
          <a:p>
            <a:r>
              <a:rPr lang="en-US" dirty="0"/>
              <a:t>PERSONAL PROTECTIVE EQUIPMENT (PPE)</a:t>
            </a:r>
          </a:p>
          <a:p>
            <a:endParaRPr lang="en-US" dirty="0"/>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914400" y="0"/>
            <a:ext cx="5826719" cy="968134"/>
          </a:xfrm>
        </p:spPr>
        <p:txBody>
          <a:bodyPr/>
          <a:lstStyle/>
          <a:p>
            <a:r>
              <a:rPr lang="en-US" sz="4400" dirty="0"/>
              <a:t>Hierarchy of Controls </a:t>
            </a:r>
          </a:p>
        </p:txBody>
      </p:sp>
      <p:sp>
        <p:nvSpPr>
          <p:cNvPr id="9" name="TextBox 8">
            <a:extLst>
              <a:ext uri="{FF2B5EF4-FFF2-40B4-BE49-F238E27FC236}">
                <a16:creationId xmlns:a16="http://schemas.microsoft.com/office/drawing/2014/main" id="{8BEB5CE1-C389-85BE-3E2A-1237BE73EBD8}"/>
              </a:ext>
            </a:extLst>
          </p:cNvPr>
          <p:cNvSpPr txBox="1"/>
          <p:nvPr/>
        </p:nvSpPr>
        <p:spPr>
          <a:xfrm>
            <a:off x="1143000" y="975686"/>
            <a:ext cx="5486400" cy="1364476"/>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PPE controls: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Requires worker to wear something</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p>
        </p:txBody>
      </p:sp>
      <p:pic>
        <p:nvPicPr>
          <p:cNvPr id="10" name="Picture 9">
            <a:extLst>
              <a:ext uri="{FF2B5EF4-FFF2-40B4-BE49-F238E27FC236}">
                <a16:creationId xmlns:a16="http://schemas.microsoft.com/office/drawing/2014/main" id="{D4041A86-BA03-7C1F-8B06-92D5FDC4356B}"/>
              </a:ext>
            </a:extLst>
          </p:cNvPr>
          <p:cNvPicPr>
            <a:picLocks noChangeAspect="1"/>
          </p:cNvPicPr>
          <p:nvPr/>
        </p:nvPicPr>
        <p:blipFill>
          <a:blip r:embed="rId3"/>
          <a:stretch>
            <a:fillRect/>
          </a:stretch>
        </p:blipFill>
        <p:spPr>
          <a:xfrm>
            <a:off x="438553" y="2667000"/>
            <a:ext cx="8266892" cy="3316511"/>
          </a:xfrm>
          <a:prstGeom prst="rect">
            <a:avLst/>
          </a:prstGeom>
        </p:spPr>
      </p:pic>
    </p:spTree>
    <p:extLst>
      <p:ext uri="{BB962C8B-B14F-4D97-AF65-F5344CB8AC3E}">
        <p14:creationId xmlns:p14="http://schemas.microsoft.com/office/powerpoint/2010/main" val="1470576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1051377" y="-382834"/>
            <a:ext cx="5826719" cy="1646302"/>
          </a:xfrm>
        </p:spPr>
        <p:txBody>
          <a:bodyPr/>
          <a:lstStyle/>
          <a:p>
            <a:pPr algn="ctr"/>
            <a:r>
              <a:rPr lang="en-US" dirty="0"/>
              <a:t>Types of PPE</a:t>
            </a:r>
          </a:p>
        </p:txBody>
      </p:sp>
      <p:sp>
        <p:nvSpPr>
          <p:cNvPr id="7" name="TextBox 6">
            <a:extLst>
              <a:ext uri="{FF2B5EF4-FFF2-40B4-BE49-F238E27FC236}">
                <a16:creationId xmlns:a16="http://schemas.microsoft.com/office/drawing/2014/main" id="{7980EB7A-C621-41EC-FD85-AD0436E17140}"/>
              </a:ext>
            </a:extLst>
          </p:cNvPr>
          <p:cNvSpPr txBox="1"/>
          <p:nvPr/>
        </p:nvSpPr>
        <p:spPr>
          <a:xfrm>
            <a:off x="838200" y="1371600"/>
            <a:ext cx="7010400" cy="3529171"/>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Head protection: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Frequent causes of head injuries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Falling objects from above striking on the head;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Bump head against fixed objects, such as exposed pipes or beams; or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Accidental head contact with electrical hazards.  </a:t>
            </a:r>
          </a:p>
        </p:txBody>
      </p:sp>
      <p:pic>
        <p:nvPicPr>
          <p:cNvPr id="8" name="Picture 7">
            <a:extLst>
              <a:ext uri="{FF2B5EF4-FFF2-40B4-BE49-F238E27FC236}">
                <a16:creationId xmlns:a16="http://schemas.microsoft.com/office/drawing/2014/main" id="{7D0DAFC2-B683-7EC9-DFE2-A7620A34A47C}"/>
              </a:ext>
            </a:extLst>
          </p:cNvPr>
          <p:cNvPicPr>
            <a:picLocks noChangeAspect="1"/>
          </p:cNvPicPr>
          <p:nvPr/>
        </p:nvPicPr>
        <p:blipFill>
          <a:blip r:embed="rId3"/>
          <a:stretch>
            <a:fillRect/>
          </a:stretch>
        </p:blipFill>
        <p:spPr>
          <a:xfrm>
            <a:off x="1488765" y="4765508"/>
            <a:ext cx="5389331" cy="1993565"/>
          </a:xfrm>
          <a:prstGeom prst="rect">
            <a:avLst/>
          </a:prstGeom>
        </p:spPr>
      </p:pic>
    </p:spTree>
    <p:extLst>
      <p:ext uri="{BB962C8B-B14F-4D97-AF65-F5344CB8AC3E}">
        <p14:creationId xmlns:p14="http://schemas.microsoft.com/office/powerpoint/2010/main" val="2309764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2350643" y="473001"/>
            <a:ext cx="4442714" cy="850436"/>
          </a:xfrm>
        </p:spPr>
        <p:txBody>
          <a:bodyPr>
            <a:normAutofit fontScale="90000"/>
          </a:bodyPr>
          <a:lstStyle/>
          <a:p>
            <a:r>
              <a:rPr lang="en-US" dirty="0"/>
              <a:t>Types of PPE</a:t>
            </a:r>
          </a:p>
        </p:txBody>
      </p:sp>
      <p:sp>
        <p:nvSpPr>
          <p:cNvPr id="5" name="TextBox 4">
            <a:extLst>
              <a:ext uri="{FF2B5EF4-FFF2-40B4-BE49-F238E27FC236}">
                <a16:creationId xmlns:a16="http://schemas.microsoft.com/office/drawing/2014/main" id="{AE2A30F2-82A4-EE94-6605-EE3AA17341BE}"/>
              </a:ext>
            </a:extLst>
          </p:cNvPr>
          <p:cNvSpPr txBox="1"/>
          <p:nvPr/>
        </p:nvSpPr>
        <p:spPr>
          <a:xfrm>
            <a:off x="1447800" y="1418168"/>
            <a:ext cx="459209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Why head protection is important…</a:t>
            </a:r>
          </a:p>
        </p:txBody>
      </p:sp>
      <p:pic>
        <p:nvPicPr>
          <p:cNvPr id="6" name="Picture 5">
            <a:extLst>
              <a:ext uri="{FF2B5EF4-FFF2-40B4-BE49-F238E27FC236}">
                <a16:creationId xmlns:a16="http://schemas.microsoft.com/office/drawing/2014/main" id="{88A22259-43CB-4EAF-B56E-01383BFE19A8}"/>
              </a:ext>
            </a:extLst>
          </p:cNvPr>
          <p:cNvPicPr>
            <a:picLocks noChangeAspect="1"/>
          </p:cNvPicPr>
          <p:nvPr/>
        </p:nvPicPr>
        <p:blipFill>
          <a:blip r:embed="rId3"/>
          <a:stretch>
            <a:fillRect/>
          </a:stretch>
        </p:blipFill>
        <p:spPr>
          <a:xfrm>
            <a:off x="990600" y="2394223"/>
            <a:ext cx="3158002" cy="3365284"/>
          </a:xfrm>
          <a:prstGeom prst="rect">
            <a:avLst/>
          </a:prstGeom>
        </p:spPr>
      </p:pic>
      <p:pic>
        <p:nvPicPr>
          <p:cNvPr id="7" name="Picture 6" descr="Diagram, engineering drawing&#10;&#10;Description automatically generated">
            <a:extLst>
              <a:ext uri="{FF2B5EF4-FFF2-40B4-BE49-F238E27FC236}">
                <a16:creationId xmlns:a16="http://schemas.microsoft.com/office/drawing/2014/main" id="{190277C0-BE04-C391-5C60-71990D6FBB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1113" y="2118549"/>
            <a:ext cx="3299860" cy="4270407"/>
          </a:xfrm>
          <a:prstGeom prst="rect">
            <a:avLst/>
          </a:prstGeom>
        </p:spPr>
      </p:pic>
    </p:spTree>
    <p:extLst>
      <p:ext uri="{BB962C8B-B14F-4D97-AF65-F5344CB8AC3E}">
        <p14:creationId xmlns:p14="http://schemas.microsoft.com/office/powerpoint/2010/main" val="3811131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1654327" y="559488"/>
            <a:ext cx="5826719" cy="972319"/>
          </a:xfrm>
        </p:spPr>
        <p:txBody>
          <a:bodyPr/>
          <a:lstStyle/>
          <a:p>
            <a:r>
              <a:rPr lang="en-US" dirty="0"/>
              <a:t>Types of PPE</a:t>
            </a:r>
          </a:p>
        </p:txBody>
      </p:sp>
      <p:pic>
        <p:nvPicPr>
          <p:cNvPr id="2" name="Picture 1">
            <a:extLst>
              <a:ext uri="{FF2B5EF4-FFF2-40B4-BE49-F238E27FC236}">
                <a16:creationId xmlns:a16="http://schemas.microsoft.com/office/drawing/2014/main" id="{00D37BAB-5CE8-AE76-29FD-6D72AD419825}"/>
              </a:ext>
            </a:extLst>
          </p:cNvPr>
          <p:cNvPicPr>
            <a:picLocks noChangeAspect="1"/>
          </p:cNvPicPr>
          <p:nvPr/>
        </p:nvPicPr>
        <p:blipFill>
          <a:blip r:embed="rId3"/>
          <a:stretch>
            <a:fillRect/>
          </a:stretch>
        </p:blipFill>
        <p:spPr>
          <a:xfrm>
            <a:off x="952836" y="4309651"/>
            <a:ext cx="6718374" cy="2548349"/>
          </a:xfrm>
          <a:prstGeom prst="rect">
            <a:avLst/>
          </a:prstGeom>
        </p:spPr>
      </p:pic>
      <p:sp>
        <p:nvSpPr>
          <p:cNvPr id="6" name="TextBox 5">
            <a:extLst>
              <a:ext uri="{FF2B5EF4-FFF2-40B4-BE49-F238E27FC236}">
                <a16:creationId xmlns:a16="http://schemas.microsoft.com/office/drawing/2014/main" id="{071451FF-5DCB-CF10-91D9-156D67360DD9}"/>
              </a:ext>
            </a:extLst>
          </p:cNvPr>
          <p:cNvSpPr txBox="1"/>
          <p:nvPr/>
        </p:nvSpPr>
        <p:spPr>
          <a:xfrm>
            <a:off x="1143000" y="1981200"/>
            <a:ext cx="6338046" cy="2046714"/>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Classes of hard hats: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 G (General)</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 against impact, penetration</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Low-voltage electrical protection (proof-tested to 2,200 volts)</a:t>
            </a:r>
          </a:p>
        </p:txBody>
      </p:sp>
    </p:spTree>
    <p:extLst>
      <p:ext uri="{BB962C8B-B14F-4D97-AF65-F5344CB8AC3E}">
        <p14:creationId xmlns:p14="http://schemas.microsoft.com/office/powerpoint/2010/main" val="3833563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2438321" y="485254"/>
            <a:ext cx="4267358" cy="1038746"/>
          </a:xfrm>
        </p:spPr>
        <p:txBody>
          <a:bodyPr/>
          <a:lstStyle/>
          <a:p>
            <a:pPr algn="l"/>
            <a:r>
              <a:rPr lang="en-US" dirty="0"/>
              <a:t>Types of PPE</a:t>
            </a:r>
          </a:p>
        </p:txBody>
      </p:sp>
      <p:sp>
        <p:nvSpPr>
          <p:cNvPr id="5" name="TextBox 4">
            <a:extLst>
              <a:ext uri="{FF2B5EF4-FFF2-40B4-BE49-F238E27FC236}">
                <a16:creationId xmlns:a16="http://schemas.microsoft.com/office/drawing/2014/main" id="{A0003B91-44A8-9E37-AEA7-9FBC938596E7}"/>
              </a:ext>
            </a:extLst>
          </p:cNvPr>
          <p:cNvSpPr txBox="1"/>
          <p:nvPr/>
        </p:nvSpPr>
        <p:spPr>
          <a:xfrm>
            <a:off x="919424" y="1524000"/>
            <a:ext cx="6268496" cy="2077492"/>
          </a:xfrm>
          <a:prstGeom prst="rect">
            <a:avLst/>
          </a:prstGeom>
          <a:noFill/>
        </p:spPr>
        <p:txBody>
          <a:bodyPr wrap="square">
            <a:spAutoFit/>
          </a:bodyPr>
          <a:lstStyle/>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 E (Electrical)</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Designed for electrical/utility work</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 against falling objects, impact</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Electrical protection against high-voltage </a:t>
            </a:r>
            <a:b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(proof-tested to 20,000 volts)</a:t>
            </a:r>
          </a:p>
        </p:txBody>
      </p:sp>
      <p:pic>
        <p:nvPicPr>
          <p:cNvPr id="6" name="Picture 5">
            <a:extLst>
              <a:ext uri="{FF2B5EF4-FFF2-40B4-BE49-F238E27FC236}">
                <a16:creationId xmlns:a16="http://schemas.microsoft.com/office/drawing/2014/main" id="{22E66FE1-606E-3037-0634-8977ADAF963A}"/>
              </a:ext>
            </a:extLst>
          </p:cNvPr>
          <p:cNvPicPr>
            <a:picLocks noChangeAspect="1"/>
          </p:cNvPicPr>
          <p:nvPr/>
        </p:nvPicPr>
        <p:blipFill>
          <a:blip r:embed="rId3"/>
          <a:stretch>
            <a:fillRect/>
          </a:stretch>
        </p:blipFill>
        <p:spPr>
          <a:xfrm>
            <a:off x="2669760" y="4038600"/>
            <a:ext cx="2767824" cy="2139881"/>
          </a:xfrm>
          <a:prstGeom prst="rect">
            <a:avLst/>
          </a:prstGeom>
        </p:spPr>
      </p:pic>
    </p:spTree>
    <p:extLst>
      <p:ext uri="{BB962C8B-B14F-4D97-AF65-F5344CB8AC3E}">
        <p14:creationId xmlns:p14="http://schemas.microsoft.com/office/powerpoint/2010/main" val="1015344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2355476" y="600241"/>
            <a:ext cx="4433046" cy="773536"/>
          </a:xfrm>
        </p:spPr>
        <p:txBody>
          <a:bodyPr>
            <a:normAutofit fontScale="90000"/>
          </a:bodyPr>
          <a:lstStyle/>
          <a:p>
            <a:pPr algn="l"/>
            <a:r>
              <a:rPr lang="en-US" dirty="0"/>
              <a:t>Types of PPE</a:t>
            </a:r>
          </a:p>
        </p:txBody>
      </p:sp>
      <p:pic>
        <p:nvPicPr>
          <p:cNvPr id="2" name="Picture 1">
            <a:extLst>
              <a:ext uri="{FF2B5EF4-FFF2-40B4-BE49-F238E27FC236}">
                <a16:creationId xmlns:a16="http://schemas.microsoft.com/office/drawing/2014/main" id="{B35E5606-D534-CFCE-8CAC-A1E0606C4A12}"/>
              </a:ext>
            </a:extLst>
          </p:cNvPr>
          <p:cNvPicPr>
            <a:picLocks noChangeAspect="1"/>
          </p:cNvPicPr>
          <p:nvPr/>
        </p:nvPicPr>
        <p:blipFill>
          <a:blip r:embed="rId3"/>
          <a:stretch>
            <a:fillRect/>
          </a:stretch>
        </p:blipFill>
        <p:spPr>
          <a:xfrm>
            <a:off x="3108832" y="4343400"/>
            <a:ext cx="2926334" cy="2206943"/>
          </a:xfrm>
          <a:prstGeom prst="rect">
            <a:avLst/>
          </a:prstGeom>
        </p:spPr>
      </p:pic>
      <p:sp>
        <p:nvSpPr>
          <p:cNvPr id="6" name="TextBox 5">
            <a:extLst>
              <a:ext uri="{FF2B5EF4-FFF2-40B4-BE49-F238E27FC236}">
                <a16:creationId xmlns:a16="http://schemas.microsoft.com/office/drawing/2014/main" id="{95F63CF1-FF13-FFC7-EA38-C08A2B981531}"/>
              </a:ext>
            </a:extLst>
          </p:cNvPr>
          <p:cNvSpPr txBox="1"/>
          <p:nvPr/>
        </p:nvSpPr>
        <p:spPr>
          <a:xfrm>
            <a:off x="609600" y="1752600"/>
            <a:ext cx="7543800" cy="2077492"/>
          </a:xfrm>
          <a:prstGeom prst="rect">
            <a:avLst/>
          </a:prstGeom>
          <a:noFill/>
        </p:spPr>
        <p:txBody>
          <a:bodyPr wrap="square">
            <a:spAutoFit/>
          </a:bodyPr>
          <a:lstStyle/>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 C (Conductive)</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Designed for comfort; offers limited protection</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Protects heads that may bump against fixed objects</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Does not protect against falling objects or electrical hazards</a:t>
            </a:r>
          </a:p>
        </p:txBody>
      </p:sp>
    </p:spTree>
    <p:extLst>
      <p:ext uri="{BB962C8B-B14F-4D97-AF65-F5344CB8AC3E}">
        <p14:creationId xmlns:p14="http://schemas.microsoft.com/office/powerpoint/2010/main" val="857404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1143000" y="152400"/>
            <a:ext cx="5826719" cy="884302"/>
          </a:xfrm>
        </p:spPr>
        <p:txBody>
          <a:bodyPr>
            <a:normAutofit fontScale="90000"/>
          </a:bodyPr>
          <a:lstStyle/>
          <a:p>
            <a:r>
              <a:rPr lang="en-US" dirty="0"/>
              <a:t>Types of PPE</a:t>
            </a:r>
          </a:p>
        </p:txBody>
      </p:sp>
      <p:pic>
        <p:nvPicPr>
          <p:cNvPr id="2" name="Picture 1">
            <a:extLst>
              <a:ext uri="{FF2B5EF4-FFF2-40B4-BE49-F238E27FC236}">
                <a16:creationId xmlns:a16="http://schemas.microsoft.com/office/drawing/2014/main" id="{538E3C9A-5AB2-955C-8894-802B8900CAF0}"/>
              </a:ext>
            </a:extLst>
          </p:cNvPr>
          <p:cNvPicPr>
            <a:picLocks noChangeAspect="1"/>
          </p:cNvPicPr>
          <p:nvPr/>
        </p:nvPicPr>
        <p:blipFill>
          <a:blip r:embed="rId3"/>
          <a:stretch>
            <a:fillRect/>
          </a:stretch>
        </p:blipFill>
        <p:spPr>
          <a:xfrm>
            <a:off x="6705600" y="1295400"/>
            <a:ext cx="2072820" cy="4078577"/>
          </a:xfrm>
          <a:prstGeom prst="rect">
            <a:avLst/>
          </a:prstGeom>
        </p:spPr>
      </p:pic>
      <p:sp>
        <p:nvSpPr>
          <p:cNvPr id="6" name="TextBox 5">
            <a:extLst>
              <a:ext uri="{FF2B5EF4-FFF2-40B4-BE49-F238E27FC236}">
                <a16:creationId xmlns:a16="http://schemas.microsoft.com/office/drawing/2014/main" id="{0FAEEBB0-C48A-45EA-D180-E9C09C28E8E7}"/>
              </a:ext>
            </a:extLst>
          </p:cNvPr>
          <p:cNvSpPr txBox="1"/>
          <p:nvPr/>
        </p:nvSpPr>
        <p:spPr>
          <a:xfrm>
            <a:off x="832699" y="1676400"/>
            <a:ext cx="5826719" cy="3795911"/>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rPr>
              <a:t>ANSI Z89.1, 1997</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rPr>
              <a:t>Type I</a:t>
            </a:r>
            <a:r>
              <a:rPr kumimoji="0" lang="en-US" sz="2000" b="0"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rPr>
              <a:t>: provides protection from objects fall directly on top of the helmet, but not from objects </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that strike the</a:t>
            </a:r>
            <a:r>
              <a:rPr kumimoji="0" lang="en-US" sz="2000" b="0"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rPr>
              <a:t> side, front, or back of the head.</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rPr>
              <a:t>Type II: </a:t>
            </a:r>
            <a:r>
              <a:rPr kumimoji="0" lang="en-US" sz="2000" b="0"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rPr>
              <a:t>provides </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protection from strikes to the top of the head and</a:t>
            </a:r>
            <a:r>
              <a:rPr kumimoji="0" lang="en-US" sz="2000" b="0"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rPr>
              <a:t> also provides protection from blows to the sides, front, and back of the head. More suitable for workers who are not always in a standing position.</a:t>
            </a:r>
            <a:endParaRPr kumimoji="0" lang="es-ES" sz="2000" b="0" i="0" u="none" strike="noStrike" kern="1200" cap="none" spc="0" normalizeH="0" baseline="0" noProof="0" dirty="0">
              <a:ln>
                <a:noFill/>
              </a:ln>
              <a:solidFill>
                <a:prstClr val="black">
                  <a:lumMod val="75000"/>
                  <a:lumOff val="25000"/>
                </a:prst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91BC777D-3D82-9D3A-74FC-008F71649AB7}"/>
              </a:ext>
            </a:extLst>
          </p:cNvPr>
          <p:cNvSpPr txBox="1"/>
          <p:nvPr/>
        </p:nvSpPr>
        <p:spPr>
          <a:xfrm>
            <a:off x="914400" y="6172200"/>
            <a:ext cx="5486400" cy="381000"/>
          </a:xfrm>
          <a:prstGeom prst="rect">
            <a:avLst/>
          </a:prstGeom>
          <a:noFill/>
        </p:spPr>
        <p:txBody>
          <a:bodyPr wrap="square" rtlCol="0">
            <a:spAutoFit/>
          </a:bodyPr>
          <a:lstStyle/>
          <a:p>
            <a:r>
              <a:rPr lang="en-US" dirty="0"/>
              <a:t>ANSI - American National Standards </a:t>
            </a:r>
            <a:r>
              <a:rPr lang="en-US" dirty="0" err="1"/>
              <a:t>Institude</a:t>
            </a:r>
            <a:endParaRPr lang="en-US" dirty="0"/>
          </a:p>
        </p:txBody>
      </p:sp>
    </p:spTree>
    <p:extLst>
      <p:ext uri="{BB962C8B-B14F-4D97-AF65-F5344CB8AC3E}">
        <p14:creationId xmlns:p14="http://schemas.microsoft.com/office/powerpoint/2010/main" val="321603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1130595" y="1905000"/>
            <a:ext cx="5826719" cy="152400"/>
          </a:xfrm>
        </p:spPr>
        <p:txBody>
          <a:bodyPr>
            <a:normAutofit fontScale="90000"/>
          </a:bodyPr>
          <a:lstStyle/>
          <a:p>
            <a:pPr marL="0" marR="0" lvl="0" indent="0" algn="l" defTabSz="457200" rtl="0" eaLnBrk="1" fontAlgn="auto" latinLnBrk="0" hangingPunct="1">
              <a:lnSpc>
                <a:spcPct val="100000"/>
              </a:lnSpc>
              <a:spcBef>
                <a:spcPts val="1000"/>
              </a:spcBef>
              <a:spcAft>
                <a:spcPts val="0"/>
              </a:spcAft>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Eye and face protection:</a:t>
            </a:r>
            <a:b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endParaRPr lang="en-US" dirty="0"/>
          </a:p>
        </p:txBody>
      </p:sp>
      <p:sp>
        <p:nvSpPr>
          <p:cNvPr id="5" name="TextBox 4">
            <a:extLst>
              <a:ext uri="{FF2B5EF4-FFF2-40B4-BE49-F238E27FC236}">
                <a16:creationId xmlns:a16="http://schemas.microsoft.com/office/drawing/2014/main" id="{0C8BBEA4-8015-E76F-BFE7-252EBFFB035D}"/>
              </a:ext>
            </a:extLst>
          </p:cNvPr>
          <p:cNvSpPr txBox="1"/>
          <p:nvPr/>
        </p:nvSpPr>
        <p:spPr>
          <a:xfrm>
            <a:off x="3108960" y="234612"/>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6" name="Picture 5">
            <a:extLst>
              <a:ext uri="{FF2B5EF4-FFF2-40B4-BE49-F238E27FC236}">
                <a16:creationId xmlns:a16="http://schemas.microsoft.com/office/drawing/2014/main" id="{8C1DBE57-300A-3A04-A22F-F73E181BFDF1}"/>
              </a:ext>
            </a:extLst>
          </p:cNvPr>
          <p:cNvPicPr>
            <a:picLocks noChangeAspect="1"/>
          </p:cNvPicPr>
          <p:nvPr/>
        </p:nvPicPr>
        <p:blipFill>
          <a:blip r:embed="rId3"/>
          <a:stretch>
            <a:fillRect/>
          </a:stretch>
        </p:blipFill>
        <p:spPr>
          <a:xfrm>
            <a:off x="1602294" y="1819225"/>
            <a:ext cx="4883319" cy="4157832"/>
          </a:xfrm>
          <a:prstGeom prst="rect">
            <a:avLst/>
          </a:prstGeom>
        </p:spPr>
      </p:pic>
    </p:spTree>
    <p:extLst>
      <p:ext uri="{BB962C8B-B14F-4D97-AF65-F5344CB8AC3E}">
        <p14:creationId xmlns:p14="http://schemas.microsoft.com/office/powerpoint/2010/main" val="3742394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2677886" y="459675"/>
            <a:ext cx="4214273" cy="850436"/>
          </a:xfrm>
        </p:spPr>
        <p:txBody>
          <a:bodyPr>
            <a:normAutofit fontScale="90000"/>
          </a:bodyPr>
          <a:lstStyle/>
          <a:p>
            <a:pPr algn="l"/>
            <a:r>
              <a:rPr lang="en-US" dirty="0"/>
              <a:t>Types of PPE</a:t>
            </a:r>
          </a:p>
        </p:txBody>
      </p:sp>
      <p:pic>
        <p:nvPicPr>
          <p:cNvPr id="2" name="Picture 1">
            <a:extLst>
              <a:ext uri="{FF2B5EF4-FFF2-40B4-BE49-F238E27FC236}">
                <a16:creationId xmlns:a16="http://schemas.microsoft.com/office/drawing/2014/main" id="{338F7C05-7112-5594-39B0-307A037372E4}"/>
              </a:ext>
            </a:extLst>
          </p:cNvPr>
          <p:cNvPicPr>
            <a:picLocks noChangeAspect="1"/>
          </p:cNvPicPr>
          <p:nvPr/>
        </p:nvPicPr>
        <p:blipFill>
          <a:blip r:embed="rId3"/>
          <a:stretch>
            <a:fillRect/>
          </a:stretch>
        </p:blipFill>
        <p:spPr>
          <a:xfrm>
            <a:off x="5867400" y="4419600"/>
            <a:ext cx="2981202" cy="2304488"/>
          </a:xfrm>
          <a:prstGeom prst="rect">
            <a:avLst/>
          </a:prstGeom>
        </p:spPr>
      </p:pic>
      <p:sp>
        <p:nvSpPr>
          <p:cNvPr id="6" name="TextBox 5">
            <a:extLst>
              <a:ext uri="{FF2B5EF4-FFF2-40B4-BE49-F238E27FC236}">
                <a16:creationId xmlns:a16="http://schemas.microsoft.com/office/drawing/2014/main" id="{1DFBD153-253B-6BF4-FDE7-EEF910AC7209}"/>
              </a:ext>
            </a:extLst>
          </p:cNvPr>
          <p:cNvSpPr txBox="1"/>
          <p:nvPr/>
        </p:nvSpPr>
        <p:spPr>
          <a:xfrm>
            <a:off x="1295400" y="1307636"/>
            <a:ext cx="6172200" cy="3011081"/>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Common causes of eye injuries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Chemical splashes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Blood or OPIM splashes or sprays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Intense light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Dust and other flying particles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Molten metal splashes</a:t>
            </a:r>
          </a:p>
        </p:txBody>
      </p:sp>
      <p:pic>
        <p:nvPicPr>
          <p:cNvPr id="7" name="Picture 6" descr="A collage of a person's eyes&#10;&#10;Description automatically generated with medium confidence">
            <a:extLst>
              <a:ext uri="{FF2B5EF4-FFF2-40B4-BE49-F238E27FC236}">
                <a16:creationId xmlns:a16="http://schemas.microsoft.com/office/drawing/2014/main" id="{BF43EE5D-71B1-BCB7-B932-52D918A4B4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569" y="4419600"/>
            <a:ext cx="2697659" cy="2004851"/>
          </a:xfrm>
          <a:prstGeom prst="rect">
            <a:avLst/>
          </a:prstGeom>
        </p:spPr>
      </p:pic>
    </p:spTree>
    <p:extLst>
      <p:ext uri="{BB962C8B-B14F-4D97-AF65-F5344CB8AC3E}">
        <p14:creationId xmlns:p14="http://schemas.microsoft.com/office/powerpoint/2010/main" val="1447223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C3C833-32AB-EA54-F41C-9BC78005E5C9}"/>
              </a:ext>
            </a:extLst>
          </p:cNvPr>
          <p:cNvPicPr>
            <a:picLocks noChangeAspect="1"/>
          </p:cNvPicPr>
          <p:nvPr/>
        </p:nvPicPr>
        <p:blipFill>
          <a:blip r:embed="rId3"/>
          <a:stretch>
            <a:fillRect/>
          </a:stretch>
        </p:blipFill>
        <p:spPr>
          <a:xfrm>
            <a:off x="2848130" y="1340972"/>
            <a:ext cx="3657917" cy="3664014"/>
          </a:xfrm>
          <a:prstGeom prst="rect">
            <a:avLst/>
          </a:prstGeom>
        </p:spPr>
      </p:pic>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2552700" y="419820"/>
            <a:ext cx="4114800" cy="921152"/>
          </a:xfrm>
        </p:spPr>
        <p:txBody>
          <a:bodyPr/>
          <a:lstStyle/>
          <a:p>
            <a:pPr algn="l"/>
            <a:r>
              <a:rPr lang="en-US" dirty="0"/>
              <a:t>Type of PPE</a:t>
            </a:r>
          </a:p>
        </p:txBody>
      </p:sp>
      <p:pic>
        <p:nvPicPr>
          <p:cNvPr id="2" name="Picture 1">
            <a:extLst>
              <a:ext uri="{FF2B5EF4-FFF2-40B4-BE49-F238E27FC236}">
                <a16:creationId xmlns:a16="http://schemas.microsoft.com/office/drawing/2014/main" id="{4A65D3B6-D278-AADE-3401-6F28DF5A0794}"/>
              </a:ext>
            </a:extLst>
          </p:cNvPr>
          <p:cNvPicPr>
            <a:picLocks noChangeAspect="1"/>
          </p:cNvPicPr>
          <p:nvPr/>
        </p:nvPicPr>
        <p:blipFill>
          <a:blip r:embed="rId4"/>
          <a:stretch>
            <a:fillRect/>
          </a:stretch>
        </p:blipFill>
        <p:spPr>
          <a:xfrm>
            <a:off x="2438400" y="4267200"/>
            <a:ext cx="3560373" cy="2219136"/>
          </a:xfrm>
          <a:prstGeom prst="rect">
            <a:avLst/>
          </a:prstGeom>
        </p:spPr>
      </p:pic>
      <p:sp>
        <p:nvSpPr>
          <p:cNvPr id="6" name="TextBox 5">
            <a:extLst>
              <a:ext uri="{FF2B5EF4-FFF2-40B4-BE49-F238E27FC236}">
                <a16:creationId xmlns:a16="http://schemas.microsoft.com/office/drawing/2014/main" id="{19FDEA4E-A2F1-2553-82C5-D8BC463B8812}"/>
              </a:ext>
            </a:extLst>
          </p:cNvPr>
          <p:cNvSpPr txBox="1"/>
          <p:nvPr/>
        </p:nvSpPr>
        <p:spPr>
          <a:xfrm>
            <a:off x="762000" y="2445152"/>
            <a:ext cx="7696200" cy="1455655"/>
          </a:xfrm>
          <a:prstGeom prst="rect">
            <a:avLst/>
          </a:prstGeom>
          <a:noFill/>
        </p:spPr>
        <p:txBody>
          <a:bodyPr wrap="square">
            <a:spAutoFit/>
          </a:bodyPr>
          <a:lstStyle/>
          <a:p>
            <a:pPr marL="342900" marR="0" lvl="0" indent="-342900" algn="l" defTabSz="457200" rtl="0" eaLnBrk="1" fontAlgn="auto" latinLnBrk="0" hangingPunct="1">
              <a:lnSpc>
                <a:spcPct val="120000"/>
              </a:lnSpc>
              <a:spcBef>
                <a:spcPct val="0"/>
              </a:spcBef>
              <a:spcAft>
                <a:spcPts val="0"/>
              </a:spcAft>
              <a:buClr>
                <a:srgbClr val="90C226"/>
              </a:buClr>
              <a:buSzPct val="80000"/>
              <a:buFont typeface="Wingdings 3" charset="2"/>
              <a:buChar char=""/>
              <a:tabLst/>
              <a:defRPr/>
            </a:pPr>
            <a:r>
              <a:rPr kumimoji="0" lang="es-PR"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Eye and </a:t>
            </a:r>
            <a:r>
              <a:rPr kumimoji="0" lang="es-PR" sz="28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Tahoma" panose="020B0604030504040204" pitchFamily="34" charset="0"/>
                <a:cs typeface="+mn-cs"/>
              </a:rPr>
              <a:t>face</a:t>
            </a:r>
            <a:r>
              <a:rPr kumimoji="0" lang="es-PR"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 </a:t>
            </a:r>
            <a:r>
              <a:rPr kumimoji="0" lang="es-PR" sz="28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Tahoma" panose="020B0604030504040204" pitchFamily="34" charset="0"/>
                <a:cs typeface="+mn-cs"/>
              </a:rPr>
              <a:t>protection</a:t>
            </a:r>
            <a:r>
              <a:rPr kumimoji="0" lang="es-PR"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 – </a:t>
            </a:r>
            <a:r>
              <a:rPr kumimoji="0" lang="es-PR" sz="28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Tahoma" panose="020B0604030504040204" pitchFamily="34" charset="0"/>
                <a:cs typeface="+mn-cs"/>
              </a:rPr>
              <a:t>must</a:t>
            </a:r>
            <a:r>
              <a:rPr kumimoji="0" lang="es-PR"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 </a:t>
            </a:r>
            <a:r>
              <a:rPr kumimoji="0" lang="es-PR" sz="28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Tahoma" panose="020B0604030504040204" pitchFamily="34" charset="0"/>
                <a:cs typeface="+mn-cs"/>
              </a:rPr>
              <a:t>comply</a:t>
            </a:r>
            <a:r>
              <a:rPr kumimoji="0" lang="es-PR"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 </a:t>
            </a:r>
            <a:r>
              <a:rPr kumimoji="0" lang="es-PR" sz="28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Tahoma" panose="020B0604030504040204" pitchFamily="34" charset="0"/>
                <a:cs typeface="+mn-cs"/>
              </a:rPr>
              <a:t>with</a:t>
            </a:r>
            <a:endParaRPr kumimoji="0" lang="es-PR"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endParaRPr>
          </a:p>
          <a:p>
            <a:pPr marL="742950" marR="0" lvl="1" indent="-285750" algn="l" defTabSz="457200" rtl="0" eaLnBrk="1" fontAlgn="auto" latinLnBrk="0" hangingPunct="1">
              <a:lnSpc>
                <a:spcPct val="120000"/>
              </a:lnSpc>
              <a:spcBef>
                <a:spcPct val="0"/>
              </a:spcBef>
              <a:spcAft>
                <a:spcPts val="0"/>
              </a:spcAft>
              <a:buClr>
                <a:srgbClr val="90C226"/>
              </a:buClr>
              <a:buSzPct val="80000"/>
              <a:buFont typeface="Wingdings 3" charset="2"/>
              <a:buChar char=""/>
              <a:tabLst/>
              <a:defRPr/>
            </a:pPr>
            <a:r>
              <a:rPr kumimoji="0" lang="es-P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ANSI Z87.1-2003, </a:t>
            </a:r>
            <a:r>
              <a:rPr kumimoji="0" lang="es-PR" sz="24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Tahoma" panose="020B0604030504040204" pitchFamily="34" charset="0"/>
                <a:cs typeface="+mn-cs"/>
              </a:rPr>
              <a:t>or</a:t>
            </a:r>
            <a:r>
              <a:rPr kumimoji="0" lang="es-P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 </a:t>
            </a:r>
          </a:p>
          <a:p>
            <a:pPr marL="742950" marR="0" lvl="1" indent="-285750" algn="l" defTabSz="457200" rtl="0" eaLnBrk="1" fontAlgn="auto" latinLnBrk="0" hangingPunct="1">
              <a:lnSpc>
                <a:spcPct val="120000"/>
              </a:lnSpc>
              <a:spcBef>
                <a:spcPct val="0"/>
              </a:spcBef>
              <a:spcAft>
                <a:spcPts val="0"/>
              </a:spcAft>
              <a:buClr>
                <a:srgbClr val="90C226"/>
              </a:buClr>
              <a:buSzPct val="80000"/>
              <a:buFont typeface="Wingdings 3" charset="2"/>
              <a:buChar char=""/>
              <a:tabLst/>
              <a:defRPr/>
            </a:pPr>
            <a:r>
              <a:rPr kumimoji="0" lang="es-P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ANSI Z87.1-1989 (R-1998)</a:t>
            </a:r>
          </a:p>
        </p:txBody>
      </p:sp>
    </p:spTree>
    <p:extLst>
      <p:ext uri="{BB962C8B-B14F-4D97-AF65-F5344CB8AC3E}">
        <p14:creationId xmlns:p14="http://schemas.microsoft.com/office/powerpoint/2010/main" val="1230868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5CB58-193E-9CDC-61A4-148C4EEACBE4}"/>
            </a:ext>
          </a:extLst>
        </p:cNvPr>
        <p:cNvGrpSpPr/>
        <p:nvPr/>
      </p:nvGrpSpPr>
      <p:grpSpPr>
        <a:xfrm>
          <a:off x="0" y="0"/>
          <a:ext cx="0" cy="0"/>
          <a:chOff x="0" y="0"/>
          <a:chExt cx="0" cy="0"/>
        </a:xfrm>
      </p:grpSpPr>
      <p:sp>
        <p:nvSpPr>
          <p:cNvPr id="7" name="Star: 5 Points 6">
            <a:extLst>
              <a:ext uri="{FF2B5EF4-FFF2-40B4-BE49-F238E27FC236}">
                <a16:creationId xmlns:a16="http://schemas.microsoft.com/office/drawing/2014/main" id="{B3C1A271-3EC0-A77F-656F-CA653F36E8CC}"/>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A98A0776-F581-F3DE-851F-2DE67F34B8FB}"/>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9926D1A1-30E0-4D92-D8DE-41A17672F6F4}"/>
              </a:ext>
            </a:extLst>
          </p:cNvPr>
          <p:cNvSpPr txBox="1">
            <a:spLocks/>
          </p:cNvSpPr>
          <p:nvPr/>
        </p:nvSpPr>
        <p:spPr>
          <a:xfrm>
            <a:off x="628650" y="365126"/>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t>AUTHORITY/REFERENCE</a:t>
            </a:r>
          </a:p>
        </p:txBody>
      </p:sp>
      <p:sp>
        <p:nvSpPr>
          <p:cNvPr id="5" name="Content Placeholder 2">
            <a:extLst>
              <a:ext uri="{FF2B5EF4-FFF2-40B4-BE49-F238E27FC236}">
                <a16:creationId xmlns:a16="http://schemas.microsoft.com/office/drawing/2014/main" id="{BBC07254-F766-21A1-BD16-F77673206C35}"/>
              </a:ext>
            </a:extLst>
          </p:cNvPr>
          <p:cNvSpPr txBox="1">
            <a:spLocks/>
          </p:cNvSpPr>
          <p:nvPr/>
        </p:nvSpPr>
        <p:spPr>
          <a:xfrm>
            <a:off x="628650" y="1825625"/>
            <a:ext cx="7886700" cy="435133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Times New Roman" panose="02020603050405020304" pitchFamily="18" charset="0"/>
                <a:cs typeface="Times New Roman" panose="02020603050405020304" pitchFamily="18" charset="0"/>
              </a:rPr>
              <a:t>OMD AGP 99.200.01 PPE</a:t>
            </a:r>
          </a:p>
          <a:p>
            <a:r>
              <a:rPr lang="en-US" dirty="0">
                <a:latin typeface="Times New Roman" panose="02020603050405020304" pitchFamily="18" charset="0"/>
                <a:cs typeface="Times New Roman" panose="02020603050405020304" pitchFamily="18" charset="0"/>
              </a:rPr>
              <a:t>EFFECTIVE DATE 10.13.2020</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OAR 437 DIV 2/I</a:t>
            </a:r>
          </a:p>
          <a:p>
            <a:r>
              <a:rPr lang="en-US" dirty="0">
                <a:latin typeface="Times New Roman" panose="02020603050405020304" pitchFamily="18" charset="0"/>
                <a:ea typeface="Times New Roman" panose="02020603050405020304" pitchFamily="18" charset="0"/>
                <a:cs typeface="Times New Roman" panose="02020603050405020304" pitchFamily="18" charset="0"/>
              </a:rPr>
              <a:t>OAR 437-001-0744 COVID-19 WORKPLACE RISKS</a:t>
            </a:r>
          </a:p>
          <a:p>
            <a:r>
              <a:rPr lang="en-US" dirty="0">
                <a:latin typeface="Times New Roman" panose="02020603050405020304" pitchFamily="18" charset="0"/>
                <a:ea typeface="Times New Roman" panose="02020603050405020304" pitchFamily="18" charset="0"/>
                <a:cs typeface="Times New Roman" panose="02020603050405020304" pitchFamily="18" charset="0"/>
              </a:rPr>
              <a:t>OSHA 29 CFR 1910</a:t>
            </a:r>
          </a:p>
          <a:p>
            <a:r>
              <a:rPr lang="en-US" sz="2400" dirty="0">
                <a:solidFill>
                  <a:schemeClr val="tx1"/>
                </a:solidFill>
              </a:rPr>
              <a:t>AGP 99.200.07 OMD Hearing Conservation Policy</a:t>
            </a:r>
          </a:p>
          <a:p>
            <a:r>
              <a:rPr lang="en-US" sz="2400" dirty="0">
                <a:solidFill>
                  <a:schemeClr val="tx1"/>
                </a:solidFill>
              </a:rPr>
              <a:t>AGP 99.200.03 OMD Exposure Control Plan/Bloodborne Pathogen Policy</a:t>
            </a:r>
          </a:p>
          <a:p>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221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E417401-F7BD-7014-69AE-536B7B5CF12D}"/>
              </a:ext>
            </a:extLst>
          </p:cNvPr>
          <p:cNvSpPr txBox="1"/>
          <p:nvPr/>
        </p:nvSpPr>
        <p:spPr>
          <a:xfrm>
            <a:off x="677426" y="1981200"/>
            <a:ext cx="7182896" cy="3811300"/>
          </a:xfrm>
          <a:prstGeom prst="rect">
            <a:avLst/>
          </a:prstGeom>
          <a:noFill/>
        </p:spPr>
        <p:txBody>
          <a:bodyPr wrap="square">
            <a:spAutoFit/>
          </a:bodyPr>
          <a:lstStyle/>
          <a:p>
            <a:pPr marL="514350" marR="0" lvl="0"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Selecting eye and face protection – elements to consider:</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Ability to protect against workplace hazards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Should fit properly</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Should provide unrestricted vision and movement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Durable and cleanable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Allow unrestricted functioning of other PPE</a:t>
            </a:r>
          </a:p>
        </p:txBody>
      </p:sp>
      <p:sp>
        <p:nvSpPr>
          <p:cNvPr id="9" name="TextBox 8">
            <a:extLst>
              <a:ext uri="{FF2B5EF4-FFF2-40B4-BE49-F238E27FC236}">
                <a16:creationId xmlns:a16="http://schemas.microsoft.com/office/drawing/2014/main" id="{D0518EAF-E55D-07F6-9F0D-52FC11E1B9AB}"/>
              </a:ext>
            </a:extLst>
          </p:cNvPr>
          <p:cNvSpPr txBox="1"/>
          <p:nvPr/>
        </p:nvSpPr>
        <p:spPr>
          <a:xfrm>
            <a:off x="3094054" y="551531"/>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2646930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7D8E7F-DDFA-C92B-932E-1D095D3285E5}"/>
              </a:ext>
            </a:extLst>
          </p:cNvPr>
          <p:cNvPicPr>
            <a:picLocks noChangeAspect="1"/>
          </p:cNvPicPr>
          <p:nvPr/>
        </p:nvPicPr>
        <p:blipFill>
          <a:blip r:embed="rId3"/>
          <a:stretch>
            <a:fillRect/>
          </a:stretch>
        </p:blipFill>
        <p:spPr>
          <a:xfrm>
            <a:off x="1221956" y="2971800"/>
            <a:ext cx="6700085" cy="3383573"/>
          </a:xfrm>
          <a:prstGeom prst="rect">
            <a:avLst/>
          </a:prstGeom>
        </p:spPr>
      </p:pic>
      <p:sp>
        <p:nvSpPr>
          <p:cNvPr id="6" name="TextBox 5">
            <a:extLst>
              <a:ext uri="{FF2B5EF4-FFF2-40B4-BE49-F238E27FC236}">
                <a16:creationId xmlns:a16="http://schemas.microsoft.com/office/drawing/2014/main" id="{4F7567B5-CAC1-0EF3-DFA5-B7D98D3B3B79}"/>
              </a:ext>
            </a:extLst>
          </p:cNvPr>
          <p:cNvSpPr txBox="1"/>
          <p:nvPr/>
        </p:nvSpPr>
        <p:spPr>
          <a:xfrm>
            <a:off x="914397" y="1828800"/>
            <a:ext cx="7007644" cy="1390124"/>
          </a:xfrm>
          <a:prstGeom prst="rect">
            <a:avLst/>
          </a:prstGeom>
          <a:noFill/>
        </p:spPr>
        <p:txBody>
          <a:bodyPr wrap="square">
            <a:spAutoFit/>
          </a:bodyPr>
          <a:lstStyle/>
          <a:p>
            <a:pPr marL="514350" marR="0" lvl="0"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Safety glasses</a:t>
            </a:r>
          </a:p>
          <a:p>
            <a:pPr marL="914400" marR="0" lvl="1"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Used to protect against moderate impacts from particles </a:t>
            </a:r>
          </a:p>
        </p:txBody>
      </p:sp>
      <p:sp>
        <p:nvSpPr>
          <p:cNvPr id="8" name="TextBox 7">
            <a:extLst>
              <a:ext uri="{FF2B5EF4-FFF2-40B4-BE49-F238E27FC236}">
                <a16:creationId xmlns:a16="http://schemas.microsoft.com/office/drawing/2014/main" id="{1B1F404F-4DC7-E6AC-990F-D82769B9F121}"/>
              </a:ext>
            </a:extLst>
          </p:cNvPr>
          <p:cNvSpPr txBox="1"/>
          <p:nvPr/>
        </p:nvSpPr>
        <p:spPr>
          <a:xfrm>
            <a:off x="3047998" y="502627"/>
            <a:ext cx="3048000"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2725756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DCE93E5-E9D6-918E-5E5C-F896B98BA841}"/>
              </a:ext>
            </a:extLst>
          </p:cNvPr>
          <p:cNvSpPr txBox="1"/>
          <p:nvPr/>
        </p:nvSpPr>
        <p:spPr>
          <a:xfrm>
            <a:off x="533400" y="1905000"/>
            <a:ext cx="7162800" cy="3985706"/>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Prescription glasses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Employees who use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prescription glasses while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performing operations with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potential eye hazards must use</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eye protection that: </a:t>
            </a:r>
          </a:p>
          <a:p>
            <a:pPr marL="12573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Incorporates the prescription in its design, </a:t>
            </a:r>
            <a:r>
              <a:rPr kumimoji="0" lang="en-US"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or</a:t>
            </a:r>
            <a:endPar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endParaRPr>
          </a:p>
          <a:p>
            <a:pPr marL="12573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Can be used over your prescription glasses without interfering with the proper positioning of the prescription glasses or goggles</a:t>
            </a:r>
          </a:p>
        </p:txBody>
      </p:sp>
      <p:sp>
        <p:nvSpPr>
          <p:cNvPr id="7" name="TextBox 6">
            <a:extLst>
              <a:ext uri="{FF2B5EF4-FFF2-40B4-BE49-F238E27FC236}">
                <a16:creationId xmlns:a16="http://schemas.microsoft.com/office/drawing/2014/main" id="{FDE6FCD8-0FC5-96A6-83D1-66AD6CB06411}"/>
              </a:ext>
            </a:extLst>
          </p:cNvPr>
          <p:cNvSpPr txBox="1"/>
          <p:nvPr/>
        </p:nvSpPr>
        <p:spPr>
          <a:xfrm>
            <a:off x="3190352" y="572869"/>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8" name="Picture 7">
            <a:extLst>
              <a:ext uri="{FF2B5EF4-FFF2-40B4-BE49-F238E27FC236}">
                <a16:creationId xmlns:a16="http://schemas.microsoft.com/office/drawing/2014/main" id="{9D930FB0-E09C-F4CB-A30E-46B7EC888859}"/>
              </a:ext>
            </a:extLst>
          </p:cNvPr>
          <p:cNvPicPr>
            <a:picLocks noChangeAspect="1"/>
          </p:cNvPicPr>
          <p:nvPr/>
        </p:nvPicPr>
        <p:blipFill>
          <a:blip r:embed="rId3"/>
          <a:stretch>
            <a:fillRect/>
          </a:stretch>
        </p:blipFill>
        <p:spPr>
          <a:xfrm>
            <a:off x="5486400" y="1447800"/>
            <a:ext cx="2572735" cy="1761897"/>
          </a:xfrm>
          <a:prstGeom prst="rect">
            <a:avLst/>
          </a:prstGeom>
        </p:spPr>
      </p:pic>
    </p:spTree>
    <p:extLst>
      <p:ext uri="{BB962C8B-B14F-4D97-AF65-F5344CB8AC3E}">
        <p14:creationId xmlns:p14="http://schemas.microsoft.com/office/powerpoint/2010/main" val="3738449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E7EFD4-8917-E05A-2B38-053F5230F845}"/>
              </a:ext>
            </a:extLst>
          </p:cNvPr>
          <p:cNvSpPr txBox="1"/>
          <p:nvPr/>
        </p:nvSpPr>
        <p:spPr>
          <a:xfrm>
            <a:off x="1295400" y="2590800"/>
            <a:ext cx="4592096" cy="3365024"/>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Goggles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Protect eyes, and the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facial area immediately surrounding the eyes from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impact, dust, splashes.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Some can be used over corrective lenses, if they fit them.</a:t>
            </a:r>
          </a:p>
        </p:txBody>
      </p:sp>
      <p:sp>
        <p:nvSpPr>
          <p:cNvPr id="7" name="TextBox 6">
            <a:extLst>
              <a:ext uri="{FF2B5EF4-FFF2-40B4-BE49-F238E27FC236}">
                <a16:creationId xmlns:a16="http://schemas.microsoft.com/office/drawing/2014/main" id="{6940B70A-6E8D-D123-8C62-105B04F87170}"/>
              </a:ext>
            </a:extLst>
          </p:cNvPr>
          <p:cNvSpPr txBox="1"/>
          <p:nvPr/>
        </p:nvSpPr>
        <p:spPr>
          <a:xfrm>
            <a:off x="3342752" y="579010"/>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8" name="Picture 7">
            <a:extLst>
              <a:ext uri="{FF2B5EF4-FFF2-40B4-BE49-F238E27FC236}">
                <a16:creationId xmlns:a16="http://schemas.microsoft.com/office/drawing/2014/main" id="{F32C1731-9090-3FCA-5331-4E665B023911}"/>
              </a:ext>
            </a:extLst>
          </p:cNvPr>
          <p:cNvPicPr>
            <a:picLocks noChangeAspect="1"/>
          </p:cNvPicPr>
          <p:nvPr/>
        </p:nvPicPr>
        <p:blipFill>
          <a:blip r:embed="rId3"/>
          <a:stretch>
            <a:fillRect/>
          </a:stretch>
        </p:blipFill>
        <p:spPr>
          <a:xfrm>
            <a:off x="5638800" y="1572817"/>
            <a:ext cx="2426418" cy="1633870"/>
          </a:xfrm>
          <a:prstGeom prst="rect">
            <a:avLst/>
          </a:prstGeom>
        </p:spPr>
      </p:pic>
    </p:spTree>
    <p:extLst>
      <p:ext uri="{BB962C8B-B14F-4D97-AF65-F5344CB8AC3E}">
        <p14:creationId xmlns:p14="http://schemas.microsoft.com/office/powerpoint/2010/main" val="3623885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C1B83BD-6B9A-6265-D03F-B7EF8D81C3CA}"/>
              </a:ext>
            </a:extLst>
          </p:cNvPr>
          <p:cNvSpPr txBox="1"/>
          <p:nvPr/>
        </p:nvSpPr>
        <p:spPr>
          <a:xfrm>
            <a:off x="3200400" y="435857"/>
            <a:ext cx="4592096" cy="646331"/>
          </a:xfrm>
          <a:prstGeom prst="rect">
            <a:avLst/>
          </a:prstGeom>
          <a:noFill/>
        </p:spPr>
        <p:txBody>
          <a:bodyPr wrap="square">
            <a:spAutoFit/>
          </a:bodyPr>
          <a:lstStyle/>
          <a:p>
            <a:r>
              <a:rPr kumimoji="0" lang="en-US" sz="3600" b="1" i="0" u="none" strike="noStrike" kern="1200" cap="none" spc="0" normalizeH="0" baseline="0" noProof="0" dirty="0">
                <a:ln>
                  <a:noFill/>
                </a:ln>
                <a:solidFill>
                  <a:prstClr val="black"/>
                </a:solidFill>
                <a:effectLst/>
                <a:uLnTx/>
                <a:uFillTx/>
                <a:latin typeface="Trebuchet MS" panose="020B0603020202020204"/>
                <a:ea typeface="+mj-ea"/>
                <a:cs typeface="+mj-cs"/>
              </a:rPr>
              <a:t>Types of PPE </a:t>
            </a:r>
            <a:endParaRPr lang="en-US" dirty="0"/>
          </a:p>
        </p:txBody>
      </p:sp>
      <p:sp>
        <p:nvSpPr>
          <p:cNvPr id="9" name="TextBox 8">
            <a:extLst>
              <a:ext uri="{FF2B5EF4-FFF2-40B4-BE49-F238E27FC236}">
                <a16:creationId xmlns:a16="http://schemas.microsoft.com/office/drawing/2014/main" id="{796190F8-E35E-1DA0-7199-1A13BB385E34}"/>
              </a:ext>
            </a:extLst>
          </p:cNvPr>
          <p:cNvSpPr txBox="1"/>
          <p:nvPr/>
        </p:nvSpPr>
        <p:spPr>
          <a:xfrm>
            <a:off x="457200" y="3688406"/>
            <a:ext cx="2743200" cy="163121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Resist direct passage of large particles into the goggle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Prevents fogging by allowing air circulation</a:t>
            </a:r>
          </a:p>
        </p:txBody>
      </p:sp>
      <p:pic>
        <p:nvPicPr>
          <p:cNvPr id="10" name="Picture 9">
            <a:extLst>
              <a:ext uri="{FF2B5EF4-FFF2-40B4-BE49-F238E27FC236}">
                <a16:creationId xmlns:a16="http://schemas.microsoft.com/office/drawing/2014/main" id="{5C36A148-0750-D7C1-E67E-F9559F8B4CD6}"/>
              </a:ext>
            </a:extLst>
          </p:cNvPr>
          <p:cNvPicPr>
            <a:picLocks noChangeAspect="1"/>
          </p:cNvPicPr>
          <p:nvPr/>
        </p:nvPicPr>
        <p:blipFill>
          <a:blip r:embed="rId3"/>
          <a:stretch>
            <a:fillRect/>
          </a:stretch>
        </p:blipFill>
        <p:spPr>
          <a:xfrm>
            <a:off x="838200" y="1713131"/>
            <a:ext cx="7596274" cy="1975275"/>
          </a:xfrm>
          <a:prstGeom prst="rect">
            <a:avLst/>
          </a:prstGeom>
        </p:spPr>
      </p:pic>
      <p:sp>
        <p:nvSpPr>
          <p:cNvPr id="12" name="TextBox 11">
            <a:extLst>
              <a:ext uri="{FF2B5EF4-FFF2-40B4-BE49-F238E27FC236}">
                <a16:creationId xmlns:a16="http://schemas.microsoft.com/office/drawing/2014/main" id="{6C93D593-A8B3-9B7E-849D-1FA6B66B3BF0}"/>
              </a:ext>
            </a:extLst>
          </p:cNvPr>
          <p:cNvSpPr txBox="1"/>
          <p:nvPr/>
        </p:nvSpPr>
        <p:spPr>
          <a:xfrm>
            <a:off x="3359498" y="3641133"/>
            <a:ext cx="2425002" cy="190821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Prevents fogging by allowing air circulation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Protects against liquid or chemical splash entry</a:t>
            </a:r>
          </a:p>
        </p:txBody>
      </p:sp>
      <p:sp>
        <p:nvSpPr>
          <p:cNvPr id="14" name="TextBox 13">
            <a:extLst>
              <a:ext uri="{FF2B5EF4-FFF2-40B4-BE49-F238E27FC236}">
                <a16:creationId xmlns:a16="http://schemas.microsoft.com/office/drawing/2014/main" id="{58AAD2EB-F898-FE6F-645E-B94491F314BE}"/>
              </a:ext>
            </a:extLst>
          </p:cNvPr>
          <p:cNvSpPr txBox="1"/>
          <p:nvPr/>
        </p:nvSpPr>
        <p:spPr>
          <a:xfrm>
            <a:off x="5963852" y="3641133"/>
            <a:ext cx="2425002" cy="261610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Does not allow the passage of air into the goggle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Prevents splash entry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Tahoma" panose="020B0604030504040204" pitchFamily="34" charset="0"/>
                <a:ea typeface="+mn-ea"/>
                <a:cs typeface="+mn-cs"/>
              </a:rPr>
              <a:t>May fog and require frequent lens cleaning</a:t>
            </a:r>
          </a:p>
        </p:txBody>
      </p:sp>
    </p:spTree>
    <p:extLst>
      <p:ext uri="{BB962C8B-B14F-4D97-AF65-F5344CB8AC3E}">
        <p14:creationId xmlns:p14="http://schemas.microsoft.com/office/powerpoint/2010/main" val="1712065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4FF162C-7DE9-609A-848F-C8FDEBEF84DC}"/>
              </a:ext>
            </a:extLst>
          </p:cNvPr>
          <p:cNvSpPr txBox="1"/>
          <p:nvPr/>
        </p:nvSpPr>
        <p:spPr>
          <a:xfrm>
            <a:off x="805872" y="1828800"/>
            <a:ext cx="6497096" cy="4231928"/>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Face shields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Protect face from nuisance </a:t>
            </a:r>
            <a:b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dusts and potential splashes </a:t>
            </a:r>
            <a:b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or sprays of hazardous liquids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Shields do </a:t>
            </a:r>
            <a:r>
              <a:rPr kumimoji="0" lang="en-US" sz="2400" b="0" i="0" u="sng"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not</a:t>
            </a: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 protect from </a:t>
            </a:r>
            <a:b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impact hazards </a:t>
            </a:r>
            <a:r>
              <a:rPr kumimoji="0" lang="en-US" sz="2400" b="0" i="0" u="sng"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unless so rated</a:t>
            </a:r>
            <a:endPar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Shields are for face protection, not eye protection. To protect the eyes, wear safety glasses with side shields, or goggles under the face shield. </a:t>
            </a:r>
          </a:p>
        </p:txBody>
      </p:sp>
      <p:sp>
        <p:nvSpPr>
          <p:cNvPr id="7" name="TextBox 6">
            <a:extLst>
              <a:ext uri="{FF2B5EF4-FFF2-40B4-BE49-F238E27FC236}">
                <a16:creationId xmlns:a16="http://schemas.microsoft.com/office/drawing/2014/main" id="{5AA57C36-0366-8EB5-EE60-1E14A176F7D8}"/>
              </a:ext>
            </a:extLst>
          </p:cNvPr>
          <p:cNvSpPr txBox="1"/>
          <p:nvPr/>
        </p:nvSpPr>
        <p:spPr>
          <a:xfrm>
            <a:off x="3335383" y="734608"/>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8" name="Picture 7">
            <a:extLst>
              <a:ext uri="{FF2B5EF4-FFF2-40B4-BE49-F238E27FC236}">
                <a16:creationId xmlns:a16="http://schemas.microsoft.com/office/drawing/2014/main" id="{BA86770E-AA3F-E224-C3D4-CA40B7DE77E3}"/>
              </a:ext>
            </a:extLst>
          </p:cNvPr>
          <p:cNvPicPr>
            <a:picLocks noChangeAspect="1"/>
          </p:cNvPicPr>
          <p:nvPr/>
        </p:nvPicPr>
        <p:blipFill>
          <a:blip r:embed="rId3"/>
          <a:stretch>
            <a:fillRect/>
          </a:stretch>
        </p:blipFill>
        <p:spPr>
          <a:xfrm>
            <a:off x="6189148" y="1579409"/>
            <a:ext cx="2292295" cy="2249619"/>
          </a:xfrm>
          <a:prstGeom prst="rect">
            <a:avLst/>
          </a:prstGeom>
        </p:spPr>
      </p:pic>
    </p:spTree>
    <p:extLst>
      <p:ext uri="{BB962C8B-B14F-4D97-AF65-F5344CB8AC3E}">
        <p14:creationId xmlns:p14="http://schemas.microsoft.com/office/powerpoint/2010/main" val="1443468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64B6CF-8A0B-56B5-894E-B8EBB1CBD8EC}"/>
              </a:ext>
            </a:extLst>
          </p:cNvPr>
          <p:cNvPicPr>
            <a:picLocks noChangeAspect="1"/>
          </p:cNvPicPr>
          <p:nvPr/>
        </p:nvPicPr>
        <p:blipFill>
          <a:blip r:embed="rId3"/>
          <a:stretch>
            <a:fillRect/>
          </a:stretch>
        </p:blipFill>
        <p:spPr>
          <a:xfrm>
            <a:off x="5344049" y="415361"/>
            <a:ext cx="2712955" cy="4371211"/>
          </a:xfrm>
          <a:prstGeom prst="rect">
            <a:avLst/>
          </a:prstGeom>
        </p:spPr>
      </p:pic>
      <p:sp>
        <p:nvSpPr>
          <p:cNvPr id="6" name="TextBox 5">
            <a:extLst>
              <a:ext uri="{FF2B5EF4-FFF2-40B4-BE49-F238E27FC236}">
                <a16:creationId xmlns:a16="http://schemas.microsoft.com/office/drawing/2014/main" id="{5ECD0436-691C-BBB5-250D-ACB1533FD8E8}"/>
              </a:ext>
            </a:extLst>
          </p:cNvPr>
          <p:cNvSpPr txBox="1"/>
          <p:nvPr/>
        </p:nvSpPr>
        <p:spPr>
          <a:xfrm>
            <a:off x="990600" y="2133600"/>
            <a:ext cx="4588136" cy="2349361"/>
          </a:xfrm>
          <a:prstGeom prst="rect">
            <a:avLst/>
          </a:prstGeom>
          <a:noFill/>
        </p:spPr>
        <p:txBody>
          <a:bodyPr wrap="square">
            <a:spAutoFit/>
          </a:bodyPr>
          <a:lstStyle/>
          <a:p>
            <a:pPr marL="514350" marR="0" lvl="0"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Welding shields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Protect eyes from burns caused by:</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Infrared light</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Intense radiant light</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Protect eyes and face from flying sparks, metal spatter, and slag chips</a:t>
            </a:r>
          </a:p>
        </p:txBody>
      </p:sp>
      <p:sp>
        <p:nvSpPr>
          <p:cNvPr id="8" name="TextBox 7">
            <a:extLst>
              <a:ext uri="{FF2B5EF4-FFF2-40B4-BE49-F238E27FC236}">
                <a16:creationId xmlns:a16="http://schemas.microsoft.com/office/drawing/2014/main" id="{5CA2D356-7E50-F14D-C05A-B0EB9C3AC65E}"/>
              </a:ext>
            </a:extLst>
          </p:cNvPr>
          <p:cNvSpPr txBox="1"/>
          <p:nvPr/>
        </p:nvSpPr>
        <p:spPr>
          <a:xfrm>
            <a:off x="751953" y="1486432"/>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5" name="Picture 4" descr="A picture containing person, person&#10;&#10;Description automatically generated">
            <a:extLst>
              <a:ext uri="{FF2B5EF4-FFF2-40B4-BE49-F238E27FC236}">
                <a16:creationId xmlns:a16="http://schemas.microsoft.com/office/drawing/2014/main" id="{703DCCD5-C961-AB4E-2C49-9BBE21CD56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1409" y="4786572"/>
            <a:ext cx="2305595" cy="1526147"/>
          </a:xfrm>
          <a:prstGeom prst="rect">
            <a:avLst/>
          </a:prstGeom>
        </p:spPr>
      </p:pic>
    </p:spTree>
    <p:extLst>
      <p:ext uri="{BB962C8B-B14F-4D97-AF65-F5344CB8AC3E}">
        <p14:creationId xmlns:p14="http://schemas.microsoft.com/office/powerpoint/2010/main" val="306191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FCA688-10EF-64A7-7223-BB66EA04F25B}"/>
              </a:ext>
            </a:extLst>
          </p:cNvPr>
          <p:cNvPicPr>
            <a:picLocks noChangeAspect="1"/>
          </p:cNvPicPr>
          <p:nvPr/>
        </p:nvPicPr>
        <p:blipFill>
          <a:blip r:embed="rId3"/>
          <a:stretch>
            <a:fillRect/>
          </a:stretch>
        </p:blipFill>
        <p:spPr>
          <a:xfrm>
            <a:off x="798249" y="2075570"/>
            <a:ext cx="7547502" cy="2706859"/>
          </a:xfrm>
          <a:prstGeom prst="rect">
            <a:avLst/>
          </a:prstGeom>
        </p:spPr>
      </p:pic>
      <p:sp>
        <p:nvSpPr>
          <p:cNvPr id="6" name="TextBox 5">
            <a:extLst>
              <a:ext uri="{FF2B5EF4-FFF2-40B4-BE49-F238E27FC236}">
                <a16:creationId xmlns:a16="http://schemas.microsoft.com/office/drawing/2014/main" id="{946A3F1B-2BCC-5B09-C2BC-EEF569737AE8}"/>
              </a:ext>
            </a:extLst>
          </p:cNvPr>
          <p:cNvSpPr txBox="1"/>
          <p:nvPr/>
        </p:nvSpPr>
        <p:spPr>
          <a:xfrm>
            <a:off x="1066800" y="1466950"/>
            <a:ext cx="458813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Respiratory protection:</a:t>
            </a:r>
          </a:p>
        </p:txBody>
      </p:sp>
      <p:sp>
        <p:nvSpPr>
          <p:cNvPr id="8" name="TextBox 7">
            <a:extLst>
              <a:ext uri="{FF2B5EF4-FFF2-40B4-BE49-F238E27FC236}">
                <a16:creationId xmlns:a16="http://schemas.microsoft.com/office/drawing/2014/main" id="{C185062D-CFE2-31AC-318F-3BEE86227727}"/>
              </a:ext>
            </a:extLst>
          </p:cNvPr>
          <p:cNvSpPr txBox="1"/>
          <p:nvPr/>
        </p:nvSpPr>
        <p:spPr>
          <a:xfrm>
            <a:off x="3358888" y="581331"/>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Tahoma" panose="020B0604030504040204" pitchFamily="34" charset="0"/>
                <a:cs typeface="+mj-cs"/>
              </a:rPr>
              <a:t>Types of PPE</a:t>
            </a:r>
            <a:endParaRPr lang="en-US" dirty="0"/>
          </a:p>
        </p:txBody>
      </p:sp>
    </p:spTree>
    <p:extLst>
      <p:ext uri="{BB962C8B-B14F-4D97-AF65-F5344CB8AC3E}">
        <p14:creationId xmlns:p14="http://schemas.microsoft.com/office/powerpoint/2010/main" val="379866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6BBC8D-8F1C-62F5-F7BE-F910CA091897}"/>
              </a:ext>
            </a:extLst>
          </p:cNvPr>
          <p:cNvPicPr>
            <a:picLocks noChangeAspect="1"/>
          </p:cNvPicPr>
          <p:nvPr/>
        </p:nvPicPr>
        <p:blipFill>
          <a:blip r:embed="rId3"/>
          <a:stretch>
            <a:fillRect/>
          </a:stretch>
        </p:blipFill>
        <p:spPr>
          <a:xfrm>
            <a:off x="5181600" y="4114800"/>
            <a:ext cx="3499407" cy="2005758"/>
          </a:xfrm>
          <a:prstGeom prst="rect">
            <a:avLst/>
          </a:prstGeom>
        </p:spPr>
      </p:pic>
      <p:sp>
        <p:nvSpPr>
          <p:cNvPr id="6" name="TextBox 5">
            <a:extLst>
              <a:ext uri="{FF2B5EF4-FFF2-40B4-BE49-F238E27FC236}">
                <a16:creationId xmlns:a16="http://schemas.microsoft.com/office/drawing/2014/main" id="{3C89450E-A32A-251D-A127-C9D2D8574380}"/>
              </a:ext>
            </a:extLst>
          </p:cNvPr>
          <p:cNvSpPr txBox="1"/>
          <p:nvPr/>
        </p:nvSpPr>
        <p:spPr>
          <a:xfrm>
            <a:off x="669457" y="1371600"/>
            <a:ext cx="6261846" cy="4606389"/>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Elimination/substitution or Engineering controls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Eliminate toxic material or substitute a less toxic material</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Enclose or confine operation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General or local exhaust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ventilation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1" i="0" u="none" strike="noStrike" kern="1200" cap="none" spc="0" normalizeH="0" baseline="0" noProof="0" dirty="0">
                <a:ln>
                  <a:noFill/>
                </a:ln>
                <a:solidFill>
                  <a:srgbClr val="FF0000"/>
                </a:solidFill>
                <a:effectLst/>
                <a:uLnTx/>
                <a:uFillTx/>
                <a:latin typeface="Trebuchet MS" panose="020B0603020202020204"/>
                <a:ea typeface="+mn-ea"/>
                <a:cs typeface="+mn-cs"/>
              </a:rPr>
              <a:t>Only</a:t>
            </a: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when engineering </a:t>
            </a:r>
            <a:b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controls are not feasible, </a:t>
            </a:r>
            <a:b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will respirators be used</a:t>
            </a:r>
          </a:p>
        </p:txBody>
      </p:sp>
      <p:sp>
        <p:nvSpPr>
          <p:cNvPr id="8" name="TextBox 7">
            <a:extLst>
              <a:ext uri="{FF2B5EF4-FFF2-40B4-BE49-F238E27FC236}">
                <a16:creationId xmlns:a16="http://schemas.microsoft.com/office/drawing/2014/main" id="{D83A8005-F905-3BB1-CB57-BAD5EB1C7544}"/>
              </a:ext>
            </a:extLst>
          </p:cNvPr>
          <p:cNvSpPr txBox="1"/>
          <p:nvPr/>
        </p:nvSpPr>
        <p:spPr>
          <a:xfrm>
            <a:off x="3800380" y="556845"/>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1639454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50B81E0-EE7E-4525-2148-B2B15EA49A70}"/>
              </a:ext>
            </a:extLst>
          </p:cNvPr>
          <p:cNvPicPr>
            <a:picLocks noChangeAspect="1"/>
          </p:cNvPicPr>
          <p:nvPr/>
        </p:nvPicPr>
        <p:blipFill>
          <a:blip r:embed="rId3"/>
          <a:stretch>
            <a:fillRect/>
          </a:stretch>
        </p:blipFill>
        <p:spPr>
          <a:xfrm>
            <a:off x="5181600" y="975147"/>
            <a:ext cx="3548180" cy="4907705"/>
          </a:xfrm>
          <a:prstGeom prst="rect">
            <a:avLst/>
          </a:prstGeom>
        </p:spPr>
      </p:pic>
      <p:sp>
        <p:nvSpPr>
          <p:cNvPr id="6" name="TextBox 5">
            <a:extLst>
              <a:ext uri="{FF2B5EF4-FFF2-40B4-BE49-F238E27FC236}">
                <a16:creationId xmlns:a16="http://schemas.microsoft.com/office/drawing/2014/main" id="{7288C315-D000-D340-D7A8-8C29D2505366}"/>
              </a:ext>
            </a:extLst>
          </p:cNvPr>
          <p:cNvSpPr txBox="1"/>
          <p:nvPr/>
        </p:nvSpPr>
        <p:spPr>
          <a:xfrm>
            <a:off x="990600" y="2116978"/>
            <a:ext cx="4588136" cy="3123932"/>
          </a:xfrm>
          <a:prstGeom prst="rect">
            <a:avLst/>
          </a:prstGeom>
          <a:noFill/>
        </p:spPr>
        <p:txBody>
          <a:bodyPr wrap="square">
            <a:spAutoFit/>
          </a:bodyPr>
          <a:lstStyle/>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1" i="0" u="none" strike="noStrike" kern="1200" cap="none" spc="0" normalizeH="0" baseline="0" noProof="0" dirty="0">
                <a:ln>
                  <a:noFill/>
                </a:ln>
                <a:solidFill>
                  <a:srgbClr val="FF0000"/>
                </a:solidFill>
                <a:effectLst/>
                <a:uLnTx/>
                <a:uFillTx/>
                <a:latin typeface="Trebuchet MS" panose="020B0603020202020204"/>
                <a:ea typeface="+mn-ea"/>
                <a:cs typeface="+mn-cs"/>
              </a:rPr>
              <a:t>Air-Purifying (APR)</a:t>
            </a: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remove contaminants from air</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Particulate respirators</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Chemical cartridge/</a:t>
            </a:r>
            <a:b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gas mask respirator</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Powered Air-Purifying Respirator (PAPR)</a:t>
            </a:r>
          </a:p>
        </p:txBody>
      </p:sp>
      <p:sp>
        <p:nvSpPr>
          <p:cNvPr id="8" name="TextBox 7">
            <a:extLst>
              <a:ext uri="{FF2B5EF4-FFF2-40B4-BE49-F238E27FC236}">
                <a16:creationId xmlns:a16="http://schemas.microsoft.com/office/drawing/2014/main" id="{0ABDC173-A969-C3E5-5B9E-459451A58766}"/>
              </a:ext>
            </a:extLst>
          </p:cNvPr>
          <p:cNvSpPr txBox="1"/>
          <p:nvPr/>
        </p:nvSpPr>
        <p:spPr>
          <a:xfrm>
            <a:off x="1005673" y="1676400"/>
            <a:ext cx="4592096" cy="523220"/>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Types of respirators</a:t>
            </a:r>
          </a:p>
        </p:txBody>
      </p:sp>
      <p:sp>
        <p:nvSpPr>
          <p:cNvPr id="10" name="TextBox 9">
            <a:extLst>
              <a:ext uri="{FF2B5EF4-FFF2-40B4-BE49-F238E27FC236}">
                <a16:creationId xmlns:a16="http://schemas.microsoft.com/office/drawing/2014/main" id="{1906E976-FEC5-1E9E-CCC5-2B215763CDE9}"/>
              </a:ext>
            </a:extLst>
          </p:cNvPr>
          <p:cNvSpPr txBox="1"/>
          <p:nvPr/>
        </p:nvSpPr>
        <p:spPr>
          <a:xfrm>
            <a:off x="1023585" y="927193"/>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2351070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1DD643-61B2-7BE8-AA2F-78AB041C9007}"/>
              </a:ext>
            </a:extLst>
          </p:cNvPr>
          <p:cNvSpPr>
            <a:spLocks noGrp="1"/>
          </p:cNvSpPr>
          <p:nvPr>
            <p:ph type="ctrTitle"/>
          </p:nvPr>
        </p:nvSpPr>
        <p:spPr>
          <a:xfrm>
            <a:off x="2546496" y="243593"/>
            <a:ext cx="4051005" cy="850436"/>
          </a:xfrm>
        </p:spPr>
        <p:txBody>
          <a:bodyPr>
            <a:normAutofit fontScale="90000"/>
          </a:bodyPr>
          <a:lstStyle/>
          <a:p>
            <a:pPr algn="ctr"/>
            <a:r>
              <a:rPr lang="en-US" dirty="0">
                <a:solidFill>
                  <a:schemeClr val="tx1"/>
                </a:solidFill>
              </a:rPr>
              <a:t>Introduction</a:t>
            </a:r>
          </a:p>
        </p:txBody>
      </p:sp>
      <p:pic>
        <p:nvPicPr>
          <p:cNvPr id="2" name="Picture 1">
            <a:extLst>
              <a:ext uri="{FF2B5EF4-FFF2-40B4-BE49-F238E27FC236}">
                <a16:creationId xmlns:a16="http://schemas.microsoft.com/office/drawing/2014/main" id="{8035D7B3-555B-D34B-E8D8-CF8C8AC6EC3F}"/>
              </a:ext>
            </a:extLst>
          </p:cNvPr>
          <p:cNvPicPr>
            <a:picLocks noChangeAspect="1"/>
          </p:cNvPicPr>
          <p:nvPr/>
        </p:nvPicPr>
        <p:blipFill>
          <a:blip r:embed="rId3"/>
          <a:stretch>
            <a:fillRect/>
          </a:stretch>
        </p:blipFill>
        <p:spPr>
          <a:xfrm>
            <a:off x="240414" y="1752600"/>
            <a:ext cx="8663167" cy="4669941"/>
          </a:xfrm>
          <a:prstGeom prst="rect">
            <a:avLst/>
          </a:prstGeom>
        </p:spPr>
      </p:pic>
    </p:spTree>
    <p:extLst>
      <p:ext uri="{BB962C8B-B14F-4D97-AF65-F5344CB8AC3E}">
        <p14:creationId xmlns:p14="http://schemas.microsoft.com/office/powerpoint/2010/main" val="19534879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2B224C-9894-A5E4-DA8B-584B3E6C49F8}"/>
              </a:ext>
            </a:extLst>
          </p:cNvPr>
          <p:cNvPicPr>
            <a:picLocks noChangeAspect="1"/>
          </p:cNvPicPr>
          <p:nvPr/>
        </p:nvPicPr>
        <p:blipFill>
          <a:blip r:embed="rId3"/>
          <a:stretch>
            <a:fillRect/>
          </a:stretch>
        </p:blipFill>
        <p:spPr>
          <a:xfrm>
            <a:off x="1104166" y="3150197"/>
            <a:ext cx="6712278" cy="2993395"/>
          </a:xfrm>
          <a:prstGeom prst="rect">
            <a:avLst/>
          </a:prstGeom>
        </p:spPr>
      </p:pic>
      <p:sp>
        <p:nvSpPr>
          <p:cNvPr id="6" name="TextBox 5">
            <a:extLst>
              <a:ext uri="{FF2B5EF4-FFF2-40B4-BE49-F238E27FC236}">
                <a16:creationId xmlns:a16="http://schemas.microsoft.com/office/drawing/2014/main" id="{11C09377-0844-5661-8108-A54B5AC2A130}"/>
              </a:ext>
            </a:extLst>
          </p:cNvPr>
          <p:cNvSpPr txBox="1"/>
          <p:nvPr/>
        </p:nvSpPr>
        <p:spPr>
          <a:xfrm>
            <a:off x="838200" y="1214080"/>
            <a:ext cx="7467600" cy="1703030"/>
          </a:xfrm>
          <a:prstGeom prst="rect">
            <a:avLst/>
          </a:prstGeom>
          <a:noFill/>
        </p:spPr>
        <p:txBody>
          <a:bodyPr wrap="square">
            <a:spAutoFit/>
          </a:bodyPr>
          <a:lstStyle/>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1" i="0" u="none" strike="noStrike" kern="1200" cap="none" spc="0" normalizeH="0" baseline="0" noProof="0" dirty="0">
                <a:ln>
                  <a:noFill/>
                </a:ln>
                <a:solidFill>
                  <a:srgbClr val="FF0000"/>
                </a:solidFill>
                <a:effectLst/>
                <a:uLnTx/>
                <a:uFillTx/>
                <a:latin typeface="Trebuchet MS" panose="020B0603020202020204"/>
                <a:ea typeface="+mn-ea"/>
                <a:cs typeface="+mn-cs"/>
              </a:rPr>
              <a:t>Atmosphere-Supplying</a:t>
            </a: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provide clean, breathable air</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Self-Contained Breathing Apparatus (SCBA)</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Supplied-Air Respirator (SAR)</a:t>
            </a:r>
          </a:p>
        </p:txBody>
      </p:sp>
      <p:sp>
        <p:nvSpPr>
          <p:cNvPr id="8" name="TextBox 7">
            <a:extLst>
              <a:ext uri="{FF2B5EF4-FFF2-40B4-BE49-F238E27FC236}">
                <a16:creationId xmlns:a16="http://schemas.microsoft.com/office/drawing/2014/main" id="{3B364267-9617-7432-A812-56F184D2031C}"/>
              </a:ext>
            </a:extLst>
          </p:cNvPr>
          <p:cNvSpPr txBox="1"/>
          <p:nvPr/>
        </p:nvSpPr>
        <p:spPr>
          <a:xfrm>
            <a:off x="3224348" y="334662"/>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5417742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784E9E-4E08-29DA-0038-6388169F8E02}"/>
              </a:ext>
            </a:extLst>
          </p:cNvPr>
          <p:cNvSpPr txBox="1"/>
          <p:nvPr/>
        </p:nvSpPr>
        <p:spPr>
          <a:xfrm>
            <a:off x="660340" y="1676400"/>
            <a:ext cx="8153400" cy="4355038"/>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Medical evaluation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Before fit tests are conducted and employee is authorized the use of a respirator, a medical evaluation must be provide to determine the ability of the employee to use a respirator.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Identify a physician or other license health care professional (PLHCP) to perform medical evaluations using a medical questionnaire or an initial medical evaluation with which the same information is obtained.</a:t>
            </a:r>
          </a:p>
        </p:txBody>
      </p:sp>
      <p:sp>
        <p:nvSpPr>
          <p:cNvPr id="7" name="TextBox 6">
            <a:extLst>
              <a:ext uri="{FF2B5EF4-FFF2-40B4-BE49-F238E27FC236}">
                <a16:creationId xmlns:a16="http://schemas.microsoft.com/office/drawing/2014/main" id="{9E2E0248-4456-B671-B2AD-04D083C3421A}"/>
              </a:ext>
            </a:extLst>
          </p:cNvPr>
          <p:cNvSpPr txBox="1"/>
          <p:nvPr/>
        </p:nvSpPr>
        <p:spPr>
          <a:xfrm>
            <a:off x="3155346" y="826562"/>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1442538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DEB997-4102-6E73-7970-2EB73F75D428}"/>
              </a:ext>
            </a:extLst>
          </p:cNvPr>
          <p:cNvPicPr>
            <a:picLocks noChangeAspect="1"/>
          </p:cNvPicPr>
          <p:nvPr/>
        </p:nvPicPr>
        <p:blipFill>
          <a:blip r:embed="rId3"/>
          <a:stretch>
            <a:fillRect/>
          </a:stretch>
        </p:blipFill>
        <p:spPr>
          <a:xfrm>
            <a:off x="789104" y="3756049"/>
            <a:ext cx="7565792" cy="2438611"/>
          </a:xfrm>
          <a:prstGeom prst="rect">
            <a:avLst/>
          </a:prstGeom>
        </p:spPr>
      </p:pic>
      <p:sp>
        <p:nvSpPr>
          <p:cNvPr id="5" name="TextBox 4">
            <a:extLst>
              <a:ext uri="{FF2B5EF4-FFF2-40B4-BE49-F238E27FC236}">
                <a16:creationId xmlns:a16="http://schemas.microsoft.com/office/drawing/2014/main" id="{874648D5-F295-6828-C62E-30DCC257938E}"/>
              </a:ext>
            </a:extLst>
          </p:cNvPr>
          <p:cNvSpPr txBox="1"/>
          <p:nvPr/>
        </p:nvSpPr>
        <p:spPr>
          <a:xfrm>
            <a:off x="685800" y="1499021"/>
            <a:ext cx="7565792" cy="2257028"/>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Inspecting and cleaning respirators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Inspect all respirators for wear and tear before and after each use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Wash in a detergent solution; then, disinfect by immersing in a sanitizing solution</a:t>
            </a:r>
          </a:p>
        </p:txBody>
      </p:sp>
      <p:sp>
        <p:nvSpPr>
          <p:cNvPr id="7" name="TextBox 6">
            <a:extLst>
              <a:ext uri="{FF2B5EF4-FFF2-40B4-BE49-F238E27FC236}">
                <a16:creationId xmlns:a16="http://schemas.microsoft.com/office/drawing/2014/main" id="{2E32CEF3-0BFE-F5D1-9F04-8431AF7486FD}"/>
              </a:ext>
            </a:extLst>
          </p:cNvPr>
          <p:cNvSpPr txBox="1"/>
          <p:nvPr/>
        </p:nvSpPr>
        <p:spPr>
          <a:xfrm>
            <a:off x="685800" y="932667"/>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2817640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C929DF-6A0A-6FD6-7EF1-8101AC31369C}"/>
              </a:ext>
            </a:extLst>
          </p:cNvPr>
          <p:cNvPicPr>
            <a:picLocks noChangeAspect="1"/>
          </p:cNvPicPr>
          <p:nvPr/>
        </p:nvPicPr>
        <p:blipFill>
          <a:blip r:embed="rId3"/>
          <a:stretch>
            <a:fillRect/>
          </a:stretch>
        </p:blipFill>
        <p:spPr>
          <a:xfrm>
            <a:off x="390234" y="3102429"/>
            <a:ext cx="8407113" cy="3158002"/>
          </a:xfrm>
          <a:prstGeom prst="rect">
            <a:avLst/>
          </a:prstGeom>
        </p:spPr>
      </p:pic>
      <p:sp>
        <p:nvSpPr>
          <p:cNvPr id="5" name="TextBox 4">
            <a:extLst>
              <a:ext uri="{FF2B5EF4-FFF2-40B4-BE49-F238E27FC236}">
                <a16:creationId xmlns:a16="http://schemas.microsoft.com/office/drawing/2014/main" id="{7128D192-C232-69EE-A88C-28A444D6AB30}"/>
              </a:ext>
            </a:extLst>
          </p:cNvPr>
          <p:cNvSpPr txBox="1"/>
          <p:nvPr/>
        </p:nvSpPr>
        <p:spPr>
          <a:xfrm>
            <a:off x="903534" y="892823"/>
            <a:ext cx="7717952" cy="2257028"/>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Storing respirators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Protect against dust, sunlight, heat, extreme cold, excessive moisture, and damaging chemicals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Store in position to retain natural configuration</a:t>
            </a:r>
          </a:p>
        </p:txBody>
      </p:sp>
      <p:sp>
        <p:nvSpPr>
          <p:cNvPr id="7" name="TextBox 6">
            <a:extLst>
              <a:ext uri="{FF2B5EF4-FFF2-40B4-BE49-F238E27FC236}">
                <a16:creationId xmlns:a16="http://schemas.microsoft.com/office/drawing/2014/main" id="{D6EAA591-33DB-13D1-E87D-71C71DB311B3}"/>
              </a:ext>
            </a:extLst>
          </p:cNvPr>
          <p:cNvSpPr txBox="1"/>
          <p:nvPr/>
        </p:nvSpPr>
        <p:spPr>
          <a:xfrm>
            <a:off x="2946182" y="246492"/>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696766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7330276-7770-59EA-F6E0-C1CFB3A30714}"/>
              </a:ext>
            </a:extLst>
          </p:cNvPr>
          <p:cNvPicPr>
            <a:picLocks noChangeAspect="1"/>
          </p:cNvPicPr>
          <p:nvPr/>
        </p:nvPicPr>
        <p:blipFill>
          <a:blip r:embed="rId3"/>
          <a:stretch>
            <a:fillRect/>
          </a:stretch>
        </p:blipFill>
        <p:spPr>
          <a:xfrm>
            <a:off x="1127460" y="3200400"/>
            <a:ext cx="6889077" cy="2274005"/>
          </a:xfrm>
          <a:prstGeom prst="rect">
            <a:avLst/>
          </a:prstGeom>
        </p:spPr>
      </p:pic>
      <p:sp>
        <p:nvSpPr>
          <p:cNvPr id="5" name="TextBox 4">
            <a:extLst>
              <a:ext uri="{FF2B5EF4-FFF2-40B4-BE49-F238E27FC236}">
                <a16:creationId xmlns:a16="http://schemas.microsoft.com/office/drawing/2014/main" id="{35E0E763-DF17-7469-257E-68B5BC02D367}"/>
              </a:ext>
            </a:extLst>
          </p:cNvPr>
          <p:cNvSpPr txBox="1"/>
          <p:nvPr/>
        </p:nvSpPr>
        <p:spPr>
          <a:xfrm>
            <a:off x="1371600" y="2029365"/>
            <a:ext cx="4592096"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Hearing protection:</a:t>
            </a:r>
          </a:p>
        </p:txBody>
      </p:sp>
      <p:sp>
        <p:nvSpPr>
          <p:cNvPr id="7" name="TextBox 6">
            <a:extLst>
              <a:ext uri="{FF2B5EF4-FFF2-40B4-BE49-F238E27FC236}">
                <a16:creationId xmlns:a16="http://schemas.microsoft.com/office/drawing/2014/main" id="{DCD22CD2-73CD-43A0-E9D9-5DA99F9FB940}"/>
              </a:ext>
            </a:extLst>
          </p:cNvPr>
          <p:cNvSpPr txBox="1"/>
          <p:nvPr/>
        </p:nvSpPr>
        <p:spPr>
          <a:xfrm>
            <a:off x="3211286" y="581331"/>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540809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F677C5C-1760-9E78-7360-C5499287FB56}"/>
              </a:ext>
            </a:extLst>
          </p:cNvPr>
          <p:cNvSpPr txBox="1"/>
          <p:nvPr/>
        </p:nvSpPr>
        <p:spPr>
          <a:xfrm>
            <a:off x="914400" y="1752600"/>
            <a:ext cx="4592096" cy="3795911"/>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Exposure to noise levels over 85 dB can cause hearing loss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Hearing protection required at 85 dB</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Implement effective Hearing Conservation Program</a:t>
            </a:r>
            <a:endParaRPr lang="en-US" dirty="0"/>
          </a:p>
        </p:txBody>
      </p:sp>
      <p:sp>
        <p:nvSpPr>
          <p:cNvPr id="6" name="TextBox 5">
            <a:extLst>
              <a:ext uri="{FF2B5EF4-FFF2-40B4-BE49-F238E27FC236}">
                <a16:creationId xmlns:a16="http://schemas.microsoft.com/office/drawing/2014/main" id="{EC50DD0D-258C-B9BA-A8E6-4E8594DBEFA3}"/>
              </a:ext>
            </a:extLst>
          </p:cNvPr>
          <p:cNvSpPr txBox="1"/>
          <p:nvPr/>
        </p:nvSpPr>
        <p:spPr>
          <a:xfrm>
            <a:off x="3479074" y="544566"/>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7" name="Picture 6">
            <a:extLst>
              <a:ext uri="{FF2B5EF4-FFF2-40B4-BE49-F238E27FC236}">
                <a16:creationId xmlns:a16="http://schemas.microsoft.com/office/drawing/2014/main" id="{4567E815-6B51-805F-0A2E-437A2C34CE3C}"/>
              </a:ext>
            </a:extLst>
          </p:cNvPr>
          <p:cNvPicPr>
            <a:picLocks noChangeAspect="1"/>
          </p:cNvPicPr>
          <p:nvPr/>
        </p:nvPicPr>
        <p:blipFill>
          <a:blip r:embed="rId3"/>
          <a:stretch>
            <a:fillRect/>
          </a:stretch>
        </p:blipFill>
        <p:spPr>
          <a:xfrm>
            <a:off x="5506496" y="1752600"/>
            <a:ext cx="3426249" cy="4090771"/>
          </a:xfrm>
          <a:prstGeom prst="rect">
            <a:avLst/>
          </a:prstGeom>
        </p:spPr>
      </p:pic>
    </p:spTree>
    <p:extLst>
      <p:ext uri="{BB962C8B-B14F-4D97-AF65-F5344CB8AC3E}">
        <p14:creationId xmlns:p14="http://schemas.microsoft.com/office/powerpoint/2010/main" val="27748592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69252A-8E33-5690-5A39-14B198CD7C45}"/>
              </a:ext>
            </a:extLst>
          </p:cNvPr>
          <p:cNvPicPr>
            <a:picLocks noChangeAspect="1"/>
          </p:cNvPicPr>
          <p:nvPr/>
        </p:nvPicPr>
        <p:blipFill>
          <a:blip r:embed="rId3"/>
          <a:stretch>
            <a:fillRect/>
          </a:stretch>
        </p:blipFill>
        <p:spPr>
          <a:xfrm>
            <a:off x="5029200" y="1981200"/>
            <a:ext cx="3773751" cy="4584589"/>
          </a:xfrm>
          <a:prstGeom prst="rect">
            <a:avLst/>
          </a:prstGeom>
        </p:spPr>
      </p:pic>
      <p:pic>
        <p:nvPicPr>
          <p:cNvPr id="4" name="Picture 3">
            <a:extLst>
              <a:ext uri="{FF2B5EF4-FFF2-40B4-BE49-F238E27FC236}">
                <a16:creationId xmlns:a16="http://schemas.microsoft.com/office/drawing/2014/main" id="{2DB45DAD-78CC-8FA6-23E2-3D0AD0C0E482}"/>
              </a:ext>
            </a:extLst>
          </p:cNvPr>
          <p:cNvPicPr>
            <a:picLocks noChangeAspect="1"/>
          </p:cNvPicPr>
          <p:nvPr/>
        </p:nvPicPr>
        <p:blipFill>
          <a:blip r:embed="rId4"/>
          <a:stretch>
            <a:fillRect/>
          </a:stretch>
        </p:blipFill>
        <p:spPr>
          <a:xfrm>
            <a:off x="880533" y="4419600"/>
            <a:ext cx="3005588" cy="1780186"/>
          </a:xfrm>
          <a:prstGeom prst="rect">
            <a:avLst/>
          </a:prstGeom>
        </p:spPr>
      </p:pic>
      <p:sp>
        <p:nvSpPr>
          <p:cNvPr id="6" name="TextBox 5">
            <a:extLst>
              <a:ext uri="{FF2B5EF4-FFF2-40B4-BE49-F238E27FC236}">
                <a16:creationId xmlns:a16="http://schemas.microsoft.com/office/drawing/2014/main" id="{3614E817-190C-662C-951A-FF187B55258B}"/>
              </a:ext>
            </a:extLst>
          </p:cNvPr>
          <p:cNvSpPr txBox="1"/>
          <p:nvPr/>
        </p:nvSpPr>
        <p:spPr>
          <a:xfrm>
            <a:off x="723741" y="1981200"/>
            <a:ext cx="4038600" cy="2308324"/>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The employer must provide ear protection when the noise level in the work area is greater than indicated in this table. </a:t>
            </a:r>
            <a:endParaRPr kumimoji="0" lang="es-PR"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endParaRPr>
          </a:p>
        </p:txBody>
      </p:sp>
      <p:sp>
        <p:nvSpPr>
          <p:cNvPr id="8" name="TextBox 7">
            <a:extLst>
              <a:ext uri="{FF2B5EF4-FFF2-40B4-BE49-F238E27FC236}">
                <a16:creationId xmlns:a16="http://schemas.microsoft.com/office/drawing/2014/main" id="{836B1077-891D-4655-E975-A2FBEB22E147}"/>
              </a:ext>
            </a:extLst>
          </p:cNvPr>
          <p:cNvSpPr txBox="1"/>
          <p:nvPr/>
        </p:nvSpPr>
        <p:spPr>
          <a:xfrm>
            <a:off x="609600" y="1142765"/>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1628629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933DC2-2110-8272-D622-C54CF26CE3D1}"/>
              </a:ext>
            </a:extLst>
          </p:cNvPr>
          <p:cNvPicPr>
            <a:picLocks noChangeAspect="1"/>
          </p:cNvPicPr>
          <p:nvPr/>
        </p:nvPicPr>
        <p:blipFill>
          <a:blip r:embed="rId3"/>
          <a:stretch>
            <a:fillRect/>
          </a:stretch>
        </p:blipFill>
        <p:spPr>
          <a:xfrm>
            <a:off x="5486400" y="1565173"/>
            <a:ext cx="3151905" cy="5035732"/>
          </a:xfrm>
          <a:prstGeom prst="rect">
            <a:avLst/>
          </a:prstGeom>
        </p:spPr>
      </p:pic>
      <p:sp>
        <p:nvSpPr>
          <p:cNvPr id="5" name="TextBox 4">
            <a:extLst>
              <a:ext uri="{FF2B5EF4-FFF2-40B4-BE49-F238E27FC236}">
                <a16:creationId xmlns:a16="http://schemas.microsoft.com/office/drawing/2014/main" id="{70478D3D-B78F-8EA3-A5D5-74A6CC306289}"/>
              </a:ext>
            </a:extLst>
          </p:cNvPr>
          <p:cNvSpPr txBox="1"/>
          <p:nvPr/>
        </p:nvSpPr>
        <p:spPr>
          <a:xfrm>
            <a:off x="914400" y="1677238"/>
            <a:ext cx="5887496" cy="3503523"/>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 of hearing protection: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Disposable foam plugs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Molded ear plugs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Noise-cancelling ear plugs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Ear muffs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Consider Noise Reduction </a:t>
            </a:r>
            <a:b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Rating (NRR) of devices </a:t>
            </a:r>
          </a:p>
        </p:txBody>
      </p:sp>
      <p:sp>
        <p:nvSpPr>
          <p:cNvPr id="7" name="TextBox 6">
            <a:extLst>
              <a:ext uri="{FF2B5EF4-FFF2-40B4-BE49-F238E27FC236}">
                <a16:creationId xmlns:a16="http://schemas.microsoft.com/office/drawing/2014/main" id="{7142DA73-7534-625D-2861-033B27417630}"/>
              </a:ext>
            </a:extLst>
          </p:cNvPr>
          <p:cNvSpPr txBox="1"/>
          <p:nvPr/>
        </p:nvSpPr>
        <p:spPr>
          <a:xfrm>
            <a:off x="3376749" y="370202"/>
            <a:ext cx="3151905"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28989417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title="how to insert ear plugs">
            <a:extLst>
              <a:ext uri="{FF2B5EF4-FFF2-40B4-BE49-F238E27FC236}">
                <a16:creationId xmlns:a16="http://schemas.microsoft.com/office/drawing/2014/main" id="{056CA46A-45C0-7F09-DB1C-B7EA0A200B96}"/>
              </a:ext>
            </a:extLst>
          </p:cNvPr>
          <p:cNvGraphicFramePr>
            <a:graphicFrameLocks noChangeAspect="1"/>
          </p:cNvGraphicFramePr>
          <p:nvPr>
            <p:extLst>
              <p:ext uri="{D42A27DB-BD31-4B8C-83A1-F6EECF244321}">
                <p14:modId xmlns:p14="http://schemas.microsoft.com/office/powerpoint/2010/main" val="1114088820"/>
              </p:ext>
            </p:extLst>
          </p:nvPr>
        </p:nvGraphicFramePr>
        <p:xfrm>
          <a:off x="3505121" y="931462"/>
          <a:ext cx="4800679" cy="5227818"/>
        </p:xfrm>
        <a:graphic>
          <a:graphicData uri="http://schemas.openxmlformats.org/presentationml/2006/ole">
            <mc:AlternateContent xmlns:mc="http://schemas.openxmlformats.org/markup-compatibility/2006">
              <mc:Choice xmlns:v="urn:schemas-microsoft-com:vml" Requires="v">
                <p:oleObj name="Acrobat Document" r:id="rId3" imgW="4924190" imgH="5362562" progId="Acrobat.Document.11">
                  <p:embed/>
                </p:oleObj>
              </mc:Choice>
              <mc:Fallback>
                <p:oleObj name="Acrobat Document" r:id="rId3" imgW="4924190" imgH="5362562" progId="Acrobat.Document.11">
                  <p:embed/>
                  <p:pic>
                    <p:nvPicPr>
                      <p:cNvPr id="2" name="Object 1" title="how to insert ear plugs">
                        <a:extLst>
                          <a:ext uri="{FF2B5EF4-FFF2-40B4-BE49-F238E27FC236}">
                            <a16:creationId xmlns:a16="http://schemas.microsoft.com/office/drawing/2014/main" id="{056CA46A-45C0-7F09-DB1C-B7EA0A200B96}"/>
                          </a:ext>
                        </a:extLst>
                      </p:cNvPr>
                      <p:cNvPicPr/>
                      <p:nvPr/>
                    </p:nvPicPr>
                    <p:blipFill>
                      <a:blip r:embed="rId4"/>
                      <a:stretch>
                        <a:fillRect/>
                      </a:stretch>
                    </p:blipFill>
                    <p:spPr>
                      <a:xfrm>
                        <a:off x="3505121" y="931462"/>
                        <a:ext cx="4800679" cy="5227818"/>
                      </a:xfrm>
                      <a:prstGeom prst="rect">
                        <a:avLst/>
                      </a:prstGeom>
                      <a:ln>
                        <a:solidFill>
                          <a:schemeClr val="tx1"/>
                        </a:solidFill>
                      </a:ln>
                    </p:spPr>
                  </p:pic>
                </p:oleObj>
              </mc:Fallback>
            </mc:AlternateContent>
          </a:graphicData>
        </a:graphic>
      </p:graphicFrame>
      <p:sp>
        <p:nvSpPr>
          <p:cNvPr id="5" name="TextBox 4">
            <a:extLst>
              <a:ext uri="{FF2B5EF4-FFF2-40B4-BE49-F238E27FC236}">
                <a16:creationId xmlns:a16="http://schemas.microsoft.com/office/drawing/2014/main" id="{4F68A8B8-E023-6A80-8F25-72EDACA1AACE}"/>
              </a:ext>
            </a:extLst>
          </p:cNvPr>
          <p:cNvSpPr txBox="1"/>
          <p:nvPr/>
        </p:nvSpPr>
        <p:spPr>
          <a:xfrm>
            <a:off x="838200" y="2852874"/>
            <a:ext cx="3048000" cy="1384995"/>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How to insert ear plugs properly</a:t>
            </a:r>
          </a:p>
        </p:txBody>
      </p:sp>
      <p:sp>
        <p:nvSpPr>
          <p:cNvPr id="7" name="TextBox 6">
            <a:extLst>
              <a:ext uri="{FF2B5EF4-FFF2-40B4-BE49-F238E27FC236}">
                <a16:creationId xmlns:a16="http://schemas.microsoft.com/office/drawing/2014/main" id="{8EB7CF37-9C5B-3D58-E20C-CD69E64562AE}"/>
              </a:ext>
            </a:extLst>
          </p:cNvPr>
          <p:cNvSpPr txBox="1"/>
          <p:nvPr/>
        </p:nvSpPr>
        <p:spPr>
          <a:xfrm>
            <a:off x="685721" y="1586250"/>
            <a:ext cx="2514600" cy="1200329"/>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52040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A4764F-2085-A09D-264C-E9FBF4F2BB8F}"/>
              </a:ext>
            </a:extLst>
          </p:cNvPr>
          <p:cNvPicPr>
            <a:picLocks noChangeAspect="1"/>
          </p:cNvPicPr>
          <p:nvPr/>
        </p:nvPicPr>
        <p:blipFill>
          <a:blip r:embed="rId3"/>
          <a:stretch>
            <a:fillRect/>
          </a:stretch>
        </p:blipFill>
        <p:spPr>
          <a:xfrm>
            <a:off x="6629400" y="1295400"/>
            <a:ext cx="2176461" cy="4767485"/>
          </a:xfrm>
          <a:prstGeom prst="rect">
            <a:avLst/>
          </a:prstGeom>
        </p:spPr>
      </p:pic>
      <p:sp>
        <p:nvSpPr>
          <p:cNvPr id="5" name="TextBox 4">
            <a:extLst>
              <a:ext uri="{FF2B5EF4-FFF2-40B4-BE49-F238E27FC236}">
                <a16:creationId xmlns:a16="http://schemas.microsoft.com/office/drawing/2014/main" id="{F53793EC-58CD-7288-934B-5F4E0FDBFB98}"/>
              </a:ext>
            </a:extLst>
          </p:cNvPr>
          <p:cNvSpPr txBox="1"/>
          <p:nvPr/>
        </p:nvSpPr>
        <p:spPr>
          <a:xfrm>
            <a:off x="1600200" y="1740149"/>
            <a:ext cx="5582696" cy="3877985"/>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Potential hazards for hands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Skin absorption of hazardous substances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Lacerations or severe cuts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Punctures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Chemical burns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Thermal burns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Extreme temperatures</a:t>
            </a:r>
          </a:p>
        </p:txBody>
      </p:sp>
      <p:sp>
        <p:nvSpPr>
          <p:cNvPr id="9" name="TextBox 8">
            <a:extLst>
              <a:ext uri="{FF2B5EF4-FFF2-40B4-BE49-F238E27FC236}">
                <a16:creationId xmlns:a16="http://schemas.microsoft.com/office/drawing/2014/main" id="{0182ADBC-037B-2429-B343-8E86BFF26AA6}"/>
              </a:ext>
            </a:extLst>
          </p:cNvPr>
          <p:cNvSpPr txBox="1"/>
          <p:nvPr/>
        </p:nvSpPr>
        <p:spPr>
          <a:xfrm>
            <a:off x="1447800" y="950662"/>
            <a:ext cx="459209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90C226"/>
                </a:solidFill>
                <a:effectLst/>
                <a:uLnTx/>
                <a:uFillTx/>
                <a:latin typeface="Trebuchet MS" panose="020B0603020202020204"/>
                <a:ea typeface="+mn-ea"/>
                <a:cs typeface="+mn-cs"/>
              </a:rPr>
              <a:t>Types of PPE</a:t>
            </a:r>
            <a:endPar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52333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BB6ADE-A805-B9B6-08EE-B3FE7CB5531D}"/>
              </a:ext>
            </a:extLst>
          </p:cNvPr>
          <p:cNvSpPr>
            <a:spLocks noGrp="1"/>
          </p:cNvSpPr>
          <p:nvPr>
            <p:ph type="ctrTitle"/>
          </p:nvPr>
        </p:nvSpPr>
        <p:spPr>
          <a:xfrm>
            <a:off x="2317478" y="239903"/>
            <a:ext cx="4273403" cy="685800"/>
          </a:xfrm>
        </p:spPr>
        <p:txBody>
          <a:bodyPr>
            <a:normAutofit fontScale="90000"/>
          </a:bodyPr>
          <a:lstStyle/>
          <a:p>
            <a:pPr algn="l"/>
            <a:br>
              <a:rPr lang="en-US" sz="4000" dirty="0">
                <a:solidFill>
                  <a:schemeClr val="tx1"/>
                </a:solidFill>
              </a:rPr>
            </a:br>
            <a:r>
              <a:rPr lang="en-US" dirty="0">
                <a:solidFill>
                  <a:schemeClr val="tx1"/>
                </a:solidFill>
              </a:rPr>
              <a:t>Introduction</a:t>
            </a:r>
          </a:p>
        </p:txBody>
      </p:sp>
      <p:sp>
        <p:nvSpPr>
          <p:cNvPr id="9" name="TextBox 8">
            <a:extLst>
              <a:ext uri="{FF2B5EF4-FFF2-40B4-BE49-F238E27FC236}">
                <a16:creationId xmlns:a16="http://schemas.microsoft.com/office/drawing/2014/main" id="{2F96DAAC-F366-29E2-ED23-604E18926C8D}"/>
              </a:ext>
            </a:extLst>
          </p:cNvPr>
          <p:cNvSpPr txBox="1"/>
          <p:nvPr/>
        </p:nvSpPr>
        <p:spPr>
          <a:xfrm>
            <a:off x="1447800" y="1219200"/>
            <a:ext cx="5562600" cy="4678204"/>
          </a:xfrm>
          <a:prstGeom prst="rect">
            <a:avLst/>
          </a:prstGeom>
          <a:noFill/>
        </p:spPr>
        <p:txBody>
          <a:bodyPr wrap="square" rtlCol="0">
            <a:spAutoFit/>
          </a:bodyPr>
          <a:lstStyle/>
          <a:p>
            <a:r>
              <a:rPr lang="en-US" sz="2800" b="1" u="sng" dirty="0"/>
              <a:t>Lesson objectives:</a:t>
            </a:r>
            <a:br>
              <a:rPr lang="en-US" dirty="0"/>
            </a:br>
            <a:br>
              <a:rPr lang="en-US" dirty="0"/>
            </a:br>
            <a:r>
              <a:rPr lang="en-US" dirty="0"/>
              <a:t>Describe the hierarchy of controls as it relates to personal protective equipment. </a:t>
            </a:r>
            <a:br>
              <a:rPr lang="en-US" dirty="0"/>
            </a:br>
            <a:br>
              <a:rPr lang="en-US" dirty="0"/>
            </a:br>
            <a:r>
              <a:rPr lang="en-US" dirty="0"/>
              <a:t>Identify types of personal protective equipment utilized in general industry.</a:t>
            </a:r>
            <a:br>
              <a:rPr lang="en-US" dirty="0"/>
            </a:br>
            <a:br>
              <a:rPr lang="en-US" dirty="0"/>
            </a:br>
            <a:r>
              <a:rPr lang="en-US" dirty="0"/>
              <a:t>Explain personal protective equipment training requirements.</a:t>
            </a:r>
            <a:br>
              <a:rPr lang="en-US" dirty="0"/>
            </a:br>
            <a:br>
              <a:rPr lang="en-US" dirty="0"/>
            </a:br>
            <a:r>
              <a:rPr lang="en-US" dirty="0"/>
              <a:t>Explain the employer responsibilities regarding personal protective equipment.</a:t>
            </a:r>
            <a:br>
              <a:rPr lang="en-US" dirty="0"/>
            </a:br>
            <a:br>
              <a:rPr lang="en-US" dirty="0"/>
            </a:br>
            <a:r>
              <a:rPr lang="en-US" dirty="0"/>
              <a:t>Explain the employee responsibilities regarding personal protective equipment.</a:t>
            </a:r>
          </a:p>
        </p:txBody>
      </p:sp>
    </p:spTree>
    <p:extLst>
      <p:ext uri="{BB962C8B-B14F-4D97-AF65-F5344CB8AC3E}">
        <p14:creationId xmlns:p14="http://schemas.microsoft.com/office/powerpoint/2010/main" val="14600052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983E0C-E52E-B8D9-536C-D93CD0BE5C8E}"/>
              </a:ext>
            </a:extLst>
          </p:cNvPr>
          <p:cNvPicPr>
            <a:picLocks noChangeAspect="1"/>
          </p:cNvPicPr>
          <p:nvPr/>
        </p:nvPicPr>
        <p:blipFill>
          <a:blip r:embed="rId3"/>
          <a:stretch>
            <a:fillRect/>
          </a:stretch>
        </p:blipFill>
        <p:spPr>
          <a:xfrm>
            <a:off x="804344" y="2362200"/>
            <a:ext cx="7535309" cy="4243184"/>
          </a:xfrm>
          <a:prstGeom prst="rect">
            <a:avLst/>
          </a:prstGeom>
        </p:spPr>
      </p:pic>
      <p:sp>
        <p:nvSpPr>
          <p:cNvPr id="5" name="TextBox 4">
            <a:extLst>
              <a:ext uri="{FF2B5EF4-FFF2-40B4-BE49-F238E27FC236}">
                <a16:creationId xmlns:a16="http://schemas.microsoft.com/office/drawing/2014/main" id="{1476D6D7-7A79-91B9-0243-75FE42E852BD}"/>
              </a:ext>
            </a:extLst>
          </p:cNvPr>
          <p:cNvSpPr txBox="1"/>
          <p:nvPr/>
        </p:nvSpPr>
        <p:spPr>
          <a:xfrm>
            <a:off x="1219200" y="1576059"/>
            <a:ext cx="4592096" cy="523220"/>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Types of gloves</a:t>
            </a:r>
          </a:p>
        </p:txBody>
      </p:sp>
      <p:sp>
        <p:nvSpPr>
          <p:cNvPr id="7" name="TextBox 6">
            <a:extLst>
              <a:ext uri="{FF2B5EF4-FFF2-40B4-BE49-F238E27FC236}">
                <a16:creationId xmlns:a16="http://schemas.microsoft.com/office/drawing/2014/main" id="{89E18A1B-572E-502F-D416-318C8A378A20}"/>
              </a:ext>
            </a:extLst>
          </p:cNvPr>
          <p:cNvSpPr txBox="1"/>
          <p:nvPr/>
        </p:nvSpPr>
        <p:spPr>
          <a:xfrm>
            <a:off x="914400" y="819201"/>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1235270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A08EBE-FF2B-0804-5D2C-3B96694F2AB3}"/>
              </a:ext>
            </a:extLst>
          </p:cNvPr>
          <p:cNvSpPr txBox="1"/>
          <p:nvPr/>
        </p:nvSpPr>
        <p:spPr>
          <a:xfrm>
            <a:off x="596537" y="1270944"/>
            <a:ext cx="7580811" cy="5132687"/>
          </a:xfrm>
          <a:prstGeom prst="rect">
            <a:avLst/>
          </a:prstGeom>
          <a:noFill/>
        </p:spPr>
        <p:txBody>
          <a:bodyPr wrap="square">
            <a:spAutoFit/>
          </a:bodyPr>
          <a:lstStyle/>
          <a:p>
            <a:pPr marL="5715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3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Foot and leg protection: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Causes of foot injuries:</a:t>
            </a:r>
          </a:p>
          <a:p>
            <a:pPr marL="742950" marR="0" lvl="1" indent="-285750" algn="l" defTabSz="457200" rtl="0" eaLnBrk="1" fontAlgn="auto" latinLnBrk="0" hangingPunct="1">
              <a:lnSpc>
                <a:spcPct val="100000"/>
              </a:lnSpc>
              <a:spcBef>
                <a:spcPct val="30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Falling or rolling of heavy objects</a:t>
            </a:r>
          </a:p>
          <a:p>
            <a:pPr marL="742950" marR="0" lvl="1" indent="-285750" algn="l" defTabSz="457200" rtl="0" eaLnBrk="1" fontAlgn="auto" latinLnBrk="0" hangingPunct="1">
              <a:lnSpc>
                <a:spcPct val="100000"/>
              </a:lnSpc>
              <a:spcBef>
                <a:spcPct val="30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Crushing or penetrating materials</a:t>
            </a:r>
          </a:p>
          <a:p>
            <a:pPr marL="742950" marR="0" lvl="1" indent="-285750" algn="l" defTabSz="457200" rtl="0" eaLnBrk="1" fontAlgn="auto" latinLnBrk="0" hangingPunct="1">
              <a:lnSpc>
                <a:spcPct val="100000"/>
              </a:lnSpc>
              <a:spcBef>
                <a:spcPct val="30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Sharp objects that can penetrate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sole</a:t>
            </a:r>
          </a:p>
          <a:p>
            <a:pPr marL="742950" marR="0" lvl="1" indent="-285750" algn="l" defTabSz="457200" rtl="0" eaLnBrk="1" fontAlgn="auto" latinLnBrk="0" hangingPunct="1">
              <a:lnSpc>
                <a:spcPct val="100000"/>
              </a:lnSpc>
              <a:spcBef>
                <a:spcPct val="30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Exposure to molten metal </a:t>
            </a:r>
          </a:p>
          <a:p>
            <a:pPr marL="742950" marR="0" lvl="1" indent="-285750" algn="l" defTabSz="457200" rtl="0" eaLnBrk="1" fontAlgn="auto" latinLnBrk="0" hangingPunct="1">
              <a:lnSpc>
                <a:spcPct val="100000"/>
              </a:lnSpc>
              <a:spcBef>
                <a:spcPct val="30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Working on, or around, hot, wet, or slippery surfaces </a:t>
            </a:r>
          </a:p>
          <a:p>
            <a:pPr marL="742950" marR="0" lvl="1" indent="-285750" algn="l" defTabSz="457200" rtl="0" eaLnBrk="1" fontAlgn="auto" latinLnBrk="0" hangingPunct="1">
              <a:lnSpc>
                <a:spcPct val="100000"/>
              </a:lnSpc>
              <a:spcBef>
                <a:spcPct val="30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Working when electrical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hazards are present.</a:t>
            </a:r>
          </a:p>
        </p:txBody>
      </p:sp>
      <p:sp>
        <p:nvSpPr>
          <p:cNvPr id="6" name="TextBox 5">
            <a:extLst>
              <a:ext uri="{FF2B5EF4-FFF2-40B4-BE49-F238E27FC236}">
                <a16:creationId xmlns:a16="http://schemas.microsoft.com/office/drawing/2014/main" id="{2F5CD399-F66C-DF86-8B39-635A57BEB772}"/>
              </a:ext>
            </a:extLst>
          </p:cNvPr>
          <p:cNvSpPr txBox="1"/>
          <p:nvPr/>
        </p:nvSpPr>
        <p:spPr>
          <a:xfrm>
            <a:off x="3415937" y="402104"/>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8" name="Picture 7" descr="A brown boot with laces&#10;&#10;Description automatically generated with low confidence">
            <a:extLst>
              <a:ext uri="{FF2B5EF4-FFF2-40B4-BE49-F238E27FC236}">
                <a16:creationId xmlns:a16="http://schemas.microsoft.com/office/drawing/2014/main" id="{80D2DFD9-5130-DDF4-C181-5E3055C115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2200" y="1828800"/>
            <a:ext cx="2819400" cy="2819400"/>
          </a:xfrm>
          <a:prstGeom prst="rect">
            <a:avLst/>
          </a:prstGeom>
        </p:spPr>
      </p:pic>
    </p:spTree>
    <p:extLst>
      <p:ext uri="{BB962C8B-B14F-4D97-AF65-F5344CB8AC3E}">
        <p14:creationId xmlns:p14="http://schemas.microsoft.com/office/powerpoint/2010/main" val="4559595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B1349DB-D42E-A33F-49C4-83A9EC9062CF}"/>
              </a:ext>
            </a:extLst>
          </p:cNvPr>
          <p:cNvSpPr txBox="1"/>
          <p:nvPr/>
        </p:nvSpPr>
        <p:spPr>
          <a:xfrm>
            <a:off x="914400" y="1807316"/>
            <a:ext cx="4592096" cy="3441968"/>
          </a:xfrm>
          <a:prstGeom prst="rect">
            <a:avLst/>
          </a:prstGeom>
          <a:noFill/>
        </p:spPr>
        <p:txBody>
          <a:bodyPr wrap="square">
            <a:spAutoFit/>
          </a:bodyPr>
          <a:lstStyle/>
          <a:p>
            <a:pPr marL="514350" marR="0" lvl="0"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Conditions requiring foot protection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Impacts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Compressions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Cuts/punctures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Chemicals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Temperatures</a:t>
            </a:r>
          </a:p>
        </p:txBody>
      </p:sp>
      <p:sp>
        <p:nvSpPr>
          <p:cNvPr id="6" name="TextBox 5">
            <a:extLst>
              <a:ext uri="{FF2B5EF4-FFF2-40B4-BE49-F238E27FC236}">
                <a16:creationId xmlns:a16="http://schemas.microsoft.com/office/drawing/2014/main" id="{CDC09C3A-E02C-AC2D-A9CA-28E4F710844C}"/>
              </a:ext>
            </a:extLst>
          </p:cNvPr>
          <p:cNvSpPr txBox="1"/>
          <p:nvPr/>
        </p:nvSpPr>
        <p:spPr>
          <a:xfrm>
            <a:off x="762000" y="1055823"/>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pic>
        <p:nvPicPr>
          <p:cNvPr id="7" name="Picture 6">
            <a:extLst>
              <a:ext uri="{FF2B5EF4-FFF2-40B4-BE49-F238E27FC236}">
                <a16:creationId xmlns:a16="http://schemas.microsoft.com/office/drawing/2014/main" id="{4F086C93-7A49-8D5C-1592-3A861F390C7F}"/>
              </a:ext>
            </a:extLst>
          </p:cNvPr>
          <p:cNvPicPr>
            <a:picLocks noChangeAspect="1"/>
          </p:cNvPicPr>
          <p:nvPr/>
        </p:nvPicPr>
        <p:blipFill>
          <a:blip r:embed="rId3"/>
          <a:stretch>
            <a:fillRect/>
          </a:stretch>
        </p:blipFill>
        <p:spPr>
          <a:xfrm>
            <a:off x="5105400" y="2243324"/>
            <a:ext cx="3328704" cy="2877561"/>
          </a:xfrm>
          <a:prstGeom prst="rect">
            <a:avLst/>
          </a:prstGeom>
        </p:spPr>
      </p:pic>
    </p:spTree>
    <p:extLst>
      <p:ext uri="{BB962C8B-B14F-4D97-AF65-F5344CB8AC3E}">
        <p14:creationId xmlns:p14="http://schemas.microsoft.com/office/powerpoint/2010/main" val="344104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94DA42-7AB7-B776-5EB7-4903FDA19E98}"/>
              </a:ext>
            </a:extLst>
          </p:cNvPr>
          <p:cNvPicPr>
            <a:picLocks noChangeAspect="1"/>
          </p:cNvPicPr>
          <p:nvPr/>
        </p:nvPicPr>
        <p:blipFill>
          <a:blip r:embed="rId3"/>
          <a:stretch>
            <a:fillRect/>
          </a:stretch>
        </p:blipFill>
        <p:spPr>
          <a:xfrm>
            <a:off x="6858000" y="1843902"/>
            <a:ext cx="1847248" cy="3170195"/>
          </a:xfrm>
          <a:prstGeom prst="rect">
            <a:avLst/>
          </a:prstGeom>
        </p:spPr>
      </p:pic>
      <p:sp>
        <p:nvSpPr>
          <p:cNvPr id="5" name="TextBox 4">
            <a:extLst>
              <a:ext uri="{FF2B5EF4-FFF2-40B4-BE49-F238E27FC236}">
                <a16:creationId xmlns:a16="http://schemas.microsoft.com/office/drawing/2014/main" id="{6427A867-FBE2-3D9C-3FC3-4B6366E4F1F7}"/>
              </a:ext>
            </a:extLst>
          </p:cNvPr>
          <p:cNvSpPr txBox="1"/>
          <p:nvPr/>
        </p:nvSpPr>
        <p:spPr>
          <a:xfrm>
            <a:off x="762000" y="1447800"/>
            <a:ext cx="7620000" cy="4348883"/>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srgbClr val="000000"/>
                </a:solidFill>
                <a:effectLst/>
                <a:uLnTx/>
                <a:uFillTx/>
                <a:latin typeface="Trebuchet MS" panose="020B0603020202020204"/>
                <a:ea typeface="+mn-ea"/>
                <a:cs typeface="+mn-cs"/>
              </a:rPr>
              <a:t>Examples of foot and leg protection</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mn-ea"/>
                <a:cs typeface="+mn-cs"/>
              </a:rPr>
              <a:t>Impact-resistant toe and/or instep</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srgbClr val="000000"/>
                </a:solidFill>
                <a:effectLst/>
                <a:uLnTx/>
                <a:uFillTx/>
                <a:latin typeface="Trebuchet MS" panose="020B0603020202020204"/>
                <a:ea typeface="+mn-ea"/>
                <a:cs typeface="+mn-cs"/>
              </a:rPr>
              <a:t>Steel</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srgbClr val="000000"/>
                </a:solidFill>
                <a:effectLst/>
                <a:uLnTx/>
                <a:uFillTx/>
                <a:latin typeface="Trebuchet MS" panose="020B0603020202020204"/>
                <a:ea typeface="+mn-ea"/>
                <a:cs typeface="+mn-cs"/>
              </a:rPr>
              <a:t>Composite</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mn-ea"/>
                <a:cs typeface="+mn-cs"/>
              </a:rPr>
              <a:t>Heat-resistant soles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mn-ea"/>
                <a:cs typeface="+mn-cs"/>
              </a:rPr>
              <a:t>Metal shanks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mn-ea"/>
                <a:cs typeface="+mn-cs"/>
              </a:rPr>
              <a:t>Specialty footwear may be needed</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srgbClr val="000000"/>
                </a:solidFill>
                <a:effectLst/>
                <a:uLnTx/>
                <a:uFillTx/>
                <a:latin typeface="Trebuchet MS" panose="020B0603020202020204"/>
                <a:ea typeface="+mn-ea"/>
                <a:cs typeface="+mn-cs"/>
              </a:rPr>
              <a:t>Metatarsal guards</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srgbClr val="000000"/>
                </a:solidFill>
                <a:effectLst/>
                <a:uLnTx/>
                <a:uFillTx/>
                <a:latin typeface="Trebuchet MS" panose="020B0603020202020204"/>
                <a:ea typeface="+mn-ea"/>
                <a:cs typeface="+mn-cs"/>
              </a:rPr>
              <a:t>Liquid- or chemical-resistant</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srgbClr val="000000"/>
                </a:solidFill>
                <a:effectLst/>
                <a:uLnTx/>
                <a:uFillTx/>
                <a:latin typeface="Trebuchet MS" panose="020B0603020202020204"/>
                <a:ea typeface="+mn-ea"/>
                <a:cs typeface="+mn-cs"/>
              </a:rPr>
              <a:t>Conductive or nonconductive</a:t>
            </a:r>
          </a:p>
        </p:txBody>
      </p:sp>
      <p:sp>
        <p:nvSpPr>
          <p:cNvPr id="7" name="TextBox 6">
            <a:extLst>
              <a:ext uri="{FF2B5EF4-FFF2-40B4-BE49-F238E27FC236}">
                <a16:creationId xmlns:a16="http://schemas.microsoft.com/office/drawing/2014/main" id="{61D1B341-9CB9-5F3A-ABC3-85C65F338310}"/>
              </a:ext>
            </a:extLst>
          </p:cNvPr>
          <p:cNvSpPr txBox="1"/>
          <p:nvPr/>
        </p:nvSpPr>
        <p:spPr>
          <a:xfrm>
            <a:off x="3383280" y="603418"/>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840420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27BBEA-54EB-C864-DB8B-B0268410D486}"/>
              </a:ext>
            </a:extLst>
          </p:cNvPr>
          <p:cNvPicPr>
            <a:picLocks noChangeAspect="1"/>
          </p:cNvPicPr>
          <p:nvPr/>
        </p:nvPicPr>
        <p:blipFill>
          <a:blip r:embed="rId3"/>
          <a:stretch>
            <a:fillRect/>
          </a:stretch>
        </p:blipFill>
        <p:spPr>
          <a:xfrm>
            <a:off x="6781800" y="2386493"/>
            <a:ext cx="2085013" cy="2085013"/>
          </a:xfrm>
          <a:prstGeom prst="rect">
            <a:avLst/>
          </a:prstGeom>
        </p:spPr>
      </p:pic>
      <p:sp>
        <p:nvSpPr>
          <p:cNvPr id="7" name="TextBox 6">
            <a:extLst>
              <a:ext uri="{FF2B5EF4-FFF2-40B4-BE49-F238E27FC236}">
                <a16:creationId xmlns:a16="http://schemas.microsoft.com/office/drawing/2014/main" id="{2BD48BC9-BA2F-7EF8-667B-C75503134305}"/>
              </a:ext>
            </a:extLst>
          </p:cNvPr>
          <p:cNvSpPr txBox="1"/>
          <p:nvPr/>
        </p:nvSpPr>
        <p:spPr>
          <a:xfrm>
            <a:off x="685800" y="1828800"/>
            <a:ext cx="8686800" cy="4293483"/>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Protective footwear must comply with any of the following consensus standards: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ANSI Z41.1 – 1991 - "American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National Standard for Personal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Protection -- Protective Footwear,"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ASTM F-2412 – 2005 – “ Standard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Test Methods for Foot Protection”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ASTM F-2413 – 2005 –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“Standard Specification for Performance Requirements for Protective Footwear” </a:t>
            </a:r>
          </a:p>
        </p:txBody>
      </p:sp>
      <p:sp>
        <p:nvSpPr>
          <p:cNvPr id="9" name="TextBox 8">
            <a:extLst>
              <a:ext uri="{FF2B5EF4-FFF2-40B4-BE49-F238E27FC236}">
                <a16:creationId xmlns:a16="http://schemas.microsoft.com/office/drawing/2014/main" id="{640F94C9-A424-7516-985C-400CA0AA6F3D}"/>
              </a:ext>
            </a:extLst>
          </p:cNvPr>
          <p:cNvSpPr txBox="1"/>
          <p:nvPr/>
        </p:nvSpPr>
        <p:spPr>
          <a:xfrm>
            <a:off x="3386295" y="412550"/>
            <a:ext cx="3395505"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4281447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CABA9C-8234-6378-D2A0-B01F532B3E59}"/>
              </a:ext>
            </a:extLst>
          </p:cNvPr>
          <p:cNvPicPr>
            <a:picLocks noChangeAspect="1"/>
          </p:cNvPicPr>
          <p:nvPr/>
        </p:nvPicPr>
        <p:blipFill>
          <a:blip r:embed="rId3"/>
          <a:stretch>
            <a:fillRect/>
          </a:stretch>
        </p:blipFill>
        <p:spPr>
          <a:xfrm>
            <a:off x="6781800" y="2328576"/>
            <a:ext cx="1932599" cy="3950550"/>
          </a:xfrm>
          <a:prstGeom prst="rect">
            <a:avLst/>
          </a:prstGeom>
        </p:spPr>
      </p:pic>
      <p:pic>
        <p:nvPicPr>
          <p:cNvPr id="4" name="Picture 3">
            <a:extLst>
              <a:ext uri="{FF2B5EF4-FFF2-40B4-BE49-F238E27FC236}">
                <a16:creationId xmlns:a16="http://schemas.microsoft.com/office/drawing/2014/main" id="{32AAC175-9C23-EFEF-1372-78F9CC5DCDB5}"/>
              </a:ext>
            </a:extLst>
          </p:cNvPr>
          <p:cNvPicPr>
            <a:picLocks noChangeAspect="1"/>
          </p:cNvPicPr>
          <p:nvPr/>
        </p:nvPicPr>
        <p:blipFill>
          <a:blip r:embed="rId4"/>
          <a:stretch>
            <a:fillRect/>
          </a:stretch>
        </p:blipFill>
        <p:spPr>
          <a:xfrm>
            <a:off x="781972" y="4815959"/>
            <a:ext cx="1932599" cy="1463167"/>
          </a:xfrm>
          <a:prstGeom prst="rect">
            <a:avLst/>
          </a:prstGeom>
        </p:spPr>
      </p:pic>
      <p:sp>
        <p:nvSpPr>
          <p:cNvPr id="6" name="TextBox 5">
            <a:extLst>
              <a:ext uri="{FF2B5EF4-FFF2-40B4-BE49-F238E27FC236}">
                <a16:creationId xmlns:a16="http://schemas.microsoft.com/office/drawing/2014/main" id="{A3BEE5B7-516C-D17A-9853-6C4AC2B9DF44}"/>
              </a:ext>
            </a:extLst>
          </p:cNvPr>
          <p:cNvSpPr txBox="1"/>
          <p:nvPr/>
        </p:nvSpPr>
        <p:spPr>
          <a:xfrm>
            <a:off x="768574" y="2417354"/>
            <a:ext cx="6096124" cy="2398605"/>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srgbClr val="000000"/>
                </a:solidFill>
                <a:effectLst/>
                <a:uLnTx/>
                <a:uFillTx/>
                <a:latin typeface="Trebuchet MS" panose="020B0603020202020204"/>
                <a:ea typeface="+mn-ea"/>
                <a:cs typeface="+mn-cs"/>
              </a:rPr>
              <a:t>Protection from hazards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mn-ea"/>
                <a:cs typeface="+mn-cs"/>
              </a:rPr>
              <a:t>Shoes with metal toe-cap protects against knocks, falling objects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Rubber shoes protect against chemical materials, as directed </a:t>
            </a:r>
            <a:b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br>
            <a:r>
              <a:rPr kumimoji="0" lang="en-US" sz="2400" b="0" i="0" u="none" strike="noStrike" kern="1200" cap="none" spc="0" normalizeH="0" baseline="0" noProof="0" dirty="0">
                <a:ln>
                  <a:noFill/>
                </a:ln>
                <a:solidFill>
                  <a:srgbClr val="000000"/>
                </a:solidFill>
                <a:effectLst/>
                <a:uLnTx/>
                <a:uFillTx/>
                <a:latin typeface="Trebuchet MS" panose="020B0603020202020204"/>
                <a:ea typeface="Tahoma" panose="020B0604030504040204" pitchFamily="34" charset="0"/>
                <a:cs typeface="+mn-cs"/>
              </a:rPr>
              <a:t>by the SDS</a:t>
            </a:r>
          </a:p>
        </p:txBody>
      </p:sp>
      <p:sp>
        <p:nvSpPr>
          <p:cNvPr id="8" name="TextBox 7">
            <a:extLst>
              <a:ext uri="{FF2B5EF4-FFF2-40B4-BE49-F238E27FC236}">
                <a16:creationId xmlns:a16="http://schemas.microsoft.com/office/drawing/2014/main" id="{9F6B2AE5-7EFE-1BC1-C60E-BA66E4F63478}"/>
              </a:ext>
            </a:extLst>
          </p:cNvPr>
          <p:cNvSpPr txBox="1"/>
          <p:nvPr/>
        </p:nvSpPr>
        <p:spPr>
          <a:xfrm>
            <a:off x="3274423" y="439590"/>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39533751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2A9AC8-985C-F85D-61CE-54EC3C1E760F}"/>
              </a:ext>
            </a:extLst>
          </p:cNvPr>
          <p:cNvPicPr>
            <a:picLocks noChangeAspect="1"/>
          </p:cNvPicPr>
          <p:nvPr/>
        </p:nvPicPr>
        <p:blipFill>
          <a:blip r:embed="rId3"/>
          <a:stretch>
            <a:fillRect/>
          </a:stretch>
        </p:blipFill>
        <p:spPr>
          <a:xfrm>
            <a:off x="685800" y="762000"/>
            <a:ext cx="7577985" cy="4852837"/>
          </a:xfrm>
          <a:prstGeom prst="rect">
            <a:avLst/>
          </a:prstGeom>
        </p:spPr>
      </p:pic>
    </p:spTree>
    <p:extLst>
      <p:ext uri="{BB962C8B-B14F-4D97-AF65-F5344CB8AC3E}">
        <p14:creationId xmlns:p14="http://schemas.microsoft.com/office/powerpoint/2010/main" val="1385963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FB64C9-08EB-9751-DF43-6B4A175B26FA}"/>
              </a:ext>
            </a:extLst>
          </p:cNvPr>
          <p:cNvPicPr>
            <a:picLocks noChangeAspect="1"/>
          </p:cNvPicPr>
          <p:nvPr/>
        </p:nvPicPr>
        <p:blipFill>
          <a:blip r:embed="rId3"/>
          <a:stretch>
            <a:fillRect/>
          </a:stretch>
        </p:blipFill>
        <p:spPr>
          <a:xfrm>
            <a:off x="6858000" y="1447800"/>
            <a:ext cx="2011854" cy="4066384"/>
          </a:xfrm>
          <a:prstGeom prst="rect">
            <a:avLst/>
          </a:prstGeom>
        </p:spPr>
      </p:pic>
      <p:sp>
        <p:nvSpPr>
          <p:cNvPr id="5" name="TextBox 4">
            <a:extLst>
              <a:ext uri="{FF2B5EF4-FFF2-40B4-BE49-F238E27FC236}">
                <a16:creationId xmlns:a16="http://schemas.microsoft.com/office/drawing/2014/main" id="{F29E3035-7A9A-3C80-12DB-4F2862C7BE5F}"/>
              </a:ext>
            </a:extLst>
          </p:cNvPr>
          <p:cNvSpPr txBox="1"/>
          <p:nvPr/>
        </p:nvSpPr>
        <p:spPr>
          <a:xfrm>
            <a:off x="1053738" y="1208315"/>
            <a:ext cx="5506496" cy="4996240"/>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Provide protective clothing for those parts of the body exposed to possible injuries</a:t>
            </a:r>
          </a:p>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Types of body protection</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Laboratory coats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Coveralls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Vests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Jackets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Aprons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Surgical gowns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Full-body suits</a:t>
            </a:r>
            <a:endParaRPr kumimoji="0" lang="en-US"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TextBox 6">
            <a:extLst>
              <a:ext uri="{FF2B5EF4-FFF2-40B4-BE49-F238E27FC236}">
                <a16:creationId xmlns:a16="http://schemas.microsoft.com/office/drawing/2014/main" id="{BABF130C-520A-FB1D-05F0-F4A28F3A37D5}"/>
              </a:ext>
            </a:extLst>
          </p:cNvPr>
          <p:cNvSpPr txBox="1"/>
          <p:nvPr/>
        </p:nvSpPr>
        <p:spPr>
          <a:xfrm>
            <a:off x="3489289" y="372291"/>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12752620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46B36F-4DA3-F3EF-36E4-3A2C2B3DB245}"/>
              </a:ext>
            </a:extLst>
          </p:cNvPr>
          <p:cNvPicPr>
            <a:picLocks noChangeAspect="1"/>
          </p:cNvPicPr>
          <p:nvPr/>
        </p:nvPicPr>
        <p:blipFill>
          <a:blip r:embed="rId3"/>
          <a:stretch>
            <a:fillRect/>
          </a:stretch>
        </p:blipFill>
        <p:spPr>
          <a:xfrm>
            <a:off x="6705600" y="1828800"/>
            <a:ext cx="2054530" cy="4669941"/>
          </a:xfrm>
          <a:prstGeom prst="rect">
            <a:avLst/>
          </a:prstGeom>
        </p:spPr>
      </p:pic>
      <p:sp>
        <p:nvSpPr>
          <p:cNvPr id="5" name="TextBox 4">
            <a:extLst>
              <a:ext uri="{FF2B5EF4-FFF2-40B4-BE49-F238E27FC236}">
                <a16:creationId xmlns:a16="http://schemas.microsoft.com/office/drawing/2014/main" id="{849EE382-FC79-BD91-CD03-4775E720E270}"/>
              </a:ext>
            </a:extLst>
          </p:cNvPr>
          <p:cNvSpPr txBox="1"/>
          <p:nvPr/>
        </p:nvSpPr>
        <p:spPr>
          <a:xfrm>
            <a:off x="822960" y="1171302"/>
            <a:ext cx="5791200" cy="5165517"/>
          </a:xfrm>
          <a:prstGeom prst="rect">
            <a:avLst/>
          </a:prstGeom>
          <a:noFill/>
        </p:spPr>
        <p:txBody>
          <a:bodyPr wrap="square">
            <a:spAutoFit/>
          </a:bodyPr>
          <a:lstStyle/>
          <a:p>
            <a:pPr marL="514350" marR="0" lvl="0" indent="-4572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Selection of body protection – </a:t>
            </a:r>
            <a:r>
              <a:rPr kumimoji="0" lang="en-US" sz="2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variety of materials effective against particular hazard</a:t>
            </a:r>
          </a:p>
          <a:p>
            <a:pPr marL="914400" marR="0" lvl="1" indent="-4572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Paper-like fiber – dust and splashes</a:t>
            </a:r>
          </a:p>
          <a:p>
            <a:pPr marL="914400" marR="0" lvl="1" indent="-4572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Treated wool and cotton – fire-resistant; dust, abrasions, rough/irritating surfaces</a:t>
            </a:r>
          </a:p>
          <a:p>
            <a:pPr marL="914400" marR="0" lvl="1" indent="-4572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Duck – cuts, bruises</a:t>
            </a:r>
          </a:p>
          <a:p>
            <a:pPr marL="914400" marR="0" lvl="1" indent="-4572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Leather – dry heat, flames</a:t>
            </a:r>
          </a:p>
          <a:p>
            <a:pPr marL="914400" marR="0" lvl="1" indent="-4572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Rubber, rubberized fabrics, neoprene, and plastics – certain chemicals and physical hazards</a:t>
            </a:r>
          </a:p>
        </p:txBody>
      </p:sp>
      <p:sp>
        <p:nvSpPr>
          <p:cNvPr id="7" name="TextBox 6">
            <a:extLst>
              <a:ext uri="{FF2B5EF4-FFF2-40B4-BE49-F238E27FC236}">
                <a16:creationId xmlns:a16="http://schemas.microsoft.com/office/drawing/2014/main" id="{2D94A305-9A2C-F09B-73B4-2540B66D6DD0}"/>
              </a:ext>
            </a:extLst>
          </p:cNvPr>
          <p:cNvSpPr txBox="1"/>
          <p:nvPr/>
        </p:nvSpPr>
        <p:spPr>
          <a:xfrm>
            <a:off x="3380098" y="402104"/>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6365931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58BF00-B1E6-4CF1-701E-CF676DB700BA}"/>
              </a:ext>
            </a:extLst>
          </p:cNvPr>
          <p:cNvSpPr txBox="1"/>
          <p:nvPr/>
        </p:nvSpPr>
        <p:spPr>
          <a:xfrm>
            <a:off x="570412" y="973652"/>
            <a:ext cx="8229600" cy="5235279"/>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Protective clothing is required for HAZWOPER activities</a:t>
            </a:r>
          </a:p>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EPA’s levels of PPE</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Level A</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Provides highest level of protection</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Required when greatest potential for exposure exists and greatest level of skin, respiratory, and eye protection is required</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Positive pressure, full facepiece SCBA, or positive pressure supplied air respirator with escape SCBA</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Totally encapsulated chemical- and vapor-protective suit</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Inner and outer chemical-resistant gloves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Disposable protective suit, gloves, and boots </a:t>
            </a:r>
          </a:p>
        </p:txBody>
      </p:sp>
      <p:sp>
        <p:nvSpPr>
          <p:cNvPr id="6" name="TextBox 5">
            <a:extLst>
              <a:ext uri="{FF2B5EF4-FFF2-40B4-BE49-F238E27FC236}">
                <a16:creationId xmlns:a16="http://schemas.microsoft.com/office/drawing/2014/main" id="{7D595EFD-AD19-1FB2-A5BB-CFDE4EFA0B71}"/>
              </a:ext>
            </a:extLst>
          </p:cNvPr>
          <p:cNvSpPr txBox="1"/>
          <p:nvPr/>
        </p:nvSpPr>
        <p:spPr>
          <a:xfrm>
            <a:off x="3315118" y="327321"/>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29304703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C6647C-DEA7-59D8-C20B-DBF645BD70C2}"/>
              </a:ext>
            </a:extLst>
          </p:cNvPr>
          <p:cNvSpPr>
            <a:spLocks noGrp="1"/>
          </p:cNvSpPr>
          <p:nvPr>
            <p:ph type="ctrTitle"/>
          </p:nvPr>
        </p:nvSpPr>
        <p:spPr>
          <a:xfrm>
            <a:off x="2432196" y="228600"/>
            <a:ext cx="4279605" cy="1231436"/>
          </a:xfrm>
        </p:spPr>
        <p:txBody>
          <a:bodyPr/>
          <a:lstStyle/>
          <a:p>
            <a:pPr algn="ctr"/>
            <a:r>
              <a:rPr lang="en-US" dirty="0">
                <a:solidFill>
                  <a:schemeClr val="tx1"/>
                </a:solidFill>
              </a:rPr>
              <a:t>Introduction</a:t>
            </a:r>
          </a:p>
        </p:txBody>
      </p:sp>
      <p:sp>
        <p:nvSpPr>
          <p:cNvPr id="5" name="TextBox 4">
            <a:extLst>
              <a:ext uri="{FF2B5EF4-FFF2-40B4-BE49-F238E27FC236}">
                <a16:creationId xmlns:a16="http://schemas.microsoft.com/office/drawing/2014/main" id="{84F3D13A-6C4C-FD4B-1131-EB1D6DC932AE}"/>
              </a:ext>
            </a:extLst>
          </p:cNvPr>
          <p:cNvSpPr txBox="1"/>
          <p:nvPr/>
        </p:nvSpPr>
        <p:spPr>
          <a:xfrm>
            <a:off x="1295398" y="1616395"/>
            <a:ext cx="6553200" cy="40421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Employers must protect employees: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en-US" sz="11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Assess</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 the workplace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Eliminate and reduce </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the hazards found using engineering and administrative controls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Then </a:t>
            </a:r>
            <a:r>
              <a:rPr kumimoji="0" lang="en-US"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use</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 appropriate personal protective equipment</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Remember, Personal Protective Equipment is the last level of control</a:t>
            </a:r>
            <a:endParaRPr lang="en-US" sz="2000" dirty="0"/>
          </a:p>
        </p:txBody>
      </p:sp>
    </p:spTree>
    <p:extLst>
      <p:ext uri="{BB962C8B-B14F-4D97-AF65-F5344CB8AC3E}">
        <p14:creationId xmlns:p14="http://schemas.microsoft.com/office/powerpoint/2010/main" val="25568058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3C89C-323C-D007-4517-55BDAEFD64AA}"/>
              </a:ext>
            </a:extLst>
          </p:cNvPr>
          <p:cNvSpPr txBox="1"/>
          <p:nvPr/>
        </p:nvSpPr>
        <p:spPr>
          <a:xfrm>
            <a:off x="762000" y="2209800"/>
            <a:ext cx="6934200" cy="3832844"/>
          </a:xfrm>
          <a:prstGeom prst="rect">
            <a:avLst/>
          </a:prstGeom>
          <a:noFill/>
        </p:spPr>
        <p:txBody>
          <a:bodyPr wrap="square">
            <a:spAutoFit/>
          </a:bodyPr>
          <a:lstStyle/>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Level B</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Required for highest level of respiratory protection and lesser level of skin protection</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Positive pressure, full face piece SCBA, or positive pressure supplied air respirator with escape SCBA</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Inner and outer chemical-resistant gloves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Face shield</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Hooded chemical-resistant clothing</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Coveralls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Outer chemical-resistant boots</a:t>
            </a:r>
          </a:p>
        </p:txBody>
      </p:sp>
      <p:sp>
        <p:nvSpPr>
          <p:cNvPr id="6" name="TextBox 5">
            <a:extLst>
              <a:ext uri="{FF2B5EF4-FFF2-40B4-BE49-F238E27FC236}">
                <a16:creationId xmlns:a16="http://schemas.microsoft.com/office/drawing/2014/main" id="{8138C1BA-5C2C-72E3-9EFE-01B925500E53}"/>
              </a:ext>
            </a:extLst>
          </p:cNvPr>
          <p:cNvSpPr txBox="1"/>
          <p:nvPr/>
        </p:nvSpPr>
        <p:spPr>
          <a:xfrm>
            <a:off x="3431178" y="492190"/>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311850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9A9D25-E1B0-7577-6A8D-4120869796E2}"/>
              </a:ext>
            </a:extLst>
          </p:cNvPr>
          <p:cNvSpPr txBox="1"/>
          <p:nvPr/>
        </p:nvSpPr>
        <p:spPr>
          <a:xfrm>
            <a:off x="695170" y="1722602"/>
            <a:ext cx="5735096" cy="3538405"/>
          </a:xfrm>
          <a:prstGeom prst="rect">
            <a:avLst/>
          </a:prstGeom>
          <a:noFill/>
        </p:spPr>
        <p:txBody>
          <a:bodyPr wrap="square">
            <a:spAutoFit/>
          </a:bodyPr>
          <a:lstStyle/>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Level C</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Required when concentration and type of airborne substances are known and criteria for using APR is met</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Full-face air-purifying respirators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Inner and outer chemical-resistant gloves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Hard hat</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Escape mask</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Disposable chemical-resistant outer boots</a:t>
            </a:r>
          </a:p>
        </p:txBody>
      </p:sp>
      <p:sp>
        <p:nvSpPr>
          <p:cNvPr id="6" name="TextBox 5">
            <a:extLst>
              <a:ext uri="{FF2B5EF4-FFF2-40B4-BE49-F238E27FC236}">
                <a16:creationId xmlns:a16="http://schemas.microsoft.com/office/drawing/2014/main" id="{9DC350C0-CDC5-65B5-03BA-57AA5852AEF7}"/>
              </a:ext>
            </a:extLst>
          </p:cNvPr>
          <p:cNvSpPr txBox="1"/>
          <p:nvPr/>
        </p:nvSpPr>
        <p:spPr>
          <a:xfrm>
            <a:off x="3291840" y="495807"/>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30709997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CF1772F-506B-1355-D34E-29632D8B1639}"/>
              </a:ext>
            </a:extLst>
          </p:cNvPr>
          <p:cNvSpPr txBox="1"/>
          <p:nvPr/>
        </p:nvSpPr>
        <p:spPr>
          <a:xfrm>
            <a:off x="533400" y="1981200"/>
            <a:ext cx="7162801" cy="3943644"/>
          </a:xfrm>
          <a:prstGeom prst="rect">
            <a:avLst/>
          </a:prstGeom>
          <a:noFill/>
        </p:spPr>
        <p:txBody>
          <a:bodyPr wrap="square">
            <a:spAutoFit/>
          </a:bodyPr>
          <a:lstStyle/>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Level D</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Required when minimum protection is needed</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Sufficient when no contaminants are present, or work operations preclude splashes, immersion, or potential for unexpected inhalation or contact</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Gloves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Coveralls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Safety glasses</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Face shield</a:t>
            </a:r>
          </a:p>
          <a:p>
            <a:pPr marL="1600200" marR="0" lvl="3"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Chemical-resistant, steel-toe boots or shoes</a:t>
            </a:r>
          </a:p>
        </p:txBody>
      </p:sp>
      <p:sp>
        <p:nvSpPr>
          <p:cNvPr id="6" name="TextBox 5">
            <a:extLst>
              <a:ext uri="{FF2B5EF4-FFF2-40B4-BE49-F238E27FC236}">
                <a16:creationId xmlns:a16="http://schemas.microsoft.com/office/drawing/2014/main" id="{A1F5355B-DEBB-A091-FC31-E0009B1F74CF}"/>
              </a:ext>
            </a:extLst>
          </p:cNvPr>
          <p:cNvSpPr txBox="1"/>
          <p:nvPr/>
        </p:nvSpPr>
        <p:spPr>
          <a:xfrm>
            <a:off x="3104105" y="493462"/>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Types of PPE</a:t>
            </a:r>
            <a:endParaRPr lang="en-US" dirty="0"/>
          </a:p>
        </p:txBody>
      </p:sp>
    </p:spTree>
    <p:extLst>
      <p:ext uri="{BB962C8B-B14F-4D97-AF65-F5344CB8AC3E}">
        <p14:creationId xmlns:p14="http://schemas.microsoft.com/office/powerpoint/2010/main" val="10375450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A1F5112-B6CE-352B-1A11-1824C5A42FE7}"/>
              </a:ext>
            </a:extLst>
          </p:cNvPr>
          <p:cNvSpPr txBox="1"/>
          <p:nvPr/>
        </p:nvSpPr>
        <p:spPr>
          <a:xfrm>
            <a:off x="1066800" y="1524000"/>
            <a:ext cx="7848600" cy="4585871"/>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Training requirements: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Each employee who is required to use PPE must be trained to know:</a:t>
            </a:r>
          </a:p>
          <a:p>
            <a:pPr marL="857250" marR="0" lvl="1"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When PPE is necessary</a:t>
            </a:r>
          </a:p>
          <a:p>
            <a:pPr marL="857250" marR="0" lvl="1"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What PPE is necessary</a:t>
            </a:r>
          </a:p>
          <a:p>
            <a:pPr marL="857250" marR="0" lvl="1"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How to properly put on, take off, adjust, and wear the PPE</a:t>
            </a:r>
          </a:p>
          <a:p>
            <a:pPr marL="857250" marR="0" lvl="1"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The limitation of the PPE</a:t>
            </a:r>
          </a:p>
          <a:p>
            <a:pPr marL="857250" marR="0" lvl="1" indent="-4572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Proper care, maintenance, useful life, and disposal of PPE</a:t>
            </a:r>
          </a:p>
        </p:txBody>
      </p:sp>
      <p:sp>
        <p:nvSpPr>
          <p:cNvPr id="6" name="TextBox 5">
            <a:extLst>
              <a:ext uri="{FF2B5EF4-FFF2-40B4-BE49-F238E27FC236}">
                <a16:creationId xmlns:a16="http://schemas.microsoft.com/office/drawing/2014/main" id="{C25781C5-EBAF-C3E5-F713-25C1380550E7}"/>
              </a:ext>
            </a:extLst>
          </p:cNvPr>
          <p:cNvSpPr txBox="1"/>
          <p:nvPr/>
        </p:nvSpPr>
        <p:spPr>
          <a:xfrm>
            <a:off x="1066800" y="674299"/>
            <a:ext cx="4592096" cy="646331"/>
          </a:xfrm>
          <a:prstGeom prst="rect">
            <a:avLst/>
          </a:prstGeom>
          <a:noFill/>
        </p:spPr>
        <p:txBody>
          <a:bodyPr wrap="square">
            <a:spAutoFit/>
          </a:bodyPr>
          <a:lstStyle/>
          <a:p>
            <a:r>
              <a:rPr kumimoji="0" lang="en-US" sz="3600" b="1" i="0" u="none" strike="noStrike" kern="1200" cap="none" spc="0" normalizeH="0" baseline="0" noProof="0" dirty="0">
                <a:ln>
                  <a:noFill/>
                </a:ln>
                <a:solidFill>
                  <a:srgbClr val="90C226"/>
                </a:solidFill>
                <a:effectLst/>
                <a:uLnTx/>
                <a:uFillTx/>
                <a:latin typeface="Trebuchet MS" panose="020B0603020202020204"/>
                <a:ea typeface="+mj-ea"/>
                <a:cs typeface="+mj-cs"/>
              </a:rPr>
              <a:t>Training</a:t>
            </a:r>
            <a:endParaRPr lang="en-US" dirty="0"/>
          </a:p>
        </p:txBody>
      </p:sp>
      <p:sp>
        <p:nvSpPr>
          <p:cNvPr id="5" name="TextBox 4">
            <a:extLst>
              <a:ext uri="{FF2B5EF4-FFF2-40B4-BE49-F238E27FC236}">
                <a16:creationId xmlns:a16="http://schemas.microsoft.com/office/drawing/2014/main" id="{0A2C834E-BC04-DCFB-6FFF-E5B9CC8227E5}"/>
              </a:ext>
            </a:extLst>
          </p:cNvPr>
          <p:cNvSpPr txBox="1"/>
          <p:nvPr/>
        </p:nvSpPr>
        <p:spPr>
          <a:xfrm>
            <a:off x="6019800" y="6274561"/>
            <a:ext cx="28956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OSHA 29 CFR 1910.132(f)</a:t>
            </a:r>
          </a:p>
        </p:txBody>
      </p:sp>
    </p:spTree>
    <p:extLst>
      <p:ext uri="{BB962C8B-B14F-4D97-AF65-F5344CB8AC3E}">
        <p14:creationId xmlns:p14="http://schemas.microsoft.com/office/powerpoint/2010/main" val="19979086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A9585CB-1397-5F99-53BD-D082DF734335}"/>
              </a:ext>
            </a:extLst>
          </p:cNvPr>
          <p:cNvSpPr txBox="1"/>
          <p:nvPr/>
        </p:nvSpPr>
        <p:spPr>
          <a:xfrm>
            <a:off x="1143000" y="2468470"/>
            <a:ext cx="7086600" cy="2783326"/>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a:t>
            </a:r>
            <a:r>
              <a:rPr kumimoji="0" lang="en-US" sz="2800" b="1" i="0" u="none" strike="noStrike" kern="1200" cap="none" spc="0" normalizeH="0" baseline="0" noProof="0" dirty="0">
                <a:ln>
                  <a:noFill/>
                </a:ln>
                <a:solidFill>
                  <a:srgbClr val="FF0000"/>
                </a:solidFill>
                <a:effectLst/>
                <a:uLnTx/>
                <a:uFillTx/>
                <a:latin typeface="Trebuchet MS" panose="020B0603020202020204"/>
                <a:ea typeface="+mn-ea"/>
                <a:cs typeface="+mn-cs"/>
              </a:rPr>
              <a:t>employer</a:t>
            </a:r>
            <a:r>
              <a:rPr kumimoji="0" lang="en-US" sz="2800" b="0" i="0" u="none" strike="noStrike" kern="1200" cap="none" spc="0" normalizeH="0" baseline="0" noProof="0" dirty="0">
                <a:ln>
                  <a:noFill/>
                </a:ln>
                <a:solidFill>
                  <a:srgbClr val="FF0000"/>
                </a:solidFill>
                <a:effectLst/>
                <a:uLnTx/>
                <a:uFillTx/>
                <a:latin typeface="Trebuchet MS" panose="020B0603020202020204"/>
                <a:ea typeface="+mn-ea"/>
                <a:cs typeface="+mn-cs"/>
              </a:rPr>
              <a:t> </a:t>
            </a: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is required to:</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Perform hazard assessment</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Provide appropriate PPE</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Train employees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Maintain/replace PPE</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Review/update/evaluate PPE Program</a:t>
            </a:r>
          </a:p>
        </p:txBody>
      </p:sp>
      <p:sp>
        <p:nvSpPr>
          <p:cNvPr id="6" name="TextBox 5">
            <a:extLst>
              <a:ext uri="{FF2B5EF4-FFF2-40B4-BE49-F238E27FC236}">
                <a16:creationId xmlns:a16="http://schemas.microsoft.com/office/drawing/2014/main" id="{8DB4CB9A-C2C5-E478-D325-C138790E33EE}"/>
              </a:ext>
            </a:extLst>
          </p:cNvPr>
          <p:cNvSpPr txBox="1"/>
          <p:nvPr/>
        </p:nvSpPr>
        <p:spPr>
          <a:xfrm>
            <a:off x="906025" y="1447800"/>
            <a:ext cx="3818375"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Responsibilities</a:t>
            </a:r>
            <a:endParaRPr lang="en-US" dirty="0"/>
          </a:p>
        </p:txBody>
      </p:sp>
      <p:sp>
        <p:nvSpPr>
          <p:cNvPr id="2" name="TextBox 1">
            <a:extLst>
              <a:ext uri="{FF2B5EF4-FFF2-40B4-BE49-F238E27FC236}">
                <a16:creationId xmlns:a16="http://schemas.microsoft.com/office/drawing/2014/main" id="{7960580D-C2D6-7AD6-1CD6-FFF246E4B771}"/>
              </a:ext>
            </a:extLst>
          </p:cNvPr>
          <p:cNvSpPr txBox="1"/>
          <p:nvPr/>
        </p:nvSpPr>
        <p:spPr>
          <a:xfrm>
            <a:off x="5334000" y="5943600"/>
            <a:ext cx="3276600" cy="369332"/>
          </a:xfrm>
          <a:prstGeom prst="rect">
            <a:avLst/>
          </a:prstGeom>
          <a:noFill/>
        </p:spPr>
        <p:txBody>
          <a:bodyPr wrap="square" rtlCol="0">
            <a:spAutoFit/>
          </a:bodyPr>
          <a:lstStyle/>
          <a:p>
            <a:r>
              <a:rPr lang="en-US" dirty="0"/>
              <a:t>OSHA 29 CFR 1910.132(f)</a:t>
            </a:r>
          </a:p>
        </p:txBody>
      </p:sp>
    </p:spTree>
    <p:extLst>
      <p:ext uri="{BB962C8B-B14F-4D97-AF65-F5344CB8AC3E}">
        <p14:creationId xmlns:p14="http://schemas.microsoft.com/office/powerpoint/2010/main" val="6931402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59D200-46BF-4779-8C9D-2B27A7A66ED6}"/>
              </a:ext>
            </a:extLst>
          </p:cNvPr>
          <p:cNvSpPr txBox="1"/>
          <p:nvPr/>
        </p:nvSpPr>
        <p:spPr>
          <a:xfrm>
            <a:off x="1066800" y="1057395"/>
            <a:ext cx="7924800" cy="5252720"/>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a:t>
            </a:r>
            <a:r>
              <a:rPr kumimoji="0" lang="en-US" sz="2800" b="1" i="0" u="none" strike="noStrike" kern="1200" cap="none" spc="0" normalizeH="0" baseline="0" noProof="0" dirty="0">
                <a:ln>
                  <a:noFill/>
                </a:ln>
                <a:solidFill>
                  <a:srgbClr val="FF0000"/>
                </a:solidFill>
                <a:effectLst/>
                <a:uLnTx/>
                <a:uFillTx/>
                <a:latin typeface="Trebuchet MS" panose="020B0603020202020204"/>
                <a:ea typeface="+mn-ea"/>
                <a:cs typeface="+mn-cs"/>
              </a:rPr>
              <a:t>employer</a:t>
            </a:r>
            <a:r>
              <a:rPr kumimoji="0" lang="en-US" sz="2800" b="0" i="0" u="none" strike="noStrike" kern="1200" cap="none" spc="0" normalizeH="0" baseline="0" noProof="0" dirty="0">
                <a:ln>
                  <a:noFill/>
                </a:ln>
                <a:solidFill>
                  <a:srgbClr val="FF0000"/>
                </a:solidFill>
                <a:effectLst/>
                <a:uLnTx/>
                <a:uFillTx/>
                <a:latin typeface="Trebuchet MS" panose="020B0603020202020204"/>
                <a:ea typeface="+mn-ea"/>
                <a:cs typeface="+mn-cs"/>
              </a:rPr>
              <a:t> </a:t>
            </a: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is required to </a:t>
            </a:r>
            <a:r>
              <a:rPr kumimoji="0" lang="en-US" sz="2800" b="1" i="0" u="none" strike="noStrike" kern="1200" cap="none" spc="0" normalizeH="0" baseline="0" noProof="0" dirty="0">
                <a:ln>
                  <a:noFill/>
                </a:ln>
                <a:solidFill>
                  <a:srgbClr val="FF0000"/>
                </a:solidFill>
                <a:effectLst/>
                <a:uLnTx/>
                <a:uFillTx/>
                <a:latin typeface="Trebuchet MS" panose="020B0603020202020204"/>
                <a:ea typeface="+mn-ea"/>
                <a:cs typeface="+mn-cs"/>
              </a:rPr>
              <a:t>pay for PPE </a:t>
            </a: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used to comply with OSHA standards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Metatarsal foot protection</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Rubber boots with steel toes</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Non-prescription eye protection</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Prescription eyewear inserts/lenses for full face respirators</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Goggles and face shields</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Fire fighting PPE </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Hard hats</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Hearing protection</a:t>
            </a:r>
          </a:p>
          <a:p>
            <a:pPr marL="1143000" marR="0" lvl="2" indent="-2286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Welding PPE</a:t>
            </a:r>
          </a:p>
        </p:txBody>
      </p:sp>
      <p:pic>
        <p:nvPicPr>
          <p:cNvPr id="5" name="Picture 4">
            <a:extLst>
              <a:ext uri="{FF2B5EF4-FFF2-40B4-BE49-F238E27FC236}">
                <a16:creationId xmlns:a16="http://schemas.microsoft.com/office/drawing/2014/main" id="{56304A33-AA1A-9C0E-3DDF-CB443014E057}"/>
              </a:ext>
            </a:extLst>
          </p:cNvPr>
          <p:cNvPicPr>
            <a:picLocks noChangeAspect="1"/>
          </p:cNvPicPr>
          <p:nvPr/>
        </p:nvPicPr>
        <p:blipFill>
          <a:blip r:embed="rId3"/>
          <a:stretch>
            <a:fillRect/>
          </a:stretch>
        </p:blipFill>
        <p:spPr>
          <a:xfrm>
            <a:off x="76199" y="1139651"/>
            <a:ext cx="2139881" cy="2566638"/>
          </a:xfrm>
          <a:prstGeom prst="rect">
            <a:avLst/>
          </a:prstGeom>
        </p:spPr>
      </p:pic>
      <p:sp>
        <p:nvSpPr>
          <p:cNvPr id="7" name="TextBox 6">
            <a:extLst>
              <a:ext uri="{FF2B5EF4-FFF2-40B4-BE49-F238E27FC236}">
                <a16:creationId xmlns:a16="http://schemas.microsoft.com/office/drawing/2014/main" id="{FB28AAEC-DBB3-74A2-7CBC-3933A9150CAD}"/>
              </a:ext>
            </a:extLst>
          </p:cNvPr>
          <p:cNvSpPr txBox="1"/>
          <p:nvPr/>
        </p:nvSpPr>
        <p:spPr>
          <a:xfrm>
            <a:off x="990600" y="383753"/>
            <a:ext cx="4637314"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Responsibilities</a:t>
            </a:r>
            <a:endParaRPr lang="en-US" dirty="0"/>
          </a:p>
        </p:txBody>
      </p:sp>
      <p:sp>
        <p:nvSpPr>
          <p:cNvPr id="6" name="TextBox 5">
            <a:extLst>
              <a:ext uri="{FF2B5EF4-FFF2-40B4-BE49-F238E27FC236}">
                <a16:creationId xmlns:a16="http://schemas.microsoft.com/office/drawing/2014/main" id="{9DC1A024-CBFD-D307-143B-13D26F7E562F}"/>
              </a:ext>
            </a:extLst>
          </p:cNvPr>
          <p:cNvSpPr txBox="1"/>
          <p:nvPr/>
        </p:nvSpPr>
        <p:spPr>
          <a:xfrm>
            <a:off x="6042409" y="6323970"/>
            <a:ext cx="310159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OSHA 29 CFR 1910.132(f)</a:t>
            </a:r>
          </a:p>
        </p:txBody>
      </p:sp>
    </p:spTree>
    <p:extLst>
      <p:ext uri="{BB962C8B-B14F-4D97-AF65-F5344CB8AC3E}">
        <p14:creationId xmlns:p14="http://schemas.microsoft.com/office/powerpoint/2010/main" val="18366366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C3C833-32AB-EA54-F41C-9BC78005E5C9}"/>
              </a:ext>
            </a:extLst>
          </p:cNvPr>
          <p:cNvPicPr>
            <a:picLocks noChangeAspect="1"/>
          </p:cNvPicPr>
          <p:nvPr/>
        </p:nvPicPr>
        <p:blipFill>
          <a:blip r:embed="rId3"/>
          <a:stretch>
            <a:fillRect/>
          </a:stretch>
        </p:blipFill>
        <p:spPr>
          <a:xfrm>
            <a:off x="2743041" y="1596993"/>
            <a:ext cx="3657917" cy="3664014"/>
          </a:xfrm>
          <a:prstGeom prst="rect">
            <a:avLst/>
          </a:prstGeom>
        </p:spPr>
      </p:pic>
      <p:sp>
        <p:nvSpPr>
          <p:cNvPr id="4" name="TextBox 3">
            <a:extLst>
              <a:ext uri="{FF2B5EF4-FFF2-40B4-BE49-F238E27FC236}">
                <a16:creationId xmlns:a16="http://schemas.microsoft.com/office/drawing/2014/main" id="{BD07F5C5-098C-C82B-F6E3-42BE79D5EC3B}"/>
              </a:ext>
            </a:extLst>
          </p:cNvPr>
          <p:cNvSpPr txBox="1"/>
          <p:nvPr/>
        </p:nvSpPr>
        <p:spPr>
          <a:xfrm>
            <a:off x="838200" y="2057400"/>
            <a:ext cx="7696200" cy="4241161"/>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Employer payment </a:t>
            </a:r>
            <a:r>
              <a:rPr kumimoji="0" lang="en-US" sz="2800" b="1" i="0" u="none" strike="noStrike" kern="1200" cap="none" spc="0" normalizeH="0" baseline="0" noProof="0" dirty="0">
                <a:ln>
                  <a:noFill/>
                </a:ln>
                <a:solidFill>
                  <a:srgbClr val="FF0000"/>
                </a:solidFill>
                <a:effectLst/>
                <a:uLnTx/>
                <a:uFillTx/>
                <a:latin typeface="Trebuchet MS" panose="020B0603020202020204"/>
                <a:ea typeface="+mn-ea"/>
                <a:cs typeface="+mn-cs"/>
              </a:rPr>
              <a:t>exemptions </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Non-specialty safety-toe protective footwear and non-specialty prescription safety eyewear</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Everyday clothing</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Ordinary clothing, skin creams, or other items, used solely for protection from weather</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Consumer safety items worn by food workers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Lifting belts</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When employee lost or intentionally damaged PPE</a:t>
            </a:r>
          </a:p>
        </p:txBody>
      </p:sp>
      <p:sp>
        <p:nvSpPr>
          <p:cNvPr id="6" name="TextBox 5">
            <a:extLst>
              <a:ext uri="{FF2B5EF4-FFF2-40B4-BE49-F238E27FC236}">
                <a16:creationId xmlns:a16="http://schemas.microsoft.com/office/drawing/2014/main" id="{AC76F9DB-10B2-4070-2722-901ED467128E}"/>
              </a:ext>
            </a:extLst>
          </p:cNvPr>
          <p:cNvSpPr txBox="1"/>
          <p:nvPr/>
        </p:nvSpPr>
        <p:spPr>
          <a:xfrm>
            <a:off x="838200" y="1019009"/>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Responsibilities</a:t>
            </a:r>
            <a:endParaRPr lang="en-US" dirty="0"/>
          </a:p>
        </p:txBody>
      </p:sp>
      <p:pic>
        <p:nvPicPr>
          <p:cNvPr id="7" name="Picture 6">
            <a:extLst>
              <a:ext uri="{FF2B5EF4-FFF2-40B4-BE49-F238E27FC236}">
                <a16:creationId xmlns:a16="http://schemas.microsoft.com/office/drawing/2014/main" id="{FACB5A3D-A164-46E0-35F1-B433E669AA8A}"/>
              </a:ext>
            </a:extLst>
          </p:cNvPr>
          <p:cNvPicPr>
            <a:picLocks noChangeAspect="1"/>
          </p:cNvPicPr>
          <p:nvPr/>
        </p:nvPicPr>
        <p:blipFill>
          <a:blip r:embed="rId4"/>
          <a:stretch>
            <a:fillRect/>
          </a:stretch>
        </p:blipFill>
        <p:spPr>
          <a:xfrm>
            <a:off x="5809910" y="571888"/>
            <a:ext cx="2139881" cy="2560542"/>
          </a:xfrm>
          <a:prstGeom prst="rect">
            <a:avLst/>
          </a:prstGeom>
        </p:spPr>
      </p:pic>
      <p:sp>
        <p:nvSpPr>
          <p:cNvPr id="5" name="TextBox 4">
            <a:extLst>
              <a:ext uri="{FF2B5EF4-FFF2-40B4-BE49-F238E27FC236}">
                <a16:creationId xmlns:a16="http://schemas.microsoft.com/office/drawing/2014/main" id="{F03BFF96-A0C3-CD46-D60D-CB9E3C078DFB}"/>
              </a:ext>
            </a:extLst>
          </p:cNvPr>
          <p:cNvSpPr txBox="1"/>
          <p:nvPr/>
        </p:nvSpPr>
        <p:spPr>
          <a:xfrm>
            <a:off x="6248400" y="6286120"/>
            <a:ext cx="28194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OSHA 29 CFR 1910.132(f)</a:t>
            </a:r>
          </a:p>
        </p:txBody>
      </p:sp>
    </p:spTree>
    <p:extLst>
      <p:ext uri="{BB962C8B-B14F-4D97-AF65-F5344CB8AC3E}">
        <p14:creationId xmlns:p14="http://schemas.microsoft.com/office/powerpoint/2010/main" val="730114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E2EE40-1266-DEFA-1ACC-B877F8772536}"/>
              </a:ext>
            </a:extLst>
          </p:cNvPr>
          <p:cNvPicPr>
            <a:picLocks noChangeAspect="1"/>
          </p:cNvPicPr>
          <p:nvPr/>
        </p:nvPicPr>
        <p:blipFill>
          <a:blip r:embed="rId3"/>
          <a:stretch>
            <a:fillRect/>
          </a:stretch>
        </p:blipFill>
        <p:spPr>
          <a:xfrm>
            <a:off x="5715000" y="2148729"/>
            <a:ext cx="3042168" cy="2560542"/>
          </a:xfrm>
          <a:prstGeom prst="rect">
            <a:avLst/>
          </a:prstGeom>
        </p:spPr>
      </p:pic>
      <p:sp>
        <p:nvSpPr>
          <p:cNvPr id="5" name="TextBox 4">
            <a:extLst>
              <a:ext uri="{FF2B5EF4-FFF2-40B4-BE49-F238E27FC236}">
                <a16:creationId xmlns:a16="http://schemas.microsoft.com/office/drawing/2014/main" id="{241B5881-4902-4E0D-9C81-ECE19E0E4AF3}"/>
              </a:ext>
            </a:extLst>
          </p:cNvPr>
          <p:cNvSpPr txBox="1"/>
          <p:nvPr/>
        </p:nvSpPr>
        <p:spPr>
          <a:xfrm>
            <a:off x="914400" y="1600200"/>
            <a:ext cx="5410200" cy="3319883"/>
          </a:xfrm>
          <a:prstGeom prst="rect">
            <a:avLst/>
          </a:prstGeom>
          <a:noFill/>
        </p:spPr>
        <p:txBody>
          <a:bodyPr wrap="square">
            <a:spAutoFit/>
          </a:bodyPr>
          <a:lstStyle/>
          <a:p>
            <a:pPr marL="342900" marR="0" lvl="0" indent="-34290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a:t>
            </a:r>
            <a:r>
              <a:rPr kumimoji="0" lang="en-US" sz="2800" b="1" i="0" u="none" strike="noStrike" kern="1200" cap="none" spc="0" normalizeH="0" baseline="0" noProof="0" dirty="0">
                <a:ln>
                  <a:noFill/>
                </a:ln>
                <a:solidFill>
                  <a:srgbClr val="FF0000"/>
                </a:solidFill>
                <a:effectLst/>
                <a:uLnTx/>
                <a:uFillTx/>
                <a:latin typeface="Trebuchet MS" panose="020B0603020202020204"/>
                <a:ea typeface="+mn-ea"/>
                <a:cs typeface="+mn-cs"/>
              </a:rPr>
              <a:t>employee</a:t>
            </a:r>
            <a:r>
              <a:rPr kumimoji="0" lang="en-US" sz="2800" b="0" i="0" u="none" strike="noStrike" kern="1200" cap="none" spc="0" normalizeH="0" baseline="0" noProof="0" dirty="0">
                <a:ln>
                  <a:noFill/>
                </a:ln>
                <a:solidFill>
                  <a:srgbClr val="FF0000"/>
                </a:solidFill>
                <a:effectLst/>
                <a:uLnTx/>
                <a:uFillTx/>
                <a:latin typeface="Trebuchet MS" panose="020B0603020202020204"/>
                <a:ea typeface="+mn-ea"/>
                <a:cs typeface="+mn-cs"/>
              </a:rPr>
              <a:t> </a:t>
            </a: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is required to:</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Properly wear PPE</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Attend PPE training</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Care for, clean, and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maintain PPE</a:t>
            </a:r>
          </a:p>
          <a:p>
            <a:pPr marL="742950" marR="0" lvl="1" indent="-285750" algn="l" defTabSz="457200" rtl="0" eaLnBrk="1" fontAlgn="auto" latinLnBrk="0" hangingPunct="1">
              <a:lnSpc>
                <a:spcPct val="90000"/>
              </a:lnSpc>
              <a:spcBef>
                <a:spcPts val="1000"/>
              </a:spcBef>
              <a:spcAft>
                <a:spcPts val="0"/>
              </a:spcAft>
              <a:buClr>
                <a:srgbClr val="90C226"/>
              </a:buClr>
              <a:buSzPct val="80000"/>
              <a:buFont typeface="Wingdings 3" charset="2"/>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Inform supervisor of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needs for </a:t>
            </a:r>
            <a:b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repair/replacement</a:t>
            </a:r>
          </a:p>
        </p:txBody>
      </p:sp>
      <p:sp>
        <p:nvSpPr>
          <p:cNvPr id="7" name="TextBox 6">
            <a:extLst>
              <a:ext uri="{FF2B5EF4-FFF2-40B4-BE49-F238E27FC236}">
                <a16:creationId xmlns:a16="http://schemas.microsoft.com/office/drawing/2014/main" id="{8AE09078-66BE-632E-EDD1-89EBA6BB7806}"/>
              </a:ext>
            </a:extLst>
          </p:cNvPr>
          <p:cNvSpPr txBox="1"/>
          <p:nvPr/>
        </p:nvSpPr>
        <p:spPr>
          <a:xfrm>
            <a:off x="914400" y="762000"/>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Responsibilities</a:t>
            </a:r>
            <a:endParaRPr lang="en-US" dirty="0">
              <a:solidFill>
                <a:srgbClr val="90C226"/>
              </a:solidFill>
            </a:endParaRPr>
          </a:p>
        </p:txBody>
      </p:sp>
      <p:sp>
        <p:nvSpPr>
          <p:cNvPr id="6" name="TextBox 5">
            <a:extLst>
              <a:ext uri="{FF2B5EF4-FFF2-40B4-BE49-F238E27FC236}">
                <a16:creationId xmlns:a16="http://schemas.microsoft.com/office/drawing/2014/main" id="{8A519A42-511A-3B37-8650-F6670C5FDDE5}"/>
              </a:ext>
            </a:extLst>
          </p:cNvPr>
          <p:cNvSpPr txBox="1"/>
          <p:nvPr/>
        </p:nvSpPr>
        <p:spPr>
          <a:xfrm>
            <a:off x="5861568" y="4840823"/>
            <a:ext cx="28956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panose="020B0603020202020204"/>
                <a:ea typeface="+mn-ea"/>
                <a:cs typeface="+mn-cs"/>
              </a:rPr>
              <a:t>OSHA 29 CFR 1910.132(e)</a:t>
            </a:r>
          </a:p>
        </p:txBody>
      </p:sp>
    </p:spTree>
    <p:extLst>
      <p:ext uri="{BB962C8B-B14F-4D97-AF65-F5344CB8AC3E}">
        <p14:creationId xmlns:p14="http://schemas.microsoft.com/office/powerpoint/2010/main" val="25662021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18F62A-F793-4ACC-776D-98FA0EF0CF6A}"/>
              </a:ext>
            </a:extLst>
          </p:cNvPr>
          <p:cNvSpPr/>
          <p:nvPr/>
        </p:nvSpPr>
        <p:spPr>
          <a:xfrm>
            <a:off x="1066800" y="2362200"/>
            <a:ext cx="6858000" cy="923330"/>
          </a:xfrm>
          <a:prstGeom prst="rect">
            <a:avLst/>
          </a:prstGeom>
          <a:noFill/>
        </p:spPr>
        <p:txBody>
          <a:bodyPr wrap="square" lIns="91440" tIns="45720" rIns="91440" bIns="45720">
            <a:spAutoFit/>
          </a:bodyPr>
          <a:lstStyle/>
          <a:p>
            <a:pPr algn="ctr"/>
            <a:r>
              <a:rPr lang="en-US" sz="5400" b="0" cap="none" spc="0" dirty="0">
                <a:ln w="0"/>
                <a:solidFill>
                  <a:srgbClr val="90C226"/>
                </a:solidFill>
                <a:effectLst>
                  <a:reflection blurRad="6350" stA="53000" endA="300" endPos="35500" dir="5400000" sy="-90000" algn="bl" rotWithShape="0"/>
                </a:effectLst>
              </a:rPr>
              <a:t>Knowledge Check</a:t>
            </a:r>
          </a:p>
        </p:txBody>
      </p:sp>
    </p:spTree>
    <p:extLst>
      <p:ext uri="{BB962C8B-B14F-4D97-AF65-F5344CB8AC3E}">
        <p14:creationId xmlns:p14="http://schemas.microsoft.com/office/powerpoint/2010/main" val="201091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25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25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25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25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FE5FE2-0468-7885-E099-A893F4E900EE}"/>
              </a:ext>
            </a:extLst>
          </p:cNvPr>
          <p:cNvSpPr txBox="1"/>
          <p:nvPr/>
        </p:nvSpPr>
        <p:spPr>
          <a:xfrm>
            <a:off x="762000" y="1462322"/>
            <a:ext cx="7162800" cy="3046988"/>
          </a:xfrm>
          <a:prstGeom prst="rect">
            <a:avLst/>
          </a:prstGeom>
          <a:noFill/>
        </p:spPr>
        <p:txBody>
          <a:bodyPr wrap="square">
            <a:spAutoFit/>
          </a:bodyPr>
          <a:lstStyle/>
          <a:p>
            <a:pPr marL="685800" marR="0" lvl="1" indent="-514350" algn="l" defTabSz="457200" rtl="0" eaLnBrk="1" fontAlgn="auto" latinLnBrk="0" hangingPunct="1">
              <a:lnSpc>
                <a:spcPct val="100000"/>
              </a:lnSpc>
              <a:spcBef>
                <a:spcPts val="600"/>
              </a:spcBef>
              <a:spcAft>
                <a:spcPts val="1200"/>
              </a:spcAft>
              <a:buClr>
                <a:srgbClr val="90C226"/>
              </a:buClr>
              <a:buSzPct val="80000"/>
              <a:buFont typeface="+mj-lt"/>
              <a:buAutoNum type="arabicPeriod"/>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Common causes of foot injuries include: crushing, penetration, molten metal, chemicals, slippery surfaces, and sharp objects.</a:t>
            </a:r>
            <a:br>
              <a:rPr kumimoji="0" lang="en-US" sz="1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 True</a:t>
            </a:r>
            <a:b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b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b. False</a:t>
            </a:r>
            <a:endPar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
        <p:nvSpPr>
          <p:cNvPr id="6" name="TextBox 5">
            <a:extLst>
              <a:ext uri="{FF2B5EF4-FFF2-40B4-BE49-F238E27FC236}">
                <a16:creationId xmlns:a16="http://schemas.microsoft.com/office/drawing/2014/main" id="{C308ACB4-A38B-FD18-B8EF-705B739CB930}"/>
              </a:ext>
            </a:extLst>
          </p:cNvPr>
          <p:cNvSpPr txBox="1"/>
          <p:nvPr/>
        </p:nvSpPr>
        <p:spPr>
          <a:xfrm>
            <a:off x="1808862" y="4509310"/>
            <a:ext cx="4592096" cy="584775"/>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a. True</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
        <p:nvSpPr>
          <p:cNvPr id="8" name="TextBox 7">
            <a:extLst>
              <a:ext uri="{FF2B5EF4-FFF2-40B4-BE49-F238E27FC236}">
                <a16:creationId xmlns:a16="http://schemas.microsoft.com/office/drawing/2014/main" id="{068A769A-6AA4-B6B4-4F1B-96AD24855267}"/>
              </a:ext>
            </a:extLst>
          </p:cNvPr>
          <p:cNvSpPr txBox="1"/>
          <p:nvPr/>
        </p:nvSpPr>
        <p:spPr>
          <a:xfrm>
            <a:off x="2275951" y="339937"/>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Tree>
    <p:extLst>
      <p:ext uri="{BB962C8B-B14F-4D97-AF65-F5344CB8AC3E}">
        <p14:creationId xmlns:p14="http://schemas.microsoft.com/office/powerpoint/2010/main" val="210898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C7784F-9034-78A9-57C8-152AEE920238}"/>
              </a:ext>
            </a:extLst>
          </p:cNvPr>
          <p:cNvSpPr>
            <a:spLocks noGrp="1"/>
          </p:cNvSpPr>
          <p:nvPr>
            <p:ph type="ctrTitle"/>
          </p:nvPr>
        </p:nvSpPr>
        <p:spPr>
          <a:xfrm>
            <a:off x="915454" y="543608"/>
            <a:ext cx="4378919" cy="899154"/>
          </a:xfrm>
        </p:spPr>
        <p:txBody>
          <a:bodyPr/>
          <a:lstStyle/>
          <a:p>
            <a:r>
              <a:rPr kumimoji="0" lang="en-US" sz="3200" b="1" i="0" u="none" strike="noStrike" kern="1200" cap="none" spc="0" normalizeH="0" baseline="0" noProof="0" dirty="0">
                <a:ln>
                  <a:noFill/>
                </a:ln>
                <a:solidFill>
                  <a:srgbClr val="90C226"/>
                </a:solidFill>
                <a:effectLst/>
                <a:uLnTx/>
                <a:uFillTx/>
                <a:latin typeface="Trebuchet MS" panose="020B0603020202020204"/>
                <a:ea typeface="+mj-ea"/>
                <a:cs typeface="+mj-cs"/>
              </a:rPr>
              <a:t>Hierarchy of Controls </a:t>
            </a:r>
            <a:endParaRPr lang="en-US" dirty="0"/>
          </a:p>
        </p:txBody>
      </p:sp>
      <p:pic>
        <p:nvPicPr>
          <p:cNvPr id="2" name="Picture 1">
            <a:extLst>
              <a:ext uri="{FF2B5EF4-FFF2-40B4-BE49-F238E27FC236}">
                <a16:creationId xmlns:a16="http://schemas.microsoft.com/office/drawing/2014/main" id="{A491FB4F-F4B9-DE24-8765-7727053BACCC}"/>
              </a:ext>
            </a:extLst>
          </p:cNvPr>
          <p:cNvPicPr>
            <a:picLocks noChangeAspect="1"/>
          </p:cNvPicPr>
          <p:nvPr/>
        </p:nvPicPr>
        <p:blipFill>
          <a:blip r:embed="rId3"/>
          <a:stretch>
            <a:fillRect/>
          </a:stretch>
        </p:blipFill>
        <p:spPr>
          <a:xfrm>
            <a:off x="1371600" y="1849999"/>
            <a:ext cx="6553200" cy="4391408"/>
          </a:xfrm>
          <a:prstGeom prst="rect">
            <a:avLst/>
          </a:prstGeom>
        </p:spPr>
      </p:pic>
    </p:spTree>
    <p:extLst>
      <p:ext uri="{BB962C8B-B14F-4D97-AF65-F5344CB8AC3E}">
        <p14:creationId xmlns:p14="http://schemas.microsoft.com/office/powerpoint/2010/main" val="6139603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32DF39-A19D-A47A-530F-BAE02C52D244}"/>
              </a:ext>
            </a:extLst>
          </p:cNvPr>
          <p:cNvSpPr txBox="1"/>
          <p:nvPr/>
        </p:nvSpPr>
        <p:spPr>
          <a:xfrm>
            <a:off x="685800" y="1828800"/>
            <a:ext cx="8305800" cy="3559949"/>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1000"/>
              </a:spcBef>
              <a:spcAft>
                <a:spcPts val="0"/>
              </a:spcAft>
              <a:buClr>
                <a:srgbClr val="90C226"/>
              </a:buClr>
              <a:buSzPct val="80000"/>
              <a:buFont typeface="+mj-lt"/>
              <a:buAutoNum type="arabicPeriod" startAt="2"/>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Who is responsible for providing PPE needed to comply with OSHA standards?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employee</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OSHA</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Employer</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3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Workers’ Compensation</a:t>
            </a:r>
          </a:p>
        </p:txBody>
      </p:sp>
      <p:sp>
        <p:nvSpPr>
          <p:cNvPr id="6" name="TextBox 5">
            <a:extLst>
              <a:ext uri="{FF2B5EF4-FFF2-40B4-BE49-F238E27FC236}">
                <a16:creationId xmlns:a16="http://schemas.microsoft.com/office/drawing/2014/main" id="{3E903A8E-C62F-624B-96D7-F0FFC61290AC}"/>
              </a:ext>
            </a:extLst>
          </p:cNvPr>
          <p:cNvSpPr txBox="1"/>
          <p:nvPr/>
        </p:nvSpPr>
        <p:spPr>
          <a:xfrm>
            <a:off x="2542652" y="511593"/>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
        <p:nvSpPr>
          <p:cNvPr id="8" name="TextBox 7">
            <a:extLst>
              <a:ext uri="{FF2B5EF4-FFF2-40B4-BE49-F238E27FC236}">
                <a16:creationId xmlns:a16="http://schemas.microsoft.com/office/drawing/2014/main" id="{BBFB9863-D6B4-FF32-127F-469B20D620E9}"/>
              </a:ext>
            </a:extLst>
          </p:cNvPr>
          <p:cNvSpPr txBox="1"/>
          <p:nvPr/>
        </p:nvSpPr>
        <p:spPr>
          <a:xfrm>
            <a:off x="1247252" y="5492814"/>
            <a:ext cx="5887496" cy="584775"/>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c. The Employer</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4637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A47DB2D-E1D2-5D65-67CE-40AE74EDD864}"/>
              </a:ext>
            </a:extLst>
          </p:cNvPr>
          <p:cNvSpPr txBox="1"/>
          <p:nvPr/>
        </p:nvSpPr>
        <p:spPr>
          <a:xfrm>
            <a:off x="990600" y="1866981"/>
            <a:ext cx="6172200" cy="2144177"/>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1000"/>
              </a:spcBef>
              <a:spcAft>
                <a:spcPts val="0"/>
              </a:spcAft>
              <a:buClr>
                <a:srgbClr val="90C226"/>
              </a:buClr>
              <a:buSzPct val="80000"/>
              <a:buFont typeface="+mj-lt"/>
              <a:buAutoNum type="arabicPeriod" startAt="3"/>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Hazard controls must be addressed in which order of priority?</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Substitution, PPE, workaround, and administrative</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Workaround, stop work, PPE, and engineering</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Stop work, PPE, engineering, and substitution</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Substitution, engineering, administrative, and PPE</a:t>
            </a:r>
          </a:p>
        </p:txBody>
      </p:sp>
      <p:sp>
        <p:nvSpPr>
          <p:cNvPr id="6" name="TextBox 5">
            <a:extLst>
              <a:ext uri="{FF2B5EF4-FFF2-40B4-BE49-F238E27FC236}">
                <a16:creationId xmlns:a16="http://schemas.microsoft.com/office/drawing/2014/main" id="{FB7C6978-B6A0-661B-2A4E-8EE0A5CD62A5}"/>
              </a:ext>
            </a:extLst>
          </p:cNvPr>
          <p:cNvSpPr txBox="1"/>
          <p:nvPr/>
        </p:nvSpPr>
        <p:spPr>
          <a:xfrm>
            <a:off x="2275951" y="617132"/>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
        <p:nvSpPr>
          <p:cNvPr id="8" name="TextBox 7">
            <a:extLst>
              <a:ext uri="{FF2B5EF4-FFF2-40B4-BE49-F238E27FC236}">
                <a16:creationId xmlns:a16="http://schemas.microsoft.com/office/drawing/2014/main" id="{6D2C6652-0B91-E5D7-583E-E51BE2C219C1}"/>
              </a:ext>
            </a:extLst>
          </p:cNvPr>
          <p:cNvSpPr txBox="1"/>
          <p:nvPr/>
        </p:nvSpPr>
        <p:spPr>
          <a:xfrm>
            <a:off x="657747" y="4722398"/>
            <a:ext cx="7828504" cy="1077218"/>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d. Substitution, engineering, administrative, and PPE</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7772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C3C833-32AB-EA54-F41C-9BC78005E5C9}"/>
              </a:ext>
            </a:extLst>
          </p:cNvPr>
          <p:cNvPicPr>
            <a:picLocks noChangeAspect="1"/>
          </p:cNvPicPr>
          <p:nvPr/>
        </p:nvPicPr>
        <p:blipFill>
          <a:blip r:embed="rId3"/>
          <a:stretch>
            <a:fillRect/>
          </a:stretch>
        </p:blipFill>
        <p:spPr>
          <a:xfrm>
            <a:off x="2743041" y="1596993"/>
            <a:ext cx="3657917" cy="3664014"/>
          </a:xfrm>
          <a:prstGeom prst="rect">
            <a:avLst/>
          </a:prstGeom>
        </p:spPr>
      </p:pic>
      <p:sp>
        <p:nvSpPr>
          <p:cNvPr id="4" name="TextBox 3">
            <a:extLst>
              <a:ext uri="{FF2B5EF4-FFF2-40B4-BE49-F238E27FC236}">
                <a16:creationId xmlns:a16="http://schemas.microsoft.com/office/drawing/2014/main" id="{5F63C75C-892E-02BC-3667-3CFA704E8652}"/>
              </a:ext>
            </a:extLst>
          </p:cNvPr>
          <p:cNvSpPr txBox="1"/>
          <p:nvPr/>
        </p:nvSpPr>
        <p:spPr>
          <a:xfrm>
            <a:off x="1219200" y="2220924"/>
            <a:ext cx="5658896" cy="2451953"/>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1000"/>
              </a:spcBef>
              <a:spcAft>
                <a:spcPts val="0"/>
              </a:spcAft>
              <a:buClr>
                <a:srgbClr val="90C226"/>
              </a:buClr>
              <a:buSzPct val="80000"/>
              <a:buFont typeface="+mj-lt"/>
              <a:buAutoNum type="arabicPeriod" startAt="4"/>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Which type of hard hat would provide the most protection from electrical hazards?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 A</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 C</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 E</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Class G</a:t>
            </a:r>
          </a:p>
        </p:txBody>
      </p:sp>
      <p:sp>
        <p:nvSpPr>
          <p:cNvPr id="6" name="TextBox 5">
            <a:extLst>
              <a:ext uri="{FF2B5EF4-FFF2-40B4-BE49-F238E27FC236}">
                <a16:creationId xmlns:a16="http://schemas.microsoft.com/office/drawing/2014/main" id="{B94BC4B9-E437-36AA-5CFD-9FA01681E713}"/>
              </a:ext>
            </a:extLst>
          </p:cNvPr>
          <p:cNvSpPr txBox="1"/>
          <p:nvPr/>
        </p:nvSpPr>
        <p:spPr>
          <a:xfrm>
            <a:off x="1676400" y="5105400"/>
            <a:ext cx="4592096" cy="584775"/>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c. Class E</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
        <p:nvSpPr>
          <p:cNvPr id="8" name="TextBox 7">
            <a:extLst>
              <a:ext uri="{FF2B5EF4-FFF2-40B4-BE49-F238E27FC236}">
                <a16:creationId xmlns:a16="http://schemas.microsoft.com/office/drawing/2014/main" id="{04CB70E1-1EA6-1F37-FA96-4E3D9D1C3271}"/>
              </a:ext>
            </a:extLst>
          </p:cNvPr>
          <p:cNvSpPr txBox="1"/>
          <p:nvPr/>
        </p:nvSpPr>
        <p:spPr>
          <a:xfrm>
            <a:off x="2275951" y="685697"/>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Tree>
    <p:extLst>
      <p:ext uri="{BB962C8B-B14F-4D97-AF65-F5344CB8AC3E}">
        <p14:creationId xmlns:p14="http://schemas.microsoft.com/office/powerpoint/2010/main" val="35826030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8F87260-420F-F902-85F8-E321516315F6}"/>
              </a:ext>
            </a:extLst>
          </p:cNvPr>
          <p:cNvSpPr txBox="1"/>
          <p:nvPr/>
        </p:nvSpPr>
        <p:spPr>
          <a:xfrm>
            <a:off x="1371600" y="2051647"/>
            <a:ext cx="6096000" cy="2451953"/>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1000"/>
              </a:spcBef>
              <a:spcAft>
                <a:spcPts val="0"/>
              </a:spcAft>
              <a:buClr>
                <a:srgbClr val="90C226"/>
              </a:buClr>
              <a:buSzPct val="80000"/>
              <a:buFont typeface="+mj-lt"/>
              <a:buAutoNum type="arabicPeriod" startAt="5"/>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Hearing protection is required when noise levels exceed OSHA’s PEL of __ dBA as a TWA.</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80 </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90</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100</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110</a:t>
            </a:r>
          </a:p>
        </p:txBody>
      </p:sp>
      <p:sp>
        <p:nvSpPr>
          <p:cNvPr id="6" name="TextBox 5">
            <a:extLst>
              <a:ext uri="{FF2B5EF4-FFF2-40B4-BE49-F238E27FC236}">
                <a16:creationId xmlns:a16="http://schemas.microsoft.com/office/drawing/2014/main" id="{A36E0B49-6C01-A5BC-1CC6-A4BCC59939E6}"/>
              </a:ext>
            </a:extLst>
          </p:cNvPr>
          <p:cNvSpPr txBox="1"/>
          <p:nvPr/>
        </p:nvSpPr>
        <p:spPr>
          <a:xfrm>
            <a:off x="2123552" y="854824"/>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
        <p:nvSpPr>
          <p:cNvPr id="8" name="TextBox 7">
            <a:extLst>
              <a:ext uri="{FF2B5EF4-FFF2-40B4-BE49-F238E27FC236}">
                <a16:creationId xmlns:a16="http://schemas.microsoft.com/office/drawing/2014/main" id="{AC731DEC-9B8A-3649-A374-E0F675A52770}"/>
              </a:ext>
            </a:extLst>
          </p:cNvPr>
          <p:cNvSpPr txBox="1"/>
          <p:nvPr/>
        </p:nvSpPr>
        <p:spPr>
          <a:xfrm>
            <a:off x="2275951" y="4987562"/>
            <a:ext cx="4592096" cy="584775"/>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b. 85 </a:t>
            </a:r>
            <a:r>
              <a:rPr kumimoji="0" lang="en-US" sz="3200" b="1" i="0" u="none" strike="noStrike" kern="1200" cap="none" spc="0" normalizeH="0" baseline="0" noProof="0" dirty="0" err="1">
                <a:ln>
                  <a:noFill/>
                </a:ln>
                <a:solidFill>
                  <a:srgbClr val="FF0000"/>
                </a:solidFill>
                <a:effectLst/>
                <a:uLnTx/>
                <a:uFillTx/>
                <a:latin typeface="Trebuchet MS" panose="020B0603020202020204"/>
                <a:ea typeface="+mn-ea"/>
                <a:cs typeface="+mn-cs"/>
              </a:rPr>
              <a:t>dBAs</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5920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E02076-1BF6-3ABE-9A65-47544304DDB2}"/>
              </a:ext>
            </a:extLst>
          </p:cNvPr>
          <p:cNvSpPr txBox="1"/>
          <p:nvPr/>
        </p:nvSpPr>
        <p:spPr>
          <a:xfrm>
            <a:off x="1066800" y="2359424"/>
            <a:ext cx="5811296" cy="2451953"/>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1000"/>
              </a:spcBef>
              <a:spcAft>
                <a:spcPts val="0"/>
              </a:spcAft>
              <a:buClr>
                <a:srgbClr val="90C226"/>
              </a:buClr>
              <a:buSzPct val="80000"/>
              <a:buFont typeface="+mj-lt"/>
              <a:buAutoNum type="arabicPeriod" startAt="6"/>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Who is responsible for providing specialized work footwear?</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Insurance companies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employee</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OSHA</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The employer</a:t>
            </a:r>
          </a:p>
        </p:txBody>
      </p:sp>
      <p:sp>
        <p:nvSpPr>
          <p:cNvPr id="6" name="TextBox 5">
            <a:extLst>
              <a:ext uri="{FF2B5EF4-FFF2-40B4-BE49-F238E27FC236}">
                <a16:creationId xmlns:a16="http://schemas.microsoft.com/office/drawing/2014/main" id="{0615C483-0385-BA98-D039-7EA4131A92B6}"/>
              </a:ext>
            </a:extLst>
          </p:cNvPr>
          <p:cNvSpPr txBox="1"/>
          <p:nvPr/>
        </p:nvSpPr>
        <p:spPr>
          <a:xfrm>
            <a:off x="2275951" y="381000"/>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
        <p:nvSpPr>
          <p:cNvPr id="8" name="TextBox 7">
            <a:extLst>
              <a:ext uri="{FF2B5EF4-FFF2-40B4-BE49-F238E27FC236}">
                <a16:creationId xmlns:a16="http://schemas.microsoft.com/office/drawing/2014/main" id="{C86C11E3-CD64-2A3F-B109-07B145C7796D}"/>
              </a:ext>
            </a:extLst>
          </p:cNvPr>
          <p:cNvSpPr txBox="1"/>
          <p:nvPr/>
        </p:nvSpPr>
        <p:spPr>
          <a:xfrm>
            <a:off x="1066800" y="5142609"/>
            <a:ext cx="6629400" cy="584775"/>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d. The employer</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0642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5305CF-5978-0E32-81A8-DBE53439882E}"/>
              </a:ext>
            </a:extLst>
          </p:cNvPr>
          <p:cNvSpPr txBox="1"/>
          <p:nvPr/>
        </p:nvSpPr>
        <p:spPr>
          <a:xfrm>
            <a:off x="914400" y="2359424"/>
            <a:ext cx="6400800" cy="2451953"/>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1000"/>
              </a:spcBef>
              <a:spcAft>
                <a:spcPts val="0"/>
              </a:spcAft>
              <a:buClr>
                <a:srgbClr val="90C226"/>
              </a:buClr>
              <a:buSzPct val="80000"/>
              <a:buFont typeface="+mj-lt"/>
              <a:buAutoNum type="arabicPeriod" startAt="7"/>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Which of the following is considered approved eye protection?</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Sun glasses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Prescription glasses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Reading glasses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Glasses meeting ANSI standard Z87</a:t>
            </a:r>
          </a:p>
        </p:txBody>
      </p:sp>
      <p:sp>
        <p:nvSpPr>
          <p:cNvPr id="6" name="TextBox 5">
            <a:extLst>
              <a:ext uri="{FF2B5EF4-FFF2-40B4-BE49-F238E27FC236}">
                <a16:creationId xmlns:a16="http://schemas.microsoft.com/office/drawing/2014/main" id="{B7E2F791-E0E8-2B52-350D-5A312663A571}"/>
              </a:ext>
            </a:extLst>
          </p:cNvPr>
          <p:cNvSpPr txBox="1"/>
          <p:nvPr/>
        </p:nvSpPr>
        <p:spPr>
          <a:xfrm>
            <a:off x="2275951" y="569446"/>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
        <p:nvSpPr>
          <p:cNvPr id="8" name="TextBox 7">
            <a:extLst>
              <a:ext uri="{FF2B5EF4-FFF2-40B4-BE49-F238E27FC236}">
                <a16:creationId xmlns:a16="http://schemas.microsoft.com/office/drawing/2014/main" id="{8033DD79-5A68-580E-CAFB-A09D5AC7D1D6}"/>
              </a:ext>
            </a:extLst>
          </p:cNvPr>
          <p:cNvSpPr txBox="1"/>
          <p:nvPr/>
        </p:nvSpPr>
        <p:spPr>
          <a:xfrm>
            <a:off x="1257299" y="5103614"/>
            <a:ext cx="6629400" cy="1077218"/>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d. Glasses meeting ANSI standard Z87</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8343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05D4E71-5D6D-7893-CEB3-80509D209E45}"/>
              </a:ext>
            </a:extLst>
          </p:cNvPr>
          <p:cNvSpPr txBox="1"/>
          <p:nvPr/>
        </p:nvSpPr>
        <p:spPr>
          <a:xfrm>
            <a:off x="1447799" y="2819400"/>
            <a:ext cx="6248400" cy="2144177"/>
          </a:xfrm>
          <a:prstGeom prst="rect">
            <a:avLst/>
          </a:prstGeom>
          <a:noFill/>
        </p:spPr>
        <p:txBody>
          <a:bodyPr wrap="square">
            <a:spAutoFit/>
          </a:bodyPr>
          <a:lstStyle/>
          <a:p>
            <a:pPr marL="514350" marR="0" lvl="0" indent="-514350" algn="l" defTabSz="457200" rtl="0" eaLnBrk="1" fontAlgn="auto" latinLnBrk="0" hangingPunct="1">
              <a:lnSpc>
                <a:spcPct val="100000"/>
              </a:lnSpc>
              <a:spcBef>
                <a:spcPts val="1000"/>
              </a:spcBef>
              <a:spcAft>
                <a:spcPts val="0"/>
              </a:spcAft>
              <a:buClr>
                <a:srgbClr val="90C226"/>
              </a:buClr>
              <a:buSzPct val="80000"/>
              <a:buFont typeface="+mj-lt"/>
              <a:buAutoNum type="arabicPeriod" startAt="8"/>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Which of the following is </a:t>
            </a:r>
            <a:r>
              <a:rPr kumimoji="0" lang="en-US"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NOT</a:t>
            </a: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considered PPE?</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Rubber gloves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Glasses meeting ANSI standard Z87</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Sports shoes</a:t>
            </a:r>
          </a:p>
          <a:p>
            <a:pPr marL="914400" marR="0" lvl="1" indent="-514350" algn="l" defTabSz="457200" rtl="0" eaLnBrk="1" fontAlgn="auto" latinLnBrk="0" hangingPunct="1">
              <a:lnSpc>
                <a:spcPct val="100000"/>
              </a:lnSpc>
              <a:spcBef>
                <a:spcPts val="1000"/>
              </a:spcBef>
              <a:spcAft>
                <a:spcPts val="0"/>
              </a:spcAft>
              <a:buClr>
                <a:srgbClr val="90C226"/>
              </a:buClr>
              <a:buSzPct val="80000"/>
              <a:buFont typeface="+mj-lt"/>
              <a:buAutoNum type="alphaLcPeriod"/>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Hearing muffs</a:t>
            </a:r>
          </a:p>
        </p:txBody>
      </p:sp>
      <p:sp>
        <p:nvSpPr>
          <p:cNvPr id="6" name="TextBox 5">
            <a:extLst>
              <a:ext uri="{FF2B5EF4-FFF2-40B4-BE49-F238E27FC236}">
                <a16:creationId xmlns:a16="http://schemas.microsoft.com/office/drawing/2014/main" id="{426BCE00-0F96-68F3-92AA-40570CD18D22}"/>
              </a:ext>
            </a:extLst>
          </p:cNvPr>
          <p:cNvSpPr txBox="1"/>
          <p:nvPr/>
        </p:nvSpPr>
        <p:spPr>
          <a:xfrm>
            <a:off x="2275951" y="609600"/>
            <a:ext cx="4592096" cy="646331"/>
          </a:xfrm>
          <a:prstGeom prst="rect">
            <a:avLst/>
          </a:prstGeom>
          <a:noFill/>
        </p:spPr>
        <p:txBody>
          <a:bodyPr wrap="square">
            <a:spAutoFit/>
          </a:bodyPr>
          <a:lstStyle/>
          <a:p>
            <a:r>
              <a:rPr kumimoji="0" lang="en-US" sz="3600" b="0" i="0" u="none" strike="noStrike" kern="1200" cap="none" spc="0" normalizeH="0" baseline="0" noProof="0" dirty="0">
                <a:ln>
                  <a:noFill/>
                </a:ln>
                <a:solidFill>
                  <a:srgbClr val="90C226"/>
                </a:solidFill>
                <a:effectLst/>
                <a:uLnTx/>
                <a:uFillTx/>
                <a:latin typeface="Trebuchet MS" panose="020B0603020202020204"/>
                <a:ea typeface="+mj-ea"/>
                <a:cs typeface="+mj-cs"/>
              </a:rPr>
              <a:t>Knowledge Check</a:t>
            </a:r>
            <a:endParaRPr lang="en-US" dirty="0"/>
          </a:p>
        </p:txBody>
      </p:sp>
      <p:sp>
        <p:nvSpPr>
          <p:cNvPr id="8" name="TextBox 7">
            <a:extLst>
              <a:ext uri="{FF2B5EF4-FFF2-40B4-BE49-F238E27FC236}">
                <a16:creationId xmlns:a16="http://schemas.microsoft.com/office/drawing/2014/main" id="{1B3EC859-34D6-C8ED-07A6-A94AA84C74AF}"/>
              </a:ext>
            </a:extLst>
          </p:cNvPr>
          <p:cNvSpPr txBox="1"/>
          <p:nvPr/>
        </p:nvSpPr>
        <p:spPr>
          <a:xfrm>
            <a:off x="1447799" y="5309681"/>
            <a:ext cx="6248400" cy="584775"/>
          </a:xfrm>
          <a:prstGeom prst="rect">
            <a:avLst/>
          </a:prstGeom>
          <a:noFill/>
        </p:spPr>
        <p:txBody>
          <a:bodyPr wrap="square">
            <a:spAutoFit/>
          </a:bodyPr>
          <a:lstStyle/>
          <a:p>
            <a:pPr marL="114300" marR="0" lvl="1"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rebuchet MS" panose="020B0603020202020204"/>
                <a:ea typeface="+mn-ea"/>
                <a:cs typeface="+mn-cs"/>
              </a:rPr>
              <a:t>Answer:</a:t>
            </a:r>
            <a:r>
              <a:rPr kumimoji="0" lang="en-US" sz="3200" b="1" i="0" u="none" strike="noStrike" kern="1200" cap="none" spc="0" normalizeH="0" baseline="0" noProof="0" dirty="0">
                <a:ln>
                  <a:noFill/>
                </a:ln>
                <a:solidFill>
                  <a:srgbClr val="FF0000"/>
                </a:solidFill>
                <a:effectLst/>
                <a:uLnTx/>
                <a:uFillTx/>
                <a:latin typeface="Trebuchet MS" panose="020B0603020202020204"/>
                <a:ea typeface="+mn-ea"/>
                <a:cs typeface="+mn-cs"/>
              </a:rPr>
              <a:t> c. Sports shoes</a:t>
            </a:r>
            <a:endParaRPr kumimoji="0" lang="en-US" sz="32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5855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E9DF85-D9BF-CF5C-7718-52784FDA8703}"/>
              </a:ext>
            </a:extLst>
          </p:cNvPr>
          <p:cNvSpPr/>
          <p:nvPr/>
        </p:nvSpPr>
        <p:spPr>
          <a:xfrm>
            <a:off x="2573726" y="2685343"/>
            <a:ext cx="4323620"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QUESTIONS ?</a:t>
            </a:r>
          </a:p>
        </p:txBody>
      </p:sp>
    </p:spTree>
    <p:extLst>
      <p:ext uri="{BB962C8B-B14F-4D97-AF65-F5344CB8AC3E}">
        <p14:creationId xmlns:p14="http://schemas.microsoft.com/office/powerpoint/2010/main" val="1988953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1219200" y="0"/>
            <a:ext cx="5890514" cy="1231436"/>
          </a:xfrm>
        </p:spPr>
        <p:txBody>
          <a:bodyPr/>
          <a:lstStyle/>
          <a:p>
            <a:r>
              <a:rPr kumimoji="0" lang="en-US" sz="4400" b="1" i="0" u="none" strike="noStrike" kern="1200" cap="none" spc="0" normalizeH="0" baseline="0" noProof="0" dirty="0">
                <a:ln>
                  <a:noFill/>
                </a:ln>
                <a:solidFill>
                  <a:srgbClr val="90C226"/>
                </a:solidFill>
                <a:effectLst/>
                <a:uLnTx/>
                <a:uFillTx/>
                <a:latin typeface="Trebuchet MS" panose="020B0603020202020204"/>
                <a:ea typeface="+mj-ea"/>
                <a:cs typeface="+mj-cs"/>
              </a:rPr>
              <a:t>Hierarchy of Controls </a:t>
            </a:r>
            <a:endParaRPr lang="en-US" sz="4400" dirty="0"/>
          </a:p>
        </p:txBody>
      </p:sp>
      <p:sp>
        <p:nvSpPr>
          <p:cNvPr id="5" name="TextBox 4">
            <a:extLst>
              <a:ext uri="{FF2B5EF4-FFF2-40B4-BE49-F238E27FC236}">
                <a16:creationId xmlns:a16="http://schemas.microsoft.com/office/drawing/2014/main" id="{E881620C-3138-DFBC-C3EF-97C259ADBE2D}"/>
              </a:ext>
            </a:extLst>
          </p:cNvPr>
          <p:cNvSpPr txBox="1"/>
          <p:nvPr/>
        </p:nvSpPr>
        <p:spPr>
          <a:xfrm>
            <a:off x="1184564" y="1409691"/>
            <a:ext cx="5890514" cy="2918748"/>
          </a:xfrm>
          <a:prstGeom prst="rect">
            <a:avLst/>
          </a:prstGeom>
          <a:noFill/>
        </p:spPr>
        <p:txBody>
          <a:bodyPr wrap="square" rtlCol="0">
            <a:spAutoFit/>
          </a:bodyPr>
          <a:lstStyle/>
          <a:p>
            <a:pPr marL="0" marR="0" lvl="0" indent="-114300" algn="just"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Elimination/substitution:</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Highest level of protection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Eliminate hazard from the workplace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Substitute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Use safer item/substance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Tahoma" panose="020B0604030504040204" pitchFamily="34" charset="0"/>
                <a:cs typeface="+mn-cs"/>
              </a:rPr>
              <a:t>Use same chemical but in a different form; as particle size of a substance decreases, hazard level increases </a:t>
            </a:r>
            <a:endParaRPr kumimoji="0" lang="en-US"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7" name="Picture 6">
            <a:extLst>
              <a:ext uri="{FF2B5EF4-FFF2-40B4-BE49-F238E27FC236}">
                <a16:creationId xmlns:a16="http://schemas.microsoft.com/office/drawing/2014/main" id="{68611E43-9981-1E51-1444-1A3BE659D38E}"/>
              </a:ext>
            </a:extLst>
          </p:cNvPr>
          <p:cNvPicPr>
            <a:picLocks noChangeAspect="1"/>
          </p:cNvPicPr>
          <p:nvPr/>
        </p:nvPicPr>
        <p:blipFill>
          <a:blip r:embed="rId3"/>
          <a:stretch>
            <a:fillRect/>
          </a:stretch>
        </p:blipFill>
        <p:spPr>
          <a:xfrm>
            <a:off x="1524000" y="4478985"/>
            <a:ext cx="5257799" cy="2052627"/>
          </a:xfrm>
          <a:prstGeom prst="rect">
            <a:avLst/>
          </a:prstGeom>
        </p:spPr>
      </p:pic>
    </p:spTree>
    <p:extLst>
      <p:ext uri="{BB962C8B-B14F-4D97-AF65-F5344CB8AC3E}">
        <p14:creationId xmlns:p14="http://schemas.microsoft.com/office/powerpoint/2010/main" val="434138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1524000" y="152400"/>
            <a:ext cx="5204714" cy="926636"/>
          </a:xfrm>
        </p:spPr>
        <p:txBody>
          <a:bodyPr/>
          <a:lstStyle/>
          <a:p>
            <a:r>
              <a:rPr kumimoji="0" lang="en-US" sz="4000" b="0" i="0" u="none" strike="noStrike" kern="1200" cap="none" spc="0" normalizeH="0" baseline="0" noProof="0" dirty="0">
                <a:ln>
                  <a:noFill/>
                </a:ln>
                <a:solidFill>
                  <a:srgbClr val="90C226"/>
                </a:solidFill>
                <a:effectLst/>
                <a:uLnTx/>
                <a:uFillTx/>
                <a:latin typeface="Trebuchet MS" panose="020B0603020202020204"/>
                <a:ea typeface="Tahoma" panose="020B0604030504040204" pitchFamily="34" charset="0"/>
                <a:cs typeface="+mj-cs"/>
              </a:rPr>
              <a:t>Hierarchy of</a:t>
            </a:r>
            <a:r>
              <a:rPr kumimoji="0" lang="en-US" sz="4000" b="0" i="0" u="none" strike="noStrike" kern="1200" cap="none" spc="0" normalizeH="0" baseline="0" noProof="0" dirty="0">
                <a:ln>
                  <a:noFill/>
                </a:ln>
                <a:solidFill>
                  <a:srgbClr val="90C226"/>
                </a:solidFill>
                <a:effectLst/>
                <a:uLnTx/>
                <a:uFillTx/>
                <a:latin typeface="Trebuchet MS" panose="020B0603020202020204"/>
                <a:ea typeface="+mj-ea"/>
                <a:cs typeface="+mj-cs"/>
              </a:rPr>
              <a:t> </a:t>
            </a:r>
            <a:r>
              <a:rPr kumimoji="0" lang="en-US" sz="4000" b="0" i="0" u="none" strike="noStrike" kern="1200" cap="none" spc="0" normalizeH="0" baseline="0" noProof="0" dirty="0">
                <a:ln>
                  <a:noFill/>
                </a:ln>
                <a:solidFill>
                  <a:srgbClr val="90C226"/>
                </a:solidFill>
                <a:effectLst/>
                <a:uLnTx/>
                <a:uFillTx/>
                <a:latin typeface="Trebuchet MS" panose="020B0603020202020204"/>
                <a:ea typeface="Tahoma" panose="020B0604030504040204" pitchFamily="34" charset="0"/>
                <a:cs typeface="+mj-cs"/>
              </a:rPr>
              <a:t>Controls</a:t>
            </a:r>
            <a:endParaRPr lang="en-US" dirty="0"/>
          </a:p>
        </p:txBody>
      </p:sp>
      <p:pic>
        <p:nvPicPr>
          <p:cNvPr id="2" name="Picture 1">
            <a:extLst>
              <a:ext uri="{FF2B5EF4-FFF2-40B4-BE49-F238E27FC236}">
                <a16:creationId xmlns:a16="http://schemas.microsoft.com/office/drawing/2014/main" id="{943084A5-B0E9-48E3-0C78-3156EB859AD9}"/>
              </a:ext>
            </a:extLst>
          </p:cNvPr>
          <p:cNvPicPr>
            <a:picLocks noChangeAspect="1"/>
          </p:cNvPicPr>
          <p:nvPr/>
        </p:nvPicPr>
        <p:blipFill>
          <a:blip r:embed="rId3"/>
          <a:stretch>
            <a:fillRect/>
          </a:stretch>
        </p:blipFill>
        <p:spPr>
          <a:xfrm>
            <a:off x="4953000" y="1524000"/>
            <a:ext cx="3913971" cy="4688230"/>
          </a:xfrm>
          <a:prstGeom prst="rect">
            <a:avLst/>
          </a:prstGeom>
        </p:spPr>
      </p:pic>
      <p:sp>
        <p:nvSpPr>
          <p:cNvPr id="6" name="TextBox 5">
            <a:extLst>
              <a:ext uri="{FF2B5EF4-FFF2-40B4-BE49-F238E27FC236}">
                <a16:creationId xmlns:a16="http://schemas.microsoft.com/office/drawing/2014/main" id="{4762D193-584F-D858-654B-C1D6979A5E08}"/>
              </a:ext>
            </a:extLst>
          </p:cNvPr>
          <p:cNvSpPr txBox="1"/>
          <p:nvPr/>
        </p:nvSpPr>
        <p:spPr>
          <a:xfrm>
            <a:off x="780231" y="1079036"/>
            <a:ext cx="4588136" cy="3908762"/>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Engineering controls: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Physical changes to workplace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endPar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Isolation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Ventilation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Equipment modification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Others</a:t>
            </a:r>
          </a:p>
        </p:txBody>
      </p:sp>
    </p:spTree>
    <p:extLst>
      <p:ext uri="{BB962C8B-B14F-4D97-AF65-F5344CB8AC3E}">
        <p14:creationId xmlns:p14="http://schemas.microsoft.com/office/powerpoint/2010/main" val="1534041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60C890-26A8-A4AC-8E6C-42FFDF190967}"/>
              </a:ext>
            </a:extLst>
          </p:cNvPr>
          <p:cNvSpPr>
            <a:spLocks noGrp="1"/>
          </p:cNvSpPr>
          <p:nvPr>
            <p:ph type="ctrTitle"/>
          </p:nvPr>
        </p:nvSpPr>
        <p:spPr>
          <a:xfrm>
            <a:off x="457200" y="553400"/>
            <a:ext cx="7162800" cy="884302"/>
          </a:xfrm>
        </p:spPr>
        <p:txBody>
          <a:bodyPr/>
          <a:lstStyle/>
          <a:p>
            <a:pPr algn="ctr"/>
            <a:r>
              <a:rPr lang="en-US" sz="4800" dirty="0"/>
              <a:t>Hierarchy of Controls</a:t>
            </a:r>
          </a:p>
        </p:txBody>
      </p:sp>
      <p:sp>
        <p:nvSpPr>
          <p:cNvPr id="5" name="TextBox 4">
            <a:extLst>
              <a:ext uri="{FF2B5EF4-FFF2-40B4-BE49-F238E27FC236}">
                <a16:creationId xmlns:a16="http://schemas.microsoft.com/office/drawing/2014/main" id="{38B529F5-9B30-3873-7FB0-7AD51257ABD8}"/>
              </a:ext>
            </a:extLst>
          </p:cNvPr>
          <p:cNvSpPr txBox="1"/>
          <p:nvPr/>
        </p:nvSpPr>
        <p:spPr>
          <a:xfrm>
            <a:off x="685800" y="1600748"/>
            <a:ext cx="7924800" cy="4703852"/>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Administrative controls/work practice control: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Requires worker or employer to do something</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Examples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Written proper operating procedures, work permits and safe work practices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Inspection and maintenance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Housekeeping</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Monitoring the use of highly hazardous materials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Supervision</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Training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Alarms, signs and warnings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Regulated areas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Courier New" panose="02070309020205020404" pitchFamily="49" charset="0"/>
              <a:buChar char="o"/>
              <a:tabLst/>
              <a:defRPr/>
            </a:pPr>
            <a:r>
              <a:rPr kumimoji="0" lang="en-US"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Limit exposure by time or distance</a:t>
            </a:r>
          </a:p>
        </p:txBody>
      </p:sp>
    </p:spTree>
    <p:extLst>
      <p:ext uri="{BB962C8B-B14F-4D97-AF65-F5344CB8AC3E}">
        <p14:creationId xmlns:p14="http://schemas.microsoft.com/office/powerpoint/2010/main" val="12868504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123AD78-826F-472F-ABBB-51702F460BAA}"/>
</file>

<file path=customXml/itemProps2.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3.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67</TotalTime>
  <Words>7979</Words>
  <Application>Microsoft Office PowerPoint</Application>
  <PresentationFormat>On-screen Show (4:3)</PresentationFormat>
  <Paragraphs>766</Paragraphs>
  <Slides>67</Slides>
  <Notes>65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67</vt:i4>
      </vt:variant>
    </vt:vector>
  </HeadingPairs>
  <TitlesOfParts>
    <vt:vector size="78" baseType="lpstr">
      <vt:lpstr>Aptos</vt:lpstr>
      <vt:lpstr>Arial</vt:lpstr>
      <vt:lpstr>Calibri</vt:lpstr>
      <vt:lpstr>Calibri Light</vt:lpstr>
      <vt:lpstr>Courier New</vt:lpstr>
      <vt:lpstr>Tahoma</vt:lpstr>
      <vt:lpstr>Times New Roman</vt:lpstr>
      <vt:lpstr>Trebuchet MS</vt:lpstr>
      <vt:lpstr>Wingdings 3</vt:lpstr>
      <vt:lpstr>Office Theme</vt:lpstr>
      <vt:lpstr>Acrobat Document</vt:lpstr>
      <vt:lpstr>OMD Safety Policy Training</vt:lpstr>
      <vt:lpstr>PowerPoint Presentation</vt:lpstr>
      <vt:lpstr>Introduction</vt:lpstr>
      <vt:lpstr> Introduction</vt:lpstr>
      <vt:lpstr>Introduction</vt:lpstr>
      <vt:lpstr>Hierarchy of Controls </vt:lpstr>
      <vt:lpstr>Hierarchy of Controls </vt:lpstr>
      <vt:lpstr>Hierarchy of Controls</vt:lpstr>
      <vt:lpstr>Hierarchy of Controls</vt:lpstr>
      <vt:lpstr>Hierarchy of Controls </vt:lpstr>
      <vt:lpstr>Types of PPE</vt:lpstr>
      <vt:lpstr>Types of PPE</vt:lpstr>
      <vt:lpstr>Types of PPE</vt:lpstr>
      <vt:lpstr>Types of PPE</vt:lpstr>
      <vt:lpstr>Types of PPE</vt:lpstr>
      <vt:lpstr>Types of PPE</vt:lpstr>
      <vt:lpstr>Eye and face protection: </vt:lpstr>
      <vt:lpstr>Types of PPE</vt:lpstr>
      <vt:lpstr>Type of PPE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CASTEEL Amanda E * OMD</cp:lastModifiedBy>
  <cp:revision>11</cp:revision>
  <dcterms:created xsi:type="dcterms:W3CDTF">2024-02-01T19:20:03Z</dcterms:created>
  <dcterms:modified xsi:type="dcterms:W3CDTF">2025-09-12T22:58:44Z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