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56"/>
  </p:notesMasterIdLst>
  <p:sldIdLst>
    <p:sldId id="257" r:id="rId5"/>
    <p:sldId id="292" r:id="rId6"/>
    <p:sldId id="319" r:id="rId7"/>
    <p:sldId id="320" r:id="rId8"/>
    <p:sldId id="325" r:id="rId9"/>
    <p:sldId id="318" r:id="rId10"/>
    <p:sldId id="327" r:id="rId11"/>
    <p:sldId id="315" r:id="rId12"/>
    <p:sldId id="314" r:id="rId13"/>
    <p:sldId id="295" r:id="rId14"/>
    <p:sldId id="296" r:id="rId15"/>
    <p:sldId id="313" r:id="rId16"/>
    <p:sldId id="297" r:id="rId17"/>
    <p:sldId id="328" r:id="rId18"/>
    <p:sldId id="329" r:id="rId19"/>
    <p:sldId id="298" r:id="rId20"/>
    <p:sldId id="306" r:id="rId21"/>
    <p:sldId id="259" r:id="rId22"/>
    <p:sldId id="260" r:id="rId23"/>
    <p:sldId id="261" r:id="rId24"/>
    <p:sldId id="263" r:id="rId25"/>
    <p:sldId id="317" r:id="rId26"/>
    <p:sldId id="264" r:id="rId27"/>
    <p:sldId id="265" r:id="rId28"/>
    <p:sldId id="308" r:id="rId29"/>
    <p:sldId id="266" r:id="rId30"/>
    <p:sldId id="267" r:id="rId31"/>
    <p:sldId id="268" r:id="rId32"/>
    <p:sldId id="269" r:id="rId33"/>
    <p:sldId id="270" r:id="rId34"/>
    <p:sldId id="271" r:id="rId35"/>
    <p:sldId id="272" r:id="rId36"/>
    <p:sldId id="273" r:id="rId37"/>
    <p:sldId id="274" r:id="rId38"/>
    <p:sldId id="275" r:id="rId39"/>
    <p:sldId id="276" r:id="rId40"/>
    <p:sldId id="310" r:id="rId41"/>
    <p:sldId id="300" r:id="rId42"/>
    <p:sldId id="301" r:id="rId43"/>
    <p:sldId id="277" r:id="rId44"/>
    <p:sldId id="323" r:id="rId45"/>
    <p:sldId id="324" r:id="rId46"/>
    <p:sldId id="278" r:id="rId47"/>
    <p:sldId id="279" r:id="rId48"/>
    <p:sldId id="280" r:id="rId49"/>
    <p:sldId id="299" r:id="rId50"/>
    <p:sldId id="302" r:id="rId51"/>
    <p:sldId id="322" r:id="rId52"/>
    <p:sldId id="281" r:id="rId53"/>
    <p:sldId id="326" r:id="rId54"/>
    <p:sldId id="321"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0F"/>
    <a:srgbClr val="002A86"/>
    <a:srgbClr val="0B1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030DC1-5BA2-4E88-88A2-AD0E487EB43A}" v="168" dt="2025-09-17T23:15:05.2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804" autoAdjust="0"/>
  </p:normalViewPr>
  <p:slideViewPr>
    <p:cSldViewPr snapToGrid="0">
      <p:cViewPr varScale="1">
        <p:scale>
          <a:sx n="54" d="100"/>
          <a:sy n="54" d="100"/>
        </p:scale>
        <p:origin x="2218"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1088F-0B15-4C8F-B02A-FAB845C63B6A}" type="datetimeFigureOut">
              <a:rPr lang="en-US" smtClean="0"/>
              <a:t>9/17/2025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8F0F9-EB59-40A4-A2A9-83530C48AC62}" type="slidenum">
              <a:rPr lang="en-US" smtClean="0"/>
              <a:t>‹#›</a:t>
            </a:fld>
            <a:endParaRPr lang="en-US"/>
          </a:p>
        </p:txBody>
      </p:sp>
    </p:spTree>
    <p:extLst>
      <p:ext uri="{BB962C8B-B14F-4D97-AF65-F5344CB8AC3E}">
        <p14:creationId xmlns:p14="http://schemas.microsoft.com/office/powerpoint/2010/main" val="3339108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500">
                <a:solidFill>
                  <a:schemeClr val="tx1"/>
                </a:solidFill>
                <a:latin typeface="Verdana" pitchFamily="34" charset="0"/>
              </a:defRPr>
            </a:lvl1pPr>
            <a:lvl2pPr marL="785325" indent="-302047" eaLnBrk="0" hangingPunct="0">
              <a:defRPr sz="2500">
                <a:solidFill>
                  <a:schemeClr val="tx1"/>
                </a:solidFill>
                <a:latin typeface="Verdana" pitchFamily="34" charset="0"/>
              </a:defRPr>
            </a:lvl2pPr>
            <a:lvl3pPr marL="1208192" indent="-241638" eaLnBrk="0" hangingPunct="0">
              <a:defRPr sz="2500">
                <a:solidFill>
                  <a:schemeClr val="tx1"/>
                </a:solidFill>
                <a:latin typeface="Verdana" pitchFamily="34" charset="0"/>
              </a:defRPr>
            </a:lvl3pPr>
            <a:lvl4pPr marL="1691468" indent="-241638" eaLnBrk="0" hangingPunct="0">
              <a:defRPr sz="2500">
                <a:solidFill>
                  <a:schemeClr val="tx1"/>
                </a:solidFill>
                <a:latin typeface="Verdana" pitchFamily="34" charset="0"/>
              </a:defRPr>
            </a:lvl4pPr>
            <a:lvl5pPr marL="2174744" indent="-241638" eaLnBrk="0" hangingPunct="0">
              <a:defRPr sz="2500">
                <a:solidFill>
                  <a:schemeClr val="tx1"/>
                </a:solidFill>
                <a:latin typeface="Verdana" pitchFamily="34" charset="0"/>
              </a:defRPr>
            </a:lvl5pPr>
            <a:lvl6pPr marL="2658022" indent="-241638" eaLnBrk="0" fontAlgn="base" hangingPunct="0">
              <a:spcBef>
                <a:spcPct val="0"/>
              </a:spcBef>
              <a:spcAft>
                <a:spcPct val="0"/>
              </a:spcAft>
              <a:defRPr sz="2500">
                <a:solidFill>
                  <a:schemeClr val="tx1"/>
                </a:solidFill>
                <a:latin typeface="Verdana" pitchFamily="34" charset="0"/>
              </a:defRPr>
            </a:lvl6pPr>
            <a:lvl7pPr marL="3141298" indent="-241638" eaLnBrk="0" fontAlgn="base" hangingPunct="0">
              <a:spcBef>
                <a:spcPct val="0"/>
              </a:spcBef>
              <a:spcAft>
                <a:spcPct val="0"/>
              </a:spcAft>
              <a:defRPr sz="2500">
                <a:solidFill>
                  <a:schemeClr val="tx1"/>
                </a:solidFill>
                <a:latin typeface="Verdana" pitchFamily="34" charset="0"/>
              </a:defRPr>
            </a:lvl7pPr>
            <a:lvl8pPr marL="3624574" indent="-241638" eaLnBrk="0" fontAlgn="base" hangingPunct="0">
              <a:spcBef>
                <a:spcPct val="0"/>
              </a:spcBef>
              <a:spcAft>
                <a:spcPct val="0"/>
              </a:spcAft>
              <a:defRPr sz="2500">
                <a:solidFill>
                  <a:schemeClr val="tx1"/>
                </a:solidFill>
                <a:latin typeface="Verdana" pitchFamily="34" charset="0"/>
              </a:defRPr>
            </a:lvl8pPr>
            <a:lvl9pPr marL="4107851" indent="-241638" eaLnBrk="0" fontAlgn="base" hangingPunct="0">
              <a:spcBef>
                <a:spcPct val="0"/>
              </a:spcBef>
              <a:spcAft>
                <a:spcPct val="0"/>
              </a:spcAft>
              <a:defRPr sz="2500">
                <a:solidFill>
                  <a:schemeClr val="tx1"/>
                </a:solidFill>
                <a:latin typeface="Verdana" pitchFamily="34" charset="0"/>
              </a:defRPr>
            </a:lvl9pPr>
          </a:lstStyle>
          <a:p>
            <a:pPr eaLnBrk="1" hangingPunct="1"/>
            <a:fld id="{0A6F86A3-90A2-424B-A731-C06F63714CB5}" type="slidenum">
              <a:rPr lang="en-US" sz="1200"/>
              <a:pPr eaLnBrk="1" hangingPunct="1"/>
              <a:t>2</a:t>
            </a:fld>
            <a:endParaRPr lang="en-US" sz="12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22</a:t>
            </a:fld>
            <a:endParaRPr lang="en-US"/>
          </a:p>
        </p:txBody>
      </p:sp>
    </p:spTree>
    <p:extLst>
      <p:ext uri="{BB962C8B-B14F-4D97-AF65-F5344CB8AC3E}">
        <p14:creationId xmlns:p14="http://schemas.microsoft.com/office/powerpoint/2010/main" val="2908437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1993F315-D8A9-463A-BC4A-ABA2B05A551D}" type="slidenum">
              <a:rPr lang="en-US">
                <a:solidFill>
                  <a:prstClr val="black"/>
                </a:solidFill>
              </a:rPr>
              <a:pPr/>
              <a:t>23</a:t>
            </a:fld>
            <a:endParaRPr lang="en-US" dirty="0">
              <a:solidFill>
                <a:prstClr val="black"/>
              </a:solidFill>
            </a:endParaRPr>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r>
              <a:rPr lang="en-US" dirty="0"/>
              <a:t>“This fatality happened recently in the state of Washington.”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6F6368A4-3B0E-4053-9F44-0C9F63FB6D92}" type="slidenum">
              <a:rPr lang="en-US">
                <a:solidFill>
                  <a:prstClr val="black"/>
                </a:solidFill>
              </a:rPr>
              <a:pPr/>
              <a:t>24</a:t>
            </a:fld>
            <a:endParaRPr lang="en-US" dirty="0">
              <a:solidFill>
                <a:prstClr val="black"/>
              </a:solidFill>
            </a:endParaRPr>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pPr eaLnBrk="0" hangingPunct="0">
              <a:lnSpc>
                <a:spcPct val="90000"/>
              </a:lnSpc>
            </a:pPr>
            <a:r>
              <a:rPr lang="en-US" dirty="0"/>
              <a:t>“In many fatalities or injuries, another employee will start up a machine or open a valve, not aware that someone else is repairing the machine.  The person working on this saw obviously would not want someone inadvertently starting up the saw.”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5B63FC9B-91AC-45AB-AD1E-2BA122B2FB1E}" type="slidenum">
              <a:rPr lang="en-US">
                <a:solidFill>
                  <a:prstClr val="black"/>
                </a:solidFill>
              </a:rPr>
              <a:pPr/>
              <a:t>26</a:t>
            </a:fld>
            <a:endParaRPr lang="en-US" dirty="0">
              <a:solidFill>
                <a:prstClr val="black"/>
              </a:solidFill>
            </a:endParaRPr>
          </a:p>
        </p:txBody>
      </p:sp>
      <p:sp>
        <p:nvSpPr>
          <p:cNvPr id="29698" name="Rectangle 2"/>
          <p:cNvSpPr>
            <a:spLocks noGrp="1" noRot="1" noChangeAspect="1" noChangeArrowheads="1" noTextEdit="1"/>
          </p:cNvSpPr>
          <p:nvPr>
            <p:ph type="sldImg"/>
          </p:nvPr>
        </p:nvSpPr>
        <p:spPr>
          <a:xfrm>
            <a:off x="1271588" y="731838"/>
            <a:ext cx="4773612" cy="3579812"/>
          </a:xfrm>
          <a:ln w="12700" cap="flat">
            <a:solidFill>
              <a:schemeClr val="tx1"/>
            </a:solidFill>
          </a:ln>
          <a:extLst>
            <a:ext uri="{909E8E84-426E-40DD-AFC4-6F175D3DCCD1}">
              <a14:hiddenFill xmlns:a14="http://schemas.microsoft.com/office/drawing/2010/main">
                <a:noFill/>
              </a14:hiddenFill>
            </a:ext>
          </a:extLst>
        </p:spPr>
      </p:sp>
      <p:sp>
        <p:nvSpPr>
          <p:cNvPr id="29699" name="Rectangle 3"/>
          <p:cNvSpPr>
            <a:spLocks noGrp="1" noChangeArrowheads="1"/>
          </p:cNvSpPr>
          <p:nvPr>
            <p:ph type="body" idx="1"/>
          </p:nvPr>
        </p:nvSpPr>
        <p:spPr>
          <a:xfrm>
            <a:off x="975694" y="4561227"/>
            <a:ext cx="5363817" cy="4320212"/>
          </a:xfrm>
          <a:noFill/>
          <a:ln/>
        </p:spPr>
        <p:txBody>
          <a:bodyPr lIns="95644" tIns="46983" rIns="95644" bIns="46983"/>
          <a:lstStyle/>
          <a:p>
            <a:pPr eaLnBrk="0" hangingPunct="0">
              <a:lnSpc>
                <a:spcPct val="90000"/>
              </a:lnSpc>
            </a:pPr>
            <a:r>
              <a:rPr lang="en-US" dirty="0"/>
              <a:t>“Service &amp; Maintenance -- when the machine isn’t being used for actual production and service, repair or maintenance work is being done.</a:t>
            </a:r>
          </a:p>
          <a:p>
            <a:pPr eaLnBrk="0" hangingPunct="0">
              <a:lnSpc>
                <a:spcPct val="90000"/>
              </a:lnSpc>
            </a:pPr>
            <a:r>
              <a:rPr lang="en-US" dirty="0"/>
              <a:t>Setup - a particular type of service to a machine when it is being prepared for production use.</a:t>
            </a:r>
          </a:p>
          <a:p>
            <a:pPr lvl="1" eaLnBrk="0" hangingPunct="0">
              <a:lnSpc>
                <a:spcPct val="90000"/>
              </a:lnSpc>
            </a:pPr>
            <a:r>
              <a:rPr lang="en-US" dirty="0"/>
              <a:t>In the photo, the setup person is installing and adjusting the dies for production stamping of a composite material.</a:t>
            </a:r>
          </a:p>
          <a:p>
            <a:pPr lvl="1" eaLnBrk="0" hangingPunct="0">
              <a:lnSpc>
                <a:spcPct val="90000"/>
              </a:lnSpc>
            </a:pPr>
            <a:r>
              <a:rPr lang="en-US" dirty="0"/>
              <a:t>Problems:</a:t>
            </a:r>
          </a:p>
          <a:p>
            <a:pPr lvl="2" eaLnBrk="0" hangingPunct="0">
              <a:lnSpc>
                <a:spcPct val="90000"/>
              </a:lnSpc>
            </a:pPr>
            <a:r>
              <a:rPr lang="en-US" dirty="0"/>
              <a:t>There is no block under the upper die to positively prevent it from coming down.</a:t>
            </a:r>
          </a:p>
          <a:p>
            <a:pPr lvl="2" eaLnBrk="0" hangingPunct="0">
              <a:lnSpc>
                <a:spcPct val="90000"/>
              </a:lnSpc>
            </a:pPr>
            <a:r>
              <a:rPr lang="en-US" dirty="0"/>
              <a:t>A key in the computer control on the other side of the machine is all that prevents machine activation.”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73B47356-BFAD-4696-8954-DF9ED7AFB4CF}" type="slidenum">
              <a:rPr lang="en-US">
                <a:solidFill>
                  <a:prstClr val="black"/>
                </a:solidFill>
              </a:rPr>
              <a:pPr/>
              <a:t>27</a:t>
            </a:fld>
            <a:endParaRPr lang="en-US" dirty="0">
              <a:solidFill>
                <a:prstClr val="black"/>
              </a:solidFill>
            </a:endParaRPr>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r>
              <a:rPr lang="en-US" dirty="0"/>
              <a:t>“These are also called “energy control devices”. Regular on-off switches (push buttons, selector switches, etc.)  are </a:t>
            </a:r>
            <a:r>
              <a:rPr lang="en-US" u="sng" dirty="0"/>
              <a:t>not</a:t>
            </a:r>
            <a:r>
              <a:rPr lang="en-US" dirty="0"/>
              <a:t> energy-isolating devices since they can fail – they are not designed for energy isolation.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C2A157B1-5B85-4707-87D9-337C2BFD661E}" type="slidenum">
              <a:rPr lang="en-US">
                <a:solidFill>
                  <a:prstClr val="black"/>
                </a:solidFill>
              </a:rPr>
              <a:pPr/>
              <a:t>28</a:t>
            </a:fld>
            <a:endParaRPr lang="en-US" dirty="0">
              <a:solidFill>
                <a:prstClr val="black"/>
              </a:solidFill>
            </a:endParaRPr>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pPr>
              <a:spcBef>
                <a:spcPct val="50000"/>
              </a:spcBef>
            </a:pPr>
            <a:r>
              <a:rPr lang="en-US" dirty="0">
                <a:solidFill>
                  <a:schemeClr val="hlink"/>
                </a:solidFill>
              </a:rPr>
              <a:t>“A lockout device is a  usually a lock, key, valve or switch cover that holds an energy isolating or control device in the off or safe position </a:t>
            </a:r>
            <a:r>
              <a:rPr lang="en-US" dirty="0"/>
              <a:t>until the lockout device is removed.  Lockout must be done according to an established procedure.”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EDF691CD-038A-47F1-9674-C61DB1322029}" type="slidenum">
              <a:rPr lang="en-US">
                <a:solidFill>
                  <a:prstClr val="black"/>
                </a:solidFill>
              </a:rPr>
              <a:pPr/>
              <a:t>29</a:t>
            </a:fld>
            <a:endParaRPr lang="en-US" dirty="0">
              <a:solidFill>
                <a:prstClr val="black"/>
              </a:solidFill>
            </a:endParaRPr>
          </a:p>
        </p:txBody>
      </p:sp>
      <p:sp>
        <p:nvSpPr>
          <p:cNvPr id="27650" name="Rectangle 2"/>
          <p:cNvSpPr>
            <a:spLocks noGrp="1" noChangeArrowheads="1"/>
          </p:cNvSpPr>
          <p:nvPr>
            <p:ph type="body" idx="1"/>
          </p:nvPr>
        </p:nvSpPr>
        <p:spPr>
          <a:xfrm>
            <a:off x="975694" y="4561227"/>
            <a:ext cx="5363817" cy="4320212"/>
          </a:xfrm>
          <a:noFill/>
          <a:ln/>
        </p:spPr>
        <p:txBody>
          <a:bodyPr lIns="95644" tIns="46983" rIns="95644" bIns="46983"/>
          <a:lstStyle/>
          <a:p>
            <a:pPr eaLnBrk="0" hangingPunct="0">
              <a:lnSpc>
                <a:spcPct val="90000"/>
              </a:lnSpc>
            </a:pPr>
            <a:r>
              <a:rPr lang="en-US" dirty="0"/>
              <a:t>“If you don’t have an electrical disconnect next to a machine, then you can attach a lock to the electrical panel. There are also individual circuit breaker locks, which may be better than locking the electrical panel cover since in an emergency, it may be necessary to get to the panel to shut off breakers other than the one that is locked out.</a:t>
            </a:r>
          </a:p>
          <a:p>
            <a:pPr>
              <a:lnSpc>
                <a:spcPct val="90000"/>
              </a:lnSpc>
            </a:pPr>
            <a:r>
              <a:rPr lang="en-US" dirty="0"/>
              <a:t>You don’t have to have a lockout procedure for a machine with all its energy controlled by pulling the plug if the worker maintains exclusive control of the plug.  If that is not the case, the photo on the right shows how to lockout a plug at the end of an electrical cord.”  </a:t>
            </a:r>
          </a:p>
        </p:txBody>
      </p:sp>
      <p:sp>
        <p:nvSpPr>
          <p:cNvPr id="27651" name="Rectangle 3"/>
          <p:cNvSpPr>
            <a:spLocks noGrp="1" noRot="1" noChangeAspect="1" noChangeArrowheads="1" noTextEdit="1"/>
          </p:cNvSpPr>
          <p:nvPr>
            <p:ph type="sldImg"/>
          </p:nvPr>
        </p:nvSpPr>
        <p:spPr>
          <a:xfrm>
            <a:off x="1271588" y="731838"/>
            <a:ext cx="4773612" cy="3579812"/>
          </a:xfrm>
          <a:ln w="12700" cap="flat">
            <a:solidFill>
              <a:schemeClr val="tx1"/>
            </a:solidFill>
          </a:ln>
          <a:extLst>
            <a:ext uri="{909E8E84-426E-40DD-AFC4-6F175D3DCCD1}">
              <a14:hiddenFill xmlns:a14="http://schemas.microsoft.com/office/drawing/2010/main">
                <a:noFill/>
              </a14:hiddenFill>
            </a:ext>
          </a:extLst>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E1DF5146-0342-4029-9955-473C4A86847B}" type="slidenum">
              <a:rPr lang="en-US">
                <a:solidFill>
                  <a:prstClr val="black"/>
                </a:solidFill>
              </a:rPr>
              <a:pPr/>
              <a:t>30</a:t>
            </a:fld>
            <a:endParaRPr lang="en-US" dirty="0">
              <a:solidFill>
                <a:prstClr val="black"/>
              </a:solidFill>
            </a:endParaRPr>
          </a:p>
        </p:txBody>
      </p:sp>
      <p:sp>
        <p:nvSpPr>
          <p:cNvPr id="23554" name="Rectangle 2"/>
          <p:cNvSpPr>
            <a:spLocks noGrp="1" noChangeArrowheads="1"/>
          </p:cNvSpPr>
          <p:nvPr>
            <p:ph type="body" idx="1"/>
          </p:nvPr>
        </p:nvSpPr>
        <p:spPr>
          <a:xfrm>
            <a:off x="894522" y="4080840"/>
            <a:ext cx="5607327" cy="4320211"/>
          </a:xfrm>
          <a:noFill/>
          <a:ln/>
        </p:spPr>
        <p:txBody>
          <a:bodyPr lIns="95644" tIns="46983" rIns="95644" bIns="46983"/>
          <a:lstStyle/>
          <a:p>
            <a:pPr eaLnBrk="0" hangingPunct="0">
              <a:lnSpc>
                <a:spcPct val="90000"/>
              </a:lnSpc>
            </a:pPr>
            <a:r>
              <a:rPr lang="en-US" dirty="0"/>
              <a:t>“These lockout devices prevent the valves in air, water, gas or steam lines from being opened.” </a:t>
            </a:r>
          </a:p>
          <a:p>
            <a:pPr eaLnBrk="0" hangingPunct="0">
              <a:lnSpc>
                <a:spcPct val="90000"/>
              </a:lnSpc>
            </a:pPr>
            <a:endParaRPr lang="en-US" dirty="0"/>
          </a:p>
        </p:txBody>
      </p:sp>
      <p:sp>
        <p:nvSpPr>
          <p:cNvPr id="23555" name="Rectangle 3"/>
          <p:cNvSpPr>
            <a:spLocks noGrp="1" noRot="1" noChangeAspect="1" noChangeArrowheads="1" noTextEdit="1"/>
          </p:cNvSpPr>
          <p:nvPr>
            <p:ph type="sldImg"/>
          </p:nvPr>
        </p:nvSpPr>
        <p:spPr>
          <a:xfrm>
            <a:off x="1273175" y="411163"/>
            <a:ext cx="4770438" cy="3578225"/>
          </a:xfrm>
          <a:ln w="12700" cap="flat">
            <a:solidFill>
              <a:schemeClr val="tx1"/>
            </a:solidFill>
          </a:ln>
          <a:extLst>
            <a:ext uri="{909E8E84-426E-40DD-AFC4-6F175D3DCCD1}">
              <a14:hiddenFill xmlns:a14="http://schemas.microsoft.com/office/drawing/2010/main">
                <a:noFill/>
              </a14:hiddenFill>
            </a:ext>
          </a:extLst>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23CAF5DA-D9BB-41F2-A0CC-7B3C1184A7BE}" type="slidenum">
              <a:rPr lang="en-US">
                <a:solidFill>
                  <a:prstClr val="black"/>
                </a:solidFill>
              </a:rPr>
              <a:pPr/>
              <a:t>31</a:t>
            </a:fld>
            <a:endParaRPr lang="en-US" dirty="0">
              <a:solidFill>
                <a:prstClr val="black"/>
              </a:solidFill>
            </a:endParaRPr>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r>
              <a:rPr lang="en-US" dirty="0"/>
              <a:t>“A physical block or break in a pipeline prevents steam, gas or liquids from flowing through the pipe to the area where maintenance work is being done. For example, the pipe to a chemical tank must be blocked or disconnected before someone goes in to do repair or maintenance.”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97E38ACB-9AAD-43EA-88CE-4B7B98F066C6}" type="slidenum">
              <a:rPr lang="en-US">
                <a:solidFill>
                  <a:prstClr val="black"/>
                </a:solidFill>
              </a:rPr>
              <a:pPr/>
              <a:t>32</a:t>
            </a:fld>
            <a:endParaRPr lang="en-US" dirty="0">
              <a:solidFill>
                <a:prstClr val="black"/>
              </a:solidFill>
            </a:endParaRPr>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r>
              <a:rPr lang="en-US" dirty="0"/>
              <a:t>“These devices prevent compressed air from flowing through lines and moving some part of the machinery.  The locks prevent anyone from hooking up the lines while maintenance is being done.”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500">
                <a:solidFill>
                  <a:schemeClr val="tx1"/>
                </a:solidFill>
                <a:latin typeface="Verdana" pitchFamily="34" charset="0"/>
              </a:defRPr>
            </a:lvl1pPr>
            <a:lvl2pPr marL="785325" indent="-302047" eaLnBrk="0" hangingPunct="0">
              <a:defRPr sz="2500">
                <a:solidFill>
                  <a:schemeClr val="tx1"/>
                </a:solidFill>
                <a:latin typeface="Verdana" pitchFamily="34" charset="0"/>
              </a:defRPr>
            </a:lvl2pPr>
            <a:lvl3pPr marL="1208192" indent="-241638" eaLnBrk="0" hangingPunct="0">
              <a:defRPr sz="2500">
                <a:solidFill>
                  <a:schemeClr val="tx1"/>
                </a:solidFill>
                <a:latin typeface="Verdana" pitchFamily="34" charset="0"/>
              </a:defRPr>
            </a:lvl3pPr>
            <a:lvl4pPr marL="1691468" indent="-241638" eaLnBrk="0" hangingPunct="0">
              <a:defRPr sz="2500">
                <a:solidFill>
                  <a:schemeClr val="tx1"/>
                </a:solidFill>
                <a:latin typeface="Verdana" pitchFamily="34" charset="0"/>
              </a:defRPr>
            </a:lvl4pPr>
            <a:lvl5pPr marL="2174744" indent="-241638" eaLnBrk="0" hangingPunct="0">
              <a:defRPr sz="2500">
                <a:solidFill>
                  <a:schemeClr val="tx1"/>
                </a:solidFill>
                <a:latin typeface="Verdana" pitchFamily="34" charset="0"/>
              </a:defRPr>
            </a:lvl5pPr>
            <a:lvl6pPr marL="2658022" indent="-241638" eaLnBrk="0" fontAlgn="base" hangingPunct="0">
              <a:spcBef>
                <a:spcPct val="0"/>
              </a:spcBef>
              <a:spcAft>
                <a:spcPct val="0"/>
              </a:spcAft>
              <a:defRPr sz="2500">
                <a:solidFill>
                  <a:schemeClr val="tx1"/>
                </a:solidFill>
                <a:latin typeface="Verdana" pitchFamily="34" charset="0"/>
              </a:defRPr>
            </a:lvl6pPr>
            <a:lvl7pPr marL="3141298" indent="-241638" eaLnBrk="0" fontAlgn="base" hangingPunct="0">
              <a:spcBef>
                <a:spcPct val="0"/>
              </a:spcBef>
              <a:spcAft>
                <a:spcPct val="0"/>
              </a:spcAft>
              <a:defRPr sz="2500">
                <a:solidFill>
                  <a:schemeClr val="tx1"/>
                </a:solidFill>
                <a:latin typeface="Verdana" pitchFamily="34" charset="0"/>
              </a:defRPr>
            </a:lvl7pPr>
            <a:lvl8pPr marL="3624574" indent="-241638" eaLnBrk="0" fontAlgn="base" hangingPunct="0">
              <a:spcBef>
                <a:spcPct val="0"/>
              </a:spcBef>
              <a:spcAft>
                <a:spcPct val="0"/>
              </a:spcAft>
              <a:defRPr sz="2500">
                <a:solidFill>
                  <a:schemeClr val="tx1"/>
                </a:solidFill>
                <a:latin typeface="Verdana" pitchFamily="34" charset="0"/>
              </a:defRPr>
            </a:lvl8pPr>
            <a:lvl9pPr marL="4107851" indent="-241638" eaLnBrk="0" fontAlgn="base" hangingPunct="0">
              <a:spcBef>
                <a:spcPct val="0"/>
              </a:spcBef>
              <a:spcAft>
                <a:spcPct val="0"/>
              </a:spcAft>
              <a:defRPr sz="2500">
                <a:solidFill>
                  <a:schemeClr val="tx1"/>
                </a:solidFill>
                <a:latin typeface="Verdana" pitchFamily="34" charset="0"/>
              </a:defRPr>
            </a:lvl9pPr>
          </a:lstStyle>
          <a:p>
            <a:pPr eaLnBrk="1" hangingPunct="1"/>
            <a:fld id="{0A6F86A3-90A2-424B-A731-C06F63714CB5}" type="slidenum">
              <a:rPr lang="en-US" sz="1200"/>
              <a:pPr eaLnBrk="1" hangingPunct="1"/>
              <a:t>3</a:t>
            </a:fld>
            <a:endParaRPr lang="en-US" sz="1200" dirty="0"/>
          </a:p>
        </p:txBody>
      </p:sp>
    </p:spTree>
    <p:extLst>
      <p:ext uri="{BB962C8B-B14F-4D97-AF65-F5344CB8AC3E}">
        <p14:creationId xmlns:p14="http://schemas.microsoft.com/office/powerpoint/2010/main" val="32952424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E7C300E0-D96F-44AC-A9A5-DB146DDB9221}" type="slidenum">
              <a:rPr lang="en-US">
                <a:solidFill>
                  <a:prstClr val="black"/>
                </a:solidFill>
              </a:rPr>
              <a:pPr/>
              <a:t>33</a:t>
            </a:fld>
            <a:endParaRPr lang="en-US" dirty="0">
              <a:solidFill>
                <a:prstClr val="black"/>
              </a:solidFill>
            </a:endParaRPr>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BDDBE345-D825-4258-9ADB-ED1363BD3843}" type="slidenum">
              <a:rPr lang="en-US">
                <a:solidFill>
                  <a:prstClr val="black"/>
                </a:solidFill>
              </a:rPr>
              <a:pPr/>
              <a:t>34</a:t>
            </a:fld>
            <a:endParaRPr lang="en-US" dirty="0">
              <a:solidFill>
                <a:prstClr val="black"/>
              </a:solidFill>
            </a:endParaRPr>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r>
              <a:rPr lang="en-US" dirty="0"/>
              <a:t>“Group or “gang”  locks are typically used when several people are doing maintenance and repair at the same time on a machine or piece of equipment. Each lock should have a clear identification (usually a name) showing who it belongs to. No one can remove another person’s lock.”</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06D32446-EFAE-46FC-8CF5-112556B0D4E7}" type="slidenum">
              <a:rPr lang="en-US">
                <a:solidFill>
                  <a:prstClr val="black"/>
                </a:solidFill>
              </a:rPr>
              <a:pPr/>
              <a:t>35</a:t>
            </a:fld>
            <a:endParaRPr lang="en-US" dirty="0">
              <a:solidFill>
                <a:prstClr val="black"/>
              </a:solidFill>
            </a:endParaRPr>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r>
              <a:rPr lang="en-US" dirty="0"/>
              <a:t>“This obviously not a real lockout device since it could be easily removed.”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B1FB31A1-84EA-4EC1-8C65-B0DDEB3F1F30}" type="slidenum">
              <a:rPr lang="en-US">
                <a:solidFill>
                  <a:prstClr val="black"/>
                </a:solidFill>
              </a:rPr>
              <a:pPr/>
              <a:t>36</a:t>
            </a:fld>
            <a:endParaRPr lang="en-US" dirty="0">
              <a:solidFill>
                <a:prstClr val="black"/>
              </a:solidFill>
            </a:endParaRPr>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r>
              <a:rPr lang="en-US" dirty="0"/>
              <a:t>“Tags cannot be used as a substitute for lockout devices.  They can only be used alone if there is no other way to positively control hazardous energy.  However, they are often used along with lockout devices as an additional warning.   The separate sign can be used as further warning or information.”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B1FB31A1-84EA-4EC1-8C65-B0DDEB3F1F30}" type="slidenum">
              <a:rPr lang="en-US">
                <a:solidFill>
                  <a:prstClr val="black"/>
                </a:solidFill>
              </a:rPr>
              <a:pPr/>
              <a:t>37</a:t>
            </a:fld>
            <a:endParaRPr lang="en-US" dirty="0">
              <a:solidFill>
                <a:prstClr val="black"/>
              </a:solidFill>
            </a:endParaRPr>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r>
              <a:rPr lang="en-US" dirty="0"/>
              <a:t>“Tags cannot be used as a substitute for lockout devices.  They can only be used alone if there is no other way to positively control hazardous energy.  However, they are often used along with lockout devices as an additional warning.   The separate sign can be used as further warning or information.”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44998AC1-818C-44C7-AB39-26E49D93A843}" type="slidenum">
              <a:rPr lang="en-US">
                <a:solidFill>
                  <a:prstClr val="black"/>
                </a:solidFill>
              </a:rPr>
              <a:pPr/>
              <a:t>40</a:t>
            </a:fld>
            <a:endParaRPr lang="en-US" dirty="0">
              <a:solidFill>
                <a:prstClr val="black"/>
              </a:solidFill>
            </a:endParaRPr>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p:txBody>
          <a:bodyPr/>
          <a:lstStyle/>
          <a:p>
            <a:r>
              <a:rPr lang="en-US" dirty="0"/>
              <a:t>“These steps must be followed in the order shown.”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44998AC1-818C-44C7-AB39-26E49D93A843}" type="slidenum">
              <a:rPr lang="en-US">
                <a:solidFill>
                  <a:prstClr val="black"/>
                </a:solidFill>
              </a:rPr>
              <a:pPr/>
              <a:t>41</a:t>
            </a:fld>
            <a:endParaRPr lang="en-US" dirty="0">
              <a:solidFill>
                <a:prstClr val="black"/>
              </a:solidFill>
            </a:endParaRPr>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p:txBody>
          <a:bodyPr/>
          <a:lstStyle/>
          <a:p>
            <a:r>
              <a:rPr lang="en-US" dirty="0"/>
              <a:t>“These steps must be followed in the order shown.”</a:t>
            </a:r>
          </a:p>
        </p:txBody>
      </p:sp>
    </p:spTree>
    <p:extLst>
      <p:ext uri="{BB962C8B-B14F-4D97-AF65-F5344CB8AC3E}">
        <p14:creationId xmlns:p14="http://schemas.microsoft.com/office/powerpoint/2010/main" val="37960780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44998AC1-818C-44C7-AB39-26E49D93A843}" type="slidenum">
              <a:rPr lang="en-US">
                <a:solidFill>
                  <a:prstClr val="black"/>
                </a:solidFill>
              </a:rPr>
              <a:pPr/>
              <a:t>42</a:t>
            </a:fld>
            <a:endParaRPr lang="en-US" dirty="0">
              <a:solidFill>
                <a:prstClr val="black"/>
              </a:solidFill>
            </a:endParaRPr>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p:txBody>
          <a:bodyPr/>
          <a:lstStyle/>
          <a:p>
            <a:r>
              <a:rPr lang="en-US" dirty="0"/>
              <a:t>“These steps must be followed in the order shown.”</a:t>
            </a:r>
          </a:p>
        </p:txBody>
      </p:sp>
    </p:spTree>
    <p:extLst>
      <p:ext uri="{BB962C8B-B14F-4D97-AF65-F5344CB8AC3E}">
        <p14:creationId xmlns:p14="http://schemas.microsoft.com/office/powerpoint/2010/main" val="21683206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B5EDB915-935A-4E6B-8C50-1B32CFA35141}" type="slidenum">
              <a:rPr lang="en-US">
                <a:solidFill>
                  <a:prstClr val="black"/>
                </a:solidFill>
              </a:rPr>
              <a:pPr/>
              <a:t>43</a:t>
            </a:fld>
            <a:endParaRPr lang="en-US" dirty="0">
              <a:solidFill>
                <a:prstClr val="black"/>
              </a:solidFill>
            </a:endParaRPr>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r>
              <a:rPr lang="en-US" dirty="0"/>
              <a:t>[A visual view of the two preceding slides.]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E5D38F2A-E2B0-4D61-85B6-B089625BC737}" type="slidenum">
              <a:rPr lang="en-US">
                <a:solidFill>
                  <a:prstClr val="black"/>
                </a:solidFill>
              </a:rPr>
              <a:pPr/>
              <a:t>49</a:t>
            </a:fld>
            <a:endParaRPr lang="en-US" dirty="0">
              <a:solidFill>
                <a:prstClr val="black"/>
              </a:solidFill>
            </a:endParaRPr>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r>
              <a:rPr lang="en-US" dirty="0"/>
              <a:t>“These steps must also be followed in the order shown.”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7F1F890C-95B7-417F-A38C-6A623185F12E}" type="slidenum">
              <a:rPr lang="en-US">
                <a:solidFill>
                  <a:prstClr val="black"/>
                </a:solidFill>
              </a:rPr>
              <a:pPr/>
              <a:t>4</a:t>
            </a:fld>
            <a:endParaRPr lang="en-US" dirty="0">
              <a:solidFill>
                <a:prstClr val="black"/>
              </a:solidFill>
            </a:endParaRPr>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en-US" b="1"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7F1F890C-95B7-417F-A38C-6A623185F12E}" type="slidenum">
              <a:rPr lang="en-US">
                <a:solidFill>
                  <a:prstClr val="black"/>
                </a:solidFill>
              </a:rPr>
              <a:pPr/>
              <a:t>5</a:t>
            </a:fld>
            <a:endParaRPr lang="en-US" dirty="0">
              <a:solidFill>
                <a:prstClr val="black"/>
              </a:solidFill>
            </a:endParaRPr>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en-US" b="1" dirty="0"/>
          </a:p>
        </p:txBody>
      </p:sp>
    </p:spTree>
    <p:extLst>
      <p:ext uri="{BB962C8B-B14F-4D97-AF65-F5344CB8AC3E}">
        <p14:creationId xmlns:p14="http://schemas.microsoft.com/office/powerpoint/2010/main" val="2940026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A9184E2A-F3DA-4526-B7FE-153863D7F724}" type="slidenum">
              <a:rPr lang="en-US">
                <a:solidFill>
                  <a:prstClr val="black"/>
                </a:solidFill>
              </a:rPr>
              <a:pPr/>
              <a:t>17</a:t>
            </a:fld>
            <a:endParaRPr lang="en-US" dirty="0">
              <a:solidFill>
                <a:prstClr val="black"/>
              </a:solidFill>
            </a:endParaRPr>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B7330310-1400-4500-9797-4B6F59489A76}" type="slidenum">
              <a:rPr lang="en-US">
                <a:solidFill>
                  <a:prstClr val="black"/>
                </a:solidFill>
              </a:rPr>
              <a:pPr/>
              <a:t>18</a:t>
            </a:fld>
            <a:endParaRPr lang="en-US" dirty="0">
              <a:solidFill>
                <a:prstClr val="black"/>
              </a:solidFill>
            </a:endParaRPr>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r>
              <a:rPr lang="en-US" dirty="0"/>
              <a:t>“Stored mechanical movement means some part of a machine can be moved by electricity, hydraulic fluid, air pressure, water pressure or gravity. This energy can sometimes still exist or be stored when the machinery is turned off.  For example, hydraulic fluids can move machinery parts even when the motor or electricity is off, if a certain valve is opened. </a:t>
            </a:r>
          </a:p>
          <a:p>
            <a:r>
              <a:rPr lang="en-US" dirty="0"/>
              <a:t>In the truck photo, the upraised truck bed has hazardous stored mechanical energy because gravity could move it down on top of a mechanic working under it, if the bed is not physically blocked in the up position.”    </a:t>
            </a:r>
            <a:endParaRPr lang="en-US" b="1"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0147FB23-BCDC-4ACF-98DC-8E6EB70146EE}" type="slidenum">
              <a:rPr lang="en-US">
                <a:solidFill>
                  <a:prstClr val="black"/>
                </a:solidFill>
              </a:rPr>
              <a:pPr/>
              <a:t>19</a:t>
            </a:fld>
            <a:endParaRPr lang="en-US" dirty="0">
              <a:solidFill>
                <a:prstClr val="black"/>
              </a:solidFill>
            </a:endParaRPr>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p:txBody>
          <a:bodyPr/>
          <a:lstStyle/>
          <a:p>
            <a:r>
              <a:rPr lang="en-US" dirty="0"/>
              <a:t>“Chemicals may not seem like stored energy in the normal meaning of the word, but some chemicals like acids, would cause injury if suddenly sprayed or splashed on a worker, thinking a pipeline is empty or has been bled out, disconnects a pipe or opens a valve.”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420ED6A7-F453-4AEB-A2CC-37C1D19080DD}" type="slidenum">
              <a:rPr lang="en-US">
                <a:solidFill>
                  <a:prstClr val="black"/>
                </a:solidFill>
              </a:rPr>
              <a:pPr/>
              <a:t>20</a:t>
            </a:fld>
            <a:endParaRPr lang="en-US" dirty="0">
              <a:solidFill>
                <a:prstClr val="black"/>
              </a:solidFill>
            </a:endParaRPr>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p:txBody>
          <a:bodyPr/>
          <a:lstStyle/>
          <a:p>
            <a:r>
              <a:rPr lang="en-US" dirty="0"/>
              <a:t>“Other examples include forklifts with the forks in the up position, steam and hot liquid pipes, fuel lines such as natural gas to heaters.</a:t>
            </a:r>
          </a:p>
          <a:p>
            <a:r>
              <a:rPr lang="en-US" dirty="0"/>
              <a:t>These examples are considered hazardous, because just “turning them off” does not guarantee they won’t accidentally be turned on again during maintenance or repair, or they continue to have stored energy after being “turned off”.  Think of a compressed spring, or a pressured line that has not been bled off.” </a:t>
            </a:r>
            <a:r>
              <a:rPr lang="en-US" dirty="0" err="1"/>
              <a:t>Fatalitities</a:t>
            </a:r>
            <a:r>
              <a:rPr lang="en-US" dirty="0"/>
              <a:t> have occurred when the mast slides down on the repairman.  Mast should have been blocked to prevent movement. </a:t>
            </a:r>
          </a:p>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xfrm>
            <a:off x="4142963" y="9119172"/>
            <a:ext cx="3170582" cy="480389"/>
          </a:xfrm>
          <a:prstGeom prst="rect">
            <a:avLst/>
          </a:prstGeom>
          <a:ln/>
        </p:spPr>
        <p:txBody>
          <a:bodyPr/>
          <a:lstStyle/>
          <a:p>
            <a:fld id="{D1FFB8EA-C955-47D1-8A10-77A5E28D4455}" type="slidenum">
              <a:rPr lang="en-US">
                <a:solidFill>
                  <a:prstClr val="black"/>
                </a:solidFill>
              </a:rPr>
              <a:pPr/>
              <a:t>21</a:t>
            </a:fld>
            <a:endParaRPr lang="en-US" dirty="0">
              <a:solidFill>
                <a:prstClr val="black"/>
              </a:solidFill>
            </a:endParaRPr>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r>
              <a:rPr lang="en-US" dirty="0"/>
              <a:t>[Note: The photo may be too graphic or distracting for some people. You can make it disappear by clicking on the picture.] Pipes or other equipment not properly bled out may have or contain steam, air, chemicals, which may be inadvertently disbursed and cause injury.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9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4846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22986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100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305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428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546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1584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781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92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05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9/17/2025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68662694-E100-1D74-5E72-4CD1AAF930BB}"/>
              </a:ext>
            </a:extLst>
          </p:cNvPr>
          <p:cNvSpPr/>
          <p:nvPr userDrawn="1"/>
        </p:nvSpPr>
        <p:spPr>
          <a:xfrm>
            <a:off x="-8682" y="6363181"/>
            <a:ext cx="9144000" cy="515073"/>
          </a:xfrm>
          <a:prstGeom prst="rect">
            <a:avLst/>
          </a:prstGeom>
          <a:solidFill>
            <a:srgbClr val="002A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i="1">
                <a:solidFill>
                  <a:srgbClr val="FFEA0F"/>
                </a:solidFill>
                <a:cs typeface="Calibri"/>
              </a:rPr>
              <a:t>BE CONNECTED     BE COMPETENT     BE COMMITTED</a:t>
            </a:r>
          </a:p>
        </p:txBody>
      </p:sp>
      <p:pic>
        <p:nvPicPr>
          <p:cNvPr id="9" name="Picture 8">
            <a:extLst>
              <a:ext uri="{FF2B5EF4-FFF2-40B4-BE49-F238E27FC236}">
                <a16:creationId xmlns:a16="http://schemas.microsoft.com/office/drawing/2014/main" id="{A4AF9CD7-5B1E-97C8-8543-F91018593A5E}"/>
              </a:ext>
            </a:extLst>
          </p:cNvPr>
          <p:cNvPicPr>
            <a:picLocks noChangeAspect="1"/>
          </p:cNvPicPr>
          <p:nvPr userDrawn="1"/>
        </p:nvPicPr>
        <p:blipFill>
          <a:blip r:embed="rId13"/>
          <a:stretch>
            <a:fillRect/>
          </a:stretch>
        </p:blipFill>
        <p:spPr>
          <a:xfrm>
            <a:off x="61125" y="29625"/>
            <a:ext cx="1047750" cy="1047750"/>
          </a:xfrm>
          <a:prstGeom prst="rect">
            <a:avLst/>
          </a:prstGeom>
        </p:spPr>
      </p:pic>
      <p:pic>
        <p:nvPicPr>
          <p:cNvPr id="10" name="Picture 9" descr="Logo&#10;&#10;Description automatically generated">
            <a:extLst>
              <a:ext uri="{FF2B5EF4-FFF2-40B4-BE49-F238E27FC236}">
                <a16:creationId xmlns:a16="http://schemas.microsoft.com/office/drawing/2014/main" id="{3D9C238B-B2CC-7065-ADEE-4F07538AC653}"/>
              </a:ext>
            </a:extLst>
          </p:cNvPr>
          <p:cNvPicPr>
            <a:picLocks noChangeAspect="1"/>
          </p:cNvPicPr>
          <p:nvPr userDrawn="1"/>
        </p:nvPicPr>
        <p:blipFill>
          <a:blip r:embed="rId14"/>
          <a:stretch>
            <a:fillRect/>
          </a:stretch>
        </p:blipFill>
        <p:spPr>
          <a:xfrm>
            <a:off x="8042400" y="27900"/>
            <a:ext cx="1046700" cy="1046700"/>
          </a:xfrm>
          <a:prstGeom prst="rect">
            <a:avLst/>
          </a:prstGeom>
        </p:spPr>
      </p:pic>
      <p:sp>
        <p:nvSpPr>
          <p:cNvPr id="8" name="Star: 5 Points 7">
            <a:extLst>
              <a:ext uri="{FF2B5EF4-FFF2-40B4-BE49-F238E27FC236}">
                <a16:creationId xmlns:a16="http://schemas.microsoft.com/office/drawing/2014/main" id="{081DDF7B-DBF0-3123-BCA1-A4BFB52A89F2}"/>
              </a:ext>
            </a:extLst>
          </p:cNvPr>
          <p:cNvSpPr/>
          <p:nvPr userDrawn="1"/>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2A4ADBA-48BC-F041-992D-09D41F3A197E}"/>
              </a:ext>
            </a:extLst>
          </p:cNvPr>
          <p:cNvSpPr/>
          <p:nvPr userDrawn="1"/>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5805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wmf"/><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9.wmf"/></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ideo" Target="https://www.youtube.com/embed/is77KiZ16_o?feature=oembed" TargetMode="Externa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000" y="1651928"/>
            <a:ext cx="8890000" cy="1059134"/>
          </a:xfrm>
        </p:spPr>
        <p:txBody>
          <a:bodyPr/>
          <a:lstStyle/>
          <a:p>
            <a:r>
              <a:rPr lang="en-US" dirty="0"/>
              <a:t>OMD Safety Policy Training</a:t>
            </a:r>
          </a:p>
        </p:txBody>
      </p:sp>
      <p:sp>
        <p:nvSpPr>
          <p:cNvPr id="3" name="Subtitle 2"/>
          <p:cNvSpPr>
            <a:spLocks noGrp="1"/>
          </p:cNvSpPr>
          <p:nvPr>
            <p:ph type="subTitle" idx="1"/>
          </p:nvPr>
        </p:nvSpPr>
        <p:spPr>
          <a:xfrm>
            <a:off x="963000" y="3141209"/>
            <a:ext cx="7215188" cy="575582"/>
          </a:xfrm>
        </p:spPr>
        <p:txBody>
          <a:bodyPr>
            <a:normAutofit fontScale="25000" lnSpcReduction="20000"/>
          </a:bodyPr>
          <a:lstStyle/>
          <a:p>
            <a:pPr algn="ctr">
              <a:lnSpc>
                <a:spcPct val="100000"/>
              </a:lnSpc>
            </a:pPr>
            <a:r>
              <a:rPr lang="en-US" altLang="en-US" sz="12800" b="1" dirty="0">
                <a:cs typeface="DejaVu Sans" charset="0"/>
              </a:rPr>
              <a:t>LOCK OUT TAG OUT </a:t>
            </a:r>
          </a:p>
          <a:p>
            <a:pPr algn="ctr">
              <a:lnSpc>
                <a:spcPct val="100000"/>
              </a:lnSpc>
            </a:pPr>
            <a:endParaRPr lang="en-US" altLang="en-US" sz="12800" b="1" dirty="0">
              <a:cs typeface="DejaVu Sans" charset="0"/>
            </a:endParaRPr>
          </a:p>
        </p:txBody>
      </p:sp>
      <p:sp>
        <p:nvSpPr>
          <p:cNvPr id="7" name="Star: 5 Points 6">
            <a:extLst>
              <a:ext uri="{FF2B5EF4-FFF2-40B4-BE49-F238E27FC236}">
                <a16:creationId xmlns:a16="http://schemas.microsoft.com/office/drawing/2014/main" id="{41D7DCAD-E659-20DC-6FAB-279F8875CC67}"/>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7921CC25-1BFE-12BF-0562-21A5B0F69D4D}"/>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111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1600200" y="228600"/>
            <a:ext cx="5791200" cy="1143000"/>
          </a:xfrm>
        </p:spPr>
        <p:txBody>
          <a:bodyPr>
            <a:noAutofit/>
          </a:bodyPr>
          <a:lstStyle/>
          <a:p>
            <a:pPr eaLnBrk="1" hangingPunct="1"/>
            <a:r>
              <a:rPr lang="en-US" sz="4000" dirty="0">
                <a:latin typeface="Verdana" pitchFamily="34" charset="0"/>
              </a:rPr>
              <a:t>COMMONLY USED LOTO TERMS</a:t>
            </a:r>
          </a:p>
        </p:txBody>
      </p:sp>
      <p:sp>
        <p:nvSpPr>
          <p:cNvPr id="82947" name="Rectangle 3"/>
          <p:cNvSpPr>
            <a:spLocks noGrp="1" noChangeArrowheads="1"/>
          </p:cNvSpPr>
          <p:nvPr>
            <p:ph type="body" idx="4294967295"/>
          </p:nvPr>
        </p:nvSpPr>
        <p:spPr>
          <a:xfrm>
            <a:off x="609600" y="1752600"/>
            <a:ext cx="8229600" cy="4221163"/>
          </a:xfrm>
        </p:spPr>
        <p:txBody>
          <a:bodyPr>
            <a:noAutofit/>
          </a:bodyPr>
          <a:lstStyle/>
          <a:p>
            <a:pPr eaLnBrk="1" hangingPunct="1">
              <a:buSzTx/>
            </a:pPr>
            <a:r>
              <a:rPr lang="en-US" sz="1800" u="sng" dirty="0">
                <a:latin typeface="Verdana" pitchFamily="34" charset="0"/>
              </a:rPr>
              <a:t>Affected Employee </a:t>
            </a:r>
            <a:r>
              <a:rPr lang="en-US" sz="1800" dirty="0">
                <a:latin typeface="Verdana" pitchFamily="34" charset="0"/>
              </a:rPr>
              <a:t>– An employee whose job requires him/her to operate or use a machine or equipment on which servicing or maintenance is being performed under lockout </a:t>
            </a:r>
            <a:r>
              <a:rPr lang="en-US" sz="1800" dirty="0" err="1">
                <a:latin typeface="Verdana" pitchFamily="34" charset="0"/>
              </a:rPr>
              <a:t>tagout</a:t>
            </a:r>
            <a:r>
              <a:rPr lang="en-US" sz="1800" dirty="0">
                <a:latin typeface="Verdana" pitchFamily="34" charset="0"/>
              </a:rPr>
              <a:t>.</a:t>
            </a:r>
          </a:p>
          <a:p>
            <a:pPr eaLnBrk="1" hangingPunct="1">
              <a:buSzTx/>
            </a:pPr>
            <a:r>
              <a:rPr lang="en-US" sz="1800" u="sng" dirty="0">
                <a:latin typeface="Verdana" pitchFamily="34" charset="0"/>
              </a:rPr>
              <a:t>Authorized Employee </a:t>
            </a:r>
            <a:r>
              <a:rPr lang="en-US" sz="1800" dirty="0">
                <a:latin typeface="Verdana" pitchFamily="34" charset="0"/>
              </a:rPr>
              <a:t>– A person who locks out or tags out machines or equipment in order to perform servicing or maintenance on that machine or equipment.</a:t>
            </a:r>
          </a:p>
          <a:p>
            <a:pPr eaLnBrk="1" hangingPunct="1">
              <a:buSzTx/>
            </a:pPr>
            <a:r>
              <a:rPr lang="en-US" sz="1800" u="sng" dirty="0">
                <a:latin typeface="Verdana" pitchFamily="34" charset="0"/>
              </a:rPr>
              <a:t>Energy Source </a:t>
            </a:r>
            <a:r>
              <a:rPr lang="en-US" sz="1800" dirty="0">
                <a:latin typeface="Verdana" pitchFamily="34" charset="0"/>
              </a:rPr>
              <a:t>– Any source of electrical, mechanical, hydraulic, pneumatic, chemical, thermal, or other energy.</a:t>
            </a:r>
          </a:p>
          <a:p>
            <a:pPr eaLnBrk="1" hangingPunct="1">
              <a:buSzTx/>
            </a:pPr>
            <a:r>
              <a:rPr lang="en-US" sz="1800" u="sng" dirty="0">
                <a:latin typeface="Verdana" pitchFamily="34" charset="0"/>
              </a:rPr>
              <a:t>Lockout Device </a:t>
            </a:r>
            <a:r>
              <a:rPr lang="en-US" sz="1800" dirty="0">
                <a:latin typeface="Verdana" pitchFamily="34" charset="0"/>
              </a:rPr>
              <a:t>– Uses a positive means such as a lock to hold an energy isolating device in the safe position and prevent the energizing of a machine or equipment.</a:t>
            </a:r>
          </a:p>
          <a:p>
            <a:pPr eaLnBrk="1" hangingPunct="1">
              <a:buSzTx/>
            </a:pPr>
            <a:r>
              <a:rPr lang="en-US" sz="1800" u="sng" dirty="0" err="1">
                <a:latin typeface="Verdana" pitchFamily="34" charset="0"/>
              </a:rPr>
              <a:t>Tagout</a:t>
            </a:r>
            <a:r>
              <a:rPr lang="en-US" sz="1800" u="sng" dirty="0">
                <a:latin typeface="Verdana" pitchFamily="34" charset="0"/>
              </a:rPr>
              <a:t> Device </a:t>
            </a:r>
            <a:r>
              <a:rPr lang="en-US" sz="1800" dirty="0">
                <a:latin typeface="Verdana" pitchFamily="34" charset="0"/>
              </a:rPr>
              <a:t>– A prominent warning device which can be securely fastened to an energy-isolating device.</a:t>
            </a:r>
          </a:p>
          <a:p>
            <a:pPr eaLnBrk="1" hangingPunct="1">
              <a:buSzTx/>
            </a:pPr>
            <a:r>
              <a:rPr lang="en-US" sz="1800" u="sng" dirty="0">
                <a:latin typeface="Verdana" pitchFamily="34" charset="0"/>
              </a:rPr>
              <a:t>Energy-Isolating Device </a:t>
            </a:r>
            <a:r>
              <a:rPr lang="en-US" sz="1800" dirty="0">
                <a:latin typeface="Verdana" pitchFamily="34" charset="0"/>
              </a:rPr>
              <a:t>– A mechanical device that physically prevents the transmission or release of energy.</a:t>
            </a:r>
          </a:p>
        </p:txBody>
      </p:sp>
    </p:spTree>
    <p:extLst>
      <p:ext uri="{BB962C8B-B14F-4D97-AF65-F5344CB8AC3E}">
        <p14:creationId xmlns:p14="http://schemas.microsoft.com/office/powerpoint/2010/main" val="1840835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647700" y="838200"/>
            <a:ext cx="7848600" cy="1143000"/>
          </a:xfrm>
        </p:spPr>
        <p:txBody>
          <a:bodyPr>
            <a:noAutofit/>
          </a:bodyPr>
          <a:lstStyle/>
          <a:p>
            <a:pPr algn="ctr" eaLnBrk="1" hangingPunct="1"/>
            <a:r>
              <a:rPr lang="en-US" sz="2800" dirty="0">
                <a:latin typeface="Verdana" pitchFamily="34" charset="0"/>
              </a:rPr>
              <a:t>Lockout in General Industry Service and Maintenance Operations</a:t>
            </a:r>
          </a:p>
        </p:txBody>
      </p:sp>
      <p:sp>
        <p:nvSpPr>
          <p:cNvPr id="82947" name="Rectangle 3"/>
          <p:cNvSpPr>
            <a:spLocks noGrp="1" noChangeArrowheads="1"/>
          </p:cNvSpPr>
          <p:nvPr>
            <p:ph type="body" idx="4294967295"/>
          </p:nvPr>
        </p:nvSpPr>
        <p:spPr>
          <a:xfrm>
            <a:off x="457200" y="1981200"/>
            <a:ext cx="8229600" cy="3148013"/>
          </a:xfrm>
        </p:spPr>
        <p:txBody>
          <a:bodyPr>
            <a:normAutofit fontScale="92500" lnSpcReduction="10000"/>
          </a:bodyPr>
          <a:lstStyle/>
          <a:p>
            <a:pPr marL="0" indent="0" eaLnBrk="1" hangingPunct="1">
              <a:buSzTx/>
              <a:buNone/>
            </a:pPr>
            <a:r>
              <a:rPr lang="en-US" sz="2400" dirty="0">
                <a:latin typeface="Verdana" pitchFamily="34" charset="0"/>
              </a:rPr>
              <a:t>The standard applies to the control of hazardous energy when employees are involved in service or maintenance activities such as constructing, installing, setting up, adjusting, inspecting, modifying, and maintaining or servicing machines or equipment. </a:t>
            </a:r>
          </a:p>
          <a:p>
            <a:pPr eaLnBrk="1" hangingPunct="1">
              <a:buSzTx/>
            </a:pPr>
            <a:endParaRPr lang="en-US" sz="2400" dirty="0">
              <a:latin typeface="Verdana" pitchFamily="34" charset="0"/>
            </a:endParaRPr>
          </a:p>
          <a:p>
            <a:pPr marL="0" indent="0" eaLnBrk="1" hangingPunct="1">
              <a:buSzTx/>
              <a:buNone/>
            </a:pPr>
            <a:r>
              <a:rPr lang="en-US" sz="2400" dirty="0">
                <a:latin typeface="Verdana" pitchFamily="34" charset="0"/>
              </a:rPr>
              <a:t>These activities include lubricating, cleaning or unjamming machines, and making adjustments or tool changes, where the employees may be exposed to hazardous energy.</a:t>
            </a:r>
          </a:p>
          <a:p>
            <a:pPr eaLnBrk="1" hangingPunct="1">
              <a:buSzTx/>
            </a:pPr>
            <a:endParaRPr lang="en-US" dirty="0">
              <a:latin typeface="Verdana" pitchFamily="34" charset="0"/>
            </a:endParaRPr>
          </a:p>
        </p:txBody>
      </p:sp>
    </p:spTree>
    <p:extLst>
      <p:ext uri="{BB962C8B-B14F-4D97-AF65-F5344CB8AC3E}">
        <p14:creationId xmlns:p14="http://schemas.microsoft.com/office/powerpoint/2010/main" val="1839406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647700" y="738188"/>
            <a:ext cx="7848600" cy="1143000"/>
          </a:xfrm>
        </p:spPr>
        <p:txBody>
          <a:bodyPr>
            <a:noAutofit/>
          </a:bodyPr>
          <a:lstStyle/>
          <a:p>
            <a:pPr algn="ctr" eaLnBrk="1" hangingPunct="1"/>
            <a:r>
              <a:rPr lang="en-US" sz="2800" dirty="0">
                <a:latin typeface="Verdana" pitchFamily="34" charset="0"/>
              </a:rPr>
              <a:t>Lockout in General Industry Service and Maintenance Operations (Cont.)</a:t>
            </a:r>
          </a:p>
        </p:txBody>
      </p:sp>
      <p:sp>
        <p:nvSpPr>
          <p:cNvPr id="82947" name="Rectangle 3"/>
          <p:cNvSpPr>
            <a:spLocks noGrp="1" noChangeArrowheads="1"/>
          </p:cNvSpPr>
          <p:nvPr>
            <p:ph type="body" idx="4294967295"/>
          </p:nvPr>
        </p:nvSpPr>
        <p:spPr>
          <a:xfrm>
            <a:off x="457200" y="1752600"/>
            <a:ext cx="8229600" cy="4572000"/>
          </a:xfrm>
        </p:spPr>
        <p:txBody>
          <a:bodyPr>
            <a:normAutofit/>
          </a:bodyPr>
          <a:lstStyle/>
          <a:p>
            <a:pPr marL="0" indent="0" eaLnBrk="1" hangingPunct="1">
              <a:buSzTx/>
              <a:buNone/>
            </a:pPr>
            <a:r>
              <a:rPr lang="en-US" sz="2000" dirty="0">
                <a:latin typeface="Verdana" pitchFamily="34" charset="0"/>
              </a:rPr>
              <a:t>If a service or maintenance activity is part of the normal production operation, the employee performing the servicing may be subjected to hazards not normally associated with the production operation itself.  </a:t>
            </a:r>
          </a:p>
          <a:p>
            <a:pPr marL="0" indent="0" eaLnBrk="1" hangingPunct="1">
              <a:buSzTx/>
              <a:buNone/>
            </a:pPr>
            <a:r>
              <a:rPr lang="en-US" sz="2000" dirty="0">
                <a:latin typeface="Verdana" pitchFamily="34" charset="0"/>
              </a:rPr>
              <a:t>Workers performing service or maintenance activities during normal production operations must follow LOTO procedures if they:</a:t>
            </a:r>
          </a:p>
          <a:p>
            <a:pPr lvl="1"/>
            <a:r>
              <a:rPr lang="en-US" sz="2000" dirty="0">
                <a:latin typeface="Verdana" pitchFamily="34" charset="0"/>
              </a:rPr>
              <a:t>Remove or bypass machine guards or other safety devices,</a:t>
            </a:r>
          </a:p>
          <a:p>
            <a:pPr lvl="1"/>
            <a:r>
              <a:rPr lang="en-US" sz="2000" dirty="0">
                <a:latin typeface="Verdana" pitchFamily="34" charset="0"/>
              </a:rPr>
              <a:t>Place any part of their bodies in or near a machine’s point of operation, or</a:t>
            </a:r>
          </a:p>
          <a:p>
            <a:pPr lvl="1"/>
            <a:r>
              <a:rPr lang="en-US" sz="2000" dirty="0">
                <a:latin typeface="Verdana" pitchFamily="34" charset="0"/>
              </a:rPr>
              <a:t>Place any part of their bodies in a danger zone associated with machine operations.</a:t>
            </a:r>
          </a:p>
        </p:txBody>
      </p:sp>
    </p:spTree>
    <p:extLst>
      <p:ext uri="{BB962C8B-B14F-4D97-AF65-F5344CB8AC3E}">
        <p14:creationId xmlns:p14="http://schemas.microsoft.com/office/powerpoint/2010/main" val="4243253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533400" y="228600"/>
            <a:ext cx="8001000" cy="1143000"/>
          </a:xfrm>
        </p:spPr>
        <p:txBody>
          <a:bodyPr>
            <a:normAutofit/>
          </a:bodyPr>
          <a:lstStyle/>
          <a:p>
            <a:pPr algn="ctr" eaLnBrk="1" hangingPunct="1"/>
            <a:r>
              <a:rPr lang="en-US" dirty="0">
                <a:latin typeface="Verdana" pitchFamily="34" charset="0"/>
              </a:rPr>
              <a:t>EXCEPTIONS 1</a:t>
            </a:r>
            <a:br>
              <a:rPr lang="en-US" dirty="0">
                <a:latin typeface="Verdana" pitchFamily="34" charset="0"/>
              </a:rPr>
            </a:br>
            <a:endParaRPr lang="en-US" sz="3100" dirty="0">
              <a:solidFill>
                <a:schemeClr val="tx2">
                  <a:lumMod val="60000"/>
                  <a:lumOff val="40000"/>
                </a:schemeClr>
              </a:solidFill>
              <a:latin typeface="Verdana" pitchFamily="34" charset="0"/>
            </a:endParaRPr>
          </a:p>
        </p:txBody>
      </p:sp>
      <p:sp>
        <p:nvSpPr>
          <p:cNvPr id="82947" name="Rectangle 3"/>
          <p:cNvSpPr>
            <a:spLocks noGrp="1" noChangeArrowheads="1"/>
          </p:cNvSpPr>
          <p:nvPr>
            <p:ph type="body" idx="4294967295"/>
          </p:nvPr>
        </p:nvSpPr>
        <p:spPr>
          <a:xfrm>
            <a:off x="457200" y="1600200"/>
            <a:ext cx="8229600" cy="4724400"/>
          </a:xfrm>
        </p:spPr>
        <p:txBody>
          <a:bodyPr>
            <a:normAutofit/>
          </a:bodyPr>
          <a:lstStyle/>
          <a:p>
            <a:pPr marL="0" indent="0" eaLnBrk="1" hangingPunct="1">
              <a:buSzTx/>
              <a:buNone/>
            </a:pPr>
            <a:r>
              <a:rPr lang="en-US" dirty="0">
                <a:latin typeface="Verdana" pitchFamily="34" charset="0"/>
              </a:rPr>
              <a:t>While Servicing and maintaining cord and plug connected electrical equipment, provided that the equipment is unplugged from the energy source; and the plug remains under exclusive control of the employee performing the service and/or maintenance. </a:t>
            </a:r>
          </a:p>
          <a:p>
            <a:pPr eaLnBrk="1" hangingPunct="1">
              <a:buSzTx/>
              <a:buFont typeface="Wingdings" pitchFamily="2" charset="2"/>
              <a:buBlip>
                <a:blip/>
              </a:buBlip>
            </a:pPr>
            <a:endParaRPr lang="en-US" dirty="0">
              <a:latin typeface="Verdana" pitchFamily="34" charset="0"/>
            </a:endParaRPr>
          </a:p>
        </p:txBody>
      </p:sp>
    </p:spTree>
    <p:extLst>
      <p:ext uri="{BB962C8B-B14F-4D97-AF65-F5344CB8AC3E}">
        <p14:creationId xmlns:p14="http://schemas.microsoft.com/office/powerpoint/2010/main" val="1884655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1DAAD04F-7465-CC65-09B7-CBFD77DD629E}"/>
            </a:ext>
          </a:extLst>
        </p:cNvPr>
        <p:cNvGrpSpPr/>
        <p:nvPr/>
      </p:nvGrpSpPr>
      <p:grpSpPr>
        <a:xfrm>
          <a:off x="0" y="0"/>
          <a:ext cx="0" cy="0"/>
          <a:chOff x="0" y="0"/>
          <a:chExt cx="0" cy="0"/>
        </a:xfrm>
      </p:grpSpPr>
      <p:sp>
        <p:nvSpPr>
          <p:cNvPr id="82946" name="Rectangle 2">
            <a:extLst>
              <a:ext uri="{FF2B5EF4-FFF2-40B4-BE49-F238E27FC236}">
                <a16:creationId xmlns:a16="http://schemas.microsoft.com/office/drawing/2014/main" id="{683CAB27-7E55-5CC3-6D29-E6256862DC8E}"/>
              </a:ext>
            </a:extLst>
          </p:cNvPr>
          <p:cNvSpPr>
            <a:spLocks noGrp="1" noChangeArrowheads="1"/>
          </p:cNvSpPr>
          <p:nvPr>
            <p:ph type="title" idx="4294967295"/>
          </p:nvPr>
        </p:nvSpPr>
        <p:spPr>
          <a:xfrm>
            <a:off x="533400" y="228600"/>
            <a:ext cx="8001000" cy="1143000"/>
          </a:xfrm>
        </p:spPr>
        <p:txBody>
          <a:bodyPr>
            <a:normAutofit/>
          </a:bodyPr>
          <a:lstStyle/>
          <a:p>
            <a:pPr algn="ctr" eaLnBrk="1" hangingPunct="1"/>
            <a:r>
              <a:rPr lang="en-US" dirty="0">
                <a:latin typeface="Verdana" pitchFamily="34" charset="0"/>
              </a:rPr>
              <a:t>EXCEPTIONS 2</a:t>
            </a:r>
            <a:br>
              <a:rPr lang="en-US" dirty="0">
                <a:latin typeface="Verdana" pitchFamily="34" charset="0"/>
              </a:rPr>
            </a:br>
            <a:endParaRPr lang="en-US" sz="3100" dirty="0">
              <a:solidFill>
                <a:schemeClr val="tx2">
                  <a:lumMod val="60000"/>
                  <a:lumOff val="40000"/>
                </a:schemeClr>
              </a:solidFill>
              <a:latin typeface="Verdana" pitchFamily="34" charset="0"/>
            </a:endParaRPr>
          </a:p>
        </p:txBody>
      </p:sp>
      <p:sp>
        <p:nvSpPr>
          <p:cNvPr id="82947" name="Rectangle 3">
            <a:extLst>
              <a:ext uri="{FF2B5EF4-FFF2-40B4-BE49-F238E27FC236}">
                <a16:creationId xmlns:a16="http://schemas.microsoft.com/office/drawing/2014/main" id="{2C2C076F-6A47-AD27-E535-2C62A7BB30C7}"/>
              </a:ext>
            </a:extLst>
          </p:cNvPr>
          <p:cNvSpPr>
            <a:spLocks noGrp="1" noChangeArrowheads="1"/>
          </p:cNvSpPr>
          <p:nvPr>
            <p:ph type="body" idx="4294967295"/>
          </p:nvPr>
        </p:nvSpPr>
        <p:spPr>
          <a:xfrm>
            <a:off x="457200" y="1600200"/>
            <a:ext cx="8229600" cy="4724400"/>
          </a:xfrm>
        </p:spPr>
        <p:txBody>
          <a:bodyPr>
            <a:normAutofit/>
          </a:bodyPr>
          <a:lstStyle/>
          <a:p>
            <a:pPr eaLnBrk="1" hangingPunct="1">
              <a:buSzTx/>
            </a:pPr>
            <a:endParaRPr lang="en-US" dirty="0">
              <a:latin typeface="Verdana" pitchFamily="34" charset="0"/>
            </a:endParaRPr>
          </a:p>
          <a:p>
            <a:pPr marL="0" indent="0" eaLnBrk="1" hangingPunct="1">
              <a:buSzTx/>
              <a:buNone/>
            </a:pPr>
            <a:r>
              <a:rPr lang="en-US" dirty="0">
                <a:latin typeface="Verdana" pitchFamily="34" charset="0"/>
              </a:rPr>
              <a:t>The employee is performing work involving minor tool changes and adjustments or other minor servicing activities that are routine, repetitive, and integral to the use of the production equipment, that occur during normal production operations, and provided that the work is performed using alternative measures which provide effective protection.</a:t>
            </a:r>
          </a:p>
        </p:txBody>
      </p:sp>
    </p:spTree>
    <p:extLst>
      <p:ext uri="{BB962C8B-B14F-4D97-AF65-F5344CB8AC3E}">
        <p14:creationId xmlns:p14="http://schemas.microsoft.com/office/powerpoint/2010/main" val="1550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6EDFA69F-9B10-639A-91FF-E8BDCA446222}"/>
            </a:ext>
          </a:extLst>
        </p:cNvPr>
        <p:cNvGrpSpPr/>
        <p:nvPr/>
      </p:nvGrpSpPr>
      <p:grpSpPr>
        <a:xfrm>
          <a:off x="0" y="0"/>
          <a:ext cx="0" cy="0"/>
          <a:chOff x="0" y="0"/>
          <a:chExt cx="0" cy="0"/>
        </a:xfrm>
      </p:grpSpPr>
      <p:sp>
        <p:nvSpPr>
          <p:cNvPr id="82946" name="Rectangle 2">
            <a:extLst>
              <a:ext uri="{FF2B5EF4-FFF2-40B4-BE49-F238E27FC236}">
                <a16:creationId xmlns:a16="http://schemas.microsoft.com/office/drawing/2014/main" id="{0C18910B-0FF1-9EA0-B6EB-6DBE6C14E0BC}"/>
              </a:ext>
            </a:extLst>
          </p:cNvPr>
          <p:cNvSpPr>
            <a:spLocks noGrp="1" noChangeArrowheads="1"/>
          </p:cNvSpPr>
          <p:nvPr>
            <p:ph type="title" idx="4294967295"/>
          </p:nvPr>
        </p:nvSpPr>
        <p:spPr>
          <a:xfrm>
            <a:off x="533400" y="228600"/>
            <a:ext cx="8001000" cy="1143000"/>
          </a:xfrm>
        </p:spPr>
        <p:txBody>
          <a:bodyPr>
            <a:normAutofit/>
          </a:bodyPr>
          <a:lstStyle/>
          <a:p>
            <a:pPr algn="ctr" eaLnBrk="1" hangingPunct="1"/>
            <a:r>
              <a:rPr lang="en-US" dirty="0">
                <a:latin typeface="Verdana" pitchFamily="34" charset="0"/>
              </a:rPr>
              <a:t>EXCEPTIONS 3</a:t>
            </a:r>
            <a:br>
              <a:rPr lang="en-US" dirty="0">
                <a:latin typeface="Verdana" pitchFamily="34" charset="0"/>
              </a:rPr>
            </a:br>
            <a:endParaRPr lang="en-US" sz="3100" dirty="0">
              <a:solidFill>
                <a:schemeClr val="tx2">
                  <a:lumMod val="60000"/>
                  <a:lumOff val="40000"/>
                </a:schemeClr>
              </a:solidFill>
              <a:latin typeface="Verdana" pitchFamily="34" charset="0"/>
            </a:endParaRPr>
          </a:p>
        </p:txBody>
      </p:sp>
      <p:sp>
        <p:nvSpPr>
          <p:cNvPr id="82947" name="Rectangle 3">
            <a:extLst>
              <a:ext uri="{FF2B5EF4-FFF2-40B4-BE49-F238E27FC236}">
                <a16:creationId xmlns:a16="http://schemas.microsoft.com/office/drawing/2014/main" id="{B762B083-7820-27D5-A682-B6EECE958F77}"/>
              </a:ext>
            </a:extLst>
          </p:cNvPr>
          <p:cNvSpPr>
            <a:spLocks noGrp="1" noChangeArrowheads="1"/>
          </p:cNvSpPr>
          <p:nvPr>
            <p:ph type="body" idx="4294967295"/>
          </p:nvPr>
        </p:nvSpPr>
        <p:spPr>
          <a:xfrm>
            <a:off x="457200" y="1600200"/>
            <a:ext cx="8229600" cy="4724400"/>
          </a:xfrm>
        </p:spPr>
        <p:txBody>
          <a:bodyPr>
            <a:normAutofit/>
          </a:bodyPr>
          <a:lstStyle/>
          <a:p>
            <a:pPr eaLnBrk="1" hangingPunct="1">
              <a:buSzTx/>
            </a:pPr>
            <a:endParaRPr lang="en-US" dirty="0">
              <a:latin typeface="Verdana" pitchFamily="34" charset="0"/>
            </a:endParaRPr>
          </a:p>
          <a:p>
            <a:pPr marL="0" indent="0" eaLnBrk="1" hangingPunct="1">
              <a:buSzTx/>
              <a:buNone/>
            </a:pPr>
            <a:r>
              <a:rPr lang="en-US" dirty="0">
                <a:latin typeface="Verdana" pitchFamily="34" charset="0"/>
              </a:rPr>
              <a:t>An employee is performing hot-tap operations on pressurized pipelines that distribute gas, steam, water, or petroleum products, for which the employer shows the following:  Continuity of service is essential; shutdown of the system is impractical; and the employee follows documented procedures and uses special equipment that provides proven, effective employee protection.  </a:t>
            </a:r>
          </a:p>
        </p:txBody>
      </p:sp>
    </p:spTree>
    <p:extLst>
      <p:ext uri="{BB962C8B-B14F-4D97-AF65-F5344CB8AC3E}">
        <p14:creationId xmlns:p14="http://schemas.microsoft.com/office/powerpoint/2010/main" val="1480886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1524000" y="228600"/>
            <a:ext cx="5791200" cy="1143000"/>
          </a:xfrm>
        </p:spPr>
        <p:txBody>
          <a:bodyPr>
            <a:noAutofit/>
          </a:bodyPr>
          <a:lstStyle/>
          <a:p>
            <a:r>
              <a:rPr lang="en-US" sz="2400" b="1" dirty="0">
                <a:latin typeface="Verdana" pitchFamily="34" charset="0"/>
              </a:rPr>
              <a:t>Employers must establish a written energy-control program including:</a:t>
            </a:r>
            <a:br>
              <a:rPr lang="en-US" sz="2400" b="1" dirty="0">
                <a:latin typeface="Verdana" pitchFamily="34" charset="0"/>
              </a:rPr>
            </a:br>
            <a:endParaRPr lang="en-US" sz="2400" b="1" dirty="0">
              <a:latin typeface="Verdana" pitchFamily="34" charset="0"/>
            </a:endParaRPr>
          </a:p>
        </p:txBody>
      </p:sp>
      <p:sp>
        <p:nvSpPr>
          <p:cNvPr id="82947" name="Rectangle 3"/>
          <p:cNvSpPr>
            <a:spLocks noGrp="1" noChangeArrowheads="1"/>
          </p:cNvSpPr>
          <p:nvPr>
            <p:ph type="body" idx="4294967295"/>
          </p:nvPr>
        </p:nvSpPr>
        <p:spPr>
          <a:xfrm>
            <a:off x="533400" y="1447800"/>
            <a:ext cx="8229600" cy="4678363"/>
          </a:xfrm>
        </p:spPr>
        <p:txBody>
          <a:bodyPr>
            <a:normAutofit fontScale="85000" lnSpcReduction="10000"/>
          </a:bodyPr>
          <a:lstStyle/>
          <a:p>
            <a:pPr eaLnBrk="1" hangingPunct="1">
              <a:buSzTx/>
              <a:buFont typeface="Wingdings" pitchFamily="2" charset="2"/>
              <a:buBlip>
                <a:blip/>
              </a:buBlip>
            </a:pPr>
            <a:endParaRPr lang="en-US" b="1" dirty="0">
              <a:latin typeface="Verdana" pitchFamily="34" charset="0"/>
            </a:endParaRPr>
          </a:p>
          <a:p>
            <a:pPr eaLnBrk="1" hangingPunct="1">
              <a:buSzTx/>
            </a:pPr>
            <a:r>
              <a:rPr lang="en-US" u="sng" dirty="0">
                <a:latin typeface="Verdana" pitchFamily="34" charset="0"/>
              </a:rPr>
              <a:t>Energy-control procedures </a:t>
            </a:r>
            <a:r>
              <a:rPr lang="en-US" dirty="0">
                <a:latin typeface="Verdana" pitchFamily="34" charset="0"/>
              </a:rPr>
              <a:t>for removing the energy supply from machines and for placing appropriate LOTO devices on the energy-isolating devices to prevent unexpected reenergization.</a:t>
            </a:r>
          </a:p>
          <a:p>
            <a:pPr eaLnBrk="1" hangingPunct="1">
              <a:buSzTx/>
            </a:pPr>
            <a:endParaRPr lang="en-US" dirty="0">
              <a:latin typeface="Verdana" pitchFamily="34" charset="0"/>
            </a:endParaRPr>
          </a:p>
          <a:p>
            <a:pPr eaLnBrk="1" hangingPunct="1">
              <a:buSzTx/>
            </a:pPr>
            <a:r>
              <a:rPr lang="en-US" dirty="0">
                <a:latin typeface="Verdana" pitchFamily="34" charset="0"/>
              </a:rPr>
              <a:t>The </a:t>
            </a:r>
            <a:r>
              <a:rPr lang="en-US" u="sng" dirty="0">
                <a:latin typeface="Verdana" pitchFamily="34" charset="0"/>
              </a:rPr>
              <a:t>training of employees </a:t>
            </a:r>
            <a:r>
              <a:rPr lang="en-US" dirty="0">
                <a:latin typeface="Verdana" pitchFamily="34" charset="0"/>
              </a:rPr>
              <a:t>on the energy-control program, including the safe application, use, and removal of energy controls.</a:t>
            </a:r>
          </a:p>
          <a:p>
            <a:pPr eaLnBrk="1" hangingPunct="1">
              <a:buSzTx/>
            </a:pPr>
            <a:endParaRPr lang="en-US" dirty="0">
              <a:latin typeface="Verdana" pitchFamily="34" charset="0"/>
            </a:endParaRPr>
          </a:p>
          <a:p>
            <a:pPr eaLnBrk="1" hangingPunct="1">
              <a:buSzTx/>
            </a:pPr>
            <a:r>
              <a:rPr lang="en-US" dirty="0">
                <a:latin typeface="Verdana" pitchFamily="34" charset="0"/>
              </a:rPr>
              <a:t>A </a:t>
            </a:r>
            <a:r>
              <a:rPr lang="en-US" u="sng" dirty="0">
                <a:latin typeface="Verdana" pitchFamily="34" charset="0"/>
              </a:rPr>
              <a:t>review of these procedures periodically </a:t>
            </a:r>
            <a:r>
              <a:rPr lang="en-US" dirty="0">
                <a:latin typeface="Verdana" pitchFamily="34" charset="0"/>
              </a:rPr>
              <a:t>(at least annually) to ensure that they are effective and being followed.</a:t>
            </a:r>
            <a:r>
              <a:rPr lang="en-US" u="sng" dirty="0">
                <a:solidFill>
                  <a:srgbClr val="FF0000"/>
                </a:solidFill>
                <a:latin typeface="Verdana" pitchFamily="34" charset="0"/>
              </a:rPr>
              <a:t>  </a:t>
            </a:r>
          </a:p>
          <a:p>
            <a:pPr eaLnBrk="1" hangingPunct="1">
              <a:buSzTx/>
              <a:buFont typeface="Wingdings" pitchFamily="2" charset="2"/>
              <a:buBlip>
                <a:blip/>
              </a:buBlip>
            </a:pPr>
            <a:endParaRPr lang="en-US" dirty="0">
              <a:latin typeface="Verdana" pitchFamily="34" charset="0"/>
            </a:endParaRPr>
          </a:p>
        </p:txBody>
      </p:sp>
      <p:sp>
        <p:nvSpPr>
          <p:cNvPr id="2" name="TextBox 1">
            <a:extLst>
              <a:ext uri="{FF2B5EF4-FFF2-40B4-BE49-F238E27FC236}">
                <a16:creationId xmlns:a16="http://schemas.microsoft.com/office/drawing/2014/main" id="{1F4C00CE-6F7E-9852-3B60-2AC97B83E00A}"/>
              </a:ext>
            </a:extLst>
          </p:cNvPr>
          <p:cNvSpPr txBox="1"/>
          <p:nvPr/>
        </p:nvSpPr>
        <p:spPr>
          <a:xfrm>
            <a:off x="5867400" y="5941497"/>
            <a:ext cx="2743200" cy="369332"/>
          </a:xfrm>
          <a:prstGeom prst="rect">
            <a:avLst/>
          </a:prstGeom>
          <a:noFill/>
        </p:spPr>
        <p:txBody>
          <a:bodyPr wrap="square" rtlCol="0">
            <a:spAutoFit/>
          </a:bodyPr>
          <a:lstStyle/>
          <a:p>
            <a:r>
              <a:rPr lang="en-US" dirty="0"/>
              <a:t>AGP-99.200.17 pg. 9 of 20 </a:t>
            </a:r>
          </a:p>
        </p:txBody>
      </p:sp>
    </p:spTree>
    <p:extLst>
      <p:ext uri="{BB962C8B-B14F-4D97-AF65-F5344CB8AC3E}">
        <p14:creationId xmlns:p14="http://schemas.microsoft.com/office/powerpoint/2010/main" val="2797287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8" name="Rectangle 10"/>
          <p:cNvSpPr>
            <a:spLocks noGrp="1" noChangeArrowheads="1"/>
          </p:cNvSpPr>
          <p:nvPr>
            <p:ph type="title"/>
          </p:nvPr>
        </p:nvSpPr>
        <p:spPr>
          <a:xfrm>
            <a:off x="1285874" y="381000"/>
            <a:ext cx="7239000" cy="762000"/>
          </a:xfrm>
        </p:spPr>
        <p:txBody>
          <a:bodyPr>
            <a:normAutofit/>
          </a:bodyPr>
          <a:lstStyle/>
          <a:p>
            <a:r>
              <a:rPr lang="en-US" sz="2800" b="1" dirty="0"/>
              <a:t>What Employees Need to Know about LOTO </a:t>
            </a:r>
          </a:p>
        </p:txBody>
      </p:sp>
      <p:sp>
        <p:nvSpPr>
          <p:cNvPr id="7180" name="Rectangle 12"/>
          <p:cNvSpPr>
            <a:spLocks noChangeArrowheads="1"/>
          </p:cNvSpPr>
          <p:nvPr/>
        </p:nvSpPr>
        <p:spPr bwMode="auto">
          <a:xfrm>
            <a:off x="762000" y="1279297"/>
            <a:ext cx="7620001" cy="4816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0"/>
              </a:spcBef>
              <a:spcAft>
                <a:spcPct val="0"/>
              </a:spcAft>
            </a:pPr>
            <a:r>
              <a:rPr lang="en-US" sz="1500" b="1" dirty="0">
                <a:latin typeface="Times New Roman" pitchFamily="18" charset="0"/>
              </a:rPr>
              <a:t>“</a:t>
            </a:r>
            <a:r>
              <a:rPr lang="en-US" sz="1500" dirty="0">
                <a:latin typeface="Verdana" pitchFamily="34" charset="0"/>
                <a:ea typeface="Verdana" pitchFamily="34" charset="0"/>
                <a:cs typeface="Verdana" pitchFamily="34" charset="0"/>
              </a:rPr>
              <a:t>Authorized employees”</a:t>
            </a:r>
          </a:p>
          <a:p>
            <a:pPr marL="342900" indent="-342900" fontAlgn="base">
              <a:spcBef>
                <a:spcPct val="0"/>
              </a:spcBef>
              <a:spcAft>
                <a:spcPct val="0"/>
              </a:spcAft>
              <a:buFont typeface="Arial" pitchFamily="34" charset="0"/>
              <a:buChar char="•"/>
            </a:pPr>
            <a:r>
              <a:rPr lang="en-US" sz="1500" dirty="0">
                <a:latin typeface="Verdana" pitchFamily="34" charset="0"/>
                <a:ea typeface="Verdana" pitchFamily="34" charset="0"/>
                <a:cs typeface="Verdana" pitchFamily="34" charset="0"/>
              </a:rPr>
              <a:t>Hazardous energy source recognition</a:t>
            </a:r>
          </a:p>
          <a:p>
            <a:pPr marL="342900" indent="-342900" fontAlgn="base">
              <a:spcBef>
                <a:spcPct val="0"/>
              </a:spcBef>
              <a:spcAft>
                <a:spcPct val="0"/>
              </a:spcAft>
              <a:buFont typeface="Arial" pitchFamily="34" charset="0"/>
              <a:buChar char="•"/>
            </a:pPr>
            <a:r>
              <a:rPr lang="en-US" sz="1500" dirty="0">
                <a:latin typeface="Verdana" pitchFamily="34" charset="0"/>
                <a:ea typeface="Verdana" pitchFamily="34" charset="0"/>
                <a:cs typeface="Verdana" pitchFamily="34" charset="0"/>
              </a:rPr>
              <a:t>The type &amp; magnitude of the hazardous energy sources in the workplace</a:t>
            </a:r>
          </a:p>
          <a:p>
            <a:pPr marL="342900" indent="-342900" fontAlgn="base">
              <a:spcBef>
                <a:spcPct val="0"/>
              </a:spcBef>
              <a:spcAft>
                <a:spcPct val="0"/>
              </a:spcAft>
              <a:buFont typeface="Arial" pitchFamily="34" charset="0"/>
              <a:buChar char="•"/>
            </a:pPr>
            <a:r>
              <a:rPr lang="en-US" sz="1500" dirty="0">
                <a:latin typeface="Verdana" pitchFamily="34" charset="0"/>
                <a:ea typeface="Verdana" pitchFamily="34" charset="0"/>
                <a:cs typeface="Verdana" pitchFamily="34" charset="0"/>
              </a:rPr>
              <a:t>Energy-control procedures, including the methods and means to isolate &amp; control those energy sources</a:t>
            </a:r>
          </a:p>
          <a:p>
            <a:pPr marL="342900" indent="-342900" fontAlgn="base">
              <a:spcBef>
                <a:spcPct val="0"/>
              </a:spcBef>
              <a:spcAft>
                <a:spcPct val="0"/>
              </a:spcAft>
              <a:buFont typeface="Arial" pitchFamily="34" charset="0"/>
              <a:buChar char="•"/>
            </a:pPr>
            <a:endParaRPr lang="en-US" sz="1500" dirty="0">
              <a:latin typeface="Verdana" pitchFamily="34" charset="0"/>
              <a:ea typeface="Verdana" pitchFamily="34" charset="0"/>
              <a:cs typeface="Verdana" pitchFamily="34" charset="0"/>
            </a:endParaRPr>
          </a:p>
          <a:p>
            <a:pPr fontAlgn="base">
              <a:spcBef>
                <a:spcPct val="0"/>
              </a:spcBef>
              <a:spcAft>
                <a:spcPct val="0"/>
              </a:spcAft>
            </a:pPr>
            <a:r>
              <a:rPr lang="en-US" sz="1500" dirty="0">
                <a:latin typeface="Verdana" pitchFamily="34" charset="0"/>
                <a:ea typeface="Verdana" pitchFamily="34" charset="0"/>
                <a:cs typeface="Verdana" pitchFamily="34" charset="0"/>
              </a:rPr>
              <a:t>“Affected employees”</a:t>
            </a:r>
          </a:p>
          <a:p>
            <a:pPr marL="342900" indent="-342900" fontAlgn="base">
              <a:spcBef>
                <a:spcPct val="0"/>
              </a:spcBef>
              <a:spcAft>
                <a:spcPct val="0"/>
              </a:spcAft>
              <a:buFont typeface="Arial" pitchFamily="34" charset="0"/>
              <a:buChar char="•"/>
            </a:pPr>
            <a:r>
              <a:rPr lang="en-US" sz="1500" dirty="0">
                <a:latin typeface="Verdana" pitchFamily="34" charset="0"/>
                <a:ea typeface="Verdana" pitchFamily="34" charset="0"/>
                <a:cs typeface="Verdana" pitchFamily="34" charset="0"/>
              </a:rPr>
              <a:t>Recognize when the energy-control procedure is being used</a:t>
            </a:r>
          </a:p>
          <a:p>
            <a:pPr marL="342900" indent="-342900" fontAlgn="base">
              <a:spcBef>
                <a:spcPct val="0"/>
              </a:spcBef>
              <a:spcAft>
                <a:spcPct val="0"/>
              </a:spcAft>
              <a:buFont typeface="Arial" pitchFamily="34" charset="0"/>
              <a:buChar char="•"/>
            </a:pPr>
            <a:r>
              <a:rPr lang="en-US" sz="1500" dirty="0">
                <a:latin typeface="Verdana" pitchFamily="34" charset="0"/>
                <a:ea typeface="Verdana" pitchFamily="34" charset="0"/>
                <a:cs typeface="Verdana" pitchFamily="34" charset="0"/>
              </a:rPr>
              <a:t>Understand the purpose of the procedure</a:t>
            </a:r>
          </a:p>
          <a:p>
            <a:pPr marL="342900" indent="-342900" fontAlgn="base">
              <a:spcBef>
                <a:spcPct val="0"/>
              </a:spcBef>
              <a:spcAft>
                <a:spcPct val="0"/>
              </a:spcAft>
              <a:buFont typeface="Arial" pitchFamily="34" charset="0"/>
              <a:buChar char="•"/>
            </a:pPr>
            <a:r>
              <a:rPr lang="en-US" sz="1500" dirty="0">
                <a:latin typeface="Verdana" pitchFamily="34" charset="0"/>
                <a:ea typeface="Verdana" pitchFamily="34" charset="0"/>
                <a:cs typeface="Verdana" pitchFamily="34" charset="0"/>
              </a:rPr>
              <a:t>Understand the importance of not tampering with lockout or tagout devices and not starting or using equipment that has been locked or tagged out</a:t>
            </a:r>
          </a:p>
          <a:p>
            <a:pPr marL="342900" indent="-342900" fontAlgn="base">
              <a:spcBef>
                <a:spcPct val="0"/>
              </a:spcBef>
              <a:spcAft>
                <a:spcPct val="0"/>
              </a:spcAft>
              <a:buFont typeface="Arial" pitchFamily="34" charset="0"/>
              <a:buChar char="•"/>
            </a:pPr>
            <a:endParaRPr lang="en-US" sz="1500" dirty="0">
              <a:latin typeface="Verdana" pitchFamily="34" charset="0"/>
              <a:ea typeface="Verdana" pitchFamily="34" charset="0"/>
              <a:cs typeface="Verdana" pitchFamily="34" charset="0"/>
            </a:endParaRPr>
          </a:p>
          <a:p>
            <a:pPr fontAlgn="base">
              <a:spcBef>
                <a:spcPct val="0"/>
              </a:spcBef>
              <a:spcAft>
                <a:spcPct val="0"/>
              </a:spcAft>
            </a:pPr>
            <a:r>
              <a:rPr lang="en-US" sz="1500" dirty="0">
                <a:latin typeface="Verdana" pitchFamily="34" charset="0"/>
                <a:ea typeface="Verdana" pitchFamily="34" charset="0"/>
                <a:cs typeface="Verdana" pitchFamily="34" charset="0"/>
              </a:rPr>
              <a:t>“Other employees”</a:t>
            </a:r>
          </a:p>
          <a:p>
            <a:pPr marL="342900" indent="-342900" fontAlgn="base">
              <a:spcBef>
                <a:spcPct val="0"/>
              </a:spcBef>
              <a:spcAft>
                <a:spcPct val="0"/>
              </a:spcAft>
              <a:buFont typeface="Arial" pitchFamily="34" charset="0"/>
              <a:buChar char="•"/>
            </a:pPr>
            <a:r>
              <a:rPr lang="en-US" sz="1500" dirty="0">
                <a:latin typeface="Verdana" pitchFamily="34" charset="0"/>
                <a:ea typeface="Verdana" pitchFamily="34" charset="0"/>
                <a:cs typeface="Verdana" pitchFamily="34" charset="0"/>
              </a:rPr>
              <a:t> Must receive instruction regarding the energy-control procedure and the prohibition against removing a LOTO device and attempting to restart, reenergize, or operate the machinery</a:t>
            </a:r>
          </a:p>
          <a:p>
            <a:pPr marL="342900" indent="-342900" fontAlgn="base">
              <a:spcBef>
                <a:spcPct val="0"/>
              </a:spcBef>
              <a:spcAft>
                <a:spcPct val="0"/>
              </a:spcAft>
              <a:buFont typeface="Arial" pitchFamily="34" charset="0"/>
              <a:buChar char="•"/>
            </a:pPr>
            <a:r>
              <a:rPr lang="en-US" sz="1500" dirty="0">
                <a:solidFill>
                  <a:prstClr val="black"/>
                </a:solidFill>
                <a:latin typeface="Verdana" pitchFamily="34" charset="0"/>
                <a:ea typeface="Verdana" pitchFamily="34" charset="0"/>
                <a:cs typeface="Verdana" pitchFamily="34" charset="0"/>
              </a:rPr>
              <a:t>If tagout devices are used, </a:t>
            </a:r>
            <a:r>
              <a:rPr lang="en-US" sz="1500" u="sng" dirty="0">
                <a:solidFill>
                  <a:prstClr val="black"/>
                </a:solidFill>
                <a:latin typeface="Verdana" pitchFamily="34" charset="0"/>
                <a:ea typeface="Verdana" pitchFamily="34" charset="0"/>
                <a:cs typeface="Verdana" pitchFamily="34" charset="0"/>
              </a:rPr>
              <a:t>all</a:t>
            </a:r>
            <a:r>
              <a:rPr lang="en-US" sz="1500" dirty="0">
                <a:solidFill>
                  <a:prstClr val="black"/>
                </a:solidFill>
                <a:latin typeface="Verdana" pitchFamily="34" charset="0"/>
                <a:ea typeface="Verdana" pitchFamily="34" charset="0"/>
                <a:cs typeface="Verdana" pitchFamily="34" charset="0"/>
              </a:rPr>
              <a:t> employees must receive training regarding the limitations of tags</a:t>
            </a:r>
          </a:p>
          <a:p>
            <a:pPr algn="ctr" fontAlgn="base">
              <a:spcBef>
                <a:spcPct val="0"/>
              </a:spcBef>
              <a:spcAft>
                <a:spcPct val="0"/>
              </a:spcAft>
            </a:pPr>
            <a:endParaRPr lang="en-US" sz="2200" b="1" u="sng" dirty="0">
              <a:solidFill>
                <a:prstClr val="black"/>
              </a:solidFill>
              <a:latin typeface="Times New Roman" pitchFamily="18" charset="0"/>
            </a:endParaRPr>
          </a:p>
        </p:txBody>
      </p:sp>
    </p:spTree>
    <p:extLst>
      <p:ext uri="{BB962C8B-B14F-4D97-AF65-F5344CB8AC3E}">
        <p14:creationId xmlns:p14="http://schemas.microsoft.com/office/powerpoint/2010/main" val="2630688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3" name="Rectangle 1041"/>
          <p:cNvSpPr>
            <a:spLocks noGrp="1" noChangeArrowheads="1"/>
          </p:cNvSpPr>
          <p:nvPr>
            <p:ph type="title" idx="4294967295"/>
          </p:nvPr>
        </p:nvSpPr>
        <p:spPr>
          <a:xfrm>
            <a:off x="2259012" y="173831"/>
            <a:ext cx="7239000" cy="1143000"/>
          </a:xfrm>
        </p:spPr>
        <p:txBody>
          <a:bodyPr/>
          <a:lstStyle/>
          <a:p>
            <a:r>
              <a:rPr lang="en-US" sz="3600" b="1" dirty="0"/>
              <a:t>What is Hazardous Energy?</a:t>
            </a:r>
          </a:p>
        </p:txBody>
      </p:sp>
      <p:pic>
        <p:nvPicPr>
          <p:cNvPr id="4117" name="Picture 1045" descr="IN00392_"/>
          <p:cNvPicPr>
            <a:picLocks noChangeAspect="1" noChangeArrowheads="1"/>
          </p:cNvPicPr>
          <p:nvPr/>
        </p:nvPicPr>
        <p:blipFill>
          <a:blip r:embed="rId3" cstate="email">
            <a:extLst>
              <a:ext uri="{28A0092B-C50C-407E-A947-70E740481C1C}">
                <a14:useLocalDpi xmlns:a14="http://schemas.microsoft.com/office/drawing/2010/main" val="0"/>
              </a:ext>
            </a:extLst>
          </a:blip>
          <a:srcRect t="14565"/>
          <a:stretch>
            <a:fillRect/>
          </a:stretch>
        </p:blipFill>
        <p:spPr bwMode="auto">
          <a:xfrm>
            <a:off x="4724400" y="1193006"/>
            <a:ext cx="1154112" cy="1601788"/>
          </a:xfrm>
          <a:prstGeom prst="rect">
            <a:avLst/>
          </a:prstGeom>
          <a:noFill/>
          <a:extLst>
            <a:ext uri="{909E8E84-426E-40DD-AFC4-6F175D3DCCD1}">
              <a14:hiddenFill xmlns:a14="http://schemas.microsoft.com/office/drawing/2010/main">
                <a:solidFill>
                  <a:srgbClr val="FFFFFF"/>
                </a:solidFill>
              </a14:hiddenFill>
            </a:ext>
          </a:extLst>
        </p:spPr>
      </p:pic>
      <p:pic>
        <p:nvPicPr>
          <p:cNvPr id="4118" name="Picture 1046" descr="PH02931J"/>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259513" y="2471738"/>
            <a:ext cx="2389187" cy="1592262"/>
          </a:xfrm>
          <a:prstGeom prst="rect">
            <a:avLst/>
          </a:prstGeom>
          <a:noFill/>
          <a:extLst>
            <a:ext uri="{909E8E84-426E-40DD-AFC4-6F175D3DCCD1}">
              <a14:hiddenFill xmlns:a14="http://schemas.microsoft.com/office/drawing/2010/main">
                <a:solidFill>
                  <a:srgbClr val="FFFFFF"/>
                </a:solidFill>
              </a14:hiddenFill>
            </a:ext>
          </a:extLst>
        </p:spPr>
      </p:pic>
      <p:pic>
        <p:nvPicPr>
          <p:cNvPr id="4119" name="Picture 1047" descr="LOTOtruck"/>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622800" y="4440238"/>
            <a:ext cx="3098800" cy="1927225"/>
          </a:xfrm>
          <a:prstGeom prst="rect">
            <a:avLst/>
          </a:prstGeom>
          <a:noFill/>
          <a:extLst>
            <a:ext uri="{909E8E84-426E-40DD-AFC4-6F175D3DCCD1}">
              <a14:hiddenFill xmlns:a14="http://schemas.microsoft.com/office/drawing/2010/main">
                <a:solidFill>
                  <a:srgbClr val="FFFFFF"/>
                </a:solidFill>
              </a14:hiddenFill>
            </a:ext>
          </a:extLst>
        </p:spPr>
      </p:pic>
      <p:sp>
        <p:nvSpPr>
          <p:cNvPr id="4120" name="Text Box 1048"/>
          <p:cNvSpPr txBox="1">
            <a:spLocks noChangeArrowheads="1"/>
          </p:cNvSpPr>
          <p:nvPr/>
        </p:nvSpPr>
        <p:spPr bwMode="auto">
          <a:xfrm>
            <a:off x="1379483" y="1993900"/>
            <a:ext cx="319093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50000"/>
              </a:spcBef>
              <a:spcAft>
                <a:spcPct val="0"/>
              </a:spcAft>
            </a:pPr>
            <a:r>
              <a:rPr lang="en-US" sz="2400" b="1" dirty="0">
                <a:solidFill>
                  <a:prstClr val="black"/>
                </a:solidFill>
                <a:latin typeface="Times New Roman" pitchFamily="18" charset="0"/>
              </a:rPr>
              <a:t>Electricity – live or stored</a:t>
            </a:r>
          </a:p>
        </p:txBody>
      </p:sp>
      <p:sp>
        <p:nvSpPr>
          <p:cNvPr id="4121" name="Text Box 1049"/>
          <p:cNvSpPr txBox="1">
            <a:spLocks noChangeArrowheads="1"/>
          </p:cNvSpPr>
          <p:nvPr/>
        </p:nvSpPr>
        <p:spPr bwMode="auto">
          <a:xfrm>
            <a:off x="2346325" y="3367088"/>
            <a:ext cx="39465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50000"/>
              </a:spcBef>
              <a:spcAft>
                <a:spcPct val="0"/>
              </a:spcAft>
            </a:pPr>
            <a:r>
              <a:rPr lang="en-US" sz="2400" b="1" dirty="0">
                <a:solidFill>
                  <a:prstClr val="black"/>
                </a:solidFill>
                <a:latin typeface="Times New Roman" pitchFamily="18" charset="0"/>
              </a:rPr>
              <a:t>Mechanical - moving machine parts</a:t>
            </a:r>
          </a:p>
        </p:txBody>
      </p:sp>
      <p:sp>
        <p:nvSpPr>
          <p:cNvPr id="4122" name="Text Box 1050"/>
          <p:cNvSpPr txBox="1">
            <a:spLocks noChangeArrowheads="1"/>
          </p:cNvSpPr>
          <p:nvPr/>
        </p:nvSpPr>
        <p:spPr bwMode="auto">
          <a:xfrm>
            <a:off x="1379483" y="4794160"/>
            <a:ext cx="309086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50000"/>
              </a:spcBef>
              <a:spcAft>
                <a:spcPct val="0"/>
              </a:spcAft>
            </a:pPr>
            <a:r>
              <a:rPr lang="en-US" sz="2400" b="1" dirty="0">
                <a:solidFill>
                  <a:prstClr val="black"/>
                </a:solidFill>
                <a:latin typeface="Times New Roman" pitchFamily="18" charset="0"/>
              </a:rPr>
              <a:t>Hydraulic, pneumatic, or mechanical movement in machinery</a:t>
            </a:r>
          </a:p>
        </p:txBody>
      </p:sp>
    </p:spTree>
    <p:extLst>
      <p:ext uri="{BB962C8B-B14F-4D97-AF65-F5344CB8AC3E}">
        <p14:creationId xmlns:p14="http://schemas.microsoft.com/office/powerpoint/2010/main" val="2494143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Grp="1" noChangeArrowheads="1"/>
          </p:cNvSpPr>
          <p:nvPr>
            <p:ph type="title" idx="4294967295"/>
          </p:nvPr>
        </p:nvSpPr>
        <p:spPr>
          <a:xfrm>
            <a:off x="1143000" y="0"/>
            <a:ext cx="7239000" cy="2133600"/>
          </a:xfrm>
        </p:spPr>
        <p:txBody>
          <a:bodyPr/>
          <a:lstStyle/>
          <a:p>
            <a:pPr algn="ctr"/>
            <a:r>
              <a:rPr lang="en-US" sz="3600" b="1" dirty="0"/>
              <a:t>What is Hazardous Energy?</a:t>
            </a:r>
            <a:br>
              <a:rPr lang="en-US" sz="3600" b="1" dirty="0"/>
            </a:br>
            <a:r>
              <a:rPr lang="en-US" sz="2000" dirty="0"/>
              <a:t>The Standard applies to all sources of energy, including but not limited to:   Mechanical, electrical, hydraulic, pneumatic, chemical and thermal energy</a:t>
            </a:r>
          </a:p>
        </p:txBody>
      </p:sp>
      <p:sp>
        <p:nvSpPr>
          <p:cNvPr id="65541" name="Rectangle 5"/>
          <p:cNvSpPr>
            <a:spLocks noChangeArrowheads="1"/>
          </p:cNvSpPr>
          <p:nvPr/>
        </p:nvSpPr>
        <p:spPr bwMode="auto">
          <a:xfrm>
            <a:off x="533400" y="2265908"/>
            <a:ext cx="510540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800100" lvl="1" indent="-342900" algn="ctr" eaLnBrk="0" fontAlgn="base" hangingPunct="0">
              <a:spcBef>
                <a:spcPct val="0"/>
              </a:spcBef>
              <a:spcAft>
                <a:spcPct val="0"/>
              </a:spcAft>
              <a:buFont typeface="Arial" pitchFamily="34" charset="0"/>
              <a:buChar char="•"/>
            </a:pPr>
            <a:r>
              <a:rPr lang="en-US" sz="2400" dirty="0">
                <a:solidFill>
                  <a:prstClr val="black"/>
                </a:solidFill>
                <a:latin typeface="Times New Roman" pitchFamily="18" charset="0"/>
              </a:rPr>
              <a:t>Thermal Energy: Stored heat (steam lines or hot liquids)</a:t>
            </a:r>
          </a:p>
          <a:p>
            <a:pPr marL="342900" indent="-342900" algn="ctr" eaLnBrk="0" fontAlgn="base" hangingPunct="0">
              <a:spcBef>
                <a:spcPct val="0"/>
              </a:spcBef>
              <a:spcAft>
                <a:spcPct val="0"/>
              </a:spcAft>
              <a:buFont typeface="Arial" pitchFamily="34" charset="0"/>
              <a:buChar char="•"/>
            </a:pPr>
            <a:endParaRPr lang="en-US" sz="2400" dirty="0">
              <a:solidFill>
                <a:prstClr val="black"/>
              </a:solidFill>
              <a:latin typeface="Times New Roman" pitchFamily="18" charset="0"/>
            </a:endParaRPr>
          </a:p>
          <a:p>
            <a:pPr marL="342900" indent="-342900" algn="ctr" eaLnBrk="0" fontAlgn="base" hangingPunct="0">
              <a:spcBef>
                <a:spcPct val="0"/>
              </a:spcBef>
              <a:spcAft>
                <a:spcPct val="0"/>
              </a:spcAft>
              <a:buFont typeface="Arial" pitchFamily="34" charset="0"/>
              <a:buChar char="•"/>
            </a:pPr>
            <a:r>
              <a:rPr lang="en-US" sz="2400" dirty="0">
                <a:solidFill>
                  <a:prstClr val="black"/>
                </a:solidFill>
                <a:latin typeface="Times New Roman" pitchFamily="18" charset="0"/>
              </a:rPr>
              <a:t>Hydraulic Energy: Stored energy (steam or hydraulic fluid)</a:t>
            </a:r>
          </a:p>
          <a:p>
            <a:pPr algn="ctr" eaLnBrk="0" fontAlgn="base" hangingPunct="0">
              <a:spcBef>
                <a:spcPct val="0"/>
              </a:spcBef>
              <a:spcAft>
                <a:spcPct val="0"/>
              </a:spcAft>
            </a:pPr>
            <a:endParaRPr lang="en-US" sz="2400" dirty="0">
              <a:solidFill>
                <a:prstClr val="black"/>
              </a:solidFill>
              <a:latin typeface="Times New Roman" pitchFamily="18" charset="0"/>
            </a:endParaRPr>
          </a:p>
          <a:p>
            <a:pPr marL="342900" indent="-342900" algn="ctr" eaLnBrk="0" fontAlgn="base" hangingPunct="0">
              <a:spcBef>
                <a:spcPct val="0"/>
              </a:spcBef>
              <a:spcAft>
                <a:spcPct val="0"/>
              </a:spcAft>
              <a:buFont typeface="Arial" pitchFamily="34" charset="0"/>
              <a:buChar char="•"/>
            </a:pPr>
            <a:r>
              <a:rPr lang="en-US" sz="2400" dirty="0">
                <a:solidFill>
                  <a:prstClr val="black"/>
                </a:solidFill>
                <a:latin typeface="Times New Roman" pitchFamily="18" charset="0"/>
              </a:rPr>
              <a:t>Chemicals in pipelines under pressure or force of gravity</a:t>
            </a:r>
          </a:p>
          <a:p>
            <a:pPr algn="ctr" eaLnBrk="0" fontAlgn="base" hangingPunct="0">
              <a:spcBef>
                <a:spcPct val="0"/>
              </a:spcBef>
              <a:spcAft>
                <a:spcPct val="0"/>
              </a:spcAft>
            </a:pPr>
            <a:endParaRPr lang="en-US" sz="2400" dirty="0">
              <a:solidFill>
                <a:prstClr val="black"/>
              </a:solidFill>
              <a:latin typeface="Times New Roman" pitchFamily="18" charset="0"/>
            </a:endParaRPr>
          </a:p>
          <a:p>
            <a:pPr marL="342900" indent="-342900" algn="ctr" eaLnBrk="0" fontAlgn="base" hangingPunct="0">
              <a:spcBef>
                <a:spcPct val="0"/>
              </a:spcBef>
              <a:spcAft>
                <a:spcPct val="0"/>
              </a:spcAft>
              <a:buFont typeface="Arial" pitchFamily="34" charset="0"/>
              <a:buChar char="•"/>
            </a:pPr>
            <a:r>
              <a:rPr lang="en-US" sz="2400" dirty="0">
                <a:solidFill>
                  <a:prstClr val="black"/>
                </a:solidFill>
                <a:latin typeface="Times New Roman" pitchFamily="18" charset="0"/>
              </a:rPr>
              <a:t>Any other active or stored energy sources that could harm a worker</a:t>
            </a:r>
          </a:p>
        </p:txBody>
      </p:sp>
      <p:pic>
        <p:nvPicPr>
          <p:cNvPr id="65543" name="Picture 7" descr="j0390157"/>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988454" y="2286000"/>
            <a:ext cx="2628900" cy="1804988"/>
          </a:xfrm>
          <a:prstGeom prst="rect">
            <a:avLst/>
          </a:prstGeom>
          <a:noFill/>
          <a:extLst>
            <a:ext uri="{909E8E84-426E-40DD-AFC4-6F175D3DCCD1}">
              <a14:hiddenFill xmlns:a14="http://schemas.microsoft.com/office/drawing/2010/main">
                <a:solidFill>
                  <a:srgbClr val="FFFFFF"/>
                </a:solidFill>
              </a14:hiddenFill>
            </a:ext>
          </a:extLst>
        </p:spPr>
      </p:pic>
      <p:pic>
        <p:nvPicPr>
          <p:cNvPr id="65545" name="Picture 9" descr="LOTOshoc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05513" y="4343400"/>
            <a:ext cx="2663825"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0094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p:cNvSpPr>
            <a:spLocks noGrp="1" noChangeArrowheads="1"/>
          </p:cNvSpPr>
          <p:nvPr>
            <p:ph type="ctrTitle" idx="4294967295"/>
          </p:nvPr>
        </p:nvSpPr>
        <p:spPr>
          <a:xfrm>
            <a:off x="1114424" y="152400"/>
            <a:ext cx="6872287" cy="1822450"/>
          </a:xfrm>
        </p:spPr>
        <p:txBody>
          <a:bodyPr>
            <a:normAutofit fontScale="90000"/>
          </a:bodyPr>
          <a:lstStyle/>
          <a:p>
            <a:pPr algn="ctr" eaLnBrk="1" hangingPunct="1"/>
            <a:br>
              <a:rPr lang="en-US" sz="3200" dirty="0">
                <a:latin typeface="Verdana" pitchFamily="34" charset="0"/>
              </a:rPr>
            </a:br>
            <a:r>
              <a:rPr lang="en-US" sz="3200" dirty="0">
                <a:latin typeface="Verdana" pitchFamily="34" charset="0"/>
              </a:rPr>
              <a:t>CONTROL OF HAZARDOUS ENERGY</a:t>
            </a:r>
            <a:br>
              <a:rPr lang="en-US" sz="3200" dirty="0">
                <a:latin typeface="Verdana" pitchFamily="34" charset="0"/>
              </a:rPr>
            </a:br>
            <a:r>
              <a:rPr lang="en-US" sz="3200" dirty="0">
                <a:latin typeface="Verdana" pitchFamily="34" charset="0"/>
              </a:rPr>
              <a:t>(LOCKOUT/TAGOUT)</a:t>
            </a:r>
            <a:br>
              <a:rPr lang="en-US" sz="3200" dirty="0">
                <a:latin typeface="Verdana" pitchFamily="34" charset="0"/>
              </a:rPr>
            </a:br>
            <a:r>
              <a:rPr lang="en-US" sz="2000" b="1" dirty="0">
                <a:latin typeface="Verdana" pitchFamily="34" charset="0"/>
              </a:rPr>
              <a:t>OSHA 29 C FR   1910-147</a:t>
            </a:r>
            <a:endParaRPr lang="en-US" sz="3200" dirty="0">
              <a:latin typeface="Verdana" pitchFamily="34" charset="0"/>
            </a:endParaRPr>
          </a:p>
        </p:txBody>
      </p:sp>
      <p:sp>
        <p:nvSpPr>
          <p:cNvPr id="81923" name="Rectangle 3"/>
          <p:cNvSpPr>
            <a:spLocks noGrp="1" noChangeArrowheads="1"/>
          </p:cNvSpPr>
          <p:nvPr>
            <p:ph type="subTitle" idx="4294967295"/>
          </p:nvPr>
        </p:nvSpPr>
        <p:spPr>
          <a:xfrm>
            <a:off x="4902200" y="2927350"/>
            <a:ext cx="4241800" cy="1822450"/>
          </a:xfrm>
        </p:spPr>
        <p:txBody>
          <a:bodyPr>
            <a:normAutofit/>
          </a:bodyPr>
          <a:lstStyle/>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marL="0" indent="0" eaLnBrk="1" hangingPunct="1">
              <a:buNone/>
            </a:pPr>
            <a:endParaRPr lang="en-US" sz="2400" b="1" dirty="0">
              <a:latin typeface="Verdana"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3999" y="2122458"/>
            <a:ext cx="6462713" cy="3987925"/>
          </a:xfrm>
          <a:prstGeom prst="rect">
            <a:avLst/>
          </a:prstGeom>
        </p:spPr>
      </p:pic>
    </p:spTree>
    <p:extLst>
      <p:ext uri="{BB962C8B-B14F-4D97-AF65-F5344CB8AC3E}">
        <p14:creationId xmlns:p14="http://schemas.microsoft.com/office/powerpoint/2010/main" val="2627186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7" name="Rectangle 25"/>
          <p:cNvSpPr>
            <a:spLocks noGrp="1" noChangeArrowheads="1"/>
          </p:cNvSpPr>
          <p:nvPr>
            <p:ph type="title" idx="4294967295"/>
          </p:nvPr>
        </p:nvSpPr>
        <p:spPr>
          <a:xfrm>
            <a:off x="1276350" y="202406"/>
            <a:ext cx="8610600" cy="1143000"/>
          </a:xfrm>
        </p:spPr>
        <p:txBody>
          <a:bodyPr/>
          <a:lstStyle/>
          <a:p>
            <a:r>
              <a:rPr lang="en-US" sz="3600" b="1" dirty="0"/>
              <a:t>Hazardous Energy Source Examples</a:t>
            </a:r>
          </a:p>
        </p:txBody>
      </p:sp>
      <p:sp>
        <p:nvSpPr>
          <p:cNvPr id="3100" name="Text Box 28"/>
          <p:cNvSpPr txBox="1">
            <a:spLocks noChangeArrowheads="1"/>
          </p:cNvSpPr>
          <p:nvPr/>
        </p:nvSpPr>
        <p:spPr bwMode="auto">
          <a:xfrm>
            <a:off x="990600" y="1409700"/>
            <a:ext cx="5006975" cy="4385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z="2400" dirty="0">
                <a:solidFill>
                  <a:prstClr val="black"/>
                </a:solidFill>
                <a:latin typeface="Times New Roman" pitchFamily="18" charset="0"/>
              </a:rPr>
              <a:t>Live electrical lines </a:t>
            </a:r>
            <a:endParaRPr lang="en-US" sz="1000" dirty="0">
              <a:solidFill>
                <a:prstClr val="black"/>
              </a:solidFill>
              <a:latin typeface="Times New Roman" pitchFamily="18" charset="0"/>
            </a:endParaRPr>
          </a:p>
          <a:p>
            <a:pPr algn="ctr" fontAlgn="base">
              <a:spcBef>
                <a:spcPct val="50000"/>
              </a:spcBef>
              <a:spcAft>
                <a:spcPct val="0"/>
              </a:spcAft>
            </a:pPr>
            <a:endParaRPr lang="en-US" sz="1000" dirty="0">
              <a:solidFill>
                <a:prstClr val="black"/>
              </a:solidFill>
              <a:latin typeface="Times New Roman" pitchFamily="18" charset="0"/>
            </a:endParaRPr>
          </a:p>
          <a:p>
            <a:pPr algn="ctr" fontAlgn="base">
              <a:spcBef>
                <a:spcPct val="50000"/>
              </a:spcBef>
              <a:spcAft>
                <a:spcPct val="0"/>
              </a:spcAft>
            </a:pPr>
            <a:r>
              <a:rPr lang="en-US" sz="2400" dirty="0">
                <a:solidFill>
                  <a:prstClr val="black"/>
                </a:solidFill>
                <a:latin typeface="Times New Roman" pitchFamily="18" charset="0"/>
              </a:rPr>
              <a:t>Electrical capacitors</a:t>
            </a:r>
          </a:p>
          <a:p>
            <a:pPr algn="ctr" fontAlgn="base">
              <a:spcBef>
                <a:spcPct val="50000"/>
              </a:spcBef>
              <a:spcAft>
                <a:spcPct val="0"/>
              </a:spcAft>
            </a:pPr>
            <a:endParaRPr lang="en-US" sz="1000" dirty="0">
              <a:solidFill>
                <a:prstClr val="black"/>
              </a:solidFill>
              <a:latin typeface="Times New Roman" pitchFamily="18" charset="0"/>
            </a:endParaRPr>
          </a:p>
          <a:p>
            <a:pPr algn="ctr" fontAlgn="base">
              <a:spcBef>
                <a:spcPct val="50000"/>
              </a:spcBef>
              <a:spcAft>
                <a:spcPct val="0"/>
              </a:spcAft>
            </a:pPr>
            <a:r>
              <a:rPr lang="en-US" sz="2400" dirty="0">
                <a:solidFill>
                  <a:prstClr val="black"/>
                </a:solidFill>
                <a:latin typeface="Times New Roman" pitchFamily="18" charset="0"/>
              </a:rPr>
              <a:t>Lasers</a:t>
            </a:r>
          </a:p>
          <a:p>
            <a:pPr algn="ctr" fontAlgn="base">
              <a:spcBef>
                <a:spcPct val="50000"/>
              </a:spcBef>
              <a:spcAft>
                <a:spcPct val="0"/>
              </a:spcAft>
            </a:pPr>
            <a:endParaRPr lang="en-US" sz="1000" dirty="0">
              <a:solidFill>
                <a:prstClr val="black"/>
              </a:solidFill>
              <a:latin typeface="Times New Roman" pitchFamily="18" charset="0"/>
            </a:endParaRPr>
          </a:p>
          <a:p>
            <a:pPr algn="ctr" fontAlgn="base">
              <a:spcBef>
                <a:spcPct val="50000"/>
              </a:spcBef>
              <a:spcAft>
                <a:spcPct val="0"/>
              </a:spcAft>
            </a:pPr>
            <a:r>
              <a:rPr lang="en-US" sz="2400" dirty="0">
                <a:solidFill>
                  <a:prstClr val="black"/>
                </a:solidFill>
                <a:latin typeface="Times New Roman" pitchFamily="18" charset="0"/>
              </a:rPr>
              <a:t>Hydraulic lifts</a:t>
            </a:r>
          </a:p>
          <a:p>
            <a:pPr algn="ctr" fontAlgn="base">
              <a:spcBef>
                <a:spcPct val="50000"/>
              </a:spcBef>
              <a:spcAft>
                <a:spcPct val="0"/>
              </a:spcAft>
            </a:pPr>
            <a:endParaRPr lang="en-US" sz="1000" dirty="0">
              <a:solidFill>
                <a:prstClr val="black"/>
              </a:solidFill>
              <a:latin typeface="Times New Roman" pitchFamily="18" charset="0"/>
            </a:endParaRPr>
          </a:p>
          <a:p>
            <a:pPr algn="ctr" fontAlgn="base">
              <a:spcBef>
                <a:spcPct val="50000"/>
              </a:spcBef>
              <a:spcAft>
                <a:spcPct val="0"/>
              </a:spcAft>
            </a:pPr>
            <a:r>
              <a:rPr lang="en-US" sz="2400" dirty="0">
                <a:solidFill>
                  <a:prstClr val="black"/>
                </a:solidFill>
                <a:latin typeface="Times New Roman" pitchFamily="18" charset="0"/>
              </a:rPr>
              <a:t>Pneumatic (air pressure) lines</a:t>
            </a:r>
          </a:p>
          <a:p>
            <a:pPr algn="ctr" fontAlgn="base">
              <a:spcBef>
                <a:spcPct val="50000"/>
              </a:spcBef>
              <a:spcAft>
                <a:spcPct val="0"/>
              </a:spcAft>
            </a:pPr>
            <a:endParaRPr lang="en-US" sz="1000" dirty="0">
              <a:solidFill>
                <a:prstClr val="black"/>
              </a:solidFill>
              <a:latin typeface="Times New Roman" pitchFamily="18" charset="0"/>
            </a:endParaRPr>
          </a:p>
          <a:p>
            <a:pPr algn="ctr" fontAlgn="base">
              <a:spcBef>
                <a:spcPct val="50000"/>
              </a:spcBef>
              <a:spcAft>
                <a:spcPct val="0"/>
              </a:spcAft>
            </a:pPr>
            <a:r>
              <a:rPr lang="en-US" sz="2400" dirty="0">
                <a:solidFill>
                  <a:prstClr val="black"/>
                </a:solidFill>
                <a:latin typeface="Times New Roman" pitchFamily="18" charset="0"/>
              </a:rPr>
              <a:t>Springs</a:t>
            </a:r>
          </a:p>
        </p:txBody>
      </p:sp>
      <p:pic>
        <p:nvPicPr>
          <p:cNvPr id="7181" name="Picture 13" descr="j028685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64338" y="1258888"/>
            <a:ext cx="1495425" cy="1385887"/>
          </a:xfrm>
          <a:prstGeom prst="rect">
            <a:avLst/>
          </a:prstGeom>
          <a:noFill/>
          <a:extLst>
            <a:ext uri="{909E8E84-426E-40DD-AFC4-6F175D3DCCD1}">
              <a14:hiddenFill xmlns:a14="http://schemas.microsoft.com/office/drawing/2010/main">
                <a:solidFill>
                  <a:srgbClr val="FFFFFF"/>
                </a:solidFill>
              </a14:hiddenFill>
            </a:ext>
          </a:extLst>
        </p:spPr>
      </p:pic>
      <p:pic>
        <p:nvPicPr>
          <p:cNvPr id="7182" name="Picture 14" descr="j0386688"/>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623050" y="4705350"/>
            <a:ext cx="1714500" cy="1223963"/>
          </a:xfrm>
          <a:prstGeom prst="rect">
            <a:avLst/>
          </a:prstGeom>
          <a:noFill/>
          <a:extLst>
            <a:ext uri="{909E8E84-426E-40DD-AFC4-6F175D3DCCD1}">
              <a14:hiddenFill xmlns:a14="http://schemas.microsoft.com/office/drawing/2010/main">
                <a:solidFill>
                  <a:srgbClr val="FFFFFF"/>
                </a:solidFill>
              </a14:hiddenFill>
            </a:ext>
          </a:extLst>
        </p:spPr>
      </p:pic>
      <p:pic>
        <p:nvPicPr>
          <p:cNvPr id="7183" name="Picture 15" descr="IN00694_"/>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496050" y="2773363"/>
            <a:ext cx="1833563" cy="1471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2735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 name="Rectangle 20"/>
          <p:cNvSpPr>
            <a:spLocks noGrp="1" noChangeArrowheads="1"/>
          </p:cNvSpPr>
          <p:nvPr>
            <p:ph type="title" idx="4294967295"/>
          </p:nvPr>
        </p:nvSpPr>
        <p:spPr>
          <a:xfrm>
            <a:off x="1575820" y="346610"/>
            <a:ext cx="7239000" cy="1143000"/>
          </a:xfrm>
        </p:spPr>
        <p:txBody>
          <a:bodyPr/>
          <a:lstStyle/>
          <a:p>
            <a:r>
              <a:rPr lang="en-US" sz="3600" b="1" dirty="0"/>
              <a:t>What kind of injuries can happen?</a:t>
            </a:r>
          </a:p>
        </p:txBody>
      </p:sp>
      <p:sp>
        <p:nvSpPr>
          <p:cNvPr id="5142" name="Text Box 22"/>
          <p:cNvSpPr txBox="1">
            <a:spLocks noChangeArrowheads="1"/>
          </p:cNvSpPr>
          <p:nvPr/>
        </p:nvSpPr>
        <p:spPr bwMode="auto">
          <a:xfrm>
            <a:off x="533400" y="1582738"/>
            <a:ext cx="5449887"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42900" indent="-342900" fontAlgn="base">
              <a:spcBef>
                <a:spcPct val="50000"/>
              </a:spcBef>
              <a:spcAft>
                <a:spcPct val="0"/>
              </a:spcAft>
              <a:buFont typeface="Arial" pitchFamily="34" charset="0"/>
              <a:buChar char="•"/>
            </a:pPr>
            <a:r>
              <a:rPr lang="en-US" sz="2400" dirty="0">
                <a:solidFill>
                  <a:prstClr val="black"/>
                </a:solidFill>
                <a:latin typeface="Times New Roman" pitchFamily="18" charset="0"/>
              </a:rPr>
              <a:t>Shock or electrocution from live parts</a:t>
            </a:r>
          </a:p>
          <a:p>
            <a:pPr marL="342900" indent="-342900" fontAlgn="base">
              <a:spcBef>
                <a:spcPct val="50000"/>
              </a:spcBef>
              <a:spcAft>
                <a:spcPct val="0"/>
              </a:spcAft>
              <a:buFont typeface="Arial" pitchFamily="34" charset="0"/>
              <a:buChar char="•"/>
            </a:pPr>
            <a:r>
              <a:rPr lang="en-US" sz="2400" dirty="0">
                <a:solidFill>
                  <a:prstClr val="black"/>
                </a:solidFill>
                <a:latin typeface="Times New Roman" pitchFamily="18" charset="0"/>
              </a:rPr>
              <a:t>Scalding from steam or hot liquids</a:t>
            </a:r>
          </a:p>
          <a:p>
            <a:pPr marL="342900" indent="-342900" fontAlgn="base">
              <a:spcBef>
                <a:spcPct val="50000"/>
              </a:spcBef>
              <a:spcAft>
                <a:spcPct val="0"/>
              </a:spcAft>
              <a:buFont typeface="Arial" pitchFamily="34" charset="0"/>
              <a:buChar char="•"/>
            </a:pPr>
            <a:r>
              <a:rPr lang="en-US" sz="2400" dirty="0">
                <a:solidFill>
                  <a:prstClr val="black"/>
                </a:solidFill>
                <a:latin typeface="Times New Roman" pitchFamily="18" charset="0"/>
              </a:rPr>
              <a:t>Chemical burns or poisoning</a:t>
            </a:r>
          </a:p>
          <a:p>
            <a:pPr marL="342900" indent="-342900" fontAlgn="base">
              <a:spcBef>
                <a:spcPct val="50000"/>
              </a:spcBef>
              <a:spcAft>
                <a:spcPct val="0"/>
              </a:spcAft>
              <a:buFont typeface="Arial" pitchFamily="34" charset="0"/>
              <a:buChar char="•"/>
            </a:pPr>
            <a:r>
              <a:rPr lang="en-US" sz="2400" dirty="0">
                <a:solidFill>
                  <a:prstClr val="black"/>
                </a:solidFill>
                <a:latin typeface="Times New Roman" pitchFamily="18" charset="0"/>
              </a:rPr>
              <a:t>From machinery: </a:t>
            </a:r>
          </a:p>
          <a:p>
            <a:pPr fontAlgn="base">
              <a:spcBef>
                <a:spcPct val="50000"/>
              </a:spcBef>
              <a:spcAft>
                <a:spcPct val="0"/>
              </a:spcAft>
            </a:pPr>
            <a:r>
              <a:rPr lang="en-US" sz="2400" dirty="0">
                <a:solidFill>
                  <a:prstClr val="black"/>
                </a:solidFill>
                <a:latin typeface="Times New Roman" pitchFamily="18" charset="0"/>
              </a:rPr>
              <a:t>	- Deep cuts and gashes</a:t>
            </a:r>
          </a:p>
          <a:p>
            <a:pPr fontAlgn="base">
              <a:spcBef>
                <a:spcPct val="50000"/>
              </a:spcBef>
              <a:spcAft>
                <a:spcPct val="0"/>
              </a:spcAft>
            </a:pPr>
            <a:r>
              <a:rPr lang="en-US" sz="2400" dirty="0">
                <a:solidFill>
                  <a:prstClr val="black"/>
                </a:solidFill>
                <a:latin typeface="Times New Roman" pitchFamily="18" charset="0"/>
              </a:rPr>
              <a:t>	- Crushing injuries</a:t>
            </a:r>
          </a:p>
          <a:p>
            <a:pPr fontAlgn="base">
              <a:spcBef>
                <a:spcPct val="50000"/>
              </a:spcBef>
              <a:spcAft>
                <a:spcPct val="0"/>
              </a:spcAft>
            </a:pPr>
            <a:r>
              <a:rPr lang="en-US" sz="2400" dirty="0">
                <a:solidFill>
                  <a:prstClr val="black"/>
                </a:solidFill>
                <a:latin typeface="Times New Roman" pitchFamily="18" charset="0"/>
              </a:rPr>
              <a:t>	- Amputations</a:t>
            </a:r>
          </a:p>
        </p:txBody>
      </p:sp>
      <p:pic>
        <p:nvPicPr>
          <p:cNvPr id="5143" name="Picture 23" descr="handCrus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2133600"/>
            <a:ext cx="3480820" cy="3513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036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43"/>
                                        </p:tgtEl>
                                        <p:attrNameLst>
                                          <p:attrName>style.visibility</p:attrName>
                                        </p:attrNameLst>
                                      </p:cBhvr>
                                      <p:to>
                                        <p:strVal val="visible"/>
                                      </p:to>
                                    </p:set>
                                    <p:animEffect transition="in" filter="fade">
                                      <p:cBhvr>
                                        <p:cTn id="7" dur="1000"/>
                                        <p:tgtEl>
                                          <p:spTgt spid="5143"/>
                                        </p:tgtEl>
                                      </p:cBhvr>
                                    </p:animEffect>
                                    <p:anim calcmode="lin" valueType="num">
                                      <p:cBhvr>
                                        <p:cTn id="8" dur="1000" fill="hold"/>
                                        <p:tgtEl>
                                          <p:spTgt spid="5143"/>
                                        </p:tgtEl>
                                        <p:attrNameLst>
                                          <p:attrName>ppt_x</p:attrName>
                                        </p:attrNameLst>
                                      </p:cBhvr>
                                      <p:tavLst>
                                        <p:tav tm="0">
                                          <p:val>
                                            <p:strVal val="#ppt_x"/>
                                          </p:val>
                                        </p:tav>
                                        <p:tav tm="100000">
                                          <p:val>
                                            <p:strVal val="#ppt_x"/>
                                          </p:val>
                                        </p:tav>
                                      </p:tavLst>
                                    </p:anim>
                                    <p:anim calcmode="lin" valueType="num">
                                      <p:cBhvr>
                                        <p:cTn id="9" dur="1000" fill="hold"/>
                                        <p:tgtEl>
                                          <p:spTgt spid="51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473202" y="4562856"/>
            <a:ext cx="2564892" cy="1600200"/>
          </a:xfrm>
        </p:spPr>
        <p:txBody>
          <a:bodyPr vert="horz" lIns="91440" tIns="45720" rIns="91440" bIns="45720" rtlCol="0" anchor="ctr">
            <a:normAutofit/>
          </a:bodyPr>
          <a:lstStyle/>
          <a:p>
            <a:pPr algn="l">
              <a:lnSpc>
                <a:spcPct val="90000"/>
              </a:lnSpc>
            </a:pPr>
            <a:r>
              <a:rPr lang="en-US" sz="4200" kern="1200">
                <a:solidFill>
                  <a:schemeClr val="tx1"/>
                </a:solidFill>
                <a:latin typeface="+mj-lt"/>
                <a:ea typeface="+mj-ea"/>
                <a:cs typeface="+mj-cs"/>
              </a:rPr>
              <a:t>Fatalities &amp; Injuries</a:t>
            </a:r>
          </a:p>
        </p:txBody>
      </p:sp>
      <p:pic>
        <p:nvPicPr>
          <p:cNvPr id="3" name="Picture 2" descr="A picture containing person&#10;&#10;Description automatically generated">
            <a:extLst>
              <a:ext uri="{FF2B5EF4-FFF2-40B4-BE49-F238E27FC236}">
                <a16:creationId xmlns:a16="http://schemas.microsoft.com/office/drawing/2014/main" id="{1A3BE32D-C2A6-A608-4BF1-6CBCA7513781}"/>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3" y="10"/>
            <a:ext cx="4571997" cy="4196271"/>
          </a:xfrm>
          <a:custGeom>
            <a:avLst/>
            <a:gdLst/>
            <a:ahLst/>
            <a:cxnLst/>
            <a:rect l="l" t="t" r="r" b="b"/>
            <a:pathLst>
              <a:path w="6005375" h="4196281">
                <a:moveTo>
                  <a:pt x="0" y="0"/>
                </a:moveTo>
                <a:lnTo>
                  <a:pt x="6000672" y="0"/>
                </a:lnTo>
                <a:lnTo>
                  <a:pt x="5998730" y="19709"/>
                </a:lnTo>
                <a:cubicBezTo>
                  <a:pt x="6001245" y="280059"/>
                  <a:pt x="5986415" y="540409"/>
                  <a:pt x="5999656" y="800631"/>
                </a:cubicBezTo>
                <a:cubicBezTo>
                  <a:pt x="6009855" y="1001996"/>
                  <a:pt x="6003364" y="1203233"/>
                  <a:pt x="5999656" y="1404471"/>
                </a:cubicBezTo>
                <a:cubicBezTo>
                  <a:pt x="5992506" y="1790420"/>
                  <a:pt x="6003364" y="2175860"/>
                  <a:pt x="5998730" y="2561300"/>
                </a:cubicBezTo>
                <a:cubicBezTo>
                  <a:pt x="5996744" y="2732154"/>
                  <a:pt x="5998994" y="2902754"/>
                  <a:pt x="6003364" y="3073609"/>
                </a:cubicBezTo>
                <a:cubicBezTo>
                  <a:pt x="6009720" y="3317560"/>
                  <a:pt x="5999923" y="3561638"/>
                  <a:pt x="5989197" y="3805463"/>
                </a:cubicBezTo>
                <a:cubicBezTo>
                  <a:pt x="5985594" y="3872508"/>
                  <a:pt x="5984647" y="3939633"/>
                  <a:pt x="5986348" y="4006695"/>
                </a:cubicBezTo>
                <a:lnTo>
                  <a:pt x="5997254" y="4174633"/>
                </a:lnTo>
                <a:lnTo>
                  <a:pt x="5951601" y="4176620"/>
                </a:lnTo>
                <a:cubicBezTo>
                  <a:pt x="5886702" y="4176651"/>
                  <a:pt x="5821788" y="4174749"/>
                  <a:pt x="5756905" y="4173480"/>
                </a:cubicBezTo>
                <a:cubicBezTo>
                  <a:pt x="5518559" y="4169040"/>
                  <a:pt x="5280086" y="4173480"/>
                  <a:pt x="5042247" y="4150774"/>
                </a:cubicBezTo>
                <a:cubicBezTo>
                  <a:pt x="4977618" y="4144622"/>
                  <a:pt x="4912546" y="4140690"/>
                  <a:pt x="4847600" y="4141467"/>
                </a:cubicBezTo>
                <a:cubicBezTo>
                  <a:pt x="4782655" y="4142244"/>
                  <a:pt x="4717835" y="4147730"/>
                  <a:pt x="4653713" y="4160414"/>
                </a:cubicBezTo>
                <a:cubicBezTo>
                  <a:pt x="4446571" y="4200625"/>
                  <a:pt x="4238796" y="4203162"/>
                  <a:pt x="4029497" y="4186925"/>
                </a:cubicBezTo>
                <a:cubicBezTo>
                  <a:pt x="3943621" y="4180203"/>
                  <a:pt x="3857746" y="4169040"/>
                  <a:pt x="3771489" y="4171196"/>
                </a:cubicBezTo>
                <a:cubicBezTo>
                  <a:pt x="3623585" y="4175129"/>
                  <a:pt x="3475554" y="4167137"/>
                  <a:pt x="3327523" y="4169167"/>
                </a:cubicBezTo>
                <a:cubicBezTo>
                  <a:pt x="3323528" y="4169738"/>
                  <a:pt x="3319443" y="4169205"/>
                  <a:pt x="3315727" y="4167645"/>
                </a:cubicBezTo>
                <a:cubicBezTo>
                  <a:pt x="3278941" y="4142402"/>
                  <a:pt x="3238603" y="4152169"/>
                  <a:pt x="3200549" y="4158765"/>
                </a:cubicBezTo>
                <a:cubicBezTo>
                  <a:pt x="3074082" y="4180710"/>
                  <a:pt x="2947742" y="4191492"/>
                  <a:pt x="2819246" y="4174494"/>
                </a:cubicBezTo>
                <a:cubicBezTo>
                  <a:pt x="2696546" y="4156698"/>
                  <a:pt x="2572096" y="4154478"/>
                  <a:pt x="2448851" y="4167898"/>
                </a:cubicBezTo>
                <a:cubicBezTo>
                  <a:pt x="2279383" y="4187687"/>
                  <a:pt x="2110549" y="4183501"/>
                  <a:pt x="1941462" y="4167898"/>
                </a:cubicBezTo>
                <a:cubicBezTo>
                  <a:pt x="1872837" y="4161556"/>
                  <a:pt x="1803198" y="4150774"/>
                  <a:pt x="1735208" y="4166630"/>
                </a:cubicBezTo>
                <a:cubicBezTo>
                  <a:pt x="1651489" y="4186038"/>
                  <a:pt x="1568023" y="4179695"/>
                  <a:pt x="1484050" y="4175382"/>
                </a:cubicBezTo>
                <a:cubicBezTo>
                  <a:pt x="1377752" y="4169801"/>
                  <a:pt x="1271708" y="4153692"/>
                  <a:pt x="1165029" y="4166376"/>
                </a:cubicBezTo>
                <a:cubicBezTo>
                  <a:pt x="1115685" y="4172211"/>
                  <a:pt x="1066722" y="4181471"/>
                  <a:pt x="1016744" y="4179061"/>
                </a:cubicBezTo>
                <a:cubicBezTo>
                  <a:pt x="878481" y="4172719"/>
                  <a:pt x="740344" y="4165235"/>
                  <a:pt x="601826" y="4166376"/>
                </a:cubicBezTo>
                <a:cubicBezTo>
                  <a:pt x="543857" y="4166757"/>
                  <a:pt x="486268" y="4168659"/>
                  <a:pt x="428553" y="4172845"/>
                </a:cubicBezTo>
                <a:cubicBezTo>
                  <a:pt x="320859" y="4180710"/>
                  <a:pt x="213546" y="4170055"/>
                  <a:pt x="106234" y="4166249"/>
                </a:cubicBezTo>
                <a:lnTo>
                  <a:pt x="0" y="4171008"/>
                </a:lnTo>
                <a:close/>
              </a:path>
            </a:pathLst>
          </a:custGeom>
        </p:spPr>
      </p:pic>
      <p:pic>
        <p:nvPicPr>
          <p:cNvPr id="5" name="Picture 4" descr="A picture containing indoor, person, floor&#10;&#10;Description automatically generated">
            <a:extLst>
              <a:ext uri="{FF2B5EF4-FFF2-40B4-BE49-F238E27FC236}">
                <a16:creationId xmlns:a16="http://schemas.microsoft.com/office/drawing/2014/main" id="{A33320FF-2E40-FF6B-DD25-28330E8C3BCE}"/>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4514850" y="10"/>
            <a:ext cx="4629146" cy="4187662"/>
          </a:xfrm>
          <a:custGeom>
            <a:avLst/>
            <a:gdLst/>
            <a:ahLst/>
            <a:cxnLst/>
            <a:rect l="l" t="t" r="r" b="b"/>
            <a:pathLst>
              <a:path w="6006950" h="4187672">
                <a:moveTo>
                  <a:pt x="9223" y="0"/>
                </a:moveTo>
                <a:lnTo>
                  <a:pt x="6006950" y="0"/>
                </a:lnTo>
                <a:lnTo>
                  <a:pt x="6006950" y="4169490"/>
                </a:lnTo>
                <a:lnTo>
                  <a:pt x="5787907" y="4174448"/>
                </a:lnTo>
                <a:cubicBezTo>
                  <a:pt x="5713866" y="4173475"/>
                  <a:pt x="5639861" y="4169853"/>
                  <a:pt x="5566029" y="4163587"/>
                </a:cubicBezTo>
                <a:cubicBezTo>
                  <a:pt x="5458843" y="4155595"/>
                  <a:pt x="5350768" y="4144559"/>
                  <a:pt x="5244343" y="4164855"/>
                </a:cubicBezTo>
                <a:cubicBezTo>
                  <a:pt x="5127517" y="4187307"/>
                  <a:pt x="5010817" y="4187434"/>
                  <a:pt x="4892977" y="4181726"/>
                </a:cubicBezTo>
                <a:cubicBezTo>
                  <a:pt x="4792260" y="4176906"/>
                  <a:pt x="4691923" y="4151536"/>
                  <a:pt x="4590445" y="4178301"/>
                </a:cubicBezTo>
                <a:cubicBezTo>
                  <a:pt x="4580348" y="4179772"/>
                  <a:pt x="4570061" y="4179341"/>
                  <a:pt x="4560128" y="4177032"/>
                </a:cubicBezTo>
                <a:cubicBezTo>
                  <a:pt x="4449137" y="4161684"/>
                  <a:pt x="4337384" y="4174242"/>
                  <a:pt x="4226013" y="4169929"/>
                </a:cubicBezTo>
                <a:cubicBezTo>
                  <a:pt x="4174640" y="4167899"/>
                  <a:pt x="4122252" y="4169041"/>
                  <a:pt x="4071513" y="4163587"/>
                </a:cubicBezTo>
                <a:cubicBezTo>
                  <a:pt x="3955067" y="4151156"/>
                  <a:pt x="3838874" y="4144559"/>
                  <a:pt x="3723697" y="4173861"/>
                </a:cubicBezTo>
                <a:cubicBezTo>
                  <a:pt x="3690082" y="4181764"/>
                  <a:pt x="3655732" y="4186013"/>
                  <a:pt x="3621204" y="4186546"/>
                </a:cubicBezTo>
                <a:cubicBezTo>
                  <a:pt x="3508437" y="4190605"/>
                  <a:pt x="3396050" y="4182867"/>
                  <a:pt x="3283664" y="4176525"/>
                </a:cubicBezTo>
                <a:cubicBezTo>
                  <a:pt x="3205652" y="4172085"/>
                  <a:pt x="3127768" y="4162445"/>
                  <a:pt x="3049630" y="4170563"/>
                </a:cubicBezTo>
                <a:cubicBezTo>
                  <a:pt x="3004218" y="4175257"/>
                  <a:pt x="2958427" y="4175257"/>
                  <a:pt x="2913015" y="4170563"/>
                </a:cubicBezTo>
                <a:cubicBezTo>
                  <a:pt x="2829321" y="4160758"/>
                  <a:pt x="2744879" y="4158931"/>
                  <a:pt x="2660842" y="4165109"/>
                </a:cubicBezTo>
                <a:cubicBezTo>
                  <a:pt x="2535390" y="4175891"/>
                  <a:pt x="2410065" y="4184897"/>
                  <a:pt x="2284232" y="4167773"/>
                </a:cubicBezTo>
                <a:cubicBezTo>
                  <a:pt x="2212868" y="4156559"/>
                  <a:pt x="2140312" y="4155240"/>
                  <a:pt x="2068592" y="4163840"/>
                </a:cubicBezTo>
                <a:cubicBezTo>
                  <a:pt x="1897729" y="4187814"/>
                  <a:pt x="1726485" y="4180077"/>
                  <a:pt x="1555241" y="4170183"/>
                </a:cubicBezTo>
                <a:cubicBezTo>
                  <a:pt x="1440824" y="4163460"/>
                  <a:pt x="1325901" y="4151156"/>
                  <a:pt x="1211738" y="4167392"/>
                </a:cubicBezTo>
                <a:cubicBezTo>
                  <a:pt x="1066118" y="4187688"/>
                  <a:pt x="920370" y="4180965"/>
                  <a:pt x="774368" y="4175003"/>
                </a:cubicBezTo>
                <a:cubicBezTo>
                  <a:pt x="667182" y="4170563"/>
                  <a:pt x="559869" y="4157117"/>
                  <a:pt x="452430" y="4173734"/>
                </a:cubicBezTo>
                <a:cubicBezTo>
                  <a:pt x="441369" y="4175244"/>
                  <a:pt x="430117" y="4174115"/>
                  <a:pt x="419576" y="4170436"/>
                </a:cubicBezTo>
                <a:cubicBezTo>
                  <a:pt x="378807" y="4157016"/>
                  <a:pt x="335096" y="4155215"/>
                  <a:pt x="293363" y="4165236"/>
                </a:cubicBezTo>
                <a:cubicBezTo>
                  <a:pt x="216367" y="4182106"/>
                  <a:pt x="139497" y="4189463"/>
                  <a:pt x="61105" y="4174115"/>
                </a:cubicBezTo>
                <a:lnTo>
                  <a:pt x="13323" y="4171265"/>
                </a:lnTo>
                <a:lnTo>
                  <a:pt x="28554" y="3843045"/>
                </a:lnTo>
                <a:cubicBezTo>
                  <a:pt x="30457" y="3722610"/>
                  <a:pt x="27412" y="3602256"/>
                  <a:pt x="15626" y="3482187"/>
                </a:cubicBezTo>
                <a:cubicBezTo>
                  <a:pt x="-847" y="3335690"/>
                  <a:pt x="-4304" y="3188124"/>
                  <a:pt x="5296" y="3041068"/>
                </a:cubicBezTo>
                <a:cubicBezTo>
                  <a:pt x="11786" y="2956911"/>
                  <a:pt x="18539" y="2872754"/>
                  <a:pt x="22776" y="2788472"/>
                </a:cubicBezTo>
                <a:cubicBezTo>
                  <a:pt x="28180" y="2668580"/>
                  <a:pt x="25173" y="2548474"/>
                  <a:pt x="13771" y="2428964"/>
                </a:cubicBezTo>
                <a:cubicBezTo>
                  <a:pt x="4237" y="2337829"/>
                  <a:pt x="3177" y="2246070"/>
                  <a:pt x="10593" y="2154757"/>
                </a:cubicBezTo>
                <a:cubicBezTo>
                  <a:pt x="25690" y="1999286"/>
                  <a:pt x="9931" y="1843813"/>
                  <a:pt x="5032" y="1688466"/>
                </a:cubicBezTo>
                <a:cubicBezTo>
                  <a:pt x="-3577" y="1402691"/>
                  <a:pt x="20393" y="1117045"/>
                  <a:pt x="9666" y="831270"/>
                </a:cubicBezTo>
                <a:cubicBezTo>
                  <a:pt x="3841" y="689908"/>
                  <a:pt x="16420" y="548673"/>
                  <a:pt x="9666" y="407311"/>
                </a:cubicBezTo>
                <a:cubicBezTo>
                  <a:pt x="4105" y="306755"/>
                  <a:pt x="397" y="206200"/>
                  <a:pt x="4105" y="105518"/>
                </a:cubicBezTo>
                <a:cubicBezTo>
                  <a:pt x="5164" y="78059"/>
                  <a:pt x="5826" y="50473"/>
                  <a:pt x="9534" y="23396"/>
                </a:cubicBezTo>
                <a:close/>
              </a:path>
            </a:pathLst>
          </a:custGeom>
        </p:spPr>
      </p:pic>
      <p:sp>
        <p:nvSpPr>
          <p:cNvPr id="82947" name="Rectangle 3"/>
          <p:cNvSpPr>
            <a:spLocks noGrp="1" noChangeArrowheads="1"/>
          </p:cNvSpPr>
          <p:nvPr>
            <p:ph type="body" idx="4294967295"/>
          </p:nvPr>
        </p:nvSpPr>
        <p:spPr>
          <a:xfrm>
            <a:off x="3490720" y="4386263"/>
            <a:ext cx="5177791" cy="1776793"/>
          </a:xfrm>
        </p:spPr>
        <p:txBody>
          <a:bodyPr vert="horz" lIns="91440" tIns="45720" rIns="91440" bIns="45720" rtlCol="0" anchor="ctr">
            <a:noAutofit/>
          </a:bodyPr>
          <a:lstStyle/>
          <a:p>
            <a:pPr marL="0" indent="0">
              <a:lnSpc>
                <a:spcPct val="90000"/>
              </a:lnSpc>
              <a:buSzTx/>
              <a:buNone/>
            </a:pPr>
            <a:r>
              <a:rPr lang="en-US" sz="1800" b="1" dirty="0">
                <a:latin typeface="Century Gothic" panose="020B0502020202020204" pitchFamily="34" charset="0"/>
              </a:rPr>
              <a:t>Causes for injuries:</a:t>
            </a:r>
            <a:endParaRPr lang="en-US" sz="1800" dirty="0"/>
          </a:p>
          <a:p>
            <a:pPr marL="0" indent="0">
              <a:lnSpc>
                <a:spcPct val="90000"/>
              </a:lnSpc>
              <a:buSzTx/>
              <a:buNone/>
            </a:pPr>
            <a:r>
              <a:rPr lang="en-US" sz="1800" dirty="0"/>
              <a:t>Failure to stop equipment</a:t>
            </a:r>
          </a:p>
          <a:p>
            <a:pPr marL="0" indent="0">
              <a:lnSpc>
                <a:spcPct val="90000"/>
              </a:lnSpc>
              <a:buSzTx/>
              <a:buNone/>
            </a:pPr>
            <a:r>
              <a:rPr lang="en-US" sz="1800" dirty="0"/>
              <a:t>Failure to disconnect the power source</a:t>
            </a:r>
          </a:p>
          <a:p>
            <a:pPr marL="0" indent="0">
              <a:lnSpc>
                <a:spcPct val="90000"/>
              </a:lnSpc>
              <a:buSzTx/>
              <a:buNone/>
            </a:pPr>
            <a:r>
              <a:rPr lang="en-US" sz="1800" dirty="0"/>
              <a:t>Failure to dissipate residual (stored) energy</a:t>
            </a:r>
          </a:p>
          <a:p>
            <a:pPr marL="0" indent="0">
              <a:lnSpc>
                <a:spcPct val="90000"/>
              </a:lnSpc>
              <a:buSzTx/>
              <a:buNone/>
            </a:pPr>
            <a:r>
              <a:rPr lang="en-US" sz="1800" dirty="0"/>
              <a:t>Accidental restarting of equipment</a:t>
            </a:r>
          </a:p>
          <a:p>
            <a:pPr marL="0" indent="0">
              <a:lnSpc>
                <a:spcPct val="90000"/>
              </a:lnSpc>
              <a:buSzTx/>
              <a:buNone/>
            </a:pPr>
            <a:r>
              <a:rPr lang="en-US" sz="1800" dirty="0"/>
              <a:t>Failure to clean work area before reactivation</a:t>
            </a:r>
          </a:p>
        </p:txBody>
      </p:sp>
    </p:spTree>
    <p:extLst>
      <p:ext uri="{BB962C8B-B14F-4D97-AF65-F5344CB8AC3E}">
        <p14:creationId xmlns:p14="http://schemas.microsoft.com/office/powerpoint/2010/main" val="404030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8" name="Picture 4" descr="CardboardCompact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7838" y="1350963"/>
            <a:ext cx="2889250" cy="4772025"/>
          </a:xfrm>
          <a:prstGeom prst="rect">
            <a:avLst/>
          </a:prstGeom>
          <a:noFill/>
          <a:extLst>
            <a:ext uri="{909E8E84-426E-40DD-AFC4-6F175D3DCCD1}">
              <a14:hiddenFill xmlns:a14="http://schemas.microsoft.com/office/drawing/2010/main">
                <a:solidFill>
                  <a:srgbClr val="FFFFFF"/>
                </a:solidFill>
              </a14:hiddenFill>
            </a:ext>
          </a:extLst>
        </p:spPr>
      </p:pic>
      <p:sp>
        <p:nvSpPr>
          <p:cNvPr id="82950" name="Text Box 6"/>
          <p:cNvSpPr txBox="1">
            <a:spLocks noChangeArrowheads="1"/>
          </p:cNvSpPr>
          <p:nvPr/>
        </p:nvSpPr>
        <p:spPr bwMode="auto">
          <a:xfrm>
            <a:off x="430645" y="1383151"/>
            <a:ext cx="4303713"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US" sz="2800" dirty="0">
                <a:solidFill>
                  <a:prstClr val="black"/>
                </a:solidFill>
                <a:latin typeface="Times New Roman" pitchFamily="18" charset="0"/>
              </a:rPr>
              <a:t>A man working inside a supermarket cardboard compactor was crushed when the unblocked compactor suddenly came down on top of him</a:t>
            </a:r>
          </a:p>
        </p:txBody>
      </p:sp>
      <p:sp>
        <p:nvSpPr>
          <p:cNvPr id="82951" name="Text Box 7"/>
          <p:cNvSpPr txBox="1">
            <a:spLocks noChangeArrowheads="1"/>
          </p:cNvSpPr>
          <p:nvPr/>
        </p:nvSpPr>
        <p:spPr bwMode="auto">
          <a:xfrm>
            <a:off x="2903177" y="164526"/>
            <a:ext cx="366236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50000"/>
              </a:spcBef>
              <a:spcAft>
                <a:spcPct val="0"/>
              </a:spcAft>
            </a:pPr>
            <a:r>
              <a:rPr lang="en-US" sz="3600" b="1" dirty="0">
                <a:solidFill>
                  <a:prstClr val="black"/>
                </a:solidFill>
                <a:latin typeface="Times New Roman" pitchFamily="18" charset="0"/>
              </a:rPr>
              <a:t>Fatality Example</a:t>
            </a:r>
          </a:p>
        </p:txBody>
      </p:sp>
      <p:sp>
        <p:nvSpPr>
          <p:cNvPr id="82953" name="Rectangle 9"/>
          <p:cNvSpPr>
            <a:spLocks noChangeArrowheads="1"/>
          </p:cNvSpPr>
          <p:nvPr/>
        </p:nvSpPr>
        <p:spPr bwMode="auto">
          <a:xfrm>
            <a:off x="1371600" y="5346700"/>
            <a:ext cx="39497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50000"/>
              </a:spcBef>
              <a:spcAft>
                <a:spcPct val="0"/>
              </a:spcAft>
            </a:pPr>
            <a:r>
              <a:rPr lang="en-US" dirty="0">
                <a:solidFill>
                  <a:prstClr val="black"/>
                </a:solidFill>
                <a:latin typeface="Arial" charset="0"/>
              </a:rPr>
              <a:t>Discussion Point: Are you aware of any fatalities?</a:t>
            </a:r>
          </a:p>
        </p:txBody>
      </p:sp>
    </p:spTree>
    <p:extLst>
      <p:ext uri="{BB962C8B-B14F-4D97-AF65-F5344CB8AC3E}">
        <p14:creationId xmlns:p14="http://schemas.microsoft.com/office/powerpoint/2010/main" val="41915042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9" name="Rectangle 17"/>
          <p:cNvSpPr>
            <a:spLocks noGrp="1" noChangeArrowheads="1"/>
          </p:cNvSpPr>
          <p:nvPr>
            <p:ph type="title" idx="4294967295"/>
          </p:nvPr>
        </p:nvSpPr>
        <p:spPr>
          <a:xfrm>
            <a:off x="1166813" y="152400"/>
            <a:ext cx="7239000" cy="1143000"/>
          </a:xfrm>
        </p:spPr>
        <p:txBody>
          <a:bodyPr/>
          <a:lstStyle/>
          <a:p>
            <a:r>
              <a:rPr lang="en-US" sz="3600" b="1" dirty="0"/>
              <a:t>When is Lockout / Tag-out required?</a:t>
            </a:r>
          </a:p>
        </p:txBody>
      </p:sp>
      <p:sp>
        <p:nvSpPr>
          <p:cNvPr id="8211" name="Rectangle 19"/>
          <p:cNvSpPr>
            <a:spLocks noChangeArrowheads="1"/>
          </p:cNvSpPr>
          <p:nvPr/>
        </p:nvSpPr>
        <p:spPr bwMode="auto">
          <a:xfrm>
            <a:off x="792955" y="1461077"/>
            <a:ext cx="754380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50000"/>
              </a:spcBef>
              <a:spcAft>
                <a:spcPct val="0"/>
              </a:spcAft>
            </a:pPr>
            <a:r>
              <a:rPr lang="en-US" sz="2400" dirty="0">
                <a:solidFill>
                  <a:prstClr val="black"/>
                </a:solidFill>
                <a:latin typeface="Times New Roman" pitchFamily="18" charset="0"/>
              </a:rPr>
              <a:t>When someone will be servicing or repairing machinery or equipment and the unexpected machinery start-up or release of stored energy could cause injury</a:t>
            </a:r>
          </a:p>
        </p:txBody>
      </p:sp>
      <p:pic>
        <p:nvPicPr>
          <p:cNvPr id="8218" name="Picture 26" descr="saw"/>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258069" y="2811427"/>
            <a:ext cx="3770860" cy="3053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6749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4487" y="365126"/>
            <a:ext cx="7886700" cy="1325563"/>
          </a:xfrm>
        </p:spPr>
        <p:txBody>
          <a:bodyPr/>
          <a:lstStyle/>
          <a:p>
            <a:r>
              <a:rPr lang="en-US" dirty="0"/>
              <a:t>LOTO vs. Machine Guarding</a:t>
            </a:r>
          </a:p>
        </p:txBody>
      </p:sp>
      <p:sp>
        <p:nvSpPr>
          <p:cNvPr id="3" name="TextBox 2"/>
          <p:cNvSpPr txBox="1"/>
          <p:nvPr/>
        </p:nvSpPr>
        <p:spPr>
          <a:xfrm>
            <a:off x="609600" y="1483822"/>
            <a:ext cx="8077200" cy="4524315"/>
          </a:xfrm>
          <a:prstGeom prst="rect">
            <a:avLst/>
          </a:prstGeom>
          <a:noFill/>
        </p:spPr>
        <p:txBody>
          <a:bodyPr wrap="square" rtlCol="0">
            <a:spAutoFit/>
          </a:bodyPr>
          <a:lstStyle/>
          <a:p>
            <a:r>
              <a:rPr lang="en-US" sz="2400" u="sng"/>
              <a:t>Machine guarding</a:t>
            </a:r>
            <a:r>
              <a:rPr lang="en-US" sz="2400"/>
              <a:t> protects the operator from the hazards of the machine while under NORMAL operating conditions.</a:t>
            </a:r>
          </a:p>
          <a:p>
            <a:endParaRPr lang="en-US" sz="2400"/>
          </a:p>
          <a:p>
            <a:r>
              <a:rPr lang="en-US" sz="2400" u="sng"/>
              <a:t>Lockout / Tagout</a:t>
            </a:r>
            <a:r>
              <a:rPr lang="en-US" sz="2400"/>
              <a:t> refers to a practice to safeguard employees from the unexpected energization or startup of machinery and equipment, or the release of hazardous energy during service or maintenance activities.  Lockout devices hold energy-isolation devices in a safe or “off” position.  They provide protection by preventing machines or equipment from becoming energized because they are locked out and no one can remove the lock without a key or other unlocking mechanism such as bolt cutters.</a:t>
            </a:r>
            <a:endParaRPr lang="en-US" sz="2400" dirty="0"/>
          </a:p>
        </p:txBody>
      </p:sp>
    </p:spTree>
    <p:extLst>
      <p:ext uri="{BB962C8B-B14F-4D97-AF65-F5344CB8AC3E}">
        <p14:creationId xmlns:p14="http://schemas.microsoft.com/office/powerpoint/2010/main" val="21839312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1371600" y="181468"/>
            <a:ext cx="7239000" cy="1143000"/>
          </a:xfrm>
          <a:noFill/>
          <a:ln/>
        </p:spPr>
        <p:txBody>
          <a:bodyPr lIns="90488" tIns="44450" rIns="90488" bIns="44450" anchorCtr="0"/>
          <a:lstStyle/>
          <a:p>
            <a:pPr algn="l" eaLnBrk="0" hangingPunct="0">
              <a:lnSpc>
                <a:spcPct val="90000"/>
              </a:lnSpc>
            </a:pPr>
            <a:r>
              <a:rPr lang="en-US" sz="3600" b="1" dirty="0"/>
              <a:t>Service and Maintenance Examples</a:t>
            </a:r>
          </a:p>
        </p:txBody>
      </p:sp>
      <p:sp>
        <p:nvSpPr>
          <p:cNvPr id="28675" name="Rectangle 3"/>
          <p:cNvSpPr>
            <a:spLocks noGrp="1" noChangeArrowheads="1"/>
          </p:cNvSpPr>
          <p:nvPr>
            <p:ph idx="4294967295"/>
          </p:nvPr>
        </p:nvSpPr>
        <p:spPr>
          <a:xfrm>
            <a:off x="609600" y="1535112"/>
            <a:ext cx="4738688" cy="4525963"/>
          </a:xfrm>
          <a:noFill/>
          <a:ln/>
        </p:spPr>
        <p:txBody>
          <a:bodyPr lIns="90488" tIns="44450" rIns="90488" bIns="44450"/>
          <a:lstStyle/>
          <a:p>
            <a:pPr eaLnBrk="0" hangingPunct="0">
              <a:lnSpc>
                <a:spcPct val="105000"/>
              </a:lnSpc>
            </a:pPr>
            <a:r>
              <a:rPr lang="en-US" sz="2400" dirty="0"/>
              <a:t>Installing, constructing,</a:t>
            </a:r>
          </a:p>
          <a:p>
            <a:pPr eaLnBrk="0" hangingPunct="0">
              <a:lnSpc>
                <a:spcPct val="105000"/>
              </a:lnSpc>
            </a:pPr>
            <a:endParaRPr lang="en-US" sz="1000" dirty="0"/>
          </a:p>
          <a:p>
            <a:pPr eaLnBrk="0" hangingPunct="0">
              <a:lnSpc>
                <a:spcPct val="105000"/>
              </a:lnSpc>
            </a:pPr>
            <a:r>
              <a:rPr lang="en-US" sz="2400" dirty="0"/>
              <a:t>Adjusting, modifying, </a:t>
            </a:r>
          </a:p>
          <a:p>
            <a:pPr eaLnBrk="0" hangingPunct="0">
              <a:lnSpc>
                <a:spcPct val="105000"/>
              </a:lnSpc>
            </a:pPr>
            <a:endParaRPr lang="en-US" sz="1000" dirty="0"/>
          </a:p>
          <a:p>
            <a:pPr eaLnBrk="0" hangingPunct="0">
              <a:lnSpc>
                <a:spcPct val="105000"/>
              </a:lnSpc>
            </a:pPr>
            <a:r>
              <a:rPr lang="en-US" sz="2400" dirty="0"/>
              <a:t>Unjamming, cleaning, </a:t>
            </a:r>
          </a:p>
          <a:p>
            <a:pPr eaLnBrk="0" hangingPunct="0">
              <a:lnSpc>
                <a:spcPct val="105000"/>
              </a:lnSpc>
            </a:pPr>
            <a:endParaRPr lang="en-US" sz="1000" dirty="0"/>
          </a:p>
          <a:p>
            <a:pPr eaLnBrk="0" hangingPunct="0">
              <a:lnSpc>
                <a:spcPct val="105000"/>
              </a:lnSpc>
            </a:pPr>
            <a:r>
              <a:rPr lang="en-US" sz="2400" dirty="0"/>
              <a:t>Lubrication, inspecting, </a:t>
            </a:r>
          </a:p>
          <a:p>
            <a:pPr eaLnBrk="0" hangingPunct="0">
              <a:lnSpc>
                <a:spcPct val="105000"/>
              </a:lnSpc>
            </a:pPr>
            <a:endParaRPr lang="en-US" sz="1000" dirty="0"/>
          </a:p>
          <a:p>
            <a:pPr eaLnBrk="0" hangingPunct="0">
              <a:lnSpc>
                <a:spcPct val="90000"/>
              </a:lnSpc>
              <a:spcBef>
                <a:spcPct val="50000"/>
              </a:spcBef>
            </a:pPr>
            <a:r>
              <a:rPr lang="en-US" sz="2400" dirty="0"/>
              <a:t>Setup - preparing for normal function, Including die changes</a:t>
            </a:r>
          </a:p>
        </p:txBody>
      </p:sp>
      <p:sp>
        <p:nvSpPr>
          <p:cNvPr id="28679" name="Text Box 7"/>
          <p:cNvSpPr txBox="1">
            <a:spLocks noChangeArrowheads="1"/>
          </p:cNvSpPr>
          <p:nvPr/>
        </p:nvSpPr>
        <p:spPr bwMode="auto">
          <a:xfrm>
            <a:off x="57150" y="5527182"/>
            <a:ext cx="87582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50000"/>
              </a:spcBef>
              <a:spcAft>
                <a:spcPct val="0"/>
              </a:spcAft>
            </a:pPr>
            <a:r>
              <a:rPr lang="en-US" sz="2000" u="sng" dirty="0">
                <a:solidFill>
                  <a:prstClr val="black"/>
                </a:solidFill>
                <a:latin typeface="Times New Roman" pitchFamily="18" charset="0"/>
              </a:rPr>
              <a:t>These activities often require a worker to place all or part of their body into the machine’s hazard zone.</a:t>
            </a:r>
          </a:p>
        </p:txBody>
      </p:sp>
      <p:pic>
        <p:nvPicPr>
          <p:cNvPr id="28702" name="Picture 30" descr="LOTOmaintain"/>
          <p:cNvPicPr>
            <a:picLocks noChangeAspect="1" noChangeArrowheads="1"/>
          </p:cNvPicPr>
          <p:nvPr/>
        </p:nvPicPr>
        <p:blipFill>
          <a:blip r:embed="rId3" cstate="email">
            <a:extLst>
              <a:ext uri="{28A0092B-C50C-407E-A947-70E740481C1C}">
                <a14:useLocalDpi xmlns:a14="http://schemas.microsoft.com/office/drawing/2010/main" val="0"/>
              </a:ext>
            </a:extLst>
          </a:blip>
          <a:srcRect r="5479" b="3107"/>
          <a:stretch>
            <a:fillRect/>
          </a:stretch>
        </p:blipFill>
        <p:spPr bwMode="auto">
          <a:xfrm>
            <a:off x="6186488" y="1324468"/>
            <a:ext cx="2628900" cy="381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8911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a:xfrm>
            <a:off x="1303338" y="160440"/>
            <a:ext cx="8305800" cy="1143000"/>
          </a:xfrm>
        </p:spPr>
        <p:txBody>
          <a:bodyPr/>
          <a:lstStyle/>
          <a:p>
            <a:r>
              <a:rPr lang="en-US" sz="3600" b="1" dirty="0"/>
              <a:t>What is an energy-isolating device?</a:t>
            </a:r>
          </a:p>
        </p:txBody>
      </p:sp>
      <p:sp>
        <p:nvSpPr>
          <p:cNvPr id="36870" name="Text Box 6"/>
          <p:cNvSpPr txBox="1">
            <a:spLocks noChangeArrowheads="1"/>
          </p:cNvSpPr>
          <p:nvPr/>
        </p:nvSpPr>
        <p:spPr bwMode="auto">
          <a:xfrm>
            <a:off x="565944" y="1186921"/>
            <a:ext cx="79041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z="2400" dirty="0">
                <a:solidFill>
                  <a:srgbClr val="0000FF"/>
                </a:solidFill>
                <a:latin typeface="Times New Roman" pitchFamily="18" charset="0"/>
              </a:rPr>
              <a:t>A device that physically prevents transmission or the release of energy.</a:t>
            </a:r>
          </a:p>
        </p:txBody>
      </p:sp>
      <p:pic>
        <p:nvPicPr>
          <p:cNvPr id="36871" name="Picture 7" descr="j0320210"/>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690813" y="3533775"/>
            <a:ext cx="1827212" cy="935038"/>
          </a:xfrm>
          <a:prstGeom prst="rect">
            <a:avLst/>
          </a:prstGeom>
          <a:noFill/>
          <a:extLst>
            <a:ext uri="{909E8E84-426E-40DD-AFC4-6F175D3DCCD1}">
              <a14:hiddenFill xmlns:a14="http://schemas.microsoft.com/office/drawing/2010/main">
                <a:solidFill>
                  <a:srgbClr val="FFFFFF"/>
                </a:solidFill>
              </a14:hiddenFill>
            </a:ext>
          </a:extLst>
        </p:spPr>
      </p:pic>
      <p:pic>
        <p:nvPicPr>
          <p:cNvPr id="36873" name="Picture 9" descr="j0305821"/>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284788" y="1985963"/>
            <a:ext cx="1368425" cy="1635125"/>
          </a:xfrm>
          <a:prstGeom prst="rect">
            <a:avLst/>
          </a:prstGeom>
          <a:noFill/>
          <a:extLst>
            <a:ext uri="{909E8E84-426E-40DD-AFC4-6F175D3DCCD1}">
              <a14:hiddenFill xmlns:a14="http://schemas.microsoft.com/office/drawing/2010/main">
                <a:solidFill>
                  <a:srgbClr val="FFFFFF"/>
                </a:solidFill>
              </a14:hiddenFill>
            </a:ext>
          </a:extLst>
        </p:spPr>
      </p:pic>
      <p:pic>
        <p:nvPicPr>
          <p:cNvPr id="36874" name="Picture 10" descr="LOTOblocks"/>
          <p:cNvPicPr>
            <a:picLocks noChangeAspect="1" noChangeArrowheads="1"/>
          </p:cNvPicPr>
          <p:nvPr/>
        </p:nvPicPr>
        <p:blipFill>
          <a:blip r:embed="rId5" cstate="email">
            <a:lum bright="-12000" contrast="6000"/>
            <a:extLst>
              <a:ext uri="{28A0092B-C50C-407E-A947-70E740481C1C}">
                <a14:useLocalDpi xmlns:a14="http://schemas.microsoft.com/office/drawing/2010/main" val="0"/>
              </a:ext>
            </a:extLst>
          </a:blip>
          <a:srcRect/>
          <a:stretch>
            <a:fillRect/>
          </a:stretch>
        </p:blipFill>
        <p:spPr bwMode="auto">
          <a:xfrm>
            <a:off x="7304088" y="2660650"/>
            <a:ext cx="1331912" cy="3594100"/>
          </a:xfrm>
          <a:prstGeom prst="rect">
            <a:avLst/>
          </a:prstGeom>
          <a:noFill/>
          <a:extLst>
            <a:ext uri="{909E8E84-426E-40DD-AFC4-6F175D3DCCD1}">
              <a14:hiddenFill xmlns:a14="http://schemas.microsoft.com/office/drawing/2010/main">
                <a:solidFill>
                  <a:schemeClr val="accent1"/>
                </a:solidFill>
              </a14:hiddenFill>
            </a:ext>
          </a:extLst>
        </p:spPr>
      </p:pic>
      <p:sp>
        <p:nvSpPr>
          <p:cNvPr id="36877" name="Text Box 13"/>
          <p:cNvSpPr txBox="1">
            <a:spLocks noChangeArrowheads="1"/>
          </p:cNvSpPr>
          <p:nvPr/>
        </p:nvSpPr>
        <p:spPr bwMode="auto">
          <a:xfrm>
            <a:off x="493713" y="5419725"/>
            <a:ext cx="49625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50000"/>
              </a:spcBef>
              <a:spcAft>
                <a:spcPct val="0"/>
              </a:spcAft>
            </a:pPr>
            <a:r>
              <a:rPr lang="en-US" sz="2400" dirty="0">
                <a:solidFill>
                  <a:prstClr val="black"/>
                </a:solidFill>
                <a:latin typeface="Times New Roman" pitchFamily="18" charset="0"/>
              </a:rPr>
              <a:t>Anything else that positively blocks or isolates energy.</a:t>
            </a:r>
          </a:p>
        </p:txBody>
      </p:sp>
      <p:sp>
        <p:nvSpPr>
          <p:cNvPr id="36879" name="Text Box 15"/>
          <p:cNvSpPr txBox="1">
            <a:spLocks noChangeArrowheads="1"/>
          </p:cNvSpPr>
          <p:nvPr/>
        </p:nvSpPr>
        <p:spPr bwMode="auto">
          <a:xfrm>
            <a:off x="2373313" y="2533650"/>
            <a:ext cx="2789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50000"/>
              </a:spcBef>
              <a:spcAft>
                <a:spcPct val="0"/>
              </a:spcAft>
            </a:pPr>
            <a:r>
              <a:rPr lang="en-US" sz="2400" dirty="0">
                <a:solidFill>
                  <a:prstClr val="black"/>
                </a:solidFill>
                <a:latin typeface="Times New Roman" pitchFamily="18" charset="0"/>
              </a:rPr>
              <a:t>Circuit Breaker</a:t>
            </a:r>
          </a:p>
        </p:txBody>
      </p:sp>
      <p:sp>
        <p:nvSpPr>
          <p:cNvPr id="36880" name="Text Box 16"/>
          <p:cNvSpPr txBox="1">
            <a:spLocks noChangeArrowheads="1"/>
          </p:cNvSpPr>
          <p:nvPr/>
        </p:nvSpPr>
        <p:spPr bwMode="auto">
          <a:xfrm>
            <a:off x="304800" y="3657600"/>
            <a:ext cx="20161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50000"/>
              </a:spcBef>
              <a:spcAft>
                <a:spcPct val="0"/>
              </a:spcAft>
            </a:pPr>
            <a:r>
              <a:rPr lang="en-US" sz="2400" dirty="0">
                <a:solidFill>
                  <a:prstClr val="black"/>
                </a:solidFill>
                <a:latin typeface="Times New Roman" pitchFamily="18" charset="0"/>
              </a:rPr>
              <a:t>Pipeline Valve</a:t>
            </a:r>
          </a:p>
        </p:txBody>
      </p:sp>
      <p:sp>
        <p:nvSpPr>
          <p:cNvPr id="36881" name="Text Box 17"/>
          <p:cNvSpPr txBox="1">
            <a:spLocks noChangeArrowheads="1"/>
          </p:cNvSpPr>
          <p:nvPr/>
        </p:nvSpPr>
        <p:spPr bwMode="auto">
          <a:xfrm>
            <a:off x="4724400" y="4478338"/>
            <a:ext cx="22987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50000"/>
              </a:spcBef>
              <a:spcAft>
                <a:spcPct val="0"/>
              </a:spcAft>
            </a:pPr>
            <a:r>
              <a:rPr lang="en-US" sz="2400" dirty="0">
                <a:solidFill>
                  <a:prstClr val="black"/>
                </a:solidFill>
                <a:latin typeface="Times New Roman" pitchFamily="18" charset="0"/>
              </a:rPr>
              <a:t>Machine Block</a:t>
            </a:r>
          </a:p>
        </p:txBody>
      </p:sp>
    </p:spTree>
    <p:extLst>
      <p:ext uri="{BB962C8B-B14F-4D97-AF65-F5344CB8AC3E}">
        <p14:creationId xmlns:p14="http://schemas.microsoft.com/office/powerpoint/2010/main" val="30860424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2364581" y="171232"/>
            <a:ext cx="7239000" cy="1143000"/>
          </a:xfrm>
        </p:spPr>
        <p:txBody>
          <a:bodyPr/>
          <a:lstStyle/>
          <a:p>
            <a:r>
              <a:rPr lang="en-US" sz="3600" b="1" dirty="0"/>
              <a:t>What is a Lockout Device?</a:t>
            </a:r>
          </a:p>
        </p:txBody>
      </p:sp>
      <p:sp>
        <p:nvSpPr>
          <p:cNvPr id="35844" name="Text Box 4"/>
          <p:cNvSpPr txBox="1">
            <a:spLocks noChangeArrowheads="1"/>
          </p:cNvSpPr>
          <p:nvPr/>
        </p:nvSpPr>
        <p:spPr bwMode="auto">
          <a:xfrm>
            <a:off x="607041" y="1167982"/>
            <a:ext cx="5093672" cy="461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50000"/>
              </a:spcBef>
              <a:spcAft>
                <a:spcPct val="0"/>
              </a:spcAft>
            </a:pPr>
            <a:r>
              <a:rPr lang="en-US" sz="2800" dirty="0">
                <a:solidFill>
                  <a:srgbClr val="0000FF"/>
                </a:solidFill>
                <a:latin typeface="Times New Roman" pitchFamily="18" charset="0"/>
              </a:rPr>
              <a:t>A device that positively </a:t>
            </a:r>
            <a:r>
              <a:rPr lang="en-US" sz="2800" dirty="0">
                <a:solidFill>
                  <a:prstClr val="black"/>
                </a:solidFill>
                <a:latin typeface="Times New Roman" pitchFamily="18" charset="0"/>
              </a:rPr>
              <a:t>prevents a machine from being: </a:t>
            </a:r>
          </a:p>
          <a:p>
            <a:pPr marL="342900" indent="-342900" fontAlgn="base">
              <a:spcBef>
                <a:spcPct val="50000"/>
              </a:spcBef>
              <a:spcAft>
                <a:spcPct val="0"/>
              </a:spcAft>
              <a:buFont typeface="Arial" panose="020B0604020202020204" pitchFamily="34" charset="0"/>
              <a:buChar char="•"/>
            </a:pPr>
            <a:r>
              <a:rPr lang="en-US" sz="2800" dirty="0">
                <a:solidFill>
                  <a:prstClr val="black"/>
                </a:solidFill>
                <a:latin typeface="Times New Roman" pitchFamily="18" charset="0"/>
              </a:rPr>
              <a:t>started up</a:t>
            </a:r>
          </a:p>
          <a:p>
            <a:pPr marL="342900" indent="-342900" fontAlgn="base">
              <a:spcBef>
                <a:spcPct val="50000"/>
              </a:spcBef>
              <a:spcAft>
                <a:spcPct val="0"/>
              </a:spcAft>
              <a:buFont typeface="Arial" panose="020B0604020202020204" pitchFamily="34" charset="0"/>
              <a:buChar char="•"/>
            </a:pPr>
            <a:r>
              <a:rPr lang="en-US" sz="2800" dirty="0">
                <a:solidFill>
                  <a:prstClr val="black"/>
                </a:solidFill>
                <a:latin typeface="Times New Roman" pitchFamily="18" charset="0"/>
              </a:rPr>
              <a:t>turned on</a:t>
            </a:r>
          </a:p>
          <a:p>
            <a:pPr marL="342900" indent="-342900" fontAlgn="base">
              <a:spcBef>
                <a:spcPct val="50000"/>
              </a:spcBef>
              <a:spcAft>
                <a:spcPct val="0"/>
              </a:spcAft>
              <a:buFont typeface="Arial" panose="020B0604020202020204" pitchFamily="34" charset="0"/>
              <a:buChar char="•"/>
            </a:pPr>
            <a:r>
              <a:rPr lang="en-US" sz="2800" dirty="0">
                <a:solidFill>
                  <a:prstClr val="black"/>
                </a:solidFill>
                <a:latin typeface="Times New Roman" pitchFamily="18" charset="0"/>
              </a:rPr>
              <a:t>machinery parts from moving</a:t>
            </a:r>
          </a:p>
          <a:p>
            <a:pPr marL="342900" indent="-342900" fontAlgn="base">
              <a:spcBef>
                <a:spcPct val="50000"/>
              </a:spcBef>
              <a:spcAft>
                <a:spcPct val="0"/>
              </a:spcAft>
              <a:buFont typeface="Arial" panose="020B0604020202020204" pitchFamily="34" charset="0"/>
              <a:buChar char="•"/>
            </a:pPr>
            <a:r>
              <a:rPr lang="en-US" sz="2800" dirty="0">
                <a:solidFill>
                  <a:prstClr val="black"/>
                </a:solidFill>
                <a:latin typeface="Times New Roman" pitchFamily="18" charset="0"/>
              </a:rPr>
              <a:t>becoming electrically energized</a:t>
            </a:r>
          </a:p>
          <a:p>
            <a:pPr marL="342900" indent="-342900" fontAlgn="base">
              <a:spcBef>
                <a:spcPct val="50000"/>
              </a:spcBef>
              <a:spcAft>
                <a:spcPct val="0"/>
              </a:spcAft>
              <a:buFont typeface="Arial" panose="020B0604020202020204" pitchFamily="34" charset="0"/>
              <a:buChar char="•"/>
            </a:pPr>
            <a:r>
              <a:rPr lang="en-US" sz="2800" dirty="0">
                <a:solidFill>
                  <a:prstClr val="black"/>
                </a:solidFill>
                <a:latin typeface="Times New Roman" pitchFamily="18" charset="0"/>
              </a:rPr>
              <a:t>blocks a pipeline, steam line or air line</a:t>
            </a:r>
          </a:p>
        </p:txBody>
      </p:sp>
      <p:pic>
        <p:nvPicPr>
          <p:cNvPr id="35845" name="Picture 5" descr="LOTOta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856288" y="1771650"/>
            <a:ext cx="2246312" cy="3789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44388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a:xfrm>
            <a:off x="2208213" y="177800"/>
            <a:ext cx="7239000" cy="1143000"/>
          </a:xfrm>
          <a:noFill/>
          <a:ln/>
        </p:spPr>
        <p:txBody>
          <a:bodyPr lIns="90488" tIns="44450" rIns="90488" bIns="44450" anchorCtr="0"/>
          <a:lstStyle/>
          <a:p>
            <a:pPr eaLnBrk="0" hangingPunct="0">
              <a:lnSpc>
                <a:spcPct val="90000"/>
              </a:lnSpc>
            </a:pPr>
            <a:r>
              <a:rPr lang="en-US" sz="3600" b="1" dirty="0"/>
              <a:t>Electrical Lockout Devices</a:t>
            </a:r>
          </a:p>
        </p:txBody>
      </p:sp>
      <p:pic>
        <p:nvPicPr>
          <p:cNvPr id="26631" name="Picture 7" descr="LOTOelect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187949" y="4076701"/>
            <a:ext cx="2390775" cy="1625600"/>
          </a:xfrm>
          <a:prstGeom prst="rect">
            <a:avLst/>
          </a:prstGeom>
          <a:noFill/>
          <a:extLst>
            <a:ext uri="{909E8E84-426E-40DD-AFC4-6F175D3DCCD1}">
              <a14:hiddenFill xmlns:a14="http://schemas.microsoft.com/office/drawing/2010/main">
                <a:solidFill>
                  <a:srgbClr val="FFFFFF"/>
                </a:solidFill>
              </a14:hiddenFill>
            </a:ext>
          </a:extLst>
        </p:spPr>
      </p:pic>
      <p:pic>
        <p:nvPicPr>
          <p:cNvPr id="26632" name="Picture 8" descr="ElectricLockout"/>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204064" y="1169987"/>
            <a:ext cx="2441575" cy="4029075"/>
          </a:xfrm>
          <a:prstGeom prst="rect">
            <a:avLst/>
          </a:prstGeom>
          <a:noFill/>
          <a:extLst>
            <a:ext uri="{909E8E84-426E-40DD-AFC4-6F175D3DCCD1}">
              <a14:hiddenFill xmlns:a14="http://schemas.microsoft.com/office/drawing/2010/main">
                <a:solidFill>
                  <a:srgbClr val="FFFFFF"/>
                </a:solidFill>
              </a14:hiddenFill>
            </a:ext>
          </a:extLst>
        </p:spPr>
      </p:pic>
      <p:pic>
        <p:nvPicPr>
          <p:cNvPr id="26633" name="Picture 9" descr="LOTOelect1"/>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297488" y="1403350"/>
            <a:ext cx="2133600" cy="2247900"/>
          </a:xfrm>
          <a:prstGeom prst="rect">
            <a:avLst/>
          </a:prstGeom>
          <a:noFill/>
          <a:extLst>
            <a:ext uri="{909E8E84-426E-40DD-AFC4-6F175D3DCCD1}">
              <a14:hiddenFill xmlns:a14="http://schemas.microsoft.com/office/drawing/2010/main">
                <a:solidFill>
                  <a:srgbClr val="FFFFFF"/>
                </a:solidFill>
              </a14:hiddenFill>
            </a:ext>
          </a:extLst>
        </p:spPr>
      </p:pic>
      <p:sp>
        <p:nvSpPr>
          <p:cNvPr id="26634" name="Text Box 10"/>
          <p:cNvSpPr txBox="1">
            <a:spLocks noChangeArrowheads="1"/>
          </p:cNvSpPr>
          <p:nvPr/>
        </p:nvSpPr>
        <p:spPr bwMode="auto">
          <a:xfrm>
            <a:off x="493657" y="5199062"/>
            <a:ext cx="38623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50000"/>
              </a:spcBef>
              <a:spcAft>
                <a:spcPct val="0"/>
              </a:spcAft>
            </a:pPr>
            <a:r>
              <a:rPr lang="en-US" sz="2000" dirty="0">
                <a:solidFill>
                  <a:prstClr val="black"/>
                </a:solidFill>
                <a:latin typeface="Times New Roman" pitchFamily="18" charset="0"/>
              </a:rPr>
              <a:t>Locked out electrical panel</a:t>
            </a:r>
          </a:p>
        </p:txBody>
      </p:sp>
      <p:sp>
        <p:nvSpPr>
          <p:cNvPr id="26635" name="Text Box 11"/>
          <p:cNvSpPr txBox="1">
            <a:spLocks noChangeArrowheads="1"/>
          </p:cNvSpPr>
          <p:nvPr/>
        </p:nvSpPr>
        <p:spPr bwMode="auto">
          <a:xfrm>
            <a:off x="4523581" y="3611562"/>
            <a:ext cx="37195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50000"/>
              </a:spcBef>
              <a:spcAft>
                <a:spcPct val="0"/>
              </a:spcAft>
            </a:pPr>
            <a:r>
              <a:rPr lang="en-US" sz="2000" dirty="0">
                <a:solidFill>
                  <a:prstClr val="black"/>
                </a:solidFill>
                <a:latin typeface="Times New Roman" pitchFamily="18" charset="0"/>
              </a:rPr>
              <a:t>Locked out circuit breaker</a:t>
            </a:r>
          </a:p>
        </p:txBody>
      </p:sp>
      <p:sp>
        <p:nvSpPr>
          <p:cNvPr id="26636" name="Text Box 12"/>
          <p:cNvSpPr txBox="1">
            <a:spLocks noChangeArrowheads="1"/>
          </p:cNvSpPr>
          <p:nvPr/>
        </p:nvSpPr>
        <p:spPr bwMode="auto">
          <a:xfrm>
            <a:off x="4702968" y="5770565"/>
            <a:ext cx="3540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50000"/>
              </a:spcBef>
              <a:spcAft>
                <a:spcPct val="0"/>
              </a:spcAft>
            </a:pPr>
            <a:r>
              <a:rPr lang="en-US" sz="2000" dirty="0">
                <a:solidFill>
                  <a:prstClr val="black"/>
                </a:solidFill>
                <a:latin typeface="Times New Roman" pitchFamily="18" charset="0"/>
              </a:rPr>
              <a:t>Locked out electrical plug</a:t>
            </a:r>
          </a:p>
        </p:txBody>
      </p:sp>
    </p:spTree>
    <p:extLst>
      <p:ext uri="{BB962C8B-B14F-4D97-AF65-F5344CB8AC3E}">
        <p14:creationId xmlns:p14="http://schemas.microsoft.com/office/powerpoint/2010/main" val="146454709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p:cNvSpPr>
            <a:spLocks noGrp="1" noChangeArrowheads="1"/>
          </p:cNvSpPr>
          <p:nvPr>
            <p:ph type="ctrTitle" idx="4294967295"/>
          </p:nvPr>
        </p:nvSpPr>
        <p:spPr>
          <a:xfrm>
            <a:off x="419100" y="495623"/>
            <a:ext cx="8305800" cy="1143000"/>
          </a:xfrm>
        </p:spPr>
        <p:txBody>
          <a:bodyPr>
            <a:normAutofit fontScale="90000"/>
          </a:bodyPr>
          <a:lstStyle/>
          <a:p>
            <a:pPr algn="ctr" eaLnBrk="1" hangingPunct="1"/>
            <a:br>
              <a:rPr lang="en-US" sz="3200" dirty="0">
                <a:latin typeface="Verdana" pitchFamily="34" charset="0"/>
              </a:rPr>
            </a:br>
            <a:r>
              <a:rPr lang="en-US" sz="3200" dirty="0">
                <a:latin typeface="Verdana" pitchFamily="34" charset="0"/>
              </a:rPr>
              <a:t>CONTROL OF HAZARDOUS ENERGY</a:t>
            </a:r>
            <a:br>
              <a:rPr lang="en-US" sz="3200" dirty="0">
                <a:latin typeface="Verdana" pitchFamily="34" charset="0"/>
              </a:rPr>
            </a:br>
            <a:r>
              <a:rPr lang="en-US" sz="3200" dirty="0">
                <a:latin typeface="Verdana" pitchFamily="34" charset="0"/>
              </a:rPr>
              <a:t>(LOCKOUT/TAGOUT)</a:t>
            </a:r>
            <a:br>
              <a:rPr lang="en-US" sz="3200" dirty="0">
                <a:latin typeface="Verdana" pitchFamily="34" charset="0"/>
              </a:rPr>
            </a:br>
            <a:endParaRPr lang="en-US" sz="3200" dirty="0">
              <a:latin typeface="Verdana" pitchFamily="34" charset="0"/>
            </a:endParaRPr>
          </a:p>
        </p:txBody>
      </p:sp>
      <p:sp>
        <p:nvSpPr>
          <p:cNvPr id="81923" name="Rectangle 3"/>
          <p:cNvSpPr>
            <a:spLocks noGrp="1" noChangeArrowheads="1"/>
          </p:cNvSpPr>
          <p:nvPr>
            <p:ph type="subTitle" idx="4294967295"/>
          </p:nvPr>
        </p:nvSpPr>
        <p:spPr>
          <a:xfrm>
            <a:off x="4902200" y="2927350"/>
            <a:ext cx="4241800" cy="1822450"/>
          </a:xfrm>
        </p:spPr>
        <p:txBody>
          <a:bodyPr>
            <a:normAutofit/>
          </a:bodyPr>
          <a:lstStyle/>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eaLnBrk="1" hangingPunct="1"/>
            <a:endParaRPr lang="en-US" sz="2400" b="1" dirty="0">
              <a:latin typeface="Verdana" pitchFamily="34" charset="0"/>
            </a:endParaRPr>
          </a:p>
          <a:p>
            <a:pPr marL="0" indent="0" eaLnBrk="1" hangingPunct="1">
              <a:buNone/>
            </a:pPr>
            <a:endParaRPr lang="en-US" sz="2400" b="1" dirty="0">
              <a:latin typeface="Verdana" pitchFamily="34" charset="0"/>
            </a:endParaRPr>
          </a:p>
        </p:txBody>
      </p:sp>
      <p:sp>
        <p:nvSpPr>
          <p:cNvPr id="3" name="TextBox 2">
            <a:extLst>
              <a:ext uri="{FF2B5EF4-FFF2-40B4-BE49-F238E27FC236}">
                <a16:creationId xmlns:a16="http://schemas.microsoft.com/office/drawing/2014/main" id="{78DB1BDF-1355-3DAD-0B09-A538EBCAC080}"/>
              </a:ext>
            </a:extLst>
          </p:cNvPr>
          <p:cNvSpPr txBox="1"/>
          <p:nvPr/>
        </p:nvSpPr>
        <p:spPr>
          <a:xfrm>
            <a:off x="3562350" y="1815859"/>
            <a:ext cx="2019300" cy="477054"/>
          </a:xfrm>
          <a:prstGeom prst="rect">
            <a:avLst/>
          </a:prstGeom>
          <a:noFill/>
        </p:spPr>
        <p:txBody>
          <a:bodyPr wrap="square" rtlCol="0">
            <a:spAutoFit/>
          </a:bodyPr>
          <a:lstStyle/>
          <a:p>
            <a:r>
              <a:rPr lang="en-US" sz="2500" b="1" dirty="0">
                <a:latin typeface="Century Gothic" panose="020B0502020202020204" pitchFamily="34" charset="0"/>
              </a:rPr>
              <a:t>References</a:t>
            </a:r>
          </a:p>
        </p:txBody>
      </p:sp>
      <p:sp>
        <p:nvSpPr>
          <p:cNvPr id="5" name="TextBox 4">
            <a:extLst>
              <a:ext uri="{FF2B5EF4-FFF2-40B4-BE49-F238E27FC236}">
                <a16:creationId xmlns:a16="http://schemas.microsoft.com/office/drawing/2014/main" id="{A90B821E-EFB7-9444-F29A-35F952551190}"/>
              </a:ext>
            </a:extLst>
          </p:cNvPr>
          <p:cNvSpPr txBox="1"/>
          <p:nvPr/>
        </p:nvSpPr>
        <p:spPr>
          <a:xfrm>
            <a:off x="1371600" y="2470150"/>
            <a:ext cx="6934200" cy="2308324"/>
          </a:xfrm>
          <a:prstGeom prst="rect">
            <a:avLst/>
          </a:prstGeom>
          <a:noFill/>
        </p:spPr>
        <p:txBody>
          <a:bodyPr wrap="square" rtlCol="0">
            <a:spAutoFit/>
          </a:bodyPr>
          <a:lstStyle/>
          <a:p>
            <a:r>
              <a:rPr lang="en-US" sz="4800" dirty="0">
                <a:latin typeface="Century Gothic" panose="020B0502020202020204" pitchFamily="34" charset="0"/>
              </a:rPr>
              <a:t>AGP-99.200.17 LOTO</a:t>
            </a:r>
          </a:p>
          <a:p>
            <a:r>
              <a:rPr lang="en-US" sz="4800" dirty="0">
                <a:latin typeface="Century Gothic" panose="020B0502020202020204" pitchFamily="34" charset="0"/>
              </a:rPr>
              <a:t>OAR 437-002-2303</a:t>
            </a:r>
          </a:p>
          <a:p>
            <a:r>
              <a:rPr lang="en-US" sz="4800" dirty="0">
                <a:latin typeface="Century Gothic" panose="020B0502020202020204" pitchFamily="34" charset="0"/>
              </a:rPr>
              <a:t>OSHA 29 CFR 1910.147</a:t>
            </a:r>
          </a:p>
        </p:txBody>
      </p:sp>
    </p:spTree>
    <p:extLst>
      <p:ext uri="{BB962C8B-B14F-4D97-AF65-F5344CB8AC3E}">
        <p14:creationId xmlns:p14="http://schemas.microsoft.com/office/powerpoint/2010/main" val="10948737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1885950" y="203201"/>
            <a:ext cx="9144000" cy="1143000"/>
          </a:xfrm>
          <a:noFill/>
          <a:ln/>
        </p:spPr>
        <p:txBody>
          <a:bodyPr lIns="90488" tIns="44450" rIns="90488" bIns="44450" anchorCtr="0"/>
          <a:lstStyle/>
          <a:p>
            <a:pPr eaLnBrk="0" hangingPunct="0">
              <a:lnSpc>
                <a:spcPct val="90000"/>
              </a:lnSpc>
            </a:pPr>
            <a:r>
              <a:rPr lang="en-US" sz="3600" b="1" dirty="0"/>
              <a:t>Fluid &amp; Gas Lockout Devices</a:t>
            </a:r>
          </a:p>
        </p:txBody>
      </p:sp>
      <p:pic>
        <p:nvPicPr>
          <p:cNvPr id="22533" name="Picture 5" descr="LOTOvalve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029200" y="1552672"/>
            <a:ext cx="3384550" cy="4127500"/>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descr="LOTOvalve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066800" y="1568547"/>
            <a:ext cx="3413125" cy="4111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749944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idx="4294967295"/>
          </p:nvPr>
        </p:nvSpPr>
        <p:spPr>
          <a:xfrm>
            <a:off x="2726531" y="242888"/>
            <a:ext cx="7239000" cy="1143000"/>
          </a:xfrm>
        </p:spPr>
        <p:txBody>
          <a:bodyPr/>
          <a:lstStyle/>
          <a:p>
            <a:r>
              <a:rPr lang="en-US" sz="3600" b="1" dirty="0"/>
              <a:t>Pipe Lockout Examples</a:t>
            </a:r>
          </a:p>
        </p:txBody>
      </p:sp>
      <p:pic>
        <p:nvPicPr>
          <p:cNvPr id="64516" name="Picture 4" descr="Blanking flange"/>
          <p:cNvPicPr>
            <a:picLocks noChangeAspect="1" noChangeArrowheads="1"/>
          </p:cNvPicPr>
          <p:nvPr/>
        </p:nvPicPr>
        <p:blipFill>
          <a:blip r:embed="rId3" cstate="email">
            <a:lum bright="6000" contrast="-24000"/>
            <a:extLst>
              <a:ext uri="{28A0092B-C50C-407E-A947-70E740481C1C}">
                <a14:useLocalDpi xmlns:a14="http://schemas.microsoft.com/office/drawing/2010/main" val="0"/>
              </a:ext>
            </a:extLst>
          </a:blip>
          <a:srcRect/>
          <a:stretch>
            <a:fillRect/>
          </a:stretch>
        </p:blipFill>
        <p:spPr bwMode="auto">
          <a:xfrm>
            <a:off x="5105400" y="1941786"/>
            <a:ext cx="3054350" cy="3206750"/>
          </a:xfrm>
          <a:prstGeom prst="rect">
            <a:avLst/>
          </a:prstGeom>
          <a:noFill/>
          <a:extLst>
            <a:ext uri="{909E8E84-426E-40DD-AFC4-6F175D3DCCD1}">
              <a14:hiddenFill xmlns:a14="http://schemas.microsoft.com/office/drawing/2010/main">
                <a:solidFill>
                  <a:srgbClr val="FFFFFF"/>
                </a:solidFill>
              </a14:hiddenFill>
            </a:ext>
          </a:extLst>
        </p:spPr>
      </p:pic>
      <p:pic>
        <p:nvPicPr>
          <p:cNvPr id="64517" name="Picture 5" descr="BlankingFlange"/>
          <p:cNvPicPr>
            <a:picLocks noChangeAspect="1" noChangeArrowheads="1"/>
          </p:cNvPicPr>
          <p:nvPr/>
        </p:nvPicPr>
        <p:blipFill>
          <a:blip r:embed="rId4" cstate="email">
            <a:lum bright="-30000" contrast="36000"/>
            <a:extLst>
              <a:ext uri="{28A0092B-C50C-407E-A947-70E740481C1C}">
                <a14:useLocalDpi xmlns:a14="http://schemas.microsoft.com/office/drawing/2010/main" val="0"/>
              </a:ext>
            </a:extLst>
          </a:blip>
          <a:srcRect/>
          <a:stretch>
            <a:fillRect/>
          </a:stretch>
        </p:blipFill>
        <p:spPr bwMode="auto">
          <a:xfrm>
            <a:off x="1657076" y="1905000"/>
            <a:ext cx="3062288" cy="319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1578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Rectangle 4"/>
          <p:cNvSpPr>
            <a:spLocks noGrp="1" noChangeArrowheads="1"/>
          </p:cNvSpPr>
          <p:nvPr>
            <p:ph type="title" idx="4294967295"/>
          </p:nvPr>
        </p:nvSpPr>
        <p:spPr>
          <a:xfrm>
            <a:off x="1793081" y="-200631"/>
            <a:ext cx="5815013" cy="1143000"/>
          </a:xfrm>
        </p:spPr>
        <p:txBody>
          <a:bodyPr/>
          <a:lstStyle/>
          <a:p>
            <a:r>
              <a:rPr lang="en-US" sz="3600" b="1" dirty="0"/>
              <a:t>Pneumatic Lockout Examples</a:t>
            </a:r>
          </a:p>
        </p:txBody>
      </p:sp>
      <p:pic>
        <p:nvPicPr>
          <p:cNvPr id="67589" name="Picture 5" descr="LOTOpneumatic"/>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243263" y="688312"/>
            <a:ext cx="2900363" cy="5481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0234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8" name="Rectangle 18"/>
          <p:cNvSpPr>
            <a:spLocks noGrp="1" noChangeArrowheads="1"/>
          </p:cNvSpPr>
          <p:nvPr>
            <p:ph type="title" idx="4294967295"/>
          </p:nvPr>
        </p:nvSpPr>
        <p:spPr>
          <a:xfrm>
            <a:off x="3278981" y="213284"/>
            <a:ext cx="3189179" cy="1143000"/>
          </a:xfrm>
        </p:spPr>
        <p:txBody>
          <a:bodyPr/>
          <a:lstStyle/>
          <a:p>
            <a:r>
              <a:rPr lang="en-US" sz="3600" b="1" dirty="0"/>
              <a:t>Physical Blocks</a:t>
            </a:r>
          </a:p>
        </p:txBody>
      </p:sp>
      <p:pic>
        <p:nvPicPr>
          <p:cNvPr id="10267" name="Picture 27" descr="LOTOblocks"/>
          <p:cNvPicPr>
            <a:picLocks noChangeAspect="1" noChangeArrowheads="1"/>
          </p:cNvPicPr>
          <p:nvPr/>
        </p:nvPicPr>
        <p:blipFill>
          <a:blip r:embed="rId3" cstate="email">
            <a:lum bright="-12000" contrast="6000"/>
            <a:extLst>
              <a:ext uri="{28A0092B-C50C-407E-A947-70E740481C1C}">
                <a14:useLocalDpi xmlns:a14="http://schemas.microsoft.com/office/drawing/2010/main" val="0"/>
              </a:ext>
            </a:extLst>
          </a:blip>
          <a:srcRect/>
          <a:stretch>
            <a:fillRect/>
          </a:stretch>
        </p:blipFill>
        <p:spPr bwMode="auto">
          <a:xfrm>
            <a:off x="2115343" y="1314451"/>
            <a:ext cx="5516457" cy="4657166"/>
          </a:xfrm>
          <a:prstGeom prst="rect">
            <a:avLst/>
          </a:prstGeom>
          <a:noFill/>
          <a:extLst>
            <a:ext uri="{909E8E84-426E-40DD-AFC4-6F175D3DCCD1}">
              <a14:hiddenFill xmlns:a14="http://schemas.microsoft.com/office/drawing/2010/main">
                <a:solidFill>
                  <a:srgbClr val="FFFFFF"/>
                </a:solidFill>
              </a14:hiddenFill>
            </a:ext>
          </a:extLst>
        </p:spPr>
      </p:pic>
      <p:sp>
        <p:nvSpPr>
          <p:cNvPr id="10271" name="Oval 31"/>
          <p:cNvSpPr>
            <a:spLocks noChangeArrowheads="1"/>
          </p:cNvSpPr>
          <p:nvPr/>
        </p:nvSpPr>
        <p:spPr bwMode="auto">
          <a:xfrm>
            <a:off x="2586146" y="2973388"/>
            <a:ext cx="639763" cy="1101725"/>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b="1" dirty="0">
              <a:solidFill>
                <a:prstClr val="black"/>
              </a:solidFill>
              <a:latin typeface="Times New Roman" pitchFamily="18" charset="0"/>
            </a:endParaRPr>
          </a:p>
        </p:txBody>
      </p:sp>
      <p:sp>
        <p:nvSpPr>
          <p:cNvPr id="10275" name="Text Box 35"/>
          <p:cNvSpPr txBox="1">
            <a:spLocks noChangeArrowheads="1"/>
          </p:cNvSpPr>
          <p:nvPr/>
        </p:nvSpPr>
        <p:spPr bwMode="auto">
          <a:xfrm>
            <a:off x="2474119" y="5857317"/>
            <a:ext cx="4554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50000"/>
              </a:spcBef>
              <a:spcAft>
                <a:spcPct val="0"/>
              </a:spcAft>
            </a:pPr>
            <a:r>
              <a:rPr lang="en-US" sz="2400" dirty="0">
                <a:solidFill>
                  <a:prstClr val="black"/>
                </a:solidFill>
                <a:latin typeface="Times New Roman" pitchFamily="18" charset="0"/>
              </a:rPr>
              <a:t>Punch Press Block</a:t>
            </a:r>
          </a:p>
        </p:txBody>
      </p:sp>
    </p:spTree>
    <p:extLst>
      <p:ext uri="{BB962C8B-B14F-4D97-AF65-F5344CB8AC3E}">
        <p14:creationId xmlns:p14="http://schemas.microsoft.com/office/powerpoint/2010/main" val="11907256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84" name="Rectangle 20"/>
          <p:cNvSpPr>
            <a:spLocks noGrp="1" noChangeArrowheads="1"/>
          </p:cNvSpPr>
          <p:nvPr>
            <p:ph type="title" idx="4294967295"/>
          </p:nvPr>
        </p:nvSpPr>
        <p:spPr>
          <a:xfrm>
            <a:off x="2247900" y="228600"/>
            <a:ext cx="5538788" cy="1143000"/>
          </a:xfrm>
        </p:spPr>
        <p:txBody>
          <a:bodyPr>
            <a:noAutofit/>
          </a:bodyPr>
          <a:lstStyle/>
          <a:p>
            <a:r>
              <a:rPr lang="en-US" sz="4000" b="1" dirty="0"/>
              <a:t>Group Lockout Devices</a:t>
            </a:r>
          </a:p>
        </p:txBody>
      </p:sp>
      <p:pic>
        <p:nvPicPr>
          <p:cNvPr id="11290" name="Picture 26" descr="MultipleLocks"/>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851525" y="1825625"/>
            <a:ext cx="2943225" cy="3238500"/>
          </a:xfrm>
          <a:prstGeom prst="rect">
            <a:avLst/>
          </a:prstGeom>
          <a:noFill/>
          <a:extLst>
            <a:ext uri="{909E8E84-426E-40DD-AFC4-6F175D3DCCD1}">
              <a14:hiddenFill xmlns:a14="http://schemas.microsoft.com/office/drawing/2010/main">
                <a:solidFill>
                  <a:srgbClr val="FFFFFF"/>
                </a:solidFill>
              </a14:hiddenFill>
            </a:ext>
          </a:extLst>
        </p:spPr>
      </p:pic>
      <p:sp>
        <p:nvSpPr>
          <p:cNvPr id="11291" name="Text Box 27"/>
          <p:cNvSpPr txBox="1">
            <a:spLocks noChangeArrowheads="1"/>
          </p:cNvSpPr>
          <p:nvPr/>
        </p:nvSpPr>
        <p:spPr bwMode="auto">
          <a:xfrm>
            <a:off x="607193" y="1371600"/>
            <a:ext cx="5026025"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US" sz="2800" dirty="0">
                <a:solidFill>
                  <a:prstClr val="black"/>
                </a:solidFill>
                <a:latin typeface="Times New Roman" pitchFamily="18" charset="0"/>
              </a:rPr>
              <a:t>Used when more than one person doing maintenance or repair on same machine or equipment.</a:t>
            </a:r>
          </a:p>
          <a:p>
            <a:pPr eaLnBrk="0" fontAlgn="base" hangingPunct="0">
              <a:spcBef>
                <a:spcPct val="50000"/>
              </a:spcBef>
              <a:spcAft>
                <a:spcPct val="0"/>
              </a:spcAft>
            </a:pPr>
            <a:r>
              <a:rPr lang="en-US" sz="2800" dirty="0">
                <a:solidFill>
                  <a:prstClr val="black"/>
                </a:solidFill>
                <a:latin typeface="Times New Roman" pitchFamily="18" charset="0"/>
              </a:rPr>
              <a:t>Machinery or equipment can’t be started up until all locks are removed.</a:t>
            </a:r>
          </a:p>
          <a:p>
            <a:pPr eaLnBrk="0" fontAlgn="base" hangingPunct="0">
              <a:spcBef>
                <a:spcPct val="50000"/>
              </a:spcBef>
              <a:spcAft>
                <a:spcPct val="0"/>
              </a:spcAft>
            </a:pPr>
            <a:r>
              <a:rPr lang="en-US" sz="2800" dirty="0">
                <a:solidFill>
                  <a:prstClr val="black"/>
                </a:solidFill>
                <a:latin typeface="Times New Roman" pitchFamily="18" charset="0"/>
              </a:rPr>
              <a:t>Each person places and removes their own lock.</a:t>
            </a:r>
          </a:p>
        </p:txBody>
      </p:sp>
    </p:spTree>
    <p:extLst>
      <p:ext uri="{BB962C8B-B14F-4D97-AF65-F5344CB8AC3E}">
        <p14:creationId xmlns:p14="http://schemas.microsoft.com/office/powerpoint/2010/main" val="4628444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43" name="Rectangle 27"/>
          <p:cNvSpPr>
            <a:spLocks noGrp="1" noChangeArrowheads="1"/>
          </p:cNvSpPr>
          <p:nvPr>
            <p:ph type="title" idx="4294967295"/>
          </p:nvPr>
        </p:nvSpPr>
        <p:spPr>
          <a:xfrm>
            <a:off x="1464469" y="307686"/>
            <a:ext cx="7239000" cy="1143000"/>
          </a:xfrm>
        </p:spPr>
        <p:txBody>
          <a:bodyPr/>
          <a:lstStyle/>
          <a:p>
            <a:r>
              <a:rPr lang="en-US" sz="3600" b="1" dirty="0"/>
              <a:t>Example of a bad lockout/tagout</a:t>
            </a:r>
          </a:p>
        </p:txBody>
      </p:sp>
      <p:pic>
        <p:nvPicPr>
          <p:cNvPr id="9247" name="Picture 31" descr="LOTObad"/>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517775" y="1513177"/>
            <a:ext cx="4160838" cy="4465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5862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a:xfrm>
            <a:off x="2959893" y="-114821"/>
            <a:ext cx="7239000" cy="1143000"/>
          </a:xfrm>
        </p:spPr>
        <p:txBody>
          <a:bodyPr/>
          <a:lstStyle/>
          <a:p>
            <a:r>
              <a:rPr lang="en-US" sz="3600" b="1" dirty="0"/>
              <a:t>What is Tag-out?</a:t>
            </a:r>
          </a:p>
        </p:txBody>
      </p:sp>
      <p:sp>
        <p:nvSpPr>
          <p:cNvPr id="38917" name="Text Box 5"/>
          <p:cNvSpPr txBox="1">
            <a:spLocks noChangeArrowheads="1"/>
          </p:cNvSpPr>
          <p:nvPr/>
        </p:nvSpPr>
        <p:spPr bwMode="auto">
          <a:xfrm>
            <a:off x="1821079" y="670791"/>
            <a:ext cx="55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lgDashDot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50000"/>
              </a:spcBef>
              <a:spcAft>
                <a:spcPct val="0"/>
              </a:spcAft>
            </a:pPr>
            <a:r>
              <a:rPr lang="en-US" sz="2400" dirty="0">
                <a:solidFill>
                  <a:srgbClr val="FF0000"/>
                </a:solidFill>
                <a:latin typeface="Times New Roman" pitchFamily="18" charset="0"/>
              </a:rPr>
              <a:t>Tags are warning devices only</a:t>
            </a:r>
          </a:p>
        </p:txBody>
      </p:sp>
      <p:sp>
        <p:nvSpPr>
          <p:cNvPr id="38918" name="Text Box 6"/>
          <p:cNvSpPr txBox="1">
            <a:spLocks noChangeArrowheads="1"/>
          </p:cNvSpPr>
          <p:nvPr/>
        </p:nvSpPr>
        <p:spPr bwMode="auto">
          <a:xfrm>
            <a:off x="1066800" y="1170107"/>
            <a:ext cx="7472363"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eaLnBrk="0" fontAlgn="base" hangingPunct="0">
              <a:spcBef>
                <a:spcPct val="50000"/>
              </a:spcBef>
              <a:spcAft>
                <a:spcPct val="0"/>
              </a:spcAft>
              <a:buFont typeface="Arial" pitchFamily="34" charset="0"/>
              <a:buChar char="•"/>
            </a:pPr>
            <a:r>
              <a:rPr lang="en-US" sz="2400" dirty="0">
                <a:solidFill>
                  <a:prstClr val="black"/>
                </a:solidFill>
                <a:latin typeface="Times New Roman" pitchFamily="18" charset="0"/>
              </a:rPr>
              <a:t>They don’t provide the same physical restraint or level of protection as lockout devices.</a:t>
            </a:r>
          </a:p>
          <a:p>
            <a:pPr marL="342900" indent="-342900" eaLnBrk="0" fontAlgn="base" hangingPunct="0">
              <a:spcBef>
                <a:spcPct val="50000"/>
              </a:spcBef>
              <a:spcAft>
                <a:spcPct val="0"/>
              </a:spcAft>
              <a:buFont typeface="Arial" pitchFamily="34" charset="0"/>
              <a:buChar char="•"/>
            </a:pPr>
            <a:r>
              <a:rPr lang="en-US" sz="2400" dirty="0">
                <a:solidFill>
                  <a:prstClr val="black"/>
                </a:solidFill>
                <a:latin typeface="Times New Roman" pitchFamily="18" charset="0"/>
              </a:rPr>
              <a:t>Tags may evoke a false sense of security</a:t>
            </a:r>
          </a:p>
          <a:p>
            <a:pPr marL="342900" indent="-342900" eaLnBrk="0" fontAlgn="base" hangingPunct="0">
              <a:spcBef>
                <a:spcPct val="50000"/>
              </a:spcBef>
              <a:spcAft>
                <a:spcPct val="0"/>
              </a:spcAft>
              <a:buFont typeface="Arial" pitchFamily="34" charset="0"/>
              <a:buChar char="•"/>
            </a:pPr>
            <a:r>
              <a:rPr lang="en-US" sz="2400" dirty="0">
                <a:solidFill>
                  <a:prstClr val="black"/>
                </a:solidFill>
                <a:latin typeface="Times New Roman" pitchFamily="18" charset="0"/>
              </a:rPr>
              <a:t>They can only be removed by an authorized person.</a:t>
            </a:r>
          </a:p>
          <a:p>
            <a:pPr marL="342900" indent="-342900" eaLnBrk="0" fontAlgn="base" hangingPunct="0">
              <a:spcBef>
                <a:spcPct val="50000"/>
              </a:spcBef>
              <a:spcAft>
                <a:spcPct val="0"/>
              </a:spcAft>
              <a:buFont typeface="Arial" pitchFamily="34" charset="0"/>
              <a:buChar char="•"/>
            </a:pPr>
            <a:r>
              <a:rPr lang="en-US" sz="2400" dirty="0">
                <a:solidFill>
                  <a:prstClr val="black"/>
                </a:solidFill>
                <a:latin typeface="Times New Roman" pitchFamily="18" charset="0"/>
              </a:rPr>
              <a:t>They must be legible, securely attached and resistant to degradation.</a:t>
            </a:r>
          </a:p>
        </p:txBody>
      </p:sp>
      <p:pic>
        <p:nvPicPr>
          <p:cNvPr id="38919" name="Picture 7" descr="Notice"/>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858000" y="4246541"/>
            <a:ext cx="1638300" cy="1963737"/>
          </a:xfrm>
          <a:prstGeom prst="rect">
            <a:avLst/>
          </a:prstGeom>
          <a:noFill/>
          <a:extLst>
            <a:ext uri="{909E8E84-426E-40DD-AFC4-6F175D3DCCD1}">
              <a14:hiddenFill xmlns:a14="http://schemas.microsoft.com/office/drawing/2010/main">
                <a:solidFill>
                  <a:srgbClr val="FFFFFF"/>
                </a:solidFill>
              </a14:hiddenFill>
            </a:ext>
          </a:extLst>
        </p:spPr>
      </p:pic>
      <p:pic>
        <p:nvPicPr>
          <p:cNvPr id="38920" name="Picture 8" descr="LOTOtag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800" y="4168754"/>
            <a:ext cx="4748213" cy="2119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56079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61B9C60E-FE38-3A3F-8FB2-671768DD49A1}"/>
              </a:ext>
            </a:extLst>
          </p:cNvPr>
          <p:cNvPicPr>
            <a:picLocks noChangeAspect="1"/>
          </p:cNvPicPr>
          <p:nvPr/>
        </p:nvPicPr>
        <p:blipFill>
          <a:blip r:embed="rId3">
            <a:alphaModFix amt="13000"/>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
        <p:nvSpPr>
          <p:cNvPr id="38914" name="Rectangle 2"/>
          <p:cNvSpPr>
            <a:spLocks noGrp="1" noChangeArrowheads="1"/>
          </p:cNvSpPr>
          <p:nvPr>
            <p:ph type="title"/>
          </p:nvPr>
        </p:nvSpPr>
        <p:spPr>
          <a:xfrm>
            <a:off x="1905000" y="513693"/>
            <a:ext cx="7239000" cy="801414"/>
          </a:xfrm>
        </p:spPr>
        <p:txBody>
          <a:bodyPr>
            <a:normAutofit/>
          </a:bodyPr>
          <a:lstStyle/>
          <a:p>
            <a:r>
              <a:rPr lang="en-US" sz="3600" b="1" dirty="0"/>
              <a:t>Requirements for LOTO Devices</a:t>
            </a:r>
          </a:p>
        </p:txBody>
      </p:sp>
      <p:sp>
        <p:nvSpPr>
          <p:cNvPr id="38918" name="Text Box 6"/>
          <p:cNvSpPr txBox="1">
            <a:spLocks noChangeArrowheads="1"/>
          </p:cNvSpPr>
          <p:nvPr/>
        </p:nvSpPr>
        <p:spPr bwMode="auto">
          <a:xfrm>
            <a:off x="885824" y="1828800"/>
            <a:ext cx="7472363"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eaLnBrk="0" fontAlgn="base" hangingPunct="0">
              <a:spcBef>
                <a:spcPct val="50000"/>
              </a:spcBef>
              <a:spcAft>
                <a:spcPct val="0"/>
              </a:spcAft>
              <a:buFont typeface="Arial" pitchFamily="34" charset="0"/>
              <a:buChar char="•"/>
            </a:pPr>
            <a:r>
              <a:rPr lang="en-US" sz="2400" dirty="0">
                <a:solidFill>
                  <a:prstClr val="black"/>
                </a:solidFill>
                <a:latin typeface="Times New Roman" pitchFamily="18" charset="0"/>
              </a:rPr>
              <a:t>The employer must provide these devices and they must be singularly identified and not used for other purposes.</a:t>
            </a:r>
          </a:p>
          <a:p>
            <a:pPr marL="342900" indent="-342900" eaLnBrk="0" fontAlgn="base" hangingPunct="0">
              <a:spcBef>
                <a:spcPct val="50000"/>
              </a:spcBef>
              <a:spcAft>
                <a:spcPct val="0"/>
              </a:spcAft>
              <a:buFont typeface="Arial" pitchFamily="34" charset="0"/>
              <a:buChar char="•"/>
            </a:pPr>
            <a:r>
              <a:rPr lang="en-US" sz="2400" dirty="0">
                <a:solidFill>
                  <a:prstClr val="black"/>
                </a:solidFill>
                <a:latin typeface="Times New Roman" pitchFamily="18" charset="0"/>
              </a:rPr>
              <a:t>They must be durable enough to withstand workplace conditions;</a:t>
            </a:r>
          </a:p>
          <a:p>
            <a:pPr marL="342900" indent="-342900" eaLnBrk="0" fontAlgn="base" hangingPunct="0">
              <a:spcBef>
                <a:spcPct val="50000"/>
              </a:spcBef>
              <a:spcAft>
                <a:spcPct val="0"/>
              </a:spcAft>
              <a:buFont typeface="Arial" pitchFamily="34" charset="0"/>
              <a:buChar char="•"/>
            </a:pPr>
            <a:r>
              <a:rPr lang="en-US" sz="2400" dirty="0">
                <a:solidFill>
                  <a:prstClr val="black"/>
                </a:solidFill>
                <a:latin typeface="Times New Roman" pitchFamily="18" charset="0"/>
              </a:rPr>
              <a:t>Standardized enough to minimize the likelihood of premature or accidently removal; and</a:t>
            </a:r>
          </a:p>
          <a:p>
            <a:pPr marL="342900" indent="-342900" eaLnBrk="0" fontAlgn="base" hangingPunct="0">
              <a:spcBef>
                <a:spcPct val="50000"/>
              </a:spcBef>
              <a:spcAft>
                <a:spcPct val="0"/>
              </a:spcAft>
              <a:buFont typeface="Arial" pitchFamily="34" charset="0"/>
              <a:buChar char="•"/>
            </a:pPr>
            <a:r>
              <a:rPr lang="en-US" sz="2400" dirty="0">
                <a:solidFill>
                  <a:prstClr val="black"/>
                </a:solidFill>
                <a:latin typeface="Times New Roman" pitchFamily="18" charset="0"/>
              </a:rPr>
              <a:t>Labeled to identify the specific employees authorized to apply and remove them.</a:t>
            </a:r>
          </a:p>
        </p:txBody>
      </p:sp>
    </p:spTree>
    <p:extLst>
      <p:ext uri="{BB962C8B-B14F-4D97-AF65-F5344CB8AC3E}">
        <p14:creationId xmlns:p14="http://schemas.microsoft.com/office/powerpoint/2010/main" val="32431707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1600200" y="152400"/>
            <a:ext cx="5791200" cy="1143000"/>
          </a:xfrm>
        </p:spPr>
        <p:txBody>
          <a:bodyPr>
            <a:normAutofit/>
          </a:bodyPr>
          <a:lstStyle/>
          <a:p>
            <a:pPr eaLnBrk="1" hangingPunct="1"/>
            <a:r>
              <a:rPr lang="en-US" sz="3600" b="1" dirty="0">
                <a:latin typeface="Verdana" pitchFamily="34" charset="0"/>
              </a:rPr>
              <a:t>ENERGY-CONTROL PROCEDURES MUST:</a:t>
            </a:r>
          </a:p>
        </p:txBody>
      </p:sp>
      <p:sp>
        <p:nvSpPr>
          <p:cNvPr id="82947" name="Rectangle 3"/>
          <p:cNvSpPr>
            <a:spLocks noGrp="1" noChangeArrowheads="1"/>
          </p:cNvSpPr>
          <p:nvPr>
            <p:ph type="body" idx="4294967295"/>
          </p:nvPr>
        </p:nvSpPr>
        <p:spPr>
          <a:xfrm>
            <a:off x="457200" y="1600200"/>
            <a:ext cx="8229600" cy="4678363"/>
          </a:xfrm>
        </p:spPr>
        <p:txBody>
          <a:bodyPr>
            <a:normAutofit fontScale="62500" lnSpcReduction="20000"/>
          </a:bodyPr>
          <a:lstStyle/>
          <a:p>
            <a:pPr marL="0" indent="0" eaLnBrk="1" hangingPunct="1">
              <a:buSzTx/>
              <a:buNone/>
            </a:pPr>
            <a:r>
              <a:rPr lang="en-US" dirty="0">
                <a:latin typeface="Verdana" pitchFamily="34" charset="0"/>
              </a:rPr>
              <a:t>Outline the scope, purpose, authorization, rules and techniques that employees will use to control  hazardous energy sources, as well as the means that will be used to enforce compliance.  These procedures must provide employees at least the following information:</a:t>
            </a:r>
          </a:p>
          <a:p>
            <a:pPr eaLnBrk="1" hangingPunct="1">
              <a:buSzTx/>
              <a:buFont typeface="Wingdings" pitchFamily="2" charset="2"/>
              <a:buBlip>
                <a:blip/>
              </a:buBlip>
            </a:pPr>
            <a:endParaRPr lang="en-US" b="1" dirty="0">
              <a:latin typeface="Verdana" pitchFamily="34" charset="0"/>
            </a:endParaRPr>
          </a:p>
          <a:p>
            <a:pPr eaLnBrk="1" hangingPunct="1">
              <a:buSzTx/>
            </a:pPr>
            <a:r>
              <a:rPr lang="en-US" dirty="0">
                <a:latin typeface="Verdana" pitchFamily="34" charset="0"/>
              </a:rPr>
              <a:t>A statement on how to use the procedures</a:t>
            </a:r>
          </a:p>
          <a:p>
            <a:pPr eaLnBrk="1" hangingPunct="1">
              <a:buSzTx/>
            </a:pPr>
            <a:endParaRPr lang="en-US" dirty="0">
              <a:latin typeface="Verdana" pitchFamily="34" charset="0"/>
            </a:endParaRPr>
          </a:p>
          <a:p>
            <a:pPr eaLnBrk="1" hangingPunct="1">
              <a:buSzTx/>
            </a:pPr>
            <a:r>
              <a:rPr lang="en-US" dirty="0">
                <a:latin typeface="Verdana" pitchFamily="34" charset="0"/>
              </a:rPr>
              <a:t>Specific procedural steps to shut down, isolate, block, and secure machines</a:t>
            </a:r>
          </a:p>
          <a:p>
            <a:pPr eaLnBrk="1" hangingPunct="1">
              <a:buSzTx/>
            </a:pPr>
            <a:endParaRPr lang="en-US" dirty="0">
              <a:latin typeface="Verdana" pitchFamily="34" charset="0"/>
            </a:endParaRPr>
          </a:p>
          <a:p>
            <a:pPr eaLnBrk="1" hangingPunct="1">
              <a:buSzTx/>
            </a:pPr>
            <a:r>
              <a:rPr lang="en-US" dirty="0">
                <a:latin typeface="Verdana" pitchFamily="34" charset="0"/>
              </a:rPr>
              <a:t>Specific steps designating the safe placement, removal and transfer of LOTO devices and identifying who has responsibility for the LOTO devices</a:t>
            </a:r>
          </a:p>
          <a:p>
            <a:pPr eaLnBrk="1" hangingPunct="1">
              <a:buSzTx/>
            </a:pPr>
            <a:endParaRPr lang="en-US" dirty="0">
              <a:latin typeface="Verdana" pitchFamily="34" charset="0"/>
            </a:endParaRPr>
          </a:p>
          <a:p>
            <a:pPr eaLnBrk="1" hangingPunct="1">
              <a:buSzTx/>
            </a:pPr>
            <a:r>
              <a:rPr lang="en-US" dirty="0">
                <a:latin typeface="Verdana" pitchFamily="34" charset="0"/>
              </a:rPr>
              <a:t>Specific requirements for testing machines to determine &amp; verify the effectiveness of LOTO devices and other energy-control measures</a:t>
            </a:r>
            <a:r>
              <a:rPr lang="en-US" u="sng" dirty="0">
                <a:solidFill>
                  <a:srgbClr val="FF0000"/>
                </a:solidFill>
                <a:latin typeface="Verdana" pitchFamily="34" charset="0"/>
              </a:rPr>
              <a:t>  </a:t>
            </a:r>
          </a:p>
          <a:p>
            <a:pPr eaLnBrk="1" hangingPunct="1">
              <a:buSzTx/>
              <a:buFont typeface="Wingdings" pitchFamily="2" charset="2"/>
              <a:buBlip>
                <a:blip/>
              </a:buBlip>
            </a:pPr>
            <a:endParaRPr lang="en-US" dirty="0">
              <a:latin typeface="Verdana" pitchFamily="34" charset="0"/>
            </a:endParaRPr>
          </a:p>
        </p:txBody>
      </p:sp>
    </p:spTree>
    <p:extLst>
      <p:ext uri="{BB962C8B-B14F-4D97-AF65-F5344CB8AC3E}">
        <p14:creationId xmlns:p14="http://schemas.microsoft.com/office/powerpoint/2010/main" val="9085087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1676400" y="228600"/>
            <a:ext cx="5791200" cy="1143000"/>
          </a:xfrm>
        </p:spPr>
        <p:txBody>
          <a:bodyPr>
            <a:noAutofit/>
          </a:bodyPr>
          <a:lstStyle/>
          <a:p>
            <a:pPr eaLnBrk="1" hangingPunct="1"/>
            <a:r>
              <a:rPr lang="en-US" sz="2400" b="1" dirty="0">
                <a:latin typeface="Verdana" pitchFamily="34" charset="0"/>
              </a:rPr>
              <a:t>TYPICAL MINIMAL LOCKOUT </a:t>
            </a:r>
            <a:r>
              <a:rPr lang="en-US" sz="2400" b="1" u="sng" dirty="0">
                <a:latin typeface="Verdana" pitchFamily="34" charset="0"/>
              </a:rPr>
              <a:t>SHUTDOWN</a:t>
            </a:r>
            <a:r>
              <a:rPr lang="en-US" sz="2400" b="1" dirty="0">
                <a:latin typeface="Verdana" pitchFamily="34" charset="0"/>
              </a:rPr>
              <a:t> PROCEDURES REQUIRE WORKERS TO:</a:t>
            </a:r>
          </a:p>
        </p:txBody>
      </p:sp>
      <p:sp>
        <p:nvSpPr>
          <p:cNvPr id="82947" name="Rectangle 3"/>
          <p:cNvSpPr>
            <a:spLocks noGrp="1" noChangeArrowheads="1"/>
          </p:cNvSpPr>
          <p:nvPr>
            <p:ph type="body" idx="4294967295"/>
          </p:nvPr>
        </p:nvSpPr>
        <p:spPr>
          <a:xfrm>
            <a:off x="457200" y="1600200"/>
            <a:ext cx="8229600" cy="4589463"/>
          </a:xfrm>
        </p:spPr>
        <p:txBody>
          <a:bodyPr>
            <a:normAutofit fontScale="92500" lnSpcReduction="10000"/>
          </a:bodyPr>
          <a:lstStyle/>
          <a:p>
            <a:pPr eaLnBrk="1" hangingPunct="1">
              <a:buSzTx/>
            </a:pPr>
            <a:r>
              <a:rPr lang="en-US" sz="2000" dirty="0">
                <a:latin typeface="Verdana" pitchFamily="34" charset="0"/>
              </a:rPr>
              <a:t>Prepare for shutdown (AGP-99.200.17 Appendix C Checklist)</a:t>
            </a:r>
          </a:p>
          <a:p>
            <a:pPr marL="0" indent="0" eaLnBrk="1" hangingPunct="1">
              <a:buSzTx/>
              <a:buNone/>
            </a:pPr>
            <a:endParaRPr lang="en-US" sz="2000" dirty="0">
              <a:latin typeface="Verdana" pitchFamily="34" charset="0"/>
            </a:endParaRPr>
          </a:p>
          <a:p>
            <a:pPr eaLnBrk="1" hangingPunct="1">
              <a:buSzTx/>
            </a:pPr>
            <a:r>
              <a:rPr lang="en-US" sz="2000" dirty="0">
                <a:latin typeface="Verdana" pitchFamily="34" charset="0"/>
              </a:rPr>
              <a:t>Shut down the equipment</a:t>
            </a:r>
          </a:p>
          <a:p>
            <a:pPr eaLnBrk="1" hangingPunct="1">
              <a:buSzTx/>
            </a:pPr>
            <a:endParaRPr lang="en-US" sz="2000" dirty="0">
              <a:latin typeface="Verdana" pitchFamily="34" charset="0"/>
            </a:endParaRPr>
          </a:p>
          <a:p>
            <a:pPr eaLnBrk="1" hangingPunct="1">
              <a:buSzTx/>
            </a:pPr>
            <a:r>
              <a:rPr lang="en-US" sz="2000" dirty="0">
                <a:latin typeface="Verdana" pitchFamily="34" charset="0"/>
              </a:rPr>
              <a:t>Disconnect or isolate the equipment from the energy source(s)</a:t>
            </a:r>
          </a:p>
          <a:p>
            <a:pPr eaLnBrk="1" hangingPunct="1">
              <a:buSzTx/>
            </a:pPr>
            <a:endParaRPr lang="en-US" sz="2000" dirty="0">
              <a:latin typeface="Verdana" pitchFamily="34" charset="0"/>
            </a:endParaRPr>
          </a:p>
          <a:p>
            <a:pPr eaLnBrk="1" hangingPunct="1">
              <a:buSzTx/>
            </a:pPr>
            <a:r>
              <a:rPr lang="en-US" sz="2000" dirty="0">
                <a:latin typeface="Verdana" pitchFamily="34" charset="0"/>
              </a:rPr>
              <a:t>Apply the lockout or tagout device(s) to the energy-isolating device(s)</a:t>
            </a:r>
          </a:p>
          <a:p>
            <a:pPr eaLnBrk="1" hangingPunct="1">
              <a:buSzTx/>
            </a:pPr>
            <a:endParaRPr lang="en-US" sz="2000" dirty="0">
              <a:latin typeface="Verdana" pitchFamily="34" charset="0"/>
            </a:endParaRPr>
          </a:p>
          <a:p>
            <a:pPr eaLnBrk="1" hangingPunct="1">
              <a:buSzTx/>
            </a:pPr>
            <a:r>
              <a:rPr lang="en-US" sz="2000" dirty="0">
                <a:latin typeface="Verdana" pitchFamily="34" charset="0"/>
              </a:rPr>
              <a:t>Release, restrain or otherwise render safe all potential hazardous stored or residual energy</a:t>
            </a:r>
          </a:p>
          <a:p>
            <a:pPr eaLnBrk="1" hangingPunct="1">
              <a:buSzTx/>
            </a:pPr>
            <a:endParaRPr lang="en-US" sz="2000" dirty="0">
              <a:latin typeface="Verdana" pitchFamily="34" charset="0"/>
            </a:endParaRPr>
          </a:p>
          <a:p>
            <a:pPr eaLnBrk="1" hangingPunct="1">
              <a:buSzTx/>
            </a:pPr>
            <a:r>
              <a:rPr lang="en-US" sz="2000" dirty="0">
                <a:latin typeface="Verdana" pitchFamily="34" charset="0"/>
              </a:rPr>
              <a:t>Verify the isolation &amp; deenergization of the machine</a:t>
            </a:r>
          </a:p>
          <a:p>
            <a:pPr eaLnBrk="1" hangingPunct="1">
              <a:buSzTx/>
              <a:buFont typeface="Wingdings" pitchFamily="2" charset="2"/>
              <a:buBlip>
                <a:blip/>
              </a:buBlip>
            </a:pPr>
            <a:endParaRPr lang="en-US" b="1" dirty="0">
              <a:latin typeface="Verdana" pitchFamily="34" charset="0"/>
            </a:endParaRPr>
          </a:p>
          <a:p>
            <a:pPr eaLnBrk="1" hangingPunct="1">
              <a:buSzTx/>
              <a:buFont typeface="Wingdings" pitchFamily="2" charset="2"/>
              <a:buBlip>
                <a:blip/>
              </a:buBlip>
            </a:pPr>
            <a:endParaRPr lang="en-US" dirty="0">
              <a:latin typeface="Verdana" pitchFamily="34" charset="0"/>
            </a:endParaRPr>
          </a:p>
        </p:txBody>
      </p:sp>
    </p:spTree>
    <p:extLst>
      <p:ext uri="{BB962C8B-B14F-4D97-AF65-F5344CB8AC3E}">
        <p14:creationId xmlns:p14="http://schemas.microsoft.com/office/powerpoint/2010/main" val="783261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a:xfrm>
            <a:off x="990600" y="76199"/>
            <a:ext cx="7239000" cy="1143001"/>
          </a:xfrm>
        </p:spPr>
        <p:txBody>
          <a:bodyPr/>
          <a:lstStyle/>
          <a:p>
            <a:pPr algn="ctr"/>
            <a:r>
              <a:rPr lang="en-US" sz="3600" b="1" dirty="0">
                <a:solidFill>
                  <a:schemeClr val="tx1"/>
                </a:solidFill>
              </a:rPr>
              <a:t>Lockout/Tagout</a:t>
            </a:r>
          </a:p>
        </p:txBody>
      </p:sp>
      <p:sp>
        <p:nvSpPr>
          <p:cNvPr id="60420" name="Rectangle 4"/>
          <p:cNvSpPr>
            <a:spLocks noChangeArrowheads="1"/>
          </p:cNvSpPr>
          <p:nvPr/>
        </p:nvSpPr>
        <p:spPr bwMode="auto">
          <a:xfrm>
            <a:off x="1371600" y="2590800"/>
            <a:ext cx="4645025"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en-US" sz="2400" dirty="0">
                <a:solidFill>
                  <a:prstClr val="black"/>
                </a:solidFill>
                <a:latin typeface="Times New Roman" pitchFamily="18" charset="0"/>
              </a:rPr>
              <a:t>What is lockout/tagout?</a:t>
            </a:r>
          </a:p>
          <a:p>
            <a:pPr algn="ctr" eaLnBrk="0" fontAlgn="base" hangingPunct="0">
              <a:spcBef>
                <a:spcPct val="0"/>
              </a:spcBef>
              <a:spcAft>
                <a:spcPct val="0"/>
              </a:spcAft>
            </a:pPr>
            <a:r>
              <a:rPr lang="en-US" sz="2400" dirty="0">
                <a:solidFill>
                  <a:prstClr val="black"/>
                </a:solidFill>
                <a:latin typeface="Times New Roman" pitchFamily="18" charset="0"/>
              </a:rPr>
              <a:t>What is hazardous energy?</a:t>
            </a:r>
          </a:p>
          <a:p>
            <a:pPr algn="ctr" eaLnBrk="0" fontAlgn="base" hangingPunct="0">
              <a:spcBef>
                <a:spcPct val="0"/>
              </a:spcBef>
              <a:spcAft>
                <a:spcPct val="0"/>
              </a:spcAft>
            </a:pPr>
            <a:r>
              <a:rPr lang="en-US" sz="2400" dirty="0">
                <a:solidFill>
                  <a:prstClr val="black"/>
                </a:solidFill>
                <a:latin typeface="Times New Roman" pitchFamily="18" charset="0"/>
              </a:rPr>
              <a:t>Causes of fatalities/injuries.</a:t>
            </a:r>
          </a:p>
          <a:p>
            <a:pPr algn="ctr" eaLnBrk="0" fontAlgn="base" hangingPunct="0">
              <a:spcBef>
                <a:spcPct val="0"/>
              </a:spcBef>
              <a:spcAft>
                <a:spcPct val="0"/>
              </a:spcAft>
            </a:pPr>
            <a:r>
              <a:rPr lang="en-US" sz="2400" dirty="0">
                <a:solidFill>
                  <a:prstClr val="black"/>
                </a:solidFill>
                <a:latin typeface="Times New Roman" pitchFamily="18" charset="0"/>
              </a:rPr>
              <a:t>When lockout/tagout applies?</a:t>
            </a:r>
          </a:p>
          <a:p>
            <a:pPr algn="ctr" eaLnBrk="0" fontAlgn="base" hangingPunct="0">
              <a:spcBef>
                <a:spcPct val="0"/>
              </a:spcBef>
              <a:spcAft>
                <a:spcPct val="0"/>
              </a:spcAft>
            </a:pPr>
            <a:r>
              <a:rPr lang="en-US" sz="2400" dirty="0">
                <a:solidFill>
                  <a:prstClr val="black"/>
                </a:solidFill>
                <a:latin typeface="Times New Roman" pitchFamily="18" charset="0"/>
              </a:rPr>
              <a:t>Employer responsibility.</a:t>
            </a:r>
          </a:p>
          <a:p>
            <a:pPr algn="ctr" eaLnBrk="0" fontAlgn="base" hangingPunct="0">
              <a:spcBef>
                <a:spcPct val="0"/>
              </a:spcBef>
              <a:spcAft>
                <a:spcPct val="0"/>
              </a:spcAft>
            </a:pPr>
            <a:r>
              <a:rPr lang="en-US" sz="2400" dirty="0">
                <a:solidFill>
                  <a:prstClr val="black"/>
                </a:solidFill>
                <a:latin typeface="Times New Roman" pitchFamily="18" charset="0"/>
              </a:rPr>
              <a:t>Employee training. </a:t>
            </a:r>
          </a:p>
          <a:p>
            <a:pPr algn="ctr" eaLnBrk="0" fontAlgn="base" hangingPunct="0">
              <a:spcBef>
                <a:spcPct val="0"/>
              </a:spcBef>
              <a:spcAft>
                <a:spcPct val="0"/>
              </a:spcAft>
            </a:pPr>
            <a:r>
              <a:rPr lang="en-US" sz="2400" dirty="0">
                <a:solidFill>
                  <a:prstClr val="black"/>
                </a:solidFill>
                <a:latin typeface="Times New Roman" pitchFamily="18" charset="0"/>
              </a:rPr>
              <a:t>Lockout/</a:t>
            </a:r>
            <a:r>
              <a:rPr lang="en-US" sz="2400" dirty="0" err="1">
                <a:solidFill>
                  <a:prstClr val="black"/>
                </a:solidFill>
                <a:latin typeface="Times New Roman" pitchFamily="18" charset="0"/>
              </a:rPr>
              <a:t>tagout</a:t>
            </a:r>
            <a:r>
              <a:rPr lang="en-US" sz="2400" dirty="0">
                <a:solidFill>
                  <a:prstClr val="black"/>
                </a:solidFill>
                <a:latin typeface="Times New Roman" pitchFamily="18" charset="0"/>
              </a:rPr>
              <a:t> procedures required.</a:t>
            </a:r>
          </a:p>
          <a:p>
            <a:pPr algn="ctr" eaLnBrk="0" fontAlgn="base" hangingPunct="0">
              <a:spcBef>
                <a:spcPct val="0"/>
              </a:spcBef>
              <a:spcAft>
                <a:spcPct val="0"/>
              </a:spcAft>
            </a:pPr>
            <a:r>
              <a:rPr lang="en-US" sz="2400" dirty="0">
                <a:solidFill>
                  <a:prstClr val="black"/>
                </a:solidFill>
                <a:latin typeface="Times New Roman" pitchFamily="18" charset="0"/>
              </a:rPr>
              <a:t>Types of lockout devices.</a:t>
            </a:r>
          </a:p>
          <a:p>
            <a:pPr algn="ctr" eaLnBrk="0" fontAlgn="base" hangingPunct="0">
              <a:spcBef>
                <a:spcPct val="0"/>
              </a:spcBef>
              <a:spcAft>
                <a:spcPct val="0"/>
              </a:spcAft>
            </a:pPr>
            <a:r>
              <a:rPr lang="en-US" sz="2400" dirty="0">
                <a:solidFill>
                  <a:prstClr val="black"/>
                </a:solidFill>
                <a:latin typeface="Times New Roman" pitchFamily="18" charset="0"/>
              </a:rPr>
              <a:t>Requirement for tags.</a:t>
            </a:r>
          </a:p>
        </p:txBody>
      </p:sp>
      <p:sp>
        <p:nvSpPr>
          <p:cNvPr id="60421" name="Rectangle 5"/>
          <p:cNvSpPr>
            <a:spLocks noChangeArrowheads="1"/>
          </p:cNvSpPr>
          <p:nvPr/>
        </p:nvSpPr>
        <p:spPr bwMode="auto">
          <a:xfrm>
            <a:off x="1371600" y="1925965"/>
            <a:ext cx="473362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en-US" sz="2800" b="1" u="sng" dirty="0">
                <a:solidFill>
                  <a:srgbClr val="0000FF"/>
                </a:solidFill>
                <a:latin typeface="Times New Roman" pitchFamily="18" charset="0"/>
              </a:rPr>
              <a:t>Training Objectives</a:t>
            </a:r>
            <a:r>
              <a:rPr lang="en-US" sz="2800" b="1" dirty="0">
                <a:solidFill>
                  <a:srgbClr val="0000FF"/>
                </a:solidFill>
                <a:latin typeface="Times New Roman" pitchFamily="18" charset="0"/>
              </a:rPr>
              <a:t>:</a:t>
            </a:r>
          </a:p>
        </p:txBody>
      </p:sp>
      <p:pic>
        <p:nvPicPr>
          <p:cNvPr id="60425" name="Picture 9" descr="LOTOlock"/>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240463" y="2187575"/>
            <a:ext cx="2462212" cy="3522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9812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1676400" y="147613"/>
            <a:ext cx="7239000" cy="1143000"/>
          </a:xfrm>
        </p:spPr>
        <p:txBody>
          <a:bodyPr>
            <a:normAutofit/>
          </a:bodyPr>
          <a:lstStyle/>
          <a:p>
            <a:r>
              <a:rPr lang="en-US" dirty="0"/>
              <a:t>OMD Lockout Procedures</a:t>
            </a:r>
          </a:p>
        </p:txBody>
      </p:sp>
      <p:sp>
        <p:nvSpPr>
          <p:cNvPr id="73733" name="Text Box 5"/>
          <p:cNvSpPr txBox="1">
            <a:spLocks noChangeArrowheads="1"/>
          </p:cNvSpPr>
          <p:nvPr/>
        </p:nvSpPr>
        <p:spPr bwMode="auto">
          <a:xfrm>
            <a:off x="2209800" y="1201305"/>
            <a:ext cx="4419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50000"/>
              </a:spcBef>
              <a:spcAft>
                <a:spcPct val="0"/>
              </a:spcAft>
            </a:pPr>
            <a:r>
              <a:rPr lang="en-US" sz="2800" b="1" dirty="0">
                <a:solidFill>
                  <a:srgbClr val="FF0000"/>
                </a:solidFill>
                <a:latin typeface="Times New Roman" pitchFamily="18" charset="0"/>
              </a:rPr>
              <a:t>Sixteen Steps to Follow:</a:t>
            </a:r>
          </a:p>
        </p:txBody>
      </p:sp>
      <p:sp>
        <p:nvSpPr>
          <p:cNvPr id="73734" name="Text Box 6"/>
          <p:cNvSpPr txBox="1">
            <a:spLocks noChangeArrowheads="1"/>
          </p:cNvSpPr>
          <p:nvPr/>
        </p:nvSpPr>
        <p:spPr bwMode="auto">
          <a:xfrm>
            <a:off x="533400" y="1731963"/>
            <a:ext cx="83820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52425" indent="-352425">
              <a:defRPr sz="2400">
                <a:solidFill>
                  <a:schemeClr val="tx1"/>
                </a:solidFill>
                <a:latin typeface="Times New Roman" pitchFamily="18" charset="0"/>
              </a:defRPr>
            </a:lvl1pPr>
            <a:lvl2pPr marL="969963" indent="-457200">
              <a:defRPr sz="2400">
                <a:solidFill>
                  <a:schemeClr val="tx1"/>
                </a:solidFill>
                <a:latin typeface="Times New Roman" pitchFamily="18" charset="0"/>
              </a:defRPr>
            </a:lvl2pPr>
            <a:lvl3pPr marL="1541463" indent="-457200">
              <a:defRPr sz="2400">
                <a:solidFill>
                  <a:schemeClr val="tx1"/>
                </a:solidFill>
                <a:latin typeface="Times New Roman" pitchFamily="18" charset="0"/>
              </a:defRPr>
            </a:lvl3pPr>
            <a:lvl4pPr marL="2112963" indent="-457200">
              <a:defRPr sz="2400">
                <a:solidFill>
                  <a:schemeClr val="tx1"/>
                </a:solidFill>
                <a:latin typeface="Times New Roman" pitchFamily="18" charset="0"/>
              </a:defRPr>
            </a:lvl4pPr>
            <a:lvl5pPr marL="2684463" indent="-457200">
              <a:defRPr sz="2400">
                <a:solidFill>
                  <a:schemeClr val="tx1"/>
                </a:solidFill>
                <a:latin typeface="Times New Roman" pitchFamily="18" charset="0"/>
              </a:defRPr>
            </a:lvl5pPr>
            <a:lvl6pPr marL="3141663" indent="-457200" fontAlgn="base">
              <a:spcBef>
                <a:spcPct val="0"/>
              </a:spcBef>
              <a:spcAft>
                <a:spcPct val="0"/>
              </a:spcAft>
              <a:defRPr sz="2400">
                <a:solidFill>
                  <a:schemeClr val="tx1"/>
                </a:solidFill>
                <a:latin typeface="Times New Roman" pitchFamily="18" charset="0"/>
              </a:defRPr>
            </a:lvl6pPr>
            <a:lvl7pPr marL="3598863" indent="-457200" fontAlgn="base">
              <a:spcBef>
                <a:spcPct val="0"/>
              </a:spcBef>
              <a:spcAft>
                <a:spcPct val="0"/>
              </a:spcAft>
              <a:defRPr sz="2400">
                <a:solidFill>
                  <a:schemeClr val="tx1"/>
                </a:solidFill>
                <a:latin typeface="Times New Roman" pitchFamily="18" charset="0"/>
              </a:defRPr>
            </a:lvl7pPr>
            <a:lvl8pPr marL="4056063" indent="-457200" fontAlgn="base">
              <a:spcBef>
                <a:spcPct val="0"/>
              </a:spcBef>
              <a:spcAft>
                <a:spcPct val="0"/>
              </a:spcAft>
              <a:defRPr sz="2400">
                <a:solidFill>
                  <a:schemeClr val="tx1"/>
                </a:solidFill>
                <a:latin typeface="Times New Roman" pitchFamily="18" charset="0"/>
              </a:defRPr>
            </a:lvl8pPr>
            <a:lvl9pPr marL="4513263" indent="-457200" fontAlgn="base">
              <a:spcBef>
                <a:spcPct val="0"/>
              </a:spcBef>
              <a:spcAft>
                <a:spcPct val="0"/>
              </a:spcAft>
              <a:defRPr sz="2400">
                <a:solidFill>
                  <a:schemeClr val="tx1"/>
                </a:solidFill>
                <a:latin typeface="Times New Roman" pitchFamily="18" charset="0"/>
              </a:defRPr>
            </a:lvl9pPr>
          </a:lstStyle>
          <a:p>
            <a:pPr marL="457200" indent="-457200" eaLnBrk="0" fontAlgn="base" hangingPunct="0">
              <a:spcBef>
                <a:spcPct val="50000"/>
              </a:spcBef>
              <a:spcAft>
                <a:spcPct val="0"/>
              </a:spcAft>
              <a:buAutoNum type="arabicPeriod"/>
            </a:pPr>
            <a:r>
              <a:rPr lang="en-US" sz="2000" dirty="0">
                <a:solidFill>
                  <a:prstClr val="black"/>
                </a:solidFill>
                <a:latin typeface="Verdana" pitchFamily="34" charset="0"/>
              </a:rPr>
              <a:t>Identify and locate all sources of power to the equipment.</a:t>
            </a:r>
          </a:p>
          <a:p>
            <a:pPr marL="457200" indent="-457200" eaLnBrk="0" fontAlgn="base" hangingPunct="0">
              <a:spcBef>
                <a:spcPct val="50000"/>
              </a:spcBef>
              <a:spcAft>
                <a:spcPct val="0"/>
              </a:spcAft>
              <a:buAutoNum type="arabicPeriod"/>
            </a:pPr>
            <a:r>
              <a:rPr lang="en-US" sz="2000" dirty="0">
                <a:solidFill>
                  <a:prstClr val="black"/>
                </a:solidFill>
                <a:latin typeface="Verdana" pitchFamily="34" charset="0"/>
              </a:rPr>
              <a:t>Notify all affected personnel that equipment is going to be de-energized and worked on.</a:t>
            </a:r>
          </a:p>
          <a:p>
            <a:pPr marL="457200" indent="-457200" eaLnBrk="0" fontAlgn="base" hangingPunct="0">
              <a:spcBef>
                <a:spcPct val="50000"/>
              </a:spcBef>
              <a:spcAft>
                <a:spcPct val="0"/>
              </a:spcAft>
              <a:buAutoNum type="arabicPeriod"/>
            </a:pPr>
            <a:r>
              <a:rPr lang="en-US" sz="2000" dirty="0">
                <a:solidFill>
                  <a:prstClr val="black"/>
                </a:solidFill>
                <a:latin typeface="Verdana" pitchFamily="34" charset="0"/>
              </a:rPr>
              <a:t>Disconnect the main sources of power by opening the primary power switch, valve, etc. Secondary power source such as isolation breakers or control panel switches are not acceptable.</a:t>
            </a:r>
          </a:p>
          <a:p>
            <a:pPr marL="457200" indent="-457200" eaLnBrk="0" fontAlgn="base" hangingPunct="0">
              <a:spcBef>
                <a:spcPct val="50000"/>
              </a:spcBef>
              <a:spcAft>
                <a:spcPct val="0"/>
              </a:spcAft>
              <a:buAutoNum type="arabicPeriod"/>
            </a:pPr>
            <a:r>
              <a:rPr lang="en-US" sz="2000" dirty="0">
                <a:solidFill>
                  <a:prstClr val="black"/>
                </a:solidFill>
                <a:latin typeface="Verdana" pitchFamily="34" charset="0"/>
              </a:rPr>
              <a:t>Disconnect each separate power source of multiple power systems, i.e., air over hydraulic, electric over hydraulic.</a:t>
            </a:r>
          </a:p>
          <a:p>
            <a:pPr marL="457200" indent="-457200" eaLnBrk="0" fontAlgn="base" hangingPunct="0">
              <a:spcBef>
                <a:spcPct val="50000"/>
              </a:spcBef>
              <a:spcAft>
                <a:spcPct val="0"/>
              </a:spcAft>
              <a:buAutoNum type="arabicPeriod"/>
            </a:pPr>
            <a:r>
              <a:rPr lang="en-US" sz="2000" dirty="0">
                <a:solidFill>
                  <a:prstClr val="black"/>
                </a:solidFill>
                <a:latin typeface="Verdana" pitchFamily="34" charset="0"/>
              </a:rPr>
              <a:t>Release all residual energy remaining behind the power source, i.e. hydraulic, air pressure, etc. </a:t>
            </a:r>
          </a:p>
          <a:p>
            <a:pPr marL="457200" indent="-457200" eaLnBrk="0" fontAlgn="base" hangingPunct="0">
              <a:spcBef>
                <a:spcPct val="50000"/>
              </a:spcBef>
              <a:spcAft>
                <a:spcPct val="0"/>
              </a:spcAft>
              <a:buAutoNum type="arabicPeriod"/>
            </a:pPr>
            <a:endParaRPr lang="en-US" sz="2000" dirty="0">
              <a:solidFill>
                <a:prstClr val="black"/>
              </a:solidFill>
              <a:latin typeface="Verdana" pitchFamily="34" charset="0"/>
            </a:endParaRPr>
          </a:p>
          <a:p>
            <a:pPr eaLnBrk="0" fontAlgn="base" hangingPunct="0">
              <a:spcBef>
                <a:spcPct val="50000"/>
              </a:spcBef>
              <a:spcAft>
                <a:spcPct val="0"/>
              </a:spcAft>
            </a:pPr>
            <a:endParaRPr lang="en-US" sz="2000" b="1" dirty="0">
              <a:solidFill>
                <a:prstClr val="black"/>
              </a:solidFill>
              <a:latin typeface="Verdana" pitchFamily="34" charset="0"/>
            </a:endParaRPr>
          </a:p>
        </p:txBody>
      </p:sp>
      <p:sp>
        <p:nvSpPr>
          <p:cNvPr id="3" name="TextBox 2">
            <a:extLst>
              <a:ext uri="{FF2B5EF4-FFF2-40B4-BE49-F238E27FC236}">
                <a16:creationId xmlns:a16="http://schemas.microsoft.com/office/drawing/2014/main" id="{5EE938CD-EE8E-951B-53E4-64AC60D1CDCE}"/>
              </a:ext>
            </a:extLst>
          </p:cNvPr>
          <p:cNvSpPr txBox="1"/>
          <p:nvPr/>
        </p:nvSpPr>
        <p:spPr>
          <a:xfrm>
            <a:off x="5867400" y="6096000"/>
            <a:ext cx="3124200" cy="369332"/>
          </a:xfrm>
          <a:prstGeom prst="rect">
            <a:avLst/>
          </a:prstGeom>
          <a:noFill/>
        </p:spPr>
        <p:txBody>
          <a:bodyPr wrap="square" rtlCol="0">
            <a:spAutoFit/>
          </a:bodyPr>
          <a:lstStyle/>
          <a:p>
            <a:r>
              <a:rPr lang="en-US" dirty="0"/>
              <a:t>AGP-99.200.17 Appendix C</a:t>
            </a:r>
          </a:p>
        </p:txBody>
      </p:sp>
    </p:spTree>
    <p:extLst>
      <p:ext uri="{BB962C8B-B14F-4D97-AF65-F5344CB8AC3E}">
        <p14:creationId xmlns:p14="http://schemas.microsoft.com/office/powerpoint/2010/main" val="15006996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1752600" y="301501"/>
            <a:ext cx="7239000" cy="1143000"/>
          </a:xfrm>
        </p:spPr>
        <p:txBody>
          <a:bodyPr>
            <a:normAutofit/>
          </a:bodyPr>
          <a:lstStyle/>
          <a:p>
            <a:r>
              <a:rPr lang="en-US" dirty="0"/>
              <a:t>OMD Lockout Procedures</a:t>
            </a:r>
          </a:p>
        </p:txBody>
      </p:sp>
      <p:sp>
        <p:nvSpPr>
          <p:cNvPr id="73733" name="Text Box 5"/>
          <p:cNvSpPr txBox="1">
            <a:spLocks noChangeArrowheads="1"/>
          </p:cNvSpPr>
          <p:nvPr/>
        </p:nvSpPr>
        <p:spPr bwMode="auto">
          <a:xfrm>
            <a:off x="2209800" y="1201305"/>
            <a:ext cx="4419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50000"/>
              </a:spcBef>
              <a:spcAft>
                <a:spcPct val="0"/>
              </a:spcAft>
            </a:pPr>
            <a:r>
              <a:rPr lang="en-US" sz="2800" b="1" dirty="0">
                <a:solidFill>
                  <a:srgbClr val="FF0000"/>
                </a:solidFill>
                <a:latin typeface="Times New Roman" pitchFamily="18" charset="0"/>
              </a:rPr>
              <a:t>Sixteen Steps to Follow:</a:t>
            </a:r>
          </a:p>
        </p:txBody>
      </p:sp>
      <p:sp>
        <p:nvSpPr>
          <p:cNvPr id="73734" name="Text Box 6"/>
          <p:cNvSpPr txBox="1">
            <a:spLocks noChangeArrowheads="1"/>
          </p:cNvSpPr>
          <p:nvPr/>
        </p:nvSpPr>
        <p:spPr bwMode="auto">
          <a:xfrm>
            <a:off x="533400" y="1731963"/>
            <a:ext cx="8382000"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52425" indent="-352425">
              <a:defRPr sz="2400">
                <a:solidFill>
                  <a:schemeClr val="tx1"/>
                </a:solidFill>
                <a:latin typeface="Times New Roman" pitchFamily="18" charset="0"/>
              </a:defRPr>
            </a:lvl1pPr>
            <a:lvl2pPr marL="969963" indent="-457200">
              <a:defRPr sz="2400">
                <a:solidFill>
                  <a:schemeClr val="tx1"/>
                </a:solidFill>
                <a:latin typeface="Times New Roman" pitchFamily="18" charset="0"/>
              </a:defRPr>
            </a:lvl2pPr>
            <a:lvl3pPr marL="1541463" indent="-457200">
              <a:defRPr sz="2400">
                <a:solidFill>
                  <a:schemeClr val="tx1"/>
                </a:solidFill>
                <a:latin typeface="Times New Roman" pitchFamily="18" charset="0"/>
              </a:defRPr>
            </a:lvl3pPr>
            <a:lvl4pPr marL="2112963" indent="-457200">
              <a:defRPr sz="2400">
                <a:solidFill>
                  <a:schemeClr val="tx1"/>
                </a:solidFill>
                <a:latin typeface="Times New Roman" pitchFamily="18" charset="0"/>
              </a:defRPr>
            </a:lvl4pPr>
            <a:lvl5pPr marL="2684463" indent="-457200">
              <a:defRPr sz="2400">
                <a:solidFill>
                  <a:schemeClr val="tx1"/>
                </a:solidFill>
                <a:latin typeface="Times New Roman" pitchFamily="18" charset="0"/>
              </a:defRPr>
            </a:lvl5pPr>
            <a:lvl6pPr marL="3141663" indent="-457200" fontAlgn="base">
              <a:spcBef>
                <a:spcPct val="0"/>
              </a:spcBef>
              <a:spcAft>
                <a:spcPct val="0"/>
              </a:spcAft>
              <a:defRPr sz="2400">
                <a:solidFill>
                  <a:schemeClr val="tx1"/>
                </a:solidFill>
                <a:latin typeface="Times New Roman" pitchFamily="18" charset="0"/>
              </a:defRPr>
            </a:lvl6pPr>
            <a:lvl7pPr marL="3598863" indent="-457200" fontAlgn="base">
              <a:spcBef>
                <a:spcPct val="0"/>
              </a:spcBef>
              <a:spcAft>
                <a:spcPct val="0"/>
              </a:spcAft>
              <a:defRPr sz="2400">
                <a:solidFill>
                  <a:schemeClr val="tx1"/>
                </a:solidFill>
                <a:latin typeface="Times New Roman" pitchFamily="18" charset="0"/>
              </a:defRPr>
            </a:lvl7pPr>
            <a:lvl8pPr marL="4056063" indent="-457200" fontAlgn="base">
              <a:spcBef>
                <a:spcPct val="0"/>
              </a:spcBef>
              <a:spcAft>
                <a:spcPct val="0"/>
              </a:spcAft>
              <a:defRPr sz="2400">
                <a:solidFill>
                  <a:schemeClr val="tx1"/>
                </a:solidFill>
                <a:latin typeface="Times New Roman" pitchFamily="18" charset="0"/>
              </a:defRPr>
            </a:lvl8pPr>
            <a:lvl9pPr marL="4513263" indent="-457200" fontAlgn="base">
              <a:spcBef>
                <a:spcPct val="0"/>
              </a:spcBef>
              <a:spcAft>
                <a:spcPct val="0"/>
              </a:spcAft>
              <a:defRPr sz="2400">
                <a:solidFill>
                  <a:schemeClr val="tx1"/>
                </a:solidFill>
                <a:latin typeface="Times New Roman" pitchFamily="18" charset="0"/>
              </a:defRPr>
            </a:lvl9pPr>
          </a:lstStyle>
          <a:p>
            <a:pPr marL="0" indent="0" eaLnBrk="0" fontAlgn="base" hangingPunct="0">
              <a:spcBef>
                <a:spcPct val="50000"/>
              </a:spcBef>
              <a:spcAft>
                <a:spcPct val="0"/>
              </a:spcAft>
            </a:pPr>
            <a:r>
              <a:rPr lang="en-US" sz="2000" dirty="0">
                <a:solidFill>
                  <a:prstClr val="black"/>
                </a:solidFill>
                <a:latin typeface="Verdana" pitchFamily="34" charset="0"/>
              </a:rPr>
              <a:t>6. Secure all power sources in the de-energized position with a positive means, </a:t>
            </a:r>
            <a:r>
              <a:rPr lang="en-US" sz="2000" dirty="0" err="1">
                <a:solidFill>
                  <a:prstClr val="black"/>
                </a:solidFill>
                <a:latin typeface="Verdana" pitchFamily="34" charset="0"/>
              </a:rPr>
              <a:t>ie</a:t>
            </a:r>
            <a:r>
              <a:rPr lang="en-US" sz="2000" dirty="0">
                <a:solidFill>
                  <a:prstClr val="black"/>
                </a:solidFill>
                <a:latin typeface="Verdana" pitchFamily="34" charset="0"/>
              </a:rPr>
              <a:t>., padlock, chain, cable, etc.</a:t>
            </a:r>
          </a:p>
          <a:p>
            <a:pPr marL="0" indent="0" eaLnBrk="0" fontAlgn="base" hangingPunct="0">
              <a:spcBef>
                <a:spcPct val="50000"/>
              </a:spcBef>
              <a:spcAft>
                <a:spcPct val="0"/>
              </a:spcAft>
            </a:pPr>
            <a:r>
              <a:rPr lang="en-US" sz="2000" dirty="0">
                <a:solidFill>
                  <a:prstClr val="black"/>
                </a:solidFill>
                <a:latin typeface="Verdana" pitchFamily="34" charset="0"/>
              </a:rPr>
              <a:t>7. Block or restrain any machinery or device that can move on its own, with or without the power source. If chains or lines are used, anchor them solidly without winches or “come-along”</a:t>
            </a:r>
          </a:p>
          <a:p>
            <a:pPr marL="0" indent="0" eaLnBrk="0" fontAlgn="base" hangingPunct="0">
              <a:spcBef>
                <a:spcPct val="50000"/>
              </a:spcBef>
              <a:spcAft>
                <a:spcPct val="0"/>
              </a:spcAft>
            </a:pPr>
            <a:r>
              <a:rPr lang="en-US" sz="2000" dirty="0">
                <a:solidFill>
                  <a:prstClr val="black"/>
                </a:solidFill>
                <a:latin typeface="Verdana" pitchFamily="34" charset="0"/>
              </a:rPr>
              <a:t>8. Affix a lock or warning tag identifying who attached it and the date it was attached. Each person working on a piece of equipment shall affix his/her own lock or tag.</a:t>
            </a:r>
          </a:p>
          <a:p>
            <a:pPr marL="0" indent="0" eaLnBrk="0" fontAlgn="base" hangingPunct="0">
              <a:spcBef>
                <a:spcPct val="50000"/>
              </a:spcBef>
              <a:spcAft>
                <a:spcPct val="0"/>
              </a:spcAft>
            </a:pPr>
            <a:r>
              <a:rPr lang="en-US" sz="2000" dirty="0">
                <a:solidFill>
                  <a:prstClr val="black"/>
                </a:solidFill>
                <a:latin typeface="Verdana" pitchFamily="34" charset="0"/>
              </a:rPr>
              <a:t>9. Test the equipment prior to working on it by manipulating the controls. Return the operating controls to the neutral position.</a:t>
            </a:r>
          </a:p>
          <a:p>
            <a:pPr marL="0" indent="0" eaLnBrk="0" fontAlgn="base" hangingPunct="0">
              <a:spcBef>
                <a:spcPct val="50000"/>
              </a:spcBef>
              <a:spcAft>
                <a:spcPct val="0"/>
              </a:spcAft>
            </a:pPr>
            <a:r>
              <a:rPr lang="en-US" sz="2000" dirty="0">
                <a:solidFill>
                  <a:prstClr val="black"/>
                </a:solidFill>
                <a:latin typeface="Verdana" pitchFamily="34" charset="0"/>
              </a:rPr>
              <a:t>10. Appoint a procedure supervisor, and…</a:t>
            </a:r>
          </a:p>
          <a:p>
            <a:pPr marL="457200" indent="-457200" eaLnBrk="0" fontAlgn="base" hangingPunct="0">
              <a:spcBef>
                <a:spcPct val="50000"/>
              </a:spcBef>
              <a:spcAft>
                <a:spcPct val="0"/>
              </a:spcAft>
              <a:buAutoNum type="arabicPeriod"/>
            </a:pPr>
            <a:endParaRPr lang="en-US" sz="2000" dirty="0">
              <a:solidFill>
                <a:prstClr val="black"/>
              </a:solidFill>
              <a:latin typeface="Verdana" pitchFamily="34" charset="0"/>
            </a:endParaRPr>
          </a:p>
          <a:p>
            <a:pPr eaLnBrk="0" fontAlgn="base" hangingPunct="0">
              <a:spcBef>
                <a:spcPct val="50000"/>
              </a:spcBef>
              <a:spcAft>
                <a:spcPct val="0"/>
              </a:spcAft>
            </a:pPr>
            <a:endParaRPr lang="en-US" sz="2000" b="1" dirty="0">
              <a:solidFill>
                <a:prstClr val="black"/>
              </a:solidFill>
              <a:latin typeface="Verdana" pitchFamily="34" charset="0"/>
            </a:endParaRPr>
          </a:p>
        </p:txBody>
      </p:sp>
      <p:sp>
        <p:nvSpPr>
          <p:cNvPr id="3" name="TextBox 2">
            <a:extLst>
              <a:ext uri="{FF2B5EF4-FFF2-40B4-BE49-F238E27FC236}">
                <a16:creationId xmlns:a16="http://schemas.microsoft.com/office/drawing/2014/main" id="{5EE938CD-EE8E-951B-53E4-64AC60D1CDCE}"/>
              </a:ext>
            </a:extLst>
          </p:cNvPr>
          <p:cNvSpPr txBox="1"/>
          <p:nvPr/>
        </p:nvSpPr>
        <p:spPr>
          <a:xfrm>
            <a:off x="5867400" y="6096000"/>
            <a:ext cx="3124200" cy="369332"/>
          </a:xfrm>
          <a:prstGeom prst="rect">
            <a:avLst/>
          </a:prstGeom>
          <a:noFill/>
        </p:spPr>
        <p:txBody>
          <a:bodyPr wrap="square" rtlCol="0">
            <a:spAutoFit/>
          </a:bodyPr>
          <a:lstStyle/>
          <a:p>
            <a:r>
              <a:rPr lang="en-US" dirty="0"/>
              <a:t>AGP-99.200.17 Appendix C</a:t>
            </a:r>
          </a:p>
        </p:txBody>
      </p:sp>
    </p:spTree>
    <p:extLst>
      <p:ext uri="{BB962C8B-B14F-4D97-AF65-F5344CB8AC3E}">
        <p14:creationId xmlns:p14="http://schemas.microsoft.com/office/powerpoint/2010/main" val="16897750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1538288" y="317861"/>
            <a:ext cx="7239000" cy="1143000"/>
          </a:xfrm>
        </p:spPr>
        <p:txBody>
          <a:bodyPr>
            <a:normAutofit/>
          </a:bodyPr>
          <a:lstStyle/>
          <a:p>
            <a:r>
              <a:rPr lang="en-US" dirty="0"/>
              <a:t>OMD Lockout Procedures</a:t>
            </a:r>
          </a:p>
        </p:txBody>
      </p:sp>
      <p:sp>
        <p:nvSpPr>
          <p:cNvPr id="73733" name="Text Box 5"/>
          <p:cNvSpPr txBox="1">
            <a:spLocks noChangeArrowheads="1"/>
          </p:cNvSpPr>
          <p:nvPr/>
        </p:nvSpPr>
        <p:spPr bwMode="auto">
          <a:xfrm>
            <a:off x="2209800" y="1201305"/>
            <a:ext cx="4419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50000"/>
              </a:spcBef>
              <a:spcAft>
                <a:spcPct val="0"/>
              </a:spcAft>
            </a:pPr>
            <a:r>
              <a:rPr lang="en-US" sz="2800" b="1" dirty="0">
                <a:solidFill>
                  <a:srgbClr val="FF0000"/>
                </a:solidFill>
                <a:latin typeface="Times New Roman" pitchFamily="18" charset="0"/>
              </a:rPr>
              <a:t>Sixteen Steps to Follow:</a:t>
            </a:r>
          </a:p>
        </p:txBody>
      </p:sp>
      <p:sp>
        <p:nvSpPr>
          <p:cNvPr id="73734" name="Text Box 6"/>
          <p:cNvSpPr txBox="1">
            <a:spLocks noChangeArrowheads="1"/>
          </p:cNvSpPr>
          <p:nvPr/>
        </p:nvSpPr>
        <p:spPr bwMode="auto">
          <a:xfrm>
            <a:off x="533400" y="1731963"/>
            <a:ext cx="8382000" cy="4555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52425" indent="-352425">
              <a:defRPr sz="2400">
                <a:solidFill>
                  <a:schemeClr val="tx1"/>
                </a:solidFill>
                <a:latin typeface="Times New Roman" pitchFamily="18" charset="0"/>
              </a:defRPr>
            </a:lvl1pPr>
            <a:lvl2pPr marL="969963" indent="-457200">
              <a:defRPr sz="2400">
                <a:solidFill>
                  <a:schemeClr val="tx1"/>
                </a:solidFill>
                <a:latin typeface="Times New Roman" pitchFamily="18" charset="0"/>
              </a:defRPr>
            </a:lvl2pPr>
            <a:lvl3pPr marL="1541463" indent="-457200">
              <a:defRPr sz="2400">
                <a:solidFill>
                  <a:schemeClr val="tx1"/>
                </a:solidFill>
                <a:latin typeface="Times New Roman" pitchFamily="18" charset="0"/>
              </a:defRPr>
            </a:lvl3pPr>
            <a:lvl4pPr marL="2112963" indent="-457200">
              <a:defRPr sz="2400">
                <a:solidFill>
                  <a:schemeClr val="tx1"/>
                </a:solidFill>
                <a:latin typeface="Times New Roman" pitchFamily="18" charset="0"/>
              </a:defRPr>
            </a:lvl4pPr>
            <a:lvl5pPr marL="2684463" indent="-457200">
              <a:defRPr sz="2400">
                <a:solidFill>
                  <a:schemeClr val="tx1"/>
                </a:solidFill>
                <a:latin typeface="Times New Roman" pitchFamily="18" charset="0"/>
              </a:defRPr>
            </a:lvl5pPr>
            <a:lvl6pPr marL="3141663" indent="-457200" fontAlgn="base">
              <a:spcBef>
                <a:spcPct val="0"/>
              </a:spcBef>
              <a:spcAft>
                <a:spcPct val="0"/>
              </a:spcAft>
              <a:defRPr sz="2400">
                <a:solidFill>
                  <a:schemeClr val="tx1"/>
                </a:solidFill>
                <a:latin typeface="Times New Roman" pitchFamily="18" charset="0"/>
              </a:defRPr>
            </a:lvl6pPr>
            <a:lvl7pPr marL="3598863" indent="-457200" fontAlgn="base">
              <a:spcBef>
                <a:spcPct val="0"/>
              </a:spcBef>
              <a:spcAft>
                <a:spcPct val="0"/>
              </a:spcAft>
              <a:defRPr sz="2400">
                <a:solidFill>
                  <a:schemeClr val="tx1"/>
                </a:solidFill>
                <a:latin typeface="Times New Roman" pitchFamily="18" charset="0"/>
              </a:defRPr>
            </a:lvl7pPr>
            <a:lvl8pPr marL="4056063" indent="-457200" fontAlgn="base">
              <a:spcBef>
                <a:spcPct val="0"/>
              </a:spcBef>
              <a:spcAft>
                <a:spcPct val="0"/>
              </a:spcAft>
              <a:defRPr sz="2400">
                <a:solidFill>
                  <a:schemeClr val="tx1"/>
                </a:solidFill>
                <a:latin typeface="Times New Roman" pitchFamily="18" charset="0"/>
              </a:defRPr>
            </a:lvl8pPr>
            <a:lvl9pPr marL="4513263" indent="-457200" fontAlgn="base">
              <a:spcBef>
                <a:spcPct val="0"/>
              </a:spcBef>
              <a:spcAft>
                <a:spcPct val="0"/>
              </a:spcAft>
              <a:defRPr sz="2400">
                <a:solidFill>
                  <a:schemeClr val="tx1"/>
                </a:solidFill>
                <a:latin typeface="Times New Roman" pitchFamily="18" charset="0"/>
              </a:defRPr>
            </a:lvl9pPr>
          </a:lstStyle>
          <a:p>
            <a:pPr marL="0" indent="0" eaLnBrk="0" fontAlgn="base" hangingPunct="0">
              <a:spcBef>
                <a:spcPct val="50000"/>
              </a:spcBef>
              <a:spcAft>
                <a:spcPct val="0"/>
              </a:spcAft>
            </a:pPr>
            <a:r>
              <a:rPr lang="en-US" sz="2000" dirty="0">
                <a:solidFill>
                  <a:prstClr val="black"/>
                </a:solidFill>
                <a:latin typeface="Verdana" pitchFamily="34" charset="0"/>
              </a:rPr>
              <a:t>11. Notify all affected personnel.</a:t>
            </a:r>
          </a:p>
          <a:p>
            <a:pPr marL="0" indent="0" eaLnBrk="0" fontAlgn="base" hangingPunct="0">
              <a:spcBef>
                <a:spcPct val="50000"/>
              </a:spcBef>
              <a:spcAft>
                <a:spcPct val="0"/>
              </a:spcAft>
            </a:pPr>
            <a:r>
              <a:rPr lang="en-US" sz="2000" dirty="0">
                <a:solidFill>
                  <a:prstClr val="black"/>
                </a:solidFill>
                <a:latin typeface="Verdana" pitchFamily="34" charset="0"/>
              </a:rPr>
              <a:t>12. Check to make sure all clear.</a:t>
            </a:r>
          </a:p>
          <a:p>
            <a:pPr marL="0" indent="0" eaLnBrk="0" fontAlgn="base" hangingPunct="0">
              <a:spcBef>
                <a:spcPct val="50000"/>
              </a:spcBef>
              <a:spcAft>
                <a:spcPct val="0"/>
              </a:spcAft>
            </a:pPr>
            <a:r>
              <a:rPr lang="en-US" sz="2000" dirty="0">
                <a:solidFill>
                  <a:prstClr val="black"/>
                </a:solidFill>
                <a:latin typeface="Verdana" pitchFamily="34" charset="0"/>
              </a:rPr>
              <a:t>13. Remove blocking, chains, tie-downs, etc., and any tools or parts that may have been left behind.</a:t>
            </a:r>
          </a:p>
          <a:p>
            <a:pPr marL="0" indent="0" eaLnBrk="0" fontAlgn="base" hangingPunct="0">
              <a:spcBef>
                <a:spcPct val="50000"/>
              </a:spcBef>
              <a:spcAft>
                <a:spcPct val="0"/>
              </a:spcAft>
            </a:pPr>
            <a:r>
              <a:rPr lang="en-US" sz="2000" dirty="0">
                <a:solidFill>
                  <a:prstClr val="black"/>
                </a:solidFill>
                <a:latin typeface="Verdana" pitchFamily="34" charset="0"/>
              </a:rPr>
              <a:t>14. Replace barricades, guards, enclosures, etc.</a:t>
            </a:r>
          </a:p>
          <a:p>
            <a:pPr marL="0" indent="0" eaLnBrk="0" fontAlgn="base" hangingPunct="0">
              <a:spcBef>
                <a:spcPct val="50000"/>
              </a:spcBef>
              <a:spcAft>
                <a:spcPct val="0"/>
              </a:spcAft>
            </a:pPr>
            <a:r>
              <a:rPr lang="en-US" sz="2000" dirty="0">
                <a:solidFill>
                  <a:prstClr val="black"/>
                </a:solidFill>
                <a:latin typeface="Verdana" pitchFamily="34" charset="0"/>
              </a:rPr>
              <a:t>15. Remove your lock or tab only when your work is completed.</a:t>
            </a:r>
          </a:p>
          <a:p>
            <a:pPr marL="0" indent="0" eaLnBrk="0" fontAlgn="base" hangingPunct="0">
              <a:spcBef>
                <a:spcPct val="50000"/>
              </a:spcBef>
              <a:spcAft>
                <a:spcPct val="0"/>
              </a:spcAft>
            </a:pPr>
            <a:r>
              <a:rPr lang="en-US" sz="2000" dirty="0">
                <a:solidFill>
                  <a:prstClr val="black"/>
                </a:solidFill>
                <a:latin typeface="Verdana" pitchFamily="34" charset="0"/>
              </a:rPr>
              <a:t>16. The last person to remove his/her lock or tag is the authorized person and is the responsible for re-energizing the equipment. </a:t>
            </a:r>
          </a:p>
          <a:p>
            <a:pPr marL="457200" indent="-457200" eaLnBrk="0" fontAlgn="base" hangingPunct="0">
              <a:spcBef>
                <a:spcPct val="50000"/>
              </a:spcBef>
              <a:spcAft>
                <a:spcPct val="0"/>
              </a:spcAft>
              <a:buAutoNum type="arabicPeriod"/>
            </a:pPr>
            <a:endParaRPr lang="en-US" sz="2000" dirty="0">
              <a:solidFill>
                <a:prstClr val="black"/>
              </a:solidFill>
              <a:latin typeface="Verdana" pitchFamily="34" charset="0"/>
            </a:endParaRPr>
          </a:p>
          <a:p>
            <a:pPr eaLnBrk="0" fontAlgn="base" hangingPunct="0">
              <a:spcBef>
                <a:spcPct val="50000"/>
              </a:spcBef>
              <a:spcAft>
                <a:spcPct val="0"/>
              </a:spcAft>
            </a:pPr>
            <a:endParaRPr lang="en-US" sz="2000" b="1" dirty="0">
              <a:solidFill>
                <a:prstClr val="black"/>
              </a:solidFill>
              <a:latin typeface="Verdana" pitchFamily="34" charset="0"/>
            </a:endParaRPr>
          </a:p>
        </p:txBody>
      </p:sp>
      <p:sp>
        <p:nvSpPr>
          <p:cNvPr id="3" name="TextBox 2">
            <a:extLst>
              <a:ext uri="{FF2B5EF4-FFF2-40B4-BE49-F238E27FC236}">
                <a16:creationId xmlns:a16="http://schemas.microsoft.com/office/drawing/2014/main" id="{5EE938CD-EE8E-951B-53E4-64AC60D1CDCE}"/>
              </a:ext>
            </a:extLst>
          </p:cNvPr>
          <p:cNvSpPr txBox="1"/>
          <p:nvPr/>
        </p:nvSpPr>
        <p:spPr>
          <a:xfrm>
            <a:off x="5867400" y="6096000"/>
            <a:ext cx="3124200" cy="369332"/>
          </a:xfrm>
          <a:prstGeom prst="rect">
            <a:avLst/>
          </a:prstGeom>
          <a:noFill/>
        </p:spPr>
        <p:txBody>
          <a:bodyPr wrap="square" rtlCol="0">
            <a:spAutoFit/>
          </a:bodyPr>
          <a:lstStyle/>
          <a:p>
            <a:r>
              <a:rPr lang="en-US" dirty="0"/>
              <a:t>AGP-99.200.17 Appendix C</a:t>
            </a:r>
          </a:p>
        </p:txBody>
      </p:sp>
    </p:spTree>
    <p:extLst>
      <p:ext uri="{BB962C8B-B14F-4D97-AF65-F5344CB8AC3E}">
        <p14:creationId xmlns:p14="http://schemas.microsoft.com/office/powerpoint/2010/main" val="24860737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idx="4294967295"/>
          </p:nvPr>
        </p:nvSpPr>
        <p:spPr>
          <a:xfrm>
            <a:off x="1730375" y="228600"/>
            <a:ext cx="5767388" cy="1143000"/>
          </a:xfrm>
        </p:spPr>
        <p:txBody>
          <a:bodyPr>
            <a:normAutofit/>
          </a:bodyPr>
          <a:lstStyle/>
          <a:p>
            <a:r>
              <a:rPr lang="en-US" sz="3600" b="1" dirty="0"/>
              <a:t>Summarized Lockout Steps</a:t>
            </a:r>
            <a:br>
              <a:rPr lang="en-US" sz="3600" b="1" dirty="0"/>
            </a:br>
            <a:r>
              <a:rPr lang="en-US" sz="1200" b="1" dirty="0"/>
              <a:t>Appendix C Checklist must be followed precisely </a:t>
            </a:r>
            <a:endParaRPr lang="en-US" sz="3600" b="1" dirty="0"/>
          </a:p>
        </p:txBody>
      </p:sp>
      <p:sp>
        <p:nvSpPr>
          <p:cNvPr id="102404" name="AutoShape 4"/>
          <p:cNvSpPr>
            <a:spLocks noChangeArrowheads="1"/>
          </p:cNvSpPr>
          <p:nvPr/>
        </p:nvSpPr>
        <p:spPr bwMode="auto">
          <a:xfrm>
            <a:off x="325438" y="1652588"/>
            <a:ext cx="2524125" cy="1047750"/>
          </a:xfrm>
          <a:prstGeom prst="flowChartProcess">
            <a:avLst/>
          </a:prstGeom>
          <a:solidFill>
            <a:srgbClr val="FFFF00"/>
          </a:solidFill>
          <a:ln w="38100">
            <a:solidFill>
              <a:srgbClr val="FFFF00"/>
            </a:solidFill>
            <a:miter lim="800000"/>
            <a:headEnd/>
            <a:tailEnd/>
          </a:ln>
          <a:effectLst/>
        </p:spPr>
        <p:txBody>
          <a:bodyPr wrap="none" anchor="ctr"/>
          <a:lstStyle/>
          <a:p>
            <a:pPr algn="ctr" eaLnBrk="0" fontAlgn="base" hangingPunct="0">
              <a:spcBef>
                <a:spcPct val="0"/>
              </a:spcBef>
              <a:spcAft>
                <a:spcPct val="0"/>
              </a:spcAft>
            </a:pPr>
            <a:r>
              <a:rPr lang="en-US" sz="2400" b="1" dirty="0">
                <a:solidFill>
                  <a:srgbClr val="FF0000"/>
                </a:solidFill>
                <a:latin typeface="Times New Roman" pitchFamily="18" charset="0"/>
              </a:rPr>
              <a:t>Notify </a:t>
            </a:r>
          </a:p>
          <a:p>
            <a:pPr algn="ctr" eaLnBrk="0" fontAlgn="base" hangingPunct="0">
              <a:spcBef>
                <a:spcPct val="0"/>
              </a:spcBef>
              <a:spcAft>
                <a:spcPct val="0"/>
              </a:spcAft>
            </a:pPr>
            <a:r>
              <a:rPr lang="en-US" sz="2400" b="1" dirty="0">
                <a:solidFill>
                  <a:srgbClr val="FF0000"/>
                </a:solidFill>
                <a:latin typeface="Times New Roman" pitchFamily="18" charset="0"/>
              </a:rPr>
              <a:t>employees</a:t>
            </a:r>
          </a:p>
        </p:txBody>
      </p:sp>
      <p:sp>
        <p:nvSpPr>
          <p:cNvPr id="102405" name="AutoShape 5"/>
          <p:cNvSpPr>
            <a:spLocks noChangeArrowheads="1"/>
          </p:cNvSpPr>
          <p:nvPr/>
        </p:nvSpPr>
        <p:spPr bwMode="auto">
          <a:xfrm>
            <a:off x="3328988" y="1635125"/>
            <a:ext cx="2438400" cy="1066800"/>
          </a:xfrm>
          <a:prstGeom prst="flowChartProcess">
            <a:avLst/>
          </a:prstGeom>
          <a:solidFill>
            <a:srgbClr val="FFFF00"/>
          </a:solidFill>
          <a:ln w="38100">
            <a:solidFill>
              <a:srgbClr val="FFFF00"/>
            </a:solidFill>
            <a:miter lim="800000"/>
            <a:headEnd/>
            <a:tailEnd/>
          </a:ln>
          <a:effectLst/>
        </p:spPr>
        <p:txBody>
          <a:bodyPr wrap="none" anchor="ctr"/>
          <a:lstStyle/>
          <a:p>
            <a:pPr algn="ctr" eaLnBrk="0" fontAlgn="base" hangingPunct="0">
              <a:spcBef>
                <a:spcPct val="0"/>
              </a:spcBef>
              <a:spcAft>
                <a:spcPct val="0"/>
              </a:spcAft>
            </a:pPr>
            <a:r>
              <a:rPr lang="en-US" sz="2400" b="1" dirty="0">
                <a:solidFill>
                  <a:srgbClr val="FF0000"/>
                </a:solidFill>
                <a:latin typeface="Times New Roman" pitchFamily="18" charset="0"/>
              </a:rPr>
              <a:t>Shutdown</a:t>
            </a:r>
          </a:p>
          <a:p>
            <a:pPr algn="ctr" eaLnBrk="0" fontAlgn="base" hangingPunct="0">
              <a:spcBef>
                <a:spcPct val="0"/>
              </a:spcBef>
              <a:spcAft>
                <a:spcPct val="0"/>
              </a:spcAft>
            </a:pPr>
            <a:r>
              <a:rPr lang="en-US" sz="2400" b="1" dirty="0">
                <a:solidFill>
                  <a:srgbClr val="FF0000"/>
                </a:solidFill>
                <a:latin typeface="Times New Roman" pitchFamily="18" charset="0"/>
              </a:rPr>
              <a:t>Equipment</a:t>
            </a:r>
          </a:p>
        </p:txBody>
      </p:sp>
      <p:sp>
        <p:nvSpPr>
          <p:cNvPr id="102406" name="AutoShape 6"/>
          <p:cNvSpPr>
            <a:spLocks noChangeArrowheads="1"/>
          </p:cNvSpPr>
          <p:nvPr/>
        </p:nvSpPr>
        <p:spPr bwMode="auto">
          <a:xfrm>
            <a:off x="6262688" y="1633538"/>
            <a:ext cx="2438400" cy="1066800"/>
          </a:xfrm>
          <a:prstGeom prst="flowChartProcess">
            <a:avLst/>
          </a:prstGeom>
          <a:solidFill>
            <a:srgbClr val="FFFF00"/>
          </a:solidFill>
          <a:ln w="38100">
            <a:solidFill>
              <a:srgbClr val="FFFF00"/>
            </a:solidFill>
            <a:miter lim="800000"/>
            <a:headEnd/>
            <a:tailEnd/>
          </a:ln>
          <a:effectLst/>
        </p:spPr>
        <p:txBody>
          <a:bodyPr wrap="none" anchor="ctr"/>
          <a:lstStyle/>
          <a:p>
            <a:pPr algn="ctr" eaLnBrk="0" fontAlgn="base" hangingPunct="0">
              <a:spcBef>
                <a:spcPct val="0"/>
              </a:spcBef>
              <a:spcAft>
                <a:spcPct val="0"/>
              </a:spcAft>
            </a:pPr>
            <a:r>
              <a:rPr lang="en-US" sz="2400" b="1" dirty="0">
                <a:solidFill>
                  <a:srgbClr val="FF0000"/>
                </a:solidFill>
                <a:latin typeface="Times New Roman" pitchFamily="18" charset="0"/>
              </a:rPr>
              <a:t>Isolate </a:t>
            </a:r>
          </a:p>
          <a:p>
            <a:pPr algn="ctr" eaLnBrk="0" fontAlgn="base" hangingPunct="0">
              <a:spcBef>
                <a:spcPct val="0"/>
              </a:spcBef>
              <a:spcAft>
                <a:spcPct val="0"/>
              </a:spcAft>
            </a:pPr>
            <a:r>
              <a:rPr lang="en-US" sz="2400" b="1" dirty="0">
                <a:solidFill>
                  <a:srgbClr val="FF0000"/>
                </a:solidFill>
                <a:latin typeface="Times New Roman" pitchFamily="18" charset="0"/>
              </a:rPr>
              <a:t>Energy</a:t>
            </a:r>
          </a:p>
        </p:txBody>
      </p:sp>
      <p:sp>
        <p:nvSpPr>
          <p:cNvPr id="102407" name="AutoShape 7"/>
          <p:cNvSpPr>
            <a:spLocks noChangeArrowheads="1"/>
          </p:cNvSpPr>
          <p:nvPr/>
        </p:nvSpPr>
        <p:spPr bwMode="auto">
          <a:xfrm>
            <a:off x="182563" y="3349625"/>
            <a:ext cx="2749550" cy="987425"/>
          </a:xfrm>
          <a:prstGeom prst="flowChartProcess">
            <a:avLst/>
          </a:prstGeom>
          <a:solidFill>
            <a:srgbClr val="FFFF00"/>
          </a:solidFill>
          <a:ln w="38100">
            <a:solidFill>
              <a:srgbClr val="FFFF00"/>
            </a:solidFill>
            <a:miter lim="800000"/>
            <a:headEnd/>
            <a:tailEnd/>
          </a:ln>
          <a:effectLst/>
        </p:spPr>
        <p:txBody>
          <a:bodyPr wrap="none" anchor="ctr"/>
          <a:lstStyle/>
          <a:p>
            <a:pPr algn="ctr" eaLnBrk="0" fontAlgn="base" hangingPunct="0">
              <a:spcBef>
                <a:spcPct val="0"/>
              </a:spcBef>
              <a:spcAft>
                <a:spcPct val="0"/>
              </a:spcAft>
            </a:pPr>
            <a:r>
              <a:rPr lang="en-US" sz="2400" b="1" dirty="0">
                <a:solidFill>
                  <a:srgbClr val="FF0000"/>
                </a:solidFill>
                <a:latin typeface="Times New Roman" pitchFamily="18" charset="0"/>
              </a:rPr>
              <a:t>Attach Lockout</a:t>
            </a:r>
          </a:p>
          <a:p>
            <a:pPr algn="ctr" eaLnBrk="0" fontAlgn="base" hangingPunct="0">
              <a:spcBef>
                <a:spcPct val="0"/>
              </a:spcBef>
              <a:spcAft>
                <a:spcPct val="0"/>
              </a:spcAft>
            </a:pPr>
            <a:r>
              <a:rPr lang="en-US" sz="2400" b="1" dirty="0">
                <a:solidFill>
                  <a:srgbClr val="FF0000"/>
                </a:solidFill>
                <a:latin typeface="Times New Roman" pitchFamily="18" charset="0"/>
              </a:rPr>
              <a:t>Device</a:t>
            </a:r>
          </a:p>
        </p:txBody>
      </p:sp>
      <p:sp>
        <p:nvSpPr>
          <p:cNvPr id="102408" name="AutoShape 8"/>
          <p:cNvSpPr>
            <a:spLocks noChangeArrowheads="1"/>
          </p:cNvSpPr>
          <p:nvPr/>
        </p:nvSpPr>
        <p:spPr bwMode="auto">
          <a:xfrm>
            <a:off x="3359150" y="3338513"/>
            <a:ext cx="2509838" cy="1016000"/>
          </a:xfrm>
          <a:prstGeom prst="flowChartProcess">
            <a:avLst/>
          </a:prstGeom>
          <a:solidFill>
            <a:srgbClr val="FFFF00"/>
          </a:solidFill>
          <a:ln w="38100">
            <a:solidFill>
              <a:srgbClr val="FFFF00"/>
            </a:solidFill>
            <a:miter lim="800000"/>
            <a:headEnd/>
            <a:tailEnd/>
          </a:ln>
          <a:effectLst/>
        </p:spPr>
        <p:txBody>
          <a:bodyPr wrap="none" anchor="ctr"/>
          <a:lstStyle/>
          <a:p>
            <a:pPr algn="ctr" eaLnBrk="0" fontAlgn="base" hangingPunct="0">
              <a:spcBef>
                <a:spcPct val="0"/>
              </a:spcBef>
              <a:spcAft>
                <a:spcPct val="0"/>
              </a:spcAft>
            </a:pPr>
            <a:r>
              <a:rPr lang="en-US" sz="2400" b="1" dirty="0">
                <a:solidFill>
                  <a:srgbClr val="FF0000"/>
                </a:solidFill>
                <a:latin typeface="Times New Roman" pitchFamily="18" charset="0"/>
              </a:rPr>
              <a:t>Release </a:t>
            </a:r>
          </a:p>
          <a:p>
            <a:pPr algn="ctr" eaLnBrk="0" fontAlgn="base" hangingPunct="0">
              <a:spcBef>
                <a:spcPct val="0"/>
              </a:spcBef>
              <a:spcAft>
                <a:spcPct val="0"/>
              </a:spcAft>
            </a:pPr>
            <a:r>
              <a:rPr lang="en-US" sz="2400" b="1" dirty="0">
                <a:solidFill>
                  <a:srgbClr val="FF0000"/>
                </a:solidFill>
                <a:latin typeface="Times New Roman" pitchFamily="18" charset="0"/>
              </a:rPr>
              <a:t>Stored Energy</a:t>
            </a:r>
          </a:p>
        </p:txBody>
      </p:sp>
      <p:sp>
        <p:nvSpPr>
          <p:cNvPr id="102409" name="AutoShape 9"/>
          <p:cNvSpPr>
            <a:spLocks noChangeArrowheads="1"/>
          </p:cNvSpPr>
          <p:nvPr/>
        </p:nvSpPr>
        <p:spPr bwMode="auto">
          <a:xfrm>
            <a:off x="6243638" y="3354388"/>
            <a:ext cx="2543175" cy="931862"/>
          </a:xfrm>
          <a:prstGeom prst="flowChartProcess">
            <a:avLst/>
          </a:prstGeom>
          <a:solidFill>
            <a:srgbClr val="FFFF00"/>
          </a:solidFill>
          <a:ln w="38100">
            <a:solidFill>
              <a:srgbClr val="FFFF00"/>
            </a:solidFill>
            <a:miter lim="800000"/>
            <a:headEnd/>
            <a:tailEnd/>
          </a:ln>
          <a:effectLst/>
        </p:spPr>
        <p:txBody>
          <a:bodyPr wrap="none" anchor="ctr"/>
          <a:lstStyle/>
          <a:p>
            <a:pPr algn="ctr" eaLnBrk="0" fontAlgn="base" hangingPunct="0">
              <a:spcBef>
                <a:spcPct val="0"/>
              </a:spcBef>
              <a:spcAft>
                <a:spcPct val="0"/>
              </a:spcAft>
            </a:pPr>
            <a:r>
              <a:rPr lang="en-US" sz="2400" b="1" dirty="0">
                <a:solidFill>
                  <a:srgbClr val="FF0000"/>
                </a:solidFill>
                <a:latin typeface="Times New Roman" pitchFamily="18" charset="0"/>
              </a:rPr>
              <a:t>Verify Lockout</a:t>
            </a:r>
          </a:p>
        </p:txBody>
      </p:sp>
      <p:sp>
        <p:nvSpPr>
          <p:cNvPr id="102410" name="AutoShape 10"/>
          <p:cNvSpPr>
            <a:spLocks noChangeArrowheads="1"/>
          </p:cNvSpPr>
          <p:nvPr/>
        </p:nvSpPr>
        <p:spPr bwMode="auto">
          <a:xfrm>
            <a:off x="3409950" y="4910138"/>
            <a:ext cx="2438400" cy="1066800"/>
          </a:xfrm>
          <a:prstGeom prst="flowChartProcess">
            <a:avLst/>
          </a:prstGeom>
          <a:solidFill>
            <a:srgbClr val="FFFF00"/>
          </a:solidFill>
          <a:ln w="38100">
            <a:solidFill>
              <a:srgbClr val="FFFF00"/>
            </a:solidFill>
            <a:miter lim="800000"/>
            <a:headEnd/>
            <a:tailEnd/>
          </a:ln>
          <a:effectLst/>
        </p:spPr>
        <p:txBody>
          <a:bodyPr wrap="none" anchor="ctr"/>
          <a:lstStyle/>
          <a:p>
            <a:pPr algn="ctr" eaLnBrk="0" fontAlgn="base" hangingPunct="0">
              <a:spcBef>
                <a:spcPct val="0"/>
              </a:spcBef>
              <a:spcAft>
                <a:spcPct val="0"/>
              </a:spcAft>
            </a:pPr>
            <a:r>
              <a:rPr lang="en-US" sz="2400" b="1" dirty="0">
                <a:solidFill>
                  <a:srgbClr val="FF0000"/>
                </a:solidFill>
                <a:latin typeface="Times New Roman" pitchFamily="18" charset="0"/>
              </a:rPr>
              <a:t>Service &amp;</a:t>
            </a:r>
          </a:p>
          <a:p>
            <a:pPr algn="ctr" eaLnBrk="0" fontAlgn="base" hangingPunct="0">
              <a:spcBef>
                <a:spcPct val="0"/>
              </a:spcBef>
              <a:spcAft>
                <a:spcPct val="0"/>
              </a:spcAft>
            </a:pPr>
            <a:r>
              <a:rPr lang="en-US" sz="2400" b="1" dirty="0">
                <a:solidFill>
                  <a:srgbClr val="FF0000"/>
                </a:solidFill>
                <a:latin typeface="Times New Roman" pitchFamily="18" charset="0"/>
              </a:rPr>
              <a:t>Maintenance</a:t>
            </a:r>
          </a:p>
        </p:txBody>
      </p:sp>
      <p:cxnSp>
        <p:nvCxnSpPr>
          <p:cNvPr id="102412" name="AutoShape 12"/>
          <p:cNvCxnSpPr>
            <a:cxnSpLocks noChangeShapeType="1"/>
          </p:cNvCxnSpPr>
          <p:nvPr/>
        </p:nvCxnSpPr>
        <p:spPr bwMode="auto">
          <a:xfrm rot="5400000">
            <a:off x="4310856" y="194469"/>
            <a:ext cx="530225" cy="5634038"/>
          </a:xfrm>
          <a:prstGeom prst="bentConnector3">
            <a:avLst>
              <a:gd name="adj1" fmla="val 50000"/>
            </a:avLst>
          </a:prstGeom>
          <a:noFill/>
          <a:ln w="3810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2414" name="Line 14"/>
          <p:cNvSpPr>
            <a:spLocks noChangeShapeType="1"/>
          </p:cNvSpPr>
          <p:nvPr/>
        </p:nvSpPr>
        <p:spPr bwMode="auto">
          <a:xfrm>
            <a:off x="2878138" y="2159000"/>
            <a:ext cx="434975"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sz="2400" b="1" dirty="0">
              <a:solidFill>
                <a:prstClr val="black"/>
              </a:solidFill>
              <a:latin typeface="Times New Roman" pitchFamily="18" charset="0"/>
            </a:endParaRPr>
          </a:p>
        </p:txBody>
      </p:sp>
      <p:sp>
        <p:nvSpPr>
          <p:cNvPr id="102415" name="Line 15"/>
          <p:cNvSpPr>
            <a:spLocks noChangeShapeType="1"/>
          </p:cNvSpPr>
          <p:nvPr/>
        </p:nvSpPr>
        <p:spPr bwMode="auto">
          <a:xfrm>
            <a:off x="5786438" y="2189163"/>
            <a:ext cx="465137"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sz="2400" b="1" dirty="0">
              <a:solidFill>
                <a:prstClr val="black"/>
              </a:solidFill>
              <a:latin typeface="Times New Roman" pitchFamily="18" charset="0"/>
            </a:endParaRPr>
          </a:p>
        </p:txBody>
      </p:sp>
      <p:sp>
        <p:nvSpPr>
          <p:cNvPr id="102416" name="Line 16"/>
          <p:cNvSpPr>
            <a:spLocks noChangeShapeType="1"/>
          </p:cNvSpPr>
          <p:nvPr/>
        </p:nvSpPr>
        <p:spPr bwMode="auto">
          <a:xfrm>
            <a:off x="2952750" y="3822700"/>
            <a:ext cx="37465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sz="2400" b="1" dirty="0">
              <a:solidFill>
                <a:prstClr val="black"/>
              </a:solidFill>
              <a:latin typeface="Times New Roman" pitchFamily="18" charset="0"/>
            </a:endParaRPr>
          </a:p>
        </p:txBody>
      </p:sp>
      <p:sp>
        <p:nvSpPr>
          <p:cNvPr id="102417" name="Line 17"/>
          <p:cNvSpPr>
            <a:spLocks noChangeShapeType="1"/>
          </p:cNvSpPr>
          <p:nvPr/>
        </p:nvSpPr>
        <p:spPr bwMode="auto">
          <a:xfrm>
            <a:off x="5891213" y="3806825"/>
            <a:ext cx="344487"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sz="2400" b="1" dirty="0">
              <a:solidFill>
                <a:prstClr val="black"/>
              </a:solidFill>
              <a:latin typeface="Times New Roman" pitchFamily="18" charset="0"/>
            </a:endParaRPr>
          </a:p>
        </p:txBody>
      </p:sp>
      <p:sp>
        <p:nvSpPr>
          <p:cNvPr id="102419" name="Line 19"/>
          <p:cNvSpPr>
            <a:spLocks noChangeShapeType="1"/>
          </p:cNvSpPr>
          <p:nvPr/>
        </p:nvSpPr>
        <p:spPr bwMode="auto">
          <a:xfrm>
            <a:off x="7526338" y="4267200"/>
            <a:ext cx="0" cy="11953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sz="2400" b="1" dirty="0">
              <a:solidFill>
                <a:prstClr val="black"/>
              </a:solidFill>
              <a:latin typeface="Times New Roman" pitchFamily="18" charset="0"/>
            </a:endParaRPr>
          </a:p>
        </p:txBody>
      </p:sp>
      <p:sp>
        <p:nvSpPr>
          <p:cNvPr id="102421" name="Line 21"/>
          <p:cNvSpPr>
            <a:spLocks noChangeShapeType="1"/>
          </p:cNvSpPr>
          <p:nvPr/>
        </p:nvSpPr>
        <p:spPr bwMode="auto">
          <a:xfrm flipH="1">
            <a:off x="5932488" y="5438775"/>
            <a:ext cx="159385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sz="2400" b="1" dirty="0">
              <a:solidFill>
                <a:prstClr val="black"/>
              </a:solidFill>
              <a:latin typeface="Times New Roman" pitchFamily="18" charset="0"/>
            </a:endParaRPr>
          </a:p>
        </p:txBody>
      </p:sp>
      <p:sp>
        <p:nvSpPr>
          <p:cNvPr id="4" name="TextBox 3">
            <a:extLst>
              <a:ext uri="{FF2B5EF4-FFF2-40B4-BE49-F238E27FC236}">
                <a16:creationId xmlns:a16="http://schemas.microsoft.com/office/drawing/2014/main" id="{B49DEF11-759D-48DB-3E93-9FA360F5B2D5}"/>
              </a:ext>
            </a:extLst>
          </p:cNvPr>
          <p:cNvSpPr txBox="1"/>
          <p:nvPr/>
        </p:nvSpPr>
        <p:spPr>
          <a:xfrm>
            <a:off x="5995988" y="5918199"/>
            <a:ext cx="2949575" cy="369332"/>
          </a:xfrm>
          <a:prstGeom prst="rect">
            <a:avLst/>
          </a:prstGeom>
          <a:noFill/>
        </p:spPr>
        <p:txBody>
          <a:bodyPr wrap="square">
            <a:spAutoFit/>
          </a:bodyPr>
          <a:lstStyle/>
          <a:p>
            <a:r>
              <a:rPr lang="en-US" dirty="0"/>
              <a:t>AGP-99.200.17 Appendix C</a:t>
            </a:r>
          </a:p>
        </p:txBody>
      </p:sp>
    </p:spTree>
    <p:extLst>
      <p:ext uri="{BB962C8B-B14F-4D97-AF65-F5344CB8AC3E}">
        <p14:creationId xmlns:p14="http://schemas.microsoft.com/office/powerpoint/2010/main" val="22785442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3"/>
          <p:cNvSpPr>
            <a:spLocks noGrp="1" noChangeArrowheads="1"/>
          </p:cNvSpPr>
          <p:nvPr>
            <p:ph type="title" idx="4294967295"/>
          </p:nvPr>
        </p:nvSpPr>
        <p:spPr>
          <a:xfrm>
            <a:off x="952500" y="571579"/>
            <a:ext cx="7239000" cy="1143000"/>
          </a:xfrm>
        </p:spPr>
        <p:txBody>
          <a:bodyPr>
            <a:normAutofit/>
          </a:bodyPr>
          <a:lstStyle/>
          <a:p>
            <a:r>
              <a:rPr lang="en-US" sz="3600" b="1" dirty="0"/>
              <a:t>Example:  Release of Stored Energy</a:t>
            </a:r>
          </a:p>
        </p:txBody>
      </p:sp>
      <p:sp>
        <p:nvSpPr>
          <p:cNvPr id="83972" name="Rectangle 4"/>
          <p:cNvSpPr>
            <a:spLocks noGrp="1" noChangeArrowheads="1"/>
          </p:cNvSpPr>
          <p:nvPr>
            <p:ph idx="4294967295"/>
          </p:nvPr>
        </p:nvSpPr>
        <p:spPr>
          <a:xfrm>
            <a:off x="609600" y="2133600"/>
            <a:ext cx="7239000" cy="4525963"/>
          </a:xfrm>
        </p:spPr>
        <p:txBody>
          <a:bodyPr/>
          <a:lstStyle/>
          <a:p>
            <a:r>
              <a:rPr lang="en-US" sz="2400" dirty="0"/>
              <a:t>Pressurized Vessel - “Slowly open the receiver tank port and bleed off any internal pressure.”</a:t>
            </a:r>
          </a:p>
          <a:p>
            <a:endParaRPr lang="en-US" sz="2400" dirty="0"/>
          </a:p>
          <a:p>
            <a:pPr>
              <a:buClr>
                <a:schemeClr val="tx1"/>
              </a:buClr>
            </a:pPr>
            <a:r>
              <a:rPr lang="en-US" sz="2400" dirty="0"/>
              <a:t>Pressurized Piping - “Loosen both line valves to relieve all pressure in the cooling circuit.”</a:t>
            </a:r>
          </a:p>
          <a:p>
            <a:pPr>
              <a:buFont typeface="Wingdings" pitchFamily="2" charset="2"/>
              <a:buNone/>
            </a:pPr>
            <a:endParaRPr lang="en-US" sz="2400" dirty="0"/>
          </a:p>
          <a:p>
            <a:r>
              <a:rPr lang="en-US" sz="2400" dirty="0"/>
              <a:t>Electrical Capacitor - “Ground out capacitor…”</a:t>
            </a:r>
          </a:p>
        </p:txBody>
      </p:sp>
    </p:spTree>
    <p:extLst>
      <p:ext uri="{BB962C8B-B14F-4D97-AF65-F5344CB8AC3E}">
        <p14:creationId xmlns:p14="http://schemas.microsoft.com/office/powerpoint/2010/main" val="14525340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idx="4294967295"/>
          </p:nvPr>
        </p:nvSpPr>
        <p:spPr>
          <a:xfrm>
            <a:off x="1062038" y="657225"/>
            <a:ext cx="7239000" cy="1143000"/>
          </a:xfrm>
        </p:spPr>
        <p:txBody>
          <a:bodyPr>
            <a:normAutofit/>
          </a:bodyPr>
          <a:lstStyle/>
          <a:p>
            <a:r>
              <a:rPr lang="en-US" sz="3600" b="1" dirty="0"/>
              <a:t>VERIFY EQUIPMENT IS DE-ENERGIZED</a:t>
            </a:r>
            <a:br>
              <a:rPr lang="en-US" sz="3600" b="1" dirty="0"/>
            </a:br>
            <a:r>
              <a:rPr lang="en-US" sz="3600" b="1" dirty="0">
                <a:solidFill>
                  <a:srgbClr val="FF0000"/>
                </a:solidFill>
              </a:rPr>
              <a:t>Example: Attempt to Operate</a:t>
            </a:r>
            <a:endParaRPr lang="en-US" sz="3600" b="1" dirty="0"/>
          </a:p>
        </p:txBody>
      </p:sp>
      <p:sp>
        <p:nvSpPr>
          <p:cNvPr id="84995" name="Rectangle 3"/>
          <p:cNvSpPr>
            <a:spLocks noGrp="1" noChangeArrowheads="1"/>
          </p:cNvSpPr>
          <p:nvPr>
            <p:ph idx="4294967295"/>
          </p:nvPr>
        </p:nvSpPr>
        <p:spPr>
          <a:xfrm>
            <a:off x="733425" y="1936750"/>
            <a:ext cx="7239000" cy="4525963"/>
          </a:xfrm>
        </p:spPr>
        <p:txBody>
          <a:bodyPr/>
          <a:lstStyle/>
          <a:p>
            <a:pPr>
              <a:buClr>
                <a:schemeClr val="tx1"/>
              </a:buClr>
            </a:pPr>
            <a:r>
              <a:rPr lang="en-US" sz="2400" dirty="0"/>
              <a:t>“…adjust the temperature cycle thermostat to check that all electrical energies have been shut off.”</a:t>
            </a:r>
          </a:p>
          <a:p>
            <a:endParaRPr lang="en-US" sz="2400" dirty="0"/>
          </a:p>
          <a:p>
            <a:r>
              <a:rPr lang="en-US" sz="2400" dirty="0"/>
              <a:t>“Push the start function button to verify that electric power has been removed.”</a:t>
            </a:r>
          </a:p>
          <a:p>
            <a:endParaRPr lang="en-US" sz="2400" dirty="0"/>
          </a:p>
          <a:p>
            <a:r>
              <a:rPr lang="en-US" sz="2400" dirty="0"/>
              <a:t>“Crack the steam inlet and discharge line outlet valves…”</a:t>
            </a:r>
          </a:p>
        </p:txBody>
      </p:sp>
    </p:spTree>
    <p:extLst>
      <p:ext uri="{BB962C8B-B14F-4D97-AF65-F5344CB8AC3E}">
        <p14:creationId xmlns:p14="http://schemas.microsoft.com/office/powerpoint/2010/main" val="23382951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1752600" y="228600"/>
            <a:ext cx="5791200" cy="1460500"/>
          </a:xfrm>
        </p:spPr>
        <p:txBody>
          <a:bodyPr>
            <a:normAutofit fontScale="90000"/>
          </a:bodyPr>
          <a:lstStyle/>
          <a:p>
            <a:pPr eaLnBrk="1" hangingPunct="1"/>
            <a:r>
              <a:rPr lang="en-US" sz="3600" b="1" dirty="0">
                <a:latin typeface="Verdana" pitchFamily="34" charset="0"/>
              </a:rPr>
              <a:t>WHAT DO I DO IF I CANNOT LOCK OUT THE EQUIPMENT?</a:t>
            </a:r>
          </a:p>
        </p:txBody>
      </p:sp>
      <p:sp>
        <p:nvSpPr>
          <p:cNvPr id="82947" name="Rectangle 3"/>
          <p:cNvSpPr>
            <a:spLocks noGrp="1" noChangeArrowheads="1"/>
          </p:cNvSpPr>
          <p:nvPr>
            <p:ph type="body" idx="4294967295"/>
          </p:nvPr>
        </p:nvSpPr>
        <p:spPr>
          <a:xfrm>
            <a:off x="457200" y="1905000"/>
            <a:ext cx="8229600" cy="4373562"/>
          </a:xfrm>
        </p:spPr>
        <p:txBody>
          <a:bodyPr>
            <a:normAutofit fontScale="77500" lnSpcReduction="20000"/>
          </a:bodyPr>
          <a:lstStyle/>
          <a:p>
            <a:pPr eaLnBrk="1" hangingPunct="1">
              <a:buSzTx/>
            </a:pPr>
            <a:r>
              <a:rPr lang="en-US" dirty="0">
                <a:latin typeface="Verdana" pitchFamily="34" charset="0"/>
              </a:rPr>
              <a:t>If the energy-isolating device associated with the machinery cannot be locked out, you must securely fasten a tagout device as close as safely possible to the energy-isolating device in a position where it will be immediately obvious to anyone attempting to operate the device.</a:t>
            </a:r>
          </a:p>
          <a:p>
            <a:pPr eaLnBrk="1" hangingPunct="1">
              <a:buSzTx/>
            </a:pPr>
            <a:endParaRPr lang="en-US" dirty="0">
              <a:latin typeface="Verdana" pitchFamily="34" charset="0"/>
            </a:endParaRPr>
          </a:p>
          <a:p>
            <a:pPr eaLnBrk="1" hangingPunct="1">
              <a:buSzTx/>
            </a:pPr>
            <a:r>
              <a:rPr lang="en-US" dirty="0">
                <a:latin typeface="Verdana" pitchFamily="34" charset="0"/>
              </a:rPr>
              <a:t>You also must meet all of the tagout provisions of the standard.</a:t>
            </a:r>
          </a:p>
          <a:p>
            <a:pPr eaLnBrk="1" hangingPunct="1">
              <a:buSzTx/>
            </a:pPr>
            <a:endParaRPr lang="en-US" dirty="0">
              <a:latin typeface="Verdana" pitchFamily="34" charset="0"/>
            </a:endParaRPr>
          </a:p>
          <a:p>
            <a:pPr eaLnBrk="1" hangingPunct="1">
              <a:buSzTx/>
            </a:pPr>
            <a:r>
              <a:rPr lang="en-US" dirty="0">
                <a:latin typeface="Verdana" pitchFamily="34" charset="0"/>
              </a:rPr>
              <a:t>The tag alerts employees to the hazard of reenergization and states that employees may not operate the machinery to which it is attached until the tag is removed in accordance with an established procedure.</a:t>
            </a:r>
            <a:r>
              <a:rPr lang="en-US" u="sng" dirty="0">
                <a:solidFill>
                  <a:srgbClr val="FF0000"/>
                </a:solidFill>
                <a:latin typeface="Verdana" pitchFamily="34" charset="0"/>
              </a:rPr>
              <a:t>  </a:t>
            </a:r>
          </a:p>
          <a:p>
            <a:pPr eaLnBrk="1" hangingPunct="1">
              <a:buSzTx/>
              <a:buFont typeface="Wingdings" pitchFamily="2" charset="2"/>
              <a:buBlip>
                <a:blip/>
              </a:buBlip>
            </a:pPr>
            <a:endParaRPr lang="en-US" dirty="0">
              <a:latin typeface="Verdana" pitchFamily="34" charset="0"/>
            </a:endParaRPr>
          </a:p>
        </p:txBody>
      </p:sp>
    </p:spTree>
    <p:extLst>
      <p:ext uri="{BB962C8B-B14F-4D97-AF65-F5344CB8AC3E}">
        <p14:creationId xmlns:p14="http://schemas.microsoft.com/office/powerpoint/2010/main" val="18788839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1600200" y="228600"/>
            <a:ext cx="5791200" cy="1143000"/>
          </a:xfrm>
        </p:spPr>
        <p:txBody>
          <a:bodyPr>
            <a:noAutofit/>
          </a:bodyPr>
          <a:lstStyle/>
          <a:p>
            <a:pPr eaLnBrk="1" hangingPunct="1"/>
            <a:r>
              <a:rPr lang="en-US" sz="2400" b="1" dirty="0">
                <a:latin typeface="Verdana" pitchFamily="34" charset="0"/>
              </a:rPr>
              <a:t>TYPICAL MINIMAL LOCKOUT </a:t>
            </a:r>
            <a:r>
              <a:rPr lang="en-US" sz="2400" b="1" u="sng" dirty="0">
                <a:latin typeface="Verdana" pitchFamily="34" charset="0"/>
              </a:rPr>
              <a:t>START-UP</a:t>
            </a:r>
            <a:r>
              <a:rPr lang="en-US" sz="2400" b="1" dirty="0">
                <a:latin typeface="Verdana" pitchFamily="34" charset="0"/>
              </a:rPr>
              <a:t> PROCEDURES REQUIRE WORKERS TO:</a:t>
            </a:r>
          </a:p>
        </p:txBody>
      </p:sp>
      <p:sp>
        <p:nvSpPr>
          <p:cNvPr id="82947" name="Rectangle 3"/>
          <p:cNvSpPr>
            <a:spLocks noGrp="1" noChangeArrowheads="1"/>
          </p:cNvSpPr>
          <p:nvPr>
            <p:ph type="body" idx="4294967295"/>
          </p:nvPr>
        </p:nvSpPr>
        <p:spPr>
          <a:xfrm>
            <a:off x="609600" y="1676400"/>
            <a:ext cx="8229600" cy="4589463"/>
          </a:xfrm>
        </p:spPr>
        <p:txBody>
          <a:bodyPr>
            <a:normAutofit fontScale="70000" lnSpcReduction="20000"/>
          </a:bodyPr>
          <a:lstStyle/>
          <a:p>
            <a:pPr eaLnBrk="1" hangingPunct="1">
              <a:buSzTx/>
            </a:pPr>
            <a:r>
              <a:rPr lang="en-US" dirty="0">
                <a:latin typeface="Verdana" pitchFamily="34" charset="0"/>
              </a:rPr>
              <a:t>Before removing LOTO devices, the employees must take the following steps in accordance with the specific provisions of the employer’s energy-control program:</a:t>
            </a:r>
          </a:p>
          <a:p>
            <a:pPr eaLnBrk="1" hangingPunct="1">
              <a:buSzTx/>
            </a:pPr>
            <a:endParaRPr lang="en-US" dirty="0">
              <a:latin typeface="Verdana" pitchFamily="34" charset="0"/>
            </a:endParaRPr>
          </a:p>
          <a:p>
            <a:r>
              <a:rPr lang="en-US" dirty="0">
                <a:latin typeface="Verdana" pitchFamily="34" charset="0"/>
              </a:rPr>
              <a:t>Inspect machines or their components to assure that they are operational intact and that nonessential items are removed from the area; and</a:t>
            </a:r>
          </a:p>
          <a:p>
            <a:endParaRPr lang="en-US" dirty="0">
              <a:latin typeface="Verdana" pitchFamily="34" charset="0"/>
            </a:endParaRPr>
          </a:p>
          <a:p>
            <a:r>
              <a:rPr lang="en-US" dirty="0">
                <a:latin typeface="Verdana" pitchFamily="34" charset="0"/>
              </a:rPr>
              <a:t>Check to assure that everyone is positioned safely and away from machines.</a:t>
            </a:r>
          </a:p>
          <a:p>
            <a:pPr eaLnBrk="1" hangingPunct="1">
              <a:buSzTx/>
            </a:pPr>
            <a:endParaRPr lang="en-US" dirty="0">
              <a:latin typeface="Verdana" pitchFamily="34" charset="0"/>
            </a:endParaRPr>
          </a:p>
          <a:p>
            <a:pPr eaLnBrk="1" hangingPunct="1">
              <a:buSzTx/>
            </a:pPr>
            <a:r>
              <a:rPr lang="en-US" dirty="0">
                <a:latin typeface="Verdana" pitchFamily="34" charset="0"/>
              </a:rPr>
              <a:t>After removing the lockout or tagout devices but before reenergizing the machine, the employer must assure that all employees who operate or work with the machine, as well as those in the area where service or maintenance is performed, know that the devices have been removed and that the machine is capable of being reenergized</a:t>
            </a:r>
            <a:r>
              <a:rPr lang="en-US" b="1" dirty="0">
                <a:latin typeface="Verdana" pitchFamily="34" charset="0"/>
              </a:rPr>
              <a:t>.</a:t>
            </a:r>
            <a:endParaRPr lang="en-US" dirty="0">
              <a:latin typeface="Verdana" pitchFamily="34" charset="0"/>
            </a:endParaRPr>
          </a:p>
        </p:txBody>
      </p:sp>
    </p:spTree>
    <p:extLst>
      <p:ext uri="{BB962C8B-B14F-4D97-AF65-F5344CB8AC3E}">
        <p14:creationId xmlns:p14="http://schemas.microsoft.com/office/powerpoint/2010/main" val="41487731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1600200" y="228600"/>
            <a:ext cx="5791200" cy="1143000"/>
          </a:xfrm>
        </p:spPr>
        <p:txBody>
          <a:bodyPr>
            <a:noAutofit/>
          </a:bodyPr>
          <a:lstStyle/>
          <a:p>
            <a:pPr eaLnBrk="1" hangingPunct="1"/>
            <a:r>
              <a:rPr lang="en-US" sz="2400" b="1" dirty="0">
                <a:latin typeface="Verdana" pitchFamily="34" charset="0"/>
              </a:rPr>
              <a:t>PROCESS FOR LOCK REMOVAL OF ABSENT EMPLOYEE:</a:t>
            </a:r>
          </a:p>
        </p:txBody>
      </p:sp>
      <p:sp>
        <p:nvSpPr>
          <p:cNvPr id="82947" name="Rectangle 3"/>
          <p:cNvSpPr>
            <a:spLocks noGrp="1" noChangeArrowheads="1"/>
          </p:cNvSpPr>
          <p:nvPr>
            <p:ph type="body" idx="4294967295"/>
          </p:nvPr>
        </p:nvSpPr>
        <p:spPr>
          <a:xfrm>
            <a:off x="609600" y="1676400"/>
            <a:ext cx="8229600" cy="4589463"/>
          </a:xfrm>
        </p:spPr>
        <p:txBody>
          <a:bodyPr>
            <a:normAutofit fontScale="77500" lnSpcReduction="20000"/>
          </a:bodyPr>
          <a:lstStyle/>
          <a:p>
            <a:pPr eaLnBrk="1" hangingPunct="1">
              <a:buSzTx/>
            </a:pPr>
            <a:r>
              <a:rPr lang="en-US" dirty="0">
                <a:latin typeface="Verdana" pitchFamily="34" charset="0"/>
              </a:rPr>
              <a:t>Each employee will remove their lock(s) when they stop working on the equipment. </a:t>
            </a:r>
          </a:p>
          <a:p>
            <a:pPr eaLnBrk="1" hangingPunct="1">
              <a:buSzTx/>
            </a:pPr>
            <a:r>
              <a:rPr lang="en-US" dirty="0">
                <a:latin typeface="Verdana" pitchFamily="34" charset="0"/>
              </a:rPr>
              <a:t>An authorized employee must not perform servicing and maintenance on equipment after they key to a padlock affixed to an energy isolating device for that machine or equipment is determined to be lost. Also, an authorized must not affix a lock to an energy-isolating device and perform servicing and maintenance on that machine after the key is determined to be lost. </a:t>
            </a:r>
          </a:p>
          <a:p>
            <a:pPr eaLnBrk="1" hangingPunct="1">
              <a:buSzTx/>
            </a:pPr>
            <a:r>
              <a:rPr lang="en-US" dirty="0">
                <a:latin typeface="Verdana" pitchFamily="34" charset="0"/>
              </a:rPr>
              <a:t>If an authorized employee leaves work prior to the removal of their lock, the lockout removal form (See Appendix E) must be completed and the actions listed on the Appendix E must be taken. </a:t>
            </a:r>
          </a:p>
          <a:p>
            <a:pPr eaLnBrk="1" hangingPunct="1">
              <a:buSzTx/>
            </a:pPr>
            <a:r>
              <a:rPr lang="en-US" dirty="0">
                <a:latin typeface="Verdana" pitchFamily="34" charset="0"/>
              </a:rPr>
              <a:t>Employees will not tamper with, attempt to remove, or remove another employee’s lockout device unless they are authorized and follow the proper sequential steps. </a:t>
            </a:r>
          </a:p>
        </p:txBody>
      </p:sp>
    </p:spTree>
    <p:extLst>
      <p:ext uri="{BB962C8B-B14F-4D97-AF65-F5344CB8AC3E}">
        <p14:creationId xmlns:p14="http://schemas.microsoft.com/office/powerpoint/2010/main" val="6272075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idx="4294967295"/>
          </p:nvPr>
        </p:nvSpPr>
        <p:spPr>
          <a:xfrm>
            <a:off x="2724150" y="0"/>
            <a:ext cx="7239000" cy="1143000"/>
          </a:xfrm>
        </p:spPr>
        <p:txBody>
          <a:bodyPr/>
          <a:lstStyle/>
          <a:p>
            <a:r>
              <a:rPr lang="en-US" sz="3600" b="1" dirty="0"/>
              <a:t>Start-up Procedures</a:t>
            </a:r>
          </a:p>
        </p:txBody>
      </p:sp>
      <p:sp>
        <p:nvSpPr>
          <p:cNvPr id="74756" name="Text Box 4"/>
          <p:cNvSpPr txBox="1">
            <a:spLocks noChangeArrowheads="1"/>
          </p:cNvSpPr>
          <p:nvPr/>
        </p:nvSpPr>
        <p:spPr bwMode="auto">
          <a:xfrm>
            <a:off x="609600" y="2052205"/>
            <a:ext cx="868680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itchFamily="18" charset="0"/>
              </a:defRPr>
            </a:lvl1pPr>
            <a:lvl2pPr marL="914400" indent="-457200">
              <a:defRPr sz="2400">
                <a:solidFill>
                  <a:schemeClr val="tx1"/>
                </a:solidFill>
                <a:latin typeface="Times New Roman" pitchFamily="18" charset="0"/>
              </a:defRPr>
            </a:lvl2pPr>
            <a:lvl3pPr marL="1371600" indent="-457200">
              <a:defRPr sz="2400">
                <a:solidFill>
                  <a:schemeClr val="tx1"/>
                </a:solidFill>
                <a:latin typeface="Times New Roman" pitchFamily="18" charset="0"/>
              </a:defRPr>
            </a:lvl3pPr>
            <a:lvl4pPr marL="1828800" indent="-457200">
              <a:defRPr sz="2400">
                <a:solidFill>
                  <a:schemeClr val="tx1"/>
                </a:solidFill>
                <a:latin typeface="Times New Roman" pitchFamily="18" charset="0"/>
              </a:defRPr>
            </a:lvl4pPr>
            <a:lvl5pPr marL="2286000" indent="-457200">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eaLnBrk="0" fontAlgn="base" hangingPunct="0">
              <a:spcBef>
                <a:spcPct val="50000"/>
              </a:spcBef>
              <a:spcAft>
                <a:spcPct val="0"/>
              </a:spcAft>
              <a:buFontTx/>
              <a:buAutoNum type="arabicPeriod"/>
            </a:pPr>
            <a:r>
              <a:rPr lang="en-US" dirty="0">
                <a:solidFill>
                  <a:prstClr val="black"/>
                </a:solidFill>
                <a:latin typeface="Verdana" pitchFamily="34" charset="0"/>
              </a:rPr>
              <a:t>All warned to stay clear</a:t>
            </a:r>
          </a:p>
          <a:p>
            <a:pPr eaLnBrk="0" fontAlgn="base" hangingPunct="0">
              <a:spcBef>
                <a:spcPct val="50000"/>
              </a:spcBef>
              <a:spcAft>
                <a:spcPct val="0"/>
              </a:spcAft>
              <a:buFontTx/>
              <a:buAutoNum type="arabicPeriod"/>
            </a:pPr>
            <a:endParaRPr lang="en-US" sz="1000" dirty="0">
              <a:solidFill>
                <a:prstClr val="black"/>
              </a:solidFill>
              <a:latin typeface="Verdana" pitchFamily="34" charset="0"/>
            </a:endParaRPr>
          </a:p>
          <a:p>
            <a:pPr eaLnBrk="0" fontAlgn="base" hangingPunct="0">
              <a:spcBef>
                <a:spcPct val="50000"/>
              </a:spcBef>
              <a:spcAft>
                <a:spcPct val="0"/>
              </a:spcAft>
              <a:buFontTx/>
              <a:buAutoNum type="arabicPeriod"/>
            </a:pPr>
            <a:r>
              <a:rPr lang="en-US" dirty="0">
                <a:solidFill>
                  <a:prstClr val="black"/>
                </a:solidFill>
                <a:latin typeface="Verdana" pitchFamily="34" charset="0"/>
              </a:rPr>
              <a:t>Remove all tools, locks and tags</a:t>
            </a:r>
          </a:p>
          <a:p>
            <a:pPr eaLnBrk="0" fontAlgn="base" hangingPunct="0">
              <a:spcBef>
                <a:spcPct val="50000"/>
              </a:spcBef>
              <a:spcAft>
                <a:spcPct val="0"/>
              </a:spcAft>
              <a:buFontTx/>
              <a:buAutoNum type="arabicPeriod"/>
            </a:pPr>
            <a:endParaRPr lang="en-US" sz="1000" dirty="0">
              <a:solidFill>
                <a:prstClr val="black"/>
              </a:solidFill>
              <a:latin typeface="Verdana" pitchFamily="34" charset="0"/>
            </a:endParaRPr>
          </a:p>
          <a:p>
            <a:pPr eaLnBrk="0" fontAlgn="base" hangingPunct="0">
              <a:spcBef>
                <a:spcPct val="50000"/>
              </a:spcBef>
              <a:spcAft>
                <a:spcPct val="0"/>
              </a:spcAft>
              <a:buFontTx/>
              <a:buAutoNum type="arabicPeriod"/>
            </a:pPr>
            <a:r>
              <a:rPr lang="en-US" dirty="0">
                <a:solidFill>
                  <a:prstClr val="black"/>
                </a:solidFill>
                <a:latin typeface="Verdana" pitchFamily="34" charset="0"/>
              </a:rPr>
              <a:t>Remove, reverse, open or reactivate isolating devices</a:t>
            </a:r>
          </a:p>
          <a:p>
            <a:pPr eaLnBrk="0" fontAlgn="base" hangingPunct="0">
              <a:spcBef>
                <a:spcPct val="50000"/>
              </a:spcBef>
              <a:spcAft>
                <a:spcPct val="0"/>
              </a:spcAft>
              <a:buFontTx/>
              <a:buAutoNum type="arabicPeriod"/>
            </a:pPr>
            <a:endParaRPr lang="en-US" sz="1000" dirty="0">
              <a:solidFill>
                <a:prstClr val="black"/>
              </a:solidFill>
              <a:latin typeface="Verdana" pitchFamily="34" charset="0"/>
            </a:endParaRPr>
          </a:p>
          <a:p>
            <a:pPr eaLnBrk="0" fontAlgn="base" hangingPunct="0">
              <a:spcBef>
                <a:spcPct val="50000"/>
              </a:spcBef>
              <a:spcAft>
                <a:spcPct val="0"/>
              </a:spcAft>
              <a:buFontTx/>
              <a:buAutoNum type="arabicPeriod"/>
            </a:pPr>
            <a:r>
              <a:rPr lang="en-US" dirty="0">
                <a:solidFill>
                  <a:prstClr val="black"/>
                </a:solidFill>
                <a:latin typeface="Verdana" pitchFamily="34" charset="0"/>
              </a:rPr>
              <a:t>Visual check that all is clear</a:t>
            </a:r>
          </a:p>
          <a:p>
            <a:pPr eaLnBrk="0" fontAlgn="base" hangingPunct="0">
              <a:spcBef>
                <a:spcPct val="50000"/>
              </a:spcBef>
              <a:spcAft>
                <a:spcPct val="0"/>
              </a:spcAft>
              <a:buFontTx/>
              <a:buAutoNum type="arabicPeriod"/>
            </a:pPr>
            <a:endParaRPr lang="en-US" sz="1000" dirty="0">
              <a:solidFill>
                <a:prstClr val="black"/>
              </a:solidFill>
              <a:latin typeface="Verdana" pitchFamily="34" charset="0"/>
            </a:endParaRPr>
          </a:p>
          <a:p>
            <a:pPr eaLnBrk="0" fontAlgn="base" hangingPunct="0">
              <a:spcBef>
                <a:spcPct val="50000"/>
              </a:spcBef>
              <a:spcAft>
                <a:spcPct val="0"/>
              </a:spcAft>
              <a:buFontTx/>
              <a:buAutoNum type="arabicPeriod"/>
            </a:pPr>
            <a:r>
              <a:rPr lang="en-US" dirty="0">
                <a:solidFill>
                  <a:prstClr val="black"/>
                </a:solidFill>
                <a:latin typeface="Verdana" pitchFamily="34" charset="0"/>
              </a:rPr>
              <a:t>Start up machine, process or line flow</a:t>
            </a:r>
          </a:p>
        </p:txBody>
      </p:sp>
      <p:sp>
        <p:nvSpPr>
          <p:cNvPr id="74757" name="Text Box 5"/>
          <p:cNvSpPr txBox="1">
            <a:spLocks noChangeArrowheads="1"/>
          </p:cNvSpPr>
          <p:nvPr/>
        </p:nvSpPr>
        <p:spPr bwMode="auto">
          <a:xfrm>
            <a:off x="725488" y="1333392"/>
            <a:ext cx="78930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50000"/>
              </a:spcBef>
              <a:spcAft>
                <a:spcPct val="0"/>
              </a:spcAft>
            </a:pPr>
            <a:r>
              <a:rPr lang="en-US" sz="2800" b="1" i="1" dirty="0">
                <a:solidFill>
                  <a:srgbClr val="0000FF"/>
                </a:solidFill>
                <a:latin typeface="Times New Roman" pitchFamily="18" charset="0"/>
              </a:rPr>
              <a:t>Only authorized employee can do startup</a:t>
            </a:r>
          </a:p>
        </p:txBody>
      </p:sp>
    </p:spTree>
    <p:extLst>
      <p:ext uri="{BB962C8B-B14F-4D97-AF65-F5344CB8AC3E}">
        <p14:creationId xmlns:p14="http://schemas.microsoft.com/office/powerpoint/2010/main" val="920611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a:xfrm>
            <a:off x="1089515" y="199036"/>
            <a:ext cx="7239000" cy="1143001"/>
          </a:xfrm>
        </p:spPr>
        <p:txBody>
          <a:bodyPr/>
          <a:lstStyle/>
          <a:p>
            <a:pPr algn="ctr"/>
            <a:r>
              <a:rPr lang="en-US" sz="3600" b="1" dirty="0">
                <a:solidFill>
                  <a:schemeClr val="tx1"/>
                </a:solidFill>
              </a:rPr>
              <a:t>Lockout/Tagout</a:t>
            </a:r>
          </a:p>
        </p:txBody>
      </p:sp>
      <p:sp>
        <p:nvSpPr>
          <p:cNvPr id="60421" name="Rectangle 5"/>
          <p:cNvSpPr>
            <a:spLocks noChangeArrowheads="1"/>
          </p:cNvSpPr>
          <p:nvPr/>
        </p:nvSpPr>
        <p:spPr bwMode="auto">
          <a:xfrm>
            <a:off x="2243286" y="1115159"/>
            <a:ext cx="473362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en-US" sz="2800" b="1" u="sng" dirty="0">
                <a:solidFill>
                  <a:srgbClr val="0000FF"/>
                </a:solidFill>
                <a:latin typeface="Times New Roman" pitchFamily="18" charset="0"/>
              </a:rPr>
              <a:t>Training Summary Video</a:t>
            </a:r>
            <a:r>
              <a:rPr lang="en-US" sz="2800" b="1" dirty="0">
                <a:solidFill>
                  <a:srgbClr val="0000FF"/>
                </a:solidFill>
                <a:latin typeface="Times New Roman" pitchFamily="18" charset="0"/>
              </a:rPr>
              <a:t>:</a:t>
            </a:r>
          </a:p>
        </p:txBody>
      </p:sp>
      <p:pic>
        <p:nvPicPr>
          <p:cNvPr id="3" name="Online Media 2" title="Master Lock OSHA Lockout Tagout">
            <a:hlinkClick r:id="" action="ppaction://media"/>
            <a:extLst>
              <a:ext uri="{FF2B5EF4-FFF2-40B4-BE49-F238E27FC236}">
                <a16:creationId xmlns:a16="http://schemas.microsoft.com/office/drawing/2014/main" id="{BE498476-42D0-36E7-97D8-B46FC0CCE2BB}"/>
              </a:ext>
            </a:extLst>
          </p:cNvPr>
          <p:cNvPicPr>
            <a:picLocks noRot="1" noChangeAspect="1"/>
          </p:cNvPicPr>
          <p:nvPr>
            <a:videoFile r:link="rId1"/>
          </p:nvPr>
        </p:nvPicPr>
        <p:blipFill>
          <a:blip r:embed="rId4"/>
          <a:stretch>
            <a:fillRect/>
          </a:stretch>
        </p:blipFill>
        <p:spPr>
          <a:xfrm>
            <a:off x="586884" y="1874370"/>
            <a:ext cx="7741631" cy="4373484"/>
          </a:xfrm>
          <a:prstGeom prst="rect">
            <a:avLst/>
          </a:prstGeom>
        </p:spPr>
      </p:pic>
    </p:spTree>
    <p:extLst>
      <p:ext uri="{BB962C8B-B14F-4D97-AF65-F5344CB8AC3E}">
        <p14:creationId xmlns:p14="http://schemas.microsoft.com/office/powerpoint/2010/main" val="3944868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594D47-4A53-B65D-D8C6-93377EA76FF4}"/>
              </a:ext>
            </a:extLst>
          </p:cNvPr>
          <p:cNvSpPr txBox="1"/>
          <p:nvPr/>
        </p:nvSpPr>
        <p:spPr>
          <a:xfrm>
            <a:off x="2590800" y="685800"/>
            <a:ext cx="3962400" cy="1015663"/>
          </a:xfrm>
          <a:prstGeom prst="rect">
            <a:avLst/>
          </a:prstGeom>
          <a:noFill/>
        </p:spPr>
        <p:txBody>
          <a:bodyPr wrap="square" rtlCol="0">
            <a:spAutoFit/>
          </a:bodyPr>
          <a:lstStyle/>
          <a:p>
            <a:r>
              <a:rPr lang="en-US" sz="6000" b="1">
                <a:latin typeface="Century Gothic" panose="020B0502020202020204" pitchFamily="34" charset="0"/>
              </a:rPr>
              <a:t>SUMMARY</a:t>
            </a:r>
            <a:endParaRPr lang="en-US" sz="6000" b="1" dirty="0">
              <a:latin typeface="Century Gothic" panose="020B0502020202020204" pitchFamily="34" charset="0"/>
            </a:endParaRPr>
          </a:p>
        </p:txBody>
      </p:sp>
      <p:sp>
        <p:nvSpPr>
          <p:cNvPr id="5" name="TextBox 4">
            <a:extLst>
              <a:ext uri="{FF2B5EF4-FFF2-40B4-BE49-F238E27FC236}">
                <a16:creationId xmlns:a16="http://schemas.microsoft.com/office/drawing/2014/main" id="{62CAB7D8-3271-962A-45D9-235819160975}"/>
              </a:ext>
            </a:extLst>
          </p:cNvPr>
          <p:cNvSpPr txBox="1"/>
          <p:nvPr/>
        </p:nvSpPr>
        <p:spPr>
          <a:xfrm>
            <a:off x="428625" y="1828800"/>
            <a:ext cx="8715375" cy="4801314"/>
          </a:xfrm>
          <a:prstGeom prst="rect">
            <a:avLst/>
          </a:prstGeom>
          <a:noFill/>
        </p:spPr>
        <p:txBody>
          <a:bodyPr wrap="square" rtlCol="0">
            <a:spAutoFit/>
          </a:bodyPr>
          <a:lstStyle/>
          <a:p>
            <a:pPr marL="285750" indent="-285750">
              <a:buFont typeface="Arial" panose="020B0604020202020204" pitchFamily="34" charset="0"/>
              <a:buChar char="•"/>
            </a:pPr>
            <a:r>
              <a:rPr lang="en-US" sz="3200" dirty="0"/>
              <a:t>Employers must have a written Lock Out Tag Out program with step-by-step procedures for each machine.</a:t>
            </a:r>
          </a:p>
          <a:p>
            <a:pPr marL="285750" indent="-285750">
              <a:buFont typeface="Arial" panose="020B0604020202020204" pitchFamily="34" charset="0"/>
              <a:buChar char="•"/>
            </a:pPr>
            <a:r>
              <a:rPr lang="en-US" sz="3200" dirty="0"/>
              <a:t>LOTO training must be provided to </a:t>
            </a:r>
            <a:r>
              <a:rPr lang="en-US" sz="3200" b="1" u="sng" dirty="0">
                <a:solidFill>
                  <a:srgbClr val="FF0000"/>
                </a:solidFill>
              </a:rPr>
              <a:t>ALL</a:t>
            </a:r>
            <a:r>
              <a:rPr lang="en-US" sz="3200" dirty="0"/>
              <a:t> employees. </a:t>
            </a:r>
          </a:p>
          <a:p>
            <a:pPr marL="285750" indent="-285750">
              <a:buFont typeface="Arial" panose="020B0604020202020204" pitchFamily="34" charset="0"/>
              <a:buChar char="•"/>
            </a:pPr>
            <a:r>
              <a:rPr lang="en-US" sz="3200" dirty="0"/>
              <a:t>Ony “Authorized” employees can implement LOTO.</a:t>
            </a:r>
          </a:p>
          <a:p>
            <a:pPr marL="285750" indent="-285750">
              <a:buFont typeface="Arial" panose="020B0604020202020204" pitchFamily="34" charset="0"/>
              <a:buChar char="•"/>
            </a:pPr>
            <a:r>
              <a:rPr lang="en-US" sz="3200" dirty="0"/>
              <a:t>YOU will be an </a:t>
            </a:r>
            <a:r>
              <a:rPr lang="en-US" sz="3200" dirty="0">
                <a:solidFill>
                  <a:srgbClr val="FF0000"/>
                </a:solidFill>
              </a:rPr>
              <a:t>“ Affected” </a:t>
            </a:r>
            <a:r>
              <a:rPr lang="en-US" sz="3200" dirty="0"/>
              <a:t>employee.</a:t>
            </a:r>
          </a:p>
          <a:p>
            <a:pPr marL="285750" indent="-285750">
              <a:buFont typeface="Arial" panose="020B0604020202020204" pitchFamily="34" charset="0"/>
              <a:buChar char="•"/>
            </a:pPr>
            <a:r>
              <a:rPr lang="en-US" sz="3200" dirty="0"/>
              <a:t>Never remove or bypass locks or tags!</a:t>
            </a:r>
          </a:p>
          <a:p>
            <a:endParaRPr lang="en-US" dirty="0"/>
          </a:p>
        </p:txBody>
      </p:sp>
    </p:spTree>
    <p:extLst>
      <p:ext uri="{BB962C8B-B14F-4D97-AF65-F5344CB8AC3E}">
        <p14:creationId xmlns:p14="http://schemas.microsoft.com/office/powerpoint/2010/main" val="481899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321F22-EA0F-DE98-F326-F827EB101344}"/>
              </a:ext>
            </a:extLst>
          </p:cNvPr>
          <p:cNvSpPr txBox="1"/>
          <p:nvPr/>
        </p:nvSpPr>
        <p:spPr>
          <a:xfrm>
            <a:off x="1447800" y="1447800"/>
            <a:ext cx="6477000" cy="2800767"/>
          </a:xfrm>
          <a:prstGeom prst="rect">
            <a:avLst/>
          </a:prstGeom>
          <a:noFill/>
        </p:spPr>
        <p:txBody>
          <a:bodyPr wrap="square" rtlCol="0">
            <a:spAutoFit/>
          </a:bodyPr>
          <a:lstStyle/>
          <a:p>
            <a:r>
              <a:rPr lang="en-US" sz="8800" dirty="0">
                <a:latin typeface="Century Gothic" panose="020B0502020202020204" pitchFamily="34" charset="0"/>
              </a:rPr>
              <a:t>QUESTIONS</a:t>
            </a:r>
          </a:p>
          <a:p>
            <a:r>
              <a:rPr lang="en-US" sz="8800" dirty="0">
                <a:latin typeface="Century Gothic" panose="020B0502020202020204" pitchFamily="34" charset="0"/>
              </a:rPr>
              <a:t>       </a:t>
            </a:r>
            <a:r>
              <a:rPr lang="en-US" sz="8800" dirty="0">
                <a:latin typeface="Abadi" panose="020F0502020204030204" pitchFamily="34" charset="0"/>
              </a:rPr>
              <a:t>???</a:t>
            </a:r>
          </a:p>
        </p:txBody>
      </p:sp>
    </p:spTree>
    <p:extLst>
      <p:ext uri="{BB962C8B-B14F-4D97-AF65-F5344CB8AC3E}">
        <p14:creationId xmlns:p14="http://schemas.microsoft.com/office/powerpoint/2010/main" val="1488805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762000" y="76200"/>
            <a:ext cx="7620000" cy="1143000"/>
          </a:xfrm>
        </p:spPr>
        <p:txBody>
          <a:bodyPr>
            <a:noAutofit/>
          </a:bodyPr>
          <a:lstStyle/>
          <a:p>
            <a:pPr algn="ctr" eaLnBrk="1" hangingPunct="1"/>
            <a:r>
              <a:rPr lang="en-US" sz="3600" dirty="0">
                <a:latin typeface="Verdana" pitchFamily="34" charset="0"/>
              </a:rPr>
              <a:t>What is LOCKOUT/TAGOUT?</a:t>
            </a:r>
          </a:p>
        </p:txBody>
      </p:sp>
      <p:sp>
        <p:nvSpPr>
          <p:cNvPr id="82947" name="Rectangle 3"/>
          <p:cNvSpPr>
            <a:spLocks noGrp="1" noChangeArrowheads="1"/>
          </p:cNvSpPr>
          <p:nvPr>
            <p:ph type="body" idx="4294967295"/>
          </p:nvPr>
        </p:nvSpPr>
        <p:spPr>
          <a:xfrm>
            <a:off x="457200" y="1385888"/>
            <a:ext cx="8229600" cy="4643437"/>
          </a:xfrm>
        </p:spPr>
        <p:txBody>
          <a:bodyPr>
            <a:normAutofit fontScale="92500" lnSpcReduction="10000"/>
          </a:bodyPr>
          <a:lstStyle/>
          <a:p>
            <a:pPr marL="0" indent="0" eaLnBrk="1" hangingPunct="1">
              <a:buSzTx/>
              <a:buNone/>
            </a:pPr>
            <a:r>
              <a:rPr lang="en-US" dirty="0">
                <a:latin typeface="Verdana" pitchFamily="34" charset="0"/>
              </a:rPr>
              <a:t>“Lockout/Tagout” refers to specific practices and procedures to safeguard employees from the unexpected energization or startup of machinery and equipment, or the release of hazardous energy during service or maintenance activities.</a:t>
            </a:r>
          </a:p>
          <a:p>
            <a:pPr eaLnBrk="1" hangingPunct="1">
              <a:buSzTx/>
            </a:pPr>
            <a:endParaRPr lang="en-US" dirty="0">
              <a:latin typeface="Verdana" pitchFamily="34" charset="0"/>
            </a:endParaRPr>
          </a:p>
          <a:p>
            <a:pPr marL="0" indent="0" eaLnBrk="1" hangingPunct="1">
              <a:buSzTx/>
              <a:buNone/>
            </a:pPr>
            <a:r>
              <a:rPr lang="en-US" dirty="0">
                <a:latin typeface="Verdana" pitchFamily="34" charset="0"/>
              </a:rPr>
              <a:t>“Lockout” is the placement of a lockout device on an energy-isolating device, in accordance with an established procedure, ensuring that the energy-isolating device and the equipment being controlled cannot be operated until the lockout device is removed.</a:t>
            </a:r>
          </a:p>
          <a:p>
            <a:pPr eaLnBrk="1" hangingPunct="1">
              <a:buSzTx/>
            </a:pPr>
            <a:endParaRPr lang="en-US" dirty="0">
              <a:latin typeface="Verdana" pitchFamily="34" charset="0"/>
            </a:endParaRPr>
          </a:p>
        </p:txBody>
      </p:sp>
    </p:spTree>
    <p:extLst>
      <p:ext uri="{BB962C8B-B14F-4D97-AF65-F5344CB8AC3E}">
        <p14:creationId xmlns:p14="http://schemas.microsoft.com/office/powerpoint/2010/main" val="1706488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C0ABC740-4FC0-94EC-DD20-5FD7D0CD2597}"/>
            </a:ext>
          </a:extLst>
        </p:cNvPr>
        <p:cNvGrpSpPr/>
        <p:nvPr/>
      </p:nvGrpSpPr>
      <p:grpSpPr>
        <a:xfrm>
          <a:off x="0" y="0"/>
          <a:ext cx="0" cy="0"/>
          <a:chOff x="0" y="0"/>
          <a:chExt cx="0" cy="0"/>
        </a:xfrm>
      </p:grpSpPr>
      <p:sp>
        <p:nvSpPr>
          <p:cNvPr id="82946" name="Rectangle 2">
            <a:extLst>
              <a:ext uri="{FF2B5EF4-FFF2-40B4-BE49-F238E27FC236}">
                <a16:creationId xmlns:a16="http://schemas.microsoft.com/office/drawing/2014/main" id="{BCE53A19-5CE5-6F33-DF30-155DEAB07DF4}"/>
              </a:ext>
            </a:extLst>
          </p:cNvPr>
          <p:cNvSpPr>
            <a:spLocks noGrp="1" noChangeArrowheads="1"/>
          </p:cNvSpPr>
          <p:nvPr>
            <p:ph type="title" idx="4294967295"/>
          </p:nvPr>
        </p:nvSpPr>
        <p:spPr>
          <a:xfrm>
            <a:off x="762000" y="76200"/>
            <a:ext cx="7620000" cy="1143000"/>
          </a:xfrm>
        </p:spPr>
        <p:txBody>
          <a:bodyPr>
            <a:noAutofit/>
          </a:bodyPr>
          <a:lstStyle/>
          <a:p>
            <a:pPr algn="ctr" eaLnBrk="1" hangingPunct="1"/>
            <a:r>
              <a:rPr lang="en-US" sz="3600" dirty="0">
                <a:latin typeface="Verdana" pitchFamily="34" charset="0"/>
              </a:rPr>
              <a:t>What is LOCKOUT/TAGOUT?</a:t>
            </a:r>
          </a:p>
        </p:txBody>
      </p:sp>
      <p:sp>
        <p:nvSpPr>
          <p:cNvPr id="82947" name="Rectangle 3">
            <a:extLst>
              <a:ext uri="{FF2B5EF4-FFF2-40B4-BE49-F238E27FC236}">
                <a16:creationId xmlns:a16="http://schemas.microsoft.com/office/drawing/2014/main" id="{7AEB0DB4-AF22-42A1-B25B-345A6979B66B}"/>
              </a:ext>
            </a:extLst>
          </p:cNvPr>
          <p:cNvSpPr>
            <a:spLocks noGrp="1" noChangeArrowheads="1"/>
          </p:cNvSpPr>
          <p:nvPr>
            <p:ph type="body" idx="4294967295"/>
          </p:nvPr>
        </p:nvSpPr>
        <p:spPr>
          <a:xfrm>
            <a:off x="457200" y="1385888"/>
            <a:ext cx="8229600" cy="4643437"/>
          </a:xfrm>
        </p:spPr>
        <p:txBody>
          <a:bodyPr>
            <a:normAutofit fontScale="92500" lnSpcReduction="10000"/>
          </a:bodyPr>
          <a:lstStyle/>
          <a:p>
            <a:pPr marL="0" indent="0" eaLnBrk="1" hangingPunct="1">
              <a:buSzTx/>
              <a:buNone/>
            </a:pPr>
            <a:r>
              <a:rPr lang="en-US" dirty="0">
                <a:latin typeface="Verdana" pitchFamily="34" charset="0"/>
              </a:rPr>
              <a:t>“Tagout” is the placement of a tagout device on an energy-isolating device, in accordance with an established procedure, to indicate that the energy-isolating device and the equipment being controlled may not be operated until the tagout device is removed.</a:t>
            </a:r>
          </a:p>
          <a:p>
            <a:pPr marL="0" indent="0" eaLnBrk="1" hangingPunct="1">
              <a:buSzTx/>
              <a:buNone/>
            </a:pPr>
            <a:endParaRPr lang="en-US" sz="1400" dirty="0">
              <a:latin typeface="Verdana" pitchFamily="34" charset="0"/>
            </a:endParaRPr>
          </a:p>
          <a:p>
            <a:pPr eaLnBrk="1" hangingPunct="1">
              <a:buSzTx/>
            </a:pPr>
            <a:endParaRPr lang="en-US" sz="1400" dirty="0">
              <a:latin typeface="Verdana" pitchFamily="34" charset="0"/>
            </a:endParaRPr>
          </a:p>
          <a:p>
            <a:pPr marL="0" indent="0" eaLnBrk="1" hangingPunct="1">
              <a:buSzTx/>
              <a:buNone/>
            </a:pPr>
            <a:r>
              <a:rPr lang="en-US" sz="2900" dirty="0">
                <a:latin typeface="Verdana" pitchFamily="34" charset="0"/>
              </a:rPr>
              <a:t>References:  “OSHA Standard for the Control of Hazardous Energy (Lockout / Tagout)” 29 CFR 1910.147 and OSHA Publication 3120 “Control of Hazardous Energy – Lockout/Tagout”</a:t>
            </a:r>
          </a:p>
          <a:p>
            <a:pPr eaLnBrk="1" hangingPunct="1">
              <a:buSzTx/>
            </a:pPr>
            <a:endParaRPr lang="en-US" dirty="0">
              <a:latin typeface="Verdana" pitchFamily="34" charset="0"/>
            </a:endParaRPr>
          </a:p>
        </p:txBody>
      </p:sp>
    </p:spTree>
    <p:extLst>
      <p:ext uri="{BB962C8B-B14F-4D97-AF65-F5344CB8AC3E}">
        <p14:creationId xmlns:p14="http://schemas.microsoft.com/office/powerpoint/2010/main" val="1623386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990599" y="228600"/>
            <a:ext cx="6481763" cy="1143000"/>
          </a:xfrm>
        </p:spPr>
        <p:txBody>
          <a:bodyPr/>
          <a:lstStyle/>
          <a:p>
            <a:pPr algn="ctr" eaLnBrk="1" hangingPunct="1"/>
            <a:r>
              <a:rPr lang="en-US" dirty="0">
                <a:latin typeface="Verdana" pitchFamily="34" charset="0"/>
              </a:rPr>
              <a:t>LOCKOUT/TAGOUT</a:t>
            </a:r>
          </a:p>
        </p:txBody>
      </p:sp>
      <p:sp>
        <p:nvSpPr>
          <p:cNvPr id="82947" name="Rectangle 3"/>
          <p:cNvSpPr>
            <a:spLocks noGrp="1" noChangeArrowheads="1"/>
          </p:cNvSpPr>
          <p:nvPr>
            <p:ph type="body" idx="4294967295"/>
          </p:nvPr>
        </p:nvSpPr>
        <p:spPr>
          <a:xfrm>
            <a:off x="457200" y="2786062"/>
            <a:ext cx="8229600" cy="4525963"/>
          </a:xfrm>
        </p:spPr>
        <p:txBody>
          <a:bodyPr/>
          <a:lstStyle/>
          <a:p>
            <a:pPr eaLnBrk="1" hangingPunct="1">
              <a:buSzTx/>
              <a:buFont typeface="Wingdings" pitchFamily="2" charset="2"/>
              <a:buBlip>
                <a:blip r:embed="rId2"/>
              </a:buBlip>
            </a:pPr>
            <a:r>
              <a:rPr lang="en-US" dirty="0">
                <a:latin typeface="Verdana" pitchFamily="34" charset="0"/>
              </a:rPr>
              <a:t>The </a:t>
            </a:r>
            <a:r>
              <a:rPr lang="en-US" b="1" dirty="0">
                <a:latin typeface="Verdana" pitchFamily="34" charset="0"/>
              </a:rPr>
              <a:t>OSHA Standard for the Control of Hazardous Energy (Lockout/Tagout) 29 CFR 1910.147</a:t>
            </a:r>
            <a:r>
              <a:rPr lang="en-US" dirty="0">
                <a:latin typeface="Verdana" pitchFamily="34" charset="0"/>
              </a:rPr>
              <a:t> covers the servicing and maintenance of machines and equipment in which the unexpected start-up or the release of stored energy could cause injury to employees.</a:t>
            </a:r>
          </a:p>
        </p:txBody>
      </p:sp>
      <p:pic>
        <p:nvPicPr>
          <p:cNvPr id="82948" name="Picture 4" descr="A:\2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600" y="228600"/>
            <a:ext cx="17526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9191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1066800" y="461962"/>
            <a:ext cx="7620000" cy="1143000"/>
          </a:xfrm>
        </p:spPr>
        <p:txBody>
          <a:bodyPr>
            <a:noAutofit/>
          </a:bodyPr>
          <a:lstStyle/>
          <a:p>
            <a:pPr eaLnBrk="1" hangingPunct="1"/>
            <a:r>
              <a:rPr lang="en-US" sz="4000" dirty="0">
                <a:latin typeface="Verdana" pitchFamily="34" charset="0"/>
              </a:rPr>
              <a:t>What Does LOTO Require?</a:t>
            </a:r>
          </a:p>
        </p:txBody>
      </p:sp>
      <p:sp>
        <p:nvSpPr>
          <p:cNvPr id="82947" name="Rectangle 3"/>
          <p:cNvSpPr>
            <a:spLocks noGrp="1" noChangeArrowheads="1"/>
          </p:cNvSpPr>
          <p:nvPr>
            <p:ph type="body" idx="4294967295"/>
          </p:nvPr>
        </p:nvSpPr>
        <p:spPr>
          <a:xfrm>
            <a:off x="457200" y="1676400"/>
            <a:ext cx="8229600" cy="4953000"/>
          </a:xfrm>
        </p:spPr>
        <p:txBody>
          <a:bodyPr>
            <a:normAutofit fontScale="85000" lnSpcReduction="20000"/>
          </a:bodyPr>
          <a:lstStyle/>
          <a:p>
            <a:pPr eaLnBrk="1" hangingPunct="1">
              <a:buSzTx/>
            </a:pPr>
            <a:r>
              <a:rPr lang="en-US" dirty="0">
                <a:latin typeface="Verdana" pitchFamily="34" charset="0"/>
              </a:rPr>
              <a:t>Lockout/Tagout requires, in part, that a designated individual turns off and disconnects the machinery or equipment from its energy sources(s) before performing service or maintenance and that the authorized employee(s) either lock or tag the energy-isolating device(s) to prevent the release of hazardous energy and take steps to verify that the energy has been isolated effectively.</a:t>
            </a:r>
          </a:p>
          <a:p>
            <a:pPr eaLnBrk="1" hangingPunct="1">
              <a:buSzTx/>
            </a:pPr>
            <a:endParaRPr lang="en-US" dirty="0">
              <a:latin typeface="Verdana" pitchFamily="34" charset="0"/>
            </a:endParaRPr>
          </a:p>
          <a:p>
            <a:pPr eaLnBrk="1" hangingPunct="1">
              <a:buSzTx/>
            </a:pPr>
            <a:r>
              <a:rPr lang="en-US" dirty="0">
                <a:latin typeface="Verdana" pitchFamily="34" charset="0"/>
              </a:rPr>
              <a:t>If the potential exists for the release of hazardous stored energy or for the reaccumulation of stored energy to a hazardous level, the employer must ensure that the employee(s) take steps to prevent injury that may result from the release of the stored energy. </a:t>
            </a:r>
          </a:p>
          <a:p>
            <a:pPr eaLnBrk="1" hangingPunct="1">
              <a:buSzTx/>
            </a:pPr>
            <a:endParaRPr lang="en-US" sz="2900" dirty="0">
              <a:latin typeface="Verdana" pitchFamily="34" charset="0"/>
            </a:endParaRPr>
          </a:p>
          <a:p>
            <a:pPr eaLnBrk="1" hangingPunct="1">
              <a:buSzTx/>
            </a:pPr>
            <a:endParaRPr lang="en-US" sz="2900" b="1" dirty="0">
              <a:latin typeface="Verdana" pitchFamily="34" charset="0"/>
            </a:endParaRPr>
          </a:p>
        </p:txBody>
      </p:sp>
    </p:spTree>
    <p:extLst>
      <p:ext uri="{BB962C8B-B14F-4D97-AF65-F5344CB8AC3E}">
        <p14:creationId xmlns:p14="http://schemas.microsoft.com/office/powerpoint/2010/main" val="27196195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C8C775D99CA3649BD8D0B9C9768D634" ma:contentTypeVersion="2" ma:contentTypeDescription="Create a new document." ma:contentTypeScope="" ma:versionID="76049ff3e10ae11274fcf44c044a56e0">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EA68093-FD95-4D1F-82E4-3276A9EF6D48}">
  <ds:schemaRefs>
    <ds:schemaRef ds:uri="http://schemas.microsoft.com/office/2006/metadata/properties"/>
    <ds:schemaRef ds:uri="http://schemas.microsoft.com/office/infopath/2007/PartnerControls"/>
    <ds:schemaRef ds:uri="14860eb3-030b-44af-a190-f4887f83de25"/>
    <ds:schemaRef ds:uri="02298570-5252-44d2-979b-285068989119"/>
    <ds:schemaRef ds:uri="2905f4ce-92cd-4299-888e-6d1f66e5c792"/>
    <ds:schemaRef ds:uri="b008de92-d7a9-404c-9536-8d2e7f578c44"/>
  </ds:schemaRefs>
</ds:datastoreItem>
</file>

<file path=customXml/itemProps2.xml><?xml version="1.0" encoding="utf-8"?>
<ds:datastoreItem xmlns:ds="http://schemas.openxmlformats.org/officeDocument/2006/customXml" ds:itemID="{BCC36D51-758E-4D6A-B0A5-6B4DF40B91CD}"/>
</file>

<file path=customXml/itemProps3.xml><?xml version="1.0" encoding="utf-8"?>
<ds:datastoreItem xmlns:ds="http://schemas.openxmlformats.org/officeDocument/2006/customXml" ds:itemID="{00ED81DF-AD95-4B9A-846E-33DF78C92C17}">
  <ds:schemaRefs>
    <ds:schemaRef ds:uri="http://schemas.microsoft.com/sharepoint/v3/contenttype/forms"/>
  </ds:schemaRefs>
</ds:datastoreItem>
</file>

<file path=docMetadata/LabelInfo.xml><?xml version="1.0" encoding="utf-8"?>
<clbl:labelList xmlns:clbl="http://schemas.microsoft.com/office/2020/mipLabelMetadata">
  <clbl:label id="{db79d039-fcd0-4045-9c78-4cfb2eba090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office theme</Template>
  <TotalTime>121</TotalTime>
  <Words>4046</Words>
  <Application>Microsoft Office PowerPoint</Application>
  <PresentationFormat>On-screen Show (4:3)</PresentationFormat>
  <Paragraphs>395</Paragraphs>
  <Slides>51</Slides>
  <Notes>29</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51</vt:i4>
      </vt:variant>
    </vt:vector>
  </HeadingPairs>
  <TitlesOfParts>
    <vt:vector size="62" baseType="lpstr">
      <vt:lpstr>Abadi</vt:lpstr>
      <vt:lpstr>Aptos</vt:lpstr>
      <vt:lpstr>Arial</vt:lpstr>
      <vt:lpstr>Calibri</vt:lpstr>
      <vt:lpstr>Calibri Light</vt:lpstr>
      <vt:lpstr>Century Gothic</vt:lpstr>
      <vt:lpstr>DejaVu Sans</vt:lpstr>
      <vt:lpstr>Times New Roman</vt:lpstr>
      <vt:lpstr>Verdana</vt:lpstr>
      <vt:lpstr>Wingdings</vt:lpstr>
      <vt:lpstr>Office Theme</vt:lpstr>
      <vt:lpstr>OMD Safety Policy Training</vt:lpstr>
      <vt:lpstr> CONTROL OF HAZARDOUS ENERGY (LOCKOUT/TAGOUT) OSHA 29 C FR   1910-147</vt:lpstr>
      <vt:lpstr> CONTROL OF HAZARDOUS ENERGY (LOCKOUT/TAGOUT) </vt:lpstr>
      <vt:lpstr>Lockout/Tagout</vt:lpstr>
      <vt:lpstr>Lockout/Tagout</vt:lpstr>
      <vt:lpstr>What is LOCKOUT/TAGOUT?</vt:lpstr>
      <vt:lpstr>What is LOCKOUT/TAGOUT?</vt:lpstr>
      <vt:lpstr>LOCKOUT/TAGOUT</vt:lpstr>
      <vt:lpstr>What Does LOTO Require?</vt:lpstr>
      <vt:lpstr>COMMONLY USED LOTO TERMS</vt:lpstr>
      <vt:lpstr>Lockout in General Industry Service and Maintenance Operations</vt:lpstr>
      <vt:lpstr>Lockout in General Industry Service and Maintenance Operations (Cont.)</vt:lpstr>
      <vt:lpstr>EXCEPTIONS 1 </vt:lpstr>
      <vt:lpstr>EXCEPTIONS 2 </vt:lpstr>
      <vt:lpstr>EXCEPTIONS 3 </vt:lpstr>
      <vt:lpstr>Employers must establish a written energy-control program including: </vt:lpstr>
      <vt:lpstr>What Employees Need to Know about LOTO </vt:lpstr>
      <vt:lpstr>What is Hazardous Energy?</vt:lpstr>
      <vt:lpstr>What is Hazardous Energy? The Standard applies to all sources of energy, including but not limited to:   Mechanical, electrical, hydraulic, pneumatic, chemical and thermal energy</vt:lpstr>
      <vt:lpstr>Hazardous Energy Source Examples</vt:lpstr>
      <vt:lpstr>What kind of injuries can happen?</vt:lpstr>
      <vt:lpstr>Fatalities &amp; Injuries</vt:lpstr>
      <vt:lpstr>PowerPoint Presentation</vt:lpstr>
      <vt:lpstr>When is Lockout / Tag-out required?</vt:lpstr>
      <vt:lpstr>LOTO vs. Machine Guarding</vt:lpstr>
      <vt:lpstr>Service and Maintenance Examples</vt:lpstr>
      <vt:lpstr>What is an energy-isolating device?</vt:lpstr>
      <vt:lpstr>What is a Lockout Device?</vt:lpstr>
      <vt:lpstr>Electrical Lockout Devices</vt:lpstr>
      <vt:lpstr>Fluid &amp; Gas Lockout Devices</vt:lpstr>
      <vt:lpstr>Pipe Lockout Examples</vt:lpstr>
      <vt:lpstr>Pneumatic Lockout Examples</vt:lpstr>
      <vt:lpstr>Physical Blocks</vt:lpstr>
      <vt:lpstr>Group Lockout Devices</vt:lpstr>
      <vt:lpstr>Example of a bad lockout/tagout</vt:lpstr>
      <vt:lpstr>What is Tag-out?</vt:lpstr>
      <vt:lpstr>Requirements for LOTO Devices</vt:lpstr>
      <vt:lpstr>ENERGY-CONTROL PROCEDURES MUST:</vt:lpstr>
      <vt:lpstr>TYPICAL MINIMAL LOCKOUT SHUTDOWN PROCEDURES REQUIRE WORKERS TO:</vt:lpstr>
      <vt:lpstr>OMD Lockout Procedures</vt:lpstr>
      <vt:lpstr>OMD Lockout Procedures</vt:lpstr>
      <vt:lpstr>OMD Lockout Procedures</vt:lpstr>
      <vt:lpstr>Summarized Lockout Steps Appendix C Checklist must be followed precisely </vt:lpstr>
      <vt:lpstr>Example:  Release of Stored Energy</vt:lpstr>
      <vt:lpstr>VERIFY EQUIPMENT IS DE-ENERGIZED Example: Attempt to Operate</vt:lpstr>
      <vt:lpstr>WHAT DO I DO IF I CANNOT LOCK OUT THE EQUIPMENT?</vt:lpstr>
      <vt:lpstr>TYPICAL MINIMAL LOCKOUT START-UP PROCEDURES REQUIRE WORKERS TO:</vt:lpstr>
      <vt:lpstr>PROCESS FOR LOCK REMOVAL OF ABSENT EMPLOYEE:</vt:lpstr>
      <vt:lpstr>Start-up Procedures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CASTEEL Amanda E.</dc:creator>
  <cp:lastModifiedBy>CASTEEL Amanda E * OMD</cp:lastModifiedBy>
  <cp:revision>11</cp:revision>
  <dcterms:created xsi:type="dcterms:W3CDTF">2024-02-01T19:20:03Z</dcterms:created>
  <dcterms:modified xsi:type="dcterms:W3CDTF">2025-09-17T23:17:14Z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0x0101000C8C775D99CA3649BD8D0B9C9768D634</vt:lpwstr>
  </property>
  <property fmtid="{D5CDD505-2E9C-101B-9397-08002B2CF9AE}" pid="3" name="MSIP_Label_db79d039-fcd0-4045-9c78-4cfb2eba0904_Enabled">
    <vt:lpwstr>true</vt:lpwstr>
  </property>
  <property fmtid="{D5CDD505-2E9C-101B-9397-08002B2CF9AE}" pid="4" name="MSIP_Label_db79d039-fcd0-4045-9c78-4cfb2eba0904_SetDate">
    <vt:lpwstr>2024-03-25T21:15:31Z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70792d64-a06b-4cb3-9889-42c81437c55c</vt:lpwstr>
  </property>
  <property fmtid="{D5CDD505-2E9C-101B-9397-08002B2CF9AE}" pid="9" name="MSIP_Label_db79d039-fcd0-4045-9c78-4cfb2eba0904_ContentBits">
    <vt:lpwstr>0</vt:lpwstr>
  </property>
  <property fmtid="{D5CDD505-2E9C-101B-9397-08002B2CF9AE}" pid="10" name="MediaServiceImageTags">
    <vt:lpwstr/>
  </property>
</Properties>
</file>