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entation.xml" ContentType="application/vnd.openxmlformats-officedocument.presentationml.presentation.main+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53.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Layouts/slideLayout86.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theme/theme9.xml" ContentType="application/vnd.openxmlformats-officedocument.theme+xml"/>
  <Override PartName="/ppt/theme/theme7.xml" ContentType="application/vnd.openxmlformats-officedocument.theme+xml"/>
  <Override PartName="/ppt/theme/theme6.xml" ContentType="application/vnd.openxmlformats-officedocument.theme+xml"/>
  <Override PartName="/ppt/theme/theme8.xml" ContentType="application/vnd.openxmlformats-officedocument.theme+xml"/>
  <Override PartName="/ppt/theme/theme5.xml" ContentType="application/vnd.openxmlformats-officedocument.theme+xml"/>
  <Override PartName="/ppt/theme/theme4.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4" r:id="rId4"/>
    <p:sldMasterId id="2147483696" r:id="rId5"/>
    <p:sldMasterId id="2147483708" r:id="rId6"/>
    <p:sldMasterId id="2147483720" r:id="rId7"/>
    <p:sldMasterId id="2147483732" r:id="rId8"/>
  </p:sldMasterIdLst>
  <p:notesMasterIdLst>
    <p:notesMasterId r:id="rId47"/>
  </p:notesMasterIdLst>
  <p:sldIdLst>
    <p:sldId id="256" r:id="rId9"/>
    <p:sldId id="257" r:id="rId10"/>
    <p:sldId id="258" r:id="rId11"/>
    <p:sldId id="262" r:id="rId12"/>
    <p:sldId id="263" r:id="rId13"/>
    <p:sldId id="264" r:id="rId14"/>
    <p:sldId id="266" r:id="rId15"/>
    <p:sldId id="265" r:id="rId16"/>
    <p:sldId id="267" r:id="rId17"/>
    <p:sldId id="297" r:id="rId18"/>
    <p:sldId id="270" r:id="rId19"/>
    <p:sldId id="271" r:id="rId20"/>
    <p:sldId id="261" r:id="rId21"/>
    <p:sldId id="268" r:id="rId22"/>
    <p:sldId id="269" r:id="rId23"/>
    <p:sldId id="275" r:id="rId24"/>
    <p:sldId id="272" r:id="rId25"/>
    <p:sldId id="273" r:id="rId26"/>
    <p:sldId id="274" r:id="rId27"/>
    <p:sldId id="276" r:id="rId28"/>
    <p:sldId id="277" r:id="rId29"/>
    <p:sldId id="279" r:id="rId30"/>
    <p:sldId id="290" r:id="rId31"/>
    <p:sldId id="280" r:id="rId32"/>
    <p:sldId id="296" r:id="rId33"/>
    <p:sldId id="281" r:id="rId34"/>
    <p:sldId id="282" r:id="rId35"/>
    <p:sldId id="283" r:id="rId36"/>
    <p:sldId id="284" r:id="rId37"/>
    <p:sldId id="285" r:id="rId38"/>
    <p:sldId id="286" r:id="rId39"/>
    <p:sldId id="295" r:id="rId40"/>
    <p:sldId id="294" r:id="rId41"/>
    <p:sldId id="288" r:id="rId42"/>
    <p:sldId id="289" r:id="rId43"/>
    <p:sldId id="291" r:id="rId44"/>
    <p:sldId id="292" r:id="rId45"/>
    <p:sldId id="293"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9BB7F"/>
    <a:srgbClr val="706657"/>
    <a:srgbClr val="9BCB80"/>
    <a:srgbClr val="E89C55"/>
    <a:srgbClr val="EEB959"/>
    <a:srgbClr val="C19B69"/>
    <a:srgbClr val="06BBC5"/>
    <a:srgbClr val="A2CE5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2539" autoAdjust="0"/>
    <p:restoredTop sz="94660"/>
  </p:normalViewPr>
  <p:slideViewPr>
    <p:cSldViewPr snapToGrid="0">
      <p:cViewPr varScale="1">
        <p:scale>
          <a:sx n="62" d="100"/>
          <a:sy n="62" d="100"/>
        </p:scale>
        <p:origin x="114" y="3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customXml" Target="../customXml/item2.xml"/><Relationship Id="rId5" Type="http://schemas.openxmlformats.org/officeDocument/2006/relationships/slideMaster" Target="slideMasters/slideMaster5.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customXml" Target="../customXml/item1.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presProps" Target="presProps.xml"/><Relationship Id="rId8" Type="http://schemas.openxmlformats.org/officeDocument/2006/relationships/slideMaster" Target="slideMasters/slideMaster8.xml"/><Relationship Id="rId51"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6B3E05F-405D-4055-A2D7-4EEE97AB0C03}" type="datetimeFigureOut">
              <a:rPr lang="en-US" smtClean="0"/>
              <a:t>1/27/2021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15D2E8-7C88-4B98-A7B8-D61FD8E6C334}" type="slidenum">
              <a:rPr lang="en-US" smtClean="0"/>
              <a:t>‹#›</a:t>
            </a:fld>
            <a:endParaRPr lang="en-US"/>
          </a:p>
        </p:txBody>
      </p:sp>
    </p:spTree>
    <p:extLst>
      <p:ext uri="{BB962C8B-B14F-4D97-AF65-F5344CB8AC3E}">
        <p14:creationId xmlns:p14="http://schemas.microsoft.com/office/powerpoint/2010/main" val="17444710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l="87000" t="80000" r="3000" b="3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12192000" cy="3509963"/>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E5DE7B-1C3E-4B8C-AD8F-3C05C8216842}" type="slidenum">
              <a:rPr lang="en-US" smtClean="0"/>
              <a:t>‹#›</a:t>
            </a:fld>
            <a:endParaRPr lang="en-US"/>
          </a:p>
        </p:txBody>
      </p:sp>
    </p:spTree>
    <p:extLst>
      <p:ext uri="{BB962C8B-B14F-4D97-AF65-F5344CB8AC3E}">
        <p14:creationId xmlns:p14="http://schemas.microsoft.com/office/powerpoint/2010/main" val="5068896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1">
          <a:blip r:embed="rId2">
            <a:lum/>
          </a:blip>
          <a:srcRect/>
          <a:stretch>
            <a:fillRect l="87000" t="80000" r="3000" b="3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E5DE7B-1C3E-4B8C-AD8F-3C05C8216842}" type="slidenum">
              <a:rPr lang="en-US" smtClean="0"/>
              <a:t>‹#›</a:t>
            </a:fld>
            <a:endParaRPr lang="en-US"/>
          </a:p>
        </p:txBody>
      </p:sp>
    </p:spTree>
    <p:extLst>
      <p:ext uri="{BB962C8B-B14F-4D97-AF65-F5344CB8AC3E}">
        <p14:creationId xmlns:p14="http://schemas.microsoft.com/office/powerpoint/2010/main" val="11476151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0"/>
            <a:ext cx="2628900" cy="6356350"/>
          </a:xfrm>
        </p:spPr>
        <p:txBody>
          <a:bodyPr vert="eaVert"/>
          <a:lstStyle/>
          <a:p>
            <a:r>
              <a:rPr lang="en-US" dirty="0"/>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E5DE7B-1C3E-4B8C-AD8F-3C05C8216842}" type="slidenum">
              <a:rPr lang="en-US" smtClean="0"/>
              <a:t>‹#›</a:t>
            </a:fld>
            <a:endParaRPr lang="en-US"/>
          </a:p>
        </p:txBody>
      </p:sp>
    </p:spTree>
    <p:extLst>
      <p:ext uri="{BB962C8B-B14F-4D97-AF65-F5344CB8AC3E}">
        <p14:creationId xmlns:p14="http://schemas.microsoft.com/office/powerpoint/2010/main" val="37619679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12192000" cy="2715204"/>
          </a:xfrm>
        </p:spPr>
        <p:txBody>
          <a:bodyPr anchor="b"/>
          <a:lstStyle>
            <a:lvl1pPr algn="ctr">
              <a:defRPr sz="60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E5DE7B-1C3E-4B8C-AD8F-3C05C8216842}" type="slidenum">
              <a:rPr lang="en-US" smtClean="0"/>
              <a:t>‹#›</a:t>
            </a:fld>
            <a:endParaRPr lang="en-US"/>
          </a:p>
        </p:txBody>
      </p:sp>
    </p:spTree>
    <p:extLst>
      <p:ext uri="{BB962C8B-B14F-4D97-AF65-F5344CB8AC3E}">
        <p14:creationId xmlns:p14="http://schemas.microsoft.com/office/powerpoint/2010/main" val="8841172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E5DE7B-1C3E-4B8C-AD8F-3C05C8216842}" type="slidenum">
              <a:rPr lang="en-US" smtClean="0"/>
              <a:t>‹#›</a:t>
            </a:fld>
            <a:endParaRPr lang="en-US"/>
          </a:p>
        </p:txBody>
      </p:sp>
    </p:spTree>
    <p:extLst>
      <p:ext uri="{BB962C8B-B14F-4D97-AF65-F5344CB8AC3E}">
        <p14:creationId xmlns:p14="http://schemas.microsoft.com/office/powerpoint/2010/main" val="37485142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3297698"/>
          </a:xfrm>
        </p:spPr>
        <p:txBody>
          <a:bodyPr anchor="b"/>
          <a:lstStyle>
            <a:lvl1pPr>
              <a:defRPr sz="6000">
                <a:solidFill>
                  <a:schemeClr val="bg1"/>
                </a:solidFill>
              </a:defRPr>
            </a:lvl1pPr>
          </a:lstStyle>
          <a:p>
            <a:r>
              <a:rPr lang="en-US" dirty="0"/>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E5DE7B-1C3E-4B8C-AD8F-3C05C8216842}" type="slidenum">
              <a:rPr lang="en-US" smtClean="0"/>
              <a:t>‹#›</a:t>
            </a:fld>
            <a:endParaRPr lang="en-US"/>
          </a:p>
        </p:txBody>
      </p:sp>
    </p:spTree>
    <p:extLst>
      <p:ext uri="{BB962C8B-B14F-4D97-AF65-F5344CB8AC3E}">
        <p14:creationId xmlns:p14="http://schemas.microsoft.com/office/powerpoint/2010/main" val="33465788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BE5DE7B-1C3E-4B8C-AD8F-3C05C8216842}" type="slidenum">
              <a:rPr lang="en-US" smtClean="0"/>
              <a:t>‹#›</a:t>
            </a:fld>
            <a:endParaRPr lang="en-US"/>
          </a:p>
        </p:txBody>
      </p:sp>
    </p:spTree>
    <p:extLst>
      <p:ext uri="{BB962C8B-B14F-4D97-AF65-F5344CB8AC3E}">
        <p14:creationId xmlns:p14="http://schemas.microsoft.com/office/powerpoint/2010/main" val="40556450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lstStyle>
            <a:lvl1pPr>
              <a:defRPr>
                <a:solidFill>
                  <a:schemeClr val="bg1"/>
                </a:solidFill>
              </a:defRPr>
            </a:lvl1pPr>
          </a:lstStyle>
          <a:p>
            <a:r>
              <a:rPr lang="en-US" dirty="0"/>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BE5DE7B-1C3E-4B8C-AD8F-3C05C8216842}" type="slidenum">
              <a:rPr lang="en-US" smtClean="0"/>
              <a:t>‹#›</a:t>
            </a:fld>
            <a:endParaRPr lang="en-US"/>
          </a:p>
        </p:txBody>
      </p:sp>
    </p:spTree>
    <p:extLst>
      <p:ext uri="{BB962C8B-B14F-4D97-AF65-F5344CB8AC3E}">
        <p14:creationId xmlns:p14="http://schemas.microsoft.com/office/powerpoint/2010/main" val="1513174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dirty="0"/>
              <a:t>Click to edit Master title style</a:t>
            </a:r>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BE5DE7B-1C3E-4B8C-AD8F-3C05C8216842}" type="slidenum">
              <a:rPr lang="en-US" smtClean="0"/>
              <a:t>‹#›</a:t>
            </a:fld>
            <a:endParaRPr lang="en-US"/>
          </a:p>
        </p:txBody>
      </p:sp>
    </p:spTree>
    <p:extLst>
      <p:ext uri="{BB962C8B-B14F-4D97-AF65-F5344CB8AC3E}">
        <p14:creationId xmlns:p14="http://schemas.microsoft.com/office/powerpoint/2010/main" val="6839934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BE5DE7B-1C3E-4B8C-AD8F-3C05C8216842}" type="slidenum">
              <a:rPr lang="en-US" smtClean="0"/>
              <a:t>‹#›</a:t>
            </a:fld>
            <a:endParaRPr lang="en-US"/>
          </a:p>
        </p:txBody>
      </p:sp>
    </p:spTree>
    <p:extLst>
      <p:ext uri="{BB962C8B-B14F-4D97-AF65-F5344CB8AC3E}">
        <p14:creationId xmlns:p14="http://schemas.microsoft.com/office/powerpoint/2010/main" val="651463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880075"/>
          </a:xfrm>
        </p:spPr>
        <p:txBody>
          <a:bodyPr anchor="b"/>
          <a:lstStyle>
            <a:lvl1pPr>
              <a:defRPr sz="3200">
                <a:solidFill>
                  <a:schemeClr val="bg1"/>
                </a:solidFill>
              </a:defRPr>
            </a:lvl1pPr>
          </a:lstStyle>
          <a:p>
            <a:r>
              <a:rPr lang="en-US" dirty="0"/>
              <a:t>Click to edit Master title style</a:t>
            </a:r>
          </a:p>
        </p:txBody>
      </p:sp>
      <p:sp>
        <p:nvSpPr>
          <p:cNvPr id="3" name="Content Placeholder 2"/>
          <p:cNvSpPr>
            <a:spLocks noGrp="1"/>
          </p:cNvSpPr>
          <p:nvPr>
            <p:ph idx="1"/>
          </p:nvPr>
        </p:nvSpPr>
        <p:spPr>
          <a:xfrm>
            <a:off x="5183188" y="2273181"/>
            <a:ext cx="6172200" cy="358786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273180"/>
            <a:ext cx="3932237" cy="359580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BE5DE7B-1C3E-4B8C-AD8F-3C05C8216842}" type="slidenum">
              <a:rPr lang="en-US" smtClean="0"/>
              <a:t>‹#›</a:t>
            </a:fld>
            <a:endParaRPr lang="en-US"/>
          </a:p>
        </p:txBody>
      </p:sp>
    </p:spTree>
    <p:extLst>
      <p:ext uri="{BB962C8B-B14F-4D97-AF65-F5344CB8AC3E}">
        <p14:creationId xmlns:p14="http://schemas.microsoft.com/office/powerpoint/2010/main" val="21135299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l="87000" t="80000" r="3000" b="3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E5DE7B-1C3E-4B8C-AD8F-3C05C8216842}" type="slidenum">
              <a:rPr lang="en-US" smtClean="0"/>
              <a:t>‹#›</a:t>
            </a:fld>
            <a:endParaRPr lang="en-US"/>
          </a:p>
        </p:txBody>
      </p:sp>
    </p:spTree>
    <p:extLst>
      <p:ext uri="{BB962C8B-B14F-4D97-AF65-F5344CB8AC3E}">
        <p14:creationId xmlns:p14="http://schemas.microsoft.com/office/powerpoint/2010/main" val="58129362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2057400"/>
          </a:xfrm>
        </p:spPr>
        <p:txBody>
          <a:bodyPr anchor="b"/>
          <a:lstStyle>
            <a:lvl1pPr>
              <a:defRPr sz="3200">
                <a:solidFill>
                  <a:schemeClr val="bg1"/>
                </a:solidFill>
              </a:defRPr>
            </a:lvl1pPr>
          </a:lstStyle>
          <a:p>
            <a:r>
              <a:rPr lang="en-US" dirty="0"/>
              <a:t>Click to edit Master title style</a:t>
            </a:r>
          </a:p>
        </p:txBody>
      </p:sp>
      <p:sp>
        <p:nvSpPr>
          <p:cNvPr id="3" name="Picture Placeholder 2"/>
          <p:cNvSpPr>
            <a:spLocks noGrp="1"/>
          </p:cNvSpPr>
          <p:nvPr>
            <p:ph type="pic" idx="1"/>
          </p:nvPr>
        </p:nvSpPr>
        <p:spPr>
          <a:xfrm>
            <a:off x="5183188" y="2057400"/>
            <a:ext cx="6172200" cy="38036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BE5DE7B-1C3E-4B8C-AD8F-3C05C8216842}" type="slidenum">
              <a:rPr lang="en-US" smtClean="0"/>
              <a:t>‹#›</a:t>
            </a:fld>
            <a:endParaRPr lang="en-US"/>
          </a:p>
        </p:txBody>
      </p:sp>
    </p:spTree>
    <p:extLst>
      <p:ext uri="{BB962C8B-B14F-4D97-AF65-F5344CB8AC3E}">
        <p14:creationId xmlns:p14="http://schemas.microsoft.com/office/powerpoint/2010/main" val="34882447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rot="5400000">
            <a:off x="7873158" y="2539161"/>
            <a:ext cx="6857999" cy="1779683"/>
          </a:xfrm>
        </p:spPr>
        <p:txBody>
          <a:bodyPr/>
          <a:lstStyle>
            <a:lvl1pPr>
              <a:defRPr>
                <a:solidFill>
                  <a:schemeClr val="bg1"/>
                </a:solidFill>
              </a:defRPr>
            </a:lvl1pPr>
          </a:lstStyle>
          <a:p>
            <a:r>
              <a:rPr lang="en-US" dirty="0"/>
              <a:t>Click to edit Master title style</a:t>
            </a:r>
          </a:p>
        </p:txBody>
      </p:sp>
      <p:sp>
        <p:nvSpPr>
          <p:cNvPr id="3" name="Vertical Text Placeholder 2"/>
          <p:cNvSpPr>
            <a:spLocks noGrp="1"/>
          </p:cNvSpPr>
          <p:nvPr>
            <p:ph type="body" orient="vert" idx="1"/>
          </p:nvPr>
        </p:nvSpPr>
        <p:spPr>
          <a:xfrm>
            <a:off x="838200" y="1825625"/>
            <a:ext cx="9245837" cy="43513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E5DE7B-1C3E-4B8C-AD8F-3C05C8216842}" type="slidenum">
              <a:rPr lang="en-US" smtClean="0"/>
              <a:t>‹#›</a:t>
            </a:fld>
            <a:endParaRPr lang="en-US"/>
          </a:p>
        </p:txBody>
      </p:sp>
    </p:spTree>
    <p:extLst>
      <p:ext uri="{BB962C8B-B14F-4D97-AF65-F5344CB8AC3E}">
        <p14:creationId xmlns:p14="http://schemas.microsoft.com/office/powerpoint/2010/main" val="13479109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0"/>
            <a:ext cx="3467100" cy="6858000"/>
          </a:xfrm>
        </p:spPr>
        <p:txBody>
          <a:bodyPr vert="eaVert"/>
          <a:lstStyle>
            <a:lvl1pPr>
              <a:defRPr>
                <a:solidFill>
                  <a:schemeClr val="bg1"/>
                </a:solidFill>
              </a:defRPr>
            </a:lvl1pPr>
          </a:lstStyle>
          <a:p>
            <a:r>
              <a:rPr lang="en-US" dirty="0"/>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E5DE7B-1C3E-4B8C-AD8F-3C05C8216842}" type="slidenum">
              <a:rPr lang="en-US" smtClean="0"/>
              <a:t>‹#›</a:t>
            </a:fld>
            <a:endParaRPr lang="en-US"/>
          </a:p>
        </p:txBody>
      </p:sp>
    </p:spTree>
    <p:extLst>
      <p:ext uri="{BB962C8B-B14F-4D97-AF65-F5344CB8AC3E}">
        <p14:creationId xmlns:p14="http://schemas.microsoft.com/office/powerpoint/2010/main" val="33104987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l="87000" t="80000" r="3000" b="3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12192000" cy="193135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E5DE7B-1C3E-4B8C-AD8F-3C05C8216842}" type="slidenum">
              <a:rPr lang="en-US" smtClean="0"/>
              <a:t>‹#›</a:t>
            </a:fld>
            <a:endParaRPr lang="en-US"/>
          </a:p>
        </p:txBody>
      </p:sp>
    </p:spTree>
    <p:extLst>
      <p:ext uri="{BB962C8B-B14F-4D97-AF65-F5344CB8AC3E}">
        <p14:creationId xmlns:p14="http://schemas.microsoft.com/office/powerpoint/2010/main" val="124330092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E5DE7B-1C3E-4B8C-AD8F-3C05C8216842}" type="slidenum">
              <a:rPr lang="en-US" smtClean="0"/>
              <a:t>‹#›</a:t>
            </a:fld>
            <a:endParaRPr lang="en-US"/>
          </a:p>
        </p:txBody>
      </p:sp>
    </p:spTree>
    <p:extLst>
      <p:ext uri="{BB962C8B-B14F-4D97-AF65-F5344CB8AC3E}">
        <p14:creationId xmlns:p14="http://schemas.microsoft.com/office/powerpoint/2010/main" val="98463537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350" y="0"/>
            <a:ext cx="121920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E5DE7B-1C3E-4B8C-AD8F-3C05C8216842}" type="slidenum">
              <a:rPr lang="en-US" smtClean="0"/>
              <a:t>‹#›</a:t>
            </a:fld>
            <a:endParaRPr lang="en-US"/>
          </a:p>
        </p:txBody>
      </p:sp>
    </p:spTree>
    <p:extLst>
      <p:ext uri="{BB962C8B-B14F-4D97-AF65-F5344CB8AC3E}">
        <p14:creationId xmlns:p14="http://schemas.microsoft.com/office/powerpoint/2010/main" val="241407639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BE5DE7B-1C3E-4B8C-AD8F-3C05C8216842}" type="slidenum">
              <a:rPr lang="en-US" smtClean="0"/>
              <a:t>‹#›</a:t>
            </a:fld>
            <a:endParaRPr lang="en-US"/>
          </a:p>
        </p:txBody>
      </p:sp>
    </p:spTree>
    <p:extLst>
      <p:ext uri="{BB962C8B-B14F-4D97-AF65-F5344CB8AC3E}">
        <p14:creationId xmlns:p14="http://schemas.microsoft.com/office/powerpoint/2010/main" val="310500844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514476"/>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BE5DE7B-1C3E-4B8C-AD8F-3C05C8216842}" type="slidenum">
              <a:rPr lang="en-US" smtClean="0"/>
              <a:t>‹#›</a:t>
            </a:fld>
            <a:endParaRPr lang="en-US"/>
          </a:p>
        </p:txBody>
      </p:sp>
    </p:spTree>
    <p:extLst>
      <p:ext uri="{BB962C8B-B14F-4D97-AF65-F5344CB8AC3E}">
        <p14:creationId xmlns:p14="http://schemas.microsoft.com/office/powerpoint/2010/main" val="240643546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BE5DE7B-1C3E-4B8C-AD8F-3C05C8216842}" type="slidenum">
              <a:rPr lang="en-US" smtClean="0"/>
              <a:t>‹#›</a:t>
            </a:fld>
            <a:endParaRPr lang="en-US"/>
          </a:p>
        </p:txBody>
      </p:sp>
    </p:spTree>
    <p:extLst>
      <p:ext uri="{BB962C8B-B14F-4D97-AF65-F5344CB8AC3E}">
        <p14:creationId xmlns:p14="http://schemas.microsoft.com/office/powerpoint/2010/main" val="176341154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BE5DE7B-1C3E-4B8C-AD8F-3C05C8216842}" type="slidenum">
              <a:rPr lang="en-US" smtClean="0"/>
              <a:t>‹#›</a:t>
            </a:fld>
            <a:endParaRPr lang="en-US"/>
          </a:p>
        </p:txBody>
      </p:sp>
    </p:spTree>
    <p:extLst>
      <p:ext uri="{BB962C8B-B14F-4D97-AF65-F5344CB8AC3E}">
        <p14:creationId xmlns:p14="http://schemas.microsoft.com/office/powerpoint/2010/main" val="38935316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l="87000" t="80000" r="3000" b="3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3126782"/>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E5DE7B-1C3E-4B8C-AD8F-3C05C8216842}" type="slidenum">
              <a:rPr lang="en-US" smtClean="0"/>
              <a:t>‹#›</a:t>
            </a:fld>
            <a:endParaRPr lang="en-US"/>
          </a:p>
        </p:txBody>
      </p:sp>
    </p:spTree>
    <p:extLst>
      <p:ext uri="{BB962C8B-B14F-4D97-AF65-F5344CB8AC3E}">
        <p14:creationId xmlns:p14="http://schemas.microsoft.com/office/powerpoint/2010/main" val="381054758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20574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2057400"/>
            <a:ext cx="6172200" cy="38036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BE5DE7B-1C3E-4B8C-AD8F-3C05C8216842}" type="slidenum">
              <a:rPr lang="en-US" smtClean="0"/>
              <a:t>‹#›</a:t>
            </a:fld>
            <a:endParaRPr lang="en-US"/>
          </a:p>
        </p:txBody>
      </p:sp>
    </p:spTree>
    <p:extLst>
      <p:ext uri="{BB962C8B-B14F-4D97-AF65-F5344CB8AC3E}">
        <p14:creationId xmlns:p14="http://schemas.microsoft.com/office/powerpoint/2010/main" val="190652177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20574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2057400"/>
            <a:ext cx="6172200" cy="38036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BE5DE7B-1C3E-4B8C-AD8F-3C05C8216842}" type="slidenum">
              <a:rPr lang="en-US" smtClean="0"/>
              <a:t>‹#›</a:t>
            </a:fld>
            <a:endParaRPr lang="en-US"/>
          </a:p>
        </p:txBody>
      </p:sp>
    </p:spTree>
    <p:extLst>
      <p:ext uri="{BB962C8B-B14F-4D97-AF65-F5344CB8AC3E}">
        <p14:creationId xmlns:p14="http://schemas.microsoft.com/office/powerpoint/2010/main" val="187352456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rot="5400000">
            <a:off x="7499541" y="2029020"/>
            <a:ext cx="6721477" cy="2663439"/>
          </a:xfrm>
        </p:spPr>
        <p:txBody>
          <a:bodyPr/>
          <a:lstStyle/>
          <a:p>
            <a:r>
              <a:rPr lang="en-US" dirty="0"/>
              <a:t>Click to edit Master title style</a:t>
            </a:r>
          </a:p>
        </p:txBody>
      </p:sp>
      <p:sp>
        <p:nvSpPr>
          <p:cNvPr id="3" name="Vertical Text Placeholder 2"/>
          <p:cNvSpPr>
            <a:spLocks noGrp="1"/>
          </p:cNvSpPr>
          <p:nvPr>
            <p:ph type="body" orient="vert" idx="1"/>
          </p:nvPr>
        </p:nvSpPr>
        <p:spPr>
          <a:xfrm>
            <a:off x="2342259" y="1185070"/>
            <a:ext cx="6348814" cy="4351338"/>
          </a:xfrm>
        </p:spPr>
        <p:txBody>
          <a:bodyPr vert="eaVert"/>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E5DE7B-1C3E-4B8C-AD8F-3C05C8216842}" type="slidenum">
              <a:rPr lang="en-US" smtClean="0"/>
              <a:t>‹#›</a:t>
            </a:fld>
            <a:endParaRPr lang="en-US"/>
          </a:p>
        </p:txBody>
      </p:sp>
    </p:spTree>
    <p:extLst>
      <p:ext uri="{BB962C8B-B14F-4D97-AF65-F5344CB8AC3E}">
        <p14:creationId xmlns:p14="http://schemas.microsoft.com/office/powerpoint/2010/main" val="123556334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66730" y="-1"/>
            <a:ext cx="3125269" cy="6858001"/>
          </a:xfrm>
        </p:spPr>
        <p:txBody>
          <a:bodyPr vert="eaVert"/>
          <a:lstStyle/>
          <a:p>
            <a:r>
              <a:rPr lang="en-US" dirty="0"/>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E5DE7B-1C3E-4B8C-AD8F-3C05C8216842}" type="slidenum">
              <a:rPr lang="en-US" smtClean="0"/>
              <a:t>‹#›</a:t>
            </a:fld>
            <a:endParaRPr lang="en-US"/>
          </a:p>
        </p:txBody>
      </p:sp>
    </p:spTree>
    <p:extLst>
      <p:ext uri="{BB962C8B-B14F-4D97-AF65-F5344CB8AC3E}">
        <p14:creationId xmlns:p14="http://schemas.microsoft.com/office/powerpoint/2010/main" val="277377391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12192000" cy="2213361"/>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E5DE7B-1C3E-4B8C-AD8F-3C05C8216842}" type="slidenum">
              <a:rPr lang="en-US" smtClean="0"/>
              <a:t>‹#›</a:t>
            </a:fld>
            <a:endParaRPr lang="en-US"/>
          </a:p>
        </p:txBody>
      </p:sp>
    </p:spTree>
    <p:extLst>
      <p:ext uri="{BB962C8B-B14F-4D97-AF65-F5344CB8AC3E}">
        <p14:creationId xmlns:p14="http://schemas.microsoft.com/office/powerpoint/2010/main" val="93054067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E5DE7B-1C3E-4B8C-AD8F-3C05C8216842}" type="slidenum">
              <a:rPr lang="en-US" smtClean="0"/>
              <a:t>‹#›</a:t>
            </a:fld>
            <a:endParaRPr lang="en-US"/>
          </a:p>
        </p:txBody>
      </p:sp>
    </p:spTree>
    <p:extLst>
      <p:ext uri="{BB962C8B-B14F-4D97-AF65-F5344CB8AC3E}">
        <p14:creationId xmlns:p14="http://schemas.microsoft.com/office/powerpoint/2010/main" val="334893874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820254"/>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E5DE7B-1C3E-4B8C-AD8F-3C05C8216842}" type="slidenum">
              <a:rPr lang="en-US" smtClean="0"/>
              <a:t>‹#›</a:t>
            </a:fld>
            <a:endParaRPr lang="en-US"/>
          </a:p>
        </p:txBody>
      </p:sp>
    </p:spTree>
    <p:extLst>
      <p:ext uri="{BB962C8B-B14F-4D97-AF65-F5344CB8AC3E}">
        <p14:creationId xmlns:p14="http://schemas.microsoft.com/office/powerpoint/2010/main" val="123417549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BE5DE7B-1C3E-4B8C-AD8F-3C05C8216842}" type="slidenum">
              <a:rPr lang="en-US" smtClean="0"/>
              <a:t>‹#›</a:t>
            </a:fld>
            <a:endParaRPr lang="en-US"/>
          </a:p>
        </p:txBody>
      </p:sp>
    </p:spTree>
    <p:extLst>
      <p:ext uri="{BB962C8B-B14F-4D97-AF65-F5344CB8AC3E}">
        <p14:creationId xmlns:p14="http://schemas.microsoft.com/office/powerpoint/2010/main" val="24325780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BE5DE7B-1C3E-4B8C-AD8F-3C05C8216842}" type="slidenum">
              <a:rPr lang="en-US" smtClean="0"/>
              <a:t>‹#›</a:t>
            </a:fld>
            <a:endParaRPr lang="en-US"/>
          </a:p>
        </p:txBody>
      </p:sp>
    </p:spTree>
    <p:extLst>
      <p:ext uri="{BB962C8B-B14F-4D97-AF65-F5344CB8AC3E}">
        <p14:creationId xmlns:p14="http://schemas.microsoft.com/office/powerpoint/2010/main" val="24887677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BE5DE7B-1C3E-4B8C-AD8F-3C05C8216842}" type="slidenum">
              <a:rPr lang="en-US" smtClean="0"/>
              <a:t>‹#›</a:t>
            </a:fld>
            <a:endParaRPr lang="en-US"/>
          </a:p>
        </p:txBody>
      </p:sp>
    </p:spTree>
    <p:extLst>
      <p:ext uri="{BB962C8B-B14F-4D97-AF65-F5344CB8AC3E}">
        <p14:creationId xmlns:p14="http://schemas.microsoft.com/office/powerpoint/2010/main" val="25430202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a:lum/>
          </a:blip>
          <a:srcRect/>
          <a:stretch>
            <a:fillRect l="87000" t="80000" r="3000" b="3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BE5DE7B-1C3E-4B8C-AD8F-3C05C8216842}" type="slidenum">
              <a:rPr lang="en-US" smtClean="0"/>
              <a:t>‹#›</a:t>
            </a:fld>
            <a:endParaRPr lang="en-US"/>
          </a:p>
        </p:txBody>
      </p:sp>
    </p:spTree>
    <p:extLst>
      <p:ext uri="{BB962C8B-B14F-4D97-AF65-F5344CB8AC3E}">
        <p14:creationId xmlns:p14="http://schemas.microsoft.com/office/powerpoint/2010/main" val="22863749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BE5DE7B-1C3E-4B8C-AD8F-3C05C8216842}" type="slidenum">
              <a:rPr lang="en-US" smtClean="0"/>
              <a:t>‹#›</a:t>
            </a:fld>
            <a:endParaRPr lang="en-US"/>
          </a:p>
        </p:txBody>
      </p:sp>
    </p:spTree>
    <p:extLst>
      <p:ext uri="{BB962C8B-B14F-4D97-AF65-F5344CB8AC3E}">
        <p14:creationId xmlns:p14="http://schemas.microsoft.com/office/powerpoint/2010/main" val="197641392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724114"/>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2057400"/>
            <a:ext cx="6172200" cy="38036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BE5DE7B-1C3E-4B8C-AD8F-3C05C8216842}" type="slidenum">
              <a:rPr lang="en-US" smtClean="0"/>
              <a:t>‹#›</a:t>
            </a:fld>
            <a:endParaRPr lang="en-US"/>
          </a:p>
        </p:txBody>
      </p:sp>
    </p:spTree>
    <p:extLst>
      <p:ext uri="{BB962C8B-B14F-4D97-AF65-F5344CB8AC3E}">
        <p14:creationId xmlns:p14="http://schemas.microsoft.com/office/powerpoint/2010/main" val="36820304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1999" cy="1809750"/>
          </a:xfrm>
          <a:solidFill>
            <a:srgbClr val="A2CE5F"/>
          </a:solidFill>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2057400"/>
            <a:ext cx="6172200" cy="38036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BE5DE7B-1C3E-4B8C-AD8F-3C05C8216842}" type="slidenum">
              <a:rPr lang="en-US" smtClean="0"/>
              <a:t>‹#›</a:t>
            </a:fld>
            <a:endParaRPr lang="en-US"/>
          </a:p>
        </p:txBody>
      </p:sp>
    </p:spTree>
    <p:extLst>
      <p:ext uri="{BB962C8B-B14F-4D97-AF65-F5344CB8AC3E}">
        <p14:creationId xmlns:p14="http://schemas.microsoft.com/office/powerpoint/2010/main" val="189769679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E5DE7B-1C3E-4B8C-AD8F-3C05C8216842}" type="slidenum">
              <a:rPr lang="en-US" smtClean="0"/>
              <a:t>‹#›</a:t>
            </a:fld>
            <a:endParaRPr lang="en-US"/>
          </a:p>
        </p:txBody>
      </p:sp>
    </p:spTree>
    <p:extLst>
      <p:ext uri="{BB962C8B-B14F-4D97-AF65-F5344CB8AC3E}">
        <p14:creationId xmlns:p14="http://schemas.microsoft.com/office/powerpoint/2010/main" val="398364541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12010" y="0"/>
            <a:ext cx="2979990" cy="6858000"/>
          </a:xfrm>
        </p:spPr>
        <p:txBody>
          <a:bodyPr vert="eaVert"/>
          <a:lstStyle/>
          <a:p>
            <a:r>
              <a:rPr lang="en-US" dirty="0"/>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E5DE7B-1C3E-4B8C-AD8F-3C05C8216842}" type="slidenum">
              <a:rPr lang="en-US" smtClean="0"/>
              <a:t>‹#›</a:t>
            </a:fld>
            <a:endParaRPr lang="en-US"/>
          </a:p>
        </p:txBody>
      </p:sp>
    </p:spTree>
    <p:extLst>
      <p:ext uri="{BB962C8B-B14F-4D97-AF65-F5344CB8AC3E}">
        <p14:creationId xmlns:p14="http://schemas.microsoft.com/office/powerpoint/2010/main" val="163586764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12192000" cy="2792117"/>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E5DE7B-1C3E-4B8C-AD8F-3C05C8216842}" type="slidenum">
              <a:rPr lang="en-US" smtClean="0"/>
              <a:t>‹#›</a:t>
            </a:fld>
            <a:endParaRPr lang="en-US"/>
          </a:p>
        </p:txBody>
      </p:sp>
    </p:spTree>
    <p:extLst>
      <p:ext uri="{BB962C8B-B14F-4D97-AF65-F5344CB8AC3E}">
        <p14:creationId xmlns:p14="http://schemas.microsoft.com/office/powerpoint/2010/main" val="277603445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E5DE7B-1C3E-4B8C-AD8F-3C05C8216842}" type="slidenum">
              <a:rPr lang="en-US" smtClean="0"/>
              <a:t>‹#›</a:t>
            </a:fld>
            <a:endParaRPr lang="en-US"/>
          </a:p>
        </p:txBody>
      </p:sp>
    </p:spTree>
    <p:extLst>
      <p:ext uri="{BB962C8B-B14F-4D97-AF65-F5344CB8AC3E}">
        <p14:creationId xmlns:p14="http://schemas.microsoft.com/office/powerpoint/2010/main" val="235203241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845892"/>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E5DE7B-1C3E-4B8C-AD8F-3C05C8216842}" type="slidenum">
              <a:rPr lang="en-US" smtClean="0"/>
              <a:t>‹#›</a:t>
            </a:fld>
            <a:endParaRPr lang="en-US"/>
          </a:p>
        </p:txBody>
      </p:sp>
    </p:spTree>
    <p:extLst>
      <p:ext uri="{BB962C8B-B14F-4D97-AF65-F5344CB8AC3E}">
        <p14:creationId xmlns:p14="http://schemas.microsoft.com/office/powerpoint/2010/main" val="168008857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BE5DE7B-1C3E-4B8C-AD8F-3C05C8216842}" type="slidenum">
              <a:rPr lang="en-US" smtClean="0"/>
              <a:t>‹#›</a:t>
            </a:fld>
            <a:endParaRPr lang="en-US"/>
          </a:p>
        </p:txBody>
      </p:sp>
    </p:spTree>
    <p:extLst>
      <p:ext uri="{BB962C8B-B14F-4D97-AF65-F5344CB8AC3E}">
        <p14:creationId xmlns:p14="http://schemas.microsoft.com/office/powerpoint/2010/main" val="226950647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BE5DE7B-1C3E-4B8C-AD8F-3C05C8216842}" type="slidenum">
              <a:rPr lang="en-US" smtClean="0"/>
              <a:t>‹#›</a:t>
            </a:fld>
            <a:endParaRPr lang="en-US"/>
          </a:p>
        </p:txBody>
      </p:sp>
    </p:spTree>
    <p:extLst>
      <p:ext uri="{BB962C8B-B14F-4D97-AF65-F5344CB8AC3E}">
        <p14:creationId xmlns:p14="http://schemas.microsoft.com/office/powerpoint/2010/main" val="11138237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bg>
      <p:bgPr>
        <a:blipFill dpi="0" rotWithShape="1">
          <a:blip r:embed="rId2">
            <a:lum/>
          </a:blip>
          <a:srcRect/>
          <a:stretch>
            <a:fillRect l="87000" t="80000" r="3000" b="3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BE5DE7B-1C3E-4B8C-AD8F-3C05C8216842}" type="slidenum">
              <a:rPr lang="en-US" smtClean="0"/>
              <a:t>‹#›</a:t>
            </a:fld>
            <a:endParaRPr lang="en-US"/>
          </a:p>
        </p:txBody>
      </p:sp>
    </p:spTree>
    <p:extLst>
      <p:ext uri="{BB962C8B-B14F-4D97-AF65-F5344CB8AC3E}">
        <p14:creationId xmlns:p14="http://schemas.microsoft.com/office/powerpoint/2010/main" val="238971891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BE5DE7B-1C3E-4B8C-AD8F-3C05C8216842}" type="slidenum">
              <a:rPr lang="en-US" smtClean="0"/>
              <a:t>‹#›</a:t>
            </a:fld>
            <a:endParaRPr lang="en-US"/>
          </a:p>
        </p:txBody>
      </p:sp>
    </p:spTree>
    <p:extLst>
      <p:ext uri="{BB962C8B-B14F-4D97-AF65-F5344CB8AC3E}">
        <p14:creationId xmlns:p14="http://schemas.microsoft.com/office/powerpoint/2010/main" val="155252031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BE5DE7B-1C3E-4B8C-AD8F-3C05C8216842}" type="slidenum">
              <a:rPr lang="en-US" smtClean="0"/>
              <a:t>‹#›</a:t>
            </a:fld>
            <a:endParaRPr lang="en-US"/>
          </a:p>
        </p:txBody>
      </p:sp>
    </p:spTree>
    <p:extLst>
      <p:ext uri="{BB962C8B-B14F-4D97-AF65-F5344CB8AC3E}">
        <p14:creationId xmlns:p14="http://schemas.microsoft.com/office/powerpoint/2010/main" val="13846004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2057400"/>
            <a:ext cx="6172200" cy="38036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BE5DE7B-1C3E-4B8C-AD8F-3C05C8216842}" type="slidenum">
              <a:rPr lang="en-US" smtClean="0"/>
              <a:t>‹#›</a:t>
            </a:fld>
            <a:endParaRPr lang="en-US"/>
          </a:p>
        </p:txBody>
      </p:sp>
    </p:spTree>
    <p:extLst>
      <p:ext uri="{BB962C8B-B14F-4D97-AF65-F5344CB8AC3E}">
        <p14:creationId xmlns:p14="http://schemas.microsoft.com/office/powerpoint/2010/main" val="137411402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1999" cy="1741206"/>
          </a:xfrm>
        </p:spPr>
        <p:txBody>
          <a:bodyPr anchor="b"/>
          <a:lstStyle>
            <a:lvl1pPr>
              <a:defRPr sz="3200"/>
            </a:lvl1pPr>
          </a:lstStyle>
          <a:p>
            <a:r>
              <a:rPr lang="en-US" dirty="0"/>
              <a:t>Click to edit Master title style</a:t>
            </a:r>
          </a:p>
        </p:txBody>
      </p:sp>
      <p:sp>
        <p:nvSpPr>
          <p:cNvPr id="3" name="Picture Placeholder 2"/>
          <p:cNvSpPr>
            <a:spLocks noGrp="1"/>
          </p:cNvSpPr>
          <p:nvPr>
            <p:ph type="pic" idx="1"/>
          </p:nvPr>
        </p:nvSpPr>
        <p:spPr>
          <a:xfrm>
            <a:off x="5183188" y="2057400"/>
            <a:ext cx="6172200" cy="38036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BE5DE7B-1C3E-4B8C-AD8F-3C05C8216842}" type="slidenum">
              <a:rPr lang="en-US" smtClean="0"/>
              <a:t>‹#›</a:t>
            </a:fld>
            <a:endParaRPr lang="en-US"/>
          </a:p>
        </p:txBody>
      </p:sp>
    </p:spTree>
    <p:extLst>
      <p:ext uri="{BB962C8B-B14F-4D97-AF65-F5344CB8AC3E}">
        <p14:creationId xmlns:p14="http://schemas.microsoft.com/office/powerpoint/2010/main" val="168037598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E5DE7B-1C3E-4B8C-AD8F-3C05C8216842}" type="slidenum">
              <a:rPr lang="en-US" smtClean="0"/>
              <a:t>‹#›</a:t>
            </a:fld>
            <a:endParaRPr lang="en-US"/>
          </a:p>
        </p:txBody>
      </p:sp>
    </p:spTree>
    <p:extLst>
      <p:ext uri="{BB962C8B-B14F-4D97-AF65-F5344CB8AC3E}">
        <p14:creationId xmlns:p14="http://schemas.microsoft.com/office/powerpoint/2010/main" val="171321316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52190" y="0"/>
            <a:ext cx="3039810" cy="6858000"/>
          </a:xfrm>
        </p:spPr>
        <p:txBody>
          <a:bodyPr vert="eaVert"/>
          <a:lstStyle/>
          <a:p>
            <a:r>
              <a:rPr lang="en-US" dirty="0"/>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E5DE7B-1C3E-4B8C-AD8F-3C05C8216842}" type="slidenum">
              <a:rPr lang="en-US" smtClean="0"/>
              <a:t>‹#›</a:t>
            </a:fld>
            <a:endParaRPr lang="en-US"/>
          </a:p>
        </p:txBody>
      </p:sp>
    </p:spTree>
    <p:extLst>
      <p:ext uri="{BB962C8B-B14F-4D97-AF65-F5344CB8AC3E}">
        <p14:creationId xmlns:p14="http://schemas.microsoft.com/office/powerpoint/2010/main" val="153904425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12192000" cy="2604109"/>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E5DE7B-1C3E-4B8C-AD8F-3C05C8216842}" type="slidenum">
              <a:rPr lang="en-US" smtClean="0"/>
              <a:t>‹#›</a:t>
            </a:fld>
            <a:endParaRPr lang="en-US"/>
          </a:p>
        </p:txBody>
      </p:sp>
    </p:spTree>
    <p:extLst>
      <p:ext uri="{BB962C8B-B14F-4D97-AF65-F5344CB8AC3E}">
        <p14:creationId xmlns:p14="http://schemas.microsoft.com/office/powerpoint/2010/main" val="280854281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E5DE7B-1C3E-4B8C-AD8F-3C05C8216842}" type="slidenum">
              <a:rPr lang="en-US" smtClean="0"/>
              <a:t>‹#›</a:t>
            </a:fld>
            <a:endParaRPr lang="en-US"/>
          </a:p>
        </p:txBody>
      </p:sp>
    </p:spTree>
    <p:extLst>
      <p:ext uri="{BB962C8B-B14F-4D97-AF65-F5344CB8AC3E}">
        <p14:creationId xmlns:p14="http://schemas.microsoft.com/office/powerpoint/2010/main" val="19078428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88" y="0"/>
            <a:ext cx="12192000" cy="2361093"/>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E5DE7B-1C3E-4B8C-AD8F-3C05C8216842}" type="slidenum">
              <a:rPr lang="en-US" smtClean="0"/>
              <a:t>‹#›</a:t>
            </a:fld>
            <a:endParaRPr lang="en-US"/>
          </a:p>
        </p:txBody>
      </p:sp>
    </p:spTree>
    <p:extLst>
      <p:ext uri="{BB962C8B-B14F-4D97-AF65-F5344CB8AC3E}">
        <p14:creationId xmlns:p14="http://schemas.microsoft.com/office/powerpoint/2010/main" val="239655910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BE5DE7B-1C3E-4B8C-AD8F-3C05C8216842}" type="slidenum">
              <a:rPr lang="en-US" smtClean="0"/>
              <a:t>‹#›</a:t>
            </a:fld>
            <a:endParaRPr lang="en-US"/>
          </a:p>
        </p:txBody>
      </p:sp>
    </p:spTree>
    <p:extLst>
      <p:ext uri="{BB962C8B-B14F-4D97-AF65-F5344CB8AC3E}">
        <p14:creationId xmlns:p14="http://schemas.microsoft.com/office/powerpoint/2010/main" val="20114637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lum/>
          </a:blip>
          <a:srcRect/>
          <a:stretch>
            <a:fillRect l="87000" t="80000" r="3000" b="3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BE5DE7B-1C3E-4B8C-AD8F-3C05C8216842}" type="slidenum">
              <a:rPr lang="en-US" smtClean="0"/>
              <a:t>‹#›</a:t>
            </a:fld>
            <a:endParaRPr lang="en-US"/>
          </a:p>
        </p:txBody>
      </p:sp>
    </p:spTree>
    <p:extLst>
      <p:ext uri="{BB962C8B-B14F-4D97-AF65-F5344CB8AC3E}">
        <p14:creationId xmlns:p14="http://schemas.microsoft.com/office/powerpoint/2010/main" val="234549967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325563"/>
          </a:xfrm>
        </p:spPr>
        <p:txBody>
          <a:bodyPr/>
          <a:lstStyle/>
          <a:p>
            <a:r>
              <a:rPr lang="en-US" dirty="0"/>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BE5DE7B-1C3E-4B8C-AD8F-3C05C8216842}" type="slidenum">
              <a:rPr lang="en-US" smtClean="0"/>
              <a:t>‹#›</a:t>
            </a:fld>
            <a:endParaRPr lang="en-US"/>
          </a:p>
        </p:txBody>
      </p:sp>
    </p:spTree>
    <p:extLst>
      <p:ext uri="{BB962C8B-B14F-4D97-AF65-F5344CB8AC3E}">
        <p14:creationId xmlns:p14="http://schemas.microsoft.com/office/powerpoint/2010/main" val="365741137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BE5DE7B-1C3E-4B8C-AD8F-3C05C8216842}" type="slidenum">
              <a:rPr lang="en-US" smtClean="0"/>
              <a:t>‹#›</a:t>
            </a:fld>
            <a:endParaRPr lang="en-US"/>
          </a:p>
        </p:txBody>
      </p:sp>
    </p:spTree>
    <p:extLst>
      <p:ext uri="{BB962C8B-B14F-4D97-AF65-F5344CB8AC3E}">
        <p14:creationId xmlns:p14="http://schemas.microsoft.com/office/powerpoint/2010/main" val="415205361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BE5DE7B-1C3E-4B8C-AD8F-3C05C8216842}" type="slidenum">
              <a:rPr lang="en-US" smtClean="0"/>
              <a:t>‹#›</a:t>
            </a:fld>
            <a:endParaRPr lang="en-US"/>
          </a:p>
        </p:txBody>
      </p:sp>
    </p:spTree>
    <p:extLst>
      <p:ext uri="{BB962C8B-B14F-4D97-AF65-F5344CB8AC3E}">
        <p14:creationId xmlns:p14="http://schemas.microsoft.com/office/powerpoint/2010/main" val="416102947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1999" cy="1724114"/>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2057400"/>
            <a:ext cx="6172200" cy="38036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BE5DE7B-1C3E-4B8C-AD8F-3C05C8216842}" type="slidenum">
              <a:rPr lang="en-US" smtClean="0"/>
              <a:t>‹#›</a:t>
            </a:fld>
            <a:endParaRPr lang="en-US"/>
          </a:p>
        </p:txBody>
      </p:sp>
    </p:spTree>
    <p:extLst>
      <p:ext uri="{BB962C8B-B14F-4D97-AF65-F5344CB8AC3E}">
        <p14:creationId xmlns:p14="http://schemas.microsoft.com/office/powerpoint/2010/main" val="375209764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1999" cy="180975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2057400"/>
            <a:ext cx="6172200" cy="38036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BE5DE7B-1C3E-4B8C-AD8F-3C05C8216842}" type="slidenum">
              <a:rPr lang="en-US" smtClean="0"/>
              <a:t>‹#›</a:t>
            </a:fld>
            <a:endParaRPr lang="en-US"/>
          </a:p>
        </p:txBody>
      </p:sp>
    </p:spTree>
    <p:extLst>
      <p:ext uri="{BB962C8B-B14F-4D97-AF65-F5344CB8AC3E}">
        <p14:creationId xmlns:p14="http://schemas.microsoft.com/office/powerpoint/2010/main" val="251906341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E5DE7B-1C3E-4B8C-AD8F-3C05C8216842}" type="slidenum">
              <a:rPr lang="en-US" smtClean="0"/>
              <a:t>‹#›</a:t>
            </a:fld>
            <a:endParaRPr lang="en-US"/>
          </a:p>
        </p:txBody>
      </p:sp>
    </p:spTree>
    <p:extLst>
      <p:ext uri="{BB962C8B-B14F-4D97-AF65-F5344CB8AC3E}">
        <p14:creationId xmlns:p14="http://schemas.microsoft.com/office/powerpoint/2010/main" val="72067597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03464" y="0"/>
            <a:ext cx="2988536" cy="6858000"/>
          </a:xfrm>
        </p:spPr>
        <p:txBody>
          <a:bodyPr vert="eaVert"/>
          <a:lstStyle/>
          <a:p>
            <a:r>
              <a:rPr lang="en-US" dirty="0"/>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E5DE7B-1C3E-4B8C-AD8F-3C05C8216842}" type="slidenum">
              <a:rPr lang="en-US" smtClean="0"/>
              <a:t>‹#›</a:t>
            </a:fld>
            <a:endParaRPr lang="en-US"/>
          </a:p>
        </p:txBody>
      </p:sp>
    </p:spTree>
    <p:extLst>
      <p:ext uri="{BB962C8B-B14F-4D97-AF65-F5344CB8AC3E}">
        <p14:creationId xmlns:p14="http://schemas.microsoft.com/office/powerpoint/2010/main" val="257767148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12192000" cy="166643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E5DE7B-1C3E-4B8C-AD8F-3C05C8216842}" type="slidenum">
              <a:rPr lang="en-US" smtClean="0"/>
              <a:t>‹#›</a:t>
            </a:fld>
            <a:endParaRPr lang="en-US"/>
          </a:p>
        </p:txBody>
      </p:sp>
    </p:spTree>
    <p:extLst>
      <p:ext uri="{BB962C8B-B14F-4D97-AF65-F5344CB8AC3E}">
        <p14:creationId xmlns:p14="http://schemas.microsoft.com/office/powerpoint/2010/main" val="77264733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E5DE7B-1C3E-4B8C-AD8F-3C05C8216842}" type="slidenum">
              <a:rPr lang="en-US" smtClean="0"/>
              <a:t>‹#›</a:t>
            </a:fld>
            <a:endParaRPr lang="en-US"/>
          </a:p>
        </p:txBody>
      </p:sp>
    </p:spTree>
    <p:extLst>
      <p:ext uri="{BB962C8B-B14F-4D97-AF65-F5344CB8AC3E}">
        <p14:creationId xmlns:p14="http://schemas.microsoft.com/office/powerpoint/2010/main" val="212288573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914258"/>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E5DE7B-1C3E-4B8C-AD8F-3C05C8216842}" type="slidenum">
              <a:rPr lang="en-US" smtClean="0"/>
              <a:t>‹#›</a:t>
            </a:fld>
            <a:endParaRPr lang="en-US"/>
          </a:p>
        </p:txBody>
      </p:sp>
    </p:spTree>
    <p:extLst>
      <p:ext uri="{BB962C8B-B14F-4D97-AF65-F5344CB8AC3E}">
        <p14:creationId xmlns:p14="http://schemas.microsoft.com/office/powerpoint/2010/main" val="24383336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1">
          <a:blip r:embed="rId2">
            <a:lum/>
          </a:blip>
          <a:srcRect/>
          <a:stretch>
            <a:fillRect l="87000" t="80000" r="3000" b="3000"/>
          </a:stretch>
        </a:blipFill>
        <a:effectLst/>
      </p:bgPr>
    </p:bg>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BE5DE7B-1C3E-4B8C-AD8F-3C05C8216842}" type="slidenum">
              <a:rPr lang="en-US" smtClean="0"/>
              <a:t>‹#›</a:t>
            </a:fld>
            <a:endParaRPr lang="en-US"/>
          </a:p>
        </p:txBody>
      </p:sp>
    </p:spTree>
    <p:extLst>
      <p:ext uri="{BB962C8B-B14F-4D97-AF65-F5344CB8AC3E}">
        <p14:creationId xmlns:p14="http://schemas.microsoft.com/office/powerpoint/2010/main" val="93176343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BE5DE7B-1C3E-4B8C-AD8F-3C05C8216842}" type="slidenum">
              <a:rPr lang="en-US" smtClean="0"/>
              <a:t>‹#›</a:t>
            </a:fld>
            <a:endParaRPr lang="en-US"/>
          </a:p>
        </p:txBody>
      </p:sp>
    </p:spTree>
    <p:extLst>
      <p:ext uri="{BB962C8B-B14F-4D97-AF65-F5344CB8AC3E}">
        <p14:creationId xmlns:p14="http://schemas.microsoft.com/office/powerpoint/2010/main" val="143524220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BE5DE7B-1C3E-4B8C-AD8F-3C05C8216842}" type="slidenum">
              <a:rPr lang="en-US" smtClean="0"/>
              <a:t>‹#›</a:t>
            </a:fld>
            <a:endParaRPr lang="en-US"/>
          </a:p>
        </p:txBody>
      </p:sp>
    </p:spTree>
    <p:extLst>
      <p:ext uri="{BB962C8B-B14F-4D97-AF65-F5344CB8AC3E}">
        <p14:creationId xmlns:p14="http://schemas.microsoft.com/office/powerpoint/2010/main" val="232678832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BE5DE7B-1C3E-4B8C-AD8F-3C05C8216842}" type="slidenum">
              <a:rPr lang="en-US" smtClean="0"/>
              <a:t>‹#›</a:t>
            </a:fld>
            <a:endParaRPr lang="en-US"/>
          </a:p>
        </p:txBody>
      </p:sp>
    </p:spTree>
    <p:extLst>
      <p:ext uri="{BB962C8B-B14F-4D97-AF65-F5344CB8AC3E}">
        <p14:creationId xmlns:p14="http://schemas.microsoft.com/office/powerpoint/2010/main" val="273255311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BE5DE7B-1C3E-4B8C-AD8F-3C05C8216842}" type="slidenum">
              <a:rPr lang="en-US" smtClean="0"/>
              <a:t>‹#›</a:t>
            </a:fld>
            <a:endParaRPr lang="en-US"/>
          </a:p>
        </p:txBody>
      </p:sp>
    </p:spTree>
    <p:extLst>
      <p:ext uri="{BB962C8B-B14F-4D97-AF65-F5344CB8AC3E}">
        <p14:creationId xmlns:p14="http://schemas.microsoft.com/office/powerpoint/2010/main" val="15746969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2057400"/>
            <a:ext cx="6172200" cy="38036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BE5DE7B-1C3E-4B8C-AD8F-3C05C8216842}" type="slidenum">
              <a:rPr lang="en-US" smtClean="0"/>
              <a:t>‹#›</a:t>
            </a:fld>
            <a:endParaRPr lang="en-US"/>
          </a:p>
        </p:txBody>
      </p:sp>
    </p:spTree>
    <p:extLst>
      <p:ext uri="{BB962C8B-B14F-4D97-AF65-F5344CB8AC3E}">
        <p14:creationId xmlns:p14="http://schemas.microsoft.com/office/powerpoint/2010/main" val="405025339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741206"/>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2057400"/>
            <a:ext cx="6172200" cy="38036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BE5DE7B-1C3E-4B8C-AD8F-3C05C8216842}" type="slidenum">
              <a:rPr lang="en-US" smtClean="0"/>
              <a:t>‹#›</a:t>
            </a:fld>
            <a:endParaRPr lang="en-US"/>
          </a:p>
        </p:txBody>
      </p:sp>
    </p:spTree>
    <p:extLst>
      <p:ext uri="{BB962C8B-B14F-4D97-AF65-F5344CB8AC3E}">
        <p14:creationId xmlns:p14="http://schemas.microsoft.com/office/powerpoint/2010/main" val="362448901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E5DE7B-1C3E-4B8C-AD8F-3C05C8216842}" type="slidenum">
              <a:rPr lang="en-US" smtClean="0"/>
              <a:t>‹#›</a:t>
            </a:fld>
            <a:endParaRPr lang="en-US"/>
          </a:p>
        </p:txBody>
      </p:sp>
    </p:spTree>
    <p:extLst>
      <p:ext uri="{BB962C8B-B14F-4D97-AF65-F5344CB8AC3E}">
        <p14:creationId xmlns:p14="http://schemas.microsoft.com/office/powerpoint/2010/main" val="133204114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00914" y="0"/>
            <a:ext cx="3091085" cy="6858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E5DE7B-1C3E-4B8C-AD8F-3C05C8216842}" type="slidenum">
              <a:rPr lang="en-US" smtClean="0"/>
              <a:t>‹#›</a:t>
            </a:fld>
            <a:endParaRPr lang="en-US"/>
          </a:p>
        </p:txBody>
      </p:sp>
    </p:spTree>
    <p:extLst>
      <p:ext uri="{BB962C8B-B14F-4D97-AF65-F5344CB8AC3E}">
        <p14:creationId xmlns:p14="http://schemas.microsoft.com/office/powerpoint/2010/main" val="377536878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12192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E5DE7B-1C3E-4B8C-AD8F-3C05C8216842}" type="slidenum">
              <a:rPr lang="en-US" smtClean="0"/>
              <a:t>‹#›</a:t>
            </a:fld>
            <a:endParaRPr lang="en-US"/>
          </a:p>
        </p:txBody>
      </p:sp>
    </p:spTree>
    <p:extLst>
      <p:ext uri="{BB962C8B-B14F-4D97-AF65-F5344CB8AC3E}">
        <p14:creationId xmlns:p14="http://schemas.microsoft.com/office/powerpoint/2010/main" val="253370064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E5DE7B-1C3E-4B8C-AD8F-3C05C8216842}" type="slidenum">
              <a:rPr lang="en-US" smtClean="0"/>
              <a:t>‹#›</a:t>
            </a:fld>
            <a:endParaRPr lang="en-US"/>
          </a:p>
        </p:txBody>
      </p:sp>
    </p:spTree>
    <p:extLst>
      <p:ext uri="{BB962C8B-B14F-4D97-AF65-F5344CB8AC3E}">
        <p14:creationId xmlns:p14="http://schemas.microsoft.com/office/powerpoint/2010/main" val="4133209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1">
          <a:blip r:embed="rId2">
            <a:lum/>
          </a:blip>
          <a:srcRect/>
          <a:stretch>
            <a:fillRect l="87000" t="80000" r="3000" b="3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2057400"/>
          </a:xfrm>
        </p:spPr>
        <p:txBody>
          <a:bodyPr anchor="b"/>
          <a:lstStyle>
            <a:lvl1pPr>
              <a:defRPr sz="3200"/>
            </a:lvl1pPr>
          </a:lstStyle>
          <a:p>
            <a:r>
              <a:rPr lang="en-US" dirty="0"/>
              <a:t>Click to edit Master title style</a:t>
            </a:r>
          </a:p>
        </p:txBody>
      </p:sp>
      <p:sp>
        <p:nvSpPr>
          <p:cNvPr id="3" name="Content Placeholder 2"/>
          <p:cNvSpPr>
            <a:spLocks noGrp="1"/>
          </p:cNvSpPr>
          <p:nvPr>
            <p:ph idx="1"/>
          </p:nvPr>
        </p:nvSpPr>
        <p:spPr>
          <a:xfrm>
            <a:off x="5183188" y="2238998"/>
            <a:ext cx="6172200" cy="362205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238998"/>
            <a:ext cx="3932237" cy="362999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BE5DE7B-1C3E-4B8C-AD8F-3C05C8216842}" type="slidenum">
              <a:rPr lang="en-US" smtClean="0"/>
              <a:t>‹#›</a:t>
            </a:fld>
            <a:endParaRPr lang="en-US"/>
          </a:p>
        </p:txBody>
      </p:sp>
    </p:spTree>
    <p:extLst>
      <p:ext uri="{BB962C8B-B14F-4D97-AF65-F5344CB8AC3E}">
        <p14:creationId xmlns:p14="http://schemas.microsoft.com/office/powerpoint/2010/main" val="4041386501"/>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495515"/>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E5DE7B-1C3E-4B8C-AD8F-3C05C8216842}" type="slidenum">
              <a:rPr lang="en-US" smtClean="0"/>
              <a:t>‹#›</a:t>
            </a:fld>
            <a:endParaRPr lang="en-US"/>
          </a:p>
        </p:txBody>
      </p:sp>
    </p:spTree>
    <p:extLst>
      <p:ext uri="{BB962C8B-B14F-4D97-AF65-F5344CB8AC3E}">
        <p14:creationId xmlns:p14="http://schemas.microsoft.com/office/powerpoint/2010/main" val="19942443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BE5DE7B-1C3E-4B8C-AD8F-3C05C8216842}" type="slidenum">
              <a:rPr lang="en-US" smtClean="0"/>
              <a:t>‹#›</a:t>
            </a:fld>
            <a:endParaRPr lang="en-US"/>
          </a:p>
        </p:txBody>
      </p:sp>
    </p:spTree>
    <p:extLst>
      <p:ext uri="{BB962C8B-B14F-4D97-AF65-F5344CB8AC3E}">
        <p14:creationId xmlns:p14="http://schemas.microsoft.com/office/powerpoint/2010/main" val="369633597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lstStyle/>
          <a:p>
            <a:r>
              <a:rPr lang="en-US" dirty="0"/>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BE5DE7B-1C3E-4B8C-AD8F-3C05C8216842}" type="slidenum">
              <a:rPr lang="en-US" smtClean="0"/>
              <a:t>‹#›</a:t>
            </a:fld>
            <a:endParaRPr lang="en-US"/>
          </a:p>
        </p:txBody>
      </p:sp>
    </p:spTree>
    <p:extLst>
      <p:ext uri="{BB962C8B-B14F-4D97-AF65-F5344CB8AC3E}">
        <p14:creationId xmlns:p14="http://schemas.microsoft.com/office/powerpoint/2010/main" val="221069612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BE5DE7B-1C3E-4B8C-AD8F-3C05C8216842}" type="slidenum">
              <a:rPr lang="en-US" smtClean="0"/>
              <a:t>‹#›</a:t>
            </a:fld>
            <a:endParaRPr lang="en-US"/>
          </a:p>
        </p:txBody>
      </p:sp>
    </p:spTree>
    <p:extLst>
      <p:ext uri="{BB962C8B-B14F-4D97-AF65-F5344CB8AC3E}">
        <p14:creationId xmlns:p14="http://schemas.microsoft.com/office/powerpoint/2010/main" val="700663930"/>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BE5DE7B-1C3E-4B8C-AD8F-3C05C8216842}" type="slidenum">
              <a:rPr lang="en-US" smtClean="0"/>
              <a:t>‹#›</a:t>
            </a:fld>
            <a:endParaRPr lang="en-US"/>
          </a:p>
        </p:txBody>
      </p:sp>
    </p:spTree>
    <p:extLst>
      <p:ext uri="{BB962C8B-B14F-4D97-AF65-F5344CB8AC3E}">
        <p14:creationId xmlns:p14="http://schemas.microsoft.com/office/powerpoint/2010/main" val="2356965846"/>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749751"/>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2057400"/>
            <a:ext cx="6172200" cy="38036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BE5DE7B-1C3E-4B8C-AD8F-3C05C8216842}" type="slidenum">
              <a:rPr lang="en-US" smtClean="0"/>
              <a:t>‹#›</a:t>
            </a:fld>
            <a:endParaRPr lang="en-US"/>
          </a:p>
        </p:txBody>
      </p:sp>
    </p:spTree>
    <p:extLst>
      <p:ext uri="{BB962C8B-B14F-4D97-AF65-F5344CB8AC3E}">
        <p14:creationId xmlns:p14="http://schemas.microsoft.com/office/powerpoint/2010/main" val="112067748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80975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2057400"/>
            <a:ext cx="6172200" cy="38036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BE5DE7B-1C3E-4B8C-AD8F-3C05C8216842}" type="slidenum">
              <a:rPr lang="en-US" smtClean="0"/>
              <a:t>‹#›</a:t>
            </a:fld>
            <a:endParaRPr lang="en-US"/>
          </a:p>
        </p:txBody>
      </p:sp>
    </p:spTree>
    <p:extLst>
      <p:ext uri="{BB962C8B-B14F-4D97-AF65-F5344CB8AC3E}">
        <p14:creationId xmlns:p14="http://schemas.microsoft.com/office/powerpoint/2010/main" val="3783148549"/>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E5DE7B-1C3E-4B8C-AD8F-3C05C8216842}" type="slidenum">
              <a:rPr lang="en-US" smtClean="0"/>
              <a:t>‹#›</a:t>
            </a:fld>
            <a:endParaRPr lang="en-US"/>
          </a:p>
        </p:txBody>
      </p:sp>
    </p:spTree>
    <p:extLst>
      <p:ext uri="{BB962C8B-B14F-4D97-AF65-F5344CB8AC3E}">
        <p14:creationId xmlns:p14="http://schemas.microsoft.com/office/powerpoint/2010/main" val="2679199352"/>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63100" y="0"/>
            <a:ext cx="2628900" cy="6858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E5DE7B-1C3E-4B8C-AD8F-3C05C8216842}" type="slidenum">
              <a:rPr lang="en-US" smtClean="0"/>
              <a:t>‹#›</a:t>
            </a:fld>
            <a:endParaRPr lang="en-US"/>
          </a:p>
        </p:txBody>
      </p:sp>
    </p:spTree>
    <p:extLst>
      <p:ext uri="{BB962C8B-B14F-4D97-AF65-F5344CB8AC3E}">
        <p14:creationId xmlns:p14="http://schemas.microsoft.com/office/powerpoint/2010/main" val="25716903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1">
          <a:blip r:embed="rId2">
            <a:lum/>
          </a:blip>
          <a:srcRect/>
          <a:stretch>
            <a:fillRect l="87000" t="80000" r="3000" b="3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2057400"/>
          </a:xfrm>
        </p:spPr>
        <p:txBody>
          <a:bodyPr anchor="b"/>
          <a:lstStyle>
            <a:lvl1pPr>
              <a:defRPr sz="3200"/>
            </a:lvl1pPr>
          </a:lstStyle>
          <a:p>
            <a:r>
              <a:rPr lang="en-US" dirty="0"/>
              <a:t>Click to edit Master title style</a:t>
            </a:r>
          </a:p>
        </p:txBody>
      </p:sp>
      <p:sp>
        <p:nvSpPr>
          <p:cNvPr id="3" name="Picture Placeholder 2"/>
          <p:cNvSpPr>
            <a:spLocks noGrp="1"/>
          </p:cNvSpPr>
          <p:nvPr>
            <p:ph type="pic" idx="1"/>
          </p:nvPr>
        </p:nvSpPr>
        <p:spPr>
          <a:xfrm>
            <a:off x="5183188" y="2179178"/>
            <a:ext cx="6172200" cy="368187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179178"/>
            <a:ext cx="3932237" cy="368981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BE5DE7B-1C3E-4B8C-AD8F-3C05C8216842}" type="slidenum">
              <a:rPr lang="en-US" smtClean="0"/>
              <a:t>‹#›</a:t>
            </a:fld>
            <a:endParaRPr lang="en-US"/>
          </a:p>
        </p:txBody>
      </p:sp>
    </p:spTree>
    <p:extLst>
      <p:ext uri="{BB962C8B-B14F-4D97-AF65-F5344CB8AC3E}">
        <p14:creationId xmlns:p14="http://schemas.microsoft.com/office/powerpoint/2010/main" val="23205482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pn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image" Target="../media/image1.png"/><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image" Target="../media/image1.png"/><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3000" t="80000" r="87000" b="3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1"/>
            <a:ext cx="12192000" cy="1690688"/>
          </a:xfrm>
          <a:prstGeom prst="rect">
            <a:avLst/>
          </a:prstGeom>
          <a:solidFill>
            <a:schemeClr val="bg2"/>
          </a:solidFill>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6097988" y="6356350"/>
            <a:ext cx="4620369"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18357" y="6356350"/>
            <a:ext cx="63544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E5DE7B-1C3E-4B8C-AD8F-3C05C8216842}" type="slidenum">
              <a:rPr lang="en-US" smtClean="0"/>
              <a:t>‹#›</a:t>
            </a:fld>
            <a:endParaRPr lang="en-US"/>
          </a:p>
        </p:txBody>
      </p:sp>
    </p:spTree>
    <p:extLst>
      <p:ext uri="{BB962C8B-B14F-4D97-AF65-F5344CB8AC3E}">
        <p14:creationId xmlns:p14="http://schemas.microsoft.com/office/powerpoint/2010/main" val="34902849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248"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l="87000" t="80000" r="3000" b="3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12192000" cy="1690688"/>
          </a:xfrm>
          <a:prstGeom prst="rect">
            <a:avLst/>
          </a:prstGeom>
          <a:solidFill>
            <a:srgbClr val="706657"/>
          </a:solidFill>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6097988" y="6356350"/>
            <a:ext cx="4620369"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18357" y="6356350"/>
            <a:ext cx="63544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E5DE7B-1C3E-4B8C-AD8F-3C05C8216842}" type="slidenum">
              <a:rPr lang="en-US" smtClean="0"/>
              <a:t>‹#›</a:t>
            </a:fld>
            <a:endParaRPr lang="en-US"/>
          </a:p>
        </p:txBody>
      </p:sp>
    </p:spTree>
    <p:extLst>
      <p:ext uri="{BB962C8B-B14F-4D97-AF65-F5344CB8AC3E}">
        <p14:creationId xmlns:p14="http://schemas.microsoft.com/office/powerpoint/2010/main" val="123741369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l="87000" t="80000" r="3000" b="3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1"/>
            <a:ext cx="12192000" cy="1690688"/>
          </a:xfrm>
          <a:prstGeom prst="rect">
            <a:avLst/>
          </a:prstGeom>
          <a:solidFill>
            <a:srgbClr val="69BB7F"/>
          </a:solidFill>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6097988" y="6356350"/>
            <a:ext cx="4620369"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18357" y="6356350"/>
            <a:ext cx="63544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E5DE7B-1C3E-4B8C-AD8F-3C05C8216842}" type="slidenum">
              <a:rPr lang="en-US" smtClean="0"/>
              <a:t>‹#›</a:t>
            </a:fld>
            <a:endParaRPr lang="en-US"/>
          </a:p>
        </p:txBody>
      </p:sp>
    </p:spTree>
    <p:extLst>
      <p:ext uri="{BB962C8B-B14F-4D97-AF65-F5344CB8AC3E}">
        <p14:creationId xmlns:p14="http://schemas.microsoft.com/office/powerpoint/2010/main" val="415640089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l="87000" t="80000" r="3000" b="3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12192000" cy="1571047"/>
          </a:xfrm>
          <a:prstGeom prst="rect">
            <a:avLst/>
          </a:prstGeom>
          <a:solidFill>
            <a:srgbClr val="9BCB80"/>
          </a:solidFill>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6097988" y="6356350"/>
            <a:ext cx="4620369"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18357" y="6356350"/>
            <a:ext cx="63544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E5DE7B-1C3E-4B8C-AD8F-3C05C8216842}" type="slidenum">
              <a:rPr lang="en-US" smtClean="0"/>
              <a:t>‹#›</a:t>
            </a:fld>
            <a:endParaRPr lang="en-US"/>
          </a:p>
        </p:txBody>
      </p:sp>
    </p:spTree>
    <p:extLst>
      <p:ext uri="{BB962C8B-B14F-4D97-AF65-F5344CB8AC3E}">
        <p14:creationId xmlns:p14="http://schemas.microsoft.com/office/powerpoint/2010/main" val="127706775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l="87000" t="80000" r="3000" b="3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12192000" cy="1528317"/>
          </a:xfrm>
          <a:prstGeom prst="rect">
            <a:avLst/>
          </a:prstGeom>
          <a:solidFill>
            <a:srgbClr val="06BBC5"/>
          </a:solidFill>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6097988" y="6356350"/>
            <a:ext cx="4620369"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18357" y="6356350"/>
            <a:ext cx="63544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E5DE7B-1C3E-4B8C-AD8F-3C05C8216842}" type="slidenum">
              <a:rPr lang="en-US" smtClean="0"/>
              <a:t>‹#›</a:t>
            </a:fld>
            <a:endParaRPr lang="en-US"/>
          </a:p>
        </p:txBody>
      </p:sp>
    </p:spTree>
    <p:extLst>
      <p:ext uri="{BB962C8B-B14F-4D97-AF65-F5344CB8AC3E}">
        <p14:creationId xmlns:p14="http://schemas.microsoft.com/office/powerpoint/2010/main" val="3118567361"/>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l="87000" t="80000" r="3000" b="3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1"/>
            <a:ext cx="12192000" cy="1690688"/>
          </a:xfrm>
          <a:prstGeom prst="rect">
            <a:avLst/>
          </a:prstGeom>
          <a:solidFill>
            <a:srgbClr val="C19B69"/>
          </a:solidFill>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6097988" y="6356350"/>
            <a:ext cx="4620369"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18357" y="6356350"/>
            <a:ext cx="63544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E5DE7B-1C3E-4B8C-AD8F-3C05C8216842}" type="slidenum">
              <a:rPr lang="en-US" smtClean="0"/>
              <a:t>‹#›</a:t>
            </a:fld>
            <a:endParaRPr lang="en-US"/>
          </a:p>
        </p:txBody>
      </p:sp>
    </p:spTree>
    <p:extLst>
      <p:ext uri="{BB962C8B-B14F-4D97-AF65-F5344CB8AC3E}">
        <p14:creationId xmlns:p14="http://schemas.microsoft.com/office/powerpoint/2010/main" val="2985705830"/>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l="87000" t="80000" r="3000" b="3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1"/>
            <a:ext cx="12192000" cy="1690688"/>
          </a:xfrm>
          <a:prstGeom prst="rect">
            <a:avLst/>
          </a:prstGeom>
          <a:solidFill>
            <a:srgbClr val="EEB959"/>
          </a:solidFill>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6097988" y="6356350"/>
            <a:ext cx="4620369"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18357" y="6356350"/>
            <a:ext cx="63544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E5DE7B-1C3E-4B8C-AD8F-3C05C8216842}" type="slidenum">
              <a:rPr lang="en-US" smtClean="0"/>
              <a:t>‹#›</a:t>
            </a:fld>
            <a:endParaRPr lang="en-US"/>
          </a:p>
        </p:txBody>
      </p:sp>
    </p:spTree>
    <p:extLst>
      <p:ext uri="{BB962C8B-B14F-4D97-AF65-F5344CB8AC3E}">
        <p14:creationId xmlns:p14="http://schemas.microsoft.com/office/powerpoint/2010/main" val="774489843"/>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l="87000" t="80000" r="3000" b="3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1"/>
            <a:ext cx="12192000" cy="1690688"/>
          </a:xfrm>
          <a:prstGeom prst="rect">
            <a:avLst/>
          </a:prstGeom>
          <a:solidFill>
            <a:srgbClr val="E89C55"/>
          </a:solidFill>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6097988" y="6356350"/>
            <a:ext cx="4620369"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18357" y="6356350"/>
            <a:ext cx="63544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E5DE7B-1C3E-4B8C-AD8F-3C05C8216842}" type="slidenum">
              <a:rPr lang="en-US" smtClean="0"/>
              <a:t>‹#›</a:t>
            </a:fld>
            <a:endParaRPr lang="en-US"/>
          </a:p>
        </p:txBody>
      </p:sp>
    </p:spTree>
    <p:extLst>
      <p:ext uri="{BB962C8B-B14F-4D97-AF65-F5344CB8AC3E}">
        <p14:creationId xmlns:p14="http://schemas.microsoft.com/office/powerpoint/2010/main" val="2679326431"/>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2.xml.rels><?xml version="1.0" encoding="UTF-8" standalone="yes"?>
<Relationships xmlns="http://schemas.openxmlformats.org/package/2006/relationships"><Relationship Id="rId2" Type="http://schemas.openxmlformats.org/officeDocument/2006/relationships/hyperlink" Target="mailto:HONOFA@oregon.gov" TargetMode="External"/><Relationship Id="rId1" Type="http://schemas.openxmlformats.org/officeDocument/2006/relationships/slideLayout" Target="../slideLayouts/slideLayout68.xml"/></Relationships>
</file>

<file path=ppt/slides/_rels/slide23.xml.rels><?xml version="1.0" encoding="UTF-8" standalone="yes"?>
<Relationships xmlns="http://schemas.openxmlformats.org/package/2006/relationships"><Relationship Id="rId3" Type="http://schemas.openxmlformats.org/officeDocument/2006/relationships/hyperlink" Target="mailto:HONOFA@Oregon.gov" TargetMode="External"/><Relationship Id="rId2" Type="http://schemas.openxmlformats.org/officeDocument/2006/relationships/hyperlink" Target="https://register.gotowebinar.com/recording/8244073718771606023" TargetMode="External"/><Relationship Id="rId1" Type="http://schemas.openxmlformats.org/officeDocument/2006/relationships/slideLayout" Target="../slideLayouts/slideLayout6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3.xml.rels><?xml version="1.0" encoding="UTF-8" standalone="yes"?>
<Relationships xmlns="http://schemas.openxmlformats.org/package/2006/relationships"><Relationship Id="rId2" Type="http://schemas.openxmlformats.org/officeDocument/2006/relationships/hyperlink" Target="mailto:HONOFA@oregon.gov"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hyperlink" Target="mailto:HONOFA@oregon.gov" TargetMode="Externa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12192000" cy="3602038"/>
          </a:xfrm>
        </p:spPr>
        <p:txBody>
          <a:bodyPr>
            <a:normAutofit/>
          </a:bodyPr>
          <a:lstStyle/>
          <a:p>
            <a:r>
              <a:rPr lang="en-US" sz="4000" dirty="0">
                <a:latin typeface="+mn-lt"/>
              </a:rPr>
              <a:t>LIFT Homeownership</a:t>
            </a:r>
            <a:br>
              <a:rPr lang="en-US" sz="4000" dirty="0">
                <a:latin typeface="+mn-lt"/>
              </a:rPr>
            </a:br>
            <a:r>
              <a:rPr lang="en-US" sz="4000" dirty="0">
                <a:latin typeface="+mn-lt"/>
              </a:rPr>
              <a:t>2021 Notice of Funding Availability </a:t>
            </a:r>
            <a:br>
              <a:rPr lang="en-US" sz="4000" dirty="0">
                <a:latin typeface="+mn-lt"/>
              </a:rPr>
            </a:br>
            <a:r>
              <a:rPr lang="en-US" sz="4000" dirty="0">
                <a:latin typeface="+mn-lt"/>
              </a:rPr>
              <a:t>(NOFA) Training</a:t>
            </a:r>
          </a:p>
        </p:txBody>
      </p:sp>
      <p:sp>
        <p:nvSpPr>
          <p:cNvPr id="3" name="Subtitle 2"/>
          <p:cNvSpPr>
            <a:spLocks noGrp="1"/>
          </p:cNvSpPr>
          <p:nvPr>
            <p:ph type="subTitle" idx="1"/>
          </p:nvPr>
        </p:nvSpPr>
        <p:spPr>
          <a:xfrm>
            <a:off x="1524000" y="3904180"/>
            <a:ext cx="9144000" cy="1353620"/>
          </a:xfrm>
        </p:spPr>
        <p:txBody>
          <a:bodyPr/>
          <a:lstStyle/>
          <a:p>
            <a:r>
              <a:rPr lang="en-US" dirty="0"/>
              <a:t>January 27, 2021</a:t>
            </a:r>
          </a:p>
        </p:txBody>
      </p:sp>
      <p:sp>
        <p:nvSpPr>
          <p:cNvPr id="4" name="Footer Placeholder 3"/>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31054858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Land Valuation/Loan Request</a:t>
            </a:r>
          </a:p>
        </p:txBody>
      </p:sp>
      <p:sp>
        <p:nvSpPr>
          <p:cNvPr id="3" name="Content Placeholder 2"/>
          <p:cNvSpPr>
            <a:spLocks noGrp="1"/>
          </p:cNvSpPr>
          <p:nvPr>
            <p:ph idx="1"/>
          </p:nvPr>
        </p:nvSpPr>
        <p:spPr/>
        <p:txBody>
          <a:bodyPr>
            <a:normAutofit lnSpcReduction="10000"/>
          </a:bodyPr>
          <a:lstStyle/>
          <a:p>
            <a:r>
              <a:rPr lang="en-US" dirty="0"/>
              <a:t>An Applicant may request a LIFT loan amount (not to exceed $100,000/unit) greater than the rea l market value or assessed value of the land if the Applicant believes that the appraised value of the land will exceed the real market value or assessed value.</a:t>
            </a:r>
          </a:p>
          <a:p>
            <a:pPr lvl="1"/>
            <a:r>
              <a:rPr lang="en-US" dirty="0"/>
              <a:t>If the request for funding exceeds the provided valuation, the Applicant must guarantee to cover any gap with cash or a loan if the final land valuation is not high enough to cover the entire requested funds.</a:t>
            </a:r>
          </a:p>
          <a:p>
            <a:pPr lvl="1"/>
            <a:r>
              <a:rPr lang="en-US" dirty="0"/>
              <a:t>Documentation of the availability of the gap coverage must be submitted at the time of the Application (a commitment letter or LOI).</a:t>
            </a:r>
          </a:p>
        </p:txBody>
      </p:sp>
      <p:sp>
        <p:nvSpPr>
          <p:cNvPr id="4" name="Footer Placeholder 3"/>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17578783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Application Ranking</a:t>
            </a:r>
          </a:p>
        </p:txBody>
      </p:sp>
      <p:sp>
        <p:nvSpPr>
          <p:cNvPr id="3" name="Content Placeholder 2"/>
          <p:cNvSpPr>
            <a:spLocks noGrp="1"/>
          </p:cNvSpPr>
          <p:nvPr>
            <p:ph idx="1"/>
          </p:nvPr>
        </p:nvSpPr>
        <p:spPr/>
        <p:txBody>
          <a:bodyPr/>
          <a:lstStyle/>
          <a:p>
            <a:pPr marL="0" indent="0">
              <a:buNone/>
            </a:pPr>
            <a:r>
              <a:rPr lang="en-US" dirty="0"/>
              <a:t>LIFT Funds are reserved by OHCS on a competitive basis to Projects of qualifying Applicants that:</a:t>
            </a:r>
          </a:p>
          <a:p>
            <a:endParaRPr lang="en-US" dirty="0"/>
          </a:p>
          <a:p>
            <a:pPr marL="0" indent="0">
              <a:buNone/>
            </a:pPr>
            <a:r>
              <a:rPr lang="en-US" dirty="0"/>
              <a:t>1.	Pass the Preliminary Review;</a:t>
            </a:r>
          </a:p>
          <a:p>
            <a:pPr marL="0" indent="0">
              <a:buNone/>
            </a:pPr>
            <a:r>
              <a:rPr lang="en-US" dirty="0"/>
              <a:t>2.	Meet the Threshold Requirements; and</a:t>
            </a:r>
          </a:p>
          <a:p>
            <a:pPr marL="0" indent="0">
              <a:buNone/>
            </a:pPr>
            <a:r>
              <a:rPr lang="en-US" dirty="0"/>
              <a:t>3.	Have the highest-ranking score from the Scoring Committee in accordance with available funding, subject to prioritization of qualifying Projects</a:t>
            </a:r>
          </a:p>
          <a:p>
            <a:endParaRPr lang="en-US" dirty="0"/>
          </a:p>
        </p:txBody>
      </p:sp>
      <p:sp>
        <p:nvSpPr>
          <p:cNvPr id="4" name="Footer Placeholder 3"/>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0401980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Eligible Projects</a:t>
            </a:r>
          </a:p>
        </p:txBody>
      </p:sp>
      <p:sp>
        <p:nvSpPr>
          <p:cNvPr id="3" name="Content Placeholder 2"/>
          <p:cNvSpPr>
            <a:spLocks noGrp="1"/>
          </p:cNvSpPr>
          <p:nvPr>
            <p:ph idx="1"/>
          </p:nvPr>
        </p:nvSpPr>
        <p:spPr/>
        <p:txBody>
          <a:bodyPr>
            <a:normAutofit/>
          </a:bodyPr>
          <a:lstStyle/>
          <a:p>
            <a:pPr marL="0" indent="0">
              <a:buNone/>
            </a:pPr>
            <a:r>
              <a:rPr lang="en-US" dirty="0"/>
              <a:t>LIFT funds in this NOFA are for new construction of affordable homeownership housing units or the conversion of existing non-housing structures into new affordable homeownership housing units.  </a:t>
            </a:r>
          </a:p>
          <a:p>
            <a:endParaRPr lang="en-US" dirty="0"/>
          </a:p>
          <a:p>
            <a:endParaRPr lang="en-US" dirty="0"/>
          </a:p>
        </p:txBody>
      </p:sp>
      <p:sp>
        <p:nvSpPr>
          <p:cNvPr id="4" name="Footer Placeholder 3"/>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10171693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Ineligible Projects</a:t>
            </a:r>
          </a:p>
        </p:txBody>
      </p:sp>
      <p:sp>
        <p:nvSpPr>
          <p:cNvPr id="3" name="Content Placeholder 2"/>
          <p:cNvSpPr>
            <a:spLocks noGrp="1"/>
          </p:cNvSpPr>
          <p:nvPr>
            <p:ph idx="1"/>
          </p:nvPr>
        </p:nvSpPr>
        <p:spPr/>
        <p:txBody>
          <a:bodyPr/>
          <a:lstStyle/>
          <a:p>
            <a:r>
              <a:rPr lang="en-US" dirty="0"/>
              <a:t>Developments that are under construction (including site work) at the time of application are not eligible for funding through this NOFA. </a:t>
            </a:r>
          </a:p>
          <a:p>
            <a:r>
              <a:rPr lang="en-US" dirty="0"/>
              <a:t>Developments that begin construction after LIFT Reservation and before LIFT Loan Closing may have their LIFT Reservation rescinded.</a:t>
            </a:r>
          </a:p>
          <a:p>
            <a:r>
              <a:rPr lang="en-US" dirty="0"/>
              <a:t>Projects aiming to rehabilitate existing residential structures or housing units are not eligible for funding through this NOFA. </a:t>
            </a:r>
          </a:p>
          <a:p>
            <a:endParaRPr lang="en-US" dirty="0"/>
          </a:p>
        </p:txBody>
      </p:sp>
      <p:sp>
        <p:nvSpPr>
          <p:cNvPr id="4" name="Footer Placeholder 3"/>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33159817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Program Overview</a:t>
            </a:r>
          </a:p>
        </p:txBody>
      </p:sp>
      <p:sp>
        <p:nvSpPr>
          <p:cNvPr id="6" name="Content Placeholder 5"/>
          <p:cNvSpPr>
            <a:spLocks noGrp="1"/>
          </p:cNvSpPr>
          <p:nvPr>
            <p:ph idx="1"/>
          </p:nvPr>
        </p:nvSpPr>
        <p:spPr/>
        <p:txBody>
          <a:bodyPr/>
          <a:lstStyle/>
          <a:p>
            <a:r>
              <a:rPr lang="en-US" dirty="0"/>
              <a:t>Affordability Period: minimum of 20 years OR the length of the Bonds outstanding</a:t>
            </a:r>
          </a:p>
          <a:p>
            <a:r>
              <a:rPr lang="en-US" dirty="0"/>
              <a:t>Loans satisfied through repayment or extended affordability</a:t>
            </a:r>
          </a:p>
          <a:p>
            <a:r>
              <a:rPr lang="en-US" dirty="0"/>
              <a:t>Incomes: all LIFT units must be available for households earning 80% or less area median income; at the time of the sale and any subsequent re-sales for the duration of the affordability period. </a:t>
            </a:r>
          </a:p>
          <a:p>
            <a:endParaRPr lang="en-US" dirty="0"/>
          </a:p>
        </p:txBody>
      </p:sp>
      <p:sp>
        <p:nvSpPr>
          <p:cNvPr id="4" name="Footer Placeholder 3"/>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4491237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Program Overview</a:t>
            </a:r>
          </a:p>
        </p:txBody>
      </p:sp>
      <p:sp>
        <p:nvSpPr>
          <p:cNvPr id="6" name="Content Placeholder 5"/>
          <p:cNvSpPr>
            <a:spLocks noGrp="1"/>
          </p:cNvSpPr>
          <p:nvPr>
            <p:ph idx="1"/>
          </p:nvPr>
        </p:nvSpPr>
        <p:spPr/>
        <p:txBody>
          <a:bodyPr/>
          <a:lstStyle/>
          <a:p>
            <a:r>
              <a:rPr lang="en-US" dirty="0"/>
              <a:t>Construction Standards: both traditional and alternative allowable; quality; durability (30 year standard)</a:t>
            </a:r>
          </a:p>
          <a:p>
            <a:r>
              <a:rPr lang="en-US" dirty="0"/>
              <a:t>Development Period: units must be ready for initial sale within 36 months of LIFT reservation</a:t>
            </a:r>
          </a:p>
          <a:p>
            <a:r>
              <a:rPr lang="en-US" dirty="0"/>
              <a:t>Profit: profit from the sale of homes in the Project may not exceed 7% of the total Project costs and may not increase above what was included in the Application.</a:t>
            </a:r>
          </a:p>
        </p:txBody>
      </p:sp>
      <p:sp>
        <p:nvSpPr>
          <p:cNvPr id="4" name="Footer Placeholder 3"/>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9697620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Service to Communities of Color</a:t>
            </a:r>
          </a:p>
        </p:txBody>
      </p:sp>
      <p:sp>
        <p:nvSpPr>
          <p:cNvPr id="3" name="Content Placeholder 2"/>
          <p:cNvSpPr>
            <a:spLocks noGrp="1"/>
          </p:cNvSpPr>
          <p:nvPr>
            <p:ph idx="1"/>
          </p:nvPr>
        </p:nvSpPr>
        <p:spPr/>
        <p:txBody>
          <a:bodyPr/>
          <a:lstStyle/>
          <a:p>
            <a:pPr marL="0" indent="0">
              <a:buNone/>
            </a:pPr>
            <a:r>
              <a:rPr lang="en-US" dirty="0"/>
              <a:t>All Projects funded with LIFT must include service to Communities of Color. This can be achieved in a number of ways and should be relevant to the community in which the Project is located and the target population anticipated to be served. Any approach that is chosen must include intentional engagement with Communities of Color for services planning for the development. </a:t>
            </a:r>
          </a:p>
        </p:txBody>
      </p:sp>
      <p:sp>
        <p:nvSpPr>
          <p:cNvPr id="4" name="Footer Placeholder 3"/>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12991924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Underwriting Guidelines</a:t>
            </a:r>
          </a:p>
        </p:txBody>
      </p:sp>
      <p:sp>
        <p:nvSpPr>
          <p:cNvPr id="3" name="Content Placeholder 2"/>
          <p:cNvSpPr>
            <a:spLocks noGrp="1"/>
          </p:cNvSpPr>
          <p:nvPr>
            <p:ph idx="1"/>
          </p:nvPr>
        </p:nvSpPr>
        <p:spPr>
          <a:xfrm>
            <a:off x="838200" y="1718336"/>
            <a:ext cx="10515600" cy="4756107"/>
          </a:xfrm>
        </p:spPr>
        <p:txBody>
          <a:bodyPr>
            <a:normAutofit fontScale="77500" lnSpcReduction="20000"/>
          </a:bodyPr>
          <a:lstStyle/>
          <a:p>
            <a:pPr marL="0" indent="0">
              <a:buNone/>
            </a:pPr>
            <a:r>
              <a:rPr lang="en-US" dirty="0"/>
              <a:t>• Financing identified and available for the Project development;</a:t>
            </a:r>
          </a:p>
          <a:p>
            <a:pPr marL="0" indent="0">
              <a:buNone/>
            </a:pPr>
            <a:endParaRPr lang="en-US" dirty="0"/>
          </a:p>
          <a:p>
            <a:pPr marL="0" indent="0">
              <a:buNone/>
            </a:pPr>
            <a:r>
              <a:rPr lang="en-US" dirty="0"/>
              <a:t>•  Letter of Interest (LOI) from a construction lender for overall Project;</a:t>
            </a:r>
          </a:p>
          <a:p>
            <a:pPr marL="0" indent="0">
              <a:buNone/>
            </a:pPr>
            <a:endParaRPr lang="en-US" dirty="0"/>
          </a:p>
          <a:p>
            <a:pPr marL="0" indent="0">
              <a:buNone/>
            </a:pPr>
            <a:r>
              <a:rPr lang="en-US" dirty="0"/>
              <a:t>• Project construction schedule supports that all homes in the Project will be ready for sale within 36 months of the Reservation Letter;</a:t>
            </a:r>
          </a:p>
          <a:p>
            <a:pPr marL="0" indent="0">
              <a:buNone/>
            </a:pPr>
            <a:endParaRPr lang="en-US" dirty="0"/>
          </a:p>
          <a:p>
            <a:pPr marL="0" indent="0">
              <a:buNone/>
            </a:pPr>
            <a:r>
              <a:rPr lang="en-US" dirty="0"/>
              <a:t>• Demonstrate that the Applicant has done due diligence and that potential lenders exist, include corresponding down payment / terms for initial and future home buyers.  This is based on the Applicant’s narrative response describing the mortgage market;</a:t>
            </a:r>
          </a:p>
          <a:p>
            <a:pPr marL="0" indent="0">
              <a:buNone/>
            </a:pPr>
            <a:endParaRPr lang="en-US" dirty="0"/>
          </a:p>
          <a:p>
            <a:pPr marL="0" indent="0">
              <a:buNone/>
            </a:pPr>
            <a:r>
              <a:rPr lang="en-US" dirty="0"/>
              <a:t>• Demonstrate experience or understanding in running a land lease or applicable association to ensure on-going compliance with the affordability requirements;</a:t>
            </a:r>
          </a:p>
        </p:txBody>
      </p:sp>
      <p:sp>
        <p:nvSpPr>
          <p:cNvPr id="4" name="Footer Placeholder 3"/>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34204191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Underwriting Guidelines</a:t>
            </a:r>
          </a:p>
        </p:txBody>
      </p:sp>
      <p:sp>
        <p:nvSpPr>
          <p:cNvPr id="3" name="Content Placeholder 2"/>
          <p:cNvSpPr>
            <a:spLocks noGrp="1"/>
          </p:cNvSpPr>
          <p:nvPr>
            <p:ph idx="1"/>
          </p:nvPr>
        </p:nvSpPr>
        <p:spPr>
          <a:xfrm>
            <a:off x="838200" y="1825624"/>
            <a:ext cx="10515600" cy="4575175"/>
          </a:xfrm>
        </p:spPr>
        <p:txBody>
          <a:bodyPr>
            <a:normAutofit fontScale="85000" lnSpcReduction="20000"/>
          </a:bodyPr>
          <a:lstStyle/>
          <a:p>
            <a:endParaRPr lang="en-US" dirty="0"/>
          </a:p>
          <a:p>
            <a:pPr marL="0" indent="0">
              <a:buNone/>
            </a:pPr>
            <a:r>
              <a:rPr lang="en-US" dirty="0"/>
              <a:t>• Demonstrate knowledge and evidence of the market for the Project to income eligible households (previous history, waitlist, community/regional homeownership market trends, etc.);</a:t>
            </a:r>
          </a:p>
          <a:p>
            <a:pPr marL="0" indent="0">
              <a:buNone/>
            </a:pPr>
            <a:endParaRPr lang="en-US" dirty="0"/>
          </a:p>
          <a:p>
            <a:pPr marL="0" indent="0">
              <a:buNone/>
            </a:pPr>
            <a:r>
              <a:rPr lang="en-US" dirty="0"/>
              <a:t>• Evidence that the current land zoning allows for the proposed Project; need for a zoning change is not allowed given time constraints of LIFT program;</a:t>
            </a:r>
          </a:p>
          <a:p>
            <a:pPr marL="0" indent="0">
              <a:buNone/>
            </a:pPr>
            <a:endParaRPr lang="en-US" dirty="0"/>
          </a:p>
          <a:p>
            <a:pPr marL="0" indent="0">
              <a:buNone/>
            </a:pPr>
            <a:r>
              <a:rPr lang="en-US" dirty="0"/>
              <a:t>• Valuation of land that justifies LIFT investment, as demonstrated by third party appraisal or as otherwise described in this NOFA</a:t>
            </a:r>
          </a:p>
          <a:p>
            <a:pPr marL="0" indent="0">
              <a:buNone/>
            </a:pPr>
            <a:endParaRPr lang="en-US" dirty="0"/>
          </a:p>
          <a:p>
            <a:pPr marL="0" indent="0">
              <a:buNone/>
            </a:pPr>
            <a:r>
              <a:rPr lang="en-US" dirty="0"/>
              <a:t>• Construction costs estimated based on thorough and defensible methods;</a:t>
            </a:r>
          </a:p>
          <a:p>
            <a:pPr marL="0" indent="0">
              <a:buNone/>
            </a:pPr>
            <a:endParaRPr lang="en-US" dirty="0"/>
          </a:p>
          <a:p>
            <a:pPr marL="0" indent="0">
              <a:buNone/>
            </a:pPr>
            <a:endParaRPr lang="en-US" dirty="0"/>
          </a:p>
        </p:txBody>
      </p:sp>
      <p:sp>
        <p:nvSpPr>
          <p:cNvPr id="4" name="Footer Placeholder 3"/>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809507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Underwriting Guidelines</a:t>
            </a:r>
          </a:p>
        </p:txBody>
      </p:sp>
      <p:sp>
        <p:nvSpPr>
          <p:cNvPr id="3" name="Content Placeholder 2"/>
          <p:cNvSpPr>
            <a:spLocks noGrp="1"/>
          </p:cNvSpPr>
          <p:nvPr>
            <p:ph idx="1"/>
          </p:nvPr>
        </p:nvSpPr>
        <p:spPr/>
        <p:txBody>
          <a:bodyPr>
            <a:normAutofit fontScale="92500" lnSpcReduction="20000"/>
          </a:bodyPr>
          <a:lstStyle/>
          <a:p>
            <a:r>
              <a:rPr lang="en-US" dirty="0"/>
              <a:t>The information submitted must clearly show a need for LIFT funds;</a:t>
            </a:r>
          </a:p>
          <a:p>
            <a:pPr marL="0" indent="0">
              <a:buNone/>
            </a:pPr>
            <a:endParaRPr lang="en-US" dirty="0"/>
          </a:p>
          <a:p>
            <a:pPr marL="0" indent="0">
              <a:buNone/>
            </a:pPr>
            <a:r>
              <a:rPr lang="en-US" dirty="0"/>
              <a:t>• For Projects that include more than 4 units, a Phase I study is required prior to closing. If a project has 4 units or less, the project sponsor can choose to opt out of a Phase I study and instead certify that the sponsor will not request additional funds from OHCS to mitigate issues found before, during, and/or after construction and during operation that would have been discovered by a Phase I; and</a:t>
            </a:r>
          </a:p>
          <a:p>
            <a:pPr marL="0" indent="0">
              <a:buNone/>
            </a:pPr>
            <a:endParaRPr lang="en-US" dirty="0"/>
          </a:p>
          <a:p>
            <a:pPr marL="0" indent="0">
              <a:buNone/>
            </a:pPr>
            <a:r>
              <a:rPr lang="en-US" dirty="0"/>
              <a:t>• Application of prevailing wage requirements to the Project (BOLI), if applicable</a:t>
            </a:r>
          </a:p>
          <a:p>
            <a:endParaRPr lang="en-US" dirty="0"/>
          </a:p>
          <a:p>
            <a:endParaRPr lang="en-US" dirty="0"/>
          </a:p>
        </p:txBody>
      </p:sp>
      <p:sp>
        <p:nvSpPr>
          <p:cNvPr id="4" name="Footer Placeholder 3"/>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38469405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Agenda</a:t>
            </a:r>
          </a:p>
        </p:txBody>
      </p:sp>
      <p:sp>
        <p:nvSpPr>
          <p:cNvPr id="3" name="Content Placeholder 2"/>
          <p:cNvSpPr>
            <a:spLocks noGrp="1"/>
          </p:cNvSpPr>
          <p:nvPr>
            <p:ph idx="1"/>
          </p:nvPr>
        </p:nvSpPr>
        <p:spPr/>
        <p:txBody>
          <a:bodyPr>
            <a:normAutofit/>
          </a:bodyPr>
          <a:lstStyle/>
          <a:p>
            <a:pPr marR="0" lvl="0">
              <a:lnSpc>
                <a:spcPct val="134000"/>
              </a:lnSpc>
              <a:spcBef>
                <a:spcPts val="0"/>
              </a:spcBef>
              <a:spcAft>
                <a:spcPts val="0"/>
              </a:spcAft>
            </a:pPr>
            <a:r>
              <a:rPr lang="en-US" dirty="0">
                <a:cs typeface="Times New Roman"/>
              </a:rPr>
              <a:t>Welcome</a:t>
            </a:r>
          </a:p>
          <a:p>
            <a:pPr marR="0" lvl="0">
              <a:lnSpc>
                <a:spcPct val="134000"/>
              </a:lnSpc>
              <a:spcBef>
                <a:spcPts val="0"/>
              </a:spcBef>
              <a:spcAft>
                <a:spcPts val="0"/>
              </a:spcAft>
            </a:pPr>
            <a:r>
              <a:rPr lang="en-US" dirty="0">
                <a:cs typeface="Times New Roman"/>
              </a:rPr>
              <a:t>Dates to Remember</a:t>
            </a:r>
          </a:p>
          <a:p>
            <a:pPr marR="0" lvl="0">
              <a:lnSpc>
                <a:spcPct val="134000"/>
              </a:lnSpc>
              <a:spcBef>
                <a:spcPts val="0"/>
              </a:spcBef>
              <a:spcAft>
                <a:spcPts val="0"/>
              </a:spcAft>
            </a:pPr>
            <a:r>
              <a:rPr lang="en-US" dirty="0">
                <a:cs typeface="Times New Roman"/>
              </a:rPr>
              <a:t>LIFT Program Overview</a:t>
            </a:r>
          </a:p>
          <a:p>
            <a:pPr marR="0" lvl="0">
              <a:lnSpc>
                <a:spcPct val="134000"/>
              </a:lnSpc>
              <a:spcBef>
                <a:spcPts val="0"/>
              </a:spcBef>
              <a:spcAft>
                <a:spcPts val="0"/>
              </a:spcAft>
            </a:pPr>
            <a:r>
              <a:rPr lang="en-US" dirty="0">
                <a:cs typeface="Times New Roman"/>
              </a:rPr>
              <a:t>Application Details</a:t>
            </a:r>
          </a:p>
          <a:p>
            <a:pPr marR="0" lvl="0">
              <a:lnSpc>
                <a:spcPct val="134000"/>
              </a:lnSpc>
              <a:spcBef>
                <a:spcPts val="0"/>
              </a:spcBef>
              <a:spcAft>
                <a:spcPts val="0"/>
              </a:spcAft>
            </a:pPr>
            <a:r>
              <a:rPr lang="en-US" dirty="0">
                <a:cs typeface="Times New Roman"/>
              </a:rPr>
              <a:t>Application Reviews/Scoring</a:t>
            </a:r>
          </a:p>
          <a:p>
            <a:pPr marR="0" lvl="0">
              <a:lnSpc>
                <a:spcPct val="134000"/>
              </a:lnSpc>
              <a:spcBef>
                <a:spcPts val="0"/>
              </a:spcBef>
              <a:spcAft>
                <a:spcPts val="0"/>
              </a:spcAft>
            </a:pPr>
            <a:r>
              <a:rPr lang="en-US" dirty="0">
                <a:cs typeface="Times New Roman"/>
              </a:rPr>
              <a:t>General Reminders</a:t>
            </a:r>
          </a:p>
          <a:p>
            <a:pPr marR="0" lvl="0">
              <a:lnSpc>
                <a:spcPct val="134000"/>
              </a:lnSpc>
              <a:spcBef>
                <a:spcPts val="0"/>
              </a:spcBef>
              <a:spcAft>
                <a:spcPts val="0"/>
              </a:spcAft>
            </a:pPr>
            <a:r>
              <a:rPr lang="en-US" dirty="0">
                <a:cs typeface="Times New Roman"/>
              </a:rPr>
              <a:t>Questions</a:t>
            </a:r>
          </a:p>
          <a:p>
            <a:endParaRPr lang="en-US" dirty="0"/>
          </a:p>
        </p:txBody>
      </p:sp>
      <p:sp>
        <p:nvSpPr>
          <p:cNvPr id="4" name="Footer Placeholder 3"/>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37239341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Compliance Monitoring</a:t>
            </a:r>
          </a:p>
        </p:txBody>
      </p:sp>
      <p:sp>
        <p:nvSpPr>
          <p:cNvPr id="3" name="Content Placeholder 2"/>
          <p:cNvSpPr>
            <a:spLocks noGrp="1"/>
          </p:cNvSpPr>
          <p:nvPr>
            <p:ph idx="1"/>
          </p:nvPr>
        </p:nvSpPr>
        <p:spPr>
          <a:xfrm>
            <a:off x="838200" y="1825626"/>
            <a:ext cx="11141054" cy="4630406"/>
          </a:xfrm>
        </p:spPr>
        <p:txBody>
          <a:bodyPr>
            <a:normAutofit fontScale="62500" lnSpcReduction="20000"/>
          </a:bodyPr>
          <a:lstStyle/>
          <a:p>
            <a:pPr marL="0" indent="0">
              <a:buNone/>
            </a:pPr>
            <a:r>
              <a:rPr lang="en-US" dirty="0"/>
              <a:t>1. Initial household income verification at home or unit purchase.</a:t>
            </a:r>
          </a:p>
          <a:p>
            <a:pPr marL="0" indent="0">
              <a:buNone/>
            </a:pPr>
            <a:endParaRPr lang="en-US" dirty="0"/>
          </a:p>
          <a:p>
            <a:pPr marL="0" indent="0">
              <a:buNone/>
            </a:pPr>
            <a:r>
              <a:rPr lang="en-US" dirty="0"/>
              <a:t>2. Subsequent sales of any home or unit during the affordability period will require verification of homebuyer income.</a:t>
            </a:r>
          </a:p>
          <a:p>
            <a:pPr marL="0" indent="0">
              <a:buNone/>
            </a:pPr>
            <a:endParaRPr lang="en-US" dirty="0"/>
          </a:p>
          <a:p>
            <a:pPr marL="0" indent="0">
              <a:buNone/>
            </a:pPr>
            <a:r>
              <a:rPr lang="en-US" dirty="0"/>
              <a:t>3. Regular or as needed verification of owner/homeowner/condominium association compliance with the Program Requirements.</a:t>
            </a:r>
          </a:p>
          <a:p>
            <a:pPr marL="0" indent="0">
              <a:buNone/>
            </a:pPr>
            <a:endParaRPr lang="en-US" dirty="0"/>
          </a:p>
          <a:p>
            <a:pPr marL="0" indent="0">
              <a:buNone/>
            </a:pPr>
            <a:r>
              <a:rPr lang="en-US" dirty="0"/>
              <a:t>4. Annual report on the Project’s reserve fund and association’s finances.</a:t>
            </a:r>
          </a:p>
          <a:p>
            <a:pPr marL="0" indent="0">
              <a:buNone/>
            </a:pPr>
            <a:endParaRPr lang="en-US" dirty="0"/>
          </a:p>
          <a:p>
            <a:pPr marL="0" indent="0">
              <a:buNone/>
            </a:pPr>
            <a:r>
              <a:rPr lang="en-US" dirty="0"/>
              <a:t>5. Annual notification of any homeowner or unit owner in arrears (of association assessments, property taxes, insurance, etc.) and a corresponding action plan of either the owner or the association.</a:t>
            </a:r>
          </a:p>
          <a:p>
            <a:pPr marL="0" indent="0">
              <a:buNone/>
            </a:pPr>
            <a:endParaRPr lang="en-US" dirty="0"/>
          </a:p>
          <a:p>
            <a:pPr marL="0" indent="0">
              <a:buNone/>
            </a:pPr>
            <a:r>
              <a:rPr lang="en-US" dirty="0"/>
              <a:t>6. Verification of appropriate maintenance and repair by the party responsible for the Project.</a:t>
            </a:r>
          </a:p>
          <a:p>
            <a:pPr marL="0" indent="0">
              <a:buNone/>
            </a:pPr>
            <a:endParaRPr lang="en-US" dirty="0"/>
          </a:p>
        </p:txBody>
      </p:sp>
      <p:sp>
        <p:nvSpPr>
          <p:cNvPr id="4" name="Footer Placeholder 3"/>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14130747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Other Program Requirements</a:t>
            </a:r>
          </a:p>
        </p:txBody>
      </p:sp>
      <p:sp>
        <p:nvSpPr>
          <p:cNvPr id="3" name="Content Placeholder 2"/>
          <p:cNvSpPr>
            <a:spLocks noGrp="1"/>
          </p:cNvSpPr>
          <p:nvPr>
            <p:ph idx="1"/>
          </p:nvPr>
        </p:nvSpPr>
        <p:spPr/>
        <p:txBody>
          <a:bodyPr/>
          <a:lstStyle/>
          <a:p>
            <a:r>
              <a:rPr lang="en-US" b="1" dirty="0"/>
              <a:t>Fee simple interest</a:t>
            </a:r>
            <a:r>
              <a:rPr lang="en-US" dirty="0"/>
              <a:t>: LIFT funds will be loaned to qualifying Applicants that possess an undivided fee simple interest in the land</a:t>
            </a:r>
          </a:p>
          <a:p>
            <a:r>
              <a:rPr lang="en-US" b="1" dirty="0"/>
              <a:t>First lien deed of trust</a:t>
            </a:r>
          </a:p>
          <a:p>
            <a:r>
              <a:rPr lang="en-US" b="1" dirty="0"/>
              <a:t>Payment at end of affordability period/extension of affordability period</a:t>
            </a:r>
          </a:p>
          <a:p>
            <a:r>
              <a:rPr lang="en-US" b="1" dirty="0"/>
              <a:t>Operational interest</a:t>
            </a:r>
          </a:p>
        </p:txBody>
      </p:sp>
      <p:sp>
        <p:nvSpPr>
          <p:cNvPr id="4" name="Footer Placeholder 3"/>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16627413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Application Access/Submission</a:t>
            </a:r>
          </a:p>
        </p:txBody>
      </p:sp>
      <p:sp>
        <p:nvSpPr>
          <p:cNvPr id="3" name="Content Placeholder 2"/>
          <p:cNvSpPr>
            <a:spLocks noGrp="1"/>
          </p:cNvSpPr>
          <p:nvPr>
            <p:ph idx="1"/>
          </p:nvPr>
        </p:nvSpPr>
        <p:spPr/>
        <p:txBody>
          <a:bodyPr/>
          <a:lstStyle/>
          <a:p>
            <a:pPr marL="0" indent="0" algn="ctr">
              <a:buNone/>
            </a:pPr>
            <a:r>
              <a:rPr lang="en-US" sz="2000" b="1" dirty="0"/>
              <a:t>For the first time, access to the application materials will only be available via Procorem instead of being generally available on our webpage.</a:t>
            </a:r>
            <a:r>
              <a:rPr lang="en-US" sz="2400" b="1" dirty="0"/>
              <a:t> </a:t>
            </a:r>
          </a:p>
          <a:p>
            <a:pPr marL="0" indent="0" algn="ctr">
              <a:buNone/>
            </a:pPr>
            <a:endParaRPr lang="en-US" sz="2400" b="1" dirty="0"/>
          </a:p>
          <a:p>
            <a:r>
              <a:rPr lang="en-US" sz="2000" dirty="0"/>
              <a:t>In order to gain access to Procorem, Applicants must send an email to </a:t>
            </a:r>
            <a:r>
              <a:rPr lang="en-US" sz="2000" dirty="0">
                <a:hlinkClick r:id="rId2"/>
              </a:rPr>
              <a:t>HONOFA@oregon.gov</a:t>
            </a:r>
            <a:r>
              <a:rPr lang="en-US" sz="2000" dirty="0"/>
              <a:t> no later than </a:t>
            </a:r>
            <a:r>
              <a:rPr lang="en-US" sz="2000" b="1" dirty="0"/>
              <a:t>February 3, 2021</a:t>
            </a:r>
            <a:r>
              <a:rPr lang="en-US" sz="2000" dirty="0"/>
              <a:t>, requesting access. </a:t>
            </a:r>
          </a:p>
          <a:p>
            <a:pPr marL="0" indent="0">
              <a:buNone/>
            </a:pPr>
            <a:r>
              <a:rPr lang="en-US" sz="1800" dirty="0"/>
              <a:t>If credentials are not requested by the above date, Applicants will not be able to access the Procorem portal for application access.</a:t>
            </a:r>
          </a:p>
          <a:p>
            <a:pPr marL="0" indent="0">
              <a:buNone/>
            </a:pPr>
            <a:endParaRPr lang="en-US" sz="1600" b="1" dirty="0"/>
          </a:p>
          <a:p>
            <a:r>
              <a:rPr lang="en-US" sz="2400" b="1" dirty="0"/>
              <a:t>Applications must be uploaded into the Procorem portal by no later than March 24, 2021 at 4:00 PM PST.</a:t>
            </a:r>
          </a:p>
        </p:txBody>
      </p:sp>
      <p:sp>
        <p:nvSpPr>
          <p:cNvPr id="4" name="Footer Placeholder 3"/>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4697468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Procorem Resources</a:t>
            </a:r>
          </a:p>
        </p:txBody>
      </p:sp>
      <p:sp>
        <p:nvSpPr>
          <p:cNvPr id="3" name="Content Placeholder 2"/>
          <p:cNvSpPr>
            <a:spLocks noGrp="1"/>
          </p:cNvSpPr>
          <p:nvPr>
            <p:ph idx="1"/>
          </p:nvPr>
        </p:nvSpPr>
        <p:spPr/>
        <p:txBody>
          <a:bodyPr/>
          <a:lstStyle/>
          <a:p>
            <a:r>
              <a:rPr lang="en-US" dirty="0"/>
              <a:t>Procorem Work Center Training Webinar:</a:t>
            </a:r>
          </a:p>
          <a:p>
            <a:pPr marL="0" indent="0">
              <a:buNone/>
            </a:pPr>
            <a:r>
              <a:rPr lang="en-US" dirty="0">
                <a:hlinkClick r:id="rId2"/>
              </a:rPr>
              <a:t>https://register.gotowebinar.com/recording/8244073718771606023</a:t>
            </a:r>
            <a:r>
              <a:rPr lang="en-US" dirty="0"/>
              <a:t> </a:t>
            </a:r>
          </a:p>
          <a:p>
            <a:pPr marL="0" indent="0">
              <a:buNone/>
            </a:pPr>
            <a:r>
              <a:rPr lang="en-US" dirty="0"/>
              <a:t>Fill out the registration page to view the webinar</a:t>
            </a:r>
          </a:p>
          <a:p>
            <a:pPr marL="0" indent="0">
              <a:buNone/>
            </a:pPr>
            <a:endParaRPr lang="en-US" dirty="0"/>
          </a:p>
          <a:p>
            <a:r>
              <a:rPr lang="en-US" dirty="0"/>
              <a:t>Send an email to </a:t>
            </a:r>
            <a:r>
              <a:rPr lang="en-US" dirty="0">
                <a:hlinkClick r:id="rId3"/>
              </a:rPr>
              <a:t>HONOFA@Oregon.gov</a:t>
            </a:r>
            <a:r>
              <a:rPr lang="en-US" dirty="0"/>
              <a:t> </a:t>
            </a:r>
          </a:p>
        </p:txBody>
      </p:sp>
      <p:sp>
        <p:nvSpPr>
          <p:cNvPr id="4" name="Footer Placeholder 3"/>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9160263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Application Updates</a:t>
            </a:r>
          </a:p>
        </p:txBody>
      </p:sp>
      <p:sp>
        <p:nvSpPr>
          <p:cNvPr id="3" name="Content Placeholder 2"/>
          <p:cNvSpPr>
            <a:spLocks noGrp="1"/>
          </p:cNvSpPr>
          <p:nvPr>
            <p:ph idx="1"/>
          </p:nvPr>
        </p:nvSpPr>
        <p:spPr/>
        <p:txBody>
          <a:bodyPr/>
          <a:lstStyle/>
          <a:p>
            <a:pPr marL="0" indent="0">
              <a:buNone/>
            </a:pPr>
            <a:endParaRPr lang="en-US" dirty="0"/>
          </a:p>
          <a:p>
            <a:endParaRPr lang="en-US" dirty="0"/>
          </a:p>
          <a:p>
            <a:endParaRPr lang="en-US" dirty="0"/>
          </a:p>
          <a:p>
            <a:endParaRPr lang="en-US" dirty="0"/>
          </a:p>
        </p:txBody>
      </p:sp>
      <p:sp>
        <p:nvSpPr>
          <p:cNvPr id="4" name="Footer Placeholder 3"/>
          <p:cNvSpPr>
            <a:spLocks noGrp="1"/>
          </p:cNvSpPr>
          <p:nvPr>
            <p:ph type="ftr" sz="quarter" idx="11"/>
          </p:nvPr>
        </p:nvSpPr>
        <p:spPr/>
        <p:txBody>
          <a:bodyPr/>
          <a:lstStyle/>
          <a:p>
            <a:endParaRPr lang="en-US"/>
          </a:p>
        </p:txBody>
      </p:sp>
      <p:sp>
        <p:nvSpPr>
          <p:cNvPr id="5" name="TextBox 4">
            <a:extLst>
              <a:ext uri="{FF2B5EF4-FFF2-40B4-BE49-F238E27FC236}">
                <a16:creationId xmlns:a16="http://schemas.microsoft.com/office/drawing/2014/main" id="{74904B72-5BB0-4ABC-96C3-0A339C24CEB7}"/>
              </a:ext>
            </a:extLst>
          </p:cNvPr>
          <p:cNvSpPr txBox="1"/>
          <p:nvPr/>
        </p:nvSpPr>
        <p:spPr>
          <a:xfrm>
            <a:off x="145915" y="1926077"/>
            <a:ext cx="11634281" cy="3477875"/>
          </a:xfrm>
          <a:prstGeom prst="rect">
            <a:avLst/>
          </a:prstGeom>
          <a:noFill/>
        </p:spPr>
        <p:txBody>
          <a:bodyPr wrap="square" rtlCol="0">
            <a:spAutoFit/>
          </a:bodyPr>
          <a:lstStyle/>
          <a:p>
            <a:pPr marL="285750" indent="-285750">
              <a:buFont typeface="Arial" panose="020B0604020202020204" pitchFamily="34" charset="0"/>
              <a:buChar char="•"/>
            </a:pPr>
            <a:r>
              <a:rPr lang="en-US" sz="2400" b="1" dirty="0"/>
              <a:t>Excel Based Application</a:t>
            </a:r>
          </a:p>
          <a:p>
            <a:pPr marL="285750" indent="-285750">
              <a:buFont typeface="Arial" panose="020B0604020202020204" pitchFamily="34" charset="0"/>
              <a:buChar char="•"/>
            </a:pPr>
            <a:endParaRPr lang="en-US" sz="2400" b="1" dirty="0"/>
          </a:p>
          <a:p>
            <a:pPr marL="742950" lvl="1" indent="-285750">
              <a:buFont typeface="Arial" panose="020B0604020202020204" pitchFamily="34" charset="0"/>
              <a:buChar char="•"/>
            </a:pPr>
            <a:r>
              <a:rPr lang="en-US" dirty="0"/>
              <a:t>Incorporating previously disconnected application components with tabs separating application into various subject matter categories</a:t>
            </a:r>
          </a:p>
          <a:p>
            <a:pPr marL="742950" lvl="1" indent="-285750">
              <a:buFont typeface="Arial" panose="020B0604020202020204" pitchFamily="34" charset="0"/>
              <a:buChar char="•"/>
            </a:pPr>
            <a:endParaRPr lang="en-US" dirty="0"/>
          </a:p>
          <a:p>
            <a:pPr marL="742950" lvl="1" indent="-285750">
              <a:buFont typeface="Arial" panose="020B0604020202020204" pitchFamily="34" charset="0"/>
              <a:buChar char="•"/>
            </a:pPr>
            <a:r>
              <a:rPr lang="en-US" dirty="0"/>
              <a:t>Pay particular attention to the initial Instructions Tab.</a:t>
            </a:r>
          </a:p>
          <a:p>
            <a:pPr marL="742950" lvl="1" indent="-285750">
              <a:buFont typeface="Arial" panose="020B0604020202020204" pitchFamily="34" charset="0"/>
              <a:buChar char="•"/>
            </a:pPr>
            <a:endParaRPr lang="en-US" dirty="0"/>
          </a:p>
          <a:p>
            <a:pPr marL="742950" lvl="1" indent="-285750">
              <a:buFont typeface="Arial" panose="020B0604020202020204" pitchFamily="34" charset="0"/>
              <a:buChar char="•"/>
            </a:pPr>
            <a:r>
              <a:rPr lang="en-US" dirty="0"/>
              <a:t>Do not attempt to change or modify any cells or formulas – risk of application failure</a:t>
            </a:r>
          </a:p>
          <a:p>
            <a:endParaRPr lang="en-US" dirty="0"/>
          </a:p>
          <a:p>
            <a:endParaRPr lang="en-US" dirty="0"/>
          </a:p>
          <a:p>
            <a:r>
              <a:rPr lang="en-US" sz="1400" b="1" dirty="0"/>
              <a:t>You may not copy the application to use with a different LIFT Homeownership project. Each application is specifically attached to a Workcenter and a project. You must submit a new application for each project you are applying for.</a:t>
            </a:r>
          </a:p>
        </p:txBody>
      </p:sp>
    </p:spTree>
    <p:extLst>
      <p:ext uri="{BB962C8B-B14F-4D97-AF65-F5344CB8AC3E}">
        <p14:creationId xmlns:p14="http://schemas.microsoft.com/office/powerpoint/2010/main" val="12844743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Application Updates</a:t>
            </a:r>
          </a:p>
        </p:txBody>
      </p:sp>
      <p:sp>
        <p:nvSpPr>
          <p:cNvPr id="3" name="Content Placeholder 2"/>
          <p:cNvSpPr>
            <a:spLocks noGrp="1"/>
          </p:cNvSpPr>
          <p:nvPr>
            <p:ph idx="1"/>
          </p:nvPr>
        </p:nvSpPr>
        <p:spPr/>
        <p:txBody>
          <a:bodyPr/>
          <a:lstStyle/>
          <a:p>
            <a:pPr marL="0" indent="0">
              <a:buNone/>
            </a:pPr>
            <a:endParaRPr lang="en-US" dirty="0"/>
          </a:p>
          <a:p>
            <a:endParaRPr lang="en-US" dirty="0"/>
          </a:p>
          <a:p>
            <a:endParaRPr lang="en-US" dirty="0"/>
          </a:p>
          <a:p>
            <a:endParaRPr lang="en-US" dirty="0"/>
          </a:p>
        </p:txBody>
      </p:sp>
      <p:sp>
        <p:nvSpPr>
          <p:cNvPr id="4" name="Footer Placeholder 3"/>
          <p:cNvSpPr>
            <a:spLocks noGrp="1"/>
          </p:cNvSpPr>
          <p:nvPr>
            <p:ph type="ftr" sz="quarter" idx="11"/>
          </p:nvPr>
        </p:nvSpPr>
        <p:spPr/>
        <p:txBody>
          <a:bodyPr/>
          <a:lstStyle/>
          <a:p>
            <a:endParaRPr lang="en-US"/>
          </a:p>
        </p:txBody>
      </p:sp>
      <p:sp>
        <p:nvSpPr>
          <p:cNvPr id="5" name="TextBox 4">
            <a:extLst>
              <a:ext uri="{FF2B5EF4-FFF2-40B4-BE49-F238E27FC236}">
                <a16:creationId xmlns:a16="http://schemas.microsoft.com/office/drawing/2014/main" id="{74904B72-5BB0-4ABC-96C3-0A339C24CEB7}"/>
              </a:ext>
            </a:extLst>
          </p:cNvPr>
          <p:cNvSpPr txBox="1"/>
          <p:nvPr/>
        </p:nvSpPr>
        <p:spPr>
          <a:xfrm>
            <a:off x="145915" y="1926077"/>
            <a:ext cx="11634281" cy="3570208"/>
          </a:xfrm>
          <a:prstGeom prst="rect">
            <a:avLst/>
          </a:prstGeom>
          <a:noFill/>
        </p:spPr>
        <p:txBody>
          <a:bodyPr wrap="square" rtlCol="0">
            <a:spAutoFit/>
          </a:bodyPr>
          <a:lstStyle/>
          <a:p>
            <a:pPr lvl="1"/>
            <a:r>
              <a:rPr lang="en-US" sz="1600" dirty="0"/>
              <a:t>Tabs for different narrative questions</a:t>
            </a:r>
          </a:p>
          <a:p>
            <a:pPr lvl="1"/>
            <a:endParaRPr lang="en-US" sz="1600" dirty="0"/>
          </a:p>
          <a:p>
            <a:pPr marL="1200150" lvl="2" indent="-285750">
              <a:buFont typeface="Arial" panose="020B0604020202020204" pitchFamily="34" charset="0"/>
              <a:buChar char="•"/>
            </a:pPr>
            <a:r>
              <a:rPr lang="en-US" sz="1600" dirty="0"/>
              <a:t>Development Team tab</a:t>
            </a:r>
          </a:p>
          <a:p>
            <a:pPr marL="1657350" lvl="3" indent="-285750">
              <a:buFont typeface="Arial" panose="020B0604020202020204" pitchFamily="34" charset="0"/>
              <a:buChar char="•"/>
            </a:pPr>
            <a:endParaRPr lang="en-US" sz="1600" dirty="0"/>
          </a:p>
          <a:p>
            <a:pPr marL="1657350" lvl="3" indent="-285750">
              <a:buFont typeface="Arial" panose="020B0604020202020204" pitchFamily="34" charset="0"/>
              <a:buChar char="•"/>
            </a:pPr>
            <a:r>
              <a:rPr lang="en-US" sz="1600" dirty="0"/>
              <a:t>Includes Development Schedule &amp; Development Team Capacity</a:t>
            </a:r>
          </a:p>
          <a:p>
            <a:pPr marL="1200150" lvl="2" indent="-285750">
              <a:buFont typeface="Arial" panose="020B0604020202020204" pitchFamily="34" charset="0"/>
              <a:buChar char="•"/>
            </a:pPr>
            <a:endParaRPr lang="en-US" sz="1600" dirty="0"/>
          </a:p>
          <a:p>
            <a:pPr marL="1200150" lvl="2" indent="-285750">
              <a:buFont typeface="Arial" panose="020B0604020202020204" pitchFamily="34" charset="0"/>
              <a:buChar char="•"/>
            </a:pPr>
            <a:r>
              <a:rPr lang="en-US" sz="1600" dirty="0"/>
              <a:t>Competitive Scoring tab</a:t>
            </a:r>
          </a:p>
          <a:p>
            <a:pPr marL="1657350" lvl="3" indent="-285750">
              <a:buFont typeface="Arial" panose="020B0604020202020204" pitchFamily="34" charset="0"/>
              <a:buChar char="•"/>
            </a:pPr>
            <a:endParaRPr lang="en-US" sz="1600" dirty="0"/>
          </a:p>
          <a:p>
            <a:pPr marL="1657350" lvl="3" indent="-285750">
              <a:buFont typeface="Arial" panose="020B0604020202020204" pitchFamily="34" charset="0"/>
              <a:buChar char="•"/>
            </a:pPr>
            <a:r>
              <a:rPr lang="en-US" sz="1600" dirty="0"/>
              <a:t>Will automatically calculate based on Application data</a:t>
            </a:r>
          </a:p>
          <a:p>
            <a:pPr marL="2114550" lvl="4" indent="-285750">
              <a:buFont typeface="Arial" panose="020B0604020202020204" pitchFamily="34" charset="0"/>
              <a:buChar char="•"/>
            </a:pPr>
            <a:endParaRPr lang="en-US" sz="1600" dirty="0"/>
          </a:p>
          <a:p>
            <a:pPr marL="2114550" lvl="4" indent="-285750">
              <a:buFont typeface="Arial" panose="020B0604020202020204" pitchFamily="34" charset="0"/>
              <a:buChar char="•"/>
            </a:pPr>
            <a:r>
              <a:rPr lang="en-US" sz="1600" dirty="0"/>
              <a:t>Subsidy Layering (Total LIFT Subsidy vs total units)</a:t>
            </a:r>
          </a:p>
          <a:p>
            <a:pPr marL="2114550" lvl="4" indent="-285750">
              <a:buFont typeface="Arial" panose="020B0604020202020204" pitchFamily="34" charset="0"/>
              <a:buChar char="•"/>
            </a:pPr>
            <a:endParaRPr lang="en-US" sz="1600" dirty="0"/>
          </a:p>
          <a:p>
            <a:pPr marL="2114550" lvl="4" indent="-285750">
              <a:buFont typeface="Arial" panose="020B0604020202020204" pitchFamily="34" charset="0"/>
              <a:buChar char="•"/>
            </a:pPr>
            <a:r>
              <a:rPr lang="en-US" sz="1600" dirty="0"/>
              <a:t>Cost Containment (RS Means data)</a:t>
            </a:r>
          </a:p>
          <a:p>
            <a:endParaRPr lang="en-US" dirty="0"/>
          </a:p>
        </p:txBody>
      </p:sp>
    </p:spTree>
    <p:extLst>
      <p:ext uri="{BB962C8B-B14F-4D97-AF65-F5344CB8AC3E}">
        <p14:creationId xmlns:p14="http://schemas.microsoft.com/office/powerpoint/2010/main" val="38314621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Application Charges</a:t>
            </a:r>
          </a:p>
        </p:txBody>
      </p:sp>
      <p:sp>
        <p:nvSpPr>
          <p:cNvPr id="3" name="Content Placeholder 2"/>
          <p:cNvSpPr>
            <a:spLocks noGrp="1"/>
          </p:cNvSpPr>
          <p:nvPr>
            <p:ph idx="1"/>
          </p:nvPr>
        </p:nvSpPr>
        <p:spPr/>
        <p:txBody>
          <a:bodyPr>
            <a:normAutofit fontScale="92500" lnSpcReduction="20000"/>
          </a:bodyPr>
          <a:lstStyle/>
          <a:p>
            <a:pPr marL="0" indent="0">
              <a:buNone/>
            </a:pPr>
            <a:endParaRPr lang="en-US" sz="2400" dirty="0"/>
          </a:p>
          <a:p>
            <a:pPr marL="0" indent="0">
              <a:buNone/>
            </a:pPr>
            <a:r>
              <a:rPr lang="en-US" sz="2400" dirty="0"/>
              <a:t>All Applicants must submit application charges via mail. OHCS cannot accept any electronic payments for Application charges. </a:t>
            </a:r>
          </a:p>
          <a:p>
            <a:pPr marL="0" indent="0">
              <a:buNone/>
            </a:pPr>
            <a:endParaRPr lang="en-US" dirty="0"/>
          </a:p>
          <a:p>
            <a:pPr marL="0" indent="0">
              <a:buNone/>
            </a:pPr>
            <a:r>
              <a:rPr lang="en-US" sz="2400" dirty="0"/>
              <a:t>Applicants must submit the Application charges to OHCS along with the transmittal form provided as part of the application materials:  </a:t>
            </a:r>
          </a:p>
          <a:p>
            <a:pPr marL="0" indent="0">
              <a:buNone/>
            </a:pPr>
            <a:r>
              <a:rPr lang="en-US" sz="1700" dirty="0"/>
              <a:t>Oregon Housing and Community Services</a:t>
            </a:r>
          </a:p>
          <a:p>
            <a:pPr marL="0" indent="0">
              <a:buNone/>
            </a:pPr>
            <a:r>
              <a:rPr lang="en-US" sz="1700" dirty="0"/>
              <a:t>Attn: Affordable Rental Housing NOFA #2021-3</a:t>
            </a:r>
          </a:p>
          <a:p>
            <a:pPr marL="0" indent="0">
              <a:buNone/>
            </a:pPr>
            <a:r>
              <a:rPr lang="en-US" sz="1700" dirty="0"/>
              <a:t>725 Summer St. NE, Suite B</a:t>
            </a:r>
          </a:p>
          <a:p>
            <a:pPr marL="0" indent="0">
              <a:buNone/>
            </a:pPr>
            <a:r>
              <a:rPr lang="en-US" sz="1700" dirty="0"/>
              <a:t>Salem, OR 97301</a:t>
            </a:r>
          </a:p>
          <a:p>
            <a:pPr marL="0" indent="0">
              <a:buNone/>
            </a:pPr>
            <a:endParaRPr lang="en-US" dirty="0"/>
          </a:p>
          <a:p>
            <a:pPr marL="0" indent="0" algn="ctr">
              <a:buNone/>
            </a:pPr>
            <a:r>
              <a:rPr lang="en-US" sz="2600" b="1" i="1" dirty="0"/>
              <a:t>All Application charges must be postmarked no later than the Application Deadline. </a:t>
            </a:r>
          </a:p>
          <a:p>
            <a:endParaRPr lang="en-US" dirty="0"/>
          </a:p>
        </p:txBody>
      </p:sp>
      <p:sp>
        <p:nvSpPr>
          <p:cNvPr id="4" name="Footer Placeholder 3"/>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34142049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Preliminary Review</a:t>
            </a:r>
          </a:p>
        </p:txBody>
      </p:sp>
      <p:sp>
        <p:nvSpPr>
          <p:cNvPr id="3" name="Content Placeholder 2"/>
          <p:cNvSpPr>
            <a:spLocks noGrp="1"/>
          </p:cNvSpPr>
          <p:nvPr>
            <p:ph idx="1"/>
          </p:nvPr>
        </p:nvSpPr>
        <p:spPr/>
        <p:txBody>
          <a:bodyPr/>
          <a:lstStyle/>
          <a:p>
            <a:pPr marL="0" indent="0">
              <a:buNone/>
            </a:pPr>
            <a:endParaRPr lang="en-US" dirty="0"/>
          </a:p>
          <a:p>
            <a:pPr marL="0" indent="0">
              <a:buNone/>
            </a:pPr>
            <a:r>
              <a:rPr lang="en-US" dirty="0"/>
              <a:t>NOFA Excel Application (Plus all Documents per Instructions Tab)</a:t>
            </a:r>
          </a:p>
          <a:p>
            <a:pPr lvl="1"/>
            <a:r>
              <a:rPr lang="en-US" dirty="0"/>
              <a:t>Required Application Forms </a:t>
            </a:r>
          </a:p>
          <a:p>
            <a:pPr lvl="2"/>
            <a:r>
              <a:rPr lang="en-US" dirty="0"/>
              <a:t>LIFT Homeownership Application Forms</a:t>
            </a:r>
          </a:p>
          <a:p>
            <a:pPr lvl="3"/>
            <a:r>
              <a:rPr lang="en-US" dirty="0"/>
              <a:t>Includes Applicant Agreement, Authorization and Acceptance Form, Ownership Integrity Form, DEI (Diversity, Equity, and Inclusion) Agreement</a:t>
            </a:r>
          </a:p>
          <a:p>
            <a:pPr lvl="2"/>
            <a:r>
              <a:rPr lang="en-US" dirty="0"/>
              <a:t>Project Site Review Checklist</a:t>
            </a:r>
          </a:p>
          <a:p>
            <a:pPr lvl="2"/>
            <a:r>
              <a:rPr lang="en-US" dirty="0"/>
              <a:t>Zoning Form</a:t>
            </a:r>
          </a:p>
          <a:p>
            <a:pPr lvl="1"/>
            <a:r>
              <a:rPr lang="en-US" dirty="0"/>
              <a:t>Organizational Documents</a:t>
            </a:r>
          </a:p>
          <a:p>
            <a:pPr marL="0" indent="0">
              <a:buNone/>
            </a:pPr>
            <a:endParaRPr lang="en-US" dirty="0"/>
          </a:p>
          <a:p>
            <a:endParaRPr lang="en-US" dirty="0"/>
          </a:p>
        </p:txBody>
      </p:sp>
      <p:sp>
        <p:nvSpPr>
          <p:cNvPr id="4" name="Footer Placeholder 3"/>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433774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Threshold Review</a:t>
            </a:r>
          </a:p>
        </p:txBody>
      </p:sp>
      <p:sp>
        <p:nvSpPr>
          <p:cNvPr id="3" name="Content Placeholder 2"/>
          <p:cNvSpPr>
            <a:spLocks noGrp="1"/>
          </p:cNvSpPr>
          <p:nvPr>
            <p:ph idx="1"/>
          </p:nvPr>
        </p:nvSpPr>
        <p:spPr/>
        <p:txBody>
          <a:bodyPr/>
          <a:lstStyle/>
          <a:p>
            <a:r>
              <a:rPr lang="en-US" b="1" dirty="0"/>
              <a:t>Readiness to Proceed</a:t>
            </a:r>
          </a:p>
          <a:p>
            <a:r>
              <a:rPr lang="en-US" b="1" dirty="0"/>
              <a:t>Development Team Capacity:</a:t>
            </a:r>
            <a:r>
              <a:rPr lang="en-US" dirty="0"/>
              <a:t> construction experience, financing experience, development team experience, financial capacity</a:t>
            </a:r>
          </a:p>
          <a:p>
            <a:r>
              <a:rPr lang="en-US" b="1" dirty="0"/>
              <a:t>Financial Viability</a:t>
            </a:r>
          </a:p>
          <a:p>
            <a:r>
              <a:rPr lang="en-US" b="1" dirty="0"/>
              <a:t>Ownership Integrity</a:t>
            </a:r>
          </a:p>
          <a:p>
            <a:r>
              <a:rPr lang="en-US" b="1" dirty="0"/>
              <a:t>Service to Communities of Color</a:t>
            </a:r>
          </a:p>
          <a:p>
            <a:r>
              <a:rPr lang="en-US" b="1" dirty="0"/>
              <a:t>MWESB Outreach Strategies</a:t>
            </a:r>
          </a:p>
        </p:txBody>
      </p:sp>
      <p:sp>
        <p:nvSpPr>
          <p:cNvPr id="4" name="Footer Placeholder 3"/>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17109791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Competitive Review</a:t>
            </a:r>
          </a:p>
        </p:txBody>
      </p:sp>
      <p:sp>
        <p:nvSpPr>
          <p:cNvPr id="3" name="Content Placeholder 2"/>
          <p:cNvSpPr>
            <a:spLocks noGrp="1"/>
          </p:cNvSpPr>
          <p:nvPr>
            <p:ph idx="1"/>
          </p:nvPr>
        </p:nvSpPr>
        <p:spPr/>
        <p:txBody>
          <a:bodyPr>
            <a:normAutofit fontScale="92500" lnSpcReduction="10000"/>
          </a:bodyPr>
          <a:lstStyle/>
          <a:p>
            <a:pPr marL="0" indent="0">
              <a:buNone/>
            </a:pPr>
            <a:r>
              <a:rPr lang="en-US" dirty="0"/>
              <a:t>Based on the Narrative Questions as well as supporting documentation submitted as part of threshold scoring: </a:t>
            </a:r>
          </a:p>
          <a:p>
            <a:r>
              <a:rPr lang="en-US" dirty="0"/>
              <a:t>Financial Viability: 10 points</a:t>
            </a:r>
          </a:p>
          <a:p>
            <a:r>
              <a:rPr lang="en-US" dirty="0"/>
              <a:t>Readiness to Proceed: 15 points</a:t>
            </a:r>
          </a:p>
          <a:p>
            <a:r>
              <a:rPr lang="en-US" dirty="0"/>
              <a:t>LIFT subsidy and Costs: 26 points</a:t>
            </a:r>
          </a:p>
          <a:p>
            <a:r>
              <a:rPr lang="en-US" dirty="0"/>
              <a:t>Innovation, Efficiency, Replicability: 9 points</a:t>
            </a:r>
          </a:p>
          <a:p>
            <a:r>
              <a:rPr lang="en-US" dirty="0"/>
              <a:t>Capacity: 20 points</a:t>
            </a:r>
          </a:p>
          <a:p>
            <a:r>
              <a:rPr lang="en-US" dirty="0"/>
              <a:t>Service to Communities of Color, MWESB: 20 points</a:t>
            </a:r>
          </a:p>
          <a:p>
            <a:r>
              <a:rPr lang="en-US" dirty="0"/>
              <a:t>Project Located in a Federally Declared Wildfire Disaster Area: 5 points</a:t>
            </a:r>
          </a:p>
          <a:p>
            <a:endParaRPr lang="en-US" dirty="0"/>
          </a:p>
        </p:txBody>
      </p:sp>
      <p:sp>
        <p:nvSpPr>
          <p:cNvPr id="4" name="Footer Placeholder 3"/>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41489550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NOFA Process: FAQs/Dates to Remember</a:t>
            </a:r>
          </a:p>
        </p:txBody>
      </p:sp>
      <p:sp>
        <p:nvSpPr>
          <p:cNvPr id="3" name="Content Placeholder 2"/>
          <p:cNvSpPr>
            <a:spLocks noGrp="1"/>
          </p:cNvSpPr>
          <p:nvPr>
            <p:ph idx="1"/>
          </p:nvPr>
        </p:nvSpPr>
        <p:spPr/>
        <p:txBody>
          <a:bodyPr/>
          <a:lstStyle/>
          <a:p>
            <a:r>
              <a:rPr lang="en-US" dirty="0"/>
              <a:t>Questions should be submitted to: </a:t>
            </a:r>
          </a:p>
          <a:p>
            <a:pPr marL="0" indent="0">
              <a:buNone/>
            </a:pPr>
            <a:r>
              <a:rPr lang="en-US" dirty="0"/>
              <a:t>	</a:t>
            </a:r>
            <a:r>
              <a:rPr lang="en-US" dirty="0">
                <a:hlinkClick r:id="rId2"/>
              </a:rPr>
              <a:t>HONOFA@oregon.gov</a:t>
            </a:r>
            <a:r>
              <a:rPr lang="en-US" dirty="0"/>
              <a:t>   </a:t>
            </a:r>
          </a:p>
          <a:p>
            <a:pPr marL="0" indent="0">
              <a:buNone/>
            </a:pPr>
            <a:endParaRPr lang="en-US" dirty="0"/>
          </a:p>
          <a:p>
            <a:r>
              <a:rPr lang="en-US" dirty="0"/>
              <a:t>Request Procorem access on or before: </a:t>
            </a:r>
            <a:r>
              <a:rPr lang="en-US" b="1" dirty="0"/>
              <a:t>February 3, 2021</a:t>
            </a:r>
          </a:p>
          <a:p>
            <a:r>
              <a:rPr lang="en-US" dirty="0"/>
              <a:t>Questions accepted until:  </a:t>
            </a:r>
            <a:r>
              <a:rPr lang="en-US" b="1" dirty="0"/>
              <a:t>March 12, 2021</a:t>
            </a:r>
          </a:p>
          <a:p>
            <a:r>
              <a:rPr lang="en-US" dirty="0"/>
              <a:t>Application due date:  </a:t>
            </a:r>
            <a:r>
              <a:rPr lang="en-US" b="1" dirty="0"/>
              <a:t>March 24, 2021</a:t>
            </a:r>
          </a:p>
          <a:p>
            <a:r>
              <a:rPr lang="en-US" dirty="0"/>
              <a:t>FAQs will be published at regular intervals</a:t>
            </a:r>
          </a:p>
          <a:p>
            <a:pPr marL="0" indent="0">
              <a:buNone/>
            </a:pPr>
            <a:endParaRPr lang="en-US" b="1" dirty="0"/>
          </a:p>
          <a:p>
            <a:endParaRPr lang="en-US" dirty="0"/>
          </a:p>
        </p:txBody>
      </p:sp>
      <p:sp>
        <p:nvSpPr>
          <p:cNvPr id="4" name="Footer Placeholder 3"/>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41312257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Competitive Scoring</a:t>
            </a:r>
          </a:p>
        </p:txBody>
      </p:sp>
      <p:sp>
        <p:nvSpPr>
          <p:cNvPr id="3" name="Content Placeholder 2"/>
          <p:cNvSpPr>
            <a:spLocks noGrp="1"/>
          </p:cNvSpPr>
          <p:nvPr>
            <p:ph idx="1"/>
          </p:nvPr>
        </p:nvSpPr>
        <p:spPr>
          <a:xfrm>
            <a:off x="838200" y="1825624"/>
            <a:ext cx="10515600" cy="4777693"/>
          </a:xfrm>
        </p:spPr>
        <p:txBody>
          <a:bodyPr>
            <a:normAutofit fontScale="92500" lnSpcReduction="10000"/>
          </a:bodyPr>
          <a:lstStyle/>
          <a:p>
            <a:r>
              <a:rPr lang="en-US" dirty="0"/>
              <a:t>Financial Viability: 10 points</a:t>
            </a:r>
          </a:p>
          <a:p>
            <a:pPr lvl="1"/>
            <a:r>
              <a:rPr lang="en-US" dirty="0"/>
              <a:t>Based on Financial Assumptions tab, Sources &amp; Uses Tab, and required Exhibits; </a:t>
            </a:r>
          </a:p>
          <a:p>
            <a:pPr lvl="1"/>
            <a:r>
              <a:rPr lang="en-US" dirty="0"/>
              <a:t>Scored internally by underwriting staff</a:t>
            </a:r>
          </a:p>
          <a:p>
            <a:r>
              <a:rPr lang="en-US" dirty="0"/>
              <a:t>Readiness to Proceed: 15 points</a:t>
            </a:r>
          </a:p>
          <a:p>
            <a:pPr lvl="1"/>
            <a:r>
              <a:rPr lang="en-US" dirty="0"/>
              <a:t>Based Readiness to Proceed under Competitive Scoring tab</a:t>
            </a:r>
          </a:p>
          <a:p>
            <a:pPr lvl="1"/>
            <a:r>
              <a:rPr lang="en-US" dirty="0"/>
              <a:t>Scored internally by underwriting staff</a:t>
            </a:r>
          </a:p>
          <a:p>
            <a:r>
              <a:rPr lang="en-US" dirty="0"/>
              <a:t>LIFT subsidy and Costs: 26 points</a:t>
            </a:r>
          </a:p>
          <a:p>
            <a:pPr lvl="1"/>
            <a:r>
              <a:rPr lang="en-US" dirty="0"/>
              <a:t>Based on project data submitted on NOFA application.</a:t>
            </a:r>
          </a:p>
          <a:p>
            <a:pPr lvl="1"/>
            <a:r>
              <a:rPr lang="en-US" dirty="0"/>
              <a:t>Scored internally by data scoring group</a:t>
            </a:r>
          </a:p>
          <a:p>
            <a:r>
              <a:rPr lang="en-US" dirty="0"/>
              <a:t>Partnerships, Innovation, Capacity: 49 points</a:t>
            </a:r>
          </a:p>
          <a:p>
            <a:pPr lvl="1"/>
            <a:r>
              <a:rPr lang="en-US" dirty="0"/>
              <a:t>Based on Narrative questions on NOFA application</a:t>
            </a:r>
          </a:p>
          <a:p>
            <a:pPr lvl="1"/>
            <a:r>
              <a:rPr lang="en-US" dirty="0"/>
              <a:t>Scored by External / Internal Committees</a:t>
            </a:r>
          </a:p>
          <a:p>
            <a:endParaRPr lang="en-US" dirty="0"/>
          </a:p>
        </p:txBody>
      </p:sp>
      <p:sp>
        <p:nvSpPr>
          <p:cNvPr id="4" name="Footer Placeholder 3"/>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6880564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en-US" dirty="0"/>
            </a:br>
            <a:r>
              <a:rPr lang="en-US" dirty="0"/>
              <a:t>Tips for Narrative Responses</a:t>
            </a:r>
            <a:br>
              <a:rPr lang="en-US" dirty="0"/>
            </a:br>
            <a:endParaRPr lang="en-US" dirty="0"/>
          </a:p>
        </p:txBody>
      </p:sp>
      <p:sp>
        <p:nvSpPr>
          <p:cNvPr id="3" name="Content Placeholder 2"/>
          <p:cNvSpPr>
            <a:spLocks noGrp="1"/>
          </p:cNvSpPr>
          <p:nvPr>
            <p:ph idx="1"/>
          </p:nvPr>
        </p:nvSpPr>
        <p:spPr/>
        <p:txBody>
          <a:bodyPr>
            <a:normAutofit fontScale="92500"/>
          </a:bodyPr>
          <a:lstStyle/>
          <a:p>
            <a:r>
              <a:rPr lang="en-US" dirty="0"/>
              <a:t>Do not assume that the reader is familiar with your organization</a:t>
            </a:r>
          </a:p>
          <a:p>
            <a:r>
              <a:rPr lang="en-US" dirty="0"/>
              <a:t>External reviewers do not have access to your complete application; </a:t>
            </a:r>
          </a:p>
          <a:p>
            <a:pPr lvl="1"/>
            <a:r>
              <a:rPr lang="en-US" dirty="0"/>
              <a:t>They will only have access to the NOFA Application, no exhibits.</a:t>
            </a:r>
          </a:p>
          <a:p>
            <a:r>
              <a:rPr lang="en-US" dirty="0"/>
              <a:t>Use the project description on the NOFA Narrative Questions tab to establish a general overview of the project.</a:t>
            </a:r>
          </a:p>
          <a:p>
            <a:r>
              <a:rPr lang="en-US" dirty="0"/>
              <a:t>Explain acronyms</a:t>
            </a:r>
          </a:p>
          <a:p>
            <a:r>
              <a:rPr lang="en-US" dirty="0"/>
              <a:t>Not all reviewers will be subject area experts in homeownership or development; demonstrate expertise and provide high level overviews of concepts.</a:t>
            </a:r>
          </a:p>
          <a:p>
            <a:endParaRPr lang="en-US" dirty="0"/>
          </a:p>
        </p:txBody>
      </p:sp>
      <p:sp>
        <p:nvSpPr>
          <p:cNvPr id="4" name="Footer Placeholder 3"/>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7644309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MWESB Engagement Strategy Tab</a:t>
            </a:r>
          </a:p>
        </p:txBody>
      </p:sp>
      <p:sp>
        <p:nvSpPr>
          <p:cNvPr id="3" name="Content Placeholder 2"/>
          <p:cNvSpPr>
            <a:spLocks noGrp="1"/>
          </p:cNvSpPr>
          <p:nvPr>
            <p:ph idx="1"/>
          </p:nvPr>
        </p:nvSpPr>
        <p:spPr/>
        <p:txBody>
          <a:bodyPr>
            <a:normAutofit/>
          </a:bodyPr>
          <a:lstStyle/>
          <a:p>
            <a:pPr marL="0" indent="0">
              <a:buNone/>
            </a:pPr>
            <a:endParaRPr lang="en-US" dirty="0"/>
          </a:p>
          <a:p>
            <a:pPr marL="0" indent="0">
              <a:buNone/>
            </a:pPr>
            <a:endParaRPr lang="en-US" dirty="0"/>
          </a:p>
          <a:p>
            <a:pPr marL="0" indent="0">
              <a:buNone/>
            </a:pPr>
            <a:r>
              <a:rPr lang="en-US" dirty="0"/>
              <a:t>Narrative to address Applicant’s strategy to increase the use of Minority, Women and Emerging Small Business (MWESB) contracting, sub-contracting, and professional services (5 points)</a:t>
            </a:r>
          </a:p>
          <a:p>
            <a:pPr marL="0" indent="0">
              <a:buNone/>
            </a:pPr>
            <a:endParaRPr lang="en-US" dirty="0"/>
          </a:p>
          <a:p>
            <a:endParaRPr lang="en-US" dirty="0"/>
          </a:p>
        </p:txBody>
      </p:sp>
      <p:sp>
        <p:nvSpPr>
          <p:cNvPr id="4" name="Footer Placeholder 3"/>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4555876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NOFA Narrative Questions Tab</a:t>
            </a:r>
          </a:p>
        </p:txBody>
      </p:sp>
      <p:sp>
        <p:nvSpPr>
          <p:cNvPr id="3" name="Content Placeholder 2"/>
          <p:cNvSpPr>
            <a:spLocks noGrp="1"/>
          </p:cNvSpPr>
          <p:nvPr>
            <p:ph idx="1"/>
          </p:nvPr>
        </p:nvSpPr>
        <p:spPr/>
        <p:txBody>
          <a:bodyPr>
            <a:normAutofit/>
          </a:bodyPr>
          <a:lstStyle/>
          <a:p>
            <a:r>
              <a:rPr lang="en-US" dirty="0"/>
              <a:t>Project Narrative/Project Description</a:t>
            </a:r>
          </a:p>
          <a:p>
            <a:r>
              <a:rPr lang="en-US" dirty="0"/>
              <a:t>Demonstration of innovation, efficiency, and replicability of building development or finance strategy (9 points)</a:t>
            </a:r>
          </a:p>
          <a:p>
            <a:r>
              <a:rPr lang="en-US" dirty="0"/>
              <a:t>Demonstration of capacity of the development team; understanding of development dynamics (up to 10 points)</a:t>
            </a:r>
          </a:p>
          <a:p>
            <a:r>
              <a:rPr lang="en-US" dirty="0"/>
              <a:t>Demonstration of capacity of management group (up to 10 points). </a:t>
            </a:r>
          </a:p>
          <a:p>
            <a:r>
              <a:rPr lang="en-US" dirty="0"/>
              <a:t>Cost Containment</a:t>
            </a:r>
          </a:p>
          <a:p>
            <a:pPr lvl="1"/>
            <a:r>
              <a:rPr lang="en-US" dirty="0"/>
              <a:t>Justification for RS Means selection on Competitive Scoring Tab</a:t>
            </a:r>
          </a:p>
          <a:p>
            <a:endParaRPr lang="en-US" dirty="0"/>
          </a:p>
        </p:txBody>
      </p:sp>
      <p:sp>
        <p:nvSpPr>
          <p:cNvPr id="4" name="Footer Placeholder 3"/>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34015347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Urban or Rural Narrative Questions Tab</a:t>
            </a:r>
          </a:p>
        </p:txBody>
      </p:sp>
      <p:sp>
        <p:nvSpPr>
          <p:cNvPr id="3" name="Content Placeholder 2"/>
          <p:cNvSpPr>
            <a:spLocks noGrp="1"/>
          </p:cNvSpPr>
          <p:nvPr>
            <p:ph idx="1"/>
          </p:nvPr>
        </p:nvSpPr>
        <p:spPr/>
        <p:txBody>
          <a:bodyPr/>
          <a:lstStyle/>
          <a:p>
            <a:pPr marL="0" indent="0">
              <a:buNone/>
            </a:pPr>
            <a:endParaRPr lang="en-US" dirty="0"/>
          </a:p>
          <a:p>
            <a:pPr marL="0" indent="0">
              <a:buNone/>
            </a:pPr>
            <a:r>
              <a:rPr lang="en-US" dirty="0"/>
              <a:t>Fill out corresponding tab based on Community type that the project is targeting – Either Urban or Rural.</a:t>
            </a:r>
          </a:p>
          <a:p>
            <a:pPr marL="0" indent="0">
              <a:buNone/>
            </a:pPr>
            <a:endParaRPr lang="en-US" dirty="0"/>
          </a:p>
          <a:p>
            <a:r>
              <a:rPr lang="en-US" dirty="0"/>
              <a:t>Service to communities of color (15 points)</a:t>
            </a:r>
          </a:p>
          <a:p>
            <a:pPr lvl="1"/>
            <a:r>
              <a:rPr lang="en-US" dirty="0"/>
              <a:t>If a scattered site project in both Rural AND Urban Communities, please fill out each tab appropriately. </a:t>
            </a:r>
          </a:p>
        </p:txBody>
      </p:sp>
      <p:sp>
        <p:nvSpPr>
          <p:cNvPr id="4" name="Footer Placeholder 3"/>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318792061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General Application Reminders</a:t>
            </a:r>
          </a:p>
        </p:txBody>
      </p:sp>
      <p:sp>
        <p:nvSpPr>
          <p:cNvPr id="6" name="Content Placeholder 5"/>
          <p:cNvSpPr>
            <a:spLocks noGrp="1"/>
          </p:cNvSpPr>
          <p:nvPr>
            <p:ph idx="1"/>
          </p:nvPr>
        </p:nvSpPr>
        <p:spPr/>
        <p:txBody>
          <a:bodyPr>
            <a:normAutofit/>
          </a:bodyPr>
          <a:lstStyle/>
          <a:p>
            <a:r>
              <a:rPr lang="en-US" dirty="0"/>
              <a:t>Ensure that the application forms are signed before uploading</a:t>
            </a:r>
          </a:p>
          <a:p>
            <a:r>
              <a:rPr lang="en-US" dirty="0"/>
              <a:t>Follow the document naming convention referenced on the instructions tab completely and accurately </a:t>
            </a:r>
          </a:p>
          <a:p>
            <a:r>
              <a:rPr lang="en-US" dirty="0"/>
              <a:t>Make sure to provide all requested material in the correct folder in Procorem</a:t>
            </a:r>
          </a:p>
          <a:p>
            <a:endParaRPr lang="en-US" dirty="0"/>
          </a:p>
        </p:txBody>
      </p:sp>
      <p:sp>
        <p:nvSpPr>
          <p:cNvPr id="4" name="Footer Placeholder 3"/>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3726460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General Application Reminders</a:t>
            </a:r>
          </a:p>
        </p:txBody>
      </p:sp>
      <p:sp>
        <p:nvSpPr>
          <p:cNvPr id="3" name="Content Placeholder 2"/>
          <p:cNvSpPr>
            <a:spLocks noGrp="1"/>
          </p:cNvSpPr>
          <p:nvPr>
            <p:ph idx="1"/>
          </p:nvPr>
        </p:nvSpPr>
        <p:spPr/>
        <p:txBody>
          <a:bodyPr/>
          <a:lstStyle/>
          <a:p>
            <a:r>
              <a:rPr lang="en-US" dirty="0"/>
              <a:t>Keep responses within the stated length in the application</a:t>
            </a:r>
          </a:p>
          <a:p>
            <a:r>
              <a:rPr lang="en-US" dirty="0"/>
              <a:t>Define acronyms used by your organization </a:t>
            </a:r>
          </a:p>
          <a:p>
            <a:r>
              <a:rPr lang="en-US" dirty="0"/>
              <a:t>Answer questions completely. Don’t assume the reader is familiar with your organization or project</a:t>
            </a:r>
          </a:p>
          <a:p>
            <a:r>
              <a:rPr lang="en-US" dirty="0"/>
              <a:t>Submit only the documents/attachments that are listed on the instruction tab</a:t>
            </a:r>
          </a:p>
          <a:p>
            <a:r>
              <a:rPr lang="en-US" dirty="0"/>
              <a:t>Always mark the project location on maps and context photos</a:t>
            </a:r>
          </a:p>
          <a:p>
            <a:endParaRPr lang="en-US" dirty="0"/>
          </a:p>
        </p:txBody>
      </p:sp>
      <p:sp>
        <p:nvSpPr>
          <p:cNvPr id="4" name="Footer Placeholder 3"/>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74627725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Application Submission Reminders</a:t>
            </a:r>
          </a:p>
        </p:txBody>
      </p:sp>
      <p:sp>
        <p:nvSpPr>
          <p:cNvPr id="3" name="Content Placeholder 2"/>
          <p:cNvSpPr>
            <a:spLocks noGrp="1"/>
          </p:cNvSpPr>
          <p:nvPr>
            <p:ph idx="1"/>
          </p:nvPr>
        </p:nvSpPr>
        <p:spPr/>
        <p:txBody>
          <a:bodyPr/>
          <a:lstStyle/>
          <a:p>
            <a:r>
              <a:rPr lang="en-US" dirty="0"/>
              <a:t>Request access Procorem, by sending an email to </a:t>
            </a:r>
            <a:r>
              <a:rPr lang="en-US" dirty="0">
                <a:hlinkClick r:id="rId2"/>
              </a:rPr>
              <a:t>HONOFA@oregon.gov</a:t>
            </a:r>
            <a:r>
              <a:rPr lang="en-US" dirty="0"/>
              <a:t> no later than </a:t>
            </a:r>
            <a:r>
              <a:rPr lang="en-US" b="1" dirty="0"/>
              <a:t>February 3, 2021</a:t>
            </a:r>
            <a:r>
              <a:rPr lang="en-US" dirty="0"/>
              <a:t>  </a:t>
            </a:r>
          </a:p>
          <a:p>
            <a:r>
              <a:rPr lang="en-US" dirty="0"/>
              <a:t>Applications must be uploaded into the Procorem portal by no later than </a:t>
            </a:r>
            <a:r>
              <a:rPr lang="en-US" b="1" dirty="0"/>
              <a:t>March 24, 2021 at 4:00 PM PST</a:t>
            </a:r>
            <a:r>
              <a:rPr lang="en-US" dirty="0"/>
              <a:t> </a:t>
            </a:r>
          </a:p>
          <a:p>
            <a:r>
              <a:rPr lang="en-US" dirty="0"/>
              <a:t>Payments for application charges must be postmarked by  no later than </a:t>
            </a:r>
            <a:r>
              <a:rPr lang="nn-NO" b="1" dirty="0"/>
              <a:t>March 24, 2021.</a:t>
            </a:r>
          </a:p>
          <a:p>
            <a:endParaRPr lang="nn-NO" b="1" dirty="0"/>
          </a:p>
          <a:p>
            <a:r>
              <a:rPr lang="nn-NO" dirty="0"/>
              <a:t>Last day to submit FAQs to </a:t>
            </a:r>
            <a:r>
              <a:rPr lang="nn-NO" dirty="0">
                <a:hlinkClick r:id="rId2"/>
              </a:rPr>
              <a:t>HONOFA@oregon.gov</a:t>
            </a:r>
            <a:r>
              <a:rPr lang="nn-NO" dirty="0"/>
              <a:t> is </a:t>
            </a:r>
            <a:r>
              <a:rPr lang="nn-NO" b="1" dirty="0"/>
              <a:t>March 12, 2021</a:t>
            </a:r>
            <a:endParaRPr lang="en-US" dirty="0"/>
          </a:p>
        </p:txBody>
      </p:sp>
      <p:sp>
        <p:nvSpPr>
          <p:cNvPr id="4" name="Footer Placeholder 3"/>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18041588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a:p>
            <a:endParaRPr lang="en-US" dirty="0"/>
          </a:p>
          <a:p>
            <a:endParaRPr lang="en-US" dirty="0"/>
          </a:p>
          <a:p>
            <a:endParaRPr lang="en-US" dirty="0"/>
          </a:p>
          <a:p>
            <a:pPr marL="0" indent="0" algn="ctr">
              <a:buNone/>
            </a:pPr>
            <a:r>
              <a:rPr lang="en-US" sz="4000" dirty="0"/>
              <a:t>Questions?</a:t>
            </a:r>
          </a:p>
        </p:txBody>
      </p:sp>
      <p:sp>
        <p:nvSpPr>
          <p:cNvPr id="4" name="Footer Placeholder 3"/>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8746902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Rural Definition</a:t>
            </a:r>
          </a:p>
        </p:txBody>
      </p:sp>
      <p:sp>
        <p:nvSpPr>
          <p:cNvPr id="3" name="Content Placeholder 2"/>
          <p:cNvSpPr>
            <a:spLocks noGrp="1"/>
          </p:cNvSpPr>
          <p:nvPr>
            <p:ph idx="1"/>
          </p:nvPr>
        </p:nvSpPr>
        <p:spPr/>
        <p:txBody>
          <a:bodyPr>
            <a:normAutofit lnSpcReduction="10000"/>
          </a:bodyPr>
          <a:lstStyle/>
          <a:p>
            <a:pPr>
              <a:lnSpc>
                <a:spcPct val="120000"/>
              </a:lnSpc>
            </a:pPr>
            <a:r>
              <a:rPr lang="en-US" sz="2400" dirty="0"/>
              <a:t>Communities with population of 15,000 or less outside of the Portland Urban Growth Boundary in counties within Metropolitan Statistical Areas(Benton, Clackamas, Columbia, Deschutes, Jackson, Josephine, Linn, Marion, Multnomah, Polk, Washington, and Yamhill Counties), or</a:t>
            </a:r>
          </a:p>
          <a:p>
            <a:r>
              <a:rPr lang="en-US" sz="2400" dirty="0"/>
              <a:t>Communities with 40,000 population or less in the balance of the state</a:t>
            </a:r>
          </a:p>
          <a:p>
            <a:pPr marL="0" indent="0">
              <a:buNone/>
            </a:pPr>
            <a:endParaRPr lang="en-US" dirty="0"/>
          </a:p>
          <a:p>
            <a:pPr marL="0" indent="0">
              <a:buNone/>
            </a:pPr>
            <a:r>
              <a:rPr lang="en-US" sz="1900" i="1" dirty="0"/>
              <a:t>Note: If a city was eligible to be considered Rural </a:t>
            </a:r>
            <a:r>
              <a:rPr lang="en-US" sz="1900" b="1" i="1" dirty="0"/>
              <a:t>by population </a:t>
            </a:r>
            <a:r>
              <a:rPr lang="en-US" sz="1900" i="1" dirty="0"/>
              <a:t>within the same dataset and currently has a population that is within 5%(five percent) of the established rural definition for this NOFA, they can be considered Rural for the purposes of this application.</a:t>
            </a:r>
          </a:p>
        </p:txBody>
      </p:sp>
      <p:sp>
        <p:nvSpPr>
          <p:cNvPr id="4" name="Footer Placeholder 3"/>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11283674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Urban Areas Definition</a:t>
            </a:r>
          </a:p>
        </p:txBody>
      </p:sp>
      <p:sp>
        <p:nvSpPr>
          <p:cNvPr id="3" name="Content Placeholder 2"/>
          <p:cNvSpPr>
            <a:spLocks noGrp="1"/>
          </p:cNvSpPr>
          <p:nvPr>
            <p:ph idx="1"/>
          </p:nvPr>
        </p:nvSpPr>
        <p:spPr/>
        <p:txBody>
          <a:bodyPr>
            <a:normAutofit/>
          </a:bodyPr>
          <a:lstStyle/>
          <a:p>
            <a:pPr marL="0" indent="0">
              <a:lnSpc>
                <a:spcPct val="120000"/>
              </a:lnSpc>
              <a:buNone/>
            </a:pPr>
            <a:r>
              <a:rPr lang="en-US" dirty="0"/>
              <a:t>An eligible category for receiving LIFT funds through this NOFA which serve all other areas in Oregon that aren’t included in the “Rural Areas” definition. </a:t>
            </a:r>
          </a:p>
          <a:p>
            <a:pPr marL="0" indent="0">
              <a:lnSpc>
                <a:spcPct val="120000"/>
              </a:lnSpc>
              <a:buNone/>
            </a:pPr>
            <a:endParaRPr lang="en-US" dirty="0"/>
          </a:p>
          <a:p>
            <a:pPr marL="0" indent="0">
              <a:lnSpc>
                <a:spcPct val="120000"/>
              </a:lnSpc>
              <a:buNone/>
            </a:pPr>
            <a:r>
              <a:rPr lang="en-US" b="1" i="1" dirty="0"/>
              <a:t>All Communities within the Portland Urban Growth Boundary are considered Urban and not considered Rural regardless of size.</a:t>
            </a:r>
          </a:p>
        </p:txBody>
      </p:sp>
      <p:sp>
        <p:nvSpPr>
          <p:cNvPr id="4" name="Footer Placeholder 3"/>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36506220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Definitions</a:t>
            </a:r>
          </a:p>
        </p:txBody>
      </p:sp>
      <p:sp>
        <p:nvSpPr>
          <p:cNvPr id="3" name="Content Placeholder 2"/>
          <p:cNvSpPr>
            <a:spLocks noGrp="1"/>
          </p:cNvSpPr>
          <p:nvPr>
            <p:ph idx="1"/>
          </p:nvPr>
        </p:nvSpPr>
        <p:spPr/>
        <p:txBody>
          <a:bodyPr/>
          <a:lstStyle/>
          <a:p>
            <a:r>
              <a:rPr lang="en-US" dirty="0"/>
              <a:t>Affirmatively Furthering Fair Housing</a:t>
            </a:r>
          </a:p>
          <a:p>
            <a:r>
              <a:rPr lang="en-US" dirty="0"/>
              <a:t>Communities of Color</a:t>
            </a:r>
          </a:p>
          <a:p>
            <a:r>
              <a:rPr lang="en-US" dirty="0"/>
              <a:t>Culturally Responsive Organizations</a:t>
            </a:r>
          </a:p>
          <a:p>
            <a:r>
              <a:rPr lang="en-US" dirty="0"/>
              <a:t>Culturally Responsive Services</a:t>
            </a:r>
          </a:p>
          <a:p>
            <a:r>
              <a:rPr lang="en-US" dirty="0"/>
              <a:t>Culturally Specific Organization</a:t>
            </a:r>
          </a:p>
          <a:p>
            <a:endParaRPr lang="en-US" dirty="0"/>
          </a:p>
          <a:p>
            <a:endParaRPr lang="en-US" dirty="0"/>
          </a:p>
        </p:txBody>
      </p:sp>
      <p:sp>
        <p:nvSpPr>
          <p:cNvPr id="4" name="Footer Placeholder 3"/>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18700559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Funding</a:t>
            </a:r>
          </a:p>
        </p:txBody>
      </p:sp>
      <p:sp>
        <p:nvSpPr>
          <p:cNvPr id="3" name="Content Placeholder 2"/>
          <p:cNvSpPr>
            <a:spLocks noGrp="1"/>
          </p:cNvSpPr>
          <p:nvPr>
            <p:ph idx="1"/>
          </p:nvPr>
        </p:nvSpPr>
        <p:spPr/>
        <p:txBody>
          <a:bodyPr/>
          <a:lstStyle/>
          <a:p>
            <a:r>
              <a:rPr lang="en-US" dirty="0"/>
              <a:t>$16,625,000 in Article XI-Q bond proceeds</a:t>
            </a:r>
          </a:p>
          <a:p>
            <a:r>
              <a:rPr lang="en-US" dirty="0"/>
              <a:t>Soft Set-Aside, 50% ($8,312,500) to projects in rural areas and 50% ($8,312,500) to projects in urban areas</a:t>
            </a:r>
          </a:p>
          <a:p>
            <a:endParaRPr lang="en-US" dirty="0"/>
          </a:p>
        </p:txBody>
      </p:sp>
      <p:sp>
        <p:nvSpPr>
          <p:cNvPr id="4" name="Footer Placeholder 3"/>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38247094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Funding Limits</a:t>
            </a:r>
          </a:p>
        </p:txBody>
      </p:sp>
      <p:sp>
        <p:nvSpPr>
          <p:cNvPr id="3" name="Content Placeholder 2"/>
          <p:cNvSpPr>
            <a:spLocks noGrp="1"/>
          </p:cNvSpPr>
          <p:nvPr>
            <p:ph idx="1"/>
          </p:nvPr>
        </p:nvSpPr>
        <p:spPr/>
        <p:txBody>
          <a:bodyPr/>
          <a:lstStyle/>
          <a:p>
            <a:pPr marL="0" indent="0">
              <a:buNone/>
            </a:pPr>
            <a:r>
              <a:rPr lang="en-US" dirty="0"/>
              <a:t>Applications may request a LIFT subsidy up to the </a:t>
            </a:r>
            <a:r>
              <a:rPr lang="en-US" b="1" i="1" u="sng" dirty="0"/>
              <a:t>LESSER</a:t>
            </a:r>
            <a:r>
              <a:rPr lang="en-US" dirty="0"/>
              <a:t> of:</a:t>
            </a:r>
          </a:p>
          <a:p>
            <a:r>
              <a:rPr lang="en-US" dirty="0"/>
              <a:t>The value of the land plus infrastructure/site-work (excluding housing structures), verified through an as-built appraisal, assessed value, or real market value</a:t>
            </a:r>
          </a:p>
          <a:p>
            <a:pPr marL="0" indent="0">
              <a:buNone/>
            </a:pPr>
            <a:endParaRPr lang="en-US" dirty="0"/>
          </a:p>
          <a:p>
            <a:pPr marL="0" indent="0">
              <a:buNone/>
            </a:pPr>
            <a:r>
              <a:rPr lang="en-US" b="1" dirty="0"/>
              <a:t>OR</a:t>
            </a:r>
          </a:p>
          <a:p>
            <a:pPr marL="0" indent="0">
              <a:buNone/>
            </a:pPr>
            <a:endParaRPr lang="en-US" dirty="0"/>
          </a:p>
          <a:p>
            <a:r>
              <a:rPr lang="en-US" dirty="0"/>
              <a:t>$100,000 per LIFT homeownership unit</a:t>
            </a:r>
          </a:p>
        </p:txBody>
      </p:sp>
      <p:sp>
        <p:nvSpPr>
          <p:cNvPr id="4" name="Footer Placeholder 3"/>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36829361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Land Valuation/Loan Request</a:t>
            </a:r>
          </a:p>
        </p:txBody>
      </p:sp>
      <p:sp>
        <p:nvSpPr>
          <p:cNvPr id="3" name="Content Placeholder 2"/>
          <p:cNvSpPr>
            <a:spLocks noGrp="1"/>
          </p:cNvSpPr>
          <p:nvPr>
            <p:ph idx="1"/>
          </p:nvPr>
        </p:nvSpPr>
        <p:spPr/>
        <p:txBody>
          <a:bodyPr>
            <a:normAutofit/>
          </a:bodyPr>
          <a:lstStyle/>
          <a:p>
            <a:r>
              <a:rPr lang="en-US" dirty="0"/>
              <a:t>The requested LIFT funding amount must be supported at the time of the Application, by a valuation of the land or by a valuation of the land including its infrastructure (excluding housing structures).</a:t>
            </a:r>
          </a:p>
          <a:p>
            <a:r>
              <a:rPr lang="en-US" dirty="0"/>
              <a:t>If an appraisal is not able to be provided in time for the Application due date, Applicants may submit, as evidence of the land valuation, the real market value or assessed value of the land as of the time of the Application.</a:t>
            </a:r>
          </a:p>
        </p:txBody>
      </p:sp>
      <p:sp>
        <p:nvSpPr>
          <p:cNvPr id="4" name="Footer Placeholder 3"/>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1037009736"/>
      </p:ext>
    </p:extLst>
  </p:cSld>
  <p:clrMapOvr>
    <a:masterClrMapping/>
  </p:clrMapOvr>
</p:sld>
</file>

<file path=ppt/theme/theme1.xml><?xml version="1.0" encoding="utf-8"?>
<a:theme xmlns:a="http://schemas.openxmlformats.org/drawingml/2006/main" name="0-Accent LIght">
  <a:themeElements>
    <a:clrScheme name="OHCS_RGB">
      <a:dk1>
        <a:sysClr val="windowText" lastClr="000000"/>
      </a:dk1>
      <a:lt1>
        <a:sysClr val="window" lastClr="FFFFFF"/>
      </a:lt1>
      <a:dk2>
        <a:srgbClr val="9E958B"/>
      </a:dk2>
      <a:lt2>
        <a:srgbClr val="DFF0FA"/>
      </a:lt2>
      <a:accent1>
        <a:srgbClr val="6BBA7E"/>
      </a:accent1>
      <a:accent2>
        <a:srgbClr val="9BC980"/>
      </a:accent2>
      <a:accent3>
        <a:srgbClr val="41B4E5"/>
      </a:accent3>
      <a:accent4>
        <a:srgbClr val="BF9969"/>
      </a:accent4>
      <a:accent5>
        <a:srgbClr val="EDB859"/>
      </a:accent5>
      <a:accent6>
        <a:srgbClr val="E79B55"/>
      </a:accent6>
      <a:hlink>
        <a:srgbClr val="0563C1"/>
      </a:hlink>
      <a:folHlink>
        <a:srgbClr val="954F72"/>
      </a:folHlink>
    </a:clrScheme>
    <a:fontScheme name="Custom 1">
      <a:majorFont>
        <a:latin typeface="Rockwell"/>
        <a:ea typeface=""/>
        <a:cs typeface=""/>
      </a:majorFont>
      <a:minorFont>
        <a:latin typeface="Century Gothic"/>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0_Accent Dark">
  <a:themeElements>
    <a:clrScheme name="OHCS_RGB">
      <a:dk1>
        <a:sysClr val="windowText" lastClr="000000"/>
      </a:dk1>
      <a:lt1>
        <a:sysClr val="window" lastClr="FFFFFF"/>
      </a:lt1>
      <a:dk2>
        <a:srgbClr val="9E958B"/>
      </a:dk2>
      <a:lt2>
        <a:srgbClr val="DFF0FA"/>
      </a:lt2>
      <a:accent1>
        <a:srgbClr val="6BBA7E"/>
      </a:accent1>
      <a:accent2>
        <a:srgbClr val="9BC980"/>
      </a:accent2>
      <a:accent3>
        <a:srgbClr val="41B4E5"/>
      </a:accent3>
      <a:accent4>
        <a:srgbClr val="BF9969"/>
      </a:accent4>
      <a:accent5>
        <a:srgbClr val="EDB859"/>
      </a:accent5>
      <a:accent6>
        <a:srgbClr val="E79B55"/>
      </a:accent6>
      <a:hlink>
        <a:srgbClr val="0563C1"/>
      </a:hlink>
      <a:folHlink>
        <a:srgbClr val="954F72"/>
      </a:folHlink>
    </a:clrScheme>
    <a:fontScheme name="OHCS_Branding">
      <a:majorFont>
        <a:latin typeface="Rockwell"/>
        <a:ea typeface=""/>
        <a:cs typeface=""/>
      </a:majorFont>
      <a:minorFont>
        <a:latin typeface="Century Gothic"/>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Equity Racial Justice">
  <a:themeElements>
    <a:clrScheme name="OHCS_Branding">
      <a:dk1>
        <a:sysClr val="windowText" lastClr="000000"/>
      </a:dk1>
      <a:lt1>
        <a:sysClr val="window" lastClr="FFFFFF"/>
      </a:lt1>
      <a:dk2>
        <a:srgbClr val="9E958B"/>
      </a:dk2>
      <a:lt2>
        <a:srgbClr val="DFF0FA"/>
      </a:lt2>
      <a:accent1>
        <a:srgbClr val="718E48"/>
      </a:accent1>
      <a:accent2>
        <a:srgbClr val="A2D45E"/>
      </a:accent2>
      <a:accent3>
        <a:srgbClr val="41B4E5"/>
      </a:accent3>
      <a:accent4>
        <a:srgbClr val="76531B"/>
      </a:accent4>
      <a:accent5>
        <a:srgbClr val="F5BD48"/>
      </a:accent5>
      <a:accent6>
        <a:srgbClr val="F28A00"/>
      </a:accent6>
      <a:hlink>
        <a:srgbClr val="0563C1"/>
      </a:hlink>
      <a:folHlink>
        <a:srgbClr val="954F72"/>
      </a:folHlink>
    </a:clrScheme>
    <a:fontScheme name="OHCS_Branding">
      <a:majorFont>
        <a:latin typeface="Rockwell"/>
        <a:ea typeface=""/>
        <a:cs typeface=""/>
      </a:majorFont>
      <a:minorFont>
        <a:latin typeface="Century Gothic"/>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Homelessness">
  <a:themeElements>
    <a:clrScheme name="OHCS_RGB">
      <a:dk1>
        <a:sysClr val="windowText" lastClr="000000"/>
      </a:dk1>
      <a:lt1>
        <a:sysClr val="window" lastClr="FFFFFF"/>
      </a:lt1>
      <a:dk2>
        <a:srgbClr val="9E958B"/>
      </a:dk2>
      <a:lt2>
        <a:srgbClr val="DFF0FA"/>
      </a:lt2>
      <a:accent1>
        <a:srgbClr val="6BBA7E"/>
      </a:accent1>
      <a:accent2>
        <a:srgbClr val="9BC980"/>
      </a:accent2>
      <a:accent3>
        <a:srgbClr val="41B4E5"/>
      </a:accent3>
      <a:accent4>
        <a:srgbClr val="BF9969"/>
      </a:accent4>
      <a:accent5>
        <a:srgbClr val="EDB859"/>
      </a:accent5>
      <a:accent6>
        <a:srgbClr val="E79B55"/>
      </a:accent6>
      <a:hlink>
        <a:srgbClr val="0563C1"/>
      </a:hlink>
      <a:folHlink>
        <a:srgbClr val="954F72"/>
      </a:folHlink>
    </a:clrScheme>
    <a:fontScheme name="OHCS_Branding">
      <a:majorFont>
        <a:latin typeface="Rockwell"/>
        <a:ea typeface=""/>
        <a:cs typeface=""/>
      </a:majorFont>
      <a:minorFont>
        <a:latin typeface="Century Gothic"/>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Permanent Supportive Housing">
  <a:themeElements>
    <a:clrScheme name="OHCS_Branding">
      <a:dk1>
        <a:sysClr val="windowText" lastClr="000000"/>
      </a:dk1>
      <a:lt1>
        <a:sysClr val="window" lastClr="FFFFFF"/>
      </a:lt1>
      <a:dk2>
        <a:srgbClr val="9E958B"/>
      </a:dk2>
      <a:lt2>
        <a:srgbClr val="DFF0FA"/>
      </a:lt2>
      <a:accent1>
        <a:srgbClr val="718E48"/>
      </a:accent1>
      <a:accent2>
        <a:srgbClr val="A2D45E"/>
      </a:accent2>
      <a:accent3>
        <a:srgbClr val="41B4E5"/>
      </a:accent3>
      <a:accent4>
        <a:srgbClr val="76531B"/>
      </a:accent4>
      <a:accent5>
        <a:srgbClr val="F5BD48"/>
      </a:accent5>
      <a:accent6>
        <a:srgbClr val="F28A00"/>
      </a:accent6>
      <a:hlink>
        <a:srgbClr val="0563C1"/>
      </a:hlink>
      <a:folHlink>
        <a:srgbClr val="954F72"/>
      </a:folHlink>
    </a:clrScheme>
    <a:fontScheme name="OHCS_Branding">
      <a:majorFont>
        <a:latin typeface="Rockwell"/>
        <a:ea typeface=""/>
        <a:cs typeface=""/>
      </a:majorFont>
      <a:minorFont>
        <a:latin typeface="Century Gothic"/>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4-Affordable Rental Housing">
  <a:themeElements>
    <a:clrScheme name="OHCS_Branding">
      <a:dk1>
        <a:sysClr val="windowText" lastClr="000000"/>
      </a:dk1>
      <a:lt1>
        <a:sysClr val="window" lastClr="FFFFFF"/>
      </a:lt1>
      <a:dk2>
        <a:srgbClr val="9E958B"/>
      </a:dk2>
      <a:lt2>
        <a:srgbClr val="DFF0FA"/>
      </a:lt2>
      <a:accent1>
        <a:srgbClr val="718E48"/>
      </a:accent1>
      <a:accent2>
        <a:srgbClr val="A2D45E"/>
      </a:accent2>
      <a:accent3>
        <a:srgbClr val="41B4E5"/>
      </a:accent3>
      <a:accent4>
        <a:srgbClr val="76531B"/>
      </a:accent4>
      <a:accent5>
        <a:srgbClr val="F5BD48"/>
      </a:accent5>
      <a:accent6>
        <a:srgbClr val="F28A00"/>
      </a:accent6>
      <a:hlink>
        <a:srgbClr val="0563C1"/>
      </a:hlink>
      <a:folHlink>
        <a:srgbClr val="954F72"/>
      </a:folHlink>
    </a:clrScheme>
    <a:fontScheme name="OHCS_Branding">
      <a:majorFont>
        <a:latin typeface="Rockwell"/>
        <a:ea typeface=""/>
        <a:cs typeface=""/>
      </a:majorFont>
      <a:minorFont>
        <a:latin typeface="Century Gothic"/>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5-Homeownership">
  <a:themeElements>
    <a:clrScheme name="OHCS_Branding">
      <a:dk1>
        <a:sysClr val="windowText" lastClr="000000"/>
      </a:dk1>
      <a:lt1>
        <a:sysClr val="window" lastClr="FFFFFF"/>
      </a:lt1>
      <a:dk2>
        <a:srgbClr val="9E958B"/>
      </a:dk2>
      <a:lt2>
        <a:srgbClr val="DFF0FA"/>
      </a:lt2>
      <a:accent1>
        <a:srgbClr val="718E48"/>
      </a:accent1>
      <a:accent2>
        <a:srgbClr val="A2D45E"/>
      </a:accent2>
      <a:accent3>
        <a:srgbClr val="41B4E5"/>
      </a:accent3>
      <a:accent4>
        <a:srgbClr val="76531B"/>
      </a:accent4>
      <a:accent5>
        <a:srgbClr val="F5BD48"/>
      </a:accent5>
      <a:accent6>
        <a:srgbClr val="F28A00"/>
      </a:accent6>
      <a:hlink>
        <a:srgbClr val="0563C1"/>
      </a:hlink>
      <a:folHlink>
        <a:srgbClr val="954F72"/>
      </a:folHlink>
    </a:clrScheme>
    <a:fontScheme name="OHCS_Branding">
      <a:majorFont>
        <a:latin typeface="Rockwell"/>
        <a:ea typeface=""/>
        <a:cs typeface=""/>
      </a:majorFont>
      <a:minorFont>
        <a:latin typeface="Century Gothic"/>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6-Rural Communities">
  <a:themeElements>
    <a:clrScheme name="OHCS_Branding">
      <a:dk1>
        <a:sysClr val="windowText" lastClr="000000"/>
      </a:dk1>
      <a:lt1>
        <a:sysClr val="window" lastClr="FFFFFF"/>
      </a:lt1>
      <a:dk2>
        <a:srgbClr val="9E958B"/>
      </a:dk2>
      <a:lt2>
        <a:srgbClr val="DFF0FA"/>
      </a:lt2>
      <a:accent1>
        <a:srgbClr val="718E48"/>
      </a:accent1>
      <a:accent2>
        <a:srgbClr val="A2D45E"/>
      </a:accent2>
      <a:accent3>
        <a:srgbClr val="41B4E5"/>
      </a:accent3>
      <a:accent4>
        <a:srgbClr val="76531B"/>
      </a:accent4>
      <a:accent5>
        <a:srgbClr val="F5BD48"/>
      </a:accent5>
      <a:accent6>
        <a:srgbClr val="F28A00"/>
      </a:accent6>
      <a:hlink>
        <a:srgbClr val="0563C1"/>
      </a:hlink>
      <a:folHlink>
        <a:srgbClr val="954F72"/>
      </a:folHlink>
    </a:clrScheme>
    <a:fontScheme name="OHCS_Branding">
      <a:majorFont>
        <a:latin typeface="Rockwell"/>
        <a:ea typeface=""/>
        <a:cs typeface=""/>
      </a:majorFont>
      <a:minorFont>
        <a:latin typeface="Century Gothic"/>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53CE7C5E4A3334C87EE0D434D98CB58" ma:contentTypeVersion="6" ma:contentTypeDescription="Create a new document." ma:contentTypeScope="" ma:versionID="3ad5612475069c4b65a0f80a4552ed37">
  <xsd:schema xmlns:xsd="http://www.w3.org/2001/XMLSchema" xmlns:xs="http://www.w3.org/2001/XMLSchema" xmlns:p="http://schemas.microsoft.com/office/2006/metadata/properties" xmlns:ns1="http://schemas.microsoft.com/sharepoint/v3" xmlns:ns2="414e15ea-35fd-4cff-b780-bb342b3dfcbd" targetNamespace="http://schemas.microsoft.com/office/2006/metadata/properties" ma:root="true" ma:fieldsID="76313c19aa21aeb0ca7a2d3ccc85da91" ns1:_="" ns2:_="">
    <xsd:import namespace="http://schemas.microsoft.com/sharepoint/v3"/>
    <xsd:import namespace="414e15ea-35fd-4cff-b780-bb342b3dfcbd"/>
    <xsd:element name="properties">
      <xsd:complexType>
        <xsd:sequence>
          <xsd:element name="documentManagement">
            <xsd:complexType>
              <xsd:all>
                <xsd:element ref="ns1:PublishingStartDate" minOccurs="0"/>
                <xsd:element ref="ns1:PublishingExpirationDate"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414e15ea-35fd-4cff-b780-bb342b3dfcbd" elementFormDefault="qualified">
    <xsd:import namespace="http://schemas.microsoft.com/office/2006/documentManagement/types"/>
    <xsd:import namespace="http://schemas.microsoft.com/office/infopath/2007/PartnerControls"/>
    <xsd:element name="SharedWithUsers" ma:index="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7"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5400FA2A-B96E-4058-908E-759ACD834459}"/>
</file>

<file path=customXml/itemProps2.xml><?xml version="1.0" encoding="utf-8"?>
<ds:datastoreItem xmlns:ds="http://schemas.openxmlformats.org/officeDocument/2006/customXml" ds:itemID="{F5FB69D3-10C0-46A2-9C7C-BF9418D0FBB2}"/>
</file>

<file path=customXml/itemProps3.xml><?xml version="1.0" encoding="utf-8"?>
<ds:datastoreItem xmlns:ds="http://schemas.openxmlformats.org/officeDocument/2006/customXml" ds:itemID="{3B8431FA-4D1F-4328-99E8-DD3873169314}"/>
</file>

<file path=docProps/app.xml><?xml version="1.0" encoding="utf-8"?>
<Properties xmlns="http://schemas.openxmlformats.org/officeDocument/2006/extended-properties" xmlns:vt="http://schemas.openxmlformats.org/officeDocument/2006/docPropsVTypes">
  <TotalTime>2513</TotalTime>
  <Words>2391</Words>
  <Application>Microsoft Office PowerPoint</Application>
  <PresentationFormat>Widescreen</PresentationFormat>
  <Paragraphs>250</Paragraphs>
  <Slides>38</Slides>
  <Notes>0</Notes>
  <HiddenSlides>0</HiddenSlides>
  <MMClips>0</MMClips>
  <ScaleCrop>false</ScaleCrop>
  <HeadingPairs>
    <vt:vector size="6" baseType="variant">
      <vt:variant>
        <vt:lpstr>Fonts Used</vt:lpstr>
      </vt:variant>
      <vt:variant>
        <vt:i4>4</vt:i4>
      </vt:variant>
      <vt:variant>
        <vt:lpstr>Theme</vt:lpstr>
      </vt:variant>
      <vt:variant>
        <vt:i4>8</vt:i4>
      </vt:variant>
      <vt:variant>
        <vt:lpstr>Slide Titles</vt:lpstr>
      </vt:variant>
      <vt:variant>
        <vt:i4>38</vt:i4>
      </vt:variant>
    </vt:vector>
  </HeadingPairs>
  <TitlesOfParts>
    <vt:vector size="50" baseType="lpstr">
      <vt:lpstr>Arial</vt:lpstr>
      <vt:lpstr>Calibri</vt:lpstr>
      <vt:lpstr>Century Gothic</vt:lpstr>
      <vt:lpstr>Rockwell</vt:lpstr>
      <vt:lpstr>0-Accent LIght</vt:lpstr>
      <vt:lpstr>0_Accent Dark</vt:lpstr>
      <vt:lpstr>1-Equity Racial Justice</vt:lpstr>
      <vt:lpstr>2-Homelessness</vt:lpstr>
      <vt:lpstr>3-Permanent Supportive Housing</vt:lpstr>
      <vt:lpstr>4-Affordable Rental Housing</vt:lpstr>
      <vt:lpstr>5-Homeownership</vt:lpstr>
      <vt:lpstr>6-Rural Communities</vt:lpstr>
      <vt:lpstr>LIFT Homeownership 2021 Notice of Funding Availability  (NOFA) Training</vt:lpstr>
      <vt:lpstr>Agenda</vt:lpstr>
      <vt:lpstr>NOFA Process: FAQs/Dates to Remember</vt:lpstr>
      <vt:lpstr>Rural Definition</vt:lpstr>
      <vt:lpstr>Urban Areas Definition</vt:lpstr>
      <vt:lpstr>Definitions</vt:lpstr>
      <vt:lpstr>Funding</vt:lpstr>
      <vt:lpstr>Funding Limits</vt:lpstr>
      <vt:lpstr>Land Valuation/Loan Request</vt:lpstr>
      <vt:lpstr>Land Valuation/Loan Request</vt:lpstr>
      <vt:lpstr>Application Ranking</vt:lpstr>
      <vt:lpstr>Eligible Projects</vt:lpstr>
      <vt:lpstr>Ineligible Projects</vt:lpstr>
      <vt:lpstr>Program Overview</vt:lpstr>
      <vt:lpstr>Program Overview</vt:lpstr>
      <vt:lpstr>Service to Communities of Color</vt:lpstr>
      <vt:lpstr>Underwriting Guidelines</vt:lpstr>
      <vt:lpstr>Underwriting Guidelines</vt:lpstr>
      <vt:lpstr>Underwriting Guidelines</vt:lpstr>
      <vt:lpstr>Compliance Monitoring</vt:lpstr>
      <vt:lpstr>Other Program Requirements</vt:lpstr>
      <vt:lpstr>Application Access/Submission</vt:lpstr>
      <vt:lpstr>Procorem Resources</vt:lpstr>
      <vt:lpstr>Application Updates</vt:lpstr>
      <vt:lpstr>Application Updates</vt:lpstr>
      <vt:lpstr>Application Charges</vt:lpstr>
      <vt:lpstr>Preliminary Review</vt:lpstr>
      <vt:lpstr>Threshold Review</vt:lpstr>
      <vt:lpstr>Competitive Review</vt:lpstr>
      <vt:lpstr>Competitive Scoring</vt:lpstr>
      <vt:lpstr> Tips for Narrative Responses </vt:lpstr>
      <vt:lpstr>MWESB Engagement Strategy Tab</vt:lpstr>
      <vt:lpstr>NOFA Narrative Questions Tab</vt:lpstr>
      <vt:lpstr>Urban or Rural Narrative Questions Tab</vt:lpstr>
      <vt:lpstr>General Application Reminders</vt:lpstr>
      <vt:lpstr>General Application Reminders</vt:lpstr>
      <vt:lpstr>Application Submission Reminders</vt:lpstr>
      <vt:lpstr>PowerPoint Presentation</vt:lpstr>
    </vt:vector>
  </TitlesOfParts>
  <Company>OHCS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Danielle Petron</dc:creator>
  <cp:lastModifiedBy>ISOM Rebecca * HCS</cp:lastModifiedBy>
  <cp:revision>62</cp:revision>
  <dcterms:created xsi:type="dcterms:W3CDTF">2019-08-15T16:38:39Z</dcterms:created>
  <dcterms:modified xsi:type="dcterms:W3CDTF">2021-01-27T18:19:57Z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0x010100F53CE7C5E4A3334C87EE0D434D98CB58</vt:lpwstr>
  </property>
</Properties>
</file>