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8"/>
  </p:normalViewPr>
  <p:slideViewPr>
    <p:cSldViewPr>
      <p:cViewPr varScale="1">
        <p:scale>
          <a:sx n="117" d="100"/>
          <a:sy n="117" d="100"/>
        </p:scale>
        <p:origin x="1384"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4357FDE-7275-4A2A-A15C-4607D10CF120}" type="datetimeFigureOut">
              <a:rPr lang="en-US" smtClean="0"/>
              <a:t>4/9/26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357FDE-7275-4A2A-A15C-4607D10CF120}" type="datetimeFigureOut">
              <a:rPr lang="en-US" smtClean="0"/>
              <a:t>4/9/26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357FDE-7275-4A2A-A15C-4607D10CF120}" type="datetimeFigureOut">
              <a:rPr lang="en-US" smtClean="0"/>
              <a:t>4/9/26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357FDE-7275-4A2A-A15C-4607D10CF120}" type="datetimeFigureOut">
              <a:rPr lang="en-US" smtClean="0"/>
              <a:t>4/9/26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357FDE-7275-4A2A-A15C-4607D10CF120}" type="datetimeFigureOut">
              <a:rPr lang="en-US" smtClean="0"/>
              <a:t>4/9/26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357FDE-7275-4A2A-A15C-4607D10CF120}" type="datetimeFigureOut">
              <a:rPr lang="en-US" smtClean="0"/>
              <a:t>4/9/26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357FDE-7275-4A2A-A15C-4607D10CF120}" type="datetimeFigureOut">
              <a:rPr lang="en-US" smtClean="0"/>
              <a:t>4/9/26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357FDE-7275-4A2A-A15C-4607D10CF120}" type="datetimeFigureOut">
              <a:rPr lang="en-US" smtClean="0"/>
              <a:t>4/9/26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357FDE-7275-4A2A-A15C-4607D10CF120}" type="datetimeFigureOut">
              <a:rPr lang="en-US" smtClean="0"/>
              <a:t>4/9/26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357FDE-7275-4A2A-A15C-4607D10CF120}" type="datetimeFigureOut">
              <a:rPr lang="en-US" smtClean="0"/>
              <a:t>4/9/26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357FDE-7275-4A2A-A15C-4607D10CF120}" type="datetimeFigureOut">
              <a:rPr lang="en-US" smtClean="0"/>
              <a:t>4/9/26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1C203-6707-44F3-B8FB-0D8222EC2D2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57FDE-7275-4A2A-A15C-4607D10CF120}" type="datetimeFigureOut">
              <a:rPr lang="en-US" smtClean="0"/>
              <a:t>4/9/26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11C203-6707-44F3-B8FB-0D8222EC2D2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715962"/>
          </a:xfrm>
        </p:spPr>
        <p:txBody>
          <a:bodyPr>
            <a:normAutofit fontScale="90000"/>
          </a:bodyPr>
          <a:lstStyle/>
          <a:p>
            <a:r>
              <a:rPr lang="en-US" dirty="0"/>
              <a:t>Peds Room Cart Configuration</a:t>
            </a:r>
          </a:p>
        </p:txBody>
      </p:sp>
      <p:pic>
        <p:nvPicPr>
          <p:cNvPr id="6" name="Content Placeholder 5" descr="Peds cart full view.JPG"/>
          <p:cNvPicPr>
            <a:picLocks noGrp="1" noChangeAspect="1"/>
          </p:cNvPicPr>
          <p:nvPr>
            <p:ph sz="half" idx="1"/>
          </p:nvPr>
        </p:nvPicPr>
        <p:blipFill>
          <a:blip r:embed="rId2" cstate="print"/>
          <a:stretch>
            <a:fillRect/>
          </a:stretch>
        </p:blipFill>
        <p:spPr>
          <a:xfrm>
            <a:off x="379214" y="1066800"/>
            <a:ext cx="3794522" cy="5257800"/>
          </a:xfrm>
        </p:spPr>
      </p:pic>
      <p:pic>
        <p:nvPicPr>
          <p:cNvPr id="9" name="Content Placeholder 8" descr="Peds cart code.JPG"/>
          <p:cNvPicPr>
            <a:picLocks noGrp="1" noChangeAspect="1"/>
          </p:cNvPicPr>
          <p:nvPr>
            <p:ph sz="half" idx="2"/>
          </p:nvPr>
        </p:nvPicPr>
        <p:blipFill>
          <a:blip r:embed="rId3" cstate="print"/>
          <a:stretch>
            <a:fillRect/>
          </a:stretch>
        </p:blipFill>
        <p:spPr>
          <a:xfrm>
            <a:off x="4495800" y="2895600"/>
            <a:ext cx="3810000" cy="2456881"/>
          </a:xfrm>
        </p:spPr>
      </p:pic>
      <p:sp>
        <p:nvSpPr>
          <p:cNvPr id="10" name="TextBox 9"/>
          <p:cNvSpPr txBox="1"/>
          <p:nvPr/>
        </p:nvSpPr>
        <p:spPr>
          <a:xfrm>
            <a:off x="4800600" y="4267200"/>
            <a:ext cx="3048000" cy="923330"/>
          </a:xfrm>
          <a:prstGeom prst="rect">
            <a:avLst/>
          </a:prstGeom>
          <a:noFill/>
        </p:spPr>
        <p:txBody>
          <a:bodyPr wrap="square" rtlCol="0">
            <a:spAutoFit/>
          </a:bodyPr>
          <a:lstStyle/>
          <a:p>
            <a:r>
              <a:rPr lang="en-US" b="1" dirty="0"/>
              <a:t>Remember to lock your cart</a:t>
            </a:r>
          </a:p>
          <a:p>
            <a:pPr>
              <a:buFont typeface="Wingdings" pitchFamily="2" charset="2"/>
              <a:buChar char="Ø"/>
            </a:pPr>
            <a:r>
              <a:rPr lang="en-US" i="1" dirty="0"/>
              <a:t>Cart </a:t>
            </a:r>
            <a:r>
              <a:rPr lang="en-US" b="1" i="1" u="sng" dirty="0"/>
              <a:t>must</a:t>
            </a:r>
            <a:r>
              <a:rPr lang="en-US" i="1" dirty="0"/>
              <a:t> remain locked at all times when not in use</a:t>
            </a:r>
          </a:p>
        </p:txBody>
      </p:sp>
      <p:sp>
        <p:nvSpPr>
          <p:cNvPr id="11" name="TextBox 10"/>
          <p:cNvSpPr txBox="1"/>
          <p:nvPr/>
        </p:nvSpPr>
        <p:spPr>
          <a:xfrm>
            <a:off x="4419600" y="905667"/>
            <a:ext cx="4038600" cy="2031325"/>
          </a:xfrm>
          <a:prstGeom prst="rect">
            <a:avLst/>
          </a:prstGeom>
          <a:noFill/>
        </p:spPr>
        <p:txBody>
          <a:bodyPr wrap="square" rtlCol="0">
            <a:spAutoFit/>
          </a:bodyPr>
          <a:lstStyle/>
          <a:p>
            <a:r>
              <a:rPr lang="en-US" dirty="0"/>
              <a:t>This is an example cart that can be placed for routine pediatric care. It. contains respiratory equipment, IV supplies, blood draws, and fluids.  On the back of each cart hangs an Ambu bag of each size. On top of each cart is a sharps container, Sani Wipes, and tube gauze. </a:t>
            </a:r>
          </a:p>
        </p:txBody>
      </p:sp>
      <p:sp>
        <p:nvSpPr>
          <p:cNvPr id="12" name="TextBox 11"/>
          <p:cNvSpPr txBox="1"/>
          <p:nvPr/>
        </p:nvSpPr>
        <p:spPr>
          <a:xfrm>
            <a:off x="4572000" y="5562600"/>
            <a:ext cx="3733800" cy="646331"/>
          </a:xfrm>
          <a:prstGeom prst="rect">
            <a:avLst/>
          </a:prstGeom>
          <a:noFill/>
        </p:spPr>
        <p:txBody>
          <a:bodyPr wrap="square" rtlCol="0">
            <a:spAutoFit/>
          </a:bodyPr>
          <a:lstStyle/>
          <a:p>
            <a:r>
              <a:rPr lang="en-US" b="1" i="1" dirty="0">
                <a:solidFill>
                  <a:schemeClr val="accent1">
                    <a:lumMod val="75000"/>
                  </a:schemeClr>
                </a:solidFill>
              </a:rPr>
              <a:t>*When a bin in the cart is empty toss it on the top of the cart for refilling.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229600" cy="715962"/>
          </a:xfrm>
        </p:spPr>
        <p:txBody>
          <a:bodyPr>
            <a:normAutofit fontScale="90000"/>
          </a:bodyPr>
          <a:lstStyle/>
          <a:p>
            <a:r>
              <a:rPr lang="en-US" dirty="0"/>
              <a:t>Drawer 1</a:t>
            </a:r>
          </a:p>
        </p:txBody>
      </p:sp>
      <p:sp>
        <p:nvSpPr>
          <p:cNvPr id="13" name="Content Placeholder 12"/>
          <p:cNvSpPr>
            <a:spLocks noGrp="1"/>
          </p:cNvSpPr>
          <p:nvPr>
            <p:ph sz="half" idx="2"/>
          </p:nvPr>
        </p:nvSpPr>
        <p:spPr>
          <a:xfrm>
            <a:off x="1066800" y="4953000"/>
            <a:ext cx="7315200" cy="1524000"/>
          </a:xfrm>
        </p:spPr>
        <p:txBody>
          <a:bodyPr numCol="2" anchor="ctr" anchorCtr="0">
            <a:noAutofit/>
          </a:bodyPr>
          <a:lstStyle/>
          <a:p>
            <a:r>
              <a:rPr lang="en-US" sz="1600" dirty="0"/>
              <a:t>Adult, Peds, Infant nasal cannulas</a:t>
            </a:r>
          </a:p>
          <a:p>
            <a:r>
              <a:rPr lang="en-US" sz="1600" dirty="0"/>
              <a:t>Adult and peds non-re-breather masks</a:t>
            </a:r>
          </a:p>
          <a:p>
            <a:r>
              <a:rPr lang="en-US" sz="1600" dirty="0"/>
              <a:t>Nebulizers</a:t>
            </a:r>
          </a:p>
          <a:p>
            <a:r>
              <a:rPr lang="en-US" sz="1600" dirty="0"/>
              <a:t>Suction sputum collection container</a:t>
            </a:r>
          </a:p>
          <a:p>
            <a:r>
              <a:rPr lang="en-US" sz="1600" dirty="0"/>
              <a:t>Bulb suction</a:t>
            </a:r>
          </a:p>
          <a:p>
            <a:r>
              <a:rPr lang="en-US" sz="1600" dirty="0"/>
              <a:t>Atomizer</a:t>
            </a:r>
          </a:p>
          <a:p>
            <a:r>
              <a:rPr lang="en-US" sz="1600" dirty="0"/>
              <a:t>Nasal aspirator</a:t>
            </a:r>
          </a:p>
          <a:p>
            <a:r>
              <a:rPr lang="en-US" sz="1600" dirty="0"/>
              <a:t>Saline Fish</a:t>
            </a:r>
          </a:p>
          <a:p>
            <a:r>
              <a:rPr lang="en-US" sz="1600" dirty="0"/>
              <a:t>Blood pressure cuffs</a:t>
            </a:r>
          </a:p>
          <a:p>
            <a:endParaRPr lang="en-US" sz="1600" dirty="0"/>
          </a:p>
        </p:txBody>
      </p:sp>
      <p:pic>
        <p:nvPicPr>
          <p:cNvPr id="21" name="Content Placeholder 20" descr="Peds cart drawer 1.JPG"/>
          <p:cNvPicPr>
            <a:picLocks noGrp="1" noChangeAspect="1"/>
          </p:cNvPicPr>
          <p:nvPr>
            <p:ph sz="half" idx="1"/>
          </p:nvPr>
        </p:nvPicPr>
        <p:blipFill>
          <a:blip r:embed="rId2" cstate="print"/>
          <a:stretch>
            <a:fillRect/>
          </a:stretch>
        </p:blipFill>
        <p:spPr>
          <a:xfrm>
            <a:off x="1828800" y="914400"/>
            <a:ext cx="5257800" cy="394335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229600" cy="715962"/>
          </a:xfrm>
        </p:spPr>
        <p:txBody>
          <a:bodyPr>
            <a:normAutofit fontScale="90000"/>
          </a:bodyPr>
          <a:lstStyle/>
          <a:p>
            <a:r>
              <a:rPr lang="en-US" dirty="0"/>
              <a:t>Drawer 2</a:t>
            </a:r>
          </a:p>
        </p:txBody>
      </p:sp>
      <p:sp>
        <p:nvSpPr>
          <p:cNvPr id="13" name="Content Placeholder 12"/>
          <p:cNvSpPr>
            <a:spLocks noGrp="1"/>
          </p:cNvSpPr>
          <p:nvPr>
            <p:ph sz="half" idx="2"/>
          </p:nvPr>
        </p:nvSpPr>
        <p:spPr>
          <a:xfrm>
            <a:off x="914400" y="5029200"/>
            <a:ext cx="7315200" cy="1524000"/>
          </a:xfrm>
        </p:spPr>
        <p:txBody>
          <a:bodyPr numCol="2" anchor="ctr" anchorCtr="0">
            <a:noAutofit/>
          </a:bodyPr>
          <a:lstStyle/>
          <a:p>
            <a:r>
              <a:rPr lang="en-US" sz="1600" dirty="0"/>
              <a:t>24G, 22G, 20G </a:t>
            </a:r>
            <a:r>
              <a:rPr lang="en-US" sz="1600" dirty="0" err="1"/>
              <a:t>caths</a:t>
            </a:r>
            <a:endParaRPr lang="en-US" sz="1600" dirty="0"/>
          </a:p>
          <a:p>
            <a:r>
              <a:rPr lang="en-US" sz="1600" dirty="0"/>
              <a:t>IV start Kits</a:t>
            </a:r>
          </a:p>
          <a:p>
            <a:r>
              <a:rPr lang="en-US" sz="1600" dirty="0"/>
              <a:t>Red caps</a:t>
            </a:r>
          </a:p>
          <a:p>
            <a:r>
              <a:rPr lang="en-US" sz="1600" dirty="0" err="1"/>
              <a:t>Posi</a:t>
            </a:r>
            <a:r>
              <a:rPr lang="en-US" sz="1600" dirty="0"/>
              <a:t>-flow valves</a:t>
            </a:r>
          </a:p>
          <a:p>
            <a:r>
              <a:rPr lang="en-US" sz="1600" dirty="0"/>
              <a:t>Saline flushes</a:t>
            </a:r>
          </a:p>
          <a:p>
            <a:r>
              <a:rPr lang="en-US" sz="1600" dirty="0"/>
              <a:t>T-connectors</a:t>
            </a:r>
          </a:p>
          <a:p>
            <a:r>
              <a:rPr lang="en-US" sz="1600" dirty="0"/>
              <a:t>Pediatric Blood culture bottles (for use with &lt;16 years of age)</a:t>
            </a:r>
          </a:p>
          <a:p>
            <a:endParaRPr lang="en-US" sz="1600" dirty="0"/>
          </a:p>
        </p:txBody>
      </p:sp>
      <p:pic>
        <p:nvPicPr>
          <p:cNvPr id="6" name="Content Placeholder 5" descr="Peds cart drawer 2.JPG"/>
          <p:cNvPicPr>
            <a:picLocks noGrp="1" noChangeAspect="1"/>
          </p:cNvPicPr>
          <p:nvPr>
            <p:ph sz="half" idx="1"/>
          </p:nvPr>
        </p:nvPicPr>
        <p:blipFill>
          <a:blip r:embed="rId2" cstate="print"/>
          <a:stretch>
            <a:fillRect/>
          </a:stretch>
        </p:blipFill>
        <p:spPr>
          <a:xfrm>
            <a:off x="1600200" y="838200"/>
            <a:ext cx="5562600" cy="4095750"/>
          </a:xfrm>
        </p:spPr>
      </p:pic>
      <p:sp>
        <p:nvSpPr>
          <p:cNvPr id="2" name="7-Point Star 1"/>
          <p:cNvSpPr/>
          <p:nvPr/>
        </p:nvSpPr>
        <p:spPr>
          <a:xfrm rot="19525039">
            <a:off x="-65855" y="8128"/>
            <a:ext cx="2978106" cy="2574543"/>
          </a:xfrm>
          <a:prstGeom prst="star7">
            <a:avLst/>
          </a:prstGeom>
          <a:solidFill>
            <a:schemeClr val="accent4">
              <a:lumMod val="75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050" dirty="0"/>
              <a:t>Remember to only get blood cultures on febrile kids—don’t culture everyone!</a:t>
            </a:r>
          </a:p>
          <a:p>
            <a:pPr marL="171450" indent="-171450">
              <a:buFont typeface="Arial" panose="020B0604020202020204" pitchFamily="34" charset="0"/>
              <a:buChar char="•"/>
            </a:pPr>
            <a:r>
              <a:rPr lang="en-US" sz="1050" dirty="0"/>
              <a:t>Only 1 blood culture in kids &lt;16 years old</a:t>
            </a:r>
          </a:p>
          <a:p>
            <a:pPr marL="171450" indent="-171450">
              <a:buFont typeface="Arial" panose="020B0604020202020204" pitchFamily="34" charset="0"/>
              <a:buChar char="•"/>
            </a:pPr>
            <a:r>
              <a:rPr lang="en-US" sz="1050" dirty="0"/>
              <a:t>Unless they have a central line then, culture every lumen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229600" cy="715962"/>
          </a:xfrm>
        </p:spPr>
        <p:txBody>
          <a:bodyPr>
            <a:normAutofit fontScale="90000"/>
          </a:bodyPr>
          <a:lstStyle/>
          <a:p>
            <a:r>
              <a:rPr lang="en-US" dirty="0"/>
              <a:t>Drawer 3</a:t>
            </a:r>
          </a:p>
        </p:txBody>
      </p:sp>
      <p:sp>
        <p:nvSpPr>
          <p:cNvPr id="13" name="Content Placeholder 12"/>
          <p:cNvSpPr>
            <a:spLocks noGrp="1"/>
          </p:cNvSpPr>
          <p:nvPr>
            <p:ph sz="half" idx="2"/>
          </p:nvPr>
        </p:nvSpPr>
        <p:spPr>
          <a:xfrm>
            <a:off x="1066800" y="4419600"/>
            <a:ext cx="7315200" cy="2286000"/>
          </a:xfrm>
        </p:spPr>
        <p:txBody>
          <a:bodyPr numCol="2" anchor="ctr" anchorCtr="0">
            <a:noAutofit/>
          </a:bodyPr>
          <a:lstStyle/>
          <a:p>
            <a:r>
              <a:rPr lang="en-US" sz="1600" dirty="0"/>
              <a:t>Heel stick lancets</a:t>
            </a:r>
          </a:p>
          <a:p>
            <a:r>
              <a:rPr lang="en-US" sz="1600" dirty="0"/>
              <a:t>VBG syringes for </a:t>
            </a:r>
            <a:r>
              <a:rPr lang="en-US" sz="1600" dirty="0" err="1"/>
              <a:t>Istat</a:t>
            </a:r>
            <a:r>
              <a:rPr lang="en-US" sz="1600" dirty="0"/>
              <a:t>/Blood gases</a:t>
            </a:r>
          </a:p>
          <a:p>
            <a:r>
              <a:rPr lang="en-US" sz="1600" dirty="0"/>
              <a:t>Tape</a:t>
            </a:r>
          </a:p>
          <a:p>
            <a:r>
              <a:rPr lang="en-US" sz="1600" dirty="0"/>
              <a:t>Vacutainer</a:t>
            </a:r>
          </a:p>
          <a:p>
            <a:r>
              <a:rPr lang="en-US" sz="1600" dirty="0"/>
              <a:t>Pacifiers &amp; Sweetese</a:t>
            </a:r>
          </a:p>
          <a:p>
            <a:r>
              <a:rPr lang="en-US" sz="1600" dirty="0"/>
              <a:t>Heat packs</a:t>
            </a:r>
          </a:p>
          <a:p>
            <a:r>
              <a:rPr lang="en-US" sz="1600" dirty="0"/>
              <a:t>Tegaderm</a:t>
            </a:r>
          </a:p>
          <a:p>
            <a:r>
              <a:rPr lang="en-US" sz="1600" dirty="0"/>
              <a:t>LMX</a:t>
            </a:r>
          </a:p>
          <a:p>
            <a:r>
              <a:rPr lang="en-US" sz="1600" dirty="0" err="1"/>
              <a:t>Mastasol</a:t>
            </a:r>
            <a:endParaRPr lang="en-US" sz="1600" dirty="0"/>
          </a:p>
          <a:p>
            <a:r>
              <a:rPr lang="en-US" sz="1600" dirty="0"/>
              <a:t>Iodine</a:t>
            </a:r>
          </a:p>
          <a:p>
            <a:r>
              <a:rPr lang="en-US" sz="1600" dirty="0"/>
              <a:t>Adhesive Remover</a:t>
            </a:r>
          </a:p>
          <a:p>
            <a:r>
              <a:rPr lang="en-US" sz="1600" dirty="0"/>
              <a:t>Chloraprep</a:t>
            </a:r>
          </a:p>
          <a:p>
            <a:r>
              <a:rPr lang="en-US" sz="1600" dirty="0"/>
              <a:t>Alcohol pads</a:t>
            </a:r>
          </a:p>
          <a:p>
            <a:r>
              <a:rPr lang="en-US" sz="1600" dirty="0"/>
              <a:t>2x2 sterile and non-sterile</a:t>
            </a:r>
          </a:p>
          <a:p>
            <a:r>
              <a:rPr lang="en-US" sz="1600" dirty="0"/>
              <a:t>Band-Aids</a:t>
            </a:r>
          </a:p>
          <a:p>
            <a:endParaRPr lang="en-US" sz="1600" dirty="0"/>
          </a:p>
        </p:txBody>
      </p:sp>
      <p:pic>
        <p:nvPicPr>
          <p:cNvPr id="9" name="Content Placeholder 8" descr="peds cart drawer 3.JPG"/>
          <p:cNvPicPr>
            <a:picLocks noGrp="1" noChangeAspect="1"/>
          </p:cNvPicPr>
          <p:nvPr>
            <p:ph sz="half" idx="1"/>
          </p:nvPr>
        </p:nvPicPr>
        <p:blipFill>
          <a:blip r:embed="rId2" cstate="print"/>
          <a:stretch>
            <a:fillRect/>
          </a:stretch>
        </p:blipFill>
        <p:spPr>
          <a:xfrm>
            <a:off x="1828800" y="762000"/>
            <a:ext cx="4876800" cy="3657600"/>
          </a:xfrm>
        </p:spPr>
      </p:pic>
      <p:sp>
        <p:nvSpPr>
          <p:cNvPr id="2" name="Explosion 2 1"/>
          <p:cNvSpPr/>
          <p:nvPr/>
        </p:nvSpPr>
        <p:spPr>
          <a:xfrm>
            <a:off x="5943600" y="990600"/>
            <a:ext cx="2590800" cy="1905000"/>
          </a:xfrm>
          <a:prstGeom prst="irregularSeal2">
            <a:avLst/>
          </a:prstGeom>
          <a:solidFill>
            <a:schemeClr val="accent2">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Remember </a:t>
            </a:r>
            <a:r>
              <a:rPr lang="en-US" sz="1050" b="1" u="sng" dirty="0">
                <a:solidFill>
                  <a:srgbClr val="FF0000"/>
                </a:solidFill>
              </a:rPr>
              <a:t>NO</a:t>
            </a:r>
            <a:r>
              <a:rPr lang="en-US" sz="1050" b="1" dirty="0">
                <a:solidFill>
                  <a:srgbClr val="FF0000"/>
                </a:solidFill>
              </a:rPr>
              <a:t> </a:t>
            </a:r>
            <a:r>
              <a:rPr lang="en-US" sz="1050" dirty="0"/>
              <a:t>coban or circumferential tape on pediatric peripheral IV sites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229600" cy="715962"/>
          </a:xfrm>
        </p:spPr>
        <p:txBody>
          <a:bodyPr>
            <a:normAutofit fontScale="90000"/>
          </a:bodyPr>
          <a:lstStyle/>
          <a:p>
            <a:r>
              <a:rPr lang="en-US" dirty="0"/>
              <a:t>Drawer 4</a:t>
            </a:r>
          </a:p>
        </p:txBody>
      </p:sp>
      <p:sp>
        <p:nvSpPr>
          <p:cNvPr id="13" name="Content Placeholder 12"/>
          <p:cNvSpPr>
            <a:spLocks noGrp="1"/>
          </p:cNvSpPr>
          <p:nvPr>
            <p:ph sz="half" idx="2"/>
          </p:nvPr>
        </p:nvSpPr>
        <p:spPr>
          <a:xfrm>
            <a:off x="1066800" y="5029200"/>
            <a:ext cx="7315200" cy="1524000"/>
          </a:xfrm>
        </p:spPr>
        <p:txBody>
          <a:bodyPr numCol="2" anchor="ctr" anchorCtr="0">
            <a:noAutofit/>
          </a:bodyPr>
          <a:lstStyle/>
          <a:p>
            <a:r>
              <a:rPr lang="en-US" sz="1600" dirty="0"/>
              <a:t>3 mL Syringes</a:t>
            </a:r>
          </a:p>
          <a:p>
            <a:r>
              <a:rPr lang="en-US" sz="1600" dirty="0"/>
              <a:t>Tuberculin syringes</a:t>
            </a:r>
          </a:p>
          <a:p>
            <a:r>
              <a:rPr lang="en-US" sz="1600" dirty="0"/>
              <a:t>6 mL syringes</a:t>
            </a:r>
          </a:p>
          <a:p>
            <a:r>
              <a:rPr lang="en-US" sz="1600" dirty="0"/>
              <a:t>18 G needles</a:t>
            </a:r>
          </a:p>
          <a:p>
            <a:r>
              <a:rPr lang="en-US" sz="1600" dirty="0"/>
              <a:t>Various needles</a:t>
            </a:r>
          </a:p>
          <a:p>
            <a:r>
              <a:rPr lang="en-US" sz="1600" dirty="0"/>
              <a:t>Pediatric and Infant arm boards</a:t>
            </a:r>
          </a:p>
          <a:p>
            <a:r>
              <a:rPr lang="en-US" sz="1600" dirty="0"/>
              <a:t>12 and 20 mL syringes</a:t>
            </a:r>
          </a:p>
          <a:p>
            <a:r>
              <a:rPr lang="en-US" sz="1600" dirty="0"/>
              <a:t>Lab Specimen bags</a:t>
            </a:r>
          </a:p>
          <a:p>
            <a:r>
              <a:rPr lang="en-US" sz="1600" dirty="0"/>
              <a:t>Pediatric and adult blood tubes</a:t>
            </a:r>
          </a:p>
          <a:p>
            <a:endParaRPr lang="en-US" sz="1600" dirty="0"/>
          </a:p>
        </p:txBody>
      </p:sp>
      <p:pic>
        <p:nvPicPr>
          <p:cNvPr id="6" name="Content Placeholder 5" descr="Peds cart drawer 4.JPG"/>
          <p:cNvPicPr>
            <a:picLocks noGrp="1" noChangeAspect="1"/>
          </p:cNvPicPr>
          <p:nvPr>
            <p:ph sz="half" idx="1"/>
          </p:nvPr>
        </p:nvPicPr>
        <p:blipFill>
          <a:blip r:embed="rId2" cstate="print"/>
          <a:stretch>
            <a:fillRect/>
          </a:stretch>
        </p:blipFill>
        <p:spPr>
          <a:xfrm>
            <a:off x="1676400" y="762000"/>
            <a:ext cx="5638800" cy="42291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52400"/>
            <a:ext cx="8229600" cy="715962"/>
          </a:xfrm>
        </p:spPr>
        <p:txBody>
          <a:bodyPr>
            <a:normAutofit fontScale="90000"/>
          </a:bodyPr>
          <a:lstStyle/>
          <a:p>
            <a:r>
              <a:rPr lang="en-US" dirty="0"/>
              <a:t>Drawer 5</a:t>
            </a:r>
          </a:p>
        </p:txBody>
      </p:sp>
      <p:sp>
        <p:nvSpPr>
          <p:cNvPr id="13" name="Content Placeholder 12"/>
          <p:cNvSpPr>
            <a:spLocks noGrp="1"/>
          </p:cNvSpPr>
          <p:nvPr>
            <p:ph sz="half" idx="2"/>
          </p:nvPr>
        </p:nvSpPr>
        <p:spPr>
          <a:xfrm>
            <a:off x="2057400" y="4953000"/>
            <a:ext cx="4191000" cy="1524000"/>
          </a:xfrm>
        </p:spPr>
        <p:txBody>
          <a:bodyPr numCol="2" anchor="ctr" anchorCtr="0">
            <a:noAutofit/>
          </a:bodyPr>
          <a:lstStyle/>
          <a:p>
            <a:r>
              <a:rPr lang="en-US" sz="1600" dirty="0"/>
              <a:t>Alaris Pump tubing</a:t>
            </a:r>
          </a:p>
          <a:p>
            <a:r>
              <a:rPr lang="en-US" sz="1600" dirty="0"/>
              <a:t>Syringe pump tubing</a:t>
            </a:r>
          </a:p>
          <a:p>
            <a:r>
              <a:rPr lang="en-US" sz="1600" dirty="0"/>
              <a:t>NS 250 mL, 500 mL, and 1 Liter bags</a:t>
            </a:r>
          </a:p>
        </p:txBody>
      </p:sp>
      <p:pic>
        <p:nvPicPr>
          <p:cNvPr id="6" name="Content Placeholder 5" descr="Peds cart drawer 5.JPG"/>
          <p:cNvPicPr>
            <a:picLocks noGrp="1" noChangeAspect="1"/>
          </p:cNvPicPr>
          <p:nvPr>
            <p:ph sz="half" idx="1"/>
          </p:nvPr>
        </p:nvPicPr>
        <p:blipFill>
          <a:blip r:embed="rId2" cstate="print"/>
          <a:stretch>
            <a:fillRect/>
          </a:stretch>
        </p:blipFill>
        <p:spPr>
          <a:xfrm>
            <a:off x="1600200" y="838200"/>
            <a:ext cx="5486400" cy="4057650"/>
          </a:xfrm>
        </p:spPr>
      </p:pic>
      <p:sp>
        <p:nvSpPr>
          <p:cNvPr id="8" name="Explosion 2 7"/>
          <p:cNvSpPr/>
          <p:nvPr/>
        </p:nvSpPr>
        <p:spPr>
          <a:xfrm>
            <a:off x="4419600" y="4343400"/>
            <a:ext cx="44196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a:solidFill>
                  <a:schemeClr val="tx2">
                    <a:lumMod val="75000"/>
                  </a:schemeClr>
                </a:solidFill>
              </a:rPr>
              <a:t>Remember all pediatric fluids and medications must infuse on a pump per DCH policy.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88D36717720B43AB80502EDD5AA938" ma:contentTypeVersion="6" ma:contentTypeDescription="Create a new document." ma:contentTypeScope="" ma:versionID="2b0481fb30606ba16f927047dc892e8d">
  <xsd:schema xmlns:xsd="http://www.w3.org/2001/XMLSchema" xmlns:xs="http://www.w3.org/2001/XMLSchema" xmlns:p="http://schemas.microsoft.com/office/2006/metadata/properties" xmlns:ns1="http://schemas.microsoft.com/sharepoint/v3" xmlns:ns2="59da1016-2a1b-4f8a-9768-d7a4932f6f16" xmlns:ns3="e4b09fc0-283c-45fe-ab91-6f4f86864982" targetNamespace="http://schemas.microsoft.com/office/2006/metadata/properties" ma:root="true" ma:fieldsID="31a2ecd429f323237085df45edc8f3b0" ns1:_="" ns2:_="" ns3:_="">
    <xsd:import namespace="http://schemas.microsoft.com/sharepoint/v3"/>
    <xsd:import namespace="59da1016-2a1b-4f8a-9768-d7a4932f6f16"/>
    <xsd:import namespace="e4b09fc0-283c-45fe-ab91-6f4f86864982"/>
    <xsd:element name="properties">
      <xsd:complexType>
        <xsd:sequence>
          <xsd:element name="documentManagement">
            <xsd:complexType>
              <xsd:all>
                <xsd:element ref="ns2:DocumentExpirationDate" minOccurs="0"/>
                <xsd:element ref="ns3:Meta_x0020_Description" minOccurs="0"/>
                <xsd:element ref="ns3:Meta_x0020_Keywords" minOccurs="0"/>
                <xsd:element ref="ns1:URL" minOccurs="0"/>
                <xsd:element ref="ns1:PublishingStartDate" minOccurs="0"/>
                <xsd:element ref="ns1:PublishingExpirationDate" minOccurs="0"/>
                <xsd:element ref="ns3:Category" minOccurs="0"/>
                <xsd:element ref="ns3:Resource_x0020_Page" minOccurs="0"/>
                <xsd:element ref="ns3:Resource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7" nillable="true" ma:displayName="Resource Name"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4"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4b09fc0-283c-45fe-ab91-6f4f86864982"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simpleType>
    </xsd:element>
    <xsd:element name="Meta_x0020_Keywords" ma:index="6" nillable="true" ma:displayName="Meta Keywords" ma:internalName="Meta_x0020_Keywords" ma:readOnly="false">
      <xsd:simpleType>
        <xsd:restriction base="dms:Text"/>
      </xsd:simpleType>
    </xsd:element>
    <xsd:element name="Category" ma:index="10" nillable="true" ma:displayName="Category" ma:format="Dropdown" ma:internalName="Category" ma:readOnly="false">
      <xsd:simpleType>
        <xsd:restriction base="dms:Choice">
          <xsd:enumeration value="Orig"/>
          <xsd:enumeration value="PRPResources"/>
        </xsd:restriction>
      </xsd:simpleType>
    </xsd:element>
    <xsd:element name="Resource_x0020_Page" ma:index="11" nillable="true" ma:displayName="Resource Page" ma:internalName="Resource_x0020_Page" ma:readOnly="false">
      <xsd:complexType>
        <xsd:complexContent>
          <xsd:extension base="dms:MultiChoice">
            <xsd:sequence>
              <xsd:element name="Value" maxOccurs="unbounded" minOccurs="0" nillable="true">
                <xsd:simpleType>
                  <xsd:restriction base="dms:Choice">
                    <xsd:enumeration value="Education"/>
                    <xsd:enumeration value="Shared Resources"/>
                    <xsd:enumeration value="Quality Improvement"/>
                  </xsd:restriction>
                </xsd:simpleType>
              </xsd:element>
            </xsd:sequence>
          </xsd:extension>
        </xsd:complexContent>
      </xsd:complexType>
    </xsd:element>
    <xsd:element name="Resource_x0020_Type" ma:index="12" nillable="true" ma:displayName="Resource Type" ma:format="Dropdown" ma:internalName="Resource_x0020_Type" ma:readOnly="false">
      <xsd:simpleType>
        <xsd:restriction base="dms:Choice">
          <xsd:enumeration value="Airway"/>
          <xsd:enumeration value="Appendicitis"/>
          <xsd:enumeration value="Asthma"/>
          <xsd:enumeration value="Badge Card"/>
          <xsd:enumeration value="Behavioral"/>
          <xsd:enumeration value="Bronchiolitis"/>
          <xsd:enumeration value="Codes"/>
          <xsd:enumeration value="Comfort Items"/>
          <xsd:enumeration value="Continuing Education"/>
          <xsd:enumeration value="Croup"/>
          <xsd:enumeration value="Dehydration"/>
          <xsd:enumeration value="Diabetes"/>
          <xsd:enumeration value="Disaster"/>
          <xsd:enumeration value="Emergency Quick Reference"/>
          <xsd:enumeration value="Family Reunification"/>
          <xsd:enumeration value="Fever"/>
          <xsd:enumeration value="General Patient Care"/>
          <xsd:enumeration value="General QI/PI"/>
          <xsd:enumeration value="Hypoglycemia"/>
          <xsd:enumeration value="Imaging"/>
          <xsd:enumeration value="Jaundice"/>
          <xsd:enumeration value="Journal Article"/>
          <xsd:enumeration value="Pain Control"/>
          <xsd:enumeration value="Patient Transfers"/>
          <xsd:enumeration value="PowerPoint Presentation"/>
          <xsd:enumeration value="Procedural Cart"/>
          <xsd:enumeration value="QI Initiative"/>
          <xsd:enumeration value="Scrotal Pain"/>
          <xsd:enumeration value="Seizure"/>
          <xsd:enumeration value="Sepsis"/>
          <xsd:enumeration value="Sexual Assault"/>
          <xsd:enumeration value="Sickle Cell Disease"/>
          <xsd:enumeration value="Simulation Scenario"/>
          <xsd:enumeration value="Stroke"/>
          <xsd:enumeration value="Vi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e4b09fc0-283c-45fe-ab91-6f4f86864982">PRPResources</Category>
    <DocumentExpirationDate xmlns="59da1016-2a1b-4f8a-9768-d7a4932f6f16" xsi:nil="true"/>
    <Resource_x0020_Type xmlns="e4b09fc0-283c-45fe-ab91-6f4f86864982">Procedural Cart</Resource_x0020_Type>
    <Meta_x0020_Keywords xmlns="e4b09fc0-283c-45fe-ab91-6f4f86864982" xsi:nil="true"/>
    <URL xmlns="http://schemas.microsoft.com/sharepoint/v3">
      <Url>https://stage.oregon.gov/oha/PH/PROVIDERPARTNERRESOURCES/EMSTRAUMASYSTEMS/EMSFORCHILDREN/PRPResources/Procedural-Cart-Configuration-Doernbecher.pptx</Url>
      <Description>Procedural Cart Configuration Doernbecher</Description>
    </URL>
    <Resource_x0020_Page xmlns="e4b09fc0-283c-45fe-ab91-6f4f86864982">
      <Value>Shared Resources</Value>
    </Resource_x0020_Page>
    <Meta_x0020_Description xmlns="e4b09fc0-283c-45fe-ab91-6f4f86864982"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D05C7DB-5A2F-4D1A-90F4-09EEB47E62ED}"/>
</file>

<file path=customXml/itemProps2.xml><?xml version="1.0" encoding="utf-8"?>
<ds:datastoreItem xmlns:ds="http://schemas.openxmlformats.org/officeDocument/2006/customXml" ds:itemID="{C981B929-4008-443F-A9E0-33201FE2DC0E}">
  <ds:schemaRefs>
    <ds:schemaRef ds:uri="http://schemas.microsoft.com/sharepoint/v3/contenttype/forms"/>
  </ds:schemaRefs>
</ds:datastoreItem>
</file>

<file path=customXml/itemProps3.xml><?xml version="1.0" encoding="utf-8"?>
<ds:datastoreItem xmlns:ds="http://schemas.openxmlformats.org/officeDocument/2006/customXml" ds:itemID="{E0261FCD-C125-42E0-BEC6-4EDE43093F2A}">
  <ds:schemaRefs>
    <ds:schemaRef ds:uri="http://schemas.microsoft.com/office/2006/metadata/properties"/>
    <ds:schemaRef ds:uri="http://schemas.microsoft.com/office/infopath/2007/PartnerControls"/>
    <ds:schemaRef ds:uri="http://schemas.microsoft.com/sharepoint/v3"/>
    <ds:schemaRef ds:uri="59da1016-2a1b-4f8a-9768-d7a4932f6f16"/>
    <ds:schemaRef ds:uri="e4b09fc0-283c-45fe-ab91-6f4f86864982"/>
  </ds:schemaRefs>
</ds:datastoreItem>
</file>

<file path=docProps/app.xml><?xml version="1.0" encoding="utf-8"?>
<Properties xmlns="http://schemas.openxmlformats.org/officeDocument/2006/extended-properties" xmlns:vt="http://schemas.openxmlformats.org/officeDocument/2006/docPropsVTypes">
  <TotalTime>68</TotalTime>
  <Words>307</Words>
  <Application>Microsoft Macintosh PowerPoint</Application>
  <PresentationFormat>On-screen Show (4:3)</PresentationFormat>
  <Paragraphs>58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Office Theme</vt:lpstr>
      <vt:lpstr>Peds Room Cart Configuration</vt:lpstr>
      <vt:lpstr>Drawer 1</vt:lpstr>
      <vt:lpstr>Drawer 2</vt:lpstr>
      <vt:lpstr>Drawer 3</vt:lpstr>
      <vt:lpstr>Drawer 4</vt:lpstr>
      <vt:lpstr>Drawer 5</vt:lpstr>
    </vt:vector>
  </TitlesOfParts>
  <Company>OHSU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Procedural Cart Configuration Doernbecher</dc:title>
  <dc:creator>ITG</dc:creator>
  <cp:lastModifiedBy>Monica Saladik</cp:lastModifiedBy>
  <cp:revision>20</cp:revision>
  <dcterms:created xsi:type="dcterms:W3CDTF">2013-07-06T02:44:13Z</dcterms:created>
  <dcterms:modified xsi:type="dcterms:W3CDTF">2026-04-09T16:53:40Z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0x0101006288D36717720B43AB80502EDD5AA938</vt:lpwstr>
  </property>
  <property fmtid="{D5CDD505-2E9C-101B-9397-08002B2CF9AE}" pid="3" name="WorkflowChangePath">
    <vt:lpwstr>cf38cbd7-d3f3-4ea4-b23e-b82741805e65,4;cf38cbd7-d3f3-4ea4-b23e-b82741805e65,6;cf38cbd7-d3f3-4ea4-b23e-b82741805e65,8;</vt:lpwstr>
  </property>
  <property fmtid="{D5CDD505-2E9C-101B-9397-08002B2CF9AE}" pid="4" name="Order">
    <vt:r8>8200</vt:r8>
  </property>
</Properties>
</file>