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0" r:id="rId2"/>
  </p:sldMasterIdLst>
  <p:notesMasterIdLst>
    <p:notesMasterId r:id="rId29"/>
  </p:notesMasterIdLst>
  <p:sldIdLst>
    <p:sldId id="264" r:id="rId3"/>
    <p:sldId id="304" r:id="rId4"/>
    <p:sldId id="257" r:id="rId5"/>
    <p:sldId id="314" r:id="rId6"/>
    <p:sldId id="306" r:id="rId7"/>
    <p:sldId id="308" r:id="rId8"/>
    <p:sldId id="309" r:id="rId9"/>
    <p:sldId id="310" r:id="rId10"/>
    <p:sldId id="311" r:id="rId11"/>
    <p:sldId id="312" r:id="rId12"/>
    <p:sldId id="313" r:id="rId13"/>
    <p:sldId id="300" r:id="rId14"/>
    <p:sldId id="265" r:id="rId15"/>
    <p:sldId id="267" r:id="rId16"/>
    <p:sldId id="337" r:id="rId17"/>
    <p:sldId id="268" r:id="rId18"/>
    <p:sldId id="269" r:id="rId19"/>
    <p:sldId id="302" r:id="rId20"/>
    <p:sldId id="301" r:id="rId21"/>
    <p:sldId id="317" r:id="rId22"/>
    <p:sldId id="271" r:id="rId23"/>
    <p:sldId id="323" r:id="rId24"/>
    <p:sldId id="276" r:id="rId25"/>
    <p:sldId id="299" r:id="rId26"/>
    <p:sldId id="273" r:id="rId27"/>
    <p:sldId id="296" r:id="rId28"/>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Alles" initials="KA" lastIdx="9" clrIdx="0"/>
  <p:cmAuthor id="2" name="Carly Byrne" initials="CB"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3FD4F9-7104-4F79-A60A-E5DB8D5D4891}" v="1" dt="2023-03-22T01:50:20.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69"/>
    <p:restoredTop sz="69278" autoAdjust="0"/>
  </p:normalViewPr>
  <p:slideViewPr>
    <p:cSldViewPr>
      <p:cViewPr varScale="1">
        <p:scale>
          <a:sx n="83" d="100"/>
          <a:sy n="83" d="100"/>
        </p:scale>
        <p:origin x="303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3.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nda Hartenstein" userId="b61866c6-c41d-4f02-823e-83e200d4730f" providerId="ADAL" clId="{163FD4F9-7104-4F79-A60A-E5DB8D5D4891}"/>
    <pc:docChg chg="custSel delSld modSld">
      <pc:chgData name="Melinda Hartenstein" userId="b61866c6-c41d-4f02-823e-83e200d4730f" providerId="ADAL" clId="{163FD4F9-7104-4F79-A60A-E5DB8D5D4891}" dt="2023-03-22T01:54:29.147" v="67" actId="47"/>
      <pc:docMkLst>
        <pc:docMk/>
      </pc:docMkLst>
      <pc:sldChg chg="delSp modSp mod delAnim">
        <pc:chgData name="Melinda Hartenstein" userId="b61866c6-c41d-4f02-823e-83e200d4730f" providerId="ADAL" clId="{163FD4F9-7104-4F79-A60A-E5DB8D5D4891}" dt="2023-03-22T01:46:49.338" v="2" actId="478"/>
        <pc:sldMkLst>
          <pc:docMk/>
          <pc:sldMk cId="0" sldId="257"/>
        </pc:sldMkLst>
        <pc:spChg chg="mod">
          <ac:chgData name="Melinda Hartenstein" userId="b61866c6-c41d-4f02-823e-83e200d4730f" providerId="ADAL" clId="{163FD4F9-7104-4F79-A60A-E5DB8D5D4891}" dt="2023-03-22T01:46:44.954" v="1" actId="33524"/>
          <ac:spMkLst>
            <pc:docMk/>
            <pc:sldMk cId="0" sldId="257"/>
            <ac:spMk id="3" creationId="{00000000-0000-0000-0000-000000000000}"/>
          </ac:spMkLst>
        </pc:spChg>
        <pc:picChg chg="del">
          <ac:chgData name="Melinda Hartenstein" userId="b61866c6-c41d-4f02-823e-83e200d4730f" providerId="ADAL" clId="{163FD4F9-7104-4F79-A60A-E5DB8D5D4891}" dt="2023-03-22T01:46:49.338" v="2" actId="478"/>
          <ac:picMkLst>
            <pc:docMk/>
            <pc:sldMk cId="0" sldId="257"/>
            <ac:picMk id="4" creationId="{2E8D1C08-0BD3-2346-8D03-D7CEB949F466}"/>
          </ac:picMkLst>
        </pc:picChg>
      </pc:sldChg>
      <pc:sldChg chg="del">
        <pc:chgData name="Melinda Hartenstein" userId="b61866c6-c41d-4f02-823e-83e200d4730f" providerId="ADAL" clId="{163FD4F9-7104-4F79-A60A-E5DB8D5D4891}" dt="2023-03-22T01:53:10.491" v="55" actId="47"/>
        <pc:sldMkLst>
          <pc:docMk/>
          <pc:sldMk cId="0" sldId="258"/>
        </pc:sldMkLst>
      </pc:sldChg>
      <pc:sldChg chg="delSp modSp mod delAnim">
        <pc:chgData name="Melinda Hartenstein" userId="b61866c6-c41d-4f02-823e-83e200d4730f" providerId="ADAL" clId="{163FD4F9-7104-4F79-A60A-E5DB8D5D4891}" dt="2023-03-22T01:47:18.798" v="7" actId="478"/>
        <pc:sldMkLst>
          <pc:docMk/>
          <pc:sldMk cId="2890628177" sldId="264"/>
        </pc:sldMkLst>
        <pc:spChg chg="mod">
          <ac:chgData name="Melinda Hartenstein" userId="b61866c6-c41d-4f02-823e-83e200d4730f" providerId="ADAL" clId="{163FD4F9-7104-4F79-A60A-E5DB8D5D4891}" dt="2023-03-22T01:47:01.710" v="4" actId="6549"/>
          <ac:spMkLst>
            <pc:docMk/>
            <pc:sldMk cId="2890628177" sldId="264"/>
            <ac:spMk id="3" creationId="{00000000-0000-0000-0000-000000000000}"/>
          </ac:spMkLst>
        </pc:spChg>
        <pc:spChg chg="mod">
          <ac:chgData name="Melinda Hartenstein" userId="b61866c6-c41d-4f02-823e-83e200d4730f" providerId="ADAL" clId="{163FD4F9-7104-4F79-A60A-E5DB8D5D4891}" dt="2023-03-22T01:47:16.093" v="6" actId="1076"/>
          <ac:spMkLst>
            <pc:docMk/>
            <pc:sldMk cId="2890628177" sldId="264"/>
            <ac:spMk id="4" creationId="{00000000-0000-0000-0000-000000000000}"/>
          </ac:spMkLst>
        </pc:spChg>
        <pc:spChg chg="del">
          <ac:chgData name="Melinda Hartenstein" userId="b61866c6-c41d-4f02-823e-83e200d4730f" providerId="ADAL" clId="{163FD4F9-7104-4F79-A60A-E5DB8D5D4891}" dt="2023-03-22T01:47:11.290" v="5" actId="478"/>
          <ac:spMkLst>
            <pc:docMk/>
            <pc:sldMk cId="2890628177" sldId="264"/>
            <ac:spMk id="5" creationId="{00000000-0000-0000-0000-000000000000}"/>
          </ac:spMkLst>
        </pc:spChg>
        <pc:picChg chg="del">
          <ac:chgData name="Melinda Hartenstein" userId="b61866c6-c41d-4f02-823e-83e200d4730f" providerId="ADAL" clId="{163FD4F9-7104-4F79-A60A-E5DB8D5D4891}" dt="2023-03-22T01:46:56.027" v="3" actId="478"/>
          <ac:picMkLst>
            <pc:docMk/>
            <pc:sldMk cId="2890628177" sldId="264"/>
            <ac:picMk id="2" creationId="{A07CB397-A281-CD4B-B625-2069CABDEFAA}"/>
          </ac:picMkLst>
        </pc:picChg>
        <pc:picChg chg="del">
          <ac:chgData name="Melinda Hartenstein" userId="b61866c6-c41d-4f02-823e-83e200d4730f" providerId="ADAL" clId="{163FD4F9-7104-4F79-A60A-E5DB8D5D4891}" dt="2023-03-22T01:47:18.798" v="7" actId="478"/>
          <ac:picMkLst>
            <pc:docMk/>
            <pc:sldMk cId="2890628177" sldId="264"/>
            <ac:picMk id="7" creationId="{00000000-0000-0000-0000-000000000000}"/>
          </ac:picMkLst>
        </pc:picChg>
      </pc:sldChg>
      <pc:sldChg chg="addSp delSp modSp mod modClrScheme delAnim chgLayout">
        <pc:chgData name="Melinda Hartenstein" userId="b61866c6-c41d-4f02-823e-83e200d4730f" providerId="ADAL" clId="{163FD4F9-7104-4F79-A60A-E5DB8D5D4891}" dt="2023-03-22T01:49:55.477" v="24" actId="33524"/>
        <pc:sldMkLst>
          <pc:docMk/>
          <pc:sldMk cId="2581957069" sldId="265"/>
        </pc:sldMkLst>
        <pc:spChg chg="mod">
          <ac:chgData name="Melinda Hartenstein" userId="b61866c6-c41d-4f02-823e-83e200d4730f" providerId="ADAL" clId="{163FD4F9-7104-4F79-A60A-E5DB8D5D4891}" dt="2023-03-22T01:49:55.477" v="24" actId="33524"/>
          <ac:spMkLst>
            <pc:docMk/>
            <pc:sldMk cId="2581957069" sldId="265"/>
            <ac:spMk id="2" creationId="{C0735AA6-3F4B-4476-819A-4250B113D9FA}"/>
          </ac:spMkLst>
        </pc:spChg>
        <pc:spChg chg="add del mod">
          <ac:chgData name="Melinda Hartenstein" userId="b61866c6-c41d-4f02-823e-83e200d4730f" providerId="ADAL" clId="{163FD4F9-7104-4F79-A60A-E5DB8D5D4891}" dt="2023-03-22T01:49:48.995" v="23" actId="478"/>
          <ac:spMkLst>
            <pc:docMk/>
            <pc:sldMk cId="2581957069" sldId="265"/>
            <ac:spMk id="8" creationId="{A7F4A041-BDB5-7046-D3CA-C79F38C8160E}"/>
          </ac:spMkLst>
        </pc:spChg>
        <pc:picChg chg="del">
          <ac:chgData name="Melinda Hartenstein" userId="b61866c6-c41d-4f02-823e-83e200d4730f" providerId="ADAL" clId="{163FD4F9-7104-4F79-A60A-E5DB8D5D4891}" dt="2023-03-22T01:49:29.763" v="21" actId="478"/>
          <ac:picMkLst>
            <pc:docMk/>
            <pc:sldMk cId="2581957069" sldId="265"/>
            <ac:picMk id="3" creationId="{A90DD20F-2E50-934D-91E2-9DFC99CB5C2B}"/>
          </ac:picMkLst>
        </pc:picChg>
        <pc:picChg chg="add">
          <ac:chgData name="Melinda Hartenstein" userId="b61866c6-c41d-4f02-823e-83e200d4730f" providerId="ADAL" clId="{163FD4F9-7104-4F79-A60A-E5DB8D5D4891}" dt="2023-03-22T01:49:45.030" v="22" actId="26606"/>
          <ac:picMkLst>
            <pc:docMk/>
            <pc:sldMk cId="2581957069" sldId="265"/>
            <ac:picMk id="4" creationId="{4C4E682A-2EC1-F329-ECDA-5CA5A2C36C91}"/>
          </ac:picMkLst>
        </pc:picChg>
      </pc:sldChg>
      <pc:sldChg chg="addSp delSp modSp mod modClrScheme delAnim chgLayout">
        <pc:chgData name="Melinda Hartenstein" userId="b61866c6-c41d-4f02-823e-83e200d4730f" providerId="ADAL" clId="{163FD4F9-7104-4F79-A60A-E5DB8D5D4891}" dt="2023-03-22T01:50:29.779" v="31" actId="14100"/>
        <pc:sldMkLst>
          <pc:docMk/>
          <pc:sldMk cId="1963779538" sldId="267"/>
        </pc:sldMkLst>
        <pc:spChg chg="mod">
          <ac:chgData name="Melinda Hartenstein" userId="b61866c6-c41d-4f02-823e-83e200d4730f" providerId="ADAL" clId="{163FD4F9-7104-4F79-A60A-E5DB8D5D4891}" dt="2023-03-22T01:50:09.897" v="26" actId="26606"/>
          <ac:spMkLst>
            <pc:docMk/>
            <pc:sldMk cId="1963779538" sldId="267"/>
            <ac:spMk id="2" creationId="{7ECAB3D2-6611-4779-96DA-4A0A09BEB2FE}"/>
          </ac:spMkLst>
        </pc:spChg>
        <pc:spChg chg="del">
          <ac:chgData name="Melinda Hartenstein" userId="b61866c6-c41d-4f02-823e-83e200d4730f" providerId="ADAL" clId="{163FD4F9-7104-4F79-A60A-E5DB8D5D4891}" dt="2023-03-22T01:50:09.897" v="26" actId="26606"/>
          <ac:spMkLst>
            <pc:docMk/>
            <pc:sldMk cId="1963779538" sldId="267"/>
            <ac:spMk id="3" creationId="{EBA4EF2C-E08C-4523-8C3A-D826DAE2D126}"/>
          </ac:spMkLst>
        </pc:spChg>
        <pc:spChg chg="add del mod">
          <ac:chgData name="Melinda Hartenstein" userId="b61866c6-c41d-4f02-823e-83e200d4730f" providerId="ADAL" clId="{163FD4F9-7104-4F79-A60A-E5DB8D5D4891}" dt="2023-03-22T01:50:14.166" v="27" actId="478"/>
          <ac:spMkLst>
            <pc:docMk/>
            <pc:sldMk cId="1963779538" sldId="267"/>
            <ac:spMk id="10" creationId="{09020E0E-AC99-BC90-6806-63BA95B9A224}"/>
          </ac:spMkLst>
        </pc:spChg>
        <pc:graphicFrameChg chg="add mod">
          <ac:chgData name="Melinda Hartenstein" userId="b61866c6-c41d-4f02-823e-83e200d4730f" providerId="ADAL" clId="{163FD4F9-7104-4F79-A60A-E5DB8D5D4891}" dt="2023-03-22T01:50:29.779" v="31" actId="14100"/>
          <ac:graphicFrameMkLst>
            <pc:docMk/>
            <pc:sldMk cId="1963779538" sldId="267"/>
            <ac:graphicFrameMk id="7" creationId="{0ACC3930-21BF-A8F5-AF00-1CB15D13AF0F}"/>
          </ac:graphicFrameMkLst>
        </pc:graphicFrameChg>
        <pc:picChg chg="del">
          <ac:chgData name="Melinda Hartenstein" userId="b61866c6-c41d-4f02-823e-83e200d4730f" providerId="ADAL" clId="{163FD4F9-7104-4F79-A60A-E5DB8D5D4891}" dt="2023-03-22T01:50:03.795" v="25" actId="478"/>
          <ac:picMkLst>
            <pc:docMk/>
            <pc:sldMk cId="1963779538" sldId="267"/>
            <ac:picMk id="5" creationId="{F5924A45-0443-4244-A76B-14AD17E7A15A}"/>
          </ac:picMkLst>
        </pc:picChg>
        <pc:picChg chg="add">
          <ac:chgData name="Melinda Hartenstein" userId="b61866c6-c41d-4f02-823e-83e200d4730f" providerId="ADAL" clId="{163FD4F9-7104-4F79-A60A-E5DB8D5D4891}" dt="2023-03-22T01:50:09.897" v="26" actId="26606"/>
          <ac:picMkLst>
            <pc:docMk/>
            <pc:sldMk cId="1963779538" sldId="267"/>
            <ac:picMk id="6" creationId="{B9623C57-1F14-BF27-0D40-C03AB387713E}"/>
          </ac:picMkLst>
        </pc:picChg>
      </pc:sldChg>
      <pc:sldChg chg="delSp modSp mod modClrScheme delAnim chgLayout">
        <pc:chgData name="Melinda Hartenstein" userId="b61866c6-c41d-4f02-823e-83e200d4730f" providerId="ADAL" clId="{163FD4F9-7104-4F79-A60A-E5DB8D5D4891}" dt="2023-03-22T01:51:00.971" v="35" actId="14100"/>
        <pc:sldMkLst>
          <pc:docMk/>
          <pc:sldMk cId="1059064159" sldId="268"/>
        </pc:sldMkLst>
        <pc:spChg chg="mod">
          <ac:chgData name="Melinda Hartenstein" userId="b61866c6-c41d-4f02-823e-83e200d4730f" providerId="ADAL" clId="{163FD4F9-7104-4F79-A60A-E5DB8D5D4891}" dt="2023-03-22T01:50:56.996" v="34" actId="26606"/>
          <ac:spMkLst>
            <pc:docMk/>
            <pc:sldMk cId="1059064159" sldId="268"/>
            <ac:spMk id="2" creationId="{899A1D0E-EC0F-4C09-AC5B-2DF35740ED02}"/>
          </ac:spMkLst>
        </pc:spChg>
        <pc:spChg chg="mod">
          <ac:chgData name="Melinda Hartenstein" userId="b61866c6-c41d-4f02-823e-83e200d4730f" providerId="ADAL" clId="{163FD4F9-7104-4F79-A60A-E5DB8D5D4891}" dt="2023-03-22T01:51:00.971" v="35" actId="14100"/>
          <ac:spMkLst>
            <pc:docMk/>
            <pc:sldMk cId="1059064159" sldId="268"/>
            <ac:spMk id="3" creationId="{F0CDFE9A-F36A-41A7-A5F6-632D2A50CCE5}"/>
          </ac:spMkLst>
        </pc:spChg>
        <pc:picChg chg="mod">
          <ac:chgData name="Melinda Hartenstein" userId="b61866c6-c41d-4f02-823e-83e200d4730f" providerId="ADAL" clId="{163FD4F9-7104-4F79-A60A-E5DB8D5D4891}" dt="2023-03-22T01:50:56.996" v="34" actId="26606"/>
          <ac:picMkLst>
            <pc:docMk/>
            <pc:sldMk cId="1059064159" sldId="268"/>
            <ac:picMk id="4" creationId="{00000000-0000-0000-0000-000000000000}"/>
          </ac:picMkLst>
        </pc:picChg>
        <pc:picChg chg="del">
          <ac:chgData name="Melinda Hartenstein" userId="b61866c6-c41d-4f02-823e-83e200d4730f" providerId="ADAL" clId="{163FD4F9-7104-4F79-A60A-E5DB8D5D4891}" dt="2023-03-22T01:50:42.778" v="33" actId="478"/>
          <ac:picMkLst>
            <pc:docMk/>
            <pc:sldMk cId="1059064159" sldId="268"/>
            <ac:picMk id="5" creationId="{2980B9BC-5CFC-3C47-9F21-8D6783C97F66}"/>
          </ac:picMkLst>
        </pc:picChg>
      </pc:sldChg>
      <pc:sldChg chg="delSp mod delAnim">
        <pc:chgData name="Melinda Hartenstein" userId="b61866c6-c41d-4f02-823e-83e200d4730f" providerId="ADAL" clId="{163FD4F9-7104-4F79-A60A-E5DB8D5D4891}" dt="2023-03-22T01:51:08.801" v="36" actId="478"/>
        <pc:sldMkLst>
          <pc:docMk/>
          <pc:sldMk cId="3952554927" sldId="269"/>
        </pc:sldMkLst>
        <pc:picChg chg="del">
          <ac:chgData name="Melinda Hartenstein" userId="b61866c6-c41d-4f02-823e-83e200d4730f" providerId="ADAL" clId="{163FD4F9-7104-4F79-A60A-E5DB8D5D4891}" dt="2023-03-22T01:51:08.801" v="36" actId="478"/>
          <ac:picMkLst>
            <pc:docMk/>
            <pc:sldMk cId="3952554927" sldId="269"/>
            <ac:picMk id="3" creationId="{6A2E075C-70BC-3C49-B97B-AAF706A8A502}"/>
          </ac:picMkLst>
        </pc:picChg>
      </pc:sldChg>
      <pc:sldChg chg="delSp mod delAnim">
        <pc:chgData name="Melinda Hartenstein" userId="b61866c6-c41d-4f02-823e-83e200d4730f" providerId="ADAL" clId="{163FD4F9-7104-4F79-A60A-E5DB8D5D4891}" dt="2023-03-22T01:51:59.984" v="42" actId="478"/>
        <pc:sldMkLst>
          <pc:docMk/>
          <pc:sldMk cId="3382728260" sldId="271"/>
        </pc:sldMkLst>
        <pc:picChg chg="del">
          <ac:chgData name="Melinda Hartenstein" userId="b61866c6-c41d-4f02-823e-83e200d4730f" providerId="ADAL" clId="{163FD4F9-7104-4F79-A60A-E5DB8D5D4891}" dt="2023-03-22T01:51:59.984" v="42" actId="478"/>
          <ac:picMkLst>
            <pc:docMk/>
            <pc:sldMk cId="3382728260" sldId="271"/>
            <ac:picMk id="4" creationId="{22EA1D87-5C52-2145-89AC-56A4D49851A5}"/>
          </ac:picMkLst>
        </pc:picChg>
      </pc:sldChg>
      <pc:sldChg chg="del">
        <pc:chgData name="Melinda Hartenstein" userId="b61866c6-c41d-4f02-823e-83e200d4730f" providerId="ADAL" clId="{163FD4F9-7104-4F79-A60A-E5DB8D5D4891}" dt="2023-03-22T01:52:57.762" v="53" actId="47"/>
        <pc:sldMkLst>
          <pc:docMk/>
          <pc:sldMk cId="3700662159" sldId="272"/>
        </pc:sldMkLst>
      </pc:sldChg>
      <pc:sldChg chg="delSp mod delAnim">
        <pc:chgData name="Melinda Hartenstein" userId="b61866c6-c41d-4f02-823e-83e200d4730f" providerId="ADAL" clId="{163FD4F9-7104-4F79-A60A-E5DB8D5D4891}" dt="2023-03-22T01:53:40.912" v="59" actId="478"/>
        <pc:sldMkLst>
          <pc:docMk/>
          <pc:sldMk cId="235484874" sldId="273"/>
        </pc:sldMkLst>
        <pc:picChg chg="del">
          <ac:chgData name="Melinda Hartenstein" userId="b61866c6-c41d-4f02-823e-83e200d4730f" providerId="ADAL" clId="{163FD4F9-7104-4F79-A60A-E5DB8D5D4891}" dt="2023-03-22T01:53:40.912" v="59" actId="478"/>
          <ac:picMkLst>
            <pc:docMk/>
            <pc:sldMk cId="235484874" sldId="273"/>
            <ac:picMk id="3" creationId="{2585EB67-9A7B-42F1-ACA6-BD0662A34F2C}"/>
          </ac:picMkLst>
        </pc:picChg>
      </pc:sldChg>
      <pc:sldChg chg="del">
        <pc:chgData name="Melinda Hartenstein" userId="b61866c6-c41d-4f02-823e-83e200d4730f" providerId="ADAL" clId="{163FD4F9-7104-4F79-A60A-E5DB8D5D4891}" dt="2023-03-22T01:53:05.479" v="54" actId="47"/>
        <pc:sldMkLst>
          <pc:docMk/>
          <pc:sldMk cId="2445127844" sldId="274"/>
        </pc:sldMkLst>
      </pc:sldChg>
      <pc:sldChg chg="del">
        <pc:chgData name="Melinda Hartenstein" userId="b61866c6-c41d-4f02-823e-83e200d4730f" providerId="ADAL" clId="{163FD4F9-7104-4F79-A60A-E5DB8D5D4891}" dt="2023-03-22T01:53:10.491" v="55" actId="47"/>
        <pc:sldMkLst>
          <pc:docMk/>
          <pc:sldMk cId="3617149818" sldId="275"/>
        </pc:sldMkLst>
      </pc:sldChg>
      <pc:sldChg chg="delSp mod delAnim">
        <pc:chgData name="Melinda Hartenstein" userId="b61866c6-c41d-4f02-823e-83e200d4730f" providerId="ADAL" clId="{163FD4F9-7104-4F79-A60A-E5DB8D5D4891}" dt="2023-03-22T01:52:40.793" v="51" actId="478"/>
        <pc:sldMkLst>
          <pc:docMk/>
          <pc:sldMk cId="3934405745" sldId="276"/>
        </pc:sldMkLst>
        <pc:picChg chg="del">
          <ac:chgData name="Melinda Hartenstein" userId="b61866c6-c41d-4f02-823e-83e200d4730f" providerId="ADAL" clId="{163FD4F9-7104-4F79-A60A-E5DB8D5D4891}" dt="2023-03-22T01:52:40.793" v="51" actId="478"/>
          <ac:picMkLst>
            <pc:docMk/>
            <pc:sldMk cId="3934405745" sldId="276"/>
            <ac:picMk id="7" creationId="{17A6C574-638F-0341-BF4B-72D463D8311C}"/>
          </ac:picMkLst>
        </pc:picChg>
      </pc:sldChg>
      <pc:sldChg chg="del">
        <pc:chgData name="Melinda Hartenstein" userId="b61866c6-c41d-4f02-823e-83e200d4730f" providerId="ADAL" clId="{163FD4F9-7104-4F79-A60A-E5DB8D5D4891}" dt="2023-03-22T01:52:47.274" v="52" actId="47"/>
        <pc:sldMkLst>
          <pc:docMk/>
          <pc:sldMk cId="1156888341" sldId="277"/>
        </pc:sldMkLst>
      </pc:sldChg>
      <pc:sldChg chg="del">
        <pc:chgData name="Melinda Hartenstein" userId="b61866c6-c41d-4f02-823e-83e200d4730f" providerId="ADAL" clId="{163FD4F9-7104-4F79-A60A-E5DB8D5D4891}" dt="2023-03-22T01:52:57.762" v="53" actId="47"/>
        <pc:sldMkLst>
          <pc:docMk/>
          <pc:sldMk cId="756206604" sldId="278"/>
        </pc:sldMkLst>
      </pc:sldChg>
      <pc:sldChg chg="del">
        <pc:chgData name="Melinda Hartenstein" userId="b61866c6-c41d-4f02-823e-83e200d4730f" providerId="ADAL" clId="{163FD4F9-7104-4F79-A60A-E5DB8D5D4891}" dt="2023-03-22T01:53:05.479" v="54" actId="47"/>
        <pc:sldMkLst>
          <pc:docMk/>
          <pc:sldMk cId="149068028" sldId="279"/>
        </pc:sldMkLst>
      </pc:sldChg>
      <pc:sldChg chg="del">
        <pc:chgData name="Melinda Hartenstein" userId="b61866c6-c41d-4f02-823e-83e200d4730f" providerId="ADAL" clId="{163FD4F9-7104-4F79-A60A-E5DB8D5D4891}" dt="2023-03-22T01:52:57.762" v="53" actId="47"/>
        <pc:sldMkLst>
          <pc:docMk/>
          <pc:sldMk cId="82738310" sldId="281"/>
        </pc:sldMkLst>
      </pc:sldChg>
      <pc:sldChg chg="del">
        <pc:chgData name="Melinda Hartenstein" userId="b61866c6-c41d-4f02-823e-83e200d4730f" providerId="ADAL" clId="{163FD4F9-7104-4F79-A60A-E5DB8D5D4891}" dt="2023-03-22T01:53:05.479" v="54" actId="47"/>
        <pc:sldMkLst>
          <pc:docMk/>
          <pc:sldMk cId="76796809" sldId="282"/>
        </pc:sldMkLst>
      </pc:sldChg>
      <pc:sldChg chg="del">
        <pc:chgData name="Melinda Hartenstein" userId="b61866c6-c41d-4f02-823e-83e200d4730f" providerId="ADAL" clId="{163FD4F9-7104-4F79-A60A-E5DB8D5D4891}" dt="2023-03-22T01:53:05.479" v="54" actId="47"/>
        <pc:sldMkLst>
          <pc:docMk/>
          <pc:sldMk cId="1234424179" sldId="283"/>
        </pc:sldMkLst>
      </pc:sldChg>
      <pc:sldChg chg="del">
        <pc:chgData name="Melinda Hartenstein" userId="b61866c6-c41d-4f02-823e-83e200d4730f" providerId="ADAL" clId="{163FD4F9-7104-4F79-A60A-E5DB8D5D4891}" dt="2023-03-22T01:53:05.479" v="54" actId="47"/>
        <pc:sldMkLst>
          <pc:docMk/>
          <pc:sldMk cId="841496339" sldId="284"/>
        </pc:sldMkLst>
      </pc:sldChg>
      <pc:sldChg chg="del">
        <pc:chgData name="Melinda Hartenstein" userId="b61866c6-c41d-4f02-823e-83e200d4730f" providerId="ADAL" clId="{163FD4F9-7104-4F79-A60A-E5DB8D5D4891}" dt="2023-03-22T01:53:05.479" v="54" actId="47"/>
        <pc:sldMkLst>
          <pc:docMk/>
          <pc:sldMk cId="1523278373" sldId="285"/>
        </pc:sldMkLst>
      </pc:sldChg>
      <pc:sldChg chg="del">
        <pc:chgData name="Melinda Hartenstein" userId="b61866c6-c41d-4f02-823e-83e200d4730f" providerId="ADAL" clId="{163FD4F9-7104-4F79-A60A-E5DB8D5D4891}" dt="2023-03-22T01:53:10.491" v="55" actId="47"/>
        <pc:sldMkLst>
          <pc:docMk/>
          <pc:sldMk cId="1408780162" sldId="286"/>
        </pc:sldMkLst>
      </pc:sldChg>
      <pc:sldChg chg="del">
        <pc:chgData name="Melinda Hartenstein" userId="b61866c6-c41d-4f02-823e-83e200d4730f" providerId="ADAL" clId="{163FD4F9-7104-4F79-A60A-E5DB8D5D4891}" dt="2023-03-22T01:53:05.479" v="54" actId="47"/>
        <pc:sldMkLst>
          <pc:docMk/>
          <pc:sldMk cId="786748491" sldId="287"/>
        </pc:sldMkLst>
      </pc:sldChg>
      <pc:sldChg chg="del">
        <pc:chgData name="Melinda Hartenstein" userId="b61866c6-c41d-4f02-823e-83e200d4730f" providerId="ADAL" clId="{163FD4F9-7104-4F79-A60A-E5DB8D5D4891}" dt="2023-03-22T01:53:10.491" v="55" actId="47"/>
        <pc:sldMkLst>
          <pc:docMk/>
          <pc:sldMk cId="492364512" sldId="289"/>
        </pc:sldMkLst>
      </pc:sldChg>
      <pc:sldChg chg="del">
        <pc:chgData name="Melinda Hartenstein" userId="b61866c6-c41d-4f02-823e-83e200d4730f" providerId="ADAL" clId="{163FD4F9-7104-4F79-A60A-E5DB8D5D4891}" dt="2023-03-22T01:52:57.762" v="53" actId="47"/>
        <pc:sldMkLst>
          <pc:docMk/>
          <pc:sldMk cId="902527054" sldId="290"/>
        </pc:sldMkLst>
      </pc:sldChg>
      <pc:sldChg chg="del">
        <pc:chgData name="Melinda Hartenstein" userId="b61866c6-c41d-4f02-823e-83e200d4730f" providerId="ADAL" clId="{163FD4F9-7104-4F79-A60A-E5DB8D5D4891}" dt="2023-03-22T01:52:57.762" v="53" actId="47"/>
        <pc:sldMkLst>
          <pc:docMk/>
          <pc:sldMk cId="1989880852" sldId="291"/>
        </pc:sldMkLst>
      </pc:sldChg>
      <pc:sldChg chg="del">
        <pc:chgData name="Melinda Hartenstein" userId="b61866c6-c41d-4f02-823e-83e200d4730f" providerId="ADAL" clId="{163FD4F9-7104-4F79-A60A-E5DB8D5D4891}" dt="2023-03-22T01:52:57.762" v="53" actId="47"/>
        <pc:sldMkLst>
          <pc:docMk/>
          <pc:sldMk cId="1573200982" sldId="292"/>
        </pc:sldMkLst>
      </pc:sldChg>
      <pc:sldChg chg="del">
        <pc:chgData name="Melinda Hartenstein" userId="b61866c6-c41d-4f02-823e-83e200d4730f" providerId="ADAL" clId="{163FD4F9-7104-4F79-A60A-E5DB8D5D4891}" dt="2023-03-22T01:54:29.147" v="67" actId="47"/>
        <pc:sldMkLst>
          <pc:docMk/>
          <pc:sldMk cId="1835732753" sldId="293"/>
        </pc:sldMkLst>
      </pc:sldChg>
      <pc:sldChg chg="del">
        <pc:chgData name="Melinda Hartenstein" userId="b61866c6-c41d-4f02-823e-83e200d4730f" providerId="ADAL" clId="{163FD4F9-7104-4F79-A60A-E5DB8D5D4891}" dt="2023-03-22T01:52:57.762" v="53" actId="47"/>
        <pc:sldMkLst>
          <pc:docMk/>
          <pc:sldMk cId="662545153" sldId="294"/>
        </pc:sldMkLst>
      </pc:sldChg>
      <pc:sldChg chg="addSp delSp modSp del mod delAnim">
        <pc:chgData name="Melinda Hartenstein" userId="b61866c6-c41d-4f02-823e-83e200d4730f" providerId="ADAL" clId="{163FD4F9-7104-4F79-A60A-E5DB8D5D4891}" dt="2023-03-22T01:52:37.797" v="50" actId="47"/>
        <pc:sldMkLst>
          <pc:docMk/>
          <pc:sldMk cId="624121846" sldId="295"/>
        </pc:sldMkLst>
        <pc:spChg chg="add del mod">
          <ac:chgData name="Melinda Hartenstein" userId="b61866c6-c41d-4f02-823e-83e200d4730f" providerId="ADAL" clId="{163FD4F9-7104-4F79-A60A-E5DB8D5D4891}" dt="2023-03-22T01:52:26.400" v="48" actId="478"/>
          <ac:spMkLst>
            <pc:docMk/>
            <pc:sldMk cId="624121846" sldId="295"/>
            <ac:spMk id="7" creationId="{65D1D6CD-03EC-BC4E-5386-815D05F75239}"/>
          </ac:spMkLst>
        </pc:spChg>
        <pc:picChg chg="del">
          <ac:chgData name="Melinda Hartenstein" userId="b61866c6-c41d-4f02-823e-83e200d4730f" providerId="ADAL" clId="{163FD4F9-7104-4F79-A60A-E5DB8D5D4891}" dt="2023-03-22T01:52:27.494" v="49" actId="478"/>
          <ac:picMkLst>
            <pc:docMk/>
            <pc:sldMk cId="624121846" sldId="295"/>
            <ac:picMk id="2" creationId="{C99F863F-5B0E-7346-A877-6852F400C0CA}"/>
          </ac:picMkLst>
        </pc:picChg>
        <pc:picChg chg="del">
          <ac:chgData name="Melinda Hartenstein" userId="b61866c6-c41d-4f02-823e-83e200d4730f" providerId="ADAL" clId="{163FD4F9-7104-4F79-A60A-E5DB8D5D4891}" dt="2023-03-22T01:52:24.246" v="47" actId="478"/>
          <ac:picMkLst>
            <pc:docMk/>
            <pc:sldMk cId="624121846" sldId="295"/>
            <ac:picMk id="4" creationId="{00000000-0000-0000-0000-000000000000}"/>
          </ac:picMkLst>
        </pc:picChg>
      </pc:sldChg>
      <pc:sldChg chg="del">
        <pc:chgData name="Melinda Hartenstein" userId="b61866c6-c41d-4f02-823e-83e200d4730f" providerId="ADAL" clId="{163FD4F9-7104-4F79-A60A-E5DB8D5D4891}" dt="2023-03-22T01:53:23.410" v="57" actId="47"/>
        <pc:sldMkLst>
          <pc:docMk/>
          <pc:sldMk cId="31333965" sldId="297"/>
        </pc:sldMkLst>
      </pc:sldChg>
      <pc:sldChg chg="delSp mod delAnim">
        <pc:chgData name="Melinda Hartenstein" userId="b61866c6-c41d-4f02-823e-83e200d4730f" providerId="ADAL" clId="{163FD4F9-7104-4F79-A60A-E5DB8D5D4891}" dt="2023-03-22T01:53:30.709" v="58" actId="478"/>
        <pc:sldMkLst>
          <pc:docMk/>
          <pc:sldMk cId="2071899104" sldId="299"/>
        </pc:sldMkLst>
        <pc:picChg chg="del">
          <ac:chgData name="Melinda Hartenstein" userId="b61866c6-c41d-4f02-823e-83e200d4730f" providerId="ADAL" clId="{163FD4F9-7104-4F79-A60A-E5DB8D5D4891}" dt="2023-03-22T01:53:30.709" v="58" actId="478"/>
          <ac:picMkLst>
            <pc:docMk/>
            <pc:sldMk cId="2071899104" sldId="299"/>
            <ac:picMk id="4" creationId="{ECD72A5B-8062-F342-A234-2571268D4EE5}"/>
          </ac:picMkLst>
        </pc:picChg>
      </pc:sldChg>
      <pc:sldChg chg="addSp delSp modSp mod modClrScheme delAnim chgLayout">
        <pc:chgData name="Melinda Hartenstein" userId="b61866c6-c41d-4f02-823e-83e200d4730f" providerId="ADAL" clId="{163FD4F9-7104-4F79-A60A-E5DB8D5D4891}" dt="2023-03-22T01:49:23.237" v="20" actId="26606"/>
        <pc:sldMkLst>
          <pc:docMk/>
          <pc:sldMk cId="1657377790" sldId="300"/>
        </pc:sldMkLst>
        <pc:spChg chg="mod">
          <ac:chgData name="Melinda Hartenstein" userId="b61866c6-c41d-4f02-823e-83e200d4730f" providerId="ADAL" clId="{163FD4F9-7104-4F79-A60A-E5DB8D5D4891}" dt="2023-03-22T01:49:23.237" v="20" actId="26606"/>
          <ac:spMkLst>
            <pc:docMk/>
            <pc:sldMk cId="1657377790" sldId="300"/>
            <ac:spMk id="3" creationId="{00000000-0000-0000-0000-000000000000}"/>
          </ac:spMkLst>
        </pc:spChg>
        <pc:spChg chg="add del mod">
          <ac:chgData name="Melinda Hartenstein" userId="b61866c6-c41d-4f02-823e-83e200d4730f" providerId="ADAL" clId="{163FD4F9-7104-4F79-A60A-E5DB8D5D4891}" dt="2023-03-22T01:49:09.975" v="19" actId="478"/>
          <ac:spMkLst>
            <pc:docMk/>
            <pc:sldMk cId="1657377790" sldId="300"/>
            <ac:spMk id="6" creationId="{499DA0AB-824B-A6B5-7325-62044A85A5D2}"/>
          </ac:spMkLst>
        </pc:spChg>
        <pc:picChg chg="del">
          <ac:chgData name="Melinda Hartenstein" userId="b61866c6-c41d-4f02-823e-83e200d4730f" providerId="ADAL" clId="{163FD4F9-7104-4F79-A60A-E5DB8D5D4891}" dt="2023-03-22T01:48:22.923" v="13" actId="478"/>
          <ac:picMkLst>
            <pc:docMk/>
            <pc:sldMk cId="1657377790" sldId="300"/>
            <ac:picMk id="2" creationId="{A1457797-F3A4-FA46-96D8-2A62C29045BC}"/>
          </ac:picMkLst>
        </pc:picChg>
        <pc:picChg chg="del">
          <ac:chgData name="Melinda Hartenstein" userId="b61866c6-c41d-4f02-823e-83e200d4730f" providerId="ADAL" clId="{163FD4F9-7104-4F79-A60A-E5DB8D5D4891}" dt="2023-03-22T01:49:06.176" v="18" actId="478"/>
          <ac:picMkLst>
            <pc:docMk/>
            <pc:sldMk cId="1657377790" sldId="300"/>
            <ac:picMk id="4" creationId="{00000000-0000-0000-0000-000000000000}"/>
          </ac:picMkLst>
        </pc:picChg>
      </pc:sldChg>
      <pc:sldChg chg="delSp mod delAnim">
        <pc:chgData name="Melinda Hartenstein" userId="b61866c6-c41d-4f02-823e-83e200d4730f" providerId="ADAL" clId="{163FD4F9-7104-4F79-A60A-E5DB8D5D4891}" dt="2023-03-22T01:51:43.632" v="40" actId="478"/>
        <pc:sldMkLst>
          <pc:docMk/>
          <pc:sldMk cId="1229648265" sldId="301"/>
        </pc:sldMkLst>
        <pc:picChg chg="del">
          <ac:chgData name="Melinda Hartenstein" userId="b61866c6-c41d-4f02-823e-83e200d4730f" providerId="ADAL" clId="{163FD4F9-7104-4F79-A60A-E5DB8D5D4891}" dt="2023-03-22T01:51:43.632" v="40" actId="478"/>
          <ac:picMkLst>
            <pc:docMk/>
            <pc:sldMk cId="1229648265" sldId="301"/>
            <ac:picMk id="6" creationId="{604BC4A4-2630-A44E-AF12-B3C179E653BB}"/>
          </ac:picMkLst>
        </pc:picChg>
      </pc:sldChg>
      <pc:sldChg chg="delSp mod delAnim">
        <pc:chgData name="Melinda Hartenstein" userId="b61866c6-c41d-4f02-823e-83e200d4730f" providerId="ADAL" clId="{163FD4F9-7104-4F79-A60A-E5DB8D5D4891}" dt="2023-03-22T01:51:26.385" v="37" actId="478"/>
        <pc:sldMkLst>
          <pc:docMk/>
          <pc:sldMk cId="1716194109" sldId="302"/>
        </pc:sldMkLst>
        <pc:picChg chg="del">
          <ac:chgData name="Melinda Hartenstein" userId="b61866c6-c41d-4f02-823e-83e200d4730f" providerId="ADAL" clId="{163FD4F9-7104-4F79-A60A-E5DB8D5D4891}" dt="2023-03-22T01:51:26.385" v="37" actId="478"/>
          <ac:picMkLst>
            <pc:docMk/>
            <pc:sldMk cId="1716194109" sldId="302"/>
            <ac:picMk id="3" creationId="{B68EB0AB-51B0-B047-8165-6879956B9475}"/>
          </ac:picMkLst>
        </pc:picChg>
      </pc:sldChg>
      <pc:sldChg chg="del">
        <pc:chgData name="Melinda Hartenstein" userId="b61866c6-c41d-4f02-823e-83e200d4730f" providerId="ADAL" clId="{163FD4F9-7104-4F79-A60A-E5DB8D5D4891}" dt="2023-03-22T01:51:33.596" v="38" actId="47"/>
        <pc:sldMkLst>
          <pc:docMk/>
          <pc:sldMk cId="784991224" sldId="303"/>
        </pc:sldMkLst>
      </pc:sldChg>
      <pc:sldChg chg="delSp mod delAnim">
        <pc:chgData name="Melinda Hartenstein" userId="b61866c6-c41d-4f02-823e-83e200d4730f" providerId="ADAL" clId="{163FD4F9-7104-4F79-A60A-E5DB8D5D4891}" dt="2023-03-22T01:47:26.333" v="8" actId="478"/>
        <pc:sldMkLst>
          <pc:docMk/>
          <pc:sldMk cId="2856153756" sldId="304"/>
        </pc:sldMkLst>
        <pc:picChg chg="del">
          <ac:chgData name="Melinda Hartenstein" userId="b61866c6-c41d-4f02-823e-83e200d4730f" providerId="ADAL" clId="{163FD4F9-7104-4F79-A60A-E5DB8D5D4891}" dt="2023-03-22T01:47:26.333" v="8" actId="478"/>
          <ac:picMkLst>
            <pc:docMk/>
            <pc:sldMk cId="2856153756" sldId="304"/>
            <ac:picMk id="3" creationId="{CA552BF4-CCB1-E440-9CB8-FFA83E0AD4FD}"/>
          </ac:picMkLst>
        </pc:picChg>
      </pc:sldChg>
      <pc:sldChg chg="del">
        <pc:chgData name="Melinda Hartenstein" userId="b61866c6-c41d-4f02-823e-83e200d4730f" providerId="ADAL" clId="{163FD4F9-7104-4F79-A60A-E5DB8D5D4891}" dt="2023-03-22T01:51:39.578" v="39" actId="47"/>
        <pc:sldMkLst>
          <pc:docMk/>
          <pc:sldMk cId="3227370424" sldId="305"/>
        </pc:sldMkLst>
      </pc:sldChg>
      <pc:sldChg chg="delSp mod delAnim">
        <pc:chgData name="Melinda Hartenstein" userId="b61866c6-c41d-4f02-823e-83e200d4730f" providerId="ADAL" clId="{163FD4F9-7104-4F79-A60A-E5DB8D5D4891}" dt="2023-03-22T01:47:38.713" v="10" actId="478"/>
        <pc:sldMkLst>
          <pc:docMk/>
          <pc:sldMk cId="77456535" sldId="306"/>
        </pc:sldMkLst>
        <pc:picChg chg="del">
          <ac:chgData name="Melinda Hartenstein" userId="b61866c6-c41d-4f02-823e-83e200d4730f" providerId="ADAL" clId="{163FD4F9-7104-4F79-A60A-E5DB8D5D4891}" dt="2023-03-22T01:47:38.713" v="10" actId="478"/>
          <ac:picMkLst>
            <pc:docMk/>
            <pc:sldMk cId="77456535" sldId="306"/>
            <ac:picMk id="2" creationId="{FF154D9F-D0FC-2947-96A6-FF2F9C88D525}"/>
          </ac:picMkLst>
        </pc:picChg>
      </pc:sldChg>
      <pc:sldChg chg="delSp mod delAnim">
        <pc:chgData name="Melinda Hartenstein" userId="b61866c6-c41d-4f02-823e-83e200d4730f" providerId="ADAL" clId="{163FD4F9-7104-4F79-A60A-E5DB8D5D4891}" dt="2023-03-22T01:47:45.832" v="11" actId="478"/>
        <pc:sldMkLst>
          <pc:docMk/>
          <pc:sldMk cId="1669137608" sldId="308"/>
        </pc:sldMkLst>
        <pc:picChg chg="del">
          <ac:chgData name="Melinda Hartenstein" userId="b61866c6-c41d-4f02-823e-83e200d4730f" providerId="ADAL" clId="{163FD4F9-7104-4F79-A60A-E5DB8D5D4891}" dt="2023-03-22T01:47:45.832" v="11" actId="478"/>
          <ac:picMkLst>
            <pc:docMk/>
            <pc:sldMk cId="1669137608" sldId="308"/>
            <ac:picMk id="3" creationId="{49B97AA9-D20F-144C-AE09-4266A7A58001}"/>
          </ac:picMkLst>
        </pc:picChg>
      </pc:sldChg>
      <pc:sldChg chg="delSp mod delAnim">
        <pc:chgData name="Melinda Hartenstein" userId="b61866c6-c41d-4f02-823e-83e200d4730f" providerId="ADAL" clId="{163FD4F9-7104-4F79-A60A-E5DB8D5D4891}" dt="2023-03-22T01:48:38.883" v="16" actId="478"/>
        <pc:sldMkLst>
          <pc:docMk/>
          <pc:sldMk cId="3260412134" sldId="309"/>
        </pc:sldMkLst>
        <pc:picChg chg="del">
          <ac:chgData name="Melinda Hartenstein" userId="b61866c6-c41d-4f02-823e-83e200d4730f" providerId="ADAL" clId="{163FD4F9-7104-4F79-A60A-E5DB8D5D4891}" dt="2023-03-22T01:48:38.883" v="16" actId="478"/>
          <ac:picMkLst>
            <pc:docMk/>
            <pc:sldMk cId="3260412134" sldId="309"/>
            <ac:picMk id="3" creationId="{1B2C1759-D9B7-E148-BB89-865DCFC930A7}"/>
          </ac:picMkLst>
        </pc:picChg>
      </pc:sldChg>
      <pc:sldChg chg="delSp mod delAnim">
        <pc:chgData name="Melinda Hartenstein" userId="b61866c6-c41d-4f02-823e-83e200d4730f" providerId="ADAL" clId="{163FD4F9-7104-4F79-A60A-E5DB8D5D4891}" dt="2023-03-22T01:48:46.042" v="17" actId="478"/>
        <pc:sldMkLst>
          <pc:docMk/>
          <pc:sldMk cId="3494512839" sldId="310"/>
        </pc:sldMkLst>
        <pc:picChg chg="del">
          <ac:chgData name="Melinda Hartenstein" userId="b61866c6-c41d-4f02-823e-83e200d4730f" providerId="ADAL" clId="{163FD4F9-7104-4F79-A60A-E5DB8D5D4891}" dt="2023-03-22T01:48:46.042" v="17" actId="478"/>
          <ac:picMkLst>
            <pc:docMk/>
            <pc:sldMk cId="3494512839" sldId="310"/>
            <ac:picMk id="2" creationId="{69963FA6-DCE5-2E4F-8482-74E13C40C950}"/>
          </ac:picMkLst>
        </pc:picChg>
      </pc:sldChg>
      <pc:sldChg chg="delSp mod delAnim">
        <pc:chgData name="Melinda Hartenstein" userId="b61866c6-c41d-4f02-823e-83e200d4730f" providerId="ADAL" clId="{163FD4F9-7104-4F79-A60A-E5DB8D5D4891}" dt="2023-03-22T01:48:10.426" v="12" actId="478"/>
        <pc:sldMkLst>
          <pc:docMk/>
          <pc:sldMk cId="450690060" sldId="311"/>
        </pc:sldMkLst>
        <pc:picChg chg="del">
          <ac:chgData name="Melinda Hartenstein" userId="b61866c6-c41d-4f02-823e-83e200d4730f" providerId="ADAL" clId="{163FD4F9-7104-4F79-A60A-E5DB8D5D4891}" dt="2023-03-22T01:48:10.426" v="12" actId="478"/>
          <ac:picMkLst>
            <pc:docMk/>
            <pc:sldMk cId="450690060" sldId="311"/>
            <ac:picMk id="4" creationId="{91645EA9-9EF9-6346-88DF-DE877DE9923F}"/>
          </ac:picMkLst>
        </pc:picChg>
      </pc:sldChg>
      <pc:sldChg chg="delSp mod delAnim">
        <pc:chgData name="Melinda Hartenstein" userId="b61866c6-c41d-4f02-823e-83e200d4730f" providerId="ADAL" clId="{163FD4F9-7104-4F79-A60A-E5DB8D5D4891}" dt="2023-03-22T01:48:31.905" v="15" actId="478"/>
        <pc:sldMkLst>
          <pc:docMk/>
          <pc:sldMk cId="2408553319" sldId="312"/>
        </pc:sldMkLst>
        <pc:picChg chg="del">
          <ac:chgData name="Melinda Hartenstein" userId="b61866c6-c41d-4f02-823e-83e200d4730f" providerId="ADAL" clId="{163FD4F9-7104-4F79-A60A-E5DB8D5D4891}" dt="2023-03-22T01:48:31.905" v="15" actId="478"/>
          <ac:picMkLst>
            <pc:docMk/>
            <pc:sldMk cId="2408553319" sldId="312"/>
            <ac:picMk id="3" creationId="{36501635-70DF-8E41-94C1-46F42BB5A52F}"/>
          </ac:picMkLst>
        </pc:picChg>
      </pc:sldChg>
      <pc:sldChg chg="delSp mod delAnim">
        <pc:chgData name="Melinda Hartenstein" userId="b61866c6-c41d-4f02-823e-83e200d4730f" providerId="ADAL" clId="{163FD4F9-7104-4F79-A60A-E5DB8D5D4891}" dt="2023-03-22T01:48:26.353" v="14" actId="478"/>
        <pc:sldMkLst>
          <pc:docMk/>
          <pc:sldMk cId="1607299645" sldId="313"/>
        </pc:sldMkLst>
        <pc:picChg chg="del">
          <ac:chgData name="Melinda Hartenstein" userId="b61866c6-c41d-4f02-823e-83e200d4730f" providerId="ADAL" clId="{163FD4F9-7104-4F79-A60A-E5DB8D5D4891}" dt="2023-03-22T01:48:26.353" v="14" actId="478"/>
          <ac:picMkLst>
            <pc:docMk/>
            <pc:sldMk cId="1607299645" sldId="313"/>
            <ac:picMk id="4" creationId="{ED41F139-D72A-9C46-A322-0E4988428846}"/>
          </ac:picMkLst>
        </pc:picChg>
      </pc:sldChg>
      <pc:sldChg chg="delSp mod delAnim">
        <pc:chgData name="Melinda Hartenstein" userId="b61866c6-c41d-4f02-823e-83e200d4730f" providerId="ADAL" clId="{163FD4F9-7104-4F79-A60A-E5DB8D5D4891}" dt="2023-03-22T01:47:34.523" v="9" actId="478"/>
        <pc:sldMkLst>
          <pc:docMk/>
          <pc:sldMk cId="540733556" sldId="314"/>
        </pc:sldMkLst>
        <pc:picChg chg="del">
          <ac:chgData name="Melinda Hartenstein" userId="b61866c6-c41d-4f02-823e-83e200d4730f" providerId="ADAL" clId="{163FD4F9-7104-4F79-A60A-E5DB8D5D4891}" dt="2023-03-22T01:47:34.523" v="9" actId="478"/>
          <ac:picMkLst>
            <pc:docMk/>
            <pc:sldMk cId="540733556" sldId="314"/>
            <ac:picMk id="2" creationId="{3CA00B27-4CFA-A04E-834E-BB83AA7C061B}"/>
          </ac:picMkLst>
        </pc:picChg>
      </pc:sldChg>
      <pc:sldChg chg="delSp mod delAnim">
        <pc:chgData name="Melinda Hartenstein" userId="b61866c6-c41d-4f02-823e-83e200d4730f" providerId="ADAL" clId="{163FD4F9-7104-4F79-A60A-E5DB8D5D4891}" dt="2023-03-22T01:51:51.030" v="41" actId="478"/>
        <pc:sldMkLst>
          <pc:docMk/>
          <pc:sldMk cId="1737554200" sldId="317"/>
        </pc:sldMkLst>
        <pc:picChg chg="del">
          <ac:chgData name="Melinda Hartenstein" userId="b61866c6-c41d-4f02-823e-83e200d4730f" providerId="ADAL" clId="{163FD4F9-7104-4F79-A60A-E5DB8D5D4891}" dt="2023-03-22T01:51:51.030" v="41" actId="478"/>
          <ac:picMkLst>
            <pc:docMk/>
            <pc:sldMk cId="1737554200" sldId="317"/>
            <ac:picMk id="2" creationId="{1B71F25F-618B-D645-88CA-CB6DD31A27DC}"/>
          </ac:picMkLst>
        </pc:picChg>
      </pc:sldChg>
      <pc:sldChg chg="del">
        <pc:chgData name="Melinda Hartenstein" userId="b61866c6-c41d-4f02-823e-83e200d4730f" providerId="ADAL" clId="{163FD4F9-7104-4F79-A60A-E5DB8D5D4891}" dt="2023-03-22T01:53:18.787" v="56" actId="47"/>
        <pc:sldMkLst>
          <pc:docMk/>
          <pc:sldMk cId="4153785749" sldId="319"/>
        </pc:sldMkLst>
      </pc:sldChg>
      <pc:sldChg chg="del">
        <pc:chgData name="Melinda Hartenstein" userId="b61866c6-c41d-4f02-823e-83e200d4730f" providerId="ADAL" clId="{163FD4F9-7104-4F79-A60A-E5DB8D5D4891}" dt="2023-03-22T01:54:22.347" v="65" actId="47"/>
        <pc:sldMkLst>
          <pc:docMk/>
          <pc:sldMk cId="3870163297" sldId="321"/>
        </pc:sldMkLst>
      </pc:sldChg>
      <pc:sldChg chg="del">
        <pc:chgData name="Melinda Hartenstein" userId="b61866c6-c41d-4f02-823e-83e200d4730f" providerId="ADAL" clId="{163FD4F9-7104-4F79-A60A-E5DB8D5D4891}" dt="2023-03-22T01:54:24.239" v="66" actId="47"/>
        <pc:sldMkLst>
          <pc:docMk/>
          <pc:sldMk cId="3179405111" sldId="322"/>
        </pc:sldMkLst>
      </pc:sldChg>
      <pc:sldChg chg="delSp mod delAnim">
        <pc:chgData name="Melinda Hartenstein" userId="b61866c6-c41d-4f02-823e-83e200d4730f" providerId="ADAL" clId="{163FD4F9-7104-4F79-A60A-E5DB8D5D4891}" dt="2023-03-22T01:52:04.369" v="43" actId="478"/>
        <pc:sldMkLst>
          <pc:docMk/>
          <pc:sldMk cId="1878119110" sldId="323"/>
        </pc:sldMkLst>
        <pc:picChg chg="del">
          <ac:chgData name="Melinda Hartenstein" userId="b61866c6-c41d-4f02-823e-83e200d4730f" providerId="ADAL" clId="{163FD4F9-7104-4F79-A60A-E5DB8D5D4891}" dt="2023-03-22T01:52:04.369" v="43" actId="478"/>
          <ac:picMkLst>
            <pc:docMk/>
            <pc:sldMk cId="1878119110" sldId="323"/>
            <ac:picMk id="2" creationId="{B1AF635B-91F4-EF4A-9CCB-826559C95108}"/>
          </ac:picMkLst>
        </pc:picChg>
      </pc:sldChg>
      <pc:sldChg chg="del">
        <pc:chgData name="Melinda Hartenstein" userId="b61866c6-c41d-4f02-823e-83e200d4730f" providerId="ADAL" clId="{163FD4F9-7104-4F79-A60A-E5DB8D5D4891}" dt="2023-03-22T01:52:08.437" v="44" actId="47"/>
        <pc:sldMkLst>
          <pc:docMk/>
          <pc:sldMk cId="2952159452" sldId="324"/>
        </pc:sldMkLst>
      </pc:sldChg>
      <pc:sldChg chg="del">
        <pc:chgData name="Melinda Hartenstein" userId="b61866c6-c41d-4f02-823e-83e200d4730f" providerId="ADAL" clId="{163FD4F9-7104-4F79-A60A-E5DB8D5D4891}" dt="2023-03-22T01:52:16.401" v="46" actId="47"/>
        <pc:sldMkLst>
          <pc:docMk/>
          <pc:sldMk cId="1711874801" sldId="325"/>
        </pc:sldMkLst>
      </pc:sldChg>
      <pc:sldChg chg="del">
        <pc:chgData name="Melinda Hartenstein" userId="b61866c6-c41d-4f02-823e-83e200d4730f" providerId="ADAL" clId="{163FD4F9-7104-4F79-A60A-E5DB8D5D4891}" dt="2023-03-22T01:52:12.110" v="45" actId="47"/>
        <pc:sldMkLst>
          <pc:docMk/>
          <pc:sldMk cId="1455095516" sldId="326"/>
        </pc:sldMkLst>
      </pc:sldChg>
      <pc:sldChg chg="del">
        <pc:chgData name="Melinda Hartenstein" userId="b61866c6-c41d-4f02-823e-83e200d4730f" providerId="ADAL" clId="{163FD4F9-7104-4F79-A60A-E5DB8D5D4891}" dt="2023-03-22T01:53:44.964" v="60" actId="47"/>
        <pc:sldMkLst>
          <pc:docMk/>
          <pc:sldMk cId="212474552" sldId="327"/>
        </pc:sldMkLst>
      </pc:sldChg>
      <pc:sldChg chg="del">
        <pc:chgData name="Melinda Hartenstein" userId="b61866c6-c41d-4f02-823e-83e200d4730f" providerId="ADAL" clId="{163FD4F9-7104-4F79-A60A-E5DB8D5D4891}" dt="2023-03-22T01:53:52.631" v="62" actId="47"/>
        <pc:sldMkLst>
          <pc:docMk/>
          <pc:sldMk cId="3298370797" sldId="329"/>
        </pc:sldMkLst>
      </pc:sldChg>
      <pc:sldChg chg="del">
        <pc:chgData name="Melinda Hartenstein" userId="b61866c6-c41d-4f02-823e-83e200d4730f" providerId="ADAL" clId="{163FD4F9-7104-4F79-A60A-E5DB8D5D4891}" dt="2023-03-22T01:53:55.612" v="63" actId="47"/>
        <pc:sldMkLst>
          <pc:docMk/>
          <pc:sldMk cId="2277518278" sldId="331"/>
        </pc:sldMkLst>
      </pc:sldChg>
      <pc:sldChg chg="del">
        <pc:chgData name="Melinda Hartenstein" userId="b61866c6-c41d-4f02-823e-83e200d4730f" providerId="ADAL" clId="{163FD4F9-7104-4F79-A60A-E5DB8D5D4891}" dt="2023-03-22T01:54:18.236" v="64" actId="47"/>
        <pc:sldMkLst>
          <pc:docMk/>
          <pc:sldMk cId="794836574" sldId="332"/>
        </pc:sldMkLst>
      </pc:sldChg>
      <pc:sldChg chg="del">
        <pc:chgData name="Melinda Hartenstein" userId="b61866c6-c41d-4f02-823e-83e200d4730f" providerId="ADAL" clId="{163FD4F9-7104-4F79-A60A-E5DB8D5D4891}" dt="2023-03-22T01:53:50.490" v="61" actId="47"/>
        <pc:sldMkLst>
          <pc:docMk/>
          <pc:sldMk cId="3510131517" sldId="335"/>
        </pc:sldMkLst>
      </pc:sldChg>
      <pc:sldChg chg="del">
        <pc:chgData name="Melinda Hartenstein" userId="b61866c6-c41d-4f02-823e-83e200d4730f" providerId="ADAL" clId="{163FD4F9-7104-4F79-A60A-E5DB8D5D4891}" dt="2023-03-22T01:52:57.762" v="53" actId="47"/>
        <pc:sldMkLst>
          <pc:docMk/>
          <pc:sldMk cId="1944622881" sldId="336"/>
        </pc:sldMkLst>
      </pc:sldChg>
      <pc:sldChg chg="delSp mod delAnim">
        <pc:chgData name="Melinda Hartenstein" userId="b61866c6-c41d-4f02-823e-83e200d4730f" providerId="ADAL" clId="{163FD4F9-7104-4F79-A60A-E5DB8D5D4891}" dt="2023-03-22T01:50:36.452" v="32" actId="478"/>
        <pc:sldMkLst>
          <pc:docMk/>
          <pc:sldMk cId="1912766034" sldId="337"/>
        </pc:sldMkLst>
        <pc:picChg chg="del">
          <ac:chgData name="Melinda Hartenstein" userId="b61866c6-c41d-4f02-823e-83e200d4730f" providerId="ADAL" clId="{163FD4F9-7104-4F79-A60A-E5DB8D5D4891}" dt="2023-03-22T01:50:36.452" v="32" actId="478"/>
          <ac:picMkLst>
            <pc:docMk/>
            <pc:sldMk cId="1912766034" sldId="337"/>
            <ac:picMk id="6" creationId="{49A532CD-5819-CF42-AFDF-DEDE481220B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5A4D8-76C1-490E-9B4C-C8D4F7B4CD10}"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n-US"/>
        </a:p>
      </dgm:t>
    </dgm:pt>
    <dgm:pt modelId="{0B81CAE2-C312-4B21-AE82-CF31D72A8BC3}">
      <dgm:prSet phldrT="[Text]" custT="1"/>
      <dgm:spPr/>
      <dgm:t>
        <a:bodyPr/>
        <a:lstStyle/>
        <a:p>
          <a:r>
            <a:rPr lang="en-US" sz="1800" dirty="0"/>
            <a:t>Question the child</a:t>
          </a:r>
        </a:p>
      </dgm:t>
    </dgm:pt>
    <dgm:pt modelId="{D620808A-9D0E-4B76-8852-8FAF67293816}" type="parTrans" cxnId="{6A9127AF-8D19-44D6-83FA-EA0418335F00}">
      <dgm:prSet/>
      <dgm:spPr/>
      <dgm:t>
        <a:bodyPr/>
        <a:lstStyle/>
        <a:p>
          <a:endParaRPr lang="en-US"/>
        </a:p>
      </dgm:t>
    </dgm:pt>
    <dgm:pt modelId="{6BC68080-537F-4B82-AF32-E7DE1A6CFE3C}" type="sibTrans" cxnId="{6A9127AF-8D19-44D6-83FA-EA0418335F00}">
      <dgm:prSet/>
      <dgm:spPr/>
      <dgm:t>
        <a:bodyPr/>
        <a:lstStyle/>
        <a:p>
          <a:endParaRPr lang="en-US"/>
        </a:p>
      </dgm:t>
    </dgm:pt>
    <dgm:pt modelId="{3E9C09E6-09E8-4AE2-BBE4-261F6327E81A}">
      <dgm:prSet phldrT="[Text]" custT="1"/>
      <dgm:spPr/>
      <dgm:t>
        <a:bodyPr/>
        <a:lstStyle/>
        <a:p>
          <a:r>
            <a:rPr lang="en-US" sz="1800" dirty="0"/>
            <a:t>Use the appropriate pain rating scale</a:t>
          </a:r>
        </a:p>
      </dgm:t>
    </dgm:pt>
    <dgm:pt modelId="{D3E6B81D-E3C7-4B7A-B6C5-E80D8D5E098D}" type="parTrans" cxnId="{685B0150-3A7C-4462-8462-86295A567B1F}">
      <dgm:prSet/>
      <dgm:spPr/>
      <dgm:t>
        <a:bodyPr/>
        <a:lstStyle/>
        <a:p>
          <a:endParaRPr lang="en-US"/>
        </a:p>
      </dgm:t>
    </dgm:pt>
    <dgm:pt modelId="{A53C578A-71E5-48DE-8F1E-0E58E82DB0AE}" type="sibTrans" cxnId="{685B0150-3A7C-4462-8462-86295A567B1F}">
      <dgm:prSet/>
      <dgm:spPr/>
      <dgm:t>
        <a:bodyPr/>
        <a:lstStyle/>
        <a:p>
          <a:endParaRPr lang="en-US"/>
        </a:p>
      </dgm:t>
    </dgm:pt>
    <dgm:pt modelId="{5FB7148C-202C-48C2-AAE3-09226B11A9A5}">
      <dgm:prSet phldrT="[Text]" custT="1"/>
      <dgm:spPr/>
      <dgm:t>
        <a:bodyPr/>
        <a:lstStyle/>
        <a:p>
          <a:r>
            <a:rPr lang="en-US" sz="1800" dirty="0"/>
            <a:t>Evaluate behavioral &amp; physiologic changes</a:t>
          </a:r>
        </a:p>
      </dgm:t>
    </dgm:pt>
    <dgm:pt modelId="{8A113BFB-4D02-4FC4-A02A-BED8E958ECE3}" type="parTrans" cxnId="{C45CE47E-E2D7-406D-A5C1-94288434DC3F}">
      <dgm:prSet/>
      <dgm:spPr/>
      <dgm:t>
        <a:bodyPr/>
        <a:lstStyle/>
        <a:p>
          <a:endParaRPr lang="en-US"/>
        </a:p>
      </dgm:t>
    </dgm:pt>
    <dgm:pt modelId="{6615D882-167C-4D4B-8EAF-9D34D3B19381}" type="sibTrans" cxnId="{C45CE47E-E2D7-406D-A5C1-94288434DC3F}">
      <dgm:prSet/>
      <dgm:spPr/>
      <dgm:t>
        <a:bodyPr/>
        <a:lstStyle/>
        <a:p>
          <a:endParaRPr lang="en-US"/>
        </a:p>
      </dgm:t>
    </dgm:pt>
    <dgm:pt modelId="{7D99C653-50C7-4BCA-A566-D555DA34A1E5}">
      <dgm:prSet phldrT="[Text]" custT="1"/>
      <dgm:spPr/>
      <dgm:t>
        <a:bodyPr/>
        <a:lstStyle/>
        <a:p>
          <a:r>
            <a:rPr lang="en-US" sz="1800" dirty="0"/>
            <a:t>Secure the parent’s involvement</a:t>
          </a:r>
        </a:p>
      </dgm:t>
    </dgm:pt>
    <dgm:pt modelId="{E1674F42-D2D7-42E1-A92E-F2E25ECE0949}" type="parTrans" cxnId="{F44A1C8E-5F38-45B8-BEE5-1E2F5252640C}">
      <dgm:prSet/>
      <dgm:spPr/>
      <dgm:t>
        <a:bodyPr/>
        <a:lstStyle/>
        <a:p>
          <a:endParaRPr lang="en-US"/>
        </a:p>
      </dgm:t>
    </dgm:pt>
    <dgm:pt modelId="{D99EE927-78BB-4B9A-8935-9104B8CF1940}" type="sibTrans" cxnId="{F44A1C8E-5F38-45B8-BEE5-1E2F5252640C}">
      <dgm:prSet/>
      <dgm:spPr/>
      <dgm:t>
        <a:bodyPr/>
        <a:lstStyle/>
        <a:p>
          <a:endParaRPr lang="en-US"/>
        </a:p>
      </dgm:t>
    </dgm:pt>
    <dgm:pt modelId="{319A42E5-F055-427C-A217-8FAE83094E63}">
      <dgm:prSet phldrT="[Text]" custT="1"/>
      <dgm:spPr/>
      <dgm:t>
        <a:bodyPr/>
        <a:lstStyle/>
        <a:p>
          <a:r>
            <a:rPr lang="en-US" sz="1800" dirty="0"/>
            <a:t>Take the cause of pain into account</a:t>
          </a:r>
        </a:p>
      </dgm:t>
    </dgm:pt>
    <dgm:pt modelId="{86CCE005-FDA4-43CA-AE8A-6B5DC31E46F7}" type="parTrans" cxnId="{5A01D74D-C713-47BD-8645-7285DC5745EE}">
      <dgm:prSet/>
      <dgm:spPr/>
      <dgm:t>
        <a:bodyPr/>
        <a:lstStyle/>
        <a:p>
          <a:endParaRPr lang="en-US"/>
        </a:p>
      </dgm:t>
    </dgm:pt>
    <dgm:pt modelId="{EEC3CAE0-BC1C-4F18-B24E-50977D35C69C}" type="sibTrans" cxnId="{5A01D74D-C713-47BD-8645-7285DC5745EE}">
      <dgm:prSet/>
      <dgm:spPr/>
      <dgm:t>
        <a:bodyPr/>
        <a:lstStyle/>
        <a:p>
          <a:endParaRPr lang="en-US"/>
        </a:p>
      </dgm:t>
    </dgm:pt>
    <dgm:pt modelId="{3042A7F7-82B6-4C6D-898D-8223B2BF1723}">
      <dgm:prSet phldrT="[Text]" custT="1"/>
      <dgm:spPr/>
      <dgm:t>
        <a:bodyPr/>
        <a:lstStyle/>
        <a:p>
          <a:r>
            <a:rPr lang="en-US" sz="1800" dirty="0"/>
            <a:t>Take action and evaluate results</a:t>
          </a:r>
        </a:p>
      </dgm:t>
    </dgm:pt>
    <dgm:pt modelId="{81C28232-E55B-4F41-A28B-D71AF05B4910}" type="parTrans" cxnId="{588902A3-F5E9-4503-9191-AED88949B119}">
      <dgm:prSet/>
      <dgm:spPr/>
      <dgm:t>
        <a:bodyPr/>
        <a:lstStyle/>
        <a:p>
          <a:endParaRPr lang="en-US"/>
        </a:p>
      </dgm:t>
    </dgm:pt>
    <dgm:pt modelId="{D75FA7D4-DEB2-45FD-8685-11528BB5C73C}" type="sibTrans" cxnId="{588902A3-F5E9-4503-9191-AED88949B119}">
      <dgm:prSet/>
      <dgm:spPr/>
      <dgm:t>
        <a:bodyPr/>
        <a:lstStyle/>
        <a:p>
          <a:endParaRPr lang="en-US"/>
        </a:p>
      </dgm:t>
    </dgm:pt>
    <dgm:pt modelId="{CA6D1114-CC25-42FC-951C-28AE4851369E}" type="pres">
      <dgm:prSet presAssocID="{2405A4D8-76C1-490E-9B4C-C8D4F7B4CD10}" presName="linear" presStyleCnt="0">
        <dgm:presLayoutVars>
          <dgm:dir/>
          <dgm:animLvl val="lvl"/>
          <dgm:resizeHandles val="exact"/>
        </dgm:presLayoutVars>
      </dgm:prSet>
      <dgm:spPr/>
    </dgm:pt>
    <dgm:pt modelId="{5B130FB5-D1A8-4E8D-B83F-79E346DF96B2}" type="pres">
      <dgm:prSet presAssocID="{0B81CAE2-C312-4B21-AE82-CF31D72A8BC3}" presName="parentLin" presStyleCnt="0"/>
      <dgm:spPr/>
    </dgm:pt>
    <dgm:pt modelId="{9722D7BF-C596-45AE-81BC-FB6B5E1CEC04}" type="pres">
      <dgm:prSet presAssocID="{0B81CAE2-C312-4B21-AE82-CF31D72A8BC3}" presName="parentLeftMargin" presStyleLbl="node1" presStyleIdx="0" presStyleCnt="6"/>
      <dgm:spPr/>
    </dgm:pt>
    <dgm:pt modelId="{C3E3CEA2-7F95-40DF-A60E-3EC8EFD398EB}" type="pres">
      <dgm:prSet presAssocID="{0B81CAE2-C312-4B21-AE82-CF31D72A8BC3}" presName="parentText" presStyleLbl="node1" presStyleIdx="0" presStyleCnt="6">
        <dgm:presLayoutVars>
          <dgm:chMax val="0"/>
          <dgm:bulletEnabled val="1"/>
        </dgm:presLayoutVars>
      </dgm:prSet>
      <dgm:spPr/>
    </dgm:pt>
    <dgm:pt modelId="{20FB5ACB-50FA-4A1D-A6F1-8AA709A09132}" type="pres">
      <dgm:prSet presAssocID="{0B81CAE2-C312-4B21-AE82-CF31D72A8BC3}" presName="negativeSpace" presStyleCnt="0"/>
      <dgm:spPr/>
    </dgm:pt>
    <dgm:pt modelId="{3FEEEC81-F0D9-4DE0-AF97-30A22D93A2F1}" type="pres">
      <dgm:prSet presAssocID="{0B81CAE2-C312-4B21-AE82-CF31D72A8BC3}" presName="childText" presStyleLbl="conFgAcc1" presStyleIdx="0" presStyleCnt="6">
        <dgm:presLayoutVars>
          <dgm:bulletEnabled val="1"/>
        </dgm:presLayoutVars>
      </dgm:prSet>
      <dgm:spPr/>
    </dgm:pt>
    <dgm:pt modelId="{EFD0B8AA-5FBA-4E95-B8F0-236E2D0E9DA6}" type="pres">
      <dgm:prSet presAssocID="{6BC68080-537F-4B82-AF32-E7DE1A6CFE3C}" presName="spaceBetweenRectangles" presStyleCnt="0"/>
      <dgm:spPr/>
    </dgm:pt>
    <dgm:pt modelId="{787F1929-28A4-4D48-A644-56D3BF01E789}" type="pres">
      <dgm:prSet presAssocID="{3E9C09E6-09E8-4AE2-BBE4-261F6327E81A}" presName="parentLin" presStyleCnt="0"/>
      <dgm:spPr/>
    </dgm:pt>
    <dgm:pt modelId="{E4D2756E-C1AB-4A5B-B13C-DC708C2B05A9}" type="pres">
      <dgm:prSet presAssocID="{3E9C09E6-09E8-4AE2-BBE4-261F6327E81A}" presName="parentLeftMargin" presStyleLbl="node1" presStyleIdx="0" presStyleCnt="6"/>
      <dgm:spPr/>
    </dgm:pt>
    <dgm:pt modelId="{55251C47-F395-4222-BFBE-36CD4E490EBB}" type="pres">
      <dgm:prSet presAssocID="{3E9C09E6-09E8-4AE2-BBE4-261F6327E81A}" presName="parentText" presStyleLbl="node1" presStyleIdx="1" presStyleCnt="6">
        <dgm:presLayoutVars>
          <dgm:chMax val="0"/>
          <dgm:bulletEnabled val="1"/>
        </dgm:presLayoutVars>
      </dgm:prSet>
      <dgm:spPr/>
    </dgm:pt>
    <dgm:pt modelId="{58B6D4D9-F922-4F32-813B-1B0A26452111}" type="pres">
      <dgm:prSet presAssocID="{3E9C09E6-09E8-4AE2-BBE4-261F6327E81A}" presName="negativeSpace" presStyleCnt="0"/>
      <dgm:spPr/>
    </dgm:pt>
    <dgm:pt modelId="{C9D2FE7B-A9AC-4581-8DD4-C3685BE4FF8D}" type="pres">
      <dgm:prSet presAssocID="{3E9C09E6-09E8-4AE2-BBE4-261F6327E81A}" presName="childText" presStyleLbl="conFgAcc1" presStyleIdx="1" presStyleCnt="6">
        <dgm:presLayoutVars>
          <dgm:bulletEnabled val="1"/>
        </dgm:presLayoutVars>
      </dgm:prSet>
      <dgm:spPr/>
    </dgm:pt>
    <dgm:pt modelId="{BF94CF3A-2718-4A9C-9D50-A2BEE91C7255}" type="pres">
      <dgm:prSet presAssocID="{A53C578A-71E5-48DE-8F1E-0E58E82DB0AE}" presName="spaceBetweenRectangles" presStyleCnt="0"/>
      <dgm:spPr/>
    </dgm:pt>
    <dgm:pt modelId="{326334B6-8D1D-4DD5-9E8D-D38947C5B4EB}" type="pres">
      <dgm:prSet presAssocID="{5FB7148C-202C-48C2-AAE3-09226B11A9A5}" presName="parentLin" presStyleCnt="0"/>
      <dgm:spPr/>
    </dgm:pt>
    <dgm:pt modelId="{7800C9BC-140A-4E14-97F3-6124C533889D}" type="pres">
      <dgm:prSet presAssocID="{5FB7148C-202C-48C2-AAE3-09226B11A9A5}" presName="parentLeftMargin" presStyleLbl="node1" presStyleIdx="1" presStyleCnt="6"/>
      <dgm:spPr/>
    </dgm:pt>
    <dgm:pt modelId="{1500AD1F-5C2C-4114-9485-D6DDC2016DDE}" type="pres">
      <dgm:prSet presAssocID="{5FB7148C-202C-48C2-AAE3-09226B11A9A5}" presName="parentText" presStyleLbl="node1" presStyleIdx="2" presStyleCnt="6">
        <dgm:presLayoutVars>
          <dgm:chMax val="0"/>
          <dgm:bulletEnabled val="1"/>
        </dgm:presLayoutVars>
      </dgm:prSet>
      <dgm:spPr/>
    </dgm:pt>
    <dgm:pt modelId="{08A24CE8-1AC9-4420-A2BC-D85C0C15EEAA}" type="pres">
      <dgm:prSet presAssocID="{5FB7148C-202C-48C2-AAE3-09226B11A9A5}" presName="negativeSpace" presStyleCnt="0"/>
      <dgm:spPr/>
    </dgm:pt>
    <dgm:pt modelId="{94556029-2559-494B-BA38-EB83791B3507}" type="pres">
      <dgm:prSet presAssocID="{5FB7148C-202C-48C2-AAE3-09226B11A9A5}" presName="childText" presStyleLbl="conFgAcc1" presStyleIdx="2" presStyleCnt="6">
        <dgm:presLayoutVars>
          <dgm:bulletEnabled val="1"/>
        </dgm:presLayoutVars>
      </dgm:prSet>
      <dgm:spPr/>
    </dgm:pt>
    <dgm:pt modelId="{B23AD3A2-F64B-4412-A173-4D40C5D7AA84}" type="pres">
      <dgm:prSet presAssocID="{6615D882-167C-4D4B-8EAF-9D34D3B19381}" presName="spaceBetweenRectangles" presStyleCnt="0"/>
      <dgm:spPr/>
    </dgm:pt>
    <dgm:pt modelId="{91503FCE-3547-4BA0-AA73-6E69DE481C28}" type="pres">
      <dgm:prSet presAssocID="{7D99C653-50C7-4BCA-A566-D555DA34A1E5}" presName="parentLin" presStyleCnt="0"/>
      <dgm:spPr/>
    </dgm:pt>
    <dgm:pt modelId="{B0E79832-0593-4922-869F-3CF3A6383DD2}" type="pres">
      <dgm:prSet presAssocID="{7D99C653-50C7-4BCA-A566-D555DA34A1E5}" presName="parentLeftMargin" presStyleLbl="node1" presStyleIdx="2" presStyleCnt="6"/>
      <dgm:spPr/>
    </dgm:pt>
    <dgm:pt modelId="{B56573C2-2D54-40A9-8B60-1930F42BCF6C}" type="pres">
      <dgm:prSet presAssocID="{7D99C653-50C7-4BCA-A566-D555DA34A1E5}" presName="parentText" presStyleLbl="node1" presStyleIdx="3" presStyleCnt="6">
        <dgm:presLayoutVars>
          <dgm:chMax val="0"/>
          <dgm:bulletEnabled val="1"/>
        </dgm:presLayoutVars>
      </dgm:prSet>
      <dgm:spPr/>
    </dgm:pt>
    <dgm:pt modelId="{21039F55-1AD7-463C-8083-F27187EEBBF0}" type="pres">
      <dgm:prSet presAssocID="{7D99C653-50C7-4BCA-A566-D555DA34A1E5}" presName="negativeSpace" presStyleCnt="0"/>
      <dgm:spPr/>
    </dgm:pt>
    <dgm:pt modelId="{36878B4A-D1E6-47E5-95E6-9402E0832E89}" type="pres">
      <dgm:prSet presAssocID="{7D99C653-50C7-4BCA-A566-D555DA34A1E5}" presName="childText" presStyleLbl="conFgAcc1" presStyleIdx="3" presStyleCnt="6">
        <dgm:presLayoutVars>
          <dgm:bulletEnabled val="1"/>
        </dgm:presLayoutVars>
      </dgm:prSet>
      <dgm:spPr/>
    </dgm:pt>
    <dgm:pt modelId="{8B1C050F-E0C4-4F30-9B37-9475A23A30AB}" type="pres">
      <dgm:prSet presAssocID="{D99EE927-78BB-4B9A-8935-9104B8CF1940}" presName="spaceBetweenRectangles" presStyleCnt="0"/>
      <dgm:spPr/>
    </dgm:pt>
    <dgm:pt modelId="{33EE139A-6D7A-49D1-BFC0-83CFB3682DBB}" type="pres">
      <dgm:prSet presAssocID="{319A42E5-F055-427C-A217-8FAE83094E63}" presName="parentLin" presStyleCnt="0"/>
      <dgm:spPr/>
    </dgm:pt>
    <dgm:pt modelId="{53E7281E-3751-48C6-A7BF-706AC795DCD2}" type="pres">
      <dgm:prSet presAssocID="{319A42E5-F055-427C-A217-8FAE83094E63}" presName="parentLeftMargin" presStyleLbl="node1" presStyleIdx="3" presStyleCnt="6"/>
      <dgm:spPr/>
    </dgm:pt>
    <dgm:pt modelId="{F9DB984A-3FFE-40C4-85C1-8941CC1D432B}" type="pres">
      <dgm:prSet presAssocID="{319A42E5-F055-427C-A217-8FAE83094E63}" presName="parentText" presStyleLbl="node1" presStyleIdx="4" presStyleCnt="6">
        <dgm:presLayoutVars>
          <dgm:chMax val="0"/>
          <dgm:bulletEnabled val="1"/>
        </dgm:presLayoutVars>
      </dgm:prSet>
      <dgm:spPr/>
    </dgm:pt>
    <dgm:pt modelId="{E4AC2DDB-0B8E-4FB2-9433-C3106A7BCFE4}" type="pres">
      <dgm:prSet presAssocID="{319A42E5-F055-427C-A217-8FAE83094E63}" presName="negativeSpace" presStyleCnt="0"/>
      <dgm:spPr/>
    </dgm:pt>
    <dgm:pt modelId="{61561307-BF94-4327-B337-96E1767519DC}" type="pres">
      <dgm:prSet presAssocID="{319A42E5-F055-427C-A217-8FAE83094E63}" presName="childText" presStyleLbl="conFgAcc1" presStyleIdx="4" presStyleCnt="6">
        <dgm:presLayoutVars>
          <dgm:bulletEnabled val="1"/>
        </dgm:presLayoutVars>
      </dgm:prSet>
      <dgm:spPr/>
    </dgm:pt>
    <dgm:pt modelId="{1A0E3F59-3754-4F94-B1BD-DE536CDDBFA3}" type="pres">
      <dgm:prSet presAssocID="{EEC3CAE0-BC1C-4F18-B24E-50977D35C69C}" presName="spaceBetweenRectangles" presStyleCnt="0"/>
      <dgm:spPr/>
    </dgm:pt>
    <dgm:pt modelId="{19739A79-07D0-4EAF-8206-9B98E5A2EECE}" type="pres">
      <dgm:prSet presAssocID="{3042A7F7-82B6-4C6D-898D-8223B2BF1723}" presName="parentLin" presStyleCnt="0"/>
      <dgm:spPr/>
    </dgm:pt>
    <dgm:pt modelId="{D93551CE-F552-4FB7-A346-918643AF28C0}" type="pres">
      <dgm:prSet presAssocID="{3042A7F7-82B6-4C6D-898D-8223B2BF1723}" presName="parentLeftMargin" presStyleLbl="node1" presStyleIdx="4" presStyleCnt="6"/>
      <dgm:spPr/>
    </dgm:pt>
    <dgm:pt modelId="{1A5DE1C3-AB16-4B9E-A5CC-88B647EC978B}" type="pres">
      <dgm:prSet presAssocID="{3042A7F7-82B6-4C6D-898D-8223B2BF1723}" presName="parentText" presStyleLbl="node1" presStyleIdx="5" presStyleCnt="6">
        <dgm:presLayoutVars>
          <dgm:chMax val="0"/>
          <dgm:bulletEnabled val="1"/>
        </dgm:presLayoutVars>
      </dgm:prSet>
      <dgm:spPr/>
    </dgm:pt>
    <dgm:pt modelId="{BB67F0EB-3E1B-4DAD-9739-454D7C36AB9A}" type="pres">
      <dgm:prSet presAssocID="{3042A7F7-82B6-4C6D-898D-8223B2BF1723}" presName="negativeSpace" presStyleCnt="0"/>
      <dgm:spPr/>
    </dgm:pt>
    <dgm:pt modelId="{3B351982-E26D-4E04-84B2-67544D2BA4DF}" type="pres">
      <dgm:prSet presAssocID="{3042A7F7-82B6-4C6D-898D-8223B2BF1723}" presName="childText" presStyleLbl="conFgAcc1" presStyleIdx="5" presStyleCnt="6">
        <dgm:presLayoutVars>
          <dgm:bulletEnabled val="1"/>
        </dgm:presLayoutVars>
      </dgm:prSet>
      <dgm:spPr/>
    </dgm:pt>
  </dgm:ptLst>
  <dgm:cxnLst>
    <dgm:cxn modelId="{14A8C905-0D77-4523-B1AC-FA1C09D2B652}" type="presOf" srcId="{5FB7148C-202C-48C2-AAE3-09226B11A9A5}" destId="{1500AD1F-5C2C-4114-9485-D6DDC2016DDE}" srcOrd="1" destOrd="0" presId="urn:microsoft.com/office/officeart/2005/8/layout/list1"/>
    <dgm:cxn modelId="{A324AE23-37BF-42B3-9593-47CFA8C929D0}" type="presOf" srcId="{0B81CAE2-C312-4B21-AE82-CF31D72A8BC3}" destId="{9722D7BF-C596-45AE-81BC-FB6B5E1CEC04}" srcOrd="0" destOrd="0" presId="urn:microsoft.com/office/officeart/2005/8/layout/list1"/>
    <dgm:cxn modelId="{35BCDF28-C8FA-4F66-BD58-4B83AC3C7966}" type="presOf" srcId="{3E9C09E6-09E8-4AE2-BBE4-261F6327E81A}" destId="{55251C47-F395-4222-BFBE-36CD4E490EBB}" srcOrd="1" destOrd="0" presId="urn:microsoft.com/office/officeart/2005/8/layout/list1"/>
    <dgm:cxn modelId="{34B14532-C84F-4590-960C-06C7D3E18DE0}" type="presOf" srcId="{5FB7148C-202C-48C2-AAE3-09226B11A9A5}" destId="{7800C9BC-140A-4E14-97F3-6124C533889D}" srcOrd="0" destOrd="0" presId="urn:microsoft.com/office/officeart/2005/8/layout/list1"/>
    <dgm:cxn modelId="{ED949D32-6E91-488C-AE4C-47D6FF61499B}" type="presOf" srcId="{319A42E5-F055-427C-A217-8FAE83094E63}" destId="{53E7281E-3751-48C6-A7BF-706AC795DCD2}" srcOrd="0" destOrd="0" presId="urn:microsoft.com/office/officeart/2005/8/layout/list1"/>
    <dgm:cxn modelId="{0ED7BF5F-0222-41B8-AB58-70ABDE139ED5}" type="presOf" srcId="{7D99C653-50C7-4BCA-A566-D555DA34A1E5}" destId="{B56573C2-2D54-40A9-8B60-1930F42BCF6C}" srcOrd="1" destOrd="0" presId="urn:microsoft.com/office/officeart/2005/8/layout/list1"/>
    <dgm:cxn modelId="{5A01D74D-C713-47BD-8645-7285DC5745EE}" srcId="{2405A4D8-76C1-490E-9B4C-C8D4F7B4CD10}" destId="{319A42E5-F055-427C-A217-8FAE83094E63}" srcOrd="4" destOrd="0" parTransId="{86CCE005-FDA4-43CA-AE8A-6B5DC31E46F7}" sibTransId="{EEC3CAE0-BC1C-4F18-B24E-50977D35C69C}"/>
    <dgm:cxn modelId="{685B0150-3A7C-4462-8462-86295A567B1F}" srcId="{2405A4D8-76C1-490E-9B4C-C8D4F7B4CD10}" destId="{3E9C09E6-09E8-4AE2-BBE4-261F6327E81A}" srcOrd="1" destOrd="0" parTransId="{D3E6B81D-E3C7-4B7A-B6C5-E80D8D5E098D}" sibTransId="{A53C578A-71E5-48DE-8F1E-0E58E82DB0AE}"/>
    <dgm:cxn modelId="{9D1F7673-A013-40FB-971B-8E2F43473140}" type="presOf" srcId="{3E9C09E6-09E8-4AE2-BBE4-261F6327E81A}" destId="{E4D2756E-C1AB-4A5B-B13C-DC708C2B05A9}" srcOrd="0" destOrd="0" presId="urn:microsoft.com/office/officeart/2005/8/layout/list1"/>
    <dgm:cxn modelId="{C45CE47E-E2D7-406D-A5C1-94288434DC3F}" srcId="{2405A4D8-76C1-490E-9B4C-C8D4F7B4CD10}" destId="{5FB7148C-202C-48C2-AAE3-09226B11A9A5}" srcOrd="2" destOrd="0" parTransId="{8A113BFB-4D02-4FC4-A02A-BED8E958ECE3}" sibTransId="{6615D882-167C-4D4B-8EAF-9D34D3B19381}"/>
    <dgm:cxn modelId="{F44A1C8E-5F38-45B8-BEE5-1E2F5252640C}" srcId="{2405A4D8-76C1-490E-9B4C-C8D4F7B4CD10}" destId="{7D99C653-50C7-4BCA-A566-D555DA34A1E5}" srcOrd="3" destOrd="0" parTransId="{E1674F42-D2D7-42E1-A92E-F2E25ECE0949}" sibTransId="{D99EE927-78BB-4B9A-8935-9104B8CF1940}"/>
    <dgm:cxn modelId="{66187D9C-CA37-4C43-892F-572E58D665CE}" type="presOf" srcId="{7D99C653-50C7-4BCA-A566-D555DA34A1E5}" destId="{B0E79832-0593-4922-869F-3CF3A6383DD2}" srcOrd="0" destOrd="0" presId="urn:microsoft.com/office/officeart/2005/8/layout/list1"/>
    <dgm:cxn modelId="{7900919E-A5F6-4633-9F36-B17C25FAFA4B}" type="presOf" srcId="{0B81CAE2-C312-4B21-AE82-CF31D72A8BC3}" destId="{C3E3CEA2-7F95-40DF-A60E-3EC8EFD398EB}" srcOrd="1" destOrd="0" presId="urn:microsoft.com/office/officeart/2005/8/layout/list1"/>
    <dgm:cxn modelId="{588902A3-F5E9-4503-9191-AED88949B119}" srcId="{2405A4D8-76C1-490E-9B4C-C8D4F7B4CD10}" destId="{3042A7F7-82B6-4C6D-898D-8223B2BF1723}" srcOrd="5" destOrd="0" parTransId="{81C28232-E55B-4F41-A28B-D71AF05B4910}" sibTransId="{D75FA7D4-DEB2-45FD-8685-11528BB5C73C}"/>
    <dgm:cxn modelId="{784257AA-59F3-4984-A4B2-BD5A5D1B744A}" type="presOf" srcId="{3042A7F7-82B6-4C6D-898D-8223B2BF1723}" destId="{D93551CE-F552-4FB7-A346-918643AF28C0}" srcOrd="0" destOrd="0" presId="urn:microsoft.com/office/officeart/2005/8/layout/list1"/>
    <dgm:cxn modelId="{6A9127AF-8D19-44D6-83FA-EA0418335F00}" srcId="{2405A4D8-76C1-490E-9B4C-C8D4F7B4CD10}" destId="{0B81CAE2-C312-4B21-AE82-CF31D72A8BC3}" srcOrd="0" destOrd="0" parTransId="{D620808A-9D0E-4B76-8852-8FAF67293816}" sibTransId="{6BC68080-537F-4B82-AF32-E7DE1A6CFE3C}"/>
    <dgm:cxn modelId="{AD2A7AE8-0ED6-48FA-ACDF-FFFBBE0A7618}" type="presOf" srcId="{2405A4D8-76C1-490E-9B4C-C8D4F7B4CD10}" destId="{CA6D1114-CC25-42FC-951C-28AE4851369E}" srcOrd="0" destOrd="0" presId="urn:microsoft.com/office/officeart/2005/8/layout/list1"/>
    <dgm:cxn modelId="{8EFA5EF0-DE16-4660-BF9E-DB66D03397FE}" type="presOf" srcId="{3042A7F7-82B6-4C6D-898D-8223B2BF1723}" destId="{1A5DE1C3-AB16-4B9E-A5CC-88B647EC978B}" srcOrd="1" destOrd="0" presId="urn:microsoft.com/office/officeart/2005/8/layout/list1"/>
    <dgm:cxn modelId="{885599F6-32BF-4A2A-BED6-2EE5A1FBEFF8}" type="presOf" srcId="{319A42E5-F055-427C-A217-8FAE83094E63}" destId="{F9DB984A-3FFE-40C4-85C1-8941CC1D432B}" srcOrd="1" destOrd="0" presId="urn:microsoft.com/office/officeart/2005/8/layout/list1"/>
    <dgm:cxn modelId="{EE602E3A-B40E-42F5-BFC4-E55500239E97}" type="presParOf" srcId="{CA6D1114-CC25-42FC-951C-28AE4851369E}" destId="{5B130FB5-D1A8-4E8D-B83F-79E346DF96B2}" srcOrd="0" destOrd="0" presId="urn:microsoft.com/office/officeart/2005/8/layout/list1"/>
    <dgm:cxn modelId="{D89B12E6-5114-4B0B-9047-680B86FCD41E}" type="presParOf" srcId="{5B130FB5-D1A8-4E8D-B83F-79E346DF96B2}" destId="{9722D7BF-C596-45AE-81BC-FB6B5E1CEC04}" srcOrd="0" destOrd="0" presId="urn:microsoft.com/office/officeart/2005/8/layout/list1"/>
    <dgm:cxn modelId="{258C1A27-D9CD-44DE-8775-4753972100F6}" type="presParOf" srcId="{5B130FB5-D1A8-4E8D-B83F-79E346DF96B2}" destId="{C3E3CEA2-7F95-40DF-A60E-3EC8EFD398EB}" srcOrd="1" destOrd="0" presId="urn:microsoft.com/office/officeart/2005/8/layout/list1"/>
    <dgm:cxn modelId="{DAC2104B-4982-4715-995D-F4374FEB5ADD}" type="presParOf" srcId="{CA6D1114-CC25-42FC-951C-28AE4851369E}" destId="{20FB5ACB-50FA-4A1D-A6F1-8AA709A09132}" srcOrd="1" destOrd="0" presId="urn:microsoft.com/office/officeart/2005/8/layout/list1"/>
    <dgm:cxn modelId="{566E0D22-1EDC-43D4-86C0-E0DA2411F424}" type="presParOf" srcId="{CA6D1114-CC25-42FC-951C-28AE4851369E}" destId="{3FEEEC81-F0D9-4DE0-AF97-30A22D93A2F1}" srcOrd="2" destOrd="0" presId="urn:microsoft.com/office/officeart/2005/8/layout/list1"/>
    <dgm:cxn modelId="{F60ADE3A-7EC6-4243-8AF6-ACB2A7116F1D}" type="presParOf" srcId="{CA6D1114-CC25-42FC-951C-28AE4851369E}" destId="{EFD0B8AA-5FBA-4E95-B8F0-236E2D0E9DA6}" srcOrd="3" destOrd="0" presId="urn:microsoft.com/office/officeart/2005/8/layout/list1"/>
    <dgm:cxn modelId="{26F1992E-8AD4-4E29-98B3-B6B24462AC59}" type="presParOf" srcId="{CA6D1114-CC25-42FC-951C-28AE4851369E}" destId="{787F1929-28A4-4D48-A644-56D3BF01E789}" srcOrd="4" destOrd="0" presId="urn:microsoft.com/office/officeart/2005/8/layout/list1"/>
    <dgm:cxn modelId="{B208C3B2-D028-440A-AC1B-CF37F2FB9D73}" type="presParOf" srcId="{787F1929-28A4-4D48-A644-56D3BF01E789}" destId="{E4D2756E-C1AB-4A5B-B13C-DC708C2B05A9}" srcOrd="0" destOrd="0" presId="urn:microsoft.com/office/officeart/2005/8/layout/list1"/>
    <dgm:cxn modelId="{8DBDBC2D-0E6D-4DDB-91CB-888FE0A19CBC}" type="presParOf" srcId="{787F1929-28A4-4D48-A644-56D3BF01E789}" destId="{55251C47-F395-4222-BFBE-36CD4E490EBB}" srcOrd="1" destOrd="0" presId="urn:microsoft.com/office/officeart/2005/8/layout/list1"/>
    <dgm:cxn modelId="{8219D2A2-6E98-4212-BBF5-2BEA31BEAA05}" type="presParOf" srcId="{CA6D1114-CC25-42FC-951C-28AE4851369E}" destId="{58B6D4D9-F922-4F32-813B-1B0A26452111}" srcOrd="5" destOrd="0" presId="urn:microsoft.com/office/officeart/2005/8/layout/list1"/>
    <dgm:cxn modelId="{EF6C074E-97D1-42C9-9716-78A9F731D233}" type="presParOf" srcId="{CA6D1114-CC25-42FC-951C-28AE4851369E}" destId="{C9D2FE7B-A9AC-4581-8DD4-C3685BE4FF8D}" srcOrd="6" destOrd="0" presId="urn:microsoft.com/office/officeart/2005/8/layout/list1"/>
    <dgm:cxn modelId="{E99D9340-7E78-4E5F-9158-013DA7A5AD43}" type="presParOf" srcId="{CA6D1114-CC25-42FC-951C-28AE4851369E}" destId="{BF94CF3A-2718-4A9C-9D50-A2BEE91C7255}" srcOrd="7" destOrd="0" presId="urn:microsoft.com/office/officeart/2005/8/layout/list1"/>
    <dgm:cxn modelId="{D5F73AFD-9517-49C2-8DAD-64D8DF24BD83}" type="presParOf" srcId="{CA6D1114-CC25-42FC-951C-28AE4851369E}" destId="{326334B6-8D1D-4DD5-9E8D-D38947C5B4EB}" srcOrd="8" destOrd="0" presId="urn:microsoft.com/office/officeart/2005/8/layout/list1"/>
    <dgm:cxn modelId="{9EC52473-F1EC-4B1E-8EBA-1A57E9D76937}" type="presParOf" srcId="{326334B6-8D1D-4DD5-9E8D-D38947C5B4EB}" destId="{7800C9BC-140A-4E14-97F3-6124C533889D}" srcOrd="0" destOrd="0" presId="urn:microsoft.com/office/officeart/2005/8/layout/list1"/>
    <dgm:cxn modelId="{12266F6F-DBC0-4CF3-9E84-FD9F5343CCCC}" type="presParOf" srcId="{326334B6-8D1D-4DD5-9E8D-D38947C5B4EB}" destId="{1500AD1F-5C2C-4114-9485-D6DDC2016DDE}" srcOrd="1" destOrd="0" presId="urn:microsoft.com/office/officeart/2005/8/layout/list1"/>
    <dgm:cxn modelId="{147C3EEA-DCDF-4C41-8BD1-7ACD9D942DA1}" type="presParOf" srcId="{CA6D1114-CC25-42FC-951C-28AE4851369E}" destId="{08A24CE8-1AC9-4420-A2BC-D85C0C15EEAA}" srcOrd="9" destOrd="0" presId="urn:microsoft.com/office/officeart/2005/8/layout/list1"/>
    <dgm:cxn modelId="{2D103BC2-45C2-4732-B0B8-DA6621BE031D}" type="presParOf" srcId="{CA6D1114-CC25-42FC-951C-28AE4851369E}" destId="{94556029-2559-494B-BA38-EB83791B3507}" srcOrd="10" destOrd="0" presId="urn:microsoft.com/office/officeart/2005/8/layout/list1"/>
    <dgm:cxn modelId="{E3F130C2-17F3-4F0E-AF8F-8F5ADB3AF9BE}" type="presParOf" srcId="{CA6D1114-CC25-42FC-951C-28AE4851369E}" destId="{B23AD3A2-F64B-4412-A173-4D40C5D7AA84}" srcOrd="11" destOrd="0" presId="urn:microsoft.com/office/officeart/2005/8/layout/list1"/>
    <dgm:cxn modelId="{C2286004-A21E-44C0-9E0D-2E426815F9B0}" type="presParOf" srcId="{CA6D1114-CC25-42FC-951C-28AE4851369E}" destId="{91503FCE-3547-4BA0-AA73-6E69DE481C28}" srcOrd="12" destOrd="0" presId="urn:microsoft.com/office/officeart/2005/8/layout/list1"/>
    <dgm:cxn modelId="{F3328CC1-9B4C-4FBF-AF9A-1F8691B7C3B1}" type="presParOf" srcId="{91503FCE-3547-4BA0-AA73-6E69DE481C28}" destId="{B0E79832-0593-4922-869F-3CF3A6383DD2}" srcOrd="0" destOrd="0" presId="urn:microsoft.com/office/officeart/2005/8/layout/list1"/>
    <dgm:cxn modelId="{6D4FFB83-EFDF-47E2-B0AB-A0CCBF55850F}" type="presParOf" srcId="{91503FCE-3547-4BA0-AA73-6E69DE481C28}" destId="{B56573C2-2D54-40A9-8B60-1930F42BCF6C}" srcOrd="1" destOrd="0" presId="urn:microsoft.com/office/officeart/2005/8/layout/list1"/>
    <dgm:cxn modelId="{24A05F72-AACC-46EE-966C-034A4156486A}" type="presParOf" srcId="{CA6D1114-CC25-42FC-951C-28AE4851369E}" destId="{21039F55-1AD7-463C-8083-F27187EEBBF0}" srcOrd="13" destOrd="0" presId="urn:microsoft.com/office/officeart/2005/8/layout/list1"/>
    <dgm:cxn modelId="{323E7F8F-DA60-45B0-A605-2AA3C60F53F0}" type="presParOf" srcId="{CA6D1114-CC25-42FC-951C-28AE4851369E}" destId="{36878B4A-D1E6-47E5-95E6-9402E0832E89}" srcOrd="14" destOrd="0" presId="urn:microsoft.com/office/officeart/2005/8/layout/list1"/>
    <dgm:cxn modelId="{D08AF2A6-8420-45A7-8B21-5142DAF7BD76}" type="presParOf" srcId="{CA6D1114-CC25-42FC-951C-28AE4851369E}" destId="{8B1C050F-E0C4-4F30-9B37-9475A23A30AB}" srcOrd="15" destOrd="0" presId="urn:microsoft.com/office/officeart/2005/8/layout/list1"/>
    <dgm:cxn modelId="{E46AAA9E-CCD5-4E77-8B56-45DE0415C637}" type="presParOf" srcId="{CA6D1114-CC25-42FC-951C-28AE4851369E}" destId="{33EE139A-6D7A-49D1-BFC0-83CFB3682DBB}" srcOrd="16" destOrd="0" presId="urn:microsoft.com/office/officeart/2005/8/layout/list1"/>
    <dgm:cxn modelId="{598D7537-23BC-43C2-805E-6C3B849B6D16}" type="presParOf" srcId="{33EE139A-6D7A-49D1-BFC0-83CFB3682DBB}" destId="{53E7281E-3751-48C6-A7BF-706AC795DCD2}" srcOrd="0" destOrd="0" presId="urn:microsoft.com/office/officeart/2005/8/layout/list1"/>
    <dgm:cxn modelId="{C950331E-9835-4921-B790-23E071A7675F}" type="presParOf" srcId="{33EE139A-6D7A-49D1-BFC0-83CFB3682DBB}" destId="{F9DB984A-3FFE-40C4-85C1-8941CC1D432B}" srcOrd="1" destOrd="0" presId="urn:microsoft.com/office/officeart/2005/8/layout/list1"/>
    <dgm:cxn modelId="{FF3DBE69-61D8-4825-860E-7977D836A8DA}" type="presParOf" srcId="{CA6D1114-CC25-42FC-951C-28AE4851369E}" destId="{E4AC2DDB-0B8E-4FB2-9433-C3106A7BCFE4}" srcOrd="17" destOrd="0" presId="urn:microsoft.com/office/officeart/2005/8/layout/list1"/>
    <dgm:cxn modelId="{DB74CFAB-033B-462B-A752-D1EE15130BED}" type="presParOf" srcId="{CA6D1114-CC25-42FC-951C-28AE4851369E}" destId="{61561307-BF94-4327-B337-96E1767519DC}" srcOrd="18" destOrd="0" presId="urn:microsoft.com/office/officeart/2005/8/layout/list1"/>
    <dgm:cxn modelId="{6C465E49-7E91-48EA-B692-ACA93E054EF7}" type="presParOf" srcId="{CA6D1114-CC25-42FC-951C-28AE4851369E}" destId="{1A0E3F59-3754-4F94-B1BD-DE536CDDBFA3}" srcOrd="19" destOrd="0" presId="urn:microsoft.com/office/officeart/2005/8/layout/list1"/>
    <dgm:cxn modelId="{5EDF76FC-E052-4915-9ADF-4DD19D6D68A6}" type="presParOf" srcId="{CA6D1114-CC25-42FC-951C-28AE4851369E}" destId="{19739A79-07D0-4EAF-8206-9B98E5A2EECE}" srcOrd="20" destOrd="0" presId="urn:microsoft.com/office/officeart/2005/8/layout/list1"/>
    <dgm:cxn modelId="{02916F46-2597-4B75-A1CC-932CA7EFBF36}" type="presParOf" srcId="{19739A79-07D0-4EAF-8206-9B98E5A2EECE}" destId="{D93551CE-F552-4FB7-A346-918643AF28C0}" srcOrd="0" destOrd="0" presId="urn:microsoft.com/office/officeart/2005/8/layout/list1"/>
    <dgm:cxn modelId="{EB7003DC-F8AD-4FAC-8011-E131AF6726B1}" type="presParOf" srcId="{19739A79-07D0-4EAF-8206-9B98E5A2EECE}" destId="{1A5DE1C3-AB16-4B9E-A5CC-88B647EC978B}" srcOrd="1" destOrd="0" presId="urn:microsoft.com/office/officeart/2005/8/layout/list1"/>
    <dgm:cxn modelId="{E79A00FC-4804-4E29-B505-9E4C22D28DF4}" type="presParOf" srcId="{CA6D1114-CC25-42FC-951C-28AE4851369E}" destId="{BB67F0EB-3E1B-4DAD-9739-454D7C36AB9A}" srcOrd="21" destOrd="0" presId="urn:microsoft.com/office/officeart/2005/8/layout/list1"/>
    <dgm:cxn modelId="{6DA0E59F-16B3-4544-A6F6-12249151B0E5}" type="presParOf" srcId="{CA6D1114-CC25-42FC-951C-28AE4851369E}" destId="{3B351982-E26D-4E04-84B2-67544D2BA4DF}"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F8CC7E-D8F5-4136-9BAC-5F72FC8E484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5D3D30-CC19-49CD-BD4C-D1F35E4BF34F}">
      <dgm:prSet/>
      <dgm:spPr/>
      <dgm:t>
        <a:bodyPr/>
        <a:lstStyle/>
        <a:p>
          <a:r>
            <a:rPr lang="en-US"/>
            <a:t>According to the World Journal of Clinical Practice, in 2016, the most frequently reported emotional responses of young children during hospitalization are: ANXIETY, FEAR, and STRESS.</a:t>
          </a:r>
        </a:p>
      </dgm:t>
    </dgm:pt>
    <dgm:pt modelId="{C491E275-7B53-4F18-A49B-D6741F19D124}" type="parTrans" cxnId="{19B797F7-606F-4F92-8794-C8D9DB41F196}">
      <dgm:prSet/>
      <dgm:spPr/>
      <dgm:t>
        <a:bodyPr/>
        <a:lstStyle/>
        <a:p>
          <a:endParaRPr lang="en-US"/>
        </a:p>
      </dgm:t>
    </dgm:pt>
    <dgm:pt modelId="{38F60DCA-0400-4CAD-B164-7D30438B3E9C}" type="sibTrans" cxnId="{19B797F7-606F-4F92-8794-C8D9DB41F196}">
      <dgm:prSet/>
      <dgm:spPr/>
      <dgm:t>
        <a:bodyPr/>
        <a:lstStyle/>
        <a:p>
          <a:endParaRPr lang="en-US"/>
        </a:p>
      </dgm:t>
    </dgm:pt>
    <dgm:pt modelId="{16226154-E7CB-42C7-A014-BE2D7755974F}">
      <dgm:prSet/>
      <dgm:spPr/>
      <dgm:t>
        <a:bodyPr/>
        <a:lstStyle/>
        <a:p>
          <a:r>
            <a:rPr lang="en-US" dirty="0"/>
            <a:t>Cognitive development limits a child's ability to define a distressing event, the duration of the event, and the intensity of the event.</a:t>
          </a:r>
        </a:p>
      </dgm:t>
    </dgm:pt>
    <dgm:pt modelId="{593E74B9-7441-4073-8777-039FA7451739}" type="parTrans" cxnId="{1FC04820-17AD-441F-BB67-451021A11B81}">
      <dgm:prSet/>
      <dgm:spPr/>
      <dgm:t>
        <a:bodyPr/>
        <a:lstStyle/>
        <a:p>
          <a:endParaRPr lang="en-US"/>
        </a:p>
      </dgm:t>
    </dgm:pt>
    <dgm:pt modelId="{7F04EB76-8719-435C-B109-FEEA50A816E3}" type="sibTrans" cxnId="{1FC04820-17AD-441F-BB67-451021A11B81}">
      <dgm:prSet/>
      <dgm:spPr/>
      <dgm:t>
        <a:bodyPr/>
        <a:lstStyle/>
        <a:p>
          <a:endParaRPr lang="en-US"/>
        </a:p>
      </dgm:t>
    </dgm:pt>
    <dgm:pt modelId="{09113CDE-2EB6-4368-A00D-B8E813A799A5}">
      <dgm:prSet/>
      <dgm:spPr/>
      <dgm:t>
        <a:bodyPr/>
        <a:lstStyle/>
        <a:p>
          <a:r>
            <a:rPr lang="en-US"/>
            <a:t>A trauma response can be triggered in children when they feel they are experiencing more severe medical treatment than they may acutely be receiving. </a:t>
          </a:r>
        </a:p>
      </dgm:t>
    </dgm:pt>
    <dgm:pt modelId="{E731002E-BA8F-46D8-89A1-9FFED112E692}" type="parTrans" cxnId="{EA635FD6-704C-49B5-B88B-CCEFD9EFDBC0}">
      <dgm:prSet/>
      <dgm:spPr/>
      <dgm:t>
        <a:bodyPr/>
        <a:lstStyle/>
        <a:p>
          <a:endParaRPr lang="en-US"/>
        </a:p>
      </dgm:t>
    </dgm:pt>
    <dgm:pt modelId="{1E0CBB0F-42FB-4F2D-903E-3B8FCAA100CF}" type="sibTrans" cxnId="{EA635FD6-704C-49B5-B88B-CCEFD9EFDBC0}">
      <dgm:prSet/>
      <dgm:spPr/>
      <dgm:t>
        <a:bodyPr/>
        <a:lstStyle/>
        <a:p>
          <a:endParaRPr lang="en-US"/>
        </a:p>
      </dgm:t>
    </dgm:pt>
    <dgm:pt modelId="{93146C6E-ADFC-46C4-96B4-94E52DCAE53A}">
      <dgm:prSet/>
      <dgm:spPr/>
      <dgm:t>
        <a:bodyPr/>
        <a:lstStyle/>
        <a:p>
          <a:r>
            <a:rPr lang="en-US"/>
            <a:t>Lerwick JL. Minimizing pediatric healthcare-induced anxiety and trauma. </a:t>
          </a:r>
          <a:r>
            <a:rPr lang="en-US" i="1"/>
            <a:t>World Journal of Clinical Pediatrics</a:t>
          </a:r>
          <a:r>
            <a:rPr lang="en-US"/>
            <a:t>. 2016;5(2):143-150. doi:10.5409/wjcp.v5.i2.143.</a:t>
          </a:r>
        </a:p>
      </dgm:t>
    </dgm:pt>
    <dgm:pt modelId="{ABECC184-466A-4B98-B252-F39F522E86C9}" type="parTrans" cxnId="{789F33BE-C0AC-4011-91EB-EA183EA853DF}">
      <dgm:prSet/>
      <dgm:spPr/>
      <dgm:t>
        <a:bodyPr/>
        <a:lstStyle/>
        <a:p>
          <a:endParaRPr lang="en-US"/>
        </a:p>
      </dgm:t>
    </dgm:pt>
    <dgm:pt modelId="{A1346C07-BA4A-487E-B3D1-CAAC4CC506A4}" type="sibTrans" cxnId="{789F33BE-C0AC-4011-91EB-EA183EA853DF}">
      <dgm:prSet/>
      <dgm:spPr/>
      <dgm:t>
        <a:bodyPr/>
        <a:lstStyle/>
        <a:p>
          <a:endParaRPr lang="en-US"/>
        </a:p>
      </dgm:t>
    </dgm:pt>
    <dgm:pt modelId="{6669AC55-BCD3-4C29-B244-FAB64D25C6EA}" type="pres">
      <dgm:prSet presAssocID="{78F8CC7E-D8F5-4136-9BAC-5F72FC8E4844}" presName="linear" presStyleCnt="0">
        <dgm:presLayoutVars>
          <dgm:animLvl val="lvl"/>
          <dgm:resizeHandles val="exact"/>
        </dgm:presLayoutVars>
      </dgm:prSet>
      <dgm:spPr/>
    </dgm:pt>
    <dgm:pt modelId="{F1905BA3-B84A-4158-813D-897035DCEE06}" type="pres">
      <dgm:prSet presAssocID="{7E5D3D30-CC19-49CD-BD4C-D1F35E4BF34F}" presName="parentText" presStyleLbl="node1" presStyleIdx="0" presStyleCnt="4">
        <dgm:presLayoutVars>
          <dgm:chMax val="0"/>
          <dgm:bulletEnabled val="1"/>
        </dgm:presLayoutVars>
      </dgm:prSet>
      <dgm:spPr/>
    </dgm:pt>
    <dgm:pt modelId="{BD1EEEBA-BE8D-4EBD-B478-B07AD4587278}" type="pres">
      <dgm:prSet presAssocID="{38F60DCA-0400-4CAD-B164-7D30438B3E9C}" presName="spacer" presStyleCnt="0"/>
      <dgm:spPr/>
    </dgm:pt>
    <dgm:pt modelId="{3E935A89-474B-4810-A219-17C1D282B97B}" type="pres">
      <dgm:prSet presAssocID="{16226154-E7CB-42C7-A014-BE2D7755974F}" presName="parentText" presStyleLbl="node1" presStyleIdx="1" presStyleCnt="4">
        <dgm:presLayoutVars>
          <dgm:chMax val="0"/>
          <dgm:bulletEnabled val="1"/>
        </dgm:presLayoutVars>
      </dgm:prSet>
      <dgm:spPr/>
    </dgm:pt>
    <dgm:pt modelId="{295C0DDA-82D0-4B06-AEAD-0F02764DAEE8}" type="pres">
      <dgm:prSet presAssocID="{7F04EB76-8719-435C-B109-FEEA50A816E3}" presName="spacer" presStyleCnt="0"/>
      <dgm:spPr/>
    </dgm:pt>
    <dgm:pt modelId="{F5B6A3C5-681E-48B3-A83D-F3C9F0473E77}" type="pres">
      <dgm:prSet presAssocID="{09113CDE-2EB6-4368-A00D-B8E813A799A5}" presName="parentText" presStyleLbl="node1" presStyleIdx="2" presStyleCnt="4">
        <dgm:presLayoutVars>
          <dgm:chMax val="0"/>
          <dgm:bulletEnabled val="1"/>
        </dgm:presLayoutVars>
      </dgm:prSet>
      <dgm:spPr/>
    </dgm:pt>
    <dgm:pt modelId="{DE729E61-1CF5-4B94-AF69-F00BB7E9C23D}" type="pres">
      <dgm:prSet presAssocID="{1E0CBB0F-42FB-4F2D-903E-3B8FCAA100CF}" presName="spacer" presStyleCnt="0"/>
      <dgm:spPr/>
    </dgm:pt>
    <dgm:pt modelId="{46AD1E8B-4680-4712-AFD2-7B969ACC94ED}" type="pres">
      <dgm:prSet presAssocID="{93146C6E-ADFC-46C4-96B4-94E52DCAE53A}" presName="parentText" presStyleLbl="node1" presStyleIdx="3" presStyleCnt="4">
        <dgm:presLayoutVars>
          <dgm:chMax val="0"/>
          <dgm:bulletEnabled val="1"/>
        </dgm:presLayoutVars>
      </dgm:prSet>
      <dgm:spPr/>
    </dgm:pt>
  </dgm:ptLst>
  <dgm:cxnLst>
    <dgm:cxn modelId="{1FC04820-17AD-441F-BB67-451021A11B81}" srcId="{78F8CC7E-D8F5-4136-9BAC-5F72FC8E4844}" destId="{16226154-E7CB-42C7-A014-BE2D7755974F}" srcOrd="1" destOrd="0" parTransId="{593E74B9-7441-4073-8777-039FA7451739}" sibTransId="{7F04EB76-8719-435C-B109-FEEA50A816E3}"/>
    <dgm:cxn modelId="{4CB3BF32-8624-44AF-B9CB-D1AFF67F7032}" type="presOf" srcId="{16226154-E7CB-42C7-A014-BE2D7755974F}" destId="{3E935A89-474B-4810-A219-17C1D282B97B}" srcOrd="0" destOrd="0" presId="urn:microsoft.com/office/officeart/2005/8/layout/vList2"/>
    <dgm:cxn modelId="{4F5AB948-6A09-418D-9D96-7217474BBC0D}" type="presOf" srcId="{93146C6E-ADFC-46C4-96B4-94E52DCAE53A}" destId="{46AD1E8B-4680-4712-AFD2-7B969ACC94ED}" srcOrd="0" destOrd="0" presId="urn:microsoft.com/office/officeart/2005/8/layout/vList2"/>
    <dgm:cxn modelId="{DFC26DB4-F44D-4EC2-92AD-41D9B3F79AFE}" type="presOf" srcId="{78F8CC7E-D8F5-4136-9BAC-5F72FC8E4844}" destId="{6669AC55-BCD3-4C29-B244-FAB64D25C6EA}" srcOrd="0" destOrd="0" presId="urn:microsoft.com/office/officeart/2005/8/layout/vList2"/>
    <dgm:cxn modelId="{789F33BE-C0AC-4011-91EB-EA183EA853DF}" srcId="{78F8CC7E-D8F5-4136-9BAC-5F72FC8E4844}" destId="{93146C6E-ADFC-46C4-96B4-94E52DCAE53A}" srcOrd="3" destOrd="0" parTransId="{ABECC184-466A-4B98-B252-F39F522E86C9}" sibTransId="{A1346C07-BA4A-487E-B3D1-CAAC4CC506A4}"/>
    <dgm:cxn modelId="{EA635FD6-704C-49B5-B88B-CCEFD9EFDBC0}" srcId="{78F8CC7E-D8F5-4136-9BAC-5F72FC8E4844}" destId="{09113CDE-2EB6-4368-A00D-B8E813A799A5}" srcOrd="2" destOrd="0" parTransId="{E731002E-BA8F-46D8-89A1-9FFED112E692}" sibTransId="{1E0CBB0F-42FB-4F2D-903E-3B8FCAA100CF}"/>
    <dgm:cxn modelId="{D1BFC9F0-87F1-482E-AE10-90566A1A68A8}" type="presOf" srcId="{7E5D3D30-CC19-49CD-BD4C-D1F35E4BF34F}" destId="{F1905BA3-B84A-4158-813D-897035DCEE06}" srcOrd="0" destOrd="0" presId="urn:microsoft.com/office/officeart/2005/8/layout/vList2"/>
    <dgm:cxn modelId="{BFB68AF2-ED8D-4867-9DD2-886952B7130F}" type="presOf" srcId="{09113CDE-2EB6-4368-A00D-B8E813A799A5}" destId="{F5B6A3C5-681E-48B3-A83D-F3C9F0473E77}" srcOrd="0" destOrd="0" presId="urn:microsoft.com/office/officeart/2005/8/layout/vList2"/>
    <dgm:cxn modelId="{19B797F7-606F-4F92-8794-C8D9DB41F196}" srcId="{78F8CC7E-D8F5-4136-9BAC-5F72FC8E4844}" destId="{7E5D3D30-CC19-49CD-BD4C-D1F35E4BF34F}" srcOrd="0" destOrd="0" parTransId="{C491E275-7B53-4F18-A49B-D6741F19D124}" sibTransId="{38F60DCA-0400-4CAD-B164-7D30438B3E9C}"/>
    <dgm:cxn modelId="{A2EF8B3F-5CAF-42B4-B254-597EE6961C06}" type="presParOf" srcId="{6669AC55-BCD3-4C29-B244-FAB64D25C6EA}" destId="{F1905BA3-B84A-4158-813D-897035DCEE06}" srcOrd="0" destOrd="0" presId="urn:microsoft.com/office/officeart/2005/8/layout/vList2"/>
    <dgm:cxn modelId="{C898672C-77B0-482B-9CFA-0C68AD53F646}" type="presParOf" srcId="{6669AC55-BCD3-4C29-B244-FAB64D25C6EA}" destId="{BD1EEEBA-BE8D-4EBD-B478-B07AD4587278}" srcOrd="1" destOrd="0" presId="urn:microsoft.com/office/officeart/2005/8/layout/vList2"/>
    <dgm:cxn modelId="{0033178B-B266-48DD-9D50-015BACDE1CC8}" type="presParOf" srcId="{6669AC55-BCD3-4C29-B244-FAB64D25C6EA}" destId="{3E935A89-474B-4810-A219-17C1D282B97B}" srcOrd="2" destOrd="0" presId="urn:microsoft.com/office/officeart/2005/8/layout/vList2"/>
    <dgm:cxn modelId="{069217C8-B8ED-4824-9889-C3F09220D11B}" type="presParOf" srcId="{6669AC55-BCD3-4C29-B244-FAB64D25C6EA}" destId="{295C0DDA-82D0-4B06-AEAD-0F02764DAEE8}" srcOrd="3" destOrd="0" presId="urn:microsoft.com/office/officeart/2005/8/layout/vList2"/>
    <dgm:cxn modelId="{331A8A22-472F-43E3-ACB4-F5D4DEF17AE8}" type="presParOf" srcId="{6669AC55-BCD3-4C29-B244-FAB64D25C6EA}" destId="{F5B6A3C5-681E-48B3-A83D-F3C9F0473E77}" srcOrd="4" destOrd="0" presId="urn:microsoft.com/office/officeart/2005/8/layout/vList2"/>
    <dgm:cxn modelId="{8366C74A-75F6-4970-B68F-85DC3BC3F98C}" type="presParOf" srcId="{6669AC55-BCD3-4C29-B244-FAB64D25C6EA}" destId="{DE729E61-1CF5-4B94-AF69-F00BB7E9C23D}" srcOrd="5" destOrd="0" presId="urn:microsoft.com/office/officeart/2005/8/layout/vList2"/>
    <dgm:cxn modelId="{FF1583C9-790C-49D4-A759-1E1B03C32D01}" type="presParOf" srcId="{6669AC55-BCD3-4C29-B244-FAB64D25C6EA}" destId="{46AD1E8B-4680-4712-AFD2-7B969ACC94E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EEC81-F0D9-4DE0-AF97-30A22D93A2F1}">
      <dsp:nvSpPr>
        <dsp:cNvPr id="0" name=""/>
        <dsp:cNvSpPr/>
      </dsp:nvSpPr>
      <dsp:spPr>
        <a:xfrm>
          <a:off x="0" y="266804"/>
          <a:ext cx="7534275" cy="277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3E3CEA2-7F95-40DF-A60E-3EC8EFD398EB}">
      <dsp:nvSpPr>
        <dsp:cNvPr id="0" name=""/>
        <dsp:cNvSpPr/>
      </dsp:nvSpPr>
      <dsp:spPr>
        <a:xfrm>
          <a:off x="376713" y="104444"/>
          <a:ext cx="5273992" cy="3247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344" tIns="0" rIns="199344" bIns="0" numCol="1" spcCol="1270" anchor="ctr" anchorCtr="0">
          <a:noAutofit/>
        </a:bodyPr>
        <a:lstStyle/>
        <a:p>
          <a:pPr marL="0" lvl="0" indent="0" algn="l" defTabSz="800100">
            <a:lnSpc>
              <a:spcPct val="90000"/>
            </a:lnSpc>
            <a:spcBef>
              <a:spcPct val="0"/>
            </a:spcBef>
            <a:spcAft>
              <a:spcPct val="35000"/>
            </a:spcAft>
            <a:buNone/>
          </a:pPr>
          <a:r>
            <a:rPr lang="en-US" sz="1800" kern="1200" dirty="0"/>
            <a:t>Question the child</a:t>
          </a:r>
        </a:p>
      </dsp:txBody>
      <dsp:txXfrm>
        <a:off x="392565" y="120296"/>
        <a:ext cx="5242288" cy="293016"/>
      </dsp:txXfrm>
    </dsp:sp>
    <dsp:sp modelId="{C9D2FE7B-A9AC-4581-8DD4-C3685BE4FF8D}">
      <dsp:nvSpPr>
        <dsp:cNvPr id="0" name=""/>
        <dsp:cNvSpPr/>
      </dsp:nvSpPr>
      <dsp:spPr>
        <a:xfrm>
          <a:off x="0" y="765764"/>
          <a:ext cx="7534275" cy="277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5251C47-F395-4222-BFBE-36CD4E490EBB}">
      <dsp:nvSpPr>
        <dsp:cNvPr id="0" name=""/>
        <dsp:cNvSpPr/>
      </dsp:nvSpPr>
      <dsp:spPr>
        <a:xfrm>
          <a:off x="376713" y="603405"/>
          <a:ext cx="5273992" cy="3247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344" tIns="0" rIns="199344" bIns="0" numCol="1" spcCol="1270" anchor="ctr" anchorCtr="0">
          <a:noAutofit/>
        </a:bodyPr>
        <a:lstStyle/>
        <a:p>
          <a:pPr marL="0" lvl="0" indent="0" algn="l" defTabSz="800100">
            <a:lnSpc>
              <a:spcPct val="90000"/>
            </a:lnSpc>
            <a:spcBef>
              <a:spcPct val="0"/>
            </a:spcBef>
            <a:spcAft>
              <a:spcPct val="35000"/>
            </a:spcAft>
            <a:buNone/>
          </a:pPr>
          <a:r>
            <a:rPr lang="en-US" sz="1800" kern="1200" dirty="0"/>
            <a:t>Use the appropriate pain rating scale</a:t>
          </a:r>
        </a:p>
      </dsp:txBody>
      <dsp:txXfrm>
        <a:off x="392565" y="619257"/>
        <a:ext cx="5242288" cy="293016"/>
      </dsp:txXfrm>
    </dsp:sp>
    <dsp:sp modelId="{94556029-2559-494B-BA38-EB83791B3507}">
      <dsp:nvSpPr>
        <dsp:cNvPr id="0" name=""/>
        <dsp:cNvSpPr/>
      </dsp:nvSpPr>
      <dsp:spPr>
        <a:xfrm>
          <a:off x="0" y="1264725"/>
          <a:ext cx="7534275" cy="277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500AD1F-5C2C-4114-9485-D6DDC2016DDE}">
      <dsp:nvSpPr>
        <dsp:cNvPr id="0" name=""/>
        <dsp:cNvSpPr/>
      </dsp:nvSpPr>
      <dsp:spPr>
        <a:xfrm>
          <a:off x="376713" y="1102365"/>
          <a:ext cx="5273992" cy="3247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344" tIns="0" rIns="199344" bIns="0" numCol="1" spcCol="1270" anchor="ctr" anchorCtr="0">
          <a:noAutofit/>
        </a:bodyPr>
        <a:lstStyle/>
        <a:p>
          <a:pPr marL="0" lvl="0" indent="0" algn="l" defTabSz="800100">
            <a:lnSpc>
              <a:spcPct val="90000"/>
            </a:lnSpc>
            <a:spcBef>
              <a:spcPct val="0"/>
            </a:spcBef>
            <a:spcAft>
              <a:spcPct val="35000"/>
            </a:spcAft>
            <a:buNone/>
          </a:pPr>
          <a:r>
            <a:rPr lang="en-US" sz="1800" kern="1200" dirty="0"/>
            <a:t>Evaluate behavioral &amp; physiologic changes</a:t>
          </a:r>
        </a:p>
      </dsp:txBody>
      <dsp:txXfrm>
        <a:off x="392565" y="1118217"/>
        <a:ext cx="5242288" cy="293016"/>
      </dsp:txXfrm>
    </dsp:sp>
    <dsp:sp modelId="{36878B4A-D1E6-47E5-95E6-9402E0832E89}">
      <dsp:nvSpPr>
        <dsp:cNvPr id="0" name=""/>
        <dsp:cNvSpPr/>
      </dsp:nvSpPr>
      <dsp:spPr>
        <a:xfrm>
          <a:off x="0" y="1763685"/>
          <a:ext cx="7534275" cy="277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56573C2-2D54-40A9-8B60-1930F42BCF6C}">
      <dsp:nvSpPr>
        <dsp:cNvPr id="0" name=""/>
        <dsp:cNvSpPr/>
      </dsp:nvSpPr>
      <dsp:spPr>
        <a:xfrm>
          <a:off x="376713" y="1601325"/>
          <a:ext cx="5273992" cy="3247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344" tIns="0" rIns="199344" bIns="0" numCol="1" spcCol="1270" anchor="ctr" anchorCtr="0">
          <a:noAutofit/>
        </a:bodyPr>
        <a:lstStyle/>
        <a:p>
          <a:pPr marL="0" lvl="0" indent="0" algn="l" defTabSz="800100">
            <a:lnSpc>
              <a:spcPct val="90000"/>
            </a:lnSpc>
            <a:spcBef>
              <a:spcPct val="0"/>
            </a:spcBef>
            <a:spcAft>
              <a:spcPct val="35000"/>
            </a:spcAft>
            <a:buNone/>
          </a:pPr>
          <a:r>
            <a:rPr lang="en-US" sz="1800" kern="1200" dirty="0"/>
            <a:t>Secure the parent’s involvement</a:t>
          </a:r>
        </a:p>
      </dsp:txBody>
      <dsp:txXfrm>
        <a:off x="392565" y="1617177"/>
        <a:ext cx="5242288" cy="293016"/>
      </dsp:txXfrm>
    </dsp:sp>
    <dsp:sp modelId="{61561307-BF94-4327-B337-96E1767519DC}">
      <dsp:nvSpPr>
        <dsp:cNvPr id="0" name=""/>
        <dsp:cNvSpPr/>
      </dsp:nvSpPr>
      <dsp:spPr>
        <a:xfrm>
          <a:off x="0" y="2262645"/>
          <a:ext cx="7534275" cy="277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9DB984A-3FFE-40C4-85C1-8941CC1D432B}">
      <dsp:nvSpPr>
        <dsp:cNvPr id="0" name=""/>
        <dsp:cNvSpPr/>
      </dsp:nvSpPr>
      <dsp:spPr>
        <a:xfrm>
          <a:off x="376713" y="2100285"/>
          <a:ext cx="5273992" cy="3247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344" tIns="0" rIns="199344" bIns="0" numCol="1" spcCol="1270" anchor="ctr" anchorCtr="0">
          <a:noAutofit/>
        </a:bodyPr>
        <a:lstStyle/>
        <a:p>
          <a:pPr marL="0" lvl="0" indent="0" algn="l" defTabSz="800100">
            <a:lnSpc>
              <a:spcPct val="90000"/>
            </a:lnSpc>
            <a:spcBef>
              <a:spcPct val="0"/>
            </a:spcBef>
            <a:spcAft>
              <a:spcPct val="35000"/>
            </a:spcAft>
            <a:buNone/>
          </a:pPr>
          <a:r>
            <a:rPr lang="en-US" sz="1800" kern="1200" dirty="0"/>
            <a:t>Take the cause of pain into account</a:t>
          </a:r>
        </a:p>
      </dsp:txBody>
      <dsp:txXfrm>
        <a:off x="392565" y="2116137"/>
        <a:ext cx="5242288" cy="293016"/>
      </dsp:txXfrm>
    </dsp:sp>
    <dsp:sp modelId="{3B351982-E26D-4E04-84B2-67544D2BA4DF}">
      <dsp:nvSpPr>
        <dsp:cNvPr id="0" name=""/>
        <dsp:cNvSpPr/>
      </dsp:nvSpPr>
      <dsp:spPr>
        <a:xfrm>
          <a:off x="0" y="2761605"/>
          <a:ext cx="7534275" cy="277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A5DE1C3-AB16-4B9E-A5CC-88B647EC978B}">
      <dsp:nvSpPr>
        <dsp:cNvPr id="0" name=""/>
        <dsp:cNvSpPr/>
      </dsp:nvSpPr>
      <dsp:spPr>
        <a:xfrm>
          <a:off x="376713" y="2599245"/>
          <a:ext cx="5273992" cy="32472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344" tIns="0" rIns="199344" bIns="0" numCol="1" spcCol="1270" anchor="ctr" anchorCtr="0">
          <a:noAutofit/>
        </a:bodyPr>
        <a:lstStyle/>
        <a:p>
          <a:pPr marL="0" lvl="0" indent="0" algn="l" defTabSz="800100">
            <a:lnSpc>
              <a:spcPct val="90000"/>
            </a:lnSpc>
            <a:spcBef>
              <a:spcPct val="0"/>
            </a:spcBef>
            <a:spcAft>
              <a:spcPct val="35000"/>
            </a:spcAft>
            <a:buNone/>
          </a:pPr>
          <a:r>
            <a:rPr lang="en-US" sz="1800" kern="1200" dirty="0"/>
            <a:t>Take action and evaluate results</a:t>
          </a:r>
        </a:p>
      </dsp:txBody>
      <dsp:txXfrm>
        <a:off x="392565" y="2615097"/>
        <a:ext cx="5242288"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05BA3-B84A-4158-813D-897035DCEE06}">
      <dsp:nvSpPr>
        <dsp:cNvPr id="0" name=""/>
        <dsp:cNvSpPr/>
      </dsp:nvSpPr>
      <dsp:spPr>
        <a:xfrm>
          <a:off x="0" y="89153"/>
          <a:ext cx="7315200" cy="87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According to the World Journal of Clinical Practice, in 2016, the most frequently reported emotional responses of young children during hospitalization are: ANXIETY, FEAR, and STRESS.</a:t>
          </a:r>
        </a:p>
      </dsp:txBody>
      <dsp:txXfrm>
        <a:off x="42950" y="132103"/>
        <a:ext cx="7229300" cy="793940"/>
      </dsp:txXfrm>
    </dsp:sp>
    <dsp:sp modelId="{3E935A89-474B-4810-A219-17C1D282B97B}">
      <dsp:nvSpPr>
        <dsp:cNvPr id="0" name=""/>
        <dsp:cNvSpPr/>
      </dsp:nvSpPr>
      <dsp:spPr>
        <a:xfrm>
          <a:off x="0" y="1015073"/>
          <a:ext cx="7315200" cy="87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Cognitive development limits a child's ability to define a distressing event, the duration of the event, and the intensity of the event.</a:t>
          </a:r>
        </a:p>
      </dsp:txBody>
      <dsp:txXfrm>
        <a:off x="42950" y="1058023"/>
        <a:ext cx="7229300" cy="793940"/>
      </dsp:txXfrm>
    </dsp:sp>
    <dsp:sp modelId="{F5B6A3C5-681E-48B3-A83D-F3C9F0473E77}">
      <dsp:nvSpPr>
        <dsp:cNvPr id="0" name=""/>
        <dsp:cNvSpPr/>
      </dsp:nvSpPr>
      <dsp:spPr>
        <a:xfrm>
          <a:off x="0" y="1940994"/>
          <a:ext cx="7315200" cy="87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 trauma response can be triggered in children when they feel they are experiencing more severe medical treatment than they may acutely be receiving. </a:t>
          </a:r>
        </a:p>
      </dsp:txBody>
      <dsp:txXfrm>
        <a:off x="42950" y="1983944"/>
        <a:ext cx="7229300" cy="793940"/>
      </dsp:txXfrm>
    </dsp:sp>
    <dsp:sp modelId="{46AD1E8B-4680-4712-AFD2-7B969ACC94ED}">
      <dsp:nvSpPr>
        <dsp:cNvPr id="0" name=""/>
        <dsp:cNvSpPr/>
      </dsp:nvSpPr>
      <dsp:spPr>
        <a:xfrm>
          <a:off x="0" y="2866914"/>
          <a:ext cx="7315200" cy="87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Lerwick JL. Minimizing pediatric healthcare-induced anxiety and trauma. </a:t>
          </a:r>
          <a:r>
            <a:rPr lang="en-US" sz="1600" i="1" kern="1200"/>
            <a:t>World Journal of Clinical Pediatrics</a:t>
          </a:r>
          <a:r>
            <a:rPr lang="en-US" sz="1600" kern="1200"/>
            <a:t>. 2016;5(2):143-150. doi:10.5409/wjcp.v5.i2.143.</a:t>
          </a:r>
        </a:p>
      </dsp:txBody>
      <dsp:txXfrm>
        <a:off x="42950" y="2909864"/>
        <a:ext cx="7229300" cy="79394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FC470B8F-1C00-47C4-8068-423704C346ED}" type="datetimeFigureOut">
              <a:rPr lang="en-US" smtClean="0"/>
              <a:t>3/21/2023</a:t>
            </a:fld>
            <a:endParaRPr lang="en-US" dirty="0"/>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D3F1C32C-D5B8-4A2A-9897-45D1808EC2FE}" type="slidenum">
              <a:rPr lang="en-US" smtClean="0"/>
              <a:t>‹#›</a:t>
            </a:fld>
            <a:endParaRPr lang="en-US" dirty="0"/>
          </a:p>
        </p:txBody>
      </p:sp>
    </p:spTree>
    <p:extLst>
      <p:ext uri="{BB962C8B-B14F-4D97-AF65-F5344CB8AC3E}">
        <p14:creationId xmlns:p14="http://schemas.microsoft.com/office/powerpoint/2010/main" val="3694827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worldcat.org/title/nursing-practice-theories-related-to-cognition-bodily-pain-and-man-environment-interactions/oclc/1185286"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these faces look familiar? These are the faces of pain and distress we see each and every day in our emergency departments.  These faces portray the fear of pain or anticipation of a potentially painful procedure. Or actual pain from an invasive procedure.  Or perhaps pain caused by a disease process.  How we can address pain and distress will be discussed in this module, but first we must begin with defining pain itself. </a:t>
            </a:r>
          </a:p>
        </p:txBody>
      </p:sp>
      <p:sp>
        <p:nvSpPr>
          <p:cNvPr id="4" name="Slide Number Placeholder 3"/>
          <p:cNvSpPr>
            <a:spLocks noGrp="1"/>
          </p:cNvSpPr>
          <p:nvPr>
            <p:ph type="sldNum" sz="quarter" idx="5"/>
          </p:nvPr>
        </p:nvSpPr>
        <p:spPr/>
        <p:txBody>
          <a:bodyPr/>
          <a:lstStyle/>
          <a:p>
            <a:fld id="{D3F1C32C-D5B8-4A2A-9897-45D1808EC2FE}" type="slidenum">
              <a:rPr lang="en-US" smtClean="0"/>
              <a:t>2</a:t>
            </a:fld>
            <a:endParaRPr lang="en-US" dirty="0"/>
          </a:p>
        </p:txBody>
      </p:sp>
    </p:spTree>
    <p:extLst>
      <p:ext uri="{BB962C8B-B14F-4D97-AF65-F5344CB8AC3E}">
        <p14:creationId xmlns:p14="http://schemas.microsoft.com/office/powerpoint/2010/main" val="2721905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for children greater than or equal to 8 years old ask them to self report their pain on a scale of zero to ten as you would an adult patient. </a:t>
            </a:r>
          </a:p>
        </p:txBody>
      </p:sp>
      <p:sp>
        <p:nvSpPr>
          <p:cNvPr id="4" name="Slide Number Placeholder 3"/>
          <p:cNvSpPr>
            <a:spLocks noGrp="1"/>
          </p:cNvSpPr>
          <p:nvPr>
            <p:ph type="sldNum" sz="quarter" idx="5"/>
          </p:nvPr>
        </p:nvSpPr>
        <p:spPr/>
        <p:txBody>
          <a:bodyPr/>
          <a:lstStyle/>
          <a:p>
            <a:fld id="{D3F1C32C-D5B8-4A2A-9897-45D1808EC2FE}" type="slidenum">
              <a:rPr lang="en-US" smtClean="0"/>
              <a:t>11</a:t>
            </a:fld>
            <a:endParaRPr lang="en-US" dirty="0"/>
          </a:p>
        </p:txBody>
      </p:sp>
    </p:spTree>
    <p:extLst>
      <p:ext uri="{BB962C8B-B14F-4D97-AF65-F5344CB8AC3E}">
        <p14:creationId xmlns:p14="http://schemas.microsoft.com/office/powerpoint/2010/main" val="3744357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know the definition of pain and the appropriate pain scale to use with our patient based upon age.  Let’s discuss how we can work together as a team to minimize procedural pain through the use of distraction and comfort positioning. </a:t>
            </a:r>
          </a:p>
        </p:txBody>
      </p:sp>
      <p:sp>
        <p:nvSpPr>
          <p:cNvPr id="4" name="Slide Number Placeholder 3"/>
          <p:cNvSpPr>
            <a:spLocks noGrp="1"/>
          </p:cNvSpPr>
          <p:nvPr>
            <p:ph type="sldNum" sz="quarter" idx="5"/>
          </p:nvPr>
        </p:nvSpPr>
        <p:spPr/>
        <p:txBody>
          <a:bodyPr/>
          <a:lstStyle/>
          <a:p>
            <a:fld id="{D3F1C32C-D5B8-4A2A-9897-45D1808EC2FE}" type="slidenum">
              <a:rPr lang="en-US" smtClean="0"/>
              <a:t>12</a:t>
            </a:fld>
            <a:endParaRPr lang="en-US" dirty="0"/>
          </a:p>
        </p:txBody>
      </p:sp>
    </p:spTree>
    <p:extLst>
      <p:ext uri="{BB962C8B-B14F-4D97-AF65-F5344CB8AC3E}">
        <p14:creationId xmlns:p14="http://schemas.microsoft.com/office/powerpoint/2010/main" val="2705636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Because of a child's limited ability to define the event their actual perception of the event is usually inaccurate  and thus a painful procedure during hospitalization may trigger a trauma response.  This is d/t the fact that they often feel they are experiencing more severe pain and distress than they may actually be receiving. In 2016, it was reported that the most common emotional responses to young children during hospitalization were: anxiety, fear and stress. </a:t>
            </a:r>
          </a:p>
        </p:txBody>
      </p:sp>
      <p:sp>
        <p:nvSpPr>
          <p:cNvPr id="4" name="Slide Number Placeholder 3"/>
          <p:cNvSpPr>
            <a:spLocks noGrp="1"/>
          </p:cNvSpPr>
          <p:nvPr>
            <p:ph type="sldNum" sz="quarter" idx="10"/>
          </p:nvPr>
        </p:nvSpPr>
        <p:spPr/>
        <p:txBody>
          <a:bodyPr/>
          <a:lstStyle/>
          <a:p>
            <a:fld id="{D3F1C32C-D5B8-4A2A-9897-45D1808EC2FE}" type="slidenum">
              <a:rPr lang="en-US" smtClean="0"/>
              <a:t>14</a:t>
            </a:fld>
            <a:endParaRPr lang="en-US" dirty="0"/>
          </a:p>
        </p:txBody>
      </p:sp>
    </p:spTree>
    <p:extLst>
      <p:ext uri="{BB962C8B-B14F-4D97-AF65-F5344CB8AC3E}">
        <p14:creationId xmlns:p14="http://schemas.microsoft.com/office/powerpoint/2010/main" val="3576942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Earlier I said that we have to assess pain on a child’s developmental level; we also need to address their fears and anxiety related to procedures at their level and developmental stage as well. </a:t>
            </a:r>
          </a:p>
          <a:p>
            <a:r>
              <a:rPr lang="en-US" dirty="0">
                <a:cs typeface="Calibri"/>
              </a:rPr>
              <a:t>For instance, infants and toddlers fear separation from their parents, so allowing them to be held and comforted by their parent is key. Rather than laying them flat and swaddling them which can provoke extreme anxiety.</a:t>
            </a:r>
          </a:p>
          <a:p>
            <a:r>
              <a:rPr lang="en-US" dirty="0">
                <a:cs typeface="Calibri"/>
              </a:rPr>
              <a:t>School age children fear loss of control, so give them a choice whenever a choice can be had. Adolescents fear privacy and body image, so talk them through the entirety of the procedure. Take time to answer questions and ask if they want others in the room or if they would prefer them to step out.  Remembering these key developmental stages and common fears will help you be able to match the appropriate distraction and positioning to the child’s developmental level and stage.  </a:t>
            </a:r>
          </a:p>
        </p:txBody>
      </p:sp>
      <p:sp>
        <p:nvSpPr>
          <p:cNvPr id="4" name="Slide Number Placeholder 3"/>
          <p:cNvSpPr>
            <a:spLocks noGrp="1"/>
          </p:cNvSpPr>
          <p:nvPr>
            <p:ph type="sldNum" sz="quarter" idx="10"/>
          </p:nvPr>
        </p:nvSpPr>
        <p:spPr/>
        <p:txBody>
          <a:bodyPr/>
          <a:lstStyle/>
          <a:p>
            <a:fld id="{D3F1C32C-D5B8-4A2A-9897-45D1808EC2FE}" type="slidenum">
              <a:rPr lang="en-US" smtClean="0"/>
              <a:t>15</a:t>
            </a:fld>
            <a:endParaRPr lang="en-US" dirty="0"/>
          </a:p>
        </p:txBody>
      </p:sp>
    </p:spTree>
    <p:extLst>
      <p:ext uri="{BB962C8B-B14F-4D97-AF65-F5344CB8AC3E}">
        <p14:creationId xmlns:p14="http://schemas.microsoft.com/office/powerpoint/2010/main" val="990520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are we causing the anxiety and the stress and the fear?  There are many types of pain and distressing procedures done in our emergency departments every day…From…</a:t>
            </a:r>
          </a:p>
          <a:p>
            <a:endParaRPr lang="en-US" dirty="0"/>
          </a:p>
          <a:p>
            <a:r>
              <a:rPr lang="en-US" dirty="0"/>
              <a:t>But, let’s talk about how we can counteract the pain and distress.</a:t>
            </a:r>
          </a:p>
        </p:txBody>
      </p:sp>
      <p:sp>
        <p:nvSpPr>
          <p:cNvPr id="4" name="Slide Number Placeholder 3"/>
          <p:cNvSpPr>
            <a:spLocks noGrp="1"/>
          </p:cNvSpPr>
          <p:nvPr>
            <p:ph type="sldNum" sz="quarter" idx="10"/>
          </p:nvPr>
        </p:nvSpPr>
        <p:spPr/>
        <p:txBody>
          <a:bodyPr/>
          <a:lstStyle/>
          <a:p>
            <a:fld id="{D3F1C32C-D5B8-4A2A-9897-45D1808EC2FE}" type="slidenum">
              <a:rPr lang="en-US" smtClean="0"/>
              <a:t>16</a:t>
            </a:fld>
            <a:endParaRPr lang="en-US" dirty="0"/>
          </a:p>
        </p:txBody>
      </p:sp>
    </p:spTree>
    <p:extLst>
      <p:ext uri="{BB962C8B-B14F-4D97-AF65-F5344CB8AC3E}">
        <p14:creationId xmlns:p14="http://schemas.microsoft.com/office/powerpoint/2010/main" val="371037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One way to reduce fear, stress, anxiety and pain during painful and/or distressing procedures is distraction.  There are two types of distraction. </a:t>
            </a:r>
          </a:p>
          <a:p>
            <a:r>
              <a:rPr lang="en-US" dirty="0"/>
              <a:t>Active distraction and passive distraction:</a:t>
            </a:r>
            <a:r>
              <a:rPr lang="en-US" baseline="0" dirty="0"/>
              <a:t> </a:t>
            </a:r>
          </a:p>
          <a:p>
            <a:r>
              <a:rPr lang="en-US" baseline="0" dirty="0"/>
              <a:t>Active examples = interactive toys, bubbles, virtual reality, controlled breathing, guided imagery, and relaxation techniques</a:t>
            </a:r>
          </a:p>
          <a:p>
            <a:r>
              <a:rPr lang="en-US" baseline="0" dirty="0"/>
              <a:t>Passive examples = listening to music; watching TV; listening to a story book</a:t>
            </a:r>
          </a:p>
          <a:p>
            <a:endParaRPr lang="en-US" dirty="0"/>
          </a:p>
          <a:p>
            <a:r>
              <a:rPr lang="en-US" dirty="0"/>
              <a:t>Making decisions regarding distraction interventions for pediatric patients remains a difficult task. Comparison</a:t>
            </a:r>
            <a:r>
              <a:rPr lang="en-US" baseline="0" dirty="0"/>
              <a:t> studies done</a:t>
            </a:r>
            <a:r>
              <a:rPr lang="en-US" dirty="0"/>
              <a:t> between active and passive forms of distraction have mixed</a:t>
            </a:r>
            <a:r>
              <a:rPr lang="en-US" baseline="0" dirty="0"/>
              <a:t> data and findings. Active forms of distraction are often hypothesized to </a:t>
            </a:r>
            <a:r>
              <a:rPr lang="en-US" dirty="0"/>
              <a:t> be superior to passive forms of distraction d/t multi-sensory engagement intercepting painful stimuli during</a:t>
            </a:r>
            <a:r>
              <a:rPr lang="en-US" baseline="0" dirty="0"/>
              <a:t> active distraction techniques</a:t>
            </a:r>
            <a:r>
              <a:rPr lang="en-US" dirty="0"/>
              <a:t>. By contrast, some feel</a:t>
            </a:r>
            <a:r>
              <a:rPr lang="en-US" baseline="0" dirty="0"/>
              <a:t> passive forms are more effective because engaging a painful and distressed child can be very challenging. </a:t>
            </a:r>
            <a:endParaRPr lang="en-US" dirty="0"/>
          </a:p>
          <a:p>
            <a:r>
              <a:rPr lang="en-US" dirty="0"/>
              <a:t>But,</a:t>
            </a:r>
            <a:r>
              <a:rPr lang="en-US" baseline="0" dirty="0"/>
              <a:t> perhaps </a:t>
            </a:r>
            <a:r>
              <a:rPr lang="en-US" dirty="0"/>
              <a:t>the key to delineating best practices can be found in identifying individual patient preferences and temperament. In particular, the sense of control pediatric patients can experience from choosing a distraction activity may compensate for the lack of control involved in their treatment environment. Child life therapists</a:t>
            </a:r>
            <a:r>
              <a:rPr lang="en-US" baseline="0" dirty="0"/>
              <a:t> can usually help decipher child temperament and appropriate distraction technique for any given procedure.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And</a:t>
            </a:r>
            <a:r>
              <a:rPr lang="en-US" baseline="0" dirty="0"/>
              <a:t> m</a:t>
            </a:r>
            <a:r>
              <a:rPr lang="en-US" dirty="0"/>
              <a:t>ost pediatric</a:t>
            </a:r>
            <a:r>
              <a:rPr lang="en-US" baseline="0" dirty="0"/>
              <a:t> </a:t>
            </a:r>
            <a:r>
              <a:rPr lang="en-US" dirty="0"/>
              <a:t>healthcare providers</a:t>
            </a:r>
            <a:r>
              <a:rPr lang="en-US" baseline="0" dirty="0"/>
              <a:t> would agree that g</a:t>
            </a:r>
            <a:r>
              <a:rPr lang="en-US" dirty="0"/>
              <a:t>iven the degree of pain and anxiety associated with needles,</a:t>
            </a:r>
            <a:r>
              <a:rPr lang="en-US" baseline="0" dirty="0"/>
              <a:t> and </a:t>
            </a:r>
            <a:r>
              <a:rPr lang="en-US" dirty="0"/>
              <a:t>the resource demands within pediatric EDs, the use of active distraction</a:t>
            </a:r>
            <a:r>
              <a:rPr lang="en-US" baseline="0" dirty="0"/>
              <a:t> coupled with</a:t>
            </a:r>
            <a:r>
              <a:rPr lang="en-US" dirty="0"/>
              <a:t> role of the child life specialist should be considered best practice in pediatric emergency department settings. Now we are going to review a few tools of the trade…</a:t>
            </a:r>
          </a:p>
          <a:p>
            <a:endParaRPr lang="en-US" dirty="0"/>
          </a:p>
          <a:p>
            <a:endParaRPr lang="en-US" dirty="0"/>
          </a:p>
        </p:txBody>
      </p:sp>
      <p:sp>
        <p:nvSpPr>
          <p:cNvPr id="4" name="Slide Number Placeholder 3"/>
          <p:cNvSpPr>
            <a:spLocks noGrp="1"/>
          </p:cNvSpPr>
          <p:nvPr>
            <p:ph type="sldNum" sz="quarter" idx="10"/>
          </p:nvPr>
        </p:nvSpPr>
        <p:spPr/>
        <p:txBody>
          <a:bodyPr/>
          <a:lstStyle/>
          <a:p>
            <a:fld id="{D3F1C32C-D5B8-4A2A-9897-45D1808EC2FE}" type="slidenum">
              <a:rPr lang="en-US" smtClean="0"/>
              <a:t>17</a:t>
            </a:fld>
            <a:endParaRPr lang="en-US" dirty="0"/>
          </a:p>
        </p:txBody>
      </p:sp>
    </p:spTree>
    <p:extLst>
      <p:ext uri="{BB962C8B-B14F-4D97-AF65-F5344CB8AC3E}">
        <p14:creationId xmlns:p14="http://schemas.microsoft.com/office/powerpoint/2010/main" val="473361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it lights up, if it spins, if it lights up and spins then it can actively engage a child’s senses. </a:t>
            </a:r>
          </a:p>
          <a:p>
            <a:r>
              <a:rPr lang="en-US" dirty="0"/>
              <a:t>Bubbles are also remarkable. Place a puppet on your hand and have them eat the bubbles the child is blowing causes great play and laughter.  Or if the child is too distraught to blow the bubbles, give them the hungry puppet! Many tools of the trade are easily bought in bulk for less expense and most are easily wiped down to decrease infection risk. </a:t>
            </a:r>
          </a:p>
        </p:txBody>
      </p:sp>
      <p:sp>
        <p:nvSpPr>
          <p:cNvPr id="4" name="Slide Number Placeholder 3"/>
          <p:cNvSpPr>
            <a:spLocks noGrp="1"/>
          </p:cNvSpPr>
          <p:nvPr>
            <p:ph type="sldNum" sz="quarter" idx="10"/>
          </p:nvPr>
        </p:nvSpPr>
        <p:spPr/>
        <p:txBody>
          <a:bodyPr/>
          <a:lstStyle/>
          <a:p>
            <a:fld id="{D3F1C32C-D5B8-4A2A-9897-45D1808EC2FE}" type="slidenum">
              <a:rPr lang="en-US" smtClean="0"/>
              <a:t>18</a:t>
            </a:fld>
            <a:endParaRPr lang="en-US" dirty="0"/>
          </a:p>
        </p:txBody>
      </p:sp>
    </p:spTree>
    <p:extLst>
      <p:ext uri="{BB962C8B-B14F-4D97-AF65-F5344CB8AC3E}">
        <p14:creationId xmlns:p14="http://schemas.microsoft.com/office/powerpoint/2010/main" val="83727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Gate Control Theory of Pain</a:t>
            </a:r>
            <a:br>
              <a:rPr lang="en-US" dirty="0"/>
            </a:br>
            <a:r>
              <a:rPr lang="en-US" sz="1200" b="0" i="0" u="none" strike="noStrike" kern="1200" dirty="0">
                <a:solidFill>
                  <a:schemeClr val="tx1"/>
                </a:solidFill>
                <a:effectLst/>
                <a:latin typeface="+mn-lt"/>
                <a:ea typeface="+mn-ea"/>
                <a:cs typeface="+mn-cs"/>
              </a:rPr>
              <a:t>The gate control theory is the basis for the design of Buzzy®. The premise is that when nerves receive non-painful signals such as vibration or cold, the brain closes the gate on pain signals. For example, if you hit your finger with a hammer, you might instinctively begin to rub it, shake it, or run it under cold water. You are sending non-pain signals through your nerves to close the gate on the pain signals. </a:t>
            </a:r>
            <a:endParaRPr lang="en-US"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Descending Inhibitory Controls</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The second part of Buzzy efficacy, and the reason it can help even when distant from the site of procedural pain, is something called Descending Noxious Inhibitory Control, or DNIC.  While gate control happens locally (confusing nerves right where the pain happens) another effective mechanism of pain control uses the brain’s ability to dampen out unwanted signals. Instead of happening right where the nerves are, though, an intense degree of cold can work anywhere on the body.</a:t>
            </a:r>
          </a:p>
          <a:p>
            <a:r>
              <a:rPr lang="en-US" sz="1200" b="0" i="0" u="none" strike="noStrike" kern="1200" dirty="0">
                <a:solidFill>
                  <a:schemeClr val="tx1"/>
                </a:solidFill>
                <a:effectLst/>
                <a:latin typeface="+mn-lt"/>
                <a:ea typeface="+mn-ea"/>
                <a:cs typeface="+mn-cs"/>
              </a:rPr>
              <a:t>The idea is like putting your hand in a bucket of ice water.  Whoa, it’s cold!  But you can handle the amount of cold initially.  Studies have found that when someone’s hand is in ice water, they can handle more intense pain everywhere else in the body, probably because the sensation of ice is so intense it doesn’t leave as much room for the brain to notice pain as sharply other places. </a:t>
            </a:r>
          </a:p>
          <a:p>
            <a:r>
              <a:rPr lang="en-US" sz="1200" b="0" i="0" u="none" strike="noStrike" kern="1200" dirty="0">
                <a:solidFill>
                  <a:schemeClr val="tx1"/>
                </a:solidFill>
                <a:effectLst/>
                <a:latin typeface="+mn-lt"/>
                <a:ea typeface="+mn-ea"/>
                <a:cs typeface="+mn-cs"/>
              </a:rPr>
              <a:t>It is as if when one sensation is very intense, the brain turns the volume down on sensations anywhere in the body.</a:t>
            </a:r>
          </a:p>
          <a:p>
            <a:r>
              <a:rPr lang="en-US" sz="1200" b="0" i="0" u="none" strike="noStrike" kern="1200" dirty="0">
                <a:solidFill>
                  <a:schemeClr val="tx1"/>
                </a:solidFill>
                <a:effectLst/>
                <a:latin typeface="+mn-lt"/>
                <a:ea typeface="+mn-ea"/>
                <a:cs typeface="+mn-cs"/>
              </a:rPr>
              <a:t>In scientific terms, intense cold activates a </a:t>
            </a:r>
            <a:r>
              <a:rPr lang="en-US" sz="1200" b="0" i="0" u="none" strike="noStrike" kern="1200" dirty="0" err="1">
                <a:solidFill>
                  <a:schemeClr val="tx1"/>
                </a:solidFill>
                <a:effectLst/>
                <a:latin typeface="+mn-lt"/>
                <a:ea typeface="+mn-ea"/>
                <a:cs typeface="+mn-cs"/>
              </a:rPr>
              <a:t>supraspinal</a:t>
            </a:r>
            <a:r>
              <a:rPr lang="en-US" sz="1200" b="0" i="0" u="none" strike="noStrike" kern="1200" dirty="0">
                <a:solidFill>
                  <a:schemeClr val="tx1"/>
                </a:solidFill>
                <a:effectLst/>
                <a:latin typeface="+mn-lt"/>
                <a:ea typeface="+mn-ea"/>
                <a:cs typeface="+mn-cs"/>
              </a:rPr>
              <a:t> modulation raising the body’s overall pain threshold.</a:t>
            </a:r>
          </a:p>
          <a:p>
            <a:endParaRPr lang="en-US" dirty="0"/>
          </a:p>
        </p:txBody>
      </p:sp>
      <p:sp>
        <p:nvSpPr>
          <p:cNvPr id="4" name="Slide Number Placeholder 3"/>
          <p:cNvSpPr>
            <a:spLocks noGrp="1"/>
          </p:cNvSpPr>
          <p:nvPr>
            <p:ph type="sldNum" sz="quarter" idx="10"/>
          </p:nvPr>
        </p:nvSpPr>
        <p:spPr/>
        <p:txBody>
          <a:bodyPr/>
          <a:lstStyle/>
          <a:p>
            <a:fld id="{D3F1C32C-D5B8-4A2A-9897-45D1808EC2FE}" type="slidenum">
              <a:rPr lang="en-US" smtClean="0"/>
              <a:t>19</a:t>
            </a:fld>
            <a:endParaRPr lang="en-US" dirty="0"/>
          </a:p>
        </p:txBody>
      </p:sp>
    </p:spTree>
    <p:extLst>
      <p:ext uri="{BB962C8B-B14F-4D97-AF65-F5344CB8AC3E}">
        <p14:creationId xmlns:p14="http://schemas.microsoft.com/office/powerpoint/2010/main" val="2087744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Distracting a child during a procedure is only part of the process for decreasing their fears and their anxieties.  The second part is positioning them for comfort while also positioning them so you can adequately and optimally perform the procedure at hand. This slide shows a brief overview but let’s look at a few of these positions a little closer. </a:t>
            </a:r>
          </a:p>
        </p:txBody>
      </p:sp>
      <p:sp>
        <p:nvSpPr>
          <p:cNvPr id="4" name="Slide Number Placeholder 3"/>
          <p:cNvSpPr>
            <a:spLocks noGrp="1"/>
          </p:cNvSpPr>
          <p:nvPr>
            <p:ph type="sldNum" sz="quarter" idx="5"/>
          </p:nvPr>
        </p:nvSpPr>
        <p:spPr/>
        <p:txBody>
          <a:bodyPr/>
          <a:lstStyle/>
          <a:p>
            <a:fld id="{D3F1C32C-D5B8-4A2A-9897-45D1808EC2FE}" type="slidenum">
              <a:rPr lang="en-US" smtClean="0"/>
              <a:t>20</a:t>
            </a:fld>
            <a:endParaRPr lang="en-US" dirty="0"/>
          </a:p>
        </p:txBody>
      </p:sp>
    </p:spTree>
    <p:extLst>
      <p:ext uri="{BB962C8B-B14F-4D97-AF65-F5344CB8AC3E}">
        <p14:creationId xmlns:p14="http://schemas.microsoft.com/office/powerpoint/2010/main" val="2575909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Positioning for comfort has a few key pearls to know and remember.</a:t>
            </a:r>
          </a:p>
          <a:p>
            <a:pPr marL="228600" indent="-228600">
              <a:buAutoNum type="arabicPeriod"/>
            </a:pPr>
            <a:r>
              <a:rPr lang="en-US" dirty="0"/>
              <a:t>Engage the </a:t>
            </a:r>
            <a:r>
              <a:rPr lang="en-US" dirty="0" err="1"/>
              <a:t>pt’s</a:t>
            </a:r>
            <a:r>
              <a:rPr lang="en-US" dirty="0"/>
              <a:t> caregiver. Give them an active role in helping comfort their child.  But, always give them the choice to step out if they do not feel like they can handle the situation or the procedure. </a:t>
            </a:r>
          </a:p>
          <a:p>
            <a:pPr marL="228600" indent="-228600">
              <a:buAutoNum type="arabicPeriod"/>
            </a:pPr>
            <a:r>
              <a:rPr lang="en-US" dirty="0"/>
              <a:t>Make sure one person is assigned as the comfort coach and only that voice should be heard. </a:t>
            </a:r>
          </a:p>
          <a:p>
            <a:pPr marL="228600" indent="-228600">
              <a:buAutoNum type="arabicPeriod"/>
            </a:pPr>
            <a:r>
              <a:rPr lang="en-US" dirty="0"/>
              <a:t>Allow the child to sit up whenever possible, laying a child down places them in a position of vulnerability and will automatically increase their anxiety.</a:t>
            </a:r>
          </a:p>
          <a:p>
            <a:pPr marL="228600" indent="-228600">
              <a:buAutoNum type="arabicPeriod"/>
            </a:pPr>
            <a:r>
              <a:rPr lang="en-US" dirty="0"/>
              <a:t>If possible and age appropriate, give the child options of which position they would like to chose this helps them to feel more in control of the situation.</a:t>
            </a:r>
          </a:p>
        </p:txBody>
      </p:sp>
      <p:sp>
        <p:nvSpPr>
          <p:cNvPr id="4" name="Slide Number Placeholder 3"/>
          <p:cNvSpPr>
            <a:spLocks noGrp="1"/>
          </p:cNvSpPr>
          <p:nvPr>
            <p:ph type="sldNum" sz="quarter" idx="5"/>
          </p:nvPr>
        </p:nvSpPr>
        <p:spPr/>
        <p:txBody>
          <a:bodyPr/>
          <a:lstStyle/>
          <a:p>
            <a:fld id="{D3F1C32C-D5B8-4A2A-9897-45D1808EC2FE}" type="slidenum">
              <a:rPr lang="en-US" smtClean="0"/>
              <a:t>21</a:t>
            </a:fld>
            <a:endParaRPr lang="en-US" dirty="0"/>
          </a:p>
        </p:txBody>
      </p:sp>
    </p:spTree>
    <p:extLst>
      <p:ext uri="{BB962C8B-B14F-4D97-AF65-F5344CB8AC3E}">
        <p14:creationId xmlns:p14="http://schemas.microsoft.com/office/powerpoint/2010/main" val="3622221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171450" indent="-171450">
              <a:buChar char="•"/>
            </a:pPr>
            <a:r>
              <a:rPr lang="en-US" sz="1400" dirty="0">
                <a:cs typeface="Calibri"/>
              </a:rPr>
              <a:t>As early as 1960s literature began to suggest that nurses’ do not prioritize pain management.  </a:t>
            </a:r>
          </a:p>
          <a:p>
            <a:pPr marL="171450" indent="-171450">
              <a:buChar char="•"/>
            </a:pPr>
            <a:r>
              <a:rPr lang="en-US" sz="1400" b="0" i="0" u="none" strike="noStrike" kern="1200" dirty="0">
                <a:solidFill>
                  <a:schemeClr val="tx1"/>
                </a:solidFill>
                <a:effectLst/>
                <a:latin typeface="+mn-lt"/>
                <a:ea typeface="+mn-ea"/>
                <a:cs typeface="+mn-cs"/>
              </a:rPr>
              <a:t>Margo McCaffery, RN, MS, FAAN, was a leader and pioneer in pain management for nursing. Through her work, she helped to identify and treat patients with acute and chronic pain in a number of healthcare settings. McCaffery’s </a:t>
            </a:r>
            <a:r>
              <a:rPr lang="en-US" sz="1400" b="0" i="0" u="none" strike="noStrike" kern="1200" dirty="0">
                <a:solidFill>
                  <a:schemeClr val="tx1"/>
                </a:solidFill>
                <a:effectLst/>
                <a:latin typeface="+mn-lt"/>
                <a:ea typeface="+mn-ea"/>
                <a:cs typeface="+mn-cs"/>
                <a:hlinkClick r:id="rId3"/>
              </a:rPr>
              <a:t>1968 definition of pain was simple</a:t>
            </a:r>
            <a:r>
              <a:rPr lang="en-US" sz="1400" b="0" i="0" u="none" strike="noStrike" kern="1200" dirty="0">
                <a:solidFill>
                  <a:schemeClr val="tx1"/>
                </a:solidFill>
                <a:effectLst/>
                <a:latin typeface="+mn-lt"/>
                <a:ea typeface="+mn-ea"/>
                <a:cs typeface="+mn-cs"/>
              </a:rPr>
              <a:t>—“It’s whatever the experiencing person says it is, existing whenever and wherever the person says it does.” Her words have become a touchstone for clinicians addressing and treating patients in pain.</a:t>
            </a:r>
          </a:p>
          <a:p>
            <a:pPr marL="171450" indent="-171450">
              <a:buChar char="•"/>
            </a:pPr>
            <a:r>
              <a:rPr lang="en-US" sz="1400" b="0" i="0" u="none" strike="noStrike" kern="1200" dirty="0">
                <a:solidFill>
                  <a:schemeClr val="tx1"/>
                </a:solidFill>
                <a:effectLst/>
                <a:latin typeface="+mn-lt"/>
                <a:ea typeface="+mn-ea"/>
                <a:cs typeface="+mn-cs"/>
              </a:rPr>
              <a:t>The definition was expanded by Koller and Goldman when they wrote: </a:t>
            </a:r>
            <a:r>
              <a:rPr lang="en-US" sz="1400" dirty="0"/>
              <a:t>Pain is a complex multidimensional and subjective experience that consists of physiological, sensory, emotional, cognitive, and behavioral components.  </a:t>
            </a:r>
            <a:endParaRPr lang="en-US" sz="1400" b="0" i="0" u="none" strike="noStrike" kern="1200" dirty="0">
              <a:solidFill>
                <a:schemeClr val="tx1"/>
              </a:solidFill>
              <a:effectLst/>
              <a:latin typeface="+mn-lt"/>
              <a:ea typeface="+mn-ea"/>
              <a:cs typeface="+mn-cs"/>
            </a:endParaRPr>
          </a:p>
          <a:p>
            <a:pPr marL="171450" indent="-171450">
              <a:buChar char="•"/>
            </a:pPr>
            <a:r>
              <a:rPr lang="en-US" sz="1400" b="0" i="0" u="none" strike="noStrike" kern="1200" dirty="0">
                <a:solidFill>
                  <a:schemeClr val="tx1"/>
                </a:solidFill>
                <a:effectLst/>
                <a:latin typeface="+mn-lt"/>
                <a:ea typeface="+mn-ea"/>
                <a:cs typeface="+mn-cs"/>
              </a:rPr>
              <a:t>Twycross continued pain research and found that despite all the evidence to guide nursing practice, children were continuing to experience unrelieved pain.</a:t>
            </a:r>
            <a:endParaRPr lang="en-US" sz="1400" dirty="0">
              <a:cs typeface="Calibri"/>
            </a:endParaRPr>
          </a:p>
          <a:p>
            <a:pPr marL="171450" indent="-171450">
              <a:buChar char="•"/>
            </a:pPr>
            <a:r>
              <a:rPr lang="en-US" sz="1400" dirty="0">
                <a:cs typeface="Calibri"/>
              </a:rPr>
              <a:t>Further the study of pain and anxiety in infants, preschoolers, children, and adolescents has revealed that the nervous system is vulnerable to noxious stimuli during their developmental stages and ages. </a:t>
            </a:r>
            <a:endParaRPr lang="en-US" sz="1400" dirty="0"/>
          </a:p>
          <a:p>
            <a:pPr marL="171450" indent="-171450">
              <a:buChar char="•"/>
            </a:pPr>
            <a:r>
              <a:rPr lang="en-US" sz="1400" dirty="0">
                <a:cs typeface="Calibri"/>
              </a:rPr>
              <a:t>Not only does pain have a negative impact on neurological development, but children whose pain has not been adequately treated in infancy or early childhood reported lower pain thresholds as adolescents and adults.</a:t>
            </a:r>
          </a:p>
          <a:p>
            <a:pPr marL="171450" indent="-171450">
              <a:buChar char="•"/>
            </a:pPr>
            <a:r>
              <a:rPr lang="en-US" sz="1400" dirty="0">
                <a:cs typeface="Calibri"/>
              </a:rPr>
              <a:t>Even if that Pain was just associated with heightened levels of distress and anxiety during procedures, it was found to result in negative long-term emotional consequences.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400" dirty="0">
                <a:cs typeface="Calibri"/>
              </a:rPr>
              <a:t>Therefore in order to prevent long term </a:t>
            </a:r>
            <a:r>
              <a:rPr lang="en-US" sz="1400" dirty="0" err="1">
                <a:cs typeface="Calibri"/>
              </a:rPr>
              <a:t>sequlea</a:t>
            </a:r>
            <a:r>
              <a:rPr lang="en-US" sz="1400" dirty="0">
                <a:cs typeface="Calibri"/>
              </a:rPr>
              <a:t> p</a:t>
            </a:r>
            <a:r>
              <a:rPr lang="en-US" sz="1400" dirty="0"/>
              <a:t>ain &amp; anxiety interventions must be done on an age appropriate level combined with clear age appropriate communication of what the child should expect.  </a:t>
            </a:r>
          </a:p>
          <a:p>
            <a:pPr marL="171450" indent="-171450">
              <a:buChar char="•"/>
            </a:pPr>
            <a:endParaRPr lang="en-US" dirty="0">
              <a:cs typeface="Calibri"/>
            </a:endParaRPr>
          </a:p>
          <a:p>
            <a:r>
              <a:rPr lang="en-US" dirty="0">
                <a:cs typeface="Calibri"/>
              </a:rPr>
              <a:t> </a:t>
            </a:r>
          </a:p>
          <a:p>
            <a:endParaRPr lang="en-US" dirty="0">
              <a:cs typeface="Calibri"/>
            </a:endParaRPr>
          </a:p>
        </p:txBody>
      </p:sp>
      <p:sp>
        <p:nvSpPr>
          <p:cNvPr id="4" name="Slide Number Placeholder 3"/>
          <p:cNvSpPr>
            <a:spLocks noGrp="1"/>
          </p:cNvSpPr>
          <p:nvPr>
            <p:ph type="sldNum" sz="quarter" idx="10"/>
          </p:nvPr>
        </p:nvSpPr>
        <p:spPr/>
        <p:txBody>
          <a:bodyPr/>
          <a:lstStyle/>
          <a:p>
            <a:fld id="{D3F1C32C-D5B8-4A2A-9897-45D1808EC2FE}" type="slidenum">
              <a:rPr lang="en-US" smtClean="0"/>
              <a:t>3</a:t>
            </a:fld>
            <a:endParaRPr lang="en-US" dirty="0"/>
          </a:p>
        </p:txBody>
      </p:sp>
    </p:spTree>
    <p:extLst>
      <p:ext uri="{BB962C8B-B14F-4D97-AF65-F5344CB8AC3E}">
        <p14:creationId xmlns:p14="http://schemas.microsoft.com/office/powerpoint/2010/main" val="1718799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bear hug is an ideal position for a child that will have increased anxiety from being able to see a procedure such as a venipuncture take place. In the bear hug, the child is chest to chest with their caregiver.  If an IV is being placed or blood drawn, then that arm is out to staff, the other arm is tucked in so that it cannot grab at the procedure.  The comfort coach or distractor of child life specialist sits opposite of the procedural arm so that the child is looking away actively distracted while also being hugged and comforted by their caregiver. </a:t>
            </a:r>
          </a:p>
        </p:txBody>
      </p:sp>
      <p:sp>
        <p:nvSpPr>
          <p:cNvPr id="4" name="Slide Number Placeholder 3"/>
          <p:cNvSpPr>
            <a:spLocks noGrp="1"/>
          </p:cNvSpPr>
          <p:nvPr>
            <p:ph type="sldNum" sz="quarter" idx="10"/>
          </p:nvPr>
        </p:nvSpPr>
        <p:spPr/>
        <p:txBody>
          <a:bodyPr/>
          <a:lstStyle/>
          <a:p>
            <a:fld id="{D3F1C32C-D5B8-4A2A-9897-45D1808EC2FE}" type="slidenum">
              <a:rPr lang="en-US" smtClean="0"/>
              <a:t>22</a:t>
            </a:fld>
            <a:endParaRPr lang="en-US" dirty="0"/>
          </a:p>
        </p:txBody>
      </p:sp>
    </p:spTree>
    <p:extLst>
      <p:ext uri="{BB962C8B-B14F-4D97-AF65-F5344CB8AC3E}">
        <p14:creationId xmlns:p14="http://schemas.microsoft.com/office/powerpoint/2010/main" val="2105041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One Voice 4 Kids campaign works on the premise of designating one person or one voice as the “comfort coach.” That should be only voice heard during the procedure. One voice is always coupled with distraction and positioning for comfort. </a:t>
            </a:r>
          </a:p>
          <a:p>
            <a:pPr fontAlgn="base"/>
            <a:r>
              <a:rPr lang="en-US" sz="1200" b="0" i="0" u="none" strike="noStrike" kern="1200" dirty="0">
                <a:solidFill>
                  <a:schemeClr val="tx1"/>
                </a:solidFill>
                <a:effectLst/>
                <a:latin typeface="+mn-lt"/>
                <a:ea typeface="+mn-ea"/>
                <a:cs typeface="+mn-cs"/>
              </a:rPr>
              <a:t>ONE VOICE is an acronym created by the Child Life Specialist Debbie Wagers. It uses each letter in the acronym to help professionals create a more kid-friendly environment….</a:t>
            </a:r>
          </a:p>
          <a:p>
            <a:pPr fontAlgn="base"/>
            <a:r>
              <a:rPr lang="en-US" sz="1200" b="1" i="0" u="none" strike="noStrike" kern="1200" dirty="0">
                <a:solidFill>
                  <a:schemeClr val="tx1"/>
                </a:solidFill>
                <a:effectLst/>
                <a:latin typeface="+mn-lt"/>
                <a:ea typeface="+mn-ea"/>
                <a:cs typeface="+mn-cs"/>
              </a:rPr>
              <a:t>O</a:t>
            </a:r>
            <a:r>
              <a:rPr lang="en-US" sz="1200" b="0" i="0" u="none" strike="noStrike" kern="1200" dirty="0">
                <a:solidFill>
                  <a:schemeClr val="tx1"/>
                </a:solidFill>
                <a:effectLst/>
                <a:latin typeface="+mn-lt"/>
                <a:ea typeface="+mn-ea"/>
                <a:cs typeface="+mn-cs"/>
              </a:rPr>
              <a:t>ne voice should be heard during procedure</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N</a:t>
            </a:r>
            <a:r>
              <a:rPr lang="en-US" sz="1200" b="0" i="0" u="none" strike="noStrike" kern="1200" dirty="0">
                <a:solidFill>
                  <a:schemeClr val="tx1"/>
                </a:solidFill>
                <a:effectLst/>
                <a:latin typeface="+mn-lt"/>
                <a:ea typeface="+mn-ea"/>
                <a:cs typeface="+mn-cs"/>
              </a:rPr>
              <a:t>eed parental involvement</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E</a:t>
            </a:r>
            <a:r>
              <a:rPr lang="en-US" sz="1200" b="0" i="0" u="none" strike="noStrike" kern="1200" dirty="0">
                <a:solidFill>
                  <a:schemeClr val="tx1"/>
                </a:solidFill>
                <a:effectLst/>
                <a:latin typeface="+mn-lt"/>
                <a:ea typeface="+mn-ea"/>
                <a:cs typeface="+mn-cs"/>
              </a:rPr>
              <a:t>ducate patient before the procedure about what is going to happen</a:t>
            </a:r>
          </a:p>
          <a:p>
            <a:pPr fontAlgn="base"/>
            <a:r>
              <a:rPr lang="en-US" sz="1200" b="1" i="0" u="none" strike="noStrike" kern="1200" dirty="0">
                <a:solidFill>
                  <a:schemeClr val="tx1"/>
                </a:solidFill>
                <a:effectLst/>
                <a:latin typeface="+mn-lt"/>
                <a:ea typeface="+mn-ea"/>
                <a:cs typeface="+mn-cs"/>
              </a:rPr>
              <a:t>V</a:t>
            </a:r>
            <a:r>
              <a:rPr lang="en-US" sz="1200" b="0" i="0" u="none" strike="noStrike" kern="1200" dirty="0">
                <a:solidFill>
                  <a:schemeClr val="tx1"/>
                </a:solidFill>
                <a:effectLst/>
                <a:latin typeface="+mn-lt"/>
                <a:ea typeface="+mn-ea"/>
                <a:cs typeface="+mn-cs"/>
              </a:rPr>
              <a:t>alidate child with words</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O</a:t>
            </a:r>
            <a:r>
              <a:rPr lang="en-US" sz="1200" b="0" i="0" u="none" strike="noStrike" kern="1200" dirty="0">
                <a:solidFill>
                  <a:schemeClr val="tx1"/>
                </a:solidFill>
                <a:effectLst/>
                <a:latin typeface="+mn-lt"/>
                <a:ea typeface="+mn-ea"/>
                <a:cs typeface="+mn-cs"/>
              </a:rPr>
              <a:t>ffer the most comfortable, non-threatening position</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I</a:t>
            </a:r>
            <a:r>
              <a:rPr lang="en-US" sz="1200" b="0" i="0" u="none" strike="noStrike" kern="1200" dirty="0">
                <a:solidFill>
                  <a:schemeClr val="tx1"/>
                </a:solidFill>
                <a:effectLst/>
                <a:latin typeface="+mn-lt"/>
                <a:ea typeface="+mn-ea"/>
                <a:cs typeface="+mn-cs"/>
              </a:rPr>
              <a:t>ndividualize your game plan</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C</a:t>
            </a:r>
            <a:r>
              <a:rPr lang="en-US" sz="1200" b="0" i="0" u="none" strike="noStrike" kern="1200" dirty="0">
                <a:solidFill>
                  <a:schemeClr val="tx1"/>
                </a:solidFill>
                <a:effectLst/>
                <a:latin typeface="+mn-lt"/>
                <a:ea typeface="+mn-ea"/>
                <a:cs typeface="+mn-cs"/>
              </a:rPr>
              <a:t>hoose appropriate distraction to be used</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E</a:t>
            </a:r>
            <a:r>
              <a:rPr lang="en-US" sz="1200" b="0" i="0" u="none" strike="noStrike" kern="1200" dirty="0">
                <a:solidFill>
                  <a:schemeClr val="tx1"/>
                </a:solidFill>
                <a:effectLst/>
                <a:latin typeface="+mn-lt"/>
                <a:ea typeface="+mn-ea"/>
                <a:cs typeface="+mn-cs"/>
              </a:rPr>
              <a:t>liminate unnecessary people not actively involved with the procedure</a:t>
            </a:r>
          </a:p>
          <a:p>
            <a:endParaRPr lang="en-US" dirty="0"/>
          </a:p>
        </p:txBody>
      </p:sp>
      <p:sp>
        <p:nvSpPr>
          <p:cNvPr id="4" name="Slide Number Placeholder 3"/>
          <p:cNvSpPr>
            <a:spLocks noGrp="1"/>
          </p:cNvSpPr>
          <p:nvPr>
            <p:ph type="sldNum" sz="quarter" idx="10"/>
          </p:nvPr>
        </p:nvSpPr>
        <p:spPr/>
        <p:txBody>
          <a:bodyPr/>
          <a:lstStyle/>
          <a:p>
            <a:fld id="{D3F1C32C-D5B8-4A2A-9897-45D1808EC2FE}" type="slidenum">
              <a:rPr lang="en-US" smtClean="0"/>
              <a:t>23</a:t>
            </a:fld>
            <a:endParaRPr lang="en-US" dirty="0"/>
          </a:p>
        </p:txBody>
      </p:sp>
    </p:spTree>
    <p:extLst>
      <p:ext uri="{BB962C8B-B14F-4D97-AF65-F5344CB8AC3E}">
        <p14:creationId xmlns:p14="http://schemas.microsoft.com/office/powerpoint/2010/main" val="3139405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One strategy is staff training with child life specialists but if that is not available, even just simply creating a sign in the rooms to remind staff of the their available tools is helpful. Plus, patients and families will begin to ask you about the tools in your kit if you have it posted. This is a poster we used to post in our emergency department for awhile to help remind staff of the tools and to promote them to patients…</a:t>
            </a:r>
          </a:p>
          <a:p>
            <a:r>
              <a:rPr lang="en-US" dirty="0"/>
              <a:t>-Topical cream for IV starts, blood draws, or port access</a:t>
            </a:r>
          </a:p>
          <a:p>
            <a:r>
              <a:rPr lang="en-US" dirty="0"/>
              <a:t>-</a:t>
            </a:r>
            <a:r>
              <a:rPr lang="en-US" dirty="0" err="1"/>
              <a:t>Distration</a:t>
            </a:r>
            <a:r>
              <a:rPr lang="en-US" dirty="0"/>
              <a:t> in the form of bubbles, games or I spy books or cards</a:t>
            </a:r>
          </a:p>
          <a:p>
            <a:r>
              <a:rPr lang="en-US" dirty="0"/>
              <a:t>-Pacifiers and sucrose for blood draws and straight </a:t>
            </a:r>
            <a:r>
              <a:rPr lang="en-US" dirty="0" err="1"/>
              <a:t>caths</a:t>
            </a:r>
            <a:r>
              <a:rPr lang="en-US" dirty="0"/>
              <a:t> on neonates</a:t>
            </a:r>
          </a:p>
          <a:p>
            <a:r>
              <a:rPr lang="en-US" dirty="0"/>
              <a:t>-</a:t>
            </a:r>
            <a:r>
              <a:rPr lang="en-US" dirty="0" err="1"/>
              <a:t>Dermabond</a:t>
            </a:r>
            <a:r>
              <a:rPr lang="en-US" dirty="0"/>
              <a:t> skin glue rather than sutures</a:t>
            </a:r>
          </a:p>
          <a:p>
            <a:r>
              <a:rPr lang="en-US" dirty="0"/>
              <a:t>-or laughing gas</a:t>
            </a:r>
          </a:p>
          <a:p>
            <a:r>
              <a:rPr lang="en-US" dirty="0"/>
              <a:t>The important thing is to make sure everyone is aware of the tools and make it a part of the culture to use at least 1 if not multiple tools for every procedure. Knowing and using your tools will definitely help you progress to an </a:t>
            </a:r>
            <a:r>
              <a:rPr lang="en-US" dirty="0" err="1"/>
              <a:t>ouchless</a:t>
            </a:r>
            <a:r>
              <a:rPr lang="en-US" dirty="0"/>
              <a:t> ED.</a:t>
            </a:r>
          </a:p>
        </p:txBody>
      </p:sp>
      <p:sp>
        <p:nvSpPr>
          <p:cNvPr id="4" name="Slide Number Placeholder 3"/>
          <p:cNvSpPr>
            <a:spLocks noGrp="1"/>
          </p:cNvSpPr>
          <p:nvPr>
            <p:ph type="sldNum" sz="quarter" idx="10"/>
          </p:nvPr>
        </p:nvSpPr>
        <p:spPr/>
        <p:txBody>
          <a:bodyPr/>
          <a:lstStyle/>
          <a:p>
            <a:fld id="{D3F1C32C-D5B8-4A2A-9897-45D1808EC2FE}" type="slidenum">
              <a:rPr lang="en-US" smtClean="0"/>
              <a:t>24</a:t>
            </a:fld>
            <a:endParaRPr lang="en-US" dirty="0"/>
          </a:p>
        </p:txBody>
      </p:sp>
    </p:spTree>
    <p:extLst>
      <p:ext uri="{BB962C8B-B14F-4D97-AF65-F5344CB8AC3E}">
        <p14:creationId xmlns:p14="http://schemas.microsoft.com/office/powerpoint/2010/main" val="960904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philosophy that continues to propel us forward towards an </a:t>
            </a:r>
            <a:r>
              <a:rPr lang="en-US" dirty="0" err="1"/>
              <a:t>ouchless</a:t>
            </a:r>
            <a:r>
              <a:rPr lang="en-US" dirty="0"/>
              <a:t> emergency department…Children should have access to the safest, most effective pain relief possible during all phases of illness and injury…relieving pain is the responsibility of every healthcare provider…for pediatric patients, pain can cause fear, anxiety, behavioral distress, and an intensified perception of pain…The relief of pain is a basic human right and part of the nurses’ independent scope of practice. Nurses have an ethical obligation to practice with compassion and alleviate suffering.</a:t>
            </a:r>
          </a:p>
        </p:txBody>
      </p:sp>
      <p:sp>
        <p:nvSpPr>
          <p:cNvPr id="4" name="Slide Number Placeholder 3"/>
          <p:cNvSpPr>
            <a:spLocks noGrp="1"/>
          </p:cNvSpPr>
          <p:nvPr>
            <p:ph type="sldNum" sz="quarter" idx="5"/>
          </p:nvPr>
        </p:nvSpPr>
        <p:spPr/>
        <p:txBody>
          <a:bodyPr/>
          <a:lstStyle/>
          <a:p>
            <a:fld id="{D3F1C32C-D5B8-4A2A-9897-45D1808EC2FE}" type="slidenum">
              <a:rPr lang="en-US" smtClean="0"/>
              <a:t>25</a:t>
            </a:fld>
            <a:endParaRPr lang="en-US" dirty="0"/>
          </a:p>
        </p:txBody>
      </p:sp>
    </p:spTree>
    <p:extLst>
      <p:ext uri="{BB962C8B-B14F-4D97-AF65-F5344CB8AC3E}">
        <p14:creationId xmlns:p14="http://schemas.microsoft.com/office/powerpoint/2010/main" val="516909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F1C32C-D5B8-4A2A-9897-45D1808EC2FE}" type="slidenum">
              <a:rPr lang="en-US" smtClean="0"/>
              <a:t>26</a:t>
            </a:fld>
            <a:endParaRPr lang="en-US" dirty="0"/>
          </a:p>
        </p:txBody>
      </p:sp>
    </p:spTree>
    <p:extLst>
      <p:ext uri="{BB962C8B-B14F-4D97-AF65-F5344CB8AC3E}">
        <p14:creationId xmlns:p14="http://schemas.microsoft.com/office/powerpoint/2010/main" val="2858683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6 simple techniques to assess a child’s pain.</a:t>
            </a:r>
          </a:p>
          <a:p>
            <a:pPr marL="228600" indent="-228600">
              <a:buAutoNum type="arabicPeriod"/>
            </a:pPr>
            <a:r>
              <a:rPr lang="en-US" dirty="0"/>
              <a:t>Question the child about their pain (or the parent if the child cannot speak ) Where is it? Ask them to point with one finger to where the greatest pain is located. Then ask them to describe how the pain feels? Then does the pain go anywhere else or does it only hurt where you are pointing?  Finally, is there anything that makes it better or worse?</a:t>
            </a:r>
          </a:p>
          <a:p>
            <a:pPr marL="228600" indent="-228600">
              <a:buAutoNum type="arabicPeriod"/>
            </a:pPr>
            <a:r>
              <a:rPr lang="en-US" dirty="0"/>
              <a:t>Show them or use an age appropriate pain scale such as NPASS for infants &lt;3 months, or FLACC for older infants through about 3 years of age, or faces for kids from about 4-8 years of age and for older children a numeric scale</a:t>
            </a:r>
          </a:p>
          <a:p>
            <a:pPr marL="228600" indent="-228600">
              <a:buAutoNum type="arabicPeriod"/>
            </a:pPr>
            <a:r>
              <a:rPr lang="en-US" dirty="0"/>
              <a:t>While your talking evaluate the </a:t>
            </a:r>
            <a:r>
              <a:rPr lang="en-US" dirty="0" err="1"/>
              <a:t>pt’s</a:t>
            </a:r>
            <a:r>
              <a:rPr lang="en-US" dirty="0"/>
              <a:t> behavior and physiologic changes associated with their pain. Are they </a:t>
            </a:r>
            <a:r>
              <a:rPr lang="en-US" dirty="0" err="1"/>
              <a:t>distractable</a:t>
            </a:r>
            <a:r>
              <a:rPr lang="en-US" dirty="0"/>
              <a:t> or not? Do they have vital sign changes? Do they grimace?</a:t>
            </a:r>
          </a:p>
          <a:p>
            <a:pPr marL="228600" indent="-228600">
              <a:buAutoNum type="arabicPeriod"/>
            </a:pPr>
            <a:r>
              <a:rPr lang="en-US" dirty="0"/>
              <a:t>Secure the patient’s involvement</a:t>
            </a:r>
          </a:p>
          <a:p>
            <a:pPr marL="228600" indent="-228600">
              <a:buAutoNum type="arabicPeriod"/>
            </a:pPr>
            <a:r>
              <a:rPr lang="en-US" dirty="0"/>
              <a:t>Take the cause of pain into account—is it a disease process or chronic pain? IS it r/t an acute injury? Is it from a procedure?</a:t>
            </a:r>
          </a:p>
          <a:p>
            <a:pPr marL="228600" indent="-228600">
              <a:buAutoNum type="arabicPeriod"/>
            </a:pPr>
            <a:r>
              <a:rPr lang="en-US" dirty="0"/>
              <a:t>Take action and always return and evaluate the effectiveness of the intervention</a:t>
            </a:r>
          </a:p>
        </p:txBody>
      </p:sp>
      <p:sp>
        <p:nvSpPr>
          <p:cNvPr id="4" name="Slide Number Placeholder 3"/>
          <p:cNvSpPr>
            <a:spLocks noGrp="1"/>
          </p:cNvSpPr>
          <p:nvPr>
            <p:ph type="sldNum" sz="quarter" idx="5"/>
          </p:nvPr>
        </p:nvSpPr>
        <p:spPr/>
        <p:txBody>
          <a:bodyPr/>
          <a:lstStyle/>
          <a:p>
            <a:fld id="{D3F1C32C-D5B8-4A2A-9897-45D1808EC2FE}" type="slidenum">
              <a:rPr lang="en-US" smtClean="0"/>
              <a:t>4</a:t>
            </a:fld>
            <a:endParaRPr lang="en-US" dirty="0"/>
          </a:p>
        </p:txBody>
      </p:sp>
    </p:spTree>
    <p:extLst>
      <p:ext uri="{BB962C8B-B14F-4D97-AF65-F5344CB8AC3E}">
        <p14:creationId xmlns:p14="http://schemas.microsoft.com/office/powerpoint/2010/main" val="759463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0" i="1" u="none" strike="noStrike" kern="1200" dirty="0">
                <a:solidFill>
                  <a:schemeClr val="tx1"/>
                </a:solidFill>
                <a:effectLst/>
                <a:latin typeface="+mn-lt"/>
                <a:ea typeface="+mn-ea"/>
                <a:cs typeface="+mn-cs"/>
              </a:rPr>
              <a:t>The N-PASS is a reliable assessment tool for neonatal pain and sedation. It is a valid assessment tool for ongoing pain and sedation for the term and preterm infant through 3 months of age. The tool demonstrates Internal consistency with pain scores between nurses. </a:t>
            </a:r>
          </a:p>
          <a:p>
            <a:r>
              <a:rPr lang="en-US" sz="1200" b="0" i="1" u="none" strike="noStrike" kern="1200" dirty="0">
                <a:solidFill>
                  <a:schemeClr val="tx1"/>
                </a:solidFill>
                <a:effectLst/>
                <a:latin typeface="+mn-lt"/>
                <a:ea typeface="+mn-ea"/>
                <a:cs typeface="+mn-cs"/>
              </a:rPr>
              <a:t>The scale is outlined here on this slide and uses both physiological and behavioral assessment criteria including: Crying irritability, behavior state, facial expressions, tone and reflexes, as well as vital sign changes. </a:t>
            </a:r>
          </a:p>
          <a:p>
            <a:r>
              <a:rPr lang="en-US" sz="1200" b="0" i="1" u="none" strike="noStrike" kern="1200" dirty="0">
                <a:solidFill>
                  <a:schemeClr val="tx1"/>
                </a:solidFill>
                <a:effectLst/>
                <a:latin typeface="+mn-lt"/>
                <a:ea typeface="+mn-ea"/>
                <a:cs typeface="+mn-cs"/>
              </a:rPr>
              <a:t>Pain should be addressed every time vital signs are taken or more frequently if needed. Pain is scored from 0 to +2 for each behavioral and physiologic criteria listed and then summed together and documented a positive score from 0-10.</a:t>
            </a:r>
          </a:p>
          <a:p>
            <a:r>
              <a:rPr lang="en-US" sz="1200" b="0" i="1" u="none" strike="noStrike" kern="1200" dirty="0">
                <a:solidFill>
                  <a:schemeClr val="tx1"/>
                </a:solidFill>
                <a:effectLst/>
                <a:latin typeface="+mn-lt"/>
                <a:ea typeface="+mn-ea"/>
                <a:cs typeface="+mn-cs"/>
              </a:rPr>
              <a:t>Points are added for prematurity. </a:t>
            </a:r>
          </a:p>
          <a:p>
            <a:r>
              <a:rPr lang="en-US" sz="1200" b="0" i="1" u="none" strike="noStrike" kern="1200" dirty="0">
                <a:solidFill>
                  <a:schemeClr val="tx1"/>
                </a:solidFill>
                <a:effectLst/>
                <a:latin typeface="+mn-lt"/>
                <a:ea typeface="+mn-ea"/>
                <a:cs typeface="+mn-cs"/>
              </a:rPr>
              <a:t>Scores &gt;3 should have an intervention. Interventions for known painful stimuli should be done before the pain reaches 3. The goal should be to keep the pain score &lt; or equal to 3. </a:t>
            </a:r>
          </a:p>
          <a:p>
            <a:r>
              <a:rPr lang="en-US" sz="1200" b="0" i="1" u="none" strike="noStrike" kern="1200" dirty="0">
                <a:solidFill>
                  <a:schemeClr val="tx1"/>
                </a:solidFill>
                <a:effectLst/>
                <a:latin typeface="+mn-lt"/>
                <a:ea typeface="+mn-ea"/>
                <a:cs typeface="+mn-cs"/>
              </a:rPr>
              <a:t>Sedation is scored in addition to pain for each behavioral and physiological criteria to assess the infant’s response to stimuli. Sedation however does not need to be scored with every pain assessment score. Sedation is scored from 0 to -2 for each behavioral and physiological criteria; it is then summed and resulted as a negative score. Deep sedation is anything within the range of -5 to -10 and light sedation is considered -5 to -2. Deep sedation is not recommended infants unless an infant is receiving ventilator support. A sedation score of 0 is given if an infants response is normal for gestational age. </a:t>
            </a:r>
          </a:p>
          <a:p>
            <a:br>
              <a:rPr lang="en-US" dirty="0"/>
            </a:br>
            <a:endParaRPr lang="en-US" dirty="0"/>
          </a:p>
        </p:txBody>
      </p:sp>
      <p:sp>
        <p:nvSpPr>
          <p:cNvPr id="4" name="Slide Number Placeholder 3"/>
          <p:cNvSpPr>
            <a:spLocks noGrp="1"/>
          </p:cNvSpPr>
          <p:nvPr>
            <p:ph type="sldNum" sz="quarter" idx="5"/>
          </p:nvPr>
        </p:nvSpPr>
        <p:spPr/>
        <p:txBody>
          <a:bodyPr/>
          <a:lstStyle/>
          <a:p>
            <a:fld id="{D3F1C32C-D5B8-4A2A-9897-45D1808EC2FE}" type="slidenum">
              <a:rPr lang="en-US" smtClean="0"/>
              <a:t>5</a:t>
            </a:fld>
            <a:endParaRPr lang="en-US" dirty="0"/>
          </a:p>
        </p:txBody>
      </p:sp>
    </p:spTree>
    <p:extLst>
      <p:ext uri="{BB962C8B-B14F-4D97-AF65-F5344CB8AC3E}">
        <p14:creationId xmlns:p14="http://schemas.microsoft.com/office/powerpoint/2010/main" val="756026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dirty="0">
                <a:solidFill>
                  <a:schemeClr val="tx1"/>
                </a:solidFill>
                <a:effectLst/>
                <a:latin typeface="+mn-lt"/>
                <a:ea typeface="+mn-ea"/>
                <a:cs typeface="+mn-cs"/>
              </a:rPr>
              <a:t>The FLACC score has been validated for measuring  pain in  toddlers and children from 3 months to 3 years  or in non-verbal children with mild to severe cognitive impairment, including children with a medically induced sedated state. FLACC is an acronym that stands for: Face, Legs, Activity, Cry, and </a:t>
            </a:r>
            <a:r>
              <a:rPr lang="en-US" sz="1200" b="0" i="0" u="none" strike="noStrike" kern="1200" dirty="0" err="1">
                <a:solidFill>
                  <a:schemeClr val="tx1"/>
                </a:solidFill>
                <a:effectLst/>
                <a:latin typeface="+mn-lt"/>
                <a:ea typeface="+mn-ea"/>
                <a:cs typeface="+mn-cs"/>
              </a:rPr>
              <a:t>Consolability</a:t>
            </a:r>
            <a:r>
              <a:rPr lang="en-US" sz="1200" b="0" i="0" u="none" strike="noStrike" kern="1200" dirty="0">
                <a:solidFill>
                  <a:schemeClr val="tx1"/>
                </a:solidFill>
                <a:effectLst/>
                <a:latin typeface="+mn-lt"/>
                <a:ea typeface="+mn-ea"/>
                <a:cs typeface="+mn-cs"/>
              </a:rPr>
              <a:t>. Total points assigned for each category may be from zero to 2 within an overall sum from 0 to 10.  The numeric rating scale may be categorized into no pain, mild pain, moderate pain, and severe pain based on the 0 (representing no pain) -10 (severe pain) scale.</a:t>
            </a:r>
          </a:p>
          <a:p>
            <a:endParaRPr lang="en-US" dirty="0"/>
          </a:p>
        </p:txBody>
      </p:sp>
      <p:sp>
        <p:nvSpPr>
          <p:cNvPr id="4" name="Slide Number Placeholder 3"/>
          <p:cNvSpPr>
            <a:spLocks noGrp="1"/>
          </p:cNvSpPr>
          <p:nvPr>
            <p:ph type="sldNum" sz="quarter" idx="5"/>
          </p:nvPr>
        </p:nvSpPr>
        <p:spPr/>
        <p:txBody>
          <a:bodyPr/>
          <a:lstStyle/>
          <a:p>
            <a:fld id="{D3F1C32C-D5B8-4A2A-9897-45D1808EC2FE}" type="slidenum">
              <a:rPr lang="en-US" smtClean="0"/>
              <a:t>6</a:t>
            </a:fld>
            <a:endParaRPr lang="en-US" dirty="0"/>
          </a:p>
        </p:txBody>
      </p:sp>
    </p:spTree>
    <p:extLst>
      <p:ext uri="{BB962C8B-B14F-4D97-AF65-F5344CB8AC3E}">
        <p14:creationId xmlns:p14="http://schemas.microsoft.com/office/powerpoint/2010/main" val="2476329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the FLACC scale observe an awake patient for 1-5 minutes a minimum. Observe their legs and body uncovered. </a:t>
            </a:r>
            <a:r>
              <a:rPr lang="en-US" sz="1200" dirty="0"/>
              <a:t>Assess body for tenseness and tone. Initiate consoling interventions if needed.  Assign a score of 0-2 to each behavioral observation and then sum and document the score.  For sleeping patients, watch for at least 5 minutes, again observe legs and body.  Touch the body to assess for tenseness and tone. Then sum the score and document. A score greater than 3 is should have an intervention as the pain goal should be less than or equal to 3. </a:t>
            </a:r>
            <a:endParaRPr lang="en-US" dirty="0"/>
          </a:p>
        </p:txBody>
      </p:sp>
      <p:sp>
        <p:nvSpPr>
          <p:cNvPr id="4" name="Slide Number Placeholder 3"/>
          <p:cNvSpPr>
            <a:spLocks noGrp="1"/>
          </p:cNvSpPr>
          <p:nvPr>
            <p:ph type="sldNum" sz="quarter" idx="5"/>
          </p:nvPr>
        </p:nvSpPr>
        <p:spPr/>
        <p:txBody>
          <a:bodyPr/>
          <a:lstStyle/>
          <a:p>
            <a:fld id="{D3F1C32C-D5B8-4A2A-9897-45D1808EC2FE}" type="slidenum">
              <a:rPr lang="en-US" smtClean="0"/>
              <a:t>7</a:t>
            </a:fld>
            <a:endParaRPr lang="en-US" dirty="0"/>
          </a:p>
        </p:txBody>
      </p:sp>
    </p:spTree>
    <p:extLst>
      <p:ext uri="{BB962C8B-B14F-4D97-AF65-F5344CB8AC3E}">
        <p14:creationId xmlns:p14="http://schemas.microsoft.com/office/powerpoint/2010/main" val="3610373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quickly review. In infants and young children, we should always question the parent about what they have observed.  Use the appropriate pain scale either NPASS for &lt; 3 months or FLACC for 3 months to 3 years or cognitively delayed non-verbal children older than 3. For both scales observe their behavioral criteria and for NPASS also review their vital sign changes and a points for prematurity as needed. </a:t>
            </a:r>
          </a:p>
        </p:txBody>
      </p:sp>
      <p:sp>
        <p:nvSpPr>
          <p:cNvPr id="4" name="Slide Number Placeholder 3"/>
          <p:cNvSpPr>
            <a:spLocks noGrp="1"/>
          </p:cNvSpPr>
          <p:nvPr>
            <p:ph type="sldNum" sz="quarter" idx="5"/>
          </p:nvPr>
        </p:nvSpPr>
        <p:spPr/>
        <p:txBody>
          <a:bodyPr/>
          <a:lstStyle/>
          <a:p>
            <a:fld id="{D3F1C32C-D5B8-4A2A-9897-45D1808EC2FE}" type="slidenum">
              <a:rPr lang="en-US" smtClean="0"/>
              <a:t>8</a:t>
            </a:fld>
            <a:endParaRPr lang="en-US" dirty="0"/>
          </a:p>
        </p:txBody>
      </p:sp>
    </p:spTree>
    <p:extLst>
      <p:ext uri="{BB962C8B-B14F-4D97-AF65-F5344CB8AC3E}">
        <p14:creationId xmlns:p14="http://schemas.microsoft.com/office/powerpoint/2010/main" val="967487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couple of options for Faces pain scales—the Faces Pain scale revised or the Wong-Baker FACES scale. Either of these scales can help measure a child’s pain intensity as they are both relatively easy to use and understand. The important thing is to be consistent in the faces scale you choose to use--don’t switch between pain scales but use the same scale each time pain is assessed.  It is also important that you use the word “hurt” or “pain” depending upon a child’s age and understanding to help them understand the face of no pain or no hurt versus the face with very much pain or hurt. The potential draw back with using the Wong baker scale is that the “no hurt” face and “hurts a little bit” faces are both smiling, which may cause a child experiencing mild pain to chose the “hurts a little more” face.  Similarly, the “Hurts worst” face is crying and a child may feel that he/she may not choose the “hurts worst” face unless they are crying. The Faces Pain Scale revised, however does not have smiles or tears and is easily correlated with the adult numeric scale, making it potentially easier to use and more reliable. </a:t>
            </a:r>
          </a:p>
        </p:txBody>
      </p:sp>
      <p:sp>
        <p:nvSpPr>
          <p:cNvPr id="4" name="Slide Number Placeholder 3"/>
          <p:cNvSpPr>
            <a:spLocks noGrp="1"/>
          </p:cNvSpPr>
          <p:nvPr>
            <p:ph type="sldNum" sz="quarter" idx="5"/>
          </p:nvPr>
        </p:nvSpPr>
        <p:spPr/>
        <p:txBody>
          <a:bodyPr/>
          <a:lstStyle/>
          <a:p>
            <a:fld id="{D3F1C32C-D5B8-4A2A-9897-45D1808EC2FE}" type="slidenum">
              <a:rPr lang="en-US" smtClean="0"/>
              <a:t>9</a:t>
            </a:fld>
            <a:endParaRPr lang="en-US" dirty="0"/>
          </a:p>
        </p:txBody>
      </p:sp>
    </p:spTree>
    <p:extLst>
      <p:ext uri="{BB962C8B-B14F-4D97-AF65-F5344CB8AC3E}">
        <p14:creationId xmlns:p14="http://schemas.microsoft.com/office/powerpoint/2010/main" val="4224952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the faces pain scale revised you ask a child to point or self report the face of how much they are hurting.  Do not use words like happy or sad so we can assure we are measuring a how child feels inside and not how their face looks. Each face is then scored from 0 to 10 by 2s counting left to right. </a:t>
            </a:r>
          </a:p>
        </p:txBody>
      </p:sp>
      <p:sp>
        <p:nvSpPr>
          <p:cNvPr id="4" name="Slide Number Placeholder 3"/>
          <p:cNvSpPr>
            <a:spLocks noGrp="1"/>
          </p:cNvSpPr>
          <p:nvPr>
            <p:ph type="sldNum" sz="quarter" idx="5"/>
          </p:nvPr>
        </p:nvSpPr>
        <p:spPr/>
        <p:txBody>
          <a:bodyPr/>
          <a:lstStyle/>
          <a:p>
            <a:fld id="{D3F1C32C-D5B8-4A2A-9897-45D1808EC2FE}" type="slidenum">
              <a:rPr lang="en-US" smtClean="0"/>
              <a:t>10</a:t>
            </a:fld>
            <a:endParaRPr lang="en-US" dirty="0"/>
          </a:p>
        </p:txBody>
      </p:sp>
    </p:spTree>
    <p:extLst>
      <p:ext uri="{BB962C8B-B14F-4D97-AF65-F5344CB8AC3E}">
        <p14:creationId xmlns:p14="http://schemas.microsoft.com/office/powerpoint/2010/main" val="3821067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hort Drop Quote, La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p:spPr>
        <p:txBody>
          <a:bodyPr/>
          <a:lstStyle>
            <a:lvl1pPr marL="0" indent="0">
              <a:buNone/>
              <a:defRPr/>
            </a:lvl1pPr>
          </a:lstStyle>
          <a:p>
            <a:endParaRPr lang="en-US" dirty="0"/>
          </a:p>
        </p:txBody>
      </p:sp>
      <p:sp>
        <p:nvSpPr>
          <p:cNvPr id="4" name="Title Placeholder 1"/>
          <p:cNvSpPr>
            <a:spLocks noGrp="1"/>
          </p:cNvSpPr>
          <p:nvPr>
            <p:ph type="title" hasCustomPrompt="1"/>
          </p:nvPr>
        </p:nvSpPr>
        <p:spPr>
          <a:xfrm>
            <a:off x="1940215" y="2010661"/>
            <a:ext cx="5300242"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262035269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y Short Drop Quote ">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1940215" y="1774101"/>
            <a:ext cx="5585469" cy="3340740"/>
          </a:xfrm>
        </p:spPr>
        <p:txBody>
          <a:bodyPr>
            <a:normAutofit/>
          </a:bodyPr>
          <a:lstStyle>
            <a:lvl1pPr marL="228600" indent="-173736">
              <a:buNone/>
              <a:defRPr sz="4400" b="0" i="0" baseline="0">
                <a:latin typeface="Lato Regular"/>
                <a:cs typeface="Lato Regular"/>
              </a:defRPr>
            </a:lvl1pPr>
            <a:lvl2pPr>
              <a:defRPr b="0" i="0">
                <a:latin typeface="Lato Light"/>
                <a:cs typeface="Lato Light"/>
              </a:defRPr>
            </a:lvl2pPr>
            <a:lvl3pPr>
              <a:defRPr b="0" i="0">
                <a:latin typeface="Lato Light"/>
                <a:cs typeface="Lato Light"/>
              </a:defRPr>
            </a:lvl3pPr>
            <a:lvl4pPr>
              <a:defRPr b="0" i="0">
                <a:latin typeface="Lato Light"/>
                <a:cs typeface="Lato Light"/>
              </a:defRPr>
            </a:lvl4pPr>
            <a:lvl5pPr>
              <a:defRPr b="0" i="0">
                <a:latin typeface="Lato Light"/>
                <a:cs typeface="Lato Light"/>
              </a:defRPr>
            </a:lvl5pPr>
          </a:lstStyle>
          <a:p>
            <a:pPr lvl="0"/>
            <a:r>
              <a:rPr lang="en-US" dirty="0"/>
              <a:t>“Click to edit drop quote style”</a:t>
            </a:r>
          </a:p>
        </p:txBody>
      </p:sp>
      <p:sp>
        <p:nvSpPr>
          <p:cNvPr id="3" name="Slide Number Placeholder 5"/>
          <p:cNvSpPr>
            <a:spLocks noGrp="1"/>
          </p:cNvSpPr>
          <p:nvPr userDrawn="1"/>
        </p:nvSpPr>
        <p:spPr>
          <a:xfrm>
            <a:off x="211579" y="6358532"/>
            <a:ext cx="591343"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A59DB8F-8FAF-2B4A-8A2B-8E81A1CA772A}" type="slidenum">
              <a:rPr lang="en-US" sz="1200" smtClean="0">
                <a:solidFill>
                  <a:prstClr val="white"/>
                </a:solidFill>
                <a:latin typeface="Noto Serif" charset="0"/>
                <a:ea typeface="Noto Serif" charset="0"/>
                <a:cs typeface="Noto Serif" charset="0"/>
              </a:rPr>
              <a:pPr/>
              <a:t>‹#›</a:t>
            </a:fld>
            <a:endParaRPr lang="en-US" sz="1200" dirty="0">
              <a:solidFill>
                <a:prstClr val="white"/>
              </a:solidFill>
              <a:latin typeface="Noto Serif" charset="0"/>
              <a:ea typeface="Noto Serif" charset="0"/>
              <a:cs typeface="Noto Serif" charset="0"/>
            </a:endParaRPr>
          </a:p>
        </p:txBody>
      </p:sp>
    </p:spTree>
    <p:extLst>
      <p:ext uri="{BB962C8B-B14F-4D97-AF65-F5344CB8AC3E}">
        <p14:creationId xmlns:p14="http://schemas.microsoft.com/office/powerpoint/2010/main" val="254996034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y Blank w/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90600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 Long Drop Quote, Noto Serif">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02922" y="980126"/>
            <a:ext cx="7604983" cy="3370427"/>
          </a:xfrm>
        </p:spPr>
        <p:txBody>
          <a:bodyPr>
            <a:normAutofit/>
          </a:bodyPr>
          <a:lstStyle>
            <a:lvl1pPr algn="l">
              <a:lnSpc>
                <a:spcPct val="120000"/>
              </a:lnSpc>
              <a:defRPr sz="2800" baseline="0">
                <a:solidFill>
                  <a:schemeClr val="bg1"/>
                </a:solidFill>
                <a:latin typeface="Noto Serif"/>
                <a:cs typeface="Noto Serif"/>
              </a:defRPr>
            </a:lvl1pPr>
          </a:lstStyle>
          <a:p>
            <a:r>
              <a:rPr lang="en-US" dirty="0"/>
              <a:t>Click to add long drop quote. Click to add long drop quote. Click to add long drop quote. Click to add long drop quote. Click to add long drop quote. Click to add long drop quote. Click to add long drop quote. Click to add long drop quote. Click to add long drop quote. Click to add long drop quote.</a:t>
            </a:r>
          </a:p>
        </p:txBody>
      </p:sp>
      <p:sp>
        <p:nvSpPr>
          <p:cNvPr id="4" name="Text Placeholder 4"/>
          <p:cNvSpPr>
            <a:spLocks noGrp="1"/>
          </p:cNvSpPr>
          <p:nvPr>
            <p:ph type="body" sz="quarter" idx="10" hasCustomPrompt="1"/>
          </p:nvPr>
        </p:nvSpPr>
        <p:spPr>
          <a:xfrm>
            <a:off x="802922" y="4779720"/>
            <a:ext cx="4111625" cy="504825"/>
          </a:xfrm>
        </p:spPr>
        <p:txBody>
          <a:bodyPr/>
          <a:lstStyle>
            <a:lvl1pPr marL="0" indent="0">
              <a:buNone/>
              <a:defRPr sz="2000"/>
            </a:lvl1pPr>
          </a:lstStyle>
          <a:p>
            <a:pPr lvl="0"/>
            <a:r>
              <a:rPr lang="en-US" dirty="0"/>
              <a:t>— Click to add attribution</a:t>
            </a:r>
          </a:p>
        </p:txBody>
      </p:sp>
      <p:sp>
        <p:nvSpPr>
          <p:cNvPr id="5" name="Slide Number Placeholder 5"/>
          <p:cNvSpPr>
            <a:spLocks noGrp="1"/>
          </p:cNvSpPr>
          <p:nvPr userDrawn="1"/>
        </p:nvSpPr>
        <p:spPr>
          <a:xfrm>
            <a:off x="211579" y="6358532"/>
            <a:ext cx="591343"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A59DB8F-8FAF-2B4A-8A2B-8E81A1CA772A}" type="slidenum">
              <a:rPr lang="en-US" sz="1200" smtClean="0">
                <a:solidFill>
                  <a:prstClr val="white"/>
                </a:solidFill>
                <a:latin typeface="Noto Serif" charset="0"/>
                <a:ea typeface="Noto Serif" charset="0"/>
                <a:cs typeface="Noto Serif" charset="0"/>
              </a:rPr>
              <a:pPr/>
              <a:t>‹#›</a:t>
            </a:fld>
            <a:endParaRPr lang="en-US" sz="1200" dirty="0">
              <a:solidFill>
                <a:prstClr val="white"/>
              </a:solidFill>
              <a:latin typeface="Noto Serif" charset="0"/>
              <a:ea typeface="Noto Serif" charset="0"/>
              <a:cs typeface="Noto Serif" charset="0"/>
            </a:endParaRPr>
          </a:p>
        </p:txBody>
      </p:sp>
    </p:spTree>
    <p:extLst>
      <p:ext uri="{BB962C8B-B14F-4D97-AF65-F5344CB8AC3E}">
        <p14:creationId xmlns:p14="http://schemas.microsoft.com/office/powerpoint/2010/main" val="346621030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03369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356350"/>
            <a:ext cx="2133600" cy="274320"/>
          </a:xfrm>
          <a:prstGeom prst="rect">
            <a:avLst/>
          </a:prstGeom>
        </p:spPr>
        <p:txBody>
          <a:bodyPr/>
          <a:lstStyle/>
          <a:p>
            <a:fld id="{71888540-3391-4DF8-9F09-AFAEAC026A2A}" type="datetimeFigureOut">
              <a:rPr lang="en-US" smtClean="0"/>
              <a:t>3/21/2023</a:t>
            </a:fld>
            <a:endParaRPr lang="en-US" dirty="0"/>
          </a:p>
        </p:txBody>
      </p:sp>
      <p:sp>
        <p:nvSpPr>
          <p:cNvPr id="5" name="Footer Placeholder 4"/>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34680" y="6355080"/>
            <a:ext cx="582966" cy="274320"/>
          </a:xfrm>
          <a:prstGeom prst="rect">
            <a:avLst/>
          </a:prstGeom>
        </p:spPr>
        <p:txBody>
          <a:bodyPr/>
          <a:lstStyle/>
          <a:p>
            <a:fld id="{98D56AE3-C02B-4B20-A8CD-16E7E231FEF5}" type="slidenum">
              <a:rPr lang="en-US" smtClean="0"/>
              <a:t>‹#›</a:t>
            </a:fld>
            <a:endParaRPr lang="en-US"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566094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70888" y="6356350"/>
            <a:ext cx="2133600" cy="274320"/>
          </a:xfrm>
          <a:prstGeom prst="rect">
            <a:avLst/>
          </a:prstGeom>
        </p:spPr>
        <p:txBody>
          <a:bodyPr/>
          <a:lstStyle/>
          <a:p>
            <a:fld id="{71888540-3391-4DF8-9F09-AFAEAC026A2A}" type="datetimeFigureOut">
              <a:rPr lang="en-US" smtClean="0"/>
              <a:t>3/21/2023</a:t>
            </a:fld>
            <a:endParaRPr lang="en-US" dirty="0"/>
          </a:p>
        </p:txBody>
      </p:sp>
      <p:sp>
        <p:nvSpPr>
          <p:cNvPr id="6" name="Footer Placeholder 5"/>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7" name="Slide Number Placeholder 6"/>
          <p:cNvSpPr>
            <a:spLocks noGrp="1"/>
          </p:cNvSpPr>
          <p:nvPr>
            <p:ph type="sldNum" sz="quarter" idx="12"/>
          </p:nvPr>
        </p:nvSpPr>
        <p:spPr>
          <a:xfrm>
            <a:off x="8234680" y="6355080"/>
            <a:ext cx="582966" cy="274320"/>
          </a:xfrm>
          <a:prstGeom prst="rect">
            <a:avLst/>
          </a:prstGeom>
        </p:spPr>
        <p:txBody>
          <a:bodyPr/>
          <a:lstStyle/>
          <a:p>
            <a:fld id="{98D56AE3-C02B-4B20-A8CD-16E7E231FEF5}"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7835947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a:xfrm>
            <a:off x="6096000" y="6248400"/>
            <a:ext cx="2667000" cy="365125"/>
          </a:xfrm>
          <a:prstGeom prst="rect">
            <a:avLst/>
          </a:prstGeom>
        </p:spPr>
        <p:txBody>
          <a:bodyPr/>
          <a:lstStyle/>
          <a:p>
            <a:fld id="{8C273C2C-6BD0-40EC-8D8D-4D51F089C5EB}" type="datetime1">
              <a:rPr lang="en-US" smtClean="0"/>
              <a:pPr/>
              <a:t>3/21/2023</a:t>
            </a:fld>
            <a:endParaRPr lang="en-US"/>
          </a:p>
        </p:txBody>
      </p:sp>
      <p:sp>
        <p:nvSpPr>
          <p:cNvPr id="6" name="Footer Placeholder 5"/>
          <p:cNvSpPr>
            <a:spLocks noGrp="1"/>
          </p:cNvSpPr>
          <p:nvPr>
            <p:ph type="ftr" sz="quarter" idx="11"/>
          </p:nvPr>
        </p:nvSpPr>
        <p:spPr>
          <a:xfrm>
            <a:off x="609600" y="6248206"/>
            <a:ext cx="5421083"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0" y="1272222"/>
            <a:ext cx="533400" cy="244476"/>
          </a:xfrm>
          <a:prstGeom prst="rect">
            <a:avLst/>
          </a:prstGeom>
        </p:spPr>
        <p:txBody>
          <a:bodyPr/>
          <a:lstStyle>
            <a:lvl1pPr>
              <a:defRPr>
                <a:solidFill>
                  <a:srgbClr val="FFFFFF"/>
                </a:solidFill>
              </a:defRPr>
            </a:lvl1pPr>
          </a:lstStyle>
          <a:p>
            <a:fld id="{FA84A37A-AFC2-4A01-80A1-FC20F2C0D5B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7708266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a:xfrm>
            <a:off x="6096000" y="6248400"/>
            <a:ext cx="2667000" cy="365125"/>
          </a:xfrm>
          <a:prstGeom prst="rect">
            <a:avLst/>
          </a:prstGeom>
        </p:spPr>
        <p:txBody>
          <a:bodyPr rtlCol="0"/>
          <a:lstStyle/>
          <a:p>
            <a:fld id="{0884C285-8BCE-48FC-97D9-E2837AF38351}" type="datetime1">
              <a:rPr lang="en-US" smtClean="0"/>
              <a:pPr/>
              <a:t>3/21/2023</a:t>
            </a:fld>
            <a:endParaRPr lang="en-US"/>
          </a:p>
        </p:txBody>
      </p:sp>
      <p:sp>
        <p:nvSpPr>
          <p:cNvPr id="12" name="Slide Number Placeholder 11"/>
          <p:cNvSpPr>
            <a:spLocks noGrp="1"/>
          </p:cNvSpPr>
          <p:nvPr>
            <p:ph type="sldNum" sz="quarter" idx="16"/>
          </p:nvPr>
        </p:nvSpPr>
        <p:spPr>
          <a:xfrm>
            <a:off x="0" y="1272222"/>
            <a:ext cx="533400" cy="244476"/>
          </a:xfrm>
          <a:prstGeom prst="rect">
            <a:avLst/>
          </a:prstGeom>
        </p:spPr>
        <p:txBody>
          <a:bodyPr rtlCol="0"/>
          <a:lstStyle/>
          <a:p>
            <a:fld id="{FA84A37A-AFC2-4A01-80A1-FC20F2C0D5BB}" type="slidenum">
              <a:rPr lang="en-US" smtClean="0"/>
              <a:pPr/>
              <a:t>‹#›</a:t>
            </a:fld>
            <a:endParaRPr lang="en-US"/>
          </a:p>
        </p:txBody>
      </p:sp>
      <p:sp>
        <p:nvSpPr>
          <p:cNvPr id="14" name="Footer Placeholder 13"/>
          <p:cNvSpPr>
            <a:spLocks noGrp="1"/>
          </p:cNvSpPr>
          <p:nvPr>
            <p:ph type="ftr" sz="quarter" idx="17"/>
          </p:nvPr>
        </p:nvSpPr>
        <p:spPr>
          <a:xfrm>
            <a:off x="609600" y="6248206"/>
            <a:ext cx="5421083" cy="365125"/>
          </a:xfrm>
          <a:prstGeom prst="rect">
            <a:avLst/>
          </a:prstGeom>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078009447"/>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White Box Short Drop Quot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p:spPr>
        <p:txBody>
          <a:bodyPr/>
          <a:lstStyle/>
          <a:p>
            <a:endParaRPr lang="en-US" dirty="0"/>
          </a:p>
        </p:txBody>
      </p:sp>
      <p:sp>
        <p:nvSpPr>
          <p:cNvPr id="4" name="Rectangle 3"/>
          <p:cNvSpPr/>
          <p:nvPr userDrawn="1"/>
        </p:nvSpPr>
        <p:spPr>
          <a:xfrm>
            <a:off x="1023021" y="1059712"/>
            <a:ext cx="7114125" cy="4738575"/>
          </a:xfrm>
          <a:prstGeom prst="rect">
            <a:avLst/>
          </a:prstGeom>
          <a:solidFill>
            <a:schemeClr val="bg1">
              <a:alpha val="7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latin typeface="Lato Regular"/>
            </a:endParaRPr>
          </a:p>
        </p:txBody>
      </p:sp>
      <p:sp>
        <p:nvSpPr>
          <p:cNvPr id="5" name="Title Placeholder 1"/>
          <p:cNvSpPr>
            <a:spLocks noGrp="1"/>
          </p:cNvSpPr>
          <p:nvPr>
            <p:ph type="title" hasCustomPrompt="1"/>
          </p:nvPr>
        </p:nvSpPr>
        <p:spPr>
          <a:xfrm>
            <a:off x="1940215" y="2010661"/>
            <a:ext cx="5300242"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372987313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727665357"/>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76184" y="482088"/>
            <a:ext cx="8031317" cy="58203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Tree>
    <p:extLst>
      <p:ext uri="{BB962C8B-B14F-4D97-AF65-F5344CB8AC3E}">
        <p14:creationId xmlns:p14="http://schemas.microsoft.com/office/powerpoint/2010/main" val="411401871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46241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356350"/>
            <a:ext cx="2133600" cy="274320"/>
          </a:xfrm>
          <a:prstGeom prst="rect">
            <a:avLst/>
          </a:prstGeom>
        </p:spPr>
        <p:txBody>
          <a:bodyPr/>
          <a:lstStyle/>
          <a:p>
            <a:fld id="{71888540-3391-4DF8-9F09-AFAEAC026A2A}" type="datetimeFigureOut">
              <a:rPr lang="en-US" smtClean="0"/>
              <a:t>3/21/2023</a:t>
            </a:fld>
            <a:endParaRPr lang="en-US" dirty="0"/>
          </a:p>
        </p:txBody>
      </p:sp>
      <p:sp>
        <p:nvSpPr>
          <p:cNvPr id="5" name="Footer Placeholder 4"/>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34680" y="6355080"/>
            <a:ext cx="582966" cy="274320"/>
          </a:xfrm>
          <a:prstGeom prst="rect">
            <a:avLst/>
          </a:prstGeom>
        </p:spPr>
        <p:txBody>
          <a:bodyPr/>
          <a:lstStyle/>
          <a:p>
            <a:fld id="{98D56AE3-C02B-4B20-A8CD-16E7E231FEF5}" type="slidenum">
              <a:rPr lang="en-US" smtClean="0"/>
              <a:t>‹#›</a:t>
            </a:fld>
            <a:endParaRPr lang="en-US"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0466438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70888" y="6356350"/>
            <a:ext cx="2133600" cy="274320"/>
          </a:xfrm>
          <a:prstGeom prst="rect">
            <a:avLst/>
          </a:prstGeom>
        </p:spPr>
        <p:txBody>
          <a:bodyPr/>
          <a:lstStyle/>
          <a:p>
            <a:fld id="{71888540-3391-4DF8-9F09-AFAEAC026A2A}" type="datetimeFigureOut">
              <a:rPr lang="en-US" smtClean="0"/>
              <a:t>3/21/2023</a:t>
            </a:fld>
            <a:endParaRPr lang="en-US" dirty="0"/>
          </a:p>
        </p:txBody>
      </p:sp>
      <p:sp>
        <p:nvSpPr>
          <p:cNvPr id="6" name="Footer Placeholder 5"/>
          <p:cNvSpPr>
            <a:spLocks noGrp="1"/>
          </p:cNvSpPr>
          <p:nvPr>
            <p:ph type="ftr" sz="quarter" idx="11"/>
          </p:nvPr>
        </p:nvSpPr>
        <p:spPr>
          <a:xfrm>
            <a:off x="3048000" y="6356350"/>
            <a:ext cx="3352800" cy="274320"/>
          </a:xfrm>
          <a:prstGeom prst="rect">
            <a:avLst/>
          </a:prstGeom>
        </p:spPr>
        <p:txBody>
          <a:bodyPr/>
          <a:lstStyle/>
          <a:p>
            <a:endParaRPr lang="en-US" dirty="0"/>
          </a:p>
        </p:txBody>
      </p:sp>
      <p:sp>
        <p:nvSpPr>
          <p:cNvPr id="7" name="Slide Number Placeholder 6"/>
          <p:cNvSpPr>
            <a:spLocks noGrp="1"/>
          </p:cNvSpPr>
          <p:nvPr>
            <p:ph type="sldNum" sz="quarter" idx="12"/>
          </p:nvPr>
        </p:nvSpPr>
        <p:spPr>
          <a:xfrm>
            <a:off x="8234680" y="6355080"/>
            <a:ext cx="582966" cy="274320"/>
          </a:xfrm>
          <a:prstGeom prst="rect">
            <a:avLst/>
          </a:prstGeom>
        </p:spPr>
        <p:txBody>
          <a:bodyPr/>
          <a:lstStyle/>
          <a:p>
            <a:fld id="{98D56AE3-C02B-4B20-A8CD-16E7E231FEF5}"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576908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y Heading and Subhead w/Logo">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976313" y="693203"/>
            <a:ext cx="7176482" cy="953787"/>
          </a:xfrm>
        </p:spPr>
        <p:txBody>
          <a:bodyPr>
            <a:normAutofit/>
          </a:bodyPr>
          <a:lstStyle>
            <a:lvl1pPr algn="l">
              <a:defRPr sz="4000"/>
            </a:lvl1pPr>
          </a:lstStyle>
          <a:p>
            <a:r>
              <a:rPr lang="en-US" dirty="0"/>
              <a:t>Click to edit master title style</a:t>
            </a:r>
          </a:p>
        </p:txBody>
      </p:sp>
      <p:sp>
        <p:nvSpPr>
          <p:cNvPr id="5" name="Subtitle 2"/>
          <p:cNvSpPr>
            <a:spLocks noGrp="1"/>
          </p:cNvSpPr>
          <p:nvPr>
            <p:ph type="subTitle" idx="1" hasCustomPrompt="1"/>
          </p:nvPr>
        </p:nvSpPr>
        <p:spPr>
          <a:xfrm>
            <a:off x="976313" y="1776331"/>
            <a:ext cx="7176482" cy="1269892"/>
          </a:xfrm>
        </p:spPr>
        <p:txBody>
          <a:bodyPr>
            <a:normAutofit/>
          </a:bodyPr>
          <a:lstStyle>
            <a:lvl1pPr marL="0" indent="0" algn="l">
              <a:buNone/>
              <a:defRPr sz="1800">
                <a:solidFill>
                  <a:srgbClr val="FFFFFF"/>
                </a:solidFill>
                <a:latin typeface="Noto Serif"/>
                <a:cs typeface="Noto Serif"/>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4"/>
          <p:cNvSpPr>
            <a:spLocks noGrp="1"/>
          </p:cNvSpPr>
          <p:nvPr>
            <p:ph type="body" sz="quarter" idx="10" hasCustomPrompt="1"/>
          </p:nvPr>
        </p:nvSpPr>
        <p:spPr>
          <a:xfrm>
            <a:off x="976313" y="3693228"/>
            <a:ext cx="7175500" cy="1598613"/>
          </a:xfrm>
        </p:spPr>
        <p:txBody>
          <a:bodyPr>
            <a:noAutofit/>
          </a:bodyPr>
          <a:lstStyle>
            <a:lvl1pPr marL="0" indent="0">
              <a:buNone/>
              <a:defRPr sz="1800">
                <a:latin typeface="Noto Serif"/>
                <a:cs typeface="Noto Serif"/>
              </a:defRPr>
            </a:lvl1pPr>
            <a:lvl2pPr marL="457200" indent="0">
              <a:buNone/>
              <a:defRPr sz="1800">
                <a:latin typeface="Noto Serif"/>
                <a:cs typeface="Noto Serif"/>
              </a:defRPr>
            </a:lvl2pPr>
            <a:lvl3pPr marL="914400" indent="0">
              <a:buNone/>
              <a:defRPr sz="1800">
                <a:latin typeface="Noto Serif"/>
                <a:cs typeface="Noto Serif"/>
              </a:defRPr>
            </a:lvl3pPr>
            <a:lvl4pPr marL="1371600" indent="0">
              <a:buNone/>
              <a:defRPr sz="1800">
                <a:latin typeface="Noto Serif"/>
                <a:cs typeface="Noto Serif"/>
              </a:defRPr>
            </a:lvl4pPr>
            <a:lvl5pPr marL="1828800" indent="0">
              <a:buNone/>
              <a:defRPr sz="1800">
                <a:latin typeface="Noto Serif"/>
                <a:cs typeface="Noto Serif"/>
              </a:defRPr>
            </a:lvl5pPr>
          </a:lstStyle>
          <a:p>
            <a:pPr lvl="0"/>
            <a:r>
              <a:rPr lang="en-US" dirty="0"/>
              <a:t>Click to edit master text styles</a:t>
            </a:r>
          </a:p>
        </p:txBody>
      </p:sp>
      <p:sp>
        <p:nvSpPr>
          <p:cNvPr id="7" name="Text Placeholder 7"/>
          <p:cNvSpPr>
            <a:spLocks noGrp="1"/>
          </p:cNvSpPr>
          <p:nvPr>
            <p:ph type="body" sz="quarter" idx="11" hasCustomPrompt="1"/>
          </p:nvPr>
        </p:nvSpPr>
        <p:spPr>
          <a:xfrm>
            <a:off x="976639" y="3139753"/>
            <a:ext cx="7175500" cy="459107"/>
          </a:xfrm>
        </p:spPr>
        <p:txBody>
          <a:bodyPr>
            <a:normAutofit/>
          </a:bodyPr>
          <a:lstStyle>
            <a:lvl1pPr marL="0" indent="0">
              <a:buNone/>
              <a:defRPr sz="2400" baseline="0">
                <a:solidFill>
                  <a:schemeClr val="bg1"/>
                </a:solidFill>
                <a:latin typeface="Lato Regular"/>
                <a:cs typeface="Lato Regular"/>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subhead</a:t>
            </a:r>
          </a:p>
        </p:txBody>
      </p:sp>
      <p:sp>
        <p:nvSpPr>
          <p:cNvPr id="8" name="Slide Number Placeholder 5"/>
          <p:cNvSpPr>
            <a:spLocks noGrp="1"/>
          </p:cNvSpPr>
          <p:nvPr userDrawn="1"/>
        </p:nvSpPr>
        <p:spPr>
          <a:xfrm>
            <a:off x="211579" y="6358532"/>
            <a:ext cx="591343"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A59DB8F-8FAF-2B4A-8A2B-8E81A1CA772A}" type="slidenum">
              <a:rPr lang="en-US" sz="1200" smtClean="0">
                <a:solidFill>
                  <a:prstClr val="white"/>
                </a:solidFill>
                <a:latin typeface="Noto Serif" charset="0"/>
                <a:ea typeface="Noto Serif" charset="0"/>
                <a:cs typeface="Noto Serif" charset="0"/>
              </a:rPr>
              <a:pPr/>
              <a:t>‹#›</a:t>
            </a:fld>
            <a:endParaRPr lang="en-US" sz="1200" dirty="0">
              <a:solidFill>
                <a:prstClr val="white"/>
              </a:solidFill>
              <a:latin typeface="Noto Serif" charset="0"/>
              <a:ea typeface="Noto Serif" charset="0"/>
              <a:cs typeface="Noto Serif" charset="0"/>
            </a:endParaRPr>
          </a:p>
        </p:txBody>
      </p:sp>
    </p:spTree>
    <p:extLst>
      <p:ext uri="{BB962C8B-B14F-4D97-AF65-F5344CB8AC3E}">
        <p14:creationId xmlns:p14="http://schemas.microsoft.com/office/powerpoint/2010/main" val="249399865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y Headline and Bulleted Lis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811362" y="687189"/>
            <a:ext cx="7534430"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5"/>
          <p:cNvSpPr>
            <a:spLocks noGrp="1"/>
          </p:cNvSpPr>
          <p:nvPr>
            <p:ph type="body" sz="quarter" idx="10"/>
          </p:nvPr>
        </p:nvSpPr>
        <p:spPr>
          <a:xfrm>
            <a:off x="811213" y="1886221"/>
            <a:ext cx="7534275" cy="3011487"/>
          </a:xfr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userDrawn="1"/>
        </p:nvSpPr>
        <p:spPr>
          <a:xfrm>
            <a:off x="211579" y="6358532"/>
            <a:ext cx="591343"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A59DB8F-8FAF-2B4A-8A2B-8E81A1CA772A}" type="slidenum">
              <a:rPr lang="en-US" sz="1200" smtClean="0">
                <a:solidFill>
                  <a:prstClr val="white"/>
                </a:solidFill>
                <a:latin typeface="Noto Serif" charset="0"/>
                <a:ea typeface="Noto Serif" charset="0"/>
                <a:cs typeface="Noto Serif" charset="0"/>
              </a:rPr>
              <a:pPr/>
              <a:t>‹#›</a:t>
            </a:fld>
            <a:endParaRPr lang="en-US" sz="1200" dirty="0">
              <a:solidFill>
                <a:prstClr val="white"/>
              </a:solidFill>
              <a:latin typeface="Noto Serif" charset="0"/>
              <a:ea typeface="Noto Serif" charset="0"/>
              <a:cs typeface="Noto Serif" charset="0"/>
            </a:endParaRPr>
          </a:p>
        </p:txBody>
      </p:sp>
    </p:spTree>
    <p:extLst>
      <p:ext uri="{BB962C8B-B14F-4D97-AF65-F5344CB8AC3E}">
        <p14:creationId xmlns:p14="http://schemas.microsoft.com/office/powerpoint/2010/main" val="410245414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5433" y="691263"/>
            <a:ext cx="7334529"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05433" y="2016825"/>
            <a:ext cx="7334529" cy="406727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11297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hf sldNum="0" hdr="0" ftr="0" dt="0"/>
  <p:txStyles>
    <p:titleStyle>
      <a:lvl1pPr algn="l" defTabSz="457200" rtl="0" eaLnBrk="1" latinLnBrk="0" hangingPunct="1">
        <a:spcBef>
          <a:spcPct val="0"/>
        </a:spcBef>
        <a:buNone/>
        <a:defRPr sz="4400" b="0" i="0" kern="1200">
          <a:solidFill>
            <a:srgbClr val="002776"/>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3200" b="0" i="0" kern="1200">
          <a:solidFill>
            <a:srgbClr val="585E60"/>
          </a:solidFill>
          <a:latin typeface="Noto Serif"/>
          <a:ea typeface="+mn-ea"/>
          <a:cs typeface="Noto Serif"/>
        </a:defRPr>
      </a:lvl1pPr>
      <a:lvl2pPr marL="742950" indent="-285750" algn="l" defTabSz="457200" rtl="0" eaLnBrk="1" latinLnBrk="0" hangingPunct="1">
        <a:spcBef>
          <a:spcPct val="20000"/>
        </a:spcBef>
        <a:buFont typeface="Arial"/>
        <a:buChar char="–"/>
        <a:defRPr sz="2800" b="0" i="0" kern="1200">
          <a:solidFill>
            <a:srgbClr val="585E60"/>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585E60"/>
          </a:solidFill>
          <a:latin typeface="Noto Serif"/>
          <a:ea typeface="+mn-ea"/>
          <a:cs typeface="Noto Serif"/>
        </a:defRPr>
      </a:lvl3pPr>
      <a:lvl4pPr marL="16002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4pPr>
      <a:lvl5pPr marL="20574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364852"/>
              </a:solidFill>
              <a:latin typeface="Lato Regular"/>
            </a:endParaRPr>
          </a:p>
        </p:txBody>
      </p:sp>
      <p:sp>
        <p:nvSpPr>
          <p:cNvPr id="2" name="Title Placeholder 1"/>
          <p:cNvSpPr>
            <a:spLocks noGrp="1"/>
          </p:cNvSpPr>
          <p:nvPr>
            <p:ph type="title"/>
          </p:nvPr>
        </p:nvSpPr>
        <p:spPr>
          <a:xfrm>
            <a:off x="811362" y="693736"/>
            <a:ext cx="753443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11362" y="2019299"/>
            <a:ext cx="7534430" cy="31430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OHSU-REV.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345792" y="5838286"/>
            <a:ext cx="432452" cy="740664"/>
          </a:xfrm>
          <a:prstGeom prst="rect">
            <a:avLst/>
          </a:prstGeom>
        </p:spPr>
      </p:pic>
    </p:spTree>
    <p:extLst>
      <p:ext uri="{BB962C8B-B14F-4D97-AF65-F5344CB8AC3E}">
        <p14:creationId xmlns:p14="http://schemas.microsoft.com/office/powerpoint/2010/main" val="119933951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Lst>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hf sldNum="0"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23.tiff"/><Relationship Id="rId5" Type="http://schemas.openxmlformats.org/officeDocument/2006/relationships/image" Target="../media/image22.tiff"/><Relationship Id="rId4" Type="http://schemas.openxmlformats.org/officeDocument/2006/relationships/image" Target="../media/image21.tiff"/></Relationships>
</file>

<file path=ppt/slides/_rels/slide19.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5.tif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30.tiff"/></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p:cNvSpPr txBox="1"/>
          <p:nvPr/>
        </p:nvSpPr>
        <p:spPr>
          <a:xfrm>
            <a:off x="693170" y="3871639"/>
            <a:ext cx="7094858" cy="1446550"/>
          </a:xfrm>
          <a:prstGeom prst="rect">
            <a:avLst/>
          </a:prstGeom>
          <a:noFill/>
        </p:spPr>
        <p:txBody>
          <a:bodyPr wrap="square" rtlCol="0">
            <a:spAutoFit/>
          </a:bodyPr>
          <a:lstStyle/>
          <a:p>
            <a:pPr defTabSz="457200"/>
            <a:r>
              <a:rPr lang="en-US" sz="4400" b="1" dirty="0">
                <a:solidFill>
                  <a:prstClr val="white"/>
                </a:solidFill>
                <a:latin typeface="Lato Regular"/>
                <a:cs typeface="Lato Regular"/>
              </a:rPr>
              <a:t>Management of Pediatric Pain &amp; Distress</a:t>
            </a:r>
          </a:p>
        </p:txBody>
      </p:sp>
      <p:cxnSp>
        <p:nvCxnSpPr>
          <p:cNvPr id="6" name="Straight Connector 5" title="Straight line"/>
          <p:cNvCxnSpPr/>
          <p:nvPr/>
        </p:nvCxnSpPr>
        <p:spPr>
          <a:xfrm>
            <a:off x="725731" y="5762880"/>
            <a:ext cx="7594261" cy="864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658492" y="6148541"/>
            <a:ext cx="6154231" cy="369332"/>
          </a:xfrm>
          <a:prstGeom prst="rect">
            <a:avLst/>
          </a:prstGeom>
          <a:noFill/>
        </p:spPr>
        <p:txBody>
          <a:bodyPr wrap="square" rtlCol="0" anchor="t">
            <a:spAutoFit/>
          </a:bodyPr>
          <a:lstStyle/>
          <a:p>
            <a:pPr defTabSz="457200"/>
            <a:r>
              <a:rPr lang="en-US" sz="900" kern="0" spc="80" dirty="0">
                <a:solidFill>
                  <a:prstClr val="white"/>
                </a:solidFill>
                <a:latin typeface="Lato Regular" panose="020F0502020204030203" pitchFamily="34" charset="0"/>
                <a:cs typeface="Lato Light"/>
              </a:rPr>
              <a:t>Melinda Hartenstein, BSN, RN, CEN, CPEN </a:t>
            </a:r>
          </a:p>
          <a:p>
            <a:pPr defTabSz="457200"/>
            <a:r>
              <a:rPr lang="en-US" sz="900" kern="0" spc="80" dirty="0">
                <a:solidFill>
                  <a:prstClr val="white"/>
                </a:solidFill>
                <a:latin typeface="Lato Regular" panose="020F0502020204030203" pitchFamily="34" charset="0"/>
              </a:rPr>
              <a:t>Danielle Sullivan, BSN, RN</a:t>
            </a:r>
            <a:endParaRPr lang="en-US" dirty="0"/>
          </a:p>
        </p:txBody>
      </p:sp>
    </p:spTree>
    <p:extLst>
      <p:ext uri="{BB962C8B-B14F-4D97-AF65-F5344CB8AC3E}">
        <p14:creationId xmlns:p14="http://schemas.microsoft.com/office/powerpoint/2010/main" val="2890628177"/>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42760"/>
            <a:ext cx="8305800" cy="1143000"/>
          </a:xfrm>
        </p:spPr>
        <p:txBody>
          <a:bodyPr>
            <a:normAutofit/>
          </a:bodyPr>
          <a:lstStyle/>
          <a:p>
            <a:r>
              <a:rPr lang="en-US" dirty="0"/>
              <a:t>Faces Pain Scale-Revised (FPS-R)</a:t>
            </a:r>
          </a:p>
        </p:txBody>
      </p:sp>
      <p:sp>
        <p:nvSpPr>
          <p:cNvPr id="6" name="Content Placeholder 5"/>
          <p:cNvSpPr>
            <a:spLocks noGrp="1"/>
          </p:cNvSpPr>
          <p:nvPr>
            <p:ph sz="quarter" idx="1"/>
          </p:nvPr>
        </p:nvSpPr>
        <p:spPr>
          <a:ln w="28575">
            <a:solidFill>
              <a:schemeClr val="accent2"/>
            </a:solidFill>
            <a:prstDash val="sysDash"/>
          </a:ln>
        </p:spPr>
        <p:txBody>
          <a:bodyPr>
            <a:normAutofit lnSpcReduction="10000"/>
          </a:bodyPr>
          <a:lstStyle/>
          <a:p>
            <a:pPr marL="0" indent="0" algn="ctr">
              <a:buClr>
                <a:schemeClr val="accent5"/>
              </a:buClr>
              <a:buNone/>
            </a:pPr>
            <a:endParaRPr lang="en-US" dirty="0"/>
          </a:p>
          <a:p>
            <a:pPr marL="0" indent="0" algn="ctr">
              <a:buClr>
                <a:schemeClr val="accent5"/>
              </a:buClr>
              <a:buNone/>
            </a:pPr>
            <a:r>
              <a:rPr lang="en-US" dirty="0"/>
              <a:t>Score the chosen face </a:t>
            </a:r>
          </a:p>
          <a:p>
            <a:pPr marL="0" indent="0" algn="ctr">
              <a:buClr>
                <a:schemeClr val="accent5"/>
              </a:buClr>
              <a:buNone/>
            </a:pPr>
            <a:r>
              <a:rPr lang="en-US" b="1" dirty="0"/>
              <a:t>0</a:t>
            </a:r>
            <a:r>
              <a:rPr lang="en-US" dirty="0"/>
              <a:t>, </a:t>
            </a:r>
            <a:r>
              <a:rPr lang="en-US" b="1" dirty="0"/>
              <a:t>2</a:t>
            </a:r>
            <a:r>
              <a:rPr lang="en-US" dirty="0"/>
              <a:t>, </a:t>
            </a:r>
            <a:r>
              <a:rPr lang="en-US" b="1" dirty="0"/>
              <a:t>4</a:t>
            </a:r>
            <a:r>
              <a:rPr lang="en-US" dirty="0"/>
              <a:t>, </a:t>
            </a:r>
            <a:r>
              <a:rPr lang="en-US" b="1" dirty="0"/>
              <a:t>6</a:t>
            </a:r>
            <a:r>
              <a:rPr lang="en-US" dirty="0"/>
              <a:t>, </a:t>
            </a:r>
            <a:r>
              <a:rPr lang="en-US" b="1" dirty="0"/>
              <a:t>8</a:t>
            </a:r>
            <a:r>
              <a:rPr lang="en-US" dirty="0"/>
              <a:t>, or </a:t>
            </a:r>
            <a:r>
              <a:rPr lang="en-US" b="1" dirty="0"/>
              <a:t>10</a:t>
            </a:r>
            <a:endParaRPr lang="en-US" dirty="0"/>
          </a:p>
          <a:p>
            <a:pPr marL="0" indent="0" algn="ctr">
              <a:buClr>
                <a:schemeClr val="accent5"/>
              </a:buClr>
              <a:buNone/>
            </a:pPr>
            <a:r>
              <a:rPr lang="en-US" dirty="0"/>
              <a:t>counting left to right  </a:t>
            </a:r>
          </a:p>
          <a:p>
            <a:pPr marL="0" indent="0">
              <a:buNone/>
            </a:pPr>
            <a:endParaRPr lang="en-US" sz="2000" dirty="0"/>
          </a:p>
          <a:p>
            <a:pPr marL="0" indent="0">
              <a:buNone/>
            </a:pPr>
            <a:endParaRPr lang="en-US" sz="2000" dirty="0"/>
          </a:p>
          <a:p>
            <a:pPr marL="0" indent="0">
              <a:buNone/>
            </a:pPr>
            <a:endParaRPr lang="en-US" sz="2000" dirty="0"/>
          </a:p>
          <a:p>
            <a:pPr marL="0" indent="0" algn="ctr">
              <a:buNone/>
            </a:pPr>
            <a:r>
              <a:rPr lang="en-US" sz="2000" b="1" i="1" dirty="0">
                <a:solidFill>
                  <a:srgbClr val="C00000"/>
                </a:solidFill>
              </a:rPr>
              <a:t>Self –Report is the gold standard for children who are developmentally able to do so</a:t>
            </a:r>
          </a:p>
        </p:txBody>
      </p:sp>
      <p:sp>
        <p:nvSpPr>
          <p:cNvPr id="11" name="Rectangle 10"/>
          <p:cNvSpPr/>
          <p:nvPr/>
        </p:nvSpPr>
        <p:spPr>
          <a:xfrm>
            <a:off x="4686300" y="3423478"/>
            <a:ext cx="4322724" cy="923330"/>
          </a:xfrm>
          <a:prstGeom prst="rect">
            <a:avLst/>
          </a:prstGeom>
        </p:spPr>
        <p:txBody>
          <a:bodyPr wrap="square">
            <a:spAutoFit/>
          </a:bodyPr>
          <a:lstStyle/>
          <a:p>
            <a:pPr algn="ctr">
              <a:buClr>
                <a:schemeClr val="accent5"/>
              </a:buClr>
            </a:pPr>
            <a:r>
              <a:rPr lang="en-US" dirty="0">
                <a:solidFill>
                  <a:schemeClr val="bg1"/>
                </a:solidFill>
              </a:rPr>
              <a:t>Do not use words like “happy” or “sad”. This scale is intended to measure how children feel inside, not how their face looks. </a:t>
            </a:r>
          </a:p>
        </p:txBody>
      </p:sp>
      <p:pic>
        <p:nvPicPr>
          <p:cNvPr id="12" name="Picture 11"/>
          <p:cNvPicPr>
            <a:picLocks/>
          </p:cNvPicPr>
          <p:nvPr/>
        </p:nvPicPr>
        <p:blipFill>
          <a:blip r:embed="rId3" cstate="email">
            <a:extLst>
              <a:ext uri="{28A0092B-C50C-407E-A947-70E740481C1C}">
                <a14:useLocalDpi xmlns:a14="http://schemas.microsoft.com/office/drawing/2010/main" val="0"/>
              </a:ext>
            </a:extLst>
          </a:blip>
          <a:stretch>
            <a:fillRect/>
          </a:stretch>
        </p:blipFill>
        <p:spPr>
          <a:xfrm>
            <a:off x="5636616" y="4418439"/>
            <a:ext cx="2560320" cy="1737360"/>
          </a:xfrm>
          <a:prstGeom prst="rect">
            <a:avLst/>
          </a:prstGeom>
        </p:spPr>
      </p:pic>
      <p:pic>
        <p:nvPicPr>
          <p:cNvPr id="4" name="Content Placeholder 3"/>
          <p:cNvPicPr>
            <a:picLocks noGrp="1" noChangeAspect="1"/>
          </p:cNvPicPr>
          <p:nvPr>
            <p:ph sz="quarter" idx="2"/>
          </p:nvPr>
        </p:nvPicPr>
        <p:blipFill>
          <a:blip r:embed="rId4"/>
          <a:stretch>
            <a:fillRect/>
          </a:stretch>
        </p:blipFill>
        <p:spPr>
          <a:xfrm>
            <a:off x="4876800" y="1851173"/>
            <a:ext cx="3886200" cy="1086915"/>
          </a:xfrm>
          <a:prstGeom prst="rect">
            <a:avLst/>
          </a:prstGeom>
          <a:ln>
            <a:solidFill>
              <a:schemeClr val="tx1"/>
            </a:solidFill>
          </a:ln>
        </p:spPr>
      </p:pic>
      <p:sp>
        <p:nvSpPr>
          <p:cNvPr id="7" name="5-Point Star 6"/>
          <p:cNvSpPr/>
          <p:nvPr/>
        </p:nvSpPr>
        <p:spPr>
          <a:xfrm>
            <a:off x="1018903" y="5516880"/>
            <a:ext cx="513805" cy="513806"/>
          </a:xfrm>
          <a:prstGeom prst="star5">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3457296" y="5490291"/>
            <a:ext cx="634039" cy="627942"/>
          </a:xfrm>
          <a:prstGeom prst="rect">
            <a:avLst/>
          </a:prstGeom>
        </p:spPr>
      </p:pic>
      <p:pic>
        <p:nvPicPr>
          <p:cNvPr id="13" name="Picture 12"/>
          <p:cNvPicPr>
            <a:picLocks noChangeAspect="1"/>
          </p:cNvPicPr>
          <p:nvPr/>
        </p:nvPicPr>
        <p:blipFill>
          <a:blip r:embed="rId6"/>
          <a:stretch>
            <a:fillRect/>
          </a:stretch>
        </p:blipFill>
        <p:spPr>
          <a:xfrm>
            <a:off x="939166" y="4031726"/>
            <a:ext cx="3223532" cy="315082"/>
          </a:xfrm>
          <a:prstGeom prst="rect">
            <a:avLst/>
          </a:prstGeom>
        </p:spPr>
      </p:pic>
      <p:sp>
        <p:nvSpPr>
          <p:cNvPr id="2" name="TextBox 1"/>
          <p:cNvSpPr txBox="1"/>
          <p:nvPr/>
        </p:nvSpPr>
        <p:spPr>
          <a:xfrm>
            <a:off x="4876800" y="2938088"/>
            <a:ext cx="3886200" cy="461665"/>
          </a:xfrm>
          <a:prstGeom prst="rect">
            <a:avLst/>
          </a:prstGeom>
          <a:noFill/>
          <a:ln>
            <a:solidFill>
              <a:schemeClr val="tx1"/>
            </a:solidFill>
          </a:ln>
        </p:spPr>
        <p:txBody>
          <a:bodyPr wrap="square" rtlCol="0">
            <a:spAutoFit/>
          </a:bodyPr>
          <a:lstStyle/>
          <a:p>
            <a:r>
              <a:rPr lang="en-US" sz="1200" i="1" dirty="0">
                <a:solidFill>
                  <a:schemeClr val="bg1"/>
                </a:solidFill>
              </a:rPr>
              <a:t>Patients should use the diagram without numbers printed.  This is a guide for providers.</a:t>
            </a:r>
          </a:p>
        </p:txBody>
      </p:sp>
    </p:spTree>
    <p:extLst>
      <p:ext uri="{BB962C8B-B14F-4D97-AF65-F5344CB8AC3E}">
        <p14:creationId xmlns:p14="http://schemas.microsoft.com/office/powerpoint/2010/main" val="240855331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Numbers</a:t>
            </a:r>
          </a:p>
        </p:txBody>
      </p:sp>
      <p:sp>
        <p:nvSpPr>
          <p:cNvPr id="6" name="Text Placeholder 5"/>
          <p:cNvSpPr>
            <a:spLocks noGrp="1"/>
          </p:cNvSpPr>
          <p:nvPr>
            <p:ph type="body" idx="2"/>
          </p:nvPr>
        </p:nvSpPr>
        <p:spPr>
          <a:xfrm>
            <a:off x="360609" y="1420749"/>
            <a:ext cx="1915866" cy="5056251"/>
          </a:xfrm>
        </p:spPr>
        <p:txBody>
          <a:bodyPr>
            <a:normAutofit/>
          </a:bodyPr>
          <a:lstStyle/>
          <a:p>
            <a:r>
              <a:rPr lang="en-US" dirty="0"/>
              <a:t>Numeric Pain Rating Scale</a:t>
            </a:r>
          </a:p>
          <a:p>
            <a:r>
              <a:rPr lang="en-US" dirty="0"/>
              <a:t>Appropriate for developmental level 8 years or greater.</a:t>
            </a:r>
          </a:p>
          <a:p>
            <a:r>
              <a:rPr lang="en-US" b="1" i="1" dirty="0">
                <a:solidFill>
                  <a:srgbClr val="C00000"/>
                </a:solidFill>
              </a:rPr>
              <a:t>Self –Report is the gold standard for children who are developmentally able to do so</a:t>
            </a:r>
          </a:p>
          <a:p>
            <a:endParaRPr lang="en-US" dirty="0"/>
          </a:p>
          <a:p>
            <a:endParaRPr lang="en-US" dirty="0"/>
          </a:p>
        </p:txBody>
      </p:sp>
      <p:sp>
        <p:nvSpPr>
          <p:cNvPr id="3" name="TextBox 2"/>
          <p:cNvSpPr txBox="1"/>
          <p:nvPr/>
        </p:nvSpPr>
        <p:spPr>
          <a:xfrm>
            <a:off x="2683556" y="3207494"/>
            <a:ext cx="3002713" cy="2862322"/>
          </a:xfrm>
          <a:prstGeom prst="rect">
            <a:avLst/>
          </a:prstGeom>
          <a:noFill/>
        </p:spPr>
        <p:txBody>
          <a:bodyPr wrap="square" rtlCol="0">
            <a:spAutoFit/>
          </a:bodyPr>
          <a:lstStyle/>
          <a:p>
            <a:pPr algn="ctr"/>
            <a:r>
              <a:rPr lang="en-US" dirty="0">
                <a:solidFill>
                  <a:schemeClr val="bg1"/>
                </a:solidFill>
              </a:rPr>
              <a:t>“On a scale of zero to ten, where zero means no pain and ten equals the worst possible pain, what is your current pain level?”</a:t>
            </a:r>
          </a:p>
          <a:p>
            <a:pPr algn="ctr"/>
            <a:endParaRPr lang="en-US" i="1" dirty="0">
              <a:solidFill>
                <a:schemeClr val="bg1"/>
              </a:solidFill>
            </a:endParaRPr>
          </a:p>
          <a:p>
            <a:pPr algn="ctr"/>
            <a:r>
              <a:rPr lang="en-US" i="1" dirty="0">
                <a:solidFill>
                  <a:schemeClr val="bg1"/>
                </a:solidFill>
              </a:rPr>
              <a:t>Don’t compare it to past experiences by saying “…worst pain you have ever had”.</a:t>
            </a:r>
          </a:p>
        </p:txBody>
      </p:sp>
      <p:sp>
        <p:nvSpPr>
          <p:cNvPr id="8" name="5-Point Star 7"/>
          <p:cNvSpPr/>
          <p:nvPr/>
        </p:nvSpPr>
        <p:spPr>
          <a:xfrm>
            <a:off x="1061639" y="5516880"/>
            <a:ext cx="513805" cy="513806"/>
          </a:xfrm>
          <a:prstGeom prst="star5">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Content Placeholder 4"/>
          <p:cNvPicPr>
            <a:picLocks noGrp="1" noChangeAspect="1"/>
          </p:cNvPicPr>
          <p:nvPr>
            <p:ph sz="quarter" idx="1"/>
          </p:nvPr>
        </p:nvPicPr>
        <p:blipFill>
          <a:blip r:embed="rId3"/>
          <a:stretch>
            <a:fillRect/>
          </a:stretch>
        </p:blipFill>
        <p:spPr>
          <a:xfrm>
            <a:off x="2514600" y="1420749"/>
            <a:ext cx="6400800" cy="1508996"/>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93350" y="3241222"/>
            <a:ext cx="2547804" cy="1737360"/>
          </a:xfrm>
          <a:prstGeom prst="rect">
            <a:avLst/>
          </a:prstGeom>
        </p:spPr>
      </p:pic>
    </p:spTree>
    <p:extLst>
      <p:ext uri="{BB962C8B-B14F-4D97-AF65-F5344CB8AC3E}">
        <p14:creationId xmlns:p14="http://schemas.microsoft.com/office/powerpoint/2010/main" val="160729964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body" sz="quarter" idx="10"/>
          </p:nvPr>
        </p:nvSpPr>
        <p:spPr>
          <a:xfrm>
            <a:off x="1940215" y="1774101"/>
            <a:ext cx="5585469" cy="3340740"/>
          </a:xfrm>
        </p:spPr>
        <p:txBody>
          <a:bodyPr>
            <a:normAutofit/>
          </a:bodyPr>
          <a:lstStyle/>
          <a:p>
            <a:r>
              <a:rPr lang="en-US" b="1" dirty="0"/>
              <a:t>Working Together: </a:t>
            </a:r>
            <a:br>
              <a:rPr lang="en-US" b="1" dirty="0"/>
            </a:br>
            <a:r>
              <a:rPr lang="en-US" b="1" dirty="0"/>
              <a:t>Distraction &amp; Comfort Positioning </a:t>
            </a:r>
            <a:br>
              <a:rPr lang="en-US" b="1" dirty="0"/>
            </a:br>
            <a:r>
              <a:rPr lang="en-US" b="1" dirty="0"/>
              <a:t>for Pediatric Patients </a:t>
            </a:r>
            <a:endParaRPr lang="en-US" b="1"/>
          </a:p>
        </p:txBody>
      </p:sp>
    </p:spTree>
    <p:extLst>
      <p:ext uri="{BB962C8B-B14F-4D97-AF65-F5344CB8AC3E}">
        <p14:creationId xmlns:p14="http://schemas.microsoft.com/office/powerpoint/2010/main" val="165737779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735AA6-3F4B-4476-819A-4250B113D9FA}"/>
              </a:ext>
            </a:extLst>
          </p:cNvPr>
          <p:cNvSpPr>
            <a:spLocks noGrp="1"/>
          </p:cNvSpPr>
          <p:nvPr>
            <p:ph sz="half" idx="1"/>
          </p:nvPr>
        </p:nvSpPr>
        <p:spPr>
          <a:xfrm>
            <a:off x="457200" y="1719072"/>
            <a:ext cx="4038600" cy="4407408"/>
          </a:xfrm>
        </p:spPr>
        <p:txBody>
          <a:bodyPr vert="horz" lIns="91440" tIns="45720" rIns="91440" bIns="45720" rtlCol="0">
            <a:normAutofit/>
          </a:bodyPr>
          <a:lstStyle/>
          <a:p>
            <a:pPr marL="0" indent="0">
              <a:lnSpc>
                <a:spcPct val="90000"/>
              </a:lnSpc>
            </a:pPr>
            <a:r>
              <a:rPr lang="en-US" sz="1800" dirty="0"/>
              <a:t>"Painful therapeutic procedures are often necessary during emergency care of children who have already painful and frightening injuries and illnesses. These procedures are distressful to children, their parents, and their healthcare providers. Furthermore, inadequately relieved, procedure-related pain produces physiological and psychological reactions that have acute and long-term consequences." </a:t>
            </a:r>
          </a:p>
          <a:p>
            <a:pPr marL="0" indent="0">
              <a:lnSpc>
                <a:spcPct val="90000"/>
              </a:lnSpc>
            </a:pPr>
            <a:r>
              <a:rPr lang="en-US" sz="1800" dirty="0"/>
              <a:t>(Kennedy &amp; </a:t>
            </a:r>
            <a:r>
              <a:rPr lang="en-US" sz="1800" dirty="0" err="1"/>
              <a:t>Luhmann</a:t>
            </a:r>
            <a:r>
              <a:rPr lang="en-US" sz="1800" dirty="0"/>
              <a:t>, 1999)</a:t>
            </a:r>
          </a:p>
          <a:p>
            <a:pPr indent="-173355">
              <a:lnSpc>
                <a:spcPct val="90000"/>
              </a:lnSpc>
            </a:pPr>
            <a:endParaRPr lang="en-US" sz="1800" dirty="0"/>
          </a:p>
        </p:txBody>
      </p:sp>
      <p:pic>
        <p:nvPicPr>
          <p:cNvPr id="4" name="Picture 3">
            <a:extLst>
              <a:ext uri="{FF2B5EF4-FFF2-40B4-BE49-F238E27FC236}">
                <a16:creationId xmlns:a16="http://schemas.microsoft.com/office/drawing/2014/main" id="{4C4E682A-2EC1-F329-ECDA-5CA5A2C36C91}"/>
              </a:ext>
            </a:extLst>
          </p:cNvPr>
          <p:cNvPicPr>
            <a:picLocks noChangeAspect="1"/>
          </p:cNvPicPr>
          <p:nvPr/>
        </p:nvPicPr>
        <p:blipFill rotWithShape="1">
          <a:blip r:embed="rId2"/>
          <a:srcRect l="33795" r="3" b="3"/>
          <a:stretch/>
        </p:blipFill>
        <p:spPr>
          <a:xfrm>
            <a:off x="4648200" y="1719072"/>
            <a:ext cx="4038600" cy="4407408"/>
          </a:xfrm>
          <a:prstGeom prst="rect">
            <a:avLst/>
          </a:prstGeom>
          <a:noFill/>
        </p:spPr>
      </p:pic>
    </p:spTree>
    <p:extLst>
      <p:ext uri="{BB962C8B-B14F-4D97-AF65-F5344CB8AC3E}">
        <p14:creationId xmlns:p14="http://schemas.microsoft.com/office/powerpoint/2010/main" val="258195706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AB3D2-6611-4779-96DA-4A0A09BEB2FE}"/>
              </a:ext>
            </a:extLst>
          </p:cNvPr>
          <p:cNvSpPr>
            <a:spLocks noGrp="1"/>
          </p:cNvSpPr>
          <p:nvPr>
            <p:ph type="title"/>
          </p:nvPr>
        </p:nvSpPr>
        <p:spPr>
          <a:xfrm>
            <a:off x="811362" y="693736"/>
            <a:ext cx="7534430" cy="1143000"/>
          </a:xfrm>
        </p:spPr>
        <p:txBody>
          <a:bodyPr anchor="ctr">
            <a:normAutofit/>
          </a:bodyPr>
          <a:lstStyle/>
          <a:p>
            <a:r>
              <a:rPr lang="en-US" dirty="0"/>
              <a:t>Distress &amp; Anxiety</a:t>
            </a:r>
          </a:p>
        </p:txBody>
      </p:sp>
      <p:graphicFrame>
        <p:nvGraphicFramePr>
          <p:cNvPr id="7" name="Text Placeholder 2">
            <a:extLst>
              <a:ext uri="{FF2B5EF4-FFF2-40B4-BE49-F238E27FC236}">
                <a16:creationId xmlns:a16="http://schemas.microsoft.com/office/drawing/2014/main" id="{0ACC3930-21BF-A8F5-AF00-1CB15D13AF0F}"/>
              </a:ext>
            </a:extLst>
          </p:cNvPr>
          <p:cNvGraphicFramePr/>
          <p:nvPr>
            <p:extLst>
              <p:ext uri="{D42A27DB-BD31-4B8C-83A1-F6EECF244321}">
                <p14:modId xmlns:p14="http://schemas.microsoft.com/office/powerpoint/2010/main" val="4165195741"/>
              </p:ext>
            </p:extLst>
          </p:nvPr>
        </p:nvGraphicFramePr>
        <p:xfrm>
          <a:off x="533400" y="2857500"/>
          <a:ext cx="7315200" cy="3835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B9623C57-1F14-BF27-0D40-C03AB387713E}"/>
              </a:ext>
            </a:extLst>
          </p:cNvPr>
          <p:cNvPicPr>
            <a:picLocks noChangeAspect="1"/>
          </p:cNvPicPr>
          <p:nvPr/>
        </p:nvPicPr>
        <p:blipFill>
          <a:blip r:embed="rId8"/>
          <a:stretch>
            <a:fillRect/>
          </a:stretch>
        </p:blipFill>
        <p:spPr>
          <a:xfrm>
            <a:off x="0" y="0"/>
            <a:ext cx="9144000" cy="2857500"/>
          </a:xfrm>
          <a:prstGeom prst="rect">
            <a:avLst/>
          </a:prstGeom>
        </p:spPr>
      </p:pic>
    </p:spTree>
    <p:extLst>
      <p:ext uri="{BB962C8B-B14F-4D97-AF65-F5344CB8AC3E}">
        <p14:creationId xmlns:p14="http://schemas.microsoft.com/office/powerpoint/2010/main" val="196377953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AB3D2-6611-4779-96DA-4A0A09BEB2FE}"/>
              </a:ext>
            </a:extLst>
          </p:cNvPr>
          <p:cNvSpPr>
            <a:spLocks noGrp="1"/>
          </p:cNvSpPr>
          <p:nvPr>
            <p:ph type="title"/>
          </p:nvPr>
        </p:nvSpPr>
        <p:spPr>
          <a:xfrm>
            <a:off x="609600" y="-172720"/>
            <a:ext cx="7534430" cy="1143000"/>
          </a:xfrm>
        </p:spPr>
        <p:txBody>
          <a:bodyPr>
            <a:normAutofit/>
          </a:bodyPr>
          <a:lstStyle/>
          <a:p>
            <a:r>
              <a:rPr lang="en-US" sz="3600" dirty="0"/>
              <a:t>Developmental Ages &amp; Stages</a:t>
            </a:r>
          </a:p>
        </p:txBody>
      </p:sp>
      <p:graphicFrame>
        <p:nvGraphicFramePr>
          <p:cNvPr id="4" name="Table 3">
            <a:extLst>
              <a:ext uri="{FF2B5EF4-FFF2-40B4-BE49-F238E27FC236}">
                <a16:creationId xmlns:a16="http://schemas.microsoft.com/office/drawing/2014/main" id="{76B02DD9-721B-CE41-A792-4142658244D0}"/>
              </a:ext>
            </a:extLst>
          </p:cNvPr>
          <p:cNvGraphicFramePr>
            <a:graphicFrameLocks noGrp="1"/>
          </p:cNvGraphicFramePr>
          <p:nvPr>
            <p:extLst>
              <p:ext uri="{D42A27DB-BD31-4B8C-83A1-F6EECF244321}">
                <p14:modId xmlns:p14="http://schemas.microsoft.com/office/powerpoint/2010/main" val="184908986"/>
              </p:ext>
            </p:extLst>
          </p:nvPr>
        </p:nvGraphicFramePr>
        <p:xfrm>
          <a:off x="152402" y="756920"/>
          <a:ext cx="7991628" cy="610108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514932805"/>
                    </a:ext>
                  </a:extLst>
                </a:gridCol>
                <a:gridCol w="2819400">
                  <a:extLst>
                    <a:ext uri="{9D8B030D-6E8A-4147-A177-3AD203B41FA5}">
                      <a16:colId xmlns:a16="http://schemas.microsoft.com/office/drawing/2014/main" val="4202814157"/>
                    </a:ext>
                  </a:extLst>
                </a:gridCol>
                <a:gridCol w="3191028">
                  <a:extLst>
                    <a:ext uri="{9D8B030D-6E8A-4147-A177-3AD203B41FA5}">
                      <a16:colId xmlns:a16="http://schemas.microsoft.com/office/drawing/2014/main" val="1555281850"/>
                    </a:ext>
                  </a:extLst>
                </a:gridCol>
              </a:tblGrid>
              <a:tr h="401320">
                <a:tc>
                  <a:txBody>
                    <a:bodyPr/>
                    <a:lstStyle/>
                    <a:p>
                      <a:r>
                        <a:rPr lang="en-US" sz="1600" dirty="0"/>
                        <a:t>AGE</a:t>
                      </a:r>
                    </a:p>
                  </a:txBody>
                  <a:tcPr/>
                </a:tc>
                <a:tc>
                  <a:txBody>
                    <a:bodyPr/>
                    <a:lstStyle/>
                    <a:p>
                      <a:r>
                        <a:rPr lang="en-US" sz="1600" dirty="0"/>
                        <a:t>Effects of Hospitalization</a:t>
                      </a:r>
                    </a:p>
                  </a:txBody>
                  <a:tcPr/>
                </a:tc>
                <a:tc>
                  <a:txBody>
                    <a:bodyPr/>
                    <a:lstStyle/>
                    <a:p>
                      <a:r>
                        <a:rPr lang="en-US" sz="1600" dirty="0"/>
                        <a:t>Common Fears, Anxiety &amp; Stressors</a:t>
                      </a:r>
                    </a:p>
                  </a:txBody>
                  <a:tcPr/>
                </a:tc>
                <a:extLst>
                  <a:ext uri="{0D108BD9-81ED-4DB2-BD59-A6C34878D82A}">
                    <a16:rowId xmlns:a16="http://schemas.microsoft.com/office/drawing/2014/main" val="416161921"/>
                  </a:ext>
                </a:extLst>
              </a:tr>
              <a:tr h="754100">
                <a:tc>
                  <a:txBody>
                    <a:bodyPr/>
                    <a:lstStyle/>
                    <a:p>
                      <a:r>
                        <a:rPr lang="en-US" sz="1400" b="1" dirty="0"/>
                        <a:t>Infants (0-12 months) &amp; </a:t>
                      </a:r>
                    </a:p>
                    <a:p>
                      <a:r>
                        <a:rPr lang="en-US" sz="1400" b="1" dirty="0"/>
                        <a:t>Toddlers (1-2 years old)</a:t>
                      </a:r>
                    </a:p>
                  </a:txBody>
                  <a:tcPr/>
                </a:tc>
                <a:tc>
                  <a:txBody>
                    <a:bodyPr/>
                    <a:lstStyle/>
                    <a:p>
                      <a:pPr marL="285750" indent="-285750">
                        <a:buFont typeface="Arial" panose="020B0604020202020204" pitchFamily="34" charset="0"/>
                        <a:buChar char="•"/>
                      </a:pPr>
                      <a:r>
                        <a:rPr lang="en-US" sz="1400" dirty="0"/>
                        <a:t>Irritability</a:t>
                      </a:r>
                    </a:p>
                    <a:p>
                      <a:pPr marL="285750" indent="-285750">
                        <a:buFont typeface="Arial" panose="020B0604020202020204" pitchFamily="34" charset="0"/>
                        <a:buChar char="•"/>
                      </a:pPr>
                      <a:r>
                        <a:rPr lang="en-US" sz="1400" dirty="0"/>
                        <a:t>Decreased Activity</a:t>
                      </a:r>
                    </a:p>
                    <a:p>
                      <a:pPr marL="285750" indent="-285750">
                        <a:buFont typeface="Arial" panose="020B0604020202020204" pitchFamily="34" charset="0"/>
                        <a:buChar char="•"/>
                      </a:pPr>
                      <a:r>
                        <a:rPr lang="en-US" sz="1400" dirty="0"/>
                        <a:t>Clingy</a:t>
                      </a:r>
                    </a:p>
                    <a:p>
                      <a:pPr marL="285750" indent="-285750">
                        <a:buFont typeface="Arial" panose="020B0604020202020204" pitchFamily="34" charset="0"/>
                        <a:buChar char="•"/>
                      </a:pPr>
                      <a:r>
                        <a:rPr lang="en-US" sz="1400" dirty="0"/>
                        <a:t>Tantrums</a:t>
                      </a:r>
                    </a:p>
                    <a:p>
                      <a:pPr marL="285750" indent="-285750">
                        <a:buFont typeface="Arial" panose="020B0604020202020204" pitchFamily="34" charset="0"/>
                        <a:buChar char="•"/>
                      </a:pPr>
                      <a:r>
                        <a:rPr lang="en-US" sz="1400" dirty="0"/>
                        <a:t>Decreased appetite</a:t>
                      </a:r>
                    </a:p>
                  </a:txBody>
                  <a:tcPr/>
                </a:tc>
                <a:tc>
                  <a:txBody>
                    <a:bodyPr/>
                    <a:lstStyle/>
                    <a:p>
                      <a:pPr marL="285750" indent="-285750">
                        <a:buFont typeface="Arial" panose="020B0604020202020204" pitchFamily="34" charset="0"/>
                        <a:buChar char="•"/>
                      </a:pPr>
                      <a:r>
                        <a:rPr lang="en-US" sz="1400" dirty="0"/>
                        <a:t>Separation anxiety</a:t>
                      </a:r>
                    </a:p>
                    <a:p>
                      <a:pPr marL="285750" indent="-285750">
                        <a:buFont typeface="Arial" panose="020B0604020202020204" pitchFamily="34" charset="0"/>
                        <a:buChar char="•"/>
                      </a:pPr>
                      <a:r>
                        <a:rPr lang="en-US" sz="1400" dirty="0"/>
                        <a:t>Fear of unfamiliar</a:t>
                      </a:r>
                    </a:p>
                    <a:p>
                      <a:pPr marL="285750" indent="-285750">
                        <a:buFont typeface="Arial" panose="020B0604020202020204" pitchFamily="34" charset="0"/>
                        <a:buChar char="•"/>
                      </a:pPr>
                      <a:r>
                        <a:rPr lang="en-US" sz="1400" dirty="0"/>
                        <a:t>Stranger danger</a:t>
                      </a:r>
                    </a:p>
                    <a:p>
                      <a:pPr marL="285750" indent="-285750">
                        <a:buFont typeface="Arial" panose="020B0604020202020204" pitchFamily="34" charset="0"/>
                        <a:buChar char="•"/>
                      </a:pPr>
                      <a:r>
                        <a:rPr lang="en-US" sz="1400" dirty="0"/>
                        <a:t>Loss of mobility</a:t>
                      </a:r>
                    </a:p>
                    <a:p>
                      <a:pPr marL="285750" indent="-285750">
                        <a:buFont typeface="Arial" panose="020B0604020202020204" pitchFamily="34" charset="0"/>
                        <a:buChar char="•"/>
                      </a:pPr>
                      <a:r>
                        <a:rPr lang="en-US" sz="1400" dirty="0"/>
                        <a:t>Pain</a:t>
                      </a:r>
                    </a:p>
                    <a:p>
                      <a:pPr marL="285750" indent="-285750">
                        <a:buFont typeface="Arial" panose="020B0604020202020204" pitchFamily="34" charset="0"/>
                        <a:buChar char="•"/>
                      </a:pPr>
                      <a:r>
                        <a:rPr lang="en-US" sz="1400" dirty="0"/>
                        <a:t>Loss of routine</a:t>
                      </a:r>
                    </a:p>
                  </a:txBody>
                  <a:tcPr/>
                </a:tc>
                <a:extLst>
                  <a:ext uri="{0D108BD9-81ED-4DB2-BD59-A6C34878D82A}">
                    <a16:rowId xmlns:a16="http://schemas.microsoft.com/office/drawing/2014/main" val="4223305014"/>
                  </a:ext>
                </a:extLst>
              </a:tr>
              <a:tr h="754100">
                <a:tc>
                  <a:txBody>
                    <a:bodyPr/>
                    <a:lstStyle/>
                    <a:p>
                      <a:r>
                        <a:rPr lang="en-US" sz="1400" b="1" dirty="0"/>
                        <a:t>Preschool </a:t>
                      </a:r>
                    </a:p>
                    <a:p>
                      <a:r>
                        <a:rPr lang="en-US" sz="1400" b="1" dirty="0"/>
                        <a:t>(3-4 years old)</a:t>
                      </a:r>
                    </a:p>
                  </a:txBody>
                  <a:tcPr/>
                </a:tc>
                <a:tc>
                  <a:txBody>
                    <a:bodyPr/>
                    <a:lstStyle/>
                    <a:p>
                      <a:pPr marL="285750" indent="-285750">
                        <a:buFont typeface="Arial" panose="020B0604020202020204" pitchFamily="34" charset="0"/>
                        <a:buChar char="•"/>
                      </a:pPr>
                      <a:r>
                        <a:rPr lang="en-US" sz="1400" dirty="0"/>
                        <a:t>Regression</a:t>
                      </a:r>
                    </a:p>
                    <a:p>
                      <a:pPr marL="285750" indent="-285750">
                        <a:buFont typeface="Arial" panose="020B0604020202020204" pitchFamily="34" charset="0"/>
                        <a:buChar char="•"/>
                      </a:pPr>
                      <a:r>
                        <a:rPr lang="en-US" sz="1400" dirty="0"/>
                        <a:t>Anger</a:t>
                      </a:r>
                    </a:p>
                    <a:p>
                      <a:pPr marL="285750" indent="-285750">
                        <a:buFont typeface="Arial" panose="020B0604020202020204" pitchFamily="34" charset="0"/>
                        <a:buChar char="•"/>
                      </a:pPr>
                      <a:r>
                        <a:rPr lang="en-US" sz="1400" dirty="0"/>
                        <a:t>Guilt</a:t>
                      </a:r>
                    </a:p>
                    <a:p>
                      <a:pPr marL="285750" indent="-285750">
                        <a:buFont typeface="Arial" panose="020B0604020202020204" pitchFamily="34" charset="0"/>
                        <a:buChar char="•"/>
                      </a:pPr>
                      <a:r>
                        <a:rPr lang="en-US" sz="1400" dirty="0"/>
                        <a:t>Temper tantrums</a:t>
                      </a:r>
                    </a:p>
                  </a:txBody>
                  <a:tcPr/>
                </a:tc>
                <a:tc>
                  <a:txBody>
                    <a:bodyPr/>
                    <a:lstStyle/>
                    <a:p>
                      <a:pPr marL="285750" indent="-285750">
                        <a:buFont typeface="Arial" panose="020B0604020202020204" pitchFamily="34" charset="0"/>
                        <a:buChar char="•"/>
                      </a:pPr>
                      <a:r>
                        <a:rPr lang="en-US" sz="1400" dirty="0"/>
                        <a:t>Separation anxiety</a:t>
                      </a:r>
                    </a:p>
                    <a:p>
                      <a:pPr marL="285750" indent="-285750">
                        <a:buFont typeface="Arial" panose="020B0604020202020204" pitchFamily="34" charset="0"/>
                        <a:buChar char="•"/>
                      </a:pPr>
                      <a:r>
                        <a:rPr lang="en-US" sz="1400" dirty="0"/>
                        <a:t>Fear of unknown</a:t>
                      </a:r>
                    </a:p>
                    <a:p>
                      <a:pPr marL="285750" indent="-285750">
                        <a:buFont typeface="Arial" panose="020B0604020202020204" pitchFamily="34" charset="0"/>
                        <a:buChar char="•"/>
                      </a:pPr>
                      <a:r>
                        <a:rPr lang="en-US" sz="1400" dirty="0"/>
                        <a:t>Magical thinking</a:t>
                      </a:r>
                    </a:p>
                    <a:p>
                      <a:pPr marL="285750" indent="-285750">
                        <a:buFont typeface="Arial" panose="020B0604020202020204" pitchFamily="34" charset="0"/>
                        <a:buChar char="•"/>
                      </a:pPr>
                      <a:r>
                        <a:rPr lang="en-US" sz="1400" dirty="0"/>
                        <a:t>Misconceptions</a:t>
                      </a:r>
                    </a:p>
                    <a:p>
                      <a:pPr marL="285750" indent="-285750">
                        <a:buFont typeface="Arial" panose="020B0604020202020204" pitchFamily="34" charset="0"/>
                        <a:buChar char="•"/>
                      </a:pPr>
                      <a:r>
                        <a:rPr lang="en-US" sz="1400" dirty="0"/>
                        <a:t>Fear of pain</a:t>
                      </a:r>
                    </a:p>
                    <a:p>
                      <a:pPr marL="285750" indent="-285750">
                        <a:buFont typeface="Arial" panose="020B0604020202020204" pitchFamily="34" charset="0"/>
                        <a:buChar char="•"/>
                      </a:pPr>
                      <a:r>
                        <a:rPr lang="en-US" sz="1400" dirty="0"/>
                        <a:t>Loss of control/routine</a:t>
                      </a:r>
                    </a:p>
                  </a:txBody>
                  <a:tcPr/>
                </a:tc>
                <a:extLst>
                  <a:ext uri="{0D108BD9-81ED-4DB2-BD59-A6C34878D82A}">
                    <a16:rowId xmlns:a16="http://schemas.microsoft.com/office/drawing/2014/main" val="2459992165"/>
                  </a:ext>
                </a:extLst>
              </a:tr>
              <a:tr h="754100">
                <a:tc>
                  <a:txBody>
                    <a:bodyPr/>
                    <a:lstStyle/>
                    <a:p>
                      <a:r>
                        <a:rPr lang="en-US" sz="1400" b="1" dirty="0"/>
                        <a:t>School Age </a:t>
                      </a:r>
                    </a:p>
                    <a:p>
                      <a:r>
                        <a:rPr lang="en-US" sz="1400" b="1" dirty="0"/>
                        <a:t>(5-12 years old)</a:t>
                      </a:r>
                    </a:p>
                  </a:txBody>
                  <a:tcPr/>
                </a:tc>
                <a:tc>
                  <a:txBody>
                    <a:bodyPr/>
                    <a:lstStyle/>
                    <a:p>
                      <a:pPr marL="285750" indent="-285750">
                        <a:buFont typeface="Arial" panose="020B0604020202020204" pitchFamily="34" charset="0"/>
                        <a:buChar char="•"/>
                      </a:pPr>
                      <a:r>
                        <a:rPr lang="en-US" sz="1400" dirty="0"/>
                        <a:t>Regression</a:t>
                      </a:r>
                    </a:p>
                    <a:p>
                      <a:pPr marL="285750" indent="-285750">
                        <a:buFont typeface="Arial" panose="020B0604020202020204" pitchFamily="34" charset="0"/>
                        <a:buChar char="•"/>
                      </a:pPr>
                      <a:r>
                        <a:rPr lang="en-US" sz="1400" dirty="0"/>
                        <a:t>Perceive pain as punishment</a:t>
                      </a:r>
                    </a:p>
                    <a:p>
                      <a:pPr marL="285750" indent="-285750">
                        <a:buFont typeface="Arial" panose="020B0604020202020204" pitchFamily="34" charset="0"/>
                        <a:buChar char="•"/>
                      </a:pPr>
                      <a:r>
                        <a:rPr lang="en-US" sz="1400" dirty="0"/>
                        <a:t>Anger</a:t>
                      </a:r>
                    </a:p>
                    <a:p>
                      <a:pPr marL="285750" indent="-285750">
                        <a:buFont typeface="Arial" panose="020B0604020202020204" pitchFamily="34" charset="0"/>
                        <a:buChar char="•"/>
                      </a:pPr>
                      <a:r>
                        <a:rPr lang="en-US" sz="1400" dirty="0"/>
                        <a:t>Depression</a:t>
                      </a:r>
                    </a:p>
                    <a:p>
                      <a:pPr marL="285750" indent="-285750">
                        <a:buFont typeface="Arial" panose="020B0604020202020204" pitchFamily="34" charset="0"/>
                        <a:buChar char="•"/>
                      </a:pPr>
                      <a:r>
                        <a:rPr lang="en-US" sz="1400" dirty="0"/>
                        <a:t>Withdrawal</a:t>
                      </a:r>
                    </a:p>
                    <a:p>
                      <a:pPr marL="285750" indent="-285750">
                        <a:buFont typeface="Arial" panose="020B0604020202020204" pitchFamily="34" charset="0"/>
                        <a:buChar char="•"/>
                      </a:pPr>
                      <a:r>
                        <a:rPr lang="en-US" sz="1400" dirty="0"/>
                        <a:t>Avoidance/Guilt</a:t>
                      </a:r>
                    </a:p>
                  </a:txBody>
                  <a:tcPr/>
                </a:tc>
                <a:tc>
                  <a:txBody>
                    <a:bodyPr/>
                    <a:lstStyle/>
                    <a:p>
                      <a:pPr marL="285750" indent="-285750">
                        <a:buFont typeface="Arial" panose="020B0604020202020204" pitchFamily="34" charset="0"/>
                        <a:buChar char="•"/>
                      </a:pPr>
                      <a:r>
                        <a:rPr lang="en-US" sz="1400" dirty="0"/>
                        <a:t>Death</a:t>
                      </a:r>
                    </a:p>
                    <a:p>
                      <a:pPr marL="285750" indent="-285750">
                        <a:buFont typeface="Arial" panose="020B0604020202020204" pitchFamily="34" charset="0"/>
                        <a:buChar char="•"/>
                      </a:pPr>
                      <a:r>
                        <a:rPr lang="en-US" sz="1400" dirty="0"/>
                        <a:t>Body mutilation</a:t>
                      </a:r>
                    </a:p>
                    <a:p>
                      <a:pPr marL="285750" indent="-285750">
                        <a:buFont typeface="Arial" panose="020B0604020202020204" pitchFamily="34" charset="0"/>
                        <a:buChar char="•"/>
                      </a:pPr>
                      <a:r>
                        <a:rPr lang="en-US" sz="1400" dirty="0"/>
                        <a:t>Loss of privacy</a:t>
                      </a:r>
                    </a:p>
                    <a:p>
                      <a:pPr marL="285750" indent="-285750">
                        <a:buFont typeface="Arial" panose="020B0604020202020204" pitchFamily="34" charset="0"/>
                        <a:buChar char="•"/>
                      </a:pPr>
                      <a:r>
                        <a:rPr lang="en-US" sz="1400" dirty="0"/>
                        <a:t>Pain</a:t>
                      </a:r>
                    </a:p>
                    <a:p>
                      <a:pPr marL="285750" indent="-285750">
                        <a:buFont typeface="Arial" panose="020B0604020202020204" pitchFamily="34" charset="0"/>
                        <a:buChar char="•"/>
                      </a:pPr>
                      <a:r>
                        <a:rPr lang="en-US" sz="1400" dirty="0"/>
                        <a:t>Loss of control</a:t>
                      </a:r>
                    </a:p>
                    <a:p>
                      <a:pPr marL="285750" indent="-285750">
                        <a:buFont typeface="Arial" panose="020B0604020202020204" pitchFamily="34" charset="0"/>
                        <a:buChar char="•"/>
                      </a:pPr>
                      <a:r>
                        <a:rPr lang="en-US" sz="1400" dirty="0"/>
                        <a:t>Separation from peers</a:t>
                      </a:r>
                    </a:p>
                  </a:txBody>
                  <a:tcPr/>
                </a:tc>
                <a:extLst>
                  <a:ext uri="{0D108BD9-81ED-4DB2-BD59-A6C34878D82A}">
                    <a16:rowId xmlns:a16="http://schemas.microsoft.com/office/drawing/2014/main" val="1522649125"/>
                  </a:ext>
                </a:extLst>
              </a:tr>
              <a:tr h="754100">
                <a:tc>
                  <a:txBody>
                    <a:bodyPr/>
                    <a:lstStyle/>
                    <a:p>
                      <a:r>
                        <a:rPr lang="en-US" sz="1400" b="1" dirty="0"/>
                        <a:t>Adolescents </a:t>
                      </a:r>
                    </a:p>
                    <a:p>
                      <a:r>
                        <a:rPr lang="en-US" sz="1400" b="1" dirty="0"/>
                        <a:t>(13-18 years old)</a:t>
                      </a:r>
                    </a:p>
                  </a:txBody>
                  <a:tcPr/>
                </a:tc>
                <a:tc>
                  <a:txBody>
                    <a:bodyPr/>
                    <a:lstStyle/>
                    <a:p>
                      <a:pPr marL="285750" indent="-285750">
                        <a:buFont typeface="Arial" panose="020B0604020202020204" pitchFamily="34" charset="0"/>
                        <a:buChar char="•"/>
                      </a:pPr>
                      <a:r>
                        <a:rPr lang="en-US" sz="1400" dirty="0"/>
                        <a:t>Defense Mechanisms</a:t>
                      </a:r>
                    </a:p>
                    <a:p>
                      <a:pPr marL="285750" indent="-285750">
                        <a:buFont typeface="Arial" panose="020B0604020202020204" pitchFamily="34" charset="0"/>
                        <a:buChar char="•"/>
                      </a:pPr>
                      <a:r>
                        <a:rPr lang="en-US" sz="1400" dirty="0"/>
                        <a:t>Conformity</a:t>
                      </a:r>
                    </a:p>
                    <a:p>
                      <a:pPr marL="285750" indent="-285750">
                        <a:buFont typeface="Arial" panose="020B0604020202020204" pitchFamily="34" charset="0"/>
                        <a:buChar char="•"/>
                      </a:pPr>
                      <a:r>
                        <a:rPr lang="en-US" sz="1400" dirty="0"/>
                        <a:t>Uncooperative</a:t>
                      </a:r>
                    </a:p>
                    <a:p>
                      <a:pPr marL="285750" indent="-285750">
                        <a:buFont typeface="Arial" panose="020B0604020202020204" pitchFamily="34" charset="0"/>
                        <a:buChar char="•"/>
                      </a:pPr>
                      <a:r>
                        <a:rPr lang="en-US" sz="1400" dirty="0"/>
                        <a:t>Non-compliant</a:t>
                      </a:r>
                    </a:p>
                    <a:p>
                      <a:pPr marL="285750" indent="-285750">
                        <a:buFont typeface="Arial" panose="020B0604020202020204" pitchFamily="34" charset="0"/>
                        <a:buChar char="•"/>
                      </a:pPr>
                      <a:r>
                        <a:rPr lang="en-US" sz="1400" dirty="0"/>
                        <a:t>Avoidant</a:t>
                      </a:r>
                    </a:p>
                  </a:txBody>
                  <a:tcPr/>
                </a:tc>
                <a:tc>
                  <a:txBody>
                    <a:bodyPr/>
                    <a:lstStyle/>
                    <a:p>
                      <a:pPr marL="285750" indent="-285750">
                        <a:buFont typeface="Arial" panose="020B0604020202020204" pitchFamily="34" charset="0"/>
                        <a:buChar char="•"/>
                      </a:pPr>
                      <a:r>
                        <a:rPr lang="en-US" sz="1400" dirty="0"/>
                        <a:t>Invasion of privacy</a:t>
                      </a:r>
                    </a:p>
                    <a:p>
                      <a:pPr marL="285750" indent="-285750">
                        <a:buFont typeface="Arial" panose="020B0604020202020204" pitchFamily="34" charset="0"/>
                        <a:buChar char="•"/>
                      </a:pPr>
                      <a:r>
                        <a:rPr lang="en-US" sz="1400" dirty="0"/>
                        <a:t>Loss of control</a:t>
                      </a:r>
                    </a:p>
                    <a:p>
                      <a:pPr marL="285750" indent="-285750">
                        <a:buFont typeface="Arial" panose="020B0604020202020204" pitchFamily="34" charset="0"/>
                        <a:buChar char="•"/>
                      </a:pPr>
                      <a:r>
                        <a:rPr lang="en-US" sz="1400" dirty="0"/>
                        <a:t>Change in body image</a:t>
                      </a:r>
                    </a:p>
                    <a:p>
                      <a:pPr marL="285750" indent="-285750">
                        <a:buFont typeface="Arial" panose="020B0604020202020204" pitchFamily="34" charset="0"/>
                        <a:buChar char="•"/>
                      </a:pPr>
                      <a:r>
                        <a:rPr lang="en-US" sz="1400" dirty="0"/>
                        <a:t>Fear of rejection</a:t>
                      </a:r>
                    </a:p>
                    <a:p>
                      <a:pPr marL="285750" indent="-285750">
                        <a:buFont typeface="Arial" panose="020B0604020202020204" pitchFamily="34" charset="0"/>
                        <a:buChar char="•"/>
                      </a:pPr>
                      <a:r>
                        <a:rPr lang="en-US" sz="1400" dirty="0"/>
                        <a:t>Fear of death</a:t>
                      </a:r>
                    </a:p>
                    <a:p>
                      <a:pPr marL="285750" indent="-285750">
                        <a:buFont typeface="Arial" panose="020B0604020202020204" pitchFamily="34" charset="0"/>
                        <a:buChar char="•"/>
                      </a:pPr>
                      <a:r>
                        <a:rPr lang="en-US" sz="1400" dirty="0"/>
                        <a:t>Restriction of activities</a:t>
                      </a:r>
                    </a:p>
                    <a:p>
                      <a:pPr marL="285750" indent="-285750">
                        <a:buFont typeface="Arial" panose="020B0604020202020204" pitchFamily="34" charset="0"/>
                        <a:buChar char="•"/>
                      </a:pPr>
                      <a:r>
                        <a:rPr lang="en-US" sz="1400" dirty="0"/>
                        <a:t>Threat to competence</a:t>
                      </a:r>
                    </a:p>
                  </a:txBody>
                  <a:tcPr/>
                </a:tc>
                <a:extLst>
                  <a:ext uri="{0D108BD9-81ED-4DB2-BD59-A6C34878D82A}">
                    <a16:rowId xmlns:a16="http://schemas.microsoft.com/office/drawing/2014/main" val="684958069"/>
                  </a:ext>
                </a:extLst>
              </a:tr>
            </a:tbl>
          </a:graphicData>
        </a:graphic>
      </p:graphicFrame>
    </p:spTree>
    <p:extLst>
      <p:ext uri="{BB962C8B-B14F-4D97-AF65-F5344CB8AC3E}">
        <p14:creationId xmlns:p14="http://schemas.microsoft.com/office/powerpoint/2010/main" val="191276603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D0E-EC0F-4C09-AC5B-2DF35740ED02}"/>
              </a:ext>
            </a:extLst>
          </p:cNvPr>
          <p:cNvSpPr>
            <a:spLocks noGrp="1"/>
          </p:cNvSpPr>
          <p:nvPr>
            <p:ph type="title"/>
          </p:nvPr>
        </p:nvSpPr>
        <p:spPr>
          <a:xfrm>
            <a:off x="609600" y="273050"/>
            <a:ext cx="8077200" cy="869950"/>
          </a:xfrm>
        </p:spPr>
        <p:txBody>
          <a:bodyPr anchor="ctr">
            <a:normAutofit/>
          </a:bodyPr>
          <a:lstStyle/>
          <a:p>
            <a:pPr>
              <a:lnSpc>
                <a:spcPct val="90000"/>
              </a:lnSpc>
            </a:pPr>
            <a:r>
              <a:rPr lang="en-US" sz="3400"/>
              <a:t>Types of Pain &amp; Distressing Procedures </a:t>
            </a:r>
          </a:p>
        </p:txBody>
      </p:sp>
      <p:sp>
        <p:nvSpPr>
          <p:cNvPr id="3" name="Text Placeholder 2">
            <a:extLst>
              <a:ext uri="{FF2B5EF4-FFF2-40B4-BE49-F238E27FC236}">
                <a16:creationId xmlns:a16="http://schemas.microsoft.com/office/drawing/2014/main" id="{F0CDFE9A-F36A-41A7-A5F6-632D2A50CCE5}"/>
              </a:ext>
            </a:extLst>
          </p:cNvPr>
          <p:cNvSpPr>
            <a:spLocks noGrp="1"/>
          </p:cNvSpPr>
          <p:nvPr>
            <p:ph type="body" idx="2"/>
          </p:nvPr>
        </p:nvSpPr>
        <p:spPr>
          <a:xfrm>
            <a:off x="609600" y="1752600"/>
            <a:ext cx="1981200" cy="4343400"/>
          </a:xfrm>
        </p:spPr>
        <p:txBody>
          <a:bodyPr vert="horz" lIns="91440" tIns="45720" rIns="91440" bIns="45720" rtlCol="0">
            <a:normAutofit/>
          </a:bodyPr>
          <a:lstStyle/>
          <a:p>
            <a:r>
              <a:rPr lang="en-US" dirty="0"/>
              <a:t>Untreated pain</a:t>
            </a:r>
          </a:p>
          <a:p>
            <a:r>
              <a:rPr lang="en-US" dirty="0"/>
              <a:t>Vaccinations</a:t>
            </a:r>
          </a:p>
          <a:p>
            <a:r>
              <a:rPr lang="en-US" dirty="0"/>
              <a:t>IV placement</a:t>
            </a:r>
          </a:p>
          <a:p>
            <a:r>
              <a:rPr lang="en-US" dirty="0"/>
              <a:t>Catheterization</a:t>
            </a:r>
          </a:p>
          <a:p>
            <a:r>
              <a:rPr lang="en-US" dirty="0"/>
              <a:t>Feeding tube placement</a:t>
            </a:r>
          </a:p>
          <a:p>
            <a:r>
              <a:rPr lang="en-US" dirty="0"/>
              <a:t>Orthopedic procedures</a:t>
            </a:r>
          </a:p>
          <a:p>
            <a:r>
              <a:rPr lang="en-US" dirty="0"/>
              <a:t>Laceration repair</a:t>
            </a:r>
          </a:p>
        </p:txBody>
      </p:sp>
      <p:pic>
        <p:nvPicPr>
          <p:cNvPr id="4" name="Picture 3"/>
          <p:cNvPicPr>
            <a:picLocks noChangeAspect="1"/>
          </p:cNvPicPr>
          <p:nvPr/>
        </p:nvPicPr>
        <p:blipFill>
          <a:blip r:embed="rId3"/>
          <a:stretch>
            <a:fillRect/>
          </a:stretch>
        </p:blipFill>
        <p:spPr>
          <a:xfrm>
            <a:off x="3352800" y="1752600"/>
            <a:ext cx="4419600" cy="4419600"/>
          </a:xfrm>
          <a:prstGeom prst="rect">
            <a:avLst/>
          </a:prstGeom>
          <a:noFill/>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5906415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0" indent="0">
              <a:buNone/>
            </a:pPr>
            <a:r>
              <a:rPr lang="en-US" dirty="0"/>
              <a:t>Active Distraction:</a:t>
            </a:r>
          </a:p>
          <a:p>
            <a:r>
              <a:rPr lang="en-US" dirty="0"/>
              <a:t>Promotes a child’s involvement in the activity</a:t>
            </a:r>
          </a:p>
          <a:p>
            <a:r>
              <a:rPr lang="en-US" dirty="0"/>
              <a:t>Involve multiple sensory components</a:t>
            </a:r>
          </a:p>
        </p:txBody>
      </p:sp>
      <p:sp>
        <p:nvSpPr>
          <p:cNvPr id="5" name="Content Placeholder 4"/>
          <p:cNvSpPr>
            <a:spLocks noGrp="1"/>
          </p:cNvSpPr>
          <p:nvPr>
            <p:ph sz="half" idx="2"/>
          </p:nvPr>
        </p:nvSpPr>
        <p:spPr/>
        <p:txBody>
          <a:bodyPr/>
          <a:lstStyle/>
          <a:p>
            <a:pPr marL="0" indent="0">
              <a:buNone/>
            </a:pPr>
            <a:r>
              <a:rPr lang="en-US" dirty="0"/>
              <a:t>Passive Distraction:</a:t>
            </a:r>
          </a:p>
          <a:p>
            <a:r>
              <a:rPr lang="en-US" dirty="0"/>
              <a:t>Requires that the child remains quiet and calm</a:t>
            </a:r>
          </a:p>
          <a:p>
            <a:r>
              <a:rPr lang="en-US" dirty="0"/>
              <a:t>Child is an observer of the activity rather than a participant</a:t>
            </a:r>
          </a:p>
        </p:txBody>
      </p:sp>
      <p:sp>
        <p:nvSpPr>
          <p:cNvPr id="2" name="Title 1">
            <a:extLst>
              <a:ext uri="{FF2B5EF4-FFF2-40B4-BE49-F238E27FC236}">
                <a16:creationId xmlns:a16="http://schemas.microsoft.com/office/drawing/2014/main" id="{DBB02884-3B5E-4FC4-B08E-862A88491342}"/>
              </a:ext>
            </a:extLst>
          </p:cNvPr>
          <p:cNvSpPr>
            <a:spLocks noGrp="1"/>
          </p:cNvSpPr>
          <p:nvPr>
            <p:ph type="title"/>
          </p:nvPr>
        </p:nvSpPr>
        <p:spPr>
          <a:xfrm>
            <a:off x="728585" y="228600"/>
            <a:ext cx="7534430" cy="1143000"/>
          </a:xfrm>
        </p:spPr>
        <p:txBody>
          <a:bodyPr/>
          <a:lstStyle/>
          <a:p>
            <a:r>
              <a:rPr lang="en-US" dirty="0"/>
              <a:t>Distraction</a:t>
            </a:r>
          </a:p>
        </p:txBody>
      </p:sp>
    </p:spTree>
    <p:extLst>
      <p:ext uri="{BB962C8B-B14F-4D97-AF65-F5344CB8AC3E}">
        <p14:creationId xmlns:p14="http://schemas.microsoft.com/office/powerpoint/2010/main" val="3952554927"/>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417" y="122886"/>
            <a:ext cx="7534430" cy="1143000"/>
          </a:xfrm>
        </p:spPr>
        <p:txBody>
          <a:bodyPr/>
          <a:lstStyle/>
          <a:p>
            <a:r>
              <a:rPr lang="en-US" dirty="0"/>
              <a:t>Tools of the Trade</a:t>
            </a:r>
          </a:p>
        </p:txBody>
      </p:sp>
      <p:grpSp>
        <p:nvGrpSpPr>
          <p:cNvPr id="10" name="Group 9"/>
          <p:cNvGrpSpPr/>
          <p:nvPr/>
        </p:nvGrpSpPr>
        <p:grpSpPr>
          <a:xfrm>
            <a:off x="1676400" y="1265886"/>
            <a:ext cx="5808133" cy="5444920"/>
            <a:chOff x="1143000" y="1299753"/>
            <a:chExt cx="5808133" cy="5516224"/>
          </a:xfrm>
        </p:grpSpPr>
        <p:pic>
          <p:nvPicPr>
            <p:cNvPr id="11" name="Picture 10"/>
            <p:cNvPicPr>
              <a:picLocks noChangeAspect="1"/>
            </p:cNvPicPr>
            <p:nvPr/>
          </p:nvPicPr>
          <p:blipFill>
            <a:blip r:embed="rId3"/>
            <a:stretch>
              <a:fillRect/>
            </a:stretch>
          </p:blipFill>
          <p:spPr>
            <a:xfrm>
              <a:off x="1143000" y="3906369"/>
              <a:ext cx="2951632" cy="2909608"/>
            </a:xfrm>
            <a:prstGeom prst="rect">
              <a:avLst/>
            </a:prstGeom>
          </p:spPr>
        </p:pic>
        <p:pic>
          <p:nvPicPr>
            <p:cNvPr id="12" name="Picture 11"/>
            <p:cNvPicPr>
              <a:picLocks noChangeAspect="1"/>
            </p:cNvPicPr>
            <p:nvPr/>
          </p:nvPicPr>
          <p:blipFill>
            <a:blip r:embed="rId4"/>
            <a:stretch>
              <a:fillRect/>
            </a:stretch>
          </p:blipFill>
          <p:spPr>
            <a:xfrm>
              <a:off x="1143000" y="1299753"/>
              <a:ext cx="2895600" cy="2895600"/>
            </a:xfrm>
            <a:prstGeom prst="rect">
              <a:avLst/>
            </a:prstGeom>
          </p:spPr>
        </p:pic>
        <p:pic>
          <p:nvPicPr>
            <p:cNvPr id="13" name="Picture 12"/>
            <p:cNvPicPr>
              <a:picLocks noChangeAspect="1"/>
            </p:cNvPicPr>
            <p:nvPr/>
          </p:nvPicPr>
          <p:blipFill>
            <a:blip r:embed="rId5"/>
            <a:stretch>
              <a:fillRect/>
            </a:stretch>
          </p:blipFill>
          <p:spPr>
            <a:xfrm>
              <a:off x="4038600" y="1299753"/>
              <a:ext cx="2895600" cy="2895600"/>
            </a:xfrm>
            <a:prstGeom prst="rect">
              <a:avLst/>
            </a:prstGeom>
          </p:spPr>
        </p:pic>
        <p:pic>
          <p:nvPicPr>
            <p:cNvPr id="14" name="Picture 13"/>
            <p:cNvPicPr>
              <a:picLocks noChangeAspect="1"/>
            </p:cNvPicPr>
            <p:nvPr/>
          </p:nvPicPr>
          <p:blipFill>
            <a:blip r:embed="rId6"/>
            <a:stretch>
              <a:fillRect/>
            </a:stretch>
          </p:blipFill>
          <p:spPr>
            <a:xfrm>
              <a:off x="4083549" y="3948392"/>
              <a:ext cx="2867584" cy="2867584"/>
            </a:xfrm>
            <a:prstGeom prst="rect">
              <a:avLst/>
            </a:prstGeom>
          </p:spPr>
        </p:pic>
      </p:grpSp>
    </p:spTree>
    <p:extLst>
      <p:ext uri="{BB962C8B-B14F-4D97-AF65-F5344CB8AC3E}">
        <p14:creationId xmlns:p14="http://schemas.microsoft.com/office/powerpoint/2010/main" val="171619410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212" y="534192"/>
            <a:ext cx="7534430" cy="1143000"/>
          </a:xfrm>
        </p:spPr>
        <p:txBody>
          <a:bodyPr/>
          <a:lstStyle/>
          <a:p>
            <a:r>
              <a:rPr lang="en-US" dirty="0"/>
              <a:t>“Buzzy” </a:t>
            </a:r>
          </a:p>
        </p:txBody>
      </p:sp>
      <p:pic>
        <p:nvPicPr>
          <p:cNvPr id="4" name="Picture 3"/>
          <p:cNvPicPr>
            <a:picLocks noChangeAspect="1"/>
          </p:cNvPicPr>
          <p:nvPr/>
        </p:nvPicPr>
        <p:blipFill>
          <a:blip r:embed="rId3"/>
          <a:stretch>
            <a:fillRect/>
          </a:stretch>
        </p:blipFill>
        <p:spPr>
          <a:xfrm>
            <a:off x="4661694" y="2333359"/>
            <a:ext cx="4114800" cy="4111371"/>
          </a:xfrm>
          <a:prstGeom prst="rect">
            <a:avLst/>
          </a:prstGeom>
        </p:spPr>
      </p:pic>
      <p:sp>
        <p:nvSpPr>
          <p:cNvPr id="3" name="Text Placeholder 2"/>
          <p:cNvSpPr>
            <a:spLocks noGrp="1"/>
          </p:cNvSpPr>
          <p:nvPr>
            <p:ph type="body" sz="quarter" idx="10"/>
          </p:nvPr>
        </p:nvSpPr>
        <p:spPr>
          <a:xfrm>
            <a:off x="457200" y="2107395"/>
            <a:ext cx="3770407" cy="3760005"/>
          </a:xfrm>
        </p:spPr>
        <p:txBody>
          <a:bodyPr/>
          <a:lstStyle/>
          <a:p>
            <a:pPr marL="0" indent="0">
              <a:buNone/>
            </a:pPr>
            <a:r>
              <a:rPr lang="en-US" dirty="0"/>
              <a:t>Commercial device using a combination of vibration and cold to block pain sensations during painful pediatric procedures. </a:t>
            </a:r>
          </a:p>
        </p:txBody>
      </p:sp>
      <p:pic>
        <p:nvPicPr>
          <p:cNvPr id="5" name="Picture 4"/>
          <p:cNvPicPr>
            <a:picLocks noChangeAspect="1"/>
          </p:cNvPicPr>
          <p:nvPr/>
        </p:nvPicPr>
        <p:blipFill>
          <a:blip r:embed="rId4"/>
          <a:stretch>
            <a:fillRect/>
          </a:stretch>
        </p:blipFill>
        <p:spPr>
          <a:xfrm>
            <a:off x="4509294" y="1105692"/>
            <a:ext cx="4419600" cy="1227667"/>
          </a:xfrm>
          <a:prstGeom prst="rect">
            <a:avLst/>
          </a:prstGeom>
        </p:spPr>
      </p:pic>
    </p:spTree>
    <p:extLst>
      <p:ext uri="{BB962C8B-B14F-4D97-AF65-F5344CB8AC3E}">
        <p14:creationId xmlns:p14="http://schemas.microsoft.com/office/powerpoint/2010/main" val="122964826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1EF46-FD8F-4ABE-88AF-77E5AFD27175}"/>
              </a:ext>
            </a:extLst>
          </p:cNvPr>
          <p:cNvSpPr>
            <a:spLocks noGrp="1"/>
          </p:cNvSpPr>
          <p:nvPr>
            <p:ph type="title"/>
          </p:nvPr>
        </p:nvSpPr>
        <p:spPr>
          <a:xfrm>
            <a:off x="764709" y="348954"/>
            <a:ext cx="7534430" cy="1143000"/>
          </a:xfrm>
        </p:spPr>
        <p:txBody>
          <a:bodyPr/>
          <a:lstStyle/>
          <a:p>
            <a:r>
              <a:rPr lang="en-US" dirty="0"/>
              <a:t>Do these faces look familiar?</a:t>
            </a:r>
          </a:p>
        </p:txBody>
      </p:sp>
      <p:pic>
        <p:nvPicPr>
          <p:cNvPr id="4" name="Picture 4" descr="A close up of a baby&#10;&#10;Description generated with high confidence">
            <a:extLst>
              <a:ext uri="{FF2B5EF4-FFF2-40B4-BE49-F238E27FC236}">
                <a16:creationId xmlns:a16="http://schemas.microsoft.com/office/drawing/2014/main" id="{E6AC4AA7-DF08-4578-907C-6410712AEB9B}"/>
              </a:ext>
            </a:extLst>
          </p:cNvPr>
          <p:cNvPicPr>
            <a:picLocks noChangeAspect="1"/>
          </p:cNvPicPr>
          <p:nvPr/>
        </p:nvPicPr>
        <p:blipFill>
          <a:blip r:embed="rId3"/>
          <a:stretch>
            <a:fillRect/>
          </a:stretch>
        </p:blipFill>
        <p:spPr>
          <a:xfrm>
            <a:off x="5264798" y="2706534"/>
            <a:ext cx="2743200" cy="2494625"/>
          </a:xfrm>
          <a:prstGeom prst="rect">
            <a:avLst/>
          </a:prstGeom>
          <a:ln>
            <a:noFill/>
          </a:ln>
          <a:effectLst>
            <a:softEdge rad="112500"/>
          </a:effectLst>
        </p:spPr>
      </p:pic>
      <p:pic>
        <p:nvPicPr>
          <p:cNvPr id="6" name="Picture 6" descr="A picture containing person, indoor, wall, child&#10;&#10;Description generated with very high confidence">
            <a:extLst>
              <a:ext uri="{FF2B5EF4-FFF2-40B4-BE49-F238E27FC236}">
                <a16:creationId xmlns:a16="http://schemas.microsoft.com/office/drawing/2014/main" id="{B1E2FBFF-25AC-47B2-9039-48301C18C589}"/>
              </a:ext>
            </a:extLst>
          </p:cNvPr>
          <p:cNvPicPr>
            <a:picLocks noChangeAspect="1"/>
          </p:cNvPicPr>
          <p:nvPr/>
        </p:nvPicPr>
        <p:blipFill>
          <a:blip r:embed="rId4"/>
          <a:stretch>
            <a:fillRect/>
          </a:stretch>
        </p:blipFill>
        <p:spPr>
          <a:xfrm>
            <a:off x="3975424" y="2244206"/>
            <a:ext cx="1543050" cy="180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8" descr="A close up of a person with the mouth open&#10;&#10;Description generated with high confidence">
            <a:extLst>
              <a:ext uri="{FF2B5EF4-FFF2-40B4-BE49-F238E27FC236}">
                <a16:creationId xmlns:a16="http://schemas.microsoft.com/office/drawing/2014/main" id="{7D12A867-347D-415A-989A-5549246BD357}"/>
              </a:ext>
            </a:extLst>
          </p:cNvPr>
          <p:cNvPicPr>
            <a:picLocks noChangeAspect="1"/>
          </p:cNvPicPr>
          <p:nvPr/>
        </p:nvPicPr>
        <p:blipFill>
          <a:blip r:embed="rId5"/>
          <a:stretch>
            <a:fillRect/>
          </a:stretch>
        </p:blipFill>
        <p:spPr>
          <a:xfrm>
            <a:off x="2576609" y="4064454"/>
            <a:ext cx="2381250" cy="2647950"/>
          </a:xfrm>
          <a:prstGeom prst="rect">
            <a:avLst/>
          </a:prstGeom>
          <a:ln>
            <a:noFill/>
          </a:ln>
          <a:effectLst>
            <a:softEdge rad="112500"/>
          </a:effectLst>
        </p:spPr>
      </p:pic>
      <p:pic>
        <p:nvPicPr>
          <p:cNvPr id="10" name="Picture 10" descr="A person smiling at the camera&#10;&#10;Description generated with very high confidence">
            <a:extLst>
              <a:ext uri="{FF2B5EF4-FFF2-40B4-BE49-F238E27FC236}">
                <a16:creationId xmlns:a16="http://schemas.microsoft.com/office/drawing/2014/main" id="{AEE4B24A-A5B6-4E75-A18E-F0F0DCD84662}"/>
              </a:ext>
            </a:extLst>
          </p:cNvPr>
          <p:cNvPicPr>
            <a:picLocks noChangeAspect="1"/>
          </p:cNvPicPr>
          <p:nvPr/>
        </p:nvPicPr>
        <p:blipFill>
          <a:blip r:embed="rId6"/>
          <a:stretch>
            <a:fillRect/>
          </a:stretch>
        </p:blipFill>
        <p:spPr>
          <a:xfrm>
            <a:off x="569556" y="1911901"/>
            <a:ext cx="2476500" cy="3057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5615375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screenshot of a cell phone&#10;&#10;Description generated with very high confidence">
            <a:extLst>
              <a:ext uri="{FF2B5EF4-FFF2-40B4-BE49-F238E27FC236}">
                <a16:creationId xmlns:a16="http://schemas.microsoft.com/office/drawing/2014/main" id="{217FC772-16B3-4D40-9890-1EA8EF030A8D}"/>
              </a:ext>
            </a:extLst>
          </p:cNvPr>
          <p:cNvPicPr>
            <a:picLocks noGrp="1" noChangeAspect="1"/>
          </p:cNvPicPr>
          <p:nvPr>
            <p:ph idx="1"/>
          </p:nvPr>
        </p:nvPicPr>
        <p:blipFill>
          <a:blip r:embed="rId3"/>
          <a:stretch>
            <a:fillRect/>
          </a:stretch>
        </p:blipFill>
        <p:spPr>
          <a:xfrm>
            <a:off x="967342" y="1646983"/>
            <a:ext cx="7168682" cy="4003645"/>
          </a:xfrm>
          <a:prstGeom prst="rect">
            <a:avLst/>
          </a:prstGeom>
        </p:spPr>
      </p:pic>
      <p:sp>
        <p:nvSpPr>
          <p:cNvPr id="3" name="Title 2">
            <a:extLst>
              <a:ext uri="{FF2B5EF4-FFF2-40B4-BE49-F238E27FC236}">
                <a16:creationId xmlns:a16="http://schemas.microsoft.com/office/drawing/2014/main" id="{7EF452D1-5753-4DFA-9D7D-E1099D7A8FAE}"/>
              </a:ext>
            </a:extLst>
          </p:cNvPr>
          <p:cNvSpPr>
            <a:spLocks noGrp="1"/>
          </p:cNvSpPr>
          <p:nvPr>
            <p:ph type="title"/>
          </p:nvPr>
        </p:nvSpPr>
        <p:spPr>
          <a:xfrm>
            <a:off x="784468" y="478583"/>
            <a:ext cx="7534430" cy="1143000"/>
          </a:xfrm>
        </p:spPr>
        <p:txBody>
          <a:bodyPr/>
          <a:lstStyle/>
          <a:p>
            <a:pPr algn="ctr"/>
            <a:r>
              <a:rPr lang="en-US" dirty="0"/>
              <a:t>Positioning for Comfort</a:t>
            </a:r>
          </a:p>
        </p:txBody>
      </p:sp>
    </p:spTree>
    <p:extLst>
      <p:ext uri="{BB962C8B-B14F-4D97-AF65-F5344CB8AC3E}">
        <p14:creationId xmlns:p14="http://schemas.microsoft.com/office/powerpoint/2010/main" val="173755420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1FD77B-96D7-4562-956C-CBED28E70FA5}"/>
              </a:ext>
            </a:extLst>
          </p:cNvPr>
          <p:cNvSpPr>
            <a:spLocks noGrp="1"/>
          </p:cNvSpPr>
          <p:nvPr>
            <p:ph idx="1"/>
          </p:nvPr>
        </p:nvSpPr>
        <p:spPr/>
        <p:txBody>
          <a:bodyPr vert="horz" lIns="91440" tIns="45720" rIns="91440" bIns="45720" rtlCol="0" anchor="t">
            <a:normAutofit fontScale="92500"/>
          </a:bodyPr>
          <a:lstStyle/>
          <a:p>
            <a:r>
              <a:rPr lang="en-US" dirty="0"/>
              <a:t>Positions can maximize a child's sense of control and comfort during a procedure</a:t>
            </a:r>
          </a:p>
          <a:p>
            <a:r>
              <a:rPr lang="en-US" dirty="0"/>
              <a:t>Engage the caregiver</a:t>
            </a:r>
          </a:p>
          <a:p>
            <a:r>
              <a:rPr lang="en-US" dirty="0"/>
              <a:t>Assign a "Comfort coach"</a:t>
            </a:r>
          </a:p>
          <a:p>
            <a:r>
              <a:rPr lang="en-US" dirty="0"/>
              <a:t>Allow the patient to sit up whenever possible- decreases child anxiety and increases cooperation</a:t>
            </a:r>
          </a:p>
          <a:p>
            <a:r>
              <a:rPr lang="en-US" dirty="0"/>
              <a:t>If possible, allow the child to choose the position</a:t>
            </a:r>
          </a:p>
        </p:txBody>
      </p:sp>
      <p:sp>
        <p:nvSpPr>
          <p:cNvPr id="2" name="Title 1">
            <a:extLst>
              <a:ext uri="{FF2B5EF4-FFF2-40B4-BE49-F238E27FC236}">
                <a16:creationId xmlns:a16="http://schemas.microsoft.com/office/drawing/2014/main" id="{5341425A-892B-490D-8679-C150DD38AAD8}"/>
              </a:ext>
            </a:extLst>
          </p:cNvPr>
          <p:cNvSpPr>
            <a:spLocks noGrp="1"/>
          </p:cNvSpPr>
          <p:nvPr>
            <p:ph type="title"/>
          </p:nvPr>
        </p:nvSpPr>
        <p:spPr/>
        <p:txBody>
          <a:bodyPr/>
          <a:lstStyle/>
          <a:p>
            <a:r>
              <a:rPr lang="en-US" dirty="0"/>
              <a:t>Positioning for Comfort</a:t>
            </a:r>
          </a:p>
        </p:txBody>
      </p:sp>
    </p:spTree>
    <p:extLst>
      <p:ext uri="{BB962C8B-B14F-4D97-AF65-F5344CB8AC3E}">
        <p14:creationId xmlns:p14="http://schemas.microsoft.com/office/powerpoint/2010/main" val="338272826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11362" y="381000"/>
            <a:ext cx="7534430" cy="1143000"/>
          </a:xfrm>
        </p:spPr>
        <p:txBody>
          <a:bodyPr/>
          <a:lstStyle/>
          <a:p>
            <a:r>
              <a:rPr lang="en-US" dirty="0"/>
              <a:t>Bear Hug- Arm IV</a:t>
            </a:r>
          </a:p>
        </p:txBody>
      </p:sp>
      <p:pic>
        <p:nvPicPr>
          <p:cNvPr id="7" name="Picture 6"/>
          <p:cNvPicPr>
            <a:picLocks noChangeAspect="1"/>
          </p:cNvPicPr>
          <p:nvPr/>
        </p:nvPicPr>
        <p:blipFill>
          <a:blip r:embed="rId3"/>
          <a:stretch>
            <a:fillRect/>
          </a:stretch>
        </p:blipFill>
        <p:spPr>
          <a:xfrm>
            <a:off x="228600" y="2286000"/>
            <a:ext cx="4632451" cy="3048000"/>
          </a:xfrm>
          <a:prstGeom prst="rect">
            <a:avLst/>
          </a:prstGeom>
        </p:spPr>
      </p:pic>
      <p:pic>
        <p:nvPicPr>
          <p:cNvPr id="8" name="Picture 7"/>
          <p:cNvPicPr>
            <a:picLocks noChangeAspect="1"/>
          </p:cNvPicPr>
          <p:nvPr/>
        </p:nvPicPr>
        <p:blipFill>
          <a:blip r:embed="rId4"/>
          <a:stretch>
            <a:fillRect/>
          </a:stretch>
        </p:blipFill>
        <p:spPr>
          <a:xfrm>
            <a:off x="4896910" y="2438400"/>
            <a:ext cx="4098270" cy="2743200"/>
          </a:xfrm>
          <a:prstGeom prst="rect">
            <a:avLst/>
          </a:prstGeom>
        </p:spPr>
      </p:pic>
    </p:spTree>
    <p:extLst>
      <p:ext uri="{BB962C8B-B14F-4D97-AF65-F5344CB8AC3E}">
        <p14:creationId xmlns:p14="http://schemas.microsoft.com/office/powerpoint/2010/main" val="187811911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D649FD-88D9-4228-91DA-4EA5423BF8F9}"/>
              </a:ext>
            </a:extLst>
          </p:cNvPr>
          <p:cNvSpPr>
            <a:spLocks noGrp="1"/>
          </p:cNvSpPr>
          <p:nvPr>
            <p:ph sz="half" idx="1"/>
          </p:nvPr>
        </p:nvSpPr>
        <p:spPr>
          <a:xfrm>
            <a:off x="3200400" y="5181600"/>
            <a:ext cx="4038600" cy="4407408"/>
          </a:xfrm>
        </p:spPr>
        <p:txBody>
          <a:bodyPr vert="horz" lIns="91440" tIns="45720" rIns="91440" bIns="45720" rtlCol="0" anchor="t">
            <a:normAutofit/>
          </a:bodyPr>
          <a:lstStyle/>
          <a:p>
            <a:pPr marL="0" indent="0" algn="ctr">
              <a:buNone/>
            </a:pPr>
            <a:r>
              <a:rPr lang="en-US" dirty="0"/>
              <a:t>One person should be designated as the “comfort coach"</a:t>
            </a:r>
          </a:p>
        </p:txBody>
      </p:sp>
      <p:sp>
        <p:nvSpPr>
          <p:cNvPr id="2" name="Title 1">
            <a:extLst>
              <a:ext uri="{FF2B5EF4-FFF2-40B4-BE49-F238E27FC236}">
                <a16:creationId xmlns:a16="http://schemas.microsoft.com/office/drawing/2014/main" id="{196ABF93-4EA0-45FF-B75D-22B7F2991D50}"/>
              </a:ext>
            </a:extLst>
          </p:cNvPr>
          <p:cNvSpPr>
            <a:spLocks noGrp="1"/>
          </p:cNvSpPr>
          <p:nvPr>
            <p:ph type="title"/>
          </p:nvPr>
        </p:nvSpPr>
        <p:spPr>
          <a:xfrm>
            <a:off x="507443" y="284106"/>
            <a:ext cx="8261193" cy="1143000"/>
          </a:xfrm>
        </p:spPr>
        <p:txBody>
          <a:bodyPr/>
          <a:lstStyle/>
          <a:p>
            <a:r>
              <a:rPr lang="en-US" dirty="0"/>
              <a:t>“ONE VOICE”</a:t>
            </a:r>
          </a:p>
        </p:txBody>
      </p:sp>
      <p:pic>
        <p:nvPicPr>
          <p:cNvPr id="4" name="Picture 4">
            <a:extLst>
              <a:ext uri="{FF2B5EF4-FFF2-40B4-BE49-F238E27FC236}">
                <a16:creationId xmlns:a16="http://schemas.microsoft.com/office/drawing/2014/main" id="{340E0BD7-7659-4A79-B14A-93C1D1EE3B7E}"/>
              </a:ext>
            </a:extLst>
          </p:cNvPr>
          <p:cNvPicPr>
            <a:picLocks noChangeAspect="1"/>
          </p:cNvPicPr>
          <p:nvPr/>
        </p:nvPicPr>
        <p:blipFill>
          <a:blip r:embed="rId3"/>
          <a:stretch>
            <a:fillRect/>
          </a:stretch>
        </p:blipFill>
        <p:spPr>
          <a:xfrm>
            <a:off x="838200" y="1536608"/>
            <a:ext cx="8105334" cy="3383089"/>
          </a:xfrm>
          <a:prstGeom prst="rect">
            <a:avLst/>
          </a:prstGeom>
        </p:spPr>
      </p:pic>
      <p:sp>
        <p:nvSpPr>
          <p:cNvPr id="5" name="TextBox 4"/>
          <p:cNvSpPr txBox="1"/>
          <p:nvPr/>
        </p:nvSpPr>
        <p:spPr>
          <a:xfrm>
            <a:off x="6248400" y="1127273"/>
            <a:ext cx="2971800" cy="369332"/>
          </a:xfrm>
          <a:prstGeom prst="rect">
            <a:avLst/>
          </a:prstGeom>
          <a:noFill/>
        </p:spPr>
        <p:txBody>
          <a:bodyPr wrap="square" rtlCol="0">
            <a:spAutoFit/>
          </a:bodyPr>
          <a:lstStyle/>
          <a:p>
            <a:r>
              <a:rPr lang="en-US" dirty="0">
                <a:solidFill>
                  <a:schemeClr val="bg1"/>
                </a:solidFill>
              </a:rPr>
              <a:t>www.onevoice4kids.com</a:t>
            </a:r>
          </a:p>
        </p:txBody>
      </p:sp>
      <p:pic>
        <p:nvPicPr>
          <p:cNvPr id="6" name="Picture 5"/>
          <p:cNvPicPr>
            <a:picLocks noChangeAspect="1"/>
          </p:cNvPicPr>
          <p:nvPr/>
        </p:nvPicPr>
        <p:blipFill>
          <a:blip r:embed="rId4"/>
          <a:stretch>
            <a:fillRect/>
          </a:stretch>
        </p:blipFill>
        <p:spPr>
          <a:xfrm>
            <a:off x="838200" y="5046405"/>
            <a:ext cx="1475232" cy="1676400"/>
          </a:xfrm>
          <a:prstGeom prst="rect">
            <a:avLst/>
          </a:prstGeom>
        </p:spPr>
      </p:pic>
    </p:spTree>
    <p:extLst>
      <p:ext uri="{BB962C8B-B14F-4D97-AF65-F5344CB8AC3E}">
        <p14:creationId xmlns:p14="http://schemas.microsoft.com/office/powerpoint/2010/main" val="393440574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83014"/>
            <a:ext cx="3953750" cy="5498786"/>
          </a:xfrm>
        </p:spPr>
        <p:txBody>
          <a:bodyPr vert="horz" lIns="91440" tIns="45720" rIns="91440" bIns="45720" rtlCol="0" anchor="t">
            <a:normAutofit fontScale="85000" lnSpcReduction="20000"/>
          </a:bodyPr>
          <a:lstStyle/>
          <a:p>
            <a:pPr lvl="2">
              <a:buNone/>
            </a:pPr>
            <a:r>
              <a:rPr lang="en-US" sz="1700" dirty="0"/>
              <a:t> </a:t>
            </a:r>
          </a:p>
          <a:p>
            <a:pPr>
              <a:buFont typeface="Wingdings" pitchFamily="2" charset="2"/>
              <a:buChar char="v"/>
            </a:pPr>
            <a:r>
              <a:rPr lang="en-US" sz="1700" dirty="0">
                <a:solidFill>
                  <a:schemeClr val="bg1"/>
                </a:solidFill>
              </a:rPr>
              <a:t>Distraction Techniques </a:t>
            </a:r>
          </a:p>
          <a:p>
            <a:pPr lvl="1">
              <a:buFont typeface="Wingdings" pitchFamily="2" charset="2"/>
              <a:buChar char="v"/>
            </a:pPr>
            <a:r>
              <a:rPr lang="en-US" sz="1400" b="1" dirty="0">
                <a:solidFill>
                  <a:schemeClr val="bg1"/>
                </a:solidFill>
                <a:latin typeface="Kristen ITC" pitchFamily="66" charset="0"/>
              </a:rPr>
              <a:t>I spy</a:t>
            </a:r>
          </a:p>
          <a:p>
            <a:pPr lvl="1">
              <a:buFont typeface="Wingdings" pitchFamily="2" charset="2"/>
              <a:buChar char="v"/>
            </a:pPr>
            <a:r>
              <a:rPr lang="en-US" sz="1400" b="1" dirty="0">
                <a:solidFill>
                  <a:schemeClr val="bg1"/>
                </a:solidFill>
                <a:latin typeface="Kristen ITC" pitchFamily="66" charset="0"/>
              </a:rPr>
              <a:t>Bubbles!</a:t>
            </a:r>
          </a:p>
          <a:p>
            <a:pPr>
              <a:buNone/>
            </a:pPr>
            <a:endParaRPr lang="en-US" sz="1700" b="1" dirty="0">
              <a:solidFill>
                <a:schemeClr val="bg1"/>
              </a:solidFill>
              <a:latin typeface="Kristen ITC" pitchFamily="66" charset="0"/>
            </a:endParaRPr>
          </a:p>
          <a:p>
            <a:pPr>
              <a:buFont typeface="Wingdings" pitchFamily="2" charset="2"/>
              <a:buChar char="v"/>
            </a:pPr>
            <a:r>
              <a:rPr lang="en-US" sz="1700" dirty="0">
                <a:solidFill>
                  <a:schemeClr val="bg1"/>
                </a:solidFill>
              </a:rPr>
              <a:t>Position for comfort</a:t>
            </a:r>
          </a:p>
          <a:p>
            <a:pPr lvl="1">
              <a:buFont typeface="Wingdings" pitchFamily="2" charset="2"/>
              <a:buChar char="v"/>
            </a:pPr>
            <a:r>
              <a:rPr lang="en-US" sz="1400" b="1" dirty="0">
                <a:solidFill>
                  <a:schemeClr val="bg1"/>
                </a:solidFill>
                <a:latin typeface="Kristen ITC" pitchFamily="66" charset="0"/>
              </a:rPr>
              <a:t>Swaddling, Holding, Positioning</a:t>
            </a:r>
          </a:p>
          <a:p>
            <a:pPr lvl="2"/>
            <a:endParaRPr lang="en-US" sz="1700" dirty="0">
              <a:solidFill>
                <a:schemeClr val="bg1"/>
              </a:solidFill>
            </a:endParaRPr>
          </a:p>
          <a:p>
            <a:pPr>
              <a:buFont typeface="Wingdings" pitchFamily="2" charset="2"/>
              <a:buChar char="v"/>
            </a:pPr>
            <a:r>
              <a:rPr lang="en-US" sz="1700" dirty="0">
                <a:solidFill>
                  <a:schemeClr val="bg1"/>
                </a:solidFill>
              </a:rPr>
              <a:t>Pacifiers, sweet-ease, vanilla- scented  pacifiers</a:t>
            </a:r>
          </a:p>
          <a:p>
            <a:pPr>
              <a:buNone/>
            </a:pPr>
            <a:endParaRPr lang="en-US" sz="1700" dirty="0">
              <a:solidFill>
                <a:schemeClr val="bg1"/>
              </a:solidFill>
            </a:endParaRPr>
          </a:p>
          <a:p>
            <a:pPr>
              <a:buFont typeface="Wingdings" pitchFamily="2" charset="2"/>
              <a:buChar char="v"/>
            </a:pPr>
            <a:r>
              <a:rPr lang="en-US" sz="1700" dirty="0">
                <a:solidFill>
                  <a:schemeClr val="bg1"/>
                </a:solidFill>
              </a:rPr>
              <a:t>Ice &amp; warm-packs</a:t>
            </a:r>
            <a:endParaRPr lang="en-US" dirty="0">
              <a:solidFill>
                <a:schemeClr val="bg1"/>
              </a:solidFill>
            </a:endParaRPr>
          </a:p>
          <a:p>
            <a:pPr>
              <a:buFont typeface="Wingdings" pitchFamily="2" charset="2"/>
              <a:buChar char="Ø"/>
            </a:pPr>
            <a:endParaRPr lang="en-US" sz="1700" dirty="0">
              <a:solidFill>
                <a:schemeClr val="bg1"/>
              </a:solidFill>
            </a:endParaRPr>
          </a:p>
          <a:p>
            <a:pPr>
              <a:buFont typeface="Wingdings" pitchFamily="2" charset="2"/>
              <a:buChar char="v"/>
            </a:pPr>
            <a:r>
              <a:rPr lang="en-US" sz="1700" dirty="0">
                <a:solidFill>
                  <a:schemeClr val="bg1"/>
                </a:solidFill>
              </a:rPr>
              <a:t>Child Life Therapy  </a:t>
            </a:r>
            <a:endParaRPr lang="en-US" dirty="0">
              <a:solidFill>
                <a:schemeClr val="bg1"/>
              </a:solidFill>
            </a:endParaRPr>
          </a:p>
          <a:p>
            <a:pPr>
              <a:buFont typeface="Wingdings" pitchFamily="2" charset="2"/>
              <a:buChar char="Ø"/>
            </a:pPr>
            <a:endParaRPr lang="en-US" sz="1700" dirty="0">
              <a:solidFill>
                <a:schemeClr val="bg1"/>
              </a:solidFill>
            </a:endParaRPr>
          </a:p>
          <a:p>
            <a:pPr>
              <a:buFont typeface="Wingdings" pitchFamily="2" charset="2"/>
              <a:buChar char="v"/>
            </a:pPr>
            <a:r>
              <a:rPr lang="en-US" sz="1700" dirty="0">
                <a:solidFill>
                  <a:schemeClr val="bg1"/>
                </a:solidFill>
              </a:rPr>
              <a:t>Nitrous Oxide </a:t>
            </a:r>
          </a:p>
          <a:p>
            <a:pPr>
              <a:buNone/>
            </a:pPr>
            <a:r>
              <a:rPr lang="en-US" sz="1700" dirty="0">
                <a:solidFill>
                  <a:schemeClr val="bg1"/>
                </a:solidFill>
                <a:latin typeface="Kristen ITC" pitchFamily="66" charset="0"/>
              </a:rPr>
              <a:t>		</a:t>
            </a:r>
            <a:endParaRPr lang="en-US" sz="1700" dirty="0">
              <a:solidFill>
                <a:schemeClr val="bg1"/>
              </a:solidFill>
            </a:endParaRPr>
          </a:p>
          <a:p>
            <a:pPr>
              <a:buFont typeface="Wingdings" pitchFamily="2" charset="2"/>
              <a:buChar char="v"/>
            </a:pPr>
            <a:r>
              <a:rPr lang="en-US" sz="1700" dirty="0">
                <a:solidFill>
                  <a:schemeClr val="bg1"/>
                </a:solidFill>
              </a:rPr>
              <a:t>Non-invasive wound closure utilizing LET </a:t>
            </a:r>
            <a:r>
              <a:rPr lang="en-US" sz="1700" dirty="0">
                <a:solidFill>
                  <a:schemeClr val="bg1"/>
                </a:solidFill>
                <a:latin typeface="Kristen ITC" pitchFamily="66" charset="0"/>
              </a:rPr>
              <a:t>		</a:t>
            </a:r>
          </a:p>
          <a:p>
            <a:pPr lvl="1">
              <a:buFont typeface="Wingdings" pitchFamily="2" charset="2"/>
              <a:buChar char="v"/>
            </a:pPr>
            <a:r>
              <a:rPr lang="en-US" sz="1400" b="1" dirty="0">
                <a:solidFill>
                  <a:schemeClr val="bg1"/>
                </a:solidFill>
                <a:latin typeface="Kristen ITC" pitchFamily="66" charset="0"/>
              </a:rPr>
              <a:t>Dermabond, Steristrips</a:t>
            </a:r>
          </a:p>
          <a:p>
            <a:pPr>
              <a:buNone/>
            </a:pPr>
            <a:endParaRPr lang="en-US" sz="1700" b="1" i="1" dirty="0">
              <a:solidFill>
                <a:schemeClr val="bg1"/>
              </a:solidFill>
              <a:latin typeface="Kristen ITC" pitchFamily="66" charset="0"/>
            </a:endParaRPr>
          </a:p>
          <a:p>
            <a:pPr>
              <a:buFont typeface="Wingdings" pitchFamily="2" charset="2"/>
              <a:buChar char="v"/>
            </a:pPr>
            <a:r>
              <a:rPr lang="en-US" sz="1700" b="1" dirty="0">
                <a:solidFill>
                  <a:schemeClr val="bg1"/>
                </a:solidFill>
                <a:latin typeface="Kristen ITC" pitchFamily="66" charset="0"/>
              </a:rPr>
              <a:t>LMX </a:t>
            </a:r>
            <a:r>
              <a:rPr lang="en-US" sz="1700" dirty="0">
                <a:solidFill>
                  <a:schemeClr val="bg1"/>
                </a:solidFill>
              </a:rPr>
              <a:t>and/or </a:t>
            </a:r>
            <a:r>
              <a:rPr lang="en-US" sz="1700" b="1" dirty="0">
                <a:solidFill>
                  <a:schemeClr val="bg1"/>
                </a:solidFill>
                <a:latin typeface="Kristen ITC" pitchFamily="66" charset="0"/>
              </a:rPr>
              <a:t>J-Tip</a:t>
            </a:r>
            <a:r>
              <a:rPr lang="en-US" sz="1700" dirty="0">
                <a:solidFill>
                  <a:schemeClr val="bg1"/>
                </a:solidFill>
              </a:rPr>
              <a:t> for blood draws, IVs, LPs</a:t>
            </a:r>
          </a:p>
          <a:p>
            <a:pPr>
              <a:buNone/>
            </a:pPr>
            <a:endParaRPr lang="en-US" sz="1700" dirty="0"/>
          </a:p>
          <a:p>
            <a:pPr>
              <a:buFont typeface="Wingdings" pitchFamily="2" charset="2"/>
              <a:buChar char="v"/>
            </a:pPr>
            <a:r>
              <a:rPr lang="en-US" sz="1700" dirty="0"/>
              <a:t>Intranasal Fentanyl or Versed</a:t>
            </a:r>
          </a:p>
          <a:p>
            <a:pPr>
              <a:buNone/>
            </a:pPr>
            <a:endParaRPr lang="en-US" sz="1700" dirty="0"/>
          </a:p>
          <a:p>
            <a:pPr marL="0" indent="0">
              <a:buNone/>
            </a:pPr>
            <a:endParaRPr lang="en-US" dirty="0"/>
          </a:p>
        </p:txBody>
      </p:sp>
      <p:sp>
        <p:nvSpPr>
          <p:cNvPr id="2" name="Title 1"/>
          <p:cNvSpPr>
            <a:spLocks noGrp="1"/>
          </p:cNvSpPr>
          <p:nvPr>
            <p:ph type="title"/>
          </p:nvPr>
        </p:nvSpPr>
        <p:spPr>
          <a:xfrm>
            <a:off x="718865" y="218037"/>
            <a:ext cx="7944060" cy="1169427"/>
          </a:xfrm>
        </p:spPr>
        <p:txBody>
          <a:bodyPr/>
          <a:lstStyle/>
          <a:p>
            <a:r>
              <a:rPr lang="en-US" dirty="0"/>
              <a:t>Our Tool Kit </a:t>
            </a:r>
          </a:p>
        </p:txBody>
      </p:sp>
      <p:pic>
        <p:nvPicPr>
          <p:cNvPr id="6" name="Picture 6" descr="A screenshot of a cell phone&#10;&#10;Description generated with very high confidence">
            <a:extLst>
              <a:ext uri="{FF2B5EF4-FFF2-40B4-BE49-F238E27FC236}">
                <a16:creationId xmlns:a16="http://schemas.microsoft.com/office/drawing/2014/main" id="{84114D3F-C3AC-42D8-BFA1-23A7A37DA0A3}"/>
              </a:ext>
            </a:extLst>
          </p:cNvPr>
          <p:cNvPicPr>
            <a:picLocks noGrp="1" noChangeAspect="1"/>
          </p:cNvPicPr>
          <p:nvPr>
            <p:ph sz="half" idx="2"/>
          </p:nvPr>
        </p:nvPicPr>
        <p:blipFill>
          <a:blip r:embed="rId3"/>
          <a:stretch>
            <a:fillRect/>
          </a:stretch>
        </p:blipFill>
        <p:spPr>
          <a:xfrm>
            <a:off x="4374079" y="802750"/>
            <a:ext cx="4733050" cy="5775336"/>
          </a:xfrm>
          <a:prstGeom prst="rect">
            <a:avLst/>
          </a:prstGeom>
        </p:spPr>
      </p:pic>
    </p:spTree>
    <p:extLst>
      <p:ext uri="{BB962C8B-B14F-4D97-AF65-F5344CB8AC3E}">
        <p14:creationId xmlns:p14="http://schemas.microsoft.com/office/powerpoint/2010/main" val="207189910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5C4D1-AFF1-4AF9-925A-F96CA6C48AEC}"/>
              </a:ext>
            </a:extLst>
          </p:cNvPr>
          <p:cNvSpPr>
            <a:spLocks noGrp="1"/>
          </p:cNvSpPr>
          <p:nvPr>
            <p:ph type="title"/>
          </p:nvPr>
        </p:nvSpPr>
        <p:spPr>
          <a:xfrm>
            <a:off x="811362" y="251131"/>
            <a:ext cx="7534430" cy="1143000"/>
          </a:xfrm>
        </p:spPr>
        <p:txBody>
          <a:bodyPr>
            <a:normAutofit/>
          </a:bodyPr>
          <a:lstStyle/>
          <a:p>
            <a:r>
              <a:rPr lang="en-US" dirty="0"/>
              <a:t>Our Philosophy...</a:t>
            </a:r>
          </a:p>
        </p:txBody>
      </p:sp>
      <p:pic>
        <p:nvPicPr>
          <p:cNvPr id="4" name="Picture 4" descr="A screenshot of a cell phone&#10;&#10;Description generated with very high confidence">
            <a:extLst>
              <a:ext uri="{FF2B5EF4-FFF2-40B4-BE49-F238E27FC236}">
                <a16:creationId xmlns:a16="http://schemas.microsoft.com/office/drawing/2014/main" id="{8A0DB956-6E74-4452-97ED-E79F55E116C2}"/>
              </a:ext>
            </a:extLst>
          </p:cNvPr>
          <p:cNvPicPr>
            <a:picLocks noChangeAspect="1"/>
          </p:cNvPicPr>
          <p:nvPr/>
        </p:nvPicPr>
        <p:blipFill>
          <a:blip r:embed="rId3"/>
          <a:stretch>
            <a:fillRect/>
          </a:stretch>
        </p:blipFill>
        <p:spPr>
          <a:xfrm>
            <a:off x="769048" y="1463711"/>
            <a:ext cx="7685187" cy="3679514"/>
          </a:xfrm>
          <a:prstGeom prst="rect">
            <a:avLst/>
          </a:prstGeom>
        </p:spPr>
      </p:pic>
      <p:sp>
        <p:nvSpPr>
          <p:cNvPr id="5" name="Title 1">
            <a:extLst>
              <a:ext uri="{FF2B5EF4-FFF2-40B4-BE49-F238E27FC236}">
                <a16:creationId xmlns:a16="http://schemas.microsoft.com/office/drawing/2014/main" id="{5AF5C4D1-AFF1-4AF9-925A-F96CA6C48AEC}"/>
              </a:ext>
            </a:extLst>
          </p:cNvPr>
          <p:cNvSpPr txBox="1">
            <a:spLocks/>
          </p:cNvSpPr>
          <p:nvPr/>
        </p:nvSpPr>
        <p:spPr>
          <a:xfrm>
            <a:off x="4191000" y="5029200"/>
            <a:ext cx="7534430"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b="0" i="0" kern="1200">
                <a:solidFill>
                  <a:schemeClr val="bg1"/>
                </a:solidFill>
                <a:latin typeface="Lato Regular"/>
                <a:ea typeface="+mj-ea"/>
                <a:cs typeface="Lato Regular"/>
              </a:defRPr>
            </a:lvl1pPr>
          </a:lstStyle>
          <a:p>
            <a:r>
              <a:rPr lang="is-IS"/>
              <a:t>…</a:t>
            </a:r>
            <a:r>
              <a:rPr lang="en-US" dirty="0"/>
              <a:t>What’s Yours? </a:t>
            </a:r>
          </a:p>
        </p:txBody>
      </p:sp>
    </p:spTree>
    <p:extLst>
      <p:ext uri="{BB962C8B-B14F-4D97-AF65-F5344CB8AC3E}">
        <p14:creationId xmlns:p14="http://schemas.microsoft.com/office/powerpoint/2010/main" val="23548487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015191" y="4708506"/>
            <a:ext cx="2131267" cy="2137204"/>
          </a:xfrm>
          <a:prstGeom prst="rect">
            <a:avLst/>
          </a:prstGeom>
        </p:spPr>
      </p:pic>
      <p:sp>
        <p:nvSpPr>
          <p:cNvPr id="2" name="Title 1"/>
          <p:cNvSpPr>
            <a:spLocks noGrp="1"/>
          </p:cNvSpPr>
          <p:nvPr>
            <p:ph type="title"/>
          </p:nvPr>
        </p:nvSpPr>
        <p:spPr>
          <a:xfrm>
            <a:off x="372385" y="0"/>
            <a:ext cx="7534430" cy="1143000"/>
          </a:xfrm>
        </p:spPr>
        <p:txBody>
          <a:bodyPr/>
          <a:lstStyle/>
          <a:p>
            <a:r>
              <a:rPr lang="en-US" dirty="0"/>
              <a:t>Selected References</a:t>
            </a:r>
          </a:p>
        </p:txBody>
      </p:sp>
      <p:sp>
        <p:nvSpPr>
          <p:cNvPr id="3" name="Text Placeholder 2"/>
          <p:cNvSpPr>
            <a:spLocks noGrp="1"/>
          </p:cNvSpPr>
          <p:nvPr>
            <p:ph type="body" sz="quarter" idx="10"/>
          </p:nvPr>
        </p:nvSpPr>
        <p:spPr>
          <a:xfrm>
            <a:off x="372385" y="990600"/>
            <a:ext cx="8085815" cy="5334000"/>
          </a:xfrm>
        </p:spPr>
        <p:txBody>
          <a:bodyPr>
            <a:normAutofit fontScale="40000" lnSpcReduction="20000"/>
          </a:bodyPr>
          <a:lstStyle/>
          <a:p>
            <a:pPr>
              <a:lnSpc>
                <a:spcPct val="120000"/>
              </a:lnSpc>
              <a:spcAft>
                <a:spcPts val="600"/>
              </a:spcAft>
            </a:pPr>
            <a:r>
              <a:rPr lang="en-US" dirty="0" err="1"/>
              <a:t>Arane</a:t>
            </a:r>
            <a:r>
              <a:rPr lang="en-US" dirty="0"/>
              <a:t> K, </a:t>
            </a:r>
            <a:r>
              <a:rPr lang="en-US" dirty="0" err="1"/>
              <a:t>Behboudi</a:t>
            </a:r>
            <a:r>
              <a:rPr lang="en-US" dirty="0"/>
              <a:t> A, Goldman RD. Virtual reality for pain and anxiety management in children. </a:t>
            </a:r>
            <a:r>
              <a:rPr lang="en-US" i="1" dirty="0"/>
              <a:t>Canadian Family Physician</a:t>
            </a:r>
            <a:r>
              <a:rPr lang="en-US" dirty="0"/>
              <a:t>. 2017;63(12):932-934.</a:t>
            </a:r>
            <a:endParaRPr lang="en-US" dirty="0">
              <a:solidFill>
                <a:schemeClr val="bg1"/>
              </a:solidFill>
            </a:endParaRPr>
          </a:p>
          <a:p>
            <a:pPr>
              <a:lnSpc>
                <a:spcPct val="120000"/>
              </a:lnSpc>
              <a:spcAft>
                <a:spcPts val="600"/>
              </a:spcAft>
            </a:pPr>
            <a:r>
              <a:rPr lang="en-US" dirty="0" err="1">
                <a:solidFill>
                  <a:schemeClr val="bg1"/>
                </a:solidFill>
              </a:rPr>
              <a:t>Burnweit</a:t>
            </a:r>
            <a:r>
              <a:rPr lang="en-US" dirty="0">
                <a:solidFill>
                  <a:schemeClr val="bg1"/>
                </a:solidFill>
              </a:rPr>
              <a:t> C, et al. Nitrous analgesia for minor surgical procedures; an alternative to conscious sedation? J Pediatr Surg 2004;39:495-499.</a:t>
            </a:r>
          </a:p>
          <a:p>
            <a:pPr>
              <a:lnSpc>
                <a:spcPct val="120000"/>
              </a:lnSpc>
              <a:spcAft>
                <a:spcPts val="600"/>
              </a:spcAft>
            </a:pPr>
            <a:r>
              <a:rPr lang="en-US" dirty="0">
                <a:solidFill>
                  <a:schemeClr val="bg1"/>
                </a:solidFill>
              </a:rPr>
              <a:t>Farrell MK, Drake GJ, Rucker, Finkelstein M, Zier JL. Creation of a nurse-administered nitrous oxide sedation program for radialology and beyond. Pediatr Nurs 2008.</a:t>
            </a:r>
          </a:p>
          <a:p>
            <a:pPr>
              <a:lnSpc>
                <a:spcPct val="120000"/>
              </a:lnSpc>
              <a:spcAft>
                <a:spcPts val="600"/>
              </a:spcAft>
            </a:pPr>
            <a:r>
              <a:rPr lang="en-US" dirty="0">
                <a:solidFill>
                  <a:schemeClr val="bg1"/>
                </a:solidFill>
              </a:rPr>
              <a:t>Godwin, Steven A, et al. ”Clinical Policy: Procedural Sedation and Analgesia in the Emergency Department.” American College of Emergency Physicians Clinical Policies Committee. 2013. </a:t>
            </a:r>
          </a:p>
          <a:p>
            <a:pPr>
              <a:lnSpc>
                <a:spcPct val="120000"/>
              </a:lnSpc>
              <a:spcAft>
                <a:spcPts val="600"/>
              </a:spcAft>
            </a:pPr>
            <a:r>
              <a:rPr lang="en-US" dirty="0" err="1">
                <a:solidFill>
                  <a:schemeClr val="bg1"/>
                </a:solidFill>
              </a:rPr>
              <a:t>Gousie</a:t>
            </a:r>
            <a:r>
              <a:rPr lang="en-US" dirty="0">
                <a:solidFill>
                  <a:schemeClr val="bg1"/>
                </a:solidFill>
              </a:rPr>
              <a:t>,  Patricia J. (2001) “The Effects of Live Music on the distress of pediatric patients receiving injections.” available from:</a:t>
            </a:r>
          </a:p>
          <a:p>
            <a:pPr marL="0" indent="0">
              <a:lnSpc>
                <a:spcPct val="120000"/>
              </a:lnSpc>
              <a:spcAft>
                <a:spcPts val="600"/>
              </a:spcAft>
              <a:buNone/>
            </a:pPr>
            <a:r>
              <a:rPr lang="en-US" dirty="0">
                <a:solidFill>
                  <a:schemeClr val="bg1"/>
                </a:solidFill>
              </a:rPr>
              <a:t>	http://www.musicasmedicine.com/internprojects/upload/trish.pdf</a:t>
            </a:r>
          </a:p>
          <a:p>
            <a:pPr>
              <a:lnSpc>
                <a:spcPct val="120000"/>
              </a:lnSpc>
              <a:spcAft>
                <a:spcPts val="600"/>
              </a:spcAft>
            </a:pPr>
            <a:r>
              <a:rPr lang="en-US" dirty="0"/>
              <a:t>Kennedy, R. M., MD. (1999). The ”Ouchless Emergency Department". </a:t>
            </a:r>
            <a:r>
              <a:rPr lang="en-US" i="1" dirty="0"/>
              <a:t>Emergency Medicine,</a:t>
            </a:r>
            <a:r>
              <a:rPr lang="en-US" dirty="0"/>
              <a:t> </a:t>
            </a:r>
            <a:r>
              <a:rPr lang="en-US" i="1" dirty="0"/>
              <a:t>46</a:t>
            </a:r>
            <a:r>
              <a:rPr lang="en-US" dirty="0"/>
              <a:t>(6), 1215-1247. Retrieved May 29, 2018.</a:t>
            </a:r>
            <a:endParaRPr lang="en-US" dirty="0">
              <a:solidFill>
                <a:schemeClr val="bg1"/>
              </a:solidFill>
            </a:endParaRPr>
          </a:p>
          <a:p>
            <a:pPr>
              <a:lnSpc>
                <a:spcPct val="120000"/>
              </a:lnSpc>
              <a:spcAft>
                <a:spcPts val="600"/>
              </a:spcAft>
            </a:pPr>
            <a:r>
              <a:rPr lang="en-US" dirty="0">
                <a:solidFill>
                  <a:schemeClr val="bg1"/>
                </a:solidFill>
              </a:rPr>
              <a:t>Koller, Donna. “Distraction Techniques for Children Undergoing Procedures: A Critical Review of Pediatric Research.”  Journal of Pediatric Nursing. Dec 2012, </a:t>
            </a:r>
            <a:r>
              <a:rPr lang="fr-FR" dirty="0">
                <a:solidFill>
                  <a:schemeClr val="bg1"/>
                </a:solidFill>
              </a:rPr>
              <a:t>Volume 27, Issue 6, Pages 652–681. </a:t>
            </a:r>
          </a:p>
          <a:p>
            <a:pPr>
              <a:lnSpc>
                <a:spcPct val="120000"/>
              </a:lnSpc>
              <a:spcAft>
                <a:spcPts val="600"/>
              </a:spcAft>
            </a:pPr>
            <a:r>
              <a:rPr lang="en-US" dirty="0"/>
              <a:t>Leahy, S., RN, Kennedy, R. M., MD, </a:t>
            </a:r>
            <a:r>
              <a:rPr lang="en-US" dirty="0" err="1"/>
              <a:t>Hesselgrave</a:t>
            </a:r>
            <a:r>
              <a:rPr lang="en-US" dirty="0"/>
              <a:t>, J., RN, </a:t>
            </a:r>
            <a:r>
              <a:rPr lang="en-US" dirty="0" err="1"/>
              <a:t>Gurwitch</a:t>
            </a:r>
            <a:r>
              <a:rPr lang="en-US" dirty="0"/>
              <a:t>, K., </a:t>
            </a:r>
            <a:r>
              <a:rPr lang="en-US" dirty="0" err="1"/>
              <a:t>PharmD</a:t>
            </a:r>
            <a:r>
              <a:rPr lang="en-US" dirty="0"/>
              <a:t>, </a:t>
            </a:r>
            <a:r>
              <a:rPr lang="en-US" dirty="0" err="1"/>
              <a:t>Barkey</a:t>
            </a:r>
            <a:r>
              <a:rPr lang="en-US" dirty="0"/>
              <a:t>, M., MA, &amp; Millar, T. F., MS. (2008). On the front lines: Lessons learned in implementing multidisciplinary peripheral venous access pain </a:t>
            </a:r>
            <a:r>
              <a:rPr lang="en-US" dirty="0" err="1"/>
              <a:t>managment</a:t>
            </a:r>
            <a:r>
              <a:rPr lang="en-US" dirty="0"/>
              <a:t> programs in pediatric hospitals. </a:t>
            </a:r>
            <a:r>
              <a:rPr lang="en-US" i="1" dirty="0"/>
              <a:t>Pediatrics,</a:t>
            </a:r>
            <a:r>
              <a:rPr lang="en-US" dirty="0"/>
              <a:t> </a:t>
            </a:r>
            <a:r>
              <a:rPr lang="en-US" i="1" dirty="0"/>
              <a:t>122</a:t>
            </a:r>
            <a:r>
              <a:rPr lang="en-US" dirty="0"/>
              <a:t>(3), 5161-5170. Retrieved May 29, 2018, from http://pediatrics.aappublications.org/</a:t>
            </a:r>
            <a:endParaRPr lang="en-US" dirty="0">
              <a:solidFill>
                <a:schemeClr val="bg1"/>
              </a:solidFill>
            </a:endParaRPr>
          </a:p>
          <a:p>
            <a:pPr>
              <a:lnSpc>
                <a:spcPct val="120000"/>
              </a:lnSpc>
              <a:spcAft>
                <a:spcPts val="600"/>
              </a:spcAft>
            </a:pPr>
            <a:r>
              <a:rPr lang="en-US" dirty="0">
                <a:solidFill>
                  <a:schemeClr val="bg1"/>
                </a:solidFill>
              </a:rPr>
              <a:t>Lerwick, Julie L. “Minimizing pediatric healthcare-induced anxiety and trauma.” World J Clin Pediatr. 2016 May 8; 5(2): 143–150.</a:t>
            </a:r>
          </a:p>
          <a:p>
            <a:pPr>
              <a:lnSpc>
                <a:spcPct val="120000"/>
              </a:lnSpc>
              <a:spcAft>
                <a:spcPts val="600"/>
              </a:spcAft>
            </a:pPr>
            <a:r>
              <a:rPr lang="en-US" dirty="0" err="1"/>
              <a:t>Lerwick</a:t>
            </a:r>
            <a:r>
              <a:rPr lang="en-US" dirty="0"/>
              <a:t> JL. Minimizing pediatric healthcare-induced anxiety and trauma. </a:t>
            </a:r>
            <a:r>
              <a:rPr lang="en-US" i="1" dirty="0"/>
              <a:t>World Journal of Clinical Pediatrics</a:t>
            </a:r>
            <a:r>
              <a:rPr lang="en-US" dirty="0"/>
              <a:t>. 2016;5(2):143-150. doi:10.5409/wjcp.v5.i2.143</a:t>
            </a:r>
            <a:endParaRPr lang="en-US" dirty="0">
              <a:solidFill>
                <a:schemeClr val="bg1"/>
              </a:solidFill>
            </a:endParaRPr>
          </a:p>
          <a:p>
            <a:pPr>
              <a:lnSpc>
                <a:spcPct val="120000"/>
              </a:lnSpc>
              <a:spcAft>
                <a:spcPts val="600"/>
              </a:spcAft>
            </a:pPr>
            <a:r>
              <a:rPr lang="en-US" dirty="0">
                <a:solidFill>
                  <a:schemeClr val="bg1"/>
                </a:solidFill>
              </a:rPr>
              <a:t>Lexi-Comp Online; Wolters Kluwer. 2018. </a:t>
            </a:r>
          </a:p>
          <a:p>
            <a:pPr>
              <a:lnSpc>
                <a:spcPct val="120000"/>
              </a:lnSpc>
              <a:spcAft>
                <a:spcPts val="600"/>
              </a:spcAft>
            </a:pPr>
            <a:r>
              <a:rPr lang="en-US" dirty="0" err="1"/>
              <a:t>Twycross</a:t>
            </a:r>
            <a:r>
              <a:rPr lang="en-US" dirty="0"/>
              <a:t>, A. (2008). Does the perceived importance of a pain management task affect the quality of children’s nurses’ post-operative pain management practices? </a:t>
            </a:r>
            <a:r>
              <a:rPr lang="en-US" i="1" dirty="0"/>
              <a:t>Journal of Clinical Nursing,</a:t>
            </a:r>
            <a:r>
              <a:rPr lang="en-US" dirty="0"/>
              <a:t> </a:t>
            </a:r>
            <a:r>
              <a:rPr lang="en-US" i="1" dirty="0"/>
              <a:t>17</a:t>
            </a:r>
            <a:r>
              <a:rPr lang="en-US" dirty="0"/>
              <a:t>(23), 3205-3216. doi:10.1111/j.1365-2702.2008.02631.x</a:t>
            </a:r>
          </a:p>
          <a:p>
            <a:endParaRPr lang="en-US" dirty="0"/>
          </a:p>
        </p:txBody>
      </p:sp>
    </p:spTree>
    <p:extLst>
      <p:ext uri="{BB962C8B-B14F-4D97-AF65-F5344CB8AC3E}">
        <p14:creationId xmlns:p14="http://schemas.microsoft.com/office/powerpoint/2010/main" val="45677287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077" y="1436136"/>
            <a:ext cx="7826010" cy="4367676"/>
          </a:xfrm>
        </p:spPr>
        <p:txBody>
          <a:bodyPr vert="horz" lIns="91440" tIns="45720" rIns="91440" bIns="45720" rtlCol="0" anchor="t">
            <a:normAutofit fontScale="92500" lnSpcReduction="20000"/>
          </a:bodyPr>
          <a:lstStyle/>
          <a:p>
            <a:pPr marL="360680" indent="-177800" defTabSz="1066800">
              <a:buFont typeface="Wingdings" pitchFamily="2" charset="2"/>
              <a:buChar char="v"/>
            </a:pPr>
            <a:r>
              <a:rPr lang="en-US" sz="2200" dirty="0"/>
              <a:t>“Pain is whatever the experiencing person says it is, existing whenever they say it does” (McCaffery, 1968)</a:t>
            </a:r>
          </a:p>
          <a:p>
            <a:pPr marL="182880" indent="0" defTabSz="1066800">
              <a:buNone/>
            </a:pPr>
            <a:endParaRPr lang="en-US" sz="2200" dirty="0"/>
          </a:p>
          <a:p>
            <a:pPr marL="360680" indent="-177800" defTabSz="1066800">
              <a:buFont typeface="Wingdings" pitchFamily="2" charset="2"/>
              <a:buChar char="v"/>
            </a:pPr>
            <a:r>
              <a:rPr lang="en-US" sz="2200" dirty="0"/>
              <a:t>"Pain is a complex multidimensional and subjective experience that consists of physiological, sensory, emotional, cognitive, and behavioral components." (Koller and Goldman, 2012)</a:t>
            </a:r>
          </a:p>
          <a:p>
            <a:pPr marL="182880" indent="0" defTabSz="1066800">
              <a:buNone/>
            </a:pPr>
            <a:endParaRPr lang="en-US" sz="2200" dirty="0"/>
          </a:p>
          <a:p>
            <a:pPr marL="360680" indent="-177800" defTabSz="1066800">
              <a:buFont typeface="Wingdings" pitchFamily="2" charset="2"/>
              <a:buChar char="v"/>
            </a:pPr>
            <a:r>
              <a:rPr lang="en-US" sz="2200" dirty="0"/>
              <a:t>“Pain management refers to the application of the nursing process—assessment, planning, implementation, and evaluation—to the treatment of pain” (Twycross, 2008)</a:t>
            </a:r>
          </a:p>
          <a:p>
            <a:pPr marL="182880" indent="0" defTabSz="1066800">
              <a:buNone/>
            </a:pPr>
            <a:endParaRPr lang="en-US" sz="2200" dirty="0"/>
          </a:p>
          <a:p>
            <a:pPr marL="360680" indent="-177800" defTabSz="1066800">
              <a:buFont typeface="Wingdings" pitchFamily="2" charset="2"/>
              <a:buChar char="v"/>
            </a:pPr>
            <a:r>
              <a:rPr lang="en-US" sz="2200" dirty="0"/>
              <a:t>Pain &amp; anxiety interventions must be done on an age-appropriate level combined with clear age-appropriate communication of what the child should expect.  </a:t>
            </a:r>
          </a:p>
          <a:p>
            <a:endParaRPr lang="en-US" dirty="0"/>
          </a:p>
        </p:txBody>
      </p:sp>
      <p:sp>
        <p:nvSpPr>
          <p:cNvPr id="2" name="Title 1"/>
          <p:cNvSpPr>
            <a:spLocks noGrp="1"/>
          </p:cNvSpPr>
          <p:nvPr>
            <p:ph type="title"/>
          </p:nvPr>
        </p:nvSpPr>
        <p:spPr>
          <a:xfrm>
            <a:off x="685800" y="381000"/>
            <a:ext cx="7534430" cy="1143000"/>
          </a:xfrm>
        </p:spPr>
        <p:txBody>
          <a:bodyPr/>
          <a:lstStyle/>
          <a:p>
            <a:pPr algn="l"/>
            <a:r>
              <a:rPr lang="en-US" dirty="0"/>
              <a:t>Defining Pain </a:t>
            </a:r>
          </a:p>
        </p:txBody>
      </p:sp>
    </p:spTree>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152400"/>
            <a:ext cx="8104038" cy="2354264"/>
          </a:xfrm>
        </p:spPr>
        <p:txBody>
          <a:bodyPr>
            <a:normAutofit/>
          </a:bodyPr>
          <a:lstStyle/>
          <a:p>
            <a:pPr algn="ctr"/>
            <a:r>
              <a:rPr lang="en-US" b="1" dirty="0"/>
              <a:t>Pain Assessment Techniques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08660053"/>
              </p:ext>
            </p:extLst>
          </p:nvPr>
        </p:nvGraphicFramePr>
        <p:xfrm>
          <a:off x="811213" y="2019300"/>
          <a:ext cx="7534275" cy="3143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073355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N-PASS</a:t>
            </a:r>
          </a:p>
        </p:txBody>
      </p:sp>
      <p:sp>
        <p:nvSpPr>
          <p:cNvPr id="13" name="Text Placeholder 12"/>
          <p:cNvSpPr>
            <a:spLocks noGrp="1"/>
          </p:cNvSpPr>
          <p:nvPr>
            <p:ph type="body" idx="2"/>
          </p:nvPr>
        </p:nvSpPr>
        <p:spPr/>
        <p:txBody>
          <a:bodyPr>
            <a:normAutofit/>
          </a:bodyPr>
          <a:lstStyle/>
          <a:p>
            <a:pPr>
              <a:buClr>
                <a:schemeClr val="accent5"/>
              </a:buClr>
            </a:pPr>
            <a:r>
              <a:rPr lang="en-US" dirty="0"/>
              <a:t>Neonatal Pain and Sedation Scale</a:t>
            </a:r>
          </a:p>
          <a:p>
            <a:pPr>
              <a:buClr>
                <a:schemeClr val="accent5"/>
              </a:buClr>
            </a:pPr>
            <a:r>
              <a:rPr lang="en-US" dirty="0"/>
              <a:t>Appropriate for Premature Infants (23 weeks) up to 3 months.</a:t>
            </a:r>
          </a:p>
          <a:p>
            <a:endParaRPr lang="en-US" dirty="0"/>
          </a:p>
        </p:txBody>
      </p:sp>
      <p:pic>
        <p:nvPicPr>
          <p:cNvPr id="3" name="Content Placeholder 2"/>
          <p:cNvPicPr>
            <a:picLocks noGrp="1" noChangeAspect="1"/>
          </p:cNvPicPr>
          <p:nvPr>
            <p:ph sz="quarter" idx="1"/>
          </p:nvPr>
        </p:nvPicPr>
        <p:blipFill rotWithShape="1">
          <a:blip r:embed="rId3"/>
          <a:srcRect t="3202"/>
          <a:stretch/>
        </p:blipFill>
        <p:spPr>
          <a:xfrm>
            <a:off x="2370278" y="1676399"/>
            <a:ext cx="6384643" cy="4278086"/>
          </a:xfrm>
          <a:prstGeom prst="rect">
            <a:avLst/>
          </a:prstGeom>
        </p:spPr>
      </p:pic>
    </p:spTree>
    <p:extLst>
      <p:ext uri="{BB962C8B-B14F-4D97-AF65-F5344CB8AC3E}">
        <p14:creationId xmlns:p14="http://schemas.microsoft.com/office/powerpoint/2010/main" val="7745653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FLACC</a:t>
            </a:r>
          </a:p>
        </p:txBody>
      </p:sp>
      <p:sp>
        <p:nvSpPr>
          <p:cNvPr id="5" name="Text Placeholder 4"/>
          <p:cNvSpPr>
            <a:spLocks noGrp="1"/>
          </p:cNvSpPr>
          <p:nvPr>
            <p:ph type="body" idx="2"/>
          </p:nvPr>
        </p:nvSpPr>
        <p:spPr>
          <a:xfrm>
            <a:off x="152400" y="1333500"/>
            <a:ext cx="2042375" cy="4343400"/>
          </a:xfrm>
        </p:spPr>
        <p:txBody>
          <a:bodyPr>
            <a:normAutofit lnSpcReduction="10000"/>
          </a:bodyPr>
          <a:lstStyle/>
          <a:p>
            <a:r>
              <a:rPr lang="en-US" dirty="0"/>
              <a:t>Face, Legs, Activity, Cry, and Consolability</a:t>
            </a:r>
          </a:p>
          <a:p>
            <a:r>
              <a:rPr lang="en-US" dirty="0"/>
              <a:t>Appropriate for developmental level of 3 months to 3 years </a:t>
            </a:r>
          </a:p>
          <a:p>
            <a:r>
              <a:rPr lang="en-US" dirty="0"/>
              <a:t>Appropriate for non-verbal or cognitively impaired children, including medically induced (intubated/sedated)</a:t>
            </a:r>
          </a:p>
        </p:txBody>
      </p:sp>
      <p:graphicFrame>
        <p:nvGraphicFramePr>
          <p:cNvPr id="8" name="Content Placeholder 7"/>
          <p:cNvGraphicFramePr>
            <a:graphicFrameLocks noGrp="1"/>
          </p:cNvGraphicFramePr>
          <p:nvPr>
            <p:ph sz="quarter" idx="1"/>
            <p:extLst>
              <p:ext uri="{D42A27DB-BD31-4B8C-83A1-F6EECF244321}">
                <p14:modId xmlns:p14="http://schemas.microsoft.com/office/powerpoint/2010/main" val="4012756299"/>
              </p:ext>
            </p:extLst>
          </p:nvPr>
        </p:nvGraphicFramePr>
        <p:xfrm>
          <a:off x="2438400" y="1447800"/>
          <a:ext cx="6400800" cy="4114800"/>
        </p:xfrm>
        <a:graphic>
          <a:graphicData uri="http://schemas.openxmlformats.org/drawingml/2006/table">
            <a:tbl>
              <a:tblPr firstRow="1" bandRow="1">
                <a:tableStyleId>{8A107856-5554-42FB-B03E-39F5DBC370BA}</a:tableStyleId>
              </a:tblPr>
              <a:tblGrid>
                <a:gridCol w="16002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tblGrid>
              <a:tr h="370840">
                <a:tc>
                  <a:txBody>
                    <a:bodyPr/>
                    <a:lstStyle/>
                    <a:p>
                      <a:r>
                        <a:rPr lang="en-US" sz="1400" b="1" dirty="0"/>
                        <a:t>F</a:t>
                      </a:r>
                      <a:r>
                        <a:rPr lang="en-US" sz="1400" b="0" dirty="0"/>
                        <a:t>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D"/>
                    </a:solidFill>
                  </a:tcPr>
                </a:tc>
                <a:tc>
                  <a:txBody>
                    <a:bodyPr/>
                    <a:lstStyle/>
                    <a:p>
                      <a:r>
                        <a:rPr lang="en-US" sz="1200" dirty="0"/>
                        <a:t>0</a:t>
                      </a:r>
                    </a:p>
                    <a:p>
                      <a:r>
                        <a:rPr lang="en-US" sz="1200" b="0" dirty="0"/>
                        <a:t>No particular expression or smile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D"/>
                    </a:solidFill>
                  </a:tcPr>
                </a:tc>
                <a:tc>
                  <a:txBody>
                    <a:bodyPr/>
                    <a:lstStyle/>
                    <a:p>
                      <a:r>
                        <a:rPr lang="en-US" sz="1200" dirty="0"/>
                        <a:t>1</a:t>
                      </a:r>
                    </a:p>
                    <a:p>
                      <a:r>
                        <a:rPr lang="en-US" sz="1200" b="0" dirty="0"/>
                        <a:t>Occasional grimace or frown,</a:t>
                      </a:r>
                    </a:p>
                    <a:p>
                      <a:r>
                        <a:rPr lang="en-US" sz="1200" b="0" dirty="0"/>
                        <a:t>withdrawn, disinterested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D"/>
                    </a:solidFill>
                  </a:tcPr>
                </a:tc>
                <a:tc>
                  <a:txBody>
                    <a:bodyPr/>
                    <a:lstStyle/>
                    <a:p>
                      <a:r>
                        <a:rPr lang="en-US" sz="1200" dirty="0"/>
                        <a:t>2</a:t>
                      </a:r>
                    </a:p>
                    <a:p>
                      <a:r>
                        <a:rPr lang="en-US" sz="1200" b="0" dirty="0"/>
                        <a:t>Frequent</a:t>
                      </a:r>
                      <a:r>
                        <a:rPr lang="en-US" sz="1200" b="0" baseline="0" dirty="0"/>
                        <a:t>-constant quiver jaw, clenched jaw</a:t>
                      </a:r>
                      <a:endParaRPr lang="en-US" sz="12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D"/>
                    </a:solidFill>
                  </a:tcPr>
                </a:tc>
                <a:extLst>
                  <a:ext uri="{0D108BD9-81ED-4DB2-BD59-A6C34878D82A}">
                    <a16:rowId xmlns:a16="http://schemas.microsoft.com/office/drawing/2014/main" val="10000"/>
                  </a:ext>
                </a:extLst>
              </a:tr>
              <a:tr h="370840">
                <a:tc>
                  <a:txBody>
                    <a:bodyPr/>
                    <a:lstStyle/>
                    <a:p>
                      <a:r>
                        <a:rPr lang="en-US" sz="1400" b="1" dirty="0"/>
                        <a:t>L</a:t>
                      </a:r>
                      <a:r>
                        <a:rPr lang="en-US" sz="1400" dirty="0"/>
                        <a:t>egs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en-US" sz="1200" b="1" dirty="0"/>
                        <a:t>0</a:t>
                      </a:r>
                    </a:p>
                    <a:p>
                      <a:r>
                        <a:rPr lang="en-US" sz="1200" dirty="0"/>
                        <a:t>Normal position or relaxed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en-US" sz="1200" b="1" dirty="0"/>
                        <a:t>1</a:t>
                      </a:r>
                    </a:p>
                    <a:p>
                      <a:r>
                        <a:rPr lang="en-US" sz="1200" dirty="0"/>
                        <a:t>Uneasy, restless, tense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lang="en-US" sz="1200" b="1" dirty="0"/>
                        <a:t>2</a:t>
                      </a:r>
                    </a:p>
                    <a:p>
                      <a:r>
                        <a:rPr lang="en-US" sz="1200" dirty="0"/>
                        <a:t>Kicking,</a:t>
                      </a:r>
                      <a:r>
                        <a:rPr lang="en-US" sz="1200" baseline="0" dirty="0"/>
                        <a:t> or legs drawn up</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370840">
                <a:tc>
                  <a:txBody>
                    <a:bodyPr/>
                    <a:lstStyle/>
                    <a:p>
                      <a:r>
                        <a:rPr lang="en-US" sz="1400" b="1" dirty="0"/>
                        <a:t>A</a:t>
                      </a:r>
                      <a:r>
                        <a:rPr lang="en-US" sz="1400" dirty="0"/>
                        <a:t>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r>
                        <a:rPr lang="en-US" sz="1200" b="1" dirty="0"/>
                        <a:t>0</a:t>
                      </a:r>
                    </a:p>
                    <a:p>
                      <a:r>
                        <a:rPr lang="en-US" sz="1200" dirty="0"/>
                        <a:t>Lying quietly,</a:t>
                      </a:r>
                      <a:r>
                        <a:rPr lang="en-US" sz="1200" baseline="0" dirty="0"/>
                        <a:t> normal position, moves easily</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r>
                        <a:rPr lang="en-US" sz="1200" b="1" dirty="0"/>
                        <a:t>1</a:t>
                      </a:r>
                    </a:p>
                    <a:p>
                      <a:r>
                        <a:rPr lang="en-US" sz="1200" dirty="0"/>
                        <a:t>Squirming, shifting, back and forth,</a:t>
                      </a:r>
                      <a:r>
                        <a:rPr lang="en-US" sz="1200" baseline="0" dirty="0"/>
                        <a:t> tense</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r>
                        <a:rPr lang="en-US" sz="1200" b="1" dirty="0"/>
                        <a:t>2</a:t>
                      </a:r>
                    </a:p>
                    <a:p>
                      <a:r>
                        <a:rPr lang="en-US" sz="1200" dirty="0"/>
                        <a:t>Arched, rigid, or jerking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10002"/>
                  </a:ext>
                </a:extLst>
              </a:tr>
              <a:tr h="370840">
                <a:tc>
                  <a:txBody>
                    <a:bodyPr/>
                    <a:lstStyle/>
                    <a:p>
                      <a:r>
                        <a:rPr lang="en-US" sz="1400" b="1" dirty="0"/>
                        <a:t>C</a:t>
                      </a:r>
                      <a:r>
                        <a:rPr lang="en-US" sz="1400" dirty="0"/>
                        <a: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dirty="0"/>
                        <a:t>0</a:t>
                      </a:r>
                    </a:p>
                    <a:p>
                      <a:r>
                        <a:rPr lang="en-US" sz="1200" dirty="0"/>
                        <a:t>No Cry (awake</a:t>
                      </a:r>
                      <a:r>
                        <a:rPr lang="en-US" sz="1200" baseline="0" dirty="0"/>
                        <a:t> or asleep)</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dirty="0"/>
                        <a:t>1</a:t>
                      </a:r>
                    </a:p>
                    <a:p>
                      <a:r>
                        <a:rPr lang="en-US" sz="1200" dirty="0"/>
                        <a:t>Moans or whimpers,</a:t>
                      </a:r>
                      <a:r>
                        <a:rPr lang="en-US" sz="1200" baseline="0" dirty="0"/>
                        <a:t> occasional complaints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dirty="0"/>
                        <a:t>2</a:t>
                      </a:r>
                    </a:p>
                    <a:p>
                      <a:r>
                        <a:rPr lang="en-US" sz="1200" dirty="0"/>
                        <a:t>Crying Steadily,</a:t>
                      </a:r>
                      <a:r>
                        <a:rPr lang="en-US" sz="1200" baseline="0" dirty="0"/>
                        <a:t> screams or sobs, frequent complaints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en-US" sz="1400" b="1" dirty="0"/>
                        <a:t>C</a:t>
                      </a:r>
                      <a:r>
                        <a:rPr lang="en-US" sz="1400" dirty="0"/>
                        <a:t>onsolability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dirty="0"/>
                        <a:t>0</a:t>
                      </a:r>
                    </a:p>
                    <a:p>
                      <a:r>
                        <a:rPr lang="en-US" sz="1200" dirty="0"/>
                        <a:t>Content</a:t>
                      </a:r>
                      <a:r>
                        <a:rPr lang="en-US" sz="1200" baseline="0" dirty="0"/>
                        <a:t>, relaxed</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dirty="0"/>
                        <a:t>1</a:t>
                      </a:r>
                    </a:p>
                    <a:p>
                      <a:r>
                        <a:rPr lang="en-US" sz="1200" dirty="0"/>
                        <a:t>Reassured by occasional</a:t>
                      </a:r>
                      <a:r>
                        <a:rPr lang="en-US" sz="1200" baseline="0" dirty="0"/>
                        <a:t> touching, hugging or “talking to”.  Distractible</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dirty="0"/>
                        <a:t>2</a:t>
                      </a:r>
                    </a:p>
                    <a:p>
                      <a:r>
                        <a:rPr lang="en-US" sz="1200" dirty="0"/>
                        <a:t>Difficult to console or comfort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6913760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7534430" cy="1143000"/>
          </a:xfrm>
        </p:spPr>
        <p:txBody>
          <a:bodyPr/>
          <a:lstStyle/>
          <a:p>
            <a:r>
              <a:rPr lang="en-US" dirty="0"/>
              <a:t>FLACC</a:t>
            </a:r>
          </a:p>
        </p:txBody>
      </p:sp>
      <p:sp>
        <p:nvSpPr>
          <p:cNvPr id="6" name="Content Placeholder 5"/>
          <p:cNvSpPr>
            <a:spLocks noGrp="1"/>
          </p:cNvSpPr>
          <p:nvPr>
            <p:ph sz="quarter" idx="1"/>
          </p:nvPr>
        </p:nvSpPr>
        <p:spPr>
          <a:xfrm>
            <a:off x="457200" y="1602152"/>
            <a:ext cx="4038600" cy="4511730"/>
          </a:xfrm>
          <a:ln w="28575">
            <a:solidFill>
              <a:schemeClr val="accent1">
                <a:lumMod val="60000"/>
                <a:lumOff val="40000"/>
              </a:schemeClr>
            </a:solidFill>
            <a:prstDash val="sysDash"/>
          </a:ln>
        </p:spPr>
        <p:txBody>
          <a:bodyPr>
            <a:normAutofit/>
          </a:bodyPr>
          <a:lstStyle/>
          <a:p>
            <a:r>
              <a:rPr lang="en-US" sz="1800" b="1" dirty="0"/>
              <a:t>In patients who are awake:</a:t>
            </a:r>
            <a:r>
              <a:rPr lang="en-US" sz="1800" dirty="0"/>
              <a:t> observe for 1 to 5 minutes or longer. Observe legs and body uncovered. Reposition patient or observe activity. Assess body for tenseness and tone. Initiate consoling interventions if needed.	</a:t>
            </a:r>
          </a:p>
          <a:p>
            <a:r>
              <a:rPr lang="en-US" sz="1800" b="1" dirty="0"/>
              <a:t>In patients who are asleep:</a:t>
            </a:r>
            <a:r>
              <a:rPr lang="en-US" sz="1800" dirty="0"/>
              <a:t> observe for 5 minutes or longer. Observe body and legs uncovered. If possible, reposition the patient. Touch the body and assess for tenseness and tone.	</a:t>
            </a:r>
          </a:p>
          <a:p>
            <a:endParaRPr lang="en-US" sz="1800" dirty="0"/>
          </a:p>
          <a:p>
            <a:endParaRPr lang="en-US" dirty="0"/>
          </a:p>
        </p:txBody>
      </p:sp>
      <p:pic>
        <p:nvPicPr>
          <p:cNvPr id="8" name="Content Placeholder 7"/>
          <p:cNvPicPr>
            <a:picLocks noGrp="1" noChangeAspect="1"/>
          </p:cNvPicPr>
          <p:nvPr>
            <p:ph sz="quarter" idx="2"/>
          </p:nvPr>
        </p:nvPicPr>
        <p:blipFill rotWithShape="1">
          <a:blip r:embed="rId3"/>
          <a:srcRect/>
          <a:stretch/>
        </p:blipFill>
        <p:spPr>
          <a:xfrm>
            <a:off x="5092701" y="2858533"/>
            <a:ext cx="3009900" cy="1063649"/>
          </a:xfrm>
          <a:prstGeom prst="rect">
            <a:avLst/>
          </a:prstGeom>
        </p:spPr>
      </p:pic>
      <p:sp>
        <p:nvSpPr>
          <p:cNvPr id="2" name="TextBox 1"/>
          <p:cNvSpPr txBox="1"/>
          <p:nvPr/>
        </p:nvSpPr>
        <p:spPr>
          <a:xfrm>
            <a:off x="4838704" y="1589567"/>
            <a:ext cx="3878572" cy="4524315"/>
          </a:xfrm>
          <a:prstGeom prst="rect">
            <a:avLst/>
          </a:prstGeom>
          <a:noFill/>
          <a:ln w="28575" cmpd="sng">
            <a:solidFill>
              <a:schemeClr val="accent2"/>
            </a:solidFill>
            <a:prstDash val="sysDash"/>
          </a:ln>
        </p:spPr>
        <p:txBody>
          <a:bodyPr wrap="square" rtlCol="0">
            <a:spAutoFit/>
          </a:bodyPr>
          <a:lstStyle/>
          <a:p>
            <a:pPr algn="ctr"/>
            <a:r>
              <a:rPr lang="en-US" dirty="0">
                <a:solidFill>
                  <a:schemeClr val="bg1"/>
                </a:solidFill>
              </a:rPr>
              <a:t>Assign a numerical score 0-2 to the behavioral observations. Record the score in the designated place in the documentation system. </a:t>
            </a: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b="1" dirty="0">
                <a:solidFill>
                  <a:schemeClr val="bg1"/>
                </a:solidFill>
              </a:rPr>
              <a:t>Interpreting the Behavioral Score</a:t>
            </a:r>
            <a:r>
              <a:rPr lang="en-US" dirty="0">
                <a:solidFill>
                  <a:schemeClr val="bg1"/>
                </a:solidFill>
              </a:rPr>
              <a:t>	</a:t>
            </a:r>
          </a:p>
          <a:p>
            <a:r>
              <a:rPr lang="en-US" dirty="0">
                <a:solidFill>
                  <a:schemeClr val="bg1"/>
                </a:solidFill>
              </a:rPr>
              <a:t>0 = 	Relaxed and comfortable	</a:t>
            </a:r>
          </a:p>
          <a:p>
            <a:r>
              <a:rPr lang="en-US" dirty="0">
                <a:solidFill>
                  <a:schemeClr val="bg1"/>
                </a:solidFill>
              </a:rPr>
              <a:t>1–3 = 	Mild discomfort	</a:t>
            </a:r>
          </a:p>
          <a:p>
            <a:r>
              <a:rPr lang="en-US" dirty="0">
                <a:solidFill>
                  <a:schemeClr val="bg1"/>
                </a:solidFill>
              </a:rPr>
              <a:t>4–6 = 	Moderate pain	</a:t>
            </a:r>
          </a:p>
          <a:p>
            <a:r>
              <a:rPr lang="en-US" dirty="0">
                <a:solidFill>
                  <a:schemeClr val="bg1"/>
                </a:solidFill>
              </a:rPr>
              <a:t>7–10 = 	Severe discomfort or pain or 	both	</a:t>
            </a:r>
          </a:p>
        </p:txBody>
      </p:sp>
    </p:spTree>
    <p:extLst>
      <p:ext uri="{BB962C8B-B14F-4D97-AF65-F5344CB8AC3E}">
        <p14:creationId xmlns:p14="http://schemas.microsoft.com/office/powerpoint/2010/main" val="326041213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N-PASS and FLACC</a:t>
            </a:r>
          </a:p>
        </p:txBody>
      </p:sp>
      <p:sp>
        <p:nvSpPr>
          <p:cNvPr id="7" name="Content Placeholder 6"/>
          <p:cNvSpPr>
            <a:spLocks noGrp="1"/>
          </p:cNvSpPr>
          <p:nvPr>
            <p:ph sz="quarter" idx="2"/>
          </p:nvPr>
        </p:nvSpPr>
        <p:spPr>
          <a:xfrm>
            <a:off x="609600" y="2362200"/>
            <a:ext cx="3886200" cy="3733800"/>
          </a:xfrm>
          <a:ln w="28575">
            <a:solidFill>
              <a:schemeClr val="accent2"/>
            </a:solidFill>
            <a:prstDash val="sysDash"/>
          </a:ln>
        </p:spPr>
        <p:txBody>
          <a:bodyPr>
            <a:normAutofit/>
          </a:bodyPr>
          <a:lstStyle/>
          <a:p>
            <a:r>
              <a:rPr lang="en-US" sz="1800" dirty="0"/>
              <a:t>Both tools are assessing behavioral criteria:</a:t>
            </a:r>
          </a:p>
          <a:p>
            <a:pPr lvl="1">
              <a:buFont typeface="Wingdings" panose="05000000000000000000" pitchFamily="2" charset="2"/>
              <a:buChar char="§"/>
            </a:pPr>
            <a:r>
              <a:rPr lang="en-US" sz="1800" dirty="0"/>
              <a:t>Facial Expressions</a:t>
            </a:r>
          </a:p>
          <a:p>
            <a:pPr lvl="1">
              <a:buFont typeface="Wingdings" panose="05000000000000000000" pitchFamily="2" charset="2"/>
              <a:buChar char="§"/>
            </a:pPr>
            <a:r>
              <a:rPr lang="en-US" sz="1800" dirty="0"/>
              <a:t>Legs </a:t>
            </a:r>
          </a:p>
          <a:p>
            <a:pPr marL="365760" lvl="1" indent="0">
              <a:lnSpc>
                <a:spcPts val="1000"/>
              </a:lnSpc>
              <a:buNone/>
            </a:pPr>
            <a:r>
              <a:rPr lang="en-US" sz="1800" i="1" dirty="0"/>
              <a:t>(N-Pass terminology extremity tone)</a:t>
            </a:r>
          </a:p>
          <a:p>
            <a:pPr lvl="1">
              <a:buFont typeface="Wingdings" panose="05000000000000000000" pitchFamily="2" charset="2"/>
              <a:buChar char="§"/>
            </a:pPr>
            <a:r>
              <a:rPr lang="en-US" sz="1800" dirty="0"/>
              <a:t>Activity </a:t>
            </a:r>
          </a:p>
          <a:p>
            <a:pPr marL="365760" lvl="1" indent="0">
              <a:lnSpc>
                <a:spcPts val="1000"/>
              </a:lnSpc>
              <a:buNone/>
            </a:pPr>
            <a:r>
              <a:rPr lang="en-US" sz="1800" i="1" dirty="0"/>
              <a:t>(N-Pass uses the term Behavior State)</a:t>
            </a:r>
          </a:p>
          <a:p>
            <a:pPr lvl="1">
              <a:buFont typeface="Wingdings" panose="05000000000000000000" pitchFamily="2" charset="2"/>
              <a:buChar char="§"/>
            </a:pPr>
            <a:r>
              <a:rPr lang="en-US" sz="1800" dirty="0"/>
              <a:t>Crying and Consolability </a:t>
            </a:r>
          </a:p>
          <a:p>
            <a:pPr marL="365760" lvl="1" indent="0">
              <a:lnSpc>
                <a:spcPts val="1400"/>
              </a:lnSpc>
              <a:buNone/>
            </a:pPr>
            <a:r>
              <a:rPr lang="en-US" sz="1800" i="1" dirty="0"/>
              <a:t>(FLACC separates cry and </a:t>
            </a:r>
            <a:r>
              <a:rPr lang="en-US" sz="1800" i="1" dirty="0" err="1"/>
              <a:t>consolability</a:t>
            </a:r>
            <a:r>
              <a:rPr lang="en-US" sz="1800" i="1" dirty="0"/>
              <a:t>, N-PASS scores these behaviors together)</a:t>
            </a:r>
          </a:p>
          <a:p>
            <a:pPr lvl="1">
              <a:buFont typeface="Wingdings" panose="05000000000000000000" pitchFamily="2" charset="2"/>
              <a:buChar char="§"/>
            </a:pPr>
            <a:endParaRPr lang="en-US" sz="1800" dirty="0"/>
          </a:p>
          <a:p>
            <a:pPr marL="365760" lvl="1" indent="0">
              <a:buNone/>
            </a:pPr>
            <a:endParaRPr lang="en-US" sz="1800" dirty="0"/>
          </a:p>
          <a:p>
            <a:pPr lvl="1">
              <a:buFont typeface="Wingdings" panose="05000000000000000000" pitchFamily="2" charset="2"/>
              <a:buChar char="§"/>
            </a:pPr>
            <a:endParaRPr lang="en-US" dirty="0"/>
          </a:p>
        </p:txBody>
      </p:sp>
      <p:sp>
        <p:nvSpPr>
          <p:cNvPr id="9" name="Content Placeholder 8"/>
          <p:cNvSpPr>
            <a:spLocks noGrp="1"/>
          </p:cNvSpPr>
          <p:nvPr>
            <p:ph sz="quarter" idx="4"/>
          </p:nvPr>
        </p:nvSpPr>
        <p:spPr>
          <a:xfrm>
            <a:off x="4800600" y="2329722"/>
            <a:ext cx="3886200" cy="3766278"/>
          </a:xfrm>
          <a:ln w="28575">
            <a:solidFill>
              <a:schemeClr val="accent2"/>
            </a:solidFill>
            <a:prstDash val="sysDash"/>
          </a:ln>
        </p:spPr>
        <p:txBody>
          <a:bodyPr>
            <a:normAutofit/>
          </a:bodyPr>
          <a:lstStyle/>
          <a:p>
            <a:r>
              <a:rPr lang="en-US" sz="1800" dirty="0"/>
              <a:t>N-PASS adds vital sign assessment as criteria</a:t>
            </a:r>
          </a:p>
          <a:p>
            <a:r>
              <a:rPr lang="en-US" sz="1800" dirty="0"/>
              <a:t>N-PASS can account for prematurity (+1point)</a:t>
            </a:r>
          </a:p>
        </p:txBody>
      </p:sp>
      <p:sp>
        <p:nvSpPr>
          <p:cNvPr id="6" name="Text Placeholder 5"/>
          <p:cNvSpPr>
            <a:spLocks noGrp="1"/>
          </p:cNvSpPr>
          <p:nvPr>
            <p:ph type="body" sz="quarter" idx="1"/>
          </p:nvPr>
        </p:nvSpPr>
        <p:spPr>
          <a:xfrm>
            <a:off x="609600" y="1432560"/>
            <a:ext cx="3886200" cy="640080"/>
          </a:xfrm>
        </p:spPr>
        <p:txBody>
          <a:bodyPr>
            <a:normAutofit/>
          </a:bodyPr>
          <a:lstStyle/>
          <a:p>
            <a:pPr algn="ctr"/>
            <a:r>
              <a:rPr lang="en-US" dirty="0"/>
              <a:t>  What’s the SAME?	</a:t>
            </a:r>
          </a:p>
        </p:txBody>
      </p:sp>
      <p:sp>
        <p:nvSpPr>
          <p:cNvPr id="8" name="Text Placeholder 7"/>
          <p:cNvSpPr>
            <a:spLocks noGrp="1"/>
          </p:cNvSpPr>
          <p:nvPr>
            <p:ph type="body" sz="quarter" idx="3"/>
          </p:nvPr>
        </p:nvSpPr>
        <p:spPr>
          <a:xfrm>
            <a:off x="4800600" y="1416321"/>
            <a:ext cx="3886200" cy="640080"/>
          </a:xfrm>
        </p:spPr>
        <p:txBody>
          <a:bodyPr/>
          <a:lstStyle/>
          <a:p>
            <a:pPr algn="ctr"/>
            <a:r>
              <a:rPr lang="en-US" dirty="0"/>
              <a:t>What is DIFFERENT?</a:t>
            </a:r>
          </a:p>
        </p:txBody>
      </p:sp>
    </p:spTree>
    <p:extLst>
      <p:ext uri="{BB962C8B-B14F-4D97-AF65-F5344CB8AC3E}">
        <p14:creationId xmlns:p14="http://schemas.microsoft.com/office/powerpoint/2010/main" val="349451283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17483" y="152400"/>
            <a:ext cx="8077200" cy="838200"/>
          </a:xfrm>
        </p:spPr>
        <p:txBody>
          <a:bodyPr>
            <a:normAutofit fontScale="90000"/>
          </a:bodyPr>
          <a:lstStyle/>
          <a:p>
            <a:r>
              <a:rPr lang="en-US" dirty="0"/>
              <a:t>Faces Pain Scale-Revised (FPS-R) or Wong-Baker FACES</a:t>
            </a:r>
          </a:p>
        </p:txBody>
      </p:sp>
      <p:sp>
        <p:nvSpPr>
          <p:cNvPr id="7" name="Text Placeholder 6"/>
          <p:cNvSpPr>
            <a:spLocks noGrp="1"/>
          </p:cNvSpPr>
          <p:nvPr>
            <p:ph type="body" idx="2"/>
          </p:nvPr>
        </p:nvSpPr>
        <p:spPr>
          <a:xfrm>
            <a:off x="381000" y="1752600"/>
            <a:ext cx="1676400" cy="4339888"/>
          </a:xfrm>
        </p:spPr>
        <p:txBody>
          <a:bodyPr>
            <a:normAutofit fontScale="92500" lnSpcReduction="20000"/>
          </a:bodyPr>
          <a:lstStyle/>
          <a:p>
            <a:r>
              <a:rPr lang="en-US" dirty="0"/>
              <a:t>Faces Pain Scales:</a:t>
            </a:r>
          </a:p>
          <a:p>
            <a:r>
              <a:rPr lang="en-US" dirty="0"/>
              <a:t>Appropriate for developmental level 4-8 years</a:t>
            </a:r>
          </a:p>
          <a:p>
            <a:r>
              <a:rPr lang="en-US" dirty="0"/>
              <a:t>Self- Assessment Tool: patient must be able to understand the tool and be able to indicate which face most closely depicts their pain experience.</a:t>
            </a:r>
          </a:p>
          <a:p>
            <a:endParaRPr lang="en-US" dirty="0"/>
          </a:p>
        </p:txBody>
      </p:sp>
      <p:pic>
        <p:nvPicPr>
          <p:cNvPr id="8" name="Content Placeholder 7" descr="FPS-R_no_numbers_large.jpg"/>
          <p:cNvPicPr>
            <a:picLocks noGrp="1" noChangeAspect="1"/>
          </p:cNvPicPr>
          <p:nvPr>
            <p:ph sz="quarter" idx="1"/>
          </p:nvPr>
        </p:nvPicPr>
        <p:blipFill>
          <a:blip r:embed="rId3" cstate="email">
            <a:extLst>
              <a:ext uri="{28A0092B-C50C-407E-A947-70E740481C1C}">
                <a14:useLocalDpi xmlns:a14="http://schemas.microsoft.com/office/drawing/2010/main" val="0"/>
              </a:ext>
            </a:extLst>
          </a:blip>
          <a:stretch>
            <a:fillRect/>
          </a:stretch>
        </p:blipFill>
        <p:spPr>
          <a:xfrm>
            <a:off x="2293883" y="1215433"/>
            <a:ext cx="6400800" cy="1518833"/>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2293883" y="4100086"/>
            <a:ext cx="6400800" cy="2585323"/>
          </a:xfrm>
          <a:prstGeom prst="rect">
            <a:avLst/>
          </a:prstGeom>
        </p:spPr>
        <p:txBody>
          <a:bodyPr wrap="square">
            <a:spAutoFit/>
          </a:bodyPr>
          <a:lstStyle/>
          <a:p>
            <a:pPr algn="ctr"/>
            <a:r>
              <a:rPr lang="en-US" dirty="0">
                <a:solidFill>
                  <a:schemeClr val="bg1"/>
                </a:solidFill>
              </a:rPr>
              <a:t>In the following instructions use “hurt” or “pain”, whichever is developmentally appropriate for the child</a:t>
            </a:r>
          </a:p>
          <a:p>
            <a:pPr algn="ctr"/>
            <a:endParaRPr lang="en-US" b="1" dirty="0">
              <a:solidFill>
                <a:schemeClr val="bg1"/>
              </a:solidFill>
            </a:endParaRPr>
          </a:p>
          <a:p>
            <a:pPr algn="ctr"/>
            <a:r>
              <a:rPr lang="en-US" b="1" dirty="0">
                <a:solidFill>
                  <a:schemeClr val="bg1"/>
                </a:solidFill>
              </a:rPr>
              <a:t>"</a:t>
            </a:r>
            <a:r>
              <a:rPr lang="en-US" dirty="0">
                <a:solidFill>
                  <a:schemeClr val="bg1"/>
                </a:solidFill>
              </a:rPr>
              <a:t>These faces show how much something can hurt. This face </a:t>
            </a:r>
            <a:r>
              <a:rPr lang="en-US" i="1" dirty="0">
                <a:solidFill>
                  <a:schemeClr val="bg1"/>
                </a:solidFill>
              </a:rPr>
              <a:t>[point to face on far left] </a:t>
            </a:r>
            <a:r>
              <a:rPr lang="en-US" dirty="0">
                <a:solidFill>
                  <a:schemeClr val="bg1"/>
                </a:solidFill>
              </a:rPr>
              <a:t>shows no pain. The faces show more and more pain </a:t>
            </a:r>
            <a:r>
              <a:rPr lang="en-US" i="1" dirty="0">
                <a:solidFill>
                  <a:schemeClr val="bg1"/>
                </a:solidFill>
              </a:rPr>
              <a:t>[point to each from left to right] </a:t>
            </a:r>
            <a:r>
              <a:rPr lang="en-US" dirty="0">
                <a:solidFill>
                  <a:schemeClr val="bg1"/>
                </a:solidFill>
              </a:rPr>
              <a:t>up to this one </a:t>
            </a:r>
            <a:r>
              <a:rPr lang="en-US" i="1" dirty="0">
                <a:solidFill>
                  <a:schemeClr val="bg1"/>
                </a:solidFill>
              </a:rPr>
              <a:t>[point to face on far right] </a:t>
            </a:r>
            <a:r>
              <a:rPr lang="en-US" dirty="0">
                <a:solidFill>
                  <a:schemeClr val="bg1"/>
                </a:solidFill>
              </a:rPr>
              <a:t>- it shows very much pain. Point to the face that shows how much you hurt [right now].”</a:t>
            </a:r>
          </a:p>
          <a:p>
            <a:endParaRPr lang="en-US" dirty="0">
              <a:solidFill>
                <a:schemeClr val="bg1"/>
              </a:solidFill>
            </a:endParaRPr>
          </a:p>
        </p:txBody>
      </p:sp>
      <p:pic>
        <p:nvPicPr>
          <p:cNvPr id="3" name="Picture 2">
            <a:extLst>
              <a:ext uri="{FF2B5EF4-FFF2-40B4-BE49-F238E27FC236}">
                <a16:creationId xmlns:a16="http://schemas.microsoft.com/office/drawing/2014/main" id="{1CD7F9ED-E586-1246-9A68-93EDD0BA05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9583" y="2779110"/>
            <a:ext cx="4089400" cy="1244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5069006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theme/theme1.xml><?xml version="1.0" encoding="utf-8"?>
<a:theme xmlns:a="http://schemas.openxmlformats.org/drawingml/2006/main" name="White Slide, No Logo">
  <a:themeElements>
    <a:clrScheme name="Custom 12">
      <a:dk1>
        <a:srgbClr val="585E60"/>
      </a:dk1>
      <a:lt1>
        <a:sysClr val="window" lastClr="FFFFFF"/>
      </a:lt1>
      <a:dk2>
        <a:srgbClr val="585E60"/>
      </a:dk2>
      <a:lt2>
        <a:srgbClr val="FFFFFF"/>
      </a:lt2>
      <a:accent1>
        <a:srgbClr val="2E93D5"/>
      </a:accent1>
      <a:accent2>
        <a:srgbClr val="0E61B0"/>
      </a:accent2>
      <a:accent3>
        <a:srgbClr val="002776"/>
      </a:accent3>
      <a:accent4>
        <a:srgbClr val="0B4984"/>
      </a:accent4>
      <a:accent5>
        <a:srgbClr val="2E93D5"/>
      </a:accent5>
      <a:accent6>
        <a:srgbClr val="0E61B0"/>
      </a:accent6>
      <a:hlink>
        <a:srgbClr val="2E93D5"/>
      </a:hlink>
      <a:folHlink>
        <a:srgbClr val="0E61B0"/>
      </a:folHlink>
    </a:clrScheme>
    <a:fontScheme name="Office 2">
      <a:majorFont>
        <a:latin typeface="Lato"/>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Noto"/>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ray Slide with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88D36717720B43AB80502EDD5AA938" ma:contentTypeVersion="6" ma:contentTypeDescription="Create a new document." ma:contentTypeScope="" ma:versionID="2b0481fb30606ba16f927047dc892e8d">
  <xsd:schema xmlns:xsd="http://www.w3.org/2001/XMLSchema" xmlns:xs="http://www.w3.org/2001/XMLSchema" xmlns:p="http://schemas.microsoft.com/office/2006/metadata/properties" xmlns:ns1="http://schemas.microsoft.com/sharepoint/v3" xmlns:ns2="59da1016-2a1b-4f8a-9768-d7a4932f6f16" xmlns:ns3="e4b09fc0-283c-45fe-ab91-6f4f86864982" targetNamespace="http://schemas.microsoft.com/office/2006/metadata/properties" ma:root="true" ma:fieldsID="31a2ecd429f323237085df45edc8f3b0" ns1:_="" ns2:_="" ns3:_="">
    <xsd:import namespace="http://schemas.microsoft.com/sharepoint/v3"/>
    <xsd:import namespace="59da1016-2a1b-4f8a-9768-d7a4932f6f16"/>
    <xsd:import namespace="e4b09fc0-283c-45fe-ab91-6f4f86864982"/>
    <xsd:element name="properties">
      <xsd:complexType>
        <xsd:sequence>
          <xsd:element name="documentManagement">
            <xsd:complexType>
              <xsd:all>
                <xsd:element ref="ns2:DocumentExpirationDate" minOccurs="0"/>
                <xsd:element ref="ns3:Meta_x0020_Description" minOccurs="0"/>
                <xsd:element ref="ns3:Meta_x0020_Keywords" minOccurs="0"/>
                <xsd:element ref="ns1:URL" minOccurs="0"/>
                <xsd:element ref="ns1:PublishingStartDate" minOccurs="0"/>
                <xsd:element ref="ns1:PublishingExpirationDate" minOccurs="0"/>
                <xsd:element ref="ns3:Category" minOccurs="0"/>
                <xsd:element ref="ns3:Resource_x0020_Page" minOccurs="0"/>
                <xsd:element ref="ns3:Resource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7" nillable="true" ma:displayName="Resource Name"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DocumentExpirationDate" ma:index="4"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4b09fc0-283c-45fe-ab91-6f4f86864982"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simpleType>
    </xsd:element>
    <xsd:element name="Meta_x0020_Keywords" ma:index="6" nillable="true" ma:displayName="Meta Keywords" ma:internalName="Meta_x0020_Keywords" ma:readOnly="false">
      <xsd:simpleType>
        <xsd:restriction base="dms:Text"/>
      </xsd:simpleType>
    </xsd:element>
    <xsd:element name="Category" ma:index="10" nillable="true" ma:displayName="Category" ma:format="Dropdown" ma:internalName="Category" ma:readOnly="false">
      <xsd:simpleType>
        <xsd:restriction base="dms:Choice">
          <xsd:enumeration value="Orig"/>
          <xsd:enumeration value="PRPResources"/>
        </xsd:restriction>
      </xsd:simpleType>
    </xsd:element>
    <xsd:element name="Resource_x0020_Page" ma:index="11" nillable="true" ma:displayName="Resource Page" ma:internalName="Resource_x0020_Page" ma:readOnly="false">
      <xsd:complexType>
        <xsd:complexContent>
          <xsd:extension base="dms:MultiChoice">
            <xsd:sequence>
              <xsd:element name="Value" maxOccurs="unbounded" minOccurs="0" nillable="true">
                <xsd:simpleType>
                  <xsd:restriction base="dms:Choice">
                    <xsd:enumeration value="Education"/>
                    <xsd:enumeration value="Shared Resources"/>
                    <xsd:enumeration value="Quality Improvement"/>
                  </xsd:restriction>
                </xsd:simpleType>
              </xsd:element>
            </xsd:sequence>
          </xsd:extension>
        </xsd:complexContent>
      </xsd:complexType>
    </xsd:element>
    <xsd:element name="Resource_x0020_Type" ma:index="12" nillable="true" ma:displayName="Resource Type" ma:format="Dropdown" ma:internalName="Resource_x0020_Type" ma:readOnly="false">
      <xsd:simpleType>
        <xsd:restriction base="dms:Choice">
          <xsd:enumeration value="Airway"/>
          <xsd:enumeration value="Appendicitis"/>
          <xsd:enumeration value="Asthma"/>
          <xsd:enumeration value="Badge Card"/>
          <xsd:enumeration value="Behavioral"/>
          <xsd:enumeration value="Bronchiolitis"/>
          <xsd:enumeration value="Codes"/>
          <xsd:enumeration value="Comfort Items"/>
          <xsd:enumeration value="Continuing Education"/>
          <xsd:enumeration value="Croup"/>
          <xsd:enumeration value="Dehydration"/>
          <xsd:enumeration value="Diabetes"/>
          <xsd:enumeration value="Disaster"/>
          <xsd:enumeration value="Emergency Quick Reference"/>
          <xsd:enumeration value="Family Reunification"/>
          <xsd:enumeration value="Fever"/>
          <xsd:enumeration value="General Patient Care"/>
          <xsd:enumeration value="General QI/PI"/>
          <xsd:enumeration value="Hypoglycemia"/>
          <xsd:enumeration value="Imaging"/>
          <xsd:enumeration value="Jaundice"/>
          <xsd:enumeration value="Journal Article"/>
          <xsd:enumeration value="Pain Control"/>
          <xsd:enumeration value="Patient Transfers"/>
          <xsd:enumeration value="PowerPoint Presentation"/>
          <xsd:enumeration value="Procedural Cart"/>
          <xsd:enumeration value="QI Initiative"/>
          <xsd:enumeration value="Scrotal Pain"/>
          <xsd:enumeration value="Seizure"/>
          <xsd:enumeration value="Sepsis"/>
          <xsd:enumeration value="Sexual Assault"/>
          <xsd:enumeration value="Sickle Cell Disease"/>
          <xsd:enumeration value="Simulation Scenario"/>
          <xsd:enumeration value="Stroke"/>
          <xsd:enumeration value="Vi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ExpirationDate xmlns="59da1016-2a1b-4f8a-9768-d7a4932f6f16" xsi:nil="true"/>
    <URL xmlns="http://schemas.microsoft.com/sharepoint/v3">
      <Url>https://www.oregon.gov/oha/PH/PROVIDERPARTNERRESOURCES/EMSTRAUMASYSTEMS/EMSFORCHILDREN/Documents/Management-of-Pediatric-Pain-Distress-Doernbecher.pptx</Url>
      <Description>Procedural Distress &amp; Pain  in the Pediatric Patient</Description>
    </URL>
    <PublishingExpirationDate xmlns="http://schemas.microsoft.com/sharepoint/v3" xsi:nil="true"/>
    <PublishingStartDate xmlns="http://schemas.microsoft.com/sharepoint/v3" xsi:nil="true"/>
    <Meta_x0020_Keywords xmlns="e4b09fc0-283c-45fe-ab91-6f4f86864982" xsi:nil="true"/>
    <Category xmlns="e4b09fc0-283c-45fe-ab91-6f4f86864982">Orig</Category>
    <Meta_x0020_Description xmlns="e4b09fc0-283c-45fe-ab91-6f4f86864982" xsi:nil="true"/>
    <Resource_x0020_Type xmlns="e4b09fc0-283c-45fe-ab91-6f4f86864982" xsi:nil="true"/>
    <Resource_x0020_Page xmlns="e4b09fc0-283c-45fe-ab91-6f4f86864982"/>
  </documentManagement>
</p:properties>
</file>

<file path=customXml/itemProps1.xml><?xml version="1.0" encoding="utf-8"?>
<ds:datastoreItem xmlns:ds="http://schemas.openxmlformats.org/officeDocument/2006/customXml" ds:itemID="{ED006DC7-EBD2-460E-9F97-D7AF22BAEA1C}"/>
</file>

<file path=customXml/itemProps2.xml><?xml version="1.0" encoding="utf-8"?>
<ds:datastoreItem xmlns:ds="http://schemas.openxmlformats.org/officeDocument/2006/customXml" ds:itemID="{9C6AA5D5-9F49-41D0-A584-0153A1FED65C}"/>
</file>

<file path=customXml/itemProps3.xml><?xml version="1.0" encoding="utf-8"?>
<ds:datastoreItem xmlns:ds="http://schemas.openxmlformats.org/officeDocument/2006/customXml" ds:itemID="{CF74DC69-7E53-45AB-98C1-7654243C94F4}"/>
</file>

<file path=docProps/app.xml><?xml version="1.0" encoding="utf-8"?>
<Properties xmlns="http://schemas.openxmlformats.org/officeDocument/2006/extended-properties" xmlns:vt="http://schemas.openxmlformats.org/officeDocument/2006/docPropsVTypes">
  <Template/>
  <TotalTime>14826</TotalTime>
  <Words>5090</Words>
  <Application>Microsoft Office PowerPoint</Application>
  <PresentationFormat>On-screen Show (4:3)</PresentationFormat>
  <Paragraphs>346</Paragraphs>
  <Slides>26</Slides>
  <Notes>24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Arial</vt:lpstr>
      <vt:lpstr>Calibri</vt:lpstr>
      <vt:lpstr>Kristen ITC</vt:lpstr>
      <vt:lpstr>Lato Light</vt:lpstr>
      <vt:lpstr>Lato Regular</vt:lpstr>
      <vt:lpstr>Noto</vt:lpstr>
      <vt:lpstr>Noto Serif</vt:lpstr>
      <vt:lpstr>Wingdings</vt:lpstr>
      <vt:lpstr>White Slide, No Logo</vt:lpstr>
      <vt:lpstr>Gray Slide with Logo</vt:lpstr>
      <vt:lpstr>PowerPoint Presentation</vt:lpstr>
      <vt:lpstr>Do these faces look familiar?</vt:lpstr>
      <vt:lpstr>Defining Pain </vt:lpstr>
      <vt:lpstr>Pain Assessment Techniques</vt:lpstr>
      <vt:lpstr>N-PASS</vt:lpstr>
      <vt:lpstr>FLACC</vt:lpstr>
      <vt:lpstr>FLACC</vt:lpstr>
      <vt:lpstr>N-PASS and FLACC</vt:lpstr>
      <vt:lpstr>Faces Pain Scale-Revised (FPS-R) or Wong-Baker FACES</vt:lpstr>
      <vt:lpstr>Faces Pain Scale-Revised (FPS-R)</vt:lpstr>
      <vt:lpstr>Numbers</vt:lpstr>
      <vt:lpstr>PowerPoint Presentation</vt:lpstr>
      <vt:lpstr>PowerPoint Presentation</vt:lpstr>
      <vt:lpstr>Distress &amp; Anxiety</vt:lpstr>
      <vt:lpstr>Developmental Ages &amp; Stages</vt:lpstr>
      <vt:lpstr>Types of Pain &amp; Distressing Procedures </vt:lpstr>
      <vt:lpstr>Distraction</vt:lpstr>
      <vt:lpstr>Tools of the Trade</vt:lpstr>
      <vt:lpstr>“Buzzy” </vt:lpstr>
      <vt:lpstr>Positioning for Comfort</vt:lpstr>
      <vt:lpstr>Positioning for Comfort</vt:lpstr>
      <vt:lpstr>Bear Hug- Arm IV</vt:lpstr>
      <vt:lpstr>“ONE VOICE”</vt:lpstr>
      <vt:lpstr>Our Tool Kit </vt:lpstr>
      <vt:lpstr>Our Philosophy...</vt:lpstr>
      <vt:lpstr>Selected References</vt:lpstr>
    </vt:vector>
  </TitlesOfParts>
  <Company>OHSU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Procedural Distress &amp; Pain  in the Pediatric Patient</dc:title>
  <dc:creator>ITG</dc:creator>
  <cp:lastModifiedBy>Melinda Hartenstein</cp:lastModifiedBy>
  <cp:revision>1059</cp:revision>
  <dcterms:created xsi:type="dcterms:W3CDTF">2013-04-10T05:55:55Z</dcterms:created>
  <dcterms:modified xsi:type="dcterms:W3CDTF">2023-03-22T01:54:36Z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0x0101006288D36717720B43AB80502EDD5AA938</vt:lpwstr>
  </property>
  <property fmtid="{D5CDD505-2E9C-101B-9397-08002B2CF9AE}" pid="3" name="WorkflowChangePath">
    <vt:lpwstr>b571bba8-2508-4200-8015-4ae1be5a4847,2;</vt:lpwstr>
  </property>
</Properties>
</file>