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wav" ContentType="audio/x-wav"/>
  <Default Extension="xml" ContentType="application/xml"/>
  <Default Extension="wdp" ContentType="image/vnd.ms-photo"/>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entation.xml" ContentType="application/vnd.openxmlformats-officedocument.presentationml.presentation.main+xml"/>
  <Override PartName="/ppt/slides/slide18.xml" ContentType="application/vnd.openxmlformats-officedocument.presentationml.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84" r:id="rId2"/>
    <p:sldId id="295" r:id="rId3"/>
    <p:sldId id="322" r:id="rId4"/>
    <p:sldId id="304" r:id="rId5"/>
    <p:sldId id="303" r:id="rId6"/>
    <p:sldId id="315" r:id="rId7"/>
    <p:sldId id="306" r:id="rId8"/>
    <p:sldId id="305" r:id="rId9"/>
    <p:sldId id="316" r:id="rId10"/>
    <p:sldId id="299" r:id="rId11"/>
    <p:sldId id="317" r:id="rId12"/>
    <p:sldId id="307" r:id="rId13"/>
    <p:sldId id="308" r:id="rId14"/>
    <p:sldId id="318" r:id="rId15"/>
    <p:sldId id="310" r:id="rId16"/>
    <p:sldId id="320" r:id="rId17"/>
    <p:sldId id="312" r:id="rId18"/>
    <p:sldId id="313" r:id="rId19"/>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ydings Caroline D" initials="TCD" lastIdx="26" clrIdx="0">
    <p:extLst>
      <p:ext uri="{19B8F6BF-5375-455C-9EA6-DF929625EA0E}">
        <p15:presenceInfo xmlns:p15="http://schemas.microsoft.com/office/powerpoint/2012/main" userId="S-1-5-21-982684679-592840582-1966211492-206585" providerId="AD"/>
      </p:ext>
    </p:extLst>
  </p:cmAuthor>
  <p:cmAuthor id="2" name="MCGEE Jolene" initials="MJ" lastIdx="2" clrIdx="1">
    <p:extLst>
      <p:ext uri="{19B8F6BF-5375-455C-9EA6-DF929625EA0E}">
        <p15:presenceInfo xmlns:p15="http://schemas.microsoft.com/office/powerpoint/2012/main" userId="S-1-5-21-982684679-592840582-1966211492-304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7C82"/>
    <a:srgbClr val="EDF2F9"/>
    <a:srgbClr val="EDEDDF"/>
    <a:srgbClr val="E5DFC3"/>
    <a:srgbClr val="F4AC1C"/>
    <a:srgbClr val="D9D8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89" autoAdjust="0"/>
    <p:restoredTop sz="93037" autoAdjust="0"/>
  </p:normalViewPr>
  <p:slideViewPr>
    <p:cSldViewPr snapToGrid="0">
      <p:cViewPr varScale="1">
        <p:scale>
          <a:sx n="106" d="100"/>
          <a:sy n="106" d="100"/>
        </p:scale>
        <p:origin x="912" y="102"/>
      </p:cViewPr>
      <p:guideLst/>
    </p:cSldViewPr>
  </p:slideViewPr>
  <p:outlineViewPr>
    <p:cViewPr>
      <p:scale>
        <a:sx n="33" d="100"/>
        <a:sy n="33" d="100"/>
      </p:scale>
      <p:origin x="0" y="-2124"/>
    </p:cViewPr>
  </p:outlineViewPr>
  <p:notesTextViewPr>
    <p:cViewPr>
      <p:scale>
        <a:sx n="3" d="2"/>
        <a:sy n="3" d="2"/>
      </p:scale>
      <p:origin x="0" y="0"/>
    </p:cViewPr>
  </p:notesTextViewPr>
  <p:notesViewPr>
    <p:cSldViewPr snapToGrid="0">
      <p:cViewPr varScale="1">
        <p:scale>
          <a:sx n="69" d="100"/>
          <a:sy n="69" d="100"/>
        </p:scale>
        <p:origin x="2382"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 Id="rId30"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043DA2-295B-4360-AC4B-93F7FC8EC9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A2287FD-3629-47BC-B5E3-3958F3EFE2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F638AE-026A-4B32-B072-0C840766D5F6}" type="datetimeFigureOut">
              <a:rPr lang="en-US" smtClean="0"/>
              <a:t>12/11/2019</a:t>
            </a:fld>
            <a:endParaRPr lang="en-US"/>
          </a:p>
        </p:txBody>
      </p:sp>
      <p:sp>
        <p:nvSpPr>
          <p:cNvPr id="4" name="Footer Placeholder 3">
            <a:extLst>
              <a:ext uri="{FF2B5EF4-FFF2-40B4-BE49-F238E27FC236}">
                <a16:creationId xmlns:a16="http://schemas.microsoft.com/office/drawing/2014/main" id="{DEEA8490-F372-4327-9BC3-A4A8E369099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7848784-CF38-454D-89FA-808BB85390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70A81-1E03-434F-BCF4-E93318797C8A}" type="slidenum">
              <a:rPr lang="en-US" smtClean="0"/>
              <a:t>‹#›</a:t>
            </a:fld>
            <a:endParaRPr lang="en-US"/>
          </a:p>
        </p:txBody>
      </p:sp>
    </p:spTree>
    <p:extLst>
      <p:ext uri="{BB962C8B-B14F-4D97-AF65-F5344CB8AC3E}">
        <p14:creationId xmlns:p14="http://schemas.microsoft.com/office/powerpoint/2010/main" val="30066540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593757-32B0-4EFA-9C57-F82C9B072EE9}" type="datetimeFigureOut">
              <a:rPr lang="en-US" smtClean="0"/>
              <a:t>12/11/2019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89C8BC-1AA9-4174-B02A-D5934FBBB691}" type="slidenum">
              <a:rPr lang="en-US" smtClean="0"/>
              <a:t>‹#›</a:t>
            </a:fld>
            <a:endParaRPr lang="en-US"/>
          </a:p>
        </p:txBody>
      </p:sp>
    </p:spTree>
    <p:extLst>
      <p:ext uri="{BB962C8B-B14F-4D97-AF65-F5344CB8AC3E}">
        <p14:creationId xmlns:p14="http://schemas.microsoft.com/office/powerpoint/2010/main" val="202175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a:t>
            </a:fld>
            <a:endParaRPr lang="en-US"/>
          </a:p>
        </p:txBody>
      </p:sp>
    </p:spTree>
    <p:extLst>
      <p:ext uri="{BB962C8B-B14F-4D97-AF65-F5344CB8AC3E}">
        <p14:creationId xmlns:p14="http://schemas.microsoft.com/office/powerpoint/2010/main" val="4148199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10</a:t>
            </a:fld>
            <a:endParaRPr lang="en-US"/>
          </a:p>
        </p:txBody>
      </p:sp>
    </p:spTree>
    <p:extLst>
      <p:ext uri="{BB962C8B-B14F-4D97-AF65-F5344CB8AC3E}">
        <p14:creationId xmlns:p14="http://schemas.microsoft.com/office/powerpoint/2010/main" val="2713822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11</a:t>
            </a:fld>
            <a:endParaRPr lang="en-US"/>
          </a:p>
        </p:txBody>
      </p:sp>
    </p:spTree>
    <p:extLst>
      <p:ext uri="{BB962C8B-B14F-4D97-AF65-F5344CB8AC3E}">
        <p14:creationId xmlns:p14="http://schemas.microsoft.com/office/powerpoint/2010/main" val="2216538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12</a:t>
            </a:fld>
            <a:endParaRPr lang="en-US"/>
          </a:p>
        </p:txBody>
      </p:sp>
    </p:spTree>
    <p:extLst>
      <p:ext uri="{BB962C8B-B14F-4D97-AF65-F5344CB8AC3E}">
        <p14:creationId xmlns:p14="http://schemas.microsoft.com/office/powerpoint/2010/main" val="3104038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13</a:t>
            </a:fld>
            <a:endParaRPr lang="en-US"/>
          </a:p>
        </p:txBody>
      </p:sp>
    </p:spTree>
    <p:extLst>
      <p:ext uri="{BB962C8B-B14F-4D97-AF65-F5344CB8AC3E}">
        <p14:creationId xmlns:p14="http://schemas.microsoft.com/office/powerpoint/2010/main" val="1563680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14</a:t>
            </a:fld>
            <a:endParaRPr lang="en-US"/>
          </a:p>
        </p:txBody>
      </p:sp>
    </p:spTree>
    <p:extLst>
      <p:ext uri="{BB962C8B-B14F-4D97-AF65-F5344CB8AC3E}">
        <p14:creationId xmlns:p14="http://schemas.microsoft.com/office/powerpoint/2010/main" val="3991043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15</a:t>
            </a:fld>
            <a:endParaRPr lang="en-US"/>
          </a:p>
        </p:txBody>
      </p:sp>
    </p:spTree>
    <p:extLst>
      <p:ext uri="{BB962C8B-B14F-4D97-AF65-F5344CB8AC3E}">
        <p14:creationId xmlns:p14="http://schemas.microsoft.com/office/powerpoint/2010/main" val="3975080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16</a:t>
            </a:fld>
            <a:endParaRPr lang="en-US"/>
          </a:p>
        </p:txBody>
      </p:sp>
    </p:spTree>
    <p:extLst>
      <p:ext uri="{BB962C8B-B14F-4D97-AF65-F5344CB8AC3E}">
        <p14:creationId xmlns:p14="http://schemas.microsoft.com/office/powerpoint/2010/main" val="199726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17</a:t>
            </a:fld>
            <a:endParaRPr lang="en-US"/>
          </a:p>
        </p:txBody>
      </p:sp>
    </p:spTree>
    <p:extLst>
      <p:ext uri="{BB962C8B-B14F-4D97-AF65-F5344CB8AC3E}">
        <p14:creationId xmlns:p14="http://schemas.microsoft.com/office/powerpoint/2010/main" val="559304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these videos, press the “Ctrl” button and click </a:t>
            </a:r>
            <a:r>
              <a:rPr lang="en-US"/>
              <a:t>the green button</a:t>
            </a:r>
            <a:r>
              <a:rPr lang="en-US" dirty="0"/>
              <a:t>.</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18</a:t>
            </a:fld>
            <a:endParaRPr lang="en-US"/>
          </a:p>
        </p:txBody>
      </p:sp>
    </p:spTree>
    <p:extLst>
      <p:ext uri="{BB962C8B-B14F-4D97-AF65-F5344CB8AC3E}">
        <p14:creationId xmlns:p14="http://schemas.microsoft.com/office/powerpoint/2010/main" val="66371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2</a:t>
            </a:fld>
            <a:endParaRPr lang="en-US"/>
          </a:p>
        </p:txBody>
      </p:sp>
    </p:spTree>
    <p:extLst>
      <p:ext uri="{BB962C8B-B14F-4D97-AF65-F5344CB8AC3E}">
        <p14:creationId xmlns:p14="http://schemas.microsoft.com/office/powerpoint/2010/main" val="3325387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3</a:t>
            </a:fld>
            <a:endParaRPr lang="en-US"/>
          </a:p>
        </p:txBody>
      </p:sp>
    </p:spTree>
    <p:extLst>
      <p:ext uri="{BB962C8B-B14F-4D97-AF65-F5344CB8AC3E}">
        <p14:creationId xmlns:p14="http://schemas.microsoft.com/office/powerpoint/2010/main" val="1982802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4</a:t>
            </a:fld>
            <a:endParaRPr lang="en-US"/>
          </a:p>
        </p:txBody>
      </p:sp>
    </p:spTree>
    <p:extLst>
      <p:ext uri="{BB962C8B-B14F-4D97-AF65-F5344CB8AC3E}">
        <p14:creationId xmlns:p14="http://schemas.microsoft.com/office/powerpoint/2010/main" val="206206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5</a:t>
            </a:fld>
            <a:endParaRPr lang="en-US"/>
          </a:p>
        </p:txBody>
      </p:sp>
    </p:spTree>
    <p:extLst>
      <p:ext uri="{BB962C8B-B14F-4D97-AF65-F5344CB8AC3E}">
        <p14:creationId xmlns:p14="http://schemas.microsoft.com/office/powerpoint/2010/main" val="3951793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6</a:t>
            </a:fld>
            <a:endParaRPr lang="en-US"/>
          </a:p>
        </p:txBody>
      </p:sp>
    </p:spTree>
    <p:extLst>
      <p:ext uri="{BB962C8B-B14F-4D97-AF65-F5344CB8AC3E}">
        <p14:creationId xmlns:p14="http://schemas.microsoft.com/office/powerpoint/2010/main" val="334907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7</a:t>
            </a:fld>
            <a:endParaRPr lang="en-US"/>
          </a:p>
        </p:txBody>
      </p:sp>
    </p:spTree>
    <p:extLst>
      <p:ext uri="{BB962C8B-B14F-4D97-AF65-F5344CB8AC3E}">
        <p14:creationId xmlns:p14="http://schemas.microsoft.com/office/powerpoint/2010/main" val="784871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8</a:t>
            </a:fld>
            <a:endParaRPr lang="en-US"/>
          </a:p>
        </p:txBody>
      </p:sp>
    </p:spTree>
    <p:extLst>
      <p:ext uri="{BB962C8B-B14F-4D97-AF65-F5344CB8AC3E}">
        <p14:creationId xmlns:p14="http://schemas.microsoft.com/office/powerpoint/2010/main" val="1379784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9</a:t>
            </a:fld>
            <a:endParaRPr lang="en-US"/>
          </a:p>
        </p:txBody>
      </p:sp>
    </p:spTree>
    <p:extLst>
      <p:ext uri="{BB962C8B-B14F-4D97-AF65-F5344CB8AC3E}">
        <p14:creationId xmlns:p14="http://schemas.microsoft.com/office/powerpoint/2010/main" val="2194045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40E32-CD36-4756-BE5B-BEC69A7647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529794-3D77-4F45-B2F7-32AD5291BE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FFBE1E-01CE-42BC-86C2-E981DF23E4B8}"/>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5" name="Footer Placeholder 4">
            <a:extLst>
              <a:ext uri="{FF2B5EF4-FFF2-40B4-BE49-F238E27FC236}">
                <a16:creationId xmlns:a16="http://schemas.microsoft.com/office/drawing/2014/main" id="{AD239E14-8E05-488F-83C8-7ED364FDD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9D1F06-0714-4231-BB7E-E7FF9765E2A8}"/>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30880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AC1D9-145F-49F1-814F-B4228CE498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73412D-3633-4E34-ABBF-EE5DCED9C9B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1A25A-4B20-40EA-B50D-1C472E72B357}"/>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5" name="Footer Placeholder 4">
            <a:extLst>
              <a:ext uri="{FF2B5EF4-FFF2-40B4-BE49-F238E27FC236}">
                <a16:creationId xmlns:a16="http://schemas.microsoft.com/office/drawing/2014/main" id="{23F19E3C-9A57-4B8E-8F74-CB3CC1F43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ACEA53-4FDE-419D-A792-1196B58DD7F4}"/>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701942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9538AA-E4FB-497A-8E5D-748827D34A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4AAAF4-2772-43EC-8CE9-906730DAE59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45075-ABEF-409F-9D6E-E916B99EDC84}"/>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5" name="Footer Placeholder 4">
            <a:extLst>
              <a:ext uri="{FF2B5EF4-FFF2-40B4-BE49-F238E27FC236}">
                <a16:creationId xmlns:a16="http://schemas.microsoft.com/office/drawing/2014/main" id="{C76C3A00-790A-45B3-8E3E-4540E40685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8DB4AA-598E-4E2C-9528-731947D10BD1}"/>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20112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C1024-2DDF-4A79-9A28-49B499E4A8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F698E4-A75E-409B-8D1A-17C4F2CDEF0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D57B11-3461-4709-88EC-EDAAFF255103}"/>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5" name="Footer Placeholder 4">
            <a:extLst>
              <a:ext uri="{FF2B5EF4-FFF2-40B4-BE49-F238E27FC236}">
                <a16:creationId xmlns:a16="http://schemas.microsoft.com/office/drawing/2014/main" id="{E6556733-FFAC-404B-BBF6-CD1C0727AE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8DF86C-B2C2-49A5-AE5F-AE0EE69C3B16}"/>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18897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8567-C7A7-4501-B787-3ADB5B93C46D}"/>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CC16F5A0-2862-4BEC-9B83-A97407657B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7D688B-F5E1-4597-9366-0C1A1CE29A48}"/>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5" name="Footer Placeholder 4">
            <a:extLst>
              <a:ext uri="{FF2B5EF4-FFF2-40B4-BE49-F238E27FC236}">
                <a16:creationId xmlns:a16="http://schemas.microsoft.com/office/drawing/2014/main" id="{9006FC6E-F6B7-4962-AF40-E4171AB7CD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D76CE8-FB6C-480F-B55C-366151137FAE}"/>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44626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42A87-BEFB-41D0-BE84-BD74E8254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FFD654-100A-4676-9095-318A944A4CB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E25C88-8724-4496-B3EC-8A432BB898D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E69B5B-C0F9-4EF8-A4A5-FFF5A661EB99}"/>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6" name="Footer Placeholder 5">
            <a:extLst>
              <a:ext uri="{FF2B5EF4-FFF2-40B4-BE49-F238E27FC236}">
                <a16:creationId xmlns:a16="http://schemas.microsoft.com/office/drawing/2014/main" id="{C732AAAC-6818-42B2-A345-101F43ED5D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A73109-4745-49F1-80A4-BBEF4545D660}"/>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793058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B6539-50DD-4660-BA3A-C8CEC5A305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27781A-15D6-40EA-A768-58FBD860E8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1797F3E-34B7-4B58-B85E-9A28F9E24F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E1BD4A-01C2-4864-82F6-6FEB8CABF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E0636EB-78E2-42FC-B62A-F21C05801F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636D15-CB47-4892-9164-B26F13F6E628}"/>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8" name="Footer Placeholder 7">
            <a:extLst>
              <a:ext uri="{FF2B5EF4-FFF2-40B4-BE49-F238E27FC236}">
                <a16:creationId xmlns:a16="http://schemas.microsoft.com/office/drawing/2014/main" id="{6E84452C-CD70-4152-8CF4-D158B28CE7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E9E45D-3F89-4CA9-B692-273B3C904F7D}"/>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583867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87F31-7809-4A1B-9BAE-20141A0078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0552A5-552D-4E9B-9FBB-768091163F00}"/>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4" name="Footer Placeholder 3">
            <a:extLst>
              <a:ext uri="{FF2B5EF4-FFF2-40B4-BE49-F238E27FC236}">
                <a16:creationId xmlns:a16="http://schemas.microsoft.com/office/drawing/2014/main" id="{B8199603-80BA-48FA-87B3-614A869403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D353DC-4318-4E28-96FC-8B2C028993DF}"/>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017520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942743-C460-427E-807D-C50ED753FB63}"/>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3" name="Footer Placeholder 2">
            <a:extLst>
              <a:ext uri="{FF2B5EF4-FFF2-40B4-BE49-F238E27FC236}">
                <a16:creationId xmlns:a16="http://schemas.microsoft.com/office/drawing/2014/main" id="{3808441E-B0AF-48B7-9151-66E618B0A0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44ED5-EEE0-4C5A-9627-E906B6DFDB12}"/>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13671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FE510-4379-45BC-881B-5ABEA6878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C6CA77-4586-4901-949A-ACCDF677B7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42AE6F-2A5B-4242-B463-5351169F49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437F401-8832-4D62-8639-766FF23CEAF5}"/>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6" name="Footer Placeholder 5">
            <a:extLst>
              <a:ext uri="{FF2B5EF4-FFF2-40B4-BE49-F238E27FC236}">
                <a16:creationId xmlns:a16="http://schemas.microsoft.com/office/drawing/2014/main" id="{84B2E05A-87D5-4877-A252-7767B63A67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037490-C842-4E83-BEF2-895F24339E04}"/>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862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34B81-5BB0-47F4-A00B-538613170E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56A3D6-D099-4BC7-AFF0-128BC7FF4E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3D20AF-B9C3-48AC-8C33-458B63B03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AA60C8C-8C5E-4F98-A4EA-4052F1E02AB3}"/>
              </a:ext>
            </a:extLst>
          </p:cNvPr>
          <p:cNvSpPr>
            <a:spLocks noGrp="1"/>
          </p:cNvSpPr>
          <p:nvPr>
            <p:ph type="dt" sz="half" idx="10"/>
          </p:nvPr>
        </p:nvSpPr>
        <p:spPr/>
        <p:txBody>
          <a:bodyPr/>
          <a:lstStyle/>
          <a:p>
            <a:fld id="{F2F634EB-49EE-4382-BDE8-EAD941AD189C}" type="datetimeFigureOut">
              <a:rPr lang="en-US" smtClean="0"/>
              <a:t>12/11/2019</a:t>
            </a:fld>
            <a:endParaRPr lang="en-US"/>
          </a:p>
        </p:txBody>
      </p:sp>
      <p:sp>
        <p:nvSpPr>
          <p:cNvPr id="6" name="Footer Placeholder 5">
            <a:extLst>
              <a:ext uri="{FF2B5EF4-FFF2-40B4-BE49-F238E27FC236}">
                <a16:creationId xmlns:a16="http://schemas.microsoft.com/office/drawing/2014/main" id="{FB67138F-B6A5-4EB4-9BF6-EA911B8990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3619B2-ADEC-40ED-A65F-846FE4933467}"/>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716111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F2F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97A4A4-73F0-4B80-99F9-6F76D7B8DF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E3A54-41B2-4C4F-B1C9-5DC4FF7E29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BF709-E46B-4E57-85BE-714DBE6697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634EB-49EE-4382-BDE8-EAD941AD189C}" type="datetimeFigureOut">
              <a:rPr lang="en-US" smtClean="0"/>
              <a:t>12/11/2019</a:t>
            </a:fld>
            <a:endParaRPr lang="en-US"/>
          </a:p>
        </p:txBody>
      </p:sp>
      <p:sp>
        <p:nvSpPr>
          <p:cNvPr id="5" name="Footer Placeholder 4">
            <a:extLst>
              <a:ext uri="{FF2B5EF4-FFF2-40B4-BE49-F238E27FC236}">
                <a16:creationId xmlns:a16="http://schemas.microsoft.com/office/drawing/2014/main" id="{05AED43F-D13D-42DB-82C2-0585BF90C6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58A2C-6A45-4CCF-A6D5-09FDD0B252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6AE723-3769-4093-885B-B48FF02F97C7}" type="slidenum">
              <a:rPr lang="en-US" smtClean="0"/>
              <a:t>‹#›</a:t>
            </a:fld>
            <a:endParaRPr lang="en-US"/>
          </a:p>
        </p:txBody>
      </p:sp>
    </p:spTree>
    <p:extLst>
      <p:ext uri="{BB962C8B-B14F-4D97-AF65-F5344CB8AC3E}">
        <p14:creationId xmlns:p14="http://schemas.microsoft.com/office/powerpoint/2010/main" val="1904497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udC2iuLKIH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ZAK-qzGDGOY&amp;feature=youtu.b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hyperlink" Target="https://youtu.be/a2qtUZPbNew"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le-_tgTzDvI"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eB6Zyt_QHvQ&amp;feature=youtu.b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www.youtube.com/watch?v=Z0NspslTNM8" TargetMode="External"/><Relationship Id="rId4" Type="http://schemas.openxmlformats.org/officeDocument/2006/relationships/hyperlink" Target="https://youtu.be/C5M5-s2FzG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PSp5YT1g6y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youtu.be/TAZ0e_pTkN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fJ8HrBkPXOw"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jo7UE-WT2S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t a table with a cake&#10;&#10;Description generated with very high confidence">
            <a:extLst>
              <a:ext uri="{FF2B5EF4-FFF2-40B4-BE49-F238E27FC236}">
                <a16:creationId xmlns:a16="http://schemas.microsoft.com/office/drawing/2014/main" id="{B3905E3B-F30E-474D-ABE9-362C1466E0D1}"/>
              </a:ext>
            </a:extLst>
          </p:cNvPr>
          <p:cNvPicPr>
            <a:picLocks noChangeAspect="1"/>
          </p:cNvPicPr>
          <p:nvPr/>
        </p:nvPicPr>
        <p:blipFill rotWithShape="1">
          <a:blip r:embed="rId3">
            <a:extLst>
              <a:ext uri="{28A0092B-C50C-407E-A947-70E740481C1C}">
                <a14:useLocalDpi xmlns:a14="http://schemas.microsoft.com/office/drawing/2010/main" val="0"/>
              </a:ext>
            </a:extLst>
          </a:blip>
          <a:srcRect b="21416"/>
          <a:stretch/>
        </p:blipFill>
        <p:spPr>
          <a:xfrm>
            <a:off x="-14377" y="309489"/>
            <a:ext cx="12206376" cy="6548511"/>
          </a:xfrm>
          <a:prstGeom prst="rect">
            <a:avLst/>
          </a:prstGeom>
          <a:ln>
            <a:noFill/>
          </a:ln>
        </p:spPr>
      </p:pic>
      <p:sp>
        <p:nvSpPr>
          <p:cNvPr id="5" name="Rectangle 4">
            <a:extLst>
              <a:ext uri="{FF2B5EF4-FFF2-40B4-BE49-F238E27FC236}">
                <a16:creationId xmlns:a16="http://schemas.microsoft.com/office/drawing/2014/main" id="{97CCDDDC-5449-4C1C-98A9-7FE14FBDC5FB}"/>
              </a:ext>
            </a:extLst>
          </p:cNvPr>
          <p:cNvSpPr/>
          <p:nvPr/>
        </p:nvSpPr>
        <p:spPr>
          <a:xfrm>
            <a:off x="0" y="0"/>
            <a:ext cx="12192000" cy="796087"/>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98475" y="-56801"/>
            <a:ext cx="11077526" cy="830997"/>
          </a:xfrm>
          <a:prstGeom prst="rect">
            <a:avLst/>
          </a:prstGeom>
          <a:noFill/>
          <a:ln>
            <a:noFill/>
          </a:ln>
        </p:spPr>
        <p:txBody>
          <a:bodyPr wrap="square" rtlCol="0">
            <a:spAutoFit/>
          </a:bodyPr>
          <a:lstStyle/>
          <a:p>
            <a:r>
              <a:rPr lang="en-US" sz="4800" b="1" dirty="0">
                <a:solidFill>
                  <a:srgbClr val="FE7C82"/>
                </a:solidFill>
                <a:latin typeface="Arial" panose="020B0604020202020204" pitchFamily="34" charset="0"/>
                <a:cs typeface="Arial" panose="020B0604020202020204" pitchFamily="34" charset="0"/>
              </a:rPr>
              <a:t>Maintaining Caseload</a:t>
            </a:r>
          </a:p>
        </p:txBody>
      </p:sp>
      <p:sp>
        <p:nvSpPr>
          <p:cNvPr id="7" name="TextBox 6">
            <a:extLst>
              <a:ext uri="{FF2B5EF4-FFF2-40B4-BE49-F238E27FC236}">
                <a16:creationId xmlns:a16="http://schemas.microsoft.com/office/drawing/2014/main" id="{503DCD06-3B3F-405F-8372-2CC620F85DE6}"/>
              </a:ext>
            </a:extLst>
          </p:cNvPr>
          <p:cNvSpPr txBox="1"/>
          <p:nvPr/>
        </p:nvSpPr>
        <p:spPr>
          <a:xfrm>
            <a:off x="988296" y="4765119"/>
            <a:ext cx="10215407" cy="2092881"/>
          </a:xfrm>
          <a:prstGeom prst="rect">
            <a:avLst/>
          </a:prstGeom>
          <a:solidFill>
            <a:schemeClr val="bg1">
              <a:alpha val="88000"/>
            </a:schemeClr>
          </a:solidFill>
        </p:spPr>
        <p:txBody>
          <a:bodyPr wrap="square" rtlCol="0">
            <a:spAutoFit/>
          </a:bodyPr>
          <a:lstStyle/>
          <a:p>
            <a:pPr marL="342900" indent="-342900">
              <a:spcAft>
                <a:spcPts val="600"/>
              </a:spcAft>
              <a:buFont typeface="Arial" panose="020B0604020202020204" pitchFamily="34" charset="0"/>
              <a:buChar char="•"/>
            </a:pPr>
            <a:r>
              <a:rPr lang="en-US" sz="2400" b="1" dirty="0"/>
              <a:t>Actively working to maintain your caseload throughout the month is the key to keeping your numbers within 97-103%. </a:t>
            </a:r>
          </a:p>
          <a:p>
            <a:pPr marL="342900" indent="-342900">
              <a:spcAft>
                <a:spcPts val="600"/>
              </a:spcAft>
              <a:buFont typeface="Arial" panose="020B0604020202020204" pitchFamily="34" charset="0"/>
              <a:buChar char="•"/>
            </a:pPr>
            <a:r>
              <a:rPr lang="en-US" sz="2400" b="1" dirty="0"/>
              <a:t>Maintaining caseload is essential to maintain funding for your local agency.</a:t>
            </a:r>
          </a:p>
          <a:p>
            <a:pPr marL="342900" indent="-342900">
              <a:spcAft>
                <a:spcPts val="600"/>
              </a:spcAft>
              <a:buFont typeface="Arial" panose="020B0604020202020204" pitchFamily="34" charset="0"/>
              <a:buChar char="•"/>
            </a:pPr>
            <a:r>
              <a:rPr lang="en-US" sz="2400" b="1" dirty="0"/>
              <a:t>You want as many of those already enrolled in your agency (certified caseload) to count toward your participating caseload!</a:t>
            </a:r>
          </a:p>
        </p:txBody>
      </p:sp>
    </p:spTree>
    <p:extLst>
      <p:ext uri="{BB962C8B-B14F-4D97-AF65-F5344CB8AC3E}">
        <p14:creationId xmlns:p14="http://schemas.microsoft.com/office/powerpoint/2010/main" val="1507581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2B0553E-5282-4B5E-B7A2-1E8636981555}"/>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Client Termination Register</a:t>
            </a: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321665" cy="1015663"/>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a list of participants who were terminated in the specified date range sorted by reason for termination and term date. Includes ID number, cert dates, DOB, language, category, and risk level.</a:t>
            </a:r>
            <a:r>
              <a:rPr lang="en-US" sz="2000" dirty="0"/>
              <a:t> </a:t>
            </a:r>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3" y="212120"/>
            <a:ext cx="10889723"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ea typeface="+mn-ea"/>
                <a:cs typeface="+mn-cs"/>
              </a:rPr>
              <a:t>Caseload Reports: </a:t>
            </a:r>
          </a:p>
          <a:p>
            <a:pPr>
              <a:lnSpc>
                <a:spcPct val="100000"/>
              </a:lnSpc>
              <a:spcBef>
                <a:spcPts val="0"/>
              </a:spcBef>
            </a:pPr>
            <a:r>
              <a:rPr lang="en-US" sz="3600" b="1" dirty="0">
                <a:latin typeface="+mn-lt"/>
                <a:ea typeface="+mn-ea"/>
                <a:cs typeface="+mn-cs"/>
              </a:rPr>
              <a:t>Client Termination Register</a:t>
            </a:r>
            <a:endParaRPr lang="en-US" sz="3600" dirty="0"/>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8" y="2596562"/>
            <a:ext cx="7659438" cy="3990836"/>
          </a:xfrm>
          <a:prstGeom prst="rect">
            <a:avLst/>
          </a:prstGeom>
        </p:spPr>
        <p:txBody>
          <a:bodyPr wrap="square">
            <a:spAutoFit/>
          </a:bodyPr>
          <a:lstStyle/>
          <a:p>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Use to contact participants when the termination reason can be corrected. The most common reasons include:</a:t>
            </a:r>
          </a:p>
          <a:p>
            <a:pPr marL="285750" indent="-285750">
              <a:buFont typeface="Arial" panose="020B0604020202020204" pitchFamily="34" charset="0"/>
              <a:buChar char="•"/>
            </a:pPr>
            <a:r>
              <a:rPr lang="en-US" sz="2000" dirty="0">
                <a:solidFill>
                  <a:srgbClr val="000000"/>
                </a:solidFill>
                <a:latin typeface="Calibri" panose="020F0502020204030204" pitchFamily="34" charset="0"/>
              </a:rPr>
              <a:t>no proofs </a:t>
            </a:r>
          </a:p>
          <a:p>
            <a:pPr marL="285750" indent="-285750">
              <a:buFont typeface="Arial" panose="020B0604020202020204" pitchFamily="34" charset="0"/>
              <a:buChar char="•"/>
            </a:pPr>
            <a:r>
              <a:rPr lang="en-US" sz="2000" dirty="0">
                <a:solidFill>
                  <a:srgbClr val="000000"/>
                </a:solidFill>
                <a:latin typeface="Calibri" panose="020F0502020204030204" pitchFamily="34" charset="0"/>
              </a:rPr>
              <a:t>not issued benefits for two months</a:t>
            </a:r>
          </a:p>
          <a:p>
            <a:pPr marL="285750" indent="-285750">
              <a:buFont typeface="Arial" panose="020B0604020202020204" pitchFamily="34" charset="0"/>
              <a:buChar char="•"/>
            </a:pPr>
            <a:r>
              <a:rPr lang="en-US" sz="2000" dirty="0">
                <a:solidFill>
                  <a:srgbClr val="000000"/>
                </a:solidFill>
                <a:latin typeface="Calibri" panose="020F0502020204030204" pitchFamily="34" charset="0"/>
              </a:rPr>
              <a:t>did not use benefits for two months</a:t>
            </a:r>
          </a:p>
          <a:p>
            <a:pPr marL="285750" indent="-285750">
              <a:spcAft>
                <a:spcPts val="800"/>
              </a:spcAft>
              <a:buFont typeface="Arial" panose="020B0604020202020204" pitchFamily="34" charset="0"/>
              <a:buChar char="•"/>
            </a:pPr>
            <a:r>
              <a:rPr lang="en-US" sz="2000" dirty="0">
                <a:solidFill>
                  <a:srgbClr val="000000"/>
                </a:solidFill>
                <a:latin typeface="Calibri" panose="020F0502020204030204" pitchFamily="34" charset="0"/>
              </a:rPr>
              <a:t>two months past due for recertification</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Client Processes- Output- Reports- Intake. Enter the date range. </a:t>
            </a:r>
            <a:r>
              <a:rPr lang="en-US" sz="2000" dirty="0"/>
              <a:t> </a:t>
            </a:r>
            <a:endParaRPr lang="en-US" sz="2000" dirty="0">
              <a:solidFill>
                <a:srgbClr val="000000"/>
              </a:solidFill>
              <a:latin typeface="Calibri" panose="020F0502020204030204" pitchFamily="34" charset="0"/>
            </a:endParaRP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Run after the 15</a:t>
            </a:r>
            <a:r>
              <a:rPr lang="en-US" sz="2000" baseline="30000" dirty="0">
                <a:solidFill>
                  <a:srgbClr val="000000"/>
                </a:solidFill>
                <a:latin typeface="Calibri" panose="020F0502020204030204" pitchFamily="34" charset="0"/>
              </a:rPr>
              <a:t>th</a:t>
            </a:r>
            <a:r>
              <a:rPr lang="en-US" sz="2000" dirty="0">
                <a:solidFill>
                  <a:srgbClr val="000000"/>
                </a:solidFill>
                <a:latin typeface="Calibri" panose="020F0502020204030204" pitchFamily="34" charset="0"/>
              </a:rPr>
              <a:t> of the month.  TWIST automatically terminates participants who were not issued or did not use benefits on the 15</a:t>
            </a:r>
            <a:r>
              <a:rPr lang="en-US" sz="2000" baseline="30000" dirty="0">
                <a:solidFill>
                  <a:srgbClr val="000000"/>
                </a:solidFill>
                <a:latin typeface="Calibri" panose="020F0502020204030204" pitchFamily="34" charset="0"/>
              </a:rPr>
              <a:t>th</a:t>
            </a:r>
            <a:r>
              <a:rPr lang="en-US" sz="2000" dirty="0">
                <a:solidFill>
                  <a:srgbClr val="000000"/>
                </a:solidFill>
                <a:latin typeface="Calibri" panose="020F0502020204030204" pitchFamily="34" charset="0"/>
              </a:rPr>
              <a:t> .</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3708355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C218A9-3440-484D-8564-6EC9A137C658}"/>
              </a:ext>
            </a:extLst>
          </p:cNvPr>
          <p:cNvSpPr/>
          <p:nvPr/>
        </p:nvSpPr>
        <p:spPr>
          <a:xfrm>
            <a:off x="0" y="0"/>
            <a:ext cx="12192000" cy="16002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TextBox 12">
            <a:extLst>
              <a:ext uri="{FF2B5EF4-FFF2-40B4-BE49-F238E27FC236}">
                <a16:creationId xmlns:a16="http://schemas.microsoft.com/office/drawing/2014/main" id="{D3DF59EC-7CB6-4CDB-9487-926B6C84CB6E}"/>
              </a:ext>
            </a:extLst>
          </p:cNvPr>
          <p:cNvSpPr txBox="1"/>
          <p:nvPr/>
        </p:nvSpPr>
        <p:spPr>
          <a:xfrm>
            <a:off x="246115" y="153650"/>
            <a:ext cx="11699770" cy="1446550"/>
          </a:xfrm>
          <a:prstGeom prst="rect">
            <a:avLst/>
          </a:prstGeom>
          <a:noFill/>
        </p:spPr>
        <p:txBody>
          <a:bodyPr wrap="square" rtlCol="0">
            <a:spAutoFit/>
          </a:bodyPr>
          <a:lstStyle/>
          <a:p>
            <a:r>
              <a:rPr lang="en-US" sz="4400" b="1" dirty="0">
                <a:solidFill>
                  <a:srgbClr val="FE7C82"/>
                </a:solidFill>
                <a:latin typeface="Arial" panose="020B0604020202020204" pitchFamily="34" charset="0"/>
                <a:cs typeface="Arial" panose="020B0604020202020204" pitchFamily="34" charset="0"/>
              </a:rPr>
              <a:t>4. Reschedule missed appointments</a:t>
            </a:r>
          </a:p>
          <a:p>
            <a:endParaRPr lang="en-US" sz="4400" b="1" dirty="0">
              <a:solidFill>
                <a:srgbClr val="FE7C82"/>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67717E9D-3124-41FF-BD6B-A84145F36068}"/>
              </a:ext>
            </a:extLst>
          </p:cNvPr>
          <p:cNvSpPr txBox="1"/>
          <p:nvPr/>
        </p:nvSpPr>
        <p:spPr>
          <a:xfrm>
            <a:off x="600074" y="1839813"/>
            <a:ext cx="10648950" cy="4893647"/>
          </a:xfrm>
          <a:prstGeom prst="rect">
            <a:avLst/>
          </a:prstGeom>
          <a:noFill/>
        </p:spPr>
        <p:txBody>
          <a:bodyPr wrap="square" rtlCol="0">
            <a:spAutoFit/>
          </a:bodyPr>
          <a:lstStyle/>
          <a:p>
            <a:r>
              <a:rPr lang="en-US" sz="2400" dirty="0"/>
              <a:t>The fourth way to maintain caseload is to reschedule missed appointments. A missed appointment can lead to a chain reaction leading to termination. </a:t>
            </a:r>
          </a:p>
          <a:p>
            <a:endParaRPr lang="en-US" sz="2400" dirty="0"/>
          </a:p>
          <a:p>
            <a:endParaRPr lang="en-US" sz="2400" dirty="0"/>
          </a:p>
          <a:p>
            <a:endParaRPr lang="en-US" sz="2400" dirty="0"/>
          </a:p>
          <a:p>
            <a:endParaRPr lang="en-US" sz="2400" dirty="0"/>
          </a:p>
          <a:p>
            <a:r>
              <a:rPr lang="en-US" sz="2400" dirty="0"/>
              <a:t>You can stop this chain reaction by rescheduling the first missed appointment. </a:t>
            </a:r>
          </a:p>
          <a:p>
            <a:endParaRPr lang="en-US" sz="2400" dirty="0"/>
          </a:p>
          <a:p>
            <a:pPr lvl="0">
              <a:defRPr/>
            </a:pPr>
            <a:r>
              <a:rPr lang="en-US" sz="2400" dirty="0"/>
              <a:t>2 TWIST reports which can help you reschedule missed appointments:</a:t>
            </a:r>
          </a:p>
          <a:p>
            <a:pPr marL="800100" lvl="1" indent="-342900">
              <a:buFont typeface="Wingdings" panose="05000000000000000000" pitchFamily="2" charset="2"/>
              <a:buChar char="Ø"/>
              <a:defRPr/>
            </a:pPr>
            <a:r>
              <a:rPr lang="en-US" sz="2400" b="1" dirty="0"/>
              <a:t>No Show Client Register</a:t>
            </a:r>
          </a:p>
          <a:p>
            <a:pPr marL="800100" lvl="1" indent="-342900">
              <a:buFont typeface="Wingdings" panose="05000000000000000000" pitchFamily="2" charset="2"/>
              <a:buChar char="Ø"/>
              <a:defRPr/>
            </a:pPr>
            <a:r>
              <a:rPr lang="en-US" sz="2400" b="1" dirty="0"/>
              <a:t>Unfilled Appointment Report</a:t>
            </a:r>
          </a:p>
          <a:p>
            <a:pPr lvl="1">
              <a:defRPr/>
            </a:pPr>
            <a:endParaRPr lang="en-US" sz="2400" dirty="0"/>
          </a:p>
          <a:p>
            <a:pPr>
              <a:defRPr/>
            </a:pPr>
            <a:r>
              <a:rPr lang="en-US" sz="2400" dirty="0"/>
              <a:t>The next two slides explain how to use these reports.</a:t>
            </a:r>
          </a:p>
        </p:txBody>
      </p:sp>
      <p:sp>
        <p:nvSpPr>
          <p:cNvPr id="17" name="TextBox 16">
            <a:extLst>
              <a:ext uri="{FF2B5EF4-FFF2-40B4-BE49-F238E27FC236}">
                <a16:creationId xmlns:a16="http://schemas.microsoft.com/office/drawing/2014/main" id="{5E281612-5641-4EFF-A22B-746FD4EB77E0}"/>
              </a:ext>
            </a:extLst>
          </p:cNvPr>
          <p:cNvSpPr txBox="1"/>
          <p:nvPr/>
        </p:nvSpPr>
        <p:spPr>
          <a:xfrm>
            <a:off x="1663658" y="3105835"/>
            <a:ext cx="1542835" cy="646331"/>
          </a:xfrm>
          <a:prstGeom prst="rect">
            <a:avLst/>
          </a:prstGeom>
          <a:noFill/>
          <a:ln>
            <a:solidFill>
              <a:schemeClr val="bg2">
                <a:lumMod val="25000"/>
              </a:schemeClr>
            </a:solidFill>
          </a:ln>
        </p:spPr>
        <p:txBody>
          <a:bodyPr wrap="square" rtlCol="0">
            <a:spAutoFit/>
          </a:bodyPr>
          <a:lstStyle/>
          <a:p>
            <a:r>
              <a:rPr lang="en-US" dirty="0">
                <a:latin typeface="Segoe UI" panose="020B0502040204020203" pitchFamily="34" charset="0"/>
                <a:cs typeface="Segoe UI" panose="020B0502040204020203" pitchFamily="34" charset="0"/>
              </a:rPr>
              <a:t>missed appointment</a:t>
            </a:r>
          </a:p>
        </p:txBody>
      </p:sp>
      <p:sp>
        <p:nvSpPr>
          <p:cNvPr id="18" name="TextBox 17">
            <a:extLst>
              <a:ext uri="{FF2B5EF4-FFF2-40B4-BE49-F238E27FC236}">
                <a16:creationId xmlns:a16="http://schemas.microsoft.com/office/drawing/2014/main" id="{E64C4FF5-E2BB-425A-AE23-AF5DE4180D8C}"/>
              </a:ext>
            </a:extLst>
          </p:cNvPr>
          <p:cNvSpPr txBox="1"/>
          <p:nvPr/>
        </p:nvSpPr>
        <p:spPr>
          <a:xfrm>
            <a:off x="3842634" y="3105834"/>
            <a:ext cx="1234610" cy="646331"/>
          </a:xfrm>
          <a:prstGeom prst="rect">
            <a:avLst/>
          </a:prstGeom>
          <a:noFill/>
          <a:ln>
            <a:solidFill>
              <a:schemeClr val="bg2">
                <a:lumMod val="25000"/>
              </a:schemeClr>
            </a:solidFill>
          </a:ln>
        </p:spPr>
        <p:txBody>
          <a:bodyPr wrap="square" rtlCol="0">
            <a:spAutoFit/>
          </a:bodyPr>
          <a:lstStyle/>
          <a:p>
            <a:r>
              <a:rPr lang="en-US" dirty="0">
                <a:latin typeface="Segoe UI" panose="020B0502040204020203" pitchFamily="34" charset="0"/>
                <a:cs typeface="Segoe UI" panose="020B0502040204020203" pitchFamily="34" charset="0"/>
              </a:rPr>
              <a:t>no benefit issuance</a:t>
            </a:r>
          </a:p>
        </p:txBody>
      </p:sp>
      <p:sp>
        <p:nvSpPr>
          <p:cNvPr id="19" name="TextBox 18">
            <a:extLst>
              <a:ext uri="{FF2B5EF4-FFF2-40B4-BE49-F238E27FC236}">
                <a16:creationId xmlns:a16="http://schemas.microsoft.com/office/drawing/2014/main" id="{4237421A-8253-4D0C-81AA-B67A733327A3}"/>
              </a:ext>
            </a:extLst>
          </p:cNvPr>
          <p:cNvSpPr txBox="1"/>
          <p:nvPr/>
        </p:nvSpPr>
        <p:spPr>
          <a:xfrm>
            <a:off x="5713385" y="3094501"/>
            <a:ext cx="1996610" cy="646331"/>
          </a:xfrm>
          <a:prstGeom prst="rect">
            <a:avLst/>
          </a:prstGeom>
          <a:noFill/>
          <a:ln>
            <a:solidFill>
              <a:schemeClr val="bg2">
                <a:lumMod val="25000"/>
              </a:schemeClr>
            </a:solidFill>
          </a:ln>
        </p:spPr>
        <p:txBody>
          <a:bodyPr wrap="square" rtlCol="0">
            <a:spAutoFit/>
          </a:bodyPr>
          <a:lstStyle/>
          <a:p>
            <a:r>
              <a:rPr lang="en-US" dirty="0">
                <a:latin typeface="Segoe UI" panose="020B0502040204020203" pitchFamily="34" charset="0"/>
                <a:cs typeface="Segoe UI" panose="020B0502040204020203" pitchFamily="34" charset="0"/>
              </a:rPr>
              <a:t>2 months of no benefit issuance</a:t>
            </a:r>
          </a:p>
        </p:txBody>
      </p:sp>
      <p:sp>
        <p:nvSpPr>
          <p:cNvPr id="20" name="TextBox 19">
            <a:extLst>
              <a:ext uri="{FF2B5EF4-FFF2-40B4-BE49-F238E27FC236}">
                <a16:creationId xmlns:a16="http://schemas.microsoft.com/office/drawing/2014/main" id="{1164DAAB-90C6-4C3E-B911-63ECC1325564}"/>
              </a:ext>
            </a:extLst>
          </p:cNvPr>
          <p:cNvSpPr txBox="1"/>
          <p:nvPr/>
        </p:nvSpPr>
        <p:spPr>
          <a:xfrm>
            <a:off x="8346137" y="3105834"/>
            <a:ext cx="1497462" cy="646331"/>
          </a:xfrm>
          <a:prstGeom prst="rect">
            <a:avLst/>
          </a:prstGeom>
          <a:noFill/>
          <a:ln>
            <a:solidFill>
              <a:schemeClr val="bg2">
                <a:lumMod val="25000"/>
              </a:schemeClr>
            </a:solidFill>
          </a:ln>
        </p:spPr>
        <p:txBody>
          <a:bodyPr wrap="square" rtlCol="0">
            <a:spAutoFit/>
          </a:bodyPr>
          <a:lstStyle/>
          <a:p>
            <a:r>
              <a:rPr lang="en-US" dirty="0">
                <a:latin typeface="Segoe UI" panose="020B0502040204020203" pitchFamily="34" charset="0"/>
                <a:cs typeface="Segoe UI" panose="020B0502040204020203" pitchFamily="34" charset="0"/>
              </a:rPr>
              <a:t>automatic termination</a:t>
            </a:r>
          </a:p>
        </p:txBody>
      </p:sp>
      <p:sp>
        <p:nvSpPr>
          <p:cNvPr id="21" name="Arrow: Right 20">
            <a:extLst>
              <a:ext uri="{FF2B5EF4-FFF2-40B4-BE49-F238E27FC236}">
                <a16:creationId xmlns:a16="http://schemas.microsoft.com/office/drawing/2014/main" id="{2B66C691-9BCB-41BD-BA3D-9A89ADE4778D}"/>
              </a:ext>
            </a:extLst>
          </p:cNvPr>
          <p:cNvSpPr/>
          <p:nvPr/>
        </p:nvSpPr>
        <p:spPr>
          <a:xfrm>
            <a:off x="3329782" y="3270793"/>
            <a:ext cx="410966" cy="328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DC1E32D8-AE53-4B3C-92B2-66F5F1B00FAF}"/>
              </a:ext>
            </a:extLst>
          </p:cNvPr>
          <p:cNvSpPr/>
          <p:nvPr/>
        </p:nvSpPr>
        <p:spPr>
          <a:xfrm>
            <a:off x="5219798" y="3270793"/>
            <a:ext cx="410966" cy="328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FF726B52-E675-483E-8BFA-02FF56A2E302}"/>
              </a:ext>
            </a:extLst>
          </p:cNvPr>
          <p:cNvSpPr/>
          <p:nvPr/>
        </p:nvSpPr>
        <p:spPr>
          <a:xfrm>
            <a:off x="7862823" y="3270793"/>
            <a:ext cx="410966" cy="328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905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DC835CE-49ED-4B92-B4E4-A184B717202B}"/>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No Show Client Register</a:t>
            </a: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321665" cy="1426031"/>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The No Show Client Register is a list of participants who did not show for their appointment in a selected date range. </a:t>
            </a:r>
            <a:endParaRPr lang="en-US" sz="2000" dirty="0"/>
          </a:p>
          <a:p>
            <a:pPr>
              <a:spcAft>
                <a:spcPts val="800"/>
              </a:spcAft>
            </a:pPr>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3" y="212120"/>
            <a:ext cx="10889723"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rPr>
              <a:t>Caseload Reports: </a:t>
            </a:r>
          </a:p>
          <a:p>
            <a:pPr>
              <a:lnSpc>
                <a:spcPct val="100000"/>
              </a:lnSpc>
              <a:spcBef>
                <a:spcPts val="0"/>
              </a:spcBef>
            </a:pPr>
            <a:r>
              <a:rPr lang="en-US" sz="3600" b="1" dirty="0">
                <a:latin typeface="+mn-lt"/>
              </a:rPr>
              <a:t>No Show Client Register</a:t>
            </a:r>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8" y="2596562"/>
            <a:ext cx="7659438" cy="2759730"/>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Use the report to reschedule everyone on the list for another appointment.</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Appointment Scheduler- Outputs. Enter the month and year. </a:t>
            </a:r>
            <a:r>
              <a:rPr lang="en-US" sz="2000" dirty="0"/>
              <a:t>Can filter for each clinic site.</a:t>
            </a:r>
            <a:endParaRPr lang="en-US" sz="2000" dirty="0">
              <a:solidFill>
                <a:srgbClr val="000000"/>
              </a:solidFill>
              <a:latin typeface="Calibri" panose="020F0502020204030204" pitchFamily="34" charset="0"/>
            </a:endParaRP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At least weekly. Many clinics run the report daily. </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2803876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DC835CE-49ED-4B92-B4E4-A184B717202B}"/>
              </a:ext>
            </a:extLst>
          </p:cNvPr>
          <p:cNvSpPr/>
          <p:nvPr/>
        </p:nvSpPr>
        <p:spPr>
          <a:xfrm>
            <a:off x="8435340" y="3208021"/>
            <a:ext cx="3494064" cy="2541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Unfilled Appointment Report</a:t>
            </a: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321665" cy="707886"/>
          </a:xfrm>
          <a:prstGeom prst="rect">
            <a:avLst/>
          </a:prstGeom>
        </p:spPr>
        <p:txBody>
          <a:bodyPr wrap="square">
            <a:spAutoFit/>
          </a:bodyPr>
          <a:lstStyle/>
          <a:p>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how many appointment slots are still available in your appointment schedule. </a:t>
            </a:r>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3" y="212120"/>
            <a:ext cx="10889723"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rPr>
              <a:t>Caseload Reports: </a:t>
            </a:r>
          </a:p>
          <a:p>
            <a:pPr>
              <a:lnSpc>
                <a:spcPct val="100000"/>
              </a:lnSpc>
              <a:spcBef>
                <a:spcPts val="0"/>
              </a:spcBef>
            </a:pPr>
            <a:r>
              <a:rPr lang="en-US" sz="3600" b="1" dirty="0">
                <a:latin typeface="+mn-lt"/>
              </a:rPr>
              <a:t>Unfilled Appointment Report</a:t>
            </a:r>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8" y="2274379"/>
            <a:ext cx="7659438" cy="3067506"/>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Use the report to ensure that there are enough unfilled appointment times for rescheduling participants during the month and for new enrollees.</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Appointment Scheduler- Outputs. Enter the month and year. Can filter for each clinic site.</a:t>
            </a:r>
            <a:endParaRPr lang="en-US" sz="2000" dirty="0"/>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At least weekly and more frequently toward the end of the month.</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1886167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C218A9-3440-484D-8564-6EC9A137C658}"/>
              </a:ext>
            </a:extLst>
          </p:cNvPr>
          <p:cNvSpPr/>
          <p:nvPr/>
        </p:nvSpPr>
        <p:spPr>
          <a:xfrm>
            <a:off x="0" y="0"/>
            <a:ext cx="12192000" cy="16002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TextBox 12">
            <a:extLst>
              <a:ext uri="{FF2B5EF4-FFF2-40B4-BE49-F238E27FC236}">
                <a16:creationId xmlns:a16="http://schemas.microsoft.com/office/drawing/2014/main" id="{D3DF59EC-7CB6-4CDB-9487-926B6C84CB6E}"/>
              </a:ext>
            </a:extLst>
          </p:cNvPr>
          <p:cNvSpPr txBox="1"/>
          <p:nvPr/>
        </p:nvSpPr>
        <p:spPr>
          <a:xfrm>
            <a:off x="125437" y="115550"/>
            <a:ext cx="9086850" cy="2123658"/>
          </a:xfrm>
          <a:prstGeom prst="rect">
            <a:avLst/>
          </a:prstGeom>
          <a:noFill/>
        </p:spPr>
        <p:txBody>
          <a:bodyPr wrap="square" rtlCol="0">
            <a:spAutoFit/>
          </a:bodyPr>
          <a:lstStyle/>
          <a:p>
            <a:r>
              <a:rPr lang="en-US" sz="4400" b="1" dirty="0">
                <a:solidFill>
                  <a:srgbClr val="FE7C82"/>
                </a:solidFill>
                <a:latin typeface="Arial" panose="020B0604020202020204" pitchFamily="34" charset="0"/>
                <a:cs typeface="Arial" panose="020B0604020202020204" pitchFamily="34" charset="0"/>
              </a:rPr>
              <a:t>5. Help participants keep their </a:t>
            </a:r>
            <a:br>
              <a:rPr lang="en-US" sz="4400" b="1" dirty="0">
                <a:solidFill>
                  <a:srgbClr val="FE7C82"/>
                </a:solidFill>
                <a:latin typeface="Arial" panose="020B0604020202020204" pitchFamily="34" charset="0"/>
                <a:cs typeface="Arial" panose="020B0604020202020204" pitchFamily="34" charset="0"/>
              </a:rPr>
            </a:br>
            <a:r>
              <a:rPr lang="en-US" sz="4400" b="1" dirty="0">
                <a:solidFill>
                  <a:srgbClr val="FE7C82"/>
                </a:solidFill>
                <a:latin typeface="Arial" panose="020B0604020202020204" pitchFamily="34" charset="0"/>
                <a:cs typeface="Arial" panose="020B0604020202020204" pitchFamily="34" charset="0"/>
              </a:rPr>
              <a:t>    scheduled appointments</a:t>
            </a:r>
          </a:p>
          <a:p>
            <a:endParaRPr lang="en-US" sz="4400" b="1" dirty="0">
              <a:solidFill>
                <a:srgbClr val="FE7C82"/>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67717E9D-3124-41FF-BD6B-A84145F36068}"/>
              </a:ext>
            </a:extLst>
          </p:cNvPr>
          <p:cNvSpPr txBox="1"/>
          <p:nvPr/>
        </p:nvSpPr>
        <p:spPr>
          <a:xfrm>
            <a:off x="340964" y="3537490"/>
            <a:ext cx="11851036" cy="3293209"/>
          </a:xfrm>
          <a:prstGeom prst="rect">
            <a:avLst/>
          </a:prstGeom>
          <a:noFill/>
        </p:spPr>
        <p:txBody>
          <a:bodyPr wrap="square" rtlCol="0">
            <a:spAutoFit/>
          </a:bodyPr>
          <a:lstStyle/>
          <a:p>
            <a:pPr lvl="0">
              <a:spcAft>
                <a:spcPts val="1200"/>
              </a:spcAft>
              <a:defRPr/>
            </a:pPr>
            <a:endParaRPr lang="en-US" sz="2400" dirty="0"/>
          </a:p>
          <a:p>
            <a:pPr lvl="0">
              <a:spcAft>
                <a:spcPts val="1200"/>
              </a:spcAft>
              <a:defRPr/>
            </a:pPr>
            <a:r>
              <a:rPr lang="en-US" sz="2400" dirty="0"/>
              <a:t>The fifth way to maintain your caseload is to help participants keep their scheduled appointments. WIC clinics use post cards, emails, texts or phone calls to remind participants of their appointments and online nutrition education. </a:t>
            </a:r>
          </a:p>
          <a:p>
            <a:pPr lvl="0">
              <a:spcAft>
                <a:spcPts val="1200"/>
              </a:spcAft>
              <a:defRPr/>
            </a:pPr>
            <a:r>
              <a:rPr lang="en-US" sz="2400" dirty="0"/>
              <a:t>TWIST report to help you identify participants who need appointment reminders:</a:t>
            </a:r>
          </a:p>
          <a:p>
            <a:pPr marL="800100" lvl="1" indent="-342900">
              <a:spcAft>
                <a:spcPts val="1200"/>
              </a:spcAft>
              <a:buFont typeface="Wingdings" panose="05000000000000000000" pitchFamily="2" charset="2"/>
              <a:buChar char="Ø"/>
              <a:defRPr/>
            </a:pPr>
            <a:r>
              <a:rPr lang="en-US" sz="2400" b="1" dirty="0"/>
              <a:t>Daily Clinic Schedule</a:t>
            </a:r>
          </a:p>
          <a:p>
            <a:pPr>
              <a:defRPr/>
            </a:pPr>
            <a:r>
              <a:rPr lang="en-US" sz="2400" dirty="0"/>
              <a:t>The next slide explains how to use this report.</a:t>
            </a:r>
          </a:p>
        </p:txBody>
      </p:sp>
      <p:pic>
        <p:nvPicPr>
          <p:cNvPr id="14" name="Content Placeholder 4" descr="A person sitting at a table with a baby&#10;&#10;Description generated with very high confidence">
            <a:extLst>
              <a:ext uri="{FF2B5EF4-FFF2-40B4-BE49-F238E27FC236}">
                <a16:creationId xmlns:a16="http://schemas.microsoft.com/office/drawing/2014/main" id="{B7AECA6B-E022-4B94-B86E-320E937CAB7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8444" r="8862" b="1"/>
          <a:stretch/>
        </p:blipFill>
        <p:spPr>
          <a:xfrm>
            <a:off x="750473" y="1590654"/>
            <a:ext cx="2815298" cy="2374583"/>
          </a:xfrm>
          <a:prstGeom prst="rect">
            <a:avLst/>
          </a:prstGeom>
        </p:spPr>
      </p:pic>
      <p:pic>
        <p:nvPicPr>
          <p:cNvPr id="15" name="Picture 14" descr="A picture containing person, building, outdoor, cellphone&#10;&#10;Description generated with high confidence">
            <a:extLst>
              <a:ext uri="{FF2B5EF4-FFF2-40B4-BE49-F238E27FC236}">
                <a16:creationId xmlns:a16="http://schemas.microsoft.com/office/drawing/2014/main" id="{C4CF5881-1D8C-4921-9DBF-F427A37A099E}"/>
              </a:ext>
            </a:extLst>
          </p:cNvPr>
          <p:cNvPicPr>
            <a:picLocks noChangeAspect="1"/>
          </p:cNvPicPr>
          <p:nvPr/>
        </p:nvPicPr>
        <p:blipFill rotWithShape="1">
          <a:blip r:embed="rId5">
            <a:extLst>
              <a:ext uri="{28A0092B-C50C-407E-A947-70E740481C1C}">
                <a14:useLocalDpi xmlns:a14="http://schemas.microsoft.com/office/drawing/2010/main" val="0"/>
              </a:ext>
            </a:extLst>
          </a:blip>
          <a:srcRect l="855" r="20106" b="1"/>
          <a:stretch/>
        </p:blipFill>
        <p:spPr>
          <a:xfrm>
            <a:off x="8571432" y="1590618"/>
            <a:ext cx="2815298" cy="2377529"/>
          </a:xfrm>
          <a:prstGeom prst="rect">
            <a:avLst/>
          </a:prstGeom>
        </p:spPr>
      </p:pic>
      <p:pic>
        <p:nvPicPr>
          <p:cNvPr id="17" name="Content Placeholder 4" descr="A young boy using a computer sitting on top of a table&#10;&#10;Description generated with high confidence">
            <a:extLst>
              <a:ext uri="{FF2B5EF4-FFF2-40B4-BE49-F238E27FC236}">
                <a16:creationId xmlns:a16="http://schemas.microsoft.com/office/drawing/2014/main" id="{821C682A-A520-4896-ABC9-D104AF4CAC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6063" y="1590618"/>
            <a:ext cx="3565077" cy="2374619"/>
          </a:xfrm>
          <a:prstGeom prst="rect">
            <a:avLst/>
          </a:prstGeom>
        </p:spPr>
      </p:pic>
    </p:spTree>
    <p:extLst>
      <p:ext uri="{BB962C8B-B14F-4D97-AF65-F5344CB8AC3E}">
        <p14:creationId xmlns:p14="http://schemas.microsoft.com/office/powerpoint/2010/main" val="3791771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DC835CE-49ED-4B92-B4E4-A184B717202B}"/>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Daily Clinic Schedule</a:t>
            </a:r>
          </a:p>
        </p:txBody>
      </p:sp>
      <p:sp>
        <p:nvSpPr>
          <p:cNvPr id="2" name="Title 1">
            <a:extLst>
              <a:ext uri="{FF2B5EF4-FFF2-40B4-BE49-F238E27FC236}">
                <a16:creationId xmlns:a16="http://schemas.microsoft.com/office/drawing/2014/main" id="{1BA7B4FD-1FC9-41F8-A99C-231F9DA3BE88}"/>
              </a:ext>
            </a:extLst>
          </p:cNvPr>
          <p:cNvSpPr>
            <a:spLocks noGrp="1"/>
          </p:cNvSpPr>
          <p:nvPr>
            <p:ph type="title"/>
          </p:nvPr>
        </p:nvSpPr>
        <p:spPr>
          <a:xfrm>
            <a:off x="1261450" y="-1783427"/>
            <a:ext cx="10515600" cy="1325563"/>
          </a:xfrm>
        </p:spPr>
        <p:txBody>
          <a:bodyPr>
            <a:normAutofit fontScale="90000"/>
          </a:bodyPr>
          <a:lstStyle/>
          <a:p>
            <a:r>
              <a:rPr lang="en-US" dirty="0"/>
              <a:t>6 Ways to Maintain Caseload</a:t>
            </a:r>
            <a:br>
              <a:rPr lang="en-US" dirty="0"/>
            </a:br>
            <a:r>
              <a:rPr lang="en-US" dirty="0"/>
              <a:t>5. Help participants keep their scheduled appointments</a:t>
            </a:r>
            <a:br>
              <a:rPr lang="en-US" dirty="0"/>
            </a:br>
            <a:r>
              <a:rPr lang="en-US" dirty="0"/>
              <a:t>Daily Clinic Schedule</a:t>
            </a: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321665" cy="1015663"/>
          </a:xfrm>
          <a:prstGeom prst="rect">
            <a:avLst/>
          </a:prstGeom>
        </p:spPr>
        <p:txBody>
          <a:bodyPr wrap="square">
            <a:spAutoFit/>
          </a:bodyPr>
          <a:lstStyle/>
          <a:p>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 list of participants scheduled for appointments on the day of the report. </a:t>
            </a:r>
            <a:endParaRPr lang="en-US" sz="2000" dirty="0"/>
          </a:p>
          <a:p>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3" y="212120"/>
            <a:ext cx="10889723"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rPr>
              <a:t>Caseload Reports: </a:t>
            </a:r>
          </a:p>
          <a:p>
            <a:pPr>
              <a:lnSpc>
                <a:spcPct val="100000"/>
              </a:lnSpc>
              <a:spcBef>
                <a:spcPts val="0"/>
              </a:spcBef>
            </a:pPr>
            <a:r>
              <a:rPr lang="en-US" sz="3600" b="1" dirty="0">
                <a:latin typeface="+mn-lt"/>
              </a:rPr>
              <a:t>Daily Clinic Schedule</a:t>
            </a:r>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8" y="2274379"/>
            <a:ext cx="7659438" cy="2451953"/>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Use the report to contact participants to remind them of their appointment.</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Appointment Scheduler- Outputs. Select the day and clinic.</a:t>
            </a:r>
            <a:endParaRPr lang="en-US" sz="2000" dirty="0"/>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Regularly to make reminder phone calls or texts.</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393423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C218A9-3440-484D-8564-6EC9A137C658}"/>
              </a:ext>
            </a:extLst>
          </p:cNvPr>
          <p:cNvSpPr/>
          <p:nvPr/>
        </p:nvSpPr>
        <p:spPr>
          <a:xfrm>
            <a:off x="0" y="0"/>
            <a:ext cx="12192000" cy="16002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TextBox 12">
            <a:extLst>
              <a:ext uri="{FF2B5EF4-FFF2-40B4-BE49-F238E27FC236}">
                <a16:creationId xmlns:a16="http://schemas.microsoft.com/office/drawing/2014/main" id="{D3DF59EC-7CB6-4CDB-9487-926B6C84CB6E}"/>
              </a:ext>
            </a:extLst>
          </p:cNvPr>
          <p:cNvSpPr txBox="1"/>
          <p:nvPr/>
        </p:nvSpPr>
        <p:spPr>
          <a:xfrm>
            <a:off x="125436" y="332525"/>
            <a:ext cx="10459905" cy="769441"/>
          </a:xfrm>
          <a:prstGeom prst="rect">
            <a:avLst/>
          </a:prstGeom>
          <a:noFill/>
        </p:spPr>
        <p:txBody>
          <a:bodyPr wrap="square" rtlCol="0">
            <a:spAutoFit/>
          </a:bodyPr>
          <a:lstStyle/>
          <a:p>
            <a:r>
              <a:rPr lang="en-US" sz="4400" b="1" dirty="0">
                <a:solidFill>
                  <a:srgbClr val="FE7C82"/>
                </a:solidFill>
                <a:latin typeface="Arial" panose="020B0604020202020204" pitchFamily="34" charset="0"/>
                <a:cs typeface="Arial" panose="020B0604020202020204" pitchFamily="34" charset="0"/>
              </a:rPr>
              <a:t>6. Track caseload trends over time </a:t>
            </a:r>
          </a:p>
        </p:txBody>
      </p:sp>
      <p:sp>
        <p:nvSpPr>
          <p:cNvPr id="16" name="TextBox 15">
            <a:extLst>
              <a:ext uri="{FF2B5EF4-FFF2-40B4-BE49-F238E27FC236}">
                <a16:creationId xmlns:a16="http://schemas.microsoft.com/office/drawing/2014/main" id="{67717E9D-3124-41FF-BD6B-A84145F36068}"/>
              </a:ext>
            </a:extLst>
          </p:cNvPr>
          <p:cNvSpPr txBox="1"/>
          <p:nvPr/>
        </p:nvSpPr>
        <p:spPr>
          <a:xfrm>
            <a:off x="288974" y="1996119"/>
            <a:ext cx="5807026" cy="3508653"/>
          </a:xfrm>
          <a:prstGeom prst="rect">
            <a:avLst/>
          </a:prstGeom>
          <a:noFill/>
        </p:spPr>
        <p:txBody>
          <a:bodyPr wrap="square" rtlCol="0">
            <a:spAutoFit/>
          </a:bodyPr>
          <a:lstStyle/>
          <a:p>
            <a:pPr>
              <a:spcAft>
                <a:spcPts val="1200"/>
              </a:spcAft>
            </a:pPr>
            <a:r>
              <a:rPr lang="en-US" sz="2400" dirty="0"/>
              <a:t>The sixth way to maintain your caseload is to track your caseload trends over time. </a:t>
            </a:r>
          </a:p>
          <a:p>
            <a:pPr lvl="0">
              <a:spcAft>
                <a:spcPts val="1200"/>
              </a:spcAft>
              <a:defRPr/>
            </a:pPr>
            <a:r>
              <a:rPr lang="en-US" sz="2400" dirty="0"/>
              <a:t>TWIST report which can help you track caseload trends over time:</a:t>
            </a:r>
          </a:p>
          <a:p>
            <a:pPr marL="800100" lvl="1" indent="-342900">
              <a:spcAft>
                <a:spcPts val="1200"/>
              </a:spcAft>
              <a:buFont typeface="Wingdings" panose="05000000000000000000" pitchFamily="2" charset="2"/>
              <a:buChar char="Ø"/>
              <a:defRPr/>
            </a:pPr>
            <a:r>
              <a:rPr lang="en-US" sz="2400" b="1" dirty="0"/>
              <a:t>Transaction Report</a:t>
            </a:r>
          </a:p>
          <a:p>
            <a:pPr>
              <a:defRPr/>
            </a:pPr>
            <a:endParaRPr lang="en-US" sz="2400" dirty="0"/>
          </a:p>
          <a:p>
            <a:pPr>
              <a:defRPr/>
            </a:pPr>
            <a:r>
              <a:rPr lang="en-US" sz="2400" dirty="0"/>
              <a:t>The next slide explains how to use this report.</a:t>
            </a:r>
          </a:p>
        </p:txBody>
      </p:sp>
      <p:cxnSp>
        <p:nvCxnSpPr>
          <p:cNvPr id="5" name="Straight Connector 4">
            <a:extLst>
              <a:ext uri="{FF2B5EF4-FFF2-40B4-BE49-F238E27FC236}">
                <a16:creationId xmlns:a16="http://schemas.microsoft.com/office/drawing/2014/main" id="{D26F4CED-1D5E-4A0B-AC41-A73B58160D1C}"/>
              </a:ext>
            </a:extLst>
          </p:cNvPr>
          <p:cNvCxnSpPr/>
          <p:nvPr/>
        </p:nvCxnSpPr>
        <p:spPr>
          <a:xfrm>
            <a:off x="6400062" y="5833759"/>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9AC43C4-100F-4F33-A050-2A562A9DE7AB}"/>
              </a:ext>
            </a:extLst>
          </p:cNvPr>
          <p:cNvCxnSpPr/>
          <p:nvPr/>
        </p:nvCxnSpPr>
        <p:spPr>
          <a:xfrm>
            <a:off x="6400062" y="5616044"/>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A5FD03C-2788-46FB-8F29-3B4B694BAFB4}"/>
              </a:ext>
            </a:extLst>
          </p:cNvPr>
          <p:cNvCxnSpPr/>
          <p:nvPr/>
        </p:nvCxnSpPr>
        <p:spPr>
          <a:xfrm>
            <a:off x="6400062" y="5398330"/>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282CBE4-EEEB-4FD6-BD9A-8F1C9E5EDD12}"/>
              </a:ext>
            </a:extLst>
          </p:cNvPr>
          <p:cNvCxnSpPr/>
          <p:nvPr/>
        </p:nvCxnSpPr>
        <p:spPr>
          <a:xfrm>
            <a:off x="6400062" y="5398330"/>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0B49526-CF96-4D57-8BA3-7209A6A99FA5}"/>
              </a:ext>
            </a:extLst>
          </p:cNvPr>
          <p:cNvCxnSpPr/>
          <p:nvPr/>
        </p:nvCxnSpPr>
        <p:spPr>
          <a:xfrm>
            <a:off x="6400062" y="5180615"/>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E6C486-316C-4721-83C1-16FCCE21FB64}"/>
              </a:ext>
            </a:extLst>
          </p:cNvPr>
          <p:cNvCxnSpPr/>
          <p:nvPr/>
        </p:nvCxnSpPr>
        <p:spPr>
          <a:xfrm>
            <a:off x="6400062" y="4962901"/>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E03DC7B-C7F8-45B5-8866-73FECD0CB9A6}"/>
              </a:ext>
            </a:extLst>
          </p:cNvPr>
          <p:cNvCxnSpPr/>
          <p:nvPr/>
        </p:nvCxnSpPr>
        <p:spPr>
          <a:xfrm>
            <a:off x="6400062" y="4742465"/>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7632218-332F-48BB-9ADC-E1954738AB2D}"/>
              </a:ext>
            </a:extLst>
          </p:cNvPr>
          <p:cNvCxnSpPr/>
          <p:nvPr/>
        </p:nvCxnSpPr>
        <p:spPr>
          <a:xfrm>
            <a:off x="6400062" y="4524751"/>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4EC976A-3BD7-4D95-A63F-638227E2739C}"/>
              </a:ext>
            </a:extLst>
          </p:cNvPr>
          <p:cNvCxnSpPr/>
          <p:nvPr/>
        </p:nvCxnSpPr>
        <p:spPr>
          <a:xfrm>
            <a:off x="6400062" y="4525659"/>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D71B6EA-3467-4BD0-A373-38E6EC8D90C3}"/>
              </a:ext>
            </a:extLst>
          </p:cNvPr>
          <p:cNvCxnSpPr/>
          <p:nvPr/>
        </p:nvCxnSpPr>
        <p:spPr>
          <a:xfrm>
            <a:off x="6400062" y="4307944"/>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F52AFA-95A8-4EBE-B509-C6427CA96ACA}"/>
              </a:ext>
            </a:extLst>
          </p:cNvPr>
          <p:cNvCxnSpPr/>
          <p:nvPr/>
        </p:nvCxnSpPr>
        <p:spPr>
          <a:xfrm>
            <a:off x="6400062" y="4090230"/>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7F116FE-CB47-421C-8572-E341DC5359C5}"/>
              </a:ext>
            </a:extLst>
          </p:cNvPr>
          <p:cNvCxnSpPr/>
          <p:nvPr/>
        </p:nvCxnSpPr>
        <p:spPr>
          <a:xfrm>
            <a:off x="6400062" y="4090230"/>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B350D9C-9D04-4597-8B5A-AEB0A423A6DD}"/>
              </a:ext>
            </a:extLst>
          </p:cNvPr>
          <p:cNvCxnSpPr/>
          <p:nvPr/>
        </p:nvCxnSpPr>
        <p:spPr>
          <a:xfrm>
            <a:off x="6400062" y="3872515"/>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B98A09D-6017-4A89-8551-B24F13FC4E3E}"/>
              </a:ext>
            </a:extLst>
          </p:cNvPr>
          <p:cNvCxnSpPr/>
          <p:nvPr/>
        </p:nvCxnSpPr>
        <p:spPr>
          <a:xfrm>
            <a:off x="6400062" y="3654801"/>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A9214E0-72AF-451E-AA21-C05102437019}"/>
              </a:ext>
            </a:extLst>
          </p:cNvPr>
          <p:cNvCxnSpPr/>
          <p:nvPr/>
        </p:nvCxnSpPr>
        <p:spPr>
          <a:xfrm>
            <a:off x="6400062" y="3652080"/>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6C845E8-7BE1-4D0E-B869-768F66AE1A6E}"/>
              </a:ext>
            </a:extLst>
          </p:cNvPr>
          <p:cNvCxnSpPr/>
          <p:nvPr/>
        </p:nvCxnSpPr>
        <p:spPr>
          <a:xfrm>
            <a:off x="6400062" y="3434365"/>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C4528A8-7F67-4922-B865-FAA2AF845D16}"/>
              </a:ext>
            </a:extLst>
          </p:cNvPr>
          <p:cNvCxnSpPr/>
          <p:nvPr/>
        </p:nvCxnSpPr>
        <p:spPr>
          <a:xfrm>
            <a:off x="6400062" y="3216651"/>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81BD335-AE98-4395-BC88-64D99927A722}"/>
              </a:ext>
            </a:extLst>
          </p:cNvPr>
          <p:cNvCxnSpPr/>
          <p:nvPr/>
        </p:nvCxnSpPr>
        <p:spPr>
          <a:xfrm>
            <a:off x="6400062" y="3216198"/>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4AB5774-B801-4364-BD2A-B1746BB912D7}"/>
              </a:ext>
            </a:extLst>
          </p:cNvPr>
          <p:cNvCxnSpPr/>
          <p:nvPr/>
        </p:nvCxnSpPr>
        <p:spPr>
          <a:xfrm>
            <a:off x="6400062" y="2998483"/>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1B40142-811D-44A1-8DB4-52C7E9483E72}"/>
              </a:ext>
            </a:extLst>
          </p:cNvPr>
          <p:cNvCxnSpPr/>
          <p:nvPr/>
        </p:nvCxnSpPr>
        <p:spPr>
          <a:xfrm>
            <a:off x="6400062" y="2780769"/>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E3A6702-005A-4AE8-8A5D-A43BF26EA9D1}"/>
              </a:ext>
            </a:extLst>
          </p:cNvPr>
          <p:cNvCxnSpPr/>
          <p:nvPr/>
        </p:nvCxnSpPr>
        <p:spPr>
          <a:xfrm>
            <a:off x="6400062" y="2780769"/>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528F9DE-FEC7-4315-8029-AD67833433D8}"/>
              </a:ext>
            </a:extLst>
          </p:cNvPr>
          <p:cNvCxnSpPr/>
          <p:nvPr/>
        </p:nvCxnSpPr>
        <p:spPr>
          <a:xfrm>
            <a:off x="6400062" y="2563054"/>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1B94554-6A28-4DB2-A220-440549C2CCCF}"/>
              </a:ext>
            </a:extLst>
          </p:cNvPr>
          <p:cNvCxnSpPr/>
          <p:nvPr/>
        </p:nvCxnSpPr>
        <p:spPr>
          <a:xfrm>
            <a:off x="6400062" y="2345340"/>
            <a:ext cx="49638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1" name="Freeform: Shape 30">
            <a:extLst>
              <a:ext uri="{FF2B5EF4-FFF2-40B4-BE49-F238E27FC236}">
                <a16:creationId xmlns:a16="http://schemas.microsoft.com/office/drawing/2014/main" id="{D1B15A25-690E-4CD3-9492-C33E40CF50DC}"/>
              </a:ext>
            </a:extLst>
          </p:cNvPr>
          <p:cNvSpPr/>
          <p:nvPr/>
        </p:nvSpPr>
        <p:spPr>
          <a:xfrm>
            <a:off x="6400062" y="4135588"/>
            <a:ext cx="4934857" cy="624114"/>
          </a:xfrm>
          <a:custGeom>
            <a:avLst/>
            <a:gdLst>
              <a:gd name="connsiteX0" fmla="*/ 0 w 4934857"/>
              <a:gd name="connsiteY0" fmla="*/ 566057 h 624114"/>
              <a:gd name="connsiteX1" fmla="*/ 43543 w 4934857"/>
              <a:gd name="connsiteY1" fmla="*/ 377371 h 624114"/>
              <a:gd name="connsiteX2" fmla="*/ 58057 w 4934857"/>
              <a:gd name="connsiteY2" fmla="*/ 333828 h 624114"/>
              <a:gd name="connsiteX3" fmla="*/ 87085 w 4934857"/>
              <a:gd name="connsiteY3" fmla="*/ 290285 h 624114"/>
              <a:gd name="connsiteX4" fmla="*/ 116114 w 4934857"/>
              <a:gd name="connsiteY4" fmla="*/ 203200 h 624114"/>
              <a:gd name="connsiteX5" fmla="*/ 130628 w 4934857"/>
              <a:gd name="connsiteY5" fmla="*/ 159657 h 624114"/>
              <a:gd name="connsiteX6" fmla="*/ 188685 w 4934857"/>
              <a:gd name="connsiteY6" fmla="*/ 72571 h 624114"/>
              <a:gd name="connsiteX7" fmla="*/ 275771 w 4934857"/>
              <a:gd name="connsiteY7" fmla="*/ 14514 h 624114"/>
              <a:gd name="connsiteX8" fmla="*/ 377371 w 4934857"/>
              <a:gd name="connsiteY8" fmla="*/ 145143 h 624114"/>
              <a:gd name="connsiteX9" fmla="*/ 406400 w 4934857"/>
              <a:gd name="connsiteY9" fmla="*/ 188685 h 624114"/>
              <a:gd name="connsiteX10" fmla="*/ 449943 w 4934857"/>
              <a:gd name="connsiteY10" fmla="*/ 217714 h 624114"/>
              <a:gd name="connsiteX11" fmla="*/ 522514 w 4934857"/>
              <a:gd name="connsiteY11" fmla="*/ 290285 h 624114"/>
              <a:gd name="connsiteX12" fmla="*/ 609600 w 4934857"/>
              <a:gd name="connsiteY12" fmla="*/ 362857 h 624114"/>
              <a:gd name="connsiteX13" fmla="*/ 696685 w 4934857"/>
              <a:gd name="connsiteY13" fmla="*/ 348343 h 624114"/>
              <a:gd name="connsiteX14" fmla="*/ 798285 w 4934857"/>
              <a:gd name="connsiteY14" fmla="*/ 319314 h 624114"/>
              <a:gd name="connsiteX15" fmla="*/ 856343 w 4934857"/>
              <a:gd name="connsiteY15" fmla="*/ 275771 h 624114"/>
              <a:gd name="connsiteX16" fmla="*/ 943428 w 4934857"/>
              <a:gd name="connsiteY16" fmla="*/ 246743 h 624114"/>
              <a:gd name="connsiteX17" fmla="*/ 1074057 w 4934857"/>
              <a:gd name="connsiteY17" fmla="*/ 159657 h 624114"/>
              <a:gd name="connsiteX18" fmla="*/ 1117600 w 4934857"/>
              <a:gd name="connsiteY18" fmla="*/ 130628 h 624114"/>
              <a:gd name="connsiteX19" fmla="*/ 1161143 w 4934857"/>
              <a:gd name="connsiteY19" fmla="*/ 87085 h 624114"/>
              <a:gd name="connsiteX20" fmla="*/ 1190171 w 4934857"/>
              <a:gd name="connsiteY20" fmla="*/ 43543 h 624114"/>
              <a:gd name="connsiteX21" fmla="*/ 1233714 w 4934857"/>
              <a:gd name="connsiteY21" fmla="*/ 29028 h 624114"/>
              <a:gd name="connsiteX22" fmla="*/ 1277257 w 4934857"/>
              <a:gd name="connsiteY22" fmla="*/ 0 h 624114"/>
              <a:gd name="connsiteX23" fmla="*/ 1320800 w 4934857"/>
              <a:gd name="connsiteY23" fmla="*/ 14514 h 624114"/>
              <a:gd name="connsiteX24" fmla="*/ 1393371 w 4934857"/>
              <a:gd name="connsiteY24" fmla="*/ 130628 h 624114"/>
              <a:gd name="connsiteX25" fmla="*/ 1480457 w 4934857"/>
              <a:gd name="connsiteY25" fmla="*/ 159657 h 624114"/>
              <a:gd name="connsiteX26" fmla="*/ 1524000 w 4934857"/>
              <a:gd name="connsiteY26" fmla="*/ 174171 h 624114"/>
              <a:gd name="connsiteX27" fmla="*/ 1625600 w 4934857"/>
              <a:gd name="connsiteY27" fmla="*/ 159657 h 624114"/>
              <a:gd name="connsiteX28" fmla="*/ 1712685 w 4934857"/>
              <a:gd name="connsiteY28" fmla="*/ 101600 h 624114"/>
              <a:gd name="connsiteX29" fmla="*/ 1756228 w 4934857"/>
              <a:gd name="connsiteY29" fmla="*/ 72571 h 624114"/>
              <a:gd name="connsiteX30" fmla="*/ 1843314 w 4934857"/>
              <a:gd name="connsiteY30" fmla="*/ 43543 h 624114"/>
              <a:gd name="connsiteX31" fmla="*/ 1944914 w 4934857"/>
              <a:gd name="connsiteY31" fmla="*/ 58057 h 624114"/>
              <a:gd name="connsiteX32" fmla="*/ 2032000 w 4934857"/>
              <a:gd name="connsiteY32" fmla="*/ 130628 h 624114"/>
              <a:gd name="connsiteX33" fmla="*/ 2162628 w 4934857"/>
              <a:gd name="connsiteY33" fmla="*/ 246743 h 624114"/>
              <a:gd name="connsiteX34" fmla="*/ 2235200 w 4934857"/>
              <a:gd name="connsiteY34" fmla="*/ 348343 h 624114"/>
              <a:gd name="connsiteX35" fmla="*/ 2307771 w 4934857"/>
              <a:gd name="connsiteY35" fmla="*/ 478971 h 624114"/>
              <a:gd name="connsiteX36" fmla="*/ 2336800 w 4934857"/>
              <a:gd name="connsiteY36" fmla="*/ 522514 h 624114"/>
              <a:gd name="connsiteX37" fmla="*/ 2423885 w 4934857"/>
              <a:gd name="connsiteY37" fmla="*/ 580571 h 624114"/>
              <a:gd name="connsiteX38" fmla="*/ 2467428 w 4934857"/>
              <a:gd name="connsiteY38" fmla="*/ 609600 h 624114"/>
              <a:gd name="connsiteX39" fmla="*/ 2510971 w 4934857"/>
              <a:gd name="connsiteY39" fmla="*/ 624114 h 624114"/>
              <a:gd name="connsiteX40" fmla="*/ 2554514 w 4934857"/>
              <a:gd name="connsiteY40" fmla="*/ 609600 h 624114"/>
              <a:gd name="connsiteX41" fmla="*/ 2685143 w 4934857"/>
              <a:gd name="connsiteY41" fmla="*/ 493485 h 624114"/>
              <a:gd name="connsiteX42" fmla="*/ 2714171 w 4934857"/>
              <a:gd name="connsiteY42" fmla="*/ 449943 h 624114"/>
              <a:gd name="connsiteX43" fmla="*/ 2757714 w 4934857"/>
              <a:gd name="connsiteY43" fmla="*/ 420914 h 624114"/>
              <a:gd name="connsiteX44" fmla="*/ 2830285 w 4934857"/>
              <a:gd name="connsiteY44" fmla="*/ 333828 h 624114"/>
              <a:gd name="connsiteX45" fmla="*/ 2873828 w 4934857"/>
              <a:gd name="connsiteY45" fmla="*/ 304800 h 624114"/>
              <a:gd name="connsiteX46" fmla="*/ 2902857 w 4934857"/>
              <a:gd name="connsiteY46" fmla="*/ 261257 h 624114"/>
              <a:gd name="connsiteX47" fmla="*/ 2989943 w 4934857"/>
              <a:gd name="connsiteY47" fmla="*/ 203200 h 624114"/>
              <a:gd name="connsiteX48" fmla="*/ 3077028 w 4934857"/>
              <a:gd name="connsiteY48" fmla="*/ 159657 h 624114"/>
              <a:gd name="connsiteX49" fmla="*/ 3120571 w 4934857"/>
              <a:gd name="connsiteY49" fmla="*/ 174171 h 624114"/>
              <a:gd name="connsiteX50" fmla="*/ 3149600 w 4934857"/>
              <a:gd name="connsiteY50" fmla="*/ 217714 h 624114"/>
              <a:gd name="connsiteX51" fmla="*/ 3280228 w 4934857"/>
              <a:gd name="connsiteY51" fmla="*/ 261257 h 624114"/>
              <a:gd name="connsiteX52" fmla="*/ 3367314 w 4934857"/>
              <a:gd name="connsiteY52" fmla="*/ 290285 h 624114"/>
              <a:gd name="connsiteX53" fmla="*/ 3410857 w 4934857"/>
              <a:gd name="connsiteY53" fmla="*/ 304800 h 624114"/>
              <a:gd name="connsiteX54" fmla="*/ 3512457 w 4934857"/>
              <a:gd name="connsiteY54" fmla="*/ 290285 h 624114"/>
              <a:gd name="connsiteX55" fmla="*/ 3556000 w 4934857"/>
              <a:gd name="connsiteY55" fmla="*/ 261257 h 624114"/>
              <a:gd name="connsiteX56" fmla="*/ 3614057 w 4934857"/>
              <a:gd name="connsiteY56" fmla="*/ 232228 h 624114"/>
              <a:gd name="connsiteX57" fmla="*/ 3643085 w 4934857"/>
              <a:gd name="connsiteY57" fmla="*/ 188685 h 624114"/>
              <a:gd name="connsiteX58" fmla="*/ 3730171 w 4934857"/>
              <a:gd name="connsiteY58" fmla="*/ 145143 h 624114"/>
              <a:gd name="connsiteX59" fmla="*/ 3846285 w 4934857"/>
              <a:gd name="connsiteY59" fmla="*/ 159657 h 624114"/>
              <a:gd name="connsiteX60" fmla="*/ 3889828 w 4934857"/>
              <a:gd name="connsiteY60" fmla="*/ 203200 h 624114"/>
              <a:gd name="connsiteX61" fmla="*/ 3933371 w 4934857"/>
              <a:gd name="connsiteY61" fmla="*/ 232228 h 624114"/>
              <a:gd name="connsiteX62" fmla="*/ 4020457 w 4934857"/>
              <a:gd name="connsiteY62" fmla="*/ 290285 h 624114"/>
              <a:gd name="connsiteX63" fmla="*/ 4064000 w 4934857"/>
              <a:gd name="connsiteY63" fmla="*/ 319314 h 624114"/>
              <a:gd name="connsiteX64" fmla="*/ 4151085 w 4934857"/>
              <a:gd name="connsiteY64" fmla="*/ 348343 h 624114"/>
              <a:gd name="connsiteX65" fmla="*/ 4281714 w 4934857"/>
              <a:gd name="connsiteY65" fmla="*/ 333828 h 624114"/>
              <a:gd name="connsiteX66" fmla="*/ 4383314 w 4934857"/>
              <a:gd name="connsiteY66" fmla="*/ 304800 h 624114"/>
              <a:gd name="connsiteX67" fmla="*/ 4484914 w 4934857"/>
              <a:gd name="connsiteY67" fmla="*/ 232228 h 624114"/>
              <a:gd name="connsiteX68" fmla="*/ 4572000 w 4934857"/>
              <a:gd name="connsiteY68" fmla="*/ 174171 h 624114"/>
              <a:gd name="connsiteX69" fmla="*/ 4702628 w 4934857"/>
              <a:gd name="connsiteY69" fmla="*/ 145143 h 624114"/>
              <a:gd name="connsiteX70" fmla="*/ 4789714 w 4934857"/>
              <a:gd name="connsiteY70" fmla="*/ 130628 h 624114"/>
              <a:gd name="connsiteX71" fmla="*/ 4934857 w 4934857"/>
              <a:gd name="connsiteY71" fmla="*/ 130628 h 62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934857" h="624114">
                <a:moveTo>
                  <a:pt x="0" y="566057"/>
                </a:moveTo>
                <a:cubicBezTo>
                  <a:pt x="18842" y="434163"/>
                  <a:pt x="3695" y="496914"/>
                  <a:pt x="43543" y="377371"/>
                </a:cubicBezTo>
                <a:cubicBezTo>
                  <a:pt x="48381" y="362857"/>
                  <a:pt x="49571" y="346558"/>
                  <a:pt x="58057" y="333828"/>
                </a:cubicBezTo>
                <a:cubicBezTo>
                  <a:pt x="67733" y="319314"/>
                  <a:pt x="80000" y="306225"/>
                  <a:pt x="87085" y="290285"/>
                </a:cubicBezTo>
                <a:cubicBezTo>
                  <a:pt x="99512" y="262324"/>
                  <a:pt x="106438" y="232228"/>
                  <a:pt x="116114" y="203200"/>
                </a:cubicBezTo>
                <a:cubicBezTo>
                  <a:pt x="120952" y="188686"/>
                  <a:pt x="122141" y="172387"/>
                  <a:pt x="130628" y="159657"/>
                </a:cubicBezTo>
                <a:cubicBezTo>
                  <a:pt x="149980" y="130628"/>
                  <a:pt x="159656" y="91923"/>
                  <a:pt x="188685" y="72571"/>
                </a:cubicBezTo>
                <a:lnTo>
                  <a:pt x="275771" y="14514"/>
                </a:lnTo>
                <a:cubicBezTo>
                  <a:pt x="343985" y="82728"/>
                  <a:pt x="307925" y="40975"/>
                  <a:pt x="377371" y="145143"/>
                </a:cubicBezTo>
                <a:cubicBezTo>
                  <a:pt x="387047" y="159657"/>
                  <a:pt x="391886" y="179009"/>
                  <a:pt x="406400" y="188685"/>
                </a:cubicBezTo>
                <a:lnTo>
                  <a:pt x="449943" y="217714"/>
                </a:lnTo>
                <a:cubicBezTo>
                  <a:pt x="503161" y="297543"/>
                  <a:pt x="449943" y="229809"/>
                  <a:pt x="522514" y="290285"/>
                </a:cubicBezTo>
                <a:cubicBezTo>
                  <a:pt x="634277" y="383420"/>
                  <a:pt x="501484" y="290779"/>
                  <a:pt x="609600" y="362857"/>
                </a:cubicBezTo>
                <a:cubicBezTo>
                  <a:pt x="638628" y="358019"/>
                  <a:pt x="667828" y="354115"/>
                  <a:pt x="696685" y="348343"/>
                </a:cubicBezTo>
                <a:cubicBezTo>
                  <a:pt x="742244" y="339231"/>
                  <a:pt x="756787" y="333147"/>
                  <a:pt x="798285" y="319314"/>
                </a:cubicBezTo>
                <a:cubicBezTo>
                  <a:pt x="817638" y="304800"/>
                  <a:pt x="834706" y="286589"/>
                  <a:pt x="856343" y="275771"/>
                </a:cubicBezTo>
                <a:cubicBezTo>
                  <a:pt x="883711" y="262087"/>
                  <a:pt x="943428" y="246743"/>
                  <a:pt x="943428" y="246743"/>
                </a:cubicBezTo>
                <a:lnTo>
                  <a:pt x="1074057" y="159657"/>
                </a:lnTo>
                <a:cubicBezTo>
                  <a:pt x="1088571" y="149981"/>
                  <a:pt x="1105265" y="142963"/>
                  <a:pt x="1117600" y="130628"/>
                </a:cubicBezTo>
                <a:cubicBezTo>
                  <a:pt x="1132114" y="116114"/>
                  <a:pt x="1148002" y="102854"/>
                  <a:pt x="1161143" y="87085"/>
                </a:cubicBezTo>
                <a:cubicBezTo>
                  <a:pt x="1172310" y="73684"/>
                  <a:pt x="1176550" y="54440"/>
                  <a:pt x="1190171" y="43543"/>
                </a:cubicBezTo>
                <a:cubicBezTo>
                  <a:pt x="1202118" y="33985"/>
                  <a:pt x="1220030" y="35870"/>
                  <a:pt x="1233714" y="29028"/>
                </a:cubicBezTo>
                <a:cubicBezTo>
                  <a:pt x="1249316" y="21227"/>
                  <a:pt x="1262743" y="9676"/>
                  <a:pt x="1277257" y="0"/>
                </a:cubicBezTo>
                <a:cubicBezTo>
                  <a:pt x="1291771" y="4838"/>
                  <a:pt x="1311907" y="2064"/>
                  <a:pt x="1320800" y="14514"/>
                </a:cubicBezTo>
                <a:cubicBezTo>
                  <a:pt x="1385040" y="104451"/>
                  <a:pt x="1307439" y="92436"/>
                  <a:pt x="1393371" y="130628"/>
                </a:cubicBezTo>
                <a:cubicBezTo>
                  <a:pt x="1421333" y="143055"/>
                  <a:pt x="1451428" y="149981"/>
                  <a:pt x="1480457" y="159657"/>
                </a:cubicBezTo>
                <a:lnTo>
                  <a:pt x="1524000" y="174171"/>
                </a:lnTo>
                <a:cubicBezTo>
                  <a:pt x="1557867" y="169333"/>
                  <a:pt x="1593670" y="171938"/>
                  <a:pt x="1625600" y="159657"/>
                </a:cubicBezTo>
                <a:cubicBezTo>
                  <a:pt x="1658162" y="147133"/>
                  <a:pt x="1683657" y="120952"/>
                  <a:pt x="1712685" y="101600"/>
                </a:cubicBezTo>
                <a:cubicBezTo>
                  <a:pt x="1727199" y="91924"/>
                  <a:pt x="1739679" y="78087"/>
                  <a:pt x="1756228" y="72571"/>
                </a:cubicBezTo>
                <a:lnTo>
                  <a:pt x="1843314" y="43543"/>
                </a:lnTo>
                <a:cubicBezTo>
                  <a:pt x="1877181" y="48381"/>
                  <a:pt x="1912146" y="48227"/>
                  <a:pt x="1944914" y="58057"/>
                </a:cubicBezTo>
                <a:cubicBezTo>
                  <a:pt x="1978699" y="68192"/>
                  <a:pt x="2007701" y="110379"/>
                  <a:pt x="2032000" y="130628"/>
                </a:cubicBezTo>
                <a:cubicBezTo>
                  <a:pt x="2084591" y="174454"/>
                  <a:pt x="2122301" y="166091"/>
                  <a:pt x="2162628" y="246743"/>
                </a:cubicBezTo>
                <a:cubicBezTo>
                  <a:pt x="2200837" y="323159"/>
                  <a:pt x="2176358" y="289501"/>
                  <a:pt x="2235200" y="348343"/>
                </a:cubicBezTo>
                <a:cubicBezTo>
                  <a:pt x="2260746" y="424982"/>
                  <a:pt x="2241228" y="379157"/>
                  <a:pt x="2307771" y="478971"/>
                </a:cubicBezTo>
                <a:cubicBezTo>
                  <a:pt x="2317447" y="493485"/>
                  <a:pt x="2322286" y="512838"/>
                  <a:pt x="2336800" y="522514"/>
                </a:cubicBezTo>
                <a:lnTo>
                  <a:pt x="2423885" y="580571"/>
                </a:lnTo>
                <a:cubicBezTo>
                  <a:pt x="2438399" y="590247"/>
                  <a:pt x="2450879" y="604084"/>
                  <a:pt x="2467428" y="609600"/>
                </a:cubicBezTo>
                <a:lnTo>
                  <a:pt x="2510971" y="624114"/>
                </a:lnTo>
                <a:cubicBezTo>
                  <a:pt x="2525485" y="619276"/>
                  <a:pt x="2540830" y="616442"/>
                  <a:pt x="2554514" y="609600"/>
                </a:cubicBezTo>
                <a:cubicBezTo>
                  <a:pt x="2598141" y="587786"/>
                  <a:pt x="2665911" y="522334"/>
                  <a:pt x="2685143" y="493485"/>
                </a:cubicBezTo>
                <a:cubicBezTo>
                  <a:pt x="2694819" y="478971"/>
                  <a:pt x="2701836" y="462278"/>
                  <a:pt x="2714171" y="449943"/>
                </a:cubicBezTo>
                <a:cubicBezTo>
                  <a:pt x="2726506" y="437608"/>
                  <a:pt x="2744313" y="432081"/>
                  <a:pt x="2757714" y="420914"/>
                </a:cubicBezTo>
                <a:cubicBezTo>
                  <a:pt x="2900392" y="302015"/>
                  <a:pt x="2716105" y="448008"/>
                  <a:pt x="2830285" y="333828"/>
                </a:cubicBezTo>
                <a:cubicBezTo>
                  <a:pt x="2842620" y="321493"/>
                  <a:pt x="2859314" y="314476"/>
                  <a:pt x="2873828" y="304800"/>
                </a:cubicBezTo>
                <a:cubicBezTo>
                  <a:pt x="2883504" y="290286"/>
                  <a:pt x="2889729" y="272744"/>
                  <a:pt x="2902857" y="261257"/>
                </a:cubicBezTo>
                <a:cubicBezTo>
                  <a:pt x="2929113" y="238283"/>
                  <a:pt x="2960914" y="222553"/>
                  <a:pt x="2989943" y="203200"/>
                </a:cubicBezTo>
                <a:cubicBezTo>
                  <a:pt x="3046218" y="165683"/>
                  <a:pt x="3016934" y="179688"/>
                  <a:pt x="3077028" y="159657"/>
                </a:cubicBezTo>
                <a:cubicBezTo>
                  <a:pt x="3091542" y="164495"/>
                  <a:pt x="3108624" y="164614"/>
                  <a:pt x="3120571" y="174171"/>
                </a:cubicBezTo>
                <a:cubicBezTo>
                  <a:pt x="3134193" y="185068"/>
                  <a:pt x="3134807" y="208469"/>
                  <a:pt x="3149600" y="217714"/>
                </a:cubicBezTo>
                <a:cubicBezTo>
                  <a:pt x="3149605" y="217717"/>
                  <a:pt x="3258454" y="253999"/>
                  <a:pt x="3280228" y="261257"/>
                </a:cubicBezTo>
                <a:lnTo>
                  <a:pt x="3367314" y="290285"/>
                </a:lnTo>
                <a:lnTo>
                  <a:pt x="3410857" y="304800"/>
                </a:lnTo>
                <a:cubicBezTo>
                  <a:pt x="3444724" y="299962"/>
                  <a:pt x="3479689" y="300115"/>
                  <a:pt x="3512457" y="290285"/>
                </a:cubicBezTo>
                <a:cubicBezTo>
                  <a:pt x="3529165" y="285273"/>
                  <a:pt x="3540854" y="269912"/>
                  <a:pt x="3556000" y="261257"/>
                </a:cubicBezTo>
                <a:cubicBezTo>
                  <a:pt x="3574786" y="250522"/>
                  <a:pt x="3594705" y="241904"/>
                  <a:pt x="3614057" y="232228"/>
                </a:cubicBezTo>
                <a:cubicBezTo>
                  <a:pt x="3623733" y="217714"/>
                  <a:pt x="3630750" y="201020"/>
                  <a:pt x="3643085" y="188685"/>
                </a:cubicBezTo>
                <a:cubicBezTo>
                  <a:pt x="3671221" y="160549"/>
                  <a:pt x="3694757" y="156947"/>
                  <a:pt x="3730171" y="145143"/>
                </a:cubicBezTo>
                <a:cubicBezTo>
                  <a:pt x="3768876" y="149981"/>
                  <a:pt x="3809628" y="146327"/>
                  <a:pt x="3846285" y="159657"/>
                </a:cubicBezTo>
                <a:cubicBezTo>
                  <a:pt x="3865576" y="166672"/>
                  <a:pt x="3874059" y="190059"/>
                  <a:pt x="3889828" y="203200"/>
                </a:cubicBezTo>
                <a:cubicBezTo>
                  <a:pt x="3903229" y="214367"/>
                  <a:pt x="3919970" y="221061"/>
                  <a:pt x="3933371" y="232228"/>
                </a:cubicBezTo>
                <a:cubicBezTo>
                  <a:pt x="4005854" y="292630"/>
                  <a:pt x="3943934" y="264778"/>
                  <a:pt x="4020457" y="290285"/>
                </a:cubicBezTo>
                <a:cubicBezTo>
                  <a:pt x="4034971" y="299961"/>
                  <a:pt x="4048059" y="312229"/>
                  <a:pt x="4064000" y="319314"/>
                </a:cubicBezTo>
                <a:cubicBezTo>
                  <a:pt x="4091961" y="331741"/>
                  <a:pt x="4151085" y="348343"/>
                  <a:pt x="4151085" y="348343"/>
                </a:cubicBezTo>
                <a:cubicBezTo>
                  <a:pt x="4194628" y="343505"/>
                  <a:pt x="4238412" y="340490"/>
                  <a:pt x="4281714" y="333828"/>
                </a:cubicBezTo>
                <a:cubicBezTo>
                  <a:pt x="4315561" y="328621"/>
                  <a:pt x="4350799" y="315638"/>
                  <a:pt x="4383314" y="304800"/>
                </a:cubicBezTo>
                <a:cubicBezTo>
                  <a:pt x="4524906" y="210404"/>
                  <a:pt x="4304845" y="358276"/>
                  <a:pt x="4484914" y="232228"/>
                </a:cubicBezTo>
                <a:cubicBezTo>
                  <a:pt x="4513495" y="212221"/>
                  <a:pt x="4538154" y="182632"/>
                  <a:pt x="4572000" y="174171"/>
                </a:cubicBezTo>
                <a:cubicBezTo>
                  <a:pt x="4634128" y="158639"/>
                  <a:pt x="4635060" y="157428"/>
                  <a:pt x="4702628" y="145143"/>
                </a:cubicBezTo>
                <a:cubicBezTo>
                  <a:pt x="4731582" y="139878"/>
                  <a:pt x="4760342" y="132464"/>
                  <a:pt x="4789714" y="130628"/>
                </a:cubicBezTo>
                <a:cubicBezTo>
                  <a:pt x="4838001" y="127610"/>
                  <a:pt x="4886476" y="130628"/>
                  <a:pt x="4934857" y="130628"/>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C94145A-AD9E-44F0-B194-4C66311B07E5}"/>
              </a:ext>
            </a:extLst>
          </p:cNvPr>
          <p:cNvSpPr/>
          <p:nvPr/>
        </p:nvSpPr>
        <p:spPr>
          <a:xfrm>
            <a:off x="6356519" y="2132616"/>
            <a:ext cx="5007428" cy="3962400"/>
          </a:xfrm>
          <a:prstGeom prst="rect">
            <a:avLst/>
          </a:prstGeom>
          <a:noFill/>
          <a:ln w="130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8563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F25F8DC-24BE-400F-B51A-E3A4375E946E}"/>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Transaction </a:t>
            </a:r>
            <a:r>
              <a:rPr lang="en-US" sz="2000" b="1" dirty="0">
                <a:latin typeface="Arial" panose="020B0604020202020204" pitchFamily="34" charset="0"/>
                <a:cs typeface="Arial" panose="020B0604020202020204" pitchFamily="34" charset="0"/>
              </a:rPr>
              <a:t>Report</a:t>
            </a:r>
          </a:p>
        </p:txBody>
      </p:sp>
      <p:sp>
        <p:nvSpPr>
          <p:cNvPr id="5" name="Rectangle 4">
            <a:extLst>
              <a:ext uri="{FF2B5EF4-FFF2-40B4-BE49-F238E27FC236}">
                <a16:creationId xmlns:a16="http://schemas.microsoft.com/office/drawing/2014/main" id="{E7318066-3DF5-47A4-8526-71687136DB2E}"/>
              </a:ext>
            </a:extLst>
          </p:cNvPr>
          <p:cNvSpPr/>
          <p:nvPr/>
        </p:nvSpPr>
        <p:spPr>
          <a:xfrm>
            <a:off x="481839" y="1566493"/>
            <a:ext cx="7564472" cy="4708981"/>
          </a:xfrm>
          <a:prstGeom prst="rect">
            <a:avLst/>
          </a:prstGeom>
        </p:spPr>
        <p:txBody>
          <a:bodyPr wrap="square">
            <a:spAutoFit/>
          </a:bodyPr>
          <a:lstStyle/>
          <a:p>
            <a:pPr lvl="0">
              <a:spcAft>
                <a:spcPts val="800"/>
              </a:spcAft>
            </a:pPr>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the number of transactions (enrollments, reinstates, reactivates, recerts, changes, and terminations) that occurred in TWIST during a given month.</a:t>
            </a:r>
            <a:r>
              <a:rPr lang="en-US" sz="2000" dirty="0"/>
              <a:t> </a:t>
            </a:r>
            <a:endParaRPr lang="en-US" sz="2000" dirty="0">
              <a:solidFill>
                <a:srgbClr val="000000"/>
              </a:solidFill>
              <a:latin typeface="Calibri" panose="020F0502020204030204" pitchFamily="34" charset="0"/>
            </a:endParaRPr>
          </a:p>
          <a:p>
            <a:pPr>
              <a:spcAft>
                <a:spcPts val="8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This is a comprehensive report that shows how many participants from different categories are being added and terminated from your agency. It can be used to predict scheduling needs and to see categories of participants to target for outreach. </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Operations Management- Outputs- Clinic Non-Caseload Reports. Enter last month and year.</a:t>
            </a: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latin typeface="Calibri" panose="020F0502020204030204" pitchFamily="34" charset="0"/>
              </a:rPr>
              <a:t>Run on the 2</a:t>
            </a:r>
            <a:r>
              <a:rPr lang="en-US" sz="2000" baseline="30000" dirty="0">
                <a:latin typeface="Calibri" panose="020F0502020204030204" pitchFamily="34" charset="0"/>
              </a:rPr>
              <a:t>nd</a:t>
            </a:r>
            <a:r>
              <a:rPr lang="en-US" sz="2000" dirty="0">
                <a:latin typeface="Calibri" panose="020F0502020204030204" pitchFamily="34" charset="0"/>
              </a:rPr>
              <a:t> of each month. </a:t>
            </a:r>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4" y="212120"/>
            <a:ext cx="885123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ea typeface="+mn-ea"/>
                <a:cs typeface="+mn-cs"/>
              </a:rPr>
              <a:t>Caseload Reports: </a:t>
            </a:r>
          </a:p>
          <a:p>
            <a:pPr>
              <a:lnSpc>
                <a:spcPct val="100000"/>
              </a:lnSpc>
              <a:spcBef>
                <a:spcPts val="0"/>
              </a:spcBef>
            </a:pPr>
            <a:r>
              <a:rPr lang="en-US" sz="3600" b="1" dirty="0">
                <a:latin typeface="+mn-lt"/>
                <a:ea typeface="+mn-ea"/>
                <a:cs typeface="+mn-cs"/>
              </a:rPr>
              <a:t>Transaction Report</a:t>
            </a:r>
            <a:endParaRPr lang="en-US" sz="3600" dirty="0"/>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300370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AA876-D195-42E7-969F-6B37618025C8}"/>
              </a:ext>
            </a:extLst>
          </p:cNvPr>
          <p:cNvSpPr>
            <a:spLocks noGrp="1"/>
          </p:cNvSpPr>
          <p:nvPr>
            <p:ph type="title"/>
          </p:nvPr>
        </p:nvSpPr>
        <p:spPr>
          <a:xfrm>
            <a:off x="971550" y="-1635125"/>
            <a:ext cx="10515600" cy="1325563"/>
          </a:xfrm>
        </p:spPr>
        <p:txBody>
          <a:bodyPr/>
          <a:lstStyle/>
          <a:p>
            <a:r>
              <a:rPr lang="en-US" dirty="0"/>
              <a:t>2. D When to check your numbers</a:t>
            </a:r>
          </a:p>
        </p:txBody>
      </p:sp>
      <p:sp>
        <p:nvSpPr>
          <p:cNvPr id="11" name="Rectangle 10">
            <a:extLst>
              <a:ext uri="{FF2B5EF4-FFF2-40B4-BE49-F238E27FC236}">
                <a16:creationId xmlns:a16="http://schemas.microsoft.com/office/drawing/2014/main" id="{0AC218A9-3440-484D-8564-6EC9A137C658}"/>
              </a:ext>
            </a:extLst>
          </p:cNvPr>
          <p:cNvSpPr/>
          <p:nvPr/>
        </p:nvSpPr>
        <p:spPr>
          <a:xfrm>
            <a:off x="0" y="0"/>
            <a:ext cx="12192000" cy="1600200"/>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6E500F3-A015-4022-998A-A612CE2E9560}"/>
              </a:ext>
            </a:extLst>
          </p:cNvPr>
          <p:cNvSpPr txBox="1"/>
          <p:nvPr/>
        </p:nvSpPr>
        <p:spPr>
          <a:xfrm>
            <a:off x="325464" y="51685"/>
            <a:ext cx="11866535" cy="1508105"/>
          </a:xfrm>
          <a:prstGeom prst="rect">
            <a:avLst/>
          </a:prstGeom>
          <a:noFill/>
        </p:spPr>
        <p:txBody>
          <a:bodyPr wrap="square" rtlCol="0">
            <a:spAutoFit/>
          </a:bodyPr>
          <a:lstStyle/>
          <a:p>
            <a:r>
              <a:rPr lang="en-US" sz="4800" b="1" dirty="0">
                <a:solidFill>
                  <a:srgbClr val="FE7C82"/>
                </a:solidFill>
                <a:latin typeface="Arial" panose="020B0604020202020204" pitchFamily="34" charset="0"/>
                <a:cs typeface="Arial" panose="020B0604020202020204" pitchFamily="34" charset="0"/>
              </a:rPr>
              <a:t>Maintaining Caseload:</a:t>
            </a:r>
          </a:p>
          <a:p>
            <a:r>
              <a:rPr lang="en-US" sz="4400" b="1" i="1" dirty="0">
                <a:solidFill>
                  <a:srgbClr val="FE7C82"/>
                </a:solidFill>
                <a:latin typeface="Arial" panose="020B0604020202020204" pitchFamily="34" charset="0"/>
                <a:cs typeface="Arial" panose="020B0604020202020204" pitchFamily="34" charset="0"/>
              </a:rPr>
              <a:t>Interview with an expert</a:t>
            </a:r>
          </a:p>
        </p:txBody>
      </p:sp>
      <p:sp>
        <p:nvSpPr>
          <p:cNvPr id="16" name="Flowchart: Alternate Process 15">
            <a:hlinkClick r:id="rId4" highlightClick="1">
              <a:snd r:embed="rId3" name="click.wav"/>
            </a:hlinkClick>
            <a:extLst>
              <a:ext uri="{FF2B5EF4-FFF2-40B4-BE49-F238E27FC236}">
                <a16:creationId xmlns:a16="http://schemas.microsoft.com/office/drawing/2014/main" id="{A3634FC1-D231-4E5F-8DDE-5DAFF65F5C3D}"/>
              </a:ext>
            </a:extLst>
          </p:cNvPr>
          <p:cNvSpPr/>
          <p:nvPr/>
        </p:nvSpPr>
        <p:spPr>
          <a:xfrm>
            <a:off x="7320364" y="3182378"/>
            <a:ext cx="3773839" cy="895350"/>
          </a:xfrm>
          <a:prstGeom prst="flowChartAlternateProcess">
            <a:avLst/>
          </a:prstGeom>
          <a:solidFill>
            <a:schemeClr val="accent6"/>
          </a:solidFill>
          <a:effectLst>
            <a:outerShdw blurRad="50800" dist="38100" dir="5400000" algn="t" rotWithShape="0">
              <a:prstClr val="black">
                <a:alpha val="40000"/>
              </a:prstClr>
            </a:outerShdw>
          </a:effectLst>
          <a:scene3d>
            <a:camera prst="orthographicFront"/>
            <a:lightRig rig="threePt" dir="t"/>
          </a:scene3d>
          <a:sp3d>
            <a:bevelT prst="convex"/>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err="1">
                <a:solidFill>
                  <a:schemeClr val="bg1"/>
                </a:solidFill>
                <a:latin typeface="Arial" panose="020B0604020202020204" pitchFamily="34" charset="0"/>
                <a:cs typeface="Arial" panose="020B0604020202020204" pitchFamily="34" charset="0"/>
              </a:rPr>
              <a:t>Salud</a:t>
            </a:r>
            <a:r>
              <a:rPr lang="en-US" sz="2000" b="1" dirty="0">
                <a:solidFill>
                  <a:schemeClr val="bg1"/>
                </a:solidFill>
                <a:latin typeface="Arial" panose="020B0604020202020204" pitchFamily="34" charset="0"/>
                <a:cs typeface="Arial" panose="020B0604020202020204" pitchFamily="34" charset="0"/>
              </a:rPr>
              <a:t> WIC Program</a:t>
            </a:r>
          </a:p>
        </p:txBody>
      </p:sp>
      <p:sp>
        <p:nvSpPr>
          <p:cNvPr id="17" name="Flowchart: Alternate Process 16">
            <a:hlinkClick r:id="rId5" highlightClick="1">
              <a:snd r:embed="rId3" name="click.wav"/>
            </a:hlinkClick>
            <a:extLst>
              <a:ext uri="{FF2B5EF4-FFF2-40B4-BE49-F238E27FC236}">
                <a16:creationId xmlns:a16="http://schemas.microsoft.com/office/drawing/2014/main" id="{9485B67F-4CBD-4055-A2F2-F6349BD16483}"/>
              </a:ext>
            </a:extLst>
          </p:cNvPr>
          <p:cNvSpPr/>
          <p:nvPr/>
        </p:nvSpPr>
        <p:spPr>
          <a:xfrm>
            <a:off x="1097798" y="3182378"/>
            <a:ext cx="3773839" cy="895350"/>
          </a:xfrm>
          <a:prstGeom prst="flowChartAlternateProcess">
            <a:avLst/>
          </a:prstGeom>
          <a:solidFill>
            <a:schemeClr val="accent6"/>
          </a:solidFill>
          <a:effectLst>
            <a:outerShdw blurRad="50800" dist="38100" dir="5400000" algn="t" rotWithShape="0">
              <a:prstClr val="black">
                <a:alpha val="40000"/>
              </a:prstClr>
            </a:outerShdw>
          </a:effectLst>
          <a:scene3d>
            <a:camera prst="orthographicFront"/>
            <a:lightRig rig="threePt" dir="t"/>
          </a:scene3d>
          <a:sp3d>
            <a:bevelT prst="convex"/>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a:solidFill>
                  <a:schemeClr val="bg1"/>
                </a:solidFill>
                <a:latin typeface="Arial" panose="020B0604020202020204" pitchFamily="34" charset="0"/>
                <a:cs typeface="Arial" panose="020B0604020202020204" pitchFamily="34" charset="0"/>
              </a:rPr>
              <a:t>Crook County WIC Program</a:t>
            </a:r>
          </a:p>
        </p:txBody>
      </p:sp>
      <p:sp>
        <p:nvSpPr>
          <p:cNvPr id="13" name="TextBox 12">
            <a:extLst>
              <a:ext uri="{FF2B5EF4-FFF2-40B4-BE49-F238E27FC236}">
                <a16:creationId xmlns:a16="http://schemas.microsoft.com/office/drawing/2014/main" id="{E2E35354-197A-480A-8879-43122A6A9518}"/>
              </a:ext>
            </a:extLst>
          </p:cNvPr>
          <p:cNvSpPr txBox="1"/>
          <p:nvPr/>
        </p:nvSpPr>
        <p:spPr>
          <a:xfrm>
            <a:off x="6584839" y="4136570"/>
            <a:ext cx="5244887" cy="1015663"/>
          </a:xfrm>
          <a:prstGeom prst="rect">
            <a:avLst/>
          </a:prstGeom>
          <a:noFill/>
        </p:spPr>
        <p:txBody>
          <a:bodyPr wrap="square" rtlCol="0">
            <a:spAutoFit/>
          </a:bodyPr>
          <a:lstStyle/>
          <a:p>
            <a:pPr lvl="0" algn="ctr" defTabSz="597032">
              <a:defRPr/>
            </a:pPr>
            <a:r>
              <a:rPr lang="en-US" sz="2000" dirty="0"/>
              <a:t>Click this button to listen to an interview </a:t>
            </a:r>
            <a:br>
              <a:rPr lang="en-US" sz="2000" dirty="0"/>
            </a:br>
            <a:r>
              <a:rPr lang="en-US" sz="2000" dirty="0"/>
              <a:t>with the </a:t>
            </a:r>
            <a:r>
              <a:rPr lang="en-US" sz="2000" dirty="0" err="1"/>
              <a:t>Salud</a:t>
            </a:r>
            <a:r>
              <a:rPr lang="en-US" sz="2000" dirty="0"/>
              <a:t> local agency coordinator to hear about how they use reports to manage caseload.</a:t>
            </a:r>
          </a:p>
        </p:txBody>
      </p:sp>
      <p:sp>
        <p:nvSpPr>
          <p:cNvPr id="9" name="TextBox 8">
            <a:extLst>
              <a:ext uri="{FF2B5EF4-FFF2-40B4-BE49-F238E27FC236}">
                <a16:creationId xmlns:a16="http://schemas.microsoft.com/office/drawing/2014/main" id="{5EDA9348-4338-4C0D-A069-DBACF95D3A17}"/>
              </a:ext>
            </a:extLst>
          </p:cNvPr>
          <p:cNvSpPr txBox="1"/>
          <p:nvPr/>
        </p:nvSpPr>
        <p:spPr>
          <a:xfrm>
            <a:off x="495945" y="4136570"/>
            <a:ext cx="4977542" cy="1015663"/>
          </a:xfrm>
          <a:prstGeom prst="rect">
            <a:avLst/>
          </a:prstGeom>
          <a:noFill/>
        </p:spPr>
        <p:txBody>
          <a:bodyPr wrap="square" rtlCol="0">
            <a:spAutoFit/>
          </a:bodyPr>
          <a:lstStyle/>
          <a:p>
            <a:pPr lvl="0" algn="ctr" defTabSz="597032">
              <a:defRPr/>
            </a:pPr>
            <a:r>
              <a:rPr lang="en-US" sz="2000" dirty="0"/>
              <a:t>Click this button to listen to an interview with Crook County about what they do each month to maintain their caseload. </a:t>
            </a:r>
          </a:p>
        </p:txBody>
      </p:sp>
    </p:spTree>
    <p:extLst>
      <p:ext uri="{BB962C8B-B14F-4D97-AF65-F5344CB8AC3E}">
        <p14:creationId xmlns:p14="http://schemas.microsoft.com/office/powerpoint/2010/main" val="156170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F2F9"/>
        </a:solidFill>
        <a:effectLst/>
      </p:bgPr>
    </p:bg>
    <p:spTree>
      <p:nvGrpSpPr>
        <p:cNvPr id="1" name=""/>
        <p:cNvGrpSpPr/>
        <p:nvPr/>
      </p:nvGrpSpPr>
      <p:grpSpPr>
        <a:xfrm>
          <a:off x="0" y="0"/>
          <a:ext cx="0" cy="0"/>
          <a:chOff x="0" y="0"/>
          <a:chExt cx="0" cy="0"/>
        </a:xfrm>
      </p:grpSpPr>
      <p:pic>
        <p:nvPicPr>
          <p:cNvPr id="8" name="Picture 7" descr="A group of people sitting at a table&#10;&#10;Description generated with very high confidence">
            <a:extLst>
              <a:ext uri="{FF2B5EF4-FFF2-40B4-BE49-F238E27FC236}">
                <a16:creationId xmlns:a16="http://schemas.microsoft.com/office/drawing/2014/main" id="{99A09DC4-2023-4FF9-B243-E930A148CE1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790" r="5791"/>
          <a:stretch/>
        </p:blipFill>
        <p:spPr>
          <a:xfrm flipH="1">
            <a:off x="9536278" y="1435940"/>
            <a:ext cx="2655721" cy="3023423"/>
          </a:xfrm>
          <a:prstGeom prst="rect">
            <a:avLst/>
          </a:prstGeom>
        </p:spPr>
      </p:pic>
      <p:sp>
        <p:nvSpPr>
          <p:cNvPr id="11" name="Rectangle 10">
            <a:extLst>
              <a:ext uri="{FF2B5EF4-FFF2-40B4-BE49-F238E27FC236}">
                <a16:creationId xmlns:a16="http://schemas.microsoft.com/office/drawing/2014/main" id="{0AC218A9-3440-484D-8564-6EC9A137C658}"/>
              </a:ext>
            </a:extLst>
          </p:cNvPr>
          <p:cNvSpPr/>
          <p:nvPr/>
        </p:nvSpPr>
        <p:spPr>
          <a:xfrm>
            <a:off x="0" y="0"/>
            <a:ext cx="12192000" cy="14478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TextBox 12">
            <a:extLst>
              <a:ext uri="{FF2B5EF4-FFF2-40B4-BE49-F238E27FC236}">
                <a16:creationId xmlns:a16="http://schemas.microsoft.com/office/drawing/2014/main" id="{D3DF59EC-7CB6-4CDB-9487-926B6C84CB6E}"/>
              </a:ext>
            </a:extLst>
          </p:cNvPr>
          <p:cNvSpPr txBox="1"/>
          <p:nvPr/>
        </p:nvSpPr>
        <p:spPr>
          <a:xfrm>
            <a:off x="1552575" y="259680"/>
            <a:ext cx="9086850" cy="769441"/>
          </a:xfrm>
          <a:prstGeom prst="rect">
            <a:avLst/>
          </a:prstGeom>
          <a:noFill/>
        </p:spPr>
        <p:txBody>
          <a:bodyPr wrap="square" rtlCol="0">
            <a:spAutoFit/>
          </a:bodyPr>
          <a:lstStyle/>
          <a:p>
            <a:pPr algn="ctr"/>
            <a:r>
              <a:rPr lang="en-US" sz="4400" b="1" dirty="0">
                <a:solidFill>
                  <a:srgbClr val="FE7C82"/>
                </a:solidFill>
                <a:latin typeface="Arial" panose="020B0604020202020204" pitchFamily="34" charset="0"/>
                <a:cs typeface="Arial" panose="020B0604020202020204" pitchFamily="34" charset="0"/>
              </a:rPr>
              <a:t>6 ways to maintain caseload</a:t>
            </a:r>
          </a:p>
        </p:txBody>
      </p:sp>
      <p:sp>
        <p:nvSpPr>
          <p:cNvPr id="16" name="TextBox 15">
            <a:extLst>
              <a:ext uri="{FF2B5EF4-FFF2-40B4-BE49-F238E27FC236}">
                <a16:creationId xmlns:a16="http://schemas.microsoft.com/office/drawing/2014/main" id="{67717E9D-3124-41FF-BD6B-A84145F36068}"/>
              </a:ext>
            </a:extLst>
          </p:cNvPr>
          <p:cNvSpPr txBox="1"/>
          <p:nvPr/>
        </p:nvSpPr>
        <p:spPr>
          <a:xfrm>
            <a:off x="470874" y="1926864"/>
            <a:ext cx="11250251" cy="2308324"/>
          </a:xfrm>
          <a:prstGeom prst="rect">
            <a:avLst/>
          </a:prstGeom>
          <a:noFill/>
        </p:spPr>
        <p:txBody>
          <a:bodyPr wrap="square" numCol="1" rtlCol="0">
            <a:spAutoFit/>
          </a:bodyPr>
          <a:lstStyle/>
          <a:p>
            <a:pPr marL="457200" indent="-457200">
              <a:buFont typeface="+mj-lt"/>
              <a:buAutoNum type="arabicPeriod"/>
            </a:pPr>
            <a:r>
              <a:rPr lang="en-US" sz="2400" dirty="0"/>
              <a:t>Make sure participants have benefits issued</a:t>
            </a:r>
          </a:p>
          <a:p>
            <a:pPr marL="457200" indent="-457200">
              <a:buFont typeface="+mj-lt"/>
              <a:buAutoNum type="arabicPeriod"/>
            </a:pPr>
            <a:r>
              <a:rPr lang="en-US" sz="2400" dirty="0"/>
              <a:t>Keep eligible participants from being terminated</a:t>
            </a:r>
          </a:p>
          <a:p>
            <a:pPr marL="457200" indent="-457200">
              <a:buFont typeface="+mj-lt"/>
              <a:buAutoNum type="arabicPeriod"/>
            </a:pPr>
            <a:r>
              <a:rPr lang="en-US" sz="2400" dirty="0"/>
              <a:t>Re-enroll participants who were terminated</a:t>
            </a:r>
          </a:p>
          <a:p>
            <a:pPr marL="457200" indent="-457200">
              <a:buFont typeface="+mj-lt"/>
              <a:buAutoNum type="arabicPeriod"/>
            </a:pPr>
            <a:r>
              <a:rPr lang="en-US" sz="2400" dirty="0"/>
              <a:t>Reschedule missed appointments</a:t>
            </a:r>
          </a:p>
          <a:p>
            <a:pPr marL="457200" indent="-457200">
              <a:buFont typeface="+mj-lt"/>
              <a:buAutoNum type="arabicPeriod"/>
            </a:pPr>
            <a:r>
              <a:rPr lang="en-US" sz="2400" dirty="0"/>
              <a:t>Help participants keep their scheduled appointments</a:t>
            </a:r>
          </a:p>
          <a:p>
            <a:pPr marL="457200" indent="-457200">
              <a:buFont typeface="+mj-lt"/>
              <a:buAutoNum type="arabicPeriod"/>
            </a:pPr>
            <a:r>
              <a:rPr lang="en-US" sz="2400" dirty="0"/>
              <a:t>Track caseload trends over time</a:t>
            </a:r>
          </a:p>
        </p:txBody>
      </p:sp>
      <p:sp>
        <p:nvSpPr>
          <p:cNvPr id="9" name="TextBox 8">
            <a:extLst>
              <a:ext uri="{FF2B5EF4-FFF2-40B4-BE49-F238E27FC236}">
                <a16:creationId xmlns:a16="http://schemas.microsoft.com/office/drawing/2014/main" id="{D42078F3-4A9D-4B9F-9E71-EECAFACA74BC}"/>
              </a:ext>
            </a:extLst>
          </p:cNvPr>
          <p:cNvSpPr txBox="1"/>
          <p:nvPr/>
        </p:nvSpPr>
        <p:spPr>
          <a:xfrm>
            <a:off x="0" y="5288340"/>
            <a:ext cx="9536278" cy="1569660"/>
          </a:xfrm>
          <a:prstGeom prst="rect">
            <a:avLst/>
          </a:prstGeom>
          <a:solidFill>
            <a:schemeClr val="accent1">
              <a:lumMod val="40000"/>
              <a:lumOff val="60000"/>
              <a:alpha val="70000"/>
            </a:schemeClr>
          </a:solidFill>
        </p:spPr>
        <p:txBody>
          <a:bodyPr wrap="square" rtlCol="0">
            <a:spAutoFit/>
          </a:bodyPr>
          <a:lstStyle/>
          <a:p>
            <a:pPr>
              <a:spcAft>
                <a:spcPts val="600"/>
              </a:spcAft>
            </a:pPr>
            <a:r>
              <a:rPr lang="en-US" sz="2400" dirty="0"/>
              <a:t>These maintenance tasks should be completed on a regular basis throughout the month to help prevent the loss of participants. The following slides cover each of these in more detail and explain which reports can assist you.</a:t>
            </a:r>
          </a:p>
        </p:txBody>
      </p:sp>
      <p:pic>
        <p:nvPicPr>
          <p:cNvPr id="10" name="Picture 9" descr="A person smiling for the camera&#10;&#10;Description generated with very high confidence">
            <a:extLst>
              <a:ext uri="{FF2B5EF4-FFF2-40B4-BE49-F238E27FC236}">
                <a16:creationId xmlns:a16="http://schemas.microsoft.com/office/drawing/2014/main" id="{D760A8F1-F11D-435F-B54F-B4B18655DF70}"/>
              </a:ext>
            </a:extLst>
          </p:cNvPr>
          <p:cNvPicPr>
            <a:picLocks noChangeAspect="1"/>
          </p:cNvPicPr>
          <p:nvPr/>
        </p:nvPicPr>
        <p:blipFill rotWithShape="1">
          <a:blip r:embed="rId5">
            <a:extLst>
              <a:ext uri="{28A0092B-C50C-407E-A947-70E740481C1C}">
                <a14:useLocalDpi xmlns:a14="http://schemas.microsoft.com/office/drawing/2010/main" val="0"/>
              </a:ext>
            </a:extLst>
          </a:blip>
          <a:srcRect l="34060" r="7306" b="-3"/>
          <a:stretch/>
        </p:blipFill>
        <p:spPr>
          <a:xfrm>
            <a:off x="9534036" y="3859619"/>
            <a:ext cx="2657963" cy="3025978"/>
          </a:xfrm>
          <a:prstGeom prst="rect">
            <a:avLst/>
          </a:prstGeom>
        </p:spPr>
      </p:pic>
    </p:spTree>
    <p:extLst>
      <p:ext uri="{BB962C8B-B14F-4D97-AF65-F5344CB8AC3E}">
        <p14:creationId xmlns:p14="http://schemas.microsoft.com/office/powerpoint/2010/main" val="3208834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DF2F9"/>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C218A9-3440-484D-8564-6EC9A137C658}"/>
              </a:ext>
            </a:extLst>
          </p:cNvPr>
          <p:cNvSpPr/>
          <p:nvPr/>
        </p:nvSpPr>
        <p:spPr>
          <a:xfrm>
            <a:off x="0" y="0"/>
            <a:ext cx="12192000" cy="16002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TextBox 12">
            <a:extLst>
              <a:ext uri="{FF2B5EF4-FFF2-40B4-BE49-F238E27FC236}">
                <a16:creationId xmlns:a16="http://schemas.microsoft.com/office/drawing/2014/main" id="{D3DF59EC-7CB6-4CDB-9487-926B6C84CB6E}"/>
              </a:ext>
            </a:extLst>
          </p:cNvPr>
          <p:cNvSpPr txBox="1"/>
          <p:nvPr/>
        </p:nvSpPr>
        <p:spPr>
          <a:xfrm>
            <a:off x="125437" y="115550"/>
            <a:ext cx="9086850" cy="1446550"/>
          </a:xfrm>
          <a:prstGeom prst="rect">
            <a:avLst/>
          </a:prstGeom>
          <a:noFill/>
        </p:spPr>
        <p:txBody>
          <a:bodyPr wrap="square" rtlCol="0">
            <a:spAutoFit/>
          </a:bodyPr>
          <a:lstStyle/>
          <a:p>
            <a:r>
              <a:rPr lang="en-US" sz="4400" b="1" dirty="0">
                <a:solidFill>
                  <a:srgbClr val="FE7C82"/>
                </a:solidFill>
                <a:latin typeface="Arial" panose="020B0604020202020204" pitchFamily="34" charset="0"/>
                <a:cs typeface="Arial" panose="020B0604020202020204" pitchFamily="34" charset="0"/>
              </a:rPr>
              <a:t>1. Make sure participants </a:t>
            </a:r>
            <a:br>
              <a:rPr lang="en-US" sz="4400" b="1" dirty="0">
                <a:solidFill>
                  <a:srgbClr val="FE7C82"/>
                </a:solidFill>
                <a:latin typeface="Arial" panose="020B0604020202020204" pitchFamily="34" charset="0"/>
                <a:cs typeface="Arial" panose="020B0604020202020204" pitchFamily="34" charset="0"/>
              </a:rPr>
            </a:br>
            <a:r>
              <a:rPr lang="en-US" sz="4400" b="1" dirty="0">
                <a:solidFill>
                  <a:srgbClr val="FE7C82"/>
                </a:solidFill>
                <a:latin typeface="Arial" panose="020B0604020202020204" pitchFamily="34" charset="0"/>
                <a:cs typeface="Arial" panose="020B0604020202020204" pitchFamily="34" charset="0"/>
              </a:rPr>
              <a:t>    have benefits issued</a:t>
            </a:r>
          </a:p>
        </p:txBody>
      </p:sp>
      <p:sp>
        <p:nvSpPr>
          <p:cNvPr id="16" name="TextBox 15">
            <a:extLst>
              <a:ext uri="{FF2B5EF4-FFF2-40B4-BE49-F238E27FC236}">
                <a16:creationId xmlns:a16="http://schemas.microsoft.com/office/drawing/2014/main" id="{67717E9D-3124-41FF-BD6B-A84145F36068}"/>
              </a:ext>
            </a:extLst>
          </p:cNvPr>
          <p:cNvSpPr txBox="1"/>
          <p:nvPr/>
        </p:nvSpPr>
        <p:spPr>
          <a:xfrm>
            <a:off x="144487" y="2236366"/>
            <a:ext cx="11903026" cy="3862596"/>
          </a:xfrm>
          <a:prstGeom prst="rect">
            <a:avLst/>
          </a:prstGeom>
          <a:noFill/>
        </p:spPr>
        <p:txBody>
          <a:bodyPr wrap="square" rtlCol="0">
            <a:spAutoFit/>
          </a:bodyPr>
          <a:lstStyle/>
          <a:p>
            <a:pPr>
              <a:spcAft>
                <a:spcPts val="600"/>
              </a:spcAft>
            </a:pPr>
            <a:r>
              <a:rPr lang="en-US" sz="2400" dirty="0"/>
              <a:t>The first way to maintain your caseload is to provide benefits to the people on your certified caseload who have not received benefits. This includes solving problems that are preventing people from having benefits issued.</a:t>
            </a:r>
            <a:br>
              <a:rPr lang="en-US" sz="2400" dirty="0"/>
            </a:br>
            <a:endParaRPr lang="en-US" sz="2400" dirty="0"/>
          </a:p>
          <a:p>
            <a:pPr lvl="0">
              <a:defRPr/>
            </a:pPr>
            <a:r>
              <a:rPr lang="en-US" sz="2400" dirty="0"/>
              <a:t>2 TWIST reports which can help you ensure participants have benefits issued:</a:t>
            </a:r>
          </a:p>
          <a:p>
            <a:pPr marL="800100" lvl="1" indent="-342900">
              <a:buFont typeface="Wingdings" panose="05000000000000000000" pitchFamily="2" charset="2"/>
              <a:buChar char="Ø"/>
              <a:defRPr/>
            </a:pPr>
            <a:r>
              <a:rPr lang="en-US" sz="2400" b="1" dirty="0"/>
              <a:t>Participants with No Benefits Issued Register</a:t>
            </a:r>
          </a:p>
          <a:p>
            <a:pPr marL="800100" lvl="1" indent="-342900">
              <a:buFont typeface="Wingdings" panose="05000000000000000000" pitchFamily="2" charset="2"/>
              <a:buChar char="Ø"/>
              <a:defRPr/>
            </a:pPr>
            <a:r>
              <a:rPr lang="en-US" sz="2400" b="1" dirty="0"/>
              <a:t>Percentage Not Receiving Benefits Report</a:t>
            </a:r>
          </a:p>
          <a:p>
            <a:pPr lvl="1">
              <a:defRPr/>
            </a:pPr>
            <a:endParaRPr lang="en-US" sz="2400" dirty="0"/>
          </a:p>
          <a:p>
            <a:pPr>
              <a:defRPr/>
            </a:pPr>
            <a:endParaRPr lang="en-US" sz="2400" dirty="0"/>
          </a:p>
          <a:p>
            <a:pPr>
              <a:defRPr/>
            </a:pPr>
            <a:r>
              <a:rPr lang="en-US" sz="2400" dirty="0"/>
              <a:t>The next two slides explain how to use these reports.</a:t>
            </a:r>
          </a:p>
        </p:txBody>
      </p:sp>
    </p:spTree>
    <p:extLst>
      <p:ext uri="{BB962C8B-B14F-4D97-AF65-F5344CB8AC3E}">
        <p14:creationId xmlns:p14="http://schemas.microsoft.com/office/powerpoint/2010/main" val="2878080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C40E80-0979-4DF3-999A-2A37A28D2C67}"/>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1015663"/>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Participants with No Benefits Issued</a:t>
            </a:r>
            <a:r>
              <a:rPr lang="en-US" sz="2000" b="1" dirty="0">
                <a:latin typeface="Arial" panose="020B0604020202020204" pitchFamily="34" charset="0"/>
                <a:cs typeface="Arial" panose="020B0604020202020204" pitchFamily="34" charset="0"/>
              </a:rPr>
              <a:t> Register</a:t>
            </a:r>
            <a:endParaRPr lang="en-US" sz="2000" b="1" i="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553890" cy="1015663"/>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Lists all participants who were not issued benefits for the month chosen. It includes information to make follow up easier. </a:t>
            </a:r>
            <a:r>
              <a:rPr lang="en-US" sz="2000" dirty="0"/>
              <a:t> </a:t>
            </a:r>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3" y="212120"/>
            <a:ext cx="10568763"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ea typeface="+mn-ea"/>
                <a:cs typeface="+mn-cs"/>
              </a:rPr>
              <a:t>Caseload Reports: </a:t>
            </a:r>
          </a:p>
          <a:p>
            <a:pPr>
              <a:lnSpc>
                <a:spcPct val="100000"/>
              </a:lnSpc>
              <a:spcBef>
                <a:spcPts val="0"/>
              </a:spcBef>
            </a:pPr>
            <a:r>
              <a:rPr lang="en-US" sz="3600" b="1" dirty="0">
                <a:latin typeface="+mn-lt"/>
                <a:ea typeface="+mn-ea"/>
                <a:cs typeface="+mn-cs"/>
              </a:rPr>
              <a:t>Participants With No Benefits Issued Register</a:t>
            </a:r>
            <a:endParaRPr lang="en-US" sz="3600" dirty="0"/>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7" y="2596562"/>
            <a:ext cx="7816545" cy="3683060"/>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Run the report at regular intervals during the month and determined why they didn’t receive benefits. Usually the participant needs an appointment rescheduled before the benefits may be issued. Report can also print address labels. </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Client Processes- Output- Reports- Intake.</a:t>
            </a:r>
            <a:r>
              <a:rPr lang="en-US" sz="2000" dirty="0"/>
              <a:t> Can enter</a:t>
            </a:r>
            <a:r>
              <a:rPr lang="en-US" sz="2000" dirty="0">
                <a:solidFill>
                  <a:srgbClr val="000000"/>
                </a:solidFill>
                <a:latin typeface="Calibri" panose="020F0502020204030204" pitchFamily="34" charset="0"/>
              </a:rPr>
              <a:t> previous, current, or next month. Most agencies run for current month.</a:t>
            </a: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Run frequently throughout the month so the participants can be contacted and issued benefits. </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1655802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0F01A00-9F68-4156-AB09-CBBB0E6A4B7B}"/>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468464" y="3288938"/>
            <a:ext cx="3472299" cy="1015663"/>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Percentage Not Receiving Benefits </a:t>
            </a:r>
            <a:r>
              <a:rPr lang="en-US" sz="2000" b="1" dirty="0">
                <a:latin typeface="Arial" panose="020B0604020202020204" pitchFamily="34" charset="0"/>
                <a:cs typeface="Arial" panose="020B0604020202020204" pitchFamily="34" charset="0"/>
              </a:rPr>
              <a:t>Report</a:t>
            </a:r>
            <a:endParaRPr lang="en-US" sz="2000" b="1" i="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458925" cy="1015663"/>
          </a:xfrm>
          <a:prstGeom prst="rect">
            <a:avLst/>
          </a:prstGeom>
        </p:spPr>
        <p:txBody>
          <a:bodyPr wrap="square">
            <a:spAutoFit/>
          </a:bodyPr>
          <a:lstStyle/>
          <a:p>
            <a:pPr lvl="0"/>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the percent of the certified caseload which was not issued benefits – this is the difference between your certified caseload and participating caseload. It show the percentage by month, for the past 12 months.</a:t>
            </a:r>
            <a:r>
              <a:rPr lang="en-US" sz="2000" dirty="0">
                <a:solidFill>
                  <a:prstClr val="black"/>
                </a:solidFill>
              </a:rPr>
              <a:t> </a:t>
            </a:r>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4" y="212120"/>
            <a:ext cx="10673226"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ea typeface="+mn-ea"/>
                <a:cs typeface="+mn-cs"/>
              </a:rPr>
              <a:t>Caseload Reports: </a:t>
            </a:r>
          </a:p>
          <a:p>
            <a:pPr>
              <a:lnSpc>
                <a:spcPct val="100000"/>
              </a:lnSpc>
              <a:spcBef>
                <a:spcPts val="0"/>
              </a:spcBef>
            </a:pPr>
            <a:r>
              <a:rPr lang="en-US" sz="3600" b="1" dirty="0">
                <a:latin typeface="+mn-lt"/>
                <a:ea typeface="+mn-ea"/>
                <a:cs typeface="+mn-cs"/>
              </a:rPr>
              <a:t>Percentage Not Receiving Benefits Report</a:t>
            </a:r>
            <a:endParaRPr lang="en-US" sz="3600" dirty="0"/>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7" y="2596562"/>
            <a:ext cx="7891661" cy="3683060"/>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 percentage ≤4% is ideal for maintaining your caseload. A lower percentage means a smaller amount of participants are without benefits. Because participants are automatically terminated after 2 months without issued benefits, it is important to reschedule their appointments and issue benefits to keep them on WIC. Use the </a:t>
            </a:r>
            <a:r>
              <a:rPr lang="en-US" sz="2000" b="1" dirty="0">
                <a:solidFill>
                  <a:srgbClr val="000000"/>
                </a:solidFill>
                <a:latin typeface="Calibri" panose="020F0502020204030204" pitchFamily="34" charset="0"/>
              </a:rPr>
              <a:t>Participants with No Benefits Issued</a:t>
            </a:r>
            <a:r>
              <a:rPr lang="en-US" sz="2000" dirty="0">
                <a:solidFill>
                  <a:srgbClr val="000000"/>
                </a:solidFill>
                <a:latin typeface="Calibri" panose="020F0502020204030204" pitchFamily="34" charset="0"/>
              </a:rPr>
              <a:t> register for more detailed information.</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Operations Management- Outputs- Caseload. Enter month and year.</a:t>
            </a:r>
            <a:r>
              <a:rPr lang="en-US" sz="2000" dirty="0"/>
              <a:t> </a:t>
            </a: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Run on the 2</a:t>
            </a:r>
            <a:r>
              <a:rPr lang="en-US" sz="2000" baseline="30000" dirty="0">
                <a:solidFill>
                  <a:srgbClr val="000000"/>
                </a:solidFill>
                <a:latin typeface="Calibri" panose="020F0502020204030204" pitchFamily="34" charset="0"/>
              </a:rPr>
              <a:t>nd</a:t>
            </a:r>
            <a:r>
              <a:rPr lang="en-US" sz="2000" dirty="0">
                <a:solidFill>
                  <a:srgbClr val="000000"/>
                </a:solidFill>
                <a:latin typeface="Calibri" panose="020F0502020204030204" pitchFamily="34" charset="0"/>
              </a:rPr>
              <a:t> of each month.</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4015881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C218A9-3440-484D-8564-6EC9A137C658}"/>
              </a:ext>
            </a:extLst>
          </p:cNvPr>
          <p:cNvSpPr/>
          <p:nvPr/>
        </p:nvSpPr>
        <p:spPr>
          <a:xfrm>
            <a:off x="0" y="0"/>
            <a:ext cx="12192000" cy="16002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TextBox 12">
            <a:extLst>
              <a:ext uri="{FF2B5EF4-FFF2-40B4-BE49-F238E27FC236}">
                <a16:creationId xmlns:a16="http://schemas.microsoft.com/office/drawing/2014/main" id="{D3DF59EC-7CB6-4CDB-9487-926B6C84CB6E}"/>
              </a:ext>
            </a:extLst>
          </p:cNvPr>
          <p:cNvSpPr txBox="1"/>
          <p:nvPr/>
        </p:nvSpPr>
        <p:spPr>
          <a:xfrm>
            <a:off x="125437" y="115550"/>
            <a:ext cx="9086850" cy="1446550"/>
          </a:xfrm>
          <a:prstGeom prst="rect">
            <a:avLst/>
          </a:prstGeom>
          <a:noFill/>
        </p:spPr>
        <p:txBody>
          <a:bodyPr wrap="square" rtlCol="0">
            <a:spAutoFit/>
          </a:bodyPr>
          <a:lstStyle/>
          <a:p>
            <a:r>
              <a:rPr lang="en-US" sz="4400" b="1" dirty="0">
                <a:solidFill>
                  <a:srgbClr val="FE7C82"/>
                </a:solidFill>
                <a:latin typeface="Arial" panose="020B0604020202020204" pitchFamily="34" charset="0"/>
                <a:cs typeface="Arial" panose="020B0604020202020204" pitchFamily="34" charset="0"/>
              </a:rPr>
              <a:t>2. Keep eligible participants from </a:t>
            </a:r>
            <a:br>
              <a:rPr lang="en-US" sz="4400" b="1" dirty="0">
                <a:solidFill>
                  <a:srgbClr val="FE7C82"/>
                </a:solidFill>
                <a:latin typeface="Arial" panose="020B0604020202020204" pitchFamily="34" charset="0"/>
                <a:cs typeface="Arial" panose="020B0604020202020204" pitchFamily="34" charset="0"/>
              </a:rPr>
            </a:br>
            <a:r>
              <a:rPr lang="en-US" sz="4400" b="1" dirty="0">
                <a:solidFill>
                  <a:srgbClr val="FE7C82"/>
                </a:solidFill>
                <a:latin typeface="Arial" panose="020B0604020202020204" pitchFamily="34" charset="0"/>
                <a:cs typeface="Arial" panose="020B0604020202020204" pitchFamily="34" charset="0"/>
              </a:rPr>
              <a:t>    being terminated</a:t>
            </a:r>
          </a:p>
        </p:txBody>
      </p:sp>
      <p:sp>
        <p:nvSpPr>
          <p:cNvPr id="16" name="TextBox 15">
            <a:extLst>
              <a:ext uri="{FF2B5EF4-FFF2-40B4-BE49-F238E27FC236}">
                <a16:creationId xmlns:a16="http://schemas.microsoft.com/office/drawing/2014/main" id="{67717E9D-3124-41FF-BD6B-A84145F36068}"/>
              </a:ext>
            </a:extLst>
          </p:cNvPr>
          <p:cNvSpPr txBox="1"/>
          <p:nvPr/>
        </p:nvSpPr>
        <p:spPr>
          <a:xfrm>
            <a:off x="466724" y="2011263"/>
            <a:ext cx="11591926" cy="3785652"/>
          </a:xfrm>
          <a:prstGeom prst="rect">
            <a:avLst/>
          </a:prstGeom>
          <a:noFill/>
        </p:spPr>
        <p:txBody>
          <a:bodyPr wrap="square" rtlCol="0">
            <a:spAutoFit/>
          </a:bodyPr>
          <a:lstStyle/>
          <a:p>
            <a:r>
              <a:rPr lang="en-US" sz="2400" dirty="0"/>
              <a:t>The second way to maintain your caseload is to take action before eligible participants are terminated. Once participants are enrolled, keep them enrolled. There are 2 reports that can help you with this. </a:t>
            </a:r>
          </a:p>
          <a:p>
            <a:endParaRPr lang="en-US" sz="2400" dirty="0"/>
          </a:p>
          <a:p>
            <a:pPr lvl="0">
              <a:defRPr/>
            </a:pPr>
            <a:r>
              <a:rPr lang="en-US" sz="2400" dirty="0"/>
              <a:t>2 TWIST reports which can help you identify eligible participants at risk of being terminated:</a:t>
            </a:r>
          </a:p>
          <a:p>
            <a:pPr marL="800100" lvl="1" indent="-342900">
              <a:buFont typeface="Wingdings" panose="05000000000000000000" pitchFamily="2" charset="2"/>
              <a:buChar char="Ø"/>
              <a:defRPr/>
            </a:pPr>
            <a:r>
              <a:rPr lang="en-US" sz="2400" b="1" dirty="0"/>
              <a:t>Register of Clients with Eligibility Pending</a:t>
            </a:r>
          </a:p>
          <a:p>
            <a:pPr marL="800100" lvl="1" indent="-342900">
              <a:buFont typeface="Wingdings" panose="05000000000000000000" pitchFamily="2" charset="2"/>
              <a:buChar char="Ø"/>
              <a:defRPr/>
            </a:pPr>
            <a:r>
              <a:rPr lang="en-US" sz="2400" b="1" dirty="0"/>
              <a:t>End Cert Client Register – No Appointment Report</a:t>
            </a:r>
          </a:p>
          <a:p>
            <a:pPr lvl="1">
              <a:defRPr/>
            </a:pPr>
            <a:endParaRPr lang="en-US" sz="2400" dirty="0"/>
          </a:p>
          <a:p>
            <a:pPr>
              <a:defRPr/>
            </a:pPr>
            <a:r>
              <a:rPr lang="en-US" sz="2400" dirty="0"/>
              <a:t>The next two slides explain how to use these reports.</a:t>
            </a:r>
          </a:p>
          <a:p>
            <a:endParaRPr lang="en-US" sz="2400" b="1" dirty="0"/>
          </a:p>
        </p:txBody>
      </p:sp>
    </p:spTree>
    <p:extLst>
      <p:ext uri="{BB962C8B-B14F-4D97-AF65-F5344CB8AC3E}">
        <p14:creationId xmlns:p14="http://schemas.microsoft.com/office/powerpoint/2010/main" val="1627967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7E902F9-BC62-41DE-A629-C7F54A9E6BCA}"/>
              </a:ext>
            </a:extLst>
          </p:cNvPr>
          <p:cNvSpPr/>
          <p:nvPr/>
        </p:nvSpPr>
        <p:spPr>
          <a:xfrm>
            <a:off x="8435340" y="3208021"/>
            <a:ext cx="3494064" cy="26833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468464" y="3288938"/>
            <a:ext cx="3472299" cy="1015663"/>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Register of Clients with Eligibility Pending </a:t>
            </a:r>
            <a:r>
              <a:rPr lang="en-US" sz="2000" b="1" dirty="0">
                <a:latin typeface="Arial" panose="020B0604020202020204" pitchFamily="34" charset="0"/>
                <a:cs typeface="Arial" panose="020B0604020202020204" pitchFamily="34" charset="0"/>
              </a:rPr>
              <a:t>Report</a:t>
            </a:r>
            <a:endParaRPr lang="en-US" sz="2000" b="1" i="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553890" cy="1323439"/>
          </a:xfrm>
          <a:prstGeom prst="rect">
            <a:avLst/>
          </a:prstGeom>
        </p:spPr>
        <p:txBody>
          <a:bodyPr wrap="square">
            <a:spAutoFit/>
          </a:bodyPr>
          <a:lstStyle/>
          <a:p>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a list of participants who need to provide one or more “proofs” in order to receive benefits beyond the first 30 days of their cert. This report includes the eligibility pending date, type of missing proof, and phone number.</a:t>
            </a:r>
            <a:r>
              <a:rPr lang="en-US" sz="2000" dirty="0">
                <a:solidFill>
                  <a:prstClr val="black"/>
                </a:solidFill>
              </a:rPr>
              <a:t> </a:t>
            </a:r>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3" y="212120"/>
            <a:ext cx="10568763"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ea typeface="+mn-ea"/>
                <a:cs typeface="+mn-cs"/>
              </a:rPr>
              <a:t>Caseload Reports: </a:t>
            </a:r>
          </a:p>
          <a:p>
            <a:pPr>
              <a:lnSpc>
                <a:spcPct val="100000"/>
              </a:lnSpc>
              <a:spcBef>
                <a:spcPts val="0"/>
              </a:spcBef>
            </a:pPr>
            <a:r>
              <a:rPr lang="en-US" sz="3600" b="1" dirty="0">
                <a:latin typeface="+mn-lt"/>
                <a:ea typeface="+mn-ea"/>
                <a:cs typeface="+mn-cs"/>
              </a:rPr>
              <a:t>Register of Clients with Eligibility Pending Report</a:t>
            </a:r>
            <a:endParaRPr lang="en-US" sz="3600" dirty="0"/>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77132" y="2818095"/>
            <a:ext cx="7891661" cy="3067506"/>
          </a:xfrm>
          <a:prstGeom prst="rect">
            <a:avLst/>
          </a:prstGeom>
        </p:spPr>
        <p:txBody>
          <a:bodyPr wrap="square">
            <a:spAutoFit/>
          </a:bodyPr>
          <a:lstStyle/>
          <a:p>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Contact to participants marked as eligibility pending to remind them to provide their proofs so they are not terminated after the 30 day grace period.</a:t>
            </a:r>
          </a:p>
          <a:p>
            <a:pPr>
              <a:spcBef>
                <a:spcPts val="800"/>
              </a:spcBef>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Client Processes- Output- Reports- Intake. Enter the date range and clinic.</a:t>
            </a:r>
            <a:r>
              <a:rPr lang="en-US" sz="2000" dirty="0"/>
              <a:t> </a:t>
            </a:r>
            <a:r>
              <a:rPr lang="en-US" sz="2000" dirty="0">
                <a:solidFill>
                  <a:srgbClr val="000000"/>
                </a:solidFill>
                <a:latin typeface="Calibri" panose="020F0502020204030204" pitchFamily="34" charset="0"/>
              </a:rPr>
              <a:t>Run for the previous 30 days to see participants who are still active. </a:t>
            </a:r>
            <a:endParaRPr lang="en-US" sz="2000" dirty="0"/>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On the 1</a:t>
            </a:r>
            <a:r>
              <a:rPr lang="en-US" sz="2000" baseline="30000" dirty="0">
                <a:solidFill>
                  <a:srgbClr val="000000"/>
                </a:solidFill>
                <a:latin typeface="Calibri" panose="020F0502020204030204" pitchFamily="34" charset="0"/>
              </a:rPr>
              <a:t>st</a:t>
            </a:r>
            <a:r>
              <a:rPr lang="en-US" sz="2000" dirty="0">
                <a:solidFill>
                  <a:srgbClr val="000000"/>
                </a:solidFill>
                <a:latin typeface="Calibri" panose="020F0502020204030204" pitchFamily="34" charset="0"/>
              </a:rPr>
              <a:t> and 15</a:t>
            </a:r>
            <a:r>
              <a:rPr lang="en-US" sz="2000" baseline="30000" dirty="0">
                <a:solidFill>
                  <a:srgbClr val="000000"/>
                </a:solidFill>
                <a:latin typeface="Calibri" panose="020F0502020204030204" pitchFamily="34" charset="0"/>
              </a:rPr>
              <a:t>th</a:t>
            </a:r>
            <a:r>
              <a:rPr lang="en-US" sz="2000" dirty="0">
                <a:solidFill>
                  <a:srgbClr val="000000"/>
                </a:solidFill>
                <a:latin typeface="Calibri" panose="020F0502020204030204" pitchFamily="34" charset="0"/>
              </a:rPr>
              <a:t> of the month. </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121943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BB927D-282C-4B7C-9D62-62CF3A729782}"/>
              </a:ext>
            </a:extLst>
          </p:cNvPr>
          <p:cNvSpPr/>
          <p:nvPr/>
        </p:nvSpPr>
        <p:spPr>
          <a:xfrm>
            <a:off x="8563428" y="3215640"/>
            <a:ext cx="3365975" cy="25342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B3A6C058-0E02-407A-A52A-49CB1E5D5D96}"/>
              </a:ext>
            </a:extLst>
          </p:cNvPr>
          <p:cNvSpPr/>
          <p:nvPr/>
        </p:nvSpPr>
        <p:spPr>
          <a:xfrm>
            <a:off x="393103" y="197714"/>
            <a:ext cx="11380725" cy="1354373"/>
          </a:xfrm>
          <a:prstGeom prst="round2DiagRect">
            <a:avLst/>
          </a:prstGeom>
          <a:solidFill>
            <a:srgbClr val="FE7C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893ED72-A00A-4910-8957-92502CC5C96F}"/>
              </a:ext>
            </a:extLst>
          </p:cNvPr>
          <p:cNvSpPr txBox="1"/>
          <p:nvPr/>
        </p:nvSpPr>
        <p:spPr>
          <a:xfrm>
            <a:off x="8874320" y="5380532"/>
            <a:ext cx="2603617" cy="369332"/>
          </a:xfrm>
          <a:prstGeom prst="rect">
            <a:avLst/>
          </a:prstGeom>
          <a:noFill/>
        </p:spPr>
        <p:txBody>
          <a:bodyPr wrap="square" rtlCol="0">
            <a:spAutoFit/>
          </a:bodyPr>
          <a:lstStyle/>
          <a:p>
            <a:pPr algn="ctr"/>
            <a:r>
              <a:rPr lang="en-US" dirty="0"/>
              <a:t>Click to play video</a:t>
            </a:r>
          </a:p>
        </p:txBody>
      </p:sp>
      <p:sp>
        <p:nvSpPr>
          <p:cNvPr id="11" name="TextBox 10">
            <a:extLst>
              <a:ext uri="{FF2B5EF4-FFF2-40B4-BE49-F238E27FC236}">
                <a16:creationId xmlns:a16="http://schemas.microsoft.com/office/drawing/2014/main" id="{E884677A-4AF7-4B5E-81EC-A9362384536A}"/>
              </a:ext>
            </a:extLst>
          </p:cNvPr>
          <p:cNvSpPr txBox="1"/>
          <p:nvPr/>
        </p:nvSpPr>
        <p:spPr>
          <a:xfrm>
            <a:off x="8563428" y="3288938"/>
            <a:ext cx="3260536" cy="1015663"/>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How to use the </a:t>
            </a:r>
            <a:r>
              <a:rPr lang="en-US" sz="2000" b="1" i="1" dirty="0">
                <a:latin typeface="Arial" panose="020B0604020202020204" pitchFamily="34" charset="0"/>
                <a:cs typeface="Arial" panose="020B0604020202020204" pitchFamily="34" charset="0"/>
              </a:rPr>
              <a:t>End Cert Client Register—No Appointment </a:t>
            </a:r>
            <a:r>
              <a:rPr lang="en-US" sz="2000" b="1" dirty="0">
                <a:latin typeface="Arial" panose="020B0604020202020204" pitchFamily="34" charset="0"/>
                <a:cs typeface="Arial" panose="020B0604020202020204" pitchFamily="34" charset="0"/>
              </a:rPr>
              <a:t>Report</a:t>
            </a:r>
            <a:endParaRPr lang="en-US" sz="2000" b="1" i="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E7318066-3DF5-47A4-8526-71687136DB2E}"/>
              </a:ext>
            </a:extLst>
          </p:cNvPr>
          <p:cNvSpPr/>
          <p:nvPr/>
        </p:nvSpPr>
        <p:spPr>
          <a:xfrm>
            <a:off x="481838" y="1566493"/>
            <a:ext cx="11321665" cy="1426031"/>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What this report tells you:</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Shows participants whose certification ends in a specified month and who do not have a recertification appointment scheduled.</a:t>
            </a:r>
            <a:r>
              <a:rPr lang="en-US" sz="2000" dirty="0"/>
              <a:t> </a:t>
            </a:r>
          </a:p>
          <a:p>
            <a:pPr>
              <a:spcAft>
                <a:spcPts val="800"/>
              </a:spcAft>
            </a:pPr>
            <a:endParaRPr lang="en-US" sz="2000" dirty="0"/>
          </a:p>
        </p:txBody>
      </p:sp>
      <p:sp>
        <p:nvSpPr>
          <p:cNvPr id="10" name="Title 2">
            <a:extLst>
              <a:ext uri="{FF2B5EF4-FFF2-40B4-BE49-F238E27FC236}">
                <a16:creationId xmlns:a16="http://schemas.microsoft.com/office/drawing/2014/main" id="{6B4BAEA4-DCBE-4B1B-A9D8-ED6FC1BA49DC}"/>
              </a:ext>
            </a:extLst>
          </p:cNvPr>
          <p:cNvSpPr txBox="1">
            <a:spLocks/>
          </p:cNvSpPr>
          <p:nvPr/>
        </p:nvSpPr>
        <p:spPr>
          <a:xfrm>
            <a:off x="909174" y="212120"/>
            <a:ext cx="1076031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lnSpc>
                <a:spcPct val="100000"/>
              </a:lnSpc>
              <a:spcBef>
                <a:spcPts val="0"/>
              </a:spcBef>
            </a:pPr>
            <a:r>
              <a:rPr lang="en-US" sz="3600" dirty="0">
                <a:latin typeface="+mn-lt"/>
                <a:ea typeface="+mn-ea"/>
                <a:cs typeface="+mn-cs"/>
              </a:rPr>
              <a:t>Caseload Reports: </a:t>
            </a:r>
          </a:p>
          <a:p>
            <a:pPr>
              <a:lnSpc>
                <a:spcPct val="100000"/>
              </a:lnSpc>
              <a:spcBef>
                <a:spcPts val="0"/>
              </a:spcBef>
            </a:pPr>
            <a:r>
              <a:rPr lang="en-US" sz="3600" b="1" dirty="0">
                <a:latin typeface="+mn-lt"/>
                <a:ea typeface="+mn-ea"/>
                <a:cs typeface="+mn-cs"/>
              </a:rPr>
              <a:t>End Cert Client Register – No Appointment Report</a:t>
            </a:r>
            <a:endParaRPr lang="en-US" sz="3600" dirty="0"/>
          </a:p>
        </p:txBody>
      </p:sp>
      <p:sp>
        <p:nvSpPr>
          <p:cNvPr id="13" name="Isosceles Triangle 12">
            <a:extLst>
              <a:ext uri="{FF2B5EF4-FFF2-40B4-BE49-F238E27FC236}">
                <a16:creationId xmlns:a16="http://schemas.microsoft.com/office/drawing/2014/main" id="{D88FF53C-D8AD-4CDF-BC7A-F6AF24E44617}"/>
              </a:ext>
            </a:extLst>
          </p:cNvPr>
          <p:cNvSpPr/>
          <p:nvPr/>
        </p:nvSpPr>
        <p:spPr>
          <a:xfrm rot="5400000">
            <a:off x="9915841" y="4580631"/>
            <a:ext cx="671137" cy="484837"/>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21A14B2-1B88-4EA2-A4DB-0F88F9BFC806}"/>
              </a:ext>
            </a:extLst>
          </p:cNvPr>
          <p:cNvSpPr/>
          <p:nvPr/>
        </p:nvSpPr>
        <p:spPr>
          <a:xfrm>
            <a:off x="481838" y="2596562"/>
            <a:ext cx="7659438" cy="3375283"/>
          </a:xfrm>
          <a:prstGeom prst="rect">
            <a:avLst/>
          </a:prstGeom>
        </p:spPr>
        <p:txBody>
          <a:bodyPr wrap="square">
            <a:spAutoFit/>
          </a:bodyPr>
          <a:lstStyle/>
          <a:p>
            <a:pPr>
              <a:spcAft>
                <a:spcPts val="800"/>
              </a:spcAft>
            </a:pPr>
            <a:r>
              <a:rPr lang="en-US" sz="2000" b="1" u="sng" dirty="0">
                <a:solidFill>
                  <a:srgbClr val="000000"/>
                </a:solidFill>
                <a:latin typeface="Calibri" panose="020F0502020204030204" pitchFamily="34" charset="0"/>
              </a:rPr>
              <a:t>Why use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Contact participants on the report to schedule a recertification appointment. If they are not recertified before the end of the month they will be automatically terminated from the program.</a:t>
            </a:r>
          </a:p>
          <a:p>
            <a:pPr>
              <a:spcAft>
                <a:spcPts val="800"/>
              </a:spcAft>
            </a:pPr>
            <a:r>
              <a:rPr lang="en-US" sz="2000" b="1" u="sng" dirty="0">
                <a:solidFill>
                  <a:srgbClr val="000000"/>
                </a:solidFill>
                <a:latin typeface="Calibri" panose="020F0502020204030204" pitchFamily="34" charset="0"/>
              </a:rPr>
              <a:t>How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Client Processes-Output- Reports- Intake. Enter the current</a:t>
            </a:r>
            <a:r>
              <a:rPr lang="en-US" sz="2000" dirty="0"/>
              <a:t> </a:t>
            </a:r>
            <a:r>
              <a:rPr lang="en-US" sz="2000" dirty="0">
                <a:solidFill>
                  <a:srgbClr val="000000"/>
                </a:solidFill>
                <a:latin typeface="Calibri" panose="020F0502020204030204" pitchFamily="34" charset="0"/>
              </a:rPr>
              <a:t>month and year. Can filter for clinic, category, and language</a:t>
            </a:r>
            <a:r>
              <a:rPr lang="en-US" sz="2000" dirty="0"/>
              <a:t> to make contacting participants easier.</a:t>
            </a:r>
          </a:p>
          <a:p>
            <a:pPr>
              <a:spcAft>
                <a:spcPts val="800"/>
              </a:spcAft>
            </a:pPr>
            <a:r>
              <a:rPr lang="en-US" sz="2000" b="1" u="sng" dirty="0">
                <a:solidFill>
                  <a:srgbClr val="000000"/>
                </a:solidFill>
                <a:latin typeface="Calibri" panose="020F0502020204030204" pitchFamily="34" charset="0"/>
              </a:rPr>
              <a:t>When to run this report:</a:t>
            </a:r>
            <a:br>
              <a:rPr lang="en-US" sz="2000" b="1" u="sng"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At the beginning of every month.</a:t>
            </a:r>
            <a:endParaRPr lang="en-US" sz="2000" dirty="0"/>
          </a:p>
        </p:txBody>
      </p:sp>
      <p:pic>
        <p:nvPicPr>
          <p:cNvPr id="12" name="Picture 11" descr="Clipart - Computer monitor">
            <a:hlinkClick r:id="rId3"/>
            <a:extLst>
              <a:ext uri="{FF2B5EF4-FFF2-40B4-BE49-F238E27FC236}">
                <a16:creationId xmlns:a16="http://schemas.microsoft.com/office/drawing/2014/main" id="{95102C7F-7120-4EDF-B15B-9755D026D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3499" y="3106057"/>
            <a:ext cx="3662229" cy="3662229"/>
          </a:xfrm>
          <a:prstGeom prst="rect">
            <a:avLst/>
          </a:prstGeom>
          <a:ln>
            <a:noFill/>
          </a:ln>
        </p:spPr>
      </p:pic>
    </p:spTree>
    <p:extLst>
      <p:ext uri="{BB962C8B-B14F-4D97-AF65-F5344CB8AC3E}">
        <p14:creationId xmlns:p14="http://schemas.microsoft.com/office/powerpoint/2010/main" val="172573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C218A9-3440-484D-8564-6EC9A137C658}"/>
              </a:ext>
            </a:extLst>
          </p:cNvPr>
          <p:cNvSpPr/>
          <p:nvPr/>
        </p:nvSpPr>
        <p:spPr>
          <a:xfrm>
            <a:off x="0" y="0"/>
            <a:ext cx="12192000" cy="16002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13" name="TextBox 12">
            <a:extLst>
              <a:ext uri="{FF2B5EF4-FFF2-40B4-BE49-F238E27FC236}">
                <a16:creationId xmlns:a16="http://schemas.microsoft.com/office/drawing/2014/main" id="{D3DF59EC-7CB6-4CDB-9487-926B6C84CB6E}"/>
              </a:ext>
            </a:extLst>
          </p:cNvPr>
          <p:cNvSpPr txBox="1"/>
          <p:nvPr/>
        </p:nvSpPr>
        <p:spPr>
          <a:xfrm>
            <a:off x="125437" y="115550"/>
            <a:ext cx="9086850" cy="2123658"/>
          </a:xfrm>
          <a:prstGeom prst="rect">
            <a:avLst/>
          </a:prstGeom>
          <a:noFill/>
        </p:spPr>
        <p:txBody>
          <a:bodyPr wrap="square" rtlCol="0">
            <a:spAutoFit/>
          </a:bodyPr>
          <a:lstStyle/>
          <a:p>
            <a:r>
              <a:rPr lang="en-US" sz="4400" b="1" dirty="0">
                <a:solidFill>
                  <a:srgbClr val="FE7C82"/>
                </a:solidFill>
                <a:latin typeface="Arial" panose="020B0604020202020204" pitchFamily="34" charset="0"/>
                <a:cs typeface="Arial" panose="020B0604020202020204" pitchFamily="34" charset="0"/>
              </a:rPr>
              <a:t>3. Re-enroll participants who        </a:t>
            </a:r>
            <a:br>
              <a:rPr lang="en-US" sz="4400" b="1" dirty="0">
                <a:solidFill>
                  <a:srgbClr val="FE7C82"/>
                </a:solidFill>
                <a:latin typeface="Arial" panose="020B0604020202020204" pitchFamily="34" charset="0"/>
                <a:cs typeface="Arial" panose="020B0604020202020204" pitchFamily="34" charset="0"/>
              </a:rPr>
            </a:br>
            <a:r>
              <a:rPr lang="en-US" sz="4400" b="1" dirty="0">
                <a:solidFill>
                  <a:srgbClr val="FE7C82"/>
                </a:solidFill>
                <a:latin typeface="Arial" panose="020B0604020202020204" pitchFamily="34" charset="0"/>
                <a:cs typeface="Arial" panose="020B0604020202020204" pitchFamily="34" charset="0"/>
              </a:rPr>
              <a:t>    were terminated</a:t>
            </a:r>
          </a:p>
          <a:p>
            <a:endParaRPr lang="en-US" sz="4400" b="1" dirty="0">
              <a:solidFill>
                <a:srgbClr val="FE7C82"/>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67717E9D-3124-41FF-BD6B-A84145F36068}"/>
              </a:ext>
            </a:extLst>
          </p:cNvPr>
          <p:cNvSpPr txBox="1"/>
          <p:nvPr/>
        </p:nvSpPr>
        <p:spPr>
          <a:xfrm>
            <a:off x="600074" y="1839813"/>
            <a:ext cx="10648950" cy="3046988"/>
          </a:xfrm>
          <a:prstGeom prst="rect">
            <a:avLst/>
          </a:prstGeom>
          <a:noFill/>
        </p:spPr>
        <p:txBody>
          <a:bodyPr wrap="square" rtlCol="0">
            <a:spAutoFit/>
          </a:bodyPr>
          <a:lstStyle/>
          <a:p>
            <a:r>
              <a:rPr lang="en-US" sz="2400" dirty="0"/>
              <a:t>The third way to maintain caseload is to re-enroll participants who have </a:t>
            </a:r>
            <a:r>
              <a:rPr lang="en-US" sz="2400" b="1" dirty="0"/>
              <a:t>been recently terminated</a:t>
            </a:r>
            <a:r>
              <a:rPr lang="en-US" sz="2400" dirty="0"/>
              <a:t>, but are still eligible for WIC.  </a:t>
            </a:r>
          </a:p>
          <a:p>
            <a:endParaRPr lang="en-US" sz="2400" b="1" dirty="0"/>
          </a:p>
          <a:p>
            <a:pPr lvl="0">
              <a:defRPr/>
            </a:pPr>
            <a:r>
              <a:rPr lang="en-US" sz="2400" dirty="0"/>
              <a:t>TWIST report which can help you re-enroll participants who are terminated:</a:t>
            </a:r>
          </a:p>
          <a:p>
            <a:pPr marL="800100" lvl="1" indent="-342900">
              <a:buFont typeface="Wingdings" panose="05000000000000000000" pitchFamily="2" charset="2"/>
              <a:buChar char="Ø"/>
              <a:defRPr/>
            </a:pPr>
            <a:r>
              <a:rPr lang="en-US" sz="2400" b="1" dirty="0"/>
              <a:t>Client Termination Register</a:t>
            </a:r>
          </a:p>
          <a:p>
            <a:pPr lvl="1">
              <a:defRPr/>
            </a:pPr>
            <a:endParaRPr lang="en-US" sz="2400" dirty="0"/>
          </a:p>
          <a:p>
            <a:pPr>
              <a:defRPr/>
            </a:pPr>
            <a:r>
              <a:rPr lang="en-US" sz="2400" dirty="0"/>
              <a:t>The next slide explains how to use this report.</a:t>
            </a:r>
          </a:p>
          <a:p>
            <a:endParaRPr lang="en-US" sz="2400" b="1" dirty="0"/>
          </a:p>
        </p:txBody>
      </p:sp>
      <p:pic>
        <p:nvPicPr>
          <p:cNvPr id="8" name="Picture 7">
            <a:extLst>
              <a:ext uri="{FF2B5EF4-FFF2-40B4-BE49-F238E27FC236}">
                <a16:creationId xmlns:a16="http://schemas.microsoft.com/office/drawing/2014/main" id="{FA07D13A-EC5B-408E-8B92-119AF74A2110}"/>
              </a:ext>
            </a:extLst>
          </p:cNvPr>
          <p:cNvPicPr>
            <a:picLocks noChangeAspect="1"/>
          </p:cNvPicPr>
          <p:nvPr/>
        </p:nvPicPr>
        <p:blipFill>
          <a:blip r:embed="rId3"/>
          <a:stretch>
            <a:fillRect/>
          </a:stretch>
        </p:blipFill>
        <p:spPr>
          <a:xfrm>
            <a:off x="8648929" y="3589595"/>
            <a:ext cx="2600096" cy="2594411"/>
          </a:xfrm>
          <a:prstGeom prst="rect">
            <a:avLst/>
          </a:prstGeom>
        </p:spPr>
      </p:pic>
      <p:sp>
        <p:nvSpPr>
          <p:cNvPr id="9" name="Rectangle 8">
            <a:extLst>
              <a:ext uri="{FF2B5EF4-FFF2-40B4-BE49-F238E27FC236}">
                <a16:creationId xmlns:a16="http://schemas.microsoft.com/office/drawing/2014/main" id="{904CCB75-D751-4306-A1D2-98373184B391}"/>
              </a:ext>
            </a:extLst>
          </p:cNvPr>
          <p:cNvSpPr/>
          <p:nvPr/>
        </p:nvSpPr>
        <p:spPr>
          <a:xfrm>
            <a:off x="8648929" y="3589595"/>
            <a:ext cx="2600095" cy="2594411"/>
          </a:xfrm>
          <a:prstGeom prst="rect">
            <a:avLst/>
          </a:prstGeom>
          <a:noFill/>
          <a:ln w="130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85779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UIDATA" val="&lt;database version=&quot;11.0&quot;&gt;&lt;object type=&quot;1&quot; unique_id=&quot;10001&quot;&gt;&lt;object type=&quot;2&quot; unique_id=&quot;54173&quot;&gt;&lt;object type=&quot;3&quot; unique_id=&quot;60145&quot;&gt;&lt;property id=&quot;20148&quot; value=&quot;5&quot;/&gt;&lt;property id=&quot;20300&quot; value=&quot;Slide 1&quot;/&gt;&lt;property id=&quot;20307&quot; value=&quot;284&quot;/&gt;&lt;/object&gt;&lt;object type=&quot;3&quot; unique_id=&quot;62087&quot;&gt;&lt;property id=&quot;20148&quot; value=&quot;5&quot;/&gt;&lt;property id=&quot;20300&quot; value=&quot;Slide 2&quot;/&gt;&lt;property id=&quot;20307&quot; value=&quot;295&quot;/&gt;&lt;/object&gt;&lt;object type=&quot;3&quot; unique_id=&quot;65737&quot;&gt;&lt;property id=&quot;20148&quot; value=&quot;5&quot;/&gt;&lt;property id=&quot;20300&quot; value=&quot;Slide 10&quot;/&gt;&lt;property id=&quot;20307&quot; value=&quot;299&quot;/&gt;&lt;/object&gt;&lt;object type=&quot;3&quot; unique_id=&quot;66632&quot;&gt;&lt;property id=&quot;20148&quot; value=&quot;5&quot;/&gt;&lt;property id=&quot;20300&quot; value=&quot;Slide 4&quot;/&gt;&lt;property id=&quot;20307&quot; value=&quot;304&quot;/&gt;&lt;/object&gt;&lt;object type=&quot;3&quot; unique_id=&quot;66633&quot;&gt;&lt;property id=&quot;20148&quot; value=&quot;5&quot;/&gt;&lt;property id=&quot;20300&quot; value=&quot;Slide 5&quot;/&gt;&lt;property id=&quot;20307&quot; value=&quot;303&quot;/&gt;&lt;/object&gt;&lt;object type=&quot;3&quot; unique_id=&quot;66818&quot;&gt;&lt;property id=&quot;20148&quot; value=&quot;5&quot;/&gt;&lt;property id=&quot;20300&quot; value=&quot;Slide 8&quot;/&gt;&lt;property id=&quot;20307&quot; value=&quot;305&quot;/&gt;&lt;/object&gt;&lt;object type=&quot;3&quot; unique_id=&quot;66819&quot;&gt;&lt;property id=&quot;20148&quot; value=&quot;5&quot;/&gt;&lt;property id=&quot;20300&quot; value=&quot;Slide 7&quot;/&gt;&lt;property id=&quot;20307&quot; value=&quot;306&quot;/&gt;&lt;/object&gt;&lt;object type=&quot;3&quot; unique_id=&quot;67251&quot;&gt;&lt;property id=&quot;20148&quot; value=&quot;5&quot;/&gt;&lt;property id=&quot;20300&quot; value=&quot;Slide 12&quot;/&gt;&lt;property id=&quot;20307&quot; value=&quot;307&quot;/&gt;&lt;/object&gt;&lt;object type=&quot;3&quot; unique_id=&quot;67546&quot;&gt;&lt;property id=&quot;20148&quot; value=&quot;5&quot;/&gt;&lt;property id=&quot;20300&quot; value=&quot;Slide 13&quot;/&gt;&lt;property id=&quot;20307&quot; value=&quot;308&quot;/&gt;&lt;/object&gt;&lt;object type=&quot;3&quot; unique_id=&quot;68393&quot;&gt;&lt;property id=&quot;20148&quot; value=&quot;5&quot;/&gt;&lt;property id=&quot;20300&quot; value=&quot;Slide 15 - &amp;quot;6 Ways to Maintain Caseload 5. Help participants keep their scheduled appointments Daily Clinic Schedule&amp;quot;&quot;/&gt;&lt;property id=&quot;20307&quot; value=&quot;310&quot;/&gt;&lt;/object&gt;&lt;object type=&quot;3&quot; unique_id=&quot;69294&quot;&gt;&lt;property id=&quot;20148&quot; value=&quot;5&quot;/&gt;&lt;property id=&quot;20300&quot; value=&quot;Slide 17&quot;/&gt;&lt;property id=&quot;20307&quot; value=&quot;312&quot;/&gt;&lt;/object&gt;&lt;object type=&quot;3&quot; unique_id=&quot;69295&quot;&gt;&lt;property id=&quot;20148&quot; value=&quot;5&quot;/&gt;&lt;property id=&quot;20300&quot; value=&quot;Slide 18 - &amp;quot;2. D When to check your numbers&amp;quot;&quot;/&gt;&lt;property id=&quot;20307&quot; value=&quot;313&quot;/&gt;&lt;/object&gt;&lt;object type=&quot;3&quot; unique_id=&quot;75925&quot;&gt;&lt;property id=&quot;20148&quot; value=&quot;5&quot;/&gt;&lt;property id=&quot;20300&quot; value=&quot;Slide 6&quot;/&gt;&lt;property id=&quot;20307&quot; value=&quot;315&quot;/&gt;&lt;/object&gt;&lt;object type=&quot;3&quot; unique_id=&quot;76047&quot;&gt;&lt;property id=&quot;20148&quot; value=&quot;5&quot;/&gt;&lt;property id=&quot;20300&quot; value=&quot;Slide 9&quot;/&gt;&lt;property id=&quot;20307&quot; value=&quot;316&quot;/&gt;&lt;/object&gt;&lt;object type=&quot;3&quot; unique_id=&quot;76109&quot;&gt;&lt;property id=&quot;20148&quot; value=&quot;5&quot;/&gt;&lt;property id=&quot;20300&quot; value=&quot;Slide 11&quot;/&gt;&lt;property id=&quot;20307&quot; value=&quot;317&quot;/&gt;&lt;/object&gt;&lt;object type=&quot;3&quot; unique_id=&quot;76373&quot;&gt;&lt;property id=&quot;20148&quot; value=&quot;5&quot;/&gt;&lt;property id=&quot;20300&quot; value=&quot;Slide 14&quot;/&gt;&lt;property id=&quot;20307&quot; value=&quot;318&quot;/&gt;&lt;/object&gt;&lt;object type=&quot;3&quot; unique_id=&quot;76566&quot;&gt;&lt;property id=&quot;20148&quot; value=&quot;5&quot;/&gt;&lt;property id=&quot;20300&quot; value=&quot;Slide 16&quot;/&gt;&lt;property id=&quot;20307&quot; value=&quot;320&quot;/&gt;&lt;/object&gt;&lt;object type=&quot;3&quot; unique_id=&quot;76568&quot;&gt;&lt;property id=&quot;20148&quot; value=&quot;5&quot;/&gt;&lt;property id=&quot;20300&quot; value=&quot;Slide 3&quot;/&gt;&lt;property id=&quot;20307&quot; value=&quot;322&quot;/&gt;&lt;/object&gt;&lt;/object&gt;&lt;object type=&quot;8&quot; unique_id=&quot;54183&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https://stage.oregon.gov/oha/PH/HEALTHYPEOPLEFAMILIES/WIC/Documents/wic-coord/Caseload%20Management%20Resources/maintaining_caseload_fixing_the_leaks.pptx</Url>
      <Description>Caseload Management</Description>
    </URL>
    <PublishingExpirationDate xmlns="http://schemas.microsoft.com/sharepoint/v3" xsi:nil="true"/>
    <PublishingStartDate xmlns="http://schemas.microsoft.com/sharepoint/v3" xsi:nil="true"/>
    <IASubtopic xmlns="59da1016-2a1b-4f8a-9768-d7a4932f6f16" xsi:nil="true"/>
    <DocumentExpirationDate xmlns="59da1016-2a1b-4f8a-9768-d7a4932f6f16" xsi:nil="true"/>
    <Meta_x0020_Keywords xmlns="f144fd3f-61b7-45a4-a8a5-a00a4ffd3675" xsi:nil="true"/>
    <IACategory xmlns="59da1016-2a1b-4f8a-9768-d7a4932f6f16" xsi:nil="true"/>
    <Meta_x0020_Description xmlns="f144fd3f-61b7-45a4-a8a5-a00a4ffd3675" xsi:nil="true"/>
    <IATopic xmlns="59da1016-2a1b-4f8a-9768-d7a4932f6f16" xsi:nil="true"/>
  </documentManagement>
</p:properties>
</file>

<file path=customXml/itemProps1.xml><?xml version="1.0" encoding="utf-8"?>
<ds:datastoreItem xmlns:ds="http://schemas.openxmlformats.org/officeDocument/2006/customXml" ds:itemID="{977A5D1F-DDA9-45EB-B8A0-5D501DEEE327}"/>
</file>

<file path=customXml/itemProps2.xml><?xml version="1.0" encoding="utf-8"?>
<ds:datastoreItem xmlns:ds="http://schemas.openxmlformats.org/officeDocument/2006/customXml" ds:itemID="{6D628DA3-2A71-4DD8-B4B0-7458B37D2E3D}"/>
</file>

<file path=customXml/itemProps3.xml><?xml version="1.0" encoding="utf-8"?>
<ds:datastoreItem xmlns:ds="http://schemas.openxmlformats.org/officeDocument/2006/customXml" ds:itemID="{A83E06A7-D24A-4E41-8264-A31EC90CD69C}"/>
</file>

<file path=docProps/app.xml><?xml version="1.0" encoding="utf-8"?>
<Properties xmlns="http://schemas.openxmlformats.org/officeDocument/2006/extended-properties" xmlns:vt="http://schemas.openxmlformats.org/officeDocument/2006/docPropsVTypes">
  <TotalTime>6591</TotalTime>
  <Words>1040</Words>
  <Application>Microsoft Office PowerPoint</Application>
  <PresentationFormat>Widescreen</PresentationFormat>
  <Paragraphs>176</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 Ways to Maintain Caseload 5. Help participants keep their scheduled appointments Daily Clinic Schedule</vt:lpstr>
      <vt:lpstr>PowerPoint Presentation</vt:lpstr>
      <vt:lpstr>PowerPoint Presentation</vt:lpstr>
      <vt:lpstr>2. D When to check your numbers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Caseload Management</dc:title>
  <dc:creator>Tydings Caroline D</dc:creator>
  <cp:lastModifiedBy>Tydings Caroline D</cp:lastModifiedBy>
  <cp:revision>366</cp:revision>
  <dcterms:created xsi:type="dcterms:W3CDTF">2018-10-08T22:21:49Z</dcterms:created>
  <dcterms:modified xsi:type="dcterms:W3CDTF">2019-12-12T01:31:33Z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orkflowChangePath">
    <vt:lpwstr>aaa31a6c-f6c9-4fc5-9570-171784a36020,10;</vt:lpwstr>
  </property>
  <property fmtid="{D5CDD505-2E9C-101B-9397-08002B2CF9AE}" pid="3" name="ContentTypeId">
    <vt:lpwstr>0x01010079012CDB5CCD2847B46468FD3DF1DE6F</vt:lpwstr>
  </property>
</Properties>
</file>