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3"/>
  </p:notesMasterIdLst>
  <p:sldIdLst>
    <p:sldId id="256" r:id="rId2"/>
    <p:sldId id="292" r:id="rId3"/>
    <p:sldId id="257" r:id="rId4"/>
    <p:sldId id="275" r:id="rId5"/>
    <p:sldId id="261" r:id="rId6"/>
    <p:sldId id="262" r:id="rId7"/>
    <p:sldId id="284" r:id="rId8"/>
    <p:sldId id="276" r:id="rId9"/>
    <p:sldId id="277" r:id="rId10"/>
    <p:sldId id="286" r:id="rId11"/>
    <p:sldId id="278" r:id="rId12"/>
    <p:sldId id="279" r:id="rId13"/>
    <p:sldId id="285" r:id="rId14"/>
    <p:sldId id="282" r:id="rId15"/>
    <p:sldId id="287" r:id="rId16"/>
    <p:sldId id="293" r:id="rId17"/>
    <p:sldId id="294" r:id="rId18"/>
    <p:sldId id="296" r:id="rId19"/>
    <p:sldId id="289" r:id="rId20"/>
    <p:sldId id="295" r:id="rId21"/>
    <p:sldId id="291" r:id="rId22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89E3"/>
    <a:srgbClr val="C791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356" autoAdjust="0"/>
  </p:normalViewPr>
  <p:slideViewPr>
    <p:cSldViewPr>
      <p:cViewPr varScale="1">
        <p:scale>
          <a:sx n="86" d="100"/>
          <a:sy n="86" d="100"/>
        </p:scale>
        <p:origin x="-67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38D55-3A74-407E-BA0E-7F6D4F749549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0775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71AE9-11D4-402C-8751-5D5284465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74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82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768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9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88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48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45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that you’ve had the chance</a:t>
            </a:r>
            <a:r>
              <a:rPr lang="en-US" baseline="0" dirty="0" smtClean="0"/>
              <a:t> to learn about various components of emotional wellness, lets reflect back to Tamika.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What did she do to make a difference to her emotional wellbeing.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345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Time for some action. I’d like to invite you to get up and together, let’s come up with a concrete list of action ideas that could assist in improving these components of emotional wellness.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11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all</a:t>
            </a:r>
            <a:r>
              <a:rPr lang="en-US" baseline="0" dirty="0" smtClean="0"/>
              <a:t> learn differently…for some of us it is helpful to hear, see, say, do or feel something before we can experience a difference. Practice makes progress and having some specific actions.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306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Final</a:t>
            </a:r>
            <a:r>
              <a:rPr lang="en-US" baseline="0" dirty="0" smtClean="0"/>
              <a:t> gallery walk through: </a:t>
            </a:r>
            <a:r>
              <a:rPr lang="en-US" dirty="0" smtClean="0"/>
              <a:t>What strategy</a:t>
            </a:r>
            <a:r>
              <a:rPr lang="en-US" baseline="0" dirty="0" smtClean="0"/>
              <a:t> or two works for you? Using the worksheet provided, take a moment to rate yourself in these four components of emotional wellness. As you walk through each station</a:t>
            </a:r>
            <a:r>
              <a:rPr lang="en-US" baseline="0" smtClean="0"/>
              <a:t>, record </a:t>
            </a:r>
            <a:r>
              <a:rPr lang="en-US" baseline="0" dirty="0" smtClean="0"/>
              <a:t>a strategy you are interested in using to continue to enhance your emotional wellness.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2262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Throughout</a:t>
            </a:r>
            <a:r>
              <a:rPr lang="en-US" baseline="0" dirty="0" smtClean="0"/>
              <a:t> this presentation e</a:t>
            </a:r>
            <a:r>
              <a:rPr lang="en-US" dirty="0" smtClean="0"/>
              <a:t>ach</a:t>
            </a:r>
            <a:r>
              <a:rPr lang="en-US" baseline="0" dirty="0" smtClean="0"/>
              <a:t> of you has taken the time to examine various parts of your </a:t>
            </a:r>
            <a:r>
              <a:rPr lang="en-US" baseline="0" smtClean="0"/>
              <a:t>emotional </a:t>
            </a:r>
            <a:r>
              <a:rPr lang="en-US" smtClean="0"/>
              <a:t>wellness.</a:t>
            </a:r>
            <a:r>
              <a:rPr lang="en-US" baseline="0" smtClean="0"/>
              <a:t> </a:t>
            </a:r>
            <a:r>
              <a:rPr lang="en-US" dirty="0" smtClean="0"/>
              <a:t>Now we would like to invite you to take a</a:t>
            </a:r>
            <a:r>
              <a:rPr lang="en-US" baseline="0" dirty="0" smtClean="0"/>
              <a:t> moment to share that with a partner. Feel free to share the front or back of your heart with those around you.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did you learn that was interesting?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541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Source: http://mchb.hrsa.gov/pdfs/bfwomen.pdf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9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journey to explore </a:t>
            </a:r>
            <a:r>
              <a:rPr lang="en-US" dirty="0" err="1" smtClean="0"/>
              <a:t>Wellness@WIC</a:t>
            </a:r>
            <a:r>
              <a:rPr lang="en-US" baseline="0" dirty="0" err="1" smtClean="0"/>
              <a:t>continues</a:t>
            </a:r>
            <a:r>
              <a:rPr lang="en-US" baseline="0" dirty="0" smtClean="0"/>
              <a:t> next quarter when we discuss the dimension of spiritual wellness.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Homework assignment – personal mission statement.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68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31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263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4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66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79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72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71AE9-11D4-402C-8751-5D52844650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3D22FCC-4681-4695-A14C-A977BA7A74B1}" type="datetimeFigureOut">
              <a:rPr lang="en-US" smtClean="0"/>
              <a:t>9/12/2014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5FCFFF-A27C-47A6-99DB-4F971704968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76400"/>
            <a:ext cx="7851648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6000" dirty="0" smtClean="0">
                <a:latin typeface="+mn-lt"/>
              </a:rPr>
              <a:t>Emotional Wellness:</a:t>
            </a:r>
            <a:br>
              <a:rPr lang="en-US" sz="6000" dirty="0" smtClean="0">
                <a:latin typeface="+mn-lt"/>
              </a:rPr>
            </a:br>
            <a:r>
              <a:rPr lang="en-US" sz="4900" dirty="0" smtClean="0">
                <a:latin typeface="+mn-lt"/>
              </a:rPr>
              <a:t>Appreciating Yourself</a:t>
            </a:r>
            <a:r>
              <a:rPr lang="en-US" sz="6000" dirty="0" smtClean="0">
                <a:latin typeface="+mn-lt"/>
              </a:rPr>
              <a:t/>
            </a:r>
            <a:br>
              <a:rPr lang="en-US" sz="6000" dirty="0" smtClean="0">
                <a:latin typeface="+mn-lt"/>
              </a:rPr>
            </a:br>
            <a:endParaRPr lang="en-US" sz="60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0352" y="3733800"/>
            <a:ext cx="7854696" cy="1752600"/>
          </a:xfrm>
        </p:spPr>
        <p:txBody>
          <a:bodyPr/>
          <a:lstStyle/>
          <a:p>
            <a:r>
              <a:rPr lang="en-US" dirty="0" smtClean="0"/>
              <a:t>WIC All Staff Meeting</a:t>
            </a:r>
          </a:p>
          <a:p>
            <a:r>
              <a:rPr lang="en-US" dirty="0" smtClean="0"/>
              <a:t>August 6, 2014</a:t>
            </a:r>
            <a:endParaRPr lang="en-US" dirty="0"/>
          </a:p>
        </p:txBody>
      </p:sp>
      <p:pic>
        <p:nvPicPr>
          <p:cNvPr id="1028" name="Picture 4" descr="I:\WIC\Worksite Wellness\Newsletter\design files\WOW Header - transparent backgrou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486400"/>
            <a:ext cx="6172200" cy="158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46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rt 2"/>
          <p:cNvSpPr/>
          <p:nvPr/>
        </p:nvSpPr>
        <p:spPr>
          <a:xfrm>
            <a:off x="1905000" y="2092513"/>
            <a:ext cx="4495800" cy="423208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000" y="2133600"/>
            <a:ext cx="2241550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7" y="3141663"/>
            <a:ext cx="3852863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Self-Esteem– </a:t>
            </a:r>
            <a:r>
              <a:rPr lang="en-US" dirty="0"/>
              <a:t/>
            </a:r>
            <a:br>
              <a:rPr lang="en-US" dirty="0"/>
            </a:br>
            <a:r>
              <a:rPr lang="en-US" sz="4400" dirty="0"/>
              <a:t>Getting to the Heart of the Matter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0" y="4737318"/>
            <a:ext cx="3048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Identify one thing unique about your personality that you value.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256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5257800" cy="1143000"/>
          </a:xfrm>
        </p:spPr>
        <p:txBody>
          <a:bodyPr>
            <a:noAutofit/>
          </a:bodyPr>
          <a:lstStyle/>
          <a:p>
            <a:r>
              <a:rPr lang="en-US" sz="4200" dirty="0" smtClean="0">
                <a:solidFill>
                  <a:schemeClr val="accent1"/>
                </a:solidFill>
              </a:rPr>
              <a:t>Setting Your Own Goals </a:t>
            </a:r>
            <a:br>
              <a:rPr lang="en-US" sz="4200" dirty="0" smtClean="0">
                <a:solidFill>
                  <a:schemeClr val="accent1"/>
                </a:solidFill>
              </a:rPr>
            </a:br>
            <a:r>
              <a:rPr lang="en-US" sz="4200" dirty="0" smtClean="0">
                <a:solidFill>
                  <a:schemeClr val="accent1"/>
                </a:solidFill>
              </a:rPr>
              <a:t>and Expectations</a:t>
            </a:r>
            <a:endParaRPr lang="en-US" sz="4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3581400"/>
          </a:xfrm>
        </p:spPr>
        <p:txBody>
          <a:bodyPr>
            <a:normAutofit/>
          </a:bodyPr>
          <a:lstStyle/>
          <a:p>
            <a:r>
              <a:rPr lang="en-US" b="1" dirty="0" smtClean="0"/>
              <a:t>Define beauty for yourself </a:t>
            </a:r>
          </a:p>
          <a:p>
            <a:pPr lvl="1"/>
            <a:r>
              <a:rPr lang="en-US" dirty="0" smtClean="0"/>
              <a:t>Focus on the things about yourself that you think are beautiful.</a:t>
            </a:r>
          </a:p>
          <a:p>
            <a:pPr marL="585216" lvl="1" indent="0">
              <a:buNone/>
            </a:pPr>
            <a:endParaRPr lang="en-US" sz="800" dirty="0"/>
          </a:p>
          <a:p>
            <a:r>
              <a:rPr lang="en-US" b="1" dirty="0" smtClean="0"/>
              <a:t>Define your own values</a:t>
            </a:r>
          </a:p>
          <a:p>
            <a:pPr lvl="1"/>
            <a:r>
              <a:rPr lang="en-US" dirty="0" smtClean="0"/>
              <a:t>Many people feel they need to live up to the expectations of their culture.</a:t>
            </a:r>
          </a:p>
          <a:p>
            <a:pPr lvl="1"/>
            <a:r>
              <a:rPr lang="en-US" dirty="0" smtClean="0"/>
              <a:t>Take a look at your personal beliefs and values, and how those influence the way you live your life.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833927"/>
            <a:ext cx="2438400" cy="2290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600" y="2286000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Tips to help you set your own expectations:  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51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5334000" cy="438912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Focus on your strengths</a:t>
            </a:r>
          </a:p>
          <a:p>
            <a:pPr lvl="1"/>
            <a:r>
              <a:rPr lang="en-US" dirty="0" smtClean="0"/>
              <a:t>We all have strengths and weaknesses, but many of us focus more on our weaknesses.</a:t>
            </a:r>
          </a:p>
          <a:p>
            <a:pPr marL="393192" lvl="1" indent="0">
              <a:buNone/>
            </a:pPr>
            <a:endParaRPr lang="en-US" dirty="0" smtClean="0"/>
          </a:p>
          <a:p>
            <a:r>
              <a:rPr lang="en-US" b="1" dirty="0" smtClean="0"/>
              <a:t>Trick to try to change your way of thinking </a:t>
            </a:r>
          </a:p>
          <a:p>
            <a:pPr lvl="1"/>
            <a:r>
              <a:rPr lang="en-US" dirty="0" smtClean="0"/>
              <a:t>Each time you think about one of your weaknesses, follow that with a thought about one of your strengths.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Autofit/>
          </a:bodyPr>
          <a:lstStyle/>
          <a:p>
            <a:r>
              <a:rPr lang="en-US" sz="4200" dirty="0" smtClean="0">
                <a:solidFill>
                  <a:schemeClr val="accent1"/>
                </a:solidFill>
              </a:rPr>
              <a:t>Setting Your Own Goals and Expectations</a:t>
            </a:r>
            <a:endParaRPr lang="en-US" sz="4200" dirty="0">
              <a:solidFill>
                <a:schemeClr val="accent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00" y="1981200"/>
            <a:ext cx="3206800" cy="420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39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rt 2"/>
          <p:cNvSpPr/>
          <p:nvPr/>
        </p:nvSpPr>
        <p:spPr>
          <a:xfrm>
            <a:off x="1905000" y="2092513"/>
            <a:ext cx="4495800" cy="423208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247900" y="3162726"/>
            <a:ext cx="3848100" cy="3174065"/>
            <a:chOff x="2247900" y="3150535"/>
            <a:chExt cx="3848100" cy="3174065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152900" y="3150535"/>
              <a:ext cx="0" cy="317406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2247900" y="4419600"/>
              <a:ext cx="38481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10" r="50000"/>
          <a:stretch/>
        </p:blipFill>
        <p:spPr bwMode="auto">
          <a:xfrm>
            <a:off x="1885233" y="4447927"/>
            <a:ext cx="2267668" cy="192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62000" y="9144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Setting Goals &amp; Expectations– </a:t>
            </a:r>
            <a:r>
              <a:rPr lang="en-US" dirty="0"/>
              <a:t/>
            </a:r>
            <a:br>
              <a:rPr lang="en-US" dirty="0"/>
            </a:br>
            <a:r>
              <a:rPr lang="en-US" sz="4400" dirty="0"/>
              <a:t>Getting to the Heart of the </a:t>
            </a:r>
            <a:r>
              <a:rPr lang="en-US" sz="4400" dirty="0" smtClean="0"/>
              <a:t>Matter</a:t>
            </a:r>
            <a:endParaRPr lang="en-US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5943600" y="4737318"/>
            <a:ext cx="3048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List something you have always wanted to do that you have yet to do.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2405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858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Thinking Positively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200400"/>
            <a:ext cx="8229600" cy="39624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Seek the positive</a:t>
            </a:r>
          </a:p>
          <a:p>
            <a:pPr lvl="1"/>
            <a:r>
              <a:rPr lang="en-US" dirty="0" smtClean="0"/>
              <a:t>When things go wrong, look for something positive.</a:t>
            </a:r>
          </a:p>
          <a:p>
            <a:pPr lvl="1"/>
            <a:r>
              <a:rPr lang="en-US" dirty="0" smtClean="0"/>
              <a:t>For example, if your friend cancels your dinner plans, look at it as a chance to do something good for yourself.</a:t>
            </a:r>
          </a:p>
          <a:p>
            <a:r>
              <a:rPr lang="en-US" sz="2400" b="1" dirty="0" smtClean="0"/>
              <a:t>Focus on the good things</a:t>
            </a:r>
            <a:endParaRPr lang="en-US" sz="2400" b="1" dirty="0"/>
          </a:p>
          <a:p>
            <a:pPr lvl="1"/>
            <a:r>
              <a:rPr lang="en-US" dirty="0" smtClean="0"/>
              <a:t>Even when something has upset you in one part of your life, you can focus on the positive things in other areas.</a:t>
            </a:r>
            <a:endParaRPr lang="en-US" dirty="0"/>
          </a:p>
          <a:p>
            <a:pPr lvl="1"/>
            <a:r>
              <a:rPr lang="en-US" dirty="0" smtClean="0"/>
              <a:t>This helps you keep perspective and cope with life’s ups and downs.</a:t>
            </a:r>
            <a:endParaRPr lang="en-US" dirty="0"/>
          </a:p>
          <a:p>
            <a:pPr marL="393192" lvl="1" indent="0">
              <a:buNone/>
            </a:pPr>
            <a:endParaRPr lang="en-US" sz="1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801043"/>
            <a:ext cx="2152650" cy="240841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619250"/>
            <a:ext cx="6096000" cy="1371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sz="2400" dirty="0" smtClean="0"/>
              <a:t>While some people are naturally more positive or optimistic than others, you </a:t>
            </a:r>
            <a:r>
              <a:rPr lang="en-US" sz="2400" u="sng" dirty="0" smtClean="0"/>
              <a:t>can</a:t>
            </a:r>
            <a:r>
              <a:rPr lang="en-US" sz="2400" dirty="0" smtClean="0"/>
              <a:t> learn how to be more positive.</a:t>
            </a:r>
          </a:p>
          <a:p>
            <a:pPr marL="0" indent="0">
              <a:buFont typeface="Wingdings 2"/>
              <a:buNone/>
            </a:pPr>
            <a:endParaRPr lang="en-US" sz="800" dirty="0" smtClean="0"/>
          </a:p>
          <a:p>
            <a:pPr marL="393192" lvl="1" indent="0">
              <a:buFont typeface="Wingdings 2"/>
              <a:buNone/>
            </a:pPr>
            <a:endParaRPr lang="en-US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81000" y="275338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Tips: 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7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rt 2"/>
          <p:cNvSpPr/>
          <p:nvPr/>
        </p:nvSpPr>
        <p:spPr>
          <a:xfrm>
            <a:off x="1905000" y="2092513"/>
            <a:ext cx="4495800" cy="423208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468" y="3141663"/>
            <a:ext cx="3852863" cy="318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4504"/>
          <a:stretch/>
        </p:blipFill>
        <p:spPr bwMode="auto">
          <a:xfrm>
            <a:off x="4152898" y="4419600"/>
            <a:ext cx="2280444" cy="191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Thinking Positively– </a:t>
            </a:r>
            <a:r>
              <a:rPr lang="en-US" dirty="0"/>
              <a:t/>
            </a:r>
            <a:br>
              <a:rPr lang="en-US" dirty="0"/>
            </a:br>
            <a:r>
              <a:rPr lang="en-US" sz="4400" dirty="0"/>
              <a:t>Getting to the Heart of the Matter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0" y="4737318"/>
            <a:ext cx="3048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Create a personal affirmation that will help you to stay positive.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779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Jessie’s </a:t>
            </a:r>
            <a:r>
              <a:rPr lang="en-US" dirty="0"/>
              <a:t>story: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I’m from a big family, and I grew up always comparing myself with everyone else. I was constantly disappointed because whenever I would get a raise at work, one of my sisters would, too, or whenever I would learn a new activity, someone else would beat me to it. But eventually, I started thinking about my life and realized that I was achieving all the things I wanted to do. It didn’t matter what everyone else in my family was doing: I was leading my own life and was happy about it. Now, I try not to compare myself with other people anymore, and I remind myself to feel happy for my siblings when something good happens to them.”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6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Gallery Walk:</a:t>
            </a:r>
            <a:br>
              <a:rPr lang="en-US" dirty="0" smtClean="0"/>
            </a:br>
            <a:r>
              <a:rPr lang="en-US" dirty="0" smtClean="0"/>
              <a:t>Concrete Action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3400" y="2895600"/>
            <a:ext cx="44196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/>
              <a:t>What are some strategies you could suggest to improve one’s emotional wellness for each these components?</a:t>
            </a:r>
          </a:p>
          <a:p>
            <a:pPr marL="0" indent="0" algn="ctr">
              <a:buNone/>
            </a:pPr>
            <a:endParaRPr lang="en-US" sz="3200" dirty="0"/>
          </a:p>
          <a:p>
            <a:pPr marL="393192" lvl="1" indent="0" algn="ctr">
              <a:buNone/>
            </a:pPr>
            <a:endParaRPr lang="en-US" sz="3200" dirty="0" smtClean="0"/>
          </a:p>
        </p:txBody>
      </p:sp>
      <p:pic>
        <p:nvPicPr>
          <p:cNvPr id="1026" name="Picture 2" descr="I:\WIC\Worksite Wellness\Quarterly All Staff\2014\August - Emotional\learning-styles-295x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590800"/>
            <a:ext cx="3724275" cy="3787398"/>
          </a:xfrm>
          <a:prstGeom prst="rect">
            <a:avLst/>
          </a:prstGeom>
          <a:noFill/>
          <a:ln w="19050"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00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 for all of us!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44958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What would be helpful to: </a:t>
            </a:r>
          </a:p>
          <a:p>
            <a:pPr lvl="1"/>
            <a:r>
              <a:rPr lang="en-US" sz="2800" dirty="0"/>
              <a:t>see?</a:t>
            </a:r>
          </a:p>
          <a:p>
            <a:pPr lvl="1"/>
            <a:r>
              <a:rPr lang="en-US" sz="2800" dirty="0" smtClean="0"/>
              <a:t>hear</a:t>
            </a:r>
            <a:r>
              <a:rPr lang="en-US" sz="2800" dirty="0"/>
              <a:t>?</a:t>
            </a:r>
          </a:p>
          <a:p>
            <a:pPr lvl="1"/>
            <a:r>
              <a:rPr lang="en-US" sz="2800" dirty="0" smtClean="0"/>
              <a:t>say</a:t>
            </a:r>
            <a:r>
              <a:rPr lang="en-US" sz="2800" dirty="0"/>
              <a:t>?</a:t>
            </a:r>
          </a:p>
          <a:p>
            <a:pPr lvl="1"/>
            <a:r>
              <a:rPr lang="en-US" sz="2800" dirty="0"/>
              <a:t>do?</a:t>
            </a:r>
          </a:p>
          <a:p>
            <a:pPr lvl="1"/>
            <a:r>
              <a:rPr lang="en-US" sz="2800" dirty="0"/>
              <a:t>feel?</a:t>
            </a:r>
          </a:p>
          <a:p>
            <a:endParaRPr lang="en-US" sz="2800" dirty="0"/>
          </a:p>
        </p:txBody>
      </p:sp>
      <p:pic>
        <p:nvPicPr>
          <p:cNvPr id="1027" name="Picture 3" descr="I:\WIC\Worksite Wellness\Quarterly All Staff\2014\August - Emotional\learning_styles_001_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09800"/>
            <a:ext cx="40386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067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0408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works for you? </a:t>
            </a:r>
            <a:endParaRPr lang="en-US" dirty="0"/>
          </a:p>
        </p:txBody>
      </p:sp>
      <p:sp>
        <p:nvSpPr>
          <p:cNvPr id="3" name="Heart 2"/>
          <p:cNvSpPr/>
          <p:nvPr/>
        </p:nvSpPr>
        <p:spPr>
          <a:xfrm>
            <a:off x="2209800" y="2057400"/>
            <a:ext cx="4724400" cy="4038600"/>
          </a:xfrm>
          <a:prstGeom prst="hear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71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Jessie’s story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676400"/>
            <a:ext cx="71437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98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04088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Appreciating </a:t>
            </a:r>
            <a:r>
              <a:rPr lang="en-US" dirty="0" smtClean="0"/>
              <a:t>Yourself: Pair Share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57400"/>
            <a:ext cx="4633913" cy="409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87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WIC\Worksite Wellness\Newsletter\2014\fall\Who-are-yo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7" t="7101" r="6285" b="8429"/>
          <a:stretch/>
        </p:blipFill>
        <p:spPr bwMode="auto">
          <a:xfrm>
            <a:off x="1046071" y="1295400"/>
            <a:ext cx="6954929" cy="466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00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2"/>
          <a:stretch/>
        </p:blipFill>
        <p:spPr bwMode="auto">
          <a:xfrm>
            <a:off x="6324600" y="4489013"/>
            <a:ext cx="2152930" cy="2140387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2312"/>
            <a:ext cx="8229600" cy="78028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Emotional Wellness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120"/>
          </a:xfrm>
        </p:spPr>
        <p:txBody>
          <a:bodyPr/>
          <a:lstStyle/>
          <a:p>
            <a:r>
              <a:rPr lang="en-US" dirty="0" smtClean="0"/>
              <a:t>Feeling good about yourself, your relationships, and your purpose in life.</a:t>
            </a:r>
            <a:endParaRPr lang="en-US" sz="2000" dirty="0" smtClean="0"/>
          </a:p>
          <a:p>
            <a:endParaRPr lang="en-US" sz="1400" dirty="0" smtClean="0"/>
          </a:p>
          <a:p>
            <a:r>
              <a:rPr lang="en-US" dirty="0" smtClean="0"/>
              <a:t>While everyone feels sad, angry or confused from time to time, those who are “emotionally well” are:</a:t>
            </a:r>
          </a:p>
          <a:p>
            <a:pPr lvl="1"/>
            <a:r>
              <a:rPr lang="en-US" dirty="0" smtClean="0"/>
              <a:t>Able </a:t>
            </a:r>
            <a:r>
              <a:rPr lang="en-US" dirty="0"/>
              <a:t>to bounce back from sad or stressful times more quickly</a:t>
            </a:r>
          </a:p>
          <a:p>
            <a:pPr lvl="1"/>
            <a:r>
              <a:rPr lang="en-US" dirty="0" smtClean="0"/>
              <a:t>Happier </a:t>
            </a:r>
            <a:r>
              <a:rPr lang="en-US" dirty="0"/>
              <a:t>during the good times</a:t>
            </a:r>
          </a:p>
          <a:p>
            <a:pPr lvl="1"/>
            <a:r>
              <a:rPr lang="en-US" dirty="0" smtClean="0"/>
              <a:t>Have fewer lows</a:t>
            </a:r>
          </a:p>
        </p:txBody>
      </p:sp>
    </p:spTree>
    <p:extLst>
      <p:ext uri="{BB962C8B-B14F-4D97-AF65-F5344CB8AC3E}">
        <p14:creationId xmlns:p14="http://schemas.microsoft.com/office/powerpoint/2010/main" val="351142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914400"/>
            <a:ext cx="8991600" cy="60960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S</a:t>
            </a:r>
            <a:r>
              <a:rPr lang="en-US" sz="4000" dirty="0" smtClean="0">
                <a:solidFill>
                  <a:schemeClr val="accent1"/>
                </a:solidFill>
              </a:rPr>
              <a:t>ome Components of Emotional Wellness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800" dirty="0" smtClean="0"/>
              <a:t>Self-confidence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Self-esteem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Self-respect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Taking care of your body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Thinking positively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Setting realistic goals and expectations for yourself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Making time for activities you enjoy and that have meaning for you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11" y="1851722"/>
            <a:ext cx="3409989" cy="2491678"/>
          </a:xfrm>
          <a:prstGeom prst="rect">
            <a:avLst/>
          </a:prstGeom>
          <a:noFill/>
          <a:ln w="19050">
            <a:solidFill>
              <a:schemeClr val="accent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52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305800" cy="3352800"/>
          </a:xfrm>
        </p:spPr>
        <p:txBody>
          <a:bodyPr>
            <a:normAutofit/>
          </a:bodyPr>
          <a:lstStyle/>
          <a:p>
            <a:r>
              <a:rPr lang="en-US" b="1" dirty="0" smtClean="0"/>
              <a:t>Try to avoid comparing </a:t>
            </a:r>
          </a:p>
          <a:p>
            <a:pPr marL="0" indent="0"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Your </a:t>
            </a:r>
            <a:r>
              <a:rPr lang="en-US" dirty="0"/>
              <a:t>abilities and talents are unique and </a:t>
            </a:r>
            <a:r>
              <a:rPr lang="en-US" dirty="0" smtClean="0"/>
              <a:t>special.</a:t>
            </a:r>
          </a:p>
          <a:p>
            <a:pPr lvl="1"/>
            <a:r>
              <a:rPr lang="en-US" dirty="0" smtClean="0"/>
              <a:t>Everyone </a:t>
            </a:r>
            <a:r>
              <a:rPr lang="en-US" dirty="0"/>
              <a:t>has </a:t>
            </a:r>
            <a:r>
              <a:rPr lang="en-US" dirty="0" smtClean="0"/>
              <a:t>different goals </a:t>
            </a:r>
            <a:r>
              <a:rPr lang="en-US" dirty="0"/>
              <a:t>in life and ways of thinking about what success means. </a:t>
            </a:r>
            <a:endParaRPr lang="en-US" dirty="0" smtClean="0"/>
          </a:p>
          <a:p>
            <a:pPr lvl="1"/>
            <a:r>
              <a:rPr lang="en-US" dirty="0" smtClean="0"/>
              <a:t>Decide </a:t>
            </a:r>
            <a:r>
              <a:rPr lang="en-US" dirty="0"/>
              <a:t>what success means </a:t>
            </a:r>
            <a:r>
              <a:rPr lang="en-US" dirty="0" smtClean="0"/>
              <a:t>for you</a:t>
            </a:r>
            <a:r>
              <a:rPr lang="en-US" dirty="0"/>
              <a:t>. Try not to worry about what success means for </a:t>
            </a:r>
            <a:r>
              <a:rPr lang="en-US" dirty="0" smtClean="0"/>
              <a:t>other people in your life.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828800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Self-confidence: </a:t>
            </a:r>
            <a:r>
              <a:rPr lang="en-US" sz="2400" dirty="0" smtClean="0"/>
              <a:t>confidence in yourself, your powers and your abilities. Helps you believe you can try new things.</a:t>
            </a:r>
            <a:endParaRPr lang="en-US" sz="24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78028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Building Self-Confidence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811677"/>
            <a:ext cx="1981200" cy="2845923"/>
          </a:xfrm>
          <a:prstGeom prst="rect">
            <a:avLst/>
          </a:prstGeom>
          <a:noFill/>
          <a:ln w="19050">
            <a:solidFill>
              <a:schemeClr val="accent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3225225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Tips to increase your self-confidence: 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75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6019800" cy="461772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Remember your good </a:t>
            </a:r>
            <a:r>
              <a:rPr lang="en-US" b="1" dirty="0" smtClean="0"/>
              <a:t>deeds </a:t>
            </a:r>
          </a:p>
          <a:p>
            <a:pPr marL="0" indent="0"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Think </a:t>
            </a:r>
            <a:r>
              <a:rPr lang="en-US" dirty="0"/>
              <a:t>about the times when you have made a difference in someone else’s life. </a:t>
            </a:r>
            <a:endParaRPr lang="en-US" dirty="0" smtClean="0"/>
          </a:p>
          <a:p>
            <a:pPr marL="393192" lvl="1" indent="0"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Give </a:t>
            </a:r>
            <a:r>
              <a:rPr lang="en-US" dirty="0"/>
              <a:t>yourself credit for the good things you do for others every day</a:t>
            </a:r>
            <a:r>
              <a:rPr lang="en-US" dirty="0" smtClean="0"/>
              <a:t>.</a:t>
            </a:r>
          </a:p>
          <a:p>
            <a:pPr marL="585216" lvl="1" indent="0">
              <a:buNone/>
            </a:pPr>
            <a:endParaRPr lang="en-US" sz="800" dirty="0"/>
          </a:p>
          <a:p>
            <a:r>
              <a:rPr lang="en-US" b="1" dirty="0" smtClean="0"/>
              <a:t>Forgive yourself and learn from your mistakes</a:t>
            </a:r>
          </a:p>
          <a:p>
            <a:pPr marL="0" indent="0"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Everyone makes mistakes from time to time.</a:t>
            </a:r>
          </a:p>
          <a:p>
            <a:pPr marL="393192" lvl="1" indent="0"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Learn from what went wrong, but try not to dwell on it.</a:t>
            </a:r>
          </a:p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78028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Building Self-Confidence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743200"/>
            <a:ext cx="2315811" cy="173355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Self Confidence – </a:t>
            </a:r>
            <a:br>
              <a:rPr lang="en-US" dirty="0" smtClean="0"/>
            </a:br>
            <a:r>
              <a:rPr lang="en-US" sz="4400" dirty="0" smtClean="0"/>
              <a:t>Getting to the Heart of the Matter</a:t>
            </a:r>
            <a:endParaRPr lang="en-US" sz="4400" dirty="0"/>
          </a:p>
        </p:txBody>
      </p:sp>
      <p:sp>
        <p:nvSpPr>
          <p:cNvPr id="3" name="Heart 2"/>
          <p:cNvSpPr/>
          <p:nvPr/>
        </p:nvSpPr>
        <p:spPr>
          <a:xfrm>
            <a:off x="1924050" y="2092513"/>
            <a:ext cx="4495800" cy="423208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6744"/>
          <a:stretch/>
        </p:blipFill>
        <p:spPr bwMode="auto">
          <a:xfrm>
            <a:off x="1871472" y="2133600"/>
            <a:ext cx="2277268" cy="224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2247900" y="3150535"/>
            <a:ext cx="3848100" cy="3174065"/>
            <a:chOff x="2247900" y="3150535"/>
            <a:chExt cx="3848100" cy="3174065"/>
          </a:xfrm>
        </p:grpSpPr>
        <p:cxnSp>
          <p:nvCxnSpPr>
            <p:cNvPr id="5" name="Straight Connector 4"/>
            <p:cNvCxnSpPr>
              <a:stCxn id="3" idx="0"/>
              <a:endCxn id="3" idx="1"/>
            </p:cNvCxnSpPr>
            <p:nvPr/>
          </p:nvCxnSpPr>
          <p:spPr>
            <a:xfrm>
              <a:off x="4171950" y="3150535"/>
              <a:ext cx="0" cy="3174065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247900" y="4419600"/>
              <a:ext cx="38481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347060" y="5334000"/>
            <a:ext cx="29295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Describe one good deed you’re proud of.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36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8028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Building Self-Esteem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5791200" cy="129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Self-esteem: </a:t>
            </a:r>
            <a:r>
              <a:rPr lang="en-US" dirty="0" smtClean="0"/>
              <a:t>feeling good about yourself and valuing your unique personality and features.</a:t>
            </a:r>
          </a:p>
          <a:p>
            <a:pPr marL="0" indent="0">
              <a:buNone/>
            </a:pPr>
            <a:endParaRPr lang="en-US" sz="1000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829429"/>
            <a:ext cx="2057400" cy="2447171"/>
          </a:xfrm>
          <a:prstGeom prst="rect">
            <a:avLst/>
          </a:prstGeom>
          <a:noFill/>
          <a:ln w="2540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33400" y="3505200"/>
            <a:ext cx="8229600" cy="48006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endParaRPr lang="en-US" sz="1000" dirty="0" smtClean="0"/>
          </a:p>
          <a:p>
            <a:r>
              <a:rPr lang="en-US" b="1" dirty="0" smtClean="0"/>
              <a:t>Accept your strengths, and your weaknesses </a:t>
            </a:r>
          </a:p>
          <a:p>
            <a:pPr lvl="1"/>
            <a:r>
              <a:rPr lang="en-US" dirty="0" smtClean="0"/>
              <a:t>No one is perfect.</a:t>
            </a:r>
          </a:p>
          <a:p>
            <a:pPr lvl="1"/>
            <a:r>
              <a:rPr lang="en-US" dirty="0" smtClean="0"/>
              <a:t>Your strengths and weaknesses are what make you unique.</a:t>
            </a:r>
          </a:p>
          <a:p>
            <a:r>
              <a:rPr lang="en-US" b="1" dirty="0" smtClean="0"/>
              <a:t>Value yourself</a:t>
            </a:r>
          </a:p>
          <a:p>
            <a:pPr lvl="1"/>
            <a:r>
              <a:rPr lang="en-US" dirty="0" smtClean="0"/>
              <a:t>Try not to depend on others to make you feel good about yourself.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3225225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</a:rPr>
              <a:t>Tips to help boost your self-esteem: 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92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78028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Building Self-Esteem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1772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Encourage yourself and others </a:t>
            </a:r>
          </a:p>
          <a:p>
            <a:pPr lvl="1"/>
            <a:r>
              <a:rPr lang="en-US" dirty="0" smtClean="0"/>
              <a:t>Think positive and kind things about yourself.</a:t>
            </a:r>
          </a:p>
          <a:p>
            <a:pPr lvl="1"/>
            <a:r>
              <a:rPr lang="en-US" dirty="0" smtClean="0"/>
              <a:t>Let others know the good things you feel about them.</a:t>
            </a:r>
          </a:p>
          <a:p>
            <a:pPr marL="585216" lvl="1" indent="0">
              <a:buNone/>
            </a:pPr>
            <a:endParaRPr lang="en-US" sz="1000" dirty="0"/>
          </a:p>
          <a:p>
            <a:r>
              <a:rPr lang="en-US" b="1" dirty="0" smtClean="0"/>
              <a:t>Surround yourself with positive people</a:t>
            </a:r>
          </a:p>
          <a:p>
            <a:pPr lvl="1"/>
            <a:r>
              <a:rPr lang="en-US" dirty="0" smtClean="0"/>
              <a:t>Choose friends who value you.</a:t>
            </a:r>
          </a:p>
          <a:p>
            <a:pPr marL="393192" lvl="1" indent="0">
              <a:buNone/>
            </a:pPr>
            <a:endParaRPr lang="en-US" sz="1000" dirty="0" smtClean="0"/>
          </a:p>
          <a:p>
            <a:r>
              <a:rPr lang="en-US" b="1" dirty="0" smtClean="0"/>
              <a:t>Do good things</a:t>
            </a:r>
            <a:endParaRPr lang="en-US" b="1" dirty="0"/>
          </a:p>
          <a:p>
            <a:pPr lvl="1"/>
            <a:r>
              <a:rPr lang="en-US" dirty="0" smtClean="0"/>
              <a:t>Do at least one thing every day that you feel good about.</a:t>
            </a:r>
          </a:p>
          <a:p>
            <a:pPr marL="393192" lvl="1" indent="0">
              <a:buNone/>
            </a:pPr>
            <a:endParaRPr lang="en-US" sz="1000" dirty="0"/>
          </a:p>
          <a:p>
            <a:r>
              <a:rPr lang="en-US" b="1" dirty="0"/>
              <a:t>Congratulate </a:t>
            </a:r>
            <a:r>
              <a:rPr lang="en-US" b="1" dirty="0" smtClean="0"/>
              <a:t>yourself</a:t>
            </a:r>
            <a:endParaRPr lang="en-US" b="1" dirty="0"/>
          </a:p>
          <a:p>
            <a:pPr lvl="1"/>
            <a:r>
              <a:rPr lang="en-US" dirty="0"/>
              <a:t>Honor your achievements, big and small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01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RL xmlns="http://schemas.microsoft.com/sharepoint/v3">
      <Url>https://stage.oregon.gov/oha/PH/HEALTHYPEOPLEFAMILIES/WIC/Documents/wellness/Appreciating%20Yourself%20Presentation.pptx</Url>
      <Description>Emotional Wellness</Description>
    </URL>
    <PublishingExpirationDate xmlns="http://schemas.microsoft.com/sharepoint/v3" xsi:nil="true"/>
    <PublishingStartDate xmlns="http://schemas.microsoft.com/sharepoint/v3" xsi:nil="true"/>
    <IACategory xmlns="59da1016-2a1b-4f8a-9768-d7a4932f6f16">Public Health</IACategory>
    <IASubtopic xmlns="59da1016-2a1b-4f8a-9768-d7a4932f6f16" xsi:nil="true"/>
    <Meta_x0020_Description xmlns="f144fd3f-61b7-45a4-a8a5-a00a4ffd3675" xsi:nil="true"/>
    <DocumentExpirationDate xmlns="59da1016-2a1b-4f8a-9768-d7a4932f6f16">2018-12-31T08:00:00+00:00</DocumentExpirationDate>
    <IATopic xmlns="59da1016-2a1b-4f8a-9768-d7a4932f6f16">Public Health - Health Resources</IATopic>
    <Meta_x0020_Keywords xmlns="f144fd3f-61b7-45a4-a8a5-a00a4ffd367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C442886-BBB3-499A-8EE5-65E2CAACF235}"/>
</file>

<file path=customXml/itemProps2.xml><?xml version="1.0" encoding="utf-8"?>
<ds:datastoreItem xmlns:ds="http://schemas.openxmlformats.org/officeDocument/2006/customXml" ds:itemID="{5EC374D5-EFDA-439E-8AF6-1279F1C51241}"/>
</file>

<file path=customXml/itemProps3.xml><?xml version="1.0" encoding="utf-8"?>
<ds:datastoreItem xmlns:ds="http://schemas.openxmlformats.org/officeDocument/2006/customXml" ds:itemID="{081A6FEC-C777-4CC4-ADB6-06FAFE2B3587}"/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4778</TotalTime>
  <Words>1115</Words>
  <Application>Microsoft Office PowerPoint</Application>
  <PresentationFormat>On-screen Show (4:3)</PresentationFormat>
  <Paragraphs>138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Flow</vt:lpstr>
      <vt:lpstr>Emotional Wellness: Appreciating Yourself </vt:lpstr>
      <vt:lpstr> Jessie’s story  </vt:lpstr>
      <vt:lpstr>Emotional Wellness</vt:lpstr>
      <vt:lpstr>Some Components of Emotional Wellness</vt:lpstr>
      <vt:lpstr>Building Self-Confidence</vt:lpstr>
      <vt:lpstr>Building Self-Confidence</vt:lpstr>
      <vt:lpstr>Self Confidence –  Getting to the Heart of the Matter</vt:lpstr>
      <vt:lpstr>Building Self-Esteem</vt:lpstr>
      <vt:lpstr>Building Self-Esteem</vt:lpstr>
      <vt:lpstr>Self-Esteem–  Getting to the Heart of the Matter</vt:lpstr>
      <vt:lpstr>Setting Your Own Goals  and Expectations</vt:lpstr>
      <vt:lpstr>Setting Your Own Goals and Expectations</vt:lpstr>
      <vt:lpstr>Setting Goals &amp; Expectations–  Getting to the Heart of the Matter</vt:lpstr>
      <vt:lpstr>Thinking Positively</vt:lpstr>
      <vt:lpstr>Thinking Positively–  Getting to the Heart of the Matter</vt:lpstr>
      <vt:lpstr> Jessie’s story:  </vt:lpstr>
      <vt:lpstr>Gallery Walk: Concrete Action Steps</vt:lpstr>
      <vt:lpstr>Strategies for all of us! </vt:lpstr>
      <vt:lpstr>What works for you? </vt:lpstr>
      <vt:lpstr>Appreciating Yourself: Pair Share</vt:lpstr>
      <vt:lpstr>PowerPoint Presentation</vt:lpstr>
    </vt:vector>
  </TitlesOfParts>
  <Company>Oregon DHS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Emotional Wellness</dc:title>
  <dc:creator>Kim Word</dc:creator>
  <cp:lastModifiedBy>Adrienne Paige Mullock </cp:lastModifiedBy>
  <cp:revision>120</cp:revision>
  <cp:lastPrinted>2014-07-30T18:53:15Z</cp:lastPrinted>
  <dcterms:created xsi:type="dcterms:W3CDTF">2014-05-19T18:22:05Z</dcterms:created>
  <dcterms:modified xsi:type="dcterms:W3CDTF">2014-09-12T22:35:52Z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0x01010079012CDB5CCD2847B46468FD3DF1DE6F</vt:lpwstr>
  </property>
  <property fmtid="{D5CDD505-2E9C-101B-9397-08002B2CF9AE}" pid="3" name="WorkflowChangePath">
    <vt:lpwstr>7a8214dd-047d-4ac3-b198-53133860870f,2;7a8214dd-047d-4ac3-b198-53133860870f,5;</vt:lpwstr>
  </property>
  <property fmtid="{D5CDD505-2E9C-101B-9397-08002B2CF9AE}" pid="4" name="Order">
    <vt:r8>83900</vt:r8>
  </property>
</Properties>
</file>