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31.xml" ContentType="application/vnd.openxmlformats-officedocument.presentationml.tags+xml"/>
  <Override PartName="/ppt/tags/tag21.xml" ContentType="application/vnd.openxmlformats-officedocument.presentationml.tags+xml"/>
  <Override PartName="/ppt/tags/tag32.xml" ContentType="application/vnd.openxmlformats-officedocument.presentationml.tags+xml"/>
  <Override PartName="/ppt/tags/tag25.xml" ContentType="application/vnd.openxmlformats-officedocument.presentationml.tags+xml"/>
  <Override PartName="/ppt/tags/tag33.xml" ContentType="application/vnd.openxmlformats-officedocument.presentationml.tags+xml"/>
  <Override PartName="/ppt/tags/tag13.xml" ContentType="application/vnd.openxmlformats-officedocument.presentationml.tags+xml"/>
  <Override PartName="/ppt/tags/tag18.xml" ContentType="application/vnd.openxmlformats-officedocument.presentationml.tags+xml"/>
  <Override PartName="/ppt/tags/tag34.xml" ContentType="application/vnd.openxmlformats-officedocument.presentationml.tags+xml"/>
  <Override PartName="/ppt/tags/tag11.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26.xml" ContentType="application/vnd.openxmlformats-officedocument.presentationml.tags+xml"/>
  <Override PartName="/ppt/tags/tag10.xml" ContentType="application/vnd.openxmlformats-officedocument.presentationml.tags+xml"/>
  <Override PartName="/ppt/tags/tag17.xml" ContentType="application/vnd.openxmlformats-officedocument.presentationml.tags+xml"/>
  <Override PartName="/ppt/tags/tag2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12.xml" ContentType="application/vnd.openxmlformats-officedocument.presentationml.tags+xml"/>
  <Override PartName="/ppt/tags/tag14.xml" ContentType="application/vnd.openxmlformats-officedocument.presentationml.tags+xml"/>
  <Override PartName="/ppt/tags/tag19.xml" ContentType="application/vnd.openxmlformats-officedocument.presentationml.tags+xml"/>
  <Override PartName="/ppt/tags/tag22.xml" ContentType="application/vnd.openxmlformats-officedocument.presentationml.tags+xml"/>
  <Override PartName="/ppt/tags/tag1.xml" ContentType="application/vnd.openxmlformats-officedocument.presentationml.tag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tags/tag1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15.xml" ContentType="application/vnd.openxmlformats-officedocument.presentationml.tags+xml"/>
  <Override PartName="/ppt/tags/tag24.xml" ContentType="application/vnd.openxmlformats-officedocument.presentationml.tags+xml"/>
  <Override PartName="/ppt/tags/tag30.xml" ContentType="application/vnd.openxmlformats-officedocument.presentationml.tag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46"/>
  </p:notesMasterIdLst>
  <p:sldIdLst>
    <p:sldId id="293" r:id="rId5"/>
    <p:sldId id="542" r:id="rId6"/>
    <p:sldId id="538" r:id="rId7"/>
    <p:sldId id="892" r:id="rId8"/>
    <p:sldId id="543" r:id="rId9"/>
    <p:sldId id="997" r:id="rId10"/>
    <p:sldId id="991" r:id="rId11"/>
    <p:sldId id="515" r:id="rId12"/>
    <p:sldId id="899" r:id="rId13"/>
    <p:sldId id="1030" r:id="rId14"/>
    <p:sldId id="488" r:id="rId15"/>
    <p:sldId id="1031" r:id="rId16"/>
    <p:sldId id="489" r:id="rId17"/>
    <p:sldId id="503" r:id="rId18"/>
    <p:sldId id="506" r:id="rId19"/>
    <p:sldId id="532" r:id="rId20"/>
    <p:sldId id="1037" r:id="rId21"/>
    <p:sldId id="981" r:id="rId22"/>
    <p:sldId id="998" r:id="rId23"/>
    <p:sldId id="984" r:id="rId24"/>
    <p:sldId id="1012" r:id="rId25"/>
    <p:sldId id="906" r:id="rId26"/>
    <p:sldId id="907" r:id="rId27"/>
    <p:sldId id="987" r:id="rId28"/>
    <p:sldId id="989" r:id="rId29"/>
    <p:sldId id="988" r:id="rId30"/>
    <p:sldId id="992" r:id="rId31"/>
    <p:sldId id="1044" r:id="rId32"/>
    <p:sldId id="999" r:id="rId33"/>
    <p:sldId id="553" r:id="rId34"/>
    <p:sldId id="909" r:id="rId35"/>
    <p:sldId id="1043" r:id="rId36"/>
    <p:sldId id="1033" r:id="rId37"/>
    <p:sldId id="1034" r:id="rId38"/>
    <p:sldId id="1038" r:id="rId39"/>
    <p:sldId id="1041" r:id="rId40"/>
    <p:sldId id="531" r:id="rId41"/>
    <p:sldId id="484" r:id="rId42"/>
    <p:sldId id="995" r:id="rId43"/>
    <p:sldId id="1028" r:id="rId44"/>
    <p:sldId id="923" r:id="rId45"/>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0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E8C77"/>
    <a:srgbClr val="D24AD2"/>
    <a:srgbClr val="666699"/>
    <a:srgbClr val="336699"/>
    <a:srgbClr val="777777"/>
    <a:srgbClr val="00A1DA"/>
    <a:srgbClr val="3FCDFF"/>
    <a:srgbClr val="FF505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803" autoAdjust="0"/>
    <p:restoredTop sz="96173" autoAdjust="0"/>
  </p:normalViewPr>
  <p:slideViewPr>
    <p:cSldViewPr snapToGrid="0">
      <p:cViewPr varScale="1">
        <p:scale>
          <a:sx n="73" d="100"/>
          <a:sy n="73" d="100"/>
        </p:scale>
        <p:origin x="734" y="72"/>
      </p:cViewPr>
      <p:guideLst/>
    </p:cSldViewPr>
  </p:slideViewPr>
  <p:outlineViewPr>
    <p:cViewPr>
      <p:scale>
        <a:sx n="33" d="100"/>
        <a:sy n="33" d="100"/>
      </p:scale>
      <p:origin x="0" y="-15492"/>
    </p:cViewPr>
  </p:outlineViewPr>
  <p:notesTextViewPr>
    <p:cViewPr>
      <p:scale>
        <a:sx n="1" d="1"/>
        <a:sy n="1" d="1"/>
      </p:scale>
      <p:origin x="0" y="0"/>
    </p:cViewPr>
  </p:notesTextViewPr>
  <p:sorterViewPr>
    <p:cViewPr>
      <p:scale>
        <a:sx n="146" d="100"/>
        <a:sy n="146" d="100"/>
      </p:scale>
      <p:origin x="0" y="-203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4606A-0697-4CCD-8AA3-D00612B21674}" type="datetimeFigureOut">
              <a:rPr lang="en-US" smtClean="0"/>
              <a:t>4/27/2021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1D14FD-0D67-487D-A1DA-713A9D3741C2}" type="slidenum">
              <a:rPr lang="en-US" smtClean="0"/>
              <a:t>‹#›</a:t>
            </a:fld>
            <a:endParaRPr lang="en-US"/>
          </a:p>
        </p:txBody>
      </p:sp>
    </p:spTree>
    <p:extLst>
      <p:ext uri="{BB962C8B-B14F-4D97-AF65-F5344CB8AC3E}">
        <p14:creationId xmlns:p14="http://schemas.microsoft.com/office/powerpoint/2010/main" val="225201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4</a:t>
            </a:fld>
            <a:endParaRPr lang="en-US"/>
          </a:p>
        </p:txBody>
      </p:sp>
    </p:spTree>
    <p:extLst>
      <p:ext uri="{BB962C8B-B14F-4D97-AF65-F5344CB8AC3E}">
        <p14:creationId xmlns:p14="http://schemas.microsoft.com/office/powerpoint/2010/main" val="1401458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482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0669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5776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Extra slide if want to use.</a:t>
            </a:r>
          </a:p>
        </p:txBody>
      </p:sp>
      <p:sp>
        <p:nvSpPr>
          <p:cNvPr id="4" name="Slide Number Placeholder 3"/>
          <p:cNvSpPr>
            <a:spLocks noGrp="1"/>
          </p:cNvSpPr>
          <p:nvPr>
            <p:ph type="sldNum" sz="quarter" idx="5"/>
          </p:nvPr>
        </p:nvSpPr>
        <p:spPr/>
        <p:txBody>
          <a:bodyPr/>
          <a:lstStyle/>
          <a:p>
            <a:fld id="{DC1D14FD-0D67-487D-A1DA-713A9D3741C2}" type="slidenum">
              <a:rPr lang="en-US" smtClean="0"/>
              <a:t>29</a:t>
            </a:fld>
            <a:endParaRPr lang="en-US"/>
          </a:p>
        </p:txBody>
      </p:sp>
    </p:spTree>
    <p:extLst>
      <p:ext uri="{BB962C8B-B14F-4D97-AF65-F5344CB8AC3E}">
        <p14:creationId xmlns:p14="http://schemas.microsoft.com/office/powerpoint/2010/main" val="1375822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Extra slide if want to use.</a:t>
            </a:r>
          </a:p>
        </p:txBody>
      </p:sp>
      <p:sp>
        <p:nvSpPr>
          <p:cNvPr id="4" name="Slide Number Placeholder 3"/>
          <p:cNvSpPr>
            <a:spLocks noGrp="1"/>
          </p:cNvSpPr>
          <p:nvPr>
            <p:ph type="sldNum" sz="quarter" idx="5"/>
          </p:nvPr>
        </p:nvSpPr>
        <p:spPr/>
        <p:txBody>
          <a:bodyPr/>
          <a:lstStyle/>
          <a:p>
            <a:fld id="{DC1D14FD-0D67-487D-A1DA-713A9D3741C2}" type="slidenum">
              <a:rPr lang="en-US" smtClean="0"/>
              <a:t>31</a:t>
            </a:fld>
            <a:endParaRPr lang="en-US"/>
          </a:p>
        </p:txBody>
      </p:sp>
    </p:spTree>
    <p:extLst>
      <p:ext uri="{BB962C8B-B14F-4D97-AF65-F5344CB8AC3E}">
        <p14:creationId xmlns:p14="http://schemas.microsoft.com/office/powerpoint/2010/main" val="1020087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Extra slide if want to use.</a:t>
            </a:r>
          </a:p>
        </p:txBody>
      </p:sp>
      <p:sp>
        <p:nvSpPr>
          <p:cNvPr id="4" name="Slide Number Placeholder 3"/>
          <p:cNvSpPr>
            <a:spLocks noGrp="1"/>
          </p:cNvSpPr>
          <p:nvPr>
            <p:ph type="sldNum" sz="quarter" idx="5"/>
          </p:nvPr>
        </p:nvSpPr>
        <p:spPr/>
        <p:txBody>
          <a:bodyPr/>
          <a:lstStyle/>
          <a:p>
            <a:fld id="{DC1D14FD-0D67-487D-A1DA-713A9D3741C2}" type="slidenum">
              <a:rPr lang="en-US" smtClean="0"/>
              <a:t>32</a:t>
            </a:fld>
            <a:endParaRPr lang="en-US"/>
          </a:p>
        </p:txBody>
      </p:sp>
    </p:spTree>
    <p:extLst>
      <p:ext uri="{BB962C8B-B14F-4D97-AF65-F5344CB8AC3E}">
        <p14:creationId xmlns:p14="http://schemas.microsoft.com/office/powerpoint/2010/main" val="1348412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Extra slide if want to use.</a:t>
            </a:r>
          </a:p>
        </p:txBody>
      </p:sp>
      <p:sp>
        <p:nvSpPr>
          <p:cNvPr id="4" name="Slide Number Placeholder 3"/>
          <p:cNvSpPr>
            <a:spLocks noGrp="1"/>
          </p:cNvSpPr>
          <p:nvPr>
            <p:ph type="sldNum" sz="quarter" idx="5"/>
          </p:nvPr>
        </p:nvSpPr>
        <p:spPr/>
        <p:txBody>
          <a:bodyPr/>
          <a:lstStyle/>
          <a:p>
            <a:fld id="{DC1D14FD-0D67-487D-A1DA-713A9D3741C2}" type="slidenum">
              <a:rPr lang="en-US" smtClean="0"/>
              <a:t>39</a:t>
            </a:fld>
            <a:endParaRPr lang="en-US"/>
          </a:p>
        </p:txBody>
      </p:sp>
    </p:spTree>
    <p:extLst>
      <p:ext uri="{BB962C8B-B14F-4D97-AF65-F5344CB8AC3E}">
        <p14:creationId xmlns:p14="http://schemas.microsoft.com/office/powerpoint/2010/main" val="3902313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5</a:t>
            </a:fld>
            <a:endParaRPr lang="en-US"/>
          </a:p>
        </p:txBody>
      </p:sp>
    </p:spTree>
    <p:extLst>
      <p:ext uri="{BB962C8B-B14F-4D97-AF65-F5344CB8AC3E}">
        <p14:creationId xmlns:p14="http://schemas.microsoft.com/office/powerpoint/2010/main" val="1694728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356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7</a:t>
            </a:fld>
            <a:endParaRPr lang="en-US"/>
          </a:p>
        </p:txBody>
      </p:sp>
    </p:spTree>
    <p:extLst>
      <p:ext uri="{BB962C8B-B14F-4D97-AF65-F5344CB8AC3E}">
        <p14:creationId xmlns:p14="http://schemas.microsoft.com/office/powerpoint/2010/main" val="2009670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11</a:t>
            </a:fld>
            <a:endParaRPr lang="en-US"/>
          </a:p>
        </p:txBody>
      </p:sp>
    </p:spTree>
    <p:extLst>
      <p:ext uri="{BB962C8B-B14F-4D97-AF65-F5344CB8AC3E}">
        <p14:creationId xmlns:p14="http://schemas.microsoft.com/office/powerpoint/2010/main" val="210661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145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22</a:t>
            </a:fld>
            <a:endParaRPr lang="en-US"/>
          </a:p>
        </p:txBody>
      </p:sp>
    </p:spTree>
    <p:extLst>
      <p:ext uri="{BB962C8B-B14F-4D97-AF65-F5344CB8AC3E}">
        <p14:creationId xmlns:p14="http://schemas.microsoft.com/office/powerpoint/2010/main" val="4256682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1D14FD-0D67-487D-A1DA-713A9D3741C2}" type="slidenum">
              <a:rPr lang="en-US" smtClean="0"/>
              <a:t>23</a:t>
            </a:fld>
            <a:endParaRPr lang="en-US"/>
          </a:p>
        </p:txBody>
      </p:sp>
    </p:spTree>
    <p:extLst>
      <p:ext uri="{BB962C8B-B14F-4D97-AF65-F5344CB8AC3E}">
        <p14:creationId xmlns:p14="http://schemas.microsoft.com/office/powerpoint/2010/main" val="3669585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1D14FD-0D67-487D-A1DA-713A9D374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9555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7635D077-D2D8-4E51-A40D-CC1AE6770115}" type="datetime1">
              <a:rPr lang="en-US" smtClean="0"/>
              <a:t>4/27/2021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7A7684-B636-435A-9D41-768B68EA522D}" type="datetime1">
              <a:rPr lang="en-US" smtClean="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0771C-DA21-46F7-BF1D-504F665A8FA6}" type="datetime1">
              <a:rPr lang="en-US" smtClean="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001545-0126-46A1-9870-328827DFD44A}" type="datetime1">
              <a:rPr lang="en-US" smtClean="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8C26F756-376A-49B3-8587-0A825B889AC4}" type="datetime1">
              <a:rPr lang="en-US" smtClean="0"/>
              <a:t>4/27/2021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ACCA2A-3315-457F-89EA-F6AA178D3563}" type="datetime1">
              <a:rPr lang="en-US" smtClean="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C1584D-9E66-461C-A38A-DB75F6C18B1C}" type="datetime1">
              <a:rPr lang="en-US" smtClean="0"/>
              <a:t>4/27/2021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B12E38-8FCE-41A5-B65A-65FFF2F74409}" type="datetime1">
              <a:rPr lang="en-US" smtClean="0"/>
              <a:t>4/27/2021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B53FD-D505-4F03-9383-023E947BD2DD}" type="datetime1">
              <a:rPr lang="en-US" smtClean="0"/>
              <a:t>4/27/2021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73AC9AD-2CBB-4609-84BE-B3D4265418EB}" type="datetime1">
              <a:rPr lang="en-US" smtClean="0"/>
              <a:t>4/27/2021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B75AB4BC-3983-4793-A8A8-DDC3A9092CC4}" type="datetime1">
              <a:rPr lang="en-US" smtClean="0"/>
              <a:t>4/27/2021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BD9BEDC1-79AC-4009-809A-51035E1B71D1}" type="datetime1">
              <a:rPr lang="en-US" smtClean="0"/>
              <a:t>4/27/2021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hemeOverride" Target="../theme/themeOverride1.xml"/><Relationship Id="rId5" Type="http://schemas.openxmlformats.org/officeDocument/2006/relationships/hyperlink" Target="https://www.pikist.com/free-photo-vogwo"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elifesciences.org/digests/42583/two-roads-diverged-in-a-wood-and-i"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hyperlink" Target="http://www.flickr.com/photos/james_wheeler/9035674677/" TargetMode="Externa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hyperlink" Target="https://pxhere.com/en/photo/719632"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hyperlink" Target="https://fr.wikipedia.org/wiki/Fichier:Contre-jour_talk.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s://www.goodfreephotos.com/people/father-and-child-walking-at-sunset.jpg.php"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hyperlink" Target="https://www.pexels.com/photo/green-leaf-tree-surrounded-by-green-grass-field-20975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imple.wikipedia.org/wiki/file:autumn_mountain_trail.jpg"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hyperlink" Target="https://www.peoplemattersglobal.com/blog/strategic-hr/empathy-in-hr-find-the-echo-of-teammates-within-you-27570" TargetMode="Externa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hyperlink" Target="https://www.pickpik.com/pathway-path-pink-tulips-tulips-spring-springtime-3223" TargetMode="External"/><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20.xml"/><Relationship Id="rId5" Type="http://schemas.openxmlformats.org/officeDocument/2006/relationships/hyperlink" Target="http://flickr.com/photos/way2go/6031783171" TargetMode="Externa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21.xml"/><Relationship Id="rId5" Type="http://schemas.openxmlformats.org/officeDocument/2006/relationships/hyperlink" Target="http://kategl.blogspot.com/2014/12/dont-get-stuck-take-walk-day-21.html" TargetMode="External"/><Relationship Id="rId4" Type="http://schemas.openxmlformats.org/officeDocument/2006/relationships/image" Target="../media/image21.jp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25.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26.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hyperlink" Target="https://www.pacatholic.org/the-supreme-court-should-protect-unborn-children-with-down-syndrome/" TargetMode="Externa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hyperlink" Target="https://pxhere.com/en/photo/1272043"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hyperlink" Target="http://blog.kanelstrand.com/2012/02/final-step-gratitude.html" TargetMode="External"/><Relationship Id="rId4" Type="http://schemas.openxmlformats.org/officeDocument/2006/relationships/image" Target="../media/image27.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hyperlink" Target="https://en.wikipedia.org/wiki/Footprints_(poe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hyperlink" Target="mailto:Oregon.WIC.Breastfeeding@dhsoha.state.or.us"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hyperlink" Target="https://wicworks.fns.usda.gov/resources/wic-breastfeeding-check-tool" TargetMode="External"/><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hyperlink" Target="https://www.oregon.gov/oha/PH/HEALTHYPEOPLEFAMILIES/WIC/Documents/ppm/713.pdf" TargetMode="External"/><Relationship Id="rId5" Type="http://schemas.openxmlformats.org/officeDocument/2006/relationships/hyperlink" Target="http://www.forestforlife.web.id/" TargetMode="External"/><Relationship Id="rId4" Type="http://schemas.openxmlformats.org/officeDocument/2006/relationships/image" Target="../media/image3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hyperlink" Target="https://www.duperrin.com/2014/09/25/que-signifie-vraiment-le-digital-pour-les-rh-partie-2/" TargetMode="Externa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hyperlink" Target="https://www.pikist.com/free-photo-viejp"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liminalentwinings.com/reek-sunday-2013/cprs13-crowd/"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hyperlink" Target="https://pixabay.com/en/dark-path-field-path-pathway-tree-33658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hyperlink" Target="https://pxhere.com/en/photo/5003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 name="Rectangle 128">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31" name="Rectangle 130">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353249" y="1348844"/>
            <a:ext cx="5716338" cy="3042706"/>
          </a:xfrm>
        </p:spPr>
        <p:txBody>
          <a:bodyPr>
            <a:normAutofit/>
          </a:bodyPr>
          <a:lstStyle/>
          <a:p>
            <a:br>
              <a:rPr lang="en-US" sz="6000" dirty="0"/>
            </a:br>
            <a:r>
              <a:rPr lang="en-US" sz="4400" b="1" dirty="0"/>
              <a:t>Infant Feeding Counseling Tips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545361" y="4682062"/>
            <a:ext cx="5524226" cy="1404626"/>
          </a:xfrm>
        </p:spPr>
        <p:txBody>
          <a:bodyPr>
            <a:normAutofit/>
          </a:bodyPr>
          <a:lstStyle/>
          <a:p>
            <a:pPr>
              <a:spcAft>
                <a:spcPts val="600"/>
              </a:spcAft>
            </a:pPr>
            <a:r>
              <a:rPr lang="en-US" sz="2000" dirty="0"/>
              <a:t>A pathway to providing empathy and support when breastfeeding parents request formula</a:t>
            </a:r>
          </a:p>
        </p:txBody>
      </p:sp>
      <p:pic>
        <p:nvPicPr>
          <p:cNvPr id="5" name="Picture 4">
            <a:extLst>
              <a:ext uri="{FF2B5EF4-FFF2-40B4-BE49-F238E27FC236}">
                <a16:creationId xmlns:a16="http://schemas.microsoft.com/office/drawing/2014/main" id="{036D0106-AF23-4B0D-B960-1F5B72F76B60}"/>
              </a:ext>
            </a:extLst>
          </p:cNvPr>
          <p:cNvPicPr>
            <a:picLocks noChangeAspect="1"/>
          </p:cNvPicPr>
          <p:nvPr/>
        </p:nvPicPr>
        <p:blipFill>
          <a:blip r:embed="rId4">
            <a:extLst>
              <a:ext uri="{837473B0-CC2E-450A-ABE3-18F120FF3D39}">
                <a1611:picAttrSrcUrl xmlns:a1611="http://schemas.microsoft.com/office/drawing/2016/11/main" r:id="rId5"/>
              </a:ext>
            </a:extLst>
          </a:blip>
          <a:srcRect/>
          <a:stretch/>
        </p:blipFill>
        <p:spPr>
          <a:xfrm>
            <a:off x="355684" y="457197"/>
            <a:ext cx="4585019" cy="5953977"/>
          </a:xfrm>
          <a:prstGeom prst="rect">
            <a:avLst/>
          </a:prstGeom>
        </p:spPr>
      </p:pic>
      <p:sp>
        <p:nvSpPr>
          <p:cNvPr id="133" name="Rectangle 132">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34">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CD06D1C-D537-4E20-B77B-2AE9206107FD}"/>
              </a:ext>
            </a:extLst>
          </p:cNvPr>
          <p:cNvSpPr>
            <a:spLocks noGrp="1"/>
          </p:cNvSpPr>
          <p:nvPr>
            <p:ph type="sldNum" sz="quarter" idx="12"/>
          </p:nvPr>
        </p:nvSpPr>
        <p:spPr>
          <a:xfrm>
            <a:off x="746889" y="5858088"/>
            <a:ext cx="2111881" cy="228600"/>
          </a:xfrm>
        </p:spPr>
        <p:txBody>
          <a:bodyPr>
            <a:normAutofit/>
          </a:bodyPr>
          <a:lstStyle/>
          <a:p>
            <a:pPr algn="l">
              <a:lnSpc>
                <a:spcPct val="90000"/>
              </a:lnSpc>
              <a:spcAft>
                <a:spcPts val="600"/>
              </a:spcAft>
            </a:pPr>
            <a:fld id="{34B7E4EF-A1BD-40F4-AB7B-04F084DD991D}" type="slidenum">
              <a:rPr lang="en-US" sz="1000">
                <a:solidFill>
                  <a:srgbClr val="FFFFFF"/>
                </a:solidFill>
              </a:rPr>
              <a:pPr algn="l">
                <a:lnSpc>
                  <a:spcPct val="90000"/>
                </a:lnSpc>
                <a:spcAft>
                  <a:spcPts val="600"/>
                </a:spcAft>
              </a:pPr>
              <a:t>1</a:t>
            </a:fld>
            <a:endParaRPr lang="en-US" sz="1000">
              <a:solidFill>
                <a:srgbClr val="FFFFFF"/>
              </a:solidFill>
            </a:endParaRPr>
          </a:p>
        </p:txBody>
      </p:sp>
    </p:spTree>
    <p:custDataLst>
      <p:tags r:id="rId2"/>
    </p:custDataLst>
    <p:extLst>
      <p:ext uri="{BB962C8B-B14F-4D97-AF65-F5344CB8AC3E}">
        <p14:creationId xmlns:p14="http://schemas.microsoft.com/office/powerpoint/2010/main" val="426968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Content Placeholder 5">
            <a:extLst>
              <a:ext uri="{FF2B5EF4-FFF2-40B4-BE49-F238E27FC236}">
                <a16:creationId xmlns:a16="http://schemas.microsoft.com/office/drawing/2014/main" id="{C85FF18F-A285-41AE-9B0F-371BC28238C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3891" r="24978"/>
          <a:stretch/>
        </p:blipFill>
        <p:spPr>
          <a:xfrm>
            <a:off x="424928" y="419292"/>
            <a:ext cx="5522976" cy="6053328"/>
          </a:xfrm>
          <a:prstGeom prst="rect">
            <a:avLst/>
          </a:prstGeom>
        </p:spPr>
      </p:pic>
      <p:sp>
        <p:nvSpPr>
          <p:cNvPr id="19" name="Rectangle 1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DE7733-82C4-481B-ACAB-3C39F13E01E9}"/>
              </a:ext>
            </a:extLst>
          </p:cNvPr>
          <p:cNvSpPr>
            <a:spLocks noGrp="1"/>
          </p:cNvSpPr>
          <p:nvPr>
            <p:ph type="title"/>
          </p:nvPr>
        </p:nvSpPr>
        <p:spPr>
          <a:xfrm>
            <a:off x="6660369" y="606729"/>
            <a:ext cx="5126939" cy="1627324"/>
          </a:xfrm>
        </p:spPr>
        <p:txBody>
          <a:bodyPr>
            <a:noAutofit/>
          </a:bodyPr>
          <a:lstStyle/>
          <a:p>
            <a:r>
              <a:rPr lang="en-US" dirty="0">
                <a:solidFill>
                  <a:schemeClr val="tx1"/>
                </a:solidFill>
              </a:rPr>
              <a:t>You can hold two truths at the same time</a:t>
            </a:r>
            <a:endParaRPr lang="en-US" dirty="0"/>
          </a:p>
        </p:txBody>
      </p:sp>
      <p:sp>
        <p:nvSpPr>
          <p:cNvPr id="4" name="Slide Number Placeholder 3">
            <a:extLst>
              <a:ext uri="{FF2B5EF4-FFF2-40B4-BE49-F238E27FC236}">
                <a16:creationId xmlns:a16="http://schemas.microsoft.com/office/drawing/2014/main" id="{539B6B15-2A83-4BD9-8A0C-B6AD93D49DDB}"/>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10</a:t>
            </a:fld>
            <a:endParaRPr lang="en-US"/>
          </a:p>
        </p:txBody>
      </p:sp>
      <p:sp>
        <p:nvSpPr>
          <p:cNvPr id="16" name="TextBox 15">
            <a:extLst>
              <a:ext uri="{FF2B5EF4-FFF2-40B4-BE49-F238E27FC236}">
                <a16:creationId xmlns:a16="http://schemas.microsoft.com/office/drawing/2014/main" id="{E0C7789E-A22C-42AE-9B33-FD1D51D01E61}"/>
              </a:ext>
            </a:extLst>
          </p:cNvPr>
          <p:cNvSpPr txBox="1"/>
          <p:nvPr/>
        </p:nvSpPr>
        <p:spPr>
          <a:xfrm>
            <a:off x="6660369" y="2263763"/>
            <a:ext cx="4954113" cy="3785652"/>
          </a:xfrm>
          <a:prstGeom prst="rect">
            <a:avLst/>
          </a:prstGeom>
          <a:noFill/>
        </p:spPr>
        <p:txBody>
          <a:bodyPr wrap="square" rtlCol="0">
            <a:spAutoFit/>
          </a:bodyPr>
          <a:lstStyle/>
          <a:p>
            <a:endParaRPr lang="en-US" sz="2000" dirty="0"/>
          </a:p>
          <a:p>
            <a:r>
              <a:rPr lang="en-US" sz="2000" dirty="0"/>
              <a:t>You know the importance of breastfeeding and you want to encourage breastfeeding.</a:t>
            </a:r>
          </a:p>
          <a:p>
            <a:endParaRPr lang="en-US" sz="2000" dirty="0"/>
          </a:p>
          <a:p>
            <a:r>
              <a:rPr lang="en-US" sz="2000" dirty="0"/>
              <a:t>You want to support the parent even when their choice isn’t to fully breastfeed.</a:t>
            </a:r>
          </a:p>
          <a:p>
            <a:endParaRPr lang="en-US" sz="2000" dirty="0"/>
          </a:p>
          <a:p>
            <a:r>
              <a:rPr lang="en-US" sz="2000" dirty="0"/>
              <a:t>So, are you able to support parents who request formula and still support breastfeeding?</a:t>
            </a:r>
          </a:p>
        </p:txBody>
      </p:sp>
    </p:spTree>
    <p:extLst>
      <p:ext uri="{BB962C8B-B14F-4D97-AF65-F5344CB8AC3E}">
        <p14:creationId xmlns:p14="http://schemas.microsoft.com/office/powerpoint/2010/main" val="3387895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01D8C53-41BC-47C6-91BD-870C1288C383}"/>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t="10977" r="9091" b="13265"/>
          <a:stretch/>
        </p:blipFill>
        <p:spPr>
          <a:xfrm>
            <a:off x="20" y="-1"/>
            <a:ext cx="12191980" cy="6857999"/>
          </a:xfrm>
          <a:prstGeom prst="rect">
            <a:avLst/>
          </a:prstGeom>
        </p:spPr>
      </p:pic>
      <p:sp>
        <p:nvSpPr>
          <p:cNvPr id="30" name="Rectangle 2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9619E0-A78D-439F-8643-0C1138AA5254}"/>
              </a:ext>
            </a:extLst>
          </p:cNvPr>
          <p:cNvSpPr>
            <a:spLocks noGrp="1"/>
          </p:cNvSpPr>
          <p:nvPr>
            <p:ph type="title"/>
          </p:nvPr>
        </p:nvSpPr>
        <p:spPr>
          <a:xfrm>
            <a:off x="556916" y="665894"/>
            <a:ext cx="5538151" cy="2350575"/>
          </a:xfrm>
        </p:spPr>
        <p:txBody>
          <a:bodyPr>
            <a:noAutofit/>
          </a:bodyPr>
          <a:lstStyle/>
          <a:p>
            <a:r>
              <a:rPr lang="en-US" b="1" dirty="0"/>
              <a:t>YES! </a:t>
            </a:r>
            <a:br>
              <a:rPr lang="en-US" b="1" dirty="0"/>
            </a:br>
            <a:r>
              <a:rPr lang="en-US" dirty="0"/>
              <a:t>You can support parents </a:t>
            </a:r>
            <a:r>
              <a:rPr lang="en-US" b="1" dirty="0"/>
              <a:t>AND</a:t>
            </a:r>
            <a:r>
              <a:rPr lang="en-US" dirty="0"/>
              <a:t> support breastfeeding!</a:t>
            </a:r>
          </a:p>
        </p:txBody>
      </p:sp>
      <p:sp>
        <p:nvSpPr>
          <p:cNvPr id="4" name="Slide Number Placeholder 3">
            <a:extLst>
              <a:ext uri="{FF2B5EF4-FFF2-40B4-BE49-F238E27FC236}">
                <a16:creationId xmlns:a16="http://schemas.microsoft.com/office/drawing/2014/main" id="{5B7E7E17-C915-4A89-B1EF-51787D2AA1EC}"/>
              </a:ext>
            </a:extLst>
          </p:cNvPr>
          <p:cNvSpPr>
            <a:spLocks noGrp="1"/>
          </p:cNvSpPr>
          <p:nvPr>
            <p:ph type="sldNum" sz="quarter" idx="12"/>
          </p:nvPr>
        </p:nvSpPr>
        <p:spPr>
          <a:xfrm>
            <a:off x="5070261" y="517148"/>
            <a:ext cx="548640" cy="274320"/>
          </a:xfrm>
        </p:spPr>
        <p:txBody>
          <a:bodyPr>
            <a:normAutofit/>
          </a:bodyPr>
          <a:lstStyle/>
          <a:p>
            <a:pPr>
              <a:spcAft>
                <a:spcPts val="600"/>
              </a:spcAft>
            </a:pPr>
            <a:fld id="{34B7E4EF-A1BD-40F4-AB7B-04F084DD991D}" type="slidenum">
              <a:rPr lang="en-US" smtClean="0"/>
              <a:pPr>
                <a:spcAft>
                  <a:spcPts val="600"/>
                </a:spcAft>
              </a:pPr>
              <a:t>11</a:t>
            </a:fld>
            <a:endParaRPr lang="en-US"/>
          </a:p>
        </p:txBody>
      </p:sp>
      <p:sp>
        <p:nvSpPr>
          <p:cNvPr id="3" name="Content Placeholder 2">
            <a:extLst>
              <a:ext uri="{FF2B5EF4-FFF2-40B4-BE49-F238E27FC236}">
                <a16:creationId xmlns:a16="http://schemas.microsoft.com/office/drawing/2014/main" id="{50834FD4-ED98-4332-A40D-42C57A96C55F}"/>
              </a:ext>
            </a:extLst>
          </p:cNvPr>
          <p:cNvSpPr>
            <a:spLocks noGrp="1"/>
          </p:cNvSpPr>
          <p:nvPr>
            <p:ph idx="1"/>
          </p:nvPr>
        </p:nvSpPr>
        <p:spPr>
          <a:xfrm>
            <a:off x="560142" y="3184036"/>
            <a:ext cx="5058759" cy="3357591"/>
          </a:xfrm>
        </p:spPr>
        <p:txBody>
          <a:bodyPr>
            <a:normAutofit/>
          </a:bodyPr>
          <a:lstStyle/>
          <a:p>
            <a:pPr>
              <a:buFont typeface="Courier New" panose="02070309020205020404" pitchFamily="49" charset="0"/>
              <a:buChar char="o"/>
            </a:pPr>
            <a:endParaRPr lang="en-US" sz="2000" dirty="0"/>
          </a:p>
          <a:p>
            <a:pPr marL="0" indent="0">
              <a:buNone/>
            </a:pPr>
            <a:r>
              <a:rPr lang="en-US" sz="2000" dirty="0"/>
              <a:t>We created a pathway that uses empathy and support while talking with parents who request formula. </a:t>
            </a:r>
          </a:p>
          <a:p>
            <a:pPr marL="0" indent="0">
              <a:buNone/>
            </a:pPr>
            <a:r>
              <a:rPr lang="en-US" sz="1600" dirty="0"/>
              <a:t> </a:t>
            </a:r>
            <a:endParaRPr lang="en-US" sz="1600" cap="all" spc="-100" dirty="0"/>
          </a:p>
          <a:p>
            <a:endParaRPr lang="en-US" dirty="0"/>
          </a:p>
        </p:txBody>
      </p:sp>
    </p:spTree>
    <p:custDataLst>
      <p:tags r:id="rId1"/>
    </p:custDataLst>
    <p:extLst>
      <p:ext uri="{BB962C8B-B14F-4D97-AF65-F5344CB8AC3E}">
        <p14:creationId xmlns:p14="http://schemas.microsoft.com/office/powerpoint/2010/main" val="2190163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7680ED-7102-4A8D-87D4-0FB130F3F221}"/>
              </a:ext>
            </a:extLst>
          </p:cNvPr>
          <p:cNvSpPr>
            <a:spLocks noGrp="1"/>
          </p:cNvSpPr>
          <p:nvPr>
            <p:ph type="sldNum" sz="quarter" idx="12"/>
          </p:nvPr>
        </p:nvSpPr>
        <p:spPr/>
        <p:txBody>
          <a:bodyPr/>
          <a:lstStyle/>
          <a:p>
            <a:fld id="{34B7E4EF-A1BD-40F4-AB7B-04F084DD991D}" type="slidenum">
              <a:rPr lang="en-US" smtClean="0"/>
              <a:t>12</a:t>
            </a:fld>
            <a:endParaRPr lang="en-US" dirty="0"/>
          </a:p>
        </p:txBody>
      </p:sp>
      <p:sp>
        <p:nvSpPr>
          <p:cNvPr id="3" name="Content Placeholder 2">
            <a:extLst>
              <a:ext uri="{FF2B5EF4-FFF2-40B4-BE49-F238E27FC236}">
                <a16:creationId xmlns:a16="http://schemas.microsoft.com/office/drawing/2014/main" id="{420CAB3C-8B6F-48FC-A627-B535BF1B0CC1}"/>
              </a:ext>
            </a:extLst>
          </p:cNvPr>
          <p:cNvSpPr txBox="1">
            <a:spLocks/>
          </p:cNvSpPr>
          <p:nvPr/>
        </p:nvSpPr>
        <p:spPr>
          <a:xfrm>
            <a:off x="727363" y="2335046"/>
            <a:ext cx="10737273" cy="4065754"/>
          </a:xfrm>
          <a:prstGeom prst="rect">
            <a:avLst/>
          </a:prstGeom>
        </p:spPr>
        <p:txBody>
          <a:bodyPr>
            <a:normAutofit fontScale="92500" lnSpcReduction="20000"/>
          </a:bodyPr>
          <a:lst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sz="2200" b="1" dirty="0"/>
              <a:t>Step 1:</a:t>
            </a:r>
            <a:r>
              <a:rPr lang="en-US" sz="2200" b="1" dirty="0">
                <a:solidFill>
                  <a:schemeClr val="accent2"/>
                </a:solidFill>
              </a:rPr>
              <a:t> OPEN ENDED QUESTIONS. </a:t>
            </a:r>
            <a:r>
              <a:rPr lang="en-US" sz="2200" dirty="0"/>
              <a:t>Ask open-ended questions to learn about their infant feeding experience and breastfeeding goals.  </a:t>
            </a:r>
          </a:p>
          <a:p>
            <a:pPr marL="0" indent="0">
              <a:buNone/>
            </a:pPr>
            <a:r>
              <a:rPr lang="en-US" sz="2200" b="1" dirty="0"/>
              <a:t>Step 2:  </a:t>
            </a:r>
            <a:r>
              <a:rPr lang="en-US" sz="2200" b="1" dirty="0">
                <a:solidFill>
                  <a:srgbClr val="7030A0"/>
                </a:solidFill>
              </a:rPr>
              <a:t>PROVIDE AFFIRMATIONS, EMPATHY, SUPPORT. </a:t>
            </a:r>
            <a:r>
              <a:rPr lang="en-US" sz="2200" dirty="0"/>
              <a:t> “You are an amazing parent, and I can tell how much you love your baby.” “You want breastfeeding to be easier.” “I support all parents, breastfeeding and non-breastfeeding.”</a:t>
            </a:r>
            <a:endParaRPr lang="en-US" sz="2200" b="1" dirty="0"/>
          </a:p>
          <a:p>
            <a:pPr marL="0" indent="0">
              <a:buNone/>
            </a:pPr>
            <a:r>
              <a:rPr lang="en-US" sz="2200" b="1" dirty="0"/>
              <a:t>Step 3:  </a:t>
            </a:r>
            <a:r>
              <a:rPr lang="en-US" sz="2200" b="1" dirty="0">
                <a:solidFill>
                  <a:srgbClr val="4E8C77"/>
                </a:solidFill>
              </a:rPr>
              <a:t>PROVIDE REFLECTIONS, OFFER EDUCATION and DETERMINE NEXT STEPS. </a:t>
            </a:r>
            <a:r>
              <a:rPr lang="en-US" sz="2200" dirty="0"/>
              <a:t>Determine a plan together to address concerns or barriers. Yield* to the RD, IBCLC, or WIC Designated Breastfeeding Expert, if appropriate. Schedule a follow-up contact if issuing formula. </a:t>
            </a:r>
            <a:r>
              <a:rPr lang="en-US" sz="2200" b="1" dirty="0">
                <a:solidFill>
                  <a:srgbClr val="0070C0"/>
                </a:solidFill>
              </a:rPr>
              <a:t> </a:t>
            </a:r>
            <a:r>
              <a:rPr lang="en-US" sz="2200" dirty="0"/>
              <a:t> </a:t>
            </a:r>
          </a:p>
          <a:p>
            <a:pPr marL="0" indent="0">
              <a:buFont typeface="Garamond" pitchFamily="18" charset="0"/>
              <a:buNone/>
            </a:pPr>
            <a:r>
              <a:rPr lang="en-US" sz="2200" b="1" dirty="0"/>
              <a:t>Step 4:  </a:t>
            </a:r>
            <a:r>
              <a:rPr lang="en-US" sz="2200" b="1" dirty="0">
                <a:solidFill>
                  <a:schemeClr val="accent1">
                    <a:lumMod val="50000"/>
                  </a:schemeClr>
                </a:solidFill>
              </a:rPr>
              <a:t>SUMMARIZE THE CONTACT. </a:t>
            </a:r>
            <a:r>
              <a:rPr lang="en-US" sz="2200" dirty="0"/>
              <a:t>Remind the parent what was discussed and when the next planned contact will be. Adjust the food package if needed. Provide encouragement and share your confidence in them.</a:t>
            </a:r>
          </a:p>
          <a:p>
            <a:pPr marL="0" indent="0">
              <a:buFont typeface="Garamond" pitchFamily="18" charset="0"/>
              <a:buNone/>
            </a:pPr>
            <a:r>
              <a:rPr lang="en-US" dirty="0"/>
              <a:t>*Yield means you refer to another health professional while you continue to support the parent with breastfeeding.</a:t>
            </a:r>
          </a:p>
          <a:p>
            <a:endParaRPr lang="en-US" dirty="0"/>
          </a:p>
        </p:txBody>
      </p:sp>
      <p:sp>
        <p:nvSpPr>
          <p:cNvPr id="4" name="TextBox 3">
            <a:extLst>
              <a:ext uri="{FF2B5EF4-FFF2-40B4-BE49-F238E27FC236}">
                <a16:creationId xmlns:a16="http://schemas.microsoft.com/office/drawing/2014/main" id="{B27BB94C-FB2B-4BE0-A805-22254AC896DA}"/>
              </a:ext>
            </a:extLst>
          </p:cNvPr>
          <p:cNvSpPr txBox="1"/>
          <p:nvPr/>
        </p:nvSpPr>
        <p:spPr>
          <a:xfrm>
            <a:off x="1188720" y="527106"/>
            <a:ext cx="9098280" cy="1625060"/>
          </a:xfrm>
          <a:prstGeom prst="rect">
            <a:avLst/>
          </a:prstGeom>
          <a:noFill/>
        </p:spPr>
        <p:txBody>
          <a:bodyPr wrap="square" rtlCol="0">
            <a:spAutoFit/>
          </a:bodyPr>
          <a:lstStyle/>
          <a:p>
            <a:pPr algn="ctr">
              <a:lnSpc>
                <a:spcPct val="83000"/>
              </a:lnSpc>
              <a:spcBef>
                <a:spcPct val="0"/>
              </a:spcBef>
              <a:spcAft>
                <a:spcPts val="600"/>
              </a:spcAft>
            </a:pPr>
            <a:r>
              <a:rPr lang="en-US" sz="4000" dirty="0"/>
              <a:t>Counseling steps for providing empathy and support when breastfeeding parents ask for formula</a:t>
            </a:r>
            <a:endParaRPr lang="en-US" sz="4000" cap="all" spc="-100" dirty="0"/>
          </a:p>
        </p:txBody>
      </p:sp>
    </p:spTree>
    <p:extLst>
      <p:ext uri="{BB962C8B-B14F-4D97-AF65-F5344CB8AC3E}">
        <p14:creationId xmlns:p14="http://schemas.microsoft.com/office/powerpoint/2010/main" val="2991341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D6A2B6-C6F9-4495-AB9F-944F77D93F35}"/>
              </a:ext>
            </a:extLst>
          </p:cNvPr>
          <p:cNvPicPr>
            <a:picLocks noChangeAspect="1"/>
          </p:cNvPicPr>
          <p:nvPr/>
        </p:nvPicPr>
        <p:blipFill>
          <a:blip r:embed="rId3">
            <a:extLst>
              <a:ext uri="{837473B0-CC2E-450A-ABE3-18F120FF3D39}">
                <a1611:picAttrSrcUrl xmlns:a1611="http://schemas.microsoft.com/office/drawing/2016/11/main" r:id="rId4"/>
              </a:ext>
            </a:extLst>
          </a:blip>
          <a:srcRect/>
          <a:stretch/>
        </p:blipFill>
        <p:spPr>
          <a:xfrm>
            <a:off x="6678874" y="0"/>
            <a:ext cx="5513125" cy="6858000"/>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8D92AF-DBD0-4393-A34E-9DC8C3693E42}"/>
              </a:ext>
            </a:extLst>
          </p:cNvPr>
          <p:cNvSpPr>
            <a:spLocks noGrp="1"/>
          </p:cNvSpPr>
          <p:nvPr>
            <p:ph type="title"/>
          </p:nvPr>
        </p:nvSpPr>
        <p:spPr>
          <a:xfrm>
            <a:off x="548641" y="661364"/>
            <a:ext cx="5166575" cy="1343777"/>
          </a:xfrm>
        </p:spPr>
        <p:txBody>
          <a:bodyPr>
            <a:noAutofit/>
          </a:bodyPr>
          <a:lstStyle/>
          <a:p>
            <a:r>
              <a:rPr lang="en-US" dirty="0"/>
              <a:t>Does this pathway of empathy and support sound familiar? </a:t>
            </a:r>
          </a:p>
        </p:txBody>
      </p:sp>
      <p:sp>
        <p:nvSpPr>
          <p:cNvPr id="3" name="Content Placeholder 2">
            <a:extLst>
              <a:ext uri="{FF2B5EF4-FFF2-40B4-BE49-F238E27FC236}">
                <a16:creationId xmlns:a16="http://schemas.microsoft.com/office/drawing/2014/main" id="{4DADEC74-AAF5-48CD-945B-31FF411CA8D6}"/>
              </a:ext>
            </a:extLst>
          </p:cNvPr>
          <p:cNvSpPr>
            <a:spLocks noGrp="1"/>
          </p:cNvSpPr>
          <p:nvPr>
            <p:ph idx="1"/>
          </p:nvPr>
        </p:nvSpPr>
        <p:spPr>
          <a:xfrm>
            <a:off x="482043" y="2258917"/>
            <a:ext cx="5299767" cy="4325590"/>
          </a:xfrm>
        </p:spPr>
        <p:txBody>
          <a:bodyPr>
            <a:normAutofit/>
          </a:bodyPr>
          <a:lstStyle/>
          <a:p>
            <a:pPr marL="0" indent="0">
              <a:buNone/>
            </a:pPr>
            <a:r>
              <a:rPr lang="en-US" sz="2000" dirty="0"/>
              <a:t>Yes, that’s right! </a:t>
            </a:r>
          </a:p>
          <a:p>
            <a:pPr marL="0" indent="0">
              <a:buNone/>
            </a:pPr>
            <a:r>
              <a:rPr lang="en-US" sz="2000" dirty="0"/>
              <a:t>These are the OARS* skills that we’ve been practicing in Oregon WIC for years. </a:t>
            </a:r>
          </a:p>
          <a:p>
            <a:pPr marL="0" indent="0">
              <a:buNone/>
            </a:pPr>
            <a:r>
              <a:rPr lang="en-US" sz="2000" dirty="0"/>
              <a:t>Isn’t it reassuring to know you don’t have to learn something new? This is an opportunity to apply and practice skills you already have. </a:t>
            </a:r>
            <a:endParaRPr lang="en-US" sz="2000" b="1" i="1" dirty="0"/>
          </a:p>
          <a:p>
            <a:pPr marL="0" indent="0">
              <a:buNone/>
            </a:pPr>
            <a:r>
              <a:rPr lang="en-US" sz="2000" dirty="0"/>
              <a:t>We plan to guide you down the pathway. Let’s start at the beginning of the path.</a:t>
            </a:r>
          </a:p>
        </p:txBody>
      </p:sp>
      <p:sp>
        <p:nvSpPr>
          <p:cNvPr id="4" name="Slide Number Placeholder 3">
            <a:extLst>
              <a:ext uri="{FF2B5EF4-FFF2-40B4-BE49-F238E27FC236}">
                <a16:creationId xmlns:a16="http://schemas.microsoft.com/office/drawing/2014/main" id="{CA5DF1F3-B9FB-4EE9-AE35-E18BEB917813}"/>
              </a:ext>
            </a:extLst>
          </p:cNvPr>
          <p:cNvSpPr>
            <a:spLocks noGrp="1"/>
          </p:cNvSpPr>
          <p:nvPr>
            <p:ph type="sldNum" sz="quarter" idx="12"/>
          </p:nvPr>
        </p:nvSpPr>
        <p:spPr/>
        <p:txBody>
          <a:bodyPr/>
          <a:lstStyle/>
          <a:p>
            <a:fld id="{34B7E4EF-A1BD-40F4-AB7B-04F084DD991D}" type="slidenum">
              <a:rPr lang="en-US" smtClean="0"/>
              <a:t>13</a:t>
            </a:fld>
            <a:endParaRPr lang="en-US" dirty="0"/>
          </a:p>
        </p:txBody>
      </p:sp>
      <p:sp>
        <p:nvSpPr>
          <p:cNvPr id="7" name="TextBox 6">
            <a:extLst>
              <a:ext uri="{FF2B5EF4-FFF2-40B4-BE49-F238E27FC236}">
                <a16:creationId xmlns:a16="http://schemas.microsoft.com/office/drawing/2014/main" id="{3DB5A3B8-C705-4A30-8F4F-E5927536D5FF}"/>
              </a:ext>
            </a:extLst>
          </p:cNvPr>
          <p:cNvSpPr txBox="1"/>
          <p:nvPr/>
        </p:nvSpPr>
        <p:spPr>
          <a:xfrm>
            <a:off x="415448" y="6042747"/>
            <a:ext cx="5366363" cy="307777"/>
          </a:xfrm>
          <a:prstGeom prst="rect">
            <a:avLst/>
          </a:prstGeom>
          <a:noFill/>
        </p:spPr>
        <p:txBody>
          <a:bodyPr wrap="square" rtlCol="0">
            <a:spAutoFit/>
          </a:bodyPr>
          <a:lstStyle/>
          <a:p>
            <a:r>
              <a:rPr lang="en-US" sz="1400" dirty="0"/>
              <a:t>*Open ended questions, Affirmations, Reflections, Summaries</a:t>
            </a:r>
          </a:p>
        </p:txBody>
      </p:sp>
    </p:spTree>
    <p:custDataLst>
      <p:tags r:id="rId1"/>
    </p:custDataLst>
    <p:extLst>
      <p:ext uri="{BB962C8B-B14F-4D97-AF65-F5344CB8AC3E}">
        <p14:creationId xmlns:p14="http://schemas.microsoft.com/office/powerpoint/2010/main" val="345834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1837-FDC6-4D7A-9793-DA442F24E474}"/>
              </a:ext>
            </a:extLst>
          </p:cNvPr>
          <p:cNvSpPr>
            <a:spLocks noGrp="1"/>
          </p:cNvSpPr>
          <p:nvPr>
            <p:ph type="title"/>
          </p:nvPr>
        </p:nvSpPr>
        <p:spPr/>
        <p:txBody>
          <a:bodyPr>
            <a:normAutofit/>
          </a:bodyPr>
          <a:lstStyle/>
          <a:p>
            <a:r>
              <a:rPr lang="en-US" sz="4000" b="1" cap="none" dirty="0">
                <a:solidFill>
                  <a:schemeClr val="accent2"/>
                </a:solidFill>
              </a:rPr>
              <a:t>Open Ended Questions</a:t>
            </a:r>
            <a:r>
              <a:rPr lang="en-US" sz="4000" b="1" cap="none" dirty="0">
                <a:solidFill>
                  <a:srgbClr val="FFC000"/>
                </a:solidFill>
              </a:rPr>
              <a:t> </a:t>
            </a:r>
            <a:endParaRPr lang="en-US" sz="4000" cap="none" dirty="0">
              <a:solidFill>
                <a:srgbClr val="FFC000"/>
              </a:solidFill>
            </a:endParaRPr>
          </a:p>
        </p:txBody>
      </p:sp>
      <p:sp>
        <p:nvSpPr>
          <p:cNvPr id="4" name="Slide Number Placeholder 3">
            <a:extLst>
              <a:ext uri="{FF2B5EF4-FFF2-40B4-BE49-F238E27FC236}">
                <a16:creationId xmlns:a16="http://schemas.microsoft.com/office/drawing/2014/main" id="{A038FCCA-EA31-4536-8B7E-85FAFF5E1EEE}"/>
              </a:ext>
            </a:extLst>
          </p:cNvPr>
          <p:cNvSpPr>
            <a:spLocks noGrp="1"/>
          </p:cNvSpPr>
          <p:nvPr>
            <p:ph type="sldNum" sz="quarter" idx="12"/>
          </p:nvPr>
        </p:nvSpPr>
        <p:spPr/>
        <p:txBody>
          <a:bodyPr/>
          <a:lstStyle/>
          <a:p>
            <a:fld id="{34B7E4EF-A1BD-40F4-AB7B-04F084DD991D}" type="slidenum">
              <a:rPr lang="en-US" smtClean="0"/>
              <a:t>14</a:t>
            </a:fld>
            <a:endParaRPr lang="en-US" dirty="0"/>
          </a:p>
        </p:txBody>
      </p:sp>
    </p:spTree>
    <p:custDataLst>
      <p:tags r:id="rId1"/>
    </p:custDataLst>
    <p:extLst>
      <p:ext uri="{BB962C8B-B14F-4D97-AF65-F5344CB8AC3E}">
        <p14:creationId xmlns:p14="http://schemas.microsoft.com/office/powerpoint/2010/main" val="609302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5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4">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a:extLst>
              <a:ext uri="{FF2B5EF4-FFF2-40B4-BE49-F238E27FC236}">
                <a16:creationId xmlns:a16="http://schemas.microsoft.com/office/drawing/2014/main" id="{2B6540C0-29D7-4DD3-B144-B0023F88A56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5640" r="2510"/>
          <a:stretch/>
        </p:blipFill>
        <p:spPr>
          <a:xfrm>
            <a:off x="424928" y="419292"/>
            <a:ext cx="5522976" cy="6053328"/>
          </a:xfrm>
          <a:prstGeom prst="rect">
            <a:avLst/>
          </a:prstGeom>
        </p:spPr>
      </p:pic>
      <p:sp>
        <p:nvSpPr>
          <p:cNvPr id="57" name="Rectangle 5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474839" y="457245"/>
            <a:ext cx="5704458" cy="2157191"/>
          </a:xfrm>
        </p:spPr>
        <p:txBody>
          <a:bodyPr vert="horz" lIns="91440" tIns="45720" rIns="91440" bIns="45720" rtlCol="0">
            <a:noAutofit/>
          </a:bodyPr>
          <a:lstStyle/>
          <a:p>
            <a:r>
              <a:rPr lang="en-US" dirty="0">
                <a:solidFill>
                  <a:schemeClr val="tx1"/>
                </a:solidFill>
              </a:rPr>
              <a:t>Start </a:t>
            </a:r>
            <a:r>
              <a:rPr lang="en-US" spc="-100" dirty="0"/>
              <a:t>the conversation with an </a:t>
            </a:r>
            <a:r>
              <a:rPr lang="en-US" b="1" spc="-100" dirty="0">
                <a:solidFill>
                  <a:schemeClr val="accent2"/>
                </a:solidFill>
              </a:rPr>
              <a:t>open ended question </a:t>
            </a:r>
            <a:r>
              <a:rPr lang="en-US" spc="-100" dirty="0"/>
              <a:t>in a private space</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582249" y="3012622"/>
            <a:ext cx="5110353" cy="3257550"/>
          </a:xfrm>
        </p:spPr>
        <p:txBody>
          <a:bodyPr vert="horz" lIns="91440" tIns="45720" rIns="91440" bIns="45720" rtlCol="0">
            <a:normAutofit fontScale="40000" lnSpcReduction="20000"/>
          </a:bodyPr>
          <a:lstStyle/>
          <a:p>
            <a:pPr marL="0" indent="0">
              <a:lnSpc>
                <a:spcPct val="100000"/>
              </a:lnSpc>
              <a:spcBef>
                <a:spcPts val="0"/>
              </a:spcBef>
              <a:spcAft>
                <a:spcPts val="600"/>
              </a:spcAft>
              <a:buNone/>
            </a:pPr>
            <a:r>
              <a:rPr lang="en-US" sz="4200" dirty="0"/>
              <a:t>EXAMPLES:</a:t>
            </a:r>
          </a:p>
          <a:p>
            <a:pPr marL="0" indent="0">
              <a:lnSpc>
                <a:spcPct val="100000"/>
              </a:lnSpc>
              <a:spcBef>
                <a:spcPts val="0"/>
              </a:spcBef>
              <a:spcAft>
                <a:spcPts val="600"/>
              </a:spcAft>
              <a:buNone/>
            </a:pPr>
            <a:endParaRPr lang="en-US" sz="4200" dirty="0"/>
          </a:p>
          <a:p>
            <a:pPr marL="0" indent="0">
              <a:lnSpc>
                <a:spcPct val="100000"/>
              </a:lnSpc>
              <a:spcBef>
                <a:spcPts val="0"/>
              </a:spcBef>
              <a:spcAft>
                <a:spcPts val="600"/>
              </a:spcAft>
              <a:buNone/>
            </a:pPr>
            <a:r>
              <a:rPr lang="en-US" sz="4200" dirty="0"/>
              <a:t>“What concerns or questions do you have about feeding your baby?”</a:t>
            </a:r>
          </a:p>
          <a:p>
            <a:pPr marL="0" indent="0">
              <a:lnSpc>
                <a:spcPct val="100000"/>
              </a:lnSpc>
              <a:spcBef>
                <a:spcPts val="0"/>
              </a:spcBef>
              <a:spcAft>
                <a:spcPts val="600"/>
              </a:spcAft>
              <a:buNone/>
            </a:pPr>
            <a:endParaRPr lang="en-US" sz="4200" dirty="0"/>
          </a:p>
          <a:p>
            <a:pPr marL="0" indent="0">
              <a:lnSpc>
                <a:spcPct val="100000"/>
              </a:lnSpc>
              <a:spcBef>
                <a:spcPts val="0"/>
              </a:spcBef>
              <a:spcAft>
                <a:spcPts val="600"/>
              </a:spcAft>
              <a:buNone/>
            </a:pPr>
            <a:r>
              <a:rPr lang="en-US" sz="4200" dirty="0"/>
              <a:t>“How do you feel about using formula?”</a:t>
            </a:r>
          </a:p>
          <a:p>
            <a:pPr marL="0" indent="0">
              <a:lnSpc>
                <a:spcPct val="100000"/>
              </a:lnSpc>
              <a:spcBef>
                <a:spcPts val="0"/>
              </a:spcBef>
              <a:spcAft>
                <a:spcPts val="600"/>
              </a:spcAft>
              <a:buNone/>
            </a:pPr>
            <a:endParaRPr lang="en-US" sz="4200" dirty="0"/>
          </a:p>
          <a:p>
            <a:pPr marL="0" indent="0">
              <a:lnSpc>
                <a:spcPct val="100000"/>
              </a:lnSpc>
              <a:spcBef>
                <a:spcPts val="0"/>
              </a:spcBef>
              <a:spcAft>
                <a:spcPts val="600"/>
              </a:spcAft>
              <a:buNone/>
            </a:pPr>
            <a:r>
              <a:rPr lang="en-US" sz="4200" dirty="0"/>
              <a:t>“What have you heard about ways to increase milk production?”</a:t>
            </a:r>
          </a:p>
          <a:p>
            <a:pPr marL="0" indent="0">
              <a:lnSpc>
                <a:spcPct val="100000"/>
              </a:lnSpc>
              <a:spcBef>
                <a:spcPts val="0"/>
              </a:spcBef>
              <a:spcAft>
                <a:spcPts val="600"/>
              </a:spcAft>
              <a:buNone/>
            </a:pPr>
            <a:endParaRPr lang="en-US" sz="4200" dirty="0"/>
          </a:p>
          <a:p>
            <a:pPr>
              <a:lnSpc>
                <a:spcPct val="100000"/>
              </a:lnSpc>
              <a:spcBef>
                <a:spcPts val="0"/>
              </a:spcBef>
              <a:spcAft>
                <a:spcPts val="600"/>
              </a:spcAft>
            </a:pPr>
            <a:endParaRPr lang="en-US" sz="1300" dirty="0"/>
          </a:p>
          <a:p>
            <a:pPr>
              <a:lnSpc>
                <a:spcPct val="100000"/>
              </a:lnSpc>
              <a:spcBef>
                <a:spcPts val="0"/>
              </a:spcBef>
              <a:spcAft>
                <a:spcPts val="600"/>
              </a:spcAft>
            </a:pPr>
            <a:endParaRPr lang="en-US" sz="1300" dirty="0"/>
          </a:p>
          <a:p>
            <a:pPr marL="0" indent="0">
              <a:lnSpc>
                <a:spcPct val="100000"/>
              </a:lnSpc>
              <a:spcBef>
                <a:spcPts val="0"/>
              </a:spcBef>
              <a:spcAft>
                <a:spcPts val="600"/>
              </a:spcAft>
              <a:buNone/>
            </a:pPr>
            <a:endParaRPr lang="en-US" sz="1300" dirty="0"/>
          </a:p>
          <a:p>
            <a:pPr marL="0" indent="0">
              <a:lnSpc>
                <a:spcPct val="100000"/>
              </a:lnSpc>
              <a:spcBef>
                <a:spcPts val="0"/>
              </a:spcBef>
              <a:spcAft>
                <a:spcPts val="600"/>
              </a:spcAft>
              <a:buNone/>
            </a:pPr>
            <a:r>
              <a:rPr lang="en-US" sz="1300" spc="80" dirty="0"/>
              <a:t> </a:t>
            </a:r>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15</a:t>
            </a:fld>
            <a:endParaRPr lang="en-US" dirty="0"/>
          </a:p>
        </p:txBody>
      </p:sp>
    </p:spTree>
    <p:custDataLst>
      <p:tags r:id="rId1"/>
    </p:custDataLst>
    <p:extLst>
      <p:ext uri="{BB962C8B-B14F-4D97-AF65-F5344CB8AC3E}">
        <p14:creationId xmlns:p14="http://schemas.microsoft.com/office/powerpoint/2010/main" val="1312918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BC6DDDF-58D1-4D4A-AB64-8A2C704EDEF6}"/>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4325" r="9091" b="19066"/>
          <a:stretch/>
        </p:blipFill>
        <p:spPr>
          <a:xfrm>
            <a:off x="20" y="-1"/>
            <a:ext cx="12191980" cy="6857999"/>
          </a:xfrm>
          <a:prstGeom prst="rect">
            <a:avLst/>
          </a:prstGeom>
        </p:spPr>
      </p:pic>
      <p:sp>
        <p:nvSpPr>
          <p:cNvPr id="34" name="Rectangle 3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1F0620-AB00-4DBB-B01D-BA6B0E3F43DA}"/>
              </a:ext>
            </a:extLst>
          </p:cNvPr>
          <p:cNvSpPr>
            <a:spLocks noGrp="1"/>
          </p:cNvSpPr>
          <p:nvPr>
            <p:ph type="title"/>
          </p:nvPr>
        </p:nvSpPr>
        <p:spPr>
          <a:xfrm>
            <a:off x="651282" y="864574"/>
            <a:ext cx="4835118" cy="923044"/>
          </a:xfrm>
        </p:spPr>
        <p:txBody>
          <a:bodyPr>
            <a:noAutofit/>
          </a:bodyPr>
          <a:lstStyle/>
          <a:p>
            <a:r>
              <a:rPr lang="en-US" dirty="0">
                <a:solidFill>
                  <a:schemeClr val="tx1"/>
                </a:solidFill>
              </a:rPr>
              <a:t>Listen</a:t>
            </a:r>
            <a:r>
              <a:rPr lang="en-US" dirty="0"/>
              <a:t> to the parent’s story</a:t>
            </a:r>
          </a:p>
        </p:txBody>
      </p:sp>
      <p:sp>
        <p:nvSpPr>
          <p:cNvPr id="4" name="Slide Number Placeholder 3">
            <a:extLst>
              <a:ext uri="{FF2B5EF4-FFF2-40B4-BE49-F238E27FC236}">
                <a16:creationId xmlns:a16="http://schemas.microsoft.com/office/drawing/2014/main" id="{0C4FAC73-1AB8-45C0-BE12-B6BCFAC40423}"/>
              </a:ext>
            </a:extLst>
          </p:cNvPr>
          <p:cNvSpPr>
            <a:spLocks noGrp="1"/>
          </p:cNvSpPr>
          <p:nvPr>
            <p:ph type="sldNum" sz="quarter" idx="12"/>
          </p:nvPr>
        </p:nvSpPr>
        <p:spPr>
          <a:xfrm>
            <a:off x="5070261" y="517148"/>
            <a:ext cx="548640" cy="274320"/>
          </a:xfrm>
        </p:spPr>
        <p:txBody>
          <a:bodyPr>
            <a:normAutofit/>
          </a:bodyPr>
          <a:lstStyle/>
          <a:p>
            <a:pPr>
              <a:spcAft>
                <a:spcPts val="600"/>
              </a:spcAft>
            </a:pPr>
            <a:fld id="{34B7E4EF-A1BD-40F4-AB7B-04F084DD991D}" type="slidenum">
              <a:rPr lang="en-US" smtClean="0"/>
              <a:pPr>
                <a:spcAft>
                  <a:spcPts val="600"/>
                </a:spcAft>
              </a:pPr>
              <a:t>16</a:t>
            </a:fld>
            <a:endParaRPr lang="en-US"/>
          </a:p>
        </p:txBody>
      </p:sp>
      <p:sp>
        <p:nvSpPr>
          <p:cNvPr id="6" name="TextBox 5">
            <a:extLst>
              <a:ext uri="{FF2B5EF4-FFF2-40B4-BE49-F238E27FC236}">
                <a16:creationId xmlns:a16="http://schemas.microsoft.com/office/drawing/2014/main" id="{9466D3A2-303F-4E0E-9733-2F8F6CD377A5}"/>
              </a:ext>
            </a:extLst>
          </p:cNvPr>
          <p:cNvSpPr txBox="1"/>
          <p:nvPr/>
        </p:nvSpPr>
        <p:spPr>
          <a:xfrm>
            <a:off x="651282" y="2396908"/>
            <a:ext cx="4967620" cy="4154984"/>
          </a:xfrm>
          <a:prstGeom prst="rect">
            <a:avLst/>
          </a:prstGeom>
          <a:noFill/>
        </p:spPr>
        <p:txBody>
          <a:bodyPr wrap="square" rtlCol="0">
            <a:spAutoFit/>
          </a:bodyPr>
          <a:lstStyle/>
          <a:p>
            <a:r>
              <a:rPr lang="en-US" sz="2000" dirty="0"/>
              <a:t>Step back and be objective.</a:t>
            </a:r>
          </a:p>
          <a:p>
            <a:pPr marL="342900" indent="-342900">
              <a:buFont typeface="Courier New" panose="02070309020205020404" pitchFamily="49" charset="0"/>
              <a:buChar char="o"/>
            </a:pPr>
            <a:endParaRPr lang="en-US" sz="2000" dirty="0"/>
          </a:p>
          <a:p>
            <a:r>
              <a:rPr lang="en-US" sz="2000" dirty="0"/>
              <a:t>Find out how they got from point A to point B.</a:t>
            </a:r>
          </a:p>
          <a:p>
            <a:pPr marL="342900" indent="-342900">
              <a:buFont typeface="Courier New" panose="02070309020205020404" pitchFamily="49" charset="0"/>
              <a:buChar char="o"/>
            </a:pPr>
            <a:endParaRPr lang="en-US" sz="2000" dirty="0"/>
          </a:p>
          <a:p>
            <a:r>
              <a:rPr lang="en-US" sz="2000" dirty="0"/>
              <a:t>Take time to understand their path.</a:t>
            </a:r>
          </a:p>
          <a:p>
            <a:pPr marL="342900" indent="-342900">
              <a:buFont typeface="Courier New" panose="02070309020205020404" pitchFamily="49" charset="0"/>
              <a:buChar char="o"/>
            </a:pPr>
            <a:endParaRPr lang="en-US" sz="2000" dirty="0"/>
          </a:p>
          <a:p>
            <a:r>
              <a:rPr lang="en-US" sz="2000" dirty="0"/>
              <a:t>Remember plans can change…for all of us!</a:t>
            </a:r>
          </a:p>
          <a:p>
            <a:pPr marL="285750" indent="-285750">
              <a:buFont typeface="Courier New" panose="02070309020205020404" pitchFamily="49" charset="0"/>
              <a:buChar char="o"/>
            </a:pPr>
            <a:endParaRPr lang="en-US" sz="2000" dirty="0"/>
          </a:p>
          <a:p>
            <a:endParaRPr lang="en-US" sz="2400" dirty="0"/>
          </a:p>
          <a:p>
            <a:endParaRPr lang="en-US" sz="2400" dirty="0"/>
          </a:p>
          <a:p>
            <a:endParaRPr lang="en-US" sz="1600" dirty="0"/>
          </a:p>
        </p:txBody>
      </p:sp>
    </p:spTree>
    <p:custDataLst>
      <p:tags r:id="rId1"/>
    </p:custDataLst>
    <p:extLst>
      <p:ext uri="{BB962C8B-B14F-4D97-AF65-F5344CB8AC3E}">
        <p14:creationId xmlns:p14="http://schemas.microsoft.com/office/powerpoint/2010/main" val="1014114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1837-FDC6-4D7A-9793-DA442F24E474}"/>
              </a:ext>
            </a:extLst>
          </p:cNvPr>
          <p:cNvSpPr>
            <a:spLocks noGrp="1"/>
          </p:cNvSpPr>
          <p:nvPr>
            <p:ph type="title"/>
          </p:nvPr>
        </p:nvSpPr>
        <p:spPr>
          <a:xfrm>
            <a:off x="2144545" y="2225552"/>
            <a:ext cx="8191441" cy="2406895"/>
          </a:xfrm>
        </p:spPr>
        <p:txBody>
          <a:bodyPr>
            <a:normAutofit/>
          </a:bodyPr>
          <a:lstStyle/>
          <a:p>
            <a:r>
              <a:rPr lang="en-US" sz="4000" dirty="0"/>
              <a:t> </a:t>
            </a:r>
            <a:r>
              <a:rPr lang="en-US" sz="4000" b="1" cap="none" dirty="0">
                <a:solidFill>
                  <a:srgbClr val="7030A0"/>
                </a:solidFill>
              </a:rPr>
              <a:t>Provide Affirmations, Empathy</a:t>
            </a:r>
            <a:br>
              <a:rPr lang="en-US" sz="4000" b="1" cap="none" dirty="0">
                <a:solidFill>
                  <a:srgbClr val="7030A0"/>
                </a:solidFill>
              </a:rPr>
            </a:br>
            <a:r>
              <a:rPr lang="en-US" sz="4000" b="1" cap="none" dirty="0">
                <a:solidFill>
                  <a:srgbClr val="7030A0"/>
                </a:solidFill>
              </a:rPr>
              <a:t> and Support</a:t>
            </a:r>
            <a:endParaRPr lang="en-US" sz="4000" b="1" cap="none" dirty="0"/>
          </a:p>
        </p:txBody>
      </p:sp>
      <p:sp>
        <p:nvSpPr>
          <p:cNvPr id="4" name="Slide Number Placeholder 3">
            <a:extLst>
              <a:ext uri="{FF2B5EF4-FFF2-40B4-BE49-F238E27FC236}">
                <a16:creationId xmlns:a16="http://schemas.microsoft.com/office/drawing/2014/main" id="{A038FCCA-EA31-4536-8B7E-85FAFF5E1EEE}"/>
              </a:ext>
            </a:extLst>
          </p:cNvPr>
          <p:cNvSpPr>
            <a:spLocks noGrp="1"/>
          </p:cNvSpPr>
          <p:nvPr>
            <p:ph type="sldNum" sz="quarter" idx="12"/>
          </p:nvPr>
        </p:nvSpPr>
        <p:spPr/>
        <p:txBody>
          <a:bodyPr/>
          <a:lstStyle/>
          <a:p>
            <a:fld id="{34B7E4EF-A1BD-40F4-AB7B-04F084DD991D}" type="slidenum">
              <a:rPr lang="en-US" smtClean="0"/>
              <a:t>17</a:t>
            </a:fld>
            <a:endParaRPr lang="en-US" dirty="0"/>
          </a:p>
        </p:txBody>
      </p:sp>
    </p:spTree>
    <p:custDataLst>
      <p:tags r:id="rId1"/>
    </p:custDataLst>
    <p:extLst>
      <p:ext uri="{BB962C8B-B14F-4D97-AF65-F5344CB8AC3E}">
        <p14:creationId xmlns:p14="http://schemas.microsoft.com/office/powerpoint/2010/main" val="1433757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7" name="Rectangle 36">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9" name="Rectangle 3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3" name="Content Placeholder 12" descr="Grass by the beach">
            <a:extLst>
              <a:ext uri="{FF2B5EF4-FFF2-40B4-BE49-F238E27FC236}">
                <a16:creationId xmlns:a16="http://schemas.microsoft.com/office/drawing/2014/main" id="{64C5A2BF-374A-4C4D-BD38-48332B95BCE2}"/>
              </a:ext>
            </a:extLst>
          </p:cNvPr>
          <p:cNvPicPr>
            <a:picLocks noGrp="1" noChangeAspect="1"/>
          </p:cNvPicPr>
          <p:nvPr>
            <p:ph idx="1"/>
          </p:nvPr>
        </p:nvPicPr>
        <p:blipFill rotWithShape="1">
          <a:blip r:embed="rId3"/>
          <a:srcRect l="27230" r="11869" b="2"/>
          <a:stretch/>
        </p:blipFill>
        <p:spPr>
          <a:xfrm>
            <a:off x="424928" y="419292"/>
            <a:ext cx="5522976" cy="6053328"/>
          </a:xfrm>
          <a:prstGeom prst="rect">
            <a:avLst/>
          </a:prstGeom>
        </p:spPr>
      </p:pic>
      <p:sp>
        <p:nvSpPr>
          <p:cNvPr id="43" name="Rectangle 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858944" y="824592"/>
            <a:ext cx="5027079" cy="1577167"/>
          </a:xfrm>
        </p:spPr>
        <p:txBody>
          <a:bodyPr vert="horz" lIns="91440" tIns="45720" rIns="91440" bIns="45720" rtlCol="0" anchor="ctr">
            <a:normAutofit fontScale="90000"/>
          </a:bodyPr>
          <a:lstStyle/>
          <a:p>
            <a:pPr>
              <a:lnSpc>
                <a:spcPct val="90000"/>
              </a:lnSpc>
            </a:pPr>
            <a:r>
              <a:rPr lang="en-US" sz="4000" dirty="0">
                <a:solidFill>
                  <a:schemeClr val="tx1">
                    <a:lumMod val="85000"/>
                    <a:lumOff val="15000"/>
                  </a:schemeClr>
                </a:solidFill>
              </a:rPr>
              <a:t>Provide</a:t>
            </a:r>
            <a:r>
              <a:rPr lang="en-US" sz="4000" b="1" dirty="0">
                <a:solidFill>
                  <a:schemeClr val="tx1">
                    <a:lumMod val="85000"/>
                    <a:lumOff val="15000"/>
                  </a:schemeClr>
                </a:solidFill>
              </a:rPr>
              <a:t> </a:t>
            </a:r>
            <a:r>
              <a:rPr lang="en-US" sz="4000" dirty="0">
                <a:solidFill>
                  <a:schemeClr val="tx1">
                    <a:lumMod val="85000"/>
                    <a:lumOff val="15000"/>
                  </a:schemeClr>
                </a:solidFill>
              </a:rPr>
              <a:t>affirmations, empathy and support before </a:t>
            </a:r>
            <a:r>
              <a:rPr lang="en-US" sz="4400" dirty="0">
                <a:solidFill>
                  <a:schemeClr val="tx1">
                    <a:lumMod val="85000"/>
                    <a:lumOff val="15000"/>
                  </a:schemeClr>
                </a:solidFill>
              </a:rPr>
              <a:t>moving</a:t>
            </a:r>
            <a:r>
              <a:rPr lang="en-US" sz="4000" dirty="0">
                <a:solidFill>
                  <a:schemeClr val="tx1">
                    <a:lumMod val="85000"/>
                    <a:lumOff val="15000"/>
                  </a:schemeClr>
                </a:solidFill>
              </a:rPr>
              <a:t> into problem solving</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type="body" sz="half" idx="2"/>
          </p:nvPr>
        </p:nvSpPr>
        <p:spPr>
          <a:xfrm>
            <a:off x="6662057" y="3143250"/>
            <a:ext cx="4707776" cy="3124944"/>
          </a:xfrm>
        </p:spPr>
        <p:txBody>
          <a:bodyPr vert="horz" lIns="91440" tIns="45720" rIns="91440" bIns="45720" rtlCol="0">
            <a:normAutofit/>
          </a:bodyPr>
          <a:lstStyle/>
          <a:p>
            <a:pPr marL="262890">
              <a:lnSpc>
                <a:spcPct val="100000"/>
              </a:lnSpc>
            </a:pPr>
            <a:r>
              <a:rPr lang="en-US" sz="2000" dirty="0"/>
              <a:t>Parents are not ready for information until they feel they’ve been heard.</a:t>
            </a:r>
          </a:p>
          <a:p>
            <a:pPr marL="262890">
              <a:lnSpc>
                <a:spcPct val="100000"/>
              </a:lnSpc>
            </a:pPr>
            <a:r>
              <a:rPr lang="en-US" sz="2000" dirty="0"/>
              <a:t>Sometimes our views as public health employees do not match those of the participant and that is okay. </a:t>
            </a:r>
          </a:p>
          <a:p>
            <a:pPr marL="262890">
              <a:lnSpc>
                <a:spcPct val="100000"/>
              </a:lnSpc>
            </a:pPr>
            <a:r>
              <a:rPr lang="en-US" sz="2000" dirty="0"/>
              <a:t>We can provide empathy and support regardless of their choices.</a:t>
            </a:r>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vert="horz" lIns="91440" tIns="45720" rIns="91440" bIns="45720" rtlCol="0" anchor="b">
            <a:normAutofit/>
          </a:bodyPr>
          <a:lstStyle/>
          <a:p>
            <a:pPr marR="0" lvl="0" indent="0" defTabSz="457200" fontAlgn="auto">
              <a:spcBef>
                <a:spcPts val="0"/>
              </a:spcBef>
              <a:spcAft>
                <a:spcPts val="600"/>
              </a:spcAft>
              <a:buClrTx/>
              <a:buSzTx/>
              <a:buFontTx/>
              <a:buNone/>
              <a:tabLst/>
              <a:defRPr/>
            </a:pPr>
            <a:fld id="{34B7E4EF-A1BD-40F4-AB7B-04F084DD991D}" type="slidenum">
              <a:rPr kumimoji="0" lang="en-US" sz="1000" b="0" i="0" u="none" strike="noStrike" cap="none" spc="0" normalizeH="0" baseline="0" noProof="0" smtClean="0">
                <a:ln>
                  <a:noFill/>
                </a:ln>
                <a:solidFill>
                  <a:schemeClr val="tx1">
                    <a:lumMod val="75000"/>
                    <a:lumOff val="25000"/>
                  </a:schemeClr>
                </a:solidFill>
                <a:effectLst/>
                <a:uLnTx/>
                <a:uFillTx/>
              </a:rPr>
              <a:pPr marR="0" lvl="0" indent="0" defTabSz="457200" fontAlgn="auto">
                <a:spcBef>
                  <a:spcPts val="0"/>
                </a:spcBef>
                <a:spcAft>
                  <a:spcPts val="600"/>
                </a:spcAft>
                <a:buClrTx/>
                <a:buSzTx/>
                <a:buFontTx/>
                <a:buNone/>
                <a:tabLst/>
                <a:defRPr/>
              </a:pPr>
              <a:t>18</a:t>
            </a:fld>
            <a:endParaRPr kumimoji="0" lang="en-US" sz="1000" b="0" i="0" u="none" strike="noStrike" cap="none" spc="0" normalizeH="0" baseline="0" noProof="0">
              <a:ln>
                <a:noFill/>
              </a:ln>
              <a:solidFill>
                <a:schemeClr val="tx1">
                  <a:lumMod val="75000"/>
                  <a:lumOff val="25000"/>
                </a:schemeClr>
              </a:solidFill>
              <a:effectLst/>
              <a:uLnTx/>
              <a:uFillTx/>
            </a:endParaRPr>
          </a:p>
        </p:txBody>
      </p:sp>
    </p:spTree>
    <p:custDataLst>
      <p:tags r:id="rId1"/>
    </p:custDataLst>
    <p:extLst>
      <p:ext uri="{BB962C8B-B14F-4D97-AF65-F5344CB8AC3E}">
        <p14:creationId xmlns:p14="http://schemas.microsoft.com/office/powerpoint/2010/main" val="139641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67" name="Rectangle 66">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69" name="Rectangle 6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a:extLst>
              <a:ext uri="{FF2B5EF4-FFF2-40B4-BE49-F238E27FC236}">
                <a16:creationId xmlns:a16="http://schemas.microsoft.com/office/drawing/2014/main" id="{64C5A2BF-374A-4C4D-BD38-48332B95BCE2}"/>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rcRect/>
          <a:stretch/>
        </p:blipFill>
        <p:spPr>
          <a:xfrm>
            <a:off x="20" y="1298123"/>
            <a:ext cx="6392647" cy="4261764"/>
          </a:xfrm>
          <a:prstGeom prst="rect">
            <a:avLst/>
          </a:prstGeom>
        </p:spPr>
      </p:pic>
      <p:sp>
        <p:nvSpPr>
          <p:cNvPr id="71" name="Rectangle 7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7064082" y="642594"/>
            <a:ext cx="4472921" cy="1371600"/>
          </a:xfrm>
        </p:spPr>
        <p:txBody>
          <a:bodyPr vert="horz" lIns="91440" tIns="45720" rIns="91440" bIns="45720" rtlCol="0" anchor="ctr">
            <a:normAutofit fontScale="90000"/>
          </a:bodyPr>
          <a:lstStyle/>
          <a:p>
            <a:pPr>
              <a:lnSpc>
                <a:spcPct val="90000"/>
              </a:lnSpc>
            </a:pPr>
            <a:r>
              <a:rPr lang="en-US" sz="4400" dirty="0"/>
              <a:t>Examples of affirmations:</a:t>
            </a:r>
            <a:br>
              <a:rPr lang="en-US" sz="2800" dirty="0"/>
            </a:br>
            <a:r>
              <a:rPr lang="en-US" sz="2500" dirty="0">
                <a:solidFill>
                  <a:schemeClr val="tx1">
                    <a:lumMod val="85000"/>
                    <a:lumOff val="15000"/>
                  </a:schemeClr>
                </a:solidFill>
              </a:rPr>
              <a:t> </a:t>
            </a:r>
          </a:p>
        </p:txBody>
      </p:sp>
      <p:sp>
        <p:nvSpPr>
          <p:cNvPr id="21" name="Text Placeholder 3">
            <a:extLst>
              <a:ext uri="{FF2B5EF4-FFF2-40B4-BE49-F238E27FC236}">
                <a16:creationId xmlns:a16="http://schemas.microsoft.com/office/drawing/2014/main" id="{7BCC063E-F03E-45C1-8DF9-2EBB7CD791C8}"/>
              </a:ext>
            </a:extLst>
          </p:cNvPr>
          <p:cNvSpPr>
            <a:spLocks noGrp="1"/>
          </p:cNvSpPr>
          <p:nvPr>
            <p:ph type="body" sz="half" idx="2"/>
          </p:nvPr>
        </p:nvSpPr>
        <p:spPr>
          <a:xfrm>
            <a:off x="7004958" y="1993491"/>
            <a:ext cx="4760646" cy="4154482"/>
          </a:xfrm>
        </p:spPr>
        <p:txBody>
          <a:bodyPr vert="horz" lIns="91440" tIns="45720" rIns="91440" bIns="45720" rtlCol="0">
            <a:normAutofit fontScale="85000" lnSpcReduction="10000"/>
          </a:bodyPr>
          <a:lstStyle/>
          <a:p>
            <a:pPr marL="102870">
              <a:lnSpc>
                <a:spcPct val="100000"/>
              </a:lnSpc>
            </a:pPr>
            <a:r>
              <a:rPr lang="en-US" sz="2400" dirty="0"/>
              <a:t>Agree with the parent…</a:t>
            </a:r>
          </a:p>
          <a:p>
            <a:pPr marL="102870">
              <a:lnSpc>
                <a:spcPct val="100000"/>
              </a:lnSpc>
            </a:pPr>
            <a:r>
              <a:rPr lang="en-US" sz="2400" dirty="0"/>
              <a:t>”</a:t>
            </a:r>
            <a:r>
              <a:rPr lang="en-US" sz="2400" i="1" dirty="0"/>
              <a:t>I see what you mean.</a:t>
            </a:r>
            <a:r>
              <a:rPr lang="en-US" sz="2400" dirty="0"/>
              <a:t>”</a:t>
            </a:r>
          </a:p>
          <a:p>
            <a:pPr marL="102870">
              <a:lnSpc>
                <a:spcPct val="100000"/>
              </a:lnSpc>
            </a:pPr>
            <a:endParaRPr lang="en-US" sz="2400" dirty="0"/>
          </a:p>
          <a:p>
            <a:pPr marL="102870">
              <a:lnSpc>
                <a:spcPct val="100000"/>
              </a:lnSpc>
            </a:pPr>
            <a:r>
              <a:rPr lang="en-US" sz="2400" dirty="0"/>
              <a:t>Show them they are not alone…</a:t>
            </a:r>
          </a:p>
          <a:p>
            <a:pPr marL="102870">
              <a:lnSpc>
                <a:spcPct val="100000"/>
              </a:lnSpc>
            </a:pPr>
            <a:r>
              <a:rPr lang="en-US" sz="2400" dirty="0"/>
              <a:t>”</a:t>
            </a:r>
            <a:r>
              <a:rPr lang="en-US" sz="2400" i="1" dirty="0"/>
              <a:t>I hear that from other parents.</a:t>
            </a:r>
            <a:r>
              <a:rPr lang="en-US" sz="2400" dirty="0"/>
              <a:t>”</a:t>
            </a:r>
          </a:p>
          <a:p>
            <a:pPr marL="102870">
              <a:lnSpc>
                <a:spcPct val="100000"/>
              </a:lnSpc>
            </a:pPr>
            <a:endParaRPr lang="en-US" sz="2400" dirty="0"/>
          </a:p>
          <a:p>
            <a:pPr marL="102870">
              <a:lnSpc>
                <a:spcPct val="100000"/>
              </a:lnSpc>
            </a:pPr>
            <a:r>
              <a:rPr lang="en-US" sz="2400" dirty="0"/>
              <a:t>Shine the spotlight…</a:t>
            </a:r>
          </a:p>
          <a:p>
            <a:pPr marL="102870">
              <a:lnSpc>
                <a:spcPct val="100000"/>
              </a:lnSpc>
            </a:pPr>
            <a:r>
              <a:rPr lang="en-US" sz="2400" dirty="0"/>
              <a:t>”</a:t>
            </a:r>
            <a:r>
              <a:rPr lang="en-US" sz="2400" i="1" dirty="0"/>
              <a:t>I think you are doing a great job.</a:t>
            </a:r>
            <a:r>
              <a:rPr lang="en-US" sz="2400" dirty="0"/>
              <a:t>”</a:t>
            </a:r>
          </a:p>
          <a:p>
            <a:pPr marL="102870">
              <a:lnSpc>
                <a:spcPct val="100000"/>
              </a:lnSpc>
            </a:pPr>
            <a:endParaRPr lang="en-US" sz="2400" dirty="0"/>
          </a:p>
          <a:p>
            <a:pPr marL="102870">
              <a:lnSpc>
                <a:spcPct val="100000"/>
              </a:lnSpc>
            </a:pPr>
            <a:r>
              <a:rPr lang="en-US" sz="2400" dirty="0"/>
              <a:t>Assure them they are good parents…</a:t>
            </a:r>
          </a:p>
          <a:p>
            <a:pPr marL="102870">
              <a:lnSpc>
                <a:spcPct val="100000"/>
              </a:lnSpc>
            </a:pPr>
            <a:r>
              <a:rPr lang="en-US" sz="2400" dirty="0"/>
              <a:t>”</a:t>
            </a:r>
            <a:r>
              <a:rPr lang="en-US" sz="2400" i="1" dirty="0"/>
              <a:t>You want the best for your baby.</a:t>
            </a:r>
            <a:r>
              <a:rPr lang="en-US" sz="2400" dirty="0"/>
              <a:t>”</a:t>
            </a:r>
          </a:p>
          <a:p>
            <a:pPr indent="-182880">
              <a:lnSpc>
                <a:spcPct val="100000"/>
              </a:lnSpc>
              <a:buFont typeface="Garamond" pitchFamily="18" charset="0"/>
              <a:buChar char="◦"/>
            </a:pPr>
            <a:endParaRPr lang="en-US"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marR="0" lvl="0" indent="0" defTabSz="457200" fontAlgn="auto">
              <a:spcBef>
                <a:spcPts val="0"/>
              </a:spcBef>
              <a:spcAft>
                <a:spcPts val="600"/>
              </a:spcAft>
              <a:buClrTx/>
              <a:buSzTx/>
              <a:buFontTx/>
              <a:buNone/>
              <a:tabLst/>
              <a:defRPr/>
            </a:pPr>
            <a:fld id="{34B7E4EF-A1BD-40F4-AB7B-04F084DD991D}" type="slidenum">
              <a:rPr kumimoji="0" lang="en-US" sz="1000" b="0" i="0" u="none" strike="noStrike" cap="none" spc="0" normalizeH="0" baseline="0" noProof="0" smtClean="0">
                <a:ln>
                  <a:noFill/>
                </a:ln>
                <a:solidFill>
                  <a:schemeClr val="tx1">
                    <a:lumMod val="75000"/>
                    <a:lumOff val="25000"/>
                  </a:schemeClr>
                </a:solidFill>
                <a:effectLst/>
                <a:uLnTx/>
                <a:uFillTx/>
              </a:rPr>
              <a:pPr marR="0" lvl="0" indent="0" defTabSz="457200" fontAlgn="auto">
                <a:spcBef>
                  <a:spcPts val="0"/>
                </a:spcBef>
                <a:spcAft>
                  <a:spcPts val="600"/>
                </a:spcAft>
                <a:buClrTx/>
                <a:buSzTx/>
                <a:buFontTx/>
                <a:buNone/>
                <a:tabLst/>
                <a:defRPr/>
              </a:pPr>
              <a:t>19</a:t>
            </a:fld>
            <a:endParaRPr kumimoji="0" lang="en-US" sz="1000" b="0" i="0" u="none" strike="noStrike" cap="none" spc="0" normalizeH="0" baseline="0" noProof="0">
              <a:ln>
                <a:noFill/>
              </a:ln>
              <a:solidFill>
                <a:schemeClr val="tx1">
                  <a:lumMod val="75000"/>
                  <a:lumOff val="25000"/>
                </a:schemeClr>
              </a:solidFill>
              <a:effectLst/>
              <a:uLnTx/>
              <a:uFillTx/>
            </a:endParaRPr>
          </a:p>
        </p:txBody>
      </p:sp>
    </p:spTree>
    <p:custDataLst>
      <p:tags r:id="rId1"/>
    </p:custDataLst>
    <p:extLst>
      <p:ext uri="{BB962C8B-B14F-4D97-AF65-F5344CB8AC3E}">
        <p14:creationId xmlns:p14="http://schemas.microsoft.com/office/powerpoint/2010/main" val="2250896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8E03985-E12F-4E71-BBDF-1DC8395C4444}"/>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4150" r="13863"/>
          <a:stretch/>
        </p:blipFill>
        <p:spPr>
          <a:xfrm>
            <a:off x="20" y="10"/>
            <a:ext cx="6392647" cy="6857990"/>
          </a:xfrm>
          <a:prstGeom prst="rect">
            <a:avLst/>
          </a:prstGeom>
        </p:spPr>
      </p:pic>
      <p:sp>
        <p:nvSpPr>
          <p:cNvPr id="46" name="Rectangle 45">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4B588C-DE9A-4354-A3F3-9ED83515B03A}"/>
              </a:ext>
            </a:extLst>
          </p:cNvPr>
          <p:cNvSpPr>
            <a:spLocks noGrp="1"/>
          </p:cNvSpPr>
          <p:nvPr>
            <p:ph idx="1"/>
          </p:nvPr>
        </p:nvSpPr>
        <p:spPr>
          <a:xfrm>
            <a:off x="7055872" y="1469941"/>
            <a:ext cx="4472922" cy="3931920"/>
          </a:xfrm>
        </p:spPr>
        <p:txBody>
          <a:bodyPr>
            <a:normAutofit/>
          </a:bodyPr>
          <a:lstStyle/>
          <a:p>
            <a:pPr marL="0" indent="0">
              <a:buNone/>
            </a:pPr>
            <a:r>
              <a:rPr lang="en-US" sz="2000" u="sng" dirty="0"/>
              <a:t>Goal:</a:t>
            </a:r>
            <a:r>
              <a:rPr lang="en-US" sz="2000" dirty="0"/>
              <a:t> Certifiers will feel more confident supporting breastfeeding parents requesting formula</a:t>
            </a:r>
          </a:p>
          <a:p>
            <a:pPr marL="0" indent="0">
              <a:buNone/>
            </a:pPr>
            <a:endParaRPr lang="en-US" sz="2000" u="sng" dirty="0"/>
          </a:p>
          <a:p>
            <a:pPr marL="0" indent="0">
              <a:buNone/>
            </a:pPr>
            <a:r>
              <a:rPr lang="en-US" sz="2000" u="sng" dirty="0"/>
              <a:t>Target audience</a:t>
            </a:r>
            <a:r>
              <a:rPr lang="en-US" sz="2000" dirty="0"/>
              <a:t>: All certifiers </a:t>
            </a:r>
            <a:endParaRPr lang="en-US" sz="2000" b="1" dirty="0"/>
          </a:p>
          <a:p>
            <a:pPr marL="0" indent="0">
              <a:buNone/>
            </a:pPr>
            <a:endParaRPr lang="en-US" sz="2000" u="sng" dirty="0"/>
          </a:p>
          <a:p>
            <a:pPr marL="0" indent="0">
              <a:buNone/>
            </a:pPr>
            <a:r>
              <a:rPr lang="en-US" sz="2000" u="sng" dirty="0"/>
              <a:t>Timeline</a:t>
            </a:r>
            <a:r>
              <a:rPr lang="en-US" sz="2000" dirty="0"/>
              <a:t>: Complete the in-service by December 31, 2021. It will take approximately one-hour to complete.</a:t>
            </a:r>
          </a:p>
          <a:p>
            <a:endParaRPr lang="en-US" b="1" dirty="0"/>
          </a:p>
        </p:txBody>
      </p:sp>
      <p:sp>
        <p:nvSpPr>
          <p:cNvPr id="4" name="Slide Number Placeholder 3">
            <a:extLst>
              <a:ext uri="{FF2B5EF4-FFF2-40B4-BE49-F238E27FC236}">
                <a16:creationId xmlns:a16="http://schemas.microsoft.com/office/drawing/2014/main" id="{63B2D2A5-2B23-4241-86DA-8F12473AA508}"/>
              </a:ext>
            </a:extLst>
          </p:cNvPr>
          <p:cNvSpPr>
            <a:spLocks noGrp="1"/>
          </p:cNvSpPr>
          <p:nvPr>
            <p:ph type="sldNum" sz="quarter" idx="12"/>
          </p:nvPr>
        </p:nvSpPr>
        <p:spPr>
          <a:xfrm>
            <a:off x="10842431" y="6035040"/>
            <a:ext cx="838200" cy="365760"/>
          </a:xfrm>
        </p:spPr>
        <p:txBody>
          <a:bodyPr>
            <a:normAutofit/>
          </a:bodyPr>
          <a:lstStyle/>
          <a:p>
            <a:pPr>
              <a:spcAft>
                <a:spcPts val="600"/>
              </a:spcAft>
            </a:pPr>
            <a:fld id="{34B7E4EF-A1BD-40F4-AB7B-04F084DD991D}" type="slidenum">
              <a:rPr lang="en-US" smtClean="0"/>
              <a:pPr>
                <a:spcAft>
                  <a:spcPts val="600"/>
                </a:spcAft>
              </a:pPr>
              <a:t>2</a:t>
            </a:fld>
            <a:endParaRPr lang="en-US"/>
          </a:p>
        </p:txBody>
      </p:sp>
    </p:spTree>
    <p:custDataLst>
      <p:tags r:id="rId1"/>
    </p:custDataLst>
    <p:extLst>
      <p:ext uri="{BB962C8B-B14F-4D97-AF65-F5344CB8AC3E}">
        <p14:creationId xmlns:p14="http://schemas.microsoft.com/office/powerpoint/2010/main" val="202307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8E66A-0A7D-4A2C-ADF0-E9A7BDA8E4C1}"/>
              </a:ext>
            </a:extLst>
          </p:cNvPr>
          <p:cNvSpPr>
            <a:spLocks noGrp="1"/>
          </p:cNvSpPr>
          <p:nvPr>
            <p:ph type="title"/>
          </p:nvPr>
        </p:nvSpPr>
        <p:spPr>
          <a:xfrm>
            <a:off x="6330254" y="457200"/>
            <a:ext cx="5483466" cy="1559379"/>
          </a:xfrm>
        </p:spPr>
        <p:txBody>
          <a:bodyPr>
            <a:normAutofit fontScale="90000"/>
          </a:bodyPr>
          <a:lstStyle/>
          <a:p>
            <a:r>
              <a:rPr lang="en-US" sz="4400" b="1" dirty="0"/>
              <a:t>Empathy </a:t>
            </a:r>
            <a:r>
              <a:rPr lang="en-US" sz="4400" dirty="0"/>
              <a:t>is an important part of communication</a:t>
            </a:r>
          </a:p>
        </p:txBody>
      </p:sp>
      <p:sp>
        <p:nvSpPr>
          <p:cNvPr id="68" name="Rectangle 67">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70" name="Rectangle 69">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5" name="Content Placeholder 4">
            <a:extLst>
              <a:ext uri="{FF2B5EF4-FFF2-40B4-BE49-F238E27FC236}">
                <a16:creationId xmlns:a16="http://schemas.microsoft.com/office/drawing/2014/main" id="{1F7617C3-C237-4F11-B6D1-6C9B59E7D7E6}"/>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21516" r="27162" b="1"/>
          <a:stretch/>
        </p:blipFill>
        <p:spPr>
          <a:xfrm>
            <a:off x="1376743" y="1206900"/>
            <a:ext cx="4071463" cy="4462365"/>
          </a:xfrm>
          <a:prstGeom prst="rect">
            <a:avLst/>
          </a:prstGeom>
        </p:spPr>
      </p:pic>
      <p:sp>
        <p:nvSpPr>
          <p:cNvPr id="9" name="Content Placeholder 8">
            <a:extLst>
              <a:ext uri="{FF2B5EF4-FFF2-40B4-BE49-F238E27FC236}">
                <a16:creationId xmlns:a16="http://schemas.microsoft.com/office/drawing/2014/main" id="{F0C9B9EA-CA14-4E9A-B32F-8048DE601832}"/>
              </a:ext>
            </a:extLst>
          </p:cNvPr>
          <p:cNvSpPr>
            <a:spLocks noGrp="1"/>
          </p:cNvSpPr>
          <p:nvPr>
            <p:ph idx="1"/>
          </p:nvPr>
        </p:nvSpPr>
        <p:spPr>
          <a:xfrm>
            <a:off x="6330254" y="1777042"/>
            <a:ext cx="5483466" cy="4695578"/>
          </a:xfrm>
        </p:spPr>
        <p:txBody>
          <a:bodyPr>
            <a:normAutofit fontScale="92500" lnSpcReduction="10000"/>
          </a:bodyPr>
          <a:lstStyle/>
          <a:p>
            <a:pPr marL="0" indent="0">
              <a:lnSpc>
                <a:spcPct val="100000"/>
              </a:lnSpc>
              <a:buNone/>
            </a:pPr>
            <a:endParaRPr lang="en-US" dirty="0"/>
          </a:p>
          <a:p>
            <a:pPr marL="0" indent="0">
              <a:lnSpc>
                <a:spcPct val="100000"/>
              </a:lnSpc>
              <a:buNone/>
            </a:pPr>
            <a:r>
              <a:rPr lang="en-US" sz="2200" b="1" dirty="0"/>
              <a:t>Connecting: </a:t>
            </a:r>
            <a:r>
              <a:rPr lang="en-US" sz="2200" dirty="0"/>
              <a:t>sharing emotions between two people</a:t>
            </a:r>
          </a:p>
          <a:p>
            <a:pPr marL="0" indent="0">
              <a:lnSpc>
                <a:spcPct val="100000"/>
              </a:lnSpc>
              <a:buNone/>
            </a:pPr>
            <a:r>
              <a:rPr lang="en-US" sz="2200" b="1" dirty="0"/>
              <a:t>Curiosity: </a:t>
            </a:r>
            <a:r>
              <a:rPr lang="en-US" sz="2200" dirty="0"/>
              <a:t>gaining insight on what the participant is feeling which gives the participant the sense the counselor cares</a:t>
            </a:r>
          </a:p>
          <a:p>
            <a:pPr marL="0" indent="0">
              <a:lnSpc>
                <a:spcPct val="100000"/>
              </a:lnSpc>
              <a:buNone/>
            </a:pPr>
            <a:r>
              <a:rPr lang="en-US" sz="2200" b="1" dirty="0"/>
              <a:t>Another’s perspective: </a:t>
            </a:r>
            <a:r>
              <a:rPr lang="en-US" sz="2200" dirty="0"/>
              <a:t>the counselor imagines what it would be like to be the participant and see the situation from the participant’s perspective</a:t>
            </a:r>
          </a:p>
          <a:p>
            <a:pPr marL="0" indent="0">
              <a:lnSpc>
                <a:spcPct val="100000"/>
              </a:lnSpc>
              <a:buNone/>
            </a:pPr>
            <a:r>
              <a:rPr lang="en-US" sz="2200" b="1" dirty="0"/>
              <a:t>Autonomy: </a:t>
            </a:r>
            <a:r>
              <a:rPr lang="en-US" sz="2200" dirty="0"/>
              <a:t>respecting the participant knows what is best for themselves and their family </a:t>
            </a:r>
          </a:p>
          <a:p>
            <a:pPr marL="0" indent="0">
              <a:lnSpc>
                <a:spcPct val="100000"/>
              </a:lnSpc>
              <a:buNone/>
            </a:pPr>
            <a:r>
              <a:rPr lang="en-US" sz="2200" b="1" dirty="0"/>
              <a:t>Compassion: </a:t>
            </a:r>
            <a:r>
              <a:rPr lang="en-US" sz="2200" dirty="0"/>
              <a:t>appropriately assist the participant based on their individual needs</a:t>
            </a:r>
          </a:p>
          <a:p>
            <a:pPr>
              <a:lnSpc>
                <a:spcPct val="100000"/>
              </a:lnSpc>
            </a:pPr>
            <a:endParaRPr lang="en-US" dirty="0"/>
          </a:p>
        </p:txBody>
      </p:sp>
      <p:sp>
        <p:nvSpPr>
          <p:cNvPr id="3" name="Slide Number Placeholder 2">
            <a:extLst>
              <a:ext uri="{FF2B5EF4-FFF2-40B4-BE49-F238E27FC236}">
                <a16:creationId xmlns:a16="http://schemas.microsoft.com/office/drawing/2014/main" id="{6FE8792F-0413-4043-B1CA-09C0EB1CD707}"/>
              </a:ext>
            </a:extLst>
          </p:cNvPr>
          <p:cNvSpPr>
            <a:spLocks noGrp="1"/>
          </p:cNvSpPr>
          <p:nvPr>
            <p:ph type="sldNum" sz="quarter" idx="12"/>
          </p:nvPr>
        </p:nvSpPr>
        <p:spPr>
          <a:xfrm>
            <a:off x="10287000" y="6035040"/>
            <a:ext cx="838200" cy="365760"/>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34B7E4EF-A1BD-40F4-AB7B-04F084DD991D}" type="slidenum">
              <a:rPr kumimoji="0" lang="en-US" b="0" i="0" u="none" strike="noStrike" kern="1200" cap="none" spc="0" normalizeH="0" baseline="0" noProof="0" smtClean="0">
                <a:ln>
                  <a:noFill/>
                </a:ln>
                <a:effectLst/>
                <a:uLnTx/>
                <a:uFillTx/>
                <a:latin typeface="Avenir Next LT Pro" panose="02020404030301010803"/>
                <a:ea typeface="+mn-ea"/>
                <a:cs typeface="+mn-cs"/>
              </a:rPr>
              <a:pPr marL="0" marR="0" lvl="0" indent="0" defTabSz="914400" rtl="0" eaLnBrk="1" fontAlgn="auto" latinLnBrk="0" hangingPunct="1">
                <a:spcBef>
                  <a:spcPts val="0"/>
                </a:spcBef>
                <a:spcAft>
                  <a:spcPts val="600"/>
                </a:spcAft>
                <a:buClrTx/>
                <a:buSzTx/>
                <a:buFontTx/>
                <a:buNone/>
                <a:tabLst/>
                <a:defRPr/>
              </a:pPr>
              <a:t>20</a:t>
            </a:fld>
            <a:endParaRPr kumimoji="0" lang="en-US" b="0" i="0" u="none" strike="noStrike" kern="1200" cap="none" spc="0" normalizeH="0" baseline="0" noProof="0">
              <a:ln>
                <a:noFill/>
              </a:ln>
              <a:effectLst/>
              <a:uLnTx/>
              <a:uFillTx/>
              <a:latin typeface="Avenir Next LT Pro" panose="02020404030301010803"/>
              <a:ea typeface="+mn-ea"/>
              <a:cs typeface="+mn-cs"/>
            </a:endParaRPr>
          </a:p>
        </p:txBody>
      </p:sp>
    </p:spTree>
    <p:custDataLst>
      <p:tags r:id="rId1"/>
    </p:custDataLst>
    <p:extLst>
      <p:ext uri="{BB962C8B-B14F-4D97-AF65-F5344CB8AC3E}">
        <p14:creationId xmlns:p14="http://schemas.microsoft.com/office/powerpoint/2010/main" val="312138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53" name="Rectangle 52">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7" name="Content Placeholder 6" descr="A picture containing tree, outdoor, flower, garden&#10;&#10;Description automatically generated">
            <a:extLst>
              <a:ext uri="{FF2B5EF4-FFF2-40B4-BE49-F238E27FC236}">
                <a16:creationId xmlns:a16="http://schemas.microsoft.com/office/drawing/2014/main" id="{8B79E9DC-16BB-41BA-A0B5-40125A5430F1}"/>
              </a:ext>
            </a:extLst>
          </p:cNvPr>
          <p:cNvPicPr>
            <a:picLocks noGrp="1" noChangeAspect="1"/>
          </p:cNvPicPr>
          <p:nvPr>
            <p:ph idx="1"/>
          </p:nvPr>
        </p:nvPicPr>
        <p:blipFill rotWithShape="1">
          <a:blip r:embed="rId2">
            <a:extLst>
              <a:ext uri="{837473B0-CC2E-450A-ABE3-18F120FF3D39}">
                <a1611:picAttrSrcUrl xmlns:a1611="http://schemas.microsoft.com/office/drawing/2016/11/main" r:id="rId3"/>
              </a:ext>
            </a:extLst>
          </a:blip>
          <a:srcRect t="21317" r="9092" b="1768"/>
          <a:stretch/>
        </p:blipFill>
        <p:spPr>
          <a:xfrm>
            <a:off x="20" y="10"/>
            <a:ext cx="12188932" cy="6857990"/>
          </a:xfrm>
          <a:prstGeom prst="rect">
            <a:avLst/>
          </a:prstGeom>
        </p:spPr>
      </p:pic>
      <p:sp>
        <p:nvSpPr>
          <p:cNvPr id="55" name="Rectangle 54">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57" name="Rectangle 56">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FA608DD-6AF3-4BEA-8C9F-56520101DBFA}"/>
              </a:ext>
            </a:extLst>
          </p:cNvPr>
          <p:cNvSpPr>
            <a:spLocks noGrp="1"/>
          </p:cNvSpPr>
          <p:nvPr>
            <p:ph type="title"/>
          </p:nvPr>
        </p:nvSpPr>
        <p:spPr>
          <a:xfrm>
            <a:off x="1100224" y="1106424"/>
            <a:ext cx="4995775" cy="1570481"/>
          </a:xfrm>
        </p:spPr>
        <p:txBody>
          <a:bodyPr vert="horz" lIns="91440" tIns="45720" rIns="91440" bIns="45720" rtlCol="0" anchor="ctr">
            <a:noAutofit/>
          </a:bodyPr>
          <a:lstStyle/>
          <a:p>
            <a:pPr>
              <a:lnSpc>
                <a:spcPct val="90000"/>
              </a:lnSpc>
            </a:pPr>
            <a:r>
              <a:rPr lang="en-US" sz="4000" dirty="0"/>
              <a:t>Support the parent in their infant feeding decisions </a:t>
            </a:r>
            <a:endParaRPr lang="en-US" sz="4000" dirty="0">
              <a:solidFill>
                <a:schemeClr val="tx1">
                  <a:lumMod val="85000"/>
                  <a:lumOff val="15000"/>
                </a:schemeClr>
              </a:solidFill>
            </a:endParaRPr>
          </a:p>
        </p:txBody>
      </p:sp>
      <p:sp>
        <p:nvSpPr>
          <p:cNvPr id="4" name="Text Placeholder 3">
            <a:extLst>
              <a:ext uri="{FF2B5EF4-FFF2-40B4-BE49-F238E27FC236}">
                <a16:creationId xmlns:a16="http://schemas.microsoft.com/office/drawing/2014/main" id="{1DFEAD33-D585-4146-97A1-86F54B4F5F62}"/>
              </a:ext>
            </a:extLst>
          </p:cNvPr>
          <p:cNvSpPr>
            <a:spLocks noGrp="1"/>
          </p:cNvSpPr>
          <p:nvPr>
            <p:ph type="body" sz="half" idx="2"/>
          </p:nvPr>
        </p:nvSpPr>
        <p:spPr>
          <a:xfrm>
            <a:off x="1103272" y="2814065"/>
            <a:ext cx="5120640" cy="3038095"/>
          </a:xfrm>
        </p:spPr>
        <p:txBody>
          <a:bodyPr vert="horz" lIns="91440" tIns="45720" rIns="91440" bIns="45720" rtlCol="0">
            <a:normAutofit lnSpcReduction="10000"/>
          </a:bodyPr>
          <a:lstStyle/>
          <a:p>
            <a:pPr>
              <a:lnSpc>
                <a:spcPct val="100000"/>
              </a:lnSpc>
            </a:pPr>
            <a:r>
              <a:rPr lang="en-US" sz="2200" dirty="0"/>
              <a:t>The parent will remember more about how they felt during the appointment than what was said during it. </a:t>
            </a:r>
          </a:p>
          <a:p>
            <a:pPr>
              <a:lnSpc>
                <a:spcPct val="100000"/>
              </a:lnSpc>
            </a:pPr>
            <a:r>
              <a:rPr lang="en-US" sz="2200" dirty="0"/>
              <a:t>When they feel </a:t>
            </a:r>
            <a:r>
              <a:rPr lang="en-US" sz="2000" dirty="0"/>
              <a:t>heard and supported about their infant feeding decisions, they will be </a:t>
            </a:r>
            <a:r>
              <a:rPr lang="en-US" sz="2200" dirty="0"/>
              <a:t>more</a:t>
            </a:r>
            <a:r>
              <a:rPr lang="en-US" sz="2000" dirty="0"/>
              <a:t> likely to come back the next time they need help.</a:t>
            </a:r>
          </a:p>
          <a:p>
            <a:pPr>
              <a:lnSpc>
                <a:spcPct val="100000"/>
              </a:lnSpc>
            </a:pPr>
            <a:r>
              <a:rPr lang="en-US" sz="2000" dirty="0"/>
              <a:t>Remember to “walk next to the parent” rather than “pulling them along with you.”</a:t>
            </a:r>
          </a:p>
          <a:p>
            <a:pPr>
              <a:lnSpc>
                <a:spcPct val="100000"/>
              </a:lnSpc>
            </a:pPr>
            <a:endParaRPr lang="en-US" dirty="0"/>
          </a:p>
          <a:p>
            <a:pPr indent="-182880">
              <a:lnSpc>
                <a:spcPct val="100000"/>
              </a:lnSpc>
              <a:buFont typeface="Garamond" pitchFamily="18" charset="0"/>
              <a:buChar char="◦"/>
            </a:pPr>
            <a:endParaRPr lang="en-US" dirty="0"/>
          </a:p>
        </p:txBody>
      </p:sp>
      <p:sp>
        <p:nvSpPr>
          <p:cNvPr id="5" name="Slide Number Placeholder 4">
            <a:extLst>
              <a:ext uri="{FF2B5EF4-FFF2-40B4-BE49-F238E27FC236}">
                <a16:creationId xmlns:a16="http://schemas.microsoft.com/office/drawing/2014/main" id="{733F2DC1-1753-4AA4-AC69-B67F3C2A43C0}"/>
              </a:ext>
            </a:extLst>
          </p:cNvPr>
          <p:cNvSpPr>
            <a:spLocks noGrp="1"/>
          </p:cNvSpPr>
          <p:nvPr>
            <p:ph type="sldNum" sz="quarter" idx="12"/>
          </p:nvPr>
        </p:nvSpPr>
        <p:spPr>
          <a:xfrm>
            <a:off x="11058218" y="5852160"/>
            <a:ext cx="548640" cy="548640"/>
          </a:xfrm>
          <a:prstGeom prst="ellipse">
            <a:avLst/>
          </a:prstGeom>
          <a:solidFill>
            <a:schemeClr val="bg1">
              <a:lumMod val="75000"/>
              <a:lumOff val="25000"/>
            </a:schemeClr>
          </a:solidFill>
        </p:spPr>
        <p:txBody>
          <a:bodyPr vert="horz" lIns="91440" tIns="45720" rIns="91440" bIns="45720" rtlCol="0" anchor="ctr">
            <a:normAutofit fontScale="85000" lnSpcReduction="10000"/>
          </a:bodyPr>
          <a:lstStyle/>
          <a:p>
            <a:pPr algn="ctr" defTabSz="457200">
              <a:spcAft>
                <a:spcPts val="600"/>
              </a:spcAft>
            </a:pPr>
            <a:fld id="{34B7E4EF-A1BD-40F4-AB7B-04F084DD991D}" type="slidenum">
              <a:rPr lang="en-US" sz="1500">
                <a:solidFill>
                  <a:schemeClr val="tx1"/>
                </a:solidFill>
              </a:rPr>
              <a:pPr algn="ctr" defTabSz="457200">
                <a:spcAft>
                  <a:spcPts val="600"/>
                </a:spcAft>
              </a:pPr>
              <a:t>21</a:t>
            </a:fld>
            <a:endParaRPr lang="en-US" sz="1500">
              <a:solidFill>
                <a:schemeClr val="tx1"/>
              </a:solidFill>
            </a:endParaRPr>
          </a:p>
        </p:txBody>
      </p:sp>
    </p:spTree>
    <p:extLst>
      <p:ext uri="{BB962C8B-B14F-4D97-AF65-F5344CB8AC3E}">
        <p14:creationId xmlns:p14="http://schemas.microsoft.com/office/powerpoint/2010/main" val="3550844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69" name="Rectangle 68">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1" name="Rectangle 7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4">
            <a:extLst>
              <a:ext uri="{837473B0-CC2E-450A-ABE3-18F120FF3D39}">
                <a1611:picAttrSrcUrl xmlns:a1611="http://schemas.microsoft.com/office/drawing/2016/11/main" r:id="rId5"/>
              </a:ext>
            </a:extLst>
          </a:blip>
          <a:srcRect l="13874" r="18608" b="-2"/>
          <a:stretch/>
        </p:blipFill>
        <p:spPr>
          <a:xfrm>
            <a:off x="424928" y="419292"/>
            <a:ext cx="5522976" cy="6053328"/>
          </a:xfrm>
          <a:prstGeom prst="rect">
            <a:avLst/>
          </a:prstGeom>
        </p:spPr>
      </p:pic>
      <p:sp>
        <p:nvSpPr>
          <p:cNvPr id="75" name="Rectangle 7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03CFD-66EC-4965-82E5-F2BED4BE0BF9}"/>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a:lnSpc>
                <a:spcPct val="90000"/>
              </a:lnSpc>
            </a:pPr>
            <a:r>
              <a:rPr lang="en-US" sz="4000" dirty="0"/>
              <a:t>Signs you are walking ahead:</a:t>
            </a:r>
          </a:p>
        </p:txBody>
      </p:sp>
      <p:sp>
        <p:nvSpPr>
          <p:cNvPr id="4" name="Text Placeholder 3">
            <a:extLst>
              <a:ext uri="{FF2B5EF4-FFF2-40B4-BE49-F238E27FC236}">
                <a16:creationId xmlns:a16="http://schemas.microsoft.com/office/drawing/2014/main" id="{0291C05D-753C-48C1-B5FD-AD036DEDB047}"/>
              </a:ext>
            </a:extLst>
          </p:cNvPr>
          <p:cNvSpPr>
            <a:spLocks noGrp="1"/>
          </p:cNvSpPr>
          <p:nvPr>
            <p:ph type="body" sz="half" idx="2"/>
          </p:nvPr>
        </p:nvSpPr>
        <p:spPr>
          <a:xfrm>
            <a:off x="6836350" y="2862568"/>
            <a:ext cx="4602152" cy="3126707"/>
          </a:xfrm>
        </p:spPr>
        <p:txBody>
          <a:bodyPr vert="horz" lIns="91440" tIns="45720" rIns="91440" bIns="45720" rtlCol="0">
            <a:normAutofit/>
          </a:bodyPr>
          <a:lstStyle/>
          <a:p>
            <a:pPr>
              <a:lnSpc>
                <a:spcPct val="90000"/>
              </a:lnSpc>
            </a:pPr>
            <a:r>
              <a:rPr lang="en-US" sz="2000" dirty="0"/>
              <a:t>You get pushback from the parent.</a:t>
            </a:r>
          </a:p>
          <a:p>
            <a:pPr>
              <a:lnSpc>
                <a:spcPct val="90000"/>
              </a:lnSpc>
            </a:pPr>
            <a:endParaRPr lang="en-US" sz="2000" dirty="0"/>
          </a:p>
          <a:p>
            <a:pPr>
              <a:lnSpc>
                <a:spcPct val="90000"/>
              </a:lnSpc>
            </a:pPr>
            <a:r>
              <a:rPr lang="en-US" sz="2000" dirty="0"/>
              <a:t>You are trying harder than the parent. </a:t>
            </a:r>
          </a:p>
          <a:p>
            <a:pPr>
              <a:lnSpc>
                <a:spcPct val="90000"/>
              </a:lnSpc>
            </a:pPr>
            <a:endParaRPr lang="en-US" sz="2000" dirty="0"/>
          </a:p>
          <a:p>
            <a:pPr>
              <a:lnSpc>
                <a:spcPct val="90000"/>
              </a:lnSpc>
            </a:pPr>
            <a:r>
              <a:rPr lang="en-US" sz="2000" dirty="0"/>
              <a:t>You are pulling them along to try to see your point of view.</a:t>
            </a:r>
          </a:p>
          <a:p>
            <a:pPr indent="-182880">
              <a:lnSpc>
                <a:spcPct val="100000"/>
              </a:lnSpc>
              <a:buFont typeface="Garamond" pitchFamily="18" charset="0"/>
              <a:buChar char="◦"/>
            </a:pPr>
            <a:endParaRPr lang="en-US"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1095513" y="6126435"/>
            <a:ext cx="548640" cy="274320"/>
          </a:xfrm>
        </p:spPr>
        <p:txBody>
          <a:bodyPr vert="horz" lIns="91440" tIns="45720" rIns="91440" bIns="45720" rtlCol="0" anchor="b">
            <a:normAutofit/>
          </a:bodyPr>
          <a:lstStyle/>
          <a:p>
            <a:pPr defTabSz="457200">
              <a:spcAft>
                <a:spcPts val="600"/>
              </a:spcAft>
            </a:pPr>
            <a:fld id="{34B7E4EF-A1BD-40F4-AB7B-04F084DD991D}" type="slidenum">
              <a:rPr lang="en-US" sz="1000" smtClean="0">
                <a:solidFill>
                  <a:schemeClr val="tx1">
                    <a:lumMod val="75000"/>
                    <a:lumOff val="25000"/>
                  </a:schemeClr>
                </a:solidFill>
              </a:rPr>
              <a:pPr defTabSz="457200">
                <a:spcAft>
                  <a:spcPts val="600"/>
                </a:spcAft>
              </a:pPr>
              <a:t>22</a:t>
            </a:fld>
            <a:endParaRPr lang="en-US" sz="100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3533120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69" name="Rectangle 68">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1" name="Rectangle 7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9">
            <a:extLst>
              <a:ext uri="{FF2B5EF4-FFF2-40B4-BE49-F238E27FC236}">
                <a16:creationId xmlns:a16="http://schemas.microsoft.com/office/drawing/2014/main" id="{71FB1768-2751-465B-97F0-55C60A28E269}"/>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18242" r="19771"/>
          <a:stretch/>
        </p:blipFill>
        <p:spPr>
          <a:xfrm>
            <a:off x="20" y="10"/>
            <a:ext cx="6392647" cy="6857990"/>
          </a:xfrm>
          <a:prstGeom prst="rect">
            <a:avLst/>
          </a:prstGeom>
        </p:spPr>
      </p:pic>
      <p:sp>
        <p:nvSpPr>
          <p:cNvPr id="73" name="Rectangle 7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03CFD-66EC-4965-82E5-F2BED4BE0BF9}"/>
              </a:ext>
            </a:extLst>
          </p:cNvPr>
          <p:cNvSpPr>
            <a:spLocks noGrp="1"/>
          </p:cNvSpPr>
          <p:nvPr>
            <p:ph type="title"/>
          </p:nvPr>
        </p:nvSpPr>
        <p:spPr>
          <a:xfrm>
            <a:off x="6833519" y="666978"/>
            <a:ext cx="5018211" cy="1371600"/>
          </a:xfrm>
        </p:spPr>
        <p:txBody>
          <a:bodyPr vert="horz" lIns="91440" tIns="45720" rIns="91440" bIns="45720" rtlCol="0" anchor="ctr">
            <a:noAutofit/>
          </a:bodyPr>
          <a:lstStyle/>
          <a:p>
            <a:pPr>
              <a:lnSpc>
                <a:spcPct val="90000"/>
              </a:lnSpc>
            </a:pPr>
            <a:r>
              <a:rPr lang="en-US" sz="4000" dirty="0"/>
              <a:t>Signs you are walking side by side:</a:t>
            </a:r>
            <a:endParaRPr lang="en-US" sz="4000" dirty="0">
              <a:solidFill>
                <a:schemeClr val="tx1">
                  <a:lumMod val="85000"/>
                  <a:lumOff val="15000"/>
                </a:schemeClr>
              </a:solidFill>
            </a:endParaRPr>
          </a:p>
        </p:txBody>
      </p:sp>
      <p:sp>
        <p:nvSpPr>
          <p:cNvPr id="4" name="Text Placeholder 3">
            <a:extLst>
              <a:ext uri="{FF2B5EF4-FFF2-40B4-BE49-F238E27FC236}">
                <a16:creationId xmlns:a16="http://schemas.microsoft.com/office/drawing/2014/main" id="{0291C05D-753C-48C1-B5FD-AD036DEDB047}"/>
              </a:ext>
            </a:extLst>
          </p:cNvPr>
          <p:cNvSpPr>
            <a:spLocks noGrp="1"/>
          </p:cNvSpPr>
          <p:nvPr>
            <p:ph type="body" sz="half" idx="2"/>
          </p:nvPr>
        </p:nvSpPr>
        <p:spPr>
          <a:xfrm>
            <a:off x="7041744" y="2527663"/>
            <a:ext cx="4472922" cy="3266077"/>
          </a:xfrm>
        </p:spPr>
        <p:txBody>
          <a:bodyPr vert="horz" lIns="91440" tIns="45720" rIns="91440" bIns="45720" rtlCol="0">
            <a:normAutofit/>
          </a:bodyPr>
          <a:lstStyle/>
          <a:p>
            <a:pPr>
              <a:lnSpc>
                <a:spcPct val="100000"/>
              </a:lnSpc>
            </a:pPr>
            <a:r>
              <a:rPr lang="en-US" dirty="0"/>
              <a:t> </a:t>
            </a:r>
          </a:p>
          <a:p>
            <a:pPr>
              <a:lnSpc>
                <a:spcPct val="90000"/>
              </a:lnSpc>
            </a:pPr>
            <a:r>
              <a:rPr lang="en-US" sz="2000" dirty="0"/>
              <a:t>They are doing most of the talking.</a:t>
            </a:r>
          </a:p>
          <a:p>
            <a:pPr>
              <a:lnSpc>
                <a:spcPct val="90000"/>
              </a:lnSpc>
            </a:pPr>
            <a:endParaRPr lang="en-US" sz="2000" dirty="0"/>
          </a:p>
          <a:p>
            <a:pPr>
              <a:lnSpc>
                <a:spcPct val="90000"/>
              </a:lnSpc>
            </a:pPr>
            <a:r>
              <a:rPr lang="en-US" sz="2000" dirty="0"/>
              <a:t>They ask questions.</a:t>
            </a:r>
          </a:p>
          <a:p>
            <a:pPr>
              <a:lnSpc>
                <a:spcPct val="90000"/>
              </a:lnSpc>
            </a:pPr>
            <a:endParaRPr lang="en-US" sz="2000" dirty="0"/>
          </a:p>
          <a:p>
            <a:pPr>
              <a:lnSpc>
                <a:spcPct val="90000"/>
              </a:lnSpc>
            </a:pPr>
            <a:r>
              <a:rPr lang="en-US" sz="2000" dirty="0"/>
              <a:t>They feel heard.</a:t>
            </a:r>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defTabSz="457200">
              <a:spcAft>
                <a:spcPts val="600"/>
              </a:spcAft>
            </a:pPr>
            <a:fld id="{34B7E4EF-A1BD-40F4-AB7B-04F084DD991D}" type="slidenum">
              <a:rPr lang="en-US" sz="1000" smtClean="0">
                <a:solidFill>
                  <a:schemeClr val="tx1">
                    <a:lumMod val="75000"/>
                    <a:lumOff val="25000"/>
                  </a:schemeClr>
                </a:solidFill>
              </a:rPr>
              <a:pPr defTabSz="457200">
                <a:spcAft>
                  <a:spcPts val="600"/>
                </a:spcAft>
              </a:pPr>
              <a:t>23</a:t>
            </a:fld>
            <a:endParaRPr lang="en-US" sz="100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1339488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1837-FDC6-4D7A-9793-DA442F24E474}"/>
              </a:ext>
            </a:extLst>
          </p:cNvPr>
          <p:cNvSpPr>
            <a:spLocks noGrp="1"/>
          </p:cNvSpPr>
          <p:nvPr>
            <p:ph type="title"/>
          </p:nvPr>
        </p:nvSpPr>
        <p:spPr>
          <a:xfrm>
            <a:off x="2608326" y="2188030"/>
            <a:ext cx="6975348" cy="2743200"/>
          </a:xfrm>
        </p:spPr>
        <p:txBody>
          <a:bodyPr>
            <a:normAutofit/>
          </a:bodyPr>
          <a:lstStyle/>
          <a:p>
            <a:r>
              <a:rPr lang="en-US" sz="4000" b="1" cap="none" dirty="0">
                <a:solidFill>
                  <a:srgbClr val="4E8C77"/>
                </a:solidFill>
              </a:rPr>
              <a:t>Provide Reflections, Offer Education and Determine</a:t>
            </a:r>
            <a:br>
              <a:rPr lang="en-US" sz="4000" b="1" cap="none" dirty="0">
                <a:solidFill>
                  <a:srgbClr val="4E8C77"/>
                </a:solidFill>
              </a:rPr>
            </a:br>
            <a:r>
              <a:rPr lang="en-US" sz="4000" b="1" cap="none" dirty="0">
                <a:solidFill>
                  <a:srgbClr val="4E8C77"/>
                </a:solidFill>
              </a:rPr>
              <a:t>Next Steps</a:t>
            </a:r>
            <a:endParaRPr lang="en-US" sz="4000" cap="none" dirty="0"/>
          </a:p>
        </p:txBody>
      </p:sp>
      <p:sp>
        <p:nvSpPr>
          <p:cNvPr id="4" name="Slide Number Placeholder 3">
            <a:extLst>
              <a:ext uri="{FF2B5EF4-FFF2-40B4-BE49-F238E27FC236}">
                <a16:creationId xmlns:a16="http://schemas.microsoft.com/office/drawing/2014/main" id="{A038FCCA-EA31-4536-8B7E-85FAFF5E1E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B7E4EF-A1BD-40F4-AB7B-04F084DD991D}" type="slidenum">
              <a:rPr kumimoji="0" lang="en-US" sz="800" b="0" i="0" u="none" strike="noStrike" kern="1200" cap="none" spc="0" normalizeH="0" baseline="0" noProof="0" smtClean="0">
                <a:ln>
                  <a:noFill/>
                </a:ln>
                <a:solidFill>
                  <a:prstClr val="black">
                    <a:lumMod val="85000"/>
                    <a:lumOff val="15000"/>
                  </a:prstClr>
                </a:solidFill>
                <a:effectLst/>
                <a:uLnTx/>
                <a:uFillTx/>
                <a:latin typeface="Avenir Next LT Pro"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prstClr val="black">
                  <a:lumMod val="85000"/>
                  <a:lumOff val="15000"/>
                </a:prstClr>
              </a:solidFill>
              <a:effectLst/>
              <a:uLnTx/>
              <a:uFillTx/>
              <a:latin typeface="Avenir Next LT Pro" panose="02020404030301010803"/>
              <a:ea typeface="+mn-ea"/>
              <a:cs typeface="+mn-cs"/>
            </a:endParaRPr>
          </a:p>
        </p:txBody>
      </p:sp>
    </p:spTree>
    <p:custDataLst>
      <p:tags r:id="rId1"/>
    </p:custDataLst>
    <p:extLst>
      <p:ext uri="{BB962C8B-B14F-4D97-AF65-F5344CB8AC3E}">
        <p14:creationId xmlns:p14="http://schemas.microsoft.com/office/powerpoint/2010/main" val="1397062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5" name="Rectangle 84">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87" name="Rectangle 86">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17" name="Content Placeholder 2">
            <a:extLst>
              <a:ext uri="{FF2B5EF4-FFF2-40B4-BE49-F238E27FC236}">
                <a16:creationId xmlns:a16="http://schemas.microsoft.com/office/drawing/2014/main" id="{67DD1C75-F7D9-4220-9418-521E1CB223DC}"/>
              </a:ext>
            </a:extLst>
          </p:cNvPr>
          <p:cNvSpPr txBox="1">
            <a:spLocks noGrp="1"/>
          </p:cNvSpPr>
          <p:nvPr>
            <p:ph type="title"/>
          </p:nvPr>
        </p:nvSpPr>
        <p:spPr>
          <a:xfrm>
            <a:off x="498021" y="250339"/>
            <a:ext cx="4419035" cy="129593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4000" dirty="0">
                <a:latin typeface="+mj-lt"/>
              </a:rPr>
              <a:t>Reflections</a:t>
            </a:r>
          </a:p>
        </p:txBody>
      </p:sp>
      <p:sp>
        <p:nvSpPr>
          <p:cNvPr id="14" name="Text Placeholder 13">
            <a:extLst>
              <a:ext uri="{FF2B5EF4-FFF2-40B4-BE49-F238E27FC236}">
                <a16:creationId xmlns:a16="http://schemas.microsoft.com/office/drawing/2014/main" id="{7E485EF3-45AC-49AE-B842-2BA1479E69BE}"/>
              </a:ext>
            </a:extLst>
          </p:cNvPr>
          <p:cNvSpPr txBox="1">
            <a:spLocks noGrp="1"/>
          </p:cNvSpPr>
          <p:nvPr>
            <p:ph type="body" sz="half" idx="2"/>
          </p:nvPr>
        </p:nvSpPr>
        <p:spPr>
          <a:xfrm>
            <a:off x="425584" y="1784018"/>
            <a:ext cx="6984766" cy="4711512"/>
          </a:xfrm>
          <a:prstGeom prst="rect">
            <a:avLst/>
          </a:prstGeom>
        </p:spPr>
        <p:txBody>
          <a:bodyPr vert="horz" lIns="91440" tIns="45720" rIns="91440" bIns="45720" rtlCol="0">
            <a:normAutofit/>
          </a:bodyPr>
          <a:lstStyle/>
          <a:p>
            <a:pPr>
              <a:lnSpc>
                <a:spcPct val="100000"/>
              </a:lnSpc>
              <a:spcBef>
                <a:spcPct val="0"/>
              </a:spcBef>
            </a:pPr>
            <a:r>
              <a:rPr lang="en-US" sz="2000" dirty="0"/>
              <a:t>By using reflections, you can identify what the parent understands about the challenge they are facing. </a:t>
            </a:r>
            <a:br>
              <a:rPr lang="en-US" sz="2000" dirty="0"/>
            </a:br>
            <a:endParaRPr lang="en-US" sz="2000" dirty="0"/>
          </a:p>
          <a:p>
            <a:pPr>
              <a:lnSpc>
                <a:spcPct val="100000"/>
              </a:lnSpc>
              <a:spcBef>
                <a:spcPct val="0"/>
              </a:spcBef>
            </a:pPr>
            <a:r>
              <a:rPr lang="en-US" sz="2000" dirty="0"/>
              <a:t>Example:</a:t>
            </a:r>
            <a:r>
              <a:rPr lang="en-US" sz="2000" i="1" dirty="0"/>
              <a:t> </a:t>
            </a:r>
            <a:r>
              <a:rPr lang="en-US" sz="2000" dirty="0"/>
              <a:t> </a:t>
            </a:r>
          </a:p>
          <a:p>
            <a:pPr>
              <a:lnSpc>
                <a:spcPct val="100000"/>
              </a:lnSpc>
            </a:pPr>
            <a:r>
              <a:rPr lang="en-US" sz="2000" dirty="0"/>
              <a:t>Parent: </a:t>
            </a:r>
            <a:r>
              <a:rPr lang="en-US" sz="2000" i="1" dirty="0"/>
              <a:t>“He falls asleep at the breast, so I put him right to bed without burping him. He’ll startle and wakes-up crying, so I put him on the other breast and that’s when he spits-up.” </a:t>
            </a:r>
          </a:p>
          <a:p>
            <a:pPr>
              <a:lnSpc>
                <a:spcPct val="100000"/>
              </a:lnSpc>
            </a:pPr>
            <a:endParaRPr lang="en-US" sz="2000" i="1" dirty="0"/>
          </a:p>
          <a:p>
            <a:pPr>
              <a:lnSpc>
                <a:spcPct val="100000"/>
              </a:lnSpc>
            </a:pPr>
            <a:r>
              <a:rPr lang="en-US" sz="2000" dirty="0"/>
              <a:t>Certifier: </a:t>
            </a:r>
            <a:r>
              <a:rPr lang="en-US" sz="2000" i="1" dirty="0"/>
              <a:t>“You are concerned your baby is being overfed.”</a:t>
            </a:r>
          </a:p>
          <a:p>
            <a:pPr>
              <a:lnSpc>
                <a:spcPct val="100000"/>
              </a:lnSpc>
            </a:pPr>
            <a:endParaRPr lang="en-US" sz="2000" dirty="0"/>
          </a:p>
        </p:txBody>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a:blip r:embed="rId4"/>
          <a:srcRect/>
          <a:stretch/>
        </p:blipFill>
        <p:spPr>
          <a:xfrm>
            <a:off x="7879120" y="402336"/>
            <a:ext cx="4040918" cy="6053328"/>
          </a:xfrm>
          <a:prstGeom prst="rect">
            <a:avLst/>
          </a:prstGeom>
        </p:spPr>
      </p:pic>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0348535" y="6217920"/>
            <a:ext cx="1463040" cy="256032"/>
          </a:xfrm>
        </p:spPr>
        <p:txBody>
          <a:bodyPr vert="horz" lIns="91440" tIns="45720" rIns="91440" bIns="45720" rtlCol="0" anchor="b">
            <a:normAutofit/>
          </a:bodyPr>
          <a:lstStyle/>
          <a:p>
            <a:pPr marR="0" lvl="0" indent="0" defTabSz="457200" fontAlgn="auto">
              <a:spcBef>
                <a:spcPts val="0"/>
              </a:spcBef>
              <a:spcAft>
                <a:spcPts val="600"/>
              </a:spcAft>
              <a:buClrTx/>
              <a:buSzTx/>
              <a:buFontTx/>
              <a:buNone/>
              <a:tabLst/>
              <a:defRPr/>
            </a:pPr>
            <a:fld id="{34B7E4EF-A1BD-40F4-AB7B-04F084DD991D}" type="slidenum">
              <a:rPr kumimoji="0" lang="en-US" sz="1000" b="0" i="0" u="none" strike="noStrike" cap="none" spc="0" normalizeH="0" baseline="0" noProof="0">
                <a:ln>
                  <a:noFill/>
                </a:ln>
                <a:solidFill>
                  <a:srgbClr val="FFFFFF"/>
                </a:solidFill>
                <a:effectLst/>
                <a:uLnTx/>
                <a:uFillTx/>
              </a:rPr>
              <a:pPr marR="0" lvl="0" indent="0" defTabSz="457200" fontAlgn="auto">
                <a:spcBef>
                  <a:spcPts val="0"/>
                </a:spcBef>
                <a:spcAft>
                  <a:spcPts val="600"/>
                </a:spcAft>
                <a:buClrTx/>
                <a:buSzTx/>
                <a:buFontTx/>
                <a:buNone/>
                <a:tabLst/>
                <a:defRPr/>
              </a:pPr>
              <a:t>25</a:t>
            </a:fld>
            <a:endParaRPr kumimoji="0" lang="en-US" sz="1000" b="0" i="0" u="none" strike="noStrike" cap="none" spc="0" normalizeH="0" baseline="0" noProof="0">
              <a:ln>
                <a:noFill/>
              </a:ln>
              <a:solidFill>
                <a:srgbClr val="FFFFFF"/>
              </a:solidFill>
              <a:effectLst/>
              <a:uLnTx/>
              <a:uFillTx/>
            </a:endParaRPr>
          </a:p>
        </p:txBody>
      </p:sp>
    </p:spTree>
    <p:custDataLst>
      <p:tags r:id="rId1"/>
    </p:custDataLst>
    <p:extLst>
      <p:ext uri="{BB962C8B-B14F-4D97-AF65-F5344CB8AC3E}">
        <p14:creationId xmlns:p14="http://schemas.microsoft.com/office/powerpoint/2010/main" val="44622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61" name="Rectangle 60">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63" name="Rectangle 62">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65" name="Rectangle 64">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pic>
        <p:nvPicPr>
          <p:cNvPr id="10" name="Content Placeholder 9" descr="Two hikers cheering on rock in alpine scenery">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4"/>
          <a:srcRect t="18125" r="7538" b="3958"/>
          <a:stretch/>
        </p:blipFill>
        <p:spPr>
          <a:xfrm>
            <a:off x="20" y="-1"/>
            <a:ext cx="12191980" cy="6857999"/>
          </a:xfrm>
          <a:prstGeom prst="rect">
            <a:avLst/>
          </a:prstGeom>
        </p:spPr>
      </p:pic>
      <p:sp>
        <p:nvSpPr>
          <p:cNvPr id="67" name="Rectangle 6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69" name="Rectangle 6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17" name="Content Placeholder 2">
            <a:extLst>
              <a:ext uri="{FF2B5EF4-FFF2-40B4-BE49-F238E27FC236}">
                <a16:creationId xmlns:a16="http://schemas.microsoft.com/office/drawing/2014/main" id="{67DD1C75-F7D9-4220-9418-521E1CB223DC}"/>
              </a:ext>
            </a:extLst>
          </p:cNvPr>
          <p:cNvSpPr txBox="1">
            <a:spLocks noGrp="1"/>
          </p:cNvSpPr>
          <p:nvPr>
            <p:ph type="title"/>
          </p:nvPr>
        </p:nvSpPr>
        <p:spPr>
          <a:xfrm>
            <a:off x="519756" y="517148"/>
            <a:ext cx="4996614" cy="121368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4000" dirty="0">
                <a:latin typeface="+mj-lt"/>
              </a:rPr>
              <a:t>Offer Education</a:t>
            </a:r>
            <a:endParaRPr lang="en-US" sz="4000" dirty="0">
              <a:solidFill>
                <a:schemeClr val="tx1">
                  <a:lumMod val="85000"/>
                  <a:lumOff val="15000"/>
                </a:schemeClr>
              </a:solidFill>
              <a:latin typeface="+mj-lt"/>
            </a:endParaRPr>
          </a:p>
          <a:p>
            <a:pPr>
              <a:spcBef>
                <a:spcPct val="0"/>
              </a:spcBef>
              <a:buNone/>
            </a:pPr>
            <a:endParaRPr lang="en-US" sz="1800" dirty="0">
              <a:solidFill>
                <a:schemeClr val="tx1">
                  <a:lumMod val="85000"/>
                  <a:lumOff val="15000"/>
                </a:schemeClr>
              </a:solidFill>
              <a:latin typeface="+mj-lt"/>
            </a:endParaRPr>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5070261" y="517148"/>
            <a:ext cx="548640" cy="274320"/>
          </a:xfrm>
        </p:spPr>
        <p:txBody>
          <a:bodyPr vert="horz" lIns="91440" tIns="45720" rIns="91440" bIns="45720" rtlCol="0" anchor="b">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34B7E4EF-A1BD-40F4-AB7B-04F084DD991D}" type="slidenum">
              <a:rPr kumimoji="0" lang="en-US" sz="1000" b="0" i="0" u="none" strike="noStrike" kern="1200" cap="none" spc="0" normalizeH="0" baseline="0" noProof="0" smtClean="0">
                <a:ln>
                  <a:noFill/>
                </a:ln>
                <a:solidFill>
                  <a:prstClr val="black">
                    <a:lumMod val="75000"/>
                    <a:lumOff val="25000"/>
                  </a:prstClr>
                </a:solidFill>
                <a:effectLst/>
                <a:uLnTx/>
                <a:uFillTx/>
                <a:latin typeface="Avenir Next LT Pro"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26</a:t>
            </a:fld>
            <a:endParaRPr kumimoji="0" lang="en-US" sz="1000" b="0" i="0" u="none" strike="noStrike" kern="1200" cap="none" spc="0" normalizeH="0" baseline="0" noProof="0" dirty="0">
              <a:ln>
                <a:noFill/>
              </a:ln>
              <a:solidFill>
                <a:prstClr val="black">
                  <a:lumMod val="75000"/>
                  <a:lumOff val="25000"/>
                </a:prstClr>
              </a:solidFill>
              <a:effectLst/>
              <a:uLnTx/>
              <a:uFillTx/>
              <a:latin typeface="Avenir Next LT Pro" panose="02020404030301010803"/>
              <a:ea typeface="+mn-ea"/>
              <a:cs typeface="+mn-cs"/>
            </a:endParaRPr>
          </a:p>
        </p:txBody>
      </p:sp>
      <p:sp>
        <p:nvSpPr>
          <p:cNvPr id="26" name="Title 1">
            <a:extLst>
              <a:ext uri="{FF2B5EF4-FFF2-40B4-BE49-F238E27FC236}">
                <a16:creationId xmlns:a16="http://schemas.microsoft.com/office/drawing/2014/main" id="{80619A60-780A-4D3A-A175-627ADD822EB5}"/>
              </a:ext>
            </a:extLst>
          </p:cNvPr>
          <p:cNvSpPr txBox="1">
            <a:spLocks/>
          </p:cNvSpPr>
          <p:nvPr/>
        </p:nvSpPr>
        <p:spPr>
          <a:xfrm>
            <a:off x="656916" y="1665291"/>
            <a:ext cx="5689599" cy="18639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venir Next LT Pro Light" panose="02020404030301010803"/>
                <a:ea typeface="+mj-ea"/>
                <a:cs typeface="+mj-cs"/>
              </a:rPr>
              <a:t> </a:t>
            </a:r>
          </a:p>
        </p:txBody>
      </p:sp>
      <p:sp>
        <p:nvSpPr>
          <p:cNvPr id="3" name="Text Placeholder 2">
            <a:extLst>
              <a:ext uri="{FF2B5EF4-FFF2-40B4-BE49-F238E27FC236}">
                <a16:creationId xmlns:a16="http://schemas.microsoft.com/office/drawing/2014/main" id="{5ADCA0B6-AAFA-4728-93C7-BB449651E90F}"/>
              </a:ext>
            </a:extLst>
          </p:cNvPr>
          <p:cNvSpPr>
            <a:spLocks noGrp="1"/>
          </p:cNvSpPr>
          <p:nvPr>
            <p:ph type="body" sz="half" idx="2"/>
          </p:nvPr>
        </p:nvSpPr>
        <p:spPr>
          <a:xfrm>
            <a:off x="519756" y="1730829"/>
            <a:ext cx="4865890" cy="4699637"/>
          </a:xfrm>
        </p:spPr>
        <p:txBody>
          <a:bodyPr>
            <a:normAutofit/>
          </a:bodyPr>
          <a:lstStyle/>
          <a:p>
            <a:pPr marL="102870">
              <a:lnSpc>
                <a:spcPct val="100000"/>
              </a:lnSpc>
            </a:pPr>
            <a:r>
              <a:rPr lang="en-US" sz="2000" dirty="0"/>
              <a:t>Once you’ve identified the parent’s primary concerns and what they want to learn more about, you can tailor your education to meet their needs.</a:t>
            </a:r>
          </a:p>
          <a:p>
            <a:pPr marL="102870">
              <a:lnSpc>
                <a:spcPct val="100000"/>
              </a:lnSpc>
            </a:pPr>
            <a:r>
              <a:rPr lang="en-US" sz="2000" dirty="0"/>
              <a:t>Using the example in the previous slide, the counselor now knows they can offer to talk about burping, normal baby behavior regarding hunger and fullness cues, and normal infant sleeping.</a:t>
            </a:r>
          </a:p>
          <a:p>
            <a:endParaRPr lang="en-US" dirty="0"/>
          </a:p>
        </p:txBody>
      </p:sp>
    </p:spTree>
    <p:custDataLst>
      <p:tags r:id="rId1"/>
    </p:custDataLst>
    <p:extLst>
      <p:ext uri="{BB962C8B-B14F-4D97-AF65-F5344CB8AC3E}">
        <p14:creationId xmlns:p14="http://schemas.microsoft.com/office/powerpoint/2010/main" val="2167802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44" name="Rectangle 43">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46" name="Rectangle 45">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48" name="Rectangle 4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50" name="Rectangle 49">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4"/>
          <a:srcRect l="10480" r="22002" b="-2"/>
          <a:stretch/>
        </p:blipFill>
        <p:spPr>
          <a:xfrm>
            <a:off x="424928" y="419292"/>
            <a:ext cx="5522976" cy="6053328"/>
          </a:xfrm>
          <a:prstGeom prst="rect">
            <a:avLst/>
          </a:prstGeom>
        </p:spPr>
      </p:pic>
      <p:sp>
        <p:nvSpPr>
          <p:cNvPr id="52" name="Rectangle 5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54" name="Rectangle 5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17" name="Content Placeholder 2">
            <a:extLst>
              <a:ext uri="{FF2B5EF4-FFF2-40B4-BE49-F238E27FC236}">
                <a16:creationId xmlns:a16="http://schemas.microsoft.com/office/drawing/2014/main" id="{67DD1C75-F7D9-4220-9418-521E1CB223DC}"/>
              </a:ext>
            </a:extLst>
          </p:cNvPr>
          <p:cNvSpPr txBox="1">
            <a:spLocks noGrp="1"/>
          </p:cNvSpPr>
          <p:nvPr>
            <p:ph type="title"/>
          </p:nvPr>
        </p:nvSpPr>
        <p:spPr>
          <a:xfrm>
            <a:off x="6572251" y="522515"/>
            <a:ext cx="4876038" cy="571500"/>
          </a:xfrm>
          <a:prstGeom prst="rect">
            <a:avLst/>
          </a:prstGeom>
        </p:spPr>
        <p:txBody>
          <a:bodyPr vert="horz" lIns="91440" tIns="45720" rIns="91440" bIns="45720" rtlCol="0" anchor="ctr">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4000" dirty="0">
                <a:solidFill>
                  <a:schemeClr val="tx1">
                    <a:lumMod val="85000"/>
                    <a:lumOff val="15000"/>
                  </a:schemeClr>
                </a:solidFill>
                <a:latin typeface="+mj-lt"/>
              </a:rPr>
              <a:t>Support</a:t>
            </a:r>
            <a:r>
              <a:rPr lang="en-US" sz="4000" i="1" dirty="0">
                <a:solidFill>
                  <a:schemeClr val="tx1">
                    <a:lumMod val="85000"/>
                    <a:lumOff val="15000"/>
                  </a:schemeClr>
                </a:solidFill>
                <a:latin typeface="+mj-lt"/>
              </a:rPr>
              <a:t> </a:t>
            </a:r>
            <a:endParaRPr lang="en-US" sz="4000" dirty="0">
              <a:solidFill>
                <a:schemeClr val="tx1">
                  <a:lumMod val="85000"/>
                  <a:lumOff val="15000"/>
                </a:schemeClr>
              </a:solidFill>
              <a:latin typeface="+mj-lt"/>
            </a:endParaRPr>
          </a:p>
        </p:txBody>
      </p:sp>
      <p:sp>
        <p:nvSpPr>
          <p:cNvPr id="6" name="Text Placeholder 5">
            <a:extLst>
              <a:ext uri="{FF2B5EF4-FFF2-40B4-BE49-F238E27FC236}">
                <a16:creationId xmlns:a16="http://schemas.microsoft.com/office/drawing/2014/main" id="{B23F82EA-AD0F-4B6B-919E-64056BE04C71}"/>
              </a:ext>
            </a:extLst>
          </p:cNvPr>
          <p:cNvSpPr>
            <a:spLocks noGrp="1"/>
          </p:cNvSpPr>
          <p:nvPr>
            <p:ph type="body" sz="half" idx="2"/>
          </p:nvPr>
        </p:nvSpPr>
        <p:spPr>
          <a:xfrm>
            <a:off x="6572251" y="1208943"/>
            <a:ext cx="5231476" cy="5126544"/>
          </a:xfrm>
        </p:spPr>
        <p:txBody>
          <a:bodyPr vert="horz" lIns="91440" tIns="45720" rIns="91440" bIns="45720" rtlCol="0">
            <a:normAutofit fontScale="40000" lnSpcReduction="20000"/>
          </a:bodyPr>
          <a:lstStyle/>
          <a:p>
            <a:pPr marL="342900" indent="-182880">
              <a:lnSpc>
                <a:spcPct val="90000"/>
              </a:lnSpc>
              <a:buFont typeface="Garamond" pitchFamily="18" charset="0"/>
              <a:buChar char="◦"/>
            </a:pPr>
            <a:endParaRPr lang="en-US" sz="2200" dirty="0"/>
          </a:p>
          <a:p>
            <a:pPr marL="160020">
              <a:lnSpc>
                <a:spcPct val="90000"/>
              </a:lnSpc>
            </a:pPr>
            <a:r>
              <a:rPr lang="en-US" sz="5000" dirty="0"/>
              <a:t>With support, parents can overcome most breastfeeding challenges.</a:t>
            </a:r>
          </a:p>
          <a:p>
            <a:pPr marL="160020">
              <a:lnSpc>
                <a:spcPct val="90000"/>
              </a:lnSpc>
            </a:pPr>
            <a:endParaRPr lang="en-US" sz="5000" dirty="0"/>
          </a:p>
          <a:p>
            <a:pPr marL="160020">
              <a:lnSpc>
                <a:spcPct val="90000"/>
              </a:lnSpc>
            </a:pPr>
            <a:r>
              <a:rPr lang="en-US" sz="5000" dirty="0"/>
              <a:t>Ask parents about what kind of support they have at home...</a:t>
            </a:r>
          </a:p>
          <a:p>
            <a:pPr marL="160020">
              <a:lnSpc>
                <a:spcPct val="90000"/>
              </a:lnSpc>
            </a:pPr>
            <a:endParaRPr lang="en-US" sz="5000" i="1" dirty="0"/>
          </a:p>
          <a:p>
            <a:pPr marL="160020">
              <a:lnSpc>
                <a:spcPct val="90000"/>
              </a:lnSpc>
            </a:pPr>
            <a:r>
              <a:rPr lang="en-US" sz="5000" i="1" dirty="0"/>
              <a:t>“Who can help with your older child so you can rest when your baby naps?”</a:t>
            </a:r>
          </a:p>
          <a:p>
            <a:pPr marL="160020">
              <a:lnSpc>
                <a:spcPct val="90000"/>
              </a:lnSpc>
            </a:pPr>
            <a:endParaRPr lang="en-US" sz="5000" i="1" dirty="0"/>
          </a:p>
          <a:p>
            <a:pPr marL="160020">
              <a:lnSpc>
                <a:spcPct val="90000"/>
              </a:lnSpc>
            </a:pPr>
            <a:r>
              <a:rPr lang="en-US" sz="5000" dirty="0"/>
              <a:t>Share local resources to help support their experience…</a:t>
            </a:r>
          </a:p>
          <a:p>
            <a:pPr marL="160020">
              <a:lnSpc>
                <a:spcPct val="90000"/>
              </a:lnSpc>
            </a:pPr>
            <a:endParaRPr lang="en-US" sz="5000" i="1" dirty="0"/>
          </a:p>
          <a:p>
            <a:pPr marL="160020">
              <a:lnSpc>
                <a:spcPct val="90000"/>
              </a:lnSpc>
            </a:pPr>
            <a:r>
              <a:rPr lang="en-US" sz="5000" i="1" dirty="0"/>
              <a:t>“We have some breastfeeding support groups in our community. What are your thoughts on participating in one?”</a:t>
            </a:r>
          </a:p>
          <a:p>
            <a:pPr marL="160020">
              <a:lnSpc>
                <a:spcPct val="90000"/>
              </a:lnSpc>
            </a:pPr>
            <a:endParaRPr lang="en-US" sz="5000" dirty="0"/>
          </a:p>
          <a:p>
            <a:pPr>
              <a:lnSpc>
                <a:spcPct val="90000"/>
              </a:lnSpc>
            </a:pPr>
            <a:r>
              <a:rPr lang="en-US" sz="5000" dirty="0"/>
              <a:t> </a:t>
            </a:r>
          </a:p>
          <a:p>
            <a:pPr>
              <a:lnSpc>
                <a:spcPct val="90000"/>
              </a:lnSpc>
            </a:pPr>
            <a:endParaRPr lang="en-US" sz="1400"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1095513" y="6126435"/>
            <a:ext cx="548640" cy="274320"/>
          </a:xfrm>
        </p:spPr>
        <p:txBody>
          <a:bodyPr vert="horz" lIns="91440" tIns="45720" rIns="91440" bIns="45720" rtlCol="0" anchor="b">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34B7E4EF-A1BD-40F4-AB7B-04F084DD991D}" type="slidenum">
              <a:rPr kumimoji="0" lang="en-US" sz="1000" b="0" i="0" u="none" strike="noStrike" kern="1200" cap="none" spc="0" normalizeH="0" baseline="0" noProof="0" smtClean="0">
                <a:ln>
                  <a:noFill/>
                </a:ln>
                <a:solidFill>
                  <a:prstClr val="black">
                    <a:lumMod val="75000"/>
                    <a:lumOff val="25000"/>
                  </a:prstClr>
                </a:solidFill>
                <a:effectLst/>
                <a:uLnTx/>
                <a:uFillTx/>
                <a:latin typeface="Avenir Next LT Pro"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27</a:t>
            </a:fld>
            <a:endParaRPr kumimoji="0" lang="en-US" sz="1000" b="0" i="0" u="none" strike="noStrike" kern="1200" cap="none" spc="0" normalizeH="0" baseline="0" noProof="0">
              <a:ln>
                <a:noFill/>
              </a:ln>
              <a:solidFill>
                <a:prstClr val="black">
                  <a:lumMod val="75000"/>
                  <a:lumOff val="25000"/>
                </a:prstClr>
              </a:solidFill>
              <a:effectLst/>
              <a:uLnTx/>
              <a:uFillTx/>
              <a:latin typeface="Avenir Next LT Pro" panose="02020404030301010803"/>
              <a:ea typeface="+mn-ea"/>
              <a:cs typeface="+mn-cs"/>
            </a:endParaRPr>
          </a:p>
        </p:txBody>
      </p:sp>
    </p:spTree>
    <p:custDataLst>
      <p:tags r:id="rId1"/>
    </p:custDataLst>
    <p:extLst>
      <p:ext uri="{BB962C8B-B14F-4D97-AF65-F5344CB8AC3E}">
        <p14:creationId xmlns:p14="http://schemas.microsoft.com/office/powerpoint/2010/main" val="1870737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44" name="Rectangle 43">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46" name="Rectangle 45">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48" name="Rectangle 4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50" name="Rectangle 49">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a:blip r:embed="rId4"/>
          <a:srcRect/>
          <a:stretch/>
        </p:blipFill>
        <p:spPr>
          <a:xfrm>
            <a:off x="424928" y="1161153"/>
            <a:ext cx="5522976" cy="4569605"/>
          </a:xfrm>
          <a:prstGeom prst="rect">
            <a:avLst/>
          </a:prstGeom>
        </p:spPr>
      </p:pic>
      <p:sp>
        <p:nvSpPr>
          <p:cNvPr id="52" name="Rectangle 5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54" name="Rectangle 5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panose="02020404030301010803"/>
              <a:ea typeface="+mn-ea"/>
              <a:cs typeface="+mn-cs"/>
            </a:endParaRPr>
          </a:p>
        </p:txBody>
      </p:sp>
      <p:sp>
        <p:nvSpPr>
          <p:cNvPr id="17" name="Content Placeholder 2">
            <a:extLst>
              <a:ext uri="{FF2B5EF4-FFF2-40B4-BE49-F238E27FC236}">
                <a16:creationId xmlns:a16="http://schemas.microsoft.com/office/drawing/2014/main" id="{67DD1C75-F7D9-4220-9418-521E1CB223DC}"/>
              </a:ext>
            </a:extLst>
          </p:cNvPr>
          <p:cNvSpPr txBox="1">
            <a:spLocks noGrp="1"/>
          </p:cNvSpPr>
          <p:nvPr>
            <p:ph type="title"/>
          </p:nvPr>
        </p:nvSpPr>
        <p:spPr>
          <a:xfrm>
            <a:off x="6572251" y="522515"/>
            <a:ext cx="4876038" cy="68131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4000" dirty="0">
                <a:solidFill>
                  <a:schemeClr val="tx1">
                    <a:lumMod val="85000"/>
                    <a:lumOff val="15000"/>
                  </a:schemeClr>
                </a:solidFill>
                <a:latin typeface="+mj-lt"/>
              </a:rPr>
              <a:t>Yielding</a:t>
            </a:r>
          </a:p>
        </p:txBody>
      </p:sp>
      <p:sp>
        <p:nvSpPr>
          <p:cNvPr id="6" name="Text Placeholder 5">
            <a:extLst>
              <a:ext uri="{FF2B5EF4-FFF2-40B4-BE49-F238E27FC236}">
                <a16:creationId xmlns:a16="http://schemas.microsoft.com/office/drawing/2014/main" id="{B23F82EA-AD0F-4B6B-919E-64056BE04C71}"/>
              </a:ext>
            </a:extLst>
          </p:cNvPr>
          <p:cNvSpPr>
            <a:spLocks noGrp="1"/>
          </p:cNvSpPr>
          <p:nvPr>
            <p:ph type="body" sz="half" idx="2"/>
          </p:nvPr>
        </p:nvSpPr>
        <p:spPr>
          <a:xfrm>
            <a:off x="6572251" y="1441577"/>
            <a:ext cx="5231476" cy="4893909"/>
          </a:xfrm>
        </p:spPr>
        <p:txBody>
          <a:bodyPr vert="horz" lIns="91440" tIns="45720" rIns="91440" bIns="45720" rtlCol="0">
            <a:normAutofit fontScale="70000" lnSpcReduction="20000"/>
          </a:bodyPr>
          <a:lstStyle/>
          <a:p>
            <a:pPr lvl="0">
              <a:spcBef>
                <a:spcPts val="900"/>
              </a:spcBef>
              <a:buClr>
                <a:prstClr val="black">
                  <a:lumMod val="85000"/>
                  <a:lumOff val="15000"/>
                </a:prstClr>
              </a:buClr>
            </a:pPr>
            <a:r>
              <a:rPr lang="en-US" sz="2900" dirty="0">
                <a:solidFill>
                  <a:prstClr val="black"/>
                </a:solidFill>
              </a:rPr>
              <a:t>Yield to a health professional whenever a situation arises outside your scope of practice or skill level. This may be an IBCLC, RD, or designated breastfeeding expert.</a:t>
            </a:r>
          </a:p>
          <a:p>
            <a:pPr lvl="0">
              <a:spcBef>
                <a:spcPts val="900"/>
              </a:spcBef>
              <a:buClr>
                <a:prstClr val="black">
                  <a:lumMod val="85000"/>
                  <a:lumOff val="15000"/>
                </a:prstClr>
              </a:buClr>
            </a:pPr>
            <a:endParaRPr lang="en-US" sz="2900" dirty="0">
              <a:solidFill>
                <a:prstClr val="black"/>
              </a:solidFill>
            </a:endParaRPr>
          </a:p>
          <a:p>
            <a:pPr lvl="0">
              <a:spcBef>
                <a:spcPts val="900"/>
              </a:spcBef>
              <a:buClr>
                <a:prstClr val="black">
                  <a:lumMod val="85000"/>
                  <a:lumOff val="15000"/>
                </a:prstClr>
              </a:buClr>
            </a:pPr>
            <a:r>
              <a:rPr lang="en-US" sz="2900" dirty="0">
                <a:solidFill>
                  <a:prstClr val="black"/>
                </a:solidFill>
              </a:rPr>
              <a:t>By yielding, you ensure the parent and baby have access to the best care possible to overcome a challenging situation.</a:t>
            </a:r>
          </a:p>
          <a:p>
            <a:pPr lvl="0">
              <a:spcBef>
                <a:spcPts val="900"/>
              </a:spcBef>
              <a:buClr>
                <a:prstClr val="black">
                  <a:lumMod val="85000"/>
                  <a:lumOff val="15000"/>
                </a:prstClr>
              </a:buClr>
            </a:pPr>
            <a:endParaRPr lang="en-US" sz="2900" dirty="0">
              <a:solidFill>
                <a:prstClr val="black"/>
              </a:solidFill>
            </a:endParaRPr>
          </a:p>
          <a:p>
            <a:pPr lvl="0">
              <a:spcBef>
                <a:spcPts val="900"/>
              </a:spcBef>
              <a:buClr>
                <a:prstClr val="black">
                  <a:lumMod val="85000"/>
                  <a:lumOff val="15000"/>
                </a:prstClr>
              </a:buClr>
            </a:pPr>
            <a:r>
              <a:rPr lang="en-US" sz="2900" dirty="0">
                <a:solidFill>
                  <a:prstClr val="black"/>
                </a:solidFill>
              </a:rPr>
              <a:t>When you yield, you work alongside of the health professional, supporting the parent with breastfeeding.</a:t>
            </a:r>
          </a:p>
          <a:p>
            <a:pPr marL="160020">
              <a:lnSpc>
                <a:spcPct val="90000"/>
              </a:lnSpc>
            </a:pPr>
            <a:endParaRPr lang="en-US" sz="5000" dirty="0"/>
          </a:p>
          <a:p>
            <a:pPr>
              <a:lnSpc>
                <a:spcPct val="90000"/>
              </a:lnSpc>
            </a:pPr>
            <a:r>
              <a:rPr lang="en-US" sz="5000" dirty="0"/>
              <a:t> </a:t>
            </a:r>
          </a:p>
          <a:p>
            <a:pPr>
              <a:lnSpc>
                <a:spcPct val="90000"/>
              </a:lnSpc>
            </a:pPr>
            <a:endParaRPr lang="en-US" sz="1400"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1095513" y="6126435"/>
            <a:ext cx="548640" cy="274320"/>
          </a:xfrm>
        </p:spPr>
        <p:txBody>
          <a:bodyPr vert="horz" lIns="91440" tIns="45720" rIns="91440" bIns="45720" rtlCol="0" anchor="b">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34B7E4EF-A1BD-40F4-AB7B-04F084DD991D}" type="slidenum">
              <a:rPr kumimoji="0" lang="en-US" sz="1000" b="0" i="0" u="none" strike="noStrike" kern="1200" cap="none" spc="0" normalizeH="0" baseline="0" noProof="0" smtClean="0">
                <a:ln>
                  <a:noFill/>
                </a:ln>
                <a:solidFill>
                  <a:prstClr val="black">
                    <a:lumMod val="75000"/>
                    <a:lumOff val="25000"/>
                  </a:prstClr>
                </a:solidFill>
                <a:effectLst/>
                <a:uLnTx/>
                <a:uFillTx/>
                <a:latin typeface="Avenir Next LT Pro"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28</a:t>
            </a:fld>
            <a:endParaRPr kumimoji="0" lang="en-US" sz="1000" b="0" i="0" u="none" strike="noStrike" kern="1200" cap="none" spc="0" normalizeH="0" baseline="0" noProof="0">
              <a:ln>
                <a:noFill/>
              </a:ln>
              <a:solidFill>
                <a:prstClr val="black">
                  <a:lumMod val="75000"/>
                  <a:lumOff val="25000"/>
                </a:prstClr>
              </a:solidFill>
              <a:effectLst/>
              <a:uLnTx/>
              <a:uFillTx/>
              <a:latin typeface="Avenir Next LT Pro" panose="02020404030301010803"/>
              <a:ea typeface="+mn-ea"/>
              <a:cs typeface="+mn-cs"/>
            </a:endParaRPr>
          </a:p>
        </p:txBody>
      </p:sp>
    </p:spTree>
    <p:custDataLst>
      <p:tags r:id="rId1"/>
    </p:custDataLst>
    <p:extLst>
      <p:ext uri="{BB962C8B-B14F-4D97-AF65-F5344CB8AC3E}">
        <p14:creationId xmlns:p14="http://schemas.microsoft.com/office/powerpoint/2010/main" val="3839866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B6540C0-29D7-4DD3-B144-B0023F88A565}"/>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25140" r="12639" b="-1"/>
          <a:stretch/>
        </p:blipFill>
        <p:spPr>
          <a:xfrm>
            <a:off x="20" y="10"/>
            <a:ext cx="6392647" cy="6857990"/>
          </a:xfrm>
          <a:prstGeom prst="rect">
            <a:avLst/>
          </a:prstGeom>
        </p:spPr>
      </p:pic>
      <p:sp>
        <p:nvSpPr>
          <p:cNvPr id="80" name="Rectangle 79">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822439" y="429088"/>
            <a:ext cx="4858192" cy="1710262"/>
          </a:xfrm>
        </p:spPr>
        <p:txBody>
          <a:bodyPr vert="horz" lIns="91440" tIns="45720" rIns="91440" bIns="45720" rtlCol="0" anchor="ctr">
            <a:normAutofit/>
          </a:bodyPr>
          <a:lstStyle/>
          <a:p>
            <a:pPr lvl="0">
              <a:defRPr/>
            </a:pPr>
            <a:r>
              <a:rPr lang="en-US" dirty="0">
                <a:solidFill>
                  <a:schemeClr val="tx1"/>
                </a:solidFill>
              </a:rPr>
              <a:t>Determine Next Steps</a:t>
            </a:r>
            <a:endParaRPr lang="en-US" dirty="0"/>
          </a:p>
        </p:txBody>
      </p:sp>
      <p:sp>
        <p:nvSpPr>
          <p:cNvPr id="14" name="Content Placeholder 2">
            <a:extLst>
              <a:ext uri="{FF2B5EF4-FFF2-40B4-BE49-F238E27FC236}">
                <a16:creationId xmlns:a16="http://schemas.microsoft.com/office/drawing/2014/main" id="{83EBAD75-5F60-4457-9490-AEF8D6C57A95}"/>
              </a:ext>
            </a:extLst>
          </p:cNvPr>
          <p:cNvSpPr txBox="1">
            <a:spLocks/>
          </p:cNvSpPr>
          <p:nvPr/>
        </p:nvSpPr>
        <p:spPr>
          <a:xfrm>
            <a:off x="6822439" y="2175073"/>
            <a:ext cx="4911531" cy="40381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spcAft>
                <a:spcPts val="0"/>
              </a:spcAft>
              <a:buClr>
                <a:schemeClr val="tx1">
                  <a:lumMod val="85000"/>
                  <a:lumOff val="15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9pPr>
          </a:lstStyle>
          <a:p>
            <a:pPr marL="45720" indent="0">
              <a:buNone/>
            </a:pPr>
            <a:r>
              <a:rPr lang="en-US" sz="2000" dirty="0"/>
              <a:t>Make a plan tailored to the breastfeeding dyad.</a:t>
            </a:r>
          </a:p>
          <a:p>
            <a:pPr marL="45720" indent="0">
              <a:buNone/>
            </a:pPr>
            <a:endParaRPr lang="en-US" sz="2000" dirty="0"/>
          </a:p>
          <a:p>
            <a:pPr marL="45720" indent="0">
              <a:buNone/>
            </a:pPr>
            <a:r>
              <a:rPr lang="en-US" sz="2000" dirty="0"/>
              <a:t>Keep in mind the level of support available to the parent. Help the parent create a feeding plan they can achieve.</a:t>
            </a:r>
          </a:p>
          <a:p>
            <a:pPr marL="45720" indent="0">
              <a:buNone/>
            </a:pPr>
            <a:endParaRPr lang="en-US" sz="2000" dirty="0"/>
          </a:p>
          <a:p>
            <a:pPr marL="45720" indent="0">
              <a:buNone/>
            </a:pPr>
            <a:r>
              <a:rPr lang="en-US" sz="2000" dirty="0"/>
              <a:t>Allow them the flexibility and acceptance to change their feeding plan.</a:t>
            </a:r>
          </a:p>
          <a:p>
            <a:pPr indent="-182880">
              <a:buFont typeface="Garamond" pitchFamily="18" charset="0"/>
              <a:buChar char="◦"/>
            </a:pPr>
            <a:endParaRPr lang="en-US" sz="1500"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defTabSz="457200">
              <a:spcAft>
                <a:spcPts val="600"/>
              </a:spcAft>
            </a:pPr>
            <a:fld id="{34B7E4EF-A1BD-40F4-AB7B-04F084DD991D}" type="slidenum">
              <a:rPr lang="en-US" sz="1000" smtClean="0"/>
              <a:pPr defTabSz="457200">
                <a:spcAft>
                  <a:spcPts val="600"/>
                </a:spcAft>
              </a:pPr>
              <a:t>29</a:t>
            </a:fld>
            <a:endParaRPr lang="en-US" sz="1000"/>
          </a:p>
        </p:txBody>
      </p:sp>
    </p:spTree>
    <p:custDataLst>
      <p:tags r:id="rId1"/>
    </p:custDataLst>
    <p:extLst>
      <p:ext uri="{BB962C8B-B14F-4D97-AF65-F5344CB8AC3E}">
        <p14:creationId xmlns:p14="http://schemas.microsoft.com/office/powerpoint/2010/main" val="4253478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71" name="Rectangle 70">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3" name="Rectangle 7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b="17798"/>
          <a:stretch/>
        </p:blipFill>
        <p:spPr>
          <a:xfrm>
            <a:off x="424928" y="419292"/>
            <a:ext cx="5522976" cy="6053328"/>
          </a:xfrm>
          <a:prstGeom prst="rect">
            <a:avLst/>
          </a:prstGeom>
        </p:spPr>
      </p:pic>
      <p:sp>
        <p:nvSpPr>
          <p:cNvPr id="77" name="Rectangle 7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03CFD-66EC-4965-82E5-F2BED4BE0BF9}"/>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a:lnSpc>
                <a:spcPct val="90000"/>
              </a:lnSpc>
            </a:pPr>
            <a:r>
              <a:rPr lang="en-US" sz="4000" dirty="0">
                <a:solidFill>
                  <a:schemeClr val="tx1">
                    <a:lumMod val="85000"/>
                    <a:lumOff val="15000"/>
                  </a:schemeClr>
                </a:solidFill>
              </a:rPr>
              <a:t>Objectives</a:t>
            </a:r>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1095513" y="6126435"/>
            <a:ext cx="548640" cy="274320"/>
          </a:xfrm>
        </p:spPr>
        <p:txBody>
          <a:bodyPr vert="horz" lIns="91440" tIns="45720" rIns="91440" bIns="45720" rtlCol="0" anchor="b">
            <a:normAutofit/>
          </a:bodyPr>
          <a:lstStyle/>
          <a:p>
            <a:pPr defTabSz="457200">
              <a:spcAft>
                <a:spcPts val="600"/>
              </a:spcAft>
            </a:pPr>
            <a:fld id="{34B7E4EF-A1BD-40F4-AB7B-04F084DD991D}" type="slidenum">
              <a:rPr lang="en-US" sz="1000" smtClean="0">
                <a:solidFill>
                  <a:schemeClr val="tx1">
                    <a:lumMod val="75000"/>
                    <a:lumOff val="25000"/>
                  </a:schemeClr>
                </a:solidFill>
              </a:rPr>
              <a:pPr defTabSz="457200">
                <a:spcAft>
                  <a:spcPts val="600"/>
                </a:spcAft>
              </a:pPr>
              <a:t>3</a:t>
            </a:fld>
            <a:endParaRPr lang="en-US" sz="1000">
              <a:solidFill>
                <a:schemeClr val="tx1">
                  <a:lumMod val="75000"/>
                  <a:lumOff val="25000"/>
                </a:schemeClr>
              </a:solidFill>
            </a:endParaRPr>
          </a:p>
        </p:txBody>
      </p:sp>
      <p:sp>
        <p:nvSpPr>
          <p:cNvPr id="22" name="Text Placeholder 3">
            <a:extLst>
              <a:ext uri="{FF2B5EF4-FFF2-40B4-BE49-F238E27FC236}">
                <a16:creationId xmlns:a16="http://schemas.microsoft.com/office/drawing/2014/main" id="{8334A31F-C6E8-4B1F-A243-B6E573E2C193}"/>
              </a:ext>
            </a:extLst>
          </p:cNvPr>
          <p:cNvSpPr>
            <a:spLocks noGrp="1"/>
          </p:cNvSpPr>
          <p:nvPr>
            <p:ph type="body" sz="half" idx="2"/>
          </p:nvPr>
        </p:nvSpPr>
        <p:spPr>
          <a:xfrm>
            <a:off x="6846137" y="2599639"/>
            <a:ext cx="4472922" cy="3474166"/>
          </a:xfrm>
        </p:spPr>
        <p:txBody>
          <a:bodyPr vert="horz" lIns="91440" tIns="45720" rIns="91440" bIns="45720" rtlCol="0">
            <a:normAutofit/>
          </a:bodyPr>
          <a:lstStyle/>
          <a:p>
            <a:r>
              <a:rPr lang="en-US" sz="2000" dirty="0"/>
              <a:t>Identify key steps to providing empathy and support when breastfeeding parents ask for formula.</a:t>
            </a:r>
          </a:p>
          <a:p>
            <a:pPr lvl="0">
              <a:lnSpc>
                <a:spcPct val="100000"/>
              </a:lnSpc>
            </a:pPr>
            <a:endParaRPr lang="en-US" sz="2000" dirty="0"/>
          </a:p>
          <a:p>
            <a:pPr>
              <a:lnSpc>
                <a:spcPct val="100000"/>
              </a:lnSpc>
            </a:pPr>
            <a:r>
              <a:rPr lang="en-US" sz="2000" spc="80" dirty="0"/>
              <a:t>Demonstrate ways to use participant centered skills when counseling breastfeeding parents.</a:t>
            </a:r>
            <a:endParaRPr lang="en-US" sz="2000" dirty="0"/>
          </a:p>
          <a:p>
            <a:pPr indent="-182880">
              <a:lnSpc>
                <a:spcPct val="100000"/>
              </a:lnSpc>
              <a:buFont typeface="Garamond" pitchFamily="18" charset="0"/>
              <a:buChar char="◦"/>
            </a:pPr>
            <a:endParaRPr lang="en-US" dirty="0"/>
          </a:p>
        </p:txBody>
      </p:sp>
    </p:spTree>
    <p:custDataLst>
      <p:tags r:id="rId1"/>
    </p:custDataLst>
    <p:extLst>
      <p:ext uri="{BB962C8B-B14F-4D97-AF65-F5344CB8AC3E}">
        <p14:creationId xmlns:p14="http://schemas.microsoft.com/office/powerpoint/2010/main" val="963492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1837-FDC6-4D7A-9793-DA442F24E474}"/>
              </a:ext>
            </a:extLst>
          </p:cNvPr>
          <p:cNvSpPr>
            <a:spLocks noGrp="1"/>
          </p:cNvSpPr>
          <p:nvPr>
            <p:ph type="title"/>
          </p:nvPr>
        </p:nvSpPr>
        <p:spPr>
          <a:xfrm>
            <a:off x="1629155" y="2491106"/>
            <a:ext cx="8933688" cy="2686302"/>
          </a:xfrm>
        </p:spPr>
        <p:txBody>
          <a:bodyPr>
            <a:normAutofit/>
          </a:bodyPr>
          <a:lstStyle/>
          <a:p>
            <a:r>
              <a:rPr lang="en-US" sz="4000" b="1" cap="none" dirty="0">
                <a:solidFill>
                  <a:schemeClr val="accent1">
                    <a:lumMod val="50000"/>
                  </a:schemeClr>
                </a:solidFill>
              </a:rPr>
              <a:t>Summarize the Contact</a:t>
            </a:r>
            <a:r>
              <a:rPr lang="en-US" sz="4000" b="1" cap="none" dirty="0">
                <a:solidFill>
                  <a:srgbClr val="0070C0"/>
                </a:solidFill>
              </a:rPr>
              <a:t> </a:t>
            </a:r>
            <a:br>
              <a:rPr lang="en-US" sz="4000" dirty="0"/>
            </a:br>
            <a:r>
              <a:rPr lang="en-US" sz="4000" strike="sngStrike" dirty="0"/>
              <a:t> </a:t>
            </a:r>
          </a:p>
        </p:txBody>
      </p:sp>
      <p:sp>
        <p:nvSpPr>
          <p:cNvPr id="4" name="Slide Number Placeholder 3">
            <a:extLst>
              <a:ext uri="{FF2B5EF4-FFF2-40B4-BE49-F238E27FC236}">
                <a16:creationId xmlns:a16="http://schemas.microsoft.com/office/drawing/2014/main" id="{A038FCCA-EA31-4536-8B7E-85FAFF5E1EEE}"/>
              </a:ext>
            </a:extLst>
          </p:cNvPr>
          <p:cNvSpPr>
            <a:spLocks noGrp="1"/>
          </p:cNvSpPr>
          <p:nvPr>
            <p:ph type="sldNum" sz="quarter" idx="12"/>
          </p:nvPr>
        </p:nvSpPr>
        <p:spPr/>
        <p:txBody>
          <a:bodyPr/>
          <a:lstStyle/>
          <a:p>
            <a:fld id="{34B7E4EF-A1BD-40F4-AB7B-04F084DD991D}" type="slidenum">
              <a:rPr lang="en-US" smtClean="0"/>
              <a:t>30</a:t>
            </a:fld>
            <a:endParaRPr lang="en-US" dirty="0"/>
          </a:p>
        </p:txBody>
      </p:sp>
    </p:spTree>
    <p:custDataLst>
      <p:tags r:id="rId1"/>
    </p:custDataLst>
    <p:extLst>
      <p:ext uri="{BB962C8B-B14F-4D97-AF65-F5344CB8AC3E}">
        <p14:creationId xmlns:p14="http://schemas.microsoft.com/office/powerpoint/2010/main" val="1774774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3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a:extLst>
              <a:ext uri="{FF2B5EF4-FFF2-40B4-BE49-F238E27FC236}">
                <a16:creationId xmlns:a16="http://schemas.microsoft.com/office/drawing/2014/main" id="{2B6540C0-29D7-4DD3-B144-B0023F88A565}"/>
              </a:ext>
            </a:extLst>
          </p:cNvPr>
          <p:cNvPicPr>
            <a:picLocks noChangeAspect="1"/>
          </p:cNvPicPr>
          <p:nvPr/>
        </p:nvPicPr>
        <p:blipFill>
          <a:blip r:embed="rId4">
            <a:extLst>
              <a:ext uri="{837473B0-CC2E-450A-ABE3-18F120FF3D39}">
                <a1611:picAttrSrcUrl xmlns:a1611="http://schemas.microsoft.com/office/drawing/2016/11/main" r:id="rId5"/>
              </a:ext>
            </a:extLst>
          </a:blip>
          <a:srcRect/>
          <a:stretch/>
        </p:blipFill>
        <p:spPr>
          <a:xfrm>
            <a:off x="-76200" y="0"/>
            <a:ext cx="6399150" cy="6858000"/>
          </a:xfrm>
          <a:prstGeom prst="rect">
            <a:avLst/>
          </a:prstGeom>
        </p:spPr>
      </p:pic>
      <p:sp>
        <p:nvSpPr>
          <p:cNvPr id="48" name="Rectangle 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585336" y="480829"/>
            <a:ext cx="5201974" cy="1101174"/>
          </a:xfrm>
        </p:spPr>
        <p:txBody>
          <a:bodyPr vert="horz" lIns="91440" tIns="45720" rIns="91440" bIns="45720" rtlCol="0">
            <a:noAutofit/>
          </a:bodyPr>
          <a:lstStyle/>
          <a:p>
            <a:pPr>
              <a:spcBef>
                <a:spcPts val="0"/>
              </a:spcBef>
              <a:spcAft>
                <a:spcPts val="600"/>
              </a:spcAft>
            </a:pPr>
            <a:r>
              <a:rPr lang="en-US" dirty="0"/>
              <a:t>Summarize the contact</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585335" y="1755648"/>
            <a:ext cx="5201975" cy="4793989"/>
          </a:xfrm>
        </p:spPr>
        <p:txBody>
          <a:bodyPr vert="horz" lIns="91440" tIns="45720" rIns="91440" bIns="45720" rtlCol="0">
            <a:normAutofit/>
          </a:bodyPr>
          <a:lstStyle/>
          <a:p>
            <a:pPr marL="0" indent="0">
              <a:spcBef>
                <a:spcPts val="0"/>
              </a:spcBef>
              <a:spcAft>
                <a:spcPts val="600"/>
              </a:spcAft>
              <a:buNone/>
            </a:pPr>
            <a:r>
              <a:rPr lang="en-US" sz="2000" spc="80" dirty="0"/>
              <a:t>Summarizing is an opportunity for you and the parent to reflect on what was discussed and to review the next steps.</a:t>
            </a:r>
          </a:p>
          <a:p>
            <a:pPr marL="0" indent="0">
              <a:spcBef>
                <a:spcPts val="0"/>
              </a:spcBef>
              <a:spcAft>
                <a:spcPts val="600"/>
              </a:spcAft>
              <a:buNone/>
            </a:pPr>
            <a:r>
              <a:rPr lang="en-US" sz="2000" spc="80" dirty="0"/>
              <a:t>The summary will likely include:</a:t>
            </a:r>
          </a:p>
          <a:p>
            <a:pPr>
              <a:spcBef>
                <a:spcPts val="0"/>
              </a:spcBef>
              <a:spcAft>
                <a:spcPts val="600"/>
              </a:spcAft>
              <a:buFont typeface="Arial" panose="020B0604020202020204" pitchFamily="34" charset="0"/>
              <a:buChar char="•"/>
            </a:pPr>
            <a:r>
              <a:rPr lang="en-US" sz="2000" spc="80" dirty="0"/>
              <a:t>Key barriers, challenges, concerns parent identified.</a:t>
            </a:r>
          </a:p>
          <a:p>
            <a:pPr>
              <a:spcBef>
                <a:spcPts val="0"/>
              </a:spcBef>
              <a:spcAft>
                <a:spcPts val="600"/>
              </a:spcAft>
              <a:buFont typeface="Arial" panose="020B0604020202020204" pitchFamily="34" charset="0"/>
              <a:buChar char="•"/>
            </a:pPr>
            <a:r>
              <a:rPr lang="en-US" sz="2000" spc="80" dirty="0"/>
              <a:t>Plan to address these.</a:t>
            </a:r>
          </a:p>
          <a:p>
            <a:pPr>
              <a:spcBef>
                <a:spcPts val="0"/>
              </a:spcBef>
              <a:spcAft>
                <a:spcPts val="600"/>
              </a:spcAft>
              <a:buFont typeface="Arial" panose="020B0604020202020204" pitchFamily="34" charset="0"/>
              <a:buChar char="•"/>
            </a:pPr>
            <a:r>
              <a:rPr lang="en-US" sz="2000" spc="80" dirty="0"/>
              <a:t>Food package changes, if any.</a:t>
            </a:r>
          </a:p>
          <a:p>
            <a:pPr>
              <a:spcBef>
                <a:spcPts val="0"/>
              </a:spcBef>
              <a:spcAft>
                <a:spcPts val="600"/>
              </a:spcAft>
              <a:buFont typeface="Arial" panose="020B0604020202020204" pitchFamily="34" charset="0"/>
              <a:buChar char="•"/>
            </a:pPr>
            <a:r>
              <a:rPr lang="en-US" sz="2000" spc="80" dirty="0"/>
              <a:t>Next steps including plan for follow-up, if needed. </a:t>
            </a:r>
          </a:p>
          <a:p>
            <a:pPr>
              <a:spcBef>
                <a:spcPts val="0"/>
              </a:spcBef>
              <a:spcAft>
                <a:spcPts val="600"/>
              </a:spcAft>
              <a:buFont typeface="Arial" panose="020B0604020202020204" pitchFamily="34" charset="0"/>
              <a:buChar char="•"/>
            </a:pPr>
            <a:r>
              <a:rPr lang="en-US" sz="2000" spc="80" dirty="0"/>
              <a:t>Praise their efforts.</a:t>
            </a:r>
          </a:p>
          <a:p>
            <a:pPr marL="274320" lvl="1" indent="0">
              <a:spcBef>
                <a:spcPts val="0"/>
              </a:spcBef>
              <a:spcAft>
                <a:spcPts val="600"/>
              </a:spcAft>
              <a:buNone/>
            </a:pPr>
            <a:endParaRPr lang="en-US" sz="2200" spc="80" dirty="0"/>
          </a:p>
          <a:p>
            <a:pPr marL="274320" lvl="1" indent="0">
              <a:spcBef>
                <a:spcPts val="0"/>
              </a:spcBef>
              <a:spcAft>
                <a:spcPts val="600"/>
              </a:spcAft>
              <a:buNone/>
            </a:pPr>
            <a:endParaRPr lang="en-US" sz="2000" spc="80"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31</a:t>
            </a:fld>
            <a:endParaRPr lang="en-US"/>
          </a:p>
        </p:txBody>
      </p:sp>
    </p:spTree>
    <p:custDataLst>
      <p:tags r:id="rId1"/>
    </p:custDataLst>
    <p:extLst>
      <p:ext uri="{BB962C8B-B14F-4D97-AF65-F5344CB8AC3E}">
        <p14:creationId xmlns:p14="http://schemas.microsoft.com/office/powerpoint/2010/main" val="40927651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B6540C0-29D7-4DD3-B144-B0023F88A565}"/>
              </a:ext>
            </a:extLst>
          </p:cNvPr>
          <p:cNvPicPr>
            <a:picLocks noChangeAspect="1"/>
          </p:cNvPicPr>
          <p:nvPr/>
        </p:nvPicPr>
        <p:blipFill>
          <a:blip r:embed="rId4"/>
          <a:srcRect/>
          <a:stretch/>
        </p:blipFill>
        <p:spPr>
          <a:xfrm>
            <a:off x="93784" y="1169333"/>
            <a:ext cx="6459416" cy="4519343"/>
          </a:xfrm>
          <a:prstGeom prst="rect">
            <a:avLst/>
          </a:prstGeom>
        </p:spPr>
      </p:pic>
      <p:sp>
        <p:nvSpPr>
          <p:cNvPr id="80" name="Rectangle 79">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822439" y="429088"/>
            <a:ext cx="4858192" cy="1217823"/>
          </a:xfrm>
        </p:spPr>
        <p:txBody>
          <a:bodyPr vert="horz" lIns="91440" tIns="45720" rIns="91440" bIns="45720" rtlCol="0" anchor="ctr">
            <a:normAutofit/>
          </a:bodyPr>
          <a:lstStyle/>
          <a:p>
            <a:pPr lvl="0">
              <a:defRPr/>
            </a:pPr>
            <a:r>
              <a:rPr lang="en-US" dirty="0">
                <a:solidFill>
                  <a:schemeClr val="tx1"/>
                </a:solidFill>
              </a:rPr>
              <a:t>Document</a:t>
            </a:r>
            <a:endParaRPr lang="en-US" dirty="0"/>
          </a:p>
        </p:txBody>
      </p:sp>
      <p:sp>
        <p:nvSpPr>
          <p:cNvPr id="14" name="Content Placeholder 2">
            <a:extLst>
              <a:ext uri="{FF2B5EF4-FFF2-40B4-BE49-F238E27FC236}">
                <a16:creationId xmlns:a16="http://schemas.microsoft.com/office/drawing/2014/main" id="{83EBAD75-5F60-4457-9490-AEF8D6C57A95}"/>
              </a:ext>
            </a:extLst>
          </p:cNvPr>
          <p:cNvSpPr txBox="1">
            <a:spLocks/>
          </p:cNvSpPr>
          <p:nvPr/>
        </p:nvSpPr>
        <p:spPr>
          <a:xfrm>
            <a:off x="6822439" y="1902013"/>
            <a:ext cx="4911531" cy="35023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spcAft>
                <a:spcPts val="0"/>
              </a:spcAft>
              <a:buClr>
                <a:schemeClr val="tx1">
                  <a:lumMod val="85000"/>
                  <a:lumOff val="15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9pPr>
          </a:lstStyle>
          <a:p>
            <a:pPr marL="45720" indent="0">
              <a:buNone/>
            </a:pPr>
            <a:r>
              <a:rPr lang="en-US" sz="2000" dirty="0"/>
              <a:t>Remember to document your excellent work in the data system.</a:t>
            </a:r>
          </a:p>
          <a:p>
            <a:pPr marL="45720" indent="0">
              <a:buNone/>
            </a:pPr>
            <a:r>
              <a:rPr lang="en-US" sz="2000" dirty="0"/>
              <a:t>Include key barriers, challenges and concerns, plans to address these, food package changes, and follow-up plan.</a:t>
            </a:r>
          </a:p>
          <a:p>
            <a:pPr marL="45720" indent="0">
              <a:buNone/>
            </a:pPr>
            <a:r>
              <a:rPr lang="en-US" sz="2000" dirty="0"/>
              <a:t>Remember to document regardless of when or how this contact occurs. </a:t>
            </a:r>
          </a:p>
          <a:p>
            <a:pPr marL="45720" indent="0">
              <a:buNone/>
            </a:pPr>
            <a:endParaRPr lang="en-US" sz="2000"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defTabSz="457200">
              <a:spcAft>
                <a:spcPts val="600"/>
              </a:spcAft>
            </a:pPr>
            <a:fld id="{34B7E4EF-A1BD-40F4-AB7B-04F084DD991D}" type="slidenum">
              <a:rPr lang="en-US" sz="1000" smtClean="0"/>
              <a:pPr defTabSz="457200">
                <a:spcAft>
                  <a:spcPts val="600"/>
                </a:spcAft>
              </a:pPr>
              <a:t>32</a:t>
            </a:fld>
            <a:endParaRPr lang="en-US" sz="1000"/>
          </a:p>
        </p:txBody>
      </p:sp>
    </p:spTree>
    <p:custDataLst>
      <p:tags r:id="rId1"/>
    </p:custDataLst>
    <p:extLst>
      <p:ext uri="{BB962C8B-B14F-4D97-AF65-F5344CB8AC3E}">
        <p14:creationId xmlns:p14="http://schemas.microsoft.com/office/powerpoint/2010/main" val="4155498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DF43C-BE32-49C5-B21C-B37C168A3A3C}"/>
              </a:ext>
            </a:extLst>
          </p:cNvPr>
          <p:cNvSpPr>
            <a:spLocks noGrp="1"/>
          </p:cNvSpPr>
          <p:nvPr>
            <p:ph type="title"/>
          </p:nvPr>
        </p:nvSpPr>
        <p:spPr>
          <a:xfrm>
            <a:off x="6505611" y="383940"/>
            <a:ext cx="4957553" cy="1645920"/>
          </a:xfrm>
        </p:spPr>
        <p:txBody>
          <a:bodyPr>
            <a:normAutofit/>
          </a:bodyPr>
          <a:lstStyle/>
          <a:p>
            <a:r>
              <a:rPr lang="en-US" dirty="0"/>
              <a:t>Activity: Practice using PCE skills</a:t>
            </a:r>
          </a:p>
        </p:txBody>
      </p:sp>
      <p:sp>
        <p:nvSpPr>
          <p:cNvPr id="22" name="Rectangle 21">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24" name="Rectangle 23">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6" name="Picture 5">
            <a:extLst>
              <a:ext uri="{FF2B5EF4-FFF2-40B4-BE49-F238E27FC236}">
                <a16:creationId xmlns:a16="http://schemas.microsoft.com/office/drawing/2014/main" id="{588539BD-54AC-42AB-A500-F7BAE12B5BAD}"/>
              </a:ext>
            </a:extLst>
          </p:cNvPr>
          <p:cNvPicPr>
            <a:picLocks noChangeAspect="1"/>
          </p:cNvPicPr>
          <p:nvPr/>
        </p:nvPicPr>
        <p:blipFill rotWithShape="1">
          <a:blip r:embed="rId2"/>
          <a:srcRect l="18495" r="12849" b="1"/>
          <a:stretch/>
        </p:blipFill>
        <p:spPr>
          <a:xfrm>
            <a:off x="1376786" y="1206900"/>
            <a:ext cx="4071377" cy="4462365"/>
          </a:xfrm>
          <a:prstGeom prst="rect">
            <a:avLst/>
          </a:prstGeom>
        </p:spPr>
      </p:pic>
      <p:sp>
        <p:nvSpPr>
          <p:cNvPr id="3" name="Content Placeholder 2">
            <a:extLst>
              <a:ext uri="{FF2B5EF4-FFF2-40B4-BE49-F238E27FC236}">
                <a16:creationId xmlns:a16="http://schemas.microsoft.com/office/drawing/2014/main" id="{9D7D0487-E399-4D31-9066-15CDAF77C292}"/>
              </a:ext>
            </a:extLst>
          </p:cNvPr>
          <p:cNvSpPr>
            <a:spLocks noGrp="1"/>
          </p:cNvSpPr>
          <p:nvPr>
            <p:ph idx="1"/>
          </p:nvPr>
        </p:nvSpPr>
        <p:spPr>
          <a:xfrm>
            <a:off x="6505611" y="2029860"/>
            <a:ext cx="4957554" cy="3496120"/>
          </a:xfrm>
        </p:spPr>
        <p:txBody>
          <a:bodyPr>
            <a:noAutofit/>
          </a:bodyPr>
          <a:lstStyle/>
          <a:p>
            <a:pPr marL="0" indent="0">
              <a:lnSpc>
                <a:spcPct val="100000"/>
              </a:lnSpc>
              <a:buNone/>
            </a:pPr>
            <a:r>
              <a:rPr lang="en-US" sz="2000" dirty="0"/>
              <a:t>Instructions: Read the scenario below and answer the questions on the next slide. </a:t>
            </a:r>
          </a:p>
          <a:p>
            <a:pPr marL="0" indent="0">
              <a:buNone/>
            </a:pPr>
            <a:r>
              <a:rPr lang="en-US" sz="2000" dirty="0"/>
              <a:t>Kyra has come to the clinic today to certify her 3-month-old baby for WIC. Although she has been fully breastfeeding and wants to continue breastfeeding, she wonders if giving some formula now that her baby is a little older might make her life a little easier and give her more freedom to resume the things she used to do before the baby came along.</a:t>
            </a:r>
          </a:p>
        </p:txBody>
      </p:sp>
      <p:sp>
        <p:nvSpPr>
          <p:cNvPr id="4" name="Slide Number Placeholder 3">
            <a:extLst>
              <a:ext uri="{FF2B5EF4-FFF2-40B4-BE49-F238E27FC236}">
                <a16:creationId xmlns:a16="http://schemas.microsoft.com/office/drawing/2014/main" id="{E32C7CE4-0973-4423-BB92-BB301D046982}"/>
              </a:ext>
            </a:extLst>
          </p:cNvPr>
          <p:cNvSpPr>
            <a:spLocks noGrp="1"/>
          </p:cNvSpPr>
          <p:nvPr>
            <p:ph type="sldNum" sz="quarter" idx="12"/>
          </p:nvPr>
        </p:nvSpPr>
        <p:spPr>
          <a:xfrm>
            <a:off x="10287000" y="6035040"/>
            <a:ext cx="838200" cy="365760"/>
          </a:xfrm>
        </p:spPr>
        <p:txBody>
          <a:bodyPr>
            <a:normAutofit/>
          </a:bodyPr>
          <a:lstStyle/>
          <a:p>
            <a:pPr>
              <a:spcAft>
                <a:spcPts val="600"/>
              </a:spcAft>
            </a:pPr>
            <a:fld id="{34B7E4EF-A1BD-40F4-AB7B-04F084DD991D}" type="slidenum">
              <a:rPr lang="en-US" smtClean="0"/>
              <a:pPr>
                <a:spcAft>
                  <a:spcPts val="600"/>
                </a:spcAft>
              </a:pPr>
              <a:t>33</a:t>
            </a:fld>
            <a:endParaRPr lang="en-US"/>
          </a:p>
        </p:txBody>
      </p:sp>
    </p:spTree>
    <p:extLst>
      <p:ext uri="{BB962C8B-B14F-4D97-AF65-F5344CB8AC3E}">
        <p14:creationId xmlns:p14="http://schemas.microsoft.com/office/powerpoint/2010/main" val="348034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5891CD7-F242-4990-9E6A-A288871566C5}"/>
              </a:ext>
            </a:extLst>
          </p:cNvPr>
          <p:cNvSpPr>
            <a:spLocks noGrp="1"/>
          </p:cNvSpPr>
          <p:nvPr>
            <p:ph type="title"/>
          </p:nvPr>
        </p:nvSpPr>
        <p:spPr>
          <a:xfrm>
            <a:off x="676240" y="875324"/>
            <a:ext cx="3536510" cy="5093520"/>
          </a:xfrm>
        </p:spPr>
        <p:txBody>
          <a:bodyPr>
            <a:normAutofit/>
          </a:bodyPr>
          <a:lstStyle/>
          <a:p>
            <a:pPr algn="ctr"/>
            <a:r>
              <a:rPr lang="en-US" sz="4400" dirty="0">
                <a:solidFill>
                  <a:schemeClr val="tx1"/>
                </a:solidFill>
              </a:rPr>
              <a:t>Activity: Practice using PCE skills</a:t>
            </a:r>
          </a:p>
        </p:txBody>
      </p:sp>
      <p:sp>
        <p:nvSpPr>
          <p:cNvPr id="7" name="Content Placeholder 6">
            <a:extLst>
              <a:ext uri="{FF2B5EF4-FFF2-40B4-BE49-F238E27FC236}">
                <a16:creationId xmlns:a16="http://schemas.microsoft.com/office/drawing/2014/main" id="{BB3278BC-528F-4B2A-9C0D-E3171427EEFC}"/>
              </a:ext>
            </a:extLst>
          </p:cNvPr>
          <p:cNvSpPr>
            <a:spLocks noGrp="1"/>
          </p:cNvSpPr>
          <p:nvPr>
            <p:ph idx="1"/>
          </p:nvPr>
        </p:nvSpPr>
        <p:spPr>
          <a:xfrm>
            <a:off x="5519526" y="651635"/>
            <a:ext cx="5807242" cy="5832179"/>
          </a:xfrm>
        </p:spPr>
        <p:txBody>
          <a:bodyPr anchor="ctr">
            <a:normAutofit/>
          </a:bodyPr>
          <a:lstStyle/>
          <a:p>
            <a:pPr marL="0" indent="0">
              <a:lnSpc>
                <a:spcPct val="100000"/>
              </a:lnSpc>
              <a:buNone/>
            </a:pPr>
            <a:r>
              <a:rPr lang="en-US" sz="2000" dirty="0"/>
              <a:t>Instructions: Read the questions and write your answers on a blank sheet of paper. Once you’ve answered all 5 questions compare your answers to the answers on the next slide. </a:t>
            </a:r>
          </a:p>
          <a:p>
            <a:pPr marL="342900" indent="-342900">
              <a:lnSpc>
                <a:spcPct val="100000"/>
              </a:lnSpc>
              <a:buAutoNum type="arabicPeriod"/>
            </a:pPr>
            <a:endParaRPr lang="en-US" sz="2000" dirty="0"/>
          </a:p>
          <a:p>
            <a:pPr marL="342900" indent="-342900">
              <a:lnSpc>
                <a:spcPct val="100000"/>
              </a:lnSpc>
              <a:buAutoNum type="arabicPeriod"/>
            </a:pPr>
            <a:r>
              <a:rPr lang="en-US" sz="2000" dirty="0"/>
              <a:t>Be curious. What more do you want to know to help her? Write 1-2 questions you can ask to help you find out. </a:t>
            </a:r>
          </a:p>
          <a:p>
            <a:pPr marL="342900" indent="-342900">
              <a:lnSpc>
                <a:spcPct val="100000"/>
              </a:lnSpc>
              <a:buAutoNum type="arabicPeriod"/>
            </a:pPr>
            <a:r>
              <a:rPr lang="en-US" sz="2000" dirty="0"/>
              <a:t>Affirm. What do you think the mother is feeling? What can you say to acknowledge those feelings?</a:t>
            </a:r>
          </a:p>
          <a:p>
            <a:pPr marL="342900" indent="-342900">
              <a:lnSpc>
                <a:spcPct val="100000"/>
              </a:lnSpc>
              <a:buAutoNum type="arabicPeriod"/>
            </a:pPr>
            <a:r>
              <a:rPr lang="en-US" sz="2000" dirty="0"/>
              <a:t>Educate. What simple ideas can you share with her.</a:t>
            </a:r>
          </a:p>
          <a:p>
            <a:pPr marL="342900" indent="-342900">
              <a:lnSpc>
                <a:spcPct val="100000"/>
              </a:lnSpc>
              <a:buAutoNum type="arabicPeriod"/>
            </a:pPr>
            <a:r>
              <a:rPr lang="en-US" sz="2000" dirty="0"/>
              <a:t>What are your next steps in your relationship with her?</a:t>
            </a:r>
          </a:p>
          <a:p>
            <a:pPr marL="342900" indent="-342900">
              <a:lnSpc>
                <a:spcPct val="100000"/>
              </a:lnSpc>
              <a:buAutoNum type="arabicPeriod"/>
            </a:pPr>
            <a:r>
              <a:rPr lang="en-US" sz="2000" dirty="0"/>
              <a:t>Yield. To whom do you refer this mother?</a:t>
            </a:r>
          </a:p>
          <a:p>
            <a:pPr marL="342900" indent="-342900">
              <a:lnSpc>
                <a:spcPct val="100000"/>
              </a:lnSpc>
              <a:buAutoNum type="arabicPeriod"/>
            </a:pPr>
            <a:endParaRPr lang="en-US" sz="1900" dirty="0"/>
          </a:p>
          <a:p>
            <a:pPr marL="342900" indent="-342900">
              <a:lnSpc>
                <a:spcPct val="100000"/>
              </a:lnSpc>
              <a:buAutoNum type="arabicPeriod"/>
            </a:pPr>
            <a:endParaRPr lang="en-US" sz="1900" dirty="0"/>
          </a:p>
        </p:txBody>
      </p:sp>
      <p:sp>
        <p:nvSpPr>
          <p:cNvPr id="4" name="Slide Number Placeholder 3">
            <a:extLst>
              <a:ext uri="{FF2B5EF4-FFF2-40B4-BE49-F238E27FC236}">
                <a16:creationId xmlns:a16="http://schemas.microsoft.com/office/drawing/2014/main" id="{BCC53A94-BACD-48EC-8DD9-23AA05189E0A}"/>
              </a:ext>
            </a:extLst>
          </p:cNvPr>
          <p:cNvSpPr>
            <a:spLocks noGrp="1"/>
          </p:cNvSpPr>
          <p:nvPr>
            <p:ph type="sldNum" sz="quarter" idx="12"/>
          </p:nvPr>
        </p:nvSpPr>
        <p:spPr>
          <a:xfrm>
            <a:off x="11066609" y="6307672"/>
            <a:ext cx="822960" cy="274320"/>
          </a:xfrm>
        </p:spPr>
        <p:txBody>
          <a:bodyPr>
            <a:normAutofit/>
          </a:bodyPr>
          <a:lstStyle/>
          <a:p>
            <a:pPr>
              <a:spcAft>
                <a:spcPts val="600"/>
              </a:spcAft>
            </a:pPr>
            <a:fld id="{34B7E4EF-A1BD-40F4-AB7B-04F084DD991D}" type="slidenum">
              <a:rPr lang="en-US">
                <a:solidFill>
                  <a:schemeClr val="tx1"/>
                </a:solidFill>
              </a:rPr>
              <a:pPr>
                <a:spcAft>
                  <a:spcPts val="600"/>
                </a:spcAft>
              </a:pPr>
              <a:t>34</a:t>
            </a:fld>
            <a:endParaRPr lang="en-US">
              <a:solidFill>
                <a:schemeClr val="tx1"/>
              </a:solidFill>
            </a:endParaRPr>
          </a:p>
        </p:txBody>
      </p:sp>
    </p:spTree>
    <p:extLst>
      <p:ext uri="{BB962C8B-B14F-4D97-AF65-F5344CB8AC3E}">
        <p14:creationId xmlns:p14="http://schemas.microsoft.com/office/powerpoint/2010/main" val="813647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41D92-6950-48B7-883D-A98BA5A22577}"/>
              </a:ext>
            </a:extLst>
          </p:cNvPr>
          <p:cNvSpPr>
            <a:spLocks noGrp="1"/>
          </p:cNvSpPr>
          <p:nvPr>
            <p:ph type="title"/>
          </p:nvPr>
        </p:nvSpPr>
        <p:spPr>
          <a:xfrm>
            <a:off x="514350" y="302080"/>
            <a:ext cx="10610850" cy="791935"/>
          </a:xfrm>
        </p:spPr>
        <p:txBody>
          <a:bodyPr/>
          <a:lstStyle/>
          <a:p>
            <a:r>
              <a:rPr lang="en-US" dirty="0"/>
              <a:t>Activity: Using PCE skills (sample answers)</a:t>
            </a:r>
          </a:p>
        </p:txBody>
      </p:sp>
      <p:sp>
        <p:nvSpPr>
          <p:cNvPr id="3" name="Content Placeholder 2">
            <a:extLst>
              <a:ext uri="{FF2B5EF4-FFF2-40B4-BE49-F238E27FC236}">
                <a16:creationId xmlns:a16="http://schemas.microsoft.com/office/drawing/2014/main" id="{D81180DC-B499-403F-B1D8-3BE2FC12574E}"/>
              </a:ext>
            </a:extLst>
          </p:cNvPr>
          <p:cNvSpPr>
            <a:spLocks noGrp="1"/>
          </p:cNvSpPr>
          <p:nvPr>
            <p:ph idx="1"/>
          </p:nvPr>
        </p:nvSpPr>
        <p:spPr>
          <a:xfrm>
            <a:off x="514349" y="1183821"/>
            <a:ext cx="11274879" cy="5453743"/>
          </a:xfrm>
        </p:spPr>
        <p:txBody>
          <a:bodyPr>
            <a:normAutofit fontScale="77500" lnSpcReduction="20000"/>
          </a:bodyPr>
          <a:lstStyle/>
          <a:p>
            <a:pPr marL="342900" indent="-342900">
              <a:lnSpc>
                <a:spcPct val="90000"/>
              </a:lnSpc>
              <a:buAutoNum type="arabicPeriod"/>
            </a:pPr>
            <a:r>
              <a:rPr lang="en-US" sz="2600" dirty="0"/>
              <a:t>Be curious.  </a:t>
            </a:r>
          </a:p>
          <a:p>
            <a:pPr lvl="1">
              <a:lnSpc>
                <a:spcPct val="90000"/>
              </a:lnSpc>
            </a:pPr>
            <a:r>
              <a:rPr lang="en-US" sz="2600" dirty="0"/>
              <a:t>Tell me more about a typical day for you.</a:t>
            </a:r>
          </a:p>
          <a:p>
            <a:pPr lvl="1">
              <a:lnSpc>
                <a:spcPct val="90000"/>
              </a:lnSpc>
            </a:pPr>
            <a:r>
              <a:rPr lang="en-US" sz="2600" dirty="0"/>
              <a:t>What were your original hopes for breastfeeding?</a:t>
            </a:r>
          </a:p>
          <a:p>
            <a:pPr lvl="1">
              <a:lnSpc>
                <a:spcPct val="90000"/>
              </a:lnSpc>
            </a:pPr>
            <a:r>
              <a:rPr lang="en-US" sz="2600" dirty="0"/>
              <a:t>Who is around to help and support you with your baby?</a:t>
            </a:r>
          </a:p>
          <a:p>
            <a:pPr marL="342900" indent="-342900">
              <a:lnSpc>
                <a:spcPct val="90000"/>
              </a:lnSpc>
              <a:buAutoNum type="arabicPeriod"/>
            </a:pPr>
            <a:r>
              <a:rPr lang="en-US" sz="2600" dirty="0"/>
              <a:t>Affirm.  </a:t>
            </a:r>
          </a:p>
          <a:p>
            <a:pPr lvl="1">
              <a:lnSpc>
                <a:spcPct val="90000"/>
              </a:lnSpc>
            </a:pPr>
            <a:r>
              <a:rPr lang="en-US" sz="2600" dirty="0"/>
              <a:t>What a great parent you are to have breastfed your baby for 3 months!</a:t>
            </a:r>
          </a:p>
          <a:p>
            <a:pPr lvl="1">
              <a:lnSpc>
                <a:spcPct val="90000"/>
              </a:lnSpc>
            </a:pPr>
            <a:r>
              <a:rPr lang="en-US" sz="2600" dirty="0"/>
              <a:t>Many moms are anxious to get back to normal life by now.</a:t>
            </a:r>
          </a:p>
          <a:p>
            <a:pPr lvl="1">
              <a:lnSpc>
                <a:spcPct val="90000"/>
              </a:lnSpc>
            </a:pPr>
            <a:r>
              <a:rPr lang="en-US" sz="2600" dirty="0"/>
              <a:t>Full-time care of a baby can be exhausting!</a:t>
            </a:r>
          </a:p>
          <a:p>
            <a:pPr marL="342900" indent="-342900">
              <a:lnSpc>
                <a:spcPct val="90000"/>
              </a:lnSpc>
              <a:buAutoNum type="arabicPeriod"/>
            </a:pPr>
            <a:r>
              <a:rPr lang="en-US" sz="2600" dirty="0"/>
              <a:t>Educate.  </a:t>
            </a:r>
          </a:p>
          <a:p>
            <a:pPr lvl="1">
              <a:lnSpc>
                <a:spcPct val="90000"/>
              </a:lnSpc>
            </a:pPr>
            <a:r>
              <a:rPr lang="en-US" sz="2600" dirty="0"/>
              <a:t>Options for pumping if she wants someone else to care for the baby from time to time.</a:t>
            </a:r>
          </a:p>
          <a:p>
            <a:pPr lvl="1">
              <a:lnSpc>
                <a:spcPct val="90000"/>
              </a:lnSpc>
            </a:pPr>
            <a:r>
              <a:rPr lang="en-US" sz="2600" dirty="0"/>
              <a:t>Where in the community she can get support from other new mothers.</a:t>
            </a:r>
          </a:p>
          <a:p>
            <a:pPr lvl="1">
              <a:lnSpc>
                <a:spcPct val="90000"/>
              </a:lnSpc>
            </a:pPr>
            <a:r>
              <a:rPr lang="en-US" sz="2600" dirty="0"/>
              <a:t>Impact of formula on her milk production.</a:t>
            </a:r>
          </a:p>
          <a:p>
            <a:pPr marL="342900" indent="-342900">
              <a:lnSpc>
                <a:spcPct val="90000"/>
              </a:lnSpc>
              <a:buAutoNum type="arabicPeriod"/>
            </a:pPr>
            <a:r>
              <a:rPr lang="en-US" sz="2600" dirty="0"/>
              <a:t>Next Steps.</a:t>
            </a:r>
          </a:p>
          <a:p>
            <a:pPr lvl="1">
              <a:lnSpc>
                <a:spcPct val="90000"/>
              </a:lnSpc>
            </a:pPr>
            <a:r>
              <a:rPr lang="en-US" sz="2600" dirty="0"/>
              <a:t>Offer to contact the parent in a month.</a:t>
            </a:r>
          </a:p>
          <a:p>
            <a:pPr lvl="1">
              <a:lnSpc>
                <a:spcPct val="90000"/>
              </a:lnSpc>
            </a:pPr>
            <a:r>
              <a:rPr lang="en-US" sz="2600" dirty="0"/>
              <a:t>Invite her to a new parents support group.</a:t>
            </a:r>
          </a:p>
          <a:p>
            <a:pPr marL="342900" indent="-342900">
              <a:lnSpc>
                <a:spcPct val="90000"/>
              </a:lnSpc>
              <a:buAutoNum type="arabicPeriod"/>
            </a:pPr>
            <a:r>
              <a:rPr lang="en-US" sz="2600" dirty="0"/>
              <a:t>Yield. </a:t>
            </a:r>
          </a:p>
          <a:p>
            <a:pPr lvl="1">
              <a:lnSpc>
                <a:spcPct val="90000"/>
              </a:lnSpc>
            </a:pPr>
            <a:r>
              <a:rPr lang="en-US" sz="2600" dirty="0"/>
              <a:t>The IBCLC, RD, or WIC Designated Breastfeeding Expert if the mother shares anything you are not trained or skilled to help with.</a:t>
            </a:r>
          </a:p>
          <a:p>
            <a:endParaRPr lang="en-US" dirty="0"/>
          </a:p>
        </p:txBody>
      </p:sp>
      <p:sp>
        <p:nvSpPr>
          <p:cNvPr id="4" name="Slide Number Placeholder 3">
            <a:extLst>
              <a:ext uri="{FF2B5EF4-FFF2-40B4-BE49-F238E27FC236}">
                <a16:creationId xmlns:a16="http://schemas.microsoft.com/office/drawing/2014/main" id="{3B4283FA-4364-4832-92AC-894CB2A8CDE0}"/>
              </a:ext>
            </a:extLst>
          </p:cNvPr>
          <p:cNvSpPr>
            <a:spLocks noGrp="1"/>
          </p:cNvSpPr>
          <p:nvPr>
            <p:ph type="sldNum" sz="quarter" idx="12"/>
          </p:nvPr>
        </p:nvSpPr>
        <p:spPr/>
        <p:txBody>
          <a:bodyPr/>
          <a:lstStyle/>
          <a:p>
            <a:fld id="{34B7E4EF-A1BD-40F4-AB7B-04F084DD991D}" type="slidenum">
              <a:rPr lang="en-US" smtClean="0"/>
              <a:t>35</a:t>
            </a:fld>
            <a:endParaRPr lang="en-US" dirty="0"/>
          </a:p>
        </p:txBody>
      </p:sp>
    </p:spTree>
    <p:extLst>
      <p:ext uri="{BB962C8B-B14F-4D97-AF65-F5344CB8AC3E}">
        <p14:creationId xmlns:p14="http://schemas.microsoft.com/office/powerpoint/2010/main" val="1446407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D5891CD7-F242-4990-9E6A-A288871566C5}"/>
              </a:ext>
            </a:extLst>
          </p:cNvPr>
          <p:cNvSpPr>
            <a:spLocks noGrp="1"/>
          </p:cNvSpPr>
          <p:nvPr>
            <p:ph type="title"/>
          </p:nvPr>
        </p:nvSpPr>
        <p:spPr>
          <a:xfrm>
            <a:off x="676240" y="875324"/>
            <a:ext cx="3536510" cy="5093520"/>
          </a:xfrm>
        </p:spPr>
        <p:txBody>
          <a:bodyPr>
            <a:normAutofit/>
          </a:bodyPr>
          <a:lstStyle/>
          <a:p>
            <a:pPr algn="ctr"/>
            <a:r>
              <a:rPr lang="en-US" sz="4400" dirty="0">
                <a:solidFill>
                  <a:schemeClr val="tx1"/>
                </a:solidFill>
              </a:rPr>
              <a:t>Activity: Practice using PCE skills</a:t>
            </a:r>
          </a:p>
        </p:txBody>
      </p:sp>
      <p:sp>
        <p:nvSpPr>
          <p:cNvPr id="7" name="Content Placeholder 6">
            <a:extLst>
              <a:ext uri="{FF2B5EF4-FFF2-40B4-BE49-F238E27FC236}">
                <a16:creationId xmlns:a16="http://schemas.microsoft.com/office/drawing/2014/main" id="{BB3278BC-528F-4B2A-9C0D-E3171427EEFC}"/>
              </a:ext>
            </a:extLst>
          </p:cNvPr>
          <p:cNvSpPr>
            <a:spLocks noGrp="1"/>
          </p:cNvSpPr>
          <p:nvPr>
            <p:ph idx="1"/>
          </p:nvPr>
        </p:nvSpPr>
        <p:spPr>
          <a:xfrm>
            <a:off x="5519526" y="1600199"/>
            <a:ext cx="5807242" cy="4204608"/>
          </a:xfrm>
        </p:spPr>
        <p:txBody>
          <a:bodyPr anchor="ctr">
            <a:normAutofit/>
          </a:bodyPr>
          <a:lstStyle/>
          <a:p>
            <a:pPr marL="0" indent="0">
              <a:lnSpc>
                <a:spcPct val="100000"/>
              </a:lnSpc>
              <a:buNone/>
            </a:pPr>
            <a:r>
              <a:rPr lang="en-US" sz="2000" dirty="0"/>
              <a:t>How did your answers compare with the sample answers?</a:t>
            </a:r>
          </a:p>
          <a:p>
            <a:pPr marL="0" indent="0">
              <a:lnSpc>
                <a:spcPct val="100000"/>
              </a:lnSpc>
              <a:buNone/>
            </a:pPr>
            <a:r>
              <a:rPr lang="en-US" sz="2000" dirty="0"/>
              <a:t>There are many approaches and no set right or wrong answers. Every situation and counseling session is unique. The parents you work with will appreciate that you’ve taken the time to learn more about their specific situation and needs. </a:t>
            </a:r>
          </a:p>
          <a:p>
            <a:pPr marL="0" indent="0">
              <a:lnSpc>
                <a:spcPct val="100000"/>
              </a:lnSpc>
              <a:buNone/>
            </a:pPr>
            <a:r>
              <a:rPr lang="en-US" sz="2000" dirty="0"/>
              <a:t>Nice job!</a:t>
            </a:r>
          </a:p>
          <a:p>
            <a:pPr marL="0" indent="0">
              <a:lnSpc>
                <a:spcPct val="100000"/>
              </a:lnSpc>
              <a:buNone/>
            </a:pPr>
            <a:endParaRPr lang="en-US" sz="1800" dirty="0"/>
          </a:p>
          <a:p>
            <a:pPr marL="0" indent="0">
              <a:lnSpc>
                <a:spcPct val="100000"/>
              </a:lnSpc>
              <a:buNone/>
            </a:pPr>
            <a:endParaRPr lang="en-US" sz="1900" dirty="0"/>
          </a:p>
          <a:p>
            <a:pPr marL="342900" indent="-342900">
              <a:lnSpc>
                <a:spcPct val="100000"/>
              </a:lnSpc>
              <a:buAutoNum type="arabicPeriod"/>
            </a:pPr>
            <a:endParaRPr lang="en-US" sz="1900" dirty="0"/>
          </a:p>
        </p:txBody>
      </p:sp>
      <p:sp>
        <p:nvSpPr>
          <p:cNvPr id="4" name="Slide Number Placeholder 3">
            <a:extLst>
              <a:ext uri="{FF2B5EF4-FFF2-40B4-BE49-F238E27FC236}">
                <a16:creationId xmlns:a16="http://schemas.microsoft.com/office/drawing/2014/main" id="{BCC53A94-BACD-48EC-8DD9-23AA05189E0A}"/>
              </a:ext>
            </a:extLst>
          </p:cNvPr>
          <p:cNvSpPr>
            <a:spLocks noGrp="1"/>
          </p:cNvSpPr>
          <p:nvPr>
            <p:ph type="sldNum" sz="quarter" idx="12"/>
          </p:nvPr>
        </p:nvSpPr>
        <p:spPr>
          <a:xfrm>
            <a:off x="11066609" y="6307672"/>
            <a:ext cx="822960" cy="274320"/>
          </a:xfrm>
        </p:spPr>
        <p:txBody>
          <a:bodyPr>
            <a:normAutofit/>
          </a:bodyPr>
          <a:lstStyle/>
          <a:p>
            <a:pPr>
              <a:spcAft>
                <a:spcPts val="600"/>
              </a:spcAft>
            </a:pPr>
            <a:fld id="{34B7E4EF-A1BD-40F4-AB7B-04F084DD991D}" type="slidenum">
              <a:rPr lang="en-US">
                <a:solidFill>
                  <a:schemeClr val="tx1"/>
                </a:solidFill>
              </a:rPr>
              <a:pPr>
                <a:spcAft>
                  <a:spcPts val="600"/>
                </a:spcAft>
              </a:pPr>
              <a:t>36</a:t>
            </a:fld>
            <a:endParaRPr lang="en-US">
              <a:solidFill>
                <a:schemeClr val="tx1"/>
              </a:solidFill>
            </a:endParaRPr>
          </a:p>
        </p:txBody>
      </p:sp>
    </p:spTree>
    <p:extLst>
      <p:ext uri="{BB962C8B-B14F-4D97-AF65-F5344CB8AC3E}">
        <p14:creationId xmlns:p14="http://schemas.microsoft.com/office/powerpoint/2010/main" val="3732340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a:extLst>
              <a:ext uri="{FF2B5EF4-FFF2-40B4-BE49-F238E27FC236}">
                <a16:creationId xmlns:a16="http://schemas.microsoft.com/office/drawing/2014/main" id="{7492C250-3A73-4522-8D91-6A2D1AE30350}"/>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4478" r="34849" b="1"/>
          <a:stretch/>
        </p:blipFill>
        <p:spPr>
          <a:xfrm>
            <a:off x="424928" y="419292"/>
            <a:ext cx="5522976" cy="6053328"/>
          </a:xfrm>
          <a:prstGeom prst="rect">
            <a:avLst/>
          </a:prstGeom>
        </p:spPr>
      </p:pic>
      <p:sp>
        <p:nvSpPr>
          <p:cNvPr id="45" name="Rectangle 4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1832DD-0042-482A-8799-C384CFA47728}"/>
              </a:ext>
            </a:extLst>
          </p:cNvPr>
          <p:cNvSpPr>
            <a:spLocks noGrp="1"/>
          </p:cNvSpPr>
          <p:nvPr>
            <p:ph type="title"/>
          </p:nvPr>
        </p:nvSpPr>
        <p:spPr>
          <a:xfrm>
            <a:off x="6846137" y="727626"/>
            <a:ext cx="4602152" cy="1535013"/>
          </a:xfrm>
        </p:spPr>
        <p:txBody>
          <a:bodyPr>
            <a:normAutofit/>
          </a:bodyPr>
          <a:lstStyle/>
          <a:p>
            <a:pPr algn="ctr"/>
            <a:r>
              <a:rPr lang="en-US" dirty="0"/>
              <a:t>Thank You!</a:t>
            </a:r>
          </a:p>
        </p:txBody>
      </p:sp>
      <p:sp>
        <p:nvSpPr>
          <p:cNvPr id="3" name="Content Placeholder 2">
            <a:extLst>
              <a:ext uri="{FF2B5EF4-FFF2-40B4-BE49-F238E27FC236}">
                <a16:creationId xmlns:a16="http://schemas.microsoft.com/office/drawing/2014/main" id="{D838CAC0-FD3F-4446-BFFC-EB4192739C43}"/>
              </a:ext>
            </a:extLst>
          </p:cNvPr>
          <p:cNvSpPr>
            <a:spLocks noGrp="1"/>
          </p:cNvSpPr>
          <p:nvPr>
            <p:ph idx="1"/>
          </p:nvPr>
        </p:nvSpPr>
        <p:spPr>
          <a:xfrm>
            <a:off x="6657052" y="2196193"/>
            <a:ext cx="4960747" cy="4057650"/>
          </a:xfrm>
        </p:spPr>
        <p:txBody>
          <a:bodyPr>
            <a:normAutofit/>
          </a:bodyPr>
          <a:lstStyle/>
          <a:p>
            <a:pPr marL="0" indent="0">
              <a:buNone/>
            </a:pPr>
            <a:r>
              <a:rPr lang="en-US" sz="2000" dirty="0"/>
              <a:t>Thank you for your time and attention to complete this in-service. </a:t>
            </a:r>
          </a:p>
          <a:p>
            <a:pPr marL="0" indent="0" algn="ctr">
              <a:buNone/>
            </a:pPr>
            <a:r>
              <a:rPr lang="en-US" sz="2000" dirty="0"/>
              <a:t>AND</a:t>
            </a:r>
          </a:p>
          <a:p>
            <a:pPr marL="0" indent="0">
              <a:buNone/>
            </a:pPr>
            <a:r>
              <a:rPr lang="en-US" sz="2000" dirty="0"/>
              <a:t>Thank you for walking side by side with parents as they travel their breastfeeding journey. </a:t>
            </a:r>
          </a:p>
          <a:p>
            <a:pPr marL="0" indent="0">
              <a:buNone/>
            </a:pPr>
            <a:r>
              <a:rPr lang="en-US" sz="2000" dirty="0"/>
              <a:t>You are making a difference in so many lives and we appreciate </a:t>
            </a:r>
            <a:r>
              <a:rPr lang="en-US" sz="2000"/>
              <a:t>all you do. </a:t>
            </a:r>
            <a:endParaRPr lang="en-US" sz="2000" dirty="0"/>
          </a:p>
        </p:txBody>
      </p:sp>
      <p:sp>
        <p:nvSpPr>
          <p:cNvPr id="4" name="Slide Number Placeholder 3">
            <a:extLst>
              <a:ext uri="{FF2B5EF4-FFF2-40B4-BE49-F238E27FC236}">
                <a16:creationId xmlns:a16="http://schemas.microsoft.com/office/drawing/2014/main" id="{908CF1D5-4731-469B-9D1B-35A9FAA3338E}"/>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37</a:t>
            </a:fld>
            <a:endParaRPr lang="en-US"/>
          </a:p>
        </p:txBody>
      </p:sp>
    </p:spTree>
    <p:custDataLst>
      <p:tags r:id="rId1"/>
    </p:custDataLst>
    <p:extLst>
      <p:ext uri="{BB962C8B-B14F-4D97-AF65-F5344CB8AC3E}">
        <p14:creationId xmlns:p14="http://schemas.microsoft.com/office/powerpoint/2010/main" val="16498410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A620-135C-4BC5-9E8C-0340743CFCE1}"/>
              </a:ext>
            </a:extLst>
          </p:cNvPr>
          <p:cNvSpPr>
            <a:spLocks noGrp="1"/>
          </p:cNvSpPr>
          <p:nvPr>
            <p:ph type="title"/>
          </p:nvPr>
        </p:nvSpPr>
        <p:spPr>
          <a:xfrm>
            <a:off x="6579450" y="727627"/>
            <a:ext cx="4957553" cy="1645920"/>
          </a:xfrm>
        </p:spPr>
        <p:txBody>
          <a:bodyPr>
            <a:normAutofit/>
          </a:bodyPr>
          <a:lstStyle/>
          <a:p>
            <a:r>
              <a:rPr lang="en-US" dirty="0"/>
              <a:t>QUESTIONS?</a:t>
            </a:r>
          </a:p>
        </p:txBody>
      </p:sp>
      <p:sp>
        <p:nvSpPr>
          <p:cNvPr id="21" name="Rectangle 20">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23" name="Rectangle 22">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5" name="Content Placeholder 4">
            <a:extLst>
              <a:ext uri="{FF2B5EF4-FFF2-40B4-BE49-F238E27FC236}">
                <a16:creationId xmlns:a16="http://schemas.microsoft.com/office/drawing/2014/main" id="{D4E262B5-815D-45E9-B20D-0B6A01F4DA87}"/>
              </a:ext>
            </a:extLst>
          </p:cNvPr>
          <p:cNvPicPr>
            <a:picLocks noChangeAspect="1"/>
          </p:cNvPicPr>
          <p:nvPr/>
        </p:nvPicPr>
        <p:blipFill>
          <a:blip r:embed="rId3"/>
          <a:stretch/>
        </p:blipFill>
        <p:spPr>
          <a:xfrm>
            <a:off x="1205256" y="2185486"/>
            <a:ext cx="4414438" cy="2505193"/>
          </a:xfrm>
          <a:prstGeom prst="rect">
            <a:avLst/>
          </a:prstGeom>
        </p:spPr>
      </p:pic>
      <p:sp>
        <p:nvSpPr>
          <p:cNvPr id="9" name="Content Placeholder 8">
            <a:extLst>
              <a:ext uri="{FF2B5EF4-FFF2-40B4-BE49-F238E27FC236}">
                <a16:creationId xmlns:a16="http://schemas.microsoft.com/office/drawing/2014/main" id="{2506D90F-9D61-4670-962D-E8B1BC0E2E12}"/>
              </a:ext>
            </a:extLst>
          </p:cNvPr>
          <p:cNvSpPr>
            <a:spLocks noGrp="1"/>
          </p:cNvSpPr>
          <p:nvPr>
            <p:ph idx="1"/>
          </p:nvPr>
        </p:nvSpPr>
        <p:spPr>
          <a:xfrm>
            <a:off x="6579450" y="2634253"/>
            <a:ext cx="5124870" cy="2056426"/>
          </a:xfrm>
        </p:spPr>
        <p:txBody>
          <a:bodyPr>
            <a:normAutofit/>
          </a:bodyPr>
          <a:lstStyle/>
          <a:p>
            <a:pPr marL="0" indent="0">
              <a:buNone/>
            </a:pPr>
            <a:r>
              <a:rPr lang="en-US" sz="2000" dirty="0"/>
              <a:t>Talk with your breastfeeding coordinator.</a:t>
            </a:r>
          </a:p>
          <a:p>
            <a:pPr marL="0" indent="0">
              <a:buNone/>
            </a:pPr>
            <a:r>
              <a:rPr lang="en-US" sz="2000" dirty="0"/>
              <a:t>Contact your state nutrition consultant or the state breastfeeding coordinators at  </a:t>
            </a:r>
            <a:r>
              <a:rPr lang="en-US" sz="2000" dirty="0">
                <a:solidFill>
                  <a:srgbClr val="0070C0"/>
                </a:solidFill>
                <a:hlinkClick r:id="rId4">
                  <a:extLst>
                    <a:ext uri="{A12FA001-AC4F-418D-AE19-62706E023703}">
                      <ahyp:hlinkClr xmlns:ahyp="http://schemas.microsoft.com/office/drawing/2018/hyperlinkcolor" val="tx"/>
                    </a:ext>
                  </a:extLst>
                </a:hlinkClick>
              </a:rPr>
              <a:t>Oregon.WIC.Breastfeeding@dhsoha.state.or.us</a:t>
            </a:r>
            <a:endParaRPr lang="en-US" sz="2000" dirty="0">
              <a:solidFill>
                <a:srgbClr val="0070C0"/>
              </a:solidFill>
            </a:endParaRPr>
          </a:p>
          <a:p>
            <a:pPr marL="274320" lvl="1" indent="0">
              <a:buNone/>
            </a:pPr>
            <a:endParaRPr lang="en-US" sz="2000" dirty="0"/>
          </a:p>
          <a:p>
            <a:pPr marL="0" indent="0">
              <a:buNone/>
            </a:pPr>
            <a:endParaRPr lang="en-US" dirty="0"/>
          </a:p>
          <a:p>
            <a:endParaRPr lang="en-US" dirty="0"/>
          </a:p>
        </p:txBody>
      </p:sp>
      <p:sp>
        <p:nvSpPr>
          <p:cNvPr id="3" name="Slide Number Placeholder 2">
            <a:extLst>
              <a:ext uri="{FF2B5EF4-FFF2-40B4-BE49-F238E27FC236}">
                <a16:creationId xmlns:a16="http://schemas.microsoft.com/office/drawing/2014/main" id="{520E1254-9376-497C-ADF4-041B903A8F16}"/>
              </a:ext>
            </a:extLst>
          </p:cNvPr>
          <p:cNvSpPr>
            <a:spLocks noGrp="1"/>
          </p:cNvSpPr>
          <p:nvPr>
            <p:ph type="sldNum" sz="quarter" idx="12"/>
          </p:nvPr>
        </p:nvSpPr>
        <p:spPr>
          <a:xfrm>
            <a:off x="10287000" y="6035040"/>
            <a:ext cx="838200" cy="365760"/>
          </a:xfrm>
        </p:spPr>
        <p:txBody>
          <a:bodyPr>
            <a:normAutofit/>
          </a:bodyPr>
          <a:lstStyle/>
          <a:p>
            <a:pPr>
              <a:spcAft>
                <a:spcPts val="600"/>
              </a:spcAft>
            </a:pPr>
            <a:fld id="{34B7E4EF-A1BD-40F4-AB7B-04F084DD991D}" type="slidenum">
              <a:rPr lang="en-US" smtClean="0"/>
              <a:pPr>
                <a:spcAft>
                  <a:spcPts val="600"/>
                </a:spcAft>
              </a:pPr>
              <a:t>38</a:t>
            </a:fld>
            <a:endParaRPr lang="en-US"/>
          </a:p>
        </p:txBody>
      </p:sp>
    </p:spTree>
    <p:custDataLst>
      <p:tags r:id="rId1"/>
    </p:custDataLst>
    <p:extLst>
      <p:ext uri="{BB962C8B-B14F-4D97-AF65-F5344CB8AC3E}">
        <p14:creationId xmlns:p14="http://schemas.microsoft.com/office/powerpoint/2010/main" val="3482539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54">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6" name="Picture 5">
            <a:extLst>
              <a:ext uri="{FF2B5EF4-FFF2-40B4-BE49-F238E27FC236}">
                <a16:creationId xmlns:a16="http://schemas.microsoft.com/office/drawing/2014/main" id="{2B6540C0-29D7-4DD3-B144-B0023F88A565}"/>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20376" r="11195" b="1"/>
          <a:stretch/>
        </p:blipFill>
        <p:spPr>
          <a:xfrm>
            <a:off x="424928" y="419292"/>
            <a:ext cx="5522976" cy="6053328"/>
          </a:xfrm>
          <a:prstGeom prst="rect">
            <a:avLst/>
          </a:prstGeom>
        </p:spPr>
      </p:pic>
      <p:sp>
        <p:nvSpPr>
          <p:cNvPr id="62" name="Rectangle 5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621236" y="298827"/>
            <a:ext cx="4685359" cy="1718225"/>
          </a:xfrm>
        </p:spPr>
        <p:txBody>
          <a:bodyPr vert="horz" lIns="91440" tIns="45720" rIns="91440" bIns="45720" rtlCol="0">
            <a:normAutofit/>
          </a:bodyPr>
          <a:lstStyle/>
          <a:p>
            <a:r>
              <a:rPr lang="en-US" spc="-100" dirty="0"/>
              <a:t>References &amp; Resources</a:t>
            </a:r>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607591" y="1799536"/>
            <a:ext cx="5299768" cy="4601219"/>
          </a:xfrm>
        </p:spPr>
        <p:txBody>
          <a:bodyPr vert="horz" lIns="91440" tIns="45720" rIns="91440" bIns="45720" rtlCol="0">
            <a:normAutofit/>
          </a:bodyPr>
          <a:lstStyle/>
          <a:p>
            <a:pPr marL="0" indent="0">
              <a:lnSpc>
                <a:spcPct val="100000"/>
              </a:lnSpc>
              <a:spcBef>
                <a:spcPts val="0"/>
              </a:spcBef>
              <a:spcAft>
                <a:spcPts val="600"/>
              </a:spcAft>
              <a:buNone/>
            </a:pPr>
            <a:r>
              <a:rPr lang="en-US" sz="2000" spc="80" dirty="0"/>
              <a:t>References</a:t>
            </a:r>
          </a:p>
          <a:p>
            <a:pPr marL="0" indent="0">
              <a:lnSpc>
                <a:spcPct val="100000"/>
              </a:lnSpc>
              <a:spcBef>
                <a:spcPts val="0"/>
              </a:spcBef>
              <a:spcAft>
                <a:spcPts val="600"/>
              </a:spcAft>
              <a:buNone/>
            </a:pPr>
            <a:r>
              <a:rPr lang="en-US" sz="2000" spc="80" dirty="0">
                <a:solidFill>
                  <a:srgbClr val="0070C0"/>
                </a:solidFill>
                <a:hlinkClick r:id="rId6">
                  <a:extLst>
                    <a:ext uri="{A12FA001-AC4F-418D-AE19-62706E023703}">
                      <ahyp:hlinkClr xmlns:ahyp="http://schemas.microsoft.com/office/drawing/2018/hyperlinkcolor" val="tx"/>
                    </a:ext>
                  </a:extLst>
                </a:hlinkClick>
              </a:rPr>
              <a:t>Breastfeeding: Use of Supplemental Formula Oregon WIC Policy 713</a:t>
            </a:r>
            <a:endParaRPr lang="en-US" sz="2000" spc="80" dirty="0">
              <a:solidFill>
                <a:srgbClr val="0070C0"/>
              </a:solidFill>
            </a:endParaRPr>
          </a:p>
          <a:p>
            <a:pPr marL="0" indent="0">
              <a:lnSpc>
                <a:spcPct val="100000"/>
              </a:lnSpc>
              <a:spcBef>
                <a:spcPts val="0"/>
              </a:spcBef>
              <a:spcAft>
                <a:spcPts val="600"/>
              </a:spcAft>
              <a:buNone/>
            </a:pPr>
            <a:endParaRPr lang="en-US" sz="2000" spc="80" dirty="0"/>
          </a:p>
          <a:p>
            <a:pPr marL="0" indent="0">
              <a:lnSpc>
                <a:spcPct val="100000"/>
              </a:lnSpc>
              <a:spcBef>
                <a:spcPts val="0"/>
              </a:spcBef>
              <a:spcAft>
                <a:spcPts val="600"/>
              </a:spcAft>
              <a:buNone/>
            </a:pPr>
            <a:r>
              <a:rPr lang="en-US" sz="2000" spc="80" dirty="0"/>
              <a:t>Resources</a:t>
            </a:r>
          </a:p>
          <a:p>
            <a:pPr marL="0" indent="0">
              <a:lnSpc>
                <a:spcPct val="100000"/>
              </a:lnSpc>
              <a:buNone/>
            </a:pPr>
            <a:r>
              <a:rPr lang="en-US" sz="2000" dirty="0">
                <a:cs typeface="Aharoni" panose="020B0604020202020204" pitchFamily="2" charset="-79"/>
              </a:rPr>
              <a:t>Mohrbacher, N., Breastfeeding Answers, A Guide for Helping Families, 2nd edition, 2020 (Copy sent to all local agencies in 2020. Check with your breastfeeding coordinator.)</a:t>
            </a:r>
          </a:p>
          <a:p>
            <a:pPr marL="0" indent="0">
              <a:lnSpc>
                <a:spcPct val="100000"/>
              </a:lnSpc>
              <a:buNone/>
            </a:pPr>
            <a:r>
              <a:rPr lang="en-US" sz="2000" dirty="0">
                <a:cs typeface="Aharoni" panose="020B0604020202020204" pitchFamily="2" charset="-79"/>
              </a:rPr>
              <a:t> FNS, USDA, Breastfeeding Works Website  </a:t>
            </a:r>
            <a:r>
              <a:rPr lang="en-US" sz="2000" dirty="0">
                <a:solidFill>
                  <a:srgbClr val="0070C0"/>
                </a:solidFill>
                <a:cs typeface="Aharoni" panose="020B0604020202020204" pitchFamily="2" charset="-79"/>
                <a:hlinkClick r:id="rId7">
                  <a:extLst>
                    <a:ext uri="{A12FA001-AC4F-418D-AE19-62706E023703}">
                      <ahyp:hlinkClr xmlns:ahyp="http://schemas.microsoft.com/office/drawing/2018/hyperlinkcolor" val="tx"/>
                    </a:ext>
                  </a:extLst>
                </a:hlinkClick>
              </a:rPr>
              <a:t>https://wicworks.fns.usda.gov/resources/wic-breastfeeding-check-tool</a:t>
            </a:r>
            <a:endParaRPr lang="en-US" sz="2000" dirty="0">
              <a:solidFill>
                <a:srgbClr val="0070C0"/>
              </a:solidFill>
              <a:cs typeface="Aharoni" panose="020B0604020202020204" pitchFamily="2" charset="-79"/>
            </a:endParaRPr>
          </a:p>
          <a:p>
            <a:pPr marL="0" indent="0">
              <a:lnSpc>
                <a:spcPct val="100000"/>
              </a:lnSpc>
              <a:buNone/>
            </a:pPr>
            <a:endParaRPr lang="en-US" sz="1300" dirty="0">
              <a:cs typeface="Aharoni" panose="020B0604020202020204" pitchFamily="2" charset="-79"/>
            </a:endParaRPr>
          </a:p>
          <a:p>
            <a:pPr marL="0" indent="0">
              <a:lnSpc>
                <a:spcPct val="100000"/>
              </a:lnSpc>
              <a:spcBef>
                <a:spcPts val="0"/>
              </a:spcBef>
              <a:spcAft>
                <a:spcPts val="600"/>
              </a:spcAft>
              <a:buNone/>
            </a:pPr>
            <a:endParaRPr lang="en-US" sz="1300" spc="80" dirty="0"/>
          </a:p>
        </p:txBody>
      </p:sp>
      <p:sp>
        <p:nvSpPr>
          <p:cNvPr id="4" name="Slide Number Placeholder 3">
            <a:extLst>
              <a:ext uri="{FF2B5EF4-FFF2-40B4-BE49-F238E27FC236}">
                <a16:creationId xmlns:a16="http://schemas.microsoft.com/office/drawing/2014/main" id="{DE0A92C8-8851-4CE7-BA4B-15D295041658}"/>
              </a:ext>
            </a:extLst>
          </p:cNvPr>
          <p:cNvSpPr>
            <a:spLocks noGrp="1"/>
          </p:cNvSpPr>
          <p:nvPr>
            <p:ph type="sldNum" sz="quarter" idx="12"/>
          </p:nvPr>
        </p:nvSpPr>
        <p:spPr>
          <a:xfrm>
            <a:off x="11095513" y="6126435"/>
            <a:ext cx="548640" cy="274320"/>
          </a:xfrm>
        </p:spPr>
        <p:txBody>
          <a:bodyPr>
            <a:normAutofit/>
          </a:bodyPr>
          <a:lstStyle/>
          <a:p>
            <a:pPr>
              <a:spcAft>
                <a:spcPts val="600"/>
              </a:spcAft>
            </a:pPr>
            <a:fld id="{34B7E4EF-A1BD-40F4-AB7B-04F084DD991D}" type="slidenum">
              <a:rPr lang="en-US" smtClean="0"/>
              <a:pPr>
                <a:spcAft>
                  <a:spcPts val="600"/>
                </a:spcAft>
              </a:pPr>
              <a:t>39</a:t>
            </a:fld>
            <a:endParaRPr lang="en-US"/>
          </a:p>
        </p:txBody>
      </p:sp>
    </p:spTree>
    <p:custDataLst>
      <p:tags r:id="rId1"/>
    </p:custDataLst>
    <p:extLst>
      <p:ext uri="{BB962C8B-B14F-4D97-AF65-F5344CB8AC3E}">
        <p14:creationId xmlns:p14="http://schemas.microsoft.com/office/powerpoint/2010/main" val="356531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77665003-5B93-4A19-9549-739B2EFD3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BC543A8-3AE5-4FAA-B94E-BE588D1A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833" y="643464"/>
            <a:ext cx="396945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pic>
        <p:nvPicPr>
          <p:cNvPr id="7" name="Content Placeholder 6">
            <a:extLst>
              <a:ext uri="{FF2B5EF4-FFF2-40B4-BE49-F238E27FC236}">
                <a16:creationId xmlns:a16="http://schemas.microsoft.com/office/drawing/2014/main" id="{3920BA91-9A61-4D2D-8BDD-0C6C0D481B75}"/>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23692" r="30117" b="-2"/>
          <a:stretch/>
        </p:blipFill>
        <p:spPr>
          <a:xfrm>
            <a:off x="813906" y="809244"/>
            <a:ext cx="3639312" cy="5239512"/>
          </a:xfrm>
          <a:prstGeom prst="rect">
            <a:avLst/>
          </a:prstGeom>
        </p:spPr>
      </p:pic>
      <p:sp>
        <p:nvSpPr>
          <p:cNvPr id="79" name="Rectangle 78">
            <a:extLst>
              <a:ext uri="{FF2B5EF4-FFF2-40B4-BE49-F238E27FC236}">
                <a16:creationId xmlns:a16="http://schemas.microsoft.com/office/drawing/2014/main" id="{6596D7B5-9420-4F03-A37C-7ED97D1E5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8001" y="255102"/>
            <a:ext cx="6705400"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58FFB398-DF5E-4361-A724-EE10E91B1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2592" y="393365"/>
            <a:ext cx="6364719"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2DD983-A419-434D-8B1B-22A138C39386}"/>
              </a:ext>
            </a:extLst>
          </p:cNvPr>
          <p:cNvSpPr>
            <a:spLocks noGrp="1"/>
          </p:cNvSpPr>
          <p:nvPr>
            <p:ph type="title"/>
          </p:nvPr>
        </p:nvSpPr>
        <p:spPr>
          <a:xfrm>
            <a:off x="5867874" y="892120"/>
            <a:ext cx="5758570" cy="1645920"/>
          </a:xfrm>
        </p:spPr>
        <p:txBody>
          <a:bodyPr vert="horz" lIns="91440" tIns="45720" rIns="91440" bIns="45720" rtlCol="0">
            <a:normAutofit fontScale="90000"/>
          </a:bodyPr>
          <a:lstStyle/>
          <a:p>
            <a:r>
              <a:rPr lang="en-US" sz="4400" spc="-100" dirty="0"/>
              <a:t>Why focus on this topic?</a:t>
            </a:r>
            <a:br>
              <a:rPr lang="en-US" sz="1600" spc="-100" dirty="0"/>
            </a:br>
            <a:br>
              <a:rPr lang="en-US" sz="1600" cap="all" spc="-100" dirty="0"/>
            </a:br>
            <a:br>
              <a:rPr lang="en-US" sz="1600" cap="all" spc="-100" dirty="0"/>
            </a:br>
            <a:br>
              <a:rPr lang="en-US" sz="1600" cap="all" spc="-100" dirty="0"/>
            </a:br>
            <a:r>
              <a:rPr lang="en-US" sz="1600" cap="all" spc="-100" dirty="0"/>
              <a:t> </a:t>
            </a:r>
            <a:br>
              <a:rPr lang="en-US" sz="1600" cap="all" spc="-100" dirty="0"/>
            </a:br>
            <a:endParaRPr lang="en-US" sz="1600" cap="all" spc="-100" dirty="0"/>
          </a:p>
        </p:txBody>
      </p:sp>
      <p:sp>
        <p:nvSpPr>
          <p:cNvPr id="31" name="Content Placeholder 30">
            <a:extLst>
              <a:ext uri="{FF2B5EF4-FFF2-40B4-BE49-F238E27FC236}">
                <a16:creationId xmlns:a16="http://schemas.microsoft.com/office/drawing/2014/main" id="{812C29EE-8A90-45E3-A21F-0D46A01789C9}"/>
              </a:ext>
            </a:extLst>
          </p:cNvPr>
          <p:cNvSpPr>
            <a:spLocks noGrp="1"/>
          </p:cNvSpPr>
          <p:nvPr>
            <p:ph idx="1"/>
          </p:nvPr>
        </p:nvSpPr>
        <p:spPr>
          <a:xfrm>
            <a:off x="5867873" y="2679192"/>
            <a:ext cx="5447251" cy="3291840"/>
          </a:xfrm>
        </p:spPr>
        <p:txBody>
          <a:bodyPr vert="horz" lIns="91440" tIns="45720" rIns="91440" bIns="45720" rtlCol="0">
            <a:normAutofit/>
          </a:bodyPr>
          <a:lstStyle/>
          <a:p>
            <a:pPr marL="0" indent="0">
              <a:spcBef>
                <a:spcPts val="0"/>
              </a:spcBef>
              <a:spcAft>
                <a:spcPts val="600"/>
              </a:spcAft>
              <a:buNone/>
            </a:pPr>
            <a:r>
              <a:rPr lang="en-US" sz="2000" spc="80" dirty="0"/>
              <a:t>Do you ever feel uncomfortable when breastfeeding parents ask for formula?</a:t>
            </a:r>
          </a:p>
          <a:p>
            <a:pPr marL="0" indent="0">
              <a:spcBef>
                <a:spcPts val="0"/>
              </a:spcBef>
              <a:spcAft>
                <a:spcPts val="600"/>
              </a:spcAft>
              <a:buNone/>
            </a:pPr>
            <a:endParaRPr lang="en-US" sz="2000" spc="80" dirty="0"/>
          </a:p>
          <a:p>
            <a:pPr marL="0" indent="0">
              <a:spcBef>
                <a:spcPts val="0"/>
              </a:spcBef>
              <a:spcAft>
                <a:spcPts val="600"/>
              </a:spcAft>
              <a:buNone/>
            </a:pPr>
            <a:r>
              <a:rPr lang="en-US" sz="2000" spc="80" dirty="0"/>
              <a:t>Do you wonder how to support breastfeeding while still supporting parents who request formula?</a:t>
            </a:r>
          </a:p>
          <a:p>
            <a:pPr marL="0" indent="0">
              <a:spcBef>
                <a:spcPts val="0"/>
              </a:spcBef>
              <a:spcAft>
                <a:spcPts val="600"/>
              </a:spcAft>
              <a:buNone/>
            </a:pPr>
            <a:endParaRPr lang="en-US" spc="80" dirty="0"/>
          </a:p>
        </p:txBody>
      </p:sp>
      <p:sp>
        <p:nvSpPr>
          <p:cNvPr id="3" name="Slide Number Placeholder 2">
            <a:extLst>
              <a:ext uri="{FF2B5EF4-FFF2-40B4-BE49-F238E27FC236}">
                <a16:creationId xmlns:a16="http://schemas.microsoft.com/office/drawing/2014/main" id="{B3758DBC-0BD5-4210-97C2-603847269559}"/>
              </a:ext>
            </a:extLst>
          </p:cNvPr>
          <p:cNvSpPr>
            <a:spLocks noGrp="1"/>
          </p:cNvSpPr>
          <p:nvPr>
            <p:ph type="sldNum" sz="quarter" idx="12"/>
          </p:nvPr>
        </p:nvSpPr>
        <p:spPr>
          <a:xfrm>
            <a:off x="10654169" y="6063565"/>
            <a:ext cx="972275" cy="274320"/>
          </a:xfrm>
        </p:spPr>
        <p:txBody>
          <a:bodyPr>
            <a:normAutofit/>
          </a:bodyPr>
          <a:lstStyle/>
          <a:p>
            <a:pPr>
              <a:spcAft>
                <a:spcPts val="600"/>
              </a:spcAft>
            </a:pPr>
            <a:fld id="{34B7E4EF-A1BD-40F4-AB7B-04F084DD991D}" type="slidenum">
              <a:rPr lang="en-US" smtClean="0"/>
              <a:pPr>
                <a:spcAft>
                  <a:spcPts val="600"/>
                </a:spcAft>
              </a:pPr>
              <a:t>4</a:t>
            </a:fld>
            <a:endParaRPr lang="en-US"/>
          </a:p>
        </p:txBody>
      </p:sp>
    </p:spTree>
    <p:custDataLst>
      <p:tags r:id="rId1"/>
    </p:custDataLst>
    <p:extLst>
      <p:ext uri="{BB962C8B-B14F-4D97-AF65-F5344CB8AC3E}">
        <p14:creationId xmlns:p14="http://schemas.microsoft.com/office/powerpoint/2010/main" val="79510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019960-2053-4BB2-BB25-DBFC611F55AD}"/>
              </a:ext>
            </a:extLst>
          </p:cNvPr>
          <p:cNvSpPr>
            <a:spLocks noGrp="1"/>
          </p:cNvSpPr>
          <p:nvPr>
            <p:ph type="sldNum" sz="quarter" idx="12"/>
          </p:nvPr>
        </p:nvSpPr>
        <p:spPr/>
        <p:txBody>
          <a:bodyPr/>
          <a:lstStyle/>
          <a:p>
            <a:fld id="{34B7E4EF-A1BD-40F4-AB7B-04F084DD991D}" type="slidenum">
              <a:rPr lang="en-US" smtClean="0"/>
              <a:t>40</a:t>
            </a:fld>
            <a:endParaRPr lang="en-US" dirty="0"/>
          </a:p>
        </p:txBody>
      </p:sp>
      <p:sp>
        <p:nvSpPr>
          <p:cNvPr id="5" name="Content Placeholder 8">
            <a:extLst>
              <a:ext uri="{FF2B5EF4-FFF2-40B4-BE49-F238E27FC236}">
                <a16:creationId xmlns:a16="http://schemas.microsoft.com/office/drawing/2014/main" id="{5A8AF31F-24C2-4036-B1E3-625772AEE6B6}"/>
              </a:ext>
            </a:extLst>
          </p:cNvPr>
          <p:cNvSpPr>
            <a:spLocks noGrp="1"/>
          </p:cNvSpPr>
          <p:nvPr>
            <p:ph idx="1"/>
          </p:nvPr>
        </p:nvSpPr>
        <p:spPr>
          <a:xfrm>
            <a:off x="1066800" y="2103438"/>
            <a:ext cx="10058400" cy="3849687"/>
          </a:xfrm>
        </p:spPr>
        <p:txBody>
          <a:bodyPr>
            <a:noAutofit/>
          </a:bodyPr>
          <a:lstStyle/>
          <a:p>
            <a:pPr marL="0" indent="0">
              <a:buNone/>
            </a:pPr>
            <a:r>
              <a:rPr lang="en-US" sz="2000" dirty="0"/>
              <a:t>“Breastfeeding is a natural ‘safety net’ against the worst effects of poverty. If the child survives the first month of life (the most dangerous period of childhood) then for the next four months or so, exclusive breastfeeding goes a long way toward canceling out the health difference between being born into poverty and being born into affluence…. It is almost as if breastfeeding takes the infant out of poverty for those first few months in order to give the child a fairer start in life and compensate for the injustice of the world into which it was born.”</a:t>
            </a:r>
          </a:p>
          <a:p>
            <a:pPr marL="0" indent="0">
              <a:buNone/>
            </a:pPr>
            <a:r>
              <a:rPr lang="en-US" sz="2000" b="1" i="1" dirty="0"/>
              <a:t>-James P. Grant</a:t>
            </a:r>
            <a:endParaRPr lang="en-US" sz="2000" dirty="0"/>
          </a:p>
        </p:txBody>
      </p:sp>
      <p:sp>
        <p:nvSpPr>
          <p:cNvPr id="6" name="Title 5">
            <a:extLst>
              <a:ext uri="{FF2B5EF4-FFF2-40B4-BE49-F238E27FC236}">
                <a16:creationId xmlns:a16="http://schemas.microsoft.com/office/drawing/2014/main" id="{F20E1747-A785-4E14-B676-06BAF203CCA4}"/>
              </a:ext>
            </a:extLst>
          </p:cNvPr>
          <p:cNvSpPr>
            <a:spLocks noGrp="1"/>
          </p:cNvSpPr>
          <p:nvPr>
            <p:ph type="title"/>
          </p:nvPr>
        </p:nvSpPr>
        <p:spPr>
          <a:xfrm>
            <a:off x="1066800" y="642938"/>
            <a:ext cx="10058400" cy="1371600"/>
          </a:xfrm>
          <a:prstGeom prst="rect">
            <a:avLst/>
          </a:prstGeom>
        </p:spPr>
        <p:txBody>
          <a:bodyPr wrap="none">
            <a:spAutoFit/>
          </a:bodyPr>
          <a:lstStyle/>
          <a:p>
            <a:r>
              <a:rPr lang="en-US" dirty="0"/>
              <a:t>Breastfeeding &amp; Health Equity</a:t>
            </a:r>
          </a:p>
        </p:txBody>
      </p:sp>
    </p:spTree>
    <p:extLst>
      <p:ext uri="{BB962C8B-B14F-4D97-AF65-F5344CB8AC3E}">
        <p14:creationId xmlns:p14="http://schemas.microsoft.com/office/powerpoint/2010/main" val="1228230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06581-EFA6-4520-B48E-B88C1A334F36}"/>
              </a:ext>
            </a:extLst>
          </p:cNvPr>
          <p:cNvSpPr>
            <a:spLocks noGrp="1"/>
          </p:cNvSpPr>
          <p:nvPr>
            <p:ph type="title"/>
          </p:nvPr>
        </p:nvSpPr>
        <p:spPr/>
        <p:txBody>
          <a:bodyPr/>
          <a:lstStyle/>
          <a:p>
            <a:r>
              <a:rPr lang="en-US"/>
              <a:t>What the baby needs most from a parent</a:t>
            </a:r>
            <a:endParaRPr lang="en-US" dirty="0"/>
          </a:p>
        </p:txBody>
      </p:sp>
      <p:sp>
        <p:nvSpPr>
          <p:cNvPr id="4" name="Slide Number Placeholder 3">
            <a:extLst>
              <a:ext uri="{FF2B5EF4-FFF2-40B4-BE49-F238E27FC236}">
                <a16:creationId xmlns:a16="http://schemas.microsoft.com/office/drawing/2014/main" id="{374E7DFD-4DD7-448C-A94E-3479D679512E}"/>
              </a:ext>
            </a:extLst>
          </p:cNvPr>
          <p:cNvSpPr>
            <a:spLocks noGrp="1"/>
          </p:cNvSpPr>
          <p:nvPr>
            <p:ph type="sldNum" sz="quarter" idx="12"/>
          </p:nvPr>
        </p:nvSpPr>
        <p:spPr/>
        <p:txBody>
          <a:bodyPr/>
          <a:lstStyle/>
          <a:p>
            <a:fld id="{34B7E4EF-A1BD-40F4-AB7B-04F084DD991D}" type="slidenum">
              <a:rPr lang="en-US" smtClean="0"/>
              <a:t>41</a:t>
            </a:fld>
            <a:endParaRPr lang="en-US" dirty="0"/>
          </a:p>
        </p:txBody>
      </p:sp>
      <p:sp>
        <p:nvSpPr>
          <p:cNvPr id="7" name="TextBox 6">
            <a:extLst>
              <a:ext uri="{FF2B5EF4-FFF2-40B4-BE49-F238E27FC236}">
                <a16:creationId xmlns:a16="http://schemas.microsoft.com/office/drawing/2014/main" id="{E0C08912-14A3-45B7-A5CD-ED10E3D76BA4}"/>
              </a:ext>
            </a:extLst>
          </p:cNvPr>
          <p:cNvSpPr txBox="1"/>
          <p:nvPr/>
        </p:nvSpPr>
        <p:spPr>
          <a:xfrm>
            <a:off x="7291449" y="3123210"/>
            <a:ext cx="242374" cy="646331"/>
          </a:xfrm>
          <a:prstGeom prst="rect">
            <a:avLst/>
          </a:prstGeom>
          <a:noFill/>
        </p:spPr>
        <p:txBody>
          <a:bodyPr wrap="none" rtlCol="0">
            <a:spAutoFit/>
          </a:bodyPr>
          <a:lstStyle/>
          <a:p>
            <a:r>
              <a:rPr lang="en-US"/>
              <a:t> </a:t>
            </a:r>
          </a:p>
          <a:p>
            <a:endParaRPr lang="en-US" dirty="0"/>
          </a:p>
        </p:txBody>
      </p:sp>
      <p:sp>
        <p:nvSpPr>
          <p:cNvPr id="8" name="TextBox 7">
            <a:extLst>
              <a:ext uri="{FF2B5EF4-FFF2-40B4-BE49-F238E27FC236}">
                <a16:creationId xmlns:a16="http://schemas.microsoft.com/office/drawing/2014/main" id="{7989A227-C4E5-440E-A516-F25FDB895D55}"/>
              </a:ext>
            </a:extLst>
          </p:cNvPr>
          <p:cNvSpPr txBox="1"/>
          <p:nvPr/>
        </p:nvSpPr>
        <p:spPr>
          <a:xfrm>
            <a:off x="5502571" y="3597043"/>
            <a:ext cx="5746274" cy="707886"/>
          </a:xfrm>
          <a:prstGeom prst="rect">
            <a:avLst/>
          </a:prstGeom>
          <a:noFill/>
        </p:spPr>
        <p:txBody>
          <a:bodyPr wrap="square" rtlCol="0">
            <a:spAutoFit/>
          </a:bodyPr>
          <a:lstStyle/>
          <a:p>
            <a:r>
              <a:rPr lang="en-US" sz="2000"/>
              <a:t>“Hold me, feed me, love me.”</a:t>
            </a:r>
          </a:p>
          <a:p>
            <a:pPr algn="r"/>
            <a:r>
              <a:rPr lang="en-US" sz="2000"/>
              <a:t>Quote- Dr. Nils Bergman</a:t>
            </a:r>
            <a:endParaRPr lang="en-US" sz="2000" dirty="0"/>
          </a:p>
        </p:txBody>
      </p:sp>
      <p:pic>
        <p:nvPicPr>
          <p:cNvPr id="12" name="Picture 11" descr="A picture containing nature, light, mountain, night sky&#10;&#10;Description automatically generated">
            <a:extLst>
              <a:ext uri="{FF2B5EF4-FFF2-40B4-BE49-F238E27FC236}">
                <a16:creationId xmlns:a16="http://schemas.microsoft.com/office/drawing/2014/main" id="{F9B9B9AA-FE2A-46C0-AC4B-C57520E8CFB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6800" y="2629298"/>
            <a:ext cx="3903771" cy="2922054"/>
          </a:xfrm>
          <a:prstGeom prst="rect">
            <a:avLst/>
          </a:prstGeom>
        </p:spPr>
      </p:pic>
    </p:spTree>
    <p:custDataLst>
      <p:tags r:id="rId1"/>
    </p:custDataLst>
    <p:extLst>
      <p:ext uri="{BB962C8B-B14F-4D97-AF65-F5344CB8AC3E}">
        <p14:creationId xmlns:p14="http://schemas.microsoft.com/office/powerpoint/2010/main" val="4106958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 name="Rectangle 119">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C6E083B-2658-498B-B75F-C04406428870}"/>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r="37778" b="-1"/>
          <a:stretch/>
        </p:blipFill>
        <p:spPr>
          <a:xfrm>
            <a:off x="20" y="10"/>
            <a:ext cx="6392647" cy="6857990"/>
          </a:xfrm>
          <a:prstGeom prst="rect">
            <a:avLst/>
          </a:prstGeom>
        </p:spPr>
      </p:pic>
      <p:sp>
        <p:nvSpPr>
          <p:cNvPr id="122" name="Rectangle 121">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2DD983-A419-434D-8B1B-22A138C39386}"/>
              </a:ext>
            </a:extLst>
          </p:cNvPr>
          <p:cNvSpPr>
            <a:spLocks noGrp="1"/>
          </p:cNvSpPr>
          <p:nvPr>
            <p:ph type="title"/>
          </p:nvPr>
        </p:nvSpPr>
        <p:spPr>
          <a:xfrm>
            <a:off x="7064082" y="642594"/>
            <a:ext cx="4472921" cy="1371600"/>
          </a:xfrm>
        </p:spPr>
        <p:txBody>
          <a:bodyPr vert="horz" lIns="91440" tIns="45720" rIns="91440" bIns="45720" rtlCol="0">
            <a:normAutofit/>
          </a:bodyPr>
          <a:lstStyle/>
          <a:p>
            <a:r>
              <a:rPr lang="en-US" cap="all" spc="-100" dirty="0"/>
              <a:t>You are not alone!</a:t>
            </a:r>
          </a:p>
        </p:txBody>
      </p:sp>
      <p:sp>
        <p:nvSpPr>
          <p:cNvPr id="31" name="Content Placeholder 30">
            <a:extLst>
              <a:ext uri="{FF2B5EF4-FFF2-40B4-BE49-F238E27FC236}">
                <a16:creationId xmlns:a16="http://schemas.microsoft.com/office/drawing/2014/main" id="{812C29EE-8A90-45E3-A21F-0D46A01789C9}"/>
              </a:ext>
            </a:extLst>
          </p:cNvPr>
          <p:cNvSpPr>
            <a:spLocks noGrp="1"/>
          </p:cNvSpPr>
          <p:nvPr>
            <p:ph idx="1"/>
          </p:nvPr>
        </p:nvSpPr>
        <p:spPr>
          <a:xfrm>
            <a:off x="6957402" y="1820636"/>
            <a:ext cx="4557263" cy="4394770"/>
          </a:xfrm>
        </p:spPr>
        <p:txBody>
          <a:bodyPr vert="horz" lIns="91440" tIns="45720" rIns="91440" bIns="45720" rtlCol="0">
            <a:normAutofit fontScale="92500" lnSpcReduction="10000"/>
          </a:bodyPr>
          <a:lstStyle/>
          <a:p>
            <a:pPr marL="0" indent="0">
              <a:buNone/>
            </a:pPr>
            <a:endParaRPr lang="en-US" sz="2000" dirty="0"/>
          </a:p>
          <a:p>
            <a:pPr marL="0" indent="0">
              <a:buNone/>
            </a:pPr>
            <a:r>
              <a:rPr lang="en-US" sz="2200" dirty="0"/>
              <a:t>When parents request formula, we are required to provide breastfeeding counseling before issuing formula.</a:t>
            </a:r>
          </a:p>
          <a:p>
            <a:pPr marL="0" indent="0">
              <a:buNone/>
            </a:pPr>
            <a:r>
              <a:rPr lang="en-US" sz="2200" dirty="0"/>
              <a:t>This can be an uncomfortable encounter for both the participant and for the WIC certifier.</a:t>
            </a:r>
          </a:p>
          <a:p>
            <a:pPr marL="0" indent="0">
              <a:buNone/>
            </a:pPr>
            <a:r>
              <a:rPr lang="en-US" sz="2200" dirty="0"/>
              <a:t>Today, we will be reviewing counseling tips to help you feel more confident when supporting breastfeeding parents who request formula</a:t>
            </a:r>
          </a:p>
          <a:p>
            <a:pPr marL="0" indent="0">
              <a:buNone/>
            </a:pPr>
            <a:endParaRPr lang="en-US" sz="2200" dirty="0"/>
          </a:p>
          <a:p>
            <a:pPr marL="0" indent="0">
              <a:buNone/>
            </a:pPr>
            <a:endParaRPr lang="en-US" sz="2200" dirty="0"/>
          </a:p>
          <a:p>
            <a:pPr marL="0" indent="0">
              <a:spcBef>
                <a:spcPts val="0"/>
              </a:spcBef>
              <a:spcAft>
                <a:spcPts val="600"/>
              </a:spcAft>
              <a:buNone/>
            </a:pPr>
            <a:endParaRPr lang="en-US" spc="80" dirty="0"/>
          </a:p>
          <a:p>
            <a:pPr marL="0" indent="0">
              <a:spcBef>
                <a:spcPts val="0"/>
              </a:spcBef>
              <a:spcAft>
                <a:spcPts val="600"/>
              </a:spcAft>
              <a:buNone/>
            </a:pPr>
            <a:endParaRPr lang="en-US" spc="80" dirty="0"/>
          </a:p>
          <a:p>
            <a:pPr marL="0" indent="0">
              <a:spcBef>
                <a:spcPts val="0"/>
              </a:spcBef>
              <a:spcAft>
                <a:spcPts val="600"/>
              </a:spcAft>
              <a:buNone/>
            </a:pPr>
            <a:endParaRPr lang="en-US" spc="80" dirty="0"/>
          </a:p>
        </p:txBody>
      </p:sp>
      <p:sp>
        <p:nvSpPr>
          <p:cNvPr id="3" name="Slide Number Placeholder 2">
            <a:extLst>
              <a:ext uri="{FF2B5EF4-FFF2-40B4-BE49-F238E27FC236}">
                <a16:creationId xmlns:a16="http://schemas.microsoft.com/office/drawing/2014/main" id="{B3758DBC-0BD5-4210-97C2-603847269559}"/>
              </a:ext>
            </a:extLst>
          </p:cNvPr>
          <p:cNvSpPr>
            <a:spLocks noGrp="1"/>
          </p:cNvSpPr>
          <p:nvPr>
            <p:ph type="sldNum" sz="quarter" idx="12"/>
          </p:nvPr>
        </p:nvSpPr>
        <p:spPr>
          <a:xfrm>
            <a:off x="10842431" y="6035040"/>
            <a:ext cx="838200" cy="365760"/>
          </a:xfrm>
        </p:spPr>
        <p:txBody>
          <a:bodyPr>
            <a:normAutofit/>
          </a:bodyPr>
          <a:lstStyle/>
          <a:p>
            <a:pPr>
              <a:spcAft>
                <a:spcPts val="600"/>
              </a:spcAft>
            </a:pPr>
            <a:fld id="{34B7E4EF-A1BD-40F4-AB7B-04F084DD991D}" type="slidenum">
              <a:rPr lang="en-US" smtClean="0"/>
              <a:pPr>
                <a:spcAft>
                  <a:spcPts val="600"/>
                </a:spcAft>
              </a:pPr>
              <a:t>5</a:t>
            </a:fld>
            <a:endParaRPr lang="en-US" dirty="0"/>
          </a:p>
        </p:txBody>
      </p:sp>
    </p:spTree>
    <p:custDataLst>
      <p:tags r:id="rId1"/>
    </p:custDataLst>
    <p:extLst>
      <p:ext uri="{BB962C8B-B14F-4D97-AF65-F5344CB8AC3E}">
        <p14:creationId xmlns:p14="http://schemas.microsoft.com/office/powerpoint/2010/main" val="207925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7" name="Rectangle 11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14">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29" name="Rectangle 116">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30" name="Rectangle 118">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131" name="Rectangle 120">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a:blip r:embed="rId4"/>
          <a:stretch/>
        </p:blipFill>
        <p:spPr>
          <a:xfrm>
            <a:off x="1205197" y="1503293"/>
            <a:ext cx="4414438" cy="3399117"/>
          </a:xfrm>
          <a:prstGeom prst="rect">
            <a:avLst/>
          </a:prstGeom>
        </p:spPr>
      </p:pic>
      <p:sp>
        <p:nvSpPr>
          <p:cNvPr id="14" name="Text Placeholder 13">
            <a:extLst>
              <a:ext uri="{FF2B5EF4-FFF2-40B4-BE49-F238E27FC236}">
                <a16:creationId xmlns:a16="http://schemas.microsoft.com/office/drawing/2014/main" id="{7E485EF3-45AC-49AE-B842-2BA1479E69BE}"/>
              </a:ext>
            </a:extLst>
          </p:cNvPr>
          <p:cNvSpPr txBox="1">
            <a:spLocks noGrp="1"/>
          </p:cNvSpPr>
          <p:nvPr>
            <p:ph type="body" sz="half" idx="2"/>
          </p:nvPr>
        </p:nvSpPr>
        <p:spPr>
          <a:xfrm>
            <a:off x="6349229" y="1180862"/>
            <a:ext cx="4957554" cy="5150704"/>
          </a:xfrm>
          <a:prstGeom prst="rect">
            <a:avLst/>
          </a:prstGeom>
        </p:spPr>
        <p:txBody>
          <a:bodyPr vert="horz" lIns="91440" tIns="45720" rIns="91440" bIns="45720" rtlCol="0">
            <a:noAutofit/>
          </a:bodyPr>
          <a:lstStyle/>
          <a:p>
            <a:pPr>
              <a:lnSpc>
                <a:spcPct val="100000"/>
              </a:lnSpc>
            </a:pPr>
            <a:r>
              <a:rPr lang="en-US" sz="2000" dirty="0"/>
              <a:t>Over 90% of Oregon WIC parents start out breastfeeding. This tells us most parents want to breastfeed.</a:t>
            </a:r>
          </a:p>
          <a:p>
            <a:pPr>
              <a:lnSpc>
                <a:spcPct val="100000"/>
              </a:lnSpc>
            </a:pPr>
            <a:r>
              <a:rPr lang="en-US" sz="2000" dirty="0"/>
              <a:t>Unfortunately, our society does not make it easy for parents to breastfeed. When a parent decides to supplement or switch to formula feeding, it may have less to do with choice and more to do with the countless barriers and challenges parents face.</a:t>
            </a:r>
          </a:p>
          <a:p>
            <a:pPr>
              <a:lnSpc>
                <a:spcPct val="100000"/>
              </a:lnSpc>
            </a:pPr>
            <a:r>
              <a:rPr lang="en-US" sz="2000" dirty="0"/>
              <a:t>Fortunately, WIC provides prenatal education which helps build the participant’s knowledge and confidence to breastfeed, and in turn can improve breastfeeding outcomes.</a:t>
            </a:r>
          </a:p>
          <a:p>
            <a:pPr marL="205740" indent="-285750">
              <a:lnSpc>
                <a:spcPct val="90000"/>
              </a:lnSpc>
              <a:buFont typeface="Courier New" panose="02070309020205020404" pitchFamily="49" charset="0"/>
              <a:buChar char="o"/>
            </a:pPr>
            <a:endParaRPr lang="en-US" sz="2000"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10287000" y="6035040"/>
            <a:ext cx="838200" cy="365760"/>
          </a:xfrm>
        </p:spPr>
        <p:txBody>
          <a:bodyPr vert="horz" lIns="91440" tIns="45720" rIns="91440" bIns="45720" rtlCol="0" anchor="b">
            <a:normAutofit/>
          </a:bodyPr>
          <a:lstStyle/>
          <a:p>
            <a:pPr marR="0" lvl="0" indent="0" defTabSz="457200" fontAlgn="auto">
              <a:spcBef>
                <a:spcPts val="0"/>
              </a:spcBef>
              <a:spcAft>
                <a:spcPts val="600"/>
              </a:spcAft>
              <a:buClrTx/>
              <a:buSzTx/>
              <a:buFontTx/>
              <a:buNone/>
              <a:tabLst/>
              <a:defRPr/>
            </a:pPr>
            <a:fld id="{34B7E4EF-A1BD-40F4-AB7B-04F084DD991D}" type="slidenum">
              <a:rPr kumimoji="0" lang="en-US" sz="1000" b="0" i="0" u="none" strike="noStrike" cap="none" spc="0" normalizeH="0" baseline="0" noProof="0" smtClean="0">
                <a:ln>
                  <a:noFill/>
                </a:ln>
                <a:solidFill>
                  <a:schemeClr val="tx1">
                    <a:lumMod val="75000"/>
                    <a:lumOff val="25000"/>
                  </a:schemeClr>
                </a:solidFill>
                <a:effectLst/>
                <a:uLnTx/>
                <a:uFillTx/>
              </a:rPr>
              <a:pPr marR="0" lvl="0" indent="0" defTabSz="457200" fontAlgn="auto">
                <a:spcBef>
                  <a:spcPts val="0"/>
                </a:spcBef>
                <a:spcAft>
                  <a:spcPts val="600"/>
                </a:spcAft>
                <a:buClrTx/>
                <a:buSzTx/>
                <a:buFontTx/>
                <a:buNone/>
                <a:tabLst/>
                <a:defRPr/>
              </a:pPr>
              <a:t>6</a:t>
            </a:fld>
            <a:endParaRPr kumimoji="0" lang="en-US" sz="1000" b="0" i="0" u="none" strike="noStrike" cap="none" spc="0" normalizeH="0" baseline="0" noProof="0" dirty="0">
              <a:ln>
                <a:noFill/>
              </a:ln>
              <a:solidFill>
                <a:schemeClr val="tx1">
                  <a:lumMod val="75000"/>
                  <a:lumOff val="25000"/>
                </a:schemeClr>
              </a:solidFill>
              <a:effectLst/>
              <a:uLnTx/>
              <a:uFillTx/>
            </a:endParaRPr>
          </a:p>
        </p:txBody>
      </p:sp>
      <p:sp>
        <p:nvSpPr>
          <p:cNvPr id="3" name="Title 2">
            <a:extLst>
              <a:ext uri="{FF2B5EF4-FFF2-40B4-BE49-F238E27FC236}">
                <a16:creationId xmlns:a16="http://schemas.microsoft.com/office/drawing/2014/main" id="{5E1DAF80-B550-4E39-B72C-6EBDA5701EB6}"/>
              </a:ext>
            </a:extLst>
          </p:cNvPr>
          <p:cNvSpPr>
            <a:spLocks noGrp="1"/>
          </p:cNvSpPr>
          <p:nvPr>
            <p:ph type="title"/>
          </p:nvPr>
        </p:nvSpPr>
        <p:spPr>
          <a:xfrm>
            <a:off x="6349229" y="526434"/>
            <a:ext cx="2478777" cy="654428"/>
          </a:xfrm>
        </p:spPr>
        <p:txBody>
          <a:bodyPr>
            <a:noAutofit/>
          </a:bodyPr>
          <a:lstStyle/>
          <a:p>
            <a:r>
              <a:rPr lang="en-US" sz="4000" dirty="0"/>
              <a:t>Desire</a:t>
            </a:r>
          </a:p>
        </p:txBody>
      </p:sp>
      <p:sp>
        <p:nvSpPr>
          <p:cNvPr id="2" name="TextBox 1">
            <a:extLst>
              <a:ext uri="{FF2B5EF4-FFF2-40B4-BE49-F238E27FC236}">
                <a16:creationId xmlns:a16="http://schemas.microsoft.com/office/drawing/2014/main" id="{9DF0518A-46D5-42BB-AE4C-8BF5AD67BE59}"/>
              </a:ext>
            </a:extLst>
          </p:cNvPr>
          <p:cNvSpPr txBox="1"/>
          <p:nvPr/>
        </p:nvSpPr>
        <p:spPr>
          <a:xfrm>
            <a:off x="1205197" y="5140154"/>
            <a:ext cx="4242861" cy="707886"/>
          </a:xfrm>
          <a:prstGeom prst="rect">
            <a:avLst/>
          </a:prstGeom>
          <a:noFill/>
        </p:spPr>
        <p:txBody>
          <a:bodyPr wrap="square" rtlCol="0">
            <a:spAutoFit/>
          </a:bodyPr>
          <a:lstStyle/>
          <a:p>
            <a:pPr algn="ctr"/>
            <a:r>
              <a:rPr lang="en-US" sz="2000" dirty="0"/>
              <a:t>Certifier: </a:t>
            </a:r>
            <a:r>
              <a:rPr lang="en-US" sz="2000" i="1" dirty="0"/>
              <a:t>“In a perfect world, what does feeding your baby look like?”</a:t>
            </a:r>
          </a:p>
        </p:txBody>
      </p:sp>
    </p:spTree>
    <p:custDataLst>
      <p:tags r:id="rId1"/>
    </p:custDataLst>
    <p:extLst>
      <p:ext uri="{BB962C8B-B14F-4D97-AF65-F5344CB8AC3E}">
        <p14:creationId xmlns:p14="http://schemas.microsoft.com/office/powerpoint/2010/main" val="1254187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82C05CD-E0AE-4CD5-875D-C8B02877C00C}"/>
              </a:ext>
            </a:extLst>
          </p:cNvPr>
          <p:cNvPicPr>
            <a:picLocks noChangeAspect="1"/>
          </p:cNvPicPr>
          <p:nvPr/>
        </p:nvPicPr>
        <p:blipFill rotWithShape="1">
          <a:blip r:embed="rId4"/>
          <a:srcRect l="8990" r="-2" b="-2"/>
          <a:stretch/>
        </p:blipFill>
        <p:spPr>
          <a:xfrm>
            <a:off x="424928" y="419292"/>
            <a:ext cx="5522976" cy="6053328"/>
          </a:xfrm>
          <a:prstGeom prst="rect">
            <a:avLst/>
          </a:prstGeom>
        </p:spPr>
      </p:pic>
      <p:sp>
        <p:nvSpPr>
          <p:cNvPr id="2" name="Title 1">
            <a:extLst>
              <a:ext uri="{FF2B5EF4-FFF2-40B4-BE49-F238E27FC236}">
                <a16:creationId xmlns:a16="http://schemas.microsoft.com/office/drawing/2014/main" id="{EF862DDD-06BC-40CF-AB9F-65353F4460DE}"/>
              </a:ext>
            </a:extLst>
          </p:cNvPr>
          <p:cNvSpPr>
            <a:spLocks noGrp="1"/>
          </p:cNvSpPr>
          <p:nvPr>
            <p:ph type="title"/>
          </p:nvPr>
        </p:nvSpPr>
        <p:spPr>
          <a:xfrm>
            <a:off x="6327648" y="1746504"/>
            <a:ext cx="5208995" cy="4726116"/>
          </a:xfrm>
        </p:spPr>
        <p:txBody>
          <a:bodyPr>
            <a:normAutofit fontScale="90000"/>
          </a:bodyPr>
          <a:lstStyle/>
          <a:p>
            <a:r>
              <a:rPr lang="en-US" sz="2200" dirty="0"/>
              <a:t>You may be passionate about breastfeeding because you know it is uniquely designed to help parents and children reach their full health potential. </a:t>
            </a:r>
            <a:br>
              <a:rPr lang="en-US" sz="2200" dirty="0"/>
            </a:br>
            <a:br>
              <a:rPr lang="en-US" sz="2200" dirty="0"/>
            </a:br>
            <a:r>
              <a:rPr lang="en-US" sz="2200" dirty="0"/>
              <a:t>It may be hard not to want to “push” breastfeeding when hearing a parent wants to formula feed.  </a:t>
            </a:r>
            <a:br>
              <a:rPr lang="en-US" sz="2200" dirty="0"/>
            </a:br>
            <a:br>
              <a:rPr lang="en-US" sz="2200" dirty="0"/>
            </a:br>
            <a:r>
              <a:rPr lang="en-US" sz="2200" dirty="0"/>
              <a:t>However, when you put your personal feelings about breastfeeding aside, it prepares you to be open to hearing the participant’s story and provide them with optimal counseling.</a:t>
            </a:r>
            <a:br>
              <a:rPr lang="en-US" sz="1600" dirty="0"/>
            </a:br>
            <a:r>
              <a:rPr lang="en-US" sz="1600" dirty="0"/>
              <a:t> </a:t>
            </a:r>
            <a:br>
              <a:rPr lang="en-US" sz="1600" dirty="0"/>
            </a:br>
            <a:br>
              <a:rPr lang="en-US" sz="2600" dirty="0"/>
            </a:br>
            <a:endParaRPr lang="en-US" sz="2600" dirty="0"/>
          </a:p>
        </p:txBody>
      </p:sp>
      <p:sp>
        <p:nvSpPr>
          <p:cNvPr id="3" name="Slide Number Placeholder 2">
            <a:extLst>
              <a:ext uri="{FF2B5EF4-FFF2-40B4-BE49-F238E27FC236}">
                <a16:creationId xmlns:a16="http://schemas.microsoft.com/office/drawing/2014/main" id="{A725E0DB-0071-4F13-868E-B406291C378E}"/>
              </a:ext>
            </a:extLst>
          </p:cNvPr>
          <p:cNvSpPr>
            <a:spLocks noGrp="1"/>
          </p:cNvSpPr>
          <p:nvPr>
            <p:ph type="sldNum" sz="quarter" idx="12"/>
          </p:nvPr>
        </p:nvSpPr>
        <p:spPr>
          <a:xfrm>
            <a:off x="11095513" y="6126435"/>
            <a:ext cx="548640" cy="274320"/>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4B7E4EF-A1BD-40F4-AB7B-04F084DD991D}" type="slidenum">
              <a:rPr kumimoji="0" lang="en-US" sz="800" b="0" i="0" u="none" strike="noStrike" kern="1200" cap="none" spc="0" normalizeH="0" baseline="0" noProof="0" smtClean="0">
                <a:ln>
                  <a:noFill/>
                </a:ln>
                <a:solidFill>
                  <a:prstClr val="black">
                    <a:lumMod val="75000"/>
                    <a:lumOff val="25000"/>
                  </a:prstClr>
                </a:solidFill>
                <a:effectLst/>
                <a:uLnTx/>
                <a:uFillTx/>
                <a:latin typeface="Avenir Next LT Pro" panose="02020404030301010803"/>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800" b="0" i="0" u="none" strike="noStrike" kern="1200" cap="none" spc="0" normalizeH="0" baseline="0" noProof="0">
              <a:ln>
                <a:noFill/>
              </a:ln>
              <a:solidFill>
                <a:prstClr val="black">
                  <a:lumMod val="75000"/>
                  <a:lumOff val="25000"/>
                </a:prstClr>
              </a:solidFill>
              <a:effectLst/>
              <a:uLnTx/>
              <a:uFillTx/>
              <a:latin typeface="Avenir Next LT Pro" panose="02020404030301010803"/>
              <a:ea typeface="+mn-ea"/>
              <a:cs typeface="+mn-cs"/>
            </a:endParaRPr>
          </a:p>
        </p:txBody>
      </p:sp>
      <p:sp>
        <p:nvSpPr>
          <p:cNvPr id="6" name="Rectangle 5">
            <a:extLst>
              <a:ext uri="{FF2B5EF4-FFF2-40B4-BE49-F238E27FC236}">
                <a16:creationId xmlns:a16="http://schemas.microsoft.com/office/drawing/2014/main" id="{EB8A3048-331F-45C7-BBAD-617E40206E16}"/>
              </a:ext>
            </a:extLst>
          </p:cNvPr>
          <p:cNvSpPr/>
          <p:nvPr/>
        </p:nvSpPr>
        <p:spPr>
          <a:xfrm>
            <a:off x="6244098" y="427534"/>
            <a:ext cx="5522974" cy="1323439"/>
          </a:xfrm>
          <a:prstGeom prst="rect">
            <a:avLst/>
          </a:prstGeom>
        </p:spPr>
        <p:txBody>
          <a:bodyPr wrap="square">
            <a:spAutoFit/>
          </a:bodyPr>
          <a:lstStyle/>
          <a:p>
            <a:r>
              <a:rPr lang="en-US" sz="4000" dirty="0">
                <a:latin typeface="+mj-lt"/>
              </a:rPr>
              <a:t>Prepare yourself to listen and be objective</a:t>
            </a:r>
          </a:p>
        </p:txBody>
      </p:sp>
    </p:spTree>
    <p:custDataLst>
      <p:tags r:id="rId1"/>
    </p:custDataLst>
    <p:extLst>
      <p:ext uri="{BB962C8B-B14F-4D97-AF65-F5344CB8AC3E}">
        <p14:creationId xmlns:p14="http://schemas.microsoft.com/office/powerpoint/2010/main" val="2090873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C117276-E974-49E0-9CDF-38D527701E4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30137" r="9189" b="1"/>
          <a:stretch/>
        </p:blipFill>
        <p:spPr>
          <a:xfrm>
            <a:off x="424928" y="419292"/>
            <a:ext cx="5522976" cy="6053328"/>
          </a:xfrm>
          <a:prstGeom prst="rect">
            <a:avLst/>
          </a:prstGeom>
        </p:spPr>
      </p:pic>
      <p:sp>
        <p:nvSpPr>
          <p:cNvPr id="2" name="Title 1">
            <a:extLst>
              <a:ext uri="{FF2B5EF4-FFF2-40B4-BE49-F238E27FC236}">
                <a16:creationId xmlns:a16="http://schemas.microsoft.com/office/drawing/2014/main" id="{235E4D3F-27F2-4827-85CF-0F087FF0A389}"/>
              </a:ext>
            </a:extLst>
          </p:cNvPr>
          <p:cNvSpPr>
            <a:spLocks noGrp="1"/>
          </p:cNvSpPr>
          <p:nvPr>
            <p:ph type="title"/>
          </p:nvPr>
        </p:nvSpPr>
        <p:spPr>
          <a:xfrm>
            <a:off x="6753149" y="1110803"/>
            <a:ext cx="4798016" cy="2005631"/>
          </a:xfrm>
        </p:spPr>
        <p:txBody>
          <a:bodyPr vert="horz" lIns="91440" tIns="45720" rIns="91440" bIns="45720" rtlCol="0">
            <a:normAutofit fontScale="90000"/>
          </a:bodyPr>
          <a:lstStyle/>
          <a:p>
            <a:r>
              <a:rPr lang="en-US" sz="4400" dirty="0"/>
              <a:t>Parents may feel vulnerable when asking for formula</a:t>
            </a:r>
            <a:br>
              <a:rPr lang="en-US" sz="2500" dirty="0"/>
            </a:br>
            <a:r>
              <a:rPr lang="en-US" sz="2200" dirty="0"/>
              <a:t> </a:t>
            </a:r>
            <a:br>
              <a:rPr lang="en-US" sz="2200" dirty="0"/>
            </a:br>
            <a:endParaRPr lang="en-US" sz="2200" spc="-100" dirty="0"/>
          </a:p>
        </p:txBody>
      </p:sp>
      <p:sp>
        <p:nvSpPr>
          <p:cNvPr id="3" name="Content Placeholder 2">
            <a:extLst>
              <a:ext uri="{FF2B5EF4-FFF2-40B4-BE49-F238E27FC236}">
                <a16:creationId xmlns:a16="http://schemas.microsoft.com/office/drawing/2014/main" id="{F2929B32-494D-49F6-8E09-5CF6A60020B3}"/>
              </a:ext>
            </a:extLst>
          </p:cNvPr>
          <p:cNvSpPr>
            <a:spLocks noGrp="1"/>
          </p:cNvSpPr>
          <p:nvPr>
            <p:ph idx="1"/>
          </p:nvPr>
        </p:nvSpPr>
        <p:spPr>
          <a:xfrm>
            <a:off x="6836350" y="3291176"/>
            <a:ext cx="4602152" cy="2876206"/>
          </a:xfrm>
        </p:spPr>
        <p:txBody>
          <a:bodyPr vert="horz" lIns="91440" tIns="45720" rIns="91440" bIns="45720" rtlCol="0">
            <a:normAutofit/>
          </a:bodyPr>
          <a:lstStyle/>
          <a:p>
            <a:pPr marL="0" indent="0">
              <a:buNone/>
            </a:pPr>
            <a:r>
              <a:rPr lang="en-US" sz="2000" dirty="0"/>
              <a:t>They may be losing confidence in their ability to breastfeed.</a:t>
            </a:r>
          </a:p>
          <a:p>
            <a:pPr marL="0" indent="0">
              <a:buNone/>
            </a:pPr>
            <a:r>
              <a:rPr lang="en-US" sz="2000" dirty="0"/>
              <a:t>They may feel breastfeeding is too  hard and formula feeding is the easy solution.</a:t>
            </a:r>
          </a:p>
          <a:p>
            <a:pPr marL="0" indent="0">
              <a:buNone/>
            </a:pPr>
            <a:r>
              <a:rPr lang="en-US" sz="2000" dirty="0"/>
              <a:t>Imagine yourself being on their path.</a:t>
            </a:r>
          </a:p>
          <a:p>
            <a:pPr marL="0" indent="0">
              <a:buNone/>
            </a:pPr>
            <a:endParaRPr lang="en-US" dirty="0"/>
          </a:p>
          <a:p>
            <a:pPr marL="0" indent="0">
              <a:spcBef>
                <a:spcPts val="0"/>
              </a:spcBef>
              <a:spcAft>
                <a:spcPts val="600"/>
              </a:spcAft>
              <a:buNone/>
            </a:pPr>
            <a:endParaRPr lang="en-US" spc="80" dirty="0"/>
          </a:p>
        </p:txBody>
      </p:sp>
      <p:sp>
        <p:nvSpPr>
          <p:cNvPr id="4" name="Slide Number Placeholder 3">
            <a:extLst>
              <a:ext uri="{FF2B5EF4-FFF2-40B4-BE49-F238E27FC236}">
                <a16:creationId xmlns:a16="http://schemas.microsoft.com/office/drawing/2014/main" id="{C14FA5E1-CA11-4EA5-A252-E3776FD929C2}"/>
              </a:ext>
            </a:extLst>
          </p:cNvPr>
          <p:cNvSpPr>
            <a:spLocks noGrp="1"/>
          </p:cNvSpPr>
          <p:nvPr>
            <p:ph type="sldNum" sz="quarter" idx="12"/>
          </p:nvPr>
        </p:nvSpPr>
        <p:spPr>
          <a:xfrm>
            <a:off x="11095513" y="6126435"/>
            <a:ext cx="548640" cy="274320"/>
          </a:xfrm>
          <a:prstGeom prst="ellipse">
            <a:avLst/>
          </a:prstGeom>
        </p:spPr>
        <p:txBody>
          <a:bodyPr>
            <a:normAutofit/>
          </a:bodyPr>
          <a:lstStyle/>
          <a:p>
            <a:pPr>
              <a:lnSpc>
                <a:spcPct val="90000"/>
              </a:lnSpc>
              <a:spcAft>
                <a:spcPts val="600"/>
              </a:spcAft>
            </a:pPr>
            <a:fld id="{34B7E4EF-A1BD-40F4-AB7B-04F084DD991D}" type="slidenum">
              <a:rPr lang="en-US" sz="700"/>
              <a:pPr>
                <a:lnSpc>
                  <a:spcPct val="90000"/>
                </a:lnSpc>
                <a:spcAft>
                  <a:spcPts val="600"/>
                </a:spcAft>
              </a:pPr>
              <a:t>8</a:t>
            </a:fld>
            <a:endParaRPr lang="en-US" sz="700"/>
          </a:p>
        </p:txBody>
      </p:sp>
    </p:spTree>
    <p:custDataLst>
      <p:tags r:id="rId1"/>
    </p:custDataLst>
    <p:extLst>
      <p:ext uri="{BB962C8B-B14F-4D97-AF65-F5344CB8AC3E}">
        <p14:creationId xmlns:p14="http://schemas.microsoft.com/office/powerpoint/2010/main" val="259325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0" name="Rectangle 19">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2" name="Rectangle 21">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Content Placeholder 9">
            <a:extLst>
              <a:ext uri="{FF2B5EF4-FFF2-40B4-BE49-F238E27FC236}">
                <a16:creationId xmlns:a16="http://schemas.microsoft.com/office/drawing/2014/main" id="{E8D0EBC1-4164-4471-A80B-22BD512D0864}"/>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r="6198" b="-2"/>
          <a:stretch/>
        </p:blipFill>
        <p:spPr>
          <a:xfrm>
            <a:off x="234696" y="237744"/>
            <a:ext cx="3996183" cy="6382512"/>
          </a:xfrm>
          <a:prstGeom prst="rect">
            <a:avLst/>
          </a:prstGeom>
        </p:spPr>
      </p:pic>
      <p:sp>
        <p:nvSpPr>
          <p:cNvPr id="26" name="Rectangle 25">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11" name="Title 1">
            <a:extLst>
              <a:ext uri="{FF2B5EF4-FFF2-40B4-BE49-F238E27FC236}">
                <a16:creationId xmlns:a16="http://schemas.microsoft.com/office/drawing/2014/main" id="{FC0FDF24-60F0-46D7-A85F-03899FB79EC5}"/>
              </a:ext>
            </a:extLst>
          </p:cNvPr>
          <p:cNvSpPr>
            <a:spLocks noGrp="1"/>
          </p:cNvSpPr>
          <p:nvPr>
            <p:ph type="title"/>
          </p:nvPr>
        </p:nvSpPr>
        <p:spPr>
          <a:xfrm>
            <a:off x="4965192" y="642593"/>
            <a:ext cx="6280826" cy="1746504"/>
          </a:xfrm>
        </p:spPr>
        <p:txBody>
          <a:bodyPr vert="horz" lIns="91440" tIns="45720" rIns="91440" bIns="45720" rtlCol="0" anchor="ctr">
            <a:normAutofit/>
          </a:bodyPr>
          <a:lstStyle/>
          <a:p>
            <a:pPr>
              <a:lnSpc>
                <a:spcPct val="90000"/>
              </a:lnSpc>
            </a:pPr>
            <a:r>
              <a:rPr lang="en-US" sz="4000" dirty="0">
                <a:solidFill>
                  <a:schemeClr val="tx1">
                    <a:lumMod val="85000"/>
                    <a:lumOff val="15000"/>
                  </a:schemeClr>
                </a:solidFill>
              </a:rPr>
              <a:t>Meet the parent where they are</a:t>
            </a:r>
          </a:p>
        </p:txBody>
      </p:sp>
      <p:sp>
        <p:nvSpPr>
          <p:cNvPr id="8" name="Text Placeholder 3">
            <a:extLst>
              <a:ext uri="{FF2B5EF4-FFF2-40B4-BE49-F238E27FC236}">
                <a16:creationId xmlns:a16="http://schemas.microsoft.com/office/drawing/2014/main" id="{11B96EE4-A6FE-49D4-97E5-1958DBE16596}"/>
              </a:ext>
            </a:extLst>
          </p:cNvPr>
          <p:cNvSpPr>
            <a:spLocks noGrp="1"/>
          </p:cNvSpPr>
          <p:nvPr>
            <p:ph type="body" sz="half" idx="2"/>
          </p:nvPr>
        </p:nvSpPr>
        <p:spPr>
          <a:xfrm>
            <a:off x="4965192" y="2386584"/>
            <a:ext cx="6280826" cy="3648456"/>
          </a:xfrm>
        </p:spPr>
        <p:txBody>
          <a:bodyPr vert="horz" lIns="91440" tIns="45720" rIns="91440" bIns="45720" rtlCol="0">
            <a:normAutofit/>
          </a:bodyPr>
          <a:lstStyle/>
          <a:p>
            <a:pPr indent="-182880">
              <a:lnSpc>
                <a:spcPct val="100000"/>
              </a:lnSpc>
              <a:buFont typeface="Garamond" pitchFamily="18" charset="0"/>
              <a:buChar char="◦"/>
            </a:pPr>
            <a:endParaRPr lang="en-US" dirty="0"/>
          </a:p>
          <a:p>
            <a:pPr>
              <a:lnSpc>
                <a:spcPct val="100000"/>
              </a:lnSpc>
            </a:pPr>
            <a:r>
              <a:rPr lang="en-US" sz="2000" dirty="0"/>
              <a:t>Your job is to listen, inform, and support them, so they can reach their breastfeeding dreams, hopes and plans; whatever those might be. </a:t>
            </a:r>
          </a:p>
          <a:p>
            <a:pPr>
              <a:lnSpc>
                <a:spcPct val="100000"/>
              </a:lnSpc>
            </a:pPr>
            <a:endParaRPr lang="en-US" sz="2000" dirty="0"/>
          </a:p>
          <a:p>
            <a:pPr>
              <a:lnSpc>
                <a:spcPct val="100000"/>
              </a:lnSpc>
            </a:pPr>
            <a:r>
              <a:rPr lang="en-US" sz="2000" dirty="0"/>
              <a:t>Remember this is their experience. They may choose a different path than you would choose, and that is all right.  </a:t>
            </a:r>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a:p>
            <a:pPr lvl="0"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p:txBody>
      </p:sp>
      <p:sp>
        <p:nvSpPr>
          <p:cNvPr id="5" name="Slide Number Placeholder 4">
            <a:extLst>
              <a:ext uri="{FF2B5EF4-FFF2-40B4-BE49-F238E27FC236}">
                <a16:creationId xmlns:a16="http://schemas.microsoft.com/office/drawing/2014/main" id="{DC2A125D-DF3B-4B2E-8272-C5477DBAD8C3}"/>
              </a:ext>
            </a:extLst>
          </p:cNvPr>
          <p:cNvSpPr>
            <a:spLocks noGrp="1"/>
          </p:cNvSpPr>
          <p:nvPr>
            <p:ph type="sldNum" sz="quarter" idx="12"/>
          </p:nvPr>
        </p:nvSpPr>
        <p:spPr>
          <a:xfrm>
            <a:off x="298024" y="6217920"/>
            <a:ext cx="1463040" cy="256032"/>
          </a:xfrm>
        </p:spPr>
        <p:txBody>
          <a:bodyPr vert="horz" lIns="91440" tIns="45720" rIns="91440" bIns="45720" rtlCol="0" anchor="b">
            <a:normAutofit/>
          </a:bodyPr>
          <a:lstStyle/>
          <a:p>
            <a:pPr algn="l" defTabSz="457200">
              <a:spcAft>
                <a:spcPts val="600"/>
              </a:spcAft>
            </a:pPr>
            <a:fld id="{34B7E4EF-A1BD-40F4-AB7B-04F084DD991D}" type="slidenum">
              <a:rPr lang="en-US" sz="1000">
                <a:solidFill>
                  <a:srgbClr val="FFFFFF"/>
                </a:solidFill>
              </a:rPr>
              <a:pPr algn="l" defTabSz="457200">
                <a:spcAft>
                  <a:spcPts val="600"/>
                </a:spcAft>
              </a:pPr>
              <a:t>9</a:t>
            </a:fld>
            <a:endParaRPr lang="en-US" sz="1000">
              <a:solidFill>
                <a:srgbClr val="FFFFFF"/>
              </a:solidFill>
            </a:endParaRPr>
          </a:p>
        </p:txBody>
      </p:sp>
    </p:spTree>
    <p:custDataLst>
      <p:tags r:id="rId1"/>
    </p:custDataLst>
    <p:extLst>
      <p:ext uri="{BB962C8B-B14F-4D97-AF65-F5344CB8AC3E}">
        <p14:creationId xmlns:p14="http://schemas.microsoft.com/office/powerpoint/2010/main" val="36019657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2.xml><?xml version="1.0" encoding="utf-8"?>
<ds:datastoreItem xmlns:ds="http://schemas.openxmlformats.org/officeDocument/2006/customXml" ds:itemID="{89DF649B-B62F-4727-9FE0-D2ECB97ABB07}"/>
</file>

<file path=customXml/itemProps3.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otalTime>0</TotalTime>
  <Words>2526</Words>
  <Application>Microsoft Office PowerPoint</Application>
  <PresentationFormat>Widescreen</PresentationFormat>
  <Paragraphs>302</Paragraphs>
  <Slides>41</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Avenir Next LT Pro</vt:lpstr>
      <vt:lpstr>Avenir Next LT Pro Light</vt:lpstr>
      <vt:lpstr>Calibri</vt:lpstr>
      <vt:lpstr>Courier New</vt:lpstr>
      <vt:lpstr>Garamond</vt:lpstr>
      <vt:lpstr>SavonVTI</vt:lpstr>
      <vt:lpstr> Infant Feeding Counseling Tips </vt:lpstr>
      <vt:lpstr>PowerPoint Presentation</vt:lpstr>
      <vt:lpstr>Objectives</vt:lpstr>
      <vt:lpstr>Why focus on this topic?      </vt:lpstr>
      <vt:lpstr>You are not alone!</vt:lpstr>
      <vt:lpstr>Desire</vt:lpstr>
      <vt:lpstr>You may be passionate about breastfeeding because you know it is uniquely designed to help parents and children reach their full health potential.   It may be hard not to want to “push” breastfeeding when hearing a parent wants to formula feed.    However, when you put your personal feelings about breastfeeding aside, it prepares you to be open to hearing the participant’s story and provide them with optimal counseling.    </vt:lpstr>
      <vt:lpstr>Parents may feel vulnerable when asking for formula   </vt:lpstr>
      <vt:lpstr>Meet the parent where they are</vt:lpstr>
      <vt:lpstr>You can hold two truths at the same time</vt:lpstr>
      <vt:lpstr>YES!  You can support parents AND support breastfeeding!</vt:lpstr>
      <vt:lpstr>PowerPoint Presentation</vt:lpstr>
      <vt:lpstr>Does this pathway of empathy and support sound familiar? </vt:lpstr>
      <vt:lpstr>Open Ended Questions </vt:lpstr>
      <vt:lpstr>Start the conversation with an open ended question in a private space</vt:lpstr>
      <vt:lpstr>Listen to the parent’s story</vt:lpstr>
      <vt:lpstr> Provide Affirmations, Empathy  and Support</vt:lpstr>
      <vt:lpstr>Provide affirmations, empathy and support before moving into problem solving</vt:lpstr>
      <vt:lpstr>Examples of affirmations:  </vt:lpstr>
      <vt:lpstr>Empathy is an important part of communication</vt:lpstr>
      <vt:lpstr>Support the parent in their infant feeding decisions </vt:lpstr>
      <vt:lpstr>Signs you are walking ahead:</vt:lpstr>
      <vt:lpstr>Signs you are walking side by side:</vt:lpstr>
      <vt:lpstr>Provide Reflections, Offer Education and Determine Next Steps</vt:lpstr>
      <vt:lpstr>Reflections</vt:lpstr>
      <vt:lpstr>Offer Education </vt:lpstr>
      <vt:lpstr>Support </vt:lpstr>
      <vt:lpstr>Yielding</vt:lpstr>
      <vt:lpstr>Determine Next Steps</vt:lpstr>
      <vt:lpstr>Summarize the Contact   </vt:lpstr>
      <vt:lpstr>Summarize the contact</vt:lpstr>
      <vt:lpstr>Document</vt:lpstr>
      <vt:lpstr>Activity: Practice using PCE skills</vt:lpstr>
      <vt:lpstr>Activity: Practice using PCE skills</vt:lpstr>
      <vt:lpstr>Activity: Using PCE skills (sample answers)</vt:lpstr>
      <vt:lpstr>Activity: Practice using PCE skills</vt:lpstr>
      <vt:lpstr>Thank You!</vt:lpstr>
      <vt:lpstr>QUESTIONS?</vt:lpstr>
      <vt:lpstr>References &amp; Resources</vt:lpstr>
      <vt:lpstr>Breastfeeding &amp; Health Equity</vt:lpstr>
      <vt:lpstr>What the baby needs most from a parent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2021-03-06T06:25:04Z</dcterms:created>
  <dcterms:modified xsi:type="dcterms:W3CDTF">2021-04-27T21:11:03Z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