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13.xml" ContentType="application/vnd.openxmlformats-officedocument.presentationml.tags+xml"/>
  <Override PartName="/ppt/tags/tag14.xml" ContentType="application/vnd.openxmlformats-officedocument.presentationml.tags+xml"/>
  <Override PartName="/ppt/notesSlides/notesSlide1.xml" ContentType="application/vnd.openxmlformats-officedocument.presentationml.notesSlide+xml"/>
  <Override PartName="/ppt/tags/tag15.xml" ContentType="application/vnd.openxmlformats-officedocument.presentationml.tags+xml"/>
  <Override PartName="/ppt/notesSlides/notesSlide2.xml" ContentType="application/vnd.openxmlformats-officedocument.presentationml.notesSlide+xml"/>
  <Override PartName="/ppt/tags/tag16.xml" ContentType="application/vnd.openxmlformats-officedocument.presentationml.tags+xml"/>
  <Override PartName="/ppt/notesSlides/notesSlide3.xml" ContentType="application/vnd.openxmlformats-officedocument.presentationml.notesSlide+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notesSlides/notesSlide5.xml" ContentType="application/vnd.openxmlformats-officedocument.presentationml.notesSlide+xml"/>
  <Override PartName="/ppt/tags/tag19.xml" ContentType="application/vnd.openxmlformats-officedocument.presentationml.tags+xml"/>
  <Override PartName="/ppt/notesSlides/notesSlide6.xml" ContentType="application/vnd.openxmlformats-officedocument.presentationml.notesSlide+xml"/>
  <Override PartName="/ppt/tags/tag20.xml" ContentType="application/vnd.openxmlformats-officedocument.presentationml.tags+xml"/>
  <Override PartName="/ppt/notesSlides/notesSlide7.xml" ContentType="application/vnd.openxmlformats-officedocument.presentationml.notesSlide+xml"/>
  <Override PartName="/ppt/tags/tag21.xml" ContentType="application/vnd.openxmlformats-officedocument.presentationml.tags+xml"/>
  <Override PartName="/ppt/notesSlides/notesSlide8.xml" ContentType="application/vnd.openxmlformats-officedocument.presentationml.notesSlide+xml"/>
  <Override PartName="/ppt/tags/tag22.xml" ContentType="application/vnd.openxmlformats-officedocument.presentationml.tags+xml"/>
  <Override PartName="/ppt/notesSlides/notesSlide9.xml" ContentType="application/vnd.openxmlformats-officedocument.presentationml.notesSlide+xml"/>
  <Override PartName="/ppt/tags/tag23.xml" ContentType="application/vnd.openxmlformats-officedocument.presentationml.tags+xml"/>
  <Override PartName="/ppt/notesSlides/notesSlide10.xml" ContentType="application/vnd.openxmlformats-officedocument.presentationml.notesSlide+xml"/>
  <Override PartName="/ppt/tags/tag24.xml" ContentType="application/vnd.openxmlformats-officedocument.presentationml.tags+xml"/>
  <Override PartName="/ppt/notesSlides/notesSlide11.xml" ContentType="application/vnd.openxmlformats-officedocument.presentationml.notesSlide+xml"/>
  <Override PartName="/ppt/tags/tag25.xml" ContentType="application/vnd.openxmlformats-officedocument.presentationml.tags+xml"/>
  <Override PartName="/ppt/notesSlides/notesSlide12.xml" ContentType="application/vnd.openxmlformats-officedocument.presentationml.notesSlide+xml"/>
  <Override PartName="/ppt/tags/tag26.xml" ContentType="application/vnd.openxmlformats-officedocument.presentationml.tags+xml"/>
  <Override PartName="/ppt/notesSlides/notesSlide13.xml" ContentType="application/vnd.openxmlformats-officedocument.presentationml.notesSlide+xml"/>
  <Override PartName="/ppt/tags/tag27.xml" ContentType="application/vnd.openxmlformats-officedocument.presentationml.tags+xml"/>
  <Override PartName="/ppt/notesSlides/notesSlide14.xml" ContentType="application/vnd.openxmlformats-officedocument.presentationml.notesSlide+xml"/>
  <Override PartName="/ppt/tags/tag28.xml" ContentType="application/vnd.openxmlformats-officedocument.presentationml.tags+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9.xml" ContentType="application/vnd.openxmlformats-officedocument.presentationml.tags+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30.xml" ContentType="application/vnd.openxmlformats-officedocument.presentationml.tags+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31.xml" ContentType="application/vnd.openxmlformats-officedocument.presentationml.tags+xml"/>
  <Override PartName="/ppt/notesSlides/notesSlide1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32.xml" ContentType="application/vnd.openxmlformats-officedocument.presentationml.tags+xml"/>
  <Override PartName="/ppt/notesSlides/notesSlide19.xml" ContentType="application/vnd.openxmlformats-officedocument.presentationml.notesSlide+xml"/>
  <Override PartName="/ppt/tags/tag33.xml" ContentType="application/vnd.openxmlformats-officedocument.presentationml.tags+xml"/>
  <Override PartName="/ppt/notesSlides/notesSlide20.xml" ContentType="application/vnd.openxmlformats-officedocument.presentationml.notesSlide+xml"/>
  <Override PartName="/ppt/tags/tag34.xml" ContentType="application/vnd.openxmlformats-officedocument.presentationml.tags+xml"/>
  <Override PartName="/ppt/notesSlides/notesSlide21.xml" ContentType="application/vnd.openxmlformats-officedocument.presentationml.notesSlide+xml"/>
  <Override PartName="/ppt/tags/tag35.xml" ContentType="application/vnd.openxmlformats-officedocument.presentationml.tags+xml"/>
  <Override PartName="/ppt/notesSlides/notesSlide22.xml" ContentType="application/vnd.openxmlformats-officedocument.presentationml.notesSlide+xml"/>
  <Override PartName="/ppt/tags/tag36.xml" ContentType="application/vnd.openxmlformats-officedocument.presentationml.tags+xml"/>
  <Override PartName="/ppt/notesSlides/notesSlide23.xml" ContentType="application/vnd.openxmlformats-officedocument.presentationml.notesSlide+xml"/>
  <Override PartName="/ppt/tags/tag37.xml" ContentType="application/vnd.openxmlformats-officedocument.presentationml.tags+xml"/>
  <Override PartName="/ppt/notesSlides/notesSlide24.xml" ContentType="application/vnd.openxmlformats-officedocument.presentationml.notesSlide+xml"/>
  <Override PartName="/ppt/tags/tag38.xml" ContentType="application/vnd.openxmlformats-officedocument.presentationml.tags+xml"/>
  <Override PartName="/ppt/notesSlides/notesSlide25.xml" ContentType="application/vnd.openxmlformats-officedocument.presentationml.notesSlide+xml"/>
  <Override PartName="/ppt/tags/tag39.xml" ContentType="application/vnd.openxmlformats-officedocument.presentationml.tags+xml"/>
  <Override PartName="/ppt/notesSlides/notesSlide26.xml" ContentType="application/vnd.openxmlformats-officedocument.presentationml.notesSlide+xml"/>
  <Override PartName="/ppt/tags/tag40.xml" ContentType="application/vnd.openxmlformats-officedocument.presentationml.tags+xml"/>
  <Override PartName="/ppt/notesSlides/notesSlide27.xml" ContentType="application/vnd.openxmlformats-officedocument.presentationml.notesSlide+xml"/>
  <Override PartName="/ppt/tags/tag41.xml" ContentType="application/vnd.openxmlformats-officedocument.presentationml.tags+xml"/>
  <Override PartName="/ppt/notesSlides/notesSlide28.xml" ContentType="application/vnd.openxmlformats-officedocument.presentationml.notesSlide+xml"/>
  <Override PartName="/ppt/tags/tag42.xml" ContentType="application/vnd.openxmlformats-officedocument.presentationml.tags+xml"/>
  <Override PartName="/ppt/notesSlides/notesSlide29.xml" ContentType="application/vnd.openxmlformats-officedocument.presentationml.notesSlide+xml"/>
  <Override PartName="/ppt/tags/tag43.xml" ContentType="application/vnd.openxmlformats-officedocument.presentationml.tags+xml"/>
  <Override PartName="/ppt/notesSlides/notesSlide30.xml" ContentType="application/vnd.openxmlformats-officedocument.presentationml.notesSlide+xml"/>
  <Override PartName="/ppt/tags/tag44.xml" ContentType="application/vnd.openxmlformats-officedocument.presentationml.tags+xml"/>
  <Override PartName="/ppt/notesSlides/notesSlide31.xml" ContentType="application/vnd.openxmlformats-officedocument.presentationml.notesSlide+xml"/>
  <Override PartName="/ppt/tags/tag45.xml" ContentType="application/vnd.openxmlformats-officedocument.presentationml.tags+xml"/>
  <Override PartName="/ppt/notesSlides/notesSlide32.xml" ContentType="application/vnd.openxmlformats-officedocument.presentationml.notesSlide+xml"/>
  <Override PartName="/ppt/tags/tag46.xml" ContentType="application/vnd.openxmlformats-officedocument.presentationml.tags+xml"/>
  <Override PartName="/ppt/notesSlides/notesSlide33.xml" ContentType="application/vnd.openxmlformats-officedocument.presentationml.notesSlide+xml"/>
  <Override PartName="/ppt/tags/tag47.xml" ContentType="application/vnd.openxmlformats-officedocument.presentationml.tags+xml"/>
  <Override PartName="/ppt/notesSlides/notesSlide34.xml" ContentType="application/vnd.openxmlformats-officedocument.presentationml.notesSlide+xml"/>
  <Override PartName="/ppt/tags/tag48.xml" ContentType="application/vnd.openxmlformats-officedocument.presentationml.tags+xml"/>
  <Override PartName="/ppt/notesSlides/notesSlide35.xml" ContentType="application/vnd.openxmlformats-officedocument.presentationml.notesSlide+xml"/>
  <Override PartName="/ppt/tags/tag49.xml" ContentType="application/vnd.openxmlformats-officedocument.presentationml.tags+xml"/>
  <Override PartName="/ppt/notesSlides/notesSlide36.xml" ContentType="application/vnd.openxmlformats-officedocument.presentationml.notesSlide+xml"/>
  <Override PartName="/ppt/tags/tag50.xml" ContentType="application/vnd.openxmlformats-officedocument.presentationml.tags+xml"/>
  <Override PartName="/ppt/notesSlides/notesSlide37.xml" ContentType="application/vnd.openxmlformats-officedocument.presentationml.notesSlide+xml"/>
  <Override PartName="/ppt/tags/tag51.xml" ContentType="application/vnd.openxmlformats-officedocument.presentationml.tags+xml"/>
  <Override PartName="/ppt/notesSlides/notesSlide38.xml" ContentType="application/vnd.openxmlformats-officedocument.presentationml.notesSlide+xml"/>
  <Override PartName="/ppt/tags/tag52.xml" ContentType="application/vnd.openxmlformats-officedocument.presentationml.tags+xml"/>
  <Override PartName="/ppt/notesSlides/notesSlide39.xml" ContentType="application/vnd.openxmlformats-officedocument.presentationml.notesSlide+xml"/>
  <Override PartName="/ppt/tags/tag53.xml" ContentType="application/vnd.openxmlformats-officedocument.presentationml.tags+xml"/>
  <Override PartName="/ppt/notesSlides/notesSlide40.xml" ContentType="application/vnd.openxmlformats-officedocument.presentationml.notesSlide+xml"/>
  <Override PartName="/ppt/tags/tag54.xml" ContentType="application/vnd.openxmlformats-officedocument.presentationml.tags+xml"/>
  <Override PartName="/ppt/notesSlides/notesSlide41.xml" ContentType="application/vnd.openxmlformats-officedocument.presentationml.notesSlide+xml"/>
  <Override PartName="/ppt/tags/tag55.xml" ContentType="application/vnd.openxmlformats-officedocument.presentationml.tags+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4" r:id="rId4"/>
  </p:sldMasterIdLst>
  <p:notesMasterIdLst>
    <p:notesMasterId r:id="rId47"/>
  </p:notesMasterIdLst>
  <p:handoutMasterIdLst>
    <p:handoutMasterId r:id="rId48"/>
  </p:handoutMasterIdLst>
  <p:sldIdLst>
    <p:sldId id="437" r:id="rId5"/>
    <p:sldId id="438" r:id="rId6"/>
    <p:sldId id="442" r:id="rId7"/>
    <p:sldId id="439" r:id="rId8"/>
    <p:sldId id="440" r:id="rId9"/>
    <p:sldId id="441" r:id="rId10"/>
    <p:sldId id="479" r:id="rId11"/>
    <p:sldId id="459" r:id="rId12"/>
    <p:sldId id="460" r:id="rId13"/>
    <p:sldId id="263" r:id="rId14"/>
    <p:sldId id="480" r:id="rId15"/>
    <p:sldId id="284" r:id="rId16"/>
    <p:sldId id="473" r:id="rId17"/>
    <p:sldId id="443" r:id="rId18"/>
    <p:sldId id="444" r:id="rId19"/>
    <p:sldId id="453" r:id="rId20"/>
    <p:sldId id="452" r:id="rId21"/>
    <p:sldId id="454" r:id="rId22"/>
    <p:sldId id="455" r:id="rId23"/>
    <p:sldId id="457" r:id="rId24"/>
    <p:sldId id="470" r:id="rId25"/>
    <p:sldId id="448" r:id="rId26"/>
    <p:sldId id="267" r:id="rId27"/>
    <p:sldId id="461" r:id="rId28"/>
    <p:sldId id="469" r:id="rId29"/>
    <p:sldId id="445" r:id="rId30"/>
    <p:sldId id="475" r:id="rId31"/>
    <p:sldId id="471" r:id="rId32"/>
    <p:sldId id="472" r:id="rId33"/>
    <p:sldId id="464" r:id="rId34"/>
    <p:sldId id="447" r:id="rId35"/>
    <p:sldId id="446" r:id="rId36"/>
    <p:sldId id="449" r:id="rId37"/>
    <p:sldId id="474" r:id="rId38"/>
    <p:sldId id="466" r:id="rId39"/>
    <p:sldId id="462" r:id="rId40"/>
    <p:sldId id="477" r:id="rId41"/>
    <p:sldId id="467" r:id="rId42"/>
    <p:sldId id="465" r:id="rId43"/>
    <p:sldId id="458" r:id="rId44"/>
    <p:sldId id="463" r:id="rId45"/>
    <p:sldId id="478" r:id="rId46"/>
  </p:sldIdLst>
  <p:sldSz cx="12192000" cy="6858000"/>
  <p:notesSz cx="7315200" cy="9601200"/>
  <p:embeddedFontLst>
    <p:embeddedFont>
      <p:font typeface="Arial Rounded MT Bold" panose="020F0704030504030204" pitchFamily="34" charset="0"/>
      <p:regular r:id="rId49"/>
    </p:embeddedFont>
  </p:embeddedFontLst>
  <p:custDataLst>
    <p:tags r:id="rId5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611D17"/>
    <a:srgbClr val="63A537"/>
    <a:srgbClr val="2CB34A"/>
    <a:srgbClr val="8B5623"/>
    <a:srgbClr val="344F5A"/>
    <a:srgbClr val="44C1A3"/>
    <a:srgbClr val="029676"/>
    <a:srgbClr val="AADF83"/>
    <a:srgbClr val="9EF479"/>
  </p:clrMru>
  <p:extLst>
    <p:ext uri="{E76CE94A-603C-4142-B9EB-6D1370010A27}">
      <p14:discardImageEditData xmlns:p14="http://schemas.microsoft.com/office/powerpoint/2010/main" val="1"/>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4759" autoAdjust="0"/>
  </p:normalViewPr>
  <p:slideViewPr>
    <p:cSldViewPr snapToGrid="0">
      <p:cViewPr varScale="1">
        <p:scale>
          <a:sx n="37" d="100"/>
          <a:sy n="37" d="100"/>
        </p:scale>
        <p:origin x="1780" y="24"/>
      </p:cViewPr>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73" d="100"/>
          <a:sy n="73" d="100"/>
        </p:scale>
        <p:origin x="5196" y="5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tags" Target="tags/tag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1.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EE1675-B3FA-4C08-B145-A31A1EF74C63}"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en-US"/>
        </a:p>
      </dgm:t>
    </dgm:pt>
    <dgm:pt modelId="{AF5719A9-F55B-49E0-9750-545C9C2FE2F8}">
      <dgm:prSet phldrT="[Text]"/>
      <dgm:spPr/>
      <dgm:t>
        <a:bodyPr/>
        <a:lstStyle/>
        <a:p>
          <a:r>
            <a:rPr lang="en-US"/>
            <a:t>1</a:t>
          </a:r>
        </a:p>
      </dgm:t>
    </dgm:pt>
    <dgm:pt modelId="{57141A81-DECA-4F45-867D-83E521E97755}" type="parTrans" cxnId="{BCB00ECC-3963-4D1A-B186-3F47F7242E28}">
      <dgm:prSet/>
      <dgm:spPr/>
      <dgm:t>
        <a:bodyPr/>
        <a:lstStyle/>
        <a:p>
          <a:endParaRPr lang="en-US"/>
        </a:p>
      </dgm:t>
    </dgm:pt>
    <dgm:pt modelId="{3822E428-2DF1-4271-80FF-C44CBD2E36C2}" type="sibTrans" cxnId="{BCB00ECC-3963-4D1A-B186-3F47F7242E28}">
      <dgm:prSet/>
      <dgm:spPr/>
      <dgm:t>
        <a:bodyPr/>
        <a:lstStyle/>
        <a:p>
          <a:endParaRPr lang="en-US"/>
        </a:p>
      </dgm:t>
    </dgm:pt>
    <dgm:pt modelId="{C5B67EF0-5769-4E96-BE49-467C5D679F44}">
      <dgm:prSet phldrT="[Text]" custT="1"/>
      <dgm:spPr/>
      <dgm:t>
        <a:bodyPr/>
        <a:lstStyle/>
        <a:p>
          <a:r>
            <a:rPr lang="en-US" sz="2000" b="1" dirty="0"/>
            <a:t>Review the record</a:t>
          </a:r>
        </a:p>
      </dgm:t>
    </dgm:pt>
    <dgm:pt modelId="{4947C7FE-8A91-4868-ADCC-F06EBCE468FD}" type="parTrans" cxnId="{EBDB4D8A-1EED-40B3-ABA1-73B64575771F}">
      <dgm:prSet/>
      <dgm:spPr/>
      <dgm:t>
        <a:bodyPr/>
        <a:lstStyle/>
        <a:p>
          <a:endParaRPr lang="en-US"/>
        </a:p>
      </dgm:t>
    </dgm:pt>
    <dgm:pt modelId="{60D02317-FAF7-4DAE-9A44-6C3C58BE4BA1}" type="sibTrans" cxnId="{EBDB4D8A-1EED-40B3-ABA1-73B64575771F}">
      <dgm:prSet/>
      <dgm:spPr/>
      <dgm:t>
        <a:bodyPr/>
        <a:lstStyle/>
        <a:p>
          <a:endParaRPr lang="en-US"/>
        </a:p>
      </dgm:t>
    </dgm:pt>
    <dgm:pt modelId="{FE69B96A-BD7B-4553-B774-74F05808525B}">
      <dgm:prSet phldrT="[Text]" custT="1"/>
      <dgm:spPr/>
      <dgm:t>
        <a:bodyPr/>
        <a:lstStyle/>
        <a:p>
          <a:r>
            <a:rPr lang="en-US" sz="1600"/>
            <a:t>How many people are in the household?</a:t>
          </a:r>
        </a:p>
      </dgm:t>
    </dgm:pt>
    <dgm:pt modelId="{843CE01D-EF00-4384-956E-0DD00AB77960}" type="parTrans" cxnId="{8AFA8F86-AEEB-41F8-9561-628060D200C3}">
      <dgm:prSet/>
      <dgm:spPr/>
      <dgm:t>
        <a:bodyPr/>
        <a:lstStyle/>
        <a:p>
          <a:endParaRPr lang="en-US"/>
        </a:p>
      </dgm:t>
    </dgm:pt>
    <dgm:pt modelId="{9C9C0E79-A400-4241-B947-FB2F4D44B8E8}" type="sibTrans" cxnId="{8AFA8F86-AEEB-41F8-9561-628060D200C3}">
      <dgm:prSet/>
      <dgm:spPr/>
      <dgm:t>
        <a:bodyPr/>
        <a:lstStyle/>
        <a:p>
          <a:endParaRPr lang="en-US"/>
        </a:p>
      </dgm:t>
    </dgm:pt>
    <dgm:pt modelId="{50FD8AB0-B93C-4840-937C-4EE07F9F9AF5}">
      <dgm:prSet phldrT="[Text]"/>
      <dgm:spPr/>
      <dgm:t>
        <a:bodyPr/>
        <a:lstStyle/>
        <a:p>
          <a:r>
            <a:rPr lang="en-US"/>
            <a:t>2</a:t>
          </a:r>
        </a:p>
      </dgm:t>
    </dgm:pt>
    <dgm:pt modelId="{4E5D1D85-ED90-42EF-A976-1DEA42A1C28D}" type="parTrans" cxnId="{E6D50070-95DF-49D0-9A7F-43880AA9633B}">
      <dgm:prSet/>
      <dgm:spPr/>
      <dgm:t>
        <a:bodyPr/>
        <a:lstStyle/>
        <a:p>
          <a:endParaRPr lang="en-US"/>
        </a:p>
      </dgm:t>
    </dgm:pt>
    <dgm:pt modelId="{455CD85C-1D10-4E50-BC49-E1D2C7D9A70F}" type="sibTrans" cxnId="{E6D50070-95DF-49D0-9A7F-43880AA9633B}">
      <dgm:prSet/>
      <dgm:spPr/>
      <dgm:t>
        <a:bodyPr/>
        <a:lstStyle/>
        <a:p>
          <a:endParaRPr lang="en-US"/>
        </a:p>
      </dgm:t>
    </dgm:pt>
    <dgm:pt modelId="{27C2E86F-D18C-4406-9F36-A08945949777}">
      <dgm:prSet phldrT="[Text]" custT="1"/>
      <dgm:spPr/>
      <dgm:t>
        <a:bodyPr/>
        <a:lstStyle/>
        <a:p>
          <a:r>
            <a:rPr lang="en-US" sz="2000" b="1"/>
            <a:t>Call the participant</a:t>
          </a:r>
        </a:p>
      </dgm:t>
    </dgm:pt>
    <dgm:pt modelId="{1C2A6E14-9CDB-41FC-A942-E438E48DAC54}" type="parTrans" cxnId="{E2D7B02B-0984-4EA8-8A3B-A0137B6C8A3C}">
      <dgm:prSet/>
      <dgm:spPr/>
      <dgm:t>
        <a:bodyPr/>
        <a:lstStyle/>
        <a:p>
          <a:endParaRPr lang="en-US"/>
        </a:p>
      </dgm:t>
    </dgm:pt>
    <dgm:pt modelId="{2157D4CB-65F3-4489-A716-D3270589A25F}" type="sibTrans" cxnId="{E2D7B02B-0984-4EA8-8A3B-A0137B6C8A3C}">
      <dgm:prSet/>
      <dgm:spPr/>
      <dgm:t>
        <a:bodyPr/>
        <a:lstStyle/>
        <a:p>
          <a:endParaRPr lang="en-US"/>
        </a:p>
      </dgm:t>
    </dgm:pt>
    <dgm:pt modelId="{2DA9DB82-8201-4CA4-87A6-983A2BD9978E}">
      <dgm:prSet phldrT="[Text]"/>
      <dgm:spPr/>
      <dgm:t>
        <a:bodyPr/>
        <a:lstStyle/>
        <a:p>
          <a:r>
            <a:rPr lang="en-US" sz="1600"/>
            <a:t>Greet the participant by name</a:t>
          </a:r>
        </a:p>
      </dgm:t>
    </dgm:pt>
    <dgm:pt modelId="{809112DF-130B-4F1D-8B2C-A9EFA6E167B6}" type="parTrans" cxnId="{65A1DF90-C66F-4E73-AE29-E12ECD42C451}">
      <dgm:prSet/>
      <dgm:spPr/>
      <dgm:t>
        <a:bodyPr/>
        <a:lstStyle/>
        <a:p>
          <a:endParaRPr lang="en-US"/>
        </a:p>
      </dgm:t>
    </dgm:pt>
    <dgm:pt modelId="{C344ADB3-FB4E-4F3E-B055-E0A53277E239}" type="sibTrans" cxnId="{65A1DF90-C66F-4E73-AE29-E12ECD42C451}">
      <dgm:prSet/>
      <dgm:spPr/>
      <dgm:t>
        <a:bodyPr/>
        <a:lstStyle/>
        <a:p>
          <a:endParaRPr lang="en-US"/>
        </a:p>
      </dgm:t>
    </dgm:pt>
    <dgm:pt modelId="{579D7F52-746B-4289-A494-92675CCC3A93}">
      <dgm:prSet phldrT="[Text]" custT="1"/>
      <dgm:spPr/>
      <dgm:t>
        <a:bodyPr/>
        <a:lstStyle/>
        <a:p>
          <a:r>
            <a:rPr lang="en-US" sz="1600" dirty="0"/>
            <a:t>What are their names?</a:t>
          </a:r>
        </a:p>
      </dgm:t>
    </dgm:pt>
    <dgm:pt modelId="{D048601D-5EC9-47B7-A223-EBEB22CE7FF5}" type="parTrans" cxnId="{F5CB5340-0259-4342-B495-F4FD5F625DEF}">
      <dgm:prSet/>
      <dgm:spPr/>
      <dgm:t>
        <a:bodyPr/>
        <a:lstStyle/>
        <a:p>
          <a:endParaRPr lang="en-US"/>
        </a:p>
      </dgm:t>
    </dgm:pt>
    <dgm:pt modelId="{5934A77D-BC3A-43B4-9542-22BB7BD5D64B}" type="sibTrans" cxnId="{F5CB5340-0259-4342-B495-F4FD5F625DEF}">
      <dgm:prSet/>
      <dgm:spPr/>
      <dgm:t>
        <a:bodyPr/>
        <a:lstStyle/>
        <a:p>
          <a:endParaRPr lang="en-US"/>
        </a:p>
      </dgm:t>
    </dgm:pt>
    <dgm:pt modelId="{1C0B774C-C5F8-4B36-B47F-32F740410602}">
      <dgm:prSet phldrT="[Text]" custT="1"/>
      <dgm:spPr/>
      <dgm:t>
        <a:bodyPr/>
        <a:lstStyle/>
        <a:p>
          <a:r>
            <a:rPr lang="en-US" sz="1600"/>
            <a:t>What is the most recent goal?</a:t>
          </a:r>
        </a:p>
      </dgm:t>
    </dgm:pt>
    <dgm:pt modelId="{E94CB1ED-04E7-483D-890C-ED3AD7E344A2}" type="parTrans" cxnId="{2E400E84-3631-491B-A069-E361AD45CFE5}">
      <dgm:prSet/>
      <dgm:spPr/>
      <dgm:t>
        <a:bodyPr/>
        <a:lstStyle/>
        <a:p>
          <a:endParaRPr lang="en-US"/>
        </a:p>
      </dgm:t>
    </dgm:pt>
    <dgm:pt modelId="{07C6F68D-0214-467F-B86C-8033B352C084}" type="sibTrans" cxnId="{2E400E84-3631-491B-A069-E361AD45CFE5}">
      <dgm:prSet/>
      <dgm:spPr/>
      <dgm:t>
        <a:bodyPr/>
        <a:lstStyle/>
        <a:p>
          <a:endParaRPr lang="en-US"/>
        </a:p>
      </dgm:t>
    </dgm:pt>
    <dgm:pt modelId="{12AD80CE-22FD-4194-87CB-D570DF526E9F}">
      <dgm:prSet phldrT="[Text]" custT="1"/>
      <dgm:spPr/>
      <dgm:t>
        <a:bodyPr/>
        <a:lstStyle/>
        <a:p>
          <a:r>
            <a:rPr lang="en-US" sz="1600"/>
            <a:t>Check food benefit redemption</a:t>
          </a:r>
        </a:p>
      </dgm:t>
    </dgm:pt>
    <dgm:pt modelId="{D8D4D477-5721-4576-A17C-6031B2D7D6A2}" type="parTrans" cxnId="{E443F7DC-1BB5-4989-8E87-C99985AE353E}">
      <dgm:prSet/>
      <dgm:spPr/>
      <dgm:t>
        <a:bodyPr/>
        <a:lstStyle/>
        <a:p>
          <a:endParaRPr lang="en-US"/>
        </a:p>
      </dgm:t>
    </dgm:pt>
    <dgm:pt modelId="{FADFB824-1E4B-48B5-BE8C-AEBA17B182B9}" type="sibTrans" cxnId="{E443F7DC-1BB5-4989-8E87-C99985AE353E}">
      <dgm:prSet/>
      <dgm:spPr/>
      <dgm:t>
        <a:bodyPr/>
        <a:lstStyle/>
        <a:p>
          <a:endParaRPr lang="en-US"/>
        </a:p>
      </dgm:t>
    </dgm:pt>
    <dgm:pt modelId="{7463FF08-5A6B-41A1-BC4C-F6815C676BBA}">
      <dgm:prSet phldrT="[Text]"/>
      <dgm:spPr/>
      <dgm:t>
        <a:bodyPr/>
        <a:lstStyle/>
        <a:p>
          <a:r>
            <a:rPr lang="en-US" sz="1600"/>
            <a:t>Introduce yourself,  your role and why you are calling.</a:t>
          </a:r>
        </a:p>
      </dgm:t>
    </dgm:pt>
    <dgm:pt modelId="{C84A5652-0035-4D13-B024-FCC8D551B68E}" type="parTrans" cxnId="{8052606D-4F27-47B7-B052-BD9F20092031}">
      <dgm:prSet/>
      <dgm:spPr/>
      <dgm:t>
        <a:bodyPr/>
        <a:lstStyle/>
        <a:p>
          <a:endParaRPr lang="en-US"/>
        </a:p>
      </dgm:t>
    </dgm:pt>
    <dgm:pt modelId="{B80E16E2-2A4F-4329-A681-10BB427B021C}" type="sibTrans" cxnId="{8052606D-4F27-47B7-B052-BD9F20092031}">
      <dgm:prSet/>
      <dgm:spPr/>
      <dgm:t>
        <a:bodyPr/>
        <a:lstStyle/>
        <a:p>
          <a:endParaRPr lang="en-US"/>
        </a:p>
      </dgm:t>
    </dgm:pt>
    <dgm:pt modelId="{C6C639EC-1377-47BB-A2DC-A719045562CA}">
      <dgm:prSet phldrT="[Text]"/>
      <dgm:spPr/>
      <dgm:t>
        <a:bodyPr/>
        <a:lstStyle/>
        <a:p>
          <a:r>
            <a:rPr lang="en-US" sz="1600"/>
            <a:t>Ask if this is still a good time to talk</a:t>
          </a:r>
        </a:p>
      </dgm:t>
    </dgm:pt>
    <dgm:pt modelId="{D6D32993-E8EB-4BEB-8E58-5ADB8B6E4FB5}" type="parTrans" cxnId="{E3642107-5D07-46A7-BA20-6CC62C465FD2}">
      <dgm:prSet/>
      <dgm:spPr/>
      <dgm:t>
        <a:bodyPr/>
        <a:lstStyle/>
        <a:p>
          <a:endParaRPr lang="en-US"/>
        </a:p>
      </dgm:t>
    </dgm:pt>
    <dgm:pt modelId="{6512B8C1-201E-4B60-AAEB-30D8C9DA66B9}" type="sibTrans" cxnId="{E3642107-5D07-46A7-BA20-6CC62C465FD2}">
      <dgm:prSet/>
      <dgm:spPr/>
      <dgm:t>
        <a:bodyPr/>
        <a:lstStyle/>
        <a:p>
          <a:endParaRPr lang="en-US"/>
        </a:p>
      </dgm:t>
    </dgm:pt>
    <dgm:pt modelId="{A2A34E60-E0B0-4C85-B47F-8AF3DC635E2E}">
      <dgm:prSet phldrT="[Text]" custT="1"/>
      <dgm:spPr/>
      <dgm:t>
        <a:bodyPr/>
        <a:lstStyle/>
        <a:p>
          <a:r>
            <a:rPr lang="en-US" sz="1600" dirty="0"/>
            <a:t>Gather potential information to share (based on what you read in the record)</a:t>
          </a:r>
        </a:p>
      </dgm:t>
    </dgm:pt>
    <dgm:pt modelId="{4FB48103-4753-483A-A509-1EAE066B2057}" type="parTrans" cxnId="{F09C210E-D4A5-49F7-A426-607B26327554}">
      <dgm:prSet/>
      <dgm:spPr/>
      <dgm:t>
        <a:bodyPr/>
        <a:lstStyle/>
        <a:p>
          <a:endParaRPr lang="en-US"/>
        </a:p>
      </dgm:t>
    </dgm:pt>
    <dgm:pt modelId="{FA2C824C-8C02-4CF4-BDC3-32E663B3A60C}" type="sibTrans" cxnId="{F09C210E-D4A5-49F7-A426-607B26327554}">
      <dgm:prSet/>
      <dgm:spPr/>
      <dgm:t>
        <a:bodyPr/>
        <a:lstStyle/>
        <a:p>
          <a:endParaRPr lang="en-US"/>
        </a:p>
      </dgm:t>
    </dgm:pt>
    <dgm:pt modelId="{45D54F4B-205E-4503-BA42-FF1A40B6C1C5}" type="pres">
      <dgm:prSet presAssocID="{14EE1675-B3FA-4C08-B145-A31A1EF74C63}" presName="list" presStyleCnt="0">
        <dgm:presLayoutVars>
          <dgm:dir/>
          <dgm:animLvl val="lvl"/>
        </dgm:presLayoutVars>
      </dgm:prSet>
      <dgm:spPr/>
    </dgm:pt>
    <dgm:pt modelId="{DDBD6798-4276-4FC4-84C5-A12E387607AE}" type="pres">
      <dgm:prSet presAssocID="{AF5719A9-F55B-49E0-9750-545C9C2FE2F8}" presName="posSpace" presStyleCnt="0"/>
      <dgm:spPr/>
    </dgm:pt>
    <dgm:pt modelId="{7DC61017-D3A3-4EDC-91BF-EF7B592161D1}" type="pres">
      <dgm:prSet presAssocID="{AF5719A9-F55B-49E0-9750-545C9C2FE2F8}" presName="vertFlow" presStyleCnt="0"/>
      <dgm:spPr/>
    </dgm:pt>
    <dgm:pt modelId="{4DA78C7C-0C95-410B-BC48-E7DF25EBBE56}" type="pres">
      <dgm:prSet presAssocID="{AF5719A9-F55B-49E0-9750-545C9C2FE2F8}" presName="topSpace" presStyleCnt="0"/>
      <dgm:spPr/>
    </dgm:pt>
    <dgm:pt modelId="{782D8B73-BC94-4C71-B890-4743877BE717}" type="pres">
      <dgm:prSet presAssocID="{AF5719A9-F55B-49E0-9750-545C9C2FE2F8}" presName="firstComp" presStyleCnt="0"/>
      <dgm:spPr/>
    </dgm:pt>
    <dgm:pt modelId="{6501CF4E-D3DD-4B45-8E89-09CD609D2A46}" type="pres">
      <dgm:prSet presAssocID="{AF5719A9-F55B-49E0-9750-545C9C2FE2F8}" presName="firstChild" presStyleLbl="bgAccFollowNode1" presStyleIdx="0" presStyleCnt="2" custScaleX="105397" custScaleY="333167" custLinFactNeighborX="-47966" custLinFactNeighborY="-2815"/>
      <dgm:spPr/>
    </dgm:pt>
    <dgm:pt modelId="{DBE382D5-00AF-431C-81A7-C8AC7C2A3635}" type="pres">
      <dgm:prSet presAssocID="{AF5719A9-F55B-49E0-9750-545C9C2FE2F8}" presName="firstChildTx" presStyleLbl="bgAccFollowNode1" presStyleIdx="0" presStyleCnt="2">
        <dgm:presLayoutVars>
          <dgm:bulletEnabled val="1"/>
        </dgm:presLayoutVars>
      </dgm:prSet>
      <dgm:spPr/>
    </dgm:pt>
    <dgm:pt modelId="{C79FCF36-AC6A-4B93-8EDE-A3A8492D1F7A}" type="pres">
      <dgm:prSet presAssocID="{AF5719A9-F55B-49E0-9750-545C9C2FE2F8}" presName="negSpace" presStyleCnt="0"/>
      <dgm:spPr/>
    </dgm:pt>
    <dgm:pt modelId="{DD9D3017-796A-4DFB-BB68-8154079136AF}" type="pres">
      <dgm:prSet presAssocID="{AF5719A9-F55B-49E0-9750-545C9C2FE2F8}" presName="circle" presStyleLbl="node1" presStyleIdx="0" presStyleCnt="2" custLinFactNeighborX="-57676" custLinFactNeighborY="-22"/>
      <dgm:spPr/>
    </dgm:pt>
    <dgm:pt modelId="{80CDBDEF-1498-4015-B899-28DBB90C2721}" type="pres">
      <dgm:prSet presAssocID="{3822E428-2DF1-4271-80FF-C44CBD2E36C2}" presName="transSpace" presStyleCnt="0"/>
      <dgm:spPr/>
    </dgm:pt>
    <dgm:pt modelId="{59566841-08FE-441A-9F7A-BEFCD802BA5A}" type="pres">
      <dgm:prSet presAssocID="{50FD8AB0-B93C-4840-937C-4EE07F9F9AF5}" presName="posSpace" presStyleCnt="0"/>
      <dgm:spPr/>
    </dgm:pt>
    <dgm:pt modelId="{23CACDAF-653C-4E15-9005-218275C034E2}" type="pres">
      <dgm:prSet presAssocID="{50FD8AB0-B93C-4840-937C-4EE07F9F9AF5}" presName="vertFlow" presStyleCnt="0"/>
      <dgm:spPr/>
    </dgm:pt>
    <dgm:pt modelId="{E8448E4D-B478-4350-9F4B-D18847C788F3}" type="pres">
      <dgm:prSet presAssocID="{50FD8AB0-B93C-4840-937C-4EE07F9F9AF5}" presName="topSpace" presStyleCnt="0"/>
      <dgm:spPr/>
    </dgm:pt>
    <dgm:pt modelId="{853BB220-A565-4FE1-A852-5527C963DF59}" type="pres">
      <dgm:prSet presAssocID="{50FD8AB0-B93C-4840-937C-4EE07F9F9AF5}" presName="firstComp" presStyleCnt="0"/>
      <dgm:spPr/>
    </dgm:pt>
    <dgm:pt modelId="{A5BA7E5A-F073-4F6B-8F11-7F0B380B5A6E}" type="pres">
      <dgm:prSet presAssocID="{50FD8AB0-B93C-4840-937C-4EE07F9F9AF5}" presName="firstChild" presStyleLbl="bgAccFollowNode1" presStyleIdx="1" presStyleCnt="2" custScaleY="309811" custLinFactNeighborX="66630"/>
      <dgm:spPr/>
    </dgm:pt>
    <dgm:pt modelId="{05F5E93C-398B-48A1-B768-292242A92CED}" type="pres">
      <dgm:prSet presAssocID="{50FD8AB0-B93C-4840-937C-4EE07F9F9AF5}" presName="firstChildTx" presStyleLbl="bgAccFollowNode1" presStyleIdx="1" presStyleCnt="2">
        <dgm:presLayoutVars>
          <dgm:bulletEnabled val="1"/>
        </dgm:presLayoutVars>
      </dgm:prSet>
      <dgm:spPr/>
    </dgm:pt>
    <dgm:pt modelId="{89AB7F12-9AB8-4D82-8798-399CD22DF73F}" type="pres">
      <dgm:prSet presAssocID="{50FD8AB0-B93C-4840-937C-4EE07F9F9AF5}" presName="negSpace" presStyleCnt="0"/>
      <dgm:spPr/>
    </dgm:pt>
    <dgm:pt modelId="{74F6F18F-D4A3-4248-9E36-444B4B7E43DB}" type="pres">
      <dgm:prSet presAssocID="{50FD8AB0-B93C-4840-937C-4EE07F9F9AF5}" presName="circle" presStyleLbl="node1" presStyleIdx="1" presStyleCnt="2" custLinFactNeighborX="31050" custLinFactNeighborY="-210"/>
      <dgm:spPr/>
    </dgm:pt>
  </dgm:ptLst>
  <dgm:cxnLst>
    <dgm:cxn modelId="{E3642107-5D07-46A7-BA20-6CC62C465FD2}" srcId="{27C2E86F-D18C-4406-9F36-A08945949777}" destId="{C6C639EC-1377-47BB-A2DC-A719045562CA}" srcOrd="2" destOrd="0" parTransId="{D6D32993-E8EB-4BEB-8E58-5ADB8B6E4FB5}" sibTransId="{6512B8C1-201E-4B60-AAEB-30D8C9DA66B9}"/>
    <dgm:cxn modelId="{ADA9BF0C-D1BB-4DEE-9CA5-3AA6D4ACF5E5}" type="presOf" srcId="{C5B67EF0-5769-4E96-BE49-467C5D679F44}" destId="{6501CF4E-D3DD-4B45-8E89-09CD609D2A46}" srcOrd="0" destOrd="0" presId="urn:microsoft.com/office/officeart/2005/8/layout/hList9"/>
    <dgm:cxn modelId="{F09C210E-D4A5-49F7-A426-607B26327554}" srcId="{C5B67EF0-5769-4E96-BE49-467C5D679F44}" destId="{A2A34E60-E0B0-4C85-B47F-8AF3DC635E2E}" srcOrd="4" destOrd="0" parTransId="{4FB48103-4753-483A-A509-1EAE066B2057}" sibTransId="{FA2C824C-8C02-4CF4-BDC3-32E663B3A60C}"/>
    <dgm:cxn modelId="{72069F0F-15F3-4BCF-A900-9AC5F96F0EB7}" type="presOf" srcId="{14EE1675-B3FA-4C08-B145-A31A1EF74C63}" destId="{45D54F4B-205E-4503-BA42-FF1A40B6C1C5}" srcOrd="0" destOrd="0" presId="urn:microsoft.com/office/officeart/2005/8/layout/hList9"/>
    <dgm:cxn modelId="{5F51F214-B52A-45CF-9BB4-D09F3490507F}" type="presOf" srcId="{C6C639EC-1377-47BB-A2DC-A719045562CA}" destId="{05F5E93C-398B-48A1-B768-292242A92CED}" srcOrd="1" destOrd="3" presId="urn:microsoft.com/office/officeart/2005/8/layout/hList9"/>
    <dgm:cxn modelId="{D508C622-4F5F-4F54-B4F3-5F5A2B25F548}" type="presOf" srcId="{2DA9DB82-8201-4CA4-87A6-983A2BD9978E}" destId="{05F5E93C-398B-48A1-B768-292242A92CED}" srcOrd="1" destOrd="1" presId="urn:microsoft.com/office/officeart/2005/8/layout/hList9"/>
    <dgm:cxn modelId="{2AE44023-0169-4DE5-921B-05253D75D540}" type="presOf" srcId="{50FD8AB0-B93C-4840-937C-4EE07F9F9AF5}" destId="{74F6F18F-D4A3-4248-9E36-444B4B7E43DB}" srcOrd="0" destOrd="0" presId="urn:microsoft.com/office/officeart/2005/8/layout/hList9"/>
    <dgm:cxn modelId="{0947D324-F66E-4CB9-B924-CAB2307EA936}" type="presOf" srcId="{27C2E86F-D18C-4406-9F36-A08945949777}" destId="{05F5E93C-398B-48A1-B768-292242A92CED}" srcOrd="1" destOrd="0" presId="urn:microsoft.com/office/officeart/2005/8/layout/hList9"/>
    <dgm:cxn modelId="{E2D7B02B-0984-4EA8-8A3B-A0137B6C8A3C}" srcId="{50FD8AB0-B93C-4840-937C-4EE07F9F9AF5}" destId="{27C2E86F-D18C-4406-9F36-A08945949777}" srcOrd="0" destOrd="0" parTransId="{1C2A6E14-9CDB-41FC-A942-E438E48DAC54}" sibTransId="{2157D4CB-65F3-4489-A716-D3270589A25F}"/>
    <dgm:cxn modelId="{DD2BF12C-9C1C-44CC-B03C-B1C188E91FAD}" type="presOf" srcId="{FE69B96A-BD7B-4553-B774-74F05808525B}" destId="{6501CF4E-D3DD-4B45-8E89-09CD609D2A46}" srcOrd="0" destOrd="1" presId="urn:microsoft.com/office/officeart/2005/8/layout/hList9"/>
    <dgm:cxn modelId="{F5CB5340-0259-4342-B495-F4FD5F625DEF}" srcId="{C5B67EF0-5769-4E96-BE49-467C5D679F44}" destId="{579D7F52-746B-4289-A494-92675CCC3A93}" srcOrd="1" destOrd="0" parTransId="{D048601D-5EC9-47B7-A223-EBEB22CE7FF5}" sibTransId="{5934A77D-BC3A-43B4-9542-22BB7BD5D64B}"/>
    <dgm:cxn modelId="{C5FB2C43-D307-4F22-8243-2CA37B42D453}" type="presOf" srcId="{FE69B96A-BD7B-4553-B774-74F05808525B}" destId="{DBE382D5-00AF-431C-81A7-C8AC7C2A3635}" srcOrd="1" destOrd="1" presId="urn:microsoft.com/office/officeart/2005/8/layout/hList9"/>
    <dgm:cxn modelId="{5DE98C44-EB81-46DA-BC6A-C8A3FDD16388}" type="presOf" srcId="{C6C639EC-1377-47BB-A2DC-A719045562CA}" destId="{A5BA7E5A-F073-4F6B-8F11-7F0B380B5A6E}" srcOrd="0" destOrd="3" presId="urn:microsoft.com/office/officeart/2005/8/layout/hList9"/>
    <dgm:cxn modelId="{8052606D-4F27-47B7-B052-BD9F20092031}" srcId="{27C2E86F-D18C-4406-9F36-A08945949777}" destId="{7463FF08-5A6B-41A1-BC4C-F6815C676BBA}" srcOrd="1" destOrd="0" parTransId="{C84A5652-0035-4D13-B024-FCC8D551B68E}" sibTransId="{B80E16E2-2A4F-4329-A681-10BB427B021C}"/>
    <dgm:cxn modelId="{E6D50070-95DF-49D0-9A7F-43880AA9633B}" srcId="{14EE1675-B3FA-4C08-B145-A31A1EF74C63}" destId="{50FD8AB0-B93C-4840-937C-4EE07F9F9AF5}" srcOrd="1" destOrd="0" parTransId="{4E5D1D85-ED90-42EF-A976-1DEA42A1C28D}" sibTransId="{455CD85C-1D10-4E50-BC49-E1D2C7D9A70F}"/>
    <dgm:cxn modelId="{3C5E6D50-4E86-4B32-B88B-0AE432F5E866}" type="presOf" srcId="{AF5719A9-F55B-49E0-9750-545C9C2FE2F8}" destId="{DD9D3017-796A-4DFB-BB68-8154079136AF}" srcOrd="0" destOrd="0" presId="urn:microsoft.com/office/officeart/2005/8/layout/hList9"/>
    <dgm:cxn modelId="{4D223671-7C15-480D-8314-2D25A7028AEA}" type="presOf" srcId="{A2A34E60-E0B0-4C85-B47F-8AF3DC635E2E}" destId="{6501CF4E-D3DD-4B45-8E89-09CD609D2A46}" srcOrd="0" destOrd="5" presId="urn:microsoft.com/office/officeart/2005/8/layout/hList9"/>
    <dgm:cxn modelId="{BE19E754-E0D2-4125-884F-381F5DA4315A}" type="presOf" srcId="{579D7F52-746B-4289-A494-92675CCC3A93}" destId="{6501CF4E-D3DD-4B45-8E89-09CD609D2A46}" srcOrd="0" destOrd="2" presId="urn:microsoft.com/office/officeart/2005/8/layout/hList9"/>
    <dgm:cxn modelId="{2E400E84-3631-491B-A069-E361AD45CFE5}" srcId="{C5B67EF0-5769-4E96-BE49-467C5D679F44}" destId="{1C0B774C-C5F8-4B36-B47F-32F740410602}" srcOrd="2" destOrd="0" parTransId="{E94CB1ED-04E7-483D-890C-ED3AD7E344A2}" sibTransId="{07C6F68D-0214-467F-B86C-8033B352C084}"/>
    <dgm:cxn modelId="{8AFA8F86-AEEB-41F8-9561-628060D200C3}" srcId="{C5B67EF0-5769-4E96-BE49-467C5D679F44}" destId="{FE69B96A-BD7B-4553-B774-74F05808525B}" srcOrd="0" destOrd="0" parTransId="{843CE01D-EF00-4384-956E-0DD00AB77960}" sibTransId="{9C9C0E79-A400-4241-B947-FB2F4D44B8E8}"/>
    <dgm:cxn modelId="{99B78688-2F56-4F94-9632-0A132761BE7B}" type="presOf" srcId="{7463FF08-5A6B-41A1-BC4C-F6815C676BBA}" destId="{05F5E93C-398B-48A1-B768-292242A92CED}" srcOrd="1" destOrd="2" presId="urn:microsoft.com/office/officeart/2005/8/layout/hList9"/>
    <dgm:cxn modelId="{EBDB4D8A-1EED-40B3-ABA1-73B64575771F}" srcId="{AF5719A9-F55B-49E0-9750-545C9C2FE2F8}" destId="{C5B67EF0-5769-4E96-BE49-467C5D679F44}" srcOrd="0" destOrd="0" parTransId="{4947C7FE-8A91-4868-ADCC-F06EBCE468FD}" sibTransId="{60D02317-FAF7-4DAE-9A44-6C3C58BE4BA1}"/>
    <dgm:cxn modelId="{65A1DF90-C66F-4E73-AE29-E12ECD42C451}" srcId="{27C2E86F-D18C-4406-9F36-A08945949777}" destId="{2DA9DB82-8201-4CA4-87A6-983A2BD9978E}" srcOrd="0" destOrd="0" parTransId="{809112DF-130B-4F1D-8B2C-A9EFA6E167B6}" sibTransId="{C344ADB3-FB4E-4F3E-B055-E0A53277E239}"/>
    <dgm:cxn modelId="{35AB4494-93C8-4B44-B525-D58048585A45}" type="presOf" srcId="{12AD80CE-22FD-4194-87CB-D570DF526E9F}" destId="{6501CF4E-D3DD-4B45-8E89-09CD609D2A46}" srcOrd="0" destOrd="4" presId="urn:microsoft.com/office/officeart/2005/8/layout/hList9"/>
    <dgm:cxn modelId="{C0F28997-276E-4EA7-B708-2B89915000A8}" type="presOf" srcId="{A2A34E60-E0B0-4C85-B47F-8AF3DC635E2E}" destId="{DBE382D5-00AF-431C-81A7-C8AC7C2A3635}" srcOrd="1" destOrd="5" presId="urn:microsoft.com/office/officeart/2005/8/layout/hList9"/>
    <dgm:cxn modelId="{7EC2A29A-C28E-4116-A43D-4B412E6DD5F3}" type="presOf" srcId="{C5B67EF0-5769-4E96-BE49-467C5D679F44}" destId="{DBE382D5-00AF-431C-81A7-C8AC7C2A3635}" srcOrd="1" destOrd="0" presId="urn:microsoft.com/office/officeart/2005/8/layout/hList9"/>
    <dgm:cxn modelId="{569EEDAB-3FB6-4058-8914-0021849BAAB4}" type="presOf" srcId="{12AD80CE-22FD-4194-87CB-D570DF526E9F}" destId="{DBE382D5-00AF-431C-81A7-C8AC7C2A3635}" srcOrd="1" destOrd="4" presId="urn:microsoft.com/office/officeart/2005/8/layout/hList9"/>
    <dgm:cxn modelId="{A2C532B3-7013-4D54-AB9B-9AB629D27789}" type="presOf" srcId="{7463FF08-5A6B-41A1-BC4C-F6815C676BBA}" destId="{A5BA7E5A-F073-4F6B-8F11-7F0B380B5A6E}" srcOrd="0" destOrd="2" presId="urn:microsoft.com/office/officeart/2005/8/layout/hList9"/>
    <dgm:cxn modelId="{F0E17BBE-A877-41BE-9B64-75D155DE27B4}" type="presOf" srcId="{1C0B774C-C5F8-4B36-B47F-32F740410602}" destId="{DBE382D5-00AF-431C-81A7-C8AC7C2A3635}" srcOrd="1" destOrd="3" presId="urn:microsoft.com/office/officeart/2005/8/layout/hList9"/>
    <dgm:cxn modelId="{0D711BC9-BFC8-4F5F-9342-63BF9C8BE5DE}" type="presOf" srcId="{2DA9DB82-8201-4CA4-87A6-983A2BD9978E}" destId="{A5BA7E5A-F073-4F6B-8F11-7F0B380B5A6E}" srcOrd="0" destOrd="1" presId="urn:microsoft.com/office/officeart/2005/8/layout/hList9"/>
    <dgm:cxn modelId="{BCB00ECC-3963-4D1A-B186-3F47F7242E28}" srcId="{14EE1675-B3FA-4C08-B145-A31A1EF74C63}" destId="{AF5719A9-F55B-49E0-9750-545C9C2FE2F8}" srcOrd="0" destOrd="0" parTransId="{57141A81-DECA-4F45-867D-83E521E97755}" sibTransId="{3822E428-2DF1-4271-80FF-C44CBD2E36C2}"/>
    <dgm:cxn modelId="{560077D2-A424-459F-89AC-5BCFCBAC5372}" type="presOf" srcId="{1C0B774C-C5F8-4B36-B47F-32F740410602}" destId="{6501CF4E-D3DD-4B45-8E89-09CD609D2A46}" srcOrd="0" destOrd="3" presId="urn:microsoft.com/office/officeart/2005/8/layout/hList9"/>
    <dgm:cxn modelId="{9BBC80D6-47AA-4747-A4EA-653E4805AD78}" type="presOf" srcId="{579D7F52-746B-4289-A494-92675CCC3A93}" destId="{DBE382D5-00AF-431C-81A7-C8AC7C2A3635}" srcOrd="1" destOrd="2" presId="urn:microsoft.com/office/officeart/2005/8/layout/hList9"/>
    <dgm:cxn modelId="{E443F7DC-1BB5-4989-8E87-C99985AE353E}" srcId="{C5B67EF0-5769-4E96-BE49-467C5D679F44}" destId="{12AD80CE-22FD-4194-87CB-D570DF526E9F}" srcOrd="3" destOrd="0" parTransId="{D8D4D477-5721-4576-A17C-6031B2D7D6A2}" sibTransId="{FADFB824-1E4B-48B5-BE8C-AEBA17B182B9}"/>
    <dgm:cxn modelId="{7D8DE7ED-4343-48FC-8A25-C9D689FA2AA3}" type="presOf" srcId="{27C2E86F-D18C-4406-9F36-A08945949777}" destId="{A5BA7E5A-F073-4F6B-8F11-7F0B380B5A6E}" srcOrd="0" destOrd="0" presId="urn:microsoft.com/office/officeart/2005/8/layout/hList9"/>
    <dgm:cxn modelId="{57B34089-2CE7-4128-9C42-0A1CBFB9B7E3}" type="presParOf" srcId="{45D54F4B-205E-4503-BA42-FF1A40B6C1C5}" destId="{DDBD6798-4276-4FC4-84C5-A12E387607AE}" srcOrd="0" destOrd="0" presId="urn:microsoft.com/office/officeart/2005/8/layout/hList9"/>
    <dgm:cxn modelId="{58A3E33B-3248-4B57-ACDF-FAD9781B8B41}" type="presParOf" srcId="{45D54F4B-205E-4503-BA42-FF1A40B6C1C5}" destId="{7DC61017-D3A3-4EDC-91BF-EF7B592161D1}" srcOrd="1" destOrd="0" presId="urn:microsoft.com/office/officeart/2005/8/layout/hList9"/>
    <dgm:cxn modelId="{7AE53165-11AF-46C4-9A27-A9C9CC8438F2}" type="presParOf" srcId="{7DC61017-D3A3-4EDC-91BF-EF7B592161D1}" destId="{4DA78C7C-0C95-410B-BC48-E7DF25EBBE56}" srcOrd="0" destOrd="0" presId="urn:microsoft.com/office/officeart/2005/8/layout/hList9"/>
    <dgm:cxn modelId="{DDA1ECD3-27E4-4F50-9DD1-DCC49DF596DB}" type="presParOf" srcId="{7DC61017-D3A3-4EDC-91BF-EF7B592161D1}" destId="{782D8B73-BC94-4C71-B890-4743877BE717}" srcOrd="1" destOrd="0" presId="urn:microsoft.com/office/officeart/2005/8/layout/hList9"/>
    <dgm:cxn modelId="{F8218ACA-E16B-4784-9A26-CAD3649456E9}" type="presParOf" srcId="{782D8B73-BC94-4C71-B890-4743877BE717}" destId="{6501CF4E-D3DD-4B45-8E89-09CD609D2A46}" srcOrd="0" destOrd="0" presId="urn:microsoft.com/office/officeart/2005/8/layout/hList9"/>
    <dgm:cxn modelId="{F3D1CACD-FD57-4275-9D0A-EE6873862B94}" type="presParOf" srcId="{782D8B73-BC94-4C71-B890-4743877BE717}" destId="{DBE382D5-00AF-431C-81A7-C8AC7C2A3635}" srcOrd="1" destOrd="0" presId="urn:microsoft.com/office/officeart/2005/8/layout/hList9"/>
    <dgm:cxn modelId="{EC5EFD31-6BEB-4705-B14B-617D887A091A}" type="presParOf" srcId="{45D54F4B-205E-4503-BA42-FF1A40B6C1C5}" destId="{C79FCF36-AC6A-4B93-8EDE-A3A8492D1F7A}" srcOrd="2" destOrd="0" presId="urn:microsoft.com/office/officeart/2005/8/layout/hList9"/>
    <dgm:cxn modelId="{CA3460DA-940B-4190-A515-4A56CA43D710}" type="presParOf" srcId="{45D54F4B-205E-4503-BA42-FF1A40B6C1C5}" destId="{DD9D3017-796A-4DFB-BB68-8154079136AF}" srcOrd="3" destOrd="0" presId="urn:microsoft.com/office/officeart/2005/8/layout/hList9"/>
    <dgm:cxn modelId="{92480643-6844-4413-AE4C-92C77FA1284A}" type="presParOf" srcId="{45D54F4B-205E-4503-BA42-FF1A40B6C1C5}" destId="{80CDBDEF-1498-4015-B899-28DBB90C2721}" srcOrd="4" destOrd="0" presId="urn:microsoft.com/office/officeart/2005/8/layout/hList9"/>
    <dgm:cxn modelId="{87EDDA52-18A0-4209-8542-1A9FEBCB27D9}" type="presParOf" srcId="{45D54F4B-205E-4503-BA42-FF1A40B6C1C5}" destId="{59566841-08FE-441A-9F7A-BEFCD802BA5A}" srcOrd="5" destOrd="0" presId="urn:microsoft.com/office/officeart/2005/8/layout/hList9"/>
    <dgm:cxn modelId="{D501D3B3-326D-4B00-972F-F32704D57E79}" type="presParOf" srcId="{45D54F4B-205E-4503-BA42-FF1A40B6C1C5}" destId="{23CACDAF-653C-4E15-9005-218275C034E2}" srcOrd="6" destOrd="0" presId="urn:microsoft.com/office/officeart/2005/8/layout/hList9"/>
    <dgm:cxn modelId="{3F28789C-EBFF-46F3-9D8A-AB7EFF545CA3}" type="presParOf" srcId="{23CACDAF-653C-4E15-9005-218275C034E2}" destId="{E8448E4D-B478-4350-9F4B-D18847C788F3}" srcOrd="0" destOrd="0" presId="urn:microsoft.com/office/officeart/2005/8/layout/hList9"/>
    <dgm:cxn modelId="{636B65FC-7F76-4DB5-B3A9-6016342ED9A3}" type="presParOf" srcId="{23CACDAF-653C-4E15-9005-218275C034E2}" destId="{853BB220-A565-4FE1-A852-5527C963DF59}" srcOrd="1" destOrd="0" presId="urn:microsoft.com/office/officeart/2005/8/layout/hList9"/>
    <dgm:cxn modelId="{BBC4394A-4CD1-45AA-85B9-D080BE6AC60E}" type="presParOf" srcId="{853BB220-A565-4FE1-A852-5527C963DF59}" destId="{A5BA7E5A-F073-4F6B-8F11-7F0B380B5A6E}" srcOrd="0" destOrd="0" presId="urn:microsoft.com/office/officeart/2005/8/layout/hList9"/>
    <dgm:cxn modelId="{3FAF39ED-E561-4D7F-BF26-390134CB8021}" type="presParOf" srcId="{853BB220-A565-4FE1-A852-5527C963DF59}" destId="{05F5E93C-398B-48A1-B768-292242A92CED}" srcOrd="1" destOrd="0" presId="urn:microsoft.com/office/officeart/2005/8/layout/hList9"/>
    <dgm:cxn modelId="{20C25252-B285-4B2A-9F0F-28DBD1864CC6}" type="presParOf" srcId="{45D54F4B-205E-4503-BA42-FF1A40B6C1C5}" destId="{89AB7F12-9AB8-4D82-8798-399CD22DF73F}" srcOrd="7" destOrd="0" presId="urn:microsoft.com/office/officeart/2005/8/layout/hList9"/>
    <dgm:cxn modelId="{15375755-EE45-4D62-8E58-3DAF18AD8615}" type="presParOf" srcId="{45D54F4B-205E-4503-BA42-FF1A40B6C1C5}" destId="{74F6F18F-D4A3-4248-9E36-444B4B7E43DB}" srcOrd="8" destOrd="0" presId="urn:microsoft.com/office/officeart/2005/8/layout/hList9"/>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4EE1675-B3FA-4C08-B145-A31A1EF74C63}"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en-US"/>
        </a:p>
      </dgm:t>
    </dgm:pt>
    <dgm:pt modelId="{AF5719A9-F55B-49E0-9750-545C9C2FE2F8}">
      <dgm:prSet phldrT="[Text]"/>
      <dgm:spPr/>
      <dgm:t>
        <a:bodyPr/>
        <a:lstStyle/>
        <a:p>
          <a:r>
            <a:rPr lang="en-US"/>
            <a:t>3</a:t>
          </a:r>
        </a:p>
      </dgm:t>
    </dgm:pt>
    <dgm:pt modelId="{57141A81-DECA-4F45-867D-83E521E97755}" type="parTrans" cxnId="{BCB00ECC-3963-4D1A-B186-3F47F7242E28}">
      <dgm:prSet/>
      <dgm:spPr/>
      <dgm:t>
        <a:bodyPr/>
        <a:lstStyle/>
        <a:p>
          <a:endParaRPr lang="en-US"/>
        </a:p>
      </dgm:t>
    </dgm:pt>
    <dgm:pt modelId="{3822E428-2DF1-4271-80FF-C44CBD2E36C2}" type="sibTrans" cxnId="{BCB00ECC-3963-4D1A-B186-3F47F7242E28}">
      <dgm:prSet/>
      <dgm:spPr/>
      <dgm:t>
        <a:bodyPr/>
        <a:lstStyle/>
        <a:p>
          <a:endParaRPr lang="en-US"/>
        </a:p>
      </dgm:t>
    </dgm:pt>
    <dgm:pt modelId="{C5B67EF0-5769-4E96-BE49-467C5D679F44}">
      <dgm:prSet phldrT="[Text]" custT="1"/>
      <dgm:spPr/>
      <dgm:t>
        <a:bodyPr/>
        <a:lstStyle/>
        <a:p>
          <a:pPr>
            <a:lnSpc>
              <a:spcPct val="90000"/>
            </a:lnSpc>
            <a:spcBef>
              <a:spcPct val="0"/>
            </a:spcBef>
            <a:spcAft>
              <a:spcPct val="35000"/>
            </a:spcAft>
          </a:pPr>
          <a:r>
            <a:rPr lang="en-US" sz="2200" b="1"/>
            <a:t>Set the agenda</a:t>
          </a:r>
        </a:p>
      </dgm:t>
    </dgm:pt>
    <dgm:pt modelId="{4947C7FE-8A91-4868-ADCC-F06EBCE468FD}" type="parTrans" cxnId="{EBDB4D8A-1EED-40B3-ABA1-73B64575771F}">
      <dgm:prSet/>
      <dgm:spPr/>
      <dgm:t>
        <a:bodyPr/>
        <a:lstStyle/>
        <a:p>
          <a:endParaRPr lang="en-US"/>
        </a:p>
      </dgm:t>
    </dgm:pt>
    <dgm:pt modelId="{60D02317-FAF7-4DAE-9A44-6C3C58BE4BA1}" type="sibTrans" cxnId="{EBDB4D8A-1EED-40B3-ABA1-73B64575771F}">
      <dgm:prSet/>
      <dgm:spPr/>
      <dgm:t>
        <a:bodyPr/>
        <a:lstStyle/>
        <a:p>
          <a:endParaRPr lang="en-US"/>
        </a:p>
      </dgm:t>
    </dgm:pt>
    <dgm:pt modelId="{50FD8AB0-B93C-4840-937C-4EE07F9F9AF5}">
      <dgm:prSet phldrT="[Text]"/>
      <dgm:spPr/>
      <dgm:t>
        <a:bodyPr/>
        <a:lstStyle/>
        <a:p>
          <a:r>
            <a:rPr lang="en-US"/>
            <a:t>4</a:t>
          </a:r>
        </a:p>
      </dgm:t>
    </dgm:pt>
    <dgm:pt modelId="{4E5D1D85-ED90-42EF-A976-1DEA42A1C28D}" type="parTrans" cxnId="{E6D50070-95DF-49D0-9A7F-43880AA9633B}">
      <dgm:prSet/>
      <dgm:spPr/>
      <dgm:t>
        <a:bodyPr/>
        <a:lstStyle/>
        <a:p>
          <a:endParaRPr lang="en-US"/>
        </a:p>
      </dgm:t>
    </dgm:pt>
    <dgm:pt modelId="{455CD85C-1D10-4E50-BC49-E1D2C7D9A70F}" type="sibTrans" cxnId="{E6D50070-95DF-49D0-9A7F-43880AA9633B}">
      <dgm:prSet/>
      <dgm:spPr/>
      <dgm:t>
        <a:bodyPr/>
        <a:lstStyle/>
        <a:p>
          <a:endParaRPr lang="en-US"/>
        </a:p>
      </dgm:t>
    </dgm:pt>
    <dgm:pt modelId="{27C2E86F-D18C-4406-9F36-A08945949777}">
      <dgm:prSet phldrT="[Text]" custT="1"/>
      <dgm:spPr/>
      <dgm:t>
        <a:bodyPr/>
        <a:lstStyle/>
        <a:p>
          <a:r>
            <a:rPr lang="en-US" sz="2200" b="1" i="0" dirty="0"/>
            <a:t>Follow up on previous plans or goals</a:t>
          </a:r>
        </a:p>
      </dgm:t>
    </dgm:pt>
    <dgm:pt modelId="{1C2A6E14-9CDB-41FC-A942-E438E48DAC54}" type="parTrans" cxnId="{E2D7B02B-0984-4EA8-8A3B-A0137B6C8A3C}">
      <dgm:prSet/>
      <dgm:spPr/>
      <dgm:t>
        <a:bodyPr/>
        <a:lstStyle/>
        <a:p>
          <a:endParaRPr lang="en-US"/>
        </a:p>
      </dgm:t>
    </dgm:pt>
    <dgm:pt modelId="{2157D4CB-65F3-4489-A716-D3270589A25F}" type="sibTrans" cxnId="{E2D7B02B-0984-4EA8-8A3B-A0137B6C8A3C}">
      <dgm:prSet/>
      <dgm:spPr/>
      <dgm:t>
        <a:bodyPr/>
        <a:lstStyle/>
        <a:p>
          <a:endParaRPr lang="en-US"/>
        </a:p>
      </dgm:t>
    </dgm:pt>
    <dgm:pt modelId="{FE69B96A-BD7B-4553-B774-74F05808525B}">
      <dgm:prSet phldrT="[Text]" custT="1"/>
      <dgm:spPr/>
      <dgm:t>
        <a:bodyPr/>
        <a:lstStyle/>
        <a:p>
          <a:pPr>
            <a:lnSpc>
              <a:spcPct val="100000"/>
            </a:lnSpc>
            <a:spcBef>
              <a:spcPts val="0"/>
            </a:spcBef>
            <a:spcAft>
              <a:spcPts val="600"/>
            </a:spcAft>
          </a:pPr>
          <a:r>
            <a:rPr lang="en-US" sz="2000"/>
            <a:t>Today I’d like to...</a:t>
          </a:r>
        </a:p>
      </dgm:t>
    </dgm:pt>
    <dgm:pt modelId="{9C9C0E79-A400-4241-B947-FB2F4D44B8E8}" type="sibTrans" cxnId="{8AFA8F86-AEEB-41F8-9561-628060D200C3}">
      <dgm:prSet/>
      <dgm:spPr/>
      <dgm:t>
        <a:bodyPr/>
        <a:lstStyle/>
        <a:p>
          <a:endParaRPr lang="en-US"/>
        </a:p>
      </dgm:t>
    </dgm:pt>
    <dgm:pt modelId="{843CE01D-EF00-4384-956E-0DD00AB77960}" type="parTrans" cxnId="{8AFA8F86-AEEB-41F8-9561-628060D200C3}">
      <dgm:prSet/>
      <dgm:spPr/>
      <dgm:t>
        <a:bodyPr/>
        <a:lstStyle/>
        <a:p>
          <a:endParaRPr lang="en-US"/>
        </a:p>
      </dgm:t>
    </dgm:pt>
    <dgm:pt modelId="{579D7F52-746B-4289-A494-92675CCC3A93}">
      <dgm:prSet phldrT="[Text]" custT="1"/>
      <dgm:spPr/>
      <dgm:t>
        <a:bodyPr/>
        <a:lstStyle/>
        <a:p>
          <a:pPr>
            <a:lnSpc>
              <a:spcPct val="90000"/>
            </a:lnSpc>
            <a:spcBef>
              <a:spcPct val="0"/>
            </a:spcBef>
            <a:spcAft>
              <a:spcPct val="15000"/>
            </a:spcAft>
          </a:pPr>
          <a:endParaRPr lang="en-US" sz="1600"/>
        </a:p>
      </dgm:t>
    </dgm:pt>
    <dgm:pt modelId="{5934A77D-BC3A-43B4-9542-22BB7BD5D64B}" type="sibTrans" cxnId="{F5CB5340-0259-4342-B495-F4FD5F625DEF}">
      <dgm:prSet/>
      <dgm:spPr/>
      <dgm:t>
        <a:bodyPr/>
        <a:lstStyle/>
        <a:p>
          <a:endParaRPr lang="en-US"/>
        </a:p>
      </dgm:t>
    </dgm:pt>
    <dgm:pt modelId="{D048601D-5EC9-47B7-A223-EBEB22CE7FF5}" type="parTrans" cxnId="{F5CB5340-0259-4342-B495-F4FD5F625DEF}">
      <dgm:prSet/>
      <dgm:spPr/>
      <dgm:t>
        <a:bodyPr/>
        <a:lstStyle/>
        <a:p>
          <a:endParaRPr lang="en-US"/>
        </a:p>
      </dgm:t>
    </dgm:pt>
    <dgm:pt modelId="{2C4FD52E-E7E7-4D2C-9004-83DAAA741A79}">
      <dgm:prSet phldrT="[Text]" custT="1"/>
      <dgm:spPr/>
      <dgm:t>
        <a:bodyPr/>
        <a:lstStyle/>
        <a:p>
          <a:pPr>
            <a:lnSpc>
              <a:spcPct val="100000"/>
            </a:lnSpc>
            <a:spcBef>
              <a:spcPts val="0"/>
            </a:spcBef>
            <a:spcAft>
              <a:spcPts val="600"/>
            </a:spcAft>
          </a:pPr>
          <a:r>
            <a:rPr lang="en-US" sz="2000"/>
            <a:t>After that we will set an appointment for you next visit and issue your benefits </a:t>
          </a:r>
        </a:p>
      </dgm:t>
    </dgm:pt>
    <dgm:pt modelId="{1FD4389B-060B-42DA-AEAB-25CFD2F51BC6}" type="parTrans" cxnId="{0C2E68AA-C00D-4304-8C82-03B9855F5700}">
      <dgm:prSet/>
      <dgm:spPr/>
      <dgm:t>
        <a:bodyPr/>
        <a:lstStyle/>
        <a:p>
          <a:endParaRPr lang="en-US"/>
        </a:p>
      </dgm:t>
    </dgm:pt>
    <dgm:pt modelId="{FE39AC03-3157-40C9-AE07-A550F4974827}" type="sibTrans" cxnId="{0C2E68AA-C00D-4304-8C82-03B9855F5700}">
      <dgm:prSet/>
      <dgm:spPr/>
      <dgm:t>
        <a:bodyPr/>
        <a:lstStyle/>
        <a:p>
          <a:endParaRPr lang="en-US"/>
        </a:p>
      </dgm:t>
    </dgm:pt>
    <dgm:pt modelId="{B46BCCF4-02E7-42F2-8792-1EA15C178C79}">
      <dgm:prSet phldrT="[Text]" custT="1"/>
      <dgm:spPr/>
      <dgm:t>
        <a:bodyPr/>
        <a:lstStyle/>
        <a:p>
          <a:pPr>
            <a:lnSpc>
              <a:spcPct val="100000"/>
            </a:lnSpc>
            <a:spcBef>
              <a:spcPts val="0"/>
            </a:spcBef>
            <a:spcAft>
              <a:spcPts val="600"/>
            </a:spcAft>
          </a:pPr>
          <a:r>
            <a:rPr lang="en-US" sz="2000"/>
            <a:t>This will take about X minutes</a:t>
          </a:r>
        </a:p>
      </dgm:t>
    </dgm:pt>
    <dgm:pt modelId="{8DBAE4CF-6FEB-49FE-A9FB-11845065FF74}" type="parTrans" cxnId="{D9726320-C0F2-4177-9527-02731A1D234F}">
      <dgm:prSet/>
      <dgm:spPr/>
      <dgm:t>
        <a:bodyPr/>
        <a:lstStyle/>
        <a:p>
          <a:endParaRPr lang="en-US"/>
        </a:p>
      </dgm:t>
    </dgm:pt>
    <dgm:pt modelId="{C4E167C3-7CED-46F3-AD96-8BFF90DAA984}" type="sibTrans" cxnId="{D9726320-C0F2-4177-9527-02731A1D234F}">
      <dgm:prSet/>
      <dgm:spPr/>
      <dgm:t>
        <a:bodyPr/>
        <a:lstStyle/>
        <a:p>
          <a:endParaRPr lang="en-US"/>
        </a:p>
      </dgm:t>
    </dgm:pt>
    <dgm:pt modelId="{6ED47A36-1EA9-4CC9-9D47-EDAF40136C9C}">
      <dgm:prSet phldrT="[Text]" custT="1"/>
      <dgm:spPr/>
      <dgm:t>
        <a:bodyPr/>
        <a:lstStyle/>
        <a:p>
          <a:pPr>
            <a:lnSpc>
              <a:spcPct val="100000"/>
            </a:lnSpc>
            <a:spcBef>
              <a:spcPts val="0"/>
            </a:spcBef>
            <a:spcAft>
              <a:spcPts val="600"/>
            </a:spcAft>
          </a:pPr>
          <a:r>
            <a:rPr lang="en-US" sz="2000"/>
            <a:t>Before we get started, do you have any questions for me?</a:t>
          </a:r>
        </a:p>
      </dgm:t>
    </dgm:pt>
    <dgm:pt modelId="{A799739B-EC4C-4B56-A7EB-9649DF93C099}" type="parTrans" cxnId="{590DA53E-18D3-4C50-B961-90FF71A6A364}">
      <dgm:prSet/>
      <dgm:spPr/>
      <dgm:t>
        <a:bodyPr/>
        <a:lstStyle/>
        <a:p>
          <a:endParaRPr lang="en-US"/>
        </a:p>
      </dgm:t>
    </dgm:pt>
    <dgm:pt modelId="{D240BE7E-EC97-41D6-B930-93808A09B9E1}" type="sibTrans" cxnId="{590DA53E-18D3-4C50-B961-90FF71A6A364}">
      <dgm:prSet/>
      <dgm:spPr/>
      <dgm:t>
        <a:bodyPr/>
        <a:lstStyle/>
        <a:p>
          <a:endParaRPr lang="en-US"/>
        </a:p>
      </dgm:t>
    </dgm:pt>
    <dgm:pt modelId="{2DA9DB82-8201-4CA4-87A6-983A2BD9978E}">
      <dgm:prSet phldrT="[Text]" custT="1"/>
      <dgm:spPr/>
      <dgm:t>
        <a:bodyPr/>
        <a:lstStyle/>
        <a:p>
          <a:r>
            <a:rPr lang="en-US" sz="2000"/>
            <a:t>Probe</a:t>
          </a:r>
        </a:p>
      </dgm:t>
    </dgm:pt>
    <dgm:pt modelId="{C344ADB3-FB4E-4F3E-B055-E0A53277E239}" type="sibTrans" cxnId="{65A1DF90-C66F-4E73-AE29-E12ECD42C451}">
      <dgm:prSet/>
      <dgm:spPr/>
      <dgm:t>
        <a:bodyPr/>
        <a:lstStyle/>
        <a:p>
          <a:endParaRPr lang="en-US"/>
        </a:p>
      </dgm:t>
    </dgm:pt>
    <dgm:pt modelId="{809112DF-130B-4F1D-8B2C-A9EFA6E167B6}" type="parTrans" cxnId="{65A1DF90-C66F-4E73-AE29-E12ECD42C451}">
      <dgm:prSet/>
      <dgm:spPr/>
      <dgm:t>
        <a:bodyPr/>
        <a:lstStyle/>
        <a:p>
          <a:endParaRPr lang="en-US"/>
        </a:p>
      </dgm:t>
    </dgm:pt>
    <dgm:pt modelId="{58F9DD6E-C55F-431E-8C88-5926B3CEBD12}">
      <dgm:prSet phldrT="[Text]" custT="1"/>
      <dgm:spPr/>
      <dgm:t>
        <a:bodyPr/>
        <a:lstStyle/>
        <a:p>
          <a:r>
            <a:rPr lang="en-US" sz="2000"/>
            <a:t>Affirm efforts</a:t>
          </a:r>
        </a:p>
      </dgm:t>
    </dgm:pt>
    <dgm:pt modelId="{1DEB781F-BFC9-4186-BC1E-D78362A42DA6}" type="parTrans" cxnId="{3FE2CD6E-1865-4CA7-AA98-9927A20CDA04}">
      <dgm:prSet/>
      <dgm:spPr/>
      <dgm:t>
        <a:bodyPr/>
        <a:lstStyle/>
        <a:p>
          <a:endParaRPr lang="en-US"/>
        </a:p>
      </dgm:t>
    </dgm:pt>
    <dgm:pt modelId="{14FFAB49-8C59-4B9A-A2F8-65CBBBCFD84B}" type="sibTrans" cxnId="{3FE2CD6E-1865-4CA7-AA98-9927A20CDA04}">
      <dgm:prSet/>
      <dgm:spPr/>
      <dgm:t>
        <a:bodyPr/>
        <a:lstStyle/>
        <a:p>
          <a:endParaRPr lang="en-US"/>
        </a:p>
      </dgm:t>
    </dgm:pt>
    <dgm:pt modelId="{1731E9D8-EFAC-4C01-A82B-C12A09DF8108}">
      <dgm:prSet phldrT="[Text]" custT="1"/>
      <dgm:spPr/>
      <dgm:t>
        <a:bodyPr/>
        <a:lstStyle/>
        <a:p>
          <a:r>
            <a:rPr lang="en-US" sz="2000"/>
            <a:t>Explore</a:t>
          </a:r>
        </a:p>
      </dgm:t>
    </dgm:pt>
    <dgm:pt modelId="{3BF8B2CA-9654-4072-9B53-4087DD1780DB}" type="parTrans" cxnId="{8CF74F61-9C85-485A-9360-A5E82E833D5A}">
      <dgm:prSet/>
      <dgm:spPr/>
      <dgm:t>
        <a:bodyPr/>
        <a:lstStyle/>
        <a:p>
          <a:endParaRPr lang="en-US"/>
        </a:p>
      </dgm:t>
    </dgm:pt>
    <dgm:pt modelId="{79013FA8-3820-4084-AC32-F05DE220A27B}" type="sibTrans" cxnId="{8CF74F61-9C85-485A-9360-A5E82E833D5A}">
      <dgm:prSet/>
      <dgm:spPr/>
      <dgm:t>
        <a:bodyPr/>
        <a:lstStyle/>
        <a:p>
          <a:endParaRPr lang="en-US"/>
        </a:p>
      </dgm:t>
    </dgm:pt>
    <dgm:pt modelId="{D00A2065-1AC9-40CF-B7E4-CAB03264F7E7}">
      <dgm:prSet phldrT="[Text]"/>
      <dgm:spPr/>
      <dgm:t>
        <a:bodyPr/>
        <a:lstStyle/>
        <a:p>
          <a:endParaRPr lang="en-US" sz="1600"/>
        </a:p>
      </dgm:t>
    </dgm:pt>
    <dgm:pt modelId="{164F8003-E373-4AEA-BABF-28FC4A85E673}" type="parTrans" cxnId="{89EE1B9D-8FB2-4F1C-BC67-8E32B8AC063F}">
      <dgm:prSet/>
      <dgm:spPr/>
      <dgm:t>
        <a:bodyPr/>
        <a:lstStyle/>
        <a:p>
          <a:endParaRPr lang="en-US"/>
        </a:p>
      </dgm:t>
    </dgm:pt>
    <dgm:pt modelId="{6C9B152D-9FD0-4716-A65F-27544D4A8A10}" type="sibTrans" cxnId="{89EE1B9D-8FB2-4F1C-BC67-8E32B8AC063F}">
      <dgm:prSet/>
      <dgm:spPr/>
      <dgm:t>
        <a:bodyPr/>
        <a:lstStyle/>
        <a:p>
          <a:endParaRPr lang="en-US"/>
        </a:p>
      </dgm:t>
    </dgm:pt>
    <dgm:pt modelId="{86089F40-9CB3-4A74-91EC-C21DE10BE4DA}">
      <dgm:prSet phldrT="[Text]" custT="1"/>
      <dgm:spPr/>
      <dgm:t>
        <a:bodyPr/>
        <a:lstStyle/>
        <a:p>
          <a:r>
            <a:rPr lang="en-US" sz="2000"/>
            <a:t>Ask permission to offer ideas</a:t>
          </a:r>
        </a:p>
      </dgm:t>
    </dgm:pt>
    <dgm:pt modelId="{3ABD3721-E72A-43BC-981A-4E4361E55D4A}" type="parTrans" cxnId="{D9C714CF-47B0-4BF2-B04A-5A0852BEA810}">
      <dgm:prSet/>
      <dgm:spPr/>
      <dgm:t>
        <a:bodyPr/>
        <a:lstStyle/>
        <a:p>
          <a:endParaRPr lang="en-US"/>
        </a:p>
      </dgm:t>
    </dgm:pt>
    <dgm:pt modelId="{33A5C696-FD7A-48F3-986B-C96F0A347414}" type="sibTrans" cxnId="{D9C714CF-47B0-4BF2-B04A-5A0852BEA810}">
      <dgm:prSet/>
      <dgm:spPr/>
      <dgm:t>
        <a:bodyPr/>
        <a:lstStyle/>
        <a:p>
          <a:endParaRPr lang="en-US"/>
        </a:p>
      </dgm:t>
    </dgm:pt>
    <dgm:pt modelId="{B27A3C8C-B138-4F07-BD3C-45EF22F9088A}">
      <dgm:prSet phldrT="[Text]" custT="1"/>
      <dgm:spPr/>
      <dgm:t>
        <a:bodyPr/>
        <a:lstStyle/>
        <a:p>
          <a:r>
            <a:rPr lang="en-US" sz="2000"/>
            <a:t>Explore possible next steps</a:t>
          </a:r>
        </a:p>
      </dgm:t>
    </dgm:pt>
    <dgm:pt modelId="{23CB008F-2EF8-40A3-9CCD-3D7570BABD9A}" type="parTrans" cxnId="{EF43C1AD-9EE5-4A5C-890A-8F680CD6743F}">
      <dgm:prSet/>
      <dgm:spPr/>
      <dgm:t>
        <a:bodyPr/>
        <a:lstStyle/>
        <a:p>
          <a:endParaRPr lang="en-US"/>
        </a:p>
      </dgm:t>
    </dgm:pt>
    <dgm:pt modelId="{A6580EE4-B01E-4071-8676-22E43A9A37A2}" type="sibTrans" cxnId="{EF43C1AD-9EE5-4A5C-890A-8F680CD6743F}">
      <dgm:prSet/>
      <dgm:spPr/>
      <dgm:t>
        <a:bodyPr/>
        <a:lstStyle/>
        <a:p>
          <a:endParaRPr lang="en-US"/>
        </a:p>
      </dgm:t>
    </dgm:pt>
    <dgm:pt modelId="{F493D877-BF56-4E37-A9A1-7FBB191B2F89}">
      <dgm:prSet phldrT="[Text]" custT="1"/>
      <dgm:spPr/>
      <dgm:t>
        <a:bodyPr/>
        <a:lstStyle/>
        <a:p>
          <a:r>
            <a:rPr lang="en-US" sz="2000"/>
            <a:t>What questions do you have for me?</a:t>
          </a:r>
        </a:p>
      </dgm:t>
    </dgm:pt>
    <dgm:pt modelId="{CAB918A1-B68C-4DB9-B52D-B0CE1EE2519A}" type="parTrans" cxnId="{23CBD9DC-4048-4604-B8C5-2E423C925827}">
      <dgm:prSet/>
      <dgm:spPr/>
      <dgm:t>
        <a:bodyPr/>
        <a:lstStyle/>
        <a:p>
          <a:endParaRPr lang="en-US"/>
        </a:p>
      </dgm:t>
    </dgm:pt>
    <dgm:pt modelId="{78451A06-6100-4539-AE4B-F314BD5F2491}" type="sibTrans" cxnId="{23CBD9DC-4048-4604-B8C5-2E423C925827}">
      <dgm:prSet/>
      <dgm:spPr/>
      <dgm:t>
        <a:bodyPr/>
        <a:lstStyle/>
        <a:p>
          <a:endParaRPr lang="en-US"/>
        </a:p>
      </dgm:t>
    </dgm:pt>
    <dgm:pt modelId="{9C0B1A49-7E03-4643-B88C-57C6692FB88B}">
      <dgm:prSet phldrT="[Text]" custT="1"/>
      <dgm:spPr/>
      <dgm:t>
        <a:bodyPr/>
        <a:lstStyle/>
        <a:p>
          <a:r>
            <a:rPr lang="en-US" sz="2000"/>
            <a:t>Summarize and review</a:t>
          </a:r>
        </a:p>
      </dgm:t>
    </dgm:pt>
    <dgm:pt modelId="{64315C54-5B83-4CCA-A435-6F0B6D969315}" type="parTrans" cxnId="{077D7CAA-5C7F-42F4-9CDB-87BCCFA03A20}">
      <dgm:prSet/>
      <dgm:spPr/>
      <dgm:t>
        <a:bodyPr/>
        <a:lstStyle/>
        <a:p>
          <a:endParaRPr lang="en-US"/>
        </a:p>
      </dgm:t>
    </dgm:pt>
    <dgm:pt modelId="{4E0F8A34-783D-4E52-A80D-3AB1904CB0BB}" type="sibTrans" cxnId="{077D7CAA-5C7F-42F4-9CDB-87BCCFA03A20}">
      <dgm:prSet/>
      <dgm:spPr/>
      <dgm:t>
        <a:bodyPr/>
        <a:lstStyle/>
        <a:p>
          <a:endParaRPr lang="en-US"/>
        </a:p>
      </dgm:t>
    </dgm:pt>
    <dgm:pt modelId="{45D54F4B-205E-4503-BA42-FF1A40B6C1C5}" type="pres">
      <dgm:prSet presAssocID="{14EE1675-B3FA-4C08-B145-A31A1EF74C63}" presName="list" presStyleCnt="0">
        <dgm:presLayoutVars>
          <dgm:dir/>
          <dgm:animLvl val="lvl"/>
        </dgm:presLayoutVars>
      </dgm:prSet>
      <dgm:spPr/>
    </dgm:pt>
    <dgm:pt modelId="{DDBD6798-4276-4FC4-84C5-A12E387607AE}" type="pres">
      <dgm:prSet presAssocID="{AF5719A9-F55B-49E0-9750-545C9C2FE2F8}" presName="posSpace" presStyleCnt="0"/>
      <dgm:spPr/>
    </dgm:pt>
    <dgm:pt modelId="{7DC61017-D3A3-4EDC-91BF-EF7B592161D1}" type="pres">
      <dgm:prSet presAssocID="{AF5719A9-F55B-49E0-9750-545C9C2FE2F8}" presName="vertFlow" presStyleCnt="0"/>
      <dgm:spPr/>
    </dgm:pt>
    <dgm:pt modelId="{4DA78C7C-0C95-410B-BC48-E7DF25EBBE56}" type="pres">
      <dgm:prSet presAssocID="{AF5719A9-F55B-49E0-9750-545C9C2FE2F8}" presName="topSpace" presStyleCnt="0"/>
      <dgm:spPr/>
    </dgm:pt>
    <dgm:pt modelId="{782D8B73-BC94-4C71-B890-4743877BE717}" type="pres">
      <dgm:prSet presAssocID="{AF5719A9-F55B-49E0-9750-545C9C2FE2F8}" presName="firstComp" presStyleCnt="0"/>
      <dgm:spPr/>
    </dgm:pt>
    <dgm:pt modelId="{6501CF4E-D3DD-4B45-8E89-09CD609D2A46}" type="pres">
      <dgm:prSet presAssocID="{AF5719A9-F55B-49E0-9750-545C9C2FE2F8}" presName="firstChild" presStyleLbl="bgAccFollowNode1" presStyleIdx="0" presStyleCnt="2" custScaleX="140523" custScaleY="369552" custLinFactNeighborX="-511" custLinFactNeighborY="9136"/>
      <dgm:spPr/>
    </dgm:pt>
    <dgm:pt modelId="{DBE382D5-00AF-431C-81A7-C8AC7C2A3635}" type="pres">
      <dgm:prSet presAssocID="{AF5719A9-F55B-49E0-9750-545C9C2FE2F8}" presName="firstChildTx" presStyleLbl="bgAccFollowNode1" presStyleIdx="0" presStyleCnt="2">
        <dgm:presLayoutVars>
          <dgm:bulletEnabled val="1"/>
        </dgm:presLayoutVars>
      </dgm:prSet>
      <dgm:spPr/>
    </dgm:pt>
    <dgm:pt modelId="{C79FCF36-AC6A-4B93-8EDE-A3A8492D1F7A}" type="pres">
      <dgm:prSet presAssocID="{AF5719A9-F55B-49E0-9750-545C9C2FE2F8}" presName="negSpace" presStyleCnt="0"/>
      <dgm:spPr/>
    </dgm:pt>
    <dgm:pt modelId="{DD9D3017-796A-4DFB-BB68-8154079136AF}" type="pres">
      <dgm:prSet presAssocID="{AF5719A9-F55B-49E0-9750-545C9C2FE2F8}" presName="circle" presStyleLbl="node1" presStyleIdx="0" presStyleCnt="2" custLinFactNeighborX="-89417" custLinFactNeighborY="17097"/>
      <dgm:spPr/>
    </dgm:pt>
    <dgm:pt modelId="{80CDBDEF-1498-4015-B899-28DBB90C2721}" type="pres">
      <dgm:prSet presAssocID="{3822E428-2DF1-4271-80FF-C44CBD2E36C2}" presName="transSpace" presStyleCnt="0"/>
      <dgm:spPr/>
    </dgm:pt>
    <dgm:pt modelId="{59566841-08FE-441A-9F7A-BEFCD802BA5A}" type="pres">
      <dgm:prSet presAssocID="{50FD8AB0-B93C-4840-937C-4EE07F9F9AF5}" presName="posSpace" presStyleCnt="0"/>
      <dgm:spPr/>
    </dgm:pt>
    <dgm:pt modelId="{23CACDAF-653C-4E15-9005-218275C034E2}" type="pres">
      <dgm:prSet presAssocID="{50FD8AB0-B93C-4840-937C-4EE07F9F9AF5}" presName="vertFlow" presStyleCnt="0"/>
      <dgm:spPr/>
    </dgm:pt>
    <dgm:pt modelId="{E8448E4D-B478-4350-9F4B-D18847C788F3}" type="pres">
      <dgm:prSet presAssocID="{50FD8AB0-B93C-4840-937C-4EE07F9F9AF5}" presName="topSpace" presStyleCnt="0"/>
      <dgm:spPr/>
    </dgm:pt>
    <dgm:pt modelId="{853BB220-A565-4FE1-A852-5527C963DF59}" type="pres">
      <dgm:prSet presAssocID="{50FD8AB0-B93C-4840-937C-4EE07F9F9AF5}" presName="firstComp" presStyleCnt="0"/>
      <dgm:spPr/>
    </dgm:pt>
    <dgm:pt modelId="{A5BA7E5A-F073-4F6B-8F11-7F0B380B5A6E}" type="pres">
      <dgm:prSet presAssocID="{50FD8AB0-B93C-4840-937C-4EE07F9F9AF5}" presName="firstChild" presStyleLbl="bgAccFollowNode1" presStyleIdx="1" presStyleCnt="2" custScaleX="139380" custScaleY="389662" custLinFactNeighborX="-17481" custLinFactNeighborY="332"/>
      <dgm:spPr/>
    </dgm:pt>
    <dgm:pt modelId="{05F5E93C-398B-48A1-B768-292242A92CED}" type="pres">
      <dgm:prSet presAssocID="{50FD8AB0-B93C-4840-937C-4EE07F9F9AF5}" presName="firstChildTx" presStyleLbl="bgAccFollowNode1" presStyleIdx="1" presStyleCnt="2">
        <dgm:presLayoutVars>
          <dgm:bulletEnabled val="1"/>
        </dgm:presLayoutVars>
      </dgm:prSet>
      <dgm:spPr/>
    </dgm:pt>
    <dgm:pt modelId="{89AB7F12-9AB8-4D82-8798-399CD22DF73F}" type="pres">
      <dgm:prSet presAssocID="{50FD8AB0-B93C-4840-937C-4EE07F9F9AF5}" presName="negSpace" presStyleCnt="0"/>
      <dgm:spPr/>
    </dgm:pt>
    <dgm:pt modelId="{74F6F18F-D4A3-4248-9E36-444B4B7E43DB}" type="pres">
      <dgm:prSet presAssocID="{50FD8AB0-B93C-4840-937C-4EE07F9F9AF5}" presName="circle" presStyleLbl="node1" presStyleIdx="1" presStyleCnt="2" custLinFactNeighborX="-68502" custLinFactNeighborY="13658"/>
      <dgm:spPr/>
    </dgm:pt>
  </dgm:ptLst>
  <dgm:cxnLst>
    <dgm:cxn modelId="{BE736701-9A82-4F0A-ACC2-F66272869D02}" type="presOf" srcId="{1731E9D8-EFAC-4C01-A82B-C12A09DF8108}" destId="{05F5E93C-398B-48A1-B768-292242A92CED}" srcOrd="1" destOrd="3" presId="urn:microsoft.com/office/officeart/2005/8/layout/hList9"/>
    <dgm:cxn modelId="{ADA9BF0C-D1BB-4DEE-9CA5-3AA6D4ACF5E5}" type="presOf" srcId="{C5B67EF0-5769-4E96-BE49-467C5D679F44}" destId="{6501CF4E-D3DD-4B45-8E89-09CD609D2A46}" srcOrd="0" destOrd="0" presId="urn:microsoft.com/office/officeart/2005/8/layout/hList9"/>
    <dgm:cxn modelId="{72069F0F-15F3-4BCF-A900-9AC5F96F0EB7}" type="presOf" srcId="{14EE1675-B3FA-4C08-B145-A31A1EF74C63}" destId="{45D54F4B-205E-4503-BA42-FF1A40B6C1C5}" srcOrd="0" destOrd="0" presId="urn:microsoft.com/office/officeart/2005/8/layout/hList9"/>
    <dgm:cxn modelId="{FD6C3714-E1E7-4E01-8711-CAF8DF37DA4B}" type="presOf" srcId="{D00A2065-1AC9-40CF-B7E4-CAB03264F7E7}" destId="{A5BA7E5A-F073-4F6B-8F11-7F0B380B5A6E}" srcOrd="0" destOrd="8" presId="urn:microsoft.com/office/officeart/2005/8/layout/hList9"/>
    <dgm:cxn modelId="{9890851E-6EDF-492C-9E1F-720CDB8B154E}" type="presOf" srcId="{B46BCCF4-02E7-42F2-8792-1EA15C178C79}" destId="{6501CF4E-D3DD-4B45-8E89-09CD609D2A46}" srcOrd="0" destOrd="3" presId="urn:microsoft.com/office/officeart/2005/8/layout/hList9"/>
    <dgm:cxn modelId="{D9726320-C0F2-4177-9527-02731A1D234F}" srcId="{C5B67EF0-5769-4E96-BE49-467C5D679F44}" destId="{B46BCCF4-02E7-42F2-8792-1EA15C178C79}" srcOrd="2" destOrd="0" parTransId="{8DBAE4CF-6FEB-49FE-A9FB-11845065FF74}" sibTransId="{C4E167C3-7CED-46F3-AD96-8BFF90DAA984}"/>
    <dgm:cxn modelId="{D508C622-4F5F-4F54-B4F3-5F5A2B25F548}" type="presOf" srcId="{2DA9DB82-8201-4CA4-87A6-983A2BD9978E}" destId="{05F5E93C-398B-48A1-B768-292242A92CED}" srcOrd="1" destOrd="1" presId="urn:microsoft.com/office/officeart/2005/8/layout/hList9"/>
    <dgm:cxn modelId="{2AE44023-0169-4DE5-921B-05253D75D540}" type="presOf" srcId="{50FD8AB0-B93C-4840-937C-4EE07F9F9AF5}" destId="{74F6F18F-D4A3-4248-9E36-444B4B7E43DB}" srcOrd="0" destOrd="0" presId="urn:microsoft.com/office/officeart/2005/8/layout/hList9"/>
    <dgm:cxn modelId="{0947D324-F66E-4CB9-B924-CAB2307EA936}" type="presOf" srcId="{27C2E86F-D18C-4406-9F36-A08945949777}" destId="{05F5E93C-398B-48A1-B768-292242A92CED}" srcOrd="1" destOrd="0" presId="urn:microsoft.com/office/officeart/2005/8/layout/hList9"/>
    <dgm:cxn modelId="{E2D7B02B-0984-4EA8-8A3B-A0137B6C8A3C}" srcId="{50FD8AB0-B93C-4840-937C-4EE07F9F9AF5}" destId="{27C2E86F-D18C-4406-9F36-A08945949777}" srcOrd="0" destOrd="0" parTransId="{1C2A6E14-9CDB-41FC-A942-E438E48DAC54}" sibTransId="{2157D4CB-65F3-4489-A716-D3270589A25F}"/>
    <dgm:cxn modelId="{DD2BF12C-9C1C-44CC-B03C-B1C188E91FAD}" type="presOf" srcId="{FE69B96A-BD7B-4553-B774-74F05808525B}" destId="{6501CF4E-D3DD-4B45-8E89-09CD609D2A46}" srcOrd="0" destOrd="1" presId="urn:microsoft.com/office/officeart/2005/8/layout/hList9"/>
    <dgm:cxn modelId="{590DA53E-18D3-4C50-B961-90FF71A6A364}" srcId="{C5B67EF0-5769-4E96-BE49-467C5D679F44}" destId="{6ED47A36-1EA9-4CC9-9D47-EDAF40136C9C}" srcOrd="3" destOrd="0" parTransId="{A799739B-EC4C-4B56-A7EB-9649DF93C099}" sibTransId="{D240BE7E-EC97-41D6-B930-93808A09B9E1}"/>
    <dgm:cxn modelId="{F5CB5340-0259-4342-B495-F4FD5F625DEF}" srcId="{C5B67EF0-5769-4E96-BE49-467C5D679F44}" destId="{579D7F52-746B-4289-A494-92675CCC3A93}" srcOrd="4" destOrd="0" parTransId="{D048601D-5EC9-47B7-A223-EBEB22CE7FF5}" sibTransId="{5934A77D-BC3A-43B4-9542-22BB7BD5D64B}"/>
    <dgm:cxn modelId="{3B18805F-7B2E-4A7A-A006-A8F3396301F0}" type="presOf" srcId="{86089F40-9CB3-4A74-91EC-C21DE10BE4DA}" destId="{05F5E93C-398B-48A1-B768-292242A92CED}" srcOrd="1" destOrd="4" presId="urn:microsoft.com/office/officeart/2005/8/layout/hList9"/>
    <dgm:cxn modelId="{8CF74F61-9C85-485A-9360-A5E82E833D5A}" srcId="{27C2E86F-D18C-4406-9F36-A08945949777}" destId="{1731E9D8-EFAC-4C01-A82B-C12A09DF8108}" srcOrd="2" destOrd="0" parTransId="{3BF8B2CA-9654-4072-9B53-4087DD1780DB}" sibTransId="{79013FA8-3820-4084-AC32-F05DE220A27B}"/>
    <dgm:cxn modelId="{C5FB2C43-D307-4F22-8243-2CA37B42D453}" type="presOf" srcId="{FE69B96A-BD7B-4553-B774-74F05808525B}" destId="{DBE382D5-00AF-431C-81A7-C8AC7C2A3635}" srcOrd="1" destOrd="1" presId="urn:microsoft.com/office/officeart/2005/8/layout/hList9"/>
    <dgm:cxn modelId="{2FDD7E44-6B05-4962-9BE9-4FE6EFB604C2}" type="presOf" srcId="{2C4FD52E-E7E7-4D2C-9004-83DAAA741A79}" destId="{6501CF4E-D3DD-4B45-8E89-09CD609D2A46}" srcOrd="0" destOrd="2" presId="urn:microsoft.com/office/officeart/2005/8/layout/hList9"/>
    <dgm:cxn modelId="{3FE2CD6E-1865-4CA7-AA98-9927A20CDA04}" srcId="{27C2E86F-D18C-4406-9F36-A08945949777}" destId="{58F9DD6E-C55F-431E-8C88-5926B3CEBD12}" srcOrd="1" destOrd="0" parTransId="{1DEB781F-BFC9-4186-BC1E-D78362A42DA6}" sibTransId="{14FFAB49-8C59-4B9A-A2F8-65CBBBCFD84B}"/>
    <dgm:cxn modelId="{E6D50070-95DF-49D0-9A7F-43880AA9633B}" srcId="{14EE1675-B3FA-4C08-B145-A31A1EF74C63}" destId="{50FD8AB0-B93C-4840-937C-4EE07F9F9AF5}" srcOrd="1" destOrd="0" parTransId="{4E5D1D85-ED90-42EF-A976-1DEA42A1C28D}" sibTransId="{455CD85C-1D10-4E50-BC49-E1D2C7D9A70F}"/>
    <dgm:cxn modelId="{3C5E6D50-4E86-4B32-B88B-0AE432F5E866}" type="presOf" srcId="{AF5719A9-F55B-49E0-9750-545C9C2FE2F8}" destId="{DD9D3017-796A-4DFB-BB68-8154079136AF}" srcOrd="0" destOrd="0" presId="urn:microsoft.com/office/officeart/2005/8/layout/hList9"/>
    <dgm:cxn modelId="{03538754-08EE-4002-8396-7D4F88A1FAB8}" type="presOf" srcId="{6ED47A36-1EA9-4CC9-9D47-EDAF40136C9C}" destId="{DBE382D5-00AF-431C-81A7-C8AC7C2A3635}" srcOrd="1" destOrd="4" presId="urn:microsoft.com/office/officeart/2005/8/layout/hList9"/>
    <dgm:cxn modelId="{BE19E754-E0D2-4125-884F-381F5DA4315A}" type="presOf" srcId="{579D7F52-746B-4289-A494-92675CCC3A93}" destId="{6501CF4E-D3DD-4B45-8E89-09CD609D2A46}" srcOrd="0" destOrd="5" presId="urn:microsoft.com/office/officeart/2005/8/layout/hList9"/>
    <dgm:cxn modelId="{6AB2F754-B468-49E0-9EFC-1B979E1DB263}" type="presOf" srcId="{9C0B1A49-7E03-4643-B88C-57C6692FB88B}" destId="{05F5E93C-398B-48A1-B768-292242A92CED}" srcOrd="1" destOrd="7" presId="urn:microsoft.com/office/officeart/2005/8/layout/hList9"/>
    <dgm:cxn modelId="{7A1F0456-94E5-49A7-ABC8-E3D5DD06D9E9}" type="presOf" srcId="{B46BCCF4-02E7-42F2-8792-1EA15C178C79}" destId="{DBE382D5-00AF-431C-81A7-C8AC7C2A3635}" srcOrd="1" destOrd="3" presId="urn:microsoft.com/office/officeart/2005/8/layout/hList9"/>
    <dgm:cxn modelId="{5BB5C457-2D9A-4B63-9176-134F62773F0C}" type="presOf" srcId="{9C0B1A49-7E03-4643-B88C-57C6692FB88B}" destId="{A5BA7E5A-F073-4F6B-8F11-7F0B380B5A6E}" srcOrd="0" destOrd="7" presId="urn:microsoft.com/office/officeart/2005/8/layout/hList9"/>
    <dgm:cxn modelId="{14523478-955E-4CC2-A99C-6D043776DFC2}" type="presOf" srcId="{D00A2065-1AC9-40CF-B7E4-CAB03264F7E7}" destId="{05F5E93C-398B-48A1-B768-292242A92CED}" srcOrd="1" destOrd="8" presId="urn:microsoft.com/office/officeart/2005/8/layout/hList9"/>
    <dgm:cxn modelId="{8AFA8F86-AEEB-41F8-9561-628060D200C3}" srcId="{C5B67EF0-5769-4E96-BE49-467C5D679F44}" destId="{FE69B96A-BD7B-4553-B774-74F05808525B}" srcOrd="0" destOrd="0" parTransId="{843CE01D-EF00-4384-956E-0DD00AB77960}" sibTransId="{9C9C0E79-A400-4241-B947-FB2F4D44B8E8}"/>
    <dgm:cxn modelId="{EBDB4D8A-1EED-40B3-ABA1-73B64575771F}" srcId="{AF5719A9-F55B-49E0-9750-545C9C2FE2F8}" destId="{C5B67EF0-5769-4E96-BE49-467C5D679F44}" srcOrd="0" destOrd="0" parTransId="{4947C7FE-8A91-4868-ADCC-F06EBCE468FD}" sibTransId="{60D02317-FAF7-4DAE-9A44-6C3C58BE4BA1}"/>
    <dgm:cxn modelId="{65A1DF90-C66F-4E73-AE29-E12ECD42C451}" srcId="{27C2E86F-D18C-4406-9F36-A08945949777}" destId="{2DA9DB82-8201-4CA4-87A6-983A2BD9978E}" srcOrd="0" destOrd="0" parTransId="{809112DF-130B-4F1D-8B2C-A9EFA6E167B6}" sibTransId="{C344ADB3-FB4E-4F3E-B055-E0A53277E239}"/>
    <dgm:cxn modelId="{614E809A-4914-482E-9E16-28F4BFB7BA7B}" type="presOf" srcId="{58F9DD6E-C55F-431E-8C88-5926B3CEBD12}" destId="{05F5E93C-398B-48A1-B768-292242A92CED}" srcOrd="1" destOrd="2" presId="urn:microsoft.com/office/officeart/2005/8/layout/hList9"/>
    <dgm:cxn modelId="{7EC2A29A-C28E-4116-A43D-4B412E6DD5F3}" type="presOf" srcId="{C5B67EF0-5769-4E96-BE49-467C5D679F44}" destId="{DBE382D5-00AF-431C-81A7-C8AC7C2A3635}" srcOrd="1" destOrd="0" presId="urn:microsoft.com/office/officeart/2005/8/layout/hList9"/>
    <dgm:cxn modelId="{89EE1B9D-8FB2-4F1C-BC67-8E32B8AC063F}" srcId="{27C2E86F-D18C-4406-9F36-A08945949777}" destId="{D00A2065-1AC9-40CF-B7E4-CAB03264F7E7}" srcOrd="7" destOrd="0" parTransId="{164F8003-E373-4AEA-BABF-28FC4A85E673}" sibTransId="{6C9B152D-9FD0-4716-A65F-27544D4A8A10}"/>
    <dgm:cxn modelId="{0C2E68AA-C00D-4304-8C82-03B9855F5700}" srcId="{C5B67EF0-5769-4E96-BE49-467C5D679F44}" destId="{2C4FD52E-E7E7-4D2C-9004-83DAAA741A79}" srcOrd="1" destOrd="0" parTransId="{1FD4389B-060B-42DA-AEAB-25CFD2F51BC6}" sibTransId="{FE39AC03-3157-40C9-AE07-A550F4974827}"/>
    <dgm:cxn modelId="{077D7CAA-5C7F-42F4-9CDB-87BCCFA03A20}" srcId="{27C2E86F-D18C-4406-9F36-A08945949777}" destId="{9C0B1A49-7E03-4643-B88C-57C6692FB88B}" srcOrd="6" destOrd="0" parTransId="{64315C54-5B83-4CCA-A435-6F0B6D969315}" sibTransId="{4E0F8A34-783D-4E52-A80D-3AB1904CB0BB}"/>
    <dgm:cxn modelId="{EF43C1AD-9EE5-4A5C-890A-8F680CD6743F}" srcId="{27C2E86F-D18C-4406-9F36-A08945949777}" destId="{B27A3C8C-B138-4F07-BD3C-45EF22F9088A}" srcOrd="4" destOrd="0" parTransId="{23CB008F-2EF8-40A3-9CCD-3D7570BABD9A}" sibTransId="{A6580EE4-B01E-4071-8676-22E43A9A37A2}"/>
    <dgm:cxn modelId="{2CC481B7-BE44-4BBF-8D56-C7A0D11A3863}" type="presOf" srcId="{1731E9D8-EFAC-4C01-A82B-C12A09DF8108}" destId="{A5BA7E5A-F073-4F6B-8F11-7F0B380B5A6E}" srcOrd="0" destOrd="3" presId="urn:microsoft.com/office/officeart/2005/8/layout/hList9"/>
    <dgm:cxn modelId="{0D711BC9-BFC8-4F5F-9342-63BF9C8BE5DE}" type="presOf" srcId="{2DA9DB82-8201-4CA4-87A6-983A2BD9978E}" destId="{A5BA7E5A-F073-4F6B-8F11-7F0B380B5A6E}" srcOrd="0" destOrd="1" presId="urn:microsoft.com/office/officeart/2005/8/layout/hList9"/>
    <dgm:cxn modelId="{D05067CA-4FDC-4585-B3C3-CE12C7B2D744}" type="presOf" srcId="{6ED47A36-1EA9-4CC9-9D47-EDAF40136C9C}" destId="{6501CF4E-D3DD-4B45-8E89-09CD609D2A46}" srcOrd="0" destOrd="4" presId="urn:microsoft.com/office/officeart/2005/8/layout/hList9"/>
    <dgm:cxn modelId="{BCB00ECC-3963-4D1A-B186-3F47F7242E28}" srcId="{14EE1675-B3FA-4C08-B145-A31A1EF74C63}" destId="{AF5719A9-F55B-49E0-9750-545C9C2FE2F8}" srcOrd="0" destOrd="0" parTransId="{57141A81-DECA-4F45-867D-83E521E97755}" sibTransId="{3822E428-2DF1-4271-80FF-C44CBD2E36C2}"/>
    <dgm:cxn modelId="{D9C714CF-47B0-4BF2-B04A-5A0852BEA810}" srcId="{27C2E86F-D18C-4406-9F36-A08945949777}" destId="{86089F40-9CB3-4A74-91EC-C21DE10BE4DA}" srcOrd="3" destOrd="0" parTransId="{3ABD3721-E72A-43BC-981A-4E4361E55D4A}" sibTransId="{33A5C696-FD7A-48F3-986B-C96F0A347414}"/>
    <dgm:cxn modelId="{999486D3-87BC-4930-A6E8-A98B33C5AFA4}" type="presOf" srcId="{86089F40-9CB3-4A74-91EC-C21DE10BE4DA}" destId="{A5BA7E5A-F073-4F6B-8F11-7F0B380B5A6E}" srcOrd="0" destOrd="4" presId="urn:microsoft.com/office/officeart/2005/8/layout/hList9"/>
    <dgm:cxn modelId="{4EDD1CD5-0B97-4A1C-A734-A044B40C79BB}" type="presOf" srcId="{B27A3C8C-B138-4F07-BD3C-45EF22F9088A}" destId="{A5BA7E5A-F073-4F6B-8F11-7F0B380B5A6E}" srcOrd="0" destOrd="5" presId="urn:microsoft.com/office/officeart/2005/8/layout/hList9"/>
    <dgm:cxn modelId="{9BBC80D6-47AA-4747-A4EA-653E4805AD78}" type="presOf" srcId="{579D7F52-746B-4289-A494-92675CCC3A93}" destId="{DBE382D5-00AF-431C-81A7-C8AC7C2A3635}" srcOrd="1" destOrd="5" presId="urn:microsoft.com/office/officeart/2005/8/layout/hList9"/>
    <dgm:cxn modelId="{864EE5D8-B7E8-43BB-AB6E-608989844ED2}" type="presOf" srcId="{B27A3C8C-B138-4F07-BD3C-45EF22F9088A}" destId="{05F5E93C-398B-48A1-B768-292242A92CED}" srcOrd="1" destOrd="5" presId="urn:microsoft.com/office/officeart/2005/8/layout/hList9"/>
    <dgm:cxn modelId="{4FACB9D9-52E4-4654-9086-53F6B974B550}" type="presOf" srcId="{58F9DD6E-C55F-431E-8C88-5926B3CEBD12}" destId="{A5BA7E5A-F073-4F6B-8F11-7F0B380B5A6E}" srcOrd="0" destOrd="2" presId="urn:microsoft.com/office/officeart/2005/8/layout/hList9"/>
    <dgm:cxn modelId="{23CBD9DC-4048-4604-B8C5-2E423C925827}" srcId="{27C2E86F-D18C-4406-9F36-A08945949777}" destId="{F493D877-BF56-4E37-A9A1-7FBB191B2F89}" srcOrd="5" destOrd="0" parTransId="{CAB918A1-B68C-4DB9-B52D-B0CE1EE2519A}" sibTransId="{78451A06-6100-4539-AE4B-F314BD5F2491}"/>
    <dgm:cxn modelId="{EB0323E5-ED64-460C-8133-33D7AA9D48EB}" type="presOf" srcId="{2C4FD52E-E7E7-4D2C-9004-83DAAA741A79}" destId="{DBE382D5-00AF-431C-81A7-C8AC7C2A3635}" srcOrd="1" destOrd="2" presId="urn:microsoft.com/office/officeart/2005/8/layout/hList9"/>
    <dgm:cxn modelId="{880A20E7-AB95-4CF9-90F6-B2022BCA1295}" type="presOf" srcId="{F493D877-BF56-4E37-A9A1-7FBB191B2F89}" destId="{05F5E93C-398B-48A1-B768-292242A92CED}" srcOrd="1" destOrd="6" presId="urn:microsoft.com/office/officeart/2005/8/layout/hList9"/>
    <dgm:cxn modelId="{7D8DE7ED-4343-48FC-8A25-C9D689FA2AA3}" type="presOf" srcId="{27C2E86F-D18C-4406-9F36-A08945949777}" destId="{A5BA7E5A-F073-4F6B-8F11-7F0B380B5A6E}" srcOrd="0" destOrd="0" presId="urn:microsoft.com/office/officeart/2005/8/layout/hList9"/>
    <dgm:cxn modelId="{89AB9AEE-F6E4-46D5-BE72-88631C92142C}" type="presOf" srcId="{F493D877-BF56-4E37-A9A1-7FBB191B2F89}" destId="{A5BA7E5A-F073-4F6B-8F11-7F0B380B5A6E}" srcOrd="0" destOrd="6" presId="urn:microsoft.com/office/officeart/2005/8/layout/hList9"/>
    <dgm:cxn modelId="{57B34089-2CE7-4128-9C42-0A1CBFB9B7E3}" type="presParOf" srcId="{45D54F4B-205E-4503-BA42-FF1A40B6C1C5}" destId="{DDBD6798-4276-4FC4-84C5-A12E387607AE}" srcOrd="0" destOrd="0" presId="urn:microsoft.com/office/officeart/2005/8/layout/hList9"/>
    <dgm:cxn modelId="{58A3E33B-3248-4B57-ACDF-FAD9781B8B41}" type="presParOf" srcId="{45D54F4B-205E-4503-BA42-FF1A40B6C1C5}" destId="{7DC61017-D3A3-4EDC-91BF-EF7B592161D1}" srcOrd="1" destOrd="0" presId="urn:microsoft.com/office/officeart/2005/8/layout/hList9"/>
    <dgm:cxn modelId="{7AE53165-11AF-46C4-9A27-A9C9CC8438F2}" type="presParOf" srcId="{7DC61017-D3A3-4EDC-91BF-EF7B592161D1}" destId="{4DA78C7C-0C95-410B-BC48-E7DF25EBBE56}" srcOrd="0" destOrd="0" presId="urn:microsoft.com/office/officeart/2005/8/layout/hList9"/>
    <dgm:cxn modelId="{DDA1ECD3-27E4-4F50-9DD1-DCC49DF596DB}" type="presParOf" srcId="{7DC61017-D3A3-4EDC-91BF-EF7B592161D1}" destId="{782D8B73-BC94-4C71-B890-4743877BE717}" srcOrd="1" destOrd="0" presId="urn:microsoft.com/office/officeart/2005/8/layout/hList9"/>
    <dgm:cxn modelId="{F8218ACA-E16B-4784-9A26-CAD3649456E9}" type="presParOf" srcId="{782D8B73-BC94-4C71-B890-4743877BE717}" destId="{6501CF4E-D3DD-4B45-8E89-09CD609D2A46}" srcOrd="0" destOrd="0" presId="urn:microsoft.com/office/officeart/2005/8/layout/hList9"/>
    <dgm:cxn modelId="{F3D1CACD-FD57-4275-9D0A-EE6873862B94}" type="presParOf" srcId="{782D8B73-BC94-4C71-B890-4743877BE717}" destId="{DBE382D5-00AF-431C-81A7-C8AC7C2A3635}" srcOrd="1" destOrd="0" presId="urn:microsoft.com/office/officeart/2005/8/layout/hList9"/>
    <dgm:cxn modelId="{EC5EFD31-6BEB-4705-B14B-617D887A091A}" type="presParOf" srcId="{45D54F4B-205E-4503-BA42-FF1A40B6C1C5}" destId="{C79FCF36-AC6A-4B93-8EDE-A3A8492D1F7A}" srcOrd="2" destOrd="0" presId="urn:microsoft.com/office/officeart/2005/8/layout/hList9"/>
    <dgm:cxn modelId="{CA3460DA-940B-4190-A515-4A56CA43D710}" type="presParOf" srcId="{45D54F4B-205E-4503-BA42-FF1A40B6C1C5}" destId="{DD9D3017-796A-4DFB-BB68-8154079136AF}" srcOrd="3" destOrd="0" presId="urn:microsoft.com/office/officeart/2005/8/layout/hList9"/>
    <dgm:cxn modelId="{92480643-6844-4413-AE4C-92C77FA1284A}" type="presParOf" srcId="{45D54F4B-205E-4503-BA42-FF1A40B6C1C5}" destId="{80CDBDEF-1498-4015-B899-28DBB90C2721}" srcOrd="4" destOrd="0" presId="urn:microsoft.com/office/officeart/2005/8/layout/hList9"/>
    <dgm:cxn modelId="{87EDDA52-18A0-4209-8542-1A9FEBCB27D9}" type="presParOf" srcId="{45D54F4B-205E-4503-BA42-FF1A40B6C1C5}" destId="{59566841-08FE-441A-9F7A-BEFCD802BA5A}" srcOrd="5" destOrd="0" presId="urn:microsoft.com/office/officeart/2005/8/layout/hList9"/>
    <dgm:cxn modelId="{D501D3B3-326D-4B00-972F-F32704D57E79}" type="presParOf" srcId="{45D54F4B-205E-4503-BA42-FF1A40B6C1C5}" destId="{23CACDAF-653C-4E15-9005-218275C034E2}" srcOrd="6" destOrd="0" presId="urn:microsoft.com/office/officeart/2005/8/layout/hList9"/>
    <dgm:cxn modelId="{3F28789C-EBFF-46F3-9D8A-AB7EFF545CA3}" type="presParOf" srcId="{23CACDAF-653C-4E15-9005-218275C034E2}" destId="{E8448E4D-B478-4350-9F4B-D18847C788F3}" srcOrd="0" destOrd="0" presId="urn:microsoft.com/office/officeart/2005/8/layout/hList9"/>
    <dgm:cxn modelId="{636B65FC-7F76-4DB5-B3A9-6016342ED9A3}" type="presParOf" srcId="{23CACDAF-653C-4E15-9005-218275C034E2}" destId="{853BB220-A565-4FE1-A852-5527C963DF59}" srcOrd="1" destOrd="0" presId="urn:microsoft.com/office/officeart/2005/8/layout/hList9"/>
    <dgm:cxn modelId="{BBC4394A-4CD1-45AA-85B9-D080BE6AC60E}" type="presParOf" srcId="{853BB220-A565-4FE1-A852-5527C963DF59}" destId="{A5BA7E5A-F073-4F6B-8F11-7F0B380B5A6E}" srcOrd="0" destOrd="0" presId="urn:microsoft.com/office/officeart/2005/8/layout/hList9"/>
    <dgm:cxn modelId="{3FAF39ED-E561-4D7F-BF26-390134CB8021}" type="presParOf" srcId="{853BB220-A565-4FE1-A852-5527C963DF59}" destId="{05F5E93C-398B-48A1-B768-292242A92CED}" srcOrd="1" destOrd="0" presId="urn:microsoft.com/office/officeart/2005/8/layout/hList9"/>
    <dgm:cxn modelId="{20C25252-B285-4B2A-9F0F-28DBD1864CC6}" type="presParOf" srcId="{45D54F4B-205E-4503-BA42-FF1A40B6C1C5}" destId="{89AB7F12-9AB8-4D82-8798-399CD22DF73F}" srcOrd="7" destOrd="0" presId="urn:microsoft.com/office/officeart/2005/8/layout/hList9"/>
    <dgm:cxn modelId="{15375755-EE45-4D62-8E58-3DAF18AD8615}" type="presParOf" srcId="{45D54F4B-205E-4503-BA42-FF1A40B6C1C5}" destId="{74F6F18F-D4A3-4248-9E36-444B4B7E43DB}" srcOrd="8" destOrd="0" presId="urn:microsoft.com/office/officeart/2005/8/layout/hList9"/>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4EE1675-B3FA-4C08-B145-A31A1EF74C63}"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en-US"/>
        </a:p>
      </dgm:t>
    </dgm:pt>
    <dgm:pt modelId="{AF5719A9-F55B-49E0-9750-545C9C2FE2F8}">
      <dgm:prSet phldrT="[Text]"/>
      <dgm:spPr/>
      <dgm:t>
        <a:bodyPr/>
        <a:lstStyle/>
        <a:p>
          <a:r>
            <a:rPr lang="en-US"/>
            <a:t>5</a:t>
          </a:r>
        </a:p>
      </dgm:t>
    </dgm:pt>
    <dgm:pt modelId="{57141A81-DECA-4F45-867D-83E521E97755}" type="parTrans" cxnId="{BCB00ECC-3963-4D1A-B186-3F47F7242E28}">
      <dgm:prSet/>
      <dgm:spPr/>
      <dgm:t>
        <a:bodyPr/>
        <a:lstStyle/>
        <a:p>
          <a:endParaRPr lang="en-US"/>
        </a:p>
      </dgm:t>
    </dgm:pt>
    <dgm:pt modelId="{3822E428-2DF1-4271-80FF-C44CBD2E36C2}" type="sibTrans" cxnId="{BCB00ECC-3963-4D1A-B186-3F47F7242E28}">
      <dgm:prSet/>
      <dgm:spPr/>
      <dgm:t>
        <a:bodyPr/>
        <a:lstStyle/>
        <a:p>
          <a:endParaRPr lang="en-US"/>
        </a:p>
      </dgm:t>
    </dgm:pt>
    <dgm:pt modelId="{C5B67EF0-5769-4E96-BE49-467C5D679F44}">
      <dgm:prSet phldrT="[Text]" custT="1"/>
      <dgm:spPr/>
      <dgm:t>
        <a:bodyPr/>
        <a:lstStyle/>
        <a:p>
          <a:r>
            <a:rPr lang="en-US" sz="2200" b="1"/>
            <a:t>Offer nutrition education</a:t>
          </a:r>
        </a:p>
      </dgm:t>
    </dgm:pt>
    <dgm:pt modelId="{4947C7FE-8A91-4868-ADCC-F06EBCE468FD}" type="parTrans" cxnId="{EBDB4D8A-1EED-40B3-ABA1-73B64575771F}">
      <dgm:prSet/>
      <dgm:spPr/>
      <dgm:t>
        <a:bodyPr/>
        <a:lstStyle/>
        <a:p>
          <a:endParaRPr lang="en-US"/>
        </a:p>
      </dgm:t>
    </dgm:pt>
    <dgm:pt modelId="{60D02317-FAF7-4DAE-9A44-6C3C58BE4BA1}" type="sibTrans" cxnId="{EBDB4D8A-1EED-40B3-ABA1-73B64575771F}">
      <dgm:prSet/>
      <dgm:spPr/>
      <dgm:t>
        <a:bodyPr/>
        <a:lstStyle/>
        <a:p>
          <a:endParaRPr lang="en-US"/>
        </a:p>
      </dgm:t>
    </dgm:pt>
    <dgm:pt modelId="{50FD8AB0-B93C-4840-937C-4EE07F9F9AF5}">
      <dgm:prSet phldrT="[Text]"/>
      <dgm:spPr/>
      <dgm:t>
        <a:bodyPr/>
        <a:lstStyle/>
        <a:p>
          <a:r>
            <a:rPr lang="en-US"/>
            <a:t>6</a:t>
          </a:r>
        </a:p>
      </dgm:t>
    </dgm:pt>
    <dgm:pt modelId="{4E5D1D85-ED90-42EF-A976-1DEA42A1C28D}" type="parTrans" cxnId="{E6D50070-95DF-49D0-9A7F-43880AA9633B}">
      <dgm:prSet/>
      <dgm:spPr/>
      <dgm:t>
        <a:bodyPr/>
        <a:lstStyle/>
        <a:p>
          <a:endParaRPr lang="en-US"/>
        </a:p>
      </dgm:t>
    </dgm:pt>
    <dgm:pt modelId="{455CD85C-1D10-4E50-BC49-E1D2C7D9A70F}" type="sibTrans" cxnId="{E6D50070-95DF-49D0-9A7F-43880AA9633B}">
      <dgm:prSet/>
      <dgm:spPr/>
      <dgm:t>
        <a:bodyPr/>
        <a:lstStyle/>
        <a:p>
          <a:endParaRPr lang="en-US"/>
        </a:p>
      </dgm:t>
    </dgm:pt>
    <dgm:pt modelId="{27C2E86F-D18C-4406-9F36-A08945949777}">
      <dgm:prSet phldrT="[Text]" custT="1"/>
      <dgm:spPr/>
      <dgm:t>
        <a:bodyPr/>
        <a:lstStyle/>
        <a:p>
          <a:pPr>
            <a:spcAft>
              <a:spcPct val="35000"/>
            </a:spcAft>
          </a:pPr>
          <a:r>
            <a:rPr lang="en-US" sz="2400" b="1"/>
            <a:t>Repeat </a:t>
          </a:r>
          <a:br>
            <a:rPr lang="en-US" sz="2400" b="1"/>
          </a:br>
          <a:r>
            <a:rPr lang="en-US" sz="2400" b="1"/>
            <a:t>Steps 4 and 5 for other members of the household</a:t>
          </a:r>
        </a:p>
      </dgm:t>
    </dgm:pt>
    <dgm:pt modelId="{1C2A6E14-9CDB-41FC-A942-E438E48DAC54}" type="parTrans" cxnId="{E2D7B02B-0984-4EA8-8A3B-A0137B6C8A3C}">
      <dgm:prSet/>
      <dgm:spPr/>
      <dgm:t>
        <a:bodyPr/>
        <a:lstStyle/>
        <a:p>
          <a:endParaRPr lang="en-US"/>
        </a:p>
      </dgm:t>
    </dgm:pt>
    <dgm:pt modelId="{2157D4CB-65F3-4489-A716-D3270589A25F}" type="sibTrans" cxnId="{E2D7B02B-0984-4EA8-8A3B-A0137B6C8A3C}">
      <dgm:prSet/>
      <dgm:spPr/>
      <dgm:t>
        <a:bodyPr/>
        <a:lstStyle/>
        <a:p>
          <a:endParaRPr lang="en-US"/>
        </a:p>
      </dgm:t>
    </dgm:pt>
    <dgm:pt modelId="{2DA9DB82-8201-4CA4-87A6-983A2BD9978E}">
      <dgm:prSet phldrT="[Text]" custT="1"/>
      <dgm:spPr/>
      <dgm:t>
        <a:bodyPr/>
        <a:lstStyle/>
        <a:p>
          <a:pPr>
            <a:spcAft>
              <a:spcPts val="600"/>
            </a:spcAft>
          </a:pPr>
          <a:r>
            <a:rPr lang="en-US" sz="2000"/>
            <a:t>Be mindful of the time </a:t>
          </a:r>
        </a:p>
      </dgm:t>
    </dgm:pt>
    <dgm:pt modelId="{809112DF-130B-4F1D-8B2C-A9EFA6E167B6}" type="parTrans" cxnId="{65A1DF90-C66F-4E73-AE29-E12ECD42C451}">
      <dgm:prSet/>
      <dgm:spPr/>
      <dgm:t>
        <a:bodyPr/>
        <a:lstStyle/>
        <a:p>
          <a:endParaRPr lang="en-US"/>
        </a:p>
      </dgm:t>
    </dgm:pt>
    <dgm:pt modelId="{C344ADB3-FB4E-4F3E-B055-E0A53277E239}" type="sibTrans" cxnId="{65A1DF90-C66F-4E73-AE29-E12ECD42C451}">
      <dgm:prSet/>
      <dgm:spPr/>
      <dgm:t>
        <a:bodyPr/>
        <a:lstStyle/>
        <a:p>
          <a:endParaRPr lang="en-US"/>
        </a:p>
      </dgm:t>
    </dgm:pt>
    <dgm:pt modelId="{4260F8FB-7910-41B1-BFEC-AAEF9357469D}">
      <dgm:prSet phldrT="[Text]" custT="1"/>
      <dgm:spPr/>
      <dgm:t>
        <a:bodyPr/>
        <a:lstStyle/>
        <a:p>
          <a:r>
            <a:rPr lang="en-US" sz="2000"/>
            <a:t>Ask permission to share nutrition education </a:t>
          </a:r>
        </a:p>
      </dgm:t>
    </dgm:pt>
    <dgm:pt modelId="{A6860E68-C97E-4DB0-9067-3F2339B18C48}" type="parTrans" cxnId="{1A1B9FA5-7C80-4CEA-A850-A2C427259349}">
      <dgm:prSet/>
      <dgm:spPr/>
      <dgm:t>
        <a:bodyPr/>
        <a:lstStyle/>
        <a:p>
          <a:endParaRPr lang="en-US"/>
        </a:p>
      </dgm:t>
    </dgm:pt>
    <dgm:pt modelId="{38B014E1-05BD-4E91-A1D0-D256D9234AC0}" type="sibTrans" cxnId="{1A1B9FA5-7C80-4CEA-A850-A2C427259349}">
      <dgm:prSet/>
      <dgm:spPr/>
      <dgm:t>
        <a:bodyPr/>
        <a:lstStyle/>
        <a:p>
          <a:endParaRPr lang="en-US"/>
        </a:p>
      </dgm:t>
    </dgm:pt>
    <dgm:pt modelId="{05EF44B1-0484-43C3-B6E0-A5D466F515C9}">
      <dgm:prSet phldrT="[Text]" custT="1"/>
      <dgm:spPr/>
      <dgm:t>
        <a:bodyPr/>
        <a:lstStyle/>
        <a:p>
          <a:r>
            <a:rPr lang="en-US" sz="2000" dirty="0"/>
            <a:t>Offer topics to explore and follow participant lead</a:t>
          </a:r>
          <a:br>
            <a:rPr lang="en-US" sz="2000" dirty="0"/>
          </a:br>
          <a:endParaRPr lang="en-US" sz="2000" dirty="0"/>
        </a:p>
      </dgm:t>
    </dgm:pt>
    <dgm:pt modelId="{9E7D6B81-9586-4449-9960-77792BEEF8DE}" type="parTrans" cxnId="{D07821CD-491F-4272-8904-C19FD32B6B78}">
      <dgm:prSet/>
      <dgm:spPr/>
      <dgm:t>
        <a:bodyPr/>
        <a:lstStyle/>
        <a:p>
          <a:endParaRPr lang="en-US"/>
        </a:p>
      </dgm:t>
    </dgm:pt>
    <dgm:pt modelId="{576D3B5E-D2F6-4573-AC38-E74635618323}" type="sibTrans" cxnId="{D07821CD-491F-4272-8904-C19FD32B6B78}">
      <dgm:prSet/>
      <dgm:spPr/>
      <dgm:t>
        <a:bodyPr/>
        <a:lstStyle/>
        <a:p>
          <a:endParaRPr lang="en-US"/>
        </a:p>
      </dgm:t>
    </dgm:pt>
    <dgm:pt modelId="{BC610691-574A-443B-8205-F69D182DA2A5}">
      <dgm:prSet phldrT="[Text]" custT="1"/>
      <dgm:spPr/>
      <dgm:t>
        <a:bodyPr/>
        <a:lstStyle/>
        <a:p>
          <a:pPr>
            <a:spcAft>
              <a:spcPts val="600"/>
            </a:spcAft>
          </a:pPr>
          <a:r>
            <a:rPr lang="en-US" sz="2000"/>
            <a:t>Listen for fatigue in the participant</a:t>
          </a:r>
        </a:p>
      </dgm:t>
    </dgm:pt>
    <dgm:pt modelId="{7C4A7C9F-03EC-4B85-8FA8-8F2B27F74D93}" type="parTrans" cxnId="{7F2A9B6B-D35B-4805-A1A0-B7816BFF413C}">
      <dgm:prSet/>
      <dgm:spPr/>
      <dgm:t>
        <a:bodyPr/>
        <a:lstStyle/>
        <a:p>
          <a:endParaRPr lang="en-US"/>
        </a:p>
      </dgm:t>
    </dgm:pt>
    <dgm:pt modelId="{5282CC9D-0FB9-4C36-8CBF-CF0E98CA5554}" type="sibTrans" cxnId="{7F2A9B6B-D35B-4805-A1A0-B7816BFF413C}">
      <dgm:prSet/>
      <dgm:spPr/>
      <dgm:t>
        <a:bodyPr/>
        <a:lstStyle/>
        <a:p>
          <a:endParaRPr lang="en-US"/>
        </a:p>
      </dgm:t>
    </dgm:pt>
    <dgm:pt modelId="{97C620A0-CC5D-4B5D-8BCB-4BC0B614C06A}">
      <dgm:prSet phldrT="[Text]" custT="1"/>
      <dgm:spPr/>
      <dgm:t>
        <a:bodyPr/>
        <a:lstStyle/>
        <a:p>
          <a:pPr>
            <a:spcAft>
              <a:spcPts val="600"/>
            </a:spcAft>
          </a:pPr>
          <a:r>
            <a:rPr lang="en-US" sz="2000"/>
            <a:t>Offer a summary at the end of each discussion topic</a:t>
          </a:r>
        </a:p>
      </dgm:t>
    </dgm:pt>
    <dgm:pt modelId="{3DDB4FFC-18EA-41FC-B52A-B869CB904F84}" type="parTrans" cxnId="{7D870D8A-C9C8-4811-A4D2-6C83473DEAB7}">
      <dgm:prSet/>
      <dgm:spPr/>
      <dgm:t>
        <a:bodyPr/>
        <a:lstStyle/>
        <a:p>
          <a:endParaRPr lang="en-US"/>
        </a:p>
      </dgm:t>
    </dgm:pt>
    <dgm:pt modelId="{FDF50880-B216-4CD4-A464-FD6A6A6CC933}" type="sibTrans" cxnId="{7D870D8A-C9C8-4811-A4D2-6C83473DEAB7}">
      <dgm:prSet/>
      <dgm:spPr/>
      <dgm:t>
        <a:bodyPr/>
        <a:lstStyle/>
        <a:p>
          <a:endParaRPr lang="en-US"/>
        </a:p>
      </dgm:t>
    </dgm:pt>
    <dgm:pt modelId="{45D54F4B-205E-4503-BA42-FF1A40B6C1C5}" type="pres">
      <dgm:prSet presAssocID="{14EE1675-B3FA-4C08-B145-A31A1EF74C63}" presName="list" presStyleCnt="0">
        <dgm:presLayoutVars>
          <dgm:dir/>
          <dgm:animLvl val="lvl"/>
        </dgm:presLayoutVars>
      </dgm:prSet>
      <dgm:spPr/>
    </dgm:pt>
    <dgm:pt modelId="{DDBD6798-4276-4FC4-84C5-A12E387607AE}" type="pres">
      <dgm:prSet presAssocID="{AF5719A9-F55B-49E0-9750-545C9C2FE2F8}" presName="posSpace" presStyleCnt="0"/>
      <dgm:spPr/>
    </dgm:pt>
    <dgm:pt modelId="{7DC61017-D3A3-4EDC-91BF-EF7B592161D1}" type="pres">
      <dgm:prSet presAssocID="{AF5719A9-F55B-49E0-9750-545C9C2FE2F8}" presName="vertFlow" presStyleCnt="0"/>
      <dgm:spPr/>
    </dgm:pt>
    <dgm:pt modelId="{4DA78C7C-0C95-410B-BC48-E7DF25EBBE56}" type="pres">
      <dgm:prSet presAssocID="{AF5719A9-F55B-49E0-9750-545C9C2FE2F8}" presName="topSpace" presStyleCnt="0"/>
      <dgm:spPr/>
    </dgm:pt>
    <dgm:pt modelId="{782D8B73-BC94-4C71-B890-4743877BE717}" type="pres">
      <dgm:prSet presAssocID="{AF5719A9-F55B-49E0-9750-545C9C2FE2F8}" presName="firstComp" presStyleCnt="0"/>
      <dgm:spPr/>
    </dgm:pt>
    <dgm:pt modelId="{6501CF4E-D3DD-4B45-8E89-09CD609D2A46}" type="pres">
      <dgm:prSet presAssocID="{AF5719A9-F55B-49E0-9750-545C9C2FE2F8}" presName="firstChild" presStyleLbl="bgAccFollowNode1" presStyleIdx="0" presStyleCnt="2" custScaleX="110587" custScaleY="314349" custLinFactNeighborX="3526" custLinFactNeighborY="1359"/>
      <dgm:spPr/>
    </dgm:pt>
    <dgm:pt modelId="{DBE382D5-00AF-431C-81A7-C8AC7C2A3635}" type="pres">
      <dgm:prSet presAssocID="{AF5719A9-F55B-49E0-9750-545C9C2FE2F8}" presName="firstChildTx" presStyleLbl="bgAccFollowNode1" presStyleIdx="0" presStyleCnt="2">
        <dgm:presLayoutVars>
          <dgm:bulletEnabled val="1"/>
        </dgm:presLayoutVars>
      </dgm:prSet>
      <dgm:spPr/>
    </dgm:pt>
    <dgm:pt modelId="{C79FCF36-AC6A-4B93-8EDE-A3A8492D1F7A}" type="pres">
      <dgm:prSet presAssocID="{AF5719A9-F55B-49E0-9750-545C9C2FE2F8}" presName="negSpace" presStyleCnt="0"/>
      <dgm:spPr/>
    </dgm:pt>
    <dgm:pt modelId="{DD9D3017-796A-4DFB-BB68-8154079136AF}" type="pres">
      <dgm:prSet presAssocID="{AF5719A9-F55B-49E0-9750-545C9C2FE2F8}" presName="circle" presStyleLbl="node1" presStyleIdx="0" presStyleCnt="2" custLinFactNeighborX="-39729" custLinFactNeighborY="614"/>
      <dgm:spPr/>
    </dgm:pt>
    <dgm:pt modelId="{80CDBDEF-1498-4015-B899-28DBB90C2721}" type="pres">
      <dgm:prSet presAssocID="{3822E428-2DF1-4271-80FF-C44CBD2E36C2}" presName="transSpace" presStyleCnt="0"/>
      <dgm:spPr/>
    </dgm:pt>
    <dgm:pt modelId="{59566841-08FE-441A-9F7A-BEFCD802BA5A}" type="pres">
      <dgm:prSet presAssocID="{50FD8AB0-B93C-4840-937C-4EE07F9F9AF5}" presName="posSpace" presStyleCnt="0"/>
      <dgm:spPr/>
    </dgm:pt>
    <dgm:pt modelId="{23CACDAF-653C-4E15-9005-218275C034E2}" type="pres">
      <dgm:prSet presAssocID="{50FD8AB0-B93C-4840-937C-4EE07F9F9AF5}" presName="vertFlow" presStyleCnt="0"/>
      <dgm:spPr/>
    </dgm:pt>
    <dgm:pt modelId="{E8448E4D-B478-4350-9F4B-D18847C788F3}" type="pres">
      <dgm:prSet presAssocID="{50FD8AB0-B93C-4840-937C-4EE07F9F9AF5}" presName="topSpace" presStyleCnt="0"/>
      <dgm:spPr/>
    </dgm:pt>
    <dgm:pt modelId="{853BB220-A565-4FE1-A852-5527C963DF59}" type="pres">
      <dgm:prSet presAssocID="{50FD8AB0-B93C-4840-937C-4EE07F9F9AF5}" presName="firstComp" presStyleCnt="0"/>
      <dgm:spPr/>
    </dgm:pt>
    <dgm:pt modelId="{A5BA7E5A-F073-4F6B-8F11-7F0B380B5A6E}" type="pres">
      <dgm:prSet presAssocID="{50FD8AB0-B93C-4840-937C-4EE07F9F9AF5}" presName="firstChild" presStyleLbl="bgAccFollowNode1" presStyleIdx="1" presStyleCnt="2" custScaleX="130341" custScaleY="309811" custLinFactNeighborX="-9212" custLinFactNeighborY="3149"/>
      <dgm:spPr/>
    </dgm:pt>
    <dgm:pt modelId="{05F5E93C-398B-48A1-B768-292242A92CED}" type="pres">
      <dgm:prSet presAssocID="{50FD8AB0-B93C-4840-937C-4EE07F9F9AF5}" presName="firstChildTx" presStyleLbl="bgAccFollowNode1" presStyleIdx="1" presStyleCnt="2">
        <dgm:presLayoutVars>
          <dgm:bulletEnabled val="1"/>
        </dgm:presLayoutVars>
      </dgm:prSet>
      <dgm:spPr/>
    </dgm:pt>
    <dgm:pt modelId="{89AB7F12-9AB8-4D82-8798-399CD22DF73F}" type="pres">
      <dgm:prSet presAssocID="{50FD8AB0-B93C-4840-937C-4EE07F9F9AF5}" presName="negSpace" presStyleCnt="0"/>
      <dgm:spPr/>
    </dgm:pt>
    <dgm:pt modelId="{74F6F18F-D4A3-4248-9E36-444B4B7E43DB}" type="pres">
      <dgm:prSet presAssocID="{50FD8AB0-B93C-4840-937C-4EE07F9F9AF5}" presName="circle" presStyleLbl="node1" presStyleIdx="1" presStyleCnt="2" custLinFactNeighborX="-45523" custLinFactNeighborY="614"/>
      <dgm:spPr/>
    </dgm:pt>
  </dgm:ptLst>
  <dgm:cxnLst>
    <dgm:cxn modelId="{5B3C1B08-7480-484B-B933-B474F5235796}" type="presOf" srcId="{05EF44B1-0484-43C3-B6E0-A5D466F515C9}" destId="{DBE382D5-00AF-431C-81A7-C8AC7C2A3635}" srcOrd="1" destOrd="1" presId="urn:microsoft.com/office/officeart/2005/8/layout/hList9"/>
    <dgm:cxn modelId="{ADA9BF0C-D1BB-4DEE-9CA5-3AA6D4ACF5E5}" type="presOf" srcId="{C5B67EF0-5769-4E96-BE49-467C5D679F44}" destId="{6501CF4E-D3DD-4B45-8E89-09CD609D2A46}" srcOrd="0" destOrd="0" presId="urn:microsoft.com/office/officeart/2005/8/layout/hList9"/>
    <dgm:cxn modelId="{72069F0F-15F3-4BCF-A900-9AC5F96F0EB7}" type="presOf" srcId="{14EE1675-B3FA-4C08-B145-A31A1EF74C63}" destId="{45D54F4B-205E-4503-BA42-FF1A40B6C1C5}" srcOrd="0" destOrd="0" presId="urn:microsoft.com/office/officeart/2005/8/layout/hList9"/>
    <dgm:cxn modelId="{D508C622-4F5F-4F54-B4F3-5F5A2B25F548}" type="presOf" srcId="{2DA9DB82-8201-4CA4-87A6-983A2BD9978E}" destId="{05F5E93C-398B-48A1-B768-292242A92CED}" srcOrd="1" destOrd="1" presId="urn:microsoft.com/office/officeart/2005/8/layout/hList9"/>
    <dgm:cxn modelId="{2AE44023-0169-4DE5-921B-05253D75D540}" type="presOf" srcId="{50FD8AB0-B93C-4840-937C-4EE07F9F9AF5}" destId="{74F6F18F-D4A3-4248-9E36-444B4B7E43DB}" srcOrd="0" destOrd="0" presId="urn:microsoft.com/office/officeart/2005/8/layout/hList9"/>
    <dgm:cxn modelId="{0947D324-F66E-4CB9-B924-CAB2307EA936}" type="presOf" srcId="{27C2E86F-D18C-4406-9F36-A08945949777}" destId="{05F5E93C-398B-48A1-B768-292242A92CED}" srcOrd="1" destOrd="0" presId="urn:microsoft.com/office/officeart/2005/8/layout/hList9"/>
    <dgm:cxn modelId="{E2D7B02B-0984-4EA8-8A3B-A0137B6C8A3C}" srcId="{50FD8AB0-B93C-4840-937C-4EE07F9F9AF5}" destId="{27C2E86F-D18C-4406-9F36-A08945949777}" srcOrd="0" destOrd="0" parTransId="{1C2A6E14-9CDB-41FC-A942-E438E48DAC54}" sibTransId="{2157D4CB-65F3-4489-A716-D3270589A25F}"/>
    <dgm:cxn modelId="{153B813F-5CF0-43B2-BDC6-619F77CB41A6}" type="presOf" srcId="{4260F8FB-7910-41B1-BFEC-AAEF9357469D}" destId="{6501CF4E-D3DD-4B45-8E89-09CD609D2A46}" srcOrd="0" destOrd="2" presId="urn:microsoft.com/office/officeart/2005/8/layout/hList9"/>
    <dgm:cxn modelId="{7F2A9B6B-D35B-4805-A1A0-B7816BFF413C}" srcId="{27C2E86F-D18C-4406-9F36-A08945949777}" destId="{BC610691-574A-443B-8205-F69D182DA2A5}" srcOrd="1" destOrd="0" parTransId="{7C4A7C9F-03EC-4B85-8FA8-8F2B27F74D93}" sibTransId="{5282CC9D-0FB9-4C36-8CBF-CF0E98CA5554}"/>
    <dgm:cxn modelId="{F367614D-1EDF-4497-952E-DE38AE9277B2}" type="presOf" srcId="{05EF44B1-0484-43C3-B6E0-A5D466F515C9}" destId="{6501CF4E-D3DD-4B45-8E89-09CD609D2A46}" srcOrd="0" destOrd="1" presId="urn:microsoft.com/office/officeart/2005/8/layout/hList9"/>
    <dgm:cxn modelId="{E6D50070-95DF-49D0-9A7F-43880AA9633B}" srcId="{14EE1675-B3FA-4C08-B145-A31A1EF74C63}" destId="{50FD8AB0-B93C-4840-937C-4EE07F9F9AF5}" srcOrd="1" destOrd="0" parTransId="{4E5D1D85-ED90-42EF-A976-1DEA42A1C28D}" sibTransId="{455CD85C-1D10-4E50-BC49-E1D2C7D9A70F}"/>
    <dgm:cxn modelId="{3C5E6D50-4E86-4B32-B88B-0AE432F5E866}" type="presOf" srcId="{AF5719A9-F55B-49E0-9750-545C9C2FE2F8}" destId="{DD9D3017-796A-4DFB-BB68-8154079136AF}" srcOrd="0" destOrd="0" presId="urn:microsoft.com/office/officeart/2005/8/layout/hList9"/>
    <dgm:cxn modelId="{7D870D8A-C9C8-4811-A4D2-6C83473DEAB7}" srcId="{27C2E86F-D18C-4406-9F36-A08945949777}" destId="{97C620A0-CC5D-4B5D-8BCB-4BC0B614C06A}" srcOrd="2" destOrd="0" parTransId="{3DDB4FFC-18EA-41FC-B52A-B869CB904F84}" sibTransId="{FDF50880-B216-4CD4-A464-FD6A6A6CC933}"/>
    <dgm:cxn modelId="{EBDB4D8A-1EED-40B3-ABA1-73B64575771F}" srcId="{AF5719A9-F55B-49E0-9750-545C9C2FE2F8}" destId="{C5B67EF0-5769-4E96-BE49-467C5D679F44}" srcOrd="0" destOrd="0" parTransId="{4947C7FE-8A91-4868-ADCC-F06EBCE468FD}" sibTransId="{60D02317-FAF7-4DAE-9A44-6C3C58BE4BA1}"/>
    <dgm:cxn modelId="{65A1DF90-C66F-4E73-AE29-E12ECD42C451}" srcId="{27C2E86F-D18C-4406-9F36-A08945949777}" destId="{2DA9DB82-8201-4CA4-87A6-983A2BD9978E}" srcOrd="0" destOrd="0" parTransId="{809112DF-130B-4F1D-8B2C-A9EFA6E167B6}" sibTransId="{C344ADB3-FB4E-4F3E-B055-E0A53277E239}"/>
    <dgm:cxn modelId="{86D35A91-43C0-44E0-9C89-E30F65ED2894}" type="presOf" srcId="{BC610691-574A-443B-8205-F69D182DA2A5}" destId="{A5BA7E5A-F073-4F6B-8F11-7F0B380B5A6E}" srcOrd="0" destOrd="2" presId="urn:microsoft.com/office/officeart/2005/8/layout/hList9"/>
    <dgm:cxn modelId="{7EC2A29A-C28E-4116-A43D-4B412E6DD5F3}" type="presOf" srcId="{C5B67EF0-5769-4E96-BE49-467C5D679F44}" destId="{DBE382D5-00AF-431C-81A7-C8AC7C2A3635}" srcOrd="1" destOrd="0" presId="urn:microsoft.com/office/officeart/2005/8/layout/hList9"/>
    <dgm:cxn modelId="{A6018F9F-CA01-49AE-BD53-6F54132D9611}" type="presOf" srcId="{4260F8FB-7910-41B1-BFEC-AAEF9357469D}" destId="{DBE382D5-00AF-431C-81A7-C8AC7C2A3635}" srcOrd="1" destOrd="2" presId="urn:microsoft.com/office/officeart/2005/8/layout/hList9"/>
    <dgm:cxn modelId="{1A1B9FA5-7C80-4CEA-A850-A2C427259349}" srcId="{C5B67EF0-5769-4E96-BE49-467C5D679F44}" destId="{4260F8FB-7910-41B1-BFEC-AAEF9357469D}" srcOrd="1" destOrd="0" parTransId="{A6860E68-C97E-4DB0-9067-3F2339B18C48}" sibTransId="{38B014E1-05BD-4E91-A1D0-D256D9234AC0}"/>
    <dgm:cxn modelId="{E23A38AC-A617-4B52-8B40-48340BC76045}" type="presOf" srcId="{BC610691-574A-443B-8205-F69D182DA2A5}" destId="{05F5E93C-398B-48A1-B768-292242A92CED}" srcOrd="1" destOrd="2" presId="urn:microsoft.com/office/officeart/2005/8/layout/hList9"/>
    <dgm:cxn modelId="{0D711BC9-BFC8-4F5F-9342-63BF9C8BE5DE}" type="presOf" srcId="{2DA9DB82-8201-4CA4-87A6-983A2BD9978E}" destId="{A5BA7E5A-F073-4F6B-8F11-7F0B380B5A6E}" srcOrd="0" destOrd="1" presId="urn:microsoft.com/office/officeart/2005/8/layout/hList9"/>
    <dgm:cxn modelId="{BCB00ECC-3963-4D1A-B186-3F47F7242E28}" srcId="{14EE1675-B3FA-4C08-B145-A31A1EF74C63}" destId="{AF5719A9-F55B-49E0-9750-545C9C2FE2F8}" srcOrd="0" destOrd="0" parTransId="{57141A81-DECA-4F45-867D-83E521E97755}" sibTransId="{3822E428-2DF1-4271-80FF-C44CBD2E36C2}"/>
    <dgm:cxn modelId="{D07821CD-491F-4272-8904-C19FD32B6B78}" srcId="{C5B67EF0-5769-4E96-BE49-467C5D679F44}" destId="{05EF44B1-0484-43C3-B6E0-A5D466F515C9}" srcOrd="0" destOrd="0" parTransId="{9E7D6B81-9586-4449-9960-77792BEEF8DE}" sibTransId="{576D3B5E-D2F6-4573-AC38-E74635618323}"/>
    <dgm:cxn modelId="{7D8DE7ED-4343-48FC-8A25-C9D689FA2AA3}" type="presOf" srcId="{27C2E86F-D18C-4406-9F36-A08945949777}" destId="{A5BA7E5A-F073-4F6B-8F11-7F0B380B5A6E}" srcOrd="0" destOrd="0" presId="urn:microsoft.com/office/officeart/2005/8/layout/hList9"/>
    <dgm:cxn modelId="{CBB2A9F3-E7FE-4212-89B3-40D88FCD57CF}" type="presOf" srcId="{97C620A0-CC5D-4B5D-8BCB-4BC0B614C06A}" destId="{05F5E93C-398B-48A1-B768-292242A92CED}" srcOrd="1" destOrd="3" presId="urn:microsoft.com/office/officeart/2005/8/layout/hList9"/>
    <dgm:cxn modelId="{22BFF4F4-0F34-4B2C-951A-88EC38C33295}" type="presOf" srcId="{97C620A0-CC5D-4B5D-8BCB-4BC0B614C06A}" destId="{A5BA7E5A-F073-4F6B-8F11-7F0B380B5A6E}" srcOrd="0" destOrd="3" presId="urn:microsoft.com/office/officeart/2005/8/layout/hList9"/>
    <dgm:cxn modelId="{57B34089-2CE7-4128-9C42-0A1CBFB9B7E3}" type="presParOf" srcId="{45D54F4B-205E-4503-BA42-FF1A40B6C1C5}" destId="{DDBD6798-4276-4FC4-84C5-A12E387607AE}" srcOrd="0" destOrd="0" presId="urn:microsoft.com/office/officeart/2005/8/layout/hList9"/>
    <dgm:cxn modelId="{58A3E33B-3248-4B57-ACDF-FAD9781B8B41}" type="presParOf" srcId="{45D54F4B-205E-4503-BA42-FF1A40B6C1C5}" destId="{7DC61017-D3A3-4EDC-91BF-EF7B592161D1}" srcOrd="1" destOrd="0" presId="urn:microsoft.com/office/officeart/2005/8/layout/hList9"/>
    <dgm:cxn modelId="{7AE53165-11AF-46C4-9A27-A9C9CC8438F2}" type="presParOf" srcId="{7DC61017-D3A3-4EDC-91BF-EF7B592161D1}" destId="{4DA78C7C-0C95-410B-BC48-E7DF25EBBE56}" srcOrd="0" destOrd="0" presId="urn:microsoft.com/office/officeart/2005/8/layout/hList9"/>
    <dgm:cxn modelId="{DDA1ECD3-27E4-4F50-9DD1-DCC49DF596DB}" type="presParOf" srcId="{7DC61017-D3A3-4EDC-91BF-EF7B592161D1}" destId="{782D8B73-BC94-4C71-B890-4743877BE717}" srcOrd="1" destOrd="0" presId="urn:microsoft.com/office/officeart/2005/8/layout/hList9"/>
    <dgm:cxn modelId="{F8218ACA-E16B-4784-9A26-CAD3649456E9}" type="presParOf" srcId="{782D8B73-BC94-4C71-B890-4743877BE717}" destId="{6501CF4E-D3DD-4B45-8E89-09CD609D2A46}" srcOrd="0" destOrd="0" presId="urn:microsoft.com/office/officeart/2005/8/layout/hList9"/>
    <dgm:cxn modelId="{F3D1CACD-FD57-4275-9D0A-EE6873862B94}" type="presParOf" srcId="{782D8B73-BC94-4C71-B890-4743877BE717}" destId="{DBE382D5-00AF-431C-81A7-C8AC7C2A3635}" srcOrd="1" destOrd="0" presId="urn:microsoft.com/office/officeart/2005/8/layout/hList9"/>
    <dgm:cxn modelId="{EC5EFD31-6BEB-4705-B14B-617D887A091A}" type="presParOf" srcId="{45D54F4B-205E-4503-BA42-FF1A40B6C1C5}" destId="{C79FCF36-AC6A-4B93-8EDE-A3A8492D1F7A}" srcOrd="2" destOrd="0" presId="urn:microsoft.com/office/officeart/2005/8/layout/hList9"/>
    <dgm:cxn modelId="{CA3460DA-940B-4190-A515-4A56CA43D710}" type="presParOf" srcId="{45D54F4B-205E-4503-BA42-FF1A40B6C1C5}" destId="{DD9D3017-796A-4DFB-BB68-8154079136AF}" srcOrd="3" destOrd="0" presId="urn:microsoft.com/office/officeart/2005/8/layout/hList9"/>
    <dgm:cxn modelId="{92480643-6844-4413-AE4C-92C77FA1284A}" type="presParOf" srcId="{45D54F4B-205E-4503-BA42-FF1A40B6C1C5}" destId="{80CDBDEF-1498-4015-B899-28DBB90C2721}" srcOrd="4" destOrd="0" presId="urn:microsoft.com/office/officeart/2005/8/layout/hList9"/>
    <dgm:cxn modelId="{87EDDA52-18A0-4209-8542-1A9FEBCB27D9}" type="presParOf" srcId="{45D54F4B-205E-4503-BA42-FF1A40B6C1C5}" destId="{59566841-08FE-441A-9F7A-BEFCD802BA5A}" srcOrd="5" destOrd="0" presId="urn:microsoft.com/office/officeart/2005/8/layout/hList9"/>
    <dgm:cxn modelId="{D501D3B3-326D-4B00-972F-F32704D57E79}" type="presParOf" srcId="{45D54F4B-205E-4503-BA42-FF1A40B6C1C5}" destId="{23CACDAF-653C-4E15-9005-218275C034E2}" srcOrd="6" destOrd="0" presId="urn:microsoft.com/office/officeart/2005/8/layout/hList9"/>
    <dgm:cxn modelId="{3F28789C-EBFF-46F3-9D8A-AB7EFF545CA3}" type="presParOf" srcId="{23CACDAF-653C-4E15-9005-218275C034E2}" destId="{E8448E4D-B478-4350-9F4B-D18847C788F3}" srcOrd="0" destOrd="0" presId="urn:microsoft.com/office/officeart/2005/8/layout/hList9"/>
    <dgm:cxn modelId="{636B65FC-7F76-4DB5-B3A9-6016342ED9A3}" type="presParOf" srcId="{23CACDAF-653C-4E15-9005-218275C034E2}" destId="{853BB220-A565-4FE1-A852-5527C963DF59}" srcOrd="1" destOrd="0" presId="urn:microsoft.com/office/officeart/2005/8/layout/hList9"/>
    <dgm:cxn modelId="{BBC4394A-4CD1-45AA-85B9-D080BE6AC60E}" type="presParOf" srcId="{853BB220-A565-4FE1-A852-5527C963DF59}" destId="{A5BA7E5A-F073-4F6B-8F11-7F0B380B5A6E}" srcOrd="0" destOrd="0" presId="urn:microsoft.com/office/officeart/2005/8/layout/hList9"/>
    <dgm:cxn modelId="{3FAF39ED-E561-4D7F-BF26-390134CB8021}" type="presParOf" srcId="{853BB220-A565-4FE1-A852-5527C963DF59}" destId="{05F5E93C-398B-48A1-B768-292242A92CED}" srcOrd="1" destOrd="0" presId="urn:microsoft.com/office/officeart/2005/8/layout/hList9"/>
    <dgm:cxn modelId="{20C25252-B285-4B2A-9F0F-28DBD1864CC6}" type="presParOf" srcId="{45D54F4B-205E-4503-BA42-FF1A40B6C1C5}" destId="{89AB7F12-9AB8-4D82-8798-399CD22DF73F}" srcOrd="7" destOrd="0" presId="urn:microsoft.com/office/officeart/2005/8/layout/hList9"/>
    <dgm:cxn modelId="{15375755-EE45-4D62-8E58-3DAF18AD8615}" type="presParOf" srcId="{45D54F4B-205E-4503-BA42-FF1A40B6C1C5}" destId="{74F6F18F-D4A3-4248-9E36-444B4B7E43DB}" srcOrd="8" destOrd="0" presId="urn:microsoft.com/office/officeart/2005/8/layout/hList9"/>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4EE1675-B3FA-4C08-B145-A31A1EF74C63}"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en-US"/>
        </a:p>
      </dgm:t>
    </dgm:pt>
    <dgm:pt modelId="{AF5719A9-F55B-49E0-9750-545C9C2FE2F8}">
      <dgm:prSet phldrT="[Text]" custT="1"/>
      <dgm:spPr/>
      <dgm:t>
        <a:bodyPr/>
        <a:lstStyle/>
        <a:p>
          <a:r>
            <a:rPr lang="en-US" sz="5400"/>
            <a:t>7</a:t>
          </a:r>
          <a:endParaRPr lang="en-US" sz="3600"/>
        </a:p>
      </dgm:t>
    </dgm:pt>
    <dgm:pt modelId="{57141A81-DECA-4F45-867D-83E521E97755}" type="parTrans" cxnId="{BCB00ECC-3963-4D1A-B186-3F47F7242E28}">
      <dgm:prSet/>
      <dgm:spPr/>
      <dgm:t>
        <a:bodyPr/>
        <a:lstStyle/>
        <a:p>
          <a:endParaRPr lang="en-US"/>
        </a:p>
      </dgm:t>
    </dgm:pt>
    <dgm:pt modelId="{3822E428-2DF1-4271-80FF-C44CBD2E36C2}" type="sibTrans" cxnId="{BCB00ECC-3963-4D1A-B186-3F47F7242E28}">
      <dgm:prSet/>
      <dgm:spPr/>
      <dgm:t>
        <a:bodyPr/>
        <a:lstStyle/>
        <a:p>
          <a:endParaRPr lang="en-US"/>
        </a:p>
      </dgm:t>
    </dgm:pt>
    <dgm:pt modelId="{C5B67EF0-5769-4E96-BE49-467C5D679F44}">
      <dgm:prSet phldrT="[Text]" custT="1"/>
      <dgm:spPr/>
      <dgm:t>
        <a:bodyPr/>
        <a:lstStyle/>
        <a:p>
          <a:r>
            <a:rPr lang="en-US" sz="2200" b="1"/>
            <a:t>Talk about WIC food use and possible changes</a:t>
          </a:r>
        </a:p>
      </dgm:t>
    </dgm:pt>
    <dgm:pt modelId="{4947C7FE-8A91-4868-ADCC-F06EBCE468FD}" type="parTrans" cxnId="{EBDB4D8A-1EED-40B3-ABA1-73B64575771F}">
      <dgm:prSet/>
      <dgm:spPr/>
      <dgm:t>
        <a:bodyPr/>
        <a:lstStyle/>
        <a:p>
          <a:endParaRPr lang="en-US"/>
        </a:p>
      </dgm:t>
    </dgm:pt>
    <dgm:pt modelId="{60D02317-FAF7-4DAE-9A44-6C3C58BE4BA1}" type="sibTrans" cxnId="{EBDB4D8A-1EED-40B3-ABA1-73B64575771F}">
      <dgm:prSet/>
      <dgm:spPr/>
      <dgm:t>
        <a:bodyPr/>
        <a:lstStyle/>
        <a:p>
          <a:endParaRPr lang="en-US"/>
        </a:p>
      </dgm:t>
    </dgm:pt>
    <dgm:pt modelId="{50FD8AB0-B93C-4840-937C-4EE07F9F9AF5}">
      <dgm:prSet phldrT="[Text]" custT="1"/>
      <dgm:spPr/>
      <dgm:t>
        <a:bodyPr/>
        <a:lstStyle/>
        <a:p>
          <a:r>
            <a:rPr lang="en-US" sz="5400"/>
            <a:t>8</a:t>
          </a:r>
          <a:endParaRPr lang="en-US" sz="4100"/>
        </a:p>
      </dgm:t>
    </dgm:pt>
    <dgm:pt modelId="{4E5D1D85-ED90-42EF-A976-1DEA42A1C28D}" type="parTrans" cxnId="{E6D50070-95DF-49D0-9A7F-43880AA9633B}">
      <dgm:prSet/>
      <dgm:spPr/>
      <dgm:t>
        <a:bodyPr/>
        <a:lstStyle/>
        <a:p>
          <a:endParaRPr lang="en-US"/>
        </a:p>
      </dgm:t>
    </dgm:pt>
    <dgm:pt modelId="{455CD85C-1D10-4E50-BC49-E1D2C7D9A70F}" type="sibTrans" cxnId="{E6D50070-95DF-49D0-9A7F-43880AA9633B}">
      <dgm:prSet/>
      <dgm:spPr/>
      <dgm:t>
        <a:bodyPr/>
        <a:lstStyle/>
        <a:p>
          <a:endParaRPr lang="en-US"/>
        </a:p>
      </dgm:t>
    </dgm:pt>
    <dgm:pt modelId="{27C2E86F-D18C-4406-9F36-A08945949777}">
      <dgm:prSet phldrT="[Text]" custT="1"/>
      <dgm:spPr/>
      <dgm:t>
        <a:bodyPr/>
        <a:lstStyle/>
        <a:p>
          <a:r>
            <a:rPr lang="en-US" sz="2200" b="1"/>
            <a:t>Issue benefits</a:t>
          </a:r>
        </a:p>
      </dgm:t>
    </dgm:pt>
    <dgm:pt modelId="{1C2A6E14-9CDB-41FC-A942-E438E48DAC54}" type="parTrans" cxnId="{E2D7B02B-0984-4EA8-8A3B-A0137B6C8A3C}">
      <dgm:prSet/>
      <dgm:spPr/>
      <dgm:t>
        <a:bodyPr/>
        <a:lstStyle/>
        <a:p>
          <a:endParaRPr lang="en-US"/>
        </a:p>
      </dgm:t>
    </dgm:pt>
    <dgm:pt modelId="{2157D4CB-65F3-4489-A716-D3270589A25F}" type="sibTrans" cxnId="{E2D7B02B-0984-4EA8-8A3B-A0137B6C8A3C}">
      <dgm:prSet/>
      <dgm:spPr/>
      <dgm:t>
        <a:bodyPr/>
        <a:lstStyle/>
        <a:p>
          <a:endParaRPr lang="en-US"/>
        </a:p>
      </dgm:t>
    </dgm:pt>
    <dgm:pt modelId="{E19C9143-8F95-4D6B-A3EE-2B56AA4645EE}">
      <dgm:prSet phldrT="[Text]" custT="1"/>
      <dgm:spPr/>
      <dgm:t>
        <a:bodyPr/>
        <a:lstStyle/>
        <a:p>
          <a:r>
            <a:rPr lang="en-US" sz="2000"/>
            <a:t>Tailor the food package as needed </a:t>
          </a:r>
        </a:p>
      </dgm:t>
    </dgm:pt>
    <dgm:pt modelId="{1E0DA378-6562-4B61-B88E-BD6134D9EC58}" type="parTrans" cxnId="{433736EB-82A8-443D-A4E7-8AECCC6409B5}">
      <dgm:prSet/>
      <dgm:spPr/>
      <dgm:t>
        <a:bodyPr/>
        <a:lstStyle/>
        <a:p>
          <a:endParaRPr lang="en-US"/>
        </a:p>
      </dgm:t>
    </dgm:pt>
    <dgm:pt modelId="{5BCE14AE-237D-4D90-9409-38451CEBA48F}" type="sibTrans" cxnId="{433736EB-82A8-443D-A4E7-8AECCC6409B5}">
      <dgm:prSet/>
      <dgm:spPr/>
      <dgm:t>
        <a:bodyPr/>
        <a:lstStyle/>
        <a:p>
          <a:endParaRPr lang="en-US"/>
        </a:p>
      </dgm:t>
    </dgm:pt>
    <dgm:pt modelId="{EBABF881-110C-4C5C-8C22-39EC8CC4C390}">
      <dgm:prSet phldrT="[Text]" custT="1"/>
      <dgm:spPr/>
      <dgm:t>
        <a:bodyPr/>
        <a:lstStyle/>
        <a:p>
          <a:r>
            <a:rPr lang="en-US" sz="5400"/>
            <a:t>9</a:t>
          </a:r>
        </a:p>
      </dgm:t>
    </dgm:pt>
    <dgm:pt modelId="{01A0A58D-71F3-4709-8EC6-051163E509A5}" type="parTrans" cxnId="{4CFC3855-FCF3-4186-8F04-D4CFA5C7C443}">
      <dgm:prSet/>
      <dgm:spPr/>
      <dgm:t>
        <a:bodyPr/>
        <a:lstStyle/>
        <a:p>
          <a:endParaRPr lang="en-US"/>
        </a:p>
      </dgm:t>
    </dgm:pt>
    <dgm:pt modelId="{B1EFEB4C-9585-4642-A6B3-81CAC2D096AF}" type="sibTrans" cxnId="{4CFC3855-FCF3-4186-8F04-D4CFA5C7C443}">
      <dgm:prSet/>
      <dgm:spPr/>
      <dgm:t>
        <a:bodyPr/>
        <a:lstStyle/>
        <a:p>
          <a:endParaRPr lang="en-US"/>
        </a:p>
      </dgm:t>
    </dgm:pt>
    <dgm:pt modelId="{C7B6F548-3DEC-4680-B237-B8A53DC1AF64}">
      <dgm:prSet phldrT="[Text]"/>
      <dgm:spPr/>
      <dgm:t>
        <a:bodyPr/>
        <a:lstStyle/>
        <a:p>
          <a:endParaRPr lang="en-US" sz="1600"/>
        </a:p>
      </dgm:t>
    </dgm:pt>
    <dgm:pt modelId="{3232B150-3C3B-4526-A00A-8D572F7E4A17}" type="parTrans" cxnId="{73E7A16A-570C-4215-8AA6-AE929154BE7F}">
      <dgm:prSet/>
      <dgm:spPr/>
      <dgm:t>
        <a:bodyPr/>
        <a:lstStyle/>
        <a:p>
          <a:endParaRPr lang="en-US"/>
        </a:p>
      </dgm:t>
    </dgm:pt>
    <dgm:pt modelId="{5184F189-8D45-4D35-A2AC-FB6DB132A620}" type="sibTrans" cxnId="{73E7A16A-570C-4215-8AA6-AE929154BE7F}">
      <dgm:prSet/>
      <dgm:spPr/>
      <dgm:t>
        <a:bodyPr/>
        <a:lstStyle/>
        <a:p>
          <a:endParaRPr lang="en-US"/>
        </a:p>
      </dgm:t>
    </dgm:pt>
    <dgm:pt modelId="{C6809FF2-899C-47EA-B40E-08705ED0846A}">
      <dgm:prSet phldrT="[Text]" custT="1"/>
      <dgm:spPr/>
      <dgm:t>
        <a:bodyPr/>
        <a:lstStyle/>
        <a:p>
          <a:r>
            <a:rPr lang="en-US" sz="4400"/>
            <a:t>10</a:t>
          </a:r>
          <a:endParaRPr lang="en-US" sz="4800"/>
        </a:p>
      </dgm:t>
    </dgm:pt>
    <dgm:pt modelId="{3606FE07-58F3-4BCA-A3CF-1B90F3D50C69}" type="parTrans" cxnId="{3118C4FC-1433-42FF-9DB4-2FDEA2D30A4B}">
      <dgm:prSet/>
      <dgm:spPr/>
      <dgm:t>
        <a:bodyPr/>
        <a:lstStyle/>
        <a:p>
          <a:endParaRPr lang="en-US"/>
        </a:p>
      </dgm:t>
    </dgm:pt>
    <dgm:pt modelId="{020555E2-5487-461F-BF85-33A7494379FC}" type="sibTrans" cxnId="{3118C4FC-1433-42FF-9DB4-2FDEA2D30A4B}">
      <dgm:prSet/>
      <dgm:spPr/>
      <dgm:t>
        <a:bodyPr/>
        <a:lstStyle/>
        <a:p>
          <a:endParaRPr lang="en-US"/>
        </a:p>
      </dgm:t>
    </dgm:pt>
    <dgm:pt modelId="{4AFC4BBD-C5AE-4B97-B063-F9267A67B495}">
      <dgm:prSet phldrT="[Text]" custT="1"/>
      <dgm:spPr/>
      <dgm:t>
        <a:bodyPr/>
        <a:lstStyle/>
        <a:p>
          <a:r>
            <a:rPr lang="en-US" sz="2200" b="1" dirty="0"/>
            <a:t>Schedule the next appointment</a:t>
          </a:r>
        </a:p>
      </dgm:t>
    </dgm:pt>
    <dgm:pt modelId="{72044460-F7CB-4C2A-95F7-7F6BF34DF7BD}" type="parTrans" cxnId="{8C6B0072-034A-4247-845D-6E9470B83FA1}">
      <dgm:prSet/>
      <dgm:spPr/>
      <dgm:t>
        <a:bodyPr/>
        <a:lstStyle/>
        <a:p>
          <a:endParaRPr lang="en-US"/>
        </a:p>
      </dgm:t>
    </dgm:pt>
    <dgm:pt modelId="{C721CF28-2724-4D2E-904A-6A5F5F2F0851}" type="sibTrans" cxnId="{8C6B0072-034A-4247-845D-6E9470B83FA1}">
      <dgm:prSet/>
      <dgm:spPr/>
      <dgm:t>
        <a:bodyPr/>
        <a:lstStyle/>
        <a:p>
          <a:endParaRPr lang="en-US"/>
        </a:p>
      </dgm:t>
    </dgm:pt>
    <dgm:pt modelId="{710B982E-3298-429A-9115-70A07F252CAF}">
      <dgm:prSet phldrT="[Text]" custT="1"/>
      <dgm:spPr/>
      <dgm:t>
        <a:bodyPr/>
        <a:lstStyle/>
        <a:p>
          <a:r>
            <a:rPr lang="en-US" sz="2000"/>
            <a:t>Share what to expect for the next appointment</a:t>
          </a:r>
        </a:p>
      </dgm:t>
    </dgm:pt>
    <dgm:pt modelId="{5B7B7EA0-FC14-4F17-9F03-74DD4A34038D}" type="parTrans" cxnId="{1A6FF306-9D89-4619-A485-CC7AAE73C9B7}">
      <dgm:prSet/>
      <dgm:spPr/>
      <dgm:t>
        <a:bodyPr/>
        <a:lstStyle/>
        <a:p>
          <a:endParaRPr lang="en-US"/>
        </a:p>
      </dgm:t>
    </dgm:pt>
    <dgm:pt modelId="{888E34F0-6E25-4DE9-8B83-A2F328D8A20D}" type="sibTrans" cxnId="{1A6FF306-9D89-4619-A485-CC7AAE73C9B7}">
      <dgm:prSet/>
      <dgm:spPr/>
      <dgm:t>
        <a:bodyPr/>
        <a:lstStyle/>
        <a:p>
          <a:endParaRPr lang="en-US"/>
        </a:p>
      </dgm:t>
    </dgm:pt>
    <dgm:pt modelId="{CDEADDB6-CD48-487F-9163-7B67F795D375}">
      <dgm:prSet phldrT="[Text]" custT="1"/>
      <dgm:spPr/>
      <dgm:t>
        <a:bodyPr/>
        <a:lstStyle/>
        <a:p>
          <a:pPr algn="ctr"/>
          <a:r>
            <a:rPr lang="en-US" sz="2400" b="1"/>
            <a:t>Thank them for their time!</a:t>
          </a:r>
        </a:p>
      </dgm:t>
    </dgm:pt>
    <dgm:pt modelId="{C26B3DEF-EBA1-4D96-9B79-F1A6A10BD59A}" type="parTrans" cxnId="{1719507D-832A-407F-9EC5-5320BD50DE93}">
      <dgm:prSet/>
      <dgm:spPr/>
      <dgm:t>
        <a:bodyPr/>
        <a:lstStyle/>
        <a:p>
          <a:endParaRPr lang="en-US"/>
        </a:p>
      </dgm:t>
    </dgm:pt>
    <dgm:pt modelId="{20646E14-8CF6-4315-8070-441A942F78AD}" type="sibTrans" cxnId="{1719507D-832A-407F-9EC5-5320BD50DE93}">
      <dgm:prSet/>
      <dgm:spPr/>
      <dgm:t>
        <a:bodyPr/>
        <a:lstStyle/>
        <a:p>
          <a:endParaRPr lang="en-US"/>
        </a:p>
      </dgm:t>
    </dgm:pt>
    <dgm:pt modelId="{45D54F4B-205E-4503-BA42-FF1A40B6C1C5}" type="pres">
      <dgm:prSet presAssocID="{14EE1675-B3FA-4C08-B145-A31A1EF74C63}" presName="list" presStyleCnt="0">
        <dgm:presLayoutVars>
          <dgm:dir/>
          <dgm:animLvl val="lvl"/>
        </dgm:presLayoutVars>
      </dgm:prSet>
      <dgm:spPr/>
    </dgm:pt>
    <dgm:pt modelId="{DDBD6798-4276-4FC4-84C5-A12E387607AE}" type="pres">
      <dgm:prSet presAssocID="{AF5719A9-F55B-49E0-9750-545C9C2FE2F8}" presName="posSpace" presStyleCnt="0"/>
      <dgm:spPr/>
    </dgm:pt>
    <dgm:pt modelId="{7DC61017-D3A3-4EDC-91BF-EF7B592161D1}" type="pres">
      <dgm:prSet presAssocID="{AF5719A9-F55B-49E0-9750-545C9C2FE2F8}" presName="vertFlow" presStyleCnt="0"/>
      <dgm:spPr/>
    </dgm:pt>
    <dgm:pt modelId="{4DA78C7C-0C95-410B-BC48-E7DF25EBBE56}" type="pres">
      <dgm:prSet presAssocID="{AF5719A9-F55B-49E0-9750-545C9C2FE2F8}" presName="topSpace" presStyleCnt="0"/>
      <dgm:spPr/>
    </dgm:pt>
    <dgm:pt modelId="{782D8B73-BC94-4C71-B890-4743877BE717}" type="pres">
      <dgm:prSet presAssocID="{AF5719A9-F55B-49E0-9750-545C9C2FE2F8}" presName="firstComp" presStyleCnt="0"/>
      <dgm:spPr/>
    </dgm:pt>
    <dgm:pt modelId="{6501CF4E-D3DD-4B45-8E89-09CD609D2A46}" type="pres">
      <dgm:prSet presAssocID="{AF5719A9-F55B-49E0-9750-545C9C2FE2F8}" presName="firstChild" presStyleLbl="bgAccFollowNode1" presStyleIdx="0" presStyleCnt="4" custScaleX="273812" custScaleY="554676" custLinFactX="100000" custLinFactY="-125574" custLinFactNeighborX="182738" custLinFactNeighborY="-200000"/>
      <dgm:spPr/>
    </dgm:pt>
    <dgm:pt modelId="{DBE382D5-00AF-431C-81A7-C8AC7C2A3635}" type="pres">
      <dgm:prSet presAssocID="{AF5719A9-F55B-49E0-9750-545C9C2FE2F8}" presName="firstChildTx" presStyleLbl="bgAccFollowNode1" presStyleIdx="0" presStyleCnt="4">
        <dgm:presLayoutVars>
          <dgm:bulletEnabled val="1"/>
        </dgm:presLayoutVars>
      </dgm:prSet>
      <dgm:spPr/>
    </dgm:pt>
    <dgm:pt modelId="{C79FCF36-AC6A-4B93-8EDE-A3A8492D1F7A}" type="pres">
      <dgm:prSet presAssocID="{AF5719A9-F55B-49E0-9750-545C9C2FE2F8}" presName="negSpace" presStyleCnt="0"/>
      <dgm:spPr/>
    </dgm:pt>
    <dgm:pt modelId="{DD9D3017-796A-4DFB-BB68-8154079136AF}" type="pres">
      <dgm:prSet presAssocID="{AF5719A9-F55B-49E0-9750-545C9C2FE2F8}" presName="circle" presStyleLbl="node1" presStyleIdx="0" presStyleCnt="4" custScaleX="275456" custScaleY="261481" custLinFactX="52505" custLinFactY="-200000" custLinFactNeighborX="100000" custLinFactNeighborY="-260390"/>
      <dgm:spPr/>
    </dgm:pt>
    <dgm:pt modelId="{80CDBDEF-1498-4015-B899-28DBB90C2721}" type="pres">
      <dgm:prSet presAssocID="{3822E428-2DF1-4271-80FF-C44CBD2E36C2}" presName="transSpace" presStyleCnt="0"/>
      <dgm:spPr/>
    </dgm:pt>
    <dgm:pt modelId="{59566841-08FE-441A-9F7A-BEFCD802BA5A}" type="pres">
      <dgm:prSet presAssocID="{50FD8AB0-B93C-4840-937C-4EE07F9F9AF5}" presName="posSpace" presStyleCnt="0"/>
      <dgm:spPr/>
    </dgm:pt>
    <dgm:pt modelId="{23CACDAF-653C-4E15-9005-218275C034E2}" type="pres">
      <dgm:prSet presAssocID="{50FD8AB0-B93C-4840-937C-4EE07F9F9AF5}" presName="vertFlow" presStyleCnt="0"/>
      <dgm:spPr/>
    </dgm:pt>
    <dgm:pt modelId="{E8448E4D-B478-4350-9F4B-D18847C788F3}" type="pres">
      <dgm:prSet presAssocID="{50FD8AB0-B93C-4840-937C-4EE07F9F9AF5}" presName="topSpace" presStyleCnt="0"/>
      <dgm:spPr/>
    </dgm:pt>
    <dgm:pt modelId="{853BB220-A565-4FE1-A852-5527C963DF59}" type="pres">
      <dgm:prSet presAssocID="{50FD8AB0-B93C-4840-937C-4EE07F9F9AF5}" presName="firstComp" presStyleCnt="0"/>
      <dgm:spPr/>
    </dgm:pt>
    <dgm:pt modelId="{A5BA7E5A-F073-4F6B-8F11-7F0B380B5A6E}" type="pres">
      <dgm:prSet presAssocID="{50FD8AB0-B93C-4840-937C-4EE07F9F9AF5}" presName="firstChild" presStyleLbl="bgAccFollowNode1" presStyleIdx="1" presStyleCnt="4" custScaleX="221927" custScaleY="296165" custLinFactX="179578" custLinFactY="-124811" custLinFactNeighborX="200000" custLinFactNeighborY="-200000"/>
      <dgm:spPr/>
    </dgm:pt>
    <dgm:pt modelId="{05F5E93C-398B-48A1-B768-292242A92CED}" type="pres">
      <dgm:prSet presAssocID="{50FD8AB0-B93C-4840-937C-4EE07F9F9AF5}" presName="firstChildTx" presStyleLbl="bgAccFollowNode1" presStyleIdx="1" presStyleCnt="4">
        <dgm:presLayoutVars>
          <dgm:bulletEnabled val="1"/>
        </dgm:presLayoutVars>
      </dgm:prSet>
      <dgm:spPr/>
    </dgm:pt>
    <dgm:pt modelId="{89AB7F12-9AB8-4D82-8798-399CD22DF73F}" type="pres">
      <dgm:prSet presAssocID="{50FD8AB0-B93C-4840-937C-4EE07F9F9AF5}" presName="negSpace" presStyleCnt="0"/>
      <dgm:spPr/>
    </dgm:pt>
    <dgm:pt modelId="{74F6F18F-D4A3-4248-9E36-444B4B7E43DB}" type="pres">
      <dgm:prSet presAssocID="{50FD8AB0-B93C-4840-937C-4EE07F9F9AF5}" presName="circle" presStyleLbl="node1" presStyleIdx="1" presStyleCnt="4" custScaleX="284323" custScaleY="267396" custLinFactX="200000" custLinFactY="-200000" custLinFactNeighborX="264508" custLinFactNeighborY="-268651"/>
      <dgm:spPr/>
    </dgm:pt>
    <dgm:pt modelId="{6F8190DF-88D1-45B6-8B51-1E93970319CE}" type="pres">
      <dgm:prSet presAssocID="{455CD85C-1D10-4E50-BC49-E1D2C7D9A70F}" presName="transSpace" presStyleCnt="0"/>
      <dgm:spPr/>
    </dgm:pt>
    <dgm:pt modelId="{74F175D7-3A2E-410B-981D-481550C0F3A0}" type="pres">
      <dgm:prSet presAssocID="{EBABF881-110C-4C5C-8C22-39EC8CC4C390}" presName="posSpace" presStyleCnt="0"/>
      <dgm:spPr/>
    </dgm:pt>
    <dgm:pt modelId="{BEFD2D87-AB2A-45C5-B87A-82473C9B2578}" type="pres">
      <dgm:prSet presAssocID="{EBABF881-110C-4C5C-8C22-39EC8CC4C390}" presName="vertFlow" presStyleCnt="0"/>
      <dgm:spPr/>
    </dgm:pt>
    <dgm:pt modelId="{DA308C89-0AB5-469A-93BA-0B8BBDB741A8}" type="pres">
      <dgm:prSet presAssocID="{EBABF881-110C-4C5C-8C22-39EC8CC4C390}" presName="topSpace" presStyleCnt="0"/>
      <dgm:spPr/>
    </dgm:pt>
    <dgm:pt modelId="{A7986031-7406-4E0C-9E9E-6B6626B8FC31}" type="pres">
      <dgm:prSet presAssocID="{EBABF881-110C-4C5C-8C22-39EC8CC4C390}" presName="firstComp" presStyleCnt="0"/>
      <dgm:spPr/>
    </dgm:pt>
    <dgm:pt modelId="{1F637F79-F7F2-4851-BA19-AA3BA4A7231A}" type="pres">
      <dgm:prSet presAssocID="{EBABF881-110C-4C5C-8C22-39EC8CC4C390}" presName="firstChild" presStyleLbl="bgAccFollowNode1" presStyleIdx="2" presStyleCnt="4" custScaleX="277147" custScaleY="504134" custLinFactX="-100000" custLinFactY="200000" custLinFactNeighborX="-193852" custLinFactNeighborY="290758"/>
      <dgm:spPr/>
    </dgm:pt>
    <dgm:pt modelId="{3A35DD21-78A5-4459-9907-B191134FCCFF}" type="pres">
      <dgm:prSet presAssocID="{EBABF881-110C-4C5C-8C22-39EC8CC4C390}" presName="firstChildTx" presStyleLbl="bgAccFollowNode1" presStyleIdx="2" presStyleCnt="4">
        <dgm:presLayoutVars>
          <dgm:bulletEnabled val="1"/>
        </dgm:presLayoutVars>
      </dgm:prSet>
      <dgm:spPr/>
    </dgm:pt>
    <dgm:pt modelId="{02A8C5DF-48E5-4AD2-B0CF-908703490C06}" type="pres">
      <dgm:prSet presAssocID="{EBABF881-110C-4C5C-8C22-39EC8CC4C390}" presName="negSpace" presStyleCnt="0"/>
      <dgm:spPr/>
    </dgm:pt>
    <dgm:pt modelId="{86553C23-6F20-4C7F-8CDD-12510143C729}" type="pres">
      <dgm:prSet presAssocID="{EBABF881-110C-4C5C-8C22-39EC8CC4C390}" presName="circle" presStyleLbl="node1" presStyleIdx="2" presStyleCnt="4" custScaleX="289396" custScaleY="256232" custLinFactX="-891406" custLinFactY="151361" custLinFactNeighborX="-900000" custLinFactNeighborY="200000"/>
      <dgm:spPr/>
    </dgm:pt>
    <dgm:pt modelId="{0CCCB357-AA67-4132-83BC-A09F81BD3A46}" type="pres">
      <dgm:prSet presAssocID="{B1EFEB4C-9585-4642-A6B3-81CAC2D096AF}" presName="transSpace" presStyleCnt="0"/>
      <dgm:spPr/>
    </dgm:pt>
    <dgm:pt modelId="{DAC52524-5E8D-44C6-B694-7B5E3B5472C2}" type="pres">
      <dgm:prSet presAssocID="{C6809FF2-899C-47EA-B40E-08705ED0846A}" presName="posSpace" presStyleCnt="0"/>
      <dgm:spPr/>
    </dgm:pt>
    <dgm:pt modelId="{C4BEFEF1-FE28-465A-BB0B-2CE5528C380F}" type="pres">
      <dgm:prSet presAssocID="{C6809FF2-899C-47EA-B40E-08705ED0846A}" presName="vertFlow" presStyleCnt="0"/>
      <dgm:spPr/>
    </dgm:pt>
    <dgm:pt modelId="{C6D022AD-25FD-4F22-B7CC-7834C44924BD}" type="pres">
      <dgm:prSet presAssocID="{C6809FF2-899C-47EA-B40E-08705ED0846A}" presName="topSpace" presStyleCnt="0"/>
      <dgm:spPr/>
    </dgm:pt>
    <dgm:pt modelId="{37B084AA-342D-445C-8021-3A7EE8B12F84}" type="pres">
      <dgm:prSet presAssocID="{C6809FF2-899C-47EA-B40E-08705ED0846A}" presName="firstComp" presStyleCnt="0"/>
      <dgm:spPr/>
    </dgm:pt>
    <dgm:pt modelId="{AFEE79CD-C5F0-4908-89BE-BD1FC123A58D}" type="pres">
      <dgm:prSet presAssocID="{C6809FF2-899C-47EA-B40E-08705ED0846A}" presName="firstChild" presStyleLbl="bgAccFollowNode1" presStyleIdx="3" presStyleCnt="4" custScaleX="229247" custScaleY="371824" custLinFactX="-160161" custLinFactY="200000" custLinFactNeighborX="-200000" custLinFactNeighborY="293137"/>
      <dgm:spPr/>
    </dgm:pt>
    <dgm:pt modelId="{4FA883F4-E10A-4E8B-B347-A1CD684E988D}" type="pres">
      <dgm:prSet presAssocID="{C6809FF2-899C-47EA-B40E-08705ED0846A}" presName="firstChildTx" presStyleLbl="bgAccFollowNode1" presStyleIdx="3" presStyleCnt="4">
        <dgm:presLayoutVars>
          <dgm:bulletEnabled val="1"/>
        </dgm:presLayoutVars>
      </dgm:prSet>
      <dgm:spPr/>
    </dgm:pt>
    <dgm:pt modelId="{969D1280-49CD-41B0-B28D-4EECAAC9E59E}" type="pres">
      <dgm:prSet presAssocID="{C6809FF2-899C-47EA-B40E-08705ED0846A}" presName="negSpace" presStyleCnt="0"/>
      <dgm:spPr/>
    </dgm:pt>
    <dgm:pt modelId="{CEAEC0E8-DA86-4DD0-ACB0-48478B9F80BB}" type="pres">
      <dgm:prSet presAssocID="{C6809FF2-899C-47EA-B40E-08705ED0846A}" presName="circle" presStyleLbl="node1" presStyleIdx="3" presStyleCnt="4" custScaleX="310762" custScaleY="273131" custLinFactX="-566889" custLinFactY="130295" custLinFactNeighborX="-600000" custLinFactNeighborY="200000"/>
      <dgm:spPr/>
    </dgm:pt>
  </dgm:ptLst>
  <dgm:cxnLst>
    <dgm:cxn modelId="{1A6FF306-9D89-4619-A485-CC7AAE73C9B7}" srcId="{4AFC4BBD-C5AE-4B97-B063-F9267A67B495}" destId="{710B982E-3298-429A-9115-70A07F252CAF}" srcOrd="0" destOrd="0" parTransId="{5B7B7EA0-FC14-4F17-9F03-74DD4A34038D}" sibTransId="{888E34F0-6E25-4DE9-8B83-A2F328D8A20D}"/>
    <dgm:cxn modelId="{ADA9BF0C-D1BB-4DEE-9CA5-3AA6D4ACF5E5}" type="presOf" srcId="{C5B67EF0-5769-4E96-BE49-467C5D679F44}" destId="{6501CF4E-D3DD-4B45-8E89-09CD609D2A46}" srcOrd="0" destOrd="0" presId="urn:microsoft.com/office/officeart/2005/8/layout/hList9"/>
    <dgm:cxn modelId="{72069F0F-15F3-4BCF-A900-9AC5F96F0EB7}" type="presOf" srcId="{14EE1675-B3FA-4C08-B145-A31A1EF74C63}" destId="{45D54F4B-205E-4503-BA42-FF1A40B6C1C5}" srcOrd="0" destOrd="0" presId="urn:microsoft.com/office/officeart/2005/8/layout/hList9"/>
    <dgm:cxn modelId="{8CDB0511-C96F-4F29-92C5-C18B2E1E8A6B}" type="presOf" srcId="{C7B6F548-3DEC-4680-B237-B8A53DC1AF64}" destId="{A5BA7E5A-F073-4F6B-8F11-7F0B380B5A6E}" srcOrd="0" destOrd="1" presId="urn:microsoft.com/office/officeart/2005/8/layout/hList9"/>
    <dgm:cxn modelId="{61FB6A16-A66E-40E6-A483-EA30E4D4D463}" type="presOf" srcId="{EBABF881-110C-4C5C-8C22-39EC8CC4C390}" destId="{86553C23-6F20-4C7F-8CDD-12510143C729}" srcOrd="0" destOrd="0" presId="urn:microsoft.com/office/officeart/2005/8/layout/hList9"/>
    <dgm:cxn modelId="{2AE44023-0169-4DE5-921B-05253D75D540}" type="presOf" srcId="{50FD8AB0-B93C-4840-937C-4EE07F9F9AF5}" destId="{74F6F18F-D4A3-4248-9E36-444B4B7E43DB}" srcOrd="0" destOrd="0" presId="urn:microsoft.com/office/officeart/2005/8/layout/hList9"/>
    <dgm:cxn modelId="{0947D324-F66E-4CB9-B924-CAB2307EA936}" type="presOf" srcId="{27C2E86F-D18C-4406-9F36-A08945949777}" destId="{05F5E93C-398B-48A1-B768-292242A92CED}" srcOrd="1" destOrd="0" presId="urn:microsoft.com/office/officeart/2005/8/layout/hList9"/>
    <dgm:cxn modelId="{E2D7B02B-0984-4EA8-8A3B-A0137B6C8A3C}" srcId="{50FD8AB0-B93C-4840-937C-4EE07F9F9AF5}" destId="{27C2E86F-D18C-4406-9F36-A08945949777}" srcOrd="0" destOrd="0" parTransId="{1C2A6E14-9CDB-41FC-A942-E438E48DAC54}" sibTransId="{2157D4CB-65F3-4489-A716-D3270589A25F}"/>
    <dgm:cxn modelId="{F4624B39-8E1C-491E-9B27-F9C5AED5018C}" type="presOf" srcId="{710B982E-3298-429A-9115-70A07F252CAF}" destId="{3A35DD21-78A5-4459-9907-B191134FCCFF}" srcOrd="1" destOrd="1" presId="urn:microsoft.com/office/officeart/2005/8/layout/hList9"/>
    <dgm:cxn modelId="{0806DC3C-5AA6-4C65-BF17-A84F1E537B6D}" type="presOf" srcId="{4AFC4BBD-C5AE-4B97-B063-F9267A67B495}" destId="{1F637F79-F7F2-4851-BA19-AA3BA4A7231A}" srcOrd="0" destOrd="0" presId="urn:microsoft.com/office/officeart/2005/8/layout/hList9"/>
    <dgm:cxn modelId="{73E7A16A-570C-4215-8AA6-AE929154BE7F}" srcId="{27C2E86F-D18C-4406-9F36-A08945949777}" destId="{C7B6F548-3DEC-4680-B237-B8A53DC1AF64}" srcOrd="0" destOrd="0" parTransId="{3232B150-3C3B-4526-A00A-8D572F7E4A17}" sibTransId="{5184F189-8D45-4D35-A2AC-FB6DB132A620}"/>
    <dgm:cxn modelId="{E6D50070-95DF-49D0-9A7F-43880AA9633B}" srcId="{14EE1675-B3FA-4C08-B145-A31A1EF74C63}" destId="{50FD8AB0-B93C-4840-937C-4EE07F9F9AF5}" srcOrd="1" destOrd="0" parTransId="{4E5D1D85-ED90-42EF-A976-1DEA42A1C28D}" sibTransId="{455CD85C-1D10-4E50-BC49-E1D2C7D9A70F}"/>
    <dgm:cxn modelId="{3C5E6D50-4E86-4B32-B88B-0AE432F5E866}" type="presOf" srcId="{AF5719A9-F55B-49E0-9750-545C9C2FE2F8}" destId="{DD9D3017-796A-4DFB-BB68-8154079136AF}" srcOrd="0" destOrd="0" presId="urn:microsoft.com/office/officeart/2005/8/layout/hList9"/>
    <dgm:cxn modelId="{8C6B0072-034A-4247-845D-6E9470B83FA1}" srcId="{EBABF881-110C-4C5C-8C22-39EC8CC4C390}" destId="{4AFC4BBD-C5AE-4B97-B063-F9267A67B495}" srcOrd="0" destOrd="0" parTransId="{72044460-F7CB-4C2A-95F7-7F6BF34DF7BD}" sibTransId="{C721CF28-2724-4D2E-904A-6A5F5F2F0851}"/>
    <dgm:cxn modelId="{0797A673-3B7A-4537-B183-0398AC42822D}" type="presOf" srcId="{E19C9143-8F95-4D6B-A3EE-2B56AA4645EE}" destId="{6501CF4E-D3DD-4B45-8E89-09CD609D2A46}" srcOrd="0" destOrd="1" presId="urn:microsoft.com/office/officeart/2005/8/layout/hList9"/>
    <dgm:cxn modelId="{4CFC3855-FCF3-4186-8F04-D4CFA5C7C443}" srcId="{14EE1675-B3FA-4C08-B145-A31A1EF74C63}" destId="{EBABF881-110C-4C5C-8C22-39EC8CC4C390}" srcOrd="2" destOrd="0" parTransId="{01A0A58D-71F3-4709-8EC6-051163E509A5}" sibTransId="{B1EFEB4C-9585-4642-A6B3-81CAC2D096AF}"/>
    <dgm:cxn modelId="{1719507D-832A-407F-9EC5-5320BD50DE93}" srcId="{C6809FF2-899C-47EA-B40E-08705ED0846A}" destId="{CDEADDB6-CD48-487F-9163-7B67F795D375}" srcOrd="0" destOrd="0" parTransId="{C26B3DEF-EBA1-4D96-9B79-F1A6A10BD59A}" sibTransId="{20646E14-8CF6-4315-8070-441A942F78AD}"/>
    <dgm:cxn modelId="{EBDB4D8A-1EED-40B3-ABA1-73B64575771F}" srcId="{AF5719A9-F55B-49E0-9750-545C9C2FE2F8}" destId="{C5B67EF0-5769-4E96-BE49-467C5D679F44}" srcOrd="0" destOrd="0" parTransId="{4947C7FE-8A91-4868-ADCC-F06EBCE468FD}" sibTransId="{60D02317-FAF7-4DAE-9A44-6C3C58BE4BA1}"/>
    <dgm:cxn modelId="{3119EC91-EEE3-41FC-8035-D51E03079336}" type="presOf" srcId="{C7B6F548-3DEC-4680-B237-B8A53DC1AF64}" destId="{05F5E93C-398B-48A1-B768-292242A92CED}" srcOrd="1" destOrd="1" presId="urn:microsoft.com/office/officeart/2005/8/layout/hList9"/>
    <dgm:cxn modelId="{7EC2A29A-C28E-4116-A43D-4B412E6DD5F3}" type="presOf" srcId="{C5B67EF0-5769-4E96-BE49-467C5D679F44}" destId="{DBE382D5-00AF-431C-81A7-C8AC7C2A3635}" srcOrd="1" destOrd="0" presId="urn:microsoft.com/office/officeart/2005/8/layout/hList9"/>
    <dgm:cxn modelId="{45EF05A5-DABA-47C9-93FA-9393BE069D4C}" type="presOf" srcId="{710B982E-3298-429A-9115-70A07F252CAF}" destId="{1F637F79-F7F2-4851-BA19-AA3BA4A7231A}" srcOrd="0" destOrd="1" presId="urn:microsoft.com/office/officeart/2005/8/layout/hList9"/>
    <dgm:cxn modelId="{93F2BBAD-5736-4BD9-8ACA-301C82377B1F}" type="presOf" srcId="{CDEADDB6-CD48-487F-9163-7B67F795D375}" destId="{AFEE79CD-C5F0-4908-89BE-BD1FC123A58D}" srcOrd="0" destOrd="0" presId="urn:microsoft.com/office/officeart/2005/8/layout/hList9"/>
    <dgm:cxn modelId="{BCB00ECC-3963-4D1A-B186-3F47F7242E28}" srcId="{14EE1675-B3FA-4C08-B145-A31A1EF74C63}" destId="{AF5719A9-F55B-49E0-9750-545C9C2FE2F8}" srcOrd="0" destOrd="0" parTransId="{57141A81-DECA-4F45-867D-83E521E97755}" sibTransId="{3822E428-2DF1-4271-80FF-C44CBD2E36C2}"/>
    <dgm:cxn modelId="{0E7ABCDA-7E38-46C2-8AFD-F33FB1FCD42D}" type="presOf" srcId="{4AFC4BBD-C5AE-4B97-B063-F9267A67B495}" destId="{3A35DD21-78A5-4459-9907-B191134FCCFF}" srcOrd="1" destOrd="0" presId="urn:microsoft.com/office/officeart/2005/8/layout/hList9"/>
    <dgm:cxn modelId="{F4EACADB-119F-4228-AFB2-0886034C0539}" type="presOf" srcId="{E19C9143-8F95-4D6B-A3EE-2B56AA4645EE}" destId="{DBE382D5-00AF-431C-81A7-C8AC7C2A3635}" srcOrd="1" destOrd="1" presId="urn:microsoft.com/office/officeart/2005/8/layout/hList9"/>
    <dgm:cxn modelId="{433736EB-82A8-443D-A4E7-8AECCC6409B5}" srcId="{C5B67EF0-5769-4E96-BE49-467C5D679F44}" destId="{E19C9143-8F95-4D6B-A3EE-2B56AA4645EE}" srcOrd="0" destOrd="0" parTransId="{1E0DA378-6562-4B61-B88E-BD6134D9EC58}" sibTransId="{5BCE14AE-237D-4D90-9409-38451CEBA48F}"/>
    <dgm:cxn modelId="{7D8DE7ED-4343-48FC-8A25-C9D689FA2AA3}" type="presOf" srcId="{27C2E86F-D18C-4406-9F36-A08945949777}" destId="{A5BA7E5A-F073-4F6B-8F11-7F0B380B5A6E}" srcOrd="0" destOrd="0" presId="urn:microsoft.com/office/officeart/2005/8/layout/hList9"/>
    <dgm:cxn modelId="{CCB57AF3-34D9-4F6A-BB1F-1475236DC0D1}" type="presOf" srcId="{C6809FF2-899C-47EA-B40E-08705ED0846A}" destId="{CEAEC0E8-DA86-4DD0-ACB0-48478B9F80BB}" srcOrd="0" destOrd="0" presId="urn:microsoft.com/office/officeart/2005/8/layout/hList9"/>
    <dgm:cxn modelId="{3118C4FC-1433-42FF-9DB4-2FDEA2D30A4B}" srcId="{14EE1675-B3FA-4C08-B145-A31A1EF74C63}" destId="{C6809FF2-899C-47EA-B40E-08705ED0846A}" srcOrd="3" destOrd="0" parTransId="{3606FE07-58F3-4BCA-A3CF-1B90F3D50C69}" sibTransId="{020555E2-5487-461F-BF85-33A7494379FC}"/>
    <dgm:cxn modelId="{2FFA6DFE-8B26-4AF5-9891-19A687F4631F}" type="presOf" srcId="{CDEADDB6-CD48-487F-9163-7B67F795D375}" destId="{4FA883F4-E10A-4E8B-B347-A1CD684E988D}" srcOrd="1" destOrd="0" presId="urn:microsoft.com/office/officeart/2005/8/layout/hList9"/>
    <dgm:cxn modelId="{57B34089-2CE7-4128-9C42-0A1CBFB9B7E3}" type="presParOf" srcId="{45D54F4B-205E-4503-BA42-FF1A40B6C1C5}" destId="{DDBD6798-4276-4FC4-84C5-A12E387607AE}" srcOrd="0" destOrd="0" presId="urn:microsoft.com/office/officeart/2005/8/layout/hList9"/>
    <dgm:cxn modelId="{58A3E33B-3248-4B57-ACDF-FAD9781B8B41}" type="presParOf" srcId="{45D54F4B-205E-4503-BA42-FF1A40B6C1C5}" destId="{7DC61017-D3A3-4EDC-91BF-EF7B592161D1}" srcOrd="1" destOrd="0" presId="urn:microsoft.com/office/officeart/2005/8/layout/hList9"/>
    <dgm:cxn modelId="{7AE53165-11AF-46C4-9A27-A9C9CC8438F2}" type="presParOf" srcId="{7DC61017-D3A3-4EDC-91BF-EF7B592161D1}" destId="{4DA78C7C-0C95-410B-BC48-E7DF25EBBE56}" srcOrd="0" destOrd="0" presId="urn:microsoft.com/office/officeart/2005/8/layout/hList9"/>
    <dgm:cxn modelId="{DDA1ECD3-27E4-4F50-9DD1-DCC49DF596DB}" type="presParOf" srcId="{7DC61017-D3A3-4EDC-91BF-EF7B592161D1}" destId="{782D8B73-BC94-4C71-B890-4743877BE717}" srcOrd="1" destOrd="0" presId="urn:microsoft.com/office/officeart/2005/8/layout/hList9"/>
    <dgm:cxn modelId="{F8218ACA-E16B-4784-9A26-CAD3649456E9}" type="presParOf" srcId="{782D8B73-BC94-4C71-B890-4743877BE717}" destId="{6501CF4E-D3DD-4B45-8E89-09CD609D2A46}" srcOrd="0" destOrd="0" presId="urn:microsoft.com/office/officeart/2005/8/layout/hList9"/>
    <dgm:cxn modelId="{F3D1CACD-FD57-4275-9D0A-EE6873862B94}" type="presParOf" srcId="{782D8B73-BC94-4C71-B890-4743877BE717}" destId="{DBE382D5-00AF-431C-81A7-C8AC7C2A3635}" srcOrd="1" destOrd="0" presId="urn:microsoft.com/office/officeart/2005/8/layout/hList9"/>
    <dgm:cxn modelId="{EC5EFD31-6BEB-4705-B14B-617D887A091A}" type="presParOf" srcId="{45D54F4B-205E-4503-BA42-FF1A40B6C1C5}" destId="{C79FCF36-AC6A-4B93-8EDE-A3A8492D1F7A}" srcOrd="2" destOrd="0" presId="urn:microsoft.com/office/officeart/2005/8/layout/hList9"/>
    <dgm:cxn modelId="{CA3460DA-940B-4190-A515-4A56CA43D710}" type="presParOf" srcId="{45D54F4B-205E-4503-BA42-FF1A40B6C1C5}" destId="{DD9D3017-796A-4DFB-BB68-8154079136AF}" srcOrd="3" destOrd="0" presId="urn:microsoft.com/office/officeart/2005/8/layout/hList9"/>
    <dgm:cxn modelId="{92480643-6844-4413-AE4C-92C77FA1284A}" type="presParOf" srcId="{45D54F4B-205E-4503-BA42-FF1A40B6C1C5}" destId="{80CDBDEF-1498-4015-B899-28DBB90C2721}" srcOrd="4" destOrd="0" presId="urn:microsoft.com/office/officeart/2005/8/layout/hList9"/>
    <dgm:cxn modelId="{87EDDA52-18A0-4209-8542-1A9FEBCB27D9}" type="presParOf" srcId="{45D54F4B-205E-4503-BA42-FF1A40B6C1C5}" destId="{59566841-08FE-441A-9F7A-BEFCD802BA5A}" srcOrd="5" destOrd="0" presId="urn:microsoft.com/office/officeart/2005/8/layout/hList9"/>
    <dgm:cxn modelId="{D501D3B3-326D-4B00-972F-F32704D57E79}" type="presParOf" srcId="{45D54F4B-205E-4503-BA42-FF1A40B6C1C5}" destId="{23CACDAF-653C-4E15-9005-218275C034E2}" srcOrd="6" destOrd="0" presId="urn:microsoft.com/office/officeart/2005/8/layout/hList9"/>
    <dgm:cxn modelId="{3F28789C-EBFF-46F3-9D8A-AB7EFF545CA3}" type="presParOf" srcId="{23CACDAF-653C-4E15-9005-218275C034E2}" destId="{E8448E4D-B478-4350-9F4B-D18847C788F3}" srcOrd="0" destOrd="0" presId="urn:microsoft.com/office/officeart/2005/8/layout/hList9"/>
    <dgm:cxn modelId="{636B65FC-7F76-4DB5-B3A9-6016342ED9A3}" type="presParOf" srcId="{23CACDAF-653C-4E15-9005-218275C034E2}" destId="{853BB220-A565-4FE1-A852-5527C963DF59}" srcOrd="1" destOrd="0" presId="urn:microsoft.com/office/officeart/2005/8/layout/hList9"/>
    <dgm:cxn modelId="{BBC4394A-4CD1-45AA-85B9-D080BE6AC60E}" type="presParOf" srcId="{853BB220-A565-4FE1-A852-5527C963DF59}" destId="{A5BA7E5A-F073-4F6B-8F11-7F0B380B5A6E}" srcOrd="0" destOrd="0" presId="urn:microsoft.com/office/officeart/2005/8/layout/hList9"/>
    <dgm:cxn modelId="{3FAF39ED-E561-4D7F-BF26-390134CB8021}" type="presParOf" srcId="{853BB220-A565-4FE1-A852-5527C963DF59}" destId="{05F5E93C-398B-48A1-B768-292242A92CED}" srcOrd="1" destOrd="0" presId="urn:microsoft.com/office/officeart/2005/8/layout/hList9"/>
    <dgm:cxn modelId="{20C25252-B285-4B2A-9F0F-28DBD1864CC6}" type="presParOf" srcId="{45D54F4B-205E-4503-BA42-FF1A40B6C1C5}" destId="{89AB7F12-9AB8-4D82-8798-399CD22DF73F}" srcOrd="7" destOrd="0" presId="urn:microsoft.com/office/officeart/2005/8/layout/hList9"/>
    <dgm:cxn modelId="{15375755-EE45-4D62-8E58-3DAF18AD8615}" type="presParOf" srcId="{45D54F4B-205E-4503-BA42-FF1A40B6C1C5}" destId="{74F6F18F-D4A3-4248-9E36-444B4B7E43DB}" srcOrd="8" destOrd="0" presId="urn:microsoft.com/office/officeart/2005/8/layout/hList9"/>
    <dgm:cxn modelId="{CEE9FD3E-124C-4CC1-BC6E-8936B5B71043}" type="presParOf" srcId="{45D54F4B-205E-4503-BA42-FF1A40B6C1C5}" destId="{6F8190DF-88D1-45B6-8B51-1E93970319CE}" srcOrd="9" destOrd="0" presId="urn:microsoft.com/office/officeart/2005/8/layout/hList9"/>
    <dgm:cxn modelId="{438BE116-A743-4AE8-964D-E767E22974FB}" type="presParOf" srcId="{45D54F4B-205E-4503-BA42-FF1A40B6C1C5}" destId="{74F175D7-3A2E-410B-981D-481550C0F3A0}" srcOrd="10" destOrd="0" presId="urn:microsoft.com/office/officeart/2005/8/layout/hList9"/>
    <dgm:cxn modelId="{E37964E3-54B2-4F1B-B773-16308C42E173}" type="presParOf" srcId="{45D54F4B-205E-4503-BA42-FF1A40B6C1C5}" destId="{BEFD2D87-AB2A-45C5-B87A-82473C9B2578}" srcOrd="11" destOrd="0" presId="urn:microsoft.com/office/officeart/2005/8/layout/hList9"/>
    <dgm:cxn modelId="{ADE76696-7227-446B-A2A2-8EC06B5B921D}" type="presParOf" srcId="{BEFD2D87-AB2A-45C5-B87A-82473C9B2578}" destId="{DA308C89-0AB5-469A-93BA-0B8BBDB741A8}" srcOrd="0" destOrd="0" presId="urn:microsoft.com/office/officeart/2005/8/layout/hList9"/>
    <dgm:cxn modelId="{56460A33-AFD6-4B2D-8844-B266F99716BF}" type="presParOf" srcId="{BEFD2D87-AB2A-45C5-B87A-82473C9B2578}" destId="{A7986031-7406-4E0C-9E9E-6B6626B8FC31}" srcOrd="1" destOrd="0" presId="urn:microsoft.com/office/officeart/2005/8/layout/hList9"/>
    <dgm:cxn modelId="{A8BB9CC8-380C-46EC-880C-A56293987D82}" type="presParOf" srcId="{A7986031-7406-4E0C-9E9E-6B6626B8FC31}" destId="{1F637F79-F7F2-4851-BA19-AA3BA4A7231A}" srcOrd="0" destOrd="0" presId="urn:microsoft.com/office/officeart/2005/8/layout/hList9"/>
    <dgm:cxn modelId="{5401BD79-E439-4EF2-B32D-05FACF771B1C}" type="presParOf" srcId="{A7986031-7406-4E0C-9E9E-6B6626B8FC31}" destId="{3A35DD21-78A5-4459-9907-B191134FCCFF}" srcOrd="1" destOrd="0" presId="urn:microsoft.com/office/officeart/2005/8/layout/hList9"/>
    <dgm:cxn modelId="{F5CE2B71-5584-46FE-87F3-CD2BB8A98AA9}" type="presParOf" srcId="{45D54F4B-205E-4503-BA42-FF1A40B6C1C5}" destId="{02A8C5DF-48E5-4AD2-B0CF-908703490C06}" srcOrd="12" destOrd="0" presId="urn:microsoft.com/office/officeart/2005/8/layout/hList9"/>
    <dgm:cxn modelId="{4E678467-4646-4341-9D06-B2D1C16885A9}" type="presParOf" srcId="{45D54F4B-205E-4503-BA42-FF1A40B6C1C5}" destId="{86553C23-6F20-4C7F-8CDD-12510143C729}" srcOrd="13" destOrd="0" presId="urn:microsoft.com/office/officeart/2005/8/layout/hList9"/>
    <dgm:cxn modelId="{F76EC8C7-44F9-4FBA-B42B-0BA3A2F42487}" type="presParOf" srcId="{45D54F4B-205E-4503-BA42-FF1A40B6C1C5}" destId="{0CCCB357-AA67-4132-83BC-A09F81BD3A46}" srcOrd="14" destOrd="0" presId="urn:microsoft.com/office/officeart/2005/8/layout/hList9"/>
    <dgm:cxn modelId="{EC059DAE-75FB-406D-9773-AC4C90B78687}" type="presParOf" srcId="{45D54F4B-205E-4503-BA42-FF1A40B6C1C5}" destId="{DAC52524-5E8D-44C6-B694-7B5E3B5472C2}" srcOrd="15" destOrd="0" presId="urn:microsoft.com/office/officeart/2005/8/layout/hList9"/>
    <dgm:cxn modelId="{58246650-B6C3-4EA1-BF8A-F26F7FECF0BF}" type="presParOf" srcId="{45D54F4B-205E-4503-BA42-FF1A40B6C1C5}" destId="{C4BEFEF1-FE28-465A-BB0B-2CE5528C380F}" srcOrd="16" destOrd="0" presId="urn:microsoft.com/office/officeart/2005/8/layout/hList9"/>
    <dgm:cxn modelId="{E6CD91AD-C99D-4BF0-AF7D-30DB1ACFF59A}" type="presParOf" srcId="{C4BEFEF1-FE28-465A-BB0B-2CE5528C380F}" destId="{C6D022AD-25FD-4F22-B7CC-7834C44924BD}" srcOrd="0" destOrd="0" presId="urn:microsoft.com/office/officeart/2005/8/layout/hList9"/>
    <dgm:cxn modelId="{5D061813-C985-4782-AB0D-2A0176F56A01}" type="presParOf" srcId="{C4BEFEF1-FE28-465A-BB0B-2CE5528C380F}" destId="{37B084AA-342D-445C-8021-3A7EE8B12F84}" srcOrd="1" destOrd="0" presId="urn:microsoft.com/office/officeart/2005/8/layout/hList9"/>
    <dgm:cxn modelId="{399D23DE-2029-4480-A723-297D299C6C10}" type="presParOf" srcId="{37B084AA-342D-445C-8021-3A7EE8B12F84}" destId="{AFEE79CD-C5F0-4908-89BE-BD1FC123A58D}" srcOrd="0" destOrd="0" presId="urn:microsoft.com/office/officeart/2005/8/layout/hList9"/>
    <dgm:cxn modelId="{7B6262C6-36F5-483E-8A91-ABF79CF6F5DF}" type="presParOf" srcId="{37B084AA-342D-445C-8021-3A7EE8B12F84}" destId="{4FA883F4-E10A-4E8B-B347-A1CD684E988D}" srcOrd="1" destOrd="0" presId="urn:microsoft.com/office/officeart/2005/8/layout/hList9"/>
    <dgm:cxn modelId="{A98FA851-DF1B-47CC-9864-6B6EED940AF2}" type="presParOf" srcId="{45D54F4B-205E-4503-BA42-FF1A40B6C1C5}" destId="{969D1280-49CD-41B0-B28D-4EECAAC9E59E}" srcOrd="17" destOrd="0" presId="urn:microsoft.com/office/officeart/2005/8/layout/hList9"/>
    <dgm:cxn modelId="{D2A0C181-936C-423E-AEEE-7F698D11CAEA}" type="presParOf" srcId="{45D54F4B-205E-4503-BA42-FF1A40B6C1C5}" destId="{CEAEC0E8-DA86-4DD0-ACB0-48478B9F80BB}" srcOrd="18" destOrd="0" presId="urn:microsoft.com/office/officeart/2005/8/layout/hList9"/>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01CF4E-D3DD-4B45-8E89-09CD609D2A46}">
      <dsp:nvSpPr>
        <dsp:cNvPr id="0" name=""/>
        <dsp:cNvSpPr/>
      </dsp:nvSpPr>
      <dsp:spPr>
        <a:xfrm>
          <a:off x="967432" y="493034"/>
          <a:ext cx="2197001" cy="4395028"/>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42240" rIns="142240" bIns="142240" numCol="1" spcCol="1270" anchor="t" anchorCtr="0">
          <a:noAutofit/>
        </a:bodyPr>
        <a:lstStyle/>
        <a:p>
          <a:pPr marL="0" lvl="0" indent="0" algn="l" defTabSz="889000">
            <a:lnSpc>
              <a:spcPct val="90000"/>
            </a:lnSpc>
            <a:spcBef>
              <a:spcPct val="0"/>
            </a:spcBef>
            <a:spcAft>
              <a:spcPct val="35000"/>
            </a:spcAft>
            <a:buNone/>
          </a:pPr>
          <a:r>
            <a:rPr lang="en-US" sz="2000" b="1" kern="1200" dirty="0"/>
            <a:t>Review the record</a:t>
          </a:r>
        </a:p>
        <a:p>
          <a:pPr marL="171450" lvl="1" indent="-171450" algn="l" defTabSz="711200">
            <a:lnSpc>
              <a:spcPct val="90000"/>
            </a:lnSpc>
            <a:spcBef>
              <a:spcPct val="0"/>
            </a:spcBef>
            <a:spcAft>
              <a:spcPct val="15000"/>
            </a:spcAft>
            <a:buChar char="•"/>
          </a:pPr>
          <a:r>
            <a:rPr lang="en-US" sz="1600" kern="1200"/>
            <a:t>How many people are in the household?</a:t>
          </a:r>
        </a:p>
        <a:p>
          <a:pPr marL="171450" lvl="1" indent="-171450" algn="l" defTabSz="711200">
            <a:lnSpc>
              <a:spcPct val="90000"/>
            </a:lnSpc>
            <a:spcBef>
              <a:spcPct val="0"/>
            </a:spcBef>
            <a:spcAft>
              <a:spcPct val="15000"/>
            </a:spcAft>
            <a:buChar char="•"/>
          </a:pPr>
          <a:r>
            <a:rPr lang="en-US" sz="1600" kern="1200" dirty="0"/>
            <a:t>What are their names?</a:t>
          </a:r>
        </a:p>
        <a:p>
          <a:pPr marL="171450" lvl="1" indent="-171450" algn="l" defTabSz="711200">
            <a:lnSpc>
              <a:spcPct val="90000"/>
            </a:lnSpc>
            <a:spcBef>
              <a:spcPct val="0"/>
            </a:spcBef>
            <a:spcAft>
              <a:spcPct val="15000"/>
            </a:spcAft>
            <a:buChar char="•"/>
          </a:pPr>
          <a:r>
            <a:rPr lang="en-US" sz="1600" kern="1200"/>
            <a:t>What is the most recent goal?</a:t>
          </a:r>
        </a:p>
        <a:p>
          <a:pPr marL="171450" lvl="1" indent="-171450" algn="l" defTabSz="711200">
            <a:lnSpc>
              <a:spcPct val="90000"/>
            </a:lnSpc>
            <a:spcBef>
              <a:spcPct val="0"/>
            </a:spcBef>
            <a:spcAft>
              <a:spcPct val="15000"/>
            </a:spcAft>
            <a:buChar char="•"/>
          </a:pPr>
          <a:r>
            <a:rPr lang="en-US" sz="1600" kern="1200"/>
            <a:t>Check food benefit redemption</a:t>
          </a:r>
        </a:p>
        <a:p>
          <a:pPr marL="171450" lvl="1" indent="-171450" algn="l" defTabSz="711200">
            <a:lnSpc>
              <a:spcPct val="90000"/>
            </a:lnSpc>
            <a:spcBef>
              <a:spcPct val="0"/>
            </a:spcBef>
            <a:spcAft>
              <a:spcPct val="15000"/>
            </a:spcAft>
            <a:buChar char="•"/>
          </a:pPr>
          <a:r>
            <a:rPr lang="en-US" sz="1600" kern="1200" dirty="0"/>
            <a:t>Gather potential information to share (based on what you read in the record)</a:t>
          </a:r>
        </a:p>
      </dsp:txBody>
      <dsp:txXfrm>
        <a:off x="1318953" y="493034"/>
        <a:ext cx="1845481" cy="4395028"/>
      </dsp:txXfrm>
    </dsp:sp>
    <dsp:sp modelId="{DD9D3017-796A-4DFB-BB68-8154079136AF}">
      <dsp:nvSpPr>
        <dsp:cNvPr id="0" name=""/>
        <dsp:cNvSpPr/>
      </dsp:nvSpPr>
      <dsp:spPr>
        <a:xfrm>
          <a:off x="0" y="2476"/>
          <a:ext cx="1318507" cy="1318507"/>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889250">
            <a:lnSpc>
              <a:spcPct val="90000"/>
            </a:lnSpc>
            <a:spcBef>
              <a:spcPct val="0"/>
            </a:spcBef>
            <a:spcAft>
              <a:spcPct val="35000"/>
            </a:spcAft>
            <a:buNone/>
          </a:pPr>
          <a:r>
            <a:rPr lang="en-US" sz="6500" kern="1200"/>
            <a:t>1</a:t>
          </a:r>
        </a:p>
      </dsp:txBody>
      <dsp:txXfrm>
        <a:off x="193091" y="195567"/>
        <a:ext cx="932325" cy="932325"/>
      </dsp:txXfrm>
    </dsp:sp>
    <dsp:sp modelId="{A5BA7E5A-F073-4F6B-8F11-7F0B380B5A6E}">
      <dsp:nvSpPr>
        <dsp:cNvPr id="0" name=""/>
        <dsp:cNvSpPr/>
      </dsp:nvSpPr>
      <dsp:spPr>
        <a:xfrm>
          <a:off x="6395272" y="530169"/>
          <a:ext cx="1977761" cy="4086923"/>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42240" rIns="142240" bIns="142240" numCol="1" spcCol="1270" anchor="t" anchorCtr="0">
          <a:noAutofit/>
        </a:bodyPr>
        <a:lstStyle/>
        <a:p>
          <a:pPr marL="0" lvl="0" indent="0" algn="l" defTabSz="889000">
            <a:lnSpc>
              <a:spcPct val="90000"/>
            </a:lnSpc>
            <a:spcBef>
              <a:spcPct val="0"/>
            </a:spcBef>
            <a:spcAft>
              <a:spcPct val="35000"/>
            </a:spcAft>
            <a:buNone/>
          </a:pPr>
          <a:r>
            <a:rPr lang="en-US" sz="2000" b="1" kern="1200"/>
            <a:t>Call the participant</a:t>
          </a:r>
        </a:p>
        <a:p>
          <a:pPr marL="171450" lvl="1" indent="-171450" algn="l" defTabSz="711200">
            <a:lnSpc>
              <a:spcPct val="90000"/>
            </a:lnSpc>
            <a:spcBef>
              <a:spcPct val="0"/>
            </a:spcBef>
            <a:spcAft>
              <a:spcPct val="15000"/>
            </a:spcAft>
            <a:buChar char="•"/>
          </a:pPr>
          <a:r>
            <a:rPr lang="en-US" sz="1600" kern="1200"/>
            <a:t>Greet the participant by name</a:t>
          </a:r>
        </a:p>
        <a:p>
          <a:pPr marL="171450" lvl="1" indent="-171450" algn="l" defTabSz="711200">
            <a:lnSpc>
              <a:spcPct val="90000"/>
            </a:lnSpc>
            <a:spcBef>
              <a:spcPct val="0"/>
            </a:spcBef>
            <a:spcAft>
              <a:spcPct val="15000"/>
            </a:spcAft>
            <a:buChar char="•"/>
          </a:pPr>
          <a:r>
            <a:rPr lang="en-US" sz="1600" kern="1200"/>
            <a:t>Introduce yourself,  your role and why you are calling.</a:t>
          </a:r>
        </a:p>
        <a:p>
          <a:pPr marL="171450" lvl="1" indent="-171450" algn="l" defTabSz="711200">
            <a:lnSpc>
              <a:spcPct val="90000"/>
            </a:lnSpc>
            <a:spcBef>
              <a:spcPct val="0"/>
            </a:spcBef>
            <a:spcAft>
              <a:spcPct val="15000"/>
            </a:spcAft>
            <a:buChar char="•"/>
          </a:pPr>
          <a:r>
            <a:rPr lang="en-US" sz="1600" kern="1200"/>
            <a:t>Ask if this is still a good time to talk</a:t>
          </a:r>
        </a:p>
      </dsp:txBody>
      <dsp:txXfrm>
        <a:off x="6711714" y="530169"/>
        <a:ext cx="1661319" cy="4086923"/>
      </dsp:txXfrm>
    </dsp:sp>
    <dsp:sp modelId="{74F6F18F-D4A3-4248-9E36-444B4B7E43DB}">
      <dsp:nvSpPr>
        <dsp:cNvPr id="0" name=""/>
        <dsp:cNvSpPr/>
      </dsp:nvSpPr>
      <dsp:spPr>
        <a:xfrm>
          <a:off x="5369600" y="0"/>
          <a:ext cx="1318507" cy="1318507"/>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889250">
            <a:lnSpc>
              <a:spcPct val="90000"/>
            </a:lnSpc>
            <a:spcBef>
              <a:spcPct val="0"/>
            </a:spcBef>
            <a:spcAft>
              <a:spcPct val="35000"/>
            </a:spcAft>
            <a:buNone/>
          </a:pPr>
          <a:r>
            <a:rPr lang="en-US" sz="6500" kern="1200"/>
            <a:t>2</a:t>
          </a:r>
        </a:p>
      </dsp:txBody>
      <dsp:txXfrm>
        <a:off x="5562691" y="193091"/>
        <a:ext cx="932325" cy="9323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01CF4E-D3DD-4B45-8E89-09CD609D2A46}">
      <dsp:nvSpPr>
        <dsp:cNvPr id="0" name=""/>
        <dsp:cNvSpPr/>
      </dsp:nvSpPr>
      <dsp:spPr>
        <a:xfrm>
          <a:off x="722546" y="574451"/>
          <a:ext cx="3443763" cy="4298727"/>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56464" rIns="156464" bIns="156464" numCol="1" spcCol="1270" anchor="t" anchorCtr="0">
          <a:noAutofit/>
        </a:bodyPr>
        <a:lstStyle/>
        <a:p>
          <a:pPr marL="0" lvl="0" indent="0" algn="l" defTabSz="977900">
            <a:lnSpc>
              <a:spcPct val="90000"/>
            </a:lnSpc>
            <a:spcBef>
              <a:spcPct val="0"/>
            </a:spcBef>
            <a:spcAft>
              <a:spcPct val="35000"/>
            </a:spcAft>
            <a:buNone/>
          </a:pPr>
          <a:r>
            <a:rPr lang="en-US" sz="2200" b="1" kern="1200"/>
            <a:t>Set the agenda</a:t>
          </a:r>
        </a:p>
        <a:p>
          <a:pPr marL="228600" lvl="1" indent="-228600" algn="l" defTabSz="889000">
            <a:lnSpc>
              <a:spcPct val="100000"/>
            </a:lnSpc>
            <a:spcBef>
              <a:spcPct val="0"/>
            </a:spcBef>
            <a:spcAft>
              <a:spcPts val="600"/>
            </a:spcAft>
            <a:buChar char="•"/>
          </a:pPr>
          <a:r>
            <a:rPr lang="en-US" sz="2000" kern="1200"/>
            <a:t>Today I’d like to...</a:t>
          </a:r>
        </a:p>
        <a:p>
          <a:pPr marL="228600" lvl="1" indent="-228600" algn="l" defTabSz="889000">
            <a:lnSpc>
              <a:spcPct val="100000"/>
            </a:lnSpc>
            <a:spcBef>
              <a:spcPct val="0"/>
            </a:spcBef>
            <a:spcAft>
              <a:spcPts val="600"/>
            </a:spcAft>
            <a:buChar char="•"/>
          </a:pPr>
          <a:r>
            <a:rPr lang="en-US" sz="2000" kern="1200"/>
            <a:t>After that we will set an appointment for you next visit and issue your benefits </a:t>
          </a:r>
        </a:p>
        <a:p>
          <a:pPr marL="228600" lvl="1" indent="-228600" algn="l" defTabSz="889000">
            <a:lnSpc>
              <a:spcPct val="100000"/>
            </a:lnSpc>
            <a:spcBef>
              <a:spcPct val="0"/>
            </a:spcBef>
            <a:spcAft>
              <a:spcPts val="600"/>
            </a:spcAft>
            <a:buChar char="•"/>
          </a:pPr>
          <a:r>
            <a:rPr lang="en-US" sz="2000" kern="1200"/>
            <a:t>This will take about X minutes</a:t>
          </a:r>
        </a:p>
        <a:p>
          <a:pPr marL="228600" lvl="1" indent="-228600" algn="l" defTabSz="889000">
            <a:lnSpc>
              <a:spcPct val="100000"/>
            </a:lnSpc>
            <a:spcBef>
              <a:spcPct val="0"/>
            </a:spcBef>
            <a:spcAft>
              <a:spcPts val="600"/>
            </a:spcAft>
            <a:buChar char="•"/>
          </a:pPr>
          <a:r>
            <a:rPr lang="en-US" sz="2000" kern="1200"/>
            <a:t>Before we get started, do you have any questions for me?</a:t>
          </a:r>
        </a:p>
        <a:p>
          <a:pPr marL="171450" lvl="1" indent="-171450" algn="l" defTabSz="711200">
            <a:lnSpc>
              <a:spcPct val="90000"/>
            </a:lnSpc>
            <a:spcBef>
              <a:spcPct val="0"/>
            </a:spcBef>
            <a:spcAft>
              <a:spcPct val="15000"/>
            </a:spcAft>
            <a:buChar char="•"/>
          </a:pPr>
          <a:endParaRPr lang="en-US" sz="1600" kern="1200"/>
        </a:p>
      </dsp:txBody>
      <dsp:txXfrm>
        <a:off x="1273548" y="574451"/>
        <a:ext cx="2892761" cy="4298727"/>
      </dsp:txXfrm>
    </dsp:sp>
    <dsp:sp modelId="{DD9D3017-796A-4DFB-BB68-8154079136AF}">
      <dsp:nvSpPr>
        <dsp:cNvPr id="0" name=""/>
        <dsp:cNvSpPr/>
      </dsp:nvSpPr>
      <dsp:spPr>
        <a:xfrm>
          <a:off x="0" y="201898"/>
          <a:ext cx="1162645" cy="1162645"/>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578100">
            <a:lnSpc>
              <a:spcPct val="90000"/>
            </a:lnSpc>
            <a:spcBef>
              <a:spcPct val="0"/>
            </a:spcBef>
            <a:spcAft>
              <a:spcPct val="35000"/>
            </a:spcAft>
            <a:buNone/>
          </a:pPr>
          <a:r>
            <a:rPr lang="en-US" sz="5800" kern="1200"/>
            <a:t>3</a:t>
          </a:r>
        </a:p>
      </dsp:txBody>
      <dsp:txXfrm>
        <a:off x="170265" y="372163"/>
        <a:ext cx="822115" cy="822115"/>
      </dsp:txXfrm>
    </dsp:sp>
    <dsp:sp modelId="{A5BA7E5A-F073-4F6B-8F11-7F0B380B5A6E}">
      <dsp:nvSpPr>
        <dsp:cNvPr id="0" name=""/>
        <dsp:cNvSpPr/>
      </dsp:nvSpPr>
      <dsp:spPr>
        <a:xfrm>
          <a:off x="4916559" y="471300"/>
          <a:ext cx="3387968" cy="4532652"/>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56464" rIns="156464" bIns="156464" numCol="1" spcCol="1270" anchor="t" anchorCtr="0">
          <a:noAutofit/>
        </a:bodyPr>
        <a:lstStyle/>
        <a:p>
          <a:pPr marL="0" lvl="0" indent="0" algn="l" defTabSz="977900">
            <a:lnSpc>
              <a:spcPct val="90000"/>
            </a:lnSpc>
            <a:spcBef>
              <a:spcPct val="0"/>
            </a:spcBef>
            <a:spcAft>
              <a:spcPct val="35000"/>
            </a:spcAft>
            <a:buNone/>
          </a:pPr>
          <a:r>
            <a:rPr lang="en-US" sz="2200" b="1" i="0" kern="1200" dirty="0"/>
            <a:t>Follow up on previous plans or goals</a:t>
          </a:r>
        </a:p>
        <a:p>
          <a:pPr marL="228600" lvl="1" indent="-228600" algn="l" defTabSz="889000">
            <a:lnSpc>
              <a:spcPct val="90000"/>
            </a:lnSpc>
            <a:spcBef>
              <a:spcPct val="0"/>
            </a:spcBef>
            <a:spcAft>
              <a:spcPct val="15000"/>
            </a:spcAft>
            <a:buChar char="•"/>
          </a:pPr>
          <a:r>
            <a:rPr lang="en-US" sz="2000" kern="1200"/>
            <a:t>Probe</a:t>
          </a:r>
        </a:p>
        <a:p>
          <a:pPr marL="228600" lvl="1" indent="-228600" algn="l" defTabSz="889000">
            <a:lnSpc>
              <a:spcPct val="90000"/>
            </a:lnSpc>
            <a:spcBef>
              <a:spcPct val="0"/>
            </a:spcBef>
            <a:spcAft>
              <a:spcPct val="15000"/>
            </a:spcAft>
            <a:buChar char="•"/>
          </a:pPr>
          <a:r>
            <a:rPr lang="en-US" sz="2000" kern="1200"/>
            <a:t>Affirm efforts</a:t>
          </a:r>
        </a:p>
        <a:p>
          <a:pPr marL="228600" lvl="1" indent="-228600" algn="l" defTabSz="889000">
            <a:lnSpc>
              <a:spcPct val="90000"/>
            </a:lnSpc>
            <a:spcBef>
              <a:spcPct val="0"/>
            </a:spcBef>
            <a:spcAft>
              <a:spcPct val="15000"/>
            </a:spcAft>
            <a:buChar char="•"/>
          </a:pPr>
          <a:r>
            <a:rPr lang="en-US" sz="2000" kern="1200"/>
            <a:t>Explore</a:t>
          </a:r>
        </a:p>
        <a:p>
          <a:pPr marL="228600" lvl="1" indent="-228600" algn="l" defTabSz="889000">
            <a:lnSpc>
              <a:spcPct val="90000"/>
            </a:lnSpc>
            <a:spcBef>
              <a:spcPct val="0"/>
            </a:spcBef>
            <a:spcAft>
              <a:spcPct val="15000"/>
            </a:spcAft>
            <a:buChar char="•"/>
          </a:pPr>
          <a:r>
            <a:rPr lang="en-US" sz="2000" kern="1200"/>
            <a:t>Ask permission to offer ideas</a:t>
          </a:r>
        </a:p>
        <a:p>
          <a:pPr marL="228600" lvl="1" indent="-228600" algn="l" defTabSz="889000">
            <a:lnSpc>
              <a:spcPct val="90000"/>
            </a:lnSpc>
            <a:spcBef>
              <a:spcPct val="0"/>
            </a:spcBef>
            <a:spcAft>
              <a:spcPct val="15000"/>
            </a:spcAft>
            <a:buChar char="•"/>
          </a:pPr>
          <a:r>
            <a:rPr lang="en-US" sz="2000" kern="1200"/>
            <a:t>Explore possible next steps</a:t>
          </a:r>
        </a:p>
        <a:p>
          <a:pPr marL="228600" lvl="1" indent="-228600" algn="l" defTabSz="889000">
            <a:lnSpc>
              <a:spcPct val="90000"/>
            </a:lnSpc>
            <a:spcBef>
              <a:spcPct val="0"/>
            </a:spcBef>
            <a:spcAft>
              <a:spcPct val="15000"/>
            </a:spcAft>
            <a:buChar char="•"/>
          </a:pPr>
          <a:r>
            <a:rPr lang="en-US" sz="2000" kern="1200"/>
            <a:t>What questions do you have for me?</a:t>
          </a:r>
        </a:p>
        <a:p>
          <a:pPr marL="228600" lvl="1" indent="-228600" algn="l" defTabSz="889000">
            <a:lnSpc>
              <a:spcPct val="90000"/>
            </a:lnSpc>
            <a:spcBef>
              <a:spcPct val="0"/>
            </a:spcBef>
            <a:spcAft>
              <a:spcPct val="15000"/>
            </a:spcAft>
            <a:buChar char="•"/>
          </a:pPr>
          <a:r>
            <a:rPr lang="en-US" sz="2000" kern="1200"/>
            <a:t>Summarize and review</a:t>
          </a:r>
        </a:p>
        <a:p>
          <a:pPr marL="171450" lvl="1" indent="-171450" algn="l" defTabSz="711200">
            <a:lnSpc>
              <a:spcPct val="90000"/>
            </a:lnSpc>
            <a:spcBef>
              <a:spcPct val="0"/>
            </a:spcBef>
            <a:spcAft>
              <a:spcPct val="15000"/>
            </a:spcAft>
            <a:buChar char="•"/>
          </a:pPr>
          <a:endParaRPr lang="en-US" sz="1600" kern="1200"/>
        </a:p>
      </dsp:txBody>
      <dsp:txXfrm>
        <a:off x="5458635" y="471300"/>
        <a:ext cx="2845893" cy="4532652"/>
      </dsp:txXfrm>
    </dsp:sp>
    <dsp:sp modelId="{74F6F18F-D4A3-4248-9E36-444B4B7E43DB}">
      <dsp:nvSpPr>
        <dsp:cNvPr id="0" name=""/>
        <dsp:cNvSpPr/>
      </dsp:nvSpPr>
      <dsp:spPr>
        <a:xfrm>
          <a:off x="4223561" y="161915"/>
          <a:ext cx="1162645" cy="1162645"/>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578100">
            <a:lnSpc>
              <a:spcPct val="90000"/>
            </a:lnSpc>
            <a:spcBef>
              <a:spcPct val="0"/>
            </a:spcBef>
            <a:spcAft>
              <a:spcPct val="35000"/>
            </a:spcAft>
            <a:buNone/>
          </a:pPr>
          <a:r>
            <a:rPr lang="en-US" sz="5800" kern="1200"/>
            <a:t>4</a:t>
          </a:r>
        </a:p>
      </dsp:txBody>
      <dsp:txXfrm>
        <a:off x="4393826" y="332180"/>
        <a:ext cx="822115" cy="82211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01CF4E-D3DD-4B45-8E89-09CD609D2A46}">
      <dsp:nvSpPr>
        <dsp:cNvPr id="0" name=""/>
        <dsp:cNvSpPr/>
      </dsp:nvSpPr>
      <dsp:spPr>
        <a:xfrm>
          <a:off x="980895" y="556501"/>
          <a:ext cx="2535589" cy="4347190"/>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56464" rIns="156464" bIns="156464" numCol="1" spcCol="1270" anchor="t" anchorCtr="0">
          <a:noAutofit/>
        </a:bodyPr>
        <a:lstStyle/>
        <a:p>
          <a:pPr marL="0" lvl="0" indent="0" algn="l" defTabSz="977900">
            <a:lnSpc>
              <a:spcPct val="90000"/>
            </a:lnSpc>
            <a:spcBef>
              <a:spcPct val="0"/>
            </a:spcBef>
            <a:spcAft>
              <a:spcPct val="35000"/>
            </a:spcAft>
            <a:buNone/>
          </a:pPr>
          <a:r>
            <a:rPr lang="en-US" sz="2200" b="1" kern="1200"/>
            <a:t>Offer nutrition education</a:t>
          </a:r>
        </a:p>
        <a:p>
          <a:pPr marL="228600" lvl="1" indent="-228600" algn="l" defTabSz="889000">
            <a:lnSpc>
              <a:spcPct val="90000"/>
            </a:lnSpc>
            <a:spcBef>
              <a:spcPct val="0"/>
            </a:spcBef>
            <a:spcAft>
              <a:spcPct val="15000"/>
            </a:spcAft>
            <a:buChar char="•"/>
          </a:pPr>
          <a:r>
            <a:rPr lang="en-US" sz="2000" kern="1200" dirty="0"/>
            <a:t>Offer topics to explore and follow participant lead</a:t>
          </a:r>
          <a:br>
            <a:rPr lang="en-US" sz="2000" kern="1200" dirty="0"/>
          </a:br>
          <a:endParaRPr lang="en-US" sz="2000" kern="1200" dirty="0"/>
        </a:p>
        <a:p>
          <a:pPr marL="228600" lvl="1" indent="-228600" algn="l" defTabSz="889000">
            <a:lnSpc>
              <a:spcPct val="90000"/>
            </a:lnSpc>
            <a:spcBef>
              <a:spcPct val="0"/>
            </a:spcBef>
            <a:spcAft>
              <a:spcPct val="15000"/>
            </a:spcAft>
            <a:buChar char="•"/>
          </a:pPr>
          <a:r>
            <a:rPr lang="en-US" sz="2000" kern="1200"/>
            <a:t>Ask permission to share nutrition education </a:t>
          </a:r>
        </a:p>
      </dsp:txBody>
      <dsp:txXfrm>
        <a:off x="1386590" y="556501"/>
        <a:ext cx="2129895" cy="4347190"/>
      </dsp:txXfrm>
    </dsp:sp>
    <dsp:sp modelId="{DD9D3017-796A-4DFB-BB68-8154079136AF}">
      <dsp:nvSpPr>
        <dsp:cNvPr id="0" name=""/>
        <dsp:cNvSpPr/>
      </dsp:nvSpPr>
      <dsp:spPr>
        <a:xfrm>
          <a:off x="0" y="10292"/>
          <a:ext cx="1382227" cy="1382227"/>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889250">
            <a:lnSpc>
              <a:spcPct val="90000"/>
            </a:lnSpc>
            <a:spcBef>
              <a:spcPct val="0"/>
            </a:spcBef>
            <a:spcAft>
              <a:spcPct val="35000"/>
            </a:spcAft>
            <a:buNone/>
          </a:pPr>
          <a:r>
            <a:rPr lang="en-US" sz="6500" kern="1200"/>
            <a:t>5</a:t>
          </a:r>
        </a:p>
      </dsp:txBody>
      <dsp:txXfrm>
        <a:off x="202422" y="212714"/>
        <a:ext cx="977383" cy="977383"/>
      </dsp:txXfrm>
    </dsp:sp>
    <dsp:sp modelId="{A5BA7E5A-F073-4F6B-8F11-7F0B380B5A6E}">
      <dsp:nvSpPr>
        <dsp:cNvPr id="0" name=""/>
        <dsp:cNvSpPr/>
      </dsp:nvSpPr>
      <dsp:spPr>
        <a:xfrm>
          <a:off x="4568920" y="598244"/>
          <a:ext cx="3522352" cy="4284433"/>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70688" rIns="170688" bIns="170688" numCol="1" spcCol="1270" anchor="t" anchorCtr="0">
          <a:noAutofit/>
        </a:bodyPr>
        <a:lstStyle/>
        <a:p>
          <a:pPr marL="0" lvl="0" indent="0" algn="l" defTabSz="1066800">
            <a:lnSpc>
              <a:spcPct val="90000"/>
            </a:lnSpc>
            <a:spcBef>
              <a:spcPct val="0"/>
            </a:spcBef>
            <a:spcAft>
              <a:spcPct val="35000"/>
            </a:spcAft>
            <a:buNone/>
          </a:pPr>
          <a:r>
            <a:rPr lang="en-US" sz="2400" b="1" kern="1200"/>
            <a:t>Repeat </a:t>
          </a:r>
          <a:br>
            <a:rPr lang="en-US" sz="2400" b="1" kern="1200"/>
          </a:br>
          <a:r>
            <a:rPr lang="en-US" sz="2400" b="1" kern="1200"/>
            <a:t>Steps 4 and 5 for other members of the household</a:t>
          </a:r>
        </a:p>
        <a:p>
          <a:pPr marL="228600" lvl="1" indent="-228600" algn="l" defTabSz="889000">
            <a:lnSpc>
              <a:spcPct val="90000"/>
            </a:lnSpc>
            <a:spcBef>
              <a:spcPct val="0"/>
            </a:spcBef>
            <a:spcAft>
              <a:spcPts val="600"/>
            </a:spcAft>
            <a:buChar char="•"/>
          </a:pPr>
          <a:r>
            <a:rPr lang="en-US" sz="2000" kern="1200"/>
            <a:t>Be mindful of the time </a:t>
          </a:r>
        </a:p>
        <a:p>
          <a:pPr marL="228600" lvl="1" indent="-228600" algn="l" defTabSz="889000">
            <a:lnSpc>
              <a:spcPct val="90000"/>
            </a:lnSpc>
            <a:spcBef>
              <a:spcPct val="0"/>
            </a:spcBef>
            <a:spcAft>
              <a:spcPts val="600"/>
            </a:spcAft>
            <a:buChar char="•"/>
          </a:pPr>
          <a:r>
            <a:rPr lang="en-US" sz="2000" kern="1200"/>
            <a:t>Listen for fatigue in the participant</a:t>
          </a:r>
        </a:p>
        <a:p>
          <a:pPr marL="228600" lvl="1" indent="-228600" algn="l" defTabSz="889000">
            <a:lnSpc>
              <a:spcPct val="90000"/>
            </a:lnSpc>
            <a:spcBef>
              <a:spcPct val="0"/>
            </a:spcBef>
            <a:spcAft>
              <a:spcPts val="600"/>
            </a:spcAft>
            <a:buChar char="•"/>
          </a:pPr>
          <a:r>
            <a:rPr lang="en-US" sz="2000" kern="1200"/>
            <a:t>Offer a summary at the end of each discussion topic</a:t>
          </a:r>
        </a:p>
      </dsp:txBody>
      <dsp:txXfrm>
        <a:off x="5132497" y="598244"/>
        <a:ext cx="2958776" cy="4284433"/>
      </dsp:txXfrm>
    </dsp:sp>
    <dsp:sp modelId="{74F6F18F-D4A3-4248-9E36-444B4B7E43DB}">
      <dsp:nvSpPr>
        <dsp:cNvPr id="0" name=""/>
        <dsp:cNvSpPr/>
      </dsp:nvSpPr>
      <dsp:spPr>
        <a:xfrm>
          <a:off x="3713864" y="10292"/>
          <a:ext cx="1382227" cy="1382227"/>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889250">
            <a:lnSpc>
              <a:spcPct val="90000"/>
            </a:lnSpc>
            <a:spcBef>
              <a:spcPct val="0"/>
            </a:spcBef>
            <a:spcAft>
              <a:spcPct val="35000"/>
            </a:spcAft>
            <a:buNone/>
          </a:pPr>
          <a:r>
            <a:rPr lang="en-US" sz="6500" kern="1200"/>
            <a:t>6</a:t>
          </a:r>
        </a:p>
      </dsp:txBody>
      <dsp:txXfrm>
        <a:off x="3916286" y="212714"/>
        <a:ext cx="977383" cy="97738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01CF4E-D3DD-4B45-8E89-09CD609D2A46}">
      <dsp:nvSpPr>
        <dsp:cNvPr id="0" name=""/>
        <dsp:cNvSpPr/>
      </dsp:nvSpPr>
      <dsp:spPr>
        <a:xfrm>
          <a:off x="295582" y="693565"/>
          <a:ext cx="3584334" cy="1768759"/>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56464" rIns="156464" bIns="156464" numCol="1" spcCol="1270" anchor="t" anchorCtr="0">
          <a:noAutofit/>
        </a:bodyPr>
        <a:lstStyle/>
        <a:p>
          <a:pPr marL="0" lvl="0" indent="0" algn="l" defTabSz="977900">
            <a:lnSpc>
              <a:spcPct val="90000"/>
            </a:lnSpc>
            <a:spcBef>
              <a:spcPct val="0"/>
            </a:spcBef>
            <a:spcAft>
              <a:spcPct val="35000"/>
            </a:spcAft>
            <a:buNone/>
          </a:pPr>
          <a:r>
            <a:rPr lang="en-US" sz="2200" b="1" kern="1200"/>
            <a:t>Talk about WIC food use and possible changes</a:t>
          </a:r>
        </a:p>
        <a:p>
          <a:pPr marL="228600" lvl="1" indent="-228600" algn="l" defTabSz="889000">
            <a:lnSpc>
              <a:spcPct val="90000"/>
            </a:lnSpc>
            <a:spcBef>
              <a:spcPct val="0"/>
            </a:spcBef>
            <a:spcAft>
              <a:spcPct val="15000"/>
            </a:spcAft>
            <a:buChar char="•"/>
          </a:pPr>
          <a:r>
            <a:rPr lang="en-US" sz="2000" kern="1200"/>
            <a:t>Tailor the food package as needed </a:t>
          </a:r>
        </a:p>
      </dsp:txBody>
      <dsp:txXfrm>
        <a:off x="869075" y="693565"/>
        <a:ext cx="3010841" cy="1768759"/>
      </dsp:txXfrm>
    </dsp:sp>
    <dsp:sp modelId="{DD9D3017-796A-4DFB-BB68-8154079136AF}">
      <dsp:nvSpPr>
        <dsp:cNvPr id="0" name=""/>
        <dsp:cNvSpPr/>
      </dsp:nvSpPr>
      <dsp:spPr>
        <a:xfrm>
          <a:off x="91103" y="136906"/>
          <a:ext cx="877939" cy="833398"/>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400300">
            <a:lnSpc>
              <a:spcPct val="90000"/>
            </a:lnSpc>
            <a:spcBef>
              <a:spcPct val="0"/>
            </a:spcBef>
            <a:spcAft>
              <a:spcPct val="35000"/>
            </a:spcAft>
            <a:buNone/>
          </a:pPr>
          <a:r>
            <a:rPr lang="en-US" sz="5400" kern="1200"/>
            <a:t>7</a:t>
          </a:r>
          <a:endParaRPr lang="en-US" sz="3600" kern="1200"/>
        </a:p>
      </dsp:txBody>
      <dsp:txXfrm>
        <a:off x="219674" y="258954"/>
        <a:ext cx="620797" cy="589302"/>
      </dsp:txXfrm>
    </dsp:sp>
    <dsp:sp modelId="{A5BA7E5A-F073-4F6B-8F11-7F0B380B5A6E}">
      <dsp:nvSpPr>
        <dsp:cNvPr id="0" name=""/>
        <dsp:cNvSpPr/>
      </dsp:nvSpPr>
      <dsp:spPr>
        <a:xfrm>
          <a:off x="5083983" y="695998"/>
          <a:ext cx="2354636" cy="944415"/>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56464" rIns="156464" bIns="156464" numCol="1" spcCol="1270" anchor="t" anchorCtr="0">
          <a:noAutofit/>
        </a:bodyPr>
        <a:lstStyle/>
        <a:p>
          <a:pPr marL="0" lvl="0" indent="0" algn="l" defTabSz="977900">
            <a:lnSpc>
              <a:spcPct val="90000"/>
            </a:lnSpc>
            <a:spcBef>
              <a:spcPct val="0"/>
            </a:spcBef>
            <a:spcAft>
              <a:spcPct val="35000"/>
            </a:spcAft>
            <a:buNone/>
          </a:pPr>
          <a:r>
            <a:rPr lang="en-US" sz="2200" b="1" kern="1200"/>
            <a:t>Issue benefits</a:t>
          </a:r>
        </a:p>
        <a:p>
          <a:pPr marL="171450" lvl="1" indent="-171450" algn="l" defTabSz="711200">
            <a:lnSpc>
              <a:spcPct val="90000"/>
            </a:lnSpc>
            <a:spcBef>
              <a:spcPct val="0"/>
            </a:spcBef>
            <a:spcAft>
              <a:spcPct val="15000"/>
            </a:spcAft>
            <a:buChar char="•"/>
          </a:pPr>
          <a:endParaRPr lang="en-US" sz="1600" kern="1200"/>
        </a:p>
      </dsp:txBody>
      <dsp:txXfrm>
        <a:off x="5460725" y="695998"/>
        <a:ext cx="1977894" cy="944415"/>
      </dsp:txXfrm>
    </dsp:sp>
    <dsp:sp modelId="{74F6F18F-D4A3-4248-9E36-444B4B7E43DB}">
      <dsp:nvSpPr>
        <dsp:cNvPr id="0" name=""/>
        <dsp:cNvSpPr/>
      </dsp:nvSpPr>
      <dsp:spPr>
        <a:xfrm>
          <a:off x="4580264" y="110577"/>
          <a:ext cx="906200" cy="852250"/>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400300">
            <a:lnSpc>
              <a:spcPct val="90000"/>
            </a:lnSpc>
            <a:spcBef>
              <a:spcPct val="0"/>
            </a:spcBef>
            <a:spcAft>
              <a:spcPct val="35000"/>
            </a:spcAft>
            <a:buNone/>
          </a:pPr>
          <a:r>
            <a:rPr lang="en-US" sz="5400" kern="1200"/>
            <a:t>8</a:t>
          </a:r>
          <a:endParaRPr lang="en-US" sz="4100" kern="1200"/>
        </a:p>
      </dsp:txBody>
      <dsp:txXfrm>
        <a:off x="4712974" y="235386"/>
        <a:ext cx="640780" cy="602632"/>
      </dsp:txXfrm>
    </dsp:sp>
    <dsp:sp modelId="{1F637F79-F7F2-4851-BA19-AA3BA4A7231A}">
      <dsp:nvSpPr>
        <dsp:cNvPr id="0" name=""/>
        <dsp:cNvSpPr/>
      </dsp:nvSpPr>
      <dsp:spPr>
        <a:xfrm>
          <a:off x="423992" y="3296698"/>
          <a:ext cx="3672180" cy="1607590"/>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56464" rIns="156464" bIns="156464" numCol="1" spcCol="1270" anchor="t" anchorCtr="0">
          <a:noAutofit/>
        </a:bodyPr>
        <a:lstStyle/>
        <a:p>
          <a:pPr marL="0" lvl="0" indent="0" algn="l" defTabSz="977900">
            <a:lnSpc>
              <a:spcPct val="90000"/>
            </a:lnSpc>
            <a:spcBef>
              <a:spcPct val="0"/>
            </a:spcBef>
            <a:spcAft>
              <a:spcPct val="35000"/>
            </a:spcAft>
            <a:buNone/>
          </a:pPr>
          <a:r>
            <a:rPr lang="en-US" sz="2200" b="1" kern="1200" dirty="0"/>
            <a:t>Schedule the next appointment</a:t>
          </a:r>
        </a:p>
        <a:p>
          <a:pPr marL="228600" lvl="1" indent="-228600" algn="l" defTabSz="889000">
            <a:lnSpc>
              <a:spcPct val="90000"/>
            </a:lnSpc>
            <a:spcBef>
              <a:spcPct val="0"/>
            </a:spcBef>
            <a:spcAft>
              <a:spcPct val="15000"/>
            </a:spcAft>
            <a:buChar char="•"/>
          </a:pPr>
          <a:r>
            <a:rPr lang="en-US" sz="2000" kern="1200"/>
            <a:t>Share what to expect for the next appointment</a:t>
          </a:r>
        </a:p>
      </dsp:txBody>
      <dsp:txXfrm>
        <a:off x="1011541" y="3296698"/>
        <a:ext cx="3084631" cy="1607590"/>
      </dsp:txXfrm>
    </dsp:sp>
    <dsp:sp modelId="{86553C23-6F20-4C7F-8CDD-12510143C729}">
      <dsp:nvSpPr>
        <dsp:cNvPr id="0" name=""/>
        <dsp:cNvSpPr/>
      </dsp:nvSpPr>
      <dsp:spPr>
        <a:xfrm>
          <a:off x="112772" y="2724137"/>
          <a:ext cx="922369" cy="816668"/>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400300">
            <a:lnSpc>
              <a:spcPct val="90000"/>
            </a:lnSpc>
            <a:spcBef>
              <a:spcPct val="0"/>
            </a:spcBef>
            <a:spcAft>
              <a:spcPct val="35000"/>
            </a:spcAft>
            <a:buNone/>
          </a:pPr>
          <a:r>
            <a:rPr lang="en-US" sz="5400" kern="1200"/>
            <a:t>9</a:t>
          </a:r>
        </a:p>
      </dsp:txBody>
      <dsp:txXfrm>
        <a:off x="247850" y="2843735"/>
        <a:ext cx="652213" cy="577472"/>
      </dsp:txXfrm>
    </dsp:sp>
    <dsp:sp modelId="{AFEE79CD-C5F0-4908-89BE-BD1FC123A58D}">
      <dsp:nvSpPr>
        <dsp:cNvPr id="0" name=""/>
        <dsp:cNvSpPr/>
      </dsp:nvSpPr>
      <dsp:spPr>
        <a:xfrm>
          <a:off x="4964727" y="3304284"/>
          <a:ext cx="2512528" cy="1185678"/>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a:t>Thank them for their time!</a:t>
          </a:r>
        </a:p>
      </dsp:txBody>
      <dsp:txXfrm>
        <a:off x="5366732" y="3304284"/>
        <a:ext cx="2110523" cy="1185678"/>
      </dsp:txXfrm>
    </dsp:sp>
    <dsp:sp modelId="{CEAEC0E8-DA86-4DD0-ACB0-48478B9F80BB}">
      <dsp:nvSpPr>
        <dsp:cNvPr id="0" name=""/>
        <dsp:cNvSpPr/>
      </dsp:nvSpPr>
      <dsp:spPr>
        <a:xfrm>
          <a:off x="4486361" y="2656995"/>
          <a:ext cx="990467" cy="870529"/>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955800">
            <a:lnSpc>
              <a:spcPct val="90000"/>
            </a:lnSpc>
            <a:spcBef>
              <a:spcPct val="0"/>
            </a:spcBef>
            <a:spcAft>
              <a:spcPct val="35000"/>
            </a:spcAft>
            <a:buNone/>
          </a:pPr>
          <a:r>
            <a:rPr lang="en-US" sz="4400" kern="1200"/>
            <a:t>10</a:t>
          </a:r>
          <a:endParaRPr lang="en-US" sz="4800" kern="1200"/>
        </a:p>
      </dsp:txBody>
      <dsp:txXfrm>
        <a:off x="4631412" y="2784481"/>
        <a:ext cx="700365" cy="615557"/>
      </dsp:txXfrm>
    </dsp:sp>
  </dsp:spTree>
</dsp:drawing>
</file>

<file path=ppt/diagrams/layout1.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2" Type="http://schemas.openxmlformats.org/officeDocument/2006/relationships/tags" Target="../tags/tag13.xml"/><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1ABFEE4-1E1D-8701-606D-CABD06A5A988}"/>
              </a:ext>
            </a:extLst>
          </p:cNvPr>
          <p:cNvSpPr>
            <a:spLocks noGrp="1"/>
          </p:cNvSpPr>
          <p:nvPr>
            <p:ph type="hdr" sz="quarter"/>
          </p:nvPr>
        </p:nvSpPr>
        <p:spPr>
          <a:xfrm>
            <a:off x="0" y="0"/>
            <a:ext cx="3170357" cy="480547"/>
          </a:xfrm>
          <a:prstGeom prst="rect">
            <a:avLst/>
          </a:prstGeom>
        </p:spPr>
        <p:txBody>
          <a:bodyPr vert="horz" lIns="93790" tIns="46895" rIns="93790" bIns="46895" rtlCol="0"/>
          <a:lstStyle>
            <a:lvl1pPr algn="l">
              <a:defRPr sz="1200"/>
            </a:lvl1pPr>
          </a:lstStyle>
          <a:p>
            <a:r>
              <a:rPr lang="en-US"/>
              <a:t>Inservice Slides</a:t>
            </a:r>
          </a:p>
        </p:txBody>
      </p:sp>
      <p:sp>
        <p:nvSpPr>
          <p:cNvPr id="3" name="Date Placeholder 2">
            <a:extLst>
              <a:ext uri="{FF2B5EF4-FFF2-40B4-BE49-F238E27FC236}">
                <a16:creationId xmlns:a16="http://schemas.microsoft.com/office/drawing/2014/main" id="{8C5DA782-9AFF-8837-4641-0BE4557C0808}"/>
              </a:ext>
            </a:extLst>
          </p:cNvPr>
          <p:cNvSpPr>
            <a:spLocks noGrp="1"/>
          </p:cNvSpPr>
          <p:nvPr>
            <p:ph type="dt" sz="quarter" idx="1"/>
          </p:nvPr>
        </p:nvSpPr>
        <p:spPr>
          <a:xfrm>
            <a:off x="4143209" y="0"/>
            <a:ext cx="3170357" cy="480547"/>
          </a:xfrm>
          <a:prstGeom prst="rect">
            <a:avLst/>
          </a:prstGeom>
        </p:spPr>
        <p:txBody>
          <a:bodyPr vert="horz" lIns="93790" tIns="46895" rIns="93790" bIns="46895" rtlCol="0"/>
          <a:lstStyle>
            <a:lvl1pPr algn="r">
              <a:defRPr sz="1200"/>
            </a:lvl1pPr>
          </a:lstStyle>
          <a:p>
            <a:fld id="{5E2CAFA4-47D8-4ADC-AB32-4D786367F1A2}" type="datetimeFigureOut">
              <a:rPr lang="en-US" smtClean="0"/>
              <a:t>7/12/2024</a:t>
            </a:fld>
            <a:endParaRPr lang="en-US"/>
          </a:p>
        </p:txBody>
      </p:sp>
      <p:sp>
        <p:nvSpPr>
          <p:cNvPr id="4" name="Footer Placeholder 3">
            <a:extLst>
              <a:ext uri="{FF2B5EF4-FFF2-40B4-BE49-F238E27FC236}">
                <a16:creationId xmlns:a16="http://schemas.microsoft.com/office/drawing/2014/main" id="{BD6F4FDD-B3C4-84B1-B2FC-44C8F8D775AC}"/>
              </a:ext>
            </a:extLst>
          </p:cNvPr>
          <p:cNvSpPr>
            <a:spLocks noGrp="1"/>
          </p:cNvSpPr>
          <p:nvPr>
            <p:ph type="ftr" sz="quarter" idx="2"/>
          </p:nvPr>
        </p:nvSpPr>
        <p:spPr>
          <a:xfrm>
            <a:off x="0" y="9120653"/>
            <a:ext cx="3170357" cy="480547"/>
          </a:xfrm>
          <a:prstGeom prst="rect">
            <a:avLst/>
          </a:prstGeom>
        </p:spPr>
        <p:txBody>
          <a:bodyPr vert="horz" lIns="93790" tIns="46895" rIns="93790" bIns="46895"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D622BF3-1FFD-A48C-C2C8-1FF917B7E5D2}"/>
              </a:ext>
            </a:extLst>
          </p:cNvPr>
          <p:cNvSpPr>
            <a:spLocks noGrp="1"/>
          </p:cNvSpPr>
          <p:nvPr>
            <p:ph type="sldNum" sz="quarter" idx="3"/>
          </p:nvPr>
        </p:nvSpPr>
        <p:spPr>
          <a:xfrm>
            <a:off x="4143209" y="9120653"/>
            <a:ext cx="3170357" cy="480547"/>
          </a:xfrm>
          <a:prstGeom prst="rect">
            <a:avLst/>
          </a:prstGeom>
        </p:spPr>
        <p:txBody>
          <a:bodyPr vert="horz" lIns="93790" tIns="46895" rIns="93790" bIns="46895" rtlCol="0" anchor="b"/>
          <a:lstStyle>
            <a:lvl1pPr algn="r">
              <a:defRPr sz="1200"/>
            </a:lvl1pPr>
          </a:lstStyle>
          <a:p>
            <a:fld id="{908FBAEE-66C6-4B18-9CE2-7BE5599A3DD0}" type="slidenum">
              <a:rPr lang="en-US" smtClean="0"/>
              <a:t>‹#›</a:t>
            </a:fld>
            <a:endParaRPr lang="en-US"/>
          </a:p>
        </p:txBody>
      </p:sp>
    </p:spTree>
    <p:custDataLst>
      <p:tags r:id="rId2"/>
    </p:custDataLst>
    <p:extLst>
      <p:ext uri="{BB962C8B-B14F-4D97-AF65-F5344CB8AC3E}">
        <p14:creationId xmlns:p14="http://schemas.microsoft.com/office/powerpoint/2010/main" val="24633264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51" tIns="48325" rIns="96651" bIns="48325" rtlCol="0"/>
          <a:lstStyle>
            <a:lvl1pPr algn="l">
              <a:defRPr sz="12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51" tIns="48325" rIns="96651" bIns="48325" rtlCol="0"/>
          <a:lstStyle>
            <a:lvl1pPr algn="r">
              <a:defRPr sz="1200"/>
            </a:lvl1pPr>
          </a:lstStyle>
          <a:p>
            <a:fld id="{A194D027-8C18-4114-A985-42C62650C3BE}" type="datetimeFigureOut">
              <a:rPr lang="en-US" smtClean="0"/>
              <a:t>7/12/2024</a:t>
            </a:fld>
            <a:endParaRPr lang="en-US"/>
          </a:p>
        </p:txBody>
      </p:sp>
      <p:sp>
        <p:nvSpPr>
          <p:cNvPr id="4" name="Slide Image Placeholder 3"/>
          <p:cNvSpPr>
            <a:spLocks noGrp="1" noRot="1" noChangeAspect="1"/>
          </p:cNvSpPr>
          <p:nvPr>
            <p:ph type="sldImg" idx="2"/>
          </p:nvPr>
        </p:nvSpPr>
        <p:spPr>
          <a:xfrm>
            <a:off x="768350" y="1200150"/>
            <a:ext cx="3178175" cy="1787525"/>
          </a:xfrm>
          <a:prstGeom prst="rect">
            <a:avLst/>
          </a:prstGeom>
          <a:noFill/>
          <a:ln w="12700">
            <a:solidFill>
              <a:prstClr val="black"/>
            </a:solidFill>
          </a:ln>
        </p:spPr>
        <p:txBody>
          <a:bodyPr vert="horz" lIns="96651" tIns="48325" rIns="96651" bIns="48325" rtlCol="0" anchor="ctr"/>
          <a:lstStyle/>
          <a:p>
            <a:endParaRPr lang="en-US"/>
          </a:p>
        </p:txBody>
      </p:sp>
      <p:sp>
        <p:nvSpPr>
          <p:cNvPr id="5" name="Notes Placeholder 4"/>
          <p:cNvSpPr>
            <a:spLocks noGrp="1"/>
          </p:cNvSpPr>
          <p:nvPr>
            <p:ph type="body" sz="quarter" idx="3"/>
          </p:nvPr>
        </p:nvSpPr>
        <p:spPr>
          <a:xfrm>
            <a:off x="731521" y="3117062"/>
            <a:ext cx="5852160" cy="5283988"/>
          </a:xfrm>
          <a:prstGeom prst="rect">
            <a:avLst/>
          </a:prstGeom>
        </p:spPr>
        <p:txBody>
          <a:bodyPr vert="horz" lIns="96651" tIns="48325" rIns="96651" bIns="4832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51" tIns="48325" rIns="96651" bIns="48325" rtlCol="0" anchor="b"/>
          <a:lstStyle>
            <a:lvl1pPr algn="l">
              <a:defRPr sz="12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51" tIns="48325" rIns="96651" bIns="48325" rtlCol="0" anchor="b"/>
          <a:lstStyle>
            <a:lvl1pPr algn="r">
              <a:defRPr sz="1200"/>
            </a:lvl1pPr>
          </a:lstStyle>
          <a:p>
            <a:fld id="{24E8EF00-6031-4D9E-B4F2-72D19DD86510}" type="slidenum">
              <a:rPr lang="en-US" smtClean="0"/>
              <a:t>‹#›</a:t>
            </a:fld>
            <a:endParaRPr lang="en-US"/>
          </a:p>
        </p:txBody>
      </p:sp>
    </p:spTree>
    <p:extLst>
      <p:ext uri="{BB962C8B-B14F-4D97-AF65-F5344CB8AC3E}">
        <p14:creationId xmlns:p14="http://schemas.microsoft.com/office/powerpoint/2010/main" val="855108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oregon.gov/oha/PH/HEALTHYPEOPLEFAMILIES/WIC/Documents/orwl/pcg-skills-closing.pdf"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8350" y="1200150"/>
            <a:ext cx="3176588" cy="17875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4E8EF00-6031-4D9E-B4F2-72D19DD86510}" type="slidenum">
              <a:rPr lang="en-US" smtClean="0"/>
              <a:t>1</a:t>
            </a:fld>
            <a:endParaRPr lang="en-US"/>
          </a:p>
        </p:txBody>
      </p:sp>
    </p:spTree>
    <p:extLst>
      <p:ext uri="{BB962C8B-B14F-4D97-AF65-F5344CB8AC3E}">
        <p14:creationId xmlns:p14="http://schemas.microsoft.com/office/powerpoint/2010/main" val="21215879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8350" y="1200150"/>
            <a:ext cx="3176588" cy="1787525"/>
          </a:xfrm>
        </p:spPr>
      </p:sp>
      <p:sp>
        <p:nvSpPr>
          <p:cNvPr id="3" name="Notes Placeholder 2"/>
          <p:cNvSpPr>
            <a:spLocks noGrp="1"/>
          </p:cNvSpPr>
          <p:nvPr>
            <p:ph type="body" idx="1"/>
          </p:nvPr>
        </p:nvSpPr>
        <p:spPr/>
        <p:txBody>
          <a:bodyPr/>
          <a:lstStyle/>
          <a:p>
            <a:r>
              <a:rPr lang="en-US" b="0" dirty="0"/>
              <a:t>Trust is the center for providing participant-centered services. These tips will help maintain trust between you, ensure your participants know what they share is private, and keep you focused so you can listen actively. </a:t>
            </a:r>
          </a:p>
          <a:p>
            <a:endParaRPr lang="en-US" b="0" dirty="0"/>
          </a:p>
          <a:p>
            <a:pPr marL="175856" indent="-175856">
              <a:buFont typeface="Arial" panose="020B0604020202020204" pitchFamily="34" charset="0"/>
              <a:buChar char="•"/>
            </a:pPr>
            <a:r>
              <a:rPr lang="en-US" b="0" dirty="0"/>
              <a:t>Be in  a space where the conversation is private.</a:t>
            </a:r>
            <a:br>
              <a:rPr lang="en-US" b="0" dirty="0"/>
            </a:br>
            <a:r>
              <a:rPr lang="en-US" b="0" dirty="0"/>
              <a:t>It is important to remember your conversation with a participant is private. Make sure you are in an area where they will not hear other people talking – and other people will not hear you!  </a:t>
            </a:r>
          </a:p>
          <a:p>
            <a:pPr marL="175856" indent="-175856">
              <a:buFont typeface="Arial" panose="020B0604020202020204" pitchFamily="34" charset="0"/>
              <a:buChar char="•"/>
            </a:pPr>
            <a:r>
              <a:rPr lang="en-US" b="0" dirty="0"/>
              <a:t>Turn your phone to silent.</a:t>
            </a:r>
            <a:br>
              <a:rPr lang="en-US" b="0" dirty="0"/>
            </a:br>
            <a:r>
              <a:rPr lang="en-US" b="0" dirty="0"/>
              <a:t>If your cell phone is on your desk turn it to </a:t>
            </a:r>
            <a:r>
              <a:rPr lang="en-US" b="1" dirty="0"/>
              <a:t>silent</a:t>
            </a:r>
            <a:r>
              <a:rPr lang="en-US" b="0" dirty="0"/>
              <a:t>. Vibrating phones on a desk can be heard over the phone</a:t>
            </a:r>
          </a:p>
          <a:p>
            <a:pPr marL="175856" indent="-175856">
              <a:buFont typeface="Arial" panose="020B0604020202020204" pitchFamily="34" charset="0"/>
              <a:buChar char="•"/>
            </a:pPr>
            <a:r>
              <a:rPr lang="en-US" b="0" dirty="0"/>
              <a:t>Minimize your email</a:t>
            </a:r>
            <a:br>
              <a:rPr lang="en-US" b="0" dirty="0"/>
            </a:br>
            <a:r>
              <a:rPr lang="en-US" b="0" dirty="0"/>
              <a:t>If you can’t see it, it’s less tempting!</a:t>
            </a:r>
          </a:p>
          <a:p>
            <a:pPr marL="175856" indent="-175856">
              <a:buFont typeface="Arial" panose="020B0604020202020204" pitchFamily="34" charset="0"/>
              <a:buChar char="•"/>
            </a:pPr>
            <a:r>
              <a:rPr lang="en-US" b="0" dirty="0"/>
              <a:t>Turn off email and chat notifications.</a:t>
            </a:r>
            <a:br>
              <a:rPr lang="en-US" b="0" dirty="0"/>
            </a:br>
            <a:r>
              <a:rPr lang="en-US" b="0" dirty="0"/>
              <a:t>This also stops the chimes you receive.</a:t>
            </a:r>
          </a:p>
          <a:p>
            <a:pPr marL="175856" indent="-175856">
              <a:buFont typeface="Arial" panose="020B0604020202020204" pitchFamily="34" charset="0"/>
              <a:buChar char="•"/>
            </a:pPr>
            <a:r>
              <a:rPr lang="en-US" b="0" dirty="0"/>
              <a:t>Use the mirror trick on the previous slide</a:t>
            </a:r>
            <a:br>
              <a:rPr lang="en-US" b="0" dirty="0"/>
            </a:br>
            <a:r>
              <a:rPr lang="en-US" b="0" dirty="0"/>
              <a:t>Watch your self out of the corner of your eye. Distraction is easy to see.</a:t>
            </a:r>
          </a:p>
          <a:p>
            <a:pPr marL="175856" indent="-175856">
              <a:buFont typeface="Arial" panose="020B0604020202020204" pitchFamily="34" charset="0"/>
              <a:buChar char="•"/>
            </a:pPr>
            <a:r>
              <a:rPr lang="en-US" b="0" dirty="0"/>
              <a:t>Limit distractions in your workspace</a:t>
            </a:r>
            <a:br>
              <a:rPr lang="en-US" b="0" dirty="0"/>
            </a:br>
            <a:r>
              <a:rPr lang="en-US" b="0" dirty="0"/>
              <a:t>This reduces the temptation to work on something else AND your participant can hear you shuffling papers or moving things around. </a:t>
            </a:r>
          </a:p>
          <a:p>
            <a:endParaRPr lang="en-US" b="0" dirty="0"/>
          </a:p>
          <a:p>
            <a:endParaRPr lang="en-US" b="1" dirty="0"/>
          </a:p>
          <a:p>
            <a:r>
              <a:rPr lang="en-US" b="1" dirty="0"/>
              <a:t>Activity</a:t>
            </a:r>
          </a:p>
          <a:p>
            <a:endParaRPr lang="en-US" dirty="0"/>
          </a:p>
          <a:p>
            <a:r>
              <a:rPr lang="en-US" dirty="0"/>
              <a:t>Practice what it sounds like when you aren’t engaged…people can tell. Just like you can tell when they are not engaged with you. </a:t>
            </a:r>
          </a:p>
          <a:p>
            <a:endParaRPr lang="en-US" dirty="0"/>
          </a:p>
          <a:p>
            <a:r>
              <a:rPr lang="en-US" dirty="0"/>
              <a:t>Pair up. </a:t>
            </a:r>
          </a:p>
          <a:p>
            <a:r>
              <a:rPr lang="en-US" dirty="0"/>
              <a:t>Turn your back to each other or go into different rooms and call each other. Practice scowling, slouching in your chair, and flipping through a book or reading a web page while saying the usual pleasantries. </a:t>
            </a:r>
          </a:p>
          <a:p>
            <a:endParaRPr lang="en-US" dirty="0"/>
          </a:p>
          <a:p>
            <a:r>
              <a:rPr lang="en-US" dirty="0"/>
              <a:t>Then repeat the call with your best foot forward: sit up straight, clear your work area, and smile! </a:t>
            </a:r>
          </a:p>
          <a:p>
            <a:endParaRPr lang="en-US" dirty="0"/>
          </a:p>
        </p:txBody>
      </p:sp>
      <p:sp>
        <p:nvSpPr>
          <p:cNvPr id="4" name="Slide Number Placeholder 3"/>
          <p:cNvSpPr>
            <a:spLocks noGrp="1"/>
          </p:cNvSpPr>
          <p:nvPr>
            <p:ph type="sldNum" sz="quarter" idx="5"/>
          </p:nvPr>
        </p:nvSpPr>
        <p:spPr/>
        <p:txBody>
          <a:bodyPr/>
          <a:lstStyle/>
          <a:p>
            <a:fld id="{24E8EF00-6031-4D9E-B4F2-72D19DD86510}" type="slidenum">
              <a:rPr lang="en-US" smtClean="0"/>
              <a:t>10</a:t>
            </a:fld>
            <a:endParaRPr lang="en-US"/>
          </a:p>
        </p:txBody>
      </p:sp>
    </p:spTree>
    <p:extLst>
      <p:ext uri="{BB962C8B-B14F-4D97-AF65-F5344CB8AC3E}">
        <p14:creationId xmlns:p14="http://schemas.microsoft.com/office/powerpoint/2010/main" val="2318559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8350" y="1200150"/>
            <a:ext cx="3176588" cy="1787525"/>
          </a:xfrm>
        </p:spPr>
      </p:sp>
      <p:sp>
        <p:nvSpPr>
          <p:cNvPr id="3" name="Notes Placeholder 2"/>
          <p:cNvSpPr>
            <a:spLocks noGrp="1"/>
          </p:cNvSpPr>
          <p:nvPr>
            <p:ph type="body" idx="1"/>
          </p:nvPr>
        </p:nvSpPr>
        <p:spPr/>
        <p:txBody>
          <a:bodyPr/>
          <a:lstStyle/>
          <a:p>
            <a:pPr marL="0" marR="0">
              <a:lnSpc>
                <a:spcPct val="115000"/>
              </a:lnSpc>
              <a:spcBef>
                <a:spcPts val="1200"/>
              </a:spcBef>
              <a:spcAft>
                <a:spcPts val="0"/>
              </a:spcAft>
            </a:pPr>
            <a:endParaRPr lang="en-US" sz="1800" kern="100" dirty="0">
              <a:effectLst/>
              <a:latin typeface="Arial" panose="020B0604020202020204" pitchFamily="34" charset="0"/>
              <a:ea typeface="Arial" panose="020B06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24E8EF00-6031-4D9E-B4F2-72D19DD86510}" type="slidenum">
              <a:rPr lang="en-US" smtClean="0"/>
              <a:t>11</a:t>
            </a:fld>
            <a:endParaRPr lang="en-US"/>
          </a:p>
        </p:txBody>
      </p:sp>
    </p:spTree>
    <p:extLst>
      <p:ext uri="{BB962C8B-B14F-4D97-AF65-F5344CB8AC3E}">
        <p14:creationId xmlns:p14="http://schemas.microsoft.com/office/powerpoint/2010/main" val="738854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8350" y="1200150"/>
            <a:ext cx="3176588" cy="1787525"/>
          </a:xfrm>
        </p:spPr>
      </p:sp>
      <p:sp>
        <p:nvSpPr>
          <p:cNvPr id="3" name="Notes Placeholder 2"/>
          <p:cNvSpPr>
            <a:spLocks noGrp="1"/>
          </p:cNvSpPr>
          <p:nvPr>
            <p:ph type="body" idx="1"/>
          </p:nvPr>
        </p:nvSpPr>
        <p:spPr/>
        <p:txBody>
          <a:bodyPr/>
          <a:lstStyle/>
          <a:p>
            <a:r>
              <a:rPr lang="en-US" dirty="0">
                <a:solidFill>
                  <a:srgbClr val="C00000"/>
                </a:solidFill>
              </a:rPr>
              <a:t>Being silent is powerful. </a:t>
            </a:r>
          </a:p>
          <a:p>
            <a:endParaRPr lang="en-US" dirty="0">
              <a:solidFill>
                <a:srgbClr val="C00000"/>
              </a:solidFill>
            </a:endParaRPr>
          </a:p>
          <a:p>
            <a:r>
              <a:rPr lang="en-US" dirty="0">
                <a:solidFill>
                  <a:srgbClr val="C00000"/>
                </a:solidFill>
              </a:rPr>
              <a:t>Research tells us that people have different processing times. Some people who experience aphasia or other speech-related challenges take longer to reply. It can take up to a minute to take in what was said, process what it means, and craft a reply for you.</a:t>
            </a:r>
          </a:p>
          <a:p>
            <a:endParaRPr lang="en-US" dirty="0">
              <a:solidFill>
                <a:srgbClr val="C00000"/>
              </a:solidFill>
            </a:endParaRPr>
          </a:p>
          <a:p>
            <a:r>
              <a:rPr lang="en-US" dirty="0">
                <a:solidFill>
                  <a:srgbClr val="C00000"/>
                </a:solidFill>
              </a:rPr>
              <a:t>For most people being actively quiet (that is, listening in the silence) for 5- 10 seconds allows the participant enough time to begin to respond or reply.</a:t>
            </a:r>
          </a:p>
          <a:p>
            <a:endParaRPr lang="en-US" dirty="0">
              <a:solidFill>
                <a:srgbClr val="C00000"/>
              </a:solidFill>
            </a:endParaRPr>
          </a:p>
          <a:p>
            <a:r>
              <a:rPr lang="en-US" dirty="0">
                <a:solidFill>
                  <a:srgbClr val="C00000"/>
                </a:solidFill>
              </a:rPr>
              <a:t>Silence is also cultural. </a:t>
            </a:r>
          </a:p>
          <a:p>
            <a:r>
              <a:rPr lang="en-US" dirty="0">
                <a:solidFill>
                  <a:srgbClr val="C00000"/>
                </a:solidFill>
              </a:rPr>
              <a:t>A study found that native English speakers start to get uncomfortable after 4 seconds of silence. However a similar study in Japan found they were comfortable with up to 8 seconds of silence. </a:t>
            </a:r>
          </a:p>
          <a:p>
            <a:endParaRPr lang="en-US" dirty="0">
              <a:solidFill>
                <a:srgbClr val="C00000"/>
              </a:solidFill>
            </a:endParaRPr>
          </a:p>
          <a:p>
            <a:r>
              <a:rPr lang="en-US" b="1" dirty="0">
                <a:solidFill>
                  <a:srgbClr val="C00000"/>
                </a:solidFill>
              </a:rPr>
              <a:t>Activity:</a:t>
            </a:r>
          </a:p>
          <a:p>
            <a:r>
              <a:rPr lang="en-US" dirty="0">
                <a:solidFill>
                  <a:srgbClr val="C00000"/>
                </a:solidFill>
              </a:rPr>
              <a:t>Set a timer for 10 seconds. Have someone in the group ask you a question. Start the timer. Wait for the timer to go off before replying.</a:t>
            </a:r>
          </a:p>
          <a:p>
            <a:endParaRPr lang="en-US" dirty="0">
              <a:solidFill>
                <a:srgbClr val="C00000"/>
              </a:solidFill>
            </a:endParaRPr>
          </a:p>
          <a:p>
            <a:r>
              <a:rPr lang="en-US" dirty="0">
                <a:solidFill>
                  <a:srgbClr val="C00000"/>
                </a:solidFill>
              </a:rPr>
              <a:t>How did you feel during your wait for a reply?</a:t>
            </a:r>
          </a:p>
          <a:p>
            <a:endParaRPr lang="en-US" dirty="0"/>
          </a:p>
        </p:txBody>
      </p:sp>
      <p:sp>
        <p:nvSpPr>
          <p:cNvPr id="4" name="Slide Number Placeholder 3"/>
          <p:cNvSpPr>
            <a:spLocks noGrp="1"/>
          </p:cNvSpPr>
          <p:nvPr>
            <p:ph type="sldNum" sz="quarter" idx="5"/>
          </p:nvPr>
        </p:nvSpPr>
        <p:spPr/>
        <p:txBody>
          <a:bodyPr/>
          <a:lstStyle/>
          <a:p>
            <a:fld id="{24E8EF00-6031-4D9E-B4F2-72D19DD86510}" type="slidenum">
              <a:rPr lang="en-US" smtClean="0"/>
              <a:t>12</a:t>
            </a:fld>
            <a:endParaRPr lang="en-US"/>
          </a:p>
        </p:txBody>
      </p:sp>
    </p:spTree>
    <p:extLst>
      <p:ext uri="{BB962C8B-B14F-4D97-AF65-F5344CB8AC3E}">
        <p14:creationId xmlns:p14="http://schemas.microsoft.com/office/powerpoint/2010/main" val="1319615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8350" y="1200150"/>
            <a:ext cx="3176588" cy="1787525"/>
          </a:xfrm>
        </p:spPr>
      </p:sp>
      <p:sp>
        <p:nvSpPr>
          <p:cNvPr id="3" name="Notes Placeholder 2"/>
          <p:cNvSpPr>
            <a:spLocks noGrp="1"/>
          </p:cNvSpPr>
          <p:nvPr>
            <p:ph type="body" idx="1"/>
          </p:nvPr>
        </p:nvSpPr>
        <p:spPr/>
        <p:txBody>
          <a:bodyPr/>
          <a:lstStyle/>
          <a:p>
            <a:r>
              <a:rPr lang="en-US" dirty="0"/>
              <a:t>Everything we have and will share is done by using OARS. </a:t>
            </a:r>
          </a:p>
          <a:p>
            <a:r>
              <a:rPr lang="en-US" dirty="0"/>
              <a:t>There are many tools for individual learning on the WIC Staff pages related to OARS skills. </a:t>
            </a:r>
          </a:p>
          <a:p>
            <a:endParaRPr lang="en-US" dirty="0"/>
          </a:p>
          <a:p>
            <a:r>
              <a:rPr lang="en-US" dirty="0"/>
              <a:t>Summarize the O.A.R.S skills. </a:t>
            </a:r>
          </a:p>
          <a:p>
            <a:endParaRPr lang="en-US" dirty="0"/>
          </a:p>
          <a:p>
            <a:r>
              <a:rPr lang="en-US" dirty="0"/>
              <a:t>OARS tip sheets:</a:t>
            </a:r>
          </a:p>
          <a:p>
            <a:pPr marL="175856" indent="-175856">
              <a:buFont typeface="Arial" panose="020B0604020202020204" pitchFamily="34" charset="0"/>
              <a:buChar char="•"/>
            </a:pPr>
            <a:r>
              <a:rPr lang="en-US" dirty="0"/>
              <a:t>Open –Ended questions: https://www.oregon.gov/oha/PH/HEALTHYPEOPLEFAMILIES/WIC/Documents/orwl/ce_open-ended_1_staff.pdf</a:t>
            </a:r>
          </a:p>
          <a:p>
            <a:pPr marL="175856" indent="-175856">
              <a:buFont typeface="Arial" panose="020B0604020202020204" pitchFamily="34" charset="0"/>
              <a:buChar char="•"/>
            </a:pPr>
            <a:r>
              <a:rPr lang="en-US" dirty="0"/>
              <a:t>Affirmations: https://www.oregon.gov/oha/PH/HEALTHYPEOPLEFAMILIES/WIC/Documents/orwl/ce_affirmations_1_staff.pdf</a:t>
            </a:r>
          </a:p>
          <a:p>
            <a:pPr marL="175856" indent="-175856">
              <a:buFont typeface="Arial" panose="020B0604020202020204" pitchFamily="34" charset="0"/>
              <a:buChar char="•"/>
            </a:pPr>
            <a:r>
              <a:rPr lang="en-US" dirty="0"/>
              <a:t>Reflections: https://www.oregon.gov/oha/PH/HEALTHYPEOPLEFAMILIES/WIC/Documents/orwl/ce_reflections_1_staff.pdf</a:t>
            </a:r>
          </a:p>
          <a:p>
            <a:pPr marL="175856" indent="-175856">
              <a:buFont typeface="Arial" panose="020B0604020202020204" pitchFamily="34" charset="0"/>
              <a:buChar char="•"/>
            </a:pPr>
            <a:r>
              <a:rPr lang="en-US" dirty="0"/>
              <a:t>Summaries: https://www.oregon.gov/oha/PH/HEALTHYPEOPLEFAMILIES/WIC/Documents/orwl/ce_summarizing_1_staff.pdf</a:t>
            </a:r>
          </a:p>
          <a:p>
            <a:endParaRPr lang="en-US" dirty="0"/>
          </a:p>
          <a:p>
            <a:r>
              <a:rPr lang="en-US" dirty="0"/>
              <a:t>OARS skill cards you can use: </a:t>
            </a:r>
          </a:p>
          <a:p>
            <a:endParaRPr lang="en-US" dirty="0"/>
          </a:p>
          <a:p>
            <a:pPr marL="175856" indent="-175856">
              <a:buFont typeface="Arial" panose="020B0604020202020204" pitchFamily="34" charset="0"/>
              <a:buChar char="•"/>
            </a:pPr>
            <a:r>
              <a:rPr lang="en-US" dirty="0"/>
              <a:t>Open-ended questions: https://www.oregon.gov/oha/PH/HEALTHYPEOPLEFAMILIES/WIC/Documents/orwl/pcg-skills-openended.pdf</a:t>
            </a:r>
            <a:br>
              <a:rPr lang="en-US" dirty="0"/>
            </a:br>
            <a:r>
              <a:rPr lang="en-US" dirty="0"/>
              <a:t>Affirmations: https://www.oregon.gov/oha/PH/HEALTHYPEOPLEFAMILIES/WIC/Documents/orwl/pcg-skills-affirmations.pdf</a:t>
            </a:r>
          </a:p>
          <a:p>
            <a:pPr marL="175856" indent="-175856">
              <a:buFont typeface="Arial" panose="020B0604020202020204" pitchFamily="34" charset="0"/>
              <a:buChar char="•"/>
            </a:pPr>
            <a:r>
              <a:rPr lang="en-US" dirty="0"/>
              <a:t>Reflections: https://www.oregon.gov/oha/PH/HEALTHYPEOPLEFAMILIES/WIC/Documents/orwl/pcg-skills-reflections.pdf</a:t>
            </a:r>
          </a:p>
          <a:p>
            <a:pPr marL="175856" indent="-175856">
              <a:buFont typeface="Arial" panose="020B0604020202020204" pitchFamily="34" charset="0"/>
              <a:buChar char="•"/>
            </a:pPr>
            <a:r>
              <a:rPr lang="en-US" dirty="0"/>
              <a:t>Summaries: https://www.oregon.gov/oha/PH/HEALTHYPEOPLEFAMILIES/WIC/Documents/orwl/pcg-skills-summarizing.pdf</a:t>
            </a:r>
          </a:p>
          <a:p>
            <a:endParaRPr lang="en-US" dirty="0"/>
          </a:p>
        </p:txBody>
      </p:sp>
      <p:sp>
        <p:nvSpPr>
          <p:cNvPr id="4" name="Slide Number Placeholder 3"/>
          <p:cNvSpPr>
            <a:spLocks noGrp="1"/>
          </p:cNvSpPr>
          <p:nvPr>
            <p:ph type="sldNum" sz="quarter" idx="5"/>
          </p:nvPr>
        </p:nvSpPr>
        <p:spPr/>
        <p:txBody>
          <a:bodyPr/>
          <a:lstStyle/>
          <a:p>
            <a:fld id="{24E8EF00-6031-4D9E-B4F2-72D19DD86510}" type="slidenum">
              <a:rPr lang="en-US" smtClean="0"/>
              <a:t>13</a:t>
            </a:fld>
            <a:endParaRPr lang="en-US"/>
          </a:p>
        </p:txBody>
      </p:sp>
    </p:spTree>
    <p:extLst>
      <p:ext uri="{BB962C8B-B14F-4D97-AF65-F5344CB8AC3E}">
        <p14:creationId xmlns:p14="http://schemas.microsoft.com/office/powerpoint/2010/main" val="25463083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8350" y="1200150"/>
            <a:ext cx="3176588" cy="1787525"/>
          </a:xfrm>
        </p:spPr>
      </p:sp>
      <p:sp>
        <p:nvSpPr>
          <p:cNvPr id="3" name="Notes Placeholder 2"/>
          <p:cNvSpPr>
            <a:spLocks noGrp="1"/>
          </p:cNvSpPr>
          <p:nvPr>
            <p:ph type="body" idx="1"/>
          </p:nvPr>
        </p:nvSpPr>
        <p:spPr/>
        <p:txBody>
          <a:bodyPr/>
          <a:lstStyle/>
          <a:p>
            <a:r>
              <a:rPr lang="en-US" dirty="0"/>
              <a:t>Silence: It gives you and the participant time to think about the  answers. Include a few “mmhmm” and “un-huh” responses so they know you are still there and listening.</a:t>
            </a:r>
          </a:p>
          <a:p>
            <a:endParaRPr lang="en-US" dirty="0"/>
          </a:p>
          <a:p>
            <a:r>
              <a:rPr lang="en-US" b="1" dirty="0"/>
              <a:t>Affirmations and reflections</a:t>
            </a:r>
          </a:p>
          <a:p>
            <a:r>
              <a:rPr lang="en-US" dirty="0"/>
              <a:t>Affirmations are statements and gestures that recognize a participant's strengths and acknowledge behaviors that lead in the direction of positive change, no matter how large or small. Affirmations build confidence in one’s ability to change. To be effective, affirmations must be genuine. Reflective listening is meant to close the loop in communication to ensure breakdowns don’t occur. There are three levels to reflections. Repeating or rephrasing: Listener repeats or substitutes synonyms or phrases and stays close to what the speaker has said. Paraphrasing: Listener makes a restatement in which the speaker’s meaning is inferred. Reflection of feeling: Listener emphasizes emotional aspects of communication through feeling statements. This is the deepest form of listening.</a:t>
            </a:r>
            <a:endParaRPr lang="en-US" b="1" dirty="0"/>
          </a:p>
        </p:txBody>
      </p:sp>
      <p:sp>
        <p:nvSpPr>
          <p:cNvPr id="4" name="Slide Number Placeholder 3"/>
          <p:cNvSpPr>
            <a:spLocks noGrp="1"/>
          </p:cNvSpPr>
          <p:nvPr>
            <p:ph type="sldNum" sz="quarter" idx="5"/>
          </p:nvPr>
        </p:nvSpPr>
        <p:spPr/>
        <p:txBody>
          <a:bodyPr/>
          <a:lstStyle/>
          <a:p>
            <a:fld id="{24E8EF00-6031-4D9E-B4F2-72D19DD86510}" type="slidenum">
              <a:rPr lang="en-US" smtClean="0"/>
              <a:t>14</a:t>
            </a:fld>
            <a:endParaRPr lang="en-US"/>
          </a:p>
        </p:txBody>
      </p:sp>
    </p:spTree>
    <p:extLst>
      <p:ext uri="{BB962C8B-B14F-4D97-AF65-F5344CB8AC3E}">
        <p14:creationId xmlns:p14="http://schemas.microsoft.com/office/powerpoint/2010/main" val="7575936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8350" y="1200150"/>
            <a:ext cx="3176588" cy="1787525"/>
          </a:xfrm>
        </p:spPr>
      </p:sp>
      <p:sp>
        <p:nvSpPr>
          <p:cNvPr id="3" name="Notes Placeholder 2"/>
          <p:cNvSpPr>
            <a:spLocks noGrp="1"/>
          </p:cNvSpPr>
          <p:nvPr>
            <p:ph type="body" idx="1"/>
          </p:nvPr>
        </p:nvSpPr>
        <p:spPr/>
        <p:txBody>
          <a:bodyPr/>
          <a:lstStyle/>
          <a:p>
            <a:pPr marL="0" marR="0">
              <a:lnSpc>
                <a:spcPct val="115000"/>
              </a:lnSpc>
              <a:spcBef>
                <a:spcPts val="200"/>
              </a:spcBef>
              <a:spcAft>
                <a:spcPts val="0"/>
              </a:spcAft>
            </a:pPr>
            <a:r>
              <a:rPr lang="en-US" sz="1800" b="1" kern="100" dirty="0">
                <a:solidFill>
                  <a:srgbClr val="C00000"/>
                </a:solidFill>
                <a:effectLst/>
                <a:latin typeface="Arial Rounded MT Bold" panose="020F0704030504030204" pitchFamily="34" charset="0"/>
                <a:ea typeface="Times New Roman" panose="02020603050405020304" pitchFamily="18" charset="0"/>
                <a:cs typeface="Times New Roman" panose="02020603050405020304" pitchFamily="18" charset="0"/>
              </a:rPr>
              <a:t>This slide has animation</a:t>
            </a:r>
            <a:endParaRPr lang="en-US" sz="1800" b="1" kern="100" dirty="0">
              <a:solidFill>
                <a:srgbClr val="165924"/>
              </a:solidFill>
              <a:effectLst/>
              <a:latin typeface="Arial Rounded MT Bold" panose="020F07040305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200"/>
              </a:spcAft>
            </a:pPr>
            <a:r>
              <a:rPr lang="en-US" sz="1800" kern="100" dirty="0">
                <a:effectLst/>
                <a:latin typeface="Arial" panose="020B0604020202020204" pitchFamily="34" charset="0"/>
                <a:ea typeface="Arial" panose="020B0604020202020204" pitchFamily="34" charset="0"/>
                <a:cs typeface="Times New Roman" panose="02020603050405020304" pitchFamily="18" charset="0"/>
              </a:rPr>
              <a:t>Each numbered point will enter automatically. If you need it to fade in before the animation begins, hit “return” or the arrow key to start the animation.</a:t>
            </a:r>
          </a:p>
        </p:txBody>
      </p:sp>
      <p:sp>
        <p:nvSpPr>
          <p:cNvPr id="4" name="Slide Number Placeholder 3"/>
          <p:cNvSpPr>
            <a:spLocks noGrp="1"/>
          </p:cNvSpPr>
          <p:nvPr>
            <p:ph type="sldNum" sz="quarter" idx="5"/>
          </p:nvPr>
        </p:nvSpPr>
        <p:spPr/>
        <p:txBody>
          <a:bodyPr/>
          <a:lstStyle/>
          <a:p>
            <a:fld id="{24E8EF00-6031-4D9E-B4F2-72D19DD86510}" type="slidenum">
              <a:rPr lang="en-US" smtClean="0"/>
              <a:t>15</a:t>
            </a:fld>
            <a:endParaRPr lang="en-US"/>
          </a:p>
        </p:txBody>
      </p:sp>
    </p:spTree>
    <p:extLst>
      <p:ext uri="{BB962C8B-B14F-4D97-AF65-F5344CB8AC3E}">
        <p14:creationId xmlns:p14="http://schemas.microsoft.com/office/powerpoint/2010/main" val="16507515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5175" y="1200150"/>
            <a:ext cx="2416175" cy="1358900"/>
          </a:xfrm>
        </p:spPr>
      </p:sp>
      <p:sp>
        <p:nvSpPr>
          <p:cNvPr id="3" name="Notes Placeholder 2"/>
          <p:cNvSpPr>
            <a:spLocks noGrp="1"/>
          </p:cNvSpPr>
          <p:nvPr>
            <p:ph type="body" idx="1"/>
          </p:nvPr>
        </p:nvSpPr>
        <p:spPr/>
        <p:txBody>
          <a:bodyPr/>
          <a:lstStyle/>
          <a:p>
            <a:pPr marL="0" marR="0">
              <a:lnSpc>
                <a:spcPct val="115000"/>
              </a:lnSpc>
              <a:spcBef>
                <a:spcPts val="200"/>
              </a:spcBef>
              <a:spcAft>
                <a:spcPts val="0"/>
              </a:spcAft>
            </a:pPr>
            <a:r>
              <a:rPr lang="en-US" sz="1800" b="1" kern="100" dirty="0">
                <a:solidFill>
                  <a:srgbClr val="C00000"/>
                </a:solidFill>
                <a:effectLst/>
                <a:latin typeface="Arial Rounded MT Bold" panose="020F0704030504030204" pitchFamily="34" charset="0"/>
                <a:ea typeface="Times New Roman" panose="02020603050405020304" pitchFamily="18" charset="0"/>
                <a:cs typeface="Times New Roman" panose="02020603050405020304" pitchFamily="18" charset="0"/>
              </a:rPr>
              <a:t>This slide has animation</a:t>
            </a:r>
            <a:endParaRPr lang="en-US" sz="1800" b="1" kern="100" dirty="0">
              <a:solidFill>
                <a:srgbClr val="165924"/>
              </a:solidFill>
              <a:effectLst/>
              <a:latin typeface="Arial Rounded MT Bold" panose="020F07040305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200"/>
              </a:spcAft>
            </a:pPr>
            <a:r>
              <a:rPr lang="en-US" sz="1800" kern="100" dirty="0">
                <a:effectLst/>
                <a:latin typeface="Arial" panose="020B0604020202020204" pitchFamily="34" charset="0"/>
                <a:ea typeface="Arial" panose="020B0604020202020204" pitchFamily="34" charset="0"/>
                <a:cs typeface="Times New Roman" panose="02020603050405020304" pitchFamily="18" charset="0"/>
              </a:rPr>
              <a:t>Each numbered point will enter automatically. If you need it to fade in before the animation begins, hit “return” or the arrow key to start the animation.</a:t>
            </a:r>
          </a:p>
        </p:txBody>
      </p:sp>
      <p:sp>
        <p:nvSpPr>
          <p:cNvPr id="4" name="Slide Number Placeholder 3"/>
          <p:cNvSpPr>
            <a:spLocks noGrp="1"/>
          </p:cNvSpPr>
          <p:nvPr>
            <p:ph type="sldNum" sz="quarter" idx="5"/>
          </p:nvPr>
        </p:nvSpPr>
        <p:spPr/>
        <p:txBody>
          <a:bodyPr/>
          <a:lstStyle/>
          <a:p>
            <a:fld id="{24E8EF00-6031-4D9E-B4F2-72D19DD86510}" type="slidenum">
              <a:rPr lang="en-US" smtClean="0"/>
              <a:t>16</a:t>
            </a:fld>
            <a:endParaRPr lang="en-US"/>
          </a:p>
        </p:txBody>
      </p:sp>
    </p:spTree>
    <p:extLst>
      <p:ext uri="{BB962C8B-B14F-4D97-AF65-F5344CB8AC3E}">
        <p14:creationId xmlns:p14="http://schemas.microsoft.com/office/powerpoint/2010/main" val="11801365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5175" y="1200150"/>
            <a:ext cx="2416175" cy="1358900"/>
          </a:xfrm>
        </p:spPr>
      </p:sp>
      <p:sp>
        <p:nvSpPr>
          <p:cNvPr id="3" name="Notes Placeholder 2"/>
          <p:cNvSpPr>
            <a:spLocks noGrp="1"/>
          </p:cNvSpPr>
          <p:nvPr>
            <p:ph type="body" idx="1"/>
          </p:nvPr>
        </p:nvSpPr>
        <p:spPr/>
        <p:txBody>
          <a:bodyPr/>
          <a:lstStyle/>
          <a:p>
            <a:pPr marL="0" marR="0">
              <a:lnSpc>
                <a:spcPct val="115000"/>
              </a:lnSpc>
              <a:spcBef>
                <a:spcPts val="200"/>
              </a:spcBef>
              <a:spcAft>
                <a:spcPts val="0"/>
              </a:spcAft>
            </a:pPr>
            <a:r>
              <a:rPr lang="en-US" sz="1800" b="1" kern="100" dirty="0">
                <a:solidFill>
                  <a:srgbClr val="C00000"/>
                </a:solidFill>
                <a:effectLst/>
                <a:latin typeface="Arial Rounded MT Bold" panose="020F0704030504030204" pitchFamily="34" charset="0"/>
                <a:ea typeface="Times New Roman" panose="02020603050405020304" pitchFamily="18" charset="0"/>
                <a:cs typeface="Times New Roman" panose="02020603050405020304" pitchFamily="18" charset="0"/>
              </a:rPr>
              <a:t>This slide has animation</a:t>
            </a:r>
            <a:endParaRPr lang="en-US" sz="1800" b="1" kern="100" dirty="0">
              <a:solidFill>
                <a:srgbClr val="165924"/>
              </a:solidFill>
              <a:effectLst/>
              <a:latin typeface="Arial Rounded MT Bold" panose="020F07040305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200"/>
              </a:spcAft>
            </a:pPr>
            <a:r>
              <a:rPr lang="en-US" sz="1800" kern="100" dirty="0">
                <a:effectLst/>
                <a:latin typeface="Arial" panose="020B0604020202020204" pitchFamily="34" charset="0"/>
                <a:ea typeface="Arial" panose="020B0604020202020204" pitchFamily="34" charset="0"/>
                <a:cs typeface="Times New Roman" panose="02020603050405020304" pitchFamily="18" charset="0"/>
              </a:rPr>
              <a:t>Each numbered point will enter automatically. If you need it to fade in before the animation begins, hit “return” or the arrow key to start the animation.</a:t>
            </a:r>
          </a:p>
        </p:txBody>
      </p:sp>
      <p:sp>
        <p:nvSpPr>
          <p:cNvPr id="4" name="Slide Number Placeholder 3"/>
          <p:cNvSpPr>
            <a:spLocks noGrp="1"/>
          </p:cNvSpPr>
          <p:nvPr>
            <p:ph type="sldNum" sz="quarter" idx="5"/>
          </p:nvPr>
        </p:nvSpPr>
        <p:spPr/>
        <p:txBody>
          <a:bodyPr/>
          <a:lstStyle/>
          <a:p>
            <a:fld id="{24E8EF00-6031-4D9E-B4F2-72D19DD86510}" type="slidenum">
              <a:rPr lang="en-US" smtClean="0"/>
              <a:t>17</a:t>
            </a:fld>
            <a:endParaRPr lang="en-US"/>
          </a:p>
        </p:txBody>
      </p:sp>
    </p:spTree>
    <p:extLst>
      <p:ext uri="{BB962C8B-B14F-4D97-AF65-F5344CB8AC3E}">
        <p14:creationId xmlns:p14="http://schemas.microsoft.com/office/powerpoint/2010/main" val="9866221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5175" y="1200150"/>
            <a:ext cx="2416175" cy="1358900"/>
          </a:xfrm>
        </p:spPr>
      </p:sp>
      <p:sp>
        <p:nvSpPr>
          <p:cNvPr id="3" name="Notes Placeholder 2"/>
          <p:cNvSpPr>
            <a:spLocks noGrp="1"/>
          </p:cNvSpPr>
          <p:nvPr>
            <p:ph type="body" idx="1"/>
          </p:nvPr>
        </p:nvSpPr>
        <p:spPr/>
        <p:txBody>
          <a:bodyPr/>
          <a:lstStyle/>
          <a:p>
            <a:pPr marL="0" marR="0">
              <a:lnSpc>
                <a:spcPct val="115000"/>
              </a:lnSpc>
              <a:spcBef>
                <a:spcPts val="200"/>
              </a:spcBef>
              <a:spcAft>
                <a:spcPts val="0"/>
              </a:spcAft>
            </a:pPr>
            <a:r>
              <a:rPr lang="en-US" sz="1800" b="1" kern="100" dirty="0">
                <a:solidFill>
                  <a:srgbClr val="C00000"/>
                </a:solidFill>
                <a:effectLst/>
                <a:latin typeface="Arial Rounded MT Bold" panose="020F0704030504030204" pitchFamily="34" charset="0"/>
                <a:ea typeface="Times New Roman" panose="02020603050405020304" pitchFamily="18" charset="0"/>
                <a:cs typeface="Times New Roman" panose="02020603050405020304" pitchFamily="18" charset="0"/>
              </a:rPr>
              <a:t>This slide has animation</a:t>
            </a:r>
            <a:endParaRPr lang="en-US" sz="1800" b="1" kern="100" dirty="0">
              <a:solidFill>
                <a:srgbClr val="165924"/>
              </a:solidFill>
              <a:effectLst/>
              <a:latin typeface="Arial Rounded MT Bold" panose="020F07040305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200"/>
              </a:spcAft>
            </a:pPr>
            <a:r>
              <a:rPr lang="en-US" sz="1800" kern="100" dirty="0">
                <a:effectLst/>
                <a:latin typeface="Arial" panose="020B0604020202020204" pitchFamily="34" charset="0"/>
                <a:ea typeface="Arial" panose="020B0604020202020204" pitchFamily="34" charset="0"/>
                <a:cs typeface="Times New Roman" panose="02020603050405020304" pitchFamily="18" charset="0"/>
              </a:rPr>
              <a:t>Each numbered point will enter automatically. If you need it to fade in before the animation begins, hit “return” or the arrow key to start the animation.</a:t>
            </a:r>
          </a:p>
          <a:p>
            <a:endParaRPr lang="en-US" dirty="0"/>
          </a:p>
        </p:txBody>
      </p:sp>
      <p:sp>
        <p:nvSpPr>
          <p:cNvPr id="4" name="Slide Number Placeholder 3"/>
          <p:cNvSpPr>
            <a:spLocks noGrp="1"/>
          </p:cNvSpPr>
          <p:nvPr>
            <p:ph type="sldNum" sz="quarter" idx="5"/>
          </p:nvPr>
        </p:nvSpPr>
        <p:spPr/>
        <p:txBody>
          <a:bodyPr/>
          <a:lstStyle/>
          <a:p>
            <a:fld id="{24E8EF00-6031-4D9E-B4F2-72D19DD86510}" type="slidenum">
              <a:rPr lang="en-US" smtClean="0"/>
              <a:t>18</a:t>
            </a:fld>
            <a:endParaRPr lang="en-US"/>
          </a:p>
        </p:txBody>
      </p:sp>
    </p:spTree>
    <p:extLst>
      <p:ext uri="{BB962C8B-B14F-4D97-AF65-F5344CB8AC3E}">
        <p14:creationId xmlns:p14="http://schemas.microsoft.com/office/powerpoint/2010/main" val="33634912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8350" y="1200150"/>
            <a:ext cx="3176588" cy="1787525"/>
          </a:xfrm>
        </p:spPr>
      </p:sp>
      <p:sp>
        <p:nvSpPr>
          <p:cNvPr id="3" name="Notes Placeholder 2"/>
          <p:cNvSpPr>
            <a:spLocks noGrp="1"/>
          </p:cNvSpPr>
          <p:nvPr>
            <p:ph type="body" idx="1"/>
          </p:nvPr>
        </p:nvSpPr>
        <p:spPr/>
        <p:txBody>
          <a:bodyPr/>
          <a:lstStyle/>
          <a:p>
            <a:pPr marL="0" marR="0">
              <a:lnSpc>
                <a:spcPct val="115000"/>
              </a:lnSpc>
              <a:spcBef>
                <a:spcPts val="200"/>
              </a:spcBef>
              <a:spcAft>
                <a:spcPts val="0"/>
              </a:spcAft>
            </a:pPr>
            <a:r>
              <a:rPr lang="en-US" sz="1800" b="1" kern="100" dirty="0">
                <a:solidFill>
                  <a:srgbClr val="C00000"/>
                </a:solidFill>
                <a:effectLst/>
                <a:latin typeface="Arial Rounded MT Bold" panose="020F0704030504030204" pitchFamily="34" charset="0"/>
                <a:ea typeface="Times New Roman" panose="02020603050405020304" pitchFamily="18" charset="0"/>
                <a:cs typeface="Times New Roman" panose="02020603050405020304" pitchFamily="18" charset="0"/>
              </a:rPr>
              <a:t>This slide has animation</a:t>
            </a:r>
            <a:endParaRPr lang="en-US" sz="1800" b="1" kern="100" dirty="0">
              <a:solidFill>
                <a:srgbClr val="165924"/>
              </a:solidFill>
              <a:effectLst/>
              <a:latin typeface="Arial Rounded MT Bold" panose="020F07040305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200"/>
              </a:spcAft>
            </a:pPr>
            <a:r>
              <a:rPr lang="en-US" sz="1800" kern="100" dirty="0">
                <a:effectLst/>
                <a:latin typeface="Arial" panose="020B0604020202020204" pitchFamily="34" charset="0"/>
                <a:ea typeface="Arial" panose="020B0604020202020204" pitchFamily="34" charset="0"/>
                <a:cs typeface="Times New Roman" panose="02020603050405020304" pitchFamily="18" charset="0"/>
              </a:rPr>
              <a:t>Each numbered point will enter automatically. If you need it to fade in before the animation begins, hit “return” or the arrow key to start the animation.</a:t>
            </a:r>
          </a:p>
        </p:txBody>
      </p:sp>
      <p:sp>
        <p:nvSpPr>
          <p:cNvPr id="4" name="Slide Number Placeholder 3"/>
          <p:cNvSpPr>
            <a:spLocks noGrp="1"/>
          </p:cNvSpPr>
          <p:nvPr>
            <p:ph type="sldNum" sz="quarter" idx="5"/>
          </p:nvPr>
        </p:nvSpPr>
        <p:spPr/>
        <p:txBody>
          <a:bodyPr/>
          <a:lstStyle/>
          <a:p>
            <a:fld id="{24E8EF00-6031-4D9E-B4F2-72D19DD86510}" type="slidenum">
              <a:rPr lang="en-US" smtClean="0"/>
              <a:t>19</a:t>
            </a:fld>
            <a:endParaRPr lang="en-US"/>
          </a:p>
        </p:txBody>
      </p:sp>
    </p:spTree>
    <p:extLst>
      <p:ext uri="{BB962C8B-B14F-4D97-AF65-F5344CB8AC3E}">
        <p14:creationId xmlns:p14="http://schemas.microsoft.com/office/powerpoint/2010/main" val="27124538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know you have been doing remote appointments for the last 4 years!  We hope this will be a refresher for you and maybe  we will be able to offer some new ideas!</a:t>
            </a:r>
          </a:p>
        </p:txBody>
      </p:sp>
      <p:sp>
        <p:nvSpPr>
          <p:cNvPr id="4" name="Slide Number Placeholder 3"/>
          <p:cNvSpPr>
            <a:spLocks noGrp="1"/>
          </p:cNvSpPr>
          <p:nvPr>
            <p:ph type="sldNum" sz="quarter" idx="5"/>
          </p:nvPr>
        </p:nvSpPr>
        <p:spPr/>
        <p:txBody>
          <a:bodyPr/>
          <a:lstStyle/>
          <a:p>
            <a:fld id="{24E8EF00-6031-4D9E-B4F2-72D19DD86510}" type="slidenum">
              <a:rPr lang="en-US" smtClean="0"/>
              <a:t>2</a:t>
            </a:fld>
            <a:endParaRPr lang="en-US"/>
          </a:p>
        </p:txBody>
      </p:sp>
    </p:spTree>
    <p:extLst>
      <p:ext uri="{BB962C8B-B14F-4D97-AF65-F5344CB8AC3E}">
        <p14:creationId xmlns:p14="http://schemas.microsoft.com/office/powerpoint/2010/main" val="15901195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8350" y="1200150"/>
            <a:ext cx="3176588" cy="1787525"/>
          </a:xfrm>
        </p:spPr>
      </p:sp>
      <p:sp>
        <p:nvSpPr>
          <p:cNvPr id="3" name="Notes Placeholder 2"/>
          <p:cNvSpPr>
            <a:spLocks noGrp="1"/>
          </p:cNvSpPr>
          <p:nvPr>
            <p:ph type="body" idx="1"/>
          </p:nvPr>
        </p:nvSpPr>
        <p:spPr/>
        <p:txBody>
          <a:bodyPr/>
          <a:lstStyle/>
          <a:p>
            <a:r>
              <a:rPr lang="en-US" dirty="0"/>
              <a:t>No matter your role, let people know what’s going to happen during your interaction…whether it is on the phone, by text, or zoom! Knowing what to expect for the call is as important as your “elevator speech” introduction!  Take a few minutes to practice setting the agenda for a recertification appointment. </a:t>
            </a:r>
          </a:p>
          <a:p>
            <a:endParaRPr lang="en-US" dirty="0"/>
          </a:p>
          <a:p>
            <a:r>
              <a:rPr lang="en-US" b="1" dirty="0"/>
              <a:t>Option 1: </a:t>
            </a:r>
            <a:r>
              <a:rPr lang="en-US" b="0" dirty="0"/>
              <a:t>Ask</a:t>
            </a:r>
            <a:r>
              <a:rPr lang="en-US" dirty="0"/>
              <a:t> staff to share ideas of what it means to set an agenda. They should be similar, but may have some differences based on the mode of the conversation</a:t>
            </a:r>
          </a:p>
          <a:p>
            <a:endParaRPr lang="en-US" dirty="0"/>
          </a:p>
          <a:p>
            <a:r>
              <a:rPr lang="en-US" b="1" dirty="0"/>
              <a:t>Option 2: </a:t>
            </a:r>
            <a:r>
              <a:rPr lang="en-US" dirty="0"/>
              <a:t>Break into pairs. One is participant, one is WIC staff. Practice the beginning of a phone call by introducing yourself, confirming the participant, and setting the agenda for the appointment. </a:t>
            </a:r>
          </a:p>
          <a:p>
            <a:endParaRPr lang="en-US" dirty="0"/>
          </a:p>
          <a:p>
            <a:r>
              <a:rPr lang="en-US" dirty="0"/>
              <a:t>Look for:</a:t>
            </a:r>
          </a:p>
          <a:p>
            <a:pPr marL="175856" indent="-175856">
              <a:buFont typeface="Arial" panose="020B0604020202020204" pitchFamily="34" charset="0"/>
              <a:buChar char="•"/>
            </a:pPr>
            <a:r>
              <a:rPr lang="en-US" dirty="0"/>
              <a:t>Welcome</a:t>
            </a:r>
          </a:p>
          <a:p>
            <a:pPr marL="175856" indent="-175856">
              <a:buFont typeface="Arial" panose="020B0604020202020204" pitchFamily="34" charset="0"/>
              <a:buChar char="•"/>
            </a:pPr>
            <a:r>
              <a:rPr lang="en-US" dirty="0"/>
              <a:t>Establish rapport</a:t>
            </a:r>
          </a:p>
          <a:p>
            <a:pPr marL="175856" indent="-175856">
              <a:buFont typeface="Arial" panose="020B0604020202020204" pitchFamily="34" charset="0"/>
              <a:buChar char="•"/>
            </a:pPr>
            <a:r>
              <a:rPr lang="en-US" dirty="0"/>
              <a:t>Tell participant what will happen during the conversation or message session</a:t>
            </a:r>
          </a:p>
          <a:p>
            <a:pPr marL="175856" indent="-175856">
              <a:buFont typeface="Arial" panose="020B0604020202020204" pitchFamily="34" charset="0"/>
              <a:buChar char="•"/>
            </a:pPr>
            <a:r>
              <a:rPr lang="en-US" dirty="0"/>
              <a:t>Share how long you think it will take</a:t>
            </a:r>
          </a:p>
          <a:p>
            <a:pPr marL="175856" indent="-175856">
              <a:buFont typeface="Arial" panose="020B0604020202020204" pitchFamily="34" charset="0"/>
              <a:buChar char="•"/>
            </a:pPr>
            <a:r>
              <a:rPr lang="en-US" dirty="0"/>
              <a:t>Ask if there’s anything else they want to discuss that you didn’t mention</a:t>
            </a:r>
          </a:p>
        </p:txBody>
      </p:sp>
      <p:sp>
        <p:nvSpPr>
          <p:cNvPr id="4" name="Slide Number Placeholder 3"/>
          <p:cNvSpPr>
            <a:spLocks noGrp="1"/>
          </p:cNvSpPr>
          <p:nvPr>
            <p:ph type="sldNum" sz="quarter" idx="5"/>
          </p:nvPr>
        </p:nvSpPr>
        <p:spPr/>
        <p:txBody>
          <a:bodyPr/>
          <a:lstStyle/>
          <a:p>
            <a:fld id="{24E8EF00-6031-4D9E-B4F2-72D19DD86510}" type="slidenum">
              <a:rPr lang="en-US" smtClean="0"/>
              <a:t>20</a:t>
            </a:fld>
            <a:endParaRPr lang="en-US"/>
          </a:p>
        </p:txBody>
      </p:sp>
    </p:spTree>
    <p:extLst>
      <p:ext uri="{BB962C8B-B14F-4D97-AF65-F5344CB8AC3E}">
        <p14:creationId xmlns:p14="http://schemas.microsoft.com/office/powerpoint/2010/main" val="4910548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8350" y="1200150"/>
            <a:ext cx="3176588" cy="17875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4E8EF00-6031-4D9E-B4F2-72D19DD86510}" type="slidenum">
              <a:rPr lang="en-US" smtClean="0"/>
              <a:t>21</a:t>
            </a:fld>
            <a:endParaRPr lang="en-US"/>
          </a:p>
        </p:txBody>
      </p:sp>
    </p:spTree>
    <p:extLst>
      <p:ext uri="{BB962C8B-B14F-4D97-AF65-F5344CB8AC3E}">
        <p14:creationId xmlns:p14="http://schemas.microsoft.com/office/powerpoint/2010/main" val="38740658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8350" y="1200150"/>
            <a:ext cx="3176588" cy="1787525"/>
          </a:xfrm>
        </p:spPr>
      </p:sp>
      <p:sp>
        <p:nvSpPr>
          <p:cNvPr id="3" name="Notes Placeholder 2"/>
          <p:cNvSpPr>
            <a:spLocks noGrp="1"/>
          </p:cNvSpPr>
          <p:nvPr>
            <p:ph type="body" idx="1"/>
          </p:nvPr>
        </p:nvSpPr>
        <p:spPr/>
        <p:txBody>
          <a:bodyPr/>
          <a:lstStyle/>
          <a:p>
            <a:r>
              <a:rPr lang="en-US" dirty="0"/>
              <a:t>Life is busy. Things never quite go the way you plan. Things may have changed since the appointment time was set or the participant may have forgotten.  Many times our participants need to pay attention to their children for their safety. Whatever the reason, it’s easy to be distracted when talking on the phone. </a:t>
            </a:r>
          </a:p>
          <a:p>
            <a:endParaRPr lang="en-US" dirty="0"/>
          </a:p>
          <a:p>
            <a:r>
              <a:rPr lang="en-US" dirty="0"/>
              <a:t>This is when it helps to think about how you say things.  Keep your messages to the point. </a:t>
            </a:r>
          </a:p>
          <a:p>
            <a:endParaRPr lang="en-US" dirty="0"/>
          </a:p>
          <a:p>
            <a:r>
              <a:rPr lang="en-US" dirty="0"/>
              <a:t>Tips:</a:t>
            </a:r>
          </a:p>
          <a:p>
            <a:pPr marL="175856" indent="-175856">
              <a:buFont typeface="Arial" panose="020B0604020202020204" pitchFamily="34" charset="0"/>
              <a:buChar char="•"/>
            </a:pPr>
            <a:r>
              <a:rPr lang="en-US" dirty="0"/>
              <a:t>Avoid acronyms or “WIC Slang.”</a:t>
            </a:r>
          </a:p>
          <a:p>
            <a:pPr marL="175856" indent="-175856">
              <a:buFont typeface="Arial" panose="020B0604020202020204" pitchFamily="34" charset="0"/>
              <a:buChar char="•"/>
            </a:pPr>
            <a:r>
              <a:rPr lang="en-US" dirty="0"/>
              <a:t>One topic for each sentence or conversation turn</a:t>
            </a:r>
          </a:p>
          <a:p>
            <a:pPr marL="175856" indent="-175856">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24E8EF00-6031-4D9E-B4F2-72D19DD86510}" type="slidenum">
              <a:rPr lang="en-US" smtClean="0"/>
              <a:t>22</a:t>
            </a:fld>
            <a:endParaRPr lang="en-US"/>
          </a:p>
        </p:txBody>
      </p:sp>
    </p:spTree>
    <p:extLst>
      <p:ext uri="{BB962C8B-B14F-4D97-AF65-F5344CB8AC3E}">
        <p14:creationId xmlns:p14="http://schemas.microsoft.com/office/powerpoint/2010/main" val="35014552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8350" y="1200150"/>
            <a:ext cx="3176588" cy="1787525"/>
          </a:xfrm>
        </p:spPr>
      </p:sp>
      <p:sp>
        <p:nvSpPr>
          <p:cNvPr id="3" name="Notes Placeholder 2"/>
          <p:cNvSpPr>
            <a:spLocks noGrp="1"/>
          </p:cNvSpPr>
          <p:nvPr>
            <p:ph type="body" idx="1"/>
          </p:nvPr>
        </p:nvSpPr>
        <p:spPr/>
        <p:txBody>
          <a:bodyPr/>
          <a:lstStyle/>
          <a:p>
            <a:endParaRPr lang="en-US" dirty="0"/>
          </a:p>
          <a:p>
            <a:r>
              <a:rPr lang="en-US" dirty="0"/>
              <a:t>Here are some tips when talking to someone that is distracted</a:t>
            </a:r>
          </a:p>
          <a:p>
            <a:pPr marL="175856" indent="-175856">
              <a:buFont typeface="Arial" panose="020B0604020202020204" pitchFamily="34" charset="0"/>
              <a:buChar char="•"/>
            </a:pPr>
            <a:r>
              <a:rPr lang="en-US" dirty="0"/>
              <a:t>Ask the participant  if there is anything they need to quickly take care of before you start the conversation</a:t>
            </a:r>
          </a:p>
          <a:p>
            <a:pPr marL="175856" indent="-175856">
              <a:buFont typeface="Arial" panose="020B0604020202020204" pitchFamily="34" charset="0"/>
              <a:buChar char="•"/>
            </a:pPr>
            <a:r>
              <a:rPr lang="en-US" dirty="0"/>
              <a:t>Ask them if they have any specific questions and consider addressing those first.</a:t>
            </a:r>
          </a:p>
          <a:p>
            <a:pPr marL="175856" indent="-175856">
              <a:buFont typeface="Arial" panose="020B0604020202020204" pitchFamily="34" charset="0"/>
              <a:buChar char="•"/>
            </a:pPr>
            <a:r>
              <a:rPr lang="en-US" dirty="0"/>
              <a:t>Ask them what the best use of your time together would be.</a:t>
            </a:r>
          </a:p>
          <a:p>
            <a:pPr marL="175856" indent="-175856">
              <a:buFont typeface="Arial" panose="020B0604020202020204" pitchFamily="34" charset="0"/>
              <a:buChar char="•"/>
            </a:pPr>
            <a:r>
              <a:rPr lang="en-US" dirty="0"/>
              <a:t>Use clear and concise language. </a:t>
            </a:r>
          </a:p>
          <a:p>
            <a:pPr marL="175856" indent="-175856">
              <a:buFont typeface="Arial" panose="020B0604020202020204" pitchFamily="34" charset="0"/>
              <a:buChar char="•"/>
            </a:pPr>
            <a:r>
              <a:rPr lang="en-US" dirty="0"/>
              <a:t>Use simple, direct and specific words to convey your main points.</a:t>
            </a:r>
          </a:p>
          <a:p>
            <a:pPr marL="175856" indent="-175856" defTabSz="937900">
              <a:buFont typeface="Arial" panose="020B0604020202020204" pitchFamily="34" charset="0"/>
              <a:buChar char="•"/>
              <a:defRPr/>
            </a:pPr>
            <a:r>
              <a:rPr lang="en-US" dirty="0"/>
              <a:t>Check for understanding and clarify anything that they may have misunderstood. </a:t>
            </a:r>
          </a:p>
          <a:p>
            <a:pPr marL="175856" indent="-175856">
              <a:buFont typeface="Arial" panose="020B0604020202020204" pitchFamily="34" charset="0"/>
              <a:buChar char="•"/>
            </a:pPr>
            <a:r>
              <a:rPr lang="en-US" dirty="0"/>
              <a:t>Summarize what you have talked about at the end of the call. </a:t>
            </a:r>
          </a:p>
          <a:p>
            <a:pPr marL="175856" indent="-175856">
              <a:buFont typeface="Arial" panose="020B0604020202020204" pitchFamily="34" charset="0"/>
              <a:buChar char="•"/>
            </a:pPr>
            <a:r>
              <a:rPr lang="en-US" dirty="0"/>
              <a:t>Don’t take their distraction personally or get frustrated with them. </a:t>
            </a:r>
          </a:p>
          <a:p>
            <a:pPr marL="175856" indent="-175856">
              <a:buFont typeface="Arial" panose="020B0604020202020204" pitchFamily="34" charset="0"/>
              <a:buChar char="•"/>
            </a:pPr>
            <a:r>
              <a:rPr lang="en-US" dirty="0"/>
              <a:t>Be supportive and understanding. Offer them help or support if they need it.</a:t>
            </a:r>
          </a:p>
          <a:p>
            <a:pPr marL="175856" indent="-175856">
              <a:buFont typeface="Arial" panose="020B0604020202020204" pitchFamily="34" charset="0"/>
              <a:buChar char="•"/>
            </a:pPr>
            <a:endParaRPr lang="en-US" dirty="0"/>
          </a:p>
          <a:p>
            <a:pPr marL="0" marR="0">
              <a:lnSpc>
                <a:spcPct val="115000"/>
              </a:lnSpc>
              <a:spcBef>
                <a:spcPts val="200"/>
              </a:spcBef>
              <a:spcAft>
                <a:spcPts val="0"/>
              </a:spcAft>
            </a:pPr>
            <a:r>
              <a:rPr lang="en-US" sz="1800" b="1" kern="100" dirty="0">
                <a:solidFill>
                  <a:srgbClr val="218637"/>
                </a:solidFill>
                <a:effectLst/>
                <a:latin typeface="Arial Rounded MT Bold" panose="020F0704030504030204" pitchFamily="34" charset="0"/>
                <a:ea typeface="Times New Roman" panose="02020603050405020304" pitchFamily="18" charset="0"/>
                <a:cs typeface="Times New Roman" panose="02020603050405020304" pitchFamily="18" charset="0"/>
              </a:rPr>
              <a:t>Discussion prompt: </a:t>
            </a:r>
          </a:p>
          <a:p>
            <a:pPr marL="0" marR="0">
              <a:lnSpc>
                <a:spcPct val="115000"/>
              </a:lnSpc>
              <a:spcBef>
                <a:spcPts val="0"/>
              </a:spcBef>
              <a:spcAft>
                <a:spcPts val="0"/>
              </a:spcAft>
            </a:pPr>
            <a:r>
              <a:rPr lang="en-US" sz="1800" kern="1200" dirty="0">
                <a:effectLst/>
                <a:latin typeface="Calibri" panose="020F0502020204030204" pitchFamily="34" charset="0"/>
                <a:ea typeface="Arial" panose="020B0604020202020204" pitchFamily="34" charset="0"/>
                <a:cs typeface="Times New Roman" panose="02020603050405020304" pitchFamily="18" charset="0"/>
              </a:rPr>
              <a:t>What is your agency’s policy when a participant is distracted and unable to pay attention to the conversation?</a:t>
            </a:r>
            <a:endParaRPr lang="en-US" sz="1800" kern="100" dirty="0">
              <a:effectLst/>
              <a:latin typeface="Arial" panose="020B0604020202020204" pitchFamily="34" charset="0"/>
              <a:ea typeface="Arial" panose="020B0604020202020204" pitchFamily="34" charset="0"/>
              <a:cs typeface="Times New Roman" panose="02020603050405020304" pitchFamily="18" charset="0"/>
            </a:endParaRPr>
          </a:p>
          <a:p>
            <a:pPr marL="175856" indent="-175856">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24E8EF00-6031-4D9E-B4F2-72D19DD86510}" type="slidenum">
              <a:rPr lang="en-US" smtClean="0"/>
              <a:t>23</a:t>
            </a:fld>
            <a:endParaRPr lang="en-US"/>
          </a:p>
        </p:txBody>
      </p:sp>
    </p:spTree>
    <p:extLst>
      <p:ext uri="{BB962C8B-B14F-4D97-AF65-F5344CB8AC3E}">
        <p14:creationId xmlns:p14="http://schemas.microsoft.com/office/powerpoint/2010/main" val="37518001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8350" y="1200150"/>
            <a:ext cx="3176588" cy="1787525"/>
          </a:xfrm>
        </p:spPr>
      </p:sp>
      <p:sp>
        <p:nvSpPr>
          <p:cNvPr id="3" name="Notes Placeholder 2"/>
          <p:cNvSpPr>
            <a:spLocks noGrp="1"/>
          </p:cNvSpPr>
          <p:nvPr>
            <p:ph type="body" idx="1"/>
          </p:nvPr>
        </p:nvSpPr>
        <p:spPr/>
        <p:txBody>
          <a:bodyPr/>
          <a:lstStyle/>
          <a:p>
            <a:pPr marL="0" marR="0">
              <a:lnSpc>
                <a:spcPct val="115000"/>
              </a:lnSpc>
              <a:spcBef>
                <a:spcPts val="1200"/>
              </a:spcBef>
              <a:spcAft>
                <a:spcPts val="0"/>
              </a:spcAft>
            </a:pPr>
            <a:r>
              <a:rPr lang="en-US" sz="1800" b="1" kern="100" dirty="0">
                <a:solidFill>
                  <a:srgbClr val="218637"/>
                </a:solidFill>
                <a:effectLst/>
                <a:latin typeface="Arial Rounded MT Bold" panose="020F0704030504030204" pitchFamily="34" charset="0"/>
                <a:ea typeface="Times New Roman" panose="02020603050405020304" pitchFamily="18" charset="0"/>
                <a:cs typeface="Times New Roman" panose="02020603050405020304" pitchFamily="18" charset="0"/>
              </a:rPr>
              <a:t>Discussion Prompt</a:t>
            </a:r>
          </a:p>
          <a:p>
            <a:endParaRPr lang="en-US" dirty="0"/>
          </a:p>
          <a:p>
            <a:r>
              <a:rPr lang="en-US" dirty="0"/>
              <a:t>Focus questions:</a:t>
            </a:r>
          </a:p>
          <a:p>
            <a:r>
              <a:rPr lang="en-US" dirty="0"/>
              <a:t>What are some ways you can manage this situation?</a:t>
            </a:r>
          </a:p>
          <a:p>
            <a:r>
              <a:rPr lang="en-US" dirty="0"/>
              <a:t>With each idea, ask these questions:</a:t>
            </a:r>
          </a:p>
          <a:p>
            <a:pPr marL="644806" lvl="1" indent="-175856">
              <a:buFont typeface="Arial" panose="020B0604020202020204" pitchFamily="34" charset="0"/>
              <a:buChar char="•"/>
            </a:pPr>
            <a:r>
              <a:rPr lang="en-US" dirty="0"/>
              <a:t>Does the solution focus on the participant?</a:t>
            </a:r>
          </a:p>
          <a:p>
            <a:pPr marL="644806" lvl="1" indent="-175856">
              <a:buFont typeface="Arial" panose="020B0604020202020204" pitchFamily="34" charset="0"/>
              <a:buChar char="•"/>
            </a:pPr>
            <a:r>
              <a:rPr lang="en-US" dirty="0"/>
              <a:t>Does the solution use one of the OARS skills?</a:t>
            </a:r>
          </a:p>
          <a:p>
            <a:pPr marL="644806" lvl="1" indent="-175856">
              <a:buFont typeface="Arial" panose="020B0604020202020204" pitchFamily="34" charset="0"/>
              <a:buChar char="•"/>
            </a:pPr>
            <a:r>
              <a:rPr lang="en-US" dirty="0"/>
              <a:t>If not, how can it be reframed to fit the spirit of PCS?</a:t>
            </a:r>
          </a:p>
          <a:p>
            <a:endParaRPr lang="en-US" dirty="0"/>
          </a:p>
          <a:p>
            <a:r>
              <a:rPr lang="en-US" dirty="0"/>
              <a:t>Option1: Discuss this as a group.  What are some techniques learned from OARS to help with this? How can we frame our concern so it is focused on the participant?</a:t>
            </a:r>
          </a:p>
          <a:p>
            <a:endParaRPr lang="en-US" dirty="0"/>
          </a:p>
          <a:p>
            <a:r>
              <a:rPr lang="en-US" dirty="0"/>
              <a:t>Option 2: Break into groups and talk about it. Asking the groups to discuss focus questions about this scenario and report back out. </a:t>
            </a:r>
          </a:p>
          <a:p>
            <a:endParaRPr lang="en-US" dirty="0"/>
          </a:p>
          <a:p>
            <a:pPr marL="0" marR="0">
              <a:lnSpc>
                <a:spcPct val="115000"/>
              </a:lnSpc>
              <a:spcBef>
                <a:spcPts val="0"/>
              </a:spcBef>
              <a:spcAft>
                <a:spcPts val="0"/>
              </a:spcAft>
            </a:pPr>
            <a:r>
              <a:rPr lang="en-US" sz="1800" kern="1200" dirty="0">
                <a:effectLst/>
                <a:latin typeface="Calibri" panose="020F0502020204030204" pitchFamily="34" charset="0"/>
                <a:ea typeface="Arial" panose="020B0604020202020204" pitchFamily="34" charset="0"/>
                <a:cs typeface="Times New Roman" panose="02020603050405020304" pitchFamily="18" charset="0"/>
              </a:rPr>
              <a:t>Option 3:  If staff are completing this in-service independently, consider starting a chat thread or bring it up as a discussion at the next staff meeting. </a:t>
            </a:r>
            <a:endParaRPr lang="en-US" sz="1800" kern="100" dirty="0">
              <a:effectLst/>
              <a:latin typeface="Arial" panose="020B0604020202020204" pitchFamily="34" charset="0"/>
              <a:ea typeface="Arial" panose="020B06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24E8EF00-6031-4D9E-B4F2-72D19DD86510}" type="slidenum">
              <a:rPr lang="en-US" smtClean="0"/>
              <a:t>24</a:t>
            </a:fld>
            <a:endParaRPr lang="en-US"/>
          </a:p>
        </p:txBody>
      </p:sp>
    </p:spTree>
    <p:extLst>
      <p:ext uri="{BB962C8B-B14F-4D97-AF65-F5344CB8AC3E}">
        <p14:creationId xmlns:p14="http://schemas.microsoft.com/office/powerpoint/2010/main" val="16286008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8350" y="1200150"/>
            <a:ext cx="3176588" cy="1787525"/>
          </a:xfrm>
        </p:spPr>
      </p:sp>
      <p:sp>
        <p:nvSpPr>
          <p:cNvPr id="3" name="Notes Placeholder 2"/>
          <p:cNvSpPr>
            <a:spLocks noGrp="1"/>
          </p:cNvSpPr>
          <p:nvPr>
            <p:ph type="body" idx="1"/>
          </p:nvPr>
        </p:nvSpPr>
        <p:spPr/>
        <p:txBody>
          <a:bodyPr/>
          <a:lstStyle/>
          <a:p>
            <a:r>
              <a:rPr lang="en-US" dirty="0"/>
              <a:t>Remote appointment options can mean we are communicating with participants more in writing – by text, email, or through forms – to do the work done in an in-person visit. </a:t>
            </a:r>
          </a:p>
          <a:p>
            <a:endParaRPr lang="en-US" dirty="0"/>
          </a:p>
          <a:p>
            <a:r>
              <a:rPr lang="en-US" dirty="0"/>
              <a:t>Here are some introductory tips to help. </a:t>
            </a:r>
          </a:p>
        </p:txBody>
      </p:sp>
      <p:sp>
        <p:nvSpPr>
          <p:cNvPr id="4" name="Slide Number Placeholder 3"/>
          <p:cNvSpPr>
            <a:spLocks noGrp="1"/>
          </p:cNvSpPr>
          <p:nvPr>
            <p:ph type="sldNum" sz="quarter" idx="5"/>
          </p:nvPr>
        </p:nvSpPr>
        <p:spPr/>
        <p:txBody>
          <a:bodyPr/>
          <a:lstStyle/>
          <a:p>
            <a:fld id="{24E8EF00-6031-4D9E-B4F2-72D19DD86510}" type="slidenum">
              <a:rPr lang="en-US" smtClean="0"/>
              <a:t>25</a:t>
            </a:fld>
            <a:endParaRPr lang="en-US"/>
          </a:p>
        </p:txBody>
      </p:sp>
    </p:spTree>
    <p:extLst>
      <p:ext uri="{BB962C8B-B14F-4D97-AF65-F5344CB8AC3E}">
        <p14:creationId xmlns:p14="http://schemas.microsoft.com/office/powerpoint/2010/main" val="33084457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8350" y="1200150"/>
            <a:ext cx="3176588" cy="1787525"/>
          </a:xfrm>
        </p:spPr>
      </p:sp>
      <p:sp>
        <p:nvSpPr>
          <p:cNvPr id="3" name="Notes Placeholder 2"/>
          <p:cNvSpPr>
            <a:spLocks noGrp="1"/>
          </p:cNvSpPr>
          <p:nvPr>
            <p:ph type="body" idx="1"/>
          </p:nvPr>
        </p:nvSpPr>
        <p:spPr/>
        <p:txBody>
          <a:bodyPr/>
          <a:lstStyle/>
          <a:p>
            <a:pPr algn="l" rtl="0" fontAlgn="base">
              <a:buFont typeface="Arial" panose="020B0604020202020204" pitchFamily="34" charset="0"/>
              <a:buNone/>
            </a:pPr>
            <a:r>
              <a:rPr lang="en-US" b="0" i="0" u="none" strike="noStrike" dirty="0">
                <a:solidFill>
                  <a:srgbClr val="000000"/>
                </a:solidFill>
                <a:effectLst/>
                <a:latin typeface="Calibri" panose="020F0502020204030204" pitchFamily="34" charset="0"/>
              </a:rPr>
              <a:t>It is difficult to convey tone when communicating with a participant over text and email. Some people might interpret too short of an answer as mean or uncaring.</a:t>
            </a:r>
            <a:r>
              <a:rPr lang="en-US" b="0" i="0" dirty="0">
                <a:solidFill>
                  <a:srgbClr val="000000"/>
                </a:solidFill>
                <a:effectLst/>
                <a:latin typeface="Calibri" panose="020F0502020204030204" pitchFamily="34" charset="0"/>
              </a:rPr>
              <a:t>​ It’s tricky to get the right balance. Here are some things to consider:</a:t>
            </a:r>
          </a:p>
          <a:p>
            <a:pPr algn="l" rtl="0" fontAlgn="base">
              <a:buFont typeface="Arial" panose="020B0604020202020204" pitchFamily="34" charset="0"/>
              <a:buNone/>
            </a:pPr>
            <a:endParaRPr lang="en-US" b="0" i="0" dirty="0">
              <a:solidFill>
                <a:srgbClr val="000000"/>
              </a:solidFill>
              <a:effectLst/>
              <a:latin typeface="Arial" panose="020B0604020202020204" pitchFamily="34" charset="0"/>
            </a:endParaRPr>
          </a:p>
          <a:p>
            <a:pPr lvl="1" algn="l" rtl="0" fontAlgn="base">
              <a:buFont typeface="Arial" panose="020B0604020202020204" pitchFamily="34" charset="0"/>
              <a:buChar char="•"/>
            </a:pPr>
            <a:r>
              <a:rPr lang="en-US" b="0" i="0" u="none" strike="noStrike" dirty="0">
                <a:solidFill>
                  <a:srgbClr val="202124"/>
                </a:solidFill>
                <a:effectLst/>
                <a:latin typeface="Google Sans"/>
              </a:rPr>
              <a:t>Use language that is easily understood by the recipient. Avoid jargon and abbreviations. Avoiding language that may be unfamiliar to them.</a:t>
            </a:r>
            <a:r>
              <a:rPr lang="en-US" b="0" i="0" dirty="0">
                <a:solidFill>
                  <a:srgbClr val="000000"/>
                </a:solidFill>
                <a:effectLst/>
                <a:latin typeface="Google Sans"/>
              </a:rPr>
              <a:t>​</a:t>
            </a:r>
            <a:endParaRPr lang="en-US" b="0" i="0" dirty="0">
              <a:solidFill>
                <a:srgbClr val="000000"/>
              </a:solidFill>
              <a:effectLst/>
              <a:latin typeface="Arial" panose="020B0604020202020204" pitchFamily="34" charset="0"/>
            </a:endParaRPr>
          </a:p>
          <a:p>
            <a:pPr lvl="1" algn="l" rtl="0" fontAlgn="base">
              <a:buFont typeface="Arial" panose="020B0604020202020204" pitchFamily="34" charset="0"/>
              <a:buChar char="•"/>
            </a:pPr>
            <a:r>
              <a:rPr lang="en-US" b="0" i="0" u="none" strike="noStrike" dirty="0">
                <a:solidFill>
                  <a:srgbClr val="202124"/>
                </a:solidFill>
                <a:effectLst/>
                <a:latin typeface="Google Sans"/>
              </a:rPr>
              <a:t>Avoid texting shorthand such as OMG or LOL or BRB, IDK</a:t>
            </a:r>
            <a:r>
              <a:rPr lang="en-US" b="0" i="0" dirty="0">
                <a:solidFill>
                  <a:srgbClr val="000000"/>
                </a:solidFill>
                <a:effectLst/>
                <a:latin typeface="Google Sans"/>
              </a:rPr>
              <a:t>​</a:t>
            </a:r>
            <a:endParaRPr lang="en-US" b="0" i="0" dirty="0">
              <a:solidFill>
                <a:srgbClr val="000000"/>
              </a:solidFill>
              <a:effectLst/>
              <a:latin typeface="Arial" panose="020B0604020202020204" pitchFamily="34" charset="0"/>
            </a:endParaRPr>
          </a:p>
          <a:p>
            <a:pPr lvl="1" algn="l" rtl="0" fontAlgn="base">
              <a:buFont typeface="Arial" panose="020B0604020202020204" pitchFamily="34" charset="0"/>
              <a:buChar char="•"/>
            </a:pPr>
            <a:r>
              <a:rPr lang="en-US" b="0" i="0" u="none" strike="noStrike" dirty="0">
                <a:solidFill>
                  <a:srgbClr val="202124"/>
                </a:solidFill>
                <a:effectLst/>
                <a:latin typeface="Google Sans"/>
              </a:rPr>
              <a:t> Proofread messages before sending to ensure clarity and accuracy.</a:t>
            </a:r>
            <a:r>
              <a:rPr lang="en-US" b="0" i="0" dirty="0">
                <a:solidFill>
                  <a:srgbClr val="000000"/>
                </a:solidFill>
                <a:effectLst/>
                <a:latin typeface="Google Sans"/>
              </a:rPr>
              <a:t>​</a:t>
            </a:r>
            <a:endParaRPr lang="en-US" b="0" i="0" dirty="0">
              <a:solidFill>
                <a:srgbClr val="000000"/>
              </a:solidFill>
              <a:effectLst/>
              <a:latin typeface="Arial" panose="020B0604020202020204" pitchFamily="34" charset="0"/>
            </a:endParaRPr>
          </a:p>
          <a:p>
            <a:pPr lvl="1" algn="l" rtl="0" fontAlgn="base">
              <a:buFont typeface="Arial" panose="020B0604020202020204" pitchFamily="34" charset="0"/>
              <a:buChar char="•"/>
            </a:pPr>
            <a:r>
              <a:rPr lang="en-US" b="0" i="0" u="none" strike="noStrike" dirty="0">
                <a:solidFill>
                  <a:srgbClr val="202124"/>
                </a:solidFill>
                <a:effectLst/>
                <a:latin typeface="Google Sans"/>
              </a:rPr>
              <a:t>One point per sentence (do not write long run-on sentences)</a:t>
            </a:r>
            <a:r>
              <a:rPr lang="en-US" b="0" i="0" dirty="0">
                <a:solidFill>
                  <a:srgbClr val="000000"/>
                </a:solidFill>
                <a:effectLst/>
                <a:latin typeface="Google Sans"/>
              </a:rPr>
              <a:t>​</a:t>
            </a:r>
            <a:endParaRPr lang="en-US" b="0" i="0" dirty="0">
              <a:solidFill>
                <a:srgbClr val="000000"/>
              </a:solidFill>
              <a:effectLst/>
              <a:latin typeface="Arial" panose="020B0604020202020204" pitchFamily="34" charset="0"/>
            </a:endParaRPr>
          </a:p>
          <a:p>
            <a:pPr lvl="1" algn="l" rtl="0" fontAlgn="base">
              <a:buFont typeface="Arial" panose="020B0604020202020204" pitchFamily="34" charset="0"/>
              <a:buChar char="•"/>
            </a:pPr>
            <a:r>
              <a:rPr lang="en-US" b="0" i="0" u="none" strike="noStrike" dirty="0">
                <a:solidFill>
                  <a:srgbClr val="202124"/>
                </a:solidFill>
                <a:effectLst/>
                <a:latin typeface="Google Sans"/>
              </a:rPr>
              <a:t>Wait for a reply before moving on to the next topic. </a:t>
            </a:r>
            <a:r>
              <a:rPr lang="en-US" b="0" i="0" dirty="0">
                <a:solidFill>
                  <a:srgbClr val="000000"/>
                </a:solidFill>
                <a:effectLst/>
                <a:latin typeface="Google Sans"/>
              </a:rPr>
              <a:t>​</a:t>
            </a:r>
            <a:endParaRPr lang="en-US" b="0" i="0" dirty="0">
              <a:solidFill>
                <a:srgbClr val="000000"/>
              </a:solidFill>
              <a:effectLst/>
              <a:latin typeface="Arial" panose="020B0604020202020204" pitchFamily="34" charset="0"/>
            </a:endParaRPr>
          </a:p>
          <a:p>
            <a:pPr lvl="2" algn="l" rtl="0" fontAlgn="base">
              <a:buFont typeface="Arial" panose="020B0604020202020204" pitchFamily="34" charset="0"/>
              <a:buChar char="•"/>
            </a:pPr>
            <a:r>
              <a:rPr lang="en-US" b="0" i="0" u="none" strike="noStrike" dirty="0">
                <a:solidFill>
                  <a:srgbClr val="202124"/>
                </a:solidFill>
                <a:effectLst/>
                <a:latin typeface="Google Sans"/>
              </a:rPr>
              <a:t>For example, text: “Here’s the link for Rights and Responsibilities.” Wait for response before sending Voter Registration.</a:t>
            </a:r>
            <a:endParaRPr lang="en-US" b="0" i="0" dirty="0">
              <a:solidFill>
                <a:srgbClr val="000000"/>
              </a:solidFill>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24E8EF00-6031-4D9E-B4F2-72D19DD86510}" type="slidenum">
              <a:rPr lang="en-US" smtClean="0"/>
              <a:t>26</a:t>
            </a:fld>
            <a:endParaRPr lang="en-US"/>
          </a:p>
        </p:txBody>
      </p:sp>
    </p:spTree>
    <p:extLst>
      <p:ext uri="{BB962C8B-B14F-4D97-AF65-F5344CB8AC3E}">
        <p14:creationId xmlns:p14="http://schemas.microsoft.com/office/powerpoint/2010/main" val="611802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8350" y="1200150"/>
            <a:ext cx="3176588" cy="17875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effectLst/>
                <a:latin typeface="Calibri" panose="020F0502020204030204" pitchFamily="34" charset="0"/>
                <a:ea typeface="Arial" panose="020B0604020202020204" pitchFamily="34" charset="0"/>
                <a:cs typeface="Times New Roman" panose="02020603050405020304" pitchFamily="18" charset="0"/>
              </a:rPr>
              <a:t>How do you respond to texts from your doctor’s office? Do you respond right away? Leave it for a while? Forget about it? Our participants might do the same with our texts. </a:t>
            </a:r>
            <a:endParaRPr lang="en-US" sz="1800" kern="100" dirty="0">
              <a:effectLst/>
              <a:latin typeface="Arial" panose="020B0604020202020204" pitchFamily="34" charset="0"/>
              <a:ea typeface="Arial" panose="020B0604020202020204" pitchFamily="34" charset="0"/>
              <a:cs typeface="Times New Roman" panose="02020603050405020304" pitchFamily="18" charset="0"/>
            </a:endParaRPr>
          </a:p>
          <a:p>
            <a:endParaRPr lang="en-US" dirty="0"/>
          </a:p>
          <a:p>
            <a:pPr marL="0" marR="0">
              <a:lnSpc>
                <a:spcPct val="115000"/>
              </a:lnSpc>
              <a:spcBef>
                <a:spcPts val="0"/>
              </a:spcBef>
              <a:spcAft>
                <a:spcPts val="1200"/>
              </a:spcAft>
            </a:pPr>
            <a:r>
              <a:rPr lang="en-US" sz="1800" kern="1200" dirty="0">
                <a:effectLst/>
                <a:latin typeface="Calibri" panose="020F0502020204030204" pitchFamily="34" charset="0"/>
                <a:ea typeface="Arial" panose="020B0604020202020204" pitchFamily="34" charset="0"/>
                <a:cs typeface="Times New Roman" panose="02020603050405020304" pitchFamily="18" charset="0"/>
              </a:rPr>
              <a:t>Participants may not be in a good place to respond to your text if you do not have  schedule time. Build in time for replies – even up to da day – rather than expecting people to respond quickly. </a:t>
            </a:r>
            <a:endParaRPr lang="en-US" sz="1800" kern="100" dirty="0">
              <a:effectLst/>
              <a:latin typeface="Arial" panose="020B0604020202020204" pitchFamily="34" charset="0"/>
              <a:ea typeface="Arial" panose="020B0604020202020204" pitchFamily="34" charset="0"/>
              <a:cs typeface="Times New Roman" panose="02020603050405020304" pitchFamily="18" charset="0"/>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effectLst/>
                <a:latin typeface="Calibri" panose="020F0502020204030204" pitchFamily="34" charset="0"/>
                <a:ea typeface="Arial" panose="020B0604020202020204" pitchFamily="34" charset="0"/>
                <a:cs typeface="Times New Roman" panose="02020603050405020304" pitchFamily="18" charset="0"/>
              </a:rPr>
              <a:t>Setting an agenda, even over text, gets everyone on the same page about the process. </a:t>
            </a:r>
            <a:endParaRPr lang="en-US" sz="1800" kern="100" dirty="0">
              <a:effectLst/>
              <a:latin typeface="Arial" panose="020B0604020202020204" pitchFamily="34" charset="0"/>
              <a:ea typeface="Arial" panose="020B0604020202020204" pitchFamily="34" charset="0"/>
              <a:cs typeface="Times New Roman" panose="02020603050405020304" pitchFamily="18"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24E8EF00-6031-4D9E-B4F2-72D19DD86510}" type="slidenum">
              <a:rPr lang="en-US" smtClean="0"/>
              <a:t>27</a:t>
            </a:fld>
            <a:endParaRPr lang="en-US"/>
          </a:p>
        </p:txBody>
      </p:sp>
    </p:spTree>
    <p:extLst>
      <p:ext uri="{BB962C8B-B14F-4D97-AF65-F5344CB8AC3E}">
        <p14:creationId xmlns:p14="http://schemas.microsoft.com/office/powerpoint/2010/main" val="805407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8350" y="1200150"/>
            <a:ext cx="3176588" cy="17875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effectLst/>
                <a:latin typeface="Calibri" panose="020F0502020204030204" pitchFamily="34" charset="0"/>
                <a:ea typeface="Arial" panose="020B0604020202020204" pitchFamily="34" charset="0"/>
                <a:cs typeface="Times New Roman" panose="02020603050405020304" pitchFamily="18" charset="0"/>
              </a:rPr>
              <a:t>This document is a great resource for dealing with resistance. </a:t>
            </a:r>
            <a:endParaRPr lang="en-US" sz="1800" kern="100" dirty="0">
              <a:effectLst/>
              <a:latin typeface="Arial" panose="020B0604020202020204" pitchFamily="34" charset="0"/>
              <a:ea typeface="Arial" panose="020B0604020202020204" pitchFamily="34" charset="0"/>
              <a:cs typeface="Times New Roman" panose="02020603050405020304" pitchFamily="18" charset="0"/>
            </a:endParaRPr>
          </a:p>
          <a:p>
            <a:endParaRPr lang="en-US" dirty="0"/>
          </a:p>
          <a:p>
            <a:r>
              <a:rPr lang="en-US" dirty="0"/>
              <a:t>Oregon WIC Listens: Dealing with resistance: https://www.oregon.gov/oha/PH/HEALTHYPEOPLEFAMILIES/WIC/Documents/orwl/ce_resistance_staff_1.pdf</a:t>
            </a:r>
          </a:p>
        </p:txBody>
      </p:sp>
      <p:sp>
        <p:nvSpPr>
          <p:cNvPr id="4" name="Slide Number Placeholder 3"/>
          <p:cNvSpPr>
            <a:spLocks noGrp="1"/>
          </p:cNvSpPr>
          <p:nvPr>
            <p:ph type="sldNum" sz="quarter" idx="5"/>
          </p:nvPr>
        </p:nvSpPr>
        <p:spPr/>
        <p:txBody>
          <a:bodyPr/>
          <a:lstStyle/>
          <a:p>
            <a:fld id="{24E8EF00-6031-4D9E-B4F2-72D19DD86510}" type="slidenum">
              <a:rPr lang="en-US" smtClean="0"/>
              <a:t>28</a:t>
            </a:fld>
            <a:endParaRPr lang="en-US"/>
          </a:p>
        </p:txBody>
      </p:sp>
    </p:spTree>
    <p:extLst>
      <p:ext uri="{BB962C8B-B14F-4D97-AF65-F5344CB8AC3E}">
        <p14:creationId xmlns:p14="http://schemas.microsoft.com/office/powerpoint/2010/main" val="42470650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8350" y="1200150"/>
            <a:ext cx="3176588" cy="1787525"/>
          </a:xfrm>
        </p:spPr>
      </p:sp>
      <p:sp>
        <p:nvSpPr>
          <p:cNvPr id="3" name="Notes Placeholder 2"/>
          <p:cNvSpPr>
            <a:spLocks noGrp="1"/>
          </p:cNvSpPr>
          <p:nvPr>
            <p:ph type="body" idx="1"/>
          </p:nvPr>
        </p:nvSpPr>
        <p:spPr/>
        <p:txBody>
          <a:bodyPr/>
          <a:lstStyle/>
          <a:p>
            <a:pPr marL="0" marR="0" algn="ctr">
              <a:lnSpc>
                <a:spcPct val="150000"/>
              </a:lnSpc>
              <a:spcBef>
                <a:spcPts val="0"/>
              </a:spcBef>
              <a:spcAft>
                <a:spcPts val="1200"/>
              </a:spcAft>
            </a:pPr>
            <a:r>
              <a:rPr lang="en-US" sz="1800" kern="100" dirty="0">
                <a:effectLst/>
                <a:latin typeface="Arial" panose="020B0604020202020204" pitchFamily="34" charset="0"/>
                <a:ea typeface="Arial" panose="020B0604020202020204" pitchFamily="34" charset="0"/>
                <a:cs typeface="Times New Roman" panose="02020603050405020304" pitchFamily="18" charset="0"/>
              </a:rPr>
              <a:t> </a:t>
            </a:r>
          </a:p>
          <a:p>
            <a:pPr marL="0" marR="0">
              <a:lnSpc>
                <a:spcPct val="115000"/>
              </a:lnSpc>
              <a:spcBef>
                <a:spcPts val="200"/>
              </a:spcBef>
              <a:spcAft>
                <a:spcPts val="0"/>
              </a:spcAft>
            </a:pPr>
            <a:r>
              <a:rPr lang="en-US" sz="1800" b="1" kern="100" dirty="0">
                <a:solidFill>
                  <a:srgbClr val="218637"/>
                </a:solidFill>
                <a:effectLst/>
                <a:latin typeface="Arial Rounded MT Bold" panose="020F0704030504030204" pitchFamily="34" charset="0"/>
                <a:ea typeface="Times New Roman" panose="02020603050405020304" pitchFamily="18" charset="0"/>
                <a:cs typeface="Times New Roman" panose="02020603050405020304" pitchFamily="18" charset="0"/>
              </a:rPr>
              <a:t>Activity</a:t>
            </a:r>
          </a:p>
          <a:p>
            <a:pPr marL="0" marR="0">
              <a:lnSpc>
                <a:spcPct val="115000"/>
              </a:lnSpc>
              <a:spcBef>
                <a:spcPts val="0"/>
              </a:spcBef>
              <a:spcAft>
                <a:spcPts val="1200"/>
              </a:spcAft>
            </a:pPr>
            <a:r>
              <a:rPr lang="en-US" sz="1800" kern="100" dirty="0">
                <a:effectLst/>
                <a:latin typeface="Arial" panose="020B0604020202020204" pitchFamily="34" charset="0"/>
                <a:ea typeface="Arial" panose="020B0604020202020204" pitchFamily="34" charset="0"/>
                <a:cs typeface="Times New Roman" panose="02020603050405020304" pitchFamily="18" charset="0"/>
              </a:rPr>
              <a:t>We all have a story of when things did not go well. Share a story about a situation curing which you struggled to keep things on an even keel. </a:t>
            </a:r>
          </a:p>
          <a:p>
            <a:pPr marL="0" marR="0">
              <a:lnSpc>
                <a:spcPct val="115000"/>
              </a:lnSpc>
              <a:spcBef>
                <a:spcPts val="0"/>
              </a:spcBef>
              <a:spcAft>
                <a:spcPts val="1200"/>
              </a:spcAft>
            </a:pPr>
            <a:endParaRPr lang="en-US" sz="1800" kern="100" dirty="0">
              <a:effectLst/>
              <a:latin typeface="Arial" panose="020B0604020202020204" pitchFamily="34" charset="0"/>
              <a:ea typeface="Arial" panose="020B0604020202020204" pitchFamily="34" charset="0"/>
              <a:cs typeface="Times New Roman" panose="02020603050405020304" pitchFamily="18" charset="0"/>
            </a:endParaRPr>
          </a:p>
          <a:p>
            <a:pPr marL="0" marR="0">
              <a:lnSpc>
                <a:spcPct val="115000"/>
              </a:lnSpc>
              <a:spcBef>
                <a:spcPts val="0"/>
              </a:spcBef>
              <a:spcAft>
                <a:spcPts val="1200"/>
              </a:spcAft>
            </a:pPr>
            <a:r>
              <a:rPr lang="en-US" sz="1800" kern="100" dirty="0">
                <a:effectLst/>
                <a:latin typeface="Arial" panose="020B0604020202020204" pitchFamily="34" charset="0"/>
                <a:ea typeface="Arial" panose="020B0604020202020204" pitchFamily="34" charset="0"/>
                <a:cs typeface="Times New Roman" panose="02020603050405020304" pitchFamily="18" charset="0"/>
              </a:rPr>
              <a:t>Here are some topic prompts. Share…</a:t>
            </a:r>
          </a:p>
          <a:p>
            <a:pPr marL="342900" marR="0" lvl="0" indent="-342900">
              <a:lnSpc>
                <a:spcPct val="115000"/>
              </a:lnSpc>
              <a:spcBef>
                <a:spcPts val="0"/>
              </a:spcBef>
              <a:spcAft>
                <a:spcPts val="0"/>
              </a:spcAft>
              <a:buFont typeface="Symbol" panose="05050102010706020507" pitchFamily="18" charset="2"/>
              <a:buChar char=""/>
            </a:pPr>
            <a:r>
              <a:rPr lang="en-US" sz="1800" kern="100" dirty="0">
                <a:effectLst/>
                <a:latin typeface="Arial" panose="020B0604020202020204" pitchFamily="34" charset="0"/>
                <a:ea typeface="Arial" panose="020B0604020202020204" pitchFamily="34" charset="0"/>
                <a:cs typeface="Times New Roman" panose="02020603050405020304" pitchFamily="18" charset="0"/>
              </a:rPr>
              <a:t>A time when the call was doomed from the start (the participant was escalated at the very start)</a:t>
            </a:r>
          </a:p>
          <a:p>
            <a:pPr marL="342900" marR="0" lvl="0" indent="-342900">
              <a:lnSpc>
                <a:spcPct val="115000"/>
              </a:lnSpc>
              <a:spcBef>
                <a:spcPts val="0"/>
              </a:spcBef>
              <a:spcAft>
                <a:spcPts val="0"/>
              </a:spcAft>
              <a:buFont typeface="Symbol" panose="05050102010706020507" pitchFamily="18" charset="2"/>
              <a:buChar char=""/>
            </a:pPr>
            <a:r>
              <a:rPr lang="en-US" sz="1800" kern="100" dirty="0">
                <a:effectLst/>
                <a:latin typeface="Arial" panose="020B0604020202020204" pitchFamily="34" charset="0"/>
                <a:ea typeface="Arial" panose="020B0604020202020204" pitchFamily="34" charset="0"/>
                <a:cs typeface="Times New Roman" panose="02020603050405020304" pitchFamily="18" charset="0"/>
              </a:rPr>
              <a:t>A participant became escalated during the conversation.</a:t>
            </a:r>
          </a:p>
          <a:p>
            <a:pPr marL="342900" marR="0" lvl="0" indent="-342900">
              <a:lnSpc>
                <a:spcPct val="115000"/>
              </a:lnSpc>
              <a:spcBef>
                <a:spcPts val="0"/>
              </a:spcBef>
              <a:spcAft>
                <a:spcPts val="1200"/>
              </a:spcAft>
              <a:buFont typeface="Symbol" panose="05050102010706020507" pitchFamily="18" charset="2"/>
              <a:buChar char=""/>
            </a:pPr>
            <a:r>
              <a:rPr lang="en-US" sz="1800" b="1" kern="100" dirty="0">
                <a:effectLst/>
                <a:latin typeface="Arial" panose="020B0604020202020204" pitchFamily="34" charset="0"/>
                <a:ea typeface="Arial" panose="020B0604020202020204" pitchFamily="34" charset="0"/>
                <a:cs typeface="Times New Roman" panose="02020603050405020304" pitchFamily="18" charset="0"/>
              </a:rPr>
              <a:t>You</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 felt escalated and frustrated and it began to show.</a:t>
            </a:r>
          </a:p>
          <a:p>
            <a:pPr marL="0" marR="0" lvl="0" indent="0">
              <a:lnSpc>
                <a:spcPct val="115000"/>
              </a:lnSpc>
              <a:spcBef>
                <a:spcPts val="0"/>
              </a:spcBef>
              <a:spcAft>
                <a:spcPts val="1200"/>
              </a:spcAft>
              <a:buFont typeface="Symbol" panose="05050102010706020507" pitchFamily="18" charset="2"/>
              <a:buNone/>
            </a:pPr>
            <a:endParaRPr lang="en-US" sz="1800" kern="100" dirty="0">
              <a:effectLst/>
              <a:latin typeface="Arial" panose="020B0604020202020204" pitchFamily="34" charset="0"/>
              <a:ea typeface="Arial" panose="020B0604020202020204" pitchFamily="34" charset="0"/>
              <a:cs typeface="Times New Roman" panose="02020603050405020304" pitchFamily="18" charset="0"/>
            </a:endParaRPr>
          </a:p>
          <a:p>
            <a:pPr marL="0" marR="0">
              <a:lnSpc>
                <a:spcPct val="115000"/>
              </a:lnSpc>
              <a:spcBef>
                <a:spcPts val="0"/>
              </a:spcBef>
              <a:spcAft>
                <a:spcPts val="1200"/>
              </a:spcAft>
            </a:pPr>
            <a:r>
              <a:rPr lang="en-US" sz="1800" kern="100" dirty="0">
                <a:effectLst/>
                <a:latin typeface="Arial" panose="020B0604020202020204" pitchFamily="34" charset="0"/>
                <a:ea typeface="Arial" panose="020B0604020202020204" pitchFamily="34" charset="0"/>
                <a:cs typeface="Times New Roman" panose="02020603050405020304" pitchFamily="18" charset="0"/>
              </a:rPr>
              <a:t>What do you wish you had tried or done differently in this situation?</a:t>
            </a:r>
            <a:br>
              <a:rPr lang="en-US" sz="1800" kern="100" dirty="0">
                <a:effectLst/>
                <a:latin typeface="Arial" panose="020B0604020202020204" pitchFamily="34" charset="0"/>
                <a:ea typeface="Arial" panose="020B0604020202020204" pitchFamily="34" charset="0"/>
                <a:cs typeface="Times New Roman" panose="02020603050405020304" pitchFamily="18" charset="0"/>
              </a:rPr>
            </a:br>
            <a:endParaRPr lang="en-US" sz="1800" kern="100" dirty="0">
              <a:effectLst/>
              <a:latin typeface="Arial" panose="020B0604020202020204" pitchFamily="34" charset="0"/>
              <a:ea typeface="Arial" panose="020B06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24E8EF00-6031-4D9E-B4F2-72D19DD86510}" type="slidenum">
              <a:rPr lang="en-US" smtClean="0"/>
              <a:t>29</a:t>
            </a:fld>
            <a:endParaRPr lang="en-US"/>
          </a:p>
        </p:txBody>
      </p:sp>
    </p:spTree>
    <p:extLst>
      <p:ext uri="{BB962C8B-B14F-4D97-AF65-F5344CB8AC3E}">
        <p14:creationId xmlns:p14="http://schemas.microsoft.com/office/powerpoint/2010/main" val="20649905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Accept all answers – it’s a brainstorm! There are no wrong answers. </a:t>
            </a:r>
          </a:p>
          <a:p>
            <a:endParaRPr lang="en-US" dirty="0"/>
          </a:p>
          <a:p>
            <a:r>
              <a:rPr lang="en-US" dirty="0"/>
              <a:t>Activity Option: Set up a white board or a word cloud to collect answers.  Ahaslides.com has some good options. Staff can access by mobile phone or computer and do not need to leave their names. </a:t>
            </a:r>
          </a:p>
          <a:p>
            <a:endParaRPr lang="en-US" dirty="0"/>
          </a:p>
          <a:p>
            <a:pPr defTabSz="937900">
              <a:defRPr/>
            </a:pPr>
            <a:r>
              <a:rPr lang="en-US" dirty="0"/>
              <a:t>In person option: gather ideas on post-it notes and put them on a piece of newsprint on the wall.  Discuss and group by topic. </a:t>
            </a:r>
          </a:p>
          <a:p>
            <a:endParaRPr lang="en-US" dirty="0"/>
          </a:p>
        </p:txBody>
      </p:sp>
      <p:sp>
        <p:nvSpPr>
          <p:cNvPr id="4" name="Slide Number Placeholder 3"/>
          <p:cNvSpPr>
            <a:spLocks noGrp="1"/>
          </p:cNvSpPr>
          <p:nvPr>
            <p:ph type="sldNum" sz="quarter" idx="5"/>
          </p:nvPr>
        </p:nvSpPr>
        <p:spPr/>
        <p:txBody>
          <a:bodyPr/>
          <a:lstStyle/>
          <a:p>
            <a:fld id="{24E8EF00-6031-4D9E-B4F2-72D19DD86510}" type="slidenum">
              <a:rPr lang="en-US" smtClean="0"/>
              <a:t>3</a:t>
            </a:fld>
            <a:endParaRPr lang="en-US"/>
          </a:p>
        </p:txBody>
      </p:sp>
    </p:spTree>
    <p:extLst>
      <p:ext uri="{BB962C8B-B14F-4D97-AF65-F5344CB8AC3E}">
        <p14:creationId xmlns:p14="http://schemas.microsoft.com/office/powerpoint/2010/main" val="32834467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8350" y="1200150"/>
            <a:ext cx="3176588" cy="17875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rial" panose="020B0604020202020204" pitchFamily="34" charset="0"/>
                <a:ea typeface="Arial" panose="020B0604020202020204" pitchFamily="34" charset="0"/>
                <a:cs typeface="Times New Roman" panose="02020603050405020304" pitchFamily="18" charset="0"/>
              </a:rPr>
              <a:t>These are some common signs a person is “escalating” What does it mean to escalate? It means the person you are talking with is becoming more frustrated as your conversation continues. They may become very angry. </a:t>
            </a:r>
          </a:p>
          <a:p>
            <a:endParaRPr lang="en-US" dirty="0"/>
          </a:p>
        </p:txBody>
      </p:sp>
      <p:sp>
        <p:nvSpPr>
          <p:cNvPr id="4" name="Slide Number Placeholder 3"/>
          <p:cNvSpPr>
            <a:spLocks noGrp="1"/>
          </p:cNvSpPr>
          <p:nvPr>
            <p:ph type="sldNum" sz="quarter" idx="5"/>
          </p:nvPr>
        </p:nvSpPr>
        <p:spPr/>
        <p:txBody>
          <a:bodyPr/>
          <a:lstStyle/>
          <a:p>
            <a:fld id="{24E8EF00-6031-4D9E-B4F2-72D19DD86510}" type="slidenum">
              <a:rPr lang="en-US" smtClean="0"/>
              <a:t>30</a:t>
            </a:fld>
            <a:endParaRPr lang="en-US"/>
          </a:p>
        </p:txBody>
      </p:sp>
    </p:spTree>
    <p:extLst>
      <p:ext uri="{BB962C8B-B14F-4D97-AF65-F5344CB8AC3E}">
        <p14:creationId xmlns:p14="http://schemas.microsoft.com/office/powerpoint/2010/main" val="40011473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8350" y="1200150"/>
            <a:ext cx="3176588" cy="1787525"/>
          </a:xfrm>
        </p:spPr>
      </p:sp>
      <p:sp>
        <p:nvSpPr>
          <p:cNvPr id="3" name="Notes Placeholder 2"/>
          <p:cNvSpPr>
            <a:spLocks noGrp="1"/>
          </p:cNvSpPr>
          <p:nvPr>
            <p:ph type="body" idx="1"/>
          </p:nvPr>
        </p:nvSpPr>
        <p:spPr/>
        <p:txBody>
          <a:bodyPr/>
          <a:lstStyle/>
          <a:p>
            <a:pPr marL="393918" lvl="2">
              <a:lnSpc>
                <a:spcPct val="120000"/>
              </a:lnSpc>
            </a:pPr>
            <a:r>
              <a:rPr lang="en-US" b="1" dirty="0"/>
              <a:t>This slide has animation that runs automatically</a:t>
            </a:r>
            <a:r>
              <a:rPr lang="en-US" dirty="0"/>
              <a:t>.  The photo of the woman on the slide fades out with a text box that fades in. The text box says, </a:t>
            </a:r>
          </a:p>
          <a:p>
            <a:pPr marL="393918" lvl="2">
              <a:lnSpc>
                <a:spcPct val="120000"/>
              </a:lnSpc>
            </a:pPr>
            <a:br>
              <a:rPr lang="en-US" dirty="0"/>
            </a:br>
            <a:r>
              <a:rPr lang="en-US" dirty="0"/>
              <a:t>“Remember: You are not required to tolerate abusive behavior.  Check with your Coordinator for agency policy for this situation.”</a:t>
            </a:r>
          </a:p>
          <a:p>
            <a:pPr marL="393918" lvl="2">
              <a:lnSpc>
                <a:spcPct val="120000"/>
              </a:lnSpc>
            </a:pPr>
            <a:endParaRPr lang="en-US" dirty="0"/>
          </a:p>
          <a:p>
            <a:pPr marL="393918" lvl="2">
              <a:lnSpc>
                <a:spcPct val="120000"/>
              </a:lnSpc>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24E8EF00-6031-4D9E-B4F2-72D19DD86510}" type="slidenum">
              <a:rPr lang="en-US" smtClean="0"/>
              <a:t>31</a:t>
            </a:fld>
            <a:endParaRPr lang="en-US"/>
          </a:p>
        </p:txBody>
      </p:sp>
    </p:spTree>
    <p:extLst>
      <p:ext uri="{BB962C8B-B14F-4D97-AF65-F5344CB8AC3E}">
        <p14:creationId xmlns:p14="http://schemas.microsoft.com/office/powerpoint/2010/main" val="19008163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8350" y="1200150"/>
            <a:ext cx="3176588" cy="1787525"/>
          </a:xfrm>
        </p:spPr>
      </p:sp>
      <p:sp>
        <p:nvSpPr>
          <p:cNvPr id="3" name="Notes Placeholder 2"/>
          <p:cNvSpPr>
            <a:spLocks noGrp="1"/>
          </p:cNvSpPr>
          <p:nvPr>
            <p:ph type="body" idx="1"/>
          </p:nvPr>
        </p:nvSpPr>
        <p:spPr/>
        <p:txBody>
          <a:bodyPr/>
          <a:lstStyle/>
          <a:p>
            <a:pPr lvl="0">
              <a:lnSpc>
                <a:spcPct val="120000"/>
              </a:lnSpc>
              <a:buFont typeface="Arial" panose="020B0604020202020204" pitchFamily="34" charset="0"/>
              <a:buNone/>
            </a:pPr>
            <a:r>
              <a:rPr lang="en-US" sz="1100" dirty="0"/>
              <a:t> </a:t>
            </a:r>
            <a:r>
              <a:rPr lang="en-US" b="1" dirty="0"/>
              <a:t>It’s not you</a:t>
            </a:r>
            <a:br>
              <a:rPr lang="en-US" dirty="0"/>
            </a:br>
            <a:r>
              <a:rPr lang="en-US" dirty="0"/>
              <a:t> Hard to remember in the moment, but the person on the phone is not mad at you personally.  It could be many things such as</a:t>
            </a:r>
          </a:p>
          <a:p>
            <a:pPr marL="644806" lvl="1" indent="-175856">
              <a:lnSpc>
                <a:spcPct val="120000"/>
              </a:lnSpc>
              <a:buFont typeface="Arial" panose="020B0604020202020204" pitchFamily="34" charset="0"/>
              <a:buChar char="•"/>
            </a:pPr>
            <a:r>
              <a:rPr lang="en-US" dirty="0"/>
              <a:t>Frustration with children in the room</a:t>
            </a:r>
          </a:p>
          <a:p>
            <a:pPr marL="644806" lvl="1" indent="-175856">
              <a:lnSpc>
                <a:spcPct val="120000"/>
              </a:lnSpc>
              <a:buFont typeface="Arial" panose="020B0604020202020204" pitchFamily="34" charset="0"/>
              <a:buChar char="•"/>
            </a:pPr>
            <a:r>
              <a:rPr lang="en-US" dirty="0"/>
              <a:t>Frustration that they forgot about the call</a:t>
            </a:r>
          </a:p>
          <a:p>
            <a:pPr marL="644806" lvl="1" indent="-175856">
              <a:lnSpc>
                <a:spcPct val="120000"/>
              </a:lnSpc>
              <a:buFont typeface="Arial" panose="020B0604020202020204" pitchFamily="34" charset="0"/>
              <a:buChar char="•"/>
            </a:pPr>
            <a:r>
              <a:rPr lang="en-US" dirty="0"/>
              <a:t>Lack of sleep</a:t>
            </a:r>
          </a:p>
          <a:p>
            <a:pPr marL="644806" lvl="1" indent="-175856">
              <a:lnSpc>
                <a:spcPct val="120000"/>
              </a:lnSpc>
              <a:buFont typeface="Arial" panose="020B0604020202020204" pitchFamily="34" charset="0"/>
              <a:buChar char="•"/>
            </a:pPr>
            <a:r>
              <a:rPr lang="en-US" dirty="0"/>
              <a:t>Frustration with another area of life. One never knows what has been happening right before your call. </a:t>
            </a:r>
          </a:p>
          <a:p>
            <a:pPr lvl="0">
              <a:lnSpc>
                <a:spcPct val="120000"/>
              </a:lnSpc>
              <a:buFont typeface="Arial" panose="020B0604020202020204" pitchFamily="34" charset="0"/>
              <a:buNone/>
            </a:pPr>
            <a:endParaRPr lang="en-US" dirty="0"/>
          </a:p>
          <a:p>
            <a:pPr lvl="0">
              <a:lnSpc>
                <a:spcPct val="120000"/>
              </a:lnSpc>
              <a:buFont typeface="Arial" panose="020B0604020202020204" pitchFamily="34" charset="0"/>
              <a:buNone/>
            </a:pPr>
            <a:r>
              <a:rPr lang="en-US" b="1" dirty="0"/>
              <a:t>Empathy is powerful</a:t>
            </a:r>
            <a:br>
              <a:rPr lang="en-US" dirty="0"/>
            </a:br>
            <a:r>
              <a:rPr lang="en-US" dirty="0"/>
              <a:t>Use reflective listening to demonstrate you are listening: </a:t>
            </a:r>
          </a:p>
          <a:p>
            <a:pPr marL="644806" lvl="1" indent="-175856">
              <a:lnSpc>
                <a:spcPct val="120000"/>
              </a:lnSpc>
              <a:buFont typeface="Arial" panose="020B0604020202020204" pitchFamily="34" charset="0"/>
              <a:buChar char="•"/>
            </a:pPr>
            <a:r>
              <a:rPr lang="en-US" dirty="0"/>
              <a:t>“That sounds hard.” </a:t>
            </a:r>
          </a:p>
          <a:p>
            <a:pPr marL="644806" lvl="1" indent="-175856">
              <a:lnSpc>
                <a:spcPct val="120000"/>
              </a:lnSpc>
              <a:buFont typeface="Arial" panose="020B0604020202020204" pitchFamily="34" charset="0"/>
              <a:buChar char="•"/>
            </a:pPr>
            <a:r>
              <a:rPr lang="en-US" dirty="0"/>
              <a:t>“I can understand how this is upsetting.”</a:t>
            </a:r>
          </a:p>
          <a:p>
            <a:pPr marL="644806" lvl="1" indent="-175856">
              <a:lnSpc>
                <a:spcPct val="120000"/>
              </a:lnSpc>
              <a:buFont typeface="Arial" panose="020B0604020202020204" pitchFamily="34" charset="0"/>
              <a:buChar char="•"/>
            </a:pPr>
            <a:r>
              <a:rPr lang="en-US" dirty="0"/>
              <a:t>The classic Empathy video helps frame a discussion of how to respond: </a:t>
            </a:r>
            <a:br>
              <a:rPr lang="en-US" dirty="0"/>
            </a:br>
            <a:r>
              <a:rPr lang="en-US" dirty="0"/>
              <a:t>https://youtu.be/1Evwgu369Jw?si=qc78XIQSq1YLwkU7 </a:t>
            </a:r>
            <a:br>
              <a:rPr lang="en-US" dirty="0"/>
            </a:br>
            <a:endParaRPr lang="en-US" dirty="0"/>
          </a:p>
          <a:p>
            <a:pPr>
              <a:lnSpc>
                <a:spcPct val="120000"/>
              </a:lnSpc>
            </a:pPr>
            <a:r>
              <a:rPr lang="en-US" b="1" dirty="0"/>
              <a:t>Be Trauma informed</a:t>
            </a:r>
          </a:p>
          <a:p>
            <a:pPr marL="644806" lvl="1" indent="-175856">
              <a:lnSpc>
                <a:spcPct val="120000"/>
              </a:lnSpc>
              <a:buFont typeface="Arial" panose="020B0604020202020204" pitchFamily="34" charset="0"/>
              <a:buChar char="•"/>
            </a:pPr>
            <a:r>
              <a:rPr lang="en-US" dirty="0"/>
              <a:t>A key element of being trauma informed is this question: </a:t>
            </a:r>
            <a:r>
              <a:rPr lang="en-US" b="1" dirty="0"/>
              <a:t>what happened TO  you?</a:t>
            </a:r>
          </a:p>
          <a:p>
            <a:pPr marL="644806" lvl="1" indent="-175856">
              <a:lnSpc>
                <a:spcPct val="120000"/>
              </a:lnSpc>
              <a:buFont typeface="Arial" panose="020B0604020202020204" pitchFamily="34" charset="0"/>
              <a:buChar char="•"/>
            </a:pPr>
            <a:r>
              <a:rPr lang="en-US" dirty="0"/>
              <a:t>Life is hard. Challenging behaviors are often the result of a traumatic or stressful moment in a person’s life. Using the participant-centered skills you have learned is a way of using trauma informed practices. </a:t>
            </a:r>
          </a:p>
          <a:p>
            <a:pPr marL="644806" lvl="1" indent="-175856">
              <a:lnSpc>
                <a:spcPct val="120000"/>
              </a:lnSpc>
              <a:buFont typeface="Arial" panose="020B0604020202020204" pitchFamily="34" charset="0"/>
              <a:buChar char="•"/>
            </a:pPr>
            <a:r>
              <a:rPr lang="en-US" dirty="0"/>
              <a:t>Sometimes the best thing you can do is listen.</a:t>
            </a:r>
          </a:p>
          <a:p>
            <a:pPr marL="644806" lvl="1" indent="-175856">
              <a:lnSpc>
                <a:spcPct val="120000"/>
              </a:lnSpc>
              <a:buFont typeface="Arial" panose="020B0604020202020204" pitchFamily="34" charset="0"/>
              <a:buChar char="•"/>
            </a:pPr>
            <a:endParaRPr lang="en-US" dirty="0"/>
          </a:p>
          <a:p>
            <a:pPr>
              <a:lnSpc>
                <a:spcPct val="120000"/>
              </a:lnSpc>
            </a:pPr>
            <a:r>
              <a:rPr lang="en-US" b="1" dirty="0"/>
              <a:t>Take a break to take care of you</a:t>
            </a:r>
          </a:p>
          <a:p>
            <a:pPr marL="644806" lvl="1" indent="-175856">
              <a:lnSpc>
                <a:spcPct val="120000"/>
              </a:lnSpc>
              <a:buFont typeface="Arial" panose="020B0604020202020204" pitchFamily="34" charset="0"/>
              <a:buChar char="•"/>
            </a:pPr>
            <a:r>
              <a:rPr lang="en-US" dirty="0"/>
              <a:t>When the appointment is over, take a break. </a:t>
            </a:r>
          </a:p>
          <a:p>
            <a:pPr marL="644806" lvl="1" indent="-175856">
              <a:lnSpc>
                <a:spcPct val="120000"/>
              </a:lnSpc>
              <a:buFont typeface="Arial" panose="020B0604020202020204" pitchFamily="34" charset="0"/>
              <a:buChar char="•"/>
            </a:pPr>
            <a:r>
              <a:rPr lang="en-US" dirty="0"/>
              <a:t>Self-care is  very important to being able to be participant centered! </a:t>
            </a:r>
          </a:p>
          <a:p>
            <a:endParaRPr lang="en-US" dirty="0"/>
          </a:p>
        </p:txBody>
      </p:sp>
      <p:sp>
        <p:nvSpPr>
          <p:cNvPr id="4" name="Slide Number Placeholder 3"/>
          <p:cNvSpPr>
            <a:spLocks noGrp="1"/>
          </p:cNvSpPr>
          <p:nvPr>
            <p:ph type="sldNum" sz="quarter" idx="5"/>
          </p:nvPr>
        </p:nvSpPr>
        <p:spPr/>
        <p:txBody>
          <a:bodyPr/>
          <a:lstStyle/>
          <a:p>
            <a:fld id="{24E8EF00-6031-4D9E-B4F2-72D19DD86510}" type="slidenum">
              <a:rPr lang="en-US" smtClean="0"/>
              <a:t>32</a:t>
            </a:fld>
            <a:endParaRPr lang="en-US"/>
          </a:p>
        </p:txBody>
      </p:sp>
    </p:spTree>
    <p:extLst>
      <p:ext uri="{BB962C8B-B14F-4D97-AF65-F5344CB8AC3E}">
        <p14:creationId xmlns:p14="http://schemas.microsoft.com/office/powerpoint/2010/main" val="6123310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8350" y="1200150"/>
            <a:ext cx="3176588" cy="1787525"/>
          </a:xfrm>
        </p:spPr>
      </p:sp>
      <p:sp>
        <p:nvSpPr>
          <p:cNvPr id="3" name="Notes Placeholder 2"/>
          <p:cNvSpPr>
            <a:spLocks noGrp="1"/>
          </p:cNvSpPr>
          <p:nvPr>
            <p:ph type="body" idx="1"/>
          </p:nvPr>
        </p:nvSpPr>
        <p:spPr/>
        <p:txBody>
          <a:bodyPr/>
          <a:lstStyle/>
          <a:p>
            <a:r>
              <a:rPr lang="en-US" b="1" dirty="0"/>
              <a:t>Activity</a:t>
            </a:r>
            <a:r>
              <a:rPr lang="en-US" dirty="0"/>
              <a:t> </a:t>
            </a:r>
          </a:p>
          <a:p>
            <a:endParaRPr lang="en-US" dirty="0"/>
          </a:p>
          <a:p>
            <a:r>
              <a:rPr lang="en-US" dirty="0"/>
              <a:t>Discussion prompts</a:t>
            </a:r>
          </a:p>
          <a:p>
            <a:r>
              <a:rPr lang="en-US" dirty="0"/>
              <a:t>What are some ways you can manage this situation?</a:t>
            </a:r>
          </a:p>
          <a:p>
            <a:r>
              <a:rPr lang="en-US" dirty="0"/>
              <a:t>With each idea, as these questions:</a:t>
            </a:r>
          </a:p>
          <a:p>
            <a:pPr marL="644806" lvl="1" indent="-175856">
              <a:buFont typeface="Arial" panose="020B0604020202020204" pitchFamily="34" charset="0"/>
              <a:buChar char="•"/>
            </a:pPr>
            <a:r>
              <a:rPr lang="en-US" dirty="0"/>
              <a:t>Does the solution focus on the participant?</a:t>
            </a:r>
          </a:p>
          <a:p>
            <a:pPr marL="644806" lvl="1" indent="-175856">
              <a:buFont typeface="Arial" panose="020B0604020202020204" pitchFamily="34" charset="0"/>
              <a:buChar char="•"/>
            </a:pPr>
            <a:r>
              <a:rPr lang="en-US" dirty="0"/>
              <a:t>Does the solution use one of the OARS skills?</a:t>
            </a:r>
          </a:p>
          <a:p>
            <a:pPr marL="644806" lvl="1" indent="-175856">
              <a:buFont typeface="Arial" panose="020B0604020202020204" pitchFamily="34" charset="0"/>
              <a:buChar char="•"/>
            </a:pPr>
            <a:r>
              <a:rPr lang="en-US" dirty="0"/>
              <a:t>If not, how can it be reframed to fit the spirit of PCS?</a:t>
            </a:r>
          </a:p>
          <a:p>
            <a:pPr marL="175856" indent="-175856">
              <a:buFont typeface="Arial" panose="020B0604020202020204" pitchFamily="34" charset="0"/>
              <a:buChar char="•"/>
            </a:pPr>
            <a:endParaRPr lang="en-US" dirty="0"/>
          </a:p>
          <a:p>
            <a:r>
              <a:rPr lang="en-US" b="1" dirty="0"/>
              <a:t>Option1: </a:t>
            </a:r>
            <a:r>
              <a:rPr lang="en-US" dirty="0"/>
              <a:t>Discuss this as a group.  What are some techniques learned from OARS to help with this? How can we frame our concern so it is focused on the participant?</a:t>
            </a:r>
          </a:p>
          <a:p>
            <a:endParaRPr lang="en-US" dirty="0"/>
          </a:p>
          <a:p>
            <a:r>
              <a:rPr lang="en-US" b="1" dirty="0"/>
              <a:t>Option 2: </a:t>
            </a:r>
            <a:r>
              <a:rPr lang="en-US" dirty="0"/>
              <a:t>Break into groups and talk about it. Asking the groups to discuss focus questions about this scenario and report back out. </a:t>
            </a:r>
          </a:p>
          <a:p>
            <a:endParaRPr lang="en-US" dirty="0"/>
          </a:p>
          <a:p>
            <a:r>
              <a:rPr lang="en-US" b="1" dirty="0"/>
              <a:t>Option 3:  </a:t>
            </a:r>
            <a:r>
              <a:rPr lang="en-US" dirty="0"/>
              <a:t>If staff are doing this in-service independently, start a chat thread  or bring it up as a discussion at the next staff meeting. </a:t>
            </a:r>
          </a:p>
          <a:p>
            <a:endParaRPr lang="en-US" dirty="0"/>
          </a:p>
        </p:txBody>
      </p:sp>
      <p:sp>
        <p:nvSpPr>
          <p:cNvPr id="4" name="Slide Number Placeholder 3"/>
          <p:cNvSpPr>
            <a:spLocks noGrp="1"/>
          </p:cNvSpPr>
          <p:nvPr>
            <p:ph type="sldNum" sz="quarter" idx="5"/>
          </p:nvPr>
        </p:nvSpPr>
        <p:spPr/>
        <p:txBody>
          <a:bodyPr/>
          <a:lstStyle/>
          <a:p>
            <a:fld id="{24E8EF00-6031-4D9E-B4F2-72D19DD86510}" type="slidenum">
              <a:rPr lang="en-US" smtClean="0"/>
              <a:t>33</a:t>
            </a:fld>
            <a:endParaRPr lang="en-US"/>
          </a:p>
        </p:txBody>
      </p:sp>
    </p:spTree>
    <p:extLst>
      <p:ext uri="{BB962C8B-B14F-4D97-AF65-F5344CB8AC3E}">
        <p14:creationId xmlns:p14="http://schemas.microsoft.com/office/powerpoint/2010/main" val="18887194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8350" y="1200150"/>
            <a:ext cx="3176588" cy="1787525"/>
          </a:xfrm>
        </p:spPr>
      </p:sp>
      <p:sp>
        <p:nvSpPr>
          <p:cNvPr id="3" name="Notes Placeholder 2"/>
          <p:cNvSpPr>
            <a:spLocks noGrp="1"/>
          </p:cNvSpPr>
          <p:nvPr>
            <p:ph type="body" idx="1"/>
          </p:nvPr>
        </p:nvSpPr>
        <p:spPr/>
        <p:txBody>
          <a:bodyPr/>
          <a:lstStyle/>
          <a:p>
            <a:pPr marL="0" marR="0">
              <a:lnSpc>
                <a:spcPct val="115000"/>
              </a:lnSpc>
              <a:spcBef>
                <a:spcPts val="200"/>
              </a:spcBef>
              <a:spcAft>
                <a:spcPts val="0"/>
              </a:spcAft>
            </a:pPr>
            <a:r>
              <a:rPr lang="en-US" sz="1800" b="1" kern="100" dirty="0">
                <a:solidFill>
                  <a:srgbClr val="218637"/>
                </a:solidFill>
                <a:effectLst/>
                <a:latin typeface="Arial Rounded MT Bold" panose="020F0704030504030204" pitchFamily="34" charset="0"/>
                <a:ea typeface="Times New Roman" panose="02020603050405020304" pitchFamily="18" charset="0"/>
                <a:cs typeface="Times New Roman" panose="02020603050405020304" pitchFamily="18" charset="0"/>
              </a:rPr>
              <a:t>Resource:</a:t>
            </a:r>
          </a:p>
          <a:p>
            <a:pPr marL="0" marR="0">
              <a:lnSpc>
                <a:spcPct val="115000"/>
              </a:lnSpc>
              <a:spcBef>
                <a:spcPts val="0"/>
              </a:spcBef>
              <a:spcAft>
                <a:spcPts val="0"/>
              </a:spcAft>
            </a:pPr>
            <a:r>
              <a:rPr lang="en-US" sz="1800" kern="1200" dirty="0">
                <a:effectLst/>
                <a:latin typeface="Calibri" panose="020F0502020204030204" pitchFamily="34" charset="0"/>
                <a:ea typeface="Arial" panose="020B0604020202020204" pitchFamily="34" charset="0"/>
                <a:cs typeface="Times New Roman" panose="02020603050405020304" pitchFamily="18" charset="0"/>
              </a:rPr>
              <a:t>Oregon WIC Listens Skill Card: Ending the session: </a:t>
            </a:r>
            <a:r>
              <a:rPr lang="en-US" sz="1800" u="sng" kern="1200" dirty="0">
                <a:solidFill>
                  <a:srgbClr val="2CB34A"/>
                </a:solidFill>
                <a:effectLst/>
                <a:latin typeface="Calibri" panose="020F0502020204030204" pitchFamily="34" charset="0"/>
                <a:ea typeface="Arial" panose="020B0604020202020204" pitchFamily="34" charset="0"/>
                <a:cs typeface="Times New Roman" panose="02020603050405020304" pitchFamily="18" charset="0"/>
                <a:hlinkClick r:id="rId3"/>
              </a:rPr>
              <a:t>https://www.oregon.gov/oha/PH/HEALTHYPEOPLEFAMILIES/WIC/Documents/orwl/pcg-skills-closing.pdf</a:t>
            </a:r>
            <a:r>
              <a:rPr lang="en-US" sz="1800" kern="1200" dirty="0">
                <a:effectLst/>
                <a:latin typeface="Calibri" panose="020F0502020204030204" pitchFamily="34" charset="0"/>
                <a:ea typeface="Arial" panose="020B0604020202020204" pitchFamily="34" charset="0"/>
                <a:cs typeface="Times New Roman" panose="02020603050405020304" pitchFamily="18" charset="0"/>
              </a:rPr>
              <a:t> </a:t>
            </a:r>
            <a:endParaRPr lang="en-US" sz="1800" kern="100" dirty="0">
              <a:effectLst/>
              <a:latin typeface="Arial" panose="020B0604020202020204" pitchFamily="34" charset="0"/>
              <a:ea typeface="Arial" panose="020B0604020202020204" pitchFamily="34" charset="0"/>
              <a:cs typeface="Times New Roman" panose="02020603050405020304" pitchFamily="18" charset="0"/>
            </a:endParaRPr>
          </a:p>
          <a:p>
            <a:pPr marL="0" marR="0">
              <a:lnSpc>
                <a:spcPct val="115000"/>
              </a:lnSpc>
              <a:spcBef>
                <a:spcPts val="0"/>
              </a:spcBef>
              <a:spcAft>
                <a:spcPts val="0"/>
              </a:spcAft>
            </a:pPr>
            <a:r>
              <a:rPr lang="en-US" sz="1800" kern="1200" dirty="0">
                <a:effectLst/>
                <a:latin typeface="Calibri" panose="020F0502020204030204" pitchFamily="34" charset="0"/>
                <a:ea typeface="Arial" panose="020B0604020202020204" pitchFamily="34" charset="0"/>
                <a:cs typeface="Times New Roman" panose="02020603050405020304" pitchFamily="18" charset="0"/>
              </a:rPr>
              <a:t> </a:t>
            </a:r>
            <a:endParaRPr lang="en-US" sz="1800" kern="100" dirty="0">
              <a:effectLst/>
              <a:latin typeface="Arial" panose="020B0604020202020204" pitchFamily="34" charset="0"/>
              <a:ea typeface="Arial" panose="020B0604020202020204" pitchFamily="34" charset="0"/>
              <a:cs typeface="Times New Roman" panose="02020603050405020304" pitchFamily="18" charset="0"/>
            </a:endParaRPr>
          </a:p>
          <a:p>
            <a:pPr marL="0" marR="0">
              <a:lnSpc>
                <a:spcPct val="115000"/>
              </a:lnSpc>
              <a:spcBef>
                <a:spcPts val="0"/>
              </a:spcBef>
              <a:spcAft>
                <a:spcPts val="0"/>
              </a:spcAft>
            </a:pPr>
            <a:r>
              <a:rPr lang="en-US" sz="1800" kern="1200" dirty="0">
                <a:effectLst/>
                <a:latin typeface="Calibri" panose="020F0502020204030204" pitchFamily="34" charset="0"/>
                <a:ea typeface="Arial" panose="020B0604020202020204" pitchFamily="34" charset="0"/>
                <a:cs typeface="Times New Roman" panose="02020603050405020304" pitchFamily="18" charset="0"/>
              </a:rPr>
              <a:t>Optional: Run through the points on the skill card linked above as a refresher. </a:t>
            </a:r>
            <a:endParaRPr lang="en-US" sz="1800" kern="100" dirty="0">
              <a:effectLst/>
              <a:latin typeface="Arial" panose="020B0604020202020204" pitchFamily="34" charset="0"/>
              <a:ea typeface="Arial" panose="020B06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4E8EF00-6031-4D9E-B4F2-72D19DD86510}" type="slidenum">
              <a:rPr lang="en-US" smtClean="0"/>
              <a:t>34</a:t>
            </a:fld>
            <a:endParaRPr lang="en-US"/>
          </a:p>
        </p:txBody>
      </p:sp>
    </p:spTree>
    <p:extLst>
      <p:ext uri="{BB962C8B-B14F-4D97-AF65-F5344CB8AC3E}">
        <p14:creationId xmlns:p14="http://schemas.microsoft.com/office/powerpoint/2010/main" val="18226982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8350" y="1200150"/>
            <a:ext cx="3176588" cy="1787525"/>
          </a:xfrm>
        </p:spPr>
      </p:sp>
      <p:sp>
        <p:nvSpPr>
          <p:cNvPr id="3" name="Notes Placeholder 2"/>
          <p:cNvSpPr>
            <a:spLocks noGrp="1"/>
          </p:cNvSpPr>
          <p:nvPr>
            <p:ph type="body" idx="1"/>
          </p:nvPr>
        </p:nvSpPr>
        <p:spPr/>
        <p:txBody>
          <a:bodyPr/>
          <a:lstStyle/>
          <a:p>
            <a:r>
              <a:rPr lang="en-US" dirty="0"/>
              <a:t>Option 1:  Talk about it. Maybe write down ideas on a white board</a:t>
            </a:r>
          </a:p>
          <a:p>
            <a:r>
              <a:rPr lang="en-US" dirty="0"/>
              <a:t>Option 2: have people post their ideas using a post-it note on the board.  Review and categorize.</a:t>
            </a:r>
          </a:p>
          <a:p>
            <a:r>
              <a:rPr lang="en-US" dirty="0"/>
              <a:t>Option3: Break into pairs. One is participant, one is WIC staff. Practice the ending a phone call using the PCS skill card “Closing the Session” </a:t>
            </a:r>
          </a:p>
          <a:p>
            <a:r>
              <a:rPr lang="en-US" dirty="0"/>
              <a:t>Online options</a:t>
            </a:r>
          </a:p>
          <a:p>
            <a:pPr marL="703425" lvl="1" indent="-234475">
              <a:buFont typeface="+mj-lt"/>
              <a:buAutoNum type="arabicPeriod"/>
            </a:pPr>
            <a:r>
              <a:rPr lang="en-US" dirty="0"/>
              <a:t>Use breakout rooms for a smaller discussion</a:t>
            </a:r>
          </a:p>
          <a:p>
            <a:pPr marL="703425" lvl="1" indent="-234475">
              <a:buFont typeface="+mj-lt"/>
              <a:buAutoNum type="arabicPeriod"/>
            </a:pPr>
            <a:r>
              <a:rPr lang="en-US" dirty="0"/>
              <a:t>Use  whiteboard or collaborative online space to gather information.</a:t>
            </a:r>
          </a:p>
          <a:p>
            <a:endParaRPr lang="en-US" dirty="0"/>
          </a:p>
        </p:txBody>
      </p:sp>
      <p:sp>
        <p:nvSpPr>
          <p:cNvPr id="4" name="Slide Number Placeholder 3"/>
          <p:cNvSpPr>
            <a:spLocks noGrp="1"/>
          </p:cNvSpPr>
          <p:nvPr>
            <p:ph type="sldNum" sz="quarter" idx="5"/>
          </p:nvPr>
        </p:nvSpPr>
        <p:spPr/>
        <p:txBody>
          <a:bodyPr/>
          <a:lstStyle/>
          <a:p>
            <a:fld id="{24E8EF00-6031-4D9E-B4F2-72D19DD86510}" type="slidenum">
              <a:rPr lang="en-US" smtClean="0"/>
              <a:t>35</a:t>
            </a:fld>
            <a:endParaRPr lang="en-US"/>
          </a:p>
        </p:txBody>
      </p:sp>
    </p:spTree>
    <p:extLst>
      <p:ext uri="{BB962C8B-B14F-4D97-AF65-F5344CB8AC3E}">
        <p14:creationId xmlns:p14="http://schemas.microsoft.com/office/powerpoint/2010/main" val="22622822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8350" y="1200150"/>
            <a:ext cx="3176588" cy="1787525"/>
          </a:xfrm>
        </p:spPr>
      </p:sp>
      <p:sp>
        <p:nvSpPr>
          <p:cNvPr id="3" name="Notes Placeholder 2"/>
          <p:cNvSpPr>
            <a:spLocks noGrp="1"/>
          </p:cNvSpPr>
          <p:nvPr>
            <p:ph type="body" idx="1"/>
          </p:nvPr>
        </p:nvSpPr>
        <p:spPr/>
        <p:txBody>
          <a:bodyPr/>
          <a:lstStyle/>
          <a:p>
            <a:pPr algn="l" rtl="0" fontAlgn="base">
              <a:buFont typeface="Arial" panose="020B0604020202020204" pitchFamily="34" charset="0"/>
              <a:buNone/>
            </a:pPr>
            <a:r>
              <a:rPr lang="en-US" sz="1400" b="1" dirty="0">
                <a:solidFill>
                  <a:srgbClr val="000000"/>
                </a:solidFill>
                <a:latin typeface="Calibri" panose="020F0502020204030204" pitchFamily="34" charset="0"/>
              </a:rPr>
              <a:t>This slide has animation. </a:t>
            </a:r>
          </a:p>
          <a:p>
            <a:pPr algn="l" rtl="0" fontAlgn="base">
              <a:buFont typeface="Arial" panose="020B0604020202020204" pitchFamily="34" charset="0"/>
              <a:buNone/>
            </a:pPr>
            <a:r>
              <a:rPr lang="en-US" sz="1400" b="1" dirty="0">
                <a:solidFill>
                  <a:srgbClr val="000000"/>
                </a:solidFill>
                <a:latin typeface="Calibri" panose="020F0502020204030204" pitchFamily="34" charset="0"/>
              </a:rPr>
              <a:t>The four content areas will automatically appear .</a:t>
            </a:r>
          </a:p>
          <a:p>
            <a:pPr algn="l" rtl="0" fontAlgn="base">
              <a:buFont typeface="Arial" panose="020B0604020202020204" pitchFamily="34" charset="0"/>
              <a:buChar char="•"/>
            </a:pPr>
            <a:endParaRPr lang="en-US" b="0" i="0" u="none" strike="noStrike" dirty="0">
              <a:solidFill>
                <a:srgbClr val="000000"/>
              </a:solidFill>
              <a:effectLst/>
              <a:latin typeface="Calibri" panose="020F0502020204030204" pitchFamily="34" charset="0"/>
            </a:endParaRPr>
          </a:p>
          <a:p>
            <a:pPr algn="l" rtl="0" fontAlgn="base">
              <a:buFont typeface="Arial" panose="020B0604020202020204" pitchFamily="34" charset="0"/>
              <a:buChar char="•"/>
            </a:pPr>
            <a:r>
              <a:rPr lang="en-US" b="0" i="0" u="none" strike="noStrike" dirty="0">
                <a:solidFill>
                  <a:srgbClr val="000000"/>
                </a:solidFill>
                <a:effectLst/>
                <a:latin typeface="Calibri" panose="020F0502020204030204" pitchFamily="34" charset="0"/>
              </a:rPr>
              <a:t>It is always important to keep trauma informed care at the forefront of everything we do.</a:t>
            </a:r>
            <a:r>
              <a:rPr lang="en-US" b="0" i="0" dirty="0">
                <a:solidFill>
                  <a:srgbClr val="000000"/>
                </a:solidFill>
                <a:effectLst/>
                <a:latin typeface="Calibri" panose="020F0502020204030204" pitchFamily="34" charset="0"/>
              </a:rPr>
              <a:t>​</a:t>
            </a:r>
            <a:endParaRPr lang="en-US"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US" b="0" i="0" u="none" strike="noStrike" dirty="0">
                <a:solidFill>
                  <a:srgbClr val="37312D"/>
                </a:solidFill>
                <a:effectLst/>
                <a:latin typeface="Calibri" panose="020F0502020204030204" pitchFamily="34" charset="0"/>
              </a:rPr>
              <a:t>Trauma-informed care shifts the focus from </a:t>
            </a:r>
            <a:r>
              <a:rPr lang="en-US" b="0" i="1" u="none" strike="noStrike" dirty="0">
                <a:solidFill>
                  <a:srgbClr val="37312D"/>
                </a:solidFill>
                <a:effectLst/>
                <a:latin typeface="Calibri" panose="020F0502020204030204" pitchFamily="34" charset="0"/>
              </a:rPr>
              <a:t>“What’s wrong with you?” </a:t>
            </a:r>
            <a:r>
              <a:rPr lang="en-US" b="0" i="0" u="none" strike="noStrike" dirty="0">
                <a:solidFill>
                  <a:srgbClr val="37312D"/>
                </a:solidFill>
                <a:effectLst/>
                <a:latin typeface="Calibri" panose="020F0502020204030204" pitchFamily="34" charset="0"/>
              </a:rPr>
              <a:t>to </a:t>
            </a:r>
            <a:r>
              <a:rPr lang="en-US" b="0" i="1" u="none" strike="noStrike" dirty="0">
                <a:solidFill>
                  <a:srgbClr val="37312D"/>
                </a:solidFill>
                <a:effectLst/>
                <a:latin typeface="Calibri" panose="020F0502020204030204" pitchFamily="34" charset="0"/>
              </a:rPr>
              <a:t>“What happened to you?”</a:t>
            </a:r>
            <a:r>
              <a:rPr lang="en-US" b="0" i="0" dirty="0">
                <a:solidFill>
                  <a:srgbClr val="000000"/>
                </a:solidFill>
                <a:effectLst/>
                <a:latin typeface="Calibri" panose="020F0502020204030204" pitchFamily="34" charset="0"/>
              </a:rPr>
              <a:t>​</a:t>
            </a:r>
          </a:p>
          <a:p>
            <a:pPr algn="l" rtl="0" fontAlgn="base">
              <a:buFont typeface="Arial" panose="020B0604020202020204" pitchFamily="34" charset="0"/>
              <a:buChar char="•"/>
            </a:pPr>
            <a:endParaRPr lang="en-US" b="0" i="0" dirty="0">
              <a:solidFill>
                <a:srgbClr val="000000"/>
              </a:solidFill>
              <a:effectLst/>
              <a:latin typeface="Calibri" panose="020F0502020204030204" pitchFamily="34" charset="0"/>
            </a:endParaRPr>
          </a:p>
          <a:p>
            <a:pPr algn="l" rtl="0" fontAlgn="base">
              <a:buFont typeface="Arial" panose="020B0604020202020204" pitchFamily="34" charset="0"/>
              <a:buChar char="•"/>
            </a:pPr>
            <a:r>
              <a:rPr lang="en-US" b="0" i="0" dirty="0">
                <a:solidFill>
                  <a:srgbClr val="000000"/>
                </a:solidFill>
                <a:effectLst/>
                <a:latin typeface="Calibri" panose="020F0502020204030204" pitchFamily="34" charset="0"/>
              </a:rPr>
              <a:t>What are some things that may be a symptom of more that you have heard about today?</a:t>
            </a:r>
          </a:p>
          <a:p>
            <a:pPr algn="l" rtl="0" fontAlgn="base">
              <a:buFont typeface="Arial" panose="020B0604020202020204" pitchFamily="34" charset="0"/>
              <a:buChar char="•"/>
            </a:pPr>
            <a:endParaRPr lang="en-US" b="0" i="0" dirty="0">
              <a:solidFill>
                <a:srgbClr val="000000"/>
              </a:solidFill>
              <a:effectLst/>
              <a:latin typeface="Calibri" panose="020F0502020204030204" pitchFamily="34" charset="0"/>
            </a:endParaRPr>
          </a:p>
          <a:p>
            <a:pPr algn="l" rtl="0" fontAlgn="base">
              <a:buFont typeface="Arial" panose="020B0604020202020204" pitchFamily="34" charset="0"/>
              <a:buChar char="•"/>
            </a:pPr>
            <a:r>
              <a:rPr lang="en-US" b="0" i="0" dirty="0">
                <a:solidFill>
                  <a:srgbClr val="000000"/>
                </a:solidFill>
                <a:effectLst/>
                <a:latin typeface="Calibri" panose="020F0502020204030204" pitchFamily="34" charset="0"/>
              </a:rPr>
              <a:t>Some ideas:</a:t>
            </a:r>
            <a:endParaRPr lang="en-US" b="0" i="0" dirty="0">
              <a:solidFill>
                <a:srgbClr val="000000"/>
              </a:solidFill>
              <a:effectLst/>
              <a:latin typeface="Arial" panose="020B0604020202020204" pitchFamily="34" charset="0"/>
            </a:endParaRPr>
          </a:p>
          <a:p>
            <a:pPr lvl="1" algn="l" rtl="0" fontAlgn="base">
              <a:buFont typeface="Arial" panose="020B0604020202020204" pitchFamily="34" charset="0"/>
              <a:buChar char="•"/>
            </a:pPr>
            <a:r>
              <a:rPr lang="en-US" b="0" i="0" u="none" strike="noStrike" dirty="0">
                <a:solidFill>
                  <a:srgbClr val="37312D"/>
                </a:solidFill>
                <a:effectLst/>
                <a:latin typeface="Calibri" panose="020F0502020204030204" pitchFamily="34" charset="0"/>
              </a:rPr>
              <a:t>The chatty participant may have just delivered a baby without a lot of support and is feeling overwhelmed and lonely.</a:t>
            </a:r>
          </a:p>
          <a:p>
            <a:pPr lvl="1" algn="l" rtl="0" fontAlgn="base">
              <a:buFont typeface="Arial" panose="020B0604020202020204" pitchFamily="34" charset="0"/>
              <a:buChar char="•"/>
            </a:pPr>
            <a:r>
              <a:rPr lang="en-US" b="0" i="0" u="none" strike="noStrike" dirty="0">
                <a:solidFill>
                  <a:srgbClr val="37312D"/>
                </a:solidFill>
                <a:effectLst/>
                <a:latin typeface="Calibri" panose="020F0502020204030204" pitchFamily="34" charset="0"/>
              </a:rPr>
              <a:t> The angry dad may be frustrated that his child will not eat anything, and milk is the only thing that he consumes. </a:t>
            </a:r>
            <a:r>
              <a:rPr lang="en-US" b="0" i="0" dirty="0">
                <a:solidFill>
                  <a:srgbClr val="000000"/>
                </a:solidFill>
                <a:effectLst/>
                <a:latin typeface="Calibri" panose="020F0502020204030204" pitchFamily="34" charset="0"/>
              </a:rPr>
              <a:t>​</a:t>
            </a:r>
            <a:endParaRPr lang="en-US"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US" b="0" i="0" u="none" strike="noStrike" dirty="0">
                <a:solidFill>
                  <a:srgbClr val="37312D"/>
                </a:solidFill>
                <a:effectLst/>
                <a:latin typeface="Calibri" panose="020F0502020204030204" pitchFamily="34" charset="0"/>
              </a:rPr>
              <a:t>Practicing trauma informed care and having empathy for our participants goes a long way </a:t>
            </a:r>
          </a:p>
          <a:p>
            <a:pPr algn="l" rtl="0" fontAlgn="base">
              <a:buFont typeface="Arial" panose="020B0604020202020204" pitchFamily="34" charset="0"/>
              <a:buChar char="•"/>
            </a:pPr>
            <a:endParaRPr lang="en-US" b="0" i="0" u="none" strike="noStrike" dirty="0">
              <a:solidFill>
                <a:srgbClr val="37312D"/>
              </a:solidFill>
              <a:effectLst/>
              <a:latin typeface="Calibri" panose="020F0502020204030204" pitchFamily="34" charset="0"/>
            </a:endParaRPr>
          </a:p>
          <a:p>
            <a:pPr algn="l" rtl="0" fontAlgn="base">
              <a:buFont typeface="Arial" panose="020B0604020202020204" pitchFamily="34" charset="0"/>
              <a:buChar char="•"/>
            </a:pPr>
            <a:r>
              <a:rPr lang="en-US" b="0" i="0" u="none" strike="noStrike" dirty="0">
                <a:solidFill>
                  <a:srgbClr val="37312D"/>
                </a:solidFill>
                <a:effectLst/>
                <a:latin typeface="Calibri" panose="020F0502020204030204" pitchFamily="34" charset="0"/>
              </a:rPr>
              <a:t>Consider sharing the </a:t>
            </a:r>
            <a:r>
              <a:rPr lang="en-US" b="0" i="0" u="none" strike="noStrike" dirty="0" err="1">
                <a:solidFill>
                  <a:srgbClr val="37312D"/>
                </a:solidFill>
                <a:effectLst/>
                <a:latin typeface="Calibri" panose="020F0502020204030204" pitchFamily="34" charset="0"/>
              </a:rPr>
              <a:t>Brene</a:t>
            </a:r>
            <a:r>
              <a:rPr lang="en-US" b="0" i="0" u="none" strike="noStrike" dirty="0">
                <a:solidFill>
                  <a:srgbClr val="37312D"/>
                </a:solidFill>
                <a:effectLst/>
                <a:latin typeface="Calibri" panose="020F0502020204030204" pitchFamily="34" charset="0"/>
              </a:rPr>
              <a:t>’ Brown Empathy video. https://youtu.be/1Evwgu369Jw?si=ziqywWtwZJ9tp99k </a:t>
            </a:r>
            <a:endParaRPr lang="en-US" b="0" i="0" dirty="0">
              <a:solidFill>
                <a:srgbClr val="000000"/>
              </a:solidFill>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24E8EF00-6031-4D9E-B4F2-72D19DD86510}" type="slidenum">
              <a:rPr lang="en-US" smtClean="0"/>
              <a:t>36</a:t>
            </a:fld>
            <a:endParaRPr lang="en-US"/>
          </a:p>
        </p:txBody>
      </p:sp>
    </p:spTree>
    <p:extLst>
      <p:ext uri="{BB962C8B-B14F-4D97-AF65-F5344CB8AC3E}">
        <p14:creationId xmlns:p14="http://schemas.microsoft.com/office/powerpoint/2010/main" val="1961180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8350" y="1200150"/>
            <a:ext cx="3176588" cy="17875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dirty="0">
                <a:effectLst/>
                <a:latin typeface="Calibri" panose="020F0502020204030204" pitchFamily="34" charset="0"/>
                <a:ea typeface="Arial" panose="020B0604020202020204" pitchFamily="34" charset="0"/>
                <a:cs typeface="Times New Roman" panose="02020603050405020304" pitchFamily="18" charset="0"/>
              </a:rPr>
              <a:t>This slide is hidden. To use it in this slide show, right click the slide number in the slide list and select “unhide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kern="1200" dirty="0">
              <a:effectLst/>
              <a:latin typeface="Calibri" panose="020F0502020204030204" pitchFamily="34" charset="0"/>
              <a:ea typeface="Arial" panose="020B06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dirty="0">
                <a:effectLst/>
                <a:latin typeface="Calibri" panose="020F0502020204030204" pitchFamily="34" charset="0"/>
                <a:ea typeface="Arial" panose="020B0604020202020204" pitchFamily="34" charset="0"/>
                <a:cs typeface="Times New Roman" panose="02020603050405020304" pitchFamily="18" charset="0"/>
              </a:rPr>
              <a:t>Resource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effectLst/>
                <a:latin typeface="Calibri" panose="020F0502020204030204" pitchFamily="34" charset="0"/>
                <a:ea typeface="Arial" panose="020B0604020202020204" pitchFamily="34" charset="0"/>
                <a:cs typeface="Times New Roman" panose="02020603050405020304" pitchFamily="18" charset="0"/>
              </a:rPr>
              <a:t>Viewing this video is optional. If you do not wish to use the video, either deleted it from the slide deck or “hide” the slide. </a:t>
            </a:r>
            <a:endParaRPr lang="en-US" sz="1800" kern="100" dirty="0">
              <a:effectLst/>
              <a:latin typeface="Arial" panose="020B0604020202020204" pitchFamily="34" charset="0"/>
              <a:ea typeface="Arial" panose="020B0604020202020204" pitchFamily="34" charset="0"/>
              <a:cs typeface="Times New Roman" panose="02020603050405020304" pitchFamily="18" charset="0"/>
            </a:endParaRP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24E8EF00-6031-4D9E-B4F2-72D19DD86510}" type="slidenum">
              <a:rPr lang="en-US" smtClean="0"/>
              <a:t>37</a:t>
            </a:fld>
            <a:endParaRPr lang="en-US"/>
          </a:p>
        </p:txBody>
      </p:sp>
    </p:spTree>
    <p:extLst>
      <p:ext uri="{BB962C8B-B14F-4D97-AF65-F5344CB8AC3E}">
        <p14:creationId xmlns:p14="http://schemas.microsoft.com/office/powerpoint/2010/main" val="22031538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8350" y="1200150"/>
            <a:ext cx="3176588" cy="1787525"/>
          </a:xfrm>
        </p:spPr>
      </p:sp>
      <p:sp>
        <p:nvSpPr>
          <p:cNvPr id="3" name="Notes Placeholder 2"/>
          <p:cNvSpPr>
            <a:spLocks noGrp="1"/>
          </p:cNvSpPr>
          <p:nvPr>
            <p:ph type="body" idx="1"/>
          </p:nvPr>
        </p:nvSpPr>
        <p:spPr/>
        <p:txBody>
          <a:bodyPr/>
          <a:lstStyle/>
          <a:p>
            <a:pPr defTabSz="937900">
              <a:defRPr/>
            </a:pPr>
            <a:r>
              <a:rPr lang="en-US" dirty="0"/>
              <a:t>For many participants, coming to the WIC office may be their only chance for social interaction. When you are in person, there are physical things you can do to naturally close the appointment such as gathering up handouts, standing up from your desk or walking the participant out of the clinic room. When conducting appointments over the phone, you do not have those physical cues. Here are some tips to respectfully end a conversation with a chatty participant.</a:t>
            </a:r>
          </a:p>
          <a:p>
            <a:endParaRPr lang="en-US" dirty="0"/>
          </a:p>
        </p:txBody>
      </p:sp>
      <p:sp>
        <p:nvSpPr>
          <p:cNvPr id="4" name="Slide Number Placeholder 3"/>
          <p:cNvSpPr>
            <a:spLocks noGrp="1"/>
          </p:cNvSpPr>
          <p:nvPr>
            <p:ph type="sldNum" sz="quarter" idx="5"/>
          </p:nvPr>
        </p:nvSpPr>
        <p:spPr/>
        <p:txBody>
          <a:bodyPr/>
          <a:lstStyle/>
          <a:p>
            <a:fld id="{24E8EF00-6031-4D9E-B4F2-72D19DD86510}" type="slidenum">
              <a:rPr lang="en-US" smtClean="0"/>
              <a:t>38</a:t>
            </a:fld>
            <a:endParaRPr lang="en-US"/>
          </a:p>
        </p:txBody>
      </p:sp>
    </p:spTree>
    <p:extLst>
      <p:ext uri="{BB962C8B-B14F-4D97-AF65-F5344CB8AC3E}">
        <p14:creationId xmlns:p14="http://schemas.microsoft.com/office/powerpoint/2010/main" val="165171567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8350" y="1200150"/>
            <a:ext cx="3176588" cy="1787525"/>
          </a:xfrm>
        </p:spPr>
      </p:sp>
      <p:sp>
        <p:nvSpPr>
          <p:cNvPr id="3" name="Notes Placeholder 2"/>
          <p:cNvSpPr>
            <a:spLocks noGrp="1"/>
          </p:cNvSpPr>
          <p:nvPr>
            <p:ph type="body" idx="1"/>
          </p:nvPr>
        </p:nvSpPr>
        <p:spPr/>
        <p:txBody>
          <a:bodyPr/>
          <a:lstStyle/>
          <a:p>
            <a:r>
              <a:rPr lang="en-US" dirty="0"/>
              <a:t>Talk about ways to make these hard transitions as a group.</a:t>
            </a:r>
          </a:p>
        </p:txBody>
      </p:sp>
      <p:sp>
        <p:nvSpPr>
          <p:cNvPr id="4" name="Slide Number Placeholder 3"/>
          <p:cNvSpPr>
            <a:spLocks noGrp="1"/>
          </p:cNvSpPr>
          <p:nvPr>
            <p:ph type="sldNum" sz="quarter" idx="5"/>
          </p:nvPr>
        </p:nvSpPr>
        <p:spPr/>
        <p:txBody>
          <a:bodyPr/>
          <a:lstStyle/>
          <a:p>
            <a:fld id="{24E8EF00-6031-4D9E-B4F2-72D19DD86510}" type="slidenum">
              <a:rPr lang="en-US" smtClean="0"/>
              <a:t>39</a:t>
            </a:fld>
            <a:endParaRPr lang="en-US"/>
          </a:p>
        </p:txBody>
      </p:sp>
    </p:spTree>
    <p:extLst>
      <p:ext uri="{BB962C8B-B14F-4D97-AF65-F5344CB8AC3E}">
        <p14:creationId xmlns:p14="http://schemas.microsoft.com/office/powerpoint/2010/main" val="7735043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4E8EF00-6031-4D9E-B4F2-72D19DD86510}" type="slidenum">
              <a:rPr lang="en-US" smtClean="0"/>
              <a:t>4</a:t>
            </a:fld>
            <a:endParaRPr lang="en-US"/>
          </a:p>
        </p:txBody>
      </p:sp>
    </p:spTree>
    <p:extLst>
      <p:ext uri="{BB962C8B-B14F-4D97-AF65-F5344CB8AC3E}">
        <p14:creationId xmlns:p14="http://schemas.microsoft.com/office/powerpoint/2010/main" val="53312054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8350" y="1200150"/>
            <a:ext cx="3176588" cy="1787525"/>
          </a:xfrm>
        </p:spPr>
      </p:sp>
      <p:sp>
        <p:nvSpPr>
          <p:cNvPr id="3" name="Notes Placeholder 2"/>
          <p:cNvSpPr>
            <a:spLocks noGrp="1"/>
          </p:cNvSpPr>
          <p:nvPr>
            <p:ph type="body" idx="1"/>
          </p:nvPr>
        </p:nvSpPr>
        <p:spPr/>
        <p:txBody>
          <a:bodyPr/>
          <a:lstStyle/>
          <a:p>
            <a:pPr marL="0" marR="0">
              <a:lnSpc>
                <a:spcPct val="115000"/>
              </a:lnSpc>
              <a:spcBef>
                <a:spcPts val="200"/>
              </a:spcBef>
              <a:spcAft>
                <a:spcPts val="0"/>
              </a:spcAft>
            </a:pPr>
            <a:r>
              <a:rPr lang="en-US" sz="1800" b="1" kern="100" dirty="0">
                <a:solidFill>
                  <a:srgbClr val="218637"/>
                </a:solidFill>
                <a:effectLst/>
                <a:latin typeface="Arial Rounded MT Bold" panose="020F0704030504030204" pitchFamily="34" charset="0"/>
                <a:ea typeface="Times New Roman" panose="02020603050405020304" pitchFamily="18" charset="0"/>
                <a:cs typeface="Times New Roman" panose="02020603050405020304" pitchFamily="18" charset="0"/>
              </a:rPr>
              <a:t>Activity</a:t>
            </a:r>
          </a:p>
          <a:p>
            <a:pPr marL="0" marR="0">
              <a:lnSpc>
                <a:spcPct val="115000"/>
              </a:lnSpc>
              <a:spcBef>
                <a:spcPts val="200"/>
              </a:spcBef>
              <a:spcAft>
                <a:spcPts val="0"/>
              </a:spcAft>
            </a:pPr>
            <a:r>
              <a:rPr lang="en-US" sz="1800" b="1" kern="100" dirty="0">
                <a:solidFill>
                  <a:srgbClr val="165924"/>
                </a:solidFill>
                <a:effectLst/>
                <a:latin typeface="Arial Rounded MT Bold" panose="020F0704030504030204" pitchFamily="34" charset="0"/>
                <a:ea typeface="Times New Roman" panose="02020603050405020304" pitchFamily="18" charset="0"/>
                <a:cs typeface="Times New Roman" panose="02020603050405020304" pitchFamily="18" charset="0"/>
              </a:rPr>
              <a:t>Focus questions:</a:t>
            </a:r>
          </a:p>
          <a:p>
            <a:pPr marL="0" marR="0">
              <a:lnSpc>
                <a:spcPct val="115000"/>
              </a:lnSpc>
              <a:spcBef>
                <a:spcPts val="0"/>
              </a:spcBef>
              <a:spcAft>
                <a:spcPts val="1200"/>
              </a:spcAft>
            </a:pPr>
            <a:r>
              <a:rPr lang="en-US" sz="1800" kern="100" dirty="0">
                <a:effectLst/>
                <a:latin typeface="Arial" panose="020B0604020202020204" pitchFamily="34" charset="0"/>
                <a:ea typeface="Arial" panose="020B0604020202020204" pitchFamily="34" charset="0"/>
                <a:cs typeface="Times New Roman" panose="02020603050405020304" pitchFamily="18" charset="0"/>
              </a:rPr>
              <a:t>What are some ways you can manage this situation?</a:t>
            </a:r>
          </a:p>
          <a:p>
            <a:pPr marL="0" marR="0">
              <a:lnSpc>
                <a:spcPct val="115000"/>
              </a:lnSpc>
              <a:spcBef>
                <a:spcPts val="0"/>
              </a:spcBef>
              <a:spcAft>
                <a:spcPts val="0"/>
              </a:spcAft>
            </a:pPr>
            <a:r>
              <a:rPr lang="en-US" sz="1800" kern="100" dirty="0">
                <a:effectLst/>
                <a:latin typeface="Arial" panose="020B0604020202020204" pitchFamily="34" charset="0"/>
                <a:ea typeface="Arial" panose="020B0604020202020204" pitchFamily="34" charset="0"/>
                <a:cs typeface="Times New Roman" panose="02020603050405020304" pitchFamily="18" charset="0"/>
              </a:rPr>
              <a:t>With each idea, as these questions:</a:t>
            </a:r>
          </a:p>
          <a:p>
            <a:pPr marL="800100" marR="0" lvl="1" indent="-342900">
              <a:lnSpc>
                <a:spcPct val="115000"/>
              </a:lnSpc>
              <a:spcBef>
                <a:spcPts val="0"/>
              </a:spcBef>
              <a:spcAft>
                <a:spcPts val="0"/>
              </a:spcAft>
              <a:buFont typeface="Symbol" panose="05050102010706020507" pitchFamily="18" charset="2"/>
              <a:buChar char=""/>
            </a:pPr>
            <a:r>
              <a:rPr lang="en-US" sz="1800" kern="100" dirty="0">
                <a:effectLst/>
                <a:latin typeface="Arial" panose="020B0604020202020204" pitchFamily="34" charset="0"/>
                <a:ea typeface="Arial" panose="020B0604020202020204" pitchFamily="34" charset="0"/>
                <a:cs typeface="Times New Roman" panose="02020603050405020304" pitchFamily="18" charset="0"/>
              </a:rPr>
              <a:t>Does the solution focus on the participant?</a:t>
            </a:r>
          </a:p>
          <a:p>
            <a:pPr marL="800100" marR="0" lvl="1" indent="-342900">
              <a:lnSpc>
                <a:spcPct val="115000"/>
              </a:lnSpc>
              <a:spcBef>
                <a:spcPts val="0"/>
              </a:spcBef>
              <a:spcAft>
                <a:spcPts val="0"/>
              </a:spcAft>
              <a:buFont typeface="Symbol" panose="05050102010706020507" pitchFamily="18" charset="2"/>
              <a:buChar char=""/>
            </a:pPr>
            <a:r>
              <a:rPr lang="en-US" sz="1800" kern="100" dirty="0">
                <a:effectLst/>
                <a:latin typeface="Arial" panose="020B0604020202020204" pitchFamily="34" charset="0"/>
                <a:ea typeface="Arial" panose="020B0604020202020204" pitchFamily="34" charset="0"/>
                <a:cs typeface="Times New Roman" panose="02020603050405020304" pitchFamily="18" charset="0"/>
              </a:rPr>
              <a:t>Does the solution use one of the OARS skills?</a:t>
            </a:r>
          </a:p>
          <a:p>
            <a:pPr marL="800100" marR="0" lvl="1" indent="-342900">
              <a:lnSpc>
                <a:spcPct val="115000"/>
              </a:lnSpc>
              <a:spcBef>
                <a:spcPts val="0"/>
              </a:spcBef>
              <a:spcAft>
                <a:spcPts val="1200"/>
              </a:spcAft>
              <a:buFont typeface="Symbol" panose="05050102010706020507" pitchFamily="18" charset="2"/>
              <a:buChar char=""/>
            </a:pPr>
            <a:r>
              <a:rPr lang="en-US" sz="1800" kern="100" dirty="0">
                <a:effectLst/>
                <a:latin typeface="Arial" panose="020B0604020202020204" pitchFamily="34" charset="0"/>
                <a:ea typeface="Arial" panose="020B0604020202020204" pitchFamily="34" charset="0"/>
                <a:cs typeface="Times New Roman" panose="02020603050405020304" pitchFamily="18" charset="0"/>
              </a:rPr>
              <a:t>If not, how can it be reframed to fit the spirit of PCS?</a:t>
            </a:r>
          </a:p>
          <a:p>
            <a:pPr marL="0" marR="0">
              <a:lnSpc>
                <a:spcPct val="115000"/>
              </a:lnSpc>
              <a:spcBef>
                <a:spcPts val="0"/>
              </a:spcBef>
              <a:spcAft>
                <a:spcPts val="1200"/>
              </a:spcAft>
            </a:pPr>
            <a:r>
              <a:rPr lang="en-US" sz="1800" b="1" kern="100" dirty="0">
                <a:effectLst/>
                <a:latin typeface="Arial" panose="020B0604020202020204" pitchFamily="34" charset="0"/>
                <a:ea typeface="Arial" panose="020B0604020202020204" pitchFamily="34" charset="0"/>
                <a:cs typeface="Times New Roman" panose="02020603050405020304" pitchFamily="18" charset="0"/>
              </a:rPr>
              <a:t>Option1: </a:t>
            </a:r>
            <a:br>
              <a:rPr lang="en-US" sz="1800" b="1" kern="100" dirty="0">
                <a:effectLst/>
                <a:latin typeface="Arial" panose="020B0604020202020204" pitchFamily="34" charset="0"/>
                <a:ea typeface="Arial" panose="020B0604020202020204" pitchFamily="34" charset="0"/>
                <a:cs typeface="Times New Roman" panose="02020603050405020304" pitchFamily="18" charset="0"/>
              </a:rPr>
            </a:br>
            <a:r>
              <a:rPr lang="en-US" sz="1800" kern="100" dirty="0">
                <a:effectLst/>
                <a:latin typeface="Arial" panose="020B0604020202020204" pitchFamily="34" charset="0"/>
                <a:ea typeface="Arial" panose="020B0604020202020204" pitchFamily="34" charset="0"/>
                <a:cs typeface="Times New Roman" panose="02020603050405020304" pitchFamily="18" charset="0"/>
              </a:rPr>
              <a:t>Discuss this as a group.  What are some techniques learned from OARS to help with this? How can we frame our concern so it is focused on the participant?</a:t>
            </a:r>
          </a:p>
          <a:p>
            <a:pPr marL="0" marR="0">
              <a:lnSpc>
                <a:spcPct val="115000"/>
              </a:lnSpc>
              <a:spcBef>
                <a:spcPts val="0"/>
              </a:spcBef>
              <a:spcAft>
                <a:spcPts val="1200"/>
              </a:spcAft>
            </a:pPr>
            <a:r>
              <a:rPr lang="en-US" sz="1800" b="1" kern="100" dirty="0">
                <a:effectLst/>
                <a:latin typeface="Arial" panose="020B0604020202020204" pitchFamily="34" charset="0"/>
                <a:ea typeface="Arial" panose="020B0604020202020204" pitchFamily="34" charset="0"/>
                <a:cs typeface="Times New Roman" panose="02020603050405020304" pitchFamily="18" charset="0"/>
              </a:rPr>
              <a:t>Option 2:</a:t>
            </a:r>
            <a:br>
              <a:rPr lang="en-US" sz="1800" b="1" kern="100" dirty="0">
                <a:effectLst/>
                <a:latin typeface="Arial" panose="020B0604020202020204" pitchFamily="34" charset="0"/>
                <a:ea typeface="Arial" panose="020B0604020202020204" pitchFamily="34" charset="0"/>
                <a:cs typeface="Times New Roman" panose="02020603050405020304" pitchFamily="18" charset="0"/>
              </a:rPr>
            </a:br>
            <a:r>
              <a:rPr lang="en-US" sz="1800" b="1" kern="10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Break into groups and talk about it. Asking the groups to discuss focus questions about this scenario and report back out. </a:t>
            </a:r>
          </a:p>
          <a:p>
            <a:pPr marL="0" marR="0">
              <a:lnSpc>
                <a:spcPct val="115000"/>
              </a:lnSpc>
              <a:spcBef>
                <a:spcPts val="0"/>
              </a:spcBef>
              <a:spcAft>
                <a:spcPts val="1200"/>
              </a:spcAft>
            </a:pPr>
            <a:r>
              <a:rPr lang="en-US" sz="1800" b="1" kern="100" dirty="0">
                <a:effectLst/>
                <a:latin typeface="Arial" panose="020B0604020202020204" pitchFamily="34" charset="0"/>
                <a:ea typeface="Arial" panose="020B0604020202020204" pitchFamily="34" charset="0"/>
                <a:cs typeface="Times New Roman" panose="02020603050405020304" pitchFamily="18" charset="0"/>
              </a:rPr>
              <a:t>Option 3:  </a:t>
            </a:r>
            <a:br>
              <a:rPr lang="en-US" sz="1800" b="1" kern="100" dirty="0">
                <a:effectLst/>
                <a:latin typeface="Arial" panose="020B0604020202020204" pitchFamily="34" charset="0"/>
                <a:ea typeface="Arial" panose="020B0604020202020204" pitchFamily="34" charset="0"/>
                <a:cs typeface="Times New Roman" panose="02020603050405020304" pitchFamily="18" charset="0"/>
              </a:rPr>
            </a:br>
            <a:r>
              <a:rPr lang="en-US" sz="1800" kern="100" dirty="0">
                <a:effectLst/>
                <a:latin typeface="Arial" panose="020B0604020202020204" pitchFamily="34" charset="0"/>
                <a:ea typeface="Arial" panose="020B0604020202020204" pitchFamily="34" charset="0"/>
                <a:cs typeface="Times New Roman" panose="02020603050405020304" pitchFamily="18" charset="0"/>
              </a:rPr>
              <a:t>If staff are doing this in-service independently, start a chat thread  or bring it up as a discussion at the next staff meeting. </a:t>
            </a:r>
          </a:p>
          <a:p>
            <a:endParaRPr lang="en-US" dirty="0"/>
          </a:p>
        </p:txBody>
      </p:sp>
      <p:sp>
        <p:nvSpPr>
          <p:cNvPr id="4" name="Slide Number Placeholder 3"/>
          <p:cNvSpPr>
            <a:spLocks noGrp="1"/>
          </p:cNvSpPr>
          <p:nvPr>
            <p:ph type="sldNum" sz="quarter" idx="5"/>
          </p:nvPr>
        </p:nvSpPr>
        <p:spPr/>
        <p:txBody>
          <a:bodyPr/>
          <a:lstStyle/>
          <a:p>
            <a:fld id="{24E8EF00-6031-4D9E-B4F2-72D19DD86510}" type="slidenum">
              <a:rPr lang="en-US" smtClean="0"/>
              <a:t>40</a:t>
            </a:fld>
            <a:endParaRPr lang="en-US"/>
          </a:p>
        </p:txBody>
      </p:sp>
    </p:spTree>
    <p:extLst>
      <p:ext uri="{BB962C8B-B14F-4D97-AF65-F5344CB8AC3E}">
        <p14:creationId xmlns:p14="http://schemas.microsoft.com/office/powerpoint/2010/main" val="66644868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8350" y="1200150"/>
            <a:ext cx="3176588" cy="1787525"/>
          </a:xfrm>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b="0" i="0" u="none" strike="noStrike" dirty="0">
                <a:solidFill>
                  <a:srgbClr val="000000"/>
                </a:solidFill>
                <a:effectLst/>
                <a:latin typeface="Calibri" panose="020F0502020204030204" pitchFamily="34" charset="0"/>
              </a:rPr>
              <a:t>Remote appts take a different kind of energy</a:t>
            </a:r>
            <a:r>
              <a:rPr lang="en-US" b="0" i="0" dirty="0">
                <a:solidFill>
                  <a:srgbClr val="000000"/>
                </a:solidFill>
                <a:effectLst/>
                <a:latin typeface="Calibri" panose="020F0502020204030204" pitchFamily="34" charset="0"/>
              </a:rPr>
              <a:t>​</a:t>
            </a:r>
            <a:endParaRPr lang="en-US"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US" b="0" i="0" u="none" strike="noStrike" dirty="0">
                <a:solidFill>
                  <a:srgbClr val="000000"/>
                </a:solidFill>
                <a:effectLst/>
                <a:latin typeface="Calibri" panose="020F0502020204030204" pitchFamily="34" charset="0"/>
              </a:rPr>
              <a:t>Build in time for compassion fatigue/self care</a:t>
            </a:r>
            <a:r>
              <a:rPr lang="en-US" b="0" i="0" dirty="0">
                <a:solidFill>
                  <a:srgbClr val="000000"/>
                </a:solidFill>
                <a:effectLst/>
                <a:latin typeface="Calibri" panose="020F0502020204030204" pitchFamily="34" charset="0"/>
              </a:rPr>
              <a:t>​</a:t>
            </a:r>
            <a:endParaRPr lang="en-US"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US" b="0" i="0" u="none" strike="noStrike" dirty="0">
                <a:solidFill>
                  <a:srgbClr val="000000"/>
                </a:solidFill>
                <a:effectLst/>
                <a:latin typeface="Calibri" panose="020F0502020204030204" pitchFamily="34" charset="0"/>
              </a:rPr>
              <a:t>Breaks – do not neglect breaks. It’s easy to go back –to-back with appts when done remotely.  Make room for a walk around the block or to go to the break area and talk.</a:t>
            </a:r>
            <a:r>
              <a:rPr lang="en-US" b="0" i="0" dirty="0">
                <a:solidFill>
                  <a:srgbClr val="000000"/>
                </a:solidFill>
                <a:effectLst/>
                <a:latin typeface="Calibri" panose="020F0502020204030204" pitchFamily="34" charset="0"/>
              </a:rPr>
              <a:t>​</a:t>
            </a:r>
            <a:endParaRPr lang="en-US"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US" b="0" i="0" u="none" strike="noStrike" dirty="0">
                <a:solidFill>
                  <a:srgbClr val="000000"/>
                </a:solidFill>
                <a:effectLst/>
                <a:latin typeface="Calibri" panose="020F0502020204030204" pitchFamily="34" charset="0"/>
              </a:rPr>
              <a:t>That recharge buffer is just as important when appts are done remotely</a:t>
            </a:r>
          </a:p>
          <a:p>
            <a:pPr algn="l" rtl="0" fontAlgn="base">
              <a:buFont typeface="Arial" panose="020B0604020202020204" pitchFamily="34" charset="0"/>
              <a:buChar char="•"/>
            </a:pPr>
            <a:endParaRPr lang="en-US" b="0" i="0" u="none" strike="noStrike" dirty="0">
              <a:solidFill>
                <a:srgbClr val="000000"/>
              </a:solidFill>
              <a:effectLst/>
              <a:latin typeface="Calibri" panose="020F0502020204030204" pitchFamily="34" charset="0"/>
            </a:endParaRPr>
          </a:p>
          <a:p>
            <a:pPr algn="l" rtl="0" fontAlgn="base">
              <a:buFont typeface="Arial" panose="020B0604020202020204" pitchFamily="34" charset="0"/>
              <a:buChar char="•"/>
            </a:pPr>
            <a:r>
              <a:rPr lang="en-US" b="0" i="0" u="none" strike="noStrike" dirty="0">
                <a:solidFill>
                  <a:srgbClr val="000000"/>
                </a:solidFill>
                <a:effectLst/>
                <a:latin typeface="Calibri" panose="020F0502020204030204" pitchFamily="34" charset="0"/>
              </a:rPr>
              <a:t>More information on ways to support yourself and your WIC Colleagues can be found in the March 2022 Compassion Fatigue Inservice on the WIC staff resources website. </a:t>
            </a:r>
            <a:endParaRPr lang="en-US" b="0" i="0" dirty="0">
              <a:solidFill>
                <a:srgbClr val="000000"/>
              </a:solidFill>
              <a:effectLst/>
              <a:latin typeface="Arial" panose="020B0604020202020204" pitchFamily="34" charset="0"/>
            </a:endParaRPr>
          </a:p>
          <a:p>
            <a:r>
              <a:rPr lang="en-US" dirty="0"/>
              <a:t>https://www.oregon.gov/oha/PH/HEALTHYPEOPLEFAMILIES/WIC/Pages/InServices.aspx</a:t>
            </a:r>
          </a:p>
          <a:p>
            <a:endParaRPr lang="en-US" dirty="0"/>
          </a:p>
        </p:txBody>
      </p:sp>
      <p:sp>
        <p:nvSpPr>
          <p:cNvPr id="4" name="Slide Number Placeholder 3"/>
          <p:cNvSpPr>
            <a:spLocks noGrp="1"/>
          </p:cNvSpPr>
          <p:nvPr>
            <p:ph type="sldNum" sz="quarter" idx="5"/>
          </p:nvPr>
        </p:nvSpPr>
        <p:spPr/>
        <p:txBody>
          <a:bodyPr/>
          <a:lstStyle/>
          <a:p>
            <a:fld id="{24E8EF00-6031-4D9E-B4F2-72D19DD86510}" type="slidenum">
              <a:rPr lang="en-US" smtClean="0"/>
              <a:t>41</a:t>
            </a:fld>
            <a:endParaRPr lang="en-US"/>
          </a:p>
        </p:txBody>
      </p:sp>
    </p:spTree>
    <p:extLst>
      <p:ext uri="{BB962C8B-B14F-4D97-AF65-F5344CB8AC3E}">
        <p14:creationId xmlns:p14="http://schemas.microsoft.com/office/powerpoint/2010/main" val="360115455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8350" y="1200150"/>
            <a:ext cx="3176588" cy="17875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4E8EF00-6031-4D9E-B4F2-72D19DD86510}" type="slidenum">
              <a:rPr lang="en-US" smtClean="0"/>
              <a:t>42</a:t>
            </a:fld>
            <a:endParaRPr lang="en-US"/>
          </a:p>
        </p:txBody>
      </p:sp>
    </p:spTree>
    <p:extLst>
      <p:ext uri="{BB962C8B-B14F-4D97-AF65-F5344CB8AC3E}">
        <p14:creationId xmlns:p14="http://schemas.microsoft.com/office/powerpoint/2010/main" val="7460772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This slide has animation that will run automatically</a:t>
            </a:r>
          </a:p>
          <a:p>
            <a:endParaRPr lang="en-US" dirty="0"/>
          </a:p>
          <a:p>
            <a:r>
              <a:rPr lang="en-US" dirty="0"/>
              <a:t>Dr Albert Mehrabian first established this definition of communication. The focus of his work was about how these aspects of communication need to match. A Mismatch between the communication types causes confusion. </a:t>
            </a:r>
          </a:p>
          <a:p>
            <a:endParaRPr lang="en-US" dirty="0"/>
          </a:p>
          <a:p>
            <a:r>
              <a:rPr lang="en-US" dirty="0"/>
              <a:t>For example, if we shout, “You’re a great Mom!” in an angry, loud tone while gesturing wildly, a participant might not believe us! </a:t>
            </a:r>
          </a:p>
          <a:p>
            <a:endParaRPr lang="en-US" dirty="0"/>
          </a:p>
          <a:p>
            <a:r>
              <a:rPr lang="en-US" dirty="0"/>
              <a:t>The communication rule is also helpful to understand how much our nonverbal communication influences the message we send. This becomes even more important when one type of communication is missing. </a:t>
            </a:r>
          </a:p>
          <a:p>
            <a:endParaRPr lang="en-US" dirty="0"/>
          </a:p>
          <a:p>
            <a:r>
              <a:rPr lang="en-US" dirty="0"/>
              <a:t>Think about conversations you have had. Can you remember a conversation where the words the other person said did not match what you saw or how it sounded?  How did that make you feel? What questions did you have at the time?</a:t>
            </a:r>
          </a:p>
          <a:p>
            <a:endParaRPr lang="en-US" dirty="0"/>
          </a:p>
          <a:p>
            <a:r>
              <a:rPr lang="en-US" dirty="0"/>
              <a:t>Paying attention to our nonverbal communication – even when on the phone or writing text messages – is key to sending a clear message. </a:t>
            </a:r>
          </a:p>
        </p:txBody>
      </p:sp>
      <p:sp>
        <p:nvSpPr>
          <p:cNvPr id="4" name="Slide Number Placeholder 3"/>
          <p:cNvSpPr>
            <a:spLocks noGrp="1"/>
          </p:cNvSpPr>
          <p:nvPr>
            <p:ph type="sldNum" sz="quarter" idx="5"/>
          </p:nvPr>
        </p:nvSpPr>
        <p:spPr/>
        <p:txBody>
          <a:bodyPr/>
          <a:lstStyle/>
          <a:p>
            <a:fld id="{24E8EF00-6031-4D9E-B4F2-72D19DD86510}" type="slidenum">
              <a:rPr lang="en-US" smtClean="0"/>
              <a:t>5</a:t>
            </a:fld>
            <a:endParaRPr lang="en-US"/>
          </a:p>
        </p:txBody>
      </p:sp>
    </p:spTree>
    <p:extLst>
      <p:ext uri="{BB962C8B-B14F-4D97-AF65-F5344CB8AC3E}">
        <p14:creationId xmlns:p14="http://schemas.microsoft.com/office/powerpoint/2010/main" val="4534688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8350" y="1200150"/>
            <a:ext cx="3176588" cy="1787525"/>
          </a:xfrm>
        </p:spPr>
      </p:sp>
      <p:sp>
        <p:nvSpPr>
          <p:cNvPr id="3" name="Notes Placeholder 2"/>
          <p:cNvSpPr>
            <a:spLocks noGrp="1"/>
          </p:cNvSpPr>
          <p:nvPr>
            <p:ph type="body" idx="1"/>
          </p:nvPr>
        </p:nvSpPr>
        <p:spPr/>
        <p:txBody>
          <a:bodyPr/>
          <a:lstStyle/>
          <a:p>
            <a:pPr defTabSz="937900">
              <a:defRPr/>
            </a:pPr>
            <a:r>
              <a:rPr lang="en-US" b="1" dirty="0"/>
              <a:t>Activity Option: </a:t>
            </a:r>
          </a:p>
          <a:p>
            <a:pPr marL="644806" lvl="1" indent="-175856" defTabSz="937900">
              <a:buFont typeface="Arial" panose="020B0604020202020204" pitchFamily="34" charset="0"/>
              <a:buChar char="•"/>
              <a:defRPr/>
            </a:pPr>
            <a:r>
              <a:rPr lang="en-US" b="1" dirty="0"/>
              <a:t>Remote meeting: </a:t>
            </a:r>
            <a:r>
              <a:rPr lang="en-US" dirty="0"/>
              <a:t>Set up a white board or a word cloud to collect answers.  Ahaslides.com has some good options. Staff can access by mobile phone or computer and do not need to leave their names. </a:t>
            </a:r>
          </a:p>
          <a:p>
            <a:pPr marL="644806" lvl="1" indent="-175856">
              <a:buFont typeface="Arial" panose="020B0604020202020204" pitchFamily="34" charset="0"/>
              <a:buChar char="•"/>
            </a:pPr>
            <a:r>
              <a:rPr lang="en-US" b="1" dirty="0"/>
              <a:t>In person option</a:t>
            </a:r>
            <a:r>
              <a:rPr lang="en-US" dirty="0"/>
              <a:t>: gather ideas on post-it notes and put them on a piece of newsprint on the wall.  Discuss and group by topic. </a:t>
            </a:r>
          </a:p>
          <a:p>
            <a:endParaRPr lang="en-US" dirty="0"/>
          </a:p>
          <a:p>
            <a:r>
              <a:rPr lang="en-US" b="1" dirty="0"/>
              <a:t>Brainstorm</a:t>
            </a:r>
            <a:r>
              <a:rPr lang="en-US" dirty="0"/>
              <a:t> the differences and similarities staff experience when communicating with participants remotely. </a:t>
            </a:r>
          </a:p>
          <a:p>
            <a:r>
              <a:rPr lang="en-US" b="1" dirty="0"/>
              <a:t>Summarize</a:t>
            </a:r>
            <a:r>
              <a:rPr lang="en-US" dirty="0"/>
              <a:t> the ideas that are shared. Try to group concepts into categories. This can lead to a discussion about those categories as you need. </a:t>
            </a:r>
          </a:p>
          <a:p>
            <a:endParaRPr lang="en-US" dirty="0"/>
          </a:p>
          <a:p>
            <a:r>
              <a:rPr lang="en-US" dirty="0"/>
              <a:t>Some differences we’ve heard;</a:t>
            </a:r>
          </a:p>
          <a:p>
            <a:pPr marL="175856" indent="-175856">
              <a:buFont typeface="Arial" panose="020B0604020202020204" pitchFamily="34" charset="0"/>
              <a:buChar char="•"/>
            </a:pPr>
            <a:r>
              <a:rPr lang="en-US" dirty="0"/>
              <a:t>Participants forget about the appointment</a:t>
            </a:r>
          </a:p>
          <a:p>
            <a:pPr marL="175856" indent="-175856">
              <a:buFont typeface="Arial" panose="020B0604020202020204" pitchFamily="34" charset="0"/>
              <a:buChar char="•"/>
            </a:pPr>
            <a:r>
              <a:rPr lang="en-US" dirty="0"/>
              <a:t>Participants are often not at home. They’re at the store, driving the car, at a friends’ house, at work.</a:t>
            </a:r>
          </a:p>
          <a:p>
            <a:pPr marL="175856" indent="-175856">
              <a:buFont typeface="Arial" panose="020B0604020202020204" pitchFamily="34" charset="0"/>
              <a:buChar char="•"/>
            </a:pPr>
            <a:r>
              <a:rPr lang="en-US" dirty="0"/>
              <a:t>Participants are at a restaurant or ordering at the drive through</a:t>
            </a:r>
          </a:p>
          <a:p>
            <a:pPr marL="175856" indent="-175856">
              <a:buFont typeface="Arial" panose="020B0604020202020204" pitchFamily="34" charset="0"/>
              <a:buChar char="•"/>
            </a:pPr>
            <a:r>
              <a:rPr lang="en-US" dirty="0"/>
              <a:t>Participants are often distracted by their children. </a:t>
            </a:r>
          </a:p>
          <a:p>
            <a:pPr marL="175856" indent="-175856">
              <a:buFont typeface="Arial" panose="020B0604020202020204" pitchFamily="34" charset="0"/>
              <a:buChar char="•"/>
            </a:pPr>
            <a:r>
              <a:rPr lang="en-US" dirty="0"/>
              <a:t>It can be clunky getting signatures remotely</a:t>
            </a:r>
          </a:p>
          <a:p>
            <a:pPr marL="175856" indent="-175856">
              <a:buFont typeface="Arial" panose="020B0604020202020204" pitchFamily="34" charset="0"/>
              <a:buChar char="•"/>
            </a:pPr>
            <a:r>
              <a:rPr lang="en-US" dirty="0"/>
              <a:t>We can feel more urgency about the content than the participant in the conversation.</a:t>
            </a:r>
          </a:p>
          <a:p>
            <a:pPr marL="175856" indent="-175856">
              <a:buFont typeface="Arial" panose="020B0604020202020204" pitchFamily="34" charset="0"/>
              <a:buChar char="•"/>
            </a:pPr>
            <a:endParaRPr lang="en-US" dirty="0"/>
          </a:p>
          <a:p>
            <a:r>
              <a:rPr lang="en-US" dirty="0"/>
              <a:t>Some things that are the same:</a:t>
            </a:r>
          </a:p>
          <a:p>
            <a:pPr marL="175856" indent="-175856">
              <a:buFont typeface="Arial" panose="020B0604020202020204" pitchFamily="34" charset="0"/>
              <a:buChar char="•"/>
            </a:pPr>
            <a:r>
              <a:rPr lang="en-US" dirty="0"/>
              <a:t>There is an agenda to the call.</a:t>
            </a:r>
          </a:p>
          <a:p>
            <a:pPr marL="175856" indent="-175856">
              <a:buFont typeface="Arial" panose="020B0604020202020204" pitchFamily="34" charset="0"/>
              <a:buChar char="•"/>
            </a:pPr>
            <a:r>
              <a:rPr lang="en-US" dirty="0"/>
              <a:t>We need specific information.</a:t>
            </a:r>
          </a:p>
          <a:p>
            <a:pPr marL="175856" indent="-175856">
              <a:buFont typeface="Arial" panose="020B0604020202020204" pitchFamily="34" charset="0"/>
              <a:buChar char="•"/>
            </a:pPr>
            <a:r>
              <a:rPr lang="en-US" dirty="0"/>
              <a:t>There is a time limit to the call</a:t>
            </a:r>
          </a:p>
          <a:p>
            <a:pPr marL="175856" indent="-175856">
              <a:buFont typeface="Arial" panose="020B0604020202020204" pitchFamily="34" charset="0"/>
              <a:buChar char="•"/>
            </a:pPr>
            <a:r>
              <a:rPr lang="en-US" dirty="0"/>
              <a:t>We are following a schedule</a:t>
            </a:r>
          </a:p>
          <a:p>
            <a:pPr marL="175856" indent="-175856">
              <a:buFont typeface="Arial" panose="020B0604020202020204" pitchFamily="34" charset="0"/>
              <a:buChar char="•"/>
            </a:pPr>
            <a:endParaRPr lang="en-US" dirty="0"/>
          </a:p>
          <a:p>
            <a:pPr marL="175856" indent="-175856">
              <a:buFont typeface="Arial" panose="020B0604020202020204" pitchFamily="34" charset="0"/>
              <a:buChar char="•"/>
            </a:pPr>
            <a:endParaRPr lang="en-US" dirty="0"/>
          </a:p>
          <a:p>
            <a:pPr marL="175856" indent="-175856">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24E8EF00-6031-4D9E-B4F2-72D19DD86510}" type="slidenum">
              <a:rPr lang="en-US" smtClean="0"/>
              <a:t>6</a:t>
            </a:fld>
            <a:endParaRPr lang="en-US"/>
          </a:p>
        </p:txBody>
      </p:sp>
    </p:spTree>
    <p:extLst>
      <p:ext uri="{BB962C8B-B14F-4D97-AF65-F5344CB8AC3E}">
        <p14:creationId xmlns:p14="http://schemas.microsoft.com/office/powerpoint/2010/main" val="41151832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8350" y="1200150"/>
            <a:ext cx="3176588" cy="17875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4E8EF00-6031-4D9E-B4F2-72D19DD86510}" type="slidenum">
              <a:rPr lang="en-US" smtClean="0"/>
              <a:t>7</a:t>
            </a:fld>
            <a:endParaRPr lang="en-US"/>
          </a:p>
        </p:txBody>
      </p:sp>
    </p:spTree>
    <p:extLst>
      <p:ext uri="{BB962C8B-B14F-4D97-AF65-F5344CB8AC3E}">
        <p14:creationId xmlns:p14="http://schemas.microsoft.com/office/powerpoint/2010/main" val="42444740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8350" y="1200150"/>
            <a:ext cx="3176588" cy="1787525"/>
          </a:xfrm>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b="0" i="0" u="none" strike="noStrike" dirty="0">
                <a:solidFill>
                  <a:srgbClr val="000000"/>
                </a:solidFill>
                <a:effectLst/>
                <a:latin typeface="Calibri" panose="020F0502020204030204" pitchFamily="34" charset="0"/>
              </a:rPr>
              <a:t>Ask the group the question on the slide.</a:t>
            </a:r>
          </a:p>
          <a:p>
            <a:pPr algn="l" rtl="0" fontAlgn="base">
              <a:buFont typeface="Arial" panose="020B0604020202020204" pitchFamily="34" charset="0"/>
              <a:buChar char="•"/>
            </a:pPr>
            <a:endParaRPr lang="en-US" b="0" i="0" u="none" strike="noStrike" dirty="0">
              <a:solidFill>
                <a:srgbClr val="000000"/>
              </a:solidFill>
              <a:effectLst/>
              <a:latin typeface="Calibri" panose="020F0502020204030204" pitchFamily="34" charset="0"/>
            </a:endParaRPr>
          </a:p>
          <a:p>
            <a:pPr algn="l" rtl="0" fontAlgn="base">
              <a:buFont typeface="Arial" panose="020B0604020202020204" pitchFamily="34" charset="0"/>
              <a:buChar char="•"/>
            </a:pPr>
            <a:r>
              <a:rPr lang="en-US" b="0" i="0" u="none" strike="noStrike" dirty="0">
                <a:solidFill>
                  <a:srgbClr val="000000"/>
                </a:solidFill>
                <a:effectLst/>
                <a:latin typeface="Calibri" panose="020F0502020204030204" pitchFamily="34" charset="0"/>
              </a:rPr>
              <a:t>After discussing, talk about the things below. </a:t>
            </a:r>
          </a:p>
          <a:p>
            <a:pPr algn="l" rtl="0" fontAlgn="base">
              <a:buFont typeface="Arial" panose="020B0604020202020204" pitchFamily="34" charset="0"/>
              <a:buChar char="•"/>
            </a:pPr>
            <a:endParaRPr lang="en-US" b="0" i="0" u="none" strike="noStrike" dirty="0">
              <a:solidFill>
                <a:srgbClr val="000000"/>
              </a:solidFill>
              <a:effectLst/>
              <a:latin typeface="Calibri" panose="020F0502020204030204" pitchFamily="34" charset="0"/>
            </a:endParaRPr>
          </a:p>
          <a:p>
            <a:pPr algn="l" rtl="0" fontAlgn="base">
              <a:buFont typeface="Arial" panose="020B0604020202020204" pitchFamily="34" charset="0"/>
              <a:buChar char="•"/>
            </a:pPr>
            <a:r>
              <a:rPr lang="en-US" b="0" i="0" u="none" strike="noStrike" dirty="0">
                <a:solidFill>
                  <a:srgbClr val="000000"/>
                </a:solidFill>
                <a:effectLst/>
                <a:latin typeface="Calibri" panose="020F0502020204030204" pitchFamily="34" charset="0"/>
              </a:rPr>
              <a:t>Even though a participant can’t see you when you are talking on the phone, your body language can have a big impact on the quality of the phone call.</a:t>
            </a:r>
            <a:r>
              <a:rPr lang="en-US" b="0" i="0" dirty="0">
                <a:solidFill>
                  <a:srgbClr val="000000"/>
                </a:solidFill>
                <a:effectLst/>
                <a:latin typeface="Calibri" panose="020F0502020204030204" pitchFamily="34" charset="0"/>
              </a:rPr>
              <a:t>​</a:t>
            </a:r>
            <a:endParaRPr lang="en-US"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US" b="0" i="0" u="none" strike="noStrike" dirty="0">
                <a:solidFill>
                  <a:srgbClr val="000000"/>
                </a:solidFill>
                <a:effectLst/>
                <a:latin typeface="Calibri" panose="020F0502020204030204" pitchFamily="34" charset="0"/>
              </a:rPr>
              <a:t>Sit up straight when talking to clients over the phone. Good posture will make you feel more confident and will help ground you in any tough questions or awkward silences.</a:t>
            </a:r>
            <a:r>
              <a:rPr lang="en-US" b="0" i="0" dirty="0">
                <a:solidFill>
                  <a:srgbClr val="000000"/>
                </a:solidFill>
                <a:effectLst/>
                <a:latin typeface="Calibri" panose="020F0502020204030204" pitchFamily="34" charset="0"/>
              </a:rPr>
              <a:t>​</a:t>
            </a:r>
            <a:endParaRPr lang="en-US"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US" b="0" i="0" u="none" strike="noStrike" dirty="0">
                <a:solidFill>
                  <a:srgbClr val="000000"/>
                </a:solidFill>
                <a:effectLst/>
                <a:latin typeface="Calibri" panose="020F0502020204030204" pitchFamily="34" charset="0"/>
              </a:rPr>
              <a:t>If you are able, use a headset so you can use your hands when speaking. This makes the conversation move more smoothly and feel more natural. </a:t>
            </a:r>
            <a:r>
              <a:rPr lang="en-US" b="0" i="0" dirty="0">
                <a:solidFill>
                  <a:srgbClr val="000000"/>
                </a:solidFill>
                <a:effectLst/>
                <a:latin typeface="Calibri" panose="020F0502020204030204" pitchFamily="34" charset="0"/>
              </a:rPr>
              <a:t>​</a:t>
            </a:r>
            <a:endParaRPr lang="en-US"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US" b="0" i="0" u="none" strike="noStrike" dirty="0">
                <a:solidFill>
                  <a:srgbClr val="000000"/>
                </a:solidFill>
                <a:effectLst/>
                <a:latin typeface="Calibri" panose="020F0502020204030204" pitchFamily="34" charset="0"/>
              </a:rPr>
              <a:t>Smile! Smiling will make your voice sound warmer and boost your mood.</a:t>
            </a:r>
          </a:p>
          <a:p>
            <a:pPr algn="l" rtl="0" fontAlgn="base">
              <a:buFont typeface="Arial" panose="020B0604020202020204" pitchFamily="34" charset="0"/>
              <a:buChar char="•"/>
            </a:pPr>
            <a:endParaRPr lang="en-US" b="0" i="0" u="none" strike="noStrike" dirty="0">
              <a:solidFill>
                <a:srgbClr val="000000"/>
              </a:solidFill>
              <a:effectLst/>
              <a:latin typeface="Calibri" panose="020F0502020204030204" pitchFamily="34" charset="0"/>
            </a:endParaRPr>
          </a:p>
          <a:p>
            <a:pPr algn="l" rtl="0" fontAlgn="base">
              <a:buFont typeface="Arial" panose="020B0604020202020204" pitchFamily="34" charset="0"/>
              <a:buChar char="•"/>
            </a:pPr>
            <a:r>
              <a:rPr lang="en-US" b="0" i="0" u="none" strike="noStrike" dirty="0">
                <a:solidFill>
                  <a:srgbClr val="000000"/>
                </a:solidFill>
                <a:effectLst/>
                <a:latin typeface="Calibri" panose="020F0502020204030204" pitchFamily="34" charset="0"/>
              </a:rPr>
              <a:t>Behavior is communication. Whether it is seen or unseen, your behavior is heard and communicates to your communication partner. </a:t>
            </a:r>
            <a:endParaRPr lang="en-US" b="0" i="0" dirty="0">
              <a:solidFill>
                <a:srgbClr val="000000"/>
              </a:solidFill>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24E8EF00-6031-4D9E-B4F2-72D19DD86510}" type="slidenum">
              <a:rPr lang="en-US" smtClean="0"/>
              <a:t>8</a:t>
            </a:fld>
            <a:endParaRPr lang="en-US"/>
          </a:p>
        </p:txBody>
      </p:sp>
    </p:spTree>
    <p:extLst>
      <p:ext uri="{BB962C8B-B14F-4D97-AF65-F5344CB8AC3E}">
        <p14:creationId xmlns:p14="http://schemas.microsoft.com/office/powerpoint/2010/main" val="23312855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8350" y="1200150"/>
            <a:ext cx="3176588" cy="1787525"/>
          </a:xfrm>
        </p:spPr>
      </p:sp>
      <p:sp>
        <p:nvSpPr>
          <p:cNvPr id="3" name="Notes Placeholder 2"/>
          <p:cNvSpPr>
            <a:spLocks noGrp="1"/>
          </p:cNvSpPr>
          <p:nvPr>
            <p:ph type="body" idx="1"/>
          </p:nvPr>
        </p:nvSpPr>
        <p:spPr/>
        <p:txBody>
          <a:bodyPr/>
          <a:lstStyle/>
          <a:p>
            <a:r>
              <a:rPr lang="en-US" b="1" dirty="0"/>
              <a:t>Tip: </a:t>
            </a:r>
            <a:r>
              <a:rPr lang="en-US" b="0" dirty="0"/>
              <a:t>There is a group activity at the bottom of this notes section.</a:t>
            </a:r>
            <a:endParaRPr lang="en-US" b="1" dirty="0"/>
          </a:p>
          <a:p>
            <a:endParaRPr lang="en-US" dirty="0"/>
          </a:p>
          <a:p>
            <a:r>
              <a:rPr lang="en-US" dirty="0"/>
              <a:t>In an article about effective health virtual health coaching, one health coach shared, : “I put a mirror next to my laptop to make sure I am engaged.”</a:t>
            </a:r>
          </a:p>
          <a:p>
            <a:r>
              <a:rPr lang="en-US" dirty="0"/>
              <a:t>She put the mirror next to her computer so she could see her facial expressions while she spoke to people. If she didn’t look engaged in her mirror, she changed what she was doing. </a:t>
            </a:r>
          </a:p>
          <a:p>
            <a:endParaRPr lang="en-US" dirty="0"/>
          </a:p>
          <a:p>
            <a:r>
              <a:rPr lang="en-US" dirty="0"/>
              <a:t>Whether or not the participant can see you, your nonverbal communication comes through, loud and clear.  Common trouble spots:</a:t>
            </a:r>
          </a:p>
          <a:p>
            <a:pPr marL="175856" indent="-175856">
              <a:buFont typeface="Arial" panose="020B0604020202020204" pitchFamily="34" charset="0"/>
              <a:buChar char="•"/>
            </a:pPr>
            <a:r>
              <a:rPr lang="en-US" dirty="0"/>
              <a:t>Distracted by email </a:t>
            </a:r>
          </a:p>
          <a:p>
            <a:pPr marL="175856" indent="-175856">
              <a:buFont typeface="Arial" panose="020B0604020202020204" pitchFamily="34" charset="0"/>
              <a:buChar char="•"/>
            </a:pPr>
            <a:r>
              <a:rPr lang="en-US" dirty="0"/>
              <a:t>Distracted by TWIST</a:t>
            </a:r>
          </a:p>
          <a:p>
            <a:pPr marL="644806" lvl="1" indent="-175856">
              <a:buFont typeface="Arial" panose="020B0604020202020204" pitchFamily="34" charset="0"/>
              <a:buChar char="•"/>
            </a:pPr>
            <a:r>
              <a:rPr lang="en-US" dirty="0"/>
              <a:t>TWIST is something we know you need to do while you are on the phone with the participant.  Let your participant know that you are putting information in or retrieving information from a data system so you can issue benefits at the end of the call.</a:t>
            </a:r>
          </a:p>
          <a:p>
            <a:pPr marL="175856" indent="-175856">
              <a:buFont typeface="Arial" panose="020B0604020202020204" pitchFamily="34" charset="0"/>
              <a:buChar char="•"/>
            </a:pPr>
            <a:r>
              <a:rPr lang="en-US" dirty="0"/>
              <a:t>Distracted by things on your desk</a:t>
            </a:r>
          </a:p>
          <a:p>
            <a:pPr marL="175856" indent="-175856">
              <a:buFont typeface="Arial" panose="020B0604020202020204" pitchFamily="34" charset="0"/>
              <a:buChar char="•"/>
            </a:pPr>
            <a:r>
              <a:rPr lang="en-US" dirty="0"/>
              <a:t>Mis-matched facial expression and words.</a:t>
            </a:r>
          </a:p>
          <a:p>
            <a:pPr marL="175856" indent="-175856">
              <a:buFont typeface="Arial" panose="020B0604020202020204" pitchFamily="34" charset="0"/>
              <a:buChar char="•"/>
            </a:pPr>
            <a:endParaRPr lang="en-US" dirty="0"/>
          </a:p>
          <a:p>
            <a:pPr marL="175856" indent="-175856">
              <a:buFont typeface="Arial" panose="020B0604020202020204" pitchFamily="34" charset="0"/>
              <a:buChar char="•"/>
            </a:pPr>
            <a:r>
              <a:rPr lang="en-US" dirty="0"/>
              <a:t>What are some of your observations of when your words do not match what is happening around you?</a:t>
            </a:r>
          </a:p>
          <a:p>
            <a:pPr marL="175856" indent="-175856">
              <a:buFont typeface="Arial" panose="020B0604020202020204" pitchFamily="34" charset="0"/>
              <a:buChar char="•"/>
            </a:pPr>
            <a:endParaRPr lang="en-US" dirty="0"/>
          </a:p>
          <a:p>
            <a:pPr marL="175856" indent="-175856">
              <a:buFont typeface="Arial" panose="020B0604020202020204" pitchFamily="34" charset="0"/>
              <a:buChar char="•"/>
            </a:pPr>
            <a:r>
              <a:rPr lang="en-US" dirty="0"/>
              <a:t>Why is this important? </a:t>
            </a:r>
          </a:p>
          <a:p>
            <a:pPr marL="703425" lvl="1" indent="-234475">
              <a:buFont typeface="+mj-lt"/>
              <a:buAutoNum type="arabicPeriod"/>
            </a:pPr>
            <a:r>
              <a:rPr lang="en-US" dirty="0"/>
              <a:t>The participant hears the disconnect in your words and actions</a:t>
            </a:r>
          </a:p>
          <a:p>
            <a:pPr marL="703425" lvl="1" indent="-234475">
              <a:buFont typeface="+mj-lt"/>
              <a:buAutoNum type="arabicPeriod"/>
            </a:pPr>
            <a:r>
              <a:rPr lang="en-US" dirty="0"/>
              <a:t>Participants will reply with the same manner they receive. IT is easier for them to be distracted when they do not hear that you are fully engaged with them. </a:t>
            </a:r>
          </a:p>
          <a:p>
            <a:pPr marL="468950" lvl="1"/>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24E8EF00-6031-4D9E-B4F2-72D19DD86510}" type="slidenum">
              <a:rPr lang="en-US" smtClean="0"/>
              <a:t>9</a:t>
            </a:fld>
            <a:endParaRPr lang="en-US"/>
          </a:p>
        </p:txBody>
      </p:sp>
    </p:spTree>
    <p:extLst>
      <p:ext uri="{BB962C8B-B14F-4D97-AF65-F5344CB8AC3E}">
        <p14:creationId xmlns:p14="http://schemas.microsoft.com/office/powerpoint/2010/main" val="34639784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244F0103-81A9-446F-923D-BDF59670253B}" type="datetime1">
              <a:rPr lang="en-US" smtClean="0"/>
              <a:t>7/12/2024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6BC226-869D-4111-AF9F-21D3F66DFAEC}"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456391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vl1p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C549E89-BDAC-41C1-BAD9-B4F965EAD9CD}" type="datetime1">
              <a:rPr lang="en-US" smtClean="0"/>
              <a:t>7/12/2024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6BC226-869D-4111-AF9F-21D3F66DFAEC}" type="slidenum">
              <a:rPr lang="en-US" smtClean="0"/>
              <a:t>‹#›</a:t>
            </a:fld>
            <a:endParaRPr lang="en-US"/>
          </a:p>
        </p:txBody>
      </p:sp>
    </p:spTree>
    <p:custDataLst>
      <p:tags r:id="rId1"/>
    </p:custDataLst>
    <p:extLst>
      <p:ext uri="{BB962C8B-B14F-4D97-AF65-F5344CB8AC3E}">
        <p14:creationId xmlns:p14="http://schemas.microsoft.com/office/powerpoint/2010/main" val="417596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normAutofit/>
          </a:bodyPr>
          <a:lstStyle>
            <a:lvl1pPr>
              <a:defRPr sz="4000"/>
            </a:lvl1pPr>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204A6E9-243D-49BE-8368-57DC386A0C17}" type="datetime1">
              <a:rPr lang="en-US" smtClean="0"/>
              <a:t>7/12/2024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6BC226-869D-4111-AF9F-21D3F66DFAEC}" type="slidenum">
              <a:rPr lang="en-US" smtClean="0"/>
              <a:t>‹#›</a:t>
            </a:fld>
            <a:endParaRPr lang="en-US"/>
          </a:p>
        </p:txBody>
      </p:sp>
    </p:spTree>
    <p:custDataLst>
      <p:tags r:id="rId1"/>
    </p:custDataLst>
    <p:extLst>
      <p:ext uri="{BB962C8B-B14F-4D97-AF65-F5344CB8AC3E}">
        <p14:creationId xmlns:p14="http://schemas.microsoft.com/office/powerpoint/2010/main" val="1387865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78AEEBC-2859-4B0D-BEA7-6B446F4B7229}" type="datetime1">
              <a:rPr lang="en-US" smtClean="0"/>
              <a:t>7/12/2024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6BC226-869D-4111-AF9F-21D3F66DFAEC}" type="slidenum">
              <a:rPr lang="en-US" smtClean="0"/>
              <a:t>‹#›</a:t>
            </a:fld>
            <a:endParaRPr lang="en-US"/>
          </a:p>
        </p:txBody>
      </p:sp>
    </p:spTree>
    <p:custDataLst>
      <p:tags r:id="rId1"/>
    </p:custDataLst>
    <p:extLst>
      <p:ext uri="{BB962C8B-B14F-4D97-AF65-F5344CB8AC3E}">
        <p14:creationId xmlns:p14="http://schemas.microsoft.com/office/powerpoint/2010/main" val="3779667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1D7E51-4A26-4C68-91EF-C73D1E3EFE6C}" type="datetime1">
              <a:rPr lang="en-US" smtClean="0"/>
              <a:t>7/12/2024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6BC226-869D-4111-AF9F-21D3F66DFAEC}"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615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normAutofit/>
          </a:bodyPr>
          <a:lstStyle>
            <a:lvl1pPr>
              <a:defRPr sz="4000"/>
            </a:lvl1pPr>
          </a:lstStyle>
          <a:p>
            <a:r>
              <a:rPr lang="en-US"/>
              <a:t>Click to edit Master title style</a:t>
            </a:r>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768A854D-8798-4935-9746-8E8BC87FBFC0}" type="datetime1">
              <a:rPr kumimoji="0" lang="en-US" sz="900" b="0" i="0" u="none" strike="noStrike" kern="1200" cap="none" spc="0" normalizeH="0" baseline="0" noProof="0" smtClean="0">
                <a:ln>
                  <a:noFill/>
                </a:ln>
                <a:solidFill>
                  <a:srgbClr val="FFFFFF"/>
                </a:solidFill>
                <a:effectLst/>
                <a:uLnTx/>
                <a:uFillTx/>
                <a:latin typeface="Calibri" panose="020F0502020204030204"/>
                <a:ea typeface="+mn-ea"/>
                <a:cs typeface="+mn-cs"/>
              </a:rPr>
              <a:t>7/12/2024</a:t>
            </a:fld>
            <a:endParaRPr kumimoji="0" lang="en-US"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46BC226-869D-4111-AF9F-21D3F66DFAEC}"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2557972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normAutofit/>
          </a:bodyPr>
          <a:lstStyle>
            <a:lvl1pPr>
              <a:defRPr sz="4000"/>
            </a:lvl1p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9437825-CB52-4836-B309-DF303C78B826}" type="datetime1">
              <a:rPr lang="en-US" smtClean="0"/>
              <a:t>7/12/2024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6BC226-869D-4111-AF9F-21D3F66DFAEC}" type="slidenum">
              <a:rPr lang="en-US" smtClean="0"/>
              <a:t>‹#›</a:t>
            </a:fld>
            <a:endParaRPr lang="en-US"/>
          </a:p>
        </p:txBody>
      </p:sp>
    </p:spTree>
    <p:custDataLst>
      <p:tags r:id="rId1"/>
    </p:custDataLst>
    <p:extLst>
      <p:ext uri="{BB962C8B-B14F-4D97-AF65-F5344CB8AC3E}">
        <p14:creationId xmlns:p14="http://schemas.microsoft.com/office/powerpoint/2010/main" val="3802925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vl1pPr>
          </a:lstStyle>
          <a:p>
            <a:r>
              <a:rPr lang="en-US"/>
              <a:t>Click to edit Master title style</a:t>
            </a:r>
          </a:p>
        </p:txBody>
      </p:sp>
      <p:sp>
        <p:nvSpPr>
          <p:cNvPr id="3" name="Date Placeholder 2"/>
          <p:cNvSpPr>
            <a:spLocks noGrp="1"/>
          </p:cNvSpPr>
          <p:nvPr>
            <p:ph type="dt" sz="half" idx="10"/>
          </p:nvPr>
        </p:nvSpPr>
        <p:spPr/>
        <p:txBody>
          <a:bodyPr/>
          <a:lstStyle/>
          <a:p>
            <a:fld id="{FE53A458-AE31-4C3F-83EB-BFAE9EDA2F53}" type="datetime1">
              <a:rPr lang="en-US" smtClean="0"/>
              <a:t>7/12/2024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6BC226-869D-4111-AF9F-21D3F66DFAEC}" type="slidenum">
              <a:rPr lang="en-US" smtClean="0"/>
              <a:t>‹#›</a:t>
            </a:fld>
            <a:endParaRPr lang="en-US"/>
          </a:p>
        </p:txBody>
      </p:sp>
    </p:spTree>
    <p:custDataLst>
      <p:tags r:id="rId1"/>
    </p:custDataLst>
    <p:extLst>
      <p:ext uri="{BB962C8B-B14F-4D97-AF65-F5344CB8AC3E}">
        <p14:creationId xmlns:p14="http://schemas.microsoft.com/office/powerpoint/2010/main" val="1753277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9663404-E81F-4D76-93C4-F6ED2921EE35}" type="datetime1">
              <a:rPr lang="en-US" smtClean="0"/>
              <a:t>7/12/2024</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446BC226-869D-4111-AF9F-21D3F66DFAEC}" type="slidenum">
              <a:rPr lang="en-US" smtClean="0"/>
              <a:t>‹#›</a:t>
            </a:fld>
            <a:endParaRPr lang="en-US"/>
          </a:p>
        </p:txBody>
      </p:sp>
    </p:spTree>
    <p:custDataLst>
      <p:tags r:id="rId1"/>
    </p:custDataLst>
    <p:extLst>
      <p:ext uri="{BB962C8B-B14F-4D97-AF65-F5344CB8AC3E}">
        <p14:creationId xmlns:p14="http://schemas.microsoft.com/office/powerpoint/2010/main" val="848134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E83036E-3E4D-4B3E-AEED-4C6B75EFD534}" type="datetime1">
              <a:rPr lang="en-US" smtClean="0"/>
              <a:t>7/12/2024</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46BC226-869D-4111-AF9F-21D3F66DFAEC}" type="slidenum">
              <a:rPr lang="en-US" smtClean="0"/>
              <a:t>‹#›</a:t>
            </a:fld>
            <a:endParaRPr lang="en-US"/>
          </a:p>
        </p:txBody>
      </p:sp>
    </p:spTree>
    <p:custDataLst>
      <p:tags r:id="rId1"/>
    </p:custDataLst>
    <p:extLst>
      <p:ext uri="{BB962C8B-B14F-4D97-AF65-F5344CB8AC3E}">
        <p14:creationId xmlns:p14="http://schemas.microsoft.com/office/powerpoint/2010/main" val="361948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C4BB3E-5A41-4F18-ACA2-1A96169BA811}" type="datetime1">
              <a:rPr lang="en-US" smtClean="0"/>
              <a:t>7/12/2024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6BC226-869D-4111-AF9F-21D3F66DFAEC}" type="slidenum">
              <a:rPr lang="en-US" smtClean="0"/>
              <a:t>‹#›</a:t>
            </a:fld>
            <a:endParaRPr lang="en-US"/>
          </a:p>
        </p:txBody>
      </p:sp>
    </p:spTree>
    <p:custDataLst>
      <p:tags r:id="rId1"/>
    </p:custDataLst>
    <p:extLst>
      <p:ext uri="{BB962C8B-B14F-4D97-AF65-F5344CB8AC3E}">
        <p14:creationId xmlns:p14="http://schemas.microsoft.com/office/powerpoint/2010/main" val="332472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242AE94-F084-46E0-88EC-C052C9D59D25}" type="datetime1">
              <a:rPr lang="en-US" smtClean="0"/>
              <a:t>7/12/2024</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5A33CB2A-1702-4C1D-9CC4-8D472D39F19E}"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ustDataLst>
      <p:tags r:id="rId13"/>
    </p:custDataLst>
    <p:extLst>
      <p:ext uri="{BB962C8B-B14F-4D97-AF65-F5344CB8AC3E}">
        <p14:creationId xmlns:p14="http://schemas.microsoft.com/office/powerpoint/2010/main" val="97703804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9.xml"/><Relationship Id="rId1" Type="http://schemas.openxmlformats.org/officeDocument/2006/relationships/tags" Target="../tags/tag14.xml"/><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tags" Target="../tags/tag24.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25.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notesSlide" Target="../notesSlides/notesSlide13.xml"/><Relationship Id="rId7" Type="http://schemas.openxmlformats.org/officeDocument/2006/relationships/image" Target="../media/image16.svg"/><Relationship Id="rId12"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tags" Target="../tags/tag26.xml"/><Relationship Id="rId6" Type="http://schemas.openxmlformats.org/officeDocument/2006/relationships/image" Target="../media/image15.png"/><Relationship Id="rId11" Type="http://schemas.openxmlformats.org/officeDocument/2006/relationships/image" Target="../media/image20.svg"/><Relationship Id="rId5" Type="http://schemas.openxmlformats.org/officeDocument/2006/relationships/image" Target="../media/image14.sv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sv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27.xml"/><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15.xml"/><Relationship Id="rId7" Type="http://schemas.openxmlformats.org/officeDocument/2006/relationships/diagramQuickStyle" Target="../diagrams/quickStyle1.xml"/><Relationship Id="rId2" Type="http://schemas.openxmlformats.org/officeDocument/2006/relationships/slideLayout" Target="../slideLayouts/slideLayout2.xml"/><Relationship Id="rId1" Type="http://schemas.openxmlformats.org/officeDocument/2006/relationships/tags" Target="../tags/tag28.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3.jpeg"/><Relationship Id="rId9" Type="http://schemas.microsoft.com/office/2007/relationships/diagramDrawing" Target="../diagrams/drawing1.xml"/></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notesSlide" Target="../notesSlides/notesSlide16.xml"/><Relationship Id="rId7" Type="http://schemas.openxmlformats.org/officeDocument/2006/relationships/diagramQuickStyle" Target="../diagrams/quickStyle2.xml"/><Relationship Id="rId2" Type="http://schemas.openxmlformats.org/officeDocument/2006/relationships/slideLayout" Target="../slideLayouts/slideLayout2.xml"/><Relationship Id="rId1" Type="http://schemas.openxmlformats.org/officeDocument/2006/relationships/tags" Target="../tags/tag29.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23.jpeg"/><Relationship Id="rId9" Type="http://schemas.microsoft.com/office/2007/relationships/diagramDrawing" Target="../diagrams/drawing2.xml"/></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notesSlide" Target="../notesSlides/notesSlide17.xml"/><Relationship Id="rId7" Type="http://schemas.openxmlformats.org/officeDocument/2006/relationships/diagramQuickStyle" Target="../diagrams/quickStyle3.xml"/><Relationship Id="rId2" Type="http://schemas.openxmlformats.org/officeDocument/2006/relationships/slideLayout" Target="../slideLayouts/slideLayout2.xml"/><Relationship Id="rId1" Type="http://schemas.openxmlformats.org/officeDocument/2006/relationships/tags" Target="../tags/tag30.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23.jpeg"/><Relationship Id="rId9" Type="http://schemas.microsoft.com/office/2007/relationships/diagramDrawing" Target="../diagrams/drawing3.xml"/></Relationships>
</file>

<file path=ppt/slides/_rels/slide18.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notesSlide" Target="../notesSlides/notesSlide18.xml"/><Relationship Id="rId7" Type="http://schemas.openxmlformats.org/officeDocument/2006/relationships/diagramQuickStyle" Target="../diagrams/quickStyle4.xml"/><Relationship Id="rId2" Type="http://schemas.openxmlformats.org/officeDocument/2006/relationships/slideLayout" Target="../slideLayouts/slideLayout2.xml"/><Relationship Id="rId1" Type="http://schemas.openxmlformats.org/officeDocument/2006/relationships/tags" Target="../tags/tag31.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23.jpeg"/><Relationship Id="rId9" Type="http://schemas.microsoft.com/office/2007/relationships/diagramDrawing" Target="../diagrams/drawing4.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32.xml"/><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15.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5.xml"/><Relationship Id="rId1" Type="http://schemas.openxmlformats.org/officeDocument/2006/relationships/tags" Target="../tags/tag33.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xml"/><Relationship Id="rId1" Type="http://schemas.openxmlformats.org/officeDocument/2006/relationships/tags" Target="../tags/tag34.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35.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36.xml"/><Relationship Id="rId4" Type="http://schemas.openxmlformats.org/officeDocument/2006/relationships/image" Target="../media/image26.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4.xml"/><Relationship Id="rId1" Type="http://schemas.openxmlformats.org/officeDocument/2006/relationships/tags" Target="../tags/tag37.xml"/><Relationship Id="rId4" Type="http://schemas.openxmlformats.org/officeDocument/2006/relationships/image" Target="../media/image11.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9.xml"/><Relationship Id="rId1" Type="http://schemas.openxmlformats.org/officeDocument/2006/relationships/tags" Target="../tags/tag38.xml"/><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4.xml"/><Relationship Id="rId1" Type="http://schemas.openxmlformats.org/officeDocument/2006/relationships/tags" Target="../tags/tag39.xml"/><Relationship Id="rId4" Type="http://schemas.openxmlformats.org/officeDocument/2006/relationships/image" Target="../media/image28.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tags" Target="../tags/tag40.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9.xml"/><Relationship Id="rId1" Type="http://schemas.openxmlformats.org/officeDocument/2006/relationships/tags" Target="../tags/tag41.xml"/><Relationship Id="rId4" Type="http://schemas.openxmlformats.org/officeDocument/2006/relationships/image" Target="../media/image29.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5.xml"/><Relationship Id="rId1" Type="http://schemas.openxmlformats.org/officeDocument/2006/relationships/tags" Target="../tags/tag4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xml"/><Relationship Id="rId1" Type="http://schemas.openxmlformats.org/officeDocument/2006/relationships/tags" Target="../tags/tag16.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5.xml"/><Relationship Id="rId1" Type="http://schemas.openxmlformats.org/officeDocument/2006/relationships/tags" Target="../tags/tag43.xml"/><Relationship Id="rId4" Type="http://schemas.openxmlformats.org/officeDocument/2006/relationships/image" Target="../media/image30.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5.xml"/><Relationship Id="rId1" Type="http://schemas.openxmlformats.org/officeDocument/2006/relationships/tags" Target="../tags/tag44.xml"/><Relationship Id="rId4" Type="http://schemas.openxmlformats.org/officeDocument/2006/relationships/image" Target="../media/image30.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4.xml"/><Relationship Id="rId1" Type="http://schemas.openxmlformats.org/officeDocument/2006/relationships/tags" Target="../tags/tag45.xml"/><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4.xml"/><Relationship Id="rId1" Type="http://schemas.openxmlformats.org/officeDocument/2006/relationships/tags" Target="../tags/tag46.xml"/><Relationship Id="rId4" Type="http://schemas.openxmlformats.org/officeDocument/2006/relationships/image" Target="../media/image11.jpe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9.xml"/><Relationship Id="rId1" Type="http://schemas.openxmlformats.org/officeDocument/2006/relationships/tags" Target="../tags/tag47.xml"/><Relationship Id="rId4" Type="http://schemas.openxmlformats.org/officeDocument/2006/relationships/image" Target="../media/image32.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5.xml"/><Relationship Id="rId1" Type="http://schemas.openxmlformats.org/officeDocument/2006/relationships/tags" Target="../tags/tag48.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4.xml"/><Relationship Id="rId1" Type="http://schemas.openxmlformats.org/officeDocument/2006/relationships/tags" Target="../tags/tag49.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4.xml"/><Relationship Id="rId1" Type="http://schemas.openxmlformats.org/officeDocument/2006/relationships/tags" Target="../tags/tag50.xml"/><Relationship Id="rId5" Type="http://schemas.openxmlformats.org/officeDocument/2006/relationships/image" Target="../media/image33.png"/><Relationship Id="rId4" Type="http://schemas.openxmlformats.org/officeDocument/2006/relationships/hyperlink" Target="https://youtu.be/1Evwgu369Jw?si=j0cXYLns__0FRMjT" TargetMode="Externa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7.xml"/><Relationship Id="rId1" Type="http://schemas.openxmlformats.org/officeDocument/2006/relationships/tags" Target="../tags/tag51.xml"/><Relationship Id="rId4" Type="http://schemas.openxmlformats.org/officeDocument/2006/relationships/image" Target="../media/image34.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4.xml"/><Relationship Id="rId1" Type="http://schemas.openxmlformats.org/officeDocument/2006/relationships/tags" Target="../tags/tag52.xml"/><Relationship Id="rId5" Type="http://schemas.openxmlformats.org/officeDocument/2006/relationships/image" Target="../media/image36.png"/><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17.xml"/><Relationship Id="rId5" Type="http://schemas.openxmlformats.org/officeDocument/2006/relationships/image" Target="../media/image4.jpeg"/><Relationship Id="rId4" Type="http://schemas.openxmlformats.org/officeDocument/2006/relationships/image" Target="../media/image3.jpe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4.xml"/><Relationship Id="rId1" Type="http://schemas.openxmlformats.org/officeDocument/2006/relationships/tags" Target="../tags/tag53.xml"/><Relationship Id="rId4" Type="http://schemas.openxmlformats.org/officeDocument/2006/relationships/image" Target="../media/image11.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4.xml"/><Relationship Id="rId1" Type="http://schemas.openxmlformats.org/officeDocument/2006/relationships/tags" Target="../tags/tag54.xml"/><Relationship Id="rId5" Type="http://schemas.openxmlformats.org/officeDocument/2006/relationships/hyperlink" Target="https://www.oregon.gov/oha/PH/HEALTHYPEOPLEFAMILIES/WIC/Pages/InServices.aspx" TargetMode="External"/><Relationship Id="rId4" Type="http://schemas.openxmlformats.org/officeDocument/2006/relationships/image" Target="../media/image37.jp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9.xml"/><Relationship Id="rId1" Type="http://schemas.openxmlformats.org/officeDocument/2006/relationships/tags" Target="../tags/tag55.xml"/><Relationship Id="rId4" Type="http://schemas.openxmlformats.org/officeDocument/2006/relationships/image" Target="../media/image38.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ags" Target="../tags/tag18.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tags" Target="../tags/tag19.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9.xml"/><Relationship Id="rId1" Type="http://schemas.openxmlformats.org/officeDocument/2006/relationships/tags" Target="../tags/tag20.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xml"/><Relationship Id="rId1" Type="http://schemas.openxmlformats.org/officeDocument/2006/relationships/tags" Target="../tags/tag21.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22.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1A2F5-DED4-D70B-F554-AA3E9711A344}"/>
              </a:ext>
            </a:extLst>
          </p:cNvPr>
          <p:cNvSpPr>
            <a:spLocks noGrp="1"/>
          </p:cNvSpPr>
          <p:nvPr>
            <p:ph type="title"/>
          </p:nvPr>
        </p:nvSpPr>
        <p:spPr>
          <a:xfrm>
            <a:off x="2967319" y="5133286"/>
            <a:ext cx="8718842" cy="822960"/>
          </a:xfrm>
        </p:spPr>
        <p:txBody>
          <a:bodyPr/>
          <a:lstStyle/>
          <a:p>
            <a:r>
              <a:rPr lang="en-US" sz="4400" b="1" dirty="0"/>
              <a:t>Can you hear me now? </a:t>
            </a:r>
          </a:p>
        </p:txBody>
      </p:sp>
      <p:pic>
        <p:nvPicPr>
          <p:cNvPr id="5" name="Picture Placeholder 4" descr="A picture containing person, tool&#10;&#10;Description automatically generated">
            <a:extLst>
              <a:ext uri="{FF2B5EF4-FFF2-40B4-BE49-F238E27FC236}">
                <a16:creationId xmlns:a16="http://schemas.microsoft.com/office/drawing/2014/main" id="{3730D03A-F3D3-6C55-8C52-2971C9F1DCED}"/>
              </a:ext>
            </a:extLst>
          </p:cNvPr>
          <p:cNvPicPr>
            <a:picLocks noGrp="1" noChangeAspect="1"/>
          </p:cNvPicPr>
          <p:nvPr>
            <p:ph type="pic" idx="1"/>
          </p:nvPr>
        </p:nvPicPr>
        <p:blipFill rotWithShape="1">
          <a:blip r:embed="rId4">
            <a:extLst>
              <a:ext uri="{28A0092B-C50C-407E-A947-70E740481C1C}">
                <a14:useLocalDpi xmlns:a14="http://schemas.microsoft.com/office/drawing/2010/main" val="0"/>
              </a:ext>
            </a:extLst>
          </a:blip>
          <a:srcRect l="1500" t="5254" r="-1500" b="34279"/>
          <a:stretch/>
        </p:blipFill>
        <p:spPr>
          <a:xfrm>
            <a:off x="15" y="0"/>
            <a:ext cx="12191985" cy="4915076"/>
          </a:xfrm>
        </p:spPr>
      </p:pic>
      <p:sp>
        <p:nvSpPr>
          <p:cNvPr id="6" name="Text Placeholder 5">
            <a:extLst>
              <a:ext uri="{FF2B5EF4-FFF2-40B4-BE49-F238E27FC236}">
                <a16:creationId xmlns:a16="http://schemas.microsoft.com/office/drawing/2014/main" id="{E3C17DF6-9F0C-1895-9CEE-BD47BF5F960D}"/>
              </a:ext>
            </a:extLst>
          </p:cNvPr>
          <p:cNvSpPr>
            <a:spLocks noGrp="1"/>
          </p:cNvSpPr>
          <p:nvPr>
            <p:ph type="body" sz="half" idx="2"/>
          </p:nvPr>
        </p:nvSpPr>
        <p:spPr>
          <a:xfrm>
            <a:off x="3025780" y="6069071"/>
            <a:ext cx="9060203" cy="594360"/>
          </a:xfrm>
        </p:spPr>
        <p:txBody>
          <a:bodyPr>
            <a:normAutofit/>
          </a:bodyPr>
          <a:lstStyle/>
          <a:p>
            <a:r>
              <a:rPr lang="en-US" sz="2800" dirty="0"/>
              <a:t>Tips for providing participant-centered remote services</a:t>
            </a:r>
          </a:p>
        </p:txBody>
      </p:sp>
      <p:pic>
        <p:nvPicPr>
          <p:cNvPr id="8" name="Picture 7" descr="A black and white logo&#10;&#10;Description automatically generated with low confidence">
            <a:extLst>
              <a:ext uri="{FF2B5EF4-FFF2-40B4-BE49-F238E27FC236}">
                <a16:creationId xmlns:a16="http://schemas.microsoft.com/office/drawing/2014/main" id="{D26B9E69-DC90-2013-5775-C66479A315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4997" y="5376154"/>
            <a:ext cx="1843980" cy="990097"/>
          </a:xfrm>
          <a:prstGeom prst="rect">
            <a:avLst/>
          </a:prstGeom>
        </p:spPr>
      </p:pic>
      <p:sp>
        <p:nvSpPr>
          <p:cNvPr id="9" name="Slide Number Placeholder 8">
            <a:extLst>
              <a:ext uri="{FF2B5EF4-FFF2-40B4-BE49-F238E27FC236}">
                <a16:creationId xmlns:a16="http://schemas.microsoft.com/office/drawing/2014/main" id="{13591515-DB56-E68F-31F7-2D36F9712C11}"/>
              </a:ext>
            </a:extLst>
          </p:cNvPr>
          <p:cNvSpPr>
            <a:spLocks noGrp="1"/>
          </p:cNvSpPr>
          <p:nvPr>
            <p:ph type="sldNum" sz="quarter" idx="12"/>
          </p:nvPr>
        </p:nvSpPr>
        <p:spPr/>
        <p:txBody>
          <a:bodyPr/>
          <a:lstStyle/>
          <a:p>
            <a:fld id="{446BC226-869D-4111-AF9F-21D3F66DFAEC}" type="slidenum">
              <a:rPr lang="en-US" smtClean="0"/>
              <a:t>1</a:t>
            </a:fld>
            <a:endParaRPr lang="en-US"/>
          </a:p>
        </p:txBody>
      </p:sp>
    </p:spTree>
    <p:custDataLst>
      <p:tags r:id="rId1"/>
    </p:custDataLst>
    <p:extLst>
      <p:ext uri="{BB962C8B-B14F-4D97-AF65-F5344CB8AC3E}">
        <p14:creationId xmlns:p14="http://schemas.microsoft.com/office/powerpoint/2010/main" val="40331055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1973C2-EB8B-452A-A698-4A252FD3A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EA3539-468D-8088-BF62-9F0535108061}"/>
              </a:ext>
            </a:extLst>
          </p:cNvPr>
          <p:cNvSpPr>
            <a:spLocks noGrp="1"/>
          </p:cNvSpPr>
          <p:nvPr>
            <p:ph type="title"/>
          </p:nvPr>
        </p:nvSpPr>
        <p:spPr>
          <a:xfrm>
            <a:off x="5181601" y="216976"/>
            <a:ext cx="6368142" cy="1868727"/>
          </a:xfrm>
        </p:spPr>
        <p:txBody>
          <a:bodyPr>
            <a:normAutofit/>
          </a:bodyPr>
          <a:lstStyle/>
          <a:p>
            <a:pPr>
              <a:lnSpc>
                <a:spcPct val="110000"/>
              </a:lnSpc>
            </a:pPr>
            <a:r>
              <a:rPr lang="en-US" sz="4400" dirty="0"/>
              <a:t>Tips for better conversations</a:t>
            </a:r>
          </a:p>
        </p:txBody>
      </p:sp>
      <p:pic>
        <p:nvPicPr>
          <p:cNvPr id="5" name="Picture 4" descr="A picture containing tree, outdoor, road, person&#10;&#10;Description automatically generated">
            <a:extLst>
              <a:ext uri="{FF2B5EF4-FFF2-40B4-BE49-F238E27FC236}">
                <a16:creationId xmlns:a16="http://schemas.microsoft.com/office/drawing/2014/main" id="{E8383DA0-AFF6-8452-5C74-FA24BAD2C5E7}"/>
              </a:ext>
            </a:extLst>
          </p:cNvPr>
          <p:cNvPicPr>
            <a:picLocks noChangeAspect="1"/>
          </p:cNvPicPr>
          <p:nvPr/>
        </p:nvPicPr>
        <p:blipFill rotWithShape="1">
          <a:blip r:embed="rId4">
            <a:extLst>
              <a:ext uri="{28A0092B-C50C-407E-A947-70E740481C1C}">
                <a14:useLocalDpi xmlns:a14="http://schemas.microsoft.com/office/drawing/2010/main" val="0"/>
              </a:ext>
            </a:extLst>
          </a:blip>
          <a:srcRect l="19671" r="35108" b="1"/>
          <a:stretch/>
        </p:blipFill>
        <p:spPr>
          <a:xfrm>
            <a:off x="20" y="-12128"/>
            <a:ext cx="4654276" cy="6870127"/>
          </a:xfrm>
          <a:prstGeom prst="rect">
            <a:avLst/>
          </a:prstGeom>
        </p:spPr>
      </p:pic>
      <p:cxnSp>
        <p:nvCxnSpPr>
          <p:cNvPr id="14" name="Straight Connector 13">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87617" y="2085703"/>
            <a:ext cx="617068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0E58879-7BB9-09BC-A934-4E75232C5E38}"/>
              </a:ext>
            </a:extLst>
          </p:cNvPr>
          <p:cNvSpPr>
            <a:spLocks noGrp="1"/>
          </p:cNvSpPr>
          <p:nvPr>
            <p:ph idx="1"/>
          </p:nvPr>
        </p:nvSpPr>
        <p:spPr>
          <a:xfrm>
            <a:off x="5181600" y="2302678"/>
            <a:ext cx="6721097" cy="4248610"/>
          </a:xfrm>
        </p:spPr>
        <p:txBody>
          <a:bodyPr vert="horz" lIns="91440" tIns="45720" rIns="91440" bIns="45720" rtlCol="0">
            <a:normAutofit/>
          </a:bodyPr>
          <a:lstStyle/>
          <a:p>
            <a:pPr>
              <a:buFont typeface="Wingdings" panose="05000000000000000000" pitchFamily="2" charset="2"/>
              <a:buChar char="§"/>
            </a:pPr>
            <a:r>
              <a:rPr lang="en-US" sz="2800" dirty="0"/>
              <a:t> Be in a space where the conversation </a:t>
            </a:r>
            <a:br>
              <a:rPr lang="en-US" sz="2800" dirty="0"/>
            </a:br>
            <a:r>
              <a:rPr lang="en-US" sz="2800" dirty="0"/>
              <a:t>   is private</a:t>
            </a:r>
          </a:p>
          <a:p>
            <a:pPr>
              <a:buFont typeface="Wingdings" panose="05000000000000000000" pitchFamily="2" charset="2"/>
              <a:buChar char="§"/>
            </a:pPr>
            <a:r>
              <a:rPr lang="en-US" sz="2800" dirty="0"/>
              <a:t> Turn your phone to silent</a:t>
            </a:r>
          </a:p>
          <a:p>
            <a:pPr>
              <a:buFont typeface="Wingdings" panose="05000000000000000000" pitchFamily="2" charset="2"/>
              <a:buChar char="§"/>
            </a:pPr>
            <a:r>
              <a:rPr lang="en-US" sz="2800" dirty="0"/>
              <a:t> Minimize your email</a:t>
            </a:r>
          </a:p>
          <a:p>
            <a:pPr>
              <a:buFont typeface="Wingdings" panose="05000000000000000000" pitchFamily="2" charset="2"/>
              <a:buChar char="§"/>
            </a:pPr>
            <a:r>
              <a:rPr lang="en-US" sz="2800" dirty="0"/>
              <a:t> Turn off email and chat notifications</a:t>
            </a:r>
          </a:p>
          <a:p>
            <a:pPr>
              <a:buFont typeface="Wingdings" panose="05000000000000000000" pitchFamily="2" charset="2"/>
              <a:buChar char="§"/>
            </a:pPr>
            <a:r>
              <a:rPr lang="en-US" sz="2800" dirty="0"/>
              <a:t> Use the mirror trick! </a:t>
            </a:r>
          </a:p>
          <a:p>
            <a:pPr>
              <a:buFont typeface="Wingdings" panose="05000000000000000000" pitchFamily="2" charset="2"/>
              <a:buChar char="§"/>
            </a:pPr>
            <a:r>
              <a:rPr lang="en-US" sz="2800" dirty="0"/>
              <a:t> Limit distractions in your workspace</a:t>
            </a:r>
          </a:p>
        </p:txBody>
      </p:sp>
    </p:spTree>
    <p:custDataLst>
      <p:tags r:id="rId1"/>
    </p:custDataLst>
    <p:extLst>
      <p:ext uri="{BB962C8B-B14F-4D97-AF65-F5344CB8AC3E}">
        <p14:creationId xmlns:p14="http://schemas.microsoft.com/office/powerpoint/2010/main" val="26612321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47124-F8D1-6FE7-4C97-6C14338FABA1}"/>
              </a:ext>
            </a:extLst>
          </p:cNvPr>
          <p:cNvSpPr>
            <a:spLocks noGrp="1"/>
          </p:cNvSpPr>
          <p:nvPr>
            <p:ph type="title"/>
          </p:nvPr>
        </p:nvSpPr>
        <p:spPr>
          <a:xfrm>
            <a:off x="4428781" y="263527"/>
            <a:ext cx="7120960" cy="1450757"/>
          </a:xfrm>
        </p:spPr>
        <p:txBody>
          <a:bodyPr vert="horz" lIns="91440" tIns="45720" rIns="91440" bIns="45720" rtlCol="0" anchor="b">
            <a:normAutofit/>
          </a:bodyPr>
          <a:lstStyle/>
          <a:p>
            <a:r>
              <a:rPr lang="en-US" sz="4800" dirty="0"/>
              <a:t>It’s your turn!</a:t>
            </a:r>
          </a:p>
        </p:txBody>
      </p:sp>
      <p:pic>
        <p:nvPicPr>
          <p:cNvPr id="9" name="Content Placeholder 8" descr="A picture containing person&#10;&#10;Description automatically generated">
            <a:extLst>
              <a:ext uri="{FF2B5EF4-FFF2-40B4-BE49-F238E27FC236}">
                <a16:creationId xmlns:a16="http://schemas.microsoft.com/office/drawing/2014/main" id="{2F0E2167-E1D4-487A-63DF-BFD659D062F2}"/>
              </a:ext>
            </a:extLst>
          </p:cNvPr>
          <p:cNvPicPr>
            <a:picLocks noGrp="1" noChangeAspect="1"/>
          </p:cNvPicPr>
          <p:nvPr>
            <p:ph sz="half" idx="2"/>
          </p:nvPr>
        </p:nvPicPr>
        <p:blipFill rotWithShape="1">
          <a:blip r:embed="rId4">
            <a:extLst>
              <a:ext uri="{28A0092B-C50C-407E-A947-70E740481C1C}">
                <a14:useLocalDpi xmlns:a14="http://schemas.microsoft.com/office/drawing/2010/main" val="0"/>
              </a:ext>
            </a:extLst>
          </a:blip>
          <a:srcRect l="4562" r="3338"/>
          <a:stretch/>
        </p:blipFill>
        <p:spPr>
          <a:xfrm>
            <a:off x="0" y="580028"/>
            <a:ext cx="4332510" cy="5754288"/>
          </a:xfrm>
          <a:prstGeom prst="rect">
            <a:avLst/>
          </a:prstGeom>
        </p:spPr>
      </p:pic>
      <p:sp>
        <p:nvSpPr>
          <p:cNvPr id="3" name="Content Placeholder 2">
            <a:extLst>
              <a:ext uri="{FF2B5EF4-FFF2-40B4-BE49-F238E27FC236}">
                <a16:creationId xmlns:a16="http://schemas.microsoft.com/office/drawing/2014/main" id="{53A5E274-6448-9846-3BCD-696286E84638}"/>
              </a:ext>
            </a:extLst>
          </p:cNvPr>
          <p:cNvSpPr>
            <a:spLocks noGrp="1"/>
          </p:cNvSpPr>
          <p:nvPr>
            <p:ph sz="half" idx="1"/>
          </p:nvPr>
        </p:nvSpPr>
        <p:spPr>
          <a:xfrm>
            <a:off x="4084983" y="1934508"/>
            <a:ext cx="7871791" cy="4399807"/>
          </a:xfrm>
        </p:spPr>
        <p:txBody>
          <a:bodyPr vert="horz" lIns="0" tIns="45720" rIns="0" bIns="45720" rtlCol="0">
            <a:normAutofit fontScale="92500"/>
          </a:bodyPr>
          <a:lstStyle/>
          <a:p>
            <a:pPr marL="0" marR="0" indent="0">
              <a:lnSpc>
                <a:spcPct val="115000"/>
              </a:lnSpc>
              <a:spcBef>
                <a:spcPts val="200"/>
              </a:spcBef>
              <a:spcAft>
                <a:spcPts val="0"/>
              </a:spcAft>
              <a:buNone/>
            </a:pPr>
            <a:r>
              <a:rPr lang="en-US" sz="2600" b="1" kern="100" dirty="0">
                <a:solidFill>
                  <a:srgbClr val="165924"/>
                </a:solidFill>
                <a:effectLst/>
                <a:ea typeface="Times New Roman" panose="02020603050405020304" pitchFamily="18" charset="0"/>
                <a:cs typeface="Times New Roman" panose="02020603050405020304" pitchFamily="18" charset="0"/>
              </a:rPr>
              <a:t>Pair up. </a:t>
            </a:r>
          </a:p>
          <a:p>
            <a:pPr marL="0" marR="0" indent="0">
              <a:lnSpc>
                <a:spcPct val="115000"/>
              </a:lnSpc>
              <a:spcBef>
                <a:spcPts val="0"/>
              </a:spcBef>
              <a:spcAft>
                <a:spcPts val="0"/>
              </a:spcAft>
              <a:buNone/>
            </a:pPr>
            <a:r>
              <a:rPr lang="en-US" sz="2400" kern="100" dirty="0">
                <a:effectLst/>
                <a:ea typeface="Arial" panose="020B0604020202020204" pitchFamily="34" charset="0"/>
                <a:cs typeface="Times New Roman" panose="02020603050405020304" pitchFamily="18" charset="0"/>
              </a:rPr>
              <a:t>Turn your back to each other or go into different rooms and call each other. Practice scowling, slouching in your chair, and flipping through a book or reading a web page while saying the usual pleasantries. </a:t>
            </a:r>
          </a:p>
          <a:p>
            <a:pPr marL="0" marR="0">
              <a:lnSpc>
                <a:spcPct val="115000"/>
              </a:lnSpc>
              <a:spcBef>
                <a:spcPts val="0"/>
              </a:spcBef>
              <a:spcAft>
                <a:spcPts val="0"/>
              </a:spcAft>
            </a:pPr>
            <a:r>
              <a:rPr lang="en-US" sz="2400" kern="100" dirty="0">
                <a:effectLst/>
                <a:ea typeface="Arial" panose="020B0604020202020204" pitchFamily="34" charset="0"/>
                <a:cs typeface="Times New Roman" panose="02020603050405020304" pitchFamily="18" charset="0"/>
              </a:rPr>
              <a:t> </a:t>
            </a:r>
          </a:p>
          <a:p>
            <a:pPr marL="0" marR="0" indent="0">
              <a:lnSpc>
                <a:spcPct val="115000"/>
              </a:lnSpc>
              <a:spcBef>
                <a:spcPts val="0"/>
              </a:spcBef>
              <a:spcAft>
                <a:spcPts val="0"/>
              </a:spcAft>
              <a:buNone/>
            </a:pPr>
            <a:r>
              <a:rPr lang="en-US" sz="2400" kern="100" dirty="0">
                <a:effectLst/>
                <a:ea typeface="Arial" panose="020B0604020202020204" pitchFamily="34" charset="0"/>
                <a:cs typeface="Times New Roman" panose="02020603050405020304" pitchFamily="18" charset="0"/>
              </a:rPr>
              <a:t>Then repeat the call with your best foot forward: </a:t>
            </a:r>
          </a:p>
          <a:p>
            <a:pPr lvl="1">
              <a:lnSpc>
                <a:spcPct val="115000"/>
              </a:lnSpc>
              <a:spcBef>
                <a:spcPts val="0"/>
              </a:spcBef>
              <a:spcAft>
                <a:spcPts val="0"/>
              </a:spcAft>
              <a:buFont typeface="Wingdings" panose="05000000000000000000" pitchFamily="2" charset="2"/>
              <a:buChar char="§"/>
            </a:pPr>
            <a:r>
              <a:rPr lang="en-US" sz="2200" kern="100" dirty="0">
                <a:ea typeface="Arial" panose="020B0604020202020204" pitchFamily="34" charset="0"/>
                <a:cs typeface="Times New Roman" panose="02020603050405020304" pitchFamily="18" charset="0"/>
              </a:rPr>
              <a:t> </a:t>
            </a:r>
            <a:r>
              <a:rPr lang="en-US" sz="2600" kern="100" dirty="0">
                <a:effectLst/>
                <a:ea typeface="Arial" panose="020B0604020202020204" pitchFamily="34" charset="0"/>
                <a:cs typeface="Times New Roman" panose="02020603050405020304" pitchFamily="18" charset="0"/>
              </a:rPr>
              <a:t>sit up straight, </a:t>
            </a:r>
          </a:p>
          <a:p>
            <a:pPr lvl="1">
              <a:lnSpc>
                <a:spcPct val="115000"/>
              </a:lnSpc>
              <a:spcBef>
                <a:spcPts val="0"/>
              </a:spcBef>
              <a:spcAft>
                <a:spcPts val="0"/>
              </a:spcAft>
              <a:buFont typeface="Wingdings" panose="05000000000000000000" pitchFamily="2" charset="2"/>
              <a:buChar char="§"/>
            </a:pPr>
            <a:r>
              <a:rPr lang="en-US" sz="2600" kern="100" dirty="0">
                <a:effectLst/>
                <a:ea typeface="Arial" panose="020B0604020202020204" pitchFamily="34" charset="0"/>
                <a:cs typeface="Times New Roman" panose="02020603050405020304" pitchFamily="18" charset="0"/>
              </a:rPr>
              <a:t>clear your work area, and </a:t>
            </a:r>
          </a:p>
          <a:p>
            <a:pPr lvl="1">
              <a:lnSpc>
                <a:spcPct val="115000"/>
              </a:lnSpc>
              <a:spcBef>
                <a:spcPts val="0"/>
              </a:spcBef>
              <a:spcAft>
                <a:spcPts val="0"/>
              </a:spcAft>
              <a:buFont typeface="Wingdings" panose="05000000000000000000" pitchFamily="2" charset="2"/>
              <a:buChar char="§"/>
            </a:pPr>
            <a:r>
              <a:rPr lang="en-US" sz="2600" kern="100" dirty="0">
                <a:effectLst/>
                <a:ea typeface="Arial" panose="020B0604020202020204" pitchFamily="34" charset="0"/>
                <a:cs typeface="Times New Roman" panose="02020603050405020304" pitchFamily="18" charset="0"/>
              </a:rPr>
              <a:t>smile! </a:t>
            </a:r>
            <a:endParaRPr lang="en-US" sz="3000" b="1" dirty="0">
              <a:solidFill>
                <a:srgbClr val="2CB34A"/>
              </a:solidFill>
            </a:endParaRPr>
          </a:p>
          <a:p>
            <a:pPr algn="ctr"/>
            <a:r>
              <a:rPr lang="en-US" sz="2800" dirty="0">
                <a:solidFill>
                  <a:schemeClr val="accent2">
                    <a:lumMod val="75000"/>
                  </a:schemeClr>
                </a:solidFill>
              </a:rPr>
              <a:t>Can you </a:t>
            </a:r>
            <a:r>
              <a:rPr lang="en-US" sz="2800" b="1" dirty="0">
                <a:solidFill>
                  <a:srgbClr val="C00000"/>
                </a:solidFill>
              </a:rPr>
              <a:t>hear</a:t>
            </a:r>
            <a:r>
              <a:rPr lang="en-US" sz="2800" dirty="0">
                <a:solidFill>
                  <a:schemeClr val="accent2">
                    <a:lumMod val="75000"/>
                  </a:schemeClr>
                </a:solidFill>
              </a:rPr>
              <a:t> the difference?</a:t>
            </a:r>
          </a:p>
        </p:txBody>
      </p:sp>
      <p:sp>
        <p:nvSpPr>
          <p:cNvPr id="5" name="Slide Number Placeholder 4">
            <a:extLst>
              <a:ext uri="{FF2B5EF4-FFF2-40B4-BE49-F238E27FC236}">
                <a16:creationId xmlns:a16="http://schemas.microsoft.com/office/drawing/2014/main" id="{0B5B3199-2167-A15F-D122-B29ECD28A9AF}"/>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446BC226-869D-4111-AF9F-21D3F66DFAEC}" type="slidenum">
              <a:rPr kumimoji="0" lang="en-US" b="0" i="0" u="none" strike="noStrike" cap="none" spc="0" normalizeH="0" baseline="0" noProof="0" smtClean="0">
                <a:ln>
                  <a:noFill/>
                </a:ln>
                <a:effectLst/>
                <a:uLnTx/>
                <a:uFillTx/>
              </a:rPr>
              <a:pPr marR="0" lvl="0" indent="0" fontAlgn="auto">
                <a:spcBef>
                  <a:spcPts val="0"/>
                </a:spcBef>
                <a:spcAft>
                  <a:spcPts val="600"/>
                </a:spcAft>
                <a:buClrTx/>
                <a:buSzTx/>
                <a:buFontTx/>
                <a:buNone/>
                <a:tabLst/>
                <a:defRPr/>
              </a:pPr>
              <a:t>11</a:t>
            </a:fld>
            <a:endParaRPr kumimoji="0" lang="en-US" b="0" i="0" u="none" strike="noStrike" cap="none" spc="0" normalizeH="0" baseline="0" noProof="0" dirty="0">
              <a:ln>
                <a:noFill/>
              </a:ln>
              <a:effectLst/>
              <a:uLnTx/>
              <a:uFillTx/>
            </a:endParaRPr>
          </a:p>
        </p:txBody>
      </p:sp>
    </p:spTree>
    <p:custDataLst>
      <p:tags r:id="rId1"/>
    </p:custDataLst>
    <p:extLst>
      <p:ext uri="{BB962C8B-B14F-4D97-AF65-F5344CB8AC3E}">
        <p14:creationId xmlns:p14="http://schemas.microsoft.com/office/powerpoint/2010/main" val="23758995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9">
            <a:extLst>
              <a:ext uri="{FF2B5EF4-FFF2-40B4-BE49-F238E27FC236}">
                <a16:creationId xmlns:a16="http://schemas.microsoft.com/office/drawing/2014/main" id="{C5138816-AF06-47EE-964C-EC93C016D5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CA2C92-FCEE-D353-C7E8-DA8F3819E288}"/>
              </a:ext>
            </a:extLst>
          </p:cNvPr>
          <p:cNvSpPr>
            <a:spLocks noGrp="1"/>
          </p:cNvSpPr>
          <p:nvPr>
            <p:ph type="title"/>
          </p:nvPr>
        </p:nvSpPr>
        <p:spPr>
          <a:xfrm>
            <a:off x="4249213" y="-82122"/>
            <a:ext cx="6574972" cy="1450757"/>
          </a:xfrm>
        </p:spPr>
        <p:txBody>
          <a:bodyPr>
            <a:normAutofit/>
          </a:bodyPr>
          <a:lstStyle/>
          <a:p>
            <a:r>
              <a:rPr lang="en-US" dirty="0"/>
              <a:t>The sound of silence</a:t>
            </a:r>
          </a:p>
        </p:txBody>
      </p:sp>
      <p:pic>
        <p:nvPicPr>
          <p:cNvPr id="5" name="Picture 4" descr="A child with his hand on his chin&#10;&#10;Description automatically generated with medium confidence">
            <a:extLst>
              <a:ext uri="{FF2B5EF4-FFF2-40B4-BE49-F238E27FC236}">
                <a16:creationId xmlns:a16="http://schemas.microsoft.com/office/drawing/2014/main" id="{41B7609E-C390-BB27-9A19-CCE68FA6376C}"/>
              </a:ext>
            </a:extLst>
          </p:cNvPr>
          <p:cNvPicPr>
            <a:picLocks noChangeAspect="1"/>
          </p:cNvPicPr>
          <p:nvPr/>
        </p:nvPicPr>
        <p:blipFill rotWithShape="1">
          <a:blip r:embed="rId4">
            <a:extLst>
              <a:ext uri="{28A0092B-C50C-407E-A947-70E740481C1C}">
                <a14:useLocalDpi xmlns:a14="http://schemas.microsoft.com/office/drawing/2010/main" val="0"/>
              </a:ext>
            </a:extLst>
          </a:blip>
          <a:srcRect l="6121" r="43621" b="-1"/>
          <a:stretch/>
        </p:blipFill>
        <p:spPr>
          <a:xfrm>
            <a:off x="-388889" y="1055624"/>
            <a:ext cx="4001315" cy="5314406"/>
          </a:xfrm>
          <a:prstGeom prst="rect">
            <a:avLst/>
          </a:prstGeom>
        </p:spPr>
      </p:pic>
      <p:cxnSp>
        <p:nvCxnSpPr>
          <p:cNvPr id="18" name="Straight Connector 11">
            <a:extLst>
              <a:ext uri="{FF2B5EF4-FFF2-40B4-BE49-F238E27FC236}">
                <a16:creationId xmlns:a16="http://schemas.microsoft.com/office/drawing/2014/main" id="{87ED8B4E-BB7E-447F-A35F-4D3AF6C0A6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4770" y="2086188"/>
            <a:ext cx="608976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19" name="Rectangle 13">
            <a:extLst>
              <a:ext uri="{FF2B5EF4-FFF2-40B4-BE49-F238E27FC236}">
                <a16:creationId xmlns:a16="http://schemas.microsoft.com/office/drawing/2014/main" id="{10DC0642-5384-4897-BC9B-E85F63D7BC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26015513-D3C4-4477-AA12-D8FF240AA3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a:extLst>
              <a:ext uri="{FF2B5EF4-FFF2-40B4-BE49-F238E27FC236}">
                <a16:creationId xmlns:a16="http://schemas.microsoft.com/office/drawing/2014/main" id="{25CAFFE6-15DA-2A4E-888F-40D6B5E0D80B}"/>
              </a:ext>
            </a:extLst>
          </p:cNvPr>
          <p:cNvSpPr/>
          <p:nvPr/>
        </p:nvSpPr>
        <p:spPr>
          <a:xfrm>
            <a:off x="4974770" y="1875295"/>
            <a:ext cx="6338993" cy="434132"/>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728E2D2-706C-C7EB-0FC8-8690F4831D10}"/>
              </a:ext>
            </a:extLst>
          </p:cNvPr>
          <p:cNvSpPr>
            <a:spLocks noGrp="1"/>
          </p:cNvSpPr>
          <p:nvPr>
            <p:ph idx="1"/>
          </p:nvPr>
        </p:nvSpPr>
        <p:spPr>
          <a:xfrm>
            <a:off x="4974769" y="1714014"/>
            <a:ext cx="6574973" cy="4443636"/>
          </a:xfrm>
        </p:spPr>
        <p:txBody>
          <a:bodyPr>
            <a:normAutofit/>
          </a:bodyPr>
          <a:lstStyle/>
          <a:p>
            <a:pPr>
              <a:lnSpc>
                <a:spcPct val="110000"/>
              </a:lnSpc>
              <a:spcBef>
                <a:spcPts val="600"/>
              </a:spcBef>
              <a:spcAft>
                <a:spcPts val="600"/>
              </a:spcAft>
              <a:buFont typeface="Wingdings" panose="05000000000000000000" pitchFamily="2" charset="2"/>
              <a:buChar char="§"/>
            </a:pPr>
            <a:r>
              <a:rPr lang="en-US" sz="2800" dirty="0"/>
              <a:t> Holding the silence is powerful</a:t>
            </a:r>
          </a:p>
          <a:p>
            <a:pPr>
              <a:lnSpc>
                <a:spcPct val="110000"/>
              </a:lnSpc>
              <a:spcBef>
                <a:spcPts val="600"/>
              </a:spcBef>
              <a:spcAft>
                <a:spcPts val="600"/>
              </a:spcAft>
              <a:buFont typeface="Wingdings" panose="05000000000000000000" pitchFamily="2" charset="2"/>
              <a:buChar char="§"/>
            </a:pPr>
            <a:r>
              <a:rPr lang="en-US" sz="2800" dirty="0"/>
              <a:t> Gives the other person time to</a:t>
            </a:r>
          </a:p>
          <a:p>
            <a:pPr lvl="3">
              <a:lnSpc>
                <a:spcPct val="110000"/>
              </a:lnSpc>
              <a:spcBef>
                <a:spcPts val="600"/>
              </a:spcBef>
              <a:spcAft>
                <a:spcPts val="600"/>
              </a:spcAft>
              <a:buFont typeface="Wingdings" panose="05000000000000000000" pitchFamily="2" charset="2"/>
              <a:buChar char="§"/>
            </a:pPr>
            <a:r>
              <a:rPr lang="en-US" sz="2800" dirty="0"/>
              <a:t> think about what you said</a:t>
            </a:r>
          </a:p>
          <a:p>
            <a:pPr lvl="3">
              <a:lnSpc>
                <a:spcPct val="110000"/>
              </a:lnSpc>
              <a:spcBef>
                <a:spcPts val="600"/>
              </a:spcBef>
              <a:spcAft>
                <a:spcPts val="600"/>
              </a:spcAft>
              <a:buFont typeface="Wingdings" panose="05000000000000000000" pitchFamily="2" charset="2"/>
              <a:buChar char="§"/>
            </a:pPr>
            <a:r>
              <a:rPr lang="en-US" sz="2800" dirty="0"/>
              <a:t> apply it to their situation internally</a:t>
            </a:r>
          </a:p>
          <a:p>
            <a:pPr lvl="3">
              <a:lnSpc>
                <a:spcPct val="110000"/>
              </a:lnSpc>
              <a:spcBef>
                <a:spcPts val="600"/>
              </a:spcBef>
              <a:spcAft>
                <a:spcPts val="600"/>
              </a:spcAft>
              <a:buFont typeface="Wingdings" panose="05000000000000000000" pitchFamily="2" charset="2"/>
              <a:buChar char="§"/>
            </a:pPr>
            <a:r>
              <a:rPr lang="en-US" sz="2800" dirty="0"/>
              <a:t> decide how to reply</a:t>
            </a:r>
          </a:p>
          <a:p>
            <a:pPr lvl="1">
              <a:lnSpc>
                <a:spcPct val="110000"/>
              </a:lnSpc>
              <a:spcBef>
                <a:spcPts val="600"/>
              </a:spcBef>
              <a:spcAft>
                <a:spcPts val="600"/>
              </a:spcAft>
              <a:buFont typeface="Wingdings" panose="05000000000000000000" pitchFamily="2" charset="2"/>
              <a:buChar char="§"/>
            </a:pPr>
            <a:r>
              <a:rPr lang="en-US" sz="2800" dirty="0"/>
              <a:t> Is often so loud it redirects a participant</a:t>
            </a:r>
            <a:br>
              <a:rPr lang="en-US" sz="2800" dirty="0"/>
            </a:br>
            <a:r>
              <a:rPr lang="en-US" sz="2800" dirty="0"/>
              <a:t> back to the conversation</a:t>
            </a:r>
          </a:p>
          <a:p>
            <a:pPr>
              <a:buFont typeface="Wingdings" panose="05000000000000000000" pitchFamily="2" charset="2"/>
              <a:buChar char="§"/>
            </a:pPr>
            <a:endParaRPr lang="en-US" sz="2800" dirty="0"/>
          </a:p>
          <a:p>
            <a:pPr>
              <a:buFont typeface="Wingdings" panose="05000000000000000000" pitchFamily="2" charset="2"/>
              <a:buChar char="§"/>
            </a:pPr>
            <a:endParaRPr lang="en-US" sz="2800" dirty="0"/>
          </a:p>
        </p:txBody>
      </p:sp>
    </p:spTree>
    <p:custDataLst>
      <p:tags r:id="rId1"/>
    </p:custDataLst>
    <p:extLst>
      <p:ext uri="{BB962C8B-B14F-4D97-AF65-F5344CB8AC3E}">
        <p14:creationId xmlns:p14="http://schemas.microsoft.com/office/powerpoint/2010/main" val="13094113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9A029-CD51-9FBC-20C9-DBE88CAEE152}"/>
              </a:ext>
            </a:extLst>
          </p:cNvPr>
          <p:cNvSpPr>
            <a:spLocks noGrp="1"/>
          </p:cNvSpPr>
          <p:nvPr>
            <p:ph type="title"/>
          </p:nvPr>
        </p:nvSpPr>
        <p:spPr/>
        <p:txBody>
          <a:bodyPr/>
          <a:lstStyle/>
          <a:p>
            <a:r>
              <a:rPr lang="en-US" dirty="0"/>
              <a:t>O.A.R.S. works remotely, too! </a:t>
            </a:r>
          </a:p>
        </p:txBody>
      </p:sp>
      <p:sp>
        <p:nvSpPr>
          <p:cNvPr id="4" name="Slide Number Placeholder 3">
            <a:extLst>
              <a:ext uri="{FF2B5EF4-FFF2-40B4-BE49-F238E27FC236}">
                <a16:creationId xmlns:a16="http://schemas.microsoft.com/office/drawing/2014/main" id="{43002A0E-D861-82B6-E11D-3A82A1DEEAE9}"/>
              </a:ext>
            </a:extLst>
          </p:cNvPr>
          <p:cNvSpPr>
            <a:spLocks noGrp="1"/>
          </p:cNvSpPr>
          <p:nvPr>
            <p:ph type="sldNum" sz="quarter" idx="12"/>
          </p:nvPr>
        </p:nvSpPr>
        <p:spPr>
          <a:xfrm>
            <a:off x="10510059" y="6459785"/>
            <a:ext cx="1312025" cy="365125"/>
          </a:xfrm>
        </p:spPr>
        <p:txBody>
          <a:bodyPr/>
          <a:lstStyle/>
          <a:p>
            <a:fld id="{446BC226-869D-4111-AF9F-21D3F66DFAEC}" type="slidenum">
              <a:rPr lang="en-US" smtClean="0"/>
              <a:t>13</a:t>
            </a:fld>
            <a:endParaRPr lang="en-US"/>
          </a:p>
        </p:txBody>
      </p:sp>
      <p:pic>
        <p:nvPicPr>
          <p:cNvPr id="7" name="Graphic 6">
            <a:extLst>
              <a:ext uri="{FF2B5EF4-FFF2-40B4-BE49-F238E27FC236}">
                <a16:creationId xmlns:a16="http://schemas.microsoft.com/office/drawing/2014/main" id="{BE20639F-F388-C21B-4201-78D4D62B462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614614" y="2145877"/>
            <a:ext cx="390525" cy="666750"/>
          </a:xfrm>
          <a:prstGeom prst="rect">
            <a:avLst/>
          </a:prstGeom>
        </p:spPr>
      </p:pic>
      <p:pic>
        <p:nvPicPr>
          <p:cNvPr id="9" name="Graphic 8">
            <a:extLst>
              <a:ext uri="{FF2B5EF4-FFF2-40B4-BE49-F238E27FC236}">
                <a16:creationId xmlns:a16="http://schemas.microsoft.com/office/drawing/2014/main" id="{C4B3E317-CB6D-7FCD-D2C6-3BC93EEEF61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571752" y="3095625"/>
            <a:ext cx="476250" cy="666750"/>
          </a:xfrm>
          <a:prstGeom prst="rect">
            <a:avLst/>
          </a:prstGeom>
        </p:spPr>
      </p:pic>
      <p:pic>
        <p:nvPicPr>
          <p:cNvPr id="11" name="Graphic 10">
            <a:extLst>
              <a:ext uri="{FF2B5EF4-FFF2-40B4-BE49-F238E27FC236}">
                <a16:creationId xmlns:a16="http://schemas.microsoft.com/office/drawing/2014/main" id="{D2046E0B-3B9C-DAE3-EE34-4A6BE489696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647952" y="4045373"/>
            <a:ext cx="400050" cy="666750"/>
          </a:xfrm>
          <a:prstGeom prst="rect">
            <a:avLst/>
          </a:prstGeom>
        </p:spPr>
      </p:pic>
      <p:pic>
        <p:nvPicPr>
          <p:cNvPr id="13" name="Graphic 12">
            <a:extLst>
              <a:ext uri="{FF2B5EF4-FFF2-40B4-BE49-F238E27FC236}">
                <a16:creationId xmlns:a16="http://schemas.microsoft.com/office/drawing/2014/main" id="{A33D56C6-81D4-4C38-15A3-6BA437E4E2B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657477" y="5120641"/>
            <a:ext cx="390525" cy="666750"/>
          </a:xfrm>
          <a:prstGeom prst="rect">
            <a:avLst/>
          </a:prstGeom>
        </p:spPr>
      </p:pic>
      <p:sp>
        <p:nvSpPr>
          <p:cNvPr id="14" name="TextBox 13">
            <a:extLst>
              <a:ext uri="{FF2B5EF4-FFF2-40B4-BE49-F238E27FC236}">
                <a16:creationId xmlns:a16="http://schemas.microsoft.com/office/drawing/2014/main" id="{057A15E8-1C96-90CE-BCF5-C1AF32EBA6B5}"/>
              </a:ext>
            </a:extLst>
          </p:cNvPr>
          <p:cNvSpPr txBox="1"/>
          <p:nvPr/>
        </p:nvSpPr>
        <p:spPr>
          <a:xfrm>
            <a:off x="3149603" y="2217642"/>
            <a:ext cx="4588933" cy="523220"/>
          </a:xfrm>
          <a:prstGeom prst="rect">
            <a:avLst/>
          </a:prstGeom>
          <a:noFill/>
        </p:spPr>
        <p:txBody>
          <a:bodyPr wrap="square" rtlCol="0">
            <a:spAutoFit/>
          </a:bodyPr>
          <a:lstStyle/>
          <a:p>
            <a:r>
              <a:rPr lang="en-US" sz="2800" dirty="0"/>
              <a:t>Open-ended questions</a:t>
            </a:r>
          </a:p>
        </p:txBody>
      </p:sp>
      <p:sp>
        <p:nvSpPr>
          <p:cNvPr id="15" name="TextBox 14">
            <a:extLst>
              <a:ext uri="{FF2B5EF4-FFF2-40B4-BE49-F238E27FC236}">
                <a16:creationId xmlns:a16="http://schemas.microsoft.com/office/drawing/2014/main" id="{DF6DED20-683A-3451-9D3D-F4C98E7230EC}"/>
              </a:ext>
            </a:extLst>
          </p:cNvPr>
          <p:cNvSpPr txBox="1"/>
          <p:nvPr/>
        </p:nvSpPr>
        <p:spPr>
          <a:xfrm>
            <a:off x="3149603" y="3184584"/>
            <a:ext cx="3293534" cy="523220"/>
          </a:xfrm>
          <a:prstGeom prst="rect">
            <a:avLst/>
          </a:prstGeom>
          <a:noFill/>
        </p:spPr>
        <p:txBody>
          <a:bodyPr wrap="square" rtlCol="0">
            <a:spAutoFit/>
          </a:bodyPr>
          <a:lstStyle/>
          <a:p>
            <a:r>
              <a:rPr lang="en-US" sz="2800" dirty="0"/>
              <a:t>Affirmations</a:t>
            </a:r>
            <a:endParaRPr lang="en-US" dirty="0"/>
          </a:p>
        </p:txBody>
      </p:sp>
      <p:sp>
        <p:nvSpPr>
          <p:cNvPr id="16" name="TextBox 15">
            <a:extLst>
              <a:ext uri="{FF2B5EF4-FFF2-40B4-BE49-F238E27FC236}">
                <a16:creationId xmlns:a16="http://schemas.microsoft.com/office/drawing/2014/main" id="{BB1FE8FF-13DB-D628-C5BB-58B6422D1F35}"/>
              </a:ext>
            </a:extLst>
          </p:cNvPr>
          <p:cNvSpPr txBox="1"/>
          <p:nvPr/>
        </p:nvSpPr>
        <p:spPr>
          <a:xfrm>
            <a:off x="3149603" y="4117138"/>
            <a:ext cx="3793067" cy="523220"/>
          </a:xfrm>
          <a:prstGeom prst="rect">
            <a:avLst/>
          </a:prstGeom>
          <a:noFill/>
        </p:spPr>
        <p:txBody>
          <a:bodyPr wrap="square" rtlCol="0">
            <a:spAutoFit/>
          </a:bodyPr>
          <a:lstStyle/>
          <a:p>
            <a:r>
              <a:rPr lang="en-US" sz="2800" dirty="0"/>
              <a:t>Reflections</a:t>
            </a:r>
          </a:p>
        </p:txBody>
      </p:sp>
      <p:sp>
        <p:nvSpPr>
          <p:cNvPr id="17" name="TextBox 16">
            <a:extLst>
              <a:ext uri="{FF2B5EF4-FFF2-40B4-BE49-F238E27FC236}">
                <a16:creationId xmlns:a16="http://schemas.microsoft.com/office/drawing/2014/main" id="{7DDC6E4D-3B79-C7C2-EE64-2D49F077B797}"/>
              </a:ext>
            </a:extLst>
          </p:cNvPr>
          <p:cNvSpPr txBox="1"/>
          <p:nvPr/>
        </p:nvSpPr>
        <p:spPr>
          <a:xfrm>
            <a:off x="3149603" y="5192406"/>
            <a:ext cx="4377267" cy="523220"/>
          </a:xfrm>
          <a:prstGeom prst="rect">
            <a:avLst/>
          </a:prstGeom>
          <a:noFill/>
        </p:spPr>
        <p:txBody>
          <a:bodyPr wrap="square" rtlCol="0">
            <a:spAutoFit/>
          </a:bodyPr>
          <a:lstStyle/>
          <a:p>
            <a:r>
              <a:rPr lang="en-US" sz="2800" dirty="0"/>
              <a:t>Summaries</a:t>
            </a:r>
            <a:endParaRPr lang="en-US" dirty="0"/>
          </a:p>
        </p:txBody>
      </p:sp>
      <p:pic>
        <p:nvPicPr>
          <p:cNvPr id="19" name="Picture 18" descr="Diagram&#10;&#10;Description automatically generated">
            <a:extLst>
              <a:ext uri="{FF2B5EF4-FFF2-40B4-BE49-F238E27FC236}">
                <a16:creationId xmlns:a16="http://schemas.microsoft.com/office/drawing/2014/main" id="{F819683E-1E2E-AAAF-333A-7D047FACEEF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153402" y="3255002"/>
            <a:ext cx="3195040" cy="2640346"/>
          </a:xfrm>
          <a:prstGeom prst="rect">
            <a:avLst/>
          </a:prstGeom>
        </p:spPr>
      </p:pic>
    </p:spTree>
    <p:custDataLst>
      <p:tags r:id="rId1"/>
    </p:custDataLst>
    <p:extLst>
      <p:ext uri="{BB962C8B-B14F-4D97-AF65-F5344CB8AC3E}">
        <p14:creationId xmlns:p14="http://schemas.microsoft.com/office/powerpoint/2010/main" val="3800900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311973C2-EB8B-452A-A698-4A252FD3A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9" name="Rectangle 28">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FD5FF08D-F362-3AA5-3945-D770AB7E618D}"/>
              </a:ext>
            </a:extLst>
          </p:cNvPr>
          <p:cNvSpPr>
            <a:spLocks noGrp="1"/>
          </p:cNvSpPr>
          <p:nvPr>
            <p:ph type="title"/>
          </p:nvPr>
        </p:nvSpPr>
        <p:spPr>
          <a:xfrm>
            <a:off x="5286984" y="286372"/>
            <a:ext cx="6562695" cy="1758799"/>
          </a:xfrm>
        </p:spPr>
        <p:txBody>
          <a:bodyPr>
            <a:normAutofit/>
          </a:bodyPr>
          <a:lstStyle/>
          <a:p>
            <a:pPr>
              <a:lnSpc>
                <a:spcPct val="120000"/>
              </a:lnSpc>
              <a:spcBef>
                <a:spcPts val="0"/>
              </a:spcBef>
            </a:pPr>
            <a:r>
              <a:rPr lang="en-US" sz="4100" dirty="0"/>
              <a:t>Tips for participant-centered conversations</a:t>
            </a:r>
            <a:endParaRPr lang="en-US" dirty="0"/>
          </a:p>
        </p:txBody>
      </p:sp>
      <p:pic>
        <p:nvPicPr>
          <p:cNvPr id="13" name="Picture 12" descr="A person looking at her phone&#10;&#10;Description automatically generated with medium confidence">
            <a:extLst>
              <a:ext uri="{FF2B5EF4-FFF2-40B4-BE49-F238E27FC236}">
                <a16:creationId xmlns:a16="http://schemas.microsoft.com/office/drawing/2014/main" id="{7B8E2503-C04D-DE34-E4A8-A6E98BF9D9FD}"/>
              </a:ext>
            </a:extLst>
          </p:cNvPr>
          <p:cNvPicPr>
            <a:picLocks noChangeAspect="1"/>
          </p:cNvPicPr>
          <p:nvPr/>
        </p:nvPicPr>
        <p:blipFill rotWithShape="1">
          <a:blip r:embed="rId4">
            <a:extLst>
              <a:ext uri="{28A0092B-C50C-407E-A947-70E740481C1C}">
                <a14:useLocalDpi xmlns:a14="http://schemas.microsoft.com/office/drawing/2010/main" val="0"/>
              </a:ext>
            </a:extLst>
          </a:blip>
          <a:srcRect l="37946" r="23947"/>
          <a:stretch/>
        </p:blipFill>
        <p:spPr>
          <a:xfrm>
            <a:off x="20" y="-12128"/>
            <a:ext cx="4654276" cy="6870127"/>
          </a:xfrm>
          <a:prstGeom prst="rect">
            <a:avLst/>
          </a:prstGeom>
        </p:spPr>
      </p:pic>
      <p:cxnSp>
        <p:nvCxnSpPr>
          <p:cNvPr id="31" name="Straight Connector 30">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87617" y="2085703"/>
            <a:ext cx="617068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9" name="Content Placeholder 8">
            <a:extLst>
              <a:ext uri="{FF2B5EF4-FFF2-40B4-BE49-F238E27FC236}">
                <a16:creationId xmlns:a16="http://schemas.microsoft.com/office/drawing/2014/main" id="{151402B0-6ED6-870D-FED6-5CE982C92125}"/>
              </a:ext>
            </a:extLst>
          </p:cNvPr>
          <p:cNvSpPr>
            <a:spLocks noGrp="1"/>
          </p:cNvSpPr>
          <p:nvPr>
            <p:ph idx="1"/>
          </p:nvPr>
        </p:nvSpPr>
        <p:spPr>
          <a:xfrm>
            <a:off x="5602941" y="2395410"/>
            <a:ext cx="5946802" cy="3670180"/>
          </a:xfrm>
        </p:spPr>
        <p:txBody>
          <a:bodyPr>
            <a:normAutofit/>
          </a:bodyPr>
          <a:lstStyle/>
          <a:p>
            <a:pPr>
              <a:buFont typeface="Arial" panose="020B0604020202020204" pitchFamily="34" charset="0"/>
              <a:buChar char="•"/>
            </a:pPr>
            <a:r>
              <a:rPr lang="en-US" sz="2400" dirty="0"/>
              <a:t> Plan ahead</a:t>
            </a:r>
          </a:p>
          <a:p>
            <a:pPr>
              <a:buFont typeface="Arial" panose="020B0604020202020204" pitchFamily="34" charset="0"/>
              <a:buChar char="•"/>
            </a:pPr>
            <a:r>
              <a:rPr lang="en-US" sz="2400" dirty="0"/>
              <a:t> Know your options</a:t>
            </a:r>
          </a:p>
          <a:p>
            <a:pPr>
              <a:buFont typeface="Arial" panose="020B0604020202020204" pitchFamily="34" charset="0"/>
              <a:buChar char="•"/>
            </a:pPr>
            <a:r>
              <a:rPr lang="en-US" sz="2400" dirty="0"/>
              <a:t> Practice </a:t>
            </a:r>
          </a:p>
          <a:p>
            <a:pPr>
              <a:buFont typeface="Arial" panose="020B0604020202020204" pitchFamily="34" charset="0"/>
              <a:buChar char="•"/>
            </a:pPr>
            <a:r>
              <a:rPr lang="en-US" sz="2400" dirty="0"/>
              <a:t> Use trauma-informed practices</a:t>
            </a:r>
          </a:p>
          <a:p>
            <a:pPr>
              <a:buFont typeface="Arial" panose="020B0604020202020204" pitchFamily="34" charset="0"/>
              <a:buChar char="•"/>
            </a:pPr>
            <a:r>
              <a:rPr lang="en-US" sz="2400" dirty="0"/>
              <a:t> Practice being comfortable with silence</a:t>
            </a:r>
          </a:p>
          <a:p>
            <a:pPr>
              <a:buFont typeface="Arial" panose="020B0604020202020204" pitchFamily="34" charset="0"/>
              <a:buChar char="•"/>
            </a:pPr>
            <a:r>
              <a:rPr lang="en-US" sz="2400" dirty="0"/>
              <a:t> Listen actively</a:t>
            </a:r>
          </a:p>
          <a:p>
            <a:pPr lvl="1">
              <a:buFont typeface="Arial" panose="020B0604020202020204" pitchFamily="34" charset="0"/>
              <a:buChar char="•"/>
            </a:pPr>
            <a:r>
              <a:rPr lang="en-US" sz="2200" dirty="0"/>
              <a:t>Remember your OARS training!</a:t>
            </a:r>
          </a:p>
        </p:txBody>
      </p:sp>
      <p:sp>
        <p:nvSpPr>
          <p:cNvPr id="7" name="Slide Number Placeholder 6">
            <a:extLst>
              <a:ext uri="{FF2B5EF4-FFF2-40B4-BE49-F238E27FC236}">
                <a16:creationId xmlns:a16="http://schemas.microsoft.com/office/drawing/2014/main" id="{2B36754B-B34D-D0E2-F94E-345283AD27C0}"/>
              </a:ext>
            </a:extLst>
          </p:cNvPr>
          <p:cNvSpPr>
            <a:spLocks noGrp="1"/>
          </p:cNvSpPr>
          <p:nvPr>
            <p:ph type="sldNum" sz="quarter" idx="12"/>
          </p:nvPr>
        </p:nvSpPr>
        <p:spPr>
          <a:xfrm>
            <a:off x="9900458" y="6459785"/>
            <a:ext cx="1312025" cy="365125"/>
          </a:xfrm>
        </p:spPr>
        <p:txBody>
          <a:bodyPr>
            <a:normAutofit/>
          </a:bodyPr>
          <a:lstStyle/>
          <a:p>
            <a:pPr>
              <a:spcAft>
                <a:spcPts val="600"/>
              </a:spcAft>
            </a:pPr>
            <a:fld id="{446BC226-869D-4111-AF9F-21D3F66DFAEC}" type="slidenum">
              <a:rPr lang="en-US">
                <a:solidFill>
                  <a:schemeClr val="tx1">
                    <a:lumMod val="75000"/>
                    <a:lumOff val="25000"/>
                  </a:schemeClr>
                </a:solidFill>
              </a:rPr>
              <a:pPr>
                <a:spcAft>
                  <a:spcPts val="600"/>
                </a:spcAft>
              </a:pPr>
              <a:t>14</a:t>
            </a:fld>
            <a:endParaRPr lang="en-US">
              <a:solidFill>
                <a:schemeClr val="tx1">
                  <a:lumMod val="75000"/>
                  <a:lumOff val="25000"/>
                </a:schemeClr>
              </a:solidFill>
            </a:endParaRPr>
          </a:p>
        </p:txBody>
      </p:sp>
    </p:spTree>
    <p:custDataLst>
      <p:tags r:id="rId1"/>
    </p:custDataLst>
    <p:extLst>
      <p:ext uri="{BB962C8B-B14F-4D97-AF65-F5344CB8AC3E}">
        <p14:creationId xmlns:p14="http://schemas.microsoft.com/office/powerpoint/2010/main" val="25455683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C5138816-AF06-47EE-964C-EC93C016D5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3F8DEE-B415-A996-C894-D952D0D8D98F}"/>
              </a:ext>
            </a:extLst>
          </p:cNvPr>
          <p:cNvSpPr>
            <a:spLocks noGrp="1"/>
          </p:cNvSpPr>
          <p:nvPr>
            <p:ph type="title"/>
          </p:nvPr>
        </p:nvSpPr>
        <p:spPr>
          <a:xfrm>
            <a:off x="3847306" y="410188"/>
            <a:ext cx="7702437" cy="754117"/>
          </a:xfrm>
        </p:spPr>
        <p:txBody>
          <a:bodyPr vert="horz" lIns="91440" tIns="45720" rIns="91440" bIns="45720" rtlCol="0">
            <a:normAutofit/>
          </a:bodyPr>
          <a:lstStyle/>
          <a:p>
            <a:r>
              <a:rPr lang="en-US" sz="4000"/>
              <a:t>The flow of a phone appointment</a:t>
            </a:r>
          </a:p>
        </p:txBody>
      </p:sp>
      <p:pic>
        <p:nvPicPr>
          <p:cNvPr id="6" name="Picture 5">
            <a:extLst>
              <a:ext uri="{FF2B5EF4-FFF2-40B4-BE49-F238E27FC236}">
                <a16:creationId xmlns:a16="http://schemas.microsoft.com/office/drawing/2014/main" id="{C5B172B4-8129-2D4E-F3D7-76BB1C45155C}"/>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t="848" r="3" b="5851"/>
          <a:stretch/>
        </p:blipFill>
        <p:spPr>
          <a:xfrm>
            <a:off x="-154009" y="1019910"/>
            <a:ext cx="4001315" cy="5314406"/>
          </a:xfrm>
          <a:prstGeom prst="rect">
            <a:avLst/>
          </a:prstGeom>
        </p:spPr>
      </p:pic>
      <p:cxnSp>
        <p:nvCxnSpPr>
          <p:cNvPr id="39" name="Straight Connector 38">
            <a:extLst>
              <a:ext uri="{FF2B5EF4-FFF2-40B4-BE49-F238E27FC236}">
                <a16:creationId xmlns:a16="http://schemas.microsoft.com/office/drawing/2014/main" id="{87ED8B4E-BB7E-447F-A35F-4D3AF6C0A6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4770" y="2086188"/>
            <a:ext cx="608976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10DC0642-5384-4897-BC9B-E85F63D7BC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3" name="Rectangle 42">
            <a:extLst>
              <a:ext uri="{FF2B5EF4-FFF2-40B4-BE49-F238E27FC236}">
                <a16:creationId xmlns:a16="http://schemas.microsoft.com/office/drawing/2014/main" id="{26015513-D3C4-4477-AA12-D8FF240AA3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Slide Number Placeholder 3">
            <a:extLst>
              <a:ext uri="{FF2B5EF4-FFF2-40B4-BE49-F238E27FC236}">
                <a16:creationId xmlns:a16="http://schemas.microsoft.com/office/drawing/2014/main" id="{D94CB76C-2796-F968-F766-4EAEA8EED414}"/>
              </a:ext>
            </a:extLst>
          </p:cNvPr>
          <p:cNvSpPr>
            <a:spLocks noGrp="1"/>
          </p:cNvSpPr>
          <p:nvPr>
            <p:ph type="sldNum" sz="quarter" idx="12"/>
          </p:nvPr>
        </p:nvSpPr>
        <p:spPr>
          <a:xfrm>
            <a:off x="9900458" y="6459785"/>
            <a:ext cx="1312025" cy="365125"/>
          </a:xfrm>
        </p:spPr>
        <p:txBody>
          <a:bodyPr vert="horz" lIns="91440" tIns="45720" rIns="91440" bIns="45720" rtlCol="0">
            <a:normAutofit/>
          </a:bodyPr>
          <a:lstStyle/>
          <a:p>
            <a:pPr>
              <a:spcAft>
                <a:spcPts val="600"/>
              </a:spcAft>
            </a:pPr>
            <a:fld id="{446BC226-869D-4111-AF9F-21D3F66DFAEC}" type="slidenum">
              <a:rPr lang="en-US"/>
              <a:pPr>
                <a:spcAft>
                  <a:spcPts val="600"/>
                </a:spcAft>
              </a:pPr>
              <a:t>15</a:t>
            </a:fld>
            <a:endParaRPr lang="en-US"/>
          </a:p>
        </p:txBody>
      </p:sp>
      <p:sp>
        <p:nvSpPr>
          <p:cNvPr id="7" name="Rectangle 6">
            <a:extLst>
              <a:ext uri="{FF2B5EF4-FFF2-40B4-BE49-F238E27FC236}">
                <a16:creationId xmlns:a16="http://schemas.microsoft.com/office/drawing/2014/main" id="{9B871B72-3A91-70E5-4F43-C3FB0702DF79}"/>
              </a:ext>
            </a:extLst>
          </p:cNvPr>
          <p:cNvSpPr/>
          <p:nvPr/>
        </p:nvSpPr>
        <p:spPr>
          <a:xfrm>
            <a:off x="4105835" y="1882588"/>
            <a:ext cx="7620000" cy="50912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Content Placeholder 10">
            <a:extLst>
              <a:ext uri="{FF2B5EF4-FFF2-40B4-BE49-F238E27FC236}">
                <a16:creationId xmlns:a16="http://schemas.microsoft.com/office/drawing/2014/main" id="{E43A6A28-53C4-CD9B-1C4A-4F1A1085B0E9}"/>
              </a:ext>
            </a:extLst>
          </p:cNvPr>
          <p:cNvGraphicFramePr>
            <a:graphicFrameLocks noGrp="1"/>
          </p:cNvGraphicFramePr>
          <p:nvPr>
            <p:ph idx="1"/>
            <p:extLst>
              <p:ext uri="{D42A27DB-BD31-4B8C-83A1-F6EECF244321}">
                <p14:modId xmlns:p14="http://schemas.microsoft.com/office/powerpoint/2010/main" val="688281316"/>
              </p:ext>
            </p:extLst>
          </p:nvPr>
        </p:nvGraphicFramePr>
        <p:xfrm>
          <a:off x="3352801" y="1302756"/>
          <a:ext cx="8373034" cy="492796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Thought Bubble: Cloud 2">
            <a:extLst>
              <a:ext uri="{FF2B5EF4-FFF2-40B4-BE49-F238E27FC236}">
                <a16:creationId xmlns:a16="http://schemas.microsoft.com/office/drawing/2014/main" id="{5673FB22-96DA-1BD7-5272-3C23F5058174}"/>
              </a:ext>
            </a:extLst>
          </p:cNvPr>
          <p:cNvSpPr/>
          <p:nvPr/>
        </p:nvSpPr>
        <p:spPr>
          <a:xfrm>
            <a:off x="6821213" y="2926938"/>
            <a:ext cx="2689412" cy="2330820"/>
          </a:xfrm>
          <a:prstGeom prst="cloudCallout">
            <a:avLst>
              <a:gd name="adj1" fmla="val -10499"/>
              <a:gd name="adj2" fmla="val 37885"/>
            </a:avLst>
          </a:prstGeom>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Take a deep breath and center yourself</a:t>
            </a:r>
          </a:p>
        </p:txBody>
      </p:sp>
    </p:spTree>
    <p:custDataLst>
      <p:tags r:id="rId1"/>
    </p:custDataLst>
    <p:extLst>
      <p:ext uri="{BB962C8B-B14F-4D97-AF65-F5344CB8AC3E}">
        <p14:creationId xmlns:p14="http://schemas.microsoft.com/office/powerpoint/2010/main" val="3946752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par>
                          <p:cTn id="8" fill="hold">
                            <p:stCondLst>
                              <p:cond delay="2400"/>
                            </p:stCondLst>
                            <p:childTnLst>
                              <p:par>
                                <p:cTn id="9" presetID="10" presetClass="entr" presetSubtype="0" fill="hold" grpId="0" nodeType="afterEffect">
                                  <p:stCondLst>
                                    <p:cond delay="0"/>
                                  </p:stCondLst>
                                  <p:childTnLst>
                                    <p:set>
                                      <p:cBhvr>
                                        <p:cTn id="10" dur="1" fill="hold">
                                          <p:stCondLst>
                                            <p:cond delay="0"/>
                                          </p:stCondLst>
                                        </p:cTn>
                                        <p:tgtEl>
                                          <p:spTgt spid="11">
                                            <p:graphicEl>
                                              <a:dgm id="{DD9D3017-796A-4DFB-BB68-8154079136AF}"/>
                                            </p:graphicEl>
                                          </p:spTgt>
                                        </p:tgtEl>
                                        <p:attrNameLst>
                                          <p:attrName>style.visibility</p:attrName>
                                        </p:attrNameLst>
                                      </p:cBhvr>
                                      <p:to>
                                        <p:strVal val="visible"/>
                                      </p:to>
                                    </p:set>
                                    <p:animEffect transition="in" filter="fade">
                                      <p:cBhvr>
                                        <p:cTn id="11" dur="500"/>
                                        <p:tgtEl>
                                          <p:spTgt spid="11">
                                            <p:graphicEl>
                                              <a:dgm id="{DD9D3017-796A-4DFB-BB68-8154079136AF}"/>
                                            </p:graphic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1">
                                            <p:graphicEl>
                                              <a:dgm id="{6501CF4E-D3DD-4B45-8E89-09CD609D2A46}"/>
                                            </p:graphicEl>
                                          </p:spTgt>
                                        </p:tgtEl>
                                        <p:attrNameLst>
                                          <p:attrName>style.visibility</p:attrName>
                                        </p:attrNameLst>
                                      </p:cBhvr>
                                      <p:to>
                                        <p:strVal val="visible"/>
                                      </p:to>
                                    </p:set>
                                    <p:animEffect transition="in" filter="fade">
                                      <p:cBhvr>
                                        <p:cTn id="14" dur="500"/>
                                        <p:tgtEl>
                                          <p:spTgt spid="11">
                                            <p:graphicEl>
                                              <a:dgm id="{6501CF4E-D3DD-4B45-8E89-09CD609D2A46}"/>
                                            </p:graphicEl>
                                          </p:spTgt>
                                        </p:tgtEl>
                                      </p:cBhvr>
                                    </p:animEffect>
                                  </p:childTnLst>
                                </p:cTn>
                              </p:par>
                            </p:childTnLst>
                          </p:cTn>
                        </p:par>
                        <p:par>
                          <p:cTn id="15" fill="hold">
                            <p:stCondLst>
                              <p:cond delay="2900"/>
                            </p:stCondLst>
                            <p:childTnLst>
                              <p:par>
                                <p:cTn id="16" presetID="10" presetClass="entr" presetSubtype="0" fill="hold" grpId="0" nodeType="afterEffect">
                                  <p:stCondLst>
                                    <p:cond delay="5000"/>
                                  </p:stCondLst>
                                  <p:childTnLst>
                                    <p:set>
                                      <p:cBhvr>
                                        <p:cTn id="17" dur="1" fill="hold">
                                          <p:stCondLst>
                                            <p:cond delay="0"/>
                                          </p:stCondLst>
                                        </p:cTn>
                                        <p:tgtEl>
                                          <p:spTgt spid="11">
                                            <p:graphicEl>
                                              <a:dgm id="{74F6F18F-D4A3-4248-9E36-444B4B7E43DB}"/>
                                            </p:graphicEl>
                                          </p:spTgt>
                                        </p:tgtEl>
                                        <p:attrNameLst>
                                          <p:attrName>style.visibility</p:attrName>
                                        </p:attrNameLst>
                                      </p:cBhvr>
                                      <p:to>
                                        <p:strVal val="visible"/>
                                      </p:to>
                                    </p:set>
                                    <p:animEffect transition="in" filter="fade">
                                      <p:cBhvr>
                                        <p:cTn id="18" dur="500"/>
                                        <p:tgtEl>
                                          <p:spTgt spid="11">
                                            <p:graphicEl>
                                              <a:dgm id="{74F6F18F-D4A3-4248-9E36-444B4B7E43DB}"/>
                                            </p:graphicEl>
                                          </p:spTgt>
                                        </p:tgtEl>
                                      </p:cBhvr>
                                    </p:animEffect>
                                  </p:childTnLst>
                                </p:cTn>
                              </p:par>
                              <p:par>
                                <p:cTn id="19" presetID="10" presetClass="entr" presetSubtype="0" fill="hold" grpId="0" nodeType="withEffect">
                                  <p:stCondLst>
                                    <p:cond delay="5000"/>
                                  </p:stCondLst>
                                  <p:childTnLst>
                                    <p:set>
                                      <p:cBhvr>
                                        <p:cTn id="20" dur="1" fill="hold">
                                          <p:stCondLst>
                                            <p:cond delay="0"/>
                                          </p:stCondLst>
                                        </p:cTn>
                                        <p:tgtEl>
                                          <p:spTgt spid="11">
                                            <p:graphicEl>
                                              <a:dgm id="{A5BA7E5A-F073-4F6B-8F11-7F0B380B5A6E}"/>
                                            </p:graphicEl>
                                          </p:spTgt>
                                        </p:tgtEl>
                                        <p:attrNameLst>
                                          <p:attrName>style.visibility</p:attrName>
                                        </p:attrNameLst>
                                      </p:cBhvr>
                                      <p:to>
                                        <p:strVal val="visible"/>
                                      </p:to>
                                    </p:set>
                                    <p:animEffect transition="in" filter="fade">
                                      <p:cBhvr>
                                        <p:cTn id="21" dur="500"/>
                                        <p:tgtEl>
                                          <p:spTgt spid="11">
                                            <p:graphicEl>
                                              <a:dgm id="{A5BA7E5A-F073-4F6B-8F11-7F0B380B5A6E}"/>
                                            </p:graphicEl>
                                          </p:spTgt>
                                        </p:tgtEl>
                                      </p:cBhvr>
                                    </p:animEffect>
                                  </p:childTnLst>
                                </p:cTn>
                              </p:par>
                            </p:childTnLst>
                          </p:cTn>
                        </p:par>
                        <p:par>
                          <p:cTn id="22" fill="hold">
                            <p:stCondLst>
                              <p:cond delay="8400"/>
                            </p:stCondLst>
                            <p:childTnLst>
                              <p:par>
                                <p:cTn id="23" presetID="9" presetClass="entr" presetSubtype="0" fill="hold" grpId="0" nodeType="afterEffect">
                                  <p:stCondLst>
                                    <p:cond delay="3000"/>
                                  </p:stCondLst>
                                  <p:childTnLst>
                                    <p:set>
                                      <p:cBhvr>
                                        <p:cTn id="24" dur="1" fill="hold">
                                          <p:stCondLst>
                                            <p:cond delay="0"/>
                                          </p:stCondLst>
                                        </p:cTn>
                                        <p:tgtEl>
                                          <p:spTgt spid="3"/>
                                        </p:tgtEl>
                                        <p:attrNameLst>
                                          <p:attrName>style.visibility</p:attrName>
                                        </p:attrNameLst>
                                      </p:cBhvr>
                                      <p:to>
                                        <p:strVal val="visible"/>
                                      </p:to>
                                    </p:set>
                                    <p:animEffect transition="in" filter="dissolve">
                                      <p:cBhvr>
                                        <p:cTn id="2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11" grpId="0" uiExpand="1">
        <p:bldSub>
          <a:bldDgm bld="one"/>
        </p:bldSub>
      </p:bldGraphic>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C5138816-AF06-47EE-964C-EC93C016D5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3F8DEE-B415-A996-C894-D952D0D8D98F}"/>
              </a:ext>
            </a:extLst>
          </p:cNvPr>
          <p:cNvSpPr>
            <a:spLocks noGrp="1"/>
          </p:cNvSpPr>
          <p:nvPr>
            <p:ph type="title"/>
          </p:nvPr>
        </p:nvSpPr>
        <p:spPr>
          <a:xfrm>
            <a:off x="3847306" y="410188"/>
            <a:ext cx="7702437" cy="754117"/>
          </a:xfrm>
        </p:spPr>
        <p:txBody>
          <a:bodyPr vert="horz" lIns="91440" tIns="45720" rIns="91440" bIns="45720" rtlCol="0">
            <a:normAutofit/>
          </a:bodyPr>
          <a:lstStyle/>
          <a:p>
            <a:r>
              <a:rPr lang="en-US" sz="4000"/>
              <a:t>The flow of a phone appointment</a:t>
            </a:r>
          </a:p>
        </p:txBody>
      </p:sp>
      <p:pic>
        <p:nvPicPr>
          <p:cNvPr id="6" name="Picture 5" descr="A picture containing person, baby, toddler&#10;&#10;Description automatically generated">
            <a:extLst>
              <a:ext uri="{FF2B5EF4-FFF2-40B4-BE49-F238E27FC236}">
                <a16:creationId xmlns:a16="http://schemas.microsoft.com/office/drawing/2014/main" id="{C5B172B4-8129-2D4E-F3D7-76BB1C45155C}"/>
              </a:ext>
            </a:extLst>
          </p:cNvPr>
          <p:cNvPicPr>
            <a:picLocks noChangeAspect="1"/>
          </p:cNvPicPr>
          <p:nvPr/>
        </p:nvPicPr>
        <p:blipFill rotWithShape="1">
          <a:blip r:embed="rId4">
            <a:extLst>
              <a:ext uri="{28A0092B-C50C-407E-A947-70E740481C1C}">
                <a14:useLocalDpi xmlns:a14="http://schemas.microsoft.com/office/drawing/2010/main" val="0"/>
              </a:ext>
            </a:extLst>
          </a:blip>
          <a:srcRect t="848" r="3" b="5851"/>
          <a:stretch/>
        </p:blipFill>
        <p:spPr>
          <a:xfrm>
            <a:off x="-154009" y="1019910"/>
            <a:ext cx="4001315" cy="5314406"/>
          </a:xfrm>
          <a:prstGeom prst="rect">
            <a:avLst/>
          </a:prstGeom>
        </p:spPr>
      </p:pic>
      <p:cxnSp>
        <p:nvCxnSpPr>
          <p:cNvPr id="39" name="Straight Connector 38">
            <a:extLst>
              <a:ext uri="{FF2B5EF4-FFF2-40B4-BE49-F238E27FC236}">
                <a16:creationId xmlns:a16="http://schemas.microsoft.com/office/drawing/2014/main" id="{87ED8B4E-BB7E-447F-A35F-4D3AF6C0A6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4770" y="2086188"/>
            <a:ext cx="608976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10DC0642-5384-4897-BC9B-E85F63D7BC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3" name="Rectangle 42">
            <a:extLst>
              <a:ext uri="{FF2B5EF4-FFF2-40B4-BE49-F238E27FC236}">
                <a16:creationId xmlns:a16="http://schemas.microsoft.com/office/drawing/2014/main" id="{26015513-D3C4-4477-AA12-D8FF240AA3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Slide Number Placeholder 3">
            <a:extLst>
              <a:ext uri="{FF2B5EF4-FFF2-40B4-BE49-F238E27FC236}">
                <a16:creationId xmlns:a16="http://schemas.microsoft.com/office/drawing/2014/main" id="{D94CB76C-2796-F968-F766-4EAEA8EED414}"/>
              </a:ext>
            </a:extLst>
          </p:cNvPr>
          <p:cNvSpPr>
            <a:spLocks noGrp="1"/>
          </p:cNvSpPr>
          <p:nvPr>
            <p:ph type="sldNum" sz="quarter" idx="12"/>
          </p:nvPr>
        </p:nvSpPr>
        <p:spPr>
          <a:xfrm>
            <a:off x="9900458" y="6459785"/>
            <a:ext cx="1312025" cy="365125"/>
          </a:xfrm>
        </p:spPr>
        <p:txBody>
          <a:bodyPr vert="horz" lIns="91440" tIns="45720" rIns="91440" bIns="45720" rtlCol="0">
            <a:normAutofit/>
          </a:bodyPr>
          <a:lstStyle/>
          <a:p>
            <a:pPr>
              <a:spcAft>
                <a:spcPts val="600"/>
              </a:spcAft>
            </a:pPr>
            <a:fld id="{446BC226-869D-4111-AF9F-21D3F66DFAEC}" type="slidenum">
              <a:rPr lang="en-US"/>
              <a:pPr>
                <a:spcAft>
                  <a:spcPts val="600"/>
                </a:spcAft>
              </a:pPr>
              <a:t>16</a:t>
            </a:fld>
            <a:endParaRPr lang="en-US"/>
          </a:p>
        </p:txBody>
      </p:sp>
      <p:graphicFrame>
        <p:nvGraphicFramePr>
          <p:cNvPr id="11" name="Content Placeholder 10">
            <a:extLst>
              <a:ext uri="{FF2B5EF4-FFF2-40B4-BE49-F238E27FC236}">
                <a16:creationId xmlns:a16="http://schemas.microsoft.com/office/drawing/2014/main" id="{E43A6A28-53C4-CD9B-1C4A-4F1A1085B0E9}"/>
              </a:ext>
            </a:extLst>
          </p:cNvPr>
          <p:cNvGraphicFramePr>
            <a:graphicFrameLocks noGrp="1"/>
          </p:cNvGraphicFramePr>
          <p:nvPr>
            <p:ph idx="1"/>
            <p:extLst>
              <p:ext uri="{D42A27DB-BD31-4B8C-83A1-F6EECF244321}">
                <p14:modId xmlns:p14="http://schemas.microsoft.com/office/powerpoint/2010/main" val="2736210588"/>
              </p:ext>
            </p:extLst>
          </p:nvPr>
        </p:nvGraphicFramePr>
        <p:xfrm>
          <a:off x="3541987" y="1297273"/>
          <a:ext cx="8534400" cy="500395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2789067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11">
                                            <p:graphicEl>
                                              <a:dgm id="{DD9D3017-796A-4DFB-BB68-8154079136AF}"/>
                                            </p:graphicEl>
                                          </p:spTgt>
                                        </p:tgtEl>
                                        <p:attrNameLst>
                                          <p:attrName>style.visibility</p:attrName>
                                        </p:attrNameLst>
                                      </p:cBhvr>
                                      <p:to>
                                        <p:strVal val="visible"/>
                                      </p:to>
                                    </p:set>
                                    <p:animEffect transition="in" filter="fade">
                                      <p:cBhvr>
                                        <p:cTn id="10" dur="500"/>
                                        <p:tgtEl>
                                          <p:spTgt spid="11">
                                            <p:graphicEl>
                                              <a:dgm id="{DD9D3017-796A-4DFB-BB68-8154079136AF}"/>
                                            </p:graphicEl>
                                          </p:spTgt>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11">
                                            <p:graphicEl>
                                              <a:dgm id="{6501CF4E-D3DD-4B45-8E89-09CD609D2A46}"/>
                                            </p:graphicEl>
                                          </p:spTgt>
                                        </p:tgtEl>
                                        <p:attrNameLst>
                                          <p:attrName>style.visibility</p:attrName>
                                        </p:attrNameLst>
                                      </p:cBhvr>
                                      <p:to>
                                        <p:strVal val="visible"/>
                                      </p:to>
                                    </p:set>
                                    <p:animEffect transition="in" filter="fade">
                                      <p:cBhvr>
                                        <p:cTn id="13" dur="500"/>
                                        <p:tgtEl>
                                          <p:spTgt spid="11">
                                            <p:graphicEl>
                                              <a:dgm id="{6501CF4E-D3DD-4B45-8E89-09CD609D2A46}"/>
                                            </p:graphicEl>
                                          </p:spTgt>
                                        </p:tgtEl>
                                      </p:cBhvr>
                                    </p:animEffect>
                                  </p:childTnLst>
                                </p:cTn>
                              </p:par>
                            </p:childTnLst>
                          </p:cTn>
                        </p:par>
                        <p:par>
                          <p:cTn id="14" fill="hold">
                            <p:stCondLst>
                              <p:cond delay="2400"/>
                            </p:stCondLst>
                            <p:childTnLst>
                              <p:par>
                                <p:cTn id="15" presetID="10" presetClass="entr" presetSubtype="0" fill="hold" grpId="0" nodeType="afterEffect">
                                  <p:stCondLst>
                                    <p:cond delay="5000"/>
                                  </p:stCondLst>
                                  <p:childTnLst>
                                    <p:set>
                                      <p:cBhvr>
                                        <p:cTn id="16" dur="1" fill="hold">
                                          <p:stCondLst>
                                            <p:cond delay="0"/>
                                          </p:stCondLst>
                                        </p:cTn>
                                        <p:tgtEl>
                                          <p:spTgt spid="11">
                                            <p:graphicEl>
                                              <a:dgm id="{74F6F18F-D4A3-4248-9E36-444B4B7E43DB}"/>
                                            </p:graphicEl>
                                          </p:spTgt>
                                        </p:tgtEl>
                                        <p:attrNameLst>
                                          <p:attrName>style.visibility</p:attrName>
                                        </p:attrNameLst>
                                      </p:cBhvr>
                                      <p:to>
                                        <p:strVal val="visible"/>
                                      </p:to>
                                    </p:set>
                                    <p:animEffect transition="in" filter="fade">
                                      <p:cBhvr>
                                        <p:cTn id="17" dur="500"/>
                                        <p:tgtEl>
                                          <p:spTgt spid="11">
                                            <p:graphicEl>
                                              <a:dgm id="{74F6F18F-D4A3-4248-9E36-444B4B7E43DB}"/>
                                            </p:graphicEl>
                                          </p:spTgt>
                                        </p:tgtEl>
                                      </p:cBhvr>
                                    </p:animEffect>
                                  </p:childTnLst>
                                </p:cTn>
                              </p:par>
                              <p:par>
                                <p:cTn id="18" presetID="10" presetClass="entr" presetSubtype="0" fill="hold" grpId="0" nodeType="withEffect">
                                  <p:stCondLst>
                                    <p:cond delay="5000"/>
                                  </p:stCondLst>
                                  <p:childTnLst>
                                    <p:set>
                                      <p:cBhvr>
                                        <p:cTn id="19" dur="1" fill="hold">
                                          <p:stCondLst>
                                            <p:cond delay="0"/>
                                          </p:stCondLst>
                                        </p:cTn>
                                        <p:tgtEl>
                                          <p:spTgt spid="11">
                                            <p:graphicEl>
                                              <a:dgm id="{A5BA7E5A-F073-4F6B-8F11-7F0B380B5A6E}"/>
                                            </p:graphicEl>
                                          </p:spTgt>
                                        </p:tgtEl>
                                        <p:attrNameLst>
                                          <p:attrName>style.visibility</p:attrName>
                                        </p:attrNameLst>
                                      </p:cBhvr>
                                      <p:to>
                                        <p:strVal val="visible"/>
                                      </p:to>
                                    </p:set>
                                    <p:animEffect transition="in" filter="fade">
                                      <p:cBhvr>
                                        <p:cTn id="20" dur="500"/>
                                        <p:tgtEl>
                                          <p:spTgt spid="11">
                                            <p:graphicEl>
                                              <a:dgm id="{A5BA7E5A-F073-4F6B-8F11-7F0B380B5A6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11" grpId="0" uiExpand="1">
        <p:bldSub>
          <a:bldDgm bld="one"/>
        </p:bldSub>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CB42EBA-B4DD-0CF3-63F4-7136E45A64C7}"/>
              </a:ext>
            </a:extLst>
          </p:cNvPr>
          <p:cNvSpPr/>
          <p:nvPr/>
        </p:nvSpPr>
        <p:spPr>
          <a:xfrm>
            <a:off x="4974770" y="1964267"/>
            <a:ext cx="6237713" cy="3556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7" name="Rectangle 36">
            <a:extLst>
              <a:ext uri="{FF2B5EF4-FFF2-40B4-BE49-F238E27FC236}">
                <a16:creationId xmlns:a16="http://schemas.microsoft.com/office/drawing/2014/main" id="{C5138816-AF06-47EE-964C-EC93C016D5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3F8DEE-B415-A996-C894-D952D0D8D98F}"/>
              </a:ext>
            </a:extLst>
          </p:cNvPr>
          <p:cNvSpPr>
            <a:spLocks noGrp="1"/>
          </p:cNvSpPr>
          <p:nvPr>
            <p:ph type="title"/>
          </p:nvPr>
        </p:nvSpPr>
        <p:spPr>
          <a:xfrm>
            <a:off x="3847306" y="410188"/>
            <a:ext cx="7702437" cy="754117"/>
          </a:xfrm>
        </p:spPr>
        <p:txBody>
          <a:bodyPr vert="horz" lIns="91440" tIns="45720" rIns="91440" bIns="45720" rtlCol="0">
            <a:normAutofit/>
          </a:bodyPr>
          <a:lstStyle/>
          <a:p>
            <a:r>
              <a:rPr lang="en-US" sz="4000"/>
              <a:t>The flow of a phone appointment</a:t>
            </a:r>
          </a:p>
        </p:txBody>
      </p:sp>
      <p:pic>
        <p:nvPicPr>
          <p:cNvPr id="6" name="Picture 5" descr="A picture containing person, baby, toddler&#10;&#10;Description automatically generated">
            <a:extLst>
              <a:ext uri="{FF2B5EF4-FFF2-40B4-BE49-F238E27FC236}">
                <a16:creationId xmlns:a16="http://schemas.microsoft.com/office/drawing/2014/main" id="{C5B172B4-8129-2D4E-F3D7-76BB1C45155C}"/>
              </a:ext>
            </a:extLst>
          </p:cNvPr>
          <p:cNvPicPr>
            <a:picLocks noChangeAspect="1"/>
          </p:cNvPicPr>
          <p:nvPr/>
        </p:nvPicPr>
        <p:blipFill rotWithShape="1">
          <a:blip r:embed="rId4">
            <a:extLst>
              <a:ext uri="{28A0092B-C50C-407E-A947-70E740481C1C}">
                <a14:useLocalDpi xmlns:a14="http://schemas.microsoft.com/office/drawing/2010/main" val="0"/>
              </a:ext>
            </a:extLst>
          </a:blip>
          <a:srcRect t="848" r="3" b="5851"/>
          <a:stretch/>
        </p:blipFill>
        <p:spPr>
          <a:xfrm>
            <a:off x="-154009" y="1019910"/>
            <a:ext cx="4001315" cy="5314406"/>
          </a:xfrm>
          <a:prstGeom prst="rect">
            <a:avLst/>
          </a:prstGeom>
        </p:spPr>
      </p:pic>
      <p:cxnSp>
        <p:nvCxnSpPr>
          <p:cNvPr id="39" name="Straight Connector 38">
            <a:extLst>
              <a:ext uri="{FF2B5EF4-FFF2-40B4-BE49-F238E27FC236}">
                <a16:creationId xmlns:a16="http://schemas.microsoft.com/office/drawing/2014/main" id="{87ED8B4E-BB7E-447F-A35F-4D3AF6C0A6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4770" y="2086188"/>
            <a:ext cx="608976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10DC0642-5384-4897-BC9B-E85F63D7BC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3" name="Rectangle 42">
            <a:extLst>
              <a:ext uri="{FF2B5EF4-FFF2-40B4-BE49-F238E27FC236}">
                <a16:creationId xmlns:a16="http://schemas.microsoft.com/office/drawing/2014/main" id="{26015513-D3C4-4477-AA12-D8FF240AA3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Slide Number Placeholder 3">
            <a:extLst>
              <a:ext uri="{FF2B5EF4-FFF2-40B4-BE49-F238E27FC236}">
                <a16:creationId xmlns:a16="http://schemas.microsoft.com/office/drawing/2014/main" id="{D94CB76C-2796-F968-F766-4EAEA8EED414}"/>
              </a:ext>
            </a:extLst>
          </p:cNvPr>
          <p:cNvSpPr>
            <a:spLocks noGrp="1"/>
          </p:cNvSpPr>
          <p:nvPr>
            <p:ph type="sldNum" sz="quarter" idx="12"/>
          </p:nvPr>
        </p:nvSpPr>
        <p:spPr>
          <a:xfrm>
            <a:off x="9900458" y="6459785"/>
            <a:ext cx="1312025" cy="365125"/>
          </a:xfrm>
        </p:spPr>
        <p:txBody>
          <a:bodyPr vert="horz" lIns="91440" tIns="45720" rIns="91440" bIns="45720" rtlCol="0">
            <a:normAutofit/>
          </a:bodyPr>
          <a:lstStyle/>
          <a:p>
            <a:pPr>
              <a:spcAft>
                <a:spcPts val="600"/>
              </a:spcAft>
            </a:pPr>
            <a:fld id="{446BC226-869D-4111-AF9F-21D3F66DFAEC}" type="slidenum">
              <a:rPr lang="en-US"/>
              <a:pPr>
                <a:spcAft>
                  <a:spcPts val="600"/>
                </a:spcAft>
              </a:pPr>
              <a:t>17</a:t>
            </a:fld>
            <a:endParaRPr lang="en-US"/>
          </a:p>
        </p:txBody>
      </p:sp>
      <p:graphicFrame>
        <p:nvGraphicFramePr>
          <p:cNvPr id="11" name="Content Placeholder 10">
            <a:extLst>
              <a:ext uri="{FF2B5EF4-FFF2-40B4-BE49-F238E27FC236}">
                <a16:creationId xmlns:a16="http://schemas.microsoft.com/office/drawing/2014/main" id="{E43A6A28-53C4-CD9B-1C4A-4F1A1085B0E9}"/>
              </a:ext>
            </a:extLst>
          </p:cNvPr>
          <p:cNvGraphicFramePr>
            <a:graphicFrameLocks noGrp="1"/>
          </p:cNvGraphicFramePr>
          <p:nvPr>
            <p:ph idx="1"/>
            <p:extLst>
              <p:ext uri="{D42A27DB-BD31-4B8C-83A1-F6EECF244321}">
                <p14:modId xmlns:p14="http://schemas.microsoft.com/office/powerpoint/2010/main" val="1679116123"/>
              </p:ext>
            </p:extLst>
          </p:nvPr>
        </p:nvGraphicFramePr>
        <p:xfrm>
          <a:off x="3715518" y="1223290"/>
          <a:ext cx="8134488" cy="490369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3455385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11">
                                            <p:graphicEl>
                                              <a:dgm id="{DD9D3017-796A-4DFB-BB68-8154079136AF}"/>
                                            </p:graphicEl>
                                          </p:spTgt>
                                        </p:tgtEl>
                                        <p:attrNameLst>
                                          <p:attrName>style.visibility</p:attrName>
                                        </p:attrNameLst>
                                      </p:cBhvr>
                                      <p:to>
                                        <p:strVal val="visible"/>
                                      </p:to>
                                    </p:set>
                                    <p:animEffect transition="in" filter="fade">
                                      <p:cBhvr>
                                        <p:cTn id="7" dur="500"/>
                                        <p:tgtEl>
                                          <p:spTgt spid="11">
                                            <p:graphicEl>
                                              <a:dgm id="{DD9D3017-796A-4DFB-BB68-8154079136AF}"/>
                                            </p:graphicEl>
                                          </p:spTgt>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11">
                                            <p:graphicEl>
                                              <a:dgm id="{6501CF4E-D3DD-4B45-8E89-09CD609D2A46}"/>
                                            </p:graphicEl>
                                          </p:spTgt>
                                        </p:tgtEl>
                                        <p:attrNameLst>
                                          <p:attrName>style.visibility</p:attrName>
                                        </p:attrNameLst>
                                      </p:cBhvr>
                                      <p:to>
                                        <p:strVal val="visible"/>
                                      </p:to>
                                    </p:set>
                                    <p:animEffect transition="in" filter="fade">
                                      <p:cBhvr>
                                        <p:cTn id="10" dur="500"/>
                                        <p:tgtEl>
                                          <p:spTgt spid="11">
                                            <p:graphicEl>
                                              <a:dgm id="{6501CF4E-D3DD-4B45-8E89-09CD609D2A46}"/>
                                            </p:graphicEl>
                                          </p:spTgt>
                                        </p:tgtEl>
                                      </p:cBhvr>
                                    </p:animEffect>
                                  </p:childTnLst>
                                </p:cTn>
                              </p:par>
                            </p:childTnLst>
                          </p:cTn>
                        </p:par>
                        <p:par>
                          <p:cTn id="11" fill="hold">
                            <p:stCondLst>
                              <p:cond delay="1500"/>
                            </p:stCondLst>
                            <p:childTnLst>
                              <p:par>
                                <p:cTn id="12" presetID="10" presetClass="entr" presetSubtype="0" fill="hold" grpId="0" nodeType="afterEffect">
                                  <p:stCondLst>
                                    <p:cond delay="5000"/>
                                  </p:stCondLst>
                                  <p:childTnLst>
                                    <p:set>
                                      <p:cBhvr>
                                        <p:cTn id="13" dur="1" fill="hold">
                                          <p:stCondLst>
                                            <p:cond delay="0"/>
                                          </p:stCondLst>
                                        </p:cTn>
                                        <p:tgtEl>
                                          <p:spTgt spid="11">
                                            <p:graphicEl>
                                              <a:dgm id="{74F6F18F-D4A3-4248-9E36-444B4B7E43DB}"/>
                                            </p:graphicEl>
                                          </p:spTgt>
                                        </p:tgtEl>
                                        <p:attrNameLst>
                                          <p:attrName>style.visibility</p:attrName>
                                        </p:attrNameLst>
                                      </p:cBhvr>
                                      <p:to>
                                        <p:strVal val="visible"/>
                                      </p:to>
                                    </p:set>
                                    <p:animEffect transition="in" filter="fade">
                                      <p:cBhvr>
                                        <p:cTn id="14" dur="500"/>
                                        <p:tgtEl>
                                          <p:spTgt spid="11">
                                            <p:graphicEl>
                                              <a:dgm id="{74F6F18F-D4A3-4248-9E36-444B4B7E43DB}"/>
                                            </p:graphicEl>
                                          </p:spTgt>
                                        </p:tgtEl>
                                      </p:cBhvr>
                                    </p:animEffect>
                                  </p:childTnLst>
                                </p:cTn>
                              </p:par>
                              <p:par>
                                <p:cTn id="15" presetID="10" presetClass="entr" presetSubtype="0" fill="hold" grpId="0" nodeType="withEffect">
                                  <p:stCondLst>
                                    <p:cond delay="5000"/>
                                  </p:stCondLst>
                                  <p:childTnLst>
                                    <p:set>
                                      <p:cBhvr>
                                        <p:cTn id="16" dur="1" fill="hold">
                                          <p:stCondLst>
                                            <p:cond delay="0"/>
                                          </p:stCondLst>
                                        </p:cTn>
                                        <p:tgtEl>
                                          <p:spTgt spid="11">
                                            <p:graphicEl>
                                              <a:dgm id="{A5BA7E5A-F073-4F6B-8F11-7F0B380B5A6E}"/>
                                            </p:graphicEl>
                                          </p:spTgt>
                                        </p:tgtEl>
                                        <p:attrNameLst>
                                          <p:attrName>style.visibility</p:attrName>
                                        </p:attrNameLst>
                                      </p:cBhvr>
                                      <p:to>
                                        <p:strVal val="visible"/>
                                      </p:to>
                                    </p:set>
                                    <p:animEffect transition="in" filter="fade">
                                      <p:cBhvr>
                                        <p:cTn id="17" dur="500"/>
                                        <p:tgtEl>
                                          <p:spTgt spid="11">
                                            <p:graphicEl>
                                              <a:dgm id="{A5BA7E5A-F073-4F6B-8F11-7F0B380B5A6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uiExpand="1">
        <p:bldSub>
          <a:bldDgm bld="one"/>
        </p:bldSub>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C5138816-AF06-47EE-964C-EC93C016D5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3F8DEE-B415-A996-C894-D952D0D8D98F}"/>
              </a:ext>
            </a:extLst>
          </p:cNvPr>
          <p:cNvSpPr>
            <a:spLocks noGrp="1"/>
          </p:cNvSpPr>
          <p:nvPr>
            <p:ph type="title"/>
          </p:nvPr>
        </p:nvSpPr>
        <p:spPr>
          <a:xfrm>
            <a:off x="3847306" y="410188"/>
            <a:ext cx="7702437" cy="754117"/>
          </a:xfrm>
        </p:spPr>
        <p:txBody>
          <a:bodyPr vert="horz" lIns="91440" tIns="45720" rIns="91440" bIns="45720" rtlCol="0">
            <a:normAutofit/>
          </a:bodyPr>
          <a:lstStyle/>
          <a:p>
            <a:r>
              <a:rPr lang="en-US" sz="4000"/>
              <a:t>The flow of a phone appointment</a:t>
            </a:r>
          </a:p>
        </p:txBody>
      </p:sp>
      <p:pic>
        <p:nvPicPr>
          <p:cNvPr id="6" name="Picture 5" descr="A picture containing person, baby, toddler&#10;&#10;Description automatically generated">
            <a:extLst>
              <a:ext uri="{FF2B5EF4-FFF2-40B4-BE49-F238E27FC236}">
                <a16:creationId xmlns:a16="http://schemas.microsoft.com/office/drawing/2014/main" id="{C5B172B4-8129-2D4E-F3D7-76BB1C45155C}"/>
              </a:ext>
            </a:extLst>
          </p:cNvPr>
          <p:cNvPicPr>
            <a:picLocks noChangeAspect="1"/>
          </p:cNvPicPr>
          <p:nvPr/>
        </p:nvPicPr>
        <p:blipFill rotWithShape="1">
          <a:blip r:embed="rId4">
            <a:extLst>
              <a:ext uri="{28A0092B-C50C-407E-A947-70E740481C1C}">
                <a14:useLocalDpi xmlns:a14="http://schemas.microsoft.com/office/drawing/2010/main" val="0"/>
              </a:ext>
            </a:extLst>
          </a:blip>
          <a:srcRect t="848" r="3" b="5851"/>
          <a:stretch/>
        </p:blipFill>
        <p:spPr>
          <a:xfrm>
            <a:off x="-154009" y="1019910"/>
            <a:ext cx="4001315" cy="5314406"/>
          </a:xfrm>
          <a:prstGeom prst="rect">
            <a:avLst/>
          </a:prstGeom>
        </p:spPr>
      </p:pic>
      <p:cxnSp>
        <p:nvCxnSpPr>
          <p:cNvPr id="39" name="Straight Connector 38">
            <a:extLst>
              <a:ext uri="{FF2B5EF4-FFF2-40B4-BE49-F238E27FC236}">
                <a16:creationId xmlns:a16="http://schemas.microsoft.com/office/drawing/2014/main" id="{87ED8B4E-BB7E-447F-A35F-4D3AF6C0A6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4770" y="2086188"/>
            <a:ext cx="608976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10DC0642-5384-4897-BC9B-E85F63D7BC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3" name="Rectangle 42">
            <a:extLst>
              <a:ext uri="{FF2B5EF4-FFF2-40B4-BE49-F238E27FC236}">
                <a16:creationId xmlns:a16="http://schemas.microsoft.com/office/drawing/2014/main" id="{26015513-D3C4-4477-AA12-D8FF240AA3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Slide Number Placeholder 3">
            <a:extLst>
              <a:ext uri="{FF2B5EF4-FFF2-40B4-BE49-F238E27FC236}">
                <a16:creationId xmlns:a16="http://schemas.microsoft.com/office/drawing/2014/main" id="{D94CB76C-2796-F968-F766-4EAEA8EED414}"/>
              </a:ext>
            </a:extLst>
          </p:cNvPr>
          <p:cNvSpPr>
            <a:spLocks noGrp="1"/>
          </p:cNvSpPr>
          <p:nvPr>
            <p:ph type="sldNum" sz="quarter" idx="12"/>
          </p:nvPr>
        </p:nvSpPr>
        <p:spPr>
          <a:xfrm>
            <a:off x="9900458" y="6459785"/>
            <a:ext cx="1312025" cy="365125"/>
          </a:xfrm>
        </p:spPr>
        <p:txBody>
          <a:bodyPr vert="horz" lIns="91440" tIns="45720" rIns="91440" bIns="45720" rtlCol="0">
            <a:normAutofit/>
          </a:bodyPr>
          <a:lstStyle/>
          <a:p>
            <a:pPr>
              <a:spcAft>
                <a:spcPts val="600"/>
              </a:spcAft>
            </a:pPr>
            <a:fld id="{446BC226-869D-4111-AF9F-21D3F66DFAEC}" type="slidenum">
              <a:rPr lang="en-US"/>
              <a:pPr>
                <a:spcAft>
                  <a:spcPts val="600"/>
                </a:spcAft>
              </a:pPr>
              <a:t>18</a:t>
            </a:fld>
            <a:endParaRPr lang="en-US"/>
          </a:p>
        </p:txBody>
      </p:sp>
      <p:sp>
        <p:nvSpPr>
          <p:cNvPr id="8" name="Rectangle 7">
            <a:extLst>
              <a:ext uri="{FF2B5EF4-FFF2-40B4-BE49-F238E27FC236}">
                <a16:creationId xmlns:a16="http://schemas.microsoft.com/office/drawing/2014/main" id="{62D37068-0E32-6581-F6B9-242DCDF766FC}"/>
              </a:ext>
            </a:extLst>
          </p:cNvPr>
          <p:cNvSpPr/>
          <p:nvPr/>
        </p:nvSpPr>
        <p:spPr>
          <a:xfrm>
            <a:off x="3847306" y="1703294"/>
            <a:ext cx="7510976" cy="72392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Content Placeholder 10">
            <a:extLst>
              <a:ext uri="{FF2B5EF4-FFF2-40B4-BE49-F238E27FC236}">
                <a16:creationId xmlns:a16="http://schemas.microsoft.com/office/drawing/2014/main" id="{E43A6A28-53C4-CD9B-1C4A-4F1A1085B0E9}"/>
              </a:ext>
            </a:extLst>
          </p:cNvPr>
          <p:cNvGraphicFramePr>
            <a:graphicFrameLocks noGrp="1"/>
          </p:cNvGraphicFramePr>
          <p:nvPr>
            <p:ph idx="1"/>
            <p:extLst>
              <p:ext uri="{D42A27DB-BD31-4B8C-83A1-F6EECF244321}">
                <p14:modId xmlns:p14="http://schemas.microsoft.com/office/powerpoint/2010/main" val="1610079375"/>
              </p:ext>
            </p:extLst>
          </p:nvPr>
        </p:nvGraphicFramePr>
        <p:xfrm>
          <a:off x="3858334" y="1288508"/>
          <a:ext cx="8021421" cy="510479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1316059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11">
                                            <p:graphicEl>
                                              <a:dgm id="{DD9D3017-796A-4DFB-BB68-8154079136AF}"/>
                                            </p:graphicEl>
                                          </p:spTgt>
                                        </p:tgtEl>
                                        <p:attrNameLst>
                                          <p:attrName>style.visibility</p:attrName>
                                        </p:attrNameLst>
                                      </p:cBhvr>
                                      <p:to>
                                        <p:strVal val="visible"/>
                                      </p:to>
                                    </p:set>
                                    <p:animEffect transition="in" filter="fade">
                                      <p:cBhvr>
                                        <p:cTn id="10" dur="500"/>
                                        <p:tgtEl>
                                          <p:spTgt spid="11">
                                            <p:graphicEl>
                                              <a:dgm id="{DD9D3017-796A-4DFB-BB68-8154079136AF}"/>
                                            </p:graphicEl>
                                          </p:spTgt>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11">
                                            <p:graphicEl>
                                              <a:dgm id="{6501CF4E-D3DD-4B45-8E89-09CD609D2A46}"/>
                                            </p:graphicEl>
                                          </p:spTgt>
                                        </p:tgtEl>
                                        <p:attrNameLst>
                                          <p:attrName>style.visibility</p:attrName>
                                        </p:attrNameLst>
                                      </p:cBhvr>
                                      <p:to>
                                        <p:strVal val="visible"/>
                                      </p:to>
                                    </p:set>
                                    <p:animEffect transition="in" filter="fade">
                                      <p:cBhvr>
                                        <p:cTn id="13" dur="500"/>
                                        <p:tgtEl>
                                          <p:spTgt spid="11">
                                            <p:graphicEl>
                                              <a:dgm id="{6501CF4E-D3DD-4B45-8E89-09CD609D2A46}"/>
                                            </p:graphicEl>
                                          </p:spTgt>
                                        </p:tgtEl>
                                      </p:cBhvr>
                                    </p:animEffect>
                                  </p:childTnLst>
                                </p:cTn>
                              </p:par>
                            </p:childTnLst>
                          </p:cTn>
                        </p:par>
                        <p:par>
                          <p:cTn id="14" fill="hold">
                            <p:stCondLst>
                              <p:cond delay="2400"/>
                            </p:stCondLst>
                            <p:childTnLst>
                              <p:par>
                                <p:cTn id="15" presetID="10" presetClass="entr" presetSubtype="0" fill="hold" grpId="0" nodeType="afterEffect">
                                  <p:stCondLst>
                                    <p:cond delay="3000"/>
                                  </p:stCondLst>
                                  <p:childTnLst>
                                    <p:set>
                                      <p:cBhvr>
                                        <p:cTn id="16" dur="1" fill="hold">
                                          <p:stCondLst>
                                            <p:cond delay="0"/>
                                          </p:stCondLst>
                                        </p:cTn>
                                        <p:tgtEl>
                                          <p:spTgt spid="11">
                                            <p:graphicEl>
                                              <a:dgm id="{74F6F18F-D4A3-4248-9E36-444B4B7E43DB}"/>
                                            </p:graphicEl>
                                          </p:spTgt>
                                        </p:tgtEl>
                                        <p:attrNameLst>
                                          <p:attrName>style.visibility</p:attrName>
                                        </p:attrNameLst>
                                      </p:cBhvr>
                                      <p:to>
                                        <p:strVal val="visible"/>
                                      </p:to>
                                    </p:set>
                                    <p:animEffect transition="in" filter="fade">
                                      <p:cBhvr>
                                        <p:cTn id="17" dur="500"/>
                                        <p:tgtEl>
                                          <p:spTgt spid="11">
                                            <p:graphicEl>
                                              <a:dgm id="{74F6F18F-D4A3-4248-9E36-444B4B7E43DB}"/>
                                            </p:graphicEl>
                                          </p:spTgt>
                                        </p:tgtEl>
                                      </p:cBhvr>
                                    </p:animEffect>
                                  </p:childTnLst>
                                </p:cTn>
                              </p:par>
                              <p:par>
                                <p:cTn id="18" presetID="10" presetClass="entr" presetSubtype="0" fill="hold" grpId="0" nodeType="withEffect">
                                  <p:stCondLst>
                                    <p:cond delay="3000"/>
                                  </p:stCondLst>
                                  <p:childTnLst>
                                    <p:set>
                                      <p:cBhvr>
                                        <p:cTn id="19" dur="1" fill="hold">
                                          <p:stCondLst>
                                            <p:cond delay="0"/>
                                          </p:stCondLst>
                                        </p:cTn>
                                        <p:tgtEl>
                                          <p:spTgt spid="11">
                                            <p:graphicEl>
                                              <a:dgm id="{A5BA7E5A-F073-4F6B-8F11-7F0B380B5A6E}"/>
                                            </p:graphicEl>
                                          </p:spTgt>
                                        </p:tgtEl>
                                        <p:attrNameLst>
                                          <p:attrName>style.visibility</p:attrName>
                                        </p:attrNameLst>
                                      </p:cBhvr>
                                      <p:to>
                                        <p:strVal val="visible"/>
                                      </p:to>
                                    </p:set>
                                    <p:animEffect transition="in" filter="fade">
                                      <p:cBhvr>
                                        <p:cTn id="20" dur="500"/>
                                        <p:tgtEl>
                                          <p:spTgt spid="11">
                                            <p:graphicEl>
                                              <a:dgm id="{A5BA7E5A-F073-4F6B-8F11-7F0B380B5A6E}"/>
                                            </p:graphicEl>
                                          </p:spTgt>
                                        </p:tgtEl>
                                      </p:cBhvr>
                                    </p:animEffect>
                                  </p:childTnLst>
                                </p:cTn>
                              </p:par>
                            </p:childTnLst>
                          </p:cTn>
                        </p:par>
                        <p:par>
                          <p:cTn id="21" fill="hold">
                            <p:stCondLst>
                              <p:cond delay="5900"/>
                            </p:stCondLst>
                            <p:childTnLst>
                              <p:par>
                                <p:cTn id="22" presetID="10" presetClass="entr" presetSubtype="0" fill="hold" grpId="0" nodeType="afterEffect">
                                  <p:stCondLst>
                                    <p:cond delay="1000"/>
                                  </p:stCondLst>
                                  <p:childTnLst>
                                    <p:set>
                                      <p:cBhvr>
                                        <p:cTn id="23" dur="1" fill="hold">
                                          <p:stCondLst>
                                            <p:cond delay="0"/>
                                          </p:stCondLst>
                                        </p:cTn>
                                        <p:tgtEl>
                                          <p:spTgt spid="11">
                                            <p:graphicEl>
                                              <a:dgm id="{86553C23-6F20-4C7F-8CDD-12510143C729}"/>
                                            </p:graphicEl>
                                          </p:spTgt>
                                        </p:tgtEl>
                                        <p:attrNameLst>
                                          <p:attrName>style.visibility</p:attrName>
                                        </p:attrNameLst>
                                      </p:cBhvr>
                                      <p:to>
                                        <p:strVal val="visible"/>
                                      </p:to>
                                    </p:set>
                                    <p:animEffect transition="in" filter="fade">
                                      <p:cBhvr>
                                        <p:cTn id="24" dur="500"/>
                                        <p:tgtEl>
                                          <p:spTgt spid="11">
                                            <p:graphicEl>
                                              <a:dgm id="{86553C23-6F20-4C7F-8CDD-12510143C729}"/>
                                            </p:graphicEl>
                                          </p:spTgt>
                                        </p:tgtEl>
                                      </p:cBhvr>
                                    </p:animEffect>
                                  </p:childTnLst>
                                </p:cTn>
                              </p:par>
                              <p:par>
                                <p:cTn id="25" presetID="10" presetClass="entr" presetSubtype="0" fill="hold" grpId="0" nodeType="withEffect">
                                  <p:stCondLst>
                                    <p:cond delay="1000"/>
                                  </p:stCondLst>
                                  <p:childTnLst>
                                    <p:set>
                                      <p:cBhvr>
                                        <p:cTn id="26" dur="1" fill="hold">
                                          <p:stCondLst>
                                            <p:cond delay="0"/>
                                          </p:stCondLst>
                                        </p:cTn>
                                        <p:tgtEl>
                                          <p:spTgt spid="11">
                                            <p:graphicEl>
                                              <a:dgm id="{1F637F79-F7F2-4851-BA19-AA3BA4A7231A}"/>
                                            </p:graphicEl>
                                          </p:spTgt>
                                        </p:tgtEl>
                                        <p:attrNameLst>
                                          <p:attrName>style.visibility</p:attrName>
                                        </p:attrNameLst>
                                      </p:cBhvr>
                                      <p:to>
                                        <p:strVal val="visible"/>
                                      </p:to>
                                    </p:set>
                                    <p:animEffect transition="in" filter="fade">
                                      <p:cBhvr>
                                        <p:cTn id="27" dur="500"/>
                                        <p:tgtEl>
                                          <p:spTgt spid="11">
                                            <p:graphicEl>
                                              <a:dgm id="{1F637F79-F7F2-4851-BA19-AA3BA4A7231A}"/>
                                            </p:graphicEl>
                                          </p:spTgt>
                                        </p:tgtEl>
                                      </p:cBhvr>
                                    </p:animEffect>
                                  </p:childTnLst>
                                </p:cTn>
                              </p:par>
                            </p:childTnLst>
                          </p:cTn>
                        </p:par>
                        <p:par>
                          <p:cTn id="28" fill="hold">
                            <p:stCondLst>
                              <p:cond delay="7400"/>
                            </p:stCondLst>
                            <p:childTnLst>
                              <p:par>
                                <p:cTn id="29" presetID="10" presetClass="entr" presetSubtype="0" fill="hold" grpId="0" nodeType="afterEffect">
                                  <p:stCondLst>
                                    <p:cond delay="0"/>
                                  </p:stCondLst>
                                  <p:childTnLst>
                                    <p:set>
                                      <p:cBhvr>
                                        <p:cTn id="30" dur="1" fill="hold">
                                          <p:stCondLst>
                                            <p:cond delay="0"/>
                                          </p:stCondLst>
                                        </p:cTn>
                                        <p:tgtEl>
                                          <p:spTgt spid="11">
                                            <p:graphicEl>
                                              <a:dgm id="{CEAEC0E8-DA86-4DD0-ACB0-48478B9F80BB}"/>
                                            </p:graphicEl>
                                          </p:spTgt>
                                        </p:tgtEl>
                                        <p:attrNameLst>
                                          <p:attrName>style.visibility</p:attrName>
                                        </p:attrNameLst>
                                      </p:cBhvr>
                                      <p:to>
                                        <p:strVal val="visible"/>
                                      </p:to>
                                    </p:set>
                                    <p:animEffect transition="in" filter="fade">
                                      <p:cBhvr>
                                        <p:cTn id="31" dur="500"/>
                                        <p:tgtEl>
                                          <p:spTgt spid="11">
                                            <p:graphicEl>
                                              <a:dgm id="{CEAEC0E8-DA86-4DD0-ACB0-48478B9F80BB}"/>
                                            </p:graphic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1">
                                            <p:graphicEl>
                                              <a:dgm id="{AFEE79CD-C5F0-4908-89BE-BD1FC123A58D}"/>
                                            </p:graphicEl>
                                          </p:spTgt>
                                        </p:tgtEl>
                                        <p:attrNameLst>
                                          <p:attrName>style.visibility</p:attrName>
                                        </p:attrNameLst>
                                      </p:cBhvr>
                                      <p:to>
                                        <p:strVal val="visible"/>
                                      </p:to>
                                    </p:set>
                                    <p:animEffect transition="in" filter="fade">
                                      <p:cBhvr>
                                        <p:cTn id="34" dur="500"/>
                                        <p:tgtEl>
                                          <p:spTgt spid="11">
                                            <p:graphicEl>
                                              <a:dgm id="{AFEE79CD-C5F0-4908-89BE-BD1FC123A58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11" grpId="0" uiExpand="1">
        <p:bldSub>
          <a:bldDgm bld="one"/>
        </p:bldSub>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C5138816-AF06-47EE-964C-EC93C016D5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3F8DEE-B415-A996-C894-D952D0D8D98F}"/>
              </a:ext>
            </a:extLst>
          </p:cNvPr>
          <p:cNvSpPr>
            <a:spLocks noGrp="1"/>
          </p:cNvSpPr>
          <p:nvPr>
            <p:ph type="title"/>
          </p:nvPr>
        </p:nvSpPr>
        <p:spPr>
          <a:xfrm>
            <a:off x="3847306" y="410188"/>
            <a:ext cx="7702437" cy="754117"/>
          </a:xfrm>
        </p:spPr>
        <p:txBody>
          <a:bodyPr vert="horz" lIns="91440" tIns="45720" rIns="91440" bIns="45720" rtlCol="0">
            <a:normAutofit/>
          </a:bodyPr>
          <a:lstStyle/>
          <a:p>
            <a:pPr algn="ctr"/>
            <a:r>
              <a:rPr lang="en-US" sz="4000"/>
              <a:t>The flow of a phone appointment</a:t>
            </a:r>
          </a:p>
        </p:txBody>
      </p:sp>
      <p:pic>
        <p:nvPicPr>
          <p:cNvPr id="6" name="Picture 5" descr="A picture containing person, baby, toddler&#10;&#10;Description automatically generated">
            <a:extLst>
              <a:ext uri="{FF2B5EF4-FFF2-40B4-BE49-F238E27FC236}">
                <a16:creationId xmlns:a16="http://schemas.microsoft.com/office/drawing/2014/main" id="{C5B172B4-8129-2D4E-F3D7-76BB1C45155C}"/>
              </a:ext>
            </a:extLst>
          </p:cNvPr>
          <p:cNvPicPr>
            <a:picLocks noChangeAspect="1"/>
          </p:cNvPicPr>
          <p:nvPr/>
        </p:nvPicPr>
        <p:blipFill rotWithShape="1">
          <a:blip r:embed="rId4">
            <a:extLst>
              <a:ext uri="{28A0092B-C50C-407E-A947-70E740481C1C}">
                <a14:useLocalDpi xmlns:a14="http://schemas.microsoft.com/office/drawing/2010/main" val="0"/>
              </a:ext>
            </a:extLst>
          </a:blip>
          <a:srcRect t="848" r="3" b="5851"/>
          <a:stretch/>
        </p:blipFill>
        <p:spPr>
          <a:xfrm>
            <a:off x="-154009" y="1019910"/>
            <a:ext cx="4001315" cy="5314406"/>
          </a:xfrm>
          <a:prstGeom prst="rect">
            <a:avLst/>
          </a:prstGeom>
        </p:spPr>
      </p:pic>
      <p:cxnSp>
        <p:nvCxnSpPr>
          <p:cNvPr id="39" name="Straight Connector 38">
            <a:extLst>
              <a:ext uri="{FF2B5EF4-FFF2-40B4-BE49-F238E27FC236}">
                <a16:creationId xmlns:a16="http://schemas.microsoft.com/office/drawing/2014/main" id="{87ED8B4E-BB7E-447F-A35F-4D3AF6C0A6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4770" y="2086188"/>
            <a:ext cx="608976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10DC0642-5384-4897-BC9B-E85F63D7BC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3" name="Rectangle 42">
            <a:extLst>
              <a:ext uri="{FF2B5EF4-FFF2-40B4-BE49-F238E27FC236}">
                <a16:creationId xmlns:a16="http://schemas.microsoft.com/office/drawing/2014/main" id="{26015513-D3C4-4477-AA12-D8FF240AA3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Slide Number Placeholder 3">
            <a:extLst>
              <a:ext uri="{FF2B5EF4-FFF2-40B4-BE49-F238E27FC236}">
                <a16:creationId xmlns:a16="http://schemas.microsoft.com/office/drawing/2014/main" id="{D94CB76C-2796-F968-F766-4EAEA8EED414}"/>
              </a:ext>
            </a:extLst>
          </p:cNvPr>
          <p:cNvSpPr>
            <a:spLocks noGrp="1"/>
          </p:cNvSpPr>
          <p:nvPr>
            <p:ph type="sldNum" sz="quarter" idx="12"/>
          </p:nvPr>
        </p:nvSpPr>
        <p:spPr>
          <a:xfrm>
            <a:off x="9900458" y="6459785"/>
            <a:ext cx="1312025" cy="365125"/>
          </a:xfrm>
        </p:spPr>
        <p:txBody>
          <a:bodyPr vert="horz" lIns="91440" tIns="45720" rIns="91440" bIns="45720" rtlCol="0">
            <a:normAutofit/>
          </a:bodyPr>
          <a:lstStyle/>
          <a:p>
            <a:pPr>
              <a:spcAft>
                <a:spcPts val="600"/>
              </a:spcAft>
            </a:pPr>
            <a:fld id="{446BC226-869D-4111-AF9F-21D3F66DFAEC}" type="slidenum">
              <a:rPr lang="en-US"/>
              <a:pPr>
                <a:spcAft>
                  <a:spcPts val="600"/>
                </a:spcAft>
              </a:pPr>
              <a:t>19</a:t>
            </a:fld>
            <a:endParaRPr lang="en-US"/>
          </a:p>
        </p:txBody>
      </p:sp>
      <p:sp>
        <p:nvSpPr>
          <p:cNvPr id="5" name="Content Placeholder 4">
            <a:extLst>
              <a:ext uri="{FF2B5EF4-FFF2-40B4-BE49-F238E27FC236}">
                <a16:creationId xmlns:a16="http://schemas.microsoft.com/office/drawing/2014/main" id="{7177521B-4079-8B09-01FC-CCE414857E52}"/>
              </a:ext>
            </a:extLst>
          </p:cNvPr>
          <p:cNvSpPr>
            <a:spLocks noGrp="1"/>
          </p:cNvSpPr>
          <p:nvPr>
            <p:ph idx="1"/>
          </p:nvPr>
        </p:nvSpPr>
        <p:spPr>
          <a:xfrm>
            <a:off x="5065060" y="2947868"/>
            <a:ext cx="5328458" cy="2437557"/>
          </a:xfrm>
          <a:solidFill>
            <a:schemeClr val="accent1">
              <a:lumMod val="20000"/>
              <a:lumOff val="80000"/>
            </a:schemeClr>
          </a:solidFill>
        </p:spPr>
        <p:txBody>
          <a:bodyPr>
            <a:normAutofit/>
          </a:bodyPr>
          <a:lstStyle/>
          <a:p>
            <a:pPr marL="566928" lvl="3" indent="0">
              <a:spcBef>
                <a:spcPts val="600"/>
              </a:spcBef>
              <a:buNone/>
            </a:pPr>
            <a:r>
              <a:rPr lang="en-US" sz="3200" dirty="0">
                <a:solidFill>
                  <a:schemeClr val="tx1"/>
                </a:solidFill>
              </a:rPr>
              <a:t> Finish your notes</a:t>
            </a:r>
          </a:p>
          <a:p>
            <a:pPr marL="1294310" lvl="5" indent="-285750">
              <a:buFont typeface="Arial" panose="020B0604020202020204" pitchFamily="34" charset="0"/>
              <a:buChar char="•"/>
            </a:pPr>
            <a:r>
              <a:rPr lang="en-US" sz="2800" dirty="0">
                <a:solidFill>
                  <a:schemeClr val="tx1"/>
                </a:solidFill>
              </a:rPr>
              <a:t>Document goals</a:t>
            </a:r>
          </a:p>
          <a:p>
            <a:pPr marL="1294310" lvl="5" indent="-285750">
              <a:buFont typeface="Arial" panose="020B0604020202020204" pitchFamily="34" charset="0"/>
              <a:buChar char="•"/>
            </a:pPr>
            <a:r>
              <a:rPr lang="en-US" sz="2800" dirty="0">
                <a:solidFill>
                  <a:schemeClr val="tx1"/>
                </a:solidFill>
              </a:rPr>
              <a:t>Check notes</a:t>
            </a:r>
          </a:p>
          <a:p>
            <a:pPr marL="0" indent="0">
              <a:buNone/>
            </a:pPr>
            <a:r>
              <a:rPr lang="en-US" sz="2400" dirty="0">
                <a:solidFill>
                  <a:schemeClr val="tx1"/>
                </a:solidFill>
              </a:rPr>
              <a:t>	</a:t>
            </a:r>
            <a:endParaRPr lang="en-US" sz="1800" dirty="0">
              <a:solidFill>
                <a:schemeClr val="tx1"/>
              </a:solidFill>
            </a:endParaRPr>
          </a:p>
        </p:txBody>
      </p:sp>
      <p:sp>
        <p:nvSpPr>
          <p:cNvPr id="8" name="Rectangle 7">
            <a:extLst>
              <a:ext uri="{FF2B5EF4-FFF2-40B4-BE49-F238E27FC236}">
                <a16:creationId xmlns:a16="http://schemas.microsoft.com/office/drawing/2014/main" id="{FF94D0CF-DC69-DE6F-3523-72584E9ACDC5}"/>
              </a:ext>
            </a:extLst>
          </p:cNvPr>
          <p:cNvSpPr/>
          <p:nvPr/>
        </p:nvSpPr>
        <p:spPr>
          <a:xfrm>
            <a:off x="4894729" y="1981200"/>
            <a:ext cx="6260950" cy="259976"/>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CBA633D-101A-EA62-FA5D-FA973A2024EF}"/>
              </a:ext>
            </a:extLst>
          </p:cNvPr>
          <p:cNvSpPr/>
          <p:nvPr/>
        </p:nvSpPr>
        <p:spPr>
          <a:xfrm>
            <a:off x="6829313" y="1329403"/>
            <a:ext cx="1452283" cy="1398494"/>
          </a:xfrm>
          <a:prstGeom prst="ellipse">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a:t>11</a:t>
            </a:r>
          </a:p>
        </p:txBody>
      </p:sp>
      <p:sp>
        <p:nvSpPr>
          <p:cNvPr id="3" name="Thought Bubble: Cloud 2">
            <a:extLst>
              <a:ext uri="{FF2B5EF4-FFF2-40B4-BE49-F238E27FC236}">
                <a16:creationId xmlns:a16="http://schemas.microsoft.com/office/drawing/2014/main" id="{9C2B0908-FDFE-21AF-F2B4-D8CCC94F65A6}"/>
              </a:ext>
            </a:extLst>
          </p:cNvPr>
          <p:cNvSpPr/>
          <p:nvPr/>
        </p:nvSpPr>
        <p:spPr>
          <a:xfrm>
            <a:off x="8344696" y="3848509"/>
            <a:ext cx="2689412" cy="2330820"/>
          </a:xfrm>
          <a:prstGeom prst="cloudCallout">
            <a:avLst>
              <a:gd name="adj1" fmla="val -10499"/>
              <a:gd name="adj2" fmla="val 37885"/>
            </a:avLst>
          </a:prstGeom>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t>Take a deep breath and center yourself</a:t>
            </a:r>
          </a:p>
        </p:txBody>
      </p:sp>
    </p:spTree>
    <p:custDataLst>
      <p:tags r:id="rId1"/>
    </p:custDataLst>
    <p:extLst>
      <p:ext uri="{BB962C8B-B14F-4D97-AF65-F5344CB8AC3E}">
        <p14:creationId xmlns:p14="http://schemas.microsoft.com/office/powerpoint/2010/main" val="2649497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bg/>
                                          </p:spTgt>
                                        </p:tgtEl>
                                        <p:attrNameLst>
                                          <p:attrName>style.visibility</p:attrName>
                                        </p:attrNameLst>
                                      </p:cBhvr>
                                      <p:to>
                                        <p:strVal val="visible"/>
                                      </p:to>
                                    </p:set>
                                    <p:animEffect transition="in" filter="fade">
                                      <p:cBhvr>
                                        <p:cTn id="10" dur="500"/>
                                        <p:tgtEl>
                                          <p:spTgt spid="5">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fade">
                                      <p:cBhvr>
                                        <p:cTn id="13" dur="500"/>
                                        <p:tgtEl>
                                          <p:spTgt spid="5">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xEl>
                                              <p:pRg st="1" end="1"/>
                                            </p:txEl>
                                          </p:spTgt>
                                        </p:tgtEl>
                                        <p:attrNameLst>
                                          <p:attrName>style.visibility</p:attrName>
                                        </p:attrNameLst>
                                      </p:cBhvr>
                                      <p:to>
                                        <p:strVal val="visible"/>
                                      </p:to>
                                    </p:set>
                                    <p:animEffect transition="in" filter="fade">
                                      <p:cBhvr>
                                        <p:cTn id="16" dur="500"/>
                                        <p:tgtEl>
                                          <p:spTgt spid="5">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fade">
                                      <p:cBhvr>
                                        <p:cTn id="19" dur="500"/>
                                        <p:tgtEl>
                                          <p:spTgt spid="5">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par>
                          <p:cTn id="23" fill="hold">
                            <p:stCondLst>
                              <p:cond delay="500"/>
                            </p:stCondLst>
                            <p:childTnLst>
                              <p:par>
                                <p:cTn id="24" presetID="9" presetClass="entr" presetSubtype="0" fill="hold" grpId="0" nodeType="after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dissolve">
                                      <p:cBhvr>
                                        <p:cTn id="26"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7" grpId="0" animBg="1"/>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294C9-CDF2-7A26-2AFB-894A80388F19}"/>
              </a:ext>
            </a:extLst>
          </p:cNvPr>
          <p:cNvSpPr>
            <a:spLocks noGrp="1"/>
          </p:cNvSpPr>
          <p:nvPr>
            <p:ph type="title"/>
          </p:nvPr>
        </p:nvSpPr>
        <p:spPr/>
        <p:txBody>
          <a:bodyPr/>
          <a:lstStyle/>
          <a:p>
            <a:r>
              <a:rPr lang="en-US" dirty="0"/>
              <a:t>Today’s objectives</a:t>
            </a:r>
          </a:p>
        </p:txBody>
      </p:sp>
      <p:sp>
        <p:nvSpPr>
          <p:cNvPr id="3" name="Content Placeholder 2">
            <a:extLst>
              <a:ext uri="{FF2B5EF4-FFF2-40B4-BE49-F238E27FC236}">
                <a16:creationId xmlns:a16="http://schemas.microsoft.com/office/drawing/2014/main" id="{CF2927D4-4589-7D84-CD3E-F263A1AB3456}"/>
              </a:ext>
            </a:extLst>
          </p:cNvPr>
          <p:cNvSpPr>
            <a:spLocks noGrp="1"/>
          </p:cNvSpPr>
          <p:nvPr>
            <p:ph sz="half" idx="1"/>
          </p:nvPr>
        </p:nvSpPr>
        <p:spPr>
          <a:xfrm>
            <a:off x="1038010" y="2023534"/>
            <a:ext cx="10874590" cy="4023360"/>
          </a:xfrm>
        </p:spPr>
        <p:txBody>
          <a:bodyPr>
            <a:normAutofit lnSpcReduction="10000"/>
          </a:bodyPr>
          <a:lstStyle/>
          <a:p>
            <a:pPr marL="0" indent="0">
              <a:lnSpc>
                <a:spcPct val="130000"/>
              </a:lnSpc>
              <a:buNone/>
            </a:pPr>
            <a:r>
              <a:rPr lang="en-US" sz="2400" dirty="0"/>
              <a:t>At the end of the in-service learners will be able to:</a:t>
            </a:r>
          </a:p>
          <a:p>
            <a:pPr marL="457200" indent="-457200">
              <a:lnSpc>
                <a:spcPct val="130000"/>
              </a:lnSpc>
              <a:buFont typeface="+mj-lt"/>
              <a:buAutoNum type="arabicPeriod"/>
            </a:pPr>
            <a:r>
              <a:rPr lang="en-US" sz="2400" dirty="0"/>
              <a:t>Describe ways communication changes for different ways appointments are provided</a:t>
            </a:r>
          </a:p>
          <a:p>
            <a:pPr marL="457200" indent="-457200">
              <a:lnSpc>
                <a:spcPct val="130000"/>
              </a:lnSpc>
              <a:buFont typeface="+mj-lt"/>
              <a:buAutoNum type="arabicPeriod"/>
            </a:pPr>
            <a:r>
              <a:rPr lang="en-US" sz="2400" dirty="0"/>
              <a:t>Use agendas to set the stage for remote appointments</a:t>
            </a:r>
          </a:p>
          <a:p>
            <a:pPr marL="457200" indent="-457200">
              <a:lnSpc>
                <a:spcPct val="130000"/>
              </a:lnSpc>
              <a:buFont typeface="+mj-lt"/>
              <a:buAutoNum type="arabicPeriod"/>
            </a:pPr>
            <a:r>
              <a:rPr lang="en-US" sz="2400" dirty="0"/>
              <a:t>Use critical thinking to navigate difficult phone conversations using participant-centered strategies</a:t>
            </a:r>
          </a:p>
          <a:p>
            <a:pPr marL="457200" indent="-457200">
              <a:lnSpc>
                <a:spcPct val="130000"/>
              </a:lnSpc>
              <a:buFont typeface="+mj-lt"/>
              <a:buAutoNum type="arabicPeriod"/>
            </a:pPr>
            <a:r>
              <a:rPr lang="en-US" sz="2400" dirty="0"/>
              <a:t>Use O.A.R.S skills for remote appointments and communications</a:t>
            </a:r>
          </a:p>
        </p:txBody>
      </p:sp>
      <p:sp>
        <p:nvSpPr>
          <p:cNvPr id="5" name="Slide Number Placeholder 4">
            <a:extLst>
              <a:ext uri="{FF2B5EF4-FFF2-40B4-BE49-F238E27FC236}">
                <a16:creationId xmlns:a16="http://schemas.microsoft.com/office/drawing/2014/main" id="{2000ECEB-14DC-7C0C-A47A-28C857BB806B}"/>
              </a:ext>
            </a:extLst>
          </p:cNvPr>
          <p:cNvSpPr>
            <a:spLocks noGrp="1"/>
          </p:cNvSpPr>
          <p:nvPr>
            <p:ph type="sldNum" sz="quarter" idx="12"/>
          </p:nvPr>
        </p:nvSpPr>
        <p:spPr/>
        <p:txBody>
          <a:bodyPr/>
          <a:lstStyle/>
          <a:p>
            <a:fld id="{446BC226-869D-4111-AF9F-21D3F66DFAEC}" type="slidenum">
              <a:rPr lang="en-US" smtClean="0"/>
              <a:t>2</a:t>
            </a:fld>
            <a:endParaRPr lang="en-US"/>
          </a:p>
        </p:txBody>
      </p:sp>
    </p:spTree>
    <p:custDataLst>
      <p:tags r:id="rId1"/>
    </p:custDataLst>
    <p:extLst>
      <p:ext uri="{BB962C8B-B14F-4D97-AF65-F5344CB8AC3E}">
        <p14:creationId xmlns:p14="http://schemas.microsoft.com/office/powerpoint/2010/main" val="41879956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D7E1A-EF90-7DB4-4F1B-0CF5CACE0212}"/>
              </a:ext>
            </a:extLst>
          </p:cNvPr>
          <p:cNvSpPr>
            <a:spLocks noGrp="1"/>
          </p:cNvSpPr>
          <p:nvPr>
            <p:ph type="title"/>
          </p:nvPr>
        </p:nvSpPr>
        <p:spPr/>
        <p:txBody>
          <a:bodyPr/>
          <a:lstStyle/>
          <a:p>
            <a:r>
              <a:rPr lang="en-US"/>
              <a:t>What does it mean to set the agenda?</a:t>
            </a:r>
          </a:p>
        </p:txBody>
      </p:sp>
      <p:sp>
        <p:nvSpPr>
          <p:cNvPr id="3" name="Text Placeholder 2">
            <a:extLst>
              <a:ext uri="{FF2B5EF4-FFF2-40B4-BE49-F238E27FC236}">
                <a16:creationId xmlns:a16="http://schemas.microsoft.com/office/drawing/2014/main" id="{A47BB385-423B-864D-9144-8FA3F49EB707}"/>
              </a:ext>
            </a:extLst>
          </p:cNvPr>
          <p:cNvSpPr>
            <a:spLocks noGrp="1"/>
          </p:cNvSpPr>
          <p:nvPr>
            <p:ph type="body" idx="1"/>
          </p:nvPr>
        </p:nvSpPr>
        <p:spPr/>
        <p:txBody>
          <a:bodyPr>
            <a:normAutofit/>
          </a:bodyPr>
          <a:lstStyle/>
          <a:p>
            <a:r>
              <a:rPr lang="en-US" sz="2400" cap="none" dirty="0"/>
              <a:t>On the phone</a:t>
            </a:r>
          </a:p>
        </p:txBody>
      </p:sp>
      <p:sp>
        <p:nvSpPr>
          <p:cNvPr id="7" name="Content Placeholder 6">
            <a:extLst>
              <a:ext uri="{FF2B5EF4-FFF2-40B4-BE49-F238E27FC236}">
                <a16:creationId xmlns:a16="http://schemas.microsoft.com/office/drawing/2014/main" id="{85A6044D-B536-89FE-E1A5-6FDAEB4224A5}"/>
              </a:ext>
            </a:extLst>
          </p:cNvPr>
          <p:cNvSpPr>
            <a:spLocks noGrp="1"/>
          </p:cNvSpPr>
          <p:nvPr>
            <p:ph sz="half" idx="2"/>
          </p:nvPr>
        </p:nvSpPr>
        <p:spPr>
          <a:solidFill>
            <a:schemeClr val="accent1">
              <a:lumMod val="20000"/>
              <a:lumOff val="80000"/>
            </a:schemeClr>
          </a:solidFill>
        </p:spPr>
        <p:txBody>
          <a:bodyPr/>
          <a:lstStyle/>
          <a:p>
            <a:endParaRPr lang="en-US" dirty="0"/>
          </a:p>
        </p:txBody>
      </p:sp>
      <p:sp>
        <p:nvSpPr>
          <p:cNvPr id="5" name="Text Placeholder 4">
            <a:extLst>
              <a:ext uri="{FF2B5EF4-FFF2-40B4-BE49-F238E27FC236}">
                <a16:creationId xmlns:a16="http://schemas.microsoft.com/office/drawing/2014/main" id="{C0D64B19-9949-7626-CCD0-DB43EED1AC9F}"/>
              </a:ext>
            </a:extLst>
          </p:cNvPr>
          <p:cNvSpPr>
            <a:spLocks noGrp="1"/>
          </p:cNvSpPr>
          <p:nvPr>
            <p:ph type="body" sz="quarter" idx="3"/>
          </p:nvPr>
        </p:nvSpPr>
        <p:spPr/>
        <p:txBody>
          <a:bodyPr>
            <a:normAutofit/>
          </a:bodyPr>
          <a:lstStyle/>
          <a:p>
            <a:r>
              <a:rPr lang="en-US" sz="2400" cap="none" dirty="0"/>
              <a:t>By text or email</a:t>
            </a:r>
          </a:p>
        </p:txBody>
      </p:sp>
      <p:sp>
        <p:nvSpPr>
          <p:cNvPr id="6" name="Content Placeholder 5">
            <a:extLst>
              <a:ext uri="{FF2B5EF4-FFF2-40B4-BE49-F238E27FC236}">
                <a16:creationId xmlns:a16="http://schemas.microsoft.com/office/drawing/2014/main" id="{A60A40D0-7A8B-5DED-1260-5578FE3D5894}"/>
              </a:ext>
            </a:extLst>
          </p:cNvPr>
          <p:cNvSpPr>
            <a:spLocks noGrp="1"/>
          </p:cNvSpPr>
          <p:nvPr>
            <p:ph sz="quarter" idx="4"/>
          </p:nvPr>
        </p:nvSpPr>
        <p:spPr>
          <a:solidFill>
            <a:schemeClr val="accent1">
              <a:lumMod val="20000"/>
              <a:lumOff val="80000"/>
            </a:schemeClr>
          </a:solidFill>
        </p:spPr>
        <p:txBody>
          <a:bodyPr/>
          <a:lstStyle/>
          <a:p>
            <a:endParaRPr lang="en-US" dirty="0"/>
          </a:p>
        </p:txBody>
      </p:sp>
      <p:sp>
        <p:nvSpPr>
          <p:cNvPr id="4" name="Slide Number Placeholder 3">
            <a:extLst>
              <a:ext uri="{FF2B5EF4-FFF2-40B4-BE49-F238E27FC236}">
                <a16:creationId xmlns:a16="http://schemas.microsoft.com/office/drawing/2014/main" id="{8D9AD7E2-A748-A116-131D-E34A3DD18B5C}"/>
              </a:ext>
            </a:extLst>
          </p:cNvPr>
          <p:cNvSpPr>
            <a:spLocks noGrp="1"/>
          </p:cNvSpPr>
          <p:nvPr>
            <p:ph type="sldNum" sz="quarter" idx="12"/>
          </p:nvPr>
        </p:nvSpPr>
        <p:spPr/>
        <p:txBody>
          <a:bodyPr/>
          <a:lstStyle/>
          <a:p>
            <a:fld id="{446BC226-869D-4111-AF9F-21D3F66DFAEC}" type="slidenum">
              <a:rPr lang="en-US" smtClean="0"/>
              <a:t>20</a:t>
            </a:fld>
            <a:endParaRPr lang="en-US"/>
          </a:p>
        </p:txBody>
      </p:sp>
    </p:spTree>
    <p:custDataLst>
      <p:tags r:id="rId1"/>
    </p:custDataLst>
    <p:extLst>
      <p:ext uri="{BB962C8B-B14F-4D97-AF65-F5344CB8AC3E}">
        <p14:creationId xmlns:p14="http://schemas.microsoft.com/office/powerpoint/2010/main" val="37622498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21D53CA0-FDE7-4B62-AE74-A671E6B82D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1" name="Rectangle 30">
            <a:extLst>
              <a:ext uri="{FF2B5EF4-FFF2-40B4-BE49-F238E27FC236}">
                <a16:creationId xmlns:a16="http://schemas.microsoft.com/office/drawing/2014/main" id="{06FA22A8-DAD2-4DBF-BCF6-AA00E9D83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3" name="Straight Connector 32">
            <a:extLst>
              <a:ext uri="{FF2B5EF4-FFF2-40B4-BE49-F238E27FC236}">
                <a16:creationId xmlns:a16="http://schemas.microsoft.com/office/drawing/2014/main" id="{38CF2381-9166-48DC-8859-93B6A58939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3" name="Picture 2" descr="A person holding a baby&#10;&#10;Description automatically generated with medium confidence">
            <a:extLst>
              <a:ext uri="{FF2B5EF4-FFF2-40B4-BE49-F238E27FC236}">
                <a16:creationId xmlns:a16="http://schemas.microsoft.com/office/drawing/2014/main" id="{E3B4A9A5-3C35-A95E-37ED-3F28BD95E468}"/>
              </a:ext>
            </a:extLst>
          </p:cNvPr>
          <p:cNvPicPr>
            <a:picLocks noChangeAspect="1"/>
          </p:cNvPicPr>
          <p:nvPr/>
        </p:nvPicPr>
        <p:blipFill rotWithShape="1">
          <a:blip r:embed="rId4">
            <a:extLst>
              <a:ext uri="{28A0092B-C50C-407E-A947-70E740481C1C}">
                <a14:useLocalDpi xmlns:a14="http://schemas.microsoft.com/office/drawing/2010/main" val="0"/>
              </a:ext>
            </a:extLst>
          </a:blip>
          <a:srcRect t="9670" b="35852"/>
          <a:stretch/>
        </p:blipFill>
        <p:spPr>
          <a:xfrm>
            <a:off x="-32" y="10"/>
            <a:ext cx="12192031" cy="4915066"/>
          </a:xfrm>
          <a:prstGeom prst="rect">
            <a:avLst/>
          </a:prstGeom>
        </p:spPr>
      </p:pic>
      <p:sp>
        <p:nvSpPr>
          <p:cNvPr id="35" name="Rectangle 34">
            <a:extLst>
              <a:ext uri="{FF2B5EF4-FFF2-40B4-BE49-F238E27FC236}">
                <a16:creationId xmlns:a16="http://schemas.microsoft.com/office/drawing/2014/main" id="{278593E4-9F18-4133-8E6D-49F2BD5E1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Title 7">
            <a:extLst>
              <a:ext uri="{FF2B5EF4-FFF2-40B4-BE49-F238E27FC236}">
                <a16:creationId xmlns:a16="http://schemas.microsoft.com/office/drawing/2014/main" id="{CF3BEA55-43B5-7C9E-5D2C-451DCDC9A9E1}"/>
              </a:ext>
            </a:extLst>
          </p:cNvPr>
          <p:cNvSpPr>
            <a:spLocks noGrp="1"/>
          </p:cNvSpPr>
          <p:nvPr>
            <p:ph type="title"/>
          </p:nvPr>
        </p:nvSpPr>
        <p:spPr>
          <a:xfrm>
            <a:off x="1065197" y="5120640"/>
            <a:ext cx="10058400" cy="822960"/>
          </a:xfrm>
        </p:spPr>
        <p:txBody>
          <a:bodyPr vert="horz" lIns="91440" tIns="45720" rIns="91440" bIns="45720" rtlCol="0" anchor="b">
            <a:normAutofit/>
          </a:bodyPr>
          <a:lstStyle/>
          <a:p>
            <a:r>
              <a:rPr lang="en-US" sz="4000" dirty="0">
                <a:solidFill>
                  <a:srgbClr val="FFFFFF"/>
                </a:solidFill>
              </a:rPr>
              <a:t>When participants are distracted</a:t>
            </a:r>
          </a:p>
        </p:txBody>
      </p:sp>
      <p:sp>
        <p:nvSpPr>
          <p:cNvPr id="37" name="Rectangle 36">
            <a:extLst>
              <a:ext uri="{FF2B5EF4-FFF2-40B4-BE49-F238E27FC236}">
                <a16:creationId xmlns:a16="http://schemas.microsoft.com/office/drawing/2014/main" id="{482D7CB0-CBA7-460E-824A-FAAA7D333C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Slide Number Placeholder 6">
            <a:extLst>
              <a:ext uri="{FF2B5EF4-FFF2-40B4-BE49-F238E27FC236}">
                <a16:creationId xmlns:a16="http://schemas.microsoft.com/office/drawing/2014/main" id="{343583B0-1644-73F0-8F0D-2A62E656865C}"/>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a:spcAft>
                <a:spcPts val="600"/>
              </a:spcAft>
            </a:pPr>
            <a:fld id="{446BC226-869D-4111-AF9F-21D3F66DFAEC}" type="slidenum">
              <a:rPr lang="en-US" smtClean="0"/>
              <a:pPr>
                <a:spcAft>
                  <a:spcPts val="600"/>
                </a:spcAft>
              </a:pPr>
              <a:t>21</a:t>
            </a:fld>
            <a:endParaRPr lang="en-US"/>
          </a:p>
        </p:txBody>
      </p:sp>
    </p:spTree>
    <p:custDataLst>
      <p:tags r:id="rId1"/>
    </p:custDataLst>
    <p:extLst>
      <p:ext uri="{BB962C8B-B14F-4D97-AF65-F5344CB8AC3E}">
        <p14:creationId xmlns:p14="http://schemas.microsoft.com/office/powerpoint/2010/main" val="17487500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C5138816-AF06-47EE-964C-EC93C016D5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FD5FF08D-F362-3AA5-3945-D770AB7E618D}"/>
              </a:ext>
            </a:extLst>
          </p:cNvPr>
          <p:cNvSpPr>
            <a:spLocks noGrp="1"/>
          </p:cNvSpPr>
          <p:nvPr>
            <p:ph type="title"/>
          </p:nvPr>
        </p:nvSpPr>
        <p:spPr>
          <a:xfrm>
            <a:off x="4410635" y="523685"/>
            <a:ext cx="7117977" cy="1367868"/>
          </a:xfrm>
        </p:spPr>
        <p:txBody>
          <a:bodyPr>
            <a:normAutofit fontScale="90000"/>
          </a:bodyPr>
          <a:lstStyle/>
          <a:p>
            <a:pPr>
              <a:lnSpc>
                <a:spcPct val="120000"/>
              </a:lnSpc>
            </a:pPr>
            <a:r>
              <a:rPr lang="en-US" sz="4400"/>
              <a:t>When participants are distracted</a:t>
            </a:r>
          </a:p>
        </p:txBody>
      </p:sp>
      <p:pic>
        <p:nvPicPr>
          <p:cNvPr id="11" name="Picture 10" descr="A person and a child looking at a computer&#10;&#10;Description automatically generated with low confidence">
            <a:extLst>
              <a:ext uri="{FF2B5EF4-FFF2-40B4-BE49-F238E27FC236}">
                <a16:creationId xmlns:a16="http://schemas.microsoft.com/office/drawing/2014/main" id="{E1DD918E-D6BE-CD77-7BF4-73551B8AD417}"/>
              </a:ext>
            </a:extLst>
          </p:cNvPr>
          <p:cNvPicPr>
            <a:picLocks noChangeAspect="1"/>
          </p:cNvPicPr>
          <p:nvPr/>
        </p:nvPicPr>
        <p:blipFill rotWithShape="1">
          <a:blip r:embed="rId4">
            <a:extLst>
              <a:ext uri="{28A0092B-C50C-407E-A947-70E740481C1C}">
                <a14:useLocalDpi xmlns:a14="http://schemas.microsoft.com/office/drawing/2010/main" val="0"/>
              </a:ext>
            </a:extLst>
          </a:blip>
          <a:srcRect l="275" r="31397" b="-2"/>
          <a:stretch/>
        </p:blipFill>
        <p:spPr>
          <a:xfrm>
            <a:off x="-1" y="639734"/>
            <a:ext cx="4312585" cy="5727824"/>
          </a:xfrm>
          <a:prstGeom prst="rect">
            <a:avLst/>
          </a:prstGeom>
        </p:spPr>
      </p:pic>
      <p:cxnSp>
        <p:nvCxnSpPr>
          <p:cNvPr id="18" name="Straight Connector 17">
            <a:extLst>
              <a:ext uri="{FF2B5EF4-FFF2-40B4-BE49-F238E27FC236}">
                <a16:creationId xmlns:a16="http://schemas.microsoft.com/office/drawing/2014/main" id="{87ED8B4E-BB7E-447F-A35F-4D3AF6C0A6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4770" y="2086188"/>
            <a:ext cx="608976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9" name="Content Placeholder 8">
            <a:extLst>
              <a:ext uri="{FF2B5EF4-FFF2-40B4-BE49-F238E27FC236}">
                <a16:creationId xmlns:a16="http://schemas.microsoft.com/office/drawing/2014/main" id="{151402B0-6ED6-870D-FED6-5CE982C92125}"/>
              </a:ext>
            </a:extLst>
          </p:cNvPr>
          <p:cNvSpPr>
            <a:spLocks noGrp="1"/>
          </p:cNvSpPr>
          <p:nvPr>
            <p:ph idx="1"/>
          </p:nvPr>
        </p:nvSpPr>
        <p:spPr>
          <a:xfrm>
            <a:off x="4903693" y="2198913"/>
            <a:ext cx="6929719" cy="4076417"/>
          </a:xfrm>
        </p:spPr>
        <p:txBody>
          <a:bodyPr>
            <a:normAutofit/>
          </a:bodyPr>
          <a:lstStyle/>
          <a:p>
            <a:pPr lvl="1">
              <a:lnSpc>
                <a:spcPct val="120000"/>
              </a:lnSpc>
              <a:buFont typeface="Arial" panose="020B0604020202020204" pitchFamily="34" charset="0"/>
              <a:buChar char="•"/>
            </a:pPr>
            <a:r>
              <a:rPr lang="en-US" sz="2400" dirty="0"/>
              <a:t>Ask if they need a minute to get settled before starting the conversation</a:t>
            </a:r>
          </a:p>
          <a:p>
            <a:pPr lvl="1">
              <a:lnSpc>
                <a:spcPct val="120000"/>
              </a:lnSpc>
              <a:buFont typeface="Arial" panose="020B0604020202020204" pitchFamily="34" charset="0"/>
              <a:buChar char="•"/>
            </a:pPr>
            <a:r>
              <a:rPr lang="en-US" sz="2400" dirty="0"/>
              <a:t>Use clear, plain, and direct language</a:t>
            </a:r>
          </a:p>
          <a:p>
            <a:pPr lvl="1">
              <a:lnSpc>
                <a:spcPct val="120000"/>
              </a:lnSpc>
              <a:buFont typeface="Arial" panose="020B0604020202020204" pitchFamily="34" charset="0"/>
              <a:buChar char="•"/>
            </a:pPr>
            <a:r>
              <a:rPr lang="en-US" sz="2400" dirty="0"/>
              <a:t> Ask if they have specific questions at the start</a:t>
            </a:r>
          </a:p>
          <a:p>
            <a:pPr lvl="1">
              <a:lnSpc>
                <a:spcPct val="120000"/>
              </a:lnSpc>
              <a:buFont typeface="Arial" panose="020B0604020202020204" pitchFamily="34" charset="0"/>
              <a:buChar char="•"/>
            </a:pPr>
            <a:r>
              <a:rPr lang="en-US" sz="2400" dirty="0"/>
              <a:t> Ask “I can tell you’ve got a lot going on. </a:t>
            </a:r>
            <a:br>
              <a:rPr lang="en-US" sz="2400" dirty="0"/>
            </a:br>
            <a:r>
              <a:rPr lang="en-US" sz="2400" dirty="0"/>
              <a:t> What would be the best use of our time today?”</a:t>
            </a:r>
          </a:p>
          <a:p>
            <a:pPr lvl="1">
              <a:lnSpc>
                <a:spcPct val="120000"/>
              </a:lnSpc>
              <a:buFont typeface="Arial" panose="020B0604020202020204" pitchFamily="34" charset="0"/>
              <a:buChar char="•"/>
            </a:pPr>
            <a:r>
              <a:rPr lang="en-US" sz="2400" dirty="0"/>
              <a:t>Consider rescheduling if appropriate</a:t>
            </a:r>
          </a:p>
          <a:p>
            <a:pPr lvl="1">
              <a:lnSpc>
                <a:spcPct val="120000"/>
              </a:lnSpc>
              <a:buFont typeface="Arial" panose="020B0604020202020204" pitchFamily="34" charset="0"/>
              <a:buChar char="•"/>
            </a:pPr>
            <a:r>
              <a:rPr lang="en-US" sz="2400" dirty="0"/>
              <a:t>Take a deep breath </a:t>
            </a:r>
          </a:p>
        </p:txBody>
      </p:sp>
      <p:sp>
        <p:nvSpPr>
          <p:cNvPr id="20" name="Rectangle 19">
            <a:extLst>
              <a:ext uri="{FF2B5EF4-FFF2-40B4-BE49-F238E27FC236}">
                <a16:creationId xmlns:a16="http://schemas.microsoft.com/office/drawing/2014/main" id="{10DC0642-5384-4897-BC9B-E85F63D7BC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a:extLst>
              <a:ext uri="{FF2B5EF4-FFF2-40B4-BE49-F238E27FC236}">
                <a16:creationId xmlns:a16="http://schemas.microsoft.com/office/drawing/2014/main" id="{26015513-D3C4-4477-AA12-D8FF240AA3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Slide Number Placeholder 6">
            <a:extLst>
              <a:ext uri="{FF2B5EF4-FFF2-40B4-BE49-F238E27FC236}">
                <a16:creationId xmlns:a16="http://schemas.microsoft.com/office/drawing/2014/main" id="{2B36754B-B34D-D0E2-F94E-345283AD27C0}"/>
              </a:ext>
            </a:extLst>
          </p:cNvPr>
          <p:cNvSpPr>
            <a:spLocks noGrp="1"/>
          </p:cNvSpPr>
          <p:nvPr>
            <p:ph type="sldNum" sz="quarter" idx="12"/>
          </p:nvPr>
        </p:nvSpPr>
        <p:spPr>
          <a:xfrm>
            <a:off x="9900458" y="6459785"/>
            <a:ext cx="1312025" cy="365125"/>
          </a:xfrm>
        </p:spPr>
        <p:txBody>
          <a:bodyPr>
            <a:normAutofit/>
          </a:bodyPr>
          <a:lstStyle/>
          <a:p>
            <a:pPr>
              <a:spcAft>
                <a:spcPts val="600"/>
              </a:spcAft>
            </a:pPr>
            <a:fld id="{446BC226-869D-4111-AF9F-21D3F66DFAEC}" type="slidenum">
              <a:rPr lang="en-US" smtClean="0"/>
              <a:pPr>
                <a:spcAft>
                  <a:spcPts val="600"/>
                </a:spcAft>
              </a:pPr>
              <a:t>22</a:t>
            </a:fld>
            <a:endParaRPr lang="en-US"/>
          </a:p>
        </p:txBody>
      </p:sp>
    </p:spTree>
    <p:custDataLst>
      <p:tags r:id="rId1"/>
    </p:custDataLst>
    <p:extLst>
      <p:ext uri="{BB962C8B-B14F-4D97-AF65-F5344CB8AC3E}">
        <p14:creationId xmlns:p14="http://schemas.microsoft.com/office/powerpoint/2010/main" val="14420418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311973C2-EB8B-452A-A698-4A252FD3A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0" name="Rectangle 39">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F548CC94-0EA3-3F5C-27E3-BBB09E27B724}"/>
              </a:ext>
            </a:extLst>
          </p:cNvPr>
          <p:cNvSpPr/>
          <p:nvPr/>
        </p:nvSpPr>
        <p:spPr>
          <a:xfrm>
            <a:off x="5287617" y="2531535"/>
            <a:ext cx="6636263" cy="3939032"/>
          </a:xfrm>
          <a:prstGeom prst="round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8931FB-DF2F-63BF-ADA3-598B9E1B58A8}"/>
              </a:ext>
            </a:extLst>
          </p:cNvPr>
          <p:cNvSpPr>
            <a:spLocks noGrp="1"/>
          </p:cNvSpPr>
          <p:nvPr>
            <p:ph type="title"/>
          </p:nvPr>
        </p:nvSpPr>
        <p:spPr>
          <a:xfrm>
            <a:off x="5181601" y="634946"/>
            <a:ext cx="6368142" cy="1450757"/>
          </a:xfrm>
        </p:spPr>
        <p:txBody>
          <a:bodyPr vert="horz" lIns="91440" tIns="45720" rIns="91440" bIns="45720" rtlCol="0">
            <a:normAutofit/>
          </a:bodyPr>
          <a:lstStyle/>
          <a:p>
            <a:pPr>
              <a:lnSpc>
                <a:spcPct val="120000"/>
              </a:lnSpc>
            </a:pPr>
            <a:r>
              <a:rPr lang="en-US" sz="3700" dirty="0"/>
              <a:t>What is your agency’s policy when a participant is distracted?</a:t>
            </a:r>
          </a:p>
        </p:txBody>
      </p:sp>
      <p:pic>
        <p:nvPicPr>
          <p:cNvPr id="5" name="Content Placeholder 4" descr="A picture containing text&#10;&#10;Description automatically generated">
            <a:extLst>
              <a:ext uri="{FF2B5EF4-FFF2-40B4-BE49-F238E27FC236}">
                <a16:creationId xmlns:a16="http://schemas.microsoft.com/office/drawing/2014/main" id="{2B6AF12A-F7D7-7D84-0349-C9936471A2E7}"/>
              </a:ext>
            </a:extLst>
          </p:cNvPr>
          <p:cNvPicPr>
            <a:picLocks noChangeAspect="1"/>
          </p:cNvPicPr>
          <p:nvPr/>
        </p:nvPicPr>
        <p:blipFill rotWithShape="1">
          <a:blip r:embed="rId4">
            <a:extLst>
              <a:ext uri="{28A0092B-C50C-407E-A947-70E740481C1C}">
                <a14:useLocalDpi xmlns:a14="http://schemas.microsoft.com/office/drawing/2010/main" val="0"/>
              </a:ext>
            </a:extLst>
          </a:blip>
          <a:srcRect l="31164" r="30729"/>
          <a:stretch/>
        </p:blipFill>
        <p:spPr>
          <a:xfrm>
            <a:off x="20" y="-12128"/>
            <a:ext cx="4654276" cy="6870127"/>
          </a:xfrm>
          <a:prstGeom prst="rect">
            <a:avLst/>
          </a:prstGeom>
        </p:spPr>
      </p:pic>
      <p:cxnSp>
        <p:nvCxnSpPr>
          <p:cNvPr id="42" name="Straight Connector 41">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87617" y="2085703"/>
            <a:ext cx="617068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5" name="Content Placeholder 34">
            <a:extLst>
              <a:ext uri="{FF2B5EF4-FFF2-40B4-BE49-F238E27FC236}">
                <a16:creationId xmlns:a16="http://schemas.microsoft.com/office/drawing/2014/main" id="{69A3B2D1-ABD1-F7D5-8B9B-26A7B2C357FD}"/>
              </a:ext>
            </a:extLst>
          </p:cNvPr>
          <p:cNvSpPr>
            <a:spLocks noGrp="1"/>
          </p:cNvSpPr>
          <p:nvPr>
            <p:ph idx="1"/>
          </p:nvPr>
        </p:nvSpPr>
        <p:spPr>
          <a:xfrm>
            <a:off x="5686877" y="2877479"/>
            <a:ext cx="5771426" cy="3345575"/>
          </a:xfrm>
          <a:noFill/>
        </p:spPr>
        <p:txBody>
          <a:bodyPr>
            <a:normAutofit lnSpcReduction="10000"/>
          </a:bodyPr>
          <a:lstStyle/>
          <a:p>
            <a:r>
              <a:rPr lang="en-US" sz="3200" b="1" dirty="0">
                <a:solidFill>
                  <a:srgbClr val="63A537"/>
                </a:solidFill>
              </a:rPr>
              <a:t>Talk it over</a:t>
            </a:r>
          </a:p>
          <a:p>
            <a:pPr marL="384048" lvl="2" indent="0">
              <a:lnSpc>
                <a:spcPct val="130000"/>
              </a:lnSpc>
              <a:buNone/>
            </a:pPr>
            <a:r>
              <a:rPr lang="en-US" sz="2400" dirty="0"/>
              <a:t>You are talking with a participant who is very distracted. </a:t>
            </a:r>
          </a:p>
          <a:p>
            <a:pPr marL="384048" lvl="2" indent="0">
              <a:lnSpc>
                <a:spcPct val="130000"/>
              </a:lnSpc>
              <a:buNone/>
            </a:pPr>
            <a:r>
              <a:rPr lang="en-US" sz="2400" dirty="0"/>
              <a:t>They will fall off the program if you cannot complete this appointment. </a:t>
            </a:r>
          </a:p>
          <a:p>
            <a:pPr marL="384048" lvl="2" indent="0">
              <a:lnSpc>
                <a:spcPct val="130000"/>
              </a:lnSpc>
              <a:buNone/>
            </a:pPr>
            <a:r>
              <a:rPr lang="en-US" sz="2400" dirty="0"/>
              <a:t>What is your agency’s guidance for this situation?</a:t>
            </a:r>
          </a:p>
        </p:txBody>
      </p:sp>
    </p:spTree>
    <p:custDataLst>
      <p:tags r:id="rId1"/>
    </p:custDataLst>
    <p:extLst>
      <p:ext uri="{BB962C8B-B14F-4D97-AF65-F5344CB8AC3E}">
        <p14:creationId xmlns:p14="http://schemas.microsoft.com/office/powerpoint/2010/main" val="33756247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47124-F8D1-6FE7-4C97-6C14338FABA1}"/>
              </a:ext>
            </a:extLst>
          </p:cNvPr>
          <p:cNvSpPr>
            <a:spLocks noGrp="1"/>
          </p:cNvSpPr>
          <p:nvPr>
            <p:ph type="title"/>
          </p:nvPr>
        </p:nvSpPr>
        <p:spPr>
          <a:xfrm>
            <a:off x="4428781" y="263527"/>
            <a:ext cx="7120960" cy="1450757"/>
          </a:xfrm>
        </p:spPr>
        <p:txBody>
          <a:bodyPr vert="horz" lIns="91440" tIns="45720" rIns="91440" bIns="45720" rtlCol="0" anchor="b">
            <a:normAutofit/>
          </a:bodyPr>
          <a:lstStyle/>
          <a:p>
            <a:r>
              <a:rPr lang="en-US" sz="4800" dirty="0"/>
              <a:t>It’s your turn!</a:t>
            </a:r>
          </a:p>
        </p:txBody>
      </p:sp>
      <p:pic>
        <p:nvPicPr>
          <p:cNvPr id="9" name="Content Placeholder 8" descr="A picture containing person&#10;&#10;Description automatically generated">
            <a:extLst>
              <a:ext uri="{FF2B5EF4-FFF2-40B4-BE49-F238E27FC236}">
                <a16:creationId xmlns:a16="http://schemas.microsoft.com/office/drawing/2014/main" id="{2F0E2167-E1D4-487A-63DF-BFD659D062F2}"/>
              </a:ext>
            </a:extLst>
          </p:cNvPr>
          <p:cNvPicPr>
            <a:picLocks noGrp="1" noChangeAspect="1"/>
          </p:cNvPicPr>
          <p:nvPr>
            <p:ph sz="half" idx="2"/>
          </p:nvPr>
        </p:nvPicPr>
        <p:blipFill rotWithShape="1">
          <a:blip r:embed="rId4">
            <a:extLst>
              <a:ext uri="{28A0092B-C50C-407E-A947-70E740481C1C}">
                <a14:useLocalDpi xmlns:a14="http://schemas.microsoft.com/office/drawing/2010/main" val="0"/>
              </a:ext>
            </a:extLst>
          </a:blip>
          <a:srcRect l="4562" r="3338"/>
          <a:stretch/>
        </p:blipFill>
        <p:spPr>
          <a:xfrm>
            <a:off x="0" y="580028"/>
            <a:ext cx="4332510" cy="5754288"/>
          </a:xfrm>
          <a:prstGeom prst="rect">
            <a:avLst/>
          </a:prstGeom>
        </p:spPr>
      </p:pic>
      <p:sp>
        <p:nvSpPr>
          <p:cNvPr id="3" name="Content Placeholder 2">
            <a:extLst>
              <a:ext uri="{FF2B5EF4-FFF2-40B4-BE49-F238E27FC236}">
                <a16:creationId xmlns:a16="http://schemas.microsoft.com/office/drawing/2014/main" id="{53A5E274-6448-9846-3BCD-696286E84638}"/>
              </a:ext>
            </a:extLst>
          </p:cNvPr>
          <p:cNvSpPr>
            <a:spLocks noGrp="1"/>
          </p:cNvSpPr>
          <p:nvPr>
            <p:ph sz="half" idx="1"/>
          </p:nvPr>
        </p:nvSpPr>
        <p:spPr>
          <a:xfrm>
            <a:off x="4428781" y="1934509"/>
            <a:ext cx="7297231" cy="4079058"/>
          </a:xfrm>
        </p:spPr>
        <p:txBody>
          <a:bodyPr vert="horz" lIns="0" tIns="45720" rIns="0" bIns="45720" rtlCol="0">
            <a:normAutofit/>
          </a:bodyPr>
          <a:lstStyle/>
          <a:p>
            <a:pPr>
              <a:lnSpc>
                <a:spcPct val="120000"/>
              </a:lnSpc>
            </a:pPr>
            <a:r>
              <a:rPr lang="en-US" sz="2800" dirty="0"/>
              <a:t>You call a participant at the scheduled time. </a:t>
            </a:r>
          </a:p>
          <a:p>
            <a:pPr>
              <a:lnSpc>
                <a:spcPct val="120000"/>
              </a:lnSpc>
            </a:pPr>
            <a:r>
              <a:rPr lang="en-US" sz="2800" dirty="0"/>
              <a:t>They answer the phone. You learn they are in the checkout line at the grocery store!  They are also managing three children during checkout. You know this because they are calling out to their children during the conversation.</a:t>
            </a:r>
          </a:p>
          <a:p>
            <a:pPr algn="ctr">
              <a:lnSpc>
                <a:spcPct val="120000"/>
              </a:lnSpc>
            </a:pPr>
            <a:r>
              <a:rPr lang="en-US" sz="2800" b="1" dirty="0">
                <a:solidFill>
                  <a:srgbClr val="2CB34A"/>
                </a:solidFill>
              </a:rPr>
              <a:t>What do you do?</a:t>
            </a:r>
          </a:p>
          <a:p>
            <a:endParaRPr lang="en-US" dirty="0"/>
          </a:p>
        </p:txBody>
      </p:sp>
      <p:sp>
        <p:nvSpPr>
          <p:cNvPr id="5" name="Slide Number Placeholder 4">
            <a:extLst>
              <a:ext uri="{FF2B5EF4-FFF2-40B4-BE49-F238E27FC236}">
                <a16:creationId xmlns:a16="http://schemas.microsoft.com/office/drawing/2014/main" id="{0B5B3199-2167-A15F-D122-B29ECD28A9AF}"/>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446BC226-869D-4111-AF9F-21D3F66DFAEC}" type="slidenum">
              <a:rPr kumimoji="0" lang="en-US" b="0" i="0" u="none" strike="noStrike" cap="none" spc="0" normalizeH="0" baseline="0" noProof="0" smtClean="0">
                <a:ln>
                  <a:noFill/>
                </a:ln>
                <a:effectLst/>
                <a:uLnTx/>
                <a:uFillTx/>
              </a:rPr>
              <a:pPr marR="0" lvl="0" indent="0" fontAlgn="auto">
                <a:spcBef>
                  <a:spcPts val="0"/>
                </a:spcBef>
                <a:spcAft>
                  <a:spcPts val="600"/>
                </a:spcAft>
                <a:buClrTx/>
                <a:buSzTx/>
                <a:buFontTx/>
                <a:buNone/>
                <a:tabLst/>
                <a:defRPr/>
              </a:pPr>
              <a:t>24</a:t>
            </a:fld>
            <a:endParaRPr kumimoji="0" lang="en-US" b="0" i="0" u="none" strike="noStrike" cap="none" spc="0" normalizeH="0" baseline="0" noProof="0" dirty="0">
              <a:ln>
                <a:noFill/>
              </a:ln>
              <a:effectLst/>
              <a:uLnTx/>
              <a:uFillTx/>
            </a:endParaRPr>
          </a:p>
        </p:txBody>
      </p:sp>
    </p:spTree>
    <p:custDataLst>
      <p:tags r:id="rId1"/>
    </p:custDataLst>
    <p:extLst>
      <p:ext uri="{BB962C8B-B14F-4D97-AF65-F5344CB8AC3E}">
        <p14:creationId xmlns:p14="http://schemas.microsoft.com/office/powerpoint/2010/main" val="23324343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aby holding a phone&#10;&#10;Description automatically generated with low confidence">
            <a:extLst>
              <a:ext uri="{FF2B5EF4-FFF2-40B4-BE49-F238E27FC236}">
                <a16:creationId xmlns:a16="http://schemas.microsoft.com/office/drawing/2014/main" id="{70D23BB7-C3F0-CBCB-D683-C651DBE488EA}"/>
              </a:ext>
            </a:extLst>
          </p:cNvPr>
          <p:cNvPicPr>
            <a:picLocks noChangeAspect="1"/>
          </p:cNvPicPr>
          <p:nvPr/>
        </p:nvPicPr>
        <p:blipFill rotWithShape="1">
          <a:blip r:embed="rId4">
            <a:extLst>
              <a:ext uri="{28A0092B-C50C-407E-A947-70E740481C1C}">
                <a14:useLocalDpi xmlns:a14="http://schemas.microsoft.com/office/drawing/2010/main" val="0"/>
              </a:ext>
            </a:extLst>
          </a:blip>
          <a:srcRect t="13783" b="14228"/>
          <a:stretch/>
        </p:blipFill>
        <p:spPr>
          <a:xfrm>
            <a:off x="-32" y="10"/>
            <a:ext cx="12192031" cy="4915066"/>
          </a:xfrm>
          <a:prstGeom prst="rect">
            <a:avLst/>
          </a:prstGeom>
        </p:spPr>
      </p:pic>
      <p:sp>
        <p:nvSpPr>
          <p:cNvPr id="2" name="Title 1">
            <a:extLst>
              <a:ext uri="{FF2B5EF4-FFF2-40B4-BE49-F238E27FC236}">
                <a16:creationId xmlns:a16="http://schemas.microsoft.com/office/drawing/2014/main" id="{C017813B-F181-2ADB-870D-30B486FAD89C}"/>
              </a:ext>
            </a:extLst>
          </p:cNvPr>
          <p:cNvSpPr>
            <a:spLocks noGrp="1"/>
          </p:cNvSpPr>
          <p:nvPr>
            <p:ph type="title"/>
          </p:nvPr>
        </p:nvSpPr>
        <p:spPr>
          <a:xfrm>
            <a:off x="1098838" y="5275950"/>
            <a:ext cx="10113645" cy="822960"/>
          </a:xfrm>
        </p:spPr>
        <p:txBody>
          <a:bodyPr vert="horz" lIns="91440" tIns="45720" rIns="91440" bIns="45720" rtlCol="0" anchor="b">
            <a:normAutofit/>
          </a:bodyPr>
          <a:lstStyle/>
          <a:p>
            <a:r>
              <a:rPr lang="en-US" sz="4400" dirty="0">
                <a:solidFill>
                  <a:srgbClr val="FFFFFF"/>
                </a:solidFill>
              </a:rPr>
              <a:t>Communicating in writing</a:t>
            </a:r>
          </a:p>
        </p:txBody>
      </p:sp>
      <p:sp>
        <p:nvSpPr>
          <p:cNvPr id="4" name="Slide Number Placeholder 3">
            <a:extLst>
              <a:ext uri="{FF2B5EF4-FFF2-40B4-BE49-F238E27FC236}">
                <a16:creationId xmlns:a16="http://schemas.microsoft.com/office/drawing/2014/main" id="{833872B9-C9F2-E327-528F-9AB448464AA5}"/>
              </a:ext>
            </a:extLst>
          </p:cNvPr>
          <p:cNvSpPr>
            <a:spLocks noGrp="1"/>
          </p:cNvSpPr>
          <p:nvPr>
            <p:ph type="sldNum" sz="quarter" idx="12"/>
          </p:nvPr>
        </p:nvSpPr>
        <p:spPr/>
        <p:txBody>
          <a:bodyPr vert="horz" lIns="91440" tIns="45720" rIns="91440" bIns="45720" rtlCol="0" anchor="ctr">
            <a:normAutofit/>
          </a:bodyPr>
          <a:lstStyle/>
          <a:p>
            <a:pPr>
              <a:spcAft>
                <a:spcPts val="600"/>
              </a:spcAft>
            </a:pPr>
            <a:fld id="{446BC226-869D-4111-AF9F-21D3F66DFAEC}" type="slidenum">
              <a:rPr lang="en-US" smtClean="0"/>
              <a:pPr>
                <a:spcAft>
                  <a:spcPts val="600"/>
                </a:spcAft>
              </a:pPr>
              <a:t>25</a:t>
            </a:fld>
            <a:endParaRPr lang="en-US"/>
          </a:p>
        </p:txBody>
      </p:sp>
    </p:spTree>
    <p:custDataLst>
      <p:tags r:id="rId1"/>
    </p:custDataLst>
    <p:extLst>
      <p:ext uri="{BB962C8B-B14F-4D97-AF65-F5344CB8AC3E}">
        <p14:creationId xmlns:p14="http://schemas.microsoft.com/office/powerpoint/2010/main" val="3034789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EAD40-C433-4838-3481-E3BDB3F05DF2}"/>
              </a:ext>
            </a:extLst>
          </p:cNvPr>
          <p:cNvSpPr>
            <a:spLocks noGrp="1"/>
          </p:cNvSpPr>
          <p:nvPr>
            <p:ph type="title"/>
          </p:nvPr>
        </p:nvSpPr>
        <p:spPr>
          <a:xfrm>
            <a:off x="707923" y="188476"/>
            <a:ext cx="11136054" cy="1450757"/>
          </a:xfrm>
        </p:spPr>
        <p:txBody>
          <a:bodyPr vert="horz" lIns="91440" tIns="45720" rIns="91440" bIns="45720" rtlCol="0" anchor="b">
            <a:normAutofit/>
          </a:bodyPr>
          <a:lstStyle/>
          <a:p>
            <a:pPr>
              <a:lnSpc>
                <a:spcPct val="120000"/>
              </a:lnSpc>
            </a:pPr>
            <a:r>
              <a:rPr lang="en-US" sz="3600" dirty="0"/>
              <a:t>Tips for communicating by text or email</a:t>
            </a:r>
          </a:p>
        </p:txBody>
      </p:sp>
      <p:pic>
        <p:nvPicPr>
          <p:cNvPr id="8" name="Content Placeholder 7">
            <a:extLst>
              <a:ext uri="{FF2B5EF4-FFF2-40B4-BE49-F238E27FC236}">
                <a16:creationId xmlns:a16="http://schemas.microsoft.com/office/drawing/2014/main" id="{C43F0068-B98A-A719-1706-97791C179828}"/>
              </a:ext>
            </a:extLst>
          </p:cNvPr>
          <p:cNvPicPr>
            <a:picLocks noGrp="1" noChangeAspect="1"/>
          </p:cNvPicPr>
          <p:nvPr>
            <p:ph sz="half" idx="1"/>
          </p:nvPr>
        </p:nvPicPr>
        <p:blipFill rotWithShape="1">
          <a:blip r:embed="rId4">
            <a:extLst>
              <a:ext uri="{28A0092B-C50C-407E-A947-70E740481C1C}">
                <a14:useLocalDpi xmlns:a14="http://schemas.microsoft.com/office/drawing/2010/main" val="0"/>
              </a:ext>
            </a:extLst>
          </a:blip>
          <a:srcRect l="15161" r="4716" b="17522"/>
          <a:stretch/>
        </p:blipFill>
        <p:spPr>
          <a:xfrm>
            <a:off x="0" y="1757779"/>
            <a:ext cx="5441576" cy="4570189"/>
          </a:xfrm>
          <a:prstGeom prst="rect">
            <a:avLst/>
          </a:prstGeom>
        </p:spPr>
      </p:pic>
      <p:sp>
        <p:nvSpPr>
          <p:cNvPr id="6" name="Content Placeholder 5">
            <a:extLst>
              <a:ext uri="{FF2B5EF4-FFF2-40B4-BE49-F238E27FC236}">
                <a16:creationId xmlns:a16="http://schemas.microsoft.com/office/drawing/2014/main" id="{DE94270A-8547-0ED7-B961-0EFDEBEA3BA2}"/>
              </a:ext>
            </a:extLst>
          </p:cNvPr>
          <p:cNvSpPr>
            <a:spLocks noGrp="1"/>
          </p:cNvSpPr>
          <p:nvPr>
            <p:ph sz="half" idx="2"/>
          </p:nvPr>
        </p:nvSpPr>
        <p:spPr>
          <a:xfrm>
            <a:off x="5755341" y="2198913"/>
            <a:ext cx="5794401" cy="4102311"/>
          </a:xfrm>
        </p:spPr>
        <p:txBody>
          <a:bodyPr vert="horz" lIns="0" tIns="45720" rIns="0" bIns="45720" rtlCol="0">
            <a:normAutofit/>
          </a:bodyPr>
          <a:lstStyle/>
          <a:p>
            <a:r>
              <a:rPr lang="en-US" sz="2400" dirty="0"/>
              <a:t>Use </a:t>
            </a:r>
            <a:r>
              <a:rPr lang="en-US" sz="2400" b="1" dirty="0"/>
              <a:t>active</a:t>
            </a:r>
            <a:r>
              <a:rPr lang="en-US" sz="2400" dirty="0"/>
              <a:t> tense</a:t>
            </a:r>
          </a:p>
          <a:p>
            <a:r>
              <a:rPr lang="en-US" sz="2400" dirty="0"/>
              <a:t>Use </a:t>
            </a:r>
            <a:r>
              <a:rPr lang="en-US" sz="2400" b="1" dirty="0"/>
              <a:t>fewer</a:t>
            </a:r>
            <a:r>
              <a:rPr lang="en-US" sz="2400" dirty="0"/>
              <a:t> </a:t>
            </a:r>
            <a:r>
              <a:rPr lang="en-US" sz="2400" b="1" dirty="0"/>
              <a:t>words</a:t>
            </a:r>
            <a:r>
              <a:rPr lang="en-US" sz="2400" dirty="0"/>
              <a:t> in the text than in person</a:t>
            </a:r>
          </a:p>
          <a:p>
            <a:r>
              <a:rPr lang="en-US" sz="2400" b="1" dirty="0"/>
              <a:t>Set the agenda</a:t>
            </a:r>
            <a:r>
              <a:rPr lang="en-US" sz="2400" dirty="0"/>
              <a:t> of what needs to be done:</a:t>
            </a:r>
          </a:p>
          <a:p>
            <a:pPr lvl="1"/>
            <a:r>
              <a:rPr lang="en-US" sz="2000" dirty="0"/>
              <a:t>There are three documents I need you to sign by Text today. </a:t>
            </a:r>
          </a:p>
          <a:p>
            <a:pPr lvl="1"/>
            <a:r>
              <a:rPr lang="en-US" sz="2000" dirty="0"/>
              <a:t>We will be talking about the documentation needed for participation in </a:t>
            </a:r>
          </a:p>
          <a:p>
            <a:r>
              <a:rPr lang="en-US" sz="2400" dirty="0"/>
              <a:t>Get to the point right away</a:t>
            </a:r>
          </a:p>
          <a:p>
            <a:endParaRPr lang="en-US" dirty="0"/>
          </a:p>
        </p:txBody>
      </p:sp>
      <p:sp>
        <p:nvSpPr>
          <p:cNvPr id="4" name="Slide Number Placeholder 3">
            <a:extLst>
              <a:ext uri="{FF2B5EF4-FFF2-40B4-BE49-F238E27FC236}">
                <a16:creationId xmlns:a16="http://schemas.microsoft.com/office/drawing/2014/main" id="{32AA36C3-0D8D-81EB-86CD-6734B5FBDC4E}"/>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a:spcAft>
                <a:spcPts val="600"/>
              </a:spcAft>
            </a:pPr>
            <a:fld id="{446BC226-869D-4111-AF9F-21D3F66DFAEC}" type="slidenum">
              <a:rPr lang="en-US"/>
              <a:pPr>
                <a:spcAft>
                  <a:spcPts val="600"/>
                </a:spcAft>
              </a:pPr>
              <a:t>26</a:t>
            </a:fld>
            <a:endParaRPr lang="en-US"/>
          </a:p>
        </p:txBody>
      </p:sp>
    </p:spTree>
    <p:custDataLst>
      <p:tags r:id="rId1"/>
    </p:custDataLst>
    <p:extLst>
      <p:ext uri="{BB962C8B-B14F-4D97-AF65-F5344CB8AC3E}">
        <p14:creationId xmlns:p14="http://schemas.microsoft.com/office/powerpoint/2010/main" val="18124087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EA7342F-1783-ECF9-5EE4-D73831F2542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46BC226-869D-4111-AF9F-21D3F66DFAEC}"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Speech Bubble: Oval 5">
            <a:extLst>
              <a:ext uri="{FF2B5EF4-FFF2-40B4-BE49-F238E27FC236}">
                <a16:creationId xmlns:a16="http://schemas.microsoft.com/office/drawing/2014/main" id="{D25603C8-6F16-FE15-3C46-2B3464089CDC}"/>
              </a:ext>
            </a:extLst>
          </p:cNvPr>
          <p:cNvSpPr/>
          <p:nvPr/>
        </p:nvSpPr>
        <p:spPr>
          <a:xfrm>
            <a:off x="655979" y="154093"/>
            <a:ext cx="3468761" cy="3274907"/>
          </a:xfrm>
          <a:prstGeom prst="wedgeEllipseCallout">
            <a:avLst>
              <a:gd name="adj1" fmla="val 142757"/>
              <a:gd name="adj2" fmla="val -728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Hi Mary! </a:t>
            </a:r>
          </a:p>
          <a:p>
            <a:pPr algn="ctr"/>
            <a:r>
              <a:rPr lang="en-US" sz="2400" dirty="0">
                <a:solidFill>
                  <a:schemeClr val="tx1"/>
                </a:solidFill>
              </a:rPr>
              <a:t>Do you have a few minutes to text with me about your appointment with WIC next week?</a:t>
            </a:r>
          </a:p>
        </p:txBody>
      </p:sp>
      <p:sp>
        <p:nvSpPr>
          <p:cNvPr id="7" name="Speech Bubble: Rectangle with Corners Rounded 6">
            <a:extLst>
              <a:ext uri="{FF2B5EF4-FFF2-40B4-BE49-F238E27FC236}">
                <a16:creationId xmlns:a16="http://schemas.microsoft.com/office/drawing/2014/main" id="{02337164-C7D0-3141-3C3E-2AFAD9CABC5E}"/>
              </a:ext>
            </a:extLst>
          </p:cNvPr>
          <p:cNvSpPr/>
          <p:nvPr/>
        </p:nvSpPr>
        <p:spPr>
          <a:xfrm>
            <a:off x="7942538" y="316065"/>
            <a:ext cx="3269945" cy="2725310"/>
          </a:xfrm>
          <a:prstGeom prst="wedgeRoundRectCallout">
            <a:avLst>
              <a:gd name="adj1" fmla="val -103336"/>
              <a:gd name="adj2" fmla="val 42802"/>
              <a:gd name="adj3" fmla="val 16667"/>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2800" dirty="0">
                <a:solidFill>
                  <a:schemeClr val="tx1"/>
                </a:solidFill>
              </a:rPr>
              <a:t>What do you want to talk about?</a:t>
            </a:r>
          </a:p>
          <a:p>
            <a:pPr algn="ctr"/>
            <a:r>
              <a:rPr lang="en-US" sz="2800" dirty="0">
                <a:solidFill>
                  <a:schemeClr val="tx1"/>
                </a:solidFill>
              </a:rPr>
              <a:t>I have a few minutes.</a:t>
            </a:r>
          </a:p>
        </p:txBody>
      </p:sp>
      <p:sp>
        <p:nvSpPr>
          <p:cNvPr id="8" name="Speech Bubble: Oval 7">
            <a:extLst>
              <a:ext uri="{FF2B5EF4-FFF2-40B4-BE49-F238E27FC236}">
                <a16:creationId xmlns:a16="http://schemas.microsoft.com/office/drawing/2014/main" id="{DCA5A23A-2DBF-5513-0C6D-E3DF0EB31826}"/>
              </a:ext>
            </a:extLst>
          </p:cNvPr>
          <p:cNvSpPr/>
          <p:nvPr/>
        </p:nvSpPr>
        <p:spPr>
          <a:xfrm>
            <a:off x="3369365" y="3288119"/>
            <a:ext cx="3325184" cy="3395910"/>
          </a:xfrm>
          <a:prstGeom prst="wedgeEllipseCallout">
            <a:avLst>
              <a:gd name="adj1" fmla="val 76384"/>
              <a:gd name="adj2" fmla="val -5438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10000"/>
              </a:lnSpc>
            </a:pPr>
            <a:r>
              <a:rPr lang="en-US" sz="2200" dirty="0">
                <a:solidFill>
                  <a:schemeClr val="tx1"/>
                </a:solidFill>
              </a:rPr>
              <a:t>I’d like to get the documents for your appointment. It will take about 15 minutes</a:t>
            </a:r>
            <a:r>
              <a:rPr lang="en-US" sz="2400" dirty="0">
                <a:solidFill>
                  <a:schemeClr val="tx1"/>
                </a:solidFill>
              </a:rPr>
              <a:t>. </a:t>
            </a:r>
            <a:r>
              <a:rPr lang="en-US" sz="2200" dirty="0">
                <a:solidFill>
                  <a:schemeClr val="tx1"/>
                </a:solidFill>
              </a:rPr>
              <a:t>Would that be ok?</a:t>
            </a:r>
            <a:endParaRPr lang="en-US" sz="2200" dirty="0"/>
          </a:p>
        </p:txBody>
      </p:sp>
    </p:spTree>
    <p:custDataLst>
      <p:tags r:id="rId1"/>
    </p:custDataLst>
    <p:extLst>
      <p:ext uri="{BB962C8B-B14F-4D97-AF65-F5344CB8AC3E}">
        <p14:creationId xmlns:p14="http://schemas.microsoft.com/office/powerpoint/2010/main" val="27886507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holding a baby&#10;&#10;Description automatically generated">
            <a:extLst>
              <a:ext uri="{FF2B5EF4-FFF2-40B4-BE49-F238E27FC236}">
                <a16:creationId xmlns:a16="http://schemas.microsoft.com/office/drawing/2014/main" id="{17BBBE1F-C0DD-95AD-BB52-A50A8FD88D2A}"/>
              </a:ext>
            </a:extLst>
          </p:cNvPr>
          <p:cNvPicPr>
            <a:picLocks noChangeAspect="1"/>
          </p:cNvPicPr>
          <p:nvPr/>
        </p:nvPicPr>
        <p:blipFill rotWithShape="1">
          <a:blip r:embed="rId4">
            <a:extLst>
              <a:ext uri="{28A0092B-C50C-407E-A947-70E740481C1C}">
                <a14:useLocalDpi xmlns:a14="http://schemas.microsoft.com/office/drawing/2010/main" val="0"/>
              </a:ext>
            </a:extLst>
          </a:blip>
          <a:srcRect t="8505" b="28746"/>
          <a:stretch/>
        </p:blipFill>
        <p:spPr>
          <a:xfrm>
            <a:off x="0" y="1"/>
            <a:ext cx="12192000" cy="4926724"/>
          </a:xfrm>
          <a:prstGeom prst="rect">
            <a:avLst/>
          </a:prstGeom>
        </p:spPr>
      </p:pic>
      <p:sp>
        <p:nvSpPr>
          <p:cNvPr id="9" name="Text Placeholder 8">
            <a:extLst>
              <a:ext uri="{FF2B5EF4-FFF2-40B4-BE49-F238E27FC236}">
                <a16:creationId xmlns:a16="http://schemas.microsoft.com/office/drawing/2014/main" id="{2F22E82E-9902-B865-A102-9B95618721C2}"/>
              </a:ext>
            </a:extLst>
          </p:cNvPr>
          <p:cNvSpPr>
            <a:spLocks noGrp="1"/>
          </p:cNvSpPr>
          <p:nvPr>
            <p:ph type="body" sz="half" idx="2"/>
          </p:nvPr>
        </p:nvSpPr>
        <p:spPr>
          <a:xfrm>
            <a:off x="614680" y="5576824"/>
            <a:ext cx="10113264" cy="594360"/>
          </a:xfrm>
        </p:spPr>
        <p:txBody>
          <a:bodyPr vert="horz" lIns="91440" tIns="45720" rIns="91440" bIns="45720" rtlCol="0">
            <a:normAutofit fontScale="92500" lnSpcReduction="20000"/>
          </a:bodyPr>
          <a:lstStyle/>
          <a:p>
            <a:r>
              <a:rPr lang="en-US" sz="4400" cap="none" dirty="0">
                <a:solidFill>
                  <a:srgbClr val="FFFFFF"/>
                </a:solidFill>
              </a:rPr>
              <a:t>When things don’t go as planned</a:t>
            </a:r>
          </a:p>
        </p:txBody>
      </p:sp>
      <p:sp>
        <p:nvSpPr>
          <p:cNvPr id="7" name="Slide Number Placeholder 6">
            <a:extLst>
              <a:ext uri="{FF2B5EF4-FFF2-40B4-BE49-F238E27FC236}">
                <a16:creationId xmlns:a16="http://schemas.microsoft.com/office/drawing/2014/main" id="{343583B0-1644-73F0-8F0D-2A62E656865C}"/>
              </a:ext>
            </a:extLst>
          </p:cNvPr>
          <p:cNvSpPr>
            <a:spLocks noGrp="1"/>
          </p:cNvSpPr>
          <p:nvPr>
            <p:ph type="sldNum" sz="quarter" idx="12"/>
          </p:nvPr>
        </p:nvSpPr>
        <p:spPr/>
        <p:txBody>
          <a:bodyPr vert="horz" lIns="91440" tIns="45720" rIns="91440" bIns="45720" rtlCol="0" anchor="ctr">
            <a:normAutofit/>
          </a:bodyPr>
          <a:lstStyle/>
          <a:p>
            <a:pPr defTabSz="457200">
              <a:spcAft>
                <a:spcPts val="600"/>
              </a:spcAft>
            </a:pPr>
            <a:fld id="{446BC226-869D-4111-AF9F-21D3F66DFAEC}" type="slidenum">
              <a:rPr lang="en-US" smtClean="0"/>
              <a:pPr defTabSz="457200">
                <a:spcAft>
                  <a:spcPts val="600"/>
                </a:spcAft>
              </a:pPr>
              <a:t>28</a:t>
            </a:fld>
            <a:endParaRPr lang="en-US"/>
          </a:p>
        </p:txBody>
      </p:sp>
    </p:spTree>
    <p:custDataLst>
      <p:tags r:id="rId1"/>
    </p:custDataLst>
    <p:extLst>
      <p:ext uri="{BB962C8B-B14F-4D97-AF65-F5344CB8AC3E}">
        <p14:creationId xmlns:p14="http://schemas.microsoft.com/office/powerpoint/2010/main" val="33593871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D7E1A-EF90-7DB4-4F1B-0CF5CACE0212}"/>
              </a:ext>
            </a:extLst>
          </p:cNvPr>
          <p:cNvSpPr>
            <a:spLocks noGrp="1"/>
          </p:cNvSpPr>
          <p:nvPr>
            <p:ph type="title"/>
          </p:nvPr>
        </p:nvSpPr>
        <p:spPr/>
        <p:txBody>
          <a:bodyPr/>
          <a:lstStyle/>
          <a:p>
            <a:r>
              <a:rPr lang="en-US" dirty="0"/>
              <a:t>I remember….</a:t>
            </a:r>
          </a:p>
        </p:txBody>
      </p:sp>
      <p:sp>
        <p:nvSpPr>
          <p:cNvPr id="3" name="Text Placeholder 2">
            <a:extLst>
              <a:ext uri="{FF2B5EF4-FFF2-40B4-BE49-F238E27FC236}">
                <a16:creationId xmlns:a16="http://schemas.microsoft.com/office/drawing/2014/main" id="{A47BB385-423B-864D-9144-8FA3F49EB707}"/>
              </a:ext>
            </a:extLst>
          </p:cNvPr>
          <p:cNvSpPr>
            <a:spLocks noGrp="1"/>
          </p:cNvSpPr>
          <p:nvPr>
            <p:ph type="body" idx="1"/>
          </p:nvPr>
        </p:nvSpPr>
        <p:spPr/>
        <p:txBody>
          <a:bodyPr>
            <a:normAutofit/>
          </a:bodyPr>
          <a:lstStyle/>
          <a:p>
            <a:r>
              <a:rPr lang="en-US" sz="2400" cap="none"/>
              <a:t>On the phone</a:t>
            </a:r>
          </a:p>
        </p:txBody>
      </p:sp>
      <p:sp>
        <p:nvSpPr>
          <p:cNvPr id="7" name="Content Placeholder 6">
            <a:extLst>
              <a:ext uri="{FF2B5EF4-FFF2-40B4-BE49-F238E27FC236}">
                <a16:creationId xmlns:a16="http://schemas.microsoft.com/office/drawing/2014/main" id="{85A6044D-B536-89FE-E1A5-6FDAEB4224A5}"/>
              </a:ext>
            </a:extLst>
          </p:cNvPr>
          <p:cNvSpPr>
            <a:spLocks noGrp="1"/>
          </p:cNvSpPr>
          <p:nvPr>
            <p:ph sz="half" idx="2"/>
          </p:nvPr>
        </p:nvSpPr>
        <p:spPr>
          <a:solidFill>
            <a:schemeClr val="accent1">
              <a:lumMod val="20000"/>
              <a:lumOff val="80000"/>
            </a:schemeClr>
          </a:solidFill>
        </p:spPr>
        <p:txBody>
          <a:bodyPr/>
          <a:lstStyle/>
          <a:p>
            <a:endParaRPr lang="en-US"/>
          </a:p>
        </p:txBody>
      </p:sp>
      <p:sp>
        <p:nvSpPr>
          <p:cNvPr id="5" name="Text Placeholder 4">
            <a:extLst>
              <a:ext uri="{FF2B5EF4-FFF2-40B4-BE49-F238E27FC236}">
                <a16:creationId xmlns:a16="http://schemas.microsoft.com/office/drawing/2014/main" id="{C0D64B19-9949-7626-CCD0-DB43EED1AC9F}"/>
              </a:ext>
            </a:extLst>
          </p:cNvPr>
          <p:cNvSpPr>
            <a:spLocks noGrp="1"/>
          </p:cNvSpPr>
          <p:nvPr>
            <p:ph type="body" sz="quarter" idx="3"/>
          </p:nvPr>
        </p:nvSpPr>
        <p:spPr/>
        <p:txBody>
          <a:bodyPr>
            <a:normAutofit/>
          </a:bodyPr>
          <a:lstStyle/>
          <a:p>
            <a:r>
              <a:rPr lang="en-US" sz="2400" cap="none"/>
              <a:t>By text or email</a:t>
            </a:r>
          </a:p>
        </p:txBody>
      </p:sp>
      <p:sp>
        <p:nvSpPr>
          <p:cNvPr id="6" name="Content Placeholder 5">
            <a:extLst>
              <a:ext uri="{FF2B5EF4-FFF2-40B4-BE49-F238E27FC236}">
                <a16:creationId xmlns:a16="http://schemas.microsoft.com/office/drawing/2014/main" id="{A60A40D0-7A8B-5DED-1260-5578FE3D5894}"/>
              </a:ext>
            </a:extLst>
          </p:cNvPr>
          <p:cNvSpPr>
            <a:spLocks noGrp="1"/>
          </p:cNvSpPr>
          <p:nvPr>
            <p:ph sz="quarter" idx="4"/>
          </p:nvPr>
        </p:nvSpPr>
        <p:spPr>
          <a:solidFill>
            <a:schemeClr val="accent1">
              <a:lumMod val="20000"/>
              <a:lumOff val="80000"/>
            </a:schemeClr>
          </a:solidFill>
        </p:spPr>
        <p:txBody>
          <a:bodyPr/>
          <a:lstStyle/>
          <a:p>
            <a:endParaRPr lang="en-US"/>
          </a:p>
        </p:txBody>
      </p:sp>
      <p:sp>
        <p:nvSpPr>
          <p:cNvPr id="4" name="Slide Number Placeholder 3">
            <a:extLst>
              <a:ext uri="{FF2B5EF4-FFF2-40B4-BE49-F238E27FC236}">
                <a16:creationId xmlns:a16="http://schemas.microsoft.com/office/drawing/2014/main" id="{8D9AD7E2-A748-A116-131D-E34A3DD18B5C}"/>
              </a:ext>
            </a:extLst>
          </p:cNvPr>
          <p:cNvSpPr>
            <a:spLocks noGrp="1"/>
          </p:cNvSpPr>
          <p:nvPr>
            <p:ph type="sldNum" sz="quarter" idx="12"/>
          </p:nvPr>
        </p:nvSpPr>
        <p:spPr/>
        <p:txBody>
          <a:bodyPr/>
          <a:lstStyle/>
          <a:p>
            <a:fld id="{446BC226-869D-4111-AF9F-21D3F66DFAEC}" type="slidenum">
              <a:rPr lang="en-US" smtClean="0"/>
              <a:t>29</a:t>
            </a:fld>
            <a:endParaRPr lang="en-US"/>
          </a:p>
        </p:txBody>
      </p:sp>
    </p:spTree>
    <p:custDataLst>
      <p:tags r:id="rId1"/>
    </p:custDataLst>
    <p:extLst>
      <p:ext uri="{BB962C8B-B14F-4D97-AF65-F5344CB8AC3E}">
        <p14:creationId xmlns:p14="http://schemas.microsoft.com/office/powerpoint/2010/main" val="8921287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976AA-F80E-5F74-5B9F-F2B7AD34697A}"/>
              </a:ext>
            </a:extLst>
          </p:cNvPr>
          <p:cNvSpPr>
            <a:spLocks noGrp="1"/>
          </p:cNvSpPr>
          <p:nvPr>
            <p:ph type="title"/>
          </p:nvPr>
        </p:nvSpPr>
        <p:spPr>
          <a:xfrm>
            <a:off x="1097280" y="286603"/>
            <a:ext cx="10058400" cy="1389797"/>
          </a:xfrm>
        </p:spPr>
        <p:txBody>
          <a:bodyPr/>
          <a:lstStyle/>
          <a:p>
            <a:r>
              <a:rPr lang="en-US" dirty="0"/>
              <a:t>Remote services: </a:t>
            </a:r>
            <a:r>
              <a:rPr lang="en-US" b="1" dirty="0">
                <a:solidFill>
                  <a:schemeClr val="accent2"/>
                </a:solidFill>
              </a:rPr>
              <a:t>Why</a:t>
            </a:r>
            <a:r>
              <a:rPr lang="en-US" dirty="0"/>
              <a:t>?</a:t>
            </a:r>
          </a:p>
        </p:txBody>
      </p:sp>
      <p:sp>
        <p:nvSpPr>
          <p:cNvPr id="6" name="Text Placeholder 5">
            <a:extLst>
              <a:ext uri="{FF2B5EF4-FFF2-40B4-BE49-F238E27FC236}">
                <a16:creationId xmlns:a16="http://schemas.microsoft.com/office/drawing/2014/main" id="{24D2694D-3A52-BC07-D765-03C253C42CF8}"/>
              </a:ext>
            </a:extLst>
          </p:cNvPr>
          <p:cNvSpPr>
            <a:spLocks noGrp="1"/>
          </p:cNvSpPr>
          <p:nvPr>
            <p:ph type="body" idx="1"/>
          </p:nvPr>
        </p:nvSpPr>
        <p:spPr>
          <a:xfrm>
            <a:off x="1097280" y="1769513"/>
            <a:ext cx="4937760" cy="736282"/>
          </a:xfrm>
        </p:spPr>
        <p:txBody>
          <a:bodyPr>
            <a:normAutofit fontScale="92500"/>
          </a:bodyPr>
          <a:lstStyle/>
          <a:p>
            <a:pPr algn="ctr">
              <a:lnSpc>
                <a:spcPct val="130000"/>
              </a:lnSpc>
            </a:pPr>
            <a:r>
              <a:rPr lang="en-US" sz="2400" cap="none"/>
              <a:t>How remote services impact participants</a:t>
            </a:r>
            <a:endParaRPr lang="en-US"/>
          </a:p>
        </p:txBody>
      </p:sp>
      <p:sp>
        <p:nvSpPr>
          <p:cNvPr id="3" name="Content Placeholder 2">
            <a:extLst>
              <a:ext uri="{FF2B5EF4-FFF2-40B4-BE49-F238E27FC236}">
                <a16:creationId xmlns:a16="http://schemas.microsoft.com/office/drawing/2014/main" id="{1E1B9B4E-C8EC-0886-D374-7EC8DA530B40}"/>
              </a:ext>
            </a:extLst>
          </p:cNvPr>
          <p:cNvSpPr>
            <a:spLocks noGrp="1"/>
          </p:cNvSpPr>
          <p:nvPr>
            <p:ph sz="half" idx="2"/>
          </p:nvPr>
        </p:nvSpPr>
        <p:spPr>
          <a:solidFill>
            <a:schemeClr val="accent1">
              <a:lumMod val="20000"/>
              <a:lumOff val="80000"/>
            </a:schemeClr>
          </a:solidFill>
        </p:spPr>
        <p:txBody>
          <a:bodyPr/>
          <a:lstStyle/>
          <a:p>
            <a:endParaRPr lang="en-US"/>
          </a:p>
        </p:txBody>
      </p:sp>
      <p:sp>
        <p:nvSpPr>
          <p:cNvPr id="7" name="Text Placeholder 6">
            <a:extLst>
              <a:ext uri="{FF2B5EF4-FFF2-40B4-BE49-F238E27FC236}">
                <a16:creationId xmlns:a16="http://schemas.microsoft.com/office/drawing/2014/main" id="{3278E80D-28CF-24B0-A9EC-881A4E494C6D}"/>
              </a:ext>
            </a:extLst>
          </p:cNvPr>
          <p:cNvSpPr>
            <a:spLocks noGrp="1"/>
          </p:cNvSpPr>
          <p:nvPr>
            <p:ph type="body" sz="quarter" idx="3"/>
          </p:nvPr>
        </p:nvSpPr>
        <p:spPr>
          <a:xfrm>
            <a:off x="6217920" y="1807510"/>
            <a:ext cx="4937760" cy="736282"/>
          </a:xfrm>
        </p:spPr>
        <p:txBody>
          <a:bodyPr>
            <a:normAutofit fontScale="92500"/>
          </a:bodyPr>
          <a:lstStyle/>
          <a:p>
            <a:pPr algn="ctr"/>
            <a:r>
              <a:rPr lang="en-US" sz="2400" cap="none"/>
              <a:t>How remote services impact staff</a:t>
            </a:r>
          </a:p>
        </p:txBody>
      </p:sp>
      <p:sp>
        <p:nvSpPr>
          <p:cNvPr id="4" name="Content Placeholder 3">
            <a:extLst>
              <a:ext uri="{FF2B5EF4-FFF2-40B4-BE49-F238E27FC236}">
                <a16:creationId xmlns:a16="http://schemas.microsoft.com/office/drawing/2014/main" id="{EF272AFC-C28C-78D1-771F-428B307A7BFF}"/>
              </a:ext>
            </a:extLst>
          </p:cNvPr>
          <p:cNvSpPr>
            <a:spLocks noGrp="1"/>
          </p:cNvSpPr>
          <p:nvPr>
            <p:ph sz="quarter" idx="4"/>
          </p:nvPr>
        </p:nvSpPr>
        <p:spPr>
          <a:solidFill>
            <a:schemeClr val="accent1">
              <a:lumMod val="20000"/>
              <a:lumOff val="80000"/>
            </a:schemeClr>
          </a:solidFill>
        </p:spPr>
        <p:txBody>
          <a:bodyPr/>
          <a:lstStyle/>
          <a:p>
            <a:endParaRPr lang="en-US" dirty="0"/>
          </a:p>
        </p:txBody>
      </p:sp>
      <p:sp>
        <p:nvSpPr>
          <p:cNvPr id="5" name="Slide Number Placeholder 4">
            <a:extLst>
              <a:ext uri="{FF2B5EF4-FFF2-40B4-BE49-F238E27FC236}">
                <a16:creationId xmlns:a16="http://schemas.microsoft.com/office/drawing/2014/main" id="{B558CAD2-C3E6-FEEF-F397-953C865F9D2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46BC226-869D-4111-AF9F-21D3F66DFAEC}"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40756639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erson talking on the phone&#10;&#10;Description automatically generated">
            <a:extLst>
              <a:ext uri="{FF2B5EF4-FFF2-40B4-BE49-F238E27FC236}">
                <a16:creationId xmlns:a16="http://schemas.microsoft.com/office/drawing/2014/main" id="{2F360BB4-6A07-87B0-1EB2-A301945C02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6953" y="1784058"/>
            <a:ext cx="4649726" cy="4552738"/>
          </a:xfrm>
          <a:prstGeom prst="rect">
            <a:avLst/>
          </a:prstGeom>
        </p:spPr>
      </p:pic>
      <p:sp>
        <p:nvSpPr>
          <p:cNvPr id="2" name="Title 1">
            <a:extLst>
              <a:ext uri="{FF2B5EF4-FFF2-40B4-BE49-F238E27FC236}">
                <a16:creationId xmlns:a16="http://schemas.microsoft.com/office/drawing/2014/main" id="{F7D5C046-06FA-A168-933E-D811C1DBA5BC}"/>
              </a:ext>
            </a:extLst>
          </p:cNvPr>
          <p:cNvSpPr>
            <a:spLocks noGrp="1"/>
          </p:cNvSpPr>
          <p:nvPr>
            <p:ph type="title"/>
          </p:nvPr>
        </p:nvSpPr>
        <p:spPr>
          <a:xfrm>
            <a:off x="758952" y="271806"/>
            <a:ext cx="10058400" cy="1450757"/>
          </a:xfrm>
        </p:spPr>
        <p:txBody>
          <a:bodyPr/>
          <a:lstStyle/>
          <a:p>
            <a:r>
              <a:rPr lang="en-US" dirty="0"/>
              <a:t>When things don’t go as planned</a:t>
            </a:r>
          </a:p>
        </p:txBody>
      </p:sp>
      <p:sp>
        <p:nvSpPr>
          <p:cNvPr id="8" name="Text Placeholder 7">
            <a:extLst>
              <a:ext uri="{FF2B5EF4-FFF2-40B4-BE49-F238E27FC236}">
                <a16:creationId xmlns:a16="http://schemas.microsoft.com/office/drawing/2014/main" id="{F033B7FA-7708-8CFA-C223-EDCC885AA936}"/>
              </a:ext>
            </a:extLst>
          </p:cNvPr>
          <p:cNvSpPr>
            <a:spLocks noGrp="1"/>
          </p:cNvSpPr>
          <p:nvPr>
            <p:ph type="body" idx="1"/>
          </p:nvPr>
        </p:nvSpPr>
        <p:spPr>
          <a:xfrm>
            <a:off x="859536" y="1846052"/>
            <a:ext cx="8803178" cy="736282"/>
          </a:xfrm>
        </p:spPr>
        <p:txBody>
          <a:bodyPr>
            <a:normAutofit/>
          </a:bodyPr>
          <a:lstStyle/>
          <a:p>
            <a:r>
              <a:rPr lang="en-US" sz="2800" cap="none" dirty="0"/>
              <a:t>What are some signs a participant is becoming upset? </a:t>
            </a:r>
          </a:p>
        </p:txBody>
      </p:sp>
      <p:sp>
        <p:nvSpPr>
          <p:cNvPr id="3" name="Content Placeholder 2">
            <a:extLst>
              <a:ext uri="{FF2B5EF4-FFF2-40B4-BE49-F238E27FC236}">
                <a16:creationId xmlns:a16="http://schemas.microsoft.com/office/drawing/2014/main" id="{D17114A2-FA05-7C1A-1EC3-899032DEA321}"/>
              </a:ext>
            </a:extLst>
          </p:cNvPr>
          <p:cNvSpPr>
            <a:spLocks noGrp="1"/>
          </p:cNvSpPr>
          <p:nvPr>
            <p:ph sz="half" idx="2"/>
          </p:nvPr>
        </p:nvSpPr>
        <p:spPr>
          <a:xfrm>
            <a:off x="1097280" y="2582334"/>
            <a:ext cx="6729984" cy="3378200"/>
          </a:xfrm>
        </p:spPr>
        <p:txBody>
          <a:bodyPr>
            <a:normAutofit/>
          </a:bodyPr>
          <a:lstStyle/>
          <a:p>
            <a:pPr lvl="1">
              <a:lnSpc>
                <a:spcPct val="120000"/>
              </a:lnSpc>
              <a:buFont typeface="Arial" panose="020B0604020202020204" pitchFamily="34" charset="0"/>
              <a:buChar char="•"/>
            </a:pPr>
            <a:r>
              <a:rPr lang="en-US" sz="2800" dirty="0"/>
              <a:t> Volume increases</a:t>
            </a:r>
          </a:p>
          <a:p>
            <a:pPr lvl="1">
              <a:lnSpc>
                <a:spcPct val="120000"/>
              </a:lnSpc>
              <a:buFont typeface="Arial" panose="020B0604020202020204" pitchFamily="34" charset="0"/>
              <a:buChar char="•"/>
            </a:pPr>
            <a:r>
              <a:rPr lang="en-US" sz="2800" dirty="0"/>
              <a:t> They use negative or sarcastic comments</a:t>
            </a:r>
          </a:p>
          <a:p>
            <a:pPr lvl="1">
              <a:lnSpc>
                <a:spcPct val="120000"/>
              </a:lnSpc>
              <a:buFont typeface="Arial" panose="020B0604020202020204" pitchFamily="34" charset="0"/>
              <a:buChar char="•"/>
            </a:pPr>
            <a:r>
              <a:rPr lang="en-US" sz="2800" dirty="0"/>
              <a:t> They stop talking</a:t>
            </a:r>
          </a:p>
          <a:p>
            <a:pPr lvl="1">
              <a:lnSpc>
                <a:spcPct val="120000"/>
              </a:lnSpc>
              <a:buFont typeface="Arial" panose="020B0604020202020204" pitchFamily="34" charset="0"/>
              <a:buChar char="•"/>
            </a:pPr>
            <a:r>
              <a:rPr lang="en-US" sz="2800" dirty="0"/>
              <a:t> They interrupt or are quick to cut in</a:t>
            </a:r>
          </a:p>
          <a:p>
            <a:pPr lvl="1">
              <a:lnSpc>
                <a:spcPct val="120000"/>
              </a:lnSpc>
              <a:buFont typeface="Arial" panose="020B0604020202020204" pitchFamily="34" charset="0"/>
              <a:buChar char="•"/>
            </a:pPr>
            <a:r>
              <a:rPr lang="en-US" sz="2800" dirty="0"/>
              <a:t> They stop talking all together</a:t>
            </a:r>
          </a:p>
          <a:p>
            <a:pPr marL="0" indent="0">
              <a:buNone/>
            </a:pPr>
            <a:endParaRPr lang="en-US" dirty="0"/>
          </a:p>
        </p:txBody>
      </p:sp>
      <p:sp>
        <p:nvSpPr>
          <p:cNvPr id="4" name="Slide Number Placeholder 3">
            <a:extLst>
              <a:ext uri="{FF2B5EF4-FFF2-40B4-BE49-F238E27FC236}">
                <a16:creationId xmlns:a16="http://schemas.microsoft.com/office/drawing/2014/main" id="{0B84B707-4E89-F947-8565-4EA7E69D1B3C}"/>
              </a:ext>
            </a:extLst>
          </p:cNvPr>
          <p:cNvSpPr>
            <a:spLocks noGrp="1"/>
          </p:cNvSpPr>
          <p:nvPr>
            <p:ph type="sldNum" sz="quarter" idx="12"/>
          </p:nvPr>
        </p:nvSpPr>
        <p:spPr/>
        <p:txBody>
          <a:bodyPr/>
          <a:lstStyle/>
          <a:p>
            <a:fld id="{446BC226-869D-4111-AF9F-21D3F66DFAEC}" type="slidenum">
              <a:rPr lang="en-US" smtClean="0"/>
              <a:t>30</a:t>
            </a:fld>
            <a:endParaRPr lang="en-US"/>
          </a:p>
        </p:txBody>
      </p:sp>
    </p:spTree>
    <p:custDataLst>
      <p:tags r:id="rId1"/>
    </p:custDataLst>
    <p:extLst>
      <p:ext uri="{BB962C8B-B14F-4D97-AF65-F5344CB8AC3E}">
        <p14:creationId xmlns:p14="http://schemas.microsoft.com/office/powerpoint/2010/main" val="15720096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5C046-06FA-A168-933E-D811C1DBA5BC}"/>
              </a:ext>
            </a:extLst>
          </p:cNvPr>
          <p:cNvSpPr>
            <a:spLocks noGrp="1"/>
          </p:cNvSpPr>
          <p:nvPr>
            <p:ph type="title"/>
          </p:nvPr>
        </p:nvSpPr>
        <p:spPr/>
        <p:txBody>
          <a:bodyPr/>
          <a:lstStyle/>
          <a:p>
            <a:r>
              <a:rPr lang="en-US"/>
              <a:t>When things don’t go as planned</a:t>
            </a:r>
          </a:p>
        </p:txBody>
      </p:sp>
      <p:sp>
        <p:nvSpPr>
          <p:cNvPr id="8" name="Text Placeholder 7">
            <a:extLst>
              <a:ext uri="{FF2B5EF4-FFF2-40B4-BE49-F238E27FC236}">
                <a16:creationId xmlns:a16="http://schemas.microsoft.com/office/drawing/2014/main" id="{C9574199-BFDC-4B8B-F0A7-0DB953BC5674}"/>
              </a:ext>
            </a:extLst>
          </p:cNvPr>
          <p:cNvSpPr>
            <a:spLocks noGrp="1"/>
          </p:cNvSpPr>
          <p:nvPr>
            <p:ph type="body" idx="1"/>
          </p:nvPr>
        </p:nvSpPr>
        <p:spPr/>
        <p:txBody>
          <a:bodyPr>
            <a:normAutofit/>
          </a:bodyPr>
          <a:lstStyle/>
          <a:p>
            <a:r>
              <a:rPr lang="en-US" sz="2800" cap="none" dirty="0"/>
              <a:t>What can you do?</a:t>
            </a:r>
          </a:p>
        </p:txBody>
      </p:sp>
      <p:sp>
        <p:nvSpPr>
          <p:cNvPr id="5" name="Content Placeholder 4">
            <a:extLst>
              <a:ext uri="{FF2B5EF4-FFF2-40B4-BE49-F238E27FC236}">
                <a16:creationId xmlns:a16="http://schemas.microsoft.com/office/drawing/2014/main" id="{9F7C06CB-8560-79C7-5427-76B9ACCEA2DE}"/>
              </a:ext>
            </a:extLst>
          </p:cNvPr>
          <p:cNvSpPr>
            <a:spLocks noGrp="1"/>
          </p:cNvSpPr>
          <p:nvPr>
            <p:ph sz="half" idx="2"/>
          </p:nvPr>
        </p:nvSpPr>
        <p:spPr>
          <a:xfrm>
            <a:off x="1097280" y="2582334"/>
            <a:ext cx="4937760" cy="3708738"/>
          </a:xfrm>
        </p:spPr>
        <p:txBody>
          <a:bodyPr>
            <a:normAutofit lnSpcReduction="10000"/>
          </a:bodyPr>
          <a:lstStyle/>
          <a:p>
            <a:pPr lvl="1">
              <a:lnSpc>
                <a:spcPct val="120000"/>
              </a:lnSpc>
              <a:buFont typeface="Arial" panose="020B0604020202020204" pitchFamily="34" charset="0"/>
              <a:buChar char="•"/>
            </a:pPr>
            <a:r>
              <a:rPr lang="en-US" sz="2400" dirty="0"/>
              <a:t>Stay calm</a:t>
            </a:r>
          </a:p>
          <a:p>
            <a:pPr lvl="1">
              <a:lnSpc>
                <a:spcPct val="120000"/>
              </a:lnSpc>
              <a:buFont typeface="Arial" panose="020B0604020202020204" pitchFamily="34" charset="0"/>
              <a:buChar char="•"/>
            </a:pPr>
            <a:r>
              <a:rPr lang="en-US" sz="2400" dirty="0"/>
              <a:t>Listen. Focus on what they are saying without offering affirmations</a:t>
            </a:r>
          </a:p>
          <a:p>
            <a:pPr lvl="1">
              <a:lnSpc>
                <a:spcPct val="120000"/>
              </a:lnSpc>
              <a:buFont typeface="Arial" panose="020B0604020202020204" pitchFamily="34" charset="0"/>
              <a:buChar char="•"/>
            </a:pPr>
            <a:r>
              <a:rPr lang="en-US" sz="2400" dirty="0"/>
              <a:t>Use a steady, calm tone </a:t>
            </a:r>
          </a:p>
          <a:p>
            <a:pPr lvl="1">
              <a:lnSpc>
                <a:spcPct val="120000"/>
              </a:lnSpc>
              <a:buFont typeface="Arial" panose="020B0604020202020204" pitchFamily="34" charset="0"/>
              <a:buChar char="•"/>
            </a:pPr>
            <a:r>
              <a:rPr lang="en-US" sz="2400" dirty="0"/>
              <a:t>Practice ways to end the call</a:t>
            </a:r>
          </a:p>
          <a:p>
            <a:pPr marL="749808" lvl="4" indent="0">
              <a:lnSpc>
                <a:spcPct val="120000"/>
              </a:lnSpc>
              <a:buNone/>
            </a:pPr>
            <a:r>
              <a:rPr lang="en-US" sz="2400" dirty="0"/>
              <a:t>“You are upset. Would you like to continue this conversation by email or come into the office?”</a:t>
            </a:r>
          </a:p>
          <a:p>
            <a:endParaRPr lang="en-US" dirty="0"/>
          </a:p>
          <a:p>
            <a:pPr marL="0" indent="0">
              <a:buNone/>
            </a:pPr>
            <a:endParaRPr lang="en-US" sz="1800" dirty="0"/>
          </a:p>
        </p:txBody>
      </p:sp>
      <p:sp>
        <p:nvSpPr>
          <p:cNvPr id="10" name="Content Placeholder 9">
            <a:extLst>
              <a:ext uri="{FF2B5EF4-FFF2-40B4-BE49-F238E27FC236}">
                <a16:creationId xmlns:a16="http://schemas.microsoft.com/office/drawing/2014/main" id="{EDE67E53-1222-055F-F89B-1CE7586AB0DE}"/>
              </a:ext>
            </a:extLst>
          </p:cNvPr>
          <p:cNvSpPr>
            <a:spLocks noGrp="1"/>
          </p:cNvSpPr>
          <p:nvPr>
            <p:ph sz="quarter" idx="4"/>
          </p:nvPr>
        </p:nvSpPr>
        <p:spPr>
          <a:xfrm>
            <a:off x="6629400" y="2236207"/>
            <a:ext cx="4937760" cy="3789689"/>
          </a:xfrm>
          <a:solidFill>
            <a:schemeClr val="accent1">
              <a:lumMod val="20000"/>
              <a:lumOff val="80000"/>
            </a:schemeClr>
          </a:solidFill>
        </p:spPr>
        <p:txBody>
          <a:bodyPr>
            <a:normAutofit lnSpcReduction="10000"/>
          </a:bodyPr>
          <a:lstStyle/>
          <a:p>
            <a:pPr marL="384048" lvl="2" indent="0">
              <a:lnSpc>
                <a:spcPct val="120000"/>
              </a:lnSpc>
              <a:buNone/>
            </a:pPr>
            <a:r>
              <a:rPr lang="en-US" sz="2800" dirty="0"/>
              <a:t>Remember: </a:t>
            </a:r>
            <a:br>
              <a:rPr lang="en-US" sz="2800" dirty="0"/>
            </a:br>
            <a:r>
              <a:rPr lang="en-US" sz="2800" dirty="0"/>
              <a:t>You are not required to tolerate abusive behavior.</a:t>
            </a:r>
          </a:p>
          <a:p>
            <a:pPr marL="384048" lvl="2" indent="0">
              <a:lnSpc>
                <a:spcPct val="120000"/>
              </a:lnSpc>
              <a:buNone/>
            </a:pPr>
            <a:endParaRPr lang="en-US" sz="2800" dirty="0"/>
          </a:p>
          <a:p>
            <a:pPr marL="384048" lvl="2" indent="0">
              <a:lnSpc>
                <a:spcPct val="120000"/>
              </a:lnSpc>
              <a:buNone/>
            </a:pPr>
            <a:r>
              <a:rPr lang="en-US" sz="2800" dirty="0"/>
              <a:t>Check with your Coordinator for agency policy for this situation</a:t>
            </a:r>
          </a:p>
          <a:p>
            <a:endParaRPr lang="en-US" dirty="0"/>
          </a:p>
        </p:txBody>
      </p:sp>
      <p:sp>
        <p:nvSpPr>
          <p:cNvPr id="4" name="Slide Number Placeholder 3">
            <a:extLst>
              <a:ext uri="{FF2B5EF4-FFF2-40B4-BE49-F238E27FC236}">
                <a16:creationId xmlns:a16="http://schemas.microsoft.com/office/drawing/2014/main" id="{0B84B707-4E89-F947-8565-4EA7E69D1B3C}"/>
              </a:ext>
            </a:extLst>
          </p:cNvPr>
          <p:cNvSpPr>
            <a:spLocks noGrp="1"/>
          </p:cNvSpPr>
          <p:nvPr>
            <p:ph type="sldNum" sz="quarter" idx="12"/>
          </p:nvPr>
        </p:nvSpPr>
        <p:spPr/>
        <p:txBody>
          <a:bodyPr/>
          <a:lstStyle/>
          <a:p>
            <a:fld id="{446BC226-869D-4111-AF9F-21D3F66DFAEC}" type="slidenum">
              <a:rPr lang="en-US" smtClean="0"/>
              <a:t>31</a:t>
            </a:fld>
            <a:endParaRPr lang="en-US"/>
          </a:p>
        </p:txBody>
      </p:sp>
      <p:pic>
        <p:nvPicPr>
          <p:cNvPr id="11" name="Picture 10" descr="A person talking on the phone&#10;&#10;Description automatically generated">
            <a:extLst>
              <a:ext uri="{FF2B5EF4-FFF2-40B4-BE49-F238E27FC236}">
                <a16:creationId xmlns:a16="http://schemas.microsoft.com/office/drawing/2014/main" id="{15F964C3-19CA-588E-17BF-BA7A8D7C16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03134" y="1690103"/>
            <a:ext cx="4649726" cy="4552738"/>
          </a:xfrm>
          <a:prstGeom prst="rect">
            <a:avLst/>
          </a:prstGeom>
        </p:spPr>
      </p:pic>
    </p:spTree>
    <p:custDataLst>
      <p:tags r:id="rId1"/>
    </p:custDataLst>
    <p:extLst>
      <p:ext uri="{BB962C8B-B14F-4D97-AF65-F5344CB8AC3E}">
        <p14:creationId xmlns:p14="http://schemas.microsoft.com/office/powerpoint/2010/main" val="3352748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afterEffect">
                                  <p:stCondLst>
                                    <p:cond delay="4000"/>
                                  </p:stCondLst>
                                  <p:childTnLst>
                                    <p:animEffect transition="out" filter="fade">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par>
                                <p:cTn id="8" presetID="10" presetClass="entr" presetSubtype="0" fill="hold" grpId="0" nodeType="withEffect">
                                  <p:stCondLst>
                                    <p:cond delay="10000"/>
                                  </p:stCondLst>
                                  <p:childTnLst>
                                    <p:set>
                                      <p:cBhvr>
                                        <p:cTn id="9" dur="1" fill="hold">
                                          <p:stCondLst>
                                            <p:cond delay="0"/>
                                          </p:stCondLst>
                                        </p:cTn>
                                        <p:tgtEl>
                                          <p:spTgt spid="10">
                                            <p:bg/>
                                          </p:spTgt>
                                        </p:tgtEl>
                                        <p:attrNameLst>
                                          <p:attrName>style.visibility</p:attrName>
                                        </p:attrNameLst>
                                      </p:cBhvr>
                                      <p:to>
                                        <p:strVal val="visible"/>
                                      </p:to>
                                    </p:set>
                                    <p:animEffect transition="in" filter="fade">
                                      <p:cBhvr>
                                        <p:cTn id="10" dur="500"/>
                                        <p:tgtEl>
                                          <p:spTgt spid="10">
                                            <p:bg/>
                                          </p:spTgt>
                                        </p:tgtEl>
                                      </p:cBhvr>
                                    </p:animEffect>
                                  </p:childTnLst>
                                </p:cTn>
                              </p:par>
                              <p:par>
                                <p:cTn id="11" presetID="10" presetClass="entr" presetSubtype="0" fill="hold" grpId="0" nodeType="withEffect">
                                  <p:stCondLst>
                                    <p:cond delay="1000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fade">
                                      <p:cBhvr>
                                        <p:cTn id="13" dur="500"/>
                                        <p:tgtEl>
                                          <p:spTgt spid="10">
                                            <p:txEl>
                                              <p:pRg st="0" end="0"/>
                                            </p:txEl>
                                          </p:spTgt>
                                        </p:tgtEl>
                                      </p:cBhvr>
                                    </p:animEffect>
                                  </p:childTnLst>
                                </p:cTn>
                              </p:par>
                              <p:par>
                                <p:cTn id="14" presetID="10" presetClass="entr" presetSubtype="0" fill="hold" grpId="0" nodeType="withEffect">
                                  <p:stCondLst>
                                    <p:cond delay="10000"/>
                                  </p:stCondLst>
                                  <p:childTnLst>
                                    <p:set>
                                      <p:cBhvr>
                                        <p:cTn id="15" dur="1" fill="hold">
                                          <p:stCondLst>
                                            <p:cond delay="0"/>
                                          </p:stCondLst>
                                        </p:cTn>
                                        <p:tgtEl>
                                          <p:spTgt spid="10">
                                            <p:txEl>
                                              <p:pRg st="2" end="2"/>
                                            </p:txEl>
                                          </p:spTgt>
                                        </p:tgtEl>
                                        <p:attrNameLst>
                                          <p:attrName>style.visibility</p:attrName>
                                        </p:attrNameLst>
                                      </p:cBhvr>
                                      <p:to>
                                        <p:strVal val="visible"/>
                                      </p:to>
                                    </p:set>
                                    <p:animEffect transition="in" filter="fade">
                                      <p:cBhvr>
                                        <p:cTn id="16"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32F41-C6BC-ED05-62B3-6C40CF3ED14C}"/>
              </a:ext>
            </a:extLst>
          </p:cNvPr>
          <p:cNvSpPr>
            <a:spLocks noGrp="1"/>
          </p:cNvSpPr>
          <p:nvPr>
            <p:ph type="title"/>
          </p:nvPr>
        </p:nvSpPr>
        <p:spPr>
          <a:xfrm>
            <a:off x="1097280" y="286603"/>
            <a:ext cx="10058400" cy="1309115"/>
          </a:xfrm>
        </p:spPr>
        <p:txBody>
          <a:bodyPr/>
          <a:lstStyle/>
          <a:p>
            <a:r>
              <a:rPr lang="en-US"/>
              <a:t>Tips for challenging phone calls</a:t>
            </a:r>
          </a:p>
        </p:txBody>
      </p:sp>
      <p:sp>
        <p:nvSpPr>
          <p:cNvPr id="6" name="Content Placeholder 5">
            <a:extLst>
              <a:ext uri="{FF2B5EF4-FFF2-40B4-BE49-F238E27FC236}">
                <a16:creationId xmlns:a16="http://schemas.microsoft.com/office/drawing/2014/main" id="{FEE88787-7C0C-D8DD-C547-F9F95482E8D6}"/>
              </a:ext>
            </a:extLst>
          </p:cNvPr>
          <p:cNvSpPr>
            <a:spLocks noGrp="1"/>
          </p:cNvSpPr>
          <p:nvPr>
            <p:ph sz="half" idx="2"/>
          </p:nvPr>
        </p:nvSpPr>
        <p:spPr>
          <a:xfrm>
            <a:off x="1237700" y="2007099"/>
            <a:ext cx="9917980" cy="4178547"/>
          </a:xfrm>
        </p:spPr>
        <p:txBody>
          <a:bodyPr>
            <a:normAutofit/>
          </a:bodyPr>
          <a:lstStyle/>
          <a:p>
            <a:pPr lvl="1">
              <a:lnSpc>
                <a:spcPct val="120000"/>
              </a:lnSpc>
              <a:buFont typeface="Arial" panose="020B0604020202020204" pitchFamily="34" charset="0"/>
              <a:buChar char="•"/>
            </a:pPr>
            <a:r>
              <a:rPr lang="en-US" sz="2200" dirty="0"/>
              <a:t> </a:t>
            </a:r>
            <a:r>
              <a:rPr lang="en-US" sz="2800" dirty="0"/>
              <a:t>It’s not you </a:t>
            </a:r>
          </a:p>
          <a:p>
            <a:pPr lvl="1">
              <a:lnSpc>
                <a:spcPct val="120000"/>
              </a:lnSpc>
              <a:buFont typeface="Arial" panose="020B0604020202020204" pitchFamily="34" charset="0"/>
              <a:buChar char="•"/>
            </a:pPr>
            <a:r>
              <a:rPr lang="en-US" sz="2800" dirty="0"/>
              <a:t>Empathy is powerful</a:t>
            </a:r>
          </a:p>
          <a:p>
            <a:pPr lvl="1">
              <a:lnSpc>
                <a:spcPct val="120000"/>
              </a:lnSpc>
              <a:buFont typeface="Arial" panose="020B0604020202020204" pitchFamily="34" charset="0"/>
              <a:buChar char="•"/>
            </a:pPr>
            <a:r>
              <a:rPr lang="en-US" sz="2800" dirty="0"/>
              <a:t>Be trauma informed</a:t>
            </a:r>
          </a:p>
          <a:p>
            <a:pPr lvl="1">
              <a:lnSpc>
                <a:spcPct val="120000"/>
              </a:lnSpc>
              <a:buFont typeface="Arial" panose="020B0604020202020204" pitchFamily="34" charset="0"/>
              <a:buChar char="•"/>
            </a:pPr>
            <a:r>
              <a:rPr lang="en-US" sz="2800" dirty="0"/>
              <a:t>Take care of yourself after the call</a:t>
            </a:r>
            <a:endParaRPr lang="en-US" sz="2200" dirty="0"/>
          </a:p>
        </p:txBody>
      </p:sp>
      <p:sp>
        <p:nvSpPr>
          <p:cNvPr id="4" name="Slide Number Placeholder 3">
            <a:extLst>
              <a:ext uri="{FF2B5EF4-FFF2-40B4-BE49-F238E27FC236}">
                <a16:creationId xmlns:a16="http://schemas.microsoft.com/office/drawing/2014/main" id="{DAD80EA3-3325-B2FB-821D-2A35E3FE600F}"/>
              </a:ext>
            </a:extLst>
          </p:cNvPr>
          <p:cNvSpPr>
            <a:spLocks noGrp="1"/>
          </p:cNvSpPr>
          <p:nvPr>
            <p:ph type="sldNum" sz="quarter" idx="12"/>
          </p:nvPr>
        </p:nvSpPr>
        <p:spPr/>
        <p:txBody>
          <a:bodyPr/>
          <a:lstStyle/>
          <a:p>
            <a:fld id="{446BC226-869D-4111-AF9F-21D3F66DFAEC}" type="slidenum">
              <a:rPr lang="en-US" smtClean="0"/>
              <a:t>32</a:t>
            </a:fld>
            <a:endParaRPr lang="en-US"/>
          </a:p>
        </p:txBody>
      </p:sp>
      <p:pic>
        <p:nvPicPr>
          <p:cNvPr id="12" name="Content Placeholder 11" descr="A child eating a banana&#10;&#10;Description automatically generated with medium confidence">
            <a:extLst>
              <a:ext uri="{FF2B5EF4-FFF2-40B4-BE49-F238E27FC236}">
                <a16:creationId xmlns:a16="http://schemas.microsoft.com/office/drawing/2014/main" id="{C6F2FBD5-72C9-691F-2778-1F4664F2F64A}"/>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5797659" y="2478025"/>
            <a:ext cx="6572155" cy="4379976"/>
          </a:xfrm>
        </p:spPr>
      </p:pic>
    </p:spTree>
    <p:custDataLst>
      <p:tags r:id="rId1"/>
    </p:custDataLst>
    <p:extLst>
      <p:ext uri="{BB962C8B-B14F-4D97-AF65-F5344CB8AC3E}">
        <p14:creationId xmlns:p14="http://schemas.microsoft.com/office/powerpoint/2010/main" val="5149967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38247643-37AB-47DE-B7BD-7A64FEB13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9" name="Rectangle 38">
            <a:extLst>
              <a:ext uri="{FF2B5EF4-FFF2-40B4-BE49-F238E27FC236}">
                <a16:creationId xmlns:a16="http://schemas.microsoft.com/office/drawing/2014/main" id="{AEBC3119-F8E7-4266-91B8-7A1E808B48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41" name="Straight Connector 40">
            <a:extLst>
              <a:ext uri="{FF2B5EF4-FFF2-40B4-BE49-F238E27FC236}">
                <a16:creationId xmlns:a16="http://schemas.microsoft.com/office/drawing/2014/main" id="{57D15890-6502-4FAA-AB03-AFAC88EE29D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43" name="Rectangle 42">
            <a:extLst>
              <a:ext uri="{FF2B5EF4-FFF2-40B4-BE49-F238E27FC236}">
                <a16:creationId xmlns:a16="http://schemas.microsoft.com/office/drawing/2014/main" id="{C5138816-AF06-47EE-964C-EC93C016D5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547124-F8D1-6FE7-4C97-6C14338FABA1}"/>
              </a:ext>
            </a:extLst>
          </p:cNvPr>
          <p:cNvSpPr>
            <a:spLocks noGrp="1"/>
          </p:cNvSpPr>
          <p:nvPr>
            <p:ph type="title"/>
          </p:nvPr>
        </p:nvSpPr>
        <p:spPr>
          <a:xfrm>
            <a:off x="4974771" y="634946"/>
            <a:ext cx="6574972" cy="1450757"/>
          </a:xfrm>
        </p:spPr>
        <p:txBody>
          <a:bodyPr vert="horz" lIns="91440" tIns="45720" rIns="91440" bIns="45720" rtlCol="0" anchor="b">
            <a:normAutofit/>
          </a:bodyPr>
          <a:lstStyle/>
          <a:p>
            <a:r>
              <a:rPr lang="en-US" sz="4800"/>
              <a:t>It’s your turn!</a:t>
            </a:r>
          </a:p>
        </p:txBody>
      </p:sp>
      <p:pic>
        <p:nvPicPr>
          <p:cNvPr id="9" name="Content Placeholder 8" descr="A picture containing person&#10;&#10;Description automatically generated">
            <a:extLst>
              <a:ext uri="{FF2B5EF4-FFF2-40B4-BE49-F238E27FC236}">
                <a16:creationId xmlns:a16="http://schemas.microsoft.com/office/drawing/2014/main" id="{2F0E2167-E1D4-487A-63DF-BFD659D062F2}"/>
              </a:ext>
            </a:extLst>
          </p:cNvPr>
          <p:cNvPicPr>
            <a:picLocks noGrp="1" noChangeAspect="1"/>
          </p:cNvPicPr>
          <p:nvPr>
            <p:ph sz="half" idx="2"/>
          </p:nvPr>
        </p:nvPicPr>
        <p:blipFill rotWithShape="1">
          <a:blip r:embed="rId4">
            <a:extLst>
              <a:ext uri="{28A0092B-C50C-407E-A947-70E740481C1C}">
                <a14:useLocalDpi xmlns:a14="http://schemas.microsoft.com/office/drawing/2010/main" val="0"/>
              </a:ext>
            </a:extLst>
          </a:blip>
          <a:srcRect l="4562" r="3338"/>
          <a:stretch/>
        </p:blipFill>
        <p:spPr>
          <a:xfrm>
            <a:off x="0" y="580028"/>
            <a:ext cx="4332510" cy="5754288"/>
          </a:xfrm>
          <a:prstGeom prst="rect">
            <a:avLst/>
          </a:prstGeom>
        </p:spPr>
      </p:pic>
      <p:cxnSp>
        <p:nvCxnSpPr>
          <p:cNvPr id="45" name="Straight Connector 44">
            <a:extLst>
              <a:ext uri="{FF2B5EF4-FFF2-40B4-BE49-F238E27FC236}">
                <a16:creationId xmlns:a16="http://schemas.microsoft.com/office/drawing/2014/main" id="{87ED8B4E-BB7E-447F-A35F-4D3AF6C0A6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4770" y="2086188"/>
            <a:ext cx="608976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3A5E274-6448-9846-3BCD-696286E84638}"/>
              </a:ext>
            </a:extLst>
          </p:cNvPr>
          <p:cNvSpPr>
            <a:spLocks noGrp="1"/>
          </p:cNvSpPr>
          <p:nvPr>
            <p:ph sz="half" idx="1"/>
          </p:nvPr>
        </p:nvSpPr>
        <p:spPr>
          <a:xfrm>
            <a:off x="4974769" y="2198914"/>
            <a:ext cx="6574973" cy="3670180"/>
          </a:xfrm>
        </p:spPr>
        <p:txBody>
          <a:bodyPr vert="horz" lIns="0" tIns="45720" rIns="0" bIns="45720" rtlCol="0">
            <a:normAutofit/>
          </a:bodyPr>
          <a:lstStyle/>
          <a:p>
            <a:pPr>
              <a:lnSpc>
                <a:spcPct val="120000"/>
              </a:lnSpc>
            </a:pPr>
            <a:r>
              <a:rPr lang="en-US" sz="2800" dirty="0"/>
              <a:t>You are on the phone with a WIC Dad</a:t>
            </a:r>
          </a:p>
          <a:p>
            <a:pPr>
              <a:lnSpc>
                <a:spcPct val="120000"/>
              </a:lnSpc>
            </a:pPr>
            <a:r>
              <a:rPr lang="en-US" sz="2800" dirty="0"/>
              <a:t>He is upset that he is not able to buy whole milk for his 4-year-old, who refuses other types of milk</a:t>
            </a:r>
            <a:endParaRPr lang="en-US" dirty="0"/>
          </a:p>
        </p:txBody>
      </p:sp>
      <p:sp>
        <p:nvSpPr>
          <p:cNvPr id="47" name="Rectangle 46">
            <a:extLst>
              <a:ext uri="{FF2B5EF4-FFF2-40B4-BE49-F238E27FC236}">
                <a16:creationId xmlns:a16="http://schemas.microsoft.com/office/drawing/2014/main" id="{10DC0642-5384-4897-BC9B-E85F63D7BC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9" name="Rectangle 48">
            <a:extLst>
              <a:ext uri="{FF2B5EF4-FFF2-40B4-BE49-F238E27FC236}">
                <a16:creationId xmlns:a16="http://schemas.microsoft.com/office/drawing/2014/main" id="{26015513-D3C4-4477-AA12-D8FF240AA3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Slide Number Placeholder 4">
            <a:extLst>
              <a:ext uri="{FF2B5EF4-FFF2-40B4-BE49-F238E27FC236}">
                <a16:creationId xmlns:a16="http://schemas.microsoft.com/office/drawing/2014/main" id="{0B5B3199-2167-A15F-D122-B29ECD28A9AF}"/>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446BC226-869D-4111-AF9F-21D3F66DFAEC}" type="slidenum">
              <a:rPr kumimoji="0" lang="en-US" b="0" i="0" u="none" strike="noStrike" cap="none" spc="0" normalizeH="0" baseline="0" noProof="0" smtClean="0">
                <a:ln>
                  <a:noFill/>
                </a:ln>
                <a:effectLst/>
                <a:uLnTx/>
                <a:uFillTx/>
              </a:rPr>
              <a:pPr marR="0" lvl="0" indent="0" fontAlgn="auto">
                <a:spcBef>
                  <a:spcPts val="0"/>
                </a:spcBef>
                <a:spcAft>
                  <a:spcPts val="600"/>
                </a:spcAft>
                <a:buClrTx/>
                <a:buSzTx/>
                <a:buFontTx/>
                <a:buNone/>
                <a:tabLst/>
                <a:defRPr/>
              </a:pPr>
              <a:t>33</a:t>
            </a:fld>
            <a:endParaRPr kumimoji="0" lang="en-US" b="0" i="0" u="none" strike="noStrike" cap="none" spc="0" normalizeH="0" baseline="0" noProof="0">
              <a:ln>
                <a:noFill/>
              </a:ln>
              <a:effectLst/>
              <a:uLnTx/>
              <a:uFillTx/>
            </a:endParaRPr>
          </a:p>
        </p:txBody>
      </p:sp>
    </p:spTree>
    <p:custDataLst>
      <p:tags r:id="rId1"/>
    </p:custDataLst>
    <p:extLst>
      <p:ext uri="{BB962C8B-B14F-4D97-AF65-F5344CB8AC3E}">
        <p14:creationId xmlns:p14="http://schemas.microsoft.com/office/powerpoint/2010/main" val="1805780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text, electronics, computer&#10;&#10;Description automatically generated">
            <a:extLst>
              <a:ext uri="{FF2B5EF4-FFF2-40B4-BE49-F238E27FC236}">
                <a16:creationId xmlns:a16="http://schemas.microsoft.com/office/drawing/2014/main" id="{CBC3DD87-DC4E-ADF5-7278-104F142F891C}"/>
              </a:ext>
            </a:extLst>
          </p:cNvPr>
          <p:cNvPicPr>
            <a:picLocks noGrp="1" noChangeAspect="1"/>
          </p:cNvPicPr>
          <p:nvPr>
            <p:ph type="pic" idx="1"/>
          </p:nvPr>
        </p:nvPicPr>
        <p:blipFill>
          <a:blip r:embed="rId4">
            <a:extLst>
              <a:ext uri="{28A0092B-C50C-407E-A947-70E740481C1C}">
                <a14:useLocalDpi xmlns:a14="http://schemas.microsoft.com/office/drawing/2010/main" val="0"/>
              </a:ext>
            </a:extLst>
          </a:blip>
          <a:srcRect t="19766" b="19766"/>
          <a:stretch>
            <a:fillRect/>
          </a:stretch>
        </p:blipFill>
        <p:spPr/>
      </p:pic>
      <p:sp>
        <p:nvSpPr>
          <p:cNvPr id="9" name="Text Placeholder 8">
            <a:extLst>
              <a:ext uri="{FF2B5EF4-FFF2-40B4-BE49-F238E27FC236}">
                <a16:creationId xmlns:a16="http://schemas.microsoft.com/office/drawing/2014/main" id="{2F22E82E-9902-B865-A102-9B95618721C2}"/>
              </a:ext>
            </a:extLst>
          </p:cNvPr>
          <p:cNvSpPr>
            <a:spLocks noGrp="1"/>
          </p:cNvSpPr>
          <p:nvPr>
            <p:ph type="body" sz="half" idx="2"/>
          </p:nvPr>
        </p:nvSpPr>
        <p:spPr>
          <a:xfrm>
            <a:off x="1039368" y="5568065"/>
            <a:ext cx="10113264" cy="594360"/>
          </a:xfrm>
        </p:spPr>
        <p:txBody>
          <a:bodyPr vert="horz" lIns="91440" tIns="45720" rIns="91440" bIns="45720" rtlCol="0">
            <a:normAutofit fontScale="92500" lnSpcReduction="20000"/>
          </a:bodyPr>
          <a:lstStyle/>
          <a:p>
            <a:r>
              <a:rPr lang="en-US" sz="4400" b="1" dirty="0"/>
              <a:t>Ending, or closing,  the session (call)</a:t>
            </a:r>
            <a:endParaRPr lang="en-US" sz="4400" b="1" cap="none" dirty="0">
              <a:solidFill>
                <a:srgbClr val="FFFFFF"/>
              </a:solidFill>
            </a:endParaRPr>
          </a:p>
        </p:txBody>
      </p:sp>
      <p:sp>
        <p:nvSpPr>
          <p:cNvPr id="7" name="Slide Number Placeholder 6">
            <a:extLst>
              <a:ext uri="{FF2B5EF4-FFF2-40B4-BE49-F238E27FC236}">
                <a16:creationId xmlns:a16="http://schemas.microsoft.com/office/drawing/2014/main" id="{343583B0-1644-73F0-8F0D-2A62E656865C}"/>
              </a:ext>
            </a:extLst>
          </p:cNvPr>
          <p:cNvSpPr>
            <a:spLocks noGrp="1"/>
          </p:cNvSpPr>
          <p:nvPr>
            <p:ph type="sldNum" sz="quarter" idx="12"/>
          </p:nvPr>
        </p:nvSpPr>
        <p:spPr/>
        <p:txBody>
          <a:bodyPr vert="horz" lIns="91440" tIns="45720" rIns="91440" bIns="45720" rtlCol="0" anchor="ctr">
            <a:normAutofit/>
          </a:bodyPr>
          <a:lstStyle/>
          <a:p>
            <a:pPr defTabSz="457200">
              <a:spcAft>
                <a:spcPts val="600"/>
              </a:spcAft>
            </a:pPr>
            <a:fld id="{446BC226-869D-4111-AF9F-21D3F66DFAEC}" type="slidenum">
              <a:rPr lang="en-US" smtClean="0"/>
              <a:pPr defTabSz="457200">
                <a:spcAft>
                  <a:spcPts val="600"/>
                </a:spcAft>
              </a:pPr>
              <a:t>34</a:t>
            </a:fld>
            <a:endParaRPr lang="en-US"/>
          </a:p>
        </p:txBody>
      </p:sp>
    </p:spTree>
    <p:custDataLst>
      <p:tags r:id="rId1"/>
    </p:custDataLst>
    <p:extLst>
      <p:ext uri="{BB962C8B-B14F-4D97-AF65-F5344CB8AC3E}">
        <p14:creationId xmlns:p14="http://schemas.microsoft.com/office/powerpoint/2010/main" val="18003698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D7E1A-EF90-7DB4-4F1B-0CF5CACE0212}"/>
              </a:ext>
            </a:extLst>
          </p:cNvPr>
          <p:cNvSpPr>
            <a:spLocks noGrp="1"/>
          </p:cNvSpPr>
          <p:nvPr>
            <p:ph type="title"/>
          </p:nvPr>
        </p:nvSpPr>
        <p:spPr>
          <a:xfrm>
            <a:off x="1097280" y="286603"/>
            <a:ext cx="10058400" cy="1559449"/>
          </a:xfrm>
        </p:spPr>
        <p:txBody>
          <a:bodyPr/>
          <a:lstStyle/>
          <a:p>
            <a:pPr>
              <a:lnSpc>
                <a:spcPct val="120000"/>
              </a:lnSpc>
            </a:pPr>
            <a:r>
              <a:rPr lang="en-US" dirty="0"/>
              <a:t>What are some tricks you use to end a call that is going long?</a:t>
            </a:r>
          </a:p>
        </p:txBody>
      </p:sp>
      <p:sp>
        <p:nvSpPr>
          <p:cNvPr id="3" name="Text Placeholder 2">
            <a:extLst>
              <a:ext uri="{FF2B5EF4-FFF2-40B4-BE49-F238E27FC236}">
                <a16:creationId xmlns:a16="http://schemas.microsoft.com/office/drawing/2014/main" id="{A47BB385-423B-864D-9144-8FA3F49EB707}"/>
              </a:ext>
            </a:extLst>
          </p:cNvPr>
          <p:cNvSpPr>
            <a:spLocks noGrp="1"/>
          </p:cNvSpPr>
          <p:nvPr>
            <p:ph type="body" idx="1"/>
          </p:nvPr>
        </p:nvSpPr>
        <p:spPr/>
        <p:txBody>
          <a:bodyPr>
            <a:normAutofit/>
          </a:bodyPr>
          <a:lstStyle/>
          <a:p>
            <a:r>
              <a:rPr lang="en-US" sz="2400" cap="none" dirty="0"/>
              <a:t>On the phone</a:t>
            </a:r>
          </a:p>
        </p:txBody>
      </p:sp>
      <p:sp>
        <p:nvSpPr>
          <p:cNvPr id="7" name="Content Placeholder 6">
            <a:extLst>
              <a:ext uri="{FF2B5EF4-FFF2-40B4-BE49-F238E27FC236}">
                <a16:creationId xmlns:a16="http://schemas.microsoft.com/office/drawing/2014/main" id="{85A6044D-B536-89FE-E1A5-6FDAEB4224A5}"/>
              </a:ext>
            </a:extLst>
          </p:cNvPr>
          <p:cNvSpPr>
            <a:spLocks noGrp="1"/>
          </p:cNvSpPr>
          <p:nvPr>
            <p:ph sz="half" idx="2"/>
          </p:nvPr>
        </p:nvSpPr>
        <p:spPr>
          <a:solidFill>
            <a:schemeClr val="accent1">
              <a:lumMod val="20000"/>
              <a:lumOff val="80000"/>
            </a:schemeClr>
          </a:solidFill>
        </p:spPr>
        <p:txBody>
          <a:bodyPr/>
          <a:lstStyle/>
          <a:p>
            <a:endParaRPr lang="en-US" dirty="0"/>
          </a:p>
        </p:txBody>
      </p:sp>
      <p:sp>
        <p:nvSpPr>
          <p:cNvPr id="5" name="Text Placeholder 4">
            <a:extLst>
              <a:ext uri="{FF2B5EF4-FFF2-40B4-BE49-F238E27FC236}">
                <a16:creationId xmlns:a16="http://schemas.microsoft.com/office/drawing/2014/main" id="{C0D64B19-9949-7626-CCD0-DB43EED1AC9F}"/>
              </a:ext>
            </a:extLst>
          </p:cNvPr>
          <p:cNvSpPr>
            <a:spLocks noGrp="1"/>
          </p:cNvSpPr>
          <p:nvPr>
            <p:ph type="body" sz="quarter" idx="3"/>
          </p:nvPr>
        </p:nvSpPr>
        <p:spPr/>
        <p:txBody>
          <a:bodyPr>
            <a:normAutofit/>
          </a:bodyPr>
          <a:lstStyle/>
          <a:p>
            <a:r>
              <a:rPr lang="en-US" sz="2400" cap="none" dirty="0"/>
              <a:t>By text or email</a:t>
            </a:r>
          </a:p>
        </p:txBody>
      </p:sp>
      <p:sp>
        <p:nvSpPr>
          <p:cNvPr id="6" name="Content Placeholder 5">
            <a:extLst>
              <a:ext uri="{FF2B5EF4-FFF2-40B4-BE49-F238E27FC236}">
                <a16:creationId xmlns:a16="http://schemas.microsoft.com/office/drawing/2014/main" id="{A60A40D0-7A8B-5DED-1260-5578FE3D5894}"/>
              </a:ext>
            </a:extLst>
          </p:cNvPr>
          <p:cNvSpPr>
            <a:spLocks noGrp="1"/>
          </p:cNvSpPr>
          <p:nvPr>
            <p:ph sz="quarter" idx="4"/>
          </p:nvPr>
        </p:nvSpPr>
        <p:spPr>
          <a:solidFill>
            <a:schemeClr val="accent1">
              <a:lumMod val="20000"/>
              <a:lumOff val="80000"/>
            </a:schemeClr>
          </a:solidFill>
        </p:spPr>
        <p:txBody>
          <a:bodyPr/>
          <a:lstStyle/>
          <a:p>
            <a:endParaRPr lang="en-US" dirty="0"/>
          </a:p>
        </p:txBody>
      </p:sp>
      <p:sp>
        <p:nvSpPr>
          <p:cNvPr id="4" name="Slide Number Placeholder 3">
            <a:extLst>
              <a:ext uri="{FF2B5EF4-FFF2-40B4-BE49-F238E27FC236}">
                <a16:creationId xmlns:a16="http://schemas.microsoft.com/office/drawing/2014/main" id="{8D9AD7E2-A748-A116-131D-E34A3DD18B5C}"/>
              </a:ext>
            </a:extLst>
          </p:cNvPr>
          <p:cNvSpPr>
            <a:spLocks noGrp="1"/>
          </p:cNvSpPr>
          <p:nvPr>
            <p:ph type="sldNum" sz="quarter" idx="12"/>
          </p:nvPr>
        </p:nvSpPr>
        <p:spPr/>
        <p:txBody>
          <a:bodyPr/>
          <a:lstStyle/>
          <a:p>
            <a:fld id="{446BC226-869D-4111-AF9F-21D3F66DFAEC}" type="slidenum">
              <a:rPr lang="en-US" smtClean="0"/>
              <a:t>35</a:t>
            </a:fld>
            <a:endParaRPr lang="en-US"/>
          </a:p>
        </p:txBody>
      </p:sp>
    </p:spTree>
    <p:custDataLst>
      <p:tags r:id="rId1"/>
    </p:custDataLst>
    <p:extLst>
      <p:ext uri="{BB962C8B-B14F-4D97-AF65-F5344CB8AC3E}">
        <p14:creationId xmlns:p14="http://schemas.microsoft.com/office/powerpoint/2010/main" val="18911611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8A51A-9003-3890-953E-DACBD8677817}"/>
              </a:ext>
            </a:extLst>
          </p:cNvPr>
          <p:cNvSpPr>
            <a:spLocks noGrp="1"/>
          </p:cNvSpPr>
          <p:nvPr>
            <p:ph type="title"/>
          </p:nvPr>
        </p:nvSpPr>
        <p:spPr/>
        <p:txBody>
          <a:bodyPr/>
          <a:lstStyle/>
          <a:p>
            <a:r>
              <a:rPr lang="en-US" dirty="0"/>
              <a:t>Trauma Informed Care for participants</a:t>
            </a:r>
          </a:p>
        </p:txBody>
      </p:sp>
      <p:sp>
        <p:nvSpPr>
          <p:cNvPr id="3" name="Content Placeholder 2">
            <a:extLst>
              <a:ext uri="{FF2B5EF4-FFF2-40B4-BE49-F238E27FC236}">
                <a16:creationId xmlns:a16="http://schemas.microsoft.com/office/drawing/2014/main" id="{6E9D1B1B-1F57-0E92-773E-9D6C49C9F53D}"/>
              </a:ext>
            </a:extLst>
          </p:cNvPr>
          <p:cNvSpPr>
            <a:spLocks noGrp="1"/>
          </p:cNvSpPr>
          <p:nvPr>
            <p:ph sz="half" idx="1"/>
          </p:nvPr>
        </p:nvSpPr>
        <p:spPr>
          <a:xfrm>
            <a:off x="500931" y="1783155"/>
            <a:ext cx="4937760" cy="1662779"/>
          </a:xfrm>
        </p:spPr>
        <p:txBody>
          <a:bodyPr>
            <a:normAutofit lnSpcReduction="10000"/>
          </a:bodyPr>
          <a:lstStyle/>
          <a:p>
            <a:r>
              <a:rPr lang="en-US" sz="2800" b="1" dirty="0">
                <a:solidFill>
                  <a:schemeClr val="accent5"/>
                </a:solidFill>
                <a:latin typeface="+mj-lt"/>
              </a:rPr>
              <a:t>What you experience</a:t>
            </a:r>
          </a:p>
          <a:p>
            <a:pPr>
              <a:lnSpc>
                <a:spcPct val="124000"/>
              </a:lnSpc>
              <a:spcBef>
                <a:spcPts val="600"/>
              </a:spcBef>
            </a:pPr>
            <a:r>
              <a:rPr lang="en-US" sz="2400" dirty="0"/>
              <a:t>The participant wants to talk about everything but proofs! </a:t>
            </a:r>
          </a:p>
        </p:txBody>
      </p:sp>
      <p:sp>
        <p:nvSpPr>
          <p:cNvPr id="4" name="Content Placeholder 3">
            <a:extLst>
              <a:ext uri="{FF2B5EF4-FFF2-40B4-BE49-F238E27FC236}">
                <a16:creationId xmlns:a16="http://schemas.microsoft.com/office/drawing/2014/main" id="{DEC67C40-4A52-3681-A453-D1B0F5C9FC1D}"/>
              </a:ext>
            </a:extLst>
          </p:cNvPr>
          <p:cNvSpPr>
            <a:spLocks noGrp="1"/>
          </p:cNvSpPr>
          <p:nvPr>
            <p:ph sz="half" idx="2"/>
          </p:nvPr>
        </p:nvSpPr>
        <p:spPr>
          <a:xfrm>
            <a:off x="6231833" y="1778583"/>
            <a:ext cx="5589767" cy="1742291"/>
          </a:xfrm>
        </p:spPr>
        <p:txBody>
          <a:bodyPr>
            <a:normAutofit lnSpcReduction="10000"/>
          </a:bodyPr>
          <a:lstStyle/>
          <a:p>
            <a:pPr marL="0" indent="0">
              <a:buNone/>
            </a:pPr>
            <a:r>
              <a:rPr lang="en-US" sz="2800" b="1" dirty="0">
                <a:solidFill>
                  <a:schemeClr val="accent2">
                    <a:lumMod val="75000"/>
                  </a:schemeClr>
                </a:solidFill>
                <a:latin typeface="+mj-lt"/>
              </a:rPr>
              <a:t>What they are experiencing</a:t>
            </a:r>
          </a:p>
          <a:p>
            <a:pPr marL="0" indent="0">
              <a:lnSpc>
                <a:spcPct val="114000"/>
              </a:lnSpc>
              <a:spcBef>
                <a:spcPts val="600"/>
              </a:spcBef>
              <a:buNone/>
            </a:pPr>
            <a:r>
              <a:rPr lang="en-US" sz="2400" dirty="0"/>
              <a:t>You are the first person they’ve talked or texted with in DAYS who will listen to them talk about their baby!</a:t>
            </a:r>
          </a:p>
        </p:txBody>
      </p:sp>
      <p:sp>
        <p:nvSpPr>
          <p:cNvPr id="5" name="Slide Number Placeholder 4">
            <a:extLst>
              <a:ext uri="{FF2B5EF4-FFF2-40B4-BE49-F238E27FC236}">
                <a16:creationId xmlns:a16="http://schemas.microsoft.com/office/drawing/2014/main" id="{01329511-9612-5205-233C-769F2AEABD5D}"/>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46BC226-869D-4111-AF9F-21D3F66DFAEC}"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D274323-E1FC-F39E-5C2C-4C22BA2885BC}"/>
              </a:ext>
            </a:extLst>
          </p:cNvPr>
          <p:cNvSpPr txBox="1"/>
          <p:nvPr/>
        </p:nvSpPr>
        <p:spPr>
          <a:xfrm>
            <a:off x="500931" y="3612749"/>
            <a:ext cx="8424408" cy="2604303"/>
          </a:xfrm>
          <a:prstGeom prst="rect">
            <a:avLst/>
          </a:prstGeom>
          <a:noFill/>
        </p:spPr>
        <p:txBody>
          <a:bodyPr wrap="square" rtlCol="0">
            <a:spAutoFit/>
          </a:bodyPr>
          <a:lstStyle/>
          <a:p>
            <a:r>
              <a:rPr lang="en-US" sz="2800" b="1" dirty="0">
                <a:solidFill>
                  <a:srgbClr val="7030A0"/>
                </a:solidFill>
                <a:latin typeface="+mj-lt"/>
              </a:rPr>
              <a:t>What you can do</a:t>
            </a:r>
          </a:p>
          <a:p>
            <a:pPr marL="285750" indent="-285750">
              <a:lnSpc>
                <a:spcPct val="114000"/>
              </a:lnSpc>
              <a:buFont typeface="Arial" panose="020B0604020202020204" pitchFamily="34" charset="0"/>
              <a:buChar char="•"/>
            </a:pPr>
            <a:r>
              <a:rPr lang="en-US" sz="2400" dirty="0"/>
              <a:t>Listen for understanding</a:t>
            </a:r>
          </a:p>
          <a:p>
            <a:pPr marL="285750" indent="-285750">
              <a:lnSpc>
                <a:spcPct val="114000"/>
              </a:lnSpc>
              <a:buFont typeface="Arial" panose="020B0604020202020204" pitchFamily="34" charset="0"/>
              <a:buChar char="•"/>
            </a:pPr>
            <a:r>
              <a:rPr lang="en-US" sz="2400" dirty="0"/>
              <a:t>Let them talk until they are ready to pause</a:t>
            </a:r>
          </a:p>
          <a:p>
            <a:pPr marL="285750" indent="-285750">
              <a:lnSpc>
                <a:spcPct val="114000"/>
              </a:lnSpc>
              <a:buFont typeface="Arial" panose="020B0604020202020204" pitchFamily="34" charset="0"/>
              <a:buChar char="•"/>
            </a:pPr>
            <a:r>
              <a:rPr lang="en-US" sz="2400" dirty="0"/>
              <a:t>Provide an affirming summary as a bridge</a:t>
            </a:r>
          </a:p>
          <a:p>
            <a:pPr marL="285750" indent="-285750">
              <a:lnSpc>
                <a:spcPct val="114000"/>
              </a:lnSpc>
              <a:buFont typeface="Arial" panose="020B0604020202020204" pitchFamily="34" charset="0"/>
              <a:buChar char="•"/>
            </a:pPr>
            <a:r>
              <a:rPr lang="en-US" sz="2400" dirty="0"/>
              <a:t>Remind them about the agenda – but do it kindly </a:t>
            </a:r>
          </a:p>
          <a:p>
            <a:pPr marL="285750" indent="-285750">
              <a:lnSpc>
                <a:spcPct val="114000"/>
              </a:lnSpc>
              <a:buFont typeface="Arial" panose="020B0604020202020204" pitchFamily="34" charset="0"/>
              <a:buChar char="•"/>
            </a:pPr>
            <a:r>
              <a:rPr lang="en-US" sz="2400" dirty="0"/>
              <a:t>Ask to reschedule</a:t>
            </a:r>
          </a:p>
        </p:txBody>
      </p:sp>
      <p:sp>
        <p:nvSpPr>
          <p:cNvPr id="7" name="Oval 6">
            <a:extLst>
              <a:ext uri="{FF2B5EF4-FFF2-40B4-BE49-F238E27FC236}">
                <a16:creationId xmlns:a16="http://schemas.microsoft.com/office/drawing/2014/main" id="{92EAEFE2-896A-24D3-683A-B3E03F099A47}"/>
              </a:ext>
            </a:extLst>
          </p:cNvPr>
          <p:cNvSpPr/>
          <p:nvPr/>
        </p:nvSpPr>
        <p:spPr>
          <a:xfrm>
            <a:off x="7591302" y="3562097"/>
            <a:ext cx="3751987" cy="3125463"/>
          </a:xfrm>
          <a:prstGeom prst="ellipse">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rPr>
              <a:t>In most situations, listening is the best thing you can do.</a:t>
            </a:r>
            <a:br>
              <a:rPr lang="en-US" sz="2400" dirty="0">
                <a:solidFill>
                  <a:schemeClr val="tx1"/>
                </a:solidFill>
              </a:rPr>
            </a:br>
            <a:r>
              <a:rPr lang="en-US" sz="2400" dirty="0">
                <a:solidFill>
                  <a:schemeClr val="tx1"/>
                </a:solidFill>
              </a:rPr>
              <a:t>It is a welcome gift. </a:t>
            </a:r>
          </a:p>
        </p:txBody>
      </p:sp>
    </p:spTree>
    <p:custDataLst>
      <p:tags r:id="rId1"/>
    </p:custDataLst>
    <p:extLst>
      <p:ext uri="{BB962C8B-B14F-4D97-AF65-F5344CB8AC3E}">
        <p14:creationId xmlns:p14="http://schemas.microsoft.com/office/powerpoint/2010/main" val="2017976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1000"/>
                                        <p:tgtEl>
                                          <p:spTgt spid="3">
                                            <p:txEl>
                                              <p:pRg st="1" end="1"/>
                                            </p:txEl>
                                          </p:spTgt>
                                        </p:tgtEl>
                                      </p:cBhvr>
                                    </p:animEffect>
                                  </p:childTnLst>
                                </p:cTn>
                              </p:par>
                            </p:childTnLst>
                          </p:cTn>
                        </p:par>
                        <p:par>
                          <p:cTn id="11" fill="hold">
                            <p:stCondLst>
                              <p:cond delay="2000"/>
                            </p:stCondLst>
                            <p:childTnLst>
                              <p:par>
                                <p:cTn id="12" presetID="10" presetClass="entr" presetSubtype="0" fill="hold" grpId="0" nodeType="afterEffect">
                                  <p:stCondLst>
                                    <p:cond delay="50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childTnLst>
                                </p:cTn>
                              </p:par>
                            </p:childTnLst>
                          </p:cTn>
                        </p:par>
                        <p:par>
                          <p:cTn id="15" fill="hold">
                            <p:stCondLst>
                              <p:cond delay="3500"/>
                            </p:stCondLst>
                            <p:childTnLst>
                              <p:par>
                                <p:cTn id="16" presetID="10" presetClass="entr" presetSubtype="0" fill="hold" grpId="0" nodeType="afterEffect">
                                  <p:stCondLst>
                                    <p:cond delay="50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childTnLst>
                                </p:cTn>
                              </p:par>
                            </p:childTnLst>
                          </p:cTn>
                        </p:par>
                        <p:par>
                          <p:cTn id="19" fill="hold">
                            <p:stCondLst>
                              <p:cond delay="5000"/>
                            </p:stCondLst>
                            <p:childTnLst>
                              <p:par>
                                <p:cTn id="20" presetID="10" presetClass="entr" presetSubtype="0" fill="hold" grpId="0" nodeType="afterEffect">
                                  <p:stCondLst>
                                    <p:cond delay="100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6" grpId="0"/>
      <p:bldP spid="7" grpId="0" animBg="1"/>
    </p:bld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DE6EF-046B-E832-1B33-CB6BEAECCA69}"/>
              </a:ext>
            </a:extLst>
          </p:cNvPr>
          <p:cNvSpPr>
            <a:spLocks noGrp="1"/>
          </p:cNvSpPr>
          <p:nvPr>
            <p:ph type="title"/>
          </p:nvPr>
        </p:nvSpPr>
        <p:spPr>
          <a:xfrm>
            <a:off x="633999" y="4550229"/>
            <a:ext cx="10909073" cy="1057655"/>
          </a:xfrm>
        </p:spPr>
        <p:txBody>
          <a:bodyPr vert="horz" lIns="91440" tIns="45720" rIns="91440" bIns="45720" rtlCol="0" anchor="b">
            <a:normAutofit/>
          </a:bodyPr>
          <a:lstStyle/>
          <a:p>
            <a:r>
              <a:rPr lang="en-US" sz="6000" dirty="0">
                <a:solidFill>
                  <a:schemeClr val="tx1">
                    <a:lumMod val="85000"/>
                    <a:lumOff val="15000"/>
                  </a:schemeClr>
                </a:solidFill>
              </a:rPr>
              <a:t>A little empathy goes a long way..</a:t>
            </a:r>
          </a:p>
        </p:txBody>
      </p:sp>
      <p:sp>
        <p:nvSpPr>
          <p:cNvPr id="3" name="Content Placeholder 2">
            <a:extLst>
              <a:ext uri="{FF2B5EF4-FFF2-40B4-BE49-F238E27FC236}">
                <a16:creationId xmlns:a16="http://schemas.microsoft.com/office/drawing/2014/main" id="{4018D8F1-622A-5B8D-C899-7E63ECB2B277}"/>
              </a:ext>
            </a:extLst>
          </p:cNvPr>
          <p:cNvSpPr>
            <a:spLocks noGrp="1"/>
          </p:cNvSpPr>
          <p:nvPr>
            <p:ph sz="half" idx="1"/>
          </p:nvPr>
        </p:nvSpPr>
        <p:spPr>
          <a:xfrm>
            <a:off x="617971" y="5607884"/>
            <a:ext cx="10925101" cy="1138863"/>
          </a:xfrm>
        </p:spPr>
        <p:txBody>
          <a:bodyPr vert="horz" lIns="91440" tIns="45720" rIns="91440" bIns="45720" rtlCol="0">
            <a:normAutofit lnSpcReduction="10000"/>
          </a:bodyPr>
          <a:lstStyle/>
          <a:p>
            <a:pPr marL="0" indent="0">
              <a:lnSpc>
                <a:spcPct val="120000"/>
              </a:lnSpc>
              <a:spcBef>
                <a:spcPts val="0"/>
              </a:spcBef>
              <a:spcAft>
                <a:spcPts val="600"/>
              </a:spcAft>
              <a:buNone/>
            </a:pPr>
            <a:r>
              <a:rPr lang="en-US" sz="2200" b="1" spc="200" dirty="0">
                <a:solidFill>
                  <a:schemeClr val="tx1">
                    <a:lumMod val="85000"/>
                    <a:lumOff val="15000"/>
                  </a:schemeClr>
                </a:solidFill>
                <a:latin typeface="+mj-lt"/>
              </a:rPr>
              <a:t>Tips on empathy from </a:t>
            </a:r>
            <a:r>
              <a:rPr lang="en-US" sz="2200" b="1" spc="200" dirty="0" err="1">
                <a:solidFill>
                  <a:schemeClr val="tx1">
                    <a:lumMod val="85000"/>
                    <a:lumOff val="15000"/>
                  </a:schemeClr>
                </a:solidFill>
                <a:latin typeface="+mj-lt"/>
              </a:rPr>
              <a:t>Brene</a:t>
            </a:r>
            <a:r>
              <a:rPr lang="en-US" sz="2200" b="1" spc="200" dirty="0">
                <a:solidFill>
                  <a:schemeClr val="tx1">
                    <a:lumMod val="85000"/>
                    <a:lumOff val="15000"/>
                  </a:schemeClr>
                </a:solidFill>
                <a:latin typeface="+mj-lt"/>
              </a:rPr>
              <a:t>’ Brown</a:t>
            </a:r>
            <a:br>
              <a:rPr lang="en-US" spc="200" dirty="0">
                <a:solidFill>
                  <a:schemeClr val="tx1">
                    <a:lumMod val="85000"/>
                    <a:lumOff val="15000"/>
                  </a:schemeClr>
                </a:solidFill>
                <a:latin typeface="+mj-lt"/>
              </a:rPr>
            </a:br>
            <a:r>
              <a:rPr lang="en-US" spc="200" dirty="0">
                <a:solidFill>
                  <a:schemeClr val="tx1">
                    <a:lumMod val="85000"/>
                    <a:lumOff val="15000"/>
                  </a:schemeClr>
                </a:solidFill>
                <a:latin typeface="+mj-lt"/>
              </a:rPr>
              <a:t>(</a:t>
            </a:r>
            <a:r>
              <a:rPr lang="en-US" spc="200" dirty="0">
                <a:solidFill>
                  <a:schemeClr val="tx1">
                    <a:lumMod val="85000"/>
                    <a:lumOff val="15000"/>
                  </a:schemeClr>
                </a:solidFill>
                <a:latin typeface="+mj-lt"/>
                <a:hlinkClick r:id="rId4"/>
              </a:rPr>
              <a:t>https://youtu.be/1Evwgu369Jw?si=j0cXYLns__0FRMjT</a:t>
            </a:r>
            <a:r>
              <a:rPr lang="en-US" spc="200" dirty="0">
                <a:solidFill>
                  <a:schemeClr val="tx1">
                    <a:lumMod val="85000"/>
                    <a:lumOff val="15000"/>
                  </a:schemeClr>
                </a:solidFill>
                <a:latin typeface="+mj-lt"/>
              </a:rPr>
              <a:t> )</a:t>
            </a:r>
            <a:br>
              <a:rPr lang="en-US" spc="200" dirty="0">
                <a:solidFill>
                  <a:schemeClr val="tx1">
                    <a:lumMod val="85000"/>
                    <a:lumOff val="15000"/>
                  </a:schemeClr>
                </a:solidFill>
                <a:latin typeface="+mj-lt"/>
              </a:rPr>
            </a:br>
            <a:endParaRPr lang="en-US" spc="200" dirty="0">
              <a:solidFill>
                <a:schemeClr val="tx1">
                  <a:lumMod val="85000"/>
                  <a:lumOff val="15000"/>
                </a:schemeClr>
              </a:solidFill>
              <a:latin typeface="+mj-lt"/>
            </a:endParaRPr>
          </a:p>
        </p:txBody>
      </p:sp>
      <p:pic>
        <p:nvPicPr>
          <p:cNvPr id="7" name="Content Placeholder 6" descr="A couple of white circular objects with black text on them&#10;&#10;Description automatically generated with low confidence">
            <a:hlinkClick r:id="rId4"/>
            <a:extLst>
              <a:ext uri="{FF2B5EF4-FFF2-40B4-BE49-F238E27FC236}">
                <a16:creationId xmlns:a16="http://schemas.microsoft.com/office/drawing/2014/main" id="{95C48645-414F-9222-120C-D8B5A4EF1874}"/>
              </a:ext>
            </a:extLst>
          </p:cNvPr>
          <p:cNvPicPr>
            <a:picLocks noGrp="1" noChangeAspect="1"/>
          </p:cNvPicPr>
          <p:nvPr>
            <p:ph sz="half" idx="2"/>
          </p:nvPr>
        </p:nvPicPr>
        <p:blipFill rotWithShape="1">
          <a:blip r:embed="rId5"/>
          <a:srcRect t="1177" r="-1" b="28976"/>
          <a:stretch/>
        </p:blipFill>
        <p:spPr>
          <a:xfrm>
            <a:off x="635457" y="640080"/>
            <a:ext cx="10916463" cy="3602736"/>
          </a:xfrm>
          <a:prstGeom prst="rect">
            <a:avLst/>
          </a:prstGeom>
        </p:spPr>
      </p:pic>
      <p:sp>
        <p:nvSpPr>
          <p:cNvPr id="5" name="Slide Number Placeholder 4">
            <a:extLst>
              <a:ext uri="{FF2B5EF4-FFF2-40B4-BE49-F238E27FC236}">
                <a16:creationId xmlns:a16="http://schemas.microsoft.com/office/drawing/2014/main" id="{5035398F-0A73-50C9-2FC8-4F6120FEB80E}"/>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446BC226-869D-4111-AF9F-21D3F66DFAEC}" type="slidenum">
              <a:rPr kumimoji="0" lang="en-US" b="0" i="0" u="none" strike="noStrike" cap="none" spc="0" normalizeH="0" baseline="0" noProof="0" smtClean="0">
                <a:ln>
                  <a:noFill/>
                </a:ln>
                <a:effectLst/>
                <a:uLnTx/>
                <a:uFillTx/>
              </a:rPr>
              <a:pPr marR="0" lvl="0" indent="0" fontAlgn="auto">
                <a:spcBef>
                  <a:spcPts val="0"/>
                </a:spcBef>
                <a:spcAft>
                  <a:spcPts val="600"/>
                </a:spcAft>
                <a:buClrTx/>
                <a:buSzTx/>
                <a:buFontTx/>
                <a:buNone/>
                <a:tabLst/>
                <a:defRPr/>
              </a:pPr>
              <a:t>37</a:t>
            </a:fld>
            <a:endParaRPr kumimoji="0" lang="en-US" b="0" i="0" u="none" strike="noStrike" cap="none" spc="0" normalizeH="0" baseline="0" noProof="0">
              <a:ln>
                <a:noFill/>
              </a:ln>
              <a:effectLst/>
              <a:uLnTx/>
              <a:uFillTx/>
            </a:endParaRPr>
          </a:p>
        </p:txBody>
      </p:sp>
    </p:spTree>
    <p:custDataLst>
      <p:tags r:id="rId1"/>
    </p:custDataLst>
    <p:extLst>
      <p:ext uri="{BB962C8B-B14F-4D97-AF65-F5344CB8AC3E}">
        <p14:creationId xmlns:p14="http://schemas.microsoft.com/office/powerpoint/2010/main" val="2161672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85AF274-CD04-1312-39E5-020DE5624E3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46BC226-869D-4111-AF9F-21D3F66DFAEC}"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Title 7">
            <a:extLst>
              <a:ext uri="{FF2B5EF4-FFF2-40B4-BE49-F238E27FC236}">
                <a16:creationId xmlns:a16="http://schemas.microsoft.com/office/drawing/2014/main" id="{34CF0DDC-6960-E3C5-E167-E1F3F333BC98}"/>
              </a:ext>
            </a:extLst>
          </p:cNvPr>
          <p:cNvSpPr>
            <a:spLocks noGrp="1"/>
          </p:cNvSpPr>
          <p:nvPr>
            <p:ph type="title" idx="4294967295"/>
          </p:nvPr>
        </p:nvSpPr>
        <p:spPr>
          <a:xfrm>
            <a:off x="4190999" y="184118"/>
            <a:ext cx="6616987" cy="966788"/>
          </a:xfrm>
        </p:spPr>
        <p:txBody>
          <a:bodyPr/>
          <a:lstStyle/>
          <a:p>
            <a:r>
              <a:rPr lang="en-US" dirty="0"/>
              <a:t>Ending the call</a:t>
            </a:r>
          </a:p>
        </p:txBody>
      </p:sp>
      <p:pic>
        <p:nvPicPr>
          <p:cNvPr id="19" name="Picture 18" descr="A picture containing background pattern&#10;&#10;Description automatically generated">
            <a:extLst>
              <a:ext uri="{FF2B5EF4-FFF2-40B4-BE49-F238E27FC236}">
                <a16:creationId xmlns:a16="http://schemas.microsoft.com/office/drawing/2014/main" id="{60C6E45B-2BEF-C9E2-5DF2-E5633C64C8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4821435"/>
            <a:ext cx="12192000" cy="2073373"/>
          </a:xfrm>
          <a:prstGeom prst="rect">
            <a:avLst/>
          </a:prstGeom>
        </p:spPr>
      </p:pic>
      <p:sp>
        <p:nvSpPr>
          <p:cNvPr id="9" name="Content Placeholder 8">
            <a:extLst>
              <a:ext uri="{FF2B5EF4-FFF2-40B4-BE49-F238E27FC236}">
                <a16:creationId xmlns:a16="http://schemas.microsoft.com/office/drawing/2014/main" id="{DFBC9FF9-40B9-FCB8-187D-83C5954FA979}"/>
              </a:ext>
            </a:extLst>
          </p:cNvPr>
          <p:cNvSpPr>
            <a:spLocks noGrp="1"/>
          </p:cNvSpPr>
          <p:nvPr>
            <p:ph sz="half" idx="4294967295"/>
          </p:nvPr>
        </p:nvSpPr>
        <p:spPr>
          <a:xfrm>
            <a:off x="6308736" y="1572476"/>
            <a:ext cx="5532341" cy="4279391"/>
          </a:xfrm>
        </p:spPr>
        <p:txBody>
          <a:bodyPr>
            <a:normAutofit fontScale="62500" lnSpcReduction="20000"/>
          </a:bodyPr>
          <a:lstStyle/>
          <a:p>
            <a:pPr>
              <a:lnSpc>
                <a:spcPct val="130000"/>
              </a:lnSpc>
              <a:buFont typeface="Arial" panose="020B0604020202020204" pitchFamily="34" charset="0"/>
              <a:buChar char="•"/>
            </a:pPr>
            <a:r>
              <a:rPr lang="en-US" sz="3800" dirty="0"/>
              <a:t>  Include a time limit when setting the</a:t>
            </a:r>
            <a:br>
              <a:rPr lang="en-US" sz="3800" dirty="0"/>
            </a:br>
            <a:r>
              <a:rPr lang="en-US" sz="3800" dirty="0"/>
              <a:t>  agenda</a:t>
            </a:r>
          </a:p>
          <a:p>
            <a:pPr>
              <a:lnSpc>
                <a:spcPct val="130000"/>
              </a:lnSpc>
              <a:buFont typeface="Arial" panose="020B0604020202020204" pitchFamily="34" charset="0"/>
              <a:buChar char="•"/>
            </a:pPr>
            <a:r>
              <a:rPr lang="en-US" sz="3800" dirty="0"/>
              <a:t>  Share a specific time the call needs to end</a:t>
            </a:r>
          </a:p>
          <a:p>
            <a:pPr>
              <a:lnSpc>
                <a:spcPct val="130000"/>
              </a:lnSpc>
              <a:buFont typeface="Arial" panose="020B0604020202020204" pitchFamily="34" charset="0"/>
              <a:buChar char="•"/>
            </a:pPr>
            <a:r>
              <a:rPr lang="en-US" sz="3800" dirty="0"/>
              <a:t> Watch how you word phrases: </a:t>
            </a:r>
          </a:p>
          <a:p>
            <a:pPr lvl="1">
              <a:lnSpc>
                <a:spcPct val="130000"/>
              </a:lnSpc>
            </a:pPr>
            <a:r>
              <a:rPr lang="en-US" sz="3800" dirty="0"/>
              <a:t>Please feel free to reach out with questions!</a:t>
            </a:r>
          </a:p>
          <a:p>
            <a:pPr lvl="1">
              <a:lnSpc>
                <a:spcPct val="130000"/>
              </a:lnSpc>
            </a:pPr>
            <a:r>
              <a:rPr lang="en-US" sz="3800" dirty="0"/>
              <a:t>Rather than, “do you have any other questions?”  </a:t>
            </a:r>
          </a:p>
          <a:p>
            <a:pPr marL="384048" lvl="2" indent="0">
              <a:buNone/>
            </a:pPr>
            <a:endParaRPr lang="en-US" dirty="0"/>
          </a:p>
        </p:txBody>
      </p:sp>
      <p:sp>
        <p:nvSpPr>
          <p:cNvPr id="13" name="Rectangle: Rounded Corners 12">
            <a:extLst>
              <a:ext uri="{FF2B5EF4-FFF2-40B4-BE49-F238E27FC236}">
                <a16:creationId xmlns:a16="http://schemas.microsoft.com/office/drawing/2014/main" id="{229AAEDB-22A9-4C01-76CB-29ED14A36E65}"/>
              </a:ext>
            </a:extLst>
          </p:cNvPr>
          <p:cNvSpPr/>
          <p:nvPr/>
        </p:nvSpPr>
        <p:spPr>
          <a:xfrm>
            <a:off x="457201" y="1361218"/>
            <a:ext cx="5129784" cy="4829270"/>
          </a:xfrm>
          <a:prstGeom prst="round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9">
            <a:extLst>
              <a:ext uri="{FF2B5EF4-FFF2-40B4-BE49-F238E27FC236}">
                <a16:creationId xmlns:a16="http://schemas.microsoft.com/office/drawing/2014/main" id="{BF0CA4E4-7C70-E50E-B8F6-2DFED73EB696}"/>
              </a:ext>
            </a:extLst>
          </p:cNvPr>
          <p:cNvSpPr>
            <a:spLocks noGrp="1"/>
          </p:cNvSpPr>
          <p:nvPr>
            <p:ph sz="half" idx="4294967295"/>
          </p:nvPr>
        </p:nvSpPr>
        <p:spPr>
          <a:xfrm>
            <a:off x="749587" y="1617869"/>
            <a:ext cx="4545012" cy="4315968"/>
          </a:xfrm>
        </p:spPr>
        <p:txBody>
          <a:bodyPr>
            <a:normAutofit fontScale="92500" lnSpcReduction="10000"/>
          </a:bodyPr>
          <a:lstStyle/>
          <a:p>
            <a:pPr>
              <a:lnSpc>
                <a:spcPct val="120000"/>
              </a:lnSpc>
            </a:pPr>
            <a:r>
              <a:rPr lang="en-US" sz="2800" dirty="0">
                <a:solidFill>
                  <a:schemeClr val="tx1"/>
                </a:solidFill>
              </a:rPr>
              <a:t>Being participant centered means not offering what you cannot provide.</a:t>
            </a:r>
          </a:p>
          <a:p>
            <a:pPr>
              <a:lnSpc>
                <a:spcPct val="120000"/>
              </a:lnSpc>
              <a:spcBef>
                <a:spcPts val="1800"/>
              </a:spcBef>
              <a:spcAft>
                <a:spcPts val="1800"/>
              </a:spcAft>
            </a:pPr>
            <a:r>
              <a:rPr lang="en-US" sz="2800" dirty="0">
                <a:solidFill>
                  <a:schemeClr val="tx1"/>
                </a:solidFill>
              </a:rPr>
              <a:t>In this case, it’s more time! </a:t>
            </a:r>
          </a:p>
          <a:p>
            <a:pPr>
              <a:lnSpc>
                <a:spcPct val="120000"/>
              </a:lnSpc>
            </a:pPr>
            <a:r>
              <a:rPr lang="en-US" sz="2800" dirty="0">
                <a:solidFill>
                  <a:schemeClr val="tx1"/>
                </a:solidFill>
              </a:rPr>
              <a:t>Offering to answer questions at another time leaves the door open </a:t>
            </a:r>
            <a:r>
              <a:rPr lang="en-US" sz="2800" b="1" dirty="0">
                <a:solidFill>
                  <a:schemeClr val="tx1"/>
                </a:solidFill>
              </a:rPr>
              <a:t>and </a:t>
            </a:r>
            <a:r>
              <a:rPr lang="en-US" sz="2800" dirty="0">
                <a:solidFill>
                  <a:schemeClr val="tx1"/>
                </a:solidFill>
              </a:rPr>
              <a:t>allows you to get to the next participant.</a:t>
            </a:r>
          </a:p>
          <a:p>
            <a:endParaRPr lang="en-US" dirty="0"/>
          </a:p>
        </p:txBody>
      </p:sp>
    </p:spTree>
    <p:custDataLst>
      <p:tags r:id="rId1"/>
    </p:custDataLst>
    <p:extLst>
      <p:ext uri="{BB962C8B-B14F-4D97-AF65-F5344CB8AC3E}">
        <p14:creationId xmlns:p14="http://schemas.microsoft.com/office/powerpoint/2010/main" val="34782250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C737C9F-3B47-3FD2-8F9E-466836FA5328}"/>
              </a:ext>
            </a:extLst>
          </p:cNvPr>
          <p:cNvSpPr>
            <a:spLocks noGrp="1"/>
          </p:cNvSpPr>
          <p:nvPr>
            <p:ph type="title"/>
          </p:nvPr>
        </p:nvSpPr>
        <p:spPr>
          <a:xfrm>
            <a:off x="1124714" y="105978"/>
            <a:ext cx="10058400" cy="1450757"/>
          </a:xfrm>
        </p:spPr>
        <p:txBody>
          <a:bodyPr>
            <a:normAutofit fontScale="90000"/>
          </a:bodyPr>
          <a:lstStyle/>
          <a:p>
            <a:pPr>
              <a:lnSpc>
                <a:spcPct val="120000"/>
              </a:lnSpc>
            </a:pPr>
            <a:r>
              <a:rPr lang="en-US" dirty="0"/>
              <a:t>Ending the appointment when the participant has more to say</a:t>
            </a:r>
          </a:p>
        </p:txBody>
      </p:sp>
      <p:sp>
        <p:nvSpPr>
          <p:cNvPr id="5" name="Slide Number Placeholder 4">
            <a:extLst>
              <a:ext uri="{FF2B5EF4-FFF2-40B4-BE49-F238E27FC236}">
                <a16:creationId xmlns:a16="http://schemas.microsoft.com/office/drawing/2014/main" id="{C44AB9D9-C6D7-E57B-0497-F3F793B50422}"/>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46BC226-869D-4111-AF9F-21D3F66DFAEC}"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6" name="Picture 15" descr="A picture containing person, person, indoor, window&#10;&#10;Description automatically generated">
            <a:extLst>
              <a:ext uri="{FF2B5EF4-FFF2-40B4-BE49-F238E27FC236}">
                <a16:creationId xmlns:a16="http://schemas.microsoft.com/office/drawing/2014/main" id="{2BD05E9B-1753-5C53-B783-30D84FF337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3606" y="1737360"/>
            <a:ext cx="4514091" cy="3014254"/>
          </a:xfrm>
          <a:prstGeom prst="rect">
            <a:avLst/>
          </a:prstGeom>
          <a:ln>
            <a:solidFill>
              <a:schemeClr val="accent1"/>
            </a:solidFill>
          </a:ln>
        </p:spPr>
      </p:pic>
      <p:pic>
        <p:nvPicPr>
          <p:cNvPr id="18" name="Picture 17" descr="A person holding a baby&#10;&#10;Description automatically generated with medium confidence">
            <a:extLst>
              <a:ext uri="{FF2B5EF4-FFF2-40B4-BE49-F238E27FC236}">
                <a16:creationId xmlns:a16="http://schemas.microsoft.com/office/drawing/2014/main" id="{C51F1A6E-5E79-1245-FA9A-5CD8B9DA70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96328" y="3006944"/>
            <a:ext cx="4908323" cy="3272216"/>
          </a:xfrm>
          <a:prstGeom prst="rect">
            <a:avLst/>
          </a:prstGeom>
          <a:ln>
            <a:solidFill>
              <a:schemeClr val="accent1"/>
            </a:solidFill>
          </a:ln>
        </p:spPr>
      </p:pic>
      <p:sp>
        <p:nvSpPr>
          <p:cNvPr id="11" name="Speech Bubble: Rectangle with Corners Rounded 10">
            <a:extLst>
              <a:ext uri="{FF2B5EF4-FFF2-40B4-BE49-F238E27FC236}">
                <a16:creationId xmlns:a16="http://schemas.microsoft.com/office/drawing/2014/main" id="{ED1AA0DC-20CF-B05A-3F78-1524E8468B60}"/>
              </a:ext>
            </a:extLst>
          </p:cNvPr>
          <p:cNvSpPr/>
          <p:nvPr/>
        </p:nvSpPr>
        <p:spPr>
          <a:xfrm>
            <a:off x="7004304" y="1165996"/>
            <a:ext cx="5024350" cy="1450757"/>
          </a:xfrm>
          <a:prstGeom prst="wedgeRoundRectCallout">
            <a:avLst>
              <a:gd name="adj1" fmla="val -2529"/>
              <a:gd name="adj2" fmla="val 104132"/>
              <a:gd name="adj3" fmla="val 16667"/>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rPr>
              <a:t>And when I give him lemon slices, it’s so funny! She makes this face after she takes a bite…and….and…and…………..</a:t>
            </a:r>
          </a:p>
        </p:txBody>
      </p:sp>
      <p:sp>
        <p:nvSpPr>
          <p:cNvPr id="12" name="Speech Bubble: Rectangle 11">
            <a:extLst>
              <a:ext uri="{FF2B5EF4-FFF2-40B4-BE49-F238E27FC236}">
                <a16:creationId xmlns:a16="http://schemas.microsoft.com/office/drawing/2014/main" id="{6501DA7C-4332-D9C8-F461-BC87C85BFF83}"/>
              </a:ext>
            </a:extLst>
          </p:cNvPr>
          <p:cNvSpPr/>
          <p:nvPr/>
        </p:nvSpPr>
        <p:spPr>
          <a:xfrm>
            <a:off x="256032" y="4663440"/>
            <a:ext cx="6053328" cy="1615721"/>
          </a:xfrm>
          <a:prstGeom prst="wedgeRectCallout">
            <a:avLst>
              <a:gd name="adj1" fmla="val -6517"/>
              <a:gd name="adj2" fmla="val -108417"/>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rPr>
              <a:t>It’s fun to hear all that’s going on with  [child’s name] and how you are putting what you learn into place. Unfortunately, I do have to move on to another call.  </a:t>
            </a:r>
            <a:r>
              <a:rPr lang="en-US" sz="2000" i="1" dirty="0">
                <a:solidFill>
                  <a:schemeClr val="tx1"/>
                </a:solidFill>
              </a:rPr>
              <a:t> </a:t>
            </a:r>
            <a:r>
              <a:rPr lang="en-US" sz="2000" dirty="0">
                <a:solidFill>
                  <a:schemeClr val="tx1"/>
                </a:solidFill>
              </a:rPr>
              <a:t>I look forward to our next appointment on [insert date]</a:t>
            </a:r>
          </a:p>
        </p:txBody>
      </p:sp>
    </p:spTree>
    <p:custDataLst>
      <p:tags r:id="rId1"/>
    </p:custDataLst>
    <p:extLst>
      <p:ext uri="{BB962C8B-B14F-4D97-AF65-F5344CB8AC3E}">
        <p14:creationId xmlns:p14="http://schemas.microsoft.com/office/powerpoint/2010/main" val="1542770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401F3FC2-0CA7-44E2-B365-0C1C192844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7" name="Rectangle 36">
            <a:extLst>
              <a:ext uri="{FF2B5EF4-FFF2-40B4-BE49-F238E27FC236}">
                <a16:creationId xmlns:a16="http://schemas.microsoft.com/office/drawing/2014/main" id="{AA28FB93-95A7-4FDC-8465-018F5B4D69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9" name="Straight Connector 38">
            <a:extLst>
              <a:ext uri="{FF2B5EF4-FFF2-40B4-BE49-F238E27FC236}">
                <a16:creationId xmlns:a16="http://schemas.microsoft.com/office/drawing/2014/main" id="{EE040581-5351-4206-8622-1AB9B6F1B85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41" name="Rectangle 40">
            <a:extLst>
              <a:ext uri="{FF2B5EF4-FFF2-40B4-BE49-F238E27FC236}">
                <a16:creationId xmlns:a16="http://schemas.microsoft.com/office/drawing/2014/main" id="{3A47D177-EC72-4560-800F-2DCD9F53A4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0076117E-D13A-080B-A675-5FFFD387C639}"/>
              </a:ext>
            </a:extLst>
          </p:cNvPr>
          <p:cNvSpPr>
            <a:spLocks noGrp="1"/>
          </p:cNvSpPr>
          <p:nvPr>
            <p:ph type="title"/>
          </p:nvPr>
        </p:nvSpPr>
        <p:spPr>
          <a:xfrm>
            <a:off x="7806813" y="639097"/>
            <a:ext cx="3736257" cy="3686015"/>
          </a:xfrm>
        </p:spPr>
        <p:txBody>
          <a:bodyPr vert="horz" lIns="91440" tIns="45720" rIns="91440" bIns="45720" rtlCol="0" anchor="b">
            <a:normAutofit/>
          </a:bodyPr>
          <a:lstStyle/>
          <a:p>
            <a:r>
              <a:rPr lang="en-US" sz="4100"/>
              <a:t>What is communication?</a:t>
            </a:r>
          </a:p>
        </p:txBody>
      </p:sp>
      <p:sp>
        <p:nvSpPr>
          <p:cNvPr id="13" name="Text Placeholder 12">
            <a:extLst>
              <a:ext uri="{FF2B5EF4-FFF2-40B4-BE49-F238E27FC236}">
                <a16:creationId xmlns:a16="http://schemas.microsoft.com/office/drawing/2014/main" id="{6BC08D7A-F608-2CF5-C948-8B201B9B7A4C}"/>
              </a:ext>
            </a:extLst>
          </p:cNvPr>
          <p:cNvSpPr>
            <a:spLocks noGrp="1"/>
          </p:cNvSpPr>
          <p:nvPr>
            <p:ph type="body" idx="1"/>
          </p:nvPr>
        </p:nvSpPr>
        <p:spPr>
          <a:xfrm>
            <a:off x="7806813" y="4455621"/>
            <a:ext cx="3752287" cy="1238616"/>
          </a:xfrm>
        </p:spPr>
        <p:txBody>
          <a:bodyPr vert="horz" lIns="91440" tIns="45720" rIns="91440" bIns="45720" rtlCol="0">
            <a:normAutofit/>
          </a:bodyPr>
          <a:lstStyle/>
          <a:p>
            <a:endParaRPr lang="en-US" sz="2000">
              <a:solidFill>
                <a:schemeClr val="tx1">
                  <a:lumMod val="85000"/>
                  <a:lumOff val="15000"/>
                </a:schemeClr>
              </a:solidFill>
            </a:endParaRPr>
          </a:p>
        </p:txBody>
      </p:sp>
      <p:sp>
        <p:nvSpPr>
          <p:cNvPr id="43" name="Rectangle 42">
            <a:extLst>
              <a:ext uri="{FF2B5EF4-FFF2-40B4-BE49-F238E27FC236}">
                <a16:creationId xmlns:a16="http://schemas.microsoft.com/office/drawing/2014/main" id="{823B8A80-9187-40DD-99BC-2437EF8C1B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44" y="0"/>
            <a:ext cx="3633464" cy="335594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Man lifting baby in mid-air">
            <a:extLst>
              <a:ext uri="{FF2B5EF4-FFF2-40B4-BE49-F238E27FC236}">
                <a16:creationId xmlns:a16="http://schemas.microsoft.com/office/drawing/2014/main" id="{51E921DD-FAF6-345B-47C1-21A2CBE0B2B4}"/>
              </a:ext>
            </a:extLst>
          </p:cNvPr>
          <p:cNvPicPr>
            <a:picLocks noChangeAspect="1"/>
          </p:cNvPicPr>
          <p:nvPr/>
        </p:nvPicPr>
        <p:blipFill rotWithShape="1">
          <a:blip r:embed="rId4">
            <a:extLst>
              <a:ext uri="{28A0092B-C50C-407E-A947-70E740481C1C}">
                <a14:useLocalDpi xmlns:a14="http://schemas.microsoft.com/office/drawing/2010/main" val="0"/>
              </a:ext>
            </a:extLst>
          </a:blip>
          <a:srcRect l="16137" r="11675"/>
          <a:stretch/>
        </p:blipFill>
        <p:spPr>
          <a:xfrm>
            <a:off x="3789574" y="10"/>
            <a:ext cx="3629320" cy="3355932"/>
          </a:xfrm>
          <a:prstGeom prst="rect">
            <a:avLst/>
          </a:prstGeom>
        </p:spPr>
      </p:pic>
      <p:pic>
        <p:nvPicPr>
          <p:cNvPr id="9" name="Picture 8" descr="Person playing with children">
            <a:extLst>
              <a:ext uri="{FF2B5EF4-FFF2-40B4-BE49-F238E27FC236}">
                <a16:creationId xmlns:a16="http://schemas.microsoft.com/office/drawing/2014/main" id="{6D5CF3A9-AAA0-0E27-494F-DFC6C778FA42}"/>
              </a:ext>
            </a:extLst>
          </p:cNvPr>
          <p:cNvPicPr>
            <a:picLocks noChangeAspect="1"/>
          </p:cNvPicPr>
          <p:nvPr/>
        </p:nvPicPr>
        <p:blipFill rotWithShape="1">
          <a:blip r:embed="rId5">
            <a:extLst>
              <a:ext uri="{28A0092B-C50C-407E-A947-70E740481C1C}">
                <a14:useLocalDpi xmlns:a14="http://schemas.microsoft.com/office/drawing/2010/main" val="0"/>
              </a:ext>
            </a:extLst>
          </a:blip>
          <a:srcRect t="17201" b="25494"/>
          <a:stretch/>
        </p:blipFill>
        <p:spPr>
          <a:xfrm>
            <a:off x="-4740" y="3494690"/>
            <a:ext cx="7423634" cy="2839626"/>
          </a:xfrm>
          <a:prstGeom prst="rect">
            <a:avLst/>
          </a:prstGeom>
        </p:spPr>
      </p:pic>
      <p:cxnSp>
        <p:nvCxnSpPr>
          <p:cNvPr id="45" name="Straight Connector 44">
            <a:extLst>
              <a:ext uri="{FF2B5EF4-FFF2-40B4-BE49-F238E27FC236}">
                <a16:creationId xmlns:a16="http://schemas.microsoft.com/office/drawing/2014/main" id="{899325C8-8BF3-48CB-B10F-B02D9ACDC2E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915379" y="4343400"/>
            <a:ext cx="329184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47" name="Rectangle 46">
            <a:extLst>
              <a:ext uri="{FF2B5EF4-FFF2-40B4-BE49-F238E27FC236}">
                <a16:creationId xmlns:a16="http://schemas.microsoft.com/office/drawing/2014/main" id="{2AA1D355-9E6B-4B04-A5BF-A263AF441F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9" name="Rectangle 48">
            <a:extLst>
              <a:ext uri="{FF2B5EF4-FFF2-40B4-BE49-F238E27FC236}">
                <a16:creationId xmlns:a16="http://schemas.microsoft.com/office/drawing/2014/main" id="{DDF044F3-1DA9-46ED-B8BC-1581F2AC93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Slide Number Placeholder 4">
            <a:extLst>
              <a:ext uri="{FF2B5EF4-FFF2-40B4-BE49-F238E27FC236}">
                <a16:creationId xmlns:a16="http://schemas.microsoft.com/office/drawing/2014/main" id="{D19E54C4-418B-1620-4EF8-9CC21E09502A}"/>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marR="0" lvl="0" indent="0" defTabSz="457200" fontAlgn="auto">
              <a:spcBef>
                <a:spcPts val="0"/>
              </a:spcBef>
              <a:spcAft>
                <a:spcPts val="600"/>
              </a:spcAft>
              <a:buClrTx/>
              <a:buSzTx/>
              <a:buFontTx/>
              <a:buNone/>
              <a:tabLst/>
              <a:defRPr/>
            </a:pPr>
            <a:fld id="{446BC226-869D-4111-AF9F-21D3F66DFAEC}" type="slidenum">
              <a:rPr kumimoji="0" lang="en-US" b="0" i="0" u="none" strike="noStrike" cap="none" spc="0" normalizeH="0" baseline="0" noProof="0" smtClean="0">
                <a:ln>
                  <a:noFill/>
                </a:ln>
                <a:effectLst/>
                <a:uLnTx/>
                <a:uFillTx/>
              </a:rPr>
              <a:pPr marR="0" lvl="0" indent="0" defTabSz="457200" fontAlgn="auto">
                <a:spcBef>
                  <a:spcPts val="0"/>
                </a:spcBef>
                <a:spcAft>
                  <a:spcPts val="600"/>
                </a:spcAft>
                <a:buClrTx/>
                <a:buSzTx/>
                <a:buFontTx/>
                <a:buNone/>
                <a:tabLst/>
                <a:defRPr/>
              </a:pPr>
              <a:t>4</a:t>
            </a:fld>
            <a:endParaRPr kumimoji="0" lang="en-US" b="0" i="0" u="none" strike="noStrike" cap="none" spc="0" normalizeH="0" baseline="0" noProof="0">
              <a:ln>
                <a:noFill/>
              </a:ln>
              <a:effectLst/>
              <a:uLnTx/>
              <a:uFillTx/>
            </a:endParaRPr>
          </a:p>
        </p:txBody>
      </p:sp>
    </p:spTree>
    <p:custDataLst>
      <p:tags r:id="rId1"/>
    </p:custDataLst>
    <p:extLst>
      <p:ext uri="{BB962C8B-B14F-4D97-AF65-F5344CB8AC3E}">
        <p14:creationId xmlns:p14="http://schemas.microsoft.com/office/powerpoint/2010/main" val="631587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47124-F8D1-6FE7-4C97-6C14338FABA1}"/>
              </a:ext>
            </a:extLst>
          </p:cNvPr>
          <p:cNvSpPr>
            <a:spLocks noGrp="1"/>
          </p:cNvSpPr>
          <p:nvPr>
            <p:ph type="title"/>
          </p:nvPr>
        </p:nvSpPr>
        <p:spPr>
          <a:xfrm>
            <a:off x="1161721" y="263527"/>
            <a:ext cx="6574972" cy="1450757"/>
          </a:xfrm>
        </p:spPr>
        <p:txBody>
          <a:bodyPr vert="horz" lIns="91440" tIns="45720" rIns="91440" bIns="45720" rtlCol="0" anchor="b">
            <a:normAutofit/>
          </a:bodyPr>
          <a:lstStyle/>
          <a:p>
            <a:r>
              <a:rPr lang="en-US" sz="4800" dirty="0"/>
              <a:t>It’s your turn!</a:t>
            </a:r>
          </a:p>
        </p:txBody>
      </p:sp>
      <p:pic>
        <p:nvPicPr>
          <p:cNvPr id="9" name="Content Placeholder 8" descr="A picture containing person&#10;&#10;Description automatically generated">
            <a:extLst>
              <a:ext uri="{FF2B5EF4-FFF2-40B4-BE49-F238E27FC236}">
                <a16:creationId xmlns:a16="http://schemas.microsoft.com/office/drawing/2014/main" id="{2F0E2167-E1D4-487A-63DF-BFD659D062F2}"/>
              </a:ext>
            </a:extLst>
          </p:cNvPr>
          <p:cNvPicPr>
            <a:picLocks noGrp="1" noChangeAspect="1"/>
          </p:cNvPicPr>
          <p:nvPr>
            <p:ph sz="half" idx="2"/>
          </p:nvPr>
        </p:nvPicPr>
        <p:blipFill rotWithShape="1">
          <a:blip r:embed="rId4">
            <a:extLst>
              <a:ext uri="{28A0092B-C50C-407E-A947-70E740481C1C}">
                <a14:useLocalDpi xmlns:a14="http://schemas.microsoft.com/office/drawing/2010/main" val="0"/>
              </a:ext>
            </a:extLst>
          </a:blip>
          <a:srcRect l="4562" r="3338"/>
          <a:stretch/>
        </p:blipFill>
        <p:spPr>
          <a:xfrm>
            <a:off x="8289687" y="561000"/>
            <a:ext cx="4332510" cy="5754288"/>
          </a:xfrm>
          <a:prstGeom prst="rect">
            <a:avLst/>
          </a:prstGeom>
        </p:spPr>
      </p:pic>
      <p:sp>
        <p:nvSpPr>
          <p:cNvPr id="3" name="Content Placeholder 2">
            <a:extLst>
              <a:ext uri="{FF2B5EF4-FFF2-40B4-BE49-F238E27FC236}">
                <a16:creationId xmlns:a16="http://schemas.microsoft.com/office/drawing/2014/main" id="{53A5E274-6448-9846-3BCD-696286E84638}"/>
              </a:ext>
            </a:extLst>
          </p:cNvPr>
          <p:cNvSpPr>
            <a:spLocks noGrp="1"/>
          </p:cNvSpPr>
          <p:nvPr>
            <p:ph sz="half" idx="1"/>
          </p:nvPr>
        </p:nvSpPr>
        <p:spPr>
          <a:xfrm>
            <a:off x="1161720" y="1986455"/>
            <a:ext cx="6574973" cy="3980793"/>
          </a:xfrm>
        </p:spPr>
        <p:txBody>
          <a:bodyPr vert="horz" lIns="0" tIns="45720" rIns="0" bIns="45720" rtlCol="0">
            <a:normAutofit lnSpcReduction="10000"/>
          </a:bodyPr>
          <a:lstStyle/>
          <a:p>
            <a:pPr>
              <a:lnSpc>
                <a:spcPct val="120000"/>
              </a:lnSpc>
            </a:pPr>
            <a:r>
              <a:rPr lang="en-US" sz="2800" dirty="0"/>
              <a:t>You are on a call with a proud grandma. You have completed the assessment, issued benefits, and discussed next steps. </a:t>
            </a:r>
          </a:p>
          <a:p>
            <a:pPr>
              <a:lnSpc>
                <a:spcPct val="120000"/>
              </a:lnSpc>
            </a:pPr>
            <a:r>
              <a:rPr lang="en-US" sz="2800" dirty="0"/>
              <a:t>She has more to say! Not much of it is related to WIC.  </a:t>
            </a:r>
          </a:p>
          <a:p>
            <a:pPr>
              <a:lnSpc>
                <a:spcPct val="120000"/>
              </a:lnSpc>
            </a:pPr>
            <a:r>
              <a:rPr lang="en-US" sz="2800" dirty="0"/>
              <a:t>She wants to tell you about her other grandchildren and their eating habits too! </a:t>
            </a:r>
          </a:p>
          <a:p>
            <a:endParaRPr lang="en-US" dirty="0"/>
          </a:p>
        </p:txBody>
      </p:sp>
      <p:sp>
        <p:nvSpPr>
          <p:cNvPr id="5" name="Slide Number Placeholder 4">
            <a:extLst>
              <a:ext uri="{FF2B5EF4-FFF2-40B4-BE49-F238E27FC236}">
                <a16:creationId xmlns:a16="http://schemas.microsoft.com/office/drawing/2014/main" id="{0B5B3199-2167-A15F-D122-B29ECD28A9AF}"/>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446BC226-869D-4111-AF9F-21D3F66DFAEC}" type="slidenum">
              <a:rPr kumimoji="0" lang="en-US" b="0" i="0" u="none" strike="noStrike" cap="none" spc="0" normalizeH="0" baseline="0" noProof="0" smtClean="0">
                <a:ln>
                  <a:noFill/>
                </a:ln>
                <a:effectLst/>
                <a:uLnTx/>
                <a:uFillTx/>
              </a:rPr>
              <a:pPr marR="0" lvl="0" indent="0" fontAlgn="auto">
                <a:spcBef>
                  <a:spcPts val="0"/>
                </a:spcBef>
                <a:spcAft>
                  <a:spcPts val="600"/>
                </a:spcAft>
                <a:buClrTx/>
                <a:buSzTx/>
                <a:buFontTx/>
                <a:buNone/>
                <a:tabLst/>
                <a:defRPr/>
              </a:pPr>
              <a:t>40</a:t>
            </a:fld>
            <a:endParaRPr kumimoji="0" lang="en-US" b="0" i="0" u="none" strike="noStrike" cap="none" spc="0" normalizeH="0" baseline="0" noProof="0">
              <a:ln>
                <a:noFill/>
              </a:ln>
              <a:effectLst/>
              <a:uLnTx/>
              <a:uFillTx/>
            </a:endParaRPr>
          </a:p>
        </p:txBody>
      </p:sp>
    </p:spTree>
    <p:custDataLst>
      <p:tags r:id="rId1"/>
    </p:custDataLst>
    <p:extLst>
      <p:ext uri="{BB962C8B-B14F-4D97-AF65-F5344CB8AC3E}">
        <p14:creationId xmlns:p14="http://schemas.microsoft.com/office/powerpoint/2010/main" val="34740685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38247643-37AB-47DE-B7BD-7A64FEB13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1" name="Rectangle 30">
            <a:extLst>
              <a:ext uri="{FF2B5EF4-FFF2-40B4-BE49-F238E27FC236}">
                <a16:creationId xmlns:a16="http://schemas.microsoft.com/office/drawing/2014/main" id="{AEBC3119-F8E7-4266-91B8-7A1E808B48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3" name="Straight Connector 32">
            <a:extLst>
              <a:ext uri="{FF2B5EF4-FFF2-40B4-BE49-F238E27FC236}">
                <a16:creationId xmlns:a16="http://schemas.microsoft.com/office/drawing/2014/main" id="{57D15890-6502-4FAA-AB03-AFAC88EE29D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5" name="Rectangle 34">
            <a:extLst>
              <a:ext uri="{FF2B5EF4-FFF2-40B4-BE49-F238E27FC236}">
                <a16:creationId xmlns:a16="http://schemas.microsoft.com/office/drawing/2014/main" id="{311973C2-EB8B-452A-A698-4A252FD3A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7" name="Rectangle 36">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9EC85C3-4D02-C682-9F90-1950FC0DDAC4}"/>
              </a:ext>
            </a:extLst>
          </p:cNvPr>
          <p:cNvSpPr>
            <a:spLocks noGrp="1"/>
          </p:cNvSpPr>
          <p:nvPr>
            <p:ph type="title"/>
          </p:nvPr>
        </p:nvSpPr>
        <p:spPr>
          <a:xfrm>
            <a:off x="5181601" y="634946"/>
            <a:ext cx="6368142" cy="1450757"/>
          </a:xfrm>
        </p:spPr>
        <p:txBody>
          <a:bodyPr vert="horz" lIns="91440" tIns="45720" rIns="91440" bIns="45720" rtlCol="0" anchor="b">
            <a:normAutofit/>
          </a:bodyPr>
          <a:lstStyle/>
          <a:p>
            <a:r>
              <a:rPr lang="en-US" sz="4800"/>
              <a:t>Taking care of </a:t>
            </a:r>
            <a:r>
              <a:rPr lang="en-US" sz="4800" b="1"/>
              <a:t>You</a:t>
            </a:r>
          </a:p>
        </p:txBody>
      </p:sp>
      <p:pic>
        <p:nvPicPr>
          <p:cNvPr id="7" name="Content Placeholder 6" descr="A digital balance scale using circles">
            <a:extLst>
              <a:ext uri="{FF2B5EF4-FFF2-40B4-BE49-F238E27FC236}">
                <a16:creationId xmlns:a16="http://schemas.microsoft.com/office/drawing/2014/main" id="{8611D028-26D0-A8E6-F80C-40D0ED3F9693}"/>
              </a:ext>
            </a:extLst>
          </p:cNvPr>
          <p:cNvPicPr>
            <a:picLocks noGrp="1" noChangeAspect="1"/>
          </p:cNvPicPr>
          <p:nvPr>
            <p:ph sz="half" idx="1"/>
          </p:nvPr>
        </p:nvPicPr>
        <p:blipFill rotWithShape="1">
          <a:blip r:embed="rId4">
            <a:extLst>
              <a:ext uri="{28A0092B-C50C-407E-A947-70E740481C1C}">
                <a14:useLocalDpi xmlns:a14="http://schemas.microsoft.com/office/drawing/2010/main" val="0"/>
              </a:ext>
            </a:extLst>
          </a:blip>
          <a:srcRect l="31073" r="27940"/>
          <a:stretch/>
        </p:blipFill>
        <p:spPr>
          <a:xfrm>
            <a:off x="20" y="-12128"/>
            <a:ext cx="4654276" cy="6870127"/>
          </a:xfrm>
          <a:prstGeom prst="rect">
            <a:avLst/>
          </a:prstGeom>
        </p:spPr>
      </p:pic>
      <p:cxnSp>
        <p:nvCxnSpPr>
          <p:cNvPr id="39" name="Straight Connector 38">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87617" y="2085703"/>
            <a:ext cx="617068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5653B9E2-7860-D9E0-CE4B-89DC0C7B2E62}"/>
              </a:ext>
            </a:extLst>
          </p:cNvPr>
          <p:cNvSpPr>
            <a:spLocks noGrp="1"/>
          </p:cNvSpPr>
          <p:nvPr>
            <p:ph sz="half" idx="2"/>
          </p:nvPr>
        </p:nvSpPr>
        <p:spPr>
          <a:xfrm>
            <a:off x="5181601" y="2198914"/>
            <a:ext cx="6368142" cy="3670180"/>
          </a:xfrm>
        </p:spPr>
        <p:txBody>
          <a:bodyPr vert="horz" lIns="0" tIns="45720" rIns="0" bIns="45720" rtlCol="0">
            <a:normAutofit/>
          </a:bodyPr>
          <a:lstStyle/>
          <a:p>
            <a:r>
              <a:rPr lang="en-US" sz="2400" dirty="0"/>
              <a:t>It’s a balancing act</a:t>
            </a:r>
          </a:p>
          <a:p>
            <a:pPr>
              <a:buFont typeface="Calibri" panose="020F0502020204030204" pitchFamily="34" charset="0"/>
              <a:buChar char="•"/>
            </a:pPr>
            <a:r>
              <a:rPr lang="en-US" sz="2400" dirty="0"/>
              <a:t> Make time for breaks or meals. </a:t>
            </a:r>
          </a:p>
          <a:p>
            <a:pPr lvl="1">
              <a:buFont typeface="Calibri" panose="020F0502020204030204" pitchFamily="34" charset="0"/>
              <a:buChar char="•"/>
            </a:pPr>
            <a:r>
              <a:rPr lang="en-US" sz="2400" dirty="0"/>
              <a:t>Try not to skip</a:t>
            </a:r>
          </a:p>
          <a:p>
            <a:pPr>
              <a:lnSpc>
                <a:spcPct val="114000"/>
              </a:lnSpc>
              <a:buFont typeface="Calibri" panose="020F0502020204030204" pitchFamily="34" charset="0"/>
              <a:buChar char="•"/>
            </a:pPr>
            <a:r>
              <a:rPr lang="en-US" sz="2400" dirty="0"/>
              <a:t> Make room for a walk around the block </a:t>
            </a:r>
            <a:br>
              <a:rPr lang="en-US" sz="2400" dirty="0"/>
            </a:br>
            <a:r>
              <a:rPr lang="en-US" sz="2400" dirty="0"/>
              <a:t>  or a “water cooler” break</a:t>
            </a:r>
          </a:p>
          <a:p>
            <a:pPr>
              <a:lnSpc>
                <a:spcPct val="114000"/>
              </a:lnSpc>
              <a:buFont typeface="Calibri" panose="020F0502020204030204" pitchFamily="34" charset="0"/>
              <a:buChar char="•"/>
            </a:pPr>
            <a:r>
              <a:rPr lang="en-US" sz="2400" dirty="0"/>
              <a:t> More ideas in the Compassion Fatigue Toolkit</a:t>
            </a:r>
            <a:br>
              <a:rPr lang="en-US" sz="2400" dirty="0"/>
            </a:br>
            <a:r>
              <a:rPr lang="en-US" sz="2400" dirty="0"/>
              <a:t>  </a:t>
            </a:r>
            <a:r>
              <a:rPr lang="en-US" sz="2400" dirty="0">
                <a:hlinkClick r:id="rId5"/>
              </a:rPr>
              <a:t>(March 2022 In-services page)</a:t>
            </a:r>
            <a:endParaRPr lang="en-US" sz="2400" dirty="0"/>
          </a:p>
        </p:txBody>
      </p:sp>
      <p:sp>
        <p:nvSpPr>
          <p:cNvPr id="5" name="Slide Number Placeholder 4">
            <a:extLst>
              <a:ext uri="{FF2B5EF4-FFF2-40B4-BE49-F238E27FC236}">
                <a16:creationId xmlns:a16="http://schemas.microsoft.com/office/drawing/2014/main" id="{B0FBC00A-B2B5-3E26-E88A-7580256B3723}"/>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446BC226-869D-4111-AF9F-21D3F66DFAEC}" type="slidenum">
              <a:rPr kumimoji="0" lang="en-US" b="0" i="0" u="none" strike="noStrike" cap="none" spc="0" normalizeH="0" baseline="0" noProof="0">
                <a:ln>
                  <a:noFill/>
                </a:ln>
                <a:solidFill>
                  <a:schemeClr val="tx1">
                    <a:lumMod val="75000"/>
                    <a:lumOff val="25000"/>
                  </a:schemeClr>
                </a:solidFill>
                <a:effectLst/>
                <a:uLnTx/>
                <a:uFillTx/>
              </a:rPr>
              <a:pPr marR="0" lvl="0" indent="0" fontAlgn="auto">
                <a:spcBef>
                  <a:spcPts val="0"/>
                </a:spcBef>
                <a:spcAft>
                  <a:spcPts val="600"/>
                </a:spcAft>
                <a:buClrTx/>
                <a:buSzTx/>
                <a:buFontTx/>
                <a:buNone/>
                <a:tabLst/>
                <a:defRPr/>
              </a:pPr>
              <a:t>41</a:t>
            </a:fld>
            <a:endParaRPr kumimoji="0" lang="en-US" b="0" i="0" u="none" strike="noStrike" cap="none" spc="0" normalizeH="0" baseline="0" noProof="0">
              <a:ln>
                <a:noFill/>
              </a:ln>
              <a:solidFill>
                <a:schemeClr val="tx1">
                  <a:lumMod val="75000"/>
                  <a:lumOff val="25000"/>
                </a:schemeClr>
              </a:solidFill>
              <a:effectLst/>
              <a:uLnTx/>
              <a:uFillTx/>
            </a:endParaRPr>
          </a:p>
        </p:txBody>
      </p:sp>
    </p:spTree>
    <p:custDataLst>
      <p:tags r:id="rId1"/>
    </p:custDataLst>
    <p:extLst>
      <p:ext uri="{BB962C8B-B14F-4D97-AF65-F5344CB8AC3E}">
        <p14:creationId xmlns:p14="http://schemas.microsoft.com/office/powerpoint/2010/main" val="21099642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F4EE1D2F-600C-CAC7-47D9-4FDC02BFED1A}"/>
              </a:ext>
            </a:extLst>
          </p:cNvPr>
          <p:cNvSpPr>
            <a:spLocks noGrp="1"/>
          </p:cNvSpPr>
          <p:nvPr>
            <p:ph type="title"/>
          </p:nvPr>
        </p:nvSpPr>
        <p:spPr/>
        <p:txBody>
          <a:bodyPr/>
          <a:lstStyle/>
          <a:p>
            <a:endParaRPr lang="en-US"/>
          </a:p>
        </p:txBody>
      </p:sp>
      <p:sp>
        <p:nvSpPr>
          <p:cNvPr id="15" name="Text Placeholder 14">
            <a:extLst>
              <a:ext uri="{FF2B5EF4-FFF2-40B4-BE49-F238E27FC236}">
                <a16:creationId xmlns:a16="http://schemas.microsoft.com/office/drawing/2014/main" id="{7A459B4E-94C2-DA74-C958-E40205C4BEF9}"/>
              </a:ext>
            </a:extLst>
          </p:cNvPr>
          <p:cNvSpPr>
            <a:spLocks noGrp="1"/>
          </p:cNvSpPr>
          <p:nvPr>
            <p:ph type="body" sz="half" idx="2"/>
          </p:nvPr>
        </p:nvSpPr>
        <p:spPr/>
        <p:txBody>
          <a:bodyPr/>
          <a:lstStyle/>
          <a:p>
            <a:endParaRPr lang="en-US"/>
          </a:p>
        </p:txBody>
      </p:sp>
      <p:sp>
        <p:nvSpPr>
          <p:cNvPr id="5" name="Slide Number Placeholder 4">
            <a:extLst>
              <a:ext uri="{FF2B5EF4-FFF2-40B4-BE49-F238E27FC236}">
                <a16:creationId xmlns:a16="http://schemas.microsoft.com/office/drawing/2014/main" id="{82D1F4B0-5366-065C-4CE6-9FA1320E1701}"/>
              </a:ext>
            </a:extLst>
          </p:cNvPr>
          <p:cNvSpPr>
            <a:spLocks noGrp="1"/>
          </p:cNvSpPr>
          <p:nvPr>
            <p:ph type="sldNum" sz="quarter" idx="12"/>
          </p:nvPr>
        </p:nvSpPr>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446BC226-869D-4111-AF9F-21D3F66DFAEC}" type="slidenum">
              <a:rPr kumimoji="0" lang="en-US" b="0" i="0" u="none" strike="noStrike" cap="none" spc="0" normalizeH="0" baseline="0" noProof="0" smtClean="0">
                <a:ln>
                  <a:noFill/>
                </a:ln>
                <a:effectLst/>
                <a:uLnTx/>
                <a:uFillTx/>
              </a:rPr>
              <a:pPr marR="0" lvl="0" indent="0" fontAlgn="auto">
                <a:spcBef>
                  <a:spcPts val="0"/>
                </a:spcBef>
                <a:spcAft>
                  <a:spcPts val="600"/>
                </a:spcAft>
                <a:buClrTx/>
                <a:buSzTx/>
                <a:buFontTx/>
                <a:buNone/>
                <a:tabLst/>
                <a:defRPr/>
              </a:pPr>
              <a:t>42</a:t>
            </a:fld>
            <a:endParaRPr kumimoji="0" lang="en-US" b="0" i="0" u="none" strike="noStrike" cap="none" spc="0" normalizeH="0" baseline="0" noProof="0">
              <a:ln>
                <a:noFill/>
              </a:ln>
              <a:effectLst/>
              <a:uLnTx/>
              <a:uFillTx/>
            </a:endParaRPr>
          </a:p>
        </p:txBody>
      </p:sp>
      <p:pic>
        <p:nvPicPr>
          <p:cNvPr id="17" name="Content Placeholder 6" descr="Thank you image">
            <a:extLst>
              <a:ext uri="{FF2B5EF4-FFF2-40B4-BE49-F238E27FC236}">
                <a16:creationId xmlns:a16="http://schemas.microsoft.com/office/drawing/2014/main" id="{06BE789C-373C-BF72-C5C8-EEC20B2CCB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5457" y="1186204"/>
            <a:ext cx="10916463" cy="3056612"/>
          </a:xfrm>
          <a:prstGeom prst="rect">
            <a:avLst/>
          </a:prstGeom>
        </p:spPr>
      </p:pic>
    </p:spTree>
    <p:custDataLst>
      <p:tags r:id="rId1"/>
    </p:custDataLst>
    <p:extLst>
      <p:ext uri="{BB962C8B-B14F-4D97-AF65-F5344CB8AC3E}">
        <p14:creationId xmlns:p14="http://schemas.microsoft.com/office/powerpoint/2010/main" val="34237382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13">
            <a:extLst>
              <a:ext uri="{FF2B5EF4-FFF2-40B4-BE49-F238E27FC236}">
                <a16:creationId xmlns:a16="http://schemas.microsoft.com/office/drawing/2014/main" id="{38247643-37AB-47DE-B7BD-7A64FEB13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Rectangle 15">
            <a:extLst>
              <a:ext uri="{FF2B5EF4-FFF2-40B4-BE49-F238E27FC236}">
                <a16:creationId xmlns:a16="http://schemas.microsoft.com/office/drawing/2014/main" id="{AEBC3119-F8E7-4266-91B8-7A1E808B48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17">
            <a:extLst>
              <a:ext uri="{FF2B5EF4-FFF2-40B4-BE49-F238E27FC236}">
                <a16:creationId xmlns:a16="http://schemas.microsoft.com/office/drawing/2014/main" id="{57D15890-6502-4FAA-AB03-AFAC88EE29D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1" name="Rectangle 19">
            <a:extLst>
              <a:ext uri="{FF2B5EF4-FFF2-40B4-BE49-F238E27FC236}">
                <a16:creationId xmlns:a16="http://schemas.microsoft.com/office/drawing/2014/main" id="{990D0034-F768-41E7-85D4-F38C4DE85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19884541-1A85-5327-6E92-F6A13CA76D2F}"/>
              </a:ext>
            </a:extLst>
          </p:cNvPr>
          <p:cNvSpPr>
            <a:spLocks noGrp="1"/>
          </p:cNvSpPr>
          <p:nvPr>
            <p:ph type="title"/>
          </p:nvPr>
        </p:nvSpPr>
        <p:spPr>
          <a:xfrm>
            <a:off x="298315" y="299916"/>
            <a:ext cx="4409871" cy="774593"/>
          </a:xfrm>
        </p:spPr>
        <p:txBody>
          <a:bodyPr vert="horz" lIns="91440" tIns="45720" rIns="91440" bIns="45720" rtlCol="0" anchor="b">
            <a:normAutofit/>
          </a:bodyPr>
          <a:lstStyle/>
          <a:p>
            <a:pPr>
              <a:lnSpc>
                <a:spcPct val="125000"/>
              </a:lnSpc>
            </a:pPr>
            <a:r>
              <a:rPr lang="en-US" sz="3600"/>
              <a:t>Communication is….</a:t>
            </a:r>
          </a:p>
        </p:txBody>
      </p:sp>
      <p:cxnSp>
        <p:nvCxnSpPr>
          <p:cNvPr id="32" name="Straight Connector 21">
            <a:extLst>
              <a:ext uri="{FF2B5EF4-FFF2-40B4-BE49-F238E27FC236}">
                <a16:creationId xmlns:a16="http://schemas.microsoft.com/office/drawing/2014/main" id="{5A0A5CF6-407C-4691-8122-49DF69D002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0927" y="2633962"/>
            <a:ext cx="274320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57ECD0A2-4FAF-34C1-1DF3-F97C3FC23238}"/>
              </a:ext>
            </a:extLst>
          </p:cNvPr>
          <p:cNvSpPr/>
          <p:nvPr/>
        </p:nvSpPr>
        <p:spPr>
          <a:xfrm>
            <a:off x="544749" y="2530038"/>
            <a:ext cx="2924783" cy="303953"/>
          </a:xfrm>
          <a:prstGeom prst="rect">
            <a:avLst/>
          </a:prstGeom>
          <a:solidFill>
            <a:srgbClr val="FFFFFF"/>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6">
            <a:extLst>
              <a:ext uri="{FF2B5EF4-FFF2-40B4-BE49-F238E27FC236}">
                <a16:creationId xmlns:a16="http://schemas.microsoft.com/office/drawing/2014/main" id="{75C9E4D1-B649-86E0-5FB5-775D36184C9D}"/>
              </a:ext>
            </a:extLst>
          </p:cNvPr>
          <p:cNvSpPr>
            <a:spLocks noGrp="1"/>
          </p:cNvSpPr>
          <p:nvPr>
            <p:ph sz="half" idx="2"/>
          </p:nvPr>
        </p:nvSpPr>
        <p:spPr>
          <a:xfrm>
            <a:off x="1187846" y="1238655"/>
            <a:ext cx="2711036" cy="5626576"/>
          </a:xfrm>
        </p:spPr>
        <p:txBody>
          <a:bodyPr vert="horz" lIns="0" tIns="45720" rIns="0" bIns="45720" rtlCol="0">
            <a:normAutofit fontScale="85000" lnSpcReduction="20000"/>
          </a:bodyPr>
          <a:lstStyle/>
          <a:p>
            <a:pPr marL="0" indent="0">
              <a:buNone/>
            </a:pPr>
            <a:r>
              <a:rPr lang="en-US" sz="2300" b="1" dirty="0">
                <a:solidFill>
                  <a:srgbClr val="344F5A"/>
                </a:solidFill>
              </a:rPr>
              <a:t>55% Visual</a:t>
            </a:r>
          </a:p>
          <a:p>
            <a:pPr lvl="1">
              <a:lnSpc>
                <a:spcPct val="120000"/>
              </a:lnSpc>
              <a:spcBef>
                <a:spcPts val="0"/>
              </a:spcBef>
              <a:spcAft>
                <a:spcPts val="0"/>
              </a:spcAft>
              <a:buFont typeface="Arial" panose="020B0604020202020204" pitchFamily="34" charset="0"/>
              <a:buChar char="•"/>
            </a:pPr>
            <a:r>
              <a:rPr lang="en-US" sz="2100" dirty="0"/>
              <a:t>Facial expressions</a:t>
            </a:r>
          </a:p>
          <a:p>
            <a:pPr lvl="1">
              <a:lnSpc>
                <a:spcPct val="120000"/>
              </a:lnSpc>
              <a:spcBef>
                <a:spcPts val="0"/>
              </a:spcBef>
              <a:spcAft>
                <a:spcPts val="0"/>
              </a:spcAft>
              <a:buFont typeface="Arial" panose="020B0604020202020204" pitchFamily="34" charset="0"/>
              <a:buChar char="•"/>
            </a:pPr>
            <a:r>
              <a:rPr lang="en-US" sz="2100" dirty="0"/>
              <a:t>Gestures</a:t>
            </a:r>
          </a:p>
          <a:p>
            <a:pPr lvl="1">
              <a:lnSpc>
                <a:spcPct val="120000"/>
              </a:lnSpc>
              <a:spcBef>
                <a:spcPts val="0"/>
              </a:spcBef>
              <a:spcAft>
                <a:spcPts val="0"/>
              </a:spcAft>
              <a:buFont typeface="Arial" panose="020B0604020202020204" pitchFamily="34" charset="0"/>
              <a:buChar char="•"/>
            </a:pPr>
            <a:r>
              <a:rPr lang="en-US" sz="2100" dirty="0"/>
              <a:t>Posture</a:t>
            </a:r>
          </a:p>
          <a:p>
            <a:pPr lvl="1">
              <a:lnSpc>
                <a:spcPct val="120000"/>
              </a:lnSpc>
              <a:spcBef>
                <a:spcPts val="0"/>
              </a:spcBef>
              <a:spcAft>
                <a:spcPts val="0"/>
              </a:spcAft>
              <a:buFont typeface="Arial" panose="020B0604020202020204" pitchFamily="34" charset="0"/>
              <a:buChar char="•"/>
            </a:pPr>
            <a:r>
              <a:rPr lang="en-US" sz="2100" dirty="0"/>
              <a:t>Type font</a:t>
            </a:r>
          </a:p>
          <a:p>
            <a:pPr lvl="1">
              <a:lnSpc>
                <a:spcPct val="120000"/>
              </a:lnSpc>
              <a:spcBef>
                <a:spcPts val="0"/>
              </a:spcBef>
              <a:spcAft>
                <a:spcPts val="0"/>
              </a:spcAft>
              <a:buFont typeface="Arial" panose="020B0604020202020204" pitchFamily="34" charset="0"/>
              <a:buChar char="•"/>
            </a:pPr>
            <a:r>
              <a:rPr lang="en-US" sz="2100" dirty="0"/>
              <a:t>Spacing of fonts</a:t>
            </a:r>
          </a:p>
          <a:p>
            <a:pPr lvl="1">
              <a:lnSpc>
                <a:spcPct val="120000"/>
              </a:lnSpc>
              <a:spcBef>
                <a:spcPts val="0"/>
              </a:spcBef>
              <a:spcAft>
                <a:spcPts val="0"/>
              </a:spcAft>
              <a:buFont typeface="Arial" panose="020B0604020202020204" pitchFamily="34" charset="0"/>
              <a:buChar char="•"/>
            </a:pPr>
            <a:endParaRPr lang="en-US" sz="2100" dirty="0"/>
          </a:p>
          <a:p>
            <a:pPr marL="0" indent="0">
              <a:lnSpc>
                <a:spcPct val="120000"/>
              </a:lnSpc>
              <a:spcBef>
                <a:spcPts val="0"/>
              </a:spcBef>
              <a:spcAft>
                <a:spcPts val="0"/>
              </a:spcAft>
              <a:buNone/>
            </a:pPr>
            <a:r>
              <a:rPr lang="en-US" sz="2300" b="1" dirty="0">
                <a:solidFill>
                  <a:srgbClr val="611D17"/>
                </a:solidFill>
              </a:rPr>
              <a:t>37% Verbal</a:t>
            </a:r>
          </a:p>
          <a:p>
            <a:pPr lvl="1">
              <a:lnSpc>
                <a:spcPct val="120000"/>
              </a:lnSpc>
              <a:spcBef>
                <a:spcPts val="0"/>
              </a:spcBef>
              <a:spcAft>
                <a:spcPts val="0"/>
              </a:spcAft>
              <a:buFont typeface="Arial" panose="020B0604020202020204" pitchFamily="34" charset="0"/>
              <a:buChar char="•"/>
            </a:pPr>
            <a:r>
              <a:rPr lang="en-US" sz="2100" dirty="0"/>
              <a:t>Speed </a:t>
            </a:r>
          </a:p>
          <a:p>
            <a:pPr lvl="1">
              <a:lnSpc>
                <a:spcPct val="120000"/>
              </a:lnSpc>
              <a:spcBef>
                <a:spcPts val="0"/>
              </a:spcBef>
              <a:spcAft>
                <a:spcPts val="0"/>
              </a:spcAft>
              <a:buFont typeface="Arial" panose="020B0604020202020204" pitchFamily="34" charset="0"/>
              <a:buChar char="•"/>
            </a:pPr>
            <a:r>
              <a:rPr lang="en-US" sz="2100" dirty="0"/>
              <a:t>Volume </a:t>
            </a:r>
          </a:p>
          <a:p>
            <a:pPr lvl="1">
              <a:lnSpc>
                <a:spcPct val="120000"/>
              </a:lnSpc>
              <a:spcBef>
                <a:spcPts val="0"/>
              </a:spcBef>
              <a:spcAft>
                <a:spcPts val="0"/>
              </a:spcAft>
              <a:buFont typeface="Arial" panose="020B0604020202020204" pitchFamily="34" charset="0"/>
              <a:buChar char="•"/>
            </a:pPr>
            <a:r>
              <a:rPr lang="en-US" sz="2100" dirty="0"/>
              <a:t>Enunciation</a:t>
            </a:r>
          </a:p>
          <a:p>
            <a:pPr lvl="1">
              <a:lnSpc>
                <a:spcPct val="120000"/>
              </a:lnSpc>
              <a:spcBef>
                <a:spcPts val="0"/>
              </a:spcBef>
              <a:spcAft>
                <a:spcPts val="0"/>
              </a:spcAft>
              <a:buFont typeface="Arial" panose="020B0604020202020204" pitchFamily="34" charset="0"/>
              <a:buChar char="•"/>
            </a:pPr>
            <a:r>
              <a:rPr lang="en-US" sz="2100" dirty="0"/>
              <a:t>Tone of voice</a:t>
            </a:r>
          </a:p>
          <a:p>
            <a:pPr lvl="1">
              <a:lnSpc>
                <a:spcPct val="120000"/>
              </a:lnSpc>
              <a:spcBef>
                <a:spcPts val="0"/>
              </a:spcBef>
              <a:spcAft>
                <a:spcPts val="0"/>
              </a:spcAft>
              <a:buFont typeface="Arial" panose="020B0604020202020204" pitchFamily="34" charset="0"/>
              <a:buChar char="•"/>
            </a:pPr>
            <a:endParaRPr lang="en-US" sz="2100" dirty="0"/>
          </a:p>
          <a:p>
            <a:pPr marL="0" indent="0">
              <a:lnSpc>
                <a:spcPct val="120000"/>
              </a:lnSpc>
              <a:spcBef>
                <a:spcPts val="0"/>
              </a:spcBef>
              <a:spcAft>
                <a:spcPts val="0"/>
              </a:spcAft>
              <a:buNone/>
            </a:pPr>
            <a:r>
              <a:rPr lang="en-US" sz="2300" b="1" dirty="0">
                <a:solidFill>
                  <a:srgbClr val="8B5623"/>
                </a:solidFill>
              </a:rPr>
              <a:t>7% The Message</a:t>
            </a:r>
          </a:p>
          <a:p>
            <a:pPr lvl="1">
              <a:lnSpc>
                <a:spcPct val="120000"/>
              </a:lnSpc>
              <a:spcBef>
                <a:spcPts val="0"/>
              </a:spcBef>
              <a:spcAft>
                <a:spcPts val="0"/>
              </a:spcAft>
              <a:buFont typeface="Arial" panose="020B0604020202020204" pitchFamily="34" charset="0"/>
              <a:buChar char="•"/>
            </a:pPr>
            <a:r>
              <a:rPr lang="en-US" sz="2100" dirty="0"/>
              <a:t>Words we choose</a:t>
            </a:r>
          </a:p>
          <a:p>
            <a:pPr lvl="1">
              <a:lnSpc>
                <a:spcPct val="120000"/>
              </a:lnSpc>
              <a:spcBef>
                <a:spcPts val="0"/>
              </a:spcBef>
              <a:spcAft>
                <a:spcPts val="0"/>
              </a:spcAft>
              <a:buFont typeface="Arial" panose="020B0604020202020204" pitchFamily="34" charset="0"/>
              <a:buChar char="•"/>
            </a:pPr>
            <a:r>
              <a:rPr lang="en-US" sz="2100" dirty="0"/>
              <a:t>Acronyms</a:t>
            </a:r>
          </a:p>
          <a:p>
            <a:pPr lvl="1">
              <a:lnSpc>
                <a:spcPct val="120000"/>
              </a:lnSpc>
              <a:spcBef>
                <a:spcPts val="0"/>
              </a:spcBef>
              <a:spcAft>
                <a:spcPts val="0"/>
              </a:spcAft>
              <a:buFont typeface="Arial" panose="020B0604020202020204" pitchFamily="34" charset="0"/>
              <a:buChar char="•"/>
            </a:pPr>
            <a:r>
              <a:rPr lang="en-US" sz="2100" dirty="0"/>
              <a:t>Grammar </a:t>
            </a:r>
          </a:p>
          <a:p>
            <a:pPr lvl="1">
              <a:lnSpc>
                <a:spcPct val="120000"/>
              </a:lnSpc>
              <a:spcBef>
                <a:spcPts val="0"/>
              </a:spcBef>
              <a:spcAft>
                <a:spcPts val="0"/>
              </a:spcAft>
              <a:buFont typeface="Arial" panose="020B0604020202020204" pitchFamily="34" charset="0"/>
              <a:buChar char="•"/>
            </a:pPr>
            <a:r>
              <a:rPr lang="en-US" sz="2100" dirty="0"/>
              <a:t>Pronoun use</a:t>
            </a:r>
          </a:p>
          <a:p>
            <a:pPr lvl="1">
              <a:lnSpc>
                <a:spcPct val="120000"/>
              </a:lnSpc>
              <a:spcBef>
                <a:spcPts val="0"/>
              </a:spcBef>
              <a:spcAft>
                <a:spcPts val="0"/>
              </a:spcAft>
              <a:buFont typeface="Arial" panose="020B0604020202020204" pitchFamily="34" charset="0"/>
              <a:buChar char="•"/>
            </a:pPr>
            <a:r>
              <a:rPr lang="en-US" sz="2100" dirty="0"/>
              <a:t>Slang</a:t>
            </a:r>
            <a:endParaRPr lang="en-US" sz="1500" dirty="0"/>
          </a:p>
        </p:txBody>
      </p:sp>
      <p:pic>
        <p:nvPicPr>
          <p:cNvPr id="9" name="Content Placeholder 8" descr="A picture containing text, container&#10;&#10;Description automatically generated">
            <a:extLst>
              <a:ext uri="{FF2B5EF4-FFF2-40B4-BE49-F238E27FC236}">
                <a16:creationId xmlns:a16="http://schemas.microsoft.com/office/drawing/2014/main" id="{CE3700E2-9DA2-B42D-770B-2F144A65EC4C}"/>
              </a:ext>
            </a:extLst>
          </p:cNvPr>
          <p:cNvPicPr>
            <a:picLocks noGrp="1" noChangeAspect="1"/>
          </p:cNvPicPr>
          <p:nvPr>
            <p:ph sz="half" idx="1"/>
          </p:nvPr>
        </p:nvPicPr>
        <p:blipFill rotWithShape="1">
          <a:blip r:embed="rId4">
            <a:extLst>
              <a:ext uri="{28A0092B-C50C-407E-A947-70E740481C1C}">
                <a14:useLocalDpi xmlns:a14="http://schemas.microsoft.com/office/drawing/2010/main" val="0"/>
              </a:ext>
            </a:extLst>
          </a:blip>
          <a:srcRect t="1676" r="-1" b="13774"/>
          <a:stretch/>
        </p:blipFill>
        <p:spPr>
          <a:xfrm>
            <a:off x="4872713" y="10"/>
            <a:ext cx="8111272" cy="6857990"/>
          </a:xfrm>
          <a:prstGeom prst="rect">
            <a:avLst/>
          </a:prstGeom>
        </p:spPr>
      </p:pic>
      <p:sp>
        <p:nvSpPr>
          <p:cNvPr id="4" name="Slide Number Placeholder 3">
            <a:extLst>
              <a:ext uri="{FF2B5EF4-FFF2-40B4-BE49-F238E27FC236}">
                <a16:creationId xmlns:a16="http://schemas.microsoft.com/office/drawing/2014/main" id="{578E38C7-CDFB-316B-3E1C-B1483352D593}"/>
              </a:ext>
            </a:extLst>
          </p:cNvPr>
          <p:cNvSpPr>
            <a:spLocks noGrp="1"/>
          </p:cNvSpPr>
          <p:nvPr>
            <p:ph type="sldNum" sz="quarter" idx="12"/>
          </p:nvPr>
        </p:nvSpPr>
        <p:spPr>
          <a:xfrm>
            <a:off x="10609742" y="6459785"/>
            <a:ext cx="602741" cy="365125"/>
          </a:xfrm>
        </p:spPr>
        <p:txBody>
          <a:bodyPr vert="horz" lIns="91440" tIns="45720" rIns="91440" bIns="45720" rtlCol="0" anchor="ctr">
            <a:normAutofit/>
          </a:bodyPr>
          <a:lstStyle/>
          <a:p>
            <a:pPr>
              <a:spcAft>
                <a:spcPts val="600"/>
              </a:spcAft>
            </a:pPr>
            <a:fld id="{446BC226-869D-4111-AF9F-21D3F66DFAEC}" type="slidenum">
              <a:rPr lang="en-US" smtClean="0"/>
              <a:pPr>
                <a:spcAft>
                  <a:spcPts val="600"/>
                </a:spcAft>
              </a:pPr>
              <a:t>5</a:t>
            </a:fld>
            <a:endParaRPr lang="en-US"/>
          </a:p>
        </p:txBody>
      </p:sp>
      <p:sp>
        <p:nvSpPr>
          <p:cNvPr id="11" name="TextBox 10">
            <a:extLst>
              <a:ext uri="{FF2B5EF4-FFF2-40B4-BE49-F238E27FC236}">
                <a16:creationId xmlns:a16="http://schemas.microsoft.com/office/drawing/2014/main" id="{90A23F9E-910A-B2DD-9877-E5E70F789229}"/>
              </a:ext>
            </a:extLst>
          </p:cNvPr>
          <p:cNvSpPr txBox="1"/>
          <p:nvPr/>
        </p:nvSpPr>
        <p:spPr>
          <a:xfrm>
            <a:off x="3469532" y="6297726"/>
            <a:ext cx="1462392" cy="530915"/>
          </a:xfrm>
          <a:prstGeom prst="rect">
            <a:avLst/>
          </a:prstGeom>
          <a:noFill/>
        </p:spPr>
        <p:txBody>
          <a:bodyPr wrap="square" rtlCol="0">
            <a:spAutoFit/>
          </a:bodyPr>
          <a:lstStyle/>
          <a:p>
            <a:r>
              <a:rPr lang="en-US" sz="1050" b="0" i="0">
                <a:solidFill>
                  <a:srgbClr val="323232"/>
                </a:solidFill>
                <a:effectLst/>
                <a:latin typeface="Geomanist"/>
              </a:rPr>
              <a:t>Dr. Albert Mehrabian</a:t>
            </a:r>
            <a:endParaRPr lang="en-US" sz="1100"/>
          </a:p>
          <a:p>
            <a:endParaRPr lang="en-US"/>
          </a:p>
        </p:txBody>
      </p:sp>
    </p:spTree>
    <p:custDataLst>
      <p:tags r:id="rId1"/>
    </p:custDataLst>
    <p:extLst>
      <p:ext uri="{BB962C8B-B14F-4D97-AF65-F5344CB8AC3E}">
        <p14:creationId xmlns:p14="http://schemas.microsoft.com/office/powerpoint/2010/main" val="1367197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Effect transition="in" filter="fade">
                                      <p:cBhvr>
                                        <p:cTn id="11" dur="1000"/>
                                        <p:tgtEl>
                                          <p:spTgt spid="7">
                                            <p:txEl>
                                              <p:pRg st="1" end="1"/>
                                            </p:txEl>
                                          </p:spTgt>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fade">
                                      <p:cBhvr>
                                        <p:cTn id="15" dur="1000"/>
                                        <p:tgtEl>
                                          <p:spTgt spid="7">
                                            <p:txEl>
                                              <p:pRg st="2" end="2"/>
                                            </p:txEl>
                                          </p:spTgt>
                                        </p:tgtEl>
                                      </p:cBhvr>
                                    </p:animEffect>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animEffect transition="in" filter="fade">
                                      <p:cBhvr>
                                        <p:cTn id="19" dur="1000"/>
                                        <p:tgtEl>
                                          <p:spTgt spid="7">
                                            <p:txEl>
                                              <p:pRg st="3" end="3"/>
                                            </p:txEl>
                                          </p:spTgt>
                                        </p:tgtEl>
                                      </p:cBhvr>
                                    </p:animEffect>
                                  </p:childTnLst>
                                </p:cTn>
                              </p:par>
                            </p:childTnLst>
                          </p:cTn>
                        </p:par>
                        <p:par>
                          <p:cTn id="20" fill="hold">
                            <p:stCondLst>
                              <p:cond delay="4000"/>
                            </p:stCondLst>
                            <p:childTnLst>
                              <p:par>
                                <p:cTn id="21" presetID="10" presetClass="entr" presetSubtype="0" fill="hold" grpId="0" nodeType="after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animEffect transition="in" filter="fade">
                                      <p:cBhvr>
                                        <p:cTn id="23" dur="1000"/>
                                        <p:tgtEl>
                                          <p:spTgt spid="7">
                                            <p:txEl>
                                              <p:pRg st="4" end="4"/>
                                            </p:txEl>
                                          </p:spTgt>
                                        </p:tgtEl>
                                      </p:cBhvr>
                                    </p:animEffect>
                                  </p:childTnLst>
                                </p:cTn>
                              </p:par>
                            </p:childTnLst>
                          </p:cTn>
                        </p:par>
                        <p:par>
                          <p:cTn id="24" fill="hold">
                            <p:stCondLst>
                              <p:cond delay="5000"/>
                            </p:stCondLst>
                            <p:childTnLst>
                              <p:par>
                                <p:cTn id="25" presetID="10" presetClass="entr" presetSubtype="0" fill="hold" grpId="0" nodeType="after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animEffect transition="in" filter="fade">
                                      <p:cBhvr>
                                        <p:cTn id="27" dur="1000"/>
                                        <p:tgtEl>
                                          <p:spTgt spid="7">
                                            <p:txEl>
                                              <p:pRg st="5" end="5"/>
                                            </p:txEl>
                                          </p:spTgt>
                                        </p:tgtEl>
                                      </p:cBhvr>
                                    </p:animEffect>
                                  </p:childTnLst>
                                </p:cTn>
                              </p:par>
                            </p:childTnLst>
                          </p:cTn>
                        </p:par>
                        <p:par>
                          <p:cTn id="28" fill="hold">
                            <p:stCondLst>
                              <p:cond delay="6000"/>
                            </p:stCondLst>
                            <p:childTnLst>
                              <p:par>
                                <p:cTn id="29" presetID="10" presetClass="entr" presetSubtype="0" fill="hold" grpId="0" nodeType="afterEffect">
                                  <p:stCondLst>
                                    <p:cond delay="0"/>
                                  </p:stCondLst>
                                  <p:childTnLst>
                                    <p:set>
                                      <p:cBhvr>
                                        <p:cTn id="30" dur="1" fill="hold">
                                          <p:stCondLst>
                                            <p:cond delay="0"/>
                                          </p:stCondLst>
                                        </p:cTn>
                                        <p:tgtEl>
                                          <p:spTgt spid="7">
                                            <p:txEl>
                                              <p:pRg st="7" end="7"/>
                                            </p:txEl>
                                          </p:spTgt>
                                        </p:tgtEl>
                                        <p:attrNameLst>
                                          <p:attrName>style.visibility</p:attrName>
                                        </p:attrNameLst>
                                      </p:cBhvr>
                                      <p:to>
                                        <p:strVal val="visible"/>
                                      </p:to>
                                    </p:set>
                                    <p:animEffect transition="in" filter="fade">
                                      <p:cBhvr>
                                        <p:cTn id="31" dur="1000"/>
                                        <p:tgtEl>
                                          <p:spTgt spid="7">
                                            <p:txEl>
                                              <p:pRg st="7" end="7"/>
                                            </p:txEl>
                                          </p:spTgt>
                                        </p:tgtEl>
                                      </p:cBhvr>
                                    </p:animEffect>
                                  </p:childTnLst>
                                </p:cTn>
                              </p:par>
                            </p:childTnLst>
                          </p:cTn>
                        </p:par>
                        <p:par>
                          <p:cTn id="32" fill="hold">
                            <p:stCondLst>
                              <p:cond delay="7000"/>
                            </p:stCondLst>
                            <p:childTnLst>
                              <p:par>
                                <p:cTn id="33" presetID="10" presetClass="entr" presetSubtype="0" fill="hold" grpId="0" nodeType="afterEffect">
                                  <p:stCondLst>
                                    <p:cond delay="0"/>
                                  </p:stCondLst>
                                  <p:childTnLst>
                                    <p:set>
                                      <p:cBhvr>
                                        <p:cTn id="34" dur="1" fill="hold">
                                          <p:stCondLst>
                                            <p:cond delay="0"/>
                                          </p:stCondLst>
                                        </p:cTn>
                                        <p:tgtEl>
                                          <p:spTgt spid="7">
                                            <p:txEl>
                                              <p:pRg st="8" end="8"/>
                                            </p:txEl>
                                          </p:spTgt>
                                        </p:tgtEl>
                                        <p:attrNameLst>
                                          <p:attrName>style.visibility</p:attrName>
                                        </p:attrNameLst>
                                      </p:cBhvr>
                                      <p:to>
                                        <p:strVal val="visible"/>
                                      </p:to>
                                    </p:set>
                                    <p:animEffect transition="in" filter="fade">
                                      <p:cBhvr>
                                        <p:cTn id="35" dur="1000"/>
                                        <p:tgtEl>
                                          <p:spTgt spid="7">
                                            <p:txEl>
                                              <p:pRg st="8" end="8"/>
                                            </p:txEl>
                                          </p:spTgt>
                                        </p:tgtEl>
                                      </p:cBhvr>
                                    </p:animEffect>
                                  </p:childTnLst>
                                </p:cTn>
                              </p:par>
                            </p:childTnLst>
                          </p:cTn>
                        </p:par>
                        <p:par>
                          <p:cTn id="36" fill="hold">
                            <p:stCondLst>
                              <p:cond delay="8000"/>
                            </p:stCondLst>
                            <p:childTnLst>
                              <p:par>
                                <p:cTn id="37" presetID="10" presetClass="entr" presetSubtype="0" fill="hold" grpId="0" nodeType="afterEffect">
                                  <p:stCondLst>
                                    <p:cond delay="0"/>
                                  </p:stCondLst>
                                  <p:childTnLst>
                                    <p:set>
                                      <p:cBhvr>
                                        <p:cTn id="38" dur="1" fill="hold">
                                          <p:stCondLst>
                                            <p:cond delay="0"/>
                                          </p:stCondLst>
                                        </p:cTn>
                                        <p:tgtEl>
                                          <p:spTgt spid="7">
                                            <p:txEl>
                                              <p:pRg st="9" end="9"/>
                                            </p:txEl>
                                          </p:spTgt>
                                        </p:tgtEl>
                                        <p:attrNameLst>
                                          <p:attrName>style.visibility</p:attrName>
                                        </p:attrNameLst>
                                      </p:cBhvr>
                                      <p:to>
                                        <p:strVal val="visible"/>
                                      </p:to>
                                    </p:set>
                                    <p:animEffect transition="in" filter="fade">
                                      <p:cBhvr>
                                        <p:cTn id="39" dur="1000"/>
                                        <p:tgtEl>
                                          <p:spTgt spid="7">
                                            <p:txEl>
                                              <p:pRg st="9" end="9"/>
                                            </p:txEl>
                                          </p:spTgt>
                                        </p:tgtEl>
                                      </p:cBhvr>
                                    </p:animEffect>
                                  </p:childTnLst>
                                </p:cTn>
                              </p:par>
                            </p:childTnLst>
                          </p:cTn>
                        </p:par>
                        <p:par>
                          <p:cTn id="40" fill="hold">
                            <p:stCondLst>
                              <p:cond delay="9000"/>
                            </p:stCondLst>
                            <p:childTnLst>
                              <p:par>
                                <p:cTn id="41" presetID="10" presetClass="entr" presetSubtype="0" fill="hold" grpId="0" nodeType="afterEffect">
                                  <p:stCondLst>
                                    <p:cond delay="0"/>
                                  </p:stCondLst>
                                  <p:childTnLst>
                                    <p:set>
                                      <p:cBhvr>
                                        <p:cTn id="42" dur="1" fill="hold">
                                          <p:stCondLst>
                                            <p:cond delay="0"/>
                                          </p:stCondLst>
                                        </p:cTn>
                                        <p:tgtEl>
                                          <p:spTgt spid="7">
                                            <p:txEl>
                                              <p:pRg st="10" end="10"/>
                                            </p:txEl>
                                          </p:spTgt>
                                        </p:tgtEl>
                                        <p:attrNameLst>
                                          <p:attrName>style.visibility</p:attrName>
                                        </p:attrNameLst>
                                      </p:cBhvr>
                                      <p:to>
                                        <p:strVal val="visible"/>
                                      </p:to>
                                    </p:set>
                                    <p:animEffect transition="in" filter="fade">
                                      <p:cBhvr>
                                        <p:cTn id="43" dur="1000"/>
                                        <p:tgtEl>
                                          <p:spTgt spid="7">
                                            <p:txEl>
                                              <p:pRg st="10" end="10"/>
                                            </p:txEl>
                                          </p:spTgt>
                                        </p:tgtEl>
                                      </p:cBhvr>
                                    </p:animEffect>
                                  </p:childTnLst>
                                </p:cTn>
                              </p:par>
                            </p:childTnLst>
                          </p:cTn>
                        </p:par>
                        <p:par>
                          <p:cTn id="44" fill="hold">
                            <p:stCondLst>
                              <p:cond delay="10000"/>
                            </p:stCondLst>
                            <p:childTnLst>
                              <p:par>
                                <p:cTn id="45" presetID="10" presetClass="entr" presetSubtype="0" fill="hold" grpId="0" nodeType="afterEffect">
                                  <p:stCondLst>
                                    <p:cond delay="0"/>
                                  </p:stCondLst>
                                  <p:childTnLst>
                                    <p:set>
                                      <p:cBhvr>
                                        <p:cTn id="46" dur="1" fill="hold">
                                          <p:stCondLst>
                                            <p:cond delay="0"/>
                                          </p:stCondLst>
                                        </p:cTn>
                                        <p:tgtEl>
                                          <p:spTgt spid="7">
                                            <p:txEl>
                                              <p:pRg st="11" end="11"/>
                                            </p:txEl>
                                          </p:spTgt>
                                        </p:tgtEl>
                                        <p:attrNameLst>
                                          <p:attrName>style.visibility</p:attrName>
                                        </p:attrNameLst>
                                      </p:cBhvr>
                                      <p:to>
                                        <p:strVal val="visible"/>
                                      </p:to>
                                    </p:set>
                                    <p:animEffect transition="in" filter="fade">
                                      <p:cBhvr>
                                        <p:cTn id="47" dur="1000"/>
                                        <p:tgtEl>
                                          <p:spTgt spid="7">
                                            <p:txEl>
                                              <p:pRg st="11" end="11"/>
                                            </p:txEl>
                                          </p:spTgt>
                                        </p:tgtEl>
                                      </p:cBhvr>
                                    </p:animEffect>
                                  </p:childTnLst>
                                </p:cTn>
                              </p:par>
                            </p:childTnLst>
                          </p:cTn>
                        </p:par>
                        <p:par>
                          <p:cTn id="48" fill="hold">
                            <p:stCondLst>
                              <p:cond delay="11000"/>
                            </p:stCondLst>
                            <p:childTnLst>
                              <p:par>
                                <p:cTn id="49" presetID="10" presetClass="entr" presetSubtype="0" fill="hold" grpId="0" nodeType="afterEffect">
                                  <p:stCondLst>
                                    <p:cond delay="0"/>
                                  </p:stCondLst>
                                  <p:childTnLst>
                                    <p:set>
                                      <p:cBhvr>
                                        <p:cTn id="50" dur="1" fill="hold">
                                          <p:stCondLst>
                                            <p:cond delay="0"/>
                                          </p:stCondLst>
                                        </p:cTn>
                                        <p:tgtEl>
                                          <p:spTgt spid="7">
                                            <p:txEl>
                                              <p:pRg st="13" end="13"/>
                                            </p:txEl>
                                          </p:spTgt>
                                        </p:tgtEl>
                                        <p:attrNameLst>
                                          <p:attrName>style.visibility</p:attrName>
                                        </p:attrNameLst>
                                      </p:cBhvr>
                                      <p:to>
                                        <p:strVal val="visible"/>
                                      </p:to>
                                    </p:set>
                                    <p:animEffect transition="in" filter="fade">
                                      <p:cBhvr>
                                        <p:cTn id="51" dur="1000"/>
                                        <p:tgtEl>
                                          <p:spTgt spid="7">
                                            <p:txEl>
                                              <p:pRg st="13" end="13"/>
                                            </p:txEl>
                                          </p:spTgt>
                                        </p:tgtEl>
                                      </p:cBhvr>
                                    </p:animEffect>
                                  </p:childTnLst>
                                </p:cTn>
                              </p:par>
                            </p:childTnLst>
                          </p:cTn>
                        </p:par>
                        <p:par>
                          <p:cTn id="52" fill="hold">
                            <p:stCondLst>
                              <p:cond delay="12000"/>
                            </p:stCondLst>
                            <p:childTnLst>
                              <p:par>
                                <p:cTn id="53" presetID="10" presetClass="entr" presetSubtype="0" fill="hold" grpId="0" nodeType="afterEffect">
                                  <p:stCondLst>
                                    <p:cond delay="0"/>
                                  </p:stCondLst>
                                  <p:childTnLst>
                                    <p:set>
                                      <p:cBhvr>
                                        <p:cTn id="54" dur="1" fill="hold">
                                          <p:stCondLst>
                                            <p:cond delay="0"/>
                                          </p:stCondLst>
                                        </p:cTn>
                                        <p:tgtEl>
                                          <p:spTgt spid="7">
                                            <p:txEl>
                                              <p:pRg st="14" end="14"/>
                                            </p:txEl>
                                          </p:spTgt>
                                        </p:tgtEl>
                                        <p:attrNameLst>
                                          <p:attrName>style.visibility</p:attrName>
                                        </p:attrNameLst>
                                      </p:cBhvr>
                                      <p:to>
                                        <p:strVal val="visible"/>
                                      </p:to>
                                    </p:set>
                                    <p:animEffect transition="in" filter="fade">
                                      <p:cBhvr>
                                        <p:cTn id="55" dur="1000"/>
                                        <p:tgtEl>
                                          <p:spTgt spid="7">
                                            <p:txEl>
                                              <p:pRg st="14" end="14"/>
                                            </p:txEl>
                                          </p:spTgt>
                                        </p:tgtEl>
                                      </p:cBhvr>
                                    </p:animEffect>
                                  </p:childTnLst>
                                </p:cTn>
                              </p:par>
                            </p:childTnLst>
                          </p:cTn>
                        </p:par>
                        <p:par>
                          <p:cTn id="56" fill="hold">
                            <p:stCondLst>
                              <p:cond delay="13000"/>
                            </p:stCondLst>
                            <p:childTnLst>
                              <p:par>
                                <p:cTn id="57" presetID="10" presetClass="entr" presetSubtype="0" fill="hold" grpId="0" nodeType="afterEffect">
                                  <p:stCondLst>
                                    <p:cond delay="0"/>
                                  </p:stCondLst>
                                  <p:childTnLst>
                                    <p:set>
                                      <p:cBhvr>
                                        <p:cTn id="58" dur="1" fill="hold">
                                          <p:stCondLst>
                                            <p:cond delay="0"/>
                                          </p:stCondLst>
                                        </p:cTn>
                                        <p:tgtEl>
                                          <p:spTgt spid="7">
                                            <p:txEl>
                                              <p:pRg st="15" end="15"/>
                                            </p:txEl>
                                          </p:spTgt>
                                        </p:tgtEl>
                                        <p:attrNameLst>
                                          <p:attrName>style.visibility</p:attrName>
                                        </p:attrNameLst>
                                      </p:cBhvr>
                                      <p:to>
                                        <p:strVal val="visible"/>
                                      </p:to>
                                    </p:set>
                                    <p:animEffect transition="in" filter="fade">
                                      <p:cBhvr>
                                        <p:cTn id="59" dur="1000"/>
                                        <p:tgtEl>
                                          <p:spTgt spid="7">
                                            <p:txEl>
                                              <p:pRg st="15" end="15"/>
                                            </p:txEl>
                                          </p:spTgt>
                                        </p:tgtEl>
                                      </p:cBhvr>
                                    </p:animEffect>
                                  </p:childTnLst>
                                </p:cTn>
                              </p:par>
                            </p:childTnLst>
                          </p:cTn>
                        </p:par>
                        <p:par>
                          <p:cTn id="60" fill="hold">
                            <p:stCondLst>
                              <p:cond delay="14000"/>
                            </p:stCondLst>
                            <p:childTnLst>
                              <p:par>
                                <p:cTn id="61" presetID="10" presetClass="entr" presetSubtype="0" fill="hold" grpId="0" nodeType="afterEffect">
                                  <p:stCondLst>
                                    <p:cond delay="0"/>
                                  </p:stCondLst>
                                  <p:childTnLst>
                                    <p:set>
                                      <p:cBhvr>
                                        <p:cTn id="62" dur="1" fill="hold">
                                          <p:stCondLst>
                                            <p:cond delay="0"/>
                                          </p:stCondLst>
                                        </p:cTn>
                                        <p:tgtEl>
                                          <p:spTgt spid="7">
                                            <p:txEl>
                                              <p:pRg st="16" end="16"/>
                                            </p:txEl>
                                          </p:spTgt>
                                        </p:tgtEl>
                                        <p:attrNameLst>
                                          <p:attrName>style.visibility</p:attrName>
                                        </p:attrNameLst>
                                      </p:cBhvr>
                                      <p:to>
                                        <p:strVal val="visible"/>
                                      </p:to>
                                    </p:set>
                                    <p:animEffect transition="in" filter="fade">
                                      <p:cBhvr>
                                        <p:cTn id="63" dur="1000"/>
                                        <p:tgtEl>
                                          <p:spTgt spid="7">
                                            <p:txEl>
                                              <p:pRg st="16" end="16"/>
                                            </p:txEl>
                                          </p:spTgt>
                                        </p:tgtEl>
                                      </p:cBhvr>
                                    </p:animEffect>
                                  </p:childTnLst>
                                </p:cTn>
                              </p:par>
                            </p:childTnLst>
                          </p:cTn>
                        </p:par>
                        <p:par>
                          <p:cTn id="64" fill="hold">
                            <p:stCondLst>
                              <p:cond delay="15000"/>
                            </p:stCondLst>
                            <p:childTnLst>
                              <p:par>
                                <p:cTn id="65" presetID="10" presetClass="entr" presetSubtype="0" fill="hold" grpId="0" nodeType="afterEffect">
                                  <p:stCondLst>
                                    <p:cond delay="0"/>
                                  </p:stCondLst>
                                  <p:childTnLst>
                                    <p:set>
                                      <p:cBhvr>
                                        <p:cTn id="66" dur="1" fill="hold">
                                          <p:stCondLst>
                                            <p:cond delay="0"/>
                                          </p:stCondLst>
                                        </p:cTn>
                                        <p:tgtEl>
                                          <p:spTgt spid="7">
                                            <p:txEl>
                                              <p:pRg st="17" end="17"/>
                                            </p:txEl>
                                          </p:spTgt>
                                        </p:tgtEl>
                                        <p:attrNameLst>
                                          <p:attrName>style.visibility</p:attrName>
                                        </p:attrNameLst>
                                      </p:cBhvr>
                                      <p:to>
                                        <p:strVal val="visible"/>
                                      </p:to>
                                    </p:set>
                                    <p:animEffect transition="in" filter="fade">
                                      <p:cBhvr>
                                        <p:cTn id="67" dur="1000"/>
                                        <p:tgtEl>
                                          <p:spTgt spid="7">
                                            <p:txEl>
                                              <p:pRg st="17" end="17"/>
                                            </p:txEl>
                                          </p:spTgt>
                                        </p:tgtEl>
                                      </p:cBhvr>
                                    </p:animEffect>
                                  </p:childTnLst>
                                </p:cTn>
                              </p:par>
                            </p:childTnLst>
                          </p:cTn>
                        </p:par>
                        <p:par>
                          <p:cTn id="68" fill="hold">
                            <p:stCondLst>
                              <p:cond delay="16000"/>
                            </p:stCondLst>
                            <p:childTnLst>
                              <p:par>
                                <p:cTn id="69" presetID="10" presetClass="entr" presetSubtype="0" fill="hold" grpId="0" nodeType="afterEffect">
                                  <p:stCondLst>
                                    <p:cond delay="0"/>
                                  </p:stCondLst>
                                  <p:childTnLst>
                                    <p:set>
                                      <p:cBhvr>
                                        <p:cTn id="70" dur="1" fill="hold">
                                          <p:stCondLst>
                                            <p:cond delay="0"/>
                                          </p:stCondLst>
                                        </p:cTn>
                                        <p:tgtEl>
                                          <p:spTgt spid="7">
                                            <p:txEl>
                                              <p:pRg st="18" end="18"/>
                                            </p:txEl>
                                          </p:spTgt>
                                        </p:tgtEl>
                                        <p:attrNameLst>
                                          <p:attrName>style.visibility</p:attrName>
                                        </p:attrNameLst>
                                      </p:cBhvr>
                                      <p:to>
                                        <p:strVal val="visible"/>
                                      </p:to>
                                    </p:set>
                                    <p:animEffect transition="in" filter="fade">
                                      <p:cBhvr>
                                        <p:cTn id="71" dur="1000"/>
                                        <p:tgtEl>
                                          <p:spTgt spid="7">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18114-C08D-C870-A880-3B55216BDF04}"/>
              </a:ext>
            </a:extLst>
          </p:cNvPr>
          <p:cNvSpPr>
            <a:spLocks noGrp="1"/>
          </p:cNvSpPr>
          <p:nvPr>
            <p:ph type="title"/>
          </p:nvPr>
        </p:nvSpPr>
        <p:spPr/>
        <p:txBody>
          <a:bodyPr/>
          <a:lstStyle/>
          <a:p>
            <a:r>
              <a:rPr lang="en-US"/>
              <a:t>Communicating during remote appointments</a:t>
            </a:r>
          </a:p>
        </p:txBody>
      </p:sp>
      <p:sp>
        <p:nvSpPr>
          <p:cNvPr id="6" name="Text Placeholder 5">
            <a:extLst>
              <a:ext uri="{FF2B5EF4-FFF2-40B4-BE49-F238E27FC236}">
                <a16:creationId xmlns:a16="http://schemas.microsoft.com/office/drawing/2014/main" id="{9FAF0370-8380-505A-136D-881F491BBAB9}"/>
              </a:ext>
            </a:extLst>
          </p:cNvPr>
          <p:cNvSpPr>
            <a:spLocks noGrp="1"/>
          </p:cNvSpPr>
          <p:nvPr>
            <p:ph type="body" idx="1"/>
          </p:nvPr>
        </p:nvSpPr>
        <p:spPr>
          <a:xfrm>
            <a:off x="1097280" y="1846052"/>
            <a:ext cx="10058400" cy="736282"/>
          </a:xfrm>
        </p:spPr>
        <p:txBody>
          <a:bodyPr>
            <a:normAutofit/>
          </a:bodyPr>
          <a:lstStyle/>
          <a:p>
            <a:r>
              <a:rPr lang="en-US" sz="2400" cap="none"/>
              <a:t>Brainstorm a list together:</a:t>
            </a:r>
          </a:p>
        </p:txBody>
      </p:sp>
      <p:sp>
        <p:nvSpPr>
          <p:cNvPr id="3" name="Content Placeholder 2">
            <a:extLst>
              <a:ext uri="{FF2B5EF4-FFF2-40B4-BE49-F238E27FC236}">
                <a16:creationId xmlns:a16="http://schemas.microsoft.com/office/drawing/2014/main" id="{2FC3D887-8D7E-FAF2-5AF2-6DB05A7C5FA7}"/>
              </a:ext>
            </a:extLst>
          </p:cNvPr>
          <p:cNvSpPr>
            <a:spLocks noGrp="1"/>
          </p:cNvSpPr>
          <p:nvPr>
            <p:ph sz="half" idx="2"/>
          </p:nvPr>
        </p:nvSpPr>
        <p:spPr>
          <a:solidFill>
            <a:schemeClr val="accent1">
              <a:lumMod val="20000"/>
              <a:lumOff val="80000"/>
            </a:schemeClr>
          </a:solidFill>
        </p:spPr>
        <p:txBody>
          <a:bodyPr/>
          <a:lstStyle/>
          <a:p>
            <a:r>
              <a:rPr lang="en-US"/>
              <a:t>What’s different?</a:t>
            </a:r>
          </a:p>
        </p:txBody>
      </p:sp>
      <p:sp>
        <p:nvSpPr>
          <p:cNvPr id="4" name="Content Placeholder 3">
            <a:extLst>
              <a:ext uri="{FF2B5EF4-FFF2-40B4-BE49-F238E27FC236}">
                <a16:creationId xmlns:a16="http://schemas.microsoft.com/office/drawing/2014/main" id="{BD7F9872-EFB9-EB15-54BB-79CDEB612FF8}"/>
              </a:ext>
            </a:extLst>
          </p:cNvPr>
          <p:cNvSpPr>
            <a:spLocks noGrp="1"/>
          </p:cNvSpPr>
          <p:nvPr>
            <p:ph sz="quarter" idx="4"/>
          </p:nvPr>
        </p:nvSpPr>
        <p:spPr>
          <a:solidFill>
            <a:schemeClr val="accent1">
              <a:lumMod val="20000"/>
              <a:lumOff val="80000"/>
            </a:schemeClr>
          </a:solidFill>
        </p:spPr>
        <p:txBody>
          <a:bodyPr/>
          <a:lstStyle/>
          <a:p>
            <a:r>
              <a:rPr lang="en-US"/>
              <a:t>What’s the same?</a:t>
            </a:r>
          </a:p>
        </p:txBody>
      </p:sp>
      <p:sp>
        <p:nvSpPr>
          <p:cNvPr id="5" name="Slide Number Placeholder 4">
            <a:extLst>
              <a:ext uri="{FF2B5EF4-FFF2-40B4-BE49-F238E27FC236}">
                <a16:creationId xmlns:a16="http://schemas.microsoft.com/office/drawing/2014/main" id="{3041EC78-8774-76FE-E087-7E6A23243B9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46BC226-869D-4111-AF9F-21D3F66DFAEC}"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9" name="Picture 8" descr="Mobile phone and text message bubbles">
            <a:extLst>
              <a:ext uri="{FF2B5EF4-FFF2-40B4-BE49-F238E27FC236}">
                <a16:creationId xmlns:a16="http://schemas.microsoft.com/office/drawing/2014/main" id="{B4E49999-93E1-F517-93CB-06EAD9655867}"/>
              </a:ext>
            </a:extLst>
          </p:cNvPr>
          <p:cNvPicPr>
            <a:picLocks noChangeAspect="1"/>
          </p:cNvPicPr>
          <p:nvPr/>
        </p:nvPicPr>
        <p:blipFill rotWithShape="1">
          <a:blip r:embed="rId4">
            <a:extLst>
              <a:ext uri="{28A0092B-C50C-407E-A947-70E740481C1C}">
                <a14:useLocalDpi xmlns:a14="http://schemas.microsoft.com/office/drawing/2010/main" val="0"/>
              </a:ext>
            </a:extLst>
          </a:blip>
          <a:srcRect l="32545" t="16085" r="21434" b="7017"/>
          <a:stretch/>
        </p:blipFill>
        <p:spPr>
          <a:xfrm>
            <a:off x="10317018" y="701964"/>
            <a:ext cx="1782618" cy="1985818"/>
          </a:xfrm>
          <a:prstGeom prst="rect">
            <a:avLst/>
          </a:prstGeom>
        </p:spPr>
      </p:pic>
    </p:spTree>
    <p:custDataLst>
      <p:tags r:id="rId1"/>
    </p:custDataLst>
    <p:extLst>
      <p:ext uri="{BB962C8B-B14F-4D97-AF65-F5344CB8AC3E}">
        <p14:creationId xmlns:p14="http://schemas.microsoft.com/office/powerpoint/2010/main" val="38710385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DB014-2DEF-77E9-2539-23D84C5AF84D}"/>
              </a:ext>
            </a:extLst>
          </p:cNvPr>
          <p:cNvSpPr>
            <a:spLocks noGrp="1"/>
          </p:cNvSpPr>
          <p:nvPr>
            <p:ph type="title"/>
          </p:nvPr>
        </p:nvSpPr>
        <p:spPr/>
        <p:txBody>
          <a:bodyPr/>
          <a:lstStyle/>
          <a:p>
            <a:r>
              <a:rPr lang="en-US" dirty="0"/>
              <a:t>It all starts with you</a:t>
            </a:r>
          </a:p>
        </p:txBody>
      </p:sp>
      <p:pic>
        <p:nvPicPr>
          <p:cNvPr id="7" name="Picture Placeholder 6" descr="A person wearing headphones&#10;&#10;Description automatically generated with low confidence">
            <a:extLst>
              <a:ext uri="{FF2B5EF4-FFF2-40B4-BE49-F238E27FC236}">
                <a16:creationId xmlns:a16="http://schemas.microsoft.com/office/drawing/2014/main" id="{9BD42085-4379-08AC-F02E-870EDC0B91D3}"/>
              </a:ext>
            </a:extLst>
          </p:cNvPr>
          <p:cNvPicPr>
            <a:picLocks noGrp="1" noChangeAspect="1"/>
          </p:cNvPicPr>
          <p:nvPr>
            <p:ph type="pic" idx="1"/>
          </p:nvPr>
        </p:nvPicPr>
        <p:blipFill>
          <a:blip r:embed="rId4">
            <a:extLst>
              <a:ext uri="{28A0092B-C50C-407E-A947-70E740481C1C}">
                <a14:useLocalDpi xmlns:a14="http://schemas.microsoft.com/office/drawing/2010/main" val="0"/>
              </a:ext>
            </a:extLst>
          </a:blip>
          <a:srcRect t="14035" b="14035"/>
          <a:stretch>
            <a:fillRect/>
          </a:stretch>
        </p:blipFill>
        <p:spPr/>
      </p:pic>
      <p:sp>
        <p:nvSpPr>
          <p:cNvPr id="4" name="Text Placeholder 3">
            <a:extLst>
              <a:ext uri="{FF2B5EF4-FFF2-40B4-BE49-F238E27FC236}">
                <a16:creationId xmlns:a16="http://schemas.microsoft.com/office/drawing/2014/main" id="{C515FF36-21ED-27BF-6918-47862FAC1AA2}"/>
              </a:ext>
            </a:extLst>
          </p:cNvPr>
          <p:cNvSpPr>
            <a:spLocks noGrp="1"/>
          </p:cNvSpPr>
          <p:nvPr>
            <p:ph type="body" sz="half" idx="2"/>
          </p:nvPr>
        </p:nvSpPr>
        <p:spPr/>
        <p:txBody>
          <a:bodyPr/>
          <a:lstStyle/>
          <a:p>
            <a:endParaRPr lang="en-US"/>
          </a:p>
        </p:txBody>
      </p:sp>
      <p:sp>
        <p:nvSpPr>
          <p:cNvPr id="5" name="Slide Number Placeholder 4">
            <a:extLst>
              <a:ext uri="{FF2B5EF4-FFF2-40B4-BE49-F238E27FC236}">
                <a16:creationId xmlns:a16="http://schemas.microsoft.com/office/drawing/2014/main" id="{4DD9AE0A-52CC-1877-7686-E20F04A2D594}"/>
              </a:ext>
            </a:extLst>
          </p:cNvPr>
          <p:cNvSpPr>
            <a:spLocks noGrp="1"/>
          </p:cNvSpPr>
          <p:nvPr>
            <p:ph type="sldNum" sz="quarter" idx="12"/>
          </p:nvPr>
        </p:nvSpPr>
        <p:spPr/>
        <p:txBody>
          <a:bodyPr/>
          <a:lstStyle/>
          <a:p>
            <a:fld id="{446BC226-869D-4111-AF9F-21D3F66DFAEC}" type="slidenum">
              <a:rPr lang="en-US" smtClean="0"/>
              <a:t>7</a:t>
            </a:fld>
            <a:endParaRPr lang="en-US"/>
          </a:p>
        </p:txBody>
      </p:sp>
    </p:spTree>
    <p:custDataLst>
      <p:tags r:id="rId1"/>
    </p:custDataLst>
    <p:extLst>
      <p:ext uri="{BB962C8B-B14F-4D97-AF65-F5344CB8AC3E}">
        <p14:creationId xmlns:p14="http://schemas.microsoft.com/office/powerpoint/2010/main" val="1380477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11">
            <a:extLst>
              <a:ext uri="{FF2B5EF4-FFF2-40B4-BE49-F238E27FC236}">
                <a16:creationId xmlns:a16="http://schemas.microsoft.com/office/drawing/2014/main" id="{38247643-37AB-47DE-B7BD-7A64FEB13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13">
            <a:extLst>
              <a:ext uri="{FF2B5EF4-FFF2-40B4-BE49-F238E27FC236}">
                <a16:creationId xmlns:a16="http://schemas.microsoft.com/office/drawing/2014/main" id="{AEBC3119-F8E7-4266-91B8-7A1E808B48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 name="Straight Connector 15">
            <a:extLst>
              <a:ext uri="{FF2B5EF4-FFF2-40B4-BE49-F238E27FC236}">
                <a16:creationId xmlns:a16="http://schemas.microsoft.com/office/drawing/2014/main" id="{57D15890-6502-4FAA-AB03-AFAC88EE29D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3" name="Rectangle 17">
            <a:extLst>
              <a:ext uri="{FF2B5EF4-FFF2-40B4-BE49-F238E27FC236}">
                <a16:creationId xmlns:a16="http://schemas.microsoft.com/office/drawing/2014/main" id="{B80045BC-58DB-469C-8997-6C0C16B173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867490-A752-E1EB-CCBC-F2C5A8719A14}"/>
              </a:ext>
            </a:extLst>
          </p:cNvPr>
          <p:cNvSpPr>
            <a:spLocks noGrp="1"/>
          </p:cNvSpPr>
          <p:nvPr>
            <p:ph type="title"/>
          </p:nvPr>
        </p:nvSpPr>
        <p:spPr>
          <a:xfrm>
            <a:off x="5649756" y="186439"/>
            <a:ext cx="6166424" cy="1662370"/>
          </a:xfrm>
        </p:spPr>
        <p:txBody>
          <a:bodyPr vert="horz" lIns="91440" tIns="45720" rIns="91440" bIns="45720" rtlCol="0" anchor="b">
            <a:normAutofit/>
          </a:bodyPr>
          <a:lstStyle/>
          <a:p>
            <a:pPr>
              <a:lnSpc>
                <a:spcPct val="114000"/>
              </a:lnSpc>
            </a:pPr>
            <a:r>
              <a:rPr lang="en-US" b="1" dirty="0">
                <a:solidFill>
                  <a:srgbClr val="2CB34A"/>
                </a:solidFill>
              </a:rPr>
              <a:t>If we can’t see each other, </a:t>
            </a:r>
            <a:br>
              <a:rPr lang="en-US" b="1" dirty="0">
                <a:solidFill>
                  <a:srgbClr val="2CB34A"/>
                </a:solidFill>
              </a:rPr>
            </a:br>
            <a:r>
              <a:rPr lang="en-US" b="1" dirty="0">
                <a:solidFill>
                  <a:srgbClr val="2CB34A"/>
                </a:solidFill>
              </a:rPr>
              <a:t>does it matter?</a:t>
            </a:r>
          </a:p>
        </p:txBody>
      </p:sp>
      <p:pic>
        <p:nvPicPr>
          <p:cNvPr id="7" name="Content Placeholder 6" descr="A person holding a baby&#10;&#10;Description automatically generated">
            <a:extLst>
              <a:ext uri="{FF2B5EF4-FFF2-40B4-BE49-F238E27FC236}">
                <a16:creationId xmlns:a16="http://schemas.microsoft.com/office/drawing/2014/main" id="{0B82FE6D-87ED-756B-4636-3DEA85FA4804}"/>
              </a:ext>
            </a:extLst>
          </p:cNvPr>
          <p:cNvPicPr>
            <a:picLocks noGrp="1" noChangeAspect="1"/>
          </p:cNvPicPr>
          <p:nvPr>
            <p:ph sz="half" idx="1"/>
          </p:nvPr>
        </p:nvPicPr>
        <p:blipFill rotWithShape="1">
          <a:blip r:embed="rId4">
            <a:extLst>
              <a:ext uri="{28A0092B-C50C-407E-A947-70E740481C1C}">
                <a14:useLocalDpi xmlns:a14="http://schemas.microsoft.com/office/drawing/2010/main" val="0"/>
              </a:ext>
            </a:extLst>
          </a:blip>
          <a:srcRect l="16397" r="20575" b="-1"/>
          <a:stretch/>
        </p:blipFill>
        <p:spPr>
          <a:xfrm>
            <a:off x="143435" y="1000023"/>
            <a:ext cx="5018049" cy="5314406"/>
          </a:xfrm>
          <a:prstGeom prst="rect">
            <a:avLst/>
          </a:prstGeom>
          <a:ln w="38100">
            <a:solidFill>
              <a:schemeClr val="accent1"/>
            </a:solidFill>
          </a:ln>
        </p:spPr>
      </p:pic>
      <p:cxnSp>
        <p:nvCxnSpPr>
          <p:cNvPr id="15" name="Straight Connector 19">
            <a:extLst>
              <a:ext uri="{FF2B5EF4-FFF2-40B4-BE49-F238E27FC236}">
                <a16:creationId xmlns:a16="http://schemas.microsoft.com/office/drawing/2014/main" id="{83EF6BB5-A95D-4C59-808C-3B64F444F2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A244CBBC-4944-D579-0F6F-1976A1EA02C5}"/>
              </a:ext>
            </a:extLst>
          </p:cNvPr>
          <p:cNvSpPr>
            <a:spLocks noGrp="1"/>
          </p:cNvSpPr>
          <p:nvPr>
            <p:ph sz="half" idx="2"/>
          </p:nvPr>
        </p:nvSpPr>
        <p:spPr>
          <a:xfrm>
            <a:off x="5649756" y="2211637"/>
            <a:ext cx="6264338" cy="3989711"/>
          </a:xfrm>
        </p:spPr>
        <p:txBody>
          <a:bodyPr vert="horz" lIns="0" tIns="45720" rIns="0" bIns="45720" rtlCol="0">
            <a:normAutofit fontScale="92500" lnSpcReduction="10000"/>
          </a:bodyPr>
          <a:lstStyle/>
          <a:p>
            <a:r>
              <a:rPr lang="en-US" sz="2800" dirty="0"/>
              <a:t>Does this sound familiar?</a:t>
            </a:r>
          </a:p>
          <a:p>
            <a:pPr lvl="1">
              <a:lnSpc>
                <a:spcPct val="110000"/>
              </a:lnSpc>
              <a:spcBef>
                <a:spcPts val="600"/>
              </a:spcBef>
              <a:spcAft>
                <a:spcPts val="600"/>
              </a:spcAft>
            </a:pPr>
            <a:r>
              <a:rPr lang="en-US" sz="2800" dirty="0"/>
              <a:t>They can’t see me, so I can wear my pjs!</a:t>
            </a:r>
          </a:p>
          <a:p>
            <a:pPr lvl="1">
              <a:lnSpc>
                <a:spcPct val="110000"/>
              </a:lnSpc>
              <a:spcBef>
                <a:spcPts val="600"/>
              </a:spcBef>
              <a:spcAft>
                <a:spcPts val="600"/>
              </a:spcAft>
            </a:pPr>
            <a:r>
              <a:rPr lang="en-US" sz="2800" dirty="0"/>
              <a:t>Why do I need to smile? I’m not feeling it today.</a:t>
            </a:r>
          </a:p>
          <a:p>
            <a:pPr lvl="1">
              <a:lnSpc>
                <a:spcPct val="110000"/>
              </a:lnSpc>
              <a:spcBef>
                <a:spcPts val="600"/>
              </a:spcBef>
              <a:spcAft>
                <a:spcPts val="600"/>
              </a:spcAft>
            </a:pPr>
            <a:r>
              <a:rPr lang="en-US" sz="2800" dirty="0"/>
              <a:t>It doesn’t matter where I sit – on the floor is great. No one will know!</a:t>
            </a:r>
          </a:p>
          <a:p>
            <a:pPr lvl="1">
              <a:lnSpc>
                <a:spcPct val="110000"/>
              </a:lnSpc>
              <a:spcBef>
                <a:spcPts val="600"/>
              </a:spcBef>
              <a:spcAft>
                <a:spcPts val="600"/>
              </a:spcAft>
            </a:pPr>
            <a:r>
              <a:rPr lang="en-US" sz="2800" dirty="0"/>
              <a:t>No one will know if I’m scrolling through my email during a call. </a:t>
            </a:r>
          </a:p>
          <a:p>
            <a:endParaRPr lang="en-US" sz="2400" dirty="0"/>
          </a:p>
        </p:txBody>
      </p:sp>
      <p:sp>
        <p:nvSpPr>
          <p:cNvPr id="17" name="Rectangle 21">
            <a:extLst>
              <a:ext uri="{FF2B5EF4-FFF2-40B4-BE49-F238E27FC236}">
                <a16:creationId xmlns:a16="http://schemas.microsoft.com/office/drawing/2014/main" id="{150BDA68-EBDD-443C-9B6B-03CA14AFFB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23">
            <a:extLst>
              <a:ext uri="{FF2B5EF4-FFF2-40B4-BE49-F238E27FC236}">
                <a16:creationId xmlns:a16="http://schemas.microsoft.com/office/drawing/2014/main" id="{00C07DB3-666C-4A9D-81CE-83B435F95B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Slide Number Placeholder 4">
            <a:extLst>
              <a:ext uri="{FF2B5EF4-FFF2-40B4-BE49-F238E27FC236}">
                <a16:creationId xmlns:a16="http://schemas.microsoft.com/office/drawing/2014/main" id="{7C32B018-DADD-84EC-7D5E-D6857667329C}"/>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446BC226-869D-4111-AF9F-21D3F66DFAEC}" type="slidenum">
              <a:rPr kumimoji="0" lang="en-US" b="0" i="0" u="none" strike="noStrike" cap="none" spc="0" normalizeH="0" baseline="0" noProof="0" smtClean="0">
                <a:ln>
                  <a:noFill/>
                </a:ln>
                <a:effectLst/>
                <a:uLnTx/>
                <a:uFillTx/>
              </a:rPr>
              <a:pPr marR="0" lvl="0" indent="0" fontAlgn="auto">
                <a:spcBef>
                  <a:spcPts val="0"/>
                </a:spcBef>
                <a:spcAft>
                  <a:spcPts val="600"/>
                </a:spcAft>
                <a:buClrTx/>
                <a:buSzTx/>
                <a:buFontTx/>
                <a:buNone/>
                <a:tabLst/>
                <a:defRPr/>
              </a:pPr>
              <a:t>8</a:t>
            </a:fld>
            <a:endParaRPr kumimoji="0" lang="en-US" b="0" i="0" u="none" strike="noStrike" cap="none" spc="0" normalizeH="0" baseline="0" noProof="0">
              <a:ln>
                <a:noFill/>
              </a:ln>
              <a:effectLst/>
              <a:uLnTx/>
              <a:uFillTx/>
            </a:endParaRPr>
          </a:p>
        </p:txBody>
      </p:sp>
    </p:spTree>
    <p:custDataLst>
      <p:tags r:id="rId1"/>
    </p:custDataLst>
    <p:extLst>
      <p:ext uri="{BB962C8B-B14F-4D97-AF65-F5344CB8AC3E}">
        <p14:creationId xmlns:p14="http://schemas.microsoft.com/office/powerpoint/2010/main" val="4170009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1D53CA0-FDE7-4B62-AE74-A671E6B82D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06FA22A8-DAD2-4DBF-BCF6-AA00E9D83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6" name="Straight Connector 15">
            <a:extLst>
              <a:ext uri="{FF2B5EF4-FFF2-40B4-BE49-F238E27FC236}">
                <a16:creationId xmlns:a16="http://schemas.microsoft.com/office/drawing/2014/main" id="{38CF2381-9166-48DC-8859-93B6A58939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8" name="Rectangle 17">
            <a:extLst>
              <a:ext uri="{FF2B5EF4-FFF2-40B4-BE49-F238E27FC236}">
                <a16:creationId xmlns:a16="http://schemas.microsoft.com/office/drawing/2014/main" id="{8B774B55-DEEF-410A-9F9B-E3F6C9F71F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6E4FF4-A741-1FBB-B626-0CE676A40170}"/>
              </a:ext>
            </a:extLst>
          </p:cNvPr>
          <p:cNvSpPr>
            <a:spLocks noGrp="1"/>
          </p:cNvSpPr>
          <p:nvPr>
            <p:ph type="title"/>
          </p:nvPr>
        </p:nvSpPr>
        <p:spPr>
          <a:xfrm>
            <a:off x="633999" y="4550229"/>
            <a:ext cx="10909073" cy="1057655"/>
          </a:xfrm>
        </p:spPr>
        <p:txBody>
          <a:bodyPr vert="horz" lIns="91440" tIns="45720" rIns="91440" bIns="45720" rtlCol="0" anchor="b">
            <a:normAutofit/>
          </a:bodyPr>
          <a:lstStyle/>
          <a:p>
            <a:r>
              <a:rPr lang="en-US" sz="6000">
                <a:solidFill>
                  <a:schemeClr val="tx1">
                    <a:lumMod val="85000"/>
                    <a:lumOff val="15000"/>
                  </a:schemeClr>
                </a:solidFill>
              </a:rPr>
              <a:t>Getting in the right space </a:t>
            </a:r>
          </a:p>
        </p:txBody>
      </p:sp>
      <p:sp>
        <p:nvSpPr>
          <p:cNvPr id="4" name="Content Placeholder 3">
            <a:extLst>
              <a:ext uri="{FF2B5EF4-FFF2-40B4-BE49-F238E27FC236}">
                <a16:creationId xmlns:a16="http://schemas.microsoft.com/office/drawing/2014/main" id="{22978024-F292-FFD0-0ABA-DAE84AEC0125}"/>
              </a:ext>
            </a:extLst>
          </p:cNvPr>
          <p:cNvSpPr>
            <a:spLocks noGrp="1"/>
          </p:cNvSpPr>
          <p:nvPr>
            <p:ph sz="half" idx="2"/>
          </p:nvPr>
        </p:nvSpPr>
        <p:spPr>
          <a:xfrm>
            <a:off x="633999" y="5727515"/>
            <a:ext cx="10925101" cy="515477"/>
          </a:xfrm>
        </p:spPr>
        <p:txBody>
          <a:bodyPr vert="horz" lIns="91440" tIns="45720" rIns="91440" bIns="45720" rtlCol="0">
            <a:normAutofit/>
          </a:bodyPr>
          <a:lstStyle/>
          <a:p>
            <a:pPr marL="0" indent="0">
              <a:buNone/>
            </a:pPr>
            <a:endParaRPr lang="en-US" spc="200">
              <a:solidFill>
                <a:schemeClr val="tx1">
                  <a:lumMod val="85000"/>
                  <a:lumOff val="15000"/>
                </a:schemeClr>
              </a:solidFill>
              <a:latin typeface="+mj-lt"/>
            </a:endParaRPr>
          </a:p>
        </p:txBody>
      </p:sp>
      <p:pic>
        <p:nvPicPr>
          <p:cNvPr id="7" name="Content Placeholder 6" descr="A picture containing person, indoor&#10;&#10;Description automatically generated">
            <a:extLst>
              <a:ext uri="{FF2B5EF4-FFF2-40B4-BE49-F238E27FC236}">
                <a16:creationId xmlns:a16="http://schemas.microsoft.com/office/drawing/2014/main" id="{C3AA61C5-72FE-3018-25A7-4C222C377F5C}"/>
              </a:ext>
            </a:extLst>
          </p:cNvPr>
          <p:cNvPicPr>
            <a:picLocks noGrp="1" noChangeAspect="1"/>
          </p:cNvPicPr>
          <p:nvPr>
            <p:ph sz="half" idx="1"/>
          </p:nvPr>
        </p:nvPicPr>
        <p:blipFill rotWithShape="1">
          <a:blip r:embed="rId4">
            <a:extLst>
              <a:ext uri="{28A0092B-C50C-407E-A947-70E740481C1C}">
                <a14:useLocalDpi xmlns:a14="http://schemas.microsoft.com/office/drawing/2010/main" val="0"/>
              </a:ext>
            </a:extLst>
          </a:blip>
          <a:srcRect t="13201" r="-1" b="37357"/>
          <a:stretch/>
        </p:blipFill>
        <p:spPr>
          <a:xfrm>
            <a:off x="635457" y="640080"/>
            <a:ext cx="10916463" cy="3602736"/>
          </a:xfrm>
          <a:prstGeom prst="rect">
            <a:avLst/>
          </a:prstGeom>
        </p:spPr>
      </p:pic>
      <p:cxnSp>
        <p:nvCxnSpPr>
          <p:cNvPr id="20" name="Straight Connector 19">
            <a:extLst>
              <a:ext uri="{FF2B5EF4-FFF2-40B4-BE49-F238E27FC236}">
                <a16:creationId xmlns:a16="http://schemas.microsoft.com/office/drawing/2014/main" id="{E86F63E5-80CB-48C0-8847-43E22C5378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086" y="5618770"/>
            <a:ext cx="105156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B7318D88-D9BB-4846-BF7B-49CBE4094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Rectangle 23">
            <a:extLst>
              <a:ext uri="{FF2B5EF4-FFF2-40B4-BE49-F238E27FC236}">
                <a16:creationId xmlns:a16="http://schemas.microsoft.com/office/drawing/2014/main" id="{178E6CEE-A5A7-4FF2-A9BA-8E59C72B36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Slide Number Placeholder 4">
            <a:extLst>
              <a:ext uri="{FF2B5EF4-FFF2-40B4-BE49-F238E27FC236}">
                <a16:creationId xmlns:a16="http://schemas.microsoft.com/office/drawing/2014/main" id="{1B549A8F-C1CB-95B3-57A0-CBB24A38059B}"/>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446BC226-869D-4111-AF9F-21D3F66DFAEC}" type="slidenum">
              <a:rPr kumimoji="0" lang="en-US" b="0" i="0" u="none" strike="noStrike" cap="none" spc="0" normalizeH="0" baseline="0" noProof="0" smtClean="0">
                <a:ln>
                  <a:noFill/>
                </a:ln>
                <a:effectLst/>
                <a:uLnTx/>
                <a:uFillTx/>
              </a:rPr>
              <a:pPr marR="0" lvl="0" indent="0" fontAlgn="auto">
                <a:spcBef>
                  <a:spcPts val="0"/>
                </a:spcBef>
                <a:spcAft>
                  <a:spcPts val="600"/>
                </a:spcAft>
                <a:buClrTx/>
                <a:buSzTx/>
                <a:buFontTx/>
                <a:buNone/>
                <a:tabLst/>
                <a:defRPr/>
              </a:pPr>
              <a:t>9</a:t>
            </a:fld>
            <a:endParaRPr kumimoji="0" lang="en-US" b="0" i="0" u="none" strike="noStrike" cap="none" spc="0" normalizeH="0" baseline="0" noProof="0">
              <a:ln>
                <a:noFill/>
              </a:ln>
              <a:effectLst/>
              <a:uLnTx/>
              <a:uFillTx/>
            </a:endParaRPr>
          </a:p>
        </p:txBody>
      </p:sp>
    </p:spTree>
    <p:custDataLst>
      <p:tags r:id="rId1"/>
    </p:custDataLst>
    <p:extLst>
      <p:ext uri="{BB962C8B-B14F-4D97-AF65-F5344CB8AC3E}">
        <p14:creationId xmlns:p14="http://schemas.microsoft.com/office/powerpoint/2010/main" val="181051593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RETROSPECT" val="LWPyIB4H"/>
  <p:tag name="ARTICULATE_SLIDE_THUMBNAIL_REFRESH" val="1"/>
  <p:tag name="ARTICULATE_SLIDE_COUNT" val="4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Retrospect">
  <a:themeElements>
    <a:clrScheme name="Custom 8">
      <a:dk1>
        <a:sysClr val="windowText" lastClr="000000"/>
      </a:dk1>
      <a:lt1>
        <a:sysClr val="window" lastClr="FFFFFF"/>
      </a:lt1>
      <a:dk2>
        <a:srgbClr val="455F51"/>
      </a:dk2>
      <a:lt2>
        <a:srgbClr val="E2DFCC"/>
      </a:lt2>
      <a:accent1>
        <a:srgbClr val="A1CD3A"/>
      </a:accent1>
      <a:accent2>
        <a:srgbClr val="2CB34A"/>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59da1016-2a1b-4f8a-9768-d7a4932f6f16">
      <UserInfo>
        <DisplayName>Lynch Erin K</DisplayName>
        <AccountId>24</AccountId>
        <AccountType/>
      </UserInfo>
    </SharedWithUsers>
    <IACategory xmlns="59da1016-2a1b-4f8a-9768-d7a4932f6f16" xsi:nil="true"/>
    <DocumentExpirationDate xmlns="59da1016-2a1b-4f8a-9768-d7a4932f6f16" xsi:nil="true"/>
    <IATopic xmlns="59da1016-2a1b-4f8a-9768-d7a4932f6f16" xsi:nil="true"/>
    <IASubtopic xmlns="59da1016-2a1b-4f8a-9768-d7a4932f6f16" xsi:nil="true"/>
    <Meta_x0020_Description xmlns="f144fd3f-61b7-45a4-a8a5-a00a4ffd3675" xsi:nil="true"/>
    <URL xmlns="http://schemas.microsoft.com/sharepoint/v3">
      <Url>https://stage.oregon.gov/oha/PH/HEALTHYPEOPLEFAMILIES/WIC/Documents/training/Inservice-Can-You-Hear-Me-Now.pptx</Url>
      <Description>https://www-auth.oregon.gov/oha/PH/HEALTHYPEOPLEFAMILIES/WIC/Documents/training/Inservice-Can-You-Hear-Me-Now.pptx</Description>
    </URL>
    <Meta_x0020_Keywords xmlns="f144fd3f-61b7-45a4-a8a5-a00a4ffd3675" xsi:nil="true"/>
    <PublishingExpirationDate xmlns="http://schemas.microsoft.com/sharepoint/v3" xsi:nil="true"/>
    <PublishingStartDate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B8FA942-2210-4222-8215-55FEEE8AA9E1}">
  <ds:schemaRefs>
    <ds:schemaRef ds:uri="6486b52e-4bc1-4f27-a5d2-51c385101c9c"/>
    <ds:schemaRef ds:uri="http://purl.org/dc/dcmitype/"/>
    <ds:schemaRef ds:uri="http://schemas.microsoft.com/office/2006/documentManagement/types"/>
    <ds:schemaRef ds:uri="http://schemas.microsoft.com/office/2006/metadata/properties"/>
    <ds:schemaRef ds:uri="http://purl.org/dc/elements/1.1/"/>
    <ds:schemaRef ds:uri="http://purl.org/dc/terms/"/>
    <ds:schemaRef ds:uri="http://schemas.openxmlformats.org/package/2006/metadata/core-properties"/>
    <ds:schemaRef ds:uri="http://www.w3.org/XML/1998/namespace"/>
    <ds:schemaRef ds:uri="http://schemas.microsoft.com/office/infopath/2007/PartnerControls"/>
    <ds:schemaRef ds:uri="e6e8db04-53e0-47d7-bd96-70fb2a57fde9"/>
  </ds:schemaRefs>
</ds:datastoreItem>
</file>

<file path=customXml/itemProps2.xml><?xml version="1.0" encoding="utf-8"?>
<ds:datastoreItem xmlns:ds="http://schemas.openxmlformats.org/officeDocument/2006/customXml" ds:itemID="{41F4CC91-0EC7-403F-B7B0-522D26E8C102}">
  <ds:schemaRefs>
    <ds:schemaRef ds:uri="http://schemas.microsoft.com/sharepoint/v3/contenttype/forms"/>
  </ds:schemaRefs>
</ds:datastoreItem>
</file>

<file path=customXml/itemProps3.xml><?xml version="1.0" encoding="utf-8"?>
<ds:datastoreItem xmlns:ds="http://schemas.openxmlformats.org/officeDocument/2006/customXml" ds:itemID="{198DA3DF-8E9F-4D73-8F00-9E89B894268B}"/>
</file>

<file path=docProps/app.xml><?xml version="1.0" encoding="utf-8"?>
<Properties xmlns="http://schemas.openxmlformats.org/officeDocument/2006/extended-properties" xmlns:vt="http://schemas.openxmlformats.org/officeDocument/2006/docPropsVTypes">
  <TotalTime>6382</TotalTime>
  <Words>5933</Words>
  <Application>Microsoft Office PowerPoint</Application>
  <PresentationFormat>Widescreen</PresentationFormat>
  <Paragraphs>610</Paragraphs>
  <Slides>42</Slides>
  <Notes>42</Notes>
  <HiddenSlides>1</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Retrospect</vt:lpstr>
      <vt:lpstr>Can you hear me now? </vt:lpstr>
      <vt:lpstr>Today’s objectives</vt:lpstr>
      <vt:lpstr>Remote services: Why?</vt:lpstr>
      <vt:lpstr>What is communication?</vt:lpstr>
      <vt:lpstr>Communication is….</vt:lpstr>
      <vt:lpstr>Communicating during remote appointments</vt:lpstr>
      <vt:lpstr>It all starts with you</vt:lpstr>
      <vt:lpstr>If we can’t see each other,  does it matter?</vt:lpstr>
      <vt:lpstr>Getting in the right space </vt:lpstr>
      <vt:lpstr>Tips for better conversations</vt:lpstr>
      <vt:lpstr>It’s your turn!</vt:lpstr>
      <vt:lpstr>The sound of silence</vt:lpstr>
      <vt:lpstr>O.A.R.S. works remotely, too! </vt:lpstr>
      <vt:lpstr>Tips for participant-centered conversations</vt:lpstr>
      <vt:lpstr>The flow of a phone appointment</vt:lpstr>
      <vt:lpstr>The flow of a phone appointment</vt:lpstr>
      <vt:lpstr>The flow of a phone appointment</vt:lpstr>
      <vt:lpstr>The flow of a phone appointment</vt:lpstr>
      <vt:lpstr>The flow of a phone appointment</vt:lpstr>
      <vt:lpstr>What does it mean to set the agenda?</vt:lpstr>
      <vt:lpstr>When participants are distracted</vt:lpstr>
      <vt:lpstr>When participants are distracted</vt:lpstr>
      <vt:lpstr>What is your agency’s policy when a participant is distracted?</vt:lpstr>
      <vt:lpstr>It’s your turn!</vt:lpstr>
      <vt:lpstr>Communicating in writing</vt:lpstr>
      <vt:lpstr>Tips for communicating by text or email</vt:lpstr>
      <vt:lpstr>PowerPoint Presentation</vt:lpstr>
      <vt:lpstr>PowerPoint Presentation</vt:lpstr>
      <vt:lpstr>I remember….</vt:lpstr>
      <vt:lpstr>When things don’t go as planned</vt:lpstr>
      <vt:lpstr>When things don’t go as planned</vt:lpstr>
      <vt:lpstr>Tips for challenging phone calls</vt:lpstr>
      <vt:lpstr>It’s your turn!</vt:lpstr>
      <vt:lpstr>PowerPoint Presentation</vt:lpstr>
      <vt:lpstr>What are some tricks you use to end a call that is going long?</vt:lpstr>
      <vt:lpstr>Trauma Informed Care for participants</vt:lpstr>
      <vt:lpstr>A little empathy goes a long way..</vt:lpstr>
      <vt:lpstr>Ending the call</vt:lpstr>
      <vt:lpstr>Ending the appointment when the participant has more to say</vt:lpstr>
      <vt:lpstr>It’s your turn!</vt:lpstr>
      <vt:lpstr>Taking care of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Inservice-Can-You-Hear-Me-Now</dc:title>
  <dc:creator>Merchant Kathleen  Marie</dc:creator>
  <cp:lastModifiedBy>Medlen Joan E</cp:lastModifiedBy>
  <cp:revision>12</cp:revision>
  <cp:lastPrinted>2024-07-05T23:50:23Z</cp:lastPrinted>
  <dcterms:created xsi:type="dcterms:W3CDTF">2023-10-16T22:54:00Z</dcterms:created>
  <dcterms:modified xsi:type="dcterms:W3CDTF">2024-07-12T21:37:31Z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bdd6eeb-0dd0-4927-947e-a759f08fcf55_Enabled">
    <vt:lpwstr>true</vt:lpwstr>
  </property>
  <property fmtid="{D5CDD505-2E9C-101B-9397-08002B2CF9AE}" pid="3" name="MSIP_Label_ebdd6eeb-0dd0-4927-947e-a759f08fcf55_SetDate">
    <vt:lpwstr>2023-10-17T01:12:39Z</vt:lpwstr>
  </property>
  <property fmtid="{D5CDD505-2E9C-101B-9397-08002B2CF9AE}" pid="4" name="MSIP_Label_ebdd6eeb-0dd0-4927-947e-a759f08fcf55_Method">
    <vt:lpwstr>Privileged</vt:lpwstr>
  </property>
  <property fmtid="{D5CDD505-2E9C-101B-9397-08002B2CF9AE}" pid="5" name="MSIP_Label_ebdd6eeb-0dd0-4927-947e-a759f08fcf55_Name">
    <vt:lpwstr>Level 1 - Published (Items)</vt:lpwstr>
  </property>
  <property fmtid="{D5CDD505-2E9C-101B-9397-08002B2CF9AE}" pid="6" name="MSIP_Label_ebdd6eeb-0dd0-4927-947e-a759f08fcf55_SiteId">
    <vt:lpwstr>658e63e8-8d39-499c-8f48-13adc9452f4c</vt:lpwstr>
  </property>
  <property fmtid="{D5CDD505-2E9C-101B-9397-08002B2CF9AE}" pid="7" name="MSIP_Label_ebdd6eeb-0dd0-4927-947e-a759f08fcf55_ActionId">
    <vt:lpwstr>8ffbd5ee-af04-4043-8d49-4b985aa5b321</vt:lpwstr>
  </property>
  <property fmtid="{D5CDD505-2E9C-101B-9397-08002B2CF9AE}" pid="8" name="MSIP_Label_ebdd6eeb-0dd0-4927-947e-a759f08fcf55_ContentBits">
    <vt:lpwstr>0</vt:lpwstr>
  </property>
  <property fmtid="{D5CDD505-2E9C-101B-9397-08002B2CF9AE}" pid="9" name="ContentTypeId">
    <vt:lpwstr>0x01010079012CDB5CCD2847B46468FD3DF1DE6F</vt:lpwstr>
  </property>
  <property fmtid="{D5CDD505-2E9C-101B-9397-08002B2CF9AE}" pid="10" name="MediaServiceImageTags">
    <vt:lpwstr/>
  </property>
  <property fmtid="{D5CDD505-2E9C-101B-9397-08002B2CF9AE}" pid="11" name="Order">
    <vt:r8>1104700</vt:r8>
  </property>
  <property fmtid="{D5CDD505-2E9C-101B-9397-08002B2CF9AE}" pid="12" name="xd_Signature">
    <vt:bool>false</vt:bool>
  </property>
  <property fmtid="{D5CDD505-2E9C-101B-9397-08002B2CF9AE}" pid="13" name="xd_ProgID">
    <vt:lpwstr/>
  </property>
  <property fmtid="{D5CDD505-2E9C-101B-9397-08002B2CF9AE}" pid="14" name="Status">
    <vt:lpwstr>Not started</vt:lpwstr>
  </property>
  <property fmtid="{D5CDD505-2E9C-101B-9397-08002B2CF9AE}" pid="15" name="ComplianceAssetId">
    <vt:lpwstr/>
  </property>
  <property fmtid="{D5CDD505-2E9C-101B-9397-08002B2CF9AE}" pid="16" name="TemplateUrl">
    <vt:lpwstr/>
  </property>
  <property fmtid="{D5CDD505-2E9C-101B-9397-08002B2CF9AE}" pid="17" name="NeededforOTIS?">
    <vt:bool>true</vt:bool>
  </property>
  <property fmtid="{D5CDD505-2E9C-101B-9397-08002B2CF9AE}" pid="18" name="UpdatedforOTIS?">
    <vt:bool>false</vt:bool>
  </property>
  <property fmtid="{D5CDD505-2E9C-101B-9397-08002B2CF9AE}" pid="19" name="_ExtendedDescription">
    <vt:lpwstr/>
  </property>
  <property fmtid="{D5CDD505-2E9C-101B-9397-08002B2CF9AE}" pid="20" name="TriggerFlowInfo">
    <vt:lpwstr/>
  </property>
  <property fmtid="{D5CDD505-2E9C-101B-9397-08002B2CF9AE}" pid="21" name="ArticulateGUID">
    <vt:lpwstr>052FC10E-5C1E-403C-B734-86F74D103A85</vt:lpwstr>
  </property>
  <property fmtid="{D5CDD505-2E9C-101B-9397-08002B2CF9AE}" pid="22" name="ArticulatePath">
    <vt:lpwstr>https://dhsoha.sharepoint.com/teams/OHA-PH-WIC/Shared Documents/50th Anniversary/PowerPoint Template/WIC 50 Years PowerPoint Template Slides</vt:lpwstr>
  </property>
</Properties>
</file>