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68.xml" ContentType="application/vnd.openxmlformats-officedocument.presentationml.notesSlide+xml"/>
  <Override PartName="/ppt/tags/tag72.xml" ContentType="application/vnd.openxmlformats-officedocument.presentationml.tags+xml"/>
  <Override PartName="/ppt/notesSlides/notesSlide6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70.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71.xml" ContentType="application/vnd.openxmlformats-officedocument.presentationml.notesSlide+xml"/>
  <Override PartName="/ppt/tags/tag80.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84"/>
  </p:notesMasterIdLst>
  <p:sldIdLst>
    <p:sldId id="256" r:id="rId5"/>
    <p:sldId id="272" r:id="rId6"/>
    <p:sldId id="263" r:id="rId7"/>
    <p:sldId id="257" r:id="rId8"/>
    <p:sldId id="295" r:id="rId9"/>
    <p:sldId id="356" r:id="rId10"/>
    <p:sldId id="338" r:id="rId11"/>
    <p:sldId id="264" r:id="rId12"/>
    <p:sldId id="265" r:id="rId13"/>
    <p:sldId id="266" r:id="rId14"/>
    <p:sldId id="328" r:id="rId15"/>
    <p:sldId id="329" r:id="rId16"/>
    <p:sldId id="267" r:id="rId17"/>
    <p:sldId id="385" r:id="rId18"/>
    <p:sldId id="386" r:id="rId19"/>
    <p:sldId id="278" r:id="rId20"/>
    <p:sldId id="269" r:id="rId21"/>
    <p:sldId id="355" r:id="rId22"/>
    <p:sldId id="366" r:id="rId23"/>
    <p:sldId id="271" r:id="rId24"/>
    <p:sldId id="342" r:id="rId25"/>
    <p:sldId id="344" r:id="rId26"/>
    <p:sldId id="411" r:id="rId27"/>
    <p:sldId id="279" r:id="rId28"/>
    <p:sldId id="275" r:id="rId29"/>
    <p:sldId id="276" r:id="rId30"/>
    <p:sldId id="412" r:id="rId31"/>
    <p:sldId id="379" r:id="rId32"/>
    <p:sldId id="380" r:id="rId33"/>
    <p:sldId id="381" r:id="rId34"/>
    <p:sldId id="303" r:id="rId35"/>
    <p:sldId id="300" r:id="rId36"/>
    <p:sldId id="301" r:id="rId37"/>
    <p:sldId id="347" r:id="rId38"/>
    <p:sldId id="302" r:id="rId39"/>
    <p:sldId id="369" r:id="rId40"/>
    <p:sldId id="370" r:id="rId41"/>
    <p:sldId id="304" r:id="rId42"/>
    <p:sldId id="357" r:id="rId43"/>
    <p:sldId id="307" r:id="rId44"/>
    <p:sldId id="305" r:id="rId45"/>
    <p:sldId id="325" r:id="rId46"/>
    <p:sldId id="413" r:id="rId47"/>
    <p:sldId id="308" r:id="rId48"/>
    <p:sldId id="314" r:id="rId49"/>
    <p:sldId id="409" r:id="rId50"/>
    <p:sldId id="395" r:id="rId51"/>
    <p:sldId id="410" r:id="rId52"/>
    <p:sldId id="388" r:id="rId53"/>
    <p:sldId id="400" r:id="rId54"/>
    <p:sldId id="390" r:id="rId55"/>
    <p:sldId id="364" r:id="rId56"/>
    <p:sldId id="391" r:id="rId57"/>
    <p:sldId id="392" r:id="rId58"/>
    <p:sldId id="419" r:id="rId59"/>
    <p:sldId id="425" r:id="rId60"/>
    <p:sldId id="397" r:id="rId61"/>
    <p:sldId id="309" r:id="rId62"/>
    <p:sldId id="315" r:id="rId63"/>
    <p:sldId id="375" r:id="rId64"/>
    <p:sldId id="318" r:id="rId65"/>
    <p:sldId id="311" r:id="rId66"/>
    <p:sldId id="322" r:id="rId67"/>
    <p:sldId id="339" r:id="rId68"/>
    <p:sldId id="340" r:id="rId69"/>
    <p:sldId id="323" r:id="rId70"/>
    <p:sldId id="393" r:id="rId71"/>
    <p:sldId id="394" r:id="rId72"/>
    <p:sldId id="280" r:id="rId73"/>
    <p:sldId id="371" r:id="rId74"/>
    <p:sldId id="424" r:id="rId75"/>
    <p:sldId id="376" r:id="rId76"/>
    <p:sldId id="407" r:id="rId77"/>
    <p:sldId id="423" r:id="rId78"/>
    <p:sldId id="281" r:id="rId79"/>
    <p:sldId id="403" r:id="rId80"/>
    <p:sldId id="291" r:id="rId81"/>
    <p:sldId id="292" r:id="rId82"/>
    <p:sldId id="327" r:id="rId83"/>
  </p:sldIdLst>
  <p:sldSz cx="12192000" cy="6858000"/>
  <p:notesSz cx="6858000" cy="9144000"/>
  <p:custDataLst>
    <p:tags r:id="rId8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B6CE42-342D-7B4C-FD44-147D581A9D49}" name="Kokesh Collette" initials="KC" userId="S::collette.kokesh@oha.oregon.gov::51e90ecd-6d90-4615-93dc-39194433c3e6" providerId="AD"/>
  <p188:author id="{129ADE5E-C15E-16FE-63D8-342768672D90}" name="Kokesh Collette" initials="CK" userId="S::Collette.Kokesh@oha.oregon.gov::51e90ecd-6d90-4615-93dc-39194433c3e6" providerId="AD"/>
  <p188:author id="{C7735188-B138-6C06-A93E-44277A94D12E}" name="Alba Zurita (she/her)" initials="A(" userId="S::alba.zurita@oha.oregon.gov::dc3e3098-0e46-4b61-9ffe-4b4d1adf611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BB249"/>
    <a:srgbClr val="2D3091"/>
    <a:srgbClr val="A0CC39"/>
    <a:srgbClr val="6B53A2"/>
    <a:srgbClr val="ED3338"/>
    <a:srgbClr val="F69794"/>
    <a:srgbClr val="F270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2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microsoft.com/office/2016/11/relationships/changesInfo" Target="changesInfos/changesInfo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kesh Collette" userId="51e90ecd-6d90-4615-93dc-39194433c3e6" providerId="ADAL" clId="{073EDCF3-3047-4157-A75C-7426796F1396}"/>
    <pc:docChg chg="custSel modSld">
      <pc:chgData name="Kokesh Collette" userId="51e90ecd-6d90-4615-93dc-39194433c3e6" providerId="ADAL" clId="{073EDCF3-3047-4157-A75C-7426796F1396}" dt="2025-11-24T20:46:30.771" v="49" actId="1076"/>
      <pc:docMkLst>
        <pc:docMk/>
      </pc:docMkLst>
      <pc:sldChg chg="modSp mod">
        <pc:chgData name="Kokesh Collette" userId="51e90ecd-6d90-4615-93dc-39194433c3e6" providerId="ADAL" clId="{073EDCF3-3047-4157-A75C-7426796F1396}" dt="2025-11-24T20:46:15.230" v="44" actId="20577"/>
        <pc:sldMkLst>
          <pc:docMk/>
          <pc:sldMk cId="2267102327" sldId="256"/>
        </pc:sldMkLst>
        <pc:spChg chg="mod">
          <ac:chgData name="Kokesh Collette" userId="51e90ecd-6d90-4615-93dc-39194433c3e6" providerId="ADAL" clId="{073EDCF3-3047-4157-A75C-7426796F1396}" dt="2025-11-24T20:46:15.230" v="44" actId="20577"/>
          <ac:spMkLst>
            <pc:docMk/>
            <pc:sldMk cId="2267102327" sldId="256"/>
            <ac:spMk id="3" creationId="{3CB23FDB-F7FA-2CF6-4C5E-16A073C5D3B3}"/>
          </ac:spMkLst>
        </pc:spChg>
      </pc:sldChg>
      <pc:sldChg chg="modSp mod">
        <pc:chgData name="Kokesh Collette" userId="51e90ecd-6d90-4615-93dc-39194433c3e6" providerId="ADAL" clId="{073EDCF3-3047-4157-A75C-7426796F1396}" dt="2025-11-24T20:46:30.771" v="49" actId="1076"/>
        <pc:sldMkLst>
          <pc:docMk/>
          <pc:sldMk cId="3892568879" sldId="263"/>
        </pc:sldMkLst>
        <pc:spChg chg="mod">
          <ac:chgData name="Kokesh Collette" userId="51e90ecd-6d90-4615-93dc-39194433c3e6" providerId="ADAL" clId="{073EDCF3-3047-4157-A75C-7426796F1396}" dt="2025-11-24T20:46:30.771" v="49" actId="1076"/>
          <ac:spMkLst>
            <pc:docMk/>
            <pc:sldMk cId="3892568879" sldId="263"/>
            <ac:spMk id="3" creationId="{A7C87D55-88BE-8ACD-2EB9-4F7EAA84E96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AA88F7-6B46-4108-B711-26BA5E7B58E6}" type="datetimeFigureOut">
              <a:rPr lang="en-US" smtClean="0"/>
              <a:t>11/24/2025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D02DF2-BACE-46E1-91C5-206B965FD3AF}" type="slidenum">
              <a:rPr lang="en-US" smtClean="0"/>
              <a:t>‹#›</a:t>
            </a:fld>
            <a:endParaRPr lang="en-US"/>
          </a:p>
        </p:txBody>
      </p:sp>
    </p:spTree>
    <p:extLst>
      <p:ext uri="{BB962C8B-B14F-4D97-AF65-F5344CB8AC3E}">
        <p14:creationId xmlns:p14="http://schemas.microsoft.com/office/powerpoint/2010/main" val="1461057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1</a:t>
            </a:fld>
            <a:endParaRPr lang="en-US"/>
          </a:p>
        </p:txBody>
      </p:sp>
    </p:spTree>
    <p:extLst>
      <p:ext uri="{BB962C8B-B14F-4D97-AF65-F5344CB8AC3E}">
        <p14:creationId xmlns:p14="http://schemas.microsoft.com/office/powerpoint/2010/main" val="4144146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10</a:t>
            </a:fld>
            <a:endParaRPr lang="en-US"/>
          </a:p>
        </p:txBody>
      </p:sp>
    </p:spTree>
    <p:extLst>
      <p:ext uri="{BB962C8B-B14F-4D97-AF65-F5344CB8AC3E}">
        <p14:creationId xmlns:p14="http://schemas.microsoft.com/office/powerpoint/2010/main" val="1567365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11</a:t>
            </a:fld>
            <a:endParaRPr lang="en-US"/>
          </a:p>
        </p:txBody>
      </p:sp>
    </p:spTree>
    <p:extLst>
      <p:ext uri="{BB962C8B-B14F-4D97-AF65-F5344CB8AC3E}">
        <p14:creationId xmlns:p14="http://schemas.microsoft.com/office/powerpoint/2010/main" val="2647999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12</a:t>
            </a:fld>
            <a:endParaRPr lang="en-US"/>
          </a:p>
        </p:txBody>
      </p:sp>
    </p:spTree>
    <p:extLst>
      <p:ext uri="{BB962C8B-B14F-4D97-AF65-F5344CB8AC3E}">
        <p14:creationId xmlns:p14="http://schemas.microsoft.com/office/powerpoint/2010/main" val="2860526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13</a:t>
            </a:fld>
            <a:endParaRPr lang="en-US"/>
          </a:p>
        </p:txBody>
      </p:sp>
    </p:spTree>
    <p:extLst>
      <p:ext uri="{BB962C8B-B14F-4D97-AF65-F5344CB8AC3E}">
        <p14:creationId xmlns:p14="http://schemas.microsoft.com/office/powerpoint/2010/main" val="2381838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075F7-D7E4-613A-5C41-1820A6C1B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2F1CC7-53E2-306C-E19B-FFB109AA9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9B781-CB15-CC2B-BB44-B7B79E8C6C6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3ABBA6-11C1-EC59-C13F-69073FCF0615}"/>
              </a:ext>
            </a:extLst>
          </p:cNvPr>
          <p:cNvSpPr>
            <a:spLocks noGrp="1"/>
          </p:cNvSpPr>
          <p:nvPr>
            <p:ph type="sldNum" sz="quarter" idx="5"/>
          </p:nvPr>
        </p:nvSpPr>
        <p:spPr/>
        <p:txBody>
          <a:bodyPr/>
          <a:lstStyle/>
          <a:p>
            <a:fld id="{3DD02DF2-BACE-46E1-91C5-206B965FD3AF}" type="slidenum">
              <a:rPr lang="en-US" smtClean="0"/>
              <a:t>14</a:t>
            </a:fld>
            <a:endParaRPr lang="en-US"/>
          </a:p>
        </p:txBody>
      </p:sp>
    </p:spTree>
    <p:extLst>
      <p:ext uri="{BB962C8B-B14F-4D97-AF65-F5344CB8AC3E}">
        <p14:creationId xmlns:p14="http://schemas.microsoft.com/office/powerpoint/2010/main" val="64860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18550-6E15-AC76-F161-E760E05FA8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A4B99-90BB-9606-8079-84F9745FCA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BD233-08C9-21E0-3EEF-9C05B890FD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51A75A-9E6E-5975-2E97-C34E5A74BCF8}"/>
              </a:ext>
            </a:extLst>
          </p:cNvPr>
          <p:cNvSpPr>
            <a:spLocks noGrp="1"/>
          </p:cNvSpPr>
          <p:nvPr>
            <p:ph type="sldNum" sz="quarter" idx="5"/>
          </p:nvPr>
        </p:nvSpPr>
        <p:spPr/>
        <p:txBody>
          <a:bodyPr/>
          <a:lstStyle/>
          <a:p>
            <a:fld id="{3DD02DF2-BACE-46E1-91C5-206B965FD3AF}" type="slidenum">
              <a:rPr lang="en-US" smtClean="0"/>
              <a:t>15</a:t>
            </a:fld>
            <a:endParaRPr lang="en-US"/>
          </a:p>
        </p:txBody>
      </p:sp>
    </p:spTree>
    <p:extLst>
      <p:ext uri="{BB962C8B-B14F-4D97-AF65-F5344CB8AC3E}">
        <p14:creationId xmlns:p14="http://schemas.microsoft.com/office/powerpoint/2010/main" val="1264171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racial/ethnic data collection and reporting.</a:t>
            </a:r>
          </a:p>
        </p:txBody>
      </p:sp>
      <p:sp>
        <p:nvSpPr>
          <p:cNvPr id="4" name="Slide Number Placeholder 3"/>
          <p:cNvSpPr>
            <a:spLocks noGrp="1"/>
          </p:cNvSpPr>
          <p:nvPr>
            <p:ph type="sldNum" sz="quarter" idx="5"/>
          </p:nvPr>
        </p:nvSpPr>
        <p:spPr/>
        <p:txBody>
          <a:bodyPr/>
          <a:lstStyle/>
          <a:p>
            <a:fld id="{3DD02DF2-BACE-46E1-91C5-206B965FD3AF}" type="slidenum">
              <a:rPr lang="en-US" smtClean="0"/>
              <a:t>16</a:t>
            </a:fld>
            <a:endParaRPr lang="en-US"/>
          </a:p>
        </p:txBody>
      </p:sp>
    </p:spTree>
    <p:extLst>
      <p:ext uri="{BB962C8B-B14F-4D97-AF65-F5344CB8AC3E}">
        <p14:creationId xmlns:p14="http://schemas.microsoft.com/office/powerpoint/2010/main" val="937662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racial/ethnic data collection and reporting.</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17</a:t>
            </a:fld>
            <a:endParaRPr lang="en-US"/>
          </a:p>
        </p:txBody>
      </p:sp>
    </p:spTree>
    <p:extLst>
      <p:ext uri="{BB962C8B-B14F-4D97-AF65-F5344CB8AC3E}">
        <p14:creationId xmlns:p14="http://schemas.microsoft.com/office/powerpoint/2010/main" val="2880558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racial/ethnic data collection and reporting.</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18</a:t>
            </a:fld>
            <a:endParaRPr lang="en-US"/>
          </a:p>
        </p:txBody>
      </p:sp>
    </p:spTree>
    <p:extLst>
      <p:ext uri="{BB962C8B-B14F-4D97-AF65-F5344CB8AC3E}">
        <p14:creationId xmlns:p14="http://schemas.microsoft.com/office/powerpoint/2010/main" val="90773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racial/ethnic data collection and reporting.</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19</a:t>
            </a:fld>
            <a:endParaRPr lang="en-US"/>
          </a:p>
        </p:txBody>
      </p:sp>
    </p:spTree>
    <p:extLst>
      <p:ext uri="{BB962C8B-B14F-4D97-AF65-F5344CB8AC3E}">
        <p14:creationId xmlns:p14="http://schemas.microsoft.com/office/powerpoint/2010/main" val="372677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a:t>
            </a:fld>
            <a:endParaRPr lang="en-US"/>
          </a:p>
        </p:txBody>
      </p:sp>
    </p:spTree>
    <p:extLst>
      <p:ext uri="{BB962C8B-B14F-4D97-AF65-F5344CB8AC3E}">
        <p14:creationId xmlns:p14="http://schemas.microsoft.com/office/powerpoint/2010/main" val="33177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racial/ethnic data collection and reporting.</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20</a:t>
            </a:fld>
            <a:endParaRPr lang="en-US"/>
          </a:p>
        </p:txBody>
      </p:sp>
    </p:spTree>
    <p:extLst>
      <p:ext uri="{BB962C8B-B14F-4D97-AF65-F5344CB8AC3E}">
        <p14:creationId xmlns:p14="http://schemas.microsoft.com/office/powerpoint/2010/main" val="3238833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racial/ethnic data collection and reporting.</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21</a:t>
            </a:fld>
            <a:endParaRPr lang="en-US"/>
          </a:p>
        </p:txBody>
      </p:sp>
    </p:spTree>
    <p:extLst>
      <p:ext uri="{BB962C8B-B14F-4D97-AF65-F5344CB8AC3E}">
        <p14:creationId xmlns:p14="http://schemas.microsoft.com/office/powerpoint/2010/main" val="9356195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22</a:t>
            </a:fld>
            <a:endParaRPr lang="en-US"/>
          </a:p>
        </p:txBody>
      </p:sp>
    </p:spTree>
    <p:extLst>
      <p:ext uri="{BB962C8B-B14F-4D97-AF65-F5344CB8AC3E}">
        <p14:creationId xmlns:p14="http://schemas.microsoft.com/office/powerpoint/2010/main" val="24566640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23</a:t>
            </a:fld>
            <a:endParaRPr lang="en-US"/>
          </a:p>
        </p:txBody>
      </p:sp>
    </p:spTree>
    <p:extLst>
      <p:ext uri="{BB962C8B-B14F-4D97-AF65-F5344CB8AC3E}">
        <p14:creationId xmlns:p14="http://schemas.microsoft.com/office/powerpoint/2010/main" val="20789938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24</a:t>
            </a:fld>
            <a:endParaRPr lang="en-US"/>
          </a:p>
        </p:txBody>
      </p:sp>
    </p:spTree>
    <p:extLst>
      <p:ext uri="{BB962C8B-B14F-4D97-AF65-F5344CB8AC3E}">
        <p14:creationId xmlns:p14="http://schemas.microsoft.com/office/powerpoint/2010/main" val="4179465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reasonable accommodations for individuals with disabilities.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25</a:t>
            </a:fld>
            <a:endParaRPr lang="en-US"/>
          </a:p>
        </p:txBody>
      </p:sp>
    </p:spTree>
    <p:extLst>
      <p:ext uri="{BB962C8B-B14F-4D97-AF65-F5344CB8AC3E}">
        <p14:creationId xmlns:p14="http://schemas.microsoft.com/office/powerpoint/2010/main" val="17033767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reasonable accommodations for individuals with disabilities.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26</a:t>
            </a:fld>
            <a:endParaRPr lang="en-US"/>
          </a:p>
        </p:txBody>
      </p:sp>
    </p:spTree>
    <p:extLst>
      <p:ext uri="{BB962C8B-B14F-4D97-AF65-F5344CB8AC3E}">
        <p14:creationId xmlns:p14="http://schemas.microsoft.com/office/powerpoint/2010/main" val="5362863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E9B33-E09E-9A48-668F-8AE976658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E7661-C837-BC3F-A7C4-AA4B6AB3E4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B18F4-B63B-6A55-19D4-7F2DE708330C}"/>
              </a:ext>
            </a:extLst>
          </p:cNvPr>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reasonable accommodations for individuals with disabilities.</a:t>
            </a:r>
          </a:p>
          <a:p>
            <a:endParaRPr lang="en-US"/>
          </a:p>
        </p:txBody>
      </p:sp>
      <p:sp>
        <p:nvSpPr>
          <p:cNvPr id="4" name="Slide Number Placeholder 3">
            <a:extLst>
              <a:ext uri="{FF2B5EF4-FFF2-40B4-BE49-F238E27FC236}">
                <a16:creationId xmlns:a16="http://schemas.microsoft.com/office/drawing/2014/main" id="{FE3D514F-24AE-6E06-9A97-5A861A7739BA}"/>
              </a:ext>
            </a:extLst>
          </p:cNvPr>
          <p:cNvSpPr>
            <a:spLocks noGrp="1"/>
          </p:cNvSpPr>
          <p:nvPr>
            <p:ph type="sldNum" sz="quarter" idx="5"/>
          </p:nvPr>
        </p:nvSpPr>
        <p:spPr/>
        <p:txBody>
          <a:bodyPr/>
          <a:lstStyle/>
          <a:p>
            <a:fld id="{3DD02DF2-BACE-46E1-91C5-206B965FD3AF}" type="slidenum">
              <a:rPr lang="en-US" smtClean="0"/>
              <a:t>27</a:t>
            </a:fld>
            <a:endParaRPr lang="en-US"/>
          </a:p>
        </p:txBody>
      </p:sp>
    </p:spTree>
    <p:extLst>
      <p:ext uri="{BB962C8B-B14F-4D97-AF65-F5344CB8AC3E}">
        <p14:creationId xmlns:p14="http://schemas.microsoft.com/office/powerpoint/2010/main" val="2189878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reasonable accommodations for individuals with disabilities.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28</a:t>
            </a:fld>
            <a:endParaRPr lang="en-US"/>
          </a:p>
        </p:txBody>
      </p:sp>
    </p:spTree>
    <p:extLst>
      <p:ext uri="{BB962C8B-B14F-4D97-AF65-F5344CB8AC3E}">
        <p14:creationId xmlns:p14="http://schemas.microsoft.com/office/powerpoint/2010/main" val="2669194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896F6-F3E4-E281-9138-C8411D519B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8AC6F-AFD0-C77A-2132-AC45B2701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228B4-E0F9-4A79-F25D-198AD8C2B7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FC3DC0-C974-B7D7-F451-5A5C70C4FA8E}"/>
              </a:ext>
            </a:extLst>
          </p:cNvPr>
          <p:cNvSpPr>
            <a:spLocks noGrp="1"/>
          </p:cNvSpPr>
          <p:nvPr>
            <p:ph type="sldNum" sz="quarter" idx="5"/>
          </p:nvPr>
        </p:nvSpPr>
        <p:spPr/>
        <p:txBody>
          <a:bodyPr/>
          <a:lstStyle/>
          <a:p>
            <a:fld id="{3DD02DF2-BACE-46E1-91C5-206B965FD3AF}" type="slidenum">
              <a:rPr lang="en-US" smtClean="0"/>
              <a:t>29</a:t>
            </a:fld>
            <a:endParaRPr lang="en-US"/>
          </a:p>
        </p:txBody>
      </p:sp>
    </p:spTree>
    <p:extLst>
      <p:ext uri="{BB962C8B-B14F-4D97-AF65-F5344CB8AC3E}">
        <p14:creationId xmlns:p14="http://schemas.microsoft.com/office/powerpoint/2010/main" val="1256870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br>
              <a:rPr lang="en-US"/>
            </a:br>
            <a:endParaRPr lang="en-US"/>
          </a:p>
          <a:p>
            <a:pPr marL="171450" indent="-171450">
              <a:buFont typeface="Arial" panose="020B0604020202020204" pitchFamily="34" charset="0"/>
              <a:buChar char="•"/>
            </a:pPr>
            <a:r>
              <a:rPr lang="en-US"/>
              <a:t>Refer to Policy 452: Civil Rights for information about required civil rights training for state and local WIC staff.</a:t>
            </a:r>
          </a:p>
        </p:txBody>
      </p:sp>
      <p:sp>
        <p:nvSpPr>
          <p:cNvPr id="4" name="Slide Number Placeholder 3"/>
          <p:cNvSpPr>
            <a:spLocks noGrp="1"/>
          </p:cNvSpPr>
          <p:nvPr>
            <p:ph type="sldNum" sz="quarter" idx="5"/>
          </p:nvPr>
        </p:nvSpPr>
        <p:spPr/>
        <p:txBody>
          <a:bodyPr/>
          <a:lstStyle/>
          <a:p>
            <a:fld id="{3DD02DF2-BACE-46E1-91C5-206B965FD3AF}" type="slidenum">
              <a:rPr lang="en-US" smtClean="0"/>
              <a:t>3</a:t>
            </a:fld>
            <a:endParaRPr lang="en-US"/>
          </a:p>
        </p:txBody>
      </p:sp>
    </p:spTree>
    <p:extLst>
      <p:ext uri="{BB962C8B-B14F-4D97-AF65-F5344CB8AC3E}">
        <p14:creationId xmlns:p14="http://schemas.microsoft.com/office/powerpoint/2010/main" val="15396447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30</a:t>
            </a:fld>
            <a:endParaRPr lang="en-US"/>
          </a:p>
        </p:txBody>
      </p:sp>
    </p:spTree>
    <p:extLst>
      <p:ext uri="{BB962C8B-B14F-4D97-AF65-F5344CB8AC3E}">
        <p14:creationId xmlns:p14="http://schemas.microsoft.com/office/powerpoint/2010/main" val="29393237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31</a:t>
            </a:fld>
            <a:endParaRPr lang="en-US"/>
          </a:p>
        </p:txBody>
      </p:sp>
    </p:spTree>
    <p:extLst>
      <p:ext uri="{BB962C8B-B14F-4D97-AF65-F5344CB8AC3E}">
        <p14:creationId xmlns:p14="http://schemas.microsoft.com/office/powerpoint/2010/main" val="23856183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LEP and language access services.</a:t>
            </a:r>
          </a:p>
        </p:txBody>
      </p:sp>
      <p:sp>
        <p:nvSpPr>
          <p:cNvPr id="4" name="Slide Number Placeholder 3"/>
          <p:cNvSpPr>
            <a:spLocks noGrp="1"/>
          </p:cNvSpPr>
          <p:nvPr>
            <p:ph type="sldNum" sz="quarter" idx="5"/>
          </p:nvPr>
        </p:nvSpPr>
        <p:spPr/>
        <p:txBody>
          <a:bodyPr/>
          <a:lstStyle/>
          <a:p>
            <a:fld id="{3DD02DF2-BACE-46E1-91C5-206B965FD3AF}" type="slidenum">
              <a:rPr lang="en-US" smtClean="0"/>
              <a:t>32</a:t>
            </a:fld>
            <a:endParaRPr lang="en-US"/>
          </a:p>
        </p:txBody>
      </p:sp>
    </p:spTree>
    <p:extLst>
      <p:ext uri="{BB962C8B-B14F-4D97-AF65-F5344CB8AC3E}">
        <p14:creationId xmlns:p14="http://schemas.microsoft.com/office/powerpoint/2010/main" val="15210157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LEP and language access services.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33</a:t>
            </a:fld>
            <a:endParaRPr lang="en-US"/>
          </a:p>
        </p:txBody>
      </p:sp>
    </p:spTree>
    <p:extLst>
      <p:ext uri="{BB962C8B-B14F-4D97-AF65-F5344CB8AC3E}">
        <p14:creationId xmlns:p14="http://schemas.microsoft.com/office/powerpoint/2010/main" val="12390853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LEP and language access services.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34</a:t>
            </a:fld>
            <a:endParaRPr lang="en-US"/>
          </a:p>
        </p:txBody>
      </p:sp>
    </p:spTree>
    <p:extLst>
      <p:ext uri="{BB962C8B-B14F-4D97-AF65-F5344CB8AC3E}">
        <p14:creationId xmlns:p14="http://schemas.microsoft.com/office/powerpoint/2010/main" val="12527517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LEP and language access services.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35</a:t>
            </a:fld>
            <a:endParaRPr lang="en-US"/>
          </a:p>
        </p:txBody>
      </p:sp>
    </p:spTree>
    <p:extLst>
      <p:ext uri="{BB962C8B-B14F-4D97-AF65-F5344CB8AC3E}">
        <p14:creationId xmlns:p14="http://schemas.microsoft.com/office/powerpoint/2010/main" val="25652606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36</a:t>
            </a:fld>
            <a:endParaRPr lang="en-US"/>
          </a:p>
        </p:txBody>
      </p:sp>
    </p:spTree>
    <p:extLst>
      <p:ext uri="{BB962C8B-B14F-4D97-AF65-F5344CB8AC3E}">
        <p14:creationId xmlns:p14="http://schemas.microsoft.com/office/powerpoint/2010/main" val="2201853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37</a:t>
            </a:fld>
            <a:endParaRPr lang="en-US"/>
          </a:p>
        </p:txBody>
      </p:sp>
    </p:spTree>
    <p:extLst>
      <p:ext uri="{BB962C8B-B14F-4D97-AF65-F5344CB8AC3E}">
        <p14:creationId xmlns:p14="http://schemas.microsoft.com/office/powerpoint/2010/main" val="31121611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the “And Justice for All” poster and non-discrimination statement requirements.</a:t>
            </a:r>
          </a:p>
        </p:txBody>
      </p:sp>
      <p:sp>
        <p:nvSpPr>
          <p:cNvPr id="4" name="Slide Number Placeholder 3"/>
          <p:cNvSpPr>
            <a:spLocks noGrp="1"/>
          </p:cNvSpPr>
          <p:nvPr>
            <p:ph type="sldNum" sz="quarter" idx="5"/>
          </p:nvPr>
        </p:nvSpPr>
        <p:spPr/>
        <p:txBody>
          <a:bodyPr/>
          <a:lstStyle/>
          <a:p>
            <a:fld id="{3DD02DF2-BACE-46E1-91C5-206B965FD3AF}" type="slidenum">
              <a:rPr lang="en-US" smtClean="0"/>
              <a:t>38</a:t>
            </a:fld>
            <a:endParaRPr lang="en-US"/>
          </a:p>
        </p:txBody>
      </p:sp>
    </p:spTree>
    <p:extLst>
      <p:ext uri="{BB962C8B-B14F-4D97-AF65-F5344CB8AC3E}">
        <p14:creationId xmlns:p14="http://schemas.microsoft.com/office/powerpoint/2010/main" val="30164540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the “And Justice for All” poster and non-discrimination statement requirements.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39</a:t>
            </a:fld>
            <a:endParaRPr lang="en-US"/>
          </a:p>
        </p:txBody>
      </p:sp>
    </p:spTree>
    <p:extLst>
      <p:ext uri="{BB962C8B-B14F-4D97-AF65-F5344CB8AC3E}">
        <p14:creationId xmlns:p14="http://schemas.microsoft.com/office/powerpoint/2010/main" val="3294565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br>
              <a:rPr lang="en-US"/>
            </a:br>
            <a:endParaRPr lang="en-US"/>
          </a:p>
          <a:p>
            <a:pPr marL="171450" indent="-171450">
              <a:buFont typeface="Arial" panose="020B0604020202020204" pitchFamily="34" charset="0"/>
              <a:buChar char="•"/>
            </a:pPr>
            <a:r>
              <a:rPr lang="en-US"/>
              <a:t>Refer to Policy 452: Civil Rights for information about required civil rights training for state and local WIC staff.</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4</a:t>
            </a:fld>
            <a:endParaRPr lang="en-US"/>
          </a:p>
        </p:txBody>
      </p:sp>
    </p:spTree>
    <p:extLst>
      <p:ext uri="{BB962C8B-B14F-4D97-AF65-F5344CB8AC3E}">
        <p14:creationId xmlns:p14="http://schemas.microsoft.com/office/powerpoint/2010/main" val="14061112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the “And Justice for All” poster and non-discrimination statement requirements.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40</a:t>
            </a:fld>
            <a:endParaRPr lang="en-US"/>
          </a:p>
        </p:txBody>
      </p:sp>
    </p:spTree>
    <p:extLst>
      <p:ext uri="{BB962C8B-B14F-4D97-AF65-F5344CB8AC3E}">
        <p14:creationId xmlns:p14="http://schemas.microsoft.com/office/powerpoint/2010/main" val="23654584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Refer to Policy 452: Civil Rights for more information on the “And Justice for All” poster and non-discrimination statement requirements.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41</a:t>
            </a:fld>
            <a:endParaRPr lang="en-US"/>
          </a:p>
        </p:txBody>
      </p:sp>
    </p:spTree>
    <p:extLst>
      <p:ext uri="{BB962C8B-B14F-4D97-AF65-F5344CB8AC3E}">
        <p14:creationId xmlns:p14="http://schemas.microsoft.com/office/powerpoint/2010/main" val="7820001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a:t>Notes:</a:t>
            </a:r>
          </a:p>
          <a:p>
            <a:pPr marL="285750" indent="-285750">
              <a:buFont typeface="Arial" panose="020B0604020202020204" pitchFamily="34" charset="0"/>
              <a:buChar char="•"/>
            </a:pPr>
            <a:r>
              <a:rPr lang="en-US" sz="1600"/>
              <a:t>Refer to Policy 452: Civil Rights for more information on the “And Justice for All” poster and non-discrimination statement requirements.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latin typeface="Tahoma" panose="020B0604030504040204" pitchFamily="34" charset="0"/>
                <a:ea typeface="Tahoma" panose="020B0604030504040204" pitchFamily="34" charset="0"/>
                <a:cs typeface="Tahoma" panose="020B0604030504040204" pitchFamily="34" charset="0"/>
              </a:rPr>
              <a:t>Long and short versions of the non-discrimination statement available in English and Spanish. See Policy 452 Appendix A. </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42</a:t>
            </a:fld>
            <a:endParaRPr lang="en-US"/>
          </a:p>
        </p:txBody>
      </p:sp>
    </p:spTree>
    <p:extLst>
      <p:ext uri="{BB962C8B-B14F-4D97-AF65-F5344CB8AC3E}">
        <p14:creationId xmlns:p14="http://schemas.microsoft.com/office/powerpoint/2010/main" val="22551441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7E23A-A06A-73D2-D23E-D86428513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E28BB-71DB-4DD1-2B92-7D88D702E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7375C-FEF1-614A-E453-7B648F46F1C3}"/>
              </a:ext>
            </a:extLst>
          </p:cNvPr>
          <p:cNvSpPr>
            <a:spLocks noGrp="1"/>
          </p:cNvSpPr>
          <p:nvPr>
            <p:ph type="body" idx="1"/>
          </p:nvPr>
        </p:nvSpPr>
        <p:spPr/>
        <p:txBody>
          <a:bodyPr/>
          <a:lstStyle/>
          <a:p>
            <a:r>
              <a:rPr lang="en-US" sz="1200" b="1"/>
              <a:t>Notes:</a:t>
            </a:r>
          </a:p>
          <a:p>
            <a:pPr marL="171450" indent="-171450">
              <a:buFont typeface="Arial" panose="020B0604020202020204" pitchFamily="34" charset="0"/>
              <a:buChar char="•"/>
            </a:pPr>
            <a:r>
              <a:rPr lang="en-US" sz="1200"/>
              <a:t>Refer to Policy 452: Civil Rights for more information on the “And Justice for All” poster and non-discrimination statement requirements.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Tahoma" panose="020B0604030504040204" pitchFamily="34" charset="0"/>
                <a:ea typeface="Tahoma" panose="020B0604030504040204" pitchFamily="34" charset="0"/>
                <a:cs typeface="Tahoma" panose="020B0604030504040204" pitchFamily="34" charset="0"/>
              </a:rPr>
              <a:t>Long and short versions of the non-discrimination statement available in English and Spanish. See Policy 452 Appendix A. </a:t>
            </a:r>
          </a:p>
          <a:p>
            <a:endParaRPr lang="en-US"/>
          </a:p>
        </p:txBody>
      </p:sp>
      <p:sp>
        <p:nvSpPr>
          <p:cNvPr id="4" name="Slide Number Placeholder 3">
            <a:extLst>
              <a:ext uri="{FF2B5EF4-FFF2-40B4-BE49-F238E27FC236}">
                <a16:creationId xmlns:a16="http://schemas.microsoft.com/office/drawing/2014/main" id="{90B725A6-D30F-9BA6-1109-2F0FC1F3E0BA}"/>
              </a:ext>
            </a:extLst>
          </p:cNvPr>
          <p:cNvSpPr>
            <a:spLocks noGrp="1"/>
          </p:cNvSpPr>
          <p:nvPr>
            <p:ph type="sldNum" sz="quarter" idx="5"/>
          </p:nvPr>
        </p:nvSpPr>
        <p:spPr/>
        <p:txBody>
          <a:bodyPr/>
          <a:lstStyle/>
          <a:p>
            <a:fld id="{3DD02DF2-BACE-46E1-91C5-206B965FD3AF}" type="slidenum">
              <a:rPr lang="en-US" smtClean="0"/>
              <a:t>43</a:t>
            </a:fld>
            <a:endParaRPr lang="en-US"/>
          </a:p>
        </p:txBody>
      </p:sp>
    </p:spTree>
    <p:extLst>
      <p:ext uri="{BB962C8B-B14F-4D97-AF65-F5344CB8AC3E}">
        <p14:creationId xmlns:p14="http://schemas.microsoft.com/office/powerpoint/2010/main" val="28190216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pPr marL="171450" indent="-171450">
              <a:buFont typeface="Arial" panose="020B0604020202020204" pitchFamily="34" charset="0"/>
              <a:buChar char="•"/>
            </a:pPr>
            <a:r>
              <a:rPr lang="en-US"/>
              <a:t>See Policy 588 – Program Integrity: Complaints for more information on complaint procedure and documentation requirements.</a:t>
            </a:r>
          </a:p>
        </p:txBody>
      </p:sp>
      <p:sp>
        <p:nvSpPr>
          <p:cNvPr id="4" name="Slide Number Placeholder 3"/>
          <p:cNvSpPr>
            <a:spLocks noGrp="1"/>
          </p:cNvSpPr>
          <p:nvPr>
            <p:ph type="sldNum" sz="quarter" idx="5"/>
          </p:nvPr>
        </p:nvSpPr>
        <p:spPr/>
        <p:txBody>
          <a:bodyPr/>
          <a:lstStyle/>
          <a:p>
            <a:fld id="{3DD02DF2-BACE-46E1-91C5-206B965FD3AF}" type="slidenum">
              <a:rPr lang="en-US" smtClean="0"/>
              <a:t>44</a:t>
            </a:fld>
            <a:endParaRPr lang="en-US"/>
          </a:p>
        </p:txBody>
      </p:sp>
    </p:spTree>
    <p:extLst>
      <p:ext uri="{BB962C8B-B14F-4D97-AF65-F5344CB8AC3E}">
        <p14:creationId xmlns:p14="http://schemas.microsoft.com/office/powerpoint/2010/main" val="11882496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Refer to Policy 588 – Program Integrity: Complaints for more information about documenting different types of complaints.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45</a:t>
            </a:fld>
            <a:endParaRPr lang="en-US"/>
          </a:p>
        </p:txBody>
      </p:sp>
    </p:spTree>
    <p:extLst>
      <p:ext uri="{BB962C8B-B14F-4D97-AF65-F5344CB8AC3E}">
        <p14:creationId xmlns:p14="http://schemas.microsoft.com/office/powerpoint/2010/main" val="18504566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Refer to Policy 588 – Program Integrity: Complaints for more information about documenting different types of complaints.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46</a:t>
            </a:fld>
            <a:endParaRPr lang="en-US"/>
          </a:p>
        </p:txBody>
      </p:sp>
    </p:spTree>
    <p:extLst>
      <p:ext uri="{BB962C8B-B14F-4D97-AF65-F5344CB8AC3E}">
        <p14:creationId xmlns:p14="http://schemas.microsoft.com/office/powerpoint/2010/main" val="23615633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a:t>
            </a:r>
            <a:endParaRPr lang="en-US"/>
          </a:p>
          <a:p>
            <a:pPr marL="171450" indent="-171450">
              <a:buFont typeface="Arial" panose="020B0604020202020204" pitchFamily="34" charset="0"/>
              <a:buChar char="•"/>
            </a:pPr>
            <a:r>
              <a:rPr lang="en-US"/>
              <a:t>Refer to Policy 590 – Program Integrity: Participant Violations for more information on how vendors submit complaints against WIC participants.</a:t>
            </a:r>
          </a:p>
          <a:p>
            <a:pPr marL="171450" indent="-171450">
              <a:buFont typeface="Arial" panose="020B0604020202020204" pitchFamily="34" charset="0"/>
              <a:buChar char="•"/>
            </a:pPr>
            <a:r>
              <a:rPr lang="en-US"/>
              <a:t>Refer to Policy 588 – Program Integrity: Complaints for more information about documenting different types of complaints.</a:t>
            </a:r>
          </a:p>
        </p:txBody>
      </p:sp>
      <p:sp>
        <p:nvSpPr>
          <p:cNvPr id="4" name="Slide Number Placeholder 3"/>
          <p:cNvSpPr>
            <a:spLocks noGrp="1"/>
          </p:cNvSpPr>
          <p:nvPr>
            <p:ph type="sldNum" sz="quarter" idx="5"/>
          </p:nvPr>
        </p:nvSpPr>
        <p:spPr/>
        <p:txBody>
          <a:bodyPr/>
          <a:lstStyle/>
          <a:p>
            <a:fld id="{3DD02DF2-BACE-46E1-91C5-206B965FD3AF}" type="slidenum">
              <a:rPr lang="en-US" smtClean="0"/>
              <a:t>47</a:t>
            </a:fld>
            <a:endParaRPr lang="en-US"/>
          </a:p>
        </p:txBody>
      </p:sp>
    </p:spTree>
    <p:extLst>
      <p:ext uri="{BB962C8B-B14F-4D97-AF65-F5344CB8AC3E}">
        <p14:creationId xmlns:p14="http://schemas.microsoft.com/office/powerpoint/2010/main" val="34983708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Refer to Policy 588 – Program Integrity: Complaints for more information about documenting different types of complaints.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48</a:t>
            </a:fld>
            <a:endParaRPr lang="en-US"/>
          </a:p>
        </p:txBody>
      </p:sp>
    </p:spTree>
    <p:extLst>
      <p:ext uri="{BB962C8B-B14F-4D97-AF65-F5344CB8AC3E}">
        <p14:creationId xmlns:p14="http://schemas.microsoft.com/office/powerpoint/2010/main" val="13334031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Refer to Policy 588 – Program Integrity: Complaints for more information about documenting different types of complaints.</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49</a:t>
            </a:fld>
            <a:endParaRPr lang="en-US"/>
          </a:p>
        </p:txBody>
      </p:sp>
    </p:spTree>
    <p:extLst>
      <p:ext uri="{BB962C8B-B14F-4D97-AF65-F5344CB8AC3E}">
        <p14:creationId xmlns:p14="http://schemas.microsoft.com/office/powerpoint/2010/main" val="2338134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a:t>
            </a:r>
          </a:p>
          <a:p>
            <a:endParaRPr lang="en-US"/>
          </a:p>
          <a:p>
            <a:pPr marL="171450" indent="-171450">
              <a:buFont typeface="Arial" panose="020B0604020202020204" pitchFamily="34" charset="0"/>
              <a:buChar char="•"/>
            </a:pPr>
            <a:r>
              <a:rPr lang="en-US"/>
              <a:t>Refer to Policy 452: Civil Rights for information about required civil rights training for state and local WIC staff.</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5</a:t>
            </a:fld>
            <a:endParaRPr lang="en-US"/>
          </a:p>
        </p:txBody>
      </p:sp>
    </p:spTree>
    <p:extLst>
      <p:ext uri="{BB962C8B-B14F-4D97-AF65-F5344CB8AC3E}">
        <p14:creationId xmlns:p14="http://schemas.microsoft.com/office/powerpoint/2010/main" val="26418717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D4B34-A426-09E9-4864-A27B67A00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C0D7C-EEBA-4E10-78F7-84CD4ABB9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27AA8-985D-CD6D-D0F1-4681D4EF25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 </a:t>
            </a:r>
            <a:r>
              <a:rPr lang="en-US"/>
              <a:t>It is best practice to check the Civil Rights box when you suspect discrimination occurred. After a complaint with the Civil Rights box is checked is documented in TWIST, state WIC staff review the complaint and make the final determination if a civil rights violation occurred or not.</a:t>
            </a:r>
          </a:p>
          <a:p>
            <a:endParaRPr lang="en-US"/>
          </a:p>
        </p:txBody>
      </p:sp>
      <p:sp>
        <p:nvSpPr>
          <p:cNvPr id="4" name="Slide Number Placeholder 3">
            <a:extLst>
              <a:ext uri="{FF2B5EF4-FFF2-40B4-BE49-F238E27FC236}">
                <a16:creationId xmlns:a16="http://schemas.microsoft.com/office/drawing/2014/main" id="{0D1B8492-0BAA-508B-D2CC-40EFEBEB9D99}"/>
              </a:ext>
            </a:extLst>
          </p:cNvPr>
          <p:cNvSpPr>
            <a:spLocks noGrp="1"/>
          </p:cNvSpPr>
          <p:nvPr>
            <p:ph type="sldNum" sz="quarter" idx="5"/>
          </p:nvPr>
        </p:nvSpPr>
        <p:spPr/>
        <p:txBody>
          <a:bodyPr/>
          <a:lstStyle/>
          <a:p>
            <a:fld id="{3DD02DF2-BACE-46E1-91C5-206B965FD3AF}" type="slidenum">
              <a:rPr lang="en-US" smtClean="0"/>
              <a:t>50</a:t>
            </a:fld>
            <a:endParaRPr lang="en-US"/>
          </a:p>
        </p:txBody>
      </p:sp>
    </p:spTree>
    <p:extLst>
      <p:ext uri="{BB962C8B-B14F-4D97-AF65-F5344CB8AC3E}">
        <p14:creationId xmlns:p14="http://schemas.microsoft.com/office/powerpoint/2010/main" val="40525087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D991B-46FA-91C4-54C7-0089B11BA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98A0E-89A8-3E5C-C6BE-3A9111603A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9940-AD8B-238A-D58F-B92793CE978E}"/>
              </a:ext>
            </a:extLst>
          </p:cNvPr>
          <p:cNvSpPr>
            <a:spLocks noGrp="1"/>
          </p:cNvSpPr>
          <p:nvPr>
            <p:ph type="body" idx="1"/>
          </p:nvPr>
        </p:nvSpPr>
        <p:spPr/>
        <p:txBody>
          <a:bodyPr/>
          <a:lstStyle/>
          <a:p>
            <a:r>
              <a:rPr lang="en-US" b="1"/>
              <a:t>Note: </a:t>
            </a:r>
            <a:r>
              <a:rPr lang="en-US"/>
              <a:t>It is best practice to check the Civil Rights box when you suspect discrimination occurred. After a complaint with the Civil Rights box is checked is documented in TWIST, state WIC staff review the complaint and make the final determination if a civil rights violation occurred or not.</a:t>
            </a:r>
          </a:p>
        </p:txBody>
      </p:sp>
      <p:sp>
        <p:nvSpPr>
          <p:cNvPr id="4" name="Slide Number Placeholder 3">
            <a:extLst>
              <a:ext uri="{FF2B5EF4-FFF2-40B4-BE49-F238E27FC236}">
                <a16:creationId xmlns:a16="http://schemas.microsoft.com/office/drawing/2014/main" id="{38B0A1EB-FFDF-66F3-ED08-2430513C3539}"/>
              </a:ext>
            </a:extLst>
          </p:cNvPr>
          <p:cNvSpPr>
            <a:spLocks noGrp="1"/>
          </p:cNvSpPr>
          <p:nvPr>
            <p:ph type="sldNum" sz="quarter" idx="5"/>
          </p:nvPr>
        </p:nvSpPr>
        <p:spPr/>
        <p:txBody>
          <a:bodyPr/>
          <a:lstStyle/>
          <a:p>
            <a:fld id="{3DD02DF2-BACE-46E1-91C5-206B965FD3AF}" type="slidenum">
              <a:rPr lang="en-US" smtClean="0"/>
              <a:t>51</a:t>
            </a:fld>
            <a:endParaRPr lang="en-US"/>
          </a:p>
        </p:txBody>
      </p:sp>
    </p:spTree>
    <p:extLst>
      <p:ext uri="{BB962C8B-B14F-4D97-AF65-F5344CB8AC3E}">
        <p14:creationId xmlns:p14="http://schemas.microsoft.com/office/powerpoint/2010/main" val="15068118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Refer to Policy 588 – Program Integrity: Complaints for more information about what information to include in a civil rights complaint.</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52</a:t>
            </a:fld>
            <a:endParaRPr lang="en-US"/>
          </a:p>
        </p:txBody>
      </p:sp>
    </p:spTree>
    <p:extLst>
      <p:ext uri="{BB962C8B-B14F-4D97-AF65-F5344CB8AC3E}">
        <p14:creationId xmlns:p14="http://schemas.microsoft.com/office/powerpoint/2010/main" val="15433908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 </a:t>
            </a:r>
          </a:p>
          <a:p>
            <a:endParaRPr lang="en-US" b="1"/>
          </a:p>
          <a:p>
            <a:r>
              <a:rPr lang="en-US" b="0"/>
              <a:t>Information to include for a civil rights complaint:</a:t>
            </a:r>
          </a:p>
          <a:p>
            <a:pPr marL="171450" indent="-171450">
              <a:buFont typeface="Arial" panose="020B0604020202020204" pitchFamily="34" charset="0"/>
              <a:buChar char="•"/>
            </a:pPr>
            <a:r>
              <a:rPr lang="en-US">
                <a:latin typeface="Tahoma" panose="020B0604030504040204" pitchFamily="34" charset="0"/>
                <a:ea typeface="Tahoma" panose="020B0604030504040204" pitchFamily="34" charset="0"/>
                <a:cs typeface="Tahoma" panose="020B0604030504040204" pitchFamily="34" charset="0"/>
              </a:rPr>
              <a:t>Who was involved</a:t>
            </a:r>
          </a:p>
          <a:p>
            <a:pPr marL="171450" indent="-171450">
              <a:buFont typeface="Arial" panose="020B0604020202020204" pitchFamily="34" charset="0"/>
              <a:buChar char="•"/>
            </a:pPr>
            <a:r>
              <a:rPr lang="en-US">
                <a:latin typeface="Tahoma" panose="020B0604030504040204" pitchFamily="34" charset="0"/>
                <a:ea typeface="Tahoma" panose="020B0604030504040204" pitchFamily="34" charset="0"/>
                <a:cs typeface="Tahoma" panose="020B0604030504040204" pitchFamily="34" charset="0"/>
              </a:rPr>
              <a:t>What happened during the incident</a:t>
            </a:r>
          </a:p>
          <a:p>
            <a:pPr marL="171450" indent="-171450">
              <a:buFont typeface="Arial" panose="020B0604020202020204" pitchFamily="34" charset="0"/>
              <a:buChar char="•"/>
            </a:pPr>
            <a:r>
              <a:rPr lang="en-US">
                <a:latin typeface="Tahoma" panose="020B0604030504040204" pitchFamily="34" charset="0"/>
                <a:ea typeface="Tahoma" panose="020B0604030504040204" pitchFamily="34" charset="0"/>
                <a:cs typeface="Tahoma" panose="020B0604030504040204" pitchFamily="34" charset="0"/>
              </a:rPr>
              <a:t>Where the incident happened</a:t>
            </a:r>
          </a:p>
          <a:p>
            <a:pPr marL="171450" indent="-171450">
              <a:buFont typeface="Arial" panose="020B0604020202020204" pitchFamily="34" charset="0"/>
              <a:buChar char="•"/>
            </a:pPr>
            <a:r>
              <a:rPr lang="en-US">
                <a:latin typeface="Tahoma" panose="020B0604030504040204" pitchFamily="34" charset="0"/>
                <a:ea typeface="Tahoma" panose="020B0604030504040204" pitchFamily="34" charset="0"/>
                <a:cs typeface="Tahoma" panose="020B0604030504040204" pitchFamily="34" charset="0"/>
              </a:rPr>
              <a:t>When did the participant realize it happened</a:t>
            </a:r>
          </a:p>
          <a:p>
            <a:pPr marL="171450" indent="-171450">
              <a:buFont typeface="Arial" panose="020B0604020202020204" pitchFamily="34" charset="0"/>
              <a:buChar char="•"/>
            </a:pPr>
            <a:r>
              <a:rPr lang="en-US">
                <a:latin typeface="Tahoma" panose="020B0604030504040204" pitchFamily="34" charset="0"/>
                <a:ea typeface="Tahoma" panose="020B0604030504040204" pitchFamily="34" charset="0"/>
                <a:cs typeface="Tahoma" panose="020B0604030504040204" pitchFamily="34" charset="0"/>
              </a:rPr>
              <a:t>Why this complaint may be a potential civil rights violation</a:t>
            </a:r>
          </a:p>
          <a:p>
            <a:pPr marL="171450" indent="-171450">
              <a:buFont typeface="Arial" panose="020B0604020202020204" pitchFamily="34" charset="0"/>
              <a:buChar char="•"/>
            </a:pPr>
            <a:r>
              <a:rPr lang="en-US">
                <a:latin typeface="Tahoma" panose="020B0604030504040204" pitchFamily="34" charset="0"/>
                <a:ea typeface="Tahoma" panose="020B0604030504040204" pitchFamily="34" charset="0"/>
                <a:cs typeface="Tahoma" panose="020B0604030504040204" pitchFamily="34" charset="0"/>
              </a:rPr>
              <a:t>Which protected classes may have been involved</a:t>
            </a:r>
          </a:p>
          <a:p>
            <a:pPr marL="171450" indent="-171450">
              <a:buFont typeface="Arial" panose="020B0604020202020204" pitchFamily="34" charset="0"/>
              <a:buChar char="•"/>
            </a:pPr>
            <a:r>
              <a:rPr lang="en-US">
                <a:latin typeface="Tahoma" panose="020B0604030504040204" pitchFamily="34" charset="0"/>
                <a:ea typeface="Tahoma" panose="020B0604030504040204" pitchFamily="34" charset="0"/>
                <a:cs typeface="Tahoma" panose="020B0604030504040204" pitchFamily="34" charset="0"/>
              </a:rPr>
              <a:t>Documents related to incident (if available)</a:t>
            </a:r>
          </a:p>
          <a:p>
            <a:pPr marL="171450" indent="-171450">
              <a:buFont typeface="Arial" panose="020B0604020202020204" pitchFamily="34" charset="0"/>
              <a:buChar char="•"/>
            </a:pPr>
            <a:r>
              <a:rPr lang="en-US">
                <a:latin typeface="Tahoma" panose="020B0604030504040204" pitchFamily="34" charset="0"/>
                <a:ea typeface="Tahoma" panose="020B0604030504040204" pitchFamily="34" charset="0"/>
                <a:cs typeface="Tahoma" panose="020B0604030504040204" pitchFamily="34" charset="0"/>
              </a:rPr>
              <a:t>Information about witnesses (if available)</a:t>
            </a:r>
          </a:p>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53</a:t>
            </a:fld>
            <a:endParaRPr lang="en-US"/>
          </a:p>
        </p:txBody>
      </p:sp>
    </p:spTree>
    <p:extLst>
      <p:ext uri="{BB962C8B-B14F-4D97-AF65-F5344CB8AC3E}">
        <p14:creationId xmlns:p14="http://schemas.microsoft.com/office/powerpoint/2010/main" val="297073128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Tahoma" panose="020B0604030504040204" pitchFamily="34" charset="0"/>
                <a:ea typeface="Tahoma" panose="020B0604030504040204" pitchFamily="34" charset="0"/>
                <a:cs typeface="Tahoma" panose="020B0604030504040204" pitchFamily="34" charset="0"/>
              </a:rPr>
              <a:t>Note: </a:t>
            </a:r>
            <a:r>
              <a:rPr lang="en-US">
                <a:latin typeface="Tahoma" panose="020B0604030504040204" pitchFamily="34" charset="0"/>
                <a:ea typeface="Tahoma" panose="020B0604030504040204" pitchFamily="34" charset="0"/>
                <a:cs typeface="Tahoma" panose="020B0604030504040204" pitchFamily="34" charset="0"/>
              </a:rPr>
              <a:t>After submitting a civil rights complaint, the </a:t>
            </a:r>
            <a:r>
              <a:rPr lang="en-US">
                <a:highlight>
                  <a:srgbClr val="FFFF00"/>
                </a:highlight>
                <a:latin typeface="Tahoma" panose="020B0604030504040204" pitchFamily="34" charset="0"/>
                <a:ea typeface="Tahoma" panose="020B0604030504040204" pitchFamily="34" charset="0"/>
                <a:cs typeface="Tahoma" panose="020B0604030504040204" pitchFamily="34" charset="0"/>
              </a:rPr>
              <a:t>Compliance &amp;</a:t>
            </a:r>
            <a:r>
              <a:rPr lang="en-US">
                <a:latin typeface="Tahoma" panose="020B0604030504040204" pitchFamily="34" charset="0"/>
                <a:ea typeface="Tahoma" panose="020B0604030504040204" pitchFamily="34" charset="0"/>
                <a:cs typeface="Tahoma" panose="020B0604030504040204" pitchFamily="34" charset="0"/>
              </a:rPr>
              <a:t> Civil Rights Coordinator will follow up with your WIC Coordinator for more details if needed.</a:t>
            </a:r>
          </a:p>
        </p:txBody>
      </p:sp>
      <p:sp>
        <p:nvSpPr>
          <p:cNvPr id="4" name="Slide Number Placeholder 3"/>
          <p:cNvSpPr>
            <a:spLocks noGrp="1"/>
          </p:cNvSpPr>
          <p:nvPr>
            <p:ph type="sldNum" sz="quarter" idx="5"/>
          </p:nvPr>
        </p:nvSpPr>
        <p:spPr/>
        <p:txBody>
          <a:bodyPr/>
          <a:lstStyle/>
          <a:p>
            <a:fld id="{3DD02DF2-BACE-46E1-91C5-206B965FD3AF}" type="slidenum">
              <a:rPr lang="en-US" smtClean="0"/>
              <a:t>54</a:t>
            </a:fld>
            <a:endParaRPr lang="en-US"/>
          </a:p>
        </p:txBody>
      </p:sp>
    </p:spTree>
    <p:extLst>
      <p:ext uri="{BB962C8B-B14F-4D97-AF65-F5344CB8AC3E}">
        <p14:creationId xmlns:p14="http://schemas.microsoft.com/office/powerpoint/2010/main" val="5902761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 </a:t>
            </a:r>
            <a:r>
              <a:rPr lang="en-US"/>
              <a:t>To protect employee confidentiality, we do not enter complaints against local staff members in the WIC data system. This protects employee privacy and confidentiality. </a:t>
            </a:r>
            <a:r>
              <a:rPr lang="en-US">
                <a:latin typeface="Tahoma" panose="020B0604030504040204" pitchFamily="34" charset="0"/>
                <a:ea typeface="Tahoma" panose="020B0604030504040204" pitchFamily="34" charset="0"/>
                <a:cs typeface="Tahoma" panose="020B0604030504040204" pitchFamily="34" charset="0"/>
              </a:rPr>
              <a:t>The </a:t>
            </a:r>
            <a:r>
              <a:rPr lang="en-US">
                <a:highlight>
                  <a:srgbClr val="FFFF00"/>
                </a:highlight>
                <a:latin typeface="Tahoma" panose="020B0604030504040204" pitchFamily="34" charset="0"/>
                <a:ea typeface="Tahoma" panose="020B0604030504040204" pitchFamily="34" charset="0"/>
                <a:cs typeface="Tahoma" panose="020B0604030504040204" pitchFamily="34" charset="0"/>
              </a:rPr>
              <a:t>Compliance &amp;</a:t>
            </a:r>
            <a:r>
              <a:rPr lang="en-US">
                <a:latin typeface="Tahoma" panose="020B0604030504040204" pitchFamily="34" charset="0"/>
                <a:ea typeface="Tahoma" panose="020B0604030504040204" pitchFamily="34" charset="0"/>
                <a:cs typeface="Tahoma" panose="020B0604030504040204" pitchFamily="34" charset="0"/>
              </a:rPr>
              <a:t> Civil Rights Coordinator will follow up with your WIC Coordinator for more details if needed about the complaint.</a:t>
            </a:r>
          </a:p>
        </p:txBody>
      </p:sp>
      <p:sp>
        <p:nvSpPr>
          <p:cNvPr id="4" name="Slide Number Placeholder 3"/>
          <p:cNvSpPr>
            <a:spLocks noGrp="1"/>
          </p:cNvSpPr>
          <p:nvPr>
            <p:ph type="sldNum" sz="quarter" idx="5"/>
          </p:nvPr>
        </p:nvSpPr>
        <p:spPr/>
        <p:txBody>
          <a:bodyPr/>
          <a:lstStyle/>
          <a:p>
            <a:fld id="{3DD02DF2-BACE-46E1-91C5-206B965FD3AF}" type="slidenum">
              <a:rPr lang="en-US" smtClean="0"/>
              <a:t>55</a:t>
            </a:fld>
            <a:endParaRPr lang="en-US"/>
          </a:p>
        </p:txBody>
      </p:sp>
    </p:spTree>
    <p:extLst>
      <p:ext uri="{BB962C8B-B14F-4D97-AF65-F5344CB8AC3E}">
        <p14:creationId xmlns:p14="http://schemas.microsoft.com/office/powerpoint/2010/main" val="34620810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 </a:t>
            </a:r>
            <a:r>
              <a:rPr lang="en-US"/>
              <a:t>To protect employee confidentiality, we do not enter complaints against state staff members in the WIC data system. This protects employee privacy and confidentiality. Complaints against local agencies or WIC program in general are submitted in the new online WIC Complaints form.</a:t>
            </a:r>
          </a:p>
        </p:txBody>
      </p:sp>
      <p:sp>
        <p:nvSpPr>
          <p:cNvPr id="4" name="Slide Number Placeholder 3"/>
          <p:cNvSpPr>
            <a:spLocks noGrp="1"/>
          </p:cNvSpPr>
          <p:nvPr>
            <p:ph type="sldNum" sz="quarter" idx="5"/>
          </p:nvPr>
        </p:nvSpPr>
        <p:spPr/>
        <p:txBody>
          <a:bodyPr/>
          <a:lstStyle/>
          <a:p>
            <a:fld id="{3DD02DF2-BACE-46E1-91C5-206B965FD3AF}" type="slidenum">
              <a:rPr lang="en-US" smtClean="0"/>
              <a:t>56</a:t>
            </a:fld>
            <a:endParaRPr lang="en-US"/>
          </a:p>
        </p:txBody>
      </p:sp>
    </p:spTree>
    <p:extLst>
      <p:ext uri="{BB962C8B-B14F-4D97-AF65-F5344CB8AC3E}">
        <p14:creationId xmlns:p14="http://schemas.microsoft.com/office/powerpoint/2010/main" val="4280686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57</a:t>
            </a:fld>
            <a:endParaRPr lang="en-US"/>
          </a:p>
        </p:txBody>
      </p:sp>
    </p:spTree>
    <p:extLst>
      <p:ext uri="{BB962C8B-B14F-4D97-AF65-F5344CB8AC3E}">
        <p14:creationId xmlns:p14="http://schemas.microsoft.com/office/powerpoint/2010/main" val="31745477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58</a:t>
            </a:fld>
            <a:endParaRPr lang="en-US"/>
          </a:p>
        </p:txBody>
      </p:sp>
    </p:spTree>
    <p:extLst>
      <p:ext uri="{BB962C8B-B14F-4D97-AF65-F5344CB8AC3E}">
        <p14:creationId xmlns:p14="http://schemas.microsoft.com/office/powerpoint/2010/main" val="7757564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59</a:t>
            </a:fld>
            <a:endParaRPr lang="en-US"/>
          </a:p>
        </p:txBody>
      </p:sp>
    </p:spTree>
    <p:extLst>
      <p:ext uri="{BB962C8B-B14F-4D97-AF65-F5344CB8AC3E}">
        <p14:creationId xmlns:p14="http://schemas.microsoft.com/office/powerpoint/2010/main" val="1267543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6</a:t>
            </a:fld>
            <a:endParaRPr lang="en-US"/>
          </a:p>
        </p:txBody>
      </p:sp>
    </p:spTree>
    <p:extLst>
      <p:ext uri="{BB962C8B-B14F-4D97-AF65-F5344CB8AC3E}">
        <p14:creationId xmlns:p14="http://schemas.microsoft.com/office/powerpoint/2010/main" val="6578114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60</a:t>
            </a:fld>
            <a:endParaRPr lang="en-US"/>
          </a:p>
        </p:txBody>
      </p:sp>
    </p:spTree>
    <p:extLst>
      <p:ext uri="{BB962C8B-B14F-4D97-AF65-F5344CB8AC3E}">
        <p14:creationId xmlns:p14="http://schemas.microsoft.com/office/powerpoint/2010/main" val="24621656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61</a:t>
            </a:fld>
            <a:endParaRPr lang="en-US"/>
          </a:p>
        </p:txBody>
      </p:sp>
    </p:spTree>
    <p:extLst>
      <p:ext uri="{BB962C8B-B14F-4D97-AF65-F5344CB8AC3E}">
        <p14:creationId xmlns:p14="http://schemas.microsoft.com/office/powerpoint/2010/main" val="36245083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62</a:t>
            </a:fld>
            <a:endParaRPr lang="en-US"/>
          </a:p>
        </p:txBody>
      </p:sp>
    </p:spTree>
    <p:extLst>
      <p:ext uri="{BB962C8B-B14F-4D97-AF65-F5344CB8AC3E}">
        <p14:creationId xmlns:p14="http://schemas.microsoft.com/office/powerpoint/2010/main" val="36960290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63</a:t>
            </a:fld>
            <a:endParaRPr lang="en-US"/>
          </a:p>
        </p:txBody>
      </p:sp>
    </p:spTree>
    <p:extLst>
      <p:ext uri="{BB962C8B-B14F-4D97-AF65-F5344CB8AC3E}">
        <p14:creationId xmlns:p14="http://schemas.microsoft.com/office/powerpoint/2010/main" val="19922738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64</a:t>
            </a:fld>
            <a:endParaRPr lang="en-US"/>
          </a:p>
        </p:txBody>
      </p:sp>
    </p:spTree>
    <p:extLst>
      <p:ext uri="{BB962C8B-B14F-4D97-AF65-F5344CB8AC3E}">
        <p14:creationId xmlns:p14="http://schemas.microsoft.com/office/powerpoint/2010/main" val="32695551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65</a:t>
            </a:fld>
            <a:endParaRPr lang="en-US"/>
          </a:p>
        </p:txBody>
      </p:sp>
    </p:spTree>
    <p:extLst>
      <p:ext uri="{BB962C8B-B14F-4D97-AF65-F5344CB8AC3E}">
        <p14:creationId xmlns:p14="http://schemas.microsoft.com/office/powerpoint/2010/main" val="12598816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66</a:t>
            </a:fld>
            <a:endParaRPr lang="en-US"/>
          </a:p>
        </p:txBody>
      </p:sp>
    </p:spTree>
    <p:extLst>
      <p:ext uri="{BB962C8B-B14F-4D97-AF65-F5344CB8AC3E}">
        <p14:creationId xmlns:p14="http://schemas.microsoft.com/office/powerpoint/2010/main" val="18848542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61DFF-40CB-2A13-7AD5-606326382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39C8B-D3AA-1679-590B-230A26474D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D44856-5735-3C5B-678E-838043001B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7B1F31-91FB-354A-18C0-3672CF891325}"/>
              </a:ext>
            </a:extLst>
          </p:cNvPr>
          <p:cNvSpPr>
            <a:spLocks noGrp="1"/>
          </p:cNvSpPr>
          <p:nvPr>
            <p:ph type="sldNum" sz="quarter" idx="5"/>
          </p:nvPr>
        </p:nvSpPr>
        <p:spPr/>
        <p:txBody>
          <a:bodyPr/>
          <a:lstStyle/>
          <a:p>
            <a:fld id="{3DD02DF2-BACE-46E1-91C5-206B965FD3AF}" type="slidenum">
              <a:rPr lang="en-US" smtClean="0"/>
              <a:t>67</a:t>
            </a:fld>
            <a:endParaRPr lang="en-US"/>
          </a:p>
        </p:txBody>
      </p:sp>
    </p:spTree>
    <p:extLst>
      <p:ext uri="{BB962C8B-B14F-4D97-AF65-F5344CB8AC3E}">
        <p14:creationId xmlns:p14="http://schemas.microsoft.com/office/powerpoint/2010/main" val="13777985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70</a:t>
            </a:fld>
            <a:endParaRPr lang="en-US"/>
          </a:p>
        </p:txBody>
      </p:sp>
    </p:spTree>
    <p:extLst>
      <p:ext uri="{BB962C8B-B14F-4D97-AF65-F5344CB8AC3E}">
        <p14:creationId xmlns:p14="http://schemas.microsoft.com/office/powerpoint/2010/main" val="17382446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5CF09-D927-2472-4F23-EBB84DC31A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BBB95C-1687-2285-993C-5F5CB4FE36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E43D53-CC49-421F-56F7-4EF607018D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30FFD0-B713-B738-E703-CC280EA8F907}"/>
              </a:ext>
            </a:extLst>
          </p:cNvPr>
          <p:cNvSpPr>
            <a:spLocks noGrp="1"/>
          </p:cNvSpPr>
          <p:nvPr>
            <p:ph type="sldNum" sz="quarter" idx="5"/>
          </p:nvPr>
        </p:nvSpPr>
        <p:spPr/>
        <p:txBody>
          <a:bodyPr/>
          <a:lstStyle/>
          <a:p>
            <a:fld id="{3DD02DF2-BACE-46E1-91C5-206B965FD3AF}" type="slidenum">
              <a:rPr lang="en-US" smtClean="0"/>
              <a:t>71</a:t>
            </a:fld>
            <a:endParaRPr lang="en-US"/>
          </a:p>
        </p:txBody>
      </p:sp>
    </p:spTree>
    <p:extLst>
      <p:ext uri="{BB962C8B-B14F-4D97-AF65-F5344CB8AC3E}">
        <p14:creationId xmlns:p14="http://schemas.microsoft.com/office/powerpoint/2010/main" val="3980765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7</a:t>
            </a:fld>
            <a:endParaRPr lang="en-US"/>
          </a:p>
        </p:txBody>
      </p:sp>
    </p:spTree>
    <p:extLst>
      <p:ext uri="{BB962C8B-B14F-4D97-AF65-F5344CB8AC3E}">
        <p14:creationId xmlns:p14="http://schemas.microsoft.com/office/powerpoint/2010/main" val="25920256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75</a:t>
            </a:fld>
            <a:endParaRPr lang="en-US"/>
          </a:p>
        </p:txBody>
      </p:sp>
    </p:spTree>
    <p:extLst>
      <p:ext uri="{BB962C8B-B14F-4D97-AF65-F5344CB8AC3E}">
        <p14:creationId xmlns:p14="http://schemas.microsoft.com/office/powerpoint/2010/main" val="23658549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78</a:t>
            </a:fld>
            <a:endParaRPr lang="en-US"/>
          </a:p>
        </p:txBody>
      </p:sp>
    </p:spTree>
    <p:extLst>
      <p:ext uri="{BB962C8B-B14F-4D97-AF65-F5344CB8AC3E}">
        <p14:creationId xmlns:p14="http://schemas.microsoft.com/office/powerpoint/2010/main" val="2065226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8</a:t>
            </a:fld>
            <a:endParaRPr lang="en-US"/>
          </a:p>
        </p:txBody>
      </p:sp>
    </p:spTree>
    <p:extLst>
      <p:ext uri="{BB962C8B-B14F-4D97-AF65-F5344CB8AC3E}">
        <p14:creationId xmlns:p14="http://schemas.microsoft.com/office/powerpoint/2010/main" val="3322657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D02DF2-BACE-46E1-91C5-206B965FD3AF}" type="slidenum">
              <a:rPr lang="en-US" smtClean="0"/>
              <a:t>9</a:t>
            </a:fld>
            <a:endParaRPr lang="en-US"/>
          </a:p>
        </p:txBody>
      </p:sp>
    </p:spTree>
    <p:extLst>
      <p:ext uri="{BB962C8B-B14F-4D97-AF65-F5344CB8AC3E}">
        <p14:creationId xmlns:p14="http://schemas.microsoft.com/office/powerpoint/2010/main" val="2686793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9204D-1061-6BFB-F081-9C6BA8198C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34015C-D92F-F6EE-6E6C-94173EF3F9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CD9C0A-4289-F8AD-6FD2-27E3941880EE}"/>
              </a:ext>
            </a:extLst>
          </p:cNvPr>
          <p:cNvSpPr>
            <a:spLocks noGrp="1"/>
          </p:cNvSpPr>
          <p:nvPr>
            <p:ph type="dt" sz="half" idx="10"/>
          </p:nvPr>
        </p:nvSpPr>
        <p:spPr/>
        <p:txBody>
          <a:bodyPr/>
          <a:lstStyle/>
          <a:p>
            <a:fld id="{3B3E6710-52C4-4949-980B-E9DA1C0E56B0}" type="datetime1">
              <a:rPr lang="en-US" smtClean="0"/>
              <a:t>11/24/2025</a:t>
            </a:fld>
            <a:endParaRPr lang="en-US"/>
          </a:p>
        </p:txBody>
      </p:sp>
      <p:sp>
        <p:nvSpPr>
          <p:cNvPr id="5" name="Footer Placeholder 4">
            <a:extLst>
              <a:ext uri="{FF2B5EF4-FFF2-40B4-BE49-F238E27FC236}">
                <a16:creationId xmlns:a16="http://schemas.microsoft.com/office/drawing/2014/main" id="{455BA9E5-F12C-9334-C73C-2BD5A46448FD}"/>
              </a:ext>
            </a:extLst>
          </p:cNvPr>
          <p:cNvSpPr>
            <a:spLocks noGrp="1"/>
          </p:cNvSpPr>
          <p:nvPr>
            <p:ph type="ftr" sz="quarter" idx="11"/>
          </p:nvPr>
        </p:nvSpPr>
        <p:spPr/>
        <p:txBody>
          <a:bodyPr/>
          <a:lstStyle/>
          <a:p>
            <a:r>
              <a:rPr lang="en-US"/>
              <a:t>2026 Civil Rights Training Refresher</a:t>
            </a:r>
          </a:p>
        </p:txBody>
      </p:sp>
      <p:sp>
        <p:nvSpPr>
          <p:cNvPr id="6" name="Slide Number Placeholder 5">
            <a:extLst>
              <a:ext uri="{FF2B5EF4-FFF2-40B4-BE49-F238E27FC236}">
                <a16:creationId xmlns:a16="http://schemas.microsoft.com/office/drawing/2014/main" id="{168418FB-0216-778D-455B-2BC9CDFE44A2}"/>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3081559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B3F2C-0C95-1E17-3A30-3CA6FBD738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3A134B-05C4-267A-229F-C4D90F56A4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7E270D-2054-CBD1-6E3D-8D45E3D317D2}"/>
              </a:ext>
            </a:extLst>
          </p:cNvPr>
          <p:cNvSpPr>
            <a:spLocks noGrp="1"/>
          </p:cNvSpPr>
          <p:nvPr>
            <p:ph type="dt" sz="half" idx="10"/>
          </p:nvPr>
        </p:nvSpPr>
        <p:spPr/>
        <p:txBody>
          <a:bodyPr/>
          <a:lstStyle/>
          <a:p>
            <a:fld id="{BB5E4EDA-7232-4F28-9EE1-9251EABC8B7E}" type="datetime1">
              <a:rPr lang="en-US" smtClean="0"/>
              <a:t>11/24/2025</a:t>
            </a:fld>
            <a:endParaRPr lang="en-US"/>
          </a:p>
        </p:txBody>
      </p:sp>
      <p:sp>
        <p:nvSpPr>
          <p:cNvPr id="5" name="Footer Placeholder 4">
            <a:extLst>
              <a:ext uri="{FF2B5EF4-FFF2-40B4-BE49-F238E27FC236}">
                <a16:creationId xmlns:a16="http://schemas.microsoft.com/office/drawing/2014/main" id="{EB485DA9-060A-B313-469F-BB2A30F72964}"/>
              </a:ext>
            </a:extLst>
          </p:cNvPr>
          <p:cNvSpPr>
            <a:spLocks noGrp="1"/>
          </p:cNvSpPr>
          <p:nvPr>
            <p:ph type="ftr" sz="quarter" idx="11"/>
          </p:nvPr>
        </p:nvSpPr>
        <p:spPr/>
        <p:txBody>
          <a:bodyPr/>
          <a:lstStyle/>
          <a:p>
            <a:r>
              <a:rPr lang="en-US"/>
              <a:t>2026 Civil Rights Training Refresher</a:t>
            </a:r>
          </a:p>
        </p:txBody>
      </p:sp>
      <p:sp>
        <p:nvSpPr>
          <p:cNvPr id="6" name="Slide Number Placeholder 5">
            <a:extLst>
              <a:ext uri="{FF2B5EF4-FFF2-40B4-BE49-F238E27FC236}">
                <a16:creationId xmlns:a16="http://schemas.microsoft.com/office/drawing/2014/main" id="{A2B4F869-CFF1-9FBB-5931-8DE77E8EB0F6}"/>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772078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18D66F-008D-F645-672D-A55F4753CA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EE21FE-C15B-EAE5-313C-D42F6DD47D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BADFA-66FF-6F00-A672-4320B9833F43}"/>
              </a:ext>
            </a:extLst>
          </p:cNvPr>
          <p:cNvSpPr>
            <a:spLocks noGrp="1"/>
          </p:cNvSpPr>
          <p:nvPr>
            <p:ph type="dt" sz="half" idx="10"/>
          </p:nvPr>
        </p:nvSpPr>
        <p:spPr/>
        <p:txBody>
          <a:bodyPr/>
          <a:lstStyle/>
          <a:p>
            <a:fld id="{1C44A9C6-6A97-403C-9D9A-B1401C6A46A9}" type="datetime1">
              <a:rPr lang="en-US" smtClean="0"/>
              <a:t>11/24/2025</a:t>
            </a:fld>
            <a:endParaRPr lang="en-US"/>
          </a:p>
        </p:txBody>
      </p:sp>
      <p:sp>
        <p:nvSpPr>
          <p:cNvPr id="5" name="Footer Placeholder 4">
            <a:extLst>
              <a:ext uri="{FF2B5EF4-FFF2-40B4-BE49-F238E27FC236}">
                <a16:creationId xmlns:a16="http://schemas.microsoft.com/office/drawing/2014/main" id="{790CA72E-A667-B3F3-570A-8B1687BDC541}"/>
              </a:ext>
            </a:extLst>
          </p:cNvPr>
          <p:cNvSpPr>
            <a:spLocks noGrp="1"/>
          </p:cNvSpPr>
          <p:nvPr>
            <p:ph type="ftr" sz="quarter" idx="11"/>
          </p:nvPr>
        </p:nvSpPr>
        <p:spPr/>
        <p:txBody>
          <a:bodyPr/>
          <a:lstStyle/>
          <a:p>
            <a:r>
              <a:rPr lang="en-US"/>
              <a:t>2026 Civil Rights Training Refresher</a:t>
            </a:r>
          </a:p>
        </p:txBody>
      </p:sp>
      <p:sp>
        <p:nvSpPr>
          <p:cNvPr id="6" name="Slide Number Placeholder 5">
            <a:extLst>
              <a:ext uri="{FF2B5EF4-FFF2-40B4-BE49-F238E27FC236}">
                <a16:creationId xmlns:a16="http://schemas.microsoft.com/office/drawing/2014/main" id="{6AB6ECD7-D663-651B-07C7-06AFAAA85A01}"/>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2216943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D3BD-B46E-EC63-E16B-B9417AD677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D52F1A-0732-DF42-0DFE-3138DED6F9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875D47-74A6-F9E2-98B5-6389C1058D36}"/>
              </a:ext>
            </a:extLst>
          </p:cNvPr>
          <p:cNvSpPr>
            <a:spLocks noGrp="1"/>
          </p:cNvSpPr>
          <p:nvPr>
            <p:ph type="dt" sz="half" idx="10"/>
          </p:nvPr>
        </p:nvSpPr>
        <p:spPr/>
        <p:txBody>
          <a:bodyPr/>
          <a:lstStyle/>
          <a:p>
            <a:fld id="{9176CCF0-8227-4B61-95FE-B88462382DEF}" type="datetime1">
              <a:rPr lang="en-US" smtClean="0"/>
              <a:t>11/24/2025</a:t>
            </a:fld>
            <a:endParaRPr lang="en-US"/>
          </a:p>
        </p:txBody>
      </p:sp>
      <p:sp>
        <p:nvSpPr>
          <p:cNvPr id="5" name="Footer Placeholder 4">
            <a:extLst>
              <a:ext uri="{FF2B5EF4-FFF2-40B4-BE49-F238E27FC236}">
                <a16:creationId xmlns:a16="http://schemas.microsoft.com/office/drawing/2014/main" id="{99306990-9D84-EC14-2ABA-74255DD79FDD}"/>
              </a:ext>
            </a:extLst>
          </p:cNvPr>
          <p:cNvSpPr>
            <a:spLocks noGrp="1"/>
          </p:cNvSpPr>
          <p:nvPr>
            <p:ph type="ftr" sz="quarter" idx="11"/>
          </p:nvPr>
        </p:nvSpPr>
        <p:spPr/>
        <p:txBody>
          <a:bodyPr/>
          <a:lstStyle/>
          <a:p>
            <a:r>
              <a:rPr lang="en-US"/>
              <a:t>2026 Civil Rights Training Refresher</a:t>
            </a:r>
          </a:p>
        </p:txBody>
      </p:sp>
      <p:sp>
        <p:nvSpPr>
          <p:cNvPr id="6" name="Slide Number Placeholder 5">
            <a:extLst>
              <a:ext uri="{FF2B5EF4-FFF2-40B4-BE49-F238E27FC236}">
                <a16:creationId xmlns:a16="http://schemas.microsoft.com/office/drawing/2014/main" id="{67925DF4-746D-E70A-765A-3F6B6906F82C}"/>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4009253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E116E-9530-14E7-D544-C1AC989E1B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B97C21-D577-323A-8656-71A0701EAE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F99756-19DC-210A-DF50-B7DAD5391BD9}"/>
              </a:ext>
            </a:extLst>
          </p:cNvPr>
          <p:cNvSpPr>
            <a:spLocks noGrp="1"/>
          </p:cNvSpPr>
          <p:nvPr>
            <p:ph type="dt" sz="half" idx="10"/>
          </p:nvPr>
        </p:nvSpPr>
        <p:spPr/>
        <p:txBody>
          <a:bodyPr/>
          <a:lstStyle/>
          <a:p>
            <a:fld id="{ECE1494F-A608-41F0-AB5E-6F4A38EC4D36}" type="datetime1">
              <a:rPr lang="en-US" smtClean="0"/>
              <a:t>11/24/2025</a:t>
            </a:fld>
            <a:endParaRPr lang="en-US"/>
          </a:p>
        </p:txBody>
      </p:sp>
      <p:sp>
        <p:nvSpPr>
          <p:cNvPr id="5" name="Footer Placeholder 4">
            <a:extLst>
              <a:ext uri="{FF2B5EF4-FFF2-40B4-BE49-F238E27FC236}">
                <a16:creationId xmlns:a16="http://schemas.microsoft.com/office/drawing/2014/main" id="{A123F2C3-4275-302B-3E60-8687EFCF65A2}"/>
              </a:ext>
            </a:extLst>
          </p:cNvPr>
          <p:cNvSpPr>
            <a:spLocks noGrp="1"/>
          </p:cNvSpPr>
          <p:nvPr>
            <p:ph type="ftr" sz="quarter" idx="11"/>
          </p:nvPr>
        </p:nvSpPr>
        <p:spPr/>
        <p:txBody>
          <a:bodyPr/>
          <a:lstStyle/>
          <a:p>
            <a:r>
              <a:rPr lang="en-US"/>
              <a:t>2026 Civil Rights Training Refresher</a:t>
            </a:r>
          </a:p>
        </p:txBody>
      </p:sp>
      <p:sp>
        <p:nvSpPr>
          <p:cNvPr id="6" name="Slide Number Placeholder 5">
            <a:extLst>
              <a:ext uri="{FF2B5EF4-FFF2-40B4-BE49-F238E27FC236}">
                <a16:creationId xmlns:a16="http://schemas.microsoft.com/office/drawing/2014/main" id="{0836381D-3CF8-DABF-7E7C-C2CD44AF89F6}"/>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2540972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F95BB-1B62-55D7-D0E8-E150D5E636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11045C-050A-BD3E-384D-BD0A331CDC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B9E268-D5A7-35DE-711D-DDFC3A93BE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7FB0F5-A0E0-1170-CD97-5921D1F379D1}"/>
              </a:ext>
            </a:extLst>
          </p:cNvPr>
          <p:cNvSpPr>
            <a:spLocks noGrp="1"/>
          </p:cNvSpPr>
          <p:nvPr>
            <p:ph type="dt" sz="half" idx="10"/>
          </p:nvPr>
        </p:nvSpPr>
        <p:spPr/>
        <p:txBody>
          <a:bodyPr/>
          <a:lstStyle/>
          <a:p>
            <a:fld id="{CD1C951C-B709-4EB9-971F-8D36B7FC1905}" type="datetime1">
              <a:rPr lang="en-US" smtClean="0"/>
              <a:t>11/24/2025</a:t>
            </a:fld>
            <a:endParaRPr lang="en-US"/>
          </a:p>
        </p:txBody>
      </p:sp>
      <p:sp>
        <p:nvSpPr>
          <p:cNvPr id="6" name="Footer Placeholder 5">
            <a:extLst>
              <a:ext uri="{FF2B5EF4-FFF2-40B4-BE49-F238E27FC236}">
                <a16:creationId xmlns:a16="http://schemas.microsoft.com/office/drawing/2014/main" id="{35BBB9A8-0BF8-EDD7-BB4D-538AB1A509FC}"/>
              </a:ext>
            </a:extLst>
          </p:cNvPr>
          <p:cNvSpPr>
            <a:spLocks noGrp="1"/>
          </p:cNvSpPr>
          <p:nvPr>
            <p:ph type="ftr" sz="quarter" idx="11"/>
          </p:nvPr>
        </p:nvSpPr>
        <p:spPr/>
        <p:txBody>
          <a:bodyPr/>
          <a:lstStyle/>
          <a:p>
            <a:r>
              <a:rPr lang="en-US"/>
              <a:t>2026 Civil Rights Training Refresher</a:t>
            </a:r>
          </a:p>
        </p:txBody>
      </p:sp>
      <p:sp>
        <p:nvSpPr>
          <p:cNvPr id="7" name="Slide Number Placeholder 6">
            <a:extLst>
              <a:ext uri="{FF2B5EF4-FFF2-40B4-BE49-F238E27FC236}">
                <a16:creationId xmlns:a16="http://schemas.microsoft.com/office/drawing/2014/main" id="{7739260A-AA14-F459-A96D-3120E7A0ED52}"/>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1760300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88DE6-1203-D3EC-0F50-3067B97E8D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07721C-F95F-47C4-CED3-28745B1180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C4177C-1676-7A75-7436-F66ECF20B2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1776CC-1F75-B8A2-C915-BE2B09D472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6D1275-2073-B49F-68CB-E889838F9A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A2EB6F4-DD7B-EB71-2E6E-D7C5697121BA}"/>
              </a:ext>
            </a:extLst>
          </p:cNvPr>
          <p:cNvSpPr>
            <a:spLocks noGrp="1"/>
          </p:cNvSpPr>
          <p:nvPr>
            <p:ph type="dt" sz="half" idx="10"/>
          </p:nvPr>
        </p:nvSpPr>
        <p:spPr/>
        <p:txBody>
          <a:bodyPr/>
          <a:lstStyle/>
          <a:p>
            <a:fld id="{FE1F3E2F-2F0A-49CF-8ABD-DC7CEA4CDAED}" type="datetime1">
              <a:rPr lang="en-US" smtClean="0"/>
              <a:t>11/24/2025</a:t>
            </a:fld>
            <a:endParaRPr lang="en-US"/>
          </a:p>
        </p:txBody>
      </p:sp>
      <p:sp>
        <p:nvSpPr>
          <p:cNvPr id="8" name="Footer Placeholder 7">
            <a:extLst>
              <a:ext uri="{FF2B5EF4-FFF2-40B4-BE49-F238E27FC236}">
                <a16:creationId xmlns:a16="http://schemas.microsoft.com/office/drawing/2014/main" id="{FABF122F-50E3-F1AA-1A1D-9806EC1D8D26}"/>
              </a:ext>
            </a:extLst>
          </p:cNvPr>
          <p:cNvSpPr>
            <a:spLocks noGrp="1"/>
          </p:cNvSpPr>
          <p:nvPr>
            <p:ph type="ftr" sz="quarter" idx="11"/>
          </p:nvPr>
        </p:nvSpPr>
        <p:spPr/>
        <p:txBody>
          <a:bodyPr/>
          <a:lstStyle/>
          <a:p>
            <a:r>
              <a:rPr lang="en-US"/>
              <a:t>2026 Civil Rights Training Refresher</a:t>
            </a:r>
          </a:p>
        </p:txBody>
      </p:sp>
      <p:sp>
        <p:nvSpPr>
          <p:cNvPr id="9" name="Slide Number Placeholder 8">
            <a:extLst>
              <a:ext uri="{FF2B5EF4-FFF2-40B4-BE49-F238E27FC236}">
                <a16:creationId xmlns:a16="http://schemas.microsoft.com/office/drawing/2014/main" id="{45D6EC09-9785-D34E-225B-4B713E4B64DE}"/>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968001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F16E6-EC26-E2A6-2B0A-97649869E0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3FB462-538D-C1D8-CEFE-1ABB4BBF5DFC}"/>
              </a:ext>
            </a:extLst>
          </p:cNvPr>
          <p:cNvSpPr>
            <a:spLocks noGrp="1"/>
          </p:cNvSpPr>
          <p:nvPr>
            <p:ph type="dt" sz="half" idx="10"/>
          </p:nvPr>
        </p:nvSpPr>
        <p:spPr/>
        <p:txBody>
          <a:bodyPr/>
          <a:lstStyle/>
          <a:p>
            <a:fld id="{50A0427D-1FEF-4D8D-95C9-B133B6F143F5}" type="datetime1">
              <a:rPr lang="en-US" smtClean="0"/>
              <a:t>11/24/2025</a:t>
            </a:fld>
            <a:endParaRPr lang="en-US"/>
          </a:p>
        </p:txBody>
      </p:sp>
      <p:sp>
        <p:nvSpPr>
          <p:cNvPr id="4" name="Footer Placeholder 3">
            <a:extLst>
              <a:ext uri="{FF2B5EF4-FFF2-40B4-BE49-F238E27FC236}">
                <a16:creationId xmlns:a16="http://schemas.microsoft.com/office/drawing/2014/main" id="{BE8DC6C5-D9BD-9CFF-D8E9-D162C538B66F}"/>
              </a:ext>
            </a:extLst>
          </p:cNvPr>
          <p:cNvSpPr>
            <a:spLocks noGrp="1"/>
          </p:cNvSpPr>
          <p:nvPr>
            <p:ph type="ftr" sz="quarter" idx="11"/>
          </p:nvPr>
        </p:nvSpPr>
        <p:spPr/>
        <p:txBody>
          <a:bodyPr/>
          <a:lstStyle/>
          <a:p>
            <a:r>
              <a:rPr lang="en-US"/>
              <a:t>2026 Civil Rights Training Refresher</a:t>
            </a:r>
          </a:p>
        </p:txBody>
      </p:sp>
      <p:sp>
        <p:nvSpPr>
          <p:cNvPr id="5" name="Slide Number Placeholder 4">
            <a:extLst>
              <a:ext uri="{FF2B5EF4-FFF2-40B4-BE49-F238E27FC236}">
                <a16:creationId xmlns:a16="http://schemas.microsoft.com/office/drawing/2014/main" id="{63612E35-C9B0-FA9D-15F7-45998C7A0BA5}"/>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2885585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FA20B8-D36F-0B85-76C8-873D064825F5}"/>
              </a:ext>
            </a:extLst>
          </p:cNvPr>
          <p:cNvSpPr>
            <a:spLocks noGrp="1"/>
          </p:cNvSpPr>
          <p:nvPr>
            <p:ph type="dt" sz="half" idx="10"/>
          </p:nvPr>
        </p:nvSpPr>
        <p:spPr/>
        <p:txBody>
          <a:bodyPr/>
          <a:lstStyle/>
          <a:p>
            <a:fld id="{9E2DEDA6-E4DC-4619-82C6-FF98101DACD4}" type="datetime1">
              <a:rPr lang="en-US" smtClean="0"/>
              <a:t>11/24/2025</a:t>
            </a:fld>
            <a:endParaRPr lang="en-US"/>
          </a:p>
        </p:txBody>
      </p:sp>
      <p:sp>
        <p:nvSpPr>
          <p:cNvPr id="3" name="Footer Placeholder 2">
            <a:extLst>
              <a:ext uri="{FF2B5EF4-FFF2-40B4-BE49-F238E27FC236}">
                <a16:creationId xmlns:a16="http://schemas.microsoft.com/office/drawing/2014/main" id="{F4D78D1B-09AB-67B6-CA5F-058B5B9ED379}"/>
              </a:ext>
            </a:extLst>
          </p:cNvPr>
          <p:cNvSpPr>
            <a:spLocks noGrp="1"/>
          </p:cNvSpPr>
          <p:nvPr>
            <p:ph type="ftr" sz="quarter" idx="11"/>
          </p:nvPr>
        </p:nvSpPr>
        <p:spPr/>
        <p:txBody>
          <a:bodyPr/>
          <a:lstStyle/>
          <a:p>
            <a:r>
              <a:rPr lang="en-US"/>
              <a:t>2026 Civil Rights Training Refresher</a:t>
            </a:r>
          </a:p>
        </p:txBody>
      </p:sp>
      <p:sp>
        <p:nvSpPr>
          <p:cNvPr id="4" name="Slide Number Placeholder 3">
            <a:extLst>
              <a:ext uri="{FF2B5EF4-FFF2-40B4-BE49-F238E27FC236}">
                <a16:creationId xmlns:a16="http://schemas.microsoft.com/office/drawing/2014/main" id="{49E7E9DF-4C24-F910-5CD6-DA8A548E9102}"/>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3092982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B4BE2-7F34-831D-BB46-D20AEFDA04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4E51A4-3CAE-9932-4161-4A7FA6C719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DDAA80-71C1-1F01-E90E-C40FFC7BF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D13191-406C-A1F9-23F9-C4A01D2E0B93}"/>
              </a:ext>
            </a:extLst>
          </p:cNvPr>
          <p:cNvSpPr>
            <a:spLocks noGrp="1"/>
          </p:cNvSpPr>
          <p:nvPr>
            <p:ph type="dt" sz="half" idx="10"/>
          </p:nvPr>
        </p:nvSpPr>
        <p:spPr/>
        <p:txBody>
          <a:bodyPr/>
          <a:lstStyle/>
          <a:p>
            <a:fld id="{1D54187B-8B74-4463-A1E5-9AEB327E4174}" type="datetime1">
              <a:rPr lang="en-US" smtClean="0"/>
              <a:t>11/24/2025</a:t>
            </a:fld>
            <a:endParaRPr lang="en-US"/>
          </a:p>
        </p:txBody>
      </p:sp>
      <p:sp>
        <p:nvSpPr>
          <p:cNvPr id="6" name="Footer Placeholder 5">
            <a:extLst>
              <a:ext uri="{FF2B5EF4-FFF2-40B4-BE49-F238E27FC236}">
                <a16:creationId xmlns:a16="http://schemas.microsoft.com/office/drawing/2014/main" id="{6C2F9AC7-D97B-7562-90EB-7F30B72D1864}"/>
              </a:ext>
            </a:extLst>
          </p:cNvPr>
          <p:cNvSpPr>
            <a:spLocks noGrp="1"/>
          </p:cNvSpPr>
          <p:nvPr>
            <p:ph type="ftr" sz="quarter" idx="11"/>
          </p:nvPr>
        </p:nvSpPr>
        <p:spPr/>
        <p:txBody>
          <a:bodyPr/>
          <a:lstStyle/>
          <a:p>
            <a:r>
              <a:rPr lang="en-US"/>
              <a:t>2026 Civil Rights Training Refresher</a:t>
            </a:r>
          </a:p>
        </p:txBody>
      </p:sp>
      <p:sp>
        <p:nvSpPr>
          <p:cNvPr id="7" name="Slide Number Placeholder 6">
            <a:extLst>
              <a:ext uri="{FF2B5EF4-FFF2-40B4-BE49-F238E27FC236}">
                <a16:creationId xmlns:a16="http://schemas.microsoft.com/office/drawing/2014/main" id="{7AD0B5F9-62CD-ED20-601A-59846F3255B6}"/>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2699828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47C2A-2415-E6B3-07E5-F226296EFA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508404-F132-D0C4-3621-7C946E095E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B3392C-D7A2-617D-F798-9257B839EB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3569BB-97A4-EA33-DE53-4167B9C18BA3}"/>
              </a:ext>
            </a:extLst>
          </p:cNvPr>
          <p:cNvSpPr>
            <a:spLocks noGrp="1"/>
          </p:cNvSpPr>
          <p:nvPr>
            <p:ph type="dt" sz="half" idx="10"/>
          </p:nvPr>
        </p:nvSpPr>
        <p:spPr/>
        <p:txBody>
          <a:bodyPr/>
          <a:lstStyle/>
          <a:p>
            <a:fld id="{7164A8B6-BA02-4697-B1E9-CC82BF4AA753}" type="datetime1">
              <a:rPr lang="en-US" smtClean="0"/>
              <a:t>11/24/2025</a:t>
            </a:fld>
            <a:endParaRPr lang="en-US"/>
          </a:p>
        </p:txBody>
      </p:sp>
      <p:sp>
        <p:nvSpPr>
          <p:cNvPr id="6" name="Footer Placeholder 5">
            <a:extLst>
              <a:ext uri="{FF2B5EF4-FFF2-40B4-BE49-F238E27FC236}">
                <a16:creationId xmlns:a16="http://schemas.microsoft.com/office/drawing/2014/main" id="{6B1AA354-72F9-04EA-1B29-18AA16C31FB2}"/>
              </a:ext>
            </a:extLst>
          </p:cNvPr>
          <p:cNvSpPr>
            <a:spLocks noGrp="1"/>
          </p:cNvSpPr>
          <p:nvPr>
            <p:ph type="ftr" sz="quarter" idx="11"/>
          </p:nvPr>
        </p:nvSpPr>
        <p:spPr/>
        <p:txBody>
          <a:bodyPr/>
          <a:lstStyle/>
          <a:p>
            <a:r>
              <a:rPr lang="en-US"/>
              <a:t>2026 Civil Rights Training Refresher</a:t>
            </a:r>
          </a:p>
        </p:txBody>
      </p:sp>
      <p:sp>
        <p:nvSpPr>
          <p:cNvPr id="7" name="Slide Number Placeholder 6">
            <a:extLst>
              <a:ext uri="{FF2B5EF4-FFF2-40B4-BE49-F238E27FC236}">
                <a16:creationId xmlns:a16="http://schemas.microsoft.com/office/drawing/2014/main" id="{A092FF7B-6F0D-FB77-63F5-AED53E55F247}"/>
              </a:ext>
            </a:extLst>
          </p:cNvPr>
          <p:cNvSpPr>
            <a:spLocks noGrp="1"/>
          </p:cNvSpPr>
          <p:nvPr>
            <p:ph type="sldNum" sz="quarter" idx="12"/>
          </p:nvPr>
        </p:nvSpPr>
        <p:spPr/>
        <p:txBody>
          <a:bodyPr/>
          <a:lstStyle/>
          <a:p>
            <a:fld id="{4159E822-D27E-4D64-A5C0-294BD7A10568}" type="slidenum">
              <a:rPr lang="en-US" smtClean="0"/>
              <a:t>‹#›</a:t>
            </a:fld>
            <a:endParaRPr lang="en-US"/>
          </a:p>
        </p:txBody>
      </p:sp>
    </p:spTree>
    <p:extLst>
      <p:ext uri="{BB962C8B-B14F-4D97-AF65-F5344CB8AC3E}">
        <p14:creationId xmlns:p14="http://schemas.microsoft.com/office/powerpoint/2010/main" val="3410673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B02C0A-5442-4B27-0DB1-14DAE7DCEC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58F637-CAD3-787C-C0A5-5BABE9FAD6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9C3E7-91FA-BC99-23CF-81BCCF5E8F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98B3BA-3C84-4D0E-A9AD-1F1EF5E18BC4}" type="datetime1">
              <a:rPr lang="en-US" smtClean="0"/>
              <a:t>11/24/2025</a:t>
            </a:fld>
            <a:endParaRPr lang="en-US"/>
          </a:p>
        </p:txBody>
      </p:sp>
      <p:sp>
        <p:nvSpPr>
          <p:cNvPr id="5" name="Footer Placeholder 4">
            <a:extLst>
              <a:ext uri="{FF2B5EF4-FFF2-40B4-BE49-F238E27FC236}">
                <a16:creationId xmlns:a16="http://schemas.microsoft.com/office/drawing/2014/main" id="{2309E832-38AC-3921-CF02-455559E179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2026 Civil Rights Training Refresher</a:t>
            </a:r>
          </a:p>
        </p:txBody>
      </p:sp>
      <p:sp>
        <p:nvSpPr>
          <p:cNvPr id="6" name="Slide Number Placeholder 5">
            <a:extLst>
              <a:ext uri="{FF2B5EF4-FFF2-40B4-BE49-F238E27FC236}">
                <a16:creationId xmlns:a16="http://schemas.microsoft.com/office/drawing/2014/main" id="{794BF350-2743-E7C1-DBC1-2FE7C2EF16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159E822-D27E-4D64-A5C0-294BD7A10568}" type="slidenum">
              <a:rPr lang="en-US" smtClean="0"/>
              <a:t>‹#›</a:t>
            </a:fld>
            <a:endParaRPr lang="en-US"/>
          </a:p>
        </p:txBody>
      </p:sp>
    </p:spTree>
    <p:extLst>
      <p:ext uri="{BB962C8B-B14F-4D97-AF65-F5344CB8AC3E}">
        <p14:creationId xmlns:p14="http://schemas.microsoft.com/office/powerpoint/2010/main" val="3053332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5.png"/><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9.jpe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2.sv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3.jpeg"/><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15.jpeg"/><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16.jpeg"/><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17.jpe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image" Target="../media/image1.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1.jpe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1.jpe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6.png"/><Relationship Id="rId4"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6.png"/><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6.png"/><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6.png"/><Relationship Id="rId4" Type="http://schemas.openxmlformats.org/officeDocument/2006/relationships/image" Target="../media/image1.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19.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3.jpeg"/><Relationship Id="rId4"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19.jpeg"/><Relationship Id="rId5" Type="http://schemas.openxmlformats.org/officeDocument/2006/relationships/image" Target="../media/image5.png"/><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21.jpeg"/><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22.jpeg"/><Relationship Id="rId4" Type="http://schemas.openxmlformats.org/officeDocument/2006/relationships/image" Target="../media/image1.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23.jpeg"/><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1.jpeg"/><Relationship Id="rId4" Type="http://schemas.openxmlformats.org/officeDocument/2006/relationships/image" Target="../media/image26.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26.jpeg"/><Relationship Id="rId4"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0.xml"/><Relationship Id="rId5" Type="http://schemas.openxmlformats.org/officeDocument/2006/relationships/image" Target="../media/image27.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30.jpe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1.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2.xml"/><Relationship Id="rId5" Type="http://schemas.openxmlformats.org/officeDocument/2006/relationships/image" Target="../media/image27.png"/><Relationship Id="rId4" Type="http://schemas.openxmlformats.org/officeDocument/2006/relationships/image" Target="../media/image1.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3.xml"/><Relationship Id="rId5" Type="http://schemas.openxmlformats.org/officeDocument/2006/relationships/image" Target="../media/image31.png"/><Relationship Id="rId4" Type="http://schemas.openxmlformats.org/officeDocument/2006/relationships/image" Target="../media/image1.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44.xml"/><Relationship Id="rId5" Type="http://schemas.openxmlformats.org/officeDocument/2006/relationships/image" Target="../media/image32.png"/><Relationship Id="rId4" Type="http://schemas.openxmlformats.org/officeDocument/2006/relationships/image" Target="../media/image1.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33.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6.xml"/><Relationship Id="rId5" Type="http://schemas.openxmlformats.org/officeDocument/2006/relationships/image" Target="../media/image34.jpeg"/><Relationship Id="rId4" Type="http://schemas.openxmlformats.org/officeDocument/2006/relationships/image" Target="../media/image1.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7.xml"/><Relationship Id="rId5" Type="http://schemas.openxmlformats.org/officeDocument/2006/relationships/image" Target="../media/image35.jpeg"/><Relationship Id="rId4" Type="http://schemas.openxmlformats.org/officeDocument/2006/relationships/image" Target="../media/image1.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36.jpeg"/><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1.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50.xml"/><Relationship Id="rId5" Type="http://schemas.openxmlformats.org/officeDocument/2006/relationships/image" Target="../media/image37.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7.jpeg"/><Relationship Id="rId4" Type="http://schemas.openxmlformats.org/officeDocument/2006/relationships/image" Target="../media/image1.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1.xml"/><Relationship Id="rId5" Type="http://schemas.openxmlformats.org/officeDocument/2006/relationships/image" Target="../media/image38.png"/><Relationship Id="rId4" Type="http://schemas.openxmlformats.org/officeDocument/2006/relationships/image" Target="../media/image1.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52.xml"/><Relationship Id="rId5" Type="http://schemas.openxmlformats.org/officeDocument/2006/relationships/image" Target="../media/image38.png"/><Relationship Id="rId4" Type="http://schemas.openxmlformats.org/officeDocument/2006/relationships/image" Target="../media/image1.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1.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7" Type="http://schemas.openxmlformats.org/officeDocument/2006/relationships/image" Target="../media/image40.svg"/><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55.xml"/><Relationship Id="rId5" Type="http://schemas.openxmlformats.org/officeDocument/2006/relationships/image" Target="../media/image41.jpeg"/><Relationship Id="rId4" Type="http://schemas.openxmlformats.org/officeDocument/2006/relationships/image" Target="../media/image1.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56.xml"/><Relationship Id="rId5" Type="http://schemas.openxmlformats.org/officeDocument/2006/relationships/image" Target="../media/image42.jpeg"/><Relationship Id="rId4" Type="http://schemas.openxmlformats.org/officeDocument/2006/relationships/image" Target="../media/image1.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57.xml"/><Relationship Id="rId5" Type="http://schemas.openxmlformats.org/officeDocument/2006/relationships/image" Target="../media/image1.jpeg"/><Relationship Id="rId4" Type="http://schemas.openxmlformats.org/officeDocument/2006/relationships/hyperlink" Target="https://forms.office.com/pages/responsepage.aspx?id=6GOOZTmNnEmPSBOtyUUvTDETdGzUKp5MlHltH1kAe6FUQkI5NjRCR1kzMDQ2SkM1T0dNVDlVWTM2US4u&amp;route=shorturl" TargetMode="Externa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1.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59.xml"/><Relationship Id="rId4" Type="http://schemas.openxmlformats.org/officeDocument/2006/relationships/image" Target="../media/image45.jpeg"/></Relationships>
</file>

<file path=ppt/slides/_rels/slide5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notesSlide" Target="../notesSlides/notesSlide59.xml"/><Relationship Id="rId7"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jpeg"/></Relationships>
</file>

<file path=ppt/slides/_rels/slide60.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notesSlide" Target="../notesSlides/notesSlide60.xml"/><Relationship Id="rId7"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1.jpeg"/></Relationships>
</file>

<file path=ppt/slides/_rels/slide6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notesSlide" Target="../notesSlides/notesSlide61.xml"/><Relationship Id="rId7"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ags" Target="../tags/tag62.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1.jpeg"/><Relationship Id="rId9" Type="http://schemas.openxmlformats.org/officeDocument/2006/relationships/image" Target="../media/image58.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image" Target="../media/image61.jpeg"/><Relationship Id="rId4" Type="http://schemas.openxmlformats.org/officeDocument/2006/relationships/image" Target="../media/image60.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64.xml"/><Relationship Id="rId5" Type="http://schemas.openxmlformats.org/officeDocument/2006/relationships/image" Target="../media/image1.jpeg"/><Relationship Id="rId4" Type="http://schemas.openxmlformats.org/officeDocument/2006/relationships/image" Target="../media/image62.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65.xml"/><Relationship Id="rId5" Type="http://schemas.openxmlformats.org/officeDocument/2006/relationships/image" Target="../media/image62.jpeg"/><Relationship Id="rId4" Type="http://schemas.openxmlformats.org/officeDocument/2006/relationships/image" Target="../media/image1.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66.xml"/><Relationship Id="rId6" Type="http://schemas.microsoft.com/office/2007/relationships/hdphoto" Target="../media/hdphoto1.wdp"/><Relationship Id="rId5" Type="http://schemas.openxmlformats.org/officeDocument/2006/relationships/image" Target="../media/image63.png"/><Relationship Id="rId4" Type="http://schemas.openxmlformats.org/officeDocument/2006/relationships/image" Target="../media/image1.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67.xml"/><Relationship Id="rId6" Type="http://schemas.microsoft.com/office/2007/relationships/hdphoto" Target="../media/hdphoto1.wdp"/><Relationship Id="rId5" Type="http://schemas.openxmlformats.org/officeDocument/2006/relationships/image" Target="../media/image63.png"/><Relationship Id="rId4" Type="http://schemas.openxmlformats.org/officeDocument/2006/relationships/image" Target="../media/image1.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ags" Target="../tags/tag68.xml"/><Relationship Id="rId6" Type="http://schemas.microsoft.com/office/2007/relationships/hdphoto" Target="../media/hdphoto1.wdp"/><Relationship Id="rId5" Type="http://schemas.openxmlformats.org/officeDocument/2006/relationships/image" Target="../media/image63.png"/><Relationship Id="rId4" Type="http://schemas.openxmlformats.org/officeDocument/2006/relationships/image" Target="../media/image1.jpeg"/></Relationships>
</file>

<file path=ppt/slides/_rels/slide6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2.xml"/><Relationship Id="rId1" Type="http://schemas.openxmlformats.org/officeDocument/2006/relationships/tags" Target="../tags/tag69.xml"/><Relationship Id="rId4" Type="http://schemas.openxmlformats.org/officeDocument/2006/relationships/image" Target="../media/image1.jpeg"/></Relationships>
</file>

<file path=ppt/slides/_rels/slide6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1.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1.jpeg"/></Relationships>
</file>

<file path=ppt/slides/_rels/slide7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73.xml"/><Relationship Id="rId4" Type="http://schemas.openxmlformats.org/officeDocument/2006/relationships/image" Target="../media/image1.jpeg"/></Relationships>
</file>

<file path=ppt/slides/_rels/slide7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1.jpeg"/><Relationship Id="rId4" Type="http://schemas.openxmlformats.org/officeDocument/2006/relationships/image" Target="../media/image42.jpeg"/></Relationships>
</file>

<file path=ppt/slides/_rels/slide74.xml.rels><?xml version="1.0" encoding="UTF-8" standalone="yes"?>
<Relationships xmlns="http://schemas.openxmlformats.org/package/2006/relationships"><Relationship Id="rId3" Type="http://schemas.openxmlformats.org/officeDocument/2006/relationships/hyperlink" Target="https://forms.office.com/pages/responsepage.aspx?id=6GOOZTmNnEmPSBOtyUUvTDETdGzUKp5MlHltH1kAe6FUQkI5NjRCR1kzMDQ2SkM1T0dNVDlVWTM2US4u&amp;route=shorturl" TargetMode="External"/><Relationship Id="rId2" Type="http://schemas.openxmlformats.org/officeDocument/2006/relationships/slideLayout" Target="../slideLayouts/slideLayout2.xml"/><Relationship Id="rId1" Type="http://schemas.openxmlformats.org/officeDocument/2006/relationships/tags" Target="../tags/tag75.xml"/><Relationship Id="rId6" Type="http://schemas.openxmlformats.org/officeDocument/2006/relationships/image" Target="../media/image65.png"/><Relationship Id="rId5" Type="http://schemas.openxmlformats.org/officeDocument/2006/relationships/image" Target="../media/image1.jpeg"/><Relationship Id="rId4" Type="http://schemas.openxmlformats.org/officeDocument/2006/relationships/image" Target="../media/image64.jpe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0.xml"/><Relationship Id="rId7" Type="http://schemas.openxmlformats.org/officeDocument/2006/relationships/image" Target="../media/image55.svg"/><Relationship Id="rId2" Type="http://schemas.openxmlformats.org/officeDocument/2006/relationships/slideLayout" Target="../slideLayouts/slideLayout2.xml"/><Relationship Id="rId1" Type="http://schemas.openxmlformats.org/officeDocument/2006/relationships/tags" Target="../tags/tag76.xml"/><Relationship Id="rId6" Type="http://schemas.openxmlformats.org/officeDocument/2006/relationships/image" Target="../media/image54.png"/><Relationship Id="rId5" Type="http://schemas.openxmlformats.org/officeDocument/2006/relationships/image" Target="../media/image45.jpeg"/><Relationship Id="rId4" Type="http://schemas.openxmlformats.org/officeDocument/2006/relationships/image" Target="../media/image1.jpeg"/></Relationships>
</file>

<file path=ppt/slides/_rels/slide7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77.xml"/><Relationship Id="rId5" Type="http://schemas.microsoft.com/office/2007/relationships/hdphoto" Target="../media/hdphoto1.wdp"/><Relationship Id="rId4" Type="http://schemas.openxmlformats.org/officeDocument/2006/relationships/image" Target="../media/image63.png"/></Relationships>
</file>

<file path=ppt/slides/_rels/slide77.xml.rels><?xml version="1.0" encoding="UTF-8" standalone="yes"?>
<Relationships xmlns="http://schemas.openxmlformats.org/package/2006/relationships"><Relationship Id="rId3" Type="http://schemas.openxmlformats.org/officeDocument/2006/relationships/hyperlink" Target="https://www.oregon.gov/oha/PH/HEALTHYPEOPLEFAMILIES/WIC/Documents/ppm/452.pdf" TargetMode="Externa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78.xml"/><Relationship Id="rId6" Type="http://schemas.openxmlformats.org/officeDocument/2006/relationships/image" Target="../media/image66.jpeg"/><Relationship Id="rId5" Type="http://schemas.openxmlformats.org/officeDocument/2006/relationships/hyperlink" Target="https://www.oregon.gov/oha/PH/HEALTHYPEOPLEFAMILIES/WIC/Documents/ppm/635.pdf" TargetMode="External"/><Relationship Id="rId4" Type="http://schemas.openxmlformats.org/officeDocument/2006/relationships/hyperlink" Target="https://www.oregon.gov/oha/PH/HEALTHYPEOPLEFAMILIES/WIC/Documents/ppm/588.pdf" TargetMode="Externa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xml"/><Relationship Id="rId1" Type="http://schemas.openxmlformats.org/officeDocument/2006/relationships/tags" Target="../tags/tag79.xml"/><Relationship Id="rId6" Type="http://schemas.openxmlformats.org/officeDocument/2006/relationships/image" Target="../media/image41.jpeg"/><Relationship Id="rId5" Type="http://schemas.openxmlformats.org/officeDocument/2006/relationships/image" Target="../media/image1.jpeg"/><Relationship Id="rId4" Type="http://schemas.openxmlformats.org/officeDocument/2006/relationships/hyperlink" Target="mailto:Liliana.L.Auw@oha.oregon.gov"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3.xml"/><Relationship Id="rId1" Type="http://schemas.openxmlformats.org/officeDocument/2006/relationships/tags" Target="../tags/tag80.xml"/><Relationship Id="rId4" Type="http://schemas.openxmlformats.org/officeDocument/2006/relationships/image" Target="../media/image6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5.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54F77-53F2-D28A-3390-974442052B64}"/>
              </a:ext>
            </a:extLst>
          </p:cNvPr>
          <p:cNvSpPr>
            <a:spLocks noGrp="1"/>
          </p:cNvSpPr>
          <p:nvPr>
            <p:ph type="ctrTitle"/>
          </p:nvPr>
        </p:nvSpPr>
        <p:spPr>
          <a:xfrm>
            <a:off x="1524000" y="1899603"/>
            <a:ext cx="9144000" cy="2387600"/>
          </a:xfrm>
        </p:spPr>
        <p:txBody>
          <a:bodyPr>
            <a:normAutofit/>
          </a:bodyPr>
          <a:lstStyle/>
          <a:p>
            <a:r>
              <a:rPr lang="en-US" dirty="0">
                <a:latin typeface="Arial Rounded MT Bold" panose="020F0704030504030204" pitchFamily="34" charset="0"/>
              </a:rPr>
              <a:t>2026 Civil Rights Training</a:t>
            </a:r>
          </a:p>
        </p:txBody>
      </p:sp>
      <p:sp>
        <p:nvSpPr>
          <p:cNvPr id="3" name="Subtitle 2">
            <a:extLst>
              <a:ext uri="{FF2B5EF4-FFF2-40B4-BE49-F238E27FC236}">
                <a16:creationId xmlns:a16="http://schemas.microsoft.com/office/drawing/2014/main" id="{3CB23FDB-F7FA-2CF6-4C5E-16A073C5D3B3}"/>
              </a:ext>
            </a:extLst>
          </p:cNvPr>
          <p:cNvSpPr>
            <a:spLocks noGrp="1"/>
          </p:cNvSpPr>
          <p:nvPr>
            <p:ph type="subTitle" idx="1"/>
          </p:nvPr>
        </p:nvSpPr>
        <p:spPr>
          <a:xfrm>
            <a:off x="1524000" y="4473396"/>
            <a:ext cx="9144000" cy="1655762"/>
          </a:xfrm>
        </p:spPr>
        <p:txBody>
          <a:bodyPr>
            <a:normAutofit/>
          </a:bodyPr>
          <a:lstStyle/>
          <a:p>
            <a:r>
              <a:rPr lang="en-US" sz="2800" dirty="0">
                <a:latin typeface="Tahoma" panose="020B0604030504040204" pitchFamily="34" charset="0"/>
                <a:ea typeface="Tahoma" panose="020B0604030504040204" pitchFamily="34" charset="0"/>
                <a:cs typeface="Tahoma" panose="020B0604030504040204" pitchFamily="34" charset="0"/>
              </a:rPr>
              <a:t>For continuing WIC staff</a:t>
            </a:r>
          </a:p>
        </p:txBody>
      </p:sp>
      <p:pic>
        <p:nvPicPr>
          <p:cNvPr id="5" name="Picture 4" descr="WIC Oregon icon">
            <a:extLst>
              <a:ext uri="{FF2B5EF4-FFF2-40B4-BE49-F238E27FC236}">
                <a16:creationId xmlns:a16="http://schemas.microsoft.com/office/drawing/2014/main" id="{9D3069B2-B603-7354-FB75-999B47DB7F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112" y="113363"/>
            <a:ext cx="2172279" cy="1230958"/>
          </a:xfrm>
          <a:prstGeom prst="rect">
            <a:avLst/>
          </a:prstGeom>
        </p:spPr>
      </p:pic>
    </p:spTree>
    <p:custDataLst>
      <p:tags r:id="rId1"/>
    </p:custDataLst>
    <p:extLst>
      <p:ext uri="{BB962C8B-B14F-4D97-AF65-F5344CB8AC3E}">
        <p14:creationId xmlns:p14="http://schemas.microsoft.com/office/powerpoint/2010/main" val="2267102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855EA-F49F-BBC5-54D1-6532960C54C3}"/>
              </a:ext>
            </a:extLst>
          </p:cNvPr>
          <p:cNvSpPr>
            <a:spLocks noGrp="1"/>
          </p:cNvSpPr>
          <p:nvPr>
            <p:ph type="title"/>
          </p:nvPr>
        </p:nvSpPr>
        <p:spPr/>
        <p:txBody>
          <a:bodyPr/>
          <a:lstStyle/>
          <a:p>
            <a:r>
              <a:rPr lang="en-US">
                <a:latin typeface="Arial Rounded MT Bold" panose="020F0704030504030204" pitchFamily="34" charset="0"/>
              </a:rPr>
              <a:t>Protected classes and discrimination</a:t>
            </a:r>
          </a:p>
        </p:txBody>
      </p:sp>
      <p:sp>
        <p:nvSpPr>
          <p:cNvPr id="3" name="Content Placeholder 2">
            <a:extLst>
              <a:ext uri="{FF2B5EF4-FFF2-40B4-BE49-F238E27FC236}">
                <a16:creationId xmlns:a16="http://schemas.microsoft.com/office/drawing/2014/main" id="{D9BA982F-5762-592B-716A-B95510AFB5E7}"/>
              </a:ext>
            </a:extLst>
          </p:cNvPr>
          <p:cNvSpPr>
            <a:spLocks noGrp="1"/>
          </p:cNvSpPr>
          <p:nvPr>
            <p:ph idx="1"/>
          </p:nvPr>
        </p:nvSpPr>
        <p:spPr>
          <a:xfrm>
            <a:off x="838200" y="1825625"/>
            <a:ext cx="8032531" cy="4351338"/>
          </a:xfrm>
        </p:spPr>
        <p:txBody>
          <a:bodyPr>
            <a:normAutofit lnSpcReduction="10000"/>
          </a:bodyPr>
          <a:lstStyle/>
          <a:p>
            <a:pPr marL="0" indent="0">
              <a:buNone/>
            </a:pPr>
            <a:endParaRPr lang="en-US" b="1">
              <a:latin typeface="Tahoma" panose="020B0604030504040204" pitchFamily="34" charset="0"/>
              <a:ea typeface="Tahoma" panose="020B0604030504040204" pitchFamily="34" charset="0"/>
              <a:cs typeface="Tahoma" panose="020B0604030504040204" pitchFamily="34" charset="0"/>
            </a:endParaRPr>
          </a:p>
          <a:p>
            <a:pPr marL="0" indent="0">
              <a:buNone/>
            </a:pPr>
            <a:r>
              <a:rPr lang="en-US" b="1">
                <a:latin typeface="Tahoma" panose="020B0604030504040204" pitchFamily="34" charset="0"/>
                <a:ea typeface="Tahoma" panose="020B0604030504040204" pitchFamily="34" charset="0"/>
                <a:cs typeface="Tahoma" panose="020B0604030504040204" pitchFamily="34" charset="0"/>
              </a:rPr>
              <a:t>Protected classes</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Groups of people who share a common trait and are legally protected from being discriminated against based on that trait.</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Example: Age, race, national origin, sex, color, disability</a:t>
            </a:r>
          </a:p>
        </p:txBody>
      </p:sp>
      <p:pic>
        <p:nvPicPr>
          <p:cNvPr id="4" name="Picture 3">
            <a:extLst>
              <a:ext uri="{FF2B5EF4-FFF2-40B4-BE49-F238E27FC236}">
                <a16:creationId xmlns:a16="http://schemas.microsoft.com/office/drawing/2014/main" id="{AE60AB17-AE35-EA4A-A29F-35D5C8821E6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7" name="Picture 6" descr="Icon showing 6 protected classes">
            <a:extLst>
              <a:ext uri="{FF2B5EF4-FFF2-40B4-BE49-F238E27FC236}">
                <a16:creationId xmlns:a16="http://schemas.microsoft.com/office/drawing/2014/main" id="{8CACF2A5-AC64-ED8D-1DF2-6D65277F51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84475" y="1671012"/>
            <a:ext cx="3321269" cy="3153593"/>
          </a:xfrm>
          <a:prstGeom prst="rect">
            <a:avLst/>
          </a:prstGeom>
        </p:spPr>
      </p:pic>
    </p:spTree>
    <p:custDataLst>
      <p:tags r:id="rId1"/>
    </p:custDataLst>
    <p:extLst>
      <p:ext uri="{BB962C8B-B14F-4D97-AF65-F5344CB8AC3E}">
        <p14:creationId xmlns:p14="http://schemas.microsoft.com/office/powerpoint/2010/main" val="1001342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E08D3-CFED-BBE0-5C3C-D85E06DF3C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921C2-17F9-A391-EC5D-242F234C10BF}"/>
              </a:ext>
            </a:extLst>
          </p:cNvPr>
          <p:cNvSpPr>
            <a:spLocks noGrp="1"/>
          </p:cNvSpPr>
          <p:nvPr>
            <p:ph type="title"/>
          </p:nvPr>
        </p:nvSpPr>
        <p:spPr/>
        <p:txBody>
          <a:bodyPr/>
          <a:lstStyle/>
          <a:p>
            <a:r>
              <a:rPr lang="en-US">
                <a:latin typeface="Arial Rounded MT Bold" panose="020F0704030504030204" pitchFamily="34" charset="0"/>
              </a:rPr>
              <a:t>Protected classes and discrimination</a:t>
            </a:r>
          </a:p>
        </p:txBody>
      </p:sp>
      <p:sp>
        <p:nvSpPr>
          <p:cNvPr id="3" name="Content Placeholder 2">
            <a:extLst>
              <a:ext uri="{FF2B5EF4-FFF2-40B4-BE49-F238E27FC236}">
                <a16:creationId xmlns:a16="http://schemas.microsoft.com/office/drawing/2014/main" id="{294AFCAC-085B-4B22-682C-D64701675776}"/>
              </a:ext>
            </a:extLst>
          </p:cNvPr>
          <p:cNvSpPr>
            <a:spLocks noGrp="1"/>
          </p:cNvSpPr>
          <p:nvPr>
            <p:ph idx="1"/>
          </p:nvPr>
        </p:nvSpPr>
        <p:spPr>
          <a:xfrm>
            <a:off x="838200" y="1597025"/>
            <a:ext cx="8032531" cy="4667250"/>
          </a:xfrm>
        </p:spPr>
        <p:txBody>
          <a:bodyPr>
            <a:normAutofit fontScale="92500"/>
          </a:bodyPr>
          <a:lstStyle/>
          <a:p>
            <a:pPr marL="0" indent="0">
              <a:buNone/>
            </a:pPr>
            <a:endParaRPr lang="en-US" b="1">
              <a:latin typeface="Tahoma" panose="020B0604030504040204" pitchFamily="34" charset="0"/>
              <a:ea typeface="Tahoma" panose="020B0604030504040204" pitchFamily="34" charset="0"/>
              <a:cs typeface="Tahoma" panose="020B0604030504040204" pitchFamily="34" charset="0"/>
            </a:endParaRPr>
          </a:p>
          <a:p>
            <a:pPr marL="0" indent="0">
              <a:buNone/>
            </a:pPr>
            <a:r>
              <a:rPr lang="en-US" b="1">
                <a:latin typeface="Tahoma" panose="020B0604030504040204" pitchFamily="34" charset="0"/>
                <a:ea typeface="Tahoma" panose="020B0604030504040204" pitchFamily="34" charset="0"/>
                <a:cs typeface="Tahoma" panose="020B0604030504040204" pitchFamily="34" charset="0"/>
              </a:rPr>
              <a:t>Discrimination</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Treating someone unfairly or differently because of who they are. This can happen on purpose, by accident, or even when someone fails to act.</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Example: Staff member speaks kindly and helpfully to English-speaking participants but is impatient and dismissive towards those with limited English.</a:t>
            </a:r>
          </a:p>
        </p:txBody>
      </p:sp>
      <p:pic>
        <p:nvPicPr>
          <p:cNvPr id="4" name="Picture 3">
            <a:extLst>
              <a:ext uri="{FF2B5EF4-FFF2-40B4-BE49-F238E27FC236}">
                <a16:creationId xmlns:a16="http://schemas.microsoft.com/office/drawing/2014/main" id="{3D85C0A5-E1FF-6718-E3CA-8465EEE87C0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Icon showing 6 protected classes">
            <a:extLst>
              <a:ext uri="{FF2B5EF4-FFF2-40B4-BE49-F238E27FC236}">
                <a16:creationId xmlns:a16="http://schemas.microsoft.com/office/drawing/2014/main" id="{4650E3F3-5AD8-6228-A606-8F7D7AEE46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84475" y="1671012"/>
            <a:ext cx="3321269" cy="3153593"/>
          </a:xfrm>
          <a:prstGeom prst="rect">
            <a:avLst/>
          </a:prstGeom>
        </p:spPr>
      </p:pic>
    </p:spTree>
    <p:custDataLst>
      <p:tags r:id="rId1"/>
    </p:custDataLst>
    <p:extLst>
      <p:ext uri="{BB962C8B-B14F-4D97-AF65-F5344CB8AC3E}">
        <p14:creationId xmlns:p14="http://schemas.microsoft.com/office/powerpoint/2010/main" val="3461687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AF92C-9DDD-1B28-6330-011F8325D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4E712D-11C8-6486-9562-6901F13E79E9}"/>
              </a:ext>
            </a:extLst>
          </p:cNvPr>
          <p:cNvSpPr>
            <a:spLocks noGrp="1"/>
          </p:cNvSpPr>
          <p:nvPr>
            <p:ph type="title"/>
          </p:nvPr>
        </p:nvSpPr>
        <p:spPr/>
        <p:txBody>
          <a:bodyPr/>
          <a:lstStyle/>
          <a:p>
            <a:r>
              <a:rPr lang="en-US">
                <a:latin typeface="Arial Rounded MT Bold" panose="020F0704030504030204" pitchFamily="34" charset="0"/>
              </a:rPr>
              <a:t>How to identify a civil rights violation</a:t>
            </a:r>
          </a:p>
        </p:txBody>
      </p:sp>
      <p:sp>
        <p:nvSpPr>
          <p:cNvPr id="3" name="Content Placeholder 2">
            <a:extLst>
              <a:ext uri="{FF2B5EF4-FFF2-40B4-BE49-F238E27FC236}">
                <a16:creationId xmlns:a16="http://schemas.microsoft.com/office/drawing/2014/main" id="{2A0D3FA8-7377-BF4C-D671-B373D43B5D3B}"/>
              </a:ext>
            </a:extLst>
          </p:cNvPr>
          <p:cNvSpPr>
            <a:spLocks noGrp="1"/>
          </p:cNvSpPr>
          <p:nvPr>
            <p:ph idx="1"/>
          </p:nvPr>
        </p:nvSpPr>
        <p:spPr>
          <a:xfrm>
            <a:off x="5230415" y="2026443"/>
            <a:ext cx="5799536" cy="2507059"/>
          </a:xfrm>
        </p:spPr>
        <p:txBody>
          <a:bodyPr vert="horz" lIns="91440" tIns="45720" rIns="91440" bIns="45720" rtlCol="0" anchor="t">
            <a:normAutofit/>
          </a:bodyPr>
          <a:lstStyle/>
          <a:p>
            <a:pPr marL="0" indent="0">
              <a:buNone/>
            </a:pPr>
            <a:endParaRPr lang="en-US" b="1">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b="1">
                <a:latin typeface="Tahoma"/>
                <a:ea typeface="Tahoma"/>
                <a:cs typeface="Tahoma"/>
              </a:rPr>
              <a:t>A civil rights violation is </a:t>
            </a:r>
            <a:r>
              <a:rPr lang="en-US" b="1" u="sng">
                <a:latin typeface="Tahoma"/>
                <a:ea typeface="Tahoma"/>
                <a:cs typeface="Tahoma"/>
              </a:rPr>
              <a:t>not</a:t>
            </a:r>
            <a:r>
              <a:rPr lang="en-US" b="1">
                <a:latin typeface="Tahoma"/>
                <a:ea typeface="Tahoma"/>
                <a:cs typeface="Tahoma"/>
              </a:rPr>
              <a:t>:</a:t>
            </a:r>
          </a:p>
          <a:p>
            <a:pPr marL="0" indent="0">
              <a:lnSpc>
                <a:spcPct val="120000"/>
              </a:lnSpc>
              <a:buNone/>
            </a:pPr>
            <a:r>
              <a:rPr lang="en-US">
                <a:latin typeface="Tahoma"/>
                <a:ea typeface="Tahoma"/>
                <a:cs typeface="Tahoma"/>
              </a:rPr>
              <a:t>Any wrong or unfair treatment of a WIC participant. </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4D091C78-1E2D-143D-C862-AA89D17EE9C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4" name="Picture 3" descr="Picture of woman checking out at grocery store with eWIC card">
            <a:extLst>
              <a:ext uri="{FF2B5EF4-FFF2-40B4-BE49-F238E27FC236}">
                <a16:creationId xmlns:a16="http://schemas.microsoft.com/office/drawing/2014/main" id="{8CB3804B-1CE3-045D-2685-DFFBD61C58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845071"/>
            <a:ext cx="4029498" cy="26884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quot;Not Allowed&quot; Symbol 4">
            <a:extLst>
              <a:ext uri="{FF2B5EF4-FFF2-40B4-BE49-F238E27FC236}">
                <a16:creationId xmlns:a16="http://schemas.microsoft.com/office/drawing/2014/main" id="{CA3DBA5A-63ED-6871-608F-01D06310A016}"/>
              </a:ext>
              <a:ext uri="{C183D7F6-B498-43B3-948B-1728B52AA6E4}">
                <adec:decorative xmlns:adec="http://schemas.microsoft.com/office/drawing/2017/decorative" val="1"/>
              </a:ext>
            </a:extLst>
          </p:cNvPr>
          <p:cNvSpPr/>
          <p:nvPr/>
        </p:nvSpPr>
        <p:spPr>
          <a:xfrm>
            <a:off x="10486257" y="1715621"/>
            <a:ext cx="867543" cy="771526"/>
          </a:xfrm>
          <a:prstGeom prst="noSmoking">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434520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7CB0A-9B5C-1CF0-F764-CD9B2B8DED76}"/>
              </a:ext>
            </a:extLst>
          </p:cNvPr>
          <p:cNvSpPr>
            <a:spLocks noGrp="1"/>
          </p:cNvSpPr>
          <p:nvPr>
            <p:ph type="title"/>
          </p:nvPr>
        </p:nvSpPr>
        <p:spPr/>
        <p:txBody>
          <a:bodyPr/>
          <a:lstStyle/>
          <a:p>
            <a:r>
              <a:rPr lang="en-US">
                <a:latin typeface="Arial Rounded MT Bold" panose="020F0704030504030204" pitchFamily="34" charset="0"/>
              </a:rPr>
              <a:t>How to identify a civil rights violation</a:t>
            </a:r>
          </a:p>
        </p:txBody>
      </p:sp>
      <p:sp>
        <p:nvSpPr>
          <p:cNvPr id="3" name="Content Placeholder 2">
            <a:extLst>
              <a:ext uri="{FF2B5EF4-FFF2-40B4-BE49-F238E27FC236}">
                <a16:creationId xmlns:a16="http://schemas.microsoft.com/office/drawing/2014/main" id="{86A00F43-64EE-DAE0-56A9-0B67DBF30944}"/>
              </a:ext>
            </a:extLst>
          </p:cNvPr>
          <p:cNvSpPr>
            <a:spLocks noGrp="1"/>
          </p:cNvSpPr>
          <p:nvPr>
            <p:ph idx="1"/>
          </p:nvPr>
        </p:nvSpPr>
        <p:spPr>
          <a:xfrm>
            <a:off x="5219700" y="1830388"/>
            <a:ext cx="6429375" cy="2493962"/>
          </a:xfrm>
        </p:spPr>
        <p:txBody>
          <a:bodyPr vert="horz" lIns="91440" tIns="45720" rIns="91440" bIns="45720" rtlCol="0" anchor="t">
            <a:normAutofit fontScale="92500" lnSpcReduction="10000"/>
          </a:bodyPr>
          <a:lstStyle/>
          <a:p>
            <a:pPr marL="0" indent="0">
              <a:buNone/>
            </a:pPr>
            <a:endParaRPr lang="en-US" b="1">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b="1">
                <a:latin typeface="Tahoma"/>
                <a:ea typeface="Tahoma"/>
                <a:cs typeface="Tahoma"/>
              </a:rPr>
              <a:t>A civil rights violation </a:t>
            </a:r>
            <a:r>
              <a:rPr lang="en-US" b="1" u="sng">
                <a:latin typeface="Tahoma"/>
                <a:ea typeface="Tahoma"/>
                <a:cs typeface="Tahoma"/>
              </a:rPr>
              <a:t>is</a:t>
            </a:r>
            <a:r>
              <a:rPr lang="en-US" b="1">
                <a:latin typeface="Tahoma"/>
                <a:ea typeface="Tahoma"/>
                <a:cs typeface="Tahoma"/>
              </a:rPr>
              <a:t>:</a:t>
            </a:r>
          </a:p>
          <a:p>
            <a:pPr marL="0" indent="0">
              <a:lnSpc>
                <a:spcPct val="120000"/>
              </a:lnSpc>
              <a:buNone/>
            </a:pPr>
            <a:r>
              <a:rPr lang="en-US">
                <a:latin typeface="Tahoma"/>
                <a:ea typeface="Tahoma"/>
                <a:cs typeface="Tahoma"/>
              </a:rPr>
              <a:t>Discrimination against a WIC participant based on one or more of the 6 protected classes.</a:t>
            </a:r>
          </a:p>
        </p:txBody>
      </p:sp>
      <p:pic>
        <p:nvPicPr>
          <p:cNvPr id="7" name="Picture 6">
            <a:extLst>
              <a:ext uri="{FF2B5EF4-FFF2-40B4-BE49-F238E27FC236}">
                <a16:creationId xmlns:a16="http://schemas.microsoft.com/office/drawing/2014/main" id="{358AB972-BC5F-3160-CC63-313F4508392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Two parents holding their child in a WIC clinic">
            <a:extLst>
              <a:ext uri="{FF2B5EF4-FFF2-40B4-BE49-F238E27FC236}">
                <a16:creationId xmlns:a16="http://schemas.microsoft.com/office/drawing/2014/main" id="{69E6FE50-2B18-9C90-CDF0-FBE2730269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830388"/>
            <a:ext cx="4162773" cy="27765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Graphic 4" descr="Checkbox Checked with solid fill">
            <a:extLst>
              <a:ext uri="{FF2B5EF4-FFF2-40B4-BE49-F238E27FC236}">
                <a16:creationId xmlns:a16="http://schemas.microsoft.com/office/drawing/2014/main" id="{5165E9C1-D0F6-8779-E7F8-FD5700F6B83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50127" y="1520825"/>
            <a:ext cx="1422400" cy="1422400"/>
          </a:xfrm>
          <a:prstGeom prst="rect">
            <a:avLst/>
          </a:prstGeom>
        </p:spPr>
      </p:pic>
    </p:spTree>
    <p:custDataLst>
      <p:tags r:id="rId1"/>
    </p:custDataLst>
    <p:extLst>
      <p:ext uri="{BB962C8B-B14F-4D97-AF65-F5344CB8AC3E}">
        <p14:creationId xmlns:p14="http://schemas.microsoft.com/office/powerpoint/2010/main" val="349292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5A602-6CB0-365F-B3F2-BB2BBA24E8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718D22-4FCF-4967-E80D-43768D3BB8B1}"/>
              </a:ext>
            </a:extLst>
          </p:cNvPr>
          <p:cNvSpPr>
            <a:spLocks noGrp="1"/>
          </p:cNvSpPr>
          <p:nvPr>
            <p:ph type="title"/>
          </p:nvPr>
        </p:nvSpPr>
        <p:spPr>
          <a:xfrm>
            <a:off x="452375" y="61231"/>
            <a:ext cx="10515600" cy="1325563"/>
          </a:xfrm>
        </p:spPr>
        <p:txBody>
          <a:bodyPr/>
          <a:lstStyle/>
          <a:p>
            <a:r>
              <a:rPr lang="en-US">
                <a:latin typeface="Arial Rounded MT Bold" panose="020F0704030504030204" pitchFamily="34" charset="0"/>
              </a:rPr>
              <a:t>Is this a civil rights violation?</a:t>
            </a:r>
          </a:p>
        </p:txBody>
      </p:sp>
      <p:sp>
        <p:nvSpPr>
          <p:cNvPr id="3" name="Content Placeholder 2">
            <a:extLst>
              <a:ext uri="{FF2B5EF4-FFF2-40B4-BE49-F238E27FC236}">
                <a16:creationId xmlns:a16="http://schemas.microsoft.com/office/drawing/2014/main" id="{3215B6BB-4FEE-6502-E433-C3CC3159EBAE}"/>
              </a:ext>
            </a:extLst>
          </p:cNvPr>
          <p:cNvSpPr>
            <a:spLocks noGrp="1"/>
          </p:cNvSpPr>
          <p:nvPr>
            <p:ph idx="1"/>
          </p:nvPr>
        </p:nvSpPr>
        <p:spPr>
          <a:xfrm>
            <a:off x="452375" y="1384343"/>
            <a:ext cx="8259470" cy="5271181"/>
          </a:xfrm>
        </p:spPr>
        <p:txBody>
          <a:bodyPr>
            <a:normAutofit fontScale="77500" lnSpcReduction="20000"/>
          </a:bodyPr>
          <a:lstStyle/>
          <a:p>
            <a:pPr marL="0" indent="0">
              <a:lnSpc>
                <a:spcPct val="130000"/>
              </a:lnSpc>
              <a:buNone/>
            </a:pPr>
            <a:r>
              <a:rPr lang="en-US">
                <a:latin typeface="Tahoma" panose="020B0604030504040204" pitchFamily="34" charset="0"/>
                <a:ea typeface="Tahoma" panose="020B0604030504040204" pitchFamily="34" charset="0"/>
                <a:cs typeface="Tahoma" panose="020B0604030504040204" pitchFamily="34" charset="0"/>
              </a:rPr>
              <a:t>Amina is at the store and finds WIC-approved items such as whole wheat naan, goat milk, and dried lentils—foods that are staples in their diet. </a:t>
            </a:r>
          </a:p>
          <a:p>
            <a:pPr marL="0" indent="0">
              <a:lnSpc>
                <a:spcPct val="13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30000"/>
              </a:lnSpc>
              <a:buNone/>
            </a:pPr>
            <a:r>
              <a:rPr lang="en-US">
                <a:latin typeface="Tahoma" panose="020B0604030504040204" pitchFamily="34" charset="0"/>
                <a:ea typeface="Tahoma" panose="020B0604030504040204" pitchFamily="34" charset="0"/>
                <a:cs typeface="Tahoma" panose="020B0604030504040204" pitchFamily="34" charset="0"/>
              </a:rPr>
              <a:t>At checkout, the clerk looks at the items and says, “Why don’t you people eat normal stuff like everyone else?” The clerk then questions whether the items are WIC-approved and delays the transaction, even though the items scanned through correctly. </a:t>
            </a:r>
          </a:p>
          <a:p>
            <a:pPr marL="0" indent="0">
              <a:lnSpc>
                <a:spcPct val="13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30000"/>
              </a:lnSpc>
              <a:buNone/>
            </a:pPr>
            <a:r>
              <a:rPr lang="en-US">
                <a:latin typeface="Tahoma" panose="020B0604030504040204" pitchFamily="34" charset="0"/>
                <a:ea typeface="Tahoma" panose="020B0604030504040204" pitchFamily="34" charset="0"/>
                <a:cs typeface="Tahoma" panose="020B0604030504040204" pitchFamily="34" charset="0"/>
              </a:rPr>
              <a:t>Amina leaves embarrassed and without completing the purchase.</a:t>
            </a:r>
          </a:p>
        </p:txBody>
      </p:sp>
      <p:pic>
        <p:nvPicPr>
          <p:cNvPr id="4" name="Picture 3" descr="Icon&#10;&#10;AI-generated content may be incorrect.">
            <a:extLst>
              <a:ext uri="{FF2B5EF4-FFF2-40B4-BE49-F238E27FC236}">
                <a16:creationId xmlns:a16="http://schemas.microsoft.com/office/drawing/2014/main" id="{C1097F5E-D0F2-2A40-757E-34759AEF6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7" name="Picture 6">
            <a:extLst>
              <a:ext uri="{FF2B5EF4-FFF2-40B4-BE49-F238E27FC236}">
                <a16:creationId xmlns:a16="http://schemas.microsoft.com/office/drawing/2014/main" id="{4C8F0A5C-D1DE-6E8F-8FCB-9E6D0A4542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9415" y="756464"/>
            <a:ext cx="3291857" cy="21962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689404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4BBF3-5D39-D638-96A1-C74C0867C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F77434-283F-30EF-7F00-15F55C5618D7}"/>
              </a:ext>
            </a:extLst>
          </p:cNvPr>
          <p:cNvSpPr>
            <a:spLocks noGrp="1"/>
          </p:cNvSpPr>
          <p:nvPr>
            <p:ph type="title"/>
          </p:nvPr>
        </p:nvSpPr>
        <p:spPr>
          <a:xfrm>
            <a:off x="838200" y="284955"/>
            <a:ext cx="10515600" cy="1325563"/>
          </a:xfrm>
        </p:spPr>
        <p:txBody>
          <a:bodyPr/>
          <a:lstStyle/>
          <a:p>
            <a:r>
              <a:rPr lang="en-US">
                <a:latin typeface="Arial Rounded MT Bold" panose="020F0704030504030204" pitchFamily="34" charset="0"/>
              </a:rPr>
              <a:t>Yes, this is a civil rights violation</a:t>
            </a:r>
          </a:p>
        </p:txBody>
      </p:sp>
      <p:sp>
        <p:nvSpPr>
          <p:cNvPr id="3" name="Content Placeholder 2">
            <a:extLst>
              <a:ext uri="{FF2B5EF4-FFF2-40B4-BE49-F238E27FC236}">
                <a16:creationId xmlns:a16="http://schemas.microsoft.com/office/drawing/2014/main" id="{7C605A99-2566-86A5-0B4D-C8AADB35436F}"/>
              </a:ext>
            </a:extLst>
          </p:cNvPr>
          <p:cNvSpPr>
            <a:spLocks noGrp="1"/>
          </p:cNvSpPr>
          <p:nvPr>
            <p:ph idx="1"/>
          </p:nvPr>
        </p:nvSpPr>
        <p:spPr>
          <a:xfrm>
            <a:off x="4424783" y="1755460"/>
            <a:ext cx="6414569" cy="3719442"/>
          </a:xfrm>
        </p:spPr>
        <p:txBody>
          <a:bodyPr>
            <a:normAutofit fontScale="92500" lnSpcReduction="2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Store staff did not provide Amina with equal and fair service. </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They targeted her cultural or ethnic background, implying her food choices are abnormal or unacceptable.</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This is a civil rights violation based on </a:t>
            </a:r>
            <a:r>
              <a:rPr lang="en-US" b="1">
                <a:latin typeface="Tahoma" panose="020B0604030504040204" pitchFamily="34" charset="0"/>
                <a:ea typeface="Tahoma" panose="020B0604030504040204" pitchFamily="34" charset="0"/>
                <a:cs typeface="Tahoma" panose="020B0604030504040204" pitchFamily="34" charset="0"/>
              </a:rPr>
              <a:t>national origin.</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3B2A02F7-0B8C-38EE-8687-775BBDB3C7B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4" name="Picture 3" descr="Icon showing 6 protected classes">
            <a:extLst>
              <a:ext uri="{FF2B5EF4-FFF2-40B4-BE49-F238E27FC236}">
                <a16:creationId xmlns:a16="http://schemas.microsoft.com/office/drawing/2014/main" id="{FE0C2A22-11E7-B6A2-63FD-C7642F7E42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0932" y="4140705"/>
            <a:ext cx="2626391" cy="2493796"/>
          </a:xfrm>
          <a:prstGeom prst="rect">
            <a:avLst/>
          </a:prstGeom>
        </p:spPr>
      </p:pic>
      <p:pic>
        <p:nvPicPr>
          <p:cNvPr id="5" name="Picture 4">
            <a:extLst>
              <a:ext uri="{FF2B5EF4-FFF2-40B4-BE49-F238E27FC236}">
                <a16:creationId xmlns:a16="http://schemas.microsoft.com/office/drawing/2014/main" id="{586B9F6A-6036-F49B-69FB-5FC24DA58E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196" y="1798766"/>
            <a:ext cx="3291857" cy="21962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808836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0CC39">
            <a:alpha val="70000"/>
          </a:srgbClr>
        </a:solidFill>
        <a:effectLst/>
      </p:bgPr>
    </p:bg>
    <p:spTree>
      <p:nvGrpSpPr>
        <p:cNvPr id="1" name="">
          <a:extLst>
            <a:ext uri="{FF2B5EF4-FFF2-40B4-BE49-F238E27FC236}">
              <a16:creationId xmlns:a16="http://schemas.microsoft.com/office/drawing/2014/main" id="{08A9D5F9-1FB2-68E6-B695-28E4A8A3F6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3D17673-63DC-D5BF-C7A1-744623B039B0}"/>
              </a:ext>
            </a:extLst>
          </p:cNvPr>
          <p:cNvSpPr>
            <a:spLocks noGrp="1"/>
          </p:cNvSpPr>
          <p:nvPr>
            <p:ph type="title"/>
          </p:nvPr>
        </p:nvSpPr>
        <p:spPr/>
        <p:txBody>
          <a:bodyPr>
            <a:normAutofit/>
          </a:bodyPr>
          <a:lstStyle/>
          <a:p>
            <a:pPr algn="ctr"/>
            <a:r>
              <a:rPr lang="en-US" sz="5400">
                <a:latin typeface="Arial Rounded MT Bold" panose="020F0704030504030204" pitchFamily="34" charset="0"/>
              </a:rPr>
              <a:t>Data collection</a:t>
            </a:r>
          </a:p>
        </p:txBody>
      </p:sp>
      <p:pic>
        <p:nvPicPr>
          <p:cNvPr id="2" name="Picture 1" descr="Picture of two women at a WIC clinic">
            <a:extLst>
              <a:ext uri="{FF2B5EF4-FFF2-40B4-BE49-F238E27FC236}">
                <a16:creationId xmlns:a16="http://schemas.microsoft.com/office/drawing/2014/main" id="{C5CEB33C-1495-024F-1C2C-E175E9AB0B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3148" y="1690688"/>
            <a:ext cx="6545704" cy="4367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6663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893AC-79D6-15CE-98CC-279850AC14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17D8A-399B-F3E2-B53C-E2DCE34C279B}"/>
              </a:ext>
            </a:extLst>
          </p:cNvPr>
          <p:cNvSpPr>
            <a:spLocks noGrp="1"/>
          </p:cNvSpPr>
          <p:nvPr>
            <p:ph type="title"/>
          </p:nvPr>
        </p:nvSpPr>
        <p:spPr>
          <a:xfrm>
            <a:off x="182880" y="365125"/>
            <a:ext cx="12009120" cy="1325563"/>
          </a:xfrm>
        </p:spPr>
        <p:txBody>
          <a:bodyPr/>
          <a:lstStyle/>
          <a:p>
            <a:r>
              <a:rPr lang="en-US">
                <a:latin typeface="Arial Rounded MT Bold" panose="020F0704030504030204" pitchFamily="34" charset="0"/>
              </a:rPr>
              <a:t>Data collection requirement at certification</a:t>
            </a:r>
          </a:p>
        </p:txBody>
      </p:sp>
      <p:sp>
        <p:nvSpPr>
          <p:cNvPr id="3" name="Content Placeholder 2">
            <a:extLst>
              <a:ext uri="{FF2B5EF4-FFF2-40B4-BE49-F238E27FC236}">
                <a16:creationId xmlns:a16="http://schemas.microsoft.com/office/drawing/2014/main" id="{3621B3B0-B45E-C683-DFF0-398BA18FA7CA}"/>
              </a:ext>
            </a:extLst>
          </p:cNvPr>
          <p:cNvSpPr>
            <a:spLocks noGrp="1"/>
          </p:cNvSpPr>
          <p:nvPr>
            <p:ph idx="1"/>
          </p:nvPr>
        </p:nvSpPr>
        <p:spPr>
          <a:xfrm>
            <a:off x="5749180" y="2152976"/>
            <a:ext cx="5953125" cy="3024187"/>
          </a:xfrm>
        </p:spPr>
        <p:txBody>
          <a:bodyPr>
            <a:normAutofit fontScale="92500" lnSpcReduction="10000"/>
          </a:bodyPr>
          <a:lstStyle/>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WIC staff must collect </a:t>
            </a:r>
            <a:r>
              <a:rPr lang="en-US" b="1">
                <a:latin typeface="Tahoma" panose="020B0604030504040204" pitchFamily="34" charset="0"/>
                <a:ea typeface="Tahoma" panose="020B0604030504040204" pitchFamily="34" charset="0"/>
                <a:cs typeface="Tahoma" panose="020B0604030504040204" pitchFamily="34" charset="0"/>
              </a:rPr>
              <a:t>race</a:t>
            </a:r>
            <a:r>
              <a:rPr lang="en-US">
                <a:latin typeface="Tahoma" panose="020B0604030504040204" pitchFamily="34" charset="0"/>
                <a:ea typeface="Tahoma" panose="020B0604030504040204" pitchFamily="34" charset="0"/>
                <a:cs typeface="Tahoma" panose="020B0604030504040204" pitchFamily="34" charset="0"/>
              </a:rPr>
              <a:t> and </a:t>
            </a:r>
            <a:r>
              <a:rPr lang="en-US" b="1">
                <a:latin typeface="Tahoma" panose="020B0604030504040204" pitchFamily="34" charset="0"/>
                <a:ea typeface="Tahoma" panose="020B0604030504040204" pitchFamily="34" charset="0"/>
                <a:cs typeface="Tahoma" panose="020B0604030504040204" pitchFamily="34" charset="0"/>
              </a:rPr>
              <a:t>ethnicity</a:t>
            </a:r>
            <a:r>
              <a:rPr lang="en-US">
                <a:latin typeface="Tahoma" panose="020B0604030504040204" pitchFamily="34" charset="0"/>
                <a:ea typeface="Tahoma" panose="020B0604030504040204" pitchFamily="34" charset="0"/>
                <a:cs typeface="Tahoma" panose="020B0604030504040204" pitchFamily="34" charset="0"/>
              </a:rPr>
              <a:t> data from participants.</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Data collection does not impact a participant being able to participate in WIC.</a:t>
            </a:r>
          </a:p>
        </p:txBody>
      </p:sp>
      <p:pic>
        <p:nvPicPr>
          <p:cNvPr id="4" name="Picture 3">
            <a:extLst>
              <a:ext uri="{FF2B5EF4-FFF2-40B4-BE49-F238E27FC236}">
                <a16:creationId xmlns:a16="http://schemas.microsoft.com/office/drawing/2014/main" id="{BD09BD22-8DCA-4BD5-B89D-BCF3983BFA7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10" name="Picture 9" descr="A person sitting at a desk">
            <a:extLst>
              <a:ext uri="{FF2B5EF4-FFF2-40B4-BE49-F238E27FC236}">
                <a16:creationId xmlns:a16="http://schemas.microsoft.com/office/drawing/2014/main" id="{2F2401FB-568F-605B-FEC6-9320413A7F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995" y="1847382"/>
            <a:ext cx="4990772" cy="33297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925438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53B50-E044-9CAB-89A7-7382A28CE07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DECD69A-3D62-32BF-03BC-EEC89F68D34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2" name="Title 1">
            <a:extLst>
              <a:ext uri="{FF2B5EF4-FFF2-40B4-BE49-F238E27FC236}">
                <a16:creationId xmlns:a16="http://schemas.microsoft.com/office/drawing/2014/main" id="{FB4B201F-FDD1-5049-7A21-7FB2E1D289DD}"/>
              </a:ext>
            </a:extLst>
          </p:cNvPr>
          <p:cNvSpPr>
            <a:spLocks noGrp="1"/>
          </p:cNvSpPr>
          <p:nvPr>
            <p:ph type="title"/>
          </p:nvPr>
        </p:nvSpPr>
        <p:spPr>
          <a:xfrm>
            <a:off x="391555" y="229641"/>
            <a:ext cx="8660436" cy="1325563"/>
          </a:xfrm>
        </p:spPr>
        <p:txBody>
          <a:bodyPr/>
          <a:lstStyle/>
          <a:p>
            <a:r>
              <a:rPr lang="en-US">
                <a:latin typeface="Arial Rounded MT Bold" panose="020F0704030504030204" pitchFamily="34" charset="0"/>
              </a:rPr>
              <a:t>Explaining why we collect data</a:t>
            </a:r>
          </a:p>
        </p:txBody>
      </p:sp>
      <p:sp>
        <p:nvSpPr>
          <p:cNvPr id="3" name="Content Placeholder 2">
            <a:extLst>
              <a:ext uri="{FF2B5EF4-FFF2-40B4-BE49-F238E27FC236}">
                <a16:creationId xmlns:a16="http://schemas.microsoft.com/office/drawing/2014/main" id="{824BAFB4-DDD3-1BFB-CE99-254C86C80D98}"/>
              </a:ext>
            </a:extLst>
          </p:cNvPr>
          <p:cNvSpPr>
            <a:spLocks noGrp="1"/>
          </p:cNvSpPr>
          <p:nvPr>
            <p:ph idx="1"/>
          </p:nvPr>
        </p:nvSpPr>
        <p:spPr>
          <a:xfrm>
            <a:off x="4396517" y="1362091"/>
            <a:ext cx="7147016" cy="4964836"/>
          </a:xfrm>
        </p:spPr>
        <p:txBody>
          <a:bodyPr>
            <a:normAutofit lnSpcReduction="1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Use participant-centered language to:</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Reassure that their personal information does not affect eligibility.</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Explain that federal rules require that we collect the information.</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Explain that the information helps the WIC program understand the needs of participants.</a:t>
            </a:r>
          </a:p>
        </p:txBody>
      </p:sp>
      <p:pic>
        <p:nvPicPr>
          <p:cNvPr id="5" name="Picture 4" descr="Picture of a WIC participant at the check-in counter of the clinic">
            <a:extLst>
              <a:ext uri="{FF2B5EF4-FFF2-40B4-BE49-F238E27FC236}">
                <a16:creationId xmlns:a16="http://schemas.microsoft.com/office/drawing/2014/main" id="{E3496C19-045B-048D-7A02-96CFEF6397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361" y="1555204"/>
            <a:ext cx="3923883" cy="26179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232875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B2429-A6CB-5641-ED92-E463887E07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6EF23-2BC7-03F1-C5E2-C8089FDD1235}"/>
              </a:ext>
            </a:extLst>
          </p:cNvPr>
          <p:cNvSpPr>
            <a:spLocks noGrp="1"/>
          </p:cNvSpPr>
          <p:nvPr>
            <p:ph type="title"/>
          </p:nvPr>
        </p:nvSpPr>
        <p:spPr>
          <a:xfrm>
            <a:off x="643355" y="318293"/>
            <a:ext cx="10853319" cy="1325563"/>
          </a:xfrm>
        </p:spPr>
        <p:txBody>
          <a:bodyPr/>
          <a:lstStyle/>
          <a:p>
            <a:r>
              <a:rPr lang="en-US">
                <a:latin typeface="Arial Rounded MT Bold" panose="020F0704030504030204" pitchFamily="34" charset="0"/>
              </a:rPr>
              <a:t>If participant declines data collection</a:t>
            </a:r>
          </a:p>
        </p:txBody>
      </p:sp>
      <p:sp>
        <p:nvSpPr>
          <p:cNvPr id="3" name="Content Placeholder 2">
            <a:extLst>
              <a:ext uri="{FF2B5EF4-FFF2-40B4-BE49-F238E27FC236}">
                <a16:creationId xmlns:a16="http://schemas.microsoft.com/office/drawing/2014/main" id="{C2B6EB30-B5A5-0145-40C1-AF90310F06B9}"/>
              </a:ext>
            </a:extLst>
          </p:cNvPr>
          <p:cNvSpPr>
            <a:spLocks noGrp="1"/>
          </p:cNvSpPr>
          <p:nvPr>
            <p:ph idx="1"/>
          </p:nvPr>
        </p:nvSpPr>
        <p:spPr>
          <a:xfrm>
            <a:off x="5942076" y="2421998"/>
            <a:ext cx="5810250" cy="2340889"/>
          </a:xfrm>
        </p:spPr>
        <p:txBody>
          <a:bodyPr vert="horz" lIns="91440" tIns="45720" rIns="91440" bIns="45720" rtlCol="0" anchor="t">
            <a:normAutofit fontScale="92500" lnSpcReduction="10000"/>
          </a:bodyPr>
          <a:lstStyle/>
          <a:p>
            <a:pPr marL="0" indent="0">
              <a:buNone/>
            </a:pPr>
            <a:endParaRPr lang="en-US" b="1">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WIC staff must rely on physical appearance to document race and ethnicity if participant declines to share.</a:t>
            </a:r>
          </a:p>
        </p:txBody>
      </p:sp>
      <p:pic>
        <p:nvPicPr>
          <p:cNvPr id="4" name="Picture 3">
            <a:extLst>
              <a:ext uri="{FF2B5EF4-FFF2-40B4-BE49-F238E27FC236}">
                <a16:creationId xmlns:a16="http://schemas.microsoft.com/office/drawing/2014/main" id="{BEB3000A-6884-09BD-1FD5-77107DC48E9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7" name="Picture 6" descr="A picture of a family at a check-in desk of a WIC clinic">
            <a:extLst>
              <a:ext uri="{FF2B5EF4-FFF2-40B4-BE49-F238E27FC236}">
                <a16:creationId xmlns:a16="http://schemas.microsoft.com/office/drawing/2014/main" id="{DA4A6ACA-AA5A-36ED-9A59-7AB1D64629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355" y="1894612"/>
            <a:ext cx="5089517" cy="33956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339896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66F04B-2AF9-972B-CEC8-F7CE48211CAE}"/>
              </a:ext>
            </a:extLst>
          </p:cNvPr>
          <p:cNvSpPr>
            <a:spLocks noGrp="1"/>
          </p:cNvSpPr>
          <p:nvPr>
            <p:ph type="title"/>
          </p:nvPr>
        </p:nvSpPr>
        <p:spPr>
          <a:xfrm>
            <a:off x="5520000" y="1055881"/>
            <a:ext cx="4078343" cy="962333"/>
          </a:xfrm>
        </p:spPr>
        <p:txBody>
          <a:bodyPr/>
          <a:lstStyle/>
          <a:p>
            <a:r>
              <a:rPr lang="en-US">
                <a:latin typeface="Arial Rounded MT Bold" panose="020F0704030504030204" pitchFamily="34" charset="0"/>
              </a:rPr>
              <a:t>Welcome!</a:t>
            </a:r>
          </a:p>
        </p:txBody>
      </p:sp>
      <p:sp>
        <p:nvSpPr>
          <p:cNvPr id="5" name="Text Placeholder 4">
            <a:extLst>
              <a:ext uri="{FF2B5EF4-FFF2-40B4-BE49-F238E27FC236}">
                <a16:creationId xmlns:a16="http://schemas.microsoft.com/office/drawing/2014/main" id="{3CFB8E3D-03CB-2DD5-3728-08DC7B3380FF}"/>
              </a:ext>
            </a:extLst>
          </p:cNvPr>
          <p:cNvSpPr>
            <a:spLocks noGrp="1"/>
          </p:cNvSpPr>
          <p:nvPr>
            <p:ph type="body" idx="1"/>
          </p:nvPr>
        </p:nvSpPr>
        <p:spPr>
          <a:xfrm>
            <a:off x="5520000" y="2018214"/>
            <a:ext cx="5979692" cy="1215939"/>
          </a:xfrm>
        </p:spPr>
        <p:txBody>
          <a:bodyPr>
            <a:noAutofit/>
          </a:bodyPr>
          <a:lstStyle/>
          <a:p>
            <a:pPr>
              <a:lnSpc>
                <a:spcPct val="120000"/>
              </a:lnSpc>
            </a:pPr>
            <a:r>
              <a:rPr lang="en-US" sz="2800">
                <a:solidFill>
                  <a:schemeClr val="tx1"/>
                </a:solidFill>
                <a:latin typeface="Tahoma" panose="020B0604030504040204" pitchFamily="34" charset="0"/>
                <a:ea typeface="Tahoma" panose="020B0604030504040204" pitchFamily="34" charset="0"/>
                <a:cs typeface="Tahoma" panose="020B0604030504040204" pitchFamily="34" charset="0"/>
              </a:rPr>
              <a:t>This training takes about 30 minutes to complete.</a:t>
            </a:r>
          </a:p>
        </p:txBody>
      </p:sp>
      <p:pic>
        <p:nvPicPr>
          <p:cNvPr id="2" name="Picture 1" descr="Image of quote on wall from Franklin D. Roosevelt Memorial in Washington, D.C.">
            <a:extLst>
              <a:ext uri="{FF2B5EF4-FFF2-40B4-BE49-F238E27FC236}">
                <a16:creationId xmlns:a16="http://schemas.microsoft.com/office/drawing/2014/main" id="{04C426AF-02A6-253D-FC61-A2DEDF953D32}"/>
              </a:ext>
            </a:extLst>
          </p:cNvPr>
          <p:cNvPicPr>
            <a:picLocks noChangeAspect="1"/>
          </p:cNvPicPr>
          <p:nvPr/>
        </p:nvPicPr>
        <p:blipFill rotWithShape="1">
          <a:blip r:embed="rId4"/>
          <a:srcRect l="17709" r="5453"/>
          <a:stretch/>
        </p:blipFill>
        <p:spPr>
          <a:xfrm>
            <a:off x="335221" y="490547"/>
            <a:ext cx="4842559" cy="58769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D6F62716-FB64-D663-C8CD-DCDBBADFF92E}"/>
              </a:ext>
            </a:extLst>
          </p:cNvPr>
          <p:cNvSpPr txBox="1"/>
          <p:nvPr/>
        </p:nvSpPr>
        <p:spPr>
          <a:xfrm>
            <a:off x="5263465" y="5387398"/>
            <a:ext cx="2476500" cy="1292662"/>
          </a:xfrm>
          <a:prstGeom prst="rect">
            <a:avLst/>
          </a:prstGeom>
          <a:noFill/>
        </p:spPr>
        <p:txBody>
          <a:bodyPr wrap="square" rtlCol="0">
            <a:spAutoFit/>
          </a:bodyPr>
          <a:lstStyle/>
          <a:p>
            <a:r>
              <a:rPr lang="en-US" sz="2000">
                <a:latin typeface="Tahoma" panose="020B0604030504040204" pitchFamily="34" charset="0"/>
                <a:ea typeface="Tahoma" panose="020B0604030504040204" pitchFamily="34" charset="0"/>
                <a:cs typeface="Tahoma" panose="020B0604030504040204" pitchFamily="34" charset="0"/>
              </a:rPr>
              <a:t>Image: Franklin D. Roosevelt Memorial in Washington, DC</a:t>
            </a:r>
          </a:p>
          <a:p>
            <a:endParaRPr lang="en-US"/>
          </a:p>
        </p:txBody>
      </p:sp>
      <p:pic>
        <p:nvPicPr>
          <p:cNvPr id="3" name="Picture 2">
            <a:extLst>
              <a:ext uri="{FF2B5EF4-FFF2-40B4-BE49-F238E27FC236}">
                <a16:creationId xmlns:a16="http://schemas.microsoft.com/office/drawing/2014/main" id="{7D5C4046-AE42-5AB8-D298-9EDB7C76C82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1886814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BD81-CACE-13E5-3A9C-191A416CE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E2ED5C-B1E4-CDA0-7906-E2E8837E132D}"/>
              </a:ext>
            </a:extLst>
          </p:cNvPr>
          <p:cNvSpPr>
            <a:spLocks noGrp="1"/>
          </p:cNvSpPr>
          <p:nvPr>
            <p:ph type="title"/>
          </p:nvPr>
        </p:nvSpPr>
        <p:spPr/>
        <p:txBody>
          <a:bodyPr/>
          <a:lstStyle/>
          <a:p>
            <a:r>
              <a:rPr lang="en-US">
                <a:latin typeface="Arial Rounded MT Bold" panose="020F0704030504030204" pitchFamily="34" charset="0"/>
              </a:rPr>
              <a:t>Choose one or more race</a:t>
            </a:r>
          </a:p>
        </p:txBody>
      </p:sp>
      <p:sp>
        <p:nvSpPr>
          <p:cNvPr id="13" name="Content Placeholder 12">
            <a:extLst>
              <a:ext uri="{FF2B5EF4-FFF2-40B4-BE49-F238E27FC236}">
                <a16:creationId xmlns:a16="http://schemas.microsoft.com/office/drawing/2014/main" id="{57F0FCDA-F0DB-11CA-B493-7F995C2ED4FF}"/>
              </a:ext>
            </a:extLst>
          </p:cNvPr>
          <p:cNvSpPr>
            <a:spLocks noGrp="1"/>
          </p:cNvSpPr>
          <p:nvPr>
            <p:ph idx="1"/>
          </p:nvPr>
        </p:nvSpPr>
        <p:spPr>
          <a:xfrm>
            <a:off x="838200" y="1528039"/>
            <a:ext cx="10515600" cy="988289"/>
          </a:xfrm>
        </p:spPr>
        <p:txBody>
          <a:bodyPr>
            <a:normAutofit fontScale="92500" lnSpcReduction="1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Choose between America Indian/Alaska Native, Black/African American, Asian, Native Hawaiian/other Pacific Islander, and White</a:t>
            </a:r>
          </a:p>
        </p:txBody>
      </p:sp>
      <p:pic>
        <p:nvPicPr>
          <p:cNvPr id="4" name="Picture 3">
            <a:extLst>
              <a:ext uri="{FF2B5EF4-FFF2-40B4-BE49-F238E27FC236}">
                <a16:creationId xmlns:a16="http://schemas.microsoft.com/office/drawing/2014/main" id="{F1AA1EF1-6E2D-0B25-D2C5-FAE055C2DD8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5" name="Rectangle: Rounded Corners 4">
            <a:extLst>
              <a:ext uri="{FF2B5EF4-FFF2-40B4-BE49-F238E27FC236}">
                <a16:creationId xmlns:a16="http://schemas.microsoft.com/office/drawing/2014/main" id="{3B86501C-7CCB-DFB9-03CC-B168858BD1DA}"/>
              </a:ext>
            </a:extLst>
          </p:cNvPr>
          <p:cNvSpPr/>
          <p:nvPr/>
        </p:nvSpPr>
        <p:spPr>
          <a:xfrm>
            <a:off x="3179990" y="2687638"/>
            <a:ext cx="2457450" cy="1285875"/>
          </a:xfrm>
          <a:prstGeom prst="roundRect">
            <a:avLst/>
          </a:prstGeom>
          <a:noFill/>
          <a:ln>
            <a:solidFill>
              <a:srgbClr val="2D30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American Indian/Alaska Native</a:t>
            </a:r>
          </a:p>
        </p:txBody>
      </p:sp>
      <p:sp>
        <p:nvSpPr>
          <p:cNvPr id="6" name="Rectangle: Rounded Corners 5">
            <a:extLst>
              <a:ext uri="{FF2B5EF4-FFF2-40B4-BE49-F238E27FC236}">
                <a16:creationId xmlns:a16="http://schemas.microsoft.com/office/drawing/2014/main" id="{AC31B646-527F-7F45-3B4C-453DD5234FCA}"/>
              </a:ext>
            </a:extLst>
          </p:cNvPr>
          <p:cNvSpPr/>
          <p:nvPr/>
        </p:nvSpPr>
        <p:spPr>
          <a:xfrm>
            <a:off x="1951265" y="4149727"/>
            <a:ext cx="2457450" cy="1285875"/>
          </a:xfrm>
          <a:prstGeom prst="roundRect">
            <a:avLst/>
          </a:prstGeom>
          <a:noFill/>
          <a:ln>
            <a:solidFill>
              <a:srgbClr val="2D30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Asian</a:t>
            </a:r>
          </a:p>
        </p:txBody>
      </p:sp>
      <p:sp>
        <p:nvSpPr>
          <p:cNvPr id="7" name="Rectangle: Rounded Corners 6">
            <a:extLst>
              <a:ext uri="{FF2B5EF4-FFF2-40B4-BE49-F238E27FC236}">
                <a16:creationId xmlns:a16="http://schemas.microsoft.com/office/drawing/2014/main" id="{8349BB40-E5E9-6600-0458-500E90275F98}"/>
              </a:ext>
            </a:extLst>
          </p:cNvPr>
          <p:cNvSpPr/>
          <p:nvPr/>
        </p:nvSpPr>
        <p:spPr>
          <a:xfrm>
            <a:off x="5932715" y="2687639"/>
            <a:ext cx="2457450" cy="1285875"/>
          </a:xfrm>
          <a:prstGeom prst="roundRect">
            <a:avLst/>
          </a:prstGeom>
          <a:noFill/>
          <a:ln>
            <a:solidFill>
              <a:srgbClr val="2D30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Black/African American</a:t>
            </a:r>
          </a:p>
        </p:txBody>
      </p:sp>
      <p:sp>
        <p:nvSpPr>
          <p:cNvPr id="8" name="Rectangle: Rounded Corners 7">
            <a:extLst>
              <a:ext uri="{FF2B5EF4-FFF2-40B4-BE49-F238E27FC236}">
                <a16:creationId xmlns:a16="http://schemas.microsoft.com/office/drawing/2014/main" id="{093F7952-108B-FA60-D646-525347D344CE}"/>
              </a:ext>
            </a:extLst>
          </p:cNvPr>
          <p:cNvSpPr/>
          <p:nvPr/>
        </p:nvSpPr>
        <p:spPr>
          <a:xfrm>
            <a:off x="4603977" y="4198081"/>
            <a:ext cx="2457450" cy="1285875"/>
          </a:xfrm>
          <a:prstGeom prst="roundRect">
            <a:avLst/>
          </a:prstGeom>
          <a:noFill/>
          <a:ln>
            <a:solidFill>
              <a:srgbClr val="2D30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Native Hawaiian/other Pacific Islander</a:t>
            </a:r>
          </a:p>
        </p:txBody>
      </p:sp>
      <p:sp>
        <p:nvSpPr>
          <p:cNvPr id="9" name="Rectangle: Rounded Corners 8">
            <a:extLst>
              <a:ext uri="{FF2B5EF4-FFF2-40B4-BE49-F238E27FC236}">
                <a16:creationId xmlns:a16="http://schemas.microsoft.com/office/drawing/2014/main" id="{576A4F1B-C8E7-8C03-A330-3C3586E4BA00}"/>
              </a:ext>
            </a:extLst>
          </p:cNvPr>
          <p:cNvSpPr/>
          <p:nvPr/>
        </p:nvSpPr>
        <p:spPr>
          <a:xfrm>
            <a:off x="7275740" y="4198081"/>
            <a:ext cx="2457450" cy="1285875"/>
          </a:xfrm>
          <a:prstGeom prst="roundRect">
            <a:avLst/>
          </a:prstGeom>
          <a:noFill/>
          <a:ln>
            <a:solidFill>
              <a:srgbClr val="2D30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White</a:t>
            </a:r>
          </a:p>
        </p:txBody>
      </p:sp>
    </p:spTree>
    <p:custDataLst>
      <p:tags r:id="rId1"/>
    </p:custDataLst>
    <p:extLst>
      <p:ext uri="{BB962C8B-B14F-4D97-AF65-F5344CB8AC3E}">
        <p14:creationId xmlns:p14="http://schemas.microsoft.com/office/powerpoint/2010/main" val="3169804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063B5-C9D4-9584-5BF9-5D79C1458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9E1EC5-0E92-7934-85A0-36C727695AE9}"/>
              </a:ext>
            </a:extLst>
          </p:cNvPr>
          <p:cNvSpPr>
            <a:spLocks noGrp="1"/>
          </p:cNvSpPr>
          <p:nvPr>
            <p:ph type="title"/>
          </p:nvPr>
        </p:nvSpPr>
        <p:spPr>
          <a:xfrm>
            <a:off x="838200" y="274707"/>
            <a:ext cx="10934700" cy="1325563"/>
          </a:xfrm>
        </p:spPr>
        <p:txBody>
          <a:bodyPr/>
          <a:lstStyle/>
          <a:p>
            <a:r>
              <a:rPr lang="en-US">
                <a:latin typeface="Arial Rounded MT Bold" panose="020F0704030504030204" pitchFamily="34" charset="0"/>
              </a:rPr>
              <a:t>Choose only one ethnicity</a:t>
            </a:r>
          </a:p>
        </p:txBody>
      </p:sp>
      <p:sp>
        <p:nvSpPr>
          <p:cNvPr id="3" name="Content Placeholder 2">
            <a:extLst>
              <a:ext uri="{FF2B5EF4-FFF2-40B4-BE49-F238E27FC236}">
                <a16:creationId xmlns:a16="http://schemas.microsoft.com/office/drawing/2014/main" id="{D4CC0F78-278C-6FA6-F9AA-3C30176A4B10}"/>
              </a:ext>
            </a:extLst>
          </p:cNvPr>
          <p:cNvSpPr>
            <a:spLocks noGrp="1"/>
          </p:cNvSpPr>
          <p:nvPr>
            <p:ph idx="1"/>
          </p:nvPr>
        </p:nvSpPr>
        <p:spPr>
          <a:xfrm>
            <a:off x="838200" y="1620872"/>
            <a:ext cx="10515600" cy="517525"/>
          </a:xfrm>
        </p:spPr>
        <p:txBody>
          <a:bodyPr/>
          <a:lstStyle/>
          <a:p>
            <a:pPr marL="0" indent="0">
              <a:buNone/>
            </a:pPr>
            <a:r>
              <a:rPr lang="en-US">
                <a:latin typeface="Tahoma" panose="020B0604030504040204" pitchFamily="34" charset="0"/>
                <a:ea typeface="Tahoma" panose="020B0604030504040204" pitchFamily="34" charset="0"/>
                <a:cs typeface="Tahoma" panose="020B0604030504040204" pitchFamily="34" charset="0"/>
              </a:rPr>
              <a:t>Choose either Hispanic or Latino </a:t>
            </a:r>
            <a:r>
              <a:rPr lang="en-US" b="1">
                <a:solidFill>
                  <a:srgbClr val="2D3091"/>
                </a:solidFill>
                <a:latin typeface="Tahoma" panose="020B0604030504040204" pitchFamily="34" charset="0"/>
                <a:ea typeface="Tahoma" panose="020B0604030504040204" pitchFamily="34" charset="0"/>
                <a:cs typeface="Tahoma" panose="020B0604030504040204" pitchFamily="34" charset="0"/>
              </a:rPr>
              <a:t>or</a:t>
            </a:r>
            <a:r>
              <a:rPr lang="en-US">
                <a:latin typeface="Tahoma" panose="020B0604030504040204" pitchFamily="34" charset="0"/>
                <a:ea typeface="Tahoma" panose="020B0604030504040204" pitchFamily="34" charset="0"/>
                <a:cs typeface="Tahoma" panose="020B0604030504040204" pitchFamily="34" charset="0"/>
              </a:rPr>
              <a:t> Not Hispanic or Latino</a:t>
            </a:r>
          </a:p>
        </p:txBody>
      </p:sp>
      <p:pic>
        <p:nvPicPr>
          <p:cNvPr id="4" name="Picture 3">
            <a:extLst>
              <a:ext uri="{FF2B5EF4-FFF2-40B4-BE49-F238E27FC236}">
                <a16:creationId xmlns:a16="http://schemas.microsoft.com/office/drawing/2014/main" id="{4C98ED6A-2C5E-36FE-222A-7A8EF717B0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5" name="Rectangle: Rounded Corners 4">
            <a:extLst>
              <a:ext uri="{FF2B5EF4-FFF2-40B4-BE49-F238E27FC236}">
                <a16:creationId xmlns:a16="http://schemas.microsoft.com/office/drawing/2014/main" id="{85D164FB-2461-3BC5-C695-17EB43C36DCA}"/>
              </a:ext>
            </a:extLst>
          </p:cNvPr>
          <p:cNvSpPr/>
          <p:nvPr/>
        </p:nvSpPr>
        <p:spPr>
          <a:xfrm>
            <a:off x="2631279" y="3601898"/>
            <a:ext cx="2457450" cy="1285875"/>
          </a:xfrm>
          <a:prstGeom prst="roundRect">
            <a:avLst/>
          </a:prstGeom>
          <a:noFill/>
          <a:ln>
            <a:solidFill>
              <a:srgbClr val="2D30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Hispanic or Latino</a:t>
            </a:r>
          </a:p>
        </p:txBody>
      </p:sp>
      <p:sp>
        <p:nvSpPr>
          <p:cNvPr id="6" name="Rectangle: Rounded Corners 5">
            <a:extLst>
              <a:ext uri="{FF2B5EF4-FFF2-40B4-BE49-F238E27FC236}">
                <a16:creationId xmlns:a16="http://schemas.microsoft.com/office/drawing/2014/main" id="{DACC0E7C-E981-63A0-7017-CEF3E6049716}"/>
              </a:ext>
            </a:extLst>
          </p:cNvPr>
          <p:cNvSpPr/>
          <p:nvPr/>
        </p:nvSpPr>
        <p:spPr>
          <a:xfrm>
            <a:off x="6429377" y="3601899"/>
            <a:ext cx="2457450" cy="1285875"/>
          </a:xfrm>
          <a:prstGeom prst="roundRect">
            <a:avLst/>
          </a:prstGeom>
          <a:noFill/>
          <a:ln>
            <a:solidFill>
              <a:srgbClr val="2D30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Not Hispanic or Latino</a:t>
            </a:r>
          </a:p>
        </p:txBody>
      </p:sp>
      <p:cxnSp>
        <p:nvCxnSpPr>
          <p:cNvPr id="8" name="Straight Connector 7">
            <a:extLst>
              <a:ext uri="{FF2B5EF4-FFF2-40B4-BE49-F238E27FC236}">
                <a16:creationId xmlns:a16="http://schemas.microsoft.com/office/drawing/2014/main" id="{579347ED-3CF6-3DFD-D5A4-CB35DACF2C3D}"/>
              </a:ext>
              <a:ext uri="{C183D7F6-B498-43B3-948B-1728B52AA6E4}">
                <adec:decorative xmlns:adec="http://schemas.microsoft.com/office/drawing/2017/decorative" val="1"/>
              </a:ext>
            </a:extLst>
          </p:cNvPr>
          <p:cNvCxnSpPr>
            <a:cxnSpLocks/>
          </p:cNvCxnSpPr>
          <p:nvPr/>
        </p:nvCxnSpPr>
        <p:spPr>
          <a:xfrm>
            <a:off x="5755481" y="2676525"/>
            <a:ext cx="7144" cy="3500438"/>
          </a:xfrm>
          <a:prstGeom prst="line">
            <a:avLst/>
          </a:prstGeom>
        </p:spPr>
        <p:style>
          <a:lnRef idx="2">
            <a:schemeClr val="accent5"/>
          </a:lnRef>
          <a:fillRef idx="0">
            <a:schemeClr val="accent5"/>
          </a:fillRef>
          <a:effectRef idx="1">
            <a:schemeClr val="accent5"/>
          </a:effectRef>
          <a:fontRef idx="minor">
            <a:schemeClr val="tx1"/>
          </a:fontRef>
        </p:style>
      </p:cxnSp>
    </p:spTree>
    <p:custDataLst>
      <p:tags r:id="rId1"/>
    </p:custDataLst>
    <p:extLst>
      <p:ext uri="{BB962C8B-B14F-4D97-AF65-F5344CB8AC3E}">
        <p14:creationId xmlns:p14="http://schemas.microsoft.com/office/powerpoint/2010/main" val="404079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72C67-9371-2AED-83FB-1510B1CA1CC0}"/>
              </a:ext>
            </a:extLst>
          </p:cNvPr>
          <p:cNvSpPr>
            <a:spLocks noGrp="1"/>
          </p:cNvSpPr>
          <p:nvPr>
            <p:ph type="title"/>
          </p:nvPr>
        </p:nvSpPr>
        <p:spPr>
          <a:xfrm>
            <a:off x="689413" y="544050"/>
            <a:ext cx="5676900" cy="1325563"/>
          </a:xfrm>
        </p:spPr>
        <p:txBody>
          <a:bodyPr/>
          <a:lstStyle/>
          <a:p>
            <a:r>
              <a:rPr lang="en-US">
                <a:latin typeface="Arial Rounded MT Bold" panose="020F0704030504030204" pitchFamily="34" charset="0"/>
              </a:rPr>
              <a:t>Knowledge check!</a:t>
            </a:r>
          </a:p>
        </p:txBody>
      </p:sp>
      <p:sp>
        <p:nvSpPr>
          <p:cNvPr id="3" name="Content Placeholder 2">
            <a:extLst>
              <a:ext uri="{FF2B5EF4-FFF2-40B4-BE49-F238E27FC236}">
                <a16:creationId xmlns:a16="http://schemas.microsoft.com/office/drawing/2014/main" id="{71B58EC4-44C1-EACC-17E3-FA499D0C5E16}"/>
              </a:ext>
            </a:extLst>
          </p:cNvPr>
          <p:cNvSpPr>
            <a:spLocks noGrp="1"/>
          </p:cNvSpPr>
          <p:nvPr>
            <p:ph idx="1"/>
          </p:nvPr>
        </p:nvSpPr>
        <p:spPr>
          <a:xfrm>
            <a:off x="689413" y="1869613"/>
            <a:ext cx="7581900" cy="965200"/>
          </a:xfrm>
        </p:spPr>
        <p:txBody>
          <a:bodyPr/>
          <a:lstStyle/>
          <a:p>
            <a:pPr marL="0" indent="0">
              <a:buNone/>
            </a:pPr>
            <a:r>
              <a:rPr lang="en-US">
                <a:latin typeface="Tahoma" panose="020B0604030504040204" pitchFamily="34" charset="0"/>
                <a:ea typeface="Tahoma" panose="020B0604030504040204" pitchFamily="34" charset="0"/>
                <a:cs typeface="Tahoma" panose="020B0604030504040204" pitchFamily="34" charset="0"/>
              </a:rPr>
              <a:t>Which protected class information does Oregon WIC collect from each participant?</a:t>
            </a:r>
          </a:p>
        </p:txBody>
      </p:sp>
      <p:sp>
        <p:nvSpPr>
          <p:cNvPr id="4" name="Rectangle: Rounded Corners 3">
            <a:extLst>
              <a:ext uri="{FF2B5EF4-FFF2-40B4-BE49-F238E27FC236}">
                <a16:creationId xmlns:a16="http://schemas.microsoft.com/office/drawing/2014/main" id="{DF1443DD-76F9-02F1-8E45-807E54CB2DBC}"/>
              </a:ext>
            </a:extLst>
          </p:cNvPr>
          <p:cNvSpPr/>
          <p:nvPr/>
        </p:nvSpPr>
        <p:spPr>
          <a:xfrm>
            <a:off x="689413" y="3110195"/>
            <a:ext cx="3321270" cy="1090882"/>
          </a:xfrm>
          <a:prstGeom prst="roundRect">
            <a:avLst/>
          </a:prstGeom>
          <a:solidFill>
            <a:schemeClr val="bg1"/>
          </a:solidFill>
          <a:ln w="28575">
            <a:solidFill>
              <a:srgbClr val="2BB2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Age</a:t>
            </a:r>
          </a:p>
        </p:txBody>
      </p:sp>
      <p:sp>
        <p:nvSpPr>
          <p:cNvPr id="5" name="Rectangle: Rounded Corners 4">
            <a:extLst>
              <a:ext uri="{FF2B5EF4-FFF2-40B4-BE49-F238E27FC236}">
                <a16:creationId xmlns:a16="http://schemas.microsoft.com/office/drawing/2014/main" id="{98EF1B9C-0F95-7EFE-B7C2-2A9E5B4FD2CA}"/>
              </a:ext>
            </a:extLst>
          </p:cNvPr>
          <p:cNvSpPr/>
          <p:nvPr/>
        </p:nvSpPr>
        <p:spPr>
          <a:xfrm>
            <a:off x="4503023" y="3110195"/>
            <a:ext cx="3321270" cy="1090882"/>
          </a:xfrm>
          <a:prstGeom prst="roundRect">
            <a:avLst/>
          </a:prstGeom>
          <a:solidFill>
            <a:schemeClr val="bg1"/>
          </a:solidFill>
          <a:ln w="28575">
            <a:solidFill>
              <a:srgbClr val="2BB2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Sex</a:t>
            </a:r>
          </a:p>
        </p:txBody>
      </p:sp>
      <p:sp>
        <p:nvSpPr>
          <p:cNvPr id="6" name="Rectangle: Rounded Corners 5">
            <a:extLst>
              <a:ext uri="{FF2B5EF4-FFF2-40B4-BE49-F238E27FC236}">
                <a16:creationId xmlns:a16="http://schemas.microsoft.com/office/drawing/2014/main" id="{5E343165-A9C1-7AAC-C222-3DD62F26CC49}"/>
              </a:ext>
            </a:extLst>
          </p:cNvPr>
          <p:cNvSpPr/>
          <p:nvPr/>
        </p:nvSpPr>
        <p:spPr>
          <a:xfrm>
            <a:off x="689413" y="4560157"/>
            <a:ext cx="3321270" cy="1090882"/>
          </a:xfrm>
          <a:prstGeom prst="roundRect">
            <a:avLst/>
          </a:prstGeom>
          <a:solidFill>
            <a:schemeClr val="bg1"/>
          </a:solidFill>
          <a:ln w="28575">
            <a:solidFill>
              <a:srgbClr val="2BB2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Disability</a:t>
            </a:r>
          </a:p>
        </p:txBody>
      </p:sp>
      <p:sp>
        <p:nvSpPr>
          <p:cNvPr id="7" name="Rectangle: Rounded Corners 6">
            <a:extLst>
              <a:ext uri="{FF2B5EF4-FFF2-40B4-BE49-F238E27FC236}">
                <a16:creationId xmlns:a16="http://schemas.microsoft.com/office/drawing/2014/main" id="{154F8E4D-65A8-10D5-CFCF-50B1DC533D78}"/>
              </a:ext>
            </a:extLst>
          </p:cNvPr>
          <p:cNvSpPr/>
          <p:nvPr/>
        </p:nvSpPr>
        <p:spPr>
          <a:xfrm>
            <a:off x="4503023" y="4560157"/>
            <a:ext cx="3321270" cy="1090882"/>
          </a:xfrm>
          <a:prstGeom prst="roundRect">
            <a:avLst/>
          </a:prstGeom>
          <a:solidFill>
            <a:schemeClr val="bg1"/>
          </a:solidFill>
          <a:ln w="28575">
            <a:solidFill>
              <a:srgbClr val="2BB2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Race</a:t>
            </a:r>
          </a:p>
        </p:txBody>
      </p:sp>
      <p:pic>
        <p:nvPicPr>
          <p:cNvPr id="8" name="Picture 7" descr="Icon showing 6 protected classes">
            <a:extLst>
              <a:ext uri="{FF2B5EF4-FFF2-40B4-BE49-F238E27FC236}">
                <a16:creationId xmlns:a16="http://schemas.microsoft.com/office/drawing/2014/main" id="{0EDD5A20-8F96-239B-CB98-0C36F45559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24293" y="343824"/>
            <a:ext cx="3874996" cy="3679364"/>
          </a:xfrm>
          <a:prstGeom prst="rect">
            <a:avLst/>
          </a:prstGeom>
        </p:spPr>
      </p:pic>
      <p:pic>
        <p:nvPicPr>
          <p:cNvPr id="9" name="Picture 8">
            <a:extLst>
              <a:ext uri="{FF2B5EF4-FFF2-40B4-BE49-F238E27FC236}">
                <a16:creationId xmlns:a16="http://schemas.microsoft.com/office/drawing/2014/main" id="{6591B59C-4882-75E7-4A15-546FAB32360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266855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10843-6CCE-CA58-5373-C79FA5EC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B54F07-E217-7862-55BB-D37F165A6A1D}"/>
              </a:ext>
            </a:extLst>
          </p:cNvPr>
          <p:cNvSpPr>
            <a:spLocks noGrp="1"/>
          </p:cNvSpPr>
          <p:nvPr>
            <p:ph type="title"/>
          </p:nvPr>
        </p:nvSpPr>
        <p:spPr>
          <a:xfrm>
            <a:off x="689413" y="544050"/>
            <a:ext cx="5676900" cy="1325563"/>
          </a:xfrm>
        </p:spPr>
        <p:txBody>
          <a:bodyPr/>
          <a:lstStyle/>
          <a:p>
            <a:r>
              <a:rPr lang="en-US">
                <a:latin typeface="Arial Rounded MT Bold" panose="020F0704030504030204" pitchFamily="34" charset="0"/>
              </a:rPr>
              <a:t>Knowledge check!</a:t>
            </a:r>
          </a:p>
        </p:txBody>
      </p:sp>
      <p:sp>
        <p:nvSpPr>
          <p:cNvPr id="3" name="Content Placeholder 2">
            <a:extLst>
              <a:ext uri="{FF2B5EF4-FFF2-40B4-BE49-F238E27FC236}">
                <a16:creationId xmlns:a16="http://schemas.microsoft.com/office/drawing/2014/main" id="{1DFFBDB9-F355-57B3-ED52-96C09EDCAD1E}"/>
              </a:ext>
            </a:extLst>
          </p:cNvPr>
          <p:cNvSpPr>
            <a:spLocks noGrp="1"/>
          </p:cNvSpPr>
          <p:nvPr>
            <p:ph idx="1"/>
          </p:nvPr>
        </p:nvSpPr>
        <p:spPr>
          <a:xfrm>
            <a:off x="689413" y="1869613"/>
            <a:ext cx="7581900" cy="965200"/>
          </a:xfrm>
        </p:spPr>
        <p:txBody>
          <a:bodyPr>
            <a:normAutofit fontScale="92500" lnSpcReduction="1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Oregon WIC collects race, sex, and age from participants. Disability is not collected.</a:t>
            </a:r>
          </a:p>
        </p:txBody>
      </p:sp>
      <p:sp>
        <p:nvSpPr>
          <p:cNvPr id="4" name="Rectangle: Rounded Corners 3">
            <a:extLst>
              <a:ext uri="{FF2B5EF4-FFF2-40B4-BE49-F238E27FC236}">
                <a16:creationId xmlns:a16="http://schemas.microsoft.com/office/drawing/2014/main" id="{3AC75604-F0BD-7225-307D-40EA2D52C5E1}"/>
              </a:ext>
            </a:extLst>
          </p:cNvPr>
          <p:cNvSpPr/>
          <p:nvPr/>
        </p:nvSpPr>
        <p:spPr>
          <a:xfrm>
            <a:off x="689413" y="3110195"/>
            <a:ext cx="3321270" cy="1090882"/>
          </a:xfrm>
          <a:prstGeom prst="roundRect">
            <a:avLst/>
          </a:prstGeom>
          <a:solidFill>
            <a:srgbClr val="2BB24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Age</a:t>
            </a:r>
          </a:p>
        </p:txBody>
      </p:sp>
      <p:sp>
        <p:nvSpPr>
          <p:cNvPr id="5" name="Rectangle: Rounded Corners 4">
            <a:extLst>
              <a:ext uri="{FF2B5EF4-FFF2-40B4-BE49-F238E27FC236}">
                <a16:creationId xmlns:a16="http://schemas.microsoft.com/office/drawing/2014/main" id="{74E3B1AB-2C8F-42AA-5696-7CC84BEF9BDA}"/>
              </a:ext>
            </a:extLst>
          </p:cNvPr>
          <p:cNvSpPr/>
          <p:nvPr/>
        </p:nvSpPr>
        <p:spPr>
          <a:xfrm>
            <a:off x="4503023" y="3110195"/>
            <a:ext cx="3321270" cy="1090882"/>
          </a:xfrm>
          <a:prstGeom prst="roundRect">
            <a:avLst/>
          </a:prstGeom>
          <a:solidFill>
            <a:srgbClr val="2BB24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Sex</a:t>
            </a:r>
          </a:p>
        </p:txBody>
      </p:sp>
      <p:sp>
        <p:nvSpPr>
          <p:cNvPr id="6" name="Rectangle: Rounded Corners 5">
            <a:extLst>
              <a:ext uri="{FF2B5EF4-FFF2-40B4-BE49-F238E27FC236}">
                <a16:creationId xmlns:a16="http://schemas.microsoft.com/office/drawing/2014/main" id="{B7676F11-5CF4-FACA-AF5C-2C58C4BC174B}"/>
              </a:ext>
            </a:extLst>
          </p:cNvPr>
          <p:cNvSpPr/>
          <p:nvPr/>
        </p:nvSpPr>
        <p:spPr>
          <a:xfrm>
            <a:off x="689413" y="4560157"/>
            <a:ext cx="3321270" cy="1090882"/>
          </a:xfrm>
          <a:prstGeom prst="roundRect">
            <a:avLst/>
          </a:prstGeom>
          <a:solidFill>
            <a:schemeClr val="bg1"/>
          </a:solidFill>
          <a:ln w="28575">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Disability</a:t>
            </a:r>
          </a:p>
        </p:txBody>
      </p:sp>
      <p:sp>
        <p:nvSpPr>
          <p:cNvPr id="7" name="Rectangle: Rounded Corners 6">
            <a:extLst>
              <a:ext uri="{FF2B5EF4-FFF2-40B4-BE49-F238E27FC236}">
                <a16:creationId xmlns:a16="http://schemas.microsoft.com/office/drawing/2014/main" id="{14A1B7E9-CD13-7024-6C85-6DBDF224EFD5}"/>
              </a:ext>
            </a:extLst>
          </p:cNvPr>
          <p:cNvSpPr/>
          <p:nvPr/>
        </p:nvSpPr>
        <p:spPr>
          <a:xfrm>
            <a:off x="4503023" y="4560157"/>
            <a:ext cx="3321270" cy="1090882"/>
          </a:xfrm>
          <a:prstGeom prst="roundRect">
            <a:avLst/>
          </a:prstGeom>
          <a:solidFill>
            <a:srgbClr val="2BB24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Race</a:t>
            </a:r>
          </a:p>
        </p:txBody>
      </p:sp>
      <p:pic>
        <p:nvPicPr>
          <p:cNvPr id="8" name="Picture 7" descr="Icon showing 6 protected classes">
            <a:extLst>
              <a:ext uri="{FF2B5EF4-FFF2-40B4-BE49-F238E27FC236}">
                <a16:creationId xmlns:a16="http://schemas.microsoft.com/office/drawing/2014/main" id="{8A950A9F-9961-1E28-2075-5E992D8230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24293" y="343824"/>
            <a:ext cx="3874996" cy="3679364"/>
          </a:xfrm>
          <a:prstGeom prst="rect">
            <a:avLst/>
          </a:prstGeom>
        </p:spPr>
      </p:pic>
      <p:pic>
        <p:nvPicPr>
          <p:cNvPr id="9" name="Picture 8">
            <a:extLst>
              <a:ext uri="{FF2B5EF4-FFF2-40B4-BE49-F238E27FC236}">
                <a16:creationId xmlns:a16="http://schemas.microsoft.com/office/drawing/2014/main" id="{DFC43A8D-0867-3551-6CD4-661CC312363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2692029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0CC39">
            <a:alpha val="70000"/>
          </a:srgbClr>
        </a:solidFill>
        <a:effectLst/>
      </p:bgPr>
    </p:bg>
    <p:spTree>
      <p:nvGrpSpPr>
        <p:cNvPr id="1" name="">
          <a:extLst>
            <a:ext uri="{FF2B5EF4-FFF2-40B4-BE49-F238E27FC236}">
              <a16:creationId xmlns:a16="http://schemas.microsoft.com/office/drawing/2014/main" id="{EA45AA15-2FA9-8DA8-3206-CD3264AA908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C1D7D28-9D33-AA80-5182-FBC65CF7F4A7}"/>
              </a:ext>
            </a:extLst>
          </p:cNvPr>
          <p:cNvSpPr>
            <a:spLocks noGrp="1"/>
          </p:cNvSpPr>
          <p:nvPr>
            <p:ph type="title"/>
          </p:nvPr>
        </p:nvSpPr>
        <p:spPr/>
        <p:txBody>
          <a:bodyPr>
            <a:normAutofit fontScale="90000"/>
          </a:bodyPr>
          <a:lstStyle/>
          <a:p>
            <a:pPr algn="ctr"/>
            <a:r>
              <a:rPr lang="en-US" sz="5400">
                <a:latin typeface="Arial Rounded MT Bold"/>
              </a:rPr>
              <a:t>Reasonable accommodations for disability</a:t>
            </a:r>
            <a:endParaRPr lang="en-US" sz="5400">
              <a:latin typeface="Arial Rounded MT Bold" panose="020F0704030504030204" pitchFamily="34" charset="0"/>
            </a:endParaRPr>
          </a:p>
        </p:txBody>
      </p:sp>
      <p:pic>
        <p:nvPicPr>
          <p:cNvPr id="6" name="Picture 5" descr="Picture of woman in wheelchair hugging her child">
            <a:extLst>
              <a:ext uri="{FF2B5EF4-FFF2-40B4-BE49-F238E27FC236}">
                <a16:creationId xmlns:a16="http://schemas.microsoft.com/office/drawing/2014/main" id="{EF4B0C34-C7B2-A78C-4DFD-CB06C03156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7919" y="2006071"/>
            <a:ext cx="6376162" cy="42529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808880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A72DB-0468-219A-1BEE-0440A5B06B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8A7CF-2DD5-3F72-F525-2D534D07EAC7}"/>
              </a:ext>
            </a:extLst>
          </p:cNvPr>
          <p:cNvSpPr>
            <a:spLocks noGrp="1"/>
          </p:cNvSpPr>
          <p:nvPr>
            <p:ph type="title"/>
          </p:nvPr>
        </p:nvSpPr>
        <p:spPr>
          <a:xfrm>
            <a:off x="638175" y="365125"/>
            <a:ext cx="10515600" cy="1325563"/>
          </a:xfrm>
        </p:spPr>
        <p:txBody>
          <a:bodyPr/>
          <a:lstStyle/>
          <a:p>
            <a:r>
              <a:rPr lang="en-US">
                <a:latin typeface="Arial Rounded MT Bold" panose="020F0704030504030204" pitchFamily="34" charset="0"/>
              </a:rPr>
              <a:t>Reasonable accommodations</a:t>
            </a:r>
          </a:p>
        </p:txBody>
      </p:sp>
      <p:sp>
        <p:nvSpPr>
          <p:cNvPr id="3" name="Content Placeholder 2">
            <a:extLst>
              <a:ext uri="{FF2B5EF4-FFF2-40B4-BE49-F238E27FC236}">
                <a16:creationId xmlns:a16="http://schemas.microsoft.com/office/drawing/2014/main" id="{E0994ADC-B740-A2B1-66E2-BD0DFE81BA2B}"/>
              </a:ext>
            </a:extLst>
          </p:cNvPr>
          <p:cNvSpPr>
            <a:spLocks noGrp="1"/>
          </p:cNvSpPr>
          <p:nvPr>
            <p:ph idx="1"/>
          </p:nvPr>
        </p:nvSpPr>
        <p:spPr>
          <a:xfrm>
            <a:off x="638175" y="1690688"/>
            <a:ext cx="8543925" cy="4667250"/>
          </a:xfrm>
        </p:spPr>
        <p:txBody>
          <a:bodyPr vert="horz" lIns="91440" tIns="45720" rIns="91440" bIns="45720" rtlCol="0" anchor="t">
            <a:normAutofit/>
          </a:bodyPr>
          <a:lstStyle/>
          <a:p>
            <a:pPr marL="0" indent="0">
              <a:lnSpc>
                <a:spcPct val="120000"/>
              </a:lnSpc>
              <a:buNone/>
            </a:pPr>
            <a:r>
              <a:rPr lang="en-US">
                <a:latin typeface="Tahoma"/>
                <a:ea typeface="Tahoma"/>
                <a:cs typeface="Tahoma"/>
              </a:rPr>
              <a:t>WIC programs are required to provide reasonable accommodation to participants.</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Reasonable accommodations remove barriers to allow all individuals to participate in WIC.</a:t>
            </a:r>
          </a:p>
          <a:p>
            <a:pPr marL="0" indent="0">
              <a:lnSpc>
                <a:spcPct val="120000"/>
              </a:lnSpc>
              <a:buNone/>
            </a:pPr>
            <a:endParaRPr lang="en-US">
              <a:latin typeface="Tahoma"/>
              <a:ea typeface="Tahoma"/>
              <a:cs typeface="Tahoma"/>
            </a:endParaRPr>
          </a:p>
          <a:p>
            <a:pPr marL="0" indent="0">
              <a:lnSpc>
                <a:spcPct val="120000"/>
              </a:lnSpc>
              <a:buNone/>
            </a:pPr>
            <a:r>
              <a:rPr lang="en-US">
                <a:latin typeface="Tahoma"/>
                <a:ea typeface="Tahoma"/>
                <a:cs typeface="Tahoma"/>
              </a:rPr>
              <a:t>WIC tries to accommodate participants’ needs whenever possible.</a:t>
            </a:r>
            <a:endParaRPr lang="en-US"/>
          </a:p>
        </p:txBody>
      </p:sp>
      <p:pic>
        <p:nvPicPr>
          <p:cNvPr id="4" name="Picture 3">
            <a:extLst>
              <a:ext uri="{FF2B5EF4-FFF2-40B4-BE49-F238E27FC236}">
                <a16:creationId xmlns:a16="http://schemas.microsoft.com/office/drawing/2014/main" id="{D0683400-A2C6-015D-780C-876D51EC7A9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Picture 4" descr="Icon showing common disability access symbols">
            <a:extLst>
              <a:ext uri="{FF2B5EF4-FFF2-40B4-BE49-F238E27FC236}">
                <a16:creationId xmlns:a16="http://schemas.microsoft.com/office/drawing/2014/main" id="{AAE438FF-0B96-7451-59F5-CC262B5B20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1600" y="1689496"/>
            <a:ext cx="2562225" cy="2562225"/>
          </a:xfrm>
          <a:prstGeom prst="rect">
            <a:avLst/>
          </a:prstGeom>
        </p:spPr>
      </p:pic>
    </p:spTree>
    <p:custDataLst>
      <p:tags r:id="rId1"/>
    </p:custDataLst>
    <p:extLst>
      <p:ext uri="{BB962C8B-B14F-4D97-AF65-F5344CB8AC3E}">
        <p14:creationId xmlns:p14="http://schemas.microsoft.com/office/powerpoint/2010/main" val="3233526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6EE49-3817-A472-F21E-EA7662C395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814E7-C2EC-B49D-A379-08ED5614F5AF}"/>
              </a:ext>
            </a:extLst>
          </p:cNvPr>
          <p:cNvSpPr>
            <a:spLocks noGrp="1"/>
          </p:cNvSpPr>
          <p:nvPr>
            <p:ph type="title"/>
          </p:nvPr>
        </p:nvSpPr>
        <p:spPr>
          <a:xfrm>
            <a:off x="838199" y="365125"/>
            <a:ext cx="10944225" cy="1325563"/>
          </a:xfrm>
        </p:spPr>
        <p:txBody>
          <a:bodyPr/>
          <a:lstStyle/>
          <a:p>
            <a:r>
              <a:rPr lang="en-US">
                <a:latin typeface="Arial Rounded MT Bold"/>
              </a:rPr>
              <a:t>Examples of reasonable accommodations</a:t>
            </a:r>
            <a:endParaRPr lang="en-US">
              <a:latin typeface="Arial Rounded MT Bold" panose="020F0704030504030204" pitchFamily="34" charset="0"/>
            </a:endParaRPr>
          </a:p>
        </p:txBody>
      </p:sp>
      <p:sp>
        <p:nvSpPr>
          <p:cNvPr id="3" name="Content Placeholder 2">
            <a:extLst>
              <a:ext uri="{FF2B5EF4-FFF2-40B4-BE49-F238E27FC236}">
                <a16:creationId xmlns:a16="http://schemas.microsoft.com/office/drawing/2014/main" id="{BEAA9883-9F71-167C-189A-CCC2E01230C9}"/>
              </a:ext>
            </a:extLst>
          </p:cNvPr>
          <p:cNvSpPr>
            <a:spLocks noGrp="1"/>
          </p:cNvSpPr>
          <p:nvPr>
            <p:ph idx="1"/>
          </p:nvPr>
        </p:nvSpPr>
        <p:spPr>
          <a:xfrm>
            <a:off x="962025" y="2273229"/>
            <a:ext cx="7772400" cy="3833813"/>
          </a:xfrm>
        </p:spPr>
        <p:txBody>
          <a:bodyPr/>
          <a:lstStyle/>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Written materials in alternate formats like Braille, larger print, electronic, audio</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Wheelchair access at clinic sites</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Sign language interpreters for participants</a:t>
            </a:r>
          </a:p>
        </p:txBody>
      </p:sp>
      <p:pic>
        <p:nvPicPr>
          <p:cNvPr id="4" name="Picture 3">
            <a:extLst>
              <a:ext uri="{FF2B5EF4-FFF2-40B4-BE49-F238E27FC236}">
                <a16:creationId xmlns:a16="http://schemas.microsoft.com/office/drawing/2014/main" id="{9B9439C2-5CC1-AFEA-4CF3-C1C4880B70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Icon showing common disability access symbols">
            <a:extLst>
              <a:ext uri="{FF2B5EF4-FFF2-40B4-BE49-F238E27FC236}">
                <a16:creationId xmlns:a16="http://schemas.microsoft.com/office/drawing/2014/main" id="{6D648F35-0BA6-C91E-D66F-35F7DF2C70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1600" y="1689496"/>
            <a:ext cx="2562225" cy="2562225"/>
          </a:xfrm>
          <a:prstGeom prst="rect">
            <a:avLst/>
          </a:prstGeom>
        </p:spPr>
      </p:pic>
    </p:spTree>
    <p:custDataLst>
      <p:tags r:id="rId1"/>
    </p:custDataLst>
    <p:extLst>
      <p:ext uri="{BB962C8B-B14F-4D97-AF65-F5344CB8AC3E}">
        <p14:creationId xmlns:p14="http://schemas.microsoft.com/office/powerpoint/2010/main" val="3973627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0C529-E045-AB08-D70D-37095B9D4C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C5A58-9A19-F582-EFCD-D510C31AFDA4}"/>
              </a:ext>
            </a:extLst>
          </p:cNvPr>
          <p:cNvSpPr>
            <a:spLocks noGrp="1"/>
          </p:cNvSpPr>
          <p:nvPr>
            <p:ph type="title"/>
          </p:nvPr>
        </p:nvSpPr>
        <p:spPr>
          <a:xfrm>
            <a:off x="512227" y="202476"/>
            <a:ext cx="11353799" cy="1325563"/>
          </a:xfrm>
        </p:spPr>
        <p:txBody>
          <a:bodyPr/>
          <a:lstStyle/>
          <a:p>
            <a:r>
              <a:rPr lang="en-US">
                <a:latin typeface="Arial Rounded MT Bold" panose="020F0704030504030204" pitchFamily="34" charset="0"/>
              </a:rPr>
              <a:t>Reasonable accommodation requests</a:t>
            </a:r>
          </a:p>
        </p:txBody>
      </p:sp>
      <p:sp>
        <p:nvSpPr>
          <p:cNvPr id="3" name="Content Placeholder 2">
            <a:extLst>
              <a:ext uri="{FF2B5EF4-FFF2-40B4-BE49-F238E27FC236}">
                <a16:creationId xmlns:a16="http://schemas.microsoft.com/office/drawing/2014/main" id="{ED905841-153D-621D-CBFE-5FAC9DA37FCB}"/>
              </a:ext>
            </a:extLst>
          </p:cNvPr>
          <p:cNvSpPr>
            <a:spLocks noGrp="1"/>
          </p:cNvSpPr>
          <p:nvPr>
            <p:ph idx="1"/>
          </p:nvPr>
        </p:nvSpPr>
        <p:spPr>
          <a:xfrm>
            <a:off x="638175" y="1689496"/>
            <a:ext cx="7943850" cy="4034561"/>
          </a:xfrm>
        </p:spPr>
        <p:txBody>
          <a:bodyPr>
            <a:noAutofit/>
          </a:bodyPr>
          <a:lstStyle/>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If you’re not sure about an accommodation request, ask your WIC Coordinator.</a:t>
            </a:r>
          </a:p>
        </p:txBody>
      </p:sp>
      <p:pic>
        <p:nvPicPr>
          <p:cNvPr id="4" name="Picture 3">
            <a:extLst>
              <a:ext uri="{FF2B5EF4-FFF2-40B4-BE49-F238E27FC236}">
                <a16:creationId xmlns:a16="http://schemas.microsoft.com/office/drawing/2014/main" id="{87388AC1-788A-4EB3-E1E5-C12EAA6FEC9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Picture 4" descr="Icon showing common disability access symbols">
            <a:extLst>
              <a:ext uri="{FF2B5EF4-FFF2-40B4-BE49-F238E27FC236}">
                <a16:creationId xmlns:a16="http://schemas.microsoft.com/office/drawing/2014/main" id="{AFD1CFA1-5D76-A1C0-4D6D-9A5573795A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1600" y="1689496"/>
            <a:ext cx="2562225" cy="2562225"/>
          </a:xfrm>
          <a:prstGeom prst="rect">
            <a:avLst/>
          </a:prstGeom>
        </p:spPr>
      </p:pic>
    </p:spTree>
    <p:custDataLst>
      <p:tags r:id="rId1"/>
    </p:custDataLst>
    <p:extLst>
      <p:ext uri="{BB962C8B-B14F-4D97-AF65-F5344CB8AC3E}">
        <p14:creationId xmlns:p14="http://schemas.microsoft.com/office/powerpoint/2010/main" val="4956253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09B5A-3F40-CCA6-4487-F1A46BF9CF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111EB-A8C6-8DC1-E27B-59D9F25ECA7B}"/>
              </a:ext>
            </a:extLst>
          </p:cNvPr>
          <p:cNvSpPr>
            <a:spLocks noGrp="1"/>
          </p:cNvSpPr>
          <p:nvPr>
            <p:ph type="title"/>
          </p:nvPr>
        </p:nvSpPr>
        <p:spPr>
          <a:xfrm>
            <a:off x="559852" y="202476"/>
            <a:ext cx="11353799" cy="1325563"/>
          </a:xfrm>
        </p:spPr>
        <p:txBody>
          <a:bodyPr/>
          <a:lstStyle/>
          <a:p>
            <a:r>
              <a:rPr lang="en-US">
                <a:latin typeface="Arial Rounded MT Bold" panose="020F0704030504030204" pitchFamily="34" charset="0"/>
              </a:rPr>
              <a:t>Unreasonable accommodations</a:t>
            </a:r>
          </a:p>
        </p:txBody>
      </p:sp>
      <p:sp>
        <p:nvSpPr>
          <p:cNvPr id="3" name="Content Placeholder 2">
            <a:extLst>
              <a:ext uri="{FF2B5EF4-FFF2-40B4-BE49-F238E27FC236}">
                <a16:creationId xmlns:a16="http://schemas.microsoft.com/office/drawing/2014/main" id="{AB39F444-C938-1EDC-FB0C-8487A27AC766}"/>
              </a:ext>
            </a:extLst>
          </p:cNvPr>
          <p:cNvSpPr>
            <a:spLocks noGrp="1"/>
          </p:cNvSpPr>
          <p:nvPr>
            <p:ph idx="1"/>
          </p:nvPr>
        </p:nvSpPr>
        <p:spPr>
          <a:xfrm>
            <a:off x="638175" y="1528039"/>
            <a:ext cx="8658226" cy="4763224"/>
          </a:xfrm>
        </p:spPr>
        <p:txBody>
          <a:bodyPr vert="horz" lIns="91440" tIns="45720" rIns="91440" bIns="45720" rtlCol="0" anchor="t">
            <a:noAutofit/>
          </a:bodyPr>
          <a:lstStyle/>
          <a:p>
            <a:pPr marL="0" indent="0">
              <a:lnSpc>
                <a:spcPct val="120000"/>
              </a:lnSpc>
              <a:buNone/>
            </a:pPr>
            <a:r>
              <a:rPr lang="en-US">
                <a:latin typeface="Tahoma"/>
                <a:ea typeface="Tahoma"/>
                <a:cs typeface="Tahoma"/>
              </a:rPr>
              <a:t>Unreasonable requests are uncommon, but are something that would:</a:t>
            </a:r>
            <a:endParaRPr lang="en-US"/>
          </a:p>
          <a:p>
            <a:pPr>
              <a:lnSpc>
                <a:spcPct val="120000"/>
              </a:lnSpc>
            </a:pPr>
            <a:r>
              <a:rPr lang="en-US">
                <a:latin typeface="Tahoma"/>
                <a:ea typeface="Tahoma"/>
                <a:cs typeface="Tahoma"/>
              </a:rPr>
              <a:t>Create a safety concern</a:t>
            </a:r>
          </a:p>
          <a:p>
            <a:pPr>
              <a:lnSpc>
                <a:spcPct val="120000"/>
              </a:lnSpc>
            </a:pPr>
            <a:r>
              <a:rPr lang="en-US">
                <a:latin typeface="Tahoma"/>
                <a:ea typeface="Tahoma"/>
                <a:cs typeface="Tahoma"/>
              </a:rPr>
              <a:t>Need more staff, money, or equipment than a local agency has</a:t>
            </a:r>
          </a:p>
          <a:p>
            <a:pPr>
              <a:lnSpc>
                <a:spcPct val="120000"/>
              </a:lnSpc>
            </a:pPr>
            <a:r>
              <a:rPr lang="en-US">
                <a:latin typeface="Tahoma"/>
                <a:ea typeface="Tahoma"/>
                <a:cs typeface="Tahoma"/>
              </a:rPr>
              <a:t>Require major changes to how the WIC program works</a:t>
            </a:r>
          </a:p>
        </p:txBody>
      </p:sp>
      <p:pic>
        <p:nvPicPr>
          <p:cNvPr id="4" name="Picture 3">
            <a:extLst>
              <a:ext uri="{FF2B5EF4-FFF2-40B4-BE49-F238E27FC236}">
                <a16:creationId xmlns:a16="http://schemas.microsoft.com/office/drawing/2014/main" id="{B573A2F2-FF4E-C9DF-5888-55B69C8473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Picture 4" descr="Icon showing common disability access symbols">
            <a:extLst>
              <a:ext uri="{FF2B5EF4-FFF2-40B4-BE49-F238E27FC236}">
                <a16:creationId xmlns:a16="http://schemas.microsoft.com/office/drawing/2014/main" id="{FE3B7900-10D0-C7B0-A449-94E20FD802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74724" y="1462431"/>
            <a:ext cx="2182896" cy="2182896"/>
          </a:xfrm>
          <a:prstGeom prst="rect">
            <a:avLst/>
          </a:prstGeom>
        </p:spPr>
      </p:pic>
    </p:spTree>
    <p:custDataLst>
      <p:tags r:id="rId1"/>
    </p:custDataLst>
    <p:extLst>
      <p:ext uri="{BB962C8B-B14F-4D97-AF65-F5344CB8AC3E}">
        <p14:creationId xmlns:p14="http://schemas.microsoft.com/office/powerpoint/2010/main" val="2488262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E8011-5887-432E-835B-3437DBE6B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8D67D-A8CD-EBCE-09B6-9A131C5FA096}"/>
              </a:ext>
            </a:extLst>
          </p:cNvPr>
          <p:cNvSpPr>
            <a:spLocks noGrp="1"/>
          </p:cNvSpPr>
          <p:nvPr>
            <p:ph type="title"/>
          </p:nvPr>
        </p:nvSpPr>
        <p:spPr>
          <a:xfrm>
            <a:off x="466268" y="202476"/>
            <a:ext cx="10515600" cy="1325563"/>
          </a:xfrm>
        </p:spPr>
        <p:txBody>
          <a:bodyPr/>
          <a:lstStyle/>
          <a:p>
            <a:r>
              <a:rPr lang="en-US">
                <a:latin typeface="Arial Rounded MT Bold" panose="020F0704030504030204" pitchFamily="34" charset="0"/>
              </a:rPr>
              <a:t>Is this a civil rights violation?</a:t>
            </a:r>
          </a:p>
        </p:txBody>
      </p:sp>
      <p:sp>
        <p:nvSpPr>
          <p:cNvPr id="3" name="Content Placeholder 2">
            <a:extLst>
              <a:ext uri="{FF2B5EF4-FFF2-40B4-BE49-F238E27FC236}">
                <a16:creationId xmlns:a16="http://schemas.microsoft.com/office/drawing/2014/main" id="{9BEA4D3E-2A9C-D064-6275-6ADBADF7E706}"/>
              </a:ext>
            </a:extLst>
          </p:cNvPr>
          <p:cNvSpPr>
            <a:spLocks noGrp="1"/>
          </p:cNvSpPr>
          <p:nvPr>
            <p:ph idx="1"/>
          </p:nvPr>
        </p:nvSpPr>
        <p:spPr>
          <a:xfrm>
            <a:off x="466268" y="1453284"/>
            <a:ext cx="8062851" cy="4890366"/>
          </a:xfrm>
        </p:spPr>
        <p:txBody>
          <a:bodyPr vert="horz" lIns="91440" tIns="45720" rIns="91440" bIns="45720" rtlCol="0" anchor="t">
            <a:normAutofit fontScale="925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Marcy, who is Deaf, visits her local WIC clinic to enroll. Marcy requests a sign language interpreter, but the staff member is very busy and doesn’t have time to schedule an interpreter.</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The staff member writes a note saying only English and Spanish are supported, then leaves for lunch.</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Marcy files a complaint against the staff member.</a:t>
            </a: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80D2D275-CD12-5306-7A6A-378D712EC6C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Picture 4" descr="Picture of a woman checking in at a clinic with an employee reaching over counter to help">
            <a:extLst>
              <a:ext uri="{FF2B5EF4-FFF2-40B4-BE49-F238E27FC236}">
                <a16:creationId xmlns:a16="http://schemas.microsoft.com/office/drawing/2014/main" id="{92FF237B-5780-05BF-223C-816D6C0303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9119" y="1210333"/>
            <a:ext cx="3325403" cy="22186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323257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603E1-44E7-854B-2779-DAF7255D921D}"/>
              </a:ext>
            </a:extLst>
          </p:cNvPr>
          <p:cNvSpPr>
            <a:spLocks noGrp="1"/>
          </p:cNvSpPr>
          <p:nvPr>
            <p:ph type="title"/>
          </p:nvPr>
        </p:nvSpPr>
        <p:spPr/>
        <p:txBody>
          <a:bodyPr/>
          <a:lstStyle/>
          <a:p>
            <a:r>
              <a:rPr lang="en-US">
                <a:latin typeface="Arial Rounded MT Bold" panose="020F0704030504030204" pitchFamily="34" charset="0"/>
              </a:rPr>
              <a:t>Who is this training for?</a:t>
            </a:r>
          </a:p>
        </p:txBody>
      </p:sp>
      <p:sp>
        <p:nvSpPr>
          <p:cNvPr id="3" name="Content Placeholder 2">
            <a:extLst>
              <a:ext uri="{FF2B5EF4-FFF2-40B4-BE49-F238E27FC236}">
                <a16:creationId xmlns:a16="http://schemas.microsoft.com/office/drawing/2014/main" id="{A7C87D55-88BE-8ACD-2EB9-4F7EAA84E963}"/>
              </a:ext>
            </a:extLst>
          </p:cNvPr>
          <p:cNvSpPr>
            <a:spLocks noGrp="1"/>
          </p:cNvSpPr>
          <p:nvPr>
            <p:ph idx="1"/>
          </p:nvPr>
        </p:nvSpPr>
        <p:spPr>
          <a:xfrm>
            <a:off x="6479630" y="2710925"/>
            <a:ext cx="4874170" cy="1901087"/>
          </a:xfrm>
        </p:spPr>
        <p:txBody>
          <a:bodyPr>
            <a:normAutofit/>
          </a:bodyPr>
          <a:lstStyle/>
          <a:p>
            <a:pPr marL="0" indent="0">
              <a:lnSpc>
                <a:spcPct val="130000"/>
              </a:lnSpc>
              <a:buNone/>
            </a:pPr>
            <a:r>
              <a:rPr lang="en-US" dirty="0">
                <a:latin typeface="Tahoma" panose="020B0604030504040204" pitchFamily="34" charset="0"/>
                <a:ea typeface="Tahoma" panose="020B0604030504040204" pitchFamily="34" charset="0"/>
                <a:cs typeface="Tahoma" panose="020B0604030504040204" pitchFamily="34" charset="0"/>
              </a:rPr>
              <a:t>For WIC staff who have completed Civil Rights training in previous years</a:t>
            </a:r>
            <a:endParaRPr lang="en-US" dirty="0"/>
          </a:p>
        </p:txBody>
      </p:sp>
      <p:pic>
        <p:nvPicPr>
          <p:cNvPr id="4" name="Picture 3">
            <a:extLst>
              <a:ext uri="{FF2B5EF4-FFF2-40B4-BE49-F238E27FC236}">
                <a16:creationId xmlns:a16="http://schemas.microsoft.com/office/drawing/2014/main" id="{5F92B165-21CB-6724-D527-ECA430E2446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7" name="Picture 6" descr="Certifier with mother and child in a WIC clinic">
            <a:extLst>
              <a:ext uri="{FF2B5EF4-FFF2-40B4-BE49-F238E27FC236}">
                <a16:creationId xmlns:a16="http://schemas.microsoft.com/office/drawing/2014/main" id="{F3C9D3D6-F2B5-08EE-E68E-E86BBFBE03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4250" y="1919405"/>
            <a:ext cx="5223642" cy="34841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892568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4390D-46B2-A0FC-91B1-01F29626B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F77AAE-D98F-D9E5-D36D-D7257BEF9C61}"/>
              </a:ext>
            </a:extLst>
          </p:cNvPr>
          <p:cNvSpPr>
            <a:spLocks noGrp="1"/>
          </p:cNvSpPr>
          <p:nvPr>
            <p:ph type="title"/>
          </p:nvPr>
        </p:nvSpPr>
        <p:spPr>
          <a:xfrm>
            <a:off x="838200" y="202476"/>
            <a:ext cx="10515600" cy="1325563"/>
          </a:xfrm>
        </p:spPr>
        <p:txBody>
          <a:bodyPr/>
          <a:lstStyle/>
          <a:p>
            <a:r>
              <a:rPr lang="en-US">
                <a:latin typeface="Arial Rounded MT Bold" panose="020F0704030504030204" pitchFamily="34" charset="0"/>
              </a:rPr>
              <a:t>Yes, this is a civil rights violation</a:t>
            </a:r>
          </a:p>
        </p:txBody>
      </p:sp>
      <p:sp>
        <p:nvSpPr>
          <p:cNvPr id="3" name="Content Placeholder 2">
            <a:extLst>
              <a:ext uri="{FF2B5EF4-FFF2-40B4-BE49-F238E27FC236}">
                <a16:creationId xmlns:a16="http://schemas.microsoft.com/office/drawing/2014/main" id="{22C193CD-C1DD-44A1-6C05-E49EC72A028E}"/>
              </a:ext>
            </a:extLst>
          </p:cNvPr>
          <p:cNvSpPr>
            <a:spLocks noGrp="1"/>
          </p:cNvSpPr>
          <p:nvPr>
            <p:ph idx="1"/>
          </p:nvPr>
        </p:nvSpPr>
        <p:spPr>
          <a:xfrm>
            <a:off x="4924425" y="2477843"/>
            <a:ext cx="6429375" cy="2292353"/>
          </a:xfrm>
        </p:spPr>
        <p:txBody>
          <a:bodyPr>
            <a:normAutofit fontScale="85000" lnSpcReduction="2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Staff intentionally declined interpreter services to Marcy.</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This is a civil rights violation based on </a:t>
            </a:r>
            <a:r>
              <a:rPr lang="en-US" b="1">
                <a:latin typeface="Tahoma" panose="020B0604030504040204" pitchFamily="34" charset="0"/>
                <a:ea typeface="Tahoma" panose="020B0604030504040204" pitchFamily="34" charset="0"/>
                <a:cs typeface="Tahoma" panose="020B0604030504040204" pitchFamily="34" charset="0"/>
              </a:rPr>
              <a:t>disability</a:t>
            </a:r>
            <a:r>
              <a:rPr lang="en-US">
                <a:latin typeface="Tahoma" panose="020B0604030504040204" pitchFamily="34" charset="0"/>
                <a:ea typeface="Tahoma" panose="020B0604030504040204" pitchFamily="34" charset="0"/>
                <a:cs typeface="Tahoma" panose="020B0604030504040204" pitchFamily="34" charset="0"/>
              </a:rPr>
              <a:t>.</a:t>
            </a:r>
          </a:p>
        </p:txBody>
      </p:sp>
      <p:pic>
        <p:nvPicPr>
          <p:cNvPr id="7" name="Picture 6">
            <a:extLst>
              <a:ext uri="{FF2B5EF4-FFF2-40B4-BE49-F238E27FC236}">
                <a16:creationId xmlns:a16="http://schemas.microsoft.com/office/drawing/2014/main" id="{D3CF3DC7-3AA7-406E-AAB7-4CBBDDACA77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4" name="Picture 3" descr="Icon showing 6 protected classes">
            <a:extLst>
              <a:ext uri="{FF2B5EF4-FFF2-40B4-BE49-F238E27FC236}">
                <a16:creationId xmlns:a16="http://schemas.microsoft.com/office/drawing/2014/main" id="{B0655D7F-4779-28E8-EC54-6C3276AD44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1630" y="3843481"/>
            <a:ext cx="2733675" cy="2595664"/>
          </a:xfrm>
          <a:prstGeom prst="rect">
            <a:avLst/>
          </a:prstGeom>
        </p:spPr>
      </p:pic>
      <p:pic>
        <p:nvPicPr>
          <p:cNvPr id="5" name="Picture 4" descr="Picture of a woman checking in at a clinic with an employee reaching over counter to help">
            <a:extLst>
              <a:ext uri="{FF2B5EF4-FFF2-40B4-BE49-F238E27FC236}">
                <a16:creationId xmlns:a16="http://schemas.microsoft.com/office/drawing/2014/main" id="{CE45F13C-253C-2849-F822-EAB5931713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1292" y="1526210"/>
            <a:ext cx="3325403" cy="22186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4258733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A0CC39">
            <a:alpha val="70000"/>
          </a:srgbClr>
        </a:solidFill>
        <a:effectLst/>
      </p:bgPr>
    </p:bg>
    <p:spTree>
      <p:nvGrpSpPr>
        <p:cNvPr id="1" name="">
          <a:extLst>
            <a:ext uri="{FF2B5EF4-FFF2-40B4-BE49-F238E27FC236}">
              <a16:creationId xmlns:a16="http://schemas.microsoft.com/office/drawing/2014/main" id="{A7EE177C-BDC2-4B3C-6605-CA0936904B0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339F3B2-A63B-208E-92EE-C7F817D294A3}"/>
              </a:ext>
            </a:extLst>
          </p:cNvPr>
          <p:cNvSpPr>
            <a:spLocks noGrp="1"/>
          </p:cNvSpPr>
          <p:nvPr>
            <p:ph type="title"/>
          </p:nvPr>
        </p:nvSpPr>
        <p:spPr/>
        <p:txBody>
          <a:bodyPr>
            <a:normAutofit/>
          </a:bodyPr>
          <a:lstStyle/>
          <a:p>
            <a:pPr algn="ctr"/>
            <a:r>
              <a:rPr lang="en-US" sz="5400">
                <a:latin typeface="Arial Rounded MT Bold" panose="020F0704030504030204" pitchFamily="34" charset="0"/>
              </a:rPr>
              <a:t>Language access services</a:t>
            </a:r>
          </a:p>
        </p:txBody>
      </p:sp>
      <p:pic>
        <p:nvPicPr>
          <p:cNvPr id="3" name="Picture 2" descr="A woman showing another woman a pamphlet in Spanish">
            <a:extLst>
              <a:ext uri="{FF2B5EF4-FFF2-40B4-BE49-F238E27FC236}">
                <a16:creationId xmlns:a16="http://schemas.microsoft.com/office/drawing/2014/main" id="{1D5D9033-02BC-3B9F-39F2-AAA654C431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9912" y="1834744"/>
            <a:ext cx="5972175" cy="3984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17107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C99D4-04F6-0830-7A70-8129B3CB12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E76058-9707-1F9F-04BC-E44B0F1A7DB0}"/>
              </a:ext>
            </a:extLst>
          </p:cNvPr>
          <p:cNvSpPr>
            <a:spLocks noGrp="1"/>
          </p:cNvSpPr>
          <p:nvPr>
            <p:ph type="title"/>
          </p:nvPr>
        </p:nvSpPr>
        <p:spPr>
          <a:xfrm>
            <a:off x="1019175" y="374650"/>
            <a:ext cx="10515600" cy="1539875"/>
          </a:xfrm>
        </p:spPr>
        <p:txBody>
          <a:bodyPr>
            <a:normAutofit/>
          </a:bodyPr>
          <a:lstStyle/>
          <a:p>
            <a:r>
              <a:rPr lang="en-US">
                <a:latin typeface="Arial Rounded MT Bold" panose="020F0704030504030204" pitchFamily="34" charset="0"/>
              </a:rPr>
              <a:t>Limited English Proficiency (LEP)</a:t>
            </a:r>
          </a:p>
        </p:txBody>
      </p:sp>
      <p:sp>
        <p:nvSpPr>
          <p:cNvPr id="3" name="Content Placeholder 2">
            <a:extLst>
              <a:ext uri="{FF2B5EF4-FFF2-40B4-BE49-F238E27FC236}">
                <a16:creationId xmlns:a16="http://schemas.microsoft.com/office/drawing/2014/main" id="{C427750D-0F4D-F76D-020F-BC4317FB7351}"/>
              </a:ext>
            </a:extLst>
          </p:cNvPr>
          <p:cNvSpPr>
            <a:spLocks noGrp="1"/>
          </p:cNvSpPr>
          <p:nvPr>
            <p:ph idx="1"/>
          </p:nvPr>
        </p:nvSpPr>
        <p:spPr>
          <a:xfrm>
            <a:off x="6096000" y="1914525"/>
            <a:ext cx="4905375" cy="3309576"/>
          </a:xfrm>
        </p:spPr>
        <p:txBody>
          <a:bodyPr>
            <a:normAutofit fontScale="925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English is not a participant’s first or main language they use. </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Or when a participant has limited ability to read, speak, write, or understand English.</a:t>
            </a:r>
          </a:p>
        </p:txBody>
      </p:sp>
      <p:pic>
        <p:nvPicPr>
          <p:cNvPr id="4" name="Picture 3">
            <a:extLst>
              <a:ext uri="{FF2B5EF4-FFF2-40B4-BE49-F238E27FC236}">
                <a16:creationId xmlns:a16="http://schemas.microsoft.com/office/drawing/2014/main" id="{E705D976-BC8E-B94F-5B74-E52D959640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Woman holding phone with Arabic displaying on her screen">
            <a:extLst>
              <a:ext uri="{FF2B5EF4-FFF2-40B4-BE49-F238E27FC236}">
                <a16:creationId xmlns:a16="http://schemas.microsoft.com/office/drawing/2014/main" id="{6A702168-9997-28ED-8F0D-E3A0A519BF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5517" y="1858288"/>
            <a:ext cx="4708456" cy="31414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950747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903BD-A2AD-DC7E-6681-C50F40C473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FA29A-6BB8-BED7-1BDE-A7D37A20D699}"/>
              </a:ext>
            </a:extLst>
          </p:cNvPr>
          <p:cNvSpPr>
            <a:spLocks noGrp="1"/>
          </p:cNvSpPr>
          <p:nvPr>
            <p:ph type="title"/>
          </p:nvPr>
        </p:nvSpPr>
        <p:spPr/>
        <p:txBody>
          <a:bodyPr/>
          <a:lstStyle/>
          <a:p>
            <a:r>
              <a:rPr lang="en-US">
                <a:latin typeface="Arial Rounded MT Bold" panose="020F0704030504030204" pitchFamily="34" charset="0"/>
              </a:rPr>
              <a:t>WIC provides services in the language a participant can use</a:t>
            </a:r>
          </a:p>
        </p:txBody>
      </p:sp>
      <p:sp>
        <p:nvSpPr>
          <p:cNvPr id="3" name="Content Placeholder 2">
            <a:extLst>
              <a:ext uri="{FF2B5EF4-FFF2-40B4-BE49-F238E27FC236}">
                <a16:creationId xmlns:a16="http://schemas.microsoft.com/office/drawing/2014/main" id="{FFF1B149-33E2-3A01-C53B-3B98B784AD56}"/>
              </a:ext>
            </a:extLst>
          </p:cNvPr>
          <p:cNvSpPr>
            <a:spLocks noGrp="1"/>
          </p:cNvSpPr>
          <p:nvPr>
            <p:ph idx="1"/>
          </p:nvPr>
        </p:nvSpPr>
        <p:spPr>
          <a:xfrm>
            <a:off x="5943600" y="2774435"/>
            <a:ext cx="5486400" cy="1708150"/>
          </a:xfrm>
        </p:spPr>
        <p:txBody>
          <a:bodyPr>
            <a:normAutofit fontScale="92500" lnSpcReduction="2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WIC staff must offer interpretation services to participants who have chosen a language other than English.</a:t>
            </a:r>
          </a:p>
        </p:txBody>
      </p:sp>
      <p:pic>
        <p:nvPicPr>
          <p:cNvPr id="4" name="Picture 3" descr="Photo of a virtual WIC appointment with a family and clinician">
            <a:extLst>
              <a:ext uri="{FF2B5EF4-FFF2-40B4-BE49-F238E27FC236}">
                <a16:creationId xmlns:a16="http://schemas.microsoft.com/office/drawing/2014/main" id="{C4816456-7C6E-B91B-1D2A-B89E57BF84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Picture of WIC participants on screen during virtual appointment">
            <a:extLst>
              <a:ext uri="{FF2B5EF4-FFF2-40B4-BE49-F238E27FC236}">
                <a16:creationId xmlns:a16="http://schemas.microsoft.com/office/drawing/2014/main" id="{A9D36209-DC75-0E84-AE6A-D794E82B2B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2246872"/>
            <a:ext cx="4826944" cy="32204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1462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C9750-0575-9E63-2844-1D27AC10A4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7F9F8-A097-C05E-21D2-F7D7E9D441E4}"/>
              </a:ext>
            </a:extLst>
          </p:cNvPr>
          <p:cNvSpPr>
            <a:spLocks noGrp="1"/>
          </p:cNvSpPr>
          <p:nvPr>
            <p:ph type="title"/>
          </p:nvPr>
        </p:nvSpPr>
        <p:spPr/>
        <p:txBody>
          <a:bodyPr/>
          <a:lstStyle/>
          <a:p>
            <a:r>
              <a:rPr lang="en-US">
                <a:latin typeface="Arial Rounded MT Bold" panose="020F0704030504030204" pitchFamily="34" charset="0"/>
              </a:rPr>
              <a:t>Local agencies support language access services</a:t>
            </a:r>
          </a:p>
        </p:txBody>
      </p:sp>
      <p:pic>
        <p:nvPicPr>
          <p:cNvPr id="4" name="Picture 3" descr="Icon&#10;&#10;AI-generated content may be incorrect.">
            <a:extLst>
              <a:ext uri="{FF2B5EF4-FFF2-40B4-BE49-F238E27FC236}">
                <a16:creationId xmlns:a16="http://schemas.microsoft.com/office/drawing/2014/main" id="{C755740E-60E3-2433-A3F0-3EC4F032E7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5" name="Content Placeholder 2">
            <a:extLst>
              <a:ext uri="{FF2B5EF4-FFF2-40B4-BE49-F238E27FC236}">
                <a16:creationId xmlns:a16="http://schemas.microsoft.com/office/drawing/2014/main" id="{72EE1BE0-F886-A631-6E1B-F71604D3EB3C}"/>
              </a:ext>
            </a:extLst>
          </p:cNvPr>
          <p:cNvSpPr txBox="1">
            <a:spLocks/>
          </p:cNvSpPr>
          <p:nvPr/>
        </p:nvSpPr>
        <p:spPr>
          <a:xfrm>
            <a:off x="5453211" y="2085974"/>
            <a:ext cx="5900589" cy="324398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Local agencies must:</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lvl="1">
              <a:lnSpc>
                <a:spcPct val="120000"/>
              </a:lnSpc>
            </a:pPr>
            <a:r>
              <a:rPr lang="en-US" sz="2800">
                <a:latin typeface="Tahoma" panose="020B0604030504040204" pitchFamily="34" charset="0"/>
                <a:ea typeface="Tahoma" panose="020B0604030504040204" pitchFamily="34" charset="0"/>
                <a:cs typeface="Tahoma" panose="020B0604030504040204" pitchFamily="34" charset="0"/>
              </a:rPr>
              <a:t>Know how to access interpreter services</a:t>
            </a:r>
          </a:p>
          <a:p>
            <a:pPr lvl="1">
              <a:lnSpc>
                <a:spcPct val="120000"/>
              </a:lnSpc>
            </a:pPr>
            <a:r>
              <a:rPr lang="en-US" sz="2800">
                <a:latin typeface="Tahoma" panose="020B0604030504040204" pitchFamily="34" charset="0"/>
                <a:ea typeface="Tahoma" panose="020B0604030504040204" pitchFamily="34" charset="0"/>
                <a:cs typeface="Tahoma" panose="020B0604030504040204" pitchFamily="34" charset="0"/>
              </a:rPr>
              <a:t>Offer interpreter services to participants who may need it</a:t>
            </a:r>
          </a:p>
          <a:p>
            <a:pPr lvl="1"/>
            <a:endParaRPr lang="en-US">
              <a:latin typeface="Tahoma" panose="020B0604030504040204" pitchFamily="34" charset="0"/>
              <a:ea typeface="Tahoma" panose="020B0604030504040204" pitchFamily="34" charset="0"/>
              <a:cs typeface="Tahoma" panose="020B0604030504040204" pitchFamily="34" charset="0"/>
            </a:endParaRPr>
          </a:p>
          <a:p>
            <a:pPr lvl="1"/>
            <a:endParaRPr lang="en-US">
              <a:latin typeface="Tahoma" panose="020B0604030504040204" pitchFamily="34" charset="0"/>
              <a:ea typeface="Tahoma" panose="020B0604030504040204" pitchFamily="34" charset="0"/>
              <a:cs typeface="Tahoma" panose="020B0604030504040204" pitchFamily="34" charset="0"/>
            </a:endParaRPr>
          </a:p>
          <a:p>
            <a:pPr marL="0" indent="0">
              <a:buFont typeface="Arial" panose="020B0604020202020204" pitchFamily="34" charse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Font typeface="Arial" panose="020B0604020202020204" pitchFamily="34" charse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Font typeface="Arial" panose="020B0604020202020204" pitchFamily="34" charse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6" name="Picture 5" descr="A group of people sitting in a room&#10;&#10;AI-generated content may be incorrect.">
            <a:extLst>
              <a:ext uri="{FF2B5EF4-FFF2-40B4-BE49-F238E27FC236}">
                <a16:creationId xmlns:a16="http://schemas.microsoft.com/office/drawing/2014/main" id="{B76C1C20-46F2-DB29-1DC6-72F9095EA8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025" y="2088651"/>
            <a:ext cx="4181475" cy="2789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3772043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0496B-E158-3E4C-B0CB-526DE6D94150}"/>
            </a:ext>
          </a:extLst>
        </p:cNvPr>
        <p:cNvGrpSpPr/>
        <p:nvPr/>
      </p:nvGrpSpPr>
      <p:grpSpPr>
        <a:xfrm>
          <a:off x="0" y="0"/>
          <a:ext cx="0" cy="0"/>
          <a:chOff x="0" y="0"/>
          <a:chExt cx="0" cy="0"/>
        </a:xfrm>
      </p:grpSpPr>
      <p:pic>
        <p:nvPicPr>
          <p:cNvPr id="4" name="Picture 3" descr="Icon&#10;&#10;AI-generated content may be incorrect.">
            <a:extLst>
              <a:ext uri="{FF2B5EF4-FFF2-40B4-BE49-F238E27FC236}">
                <a16:creationId xmlns:a16="http://schemas.microsoft.com/office/drawing/2014/main" id="{1EC9907E-6C19-3DC7-043F-F36AC68FE4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2" name="Title 1">
            <a:extLst>
              <a:ext uri="{FF2B5EF4-FFF2-40B4-BE49-F238E27FC236}">
                <a16:creationId xmlns:a16="http://schemas.microsoft.com/office/drawing/2014/main" id="{4F8D5F1C-9663-76D7-751B-AF00F364E9D9}"/>
              </a:ext>
            </a:extLst>
          </p:cNvPr>
          <p:cNvSpPr>
            <a:spLocks noGrp="1"/>
          </p:cNvSpPr>
          <p:nvPr>
            <p:ph type="title"/>
          </p:nvPr>
        </p:nvSpPr>
        <p:spPr>
          <a:xfrm>
            <a:off x="604837" y="423068"/>
            <a:ext cx="10982325" cy="1325563"/>
          </a:xfrm>
        </p:spPr>
        <p:txBody>
          <a:bodyPr/>
          <a:lstStyle/>
          <a:p>
            <a:r>
              <a:rPr lang="en-US">
                <a:latin typeface="Arial Rounded MT Bold" panose="020F0704030504030204" pitchFamily="34" charset="0"/>
              </a:rPr>
              <a:t>The State WIC office supports language access services</a:t>
            </a:r>
          </a:p>
        </p:txBody>
      </p:sp>
      <p:sp>
        <p:nvSpPr>
          <p:cNvPr id="3" name="Content Placeholder 2">
            <a:extLst>
              <a:ext uri="{FF2B5EF4-FFF2-40B4-BE49-F238E27FC236}">
                <a16:creationId xmlns:a16="http://schemas.microsoft.com/office/drawing/2014/main" id="{FAE113BA-4690-31C1-CE75-734F5F08F624}"/>
              </a:ext>
            </a:extLst>
          </p:cNvPr>
          <p:cNvSpPr>
            <a:spLocks noGrp="1"/>
          </p:cNvSpPr>
          <p:nvPr>
            <p:ph idx="1"/>
          </p:nvPr>
        </p:nvSpPr>
        <p:spPr>
          <a:xfrm>
            <a:off x="3530892" y="2052762"/>
            <a:ext cx="7994230" cy="4049351"/>
          </a:xfrm>
        </p:spPr>
        <p:txBody>
          <a:bodyPr>
            <a:normAutofit/>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The State WIC office:</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lvl="1">
              <a:lnSpc>
                <a:spcPct val="120000"/>
              </a:lnSpc>
            </a:pPr>
            <a:r>
              <a:rPr lang="en-US" sz="2800">
                <a:latin typeface="Tahoma" panose="020B0604030504040204" pitchFamily="34" charset="0"/>
                <a:ea typeface="Tahoma" panose="020B0604030504040204" pitchFamily="34" charset="0"/>
                <a:cs typeface="Tahoma" panose="020B0604030504040204" pitchFamily="34" charset="0"/>
              </a:rPr>
              <a:t>Provides clinics with translated documents</a:t>
            </a:r>
          </a:p>
          <a:p>
            <a:pPr lvl="1">
              <a:lnSpc>
                <a:spcPct val="120000"/>
              </a:lnSpc>
            </a:pPr>
            <a:r>
              <a:rPr lang="en-US" sz="2800">
                <a:latin typeface="Tahoma" panose="020B0604030504040204" pitchFamily="34" charset="0"/>
                <a:ea typeface="Tahoma" panose="020B0604030504040204" pitchFamily="34" charset="0"/>
                <a:cs typeface="Tahoma" panose="020B0604030504040204" pitchFamily="34" charset="0"/>
              </a:rPr>
              <a:t>Secures approved translators</a:t>
            </a:r>
          </a:p>
          <a:p>
            <a:pPr lvl="1">
              <a:lnSpc>
                <a:spcPct val="120000"/>
              </a:lnSpc>
            </a:pPr>
            <a:r>
              <a:rPr lang="en-US" sz="2800">
                <a:latin typeface="Tahoma" panose="020B0604030504040204" pitchFamily="34" charset="0"/>
                <a:ea typeface="Tahoma" panose="020B0604030504040204" pitchFamily="34" charset="0"/>
                <a:cs typeface="Tahoma" panose="020B0604030504040204" pitchFamily="34" charset="0"/>
              </a:rPr>
              <a:t>Translates critical print and digital materials into different languages </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EB093840-9ADB-0A5A-F4DB-342B74BC45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613" y="2052762"/>
            <a:ext cx="2502709" cy="19548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Diagram, company name&#10;&#10;AI-generated content may be incorrect.">
            <a:extLst>
              <a:ext uri="{FF2B5EF4-FFF2-40B4-BE49-F238E27FC236}">
                <a16:creationId xmlns:a16="http://schemas.microsoft.com/office/drawing/2014/main" id="{A44FBB95-B664-DED1-BAEF-17CEACE4B5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0613" y="4227191"/>
            <a:ext cx="2502709" cy="1995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94545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2D207-307C-F579-00D1-DC118D56D0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5AA370-3253-6C9D-0041-C70E9C329E10}"/>
              </a:ext>
            </a:extLst>
          </p:cNvPr>
          <p:cNvSpPr>
            <a:spLocks noGrp="1"/>
          </p:cNvSpPr>
          <p:nvPr>
            <p:ph type="title"/>
          </p:nvPr>
        </p:nvSpPr>
        <p:spPr>
          <a:xfrm>
            <a:off x="467404" y="202476"/>
            <a:ext cx="10963814" cy="1325563"/>
          </a:xfrm>
        </p:spPr>
        <p:txBody>
          <a:bodyPr/>
          <a:lstStyle/>
          <a:p>
            <a:r>
              <a:rPr lang="en-US">
                <a:latin typeface="Arial Rounded MT Bold" panose="020F0704030504030204" pitchFamily="34" charset="0"/>
              </a:rPr>
              <a:t>Is this a civil rights violation?</a:t>
            </a:r>
          </a:p>
        </p:txBody>
      </p:sp>
      <p:sp>
        <p:nvSpPr>
          <p:cNvPr id="3" name="Content Placeholder 2">
            <a:extLst>
              <a:ext uri="{FF2B5EF4-FFF2-40B4-BE49-F238E27FC236}">
                <a16:creationId xmlns:a16="http://schemas.microsoft.com/office/drawing/2014/main" id="{67B19D4A-A307-B2DA-1371-538C322934A0}"/>
              </a:ext>
            </a:extLst>
          </p:cNvPr>
          <p:cNvSpPr>
            <a:spLocks noGrp="1"/>
          </p:cNvSpPr>
          <p:nvPr>
            <p:ph idx="1"/>
          </p:nvPr>
        </p:nvSpPr>
        <p:spPr>
          <a:xfrm>
            <a:off x="467404" y="1458083"/>
            <a:ext cx="7970997" cy="5033963"/>
          </a:xfrm>
        </p:spPr>
        <p:txBody>
          <a:bodyPr>
            <a:normAutofit fontScale="92500"/>
          </a:bodyPr>
          <a:lstStyle/>
          <a:p>
            <a:pPr marL="0" indent="0">
              <a:lnSpc>
                <a:spcPct val="120000"/>
              </a:lnSpc>
              <a:buNone/>
            </a:pPr>
            <a:r>
              <a:rPr lang="en-US" sz="2600">
                <a:latin typeface="Tahoma" panose="020B0604030504040204" pitchFamily="34" charset="0"/>
                <a:ea typeface="Tahoma" panose="020B0604030504040204" pitchFamily="34" charset="0"/>
                <a:cs typeface="Tahoma" panose="020B0604030504040204" pitchFamily="34" charset="0"/>
              </a:rPr>
              <a:t>Rania is a participant who immigrated to the U.S. this year.</a:t>
            </a:r>
          </a:p>
          <a:p>
            <a:pPr marL="0" indent="0">
              <a:lnSpc>
                <a:spcPct val="120000"/>
              </a:lnSpc>
              <a:buNone/>
            </a:pPr>
            <a:r>
              <a:rPr lang="en-US" sz="2600">
                <a:latin typeface="Tahoma" panose="020B0604030504040204" pitchFamily="34" charset="0"/>
                <a:ea typeface="Tahoma" panose="020B0604030504040204" pitchFamily="34" charset="0"/>
                <a:cs typeface="Tahoma" panose="020B0604030504040204" pitchFamily="34" charset="0"/>
              </a:rPr>
              <a:t>Rania’s friend, Amy, believes Rania needs help navigating the WIC program. Amy goes to the WIC clinic and requests Rania’s information.</a:t>
            </a:r>
          </a:p>
          <a:p>
            <a:pPr marL="0" indent="0">
              <a:lnSpc>
                <a:spcPct val="120000"/>
              </a:lnSpc>
              <a:buNone/>
            </a:pPr>
            <a:r>
              <a:rPr lang="en-US" sz="2600">
                <a:latin typeface="Tahoma" panose="020B0604030504040204" pitchFamily="34" charset="0"/>
                <a:ea typeface="Tahoma" panose="020B0604030504040204" pitchFamily="34" charset="0"/>
                <a:cs typeface="Tahoma" panose="020B0604030504040204" pitchFamily="34" charset="0"/>
              </a:rPr>
              <a:t>Staff do not have a Release of Information (ROI) to share out Rania’s information. They tell Amy they cannot help without Rania’s consent.</a:t>
            </a:r>
          </a:p>
          <a:p>
            <a:pPr marL="0" indent="0">
              <a:lnSpc>
                <a:spcPct val="120000"/>
              </a:lnSpc>
              <a:buNone/>
            </a:pPr>
            <a:r>
              <a:rPr lang="en-US" sz="2600">
                <a:latin typeface="Tahoma" panose="020B0604030504040204" pitchFamily="34" charset="0"/>
                <a:ea typeface="Tahoma" panose="020B0604030504040204" pitchFamily="34" charset="0"/>
                <a:cs typeface="Tahoma" panose="020B0604030504040204" pitchFamily="34" charset="0"/>
              </a:rPr>
              <a:t>Amy submits a complaint, saying staff are discriminating against Rania based on national origin.</a:t>
            </a: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5" name="Picture 4" descr="A person in a headscarf writing on a whiteboard&#10;&#10;AI-generated content may be incorrect.">
            <a:extLst>
              <a:ext uri="{FF2B5EF4-FFF2-40B4-BE49-F238E27FC236}">
                <a16:creationId xmlns:a16="http://schemas.microsoft.com/office/drawing/2014/main" id="{2C5F2FF9-0802-0F47-B12C-B49812A02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8401" y="1368771"/>
            <a:ext cx="3210545" cy="21420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Icon&#10;&#10;AI-generated content may be incorrect.">
            <a:extLst>
              <a:ext uri="{FF2B5EF4-FFF2-40B4-BE49-F238E27FC236}">
                <a16:creationId xmlns:a16="http://schemas.microsoft.com/office/drawing/2014/main" id="{7A4E8CC0-E412-7041-B1FE-28018BAFF5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3470765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B2F43-D0F7-65E6-5DB8-40D3AF964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27782-4C92-9712-437E-5B15ACD29A8F}"/>
              </a:ext>
            </a:extLst>
          </p:cNvPr>
          <p:cNvSpPr>
            <a:spLocks noGrp="1"/>
          </p:cNvSpPr>
          <p:nvPr>
            <p:ph type="title"/>
          </p:nvPr>
        </p:nvSpPr>
        <p:spPr/>
        <p:txBody>
          <a:bodyPr/>
          <a:lstStyle/>
          <a:p>
            <a:r>
              <a:rPr lang="en-US">
                <a:latin typeface="Arial Rounded MT Bold" panose="020F0704030504030204" pitchFamily="34" charset="0"/>
              </a:rPr>
              <a:t>No, this is not a civil rights violation</a:t>
            </a:r>
          </a:p>
        </p:txBody>
      </p:sp>
      <p:sp>
        <p:nvSpPr>
          <p:cNvPr id="3" name="Content Placeholder 2">
            <a:extLst>
              <a:ext uri="{FF2B5EF4-FFF2-40B4-BE49-F238E27FC236}">
                <a16:creationId xmlns:a16="http://schemas.microsoft.com/office/drawing/2014/main" id="{F63E6544-1A46-E81F-2567-42487B2532AF}"/>
              </a:ext>
            </a:extLst>
          </p:cNvPr>
          <p:cNvSpPr>
            <a:spLocks noGrp="1"/>
          </p:cNvSpPr>
          <p:nvPr>
            <p:ph idx="1"/>
          </p:nvPr>
        </p:nvSpPr>
        <p:spPr>
          <a:xfrm>
            <a:off x="4457700" y="1979540"/>
            <a:ext cx="6250196" cy="3211585"/>
          </a:xfrm>
        </p:spPr>
        <p:txBody>
          <a:bodyPr>
            <a:normAutofit fontScale="92500"/>
          </a:bodyPr>
          <a:lstStyle/>
          <a:p>
            <a:pPr marL="0" indent="0">
              <a:lnSpc>
                <a:spcPct val="130000"/>
              </a:lnSpc>
              <a:buNone/>
            </a:pPr>
            <a:r>
              <a:rPr lang="en-US">
                <a:latin typeface="Tahoma" panose="020B0604030504040204" pitchFamily="34" charset="0"/>
                <a:ea typeface="Tahoma" panose="020B0604030504040204" pitchFamily="34" charset="0"/>
                <a:cs typeface="Tahoma" panose="020B0604030504040204" pitchFamily="34" charset="0"/>
              </a:rPr>
              <a:t>Staff did not share Rania’s information with her friend Amy because they do not have a Release of Information (ROI).</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	This is not discrimination or a 	civil rights violation. </a:t>
            </a:r>
          </a:p>
        </p:txBody>
      </p:sp>
      <p:pic>
        <p:nvPicPr>
          <p:cNvPr id="7" name="Picture 6" descr="Icon&#10;&#10;AI-generated content may be incorrect.">
            <a:extLst>
              <a:ext uri="{FF2B5EF4-FFF2-40B4-BE49-F238E27FC236}">
                <a16:creationId xmlns:a16="http://schemas.microsoft.com/office/drawing/2014/main" id="{4809913A-85B6-B56F-75B1-5DBC66FE56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4" name="&quot;Not Allowed&quot; Symbol 3">
            <a:extLst>
              <a:ext uri="{FF2B5EF4-FFF2-40B4-BE49-F238E27FC236}">
                <a16:creationId xmlns:a16="http://schemas.microsoft.com/office/drawing/2014/main" id="{0697D980-AB2F-A288-4565-779C356735F2}"/>
              </a:ext>
              <a:ext uri="{C183D7F6-B498-43B3-948B-1728B52AA6E4}">
                <adec:decorative xmlns:adec="http://schemas.microsoft.com/office/drawing/2017/decorative" val="1"/>
              </a:ext>
            </a:extLst>
          </p:cNvPr>
          <p:cNvSpPr/>
          <p:nvPr/>
        </p:nvSpPr>
        <p:spPr>
          <a:xfrm>
            <a:off x="4728127" y="4093112"/>
            <a:ext cx="590550" cy="571500"/>
          </a:xfrm>
          <a:prstGeom prst="noSmoking">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descr="A person in a headscarf writing on a whiteboard&#10;&#10;AI-generated content may be incorrect.">
            <a:extLst>
              <a:ext uri="{FF2B5EF4-FFF2-40B4-BE49-F238E27FC236}">
                <a16:creationId xmlns:a16="http://schemas.microsoft.com/office/drawing/2014/main" id="{53EF9447-38AC-7493-D402-F72B7127D9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801" y="1979540"/>
            <a:ext cx="3210545" cy="21420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345597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A0CC39">
            <a:alpha val="70000"/>
          </a:srgbClr>
        </a:solidFill>
        <a:effectLst/>
      </p:bgPr>
    </p:bg>
    <p:spTree>
      <p:nvGrpSpPr>
        <p:cNvPr id="1" name="">
          <a:extLst>
            <a:ext uri="{FF2B5EF4-FFF2-40B4-BE49-F238E27FC236}">
              <a16:creationId xmlns:a16="http://schemas.microsoft.com/office/drawing/2014/main" id="{F6945D55-CDEC-B7C6-A6EA-22336936901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026B325-AC2C-984A-7CD3-5E59CE889280}"/>
              </a:ext>
            </a:extLst>
          </p:cNvPr>
          <p:cNvSpPr>
            <a:spLocks noGrp="1"/>
          </p:cNvSpPr>
          <p:nvPr>
            <p:ph type="title"/>
          </p:nvPr>
        </p:nvSpPr>
        <p:spPr/>
        <p:txBody>
          <a:bodyPr>
            <a:normAutofit/>
          </a:bodyPr>
          <a:lstStyle/>
          <a:p>
            <a:pPr algn="ctr"/>
            <a:r>
              <a:rPr lang="en-US" sz="5400">
                <a:latin typeface="Arial Rounded MT Bold" panose="020F0704030504030204" pitchFamily="34" charset="0"/>
              </a:rPr>
              <a:t>Public notification</a:t>
            </a:r>
          </a:p>
        </p:txBody>
      </p:sp>
      <p:pic>
        <p:nvPicPr>
          <p:cNvPr id="7" name="Picture 6" descr="Calendar&#10;&#10;AI-generated content may be incorrect.">
            <a:extLst>
              <a:ext uri="{FF2B5EF4-FFF2-40B4-BE49-F238E27FC236}">
                <a16:creationId xmlns:a16="http://schemas.microsoft.com/office/drawing/2014/main" id="{0BBEE363-9339-6150-5904-220A42EDEF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4339" y="1829456"/>
            <a:ext cx="2703322" cy="417786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ustDataLst>
      <p:tags r:id="rId1"/>
    </p:custDataLst>
    <p:extLst>
      <p:ext uri="{BB962C8B-B14F-4D97-AF65-F5344CB8AC3E}">
        <p14:creationId xmlns:p14="http://schemas.microsoft.com/office/powerpoint/2010/main" val="20398508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DC2A3-AC77-E9B2-1F84-545E0277B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D9EB7-A37E-5665-14F2-6DA0CDB41C44}"/>
              </a:ext>
            </a:extLst>
          </p:cNvPr>
          <p:cNvSpPr>
            <a:spLocks noGrp="1"/>
          </p:cNvSpPr>
          <p:nvPr>
            <p:ph type="title"/>
          </p:nvPr>
        </p:nvSpPr>
        <p:spPr>
          <a:xfrm>
            <a:off x="5125572" y="1206500"/>
            <a:ext cx="6418727" cy="1325563"/>
          </a:xfrm>
        </p:spPr>
        <p:txBody>
          <a:bodyPr/>
          <a:lstStyle/>
          <a:p>
            <a:r>
              <a:rPr lang="en-US">
                <a:latin typeface="Arial Rounded MT Bold" panose="020F0704030504030204" pitchFamily="34" charset="0"/>
              </a:rPr>
              <a:t>Local agency display requirement</a:t>
            </a:r>
          </a:p>
        </p:txBody>
      </p:sp>
      <p:sp>
        <p:nvSpPr>
          <p:cNvPr id="3" name="Content Placeholder 2">
            <a:extLst>
              <a:ext uri="{FF2B5EF4-FFF2-40B4-BE49-F238E27FC236}">
                <a16:creationId xmlns:a16="http://schemas.microsoft.com/office/drawing/2014/main" id="{2816E934-B6F8-FA0D-D5CE-8B9D5857D4BA}"/>
              </a:ext>
            </a:extLst>
          </p:cNvPr>
          <p:cNvSpPr>
            <a:spLocks noGrp="1"/>
          </p:cNvSpPr>
          <p:nvPr>
            <p:ph idx="1"/>
          </p:nvPr>
        </p:nvSpPr>
        <p:spPr>
          <a:xfrm>
            <a:off x="5125573" y="2766217"/>
            <a:ext cx="5983014" cy="2367757"/>
          </a:xfrm>
        </p:spPr>
        <p:txBody>
          <a:bodyPr>
            <a:normAutofit fontScale="85000" lnSpcReduction="20000"/>
          </a:bodyPr>
          <a:lstStyle/>
          <a:p>
            <a:pPr marL="0" indent="0">
              <a:lnSpc>
                <a:spcPct val="130000"/>
              </a:lnSpc>
              <a:buNone/>
            </a:pPr>
            <a:r>
              <a:rPr lang="en-US">
                <a:latin typeface="Tahoma" panose="020B0604030504040204" pitchFamily="34" charset="0"/>
                <a:ea typeface="Tahoma" panose="020B0604030504040204" pitchFamily="34" charset="0"/>
                <a:cs typeface="Tahoma" panose="020B0604030504040204" pitchFamily="34" charset="0"/>
              </a:rPr>
              <a:t>All WIC clinics must display “And Justice for All” posters in easy-to-see locations.</a:t>
            </a:r>
          </a:p>
          <a:p>
            <a:pPr marL="0" indent="0">
              <a:lnSpc>
                <a:spcPct val="130000"/>
              </a:lnSpc>
              <a:buNone/>
            </a:pPr>
            <a:r>
              <a:rPr lang="en-US">
                <a:latin typeface="Tahoma" panose="020B0604030504040204" pitchFamily="34" charset="0"/>
                <a:ea typeface="Tahoma" panose="020B0604030504040204" pitchFamily="34" charset="0"/>
                <a:cs typeface="Tahoma" panose="020B0604030504040204" pitchFamily="34" charset="0"/>
              </a:rPr>
              <a:t>Any place where WIC services are provided for participants, applicants, and the public.</a:t>
            </a:r>
          </a:p>
          <a:p>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5A5BB291-A4EF-CCCB-4A1D-1271FF823B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10" name="Picture 9" descr="Calendar&#10;&#10;AI-generated content may be incorrect.">
            <a:extLst>
              <a:ext uri="{FF2B5EF4-FFF2-40B4-BE49-F238E27FC236}">
                <a16:creationId xmlns:a16="http://schemas.microsoft.com/office/drawing/2014/main" id="{E8D94B5F-A064-24C1-6DE2-14FA63299B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4437529" cy="6858000"/>
          </a:xfrm>
          <a:prstGeom prst="rect">
            <a:avLst/>
          </a:prstGeom>
        </p:spPr>
      </p:pic>
    </p:spTree>
    <p:custDataLst>
      <p:tags r:id="rId1"/>
    </p:custDataLst>
    <p:extLst>
      <p:ext uri="{BB962C8B-B14F-4D97-AF65-F5344CB8AC3E}">
        <p14:creationId xmlns:p14="http://schemas.microsoft.com/office/powerpoint/2010/main" val="4156029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043E6-591E-9930-56D7-38B5FA74A0B8}"/>
              </a:ext>
            </a:extLst>
          </p:cNvPr>
          <p:cNvSpPr>
            <a:spLocks noGrp="1"/>
          </p:cNvSpPr>
          <p:nvPr>
            <p:ph type="title"/>
          </p:nvPr>
        </p:nvSpPr>
        <p:spPr/>
        <p:txBody>
          <a:bodyPr/>
          <a:lstStyle/>
          <a:p>
            <a:r>
              <a:rPr lang="en-US">
                <a:latin typeface="Arial Rounded MT Bold" panose="020F0704030504030204" pitchFamily="34" charset="0"/>
              </a:rPr>
              <a:t>You will learn about:</a:t>
            </a:r>
          </a:p>
        </p:txBody>
      </p:sp>
      <p:sp>
        <p:nvSpPr>
          <p:cNvPr id="3" name="Content Placeholder 2">
            <a:extLst>
              <a:ext uri="{FF2B5EF4-FFF2-40B4-BE49-F238E27FC236}">
                <a16:creationId xmlns:a16="http://schemas.microsoft.com/office/drawing/2014/main" id="{B16A2287-2700-3B97-1055-B6058853B628}"/>
              </a:ext>
            </a:extLst>
          </p:cNvPr>
          <p:cNvSpPr>
            <a:spLocks noGrp="1"/>
          </p:cNvSpPr>
          <p:nvPr>
            <p:ph idx="1"/>
          </p:nvPr>
        </p:nvSpPr>
        <p:spPr/>
        <p:txBody>
          <a:bodyPr>
            <a:normAutofit/>
          </a:bodyPr>
          <a:lstStyle/>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The six protected classes</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Identifying civil rights violations</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Data collection requirements</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Reasonable accommodation for disability</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Language access services</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The “And Justice for All” poster</a:t>
            </a:r>
          </a:p>
        </p:txBody>
      </p:sp>
      <p:pic>
        <p:nvPicPr>
          <p:cNvPr id="4" name="Picture 3">
            <a:extLst>
              <a:ext uri="{FF2B5EF4-FFF2-40B4-BE49-F238E27FC236}">
                <a16:creationId xmlns:a16="http://schemas.microsoft.com/office/drawing/2014/main" id="{66A3C66A-14E0-709E-F09D-CDAE24CFA1B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Picture 4" descr="&quot;And Justice for All&quot; poster">
            <a:extLst>
              <a:ext uri="{FF2B5EF4-FFF2-40B4-BE49-F238E27FC236}">
                <a16:creationId xmlns:a16="http://schemas.microsoft.com/office/drawing/2014/main" id="{7A83E292-D606-9D9B-8A3E-D1F6CF094B3D}"/>
              </a:ext>
            </a:extLst>
          </p:cNvPr>
          <p:cNvPicPr>
            <a:picLocks noChangeAspect="1"/>
          </p:cNvPicPr>
          <p:nvPr/>
        </p:nvPicPr>
        <p:blipFill>
          <a:blip r:embed="rId5"/>
          <a:stretch>
            <a:fillRect/>
          </a:stretch>
        </p:blipFill>
        <p:spPr>
          <a:xfrm>
            <a:off x="7759848" y="847425"/>
            <a:ext cx="1402889" cy="21650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Picture 5" descr="Protected classes wheel diagram with 6 protected classes">
            <a:extLst>
              <a:ext uri="{FF2B5EF4-FFF2-40B4-BE49-F238E27FC236}">
                <a16:creationId xmlns:a16="http://schemas.microsoft.com/office/drawing/2014/main" id="{0E049920-1043-8C1E-A762-90D7604CB4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02101" y="690843"/>
            <a:ext cx="2753833" cy="2614804"/>
          </a:xfrm>
          <a:prstGeom prst="rect">
            <a:avLst/>
          </a:prstGeom>
        </p:spPr>
      </p:pic>
      <p:pic>
        <p:nvPicPr>
          <p:cNvPr id="7" name="Picture 6" descr="Accessibility icons">
            <a:extLst>
              <a:ext uri="{FF2B5EF4-FFF2-40B4-BE49-F238E27FC236}">
                <a16:creationId xmlns:a16="http://schemas.microsoft.com/office/drawing/2014/main" id="{A9529B52-7C77-81C1-E0CA-317DDA3C46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90215" y="3269804"/>
            <a:ext cx="1752600" cy="1752600"/>
          </a:xfrm>
          <a:prstGeom prst="rect">
            <a:avLst/>
          </a:prstGeom>
        </p:spPr>
      </p:pic>
    </p:spTree>
    <p:custDataLst>
      <p:tags r:id="rId1"/>
    </p:custDataLst>
    <p:extLst>
      <p:ext uri="{BB962C8B-B14F-4D97-AF65-F5344CB8AC3E}">
        <p14:creationId xmlns:p14="http://schemas.microsoft.com/office/powerpoint/2010/main" val="16936869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25F7D-4F4B-9502-421B-F4CDDF82EDFC}"/>
            </a:ext>
          </a:extLst>
        </p:cNvPr>
        <p:cNvGrpSpPr/>
        <p:nvPr/>
      </p:nvGrpSpPr>
      <p:grpSpPr>
        <a:xfrm>
          <a:off x="0" y="0"/>
          <a:ext cx="0" cy="0"/>
          <a:chOff x="0" y="0"/>
          <a:chExt cx="0" cy="0"/>
        </a:xfrm>
      </p:grpSpPr>
      <p:pic>
        <p:nvPicPr>
          <p:cNvPr id="4" name="Picture 3" descr="Icon&#10;&#10;AI-generated content may be incorrect.">
            <a:extLst>
              <a:ext uri="{FF2B5EF4-FFF2-40B4-BE49-F238E27FC236}">
                <a16:creationId xmlns:a16="http://schemas.microsoft.com/office/drawing/2014/main" id="{E0E4D1EF-6787-F9C9-63B8-584737E411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grpSp>
        <p:nvGrpSpPr>
          <p:cNvPr id="15" name="Group 14">
            <a:extLst>
              <a:ext uri="{FF2B5EF4-FFF2-40B4-BE49-F238E27FC236}">
                <a16:creationId xmlns:a16="http://schemas.microsoft.com/office/drawing/2014/main" id="{10841617-5FEF-9435-5B5E-B688511DCD54}"/>
              </a:ext>
            </a:extLst>
          </p:cNvPr>
          <p:cNvGrpSpPr/>
          <p:nvPr/>
        </p:nvGrpSpPr>
        <p:grpSpPr>
          <a:xfrm>
            <a:off x="808423" y="1483733"/>
            <a:ext cx="3758254" cy="5027602"/>
            <a:chOff x="828675" y="381000"/>
            <a:chExt cx="4067175" cy="6096000"/>
          </a:xfrm>
        </p:grpSpPr>
        <p:pic>
          <p:nvPicPr>
            <p:cNvPr id="16" name="Picture 15" descr="A person sitting at a desk&#10;&#10;AI-generated content may be incorrect.">
              <a:extLst>
                <a:ext uri="{FF2B5EF4-FFF2-40B4-BE49-F238E27FC236}">
                  <a16:creationId xmlns:a16="http://schemas.microsoft.com/office/drawing/2014/main" id="{E7E9ABF4-29C7-A723-1B33-DA29DDAA0E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675" y="381000"/>
              <a:ext cx="4067175" cy="609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Rounded Corners 16">
              <a:extLst>
                <a:ext uri="{FF2B5EF4-FFF2-40B4-BE49-F238E27FC236}">
                  <a16:creationId xmlns:a16="http://schemas.microsoft.com/office/drawing/2014/main" id="{36E746B0-ACAB-D1C6-C327-8E5DC3D5CBCB}"/>
                </a:ext>
              </a:extLst>
            </p:cNvPr>
            <p:cNvSpPr/>
            <p:nvPr/>
          </p:nvSpPr>
          <p:spPr>
            <a:xfrm>
              <a:off x="1933575" y="1548580"/>
              <a:ext cx="857250" cy="1651820"/>
            </a:xfrm>
            <a:prstGeom prst="roundRect">
              <a:avLst/>
            </a:prstGeom>
            <a:noFill/>
            <a:ln w="76200">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D295BA0E-195F-C915-4CB3-EA6324C4CCAD}"/>
              </a:ext>
            </a:extLst>
          </p:cNvPr>
          <p:cNvGrpSpPr/>
          <p:nvPr/>
        </p:nvGrpSpPr>
        <p:grpSpPr>
          <a:xfrm>
            <a:off x="4947025" y="3998888"/>
            <a:ext cx="3886466" cy="2356597"/>
            <a:chOff x="5406391" y="2119794"/>
            <a:chExt cx="5100333" cy="3399462"/>
          </a:xfrm>
        </p:grpSpPr>
        <p:pic>
          <p:nvPicPr>
            <p:cNvPr id="9" name="Picture 8" descr="A living room filled with furniture and a tv&#10;&#10;Description generated with very high confidence">
              <a:extLst>
                <a:ext uri="{FF2B5EF4-FFF2-40B4-BE49-F238E27FC236}">
                  <a16:creationId xmlns:a16="http://schemas.microsoft.com/office/drawing/2014/main" id="{CFBE4761-C185-5D63-2A0E-F0F1ED0707AA}"/>
                </a:ext>
              </a:extLst>
            </p:cNvPr>
            <p:cNvPicPr/>
            <p:nvPr/>
          </p:nvPicPr>
          <p:blipFill>
            <a:blip r:embed="rId6"/>
            <a:stretch>
              <a:fillRect/>
            </a:stretch>
          </p:blipFill>
          <p:spPr>
            <a:xfrm>
              <a:off x="5406391" y="2119794"/>
              <a:ext cx="5100333" cy="33994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Rounded Corners 9">
              <a:extLst>
                <a:ext uri="{FF2B5EF4-FFF2-40B4-BE49-F238E27FC236}">
                  <a16:creationId xmlns:a16="http://schemas.microsoft.com/office/drawing/2014/main" id="{E5CCA220-0E24-D452-4547-12A17CB9E7B8}"/>
                </a:ext>
              </a:extLst>
            </p:cNvPr>
            <p:cNvSpPr/>
            <p:nvPr/>
          </p:nvSpPr>
          <p:spPr>
            <a:xfrm>
              <a:off x="8598837" y="2466074"/>
              <a:ext cx="983197" cy="874115"/>
            </a:xfrm>
            <a:prstGeom prst="roundRect">
              <a:avLst/>
            </a:prstGeom>
            <a:noFill/>
            <a:ln w="57150">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B4DEE558-05B5-5D83-5E68-DF0C66D42629}"/>
              </a:ext>
            </a:extLst>
          </p:cNvPr>
          <p:cNvGrpSpPr/>
          <p:nvPr/>
        </p:nvGrpSpPr>
        <p:grpSpPr>
          <a:xfrm>
            <a:off x="7124701" y="408758"/>
            <a:ext cx="4762430" cy="3239317"/>
            <a:chOff x="6618701" y="1382923"/>
            <a:chExt cx="5249449" cy="3502367"/>
          </a:xfrm>
        </p:grpSpPr>
        <p:pic>
          <p:nvPicPr>
            <p:cNvPr id="19" name="Picture 18" descr="A picture containing text, outdoor, road, car&#10;&#10;AI-generated content may be incorrect.">
              <a:extLst>
                <a:ext uri="{FF2B5EF4-FFF2-40B4-BE49-F238E27FC236}">
                  <a16:creationId xmlns:a16="http://schemas.microsoft.com/office/drawing/2014/main" id="{204AB274-7D3E-670A-2981-A3DD96B94D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18701" y="1382923"/>
              <a:ext cx="5249449" cy="35023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Rectangle: Rounded Corners 19">
              <a:extLst>
                <a:ext uri="{FF2B5EF4-FFF2-40B4-BE49-F238E27FC236}">
                  <a16:creationId xmlns:a16="http://schemas.microsoft.com/office/drawing/2014/main" id="{56E03443-2F71-FF3B-59B9-378BF8AE96E8}"/>
                </a:ext>
              </a:extLst>
            </p:cNvPr>
            <p:cNvSpPr/>
            <p:nvPr/>
          </p:nvSpPr>
          <p:spPr>
            <a:xfrm>
              <a:off x="8782050" y="2305050"/>
              <a:ext cx="638175" cy="657225"/>
            </a:xfrm>
            <a:prstGeom prst="roundRect">
              <a:avLst/>
            </a:prstGeom>
            <a:noFill/>
            <a:ln w="76200">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itle 23">
            <a:extLst>
              <a:ext uri="{FF2B5EF4-FFF2-40B4-BE49-F238E27FC236}">
                <a16:creationId xmlns:a16="http://schemas.microsoft.com/office/drawing/2014/main" id="{7445F13D-CC7A-05C4-46F7-CD1BADFF8987}"/>
              </a:ext>
            </a:extLst>
          </p:cNvPr>
          <p:cNvSpPr>
            <a:spLocks noGrp="1"/>
          </p:cNvSpPr>
          <p:nvPr>
            <p:ph type="title"/>
          </p:nvPr>
        </p:nvSpPr>
        <p:spPr>
          <a:xfrm>
            <a:off x="838200" y="365125"/>
            <a:ext cx="10515600" cy="1025525"/>
          </a:xfrm>
        </p:spPr>
        <p:txBody>
          <a:bodyPr/>
          <a:lstStyle/>
          <a:p>
            <a:r>
              <a:rPr lang="en-US">
                <a:latin typeface="Arial Rounded MT Bold" panose="020F0704030504030204" pitchFamily="34" charset="0"/>
              </a:rPr>
              <a:t>Easy-to-see locations</a:t>
            </a:r>
          </a:p>
        </p:txBody>
      </p:sp>
    </p:spTree>
    <p:custDataLst>
      <p:tags r:id="rId1"/>
    </p:custDataLst>
    <p:extLst>
      <p:ext uri="{BB962C8B-B14F-4D97-AF65-F5344CB8AC3E}">
        <p14:creationId xmlns:p14="http://schemas.microsoft.com/office/powerpoint/2010/main" val="4072403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D66BC-53BC-382B-6600-B497A347BB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FDA871-AAE9-16CD-92C5-F041D9B5ABFB}"/>
              </a:ext>
            </a:extLst>
          </p:cNvPr>
          <p:cNvSpPr>
            <a:spLocks noGrp="1"/>
          </p:cNvSpPr>
          <p:nvPr>
            <p:ph type="title"/>
          </p:nvPr>
        </p:nvSpPr>
        <p:spPr>
          <a:xfrm>
            <a:off x="5125573" y="320675"/>
            <a:ext cx="5257800" cy="1325563"/>
          </a:xfrm>
        </p:spPr>
        <p:txBody>
          <a:bodyPr>
            <a:normAutofit fontScale="90000"/>
          </a:bodyPr>
          <a:lstStyle/>
          <a:p>
            <a:r>
              <a:rPr lang="en-US">
                <a:latin typeface="Arial Rounded MT Bold" panose="020F0704030504030204" pitchFamily="34" charset="0"/>
              </a:rPr>
              <a:t>Non-discrimination statement</a:t>
            </a:r>
          </a:p>
        </p:txBody>
      </p:sp>
      <p:sp>
        <p:nvSpPr>
          <p:cNvPr id="3" name="Content Placeholder 2">
            <a:extLst>
              <a:ext uri="{FF2B5EF4-FFF2-40B4-BE49-F238E27FC236}">
                <a16:creationId xmlns:a16="http://schemas.microsoft.com/office/drawing/2014/main" id="{D22E6760-2C7F-3007-A275-BA260035FC77}"/>
              </a:ext>
            </a:extLst>
          </p:cNvPr>
          <p:cNvSpPr>
            <a:spLocks noGrp="1"/>
          </p:cNvSpPr>
          <p:nvPr>
            <p:ph idx="1"/>
          </p:nvPr>
        </p:nvSpPr>
        <p:spPr>
          <a:xfrm>
            <a:off x="5125573" y="1825625"/>
            <a:ext cx="5983014" cy="4351338"/>
          </a:xfrm>
        </p:spPr>
        <p:txBody>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The “And Justice for All” has a full non-discrimination statement.</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Statement includes information on:</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Protected classes</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Language access services</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Complaint information</a:t>
            </a:r>
          </a:p>
          <a:p>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9B5B1862-9986-60BE-9A70-3279AA449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10" name="Picture 9" descr="Calendar&#10;&#10;AI-generated content may be incorrect.">
            <a:extLst>
              <a:ext uri="{FF2B5EF4-FFF2-40B4-BE49-F238E27FC236}">
                <a16:creationId xmlns:a16="http://schemas.microsoft.com/office/drawing/2014/main" id="{24697A54-44BC-FA7C-77B1-0E163BE14B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4437529" cy="6858000"/>
          </a:xfrm>
          <a:prstGeom prst="rect">
            <a:avLst/>
          </a:prstGeom>
        </p:spPr>
      </p:pic>
      <p:sp>
        <p:nvSpPr>
          <p:cNvPr id="5" name="Rectangle: Rounded Corners 4">
            <a:extLst>
              <a:ext uri="{FF2B5EF4-FFF2-40B4-BE49-F238E27FC236}">
                <a16:creationId xmlns:a16="http://schemas.microsoft.com/office/drawing/2014/main" id="{F1546C8D-B88F-4815-E374-A542EF59240F}"/>
              </a:ext>
            </a:extLst>
          </p:cNvPr>
          <p:cNvSpPr/>
          <p:nvPr/>
        </p:nvSpPr>
        <p:spPr>
          <a:xfrm>
            <a:off x="0" y="3248025"/>
            <a:ext cx="4437529" cy="3407499"/>
          </a:xfrm>
          <a:prstGeom prst="roundRect">
            <a:avLst/>
          </a:prstGeom>
          <a:noFill/>
          <a:ln w="76200">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462441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3B23F-0BBC-2466-FC5F-E531F7A328C7}"/>
            </a:ext>
          </a:extLst>
        </p:cNvPr>
        <p:cNvGrpSpPr/>
        <p:nvPr/>
      </p:nvGrpSpPr>
      <p:grpSpPr>
        <a:xfrm>
          <a:off x="0" y="0"/>
          <a:ext cx="0" cy="0"/>
          <a:chOff x="0" y="0"/>
          <a:chExt cx="0" cy="0"/>
        </a:xfrm>
      </p:grpSpPr>
      <p:pic>
        <p:nvPicPr>
          <p:cNvPr id="4" name="Picture 3" descr="Icon&#10;&#10;AI-generated content may be incorrect.">
            <a:extLst>
              <a:ext uri="{FF2B5EF4-FFF2-40B4-BE49-F238E27FC236}">
                <a16:creationId xmlns:a16="http://schemas.microsoft.com/office/drawing/2014/main" id="{D9725D3F-CECB-9C43-C121-23B022C0C9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4140" y="5396636"/>
            <a:ext cx="2339229" cy="1325563"/>
          </a:xfrm>
          <a:prstGeom prst="rect">
            <a:avLst/>
          </a:prstGeom>
        </p:spPr>
      </p:pic>
      <p:sp>
        <p:nvSpPr>
          <p:cNvPr id="2" name="Title 1">
            <a:extLst>
              <a:ext uri="{FF2B5EF4-FFF2-40B4-BE49-F238E27FC236}">
                <a16:creationId xmlns:a16="http://schemas.microsoft.com/office/drawing/2014/main" id="{6F428925-F36F-60C7-A128-A3F0E87DCDE3}"/>
              </a:ext>
            </a:extLst>
          </p:cNvPr>
          <p:cNvSpPr>
            <a:spLocks noGrp="1"/>
          </p:cNvSpPr>
          <p:nvPr>
            <p:ph type="title"/>
          </p:nvPr>
        </p:nvSpPr>
        <p:spPr>
          <a:xfrm>
            <a:off x="524798" y="346914"/>
            <a:ext cx="11528571" cy="1325563"/>
          </a:xfrm>
        </p:spPr>
        <p:txBody>
          <a:bodyPr/>
          <a:lstStyle/>
          <a:p>
            <a:r>
              <a:rPr lang="en-US">
                <a:latin typeface="Arial Rounded MT Bold" panose="020F0704030504030204" pitchFamily="34" charset="0"/>
              </a:rPr>
              <a:t>Non-discrimination statement outreach requirement</a:t>
            </a:r>
          </a:p>
        </p:txBody>
      </p:sp>
      <p:sp>
        <p:nvSpPr>
          <p:cNvPr id="5" name="Content Placeholder 4">
            <a:extLst>
              <a:ext uri="{FF2B5EF4-FFF2-40B4-BE49-F238E27FC236}">
                <a16:creationId xmlns:a16="http://schemas.microsoft.com/office/drawing/2014/main" id="{0900B8E9-E5D4-D680-D409-DF475E9A43D1}"/>
              </a:ext>
            </a:extLst>
          </p:cNvPr>
          <p:cNvSpPr>
            <a:spLocks noGrp="1"/>
          </p:cNvSpPr>
          <p:nvPr>
            <p:ph idx="1"/>
          </p:nvPr>
        </p:nvSpPr>
        <p:spPr>
          <a:xfrm>
            <a:off x="6096000" y="2979985"/>
            <a:ext cx="5095874" cy="1802256"/>
          </a:xfrm>
        </p:spPr>
        <p:txBody>
          <a:bodyPr>
            <a:normAutofit fontScale="92500" lnSpcReduction="1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Non-discrimination statement must be included on any print or digital outreach materials on WIC benefits and services.</a:t>
            </a:r>
          </a:p>
        </p:txBody>
      </p:sp>
      <p:pic>
        <p:nvPicPr>
          <p:cNvPr id="11" name="Picture 10" descr="Text&#10;&#10;AI-generated content may be incorrect.">
            <a:extLst>
              <a:ext uri="{FF2B5EF4-FFF2-40B4-BE49-F238E27FC236}">
                <a16:creationId xmlns:a16="http://schemas.microsoft.com/office/drawing/2014/main" id="{63072DF6-1A7E-D020-F6F0-E2833FA16C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798" y="2236345"/>
            <a:ext cx="5320114" cy="3289537"/>
          </a:xfrm>
          <a:prstGeom prst="rect">
            <a:avLst/>
          </a:prstGeom>
        </p:spPr>
      </p:pic>
    </p:spTree>
    <p:custDataLst>
      <p:tags r:id="rId1"/>
    </p:custDataLst>
    <p:extLst>
      <p:ext uri="{BB962C8B-B14F-4D97-AF65-F5344CB8AC3E}">
        <p14:creationId xmlns:p14="http://schemas.microsoft.com/office/powerpoint/2010/main" val="40647093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99793-800A-CDD7-2FE0-398A4388DA73}"/>
            </a:ext>
          </a:extLst>
        </p:cNvPr>
        <p:cNvGrpSpPr/>
        <p:nvPr/>
      </p:nvGrpSpPr>
      <p:grpSpPr>
        <a:xfrm>
          <a:off x="0" y="0"/>
          <a:ext cx="0" cy="0"/>
          <a:chOff x="0" y="0"/>
          <a:chExt cx="0" cy="0"/>
        </a:xfrm>
      </p:grpSpPr>
      <p:pic>
        <p:nvPicPr>
          <p:cNvPr id="4" name="Picture 3" descr="Icon&#10;&#10;AI-generated content may be incorrect.">
            <a:extLst>
              <a:ext uri="{FF2B5EF4-FFF2-40B4-BE49-F238E27FC236}">
                <a16:creationId xmlns:a16="http://schemas.microsoft.com/office/drawing/2014/main" id="{8971F364-32EC-A85A-36E6-80EA0EAD7E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4140" y="5396636"/>
            <a:ext cx="2339229" cy="1325563"/>
          </a:xfrm>
          <a:prstGeom prst="rect">
            <a:avLst/>
          </a:prstGeom>
        </p:spPr>
      </p:pic>
      <p:sp>
        <p:nvSpPr>
          <p:cNvPr id="2" name="Title 1">
            <a:extLst>
              <a:ext uri="{FF2B5EF4-FFF2-40B4-BE49-F238E27FC236}">
                <a16:creationId xmlns:a16="http://schemas.microsoft.com/office/drawing/2014/main" id="{1C3BDBAC-1608-0277-470B-A937CBF394EF}"/>
              </a:ext>
            </a:extLst>
          </p:cNvPr>
          <p:cNvSpPr>
            <a:spLocks noGrp="1"/>
          </p:cNvSpPr>
          <p:nvPr>
            <p:ph type="title"/>
          </p:nvPr>
        </p:nvSpPr>
        <p:spPr>
          <a:xfrm>
            <a:off x="524798" y="346914"/>
            <a:ext cx="11528571" cy="1325563"/>
          </a:xfrm>
        </p:spPr>
        <p:txBody>
          <a:bodyPr/>
          <a:lstStyle/>
          <a:p>
            <a:r>
              <a:rPr lang="en-US">
                <a:latin typeface="Arial Rounded MT Bold" panose="020F0704030504030204" pitchFamily="34" charset="0"/>
              </a:rPr>
              <a:t>Non-discrimination statement outreach requirement</a:t>
            </a:r>
          </a:p>
        </p:txBody>
      </p:sp>
      <p:sp>
        <p:nvSpPr>
          <p:cNvPr id="5" name="Content Placeholder 4">
            <a:extLst>
              <a:ext uri="{FF2B5EF4-FFF2-40B4-BE49-F238E27FC236}">
                <a16:creationId xmlns:a16="http://schemas.microsoft.com/office/drawing/2014/main" id="{117B95F1-4AF7-34D8-D730-925E84E92778}"/>
              </a:ext>
            </a:extLst>
          </p:cNvPr>
          <p:cNvSpPr>
            <a:spLocks noGrp="1"/>
          </p:cNvSpPr>
          <p:nvPr>
            <p:ph idx="1"/>
          </p:nvPr>
        </p:nvSpPr>
        <p:spPr>
          <a:xfrm>
            <a:off x="4904672" y="1829959"/>
            <a:ext cx="6921159" cy="3566677"/>
          </a:xfrm>
        </p:spPr>
        <p:txBody>
          <a:bodyPr vert="horz" lIns="91440" tIns="45720" rIns="91440" bIns="45720" rtlCol="0" anchor="t">
            <a:noAutofit/>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Shortened versions available for smaller items.</a:t>
            </a:r>
            <a:endParaRPr lang="en-US"/>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mn-lt"/>
                <a:cs typeface="+mn-lt"/>
              </a:rPr>
              <a:t>Local agencies may require their own non-discrimination statements, which can supplement—but not replace—the USDA statement.  </a:t>
            </a:r>
            <a:endParaRPr lang="en-US">
              <a:latin typeface="Tahoma"/>
              <a:ea typeface="Tahoma"/>
              <a:cs typeface="Tahoma"/>
            </a:endParaRPr>
          </a:p>
        </p:txBody>
      </p:sp>
      <p:pic>
        <p:nvPicPr>
          <p:cNvPr id="6" name="Picture 5">
            <a:extLst>
              <a:ext uri="{FF2B5EF4-FFF2-40B4-BE49-F238E27FC236}">
                <a16:creationId xmlns:a16="http://schemas.microsoft.com/office/drawing/2014/main" id="{A31CE127-D533-482E-6B8F-2BBE8CC967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51" y="2198937"/>
            <a:ext cx="4087708" cy="2492504"/>
          </a:xfrm>
          <a:prstGeom prst="rect">
            <a:avLst/>
          </a:prstGeom>
        </p:spPr>
      </p:pic>
    </p:spTree>
    <p:custDataLst>
      <p:tags r:id="rId1"/>
    </p:custDataLst>
    <p:extLst>
      <p:ext uri="{BB962C8B-B14F-4D97-AF65-F5344CB8AC3E}">
        <p14:creationId xmlns:p14="http://schemas.microsoft.com/office/powerpoint/2010/main" val="3492856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A0CC39">
            <a:alpha val="70000"/>
          </a:srgbClr>
        </a:solidFill>
        <a:effectLst/>
      </p:bgPr>
    </p:bg>
    <p:spTree>
      <p:nvGrpSpPr>
        <p:cNvPr id="1" name="">
          <a:extLst>
            <a:ext uri="{FF2B5EF4-FFF2-40B4-BE49-F238E27FC236}">
              <a16:creationId xmlns:a16="http://schemas.microsoft.com/office/drawing/2014/main" id="{F7241183-5462-0184-C11C-7E803BC7AE0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C3144DB-E573-D5D4-C7DA-B76F63BA19FB}"/>
              </a:ext>
            </a:extLst>
          </p:cNvPr>
          <p:cNvSpPr>
            <a:spLocks noGrp="1"/>
          </p:cNvSpPr>
          <p:nvPr>
            <p:ph type="title"/>
          </p:nvPr>
        </p:nvSpPr>
        <p:spPr/>
        <p:txBody>
          <a:bodyPr>
            <a:normAutofit/>
          </a:bodyPr>
          <a:lstStyle/>
          <a:p>
            <a:pPr algn="ctr"/>
            <a:r>
              <a:rPr lang="en-US" sz="5400">
                <a:latin typeface="Arial Rounded MT Bold" panose="020F0704030504030204" pitchFamily="34" charset="0"/>
              </a:rPr>
              <a:t>The complaint process</a:t>
            </a:r>
          </a:p>
        </p:txBody>
      </p:sp>
      <p:pic>
        <p:nvPicPr>
          <p:cNvPr id="11" name="Picture 10" descr="A picture containing text, indoor, person, basket&#10;&#10;AI-generated content may be incorrect.">
            <a:extLst>
              <a:ext uri="{FF2B5EF4-FFF2-40B4-BE49-F238E27FC236}">
                <a16:creationId xmlns:a16="http://schemas.microsoft.com/office/drawing/2014/main" id="{53C68854-778A-750C-79BB-26B907BFD7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6985" y="1786759"/>
            <a:ext cx="5678030" cy="3788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7893350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9F6D4-DD94-0583-2F95-543AD393E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79C8A-07F6-3938-4C29-21C091A3C970}"/>
              </a:ext>
            </a:extLst>
          </p:cNvPr>
          <p:cNvSpPr>
            <a:spLocks noGrp="1"/>
          </p:cNvSpPr>
          <p:nvPr>
            <p:ph type="title"/>
          </p:nvPr>
        </p:nvSpPr>
        <p:spPr>
          <a:xfrm>
            <a:off x="838200" y="365125"/>
            <a:ext cx="10725150" cy="1325563"/>
          </a:xfrm>
        </p:spPr>
        <p:txBody>
          <a:bodyPr/>
          <a:lstStyle/>
          <a:p>
            <a:r>
              <a:rPr lang="en-US">
                <a:latin typeface="Arial Rounded MT Bold" panose="020F0704030504030204" pitchFamily="34" charset="0"/>
              </a:rPr>
              <a:t>Local WIC staff accept and document all complaints</a:t>
            </a:r>
          </a:p>
        </p:txBody>
      </p:sp>
      <p:sp>
        <p:nvSpPr>
          <p:cNvPr id="3" name="Content Placeholder 2">
            <a:extLst>
              <a:ext uri="{FF2B5EF4-FFF2-40B4-BE49-F238E27FC236}">
                <a16:creationId xmlns:a16="http://schemas.microsoft.com/office/drawing/2014/main" id="{1E402C27-2D4C-041F-598E-CC22F17A3F57}"/>
              </a:ext>
            </a:extLst>
          </p:cNvPr>
          <p:cNvSpPr>
            <a:spLocks noGrp="1"/>
          </p:cNvSpPr>
          <p:nvPr>
            <p:ph idx="1"/>
          </p:nvPr>
        </p:nvSpPr>
        <p:spPr>
          <a:xfrm>
            <a:off x="6483205" y="1690688"/>
            <a:ext cx="4861070" cy="3507943"/>
          </a:xfrm>
        </p:spPr>
        <p:txBody>
          <a:bodyPr>
            <a:normAutofit lnSpcReduction="10000"/>
          </a:bodyPr>
          <a:lstStyle/>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WIC staff document all complaints about poor customer service, civil rights violations, or a combination of both.</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3D01FC39-F1DE-A3A4-7DA8-7DF64EDE6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8" name="Picture 7">
            <a:extLst>
              <a:ext uri="{FF2B5EF4-FFF2-40B4-BE49-F238E27FC236}">
                <a16:creationId xmlns:a16="http://schemas.microsoft.com/office/drawing/2014/main" id="{1E8C81E8-C557-F4F5-30F6-5E3026BBDE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034" y="1953348"/>
            <a:ext cx="5060966" cy="33766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3017555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B7EE7-E556-CBF2-BC13-24569B3B5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9DF518-20DB-FE56-48F7-0FEDB743133A}"/>
              </a:ext>
            </a:extLst>
          </p:cNvPr>
          <p:cNvSpPr>
            <a:spLocks noGrp="1"/>
          </p:cNvSpPr>
          <p:nvPr>
            <p:ph type="title"/>
          </p:nvPr>
        </p:nvSpPr>
        <p:spPr>
          <a:xfrm>
            <a:off x="838200" y="365125"/>
            <a:ext cx="10725150" cy="1325563"/>
          </a:xfrm>
        </p:spPr>
        <p:txBody>
          <a:bodyPr/>
          <a:lstStyle/>
          <a:p>
            <a:r>
              <a:rPr lang="en-US">
                <a:latin typeface="Arial Rounded MT Bold" panose="020F0704030504030204" pitchFamily="34" charset="0"/>
              </a:rPr>
              <a:t>Local WIC staff accept and document all complaints</a:t>
            </a:r>
          </a:p>
        </p:txBody>
      </p:sp>
      <p:sp>
        <p:nvSpPr>
          <p:cNvPr id="3" name="Content Placeholder 2">
            <a:extLst>
              <a:ext uri="{FF2B5EF4-FFF2-40B4-BE49-F238E27FC236}">
                <a16:creationId xmlns:a16="http://schemas.microsoft.com/office/drawing/2014/main" id="{6B87480C-074E-CCED-8208-7BFCCE5738C8}"/>
              </a:ext>
            </a:extLst>
          </p:cNvPr>
          <p:cNvSpPr>
            <a:spLocks noGrp="1"/>
          </p:cNvSpPr>
          <p:nvPr>
            <p:ph idx="1"/>
          </p:nvPr>
        </p:nvSpPr>
        <p:spPr>
          <a:xfrm>
            <a:off x="6483205" y="1690688"/>
            <a:ext cx="4861070" cy="3507943"/>
          </a:xfrm>
        </p:spPr>
        <p:txBody>
          <a:bodyPr vert="horz" lIns="91440" tIns="45720" rIns="91440" bIns="45720" rtlCol="0" anchor="t">
            <a:normAutofit lnSpcReduction="10000"/>
          </a:bodyPr>
          <a:lstStyle/>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Complaints can come from phone calls, fax, emails, social media, written statements, in person, or online.</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C551DE8B-7C52-D41A-6D20-991CF6EC06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A picture containing text, electronics, desk&#10;&#10;AI-generated content may be incorrect.">
            <a:extLst>
              <a:ext uri="{FF2B5EF4-FFF2-40B4-BE49-F238E27FC236}">
                <a16:creationId xmlns:a16="http://schemas.microsoft.com/office/drawing/2014/main" id="{688E1831-4817-FEB5-52B2-73BCB178D5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0168" y="2262187"/>
            <a:ext cx="4861070" cy="32432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4956723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B330-B1B8-098B-21F5-62842D87A3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6A030-7840-E234-2F2C-C76B022361B0}"/>
              </a:ext>
            </a:extLst>
          </p:cNvPr>
          <p:cNvSpPr>
            <a:spLocks noGrp="1"/>
          </p:cNvSpPr>
          <p:nvPr>
            <p:ph type="title"/>
          </p:nvPr>
        </p:nvSpPr>
        <p:spPr>
          <a:xfrm>
            <a:off x="466725" y="298266"/>
            <a:ext cx="11163300" cy="1325563"/>
          </a:xfrm>
        </p:spPr>
        <p:txBody>
          <a:bodyPr/>
          <a:lstStyle/>
          <a:p>
            <a:r>
              <a:rPr lang="en-US">
                <a:latin typeface="Arial Rounded MT Bold" panose="020F0704030504030204" pitchFamily="34" charset="0"/>
              </a:rPr>
              <a:t>Complaints that go in WIC data system</a:t>
            </a:r>
          </a:p>
        </p:txBody>
      </p:sp>
      <p:sp>
        <p:nvSpPr>
          <p:cNvPr id="3" name="Content Placeholder 2">
            <a:extLst>
              <a:ext uri="{FF2B5EF4-FFF2-40B4-BE49-F238E27FC236}">
                <a16:creationId xmlns:a16="http://schemas.microsoft.com/office/drawing/2014/main" id="{C5AA1B50-4BDE-2782-A5CD-77157CD6D0FA}"/>
              </a:ext>
            </a:extLst>
          </p:cNvPr>
          <p:cNvSpPr>
            <a:spLocks noGrp="1"/>
          </p:cNvSpPr>
          <p:nvPr>
            <p:ph idx="1"/>
          </p:nvPr>
        </p:nvSpPr>
        <p:spPr>
          <a:xfrm>
            <a:off x="4637015" y="1756547"/>
            <a:ext cx="7368729" cy="4484758"/>
          </a:xfrm>
        </p:spPr>
        <p:txBody>
          <a:bodyPr vert="horz" lIns="91440" tIns="45720" rIns="91440" bIns="45720" rtlCol="0" anchor="t">
            <a:normAutofit lnSpcReduction="10000"/>
          </a:bodyPr>
          <a:lstStyle/>
          <a:p>
            <a:pPr marL="0" indent="0">
              <a:lnSpc>
                <a:spcPct val="120000"/>
              </a:lnSpc>
              <a:buNone/>
            </a:pPr>
            <a:r>
              <a:rPr lang="en-US">
                <a:latin typeface="Tahoma"/>
                <a:ea typeface="Tahoma"/>
                <a:cs typeface="Tahoma"/>
              </a:rPr>
              <a:t>WIC staff document customer service complaints and civil rights violations in the WIC data system.</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These include complaints against:</a:t>
            </a:r>
          </a:p>
          <a:p>
            <a:pPr>
              <a:lnSpc>
                <a:spcPct val="120000"/>
              </a:lnSpc>
            </a:pPr>
            <a:r>
              <a:rPr lang="en-US">
                <a:latin typeface="Tahoma"/>
                <a:ea typeface="Tahoma"/>
                <a:cs typeface="Tahoma"/>
              </a:rPr>
              <a:t>Store staff or grocery stores</a:t>
            </a: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a:ea typeface="Tahoma"/>
                <a:cs typeface="Tahoma"/>
              </a:rPr>
              <a:t>Farmers or farmer's markets</a:t>
            </a: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a:ea typeface="Tahoma"/>
                <a:cs typeface="Tahoma"/>
              </a:rPr>
              <a:t>Community partners</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A920F34B-F888-F0C2-7096-4A37AE4D88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A picture containing text, indoor, marketplace, fresh&#10;&#10;AI-generated content may be incorrect.">
            <a:extLst>
              <a:ext uri="{FF2B5EF4-FFF2-40B4-BE49-F238E27FC236}">
                <a16:creationId xmlns:a16="http://schemas.microsoft.com/office/drawing/2014/main" id="{0CF341D1-0687-F637-B3C2-7BBCB6B0BD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075" y="1956572"/>
            <a:ext cx="3830410" cy="25556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1319409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0D93-31D7-932E-1710-E004D3278F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36FBE-1BA9-382A-63D0-A15E475DF09F}"/>
              </a:ext>
            </a:extLst>
          </p:cNvPr>
          <p:cNvSpPr>
            <a:spLocks noGrp="1"/>
          </p:cNvSpPr>
          <p:nvPr>
            <p:ph type="title"/>
          </p:nvPr>
        </p:nvSpPr>
        <p:spPr>
          <a:xfrm>
            <a:off x="619124" y="233795"/>
            <a:ext cx="10725150" cy="1325563"/>
          </a:xfrm>
        </p:spPr>
        <p:txBody>
          <a:bodyPr/>
          <a:lstStyle/>
          <a:p>
            <a:r>
              <a:rPr lang="en-US">
                <a:latin typeface="Arial Rounded MT Bold"/>
              </a:rPr>
              <a:t>Voiced civil rights complaints</a:t>
            </a:r>
          </a:p>
        </p:txBody>
      </p:sp>
      <p:sp>
        <p:nvSpPr>
          <p:cNvPr id="3" name="Content Placeholder 2">
            <a:extLst>
              <a:ext uri="{FF2B5EF4-FFF2-40B4-BE49-F238E27FC236}">
                <a16:creationId xmlns:a16="http://schemas.microsoft.com/office/drawing/2014/main" id="{A0EF7C59-1A81-8CA5-B8A8-65D7DFE2865C}"/>
              </a:ext>
            </a:extLst>
          </p:cNvPr>
          <p:cNvSpPr>
            <a:spLocks noGrp="1"/>
          </p:cNvSpPr>
          <p:nvPr>
            <p:ph idx="1"/>
          </p:nvPr>
        </p:nvSpPr>
        <p:spPr>
          <a:xfrm>
            <a:off x="619124" y="1407427"/>
            <a:ext cx="11377836" cy="4884833"/>
          </a:xfrm>
        </p:spPr>
        <p:txBody>
          <a:bodyPr vert="horz" lIns="91440" tIns="45720" rIns="91440" bIns="45720" rtlCol="0" anchor="t">
            <a:noAutofit/>
          </a:bodyPr>
          <a:lstStyle/>
          <a:p>
            <a:pPr marL="0" indent="0">
              <a:lnSpc>
                <a:spcPct val="120000"/>
              </a:lnSpc>
              <a:buNone/>
            </a:pPr>
            <a:r>
              <a:rPr lang="en-US" sz="2500">
                <a:latin typeface="Tahoma"/>
                <a:ea typeface="Tahoma"/>
                <a:cs typeface="Tahoma"/>
              </a:rPr>
              <a:t>Once a participant voices a civil rights complaint:</a:t>
            </a:r>
            <a:endParaRPr lang="en-US" sz="2500">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sz="2500">
                <a:latin typeface="Tahoma"/>
                <a:ea typeface="Tahoma"/>
                <a:cs typeface="Tahoma"/>
              </a:rPr>
              <a:t>Share with them their right to file a complaint directly with USDA within 180 days.</a:t>
            </a:r>
          </a:p>
          <a:p>
            <a:pPr>
              <a:lnSpc>
                <a:spcPct val="120000"/>
              </a:lnSpc>
            </a:pPr>
            <a:r>
              <a:rPr lang="en-US" sz="2500">
                <a:latin typeface="Tahoma"/>
                <a:ea typeface="Tahoma"/>
                <a:cs typeface="Tahoma"/>
              </a:rPr>
              <a:t>Offer to help write and submit the complaint if necessary.</a:t>
            </a:r>
          </a:p>
          <a:p>
            <a:pPr>
              <a:lnSpc>
                <a:spcPct val="120000"/>
              </a:lnSpc>
            </a:pPr>
            <a:r>
              <a:rPr lang="en-US" sz="2500">
                <a:latin typeface="Tahoma"/>
                <a:ea typeface="Tahoma"/>
                <a:cs typeface="Tahoma"/>
              </a:rPr>
              <a:t>Share that local staff will document the complaint and forward to the state office.</a:t>
            </a:r>
          </a:p>
          <a:p>
            <a:pPr>
              <a:lnSpc>
                <a:spcPct val="120000"/>
              </a:lnSpc>
            </a:pPr>
            <a:r>
              <a:rPr lang="en-US" sz="2500" b="1">
                <a:latin typeface="Tahoma"/>
                <a:ea typeface="Tahoma"/>
                <a:cs typeface="Tahoma"/>
              </a:rPr>
              <a:t>Document</a:t>
            </a:r>
            <a:r>
              <a:rPr lang="en-US" sz="2500">
                <a:latin typeface="Tahoma"/>
                <a:ea typeface="Tahoma"/>
                <a:cs typeface="Tahoma"/>
              </a:rPr>
              <a:t> complaint in the WIC data system.</a:t>
            </a:r>
          </a:p>
          <a:p>
            <a:pPr>
              <a:lnSpc>
                <a:spcPct val="120000"/>
              </a:lnSpc>
            </a:pPr>
            <a:r>
              <a:rPr lang="en-US" sz="2500" b="1">
                <a:latin typeface="Tahoma"/>
                <a:ea typeface="Tahoma"/>
                <a:cs typeface="Tahoma"/>
              </a:rPr>
              <a:t>Immediately notify </a:t>
            </a:r>
            <a:r>
              <a:rPr lang="en-US" sz="2500">
                <a:latin typeface="Tahoma"/>
                <a:ea typeface="Tahoma"/>
                <a:cs typeface="Tahoma"/>
              </a:rPr>
              <a:t>state WIC Compliance and Civil </a:t>
            </a:r>
          </a:p>
          <a:p>
            <a:pPr marL="0" indent="0">
              <a:lnSpc>
                <a:spcPct val="120000"/>
              </a:lnSpc>
              <a:buNone/>
            </a:pPr>
            <a:r>
              <a:rPr lang="en-US" sz="2500">
                <a:latin typeface="Tahoma"/>
                <a:ea typeface="Tahoma"/>
                <a:cs typeface="Tahoma"/>
              </a:rPr>
              <a:t>  Rights Coordinator.</a:t>
            </a:r>
            <a:endParaRPr lang="en-US" sz="2500"/>
          </a:p>
          <a:p>
            <a:endParaRPr lang="en-US" sz="2500">
              <a:latin typeface="Tahoma" panose="020B0604030504040204" pitchFamily="34" charset="0"/>
              <a:ea typeface="Tahoma" panose="020B0604030504040204" pitchFamily="34" charset="0"/>
              <a:cs typeface="Tahoma" panose="020B0604030504040204" pitchFamily="34" charset="0"/>
            </a:endParaRPr>
          </a:p>
          <a:p>
            <a:endParaRPr lang="en-US" sz="250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2500">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D35F0333-3654-A365-7D6D-CDD0EFFF9E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2835018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3EB3A-AD07-074A-BACB-193411DB1A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78D6AD-BEAB-C349-E943-0D27DD30F914}"/>
              </a:ext>
            </a:extLst>
          </p:cNvPr>
          <p:cNvSpPr>
            <a:spLocks noGrp="1"/>
          </p:cNvSpPr>
          <p:nvPr>
            <p:ph type="title"/>
          </p:nvPr>
        </p:nvSpPr>
        <p:spPr>
          <a:xfrm>
            <a:off x="838200" y="365125"/>
            <a:ext cx="10725150" cy="1325563"/>
          </a:xfrm>
        </p:spPr>
        <p:txBody>
          <a:bodyPr/>
          <a:lstStyle/>
          <a:p>
            <a:r>
              <a:rPr lang="en-US">
                <a:latin typeface="Arial Rounded MT Bold" panose="020F0704030504030204" pitchFamily="34" charset="0"/>
              </a:rPr>
              <a:t>Complaint form in the WIC data system</a:t>
            </a:r>
          </a:p>
        </p:txBody>
      </p:sp>
      <p:sp>
        <p:nvSpPr>
          <p:cNvPr id="3" name="Content Placeholder 2">
            <a:extLst>
              <a:ext uri="{FF2B5EF4-FFF2-40B4-BE49-F238E27FC236}">
                <a16:creationId xmlns:a16="http://schemas.microsoft.com/office/drawing/2014/main" id="{53A0FE93-1AD4-BF2E-672E-A8629C93ACAC}"/>
              </a:ext>
            </a:extLst>
          </p:cNvPr>
          <p:cNvSpPr>
            <a:spLocks noGrp="1"/>
          </p:cNvSpPr>
          <p:nvPr>
            <p:ph idx="1"/>
          </p:nvPr>
        </p:nvSpPr>
        <p:spPr>
          <a:xfrm>
            <a:off x="968121" y="1799557"/>
            <a:ext cx="4994681" cy="4098005"/>
          </a:xfrm>
        </p:spPr>
        <p:txBody>
          <a:bodyPr>
            <a:normAutofit fontScale="92500" lnSpcReduction="2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In Complaint form, include:</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Who complaint is against</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Participant name and contact information</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Event date</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Description of event</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 Civil Rights?</a:t>
            </a:r>
          </a:p>
        </p:txBody>
      </p:sp>
      <p:pic>
        <p:nvPicPr>
          <p:cNvPr id="4" name="Picture 3" descr="Icon&#10;&#10;AI-generated content may be incorrect.">
            <a:extLst>
              <a:ext uri="{FF2B5EF4-FFF2-40B4-BE49-F238E27FC236}">
                <a16:creationId xmlns:a16="http://schemas.microsoft.com/office/drawing/2014/main" id="{FAFD2ECA-9EE2-395A-BBD3-30025EA15F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Picture 4" descr="Graphical user interface, application&#10;&#10;AI-generated content may be incorrect.">
            <a:extLst>
              <a:ext uri="{FF2B5EF4-FFF2-40B4-BE49-F238E27FC236}">
                <a16:creationId xmlns:a16="http://schemas.microsoft.com/office/drawing/2014/main" id="{88E01430-84B5-2EC6-8EFB-1011606A13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0709" y="2386916"/>
            <a:ext cx="5127879" cy="20841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185471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959FB-05B0-7F5F-AF7D-0FF7EABF7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B789A-2464-6466-53AE-ED37726B352E}"/>
              </a:ext>
            </a:extLst>
          </p:cNvPr>
          <p:cNvSpPr>
            <a:spLocks noGrp="1"/>
          </p:cNvSpPr>
          <p:nvPr>
            <p:ph type="title"/>
          </p:nvPr>
        </p:nvSpPr>
        <p:spPr/>
        <p:txBody>
          <a:bodyPr/>
          <a:lstStyle/>
          <a:p>
            <a:r>
              <a:rPr lang="en-US">
                <a:latin typeface="Arial Rounded MT Bold" panose="020F0704030504030204" pitchFamily="34" charset="0"/>
              </a:rPr>
              <a:t>You will also learn about:</a:t>
            </a:r>
          </a:p>
        </p:txBody>
      </p:sp>
      <p:sp>
        <p:nvSpPr>
          <p:cNvPr id="3" name="Content Placeholder 2">
            <a:extLst>
              <a:ext uri="{FF2B5EF4-FFF2-40B4-BE49-F238E27FC236}">
                <a16:creationId xmlns:a16="http://schemas.microsoft.com/office/drawing/2014/main" id="{0D05B3AC-9904-302F-CC9A-A9A6887B4E47}"/>
              </a:ext>
            </a:extLst>
          </p:cNvPr>
          <p:cNvSpPr>
            <a:spLocks noGrp="1"/>
          </p:cNvSpPr>
          <p:nvPr>
            <p:ph idx="1"/>
          </p:nvPr>
        </p:nvSpPr>
        <p:spPr>
          <a:xfrm>
            <a:off x="893707" y="1641404"/>
            <a:ext cx="7221593" cy="4351338"/>
          </a:xfrm>
        </p:spPr>
        <p:txBody>
          <a:bodyPr vert="horz" lIns="91440" tIns="45720" rIns="91440" bIns="45720" rtlCol="0" anchor="t">
            <a:normAutofit/>
          </a:bodyPr>
          <a:lstStyle/>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Complaint procedure and requirements</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Compliance review and resolution at local agencies</a:t>
            </a:r>
          </a:p>
          <a:p>
            <a:pPr>
              <a:lnSpc>
                <a:spcPct val="120000"/>
              </a:lnSpc>
            </a:pPr>
            <a:r>
              <a:rPr lang="en-US">
                <a:latin typeface="Tahoma"/>
                <a:ea typeface="Tahoma"/>
                <a:cs typeface="Tahoma"/>
              </a:rPr>
              <a:t>Good customer service, conflict resolution, and complaint prevention</a:t>
            </a:r>
          </a:p>
        </p:txBody>
      </p:sp>
      <p:pic>
        <p:nvPicPr>
          <p:cNvPr id="4" name="Picture 3">
            <a:extLst>
              <a:ext uri="{FF2B5EF4-FFF2-40B4-BE49-F238E27FC236}">
                <a16:creationId xmlns:a16="http://schemas.microsoft.com/office/drawing/2014/main" id="{8FD9F0A4-5E11-A3EC-CDC7-DFADB4A7DD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A person and a child at a grocery store">
            <a:extLst>
              <a:ext uri="{FF2B5EF4-FFF2-40B4-BE49-F238E27FC236}">
                <a16:creationId xmlns:a16="http://schemas.microsoft.com/office/drawing/2014/main" id="{28C66EE4-BE78-3583-407F-01F1540919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6607" y="365125"/>
            <a:ext cx="3109117" cy="46600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1231640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DCC7C-B483-05C3-9233-3F4DB11E94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9E334-2B1F-E925-AEB5-3C4D898929CF}"/>
              </a:ext>
            </a:extLst>
          </p:cNvPr>
          <p:cNvSpPr>
            <a:spLocks noGrp="1"/>
          </p:cNvSpPr>
          <p:nvPr>
            <p:ph type="title"/>
          </p:nvPr>
        </p:nvSpPr>
        <p:spPr/>
        <p:txBody>
          <a:bodyPr/>
          <a:lstStyle/>
          <a:p>
            <a:r>
              <a:rPr lang="en-US">
                <a:latin typeface="Arial Rounded MT Bold" panose="020F0704030504030204" pitchFamily="34" charset="0"/>
              </a:rPr>
              <a:t>Check box for possible civil rights complaint</a:t>
            </a:r>
          </a:p>
        </p:txBody>
      </p:sp>
      <p:sp>
        <p:nvSpPr>
          <p:cNvPr id="3" name="Content Placeholder 2">
            <a:extLst>
              <a:ext uri="{FF2B5EF4-FFF2-40B4-BE49-F238E27FC236}">
                <a16:creationId xmlns:a16="http://schemas.microsoft.com/office/drawing/2014/main" id="{6D1A7B9C-3604-DF5F-FD5A-8B6991ADF6EA}"/>
              </a:ext>
            </a:extLst>
          </p:cNvPr>
          <p:cNvSpPr>
            <a:spLocks noGrp="1"/>
          </p:cNvSpPr>
          <p:nvPr>
            <p:ph idx="1"/>
          </p:nvPr>
        </p:nvSpPr>
        <p:spPr>
          <a:xfrm>
            <a:off x="6197167" y="2914238"/>
            <a:ext cx="5043586" cy="1838887"/>
          </a:xfrm>
        </p:spPr>
        <p:txBody>
          <a:bodyPr>
            <a:normAutofit fontScale="92500" lnSpcReduction="20000"/>
          </a:bodyPr>
          <a:lstStyle/>
          <a:p>
            <a:pPr marL="0" indent="0">
              <a:lnSpc>
                <a:spcPct val="130000"/>
              </a:lnSpc>
              <a:buNone/>
            </a:pPr>
            <a:r>
              <a:rPr lang="en-US">
                <a:latin typeface="Tahoma" panose="020B0604030504040204" pitchFamily="34" charset="0"/>
                <a:ea typeface="Tahoma" panose="020B0604030504040204" pitchFamily="34" charset="0"/>
                <a:cs typeface="Tahoma" panose="020B0604030504040204" pitchFamily="34" charset="0"/>
              </a:rPr>
              <a:t>Check this box when a participant’s complaint includes discrimination that you think might be a civil rights violation.</a:t>
            </a:r>
          </a:p>
        </p:txBody>
      </p:sp>
      <p:pic>
        <p:nvPicPr>
          <p:cNvPr id="4" name="Picture 3" descr="Icon&#10;&#10;AI-generated content may be incorrect.">
            <a:extLst>
              <a:ext uri="{FF2B5EF4-FFF2-40B4-BE49-F238E27FC236}">
                <a16:creationId xmlns:a16="http://schemas.microsoft.com/office/drawing/2014/main" id="{03F283AF-4560-741D-D002-3B7070B66D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grpSp>
        <p:nvGrpSpPr>
          <p:cNvPr id="6" name="Group 5">
            <a:extLst>
              <a:ext uri="{FF2B5EF4-FFF2-40B4-BE49-F238E27FC236}">
                <a16:creationId xmlns:a16="http://schemas.microsoft.com/office/drawing/2014/main" id="{A780C25C-BBFB-9E67-006D-2454C872C147}"/>
              </a:ext>
            </a:extLst>
          </p:cNvPr>
          <p:cNvGrpSpPr/>
          <p:nvPr/>
        </p:nvGrpSpPr>
        <p:grpSpPr>
          <a:xfrm>
            <a:off x="1493214" y="2590624"/>
            <a:ext cx="4501620" cy="2486114"/>
            <a:chOff x="6758507" y="1949450"/>
            <a:chExt cx="4595293" cy="2590800"/>
          </a:xfrm>
        </p:grpSpPr>
        <p:pic>
          <p:nvPicPr>
            <p:cNvPr id="9" name="Picture 8" descr="Graphical user interface, application&#10;&#10;AI-generated content may be incorrect.">
              <a:extLst>
                <a:ext uri="{FF2B5EF4-FFF2-40B4-BE49-F238E27FC236}">
                  <a16:creationId xmlns:a16="http://schemas.microsoft.com/office/drawing/2014/main" id="{EF287D79-ECBD-5A1B-EE5F-85FD666DBD8E}"/>
                </a:ext>
              </a:extLst>
            </p:cNvPr>
            <p:cNvPicPr>
              <a:picLocks noChangeAspect="1"/>
            </p:cNvPicPr>
            <p:nvPr/>
          </p:nvPicPr>
          <p:blipFill>
            <a:blip r:embed="rId5">
              <a:extLst>
                <a:ext uri="{28A0092B-C50C-407E-A947-70E740481C1C}">
                  <a14:useLocalDpi xmlns:a14="http://schemas.microsoft.com/office/drawing/2010/main" val="0"/>
                </a:ext>
              </a:extLst>
            </a:blip>
            <a:srcRect l="1000" t="23511" r="50458" b="9154"/>
            <a:stretch/>
          </p:blipFill>
          <p:spPr>
            <a:xfrm>
              <a:off x="6758507" y="1949450"/>
              <a:ext cx="4595293" cy="259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Rounded Corners 4">
              <a:extLst>
                <a:ext uri="{FF2B5EF4-FFF2-40B4-BE49-F238E27FC236}">
                  <a16:creationId xmlns:a16="http://schemas.microsoft.com/office/drawing/2014/main" id="{9B805838-9BD0-848E-CDEA-EE667204962B}"/>
                </a:ext>
              </a:extLst>
            </p:cNvPr>
            <p:cNvSpPr/>
            <p:nvPr/>
          </p:nvSpPr>
          <p:spPr>
            <a:xfrm>
              <a:off x="6886575" y="3019425"/>
              <a:ext cx="1285875" cy="314325"/>
            </a:xfrm>
            <a:prstGeom prst="roundRect">
              <a:avLst/>
            </a:prstGeom>
            <a:noFill/>
            <a:ln w="76200">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3871060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1E707-7202-46E7-6761-F5BDAC7921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075A4E-0CF0-9F80-7FD9-859A383EF046}"/>
              </a:ext>
            </a:extLst>
          </p:cNvPr>
          <p:cNvSpPr>
            <a:spLocks noGrp="1"/>
          </p:cNvSpPr>
          <p:nvPr>
            <p:ph type="title"/>
          </p:nvPr>
        </p:nvSpPr>
        <p:spPr/>
        <p:txBody>
          <a:bodyPr/>
          <a:lstStyle/>
          <a:p>
            <a:r>
              <a:rPr lang="en-US">
                <a:latin typeface="Arial Rounded MT Bold" panose="020F0704030504030204" pitchFamily="34" charset="0"/>
              </a:rPr>
              <a:t>Check box for possible civil rights complaint</a:t>
            </a:r>
          </a:p>
        </p:txBody>
      </p:sp>
      <p:sp>
        <p:nvSpPr>
          <p:cNvPr id="3" name="Content Placeholder 2">
            <a:extLst>
              <a:ext uri="{FF2B5EF4-FFF2-40B4-BE49-F238E27FC236}">
                <a16:creationId xmlns:a16="http://schemas.microsoft.com/office/drawing/2014/main" id="{B35D19A1-827D-CB1A-F04C-1CC5A0CB70BE}"/>
              </a:ext>
            </a:extLst>
          </p:cNvPr>
          <p:cNvSpPr>
            <a:spLocks noGrp="1"/>
          </p:cNvSpPr>
          <p:nvPr>
            <p:ph idx="1"/>
          </p:nvPr>
        </p:nvSpPr>
        <p:spPr>
          <a:xfrm>
            <a:off x="5572509" y="2126164"/>
            <a:ext cx="5656272" cy="3203797"/>
          </a:xfrm>
        </p:spPr>
        <p:txBody>
          <a:bodyPr vert="horz" lIns="91440" tIns="45720" rIns="91440" bIns="45720" rtlCol="0" anchor="t">
            <a:normAutofit fontScale="92500" lnSpcReduction="20000"/>
          </a:bodyPr>
          <a:lstStyle/>
          <a:p>
            <a:pPr marL="0" indent="0">
              <a:lnSpc>
                <a:spcPct val="120000"/>
              </a:lnSpc>
              <a:buNone/>
            </a:pPr>
            <a:r>
              <a:rPr lang="en-US">
                <a:latin typeface="Tahoma"/>
                <a:ea typeface="Tahoma"/>
                <a:cs typeface="Tahoma"/>
              </a:rPr>
              <a:t>It is OK if you are not 100% sure.</a:t>
            </a: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endParaRPr lang="en-US" sz="2000">
              <a:latin typeface="Tahoma"/>
              <a:ea typeface="Tahoma"/>
              <a:cs typeface="Tahoma"/>
            </a:endParaRPr>
          </a:p>
          <a:p>
            <a:pPr marL="0" indent="0">
              <a:lnSpc>
                <a:spcPct val="120000"/>
              </a:lnSpc>
              <a:buNone/>
            </a:pPr>
            <a:r>
              <a:rPr lang="en-US">
                <a:latin typeface="Tahoma"/>
                <a:ea typeface="Tahoma"/>
                <a:cs typeface="Tahoma"/>
              </a:rPr>
              <a:t>The state WIC Compliance &amp; Civil Rights Coordinator reviews these types of complaints to determine if it was a civil rights violation or not.</a:t>
            </a: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23127A3D-B4A2-EADE-E6DD-D57FE1DFE2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grpSp>
        <p:nvGrpSpPr>
          <p:cNvPr id="6" name="Group 5">
            <a:extLst>
              <a:ext uri="{FF2B5EF4-FFF2-40B4-BE49-F238E27FC236}">
                <a16:creationId xmlns:a16="http://schemas.microsoft.com/office/drawing/2014/main" id="{A24DA7C6-5DCC-67F1-6CF2-A27FB5101411}"/>
              </a:ext>
            </a:extLst>
          </p:cNvPr>
          <p:cNvGrpSpPr/>
          <p:nvPr/>
        </p:nvGrpSpPr>
        <p:grpSpPr>
          <a:xfrm>
            <a:off x="838200" y="2265709"/>
            <a:ext cx="4485891" cy="2691872"/>
            <a:chOff x="6758507" y="1949450"/>
            <a:chExt cx="4595293" cy="2590800"/>
          </a:xfrm>
        </p:grpSpPr>
        <p:pic>
          <p:nvPicPr>
            <p:cNvPr id="9" name="Picture 8" descr="Graphical user interface, application&#10;&#10;AI-generated content may be incorrect.">
              <a:extLst>
                <a:ext uri="{FF2B5EF4-FFF2-40B4-BE49-F238E27FC236}">
                  <a16:creationId xmlns:a16="http://schemas.microsoft.com/office/drawing/2014/main" id="{8AD50479-0C76-8192-0E6B-726C609D76F0}"/>
                </a:ext>
              </a:extLst>
            </p:cNvPr>
            <p:cNvPicPr>
              <a:picLocks noChangeAspect="1"/>
            </p:cNvPicPr>
            <p:nvPr/>
          </p:nvPicPr>
          <p:blipFill>
            <a:blip r:embed="rId5">
              <a:extLst>
                <a:ext uri="{28A0092B-C50C-407E-A947-70E740481C1C}">
                  <a14:useLocalDpi xmlns:a14="http://schemas.microsoft.com/office/drawing/2010/main" val="0"/>
                </a:ext>
              </a:extLst>
            </a:blip>
            <a:srcRect l="1000" t="23511" r="50458" b="9154"/>
            <a:stretch/>
          </p:blipFill>
          <p:spPr>
            <a:xfrm>
              <a:off x="6758507" y="1949450"/>
              <a:ext cx="4595293" cy="259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Rounded Corners 4">
              <a:extLst>
                <a:ext uri="{FF2B5EF4-FFF2-40B4-BE49-F238E27FC236}">
                  <a16:creationId xmlns:a16="http://schemas.microsoft.com/office/drawing/2014/main" id="{C25DBB3E-F681-0E94-B30F-AD3406AEB5EE}"/>
                </a:ext>
              </a:extLst>
            </p:cNvPr>
            <p:cNvSpPr/>
            <p:nvPr/>
          </p:nvSpPr>
          <p:spPr>
            <a:xfrm>
              <a:off x="6886575" y="3019425"/>
              <a:ext cx="1285875" cy="314325"/>
            </a:xfrm>
            <a:prstGeom prst="roundRect">
              <a:avLst/>
            </a:prstGeom>
            <a:noFill/>
            <a:ln w="76200">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3479523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0A04F-5722-0009-CC16-08477B3978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565E28-5D62-FA28-A95A-C88A389B6402}"/>
              </a:ext>
            </a:extLst>
          </p:cNvPr>
          <p:cNvSpPr>
            <a:spLocks noGrp="1"/>
          </p:cNvSpPr>
          <p:nvPr>
            <p:ph type="title"/>
          </p:nvPr>
        </p:nvSpPr>
        <p:spPr>
          <a:xfrm>
            <a:off x="593598" y="396066"/>
            <a:ext cx="11198352" cy="1325563"/>
          </a:xfrm>
        </p:spPr>
        <p:txBody>
          <a:bodyPr/>
          <a:lstStyle/>
          <a:p>
            <a:r>
              <a:rPr lang="en-US">
                <a:latin typeface="Arial Rounded MT Bold"/>
              </a:rPr>
              <a:t>Include as much information as possible for civil rights complaints</a:t>
            </a:r>
            <a:endParaRPr lang="en-US">
              <a:latin typeface="Arial Rounded MT Bold" panose="020F0704030504030204" pitchFamily="34" charset="0"/>
            </a:endParaRPr>
          </a:p>
        </p:txBody>
      </p:sp>
      <p:sp>
        <p:nvSpPr>
          <p:cNvPr id="3" name="Content Placeholder 2">
            <a:extLst>
              <a:ext uri="{FF2B5EF4-FFF2-40B4-BE49-F238E27FC236}">
                <a16:creationId xmlns:a16="http://schemas.microsoft.com/office/drawing/2014/main" id="{0F9FA2BD-DD7E-857F-1E7C-770BBED8191E}"/>
              </a:ext>
            </a:extLst>
          </p:cNvPr>
          <p:cNvSpPr>
            <a:spLocks noGrp="1"/>
          </p:cNvSpPr>
          <p:nvPr>
            <p:ph idx="1"/>
          </p:nvPr>
        </p:nvSpPr>
        <p:spPr>
          <a:xfrm>
            <a:off x="1062325" y="1875248"/>
            <a:ext cx="9921046" cy="4328041"/>
          </a:xfrm>
        </p:spPr>
        <p:txBody>
          <a:bodyPr>
            <a:normAutofit fontScale="92500" lnSpcReduction="20000"/>
          </a:bodyPr>
          <a:lstStyle/>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Who was involved</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What happened during the incident</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Where the incident happened</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When did the participant realize it happened</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Why this complaint may be a potential civil rights violation</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Which protected classes may have been involved</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Documents related to incident (if available)</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Information about witnesses (if available)</a:t>
            </a:r>
          </a:p>
          <a:p>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37852F20-936B-4A38-DBBD-4BF75A8493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27281484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19C8E-1092-4537-90D7-EBD1162CA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B6F3E0-E25D-92C2-ABCB-57CC85A9D7C6}"/>
              </a:ext>
            </a:extLst>
          </p:cNvPr>
          <p:cNvSpPr>
            <a:spLocks noGrp="1"/>
          </p:cNvSpPr>
          <p:nvPr>
            <p:ph type="title"/>
          </p:nvPr>
        </p:nvSpPr>
        <p:spPr>
          <a:xfrm>
            <a:off x="593598" y="396066"/>
            <a:ext cx="10858500" cy="1325563"/>
          </a:xfrm>
        </p:spPr>
        <p:txBody>
          <a:bodyPr/>
          <a:lstStyle/>
          <a:p>
            <a:r>
              <a:rPr lang="en-US">
                <a:latin typeface="Arial Rounded MT Bold" panose="020F0704030504030204" pitchFamily="34" charset="0"/>
              </a:rPr>
              <a:t>Use WIC Notes to include more detail</a:t>
            </a:r>
          </a:p>
        </p:txBody>
      </p:sp>
      <p:sp>
        <p:nvSpPr>
          <p:cNvPr id="3" name="Content Placeholder 2">
            <a:extLst>
              <a:ext uri="{FF2B5EF4-FFF2-40B4-BE49-F238E27FC236}">
                <a16:creationId xmlns:a16="http://schemas.microsoft.com/office/drawing/2014/main" id="{619CC01F-6A67-F178-B4F5-1F4E0BF08379}"/>
              </a:ext>
            </a:extLst>
          </p:cNvPr>
          <p:cNvSpPr>
            <a:spLocks noGrp="1"/>
          </p:cNvSpPr>
          <p:nvPr>
            <p:ph idx="1"/>
          </p:nvPr>
        </p:nvSpPr>
        <p:spPr>
          <a:xfrm>
            <a:off x="5494416" y="1953785"/>
            <a:ext cx="5967380" cy="3525523"/>
          </a:xfrm>
        </p:spPr>
        <p:txBody>
          <a:bodyPr vert="horz" lIns="91440" tIns="45720" rIns="91440" bIns="45720" rtlCol="0" anchor="t">
            <a:normAutofit fontScale="85000" lnSpcReduction="20000"/>
          </a:bodyPr>
          <a:lstStyle/>
          <a:p>
            <a:pPr marL="0" indent="0">
              <a:lnSpc>
                <a:spcPct val="130000"/>
              </a:lnSpc>
              <a:buNone/>
            </a:pPr>
            <a:r>
              <a:rPr lang="en-US">
                <a:latin typeface="Tahoma"/>
                <a:ea typeface="Tahoma"/>
                <a:cs typeface="Tahoma"/>
              </a:rPr>
              <a:t>If you run out of room on Complaint form:</a:t>
            </a:r>
          </a:p>
          <a:p>
            <a:pPr marL="0" indent="0">
              <a:lnSpc>
                <a:spcPct val="13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30000"/>
              </a:lnSpc>
            </a:pPr>
            <a:r>
              <a:rPr lang="en-US">
                <a:latin typeface="Tahoma"/>
                <a:ea typeface="Tahoma"/>
                <a:cs typeface="Tahoma"/>
              </a:rPr>
              <a:t>Write “See WIC Notes” in Complaint Description box</a:t>
            </a:r>
          </a:p>
          <a:p>
            <a:pPr marL="0" indent="0">
              <a:lnSpc>
                <a:spcPct val="13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30000"/>
              </a:lnSpc>
            </a:pPr>
            <a:r>
              <a:rPr lang="en-US">
                <a:latin typeface="Tahoma"/>
                <a:ea typeface="Tahoma"/>
                <a:cs typeface="Tahoma"/>
              </a:rPr>
              <a:t>Use WIC Notes to add details about the complaint</a:t>
            </a:r>
          </a:p>
        </p:txBody>
      </p:sp>
      <p:pic>
        <p:nvPicPr>
          <p:cNvPr id="4" name="Picture 3" descr="Icon&#10;&#10;AI-generated content may be incorrect.">
            <a:extLst>
              <a:ext uri="{FF2B5EF4-FFF2-40B4-BE49-F238E27FC236}">
                <a16:creationId xmlns:a16="http://schemas.microsoft.com/office/drawing/2014/main" id="{14A6A1A2-46F5-3943-0CD8-B87C1E3043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grpSp>
        <p:nvGrpSpPr>
          <p:cNvPr id="9" name="Group 8">
            <a:extLst>
              <a:ext uri="{FF2B5EF4-FFF2-40B4-BE49-F238E27FC236}">
                <a16:creationId xmlns:a16="http://schemas.microsoft.com/office/drawing/2014/main" id="{ACA4A51D-6E91-8043-2ADD-AC7DC9C5F691}"/>
              </a:ext>
            </a:extLst>
          </p:cNvPr>
          <p:cNvGrpSpPr/>
          <p:nvPr/>
        </p:nvGrpSpPr>
        <p:grpSpPr>
          <a:xfrm>
            <a:off x="1185698" y="2185943"/>
            <a:ext cx="3978833" cy="2194572"/>
            <a:chOff x="419875" y="2638138"/>
            <a:chExt cx="4577045" cy="2486114"/>
          </a:xfrm>
        </p:grpSpPr>
        <p:pic>
          <p:nvPicPr>
            <p:cNvPr id="6" name="Picture 5" descr="Graphical user interface, application&#10;&#10;AI-generated content may be incorrect.">
              <a:extLst>
                <a:ext uri="{FF2B5EF4-FFF2-40B4-BE49-F238E27FC236}">
                  <a16:creationId xmlns:a16="http://schemas.microsoft.com/office/drawing/2014/main" id="{0909517A-DF4D-6778-6A91-FF6189184A6E}"/>
                </a:ext>
              </a:extLst>
            </p:cNvPr>
            <p:cNvPicPr>
              <a:picLocks noChangeAspect="1"/>
            </p:cNvPicPr>
            <p:nvPr/>
          </p:nvPicPr>
          <p:blipFill>
            <a:blip r:embed="rId5">
              <a:extLst>
                <a:ext uri="{28A0092B-C50C-407E-A947-70E740481C1C}">
                  <a14:useLocalDpi xmlns:a14="http://schemas.microsoft.com/office/drawing/2010/main" val="0"/>
                </a:ext>
              </a:extLst>
            </a:blip>
            <a:srcRect l="1000" t="23511" r="50458" b="9154"/>
            <a:stretch/>
          </p:blipFill>
          <p:spPr>
            <a:xfrm>
              <a:off x="419875" y="2638138"/>
              <a:ext cx="4501620" cy="24861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Rounded Corners 7">
              <a:extLst>
                <a:ext uri="{FF2B5EF4-FFF2-40B4-BE49-F238E27FC236}">
                  <a16:creationId xmlns:a16="http://schemas.microsoft.com/office/drawing/2014/main" id="{A73E04EC-DA2A-7CB6-D551-50B3C786BA72}"/>
                </a:ext>
              </a:extLst>
            </p:cNvPr>
            <p:cNvSpPr/>
            <p:nvPr/>
          </p:nvSpPr>
          <p:spPr>
            <a:xfrm>
              <a:off x="495300" y="3944558"/>
              <a:ext cx="4501620" cy="1133892"/>
            </a:xfrm>
            <a:prstGeom prst="roundRect">
              <a:avLst/>
            </a:prstGeom>
            <a:noFill/>
            <a:ln w="76200">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390C4D0D-B9AE-6048-2A70-C5B8CAE765AB}"/>
              </a:ext>
            </a:extLst>
          </p:cNvPr>
          <p:cNvSpPr txBox="1"/>
          <p:nvPr/>
        </p:nvSpPr>
        <p:spPr>
          <a:xfrm>
            <a:off x="1581150" y="3724275"/>
            <a:ext cx="2276475" cy="381000"/>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See WIC Notes</a:t>
            </a:r>
          </a:p>
        </p:txBody>
      </p:sp>
      <p:sp>
        <p:nvSpPr>
          <p:cNvPr id="7" name="TextBox 6">
            <a:extLst>
              <a:ext uri="{FF2B5EF4-FFF2-40B4-BE49-F238E27FC236}">
                <a16:creationId xmlns:a16="http://schemas.microsoft.com/office/drawing/2014/main" id="{F7A569C4-1958-25DF-4708-27C3F28D5A86}"/>
              </a:ext>
            </a:extLst>
          </p:cNvPr>
          <p:cNvSpPr txBox="1"/>
          <p:nvPr/>
        </p:nvSpPr>
        <p:spPr>
          <a:xfrm>
            <a:off x="2171700" y="3114675"/>
            <a:ext cx="95250" cy="369332"/>
          </a:xfrm>
          <a:prstGeom prst="rect">
            <a:avLst/>
          </a:prstGeom>
          <a:noFill/>
        </p:spPr>
        <p:txBody>
          <a:bodyPr wrap="square" rtlCol="0">
            <a:spAutoFit/>
          </a:bodyPr>
          <a:lstStyle/>
          <a:p>
            <a:endParaRPr lang="en-US"/>
          </a:p>
        </p:txBody>
      </p:sp>
      <p:pic>
        <p:nvPicPr>
          <p:cNvPr id="11" name="Graphic 10" descr="Checkbox Checked with solid fill">
            <a:extLst>
              <a:ext uri="{FF2B5EF4-FFF2-40B4-BE49-F238E27FC236}">
                <a16:creationId xmlns:a16="http://schemas.microsoft.com/office/drawing/2014/main" id="{41DA8F67-4B65-2A91-D476-2BD50708D0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85975" y="3093569"/>
            <a:ext cx="266699" cy="266699"/>
          </a:xfrm>
          <a:prstGeom prst="rect">
            <a:avLst/>
          </a:prstGeom>
        </p:spPr>
      </p:pic>
    </p:spTree>
    <p:custDataLst>
      <p:tags r:id="rId1"/>
    </p:custDataLst>
    <p:extLst>
      <p:ext uri="{BB962C8B-B14F-4D97-AF65-F5344CB8AC3E}">
        <p14:creationId xmlns:p14="http://schemas.microsoft.com/office/powerpoint/2010/main" val="20381119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C6B79-1B11-1A9C-60E7-213176A914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A160C-EBEB-B2DA-3069-99F7A7019C97}"/>
              </a:ext>
            </a:extLst>
          </p:cNvPr>
          <p:cNvSpPr>
            <a:spLocks noGrp="1"/>
          </p:cNvSpPr>
          <p:nvPr>
            <p:ph type="title"/>
          </p:nvPr>
        </p:nvSpPr>
        <p:spPr>
          <a:xfrm>
            <a:off x="512228" y="425432"/>
            <a:ext cx="11167544" cy="1325563"/>
          </a:xfrm>
        </p:spPr>
        <p:txBody>
          <a:bodyPr/>
          <a:lstStyle/>
          <a:p>
            <a:r>
              <a:rPr lang="en-US">
                <a:latin typeface="Arial Rounded MT Bold" panose="020F0704030504030204" pitchFamily="34" charset="0"/>
              </a:rPr>
              <a:t>Email the state WIC Compliance &amp; Civil Rights Coordinator</a:t>
            </a:r>
          </a:p>
        </p:txBody>
      </p:sp>
      <p:sp>
        <p:nvSpPr>
          <p:cNvPr id="6" name="Content Placeholder 5">
            <a:extLst>
              <a:ext uri="{FF2B5EF4-FFF2-40B4-BE49-F238E27FC236}">
                <a16:creationId xmlns:a16="http://schemas.microsoft.com/office/drawing/2014/main" id="{107E846C-5665-DDD4-AF94-C9D9B2592D3C}"/>
              </a:ext>
            </a:extLst>
          </p:cNvPr>
          <p:cNvSpPr>
            <a:spLocks noGrp="1"/>
          </p:cNvSpPr>
          <p:nvPr>
            <p:ph idx="1"/>
          </p:nvPr>
        </p:nvSpPr>
        <p:spPr>
          <a:xfrm>
            <a:off x="838200" y="2107793"/>
            <a:ext cx="6496050" cy="4045355"/>
          </a:xfrm>
        </p:spPr>
        <p:txBody>
          <a:bodyPr>
            <a:normAutofit fontScale="925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Right after you submit a complaint with Civil Rights box checked:</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Send an email directly to the State WIC Compliance &amp; Civil Rights Coordinator.</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Let them know a potential civil rights complaint has been submitted.</a:t>
            </a:r>
          </a:p>
        </p:txBody>
      </p:sp>
      <p:pic>
        <p:nvPicPr>
          <p:cNvPr id="4" name="Picture 3" descr="Icon&#10;&#10;AI-generated content may be incorrect.">
            <a:extLst>
              <a:ext uri="{FF2B5EF4-FFF2-40B4-BE49-F238E27FC236}">
                <a16:creationId xmlns:a16="http://schemas.microsoft.com/office/drawing/2014/main" id="{663EC6E9-A15F-5B54-4B35-B2C35458C4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Picture 4" descr="A person typing on a computer&#10;&#10;AI-generated content may be incorrect.">
            <a:extLst>
              <a:ext uri="{FF2B5EF4-FFF2-40B4-BE49-F238E27FC236}">
                <a16:creationId xmlns:a16="http://schemas.microsoft.com/office/drawing/2014/main" id="{D29AE0EA-C27B-603B-C19C-DA9AAA38CF39}"/>
              </a:ext>
            </a:extLst>
          </p:cNvPr>
          <p:cNvPicPr>
            <a:picLocks noChangeAspect="1"/>
          </p:cNvPicPr>
          <p:nvPr/>
        </p:nvPicPr>
        <p:blipFill>
          <a:blip r:embed="rId5"/>
          <a:stretch>
            <a:fillRect/>
          </a:stretch>
        </p:blipFill>
        <p:spPr>
          <a:xfrm>
            <a:off x="7683799" y="1987127"/>
            <a:ext cx="3632077" cy="242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4683799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9803E-F9FB-2EEB-D3E6-75415231C4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B944D4-CD45-F604-31C8-DA9095D3F840}"/>
              </a:ext>
            </a:extLst>
          </p:cNvPr>
          <p:cNvSpPr>
            <a:spLocks noGrp="1"/>
          </p:cNvSpPr>
          <p:nvPr>
            <p:ph type="title"/>
          </p:nvPr>
        </p:nvSpPr>
        <p:spPr>
          <a:xfrm>
            <a:off x="466725" y="298266"/>
            <a:ext cx="11381146" cy="1325563"/>
          </a:xfrm>
        </p:spPr>
        <p:txBody>
          <a:bodyPr/>
          <a:lstStyle/>
          <a:p>
            <a:r>
              <a:rPr lang="en-US">
                <a:latin typeface="Arial Rounded MT Bold" panose="020F0704030504030204" pitchFamily="34" charset="0"/>
              </a:rPr>
              <a:t>How we protect employee confidentiality</a:t>
            </a:r>
          </a:p>
        </p:txBody>
      </p:sp>
      <p:sp>
        <p:nvSpPr>
          <p:cNvPr id="3" name="Content Placeholder 2">
            <a:extLst>
              <a:ext uri="{FF2B5EF4-FFF2-40B4-BE49-F238E27FC236}">
                <a16:creationId xmlns:a16="http://schemas.microsoft.com/office/drawing/2014/main" id="{4D30DA27-DDAC-9572-4B6B-00F2C7828E77}"/>
              </a:ext>
            </a:extLst>
          </p:cNvPr>
          <p:cNvSpPr>
            <a:spLocks noGrp="1"/>
          </p:cNvSpPr>
          <p:nvPr>
            <p:ph idx="1"/>
          </p:nvPr>
        </p:nvSpPr>
        <p:spPr>
          <a:xfrm>
            <a:off x="699626" y="2102398"/>
            <a:ext cx="7368729" cy="2653203"/>
          </a:xfrm>
        </p:spPr>
        <p:txBody>
          <a:bodyPr vert="horz" lIns="91440" tIns="45720" rIns="91440" bIns="45720" rtlCol="0" anchor="t">
            <a:normAutofit fontScale="92500" lnSpcReduction="10000"/>
          </a:bodyPr>
          <a:lstStyle/>
          <a:p>
            <a:pPr marL="0" indent="0">
              <a:lnSpc>
                <a:spcPct val="120000"/>
              </a:lnSpc>
              <a:buNone/>
            </a:pPr>
            <a:r>
              <a:rPr lang="en-US">
                <a:latin typeface="Tahoma"/>
                <a:ea typeface="Tahoma"/>
                <a:cs typeface="Tahoma"/>
              </a:rPr>
              <a:t>Complaints against </a:t>
            </a:r>
            <a:r>
              <a:rPr lang="en-US" u="sng">
                <a:latin typeface="Tahoma"/>
                <a:ea typeface="Tahoma"/>
                <a:cs typeface="Tahoma"/>
              </a:rPr>
              <a:t>local WIC staff</a:t>
            </a:r>
            <a:r>
              <a:rPr lang="en-US">
                <a:latin typeface="Tahoma"/>
                <a:ea typeface="Tahoma"/>
                <a:cs typeface="Tahoma"/>
              </a:rPr>
              <a:t>:</a:t>
            </a:r>
          </a:p>
          <a:p>
            <a:pPr>
              <a:lnSpc>
                <a:spcPct val="120000"/>
              </a:lnSpc>
            </a:pPr>
            <a:r>
              <a:rPr lang="en-US">
                <a:latin typeface="Tahoma"/>
                <a:ea typeface="Tahoma"/>
                <a:cs typeface="Tahoma"/>
              </a:rPr>
              <a:t>Refer general complaints directly to the WIC Coordinator</a:t>
            </a:r>
          </a:p>
          <a:p>
            <a:pPr>
              <a:lnSpc>
                <a:spcPct val="120000"/>
              </a:lnSpc>
            </a:pPr>
            <a:r>
              <a:rPr lang="en-US">
                <a:latin typeface="Tahoma"/>
                <a:ea typeface="Tahoma"/>
                <a:cs typeface="Tahoma"/>
              </a:rPr>
              <a:t>Send civil rights complaints directly to state WIC Compliance and Civil Rights Coordinator</a:t>
            </a:r>
          </a:p>
        </p:txBody>
      </p:sp>
      <p:pic>
        <p:nvPicPr>
          <p:cNvPr id="4" name="Picture 3" descr="Icon&#10;&#10;AI-generated content may be incorrect.">
            <a:extLst>
              <a:ext uri="{FF2B5EF4-FFF2-40B4-BE49-F238E27FC236}">
                <a16:creationId xmlns:a16="http://schemas.microsoft.com/office/drawing/2014/main" id="{9A00AFDD-71C4-3B3B-FF7A-DCD3003EBA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Picture 5" descr="A picture containing person, wall, floor, indoor&#10;&#10;AI-generated content may be incorrect.">
            <a:extLst>
              <a:ext uri="{FF2B5EF4-FFF2-40B4-BE49-F238E27FC236}">
                <a16:creationId xmlns:a16="http://schemas.microsoft.com/office/drawing/2014/main" id="{D2C26DE7-2BE5-DC45-C2E3-71FEF4EFAF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7787" y="1675946"/>
            <a:ext cx="2339229" cy="35061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7162048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16EDA-3A8A-3214-0AAD-3D1F09813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A139A6-2EAE-C9AB-146D-4B1BBF3FD0AF}"/>
              </a:ext>
            </a:extLst>
          </p:cNvPr>
          <p:cNvSpPr>
            <a:spLocks noGrp="1"/>
          </p:cNvSpPr>
          <p:nvPr>
            <p:ph type="title"/>
          </p:nvPr>
        </p:nvSpPr>
        <p:spPr>
          <a:xfrm>
            <a:off x="466725" y="298266"/>
            <a:ext cx="11381146" cy="1325563"/>
          </a:xfrm>
        </p:spPr>
        <p:txBody>
          <a:bodyPr/>
          <a:lstStyle/>
          <a:p>
            <a:r>
              <a:rPr lang="en-US">
                <a:latin typeface="Arial Rounded MT Bold" panose="020F0704030504030204" pitchFamily="34" charset="0"/>
              </a:rPr>
              <a:t>How we protect employee confidentiality</a:t>
            </a:r>
          </a:p>
        </p:txBody>
      </p:sp>
      <p:sp>
        <p:nvSpPr>
          <p:cNvPr id="3" name="Content Placeholder 2">
            <a:extLst>
              <a:ext uri="{FF2B5EF4-FFF2-40B4-BE49-F238E27FC236}">
                <a16:creationId xmlns:a16="http://schemas.microsoft.com/office/drawing/2014/main" id="{EE27D242-5944-ED84-A48E-8052E6ED65FF}"/>
              </a:ext>
            </a:extLst>
          </p:cNvPr>
          <p:cNvSpPr>
            <a:spLocks noGrp="1"/>
          </p:cNvSpPr>
          <p:nvPr>
            <p:ph idx="1"/>
          </p:nvPr>
        </p:nvSpPr>
        <p:spPr>
          <a:xfrm>
            <a:off x="471166" y="1712948"/>
            <a:ext cx="9200716" cy="3992908"/>
          </a:xfrm>
        </p:spPr>
        <p:txBody>
          <a:bodyPr vert="horz" lIns="91440" tIns="45720" rIns="91440" bIns="45720" rtlCol="0" anchor="t">
            <a:normAutofit fontScale="92500"/>
          </a:bodyPr>
          <a:lstStyle/>
          <a:p>
            <a:pPr marL="0" indent="0">
              <a:lnSpc>
                <a:spcPct val="120000"/>
              </a:lnSpc>
              <a:buNone/>
            </a:pPr>
            <a:r>
              <a:rPr lang="en-US">
                <a:latin typeface="Tahoma"/>
                <a:ea typeface="Tahoma"/>
                <a:cs typeface="Tahoma"/>
              </a:rPr>
              <a:t>Complaints against </a:t>
            </a:r>
            <a:r>
              <a:rPr lang="en-US" u="sng">
                <a:latin typeface="Tahoma"/>
                <a:ea typeface="Tahoma"/>
                <a:cs typeface="Tahoma"/>
              </a:rPr>
              <a:t>state WIC staff</a:t>
            </a:r>
            <a:r>
              <a:rPr lang="en-US">
                <a:latin typeface="Tahoma"/>
                <a:ea typeface="Tahoma"/>
                <a:cs typeface="Tahoma"/>
              </a:rPr>
              <a:t> members:</a:t>
            </a:r>
          </a:p>
          <a:p>
            <a:pPr>
              <a:lnSpc>
                <a:spcPct val="120000"/>
              </a:lnSpc>
            </a:pPr>
            <a:r>
              <a:rPr lang="en-US">
                <a:latin typeface="Tahoma"/>
                <a:ea typeface="Tahoma"/>
                <a:cs typeface="Tahoma"/>
              </a:rPr>
              <a:t>Refer complaints against state WIC staff directly to the state WIC program manager.</a:t>
            </a:r>
            <a:endParaRPr lang="en-US">
              <a:highlight>
                <a:srgbClr val="FFFF00"/>
              </a:highlight>
              <a:latin typeface="Tahoma"/>
              <a:ea typeface="Tahoma"/>
              <a:cs typeface="Tahoma"/>
            </a:endParaRP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Complaints against local agency or WIC program in general:</a:t>
            </a:r>
          </a:p>
          <a:p>
            <a:pPr>
              <a:lnSpc>
                <a:spcPct val="120000"/>
              </a:lnSpc>
            </a:pPr>
            <a:r>
              <a:rPr lang="en-US">
                <a:latin typeface="Tahoma"/>
                <a:ea typeface="Tahoma"/>
                <a:cs typeface="Tahoma"/>
              </a:rPr>
              <a:t>Enter complaints against local agency or WIC program in general into the </a:t>
            </a:r>
            <a:r>
              <a:rPr lang="en-US">
                <a:solidFill>
                  <a:srgbClr val="0070C0"/>
                </a:solidFill>
                <a:latin typeface="Tahoma"/>
                <a:ea typeface="Tahoma"/>
                <a:cs typeface="Tahoma"/>
                <a:hlinkClick r:id="rId4">
                  <a:extLst>
                    <a:ext uri="{A12FA001-AC4F-418D-AE19-62706E023703}">
                      <ahyp:hlinkClr xmlns:ahyp="http://schemas.microsoft.com/office/drawing/2018/hyperlinkcolor" val="tx"/>
                    </a:ext>
                  </a:extLst>
                </a:hlinkClick>
              </a:rPr>
              <a:t>Online WIC Complaints form</a:t>
            </a:r>
            <a:r>
              <a:rPr lang="en-US">
                <a:solidFill>
                  <a:srgbClr val="0070C0"/>
                </a:solidFill>
                <a:latin typeface="Tahoma"/>
                <a:ea typeface="Tahoma"/>
                <a:cs typeface="Tahoma"/>
              </a:rPr>
              <a:t>.</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9A51B72C-3444-776D-2DE7-091047B3D6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32425384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F5A3D-6333-8AA7-F32D-59D94A4D7C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157C34-3FA7-DCBF-88A3-12531341E7A6}"/>
              </a:ext>
            </a:extLst>
          </p:cNvPr>
          <p:cNvSpPr>
            <a:spLocks noGrp="1"/>
          </p:cNvSpPr>
          <p:nvPr>
            <p:ph type="title"/>
          </p:nvPr>
        </p:nvSpPr>
        <p:spPr>
          <a:xfrm>
            <a:off x="419100" y="269875"/>
            <a:ext cx="11353800" cy="1325563"/>
          </a:xfrm>
        </p:spPr>
        <p:txBody>
          <a:bodyPr/>
          <a:lstStyle/>
          <a:p>
            <a:r>
              <a:rPr lang="en-US">
                <a:latin typeface="Arial Rounded MT Bold" panose="020F0704030504030204" pitchFamily="34" charset="0"/>
              </a:rPr>
              <a:t>Submit complaints as soon as possible</a:t>
            </a:r>
          </a:p>
        </p:txBody>
      </p:sp>
      <p:sp>
        <p:nvSpPr>
          <p:cNvPr id="3" name="Content Placeholder 2">
            <a:extLst>
              <a:ext uri="{FF2B5EF4-FFF2-40B4-BE49-F238E27FC236}">
                <a16:creationId xmlns:a16="http://schemas.microsoft.com/office/drawing/2014/main" id="{915B2C1B-7408-8A9F-4CD7-EE193C64DB5C}"/>
              </a:ext>
            </a:extLst>
          </p:cNvPr>
          <p:cNvSpPr>
            <a:spLocks noGrp="1"/>
          </p:cNvSpPr>
          <p:nvPr>
            <p:ph idx="1"/>
          </p:nvPr>
        </p:nvSpPr>
        <p:spPr>
          <a:xfrm>
            <a:off x="4229098" y="2081937"/>
            <a:ext cx="6686551" cy="3507943"/>
          </a:xfrm>
        </p:spPr>
        <p:txBody>
          <a:bodyPr vert="horz" lIns="91440" tIns="45720" rIns="91440" bIns="45720" rtlCol="0" anchor="t">
            <a:normAutofit fontScale="92500" lnSpcReduction="10000"/>
          </a:bodyPr>
          <a:lstStyle/>
          <a:p>
            <a:pPr marL="0" indent="0">
              <a:lnSpc>
                <a:spcPct val="120000"/>
              </a:lnSpc>
              <a:buNone/>
            </a:pPr>
            <a:r>
              <a:rPr lang="en-US">
                <a:latin typeface="Tahoma"/>
                <a:ea typeface="Tahoma"/>
                <a:cs typeface="Tahoma"/>
              </a:rPr>
              <a:t>Federal rules require state WIC staff to report civil rights violations in a short window of time.</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Please submit complaints as soon as possible so we can respond to them and support participants quickly.</a:t>
            </a:r>
          </a:p>
        </p:txBody>
      </p:sp>
      <p:pic>
        <p:nvPicPr>
          <p:cNvPr id="4" name="Picture 3" descr="Icon&#10;&#10;AI-generated content may be incorrect.">
            <a:extLst>
              <a:ext uri="{FF2B5EF4-FFF2-40B4-BE49-F238E27FC236}">
                <a16:creationId xmlns:a16="http://schemas.microsoft.com/office/drawing/2014/main" id="{B46B0BEB-9235-A913-FED2-262ACD7B36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6" name="Graphic 5" descr="Clock with solid fill">
            <a:extLst>
              <a:ext uri="{FF2B5EF4-FFF2-40B4-BE49-F238E27FC236}">
                <a16:creationId xmlns:a16="http://schemas.microsoft.com/office/drawing/2014/main" id="{4D39C023-F7BF-CB1E-6D0C-78D492C4E7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8700" y="1900600"/>
            <a:ext cx="3124199" cy="3124199"/>
          </a:xfrm>
          <a:prstGeom prst="rect">
            <a:avLst/>
          </a:prstGeom>
        </p:spPr>
      </p:pic>
    </p:spTree>
    <p:custDataLst>
      <p:tags r:id="rId1"/>
    </p:custDataLst>
    <p:extLst>
      <p:ext uri="{BB962C8B-B14F-4D97-AF65-F5344CB8AC3E}">
        <p14:creationId xmlns:p14="http://schemas.microsoft.com/office/powerpoint/2010/main" val="2392670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A0CC39">
            <a:alpha val="70000"/>
          </a:srgbClr>
        </a:solidFill>
        <a:effectLst/>
      </p:bgPr>
    </p:bg>
    <p:spTree>
      <p:nvGrpSpPr>
        <p:cNvPr id="1" name="">
          <a:extLst>
            <a:ext uri="{FF2B5EF4-FFF2-40B4-BE49-F238E27FC236}">
              <a16:creationId xmlns:a16="http://schemas.microsoft.com/office/drawing/2014/main" id="{AAEF2DC0-A3B1-1872-672B-DB5EE167265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4619C0F-E39C-53A5-766A-0CFB428CF71C}"/>
              </a:ext>
            </a:extLst>
          </p:cNvPr>
          <p:cNvSpPr>
            <a:spLocks noGrp="1"/>
          </p:cNvSpPr>
          <p:nvPr>
            <p:ph type="title"/>
          </p:nvPr>
        </p:nvSpPr>
        <p:spPr/>
        <p:txBody>
          <a:bodyPr>
            <a:noAutofit/>
          </a:bodyPr>
          <a:lstStyle/>
          <a:p>
            <a:pPr algn="ctr"/>
            <a:r>
              <a:rPr lang="en-US" sz="5400">
                <a:latin typeface="Arial Rounded MT Bold" panose="020F0704030504030204" pitchFamily="34" charset="0"/>
              </a:rPr>
              <a:t>Civil rights compliance review</a:t>
            </a:r>
          </a:p>
        </p:txBody>
      </p:sp>
      <p:pic>
        <p:nvPicPr>
          <p:cNvPr id="4" name="Picture 3" descr="A person sitting at a table with a computer&#10;&#10;AI-generated content may be incorrect.">
            <a:extLst>
              <a:ext uri="{FF2B5EF4-FFF2-40B4-BE49-F238E27FC236}">
                <a16:creationId xmlns:a16="http://schemas.microsoft.com/office/drawing/2014/main" id="{6966F582-B9AF-5C75-B061-72CB0D3827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0221" y="1690688"/>
            <a:ext cx="6331558" cy="42243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0288191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AB2D4-A8FE-8E0C-58B8-05B240A572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47C26-DD3E-B773-9BB7-69300D121DA0}"/>
              </a:ext>
            </a:extLst>
          </p:cNvPr>
          <p:cNvSpPr>
            <a:spLocks noGrp="1"/>
          </p:cNvSpPr>
          <p:nvPr>
            <p:ph type="title"/>
          </p:nvPr>
        </p:nvSpPr>
        <p:spPr>
          <a:xfrm>
            <a:off x="838200" y="365125"/>
            <a:ext cx="10687050" cy="1325563"/>
          </a:xfrm>
        </p:spPr>
        <p:txBody>
          <a:bodyPr/>
          <a:lstStyle/>
          <a:p>
            <a:r>
              <a:rPr lang="en-US">
                <a:latin typeface="Arial Rounded MT Bold" panose="020F0704030504030204" pitchFamily="34" charset="0"/>
              </a:rPr>
              <a:t>Civil rights compliance review process</a:t>
            </a:r>
          </a:p>
        </p:txBody>
      </p:sp>
      <p:sp>
        <p:nvSpPr>
          <p:cNvPr id="3" name="Content Placeholder 2">
            <a:extLst>
              <a:ext uri="{FF2B5EF4-FFF2-40B4-BE49-F238E27FC236}">
                <a16:creationId xmlns:a16="http://schemas.microsoft.com/office/drawing/2014/main" id="{94F49ABA-95CD-0DFB-42CC-02CB8E09C651}"/>
              </a:ext>
            </a:extLst>
          </p:cNvPr>
          <p:cNvSpPr>
            <a:spLocks noGrp="1"/>
          </p:cNvSpPr>
          <p:nvPr>
            <p:ph idx="1"/>
          </p:nvPr>
        </p:nvSpPr>
        <p:spPr>
          <a:xfrm>
            <a:off x="2065509" y="1758566"/>
            <a:ext cx="8839785" cy="4337050"/>
          </a:xfrm>
        </p:spPr>
        <p:txBody>
          <a:bodyPr>
            <a:normAutofit fontScale="92500" lnSpcReduction="10000"/>
          </a:bodyPr>
          <a:lstStyle/>
          <a:p>
            <a:pPr marL="0" indent="0">
              <a:lnSpc>
                <a:spcPct val="120000"/>
              </a:lnSpc>
              <a:buNone/>
            </a:pPr>
            <a:r>
              <a:rPr lang="en-US" b="1">
                <a:latin typeface="Tahoma" panose="020B0604030504040204" pitchFamily="34" charset="0"/>
                <a:ea typeface="Tahoma" panose="020B0604030504040204" pitchFamily="34" charset="0"/>
                <a:cs typeface="Tahoma" panose="020B0604030504040204" pitchFamily="34" charset="0"/>
              </a:rPr>
              <a:t>Federal review of civil rights compliance</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United States Department of Agriculture (USDA) Western Region staff review state and local WIC programs for civil rights compliance.</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b="1">
                <a:latin typeface="Tahoma" panose="020B0604030504040204" pitchFamily="34" charset="0"/>
                <a:ea typeface="Tahoma" panose="020B0604030504040204" pitchFamily="34" charset="0"/>
                <a:cs typeface="Tahoma" panose="020B0604030504040204" pitchFamily="34" charset="0"/>
              </a:rPr>
              <a:t>State review of civil rights compliance</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State WIC review local agencies for civil rights compliance during the biennial review.</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B1EA216C-43EB-476F-4B4A-47649C45CE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8" name="Graphic 7" descr="Caret Right with solid fill">
            <a:extLst>
              <a:ext uri="{FF2B5EF4-FFF2-40B4-BE49-F238E27FC236}">
                <a16:creationId xmlns:a16="http://schemas.microsoft.com/office/drawing/2014/main" id="{B2AF77FD-DF1F-7576-5611-6AE0677DDA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5676" y="2269155"/>
            <a:ext cx="914400" cy="914400"/>
          </a:xfrm>
          <a:prstGeom prst="rect">
            <a:avLst/>
          </a:prstGeom>
        </p:spPr>
      </p:pic>
      <p:pic>
        <p:nvPicPr>
          <p:cNvPr id="9" name="Graphic 8" descr="Caret Right with solid fill">
            <a:extLst>
              <a:ext uri="{FF2B5EF4-FFF2-40B4-BE49-F238E27FC236}">
                <a16:creationId xmlns:a16="http://schemas.microsoft.com/office/drawing/2014/main" id="{90F85AAE-B128-17CC-A345-456E89C5D8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5676" y="4098925"/>
            <a:ext cx="914400" cy="914400"/>
          </a:xfrm>
          <a:prstGeom prst="rect">
            <a:avLst/>
          </a:prstGeom>
        </p:spPr>
      </p:pic>
    </p:spTree>
    <p:custDataLst>
      <p:tags r:id="rId1"/>
    </p:custDataLst>
    <p:extLst>
      <p:ext uri="{BB962C8B-B14F-4D97-AF65-F5344CB8AC3E}">
        <p14:creationId xmlns:p14="http://schemas.microsoft.com/office/powerpoint/2010/main" val="3145294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352DE-B1AE-BE19-23F5-2018449F8FF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0F60B27-E15A-CE7E-CAC9-5A2FA520EFF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2" name="Title 1">
            <a:extLst>
              <a:ext uri="{FF2B5EF4-FFF2-40B4-BE49-F238E27FC236}">
                <a16:creationId xmlns:a16="http://schemas.microsoft.com/office/drawing/2014/main" id="{F40B9D81-5DCC-536B-9C41-3B5768B641AE}"/>
              </a:ext>
            </a:extLst>
          </p:cNvPr>
          <p:cNvSpPr>
            <a:spLocks noGrp="1"/>
          </p:cNvSpPr>
          <p:nvPr>
            <p:ph type="title"/>
          </p:nvPr>
        </p:nvSpPr>
        <p:spPr>
          <a:xfrm>
            <a:off x="537492" y="365125"/>
            <a:ext cx="10515600" cy="1325563"/>
          </a:xfrm>
        </p:spPr>
        <p:txBody>
          <a:bodyPr/>
          <a:lstStyle/>
          <a:p>
            <a:r>
              <a:rPr lang="en-US">
                <a:latin typeface="Arial Rounded MT Bold" panose="020F0704030504030204" pitchFamily="34" charset="0"/>
              </a:rPr>
              <a:t>After this training, you will be able to:</a:t>
            </a:r>
          </a:p>
        </p:txBody>
      </p:sp>
      <p:sp>
        <p:nvSpPr>
          <p:cNvPr id="3" name="Content Placeholder 2">
            <a:extLst>
              <a:ext uri="{FF2B5EF4-FFF2-40B4-BE49-F238E27FC236}">
                <a16:creationId xmlns:a16="http://schemas.microsoft.com/office/drawing/2014/main" id="{A45FECEB-8CCD-277B-0C41-E230A631AA78}"/>
              </a:ext>
            </a:extLst>
          </p:cNvPr>
          <p:cNvSpPr>
            <a:spLocks noGrp="1"/>
          </p:cNvSpPr>
          <p:nvPr>
            <p:ph idx="1"/>
          </p:nvPr>
        </p:nvSpPr>
        <p:spPr>
          <a:xfrm>
            <a:off x="482259" y="1524916"/>
            <a:ext cx="10515600" cy="4811413"/>
          </a:xfrm>
        </p:spPr>
        <p:txBody>
          <a:bodyPr vert="horz" lIns="91440" tIns="45720" rIns="91440" bIns="45720" rtlCol="0" anchor="t">
            <a:normAutofit/>
          </a:bodyPr>
          <a:lstStyle/>
          <a:p>
            <a:pPr>
              <a:lnSpc>
                <a:spcPct val="120000"/>
              </a:lnSpc>
              <a:spcAft>
                <a:spcPts val="600"/>
              </a:spcAft>
            </a:pPr>
            <a:r>
              <a:rPr lang="en-US">
                <a:latin typeface="Tahoma"/>
                <a:ea typeface="Tahoma"/>
                <a:cs typeface="Tahoma"/>
              </a:rPr>
              <a:t>Recall:</a:t>
            </a:r>
          </a:p>
          <a:p>
            <a:pPr lvl="1">
              <a:lnSpc>
                <a:spcPct val="120000"/>
              </a:lnSpc>
              <a:spcAft>
                <a:spcPts val="600"/>
              </a:spcAft>
            </a:pPr>
            <a:r>
              <a:rPr lang="en-US" sz="2600">
                <a:latin typeface="Tahoma"/>
                <a:ea typeface="Tahoma"/>
                <a:cs typeface="Tahoma"/>
              </a:rPr>
              <a:t>How to appropriately talk to participants about data collection and program eligibility</a:t>
            </a:r>
          </a:p>
          <a:p>
            <a:pPr lvl="1">
              <a:lnSpc>
                <a:spcPct val="120000"/>
              </a:lnSpc>
              <a:spcAft>
                <a:spcPts val="600"/>
              </a:spcAft>
            </a:pPr>
            <a:r>
              <a:rPr lang="en-US" sz="2600">
                <a:latin typeface="Tahoma"/>
                <a:ea typeface="Tahoma"/>
                <a:cs typeface="Tahoma"/>
              </a:rPr>
              <a:t>Language access service rights for WIC participants</a:t>
            </a:r>
          </a:p>
          <a:p>
            <a:pPr>
              <a:lnSpc>
                <a:spcPct val="120000"/>
              </a:lnSpc>
              <a:spcAft>
                <a:spcPts val="600"/>
              </a:spcAft>
            </a:pPr>
            <a:r>
              <a:rPr lang="en-US">
                <a:latin typeface="Tahoma"/>
                <a:ea typeface="Tahoma"/>
                <a:cs typeface="Tahoma"/>
              </a:rPr>
              <a:t>Recognize:</a:t>
            </a:r>
          </a:p>
          <a:p>
            <a:pPr lvl="1">
              <a:lnSpc>
                <a:spcPct val="120000"/>
              </a:lnSpc>
              <a:spcAft>
                <a:spcPts val="600"/>
              </a:spcAft>
            </a:pPr>
            <a:r>
              <a:rPr lang="en-US" sz="2600">
                <a:latin typeface="Tahoma"/>
                <a:ea typeface="Tahoma"/>
                <a:cs typeface="Tahoma"/>
              </a:rPr>
              <a:t>Effective display locations for the “And Justice for All” poster</a:t>
            </a:r>
          </a:p>
          <a:p>
            <a:pPr lvl="1">
              <a:lnSpc>
                <a:spcPct val="120000"/>
              </a:lnSpc>
              <a:spcAft>
                <a:spcPts val="600"/>
              </a:spcAft>
            </a:pPr>
            <a:r>
              <a:rPr lang="en-US" sz="2600">
                <a:latin typeface="Tahoma"/>
                <a:ea typeface="Tahoma"/>
                <a:cs typeface="Tahoma"/>
              </a:rPr>
              <a:t>Examples of reasonable accommodations for WIC participants with disabilities</a:t>
            </a:r>
          </a:p>
        </p:txBody>
      </p:sp>
    </p:spTree>
    <p:custDataLst>
      <p:tags r:id="rId1"/>
    </p:custDataLst>
    <p:extLst>
      <p:ext uri="{BB962C8B-B14F-4D97-AF65-F5344CB8AC3E}">
        <p14:creationId xmlns:p14="http://schemas.microsoft.com/office/powerpoint/2010/main" val="13968249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43851-614C-886D-155B-DBD5D1C2A4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23017-CC12-94BA-D445-8BD9EBFD1376}"/>
              </a:ext>
            </a:extLst>
          </p:cNvPr>
          <p:cNvSpPr>
            <a:spLocks noGrp="1"/>
          </p:cNvSpPr>
          <p:nvPr>
            <p:ph type="title"/>
          </p:nvPr>
        </p:nvSpPr>
        <p:spPr>
          <a:xfrm>
            <a:off x="838200" y="365125"/>
            <a:ext cx="10687050" cy="1325563"/>
          </a:xfrm>
        </p:spPr>
        <p:txBody>
          <a:bodyPr/>
          <a:lstStyle/>
          <a:p>
            <a:r>
              <a:rPr lang="en-US">
                <a:latin typeface="Arial Rounded MT Bold" panose="020F0704030504030204" pitchFamily="34" charset="0"/>
              </a:rPr>
              <a:t>Corrective action and cooperation</a:t>
            </a:r>
          </a:p>
        </p:txBody>
      </p:sp>
      <p:sp>
        <p:nvSpPr>
          <p:cNvPr id="3" name="Content Placeholder 2">
            <a:extLst>
              <a:ext uri="{FF2B5EF4-FFF2-40B4-BE49-F238E27FC236}">
                <a16:creationId xmlns:a16="http://schemas.microsoft.com/office/drawing/2014/main" id="{F70B1C81-3821-A70F-4BF2-DC7DB93F90D1}"/>
              </a:ext>
            </a:extLst>
          </p:cNvPr>
          <p:cNvSpPr>
            <a:spLocks noGrp="1"/>
          </p:cNvSpPr>
          <p:nvPr>
            <p:ph idx="1"/>
          </p:nvPr>
        </p:nvSpPr>
        <p:spPr>
          <a:xfrm>
            <a:off x="2371725" y="1816100"/>
            <a:ext cx="6553200" cy="4337050"/>
          </a:xfrm>
        </p:spPr>
        <p:txBody>
          <a:bodyPr>
            <a:normAutofit fontScale="92500" lnSpcReduction="20000"/>
          </a:bodyPr>
          <a:lstStyle/>
          <a:p>
            <a:pPr marL="0" indent="0">
              <a:lnSpc>
                <a:spcPct val="120000"/>
              </a:lnSpc>
              <a:buNone/>
            </a:pPr>
            <a:r>
              <a:rPr lang="en-US" b="1">
                <a:latin typeface="Tahoma" panose="020B0604030504040204" pitchFamily="34" charset="0"/>
                <a:ea typeface="Tahoma" panose="020B0604030504040204" pitchFamily="34" charset="0"/>
                <a:cs typeface="Tahoma" panose="020B0604030504040204" pitchFamily="34" charset="0"/>
              </a:rPr>
              <a:t>Corrective action</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Local agencies not complying with civil rights policies may be issued corrective actions.</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b="1">
                <a:latin typeface="Tahoma" panose="020B0604030504040204" pitchFamily="34" charset="0"/>
                <a:ea typeface="Tahoma" panose="020B0604030504040204" pitchFamily="34" charset="0"/>
                <a:cs typeface="Tahoma" panose="020B0604030504040204" pitchFamily="34" charset="0"/>
              </a:rPr>
              <a:t>Failure or refusal to cooperate</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Failing or refusing to cooperate with civil rights policies may result in loss of federal funding for WIC program.</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AI-generated content may be incorrect.">
            <a:extLst>
              <a:ext uri="{FF2B5EF4-FFF2-40B4-BE49-F238E27FC236}">
                <a16:creationId xmlns:a16="http://schemas.microsoft.com/office/drawing/2014/main" id="{3C18FB8E-B01C-EBD3-5A36-3F52CF4008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11" name="Graphic 10" descr="Caret Right with solid fill">
            <a:extLst>
              <a:ext uri="{FF2B5EF4-FFF2-40B4-BE49-F238E27FC236}">
                <a16:creationId xmlns:a16="http://schemas.microsoft.com/office/drawing/2014/main" id="{389F3C44-C06F-5F32-26FC-32BE1B0EB3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5676" y="2269155"/>
            <a:ext cx="914400" cy="914400"/>
          </a:xfrm>
          <a:prstGeom prst="rect">
            <a:avLst/>
          </a:prstGeom>
        </p:spPr>
      </p:pic>
      <p:pic>
        <p:nvPicPr>
          <p:cNvPr id="12" name="Graphic 11" descr="Caret Right with solid fill">
            <a:extLst>
              <a:ext uri="{FF2B5EF4-FFF2-40B4-BE49-F238E27FC236}">
                <a16:creationId xmlns:a16="http://schemas.microsoft.com/office/drawing/2014/main" id="{7F97CC3D-66FD-5695-4608-EB1B8EAC5D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5676" y="4098925"/>
            <a:ext cx="914400" cy="914400"/>
          </a:xfrm>
          <a:prstGeom prst="rect">
            <a:avLst/>
          </a:prstGeom>
        </p:spPr>
      </p:pic>
    </p:spTree>
    <p:custDataLst>
      <p:tags r:id="rId1"/>
    </p:custDataLst>
    <p:extLst>
      <p:ext uri="{BB962C8B-B14F-4D97-AF65-F5344CB8AC3E}">
        <p14:creationId xmlns:p14="http://schemas.microsoft.com/office/powerpoint/2010/main" val="19641416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FE24C-323B-D562-4DA0-B05F6F8CD6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581F06-EF4A-9640-AF16-ADFA697D2F6C}"/>
              </a:ext>
            </a:extLst>
          </p:cNvPr>
          <p:cNvSpPr>
            <a:spLocks noGrp="1"/>
          </p:cNvSpPr>
          <p:nvPr>
            <p:ph type="title"/>
          </p:nvPr>
        </p:nvSpPr>
        <p:spPr/>
        <p:txBody>
          <a:bodyPr/>
          <a:lstStyle/>
          <a:p>
            <a:r>
              <a:rPr lang="en-US">
                <a:latin typeface="Arial Rounded MT Bold" panose="020F0704030504030204" pitchFamily="34" charset="0"/>
              </a:rPr>
              <a:t>How noncompliance is resolved</a:t>
            </a:r>
          </a:p>
        </p:txBody>
      </p:sp>
      <p:sp>
        <p:nvSpPr>
          <p:cNvPr id="3" name="Content Placeholder 2">
            <a:extLst>
              <a:ext uri="{FF2B5EF4-FFF2-40B4-BE49-F238E27FC236}">
                <a16:creationId xmlns:a16="http://schemas.microsoft.com/office/drawing/2014/main" id="{881F6CAD-1B65-0FF2-092D-72D01777FE6E}"/>
              </a:ext>
            </a:extLst>
          </p:cNvPr>
          <p:cNvSpPr>
            <a:spLocks noGrp="1"/>
          </p:cNvSpPr>
          <p:nvPr>
            <p:ph idx="1"/>
          </p:nvPr>
        </p:nvSpPr>
        <p:spPr>
          <a:xfrm>
            <a:off x="1415142" y="1690688"/>
            <a:ext cx="8071757" cy="4351338"/>
          </a:xfrm>
        </p:spPr>
        <p:txBody>
          <a:bodyPr vert="horz" lIns="91440" tIns="45720" rIns="91440" bIns="45720" rtlCol="0" anchor="t">
            <a:normAutofit fontScale="92500" lnSpcReduction="20000"/>
          </a:bodyPr>
          <a:lstStyle/>
          <a:p>
            <a:pPr marL="0" indent="0">
              <a:lnSpc>
                <a:spcPct val="120000"/>
              </a:lnSpc>
              <a:buNone/>
            </a:pPr>
            <a:r>
              <a:rPr lang="en-US">
                <a:latin typeface="Tahoma"/>
                <a:ea typeface="Tahoma"/>
                <a:cs typeface="Tahoma"/>
              </a:rPr>
              <a:t>When a local agency is not complying with civil rights requirements:</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Any findings during biennial review are provided in writing to the local agency.</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a:ea typeface="Tahoma"/>
                <a:cs typeface="Tahoma"/>
              </a:rPr>
              <a:t>State Nutrition Consultants and Compliance &amp; Civil Rights Coordinator work with the local agency to resolve findings of non-compliance.</a:t>
            </a:r>
          </a:p>
        </p:txBody>
      </p:sp>
      <p:pic>
        <p:nvPicPr>
          <p:cNvPr id="4" name="Picture 3" descr="Icon&#10;&#10;AI-generated content may be incorrect.">
            <a:extLst>
              <a:ext uri="{FF2B5EF4-FFF2-40B4-BE49-F238E27FC236}">
                <a16:creationId xmlns:a16="http://schemas.microsoft.com/office/drawing/2014/main" id="{AAF415D9-717E-0090-62EC-A1B8E3F71A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Graphic 4" descr="Checklist with solid fill">
            <a:extLst>
              <a:ext uri="{FF2B5EF4-FFF2-40B4-BE49-F238E27FC236}">
                <a16:creationId xmlns:a16="http://schemas.microsoft.com/office/drawing/2014/main" id="{9FA0C6CB-ACAC-6AE2-BD0C-36ECE7D4FB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051439">
            <a:off x="9572997" y="2487558"/>
            <a:ext cx="1971787" cy="1971787"/>
          </a:xfrm>
          <a:prstGeom prst="rect">
            <a:avLst/>
          </a:prstGeom>
        </p:spPr>
      </p:pic>
      <p:pic>
        <p:nvPicPr>
          <p:cNvPr id="7" name="Graphic 6" descr="Badge 1 with solid fill">
            <a:extLst>
              <a:ext uri="{FF2B5EF4-FFF2-40B4-BE49-F238E27FC236}">
                <a16:creationId xmlns:a16="http://schemas.microsoft.com/office/drawing/2014/main" id="{4B8D3436-A93A-04A0-D680-FB54228F2E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0742" y="3016251"/>
            <a:ext cx="914400" cy="914400"/>
          </a:xfrm>
          <a:prstGeom prst="rect">
            <a:avLst/>
          </a:prstGeom>
        </p:spPr>
      </p:pic>
      <p:pic>
        <p:nvPicPr>
          <p:cNvPr id="9" name="Graphic 8" descr="Badge with solid fill">
            <a:extLst>
              <a:ext uri="{FF2B5EF4-FFF2-40B4-BE49-F238E27FC236}">
                <a16:creationId xmlns:a16="http://schemas.microsoft.com/office/drawing/2014/main" id="{DD9F81D2-B2FB-0C32-86A5-BEB0E3DB693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0742" y="4415561"/>
            <a:ext cx="914400" cy="914400"/>
          </a:xfrm>
          <a:prstGeom prst="rect">
            <a:avLst/>
          </a:prstGeom>
        </p:spPr>
      </p:pic>
    </p:spTree>
    <p:custDataLst>
      <p:tags r:id="rId1"/>
    </p:custDataLst>
    <p:extLst>
      <p:ext uri="{BB962C8B-B14F-4D97-AF65-F5344CB8AC3E}">
        <p14:creationId xmlns:p14="http://schemas.microsoft.com/office/powerpoint/2010/main" val="35817977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A0CC39">
            <a:alpha val="70000"/>
          </a:srgbClr>
        </a:solidFill>
        <a:effectLst/>
      </p:bgPr>
    </p:bg>
    <p:spTree>
      <p:nvGrpSpPr>
        <p:cNvPr id="1" name="">
          <a:extLst>
            <a:ext uri="{FF2B5EF4-FFF2-40B4-BE49-F238E27FC236}">
              <a16:creationId xmlns:a16="http://schemas.microsoft.com/office/drawing/2014/main" id="{B4272968-8822-C648-01A8-1435C6987634}"/>
            </a:ext>
          </a:extLst>
        </p:cNvPr>
        <p:cNvGrpSpPr/>
        <p:nvPr/>
      </p:nvGrpSpPr>
      <p:grpSpPr>
        <a:xfrm>
          <a:off x="0" y="0"/>
          <a:ext cx="0" cy="0"/>
          <a:chOff x="0" y="0"/>
          <a:chExt cx="0" cy="0"/>
        </a:xfrm>
      </p:grpSpPr>
      <p:pic>
        <p:nvPicPr>
          <p:cNvPr id="3" name="Picture 2" descr="A picture containing text, desk&#10;&#10;AI-generated content may be incorrect.">
            <a:extLst>
              <a:ext uri="{FF2B5EF4-FFF2-40B4-BE49-F238E27FC236}">
                <a16:creationId xmlns:a16="http://schemas.microsoft.com/office/drawing/2014/main" id="{29757610-17A9-FB3C-2821-E2848DAEB1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75426">
            <a:off x="5888872" y="2658310"/>
            <a:ext cx="5063344" cy="3378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4">
            <a:extLst>
              <a:ext uri="{FF2B5EF4-FFF2-40B4-BE49-F238E27FC236}">
                <a16:creationId xmlns:a16="http://schemas.microsoft.com/office/drawing/2014/main" id="{731FD84D-B705-78E4-8423-D4B65FB53BAF}"/>
              </a:ext>
            </a:extLst>
          </p:cNvPr>
          <p:cNvSpPr>
            <a:spLocks noGrp="1"/>
          </p:cNvSpPr>
          <p:nvPr>
            <p:ph type="title"/>
          </p:nvPr>
        </p:nvSpPr>
        <p:spPr>
          <a:xfrm>
            <a:off x="838200" y="555625"/>
            <a:ext cx="10515600" cy="1325563"/>
          </a:xfrm>
        </p:spPr>
        <p:txBody>
          <a:bodyPr>
            <a:noAutofit/>
          </a:bodyPr>
          <a:lstStyle/>
          <a:p>
            <a:pPr algn="ctr"/>
            <a:r>
              <a:rPr lang="en-US" sz="5400">
                <a:latin typeface="Arial Rounded MT Bold" panose="020F0704030504030204" pitchFamily="34" charset="0"/>
              </a:rPr>
              <a:t>Conflict resolution and customer service</a:t>
            </a:r>
          </a:p>
        </p:txBody>
      </p:sp>
      <p:pic>
        <p:nvPicPr>
          <p:cNvPr id="6" name="Picture 5" descr="A person and a child sitting at a desk&#10;&#10;AI-generated content may be incorrect.">
            <a:extLst>
              <a:ext uri="{FF2B5EF4-FFF2-40B4-BE49-F238E27FC236}">
                <a16:creationId xmlns:a16="http://schemas.microsoft.com/office/drawing/2014/main" id="{E094DEF7-94D0-170C-1D02-300C4C965A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15481">
            <a:off x="1011726" y="2457367"/>
            <a:ext cx="5088763" cy="3394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6669331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0F966-6D5F-667B-23E8-B096F43E95D2}"/>
            </a:ext>
          </a:extLst>
        </p:cNvPr>
        <p:cNvGrpSpPr/>
        <p:nvPr/>
      </p:nvGrpSpPr>
      <p:grpSpPr>
        <a:xfrm>
          <a:off x="0" y="0"/>
          <a:ext cx="0" cy="0"/>
          <a:chOff x="0" y="0"/>
          <a:chExt cx="0" cy="0"/>
        </a:xfrm>
      </p:grpSpPr>
      <p:pic>
        <p:nvPicPr>
          <p:cNvPr id="10" name="Picture 9" descr="A person sitting in front of a television&#10;&#10;AI-generated content may be incorrect.">
            <a:extLst>
              <a:ext uri="{FF2B5EF4-FFF2-40B4-BE49-F238E27FC236}">
                <a16:creationId xmlns:a16="http://schemas.microsoft.com/office/drawing/2014/main" id="{93831A72-6366-9B93-B8DF-9E3A1E1BAE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925" y="1969294"/>
            <a:ext cx="4375700" cy="2919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C921EDC7-ABF7-3907-5F68-A171F213BE52}"/>
              </a:ext>
            </a:extLst>
          </p:cNvPr>
          <p:cNvSpPr>
            <a:spLocks noGrp="1"/>
          </p:cNvSpPr>
          <p:nvPr>
            <p:ph type="title"/>
          </p:nvPr>
        </p:nvSpPr>
        <p:spPr/>
        <p:txBody>
          <a:bodyPr/>
          <a:lstStyle/>
          <a:p>
            <a:r>
              <a:rPr lang="en-US">
                <a:latin typeface="Arial Rounded MT Bold" panose="020F0704030504030204" pitchFamily="34" charset="0"/>
              </a:rPr>
              <a:t>One-minute brainstorm</a:t>
            </a:r>
          </a:p>
        </p:txBody>
      </p:sp>
      <p:sp>
        <p:nvSpPr>
          <p:cNvPr id="3" name="Content Placeholder 2">
            <a:extLst>
              <a:ext uri="{FF2B5EF4-FFF2-40B4-BE49-F238E27FC236}">
                <a16:creationId xmlns:a16="http://schemas.microsoft.com/office/drawing/2014/main" id="{7A93B020-C0CD-2071-EE38-447FD6266431}"/>
              </a:ext>
            </a:extLst>
          </p:cNvPr>
          <p:cNvSpPr>
            <a:spLocks noGrp="1"/>
          </p:cNvSpPr>
          <p:nvPr>
            <p:ph idx="1"/>
          </p:nvPr>
        </p:nvSpPr>
        <p:spPr>
          <a:xfrm>
            <a:off x="5591175" y="1799650"/>
            <a:ext cx="5676900" cy="4018144"/>
          </a:xfrm>
        </p:spPr>
        <p:txBody>
          <a:bodyPr>
            <a:normAutofit/>
          </a:bodyPr>
          <a:lstStyle/>
          <a:p>
            <a:pPr marL="0" indent="0">
              <a:lnSpc>
                <a:spcPct val="120000"/>
              </a:lnSpc>
              <a:buNone/>
            </a:pPr>
            <a:r>
              <a:rPr lang="en-US" b="1">
                <a:latin typeface="Tahoma" panose="020B0604030504040204" pitchFamily="34" charset="0"/>
                <a:ea typeface="Tahoma" panose="020B0604030504040204" pitchFamily="34" charset="0"/>
                <a:cs typeface="Tahoma" panose="020B0604030504040204" pitchFamily="34" charset="0"/>
              </a:rPr>
              <a:t>What situations make participants upset?</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Share your thoughts as a group, out loud, or in the chat for one minute.</a:t>
            </a:r>
          </a:p>
        </p:txBody>
      </p:sp>
      <p:pic>
        <p:nvPicPr>
          <p:cNvPr id="4" name="Picture 3" descr="Icon&#10;&#10;AI-generated content may be incorrect.">
            <a:extLst>
              <a:ext uri="{FF2B5EF4-FFF2-40B4-BE49-F238E27FC236}">
                <a16:creationId xmlns:a16="http://schemas.microsoft.com/office/drawing/2014/main" id="{15B6A763-1E3C-3FC3-BA94-F0158210DD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25120202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B9A7E-4D45-0525-E1A3-3E5BD6AAB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7B9BC7-BB5D-9684-E942-08E199D29A13}"/>
              </a:ext>
            </a:extLst>
          </p:cNvPr>
          <p:cNvSpPr>
            <a:spLocks noGrp="1"/>
          </p:cNvSpPr>
          <p:nvPr>
            <p:ph type="title"/>
          </p:nvPr>
        </p:nvSpPr>
        <p:spPr>
          <a:xfrm>
            <a:off x="633412" y="217556"/>
            <a:ext cx="10925175" cy="1325563"/>
          </a:xfrm>
        </p:spPr>
        <p:txBody>
          <a:bodyPr>
            <a:normAutofit/>
          </a:bodyPr>
          <a:lstStyle/>
          <a:p>
            <a:r>
              <a:rPr lang="en-US">
                <a:latin typeface="Arial Rounded MT Bold" panose="020F0704030504030204" pitchFamily="34" charset="0"/>
              </a:rPr>
              <a:t>When participants could become upset</a:t>
            </a:r>
          </a:p>
        </p:txBody>
      </p:sp>
      <p:sp>
        <p:nvSpPr>
          <p:cNvPr id="8" name="Content Placeholder 7">
            <a:extLst>
              <a:ext uri="{FF2B5EF4-FFF2-40B4-BE49-F238E27FC236}">
                <a16:creationId xmlns:a16="http://schemas.microsoft.com/office/drawing/2014/main" id="{3B8A51B3-4344-EDBD-3AA8-5E2BC9CEA0A9}"/>
              </a:ext>
            </a:extLst>
          </p:cNvPr>
          <p:cNvSpPr>
            <a:spLocks noGrp="1"/>
          </p:cNvSpPr>
          <p:nvPr>
            <p:ph idx="1"/>
          </p:nvPr>
        </p:nvSpPr>
        <p:spPr>
          <a:xfrm>
            <a:off x="5038725" y="1735137"/>
            <a:ext cx="6781800" cy="3779838"/>
          </a:xfrm>
        </p:spPr>
        <p:txBody>
          <a:bodyPr>
            <a:normAutofit lnSpcReduction="1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When they:</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Are denied benefits or determined to be ineligible.</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Experience poor customer service at clinic, store, or market.</a:t>
            </a: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See others receiving what they view as better service than them.</a:t>
            </a:r>
          </a:p>
          <a:p>
            <a:endParaRPr lang="en-US"/>
          </a:p>
        </p:txBody>
      </p:sp>
      <p:pic>
        <p:nvPicPr>
          <p:cNvPr id="4" name="Picture 3" descr="Icon&#10;&#10;AI-generated content may be incorrect.">
            <a:extLst>
              <a:ext uri="{FF2B5EF4-FFF2-40B4-BE49-F238E27FC236}">
                <a16:creationId xmlns:a16="http://schemas.microsoft.com/office/drawing/2014/main" id="{0CB64F22-8D5A-AB20-EC95-5103BCB95A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3" name="Picture 2" descr="A person sitting in front of a television&#10;&#10;AI-generated content may be incorrect.">
            <a:extLst>
              <a:ext uri="{FF2B5EF4-FFF2-40B4-BE49-F238E27FC236}">
                <a16:creationId xmlns:a16="http://schemas.microsoft.com/office/drawing/2014/main" id="{7F005BBE-720F-6489-B12D-EA41B20549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8686" y="1878012"/>
            <a:ext cx="3860045" cy="25753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0185926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F64F5-542A-BA9E-EE7C-20B54CED5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8F575-0907-A276-0771-98B7243F619B}"/>
              </a:ext>
            </a:extLst>
          </p:cNvPr>
          <p:cNvSpPr>
            <a:spLocks noGrp="1"/>
          </p:cNvSpPr>
          <p:nvPr>
            <p:ph type="title"/>
          </p:nvPr>
        </p:nvSpPr>
        <p:spPr>
          <a:xfrm>
            <a:off x="495299" y="373928"/>
            <a:ext cx="11510445" cy="1325563"/>
          </a:xfrm>
        </p:spPr>
        <p:txBody>
          <a:bodyPr/>
          <a:lstStyle/>
          <a:p>
            <a:r>
              <a:rPr lang="en-US">
                <a:latin typeface="Arial Rounded MT Bold" panose="020F0704030504030204" pitchFamily="34" charset="0"/>
              </a:rPr>
              <a:t>LOVE can de-escalate negative experiences or conflict</a:t>
            </a:r>
          </a:p>
        </p:txBody>
      </p:sp>
      <p:sp>
        <p:nvSpPr>
          <p:cNvPr id="3" name="Content Placeholder 2">
            <a:extLst>
              <a:ext uri="{FF2B5EF4-FFF2-40B4-BE49-F238E27FC236}">
                <a16:creationId xmlns:a16="http://schemas.microsoft.com/office/drawing/2014/main" id="{AFB06285-ABF0-4EE8-5CA9-79F8EA48EE57}"/>
              </a:ext>
            </a:extLst>
          </p:cNvPr>
          <p:cNvSpPr>
            <a:spLocks noGrp="1"/>
          </p:cNvSpPr>
          <p:nvPr>
            <p:ph idx="1"/>
          </p:nvPr>
        </p:nvSpPr>
        <p:spPr>
          <a:xfrm>
            <a:off x="4204769" y="2806772"/>
            <a:ext cx="6139381" cy="2270053"/>
          </a:xfrm>
        </p:spPr>
        <p:txBody>
          <a:bodyPr>
            <a:normAutofit fontScale="92500" lnSpcReduction="10000"/>
          </a:bodyPr>
          <a:lstStyle/>
          <a:p>
            <a:pPr marL="0" indent="0">
              <a:lnSpc>
                <a:spcPct val="120000"/>
              </a:lnSpc>
              <a:buNone/>
            </a:pPr>
            <a:r>
              <a:rPr lang="en-US" b="1">
                <a:solidFill>
                  <a:srgbClr val="ED3338"/>
                </a:solidFill>
                <a:latin typeface="Tahoma" panose="020B0604030504040204" pitchFamily="34" charset="0"/>
                <a:ea typeface="Tahoma" panose="020B0604030504040204" pitchFamily="34" charset="0"/>
                <a:cs typeface="Tahoma" panose="020B0604030504040204" pitchFamily="34" charset="0"/>
              </a:rPr>
              <a:t>L</a:t>
            </a:r>
            <a:r>
              <a:rPr lang="en-US">
                <a:latin typeface="Tahoma" panose="020B0604030504040204" pitchFamily="34" charset="0"/>
                <a:ea typeface="Tahoma" panose="020B0604030504040204" pitchFamily="34" charset="0"/>
                <a:cs typeface="Tahoma" panose="020B0604030504040204" pitchFamily="34" charset="0"/>
              </a:rPr>
              <a:t>isten</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Ask </a:t>
            </a:r>
            <a:r>
              <a:rPr lang="en-US" b="1">
                <a:solidFill>
                  <a:srgbClr val="ED3338"/>
                </a:solidFill>
                <a:latin typeface="Tahoma" panose="020B0604030504040204" pitchFamily="34" charset="0"/>
                <a:ea typeface="Tahoma" panose="020B0604030504040204" pitchFamily="34" charset="0"/>
                <a:cs typeface="Tahoma" panose="020B0604030504040204" pitchFamily="34" charset="0"/>
              </a:rPr>
              <a:t>O</a:t>
            </a:r>
            <a:r>
              <a:rPr lang="en-US">
                <a:latin typeface="Tahoma" panose="020B0604030504040204" pitchFamily="34" charset="0"/>
                <a:ea typeface="Tahoma" panose="020B0604030504040204" pitchFamily="34" charset="0"/>
                <a:cs typeface="Tahoma" panose="020B0604030504040204" pitchFamily="34" charset="0"/>
              </a:rPr>
              <a:t>pen-ended questions</a:t>
            </a:r>
            <a:endParaRPr lang="en-US" b="1">
              <a:solidFill>
                <a:srgbClr val="ED3338"/>
              </a:solidFill>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b="1">
                <a:solidFill>
                  <a:srgbClr val="ED3338"/>
                </a:solidFill>
                <a:latin typeface="Tahoma" panose="020B0604030504040204" pitchFamily="34" charset="0"/>
                <a:ea typeface="Tahoma" panose="020B0604030504040204" pitchFamily="34" charset="0"/>
                <a:cs typeface="Tahoma" panose="020B0604030504040204" pitchFamily="34" charset="0"/>
              </a:rPr>
              <a:t>V</a:t>
            </a:r>
            <a:r>
              <a:rPr lang="en-US">
                <a:latin typeface="Tahoma" panose="020B0604030504040204" pitchFamily="34" charset="0"/>
                <a:ea typeface="Tahoma" panose="020B0604030504040204" pitchFamily="34" charset="0"/>
                <a:cs typeface="Tahoma" panose="020B0604030504040204" pitchFamily="34" charset="0"/>
              </a:rPr>
              <a:t>alidate their concerns</a:t>
            </a:r>
            <a:endParaRPr lang="en-US" b="1">
              <a:solidFill>
                <a:srgbClr val="ED3338"/>
              </a:solidFill>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b="1">
                <a:solidFill>
                  <a:srgbClr val="ED3338"/>
                </a:solidFill>
                <a:latin typeface="Tahoma" panose="020B0604030504040204" pitchFamily="34" charset="0"/>
                <a:ea typeface="Tahoma" panose="020B0604030504040204" pitchFamily="34" charset="0"/>
                <a:cs typeface="Tahoma" panose="020B0604030504040204" pitchFamily="34" charset="0"/>
              </a:rPr>
              <a:t>E</a:t>
            </a:r>
            <a:r>
              <a:rPr lang="en-US">
                <a:latin typeface="Tahoma" panose="020B0604030504040204" pitchFamily="34" charset="0"/>
                <a:ea typeface="Tahoma" panose="020B0604030504040204" pitchFamily="34" charset="0"/>
                <a:cs typeface="Tahoma" panose="020B0604030504040204" pitchFamily="34" charset="0"/>
              </a:rPr>
              <a:t>mpower, educate, and empathize</a:t>
            </a:r>
          </a:p>
        </p:txBody>
      </p:sp>
      <p:pic>
        <p:nvPicPr>
          <p:cNvPr id="4" name="Picture 3" descr="Icon&#10;&#10;AI-generated content may be incorrect.">
            <a:extLst>
              <a:ext uri="{FF2B5EF4-FFF2-40B4-BE49-F238E27FC236}">
                <a16:creationId xmlns:a16="http://schemas.microsoft.com/office/drawing/2014/main" id="{B582E470-D1AB-5EB9-CD8D-0A873EBE71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5" name="Picture 4" descr="Shape&#10;&#10;AI-generated content may be incorrect.">
            <a:extLst>
              <a:ext uri="{FF2B5EF4-FFF2-40B4-BE49-F238E27FC236}">
                <a16:creationId xmlns:a16="http://schemas.microsoft.com/office/drawing/2014/main" id="{9C587B5F-046A-8536-E291-C158BB4FF32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20809441">
            <a:off x="-351408" y="2114968"/>
            <a:ext cx="4508939" cy="3005959"/>
          </a:xfrm>
          <a:prstGeom prst="rect">
            <a:avLst/>
          </a:prstGeom>
        </p:spPr>
      </p:pic>
    </p:spTree>
    <p:custDataLst>
      <p:tags r:id="rId1"/>
    </p:custDataLst>
    <p:extLst>
      <p:ext uri="{BB962C8B-B14F-4D97-AF65-F5344CB8AC3E}">
        <p14:creationId xmlns:p14="http://schemas.microsoft.com/office/powerpoint/2010/main" val="11385537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A52C3-3925-FF7F-546E-3A124F6D04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BAB18-F22F-15E1-479C-688F0E9F9A19}"/>
              </a:ext>
            </a:extLst>
          </p:cNvPr>
          <p:cNvSpPr>
            <a:spLocks noGrp="1"/>
          </p:cNvSpPr>
          <p:nvPr>
            <p:ph type="title"/>
          </p:nvPr>
        </p:nvSpPr>
        <p:spPr/>
        <p:txBody>
          <a:bodyPr/>
          <a:lstStyle/>
          <a:p>
            <a:r>
              <a:rPr lang="en-US">
                <a:latin typeface="Arial Rounded MT Bold" panose="020F0704030504030204" pitchFamily="34" charset="0"/>
              </a:rPr>
              <a:t>LOVE in practice</a:t>
            </a:r>
          </a:p>
        </p:txBody>
      </p:sp>
      <p:sp>
        <p:nvSpPr>
          <p:cNvPr id="9" name="Content Placeholder 8">
            <a:extLst>
              <a:ext uri="{FF2B5EF4-FFF2-40B4-BE49-F238E27FC236}">
                <a16:creationId xmlns:a16="http://schemas.microsoft.com/office/drawing/2014/main" id="{9A655942-CBED-C8D7-CA3B-A196B27E7694}"/>
              </a:ext>
            </a:extLst>
          </p:cNvPr>
          <p:cNvSpPr>
            <a:spLocks noGrp="1"/>
          </p:cNvSpPr>
          <p:nvPr>
            <p:ph idx="1"/>
          </p:nvPr>
        </p:nvSpPr>
        <p:spPr>
          <a:xfrm>
            <a:off x="838200" y="1825625"/>
            <a:ext cx="9124950" cy="4351338"/>
          </a:xfrm>
        </p:spPr>
        <p:txBody>
          <a:bodyPr>
            <a:normAutofit/>
          </a:bodyPr>
          <a:lstStyle/>
          <a:p>
            <a:pPr marL="0" indent="0">
              <a:lnSpc>
                <a:spcPct val="120000"/>
              </a:lnSpc>
              <a:buNone/>
            </a:pPr>
            <a:r>
              <a:rPr lang="en-US" b="1">
                <a:solidFill>
                  <a:srgbClr val="FF0000"/>
                </a:solidFill>
                <a:latin typeface="Tahoma" panose="020B0604030504040204" pitchFamily="34" charset="0"/>
                <a:ea typeface="Tahoma" panose="020B0604030504040204" pitchFamily="34" charset="0"/>
                <a:cs typeface="Tahoma" panose="020B0604030504040204" pitchFamily="34" charset="0"/>
              </a:rPr>
              <a:t>L</a:t>
            </a:r>
            <a:r>
              <a:rPr lang="en-US">
                <a:latin typeface="Tahoma" panose="020B0604030504040204" pitchFamily="34" charset="0"/>
                <a:ea typeface="Tahoma" panose="020B0604030504040204" pitchFamily="34" charset="0"/>
                <a:cs typeface="Tahoma" panose="020B0604030504040204" pitchFamily="34" charset="0"/>
              </a:rPr>
              <a:t>isten. Be sincere and try to understand.</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“It sounds like this has been really frustrating for you.”</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Ask </a:t>
            </a:r>
            <a:r>
              <a:rPr lang="en-US" b="1">
                <a:solidFill>
                  <a:srgbClr val="FF0000"/>
                </a:solidFill>
                <a:latin typeface="Tahoma" panose="020B0604030504040204" pitchFamily="34" charset="0"/>
                <a:ea typeface="Tahoma" panose="020B0604030504040204" pitchFamily="34" charset="0"/>
                <a:cs typeface="Tahoma" panose="020B0604030504040204" pitchFamily="34" charset="0"/>
              </a:rPr>
              <a:t>O</a:t>
            </a:r>
            <a:r>
              <a:rPr lang="en-US">
                <a:latin typeface="Tahoma" panose="020B0604030504040204" pitchFamily="34" charset="0"/>
                <a:ea typeface="Tahoma" panose="020B0604030504040204" pitchFamily="34" charset="0"/>
                <a:cs typeface="Tahoma" panose="020B0604030504040204" pitchFamily="34" charset="0"/>
              </a:rPr>
              <a:t>pen-ended questions to identify the root of the issue.</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“What happened from your perspective?”</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“What part of this experience was most upsetting?”</a:t>
            </a:r>
          </a:p>
        </p:txBody>
      </p:sp>
      <p:pic>
        <p:nvPicPr>
          <p:cNvPr id="4" name="Picture 3" descr="Icon&#10;&#10;AI-generated content may be incorrect.">
            <a:extLst>
              <a:ext uri="{FF2B5EF4-FFF2-40B4-BE49-F238E27FC236}">
                <a16:creationId xmlns:a16="http://schemas.microsoft.com/office/drawing/2014/main" id="{D9139C7C-5C46-036D-3422-FF34F9EAC5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10" name="Picture 9" descr="Shape&#10;&#10;AI-generated content may be incorrect.">
            <a:extLst>
              <a:ext uri="{FF2B5EF4-FFF2-40B4-BE49-F238E27FC236}">
                <a16:creationId xmlns:a16="http://schemas.microsoft.com/office/drawing/2014/main" id="{8E7F306A-5075-8067-188C-9F5F4D0F348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20809441">
            <a:off x="7487665" y="-612393"/>
            <a:ext cx="4508939" cy="3005959"/>
          </a:xfrm>
          <a:prstGeom prst="rect">
            <a:avLst/>
          </a:prstGeom>
        </p:spPr>
      </p:pic>
    </p:spTree>
    <p:custDataLst>
      <p:tags r:id="rId1"/>
    </p:custDataLst>
    <p:extLst>
      <p:ext uri="{BB962C8B-B14F-4D97-AF65-F5344CB8AC3E}">
        <p14:creationId xmlns:p14="http://schemas.microsoft.com/office/powerpoint/2010/main" val="6267615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C4713-64E7-88AC-9E18-D328D8452F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76358-1830-FA9C-F33B-C70DD50985E1}"/>
              </a:ext>
            </a:extLst>
          </p:cNvPr>
          <p:cNvSpPr>
            <a:spLocks noGrp="1"/>
          </p:cNvSpPr>
          <p:nvPr>
            <p:ph type="title"/>
          </p:nvPr>
        </p:nvSpPr>
        <p:spPr/>
        <p:txBody>
          <a:bodyPr/>
          <a:lstStyle/>
          <a:p>
            <a:r>
              <a:rPr lang="en-US">
                <a:latin typeface="Arial Rounded MT Bold" panose="020F0704030504030204" pitchFamily="34" charset="0"/>
              </a:rPr>
              <a:t>LOVE in practice</a:t>
            </a:r>
          </a:p>
        </p:txBody>
      </p:sp>
      <p:pic>
        <p:nvPicPr>
          <p:cNvPr id="4" name="Picture 3" descr="Icon&#10;&#10;AI-generated content may be incorrect.">
            <a:extLst>
              <a:ext uri="{FF2B5EF4-FFF2-40B4-BE49-F238E27FC236}">
                <a16:creationId xmlns:a16="http://schemas.microsoft.com/office/drawing/2014/main" id="{15646F24-78D7-4D3D-27C1-FC1DC15A9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6" name="Content Placeholder 5">
            <a:extLst>
              <a:ext uri="{FF2B5EF4-FFF2-40B4-BE49-F238E27FC236}">
                <a16:creationId xmlns:a16="http://schemas.microsoft.com/office/drawing/2014/main" id="{7DD764BD-5BE1-A20F-CFF0-CFF3E0CC401A}"/>
              </a:ext>
            </a:extLst>
          </p:cNvPr>
          <p:cNvSpPr>
            <a:spLocks noGrp="1"/>
          </p:cNvSpPr>
          <p:nvPr>
            <p:ph idx="1"/>
          </p:nvPr>
        </p:nvSpPr>
        <p:spPr>
          <a:xfrm>
            <a:off x="838200" y="1641403"/>
            <a:ext cx="9467850" cy="4692721"/>
          </a:xfrm>
        </p:spPr>
        <p:txBody>
          <a:bodyPr>
            <a:normAutofit lnSpcReduction="10000"/>
          </a:bodyPr>
          <a:lstStyle/>
          <a:p>
            <a:pPr marL="0" indent="0">
              <a:lnSpc>
                <a:spcPct val="120000"/>
              </a:lnSpc>
              <a:buNone/>
            </a:pPr>
            <a:r>
              <a:rPr lang="en-US" b="1">
                <a:solidFill>
                  <a:srgbClr val="FF0000"/>
                </a:solidFill>
                <a:latin typeface="Tahoma" panose="020B0604030504040204" pitchFamily="34" charset="0"/>
                <a:ea typeface="Tahoma" panose="020B0604030504040204" pitchFamily="34" charset="0"/>
                <a:cs typeface="Tahoma" panose="020B0604030504040204" pitchFamily="34" charset="0"/>
              </a:rPr>
              <a:t>V</a:t>
            </a:r>
            <a:r>
              <a:rPr lang="en-US">
                <a:latin typeface="Tahoma" panose="020B0604030504040204" pitchFamily="34" charset="0"/>
                <a:ea typeface="Tahoma" panose="020B0604030504040204" pitchFamily="34" charset="0"/>
                <a:cs typeface="Tahoma" panose="020B0604030504040204" pitchFamily="34" charset="0"/>
              </a:rPr>
              <a:t>alidate their concerns.</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“I hear you, and you’re not alone in feeling that way. This system can be confusing.”</a:t>
            </a:r>
          </a:p>
          <a:p>
            <a:pPr marL="0" indent="0">
              <a:lnSpc>
                <a:spcPct val="120000"/>
              </a:lnSpc>
              <a:buNone/>
            </a:pPr>
            <a:endParaRPr lang="en-US" b="1">
              <a:solidFill>
                <a:srgbClr val="2BB249"/>
              </a:solidFill>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b="1">
                <a:solidFill>
                  <a:srgbClr val="FF0000"/>
                </a:solidFill>
                <a:latin typeface="Tahoma" panose="020B0604030504040204" pitchFamily="34" charset="0"/>
                <a:ea typeface="Tahoma" panose="020B0604030504040204" pitchFamily="34" charset="0"/>
                <a:cs typeface="Tahoma" panose="020B0604030504040204" pitchFamily="34" charset="0"/>
              </a:rPr>
              <a:t>E</a:t>
            </a:r>
            <a:r>
              <a:rPr lang="en-US">
                <a:latin typeface="Tahoma" panose="020B0604030504040204" pitchFamily="34" charset="0"/>
                <a:ea typeface="Tahoma" panose="020B0604030504040204" pitchFamily="34" charset="0"/>
                <a:cs typeface="Tahoma" panose="020B0604030504040204" pitchFamily="34" charset="0"/>
              </a:rPr>
              <a:t>mpower, educate, and empathize to find a realistic solution.</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“One thing that might help is…”</a:t>
            </a:r>
          </a:p>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“Let’s see if one of these options could work for you…”</a:t>
            </a:r>
            <a:endParaRPr lang="en-US"/>
          </a:p>
        </p:txBody>
      </p:sp>
      <p:pic>
        <p:nvPicPr>
          <p:cNvPr id="3" name="Picture 2" descr="Shape&#10;&#10;AI-generated content may be incorrect.">
            <a:extLst>
              <a:ext uri="{FF2B5EF4-FFF2-40B4-BE49-F238E27FC236}">
                <a16:creationId xmlns:a16="http://schemas.microsoft.com/office/drawing/2014/main" id="{016387C8-4D3D-3BCB-8F7E-215A5947CFD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20809441">
            <a:off x="7487665" y="-612393"/>
            <a:ext cx="4508939" cy="3005959"/>
          </a:xfrm>
          <a:prstGeom prst="rect">
            <a:avLst/>
          </a:prstGeom>
        </p:spPr>
      </p:pic>
    </p:spTree>
    <p:custDataLst>
      <p:tags r:id="rId1"/>
    </p:custDataLst>
    <p:extLst>
      <p:ext uri="{BB962C8B-B14F-4D97-AF65-F5344CB8AC3E}">
        <p14:creationId xmlns:p14="http://schemas.microsoft.com/office/powerpoint/2010/main" val="27182039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5151F-5DD1-E222-C84C-7173C209E933}"/>
              </a:ext>
            </a:extLst>
          </p:cNvPr>
          <p:cNvSpPr>
            <a:spLocks noGrp="1"/>
          </p:cNvSpPr>
          <p:nvPr>
            <p:ph type="title"/>
          </p:nvPr>
        </p:nvSpPr>
        <p:spPr/>
        <p:txBody>
          <a:bodyPr/>
          <a:lstStyle/>
          <a:p>
            <a:r>
              <a:rPr lang="en-US">
                <a:latin typeface="Arial Rounded MT Bold" panose="020F0704030504030204" pitchFamily="34" charset="0"/>
              </a:rPr>
              <a:t>Why conflict resolution is important</a:t>
            </a:r>
          </a:p>
        </p:txBody>
      </p:sp>
      <p:sp>
        <p:nvSpPr>
          <p:cNvPr id="3" name="Content Placeholder 2">
            <a:extLst>
              <a:ext uri="{FF2B5EF4-FFF2-40B4-BE49-F238E27FC236}">
                <a16:creationId xmlns:a16="http://schemas.microsoft.com/office/drawing/2014/main" id="{FF43D54A-B591-FD96-E130-985729CCD110}"/>
              </a:ext>
            </a:extLst>
          </p:cNvPr>
          <p:cNvSpPr>
            <a:spLocks noGrp="1"/>
          </p:cNvSpPr>
          <p:nvPr>
            <p:ph idx="1"/>
          </p:nvPr>
        </p:nvSpPr>
        <p:spPr>
          <a:xfrm>
            <a:off x="5848350" y="2208865"/>
            <a:ext cx="4429125" cy="2915143"/>
          </a:xfrm>
        </p:spPr>
        <p:txBody>
          <a:bodyPr>
            <a:normAutofit fontScale="92500"/>
          </a:bodyPr>
          <a:lstStyle/>
          <a:p>
            <a:pPr>
              <a:lnSpc>
                <a:spcPct val="130000"/>
              </a:lnSpc>
            </a:pPr>
            <a:r>
              <a:rPr lang="en-US">
                <a:latin typeface="Tahoma" panose="020B0604030504040204" pitchFamily="34" charset="0"/>
                <a:ea typeface="Tahoma" panose="020B0604030504040204" pitchFamily="34" charset="0"/>
                <a:cs typeface="Tahoma" panose="020B0604030504040204" pitchFamily="34" charset="0"/>
              </a:rPr>
              <a:t>Conflict resolution skills are customer service skills</a:t>
            </a:r>
          </a:p>
          <a:p>
            <a:pPr>
              <a:lnSpc>
                <a:spcPct val="130000"/>
              </a:lnSpc>
            </a:pPr>
            <a:endParaRPr lang="en-US">
              <a:latin typeface="Tahoma" panose="020B0604030504040204" pitchFamily="34" charset="0"/>
              <a:ea typeface="Tahoma" panose="020B0604030504040204" pitchFamily="34" charset="0"/>
              <a:cs typeface="Tahoma" panose="020B0604030504040204" pitchFamily="34" charset="0"/>
            </a:endParaRPr>
          </a:p>
          <a:p>
            <a:pPr>
              <a:lnSpc>
                <a:spcPct val="130000"/>
              </a:lnSpc>
            </a:pPr>
            <a:r>
              <a:rPr lang="en-US">
                <a:latin typeface="Tahoma" panose="020B0604030504040204" pitchFamily="34" charset="0"/>
                <a:ea typeface="Tahoma" panose="020B0604030504040204" pitchFamily="34" charset="0"/>
                <a:cs typeface="Tahoma" panose="020B0604030504040204" pitchFamily="34" charset="0"/>
              </a:rPr>
              <a:t>Good customer service can help prevent complaints</a:t>
            </a:r>
          </a:p>
        </p:txBody>
      </p:sp>
      <p:pic>
        <p:nvPicPr>
          <p:cNvPr id="5" name="Picture 4" descr="A picture containing text, desk&#10;&#10;AI-generated content may be incorrect.">
            <a:extLst>
              <a:ext uri="{FF2B5EF4-FFF2-40B4-BE49-F238E27FC236}">
                <a16:creationId xmlns:a16="http://schemas.microsoft.com/office/drawing/2014/main" id="{26512CC7-04E9-C9A3-0C91-56AE057AEB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319" y="1953790"/>
            <a:ext cx="4751615" cy="31702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Icon&#10;&#10;AI-generated content may be incorrect.">
            <a:extLst>
              <a:ext uri="{FF2B5EF4-FFF2-40B4-BE49-F238E27FC236}">
                <a16:creationId xmlns:a16="http://schemas.microsoft.com/office/drawing/2014/main" id="{1750487E-07EF-E59F-F1BD-DB4F51E999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2205264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69794">
            <a:alpha val="7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C344-4473-0850-7E43-E461B821C785}"/>
              </a:ext>
            </a:extLst>
          </p:cNvPr>
          <p:cNvSpPr>
            <a:spLocks noGrp="1"/>
          </p:cNvSpPr>
          <p:nvPr>
            <p:ph type="title"/>
          </p:nvPr>
        </p:nvSpPr>
        <p:spPr/>
        <p:txBody>
          <a:bodyPr>
            <a:normAutofit/>
          </a:bodyPr>
          <a:lstStyle/>
          <a:p>
            <a:pPr algn="ctr"/>
            <a:r>
              <a:rPr lang="en-US" sz="5400">
                <a:latin typeface="Arial Rounded MT Bold" panose="020F0704030504030204" pitchFamily="34" charset="0"/>
              </a:rPr>
              <a:t>Recap</a:t>
            </a:r>
          </a:p>
        </p:txBody>
      </p:sp>
      <p:pic>
        <p:nvPicPr>
          <p:cNvPr id="16" name="Picture 15" descr="A picture containing text, indoor, person, basket&#10;&#10;AI-generated content may be incorrect.">
            <a:extLst>
              <a:ext uri="{FF2B5EF4-FFF2-40B4-BE49-F238E27FC236}">
                <a16:creationId xmlns:a16="http://schemas.microsoft.com/office/drawing/2014/main" id="{D6C9E382-593E-9CAA-4BFA-1B3E38945E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4336" y="1690688"/>
            <a:ext cx="6723327" cy="44857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4220170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607F1-C7EF-36B7-4EA5-19DF8C2774E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8E3168D-B81B-D4CF-8F51-AE459C1F1D2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
        <p:nvSpPr>
          <p:cNvPr id="2" name="Title 1">
            <a:extLst>
              <a:ext uri="{FF2B5EF4-FFF2-40B4-BE49-F238E27FC236}">
                <a16:creationId xmlns:a16="http://schemas.microsoft.com/office/drawing/2014/main" id="{B3D51F3D-9140-7E00-3E33-99FCCBDE2E9F}"/>
              </a:ext>
            </a:extLst>
          </p:cNvPr>
          <p:cNvSpPr>
            <a:spLocks noGrp="1"/>
          </p:cNvSpPr>
          <p:nvPr>
            <p:ph type="title"/>
          </p:nvPr>
        </p:nvSpPr>
        <p:spPr>
          <a:xfrm>
            <a:off x="586587" y="377399"/>
            <a:ext cx="10515600" cy="1325563"/>
          </a:xfrm>
        </p:spPr>
        <p:txBody>
          <a:bodyPr/>
          <a:lstStyle/>
          <a:p>
            <a:r>
              <a:rPr lang="en-US">
                <a:latin typeface="Arial Rounded MT Bold" panose="020F0704030504030204" pitchFamily="34" charset="0"/>
              </a:rPr>
              <a:t>After this training, you will be able to:</a:t>
            </a:r>
          </a:p>
        </p:txBody>
      </p:sp>
      <p:sp>
        <p:nvSpPr>
          <p:cNvPr id="3" name="Content Placeholder 2">
            <a:extLst>
              <a:ext uri="{FF2B5EF4-FFF2-40B4-BE49-F238E27FC236}">
                <a16:creationId xmlns:a16="http://schemas.microsoft.com/office/drawing/2014/main" id="{470DEAE2-554D-EC9C-BF66-97BCD60001A5}"/>
              </a:ext>
            </a:extLst>
          </p:cNvPr>
          <p:cNvSpPr>
            <a:spLocks noGrp="1"/>
          </p:cNvSpPr>
          <p:nvPr>
            <p:ph idx="1"/>
          </p:nvPr>
        </p:nvSpPr>
        <p:spPr>
          <a:xfrm>
            <a:off x="586587" y="1788804"/>
            <a:ext cx="10515600" cy="4351338"/>
          </a:xfrm>
        </p:spPr>
        <p:txBody>
          <a:bodyPr vert="horz" lIns="91440" tIns="45720" rIns="91440" bIns="45720" rtlCol="0" anchor="t">
            <a:normAutofit fontScale="92500" lnSpcReduction="10000"/>
          </a:bodyPr>
          <a:lstStyle/>
          <a:p>
            <a:pPr>
              <a:lnSpc>
                <a:spcPct val="120000"/>
              </a:lnSpc>
              <a:spcAft>
                <a:spcPts val="600"/>
              </a:spcAft>
            </a:pPr>
            <a:r>
              <a:rPr lang="en-US">
                <a:latin typeface="Tahoma"/>
                <a:ea typeface="Tahoma"/>
                <a:cs typeface="Tahoma"/>
              </a:rPr>
              <a:t>Describe: </a:t>
            </a:r>
          </a:p>
          <a:p>
            <a:pPr lvl="1">
              <a:lnSpc>
                <a:spcPct val="120000"/>
              </a:lnSpc>
              <a:spcAft>
                <a:spcPts val="600"/>
              </a:spcAft>
            </a:pPr>
            <a:r>
              <a:rPr lang="en-US" sz="2600">
                <a:latin typeface="Tahoma"/>
                <a:ea typeface="Tahoma"/>
                <a:cs typeface="Tahoma"/>
              </a:rPr>
              <a:t>What information is needed to document civil rights complaints.</a:t>
            </a:r>
          </a:p>
          <a:p>
            <a:pPr lvl="1">
              <a:lnSpc>
                <a:spcPct val="120000"/>
              </a:lnSpc>
              <a:spcAft>
                <a:spcPts val="600"/>
              </a:spcAft>
            </a:pPr>
            <a:r>
              <a:rPr lang="en-US" sz="2600">
                <a:latin typeface="Tahoma"/>
                <a:ea typeface="Tahoma"/>
                <a:cs typeface="Tahoma"/>
              </a:rPr>
              <a:t>The state WIC program’s review and resolution process for civil rights compliance.</a:t>
            </a:r>
          </a:p>
          <a:p>
            <a:pPr>
              <a:lnSpc>
                <a:spcPct val="120000"/>
              </a:lnSpc>
              <a:spcAft>
                <a:spcPts val="600"/>
              </a:spcAft>
            </a:pPr>
            <a:r>
              <a:rPr lang="en-US">
                <a:latin typeface="Tahoma"/>
                <a:ea typeface="Tahoma"/>
                <a:cs typeface="Tahoma"/>
              </a:rPr>
              <a:t>Identify:</a:t>
            </a:r>
          </a:p>
          <a:p>
            <a:pPr lvl="1">
              <a:lnSpc>
                <a:spcPct val="120000"/>
              </a:lnSpc>
              <a:spcAft>
                <a:spcPts val="600"/>
              </a:spcAft>
            </a:pPr>
            <a:r>
              <a:rPr lang="en-US" sz="2600">
                <a:latin typeface="Tahoma"/>
                <a:ea typeface="Tahoma"/>
                <a:cs typeface="Tahoma"/>
              </a:rPr>
              <a:t>An effective communication technique for conflict resolution.</a:t>
            </a:r>
          </a:p>
          <a:p>
            <a:pPr lvl="1">
              <a:lnSpc>
                <a:spcPct val="120000"/>
              </a:lnSpc>
              <a:spcAft>
                <a:spcPts val="600"/>
              </a:spcAft>
            </a:pPr>
            <a:r>
              <a:rPr lang="en-US" sz="2600">
                <a:latin typeface="Tahoma"/>
                <a:ea typeface="Tahoma"/>
                <a:cs typeface="Tahoma"/>
              </a:rPr>
              <a:t>The connection between good customer service, conflict resolution, and complaint prevention.</a:t>
            </a:r>
            <a:endParaRPr lang="en-US" sz="2600">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8687303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CA209-D669-87EE-F3FF-2451CDE53F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98F16AB-2177-BE23-735A-DB5505DD3E8C}"/>
              </a:ext>
            </a:extLst>
          </p:cNvPr>
          <p:cNvSpPr>
            <a:spLocks noGrp="1"/>
          </p:cNvSpPr>
          <p:nvPr>
            <p:ph type="title"/>
          </p:nvPr>
        </p:nvSpPr>
        <p:spPr/>
        <p:txBody>
          <a:bodyPr/>
          <a:lstStyle/>
          <a:p>
            <a:r>
              <a:rPr lang="en-US">
                <a:latin typeface="Arial Rounded MT Bold" panose="020F0704030504030204" pitchFamily="34" charset="0"/>
              </a:rPr>
              <a:t>Recap: Civil rights</a:t>
            </a:r>
          </a:p>
        </p:txBody>
      </p:sp>
      <p:sp>
        <p:nvSpPr>
          <p:cNvPr id="5" name="Content Placeholder 4">
            <a:extLst>
              <a:ext uri="{FF2B5EF4-FFF2-40B4-BE49-F238E27FC236}">
                <a16:creationId xmlns:a16="http://schemas.microsoft.com/office/drawing/2014/main" id="{7E551F9B-92B8-5E6C-7FE3-F28210B96292}"/>
              </a:ext>
            </a:extLst>
          </p:cNvPr>
          <p:cNvSpPr>
            <a:spLocks noGrp="1"/>
          </p:cNvSpPr>
          <p:nvPr>
            <p:ph idx="1"/>
          </p:nvPr>
        </p:nvSpPr>
        <p:spPr>
          <a:xfrm>
            <a:off x="708320" y="1825625"/>
            <a:ext cx="8305800" cy="4546600"/>
          </a:xfrm>
        </p:spPr>
        <p:txBody>
          <a:bodyPr vert="horz" lIns="91440" tIns="45720" rIns="91440" bIns="45720" rtlCol="0" anchor="t">
            <a:normAutofit/>
          </a:bodyPr>
          <a:lstStyle/>
          <a:p>
            <a:r>
              <a:rPr lang="en-US">
                <a:latin typeface="Tahoma"/>
                <a:ea typeface="Tahoma"/>
                <a:cs typeface="Tahoma"/>
              </a:rPr>
              <a:t>Civil rights violations include discrimination based on one or more of the six protected classes.</a:t>
            </a:r>
          </a:p>
          <a:p>
            <a:pPr marL="0" indent="0">
              <a:buNone/>
            </a:pPr>
            <a:endParaRPr lang="en-US">
              <a:latin typeface="Tahoma" panose="020B0604030504040204" pitchFamily="34" charset="0"/>
              <a:ea typeface="Tahoma" panose="020B0604030504040204" pitchFamily="34" charset="0"/>
              <a:cs typeface="Tahoma" panose="020B0604030504040204" pitchFamily="34" charset="0"/>
            </a:endParaRPr>
          </a:p>
          <a:p>
            <a:r>
              <a:rPr lang="en-US">
                <a:latin typeface="Tahoma"/>
                <a:ea typeface="Tahoma"/>
                <a:cs typeface="Tahoma"/>
              </a:rPr>
              <a:t>WIC staff must enter one or more races and only one ethnicity in the WIC data system.</a:t>
            </a:r>
          </a:p>
          <a:p>
            <a:pPr marL="0" indent="0">
              <a:buNone/>
            </a:pPr>
            <a:endParaRPr lang="en-US"/>
          </a:p>
          <a:p>
            <a:endParaRPr lang="en-US"/>
          </a:p>
        </p:txBody>
      </p:sp>
      <p:pic>
        <p:nvPicPr>
          <p:cNvPr id="6" name="Picture 5" descr="Icon&#10;&#10;AI-generated content may be incorrect.">
            <a:extLst>
              <a:ext uri="{FF2B5EF4-FFF2-40B4-BE49-F238E27FC236}">
                <a16:creationId xmlns:a16="http://schemas.microsoft.com/office/drawing/2014/main" id="{E5D03190-13ED-C243-C9FC-A349BE13E9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2" name="Picture 1" descr="Logo, icon&#10;&#10;Description automatically generated">
            <a:extLst>
              <a:ext uri="{FF2B5EF4-FFF2-40B4-BE49-F238E27FC236}">
                <a16:creationId xmlns:a16="http://schemas.microsoft.com/office/drawing/2014/main" id="{3B80E215-FCBB-92D1-1027-25DB6EADDF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3144" y="2510536"/>
            <a:ext cx="1752600" cy="1752600"/>
          </a:xfrm>
          <a:prstGeom prst="rect">
            <a:avLst/>
          </a:prstGeom>
        </p:spPr>
      </p:pic>
      <p:pic>
        <p:nvPicPr>
          <p:cNvPr id="3" name="Picture 2">
            <a:extLst>
              <a:ext uri="{FF2B5EF4-FFF2-40B4-BE49-F238E27FC236}">
                <a16:creationId xmlns:a16="http://schemas.microsoft.com/office/drawing/2014/main" id="{79C017D6-9A09-410B-9F32-F503AB39DA78}"/>
              </a:ext>
            </a:extLst>
          </p:cNvPr>
          <p:cNvPicPr>
            <a:picLocks noChangeAspect="1"/>
          </p:cNvPicPr>
          <p:nvPr/>
        </p:nvPicPr>
        <p:blipFill>
          <a:blip r:embed="rId6"/>
          <a:stretch>
            <a:fillRect/>
          </a:stretch>
        </p:blipFill>
        <p:spPr>
          <a:xfrm>
            <a:off x="8996324" y="903056"/>
            <a:ext cx="1402889" cy="21650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a:extLst>
              <a:ext uri="{FF2B5EF4-FFF2-40B4-BE49-F238E27FC236}">
                <a16:creationId xmlns:a16="http://schemas.microsoft.com/office/drawing/2014/main" id="{BB069270-5932-A98D-C659-084258E4BB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09921" y="-80073"/>
            <a:ext cx="2753833" cy="2614804"/>
          </a:xfrm>
          <a:prstGeom prst="rect">
            <a:avLst/>
          </a:prstGeom>
        </p:spPr>
      </p:pic>
    </p:spTree>
    <p:custDataLst>
      <p:tags r:id="rId1"/>
    </p:custDataLst>
    <p:extLst>
      <p:ext uri="{BB962C8B-B14F-4D97-AF65-F5344CB8AC3E}">
        <p14:creationId xmlns:p14="http://schemas.microsoft.com/office/powerpoint/2010/main" val="8115757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995C3-71A2-14AD-F85A-5FD58D9113C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303B01-EB5A-9C99-BD83-40882A9EBD42}"/>
              </a:ext>
            </a:extLst>
          </p:cNvPr>
          <p:cNvSpPr>
            <a:spLocks noGrp="1"/>
          </p:cNvSpPr>
          <p:nvPr>
            <p:ph type="title"/>
          </p:nvPr>
        </p:nvSpPr>
        <p:spPr/>
        <p:txBody>
          <a:bodyPr/>
          <a:lstStyle/>
          <a:p>
            <a:r>
              <a:rPr lang="en-US">
                <a:latin typeface="Arial Rounded MT Bold" panose="020F0704030504030204" pitchFamily="34" charset="0"/>
              </a:rPr>
              <a:t>Recap: Civil Rights</a:t>
            </a:r>
          </a:p>
        </p:txBody>
      </p:sp>
      <p:sp>
        <p:nvSpPr>
          <p:cNvPr id="5" name="Content Placeholder 4">
            <a:extLst>
              <a:ext uri="{FF2B5EF4-FFF2-40B4-BE49-F238E27FC236}">
                <a16:creationId xmlns:a16="http://schemas.microsoft.com/office/drawing/2014/main" id="{75A2BF61-69E5-37DC-DEC5-4BF8A5E2DFC9}"/>
              </a:ext>
            </a:extLst>
          </p:cNvPr>
          <p:cNvSpPr>
            <a:spLocks noGrp="1"/>
          </p:cNvSpPr>
          <p:nvPr>
            <p:ph idx="1"/>
          </p:nvPr>
        </p:nvSpPr>
        <p:spPr>
          <a:xfrm>
            <a:off x="708320" y="1825625"/>
            <a:ext cx="8305800" cy="4546600"/>
          </a:xfrm>
        </p:spPr>
        <p:txBody>
          <a:bodyPr>
            <a:normAutofit/>
          </a:bodyPr>
          <a:lstStyle/>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Reasonable accommodation removes barriers for all individuals to participate in WIC.</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WIC staff must know where and how to offer language access services to participants who choose a language other than English.</a:t>
            </a:r>
          </a:p>
          <a:p>
            <a:endParaRPr lang="en-US"/>
          </a:p>
          <a:p>
            <a:endParaRPr lang="en-US"/>
          </a:p>
        </p:txBody>
      </p:sp>
      <p:pic>
        <p:nvPicPr>
          <p:cNvPr id="6" name="Picture 5" descr="Icon&#10;&#10;AI-generated content may be incorrect.">
            <a:extLst>
              <a:ext uri="{FF2B5EF4-FFF2-40B4-BE49-F238E27FC236}">
                <a16:creationId xmlns:a16="http://schemas.microsoft.com/office/drawing/2014/main" id="{75D7A28B-71D8-D2CC-864C-1313A9151A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8" name="Picture 7" descr="Logo, icon&#10;&#10;Description automatically generated">
            <a:extLst>
              <a:ext uri="{FF2B5EF4-FFF2-40B4-BE49-F238E27FC236}">
                <a16:creationId xmlns:a16="http://schemas.microsoft.com/office/drawing/2014/main" id="{7C8C4280-4CCB-AC25-7320-D9B72F3E97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3144" y="2510536"/>
            <a:ext cx="1752600" cy="1752600"/>
          </a:xfrm>
          <a:prstGeom prst="rect">
            <a:avLst/>
          </a:prstGeom>
        </p:spPr>
      </p:pic>
      <p:pic>
        <p:nvPicPr>
          <p:cNvPr id="9" name="Picture 8">
            <a:extLst>
              <a:ext uri="{FF2B5EF4-FFF2-40B4-BE49-F238E27FC236}">
                <a16:creationId xmlns:a16="http://schemas.microsoft.com/office/drawing/2014/main" id="{8E2ADDA2-57F4-CD87-BF29-0508D054AF5D}"/>
              </a:ext>
            </a:extLst>
          </p:cNvPr>
          <p:cNvPicPr>
            <a:picLocks noChangeAspect="1"/>
          </p:cNvPicPr>
          <p:nvPr/>
        </p:nvPicPr>
        <p:blipFill>
          <a:blip r:embed="rId6"/>
          <a:stretch>
            <a:fillRect/>
          </a:stretch>
        </p:blipFill>
        <p:spPr>
          <a:xfrm>
            <a:off x="8996324" y="903056"/>
            <a:ext cx="1402889" cy="21650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a:extLst>
              <a:ext uri="{FF2B5EF4-FFF2-40B4-BE49-F238E27FC236}">
                <a16:creationId xmlns:a16="http://schemas.microsoft.com/office/drawing/2014/main" id="{9CC76FBD-1464-8B42-0C5A-E3B50EADFD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09921" y="-80073"/>
            <a:ext cx="2753833" cy="2614804"/>
          </a:xfrm>
          <a:prstGeom prst="rect">
            <a:avLst/>
          </a:prstGeom>
        </p:spPr>
      </p:pic>
    </p:spTree>
    <p:custDataLst>
      <p:tags r:id="rId1"/>
    </p:custDataLst>
    <p:extLst>
      <p:ext uri="{BB962C8B-B14F-4D97-AF65-F5344CB8AC3E}">
        <p14:creationId xmlns:p14="http://schemas.microsoft.com/office/powerpoint/2010/main" val="41185401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5E1E6-5DA0-9977-68F3-C8AAC66480DD}"/>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D0C1C109-DFCC-0D4C-3640-DD34EA1014DE}"/>
              </a:ext>
            </a:extLst>
          </p:cNvPr>
          <p:cNvGrpSpPr/>
          <p:nvPr/>
        </p:nvGrpSpPr>
        <p:grpSpPr>
          <a:xfrm>
            <a:off x="8280063" y="1233411"/>
            <a:ext cx="3419577" cy="2095973"/>
            <a:chOff x="6758507" y="1949450"/>
            <a:chExt cx="4595293" cy="2590800"/>
          </a:xfrm>
        </p:grpSpPr>
        <p:pic>
          <p:nvPicPr>
            <p:cNvPr id="11" name="Picture 10" descr="Graphical user interface, application&#10;&#10;AI-generated content may be incorrect.">
              <a:extLst>
                <a:ext uri="{FF2B5EF4-FFF2-40B4-BE49-F238E27FC236}">
                  <a16:creationId xmlns:a16="http://schemas.microsoft.com/office/drawing/2014/main" id="{C751CFD8-E10B-4368-46C4-B225F33EDC88}"/>
                </a:ext>
              </a:extLst>
            </p:cNvPr>
            <p:cNvPicPr>
              <a:picLocks noChangeAspect="1"/>
            </p:cNvPicPr>
            <p:nvPr/>
          </p:nvPicPr>
          <p:blipFill>
            <a:blip r:embed="rId3">
              <a:extLst>
                <a:ext uri="{28A0092B-C50C-407E-A947-70E740481C1C}">
                  <a14:useLocalDpi xmlns:a14="http://schemas.microsoft.com/office/drawing/2010/main" val="0"/>
                </a:ext>
              </a:extLst>
            </a:blip>
            <a:srcRect l="1000" t="23511" r="50458" b="9154"/>
            <a:stretch/>
          </p:blipFill>
          <p:spPr>
            <a:xfrm>
              <a:off x="6758507" y="1949450"/>
              <a:ext cx="4595293" cy="259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Rounded Corners 11">
              <a:extLst>
                <a:ext uri="{FF2B5EF4-FFF2-40B4-BE49-F238E27FC236}">
                  <a16:creationId xmlns:a16="http://schemas.microsoft.com/office/drawing/2014/main" id="{9E45BA6B-2D5E-E60A-2CC8-6DA04E0AB584}"/>
                </a:ext>
              </a:extLst>
            </p:cNvPr>
            <p:cNvSpPr/>
            <p:nvPr/>
          </p:nvSpPr>
          <p:spPr>
            <a:xfrm>
              <a:off x="6886575" y="3019425"/>
              <a:ext cx="1285875" cy="314325"/>
            </a:xfrm>
            <a:prstGeom prst="roundRect">
              <a:avLst/>
            </a:prstGeom>
            <a:noFill/>
            <a:ln w="76200">
              <a:solidFill>
                <a:srgbClr val="ED3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3">
            <a:extLst>
              <a:ext uri="{FF2B5EF4-FFF2-40B4-BE49-F238E27FC236}">
                <a16:creationId xmlns:a16="http://schemas.microsoft.com/office/drawing/2014/main" id="{241C36A9-E494-DA42-D24C-8F4352B2146D}"/>
              </a:ext>
            </a:extLst>
          </p:cNvPr>
          <p:cNvSpPr>
            <a:spLocks noGrp="1"/>
          </p:cNvSpPr>
          <p:nvPr>
            <p:ph type="title"/>
          </p:nvPr>
        </p:nvSpPr>
        <p:spPr>
          <a:xfrm>
            <a:off x="492360" y="205921"/>
            <a:ext cx="11248536" cy="1325563"/>
          </a:xfrm>
        </p:spPr>
        <p:txBody>
          <a:bodyPr/>
          <a:lstStyle/>
          <a:p>
            <a:r>
              <a:rPr lang="en-US">
                <a:latin typeface="Arial Rounded MT Bold" panose="020F0704030504030204" pitchFamily="34" charset="0"/>
              </a:rPr>
              <a:t>Recap: WIC data system</a:t>
            </a:r>
          </a:p>
        </p:txBody>
      </p:sp>
      <p:sp>
        <p:nvSpPr>
          <p:cNvPr id="5" name="Content Placeholder 4">
            <a:extLst>
              <a:ext uri="{FF2B5EF4-FFF2-40B4-BE49-F238E27FC236}">
                <a16:creationId xmlns:a16="http://schemas.microsoft.com/office/drawing/2014/main" id="{6970D3C4-C5F2-416C-B0F0-FA1BB04EDB11}"/>
              </a:ext>
            </a:extLst>
          </p:cNvPr>
          <p:cNvSpPr>
            <a:spLocks noGrp="1"/>
          </p:cNvSpPr>
          <p:nvPr>
            <p:ph idx="1"/>
          </p:nvPr>
        </p:nvSpPr>
        <p:spPr>
          <a:xfrm>
            <a:off x="591301" y="1702934"/>
            <a:ext cx="7422163" cy="4187422"/>
          </a:xfrm>
        </p:spPr>
        <p:txBody>
          <a:bodyPr>
            <a:normAutofit fontScale="925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Submit participant complaints against stores, farmer’s markets, or farmers in WIC data system.</a:t>
            </a:r>
          </a:p>
          <a:p>
            <a:pPr lvl="1">
              <a:lnSpc>
                <a:spcPct val="120000"/>
              </a:lnSpc>
            </a:pPr>
            <a:r>
              <a:rPr lang="en-US" sz="2800">
                <a:latin typeface="Tahoma" panose="020B0604030504040204" pitchFamily="34" charset="0"/>
                <a:ea typeface="Tahoma" panose="020B0604030504040204" pitchFamily="34" charset="0"/>
                <a:cs typeface="Tahoma" panose="020B0604030504040204" pitchFamily="34" charset="0"/>
              </a:rPr>
              <a:t>Check Civil Rights box if complaint included discrimination against one or more protected classes.</a:t>
            </a:r>
          </a:p>
          <a:p>
            <a:pPr lvl="1">
              <a:lnSpc>
                <a:spcPct val="120000"/>
              </a:lnSpc>
            </a:pPr>
            <a:r>
              <a:rPr lang="en-US" sz="2800">
                <a:latin typeface="Tahoma" panose="020B0604030504040204" pitchFamily="34" charset="0"/>
                <a:ea typeface="Tahoma" panose="020B0604030504040204" pitchFamily="34" charset="0"/>
                <a:cs typeface="Tahoma" panose="020B0604030504040204" pitchFamily="34" charset="0"/>
              </a:rPr>
              <a:t>Use WIC Notes to add more details.</a:t>
            </a:r>
          </a:p>
          <a:p>
            <a:pPr lvl="1">
              <a:lnSpc>
                <a:spcPct val="120000"/>
              </a:lnSpc>
            </a:pPr>
            <a:r>
              <a:rPr lang="en-US" sz="2800">
                <a:latin typeface="Tahoma" panose="020B0604030504040204" pitchFamily="34" charset="0"/>
                <a:ea typeface="Tahoma" panose="020B0604030504040204" pitchFamily="34" charset="0"/>
                <a:cs typeface="Tahoma" panose="020B0604030504040204" pitchFamily="34" charset="0"/>
              </a:rPr>
              <a:t>Email the state Civil Rights Coordinator after submitting possible civil rights complaint.</a:t>
            </a:r>
          </a:p>
          <a:p>
            <a:pPr marL="457200" lvl="1" indent="0">
              <a:buNone/>
            </a:pPr>
            <a:endParaRPr lang="en-US">
              <a:latin typeface="Tahoma" panose="020B0604030504040204" pitchFamily="34" charset="0"/>
              <a:ea typeface="Tahoma" panose="020B0604030504040204" pitchFamily="34" charset="0"/>
              <a:cs typeface="Tahoma" panose="020B0604030504040204" pitchFamily="34" charset="0"/>
            </a:endParaRPr>
          </a:p>
          <a:p>
            <a:endParaRPr lang="en-US"/>
          </a:p>
          <a:p>
            <a:endParaRPr lang="en-US"/>
          </a:p>
        </p:txBody>
      </p:sp>
      <p:pic>
        <p:nvPicPr>
          <p:cNvPr id="2" name="Picture 1" descr="Icon&#10;&#10;AI-generated content may be incorrect.">
            <a:extLst>
              <a:ext uri="{FF2B5EF4-FFF2-40B4-BE49-F238E27FC236}">
                <a16:creationId xmlns:a16="http://schemas.microsoft.com/office/drawing/2014/main" id="{FD8D7B90-BC16-D85E-0D9A-AD9211F9A6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41985004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2C485-CB01-DB70-8E5A-F27501D6F7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F15021A-4272-BEC2-77B9-82C96630E22E}"/>
              </a:ext>
            </a:extLst>
          </p:cNvPr>
          <p:cNvSpPr>
            <a:spLocks noGrp="1"/>
          </p:cNvSpPr>
          <p:nvPr>
            <p:ph type="title"/>
          </p:nvPr>
        </p:nvSpPr>
        <p:spPr>
          <a:xfrm>
            <a:off x="726106" y="277901"/>
            <a:ext cx="11161094" cy="1314980"/>
          </a:xfrm>
        </p:spPr>
        <p:txBody>
          <a:bodyPr/>
          <a:lstStyle/>
          <a:p>
            <a:r>
              <a:rPr lang="en-US">
                <a:latin typeface="Arial Rounded MT Bold"/>
              </a:rPr>
              <a:t>Recap: Protect employee confidentiality</a:t>
            </a:r>
            <a:endParaRPr lang="en-US">
              <a:latin typeface="Arial Rounded MT Bold" panose="020F0704030504030204" pitchFamily="34" charset="0"/>
            </a:endParaRPr>
          </a:p>
        </p:txBody>
      </p:sp>
      <p:sp>
        <p:nvSpPr>
          <p:cNvPr id="5" name="Content Placeholder 4">
            <a:extLst>
              <a:ext uri="{FF2B5EF4-FFF2-40B4-BE49-F238E27FC236}">
                <a16:creationId xmlns:a16="http://schemas.microsoft.com/office/drawing/2014/main" id="{B7218C38-32E0-27B3-AEE8-A8872588AF5D}"/>
              </a:ext>
            </a:extLst>
          </p:cNvPr>
          <p:cNvSpPr>
            <a:spLocks noGrp="1"/>
          </p:cNvSpPr>
          <p:nvPr>
            <p:ph idx="1"/>
          </p:nvPr>
        </p:nvSpPr>
        <p:spPr>
          <a:xfrm>
            <a:off x="3934426" y="1909593"/>
            <a:ext cx="7028850" cy="3186281"/>
          </a:xfrm>
        </p:spPr>
        <p:txBody>
          <a:bodyPr>
            <a:normAutofit fontScale="92500" lnSpcReduction="20000"/>
          </a:bodyPr>
          <a:lstStyle/>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Refer general, non-civil rights complaints against local WIC staff to your WIC Coordinator.</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Send civil rights complaints against local WIC staff directly to the state WIC Compliance and Civil Rights Coordinator.</a:t>
            </a:r>
          </a:p>
          <a:p>
            <a:pPr marL="0" indent="0">
              <a:buNone/>
            </a:pPr>
            <a:endParaRPr lang="en-US">
              <a:highlight>
                <a:srgbClr val="FFFF00"/>
              </a:highlight>
              <a:latin typeface="Tahoma" panose="020B0604030504040204" pitchFamily="34" charset="0"/>
              <a:ea typeface="Tahoma" panose="020B0604030504040204" pitchFamily="34" charset="0"/>
              <a:cs typeface="Tahoma" panose="020B0604030504040204" pitchFamily="34" charset="0"/>
            </a:endParaRPr>
          </a:p>
          <a:p>
            <a:endParaRPr lang="en-US">
              <a:latin typeface="Tahoma" panose="020B0604030504040204" pitchFamily="34" charset="0"/>
              <a:ea typeface="Tahoma" panose="020B0604030504040204" pitchFamily="34" charset="0"/>
              <a:cs typeface="Tahoma" panose="020B0604030504040204" pitchFamily="34" charset="0"/>
            </a:endParaRPr>
          </a:p>
          <a:p>
            <a:endParaRPr lang="en-US">
              <a:latin typeface="Tahoma" panose="020B0604030504040204" pitchFamily="34" charset="0"/>
              <a:ea typeface="Tahoma" panose="020B0604030504040204" pitchFamily="34" charset="0"/>
              <a:cs typeface="Tahoma" panose="020B0604030504040204" pitchFamily="34" charset="0"/>
            </a:endParaRPr>
          </a:p>
          <a:p>
            <a:endParaRPr lang="en-US">
              <a:latin typeface="Tahoma" panose="020B0604030504040204" pitchFamily="34" charset="0"/>
              <a:ea typeface="Tahoma" panose="020B0604030504040204" pitchFamily="34" charset="0"/>
              <a:cs typeface="Tahoma" panose="020B0604030504040204" pitchFamily="34" charset="0"/>
            </a:endParaRPr>
          </a:p>
          <a:p>
            <a:pPr marL="457200" lvl="1"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457200" lvl="1" indent="0">
              <a:buNone/>
            </a:pPr>
            <a:endParaRPr lang="en-US">
              <a:latin typeface="Tahoma" panose="020B0604030504040204" pitchFamily="34" charset="0"/>
              <a:ea typeface="Tahoma" panose="020B0604030504040204" pitchFamily="34" charset="0"/>
              <a:cs typeface="Tahoma" panose="020B0604030504040204" pitchFamily="34" charset="0"/>
            </a:endParaRPr>
          </a:p>
          <a:p>
            <a:endParaRPr lang="en-US"/>
          </a:p>
          <a:p>
            <a:endParaRPr lang="en-US"/>
          </a:p>
        </p:txBody>
      </p:sp>
      <p:pic>
        <p:nvPicPr>
          <p:cNvPr id="2" name="Picture 1" descr="A person typing on a computer&#10;&#10;AI-generated content may be incorrect.">
            <a:extLst>
              <a:ext uri="{FF2B5EF4-FFF2-40B4-BE49-F238E27FC236}">
                <a16:creationId xmlns:a16="http://schemas.microsoft.com/office/drawing/2014/main" id="{2D764097-085A-48AB-59FC-E3CA5CB1D42B}"/>
              </a:ext>
            </a:extLst>
          </p:cNvPr>
          <p:cNvPicPr>
            <a:picLocks noChangeAspect="1"/>
          </p:cNvPicPr>
          <p:nvPr/>
        </p:nvPicPr>
        <p:blipFill>
          <a:blip r:embed="rId3"/>
          <a:stretch>
            <a:fillRect/>
          </a:stretch>
        </p:blipFill>
        <p:spPr>
          <a:xfrm>
            <a:off x="858435" y="4137566"/>
            <a:ext cx="2395436" cy="15968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A picture containing person, wall, floor, indoor&#10;&#10;AI-generated content may be incorrect.">
            <a:extLst>
              <a:ext uri="{FF2B5EF4-FFF2-40B4-BE49-F238E27FC236}">
                <a16:creationId xmlns:a16="http://schemas.microsoft.com/office/drawing/2014/main" id="{0D8D169D-1928-793C-2A1D-A1E4BA8C35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2940" y="1603464"/>
            <a:ext cx="1506427" cy="22578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Icon&#10;&#10;AI-generated content may be incorrect.">
            <a:extLst>
              <a:ext uri="{FF2B5EF4-FFF2-40B4-BE49-F238E27FC236}">
                <a16:creationId xmlns:a16="http://schemas.microsoft.com/office/drawing/2014/main" id="{71D2A472-1575-60EE-40E9-B3EF7E07DD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36709272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207A7-EC5E-2F75-CACF-F2E446E6177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A08E7E-6F1A-7467-A18F-BD22BD7AE105}"/>
              </a:ext>
            </a:extLst>
          </p:cNvPr>
          <p:cNvSpPr>
            <a:spLocks noGrp="1"/>
          </p:cNvSpPr>
          <p:nvPr>
            <p:ph type="title"/>
          </p:nvPr>
        </p:nvSpPr>
        <p:spPr>
          <a:xfrm>
            <a:off x="672083" y="250230"/>
            <a:ext cx="11242549" cy="1325563"/>
          </a:xfrm>
        </p:spPr>
        <p:txBody>
          <a:bodyPr/>
          <a:lstStyle/>
          <a:p>
            <a:r>
              <a:rPr lang="en-US">
                <a:latin typeface="Arial Rounded MT Bold"/>
              </a:rPr>
              <a:t>Recap: Protect employee confidentiality</a:t>
            </a:r>
            <a:endParaRPr lang="en-US">
              <a:latin typeface="Arial Rounded MT Bold" panose="020F0704030504030204" pitchFamily="34" charset="0"/>
            </a:endParaRPr>
          </a:p>
        </p:txBody>
      </p:sp>
      <p:sp>
        <p:nvSpPr>
          <p:cNvPr id="5" name="Content Placeholder 4">
            <a:extLst>
              <a:ext uri="{FF2B5EF4-FFF2-40B4-BE49-F238E27FC236}">
                <a16:creationId xmlns:a16="http://schemas.microsoft.com/office/drawing/2014/main" id="{5886B1F4-AF28-C237-DE39-7BF7F3E5B583}"/>
              </a:ext>
            </a:extLst>
          </p:cNvPr>
          <p:cNvSpPr>
            <a:spLocks noGrp="1"/>
          </p:cNvSpPr>
          <p:nvPr>
            <p:ph idx="1"/>
          </p:nvPr>
        </p:nvSpPr>
        <p:spPr>
          <a:xfrm>
            <a:off x="4177012" y="2199556"/>
            <a:ext cx="7266975" cy="2842290"/>
          </a:xfrm>
        </p:spPr>
        <p:txBody>
          <a:bodyPr>
            <a:normAutofit fontScale="92500" lnSpcReduction="20000"/>
          </a:bodyPr>
          <a:lstStyle/>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Refer complaints against state WIC staff directly to the state WIC program manager.</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panose="020B0604030504040204" pitchFamily="34" charset="0"/>
                <a:ea typeface="Tahoma" panose="020B0604030504040204" pitchFamily="34" charset="0"/>
                <a:cs typeface="Tahoma" panose="020B0604030504040204" pitchFamily="34" charset="0"/>
              </a:rPr>
              <a:t>Enter complaints against local agency or WIC program in general into the </a:t>
            </a:r>
            <a:r>
              <a:rPr lang="en-US">
                <a:solidFill>
                  <a:srgbClr val="0070C0"/>
                </a:solidFill>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Online WIC Complaints form</a:t>
            </a:r>
            <a:r>
              <a:rPr lang="en-US">
                <a:solidFill>
                  <a:srgbClr val="0070C0"/>
                </a:solidFill>
                <a:latin typeface="Tahoma" panose="020B0604030504040204" pitchFamily="34" charset="0"/>
                <a:ea typeface="Tahoma" panose="020B0604030504040204" pitchFamily="34" charset="0"/>
                <a:cs typeface="Tahoma" panose="020B0604030504040204" pitchFamily="34" charset="0"/>
              </a:rPr>
              <a:t>.</a:t>
            </a:r>
          </a:p>
          <a:p>
            <a:endParaRPr lang="en-US">
              <a:highlight>
                <a:srgbClr val="FFFF00"/>
              </a:highlight>
              <a:latin typeface="Tahoma" panose="020B0604030504040204" pitchFamily="34" charset="0"/>
              <a:ea typeface="Tahoma" panose="020B0604030504040204" pitchFamily="34" charset="0"/>
              <a:cs typeface="Tahoma" panose="020B0604030504040204" pitchFamily="34" charset="0"/>
            </a:endParaRPr>
          </a:p>
          <a:p>
            <a:endParaRPr lang="en-US">
              <a:latin typeface="Tahoma" panose="020B0604030504040204" pitchFamily="34" charset="0"/>
              <a:ea typeface="Tahoma" panose="020B0604030504040204" pitchFamily="34" charset="0"/>
              <a:cs typeface="Tahoma" panose="020B0604030504040204" pitchFamily="34" charset="0"/>
            </a:endParaRPr>
          </a:p>
          <a:p>
            <a:endParaRPr lang="en-US">
              <a:latin typeface="Tahoma" panose="020B0604030504040204" pitchFamily="34" charset="0"/>
              <a:ea typeface="Tahoma" panose="020B0604030504040204" pitchFamily="34" charset="0"/>
              <a:cs typeface="Tahoma" panose="020B0604030504040204" pitchFamily="34" charset="0"/>
            </a:endParaRPr>
          </a:p>
          <a:p>
            <a:endParaRPr lang="en-US">
              <a:latin typeface="Tahoma" panose="020B0604030504040204" pitchFamily="34" charset="0"/>
              <a:ea typeface="Tahoma" panose="020B0604030504040204" pitchFamily="34" charset="0"/>
              <a:cs typeface="Tahoma" panose="020B0604030504040204" pitchFamily="34" charset="0"/>
            </a:endParaRPr>
          </a:p>
          <a:p>
            <a:pPr marL="457200" lvl="1" indent="0">
              <a:buNone/>
            </a:pPr>
            <a:endParaRPr lang="en-US">
              <a:latin typeface="Tahoma" panose="020B0604030504040204" pitchFamily="34" charset="0"/>
              <a:ea typeface="Tahoma" panose="020B0604030504040204" pitchFamily="34" charset="0"/>
              <a:cs typeface="Tahoma" panose="020B0604030504040204" pitchFamily="34" charset="0"/>
            </a:endParaRPr>
          </a:p>
          <a:p>
            <a:pPr marL="457200" lvl="1" indent="0">
              <a:buNone/>
            </a:pPr>
            <a:endParaRPr lang="en-US">
              <a:latin typeface="Tahoma" panose="020B0604030504040204" pitchFamily="34" charset="0"/>
              <a:ea typeface="Tahoma" panose="020B0604030504040204" pitchFamily="34" charset="0"/>
              <a:cs typeface="Tahoma" panose="020B0604030504040204" pitchFamily="34" charset="0"/>
            </a:endParaRPr>
          </a:p>
          <a:p>
            <a:endParaRPr lang="en-US"/>
          </a:p>
          <a:p>
            <a:endParaRPr lang="en-US"/>
          </a:p>
        </p:txBody>
      </p:sp>
      <p:pic>
        <p:nvPicPr>
          <p:cNvPr id="8" name="Picture 7" descr="A picture containing text, indoor, sign&#10;&#10;AI-generated content may be incorrect.">
            <a:extLst>
              <a:ext uri="{FF2B5EF4-FFF2-40B4-BE49-F238E27FC236}">
                <a16:creationId xmlns:a16="http://schemas.microsoft.com/office/drawing/2014/main" id="{0D734E63-7FFE-F7C8-66EE-D899650B91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8108" y="3751499"/>
            <a:ext cx="2013835" cy="13436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Icon&#10;&#10;AI-generated content may be incorrect.">
            <a:extLst>
              <a:ext uri="{FF2B5EF4-FFF2-40B4-BE49-F238E27FC236}">
                <a16:creationId xmlns:a16="http://schemas.microsoft.com/office/drawing/2014/main" id="{F124F6DA-9406-86F8-6CBB-3F22F2C8B9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2" name="Picture 1" descr="A picture containing logo&#10;&#10;AI-generated content may be incorrect.">
            <a:extLst>
              <a:ext uri="{FF2B5EF4-FFF2-40B4-BE49-F238E27FC236}">
                <a16:creationId xmlns:a16="http://schemas.microsoft.com/office/drawing/2014/main" id="{D0729B21-9F68-153A-D80B-EFD66E5903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087" y="2119779"/>
            <a:ext cx="2883681" cy="951614"/>
          </a:xfrm>
          <a:prstGeom prst="rect">
            <a:avLst/>
          </a:prstGeom>
        </p:spPr>
      </p:pic>
    </p:spTree>
    <p:custDataLst>
      <p:tags r:id="rId1"/>
    </p:custDataLst>
    <p:extLst>
      <p:ext uri="{BB962C8B-B14F-4D97-AF65-F5344CB8AC3E}">
        <p14:creationId xmlns:p14="http://schemas.microsoft.com/office/powerpoint/2010/main" val="6102232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0E4C46-442F-DF9D-94B5-C30F3F44F56E}"/>
              </a:ext>
            </a:extLst>
          </p:cNvPr>
          <p:cNvSpPr>
            <a:spLocks noGrp="1"/>
          </p:cNvSpPr>
          <p:nvPr>
            <p:ph type="title"/>
          </p:nvPr>
        </p:nvSpPr>
        <p:spPr>
          <a:xfrm>
            <a:off x="496225" y="358775"/>
            <a:ext cx="11353800" cy="1325563"/>
          </a:xfrm>
        </p:spPr>
        <p:txBody>
          <a:bodyPr/>
          <a:lstStyle/>
          <a:p>
            <a:r>
              <a:rPr lang="en-US">
                <a:latin typeface="Arial Rounded MT Bold" panose="020F0704030504030204" pitchFamily="34" charset="0"/>
              </a:rPr>
              <a:t>Recap: Compliance review</a:t>
            </a:r>
          </a:p>
        </p:txBody>
      </p:sp>
      <p:sp>
        <p:nvSpPr>
          <p:cNvPr id="5" name="Content Placeholder 4">
            <a:extLst>
              <a:ext uri="{FF2B5EF4-FFF2-40B4-BE49-F238E27FC236}">
                <a16:creationId xmlns:a16="http://schemas.microsoft.com/office/drawing/2014/main" id="{73C2E568-4996-5741-7B73-6A620DAF37C4}"/>
              </a:ext>
            </a:extLst>
          </p:cNvPr>
          <p:cNvSpPr>
            <a:spLocks noGrp="1"/>
          </p:cNvSpPr>
          <p:nvPr>
            <p:ph idx="1"/>
          </p:nvPr>
        </p:nvSpPr>
        <p:spPr>
          <a:xfrm>
            <a:off x="772129" y="2070643"/>
            <a:ext cx="7096125" cy="3281195"/>
          </a:xfrm>
        </p:spPr>
        <p:txBody>
          <a:bodyPr vert="horz" lIns="91440" tIns="45720" rIns="91440" bIns="45720" rtlCol="0" anchor="t">
            <a:normAutofit fontScale="92500" lnSpcReduction="20000"/>
          </a:bodyPr>
          <a:lstStyle/>
          <a:p>
            <a:pPr>
              <a:lnSpc>
                <a:spcPct val="120000"/>
              </a:lnSpc>
            </a:pPr>
            <a:r>
              <a:rPr lang="en-US">
                <a:latin typeface="Tahoma"/>
                <a:ea typeface="Tahoma"/>
                <a:cs typeface="Tahoma"/>
              </a:rPr>
              <a:t>Local agencies are reviewed for civil rights compliance during every biennial review.</a:t>
            </a:r>
          </a:p>
          <a:p>
            <a:pPr marL="0" indent="0">
              <a:lnSpc>
                <a:spcPct val="120000"/>
              </a:lnSpc>
              <a:buNone/>
            </a:pPr>
            <a:endParaRPr lang="en-US">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a:latin typeface="Tahoma"/>
                <a:ea typeface="Tahoma"/>
                <a:cs typeface="Tahoma"/>
              </a:rPr>
              <a:t>Non-compliance is resolved with corrective actions and working with Nutrition Consultant and state Compliance &amp; Civil Rights Coordinator</a:t>
            </a:r>
          </a:p>
        </p:txBody>
      </p:sp>
      <p:pic>
        <p:nvPicPr>
          <p:cNvPr id="6" name="Picture 5" descr="Icon&#10;&#10;AI-generated content may be incorrect.">
            <a:extLst>
              <a:ext uri="{FF2B5EF4-FFF2-40B4-BE49-F238E27FC236}">
                <a16:creationId xmlns:a16="http://schemas.microsoft.com/office/drawing/2014/main" id="{BAA44573-2230-D4D1-9DD9-443D5A9E58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2" name="Picture 1" descr="A person sitting at a table with a computer&#10;&#10;AI-generated content may be incorrect.">
            <a:extLst>
              <a:ext uri="{FF2B5EF4-FFF2-40B4-BE49-F238E27FC236}">
                <a16:creationId xmlns:a16="http://schemas.microsoft.com/office/drawing/2014/main" id="{F3BA7808-5ED2-2F20-6F81-D730042F44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92411">
            <a:off x="8676513" y="970384"/>
            <a:ext cx="3012995" cy="20102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Graphic 2" descr="Checklist with solid fill">
            <a:extLst>
              <a:ext uri="{FF2B5EF4-FFF2-40B4-BE49-F238E27FC236}">
                <a16:creationId xmlns:a16="http://schemas.microsoft.com/office/drawing/2014/main" id="{40CFFDAF-2DDD-1995-269A-909E6839A5E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1247337">
            <a:off x="8084422" y="2534918"/>
            <a:ext cx="1508804" cy="1508804"/>
          </a:xfrm>
          <a:prstGeom prst="rect">
            <a:avLst/>
          </a:prstGeom>
        </p:spPr>
      </p:pic>
    </p:spTree>
    <p:custDataLst>
      <p:tags r:id="rId1"/>
    </p:custDataLst>
    <p:extLst>
      <p:ext uri="{BB962C8B-B14F-4D97-AF65-F5344CB8AC3E}">
        <p14:creationId xmlns:p14="http://schemas.microsoft.com/office/powerpoint/2010/main" val="8553840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AC522-A55B-8BC1-7311-A82E04D4ED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112200-43A0-8D00-4C36-89E40542903E}"/>
              </a:ext>
            </a:extLst>
          </p:cNvPr>
          <p:cNvSpPr>
            <a:spLocks noGrp="1"/>
          </p:cNvSpPr>
          <p:nvPr>
            <p:ph type="title"/>
          </p:nvPr>
        </p:nvSpPr>
        <p:spPr>
          <a:xfrm>
            <a:off x="838200" y="484654"/>
            <a:ext cx="10515600" cy="1325563"/>
          </a:xfrm>
        </p:spPr>
        <p:txBody>
          <a:bodyPr/>
          <a:lstStyle/>
          <a:p>
            <a:r>
              <a:rPr lang="en-US">
                <a:latin typeface="Arial Rounded MT Bold" panose="020F0704030504030204" pitchFamily="34" charset="0"/>
              </a:rPr>
              <a:t>Recap: Customer service and conflict resolution</a:t>
            </a:r>
          </a:p>
        </p:txBody>
      </p:sp>
      <p:sp>
        <p:nvSpPr>
          <p:cNvPr id="5" name="Content Placeholder 4">
            <a:extLst>
              <a:ext uri="{FF2B5EF4-FFF2-40B4-BE49-F238E27FC236}">
                <a16:creationId xmlns:a16="http://schemas.microsoft.com/office/drawing/2014/main" id="{8DC15E51-F73E-915E-5A71-DCB02252D088}"/>
              </a:ext>
            </a:extLst>
          </p:cNvPr>
          <p:cNvSpPr>
            <a:spLocks noGrp="1"/>
          </p:cNvSpPr>
          <p:nvPr>
            <p:ph idx="1"/>
          </p:nvPr>
        </p:nvSpPr>
        <p:spPr>
          <a:xfrm>
            <a:off x="4147619" y="3021607"/>
            <a:ext cx="7096125" cy="1325563"/>
          </a:xfrm>
        </p:spPr>
        <p:txBody>
          <a:bodyPr>
            <a:normAutofit fontScale="92500" lnSpcReduction="20000"/>
          </a:bodyPr>
          <a:lstStyle/>
          <a:p>
            <a:pPr marL="0" indent="0">
              <a:lnSpc>
                <a:spcPct val="120000"/>
              </a:lnSpc>
              <a:buNone/>
            </a:pPr>
            <a:r>
              <a:rPr lang="en-US">
                <a:latin typeface="Tahoma" panose="020B0604030504040204" pitchFamily="34" charset="0"/>
                <a:ea typeface="Tahoma" panose="020B0604030504040204" pitchFamily="34" charset="0"/>
                <a:cs typeface="Tahoma" panose="020B0604030504040204" pitchFamily="34" charset="0"/>
              </a:rPr>
              <a:t>LOVE is a conflict resolution tool that can help improve customer service and prevent complaints.</a:t>
            </a:r>
          </a:p>
        </p:txBody>
      </p:sp>
      <p:pic>
        <p:nvPicPr>
          <p:cNvPr id="6" name="Picture 5" descr="Icon&#10;&#10;AI-generated content may be incorrect.">
            <a:extLst>
              <a:ext uri="{FF2B5EF4-FFF2-40B4-BE49-F238E27FC236}">
                <a16:creationId xmlns:a16="http://schemas.microsoft.com/office/drawing/2014/main" id="{36508168-FA9C-0A09-D27D-600657E3A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2" name="Picture 1" descr="Shape&#10;&#10;AI-generated content may be incorrect.">
            <a:extLst>
              <a:ext uri="{FF2B5EF4-FFF2-40B4-BE49-F238E27FC236}">
                <a16:creationId xmlns:a16="http://schemas.microsoft.com/office/drawing/2014/main" id="{BC702318-99BF-D668-C9B9-EDD4D51D2B3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rot="20809441">
            <a:off x="-221582" y="1768064"/>
            <a:ext cx="4508939" cy="3005959"/>
          </a:xfrm>
          <a:prstGeom prst="rect">
            <a:avLst/>
          </a:prstGeom>
        </p:spPr>
      </p:pic>
    </p:spTree>
    <p:custDataLst>
      <p:tags r:id="rId1"/>
    </p:custDataLst>
    <p:extLst>
      <p:ext uri="{BB962C8B-B14F-4D97-AF65-F5344CB8AC3E}">
        <p14:creationId xmlns:p14="http://schemas.microsoft.com/office/powerpoint/2010/main" val="21225314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B2051E-ACAB-0E7D-9DCE-01D2DF5F3213}"/>
              </a:ext>
            </a:extLst>
          </p:cNvPr>
          <p:cNvSpPr>
            <a:spLocks noGrp="1"/>
          </p:cNvSpPr>
          <p:nvPr>
            <p:ph type="title"/>
          </p:nvPr>
        </p:nvSpPr>
        <p:spPr>
          <a:xfrm>
            <a:off x="657226" y="396875"/>
            <a:ext cx="10515600" cy="1325563"/>
          </a:xfrm>
        </p:spPr>
        <p:txBody>
          <a:bodyPr/>
          <a:lstStyle/>
          <a:p>
            <a:r>
              <a:rPr lang="en-US">
                <a:latin typeface="Arial Rounded MT Bold" panose="020F0704030504030204" pitchFamily="34" charset="0"/>
              </a:rPr>
              <a:t>Civil Rights policy for WIC staff</a:t>
            </a:r>
          </a:p>
        </p:txBody>
      </p:sp>
      <p:sp>
        <p:nvSpPr>
          <p:cNvPr id="5" name="Content Placeholder 4">
            <a:extLst>
              <a:ext uri="{FF2B5EF4-FFF2-40B4-BE49-F238E27FC236}">
                <a16:creationId xmlns:a16="http://schemas.microsoft.com/office/drawing/2014/main" id="{1C2CDAC1-5BBF-9C24-7F6E-E3F27081E6FD}"/>
              </a:ext>
            </a:extLst>
          </p:cNvPr>
          <p:cNvSpPr>
            <a:spLocks noGrp="1"/>
          </p:cNvSpPr>
          <p:nvPr>
            <p:ph idx="1"/>
          </p:nvPr>
        </p:nvSpPr>
        <p:spPr>
          <a:xfrm>
            <a:off x="4667251" y="1762235"/>
            <a:ext cx="6078484" cy="3454141"/>
          </a:xfrm>
        </p:spPr>
        <p:txBody>
          <a:bodyPr>
            <a:normAutofit/>
          </a:bodyPr>
          <a:lstStyle/>
          <a:p>
            <a:pPr marL="0" indent="0">
              <a:buNone/>
            </a:pPr>
            <a:r>
              <a:rPr lang="en-US" b="1">
                <a:latin typeface="Tahoma" panose="020B0604030504040204" pitchFamily="34" charset="0"/>
                <a:ea typeface="Tahoma" panose="020B0604030504040204" pitchFamily="34" charset="0"/>
                <a:cs typeface="Tahoma" panose="020B0604030504040204" pitchFamily="34" charset="0"/>
              </a:rPr>
              <a:t>WIC Policy</a:t>
            </a:r>
            <a:endParaRPr lang="en-US" b="1">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endParaRPr>
          </a:p>
          <a:p>
            <a:pPr marL="0" indent="0">
              <a:lnSpc>
                <a:spcPct val="120000"/>
              </a:lnSpc>
              <a:buNone/>
            </a:pPr>
            <a:r>
              <a:rPr lang="en-US">
                <a:solidFill>
                  <a:srgbClr val="0070C0"/>
                </a:solidFill>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Policy 452 - Civil Rights</a:t>
            </a:r>
            <a:endParaRPr lang="en-US">
              <a:solidFill>
                <a:srgbClr val="0070C0"/>
              </a:solidFill>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solidFill>
                  <a:srgbClr val="0070C0"/>
                </a:solidFill>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Policy 588 - Program Integrity: Complaints</a:t>
            </a:r>
            <a:endParaRPr lang="en-US">
              <a:solidFill>
                <a:srgbClr val="0070C0"/>
              </a:solidFill>
              <a:latin typeface="Tahoma" panose="020B0604030504040204" pitchFamily="34" charset="0"/>
              <a:ea typeface="Tahoma" panose="020B0604030504040204" pitchFamily="34" charset="0"/>
              <a:cs typeface="Tahoma" panose="020B0604030504040204" pitchFamily="34" charset="0"/>
            </a:endParaRPr>
          </a:p>
          <a:p>
            <a:pPr marL="0" indent="0">
              <a:lnSpc>
                <a:spcPct val="120000"/>
              </a:lnSpc>
              <a:buNone/>
            </a:pPr>
            <a:r>
              <a:rPr lang="en-US">
                <a:solidFill>
                  <a:srgbClr val="0070C0"/>
                </a:solidFill>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Policy 635 – Participant Notification: Eligibility, Rights, and Responsibilities</a:t>
            </a:r>
            <a:endParaRPr lang="en-US">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descr="A picture containing text, indoor, person, computer&#10;&#10;AI-generated content may be incorrect.">
            <a:extLst>
              <a:ext uri="{FF2B5EF4-FFF2-40B4-BE49-F238E27FC236}">
                <a16:creationId xmlns:a16="http://schemas.microsoft.com/office/drawing/2014/main" id="{F079BE7F-B282-B168-6198-7B69FAE397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8903" y="1902485"/>
            <a:ext cx="3409950" cy="22750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Icon&#10;&#10;AI-generated content may be incorrect.">
            <a:extLst>
              <a:ext uri="{FF2B5EF4-FFF2-40B4-BE49-F238E27FC236}">
                <a16:creationId xmlns:a16="http://schemas.microsoft.com/office/drawing/2014/main" id="{0C09224D-916B-3962-80E2-78C8BC6D50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spTree>
    <p:custDataLst>
      <p:tags r:id="rId1"/>
    </p:custDataLst>
    <p:extLst>
      <p:ext uri="{BB962C8B-B14F-4D97-AF65-F5344CB8AC3E}">
        <p14:creationId xmlns:p14="http://schemas.microsoft.com/office/powerpoint/2010/main" val="26517774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AC940-FB8E-DDD5-0A16-2D8499D0BDF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66AC6DD-C711-C417-1E1B-C2C0B46156A7}"/>
              </a:ext>
            </a:extLst>
          </p:cNvPr>
          <p:cNvSpPr>
            <a:spLocks noGrp="1"/>
          </p:cNvSpPr>
          <p:nvPr>
            <p:ph type="ctrTitle"/>
          </p:nvPr>
        </p:nvSpPr>
        <p:spPr>
          <a:xfrm>
            <a:off x="643758" y="355140"/>
            <a:ext cx="10904483" cy="1560471"/>
          </a:xfrm>
        </p:spPr>
        <p:txBody>
          <a:bodyPr>
            <a:normAutofit/>
          </a:bodyPr>
          <a:lstStyle/>
          <a:p>
            <a:pPr algn="l"/>
            <a:r>
              <a:rPr lang="en-US" sz="4800">
                <a:latin typeface="Arial Rounded MT Bold"/>
              </a:rPr>
              <a:t>State WIC Compliance &amp; Civil Rights Coordinator</a:t>
            </a:r>
          </a:p>
        </p:txBody>
      </p:sp>
      <p:sp>
        <p:nvSpPr>
          <p:cNvPr id="3" name="Subtitle 2">
            <a:extLst>
              <a:ext uri="{FF2B5EF4-FFF2-40B4-BE49-F238E27FC236}">
                <a16:creationId xmlns:a16="http://schemas.microsoft.com/office/drawing/2014/main" id="{150441D4-C5BB-6B29-FD5E-103AC3331CE6}"/>
              </a:ext>
            </a:extLst>
          </p:cNvPr>
          <p:cNvSpPr>
            <a:spLocks noGrp="1"/>
          </p:cNvSpPr>
          <p:nvPr>
            <p:ph type="subTitle" idx="1"/>
          </p:nvPr>
        </p:nvSpPr>
        <p:spPr>
          <a:xfrm>
            <a:off x="745783" y="2107682"/>
            <a:ext cx="5570483" cy="3718353"/>
          </a:xfrm>
        </p:spPr>
        <p:txBody>
          <a:bodyPr>
            <a:noAutofit/>
          </a:bodyPr>
          <a:lstStyle/>
          <a:p>
            <a:pPr algn="l">
              <a:lnSpc>
                <a:spcPct val="120000"/>
              </a:lnSpc>
            </a:pPr>
            <a:r>
              <a:rPr lang="en-US" sz="2800">
                <a:latin typeface="Tahoma" panose="020B0604030504040204" pitchFamily="34" charset="0"/>
                <a:ea typeface="Tahoma" panose="020B0604030504040204" pitchFamily="34" charset="0"/>
                <a:cs typeface="Tahoma" panose="020B0604030504040204" pitchFamily="34" charset="0"/>
              </a:rPr>
              <a:t>Contact for information, questions, or help with civil rights policy or complaints.</a:t>
            </a:r>
          </a:p>
          <a:p>
            <a:pPr algn="l">
              <a:lnSpc>
                <a:spcPct val="120000"/>
              </a:lnSpc>
            </a:pPr>
            <a:endParaRPr lang="en-US" sz="2800">
              <a:latin typeface="Tahoma" panose="020B0604030504040204" pitchFamily="34" charset="0"/>
              <a:ea typeface="Tahoma" panose="020B0604030504040204" pitchFamily="34" charset="0"/>
              <a:cs typeface="Tahoma" panose="020B0604030504040204" pitchFamily="34" charset="0"/>
            </a:endParaRPr>
          </a:p>
          <a:p>
            <a:pPr algn="l">
              <a:lnSpc>
                <a:spcPct val="120000"/>
              </a:lnSpc>
            </a:pPr>
            <a:r>
              <a:rPr lang="en-US" sz="2800" b="1">
                <a:latin typeface="Tahoma" panose="020B0604030504040204" pitchFamily="34" charset="0"/>
                <a:ea typeface="Tahoma" panose="020B0604030504040204" pitchFamily="34" charset="0"/>
                <a:cs typeface="Tahoma" panose="020B0604030504040204" pitchFamily="34" charset="0"/>
              </a:rPr>
              <a:t>Liliana Auw</a:t>
            </a:r>
          </a:p>
          <a:p>
            <a:pPr algn="l">
              <a:lnSpc>
                <a:spcPct val="120000"/>
              </a:lnSpc>
            </a:pPr>
            <a:r>
              <a:rPr lang="en-US" sz="2800">
                <a:solidFill>
                  <a:srgbClr val="0070C0"/>
                </a:solidFill>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Liliana.L.Auw@oha.oregon.gov</a:t>
            </a:r>
            <a:endParaRPr lang="en-US" sz="2800">
              <a:solidFill>
                <a:srgbClr val="0070C0"/>
              </a:solidFill>
              <a:latin typeface="Tahoma" panose="020B0604030504040204" pitchFamily="34" charset="0"/>
              <a:ea typeface="Tahoma" panose="020B0604030504040204" pitchFamily="34" charset="0"/>
              <a:cs typeface="Tahoma" panose="020B0604030504040204" pitchFamily="34" charset="0"/>
            </a:endParaRPr>
          </a:p>
          <a:p>
            <a:pPr algn="l">
              <a:lnSpc>
                <a:spcPct val="120000"/>
              </a:lnSpc>
            </a:pPr>
            <a:r>
              <a:rPr lang="en-US" sz="2800">
                <a:latin typeface="Tahoma" panose="020B0604030504040204" pitchFamily="34" charset="0"/>
                <a:ea typeface="Tahoma" panose="020B0604030504040204" pitchFamily="34" charset="0"/>
                <a:cs typeface="Tahoma" panose="020B0604030504040204" pitchFamily="34" charset="0"/>
              </a:rPr>
              <a:t>503-209-8365</a:t>
            </a:r>
          </a:p>
        </p:txBody>
      </p:sp>
      <p:pic>
        <p:nvPicPr>
          <p:cNvPr id="2" name="Picture 1" descr="Icon&#10;&#10;AI-generated content may be incorrect.">
            <a:extLst>
              <a:ext uri="{FF2B5EF4-FFF2-40B4-BE49-F238E27FC236}">
                <a16:creationId xmlns:a16="http://schemas.microsoft.com/office/drawing/2014/main" id="{114C1217-4632-D06B-BE72-2340358238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9" name="Picture 8" descr="A person typing on a computer&#10;&#10;AI-generated content may be incorrect.">
            <a:extLst>
              <a:ext uri="{FF2B5EF4-FFF2-40B4-BE49-F238E27FC236}">
                <a16:creationId xmlns:a16="http://schemas.microsoft.com/office/drawing/2014/main" id="{ADB404CE-6B28-5C37-7253-7DD95F7D6FEF}"/>
              </a:ext>
            </a:extLst>
          </p:cNvPr>
          <p:cNvPicPr>
            <a:picLocks noChangeAspect="1"/>
          </p:cNvPicPr>
          <p:nvPr/>
        </p:nvPicPr>
        <p:blipFill>
          <a:blip r:embed="rId6"/>
          <a:stretch>
            <a:fillRect/>
          </a:stretch>
        </p:blipFill>
        <p:spPr>
          <a:xfrm>
            <a:off x="6620429" y="2538227"/>
            <a:ext cx="3776611" cy="25175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8876891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4A5D98-9D8C-41B5-B4C8-346CEFB0E561}"/>
              </a:ext>
            </a:extLst>
          </p:cNvPr>
          <p:cNvSpPr>
            <a:spLocks noGrp="1"/>
          </p:cNvSpPr>
          <p:nvPr>
            <p:ph type="title"/>
          </p:nvPr>
        </p:nvSpPr>
        <p:spPr>
          <a:xfrm>
            <a:off x="6870310" y="1589780"/>
            <a:ext cx="3951233" cy="946916"/>
          </a:xfrm>
        </p:spPr>
        <p:txBody>
          <a:bodyPr/>
          <a:lstStyle/>
          <a:p>
            <a:pPr algn="ctr"/>
            <a:r>
              <a:rPr lang="en-US">
                <a:latin typeface="Arial Rounded MT Bold" panose="020F0704030504030204" pitchFamily="34" charset="0"/>
              </a:rPr>
              <a:t>You did it!</a:t>
            </a:r>
          </a:p>
        </p:txBody>
      </p:sp>
      <p:pic>
        <p:nvPicPr>
          <p:cNvPr id="9" name="Picture 8" descr="Icon&#10;&#10;AI-generated content may be incorrect.">
            <a:extLst>
              <a:ext uri="{FF2B5EF4-FFF2-40B4-BE49-F238E27FC236}">
                <a16:creationId xmlns:a16="http://schemas.microsoft.com/office/drawing/2014/main" id="{98563EC2-68E9-7521-072B-894BA8F99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10" name="Picture 9" descr="A group of people sitting around a table&#10;&#10;AI-generated content may be incorrect.">
            <a:extLst>
              <a:ext uri="{FF2B5EF4-FFF2-40B4-BE49-F238E27FC236}">
                <a16:creationId xmlns:a16="http://schemas.microsoft.com/office/drawing/2014/main" id="{8FD5ACFB-1F6D-9D7A-282F-2FD69F9DA7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3949" y="1431119"/>
            <a:ext cx="5513353" cy="36784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93B0A4BF-DF19-E7C4-1229-AD8698DE3534}"/>
              </a:ext>
            </a:extLst>
          </p:cNvPr>
          <p:cNvSpPr txBox="1"/>
          <p:nvPr/>
        </p:nvSpPr>
        <p:spPr>
          <a:xfrm>
            <a:off x="7041761" y="2736502"/>
            <a:ext cx="4026290" cy="1384995"/>
          </a:xfrm>
          <a:prstGeom prst="rect">
            <a:avLst/>
          </a:prstGeom>
          <a:noFill/>
        </p:spPr>
        <p:txBody>
          <a:bodyPr wrap="square">
            <a:spAutoFit/>
          </a:bodyPr>
          <a:lstStyle/>
          <a:p>
            <a:r>
              <a:rPr lang="en-US" sz="2800">
                <a:latin typeface="Tahoma" panose="020B0604030504040204" pitchFamily="34" charset="0"/>
                <a:ea typeface="Tahoma" panose="020B0604030504040204" pitchFamily="34" charset="0"/>
                <a:cs typeface="Tahoma" panose="020B0604030504040204" pitchFamily="34" charset="0"/>
              </a:rPr>
              <a:t>You have completed the 2026 Civil Rights training.</a:t>
            </a:r>
          </a:p>
        </p:txBody>
      </p:sp>
    </p:spTree>
    <p:custDataLst>
      <p:tags r:id="rId1"/>
    </p:custDataLst>
    <p:extLst>
      <p:ext uri="{BB962C8B-B14F-4D97-AF65-F5344CB8AC3E}">
        <p14:creationId xmlns:p14="http://schemas.microsoft.com/office/powerpoint/2010/main" val="2822466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0CC39">
            <a:alpha val="70000"/>
          </a:srgb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80725E-22C8-A236-8F27-2E06A8FAD058}"/>
              </a:ext>
            </a:extLst>
          </p:cNvPr>
          <p:cNvSpPr>
            <a:spLocks noGrp="1"/>
          </p:cNvSpPr>
          <p:nvPr>
            <p:ph type="title"/>
          </p:nvPr>
        </p:nvSpPr>
        <p:spPr/>
        <p:txBody>
          <a:bodyPr>
            <a:normAutofit/>
          </a:bodyPr>
          <a:lstStyle/>
          <a:p>
            <a:pPr algn="ctr"/>
            <a:r>
              <a:rPr lang="en-US" sz="6000">
                <a:latin typeface="Arial Rounded MT Bold" panose="020F0704030504030204" pitchFamily="34" charset="0"/>
              </a:rPr>
              <a:t>The six protected classes</a:t>
            </a:r>
          </a:p>
        </p:txBody>
      </p:sp>
      <p:pic>
        <p:nvPicPr>
          <p:cNvPr id="7" name="Picture 6" descr="A person holding a baby">
            <a:extLst>
              <a:ext uri="{FF2B5EF4-FFF2-40B4-BE49-F238E27FC236}">
                <a16:creationId xmlns:a16="http://schemas.microsoft.com/office/drawing/2014/main" id="{72E36915-BD87-D32C-A229-B0BB6A21D5D4}"/>
              </a:ext>
            </a:extLst>
          </p:cNvPr>
          <p:cNvPicPr>
            <a:picLocks noChangeAspect="1"/>
          </p:cNvPicPr>
          <p:nvPr/>
        </p:nvPicPr>
        <p:blipFill>
          <a:blip r:embed="rId4"/>
          <a:stretch>
            <a:fillRect/>
          </a:stretch>
        </p:blipFill>
        <p:spPr>
          <a:xfrm>
            <a:off x="3178450" y="1874667"/>
            <a:ext cx="5835099" cy="3895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156232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AAEEB-0D85-B5AE-CFA0-591929F74703}"/>
              </a:ext>
            </a:extLst>
          </p:cNvPr>
          <p:cNvSpPr>
            <a:spLocks noGrp="1"/>
          </p:cNvSpPr>
          <p:nvPr>
            <p:ph type="title"/>
          </p:nvPr>
        </p:nvSpPr>
        <p:spPr/>
        <p:txBody>
          <a:bodyPr/>
          <a:lstStyle/>
          <a:p>
            <a:r>
              <a:rPr lang="en-US">
                <a:latin typeface="Arial Rounded MT Bold" panose="020F0704030504030204" pitchFamily="34" charset="0"/>
              </a:rPr>
              <a:t>The 6 protected classes</a:t>
            </a:r>
          </a:p>
        </p:txBody>
      </p:sp>
      <p:pic>
        <p:nvPicPr>
          <p:cNvPr id="4" name="Picture 3">
            <a:extLst>
              <a:ext uri="{FF2B5EF4-FFF2-40B4-BE49-F238E27FC236}">
                <a16:creationId xmlns:a16="http://schemas.microsoft.com/office/drawing/2014/main" id="{8AEE93D6-266F-1339-64F4-9B30DDCB680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6515" y="5329961"/>
            <a:ext cx="2339229" cy="1325563"/>
          </a:xfrm>
          <a:prstGeom prst="rect">
            <a:avLst/>
          </a:prstGeom>
        </p:spPr>
      </p:pic>
      <p:pic>
        <p:nvPicPr>
          <p:cNvPr id="7" name="Picture 6" descr="Icon showing 6 protected classes">
            <a:extLst>
              <a:ext uri="{FF2B5EF4-FFF2-40B4-BE49-F238E27FC236}">
                <a16:creationId xmlns:a16="http://schemas.microsoft.com/office/drawing/2014/main" id="{6C382C84-DBD6-E1C7-F74A-AF53866F5A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4224" y="1229195"/>
            <a:ext cx="5543551" cy="5263680"/>
          </a:xfrm>
          <a:prstGeom prst="rect">
            <a:avLst/>
          </a:prstGeom>
        </p:spPr>
      </p:pic>
    </p:spTree>
    <p:custDataLst>
      <p:tags r:id="rId1"/>
    </p:custDataLst>
    <p:extLst>
      <p:ext uri="{BB962C8B-B14F-4D97-AF65-F5344CB8AC3E}">
        <p14:creationId xmlns:p14="http://schemas.microsoft.com/office/powerpoint/2010/main" val="4605355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7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https://stage.oregon.gov/oha/PH/HEALTHYPEOPLEFAMILIES/WIC/Documents/training/Civil-Rights-Refresher-2026.pptx</Url>
      <Description>https://www.oregon.gov/oha/PH/HEALTHYPEOPLEFAMILIES/WIC/Documents/training/Civil-Rights-Refresher-2026.pptx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F43550-C86C-4CFE-944D-F24071229FF3}"/>
</file>

<file path=customXml/itemProps2.xml><?xml version="1.0" encoding="utf-8"?>
<ds:datastoreItem xmlns:ds="http://schemas.openxmlformats.org/officeDocument/2006/customXml" ds:itemID="{355D0627-28DE-4AA9-BF91-1657FB1DDF77}">
  <ds:schemaRefs>
    <ds:schemaRef ds:uri="6486b52e-4bc1-4f27-a5d2-51c385101c9c"/>
    <ds:schemaRef ds:uri="e6e8db04-53e0-47d7-bd96-70fb2a57fde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2D7D388-21DE-4C98-B5CD-3856A5178E17}">
  <ds:schemaRefs>
    <ds:schemaRef ds:uri="http://schemas.microsoft.com/sharepoint/v3/contenttype/forms"/>
  </ds:schemaRefs>
</ds:datastoreItem>
</file>

<file path=docMetadata/LabelInfo.xml><?xml version="1.0" encoding="utf-8"?>
<clbl:labelList xmlns:clbl="http://schemas.microsoft.com/office/2020/mipLabelMetadata">
  <clbl:label id="{11a67c04-f371-4d71-a575-202b566caae1}"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otalTime>0</TotalTime>
  <Words>3682</Words>
  <Application>Microsoft Office PowerPoint</Application>
  <PresentationFormat>Widescreen</PresentationFormat>
  <Paragraphs>513</Paragraphs>
  <Slides>79</Slides>
  <Notes>71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79</vt:i4>
      </vt:variant>
    </vt:vector>
  </HeadingPairs>
  <TitlesOfParts>
    <vt:vector size="85" baseType="lpstr">
      <vt:lpstr>Aptos</vt:lpstr>
      <vt:lpstr>Aptos Display</vt:lpstr>
      <vt:lpstr>Arial</vt:lpstr>
      <vt:lpstr>Arial Rounded MT Bold</vt:lpstr>
      <vt:lpstr>Tahoma</vt:lpstr>
      <vt:lpstr>Office Theme</vt:lpstr>
      <vt:lpstr>2026 Civil Rights Training</vt:lpstr>
      <vt:lpstr>Welcome!</vt:lpstr>
      <vt:lpstr>Who is this training for?</vt:lpstr>
      <vt:lpstr>You will learn about:</vt:lpstr>
      <vt:lpstr>You will also learn about:</vt:lpstr>
      <vt:lpstr>After this training, you will be able to:</vt:lpstr>
      <vt:lpstr>After this training, you will be able to:</vt:lpstr>
      <vt:lpstr>The six protected classes</vt:lpstr>
      <vt:lpstr>The 6 protected classes</vt:lpstr>
      <vt:lpstr>Protected classes and discrimination</vt:lpstr>
      <vt:lpstr>Protected classes and discrimination</vt:lpstr>
      <vt:lpstr>How to identify a civil rights violation</vt:lpstr>
      <vt:lpstr>How to identify a civil rights violation</vt:lpstr>
      <vt:lpstr>Is this a civil rights violation?</vt:lpstr>
      <vt:lpstr>Yes, this is a civil rights violation</vt:lpstr>
      <vt:lpstr>Data collection</vt:lpstr>
      <vt:lpstr>Data collection requirement at certification</vt:lpstr>
      <vt:lpstr>Explaining why we collect data</vt:lpstr>
      <vt:lpstr>If participant declines data collection</vt:lpstr>
      <vt:lpstr>Choose one or more race</vt:lpstr>
      <vt:lpstr>Choose only one ethnicity</vt:lpstr>
      <vt:lpstr>Knowledge check!</vt:lpstr>
      <vt:lpstr>Knowledge check!</vt:lpstr>
      <vt:lpstr>Reasonable accommodations for disability</vt:lpstr>
      <vt:lpstr>Reasonable accommodations</vt:lpstr>
      <vt:lpstr>Examples of reasonable accommodations</vt:lpstr>
      <vt:lpstr>Reasonable accommodation requests</vt:lpstr>
      <vt:lpstr>Unreasonable accommodations</vt:lpstr>
      <vt:lpstr>Is this a civil rights violation?</vt:lpstr>
      <vt:lpstr>Yes, this is a civil rights violation</vt:lpstr>
      <vt:lpstr>Language access services</vt:lpstr>
      <vt:lpstr>Limited English Proficiency (LEP)</vt:lpstr>
      <vt:lpstr>WIC provides services in the language a participant can use</vt:lpstr>
      <vt:lpstr>Local agencies support language access services</vt:lpstr>
      <vt:lpstr>The State WIC office supports language access services</vt:lpstr>
      <vt:lpstr>Is this a civil rights violation?</vt:lpstr>
      <vt:lpstr>No, this is not a civil rights violation</vt:lpstr>
      <vt:lpstr>Public notification</vt:lpstr>
      <vt:lpstr>Local agency display requirement</vt:lpstr>
      <vt:lpstr>Easy-to-see locations</vt:lpstr>
      <vt:lpstr>Non-discrimination statement</vt:lpstr>
      <vt:lpstr>Non-discrimination statement outreach requirement</vt:lpstr>
      <vt:lpstr>Non-discrimination statement outreach requirement</vt:lpstr>
      <vt:lpstr>The complaint process</vt:lpstr>
      <vt:lpstr>Local WIC staff accept and document all complaints</vt:lpstr>
      <vt:lpstr>Local WIC staff accept and document all complaints</vt:lpstr>
      <vt:lpstr>Complaints that go in WIC data system</vt:lpstr>
      <vt:lpstr>Voiced civil rights complaints</vt:lpstr>
      <vt:lpstr>Complaint form in the WIC data system</vt:lpstr>
      <vt:lpstr>Check box for possible civil rights complaint</vt:lpstr>
      <vt:lpstr>Check box for possible civil rights complaint</vt:lpstr>
      <vt:lpstr>Include as much information as possible for civil rights complaints</vt:lpstr>
      <vt:lpstr>Use WIC Notes to include more detail</vt:lpstr>
      <vt:lpstr>Email the state WIC Compliance &amp; Civil Rights Coordinator</vt:lpstr>
      <vt:lpstr>How we protect employee confidentiality</vt:lpstr>
      <vt:lpstr>How we protect employee confidentiality</vt:lpstr>
      <vt:lpstr>Submit complaints as soon as possible</vt:lpstr>
      <vt:lpstr>Civil rights compliance review</vt:lpstr>
      <vt:lpstr>Civil rights compliance review process</vt:lpstr>
      <vt:lpstr>Corrective action and cooperation</vt:lpstr>
      <vt:lpstr>How noncompliance is resolved</vt:lpstr>
      <vt:lpstr>Conflict resolution and customer service</vt:lpstr>
      <vt:lpstr>One-minute brainstorm</vt:lpstr>
      <vt:lpstr>When participants could become upset</vt:lpstr>
      <vt:lpstr>LOVE can de-escalate negative experiences or conflict</vt:lpstr>
      <vt:lpstr>LOVE in practice</vt:lpstr>
      <vt:lpstr>LOVE in practice</vt:lpstr>
      <vt:lpstr>Why conflict resolution is important</vt:lpstr>
      <vt:lpstr>Recap</vt:lpstr>
      <vt:lpstr>Recap: Civil rights</vt:lpstr>
      <vt:lpstr>Recap: Civil Rights</vt:lpstr>
      <vt:lpstr>Recap: WIC data system</vt:lpstr>
      <vt:lpstr>Recap: Protect employee confidentiality</vt:lpstr>
      <vt:lpstr>Recap: Protect employee confidentiality</vt:lpstr>
      <vt:lpstr>Recap: Compliance review</vt:lpstr>
      <vt:lpstr>Recap: Customer service and conflict resolution</vt:lpstr>
      <vt:lpstr>Civil Rights policy for WIC staff</vt:lpstr>
      <vt:lpstr>State WIC Compliance &amp; Civil Rights Coordinator</vt:lpstr>
      <vt:lpstr>You did 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Rights Refresher 2026</dc:title>
  <dc:creator>Kokesh Collette</dc:creator>
  <cp:lastModifiedBy>Kokesh Collette</cp:lastModifiedBy>
  <cp:revision>1</cp:revision>
  <dcterms:created xsi:type="dcterms:W3CDTF">2025-09-12T15:54:21Z</dcterms:created>
  <dcterms:modified xsi:type="dcterms:W3CDTF">2025-11-24T20:46:36Z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9F9EF622-9206-4C71-9C44-8E24DF6054E1</vt:lpwstr>
  </property>
  <property fmtid="{D5CDD505-2E9C-101B-9397-08002B2CF9AE}" pid="3" name="ArticulatePath">
    <vt:lpwstr>[Draft] 2026 Civil Rights Refresher Presentation</vt:lpwstr>
  </property>
  <property fmtid="{D5CDD505-2E9C-101B-9397-08002B2CF9AE}" pid="4" name="ContentTypeId">
    <vt:lpwstr>0x01010079012CDB5CCD2847B46468FD3DF1DE6F</vt:lpwstr>
  </property>
  <property fmtid="{D5CDD505-2E9C-101B-9397-08002B2CF9AE}" pid="5" name="MediaServiceImageTags">
    <vt:lpwstr/>
  </property>
</Properties>
</file>