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7"/>
  </p:notesMasterIdLst>
  <p:sldIdLst>
    <p:sldId id="399" r:id="rId5"/>
    <p:sldId id="400" r:id="rId6"/>
    <p:sldId id="413" r:id="rId7"/>
    <p:sldId id="417" r:id="rId8"/>
    <p:sldId id="442" r:id="rId9"/>
    <p:sldId id="430" r:id="rId10"/>
    <p:sldId id="441" r:id="rId11"/>
    <p:sldId id="401" r:id="rId12"/>
    <p:sldId id="432" r:id="rId13"/>
    <p:sldId id="418" r:id="rId14"/>
    <p:sldId id="424" r:id="rId15"/>
    <p:sldId id="435" r:id="rId16"/>
    <p:sldId id="436" r:id="rId17"/>
    <p:sldId id="426" r:id="rId18"/>
    <p:sldId id="410" r:id="rId19"/>
    <p:sldId id="423" r:id="rId20"/>
    <p:sldId id="429" r:id="rId21"/>
    <p:sldId id="419" r:id="rId22"/>
    <p:sldId id="433" r:id="rId23"/>
    <p:sldId id="443" r:id="rId24"/>
    <p:sldId id="434" r:id="rId25"/>
    <p:sldId id="420" r:id="rId26"/>
    <p:sldId id="437" r:id="rId27"/>
    <p:sldId id="444" r:id="rId28"/>
    <p:sldId id="421" r:id="rId29"/>
    <p:sldId id="440" r:id="rId30"/>
    <p:sldId id="438" r:id="rId31"/>
    <p:sldId id="422" r:id="rId32"/>
    <p:sldId id="445" r:id="rId33"/>
    <p:sldId id="439" r:id="rId34"/>
    <p:sldId id="402" r:id="rId35"/>
    <p:sldId id="411"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3C"/>
    <a:srgbClr val="002E45"/>
    <a:srgbClr val="384051"/>
    <a:srgbClr val="00CEE5"/>
    <a:srgbClr val="FFD74E"/>
    <a:srgbClr val="D1DEEC"/>
    <a:srgbClr val="B4C2D1"/>
    <a:srgbClr val="4CBBC9"/>
    <a:srgbClr val="E68141"/>
    <a:srgbClr val="A87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91585E-0C7C-42B0-A8FB-F41D6DBEFE26}" v="5" dt="2024-07-30T20:31:32.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39" autoAdjust="0"/>
  </p:normalViewPr>
  <p:slideViewPr>
    <p:cSldViewPr snapToGrid="0">
      <p:cViewPr varScale="1">
        <p:scale>
          <a:sx n="87" d="100"/>
          <a:sy n="87" d="100"/>
        </p:scale>
        <p:origin x="114"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0E6579-2D93-8240-B5B9-04B457F30570}" type="datetimeFigureOut">
              <a:rPr lang="en-US" smtClean="0"/>
              <a:t>7/29/2024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1C7662-5951-D64E-9170-BBDD05D1009B}" type="slidenum">
              <a:rPr lang="en-US" smtClean="0"/>
              <a:t>‹#›</a:t>
            </a:fld>
            <a:endParaRPr lang="en-US"/>
          </a:p>
        </p:txBody>
      </p:sp>
    </p:spTree>
    <p:extLst>
      <p:ext uri="{BB962C8B-B14F-4D97-AF65-F5344CB8AC3E}">
        <p14:creationId xmlns:p14="http://schemas.microsoft.com/office/powerpoint/2010/main" val="50641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3</a:t>
            </a:fld>
            <a:endParaRPr lang="en-US"/>
          </a:p>
        </p:txBody>
      </p:sp>
    </p:spTree>
    <p:extLst>
      <p:ext uri="{BB962C8B-B14F-4D97-AF65-F5344CB8AC3E}">
        <p14:creationId xmlns:p14="http://schemas.microsoft.com/office/powerpoint/2010/main" val="2690610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1C7662-5951-D64E-9170-BBDD05D1009B}" type="slidenum">
              <a:rPr lang="en-US" smtClean="0"/>
              <a:t>13</a:t>
            </a:fld>
            <a:endParaRPr lang="en-US"/>
          </a:p>
        </p:txBody>
      </p:sp>
    </p:spTree>
    <p:extLst>
      <p:ext uri="{BB962C8B-B14F-4D97-AF65-F5344CB8AC3E}">
        <p14:creationId xmlns:p14="http://schemas.microsoft.com/office/powerpoint/2010/main" val="3791157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1993 FNS Memo regarding Lead Screening: https://www.fns.usda.gov/wic/role-screening-childhood-lead-poisoning-0</a:t>
            </a:r>
          </a:p>
          <a:p>
            <a:r>
              <a:rPr lang="en-US" dirty="0"/>
              <a:t>National WIC Association Resource: https://media.nwica.org/the-role-of-wic-in-lead-screening.pdf </a:t>
            </a:r>
          </a:p>
          <a:p>
            <a:endParaRPr lang="en-US" dirty="0"/>
          </a:p>
          <a:p>
            <a:r>
              <a:rPr lang="en-US" dirty="0"/>
              <a:t>WIC Health also has many resources in their Resource Library, using a search term of “lead” – some are pdf and </a:t>
            </a:r>
            <a:r>
              <a:rPr lang="en-US" dirty="0" err="1"/>
              <a:t>textable</a:t>
            </a:r>
            <a:r>
              <a:rPr lang="en-US" dirty="0"/>
              <a:t> image format; only available in English: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Textable</a:t>
            </a:r>
            <a:r>
              <a:rPr lang="en-US" dirty="0"/>
              <a:t> image (also available in PDF): “</a:t>
            </a:r>
            <a:r>
              <a:rPr lang="en-US" b="0" i="0" dirty="0">
                <a:solidFill>
                  <a:srgbClr val="333333"/>
                </a:solidFill>
                <a:effectLst/>
                <a:latin typeface="Roboto" panose="02000000000000000000" pitchFamily="2" charset="0"/>
              </a:rPr>
              <a:t>Protect Your Family From Lead: 5 foods to eat - </a:t>
            </a:r>
            <a:r>
              <a:rPr lang="en-US" b="0" i="0" dirty="0" err="1">
                <a:solidFill>
                  <a:srgbClr val="333333"/>
                </a:solidFill>
                <a:effectLst/>
                <a:latin typeface="Roboto" panose="02000000000000000000" pitchFamily="2" charset="0"/>
              </a:rPr>
              <a:t>wichealth</a:t>
            </a:r>
            <a:r>
              <a:rPr lang="en-US" b="0" i="0" dirty="0">
                <a:solidFill>
                  <a:srgbClr val="333333"/>
                </a:solidFill>
                <a:effectLst/>
                <a:latin typeface="Roboto" panose="02000000000000000000" pitchFamily="2" charset="0"/>
              </a:rPr>
              <a:t> to Go”: https://maia-public.s3.us-east-2.amazonaws.com/Products/Wic/Uploads/Resources/4b13ac59-562e-402b-9ab5-ff8d00419d6c.pdf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Textable</a:t>
            </a:r>
            <a:r>
              <a:rPr lang="en-US" dirty="0"/>
              <a:t> image (also available in PDF): </a:t>
            </a:r>
            <a:r>
              <a:rPr lang="en-US" b="0" i="0" dirty="0">
                <a:solidFill>
                  <a:srgbClr val="333333"/>
                </a:solidFill>
                <a:effectLst/>
                <a:latin typeface="Roboto" panose="02000000000000000000" pitchFamily="2" charset="0"/>
              </a:rPr>
              <a:t>“Protect Your Family: Foods and tips to absorb less lead - </a:t>
            </a:r>
            <a:r>
              <a:rPr lang="en-US" b="0" i="0" dirty="0" err="1">
                <a:solidFill>
                  <a:srgbClr val="333333"/>
                </a:solidFill>
                <a:effectLst/>
                <a:latin typeface="Roboto" panose="02000000000000000000" pitchFamily="2" charset="0"/>
              </a:rPr>
              <a:t>wichealth</a:t>
            </a:r>
            <a:r>
              <a:rPr lang="en-US" b="0" i="0" dirty="0">
                <a:solidFill>
                  <a:srgbClr val="333333"/>
                </a:solidFill>
                <a:effectLst/>
                <a:latin typeface="Roboto" panose="02000000000000000000" pitchFamily="2" charset="0"/>
              </a:rPr>
              <a:t> to Go”: https://maia-public.s3.us-east-2.amazonaws.com/Products/Wic/Uploads/Resources/5fb5e1bf-8eb8-4047-ae38-dff414ad213c.pdf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Roboto" panose="02000000000000000000" pitchFamily="2" charset="0"/>
              </a:rPr>
              <a:t>Article: “What You Need To Understand About The Risks of Lead” https://www.wichealth.org/Member/Resource?id=3562&amp;languageId=1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Roboto" panose="02000000000000000000" pitchFamily="2" charset="0"/>
              </a:rPr>
              <a:t>Article: “What to Do If Your Child Has Been Exposed to Lead” https://www.wichealth.org/Member/Resource?id=3567&amp;languageId=1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071C7662-5951-D64E-9170-BBDD05D1009B}" type="slidenum">
              <a:rPr lang="en-US" smtClean="0"/>
              <a:t>14</a:t>
            </a:fld>
            <a:endParaRPr lang="en-US"/>
          </a:p>
        </p:txBody>
      </p:sp>
    </p:spTree>
    <p:extLst>
      <p:ext uri="{BB962C8B-B14F-4D97-AF65-F5344CB8AC3E}">
        <p14:creationId xmlns:p14="http://schemas.microsoft.com/office/powerpoint/2010/main" val="1103844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elevated capillary test is considered presumptive for elevated blood lead level. Typically, a confirmatory venous blood draw will occur after the initial elevated level from a capillary test.</a:t>
            </a:r>
          </a:p>
        </p:txBody>
      </p:sp>
      <p:sp>
        <p:nvSpPr>
          <p:cNvPr id="4" name="Slide Number Placeholder 3"/>
          <p:cNvSpPr>
            <a:spLocks noGrp="1"/>
          </p:cNvSpPr>
          <p:nvPr>
            <p:ph type="sldNum" sz="quarter" idx="5"/>
          </p:nvPr>
        </p:nvSpPr>
        <p:spPr/>
        <p:txBody>
          <a:bodyPr/>
          <a:lstStyle/>
          <a:p>
            <a:fld id="{071C7662-5951-D64E-9170-BBDD05D1009B}" type="slidenum">
              <a:rPr lang="en-US" smtClean="0"/>
              <a:t>16</a:t>
            </a:fld>
            <a:endParaRPr lang="en-US"/>
          </a:p>
        </p:txBody>
      </p:sp>
    </p:spTree>
    <p:extLst>
      <p:ext uri="{BB962C8B-B14F-4D97-AF65-F5344CB8AC3E}">
        <p14:creationId xmlns:p14="http://schemas.microsoft.com/office/powerpoint/2010/main" val="3736740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17</a:t>
            </a:fld>
            <a:endParaRPr lang="en-US"/>
          </a:p>
        </p:txBody>
      </p:sp>
    </p:spTree>
    <p:extLst>
      <p:ext uri="{BB962C8B-B14F-4D97-AF65-F5344CB8AC3E}">
        <p14:creationId xmlns:p14="http://schemas.microsoft.com/office/powerpoint/2010/main" val="3832359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1C7662-5951-D64E-9170-BBDD05D1009B}" type="slidenum">
              <a:rPr lang="en-US" smtClean="0"/>
              <a:t>19</a:t>
            </a:fld>
            <a:endParaRPr lang="en-US"/>
          </a:p>
        </p:txBody>
      </p:sp>
    </p:spTree>
    <p:extLst>
      <p:ext uri="{BB962C8B-B14F-4D97-AF65-F5344CB8AC3E}">
        <p14:creationId xmlns:p14="http://schemas.microsoft.com/office/powerpoint/2010/main" val="1977623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20</a:t>
            </a:fld>
            <a:endParaRPr lang="en-US"/>
          </a:p>
        </p:txBody>
      </p:sp>
    </p:spTree>
    <p:extLst>
      <p:ext uri="{BB962C8B-B14F-4D97-AF65-F5344CB8AC3E}">
        <p14:creationId xmlns:p14="http://schemas.microsoft.com/office/powerpoint/2010/main" val="910005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Language of Health from Arizona Department of Health: https://www.azhealthzone.org/wp-content/uploads/2021/10/style-guide-language-of-health.pdf</a:t>
            </a:r>
          </a:p>
        </p:txBody>
      </p:sp>
      <p:sp>
        <p:nvSpPr>
          <p:cNvPr id="4" name="Slide Number Placeholder 3"/>
          <p:cNvSpPr>
            <a:spLocks noGrp="1"/>
          </p:cNvSpPr>
          <p:nvPr>
            <p:ph type="sldNum" sz="quarter" idx="5"/>
          </p:nvPr>
        </p:nvSpPr>
        <p:spPr/>
        <p:txBody>
          <a:bodyPr/>
          <a:lstStyle/>
          <a:p>
            <a:fld id="{071C7662-5951-D64E-9170-BBDD05D1009B}" type="slidenum">
              <a:rPr lang="en-US" smtClean="0"/>
              <a:t>21</a:t>
            </a:fld>
            <a:endParaRPr lang="en-US"/>
          </a:p>
        </p:txBody>
      </p:sp>
    </p:spTree>
    <p:extLst>
      <p:ext uri="{BB962C8B-B14F-4D97-AF65-F5344CB8AC3E}">
        <p14:creationId xmlns:p14="http://schemas.microsoft.com/office/powerpoint/2010/main" val="3251336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examples included on the FNS risk 360 info sheet</a:t>
            </a:r>
          </a:p>
        </p:txBody>
      </p:sp>
      <p:sp>
        <p:nvSpPr>
          <p:cNvPr id="4" name="Slide Number Placeholder 3"/>
          <p:cNvSpPr>
            <a:spLocks noGrp="1"/>
          </p:cNvSpPr>
          <p:nvPr>
            <p:ph type="sldNum" sz="quarter" idx="5"/>
          </p:nvPr>
        </p:nvSpPr>
        <p:spPr/>
        <p:txBody>
          <a:bodyPr/>
          <a:lstStyle/>
          <a:p>
            <a:fld id="{071C7662-5951-D64E-9170-BBDD05D1009B}" type="slidenum">
              <a:rPr lang="en-US" smtClean="0"/>
              <a:t>23</a:t>
            </a:fld>
            <a:endParaRPr lang="en-US"/>
          </a:p>
        </p:txBody>
      </p:sp>
    </p:spTree>
    <p:extLst>
      <p:ext uri="{BB962C8B-B14F-4D97-AF65-F5344CB8AC3E}">
        <p14:creationId xmlns:p14="http://schemas.microsoft.com/office/powerpoint/2010/main" val="3575496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examples included on the FNS risk 360 info sheet</a:t>
            </a:r>
          </a:p>
          <a:p>
            <a:endParaRPr lang="en-US" dirty="0"/>
          </a:p>
        </p:txBody>
      </p:sp>
      <p:sp>
        <p:nvSpPr>
          <p:cNvPr id="4" name="Slide Number Placeholder 3"/>
          <p:cNvSpPr>
            <a:spLocks noGrp="1"/>
          </p:cNvSpPr>
          <p:nvPr>
            <p:ph type="sldNum" sz="quarter" idx="5"/>
          </p:nvPr>
        </p:nvSpPr>
        <p:spPr/>
        <p:txBody>
          <a:bodyPr/>
          <a:lstStyle/>
          <a:p>
            <a:fld id="{071C7662-5951-D64E-9170-BBDD05D1009B}" type="slidenum">
              <a:rPr lang="en-US" smtClean="0"/>
              <a:t>24</a:t>
            </a:fld>
            <a:endParaRPr lang="en-US"/>
          </a:p>
        </p:txBody>
      </p:sp>
    </p:spTree>
    <p:extLst>
      <p:ext uri="{BB962C8B-B14F-4D97-AF65-F5344CB8AC3E}">
        <p14:creationId xmlns:p14="http://schemas.microsoft.com/office/powerpoint/2010/main" val="653325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This risk does not include the diagnosis of eating disorders (see Risk 358 Eating Disorders)</a:t>
            </a:r>
          </a:p>
          <a:p>
            <a:r>
              <a:rPr lang="en-US"/>
              <a:t>Oregon’s Risk Info Sheet: https://www.oregon.gov/oha/PH/HEALTHYPEOPLEFAMILIES/WIC/Documents/modules/risk/361.pdf (</a:t>
            </a:r>
          </a:p>
          <a:p>
            <a:r>
              <a:rPr lang="en-US"/>
              <a:t>Updated FNS Risk Info Sheet: </a:t>
            </a:r>
          </a:p>
        </p:txBody>
      </p:sp>
      <p:sp>
        <p:nvSpPr>
          <p:cNvPr id="4" name="Slide Number Placeholder 3"/>
          <p:cNvSpPr>
            <a:spLocks noGrp="1"/>
          </p:cNvSpPr>
          <p:nvPr>
            <p:ph type="sldNum" sz="quarter" idx="5"/>
          </p:nvPr>
        </p:nvSpPr>
        <p:spPr/>
        <p:txBody>
          <a:bodyPr/>
          <a:lstStyle/>
          <a:p>
            <a:fld id="{071C7662-5951-D64E-9170-BBDD05D1009B}" type="slidenum">
              <a:rPr lang="en-US" smtClean="0"/>
              <a:t>25</a:t>
            </a:fld>
            <a:endParaRPr lang="en-US"/>
          </a:p>
        </p:txBody>
      </p:sp>
    </p:spTree>
    <p:extLst>
      <p:ext uri="{BB962C8B-B14F-4D97-AF65-F5344CB8AC3E}">
        <p14:creationId xmlns:p14="http://schemas.microsoft.com/office/powerpoint/2010/main" val="487096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5</a:t>
            </a:fld>
            <a:endParaRPr lang="en-US"/>
          </a:p>
        </p:txBody>
      </p:sp>
    </p:spTree>
    <p:extLst>
      <p:ext uri="{BB962C8B-B14F-4D97-AF65-F5344CB8AC3E}">
        <p14:creationId xmlns:p14="http://schemas.microsoft.com/office/powerpoint/2010/main" val="408842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Potential Resources: </a:t>
            </a:r>
          </a:p>
          <a:p>
            <a:r>
              <a:rPr lang="en-US"/>
              <a:t>Postpartum Support International is one resource with a support warm line that can be accessed at 800-944-4PPD (1-800-944-4773) – English and Spanish</a:t>
            </a:r>
          </a:p>
          <a:p>
            <a:r>
              <a:rPr lang="en-US"/>
              <a:t>	Text Line (English): </a:t>
            </a:r>
            <a:r>
              <a:rPr lang="en-US" b="0" i="0">
                <a:solidFill>
                  <a:srgbClr val="4E4B48"/>
                </a:solidFill>
                <a:effectLst/>
                <a:latin typeface="lato" panose="020F0502020204030203" pitchFamily="34" charset="0"/>
              </a:rPr>
              <a:t>800-944-4773 Text Line (Spanish): 971-203-7773</a:t>
            </a:r>
            <a:endParaRPr lang="en-US"/>
          </a:p>
          <a:p>
            <a:r>
              <a:rPr lang="en-US"/>
              <a:t>https://www.postpartum.net/get-help/ </a:t>
            </a:r>
          </a:p>
        </p:txBody>
      </p:sp>
      <p:sp>
        <p:nvSpPr>
          <p:cNvPr id="4" name="Slide Number Placeholder 3"/>
          <p:cNvSpPr>
            <a:spLocks noGrp="1"/>
          </p:cNvSpPr>
          <p:nvPr>
            <p:ph type="sldNum" sz="quarter" idx="5"/>
          </p:nvPr>
        </p:nvSpPr>
        <p:spPr/>
        <p:txBody>
          <a:bodyPr/>
          <a:lstStyle/>
          <a:p>
            <a:fld id="{071C7662-5951-D64E-9170-BBDD05D1009B}" type="slidenum">
              <a:rPr lang="en-US" smtClean="0"/>
              <a:t>27</a:t>
            </a:fld>
            <a:endParaRPr lang="en-US"/>
          </a:p>
        </p:txBody>
      </p:sp>
    </p:spTree>
    <p:extLst>
      <p:ext uri="{BB962C8B-B14F-4D97-AF65-F5344CB8AC3E}">
        <p14:creationId xmlns:p14="http://schemas.microsoft.com/office/powerpoint/2010/main" val="794405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new questions replace the question on the Health Questionnaire, currently/formerly written as: “In the past 6 </a:t>
            </a:r>
            <a:r>
              <a:rPr lang="en-US" dirty="0" err="1"/>
              <a:t>mos</a:t>
            </a:r>
            <a:r>
              <a:rPr lang="en-US" dirty="0"/>
              <a:t>, has someone pushed, hit, slapped, kicked, chocked or physically hurt your baby? 901”</a:t>
            </a:r>
          </a:p>
          <a:p>
            <a:endParaRPr lang="en-US" dirty="0"/>
          </a:p>
          <a:p>
            <a:r>
              <a:rPr lang="en-US" dirty="0"/>
              <a:t>This Health Questionnaire question still leads to the assignment of risk 901, depending on how it is answered. A “yes” response will assign risk 901. Please ensure that matches what the caregiver has reported (such as, they could have a concern though the participant has not been a recipient of abuse). Refer to local resources as needed.</a:t>
            </a:r>
          </a:p>
        </p:txBody>
      </p:sp>
      <p:sp>
        <p:nvSpPr>
          <p:cNvPr id="4" name="Slide Number Placeholder 3"/>
          <p:cNvSpPr>
            <a:spLocks noGrp="1"/>
          </p:cNvSpPr>
          <p:nvPr>
            <p:ph type="sldNum" sz="quarter" idx="5"/>
          </p:nvPr>
        </p:nvSpPr>
        <p:spPr/>
        <p:txBody>
          <a:bodyPr/>
          <a:lstStyle/>
          <a:p>
            <a:fld id="{071C7662-5951-D64E-9170-BBDD05D1009B}" type="slidenum">
              <a:rPr lang="en-US" smtClean="0"/>
              <a:t>29</a:t>
            </a:fld>
            <a:endParaRPr lang="en-US"/>
          </a:p>
        </p:txBody>
      </p:sp>
    </p:spTree>
    <p:extLst>
      <p:ext uri="{BB962C8B-B14F-4D97-AF65-F5344CB8AC3E}">
        <p14:creationId xmlns:p14="http://schemas.microsoft.com/office/powerpoint/2010/main" val="36120641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Source Sans Pro" panose="020B0503030403020204" pitchFamily="34" charset="0"/>
                <a:ea typeface="Source Sans Pro" panose="020B0503030403020204" pitchFamily="34" charset="0"/>
              </a:rPr>
              <a:t>Discussion: Referrals, how do you discuss this sensitive topic with families and make referrals? What referral sources do you have in your area?</a:t>
            </a:r>
          </a:p>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30</a:t>
            </a:fld>
            <a:endParaRPr lang="en-US"/>
          </a:p>
        </p:txBody>
      </p:sp>
    </p:spTree>
    <p:extLst>
      <p:ext uri="{BB962C8B-B14F-4D97-AF65-F5344CB8AC3E}">
        <p14:creationId xmlns:p14="http://schemas.microsoft.com/office/powerpoint/2010/main" val="1621052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6</a:t>
            </a:fld>
            <a:endParaRPr lang="en-US"/>
          </a:p>
        </p:txBody>
      </p:sp>
    </p:spTree>
    <p:extLst>
      <p:ext uri="{BB962C8B-B14F-4D97-AF65-F5344CB8AC3E}">
        <p14:creationId xmlns:p14="http://schemas.microsoft.com/office/powerpoint/2010/main" val="1487816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626: https://www.oregon.gov/oha/PH/HEALTHYPEOPLEFAMILIES/WIC/Documents/ppm/626.pdf</a:t>
            </a:r>
          </a:p>
          <a:p>
            <a:r>
              <a:rPr lang="en-US" dirty="0"/>
              <a:t>Training Supervisors: this is a good time to refresh folks on documentation of Hgb rechecks as well (including documenting only the highest value in the biochemical area of the Medical Data tab)</a:t>
            </a:r>
          </a:p>
        </p:txBody>
      </p:sp>
      <p:sp>
        <p:nvSpPr>
          <p:cNvPr id="4" name="Slide Number Placeholder 3"/>
          <p:cNvSpPr>
            <a:spLocks noGrp="1"/>
          </p:cNvSpPr>
          <p:nvPr>
            <p:ph type="sldNum" sz="quarter" idx="5"/>
          </p:nvPr>
        </p:nvSpPr>
        <p:spPr/>
        <p:txBody>
          <a:bodyPr/>
          <a:lstStyle/>
          <a:p>
            <a:fld id="{071C7662-5951-D64E-9170-BBDD05D1009B}" type="slidenum">
              <a:rPr lang="en-US" smtClean="0"/>
              <a:t>7</a:t>
            </a:fld>
            <a:endParaRPr lang="en-US"/>
          </a:p>
        </p:txBody>
      </p:sp>
    </p:spTree>
    <p:extLst>
      <p:ext uri="{BB962C8B-B14F-4D97-AF65-F5344CB8AC3E}">
        <p14:creationId xmlns:p14="http://schemas.microsoft.com/office/powerpoint/2010/main" val="280676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source: 2022 FNS Risk Information Sheet for Risk 201</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Further information on Bullet #4: “</a:t>
            </a:r>
            <a:r>
              <a:rPr lang="en-US" sz="1200" dirty="0">
                <a:latin typeface="Source Sans Pro" panose="020B0503030403020204" pitchFamily="34" charset="0"/>
                <a:ea typeface="Source Sans Pro" panose="020B0503030403020204" pitchFamily="34" charset="0"/>
              </a:rPr>
              <a:t>Consumption of vitamin C-rich foods and meat, fish or poultry increase the absorption of nonheme iron”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panose="020B0503030403020204" pitchFamily="34" charset="0"/>
                <a:ea typeface="Source Sans Pro" panose="020B0503030403020204" pitchFamily="34" charset="0"/>
              </a:rPr>
              <a:t>Please see reference 8 on the FNS risk info sheet: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Lynch S, Pfeiffer CM, Georgieff MK, </a:t>
            </a:r>
            <a:r>
              <a:rPr lang="en-US" sz="1800" dirty="0" err="1">
                <a:effectLst/>
                <a:latin typeface="Segoe UI" panose="020B0502040204020203" pitchFamily="34" charset="0"/>
              </a:rPr>
              <a:t>Brittenham</a:t>
            </a:r>
            <a:r>
              <a:rPr lang="en-US" sz="1800" dirty="0">
                <a:effectLst/>
                <a:latin typeface="Segoe UI" panose="020B0502040204020203" pitchFamily="34" charset="0"/>
              </a:rPr>
              <a:t> G, Fairweather-Tait S, Hurrell RF, et al. Biomarkers of nutrition for development (BOND)-iron review. J </a:t>
            </a:r>
            <a:r>
              <a:rPr lang="en-US" sz="1800" dirty="0" err="1">
                <a:effectLst/>
                <a:latin typeface="Segoe UI" panose="020B0502040204020203" pitchFamily="34" charset="0"/>
              </a:rPr>
              <a:t>Nutr</a:t>
            </a:r>
            <a:r>
              <a:rPr lang="en-US" sz="1800" dirty="0">
                <a:effectLst/>
                <a:latin typeface="Segoe UI" panose="020B0502040204020203" pitchFamily="34" charset="0"/>
              </a:rPr>
              <a:t>. 2018 Jun 1 [cited 2020 Sep 17];148(suppl_1):1001S-1067S. Available from: https://www.ncbi.nlm.nih.gov/pmc/articles/PMC6297556/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ea typeface="Source Sans Pro" panose="020B0503030403020204" pitchFamily="34" charset="0"/>
              </a:rPr>
              <a:t>From the article: </a:t>
            </a:r>
            <a:r>
              <a:rPr lang="en-US" sz="1800" dirty="0">
                <a:effectLst/>
                <a:latin typeface="Segoe UI" panose="020B0502040204020203" pitchFamily="34" charset="0"/>
              </a:rPr>
              <a:t>"Absorption [of iron] is markedly affected by meal composition. Unidentified components of meat (thought to be partially digested peptides), ascorbic acid, and to some extent other organic acids promote absorption, …"</a:t>
            </a:r>
            <a:br>
              <a:rPr lang="en-US" sz="1800" dirty="0">
                <a:effectLst/>
                <a:latin typeface="Segoe UI" panose="020B0502040204020203" pitchFamily="34" charset="0"/>
              </a:rPr>
            </a:br>
            <a:br>
              <a:rPr lang="en-US" sz="1800" dirty="0">
                <a:effectLst/>
                <a:latin typeface="Segoe UI" panose="020B0502040204020203" pitchFamily="34" charset="0"/>
              </a:rPr>
            </a:br>
            <a:r>
              <a:rPr lang="en-US" sz="1800" dirty="0">
                <a:effectLst/>
                <a:latin typeface="Segoe UI" panose="020B0502040204020203" pitchFamily="34" charset="0"/>
              </a:rPr>
              <a:t>So it's not the heme iron of meat, fish or poultry that increases the absorption of nonheme iron, but peptides (when protein begins to break down, before they are broken into individual amino acids), ascorbic acid and other organic acids in the protein source that help promote absorption.</a:t>
            </a:r>
            <a:endParaRPr lang="en-US" sz="1800" dirty="0">
              <a:effectLst/>
              <a:latin typeface="Segoe UI" panose="020B0502040204020203"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panose="020B0503030403020204" pitchFamily="34" charset="0"/>
              <a:ea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071C7662-5951-D64E-9170-BBDD05D1009B}" type="slidenum">
              <a:rPr lang="en-US" smtClean="0"/>
              <a:t>8</a:t>
            </a:fld>
            <a:endParaRPr lang="en-US"/>
          </a:p>
        </p:txBody>
      </p:sp>
    </p:spTree>
    <p:extLst>
      <p:ext uri="{BB962C8B-B14F-4D97-AF65-F5344CB8AC3E}">
        <p14:creationId xmlns:p14="http://schemas.microsoft.com/office/powerpoint/2010/main" val="2015002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342900">
              <a:spcAft>
                <a:spcPts val="1000"/>
              </a:spcAft>
              <a:buFont typeface="Wingdings" panose="05000000000000000000" pitchFamily="2" charset="2"/>
              <a:buChar char="§"/>
            </a:pPr>
            <a:endParaRPr lang="en-US" sz="2000" dirty="0"/>
          </a:p>
          <a:p>
            <a:pPr marL="971550" lvl="1" indent="-342900">
              <a:spcBef>
                <a:spcPts val="1200"/>
              </a:spcBef>
              <a:spcAft>
                <a:spcPts val="1800"/>
              </a:spcAft>
              <a:buFont typeface="Wingdings" panose="05000000000000000000" pitchFamily="2" charset="2"/>
              <a:buChar char="§"/>
            </a:pPr>
            <a:r>
              <a:rPr lang="en-US" sz="2000" dirty="0"/>
              <a:t>Encourage consumption of iron-rich foods (with an emphasis on the foods in the WIC food package): Lentils and beans, fortified cereals, red meats, fish, and poultry</a:t>
            </a:r>
          </a:p>
          <a:p>
            <a:pPr marL="1428750" lvl="2" indent="-342900">
              <a:spcBef>
                <a:spcPts val="1200"/>
              </a:spcBef>
              <a:spcAft>
                <a:spcPts val="1800"/>
              </a:spcAft>
              <a:buFont typeface="Wingdings" panose="05000000000000000000" pitchFamily="2" charset="2"/>
              <a:buChar char="§"/>
            </a:pPr>
            <a:r>
              <a:rPr lang="en-US" sz="1800" b="0" i="0" u="none" strike="noStrike" baseline="0" dirty="0">
                <a:solidFill>
                  <a:srgbClr val="4AACC5"/>
                </a:solidFill>
                <a:latin typeface="Calibri" panose="020F0502020204030204" pitchFamily="34" charset="0"/>
              </a:rPr>
              <a:t>https://ods.od.nih.gov/factsheets/Iron-HealthProfessional/#h3 </a:t>
            </a:r>
          </a:p>
          <a:p>
            <a:pPr marL="1428750" lvl="2" indent="-342900">
              <a:spcBef>
                <a:spcPts val="1200"/>
              </a:spcBef>
              <a:spcAft>
                <a:spcPts val="1800"/>
              </a:spcAft>
              <a:buFont typeface="Wingdings" panose="05000000000000000000" pitchFamily="2" charset="2"/>
              <a:buChar char="§"/>
            </a:pPr>
            <a:r>
              <a:rPr lang="en-US" sz="1800" b="0" i="0" u="none" strike="noStrike" baseline="0" dirty="0">
                <a:solidFill>
                  <a:srgbClr val="4AACC5"/>
                </a:solidFill>
                <a:latin typeface="Calibri" panose="020F0502020204030204" pitchFamily="34" charset="0"/>
              </a:rPr>
              <a:t>https://oregon-wic.myshopify.com/products/iron-foods-for-moms-and-kids-pad-of-50?_pos=1&amp;_sid=98962571f&amp;_ss=r</a:t>
            </a:r>
          </a:p>
          <a:p>
            <a:endParaRPr lang="en-US" sz="1800" b="0" i="0" u="none" strike="noStrike" baseline="0" dirty="0">
              <a:solidFill>
                <a:srgbClr val="4AACC5"/>
              </a:solidFill>
              <a:latin typeface="Calibri" panose="020F0502020204030204" pitchFamily="34" charset="0"/>
            </a:endParaRPr>
          </a:p>
          <a:p>
            <a:pPr marL="1428750" lvl="2" indent="-342900">
              <a:spcBef>
                <a:spcPts val="1200"/>
              </a:spcBef>
              <a:spcAft>
                <a:spcPts val="1800"/>
              </a:spcAft>
              <a:buFont typeface="Wingdings" panose="05000000000000000000" pitchFamily="2" charset="2"/>
              <a:buChar char="§"/>
            </a:pPr>
            <a:endParaRPr lang="en-US" sz="2000" dirty="0"/>
          </a:p>
          <a:p>
            <a:pPr marL="971550" lvl="1" indent="-342900">
              <a:spcBef>
                <a:spcPts val="1200"/>
              </a:spcBef>
              <a:spcAft>
                <a:spcPts val="1800"/>
              </a:spcAft>
              <a:buFont typeface="Wingdings" panose="05000000000000000000" pitchFamily="2" charset="2"/>
              <a:buChar char="§"/>
            </a:pPr>
            <a:r>
              <a:rPr lang="en-US" sz="2400" dirty="0"/>
              <a:t>Encourage consumption of foods rich in Vitamin C to aid in iron absorption: Citrus fruits, tomatoes, and other fruits and vegetables</a:t>
            </a:r>
          </a:p>
          <a:p>
            <a:pPr marL="1428750" lvl="2" indent="-342900">
              <a:spcBef>
                <a:spcPts val="1200"/>
              </a:spcBef>
              <a:spcAft>
                <a:spcPts val="1800"/>
              </a:spcAft>
              <a:buFont typeface="Wingdings" panose="05000000000000000000" pitchFamily="2" charset="2"/>
              <a:buChar char="§"/>
            </a:pPr>
            <a:r>
              <a:rPr lang="en-US" sz="1800" b="0" i="0" u="none" strike="noStrike" baseline="0" dirty="0">
                <a:solidFill>
                  <a:srgbClr val="4AACC5"/>
                </a:solidFill>
                <a:latin typeface="Calibri" panose="020F0502020204030204" pitchFamily="34" charset="0"/>
              </a:rPr>
              <a:t>http://ods.od.nih.gov/factsheets/VitaminC-HealthProfessional/ </a:t>
            </a:r>
          </a:p>
          <a:p>
            <a:endParaRPr lang="en-US" sz="1800" b="0" i="0" u="none" strike="noStrike" baseline="0" dirty="0">
              <a:solidFill>
                <a:srgbClr val="4AACC5"/>
              </a:solidFill>
              <a:latin typeface="Calibri" panose="020F0502020204030204" pitchFamily="34" charset="0"/>
            </a:endParaRPr>
          </a:p>
          <a:p>
            <a:pPr marL="971550" lvl="1" indent="-342900">
              <a:spcBef>
                <a:spcPts val="1200"/>
              </a:spcBef>
              <a:spcAft>
                <a:spcPts val="1800"/>
              </a:spcAft>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071C7662-5951-D64E-9170-BBDD05D1009B}" type="slidenum">
              <a:rPr lang="en-US" smtClean="0"/>
              <a:t>9</a:t>
            </a:fld>
            <a:endParaRPr lang="en-US"/>
          </a:p>
        </p:txBody>
      </p:sp>
    </p:spTree>
    <p:extLst>
      <p:ext uri="{BB962C8B-B14F-4D97-AF65-F5344CB8AC3E}">
        <p14:creationId xmlns:p14="http://schemas.microsoft.com/office/powerpoint/2010/main" val="617418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10</a:t>
            </a:fld>
            <a:endParaRPr lang="en-US"/>
          </a:p>
        </p:txBody>
      </p:sp>
    </p:spTree>
    <p:extLst>
      <p:ext uri="{BB962C8B-B14F-4D97-AF65-F5344CB8AC3E}">
        <p14:creationId xmlns:p14="http://schemas.microsoft.com/office/powerpoint/2010/main" val="108807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11</a:t>
            </a:fld>
            <a:endParaRPr lang="en-US"/>
          </a:p>
        </p:txBody>
      </p:sp>
    </p:spTree>
    <p:extLst>
      <p:ext uri="{BB962C8B-B14F-4D97-AF65-F5344CB8AC3E}">
        <p14:creationId xmlns:p14="http://schemas.microsoft.com/office/powerpoint/2010/main" val="1285611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1C7662-5951-D64E-9170-BBDD05D1009B}" type="slidenum">
              <a:rPr lang="en-US" smtClean="0"/>
              <a:t>12</a:t>
            </a:fld>
            <a:endParaRPr lang="en-US"/>
          </a:p>
        </p:txBody>
      </p:sp>
    </p:spTree>
    <p:extLst>
      <p:ext uri="{BB962C8B-B14F-4D97-AF65-F5344CB8AC3E}">
        <p14:creationId xmlns:p14="http://schemas.microsoft.com/office/powerpoint/2010/main" val="3160066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5D5B257-C98E-B0DA-9E3F-C9309303B85D}"/>
              </a:ext>
            </a:extLst>
          </p:cNvPr>
          <p:cNvSpPr/>
          <p:nvPr userDrawn="1"/>
        </p:nvSpPr>
        <p:spPr>
          <a:xfrm>
            <a:off x="9554940" y="2134282"/>
            <a:ext cx="2354071" cy="2273886"/>
          </a:xfrm>
          <a:custGeom>
            <a:avLst/>
            <a:gdLst>
              <a:gd name="connsiteX0" fmla="*/ 1234735 w 2354071"/>
              <a:gd name="connsiteY0" fmla="*/ 614 h 2273886"/>
              <a:gd name="connsiteX1" fmla="*/ 2282741 w 2354071"/>
              <a:gd name="connsiteY1" fmla="*/ 333960 h 2273886"/>
              <a:gd name="connsiteX2" fmla="*/ 1552501 w 2354071"/>
              <a:gd name="connsiteY2" fmla="*/ 2246018 h 2273886"/>
              <a:gd name="connsiteX3" fmla="*/ 73179 w 2354071"/>
              <a:gd name="connsiteY3" fmla="*/ 789465 h 2273886"/>
              <a:gd name="connsiteX4" fmla="*/ 1234735 w 2354071"/>
              <a:gd name="connsiteY4" fmla="*/ 614 h 227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071" h="2273886">
                <a:moveTo>
                  <a:pt x="1234735" y="614"/>
                </a:moveTo>
                <a:cubicBezTo>
                  <a:pt x="1706563" y="13081"/>
                  <a:pt x="2159465" y="212581"/>
                  <a:pt x="2282741" y="333960"/>
                </a:cubicBezTo>
                <a:cubicBezTo>
                  <a:pt x="2529295" y="576719"/>
                  <a:pt x="2100380" y="2110538"/>
                  <a:pt x="1552501" y="2246018"/>
                </a:cubicBezTo>
                <a:cubicBezTo>
                  <a:pt x="1004623" y="2381498"/>
                  <a:pt x="-324776" y="2042968"/>
                  <a:pt x="73179" y="789465"/>
                </a:cubicBezTo>
                <a:cubicBezTo>
                  <a:pt x="272156" y="162713"/>
                  <a:pt x="762908" y="-11852"/>
                  <a:pt x="1234735" y="614"/>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3" name="Freeform: Shape 12">
            <a:extLst>
              <a:ext uri="{FF2B5EF4-FFF2-40B4-BE49-F238E27FC236}">
                <a16:creationId xmlns:a16="http://schemas.microsoft.com/office/drawing/2014/main" id="{61F3B831-39D2-F3BA-A6AA-9E6F43CE56B3}"/>
              </a:ext>
            </a:extLst>
          </p:cNvPr>
          <p:cNvSpPr/>
          <p:nvPr userDrawn="1"/>
        </p:nvSpPr>
        <p:spPr>
          <a:xfrm>
            <a:off x="7174107" y="555951"/>
            <a:ext cx="4115992" cy="3687882"/>
          </a:xfrm>
          <a:custGeom>
            <a:avLst/>
            <a:gdLst>
              <a:gd name="connsiteX0" fmla="*/ 2095480 w 4115992"/>
              <a:gd name="connsiteY0" fmla="*/ 1594 h 3687882"/>
              <a:gd name="connsiteX1" fmla="*/ 3212545 w 4115992"/>
              <a:gd name="connsiteY1" fmla="*/ 237897 h 3687882"/>
              <a:gd name="connsiteX2" fmla="*/ 3613312 w 4115992"/>
              <a:gd name="connsiteY2" fmla="*/ 3637982 h 3687882"/>
              <a:gd name="connsiteX3" fmla="*/ 13818 w 4115992"/>
              <a:gd name="connsiteY3" fmla="*/ 1294433 h 3687882"/>
              <a:gd name="connsiteX4" fmla="*/ 2095480 w 4115992"/>
              <a:gd name="connsiteY4" fmla="*/ 1594 h 36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992" h="3687882">
                <a:moveTo>
                  <a:pt x="2095480" y="1594"/>
                </a:moveTo>
                <a:cubicBezTo>
                  <a:pt x="2558738" y="-12214"/>
                  <a:pt x="2980502" y="63487"/>
                  <a:pt x="3212545" y="237897"/>
                </a:cubicBezTo>
                <a:cubicBezTo>
                  <a:pt x="3955083" y="796011"/>
                  <a:pt x="4599491" y="3291774"/>
                  <a:pt x="3613312" y="3637982"/>
                </a:cubicBezTo>
                <a:cubicBezTo>
                  <a:pt x="2627132" y="3984191"/>
                  <a:pt x="242913" y="2456409"/>
                  <a:pt x="13818" y="1294433"/>
                </a:cubicBezTo>
                <a:cubicBezTo>
                  <a:pt x="-143685" y="495575"/>
                  <a:pt x="1076313" y="31973"/>
                  <a:pt x="2095480" y="15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1" name="Freeform: Shape 10">
            <a:extLst>
              <a:ext uri="{FF2B5EF4-FFF2-40B4-BE49-F238E27FC236}">
                <a16:creationId xmlns:a16="http://schemas.microsoft.com/office/drawing/2014/main" id="{0A72116D-6F86-BD64-4466-FC5B3E593B08}"/>
              </a:ext>
            </a:extLst>
          </p:cNvPr>
          <p:cNvSpPr/>
          <p:nvPr userDrawn="1"/>
        </p:nvSpPr>
        <p:spPr>
          <a:xfrm>
            <a:off x="7143263" y="4108165"/>
            <a:ext cx="1880411" cy="1898594"/>
          </a:xfrm>
          <a:custGeom>
            <a:avLst/>
            <a:gdLst>
              <a:gd name="connsiteX0" fmla="*/ 831964 w 1880411"/>
              <a:gd name="connsiteY0" fmla="*/ 1 h 1898594"/>
              <a:gd name="connsiteX1" fmla="*/ 1624530 w 1880411"/>
              <a:gd name="connsiteY1" fmla="*/ 228196 h 1898594"/>
              <a:gd name="connsiteX2" fmla="*/ 1527767 w 1880411"/>
              <a:gd name="connsiteY2" fmla="*/ 1893513 h 1898594"/>
              <a:gd name="connsiteX3" fmla="*/ 70 w 1880411"/>
              <a:gd name="connsiteY3" fmla="*/ 463167 h 1898594"/>
              <a:gd name="connsiteX4" fmla="*/ 831964 w 1880411"/>
              <a:gd name="connsiteY4" fmla="*/ 1 h 189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0411" h="1898594">
                <a:moveTo>
                  <a:pt x="831964" y="1"/>
                </a:moveTo>
                <a:cubicBezTo>
                  <a:pt x="1159479" y="-120"/>
                  <a:pt x="1489430" y="83433"/>
                  <a:pt x="1624530" y="228196"/>
                </a:cubicBezTo>
                <a:cubicBezTo>
                  <a:pt x="1933330" y="559082"/>
                  <a:pt x="2030335" y="1811248"/>
                  <a:pt x="1527767" y="1893513"/>
                </a:cubicBezTo>
                <a:cubicBezTo>
                  <a:pt x="1025200" y="1975779"/>
                  <a:pt x="11204" y="1040120"/>
                  <a:pt x="70" y="463167"/>
                </a:cubicBezTo>
                <a:cubicBezTo>
                  <a:pt x="-6193" y="138631"/>
                  <a:pt x="410873" y="157"/>
                  <a:pt x="831964" y="1"/>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786384" y="1774335"/>
            <a:ext cx="6016752" cy="1883664"/>
          </a:xfrm>
        </p:spPr>
        <p:txBody>
          <a:bodyPr lIns="91440" tIns="45720" rIns="91440" bIns="45720" anchor="b">
            <a:noAutofit/>
          </a:bodyPr>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786384" y="4133668"/>
            <a:ext cx="6016752" cy="466344"/>
          </a:xfrm>
        </p:spPr>
        <p:txBody>
          <a:bodyPr>
            <a:noAutofit/>
          </a:bodyPr>
          <a:lstStyle>
            <a:lvl1pPr marL="0" indent="0" algn="l">
              <a:buNone/>
              <a:defRPr sz="2400" b="1">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6" name="Group 15">
            <a:extLst>
              <a:ext uri="{FF2B5EF4-FFF2-40B4-BE49-F238E27FC236}">
                <a16:creationId xmlns:a16="http://schemas.microsoft.com/office/drawing/2014/main" id="{D32690B4-57BF-C0BE-FA3C-73FE216F0B82}"/>
              </a:ext>
            </a:extLst>
          </p:cNvPr>
          <p:cNvGrpSpPr/>
          <p:nvPr userDrawn="1"/>
        </p:nvGrpSpPr>
        <p:grpSpPr>
          <a:xfrm>
            <a:off x="855739" y="3736017"/>
            <a:ext cx="4949109" cy="147360"/>
            <a:chOff x="3862913" y="5584851"/>
            <a:chExt cx="3422601" cy="147360"/>
          </a:xfrm>
        </p:grpSpPr>
        <p:sp>
          <p:nvSpPr>
            <p:cNvPr id="17" name="Rectangle 16">
              <a:extLst>
                <a:ext uri="{FF2B5EF4-FFF2-40B4-BE49-F238E27FC236}">
                  <a16:creationId xmlns:a16="http://schemas.microsoft.com/office/drawing/2014/main" id="{3483EB04-C33A-D643-DD44-2E8C3C612F33}"/>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8" name="Rectangle 17">
              <a:extLst>
                <a:ext uri="{FF2B5EF4-FFF2-40B4-BE49-F238E27FC236}">
                  <a16:creationId xmlns:a16="http://schemas.microsoft.com/office/drawing/2014/main" id="{64EC4960-3667-21EF-9D96-D0357F9D5B70}"/>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9" name="Rectangle 18">
              <a:extLst>
                <a:ext uri="{FF2B5EF4-FFF2-40B4-BE49-F238E27FC236}">
                  <a16:creationId xmlns:a16="http://schemas.microsoft.com/office/drawing/2014/main" id="{82AA39EB-8982-D84E-84D7-9AC369FCB451}"/>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0" name="Rectangle 19">
              <a:extLst>
                <a:ext uri="{FF2B5EF4-FFF2-40B4-BE49-F238E27FC236}">
                  <a16:creationId xmlns:a16="http://schemas.microsoft.com/office/drawing/2014/main" id="{A064C83F-E8F6-A0DF-E60F-A0AF0B0C72B7}"/>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1" name="Rectangle 20">
              <a:extLst>
                <a:ext uri="{FF2B5EF4-FFF2-40B4-BE49-F238E27FC236}">
                  <a16:creationId xmlns:a16="http://schemas.microsoft.com/office/drawing/2014/main" id="{6FE9D1C1-CC9B-F1C1-7498-F913E559E119}"/>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2" name="Rectangle 21">
              <a:extLst>
                <a:ext uri="{FF2B5EF4-FFF2-40B4-BE49-F238E27FC236}">
                  <a16:creationId xmlns:a16="http://schemas.microsoft.com/office/drawing/2014/main" id="{CDF4EF94-285C-826B-4425-3849E693C587}"/>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3" name="Rectangle 22">
              <a:extLst>
                <a:ext uri="{FF2B5EF4-FFF2-40B4-BE49-F238E27FC236}">
                  <a16:creationId xmlns:a16="http://schemas.microsoft.com/office/drawing/2014/main" id="{89C3254F-05F6-4396-9DC0-8191AAC00760}"/>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28" name="Picture Placeholder 27">
            <a:extLst>
              <a:ext uri="{FF2B5EF4-FFF2-40B4-BE49-F238E27FC236}">
                <a16:creationId xmlns:a16="http://schemas.microsoft.com/office/drawing/2014/main" id="{287B9F6A-0CB7-4B45-9ADB-F3C42D9441B1}"/>
              </a:ext>
            </a:extLst>
          </p:cNvPr>
          <p:cNvSpPr>
            <a:spLocks noGrp="1"/>
          </p:cNvSpPr>
          <p:nvPr>
            <p:ph type="pic" sz="quarter" idx="10"/>
          </p:nvPr>
        </p:nvSpPr>
        <p:spPr>
          <a:xfrm>
            <a:off x="6481154" y="1065229"/>
            <a:ext cx="4838886" cy="4396060"/>
          </a:xfrm>
          <a:custGeom>
            <a:avLst/>
            <a:gdLst>
              <a:gd name="connsiteX0" fmla="*/ 2849362 w 4838886"/>
              <a:gd name="connsiteY0" fmla="*/ 329 h 4396060"/>
              <a:gd name="connsiteX1" fmla="*/ 3053469 w 4838886"/>
              <a:gd name="connsiteY1" fmla="*/ 32123 h 4396060"/>
              <a:gd name="connsiteX2" fmla="*/ 4034466 w 4838886"/>
              <a:gd name="connsiteY2" fmla="*/ 3833389 h 4396060"/>
              <a:gd name="connsiteX3" fmla="*/ 8680 w 4838886"/>
              <a:gd name="connsiteY3" fmla="*/ 2421584 h 4396060"/>
              <a:gd name="connsiteX4" fmla="*/ 2849362 w 4838886"/>
              <a:gd name="connsiteY4" fmla="*/ 329 h 439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886" h="4396060">
                <a:moveTo>
                  <a:pt x="2849362" y="329"/>
                </a:moveTo>
                <a:cubicBezTo>
                  <a:pt x="2921387" y="2240"/>
                  <a:pt x="2989709" y="12527"/>
                  <a:pt x="3053469" y="32123"/>
                </a:cubicBezTo>
                <a:cubicBezTo>
                  <a:pt x="4073625" y="345656"/>
                  <a:pt x="5899598" y="2188300"/>
                  <a:pt x="4034466" y="3833389"/>
                </a:cubicBezTo>
                <a:cubicBezTo>
                  <a:pt x="2169335" y="5478478"/>
                  <a:pt x="172179" y="3055128"/>
                  <a:pt x="8680" y="2421584"/>
                </a:cubicBezTo>
                <a:cubicBezTo>
                  <a:pt x="-144600" y="1827637"/>
                  <a:pt x="1768983" y="-28337"/>
                  <a:pt x="2849362" y="329"/>
                </a:cubicBez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
        <p:nvSpPr>
          <p:cNvPr id="5" name="Text Placeholder 39">
            <a:extLst>
              <a:ext uri="{FF2B5EF4-FFF2-40B4-BE49-F238E27FC236}">
                <a16:creationId xmlns:a16="http://schemas.microsoft.com/office/drawing/2014/main" id="{F3C46320-935E-5B4D-560B-5D1677F21D49}"/>
              </a:ext>
            </a:extLst>
          </p:cNvPr>
          <p:cNvSpPr>
            <a:spLocks noGrp="1"/>
          </p:cNvSpPr>
          <p:nvPr>
            <p:ph type="body" sz="quarter" idx="22"/>
          </p:nvPr>
        </p:nvSpPr>
        <p:spPr>
          <a:xfrm>
            <a:off x="786383" y="4505372"/>
            <a:ext cx="6016751" cy="448056"/>
          </a:xfrm>
        </p:spPr>
        <p:txBody>
          <a:bodyPr anchor="t">
            <a:noAutofit/>
          </a:bodyPr>
          <a:lstStyle>
            <a:lvl1pPr marL="0" indent="0" algn="l">
              <a:lnSpc>
                <a:spcPct val="100000"/>
              </a:lnSpc>
              <a:buNone/>
              <a:defRPr sz="1800" b="0">
                <a:solidFill>
                  <a:schemeClr val="tx2"/>
                </a:solidFill>
                <a:latin typeface="+mn-lt"/>
                <a:ea typeface="Source Sans Pro" panose="020B0503030403020204" pitchFamily="34" charset="0"/>
              </a:defRPr>
            </a:lvl1pPr>
          </a:lstStyle>
          <a:p>
            <a:pPr lvl="0"/>
            <a:r>
              <a:rPr lang="en-US"/>
              <a:t>Click to edit Master text styles</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F5B64416-8A49-6E46-BB33-2F2110AF7A58}"/>
              </a:ext>
            </a:extLst>
          </p:cNvPr>
          <p:cNvSpPr/>
          <p:nvPr userDrawn="1"/>
        </p:nvSpPr>
        <p:spPr>
          <a:xfrm>
            <a:off x="1789369" y="210606"/>
            <a:ext cx="4014822" cy="2831433"/>
          </a:xfrm>
          <a:custGeom>
            <a:avLst/>
            <a:gdLst>
              <a:gd name="connsiteX0" fmla="*/ 2158295 w 4014822"/>
              <a:gd name="connsiteY0" fmla="*/ 28 h 2831433"/>
              <a:gd name="connsiteX1" fmla="*/ 3821927 w 4014822"/>
              <a:gd name="connsiteY1" fmla="*/ 451707 h 2831433"/>
              <a:gd name="connsiteX2" fmla="*/ 2116392 w 4014822"/>
              <a:gd name="connsiteY2" fmla="*/ 2831372 h 2831433"/>
              <a:gd name="connsiteX3" fmla="*/ 94181 w 4014822"/>
              <a:gd name="connsiteY3" fmla="*/ 648689 h 2831433"/>
              <a:gd name="connsiteX4" fmla="*/ 2158295 w 4014822"/>
              <a:gd name="connsiteY4" fmla="*/ 28 h 2831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4822" h="2831433">
                <a:moveTo>
                  <a:pt x="2158295" y="28"/>
                </a:moveTo>
                <a:cubicBezTo>
                  <a:pt x="2835060" y="2310"/>
                  <a:pt x="3491267" y="145999"/>
                  <a:pt x="3821927" y="451707"/>
                </a:cubicBezTo>
                <a:cubicBezTo>
                  <a:pt x="4577720" y="1150467"/>
                  <a:pt x="2923612" y="2843173"/>
                  <a:pt x="2116392" y="2831372"/>
                </a:cubicBezTo>
                <a:cubicBezTo>
                  <a:pt x="1309172" y="2819570"/>
                  <a:pt x="-421159" y="1396727"/>
                  <a:pt x="94181" y="648689"/>
                </a:cubicBezTo>
                <a:cubicBezTo>
                  <a:pt x="384060" y="227917"/>
                  <a:pt x="1288169" y="-2905"/>
                  <a:pt x="2158295" y="28"/>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5" name="Freeform: Shape 14">
            <a:extLst>
              <a:ext uri="{FF2B5EF4-FFF2-40B4-BE49-F238E27FC236}">
                <a16:creationId xmlns:a16="http://schemas.microsoft.com/office/drawing/2014/main" id="{8701AB8A-21AD-B0F6-6FF0-D9EAE5D057D2}"/>
              </a:ext>
            </a:extLst>
          </p:cNvPr>
          <p:cNvSpPr/>
          <p:nvPr userDrawn="1"/>
        </p:nvSpPr>
        <p:spPr>
          <a:xfrm>
            <a:off x="3317065" y="327525"/>
            <a:ext cx="4310951" cy="2435326"/>
          </a:xfrm>
          <a:custGeom>
            <a:avLst/>
            <a:gdLst>
              <a:gd name="connsiteX0" fmla="*/ 495174 w 4310951"/>
              <a:gd name="connsiteY0" fmla="*/ 362 h 2435326"/>
              <a:gd name="connsiteX1" fmla="*/ 920158 w 4310951"/>
              <a:gd name="connsiteY1" fmla="*/ 105891 h 2435326"/>
              <a:gd name="connsiteX2" fmla="*/ 4180406 w 4310951"/>
              <a:gd name="connsiteY2" fmla="*/ 480943 h 2435326"/>
              <a:gd name="connsiteX3" fmla="*/ 2495563 w 4310951"/>
              <a:gd name="connsiteY3" fmla="*/ 2419118 h 2435326"/>
              <a:gd name="connsiteX4" fmla="*/ 495174 w 4310951"/>
              <a:gd name="connsiteY4" fmla="*/ 362 h 24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951" h="2435326">
                <a:moveTo>
                  <a:pt x="495174" y="362"/>
                </a:moveTo>
                <a:cubicBezTo>
                  <a:pt x="614244" y="4112"/>
                  <a:pt x="755611" y="37187"/>
                  <a:pt x="920158" y="105891"/>
                </a:cubicBezTo>
                <a:cubicBezTo>
                  <a:pt x="2675326" y="838735"/>
                  <a:pt x="3610717" y="-408443"/>
                  <a:pt x="4180406" y="480943"/>
                </a:cubicBezTo>
                <a:cubicBezTo>
                  <a:pt x="4750095" y="1370329"/>
                  <a:pt x="3320003" y="2351857"/>
                  <a:pt x="2495563" y="2419118"/>
                </a:cubicBezTo>
                <a:cubicBezTo>
                  <a:pt x="276728" y="2668175"/>
                  <a:pt x="-655832" y="-35888"/>
                  <a:pt x="495174" y="36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4" name="Picture Placeholder 23">
            <a:extLst>
              <a:ext uri="{FF2B5EF4-FFF2-40B4-BE49-F238E27FC236}">
                <a16:creationId xmlns:a16="http://schemas.microsoft.com/office/drawing/2014/main" id="{8287F595-3431-850B-1A46-68302973CCAB}"/>
              </a:ext>
            </a:extLst>
          </p:cNvPr>
          <p:cNvSpPr>
            <a:spLocks noGrp="1"/>
          </p:cNvSpPr>
          <p:nvPr>
            <p:ph type="pic" sz="quarter" idx="13"/>
          </p:nvPr>
        </p:nvSpPr>
        <p:spPr>
          <a:xfrm>
            <a:off x="0" y="-1"/>
            <a:ext cx="12192001" cy="2655151"/>
          </a:xfrm>
          <a:custGeom>
            <a:avLst/>
            <a:gdLst>
              <a:gd name="connsiteX0" fmla="*/ 0 w 12192001"/>
              <a:gd name="connsiteY0" fmla="*/ 0 h 2655151"/>
              <a:gd name="connsiteX1" fmla="*/ 3 w 12192001"/>
              <a:gd name="connsiteY1" fmla="*/ 0 h 2655151"/>
              <a:gd name="connsiteX2" fmla="*/ 3 w 12192001"/>
              <a:gd name="connsiteY2" fmla="*/ 684 h 2655151"/>
              <a:gd name="connsiteX3" fmla="*/ 12192001 w 12192001"/>
              <a:gd name="connsiteY3" fmla="*/ 684 h 2655151"/>
              <a:gd name="connsiteX4" fmla="*/ 12192001 w 12192001"/>
              <a:gd name="connsiteY4" fmla="*/ 2407911 h 2655151"/>
              <a:gd name="connsiteX5" fmla="*/ 12191530 w 12192001"/>
              <a:gd name="connsiteY5" fmla="*/ 2407919 h 2655151"/>
              <a:gd name="connsiteX6" fmla="*/ 11594288 w 12192001"/>
              <a:gd name="connsiteY6" fmla="*/ 2482798 h 2655151"/>
              <a:gd name="connsiteX7" fmla="*/ 8040907 w 12192001"/>
              <a:gd name="connsiteY7" fmla="*/ 2486905 h 2655151"/>
              <a:gd name="connsiteX8" fmla="*/ 7786272 w 12192001"/>
              <a:gd name="connsiteY8" fmla="*/ 2448495 h 2655151"/>
              <a:gd name="connsiteX9" fmla="*/ 7777580 w 12192001"/>
              <a:gd name="connsiteY9" fmla="*/ 2445658 h 2655151"/>
              <a:gd name="connsiteX10" fmla="*/ 6489657 w 12192001"/>
              <a:gd name="connsiteY10" fmla="*/ 2249648 h 2655151"/>
              <a:gd name="connsiteX11" fmla="*/ 5190288 w 12192001"/>
              <a:gd name="connsiteY11" fmla="*/ 2280694 h 2655151"/>
              <a:gd name="connsiteX12" fmla="*/ 4860723 w 12192001"/>
              <a:gd name="connsiteY12" fmla="*/ 2317751 h 2655151"/>
              <a:gd name="connsiteX13" fmla="*/ 4637970 w 12192001"/>
              <a:gd name="connsiteY13" fmla="*/ 2355635 h 2655151"/>
              <a:gd name="connsiteX14" fmla="*/ 4481399 w 12192001"/>
              <a:gd name="connsiteY14" fmla="*/ 2371393 h 2655151"/>
              <a:gd name="connsiteX15" fmla="*/ 4194516 w 12192001"/>
              <a:gd name="connsiteY15" fmla="*/ 2417596 h 2655151"/>
              <a:gd name="connsiteX16" fmla="*/ 49281 w 12192001"/>
              <a:gd name="connsiteY16" fmla="*/ 2332426 h 2655151"/>
              <a:gd name="connsiteX17" fmla="*/ 0 w 12192001"/>
              <a:gd name="connsiteY17" fmla="*/ 2327645 h 265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1" h="2655151">
                <a:moveTo>
                  <a:pt x="0" y="0"/>
                </a:moveTo>
                <a:lnTo>
                  <a:pt x="3" y="0"/>
                </a:lnTo>
                <a:lnTo>
                  <a:pt x="3" y="684"/>
                </a:lnTo>
                <a:lnTo>
                  <a:pt x="12192001" y="684"/>
                </a:lnTo>
                <a:lnTo>
                  <a:pt x="12192001" y="2407911"/>
                </a:lnTo>
                <a:lnTo>
                  <a:pt x="12191530" y="2407919"/>
                </a:lnTo>
                <a:cubicBezTo>
                  <a:pt x="12021090" y="2415907"/>
                  <a:pt x="11822558" y="2440015"/>
                  <a:pt x="11594288" y="2482798"/>
                </a:cubicBezTo>
                <a:cubicBezTo>
                  <a:pt x="9971023" y="2787039"/>
                  <a:pt x="8884607" y="2623170"/>
                  <a:pt x="8040907" y="2486905"/>
                </a:cubicBezTo>
                <a:lnTo>
                  <a:pt x="7786272" y="2448495"/>
                </a:lnTo>
                <a:lnTo>
                  <a:pt x="7777580" y="2445658"/>
                </a:lnTo>
                <a:cubicBezTo>
                  <a:pt x="7400112" y="2345342"/>
                  <a:pt x="6970600" y="2275839"/>
                  <a:pt x="6489657" y="2249648"/>
                </a:cubicBezTo>
                <a:cubicBezTo>
                  <a:pt x="6091638" y="2227973"/>
                  <a:pt x="5658398" y="2235960"/>
                  <a:pt x="5190288" y="2280694"/>
                </a:cubicBezTo>
                <a:cubicBezTo>
                  <a:pt x="5085558" y="2288947"/>
                  <a:pt x="4975260" y="2301404"/>
                  <a:pt x="4860723" y="2317751"/>
                </a:cubicBezTo>
                <a:lnTo>
                  <a:pt x="4637970" y="2355635"/>
                </a:lnTo>
                <a:lnTo>
                  <a:pt x="4481399" y="2371393"/>
                </a:lnTo>
                <a:cubicBezTo>
                  <a:pt x="4391550" y="2383254"/>
                  <a:pt x="4295971" y="2398581"/>
                  <a:pt x="4194516" y="2417596"/>
                </a:cubicBezTo>
                <a:cubicBezTo>
                  <a:pt x="2165435" y="2797896"/>
                  <a:pt x="975184" y="2446774"/>
                  <a:pt x="49281" y="2332426"/>
                </a:cubicBezTo>
                <a:lnTo>
                  <a:pt x="0" y="2327645"/>
                </a:lnTo>
                <a:close/>
              </a:path>
            </a:pathLst>
          </a:custGeom>
          <a:solidFill>
            <a:schemeClr val="bg1">
              <a:lumMod val="85000"/>
            </a:schemeClr>
          </a:soli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3816" y="1051560"/>
            <a:ext cx="8101584" cy="1325563"/>
          </a:xfrm>
        </p:spPr>
        <p:txBody>
          <a:bodyPr anchor="b">
            <a:no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795528"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95528"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6592824"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592824"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11">
            <a:extLst>
              <a:ext uri="{FF2B5EF4-FFF2-40B4-BE49-F238E27FC236}">
                <a16:creationId xmlns:a16="http://schemas.microsoft.com/office/drawing/2014/main" id="{EE7D252A-6B69-E514-26A6-1C3086E23A8C}"/>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
        <p:nvSpPr>
          <p:cNvPr id="19" name="Footer Placeholder 5">
            <a:extLst>
              <a:ext uri="{FF2B5EF4-FFF2-40B4-BE49-F238E27FC236}">
                <a16:creationId xmlns:a16="http://schemas.microsoft.com/office/drawing/2014/main" id="{50138E35-2473-A805-FD57-ACB7C55EB615}"/>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Tree>
    <p:extLst>
      <p:ext uri="{BB962C8B-B14F-4D97-AF65-F5344CB8AC3E}">
        <p14:creationId xmlns:p14="http://schemas.microsoft.com/office/powerpoint/2010/main" val="4062460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BC66C81F-38A6-E13C-358A-CF2B70477129}"/>
              </a:ext>
            </a:extLst>
          </p:cNvPr>
          <p:cNvSpPr/>
          <p:nvPr userDrawn="1"/>
        </p:nvSpPr>
        <p:spPr>
          <a:xfrm>
            <a:off x="892936" y="2088672"/>
            <a:ext cx="1920247" cy="1937932"/>
          </a:xfrm>
          <a:custGeom>
            <a:avLst/>
            <a:gdLst>
              <a:gd name="connsiteX0" fmla="*/ 952167 w 1920247"/>
              <a:gd name="connsiteY0" fmla="*/ 2069 h 1937932"/>
              <a:gd name="connsiteX1" fmla="*/ 1146020 w 1920247"/>
              <a:gd name="connsiteY1" fmla="*/ 28022 h 1937932"/>
              <a:gd name="connsiteX2" fmla="*/ 1729489 w 1920247"/>
              <a:gd name="connsiteY2" fmla="*/ 1846370 h 1937932"/>
              <a:gd name="connsiteX3" fmla="*/ 54139 w 1920247"/>
              <a:gd name="connsiteY3" fmla="*/ 1404954 h 1937932"/>
              <a:gd name="connsiteX4" fmla="*/ 952167 w 1920247"/>
              <a:gd name="connsiteY4" fmla="*/ 2069 h 1937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7" h="1937932">
                <a:moveTo>
                  <a:pt x="952167" y="2069"/>
                </a:moveTo>
                <a:cubicBezTo>
                  <a:pt x="1013263" y="5702"/>
                  <a:pt x="1077832" y="14185"/>
                  <a:pt x="1146020" y="28022"/>
                </a:cubicBezTo>
                <a:cubicBezTo>
                  <a:pt x="2237027" y="249423"/>
                  <a:pt x="1911469" y="1616882"/>
                  <a:pt x="1729489" y="1846370"/>
                </a:cubicBezTo>
                <a:cubicBezTo>
                  <a:pt x="1547508" y="2075859"/>
                  <a:pt x="217779" y="1853787"/>
                  <a:pt x="54139" y="1404954"/>
                </a:cubicBezTo>
                <a:cubicBezTo>
                  <a:pt x="-99274" y="984173"/>
                  <a:pt x="35730" y="-52428"/>
                  <a:pt x="952167" y="2069"/>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9" name="Freeform: Shape 18">
            <a:extLst>
              <a:ext uri="{FF2B5EF4-FFF2-40B4-BE49-F238E27FC236}">
                <a16:creationId xmlns:a16="http://schemas.microsoft.com/office/drawing/2014/main" id="{353563E9-0102-A23C-8C56-17D20889363C}"/>
              </a:ext>
            </a:extLst>
          </p:cNvPr>
          <p:cNvSpPr/>
          <p:nvPr userDrawn="1"/>
        </p:nvSpPr>
        <p:spPr>
          <a:xfrm>
            <a:off x="3897600" y="2226588"/>
            <a:ext cx="1919274" cy="1896766"/>
          </a:xfrm>
          <a:custGeom>
            <a:avLst/>
            <a:gdLst>
              <a:gd name="connsiteX0" fmla="*/ 950195 w 1919274"/>
              <a:gd name="connsiteY0" fmla="*/ 709 h 1896766"/>
              <a:gd name="connsiteX1" fmla="*/ 1832169 w 1919274"/>
              <a:gd name="connsiteY1" fmla="*/ 1069588 h 1896766"/>
              <a:gd name="connsiteX2" fmla="*/ 124282 w 1919274"/>
              <a:gd name="connsiteY2" fmla="*/ 1639242 h 1896766"/>
              <a:gd name="connsiteX3" fmla="*/ 764475 w 1919274"/>
              <a:gd name="connsiteY3" fmla="*/ 8116 h 1896766"/>
              <a:gd name="connsiteX4" fmla="*/ 950195 w 1919274"/>
              <a:gd name="connsiteY4" fmla="*/ 709 h 1896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9274" h="1896766">
                <a:moveTo>
                  <a:pt x="950195" y="709"/>
                </a:moveTo>
                <a:cubicBezTo>
                  <a:pt x="1430402" y="15667"/>
                  <a:pt x="2174361" y="270758"/>
                  <a:pt x="1832169" y="1069588"/>
                </a:cubicBezTo>
                <a:cubicBezTo>
                  <a:pt x="1441093" y="1982536"/>
                  <a:pt x="509480" y="2087618"/>
                  <a:pt x="124282" y="1639242"/>
                </a:cubicBezTo>
                <a:cubicBezTo>
                  <a:pt x="-260916" y="1190866"/>
                  <a:pt x="333275" y="62351"/>
                  <a:pt x="764475" y="8116"/>
                </a:cubicBezTo>
                <a:cubicBezTo>
                  <a:pt x="818375" y="1336"/>
                  <a:pt x="881594" y="-1428"/>
                  <a:pt x="950195" y="709"/>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0" name="Freeform: Shape 19">
            <a:extLst>
              <a:ext uri="{FF2B5EF4-FFF2-40B4-BE49-F238E27FC236}">
                <a16:creationId xmlns:a16="http://schemas.microsoft.com/office/drawing/2014/main" id="{C4834079-129A-663C-2867-3DC3792C59A0}"/>
              </a:ext>
            </a:extLst>
          </p:cNvPr>
          <p:cNvSpPr/>
          <p:nvPr userDrawn="1"/>
        </p:nvSpPr>
        <p:spPr>
          <a:xfrm>
            <a:off x="6467965" y="2074736"/>
            <a:ext cx="1934216" cy="2008138"/>
          </a:xfrm>
          <a:custGeom>
            <a:avLst/>
            <a:gdLst>
              <a:gd name="connsiteX0" fmla="*/ 1176955 w 1934216"/>
              <a:gd name="connsiteY0" fmla="*/ 963 h 2008138"/>
              <a:gd name="connsiteX1" fmla="*/ 1467457 w 1934216"/>
              <a:gd name="connsiteY1" fmla="*/ 78222 h 2008138"/>
              <a:gd name="connsiteX2" fmla="*/ 1799669 w 1934216"/>
              <a:gd name="connsiteY2" fmla="*/ 1496056 h 2008138"/>
              <a:gd name="connsiteX3" fmla="*/ 471237 w 1934216"/>
              <a:gd name="connsiteY3" fmla="*/ 1889092 h 2008138"/>
              <a:gd name="connsiteX4" fmla="*/ 78202 w 1934216"/>
              <a:gd name="connsiteY4" fmla="*/ 560659 h 2008138"/>
              <a:gd name="connsiteX5" fmla="*/ 1176955 w 1934216"/>
              <a:gd name="connsiteY5" fmla="*/ 963 h 200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4216" h="2008138">
                <a:moveTo>
                  <a:pt x="1176955" y="963"/>
                </a:moveTo>
                <a:cubicBezTo>
                  <a:pt x="1279614" y="5871"/>
                  <a:pt x="1378325" y="29790"/>
                  <a:pt x="1467457" y="78222"/>
                </a:cubicBezTo>
                <a:cubicBezTo>
                  <a:pt x="1942827" y="336525"/>
                  <a:pt x="2057971" y="1020686"/>
                  <a:pt x="1799669" y="1496056"/>
                </a:cubicBezTo>
                <a:cubicBezTo>
                  <a:pt x="1541366" y="1971426"/>
                  <a:pt x="946607" y="2147394"/>
                  <a:pt x="471237" y="1889092"/>
                </a:cubicBezTo>
                <a:cubicBezTo>
                  <a:pt x="-4133" y="1630789"/>
                  <a:pt x="-87835" y="862471"/>
                  <a:pt x="78202" y="560659"/>
                </a:cubicBezTo>
                <a:cubicBezTo>
                  <a:pt x="213106" y="315438"/>
                  <a:pt x="732098" y="-20303"/>
                  <a:pt x="1176955" y="96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1" name="Freeform: Shape 20">
            <a:extLst>
              <a:ext uri="{FF2B5EF4-FFF2-40B4-BE49-F238E27FC236}">
                <a16:creationId xmlns:a16="http://schemas.microsoft.com/office/drawing/2014/main" id="{350E1CC6-A15E-1B79-5BB9-92C764498AC6}"/>
              </a:ext>
            </a:extLst>
          </p:cNvPr>
          <p:cNvSpPr/>
          <p:nvPr userDrawn="1"/>
        </p:nvSpPr>
        <p:spPr>
          <a:xfrm>
            <a:off x="9350343" y="2088796"/>
            <a:ext cx="1940255" cy="1874587"/>
          </a:xfrm>
          <a:custGeom>
            <a:avLst/>
            <a:gdLst>
              <a:gd name="connsiteX0" fmla="*/ 769429 w 1940255"/>
              <a:gd name="connsiteY0" fmla="*/ 1 h 1874587"/>
              <a:gd name="connsiteX1" fmla="*/ 1809595 w 1940255"/>
              <a:gd name="connsiteY1" fmla="*/ 336815 h 1874587"/>
              <a:gd name="connsiteX2" fmla="*/ 957221 w 1940255"/>
              <a:gd name="connsiteY2" fmla="*/ 1873566 h 1874587"/>
              <a:gd name="connsiteX3" fmla="*/ 84652 w 1940255"/>
              <a:gd name="connsiteY3" fmla="*/ 174906 h 1874587"/>
              <a:gd name="connsiteX4" fmla="*/ 769429 w 1940255"/>
              <a:gd name="connsiteY4" fmla="*/ 1 h 1874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255" h="1874587">
                <a:moveTo>
                  <a:pt x="769429" y="1"/>
                </a:moveTo>
                <a:cubicBezTo>
                  <a:pt x="1193227" y="-246"/>
                  <a:pt x="1677555" y="102767"/>
                  <a:pt x="1809595" y="336815"/>
                </a:cubicBezTo>
                <a:cubicBezTo>
                  <a:pt x="2044333" y="752901"/>
                  <a:pt x="2069738" y="1913836"/>
                  <a:pt x="957221" y="1873566"/>
                </a:cubicBezTo>
                <a:cubicBezTo>
                  <a:pt x="-155296" y="1833297"/>
                  <a:pt x="-57411" y="431031"/>
                  <a:pt x="84652" y="174906"/>
                </a:cubicBezTo>
                <a:cubicBezTo>
                  <a:pt x="146804" y="62851"/>
                  <a:pt x="439808" y="193"/>
                  <a:pt x="769429" y="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93208EE5-3D2D-AD91-3E4D-4F853F8DB433}"/>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0054" y="2205433"/>
            <a:ext cx="1920240" cy="2028271"/>
          </a:xfrm>
          <a:custGeom>
            <a:avLst/>
            <a:gdLst>
              <a:gd name="connsiteX0" fmla="*/ 998505 w 1920240"/>
              <a:gd name="connsiteY0" fmla="*/ 0 h 2028271"/>
              <a:gd name="connsiteX1" fmla="*/ 1920240 w 1920240"/>
              <a:gd name="connsiteY1" fmla="*/ 1014136 h 2028271"/>
              <a:gd name="connsiteX2" fmla="*/ 998505 w 1920240"/>
              <a:gd name="connsiteY2" fmla="*/ 2028271 h 2028271"/>
              <a:gd name="connsiteX3" fmla="*/ 0 w 1920240"/>
              <a:gd name="connsiteY3" fmla="*/ 1014136 h 2028271"/>
              <a:gd name="connsiteX4" fmla="*/ 998505 w 1920240"/>
              <a:gd name="connsiteY4" fmla="*/ 0 h 2028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2028271">
                <a:moveTo>
                  <a:pt x="998505" y="0"/>
                </a:moveTo>
                <a:cubicBezTo>
                  <a:pt x="1318545" y="0"/>
                  <a:pt x="1920240" y="454044"/>
                  <a:pt x="1920240" y="1014136"/>
                </a:cubicBezTo>
                <a:cubicBezTo>
                  <a:pt x="1920240" y="1574227"/>
                  <a:pt x="1318545" y="2028271"/>
                  <a:pt x="998505" y="2028271"/>
                </a:cubicBezTo>
                <a:cubicBezTo>
                  <a:pt x="678465" y="2028271"/>
                  <a:pt x="0" y="1719031"/>
                  <a:pt x="0" y="1014136"/>
                </a:cubicBezTo>
                <a:cubicBezTo>
                  <a:pt x="0" y="309240"/>
                  <a:pt x="678465" y="0"/>
                  <a:pt x="998505"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676324" y="2178388"/>
            <a:ext cx="2019168" cy="1860145"/>
          </a:xfrm>
          <a:custGeom>
            <a:avLst/>
            <a:gdLst>
              <a:gd name="connsiteX0" fmla="*/ 1075463 w 2019168"/>
              <a:gd name="connsiteY0" fmla="*/ 1079 h 1860145"/>
              <a:gd name="connsiteX1" fmla="*/ 1370094 w 2019168"/>
              <a:gd name="connsiteY1" fmla="*/ 51869 h 1860145"/>
              <a:gd name="connsiteX2" fmla="*/ 1707509 w 2019168"/>
              <a:gd name="connsiteY2" fmla="*/ 1715406 h 1860145"/>
              <a:gd name="connsiteX3" fmla="*/ 2089 w 2019168"/>
              <a:gd name="connsiteY3" fmla="*/ 1133186 h 1860145"/>
              <a:gd name="connsiteX4" fmla="*/ 1075463 w 2019168"/>
              <a:gd name="connsiteY4" fmla="*/ 1079 h 1860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168" h="1860145">
                <a:moveTo>
                  <a:pt x="1075463" y="1079"/>
                </a:moveTo>
                <a:cubicBezTo>
                  <a:pt x="1169679" y="5250"/>
                  <a:pt x="1268160" y="21623"/>
                  <a:pt x="1370094" y="51869"/>
                </a:cubicBezTo>
                <a:cubicBezTo>
                  <a:pt x="2028402" y="250981"/>
                  <a:pt x="2264123" y="1392311"/>
                  <a:pt x="1707509" y="1715406"/>
                </a:cubicBezTo>
                <a:cubicBezTo>
                  <a:pt x="1150895" y="2038501"/>
                  <a:pt x="44037" y="1810492"/>
                  <a:pt x="2089" y="1133186"/>
                </a:cubicBezTo>
                <a:cubicBezTo>
                  <a:pt x="-34615" y="540543"/>
                  <a:pt x="415947" y="-28120"/>
                  <a:pt x="1075463" y="107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18875" y="2140559"/>
            <a:ext cx="1959193" cy="2066782"/>
          </a:xfrm>
          <a:custGeom>
            <a:avLst/>
            <a:gdLst>
              <a:gd name="connsiteX0" fmla="*/ 990359 w 1959193"/>
              <a:gd name="connsiteY0" fmla="*/ 0 h 2066782"/>
              <a:gd name="connsiteX1" fmla="*/ 1959193 w 1959193"/>
              <a:gd name="connsiteY1" fmla="*/ 1087188 h 2066782"/>
              <a:gd name="connsiteX2" fmla="*/ 979599 w 1959193"/>
              <a:gd name="connsiteY2" fmla="*/ 2066782 h 2066782"/>
              <a:gd name="connsiteX3" fmla="*/ 6 w 1959193"/>
              <a:gd name="connsiteY3" fmla="*/ 1087188 h 2066782"/>
              <a:gd name="connsiteX4" fmla="*/ 990359 w 1959193"/>
              <a:gd name="connsiteY4" fmla="*/ 0 h 206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193" h="2066782">
                <a:moveTo>
                  <a:pt x="990359" y="0"/>
                </a:moveTo>
                <a:cubicBezTo>
                  <a:pt x="1531373" y="0"/>
                  <a:pt x="1959193" y="546173"/>
                  <a:pt x="1959193" y="1087188"/>
                </a:cubicBezTo>
                <a:cubicBezTo>
                  <a:pt x="1959193" y="1628203"/>
                  <a:pt x="1520614" y="2066782"/>
                  <a:pt x="979599" y="2066782"/>
                </a:cubicBezTo>
                <a:cubicBezTo>
                  <a:pt x="438585" y="2066782"/>
                  <a:pt x="-1787" y="1431651"/>
                  <a:pt x="6" y="1087188"/>
                </a:cubicBezTo>
                <a:cubicBezTo>
                  <a:pt x="1798" y="742725"/>
                  <a:pt x="449344" y="0"/>
                  <a:pt x="990359"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220110" y="2140558"/>
            <a:ext cx="2163666" cy="2014651"/>
          </a:xfrm>
          <a:custGeom>
            <a:avLst/>
            <a:gdLst>
              <a:gd name="connsiteX0" fmla="*/ 1273408 w 2163666"/>
              <a:gd name="connsiteY0" fmla="*/ 2029 h 2014651"/>
              <a:gd name="connsiteX1" fmla="*/ 1364459 w 2163666"/>
              <a:gd name="connsiteY1" fmla="*/ 19243 h 2014651"/>
              <a:gd name="connsiteX2" fmla="*/ 1803584 w 2163666"/>
              <a:gd name="connsiteY2" fmla="*/ 1720806 h 2014651"/>
              <a:gd name="connsiteX3" fmla="*/ 1517 w 2163666"/>
              <a:gd name="connsiteY3" fmla="*/ 1088839 h 2014651"/>
              <a:gd name="connsiteX4" fmla="*/ 1273408 w 2163666"/>
              <a:gd name="connsiteY4" fmla="*/ 2029 h 2014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666" h="2014651">
                <a:moveTo>
                  <a:pt x="1273408" y="2029"/>
                </a:moveTo>
                <a:cubicBezTo>
                  <a:pt x="1305447" y="4806"/>
                  <a:pt x="1335918" y="10472"/>
                  <a:pt x="1364459" y="19243"/>
                </a:cubicBezTo>
                <a:cubicBezTo>
                  <a:pt x="1821112" y="159590"/>
                  <a:pt x="2638474" y="984414"/>
                  <a:pt x="1803584" y="1720806"/>
                </a:cubicBezTo>
                <a:cubicBezTo>
                  <a:pt x="968693" y="2457198"/>
                  <a:pt x="46130" y="1643895"/>
                  <a:pt x="1517" y="1088839"/>
                </a:cubicBezTo>
                <a:cubicBezTo>
                  <a:pt x="-40307" y="568475"/>
                  <a:pt x="792832" y="-39632"/>
                  <a:pt x="1273408" y="202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4"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4"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8" name="Slide Number Placeholder 47">
            <a:extLst>
              <a:ext uri="{FF2B5EF4-FFF2-40B4-BE49-F238E27FC236}">
                <a16:creationId xmlns:a16="http://schemas.microsoft.com/office/drawing/2014/main" id="{B6BC38C4-7EDF-0398-884C-F604FCF79A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
        <p:nvSpPr>
          <p:cNvPr id="49" name="Footer Placeholder 5">
            <a:extLst>
              <a:ext uri="{FF2B5EF4-FFF2-40B4-BE49-F238E27FC236}">
                <a16:creationId xmlns:a16="http://schemas.microsoft.com/office/drawing/2014/main" id="{3324246F-F0D6-1940-4C2D-1B0A3C16AE4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Tree>
    <p:extLst>
      <p:ext uri="{BB962C8B-B14F-4D97-AF65-F5344CB8AC3E}">
        <p14:creationId xmlns:p14="http://schemas.microsoft.com/office/powerpoint/2010/main" val="71516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50ACB28-E48A-5740-A6D3-E094D17FB09B}"/>
              </a:ext>
            </a:extLst>
          </p:cNvPr>
          <p:cNvSpPr/>
          <p:nvPr userDrawn="1"/>
        </p:nvSpPr>
        <p:spPr>
          <a:xfrm>
            <a:off x="9552576" y="1533655"/>
            <a:ext cx="1394660" cy="1251173"/>
          </a:xfrm>
          <a:custGeom>
            <a:avLst/>
            <a:gdLst>
              <a:gd name="connsiteX0" fmla="*/ 1065214 w 1394660"/>
              <a:gd name="connsiteY0" fmla="*/ 1006 h 1251173"/>
              <a:gd name="connsiteX1" fmla="*/ 1144180 w 1394660"/>
              <a:gd name="connsiteY1" fmla="*/ 2923 h 1251173"/>
              <a:gd name="connsiteX2" fmla="*/ 1143883 w 1394660"/>
              <a:gd name="connsiteY2" fmla="*/ 1151759 h 1251173"/>
              <a:gd name="connsiteX3" fmla="*/ 43 w 1394660"/>
              <a:gd name="connsiteY3" fmla="*/ 917572 h 1251173"/>
              <a:gd name="connsiteX4" fmla="*/ 1065214 w 1394660"/>
              <a:gd name="connsiteY4" fmla="*/ 1006 h 12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4660" h="1251173">
                <a:moveTo>
                  <a:pt x="1065214" y="1006"/>
                </a:moveTo>
                <a:cubicBezTo>
                  <a:pt x="1092720" y="-779"/>
                  <a:pt x="1119132" y="-215"/>
                  <a:pt x="1144180" y="2923"/>
                </a:cubicBezTo>
                <a:cubicBezTo>
                  <a:pt x="1544949" y="53123"/>
                  <a:pt x="1404083" y="971069"/>
                  <a:pt x="1143883" y="1151759"/>
                </a:cubicBezTo>
                <a:cubicBezTo>
                  <a:pt x="883684" y="1332450"/>
                  <a:pt x="6581" y="1273955"/>
                  <a:pt x="43" y="917572"/>
                </a:cubicBezTo>
                <a:cubicBezTo>
                  <a:pt x="-6086" y="583464"/>
                  <a:pt x="652628" y="27796"/>
                  <a:pt x="1065214" y="1006"/>
                </a:cubicBezTo>
                <a:close/>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6" name="Freeform: Shape 25">
            <a:extLst>
              <a:ext uri="{FF2B5EF4-FFF2-40B4-BE49-F238E27FC236}">
                <a16:creationId xmlns:a16="http://schemas.microsoft.com/office/drawing/2014/main" id="{3436AFF8-9C8F-34D5-490C-107E9F54DA96}"/>
              </a:ext>
            </a:extLst>
          </p:cNvPr>
          <p:cNvSpPr/>
          <p:nvPr userDrawn="1"/>
        </p:nvSpPr>
        <p:spPr>
          <a:xfrm>
            <a:off x="1095157" y="1662388"/>
            <a:ext cx="1311040" cy="1332925"/>
          </a:xfrm>
          <a:custGeom>
            <a:avLst/>
            <a:gdLst>
              <a:gd name="connsiteX0" fmla="*/ 760032 w 1311040"/>
              <a:gd name="connsiteY0" fmla="*/ 1872 h 1332925"/>
              <a:gd name="connsiteX1" fmla="*/ 1114773 w 1311040"/>
              <a:gd name="connsiteY1" fmla="*/ 68853 h 1332925"/>
              <a:gd name="connsiteX2" fmla="*/ 1166213 w 1311040"/>
              <a:gd name="connsiteY2" fmla="*/ 1125308 h 1332925"/>
              <a:gd name="connsiteX3" fmla="*/ 150887 w 1311040"/>
              <a:gd name="connsiteY3" fmla="*/ 1201691 h 1332925"/>
              <a:gd name="connsiteX4" fmla="*/ 105320 w 1311040"/>
              <a:gd name="connsiteY4" fmla="*/ 223299 h 1332925"/>
              <a:gd name="connsiteX5" fmla="*/ 760032 w 1311040"/>
              <a:gd name="connsiteY5" fmla="*/ 1872 h 133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040" h="1332925">
                <a:moveTo>
                  <a:pt x="760032" y="1872"/>
                </a:moveTo>
                <a:cubicBezTo>
                  <a:pt x="912528" y="-6449"/>
                  <a:pt x="1048468" y="12477"/>
                  <a:pt x="1114773" y="68853"/>
                </a:cubicBezTo>
                <a:cubicBezTo>
                  <a:pt x="1291589" y="219188"/>
                  <a:pt x="1425495" y="823841"/>
                  <a:pt x="1166213" y="1125308"/>
                </a:cubicBezTo>
                <a:cubicBezTo>
                  <a:pt x="906931" y="1426775"/>
                  <a:pt x="327702" y="1352026"/>
                  <a:pt x="150887" y="1201691"/>
                </a:cubicBezTo>
                <a:cubicBezTo>
                  <a:pt x="-25929" y="1051356"/>
                  <a:pt x="-55328" y="412105"/>
                  <a:pt x="105320" y="223299"/>
                </a:cubicBezTo>
                <a:cubicBezTo>
                  <a:pt x="205725" y="105295"/>
                  <a:pt x="505873" y="15741"/>
                  <a:pt x="760032" y="1872"/>
                </a:cubicBezTo>
                <a:close/>
              </a:path>
            </a:pathLst>
          </a:cu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5" name="Freeform: Shape 24">
            <a:extLst>
              <a:ext uri="{FF2B5EF4-FFF2-40B4-BE49-F238E27FC236}">
                <a16:creationId xmlns:a16="http://schemas.microsoft.com/office/drawing/2014/main" id="{8F8C201A-0786-FC68-D542-22B4C6AA1894}"/>
              </a:ext>
            </a:extLst>
          </p:cNvPr>
          <p:cNvSpPr/>
          <p:nvPr userDrawn="1"/>
        </p:nvSpPr>
        <p:spPr>
          <a:xfrm>
            <a:off x="3823043" y="1597010"/>
            <a:ext cx="1287665" cy="1468816"/>
          </a:xfrm>
          <a:custGeom>
            <a:avLst/>
            <a:gdLst>
              <a:gd name="connsiteX0" fmla="*/ 819156 w 1287665"/>
              <a:gd name="connsiteY0" fmla="*/ 237 h 1468816"/>
              <a:gd name="connsiteX1" fmla="*/ 1073512 w 1287665"/>
              <a:gd name="connsiteY1" fmla="*/ 75586 h 1468816"/>
              <a:gd name="connsiteX2" fmla="*/ 1009218 w 1287665"/>
              <a:gd name="connsiteY2" fmla="*/ 1454079 h 1468816"/>
              <a:gd name="connsiteX3" fmla="*/ 975 w 1287665"/>
              <a:gd name="connsiteY3" fmla="*/ 735510 h 1468816"/>
              <a:gd name="connsiteX4" fmla="*/ 819156 w 1287665"/>
              <a:gd name="connsiteY4" fmla="*/ 237 h 1468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665" h="1468816">
                <a:moveTo>
                  <a:pt x="819156" y="237"/>
                </a:moveTo>
                <a:cubicBezTo>
                  <a:pt x="907123" y="-2584"/>
                  <a:pt x="993588" y="19619"/>
                  <a:pt x="1073512" y="75586"/>
                </a:cubicBezTo>
                <a:cubicBezTo>
                  <a:pt x="1499773" y="374078"/>
                  <a:pt x="1187974" y="1344092"/>
                  <a:pt x="1009218" y="1454079"/>
                </a:cubicBezTo>
                <a:cubicBezTo>
                  <a:pt x="830462" y="1564066"/>
                  <a:pt x="-32980" y="1032017"/>
                  <a:pt x="975" y="735510"/>
                </a:cubicBezTo>
                <a:cubicBezTo>
                  <a:pt x="28563" y="494599"/>
                  <a:pt x="437964" y="12464"/>
                  <a:pt x="819156" y="237"/>
                </a:cubicBezTo>
                <a:close/>
              </a:path>
            </a:pathLst>
          </a:cu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4" name="Freeform: Shape 23">
            <a:extLst>
              <a:ext uri="{FF2B5EF4-FFF2-40B4-BE49-F238E27FC236}">
                <a16:creationId xmlns:a16="http://schemas.microsoft.com/office/drawing/2014/main" id="{1877F062-A889-08D4-9EFF-C8F31CE14470}"/>
              </a:ext>
            </a:extLst>
          </p:cNvPr>
          <p:cNvSpPr/>
          <p:nvPr userDrawn="1"/>
        </p:nvSpPr>
        <p:spPr>
          <a:xfrm>
            <a:off x="7229441" y="1717547"/>
            <a:ext cx="1212876" cy="1277484"/>
          </a:xfrm>
          <a:custGeom>
            <a:avLst/>
            <a:gdLst>
              <a:gd name="connsiteX0" fmla="*/ 661792 w 1212876"/>
              <a:gd name="connsiteY0" fmla="*/ 2751 h 1277484"/>
              <a:gd name="connsiteX1" fmla="*/ 1021677 w 1212876"/>
              <a:gd name="connsiteY1" fmla="*/ 95771 h 1277484"/>
              <a:gd name="connsiteX2" fmla="*/ 1087176 w 1212876"/>
              <a:gd name="connsiteY2" fmla="*/ 947071 h 1277484"/>
              <a:gd name="connsiteX3" fmla="*/ 189382 w 1212876"/>
              <a:gd name="connsiteY3" fmla="*/ 1190864 h 1277484"/>
              <a:gd name="connsiteX4" fmla="*/ 162703 w 1212876"/>
              <a:gd name="connsiteY4" fmla="*/ 253352 h 1277484"/>
              <a:gd name="connsiteX5" fmla="*/ 661792 w 1212876"/>
              <a:gd name="connsiteY5" fmla="*/ 2751 h 127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2876" h="1277484">
                <a:moveTo>
                  <a:pt x="661792" y="2751"/>
                </a:moveTo>
                <a:cubicBezTo>
                  <a:pt x="787404" y="-8808"/>
                  <a:pt x="915287" y="14913"/>
                  <a:pt x="1021677" y="95771"/>
                </a:cubicBezTo>
                <a:cubicBezTo>
                  <a:pt x="1305381" y="311393"/>
                  <a:pt x="1225891" y="764555"/>
                  <a:pt x="1087176" y="947071"/>
                </a:cubicBezTo>
                <a:cubicBezTo>
                  <a:pt x="948460" y="1129586"/>
                  <a:pt x="511372" y="1425199"/>
                  <a:pt x="189382" y="1190864"/>
                </a:cubicBezTo>
                <a:cubicBezTo>
                  <a:pt x="-132607" y="956530"/>
                  <a:pt x="23987" y="435868"/>
                  <a:pt x="162703" y="253352"/>
                </a:cubicBezTo>
                <a:cubicBezTo>
                  <a:pt x="249400" y="139280"/>
                  <a:pt x="452440" y="22016"/>
                  <a:pt x="661792" y="2751"/>
                </a:cubicBezTo>
                <a:close/>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93208EE5-3D2D-AD91-3E4D-4F853F8DB433}"/>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29" name="Picture Placeholder 28">
            <a:extLst>
              <a:ext uri="{FF2B5EF4-FFF2-40B4-BE49-F238E27FC236}">
                <a16:creationId xmlns:a16="http://schemas.microsoft.com/office/drawing/2014/main" id="{B1DE3BF4-0CFD-6567-DCCE-2B743C040724}"/>
              </a:ext>
            </a:extLst>
          </p:cNvPr>
          <p:cNvSpPr>
            <a:spLocks noGrp="1"/>
          </p:cNvSpPr>
          <p:nvPr>
            <p:ph type="pic" sz="quarter" idx="13"/>
          </p:nvPr>
        </p:nvSpPr>
        <p:spPr>
          <a:xfrm>
            <a:off x="1020725" y="1733011"/>
            <a:ext cx="1368219" cy="1360576"/>
          </a:xfrm>
          <a:custGeom>
            <a:avLst/>
            <a:gdLst>
              <a:gd name="connsiteX0" fmla="*/ 711460 w 1368219"/>
              <a:gd name="connsiteY0" fmla="*/ 896 h 1360576"/>
              <a:gd name="connsiteX1" fmla="*/ 1368219 w 1368219"/>
              <a:gd name="connsiteY1" fmla="*/ 723493 h 1360576"/>
              <a:gd name="connsiteX2" fmla="*/ 711460 w 1368219"/>
              <a:gd name="connsiteY2" fmla="*/ 1360365 h 1360576"/>
              <a:gd name="connsiteX3" fmla="*/ 0 w 1368219"/>
              <a:gd name="connsiteY3" fmla="*/ 723493 h 1360576"/>
              <a:gd name="connsiteX4" fmla="*/ 711460 w 1368219"/>
              <a:gd name="connsiteY4" fmla="*/ 896 h 136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219" h="1360576">
                <a:moveTo>
                  <a:pt x="711460" y="896"/>
                </a:moveTo>
                <a:cubicBezTo>
                  <a:pt x="1227364" y="26296"/>
                  <a:pt x="1368219" y="324414"/>
                  <a:pt x="1368219" y="723493"/>
                </a:cubicBezTo>
                <a:cubicBezTo>
                  <a:pt x="1368219" y="1122573"/>
                  <a:pt x="1345896" y="1368831"/>
                  <a:pt x="711460" y="1360365"/>
                </a:cubicBezTo>
                <a:cubicBezTo>
                  <a:pt x="77023" y="1351900"/>
                  <a:pt x="0" y="950072"/>
                  <a:pt x="0" y="723493"/>
                </a:cubicBezTo>
                <a:cubicBezTo>
                  <a:pt x="0" y="496915"/>
                  <a:pt x="195556" y="-24503"/>
                  <a:pt x="711460" y="896"/>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32" name="Picture Placeholder 31">
            <a:extLst>
              <a:ext uri="{FF2B5EF4-FFF2-40B4-BE49-F238E27FC236}">
                <a16:creationId xmlns:a16="http://schemas.microsoft.com/office/drawing/2014/main" id="{F44C3697-BAFA-28BA-4921-270D6CABCCBC}"/>
              </a:ext>
            </a:extLst>
          </p:cNvPr>
          <p:cNvSpPr>
            <a:spLocks noGrp="1"/>
          </p:cNvSpPr>
          <p:nvPr>
            <p:ph type="pic" sz="quarter" idx="14"/>
          </p:nvPr>
        </p:nvSpPr>
        <p:spPr>
          <a:xfrm>
            <a:off x="3942147" y="1658531"/>
            <a:ext cx="1438709" cy="1325401"/>
          </a:xfrm>
          <a:custGeom>
            <a:avLst/>
            <a:gdLst>
              <a:gd name="connsiteX0" fmla="*/ 766295 w 1438709"/>
              <a:gd name="connsiteY0" fmla="*/ 769 h 1325401"/>
              <a:gd name="connsiteX1" fmla="*/ 976227 w 1438709"/>
              <a:gd name="connsiteY1" fmla="*/ 36958 h 1325401"/>
              <a:gd name="connsiteX2" fmla="*/ 1216644 w 1438709"/>
              <a:gd name="connsiteY2" fmla="*/ 1222270 h 1325401"/>
              <a:gd name="connsiteX3" fmla="*/ 1489 w 1438709"/>
              <a:gd name="connsiteY3" fmla="*/ 807424 h 1325401"/>
              <a:gd name="connsiteX4" fmla="*/ 766295 w 1438709"/>
              <a:gd name="connsiteY4" fmla="*/ 769 h 132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709" h="1325401">
                <a:moveTo>
                  <a:pt x="766295" y="769"/>
                </a:moveTo>
                <a:cubicBezTo>
                  <a:pt x="833426" y="3741"/>
                  <a:pt x="903596" y="15407"/>
                  <a:pt x="976227" y="36958"/>
                </a:cubicBezTo>
                <a:cubicBezTo>
                  <a:pt x="1445288" y="178830"/>
                  <a:pt x="1613245" y="992057"/>
                  <a:pt x="1216644" y="1222270"/>
                </a:cubicBezTo>
                <a:cubicBezTo>
                  <a:pt x="820042" y="1452484"/>
                  <a:pt x="31377" y="1290022"/>
                  <a:pt x="1489" y="807424"/>
                </a:cubicBezTo>
                <a:cubicBezTo>
                  <a:pt x="-24664" y="385151"/>
                  <a:pt x="296373" y="-20036"/>
                  <a:pt x="766295" y="76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51" name="Picture Placeholder 50">
            <a:extLst>
              <a:ext uri="{FF2B5EF4-FFF2-40B4-BE49-F238E27FC236}">
                <a16:creationId xmlns:a16="http://schemas.microsoft.com/office/drawing/2014/main" id="{B982DD40-45F4-A734-10A7-250086C2714D}"/>
              </a:ext>
            </a:extLst>
          </p:cNvPr>
          <p:cNvSpPr>
            <a:spLocks noGrp="1"/>
          </p:cNvSpPr>
          <p:nvPr>
            <p:ph type="pic" sz="quarter" idx="15"/>
          </p:nvPr>
        </p:nvSpPr>
        <p:spPr>
          <a:xfrm>
            <a:off x="6878827" y="1680105"/>
            <a:ext cx="1395974" cy="1472634"/>
          </a:xfrm>
          <a:custGeom>
            <a:avLst/>
            <a:gdLst>
              <a:gd name="connsiteX0" fmla="*/ 705655 w 1395974"/>
              <a:gd name="connsiteY0" fmla="*/ 0 h 1472634"/>
              <a:gd name="connsiteX1" fmla="*/ 1395974 w 1395974"/>
              <a:gd name="connsiteY1" fmla="*/ 774649 h 1472634"/>
              <a:gd name="connsiteX2" fmla="*/ 697989 w 1395974"/>
              <a:gd name="connsiteY2" fmla="*/ 1472634 h 1472634"/>
              <a:gd name="connsiteX3" fmla="*/ 4 w 1395974"/>
              <a:gd name="connsiteY3" fmla="*/ 774649 h 1472634"/>
              <a:gd name="connsiteX4" fmla="*/ 705655 w 1395974"/>
              <a:gd name="connsiteY4" fmla="*/ 0 h 1472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974" h="1472634">
                <a:moveTo>
                  <a:pt x="705655" y="0"/>
                </a:moveTo>
                <a:cubicBezTo>
                  <a:pt x="1091142" y="0"/>
                  <a:pt x="1395974" y="389162"/>
                  <a:pt x="1395974" y="774649"/>
                </a:cubicBezTo>
                <a:cubicBezTo>
                  <a:pt x="1395974" y="1160135"/>
                  <a:pt x="1083476" y="1472634"/>
                  <a:pt x="697989" y="1472634"/>
                </a:cubicBezTo>
                <a:cubicBezTo>
                  <a:pt x="312503" y="1472634"/>
                  <a:pt x="-1273" y="1020088"/>
                  <a:pt x="4" y="774649"/>
                </a:cubicBezTo>
                <a:cubicBezTo>
                  <a:pt x="1281" y="529210"/>
                  <a:pt x="320169" y="0"/>
                  <a:pt x="705655"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52" name="Picture Placeholder 51">
            <a:extLst>
              <a:ext uri="{FF2B5EF4-FFF2-40B4-BE49-F238E27FC236}">
                <a16:creationId xmlns:a16="http://schemas.microsoft.com/office/drawing/2014/main" id="{EFB9CCB0-3B43-F6EB-605C-68FC6DAC4160}"/>
              </a:ext>
            </a:extLst>
          </p:cNvPr>
          <p:cNvSpPr>
            <a:spLocks noGrp="1"/>
          </p:cNvSpPr>
          <p:nvPr>
            <p:ph type="pic" sz="quarter" idx="16"/>
          </p:nvPr>
        </p:nvSpPr>
        <p:spPr>
          <a:xfrm>
            <a:off x="9712075" y="1631918"/>
            <a:ext cx="1541667" cy="1435490"/>
          </a:xfrm>
          <a:custGeom>
            <a:avLst/>
            <a:gdLst>
              <a:gd name="connsiteX0" fmla="*/ 907336 w 1541667"/>
              <a:gd name="connsiteY0" fmla="*/ 1446 h 1435490"/>
              <a:gd name="connsiteX1" fmla="*/ 972212 w 1541667"/>
              <a:gd name="connsiteY1" fmla="*/ 13712 h 1435490"/>
              <a:gd name="connsiteX2" fmla="*/ 1285099 w 1541667"/>
              <a:gd name="connsiteY2" fmla="*/ 1226118 h 1435490"/>
              <a:gd name="connsiteX3" fmla="*/ 1081 w 1541667"/>
              <a:gd name="connsiteY3" fmla="*/ 775826 h 1435490"/>
              <a:gd name="connsiteX4" fmla="*/ 907336 w 1541667"/>
              <a:gd name="connsiteY4" fmla="*/ 1446 h 14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67" h="1435490">
                <a:moveTo>
                  <a:pt x="907336" y="1446"/>
                </a:moveTo>
                <a:cubicBezTo>
                  <a:pt x="930164" y="3425"/>
                  <a:pt x="951876" y="7462"/>
                  <a:pt x="972212" y="13712"/>
                </a:cubicBezTo>
                <a:cubicBezTo>
                  <a:pt x="1297588" y="113712"/>
                  <a:pt x="1879980" y="701420"/>
                  <a:pt x="1285099" y="1226118"/>
                </a:cubicBezTo>
                <a:cubicBezTo>
                  <a:pt x="690218" y="1750816"/>
                  <a:pt x="32869" y="1171317"/>
                  <a:pt x="1081" y="775826"/>
                </a:cubicBezTo>
                <a:cubicBezTo>
                  <a:pt x="-28719" y="405053"/>
                  <a:pt x="564913" y="-28239"/>
                  <a:pt x="907336" y="1446"/>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16237"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3278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34062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24846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16237"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3278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34062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24846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8" name="Slide Number Placeholder 47">
            <a:extLst>
              <a:ext uri="{FF2B5EF4-FFF2-40B4-BE49-F238E27FC236}">
                <a16:creationId xmlns:a16="http://schemas.microsoft.com/office/drawing/2014/main" id="{B6BC38C4-7EDF-0398-884C-F604FCF79A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
        <p:nvSpPr>
          <p:cNvPr id="49" name="Footer Placeholder 5">
            <a:extLst>
              <a:ext uri="{FF2B5EF4-FFF2-40B4-BE49-F238E27FC236}">
                <a16:creationId xmlns:a16="http://schemas.microsoft.com/office/drawing/2014/main" id="{3324246F-F0D6-1940-4C2D-1B0A3C16AE4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4" name="Triangle 2">
            <a:extLst>
              <a:ext uri="{FF2B5EF4-FFF2-40B4-BE49-F238E27FC236}">
                <a16:creationId xmlns:a16="http://schemas.microsoft.com/office/drawing/2014/main" id="{E9D746EE-2CD1-8E5F-21D1-717095C13A21}"/>
              </a:ext>
            </a:extLst>
          </p:cNvPr>
          <p:cNvSpPr/>
          <p:nvPr userDrawn="1"/>
        </p:nvSpPr>
        <p:spPr>
          <a:xfrm rot="21394394">
            <a:off x="9892066" y="3963991"/>
            <a:ext cx="1475500" cy="1314452"/>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33816 w 5047402"/>
              <a:gd name="connsiteY0" fmla="*/ 3234353 h 4544470"/>
              <a:gd name="connsiteX1" fmla="*/ 2953052 w 5047402"/>
              <a:gd name="connsiteY1" fmla="*/ 25473 h 4544470"/>
              <a:gd name="connsiteX2" fmla="*/ 4949909 w 5047402"/>
              <a:gd name="connsiteY2" fmla="*/ 4389385 h 4544470"/>
              <a:gd name="connsiteX3" fmla="*/ 33816 w 5047402"/>
              <a:gd name="connsiteY3" fmla="*/ 3234353 h 4544470"/>
              <a:gd name="connsiteX0" fmla="*/ 51952 w 5065538"/>
              <a:gd name="connsiteY0" fmla="*/ 3240171 h 4628936"/>
              <a:gd name="connsiteX1" fmla="*/ 2971188 w 5065538"/>
              <a:gd name="connsiteY1" fmla="*/ 31291 h 4628936"/>
              <a:gd name="connsiteX2" fmla="*/ 4968045 w 5065538"/>
              <a:gd name="connsiteY2" fmla="*/ 4395203 h 4628936"/>
              <a:gd name="connsiteX3" fmla="*/ 51952 w 5065538"/>
              <a:gd name="connsiteY3" fmla="*/ 3240171 h 4628936"/>
              <a:gd name="connsiteX0" fmla="*/ 51952 w 5393218"/>
              <a:gd name="connsiteY0" fmla="*/ 3240171 h 5081380"/>
              <a:gd name="connsiteX1" fmla="*/ 2971188 w 5393218"/>
              <a:gd name="connsiteY1" fmla="*/ 31291 h 5081380"/>
              <a:gd name="connsiteX2" fmla="*/ 4968045 w 5393218"/>
              <a:gd name="connsiteY2" fmla="*/ 4395203 h 5081380"/>
              <a:gd name="connsiteX3" fmla="*/ 51952 w 5393218"/>
              <a:gd name="connsiteY3" fmla="*/ 3240171 h 5081380"/>
              <a:gd name="connsiteX0" fmla="*/ 21176 w 5076250"/>
              <a:gd name="connsiteY0" fmla="*/ 3171600 h 4476643"/>
              <a:gd name="connsiteX1" fmla="*/ 3281878 w 5076250"/>
              <a:gd name="connsiteY1" fmla="*/ 25924 h 4476643"/>
              <a:gd name="connsiteX2" fmla="*/ 4937269 w 5076250"/>
              <a:gd name="connsiteY2" fmla="*/ 4326632 h 4476643"/>
              <a:gd name="connsiteX3" fmla="*/ 21176 w 5076250"/>
              <a:gd name="connsiteY3" fmla="*/ 3171600 h 4476643"/>
              <a:gd name="connsiteX0" fmla="*/ 21176 w 5399462"/>
              <a:gd name="connsiteY0" fmla="*/ 3171600 h 4810123"/>
              <a:gd name="connsiteX1" fmla="*/ 3281878 w 5399462"/>
              <a:gd name="connsiteY1" fmla="*/ 25924 h 4810123"/>
              <a:gd name="connsiteX2" fmla="*/ 4937269 w 5399462"/>
              <a:gd name="connsiteY2" fmla="*/ 4326632 h 4810123"/>
              <a:gd name="connsiteX3" fmla="*/ 21176 w 5399462"/>
              <a:gd name="connsiteY3" fmla="*/ 3171600 h 4810123"/>
            </a:gdLst>
            <a:ahLst/>
            <a:cxnLst>
              <a:cxn ang="0">
                <a:pos x="connsiteX0" y="connsiteY0"/>
              </a:cxn>
              <a:cxn ang="0">
                <a:pos x="connsiteX1" y="connsiteY1"/>
              </a:cxn>
              <a:cxn ang="0">
                <a:pos x="connsiteX2" y="connsiteY2"/>
              </a:cxn>
              <a:cxn ang="0">
                <a:pos x="connsiteX3" y="connsiteY3"/>
              </a:cxn>
            </a:cxnLst>
            <a:rect l="l" t="t" r="r" b="b"/>
            <a:pathLst>
              <a:path w="5399462" h="4810123">
                <a:moveTo>
                  <a:pt x="21176" y="3171600"/>
                </a:moveTo>
                <a:cubicBezTo>
                  <a:pt x="-254722" y="2454815"/>
                  <a:pt x="2237939" y="-294918"/>
                  <a:pt x="3281878" y="25924"/>
                </a:cubicBezTo>
                <a:cubicBezTo>
                  <a:pt x="4325817" y="346766"/>
                  <a:pt x="6296743" y="2993163"/>
                  <a:pt x="4937269" y="4326632"/>
                </a:cubicBezTo>
                <a:cubicBezTo>
                  <a:pt x="3577795" y="5660101"/>
                  <a:pt x="297074" y="3888385"/>
                  <a:pt x="21176" y="3171600"/>
                </a:cubicBezTo>
                <a:close/>
              </a:path>
            </a:pathLst>
          </a:cu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6" name="Triangle 2">
            <a:extLst>
              <a:ext uri="{FF2B5EF4-FFF2-40B4-BE49-F238E27FC236}">
                <a16:creationId xmlns:a16="http://schemas.microsoft.com/office/drawing/2014/main" id="{899BE460-409B-EAFF-B70B-23B36E66364A}"/>
              </a:ext>
            </a:extLst>
          </p:cNvPr>
          <p:cNvSpPr/>
          <p:nvPr userDrawn="1"/>
        </p:nvSpPr>
        <p:spPr>
          <a:xfrm rot="7688314">
            <a:off x="4057001" y="4019714"/>
            <a:ext cx="1540625" cy="1331572"/>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Lst>
            <a:ahLst/>
            <a:cxnLst>
              <a:cxn ang="0">
                <a:pos x="connsiteX0" y="connsiteY0"/>
              </a:cxn>
              <a:cxn ang="0">
                <a:pos x="connsiteX1" y="connsiteY1"/>
              </a:cxn>
              <a:cxn ang="0">
                <a:pos x="connsiteX2" y="connsiteY2"/>
              </a:cxn>
              <a:cxn ang="0">
                <a:pos x="connsiteX3" y="connsiteY3"/>
              </a:cxn>
            </a:cxnLst>
            <a:rect l="l" t="t" r="r" b="b"/>
            <a:pathLst>
              <a:path w="5311374" h="3961862">
                <a:moveTo>
                  <a:pt x="116397" y="2487445"/>
                </a:moveTo>
                <a:cubicBezTo>
                  <a:pt x="-600751" y="1293854"/>
                  <a:pt x="2188231" y="-278564"/>
                  <a:pt x="3232170" y="42278"/>
                </a:cubicBezTo>
                <a:cubicBezTo>
                  <a:pt x="4276109" y="363120"/>
                  <a:pt x="5984922" y="2865980"/>
                  <a:pt x="5032490" y="3642477"/>
                </a:cubicBezTo>
                <a:cubicBezTo>
                  <a:pt x="4080058" y="4418974"/>
                  <a:pt x="833545" y="3681036"/>
                  <a:pt x="116397" y="2487445"/>
                </a:cubicBezTo>
                <a:close/>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4" name="Oval 7">
            <a:extLst>
              <a:ext uri="{FF2B5EF4-FFF2-40B4-BE49-F238E27FC236}">
                <a16:creationId xmlns:a16="http://schemas.microsoft.com/office/drawing/2014/main" id="{3035E686-44F8-5A97-3FA3-FB72E8A42E52}"/>
              </a:ext>
            </a:extLst>
          </p:cNvPr>
          <p:cNvSpPr/>
          <p:nvPr userDrawn="1"/>
        </p:nvSpPr>
        <p:spPr>
          <a:xfrm rot="18434137">
            <a:off x="831871" y="4047987"/>
            <a:ext cx="1375578" cy="1155788"/>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0 w 1850046"/>
              <a:gd name="connsiteY0" fmla="*/ 843743 h 1768766"/>
              <a:gd name="connsiteX1" fmla="*/ 925023 w 1850046"/>
              <a:gd name="connsiteY1" fmla="*/ 0 h 1768766"/>
              <a:gd name="connsiteX2" fmla="*/ 1850046 w 1850046"/>
              <a:gd name="connsiteY2" fmla="*/ 843743 h 1768766"/>
              <a:gd name="connsiteX3" fmla="*/ 925023 w 1850046"/>
              <a:gd name="connsiteY3" fmla="*/ 1768766 h 1768766"/>
              <a:gd name="connsiteX4" fmla="*/ 0 w 1850046"/>
              <a:gd name="connsiteY4" fmla="*/ 843743 h 1768766"/>
              <a:gd name="connsiteX0" fmla="*/ 5 w 1850051"/>
              <a:gd name="connsiteY0" fmla="*/ 843743 h 1657006"/>
              <a:gd name="connsiteX1" fmla="*/ 925028 w 1850051"/>
              <a:gd name="connsiteY1" fmla="*/ 0 h 1657006"/>
              <a:gd name="connsiteX2" fmla="*/ 1850051 w 1850051"/>
              <a:gd name="connsiteY2" fmla="*/ 843743 h 1657006"/>
              <a:gd name="connsiteX3" fmla="*/ 935188 w 1850051"/>
              <a:gd name="connsiteY3" fmla="*/ 1657006 h 1657006"/>
              <a:gd name="connsiteX4" fmla="*/ 5 w 1850051"/>
              <a:gd name="connsiteY4" fmla="*/ 843743 h 1657006"/>
              <a:gd name="connsiteX0" fmla="*/ 2 w 1971968"/>
              <a:gd name="connsiteY0" fmla="*/ 843743 h 1657006"/>
              <a:gd name="connsiteX1" fmla="*/ 1046945 w 1971968"/>
              <a:gd name="connsiteY1" fmla="*/ 0 h 1657006"/>
              <a:gd name="connsiteX2" fmla="*/ 1971968 w 1971968"/>
              <a:gd name="connsiteY2" fmla="*/ 843743 h 1657006"/>
              <a:gd name="connsiteX3" fmla="*/ 1057105 w 1971968"/>
              <a:gd name="connsiteY3" fmla="*/ 1657006 h 1657006"/>
              <a:gd name="connsiteX4" fmla="*/ 2 w 1971968"/>
              <a:gd name="connsiteY4" fmla="*/ 843743 h 1657006"/>
              <a:gd name="connsiteX0" fmla="*/ 142 w 1972108"/>
              <a:gd name="connsiteY0" fmla="*/ 843743 h 1657006"/>
              <a:gd name="connsiteX1" fmla="*/ 1047085 w 1972108"/>
              <a:gd name="connsiteY1" fmla="*/ 0 h 1657006"/>
              <a:gd name="connsiteX2" fmla="*/ 1972108 w 1972108"/>
              <a:gd name="connsiteY2" fmla="*/ 843743 h 1657006"/>
              <a:gd name="connsiteX3" fmla="*/ 1057245 w 1972108"/>
              <a:gd name="connsiteY3" fmla="*/ 1657006 h 1657006"/>
              <a:gd name="connsiteX4" fmla="*/ 142 w 1972108"/>
              <a:gd name="connsiteY4" fmla="*/ 843743 h 1657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08" h="1657006">
                <a:moveTo>
                  <a:pt x="142" y="843743"/>
                </a:moveTo>
                <a:cubicBezTo>
                  <a:pt x="-11711" y="272935"/>
                  <a:pt x="718424" y="0"/>
                  <a:pt x="1047085" y="0"/>
                </a:cubicBezTo>
                <a:cubicBezTo>
                  <a:pt x="1375746" y="0"/>
                  <a:pt x="1972108" y="332867"/>
                  <a:pt x="1972108" y="843743"/>
                </a:cubicBezTo>
                <a:cubicBezTo>
                  <a:pt x="1972108" y="1354619"/>
                  <a:pt x="1385906" y="1657006"/>
                  <a:pt x="1057245" y="1657006"/>
                </a:cubicBezTo>
                <a:cubicBezTo>
                  <a:pt x="728584" y="1657006"/>
                  <a:pt x="11995" y="1414551"/>
                  <a:pt x="142" y="843743"/>
                </a:cubicBezTo>
                <a:close/>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Oval 17">
            <a:extLst>
              <a:ext uri="{FF2B5EF4-FFF2-40B4-BE49-F238E27FC236}">
                <a16:creationId xmlns:a16="http://schemas.microsoft.com/office/drawing/2014/main" id="{D127E5D0-1987-2A45-7EB8-D0449FBDBB48}"/>
              </a:ext>
            </a:extLst>
          </p:cNvPr>
          <p:cNvSpPr/>
          <p:nvPr userDrawn="1"/>
        </p:nvSpPr>
        <p:spPr>
          <a:xfrm rot="2441864">
            <a:off x="6735824" y="3720682"/>
            <a:ext cx="1392502" cy="1487398"/>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5 w 1850051"/>
              <a:gd name="connsiteY0" fmla="*/ 985983 h 1911006"/>
              <a:gd name="connsiteX1" fmla="*/ 914868 w 1850051"/>
              <a:gd name="connsiteY1" fmla="*/ 0 h 1911006"/>
              <a:gd name="connsiteX2" fmla="*/ 1850051 w 1850051"/>
              <a:gd name="connsiteY2" fmla="*/ 985983 h 1911006"/>
              <a:gd name="connsiteX3" fmla="*/ 925028 w 1850051"/>
              <a:gd name="connsiteY3" fmla="*/ 1911006 h 1911006"/>
              <a:gd name="connsiteX4" fmla="*/ 5 w 1850051"/>
              <a:gd name="connsiteY4" fmla="*/ 985983 h 1911006"/>
              <a:gd name="connsiteX0" fmla="*/ 4 w 1789090"/>
              <a:gd name="connsiteY0" fmla="*/ 996147 h 1911013"/>
              <a:gd name="connsiteX1" fmla="*/ 853907 w 1789090"/>
              <a:gd name="connsiteY1" fmla="*/ 4 h 1911013"/>
              <a:gd name="connsiteX2" fmla="*/ 1789090 w 1789090"/>
              <a:gd name="connsiteY2" fmla="*/ 985987 h 1911013"/>
              <a:gd name="connsiteX3" fmla="*/ 864067 w 1789090"/>
              <a:gd name="connsiteY3" fmla="*/ 1911010 h 1911013"/>
              <a:gd name="connsiteX4" fmla="*/ 4 w 1789090"/>
              <a:gd name="connsiteY4" fmla="*/ 996147 h 191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090" h="1911013">
                <a:moveTo>
                  <a:pt x="4" y="996147"/>
                </a:moveTo>
                <a:cubicBezTo>
                  <a:pt x="-1689" y="677646"/>
                  <a:pt x="555726" y="1697"/>
                  <a:pt x="853907" y="4"/>
                </a:cubicBezTo>
                <a:cubicBezTo>
                  <a:pt x="1152088" y="-1689"/>
                  <a:pt x="1789090" y="475111"/>
                  <a:pt x="1789090" y="985987"/>
                </a:cubicBezTo>
                <a:cubicBezTo>
                  <a:pt x="1789090" y="1496863"/>
                  <a:pt x="1162248" y="1909317"/>
                  <a:pt x="864067" y="1911010"/>
                </a:cubicBezTo>
                <a:cubicBezTo>
                  <a:pt x="565886" y="1912703"/>
                  <a:pt x="1697" y="1314648"/>
                  <a:pt x="4" y="996147"/>
                </a:cubicBezTo>
                <a:close/>
              </a:path>
            </a:pathLst>
          </a:cu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3" name="Text Placeholder 39">
            <a:extLst>
              <a:ext uri="{FF2B5EF4-FFF2-40B4-BE49-F238E27FC236}">
                <a16:creationId xmlns:a16="http://schemas.microsoft.com/office/drawing/2014/main" id="{4C8D3C29-A697-666D-CCB1-4A2885EA035A}"/>
              </a:ext>
            </a:extLst>
          </p:cNvPr>
          <p:cNvSpPr>
            <a:spLocks noGrp="1"/>
          </p:cNvSpPr>
          <p:nvPr>
            <p:ph type="body" sz="quarter" idx="25"/>
          </p:nvPr>
        </p:nvSpPr>
        <p:spPr>
          <a:xfrm>
            <a:off x="516237"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95EFF18A-456F-0200-6F0B-FFE00AABB353}"/>
              </a:ext>
            </a:extLst>
          </p:cNvPr>
          <p:cNvSpPr>
            <a:spLocks noGrp="1"/>
          </p:cNvSpPr>
          <p:nvPr>
            <p:ph type="body" sz="quarter" idx="26"/>
          </p:nvPr>
        </p:nvSpPr>
        <p:spPr>
          <a:xfrm>
            <a:off x="343278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D97A0A6E-7520-5FDB-915E-DA998056CA9A}"/>
              </a:ext>
            </a:extLst>
          </p:cNvPr>
          <p:cNvSpPr>
            <a:spLocks noGrp="1"/>
          </p:cNvSpPr>
          <p:nvPr>
            <p:ph type="body" sz="quarter" idx="27"/>
          </p:nvPr>
        </p:nvSpPr>
        <p:spPr>
          <a:xfrm>
            <a:off x="634062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C37FCE37-F31D-5F55-D8F0-24FE150D1912}"/>
              </a:ext>
            </a:extLst>
          </p:cNvPr>
          <p:cNvSpPr>
            <a:spLocks noGrp="1"/>
          </p:cNvSpPr>
          <p:nvPr>
            <p:ph type="body" sz="quarter" idx="28"/>
          </p:nvPr>
        </p:nvSpPr>
        <p:spPr>
          <a:xfrm>
            <a:off x="924846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7" name="Text Placeholder 39">
            <a:extLst>
              <a:ext uri="{FF2B5EF4-FFF2-40B4-BE49-F238E27FC236}">
                <a16:creationId xmlns:a16="http://schemas.microsoft.com/office/drawing/2014/main" id="{7B61BDA2-E2F8-1D34-2D71-2C1EE07F82BF}"/>
              </a:ext>
            </a:extLst>
          </p:cNvPr>
          <p:cNvSpPr>
            <a:spLocks noGrp="1"/>
          </p:cNvSpPr>
          <p:nvPr>
            <p:ph type="body" sz="quarter" idx="29"/>
          </p:nvPr>
        </p:nvSpPr>
        <p:spPr>
          <a:xfrm>
            <a:off x="516237"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8" name="Text Placeholder 39">
            <a:extLst>
              <a:ext uri="{FF2B5EF4-FFF2-40B4-BE49-F238E27FC236}">
                <a16:creationId xmlns:a16="http://schemas.microsoft.com/office/drawing/2014/main" id="{C5F4B246-3602-89ED-3E0A-8662A66D2414}"/>
              </a:ext>
            </a:extLst>
          </p:cNvPr>
          <p:cNvSpPr>
            <a:spLocks noGrp="1"/>
          </p:cNvSpPr>
          <p:nvPr>
            <p:ph type="body" sz="quarter" idx="30"/>
          </p:nvPr>
        </p:nvSpPr>
        <p:spPr>
          <a:xfrm>
            <a:off x="343278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9" name="Text Placeholder 39">
            <a:extLst>
              <a:ext uri="{FF2B5EF4-FFF2-40B4-BE49-F238E27FC236}">
                <a16:creationId xmlns:a16="http://schemas.microsoft.com/office/drawing/2014/main" id="{B6972967-A0A0-D74B-DB32-270A049FA890}"/>
              </a:ext>
            </a:extLst>
          </p:cNvPr>
          <p:cNvSpPr>
            <a:spLocks noGrp="1"/>
          </p:cNvSpPr>
          <p:nvPr>
            <p:ph type="body" sz="quarter" idx="31"/>
          </p:nvPr>
        </p:nvSpPr>
        <p:spPr>
          <a:xfrm>
            <a:off x="634062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60" name="Text Placeholder 39">
            <a:extLst>
              <a:ext uri="{FF2B5EF4-FFF2-40B4-BE49-F238E27FC236}">
                <a16:creationId xmlns:a16="http://schemas.microsoft.com/office/drawing/2014/main" id="{68A46AB3-440A-EDBD-9522-2CEFD92EAF0E}"/>
              </a:ext>
            </a:extLst>
          </p:cNvPr>
          <p:cNvSpPr>
            <a:spLocks noGrp="1"/>
          </p:cNvSpPr>
          <p:nvPr>
            <p:ph type="body" sz="quarter" idx="32"/>
          </p:nvPr>
        </p:nvSpPr>
        <p:spPr>
          <a:xfrm>
            <a:off x="924846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73" name="Picture Placeholder 72">
            <a:extLst>
              <a:ext uri="{FF2B5EF4-FFF2-40B4-BE49-F238E27FC236}">
                <a16:creationId xmlns:a16="http://schemas.microsoft.com/office/drawing/2014/main" id="{2A73FB58-C106-4E93-CD24-68783A8D835C}"/>
              </a:ext>
            </a:extLst>
          </p:cNvPr>
          <p:cNvSpPr>
            <a:spLocks noGrp="1"/>
          </p:cNvSpPr>
          <p:nvPr>
            <p:ph type="pic" sz="quarter" idx="33"/>
          </p:nvPr>
        </p:nvSpPr>
        <p:spPr>
          <a:xfrm>
            <a:off x="990182" y="3883007"/>
            <a:ext cx="1419663" cy="1476420"/>
          </a:xfrm>
          <a:custGeom>
            <a:avLst/>
            <a:gdLst>
              <a:gd name="connsiteX0" fmla="*/ 738210 w 1419663"/>
              <a:gd name="connsiteY0" fmla="*/ 0 h 1476420"/>
              <a:gd name="connsiteX1" fmla="*/ 1419663 w 1419663"/>
              <a:gd name="connsiteY1" fmla="*/ 738210 h 1476420"/>
              <a:gd name="connsiteX2" fmla="*/ 738210 w 1419663"/>
              <a:gd name="connsiteY2" fmla="*/ 1476420 h 1476420"/>
              <a:gd name="connsiteX3" fmla="*/ 0 w 1419663"/>
              <a:gd name="connsiteY3" fmla="*/ 738210 h 1476420"/>
              <a:gd name="connsiteX4" fmla="*/ 738210 w 1419663"/>
              <a:gd name="connsiteY4" fmla="*/ 0 h 1476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663" h="1476420">
                <a:moveTo>
                  <a:pt x="738210" y="0"/>
                </a:moveTo>
                <a:cubicBezTo>
                  <a:pt x="974821" y="0"/>
                  <a:pt x="1419663" y="330508"/>
                  <a:pt x="1419663" y="738210"/>
                </a:cubicBezTo>
                <a:cubicBezTo>
                  <a:pt x="1419663" y="1145912"/>
                  <a:pt x="974821" y="1476420"/>
                  <a:pt x="738210" y="1476420"/>
                </a:cubicBezTo>
                <a:cubicBezTo>
                  <a:pt x="501599" y="1476420"/>
                  <a:pt x="0" y="1251318"/>
                  <a:pt x="0" y="738210"/>
                </a:cubicBezTo>
                <a:cubicBezTo>
                  <a:pt x="0" y="225102"/>
                  <a:pt x="501599" y="0"/>
                  <a:pt x="738210"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74" name="Picture Placeholder 73">
            <a:extLst>
              <a:ext uri="{FF2B5EF4-FFF2-40B4-BE49-F238E27FC236}">
                <a16:creationId xmlns:a16="http://schemas.microsoft.com/office/drawing/2014/main" id="{64E38C68-4983-2DA4-C8FB-6C65022B3B14}"/>
              </a:ext>
            </a:extLst>
          </p:cNvPr>
          <p:cNvSpPr>
            <a:spLocks noGrp="1"/>
          </p:cNvSpPr>
          <p:nvPr>
            <p:ph type="pic" sz="quarter" idx="34"/>
          </p:nvPr>
        </p:nvSpPr>
        <p:spPr>
          <a:xfrm>
            <a:off x="3879187" y="3832085"/>
            <a:ext cx="1547941" cy="1505232"/>
          </a:xfrm>
          <a:custGeom>
            <a:avLst/>
            <a:gdLst>
              <a:gd name="connsiteX0" fmla="*/ 732258 w 1547941"/>
              <a:gd name="connsiteY0" fmla="*/ 972 h 1505232"/>
              <a:gd name="connsiteX1" fmla="*/ 1547941 w 1547941"/>
              <a:gd name="connsiteY1" fmla="*/ 725968 h 1505232"/>
              <a:gd name="connsiteX2" fmla="*/ 843665 w 1547941"/>
              <a:gd name="connsiteY2" fmla="*/ 1504111 h 1505232"/>
              <a:gd name="connsiteX3" fmla="*/ 50 w 1547941"/>
              <a:gd name="connsiteY3" fmla="*/ 855091 h 1505232"/>
              <a:gd name="connsiteX4" fmla="*/ 732258 w 1547941"/>
              <a:gd name="connsiteY4" fmla="*/ 972 h 1505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941" h="1505232">
                <a:moveTo>
                  <a:pt x="732258" y="972"/>
                </a:moveTo>
                <a:cubicBezTo>
                  <a:pt x="990240" y="-20549"/>
                  <a:pt x="1547941" y="318266"/>
                  <a:pt x="1547941" y="725968"/>
                </a:cubicBezTo>
                <a:cubicBezTo>
                  <a:pt x="1547941" y="1133669"/>
                  <a:pt x="1101647" y="1482590"/>
                  <a:pt x="843665" y="1504111"/>
                </a:cubicBezTo>
                <a:cubicBezTo>
                  <a:pt x="585683" y="1525632"/>
                  <a:pt x="5705" y="1234737"/>
                  <a:pt x="50" y="855091"/>
                </a:cubicBezTo>
                <a:cubicBezTo>
                  <a:pt x="-5605" y="475445"/>
                  <a:pt x="474276" y="22493"/>
                  <a:pt x="732258" y="972"/>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75" name="Picture Placeholder 74">
            <a:extLst>
              <a:ext uri="{FF2B5EF4-FFF2-40B4-BE49-F238E27FC236}">
                <a16:creationId xmlns:a16="http://schemas.microsoft.com/office/drawing/2014/main" id="{276FDBD4-A02F-F910-0D70-4B9FD348C21B}"/>
              </a:ext>
            </a:extLst>
          </p:cNvPr>
          <p:cNvSpPr>
            <a:spLocks noGrp="1"/>
          </p:cNvSpPr>
          <p:nvPr>
            <p:ph type="pic" sz="quarter" idx="35"/>
          </p:nvPr>
        </p:nvSpPr>
        <p:spPr>
          <a:xfrm>
            <a:off x="6817377" y="3869851"/>
            <a:ext cx="1515383" cy="1469701"/>
          </a:xfrm>
          <a:custGeom>
            <a:avLst/>
            <a:gdLst>
              <a:gd name="connsiteX0" fmla="*/ 733407 w 1515383"/>
              <a:gd name="connsiteY0" fmla="*/ 800 h 1469701"/>
              <a:gd name="connsiteX1" fmla="*/ 1515157 w 1515383"/>
              <a:gd name="connsiteY1" fmla="*/ 871740 h 1469701"/>
              <a:gd name="connsiteX2" fmla="*/ 738211 w 1515383"/>
              <a:gd name="connsiteY2" fmla="*/ 1467914 h 1469701"/>
              <a:gd name="connsiteX3" fmla="*/ 1 w 1515383"/>
              <a:gd name="connsiteY3" fmla="*/ 729705 h 1469701"/>
              <a:gd name="connsiteX4" fmla="*/ 733407 w 1515383"/>
              <a:gd name="connsiteY4" fmla="*/ 800 h 1469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383" h="1469701">
                <a:moveTo>
                  <a:pt x="733407" y="800"/>
                </a:moveTo>
                <a:cubicBezTo>
                  <a:pt x="985933" y="24472"/>
                  <a:pt x="1528070" y="360740"/>
                  <a:pt x="1515157" y="871740"/>
                </a:cubicBezTo>
                <a:cubicBezTo>
                  <a:pt x="1515157" y="1279442"/>
                  <a:pt x="990737" y="1491587"/>
                  <a:pt x="738211" y="1467914"/>
                </a:cubicBezTo>
                <a:cubicBezTo>
                  <a:pt x="485684" y="1444242"/>
                  <a:pt x="801" y="974224"/>
                  <a:pt x="1" y="729705"/>
                </a:cubicBezTo>
                <a:cubicBezTo>
                  <a:pt x="-800" y="485186"/>
                  <a:pt x="480881" y="-22872"/>
                  <a:pt x="733407" y="80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
        <p:nvSpPr>
          <p:cNvPr id="76" name="Picture Placeholder 75">
            <a:extLst>
              <a:ext uri="{FF2B5EF4-FFF2-40B4-BE49-F238E27FC236}">
                <a16:creationId xmlns:a16="http://schemas.microsoft.com/office/drawing/2014/main" id="{C0B524AD-3692-546D-2E77-0595EE431F18}"/>
              </a:ext>
            </a:extLst>
          </p:cNvPr>
          <p:cNvSpPr>
            <a:spLocks noGrp="1"/>
          </p:cNvSpPr>
          <p:nvPr>
            <p:ph type="pic" sz="quarter" idx="36"/>
          </p:nvPr>
        </p:nvSpPr>
        <p:spPr>
          <a:xfrm>
            <a:off x="9741490" y="3869781"/>
            <a:ext cx="1489057" cy="1385672"/>
          </a:xfrm>
          <a:custGeom>
            <a:avLst/>
            <a:gdLst>
              <a:gd name="connsiteX0" fmla="*/ 817905 w 1489057"/>
              <a:gd name="connsiteY0" fmla="*/ 2143 h 1385672"/>
              <a:gd name="connsiteX1" fmla="*/ 1488854 w 1489057"/>
              <a:gd name="connsiteY1" fmla="*/ 751460 h 1385672"/>
              <a:gd name="connsiteX2" fmla="*/ 750644 w 1489057"/>
              <a:gd name="connsiteY2" fmla="*/ 1385649 h 1385672"/>
              <a:gd name="connsiteX3" fmla="*/ 9433 w 1489057"/>
              <a:gd name="connsiteY3" fmla="*/ 772473 h 1385672"/>
              <a:gd name="connsiteX4" fmla="*/ 484288 w 1489057"/>
              <a:gd name="connsiteY4" fmla="*/ 29858 h 1385672"/>
              <a:gd name="connsiteX5" fmla="*/ 817905 w 1489057"/>
              <a:gd name="connsiteY5" fmla="*/ 2143 h 138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9057" h="1385672">
                <a:moveTo>
                  <a:pt x="817905" y="2143"/>
                </a:moveTo>
                <a:cubicBezTo>
                  <a:pt x="1161745" y="23797"/>
                  <a:pt x="1498537" y="213560"/>
                  <a:pt x="1488854" y="751460"/>
                </a:cubicBezTo>
                <a:cubicBezTo>
                  <a:pt x="1488854" y="1158764"/>
                  <a:pt x="997214" y="1382147"/>
                  <a:pt x="750644" y="1385649"/>
                </a:cubicBezTo>
                <a:cubicBezTo>
                  <a:pt x="504073" y="1389151"/>
                  <a:pt x="53826" y="998438"/>
                  <a:pt x="9433" y="772473"/>
                </a:cubicBezTo>
                <a:cubicBezTo>
                  <a:pt x="-34960" y="546507"/>
                  <a:pt x="69857" y="123746"/>
                  <a:pt x="484288" y="29858"/>
                </a:cubicBezTo>
                <a:cubicBezTo>
                  <a:pt x="587896" y="6386"/>
                  <a:pt x="703292" y="-5075"/>
                  <a:pt x="817905" y="2143"/>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a:p>
        </p:txBody>
      </p:sp>
    </p:spTree>
    <p:extLst>
      <p:ext uri="{BB962C8B-B14F-4D97-AF65-F5344CB8AC3E}">
        <p14:creationId xmlns:p14="http://schemas.microsoft.com/office/powerpoint/2010/main" val="2463207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63D154EC-0314-0992-0ED9-81621D110F21}"/>
              </a:ext>
            </a:extLst>
          </p:cNvPr>
          <p:cNvSpPr/>
          <p:nvPr userDrawn="1"/>
        </p:nvSpPr>
        <p:spPr>
          <a:xfrm>
            <a:off x="8066913" y="4245962"/>
            <a:ext cx="3505366" cy="2197229"/>
          </a:xfrm>
          <a:custGeom>
            <a:avLst/>
            <a:gdLst>
              <a:gd name="connsiteX0" fmla="*/ 1591689 w 3505366"/>
              <a:gd name="connsiteY0" fmla="*/ 10 h 2197229"/>
              <a:gd name="connsiteX1" fmla="*/ 3436943 w 3505366"/>
              <a:gd name="connsiteY1" fmla="*/ 1794512 h 2197229"/>
              <a:gd name="connsiteX2" fmla="*/ 370414 w 3505366"/>
              <a:gd name="connsiteY2" fmla="*/ 1398378 h 2197229"/>
              <a:gd name="connsiteX3" fmla="*/ 1591689 w 3505366"/>
              <a:gd name="connsiteY3" fmla="*/ 10 h 2197229"/>
            </a:gdLst>
            <a:ahLst/>
            <a:cxnLst>
              <a:cxn ang="0">
                <a:pos x="connsiteX0" y="connsiteY0"/>
              </a:cxn>
              <a:cxn ang="0">
                <a:pos x="connsiteX1" y="connsiteY1"/>
              </a:cxn>
              <a:cxn ang="0">
                <a:pos x="connsiteX2" y="connsiteY2"/>
              </a:cxn>
              <a:cxn ang="0">
                <a:pos x="connsiteX3" y="connsiteY3"/>
              </a:cxn>
            </a:cxnLst>
            <a:rect l="l" t="t" r="r" b="b"/>
            <a:pathLst>
              <a:path w="3505366" h="2197229">
                <a:moveTo>
                  <a:pt x="1591689" y="10"/>
                </a:moveTo>
                <a:cubicBezTo>
                  <a:pt x="2321943" y="-3999"/>
                  <a:pt x="3845438" y="1214051"/>
                  <a:pt x="3436943" y="1794512"/>
                </a:cubicBezTo>
                <a:cubicBezTo>
                  <a:pt x="3028448" y="2374973"/>
                  <a:pt x="1456663" y="2397679"/>
                  <a:pt x="370414" y="1398378"/>
                </a:cubicBezTo>
                <a:cubicBezTo>
                  <a:pt x="-715835" y="399077"/>
                  <a:pt x="861435" y="4020"/>
                  <a:pt x="1591689" y="10"/>
                </a:cubicBez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804672"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804672"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398264"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398264"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Freeform: Shape 21">
            <a:extLst>
              <a:ext uri="{FF2B5EF4-FFF2-40B4-BE49-F238E27FC236}">
                <a16:creationId xmlns:a16="http://schemas.microsoft.com/office/drawing/2014/main" id="{87AC51FC-0DE6-2ADC-D0A4-102FD261F26C}"/>
              </a:ext>
            </a:extLst>
          </p:cNvPr>
          <p:cNvSpPr/>
          <p:nvPr userDrawn="1"/>
        </p:nvSpPr>
        <p:spPr>
          <a:xfrm>
            <a:off x="4050995" y="4110165"/>
            <a:ext cx="4598216" cy="2448196"/>
          </a:xfrm>
          <a:custGeom>
            <a:avLst/>
            <a:gdLst>
              <a:gd name="connsiteX0" fmla="*/ 3235960 w 4598216"/>
              <a:gd name="connsiteY0" fmla="*/ 177 h 2448196"/>
              <a:gd name="connsiteX1" fmla="*/ 4077195 w 4598216"/>
              <a:gd name="connsiteY1" fmla="*/ 1276885 h 2448196"/>
              <a:gd name="connsiteX2" fmla="*/ 1841733 w 4598216"/>
              <a:gd name="connsiteY2" fmla="*/ 2309986 h 2448196"/>
              <a:gd name="connsiteX3" fmla="*/ 1787563 w 4598216"/>
              <a:gd name="connsiteY3" fmla="*/ 2285143 h 2448196"/>
              <a:gd name="connsiteX4" fmla="*/ 1661679 w 4598216"/>
              <a:gd name="connsiteY4" fmla="*/ 2342188 h 2448196"/>
              <a:gd name="connsiteX5" fmla="*/ 1522393 w 4598216"/>
              <a:gd name="connsiteY5" fmla="*/ 2391140 h 2448196"/>
              <a:gd name="connsiteX6" fmla="*/ 7966 w 4598216"/>
              <a:gd name="connsiteY6" fmla="*/ 1670966 h 2448196"/>
              <a:gd name="connsiteX7" fmla="*/ 1872108 w 4598216"/>
              <a:gd name="connsiteY7" fmla="*/ 603993 h 2448196"/>
              <a:gd name="connsiteX8" fmla="*/ 1951708 w 4598216"/>
              <a:gd name="connsiteY8" fmla="*/ 529390 h 2448196"/>
              <a:gd name="connsiteX9" fmla="*/ 1998957 w 4598216"/>
              <a:gd name="connsiteY9" fmla="*/ 493844 h 2448196"/>
              <a:gd name="connsiteX10" fmla="*/ 2059956 w 4598216"/>
              <a:gd name="connsiteY10" fmla="*/ 434818 h 2448196"/>
              <a:gd name="connsiteX11" fmla="*/ 2157847 w 4598216"/>
              <a:gd name="connsiteY11" fmla="*/ 357872 h 2448196"/>
              <a:gd name="connsiteX12" fmla="*/ 2590118 w 4598216"/>
              <a:gd name="connsiteY12" fmla="*/ 117396 h 2448196"/>
              <a:gd name="connsiteX13" fmla="*/ 3235960 w 4598216"/>
              <a:gd name="connsiteY13" fmla="*/ 177 h 244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8216" h="2448196">
                <a:moveTo>
                  <a:pt x="3235960" y="177"/>
                </a:moveTo>
                <a:cubicBezTo>
                  <a:pt x="4360185" y="16307"/>
                  <a:pt x="5178101" y="1131245"/>
                  <a:pt x="4077195" y="1276885"/>
                </a:cubicBezTo>
                <a:cubicBezTo>
                  <a:pt x="2682433" y="1461398"/>
                  <a:pt x="2500936" y="2574399"/>
                  <a:pt x="1841733" y="2309986"/>
                </a:cubicBezTo>
                <a:lnTo>
                  <a:pt x="1787563" y="2285143"/>
                </a:lnTo>
                <a:lnTo>
                  <a:pt x="1661679" y="2342188"/>
                </a:lnTo>
                <a:cubicBezTo>
                  <a:pt x="1617052" y="2360105"/>
                  <a:pt x="1570636" y="2376472"/>
                  <a:pt x="1522393" y="2391140"/>
                </a:cubicBezTo>
                <a:cubicBezTo>
                  <a:pt x="1009096" y="2564271"/>
                  <a:pt x="-104824" y="2348770"/>
                  <a:pt x="7966" y="1670966"/>
                </a:cubicBezTo>
                <a:cubicBezTo>
                  <a:pt x="120757" y="993164"/>
                  <a:pt x="1005773" y="1495062"/>
                  <a:pt x="1872108" y="603993"/>
                </a:cubicBezTo>
                <a:cubicBezTo>
                  <a:pt x="1899181" y="576148"/>
                  <a:pt x="1925728" y="551328"/>
                  <a:pt x="1951708" y="529390"/>
                </a:cubicBezTo>
                <a:lnTo>
                  <a:pt x="1998957" y="493844"/>
                </a:lnTo>
                <a:lnTo>
                  <a:pt x="2059956" y="434818"/>
                </a:lnTo>
                <a:cubicBezTo>
                  <a:pt x="2092581" y="406180"/>
                  <a:pt x="2125321" y="380398"/>
                  <a:pt x="2157847" y="357872"/>
                </a:cubicBezTo>
                <a:cubicBezTo>
                  <a:pt x="2300072" y="252898"/>
                  <a:pt x="2445153" y="174010"/>
                  <a:pt x="2590118" y="117396"/>
                </a:cubicBezTo>
                <a:cubicBezTo>
                  <a:pt x="2809076" y="31885"/>
                  <a:pt x="3027770" y="-2810"/>
                  <a:pt x="3235960" y="177"/>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4" name="Freeform: Shape 13">
            <a:extLst>
              <a:ext uri="{FF2B5EF4-FFF2-40B4-BE49-F238E27FC236}">
                <a16:creationId xmlns:a16="http://schemas.microsoft.com/office/drawing/2014/main" id="{C8E718E1-168B-58C6-1B6F-42DC26709517}"/>
              </a:ext>
            </a:extLst>
          </p:cNvPr>
          <p:cNvSpPr/>
          <p:nvPr userDrawn="1"/>
        </p:nvSpPr>
        <p:spPr>
          <a:xfrm>
            <a:off x="7614215" y="3847573"/>
            <a:ext cx="3361382" cy="2796865"/>
          </a:xfrm>
          <a:custGeom>
            <a:avLst/>
            <a:gdLst>
              <a:gd name="connsiteX0" fmla="*/ 1379177 w 3361382"/>
              <a:gd name="connsiteY0" fmla="*/ 673 h 2796865"/>
              <a:gd name="connsiteX1" fmla="*/ 3226456 w 3361382"/>
              <a:gd name="connsiteY1" fmla="*/ 698468 h 2796865"/>
              <a:gd name="connsiteX2" fmla="*/ 1654520 w 3361382"/>
              <a:gd name="connsiteY2" fmla="*/ 2790226 h 2796865"/>
              <a:gd name="connsiteX3" fmla="*/ 99339 w 3361382"/>
              <a:gd name="connsiteY3" fmla="*/ 407389 h 2796865"/>
              <a:gd name="connsiteX4" fmla="*/ 1379177 w 3361382"/>
              <a:gd name="connsiteY4" fmla="*/ 673 h 279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1382" h="2796865">
                <a:moveTo>
                  <a:pt x="1379177" y="673"/>
                </a:moveTo>
                <a:cubicBezTo>
                  <a:pt x="2098234" y="15104"/>
                  <a:pt x="2895448" y="261479"/>
                  <a:pt x="3226456" y="698468"/>
                </a:cubicBezTo>
                <a:cubicBezTo>
                  <a:pt x="3814916" y="1475338"/>
                  <a:pt x="2328320" y="2906177"/>
                  <a:pt x="1654520" y="2790226"/>
                </a:cubicBezTo>
                <a:cubicBezTo>
                  <a:pt x="980720" y="2674275"/>
                  <a:pt x="-377423" y="1067616"/>
                  <a:pt x="99339" y="407389"/>
                </a:cubicBezTo>
                <a:cubicBezTo>
                  <a:pt x="307922" y="118539"/>
                  <a:pt x="819909" y="-10550"/>
                  <a:pt x="1379177" y="673"/>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6" name="Picture Placeholder 25">
            <a:extLst>
              <a:ext uri="{FF2B5EF4-FFF2-40B4-BE49-F238E27FC236}">
                <a16:creationId xmlns:a16="http://schemas.microsoft.com/office/drawing/2014/main" id="{6A0A6ED0-15C9-368F-1AAA-EBC99B7AD541}"/>
              </a:ext>
            </a:extLst>
          </p:cNvPr>
          <p:cNvSpPr>
            <a:spLocks noGrp="1"/>
          </p:cNvSpPr>
          <p:nvPr>
            <p:ph type="pic" sz="quarter" idx="13"/>
          </p:nvPr>
        </p:nvSpPr>
        <p:spPr>
          <a:xfrm>
            <a:off x="0" y="4402857"/>
            <a:ext cx="12192001" cy="2455143"/>
          </a:xfrm>
          <a:custGeom>
            <a:avLst/>
            <a:gdLst>
              <a:gd name="connsiteX0" fmla="*/ 0 w 12192001"/>
              <a:gd name="connsiteY0" fmla="*/ 0 h 2455143"/>
              <a:gd name="connsiteX1" fmla="*/ 206003 w 12192001"/>
              <a:gd name="connsiteY1" fmla="*/ 1109 h 2455143"/>
              <a:gd name="connsiteX2" fmla="*/ 2427782 w 12192001"/>
              <a:gd name="connsiteY2" fmla="*/ 201823 h 2455143"/>
              <a:gd name="connsiteX3" fmla="*/ 2758383 w 12192001"/>
              <a:gd name="connsiteY3" fmla="*/ 246086 h 2455143"/>
              <a:gd name="connsiteX4" fmla="*/ 2769563 w 12192001"/>
              <a:gd name="connsiteY4" fmla="*/ 249232 h 2455143"/>
              <a:gd name="connsiteX5" fmla="*/ 4441595 w 12192001"/>
              <a:gd name="connsiteY5" fmla="*/ 474966 h 2455143"/>
              <a:gd name="connsiteX6" fmla="*/ 6144331 w 12192001"/>
              <a:gd name="connsiteY6" fmla="*/ 457476 h 2455143"/>
              <a:gd name="connsiteX7" fmla="*/ 6578223 w 12192001"/>
              <a:gd name="connsiteY7" fmla="*/ 421761 h 2455143"/>
              <a:gd name="connsiteX8" fmla="*/ 6872381 w 12192001"/>
              <a:gd name="connsiteY8" fmla="*/ 383863 h 2455143"/>
              <a:gd name="connsiteX9" fmla="*/ 7078387 w 12192001"/>
              <a:gd name="connsiteY9" fmla="*/ 368875 h 2455143"/>
              <a:gd name="connsiteX10" fmla="*/ 7457053 w 12192001"/>
              <a:gd name="connsiteY10" fmla="*/ 322840 h 2455143"/>
              <a:gd name="connsiteX11" fmla="*/ 12107915 w 12192001"/>
              <a:gd name="connsiteY11" fmla="*/ 361608 h 2455143"/>
              <a:gd name="connsiteX12" fmla="*/ 12192001 w 12192001"/>
              <a:gd name="connsiteY12" fmla="*/ 373495 h 2455143"/>
              <a:gd name="connsiteX13" fmla="*/ 12192001 w 12192001"/>
              <a:gd name="connsiteY13" fmla="*/ 2455143 h 2455143"/>
              <a:gd name="connsiteX14" fmla="*/ 0 w 12192001"/>
              <a:gd name="connsiteY14" fmla="*/ 2455143 h 24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1" h="2455143">
                <a:moveTo>
                  <a:pt x="0" y="0"/>
                </a:moveTo>
                <a:lnTo>
                  <a:pt x="206003" y="1109"/>
                </a:lnTo>
                <a:cubicBezTo>
                  <a:pt x="1096250" y="15691"/>
                  <a:pt x="1811969" y="113904"/>
                  <a:pt x="2427782" y="201823"/>
                </a:cubicBezTo>
                <a:lnTo>
                  <a:pt x="2758383" y="246086"/>
                </a:lnTo>
                <a:lnTo>
                  <a:pt x="2769563" y="249232"/>
                </a:lnTo>
                <a:cubicBezTo>
                  <a:pt x="3256639" y="361338"/>
                  <a:pt x="3813963" y="441051"/>
                  <a:pt x="4441595" y="474966"/>
                </a:cubicBezTo>
                <a:cubicBezTo>
                  <a:pt x="4961013" y="503034"/>
                  <a:pt x="5528581" y="499736"/>
                  <a:pt x="6144331" y="457476"/>
                </a:cubicBezTo>
                <a:cubicBezTo>
                  <a:pt x="6281970" y="449903"/>
                  <a:pt x="6427188" y="437891"/>
                  <a:pt x="6578223" y="421761"/>
                </a:cubicBezTo>
                <a:lnTo>
                  <a:pt x="6872381" y="383863"/>
                </a:lnTo>
                <a:lnTo>
                  <a:pt x="7078387" y="368875"/>
                </a:lnTo>
                <a:cubicBezTo>
                  <a:pt x="7196800" y="357254"/>
                  <a:pt x="7322954" y="341987"/>
                  <a:pt x="7457053" y="322840"/>
                </a:cubicBezTo>
                <a:cubicBezTo>
                  <a:pt x="9602611" y="16470"/>
                  <a:pt x="11013138" y="205308"/>
                  <a:pt x="12107915" y="361608"/>
                </a:cubicBezTo>
                <a:lnTo>
                  <a:pt x="12192001" y="373495"/>
                </a:lnTo>
                <a:lnTo>
                  <a:pt x="12192001" y="2455143"/>
                </a:lnTo>
                <a:lnTo>
                  <a:pt x="0" y="2455143"/>
                </a:lnTo>
                <a:close/>
              </a:path>
            </a:pathLst>
          </a:custGeom>
          <a:solidFill>
            <a:schemeClr val="bg1">
              <a:lumMod val="85000"/>
            </a:schemeClr>
          </a:solidFill>
        </p:spPr>
        <p:txBody>
          <a:bodyPr wrap="square" anchor="ctr">
            <a:noAutofit/>
          </a:bodyPr>
          <a:lstStyle>
            <a:lvl1pPr marL="0" indent="0" algn="ctr">
              <a:buNone/>
              <a:defRPr/>
            </a:lvl1pPr>
          </a:lstStyle>
          <a:p>
            <a:endParaRPr lang="en-US"/>
          </a:p>
        </p:txBody>
      </p:sp>
      <p:sp>
        <p:nvSpPr>
          <p:cNvPr id="30" name="Text Placeholder 4">
            <a:extLst>
              <a:ext uri="{FF2B5EF4-FFF2-40B4-BE49-F238E27FC236}">
                <a16:creationId xmlns:a16="http://schemas.microsoft.com/office/drawing/2014/main" id="{98063778-4F66-6E8B-E737-450DC310DF68}"/>
              </a:ext>
            </a:extLst>
          </p:cNvPr>
          <p:cNvSpPr>
            <a:spLocks noGrp="1"/>
          </p:cNvSpPr>
          <p:nvPr>
            <p:ph type="body" sz="quarter" idx="14"/>
          </p:nvPr>
        </p:nvSpPr>
        <p:spPr>
          <a:xfrm>
            <a:off x="8001000"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Content Placeholder 5">
            <a:extLst>
              <a:ext uri="{FF2B5EF4-FFF2-40B4-BE49-F238E27FC236}">
                <a16:creationId xmlns:a16="http://schemas.microsoft.com/office/drawing/2014/main" id="{D8C1FD49-DAC8-6015-C51D-AACE51DB285F}"/>
              </a:ext>
            </a:extLst>
          </p:cNvPr>
          <p:cNvSpPr>
            <a:spLocks noGrp="1"/>
          </p:cNvSpPr>
          <p:nvPr>
            <p:ph sz="quarter" idx="15"/>
          </p:nvPr>
        </p:nvSpPr>
        <p:spPr>
          <a:xfrm>
            <a:off x="8001000"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Title 31">
            <a:extLst>
              <a:ext uri="{FF2B5EF4-FFF2-40B4-BE49-F238E27FC236}">
                <a16:creationId xmlns:a16="http://schemas.microsoft.com/office/drawing/2014/main" id="{CF88AF8B-BD4E-27EF-1C36-53FEBC10602B}"/>
              </a:ext>
            </a:extLst>
          </p:cNvPr>
          <p:cNvSpPr>
            <a:spLocks noGrp="1"/>
          </p:cNvSpPr>
          <p:nvPr>
            <p:ph type="title"/>
          </p:nvPr>
        </p:nvSpPr>
        <p:spPr/>
        <p:txBody>
          <a:bodyPr>
            <a:noAutofit/>
          </a:bodyPr>
          <a:lstStyle>
            <a:lvl1pPr algn="ctr">
              <a:defRPr sz="4800"/>
            </a:lvl1pPr>
          </a:lstStyle>
          <a:p>
            <a:r>
              <a:rPr lang="en-US"/>
              <a:t>Click to edit Master title style</a:t>
            </a:r>
          </a:p>
        </p:txBody>
      </p:sp>
    </p:spTree>
    <p:extLst>
      <p:ext uri="{BB962C8B-B14F-4D97-AF65-F5344CB8AC3E}">
        <p14:creationId xmlns:p14="http://schemas.microsoft.com/office/powerpoint/2010/main" val="2955613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0DA35C1D-604B-3721-C6C0-3943E22ED61F}"/>
              </a:ext>
            </a:extLst>
          </p:cNvPr>
          <p:cNvSpPr/>
          <p:nvPr userDrawn="1"/>
        </p:nvSpPr>
        <p:spPr>
          <a:xfrm>
            <a:off x="2371564" y="3978509"/>
            <a:ext cx="2833489" cy="1977740"/>
          </a:xfrm>
          <a:custGeom>
            <a:avLst/>
            <a:gdLst>
              <a:gd name="connsiteX0" fmla="*/ 2330242 w 2833489"/>
              <a:gd name="connsiteY0" fmla="*/ 1 h 1977740"/>
              <a:gd name="connsiteX1" fmla="*/ 2498982 w 2833489"/>
              <a:gd name="connsiteY1" fmla="*/ 44466 h 1977740"/>
              <a:gd name="connsiteX2" fmla="*/ 2606536 w 2833489"/>
              <a:gd name="connsiteY2" fmla="*/ 1232877 h 1977740"/>
              <a:gd name="connsiteX3" fmla="*/ 2311327 w 2833489"/>
              <a:gd name="connsiteY3" fmla="*/ 1576745 h 1977740"/>
              <a:gd name="connsiteX4" fmla="*/ 383794 w 2833489"/>
              <a:gd name="connsiteY4" fmla="*/ 752097 h 1977740"/>
              <a:gd name="connsiteX5" fmla="*/ 2330242 w 2833489"/>
              <a:gd name="connsiteY5" fmla="*/ 1 h 197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3489" h="1977740">
                <a:moveTo>
                  <a:pt x="2330242" y="1"/>
                </a:moveTo>
                <a:cubicBezTo>
                  <a:pt x="2383155" y="-127"/>
                  <a:pt x="2438275" y="13463"/>
                  <a:pt x="2498982" y="44466"/>
                </a:cubicBezTo>
                <a:cubicBezTo>
                  <a:pt x="2971547" y="300675"/>
                  <a:pt x="2882471" y="765287"/>
                  <a:pt x="2606536" y="1232877"/>
                </a:cubicBezTo>
                <a:cubicBezTo>
                  <a:pt x="2606503" y="1241273"/>
                  <a:pt x="2424583" y="1476594"/>
                  <a:pt x="2311327" y="1576745"/>
                </a:cubicBezTo>
                <a:cubicBezTo>
                  <a:pt x="1017130" y="2721187"/>
                  <a:pt x="-800765" y="1086278"/>
                  <a:pt x="383794" y="752097"/>
                </a:cubicBezTo>
                <a:cubicBezTo>
                  <a:pt x="1697583" y="673980"/>
                  <a:pt x="1959850" y="896"/>
                  <a:pt x="2330242" y="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9" name="Freeform: Shape 28">
            <a:extLst>
              <a:ext uri="{FF2B5EF4-FFF2-40B4-BE49-F238E27FC236}">
                <a16:creationId xmlns:a16="http://schemas.microsoft.com/office/drawing/2014/main" id="{D5A2EDE1-A310-C335-F6C8-E2A57A5DCD24}"/>
              </a:ext>
            </a:extLst>
          </p:cNvPr>
          <p:cNvSpPr/>
          <p:nvPr userDrawn="1"/>
        </p:nvSpPr>
        <p:spPr>
          <a:xfrm>
            <a:off x="2663717" y="895957"/>
            <a:ext cx="3353592" cy="3394580"/>
          </a:xfrm>
          <a:custGeom>
            <a:avLst/>
            <a:gdLst>
              <a:gd name="connsiteX0" fmla="*/ 1117000 w 3353592"/>
              <a:gd name="connsiteY0" fmla="*/ 212 h 3394580"/>
              <a:gd name="connsiteX1" fmla="*/ 3339471 w 3353592"/>
              <a:gd name="connsiteY1" fmla="*/ 1353770 h 3394580"/>
              <a:gd name="connsiteX2" fmla="*/ 1460830 w 3353592"/>
              <a:gd name="connsiteY2" fmla="*/ 3239951 h 3394580"/>
              <a:gd name="connsiteX3" fmla="*/ 456338 w 3353592"/>
              <a:gd name="connsiteY3" fmla="*/ 219125 h 3394580"/>
              <a:gd name="connsiteX4" fmla="*/ 1117000 w 3353592"/>
              <a:gd name="connsiteY4" fmla="*/ 212 h 339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592" h="3394580">
                <a:moveTo>
                  <a:pt x="1117000" y="212"/>
                </a:moveTo>
                <a:cubicBezTo>
                  <a:pt x="2031490" y="-14669"/>
                  <a:pt x="3265097" y="758034"/>
                  <a:pt x="3339471" y="1353770"/>
                </a:cubicBezTo>
                <a:cubicBezTo>
                  <a:pt x="3434671" y="2116311"/>
                  <a:pt x="3074478" y="3932938"/>
                  <a:pt x="1460830" y="3239951"/>
                </a:cubicBezTo>
                <a:cubicBezTo>
                  <a:pt x="-152818" y="2546964"/>
                  <a:pt x="-337111" y="899506"/>
                  <a:pt x="456338" y="219125"/>
                </a:cubicBezTo>
                <a:cubicBezTo>
                  <a:pt x="629905" y="70291"/>
                  <a:pt x="860943" y="4378"/>
                  <a:pt x="1117000" y="21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8" name="Freeform: Shape 17">
            <a:extLst>
              <a:ext uri="{FF2B5EF4-FFF2-40B4-BE49-F238E27FC236}">
                <a16:creationId xmlns:a16="http://schemas.microsoft.com/office/drawing/2014/main" id="{65FA232B-B094-6E9C-1F6E-B431526CF5CF}"/>
              </a:ext>
            </a:extLst>
          </p:cNvPr>
          <p:cNvSpPr/>
          <p:nvPr userDrawn="1"/>
        </p:nvSpPr>
        <p:spPr>
          <a:xfrm>
            <a:off x="695424" y="703594"/>
            <a:ext cx="3679069" cy="3508957"/>
          </a:xfrm>
          <a:custGeom>
            <a:avLst/>
            <a:gdLst>
              <a:gd name="connsiteX0" fmla="*/ 2214144 w 3679069"/>
              <a:gd name="connsiteY0" fmla="*/ 1127 h 3508957"/>
              <a:gd name="connsiteX1" fmla="*/ 3169400 w 3679069"/>
              <a:gd name="connsiteY1" fmla="*/ 1345851 h 3508957"/>
              <a:gd name="connsiteX2" fmla="*/ 717301 w 3679069"/>
              <a:gd name="connsiteY2" fmla="*/ 3495393 h 3508957"/>
              <a:gd name="connsiteX3" fmla="*/ 431011 w 3679069"/>
              <a:gd name="connsiteY3" fmla="*/ 965650 h 3508957"/>
              <a:gd name="connsiteX4" fmla="*/ 2214144 w 3679069"/>
              <a:gd name="connsiteY4" fmla="*/ 1127 h 350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69" h="3508957">
                <a:moveTo>
                  <a:pt x="2214144" y="1127"/>
                </a:moveTo>
                <a:cubicBezTo>
                  <a:pt x="3378638" y="-35267"/>
                  <a:pt x="4289597" y="818314"/>
                  <a:pt x="3169400" y="1345851"/>
                </a:cubicBezTo>
                <a:cubicBezTo>
                  <a:pt x="1462434" y="2149717"/>
                  <a:pt x="1746081" y="3668078"/>
                  <a:pt x="717301" y="3495393"/>
                </a:cubicBezTo>
                <a:cubicBezTo>
                  <a:pt x="-311478" y="3322707"/>
                  <a:pt x="-70949" y="1617102"/>
                  <a:pt x="431011" y="965650"/>
                </a:cubicBezTo>
                <a:cubicBezTo>
                  <a:pt x="924632" y="283443"/>
                  <a:pt x="1604170" y="20191"/>
                  <a:pt x="2214144" y="112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92824" y="1042416"/>
            <a:ext cx="4535424" cy="1325880"/>
          </a:xfrm>
        </p:spPr>
        <p:txBody>
          <a:bodyPr anchor="ctr">
            <a:no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92824" y="2295144"/>
            <a:ext cx="4535424" cy="2542032"/>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Picture Placeholder 13">
            <a:extLst>
              <a:ext uri="{FF2B5EF4-FFF2-40B4-BE49-F238E27FC236}">
                <a16:creationId xmlns:a16="http://schemas.microsoft.com/office/drawing/2014/main" id="{E546E31B-BAE1-A01A-8FEA-C80E382B3881}"/>
              </a:ext>
            </a:extLst>
          </p:cNvPr>
          <p:cNvSpPr>
            <a:spLocks noGrp="1"/>
          </p:cNvSpPr>
          <p:nvPr>
            <p:ph type="pic" sz="quarter" idx="10"/>
          </p:nvPr>
        </p:nvSpPr>
        <p:spPr>
          <a:xfrm>
            <a:off x="1068086" y="785580"/>
            <a:ext cx="4537760" cy="4719174"/>
          </a:xfrm>
          <a:custGeom>
            <a:avLst/>
            <a:gdLst>
              <a:gd name="connsiteX0" fmla="*/ 2178172 w 4537760"/>
              <a:gd name="connsiteY0" fmla="*/ 0 h 4719174"/>
              <a:gd name="connsiteX1" fmla="*/ 4537760 w 4537760"/>
              <a:gd name="connsiteY1" fmla="*/ 2359587 h 4719174"/>
              <a:gd name="connsiteX2" fmla="*/ 2178172 w 4537760"/>
              <a:gd name="connsiteY2" fmla="*/ 4719174 h 4719174"/>
              <a:gd name="connsiteX3" fmla="*/ 0 w 4537760"/>
              <a:gd name="connsiteY3" fmla="*/ 2359587 h 4719174"/>
              <a:gd name="connsiteX4" fmla="*/ 2178172 w 4537760"/>
              <a:gd name="connsiteY4" fmla="*/ 0 h 4719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7760" h="4719174">
                <a:moveTo>
                  <a:pt x="2178172" y="0"/>
                </a:moveTo>
                <a:cubicBezTo>
                  <a:pt x="2934466" y="0"/>
                  <a:pt x="4537760" y="719508"/>
                  <a:pt x="4537760" y="2359587"/>
                </a:cubicBezTo>
                <a:cubicBezTo>
                  <a:pt x="4537760" y="3999666"/>
                  <a:pt x="2934466" y="4719174"/>
                  <a:pt x="2178172" y="4719174"/>
                </a:cubicBezTo>
                <a:cubicBezTo>
                  <a:pt x="1421878" y="4719174"/>
                  <a:pt x="0" y="3662751"/>
                  <a:pt x="0" y="2359587"/>
                </a:cubicBezTo>
                <a:cubicBezTo>
                  <a:pt x="0" y="1056424"/>
                  <a:pt x="1421878" y="0"/>
                  <a:pt x="2178172" y="0"/>
                </a:cubicBez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481644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E4850B3-36D8-8C1A-F5EF-A5999BB7B1C2}"/>
              </a:ext>
            </a:extLst>
          </p:cNvPr>
          <p:cNvSpPr/>
          <p:nvPr userDrawn="1"/>
        </p:nvSpPr>
        <p:spPr>
          <a:xfrm>
            <a:off x="9507158" y="4178543"/>
            <a:ext cx="1587071" cy="1617884"/>
          </a:xfrm>
          <a:custGeom>
            <a:avLst/>
            <a:gdLst>
              <a:gd name="connsiteX0" fmla="*/ 1080694 w 1587071"/>
              <a:gd name="connsiteY0" fmla="*/ 2111 h 1617884"/>
              <a:gd name="connsiteX1" fmla="*/ 1335962 w 1587071"/>
              <a:gd name="connsiteY1" fmla="*/ 77069 h 1617884"/>
              <a:gd name="connsiteX2" fmla="*/ 1421958 w 1587071"/>
              <a:gd name="connsiteY2" fmla="*/ 1354298 h 1617884"/>
              <a:gd name="connsiteX3" fmla="*/ 195058 w 1587071"/>
              <a:gd name="connsiteY3" fmla="*/ 1469552 h 1617884"/>
              <a:gd name="connsiteX4" fmla="*/ 117924 w 1587071"/>
              <a:gd name="connsiteY4" fmla="*/ 286653 h 1617884"/>
              <a:gd name="connsiteX5" fmla="*/ 1080694 w 1587071"/>
              <a:gd name="connsiteY5" fmla="*/ 2111 h 16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071" h="1617884">
                <a:moveTo>
                  <a:pt x="1080694" y="2111"/>
                </a:moveTo>
                <a:cubicBezTo>
                  <a:pt x="1190217" y="8935"/>
                  <a:pt x="1281627" y="32584"/>
                  <a:pt x="1335962" y="77069"/>
                </a:cubicBezTo>
                <a:cubicBezTo>
                  <a:pt x="1553301" y="255010"/>
                  <a:pt x="1728930" y="983673"/>
                  <a:pt x="1421958" y="1354298"/>
                </a:cubicBezTo>
                <a:cubicBezTo>
                  <a:pt x="1114985" y="1724924"/>
                  <a:pt x="412396" y="1647494"/>
                  <a:pt x="195058" y="1469552"/>
                </a:cubicBezTo>
                <a:cubicBezTo>
                  <a:pt x="-22281" y="1291611"/>
                  <a:pt x="-72227" y="518733"/>
                  <a:pt x="117924" y="286653"/>
                </a:cubicBezTo>
                <a:cubicBezTo>
                  <a:pt x="260537" y="112592"/>
                  <a:pt x="752124" y="-18360"/>
                  <a:pt x="1080694" y="2111"/>
                </a:cubicBezTo>
                <a:close/>
              </a:path>
            </a:pathLst>
          </a:custGeom>
          <a:noFill/>
          <a:ln w="3810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0" name="Freeform: Shape 29">
            <a:extLst>
              <a:ext uri="{FF2B5EF4-FFF2-40B4-BE49-F238E27FC236}">
                <a16:creationId xmlns:a16="http://schemas.microsoft.com/office/drawing/2014/main" id="{81D1FD9E-7F46-9CC5-FD0E-CFE3F35E0B93}"/>
              </a:ext>
            </a:extLst>
          </p:cNvPr>
          <p:cNvSpPr/>
          <p:nvPr userDrawn="1"/>
        </p:nvSpPr>
        <p:spPr>
          <a:xfrm>
            <a:off x="6603630" y="744767"/>
            <a:ext cx="4296779" cy="3871820"/>
          </a:xfrm>
          <a:custGeom>
            <a:avLst/>
            <a:gdLst>
              <a:gd name="connsiteX0" fmla="*/ 2760477 w 4296779"/>
              <a:gd name="connsiteY0" fmla="*/ 2182 h 3871820"/>
              <a:gd name="connsiteX1" fmla="*/ 4142305 w 4296779"/>
              <a:gd name="connsiteY1" fmla="*/ 239653 h 3871820"/>
              <a:gd name="connsiteX2" fmla="*/ 2987255 w 4296779"/>
              <a:gd name="connsiteY2" fmla="*/ 3853879 h 3871820"/>
              <a:gd name="connsiteX3" fmla="*/ 58868 w 4296779"/>
              <a:gd name="connsiteY3" fmla="*/ 1340210 h 3871820"/>
              <a:gd name="connsiteX4" fmla="*/ 2760477 w 4296779"/>
              <a:gd name="connsiteY4" fmla="*/ 2182 h 387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79" h="3871820">
                <a:moveTo>
                  <a:pt x="2760477" y="2182"/>
                </a:moveTo>
                <a:cubicBezTo>
                  <a:pt x="3405787" y="-16142"/>
                  <a:pt x="3959281" y="82548"/>
                  <a:pt x="4142305" y="239653"/>
                </a:cubicBezTo>
                <a:cubicBezTo>
                  <a:pt x="4630369" y="658598"/>
                  <a:pt x="3884388" y="3675893"/>
                  <a:pt x="2987255" y="3853879"/>
                </a:cubicBezTo>
                <a:cubicBezTo>
                  <a:pt x="2090123" y="4031864"/>
                  <a:pt x="-413986" y="2863263"/>
                  <a:pt x="58868" y="1340210"/>
                </a:cubicBezTo>
                <a:cubicBezTo>
                  <a:pt x="354402" y="388301"/>
                  <a:pt x="1684961" y="32723"/>
                  <a:pt x="2760477" y="218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2" name="Freeform: Shape 31">
            <a:extLst>
              <a:ext uri="{FF2B5EF4-FFF2-40B4-BE49-F238E27FC236}">
                <a16:creationId xmlns:a16="http://schemas.microsoft.com/office/drawing/2014/main" id="{82D6A4FE-F065-45CD-09BA-E482AC8332CA}"/>
              </a:ext>
            </a:extLst>
          </p:cNvPr>
          <p:cNvSpPr/>
          <p:nvPr userDrawn="1"/>
        </p:nvSpPr>
        <p:spPr>
          <a:xfrm>
            <a:off x="5806176" y="896186"/>
            <a:ext cx="3189244" cy="3351598"/>
          </a:xfrm>
          <a:custGeom>
            <a:avLst/>
            <a:gdLst>
              <a:gd name="connsiteX0" fmla="*/ 2071935 w 3189244"/>
              <a:gd name="connsiteY0" fmla="*/ 14 h 3351598"/>
              <a:gd name="connsiteX1" fmla="*/ 2783364 w 3189244"/>
              <a:gd name="connsiteY1" fmla="*/ 1143621 h 3351598"/>
              <a:gd name="connsiteX2" fmla="*/ 780797 w 3189244"/>
              <a:gd name="connsiteY2" fmla="*/ 3350261 h 3351598"/>
              <a:gd name="connsiteX3" fmla="*/ 257684 w 3189244"/>
              <a:gd name="connsiteY3" fmla="*/ 1083349 h 3351598"/>
              <a:gd name="connsiteX4" fmla="*/ 2071935 w 3189244"/>
              <a:gd name="connsiteY4" fmla="*/ 14 h 335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9244" h="3351598">
                <a:moveTo>
                  <a:pt x="2071935" y="14"/>
                </a:moveTo>
                <a:cubicBezTo>
                  <a:pt x="2987047" y="-3248"/>
                  <a:pt x="3653851" y="604848"/>
                  <a:pt x="2783364" y="1143621"/>
                </a:cubicBezTo>
                <a:cubicBezTo>
                  <a:pt x="1317282" y="2051027"/>
                  <a:pt x="1732770" y="3400004"/>
                  <a:pt x="780797" y="3350261"/>
                </a:cubicBezTo>
                <a:cubicBezTo>
                  <a:pt x="-171177" y="3300518"/>
                  <a:pt x="-130257" y="1727012"/>
                  <a:pt x="257684" y="1083349"/>
                </a:cubicBezTo>
                <a:cubicBezTo>
                  <a:pt x="703431" y="290682"/>
                  <a:pt x="1445805" y="2246"/>
                  <a:pt x="2071935" y="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795528" y="2057400"/>
            <a:ext cx="5111496" cy="768096"/>
          </a:xfrm>
        </p:spPr>
        <p:txBody>
          <a:bodyPr anchor="t">
            <a:noAutofit/>
          </a:bodyPr>
          <a:lstStyle>
            <a:lvl1pPr>
              <a:defRPr sz="6000"/>
            </a:lvl1pPr>
          </a:lstStyle>
          <a:p>
            <a:r>
              <a:rPr lang="en-US"/>
              <a:t>Click to edit Master title style</a:t>
            </a:r>
          </a:p>
        </p:txBody>
      </p:sp>
      <p:sp>
        <p:nvSpPr>
          <p:cNvPr id="35" name="Picture Placeholder 34">
            <a:extLst>
              <a:ext uri="{FF2B5EF4-FFF2-40B4-BE49-F238E27FC236}">
                <a16:creationId xmlns:a16="http://schemas.microsoft.com/office/drawing/2014/main" id="{C90065D6-5C4A-C957-7A05-08EC8C71BAD4}"/>
              </a:ext>
            </a:extLst>
          </p:cNvPr>
          <p:cNvSpPr>
            <a:spLocks noGrp="1"/>
          </p:cNvSpPr>
          <p:nvPr>
            <p:ph type="pic" sz="quarter" idx="10"/>
          </p:nvPr>
        </p:nvSpPr>
        <p:spPr>
          <a:xfrm>
            <a:off x="5756185" y="1043831"/>
            <a:ext cx="5477098" cy="4220903"/>
          </a:xfrm>
          <a:custGeom>
            <a:avLst/>
            <a:gdLst>
              <a:gd name="connsiteX0" fmla="*/ 2987265 w 5477098"/>
              <a:gd name="connsiteY0" fmla="*/ 96 h 4220903"/>
              <a:gd name="connsiteX1" fmla="*/ 3333020 w 5477098"/>
              <a:gd name="connsiteY1" fmla="*/ 45043 h 4220903"/>
              <a:gd name="connsiteX2" fmla="*/ 5189513 w 5477098"/>
              <a:gd name="connsiteY2" fmla="*/ 3880636 h 4220903"/>
              <a:gd name="connsiteX3" fmla="*/ 120030 w 5477098"/>
              <a:gd name="connsiteY3" fmla="*/ 2650084 h 4220903"/>
              <a:gd name="connsiteX4" fmla="*/ 2987265 w 5477098"/>
              <a:gd name="connsiteY4" fmla="*/ 96 h 4220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098" h="4220903">
                <a:moveTo>
                  <a:pt x="2987265" y="96"/>
                </a:moveTo>
                <a:cubicBezTo>
                  <a:pt x="3115358" y="-1320"/>
                  <a:pt x="3232097" y="12998"/>
                  <a:pt x="3333020" y="45043"/>
                </a:cubicBezTo>
                <a:cubicBezTo>
                  <a:pt x="4409531" y="386863"/>
                  <a:pt x="6171661" y="3053369"/>
                  <a:pt x="5189513" y="3880636"/>
                </a:cubicBezTo>
                <a:cubicBezTo>
                  <a:pt x="4207363" y="4707903"/>
                  <a:pt x="859554" y="3921716"/>
                  <a:pt x="120030" y="2650084"/>
                </a:cubicBezTo>
                <a:cubicBezTo>
                  <a:pt x="-550164" y="1497667"/>
                  <a:pt x="1749035" y="13782"/>
                  <a:pt x="2987265" y="96"/>
                </a:cubicBez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grpSp>
        <p:nvGrpSpPr>
          <p:cNvPr id="10" name="Group 9">
            <a:extLst>
              <a:ext uri="{FF2B5EF4-FFF2-40B4-BE49-F238E27FC236}">
                <a16:creationId xmlns:a16="http://schemas.microsoft.com/office/drawing/2014/main" id="{D975C2DE-6A22-DAE2-6B10-2ECB862D6BF5}"/>
              </a:ext>
            </a:extLst>
          </p:cNvPr>
          <p:cNvGrpSpPr/>
          <p:nvPr userDrawn="1"/>
        </p:nvGrpSpPr>
        <p:grpSpPr>
          <a:xfrm>
            <a:off x="817336" y="3049989"/>
            <a:ext cx="3422601" cy="147360"/>
            <a:chOff x="3862913" y="5584851"/>
            <a:chExt cx="3422601" cy="147360"/>
          </a:xfrm>
        </p:grpSpPr>
        <p:sp>
          <p:nvSpPr>
            <p:cNvPr id="11" name="Rectangle 10">
              <a:extLst>
                <a:ext uri="{FF2B5EF4-FFF2-40B4-BE49-F238E27FC236}">
                  <a16:creationId xmlns:a16="http://schemas.microsoft.com/office/drawing/2014/main" id="{4F2770E3-337E-E3A7-C172-8E8E3DC3D324}"/>
                </a:ext>
              </a:extLst>
            </p:cNvPr>
            <p:cNvSpPr/>
            <p:nvPr/>
          </p:nvSpPr>
          <p:spPr>
            <a:xfrm>
              <a:off x="3908929"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2" name="Rectangle 11">
              <a:extLst>
                <a:ext uri="{FF2B5EF4-FFF2-40B4-BE49-F238E27FC236}">
                  <a16:creationId xmlns:a16="http://schemas.microsoft.com/office/drawing/2014/main" id="{5820BA79-4710-0264-8610-CC116C1F2A03}"/>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3" name="Rectangle 12">
              <a:extLst>
                <a:ext uri="{FF2B5EF4-FFF2-40B4-BE49-F238E27FC236}">
                  <a16:creationId xmlns:a16="http://schemas.microsoft.com/office/drawing/2014/main" id="{45D72681-5FD2-21B1-3188-87FCA580741D}"/>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5" name="Rectangle 14">
              <a:extLst>
                <a:ext uri="{FF2B5EF4-FFF2-40B4-BE49-F238E27FC236}">
                  <a16:creationId xmlns:a16="http://schemas.microsoft.com/office/drawing/2014/main" id="{98DB5786-6B26-6BC9-4ADD-42F03E363CB8}"/>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6" name="Rectangle 15">
              <a:extLst>
                <a:ext uri="{FF2B5EF4-FFF2-40B4-BE49-F238E27FC236}">
                  <a16:creationId xmlns:a16="http://schemas.microsoft.com/office/drawing/2014/main" id="{79191DA6-D02E-05FC-D21D-9E50A9AA77F3}"/>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17" name="Rectangle 16">
              <a:extLst>
                <a:ext uri="{FF2B5EF4-FFF2-40B4-BE49-F238E27FC236}">
                  <a16:creationId xmlns:a16="http://schemas.microsoft.com/office/drawing/2014/main" id="{654B7F32-377B-3B1F-E2EB-B0A8227587BD}"/>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9" name="Rectangle 18">
              <a:extLst>
                <a:ext uri="{FF2B5EF4-FFF2-40B4-BE49-F238E27FC236}">
                  <a16:creationId xmlns:a16="http://schemas.microsoft.com/office/drawing/2014/main" id="{946FFC8C-1329-3F27-6A03-3C373937C167}"/>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5" name="Text Placeholder 4">
            <a:extLst>
              <a:ext uri="{FF2B5EF4-FFF2-40B4-BE49-F238E27FC236}">
                <a16:creationId xmlns:a16="http://schemas.microsoft.com/office/drawing/2014/main" id="{99E26AF4-A700-7031-C1D2-542D050DE98F}"/>
              </a:ext>
            </a:extLst>
          </p:cNvPr>
          <p:cNvSpPr>
            <a:spLocks noGrp="1"/>
          </p:cNvSpPr>
          <p:nvPr>
            <p:ph type="body" sz="quarter" idx="11"/>
          </p:nvPr>
        </p:nvSpPr>
        <p:spPr>
          <a:xfrm>
            <a:off x="795338" y="3438144"/>
            <a:ext cx="5111750" cy="2024063"/>
          </a:xfrm>
        </p:spPr>
        <p:txBody>
          <a:bodyPr>
            <a:noAutofit/>
          </a:bodyPr>
          <a:lstStyle>
            <a:lvl1pPr marL="0" indent="0">
              <a:lnSpc>
                <a:spcPct val="100000"/>
              </a:lnSpc>
              <a:buNone/>
              <a:defRPr sz="2400" b="1">
                <a:latin typeface="Source Sans Pro" panose="020B0503030403020204" pitchFamily="34" charset="0"/>
                <a:ea typeface="Source Sans Pro" panose="020B0503030403020204" pitchFamily="34" charset="0"/>
              </a:defRPr>
            </a:lvl1pPr>
            <a:lvl2pPr marL="0" indent="0">
              <a:lnSpc>
                <a:spcPct val="100000"/>
              </a:lnSpc>
              <a:buNone/>
              <a:defRPr sz="18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2078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4038600" y="6356350"/>
            <a:ext cx="4114800" cy="365125"/>
          </a:xfrm>
          <a:prstGeom prst="rect">
            <a:avLst/>
          </a:prstGeom>
        </p:spPr>
        <p:txBody>
          <a:bodyPr/>
          <a:lstStyle/>
          <a:p>
            <a:r>
              <a:rPr lang="en-US"/>
              <a:t>Contoso grand opening event</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C39E44-C8F5-4FD0-8345-FA295CEA603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a:xfrm>
            <a:off x="4038600" y="6356350"/>
            <a:ext cx="4114800" cy="365125"/>
          </a:xfrm>
          <a:prstGeom prst="rect">
            <a:avLst/>
          </a:prstGeom>
        </p:spPr>
        <p:txBody>
          <a:bodyPr/>
          <a:lstStyle/>
          <a:p>
            <a:r>
              <a:rPr lang="en-US"/>
              <a:t>Contoso grand opening event</a:t>
            </a:r>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943841-AE0F-41C9-97CC-D11B02495FE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a:xfrm>
            <a:off x="4038600" y="6356350"/>
            <a:ext cx="4114800" cy="365125"/>
          </a:xfrm>
          <a:prstGeom prst="rect">
            <a:avLst/>
          </a:prstGeom>
        </p:spPr>
        <p:txBody>
          <a:bodyPr/>
          <a:lstStyle/>
          <a:p>
            <a:r>
              <a:rPr lang="en-US"/>
              <a:t>Contoso grand opening event</a:t>
            </a:r>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a:p>
        </p:txBody>
      </p:sp>
    </p:spTree>
    <p:extLst>
      <p:ext uri="{BB962C8B-B14F-4D97-AF65-F5344CB8AC3E}">
        <p14:creationId xmlns:p14="http://schemas.microsoft.com/office/powerpoint/2010/main" val="79920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6281928" y="1124712"/>
            <a:ext cx="5532120" cy="960120"/>
          </a:xfrm>
        </p:spPr>
        <p:txBody>
          <a:bodyPr anchor="b">
            <a:noAutofit/>
          </a:bodyPr>
          <a:lstStyle>
            <a:lvl1pPr>
              <a:lnSpc>
                <a:spcPct val="170000"/>
              </a:lnSpc>
              <a:defRPr sz="4800"/>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236208" y="2286000"/>
            <a:ext cx="5532121" cy="3831328"/>
          </a:xfrm>
        </p:spPr>
        <p:txBody>
          <a:bodyPr>
            <a:noAutofit/>
          </a:bodyPr>
          <a:lstStyle>
            <a:lvl1pPr>
              <a:spcBef>
                <a:spcPts val="1000"/>
              </a:spcBef>
              <a:buClr>
                <a:schemeClr val="accent4"/>
              </a:buClr>
              <a:defRPr sz="2400"/>
            </a:lvl1pPr>
            <a:lvl2pPr>
              <a:buClr>
                <a:schemeClr val="accent4"/>
              </a:buClr>
              <a:defRPr sz="2000"/>
            </a:lvl2pPr>
            <a:lvl3pPr>
              <a:buClr>
                <a:schemeClr val="accent4"/>
              </a:buClr>
              <a:defRPr sz="1800"/>
            </a:lvl3pPr>
            <a:lvl4pPr>
              <a:buClr>
                <a:schemeClr val="accent4"/>
              </a:buClr>
              <a:defRPr sz="1600"/>
            </a:lvl4pPr>
            <a:lvl5pPr>
              <a:buClr>
                <a:schemeClr val="accent4"/>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reeform: Shape 17">
            <a:extLst>
              <a:ext uri="{FF2B5EF4-FFF2-40B4-BE49-F238E27FC236}">
                <a16:creationId xmlns:a16="http://schemas.microsoft.com/office/drawing/2014/main" id="{81C49F2B-58AF-8122-F863-F0AF6DD2628F}"/>
              </a:ext>
            </a:extLst>
          </p:cNvPr>
          <p:cNvSpPr/>
          <p:nvPr userDrawn="1"/>
        </p:nvSpPr>
        <p:spPr>
          <a:xfrm>
            <a:off x="2874900" y="3317773"/>
            <a:ext cx="1864449" cy="3255643"/>
          </a:xfrm>
          <a:custGeom>
            <a:avLst/>
            <a:gdLst>
              <a:gd name="connsiteX0" fmla="*/ 1303919 w 1864449"/>
              <a:gd name="connsiteY0" fmla="*/ 859 h 3255643"/>
              <a:gd name="connsiteX1" fmla="*/ 1598851 w 1864449"/>
              <a:gd name="connsiteY1" fmla="*/ 645726 h 3255643"/>
              <a:gd name="connsiteX2" fmla="*/ 1674028 w 1864449"/>
              <a:gd name="connsiteY2" fmla="*/ 3108073 h 3255643"/>
              <a:gd name="connsiteX3" fmla="*/ 210888 w 1864449"/>
              <a:gd name="connsiteY3" fmla="*/ 2425563 h 3255643"/>
              <a:gd name="connsiteX4" fmla="*/ 61577 w 1864449"/>
              <a:gd name="connsiteY4" fmla="*/ 2059622 h 3255643"/>
              <a:gd name="connsiteX5" fmla="*/ 1303919 w 1864449"/>
              <a:gd name="connsiteY5" fmla="*/ 859 h 325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4449" h="3255643">
                <a:moveTo>
                  <a:pt x="1303919" y="859"/>
                </a:moveTo>
                <a:cubicBezTo>
                  <a:pt x="1554097" y="15355"/>
                  <a:pt x="1708665" y="214035"/>
                  <a:pt x="1598851" y="645726"/>
                </a:cubicBezTo>
                <a:cubicBezTo>
                  <a:pt x="1247448" y="2027136"/>
                  <a:pt x="2268967" y="2591231"/>
                  <a:pt x="1674028" y="3108073"/>
                </a:cubicBezTo>
                <a:cubicBezTo>
                  <a:pt x="1190641" y="3528009"/>
                  <a:pt x="519823" y="2973220"/>
                  <a:pt x="210888" y="2425563"/>
                </a:cubicBezTo>
                <a:cubicBezTo>
                  <a:pt x="139596" y="2299180"/>
                  <a:pt x="87575" y="2173178"/>
                  <a:pt x="61577" y="2059622"/>
                </a:cubicBezTo>
                <a:cubicBezTo>
                  <a:pt x="-259613" y="828525"/>
                  <a:pt x="753529" y="-31033"/>
                  <a:pt x="1303919" y="8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2" name="Freeform: Shape 11">
            <a:extLst>
              <a:ext uri="{FF2B5EF4-FFF2-40B4-BE49-F238E27FC236}">
                <a16:creationId xmlns:a16="http://schemas.microsoft.com/office/drawing/2014/main" id="{9E6357F9-711C-8255-E4CF-B983AEC33772}"/>
              </a:ext>
            </a:extLst>
          </p:cNvPr>
          <p:cNvSpPr/>
          <p:nvPr userDrawn="1"/>
        </p:nvSpPr>
        <p:spPr>
          <a:xfrm>
            <a:off x="1727390" y="314278"/>
            <a:ext cx="3559966" cy="4772583"/>
          </a:xfrm>
          <a:custGeom>
            <a:avLst/>
            <a:gdLst>
              <a:gd name="connsiteX0" fmla="*/ 2629170 w 3559966"/>
              <a:gd name="connsiteY0" fmla="*/ 961 h 4772583"/>
              <a:gd name="connsiteX1" fmla="*/ 3272980 w 3559966"/>
              <a:gd name="connsiteY1" fmla="*/ 250595 h 4772583"/>
              <a:gd name="connsiteX2" fmla="*/ 2235116 w 3559966"/>
              <a:gd name="connsiteY2" fmla="*/ 4667993 h 4772583"/>
              <a:gd name="connsiteX3" fmla="*/ 37990 w 3559966"/>
              <a:gd name="connsiteY3" fmla="*/ 1868288 h 4772583"/>
              <a:gd name="connsiteX4" fmla="*/ 2629170 w 3559966"/>
              <a:gd name="connsiteY4" fmla="*/ 961 h 4772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9966" h="4772583">
                <a:moveTo>
                  <a:pt x="2629170" y="961"/>
                </a:moveTo>
                <a:cubicBezTo>
                  <a:pt x="2893495" y="-9398"/>
                  <a:pt x="3120352" y="63385"/>
                  <a:pt x="3272980" y="250595"/>
                </a:cubicBezTo>
                <a:cubicBezTo>
                  <a:pt x="3970708" y="1106411"/>
                  <a:pt x="3307628" y="4023593"/>
                  <a:pt x="2235116" y="4667993"/>
                </a:cubicBezTo>
                <a:cubicBezTo>
                  <a:pt x="1162605" y="5312392"/>
                  <a:pt x="-250305" y="2806328"/>
                  <a:pt x="37990" y="1868288"/>
                </a:cubicBezTo>
                <a:cubicBezTo>
                  <a:pt x="263221" y="1135444"/>
                  <a:pt x="1685151" y="37958"/>
                  <a:pt x="2629170" y="961"/>
                </a:cubicBezTo>
                <a:close/>
              </a:path>
            </a:pathLst>
          </a:cu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4" name="Freeform: Shape 13">
            <a:extLst>
              <a:ext uri="{FF2B5EF4-FFF2-40B4-BE49-F238E27FC236}">
                <a16:creationId xmlns:a16="http://schemas.microsoft.com/office/drawing/2014/main" id="{226E0AB1-EC74-5A50-028C-28AE4D2F619A}"/>
              </a:ext>
            </a:extLst>
          </p:cNvPr>
          <p:cNvSpPr/>
          <p:nvPr userDrawn="1"/>
        </p:nvSpPr>
        <p:spPr>
          <a:xfrm>
            <a:off x="3567607" y="1990454"/>
            <a:ext cx="1865518" cy="2564608"/>
          </a:xfrm>
          <a:custGeom>
            <a:avLst/>
            <a:gdLst>
              <a:gd name="connsiteX0" fmla="*/ 797111 w 1865518"/>
              <a:gd name="connsiteY0" fmla="*/ 25 h 2564608"/>
              <a:gd name="connsiteX1" fmla="*/ 1854618 w 1865518"/>
              <a:gd name="connsiteY1" fmla="*/ 1470433 h 2564608"/>
              <a:gd name="connsiteX2" fmla="*/ 201733 w 1865518"/>
              <a:gd name="connsiteY2" fmla="*/ 2453129 h 2564608"/>
              <a:gd name="connsiteX3" fmla="*/ 581487 w 1865518"/>
              <a:gd name="connsiteY3" fmla="*/ 70732 h 2564608"/>
              <a:gd name="connsiteX4" fmla="*/ 797111 w 1865518"/>
              <a:gd name="connsiteY4" fmla="*/ 25 h 2564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518" h="2564608">
                <a:moveTo>
                  <a:pt x="797111" y="25"/>
                </a:moveTo>
                <a:cubicBezTo>
                  <a:pt x="1321752" y="-5769"/>
                  <a:pt x="1956684" y="1025472"/>
                  <a:pt x="1854618" y="1470433"/>
                </a:cubicBezTo>
                <a:cubicBezTo>
                  <a:pt x="1737971" y="1978960"/>
                  <a:pt x="604749" y="2879982"/>
                  <a:pt x="201733" y="2453129"/>
                </a:cubicBezTo>
                <a:cubicBezTo>
                  <a:pt x="-201282" y="2026275"/>
                  <a:pt x="37672" y="453838"/>
                  <a:pt x="581487" y="70732"/>
                </a:cubicBezTo>
                <a:cubicBezTo>
                  <a:pt x="649464" y="22844"/>
                  <a:pt x="722162" y="852"/>
                  <a:pt x="797111" y="25"/>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3" name="Picture Placeholder 22">
            <a:extLst>
              <a:ext uri="{FF2B5EF4-FFF2-40B4-BE49-F238E27FC236}">
                <a16:creationId xmlns:a16="http://schemas.microsoft.com/office/drawing/2014/main" id="{D254B4BD-F773-23A7-8749-ADF77306DF5B}"/>
              </a:ext>
            </a:extLst>
          </p:cNvPr>
          <p:cNvSpPr>
            <a:spLocks noGrp="1"/>
          </p:cNvSpPr>
          <p:nvPr>
            <p:ph type="pic" sz="quarter" idx="10"/>
          </p:nvPr>
        </p:nvSpPr>
        <p:spPr>
          <a:xfrm>
            <a:off x="1" y="0"/>
            <a:ext cx="4824092" cy="6858000"/>
          </a:xfrm>
          <a:custGeom>
            <a:avLst/>
            <a:gdLst>
              <a:gd name="connsiteX0" fmla="*/ 0 w 4824092"/>
              <a:gd name="connsiteY0" fmla="*/ 0 h 6858000"/>
              <a:gd name="connsiteX1" fmla="*/ 4803723 w 4824092"/>
              <a:gd name="connsiteY1" fmla="*/ 0 h 6858000"/>
              <a:gd name="connsiteX2" fmla="*/ 4809757 w 4824092"/>
              <a:gd name="connsiteY2" fmla="*/ 55240 h 6858000"/>
              <a:gd name="connsiteX3" fmla="*/ 4340558 w 4824092"/>
              <a:gd name="connsiteY3" fmla="*/ 2357355 h 6858000"/>
              <a:gd name="connsiteX4" fmla="*/ 4257693 w 4824092"/>
              <a:gd name="connsiteY4" fmla="*/ 2555609 h 6858000"/>
              <a:gd name="connsiteX5" fmla="*/ 4252750 w 4824092"/>
              <a:gd name="connsiteY5" fmla="*/ 2562419 h 6858000"/>
              <a:gd name="connsiteX6" fmla="*/ 3831222 w 4824092"/>
              <a:gd name="connsiteY6" fmla="*/ 3565223 h 6858000"/>
              <a:gd name="connsiteX7" fmla="*/ 3722847 w 4824092"/>
              <a:gd name="connsiteY7" fmla="*/ 4570758 h 6858000"/>
              <a:gd name="connsiteX8" fmla="*/ 3735780 w 4824092"/>
              <a:gd name="connsiteY8" fmla="*/ 4825008 h 6858000"/>
              <a:gd name="connsiteX9" fmla="*/ 3752253 w 4824092"/>
              <a:gd name="connsiteY9" fmla="*/ 4971340 h 6858000"/>
              <a:gd name="connsiteX10" fmla="*/ 3765887 w 4824092"/>
              <a:gd name="connsiteY10" fmla="*/ 5117348 h 6858000"/>
              <a:gd name="connsiteX11" fmla="*/ 3796459 w 4824092"/>
              <a:gd name="connsiteY11" fmla="*/ 5338295 h 6858000"/>
              <a:gd name="connsiteX12" fmla="*/ 3819568 w 4824092"/>
              <a:gd name="connsiteY12" fmla="*/ 6764086 h 6858000"/>
              <a:gd name="connsiteX13" fmla="*/ 3801837 w 4824092"/>
              <a:gd name="connsiteY13" fmla="*/ 6858000 h 6858000"/>
              <a:gd name="connsiteX14" fmla="*/ 0 w 4824092"/>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24092" h="6858000">
                <a:moveTo>
                  <a:pt x="0" y="0"/>
                </a:moveTo>
                <a:lnTo>
                  <a:pt x="4803723" y="0"/>
                </a:lnTo>
                <a:lnTo>
                  <a:pt x="4809757" y="55240"/>
                </a:lnTo>
                <a:cubicBezTo>
                  <a:pt x="4893777" y="1062871"/>
                  <a:pt x="4591706" y="1782362"/>
                  <a:pt x="4340558" y="2357355"/>
                </a:cubicBezTo>
                <a:lnTo>
                  <a:pt x="4257693" y="2555609"/>
                </a:lnTo>
                <a:lnTo>
                  <a:pt x="4252750" y="2562419"/>
                </a:lnTo>
                <a:cubicBezTo>
                  <a:pt x="4069830" y="2857481"/>
                  <a:pt x="3923527" y="3192021"/>
                  <a:pt x="3831222" y="3565223"/>
                </a:cubicBezTo>
                <a:cubicBezTo>
                  <a:pt x="3754831" y="3874077"/>
                  <a:pt x="3715422" y="4209410"/>
                  <a:pt x="3722847" y="4570758"/>
                </a:cubicBezTo>
                <a:cubicBezTo>
                  <a:pt x="3722077" y="4651649"/>
                  <a:pt x="3726482" y="4736740"/>
                  <a:pt x="3735780" y="4825008"/>
                </a:cubicBezTo>
                <a:cubicBezTo>
                  <a:pt x="3744620" y="4882175"/>
                  <a:pt x="3743413" y="4914172"/>
                  <a:pt x="3752253" y="4971340"/>
                </a:cubicBezTo>
                <a:lnTo>
                  <a:pt x="3765887" y="5117348"/>
                </a:lnTo>
                <a:cubicBezTo>
                  <a:pt x="3771847" y="5186617"/>
                  <a:pt x="3781942" y="5260230"/>
                  <a:pt x="3796459" y="5338295"/>
                </a:cubicBezTo>
                <a:cubicBezTo>
                  <a:pt x="3898083" y="5884739"/>
                  <a:pt x="3887578" y="6354017"/>
                  <a:pt x="3819568" y="6764086"/>
                </a:cubicBezTo>
                <a:lnTo>
                  <a:pt x="3801837"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697FE33-C46B-7B45-E4FB-3DEA16B54A5F}"/>
              </a:ext>
            </a:extLst>
          </p:cNvPr>
          <p:cNvSpPr>
            <a:spLocks noGrp="1"/>
          </p:cNvSpPr>
          <p:nvPr>
            <p:ph type="body" sz="quarter" idx="13" hasCustomPrompt="1"/>
          </p:nvPr>
        </p:nvSpPr>
        <p:spPr>
          <a:xfrm>
            <a:off x="1881480" y="1692737"/>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6"/>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15" name="Text Placeholder 14">
            <a:extLst>
              <a:ext uri="{FF2B5EF4-FFF2-40B4-BE49-F238E27FC236}">
                <a16:creationId xmlns:a16="http://schemas.microsoft.com/office/drawing/2014/main" id="{AA459E6E-97FC-1074-4C06-9CD71EC9BEDE}"/>
              </a:ext>
            </a:extLst>
          </p:cNvPr>
          <p:cNvSpPr>
            <a:spLocks noGrp="1"/>
          </p:cNvSpPr>
          <p:nvPr>
            <p:ph type="body" sz="quarter" idx="14" hasCustomPrompt="1"/>
          </p:nvPr>
        </p:nvSpPr>
        <p:spPr>
          <a:xfrm>
            <a:off x="1881480" y="2285390"/>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5"/>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16" name="Text Placeholder 15">
            <a:extLst>
              <a:ext uri="{FF2B5EF4-FFF2-40B4-BE49-F238E27FC236}">
                <a16:creationId xmlns:a16="http://schemas.microsoft.com/office/drawing/2014/main" id="{D6E9F63E-C450-8098-3C4A-434344351AFD}"/>
              </a:ext>
            </a:extLst>
          </p:cNvPr>
          <p:cNvSpPr>
            <a:spLocks noGrp="1"/>
          </p:cNvSpPr>
          <p:nvPr>
            <p:ph type="body" sz="quarter" idx="15" hasCustomPrompt="1"/>
          </p:nvPr>
        </p:nvSpPr>
        <p:spPr>
          <a:xfrm>
            <a:off x="1881480" y="2878043"/>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4"/>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17" name="Text Placeholder 16">
            <a:extLst>
              <a:ext uri="{FF2B5EF4-FFF2-40B4-BE49-F238E27FC236}">
                <a16:creationId xmlns:a16="http://schemas.microsoft.com/office/drawing/2014/main" id="{A368112B-632E-7F30-A801-131F91B561B0}"/>
              </a:ext>
            </a:extLst>
          </p:cNvPr>
          <p:cNvSpPr>
            <a:spLocks noGrp="1"/>
          </p:cNvSpPr>
          <p:nvPr>
            <p:ph type="body" sz="quarter" idx="16" hasCustomPrompt="1"/>
          </p:nvPr>
        </p:nvSpPr>
        <p:spPr>
          <a:xfrm>
            <a:off x="1881480" y="3470696"/>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2"/>
          </a:solidFill>
          <a:ln>
            <a:noFill/>
          </a:ln>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18" name="Text Placeholder 17">
            <a:extLst>
              <a:ext uri="{FF2B5EF4-FFF2-40B4-BE49-F238E27FC236}">
                <a16:creationId xmlns:a16="http://schemas.microsoft.com/office/drawing/2014/main" id="{2E07528E-155F-E875-8178-E3AEBAD0240A}"/>
              </a:ext>
            </a:extLst>
          </p:cNvPr>
          <p:cNvSpPr>
            <a:spLocks noGrp="1"/>
          </p:cNvSpPr>
          <p:nvPr>
            <p:ph type="body" sz="quarter" idx="17" hasCustomPrompt="1"/>
          </p:nvPr>
        </p:nvSpPr>
        <p:spPr>
          <a:xfrm>
            <a:off x="1881480" y="4063349"/>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6"/>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19" name="Text Placeholder 18">
            <a:extLst>
              <a:ext uri="{FF2B5EF4-FFF2-40B4-BE49-F238E27FC236}">
                <a16:creationId xmlns:a16="http://schemas.microsoft.com/office/drawing/2014/main" id="{B9DB8B3E-9007-385B-8177-800AD9427E56}"/>
              </a:ext>
            </a:extLst>
          </p:cNvPr>
          <p:cNvSpPr>
            <a:spLocks noGrp="1"/>
          </p:cNvSpPr>
          <p:nvPr>
            <p:ph type="body" sz="quarter" idx="18" hasCustomPrompt="1"/>
          </p:nvPr>
        </p:nvSpPr>
        <p:spPr>
          <a:xfrm>
            <a:off x="1881480" y="4656002"/>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5"/>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20" name="Text Placeholder 19">
            <a:extLst>
              <a:ext uri="{FF2B5EF4-FFF2-40B4-BE49-F238E27FC236}">
                <a16:creationId xmlns:a16="http://schemas.microsoft.com/office/drawing/2014/main" id="{9EF9D4FF-13A3-F309-0814-2187BA685B01}"/>
              </a:ext>
            </a:extLst>
          </p:cNvPr>
          <p:cNvSpPr>
            <a:spLocks noGrp="1"/>
          </p:cNvSpPr>
          <p:nvPr>
            <p:ph type="body" sz="quarter" idx="19" hasCustomPrompt="1"/>
          </p:nvPr>
        </p:nvSpPr>
        <p:spPr>
          <a:xfrm>
            <a:off x="1881480" y="5248656"/>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4"/>
          </a:solidFill>
        </p:spPr>
        <p:txBody>
          <a:bodyPr wrap="square" rIns="182880">
            <a:noAutofit/>
          </a:bodyPr>
          <a:lstStyle>
            <a:lvl1pPr marL="0" indent="0" algn="ctr">
              <a:lnSpc>
                <a:spcPct val="100000"/>
              </a:lnSpc>
              <a:buNone/>
              <a:defRPr sz="1800">
                <a:solidFill>
                  <a:schemeClr val="bg1"/>
                </a:solidFill>
              </a:defRPr>
            </a:lvl1pPr>
          </a:lstStyle>
          <a:p>
            <a:pPr lvl="0"/>
            <a:r>
              <a:rPr lang="en-US"/>
              <a:t>Time</a:t>
            </a:r>
          </a:p>
        </p:txBody>
      </p:sp>
      <p:sp>
        <p:nvSpPr>
          <p:cNvPr id="22" name="Text Placeholder 21">
            <a:extLst>
              <a:ext uri="{FF2B5EF4-FFF2-40B4-BE49-F238E27FC236}">
                <a16:creationId xmlns:a16="http://schemas.microsoft.com/office/drawing/2014/main" id="{04383E88-836C-CD34-5C4B-3F0AAF118A66}"/>
              </a:ext>
            </a:extLst>
          </p:cNvPr>
          <p:cNvSpPr>
            <a:spLocks noGrp="1"/>
          </p:cNvSpPr>
          <p:nvPr>
            <p:ph type="body" sz="quarter" idx="20"/>
          </p:nvPr>
        </p:nvSpPr>
        <p:spPr>
          <a:xfrm>
            <a:off x="3520440" y="163677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3" name="Text Placeholder 21">
            <a:extLst>
              <a:ext uri="{FF2B5EF4-FFF2-40B4-BE49-F238E27FC236}">
                <a16:creationId xmlns:a16="http://schemas.microsoft.com/office/drawing/2014/main" id="{53CC4C9F-F232-4415-9118-28602D1280E9}"/>
              </a:ext>
            </a:extLst>
          </p:cNvPr>
          <p:cNvSpPr>
            <a:spLocks noGrp="1"/>
          </p:cNvSpPr>
          <p:nvPr>
            <p:ph type="body" sz="quarter" idx="21"/>
          </p:nvPr>
        </p:nvSpPr>
        <p:spPr>
          <a:xfrm>
            <a:off x="3520440" y="223113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4" name="Text Placeholder 21">
            <a:extLst>
              <a:ext uri="{FF2B5EF4-FFF2-40B4-BE49-F238E27FC236}">
                <a16:creationId xmlns:a16="http://schemas.microsoft.com/office/drawing/2014/main" id="{5D8B209B-4BCE-6BD8-63D1-CC7CE0AA802F}"/>
              </a:ext>
            </a:extLst>
          </p:cNvPr>
          <p:cNvSpPr>
            <a:spLocks noGrp="1"/>
          </p:cNvSpPr>
          <p:nvPr>
            <p:ph type="body" sz="quarter" idx="22"/>
          </p:nvPr>
        </p:nvSpPr>
        <p:spPr>
          <a:xfrm>
            <a:off x="3520440" y="282549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5" name="Text Placeholder 21">
            <a:extLst>
              <a:ext uri="{FF2B5EF4-FFF2-40B4-BE49-F238E27FC236}">
                <a16:creationId xmlns:a16="http://schemas.microsoft.com/office/drawing/2014/main" id="{5FCA2773-BB1C-BDED-1C57-09A106D0AF08}"/>
              </a:ext>
            </a:extLst>
          </p:cNvPr>
          <p:cNvSpPr>
            <a:spLocks noGrp="1"/>
          </p:cNvSpPr>
          <p:nvPr>
            <p:ph type="body" sz="quarter" idx="23"/>
          </p:nvPr>
        </p:nvSpPr>
        <p:spPr>
          <a:xfrm>
            <a:off x="3520440" y="341985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6" name="Text Placeholder 21">
            <a:extLst>
              <a:ext uri="{FF2B5EF4-FFF2-40B4-BE49-F238E27FC236}">
                <a16:creationId xmlns:a16="http://schemas.microsoft.com/office/drawing/2014/main" id="{F38CB0D3-C990-7F5C-A633-AA9302BB3540}"/>
              </a:ext>
            </a:extLst>
          </p:cNvPr>
          <p:cNvSpPr>
            <a:spLocks noGrp="1"/>
          </p:cNvSpPr>
          <p:nvPr>
            <p:ph type="body" sz="quarter" idx="24"/>
          </p:nvPr>
        </p:nvSpPr>
        <p:spPr>
          <a:xfrm>
            <a:off x="3520440" y="401421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7" name="Text Placeholder 21">
            <a:extLst>
              <a:ext uri="{FF2B5EF4-FFF2-40B4-BE49-F238E27FC236}">
                <a16:creationId xmlns:a16="http://schemas.microsoft.com/office/drawing/2014/main" id="{FCB50D60-CB07-EDD6-072A-081F90BC31A6}"/>
              </a:ext>
            </a:extLst>
          </p:cNvPr>
          <p:cNvSpPr>
            <a:spLocks noGrp="1"/>
          </p:cNvSpPr>
          <p:nvPr>
            <p:ph type="body" sz="quarter" idx="25"/>
          </p:nvPr>
        </p:nvSpPr>
        <p:spPr>
          <a:xfrm>
            <a:off x="3520440" y="460857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8" name="Text Placeholder 21">
            <a:extLst>
              <a:ext uri="{FF2B5EF4-FFF2-40B4-BE49-F238E27FC236}">
                <a16:creationId xmlns:a16="http://schemas.microsoft.com/office/drawing/2014/main" id="{190BCFF5-443F-8135-EAA8-9824F88360AE}"/>
              </a:ext>
            </a:extLst>
          </p:cNvPr>
          <p:cNvSpPr>
            <a:spLocks noGrp="1"/>
          </p:cNvSpPr>
          <p:nvPr>
            <p:ph type="body" sz="quarter" idx="26"/>
          </p:nvPr>
        </p:nvSpPr>
        <p:spPr>
          <a:xfrm>
            <a:off x="3520440" y="5202936"/>
            <a:ext cx="6958584" cy="466344"/>
          </a:xfrm>
        </p:spPr>
        <p:txBody>
          <a:bodyPr>
            <a:noAutofit/>
          </a:bodyPr>
          <a:lstStyle>
            <a:lvl1pPr marL="0" indent="0">
              <a:lnSpc>
                <a:spcPct val="100000"/>
              </a:lnSpc>
              <a:buNone/>
              <a:defRPr sz="2400"/>
            </a:lvl1pPr>
          </a:lstStyle>
          <a:p>
            <a:pPr lvl="0"/>
            <a:r>
              <a:rPr lang="en-US"/>
              <a:t>Click to edit Master text styles</a:t>
            </a:r>
          </a:p>
        </p:txBody>
      </p:sp>
      <p:sp>
        <p:nvSpPr>
          <p:cNvPr id="29" name="Slide Number Placeholder 47">
            <a:extLst>
              <a:ext uri="{FF2B5EF4-FFF2-40B4-BE49-F238E27FC236}">
                <a16:creationId xmlns:a16="http://schemas.microsoft.com/office/drawing/2014/main" id="{3D6EB8CA-3E97-2203-B243-CF8914F5ED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w="12700">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3" name="Text Placeholder 87">
            <a:extLst>
              <a:ext uri="{FF2B5EF4-FFF2-40B4-BE49-F238E27FC236}">
                <a16:creationId xmlns:a16="http://schemas.microsoft.com/office/drawing/2014/main" id="{EEA784EF-3E6A-9E38-B8AC-FDA8B693DC4D}"/>
              </a:ext>
            </a:extLst>
          </p:cNvPr>
          <p:cNvSpPr>
            <a:spLocks noGrp="1"/>
          </p:cNvSpPr>
          <p:nvPr>
            <p:ph type="body" sz="quarter" idx="31" hasCustomPrompt="1"/>
          </p:nvPr>
        </p:nvSpPr>
        <p:spPr>
          <a:xfrm>
            <a:off x="3154680" y="1817973"/>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4" name="Text Placeholder 87">
            <a:extLst>
              <a:ext uri="{FF2B5EF4-FFF2-40B4-BE49-F238E27FC236}">
                <a16:creationId xmlns:a16="http://schemas.microsoft.com/office/drawing/2014/main" id="{5277C7B0-2FFF-0B06-E9B0-6BD8E0CA2610}"/>
              </a:ext>
            </a:extLst>
          </p:cNvPr>
          <p:cNvSpPr>
            <a:spLocks noGrp="1"/>
          </p:cNvSpPr>
          <p:nvPr>
            <p:ph type="body" sz="quarter" idx="32" hasCustomPrompt="1"/>
          </p:nvPr>
        </p:nvSpPr>
        <p:spPr>
          <a:xfrm>
            <a:off x="3154680" y="2407602"/>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5" name="Text Placeholder 87">
            <a:extLst>
              <a:ext uri="{FF2B5EF4-FFF2-40B4-BE49-F238E27FC236}">
                <a16:creationId xmlns:a16="http://schemas.microsoft.com/office/drawing/2014/main" id="{149A2160-9598-9848-9211-C37363680E14}"/>
              </a:ext>
            </a:extLst>
          </p:cNvPr>
          <p:cNvSpPr>
            <a:spLocks noGrp="1"/>
          </p:cNvSpPr>
          <p:nvPr>
            <p:ph type="body" sz="quarter" idx="33" hasCustomPrompt="1"/>
          </p:nvPr>
        </p:nvSpPr>
        <p:spPr>
          <a:xfrm>
            <a:off x="3154680" y="3006693"/>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6" name="Text Placeholder 87">
            <a:extLst>
              <a:ext uri="{FF2B5EF4-FFF2-40B4-BE49-F238E27FC236}">
                <a16:creationId xmlns:a16="http://schemas.microsoft.com/office/drawing/2014/main" id="{91EBF4BF-F08B-2CEA-0D2E-98E7E79E5876}"/>
              </a:ext>
            </a:extLst>
          </p:cNvPr>
          <p:cNvSpPr>
            <a:spLocks noGrp="1"/>
          </p:cNvSpPr>
          <p:nvPr>
            <p:ph type="body" sz="quarter" idx="34" hasCustomPrompt="1"/>
          </p:nvPr>
        </p:nvSpPr>
        <p:spPr>
          <a:xfrm>
            <a:off x="3154680" y="3602736"/>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7" name="Text Placeholder 87">
            <a:extLst>
              <a:ext uri="{FF2B5EF4-FFF2-40B4-BE49-F238E27FC236}">
                <a16:creationId xmlns:a16="http://schemas.microsoft.com/office/drawing/2014/main" id="{4E881374-20C5-943C-FBFF-01633C0C5A19}"/>
              </a:ext>
            </a:extLst>
          </p:cNvPr>
          <p:cNvSpPr>
            <a:spLocks noGrp="1"/>
          </p:cNvSpPr>
          <p:nvPr>
            <p:ph type="body" sz="quarter" idx="35" hasCustomPrompt="1"/>
          </p:nvPr>
        </p:nvSpPr>
        <p:spPr>
          <a:xfrm>
            <a:off x="3154680" y="4184774"/>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 name="Text Placeholder 87">
            <a:extLst>
              <a:ext uri="{FF2B5EF4-FFF2-40B4-BE49-F238E27FC236}">
                <a16:creationId xmlns:a16="http://schemas.microsoft.com/office/drawing/2014/main" id="{CE37C895-FC39-62C3-6D17-38E9E86C29A9}"/>
              </a:ext>
            </a:extLst>
          </p:cNvPr>
          <p:cNvSpPr>
            <a:spLocks noGrp="1"/>
          </p:cNvSpPr>
          <p:nvPr>
            <p:ph type="body" sz="quarter" idx="36" hasCustomPrompt="1"/>
          </p:nvPr>
        </p:nvSpPr>
        <p:spPr>
          <a:xfrm>
            <a:off x="3154680" y="4777427"/>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9" name="Text Placeholder 87">
            <a:extLst>
              <a:ext uri="{FF2B5EF4-FFF2-40B4-BE49-F238E27FC236}">
                <a16:creationId xmlns:a16="http://schemas.microsoft.com/office/drawing/2014/main" id="{097C8867-E297-05B1-44D3-06B4565506B3}"/>
              </a:ext>
            </a:extLst>
          </p:cNvPr>
          <p:cNvSpPr>
            <a:spLocks noGrp="1"/>
          </p:cNvSpPr>
          <p:nvPr>
            <p:ph type="body" sz="quarter" idx="37" hasCustomPrompt="1"/>
          </p:nvPr>
        </p:nvSpPr>
        <p:spPr>
          <a:xfrm>
            <a:off x="3154680" y="5385816"/>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Tree>
    <p:extLst>
      <p:ext uri="{BB962C8B-B14F-4D97-AF65-F5344CB8AC3E}">
        <p14:creationId xmlns:p14="http://schemas.microsoft.com/office/powerpoint/2010/main" val="3010694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328E5A9-3E96-A456-5CB0-A372980ABD6D}"/>
              </a:ext>
            </a:extLst>
          </p:cNvPr>
          <p:cNvSpPr>
            <a:spLocks noGrp="1"/>
          </p:cNvSpPr>
          <p:nvPr>
            <p:ph type="body" sz="quarter" idx="14"/>
          </p:nvPr>
        </p:nvSpPr>
        <p:spPr>
          <a:xfrm>
            <a:off x="727611"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9" name="Text Placeholder 8">
            <a:extLst>
              <a:ext uri="{FF2B5EF4-FFF2-40B4-BE49-F238E27FC236}">
                <a16:creationId xmlns:a16="http://schemas.microsoft.com/office/drawing/2014/main" id="{C404936C-01DF-E460-1652-953D803A5642}"/>
              </a:ext>
            </a:extLst>
          </p:cNvPr>
          <p:cNvSpPr>
            <a:spLocks noGrp="1"/>
          </p:cNvSpPr>
          <p:nvPr>
            <p:ph type="body" sz="quarter" idx="13"/>
          </p:nvPr>
        </p:nvSpPr>
        <p:spPr>
          <a:xfrm>
            <a:off x="728249"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EEECA5FF-4198-40C6-E409-683E3CFE4D6E}"/>
              </a:ext>
            </a:extLst>
          </p:cNvPr>
          <p:cNvSpPr>
            <a:spLocks noGrp="1"/>
          </p:cNvSpPr>
          <p:nvPr>
            <p:ph type="body" sz="quarter" idx="15"/>
          </p:nvPr>
        </p:nvSpPr>
        <p:spPr>
          <a:xfrm>
            <a:off x="2888858"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21" name="Text Placeholder 20">
            <a:extLst>
              <a:ext uri="{FF2B5EF4-FFF2-40B4-BE49-F238E27FC236}">
                <a16:creationId xmlns:a16="http://schemas.microsoft.com/office/drawing/2014/main" id="{EA25738D-5FC9-11BE-6A39-BCC099F5E3F3}"/>
              </a:ext>
            </a:extLst>
          </p:cNvPr>
          <p:cNvSpPr>
            <a:spLocks noGrp="1"/>
          </p:cNvSpPr>
          <p:nvPr>
            <p:ph type="body" sz="quarter" idx="16"/>
          </p:nvPr>
        </p:nvSpPr>
        <p:spPr>
          <a:xfrm>
            <a:off x="2889337"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1" name="Text Placeholder 30">
            <a:extLst>
              <a:ext uri="{FF2B5EF4-FFF2-40B4-BE49-F238E27FC236}">
                <a16:creationId xmlns:a16="http://schemas.microsoft.com/office/drawing/2014/main" id="{D00068B6-2B22-347E-06EB-68CB7507CDBC}"/>
              </a:ext>
            </a:extLst>
          </p:cNvPr>
          <p:cNvSpPr>
            <a:spLocks noGrp="1"/>
          </p:cNvSpPr>
          <p:nvPr>
            <p:ph type="body" sz="quarter" idx="17"/>
          </p:nvPr>
        </p:nvSpPr>
        <p:spPr>
          <a:xfrm>
            <a:off x="5050105"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2" name="Text Placeholder 31">
            <a:extLst>
              <a:ext uri="{FF2B5EF4-FFF2-40B4-BE49-F238E27FC236}">
                <a16:creationId xmlns:a16="http://schemas.microsoft.com/office/drawing/2014/main" id="{AD62E108-D9EF-788B-DB44-CA3DF01BC2D0}"/>
              </a:ext>
            </a:extLst>
          </p:cNvPr>
          <p:cNvSpPr>
            <a:spLocks noGrp="1"/>
          </p:cNvSpPr>
          <p:nvPr>
            <p:ph type="body" sz="quarter" idx="18"/>
          </p:nvPr>
        </p:nvSpPr>
        <p:spPr>
          <a:xfrm>
            <a:off x="5050425"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3" name="Text Placeholder 32">
            <a:extLst>
              <a:ext uri="{FF2B5EF4-FFF2-40B4-BE49-F238E27FC236}">
                <a16:creationId xmlns:a16="http://schemas.microsoft.com/office/drawing/2014/main" id="{1E5D52B6-2309-1A15-4155-7DAF8355AAD4}"/>
              </a:ext>
            </a:extLst>
          </p:cNvPr>
          <p:cNvSpPr>
            <a:spLocks noGrp="1"/>
          </p:cNvSpPr>
          <p:nvPr>
            <p:ph type="body" sz="quarter" idx="19"/>
          </p:nvPr>
        </p:nvSpPr>
        <p:spPr>
          <a:xfrm>
            <a:off x="7211352"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2">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4" name="Text Placeholder 33">
            <a:extLst>
              <a:ext uri="{FF2B5EF4-FFF2-40B4-BE49-F238E27FC236}">
                <a16:creationId xmlns:a16="http://schemas.microsoft.com/office/drawing/2014/main" id="{984CC2A1-BD79-0EBA-018E-9C3FB7EFC55A}"/>
              </a:ext>
            </a:extLst>
          </p:cNvPr>
          <p:cNvSpPr>
            <a:spLocks noGrp="1"/>
          </p:cNvSpPr>
          <p:nvPr>
            <p:ph type="body" sz="quarter" idx="20"/>
          </p:nvPr>
        </p:nvSpPr>
        <p:spPr>
          <a:xfrm>
            <a:off x="7211513"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2"/>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5" name="Text Placeholder 34">
            <a:extLst>
              <a:ext uri="{FF2B5EF4-FFF2-40B4-BE49-F238E27FC236}">
                <a16:creationId xmlns:a16="http://schemas.microsoft.com/office/drawing/2014/main" id="{402FD16F-52D5-C9B6-8A87-9377789853CB}"/>
              </a:ext>
            </a:extLst>
          </p:cNvPr>
          <p:cNvSpPr>
            <a:spLocks noGrp="1"/>
          </p:cNvSpPr>
          <p:nvPr>
            <p:ph type="body" sz="quarter" idx="21"/>
          </p:nvPr>
        </p:nvSpPr>
        <p:spPr>
          <a:xfrm>
            <a:off x="9372600"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6" name="Text Placeholder 35">
            <a:extLst>
              <a:ext uri="{FF2B5EF4-FFF2-40B4-BE49-F238E27FC236}">
                <a16:creationId xmlns:a16="http://schemas.microsoft.com/office/drawing/2014/main" id="{D3C91DD1-C82F-9A24-2D28-0423C62D6BDE}"/>
              </a:ext>
            </a:extLst>
          </p:cNvPr>
          <p:cNvSpPr>
            <a:spLocks noGrp="1"/>
          </p:cNvSpPr>
          <p:nvPr>
            <p:ph type="body" sz="quarter" idx="22"/>
          </p:nvPr>
        </p:nvSpPr>
        <p:spPr>
          <a:xfrm>
            <a:off x="9372600"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Picture Placeholder 41">
            <a:extLst>
              <a:ext uri="{FF2B5EF4-FFF2-40B4-BE49-F238E27FC236}">
                <a16:creationId xmlns:a16="http://schemas.microsoft.com/office/drawing/2014/main" id="{2E75FE04-F1AE-7E14-6CE0-BE887CC0B700}"/>
              </a:ext>
            </a:extLst>
          </p:cNvPr>
          <p:cNvSpPr>
            <a:spLocks noGrp="1"/>
          </p:cNvSpPr>
          <p:nvPr>
            <p:ph type="pic" sz="quarter" idx="23"/>
          </p:nvPr>
        </p:nvSpPr>
        <p:spPr>
          <a:xfrm>
            <a:off x="1433223" y="1938528"/>
            <a:ext cx="685800" cy="685800"/>
          </a:xfrm>
        </p:spPr>
        <p:txBody>
          <a:bodyPr anchor="ctr">
            <a:noAutofit/>
          </a:bodyPr>
          <a:lstStyle>
            <a:lvl1pPr marL="0" indent="0" algn="ctr">
              <a:buNone/>
              <a:defRPr sz="1050">
                <a:solidFill>
                  <a:schemeClr val="bg1"/>
                </a:solidFill>
              </a:defRPr>
            </a:lvl1pPr>
          </a:lstStyle>
          <a:p>
            <a:endParaRPr lang="en-US"/>
          </a:p>
        </p:txBody>
      </p:sp>
      <p:sp>
        <p:nvSpPr>
          <p:cNvPr id="43" name="Picture Placeholder 41">
            <a:extLst>
              <a:ext uri="{FF2B5EF4-FFF2-40B4-BE49-F238E27FC236}">
                <a16:creationId xmlns:a16="http://schemas.microsoft.com/office/drawing/2014/main" id="{618F3EEF-DED6-D6EE-33B9-E400C17395DD}"/>
              </a:ext>
            </a:extLst>
          </p:cNvPr>
          <p:cNvSpPr>
            <a:spLocks noGrp="1"/>
          </p:cNvSpPr>
          <p:nvPr>
            <p:ph type="pic" sz="quarter" idx="24"/>
          </p:nvPr>
        </p:nvSpPr>
        <p:spPr>
          <a:xfrm>
            <a:off x="3594470" y="1938528"/>
            <a:ext cx="685800" cy="685800"/>
          </a:xfrm>
        </p:spPr>
        <p:txBody>
          <a:bodyPr anchor="ctr">
            <a:noAutofit/>
          </a:bodyPr>
          <a:lstStyle>
            <a:lvl1pPr marL="0" indent="0" algn="ctr">
              <a:buNone/>
              <a:defRPr sz="1050">
                <a:solidFill>
                  <a:schemeClr val="bg1"/>
                </a:solidFill>
              </a:defRPr>
            </a:lvl1pPr>
          </a:lstStyle>
          <a:p>
            <a:endParaRPr lang="en-US"/>
          </a:p>
        </p:txBody>
      </p:sp>
      <p:sp>
        <p:nvSpPr>
          <p:cNvPr id="44" name="Picture Placeholder 41">
            <a:extLst>
              <a:ext uri="{FF2B5EF4-FFF2-40B4-BE49-F238E27FC236}">
                <a16:creationId xmlns:a16="http://schemas.microsoft.com/office/drawing/2014/main" id="{FAF43AFC-F356-7C77-42ED-D04C1DCB1407}"/>
              </a:ext>
            </a:extLst>
          </p:cNvPr>
          <p:cNvSpPr>
            <a:spLocks noGrp="1"/>
          </p:cNvSpPr>
          <p:nvPr>
            <p:ph type="pic" sz="quarter" idx="25"/>
          </p:nvPr>
        </p:nvSpPr>
        <p:spPr>
          <a:xfrm>
            <a:off x="7916964" y="1938528"/>
            <a:ext cx="685800" cy="685800"/>
          </a:xfrm>
        </p:spPr>
        <p:txBody>
          <a:bodyPr anchor="ctr">
            <a:noAutofit/>
          </a:bodyPr>
          <a:lstStyle>
            <a:lvl1pPr marL="0" indent="0" algn="ctr">
              <a:buNone/>
              <a:defRPr sz="1050">
                <a:solidFill>
                  <a:schemeClr val="bg1"/>
                </a:solidFill>
              </a:defRPr>
            </a:lvl1pPr>
          </a:lstStyle>
          <a:p>
            <a:endParaRPr lang="en-US"/>
          </a:p>
        </p:txBody>
      </p:sp>
      <p:sp>
        <p:nvSpPr>
          <p:cNvPr id="45" name="Picture Placeholder 41">
            <a:extLst>
              <a:ext uri="{FF2B5EF4-FFF2-40B4-BE49-F238E27FC236}">
                <a16:creationId xmlns:a16="http://schemas.microsoft.com/office/drawing/2014/main" id="{B055C43A-5F91-E3E1-824B-3D9DBC46C990}"/>
              </a:ext>
            </a:extLst>
          </p:cNvPr>
          <p:cNvSpPr>
            <a:spLocks noGrp="1"/>
          </p:cNvSpPr>
          <p:nvPr>
            <p:ph type="pic" sz="quarter" idx="26"/>
          </p:nvPr>
        </p:nvSpPr>
        <p:spPr>
          <a:xfrm>
            <a:off x="10078212" y="1938528"/>
            <a:ext cx="685800" cy="685800"/>
          </a:xfrm>
        </p:spPr>
        <p:txBody>
          <a:bodyPr anchor="ctr">
            <a:noAutofit/>
          </a:bodyPr>
          <a:lstStyle>
            <a:lvl1pPr marL="0" indent="0" algn="ctr">
              <a:buNone/>
              <a:defRPr sz="1050">
                <a:solidFill>
                  <a:schemeClr val="bg1"/>
                </a:solidFill>
              </a:defRPr>
            </a:lvl1pPr>
          </a:lstStyle>
          <a:p>
            <a:endParaRPr lang="en-US"/>
          </a:p>
        </p:txBody>
      </p:sp>
      <p:sp>
        <p:nvSpPr>
          <p:cNvPr id="46" name="Picture Placeholder 41">
            <a:extLst>
              <a:ext uri="{FF2B5EF4-FFF2-40B4-BE49-F238E27FC236}">
                <a16:creationId xmlns:a16="http://schemas.microsoft.com/office/drawing/2014/main" id="{E5865370-14B5-B57B-793F-0939E43C797C}"/>
              </a:ext>
            </a:extLst>
          </p:cNvPr>
          <p:cNvSpPr>
            <a:spLocks noGrp="1"/>
          </p:cNvSpPr>
          <p:nvPr>
            <p:ph type="pic" sz="quarter" idx="27"/>
          </p:nvPr>
        </p:nvSpPr>
        <p:spPr>
          <a:xfrm>
            <a:off x="5794056" y="1938528"/>
            <a:ext cx="685800" cy="685800"/>
          </a:xfrm>
        </p:spPr>
        <p:txBody>
          <a:bodyPr anchor="ctr">
            <a:noAutofit/>
          </a:bodyPr>
          <a:lstStyle>
            <a:lvl1pPr marL="0" indent="0" algn="ctr">
              <a:buNone/>
              <a:defRPr sz="1050">
                <a:solidFill>
                  <a:schemeClr val="bg1"/>
                </a:solidFill>
              </a:defRPr>
            </a:lvl1pPr>
          </a:lstStyle>
          <a:p>
            <a:endParaRPr lang="en-US"/>
          </a:p>
        </p:txBody>
      </p:sp>
      <p:sp>
        <p:nvSpPr>
          <p:cNvPr id="3" name="Slide Number Placeholder 2">
            <a:extLst>
              <a:ext uri="{FF2B5EF4-FFF2-40B4-BE49-F238E27FC236}">
                <a16:creationId xmlns:a16="http://schemas.microsoft.com/office/drawing/2014/main" id="{7C04BCDD-1238-6F57-82E1-0907C9B0DF9A}"/>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502459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83680" y="1883664"/>
            <a:ext cx="5230368" cy="1773936"/>
          </a:xfrm>
        </p:spPr>
        <p:txBody>
          <a:bodyPr anchor="b">
            <a:noAutofit/>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83680" y="4059936"/>
            <a:ext cx="5230368" cy="1527048"/>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Triangle 2">
            <a:extLst>
              <a:ext uri="{FF2B5EF4-FFF2-40B4-BE49-F238E27FC236}">
                <a16:creationId xmlns:a16="http://schemas.microsoft.com/office/drawing/2014/main" id="{A706176C-DE3B-34E7-E308-E5516DCAE9DF}"/>
              </a:ext>
            </a:extLst>
          </p:cNvPr>
          <p:cNvSpPr/>
          <p:nvPr userDrawn="1"/>
        </p:nvSpPr>
        <p:spPr>
          <a:xfrm rot="2731129" flipH="1">
            <a:off x="3381079" y="1810544"/>
            <a:ext cx="2398338" cy="2070985"/>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24802 w 5064988"/>
              <a:gd name="connsiteY0" fmla="*/ 3102785 h 4402324"/>
              <a:gd name="connsiteX1" fmla="*/ 3175317 w 5064988"/>
              <a:gd name="connsiteY1" fmla="*/ 26435 h 4402324"/>
              <a:gd name="connsiteX2" fmla="*/ 4940895 w 5064988"/>
              <a:gd name="connsiteY2" fmla="*/ 4257817 h 4402324"/>
              <a:gd name="connsiteX3" fmla="*/ 24802 w 5064988"/>
              <a:gd name="connsiteY3" fmla="*/ 3102785 h 4402324"/>
              <a:gd name="connsiteX0" fmla="*/ 176394 w 5216580"/>
              <a:gd name="connsiteY0" fmla="*/ 3115981 h 4583471"/>
              <a:gd name="connsiteX1" fmla="*/ 3326909 w 5216580"/>
              <a:gd name="connsiteY1" fmla="*/ 39631 h 4583471"/>
              <a:gd name="connsiteX2" fmla="*/ 5092487 w 5216580"/>
              <a:gd name="connsiteY2" fmla="*/ 4271013 h 4583471"/>
              <a:gd name="connsiteX3" fmla="*/ 176394 w 5216580"/>
              <a:gd name="connsiteY3" fmla="*/ 3115981 h 4583471"/>
              <a:gd name="connsiteX0" fmla="*/ 15210 w 4678213"/>
              <a:gd name="connsiteY0" fmla="*/ 3101798 h 3799725"/>
              <a:gd name="connsiteX1" fmla="*/ 3165725 w 4678213"/>
              <a:gd name="connsiteY1" fmla="*/ 25448 h 3799725"/>
              <a:gd name="connsiteX2" fmla="*/ 4516292 w 4678213"/>
              <a:gd name="connsiteY2" fmla="*/ 3559583 h 3799725"/>
              <a:gd name="connsiteX3" fmla="*/ 15210 w 4678213"/>
              <a:gd name="connsiteY3" fmla="*/ 3101798 h 3799725"/>
              <a:gd name="connsiteX0" fmla="*/ 15210 w 5235277"/>
              <a:gd name="connsiteY0" fmla="*/ 3101798 h 4322047"/>
              <a:gd name="connsiteX1" fmla="*/ 3165725 w 5235277"/>
              <a:gd name="connsiteY1" fmla="*/ 25448 h 4322047"/>
              <a:gd name="connsiteX2" fmla="*/ 4516292 w 5235277"/>
              <a:gd name="connsiteY2" fmla="*/ 3559583 h 4322047"/>
              <a:gd name="connsiteX3" fmla="*/ 15210 w 5235277"/>
              <a:gd name="connsiteY3" fmla="*/ 3101798 h 4322047"/>
              <a:gd name="connsiteX0" fmla="*/ 26802 w 5246869"/>
              <a:gd name="connsiteY0" fmla="*/ 3104602 h 4397353"/>
              <a:gd name="connsiteX1" fmla="*/ 3177317 w 5246869"/>
              <a:gd name="connsiteY1" fmla="*/ 28252 h 4397353"/>
              <a:gd name="connsiteX2" fmla="*/ 4527884 w 5246869"/>
              <a:gd name="connsiteY2" fmla="*/ 3562387 h 4397353"/>
              <a:gd name="connsiteX3" fmla="*/ 26802 w 5246869"/>
              <a:gd name="connsiteY3" fmla="*/ 3104602 h 4397353"/>
              <a:gd name="connsiteX0" fmla="*/ 46594 w 5266661"/>
              <a:gd name="connsiteY0" fmla="*/ 3111058 h 4547804"/>
              <a:gd name="connsiteX1" fmla="*/ 3197109 w 5266661"/>
              <a:gd name="connsiteY1" fmla="*/ 34708 h 4547804"/>
              <a:gd name="connsiteX2" fmla="*/ 4547676 w 5266661"/>
              <a:gd name="connsiteY2" fmla="*/ 3568843 h 4547804"/>
              <a:gd name="connsiteX3" fmla="*/ 46594 w 5266661"/>
              <a:gd name="connsiteY3" fmla="*/ 3111058 h 4547804"/>
            </a:gdLst>
            <a:ahLst/>
            <a:cxnLst>
              <a:cxn ang="0">
                <a:pos x="connsiteX0" y="connsiteY0"/>
              </a:cxn>
              <a:cxn ang="0">
                <a:pos x="connsiteX1" y="connsiteY1"/>
              </a:cxn>
              <a:cxn ang="0">
                <a:pos x="connsiteX2" y="connsiteY2"/>
              </a:cxn>
              <a:cxn ang="0">
                <a:pos x="connsiteX3" y="connsiteY3"/>
              </a:cxn>
            </a:cxnLst>
            <a:rect l="l" t="t" r="r" b="b"/>
            <a:pathLst>
              <a:path w="5266661" h="4547804">
                <a:moveTo>
                  <a:pt x="46594" y="3111058"/>
                </a:moveTo>
                <a:cubicBezTo>
                  <a:pt x="-373125" y="1686135"/>
                  <a:pt x="2153170" y="-286134"/>
                  <a:pt x="3197109" y="34708"/>
                </a:cubicBezTo>
                <a:cubicBezTo>
                  <a:pt x="4241048" y="355550"/>
                  <a:pt x="6386084" y="1880811"/>
                  <a:pt x="4547676" y="3568843"/>
                </a:cubicBezTo>
                <a:cubicBezTo>
                  <a:pt x="2709268" y="5256875"/>
                  <a:pt x="466313" y="4535981"/>
                  <a:pt x="46594" y="311105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riangle 2">
            <a:extLst>
              <a:ext uri="{FF2B5EF4-FFF2-40B4-BE49-F238E27FC236}">
                <a16:creationId xmlns:a16="http://schemas.microsoft.com/office/drawing/2014/main" id="{4191ACCE-E2FF-ADC5-FEB0-FA8A3F9626AE}"/>
              </a:ext>
            </a:extLst>
          </p:cNvPr>
          <p:cNvSpPr/>
          <p:nvPr userDrawn="1"/>
        </p:nvSpPr>
        <p:spPr>
          <a:xfrm rot="7237460" flipH="1">
            <a:off x="1812165" y="3120345"/>
            <a:ext cx="3992494" cy="261363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9" name="Triangle 2">
            <a:extLst>
              <a:ext uri="{FF2B5EF4-FFF2-40B4-BE49-F238E27FC236}">
                <a16:creationId xmlns:a16="http://schemas.microsoft.com/office/drawing/2014/main" id="{22C8BC4C-7DCA-1B85-484B-247D5B590328}"/>
              </a:ext>
            </a:extLst>
          </p:cNvPr>
          <p:cNvSpPr/>
          <p:nvPr userDrawn="1"/>
        </p:nvSpPr>
        <p:spPr>
          <a:xfrm rot="2201564" flipH="1">
            <a:off x="2358749" y="362550"/>
            <a:ext cx="3363416" cy="2201818"/>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nvGrpSpPr>
          <p:cNvPr id="20" name="Group 19">
            <a:extLst>
              <a:ext uri="{FF2B5EF4-FFF2-40B4-BE49-F238E27FC236}">
                <a16:creationId xmlns:a16="http://schemas.microsoft.com/office/drawing/2014/main" id="{A98EEF5F-359B-0A3E-4703-17D54C337F7D}"/>
              </a:ext>
            </a:extLst>
          </p:cNvPr>
          <p:cNvGrpSpPr/>
          <p:nvPr userDrawn="1"/>
        </p:nvGrpSpPr>
        <p:grpSpPr>
          <a:xfrm>
            <a:off x="6675146" y="3793035"/>
            <a:ext cx="4398604" cy="130784"/>
            <a:chOff x="3862913" y="5584851"/>
            <a:chExt cx="3422601" cy="153845"/>
          </a:xfrm>
        </p:grpSpPr>
        <p:sp>
          <p:nvSpPr>
            <p:cNvPr id="21" name="Rectangle 20">
              <a:extLst>
                <a:ext uri="{FF2B5EF4-FFF2-40B4-BE49-F238E27FC236}">
                  <a16:creationId xmlns:a16="http://schemas.microsoft.com/office/drawing/2014/main" id="{556F995B-79E9-40FC-EC4F-418B254CB2F2}"/>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2" name="Rectangle 21">
              <a:extLst>
                <a:ext uri="{FF2B5EF4-FFF2-40B4-BE49-F238E27FC236}">
                  <a16:creationId xmlns:a16="http://schemas.microsoft.com/office/drawing/2014/main" id="{B194BB79-1436-93AE-C419-4272735B402A}"/>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3" name="Rectangle 22">
              <a:extLst>
                <a:ext uri="{FF2B5EF4-FFF2-40B4-BE49-F238E27FC236}">
                  <a16:creationId xmlns:a16="http://schemas.microsoft.com/office/drawing/2014/main" id="{A5E49EA0-238C-A57E-25DD-3AE5FA909392}"/>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4" name="Rectangle 23">
              <a:extLst>
                <a:ext uri="{FF2B5EF4-FFF2-40B4-BE49-F238E27FC236}">
                  <a16:creationId xmlns:a16="http://schemas.microsoft.com/office/drawing/2014/main" id="{5D4FB821-AE71-3E47-8FDD-50A9F310CACD}"/>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5" name="Rectangle 24">
              <a:extLst>
                <a:ext uri="{FF2B5EF4-FFF2-40B4-BE49-F238E27FC236}">
                  <a16:creationId xmlns:a16="http://schemas.microsoft.com/office/drawing/2014/main" id="{62FFEF12-AF16-8E0C-F5E3-647B245A5DB7}"/>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4DB9C7"/>
                </a:solidFill>
              </a:endParaRPr>
            </a:p>
          </p:txBody>
        </p:sp>
        <p:sp>
          <p:nvSpPr>
            <p:cNvPr id="26" name="Rectangle 25">
              <a:extLst>
                <a:ext uri="{FF2B5EF4-FFF2-40B4-BE49-F238E27FC236}">
                  <a16:creationId xmlns:a16="http://schemas.microsoft.com/office/drawing/2014/main" id="{72FE276A-B176-37F5-81DD-A7FA387951E0}"/>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7" name="Rectangle 26">
              <a:extLst>
                <a:ext uri="{FF2B5EF4-FFF2-40B4-BE49-F238E27FC236}">
                  <a16:creationId xmlns:a16="http://schemas.microsoft.com/office/drawing/2014/main" id="{BAB844B3-BEDC-58B8-BBE2-4A2BD1B962B6}"/>
                </a:ext>
              </a:extLst>
            </p:cNvPr>
            <p:cNvSpPr/>
            <p:nvPr/>
          </p:nvSpPr>
          <p:spPr>
            <a:xfrm>
              <a:off x="3864554" y="5684434"/>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7" name="Picture Placeholder 16">
            <a:extLst>
              <a:ext uri="{FF2B5EF4-FFF2-40B4-BE49-F238E27FC236}">
                <a16:creationId xmlns:a16="http://schemas.microsoft.com/office/drawing/2014/main" id="{08563960-8154-819B-975D-B17D16AA2508}"/>
              </a:ext>
            </a:extLst>
          </p:cNvPr>
          <p:cNvSpPr>
            <a:spLocks noGrp="1"/>
          </p:cNvSpPr>
          <p:nvPr>
            <p:ph type="pic" sz="quarter" idx="10"/>
          </p:nvPr>
        </p:nvSpPr>
        <p:spPr>
          <a:xfrm>
            <a:off x="0" y="0"/>
            <a:ext cx="4559064" cy="6858000"/>
          </a:xfrm>
          <a:custGeom>
            <a:avLst/>
            <a:gdLst>
              <a:gd name="connsiteX0" fmla="*/ 0 w 4559064"/>
              <a:gd name="connsiteY0" fmla="*/ 0 h 6858000"/>
              <a:gd name="connsiteX1" fmla="*/ 3436547 w 4559064"/>
              <a:gd name="connsiteY1" fmla="*/ 0 h 6858000"/>
              <a:gd name="connsiteX2" fmla="*/ 3486113 w 4559064"/>
              <a:gd name="connsiteY2" fmla="*/ 50380 h 6858000"/>
              <a:gd name="connsiteX3" fmla="*/ 4505103 w 4559064"/>
              <a:gd name="connsiteY3" fmla="*/ 3615110 h 6858000"/>
              <a:gd name="connsiteX4" fmla="*/ 2867386 w 4559064"/>
              <a:gd name="connsiteY4" fmla="*/ 6834846 h 6858000"/>
              <a:gd name="connsiteX5" fmla="*/ 2848782 w 4559064"/>
              <a:gd name="connsiteY5" fmla="*/ 6848973 h 6858000"/>
              <a:gd name="connsiteX6" fmla="*/ 2835078 w 4559064"/>
              <a:gd name="connsiteY6" fmla="*/ 6858000 h 6858000"/>
              <a:gd name="connsiteX7" fmla="*/ 0 w 455906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064" h="6858000">
                <a:moveTo>
                  <a:pt x="0" y="0"/>
                </a:moveTo>
                <a:lnTo>
                  <a:pt x="3436547" y="0"/>
                </a:lnTo>
                <a:lnTo>
                  <a:pt x="3486113" y="50380"/>
                </a:lnTo>
                <a:cubicBezTo>
                  <a:pt x="4418018" y="1058627"/>
                  <a:pt x="4688463" y="2594351"/>
                  <a:pt x="4505103" y="3615110"/>
                </a:cubicBezTo>
                <a:cubicBezTo>
                  <a:pt x="4358416" y="4431718"/>
                  <a:pt x="3774605" y="5735358"/>
                  <a:pt x="2867386" y="6834846"/>
                </a:cubicBezTo>
                <a:cubicBezTo>
                  <a:pt x="2864078" y="6838585"/>
                  <a:pt x="2856912" y="6843618"/>
                  <a:pt x="2848782" y="6848973"/>
                </a:cubicBezTo>
                <a:lnTo>
                  <a:pt x="2835078"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2802635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777240" y="1051560"/>
            <a:ext cx="4928616" cy="1325880"/>
          </a:xfrm>
        </p:spPr>
        <p:txBody>
          <a:bodyPr anchor="ctr">
            <a:noAutofit/>
          </a:bodyPr>
          <a:lstStyle>
            <a:lvl1pPr>
              <a:defRPr sz="4800"/>
            </a:lvl1pPr>
          </a:lstStyle>
          <a:p>
            <a:r>
              <a:rPr lang="en-US"/>
              <a:t>Click to edit Master title style</a:t>
            </a:r>
          </a:p>
        </p:txBody>
      </p:sp>
      <p:sp>
        <p:nvSpPr>
          <p:cNvPr id="9" name="Triangle 2">
            <a:extLst>
              <a:ext uri="{FF2B5EF4-FFF2-40B4-BE49-F238E27FC236}">
                <a16:creationId xmlns:a16="http://schemas.microsoft.com/office/drawing/2014/main" id="{5EB8A065-03DB-880F-ECEB-1EB0C3BA3ED4}"/>
              </a:ext>
            </a:extLst>
          </p:cNvPr>
          <p:cNvSpPr/>
          <p:nvPr userDrawn="1"/>
        </p:nvSpPr>
        <p:spPr>
          <a:xfrm rot="18063433">
            <a:off x="6691756" y="3506614"/>
            <a:ext cx="2243660" cy="1673591"/>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Lst>
            <a:ahLst/>
            <a:cxnLst>
              <a:cxn ang="0">
                <a:pos x="connsiteX0" y="connsiteY0"/>
              </a:cxn>
              <a:cxn ang="0">
                <a:pos x="connsiteX1" y="connsiteY1"/>
              </a:cxn>
              <a:cxn ang="0">
                <a:pos x="connsiteX2" y="connsiteY2"/>
              </a:cxn>
              <a:cxn ang="0">
                <a:pos x="connsiteX3" y="connsiteY3"/>
              </a:cxn>
            </a:cxnLst>
            <a:rect l="l" t="t" r="r" b="b"/>
            <a:pathLst>
              <a:path w="5311374" h="3961862">
                <a:moveTo>
                  <a:pt x="116397" y="2487445"/>
                </a:moveTo>
                <a:cubicBezTo>
                  <a:pt x="-600751" y="1293854"/>
                  <a:pt x="2188231" y="-278564"/>
                  <a:pt x="3232170" y="42278"/>
                </a:cubicBezTo>
                <a:cubicBezTo>
                  <a:pt x="4276109" y="363120"/>
                  <a:pt x="5984922" y="2865980"/>
                  <a:pt x="5032490" y="3642477"/>
                </a:cubicBezTo>
                <a:cubicBezTo>
                  <a:pt x="4080058" y="4418974"/>
                  <a:pt x="833545" y="3681036"/>
                  <a:pt x="116397" y="248744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1" name="Triangle 2">
            <a:extLst>
              <a:ext uri="{FF2B5EF4-FFF2-40B4-BE49-F238E27FC236}">
                <a16:creationId xmlns:a16="http://schemas.microsoft.com/office/drawing/2014/main" id="{245AC05D-9D11-0077-E419-8E8CFFDA5874}"/>
              </a:ext>
            </a:extLst>
          </p:cNvPr>
          <p:cNvSpPr/>
          <p:nvPr userDrawn="1"/>
        </p:nvSpPr>
        <p:spPr>
          <a:xfrm rot="16535288">
            <a:off x="6931487" y="669775"/>
            <a:ext cx="4197907" cy="274810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3" name="Oval 17">
            <a:extLst>
              <a:ext uri="{FF2B5EF4-FFF2-40B4-BE49-F238E27FC236}">
                <a16:creationId xmlns:a16="http://schemas.microsoft.com/office/drawing/2014/main" id="{DF56657E-5220-AEB3-0A76-4BB2195FDBA3}"/>
              </a:ext>
            </a:extLst>
          </p:cNvPr>
          <p:cNvSpPr/>
          <p:nvPr userDrawn="1"/>
        </p:nvSpPr>
        <p:spPr>
          <a:xfrm rot="4082932">
            <a:off x="6216027" y="3679687"/>
            <a:ext cx="2485000" cy="2654351"/>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5 w 1850051"/>
              <a:gd name="connsiteY0" fmla="*/ 985983 h 1911006"/>
              <a:gd name="connsiteX1" fmla="*/ 914868 w 1850051"/>
              <a:gd name="connsiteY1" fmla="*/ 0 h 1911006"/>
              <a:gd name="connsiteX2" fmla="*/ 1850051 w 1850051"/>
              <a:gd name="connsiteY2" fmla="*/ 985983 h 1911006"/>
              <a:gd name="connsiteX3" fmla="*/ 925028 w 1850051"/>
              <a:gd name="connsiteY3" fmla="*/ 1911006 h 1911006"/>
              <a:gd name="connsiteX4" fmla="*/ 5 w 1850051"/>
              <a:gd name="connsiteY4" fmla="*/ 985983 h 1911006"/>
              <a:gd name="connsiteX0" fmla="*/ 4 w 1789090"/>
              <a:gd name="connsiteY0" fmla="*/ 996147 h 1911013"/>
              <a:gd name="connsiteX1" fmla="*/ 853907 w 1789090"/>
              <a:gd name="connsiteY1" fmla="*/ 4 h 1911013"/>
              <a:gd name="connsiteX2" fmla="*/ 1789090 w 1789090"/>
              <a:gd name="connsiteY2" fmla="*/ 985987 h 1911013"/>
              <a:gd name="connsiteX3" fmla="*/ 864067 w 1789090"/>
              <a:gd name="connsiteY3" fmla="*/ 1911010 h 1911013"/>
              <a:gd name="connsiteX4" fmla="*/ 4 w 1789090"/>
              <a:gd name="connsiteY4" fmla="*/ 996147 h 191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090" h="1911013">
                <a:moveTo>
                  <a:pt x="4" y="996147"/>
                </a:moveTo>
                <a:cubicBezTo>
                  <a:pt x="-1689" y="677646"/>
                  <a:pt x="555726" y="1697"/>
                  <a:pt x="853907" y="4"/>
                </a:cubicBezTo>
                <a:cubicBezTo>
                  <a:pt x="1152088" y="-1689"/>
                  <a:pt x="1789090" y="475111"/>
                  <a:pt x="1789090" y="985987"/>
                </a:cubicBezTo>
                <a:cubicBezTo>
                  <a:pt x="1789090" y="1496863"/>
                  <a:pt x="1162248" y="1909317"/>
                  <a:pt x="864067" y="1911010"/>
                </a:cubicBezTo>
                <a:cubicBezTo>
                  <a:pt x="565886" y="1912703"/>
                  <a:pt x="1697" y="1314648"/>
                  <a:pt x="4" y="99614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6" name="Picture Placeholder 15">
            <a:extLst>
              <a:ext uri="{FF2B5EF4-FFF2-40B4-BE49-F238E27FC236}">
                <a16:creationId xmlns:a16="http://schemas.microsoft.com/office/drawing/2014/main" id="{3778872B-E0D9-886F-4C62-41F0F10485E2}"/>
              </a:ext>
            </a:extLst>
          </p:cNvPr>
          <p:cNvSpPr>
            <a:spLocks noGrp="1"/>
          </p:cNvSpPr>
          <p:nvPr>
            <p:ph type="pic" idx="1"/>
          </p:nvPr>
        </p:nvSpPr>
        <p:spPr>
          <a:xfrm>
            <a:off x="6560284" y="0"/>
            <a:ext cx="5631717" cy="6857999"/>
          </a:xfrm>
          <a:custGeom>
            <a:avLst/>
            <a:gdLst>
              <a:gd name="connsiteX0" fmla="*/ 2590010 w 5631717"/>
              <a:gd name="connsiteY0" fmla="*/ 0 h 6857999"/>
              <a:gd name="connsiteX1" fmla="*/ 5631717 w 5631717"/>
              <a:gd name="connsiteY1" fmla="*/ 1212 h 6857999"/>
              <a:gd name="connsiteX2" fmla="*/ 5631717 w 5631717"/>
              <a:gd name="connsiteY2" fmla="*/ 6857999 h 6857999"/>
              <a:gd name="connsiteX3" fmla="*/ 0 w 5631717"/>
              <a:gd name="connsiteY3" fmla="*/ 6857999 h 6857999"/>
              <a:gd name="connsiteX4" fmla="*/ 39901 w 5631717"/>
              <a:gd name="connsiteY4" fmla="*/ 6763081 h 6857999"/>
              <a:gd name="connsiteX5" fmla="*/ 544454 w 5631717"/>
              <a:gd name="connsiteY5" fmla="*/ 5946557 h 6857999"/>
              <a:gd name="connsiteX6" fmla="*/ 672811 w 5631717"/>
              <a:gd name="connsiteY6" fmla="*/ 5765676 h 6857999"/>
              <a:gd name="connsiteX7" fmla="*/ 731342 w 5631717"/>
              <a:gd name="connsiteY7" fmla="*/ 5660755 h 6857999"/>
              <a:gd name="connsiteX8" fmla="*/ 833454 w 5631717"/>
              <a:gd name="connsiteY8" fmla="*/ 5521626 h 6857999"/>
              <a:gd name="connsiteX9" fmla="*/ 961393 w 5631717"/>
              <a:gd name="connsiteY9" fmla="*/ 5303328 h 6857999"/>
              <a:gd name="connsiteX10" fmla="*/ 1325644 w 5631717"/>
              <a:gd name="connsiteY10" fmla="*/ 4367182 h 6857999"/>
              <a:gd name="connsiteX11" fmla="*/ 1426358 w 5631717"/>
              <a:gd name="connsiteY11" fmla="*/ 3454426 h 6857999"/>
              <a:gd name="connsiteX12" fmla="*/ 1430402 w 5631717"/>
              <a:gd name="connsiteY12" fmla="*/ 3239987 h 6857999"/>
              <a:gd name="connsiteX13" fmla="*/ 1436946 w 5631717"/>
              <a:gd name="connsiteY13" fmla="*/ 3000917 h 6857999"/>
              <a:gd name="connsiteX14" fmla="*/ 2324003 w 5631717"/>
              <a:gd name="connsiteY14" fmla="*/ 456577 h 6857999"/>
              <a:gd name="connsiteX15" fmla="*/ 2565264 w 5631717"/>
              <a:gd name="connsiteY15" fmla="*/ 6604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31717" h="6857999">
                <a:moveTo>
                  <a:pt x="2590010" y="0"/>
                </a:moveTo>
                <a:lnTo>
                  <a:pt x="5631717" y="1212"/>
                </a:lnTo>
                <a:lnTo>
                  <a:pt x="5631717" y="6857999"/>
                </a:lnTo>
                <a:lnTo>
                  <a:pt x="0" y="6857999"/>
                </a:lnTo>
                <a:lnTo>
                  <a:pt x="39901" y="6763081"/>
                </a:lnTo>
                <a:cubicBezTo>
                  <a:pt x="162360" y="6499491"/>
                  <a:pt x="325518" y="6226512"/>
                  <a:pt x="544454" y="5946557"/>
                </a:cubicBezTo>
                <a:cubicBezTo>
                  <a:pt x="593106" y="5884344"/>
                  <a:pt x="635790" y="5824037"/>
                  <a:pt x="672811" y="5765676"/>
                </a:cubicBezTo>
                <a:lnTo>
                  <a:pt x="731342" y="5660755"/>
                </a:lnTo>
                <a:lnTo>
                  <a:pt x="833454" y="5521626"/>
                </a:lnTo>
                <a:cubicBezTo>
                  <a:pt x="882143" y="5448034"/>
                  <a:pt x="925029" y="5375010"/>
                  <a:pt x="961393" y="5303328"/>
                </a:cubicBezTo>
                <a:cubicBezTo>
                  <a:pt x="1133490" y="4988076"/>
                  <a:pt x="1248150" y="4675332"/>
                  <a:pt x="1325644" y="4367182"/>
                </a:cubicBezTo>
                <a:cubicBezTo>
                  <a:pt x="1403138" y="4059031"/>
                  <a:pt x="1421842" y="3824521"/>
                  <a:pt x="1426358" y="3454426"/>
                </a:cubicBezTo>
                <a:cubicBezTo>
                  <a:pt x="1427706" y="3382946"/>
                  <a:pt x="1423738" y="3433060"/>
                  <a:pt x="1430402" y="3239987"/>
                </a:cubicBezTo>
                <a:cubicBezTo>
                  <a:pt x="1436128" y="3079235"/>
                  <a:pt x="1431220" y="3071796"/>
                  <a:pt x="1436946" y="3000917"/>
                </a:cubicBezTo>
                <a:cubicBezTo>
                  <a:pt x="1482898" y="2290469"/>
                  <a:pt x="1545563" y="1451969"/>
                  <a:pt x="2324003" y="456577"/>
                </a:cubicBezTo>
                <a:cubicBezTo>
                  <a:pt x="2433469" y="316599"/>
                  <a:pt x="2512714" y="186267"/>
                  <a:pt x="2565264" y="66040"/>
                </a:cubicBezTo>
                <a:close/>
              </a:path>
            </a:pathLst>
          </a:custGeom>
          <a:solidFill>
            <a:schemeClr val="bg1">
              <a:lumMod val="95000"/>
            </a:schemeClr>
          </a:solidFill>
        </p:spPr>
        <p:txBody>
          <a:bodyPr wrap="square" anchor="ctr">
            <a:noAutofit/>
          </a:bodyPr>
          <a:lstStyle>
            <a:lvl1pPr marL="0" indent="0" algn="ctr">
              <a:buFont typeface="Arial" panose="020B0604020202020204" pitchFamily="34" charse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8" name="Text Placeholder 17">
            <a:extLst>
              <a:ext uri="{FF2B5EF4-FFF2-40B4-BE49-F238E27FC236}">
                <a16:creationId xmlns:a16="http://schemas.microsoft.com/office/drawing/2014/main" id="{C6A0D53E-8DD0-B163-9F83-6488106E01FB}"/>
              </a:ext>
            </a:extLst>
          </p:cNvPr>
          <p:cNvSpPr>
            <a:spLocks noGrp="1"/>
          </p:cNvSpPr>
          <p:nvPr>
            <p:ph type="body" sz="quarter" idx="13"/>
          </p:nvPr>
        </p:nvSpPr>
        <p:spPr>
          <a:xfrm>
            <a:off x="804672" y="2295144"/>
            <a:ext cx="4928616" cy="2651760"/>
          </a:xfrm>
        </p:spPr>
        <p:txBody>
          <a:bodyPr>
            <a:noAutofit/>
          </a:bodyPr>
          <a:lstStyle>
            <a:lvl1pPr>
              <a:spcBef>
                <a:spcPts val="1000"/>
              </a:spcBef>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21" name="Slide Number Placeholder 20">
            <a:extLst>
              <a:ext uri="{FF2B5EF4-FFF2-40B4-BE49-F238E27FC236}">
                <a16:creationId xmlns:a16="http://schemas.microsoft.com/office/drawing/2014/main" id="{1F08CEC9-D752-F0E2-7CED-4FCAA57C2EA9}"/>
              </a:ext>
            </a:extLst>
          </p:cNvPr>
          <p:cNvSpPr>
            <a:spLocks noGrp="1"/>
          </p:cNvSpPr>
          <p:nvPr>
            <p:ph type="sldNum" sz="quarter" idx="12"/>
          </p:nvPr>
        </p:nvSpPr>
        <p:spPr>
          <a:xfrm>
            <a:off x="11494008" y="6372410"/>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solidFill>
            <a:schemeClr val="tx2">
              <a:lumMod val="75000"/>
              <a:lumOff val="25000"/>
            </a:schemeClr>
          </a:solidFill>
        </p:spPr>
        <p:txBody>
          <a:bodyPr wrap="square">
            <a:noAutofit/>
          </a:bodyPr>
          <a:lstStyle>
            <a:lvl1pPr algn="ctr">
              <a:defRPr>
                <a:solidFill>
                  <a:schemeClr val="bg1"/>
                </a:solidFill>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43516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E588CB2E-13B3-FCC9-7990-1475F55BD104}"/>
              </a:ext>
            </a:extLst>
          </p:cNvPr>
          <p:cNvSpPr/>
          <p:nvPr userDrawn="1"/>
        </p:nvSpPr>
        <p:spPr>
          <a:xfrm>
            <a:off x="626466" y="300377"/>
            <a:ext cx="11009175" cy="6544064"/>
          </a:xfrm>
          <a:custGeom>
            <a:avLst/>
            <a:gdLst>
              <a:gd name="connsiteX0" fmla="*/ 5671719 w 11009175"/>
              <a:gd name="connsiteY0" fmla="*/ 133 h 6544064"/>
              <a:gd name="connsiteX1" fmla="*/ 8888406 w 11009175"/>
              <a:gd name="connsiteY1" fmla="*/ 5225085 h 6544064"/>
              <a:gd name="connsiteX2" fmla="*/ 579340 w 11009175"/>
              <a:gd name="connsiteY2" fmla="*/ 5973973 h 6544064"/>
              <a:gd name="connsiteX3" fmla="*/ 3799737 w 11009175"/>
              <a:gd name="connsiteY3" fmla="*/ 312285 h 6544064"/>
              <a:gd name="connsiteX4" fmla="*/ 5671719 w 11009175"/>
              <a:gd name="connsiteY4" fmla="*/ 133 h 6544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175" h="6544064">
                <a:moveTo>
                  <a:pt x="5671719" y="133"/>
                </a:moveTo>
                <a:cubicBezTo>
                  <a:pt x="10502895" y="-32605"/>
                  <a:pt x="13110484" y="6035901"/>
                  <a:pt x="8888406" y="5225085"/>
                </a:cubicBezTo>
                <a:cubicBezTo>
                  <a:pt x="4147828" y="4314695"/>
                  <a:pt x="2446109" y="7881365"/>
                  <a:pt x="579340" y="5973973"/>
                </a:cubicBezTo>
                <a:cubicBezTo>
                  <a:pt x="-1287429" y="4066581"/>
                  <a:pt x="1780200" y="902713"/>
                  <a:pt x="3799737" y="312285"/>
                </a:cubicBezTo>
                <a:cubicBezTo>
                  <a:pt x="4451579" y="100191"/>
                  <a:pt x="5078417" y="4154"/>
                  <a:pt x="5671719" y="133"/>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5" name="Freeform: Shape 14">
            <a:extLst>
              <a:ext uri="{FF2B5EF4-FFF2-40B4-BE49-F238E27FC236}">
                <a16:creationId xmlns:a16="http://schemas.microsoft.com/office/drawing/2014/main" id="{3C9A7D6B-CD07-F18A-EB90-872AF7151716}"/>
              </a:ext>
            </a:extLst>
          </p:cNvPr>
          <p:cNvSpPr/>
          <p:nvPr userDrawn="1"/>
        </p:nvSpPr>
        <p:spPr>
          <a:xfrm>
            <a:off x="8213789" y="0"/>
            <a:ext cx="3490395" cy="2990132"/>
          </a:xfrm>
          <a:custGeom>
            <a:avLst/>
            <a:gdLst>
              <a:gd name="connsiteX0" fmla="*/ 9820 w 3490395"/>
              <a:gd name="connsiteY0" fmla="*/ 0 h 2990132"/>
              <a:gd name="connsiteX1" fmla="*/ 3326144 w 3490395"/>
              <a:gd name="connsiteY1" fmla="*/ 0 h 2990132"/>
              <a:gd name="connsiteX2" fmla="*/ 3355148 w 3490395"/>
              <a:gd name="connsiteY2" fmla="*/ 31976 h 2990132"/>
              <a:gd name="connsiteX3" fmla="*/ 3469206 w 3490395"/>
              <a:gd name="connsiteY3" fmla="*/ 251990 h 2990132"/>
              <a:gd name="connsiteX4" fmla="*/ 1272961 w 3490395"/>
              <a:gd name="connsiteY4" fmla="*/ 2945433 h 2990132"/>
              <a:gd name="connsiteX5" fmla="*/ 84 w 3490395"/>
              <a:gd name="connsiteY5" fmla="*/ 261380 h 299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0395" h="2990132">
                <a:moveTo>
                  <a:pt x="9820" y="0"/>
                </a:moveTo>
                <a:lnTo>
                  <a:pt x="3326144" y="0"/>
                </a:lnTo>
                <a:lnTo>
                  <a:pt x="3355148" y="31976"/>
                </a:lnTo>
                <a:cubicBezTo>
                  <a:pt x="3412900" y="103082"/>
                  <a:pt x="3452270" y="176654"/>
                  <a:pt x="3469206" y="251990"/>
                </a:cubicBezTo>
                <a:cubicBezTo>
                  <a:pt x="3649852" y="1055568"/>
                  <a:pt x="2654828" y="3336449"/>
                  <a:pt x="1272961" y="2945433"/>
                </a:cubicBezTo>
                <a:cubicBezTo>
                  <a:pt x="322928" y="2676609"/>
                  <a:pt x="-6036" y="1263927"/>
                  <a:pt x="84" y="26138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7" name="Freeform: Shape 16">
            <a:extLst>
              <a:ext uri="{FF2B5EF4-FFF2-40B4-BE49-F238E27FC236}">
                <a16:creationId xmlns:a16="http://schemas.microsoft.com/office/drawing/2014/main" id="{ACAF09C9-D54E-7785-7B9A-84D85BBD0F35}"/>
              </a:ext>
            </a:extLst>
          </p:cNvPr>
          <p:cNvSpPr/>
          <p:nvPr userDrawn="1"/>
        </p:nvSpPr>
        <p:spPr>
          <a:xfrm>
            <a:off x="7118763" y="-68389"/>
            <a:ext cx="2151657" cy="1747175"/>
          </a:xfrm>
          <a:custGeom>
            <a:avLst/>
            <a:gdLst>
              <a:gd name="connsiteX0" fmla="*/ 398864 w 2146359"/>
              <a:gd name="connsiteY0" fmla="*/ 0 h 1800706"/>
              <a:gd name="connsiteX1" fmla="*/ 1772637 w 2146359"/>
              <a:gd name="connsiteY1" fmla="*/ 0 h 1800706"/>
              <a:gd name="connsiteX2" fmla="*/ 1874163 w 2146359"/>
              <a:gd name="connsiteY2" fmla="*/ 53531 h 1800706"/>
              <a:gd name="connsiteX3" fmla="*/ 2110427 w 2146359"/>
              <a:gd name="connsiteY3" fmla="*/ 287988 h 1800706"/>
              <a:gd name="connsiteX4" fmla="*/ 1444651 w 2146359"/>
              <a:gd name="connsiteY4" fmla="*/ 1744615 h 1800706"/>
              <a:gd name="connsiteX5" fmla="*/ 25986 w 2146359"/>
              <a:gd name="connsiteY5" fmla="*/ 1140999 h 1800706"/>
              <a:gd name="connsiteX6" fmla="*/ 383281 w 2146359"/>
              <a:gd name="connsiteY6" fmla="*/ 18248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7" fmla="*/ 1864077 w 2146359"/>
              <a:gd name="connsiteY7" fmla="*/ 9144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0" fmla="*/ 1777935 w 2151657"/>
              <a:gd name="connsiteY0" fmla="*/ 0 h 1800706"/>
              <a:gd name="connsiteX1" fmla="*/ 1879461 w 2151657"/>
              <a:gd name="connsiteY1" fmla="*/ 53531 h 1800706"/>
              <a:gd name="connsiteX2" fmla="*/ 2115725 w 2151657"/>
              <a:gd name="connsiteY2" fmla="*/ 287988 h 1800706"/>
              <a:gd name="connsiteX3" fmla="*/ 1449949 w 2151657"/>
              <a:gd name="connsiteY3" fmla="*/ 1744615 h 1800706"/>
              <a:gd name="connsiteX4" fmla="*/ 31284 w 2151657"/>
              <a:gd name="connsiteY4" fmla="*/ 1140999 h 1800706"/>
              <a:gd name="connsiteX5" fmla="*/ 335239 w 2151657"/>
              <a:gd name="connsiteY5" fmla="*/ 94448 h 1800706"/>
              <a:gd name="connsiteX0" fmla="*/ 1879461 w 2151657"/>
              <a:gd name="connsiteY0" fmla="*/ 0 h 1747175"/>
              <a:gd name="connsiteX1" fmla="*/ 2115725 w 2151657"/>
              <a:gd name="connsiteY1" fmla="*/ 234457 h 1747175"/>
              <a:gd name="connsiteX2" fmla="*/ 1449949 w 2151657"/>
              <a:gd name="connsiteY2" fmla="*/ 1691084 h 1747175"/>
              <a:gd name="connsiteX3" fmla="*/ 31284 w 2151657"/>
              <a:gd name="connsiteY3" fmla="*/ 1087468 h 1747175"/>
              <a:gd name="connsiteX4" fmla="*/ 335239 w 2151657"/>
              <a:gd name="connsiteY4" fmla="*/ 40917 h 1747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1657" h="1747175">
                <a:moveTo>
                  <a:pt x="1879461" y="0"/>
                </a:moveTo>
                <a:cubicBezTo>
                  <a:pt x="1995915" y="72714"/>
                  <a:pt x="2082421" y="153158"/>
                  <a:pt x="2115725" y="234457"/>
                </a:cubicBezTo>
                <a:cubicBezTo>
                  <a:pt x="2248941" y="559652"/>
                  <a:pt x="2008387" y="1466014"/>
                  <a:pt x="1449949" y="1691084"/>
                </a:cubicBezTo>
                <a:cubicBezTo>
                  <a:pt x="891511" y="1916153"/>
                  <a:pt x="164500" y="1412663"/>
                  <a:pt x="31284" y="1087468"/>
                </a:cubicBezTo>
                <a:cubicBezTo>
                  <a:pt x="-68628" y="843572"/>
                  <a:pt x="80965" y="363691"/>
                  <a:pt x="335239" y="40917"/>
                </a:cubicBezTo>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9E18BC3D-3493-89F4-9FDC-7C5F1C93D5A9}"/>
              </a:ext>
            </a:extLst>
          </p:cNvPr>
          <p:cNvSpPr>
            <a:spLocks noGrp="1"/>
          </p:cNvSpPr>
          <p:nvPr>
            <p:ph type="title"/>
          </p:nvPr>
        </p:nvSpPr>
        <p:spPr>
          <a:xfrm>
            <a:off x="2286000" y="1856232"/>
            <a:ext cx="7626096" cy="3136392"/>
          </a:xfrm>
        </p:spPr>
        <p:txBody>
          <a:bodyPr anchor="t">
            <a:noAutofit/>
          </a:bodyPr>
          <a:lstStyle>
            <a:lvl1pPr algn="ctr">
              <a:lnSpc>
                <a:spcPct val="100000"/>
              </a:lnSpc>
              <a:defRPr sz="6600">
                <a:solidFill>
                  <a:schemeClr val="bg1"/>
                </a:solidFill>
              </a:defRPr>
            </a:lvl1pPr>
          </a:lstStyle>
          <a:p>
            <a:r>
              <a:rPr lang="en-US"/>
              <a:t>Click to edit Master title style</a:t>
            </a:r>
          </a:p>
        </p:txBody>
      </p:sp>
      <p:sp>
        <p:nvSpPr>
          <p:cNvPr id="20" name="Text Placeholder 19">
            <a:extLst>
              <a:ext uri="{FF2B5EF4-FFF2-40B4-BE49-F238E27FC236}">
                <a16:creationId xmlns:a16="http://schemas.microsoft.com/office/drawing/2014/main" id="{9C6ED92C-F581-58A0-A69A-ECEED1CAFBD4}"/>
              </a:ext>
            </a:extLst>
          </p:cNvPr>
          <p:cNvSpPr>
            <a:spLocks noGrp="1"/>
          </p:cNvSpPr>
          <p:nvPr>
            <p:ph type="body" sz="quarter" idx="10"/>
          </p:nvPr>
        </p:nvSpPr>
        <p:spPr>
          <a:xfrm>
            <a:off x="4206240" y="5010912"/>
            <a:ext cx="3776472" cy="466344"/>
          </a:xfrm>
        </p:spPr>
        <p:txBody>
          <a:bodyPr>
            <a:noAutofit/>
          </a:bodyPr>
          <a:lstStyle>
            <a:lvl1pPr marL="0" indent="0" algn="ctr">
              <a:lnSpc>
                <a:spcPct val="100000"/>
              </a:lnSpc>
              <a:buNone/>
              <a:defRPr sz="2400">
                <a:solidFill>
                  <a:schemeClr val="bg1"/>
                </a:solidFill>
              </a:defRPr>
            </a:lvl1pPr>
          </a:lstStyle>
          <a:p>
            <a:pPr lvl="0"/>
            <a:r>
              <a:rPr lang="en-US"/>
              <a:t>Click to edit Master text styles</a:t>
            </a:r>
          </a:p>
        </p:txBody>
      </p:sp>
      <p:sp>
        <p:nvSpPr>
          <p:cNvPr id="22" name="Text Placeholder 21">
            <a:extLst>
              <a:ext uri="{FF2B5EF4-FFF2-40B4-BE49-F238E27FC236}">
                <a16:creationId xmlns:a16="http://schemas.microsoft.com/office/drawing/2014/main" id="{14B0568A-52A9-D3B6-8353-E255CA106A82}"/>
              </a:ext>
            </a:extLst>
          </p:cNvPr>
          <p:cNvSpPr>
            <a:spLocks noGrp="1"/>
          </p:cNvSpPr>
          <p:nvPr>
            <p:ph type="body" sz="quarter" idx="11" hasCustomPrompt="1"/>
          </p:nvPr>
        </p:nvSpPr>
        <p:spPr>
          <a:xfrm>
            <a:off x="1271016" y="640080"/>
            <a:ext cx="731520" cy="3172968"/>
          </a:xfrm>
        </p:spPr>
        <p:txBody>
          <a:bodyPr>
            <a:noAutofit/>
          </a:bodyPr>
          <a:lstStyle>
            <a:lvl1pPr marL="0" indent="0" algn="ctr">
              <a:lnSpc>
                <a:spcPct val="100000"/>
              </a:lnSpc>
              <a:buNone/>
              <a:defRPr sz="20000">
                <a:solidFill>
                  <a:schemeClr val="accent6"/>
                </a:solidFill>
                <a:latin typeface="Source Sans Pro" panose="020B0503030403020204" pitchFamily="34" charset="0"/>
                <a:ea typeface="Source Sans Pro" panose="020B0503030403020204" pitchFamily="34" charset="0"/>
              </a:defRPr>
            </a:lvl1pPr>
          </a:lstStyle>
          <a:p>
            <a:pPr lvl="0"/>
            <a:r>
              <a:rPr lang="en-US"/>
              <a:t>“</a:t>
            </a:r>
          </a:p>
        </p:txBody>
      </p:sp>
      <p:sp>
        <p:nvSpPr>
          <p:cNvPr id="23" name="Text Placeholder 21">
            <a:extLst>
              <a:ext uri="{FF2B5EF4-FFF2-40B4-BE49-F238E27FC236}">
                <a16:creationId xmlns:a16="http://schemas.microsoft.com/office/drawing/2014/main" id="{31C009BC-A885-8FBD-5A6F-3ECD72A5A867}"/>
              </a:ext>
            </a:extLst>
          </p:cNvPr>
          <p:cNvSpPr>
            <a:spLocks noGrp="1"/>
          </p:cNvSpPr>
          <p:nvPr>
            <p:ph type="body" sz="quarter" idx="12" hasCustomPrompt="1"/>
          </p:nvPr>
        </p:nvSpPr>
        <p:spPr>
          <a:xfrm>
            <a:off x="9848088" y="4078224"/>
            <a:ext cx="731520" cy="3172968"/>
          </a:xfrm>
        </p:spPr>
        <p:txBody>
          <a:bodyPr>
            <a:noAutofit/>
          </a:bodyPr>
          <a:lstStyle>
            <a:lvl1pPr marL="0" indent="0" algn="ctr">
              <a:lnSpc>
                <a:spcPct val="100000"/>
              </a:lnSpc>
              <a:buNone/>
              <a:defRPr sz="20000">
                <a:solidFill>
                  <a:schemeClr val="bg1"/>
                </a:solidFill>
                <a:latin typeface="Source Sans Pro" panose="020B0503030403020204" pitchFamily="34" charset="0"/>
                <a:ea typeface="Source Sans Pro" panose="020B0503030403020204" pitchFamily="34" charset="0"/>
              </a:defRPr>
            </a:lvl1pPr>
          </a:lstStyle>
          <a:p>
            <a:pPr lvl="0"/>
            <a:r>
              <a:rPr lang="en-US"/>
              <a:t>”</a:t>
            </a:r>
          </a:p>
        </p:txBody>
      </p:sp>
    </p:spTree>
    <p:extLst>
      <p:ext uri="{BB962C8B-B14F-4D97-AF65-F5344CB8AC3E}">
        <p14:creationId xmlns:p14="http://schemas.microsoft.com/office/powerpoint/2010/main" val="105930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140E-18C4-7CA4-FB54-99FF930597C2}"/>
              </a:ext>
            </a:extLst>
          </p:cNvPr>
          <p:cNvSpPr>
            <a:spLocks noGrp="1"/>
          </p:cNvSpPr>
          <p:nvPr>
            <p:ph type="title"/>
          </p:nvPr>
        </p:nvSpPr>
        <p:spPr>
          <a:xfrm>
            <a:off x="381000" y="381000"/>
            <a:ext cx="11430000" cy="1325563"/>
          </a:xfrm>
        </p:spPr>
        <p:txBody>
          <a:bodyPr anchor="b">
            <a:noAutofit/>
          </a:bodyPr>
          <a:lstStyle>
            <a:lvl1pPr algn="ctr">
              <a:lnSpc>
                <a:spcPct val="170000"/>
              </a:lnSpc>
              <a:defRPr sz="4800"/>
            </a:lvl1pPr>
          </a:lstStyle>
          <a:p>
            <a:r>
              <a:rPr lang="en-US"/>
              <a:t>Click to edit Master title style</a:t>
            </a:r>
          </a:p>
        </p:txBody>
      </p:sp>
      <p:sp>
        <p:nvSpPr>
          <p:cNvPr id="7" name="Content Placeholder 6">
            <a:extLst>
              <a:ext uri="{FF2B5EF4-FFF2-40B4-BE49-F238E27FC236}">
                <a16:creationId xmlns:a16="http://schemas.microsoft.com/office/drawing/2014/main" id="{2ADC6C63-11C9-0266-F010-C443878431A8}"/>
              </a:ext>
            </a:extLst>
          </p:cNvPr>
          <p:cNvSpPr>
            <a:spLocks noGrp="1"/>
          </p:cNvSpPr>
          <p:nvPr>
            <p:ph sz="quarter" idx="13"/>
          </p:nvPr>
        </p:nvSpPr>
        <p:spPr>
          <a:xfrm>
            <a:off x="906780" y="1837944"/>
            <a:ext cx="10378440" cy="390448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5">
            <a:extLst>
              <a:ext uri="{FF2B5EF4-FFF2-40B4-BE49-F238E27FC236}">
                <a16:creationId xmlns:a16="http://schemas.microsoft.com/office/drawing/2014/main" id="{A07C25B9-D554-8008-6E22-6F71F9C5109F}"/>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3" name="Slide Number Placeholder 2">
            <a:extLst>
              <a:ext uri="{FF2B5EF4-FFF2-40B4-BE49-F238E27FC236}">
                <a16:creationId xmlns:a16="http://schemas.microsoft.com/office/drawing/2014/main" id="{3DB6A7EF-9CEC-E8AC-0301-87D7BCBF2492}"/>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754524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047364" y="2763552"/>
            <a:ext cx="1378059" cy="1205624"/>
          </a:xfrm>
          <a:custGeom>
            <a:avLst/>
            <a:gdLst>
              <a:gd name="connsiteX0" fmla="*/ 781068 w 1378059"/>
              <a:gd name="connsiteY0" fmla="*/ 194 h 1205624"/>
              <a:gd name="connsiteX1" fmla="*/ 836547 w 1378059"/>
              <a:gd name="connsiteY1" fmla="*/ 9202 h 1205624"/>
              <a:gd name="connsiteX2" fmla="*/ 1189933 w 1378059"/>
              <a:gd name="connsiteY2" fmla="*/ 946102 h 1205624"/>
              <a:gd name="connsiteX3" fmla="*/ 12192 w 1378059"/>
              <a:gd name="connsiteY3" fmla="*/ 824743 h 1205624"/>
              <a:gd name="connsiteX4" fmla="*/ 781068 w 1378059"/>
              <a:gd name="connsiteY4" fmla="*/ 194 h 120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8059" h="1205624">
                <a:moveTo>
                  <a:pt x="781068" y="194"/>
                </a:moveTo>
                <a:cubicBezTo>
                  <a:pt x="800887" y="945"/>
                  <a:pt x="819475" y="3886"/>
                  <a:pt x="836547" y="9202"/>
                </a:cubicBezTo>
                <a:cubicBezTo>
                  <a:pt x="1109701" y="94257"/>
                  <a:pt x="1670965" y="498604"/>
                  <a:pt x="1189933" y="946102"/>
                </a:cubicBezTo>
                <a:cubicBezTo>
                  <a:pt x="708900" y="1393599"/>
                  <a:pt x="122014" y="1202490"/>
                  <a:pt x="12192" y="824743"/>
                </a:cubicBezTo>
                <a:cubicBezTo>
                  <a:pt x="-90767" y="470605"/>
                  <a:pt x="483776" y="-11064"/>
                  <a:pt x="781068" y="1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32749" y="2785436"/>
            <a:ext cx="1155478" cy="1201673"/>
          </a:xfrm>
          <a:custGeom>
            <a:avLst/>
            <a:gdLst>
              <a:gd name="connsiteX0" fmla="*/ 600837 w 1155478"/>
              <a:gd name="connsiteY0" fmla="*/ 0 h 1201673"/>
              <a:gd name="connsiteX1" fmla="*/ 1155478 w 1155478"/>
              <a:gd name="connsiteY1" fmla="*/ 600837 h 1201673"/>
              <a:gd name="connsiteX2" fmla="*/ 600837 w 1155478"/>
              <a:gd name="connsiteY2" fmla="*/ 1201673 h 1201673"/>
              <a:gd name="connsiteX3" fmla="*/ 0 w 1155478"/>
              <a:gd name="connsiteY3" fmla="*/ 600837 h 1201673"/>
              <a:gd name="connsiteX4" fmla="*/ 600837 w 1155478"/>
              <a:gd name="connsiteY4" fmla="*/ 0 h 120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478" h="1201673">
                <a:moveTo>
                  <a:pt x="600837" y="0"/>
                </a:moveTo>
                <a:cubicBezTo>
                  <a:pt x="793417" y="0"/>
                  <a:pt x="1155478" y="269004"/>
                  <a:pt x="1155478" y="600837"/>
                </a:cubicBezTo>
                <a:cubicBezTo>
                  <a:pt x="1155478" y="932669"/>
                  <a:pt x="793417" y="1201673"/>
                  <a:pt x="600837" y="1201673"/>
                </a:cubicBezTo>
                <a:cubicBezTo>
                  <a:pt x="408257" y="1201673"/>
                  <a:pt x="0" y="1018460"/>
                  <a:pt x="0" y="600837"/>
                </a:cubicBezTo>
                <a:cubicBezTo>
                  <a:pt x="0" y="183213"/>
                  <a:pt x="408257" y="0"/>
                  <a:pt x="60083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69106" y="2816136"/>
            <a:ext cx="1264120" cy="1117296"/>
          </a:xfrm>
          <a:custGeom>
            <a:avLst/>
            <a:gdLst>
              <a:gd name="connsiteX0" fmla="*/ 671182 w 1264120"/>
              <a:gd name="connsiteY0" fmla="*/ 0 h 1117296"/>
              <a:gd name="connsiteX1" fmla="*/ 1264120 w 1264120"/>
              <a:gd name="connsiteY1" fmla="*/ 568924 h 1117296"/>
              <a:gd name="connsiteX2" fmla="*/ 677694 w 1264120"/>
              <a:gd name="connsiteY2" fmla="*/ 1117296 h 1117296"/>
              <a:gd name="connsiteX3" fmla="*/ 92 w 1264120"/>
              <a:gd name="connsiteY3" fmla="*/ 568924 h 1117296"/>
              <a:gd name="connsiteX4" fmla="*/ 671182 w 1264120"/>
              <a:gd name="connsiteY4" fmla="*/ 0 h 111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120" h="1117296">
                <a:moveTo>
                  <a:pt x="671182" y="0"/>
                </a:moveTo>
                <a:cubicBezTo>
                  <a:pt x="881853" y="0"/>
                  <a:pt x="1264120" y="224448"/>
                  <a:pt x="1264120" y="568924"/>
                </a:cubicBezTo>
                <a:cubicBezTo>
                  <a:pt x="1264120" y="913401"/>
                  <a:pt x="888365" y="1117296"/>
                  <a:pt x="677694" y="1117296"/>
                </a:cubicBezTo>
                <a:cubicBezTo>
                  <a:pt x="467023" y="1117296"/>
                  <a:pt x="7690" y="953812"/>
                  <a:pt x="92" y="568924"/>
                </a:cubicBezTo>
                <a:cubicBezTo>
                  <a:pt x="-7505" y="184036"/>
                  <a:pt x="460510" y="0"/>
                  <a:pt x="67118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574430" y="2763985"/>
            <a:ext cx="1335899" cy="1190088"/>
          </a:xfrm>
          <a:custGeom>
            <a:avLst/>
            <a:gdLst>
              <a:gd name="connsiteX0" fmla="*/ 759607 w 1335899"/>
              <a:gd name="connsiteY0" fmla="*/ 125 h 1190088"/>
              <a:gd name="connsiteX1" fmla="*/ 811981 w 1335899"/>
              <a:gd name="connsiteY1" fmla="*/ 6414 h 1190088"/>
              <a:gd name="connsiteX2" fmla="*/ 1221546 w 1335899"/>
              <a:gd name="connsiteY2" fmla="*/ 1070466 h 1190088"/>
              <a:gd name="connsiteX3" fmla="*/ 5239 w 1335899"/>
              <a:gd name="connsiteY3" fmla="*/ 784696 h 1190088"/>
              <a:gd name="connsiteX4" fmla="*/ 759607 w 1335899"/>
              <a:gd name="connsiteY4" fmla="*/ 125 h 1190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899" h="1190088">
                <a:moveTo>
                  <a:pt x="759607" y="125"/>
                </a:moveTo>
                <a:cubicBezTo>
                  <a:pt x="778295" y="-541"/>
                  <a:pt x="795838" y="1453"/>
                  <a:pt x="811981" y="6414"/>
                </a:cubicBezTo>
                <a:cubicBezTo>
                  <a:pt x="1070265" y="85795"/>
                  <a:pt x="1557898" y="740548"/>
                  <a:pt x="1221546" y="1070466"/>
                </a:cubicBezTo>
                <a:cubicBezTo>
                  <a:pt x="885194" y="1400384"/>
                  <a:pt x="73500" y="962038"/>
                  <a:pt x="5239" y="784696"/>
                </a:cubicBezTo>
                <a:cubicBezTo>
                  <a:pt x="-58755" y="618438"/>
                  <a:pt x="479282" y="10109"/>
                  <a:pt x="759607" y="12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788770" y="2748704"/>
            <a:ext cx="1301909" cy="1218817"/>
          </a:xfrm>
          <a:custGeom>
            <a:avLst/>
            <a:gdLst>
              <a:gd name="connsiteX0" fmla="*/ 621383 w 1301909"/>
              <a:gd name="connsiteY0" fmla="*/ 3 h 1218817"/>
              <a:gd name="connsiteX1" fmla="*/ 1301909 w 1301909"/>
              <a:gd name="connsiteY1" fmla="*/ 628849 h 1218817"/>
              <a:gd name="connsiteX2" fmla="*/ 628776 w 1301909"/>
              <a:gd name="connsiteY2" fmla="*/ 1218815 h 1218817"/>
              <a:gd name="connsiteX3" fmla="*/ 3 w 1301909"/>
              <a:gd name="connsiteY3" fmla="*/ 635329 h 1218817"/>
              <a:gd name="connsiteX4" fmla="*/ 621383 w 1301909"/>
              <a:gd name="connsiteY4" fmla="*/ 3 h 121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1909" h="1218817">
                <a:moveTo>
                  <a:pt x="621383" y="3"/>
                </a:moveTo>
                <a:cubicBezTo>
                  <a:pt x="838367" y="-1077"/>
                  <a:pt x="1301909" y="303019"/>
                  <a:pt x="1301909" y="628849"/>
                </a:cubicBezTo>
                <a:cubicBezTo>
                  <a:pt x="1301909" y="954678"/>
                  <a:pt x="845760" y="1217736"/>
                  <a:pt x="628776" y="1218815"/>
                </a:cubicBezTo>
                <a:cubicBezTo>
                  <a:pt x="411791" y="1219895"/>
                  <a:pt x="1235" y="838464"/>
                  <a:pt x="3" y="635329"/>
                </a:cubicBezTo>
                <a:cubicBezTo>
                  <a:pt x="-1229" y="432193"/>
                  <a:pt x="404398" y="1082"/>
                  <a:pt x="621383" y="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dirty="0">
                <a:solidFill>
                  <a:schemeClr val="lt1"/>
                </a:solidFill>
              </a:defRPr>
            </a:lvl1pPr>
          </a:lstStyle>
          <a:p>
            <a:pPr marL="0" lvl="0" algn="ctr"/>
            <a:endParaRPr lang="en-US"/>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29" name="Slide Number Placeholder 47">
            <a:extLst>
              <a:ext uri="{FF2B5EF4-FFF2-40B4-BE49-F238E27FC236}">
                <a16:creationId xmlns:a16="http://schemas.microsoft.com/office/drawing/2014/main" id="{3D6EB8CA-3E97-2203-B243-CF8914F5ED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a:t>Contoso grand opening event</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2"/>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0"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0"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5"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2"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4"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Tree>
    <p:extLst>
      <p:ext uri="{BB962C8B-B14F-4D97-AF65-F5344CB8AC3E}">
        <p14:creationId xmlns:p14="http://schemas.microsoft.com/office/powerpoint/2010/main" val="405747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1">
                    <a:tint val="75000"/>
                  </a:schemeClr>
                </a:solidFill>
              </a:defRPr>
            </a:lvl1pPr>
          </a:lstStyle>
          <a:p>
            <a:r>
              <a:rPr lang="en-US"/>
              <a:t>Contoso grand opening event</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294A09A9-5501-47C1-A89A-A340965A2BE2}" type="slidenum">
              <a:rPr lang="en-US" smtClean="0"/>
              <a:t>‹#›</a:t>
            </a:fld>
            <a:endParaRPr lang="en-US"/>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6" r:id="rId4"/>
    <p:sldLayoutId id="2147483651" r:id="rId5"/>
    <p:sldLayoutId id="2147483657" r:id="rId6"/>
    <p:sldLayoutId id="2147483659" r:id="rId7"/>
    <p:sldLayoutId id="2147483660" r:id="rId8"/>
    <p:sldLayoutId id="2147483667" r:id="rId9"/>
    <p:sldLayoutId id="2147483653" r:id="rId10"/>
    <p:sldLayoutId id="2147483661" r:id="rId11"/>
    <p:sldLayoutId id="2147483662" r:id="rId12"/>
    <p:sldLayoutId id="2147483663" r:id="rId13"/>
    <p:sldLayoutId id="2147483664" r:id="rId14"/>
    <p:sldLayoutId id="2147483665" r:id="rId15"/>
    <p:sldLayoutId id="2147483654" r:id="rId16"/>
    <p:sldLayoutId id="2147483655" r:id="rId17"/>
    <p:sldLayoutId id="2147483656" r:id="rId18"/>
  </p:sldLayoutIdLst>
  <p:hf hd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5.xml"/><Relationship Id="rId5" Type="http://schemas.openxmlformats.org/officeDocument/2006/relationships/image" Target="../media/image7.jpeg"/><Relationship Id="rId4" Type="http://schemas.openxmlformats.org/officeDocument/2006/relationships/hyperlink" Target="https://wicworks.fns.usda.gov/resources/protect-against-lead-exposure-wic-food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hyperlink" Target="https://www.oregon.gov/oha/PH/HEALTHYENVIRONMENTS/HEALTHYNEIGHBORHOODS/LEADPOISONING/Pages/Program-Information.aspx" TargetMode="Externa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ags" Target="../tags/tag22.xml"/><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tags" Target="../tags/tag28.xml"/><Relationship Id="rId4" Type="http://schemas.openxmlformats.org/officeDocument/2006/relationships/image" Target="../media/image12.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5.xml"/><Relationship Id="rId1" Type="http://schemas.openxmlformats.org/officeDocument/2006/relationships/tags" Target="../tags/tag33.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ha/PH/HEALTHYPEOPLEFAMILIES/WIC/Documents/ppm/675.pdf" TargetMode="Externa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10.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7D09-5AE8-1B80-5788-7810E161878F}"/>
              </a:ext>
            </a:extLst>
          </p:cNvPr>
          <p:cNvSpPr>
            <a:spLocks noGrp="1"/>
          </p:cNvSpPr>
          <p:nvPr>
            <p:ph type="ctrTitle"/>
          </p:nvPr>
        </p:nvSpPr>
        <p:spPr/>
        <p:txBody>
          <a:bodyPr/>
          <a:lstStyle/>
          <a:p>
            <a:r>
              <a:rPr lang="en-US" sz="6000">
                <a:solidFill>
                  <a:schemeClr val="tx2"/>
                </a:solidFill>
              </a:rPr>
              <a:t>2024 Nutrition Risk Update</a:t>
            </a:r>
            <a:endParaRPr lang="en-US"/>
          </a:p>
        </p:txBody>
      </p:sp>
      <p:sp>
        <p:nvSpPr>
          <p:cNvPr id="3" name="Subtitle 2">
            <a:extLst>
              <a:ext uri="{FF2B5EF4-FFF2-40B4-BE49-F238E27FC236}">
                <a16:creationId xmlns:a16="http://schemas.microsoft.com/office/drawing/2014/main" id="{B62C5309-E364-76AB-F98A-DC9F3FD3453C}"/>
              </a:ext>
            </a:extLst>
          </p:cNvPr>
          <p:cNvSpPr>
            <a:spLocks noGrp="1"/>
          </p:cNvSpPr>
          <p:nvPr>
            <p:ph type="subTitle" idx="1"/>
          </p:nvPr>
        </p:nvSpPr>
        <p:spPr/>
        <p:txBody>
          <a:bodyPr/>
          <a:lstStyle/>
          <a:p>
            <a:pPr>
              <a:lnSpc>
                <a:spcPct val="110000"/>
              </a:lnSpc>
            </a:pPr>
            <a:r>
              <a:rPr lang="en-US" dirty="0"/>
              <a:t>CPAs must complete </a:t>
            </a:r>
          </a:p>
          <a:p>
            <a:pPr>
              <a:lnSpc>
                <a:spcPct val="110000"/>
              </a:lnSpc>
            </a:pPr>
            <a:r>
              <a:rPr lang="en-US" dirty="0"/>
              <a:t>by September 30, 2024</a:t>
            </a:r>
          </a:p>
          <a:p>
            <a:pPr>
              <a:lnSpc>
                <a:spcPct val="110000"/>
              </a:lnSpc>
            </a:pPr>
            <a:endParaRPr lang="en-US" dirty="0"/>
          </a:p>
          <a:p>
            <a:pPr>
              <a:lnSpc>
                <a:spcPct val="110000"/>
              </a:lnSpc>
            </a:pPr>
            <a:endParaRPr lang="en-US" dirty="0"/>
          </a:p>
        </p:txBody>
      </p:sp>
      <p:pic>
        <p:nvPicPr>
          <p:cNvPr id="21" name="Picture Placeholder 20" descr="A pile of peas">
            <a:extLst>
              <a:ext uri="{FF2B5EF4-FFF2-40B4-BE49-F238E27FC236}">
                <a16:creationId xmlns:a16="http://schemas.microsoft.com/office/drawing/2014/main" id="{B86E2A1C-18A8-3B7E-1411-B5EF1EF59C8A}"/>
              </a:ext>
            </a:extLst>
          </p:cNvPr>
          <p:cNvPicPr>
            <a:picLocks noGrp="1" noChangeAspect="1"/>
          </p:cNvPicPr>
          <p:nvPr>
            <p:ph type="pic" sz="quarter" idx="10"/>
          </p:nvPr>
        </p:nvPicPr>
        <p:blipFill>
          <a:blip r:embed="rId3"/>
          <a:srcRect l="8691" r="8691"/>
          <a:stretch/>
        </p:blipFill>
        <p:spPr/>
      </p:pic>
    </p:spTree>
    <p:custDataLst>
      <p:tags r:id="rId1"/>
    </p:custDataLst>
    <p:extLst>
      <p:ext uri="{BB962C8B-B14F-4D97-AF65-F5344CB8AC3E}">
        <p14:creationId xmlns:p14="http://schemas.microsoft.com/office/powerpoint/2010/main" val="3141225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DE14FD1-A8B8-70BE-84B6-2C690AFAFFBF}"/>
              </a:ext>
            </a:extLst>
          </p:cNvPr>
          <p:cNvSpPr txBox="1">
            <a:spLocks/>
          </p:cNvSpPr>
          <p:nvPr/>
        </p:nvSpPr>
        <p:spPr>
          <a:xfrm>
            <a:off x="726973" y="1447333"/>
            <a:ext cx="2097025" cy="1273821"/>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pPr>
            <a:r>
              <a:rPr lang="en-US" dirty="0"/>
              <a:t>211 </a:t>
            </a:r>
          </a:p>
          <a:p>
            <a:pPr lvl="0">
              <a:lnSpc>
                <a:spcPct val="110000"/>
              </a:lnSpc>
            </a:pPr>
            <a:r>
              <a:rPr lang="en-US" dirty="0"/>
              <a:t>Elevated Blood Lead Levels</a:t>
            </a:r>
          </a:p>
        </p:txBody>
      </p:sp>
      <p:sp>
        <p:nvSpPr>
          <p:cNvPr id="5" name="Text Placeholder 1">
            <a:extLst>
              <a:ext uri="{FF2B5EF4-FFF2-40B4-BE49-F238E27FC236}">
                <a16:creationId xmlns:a16="http://schemas.microsoft.com/office/drawing/2014/main" id="{D0F7E476-A58F-BB2A-0A04-00940F10837D}"/>
              </a:ext>
            </a:extLst>
          </p:cNvPr>
          <p:cNvSpPr txBox="1">
            <a:spLocks/>
          </p:cNvSpPr>
          <p:nvPr/>
        </p:nvSpPr>
        <p:spPr>
          <a:xfrm>
            <a:off x="726973" y="2721154"/>
            <a:ext cx="2097025" cy="378927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92D05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92D050"/>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Cutoff levels adjusted to meet 2021 CDC guidance</a:t>
            </a:r>
            <a:endParaRPr lang="en-US" dirty="0"/>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Lead exposure and effects</a:t>
            </a:r>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Screening and Oregon’s Lead Poisoning Prevention Program</a:t>
            </a:r>
          </a:p>
          <a:p>
            <a:pPr marL="285750" indent="-285750">
              <a:lnSpc>
                <a:spcPct val="100000"/>
              </a:lnSpc>
              <a:buFont typeface="Wingdings" panose="05000000000000000000" pitchFamily="2" charset="2"/>
              <a:buChar char="§"/>
            </a:pPr>
            <a:endParaRPr lang="en-US" sz="1800" dirty="0">
              <a:solidFill>
                <a:schemeClr val="tx2"/>
              </a:solidFill>
              <a:latin typeface="Source Sans Pro" panose="020B0503030403020204" pitchFamily="34" charset="0"/>
              <a:ea typeface="Source Sans Pro" panose="020B0503030403020204" pitchFamily="34" charset="0"/>
            </a:endParaRPr>
          </a:p>
          <a:p>
            <a:pPr marL="285750" indent="-285750">
              <a:lnSpc>
                <a:spcPct val="100000"/>
              </a:lnSpc>
              <a:buFont typeface="Wingdings" panose="05000000000000000000" pitchFamily="2" charset="2"/>
              <a:buChar char="§"/>
            </a:pPr>
            <a:endParaRPr lang="en-US" sz="2800" dirty="0">
              <a:solidFill>
                <a:schemeClr val="tx2"/>
              </a:solidFill>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211: Elevated Blood Lead Levels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10</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lIns="91440" tIns="45720" rIns="91440" bIns="45720" anchor="t"/>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1200"/>
              </a:spcBef>
              <a:spcAft>
                <a:spcPts val="1800"/>
              </a:spcAft>
              <a:buClr>
                <a:srgbClr val="92D050"/>
              </a:buClr>
              <a:buFont typeface="Wingdings" panose="05000000000000000000" pitchFamily="2" charset="2"/>
              <a:buChar char="§"/>
            </a:pPr>
            <a:r>
              <a:rPr lang="en-US" sz="2400" dirty="0">
                <a:latin typeface="Source Sans Pro"/>
                <a:ea typeface="Source Sans Pro"/>
              </a:rPr>
              <a:t>CDC updated guidelines in 2021 recommending a lower cutoff for elevated blood lead levels for children ages 1-5</a:t>
            </a:r>
          </a:p>
          <a:p>
            <a:pPr marL="514350" indent="-342900">
              <a:lnSpc>
                <a:spcPct val="110000"/>
              </a:lnSpc>
              <a:spcBef>
                <a:spcPts val="600"/>
              </a:spcBef>
              <a:spcAft>
                <a:spcPts val="1200"/>
              </a:spcAft>
              <a:buClr>
                <a:srgbClr val="92D050"/>
              </a:buClr>
              <a:buFont typeface="Wingdings" panose="05000000000000000000" pitchFamily="2" charset="2"/>
              <a:buChar char="§"/>
            </a:pPr>
            <a:r>
              <a:rPr lang="en-US" sz="2400" dirty="0">
                <a:latin typeface="Source Sans Pro"/>
                <a:ea typeface="Source Sans Pro"/>
              </a:rPr>
              <a:t>Risk 211 will be assigned for children ages 1-5 who have a blood lead level of 3.5 µg/dl or higher</a:t>
            </a:r>
          </a:p>
          <a:p>
            <a:pPr marL="971550" lvl="1" indent="-342900">
              <a:lnSpc>
                <a:spcPct val="110000"/>
              </a:lnSpc>
              <a:spcBef>
                <a:spcPts val="600"/>
              </a:spcBef>
              <a:spcAft>
                <a:spcPts val="12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The threshold for the assignment of risk 211 for infants and women will remain at 5 µg/dl or higher</a:t>
            </a:r>
          </a:p>
          <a:p>
            <a:pPr marL="514350" indent="-342900">
              <a:lnSpc>
                <a:spcPct val="110000"/>
              </a:lnSpc>
              <a:spcBef>
                <a:spcPts val="600"/>
              </a:spcBef>
              <a:spcAft>
                <a:spcPts val="1800"/>
              </a:spcAft>
              <a:buClr>
                <a:srgbClr val="92D05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Updated values for children 1-5 will be in TWIST by </a:t>
            </a:r>
            <a:br>
              <a:rPr lang="en-US" sz="2400" dirty="0">
                <a:latin typeface="Source Sans Pro" panose="020B0503030403020204" pitchFamily="34" charset="0"/>
                <a:ea typeface="Source Sans Pro" panose="020B0503030403020204" pitchFamily="34" charset="0"/>
              </a:rPr>
            </a:br>
            <a:r>
              <a:rPr lang="en-US" sz="2400" dirty="0">
                <a:latin typeface="Source Sans Pro" panose="020B0503030403020204" pitchFamily="34" charset="0"/>
                <a:ea typeface="Source Sans Pro" panose="020B0503030403020204" pitchFamily="34" charset="0"/>
              </a:rPr>
              <a:t>October 1, 2024 </a:t>
            </a:r>
          </a:p>
          <a:p>
            <a:pPr marL="971550" lvl="1" indent="-342900">
              <a:spcBef>
                <a:spcPts val="1200"/>
              </a:spcBef>
              <a:spcAft>
                <a:spcPts val="1800"/>
              </a:spcAft>
              <a:buFont typeface="Wingdings" panose="05000000000000000000" pitchFamily="2" charset="2"/>
              <a:buChar char="§"/>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376198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DE14FD1-A8B8-70BE-84B6-2C690AFAFFBF}"/>
              </a:ext>
            </a:extLst>
          </p:cNvPr>
          <p:cNvSpPr txBox="1">
            <a:spLocks/>
          </p:cNvSpPr>
          <p:nvPr/>
        </p:nvSpPr>
        <p:spPr>
          <a:xfrm>
            <a:off x="726973" y="1352506"/>
            <a:ext cx="2097025" cy="1273821"/>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pPr>
            <a:r>
              <a:rPr lang="en-US" dirty="0"/>
              <a:t>211 </a:t>
            </a:r>
          </a:p>
          <a:p>
            <a:pPr lvl="0">
              <a:lnSpc>
                <a:spcPct val="110000"/>
              </a:lnSpc>
            </a:pPr>
            <a:r>
              <a:rPr lang="en-US" dirty="0"/>
              <a:t>Elevated Blood Lead Levels</a:t>
            </a:r>
          </a:p>
        </p:txBody>
      </p:sp>
      <p:sp>
        <p:nvSpPr>
          <p:cNvPr id="5" name="Text Placeholder 1">
            <a:extLst>
              <a:ext uri="{FF2B5EF4-FFF2-40B4-BE49-F238E27FC236}">
                <a16:creationId xmlns:a16="http://schemas.microsoft.com/office/drawing/2014/main" id="{D0F7E476-A58F-BB2A-0A04-00940F10837D}"/>
              </a:ext>
            </a:extLst>
          </p:cNvPr>
          <p:cNvSpPr txBox="1">
            <a:spLocks/>
          </p:cNvSpPr>
          <p:nvPr/>
        </p:nvSpPr>
        <p:spPr>
          <a:xfrm>
            <a:off x="726973" y="2626327"/>
            <a:ext cx="2097025" cy="3937036"/>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92D05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Cut-off levels adjusted to meet 2021 CDC guidance</a:t>
            </a:r>
            <a:endParaRPr lang="en-US" dirty="0"/>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Lead exposure and effects</a:t>
            </a:r>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Screening and Oregon’s Lead Poisoning Prevention Program</a:t>
            </a:r>
          </a:p>
          <a:p>
            <a:pPr marL="285750" indent="-285750">
              <a:lnSpc>
                <a:spcPct val="100000"/>
              </a:lnSpc>
              <a:buFont typeface="Wingdings" panose="05000000000000000000" pitchFamily="2" charset="2"/>
              <a:buChar char="§"/>
            </a:pPr>
            <a:endParaRPr lang="en-US" sz="1800" b="1" dirty="0">
              <a:solidFill>
                <a:schemeClr val="tx2"/>
              </a:solidFill>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3600">
                <a:solidFill>
                  <a:schemeClr val="tx2"/>
                </a:solidFill>
                <a:latin typeface="Abadi" panose="020B0604020104020204" pitchFamily="34" charset="0"/>
                <a:cs typeface="Quire Sans" panose="020B0502040400020003" pitchFamily="34" charset="0"/>
              </a:rPr>
              <a:t>Who is at risk for lead exposure?</a:t>
            </a:r>
            <a:endParaRPr lang="en-US" sz="3600"/>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11</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000"/>
              </a:spcAft>
              <a:buClr>
                <a:srgbClr val="92D05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Children enrolled in WIC can be disproportionately affected by lead exposure and lead poisoning, particularly those children living in areas that include: </a:t>
            </a:r>
          </a:p>
          <a:p>
            <a:pPr marL="971550" lvl="1"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homes built before 1978 </a:t>
            </a:r>
          </a:p>
          <a:p>
            <a:pPr marL="971550" lvl="1"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low-income or subsidized housing with suspected or known lead hazards </a:t>
            </a:r>
          </a:p>
          <a:p>
            <a:pPr marL="971550" lvl="1"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hazardous waste sites or industrial emissions containing lead </a:t>
            </a:r>
          </a:p>
          <a:p>
            <a:pPr marL="971550" lvl="1"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racial and ethnic minorities and recent immigrants </a:t>
            </a:r>
            <a:endParaRPr lang="en-US" sz="2400" dirty="0">
              <a:latin typeface="Source Sans Pro" panose="020B0503030403020204" pitchFamily="34" charset="0"/>
              <a:ea typeface="Source Sans Pro" panose="020B0503030403020204" pitchFamily="34" charset="0"/>
            </a:endParaRPr>
          </a:p>
          <a:p>
            <a:pPr>
              <a:lnSpc>
                <a:spcPct val="110000"/>
              </a:lnSpc>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010152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DE14FD1-A8B8-70BE-84B6-2C690AFAFFBF}"/>
              </a:ext>
            </a:extLst>
          </p:cNvPr>
          <p:cNvSpPr txBox="1">
            <a:spLocks/>
          </p:cNvSpPr>
          <p:nvPr/>
        </p:nvSpPr>
        <p:spPr>
          <a:xfrm>
            <a:off x="726973" y="1372830"/>
            <a:ext cx="2097025" cy="1273821"/>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pPr>
            <a:r>
              <a:rPr lang="en-US" dirty="0"/>
              <a:t>211 </a:t>
            </a:r>
          </a:p>
          <a:p>
            <a:pPr lvl="0">
              <a:lnSpc>
                <a:spcPct val="110000"/>
              </a:lnSpc>
            </a:pPr>
            <a:r>
              <a:rPr lang="en-US" dirty="0"/>
              <a:t>Elevated Blood Lead Levels</a:t>
            </a:r>
          </a:p>
        </p:txBody>
      </p:sp>
      <p:sp>
        <p:nvSpPr>
          <p:cNvPr id="5" name="Text Placeholder 1">
            <a:extLst>
              <a:ext uri="{FF2B5EF4-FFF2-40B4-BE49-F238E27FC236}">
                <a16:creationId xmlns:a16="http://schemas.microsoft.com/office/drawing/2014/main" id="{D0F7E476-A58F-BB2A-0A04-00940F10837D}"/>
              </a:ext>
            </a:extLst>
          </p:cNvPr>
          <p:cNvSpPr txBox="1">
            <a:spLocks/>
          </p:cNvSpPr>
          <p:nvPr/>
        </p:nvSpPr>
        <p:spPr>
          <a:xfrm>
            <a:off x="726973" y="2646651"/>
            <a:ext cx="2097025" cy="4004762"/>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92D05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Cut-off levels adjusted to meet 2021 CDC guidance</a:t>
            </a:r>
            <a:endParaRPr lang="en-US" dirty="0"/>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Lead exposure and effects</a:t>
            </a:r>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Screening and Oregon’s Lead Poisoning Prevention Program</a:t>
            </a:r>
          </a:p>
          <a:p>
            <a:pPr marL="285750" indent="-285750">
              <a:lnSpc>
                <a:spcPct val="100000"/>
              </a:lnSpc>
              <a:buFont typeface="Wingdings" panose="05000000000000000000" pitchFamily="2" charset="2"/>
              <a:buChar char="§"/>
            </a:pPr>
            <a:endParaRPr lang="en-US" sz="1800" b="1" dirty="0">
              <a:solidFill>
                <a:schemeClr val="tx2"/>
              </a:solidFill>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3600">
                <a:solidFill>
                  <a:schemeClr val="tx2"/>
                </a:solidFill>
                <a:latin typeface="Abadi" panose="020B0604020104020204" pitchFamily="34" charset="0"/>
                <a:cs typeface="Quire Sans" panose="020B0502040400020003" pitchFamily="34" charset="0"/>
              </a:rPr>
              <a:t>Health Impacts of Elevated Blood Lead Levels</a:t>
            </a:r>
            <a:endParaRPr lang="en-US" sz="3600"/>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12</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247697" y="1575662"/>
            <a:ext cx="8596941"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There is no known safe level of exposure to lead. The toxic effects of lead have been observed in every organ system in very low levels</a:t>
            </a:r>
          </a:p>
          <a:p>
            <a:pPr marL="514350"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Lead exposure during pregnancy or postpartum can harm the mother as well as the developing fetus or breastfeeding infant during critical stages of development</a:t>
            </a:r>
          </a:p>
          <a:p>
            <a:pPr marL="514350"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Lead can transfer from maternal blood to breastmilk, and ultimately to the breastfeeding infant</a:t>
            </a:r>
          </a:p>
          <a:p>
            <a:pPr marL="514350" indent="-342900">
              <a:lnSpc>
                <a:spcPct val="110000"/>
              </a:lnSpc>
              <a:spcAft>
                <a:spcPts val="10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Lead readily crosses the placenta, and lead exposure during pregnancy can cause:</a:t>
            </a:r>
          </a:p>
        </p:txBody>
      </p:sp>
      <p:sp>
        <p:nvSpPr>
          <p:cNvPr id="4" name="TextBox 3">
            <a:extLst>
              <a:ext uri="{FF2B5EF4-FFF2-40B4-BE49-F238E27FC236}">
                <a16:creationId xmlns:a16="http://schemas.microsoft.com/office/drawing/2014/main" id="{48EAB6A8-2026-37DD-BF07-7B2D96D95475}"/>
              </a:ext>
            </a:extLst>
          </p:cNvPr>
          <p:cNvSpPr txBox="1"/>
          <p:nvPr/>
        </p:nvSpPr>
        <p:spPr>
          <a:xfrm>
            <a:off x="4689987" y="5399209"/>
            <a:ext cx="6096000" cy="1311128"/>
          </a:xfrm>
          <a:prstGeom prst="rect">
            <a:avLst/>
          </a:prstGeom>
          <a:noFill/>
        </p:spPr>
        <p:txBody>
          <a:bodyPr wrap="square" numCol="2">
            <a:spAutoFit/>
          </a:bodyPr>
          <a:lstStyle/>
          <a:p>
            <a:pPr marL="285750" indent="-285750">
              <a:lnSpc>
                <a:spcPct val="110000"/>
              </a:lnSpc>
              <a:buClr>
                <a:srgbClr val="92D050"/>
              </a:buClr>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M</a:t>
            </a:r>
            <a:r>
              <a:rPr lang="en-US" sz="1800" dirty="0">
                <a:latin typeface="Source Sans Pro" panose="020B0503030403020204" pitchFamily="34" charset="0"/>
                <a:ea typeface="Source Sans Pro" panose="020B0503030403020204" pitchFamily="34" charset="0"/>
              </a:rPr>
              <a:t>iscarriage</a:t>
            </a:r>
          </a:p>
          <a:p>
            <a:pPr marL="285750" indent="-285750">
              <a:lnSpc>
                <a:spcPct val="110000"/>
              </a:lnSpc>
              <a:buClr>
                <a:srgbClr val="92D050"/>
              </a:buClr>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P</a:t>
            </a:r>
            <a:r>
              <a:rPr lang="en-US" sz="1800" dirty="0">
                <a:latin typeface="Source Sans Pro" panose="020B0503030403020204" pitchFamily="34" charset="0"/>
                <a:ea typeface="Source Sans Pro" panose="020B0503030403020204" pitchFamily="34" charset="0"/>
              </a:rPr>
              <a:t>reterm birth</a:t>
            </a:r>
            <a:endParaRPr lang="en-US" dirty="0">
              <a:latin typeface="Source Sans Pro" panose="020B0503030403020204" pitchFamily="34" charset="0"/>
              <a:ea typeface="Source Sans Pro" panose="020B0503030403020204" pitchFamily="34" charset="0"/>
            </a:endParaRPr>
          </a:p>
          <a:p>
            <a:pPr marL="285750" indent="-285750">
              <a:lnSpc>
                <a:spcPct val="110000"/>
              </a:lnSpc>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Decreased birth size</a:t>
            </a:r>
          </a:p>
          <a:p>
            <a:pPr marL="285750" indent="-285750">
              <a:lnSpc>
                <a:spcPct val="110000"/>
              </a:lnSpc>
              <a:buClr>
                <a:srgbClr val="92D050"/>
              </a:buClr>
              <a:buFont typeface="Wingdings" panose="05000000000000000000" pitchFamily="2" charset="2"/>
              <a:buChar char="§"/>
            </a:pPr>
            <a:endParaRPr lang="en-US" sz="1800" dirty="0">
              <a:latin typeface="Source Sans Pro" panose="020B0503030403020204" pitchFamily="34" charset="0"/>
              <a:ea typeface="Source Sans Pro" panose="020B0503030403020204" pitchFamily="34" charset="0"/>
            </a:endParaRPr>
          </a:p>
          <a:p>
            <a:pPr marL="285750" indent="-285750">
              <a:lnSpc>
                <a:spcPct val="110000"/>
              </a:lnSpc>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Damage to organs</a:t>
            </a:r>
            <a:endParaRPr lang="en-US" dirty="0">
              <a:latin typeface="Source Sans Pro" panose="020B0503030403020204" pitchFamily="34" charset="0"/>
              <a:ea typeface="Source Sans Pro" panose="020B0503030403020204" pitchFamily="34" charset="0"/>
            </a:endParaRPr>
          </a:p>
          <a:p>
            <a:pPr marL="285750" indent="-285750">
              <a:lnSpc>
                <a:spcPct val="110000"/>
              </a:lnSpc>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Lifelong learning and behavior problems</a:t>
            </a:r>
            <a:endParaRPr lang="en-US" dirty="0"/>
          </a:p>
        </p:txBody>
      </p:sp>
    </p:spTree>
    <p:custDataLst>
      <p:tags r:id="rId1"/>
    </p:custDataLst>
    <p:extLst>
      <p:ext uri="{BB962C8B-B14F-4D97-AF65-F5344CB8AC3E}">
        <p14:creationId xmlns:p14="http://schemas.microsoft.com/office/powerpoint/2010/main" val="1413804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12" descr="Child holding hands with parent">
            <a:extLst>
              <a:ext uri="{FF2B5EF4-FFF2-40B4-BE49-F238E27FC236}">
                <a16:creationId xmlns:a16="http://schemas.microsoft.com/office/drawing/2014/main" id="{1FD9BAE5-BFC9-B739-745F-EADC5EEF1D25}"/>
              </a:ext>
            </a:extLst>
          </p:cNvPr>
          <p:cNvPicPr>
            <a:picLocks noGrp="1" noChangeAspect="1"/>
          </p:cNvPicPr>
          <p:nvPr>
            <p:ph type="pic" sz="quarter" idx="10"/>
          </p:nvPr>
        </p:nvPicPr>
        <p:blipFill rotWithShape="1">
          <a:blip r:embed="rId4"/>
          <a:srcRect l="894" r="4988" b="-1"/>
          <a:stretch/>
        </p:blipFill>
        <p:spPr>
          <a:xfrm>
            <a:off x="1" y="10"/>
            <a:ext cx="9669642" cy="6857990"/>
          </a:xfrm>
          <a:prstGeom prst="rect">
            <a:avLst/>
          </a:prstGeom>
        </p:spPr>
      </p:pic>
      <p:sp>
        <p:nvSpPr>
          <p:cNvPr id="4" name="Oval 3">
            <a:extLst>
              <a:ext uri="{FF2B5EF4-FFF2-40B4-BE49-F238E27FC236}">
                <a16:creationId xmlns:a16="http://schemas.microsoft.com/office/drawing/2014/main" id="{252300BD-9869-1AD4-FF36-7DEAA24415E2}"/>
              </a:ext>
            </a:extLst>
          </p:cNvPr>
          <p:cNvSpPr/>
          <p:nvPr/>
        </p:nvSpPr>
        <p:spPr>
          <a:xfrm>
            <a:off x="6520270" y="-201733"/>
            <a:ext cx="6298745" cy="75148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6B0A65-DD59-C0AC-C97D-879AF92A8F61}"/>
              </a:ext>
            </a:extLst>
          </p:cNvPr>
          <p:cNvSpPr>
            <a:spLocks noGrp="1"/>
          </p:cNvSpPr>
          <p:nvPr>
            <p:ph type="title"/>
          </p:nvPr>
        </p:nvSpPr>
        <p:spPr>
          <a:xfrm>
            <a:off x="7242705" y="-154012"/>
            <a:ext cx="3822189" cy="1899912"/>
          </a:xfrm>
        </p:spPr>
        <p:txBody>
          <a:bodyPr vert="horz" lIns="91440" tIns="45720" rIns="91440" bIns="45720" rtlCol="0" anchor="ctr">
            <a:normAutofit/>
          </a:bodyPr>
          <a:lstStyle/>
          <a:p>
            <a:pPr>
              <a:lnSpc>
                <a:spcPct val="90000"/>
              </a:lnSpc>
            </a:pPr>
            <a:r>
              <a:rPr lang="en-US" sz="4000" dirty="0"/>
              <a:t>Lead Screening and WIC</a:t>
            </a:r>
          </a:p>
        </p:txBody>
      </p:sp>
      <p:sp>
        <p:nvSpPr>
          <p:cNvPr id="3" name="Content Placeholder 2">
            <a:extLst>
              <a:ext uri="{FF2B5EF4-FFF2-40B4-BE49-F238E27FC236}">
                <a16:creationId xmlns:a16="http://schemas.microsoft.com/office/drawing/2014/main" id="{63DBE533-92DF-09B6-E408-A0C450E18798}"/>
              </a:ext>
            </a:extLst>
          </p:cNvPr>
          <p:cNvSpPr>
            <a:spLocks noGrp="1"/>
          </p:cNvSpPr>
          <p:nvPr>
            <p:ph idx="1"/>
          </p:nvPr>
        </p:nvSpPr>
        <p:spPr>
          <a:xfrm>
            <a:off x="6832315" y="1345308"/>
            <a:ext cx="5356635" cy="4819186"/>
          </a:xfrm>
        </p:spPr>
        <p:txBody>
          <a:bodyPr vert="horz" lIns="91440" tIns="45720" rIns="91440" bIns="45720" rtlCol="0" anchor="t">
            <a:normAutofit lnSpcReduction="10000"/>
          </a:bodyPr>
          <a:lstStyle/>
          <a:p>
            <a:pPr marL="628650" indent="-342900">
              <a:lnSpc>
                <a:spcPct val="130000"/>
              </a:lnSpc>
              <a:spcBef>
                <a:spcPts val="600"/>
              </a:spcBef>
              <a:spcAft>
                <a:spcPts val="600"/>
              </a:spcAft>
              <a:buClr>
                <a:srgbClr val="92D050"/>
              </a:buClr>
              <a:buFont typeface="Wingdings" panose="05000000000000000000" pitchFamily="2" charset="2"/>
              <a:buChar char="§"/>
            </a:pPr>
            <a:r>
              <a:rPr lang="en-US" sz="1800" dirty="0">
                <a:latin typeface="Source Sans Pro"/>
                <a:ea typeface="Source Sans Pro"/>
              </a:rPr>
              <a:t>A new question will be added to the Health Questionnaire related to lead screening October 1, 2024</a:t>
            </a:r>
          </a:p>
          <a:p>
            <a:pPr marL="742950" lvl="1" indent="0">
              <a:lnSpc>
                <a:spcPct val="130000"/>
              </a:lnSpc>
              <a:spcBef>
                <a:spcPts val="600"/>
              </a:spcBef>
              <a:spcAft>
                <a:spcPts val="600"/>
              </a:spcAft>
              <a:buClr>
                <a:srgbClr val="92D050"/>
              </a:buClr>
              <a:buNone/>
            </a:pPr>
            <a:r>
              <a:rPr lang="en-US" sz="1800" dirty="0">
                <a:latin typeface="Source Sans Pro"/>
                <a:ea typeface="Source Sans Pro"/>
              </a:rPr>
              <a:t>“Has your child been screened or tested for lead?”</a:t>
            </a:r>
          </a:p>
          <a:p>
            <a:pPr marL="628650" indent="-342900">
              <a:lnSpc>
                <a:spcPct val="130000"/>
              </a:lnSpc>
              <a:spcBef>
                <a:spcPts val="600"/>
              </a:spcBef>
              <a:spcAft>
                <a:spcPts val="600"/>
              </a:spcAft>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A referral to their healthcare provider or another local resource is needed if lead screening or testing has not been completed for children</a:t>
            </a:r>
          </a:p>
          <a:p>
            <a:pPr marL="628650" indent="-342900">
              <a:lnSpc>
                <a:spcPct val="130000"/>
              </a:lnSpc>
              <a:spcBef>
                <a:spcPts val="600"/>
              </a:spcBef>
              <a:spcAft>
                <a:spcPts val="600"/>
              </a:spcAft>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Staff are encouraged to begin making this referral now</a:t>
            </a:r>
          </a:p>
          <a:p>
            <a:pPr marL="628650" indent="-342900">
              <a:lnSpc>
                <a:spcPct val="130000"/>
              </a:lnSpc>
              <a:spcBef>
                <a:spcPts val="600"/>
              </a:spcBef>
              <a:spcAft>
                <a:spcPts val="600"/>
              </a:spcAft>
              <a:buClr>
                <a:srgbClr val="92D050"/>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This becomes a mandatory referral in 2026</a:t>
            </a:r>
          </a:p>
        </p:txBody>
      </p:sp>
    </p:spTree>
    <p:custDataLst>
      <p:tags r:id="rId1"/>
    </p:custDataLst>
    <p:extLst>
      <p:ext uri="{BB962C8B-B14F-4D97-AF65-F5344CB8AC3E}">
        <p14:creationId xmlns:p14="http://schemas.microsoft.com/office/powerpoint/2010/main" val="3130752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5D1F9-32A5-8945-C800-EF1B9E6AF244}"/>
              </a:ext>
            </a:extLst>
          </p:cNvPr>
          <p:cNvSpPr>
            <a:spLocks noGrp="1"/>
          </p:cNvSpPr>
          <p:nvPr>
            <p:ph type="title"/>
          </p:nvPr>
        </p:nvSpPr>
        <p:spPr>
          <a:xfrm>
            <a:off x="607556" y="118306"/>
            <a:ext cx="6915033" cy="1325880"/>
          </a:xfrm>
        </p:spPr>
        <p:txBody>
          <a:bodyPr/>
          <a:lstStyle/>
          <a:p>
            <a:r>
              <a:rPr lang="en-US">
                <a:solidFill>
                  <a:schemeClr val="tx2"/>
                </a:solidFill>
                <a:latin typeface="Abadi" panose="020B0604020104020204" pitchFamily="34" charset="0"/>
                <a:cs typeface="Quire Sans" panose="020B0502040400020003" pitchFamily="34" charset="0"/>
              </a:rPr>
              <a:t>Nutrition Education </a:t>
            </a:r>
            <a:endParaRPr lang="en-US" sz="4800">
              <a:solidFill>
                <a:schemeClr val="tx2"/>
              </a:solidFill>
              <a:latin typeface="Abadi" panose="020B0604020104020204" pitchFamily="34" charset="0"/>
              <a:cs typeface="Quire Sans" panose="020B0502040400020003" pitchFamily="34" charset="0"/>
            </a:endParaRPr>
          </a:p>
        </p:txBody>
      </p:sp>
      <p:sp>
        <p:nvSpPr>
          <p:cNvPr id="4" name="Text Placeholder 3">
            <a:extLst>
              <a:ext uri="{FF2B5EF4-FFF2-40B4-BE49-F238E27FC236}">
                <a16:creationId xmlns:a16="http://schemas.microsoft.com/office/drawing/2014/main" id="{05D873E8-8FFA-4DA0-9813-5506E5BA089D}"/>
              </a:ext>
            </a:extLst>
          </p:cNvPr>
          <p:cNvSpPr>
            <a:spLocks noGrp="1"/>
          </p:cNvSpPr>
          <p:nvPr>
            <p:ph type="body" sz="quarter" idx="13"/>
          </p:nvPr>
        </p:nvSpPr>
        <p:spPr>
          <a:xfrm>
            <a:off x="150346" y="1444185"/>
            <a:ext cx="8315847" cy="4976935"/>
          </a:xfrm>
        </p:spPr>
        <p:txBody>
          <a:bodyPr/>
          <a:lstStyle/>
          <a:p>
            <a:pPr marL="514350" indent="-342900">
              <a:lnSpc>
                <a:spcPct val="110000"/>
              </a:lnSpc>
              <a:spcBef>
                <a:spcPts val="600"/>
              </a:spcBef>
              <a:spcAft>
                <a:spcPts val="600"/>
              </a:spcAft>
              <a:buClr>
                <a:srgbClr val="92D05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Limiting potential exposures and maintaining good nutrition </a:t>
            </a:r>
            <a:r>
              <a:rPr lang="en-US" dirty="0">
                <a:latin typeface="Source Sans Pro" panose="020B0503030403020204" pitchFamily="34" charset="0"/>
                <a:ea typeface="Source Sans Pro" panose="020B0503030403020204" pitchFamily="34" charset="0"/>
              </a:rPr>
              <a:t>are</a:t>
            </a:r>
            <a:r>
              <a:rPr lang="en-US" sz="2400" dirty="0">
                <a:latin typeface="Source Sans Pro" panose="020B0503030403020204" pitchFamily="34" charset="0"/>
                <a:ea typeface="Source Sans Pro" panose="020B0503030403020204" pitchFamily="34" charset="0"/>
              </a:rPr>
              <a:t> the best prevention to protect the body from absorbing lead</a:t>
            </a:r>
          </a:p>
          <a:p>
            <a:pPr marL="514350" indent="-342900">
              <a:lnSpc>
                <a:spcPct val="110000"/>
              </a:lnSpc>
              <a:spcBef>
                <a:spcPts val="600"/>
              </a:spcBef>
              <a:spcAft>
                <a:spcPts val="600"/>
              </a:spcAft>
              <a:buClr>
                <a:srgbClr val="92D05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Provide nutrition education that Vitamin C, calcium and iron </a:t>
            </a:r>
            <a:r>
              <a:rPr lang="en-US" dirty="0">
                <a:latin typeface="Source Sans Pro" panose="020B0503030403020204" pitchFamily="34" charset="0"/>
                <a:ea typeface="Source Sans Pro" panose="020B0503030403020204" pitchFamily="34" charset="0"/>
              </a:rPr>
              <a:t>help</a:t>
            </a:r>
            <a:r>
              <a:rPr lang="en-US" sz="2400" dirty="0">
                <a:latin typeface="Source Sans Pro" panose="020B0503030403020204" pitchFamily="34" charset="0"/>
                <a:ea typeface="Source Sans Pro" panose="020B0503030403020204" pitchFamily="34" charset="0"/>
              </a:rPr>
              <a:t> limit the body’s ability to absorb lead</a:t>
            </a:r>
          </a:p>
          <a:p>
            <a:pPr marL="971550" lvl="1" indent="-342900">
              <a:lnSpc>
                <a:spcPct val="110000"/>
              </a:lnSpc>
              <a:spcBef>
                <a:spcPts val="600"/>
              </a:spcBef>
              <a:spcAft>
                <a:spcPts val="600"/>
              </a:spcAft>
              <a:buClr>
                <a:srgbClr val="92D05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Highlight that many WIC foods help provide these key nutrients </a:t>
            </a:r>
          </a:p>
          <a:p>
            <a:pPr marL="514350" indent="-342900">
              <a:lnSpc>
                <a:spcPct val="110000"/>
              </a:lnSpc>
              <a:spcBef>
                <a:spcPts val="600"/>
              </a:spcBef>
              <a:spcAft>
                <a:spcPts val="600"/>
              </a:spcAft>
              <a:buClr>
                <a:srgbClr val="92D05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More Information: </a:t>
            </a:r>
            <a:r>
              <a:rPr lang="en-US" sz="2400" dirty="0">
                <a:latin typeface="Source Sans Pro" panose="020B0503030403020204" pitchFamily="34" charset="0"/>
                <a:ea typeface="Source Sans Pro" panose="020B0503030403020204" pitchFamily="34" charset="0"/>
                <a:hlinkClick r:id="rId4"/>
              </a:rPr>
              <a:t>https://wicworks.fns.usda.gov/resources/protect-against-lead-exposure-wic-foods</a:t>
            </a:r>
            <a:r>
              <a:rPr lang="en-US" sz="2400" dirty="0">
                <a:latin typeface="Source Sans Pro" panose="020B0503030403020204" pitchFamily="34" charset="0"/>
                <a:ea typeface="Source Sans Pro" panose="020B0503030403020204" pitchFamily="34" charset="0"/>
              </a:rPr>
              <a:t> </a:t>
            </a:r>
            <a:endParaRPr lang="en-US" dirty="0">
              <a:latin typeface="Source Sans Pro" panose="020B0503030403020204" pitchFamily="34" charset="0"/>
              <a:ea typeface="Source Sans Pro" panose="020B0503030403020204" pitchFamily="34" charset="0"/>
            </a:endParaRPr>
          </a:p>
        </p:txBody>
      </p:sp>
      <p:pic>
        <p:nvPicPr>
          <p:cNvPr id="6" name="Picture Placeholder 5" descr="Salad with black beans and dressing">
            <a:extLst>
              <a:ext uri="{FF2B5EF4-FFF2-40B4-BE49-F238E27FC236}">
                <a16:creationId xmlns:a16="http://schemas.microsoft.com/office/drawing/2014/main" id="{6AA401E2-FFB8-24AC-C0DC-17650C3C902A}"/>
              </a:ext>
            </a:extLst>
          </p:cNvPr>
          <p:cNvPicPr>
            <a:picLocks noGrp="1" noChangeAspect="1"/>
          </p:cNvPicPr>
          <p:nvPr>
            <p:ph type="pic" idx="1"/>
          </p:nvPr>
        </p:nvPicPr>
        <p:blipFill>
          <a:blip r:embed="rId5"/>
          <a:srcRect t="10734" b="10734"/>
          <a:stretch/>
        </p:blipFill>
        <p:spPr>
          <a:xfrm>
            <a:off x="7663993" y="0"/>
            <a:ext cx="5821794" cy="6857999"/>
          </a:xfrm>
        </p:spPr>
      </p:pic>
      <p:sp>
        <p:nvSpPr>
          <p:cNvPr id="5" name="Slide Number Placeholder 4">
            <a:extLst>
              <a:ext uri="{FF2B5EF4-FFF2-40B4-BE49-F238E27FC236}">
                <a16:creationId xmlns:a16="http://schemas.microsoft.com/office/drawing/2014/main" id="{35007612-266D-3B58-56BB-B5786137B83C}"/>
              </a:ext>
            </a:extLst>
          </p:cNvPr>
          <p:cNvSpPr>
            <a:spLocks noGrp="1"/>
          </p:cNvSpPr>
          <p:nvPr>
            <p:ph type="sldNum" sz="quarter" idx="12"/>
          </p:nvPr>
        </p:nvSpPr>
        <p:spPr/>
        <p:txBody>
          <a:bodyPr/>
          <a:lstStyle/>
          <a:p>
            <a:fld id="{294A09A9-5501-47C1-A89A-A340965A2BE2}" type="slidenum">
              <a:rPr lang="en-US" smtClean="0"/>
              <a:pPr/>
              <a:t>14</a:t>
            </a:fld>
            <a:endParaRPr lang="en-US"/>
          </a:p>
        </p:txBody>
      </p:sp>
    </p:spTree>
    <p:custDataLst>
      <p:tags r:id="rId1"/>
    </p:custDataLst>
    <p:extLst>
      <p:ext uri="{BB962C8B-B14F-4D97-AF65-F5344CB8AC3E}">
        <p14:creationId xmlns:p14="http://schemas.microsoft.com/office/powerpoint/2010/main" val="1234853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CC062-AD93-9E8E-E8E8-080B45D7D8A5}"/>
              </a:ext>
            </a:extLst>
          </p:cNvPr>
          <p:cNvSpPr>
            <a:spLocks noGrp="1"/>
          </p:cNvSpPr>
          <p:nvPr>
            <p:ph type="title"/>
          </p:nvPr>
        </p:nvSpPr>
        <p:spPr>
          <a:xfrm>
            <a:off x="5892432" y="113814"/>
            <a:ext cx="6173443" cy="1325880"/>
          </a:xfrm>
        </p:spPr>
        <p:txBody>
          <a:bodyPr/>
          <a:lstStyle/>
          <a:p>
            <a:r>
              <a:rPr lang="en-US" sz="3600"/>
              <a:t>Lead Screening &amp; Testing</a:t>
            </a:r>
          </a:p>
        </p:txBody>
      </p:sp>
      <p:pic>
        <p:nvPicPr>
          <p:cNvPr id="9" name="Picture Placeholder 8" descr="Doctor examining small child">
            <a:extLst>
              <a:ext uri="{FF2B5EF4-FFF2-40B4-BE49-F238E27FC236}">
                <a16:creationId xmlns:a16="http://schemas.microsoft.com/office/drawing/2014/main" id="{519E4EC9-1703-16D8-0288-7AF9EBB32927}"/>
              </a:ext>
            </a:extLst>
          </p:cNvPr>
          <p:cNvPicPr>
            <a:picLocks noGrp="1" noChangeAspect="1"/>
          </p:cNvPicPr>
          <p:nvPr>
            <p:ph type="pic" sz="quarter" idx="10"/>
          </p:nvPr>
        </p:nvPicPr>
        <p:blipFill>
          <a:blip r:embed="rId3"/>
          <a:srcRect l="17945" r="17945"/>
          <a:stretch/>
        </p:blipFill>
        <p:spPr>
          <a:xfrm>
            <a:off x="341570" y="941223"/>
            <a:ext cx="4537760" cy="4719174"/>
          </a:xfrm>
        </p:spPr>
      </p:pic>
      <p:sp>
        <p:nvSpPr>
          <p:cNvPr id="6" name="Text Placeholder 5">
            <a:extLst>
              <a:ext uri="{FF2B5EF4-FFF2-40B4-BE49-F238E27FC236}">
                <a16:creationId xmlns:a16="http://schemas.microsoft.com/office/drawing/2014/main" id="{A297555C-936A-16C5-DDE8-4670D8096F13}"/>
              </a:ext>
            </a:extLst>
          </p:cNvPr>
          <p:cNvSpPr>
            <a:spLocks noGrp="1"/>
          </p:cNvSpPr>
          <p:nvPr>
            <p:ph type="body" idx="1"/>
          </p:nvPr>
        </p:nvSpPr>
        <p:spPr>
          <a:xfrm>
            <a:off x="4971807" y="1246725"/>
            <a:ext cx="6783421" cy="5382314"/>
          </a:xfrm>
        </p:spPr>
        <p:txBody>
          <a:bodyPr/>
          <a:lstStyle/>
          <a:p>
            <a:pPr marL="514350" indent="-342900">
              <a:lnSpc>
                <a:spcPct val="110000"/>
              </a:lnSpc>
              <a:spcBef>
                <a:spcPts val="1200"/>
              </a:spcBef>
              <a:spcAft>
                <a:spcPts val="18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WIC plays an important role in referring participants for blood lead screening and testing</a:t>
            </a:r>
          </a:p>
          <a:p>
            <a:pPr marL="514350" indent="-342900">
              <a:lnSpc>
                <a:spcPct val="110000"/>
              </a:lnSpc>
              <a:spcBef>
                <a:spcPts val="1200"/>
              </a:spcBef>
              <a:spcAft>
                <a:spcPts val="18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In many medical offices, lead testing is performed with a capillary blood test, like how WIC screens for hemoglobin</a:t>
            </a:r>
          </a:p>
          <a:p>
            <a:pPr marL="514350" indent="-342900">
              <a:lnSpc>
                <a:spcPct val="110000"/>
              </a:lnSpc>
              <a:spcBef>
                <a:spcPts val="1200"/>
              </a:spcBef>
              <a:spcAft>
                <a:spcPts val="18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All children enrolled in Medicaid (Oregon Health Plan/OHP) must be tested for lead at 12 and 24 months</a:t>
            </a:r>
          </a:p>
          <a:p>
            <a:pPr marL="971550" lvl="1" indent="-342900">
              <a:lnSpc>
                <a:spcPct val="110000"/>
              </a:lnSpc>
              <a:spcBef>
                <a:spcPts val="600"/>
              </a:spcBef>
              <a:spcAft>
                <a:spcPts val="1800"/>
              </a:spcAft>
              <a:buClr>
                <a:srgbClr val="92D050"/>
              </a:buClr>
              <a:buFont typeface="Wingdings" panose="05000000000000000000" pitchFamily="2" charset="2"/>
              <a:buChar char="§"/>
            </a:pPr>
            <a:r>
              <a:rPr lang="en-US" dirty="0">
                <a:solidFill>
                  <a:schemeClr val="tx1"/>
                </a:solidFill>
                <a:latin typeface="Source Sans Pro" panose="020B0503030403020204" pitchFamily="34" charset="0"/>
                <a:ea typeface="Source Sans Pro" panose="020B0503030403020204" pitchFamily="34" charset="0"/>
              </a:rPr>
              <a:t>If there is no record of prior testing, any OHP participant from 24 to 72 months must be tested</a:t>
            </a:r>
          </a:p>
          <a:p>
            <a:pPr marL="514350" indent="-342900">
              <a:lnSpc>
                <a:spcPct val="110000"/>
              </a:lnSpc>
              <a:spcBef>
                <a:spcPts val="600"/>
              </a:spcBef>
              <a:spcAft>
                <a:spcPts val="18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At this time, children not enrolled in OHP are screened with a questionnaire at the same ages instead of being tested</a:t>
            </a:r>
          </a:p>
          <a:p>
            <a:pPr marL="0" indent="0">
              <a:lnSpc>
                <a:spcPct val="110000"/>
              </a:lnSpc>
              <a:buNone/>
            </a:pPr>
            <a:endParaRPr lang="en-US" sz="2400" dirty="0">
              <a:solidFill>
                <a:schemeClr val="tx2"/>
              </a:solidFill>
              <a:latin typeface="Source Sans Pro" panose="020B0503030403020204" pitchFamily="34" charset="0"/>
              <a:ea typeface="Source Sans Pro" panose="020B0503030403020204" pitchFamily="34" charset="0"/>
              <a:cs typeface="Calibri"/>
            </a:endParaRPr>
          </a:p>
          <a:p>
            <a:pPr>
              <a:lnSpc>
                <a:spcPct val="110000"/>
              </a:lnSpc>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3591965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DE14FD1-A8B8-70BE-84B6-2C690AFAFFBF}"/>
              </a:ext>
            </a:extLst>
          </p:cNvPr>
          <p:cNvSpPr txBox="1">
            <a:spLocks/>
          </p:cNvSpPr>
          <p:nvPr/>
        </p:nvSpPr>
        <p:spPr>
          <a:xfrm>
            <a:off x="726973" y="1508290"/>
            <a:ext cx="2097025" cy="1273821"/>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pPr>
            <a:r>
              <a:rPr lang="en-US" dirty="0"/>
              <a:t>211 </a:t>
            </a:r>
          </a:p>
          <a:p>
            <a:pPr lvl="0">
              <a:lnSpc>
                <a:spcPct val="110000"/>
              </a:lnSpc>
            </a:pPr>
            <a:r>
              <a:rPr lang="en-US" dirty="0"/>
              <a:t>Elevated Blood Lead Levels</a:t>
            </a:r>
          </a:p>
        </p:txBody>
      </p:sp>
      <p:sp>
        <p:nvSpPr>
          <p:cNvPr id="5" name="Text Placeholder 1">
            <a:extLst>
              <a:ext uri="{FF2B5EF4-FFF2-40B4-BE49-F238E27FC236}">
                <a16:creationId xmlns:a16="http://schemas.microsoft.com/office/drawing/2014/main" id="{D0F7E476-A58F-BB2A-0A04-00940F10837D}"/>
              </a:ext>
            </a:extLst>
          </p:cNvPr>
          <p:cNvSpPr txBox="1">
            <a:spLocks/>
          </p:cNvSpPr>
          <p:nvPr/>
        </p:nvSpPr>
        <p:spPr>
          <a:xfrm>
            <a:off x="726973" y="2782111"/>
            <a:ext cx="2097025" cy="378927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92D05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Cut-off levels adjusted to meet 2021 CDC guidance</a:t>
            </a:r>
            <a:endParaRPr lang="en-US" dirty="0"/>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Lead exposure and effects</a:t>
            </a:r>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Screening and Oregon’s Lead Poisoning Prevention Program</a:t>
            </a:r>
          </a:p>
          <a:p>
            <a:pPr marL="285750" indent="-285750">
              <a:lnSpc>
                <a:spcPct val="100000"/>
              </a:lnSpc>
              <a:buFont typeface="Wingdings" panose="05000000000000000000" pitchFamily="2" charset="2"/>
              <a:buChar char="§"/>
            </a:pPr>
            <a:endParaRPr lang="en-US" sz="1800" dirty="0">
              <a:solidFill>
                <a:schemeClr val="tx2"/>
              </a:solidFill>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Lead Testing Methods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16</a:t>
            </a:fld>
            <a:endParaRPr lang="en-US"/>
          </a:p>
        </p:txBody>
      </p:sp>
      <p:pic>
        <p:nvPicPr>
          <p:cNvPr id="8" name="Picture 2" descr="PHIL Image 12142">
            <a:extLst>
              <a:ext uri="{FF2B5EF4-FFF2-40B4-BE49-F238E27FC236}">
                <a16:creationId xmlns:a16="http://schemas.microsoft.com/office/drawing/2014/main" id="{0BCB6EF4-EAB1-B7BF-50F5-D7151921FA5B}"/>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228222" y="1493692"/>
            <a:ext cx="3845897" cy="37147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592B97A-998A-01FC-5B53-E44BE68B6E0B}"/>
              </a:ext>
            </a:extLst>
          </p:cNvPr>
          <p:cNvSpPr txBox="1"/>
          <p:nvPr/>
        </p:nvSpPr>
        <p:spPr>
          <a:xfrm>
            <a:off x="3319682" y="5208442"/>
            <a:ext cx="4038600" cy="1024255"/>
          </a:xfrm>
          <a:prstGeom prst="rect">
            <a:avLst/>
          </a:prstGeom>
          <a:noFill/>
        </p:spPr>
        <p:txBody>
          <a:bodyPr wrap="square" rtlCol="0">
            <a:spAutoFit/>
          </a:bodyPr>
          <a:lstStyle/>
          <a:p>
            <a:pPr>
              <a:lnSpc>
                <a:spcPct val="110000"/>
              </a:lnSpc>
            </a:pPr>
            <a:r>
              <a:rPr lang="en-US" sz="2000" b="1" dirty="0">
                <a:latin typeface="Source Sans Pro" panose="020B0503030403020204" pitchFamily="34" charset="0"/>
                <a:ea typeface="Source Sans Pro" panose="020B0503030403020204" pitchFamily="34" charset="0"/>
              </a:rPr>
              <a:t>Capillary test (Presumptive)</a:t>
            </a:r>
          </a:p>
          <a:p>
            <a:pPr>
              <a:lnSpc>
                <a:spcPct val="110000"/>
              </a:lnSpc>
            </a:pPr>
            <a:r>
              <a:rPr lang="en-US" sz="1800" dirty="0">
                <a:latin typeface="Source Sans Pro" panose="020B0503030403020204" pitchFamily="34" charset="0"/>
                <a:ea typeface="Source Sans Pro" panose="020B0503030403020204" pitchFamily="34" charset="0"/>
              </a:rPr>
              <a:t>Susceptible to contamination</a:t>
            </a:r>
            <a:r>
              <a:rPr lang="en-US" dirty="0">
                <a:latin typeface="Source Sans Pro" panose="020B0503030403020204" pitchFamily="34" charset="0"/>
                <a:ea typeface="Source Sans Pro" panose="020B0503030403020204" pitchFamily="34" charset="0"/>
              </a:rPr>
              <a:t> and s</a:t>
            </a:r>
            <a:r>
              <a:rPr lang="en-US" sz="1800" dirty="0">
                <a:latin typeface="Source Sans Pro" panose="020B0503030403020204" pitchFamily="34" charset="0"/>
                <a:ea typeface="Source Sans Pro" panose="020B0503030403020204" pitchFamily="34" charset="0"/>
              </a:rPr>
              <a:t>hould be confirmed by venous test</a:t>
            </a:r>
          </a:p>
        </p:txBody>
      </p:sp>
      <p:pic>
        <p:nvPicPr>
          <p:cNvPr id="10" name="Picture 9">
            <a:extLst>
              <a:ext uri="{FF2B5EF4-FFF2-40B4-BE49-F238E27FC236}">
                <a16:creationId xmlns:a16="http://schemas.microsoft.com/office/drawing/2014/main" id="{1BBACFF8-C6C3-B12B-B3AA-4A4BCB0E8E8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540818" y="1468660"/>
            <a:ext cx="3714750" cy="3714750"/>
          </a:xfrm>
          <a:prstGeom prst="rect">
            <a:avLst/>
          </a:prstGeom>
        </p:spPr>
      </p:pic>
      <p:sp>
        <p:nvSpPr>
          <p:cNvPr id="11" name="TextBox 10">
            <a:extLst>
              <a:ext uri="{FF2B5EF4-FFF2-40B4-BE49-F238E27FC236}">
                <a16:creationId xmlns:a16="http://schemas.microsoft.com/office/drawing/2014/main" id="{A3135DE8-A687-5B09-EE80-706DF475A311}"/>
              </a:ext>
            </a:extLst>
          </p:cNvPr>
          <p:cNvSpPr txBox="1"/>
          <p:nvPr/>
        </p:nvSpPr>
        <p:spPr>
          <a:xfrm>
            <a:off x="7516499" y="5208442"/>
            <a:ext cx="4169923" cy="1348061"/>
          </a:xfrm>
          <a:prstGeom prst="rect">
            <a:avLst/>
          </a:prstGeom>
          <a:noFill/>
        </p:spPr>
        <p:txBody>
          <a:bodyPr wrap="square" rtlCol="0">
            <a:spAutoFit/>
          </a:bodyPr>
          <a:lstStyle/>
          <a:p>
            <a:pPr lvl="0">
              <a:lnSpc>
                <a:spcPct val="110000"/>
              </a:lnSpc>
            </a:pPr>
            <a:r>
              <a:rPr lang="en-US" sz="2000" b="1" dirty="0">
                <a:latin typeface="Source Sans Pro" panose="020B0503030403020204" pitchFamily="34" charset="0"/>
                <a:ea typeface="Source Sans Pro" panose="020B0503030403020204" pitchFamily="34" charset="0"/>
              </a:rPr>
              <a:t>Venous test (Confirmatory) </a:t>
            </a:r>
          </a:p>
          <a:p>
            <a:pPr lvl="0">
              <a:lnSpc>
                <a:spcPct val="110000"/>
              </a:lnSpc>
            </a:pPr>
            <a:r>
              <a:rPr lang="en-US" sz="1800" dirty="0">
                <a:latin typeface="Source Sans Pro" panose="020B0503030403020204" pitchFamily="34" charset="0"/>
                <a:ea typeface="Source Sans Pro" panose="020B0503030403020204" pitchFamily="34" charset="0"/>
              </a:rPr>
              <a:t>Recommended before continuing with case management and investigation</a:t>
            </a:r>
            <a:endParaRPr lang="en-US" sz="1800" dirty="0">
              <a:solidFill>
                <a:srgbClr val="000000"/>
              </a:solidFill>
              <a:latin typeface="Source Sans Pro" panose="020B0503030403020204" pitchFamily="34" charset="0"/>
              <a:ea typeface="Source Sans Pro" panose="020B0503030403020204" pitchFamily="34" charset="0"/>
            </a:endParaRPr>
          </a:p>
          <a:p>
            <a:endParaRPr lang="en-US" sz="2000" b="1"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478421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DE14FD1-A8B8-70BE-84B6-2C690AFAFFBF}"/>
              </a:ext>
            </a:extLst>
          </p:cNvPr>
          <p:cNvSpPr txBox="1">
            <a:spLocks/>
          </p:cNvSpPr>
          <p:nvPr/>
        </p:nvSpPr>
        <p:spPr>
          <a:xfrm>
            <a:off x="726973" y="1325410"/>
            <a:ext cx="2097025" cy="1273821"/>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pPr>
            <a:r>
              <a:rPr lang="en-US" dirty="0"/>
              <a:t>211 </a:t>
            </a:r>
          </a:p>
          <a:p>
            <a:pPr lvl="0">
              <a:lnSpc>
                <a:spcPct val="110000"/>
              </a:lnSpc>
            </a:pPr>
            <a:r>
              <a:rPr lang="en-US" dirty="0"/>
              <a:t>Elevated Blood Lead Levels</a:t>
            </a:r>
          </a:p>
        </p:txBody>
      </p:sp>
      <p:sp>
        <p:nvSpPr>
          <p:cNvPr id="5" name="Text Placeholder 1">
            <a:extLst>
              <a:ext uri="{FF2B5EF4-FFF2-40B4-BE49-F238E27FC236}">
                <a16:creationId xmlns:a16="http://schemas.microsoft.com/office/drawing/2014/main" id="{D0F7E476-A58F-BB2A-0A04-00940F10837D}"/>
              </a:ext>
            </a:extLst>
          </p:cNvPr>
          <p:cNvSpPr txBox="1">
            <a:spLocks/>
          </p:cNvSpPr>
          <p:nvPr/>
        </p:nvSpPr>
        <p:spPr>
          <a:xfrm>
            <a:off x="726973" y="2599231"/>
            <a:ext cx="2097025" cy="378927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92D05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Cut-off levels adjusted to meet 2021 CDC guidance</a:t>
            </a:r>
            <a:endParaRPr lang="en-US" dirty="0"/>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Lead exposure and effects</a:t>
            </a:r>
          </a:p>
          <a:p>
            <a:pPr marL="285750" indent="-285750">
              <a:lnSpc>
                <a:spcPct val="110000"/>
              </a:lnSpc>
              <a:spcBef>
                <a:spcPts val="200"/>
              </a:spcBef>
              <a:spcAft>
                <a:spcPts val="200"/>
              </a:spcAft>
              <a:buClr>
                <a:srgbClr val="92D050"/>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Screening and Oregon’s Lead Poisoning Prevention Program</a:t>
            </a:r>
          </a:p>
          <a:p>
            <a:pPr marL="285750" indent="-285750">
              <a:lnSpc>
                <a:spcPct val="100000"/>
              </a:lnSpc>
              <a:buFont typeface="Wingdings" panose="05000000000000000000" pitchFamily="2" charset="2"/>
              <a:buChar char="§"/>
            </a:pPr>
            <a:endParaRPr lang="en-US" sz="1800" dirty="0">
              <a:solidFill>
                <a:schemeClr val="tx2"/>
              </a:solidFill>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a:xfrm>
            <a:off x="414638" y="0"/>
            <a:ext cx="11430000" cy="1325563"/>
          </a:xfrm>
        </p:spPr>
        <p:txBody>
          <a:bodyPr/>
          <a:lstStyle/>
          <a:p>
            <a:pPr>
              <a:lnSpc>
                <a:spcPct val="110000"/>
              </a:lnSpc>
            </a:pPr>
            <a:r>
              <a:rPr lang="en-US" sz="3600" dirty="0">
                <a:solidFill>
                  <a:schemeClr val="tx2"/>
                </a:solidFill>
                <a:latin typeface="Abadi" panose="020B0604020104020204" pitchFamily="34" charset="0"/>
                <a:cs typeface="Quire Sans" panose="020B0502040400020003" pitchFamily="34" charset="0"/>
              </a:rPr>
              <a:t>What happens if someone has an</a:t>
            </a:r>
            <a:br>
              <a:rPr lang="en-US" sz="3600" dirty="0">
                <a:solidFill>
                  <a:schemeClr val="tx2"/>
                </a:solidFill>
                <a:latin typeface="Abadi" panose="020B0604020104020204" pitchFamily="34" charset="0"/>
                <a:cs typeface="Quire Sans" panose="020B0502040400020003" pitchFamily="34" charset="0"/>
              </a:rPr>
            </a:br>
            <a:r>
              <a:rPr lang="en-US" sz="3600" dirty="0">
                <a:solidFill>
                  <a:schemeClr val="tx2"/>
                </a:solidFill>
                <a:latin typeface="Abadi" panose="020B0604020104020204" pitchFamily="34" charset="0"/>
                <a:cs typeface="Quire Sans" panose="020B0502040400020003" pitchFamily="34" charset="0"/>
              </a:rPr>
              <a:t>elevated blood lead level?</a:t>
            </a:r>
            <a:endParaRPr lang="en-US" sz="3600" dirty="0"/>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17</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2949677" y="1478016"/>
            <a:ext cx="8790039"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000"/>
              </a:spcAft>
              <a:buClr>
                <a:srgbClr val="92D050"/>
              </a:buClr>
              <a:buFont typeface="Wingdings" panose="05000000000000000000" pitchFamily="2" charset="2"/>
              <a:buChar char="§"/>
            </a:pPr>
            <a:r>
              <a:rPr lang="en-US" sz="2100" dirty="0">
                <a:latin typeface="Source Sans Pro" panose="020B0503030403020204" pitchFamily="34" charset="0"/>
                <a:ea typeface="Source Sans Pro" panose="020B0503030403020204" pitchFamily="34" charset="0"/>
              </a:rPr>
              <a:t>When someone is tested and has an elevated blood lead level, Oregon’s </a:t>
            </a:r>
            <a:r>
              <a:rPr lang="en-US" sz="2100" dirty="0">
                <a:latin typeface="Source Sans Pro" panose="020B0503030403020204" pitchFamily="34" charset="0"/>
                <a:ea typeface="Source Sans Pro" panose="020B0503030403020204" pitchFamily="34" charset="0"/>
                <a:hlinkClick r:id="rId4"/>
              </a:rPr>
              <a:t>Lead Poisoning Prevention Program </a:t>
            </a:r>
            <a:r>
              <a:rPr lang="en-US" sz="2100" dirty="0">
                <a:latin typeface="Source Sans Pro" panose="020B0503030403020204" pitchFamily="34" charset="0"/>
                <a:ea typeface="Source Sans Pro" panose="020B0503030403020204" pitchFamily="34" charset="0"/>
              </a:rPr>
              <a:t>is notified of the result within one working day</a:t>
            </a:r>
          </a:p>
          <a:p>
            <a:pPr marL="514350" indent="-342900">
              <a:lnSpc>
                <a:spcPct val="110000"/>
              </a:lnSpc>
              <a:spcAft>
                <a:spcPts val="1000"/>
              </a:spcAft>
              <a:buClr>
                <a:srgbClr val="92D050"/>
              </a:buClr>
              <a:buFont typeface="Wingdings" panose="05000000000000000000" pitchFamily="2" charset="2"/>
              <a:buChar char="§"/>
            </a:pPr>
            <a:r>
              <a:rPr lang="en-US" sz="2100" dirty="0">
                <a:latin typeface="Source Sans Pro" panose="020B0503030403020204" pitchFamily="34" charset="0"/>
                <a:ea typeface="Source Sans Pro" panose="020B0503030403020204" pitchFamily="34" charset="0"/>
              </a:rPr>
              <a:t>The target population for this program is children less than 6 years of age with a specific focus on children less than 3 years of age</a:t>
            </a:r>
          </a:p>
          <a:p>
            <a:pPr marL="514350" indent="-342900">
              <a:lnSpc>
                <a:spcPct val="110000"/>
              </a:lnSpc>
              <a:spcAft>
                <a:spcPts val="1000"/>
              </a:spcAft>
              <a:buClr>
                <a:srgbClr val="92D050"/>
              </a:buClr>
              <a:buFont typeface="Wingdings" panose="05000000000000000000" pitchFamily="2" charset="2"/>
              <a:buChar char="§"/>
            </a:pPr>
            <a:r>
              <a:rPr lang="en-US" sz="2100" dirty="0">
                <a:latin typeface="Source Sans Pro" panose="020B0503030403020204" pitchFamily="34" charset="0"/>
                <a:ea typeface="Source Sans Pro" panose="020B0503030403020204" pitchFamily="34" charset="0"/>
              </a:rPr>
              <a:t>Case management services begin through OHA or a local public health authority, starting with a phone questionnaire to help identify possible sources of the exposure </a:t>
            </a:r>
          </a:p>
          <a:p>
            <a:pPr marL="971550" lvl="1" indent="-342900">
              <a:lnSpc>
                <a:spcPct val="110000"/>
              </a:lnSpc>
              <a:spcAft>
                <a:spcPts val="10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This could be followed by a home inspection</a:t>
            </a:r>
          </a:p>
          <a:p>
            <a:pPr marL="971550" lvl="1" indent="-342900">
              <a:lnSpc>
                <a:spcPct val="110000"/>
              </a:lnSpc>
              <a:spcAft>
                <a:spcPts val="10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Case manager ensure the family has access to needed resources, such as referral to WIC and other programs</a:t>
            </a:r>
          </a:p>
          <a:p>
            <a:pPr marL="971550" lvl="1" indent="-342900">
              <a:lnSpc>
                <a:spcPct val="110000"/>
              </a:lnSpc>
              <a:spcAft>
                <a:spcPts val="1000"/>
              </a:spcAft>
              <a:buClr>
                <a:srgbClr val="92D05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Follow-up testing every 1-3 months to ensure decreasing blood lead level</a:t>
            </a:r>
          </a:p>
          <a:p>
            <a:pPr>
              <a:lnSpc>
                <a:spcPct val="110000"/>
              </a:lnSpc>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1727440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7948CD19-AF6F-D323-2195-1B9BFC00FC09}"/>
              </a:ext>
            </a:extLst>
          </p:cNvPr>
          <p:cNvSpPr txBox="1">
            <a:spLocks/>
          </p:cNvSpPr>
          <p:nvPr/>
        </p:nvSpPr>
        <p:spPr>
          <a:xfrm>
            <a:off x="726973" y="1489337"/>
            <a:ext cx="2097025" cy="2075495"/>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358</a:t>
            </a:r>
          </a:p>
          <a:p>
            <a:pPr>
              <a:lnSpc>
                <a:spcPct val="110000"/>
              </a:lnSpc>
            </a:pPr>
            <a:r>
              <a:rPr lang="en-US" dirty="0"/>
              <a:t>Eating Disorders</a:t>
            </a:r>
          </a:p>
        </p:txBody>
      </p:sp>
      <p:sp>
        <p:nvSpPr>
          <p:cNvPr id="4" name="Text Placeholder 4">
            <a:extLst>
              <a:ext uri="{FF2B5EF4-FFF2-40B4-BE49-F238E27FC236}">
                <a16:creationId xmlns:a16="http://schemas.microsoft.com/office/drawing/2014/main" id="{CD59D38C-AEE1-FD0A-B628-3E8888EE8244}"/>
              </a:ext>
            </a:extLst>
          </p:cNvPr>
          <p:cNvSpPr txBox="1">
            <a:spLocks/>
          </p:cNvSpPr>
          <p:nvPr/>
        </p:nvSpPr>
        <p:spPr>
          <a:xfrm>
            <a:off x="726494" y="2763156"/>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chemeClr val="accent5"/>
              </a:buClr>
              <a:buFont typeface="Wingdings" panose="05000000000000000000" pitchFamily="2" charset="2"/>
              <a:buChar char="§"/>
            </a:pPr>
            <a:r>
              <a:rPr lang="en-US" sz="1800" b="1" dirty="0">
                <a:latin typeface="Source Sans Pro" panose="020B0503030403020204" pitchFamily="34" charset="0"/>
                <a:ea typeface="Source Sans Pro" panose="020B0503030403020204" pitchFamily="34" charset="0"/>
              </a:rPr>
              <a:t>Definition changes</a:t>
            </a:r>
            <a:endParaRPr lang="en-US" dirty="0"/>
          </a:p>
          <a:p>
            <a:pPr marL="285750" indent="-285750">
              <a:lnSpc>
                <a:spcPct val="110000"/>
              </a:lnSpc>
              <a:spcBef>
                <a:spcPts val="200"/>
              </a:spcBef>
              <a:spcAft>
                <a:spcPts val="200"/>
              </a:spcAft>
              <a:buClr>
                <a:schemeClr val="accent5"/>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Participant conversations</a:t>
            </a:r>
          </a:p>
          <a:p>
            <a:pPr marL="285750" indent="-285750">
              <a:lnSpc>
                <a:spcPct val="100000"/>
              </a:lnSpc>
              <a:buFontTx/>
              <a:buChar char="-"/>
            </a:pPr>
            <a:endParaRPr lang="en-US" dirty="0">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358: Eating Disorders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18</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169492" y="1490514"/>
            <a:ext cx="8176767"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The three main eating disorders are added to the definition (though not limited to these three):</a:t>
            </a:r>
          </a:p>
          <a:p>
            <a:pPr marL="971550" lvl="1" indent="-342900">
              <a:lnSpc>
                <a:spcPct val="100000"/>
              </a:lnSpc>
              <a:spcAft>
                <a:spcPts val="1000"/>
              </a:spcAft>
              <a:buClr>
                <a:schemeClr val="accent5"/>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Anorexia Nervosa (AN)</a:t>
            </a:r>
          </a:p>
          <a:p>
            <a:pPr marL="971550" lvl="1" indent="-342900">
              <a:lnSpc>
                <a:spcPct val="100000"/>
              </a:lnSpc>
              <a:spcAft>
                <a:spcPts val="1000"/>
              </a:spcAft>
              <a:buClr>
                <a:schemeClr val="accent5"/>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Bulimia Nervosa (BN)</a:t>
            </a:r>
          </a:p>
          <a:p>
            <a:pPr marL="971550" lvl="1" indent="-342900">
              <a:lnSpc>
                <a:spcPct val="100000"/>
              </a:lnSpc>
              <a:spcAft>
                <a:spcPts val="1000"/>
              </a:spcAft>
              <a:buClr>
                <a:schemeClr val="accent5"/>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Binge Eating Disorder (BED)</a:t>
            </a:r>
          </a:p>
          <a:p>
            <a:pPr marL="514350"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Diagnosis from a healthcare provider or self-report of disordered eating behaviors</a:t>
            </a:r>
          </a:p>
          <a:p>
            <a:pPr marL="514350"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WIC staff do not diagnose or treat an eating disorder. We can reinforce and support an existing care plan from health care providers</a:t>
            </a:r>
          </a:p>
        </p:txBody>
      </p:sp>
    </p:spTree>
    <p:custDataLst>
      <p:tags r:id="rId1"/>
    </p:custDataLst>
    <p:extLst>
      <p:ext uri="{BB962C8B-B14F-4D97-AF65-F5344CB8AC3E}">
        <p14:creationId xmlns:p14="http://schemas.microsoft.com/office/powerpoint/2010/main" val="167448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7948CD19-AF6F-D323-2195-1B9BFC00FC09}"/>
              </a:ext>
            </a:extLst>
          </p:cNvPr>
          <p:cNvSpPr txBox="1">
            <a:spLocks/>
          </p:cNvSpPr>
          <p:nvPr/>
        </p:nvSpPr>
        <p:spPr>
          <a:xfrm>
            <a:off x="726973" y="1489337"/>
            <a:ext cx="2097025" cy="2075495"/>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358</a:t>
            </a:r>
          </a:p>
          <a:p>
            <a:r>
              <a:rPr lang="en-US"/>
              <a:t>Eating Disorders</a:t>
            </a:r>
          </a:p>
        </p:txBody>
      </p:sp>
      <p:sp>
        <p:nvSpPr>
          <p:cNvPr id="4" name="Text Placeholder 4">
            <a:extLst>
              <a:ext uri="{FF2B5EF4-FFF2-40B4-BE49-F238E27FC236}">
                <a16:creationId xmlns:a16="http://schemas.microsoft.com/office/drawing/2014/main" id="{CD59D38C-AEE1-FD0A-B628-3E8888EE8244}"/>
              </a:ext>
            </a:extLst>
          </p:cNvPr>
          <p:cNvSpPr txBox="1">
            <a:spLocks/>
          </p:cNvSpPr>
          <p:nvPr/>
        </p:nvSpPr>
        <p:spPr>
          <a:xfrm>
            <a:off x="726494" y="2763156"/>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Clr>
                <a:schemeClr val="accent5"/>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Definition changes</a:t>
            </a:r>
            <a:endParaRPr lang="en-US" dirty="0"/>
          </a:p>
          <a:p>
            <a:pPr marL="285750" indent="-285750">
              <a:lnSpc>
                <a:spcPct val="100000"/>
              </a:lnSpc>
              <a:buClr>
                <a:schemeClr val="accent5"/>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Participant conversations</a:t>
            </a:r>
          </a:p>
          <a:p>
            <a:pPr marL="285750" indent="-285750">
              <a:lnSpc>
                <a:spcPct val="100000"/>
              </a:lnSpc>
              <a:buFontTx/>
              <a:buChar char="-"/>
            </a:pPr>
            <a:endParaRPr lang="en-US" dirty="0">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358: Eating Disorders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19</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036360" y="1489337"/>
            <a:ext cx="8632822" cy="5168850"/>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This can be a very sensitive topic for participants and related discussions require awareness and sensitivity</a:t>
            </a:r>
            <a:endParaRPr lang="en-US" sz="1600" dirty="0">
              <a:latin typeface="Source Sans Pro" panose="020B0503030403020204" pitchFamily="34" charset="0"/>
              <a:ea typeface="Source Sans Pro" panose="020B0503030403020204" pitchFamily="34" charset="0"/>
            </a:endParaRPr>
          </a:p>
          <a:p>
            <a:pPr marL="514350"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For individuals affected by an eating disorder, staff can:</a:t>
            </a:r>
          </a:p>
          <a:p>
            <a:pPr marL="1085850" lvl="1" indent="-457200">
              <a:lnSpc>
                <a:spcPct val="110000"/>
              </a:lnSpc>
              <a:spcAft>
                <a:spcPts val="1000"/>
              </a:spcAft>
              <a:buClr>
                <a:schemeClr val="accent5"/>
              </a:buClr>
              <a:buFont typeface="+mj-lt"/>
              <a:buAutoNum type="arabicPeriod"/>
            </a:pPr>
            <a:r>
              <a:rPr lang="en-US" dirty="0">
                <a:latin typeface="Source Sans Pro" panose="020B0503030403020204" pitchFamily="34" charset="0"/>
                <a:ea typeface="Source Sans Pro" panose="020B0503030403020204" pitchFamily="34" charset="0"/>
              </a:rPr>
              <a:t>Be gentle and offer options for collecting the participant’s weight or declination:</a:t>
            </a:r>
          </a:p>
          <a:p>
            <a:pPr marL="1428750" lvl="2"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Offer a “blind weight” – where participant looks away or steps onto the scale backward so that only the person taking the weight sees the number </a:t>
            </a:r>
          </a:p>
          <a:p>
            <a:pPr marL="1428750" lvl="2"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Obtaining a recent weight from their health care provider (HCP)</a:t>
            </a:r>
          </a:p>
          <a:p>
            <a:pPr marL="1428750" lvl="2" indent="-342900">
              <a:lnSpc>
                <a:spcPct val="110000"/>
              </a:lnSpc>
              <a:spcAft>
                <a:spcPts val="1000"/>
              </a:spcAft>
              <a:buClr>
                <a:schemeClr val="accent5"/>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Document the reason for not collecting a weight </a:t>
            </a:r>
          </a:p>
        </p:txBody>
      </p:sp>
    </p:spTree>
    <p:custDataLst>
      <p:tags r:id="rId1"/>
    </p:custDataLst>
    <p:extLst>
      <p:ext uri="{BB962C8B-B14F-4D97-AF65-F5344CB8AC3E}">
        <p14:creationId xmlns:p14="http://schemas.microsoft.com/office/powerpoint/2010/main" val="195976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B0A65-DD59-C0AC-C97D-879AF92A8F61}"/>
              </a:ext>
            </a:extLst>
          </p:cNvPr>
          <p:cNvSpPr>
            <a:spLocks noGrp="1"/>
          </p:cNvSpPr>
          <p:nvPr>
            <p:ph type="title"/>
          </p:nvPr>
        </p:nvSpPr>
        <p:spPr>
          <a:xfrm>
            <a:off x="6096000" y="260612"/>
            <a:ext cx="5532120" cy="960120"/>
          </a:xfrm>
        </p:spPr>
        <p:txBody>
          <a:bodyPr/>
          <a:lstStyle/>
          <a:p>
            <a:r>
              <a:rPr lang="en-US"/>
              <a:t>Introduction</a:t>
            </a:r>
          </a:p>
        </p:txBody>
      </p:sp>
      <p:pic>
        <p:nvPicPr>
          <p:cNvPr id="13" name="Picture Placeholder 12" descr="A bumblebee on yellow flower">
            <a:extLst>
              <a:ext uri="{FF2B5EF4-FFF2-40B4-BE49-F238E27FC236}">
                <a16:creationId xmlns:a16="http://schemas.microsoft.com/office/drawing/2014/main" id="{1FD9BAE5-BFC9-B739-745F-EADC5EEF1D25}"/>
              </a:ext>
            </a:extLst>
          </p:cNvPr>
          <p:cNvPicPr>
            <a:picLocks noGrp="1" noChangeAspect="1"/>
          </p:cNvPicPr>
          <p:nvPr>
            <p:ph type="pic" sz="quarter" idx="10"/>
          </p:nvPr>
        </p:nvPicPr>
        <p:blipFill>
          <a:blip r:embed="rId3"/>
          <a:srcRect l="26552" r="26552"/>
          <a:stretch/>
        </p:blipFill>
        <p:spPr/>
      </p:pic>
      <p:sp>
        <p:nvSpPr>
          <p:cNvPr id="3" name="Content Placeholder 2">
            <a:extLst>
              <a:ext uri="{FF2B5EF4-FFF2-40B4-BE49-F238E27FC236}">
                <a16:creationId xmlns:a16="http://schemas.microsoft.com/office/drawing/2014/main" id="{63DBE533-92DF-09B6-E408-A0C450E18798}"/>
              </a:ext>
            </a:extLst>
          </p:cNvPr>
          <p:cNvSpPr>
            <a:spLocks noGrp="1"/>
          </p:cNvSpPr>
          <p:nvPr>
            <p:ph idx="1"/>
          </p:nvPr>
        </p:nvSpPr>
        <p:spPr>
          <a:xfrm>
            <a:off x="5608949" y="1729818"/>
            <a:ext cx="6019172" cy="3831328"/>
          </a:xfrm>
        </p:spPr>
        <p:txBody>
          <a:bodyPr/>
          <a:lstStyle/>
          <a:p>
            <a:pPr marL="514350" indent="-342900">
              <a:lnSpc>
                <a:spcPct val="110000"/>
              </a:lnSpc>
              <a:spcBef>
                <a:spcPts val="1200"/>
              </a:spcBef>
              <a:spcAft>
                <a:spcPts val="18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Each year, USDA updates selected risks using evidence-based research</a:t>
            </a:r>
          </a:p>
          <a:p>
            <a:pPr marL="514350" indent="-342900">
              <a:lnSpc>
                <a:spcPct val="110000"/>
              </a:lnSpc>
              <a:spcBef>
                <a:spcPts val="1200"/>
              </a:spcBef>
              <a:spcAft>
                <a:spcPts val="18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For 2024, there are </a:t>
            </a:r>
            <a:r>
              <a:rPr lang="en-US" sz="2400" b="1" dirty="0">
                <a:latin typeface="Source Sans Pro" panose="020B0503030403020204" pitchFamily="34" charset="0"/>
                <a:ea typeface="Source Sans Pro" panose="020B0503030403020204" pitchFamily="34" charset="0"/>
              </a:rPr>
              <a:t>six</a:t>
            </a:r>
            <a:r>
              <a:rPr lang="en-US" sz="2400" dirty="0">
                <a:latin typeface="Source Sans Pro" panose="020B0503030403020204" pitchFamily="34" charset="0"/>
                <a:ea typeface="Source Sans Pro" panose="020B0503030403020204" pitchFamily="34" charset="0"/>
              </a:rPr>
              <a:t> risks that are being updated</a:t>
            </a:r>
            <a:r>
              <a:rPr lang="en-US" dirty="0">
                <a:latin typeface="Source Sans Pro" panose="020B0503030403020204" pitchFamily="34" charset="0"/>
                <a:ea typeface="Source Sans Pro" panose="020B0503030403020204" pitchFamily="34" charset="0"/>
              </a:rPr>
              <a:t>, m</a:t>
            </a:r>
            <a:r>
              <a:rPr lang="en-US" sz="2400" dirty="0">
                <a:latin typeface="Source Sans Pro" panose="020B0503030403020204" pitchFamily="34" charset="0"/>
                <a:ea typeface="Source Sans Pro" panose="020B0503030403020204" pitchFamily="34" charset="0"/>
              </a:rPr>
              <a:t>ost changes are minor</a:t>
            </a:r>
            <a:endParaRPr lang="en-US" dirty="0">
              <a:latin typeface="Source Sans Pro" panose="020B0503030403020204" pitchFamily="34" charset="0"/>
              <a:ea typeface="Source Sans Pro" panose="020B0503030403020204" pitchFamily="34" charset="0"/>
            </a:endParaRPr>
          </a:p>
          <a:p>
            <a:pPr marL="514350" indent="-342900">
              <a:lnSpc>
                <a:spcPct val="110000"/>
              </a:lnSpc>
              <a:spcBef>
                <a:spcPts val="1200"/>
              </a:spcBef>
              <a:spcAft>
                <a:spcPts val="18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Local agency certifiers will complete this in-service by </a:t>
            </a:r>
            <a:r>
              <a:rPr lang="en-US" sz="2400" b="1" dirty="0">
                <a:latin typeface="Source Sans Pro" panose="020B0503030403020204" pitchFamily="34" charset="0"/>
                <a:ea typeface="Source Sans Pro" panose="020B0503030403020204" pitchFamily="34" charset="0"/>
              </a:rPr>
              <a:t>September 30, 2024</a:t>
            </a:r>
          </a:p>
          <a:p>
            <a:pPr marL="514350" indent="-342900">
              <a:lnSpc>
                <a:spcPct val="110000"/>
              </a:lnSpc>
              <a:spcBef>
                <a:spcPts val="1200"/>
              </a:spcBef>
              <a:spcAft>
                <a:spcPts val="18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This in-service can be completed in about 30-45 minutes</a:t>
            </a:r>
          </a:p>
          <a:p>
            <a:pPr>
              <a:lnSpc>
                <a:spcPct val="110000"/>
              </a:lnSpc>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16639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7948CD19-AF6F-D323-2195-1B9BFC00FC09}"/>
              </a:ext>
            </a:extLst>
          </p:cNvPr>
          <p:cNvSpPr txBox="1">
            <a:spLocks/>
          </p:cNvSpPr>
          <p:nvPr/>
        </p:nvSpPr>
        <p:spPr>
          <a:xfrm>
            <a:off x="726973" y="1489337"/>
            <a:ext cx="2097025" cy="2075495"/>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358</a:t>
            </a:r>
          </a:p>
          <a:p>
            <a:r>
              <a:rPr lang="en-US"/>
              <a:t>Eating Disorders</a:t>
            </a:r>
          </a:p>
        </p:txBody>
      </p:sp>
      <p:sp>
        <p:nvSpPr>
          <p:cNvPr id="4" name="Text Placeholder 4">
            <a:extLst>
              <a:ext uri="{FF2B5EF4-FFF2-40B4-BE49-F238E27FC236}">
                <a16:creationId xmlns:a16="http://schemas.microsoft.com/office/drawing/2014/main" id="{CD59D38C-AEE1-FD0A-B628-3E8888EE8244}"/>
              </a:ext>
            </a:extLst>
          </p:cNvPr>
          <p:cNvSpPr txBox="1">
            <a:spLocks/>
          </p:cNvSpPr>
          <p:nvPr/>
        </p:nvSpPr>
        <p:spPr>
          <a:xfrm>
            <a:off x="726494" y="2763156"/>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Clr>
                <a:schemeClr val="accent5"/>
              </a:buClr>
              <a:buFont typeface="Wingdings" panose="05000000000000000000" pitchFamily="2" charset="2"/>
              <a:buChar char="§"/>
            </a:pPr>
            <a:r>
              <a:rPr lang="en-US" sz="1800" dirty="0">
                <a:latin typeface="Source Sans Pro" panose="020B0503030403020204" pitchFamily="34" charset="0"/>
                <a:ea typeface="Source Sans Pro" panose="020B0503030403020204" pitchFamily="34" charset="0"/>
              </a:rPr>
              <a:t>Definition changes</a:t>
            </a:r>
            <a:endParaRPr lang="en-US" dirty="0"/>
          </a:p>
          <a:p>
            <a:pPr marL="285750" indent="-285750">
              <a:lnSpc>
                <a:spcPct val="100000"/>
              </a:lnSpc>
              <a:buClr>
                <a:schemeClr val="accent5"/>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Participant conversations</a:t>
            </a:r>
          </a:p>
          <a:p>
            <a:pPr marL="285750" indent="-285750">
              <a:lnSpc>
                <a:spcPct val="100000"/>
              </a:lnSpc>
              <a:buFontTx/>
              <a:buChar char="-"/>
            </a:pPr>
            <a:endParaRPr lang="en-US" dirty="0">
              <a:latin typeface="Source Sans Pro" panose="020B0503030403020204" pitchFamily="34" charset="0"/>
              <a:ea typeface="Source Sans Pro" panose="020B0503030403020204" pitchFamily="34" charset="0"/>
            </a:endParaRP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358: Eating Disorders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20</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036360" y="1489337"/>
            <a:ext cx="8632822"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8650" indent="-457200">
              <a:lnSpc>
                <a:spcPct val="110000"/>
              </a:lnSpc>
              <a:spcAft>
                <a:spcPts val="1000"/>
              </a:spcAft>
              <a:buClr>
                <a:schemeClr val="accent5"/>
              </a:buClr>
              <a:buFont typeface="+mj-lt"/>
              <a:buAutoNum type="arabicPeriod" startAt="2"/>
            </a:pPr>
            <a:r>
              <a:rPr lang="en-US" sz="2400" dirty="0">
                <a:latin typeface="Source Sans Pro" panose="020B0503030403020204" pitchFamily="34" charset="0"/>
                <a:ea typeface="Source Sans Pro" panose="020B0503030403020204" pitchFamily="34" charset="0"/>
              </a:rPr>
              <a:t>Modify conversation with the participant to avoid topics that could be activating, such as:</a:t>
            </a:r>
          </a:p>
          <a:p>
            <a:pPr marL="971550" lvl="1" indent="-342900">
              <a:lnSpc>
                <a:spcPct val="110000"/>
              </a:lnSpc>
              <a:spcAft>
                <a:spcPts val="1000"/>
              </a:spcAft>
              <a:buClr>
                <a:schemeClr val="accent5"/>
              </a:buClr>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Body weight/shape</a:t>
            </a:r>
          </a:p>
          <a:p>
            <a:pPr marL="971550" lvl="1" indent="-342900">
              <a:lnSpc>
                <a:spcPct val="110000"/>
              </a:lnSpc>
              <a:spcAft>
                <a:spcPts val="1000"/>
              </a:spcAft>
              <a:buClr>
                <a:schemeClr val="accent5"/>
              </a:buClr>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Exercise plans</a:t>
            </a:r>
          </a:p>
          <a:p>
            <a:pPr marL="971550" lvl="1" indent="-342900">
              <a:lnSpc>
                <a:spcPct val="110000"/>
              </a:lnSpc>
              <a:spcAft>
                <a:spcPts val="1000"/>
              </a:spcAft>
              <a:buClr>
                <a:schemeClr val="accent5"/>
              </a:buClr>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Calories</a:t>
            </a:r>
          </a:p>
          <a:p>
            <a:pPr marL="628650" indent="-457200">
              <a:lnSpc>
                <a:spcPct val="110000"/>
              </a:lnSpc>
              <a:spcAft>
                <a:spcPts val="1000"/>
              </a:spcAft>
              <a:buClr>
                <a:schemeClr val="accent5"/>
              </a:buClr>
              <a:buFont typeface="+mj-lt"/>
              <a:buAutoNum type="arabicPeriod" startAt="2"/>
            </a:pPr>
            <a:r>
              <a:rPr lang="en-US" sz="2400" dirty="0">
                <a:latin typeface="Source Sans Pro" panose="020B0503030403020204" pitchFamily="34" charset="0"/>
                <a:ea typeface="Source Sans Pro" panose="020B0503030403020204" pitchFamily="34" charset="0"/>
              </a:rPr>
              <a:t>Refer the participant to your local agency WIC Nutritionist for further follow up and support</a:t>
            </a:r>
            <a:endParaRPr lang="en-US" sz="2000"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51876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C65AF-CAB8-12AE-C3C1-7A09F8706283}"/>
              </a:ext>
            </a:extLst>
          </p:cNvPr>
          <p:cNvSpPr>
            <a:spLocks noGrp="1"/>
          </p:cNvSpPr>
          <p:nvPr>
            <p:ph type="title"/>
          </p:nvPr>
        </p:nvSpPr>
        <p:spPr/>
        <p:txBody>
          <a:bodyPr/>
          <a:lstStyle/>
          <a:p>
            <a:r>
              <a:rPr lang="en-US"/>
              <a:t>Discussion</a:t>
            </a:r>
          </a:p>
        </p:txBody>
      </p:sp>
      <p:sp>
        <p:nvSpPr>
          <p:cNvPr id="4" name="Text Placeholder 3">
            <a:extLst>
              <a:ext uri="{FF2B5EF4-FFF2-40B4-BE49-F238E27FC236}">
                <a16:creationId xmlns:a16="http://schemas.microsoft.com/office/drawing/2014/main" id="{753CC66A-498C-7705-098D-C8754DBCD513}"/>
              </a:ext>
            </a:extLst>
          </p:cNvPr>
          <p:cNvSpPr>
            <a:spLocks noGrp="1"/>
          </p:cNvSpPr>
          <p:nvPr>
            <p:ph type="body" sz="quarter" idx="11"/>
          </p:nvPr>
        </p:nvSpPr>
        <p:spPr>
          <a:xfrm>
            <a:off x="795338" y="3438144"/>
            <a:ext cx="5111750" cy="3208462"/>
          </a:xfrm>
        </p:spPr>
        <p:txBody>
          <a:bodyPr/>
          <a:lstStyle/>
          <a:p>
            <a:pPr>
              <a:lnSpc>
                <a:spcPct val="110000"/>
              </a:lnSpc>
            </a:pPr>
            <a:r>
              <a:rPr lang="en-US" sz="2800" b="0" dirty="0"/>
              <a:t>What are some weight-neutral ways WIC staff can support health and nutrition for WIC participants?</a:t>
            </a:r>
          </a:p>
          <a:p>
            <a:endParaRPr lang="en-US" sz="2800" b="0" dirty="0"/>
          </a:p>
        </p:txBody>
      </p:sp>
      <p:pic>
        <p:nvPicPr>
          <p:cNvPr id="13" name="Picture Placeholder 12" descr="Avocado pattern art">
            <a:extLst>
              <a:ext uri="{FF2B5EF4-FFF2-40B4-BE49-F238E27FC236}">
                <a16:creationId xmlns:a16="http://schemas.microsoft.com/office/drawing/2014/main" id="{8975FFAE-CB49-9A7F-128C-E5B0DCF5AEF2}"/>
              </a:ext>
            </a:extLst>
          </p:cNvPr>
          <p:cNvPicPr>
            <a:picLocks noGrp="1" noChangeAspect="1"/>
          </p:cNvPicPr>
          <p:nvPr>
            <p:ph type="pic" sz="quarter" idx="10"/>
          </p:nvPr>
        </p:nvPicPr>
        <p:blipFill>
          <a:blip r:embed="rId4"/>
          <a:srcRect l="6703" r="6703"/>
          <a:stretch/>
        </p:blipFill>
        <p:spPr/>
      </p:pic>
    </p:spTree>
    <p:custDataLst>
      <p:tags r:id="rId1"/>
    </p:custDataLst>
    <p:extLst>
      <p:ext uri="{BB962C8B-B14F-4D97-AF65-F5344CB8AC3E}">
        <p14:creationId xmlns:p14="http://schemas.microsoft.com/office/powerpoint/2010/main" val="2971497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A62FF91C-9BFE-1F2B-8F14-F09443649F16}"/>
              </a:ext>
            </a:extLst>
          </p:cNvPr>
          <p:cNvSpPr txBox="1">
            <a:spLocks/>
          </p:cNvSpPr>
          <p:nvPr/>
        </p:nvSpPr>
        <p:spPr>
          <a:xfrm>
            <a:off x="726494" y="1489337"/>
            <a:ext cx="2097025" cy="1273819"/>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200"/>
              </a:spcBef>
              <a:spcAft>
                <a:spcPts val="200"/>
              </a:spcAft>
            </a:pPr>
            <a:r>
              <a:rPr lang="en-US" dirty="0"/>
              <a:t>360 </a:t>
            </a:r>
          </a:p>
          <a:p>
            <a:pPr>
              <a:lnSpc>
                <a:spcPct val="110000"/>
              </a:lnSpc>
              <a:spcBef>
                <a:spcPts val="200"/>
              </a:spcBef>
              <a:spcAft>
                <a:spcPts val="200"/>
              </a:spcAft>
            </a:pPr>
            <a:r>
              <a:rPr lang="en-US" dirty="0"/>
              <a:t>Other Medical Conditions</a:t>
            </a:r>
          </a:p>
        </p:txBody>
      </p:sp>
      <p:sp>
        <p:nvSpPr>
          <p:cNvPr id="5" name="Text Placeholder 6">
            <a:extLst>
              <a:ext uri="{FF2B5EF4-FFF2-40B4-BE49-F238E27FC236}">
                <a16:creationId xmlns:a16="http://schemas.microsoft.com/office/drawing/2014/main" id="{4905CE9E-F4C0-E1F1-2B13-56603557637F}"/>
              </a:ext>
            </a:extLst>
          </p:cNvPr>
          <p:cNvSpPr txBox="1">
            <a:spLocks/>
          </p:cNvSpPr>
          <p:nvPr/>
        </p:nvSpPr>
        <p:spPr>
          <a:xfrm>
            <a:off x="726495" y="2763156"/>
            <a:ext cx="2097025" cy="3474275"/>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Risk refresher</a:t>
            </a:r>
            <a:endParaRPr lang="en-US" dirty="0"/>
          </a:p>
          <a:p>
            <a:pPr marL="285750" indent="-285750">
              <a:lnSpc>
                <a:spcPct val="110000"/>
              </a:lnSpc>
              <a:spcBef>
                <a:spcPts val="200"/>
              </a:spcBef>
              <a:spcAft>
                <a:spcPts val="200"/>
              </a:spcAft>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Examples of potential conditions and interventions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360: Other Medical Conditions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22</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5157031"/>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200"/>
              </a:spcAft>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There are no changes to this risk, only clarifications</a:t>
            </a:r>
          </a:p>
          <a:p>
            <a:pPr marL="514350" indent="-342900">
              <a:lnSpc>
                <a:spcPct val="110000"/>
              </a:lnSpc>
              <a:spcAft>
                <a:spcPts val="1200"/>
              </a:spcAft>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Medical conditions with a nutrition-related component fall under this risk</a:t>
            </a:r>
          </a:p>
          <a:p>
            <a:pPr marL="971550" lvl="1" indent="-342900">
              <a:lnSpc>
                <a:spcPct val="110000"/>
              </a:lnSpc>
              <a:spcAft>
                <a:spcPts val="1200"/>
              </a:spcAft>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This remains at the high risk level, and requires a referral to a WIC Nutritionist </a:t>
            </a:r>
          </a:p>
          <a:p>
            <a:pPr marL="514350" indent="-342900">
              <a:lnSpc>
                <a:spcPct val="110000"/>
              </a:lnSpc>
              <a:spcAft>
                <a:spcPts val="1200"/>
              </a:spcAft>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Medical conditions must be diagnosed by a medical provider, though participants can still self-report the diagnosis to WIC staff </a:t>
            </a:r>
          </a:p>
          <a:p>
            <a:pPr marL="514350" indent="-342900">
              <a:lnSpc>
                <a:spcPct val="110000"/>
              </a:lnSpc>
              <a:spcAft>
                <a:spcPts val="1200"/>
              </a:spcAft>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If you are unsure if this risk fits for a certain medical condition, please connect with your Training Supervisor, WIC Nutritionist or assigned Nutrition Consultant</a:t>
            </a:r>
          </a:p>
          <a:p>
            <a:pPr marL="514350" indent="-342900">
              <a:lnSpc>
                <a:spcPct val="110000"/>
              </a:lnSpc>
              <a:spcAft>
                <a:spcPts val="1200"/>
              </a:spcAft>
              <a:buFont typeface="Wingdings" panose="05000000000000000000" pitchFamily="2" charset="2"/>
              <a:buChar char="§"/>
            </a:pPr>
            <a:endParaRPr lang="en-US" sz="2400" dirty="0">
              <a:latin typeface="Source Sans Pro" panose="020B0503030403020204" pitchFamily="34" charset="0"/>
              <a:ea typeface="Source Sans Pro" panose="020B0503030403020204" pitchFamily="34" charset="0"/>
            </a:endParaRPr>
          </a:p>
          <a:p>
            <a:pPr>
              <a:lnSpc>
                <a:spcPct val="110000"/>
              </a:lnSpc>
              <a:spcAft>
                <a:spcPts val="1200"/>
              </a:spcAft>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365273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A62FF91C-9BFE-1F2B-8F14-F09443649F16}"/>
              </a:ext>
            </a:extLst>
          </p:cNvPr>
          <p:cNvSpPr txBox="1">
            <a:spLocks/>
          </p:cNvSpPr>
          <p:nvPr/>
        </p:nvSpPr>
        <p:spPr>
          <a:xfrm>
            <a:off x="726494" y="1489337"/>
            <a:ext cx="2097025" cy="1273819"/>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360 </a:t>
            </a:r>
          </a:p>
          <a:p>
            <a:r>
              <a:rPr lang="en-US"/>
              <a:t>Other Medical Conditions</a:t>
            </a:r>
          </a:p>
        </p:txBody>
      </p:sp>
      <p:sp>
        <p:nvSpPr>
          <p:cNvPr id="5" name="Text Placeholder 6">
            <a:extLst>
              <a:ext uri="{FF2B5EF4-FFF2-40B4-BE49-F238E27FC236}">
                <a16:creationId xmlns:a16="http://schemas.microsoft.com/office/drawing/2014/main" id="{4905CE9E-F4C0-E1F1-2B13-56603557637F}"/>
              </a:ext>
            </a:extLst>
          </p:cNvPr>
          <p:cNvSpPr txBox="1">
            <a:spLocks/>
          </p:cNvSpPr>
          <p:nvPr/>
        </p:nvSpPr>
        <p:spPr>
          <a:xfrm>
            <a:off x="726495" y="2763156"/>
            <a:ext cx="2097025" cy="3474275"/>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Risk refresher</a:t>
            </a:r>
            <a:endParaRPr lang="en-US" dirty="0"/>
          </a:p>
          <a:p>
            <a:pPr marL="285750" indent="-285750">
              <a:lnSpc>
                <a:spcPct val="110000"/>
              </a:lnSpc>
              <a:spcBef>
                <a:spcPts val="200"/>
              </a:spcBef>
              <a:spcAft>
                <a:spcPts val="200"/>
              </a:spcAft>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Examples of potential conditions and interventions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360: Other Medical Conditions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23</a:t>
            </a:fld>
            <a:endParaRPr lang="en-US"/>
          </a:p>
        </p:txBody>
      </p:sp>
      <p:graphicFrame>
        <p:nvGraphicFramePr>
          <p:cNvPr id="2" name="Table 3">
            <a:extLst>
              <a:ext uri="{FF2B5EF4-FFF2-40B4-BE49-F238E27FC236}">
                <a16:creationId xmlns:a16="http://schemas.microsoft.com/office/drawing/2014/main" id="{4B902AFC-7CBF-4993-7DAA-80759E90C40A}"/>
              </a:ext>
            </a:extLst>
          </p:cNvPr>
          <p:cNvGraphicFramePr>
            <a:graphicFrameLocks noGrp="1"/>
          </p:cNvGraphicFramePr>
          <p:nvPr>
            <p:extLst>
              <p:ext uri="{D42A27DB-BD31-4B8C-83A1-F6EECF244321}">
                <p14:modId xmlns:p14="http://schemas.microsoft.com/office/powerpoint/2010/main" val="1510208579"/>
              </p:ext>
            </p:extLst>
          </p:nvPr>
        </p:nvGraphicFramePr>
        <p:xfrm>
          <a:off x="3059788" y="1489336"/>
          <a:ext cx="8197668" cy="4999696"/>
        </p:xfrm>
        <a:graphic>
          <a:graphicData uri="http://schemas.openxmlformats.org/drawingml/2006/table">
            <a:tbl>
              <a:tblPr firstRow="1" bandRow="1">
                <a:tableStyleId>{00A15C55-8517-42AA-B614-E9B94910E393}</a:tableStyleId>
              </a:tblPr>
              <a:tblGrid>
                <a:gridCol w="2369745">
                  <a:extLst>
                    <a:ext uri="{9D8B030D-6E8A-4147-A177-3AD203B41FA5}">
                      <a16:colId xmlns:a16="http://schemas.microsoft.com/office/drawing/2014/main" val="744961170"/>
                    </a:ext>
                  </a:extLst>
                </a:gridCol>
                <a:gridCol w="5827923">
                  <a:extLst>
                    <a:ext uri="{9D8B030D-6E8A-4147-A177-3AD203B41FA5}">
                      <a16:colId xmlns:a16="http://schemas.microsoft.com/office/drawing/2014/main" val="634232050"/>
                    </a:ext>
                  </a:extLst>
                </a:gridCol>
              </a:tblGrid>
              <a:tr h="509772">
                <a:tc>
                  <a:txBody>
                    <a:bodyPr/>
                    <a:lstStyle/>
                    <a:p>
                      <a:r>
                        <a:rPr lang="en-US" sz="2400"/>
                        <a:t>Condition</a:t>
                      </a:r>
                    </a:p>
                  </a:txBody>
                  <a:tcPr anchor="b"/>
                </a:tc>
                <a:tc>
                  <a:txBody>
                    <a:bodyPr/>
                    <a:lstStyle/>
                    <a:p>
                      <a:r>
                        <a:rPr lang="en-US" sz="2400"/>
                        <a:t>Recommended Interventions</a:t>
                      </a:r>
                    </a:p>
                  </a:txBody>
                  <a:tcPr anchor="b"/>
                </a:tc>
                <a:extLst>
                  <a:ext uri="{0D108BD9-81ED-4DB2-BD59-A6C34878D82A}">
                    <a16:rowId xmlns:a16="http://schemas.microsoft.com/office/drawing/2014/main" val="3151156594"/>
                  </a:ext>
                </a:extLst>
              </a:tr>
              <a:tr h="1839753">
                <a:tc>
                  <a:txBody>
                    <a:bodyPr/>
                    <a:lstStyle/>
                    <a:p>
                      <a:pPr>
                        <a:lnSpc>
                          <a:spcPct val="110000"/>
                        </a:lnSpc>
                        <a:spcBef>
                          <a:spcPts val="200"/>
                        </a:spcBef>
                        <a:spcAft>
                          <a:spcPts val="200"/>
                        </a:spcAft>
                      </a:pPr>
                      <a:r>
                        <a:rPr lang="en-US" sz="2000">
                          <a:latin typeface="Source Sans Pro" panose="020B0503030403020204" pitchFamily="34" charset="0"/>
                          <a:ea typeface="Source Sans Pro" panose="020B0503030403020204" pitchFamily="34" charset="0"/>
                        </a:rPr>
                        <a:t>All Types of Medical Conditions</a:t>
                      </a:r>
                    </a:p>
                  </a:txBody>
                  <a:tcPr anchor="ctr"/>
                </a:tc>
                <a:tc>
                  <a:txBody>
                    <a:bodyPr/>
                    <a:lstStyle/>
                    <a:p>
                      <a:pPr marL="342900" indent="-342900">
                        <a:lnSpc>
                          <a:spcPct val="110000"/>
                        </a:lnSpc>
                        <a:spcBef>
                          <a:spcPts val="200"/>
                        </a:spcBef>
                        <a:spcAft>
                          <a:spcPts val="200"/>
                        </a:spcAft>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Reinforce healthcare provider treatment and dietary plan (if applicable) </a:t>
                      </a:r>
                    </a:p>
                    <a:p>
                      <a:pPr marL="342900" indent="-342900">
                        <a:lnSpc>
                          <a:spcPct val="110000"/>
                        </a:lnSpc>
                        <a:spcBef>
                          <a:spcPts val="200"/>
                        </a:spcBef>
                        <a:spcAft>
                          <a:spcPts val="200"/>
                        </a:spcAft>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Refer for medical nutrition therapy (if available) </a:t>
                      </a:r>
                    </a:p>
                    <a:p>
                      <a:pPr marL="342900" indent="-342900">
                        <a:lnSpc>
                          <a:spcPct val="110000"/>
                        </a:lnSpc>
                        <a:spcBef>
                          <a:spcPts val="200"/>
                        </a:spcBef>
                        <a:spcAft>
                          <a:spcPts val="200"/>
                        </a:spcAft>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Recommend a healthy dietary pattern as described in the Dietary Guidelines for Americans</a:t>
                      </a:r>
                    </a:p>
                  </a:txBody>
                  <a:tcPr anchor="ctr"/>
                </a:tc>
                <a:extLst>
                  <a:ext uri="{0D108BD9-81ED-4DB2-BD59-A6C34878D82A}">
                    <a16:rowId xmlns:a16="http://schemas.microsoft.com/office/drawing/2014/main" val="2368443998"/>
                  </a:ext>
                </a:extLst>
              </a:tr>
              <a:tr h="1145507">
                <a:tc>
                  <a:txBody>
                    <a:bodyPr/>
                    <a:lstStyle/>
                    <a:p>
                      <a:pPr>
                        <a:lnSpc>
                          <a:spcPct val="110000"/>
                        </a:lnSpc>
                        <a:spcBef>
                          <a:spcPts val="200"/>
                        </a:spcBef>
                        <a:spcAft>
                          <a:spcPts val="200"/>
                        </a:spcAft>
                      </a:pPr>
                      <a:r>
                        <a:rPr lang="en-US" sz="2000" b="0" i="0" u="none" strike="noStrike" baseline="0">
                          <a:solidFill>
                            <a:schemeClr val="tx1"/>
                          </a:solidFill>
                          <a:latin typeface="Source Sans Pro" panose="020B0503030403020204" pitchFamily="34" charset="0"/>
                          <a:ea typeface="Source Sans Pro" panose="020B0503030403020204" pitchFamily="34" charset="0"/>
                        </a:rPr>
                        <a:t>Polycystic Ovary Syndrome (PCOS) 	</a:t>
                      </a:r>
                    </a:p>
                  </a:txBody>
                  <a:tcPr anchor="ctr"/>
                </a:tc>
                <a:tc>
                  <a:txBody>
                    <a:bodyPr/>
                    <a:lstStyle/>
                    <a:p>
                      <a:pPr marL="342900" indent="-342900">
                        <a:lnSpc>
                          <a:spcPct val="110000"/>
                        </a:lnSpc>
                        <a:spcBef>
                          <a:spcPts val="200"/>
                        </a:spcBef>
                        <a:spcAft>
                          <a:spcPts val="200"/>
                        </a:spcAft>
                        <a:buFont typeface="Arial" panose="020B0604020202020204" pitchFamily="34" charset="0"/>
                        <a:buChar char="•"/>
                      </a:pPr>
                      <a:r>
                        <a:rPr lang="en-US" sz="2000" b="0" i="0" u="none" strike="noStrike" baseline="0" dirty="0">
                          <a:solidFill>
                            <a:schemeClr val="tx1"/>
                          </a:solidFill>
                          <a:latin typeface="Source Sans Pro" panose="020B0503030403020204" pitchFamily="34" charset="0"/>
                          <a:ea typeface="Source Sans Pro" panose="020B0503030403020204" pitchFamily="34" charset="0"/>
                        </a:rPr>
                        <a:t>Provide dietary and physical activity guidance to support hormone and blood sugar balance</a:t>
                      </a:r>
                    </a:p>
                  </a:txBody>
                  <a:tcPr anchor="ctr"/>
                </a:tc>
                <a:extLst>
                  <a:ext uri="{0D108BD9-81ED-4DB2-BD59-A6C34878D82A}">
                    <a16:rowId xmlns:a16="http://schemas.microsoft.com/office/drawing/2014/main" val="3865052314"/>
                  </a:ext>
                </a:extLst>
              </a:tr>
              <a:tr h="1492630">
                <a:tc>
                  <a:txBody>
                    <a:bodyPr/>
                    <a:lstStyle/>
                    <a:p>
                      <a:pPr>
                        <a:lnSpc>
                          <a:spcPct val="110000"/>
                        </a:lnSpc>
                        <a:spcBef>
                          <a:spcPts val="200"/>
                        </a:spcBef>
                        <a:spcAft>
                          <a:spcPts val="200"/>
                        </a:spcAft>
                      </a:pPr>
                      <a:r>
                        <a:rPr lang="en-US" sz="2000">
                          <a:latin typeface="Source Sans Pro" panose="020B0503030403020204" pitchFamily="34" charset="0"/>
                          <a:ea typeface="Source Sans Pro" panose="020B0503030403020204" pitchFamily="34" charset="0"/>
                        </a:rPr>
                        <a:t>Asthma</a:t>
                      </a:r>
                    </a:p>
                  </a:txBody>
                  <a:tcPr anchor="ctr"/>
                </a:tc>
                <a:tc>
                  <a:txBody>
                    <a:bodyPr/>
                    <a:lstStyle/>
                    <a:p>
                      <a:pPr marL="342900" indent="-342900">
                        <a:lnSpc>
                          <a:spcPct val="110000"/>
                        </a:lnSpc>
                        <a:spcBef>
                          <a:spcPts val="200"/>
                        </a:spcBef>
                        <a:spcAft>
                          <a:spcPts val="200"/>
                        </a:spcAft>
                        <a:buFont typeface="Arial" panose="020B0604020202020204" pitchFamily="34" charset="0"/>
                        <a:buChar char="•"/>
                      </a:pPr>
                      <a:r>
                        <a:rPr lang="en-US" sz="2000" b="0" i="0" u="none" strike="noStrike" baseline="0" dirty="0">
                          <a:solidFill>
                            <a:schemeClr val="tx1"/>
                          </a:solidFill>
                          <a:latin typeface="Source Sans Pro" panose="020B0503030403020204" pitchFamily="34" charset="0"/>
                          <a:ea typeface="Source Sans Pro" panose="020B0503030403020204" pitchFamily="34" charset="0"/>
                        </a:rPr>
                        <a:t>Provide dietary and physical activity guidance to support health</a:t>
                      </a:r>
                    </a:p>
                    <a:p>
                      <a:pPr marL="342900" indent="-342900">
                        <a:lnSpc>
                          <a:spcPct val="110000"/>
                        </a:lnSpc>
                        <a:spcBef>
                          <a:spcPts val="200"/>
                        </a:spcBef>
                        <a:spcAft>
                          <a:spcPts val="200"/>
                        </a:spcAft>
                        <a:buFont typeface="Arial" panose="020B0604020202020204" pitchFamily="34" charset="0"/>
                        <a:buChar char="•"/>
                      </a:pPr>
                      <a:r>
                        <a:rPr lang="en-US" sz="2000" b="0" i="0" u="none" strike="noStrike" baseline="0" dirty="0">
                          <a:solidFill>
                            <a:schemeClr val="tx1"/>
                          </a:solidFill>
                          <a:latin typeface="Source Sans Pro" panose="020B0503030403020204" pitchFamily="34" charset="0"/>
                          <a:ea typeface="Source Sans Pro" panose="020B0503030403020204" pitchFamily="34" charset="0"/>
                        </a:rPr>
                        <a:t>Educate on avoidance of allergy-triggering foods, if applicable</a:t>
                      </a:r>
                      <a:endParaRPr lang="en-US" sz="2000" dirty="0">
                        <a:latin typeface="Source Sans Pro" panose="020B0503030403020204" pitchFamily="34" charset="0"/>
                        <a:ea typeface="Source Sans Pro" panose="020B0503030403020204" pitchFamily="34" charset="0"/>
                      </a:endParaRPr>
                    </a:p>
                  </a:txBody>
                  <a:tcPr anchor="ctr"/>
                </a:tc>
                <a:extLst>
                  <a:ext uri="{0D108BD9-81ED-4DB2-BD59-A6C34878D82A}">
                    <a16:rowId xmlns:a16="http://schemas.microsoft.com/office/drawing/2014/main" val="297245474"/>
                  </a:ext>
                </a:extLst>
              </a:tr>
            </a:tbl>
          </a:graphicData>
        </a:graphic>
      </p:graphicFrame>
    </p:spTree>
    <p:custDataLst>
      <p:tags r:id="rId1"/>
    </p:custDataLst>
    <p:extLst>
      <p:ext uri="{BB962C8B-B14F-4D97-AF65-F5344CB8AC3E}">
        <p14:creationId xmlns:p14="http://schemas.microsoft.com/office/powerpoint/2010/main" val="2419053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A62FF91C-9BFE-1F2B-8F14-F09443649F16}"/>
              </a:ext>
            </a:extLst>
          </p:cNvPr>
          <p:cNvSpPr txBox="1">
            <a:spLocks/>
          </p:cNvSpPr>
          <p:nvPr/>
        </p:nvSpPr>
        <p:spPr>
          <a:xfrm>
            <a:off x="726494" y="1489337"/>
            <a:ext cx="2097025" cy="1273819"/>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360 </a:t>
            </a:r>
          </a:p>
          <a:p>
            <a:r>
              <a:rPr lang="en-US"/>
              <a:t>Other Medical Conditions</a:t>
            </a:r>
          </a:p>
        </p:txBody>
      </p:sp>
      <p:sp>
        <p:nvSpPr>
          <p:cNvPr id="5" name="Text Placeholder 6">
            <a:extLst>
              <a:ext uri="{FF2B5EF4-FFF2-40B4-BE49-F238E27FC236}">
                <a16:creationId xmlns:a16="http://schemas.microsoft.com/office/drawing/2014/main" id="{4905CE9E-F4C0-E1F1-2B13-56603557637F}"/>
              </a:ext>
            </a:extLst>
          </p:cNvPr>
          <p:cNvSpPr txBox="1">
            <a:spLocks/>
          </p:cNvSpPr>
          <p:nvPr/>
        </p:nvSpPr>
        <p:spPr>
          <a:xfrm>
            <a:off x="726494" y="2758147"/>
            <a:ext cx="2097025" cy="3474275"/>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Risk refresher</a:t>
            </a:r>
            <a:endParaRPr lang="en-US" dirty="0"/>
          </a:p>
          <a:p>
            <a:pPr marL="285750" indent="-285750">
              <a:lnSpc>
                <a:spcPct val="110000"/>
              </a:lnSpc>
              <a:spcBef>
                <a:spcPts val="200"/>
              </a:spcBef>
              <a:spcAft>
                <a:spcPts val="200"/>
              </a:spcAft>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Examples of potential conditions and interventions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360: Other Medical Conditions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24</a:t>
            </a:fld>
            <a:endParaRPr lang="en-US"/>
          </a:p>
        </p:txBody>
      </p:sp>
      <p:graphicFrame>
        <p:nvGraphicFramePr>
          <p:cNvPr id="2" name="Table 3">
            <a:extLst>
              <a:ext uri="{FF2B5EF4-FFF2-40B4-BE49-F238E27FC236}">
                <a16:creationId xmlns:a16="http://schemas.microsoft.com/office/drawing/2014/main" id="{4B902AFC-7CBF-4993-7DAA-80759E90C40A}"/>
              </a:ext>
            </a:extLst>
          </p:cNvPr>
          <p:cNvGraphicFramePr>
            <a:graphicFrameLocks noGrp="1"/>
          </p:cNvGraphicFramePr>
          <p:nvPr>
            <p:extLst>
              <p:ext uri="{D42A27DB-BD31-4B8C-83A1-F6EECF244321}">
                <p14:modId xmlns:p14="http://schemas.microsoft.com/office/powerpoint/2010/main" val="3490265811"/>
              </p:ext>
            </p:extLst>
          </p:nvPr>
        </p:nvGraphicFramePr>
        <p:xfrm>
          <a:off x="3059788" y="1489336"/>
          <a:ext cx="8197668" cy="4790702"/>
        </p:xfrm>
        <a:graphic>
          <a:graphicData uri="http://schemas.openxmlformats.org/drawingml/2006/table">
            <a:tbl>
              <a:tblPr firstRow="1" bandRow="1">
                <a:tableStyleId>{00A15C55-8517-42AA-B614-E9B94910E393}</a:tableStyleId>
              </a:tblPr>
              <a:tblGrid>
                <a:gridCol w="2369745">
                  <a:extLst>
                    <a:ext uri="{9D8B030D-6E8A-4147-A177-3AD203B41FA5}">
                      <a16:colId xmlns:a16="http://schemas.microsoft.com/office/drawing/2014/main" val="744961170"/>
                    </a:ext>
                  </a:extLst>
                </a:gridCol>
                <a:gridCol w="5827923">
                  <a:extLst>
                    <a:ext uri="{9D8B030D-6E8A-4147-A177-3AD203B41FA5}">
                      <a16:colId xmlns:a16="http://schemas.microsoft.com/office/drawing/2014/main" val="634232050"/>
                    </a:ext>
                  </a:extLst>
                </a:gridCol>
              </a:tblGrid>
              <a:tr h="478077">
                <a:tc>
                  <a:txBody>
                    <a:bodyPr/>
                    <a:lstStyle/>
                    <a:p>
                      <a:r>
                        <a:rPr lang="en-US" sz="2400"/>
                        <a:t>Condition</a:t>
                      </a:r>
                    </a:p>
                  </a:txBody>
                  <a:tcPr anchor="b"/>
                </a:tc>
                <a:tc>
                  <a:txBody>
                    <a:bodyPr/>
                    <a:lstStyle/>
                    <a:p>
                      <a:r>
                        <a:rPr lang="en-US" sz="2400"/>
                        <a:t>Recommended Interventions</a:t>
                      </a:r>
                    </a:p>
                  </a:txBody>
                  <a:tcPr anchor="b"/>
                </a:tc>
                <a:extLst>
                  <a:ext uri="{0D108BD9-81ED-4DB2-BD59-A6C34878D82A}">
                    <a16:rowId xmlns:a16="http://schemas.microsoft.com/office/drawing/2014/main" val="3151156594"/>
                  </a:ext>
                </a:extLst>
              </a:tr>
              <a:tr h="3231601">
                <a:tc>
                  <a:txBody>
                    <a:bodyPr/>
                    <a:lstStyle/>
                    <a:p>
                      <a:pPr>
                        <a:lnSpc>
                          <a:spcPct val="110000"/>
                        </a:lnSpc>
                        <a:spcBef>
                          <a:spcPts val="200"/>
                        </a:spcBef>
                      </a:pPr>
                      <a:r>
                        <a:rPr lang="en-US" sz="2000">
                          <a:latin typeface="Source Sans Pro" panose="020B0503030403020204" pitchFamily="34" charset="0"/>
                          <a:ea typeface="Source Sans Pro" panose="020B0503030403020204" pitchFamily="34" charset="0"/>
                        </a:rPr>
                        <a:t>Cardiovascular Disease</a:t>
                      </a:r>
                    </a:p>
                  </a:txBody>
                  <a:tcPr anchor="ctr"/>
                </a:tc>
                <a:tc>
                  <a:txBody>
                    <a:bodyPr/>
                    <a:lstStyle/>
                    <a:p>
                      <a:pPr marL="342900" indent="-342900">
                        <a:lnSpc>
                          <a:spcPct val="110000"/>
                        </a:lnSpc>
                        <a:spcBef>
                          <a:spcPts val="200"/>
                        </a:spcBef>
                        <a:spcAft>
                          <a:spcPts val="200"/>
                        </a:spcAft>
                        <a:buFont typeface="Arial" panose="020B0604020202020204" pitchFamily="34" charset="0"/>
                        <a:buChar char="•"/>
                      </a:pPr>
                      <a:r>
                        <a:rPr lang="en-US" sz="1900" dirty="0">
                          <a:latin typeface="Source Sans Pro" panose="020B0503030403020204" pitchFamily="34" charset="0"/>
                          <a:ea typeface="Source Sans Pro" panose="020B0503030403020204" pitchFamily="34" charset="0"/>
                        </a:rPr>
                        <a:t>Encourage participant to discuss blood cholesterol and triglycerides with health care provider</a:t>
                      </a:r>
                    </a:p>
                    <a:p>
                      <a:pPr marL="342900" indent="-342900">
                        <a:lnSpc>
                          <a:spcPct val="110000"/>
                        </a:lnSpc>
                        <a:spcBef>
                          <a:spcPts val="200"/>
                        </a:spcBef>
                        <a:spcAft>
                          <a:spcPts val="200"/>
                        </a:spcAft>
                        <a:buFont typeface="Arial" panose="020B0604020202020204" pitchFamily="34" charset="0"/>
                        <a:buChar char="•"/>
                      </a:pPr>
                      <a:r>
                        <a:rPr lang="en-US" sz="1900" dirty="0">
                          <a:latin typeface="Source Sans Pro" panose="020B0503030403020204" pitchFamily="34" charset="0"/>
                          <a:ea typeface="Source Sans Pro" panose="020B0503030403020204" pitchFamily="34" charset="0"/>
                        </a:rPr>
                        <a:t>Recommend limiting alcohol, salt, added sugars, and saturated fat as part of a healthy dietary pattern</a:t>
                      </a:r>
                    </a:p>
                    <a:p>
                      <a:pPr marL="342900" indent="-342900">
                        <a:lnSpc>
                          <a:spcPct val="110000"/>
                        </a:lnSpc>
                        <a:spcBef>
                          <a:spcPts val="200"/>
                        </a:spcBef>
                        <a:spcAft>
                          <a:spcPts val="200"/>
                        </a:spcAft>
                        <a:buFont typeface="Arial" panose="020B0604020202020204" pitchFamily="34" charset="0"/>
                        <a:buChar char="•"/>
                      </a:pPr>
                      <a:r>
                        <a:rPr lang="en-US" sz="1900" dirty="0">
                          <a:latin typeface="Source Sans Pro" panose="020B0503030403020204" pitchFamily="34" charset="0"/>
                          <a:ea typeface="Source Sans Pro" panose="020B0503030403020204" pitchFamily="34" charset="0"/>
                        </a:rPr>
                        <a:t>Suggest dietary fiber food options (e.g., fruit, vegetables, whole grains, legumes)</a:t>
                      </a:r>
                    </a:p>
                    <a:p>
                      <a:pPr marL="342900" indent="-342900">
                        <a:lnSpc>
                          <a:spcPct val="110000"/>
                        </a:lnSpc>
                        <a:spcBef>
                          <a:spcPts val="200"/>
                        </a:spcBef>
                        <a:spcAft>
                          <a:spcPts val="200"/>
                        </a:spcAft>
                        <a:buFont typeface="Arial" panose="020B0604020202020204" pitchFamily="34" charset="0"/>
                        <a:buChar char="•"/>
                      </a:pPr>
                      <a:r>
                        <a:rPr lang="en-US" sz="1900" dirty="0">
                          <a:latin typeface="Source Sans Pro" panose="020B0503030403020204" pitchFamily="34" charset="0"/>
                          <a:ea typeface="Source Sans Pro" panose="020B0503030403020204" pitchFamily="34" charset="0"/>
                        </a:rPr>
                        <a:t>Encourage stress-relieving activities</a:t>
                      </a:r>
                    </a:p>
                    <a:p>
                      <a:pPr marL="342900" indent="-342900">
                        <a:lnSpc>
                          <a:spcPct val="110000"/>
                        </a:lnSpc>
                        <a:spcBef>
                          <a:spcPts val="200"/>
                        </a:spcBef>
                        <a:spcAft>
                          <a:spcPts val="200"/>
                        </a:spcAft>
                        <a:buFont typeface="Arial" panose="020B0604020202020204" pitchFamily="34" charset="0"/>
                        <a:buChar char="•"/>
                      </a:pPr>
                      <a:r>
                        <a:rPr lang="en-US" sz="1900" dirty="0">
                          <a:latin typeface="Source Sans Pro" panose="020B0503030403020204" pitchFamily="34" charset="0"/>
                          <a:ea typeface="Source Sans Pro" panose="020B0503030403020204" pitchFamily="34" charset="0"/>
                        </a:rPr>
                        <a:t>Encourage smoking cessation if participant is a smoker</a:t>
                      </a:r>
                    </a:p>
                  </a:txBody>
                  <a:tcPr/>
                </a:tc>
                <a:extLst>
                  <a:ext uri="{0D108BD9-81ED-4DB2-BD59-A6C34878D82A}">
                    <a16:rowId xmlns:a16="http://schemas.microsoft.com/office/drawing/2014/main" val="2368443998"/>
                  </a:ext>
                </a:extLst>
              </a:tr>
              <a:tr h="1074286">
                <a:tc>
                  <a:txBody>
                    <a:bodyPr/>
                    <a:lstStyle/>
                    <a:p>
                      <a:pPr>
                        <a:lnSpc>
                          <a:spcPct val="110000"/>
                        </a:lnSpc>
                        <a:spcBef>
                          <a:spcPts val="200"/>
                        </a:spcBef>
                      </a:pPr>
                      <a:r>
                        <a:rPr lang="en-US" sz="2000" b="0" i="0" u="none" strike="noStrike" baseline="0">
                          <a:solidFill>
                            <a:schemeClr val="tx1"/>
                          </a:solidFill>
                          <a:latin typeface="Source Sans Pro" panose="020B0503030403020204" pitchFamily="34" charset="0"/>
                          <a:ea typeface="Source Sans Pro" panose="020B0503030403020204" pitchFamily="34" charset="0"/>
                        </a:rPr>
                        <a:t>Cystic Fibrosis	</a:t>
                      </a:r>
                    </a:p>
                  </a:txBody>
                  <a:tcPr anchor="ctr"/>
                </a:tc>
                <a:tc>
                  <a:txBody>
                    <a:bodyPr/>
                    <a:lstStyle/>
                    <a:p>
                      <a:pPr marL="342900" indent="-342900">
                        <a:lnSpc>
                          <a:spcPct val="110000"/>
                        </a:lnSpc>
                        <a:spcBef>
                          <a:spcPts val="200"/>
                        </a:spcBef>
                        <a:spcAft>
                          <a:spcPts val="200"/>
                        </a:spcAft>
                        <a:buFont typeface="Arial" panose="020B0604020202020204" pitchFamily="34" charset="0"/>
                        <a:buChar char="•"/>
                      </a:pPr>
                      <a:r>
                        <a:rPr lang="en-US" sz="1900" b="0" i="0" u="none" strike="noStrike" baseline="0" dirty="0">
                          <a:solidFill>
                            <a:schemeClr val="tx1"/>
                          </a:solidFill>
                          <a:latin typeface="Source Sans Pro" panose="020B0503030403020204" pitchFamily="34" charset="0"/>
                          <a:ea typeface="Source Sans Pro" panose="020B0503030403020204" pitchFamily="34" charset="0"/>
                        </a:rPr>
                        <a:t>Provide more frequent growth monitoring</a:t>
                      </a:r>
                    </a:p>
                    <a:p>
                      <a:pPr marL="342900" indent="-342900">
                        <a:lnSpc>
                          <a:spcPct val="110000"/>
                        </a:lnSpc>
                        <a:spcBef>
                          <a:spcPts val="200"/>
                        </a:spcBef>
                        <a:spcAft>
                          <a:spcPts val="200"/>
                        </a:spcAft>
                        <a:buFont typeface="Arial" panose="020B0604020202020204" pitchFamily="34" charset="0"/>
                        <a:buChar char="•"/>
                      </a:pPr>
                      <a:r>
                        <a:rPr lang="en-US" sz="1900" b="0" i="0" u="none" strike="noStrike" baseline="0" dirty="0">
                          <a:solidFill>
                            <a:schemeClr val="tx1"/>
                          </a:solidFill>
                          <a:latin typeface="Source Sans Pro" panose="020B0503030403020204" pitchFamily="34" charset="0"/>
                          <a:ea typeface="Source Sans Pro" panose="020B0503030403020204" pitchFamily="34" charset="0"/>
                        </a:rPr>
                        <a:t>Encourage adequate caloric intake to maintain healthy weight and normal growth</a:t>
                      </a:r>
                    </a:p>
                  </a:txBody>
                  <a:tcPr anchor="ctr"/>
                </a:tc>
                <a:extLst>
                  <a:ext uri="{0D108BD9-81ED-4DB2-BD59-A6C34878D82A}">
                    <a16:rowId xmlns:a16="http://schemas.microsoft.com/office/drawing/2014/main" val="3865052314"/>
                  </a:ext>
                </a:extLst>
              </a:tr>
            </a:tbl>
          </a:graphicData>
        </a:graphic>
      </p:graphicFrame>
    </p:spTree>
    <p:custDataLst>
      <p:tags r:id="rId1"/>
    </p:custDataLst>
    <p:extLst>
      <p:ext uri="{BB962C8B-B14F-4D97-AF65-F5344CB8AC3E}">
        <p14:creationId xmlns:p14="http://schemas.microsoft.com/office/powerpoint/2010/main" val="2660435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F2E233EF-4BD0-88BE-5660-4CDF49A492C4}"/>
              </a:ext>
            </a:extLst>
          </p:cNvPr>
          <p:cNvSpPr txBox="1">
            <a:spLocks/>
          </p:cNvSpPr>
          <p:nvPr/>
        </p:nvSpPr>
        <p:spPr>
          <a:xfrm>
            <a:off x="743071" y="1501316"/>
            <a:ext cx="2097025" cy="1273822"/>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2"/>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361</a:t>
            </a:r>
          </a:p>
          <a:p>
            <a:pPr>
              <a:lnSpc>
                <a:spcPct val="110000"/>
              </a:lnSpc>
            </a:pPr>
            <a:r>
              <a:rPr lang="en-US" dirty="0"/>
              <a:t>Mental Illnesses</a:t>
            </a:r>
          </a:p>
        </p:txBody>
      </p:sp>
      <p:sp>
        <p:nvSpPr>
          <p:cNvPr id="4" name="Text Placeholder 8">
            <a:extLst>
              <a:ext uri="{FF2B5EF4-FFF2-40B4-BE49-F238E27FC236}">
                <a16:creationId xmlns:a16="http://schemas.microsoft.com/office/drawing/2014/main" id="{7680E3E7-D22A-CDBD-7D0A-5C3ED8909655}"/>
              </a:ext>
            </a:extLst>
          </p:cNvPr>
          <p:cNvSpPr txBox="1">
            <a:spLocks/>
          </p:cNvSpPr>
          <p:nvPr/>
        </p:nvSpPr>
        <p:spPr>
          <a:xfrm>
            <a:off x="743071" y="2775138"/>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2">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chemeClr val="accent2"/>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Risk name change: formerly “Maternal Depression” </a:t>
            </a:r>
            <a:endParaRPr lang="en-US" sz="1600" b="1" i="1" dirty="0">
              <a:solidFill>
                <a:schemeClr val="tx2"/>
              </a:solidFill>
              <a:latin typeface="Arial" panose="020B0604020202020204" pitchFamily="34" charset="0"/>
              <a:ea typeface="Source Sans Pro Light" panose="020B0403030403020204" pitchFamily="34" charset="0"/>
              <a:cs typeface="Arial" panose="020B0604020202020204" pitchFamily="34" charset="0"/>
            </a:endParaRPr>
          </a:p>
          <a:p>
            <a:pPr marL="285750" indent="-285750">
              <a:lnSpc>
                <a:spcPct val="110000"/>
              </a:lnSpc>
              <a:spcBef>
                <a:spcPts val="200"/>
              </a:spcBef>
              <a:spcAft>
                <a:spcPts val="200"/>
              </a:spcAft>
              <a:buClr>
                <a:schemeClr val="accent2"/>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Expanded risk definition and criteria</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361 – Mental Illnesses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25</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038170" y="1568690"/>
            <a:ext cx="8806470"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600"/>
              </a:spcBef>
              <a:spcAft>
                <a:spcPts val="12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The name is changing to </a:t>
            </a:r>
            <a:r>
              <a:rPr lang="en-US" sz="2400" i="1" dirty="0">
                <a:latin typeface="Source Sans Pro" panose="020B0503030403020204" pitchFamily="34" charset="0"/>
                <a:ea typeface="Source Sans Pro" panose="020B0503030403020204" pitchFamily="34" charset="0"/>
              </a:rPr>
              <a:t>Mental Illnesses </a:t>
            </a:r>
            <a:r>
              <a:rPr lang="en-US" sz="2400" dirty="0">
                <a:latin typeface="Source Sans Pro" panose="020B0503030403020204" pitchFamily="34" charset="0"/>
                <a:ea typeface="Source Sans Pro" panose="020B0503030403020204" pitchFamily="34" charset="0"/>
              </a:rPr>
              <a:t>(from </a:t>
            </a:r>
            <a:r>
              <a:rPr lang="en-US" sz="2400" i="1" dirty="0">
                <a:latin typeface="Source Sans Pro" panose="020B0503030403020204" pitchFamily="34" charset="0"/>
                <a:ea typeface="Source Sans Pro" panose="020B0503030403020204" pitchFamily="34" charset="0"/>
              </a:rPr>
              <a:t>Maternal Depression)</a:t>
            </a:r>
          </a:p>
          <a:p>
            <a:pPr marL="514350" indent="-342900">
              <a:lnSpc>
                <a:spcPct val="110000"/>
              </a:lnSpc>
              <a:spcBef>
                <a:spcPts val="600"/>
              </a:spcBef>
              <a:spcAft>
                <a:spcPts val="12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Now includes any provider-diagnosed mental illness where the symptoms or the treatment plan may affect nutritional status</a:t>
            </a:r>
          </a:p>
          <a:p>
            <a:pPr marL="514350" indent="-342900">
              <a:lnSpc>
                <a:spcPct val="110000"/>
              </a:lnSpc>
              <a:spcBef>
                <a:spcPts val="600"/>
              </a:spcBef>
              <a:spcAft>
                <a:spcPts val="12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Does not apply if a participant’s condition is stable and after a thorough assessment there appear to be no effects on nutritional status</a:t>
            </a:r>
          </a:p>
          <a:p>
            <a:pPr marL="514350" indent="-342900">
              <a:lnSpc>
                <a:spcPct val="110000"/>
              </a:lnSpc>
              <a:spcBef>
                <a:spcPts val="600"/>
              </a:spcBef>
              <a:spcAft>
                <a:spcPts val="12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WIC can be a safe place for participants to discuss their mental challenges to help reduce stigma, prejudice and discrimination</a:t>
            </a:r>
          </a:p>
          <a:p>
            <a:pPr>
              <a:lnSpc>
                <a:spcPct val="110000"/>
              </a:lnSpc>
              <a:spcBef>
                <a:spcPts val="600"/>
              </a:spcBef>
              <a:spcAft>
                <a:spcPts val="1200"/>
              </a:spcAft>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1907538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F2E233EF-4BD0-88BE-5660-4CDF49A492C4}"/>
              </a:ext>
            </a:extLst>
          </p:cNvPr>
          <p:cNvSpPr txBox="1">
            <a:spLocks/>
          </p:cNvSpPr>
          <p:nvPr/>
        </p:nvSpPr>
        <p:spPr>
          <a:xfrm>
            <a:off x="743232" y="1501317"/>
            <a:ext cx="2097025" cy="1273822"/>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2"/>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361</a:t>
            </a:r>
          </a:p>
          <a:p>
            <a:pPr>
              <a:lnSpc>
                <a:spcPct val="110000"/>
              </a:lnSpc>
            </a:pPr>
            <a:r>
              <a:rPr lang="en-US" dirty="0"/>
              <a:t>Mental Illnesses</a:t>
            </a:r>
          </a:p>
        </p:txBody>
      </p:sp>
      <p:sp>
        <p:nvSpPr>
          <p:cNvPr id="4" name="Text Placeholder 8">
            <a:extLst>
              <a:ext uri="{FF2B5EF4-FFF2-40B4-BE49-F238E27FC236}">
                <a16:creationId xmlns:a16="http://schemas.microsoft.com/office/drawing/2014/main" id="{7680E3E7-D22A-CDBD-7D0A-5C3ED8909655}"/>
              </a:ext>
            </a:extLst>
          </p:cNvPr>
          <p:cNvSpPr txBox="1">
            <a:spLocks/>
          </p:cNvSpPr>
          <p:nvPr/>
        </p:nvSpPr>
        <p:spPr>
          <a:xfrm>
            <a:off x="743071" y="2775138"/>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2">
              <a:lumMod val="20000"/>
              <a:lumOff val="80000"/>
            </a:scheme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chemeClr val="accent2"/>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Risk name change, formerly </a:t>
            </a:r>
            <a:r>
              <a:rPr lang="en-US" sz="1800" i="1" dirty="0">
                <a:solidFill>
                  <a:schemeClr val="tx2"/>
                </a:solidFill>
                <a:latin typeface="Source Sans Pro" panose="020B0503030403020204" pitchFamily="34" charset="0"/>
                <a:ea typeface="Source Sans Pro" panose="020B0503030403020204" pitchFamily="34" charset="0"/>
              </a:rPr>
              <a:t>Maternal Depression</a:t>
            </a:r>
            <a:endParaRPr lang="en-US" dirty="0"/>
          </a:p>
          <a:p>
            <a:pPr marL="285750" indent="-285750">
              <a:lnSpc>
                <a:spcPct val="110000"/>
              </a:lnSpc>
              <a:spcBef>
                <a:spcPts val="200"/>
              </a:spcBef>
              <a:spcAft>
                <a:spcPts val="200"/>
              </a:spcAft>
              <a:buClr>
                <a:schemeClr val="accent2"/>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Expanded risk definition and criteria</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a:t>
            </a:r>
            <a:r>
              <a:rPr lang="en-US">
                <a:solidFill>
                  <a:schemeClr val="tx2"/>
                </a:solidFill>
                <a:latin typeface="Abadi" panose="020B0604020104020204" pitchFamily="34" charset="0"/>
                <a:cs typeface="Quire Sans" panose="020B0502040400020003" pitchFamily="34" charset="0"/>
              </a:rPr>
              <a:t>361 – Mental Illnesses</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26</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Examples of mental illnesses include (but not limited to):</a:t>
            </a:r>
          </a:p>
          <a:p>
            <a:endParaRPr lang="en-US" dirty="0">
              <a:latin typeface="Source Sans Pro" panose="020B0503030403020204" pitchFamily="34" charset="0"/>
              <a:ea typeface="Source Sans Pro" panose="020B0503030403020204" pitchFamily="34" charset="0"/>
            </a:endParaRPr>
          </a:p>
        </p:txBody>
      </p:sp>
      <p:sp>
        <p:nvSpPr>
          <p:cNvPr id="5" name="TextBox 4">
            <a:extLst>
              <a:ext uri="{FF2B5EF4-FFF2-40B4-BE49-F238E27FC236}">
                <a16:creationId xmlns:a16="http://schemas.microsoft.com/office/drawing/2014/main" id="{A047C719-7801-3B0C-B265-DC3452923855}"/>
              </a:ext>
            </a:extLst>
          </p:cNvPr>
          <p:cNvSpPr txBox="1"/>
          <p:nvPr/>
        </p:nvSpPr>
        <p:spPr>
          <a:xfrm>
            <a:off x="3832006" y="2138228"/>
            <a:ext cx="7814857" cy="4585871"/>
          </a:xfrm>
          <a:prstGeom prst="rect">
            <a:avLst/>
          </a:prstGeom>
          <a:noFill/>
        </p:spPr>
        <p:txBody>
          <a:bodyPr wrap="square" numCol="2">
            <a:spAutoFit/>
          </a:bodyPr>
          <a:lstStyle/>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Depression</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Postpartum Depression</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Anxiety Disorders</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Bipolar Disorders</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Obsessive-Compulsive Disorder (OCD) </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Schizophrenia</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Post-Traumatic Stress Disorder (PTSD)</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Personality Disorders</a:t>
            </a:r>
          </a:p>
          <a:p>
            <a:pPr marL="971550" lvl="1" indent="-342900">
              <a:spcBef>
                <a:spcPts val="1200"/>
              </a:spcBef>
              <a:spcAft>
                <a:spcPts val="1800"/>
              </a:spcAft>
              <a:buClr>
                <a:schemeClr val="accent2"/>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Attention-Deficit/ Hyperactivity Disorder (ADHD)</a:t>
            </a:r>
          </a:p>
        </p:txBody>
      </p:sp>
    </p:spTree>
    <p:custDataLst>
      <p:tags r:id="rId1"/>
    </p:custDataLst>
    <p:extLst>
      <p:ext uri="{BB962C8B-B14F-4D97-AF65-F5344CB8AC3E}">
        <p14:creationId xmlns:p14="http://schemas.microsoft.com/office/powerpoint/2010/main" val="2376141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CC062-AD93-9E8E-E8E8-080B45D7D8A5}"/>
              </a:ext>
            </a:extLst>
          </p:cNvPr>
          <p:cNvSpPr>
            <a:spLocks noGrp="1"/>
          </p:cNvSpPr>
          <p:nvPr>
            <p:ph type="title"/>
          </p:nvPr>
        </p:nvSpPr>
        <p:spPr/>
        <p:txBody>
          <a:bodyPr/>
          <a:lstStyle/>
          <a:p>
            <a:r>
              <a:rPr lang="en-US"/>
              <a:t>Discussion</a:t>
            </a:r>
          </a:p>
        </p:txBody>
      </p:sp>
      <p:pic>
        <p:nvPicPr>
          <p:cNvPr id="9" name="Picture Placeholder 8" descr="Woman holding baby">
            <a:extLst>
              <a:ext uri="{FF2B5EF4-FFF2-40B4-BE49-F238E27FC236}">
                <a16:creationId xmlns:a16="http://schemas.microsoft.com/office/drawing/2014/main" id="{519E4EC9-1703-16D8-0288-7AF9EBB32927}"/>
              </a:ext>
            </a:extLst>
          </p:cNvPr>
          <p:cNvPicPr>
            <a:picLocks noGrp="1" noChangeAspect="1"/>
          </p:cNvPicPr>
          <p:nvPr>
            <p:ph type="pic" sz="quarter" idx="10"/>
          </p:nvPr>
        </p:nvPicPr>
        <p:blipFill>
          <a:blip r:embed="rId4"/>
          <a:srcRect t="15322" b="15322"/>
          <a:stretch/>
        </p:blipFill>
        <p:spPr/>
      </p:pic>
      <p:sp>
        <p:nvSpPr>
          <p:cNvPr id="6" name="Text Placeholder 5">
            <a:extLst>
              <a:ext uri="{FF2B5EF4-FFF2-40B4-BE49-F238E27FC236}">
                <a16:creationId xmlns:a16="http://schemas.microsoft.com/office/drawing/2014/main" id="{A297555C-936A-16C5-DDE8-4670D8096F13}"/>
              </a:ext>
            </a:extLst>
          </p:cNvPr>
          <p:cNvSpPr>
            <a:spLocks noGrp="1"/>
          </p:cNvSpPr>
          <p:nvPr>
            <p:ph type="body" idx="1"/>
          </p:nvPr>
        </p:nvSpPr>
        <p:spPr>
          <a:xfrm>
            <a:off x="6592824" y="2295144"/>
            <a:ext cx="4535424" cy="3597656"/>
          </a:xfrm>
        </p:spPr>
        <p:txBody>
          <a:bodyPr/>
          <a:lstStyle/>
          <a:p>
            <a:pPr>
              <a:lnSpc>
                <a:spcPct val="110000"/>
              </a:lnSpc>
            </a:pPr>
            <a:r>
              <a:rPr lang="en-US" sz="2800" dirty="0">
                <a:latin typeface="Source Sans Pro" panose="020B0503030403020204" pitchFamily="34" charset="0"/>
                <a:ea typeface="Source Sans Pro" panose="020B0503030403020204" pitchFamily="34" charset="0"/>
              </a:rPr>
              <a:t>When might you refer a participant with risk 361 to your WIC Nutritionist?</a:t>
            </a:r>
          </a:p>
          <a:p>
            <a:pPr>
              <a:lnSpc>
                <a:spcPct val="110000"/>
              </a:lnSpc>
            </a:pPr>
            <a:endParaRPr lang="en-US" sz="2800" dirty="0">
              <a:latin typeface="Source Sans Pro" panose="020B0503030403020204" pitchFamily="34" charset="0"/>
              <a:ea typeface="Source Sans Pro" panose="020B0503030403020204" pitchFamily="34" charset="0"/>
            </a:endParaRPr>
          </a:p>
          <a:p>
            <a:pPr>
              <a:lnSpc>
                <a:spcPct val="110000"/>
              </a:lnSpc>
            </a:pPr>
            <a:r>
              <a:rPr lang="en-US" sz="2800" dirty="0">
                <a:latin typeface="Source Sans Pro" panose="020B0503030403020204" pitchFamily="34" charset="0"/>
                <a:ea typeface="Source Sans Pro" panose="020B0503030403020204" pitchFamily="34" charset="0"/>
              </a:rPr>
              <a:t>What supportive services do you have in your area?</a:t>
            </a:r>
          </a:p>
        </p:txBody>
      </p:sp>
    </p:spTree>
    <p:custDataLst>
      <p:tags r:id="rId1"/>
    </p:custDataLst>
    <p:extLst>
      <p:ext uri="{BB962C8B-B14F-4D97-AF65-F5344CB8AC3E}">
        <p14:creationId xmlns:p14="http://schemas.microsoft.com/office/powerpoint/2010/main" val="3695063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07BFF76D-3118-A447-9A98-A31F8033D0AF}"/>
              </a:ext>
            </a:extLst>
          </p:cNvPr>
          <p:cNvSpPr txBox="1">
            <a:spLocks/>
          </p:cNvSpPr>
          <p:nvPr/>
        </p:nvSpPr>
        <p:spPr>
          <a:xfrm>
            <a:off x="743071" y="1501317"/>
            <a:ext cx="2097025" cy="1273822"/>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0070C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901</a:t>
            </a:r>
          </a:p>
          <a:p>
            <a:pPr>
              <a:lnSpc>
                <a:spcPct val="110000"/>
              </a:lnSpc>
            </a:pPr>
            <a:r>
              <a:rPr lang="en-US" dirty="0"/>
              <a:t>Recipient of Abuse</a:t>
            </a:r>
          </a:p>
        </p:txBody>
      </p:sp>
      <p:sp>
        <p:nvSpPr>
          <p:cNvPr id="5" name="Text Placeholder 10">
            <a:extLst>
              <a:ext uri="{FF2B5EF4-FFF2-40B4-BE49-F238E27FC236}">
                <a16:creationId xmlns:a16="http://schemas.microsoft.com/office/drawing/2014/main" id="{9B654A08-B411-B5EF-3CF7-D37748458FA3}"/>
              </a:ext>
            </a:extLst>
          </p:cNvPr>
          <p:cNvSpPr txBox="1">
            <a:spLocks/>
          </p:cNvSpPr>
          <p:nvPr/>
        </p:nvSpPr>
        <p:spPr>
          <a:xfrm>
            <a:off x="743071" y="2775138"/>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0070C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0070C0"/>
              </a:buClr>
              <a:buFont typeface="Wingdings" panose="05000000000000000000" pitchFamily="2" charset="2"/>
              <a:buChar char="§"/>
            </a:pPr>
            <a:r>
              <a:rPr lang="en-US" sz="1800" b="1" dirty="0">
                <a:solidFill>
                  <a:schemeClr val="tx2"/>
                </a:solidFill>
                <a:latin typeface="Source Sans Pro"/>
                <a:ea typeface="Source Sans Pro"/>
              </a:rPr>
              <a:t>Change in timeframe and definition</a:t>
            </a: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Updated            TWIST questions</a:t>
            </a: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Context examples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901- Recipient of Abuse</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28</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6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This risk no longer has a timeframe; “within the past 6 months” is removed</a:t>
            </a:r>
          </a:p>
          <a:p>
            <a:pPr marL="514350" indent="-342900">
              <a:lnSpc>
                <a:spcPct val="110000"/>
              </a:lnSpc>
              <a:spcBef>
                <a:spcPts val="6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Anyone can report abuse including participants or caregivers, a social worker or a healthcare professional</a:t>
            </a:r>
          </a:p>
          <a:p>
            <a:pPr marL="514350" indent="-342900">
              <a:lnSpc>
                <a:spcPct val="110000"/>
              </a:lnSpc>
              <a:spcBef>
                <a:spcPts val="6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Abuse comes in many forms and the risk definition has been expanded to reflect that</a:t>
            </a:r>
          </a:p>
          <a:p>
            <a:pPr marL="514350" indent="-342900">
              <a:lnSpc>
                <a:spcPct val="110000"/>
              </a:lnSpc>
              <a:spcBef>
                <a:spcPts val="6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The risk definition now describes a recipient of abuse as an individual who has experienced physical, sexual, emotional, economic, or psychological maltreatment</a:t>
            </a:r>
          </a:p>
        </p:txBody>
      </p:sp>
    </p:spTree>
    <p:custDataLst>
      <p:tags r:id="rId1"/>
    </p:custDataLst>
    <p:extLst>
      <p:ext uri="{BB962C8B-B14F-4D97-AF65-F5344CB8AC3E}">
        <p14:creationId xmlns:p14="http://schemas.microsoft.com/office/powerpoint/2010/main" val="1267728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07BFF76D-3118-A447-9A98-A31F8033D0AF}"/>
              </a:ext>
            </a:extLst>
          </p:cNvPr>
          <p:cNvSpPr txBox="1">
            <a:spLocks/>
          </p:cNvSpPr>
          <p:nvPr/>
        </p:nvSpPr>
        <p:spPr>
          <a:xfrm>
            <a:off x="743071" y="1501317"/>
            <a:ext cx="2097025" cy="1273822"/>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0070C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901</a:t>
            </a:r>
          </a:p>
          <a:p>
            <a:pPr>
              <a:lnSpc>
                <a:spcPct val="110000"/>
              </a:lnSpc>
            </a:pPr>
            <a:r>
              <a:rPr lang="en-US" dirty="0"/>
              <a:t>Recipient of Abuse</a:t>
            </a:r>
          </a:p>
        </p:txBody>
      </p:sp>
      <p:sp>
        <p:nvSpPr>
          <p:cNvPr id="5" name="Text Placeholder 10">
            <a:extLst>
              <a:ext uri="{FF2B5EF4-FFF2-40B4-BE49-F238E27FC236}">
                <a16:creationId xmlns:a16="http://schemas.microsoft.com/office/drawing/2014/main" id="{9B654A08-B411-B5EF-3CF7-D37748458FA3}"/>
              </a:ext>
            </a:extLst>
          </p:cNvPr>
          <p:cNvSpPr txBox="1">
            <a:spLocks/>
          </p:cNvSpPr>
          <p:nvPr/>
        </p:nvSpPr>
        <p:spPr>
          <a:xfrm>
            <a:off x="743071" y="2775138"/>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0070C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Change in and timeframe &amp; definition</a:t>
            </a:r>
            <a:endParaRPr lang="en-US" dirty="0">
              <a:solidFill>
                <a:schemeClr val="tx2"/>
              </a:solidFill>
            </a:endParaRP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b="1" dirty="0">
                <a:solidFill>
                  <a:schemeClr val="tx2"/>
                </a:solidFill>
                <a:latin typeface="Source Sans Pro"/>
                <a:ea typeface="Source Sans Pro"/>
              </a:rPr>
              <a:t>Updated           TWIST questions</a:t>
            </a: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Context Examples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901- Recipient of Abuse</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29</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TWIST questions will be changed by October 1, 2024 to say:</a:t>
            </a:r>
          </a:p>
          <a:p>
            <a:pPr marL="971550" lvl="1" indent="-342900">
              <a:lnSpc>
                <a:spcPct val="110000"/>
              </a:lnSpc>
              <a:spcAft>
                <a:spcPts val="1200"/>
              </a:spcAft>
              <a:buClr>
                <a:srgbClr val="0070C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Infants/Children:</a:t>
            </a:r>
          </a:p>
          <a:p>
            <a:pPr marL="1428750" lvl="2" indent="-342900">
              <a:lnSpc>
                <a:spcPct val="110000"/>
              </a:lnSpc>
              <a:spcAft>
                <a:spcPts val="1200"/>
              </a:spcAft>
              <a:buClr>
                <a:srgbClr val="0070C0"/>
              </a:buClr>
              <a:buFont typeface="Wingdings" panose="05000000000000000000" pitchFamily="2" charset="2"/>
              <a:buChar char="§"/>
            </a:pPr>
            <a:r>
              <a:rPr lang="en-US" dirty="0">
                <a:effectLst/>
                <a:latin typeface="Calibri" panose="020F0502020204030204" pitchFamily="34" charset="0"/>
                <a:ea typeface="Times New Roman" panose="02020603050405020304" pitchFamily="18" charset="0"/>
              </a:rPr>
              <a:t>“Do you have any concerns about your child’s emotional and/or physical safety?”</a:t>
            </a:r>
            <a:endParaRPr lang="en-US" dirty="0">
              <a:effectLst/>
              <a:latin typeface="Calibri" panose="020F0502020204030204" pitchFamily="34" charset="0"/>
              <a:ea typeface="Calibri" panose="020F0502020204030204" pitchFamily="34" charset="0"/>
            </a:endParaRPr>
          </a:p>
          <a:p>
            <a:pPr marL="971550" lvl="1" indent="-342900">
              <a:lnSpc>
                <a:spcPct val="110000"/>
              </a:lnSpc>
              <a:spcAft>
                <a:spcPts val="1200"/>
              </a:spcAft>
              <a:buClr>
                <a:srgbClr val="0070C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Adults:</a:t>
            </a:r>
          </a:p>
          <a:p>
            <a:pPr marL="1428750" lvl="2" indent="-342900">
              <a:lnSpc>
                <a:spcPct val="110000"/>
              </a:lnSpc>
              <a:spcAft>
                <a:spcPts val="1200"/>
              </a:spcAft>
              <a:buClr>
                <a:srgbClr val="0070C0"/>
              </a:buCl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“Do you have any concerns about your safety at home or in your relationships?”</a:t>
            </a:r>
            <a:endParaRPr lang="en-US" dirty="0">
              <a:latin typeface="Source Sans Pro" panose="020B0503030403020204" pitchFamily="34" charset="0"/>
              <a:ea typeface="Source Sans Pro" panose="020B0503030403020204" pitchFamily="34" charset="0"/>
            </a:endParaRPr>
          </a:p>
          <a:p>
            <a:pPr marL="971550" lvl="1" indent="-342900">
              <a:lnSpc>
                <a:spcPct val="110000"/>
              </a:lnSpc>
              <a:spcAft>
                <a:spcPts val="1200"/>
              </a:spcAft>
              <a:buClr>
                <a:srgbClr val="0070C0"/>
              </a:buClr>
              <a:buFont typeface="Wingdings" panose="05000000000000000000" pitchFamily="2" charset="2"/>
              <a:buChar char="§"/>
            </a:pPr>
            <a:r>
              <a:rPr lang="en-US" sz="2000" dirty="0">
                <a:latin typeface="Source Sans Pro" panose="020B0503030403020204" pitchFamily="34" charset="0"/>
                <a:ea typeface="Source Sans Pro" panose="020B0503030403020204" pitchFamily="34" charset="0"/>
              </a:rPr>
              <a:t>Follow up question to consider asking (not in TWIST): “Do you know who you would call if you do not feel safe?”</a:t>
            </a:r>
          </a:p>
        </p:txBody>
      </p:sp>
    </p:spTree>
    <p:custDataLst>
      <p:tags r:id="rId1"/>
    </p:custDataLst>
    <p:extLst>
      <p:ext uri="{BB962C8B-B14F-4D97-AF65-F5344CB8AC3E}">
        <p14:creationId xmlns:p14="http://schemas.microsoft.com/office/powerpoint/2010/main" val="4163026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Risks With 2024 Updates</a:t>
            </a:r>
            <a:endParaRPr lang="en-US"/>
          </a:p>
        </p:txBody>
      </p:sp>
      <p:sp>
        <p:nvSpPr>
          <p:cNvPr id="4" name="Text Placeholder 3">
            <a:extLst>
              <a:ext uri="{FF2B5EF4-FFF2-40B4-BE49-F238E27FC236}">
                <a16:creationId xmlns:a16="http://schemas.microsoft.com/office/drawing/2014/main" id="{C068C865-6394-9429-1F5C-9E4DDE97ABD2}"/>
              </a:ext>
            </a:extLst>
          </p:cNvPr>
          <p:cNvSpPr>
            <a:spLocks noGrp="1"/>
          </p:cNvSpPr>
          <p:nvPr>
            <p:ph type="body" sz="quarter" idx="13"/>
          </p:nvPr>
        </p:nvSpPr>
        <p:spPr>
          <a:xfrm>
            <a:off x="290608" y="1895702"/>
            <a:ext cx="3657600" cy="1828800"/>
          </a:xfrm>
        </p:spPr>
        <p:txBody>
          <a:bodyPr tIns="91440" anchor="ctr" anchorCtr="0"/>
          <a:lstStyle/>
          <a:p>
            <a:pPr lvl="0"/>
            <a:r>
              <a:rPr lang="en-US" sz="2800" dirty="0"/>
              <a:t>201 </a:t>
            </a:r>
          </a:p>
          <a:p>
            <a:pPr lvl="0"/>
            <a:r>
              <a:rPr lang="en-US" sz="2800" dirty="0"/>
              <a:t>Low Hemoglobin/</a:t>
            </a:r>
          </a:p>
          <a:p>
            <a:pPr lvl="0"/>
            <a:r>
              <a:rPr lang="en-US" sz="2800" dirty="0"/>
              <a:t>Low Hematocrit</a:t>
            </a:r>
          </a:p>
        </p:txBody>
      </p:sp>
      <p:sp>
        <p:nvSpPr>
          <p:cNvPr id="6" name="Text Placeholder 5">
            <a:extLst>
              <a:ext uri="{FF2B5EF4-FFF2-40B4-BE49-F238E27FC236}">
                <a16:creationId xmlns:a16="http://schemas.microsoft.com/office/drawing/2014/main" id="{28467E0D-F9C1-6284-134B-2E71D69F185B}"/>
              </a:ext>
            </a:extLst>
          </p:cNvPr>
          <p:cNvSpPr>
            <a:spLocks noGrp="1"/>
          </p:cNvSpPr>
          <p:nvPr>
            <p:ph type="body" sz="quarter" idx="16"/>
          </p:nvPr>
        </p:nvSpPr>
        <p:spPr>
          <a:xfrm>
            <a:off x="8243794" y="1893778"/>
            <a:ext cx="3657600" cy="1828800"/>
          </a:xfrm>
        </p:spPr>
        <p:txBody>
          <a:bodyPr tIns="91440" anchor="ctr" anchorCtr="0"/>
          <a:lstStyle/>
          <a:p>
            <a:pPr lvl="0"/>
            <a:r>
              <a:rPr lang="en-US" sz="2800"/>
              <a:t>358</a:t>
            </a:r>
          </a:p>
          <a:p>
            <a:pPr lvl="0"/>
            <a:r>
              <a:rPr lang="en-US" sz="2800"/>
              <a:t>Eating Disorders</a:t>
            </a:r>
          </a:p>
        </p:txBody>
      </p:sp>
      <p:sp>
        <p:nvSpPr>
          <p:cNvPr id="8" name="Text Placeholder 7">
            <a:extLst>
              <a:ext uri="{FF2B5EF4-FFF2-40B4-BE49-F238E27FC236}">
                <a16:creationId xmlns:a16="http://schemas.microsoft.com/office/drawing/2014/main" id="{FC9F8D9E-2369-F236-F5FB-0EC8FF1D58BE}"/>
              </a:ext>
            </a:extLst>
          </p:cNvPr>
          <p:cNvSpPr>
            <a:spLocks noGrp="1"/>
          </p:cNvSpPr>
          <p:nvPr>
            <p:ph type="body" sz="quarter" idx="18"/>
          </p:nvPr>
        </p:nvSpPr>
        <p:spPr>
          <a:xfrm>
            <a:off x="290608" y="4024057"/>
            <a:ext cx="3657600" cy="1828800"/>
          </a:xfrm>
        </p:spPr>
        <p:txBody>
          <a:bodyPr tIns="91440" anchor="ctr" anchorCtr="0"/>
          <a:lstStyle/>
          <a:p>
            <a:pPr lvl="0"/>
            <a:r>
              <a:rPr lang="en-US" sz="2800"/>
              <a:t>360 </a:t>
            </a:r>
          </a:p>
          <a:p>
            <a:pPr lvl="0"/>
            <a:r>
              <a:rPr lang="en-US" sz="2800"/>
              <a:t>Other Medical Conditions</a:t>
            </a:r>
          </a:p>
        </p:txBody>
      </p:sp>
      <p:sp>
        <p:nvSpPr>
          <p:cNvPr id="10" name="Text Placeholder 9">
            <a:extLst>
              <a:ext uri="{FF2B5EF4-FFF2-40B4-BE49-F238E27FC236}">
                <a16:creationId xmlns:a16="http://schemas.microsoft.com/office/drawing/2014/main" id="{B7078CE7-A738-9091-4836-51DA88DD9096}"/>
              </a:ext>
            </a:extLst>
          </p:cNvPr>
          <p:cNvSpPr>
            <a:spLocks noGrp="1"/>
          </p:cNvSpPr>
          <p:nvPr>
            <p:ph type="body" sz="quarter" idx="20"/>
          </p:nvPr>
        </p:nvSpPr>
        <p:spPr>
          <a:xfrm>
            <a:off x="4276020" y="4018178"/>
            <a:ext cx="3657600" cy="1828800"/>
          </a:xfrm>
        </p:spPr>
        <p:txBody>
          <a:bodyPr tIns="91440" anchor="ctr" anchorCtr="0"/>
          <a:lstStyle/>
          <a:p>
            <a:pPr lvl="0"/>
            <a:r>
              <a:rPr lang="en-US" sz="2800"/>
              <a:t>361</a:t>
            </a:r>
          </a:p>
          <a:p>
            <a:pPr lvl="0"/>
            <a:r>
              <a:rPr lang="en-US" sz="2800"/>
              <a:t>Mental Illnesses*</a:t>
            </a:r>
          </a:p>
          <a:p>
            <a:pPr lvl="0"/>
            <a:endParaRPr lang="en-US" sz="1200"/>
          </a:p>
          <a:p>
            <a:pPr lvl="0"/>
            <a:r>
              <a:rPr lang="en-US"/>
              <a:t>*Formerly:</a:t>
            </a:r>
          </a:p>
          <a:p>
            <a:pPr lvl="0"/>
            <a:r>
              <a:rPr lang="en-US"/>
              <a:t>Maternal Depression</a:t>
            </a:r>
          </a:p>
        </p:txBody>
      </p:sp>
      <p:sp>
        <p:nvSpPr>
          <p:cNvPr id="12" name="Text Placeholder 11">
            <a:extLst>
              <a:ext uri="{FF2B5EF4-FFF2-40B4-BE49-F238E27FC236}">
                <a16:creationId xmlns:a16="http://schemas.microsoft.com/office/drawing/2014/main" id="{C6BD83E9-6197-E754-D8F0-271FD4C9553F}"/>
              </a:ext>
            </a:extLst>
          </p:cNvPr>
          <p:cNvSpPr>
            <a:spLocks noGrp="1"/>
          </p:cNvSpPr>
          <p:nvPr>
            <p:ph type="body" sz="quarter" idx="22"/>
          </p:nvPr>
        </p:nvSpPr>
        <p:spPr>
          <a:xfrm>
            <a:off x="8261432" y="4002366"/>
            <a:ext cx="3657600" cy="1828800"/>
          </a:xfrm>
          <a:solidFill>
            <a:srgbClr val="0070C0"/>
          </a:solidFill>
        </p:spPr>
        <p:txBody>
          <a:bodyPr tIns="91440" anchor="ctr" anchorCtr="0"/>
          <a:lstStyle/>
          <a:p>
            <a:pPr lvl="0"/>
            <a:r>
              <a:rPr lang="en-US" sz="2800"/>
              <a:t>901</a:t>
            </a:r>
          </a:p>
          <a:p>
            <a:pPr lvl="0"/>
            <a:r>
              <a:rPr lang="en-US" sz="2800"/>
              <a:t>Recipient of Abuse</a:t>
            </a:r>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3</a:t>
            </a:fld>
            <a:endParaRPr lang="en-US"/>
          </a:p>
        </p:txBody>
      </p:sp>
      <p:sp>
        <p:nvSpPr>
          <p:cNvPr id="3" name="Text Placeholder 3">
            <a:extLst>
              <a:ext uri="{FF2B5EF4-FFF2-40B4-BE49-F238E27FC236}">
                <a16:creationId xmlns:a16="http://schemas.microsoft.com/office/drawing/2014/main" id="{A328B238-8752-7479-C9C2-FE41AD6579B2}"/>
              </a:ext>
            </a:extLst>
          </p:cNvPr>
          <p:cNvSpPr txBox="1">
            <a:spLocks/>
          </p:cNvSpPr>
          <p:nvPr/>
        </p:nvSpPr>
        <p:spPr>
          <a:xfrm>
            <a:off x="4276020" y="1895702"/>
            <a:ext cx="3657600" cy="182880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92D050"/>
          </a:solidFill>
        </p:spPr>
        <p:txBody>
          <a:bodyPr vert="horz" wrap="square" lIns="91440" tIns="91440" rIns="91440" bIns="45720" rtlCol="0" anchor="ctr" anchorCtr="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800"/>
              <a:t>211 </a:t>
            </a:r>
          </a:p>
          <a:p>
            <a:pPr lvl="0"/>
            <a:r>
              <a:rPr lang="en-US" sz="2800"/>
              <a:t>Elevated Blood </a:t>
            </a:r>
          </a:p>
          <a:p>
            <a:pPr lvl="0"/>
            <a:r>
              <a:rPr lang="en-US" sz="2800"/>
              <a:t>Lead Levels</a:t>
            </a:r>
          </a:p>
        </p:txBody>
      </p:sp>
    </p:spTree>
    <p:custDataLst>
      <p:tags r:id="rId1"/>
    </p:custDataLst>
    <p:extLst>
      <p:ext uri="{BB962C8B-B14F-4D97-AF65-F5344CB8AC3E}">
        <p14:creationId xmlns:p14="http://schemas.microsoft.com/office/powerpoint/2010/main" val="3721878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07BFF76D-3118-A447-9A98-A31F8033D0AF}"/>
              </a:ext>
            </a:extLst>
          </p:cNvPr>
          <p:cNvSpPr txBox="1">
            <a:spLocks/>
          </p:cNvSpPr>
          <p:nvPr/>
        </p:nvSpPr>
        <p:spPr>
          <a:xfrm>
            <a:off x="743071" y="1501317"/>
            <a:ext cx="2097025" cy="1273822"/>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rgbClr val="0070C0"/>
          </a:solidFill>
        </p:spPr>
        <p:txBody>
          <a:bodyPr vert="horz" wrap="square" lIns="91440" tIns="91440" rIns="91440" bIns="45720" rtlCol="0">
            <a:noAutofit/>
          </a:bodyPr>
          <a:lstStyle>
            <a:lvl1pPr marL="0" indent="0" algn="ctr" defTabSz="914400" rtl="0" eaLnBrk="1" latinLnBrk="0" hangingPunct="1">
              <a:lnSpc>
                <a:spcPct val="100000"/>
              </a:lnSpc>
              <a:spcBef>
                <a:spcPts val="0"/>
              </a:spcBef>
              <a:buClr>
                <a:schemeClr val="accent4"/>
              </a:buClr>
              <a:buFont typeface="Arial" panose="020B0604020202020204" pitchFamily="34" charset="0"/>
              <a:buNone/>
              <a:defRPr sz="1800" b="1" kern="1200">
                <a:solidFill>
                  <a:schemeClr val="bg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901</a:t>
            </a:r>
          </a:p>
          <a:p>
            <a:pPr>
              <a:lnSpc>
                <a:spcPct val="110000"/>
              </a:lnSpc>
            </a:pPr>
            <a:r>
              <a:rPr lang="en-US" dirty="0"/>
              <a:t>Recipient of Abuse</a:t>
            </a:r>
          </a:p>
        </p:txBody>
      </p:sp>
      <p:sp>
        <p:nvSpPr>
          <p:cNvPr id="5" name="Text Placeholder 10">
            <a:extLst>
              <a:ext uri="{FF2B5EF4-FFF2-40B4-BE49-F238E27FC236}">
                <a16:creationId xmlns:a16="http://schemas.microsoft.com/office/drawing/2014/main" id="{9B654A08-B411-B5EF-3CF7-D37748458FA3}"/>
              </a:ext>
            </a:extLst>
          </p:cNvPr>
          <p:cNvSpPr txBox="1">
            <a:spLocks/>
          </p:cNvSpPr>
          <p:nvPr/>
        </p:nvSpPr>
        <p:spPr>
          <a:xfrm>
            <a:off x="743071" y="2775138"/>
            <a:ext cx="2097025" cy="3450311"/>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rgbClr val="0070C0">
              <a:alpha val="25000"/>
            </a:srgbClr>
          </a:solidFill>
        </p:spPr>
        <p:txBody>
          <a:bodyPr vert="horz" wrap="square" lIns="256032" tIns="182880" rIns="91440" bIns="45720" rtlCol="0" anchor="t">
            <a:noAutofit/>
          </a:bodyPr>
          <a:lstStyle>
            <a:lvl1pPr marL="0" indent="0" algn="l" defTabSz="914400" rtl="0" eaLnBrk="1" latinLnBrk="0" hangingPunct="1">
              <a:lnSpc>
                <a:spcPts val="2080"/>
              </a:lnSpc>
              <a:spcBef>
                <a:spcPts val="0"/>
              </a:spcBef>
              <a:buClr>
                <a:schemeClr val="accent4"/>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Change in and timeframe &amp; definition</a:t>
            </a:r>
            <a:endParaRPr lang="en-US" sz="2400" dirty="0">
              <a:solidFill>
                <a:schemeClr val="tx2"/>
              </a:solidFill>
            </a:endParaRP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dirty="0">
                <a:solidFill>
                  <a:schemeClr val="tx2"/>
                </a:solidFill>
                <a:latin typeface="Source Sans Pro"/>
                <a:ea typeface="Source Sans Pro"/>
              </a:rPr>
              <a:t>Updated            TWIST questions</a:t>
            </a:r>
          </a:p>
          <a:p>
            <a:pPr marL="285750" indent="-285750">
              <a:lnSpc>
                <a:spcPct val="110000"/>
              </a:lnSpc>
              <a:spcBef>
                <a:spcPts val="200"/>
              </a:spcBef>
              <a:spcAft>
                <a:spcPts val="200"/>
              </a:spcAft>
              <a:buClr>
                <a:srgbClr val="0070C0"/>
              </a:buClr>
              <a:buFont typeface="Wingdings" panose="05000000000000000000" pitchFamily="2" charset="2"/>
              <a:buChar char="§"/>
            </a:pPr>
            <a:r>
              <a:rPr lang="en-US" sz="1800" b="1" dirty="0">
                <a:solidFill>
                  <a:schemeClr val="tx2"/>
                </a:solidFill>
                <a:latin typeface="Source Sans Pro"/>
                <a:ea typeface="Source Sans Pro"/>
              </a:rPr>
              <a:t>Context Examples</a:t>
            </a:r>
          </a:p>
        </p:txBody>
      </p:sp>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a:solidFill>
                  <a:schemeClr val="tx2"/>
                </a:solidFill>
                <a:latin typeface="Abadi" panose="020B0604020104020204" pitchFamily="34" charset="0"/>
                <a:cs typeface="Quire Sans" panose="020B0502040400020003" pitchFamily="34" charset="0"/>
              </a:rPr>
              <a:t>Risk 901 – Recipient of Abuse</a:t>
            </a:r>
            <a:endParaRPr lang="en-US"/>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30</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2864197" y="1575662"/>
            <a:ext cx="9050096" cy="4995720"/>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200"/>
              </a:spcAft>
              <a:buClr>
                <a:srgbClr val="0070C0"/>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Abuse can also occur in different contexts, such as:</a:t>
            </a:r>
          </a:p>
          <a:p>
            <a:pPr marL="971550" lvl="1" indent="-342900">
              <a:lnSpc>
                <a:spcPct val="110000"/>
              </a:lnSpc>
              <a:spcAft>
                <a:spcPts val="1200"/>
              </a:spcAft>
              <a:buClr>
                <a:srgbClr val="0070C0"/>
              </a:buClr>
              <a:buFont typeface="Wingdings" panose="05000000000000000000" pitchFamily="2" charset="2"/>
              <a:buChar char="§"/>
            </a:pPr>
            <a:r>
              <a:rPr lang="en-US" sz="2000" b="1" dirty="0">
                <a:latin typeface="Source Sans Pro" panose="020B0503030403020204" pitchFamily="34" charset="0"/>
                <a:ea typeface="Source Sans Pro" panose="020B0503030403020204" pitchFamily="34" charset="0"/>
              </a:rPr>
              <a:t>Domestic violence: </a:t>
            </a:r>
            <a:r>
              <a:rPr lang="en-US" sz="2000" dirty="0">
                <a:latin typeface="Source Sans Pro" panose="020B0503030403020204" pitchFamily="34" charset="0"/>
                <a:ea typeface="Source Sans Pro" panose="020B0503030403020204" pitchFamily="34" charset="0"/>
              </a:rPr>
              <a:t>abuse committed by a current or former family or household member or intimate partner </a:t>
            </a:r>
          </a:p>
          <a:p>
            <a:pPr marL="971550" lvl="1" indent="-342900">
              <a:lnSpc>
                <a:spcPct val="110000"/>
              </a:lnSpc>
              <a:spcAft>
                <a:spcPts val="1200"/>
              </a:spcAft>
              <a:buClr>
                <a:srgbClr val="0070C0"/>
              </a:buClr>
              <a:buFont typeface="Wingdings" panose="05000000000000000000" pitchFamily="2" charset="2"/>
              <a:buChar char="§"/>
            </a:pPr>
            <a:r>
              <a:rPr lang="en-US" sz="2000" b="1" dirty="0">
                <a:latin typeface="Source Sans Pro" panose="020B0503030403020204" pitchFamily="34" charset="0"/>
                <a:ea typeface="Source Sans Pro" panose="020B0503030403020204" pitchFamily="34" charset="0"/>
              </a:rPr>
              <a:t>Intimate partner violence (IPV): </a:t>
            </a:r>
            <a:r>
              <a:rPr lang="en-US" sz="2000" dirty="0">
                <a:latin typeface="Source Sans Pro" panose="020B0503030403020204" pitchFamily="34" charset="0"/>
                <a:ea typeface="Source Sans Pro" panose="020B0503030403020204" pitchFamily="34" charset="0"/>
              </a:rPr>
              <a:t>a form of domestic violence committed by a current or former intimate partner (i.e., spouse, boyfriend/girlfriend, dating partner, or ongoing sexual partner) that may include physical violence, sexual violence, stalking, and/or psychological aggression (including coercive tactics)</a:t>
            </a:r>
          </a:p>
          <a:p>
            <a:pPr marL="971550" lvl="1" indent="-342900">
              <a:lnSpc>
                <a:spcPct val="110000"/>
              </a:lnSpc>
              <a:spcAft>
                <a:spcPts val="1200"/>
              </a:spcAft>
              <a:buClr>
                <a:srgbClr val="0070C0"/>
              </a:buClr>
              <a:buFont typeface="Wingdings" panose="05000000000000000000" pitchFamily="2" charset="2"/>
              <a:buChar char="§"/>
            </a:pPr>
            <a:r>
              <a:rPr lang="en-US" sz="2000" b="1" dirty="0">
                <a:latin typeface="Source Sans Pro" panose="020B0503030403020204" pitchFamily="34" charset="0"/>
                <a:ea typeface="Source Sans Pro" panose="020B0503030403020204" pitchFamily="34" charset="0"/>
              </a:rPr>
              <a:t>Child abuse and/or neglect: </a:t>
            </a:r>
            <a:r>
              <a:rPr lang="en-US" sz="2000" dirty="0">
                <a:latin typeface="Source Sans Pro" panose="020B0503030403020204" pitchFamily="34" charset="0"/>
                <a:ea typeface="Source Sans Pro" panose="020B0503030403020204" pitchFamily="34" charset="0"/>
              </a:rPr>
              <a:t>any act or failure to act that results in harm to a child or puts a child at risk of harm. Child abuse may be physical, sexual, or emotional abuse or neglect of an infant or child under the age of 18 by a parent, caretaker, or other person in a custodial role (such as a religious leader, coach, or teacher)</a:t>
            </a:r>
          </a:p>
          <a:p>
            <a:pPr marL="514350" indent="-342900">
              <a:lnSpc>
                <a:spcPct val="110000"/>
              </a:lnSpc>
              <a:spcAft>
                <a:spcPts val="1200"/>
              </a:spcAft>
              <a:buFont typeface="Wingdings" panose="05000000000000000000" pitchFamily="2" charset="2"/>
              <a:buChar char="§"/>
            </a:pPr>
            <a:endParaRPr lang="en-US" sz="2400" dirty="0">
              <a:latin typeface="Source Sans Pro" panose="020B0503030403020204" pitchFamily="34" charset="0"/>
              <a:ea typeface="Source Sans Pro" panose="020B0503030403020204" pitchFamily="34" charset="0"/>
            </a:endParaRPr>
          </a:p>
          <a:p>
            <a:pPr>
              <a:lnSpc>
                <a:spcPct val="110000"/>
              </a:lnSpc>
              <a:spcAft>
                <a:spcPts val="1200"/>
              </a:spcAft>
            </a:pPr>
            <a:endParaRPr lang="en-US"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3284189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5D1F9-32A5-8945-C800-EF1B9E6AF244}"/>
              </a:ext>
            </a:extLst>
          </p:cNvPr>
          <p:cNvSpPr>
            <a:spLocks noGrp="1"/>
          </p:cNvSpPr>
          <p:nvPr>
            <p:ph type="title"/>
          </p:nvPr>
        </p:nvSpPr>
        <p:spPr>
          <a:xfrm>
            <a:off x="607556" y="118306"/>
            <a:ext cx="6915033" cy="1325880"/>
          </a:xfrm>
        </p:spPr>
        <p:txBody>
          <a:bodyPr/>
          <a:lstStyle/>
          <a:p>
            <a:r>
              <a:rPr lang="en-US" sz="4800">
                <a:solidFill>
                  <a:schemeClr val="tx2"/>
                </a:solidFill>
                <a:latin typeface="Abadi" panose="020B0604020104020204" pitchFamily="34" charset="0"/>
                <a:cs typeface="Quire Sans" panose="020B0502040400020003" pitchFamily="34" charset="0"/>
              </a:rPr>
              <a:t>Next Steps</a:t>
            </a:r>
          </a:p>
        </p:txBody>
      </p:sp>
      <p:sp>
        <p:nvSpPr>
          <p:cNvPr id="4" name="Text Placeholder 3">
            <a:extLst>
              <a:ext uri="{FF2B5EF4-FFF2-40B4-BE49-F238E27FC236}">
                <a16:creationId xmlns:a16="http://schemas.microsoft.com/office/drawing/2014/main" id="{05D873E8-8FFA-4DA0-9813-5506E5BA089D}"/>
              </a:ext>
            </a:extLst>
          </p:cNvPr>
          <p:cNvSpPr>
            <a:spLocks noGrp="1"/>
          </p:cNvSpPr>
          <p:nvPr>
            <p:ph type="body" sz="quarter" idx="13"/>
          </p:nvPr>
        </p:nvSpPr>
        <p:spPr>
          <a:xfrm>
            <a:off x="399355" y="1265880"/>
            <a:ext cx="6349315" cy="5256839"/>
          </a:xfrm>
        </p:spPr>
        <p:txBody>
          <a:bodyPr/>
          <a:lstStyle/>
          <a:p>
            <a:pPr marL="400050" indent="-342900">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State staff will update all related materials by October 1</a:t>
            </a:r>
            <a:r>
              <a:rPr lang="en-US" sz="2400" baseline="30000" dirty="0">
                <a:latin typeface="Source Sans Pro" panose="020B0503030403020204" pitchFamily="34" charset="0"/>
                <a:ea typeface="Source Sans Pro" panose="020B0503030403020204" pitchFamily="34" charset="0"/>
              </a:rPr>
              <a:t>st</a:t>
            </a:r>
            <a:r>
              <a:rPr lang="en-US" sz="2400" dirty="0">
                <a:latin typeface="Source Sans Pro" panose="020B0503030403020204" pitchFamily="34" charset="0"/>
                <a:ea typeface="Source Sans Pro" panose="020B0503030403020204" pitchFamily="34" charset="0"/>
              </a:rPr>
              <a:t> 2024:</a:t>
            </a:r>
          </a:p>
          <a:p>
            <a:pPr marL="1314450" lvl="2" indent="-342900" algn="l">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Risk information sheets in the online Nutrition Risk List</a:t>
            </a:r>
          </a:p>
          <a:p>
            <a:pPr marL="1314450" lvl="2" indent="-342900" algn="l">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Nutrition Risk training module</a:t>
            </a:r>
          </a:p>
          <a:p>
            <a:pPr marL="1314450" lvl="2" indent="-342900" algn="l">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Policy 675 Risk Criteria: Codes and Descriptions</a:t>
            </a:r>
          </a:p>
          <a:p>
            <a:pPr marL="1314450" lvl="2" indent="-342900" algn="l">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TWIST risk codes</a:t>
            </a:r>
          </a:p>
          <a:p>
            <a:pPr marL="1314450" lvl="2" indent="-342900" algn="l">
              <a:lnSpc>
                <a:spcPct val="110000"/>
              </a:lnSpc>
              <a:spcBef>
                <a:spcPts val="1200"/>
              </a:spcBef>
              <a:spcAft>
                <a:spcPts val="1200"/>
              </a:spcAft>
              <a:buClr>
                <a:srgbClr val="0070C0"/>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TWIST questionnaire questions</a:t>
            </a:r>
          </a:p>
        </p:txBody>
      </p:sp>
      <p:pic>
        <p:nvPicPr>
          <p:cNvPr id="6" name="Picture Placeholder 5" descr="Close-up of a blue flower">
            <a:extLst>
              <a:ext uri="{FF2B5EF4-FFF2-40B4-BE49-F238E27FC236}">
                <a16:creationId xmlns:a16="http://schemas.microsoft.com/office/drawing/2014/main" id="{6AA401E2-FFB8-24AC-C0DC-17650C3C902A}"/>
              </a:ext>
            </a:extLst>
          </p:cNvPr>
          <p:cNvPicPr>
            <a:picLocks noGrp="1" noChangeAspect="1"/>
          </p:cNvPicPr>
          <p:nvPr>
            <p:ph type="pic" idx="1"/>
          </p:nvPr>
        </p:nvPicPr>
        <p:blipFill>
          <a:blip r:embed="rId3"/>
          <a:srcRect l="22734" r="22734"/>
          <a:stretch/>
        </p:blipFill>
        <p:spPr/>
      </p:pic>
      <p:sp>
        <p:nvSpPr>
          <p:cNvPr id="5" name="Slide Number Placeholder 4">
            <a:extLst>
              <a:ext uri="{FF2B5EF4-FFF2-40B4-BE49-F238E27FC236}">
                <a16:creationId xmlns:a16="http://schemas.microsoft.com/office/drawing/2014/main" id="{35007612-266D-3B58-56BB-B5786137B83C}"/>
              </a:ext>
            </a:extLst>
          </p:cNvPr>
          <p:cNvSpPr>
            <a:spLocks noGrp="1"/>
          </p:cNvSpPr>
          <p:nvPr>
            <p:ph type="sldNum" sz="quarter" idx="12"/>
          </p:nvPr>
        </p:nvSpPr>
        <p:spPr/>
        <p:txBody>
          <a:bodyPr/>
          <a:lstStyle/>
          <a:p>
            <a:fld id="{294A09A9-5501-47C1-A89A-A340965A2BE2}" type="slidenum">
              <a:rPr lang="en-US" smtClean="0"/>
              <a:pPr/>
              <a:t>31</a:t>
            </a:fld>
            <a:endParaRPr lang="en-US"/>
          </a:p>
        </p:txBody>
      </p:sp>
    </p:spTree>
    <p:custDataLst>
      <p:tags r:id="rId1"/>
    </p:custDataLst>
    <p:extLst>
      <p:ext uri="{BB962C8B-B14F-4D97-AF65-F5344CB8AC3E}">
        <p14:creationId xmlns:p14="http://schemas.microsoft.com/office/powerpoint/2010/main" val="303814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C65AF-CAB8-12AE-C3C1-7A09F8706283}"/>
              </a:ext>
            </a:extLst>
          </p:cNvPr>
          <p:cNvSpPr>
            <a:spLocks noGrp="1"/>
          </p:cNvSpPr>
          <p:nvPr>
            <p:ph type="title"/>
          </p:nvPr>
        </p:nvSpPr>
        <p:spPr/>
        <p:txBody>
          <a:bodyPr/>
          <a:lstStyle/>
          <a:p>
            <a:r>
              <a:rPr lang="en-US"/>
              <a:t>Thank you!</a:t>
            </a:r>
          </a:p>
        </p:txBody>
      </p:sp>
      <p:sp>
        <p:nvSpPr>
          <p:cNvPr id="4" name="Text Placeholder 3">
            <a:extLst>
              <a:ext uri="{FF2B5EF4-FFF2-40B4-BE49-F238E27FC236}">
                <a16:creationId xmlns:a16="http://schemas.microsoft.com/office/drawing/2014/main" id="{753CC66A-498C-7705-098D-C8754DBCD513}"/>
              </a:ext>
            </a:extLst>
          </p:cNvPr>
          <p:cNvSpPr>
            <a:spLocks noGrp="1"/>
          </p:cNvSpPr>
          <p:nvPr>
            <p:ph type="body" sz="quarter" idx="11"/>
          </p:nvPr>
        </p:nvSpPr>
        <p:spPr>
          <a:xfrm>
            <a:off x="795528" y="3346967"/>
            <a:ext cx="6775501" cy="3080925"/>
          </a:xfrm>
        </p:spPr>
        <p:txBody>
          <a:bodyPr vert="horz" lIns="91440" tIns="45720" rIns="91440" bIns="45720" rtlCol="0" anchor="t">
            <a:noAutofit/>
          </a:bodyPr>
          <a:lstStyle/>
          <a:p>
            <a:pPr>
              <a:lnSpc>
                <a:spcPct val="110000"/>
              </a:lnSpc>
            </a:pPr>
            <a:r>
              <a:rPr lang="en-US" dirty="0"/>
              <a:t>Questions?   Contact:</a:t>
            </a:r>
          </a:p>
          <a:p>
            <a:pPr>
              <a:lnSpc>
                <a:spcPct val="110000"/>
              </a:lnSpc>
              <a:spcBef>
                <a:spcPts val="600"/>
              </a:spcBef>
            </a:pPr>
            <a:r>
              <a:rPr lang="en-US" dirty="0"/>
              <a:t>      Your agency’s assigned </a:t>
            </a:r>
          </a:p>
          <a:p>
            <a:pPr>
              <a:lnSpc>
                <a:spcPct val="110000"/>
              </a:lnSpc>
            </a:pPr>
            <a:r>
              <a:rPr lang="en-US" dirty="0"/>
              <a:t>      Nutrition Consultant</a:t>
            </a:r>
          </a:p>
          <a:p>
            <a:pPr>
              <a:lnSpc>
                <a:spcPct val="110000"/>
              </a:lnSpc>
              <a:spcBef>
                <a:spcPts val="1200"/>
              </a:spcBef>
            </a:pPr>
            <a:r>
              <a:rPr lang="en-US" dirty="0">
                <a:latin typeface="Source Sans Pro"/>
                <a:ea typeface="Source Sans Pro"/>
              </a:rPr>
              <a:t>     Erica Johnson, MPH, RDN</a:t>
            </a:r>
            <a:endParaRPr lang="en-US" dirty="0"/>
          </a:p>
          <a:p>
            <a:pPr>
              <a:lnSpc>
                <a:spcPct val="110000"/>
              </a:lnSpc>
            </a:pPr>
            <a:r>
              <a:rPr lang="en-US" b="0" dirty="0"/>
              <a:t>     Nutrition Consultant    </a:t>
            </a:r>
            <a:br>
              <a:rPr lang="en-US" b="0" dirty="0"/>
            </a:br>
            <a:r>
              <a:rPr lang="en-US" b="0" dirty="0"/>
              <a:t>     erica.a.johnson2@oha.oregon.gov</a:t>
            </a:r>
          </a:p>
          <a:p>
            <a:endParaRPr lang="en-US" dirty="0"/>
          </a:p>
        </p:txBody>
      </p:sp>
      <p:pic>
        <p:nvPicPr>
          <p:cNvPr id="13" name="Picture Placeholder 12" descr="Sunlight in the forest">
            <a:extLst>
              <a:ext uri="{FF2B5EF4-FFF2-40B4-BE49-F238E27FC236}">
                <a16:creationId xmlns:a16="http://schemas.microsoft.com/office/drawing/2014/main" id="{8975FFAE-CB49-9A7F-128C-E5B0DCF5AEF2}"/>
              </a:ext>
            </a:extLst>
          </p:cNvPr>
          <p:cNvPicPr>
            <a:picLocks noGrp="1" noChangeAspect="1"/>
          </p:cNvPicPr>
          <p:nvPr>
            <p:ph type="pic" sz="quarter" idx="10"/>
          </p:nvPr>
        </p:nvPicPr>
        <p:blipFill>
          <a:blip r:embed="rId3"/>
          <a:srcRect l="6725" r="6725"/>
          <a:stretch/>
        </p:blipFill>
        <p:spPr/>
      </p:pic>
    </p:spTree>
    <p:custDataLst>
      <p:tags r:id="rId1"/>
    </p:custDataLst>
    <p:extLst>
      <p:ext uri="{BB962C8B-B14F-4D97-AF65-F5344CB8AC3E}">
        <p14:creationId xmlns:p14="http://schemas.microsoft.com/office/powerpoint/2010/main" val="764979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dirty="0">
                <a:solidFill>
                  <a:schemeClr val="tx2"/>
                </a:solidFill>
                <a:latin typeface="Abadi" panose="020B0604020104020204" pitchFamily="34" charset="0"/>
                <a:cs typeface="Quire Sans" panose="020B0502040400020003" pitchFamily="34" charset="0"/>
              </a:rPr>
              <a:t>Risk 201: Low Hgb/</a:t>
            </a:r>
            <a:r>
              <a:rPr lang="en-US" sz="4800" dirty="0" err="1">
                <a:solidFill>
                  <a:schemeClr val="tx2"/>
                </a:solidFill>
                <a:latin typeface="Abadi" panose="020B0604020104020204" pitchFamily="34" charset="0"/>
                <a:cs typeface="Quire Sans" panose="020B0502040400020003" pitchFamily="34" charset="0"/>
              </a:rPr>
              <a:t>Hct</a:t>
            </a:r>
            <a:endParaRPr lang="en-US" dirty="0"/>
          </a:p>
        </p:txBody>
      </p:sp>
      <p:sp>
        <p:nvSpPr>
          <p:cNvPr id="4" name="Text Placeholder 3">
            <a:extLst>
              <a:ext uri="{FF2B5EF4-FFF2-40B4-BE49-F238E27FC236}">
                <a16:creationId xmlns:a16="http://schemas.microsoft.com/office/drawing/2014/main" id="{C068C865-6394-9429-1F5C-9E4DDE97ABD2}"/>
              </a:ext>
            </a:extLst>
          </p:cNvPr>
          <p:cNvSpPr>
            <a:spLocks noGrp="1"/>
          </p:cNvSpPr>
          <p:nvPr>
            <p:ph type="body" sz="quarter" idx="13"/>
          </p:nvPr>
        </p:nvSpPr>
        <p:spPr>
          <a:xfrm>
            <a:off x="728249" y="1508290"/>
            <a:ext cx="2097025" cy="1273821"/>
          </a:xfrm>
        </p:spPr>
        <p:txBody>
          <a:bodyPr tIns="91440"/>
          <a:lstStyle/>
          <a:p>
            <a:pPr lvl="0">
              <a:lnSpc>
                <a:spcPct val="110000"/>
              </a:lnSpc>
            </a:pPr>
            <a:r>
              <a:rPr lang="en-US" dirty="0"/>
              <a:t>201 </a:t>
            </a:r>
          </a:p>
          <a:p>
            <a:pPr lvl="0">
              <a:lnSpc>
                <a:spcPct val="110000"/>
              </a:lnSpc>
            </a:pPr>
            <a:r>
              <a:rPr lang="en-US" dirty="0"/>
              <a:t>Low Hemoglobin/</a:t>
            </a:r>
          </a:p>
          <a:p>
            <a:pPr lvl="0">
              <a:lnSpc>
                <a:spcPct val="110000"/>
              </a:lnSpc>
            </a:pPr>
            <a:r>
              <a:rPr lang="en-US" dirty="0"/>
              <a:t>Low Hematocrit</a:t>
            </a:r>
          </a:p>
        </p:txBody>
      </p:sp>
      <p:sp>
        <p:nvSpPr>
          <p:cNvPr id="2" name="Text Placeholder 1">
            <a:extLst>
              <a:ext uri="{FF2B5EF4-FFF2-40B4-BE49-F238E27FC236}">
                <a16:creationId xmlns:a16="http://schemas.microsoft.com/office/drawing/2014/main" id="{A1DE5918-64A9-19C4-F715-262682D9156C}"/>
              </a:ext>
            </a:extLst>
          </p:cNvPr>
          <p:cNvSpPr>
            <a:spLocks noGrp="1"/>
          </p:cNvSpPr>
          <p:nvPr>
            <p:ph type="body" sz="quarter" idx="14"/>
          </p:nvPr>
        </p:nvSpPr>
        <p:spPr>
          <a:xfrm>
            <a:off x="727611" y="2782111"/>
            <a:ext cx="2097025" cy="3694889"/>
          </a:xfrm>
        </p:spPr>
        <p:txBody>
          <a:bodyPr vert="horz" wrap="square" lIns="256032" tIns="182880" rIns="91440" bIns="45720" rtlCol="0" anchor="t">
            <a:noAutofit/>
          </a:bodyPr>
          <a:lstStyle/>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No changes   in risk assignment criteria</a:t>
            </a:r>
            <a:endParaRPr lang="en-US" dirty="0">
              <a:ea typeface="Source Sans Pro Light"/>
            </a:endParaRPr>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Clarifications added to definitions  and risk info sheet</a:t>
            </a:r>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Low/Very Low refresher</a:t>
            </a:r>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4</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634233" y="1575662"/>
            <a:ext cx="8210405"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The risk assignment criteria remains the same for Risk 201 (for </a:t>
            </a:r>
            <a:r>
              <a:rPr lang="en-US" sz="2400" dirty="0" err="1">
                <a:latin typeface="Source Sans Pro" panose="020B0503030403020204" pitchFamily="34" charset="0"/>
                <a:ea typeface="Source Sans Pro" panose="020B0503030403020204" pitchFamily="34" charset="0"/>
              </a:rPr>
              <a:t>Hct</a:t>
            </a:r>
            <a:r>
              <a:rPr lang="en-US" sz="2400" dirty="0">
                <a:latin typeface="Source Sans Pro" panose="020B0503030403020204" pitchFamily="34" charset="0"/>
                <a:ea typeface="Source Sans Pro" panose="020B0503030403020204" pitchFamily="34" charset="0"/>
              </a:rPr>
              <a:t> tables and corrections for smoking status for women and altitude, see </a:t>
            </a:r>
            <a:r>
              <a:rPr lang="en-US" sz="2400" dirty="0">
                <a:latin typeface="Source Sans Pro" panose="020B0503030403020204" pitchFamily="34" charset="0"/>
                <a:ea typeface="Source Sans Pro" panose="020B0503030403020204" pitchFamily="34" charset="0"/>
                <a:hlinkClick r:id="rId3"/>
              </a:rPr>
              <a:t>Policy 675</a:t>
            </a:r>
            <a:r>
              <a:rPr lang="en-US" sz="2400" dirty="0">
                <a:latin typeface="Source Sans Pro" panose="020B0503030403020204" pitchFamily="34" charset="0"/>
                <a:ea typeface="Source Sans Pro" panose="020B0503030403020204" pitchFamily="34" charset="0"/>
              </a:rPr>
              <a:t>):</a:t>
            </a:r>
          </a:p>
          <a:p>
            <a:pPr marL="514350" indent="-342900">
              <a:spcBef>
                <a:spcPts val="1200"/>
              </a:spcBef>
              <a:spcAft>
                <a:spcPts val="1800"/>
              </a:spcAft>
              <a:buFont typeface="Wingdings" panose="05000000000000000000" pitchFamily="2" charset="2"/>
              <a:buChar char="§"/>
            </a:pPr>
            <a:endParaRPr lang="en-US" sz="2400"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p:txBody>
      </p:sp>
      <p:pic>
        <p:nvPicPr>
          <p:cNvPr id="32" name="Picture 31">
            <a:extLst>
              <a:ext uri="{FF2B5EF4-FFF2-40B4-BE49-F238E27FC236}">
                <a16:creationId xmlns:a16="http://schemas.microsoft.com/office/drawing/2014/main" id="{8F9E417D-3851-7951-54A3-ABA15B2F855A}"/>
              </a:ext>
            </a:extLst>
          </p:cNvPr>
          <p:cNvPicPr>
            <a:picLocks noChangeAspect="1"/>
          </p:cNvPicPr>
          <p:nvPr/>
        </p:nvPicPr>
        <p:blipFill>
          <a:blip r:embed="rId4"/>
          <a:stretch>
            <a:fillRect/>
          </a:stretch>
        </p:blipFill>
        <p:spPr>
          <a:xfrm>
            <a:off x="3331315" y="2999546"/>
            <a:ext cx="8513323" cy="2926967"/>
          </a:xfrm>
          <a:prstGeom prst="rect">
            <a:avLst/>
          </a:prstGeom>
        </p:spPr>
      </p:pic>
      <p:sp>
        <p:nvSpPr>
          <p:cNvPr id="3" name="TextBox 2">
            <a:extLst>
              <a:ext uri="{FF2B5EF4-FFF2-40B4-BE49-F238E27FC236}">
                <a16:creationId xmlns:a16="http://schemas.microsoft.com/office/drawing/2014/main" id="{48AC1DBB-C734-3AC7-0F2F-D450EA03D73A}"/>
              </a:ext>
            </a:extLst>
          </p:cNvPr>
          <p:cNvSpPr txBox="1"/>
          <p:nvPr/>
        </p:nvSpPr>
        <p:spPr>
          <a:xfrm>
            <a:off x="8249511" y="5878945"/>
            <a:ext cx="1005403" cy="369332"/>
          </a:xfrm>
          <a:prstGeom prst="rect">
            <a:avLst/>
          </a:prstGeom>
          <a:noFill/>
        </p:spPr>
        <p:txBody>
          <a:bodyPr wrap="none" rtlCol="0">
            <a:spAutoFit/>
          </a:bodyPr>
          <a:lstStyle/>
          <a:p>
            <a:r>
              <a:rPr lang="en-US" b="1" dirty="0">
                <a:solidFill>
                  <a:schemeClr val="accent2">
                    <a:lumMod val="75000"/>
                  </a:schemeClr>
                </a:solidFill>
              </a:rPr>
              <a:t>Low Hgb</a:t>
            </a:r>
          </a:p>
        </p:txBody>
      </p:sp>
      <p:sp>
        <p:nvSpPr>
          <p:cNvPr id="5" name="TextBox 4">
            <a:extLst>
              <a:ext uri="{FF2B5EF4-FFF2-40B4-BE49-F238E27FC236}">
                <a16:creationId xmlns:a16="http://schemas.microsoft.com/office/drawing/2014/main" id="{8D7CFC2D-BD42-247C-6A1A-77C77E86DC96}"/>
              </a:ext>
            </a:extLst>
          </p:cNvPr>
          <p:cNvSpPr txBox="1"/>
          <p:nvPr/>
        </p:nvSpPr>
        <p:spPr>
          <a:xfrm>
            <a:off x="6010699" y="5863090"/>
            <a:ext cx="1452642" cy="369332"/>
          </a:xfrm>
          <a:prstGeom prst="rect">
            <a:avLst/>
          </a:prstGeom>
          <a:noFill/>
        </p:spPr>
        <p:txBody>
          <a:bodyPr wrap="none" rtlCol="0">
            <a:spAutoFit/>
          </a:bodyPr>
          <a:lstStyle/>
          <a:p>
            <a:r>
              <a:rPr lang="en-US" b="1" dirty="0">
                <a:solidFill>
                  <a:srgbClr val="C00000"/>
                </a:solidFill>
              </a:rPr>
              <a:t>Very Low Hgb</a:t>
            </a:r>
          </a:p>
        </p:txBody>
      </p:sp>
    </p:spTree>
    <p:custDataLst>
      <p:tags r:id="rId1"/>
    </p:custDataLst>
    <p:extLst>
      <p:ext uri="{BB962C8B-B14F-4D97-AF65-F5344CB8AC3E}">
        <p14:creationId xmlns:p14="http://schemas.microsoft.com/office/powerpoint/2010/main" val="74468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p:txBody>
          <a:bodyPr/>
          <a:lstStyle/>
          <a:p>
            <a:r>
              <a:rPr lang="en-US" sz="4800" dirty="0">
                <a:solidFill>
                  <a:schemeClr val="tx2"/>
                </a:solidFill>
                <a:latin typeface="Abadi" panose="020B0604020104020204" pitchFamily="34" charset="0"/>
                <a:cs typeface="Quire Sans" panose="020B0502040400020003" pitchFamily="34" charset="0"/>
              </a:rPr>
              <a:t>Hemoglobin and Hematocrit Refresher</a:t>
            </a:r>
            <a:endParaRPr lang="en-US" dirty="0"/>
          </a:p>
        </p:txBody>
      </p:sp>
      <p:sp>
        <p:nvSpPr>
          <p:cNvPr id="4" name="Text Placeholder 3">
            <a:extLst>
              <a:ext uri="{FF2B5EF4-FFF2-40B4-BE49-F238E27FC236}">
                <a16:creationId xmlns:a16="http://schemas.microsoft.com/office/drawing/2014/main" id="{C068C865-6394-9429-1F5C-9E4DDE97ABD2}"/>
              </a:ext>
            </a:extLst>
          </p:cNvPr>
          <p:cNvSpPr>
            <a:spLocks noGrp="1"/>
          </p:cNvSpPr>
          <p:nvPr>
            <p:ph type="body" sz="quarter" idx="13"/>
          </p:nvPr>
        </p:nvSpPr>
        <p:spPr>
          <a:xfrm>
            <a:off x="728249" y="1508290"/>
            <a:ext cx="2097025" cy="1273821"/>
          </a:xfrm>
        </p:spPr>
        <p:txBody>
          <a:bodyPr tIns="91440"/>
          <a:lstStyle/>
          <a:p>
            <a:pPr lvl="0">
              <a:lnSpc>
                <a:spcPct val="110000"/>
              </a:lnSpc>
            </a:pPr>
            <a:r>
              <a:rPr lang="en-US" dirty="0"/>
              <a:t>201 </a:t>
            </a:r>
          </a:p>
          <a:p>
            <a:pPr lvl="0">
              <a:lnSpc>
                <a:spcPct val="110000"/>
              </a:lnSpc>
            </a:pPr>
            <a:r>
              <a:rPr lang="en-US" dirty="0"/>
              <a:t>Low Hemoglobin/</a:t>
            </a:r>
          </a:p>
          <a:p>
            <a:pPr lvl="0">
              <a:lnSpc>
                <a:spcPct val="110000"/>
              </a:lnSpc>
            </a:pPr>
            <a:r>
              <a:rPr lang="en-US" dirty="0"/>
              <a:t>Low Hematocrit</a:t>
            </a:r>
          </a:p>
        </p:txBody>
      </p:sp>
      <p:sp>
        <p:nvSpPr>
          <p:cNvPr id="2" name="Text Placeholder 1">
            <a:extLst>
              <a:ext uri="{FF2B5EF4-FFF2-40B4-BE49-F238E27FC236}">
                <a16:creationId xmlns:a16="http://schemas.microsoft.com/office/drawing/2014/main" id="{A1DE5918-64A9-19C4-F715-262682D9156C}"/>
              </a:ext>
            </a:extLst>
          </p:cNvPr>
          <p:cNvSpPr>
            <a:spLocks noGrp="1"/>
          </p:cNvSpPr>
          <p:nvPr>
            <p:ph type="body" sz="quarter" idx="14"/>
          </p:nvPr>
        </p:nvSpPr>
        <p:spPr>
          <a:xfrm>
            <a:off x="727611" y="2782111"/>
            <a:ext cx="2097025" cy="3694889"/>
          </a:xfrm>
        </p:spPr>
        <p:txBody>
          <a:bodyPr vert="horz" wrap="square" lIns="256032" tIns="182880" rIns="91440" bIns="45720" rtlCol="0" anchor="t">
            <a:noAutofit/>
          </a:bodyPr>
          <a:lstStyle/>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No changes    in risk assignment criteria</a:t>
            </a:r>
            <a:endParaRPr lang="en-US" dirty="0"/>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Clarifications added to definitions and risk info sheet</a:t>
            </a:r>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Low/Very Low refresher</a:t>
            </a:r>
          </a:p>
          <a:p>
            <a:pPr marL="285750" indent="-285750">
              <a:lnSpc>
                <a:spcPct val="100000"/>
              </a:lnSpc>
              <a:buFont typeface="Wingdings" panose="05000000000000000000" pitchFamily="2" charset="2"/>
              <a:buChar char="§"/>
            </a:pPr>
            <a:endParaRPr lang="en-US" sz="1800" dirty="0">
              <a:solidFill>
                <a:schemeClr val="tx2"/>
              </a:solidFill>
              <a:latin typeface="Source Sans Pro" panose="020B0503030403020204" pitchFamily="34" charset="0"/>
              <a:ea typeface="Source Sans Pro" panose="020B0503030403020204" pitchFamily="34" charset="0"/>
            </a:endParaRPr>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5</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374797" y="1575662"/>
            <a:ext cx="8630390"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Hemoglobin (Hgb) is the iron-containing, oxygen-carrying protein in blood</a:t>
            </a: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Hematocrit (</a:t>
            </a:r>
            <a:r>
              <a:rPr lang="en-US" sz="2400" dirty="0" err="1">
                <a:latin typeface="Source Sans Pro" panose="020B0503030403020204" pitchFamily="34" charset="0"/>
                <a:ea typeface="Source Sans Pro" panose="020B0503030403020204" pitchFamily="34" charset="0"/>
              </a:rPr>
              <a:t>Hct</a:t>
            </a:r>
            <a:r>
              <a:rPr lang="en-US" sz="2400" dirty="0">
                <a:latin typeface="Source Sans Pro" panose="020B0503030403020204" pitchFamily="34" charset="0"/>
                <a:ea typeface="Source Sans Pro" panose="020B0503030403020204" pitchFamily="34" charset="0"/>
              </a:rPr>
              <a:t>) is the percentage of blood that consists of packed red blood cells</a:t>
            </a: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Most Oregon WIC agencies use Hgb tests, though some use </a:t>
            </a:r>
            <a:r>
              <a:rPr lang="en-US" sz="2400" dirty="0" err="1">
                <a:latin typeface="Source Sans Pro" panose="020B0503030403020204" pitchFamily="34" charset="0"/>
                <a:ea typeface="Source Sans Pro" panose="020B0503030403020204" pitchFamily="34" charset="0"/>
              </a:rPr>
              <a:t>Hct</a:t>
            </a:r>
            <a:endParaRPr lang="en-US" sz="2400" dirty="0">
              <a:latin typeface="Source Sans Pro" panose="020B0503030403020204" pitchFamily="34" charset="0"/>
              <a:ea typeface="Source Sans Pro" panose="020B0503030403020204" pitchFamily="34" charset="0"/>
            </a:endParaRP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While neither a Hgb nor </a:t>
            </a:r>
            <a:r>
              <a:rPr lang="en-US" sz="2400" dirty="0" err="1">
                <a:latin typeface="Source Sans Pro" panose="020B0503030403020204" pitchFamily="34" charset="0"/>
                <a:ea typeface="Source Sans Pro" panose="020B0503030403020204" pitchFamily="34" charset="0"/>
              </a:rPr>
              <a:t>Hct</a:t>
            </a:r>
            <a:r>
              <a:rPr lang="en-US" sz="2400" dirty="0">
                <a:latin typeface="Source Sans Pro" panose="020B0503030403020204" pitchFamily="34" charset="0"/>
                <a:ea typeface="Source Sans Pro" panose="020B0503030403020204" pitchFamily="34" charset="0"/>
              </a:rPr>
              <a:t> test are direct measures of iron status, these tests are useful screening tools for iron deficiency anemia</a:t>
            </a:r>
          </a:p>
        </p:txBody>
      </p:sp>
    </p:spTree>
    <p:custDataLst>
      <p:tags r:id="rId1"/>
    </p:custDataLst>
    <p:extLst>
      <p:ext uri="{BB962C8B-B14F-4D97-AF65-F5344CB8AC3E}">
        <p14:creationId xmlns:p14="http://schemas.microsoft.com/office/powerpoint/2010/main" val="1666410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a:xfrm>
            <a:off x="381000" y="0"/>
            <a:ext cx="11430000" cy="1325563"/>
          </a:xfrm>
        </p:spPr>
        <p:txBody>
          <a:bodyPr/>
          <a:lstStyle/>
          <a:p>
            <a:r>
              <a:rPr lang="en-US" sz="4800">
                <a:solidFill>
                  <a:schemeClr val="tx2"/>
                </a:solidFill>
                <a:latin typeface="Abadi" panose="020B0604020104020204" pitchFamily="34" charset="0"/>
                <a:cs typeface="Quire Sans" panose="020B0502040400020003" pitchFamily="34" charset="0"/>
              </a:rPr>
              <a:t>Iron in the Body Refresher</a:t>
            </a:r>
            <a:endParaRPr lang="en-US"/>
          </a:p>
        </p:txBody>
      </p:sp>
      <p:sp>
        <p:nvSpPr>
          <p:cNvPr id="4" name="Text Placeholder 3">
            <a:extLst>
              <a:ext uri="{FF2B5EF4-FFF2-40B4-BE49-F238E27FC236}">
                <a16:creationId xmlns:a16="http://schemas.microsoft.com/office/drawing/2014/main" id="{C068C865-6394-9429-1F5C-9E4DDE97ABD2}"/>
              </a:ext>
            </a:extLst>
          </p:cNvPr>
          <p:cNvSpPr>
            <a:spLocks noGrp="1"/>
          </p:cNvSpPr>
          <p:nvPr>
            <p:ph type="body" sz="quarter" idx="13"/>
          </p:nvPr>
        </p:nvSpPr>
        <p:spPr>
          <a:xfrm>
            <a:off x="728249" y="1101893"/>
            <a:ext cx="2097025" cy="1273821"/>
          </a:xfrm>
        </p:spPr>
        <p:txBody>
          <a:bodyPr tIns="91440"/>
          <a:lstStyle/>
          <a:p>
            <a:pPr lvl="0">
              <a:lnSpc>
                <a:spcPct val="110000"/>
              </a:lnSpc>
            </a:pPr>
            <a:r>
              <a:rPr lang="en-US" dirty="0"/>
              <a:t>201 </a:t>
            </a:r>
          </a:p>
          <a:p>
            <a:pPr lvl="0">
              <a:lnSpc>
                <a:spcPct val="110000"/>
              </a:lnSpc>
            </a:pPr>
            <a:r>
              <a:rPr lang="en-US" dirty="0"/>
              <a:t>Low Hemoglobin/</a:t>
            </a:r>
          </a:p>
          <a:p>
            <a:pPr lvl="0">
              <a:lnSpc>
                <a:spcPct val="110000"/>
              </a:lnSpc>
            </a:pPr>
            <a:r>
              <a:rPr lang="en-US" dirty="0"/>
              <a:t>Low Hematocrit</a:t>
            </a:r>
          </a:p>
        </p:txBody>
      </p:sp>
      <p:sp>
        <p:nvSpPr>
          <p:cNvPr id="2" name="Text Placeholder 1">
            <a:extLst>
              <a:ext uri="{FF2B5EF4-FFF2-40B4-BE49-F238E27FC236}">
                <a16:creationId xmlns:a16="http://schemas.microsoft.com/office/drawing/2014/main" id="{A1DE5918-64A9-19C4-F715-262682D9156C}"/>
              </a:ext>
            </a:extLst>
          </p:cNvPr>
          <p:cNvSpPr>
            <a:spLocks noGrp="1"/>
          </p:cNvSpPr>
          <p:nvPr>
            <p:ph type="body" sz="quarter" idx="14"/>
          </p:nvPr>
        </p:nvSpPr>
        <p:spPr>
          <a:xfrm>
            <a:off x="727611" y="2375714"/>
            <a:ext cx="2097025" cy="3686422"/>
          </a:xfrm>
        </p:spPr>
        <p:txBody>
          <a:bodyPr vert="horz" wrap="square" lIns="256032" tIns="182880" rIns="91440" bIns="45720" rtlCol="0" anchor="t">
            <a:noAutofit/>
          </a:bodyPr>
          <a:lstStyle/>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No changes    in risk assignment criteria</a:t>
            </a:r>
            <a:endParaRPr lang="en-US" dirty="0"/>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Clarifications added to definitions and risk info sheet</a:t>
            </a:r>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Low/Very Low refresher</a:t>
            </a:r>
          </a:p>
          <a:p>
            <a:pPr marL="285750" indent="-285750">
              <a:lnSpc>
                <a:spcPct val="100000"/>
              </a:lnSpc>
              <a:buFont typeface="Wingdings" panose="05000000000000000000" pitchFamily="2" charset="2"/>
              <a:buChar char="§"/>
            </a:pPr>
            <a:endParaRPr lang="en-US" sz="1800" dirty="0">
              <a:solidFill>
                <a:schemeClr val="tx2"/>
              </a:solidFill>
              <a:latin typeface="Source Sans Pro" panose="020B0503030403020204" pitchFamily="34" charset="0"/>
              <a:ea typeface="Source Sans Pro" panose="020B0503030403020204" pitchFamily="34" charset="0"/>
            </a:endParaRPr>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6</a:t>
            </a:fld>
            <a:endParaRPr lang="en-US"/>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023884" y="1405420"/>
            <a:ext cx="8787116"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Iron is present in all cells in the body and serves several vital functions</a:t>
            </a: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Iron is involved in the synthesis of hormones as well as normal growth and development</a:t>
            </a: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Iron deficiency occurs when the body’s iron stores are depleted</a:t>
            </a:r>
          </a:p>
          <a:p>
            <a:pPr marL="514350" indent="-342900">
              <a:lnSpc>
                <a:spcPct val="110000"/>
              </a:lnSpc>
              <a:spcBef>
                <a:spcPts val="1200"/>
              </a:spcBef>
              <a:spcAft>
                <a:spcPts val="18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Iron deficiency may be caused by a diet low in iron, insufficient absorption of iron from the diet, increased iron requirements due to growth or pregnancy, or blood loss</a:t>
            </a:r>
            <a:endParaRPr lang="en-US" sz="2000"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4138025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65">
            <a:extLst>
              <a:ext uri="{FF2B5EF4-FFF2-40B4-BE49-F238E27FC236}">
                <a16:creationId xmlns:a16="http://schemas.microsoft.com/office/drawing/2014/main" id="{54C7BE75-055B-890A-59CB-1A1F3972BF1B}"/>
              </a:ext>
            </a:extLst>
          </p:cNvPr>
          <p:cNvSpPr>
            <a:spLocks noGrp="1"/>
          </p:cNvSpPr>
          <p:nvPr>
            <p:ph type="title"/>
          </p:nvPr>
        </p:nvSpPr>
        <p:spPr>
          <a:xfrm>
            <a:off x="381000" y="0"/>
            <a:ext cx="11430000" cy="1325563"/>
          </a:xfrm>
        </p:spPr>
        <p:txBody>
          <a:bodyPr/>
          <a:lstStyle/>
          <a:p>
            <a:pPr marL="171450">
              <a:spcBef>
                <a:spcPts val="1200"/>
              </a:spcBef>
              <a:spcAft>
                <a:spcPts val="1800"/>
              </a:spcAft>
            </a:pPr>
            <a:r>
              <a:rPr lang="en-US">
                <a:solidFill>
                  <a:schemeClr val="tx2"/>
                </a:solidFill>
                <a:latin typeface="Abadi" panose="020B0604020104020204" pitchFamily="34" charset="0"/>
                <a:cs typeface="Quire Sans" panose="020B0502040400020003" pitchFamily="34" charset="0"/>
              </a:rPr>
              <a:t>Low &amp; Very Low Refresher</a:t>
            </a:r>
            <a:endParaRPr lang="en-US"/>
          </a:p>
        </p:txBody>
      </p:sp>
      <p:sp>
        <p:nvSpPr>
          <p:cNvPr id="4" name="Text Placeholder 3">
            <a:extLst>
              <a:ext uri="{FF2B5EF4-FFF2-40B4-BE49-F238E27FC236}">
                <a16:creationId xmlns:a16="http://schemas.microsoft.com/office/drawing/2014/main" id="{C068C865-6394-9429-1F5C-9E4DDE97ABD2}"/>
              </a:ext>
            </a:extLst>
          </p:cNvPr>
          <p:cNvSpPr>
            <a:spLocks noGrp="1"/>
          </p:cNvSpPr>
          <p:nvPr>
            <p:ph type="body" sz="quarter" idx="13"/>
          </p:nvPr>
        </p:nvSpPr>
        <p:spPr>
          <a:xfrm>
            <a:off x="728249" y="1223814"/>
            <a:ext cx="2097025" cy="1273821"/>
          </a:xfrm>
        </p:spPr>
        <p:txBody>
          <a:bodyPr tIns="91440"/>
          <a:lstStyle/>
          <a:p>
            <a:pPr lvl="0">
              <a:lnSpc>
                <a:spcPct val="110000"/>
              </a:lnSpc>
            </a:pPr>
            <a:r>
              <a:rPr lang="en-US" dirty="0"/>
              <a:t>201 </a:t>
            </a:r>
          </a:p>
          <a:p>
            <a:pPr lvl="0">
              <a:lnSpc>
                <a:spcPct val="110000"/>
              </a:lnSpc>
            </a:pPr>
            <a:r>
              <a:rPr lang="en-US" dirty="0"/>
              <a:t>Low Hemoglobin/</a:t>
            </a:r>
          </a:p>
          <a:p>
            <a:pPr lvl="0">
              <a:lnSpc>
                <a:spcPct val="110000"/>
              </a:lnSpc>
            </a:pPr>
            <a:r>
              <a:rPr lang="en-US" dirty="0"/>
              <a:t>Low Hematocrit</a:t>
            </a:r>
          </a:p>
        </p:txBody>
      </p:sp>
      <p:sp>
        <p:nvSpPr>
          <p:cNvPr id="2" name="Text Placeholder 1">
            <a:extLst>
              <a:ext uri="{FF2B5EF4-FFF2-40B4-BE49-F238E27FC236}">
                <a16:creationId xmlns:a16="http://schemas.microsoft.com/office/drawing/2014/main" id="{A1DE5918-64A9-19C4-F715-262682D9156C}"/>
              </a:ext>
            </a:extLst>
          </p:cNvPr>
          <p:cNvSpPr>
            <a:spLocks noGrp="1"/>
          </p:cNvSpPr>
          <p:nvPr>
            <p:ph type="body" sz="quarter" idx="14"/>
          </p:nvPr>
        </p:nvSpPr>
        <p:spPr>
          <a:xfrm>
            <a:off x="727611" y="2497635"/>
            <a:ext cx="2097025" cy="3789271"/>
          </a:xfrm>
        </p:spPr>
        <p:txBody>
          <a:bodyPr vert="horz" wrap="square" lIns="256032" tIns="182880" rIns="91440" bIns="45720" rtlCol="0" anchor="t">
            <a:noAutofit/>
          </a:bodyPr>
          <a:lstStyle/>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No changes    in risk assignment criteria</a:t>
            </a:r>
            <a:endParaRPr lang="en-US" dirty="0"/>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dirty="0">
                <a:solidFill>
                  <a:schemeClr val="tx2"/>
                </a:solidFill>
                <a:latin typeface="Source Sans Pro" panose="020B0503030403020204" pitchFamily="34" charset="0"/>
                <a:ea typeface="Source Sans Pro" panose="020B0503030403020204" pitchFamily="34" charset="0"/>
              </a:rPr>
              <a:t>Clarifications added to definitions  and risk info sheet</a:t>
            </a:r>
          </a:p>
          <a:p>
            <a:pPr marL="285750" indent="-285750">
              <a:lnSpc>
                <a:spcPct val="110000"/>
              </a:lnSpc>
              <a:spcBef>
                <a:spcPts val="200"/>
              </a:spcBef>
              <a:spcAft>
                <a:spcPts val="200"/>
              </a:spcAft>
              <a:buClr>
                <a:schemeClr val="accent6"/>
              </a:buClr>
              <a:buFont typeface="Wingdings" panose="05000000000000000000" pitchFamily="2" charset="2"/>
              <a:buChar char="§"/>
            </a:pPr>
            <a:r>
              <a:rPr lang="en-US" sz="1800" b="1" dirty="0">
                <a:solidFill>
                  <a:schemeClr val="tx2"/>
                </a:solidFill>
                <a:latin typeface="Source Sans Pro" panose="020B0503030403020204" pitchFamily="34" charset="0"/>
                <a:ea typeface="Source Sans Pro" panose="020B0503030403020204" pitchFamily="34" charset="0"/>
              </a:rPr>
              <a:t>Low/Very Low refresher</a:t>
            </a:r>
          </a:p>
          <a:p>
            <a:pPr marL="285750" indent="-285750">
              <a:lnSpc>
                <a:spcPct val="100000"/>
              </a:lnSpc>
              <a:buFont typeface="Wingdings" panose="05000000000000000000" pitchFamily="2" charset="2"/>
              <a:buChar char="§"/>
            </a:pPr>
            <a:endParaRPr lang="en-US" sz="1800" b="1" dirty="0">
              <a:solidFill>
                <a:schemeClr val="tx2"/>
              </a:solidFill>
              <a:latin typeface="Source Sans Pro" panose="020B0503030403020204" pitchFamily="34" charset="0"/>
              <a:ea typeface="Source Sans Pro" panose="020B0503030403020204" pitchFamily="34" charset="0"/>
            </a:endParaRPr>
          </a:p>
        </p:txBody>
      </p:sp>
      <p:sp>
        <p:nvSpPr>
          <p:cNvPr id="83" name="Slide Number Placeholder 82">
            <a:extLst>
              <a:ext uri="{FF2B5EF4-FFF2-40B4-BE49-F238E27FC236}">
                <a16:creationId xmlns:a16="http://schemas.microsoft.com/office/drawing/2014/main" id="{C8173044-65A5-41DC-2291-FE42518140D1}"/>
              </a:ext>
            </a:extLst>
          </p:cNvPr>
          <p:cNvSpPr>
            <a:spLocks noGrp="1"/>
          </p:cNvSpPr>
          <p:nvPr>
            <p:ph type="sldNum" sz="quarter" idx="12"/>
          </p:nvPr>
        </p:nvSpPr>
        <p:spPr>
          <a:xfrm>
            <a:off x="11493726" y="6232422"/>
            <a:ext cx="350913" cy="338960"/>
          </a:xfrm>
        </p:spPr>
        <p:txBody>
          <a:bodyPr/>
          <a:lstStyle/>
          <a:p>
            <a:fld id="{294A09A9-5501-47C1-A89A-A340965A2BE2}" type="slidenum">
              <a:rPr lang="en-US" smtClean="0"/>
              <a:t>7</a:t>
            </a:fld>
            <a:endParaRPr lang="en-US" dirty="0"/>
          </a:p>
        </p:txBody>
      </p:sp>
      <p:sp>
        <p:nvSpPr>
          <p:cNvPr id="28" name="Content Placeholder 2">
            <a:extLst>
              <a:ext uri="{FF2B5EF4-FFF2-40B4-BE49-F238E27FC236}">
                <a16:creationId xmlns:a16="http://schemas.microsoft.com/office/drawing/2014/main" id="{2052FFF5-DCC3-3F2E-5A98-DDFA1ED62787}"/>
              </a:ext>
            </a:extLst>
          </p:cNvPr>
          <p:cNvSpPr txBox="1">
            <a:spLocks/>
          </p:cNvSpPr>
          <p:nvPr/>
        </p:nvSpPr>
        <p:spPr>
          <a:xfrm>
            <a:off x="3374797" y="1309853"/>
            <a:ext cx="8469842"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spcBef>
                <a:spcPts val="1200"/>
              </a:spcBef>
              <a:spcAft>
                <a:spcPts val="1800"/>
              </a:spcAft>
              <a:buFont typeface="Wingdings" panose="05000000000000000000" pitchFamily="2" charset="2"/>
              <a:buChar char="§"/>
            </a:pPr>
            <a:endParaRPr lang="en-US" sz="2000">
              <a:latin typeface="Source Sans Pro" panose="020B0503030403020204" pitchFamily="34" charset="0"/>
              <a:ea typeface="Source Sans Pro" panose="020B0503030403020204" pitchFamily="34" charset="0"/>
            </a:endParaRPr>
          </a:p>
        </p:txBody>
      </p:sp>
      <p:sp>
        <p:nvSpPr>
          <p:cNvPr id="6" name="Content Placeholder 2">
            <a:extLst>
              <a:ext uri="{FF2B5EF4-FFF2-40B4-BE49-F238E27FC236}">
                <a16:creationId xmlns:a16="http://schemas.microsoft.com/office/drawing/2014/main" id="{68D9C6B6-39CB-E445-9181-3CE962867B53}"/>
              </a:ext>
            </a:extLst>
          </p:cNvPr>
          <p:cNvSpPr txBox="1">
            <a:spLocks/>
          </p:cNvSpPr>
          <p:nvPr/>
        </p:nvSpPr>
        <p:spPr>
          <a:xfrm>
            <a:off x="2824636" y="1505397"/>
            <a:ext cx="8810316" cy="4656759"/>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2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For participants who have </a:t>
            </a:r>
            <a:r>
              <a:rPr lang="en-US" sz="2400" b="1" dirty="0">
                <a:latin typeface="Source Sans Pro" panose="020B0503030403020204" pitchFamily="34" charset="0"/>
                <a:ea typeface="Source Sans Pro" panose="020B0503030403020204" pitchFamily="34" charset="0"/>
              </a:rPr>
              <a:t>low</a:t>
            </a:r>
            <a:r>
              <a:rPr lang="en-US" sz="2400" dirty="0">
                <a:latin typeface="Source Sans Pro" panose="020B0503030403020204" pitchFamily="34" charset="0"/>
                <a:ea typeface="Source Sans Pro" panose="020B0503030403020204" pitchFamily="34" charset="0"/>
              </a:rPr>
              <a:t> Hgb or </a:t>
            </a:r>
            <a:r>
              <a:rPr lang="en-US" sz="2400" dirty="0" err="1">
                <a:latin typeface="Source Sans Pro" panose="020B0503030403020204" pitchFamily="34" charset="0"/>
                <a:ea typeface="Source Sans Pro" panose="020B0503030403020204" pitchFamily="34" charset="0"/>
              </a:rPr>
              <a:t>Hct</a:t>
            </a:r>
            <a:r>
              <a:rPr lang="en-US" sz="2400" dirty="0">
                <a:latin typeface="Source Sans Pro" panose="020B0503030403020204" pitchFamily="34" charset="0"/>
                <a:ea typeface="Source Sans Pro" panose="020B0503030403020204" pitchFamily="34" charset="0"/>
              </a:rPr>
              <a:t>:</a:t>
            </a:r>
          </a:p>
          <a:p>
            <a:pPr marL="971550" lvl="1" indent="-342900">
              <a:lnSpc>
                <a:spcPct val="110000"/>
              </a:lnSpc>
              <a:spcAft>
                <a:spcPts val="12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Refer participants to their health care provider; only a health care provider can determine a diagnosis, cause and treatment</a:t>
            </a:r>
          </a:p>
          <a:p>
            <a:pPr marL="971550" lvl="1" indent="-342900">
              <a:lnSpc>
                <a:spcPct val="110000"/>
              </a:lnSpc>
              <a:spcAft>
                <a:spcPts val="12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Provide follow up testing/referrals at future appointments</a:t>
            </a:r>
          </a:p>
          <a:p>
            <a:pPr marL="514350" indent="-342900">
              <a:lnSpc>
                <a:spcPct val="110000"/>
              </a:lnSpc>
              <a:spcAft>
                <a:spcPts val="1200"/>
              </a:spcAft>
              <a:buClr>
                <a:schemeClr val="accent6"/>
              </a:buClr>
              <a:buFont typeface="Wingdings" panose="05000000000000000000" pitchFamily="2" charset="2"/>
              <a:buChar char="§"/>
            </a:pPr>
            <a:r>
              <a:rPr lang="en-US" sz="2400" dirty="0">
                <a:latin typeface="Source Sans Pro" panose="020B0503030403020204" pitchFamily="34" charset="0"/>
                <a:ea typeface="Source Sans Pro" panose="020B0503030403020204" pitchFamily="34" charset="0"/>
              </a:rPr>
              <a:t>For participants who have </a:t>
            </a:r>
            <a:r>
              <a:rPr lang="en-US" sz="2400" b="1" dirty="0">
                <a:latin typeface="Source Sans Pro" panose="020B0503030403020204" pitchFamily="34" charset="0"/>
                <a:ea typeface="Source Sans Pro" panose="020B0503030403020204" pitchFamily="34" charset="0"/>
              </a:rPr>
              <a:t>very low </a:t>
            </a:r>
            <a:r>
              <a:rPr lang="en-US" sz="2400" dirty="0">
                <a:latin typeface="Source Sans Pro" panose="020B0503030403020204" pitchFamily="34" charset="0"/>
                <a:ea typeface="Source Sans Pro" panose="020B0503030403020204" pitchFamily="34" charset="0"/>
              </a:rPr>
              <a:t>Hgb or </a:t>
            </a:r>
            <a:r>
              <a:rPr lang="en-US" sz="2400" dirty="0" err="1">
                <a:latin typeface="Source Sans Pro" panose="020B0503030403020204" pitchFamily="34" charset="0"/>
                <a:ea typeface="Source Sans Pro" panose="020B0503030403020204" pitchFamily="34" charset="0"/>
              </a:rPr>
              <a:t>Hct</a:t>
            </a:r>
            <a:r>
              <a:rPr lang="en-US" sz="2400" dirty="0">
                <a:latin typeface="Source Sans Pro" panose="020B0503030403020204" pitchFamily="34" charset="0"/>
                <a:ea typeface="Source Sans Pro" panose="020B0503030403020204" pitchFamily="34" charset="0"/>
              </a:rPr>
              <a:t>:</a:t>
            </a:r>
          </a:p>
          <a:p>
            <a:pPr marL="971550" lvl="1" indent="-342900">
              <a:lnSpc>
                <a:spcPct val="110000"/>
              </a:lnSpc>
              <a:spcAft>
                <a:spcPts val="12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Recheck at the time of appointment with a new puncture site</a:t>
            </a:r>
          </a:p>
          <a:p>
            <a:pPr marL="971550" lvl="1" indent="-342900">
              <a:lnSpc>
                <a:spcPct val="110000"/>
              </a:lnSpc>
              <a:spcAft>
                <a:spcPts val="12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Manually change risk level to high (if no other high risk is assigned)*</a:t>
            </a:r>
          </a:p>
          <a:p>
            <a:pPr marL="971550" lvl="1" indent="-342900">
              <a:lnSpc>
                <a:spcPct val="110000"/>
              </a:lnSpc>
              <a:spcAft>
                <a:spcPts val="12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Refer to health care provider and WIC Nutritionist within 1-2 months</a:t>
            </a:r>
            <a:br>
              <a:rPr lang="en-US" sz="2000" dirty="0">
                <a:latin typeface="Source Sans Pro" panose="020B0503030403020204" pitchFamily="34" charset="0"/>
                <a:ea typeface="Source Sans Pro" panose="020B0503030403020204" pitchFamily="34" charset="0"/>
              </a:rPr>
            </a:br>
            <a:endParaRPr lang="en-US" sz="2000"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693118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61B6-DD83-DDB1-65D8-8DE654268889}"/>
              </a:ext>
            </a:extLst>
          </p:cNvPr>
          <p:cNvSpPr>
            <a:spLocks noGrp="1"/>
          </p:cNvSpPr>
          <p:nvPr>
            <p:ph type="title"/>
          </p:nvPr>
        </p:nvSpPr>
        <p:spPr>
          <a:xfrm>
            <a:off x="5181697" y="112470"/>
            <a:ext cx="5435496" cy="970961"/>
          </a:xfrm>
        </p:spPr>
        <p:txBody>
          <a:bodyPr/>
          <a:lstStyle/>
          <a:p>
            <a:r>
              <a:rPr lang="en-US">
                <a:solidFill>
                  <a:schemeClr val="tx2"/>
                </a:solidFill>
                <a:latin typeface="Abadi" panose="020B0604020104020204" pitchFamily="34" charset="0"/>
                <a:cs typeface="Quire Sans" panose="020B0502040400020003" pitchFamily="34" charset="0"/>
              </a:rPr>
              <a:t>Nutrition &amp; Iron</a:t>
            </a:r>
          </a:p>
        </p:txBody>
      </p:sp>
      <p:pic>
        <p:nvPicPr>
          <p:cNvPr id="6" name="Picture Placeholder 5" descr="Vegan tacos">
            <a:extLst>
              <a:ext uri="{FF2B5EF4-FFF2-40B4-BE49-F238E27FC236}">
                <a16:creationId xmlns:a16="http://schemas.microsoft.com/office/drawing/2014/main" id="{EB53CAD4-274E-BAA5-C434-E630D80C1D84}"/>
              </a:ext>
            </a:extLst>
          </p:cNvPr>
          <p:cNvPicPr>
            <a:picLocks noGrp="1" noChangeAspect="1"/>
          </p:cNvPicPr>
          <p:nvPr>
            <p:ph type="pic" sz="quarter" idx="10"/>
          </p:nvPr>
        </p:nvPicPr>
        <p:blipFill>
          <a:blip r:embed="rId4"/>
          <a:srcRect l="27841" r="27841"/>
          <a:stretch/>
        </p:blipFill>
        <p:spPr/>
      </p:pic>
      <p:sp>
        <p:nvSpPr>
          <p:cNvPr id="7" name="Rectangle 6">
            <a:extLst>
              <a:ext uri="{FF2B5EF4-FFF2-40B4-BE49-F238E27FC236}">
                <a16:creationId xmlns:a16="http://schemas.microsoft.com/office/drawing/2014/main" id="{9D6B3D09-98D8-2CBD-6104-D51A9D7D2D83}"/>
              </a:ext>
            </a:extLst>
          </p:cNvPr>
          <p:cNvSpPr/>
          <p:nvPr/>
        </p:nvSpPr>
        <p:spPr>
          <a:xfrm>
            <a:off x="6504495" y="3582186"/>
            <a:ext cx="4559064" cy="5750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0BFFF6E8-42D0-A7BB-4FFB-1711F364C275}"/>
              </a:ext>
            </a:extLst>
          </p:cNvPr>
          <p:cNvSpPr txBox="1">
            <a:spLocks/>
          </p:cNvSpPr>
          <p:nvPr/>
        </p:nvSpPr>
        <p:spPr>
          <a:xfrm>
            <a:off x="4641003" y="1262107"/>
            <a:ext cx="7423178" cy="4997510"/>
          </a:xfrm>
          <a:prstGeom prst="rect">
            <a:avLst/>
          </a:prstGeom>
        </p:spPr>
        <p:txBody>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342900">
              <a:lnSpc>
                <a:spcPct val="110000"/>
              </a:lnSpc>
              <a:spcAft>
                <a:spcPts val="18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Dietary sources of iron come in two major forms: heme and nonheme iron</a:t>
            </a:r>
          </a:p>
          <a:p>
            <a:pPr marL="514350" indent="-342900">
              <a:lnSpc>
                <a:spcPct val="110000"/>
              </a:lnSpc>
              <a:spcAft>
                <a:spcPts val="18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Heme iron is well absorbed and found primarily in animal food sources, including red meat, liver, poultry, and fish</a:t>
            </a:r>
          </a:p>
          <a:p>
            <a:pPr marL="514350" indent="-342900">
              <a:lnSpc>
                <a:spcPct val="110000"/>
              </a:lnSpc>
              <a:spcAft>
                <a:spcPts val="18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Nonheme iron is not as well absorbed and is found in foods from plants such as iron-fortified grain products, legumes, fruits, and green leafy vegetables</a:t>
            </a:r>
          </a:p>
          <a:p>
            <a:pPr marL="514350" indent="-342900">
              <a:lnSpc>
                <a:spcPct val="110000"/>
              </a:lnSpc>
              <a:spcAft>
                <a:spcPts val="18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Consumption of vitamin C-rich foods and meat, fish or poultry increase the absorption of nonheme iron </a:t>
            </a:r>
          </a:p>
          <a:p>
            <a:pPr marL="514350" indent="-342900">
              <a:lnSpc>
                <a:spcPct val="110000"/>
              </a:lnSpc>
              <a:spcAft>
                <a:spcPts val="1800"/>
              </a:spcAft>
              <a:buClr>
                <a:schemeClr val="accent6"/>
              </a:buClr>
              <a:buFont typeface="Wingdings" panose="05000000000000000000" pitchFamily="2" charset="2"/>
              <a:buChar char="§"/>
            </a:pPr>
            <a:r>
              <a:rPr lang="en-US" sz="2200" dirty="0">
                <a:latin typeface="Source Sans Pro" panose="020B0503030403020204" pitchFamily="34" charset="0"/>
                <a:ea typeface="Source Sans Pro" panose="020B0503030403020204" pitchFamily="34" charset="0"/>
              </a:rPr>
              <a:t>Calcium intake is linked to a reduction in the absorption of both heme and nonheme iron</a:t>
            </a:r>
          </a:p>
        </p:txBody>
      </p:sp>
    </p:spTree>
    <p:custDataLst>
      <p:tags r:id="rId1"/>
    </p:custDataLst>
    <p:extLst>
      <p:ext uri="{BB962C8B-B14F-4D97-AF65-F5344CB8AC3E}">
        <p14:creationId xmlns:p14="http://schemas.microsoft.com/office/powerpoint/2010/main" val="1149043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CC062-AD93-9E8E-E8E8-080B45D7D8A5}"/>
              </a:ext>
            </a:extLst>
          </p:cNvPr>
          <p:cNvSpPr>
            <a:spLocks noGrp="1"/>
          </p:cNvSpPr>
          <p:nvPr>
            <p:ph type="title"/>
          </p:nvPr>
        </p:nvSpPr>
        <p:spPr/>
        <p:txBody>
          <a:bodyPr/>
          <a:lstStyle/>
          <a:p>
            <a:r>
              <a:rPr lang="en-US"/>
              <a:t>Discussion</a:t>
            </a:r>
          </a:p>
        </p:txBody>
      </p:sp>
      <p:pic>
        <p:nvPicPr>
          <p:cNvPr id="9" name="Picture Placeholder 8" descr="Toddler eating waffle topped with fruit">
            <a:extLst>
              <a:ext uri="{FF2B5EF4-FFF2-40B4-BE49-F238E27FC236}">
                <a16:creationId xmlns:a16="http://schemas.microsoft.com/office/drawing/2014/main" id="{519E4EC9-1703-16D8-0288-7AF9EBB32927}"/>
              </a:ext>
            </a:extLst>
          </p:cNvPr>
          <p:cNvPicPr>
            <a:picLocks noGrp="1" noChangeAspect="1"/>
          </p:cNvPicPr>
          <p:nvPr>
            <p:ph type="pic" sz="quarter" idx="10"/>
          </p:nvPr>
        </p:nvPicPr>
        <p:blipFill>
          <a:blip r:embed="rId4"/>
          <a:srcRect l="17905" r="17905"/>
          <a:stretch/>
        </p:blipFill>
        <p:spPr>
          <a:xfrm>
            <a:off x="1068086" y="682099"/>
            <a:ext cx="4537760" cy="4719174"/>
          </a:xfrm>
        </p:spPr>
      </p:pic>
      <p:sp>
        <p:nvSpPr>
          <p:cNvPr id="6" name="Text Placeholder 5">
            <a:extLst>
              <a:ext uri="{FF2B5EF4-FFF2-40B4-BE49-F238E27FC236}">
                <a16:creationId xmlns:a16="http://schemas.microsoft.com/office/drawing/2014/main" id="{A297555C-936A-16C5-DDE8-4670D8096F13}"/>
              </a:ext>
            </a:extLst>
          </p:cNvPr>
          <p:cNvSpPr>
            <a:spLocks noGrp="1"/>
          </p:cNvSpPr>
          <p:nvPr>
            <p:ph type="body" idx="1"/>
          </p:nvPr>
        </p:nvSpPr>
        <p:spPr>
          <a:xfrm>
            <a:off x="6586156" y="2368296"/>
            <a:ext cx="4535424" cy="2542032"/>
          </a:xfrm>
        </p:spPr>
        <p:txBody>
          <a:bodyPr vert="horz" lIns="91440" tIns="45720" rIns="91440" bIns="45720" rtlCol="0" anchor="t">
            <a:noAutofit/>
          </a:bodyPr>
          <a:lstStyle/>
          <a:p>
            <a:pPr marL="0" indent="0">
              <a:lnSpc>
                <a:spcPct val="110000"/>
              </a:lnSpc>
              <a:buNone/>
            </a:pPr>
            <a:r>
              <a:rPr lang="en-US" sz="2800">
                <a:solidFill>
                  <a:schemeClr val="tx2"/>
                </a:solidFill>
                <a:latin typeface="Source Sans Pro"/>
                <a:ea typeface="Source Sans Pro"/>
                <a:cs typeface="+mn-lt"/>
              </a:rPr>
              <a:t>Which WIC foods do you like to highlight for families looking to support iron intake and absorption?</a:t>
            </a:r>
          </a:p>
          <a:p>
            <a:pPr marL="0" indent="0">
              <a:buNone/>
            </a:pPr>
            <a:endParaRPr lang="en-US" sz="2800" dirty="0">
              <a:solidFill>
                <a:schemeClr val="tx2"/>
              </a:solidFill>
              <a:latin typeface="Source Sans Pro" panose="020B0503030403020204" pitchFamily="34" charset="0"/>
              <a:ea typeface="Source Sans Pro" panose="020B0503030403020204" pitchFamily="34" charset="0"/>
              <a:cs typeface="Calibri"/>
            </a:endParaRPr>
          </a:p>
          <a:p>
            <a:endParaRPr lang="en-US" sz="2800" dirty="0">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31559769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32">
      <a:dk1>
        <a:srgbClr val="000000"/>
      </a:dk1>
      <a:lt1>
        <a:srgbClr val="FFFFFF"/>
      </a:lt1>
      <a:dk2>
        <a:srgbClr val="00273B"/>
      </a:dk2>
      <a:lt2>
        <a:srgbClr val="E7E6E6"/>
      </a:lt2>
      <a:accent1>
        <a:srgbClr val="FED64E"/>
      </a:accent1>
      <a:accent2>
        <a:srgbClr val="F9A81D"/>
      </a:accent2>
      <a:accent3>
        <a:srgbClr val="91CBD6"/>
      </a:accent3>
      <a:accent4>
        <a:srgbClr val="00CEE4"/>
      </a:accent4>
      <a:accent5>
        <a:srgbClr val="FF709D"/>
      </a:accent5>
      <a:accent6>
        <a:srgbClr val="A773F4"/>
      </a:accent6>
      <a:hlink>
        <a:srgbClr val="0563C1"/>
      </a:hlink>
      <a:folHlink>
        <a:srgbClr val="954F72"/>
      </a:folHlink>
    </a:clrScheme>
    <a:fontScheme name="Custom 32">
      <a:majorFont>
        <a:latin typeface="Abadi"/>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ent-Design_Win32_CP_v6" id="{3F3F2B4D-EC80-4B5B-9396-143BE1D0927E}" vid="{DB316FDC-1069-4C3E-926B-D9BB87F70F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https://stage.oregon.gov/oha/PH/HEALTHYPEOPLEFAMILIES/WIC/Documents/training/2024-Risk-In-Service-Final.pptx</Url>
      <Description>https://www-auth.oregon.gov/oha/PH/HEALTHYPEOPLEFAMILIES/WIC/Documents/training/2024-Risk-In-Service-Final.pptx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EF64662-CC57-4897-90B9-1BAC0C42BA05}">
  <ds:schemaRefs>
    <ds:schemaRef ds:uri="http://schemas.microsoft.com/sharepoint/v3/contenttype/forms"/>
  </ds:schemaRefs>
</ds:datastoreItem>
</file>

<file path=customXml/itemProps2.xml><?xml version="1.0" encoding="utf-8"?>
<ds:datastoreItem xmlns:ds="http://schemas.openxmlformats.org/officeDocument/2006/customXml" ds:itemID="{22D395B4-2E02-4503-8F38-71E00ACF9D43}"/>
</file>

<file path=customXml/itemProps3.xml><?xml version="1.0" encoding="utf-8"?>
<ds:datastoreItem xmlns:ds="http://schemas.openxmlformats.org/officeDocument/2006/customXml" ds:itemID="{F391028E-DEF5-459A-B514-A1C7DB43A21E}">
  <ds:schemaRefs>
    <ds:schemaRef ds:uri="http://purl.org/dc/terms/"/>
    <ds:schemaRef ds:uri="http://www.w3.org/XML/1998/namespace"/>
    <ds:schemaRef ds:uri="6486b52e-4bc1-4f27-a5d2-51c385101c9c"/>
    <ds:schemaRef ds:uri="http://schemas.microsoft.com/office/infopath/2007/PartnerControls"/>
    <ds:schemaRef ds:uri="http://schemas.openxmlformats.org/package/2006/metadata/core-properties"/>
    <ds:schemaRef ds:uri="http://schemas.microsoft.com/office/2006/documentManagement/types"/>
    <ds:schemaRef ds:uri="e6e8db04-53e0-47d7-bd96-70fb2a57fde9"/>
    <ds:schemaRef ds:uri="http://schemas.microsoft.com/office/2006/metadata/properties"/>
    <ds:schemaRef ds:uri="http://purl.org/dc/dcmitype/"/>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3522</Words>
  <Application>Microsoft Office PowerPoint</Application>
  <PresentationFormat>Widescreen</PresentationFormat>
  <Paragraphs>390</Paragraphs>
  <Slides>32</Slides>
  <Notes>22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Abadi</vt:lpstr>
      <vt:lpstr>Arial</vt:lpstr>
      <vt:lpstr>Calibri</vt:lpstr>
      <vt:lpstr>lato</vt:lpstr>
      <vt:lpstr>Roboto</vt:lpstr>
      <vt:lpstr>Segoe UI</vt:lpstr>
      <vt:lpstr>Source Sans Pro</vt:lpstr>
      <vt:lpstr>Source Sans Pro Light</vt:lpstr>
      <vt:lpstr>Wingdings</vt:lpstr>
      <vt:lpstr>Office Theme</vt:lpstr>
      <vt:lpstr>2024 Nutrition Risk Update</vt:lpstr>
      <vt:lpstr>Introduction</vt:lpstr>
      <vt:lpstr>Risks With 2024 Updates</vt:lpstr>
      <vt:lpstr>Risk 201: Low Hgb/Hct</vt:lpstr>
      <vt:lpstr>Hemoglobin and Hematocrit Refresher</vt:lpstr>
      <vt:lpstr>Iron in the Body Refresher</vt:lpstr>
      <vt:lpstr>Low &amp; Very Low Refresher</vt:lpstr>
      <vt:lpstr>Nutrition &amp; Iron</vt:lpstr>
      <vt:lpstr>Discussion</vt:lpstr>
      <vt:lpstr>Risk 211: Elevated Blood Lead Levels</vt:lpstr>
      <vt:lpstr>Who is at risk for lead exposure?</vt:lpstr>
      <vt:lpstr>Health Impacts of Elevated Blood Lead Levels</vt:lpstr>
      <vt:lpstr>Lead Screening and WIC</vt:lpstr>
      <vt:lpstr>Nutrition Education </vt:lpstr>
      <vt:lpstr>Lead Screening &amp; Testing</vt:lpstr>
      <vt:lpstr>Lead Testing Methods</vt:lpstr>
      <vt:lpstr>What happens if someone has an elevated blood lead level?</vt:lpstr>
      <vt:lpstr>Risk 358: Eating Disorders</vt:lpstr>
      <vt:lpstr>Risk 358: Eating Disorders</vt:lpstr>
      <vt:lpstr>Risk 358: Eating Disorders</vt:lpstr>
      <vt:lpstr>Discussion</vt:lpstr>
      <vt:lpstr>Risk 360: Other Medical Conditions</vt:lpstr>
      <vt:lpstr>Risk 360: Other Medical Conditions</vt:lpstr>
      <vt:lpstr>Risk 360: Other Medical Conditions</vt:lpstr>
      <vt:lpstr>Risk 361 – Mental Illnesses</vt:lpstr>
      <vt:lpstr>Risk 361 – Mental Illnesses</vt:lpstr>
      <vt:lpstr>Discussion</vt:lpstr>
      <vt:lpstr>Risk 901- Recipient of Abuse</vt:lpstr>
      <vt:lpstr>Risk 901- Recipient of Abuse</vt:lpstr>
      <vt:lpstr>Risk 901 – Recipient of Abuse</vt:lpstr>
      <vt:lpstr>Next Steps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Nutrition Risk Update</dc:title>
  <dc:creator/>
  <cp:revision>1</cp:revision>
  <dcterms:created xsi:type="dcterms:W3CDTF">2022-09-12T05:33:02Z</dcterms:created>
  <dcterms:modified xsi:type="dcterms:W3CDTF">2024-07-30T21:30:56Z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SIP_Label_ebdd6eeb-0dd0-4927-947e-a759f08fcf55_Enabled">
    <vt:lpwstr>true</vt:lpwstr>
  </property>
  <property fmtid="{D5CDD505-2E9C-101B-9397-08002B2CF9AE}" pid="4" name="MSIP_Label_ebdd6eeb-0dd0-4927-947e-a759f08fcf55_SetDate">
    <vt:lpwstr>2023-12-28T18:08:34Z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9dbb426f-7e31-45de-a225-223c2755c197</vt:lpwstr>
  </property>
  <property fmtid="{D5CDD505-2E9C-101B-9397-08002B2CF9AE}" pid="9" name="MSIP_Label_ebdd6eeb-0dd0-4927-947e-a759f08fcf55_ContentBits">
    <vt:lpwstr>0</vt:lpwstr>
  </property>
  <property fmtid="{D5CDD505-2E9C-101B-9397-08002B2CF9AE}" pid="10" name="MediaServiceImageTags">
    <vt:lpwstr/>
  </property>
  <property fmtid="{D5CDD505-2E9C-101B-9397-08002B2CF9AE}" pid="11" name="ArticulateGUID">
    <vt:lpwstr>CC7AB79E-E26B-4A56-933C-1367BF8D0703</vt:lpwstr>
  </property>
  <property fmtid="{D5CDD505-2E9C-101B-9397-08002B2CF9AE}" pid="12" name="ArticulatePath">
    <vt:lpwstr>https://dhsoha.sharepoint.com/teams/OHA-PH-WIC/Shared Documents/Nutrition and Local Services Team (NLST)/Risk In-Service/2024 Risk In-Service</vt:lpwstr>
  </property>
</Properties>
</file>