
<file path=[Content_Types].xml><?xml version="1.0" encoding="utf-8"?>
<Types xmlns="http://schemas.openxmlformats.org/package/2006/content-types">
  <Default Extension="png" ContentType="image/png"/>
  <Default Extension="svg" ContentType="image/svg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20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Masters/notesMaster1.xml" ContentType="application/vnd.openxmlformats-officedocument.presentationml.notesMaster+xml"/>
  <Override PartName="/ppt/theme/theme1.xml" ContentType="application/vnd.openxmlformats-officedocument.theme+xml"/>
  <Override PartName="/ppt/theme/theme2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docProps/core.xml" ContentType="application/vnd.openxmlformats-package.core-properties+xml"/>
  <Override PartName="/docProps/app.xml" ContentType="application/vnd.openxmlformats-officedocument.extended-properties+xml"/>
  <Override PartName="/customXml/itemProps2.xml" ContentType="application/vnd.openxmlformats-officedocument.customXmlProperties+xml"/>
  <Override PartName="/customXml/itemProps1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saveSubsetFonts="1" autoCompressPictures="0">
  <p:sldMasterIdLst>
    <p:sldMasterId id="2147483659" r:id="rId1"/>
  </p:sldMasterIdLst>
  <p:notesMasterIdLst>
    <p:notesMasterId r:id="rId33"/>
  </p:notesMasterIdLst>
  <p:sldIdLst>
    <p:sldId id="256" r:id="rId2"/>
    <p:sldId id="292" r:id="rId3"/>
    <p:sldId id="257" r:id="rId4"/>
    <p:sldId id="284" r:id="rId5"/>
    <p:sldId id="308" r:id="rId6"/>
    <p:sldId id="288" r:id="rId7"/>
    <p:sldId id="290" r:id="rId8"/>
    <p:sldId id="293" r:id="rId9"/>
    <p:sldId id="301" r:id="rId10"/>
    <p:sldId id="304" r:id="rId11"/>
    <p:sldId id="305" r:id="rId12"/>
    <p:sldId id="306" r:id="rId13"/>
    <p:sldId id="294" r:id="rId14"/>
    <p:sldId id="259" r:id="rId15"/>
    <p:sldId id="264" r:id="rId16"/>
    <p:sldId id="260" r:id="rId17"/>
    <p:sldId id="287" r:id="rId18"/>
    <p:sldId id="261" r:id="rId19"/>
    <p:sldId id="285" r:id="rId20"/>
    <p:sldId id="302" r:id="rId21"/>
    <p:sldId id="268" r:id="rId22"/>
    <p:sldId id="303" r:id="rId23"/>
    <p:sldId id="299" r:id="rId24"/>
    <p:sldId id="298" r:id="rId25"/>
    <p:sldId id="296" r:id="rId26"/>
    <p:sldId id="300" r:id="rId27"/>
    <p:sldId id="291" r:id="rId28"/>
    <p:sldId id="295" r:id="rId29"/>
    <p:sldId id="297" r:id="rId30"/>
    <p:sldId id="270" r:id="rId31"/>
    <p:sldId id="307" r:id="rId32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CC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49365EC2-D3A8-4A6E-9614-12B720E1E4E5}">
  <a:tblStyle styleId="{49365EC2-D3A8-4A6E-9614-12B720E1E4E5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4" d="100"/>
          <a:sy n="84" d="100"/>
        </p:scale>
        <p:origin x="821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ustomXml" Target="../customXml/item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notesMaster" Target="notesMasters/notesMaster1.xml"/><Relationship Id="rId38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40" Type="http://schemas.openxmlformats.org/officeDocument/2006/relationships/customXml" Target="../customXml/item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5608978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02644845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64701298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32424886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46098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7514404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284263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261300925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g35f391192_08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8" name="Google Shape;178;g35f391192_08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12710964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490444588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1950271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44802790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739586267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67586495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913580049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Google Shape;110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1" name="Google Shape;111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38243305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g35ed75ccf_0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2" name="Google Shape;212;g35ed75ccf_0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609432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9" name="Google Shape;79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69339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9" name="Google Shape;99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44925943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g35f391192_04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7" name="Google Shape;137;g35f391192_04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62287996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70650206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5" name="Google Shape;10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65586195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g35f391192_0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9" name="Google Shape;129;g35f391192_0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  <p:extLst>
      <p:ext uri="{BB962C8B-B14F-4D97-AF65-F5344CB8AC3E}">
        <p14:creationId xmlns:p14="http://schemas.microsoft.com/office/powerpoint/2010/main" val="245755227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/>
          <p:cNvPicPr preferRelativeResize="0"/>
          <p:nvPr/>
        </p:nvPicPr>
        <p:blipFill rotWithShape="1">
          <a:blip r:embed="rId2">
            <a:alphaModFix/>
          </a:blip>
          <a:srcRect l="4843"/>
          <a:stretch/>
        </p:blipFill>
        <p:spPr>
          <a:xfrm>
            <a:off x="0" y="1412525"/>
            <a:ext cx="7443602" cy="2318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Google Shape;11;p2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685800" y="1646275"/>
            <a:ext cx="5451900" cy="185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rt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Google Shape;14;p3"/>
          <p:cNvPicPr preferRelativeResize="0"/>
          <p:nvPr/>
        </p:nvPicPr>
        <p:blipFill rotWithShape="1">
          <a:blip r:embed="rId2">
            <a:alphaModFix/>
          </a:blip>
          <a:srcRect l="12342"/>
          <a:stretch/>
        </p:blipFill>
        <p:spPr>
          <a:xfrm>
            <a:off x="0" y="1672375"/>
            <a:ext cx="7059452" cy="17987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Google Shape;15;p3"/>
          <p:cNvPicPr preferRelativeResize="0"/>
          <p:nvPr/>
        </p:nvPicPr>
        <p:blipFill>
          <a:blip r:embed="rId3">
            <a:alphaModFix amt="8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 txBox="1">
            <a:spLocks noGrp="1"/>
          </p:cNvSpPr>
          <p:nvPr>
            <p:ph type="ctrTitle"/>
          </p:nvPr>
        </p:nvSpPr>
        <p:spPr>
          <a:xfrm>
            <a:off x="685800" y="2149750"/>
            <a:ext cx="5925900" cy="56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17" name="Google Shape;17;p3"/>
          <p:cNvSpPr txBox="1">
            <a:spLocks noGrp="1"/>
          </p:cNvSpPr>
          <p:nvPr>
            <p:ph type="subTitle" idx="1"/>
          </p:nvPr>
        </p:nvSpPr>
        <p:spPr>
          <a:xfrm>
            <a:off x="685800" y="2751950"/>
            <a:ext cx="5925900" cy="2418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600"/>
              <a:buNone/>
              <a:defRPr sz="1600"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spTree>
      <p:nvGrpSpPr>
        <p:cNvPr id="1" name="Shape 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oogle Shape;19;p4"/>
          <p:cNvGrpSpPr/>
          <p:nvPr/>
        </p:nvGrpSpPr>
        <p:grpSpPr>
          <a:xfrm>
            <a:off x="2870262" y="0"/>
            <a:ext cx="3403476" cy="4760024"/>
            <a:chOff x="2391450" y="1"/>
            <a:chExt cx="2365825" cy="4760024"/>
          </a:xfrm>
        </p:grpSpPr>
        <p:pic>
          <p:nvPicPr>
            <p:cNvPr id="20" name="Google Shape;20;p4"/>
            <p:cNvPicPr preferRelativeResize="0"/>
            <p:nvPr/>
          </p:nvPicPr>
          <p:blipFill rotWithShape="1">
            <a:blip r:embed="rId2">
              <a:alphaModFix/>
            </a:blip>
            <a:srcRect r="36053"/>
            <a:stretch/>
          </p:blipFill>
          <p:spPr>
            <a:xfrm rot="-5400000">
              <a:off x="680613" y="1710838"/>
              <a:ext cx="4760024" cy="13383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1" name="Google Shape;21;p4"/>
            <p:cNvPicPr preferRelativeResize="0"/>
            <p:nvPr/>
          </p:nvPicPr>
          <p:blipFill rotWithShape="1">
            <a:blip r:embed="rId2">
              <a:alphaModFix/>
            </a:blip>
            <a:srcRect r="36053"/>
            <a:stretch/>
          </p:blipFill>
          <p:spPr>
            <a:xfrm rot="-5400000">
              <a:off x="1708088" y="1710838"/>
              <a:ext cx="4760024" cy="1338350"/>
            </a:xfrm>
            <a:prstGeom prst="rect">
              <a:avLst/>
            </a:prstGeom>
            <a:noFill/>
            <a:ln>
              <a:noFill/>
            </a:ln>
          </p:spPr>
        </p:pic>
      </p:grpSp>
      <p:pic>
        <p:nvPicPr>
          <p:cNvPr id="22" name="Google Shape;22;p4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 txBox="1">
            <a:spLocks noGrp="1"/>
          </p:cNvSpPr>
          <p:nvPr>
            <p:ph type="body" idx="1"/>
          </p:nvPr>
        </p:nvSpPr>
        <p:spPr>
          <a:xfrm>
            <a:off x="3149400" y="1123925"/>
            <a:ext cx="2845200" cy="31746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55600" algn="ctr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2000"/>
              <a:buChar char="✔"/>
              <a:defRPr sz="2000">
                <a:solidFill>
                  <a:schemeClr val="dk1"/>
                </a:solidFill>
              </a:defRPr>
            </a:lvl1pPr>
            <a:lvl2pPr marL="914400" lvl="1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2pPr>
            <a:lvl3pPr marL="1371600" lvl="2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3pPr>
            <a:lvl4pPr marL="1828800" lvl="3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4pPr>
            <a:lvl5pPr marL="2286000" lvl="4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5pPr>
            <a:lvl6pPr marL="2743200" lvl="5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6pPr>
            <a:lvl7pPr marL="3200400" lvl="6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●"/>
              <a:defRPr sz="2000">
                <a:solidFill>
                  <a:schemeClr val="dk1"/>
                </a:solidFill>
              </a:defRPr>
            </a:lvl7pPr>
            <a:lvl8pPr marL="3657600" lvl="7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○"/>
              <a:defRPr sz="2000">
                <a:solidFill>
                  <a:schemeClr val="dk1"/>
                </a:solidFill>
              </a:defRPr>
            </a:lvl8pPr>
            <a:lvl9pPr marL="4114800" lvl="8" indent="-355600" algn="ctr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Char char="■"/>
              <a:defRPr sz="20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24" name="Google Shape;24;p4"/>
          <p:cNvSpPr txBox="1"/>
          <p:nvPr/>
        </p:nvSpPr>
        <p:spPr>
          <a:xfrm>
            <a:off x="3593400" y="227544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7200">
                <a:solidFill>
                  <a:schemeClr val="dk2"/>
                </a:solidFill>
                <a:latin typeface="Caveat Brush"/>
                <a:ea typeface="Caveat Brush"/>
                <a:cs typeface="Caveat Brush"/>
                <a:sym typeface="Caveat Brush"/>
              </a:rPr>
              <a:t>“</a:t>
            </a:r>
            <a:endParaRPr sz="7200" dirty="0">
              <a:solidFill>
                <a:schemeClr val="dk2"/>
              </a:solidFill>
              <a:latin typeface="Caveat Brush"/>
              <a:ea typeface="Caveat Brush"/>
              <a:cs typeface="Caveat Brush"/>
              <a:sym typeface="Caveat Brush"/>
            </a:endParaRPr>
          </a:p>
        </p:txBody>
      </p:sp>
      <p:sp>
        <p:nvSpPr>
          <p:cNvPr id="25" name="Google Shape;25;p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1 column" type="tx">
  <p:cSld name="TITLE_AND_BODY">
    <p:spTree>
      <p:nvGrpSpPr>
        <p:cNvPr id="1" name="Shape 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Google Shape;27;p5"/>
          <p:cNvPicPr preferRelativeResize="0"/>
          <p:nvPr/>
        </p:nvPicPr>
        <p:blipFill rotWithShape="1">
          <a:blip r:embed="rId2">
            <a:alphaModFix/>
          </a:blip>
          <a:srcRect l="5320"/>
          <a:stretch/>
        </p:blipFill>
        <p:spPr>
          <a:xfrm>
            <a:off x="0" y="357876"/>
            <a:ext cx="6655800" cy="9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" name="Google Shape;28;p5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9" name="Google Shape;29;p5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30" name="Google Shape;30;p5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82296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spcBef>
                <a:spcPts val="600"/>
              </a:spcBef>
              <a:spcAft>
                <a:spcPts val="0"/>
              </a:spcAft>
              <a:buClr>
                <a:schemeClr val="lt2"/>
              </a:buClr>
              <a:buSzPts val="1800"/>
              <a:buChar char="✔"/>
              <a:defRPr/>
            </a:lvl1pPr>
            <a:lvl2pPr marL="914400" lvl="1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2pPr>
            <a:lvl3pPr marL="1371600" lvl="2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3pPr>
            <a:lvl4pPr marL="1828800" lvl="3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4pPr>
            <a:lvl5pPr marL="2286000" lvl="4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5pPr>
            <a:lvl6pPr marL="2743200" lvl="5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6pPr>
            <a:lvl7pPr marL="3200400" lvl="6" indent="-393700" rtl="0">
              <a:spcBef>
                <a:spcPts val="0"/>
              </a:spcBef>
              <a:spcAft>
                <a:spcPts val="0"/>
              </a:spcAft>
              <a:buSzPts val="2600"/>
              <a:buChar char="●"/>
              <a:defRPr/>
            </a:lvl7pPr>
            <a:lvl8pPr marL="3657600" lvl="7" indent="-393700" rtl="0">
              <a:spcBef>
                <a:spcPts val="0"/>
              </a:spcBef>
              <a:spcAft>
                <a:spcPts val="0"/>
              </a:spcAft>
              <a:buSzPts val="2600"/>
              <a:buChar char="○"/>
              <a:defRPr/>
            </a:lvl8pPr>
            <a:lvl9pPr marL="4114800" lvl="8" indent="-393700" rtl="0">
              <a:spcBef>
                <a:spcPts val="0"/>
              </a:spcBef>
              <a:spcAft>
                <a:spcPts val="0"/>
              </a:spcAft>
              <a:buSzPts val="2600"/>
              <a:buChar char="■"/>
              <a:defRPr/>
            </a:lvl9pPr>
          </a:lstStyle>
          <a:p>
            <a:endParaRPr/>
          </a:p>
        </p:txBody>
      </p:sp>
      <p:sp>
        <p:nvSpPr>
          <p:cNvPr id="31" name="Google Shape;31;p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spTree>
      <p:nvGrpSpPr>
        <p:cNvPr id="1" name="Shape 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" name="Google Shape;40;p7"/>
          <p:cNvPicPr preferRelativeResize="0"/>
          <p:nvPr/>
        </p:nvPicPr>
        <p:blipFill rotWithShape="1">
          <a:blip r:embed="rId2">
            <a:alphaModFix/>
          </a:blip>
          <a:srcRect l="5320"/>
          <a:stretch/>
        </p:blipFill>
        <p:spPr>
          <a:xfrm>
            <a:off x="0" y="357876"/>
            <a:ext cx="6655800" cy="9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1" name="Google Shape;41;p7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2" name="Google Shape;42;p7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43" name="Google Shape;43;p7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39297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✔"/>
              <a:defRPr sz="2400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4" name="Google Shape;44;p7"/>
          <p:cNvSpPr txBox="1">
            <a:spLocks noGrp="1"/>
          </p:cNvSpPr>
          <p:nvPr>
            <p:ph type="body" idx="2"/>
          </p:nvPr>
        </p:nvSpPr>
        <p:spPr>
          <a:xfrm>
            <a:off x="4757101" y="1499500"/>
            <a:ext cx="39297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81000" rtl="0">
              <a:spcBef>
                <a:spcPts val="600"/>
              </a:spcBef>
              <a:spcAft>
                <a:spcPts val="0"/>
              </a:spcAft>
              <a:buSzPts val="2400"/>
              <a:buChar char="✔"/>
              <a:defRPr sz="2400"/>
            </a:lvl1pPr>
            <a:lvl2pPr marL="914400" lvl="1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2pPr>
            <a:lvl3pPr marL="1371600" lvl="2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3pPr>
            <a:lvl4pPr marL="1828800" lvl="3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4pPr>
            <a:lvl5pPr marL="2286000" lvl="4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5pPr>
            <a:lvl6pPr marL="2743200" lvl="5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6pPr>
            <a:lvl7pPr marL="3200400" lvl="6" indent="-381000" rtl="0">
              <a:spcBef>
                <a:spcPts val="0"/>
              </a:spcBef>
              <a:spcAft>
                <a:spcPts val="0"/>
              </a:spcAft>
              <a:buSzPts val="2400"/>
              <a:buChar char="●"/>
              <a:defRPr sz="2400"/>
            </a:lvl7pPr>
            <a:lvl8pPr marL="3657600" lvl="7" indent="-381000" rtl="0">
              <a:spcBef>
                <a:spcPts val="0"/>
              </a:spcBef>
              <a:spcAft>
                <a:spcPts val="0"/>
              </a:spcAft>
              <a:buSzPts val="2400"/>
              <a:buChar char="○"/>
              <a:defRPr sz="2400"/>
            </a:lvl8pPr>
            <a:lvl9pPr marL="4114800" lvl="8" indent="-381000" rtl="0">
              <a:spcBef>
                <a:spcPts val="0"/>
              </a:spcBef>
              <a:spcAft>
                <a:spcPts val="0"/>
              </a:spcAft>
              <a:buSzPts val="2400"/>
              <a:buChar char="■"/>
              <a:defRPr sz="2400"/>
            </a:lvl9pPr>
          </a:lstStyle>
          <a:p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3 columns">
  <p:cSld name="TITLE_AND_TWO_COLUMNS_1">
    <p:spTree>
      <p:nvGrpSpPr>
        <p:cNvPr id="1" name="Shape 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7" name="Google Shape;47;p8"/>
          <p:cNvPicPr preferRelativeResize="0"/>
          <p:nvPr/>
        </p:nvPicPr>
        <p:blipFill rotWithShape="1">
          <a:blip r:embed="rId2">
            <a:alphaModFix/>
          </a:blip>
          <a:srcRect l="5320"/>
          <a:stretch/>
        </p:blipFill>
        <p:spPr>
          <a:xfrm>
            <a:off x="0" y="357876"/>
            <a:ext cx="6655800" cy="9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48" name="Google Shape;48;p8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8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0" name="Google Shape;50;p8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25203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✔"/>
              <a:defRPr sz="2200"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51" name="Google Shape;51;p8"/>
          <p:cNvSpPr txBox="1">
            <a:spLocks noGrp="1"/>
          </p:cNvSpPr>
          <p:nvPr>
            <p:ph type="body" idx="2"/>
          </p:nvPr>
        </p:nvSpPr>
        <p:spPr>
          <a:xfrm>
            <a:off x="3311850" y="1499500"/>
            <a:ext cx="25203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✔"/>
              <a:defRPr sz="2200"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52" name="Google Shape;52;p8"/>
          <p:cNvSpPr txBox="1">
            <a:spLocks noGrp="1"/>
          </p:cNvSpPr>
          <p:nvPr>
            <p:ph type="body" idx="3"/>
          </p:nvPr>
        </p:nvSpPr>
        <p:spPr>
          <a:xfrm>
            <a:off x="6166500" y="1499500"/>
            <a:ext cx="2520300" cy="3126900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68300" rtl="0">
              <a:spcBef>
                <a:spcPts val="600"/>
              </a:spcBef>
              <a:spcAft>
                <a:spcPts val="0"/>
              </a:spcAft>
              <a:buSzPts val="2200"/>
              <a:buChar char="✔"/>
              <a:defRPr sz="2200"/>
            </a:lvl1pPr>
            <a:lvl2pPr marL="914400" lvl="1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2pPr>
            <a:lvl3pPr marL="1371600" lvl="2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3pPr>
            <a:lvl4pPr marL="1828800" lvl="3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4pPr>
            <a:lvl5pPr marL="2286000" lvl="4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5pPr>
            <a:lvl6pPr marL="2743200" lvl="5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6pPr>
            <a:lvl7pPr marL="3200400" lvl="6" indent="-368300" rtl="0">
              <a:spcBef>
                <a:spcPts val="0"/>
              </a:spcBef>
              <a:spcAft>
                <a:spcPts val="0"/>
              </a:spcAft>
              <a:buSzPts val="2200"/>
              <a:buChar char="●"/>
              <a:defRPr sz="2200"/>
            </a:lvl7pPr>
            <a:lvl8pPr marL="3657600" lvl="7" indent="-368300" rtl="0">
              <a:spcBef>
                <a:spcPts val="0"/>
              </a:spcBef>
              <a:spcAft>
                <a:spcPts val="0"/>
              </a:spcAft>
              <a:buSzPts val="2200"/>
              <a:buChar char="○"/>
              <a:defRPr sz="2200"/>
            </a:lvl8pPr>
            <a:lvl9pPr marL="4114800" lvl="8" indent="-368300" rtl="0">
              <a:spcBef>
                <a:spcPts val="0"/>
              </a:spcBef>
              <a:spcAft>
                <a:spcPts val="0"/>
              </a:spcAft>
              <a:buSzPts val="2200"/>
              <a:buChar char="■"/>
              <a:defRPr sz="2200"/>
            </a:lvl9pPr>
          </a:lstStyle>
          <a:p>
            <a:endParaRPr/>
          </a:p>
        </p:txBody>
      </p:sp>
      <p:sp>
        <p:nvSpPr>
          <p:cNvPr id="53" name="Google Shape;53;p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" type="titleOnly">
  <p:cSld name="TITLE_ONLY">
    <p:spTree>
      <p:nvGrpSpPr>
        <p:cNvPr id="1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5" name="Google Shape;55;p9"/>
          <p:cNvPicPr preferRelativeResize="0"/>
          <p:nvPr/>
        </p:nvPicPr>
        <p:blipFill rotWithShape="1">
          <a:blip r:embed="rId2">
            <a:alphaModFix/>
          </a:blip>
          <a:srcRect l="5320"/>
          <a:stretch/>
        </p:blipFill>
        <p:spPr>
          <a:xfrm>
            <a:off x="0" y="357876"/>
            <a:ext cx="6655800" cy="9751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6" name="Google Shape;56;p9"/>
          <p:cNvPicPr preferRelativeResize="0"/>
          <p:nvPr/>
        </p:nvPicPr>
        <p:blipFill>
          <a:blip r:embed="rId3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9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600"/>
              <a:buNone/>
              <a:defRPr/>
            </a:lvl9pPr>
          </a:lstStyle>
          <a:p>
            <a:endParaRPr/>
          </a:p>
        </p:txBody>
      </p:sp>
      <p:sp>
        <p:nvSpPr>
          <p:cNvPr id="58" name="Google Shape;58;p9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- Light" type="blank">
  <p:cSld name="BLANK">
    <p:spTree>
      <p:nvGrpSpPr>
        <p:cNvPr id="1" name="Shape 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7" name="Google Shape;67;p1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buNone/>
              <a:defRPr/>
            </a:lvl1pPr>
            <a:lvl2pPr lvl="1" rtl="0">
              <a:buNone/>
              <a:defRPr/>
            </a:lvl2pPr>
            <a:lvl3pPr lvl="2" rtl="0">
              <a:buNone/>
              <a:defRPr/>
            </a:lvl3pPr>
            <a:lvl4pPr lvl="3" rtl="0">
              <a:buNone/>
              <a:defRPr/>
            </a:lvl4pPr>
            <a:lvl5pPr lvl="4" rtl="0">
              <a:buNone/>
              <a:defRPr/>
            </a:lvl5pPr>
            <a:lvl6pPr lvl="5" rtl="0">
              <a:buNone/>
              <a:defRPr/>
            </a:lvl6pPr>
            <a:lvl7pPr lvl="6" rtl="0">
              <a:buNone/>
              <a:defRPr/>
            </a:lvl7pPr>
            <a:lvl8pPr lvl="7" rtl="0">
              <a:buNone/>
              <a:defRPr/>
            </a:lvl8pPr>
            <a:lvl9pPr lvl="8" rtl="0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  <p:pic>
        <p:nvPicPr>
          <p:cNvPr id="68" name="Google Shape;68;p11"/>
          <p:cNvPicPr preferRelativeResize="0"/>
          <p:nvPr/>
        </p:nvPicPr>
        <p:blipFill>
          <a:blip r:embed="rId2">
            <a:alphaModFix amt="5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gradFill>
          <a:gsLst>
            <a:gs pos="0">
              <a:schemeClr val="accent2"/>
            </a:gs>
            <a:gs pos="100000">
              <a:schemeClr val="accent1"/>
            </a:gs>
          </a:gsLst>
          <a:lin ang="2700006" scaled="0"/>
        </a:gra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465250"/>
            <a:ext cx="5868600" cy="751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rtl="0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600"/>
              <a:buFont typeface="Caveat Brush"/>
              <a:buNone/>
              <a:defRPr sz="36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8229600" cy="3126900"/>
          </a:xfrm>
          <a:prstGeom prst="rect">
            <a:avLst/>
          </a:prstGeom>
          <a:noFill/>
          <a:ln>
            <a:noFill/>
          </a:ln>
          <a:effectLst>
            <a:outerShdw blurRad="42863" dist="9525" dir="5400000" algn="bl" rotWithShape="0">
              <a:schemeClr val="dk1">
                <a:alpha val="20000"/>
              </a:schemeClr>
            </a:outerShdw>
          </a:effectLst>
        </p:spPr>
        <p:txBody>
          <a:bodyPr spcFirstLastPara="1" wrap="square" lIns="0" tIns="0" rIns="0" bIns="0" anchor="t" anchorCtr="0">
            <a:noAutofit/>
          </a:bodyPr>
          <a:lstStyle>
            <a:lvl1pPr marL="457200" lvl="0" indent="-342900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atrick Hand"/>
              <a:buChar char="✔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1pPr>
            <a:lvl2pPr marL="914400" lvl="1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2pPr>
            <a:lvl3pPr marL="1371600" lvl="2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3pPr>
            <a:lvl4pPr marL="1828800" lvl="3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●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4pPr>
            <a:lvl5pPr marL="2286000" lvl="4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5pPr>
            <a:lvl6pPr marL="2743200" lvl="5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6pPr>
            <a:lvl7pPr marL="3200400" lvl="6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●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7pPr>
            <a:lvl8pPr marL="3657600" lvl="7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○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8pPr>
            <a:lvl9pPr marL="4114800" lvl="8" indent="-393700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600"/>
              <a:buFont typeface="Patrick Hand"/>
              <a:buChar char="■"/>
              <a:defRPr sz="2600">
                <a:solidFill>
                  <a:schemeClr val="lt1"/>
                </a:solidFill>
                <a:latin typeface="Patrick Hand"/>
                <a:ea typeface="Patrick Hand"/>
                <a:cs typeface="Patrick Hand"/>
                <a:sym typeface="Patrick Hand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0" tIns="0" rIns="0" bIns="0" anchor="ctr" anchorCtr="0">
            <a:noAutofit/>
          </a:bodyPr>
          <a:lstStyle>
            <a:lvl1pPr lvl="0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1pPr>
            <a:lvl2pPr lvl="1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2pPr>
            <a:lvl3pPr lvl="2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3pPr>
            <a:lvl4pPr lvl="3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4pPr>
            <a:lvl5pPr lvl="4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5pPr>
            <a:lvl6pPr lvl="5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6pPr>
            <a:lvl7pPr lvl="6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7pPr>
            <a:lvl8pPr lvl="7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8pPr>
            <a:lvl9pPr lvl="8" algn="r" rtl="0">
              <a:buNone/>
              <a:defRPr sz="1300">
                <a:solidFill>
                  <a:schemeClr val="dk1"/>
                </a:solidFill>
                <a:latin typeface="Caveat Brush"/>
                <a:ea typeface="Caveat Brush"/>
                <a:cs typeface="Caveat Brush"/>
                <a:sym typeface="Caveat Brush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 dirty="0"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1" r:id="rId4"/>
    <p:sldLayoutId id="2147483653" r:id="rId5"/>
    <p:sldLayoutId id="2147483654" r:id="rId6"/>
    <p:sldLayoutId id="2147483655" r:id="rId7"/>
    <p:sldLayoutId id="2147483657" r:id="rId8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sv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PH/HEALTHYPEOPLEFAMILIES/WIC/Pages/modules.aspx" TargetMode="Externa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1.sv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PH/HEALTHYPEOPLEFAMILIES/WIC/Pages/modules.aspx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25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.sv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7.sv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PH/HEALTHYPEOPLEFAMILIES/WIC/Pages/modules.aspx" TargetMode="External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1.sv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7.svg"/><Relationship Id="rId5" Type="http://schemas.openxmlformats.org/officeDocument/2006/relationships/image" Target="../media/image16.png"/><Relationship Id="rId4" Type="http://schemas.openxmlformats.org/officeDocument/2006/relationships/image" Target="../media/image23.sv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oregon.gov/OHA/PH/HEALTHYPEOPLEFAMILIES/WIC/Pages/modules.aspx" TargetMode="External"/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svg"/><Relationship Id="rId4" Type="http://schemas.openxmlformats.org/officeDocument/2006/relationships/image" Target="../media/image1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hyperlink" Target="mailto:vernita.d.reyna@state.or.us" TargetMode="Externa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7.sv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1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3.sv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5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7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3"/>
          <p:cNvSpPr txBox="1">
            <a:spLocks noGrp="1"/>
          </p:cNvSpPr>
          <p:nvPr>
            <p:ph type="ctrTitle"/>
          </p:nvPr>
        </p:nvSpPr>
        <p:spPr>
          <a:xfrm>
            <a:off x="201168" y="1646275"/>
            <a:ext cx="8019288" cy="18510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2020 </a:t>
            </a:r>
            <a:r>
              <a:rPr lang="en-US" dirty="0">
                <a:solidFill>
                  <a:schemeClr val="accent1"/>
                </a:solidFill>
              </a:rPr>
              <a:t>Nutrition Risk</a:t>
            </a:r>
            <a:r>
              <a:rPr lang="en" dirty="0"/>
              <a:t> </a:t>
            </a:r>
            <a:r>
              <a:rPr lang="en-US" dirty="0"/>
              <a:t>Update</a:t>
            </a:r>
            <a:br>
              <a:rPr lang="en-US" dirty="0"/>
            </a:br>
            <a:r>
              <a:rPr lang="en-US" dirty="0"/>
              <a:t>       </a:t>
            </a:r>
            <a:r>
              <a:rPr lang="en-US" sz="2600" dirty="0"/>
              <a:t>Oregon WIC program</a:t>
            </a:r>
            <a:endParaRPr sz="2600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95F183AB-314F-4E20-A3F0-E2AF953097DC}"/>
              </a:ext>
            </a:extLst>
          </p:cNvPr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673350"/>
            <a:ext cx="1004218" cy="539200"/>
          </a:xfrm>
          <a:prstGeom prst="rect">
            <a:avLst/>
          </a:prstGeom>
          <a:solidFill>
            <a:srgbClr val="FF66CC"/>
          </a:solidFill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810768" y="520149"/>
            <a:ext cx="4878832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does risk documentation look like?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357559" y="1509565"/>
            <a:ext cx="8123025" cy="2946822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Document the specific issue for dietary risks. For example: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411.2 Inappropriate Use of Bottles or Cups: “Child has juice in the bottle almost every day.”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425.4 Inappropriate Feeding Practices: “Dad says their two year old is too messy so they do not let him feed himself.”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>
                <a:solidFill>
                  <a:schemeClr val="tx1"/>
                </a:solidFill>
              </a:rPr>
              <a:t>Risk 427.5 </a:t>
            </a:r>
            <a:r>
              <a:rPr lang="en-US" dirty="0">
                <a:solidFill>
                  <a:schemeClr val="tx1"/>
                </a:solidFill>
              </a:rPr>
              <a:t>Eating Potentially Harmful Foods: “Eats sushi made with raw fish each week.”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10</a:t>
            </a:fld>
            <a:endParaRPr dirty="0"/>
          </a:p>
        </p:txBody>
      </p:sp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5D4065CD-EBE3-4421-B8DE-3A58EEC31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565" y="520149"/>
            <a:ext cx="535247" cy="5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10737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810768" y="520149"/>
            <a:ext cx="4878832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does risk documentation look like?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631909" y="1676529"/>
            <a:ext cx="8123025" cy="2706285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Document the specific condition for medical risks. For example: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342 Gastrointestinal Disorders: “Being treated for gall bladder disease.”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347 Cancer: “Breast cancer diagnosed last month.” 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349 Genetic or Congenital Disorders: “Born with cleft lip.”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352B Infectious Diseases – Chronic: “Has Hepatitis C.”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11</a:t>
            </a:fld>
            <a:endParaRPr dirty="0"/>
          </a:p>
        </p:txBody>
      </p:sp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5D4065CD-EBE3-4421-B8DE-3A58EEC31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565" y="520149"/>
            <a:ext cx="535247" cy="5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516847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810767" y="520149"/>
            <a:ext cx="5253701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much documentation is enough?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631909" y="1593647"/>
            <a:ext cx="8123025" cy="2946822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Document enough information so that the next certifier to interact with the participant understands why each risk was assigned.</a:t>
            </a: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endParaRPr lang="en-US" sz="1200" dirty="0">
              <a:solidFill>
                <a:schemeClr val="tx1"/>
              </a:solidFill>
            </a:endParaRPr>
          </a:p>
          <a:p>
            <a:pPr marL="800100" lvl="1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documentation can be brief, however, more details are often needed for high risk participants or participants with challenging feeding behaviors. 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12</a:t>
            </a:fld>
            <a:endParaRPr dirty="0"/>
          </a:p>
        </p:txBody>
      </p:sp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5D4065CD-EBE3-4421-B8DE-3A58EEC31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565" y="520149"/>
            <a:ext cx="535247" cy="5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469700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1049867" y="51710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Activity</a:t>
            </a:r>
            <a:endParaRPr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41434" y="1489796"/>
            <a:ext cx="8460827" cy="326005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200" dirty="0">
                <a:solidFill>
                  <a:schemeClr val="tx1"/>
                </a:solidFill>
              </a:rPr>
              <a:t>Review the Risk Summary Job Aid in the Nutrition Risk Module on the Oregon WIC website. Identify which risks need additional documentation.</a:t>
            </a:r>
          </a:p>
          <a:p>
            <a:pPr lvl="0">
              <a:buClr>
                <a:schemeClr val="accent1"/>
              </a:buClr>
            </a:pPr>
            <a:r>
              <a:rPr lang="en-US" sz="2200" dirty="0">
                <a:solidFill>
                  <a:schemeClr val="tx1"/>
                </a:solidFill>
              </a:rPr>
              <a:t>Review 5 certifications that you completed where a dietary risk was assigned. Is there additional documentation when needed? Does it meet the criteria on the job aid? </a:t>
            </a:r>
            <a:endParaRPr lang="en-US" sz="2200" dirty="0"/>
          </a:p>
          <a:p>
            <a:pPr marL="114300" lvl="0" indent="0">
              <a:buNone/>
            </a:pPr>
            <a:r>
              <a:rPr lang="en-US" sz="18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https://www.oregon.gov/OHA/PH/HEALTHYPEOPLEFAMILIES/WIC/Pages/modules.aspx</a:t>
            </a:r>
            <a:endParaRPr lang="en-US" sz="1800" dirty="0">
              <a:solidFill>
                <a:schemeClr val="accent1"/>
              </a:solidFill>
            </a:endParaRPr>
          </a:p>
          <a:p>
            <a:pPr lvl="0"/>
            <a:endParaRPr dirty="0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13</a:t>
            </a:fld>
            <a:endParaRPr dirty="0"/>
          </a:p>
        </p:txBody>
      </p:sp>
      <p:pic>
        <p:nvPicPr>
          <p:cNvPr id="3" name="Graphic 2" descr="Document">
            <a:extLst>
              <a:ext uri="{FF2B5EF4-FFF2-40B4-BE49-F238E27FC236}">
                <a16:creationId xmlns:a16="http://schemas.microsoft.com/office/drawing/2014/main" id="{30A16FD7-2F72-4231-A35C-3BA39FA1E3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733" y="517100"/>
            <a:ext cx="592667" cy="5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7315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ctrTitle"/>
          </p:nvPr>
        </p:nvSpPr>
        <p:spPr>
          <a:xfrm>
            <a:off x="818445" y="2149750"/>
            <a:ext cx="4310603" cy="56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-US" sz="4200" dirty="0">
                <a:solidFill>
                  <a:schemeClr val="accent4">
                    <a:lumMod val="75000"/>
                  </a:schemeClr>
                </a:solidFill>
              </a:rPr>
              <a:t>Risk information</a:t>
            </a:r>
            <a:endParaRPr sz="4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"/>
          </p:nvPr>
        </p:nvSpPr>
        <p:spPr>
          <a:xfrm>
            <a:off x="934155" y="2716150"/>
            <a:ext cx="5925900" cy="43930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Three updates for your consideration…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3" name="Graphic 2" descr="Ribbon">
            <a:extLst>
              <a:ext uri="{FF2B5EF4-FFF2-40B4-BE49-F238E27FC236}">
                <a16:creationId xmlns:a16="http://schemas.microsoft.com/office/drawing/2014/main" id="{601B35E4-EB47-4598-9A70-9ECC79331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0" y="2201332"/>
            <a:ext cx="740835" cy="740835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688621" y="491812"/>
            <a:ext cx="6629852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Risk 345 </a:t>
            </a:r>
            <a:br>
              <a:rPr lang="en-US" dirty="0"/>
            </a:br>
            <a:r>
              <a:rPr lang="en-US" sz="3200" dirty="0"/>
              <a:t>Hypertension and Prehypertension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959249" y="1374312"/>
            <a:ext cx="7521335" cy="3572339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Prehypertension </a:t>
            </a:r>
            <a:r>
              <a:rPr lang="en-US" dirty="0">
                <a:solidFill>
                  <a:srgbClr val="00B050"/>
                </a:solidFill>
              </a:rPr>
              <a:t>i</a:t>
            </a:r>
            <a:r>
              <a:rPr lang="en-US" dirty="0">
                <a:solidFill>
                  <a:schemeClr val="tx1"/>
                </a:solidFill>
              </a:rPr>
              <a:t>s now defined as being at high risk for developing hypertension based on blood pressure levels.</a:t>
            </a:r>
          </a:p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b="1" dirty="0">
                <a:solidFill>
                  <a:srgbClr val="00B050"/>
                </a:solidFill>
              </a:rPr>
              <a:t>Hypertension</a:t>
            </a:r>
            <a:r>
              <a:rPr lang="en-US" dirty="0">
                <a:solidFill>
                  <a:srgbClr val="00B050"/>
                </a:solidFill>
              </a:rPr>
              <a:t> </a:t>
            </a:r>
            <a:r>
              <a:rPr lang="en-US" dirty="0">
                <a:solidFill>
                  <a:schemeClr val="tx1"/>
                </a:solidFill>
              </a:rPr>
              <a:t> continues to be defined as high blood pressure and now includes the following conditions: </a:t>
            </a:r>
          </a:p>
          <a:p>
            <a:pPr marL="1257300" lvl="2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chronic hypertension </a:t>
            </a:r>
          </a:p>
          <a:p>
            <a:pPr marL="1257300" lvl="2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preeclampsia</a:t>
            </a:r>
          </a:p>
          <a:p>
            <a:pPr marL="1257300" lvl="2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eclampsia </a:t>
            </a:r>
          </a:p>
          <a:p>
            <a:pPr marL="1257300" lvl="2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gestational hypertension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1800" b="1" dirty="0"/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15</a:t>
            </a:fld>
            <a:endParaRPr dirty="0"/>
          </a:p>
        </p:txBody>
      </p:sp>
      <p:pic>
        <p:nvPicPr>
          <p:cNvPr id="5" name="Graphic 4" descr="Heart with pulse">
            <a:extLst>
              <a:ext uri="{FF2B5EF4-FFF2-40B4-BE49-F238E27FC236}">
                <a16:creationId xmlns:a16="http://schemas.microsoft.com/office/drawing/2014/main" id="{7FDB1E71-C9FC-4506-8391-4A18F0A8E1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0" y="491812"/>
            <a:ext cx="587022" cy="587022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3218688" y="832104"/>
            <a:ext cx="2862072" cy="40050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C00000"/>
                </a:solidFill>
              </a:rPr>
              <a:t>Risk 345 </a:t>
            </a:r>
            <a:r>
              <a:rPr lang="en-US" dirty="0"/>
              <a:t>continues to be assigned only when diagnosed by a              health care provider.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This diagnosis can be self-reported by a participant or caregiver.</a:t>
            </a:r>
            <a:endParaRPr dirty="0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16</a:t>
            </a:fld>
            <a:endParaRPr dirty="0"/>
          </a:p>
        </p:txBody>
      </p:sp>
      <p:pic>
        <p:nvPicPr>
          <p:cNvPr id="3" name="Graphic 2" descr="Star">
            <a:extLst>
              <a:ext uri="{FF2B5EF4-FFF2-40B4-BE49-F238E27FC236}">
                <a16:creationId xmlns:a16="http://schemas.microsoft.com/office/drawing/2014/main" id="{78D59503-AAA6-4B39-BC92-02C667B9F22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622" y="203200"/>
            <a:ext cx="677334" cy="628904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91821" y="461168"/>
            <a:ext cx="5937955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How does this affect my work?</a:t>
            </a:r>
            <a:endParaRPr sz="3200"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17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07673" y="1552051"/>
            <a:ext cx="7794979" cy="2568003"/>
          </a:xfrm>
          <a:solidFill>
            <a:schemeClr val="bg1"/>
          </a:solidFill>
        </p:spPr>
        <p:txBody>
          <a:bodyPr/>
          <a:lstStyle/>
          <a:p>
            <a:pPr>
              <a:buClr>
                <a:schemeClr val="accent3"/>
              </a:buClr>
            </a:pPr>
            <a:r>
              <a:rPr lang="en-US" sz="2200" dirty="0">
                <a:solidFill>
                  <a:schemeClr val="tx1"/>
                </a:solidFill>
              </a:rPr>
              <a:t>This risk level remains </a:t>
            </a:r>
            <a:r>
              <a:rPr lang="en-US" sz="2200" b="1" dirty="0">
                <a:solidFill>
                  <a:schemeClr val="tx1"/>
                </a:solidFill>
              </a:rPr>
              <a:t>High</a:t>
            </a:r>
            <a:r>
              <a:rPr lang="en-US" sz="2200" dirty="0">
                <a:solidFill>
                  <a:schemeClr val="tx1"/>
                </a:solidFill>
              </a:rPr>
              <a:t> and a referral to the WIC Nutritionist is required.</a:t>
            </a:r>
          </a:p>
          <a:p>
            <a:pPr>
              <a:buClr>
                <a:schemeClr val="accent3"/>
              </a:buClr>
            </a:pPr>
            <a:r>
              <a:rPr lang="en-US" sz="2200" dirty="0">
                <a:solidFill>
                  <a:schemeClr val="tx1"/>
                </a:solidFill>
              </a:rPr>
              <a:t>Ask about current blood pressure status if there is a history of eclampsia or preeclampsia. </a:t>
            </a:r>
          </a:p>
          <a:p>
            <a:pPr>
              <a:buClr>
                <a:schemeClr val="accent3"/>
              </a:buClr>
            </a:pPr>
            <a:r>
              <a:rPr lang="en-US" sz="2200" dirty="0">
                <a:solidFill>
                  <a:schemeClr val="tx1"/>
                </a:solidFill>
              </a:rPr>
              <a:t>Ask about treatment if high blood pressure has been diagnosed.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Graphic 4" descr="Thought bubble">
            <a:extLst>
              <a:ext uri="{FF2B5EF4-FFF2-40B4-BE49-F238E27FC236}">
                <a16:creationId xmlns:a16="http://schemas.microsoft.com/office/drawing/2014/main" id="{A7F6DA46-9AF8-41C8-B0E6-EC557634A60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814" y="559139"/>
            <a:ext cx="555859" cy="555859"/>
          </a:xfrm>
          <a:prstGeom prst="rect">
            <a:avLst/>
          </a:prstGeom>
        </p:spPr>
      </p:pic>
      <p:pic>
        <p:nvPicPr>
          <p:cNvPr id="6" name="Graphic 5" descr="Thought bubble">
            <a:extLst>
              <a:ext uri="{FF2B5EF4-FFF2-40B4-BE49-F238E27FC236}">
                <a16:creationId xmlns:a16="http://schemas.microsoft.com/office/drawing/2014/main" id="{51F514B5-A645-4F55-86E4-5717F8BA728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814" y="548721"/>
            <a:ext cx="555859" cy="5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44665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1021645" y="437533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Activity</a:t>
            </a:r>
            <a:endParaRPr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325820" y="1787562"/>
            <a:ext cx="8492359" cy="220636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200" dirty="0">
                <a:solidFill>
                  <a:schemeClr val="tx1"/>
                </a:solidFill>
              </a:rPr>
              <a:t>Review the updated risk information sheet for </a:t>
            </a:r>
            <a:r>
              <a:rPr lang="en-US" sz="2200" b="1" dirty="0">
                <a:solidFill>
                  <a:schemeClr val="accent1"/>
                </a:solidFill>
              </a:rPr>
              <a:t>Risk 345 </a:t>
            </a:r>
            <a:r>
              <a:rPr lang="en-US" sz="2200" dirty="0">
                <a:solidFill>
                  <a:schemeClr val="tx1"/>
                </a:solidFill>
              </a:rPr>
              <a:t>Hypertension and Prehypertension in the Nutrition Risk List on the Oregon WIC website.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endParaRPr lang="en-US" sz="2000" dirty="0">
              <a:solidFill>
                <a:schemeClr val="tx1"/>
              </a:solidFill>
            </a:endParaRPr>
          </a:p>
          <a:p>
            <a:pPr marL="114300" lvl="0" indent="0">
              <a:buNone/>
            </a:pPr>
            <a:r>
              <a:rPr lang="en-US" sz="18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https://www.oregon.gov/OHA/PH/HEALTHYPEOPLEFAMILIES/WIC/Pages/modules.aspx</a:t>
            </a:r>
            <a:endParaRPr lang="en-US" sz="1800" dirty="0">
              <a:solidFill>
                <a:schemeClr val="accent1"/>
              </a:solidFill>
            </a:endParaRPr>
          </a:p>
          <a:p>
            <a:pPr lvl="0"/>
            <a:endParaRPr lang="en-US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✔"/>
            </a:pPr>
            <a:endParaRPr lang="en-US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18</a:t>
            </a:fld>
            <a:endParaRPr dirty="0"/>
          </a:p>
        </p:txBody>
      </p:sp>
      <p:pic>
        <p:nvPicPr>
          <p:cNvPr id="5" name="Graphic 4" descr="Document">
            <a:extLst>
              <a:ext uri="{FF2B5EF4-FFF2-40B4-BE49-F238E27FC236}">
                <a16:creationId xmlns:a16="http://schemas.microsoft.com/office/drawing/2014/main" id="{0269E93F-6FD8-4972-9ED3-2B66F7AC854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733" y="517100"/>
            <a:ext cx="592667" cy="592667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810770" y="494262"/>
            <a:ext cx="5804521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Risk 357 </a:t>
            </a:r>
            <a:br>
              <a:rPr lang="en-US" dirty="0">
                <a:solidFill>
                  <a:schemeClr val="tx1"/>
                </a:solidFill>
              </a:rPr>
            </a:br>
            <a:r>
              <a:rPr lang="en-US" sz="3200" dirty="0"/>
              <a:t>Drug and Nutrient Interaction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810770" y="1430960"/>
            <a:ext cx="7324237" cy="3582474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This risk is now defined as over-the-counter or prescription drugs or medications that have been shown to impact nutritional status by interfering with a nutrient’s: </a:t>
            </a:r>
          </a:p>
          <a:p>
            <a:pPr marL="2171700" lvl="4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intake</a:t>
            </a:r>
          </a:p>
          <a:p>
            <a:pPr marL="2171700" lvl="4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distribution</a:t>
            </a:r>
          </a:p>
          <a:p>
            <a:pPr marL="2171700" lvl="4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absorption</a:t>
            </a:r>
          </a:p>
          <a:p>
            <a:pPr marL="2171700" lvl="4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metabolism</a:t>
            </a:r>
          </a:p>
          <a:p>
            <a:pPr marL="2171700" lvl="4" indent="-342900">
              <a:spcBef>
                <a:spcPts val="600"/>
              </a:spcBef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excretion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sz="1800" b="1" dirty="0"/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19</a:t>
            </a:fld>
            <a:endParaRPr dirty="0"/>
          </a:p>
        </p:txBody>
      </p:sp>
      <p:pic>
        <p:nvPicPr>
          <p:cNvPr id="3" name="Graphic 2" descr="Medicine">
            <a:extLst>
              <a:ext uri="{FF2B5EF4-FFF2-40B4-BE49-F238E27FC236}">
                <a16:creationId xmlns:a16="http://schemas.microsoft.com/office/drawing/2014/main" id="{8265A852-A361-4C6E-B3CB-CE0B54AA248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13" y="551592"/>
            <a:ext cx="581378" cy="58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94144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14400" y="517100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Introduction</a:t>
            </a:r>
            <a:endParaRPr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562303" y="1667665"/>
            <a:ext cx="8212667" cy="2504941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400" dirty="0">
                <a:solidFill>
                  <a:schemeClr val="tx1"/>
                </a:solidFill>
              </a:rPr>
              <a:t>Each year, USDA updates selected risks using evidence based research.</a:t>
            </a:r>
          </a:p>
          <a:p>
            <a:pPr lvl="0">
              <a:buClr>
                <a:schemeClr val="accent1"/>
              </a:buClr>
            </a:pPr>
            <a:r>
              <a:rPr lang="en-US" sz="2400" dirty="0">
                <a:solidFill>
                  <a:schemeClr val="tx1"/>
                </a:solidFill>
              </a:rPr>
              <a:t>This year, there is one procedure and three risks to review.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400" dirty="0">
                <a:solidFill>
                  <a:schemeClr val="tx1"/>
                </a:solidFill>
              </a:rPr>
              <a:t>This in-service can be completed individually in about 30 minutes.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✔"/>
            </a:pPr>
            <a:endParaRPr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 dirty="0"/>
          </a:p>
        </p:txBody>
      </p:sp>
      <p:pic>
        <p:nvPicPr>
          <p:cNvPr id="7" name="Graphic 6" descr="Marketing">
            <a:extLst>
              <a:ext uri="{FF2B5EF4-FFF2-40B4-BE49-F238E27FC236}">
                <a16:creationId xmlns:a16="http://schemas.microsoft.com/office/drawing/2014/main" id="{01A0B739-44AB-4B4F-A574-3F4DACFCED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08844" y="517100"/>
            <a:ext cx="705556" cy="7055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1087791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91822" y="529564"/>
            <a:ext cx="5735230" cy="6254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When do drugs or medications affect nutritional status?</a:t>
            </a:r>
            <a:endParaRPr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20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807739" y="1499500"/>
            <a:ext cx="7926358" cy="3114436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This risk can be difficult to assess as there are many different types of drugs and medications.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Generally, medication needs to be taken over a long period of time before impacting nutritional status.</a:t>
            </a:r>
          </a:p>
          <a:p>
            <a:pPr lvl="1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Short term use of most drugs or medications will not typically qualify for this risk (for example: Advil for a headache, Tylenol for a fever, antibiotics for an infection)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Graphic 4" descr="Medicine">
            <a:extLst>
              <a:ext uri="{FF2B5EF4-FFF2-40B4-BE49-F238E27FC236}">
                <a16:creationId xmlns:a16="http://schemas.microsoft.com/office/drawing/2014/main" id="{3F1139FD-076F-45A5-BE71-94119ED1C72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13" y="551592"/>
            <a:ext cx="581378" cy="58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290710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25"/>
          <p:cNvSpPr txBox="1">
            <a:spLocks noGrp="1"/>
          </p:cNvSpPr>
          <p:nvPr>
            <p:ph type="title"/>
          </p:nvPr>
        </p:nvSpPr>
        <p:spPr>
          <a:xfrm>
            <a:off x="856593" y="490059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What types of medications may qualify for this risk?</a:t>
            </a:r>
            <a:endParaRPr sz="3200" dirty="0"/>
          </a:p>
        </p:txBody>
      </p:sp>
      <p:graphicFrame>
        <p:nvGraphicFramePr>
          <p:cNvPr id="181" name="Google Shape;181;p25"/>
          <p:cNvGraphicFramePr/>
          <p:nvPr>
            <p:extLst>
              <p:ext uri="{D42A27DB-BD31-4B8C-83A1-F6EECF244321}">
                <p14:modId xmlns:p14="http://schemas.microsoft.com/office/powerpoint/2010/main" val="268942681"/>
              </p:ext>
            </p:extLst>
          </p:nvPr>
        </p:nvGraphicFramePr>
        <p:xfrm>
          <a:off x="455127" y="1386730"/>
          <a:ext cx="8451805" cy="3611850"/>
        </p:xfrm>
        <a:graphic>
          <a:graphicData uri="http://schemas.openxmlformats.org/drawingml/2006/table">
            <a:tbl>
              <a:tblPr>
                <a:noFill/>
                <a:tableStyleId>{49365EC2-D3A8-4A6E-9614-12B720E1E4E5}</a:tableStyleId>
              </a:tblPr>
              <a:tblGrid>
                <a:gridCol w="1870384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6068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085777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888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75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Diuretics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Opioids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Steroids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Enzymes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5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 Hormones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Seizure meds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Anti-nausea</a:t>
                      </a: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Cardiac meds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Insulin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Antidepressants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Ulcer meds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Renal/kidney meds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54375">
                <a:tc>
                  <a:txBody>
                    <a:bodyPr/>
                    <a:lstStyle/>
                    <a:p>
                      <a:pPr marL="0" lvl="0" indent="0" algn="l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Cancer drugs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Colitis treatments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Oral hyperglycemic agents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tc>
                  <a:txBody>
                    <a:bodyPr/>
                    <a:lstStyle/>
                    <a:p>
                      <a:pPr marL="0" lvl="0" indent="0" algn="ctr" rtl="0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sz="2400" dirty="0">
                          <a:solidFill>
                            <a:schemeClr val="lt1"/>
                          </a:solidFill>
                          <a:latin typeface="Patrick Hand"/>
                          <a:ea typeface="Patrick Hand"/>
                          <a:cs typeface="Patrick Hand"/>
                          <a:sym typeface="Patrick Hand"/>
                        </a:rPr>
                        <a:t>Thyroid meds</a:t>
                      </a:r>
                      <a:endParaRPr sz="2400" dirty="0">
                        <a:solidFill>
                          <a:schemeClr val="lt1"/>
                        </a:solidFill>
                        <a:latin typeface="Patrick Hand"/>
                        <a:ea typeface="Patrick Hand"/>
                        <a:cs typeface="Patrick Hand"/>
                        <a:sym typeface="Patrick Hand"/>
                      </a:endParaRPr>
                    </a:p>
                  </a:txBody>
                  <a:tcPr marL="91425" marR="91425" marT="68575" marB="68575" anchor="ctr">
                    <a:lnL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L>
                    <a:lnR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R>
                    <a:lnT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T>
                    <a:lnB w="9525" cap="flat" cmpd="sng">
                      <a:solidFill>
                        <a:schemeClr val="dk1"/>
                      </a:solidFill>
                      <a:prstDash val="dash"/>
                      <a:round/>
                      <a:headEnd type="none" w="sm" len="sm"/>
                      <a:tailEnd type="none" w="sm" len="sm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82" name="Google Shape;182;p25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21</a:t>
            </a:fld>
            <a:endParaRPr dirty="0"/>
          </a:p>
        </p:txBody>
      </p:sp>
      <p:pic>
        <p:nvPicPr>
          <p:cNvPr id="5" name="Graphic 4" descr="Medicine">
            <a:extLst>
              <a:ext uri="{FF2B5EF4-FFF2-40B4-BE49-F238E27FC236}">
                <a16:creationId xmlns:a16="http://schemas.microsoft.com/office/drawing/2014/main" id="{5D431533-9305-4BA9-9BAB-5419CD17FF6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13" y="551592"/>
            <a:ext cx="581378" cy="581378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60291" y="507537"/>
            <a:ext cx="5246025" cy="625433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What are some potential signs of nutritional impact?</a:t>
            </a:r>
            <a:endParaRPr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22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86591" y="1604605"/>
            <a:ext cx="7794979" cy="2767700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Ask about side effects from the use of drug or medications that might indicate interference with food intake or nutrient use: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Changes in appetite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Changes in taste or smell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A dry or sore mouth or throat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GI upset: nausea, vomiting, diarrhea, constipation</a:t>
            </a:r>
          </a:p>
        </p:txBody>
      </p:sp>
      <p:pic>
        <p:nvPicPr>
          <p:cNvPr id="5" name="Graphic 4" descr="Medicine">
            <a:extLst>
              <a:ext uri="{FF2B5EF4-FFF2-40B4-BE49-F238E27FC236}">
                <a16:creationId xmlns:a16="http://schemas.microsoft.com/office/drawing/2014/main" id="{C01463B5-0A45-4749-ACB9-F97D3DDD1FB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13" y="551592"/>
            <a:ext cx="581378" cy="5813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88450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3140964" y="935228"/>
            <a:ext cx="2862072" cy="40050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>
              <a:buNone/>
            </a:pPr>
            <a:r>
              <a:rPr lang="en-US" b="1" dirty="0">
                <a:solidFill>
                  <a:srgbClr val="C00000"/>
                </a:solidFill>
              </a:rPr>
              <a:t>Risk 357 </a:t>
            </a:r>
            <a:r>
              <a:rPr lang="en-US" dirty="0"/>
              <a:t>is assigned by the certifier after a full assessment is completed.</a:t>
            </a:r>
          </a:p>
          <a:p>
            <a:pPr marL="0" lvl="0" indent="0">
              <a:buNone/>
            </a:pPr>
            <a:endParaRPr lang="en-US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Consult with the             WIC Nutritionist if unsure about the nutrient impact of a specific drug or medication.</a:t>
            </a:r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23</a:t>
            </a:fld>
            <a:endParaRPr dirty="0"/>
          </a:p>
        </p:txBody>
      </p:sp>
      <p:pic>
        <p:nvPicPr>
          <p:cNvPr id="4" name="Graphic 3" descr="Star">
            <a:extLst>
              <a:ext uri="{FF2B5EF4-FFF2-40B4-BE49-F238E27FC236}">
                <a16:creationId xmlns:a16="http://schemas.microsoft.com/office/drawing/2014/main" id="{D1C64739-D628-4537-B444-780D7C4699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622" y="203200"/>
            <a:ext cx="677334" cy="62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12818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707673" y="461168"/>
            <a:ext cx="6022622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does this affect my work?</a:t>
            </a:r>
            <a:endParaRPr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24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1217788" y="1848288"/>
            <a:ext cx="6708423" cy="2272156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This risk level remains </a:t>
            </a:r>
            <a:r>
              <a:rPr lang="en-US" sz="2200" b="1" dirty="0">
                <a:solidFill>
                  <a:schemeClr val="tx1"/>
                </a:solidFill>
              </a:rPr>
              <a:t>High</a:t>
            </a:r>
            <a:r>
              <a:rPr lang="en-US" sz="2200" dirty="0">
                <a:solidFill>
                  <a:schemeClr val="tx1"/>
                </a:solidFill>
              </a:rPr>
              <a:t> and a referral to the WIC Nutritionist is required.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Document the specific drug or medication related to this risk assignment in the participant’s record.</a:t>
            </a: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Graphic 4" descr="Thought bubble">
            <a:extLst>
              <a:ext uri="{FF2B5EF4-FFF2-40B4-BE49-F238E27FC236}">
                <a16:creationId xmlns:a16="http://schemas.microsoft.com/office/drawing/2014/main" id="{F3D40412-0F7F-4FD4-85E5-4DD2145E0AD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814" y="559139"/>
            <a:ext cx="555859" cy="555859"/>
          </a:xfrm>
          <a:prstGeom prst="rect">
            <a:avLst/>
          </a:prstGeom>
        </p:spPr>
      </p:pic>
      <p:pic>
        <p:nvPicPr>
          <p:cNvPr id="6" name="Graphic 5" descr="Thought bubble">
            <a:extLst>
              <a:ext uri="{FF2B5EF4-FFF2-40B4-BE49-F238E27FC236}">
                <a16:creationId xmlns:a16="http://schemas.microsoft.com/office/drawing/2014/main" id="{DA508665-AF92-48BF-A723-B9761EE851E2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814" y="565830"/>
            <a:ext cx="555859" cy="5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462226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1078088" y="437533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Activity</a:t>
            </a:r>
            <a:endParaRPr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483475" y="1579067"/>
            <a:ext cx="8387256" cy="2856299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200" dirty="0">
                <a:solidFill>
                  <a:schemeClr val="tx1"/>
                </a:solidFill>
              </a:rPr>
              <a:t>Review the updated risk information sheet for </a:t>
            </a:r>
            <a:r>
              <a:rPr lang="en-US" sz="2200" b="1" dirty="0">
                <a:solidFill>
                  <a:schemeClr val="accent1"/>
                </a:solidFill>
              </a:rPr>
              <a:t>Risk 357</a:t>
            </a:r>
            <a:r>
              <a:rPr lang="en-US" sz="2200" b="1" dirty="0">
                <a:solidFill>
                  <a:schemeClr val="bg1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Drug and Nutrient Interaction  in the Nutrition Risk List on the Oregon WIC website. 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200" dirty="0">
                <a:solidFill>
                  <a:schemeClr val="tx1"/>
                </a:solidFill>
              </a:rPr>
              <a:t>Note the reference tools for assessing drug nutrient interactions.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endParaRPr lang="en-US" sz="2200" dirty="0">
              <a:solidFill>
                <a:schemeClr val="tx1"/>
              </a:solidFill>
            </a:endParaRPr>
          </a:p>
          <a:p>
            <a:pPr marL="114300" lvl="0" indent="0">
              <a:buNone/>
            </a:pPr>
            <a:r>
              <a:rPr lang="en-US" sz="18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https://www.oregon.gov/OHA/PH/HEALTHYPEOPLEFAMILIES/WIC/Pages/modules.aspx</a:t>
            </a:r>
            <a:endParaRPr lang="en-US" sz="1800" dirty="0">
              <a:solidFill>
                <a:schemeClr val="accent1"/>
              </a:solidFill>
            </a:endParaRPr>
          </a:p>
          <a:p>
            <a:pPr lvl="0"/>
            <a:endParaRPr lang="en-US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✔"/>
            </a:pPr>
            <a:endParaRPr lang="en-US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25</a:t>
            </a:fld>
            <a:endParaRPr dirty="0"/>
          </a:p>
        </p:txBody>
      </p:sp>
      <p:pic>
        <p:nvPicPr>
          <p:cNvPr id="5" name="Graphic 4" descr="Document">
            <a:extLst>
              <a:ext uri="{FF2B5EF4-FFF2-40B4-BE49-F238E27FC236}">
                <a16:creationId xmlns:a16="http://schemas.microsoft.com/office/drawing/2014/main" id="{1B10B3A2-A685-4B64-8664-1C25B5B0BA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321733" y="517100"/>
            <a:ext cx="592667" cy="5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4198834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936978" y="393649"/>
            <a:ext cx="6312521" cy="931889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Risk 382 </a:t>
            </a:r>
            <a:br>
              <a:rPr lang="en-US" dirty="0"/>
            </a:br>
            <a:r>
              <a:rPr lang="en-US" sz="3200" dirty="0"/>
              <a:t>Fetal Alcohol Spectrum Disorders 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800197" y="1441152"/>
            <a:ext cx="7765734" cy="3424313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This risk was previously titled Fetal Alcohol Syndrome.</a:t>
            </a:r>
          </a:p>
          <a:p>
            <a:pPr marL="342900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It is now defined as a group of conditions that occur in a person whose mother consumed alcohol during pregnancy and includes the following conditions:</a:t>
            </a:r>
          </a:p>
          <a:p>
            <a:pPr marL="1257300" lvl="2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Fetal alcohol syndrome</a:t>
            </a:r>
          </a:p>
          <a:p>
            <a:pPr marL="1257300" lvl="2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Partial fetal alcohol syndrome</a:t>
            </a:r>
          </a:p>
          <a:p>
            <a:pPr marL="1257300" lvl="2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Alcohol related birth defects</a:t>
            </a:r>
          </a:p>
          <a:p>
            <a:pPr marL="1257300" lvl="2"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Alcohol related neurodevelopmental disorders</a:t>
            </a: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lang="en-US" dirty="0">
              <a:solidFill>
                <a:schemeClr val="tx1"/>
              </a:solidFill>
            </a:endParaRP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26</a:t>
            </a:fld>
            <a:endParaRPr dirty="0"/>
          </a:p>
        </p:txBody>
      </p:sp>
      <p:pic>
        <p:nvPicPr>
          <p:cNvPr id="3" name="Graphic 2" descr="Baby crawling">
            <a:extLst>
              <a:ext uri="{FF2B5EF4-FFF2-40B4-BE49-F238E27FC236}">
                <a16:creationId xmlns:a16="http://schemas.microsoft.com/office/drawing/2014/main" id="{FE4163A7-423A-498E-A99C-67C80E1733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89574" y="541564"/>
            <a:ext cx="576037" cy="5760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31471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3218688" y="832104"/>
            <a:ext cx="2862072" cy="40050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b="1" dirty="0">
                <a:solidFill>
                  <a:srgbClr val="C00000"/>
                </a:solidFill>
              </a:rPr>
              <a:t>Risk 382 </a:t>
            </a:r>
            <a:r>
              <a:rPr lang="en-US" dirty="0"/>
              <a:t>continues to be assigned only when diagnosed by a                   health care provider. 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lang="en-US" dirty="0"/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/>
              <a:t>This diagnosis can be self-reported by a caregiver.</a:t>
            </a:r>
            <a:endParaRPr dirty="0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27</a:t>
            </a:fld>
            <a:endParaRPr dirty="0"/>
          </a:p>
        </p:txBody>
      </p:sp>
      <p:pic>
        <p:nvPicPr>
          <p:cNvPr id="4" name="Graphic 3" descr="Star">
            <a:extLst>
              <a:ext uri="{FF2B5EF4-FFF2-40B4-BE49-F238E27FC236}">
                <a16:creationId xmlns:a16="http://schemas.microsoft.com/office/drawing/2014/main" id="{F4514813-DA7B-4092-8853-E9B8DAF0829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622" y="203200"/>
            <a:ext cx="677334" cy="62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33477961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32361" y="461168"/>
            <a:ext cx="6022622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How does this affect my work?</a:t>
            </a:r>
            <a:endParaRPr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28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685605" y="1411307"/>
            <a:ext cx="7794979" cy="3271025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This risk level remains </a:t>
            </a:r>
            <a:r>
              <a:rPr lang="en-US" sz="2200" b="1" dirty="0">
                <a:solidFill>
                  <a:schemeClr val="tx1"/>
                </a:solidFill>
              </a:rPr>
              <a:t>High</a:t>
            </a:r>
            <a:r>
              <a:rPr lang="en-US" sz="2200" dirty="0">
                <a:solidFill>
                  <a:schemeClr val="tx1"/>
                </a:solidFill>
              </a:rPr>
              <a:t> and a referral to the WIC Nutritionist is required.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Ask more about developmental status and impact on feeding if a fetal alcohol spectrum disorder is reported. 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Ask more about support systems if a fetal alcohol spectrum disorder is reported. 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Identify appropriate referrals to offer for these conditions.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5" name="Graphic 4" descr="Thought bubble">
            <a:extLst>
              <a:ext uri="{FF2B5EF4-FFF2-40B4-BE49-F238E27FC236}">
                <a16:creationId xmlns:a16="http://schemas.microsoft.com/office/drawing/2014/main" id="{CA76A1C0-3427-49CA-A38C-27FF4C3F8B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814" y="559139"/>
            <a:ext cx="555859" cy="555859"/>
          </a:xfrm>
          <a:prstGeom prst="rect">
            <a:avLst/>
          </a:prstGeom>
        </p:spPr>
      </p:pic>
      <p:pic>
        <p:nvPicPr>
          <p:cNvPr id="6" name="Graphic 5" descr="Thought bubble">
            <a:extLst>
              <a:ext uri="{FF2B5EF4-FFF2-40B4-BE49-F238E27FC236}">
                <a16:creationId xmlns:a16="http://schemas.microsoft.com/office/drawing/2014/main" id="{932BA9B0-1E5E-4C87-AA1B-1E6E4AAD9330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51814" y="559138"/>
            <a:ext cx="555859" cy="5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635893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/>
            </a:gs>
            <a:gs pos="100000">
              <a:schemeClr val="accent6"/>
            </a:gs>
          </a:gsLst>
          <a:lin ang="2700006" scaled="0"/>
        </a:gradFill>
        <a:effectLst/>
      </p:bgPr>
    </p:bg>
    <p:spTree>
      <p:nvGrpSpPr>
        <p:cNvPr id="1" name="Shape 1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" name="Google Shape;113;p18"/>
          <p:cNvSpPr txBox="1">
            <a:spLocks noGrp="1"/>
          </p:cNvSpPr>
          <p:nvPr>
            <p:ph type="title"/>
          </p:nvPr>
        </p:nvSpPr>
        <p:spPr>
          <a:xfrm>
            <a:off x="999066" y="487826"/>
            <a:ext cx="5868600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Activity</a:t>
            </a:r>
            <a:endParaRPr dirty="0"/>
          </a:p>
        </p:txBody>
      </p:sp>
      <p:sp>
        <p:nvSpPr>
          <p:cNvPr id="114" name="Google Shape;114;p18"/>
          <p:cNvSpPr txBox="1">
            <a:spLocks noGrp="1"/>
          </p:cNvSpPr>
          <p:nvPr>
            <p:ph type="body" idx="1"/>
          </p:nvPr>
        </p:nvSpPr>
        <p:spPr>
          <a:xfrm>
            <a:off x="557049" y="1682458"/>
            <a:ext cx="8282152" cy="2364025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r>
              <a:rPr lang="en-US" sz="2200" dirty="0">
                <a:solidFill>
                  <a:schemeClr val="tx1"/>
                </a:solidFill>
              </a:rPr>
              <a:t>Review the updated risk information sheet for </a:t>
            </a:r>
            <a:r>
              <a:rPr lang="en-US" sz="2200" b="1" dirty="0">
                <a:solidFill>
                  <a:schemeClr val="accent1"/>
                </a:solidFill>
              </a:rPr>
              <a:t>Risk 382 </a:t>
            </a:r>
            <a:r>
              <a:rPr lang="en-US" sz="2200" dirty="0">
                <a:solidFill>
                  <a:schemeClr val="tx1"/>
                </a:solidFill>
              </a:rPr>
              <a:t>Fetal Alcohol Spectrum Disorders in the Nutrition Risk List on the Oregon WIC website. </a:t>
            </a:r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Clr>
                <a:schemeClr val="accent1"/>
              </a:buClr>
              <a:buSzPts val="1800"/>
              <a:buChar char="✔"/>
            </a:pPr>
            <a:endParaRPr lang="en-US" sz="2000" dirty="0">
              <a:solidFill>
                <a:schemeClr val="tx1"/>
              </a:solidFill>
            </a:endParaRPr>
          </a:p>
          <a:p>
            <a:pPr marL="114300" lvl="0" indent="0">
              <a:buNone/>
            </a:pPr>
            <a:r>
              <a:rPr lang="en-US" sz="1800" dirty="0">
                <a:solidFill>
                  <a:schemeClr val="accent1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https://www.oregon.gov/OHA/PH/HEALTHYPEOPLEFAMILIES/WIC/Pages/modules.aspx</a:t>
            </a:r>
            <a:endParaRPr lang="en-US" sz="1800" dirty="0">
              <a:solidFill>
                <a:schemeClr val="accent1"/>
              </a:solidFill>
            </a:endParaRPr>
          </a:p>
          <a:p>
            <a:pPr lvl="0"/>
            <a:endParaRPr lang="en-US" dirty="0"/>
          </a:p>
          <a:p>
            <a:pPr marL="457200" lvl="0" indent="-342900" algn="l" rtl="0">
              <a:spcBef>
                <a:spcPts val="600"/>
              </a:spcBef>
              <a:spcAft>
                <a:spcPts val="0"/>
              </a:spcAft>
              <a:buSzPts val="1800"/>
              <a:buChar char="✔"/>
            </a:pPr>
            <a:endParaRPr lang="en-US" dirty="0"/>
          </a:p>
          <a:p>
            <a:pPr marL="114300" lvl="0" indent="0" algn="l" rtl="0"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" dirty="0"/>
              <a:t> </a:t>
            </a:r>
            <a:endParaRPr dirty="0"/>
          </a:p>
        </p:txBody>
      </p:sp>
      <p:sp>
        <p:nvSpPr>
          <p:cNvPr id="115" name="Google Shape;115;p18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29</a:t>
            </a:fld>
            <a:endParaRPr dirty="0"/>
          </a:p>
        </p:txBody>
      </p:sp>
      <p:pic>
        <p:nvPicPr>
          <p:cNvPr id="5" name="Graphic 4" descr="Document">
            <a:extLst>
              <a:ext uri="{FF2B5EF4-FFF2-40B4-BE49-F238E27FC236}">
                <a16:creationId xmlns:a16="http://schemas.microsoft.com/office/drawing/2014/main" id="{433435E0-A657-43D1-8C61-4EFFC9CC226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25777" y="567393"/>
            <a:ext cx="592667" cy="5926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95873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942962" y="507048"/>
            <a:ext cx="4859527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Implement risk changes by  10-1-2020</a:t>
            </a:r>
            <a:endParaRPr sz="3200" dirty="0"/>
          </a:p>
        </p:txBody>
      </p:sp>
      <p:sp>
        <p:nvSpPr>
          <p:cNvPr id="83" name="Google Shape;83;p14"/>
          <p:cNvSpPr txBox="1">
            <a:spLocks noGrp="1"/>
          </p:cNvSpPr>
          <p:nvPr>
            <p:ph type="body" idx="1"/>
          </p:nvPr>
        </p:nvSpPr>
        <p:spPr>
          <a:xfrm>
            <a:off x="582636" y="1499500"/>
            <a:ext cx="7978727" cy="2736170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-US" dirty="0">
                <a:solidFill>
                  <a:schemeClr val="tx1"/>
                </a:solidFill>
              </a:rPr>
              <a:t>All certifying staff will complete this in-service by </a:t>
            </a:r>
            <a:r>
              <a:rPr lang="en-US" b="1" dirty="0">
                <a:solidFill>
                  <a:srgbClr val="0070C0"/>
                </a:solidFill>
              </a:rPr>
              <a:t>10-1-2020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lang="en-US" sz="100" dirty="0">
              <a:solidFill>
                <a:schemeClr val="tx1"/>
              </a:solidFill>
            </a:endParaRPr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Review </a:t>
            </a:r>
            <a:r>
              <a:rPr lang="en-US" sz="2200" b="1" dirty="0">
                <a:solidFill>
                  <a:srgbClr val="0070C0"/>
                </a:solidFill>
              </a:rPr>
              <a:t>risk documentation </a:t>
            </a:r>
            <a:r>
              <a:rPr lang="en-US" sz="2200" dirty="0">
                <a:solidFill>
                  <a:schemeClr val="tx1"/>
                </a:solidFill>
              </a:rPr>
              <a:t>requirements</a:t>
            </a:r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Redefine </a:t>
            </a:r>
            <a:r>
              <a:rPr lang="en-US" sz="2200" b="1" dirty="0">
                <a:solidFill>
                  <a:srgbClr val="0070C0"/>
                </a:solidFill>
              </a:rPr>
              <a:t>Risk 345 </a:t>
            </a:r>
            <a:r>
              <a:rPr lang="en-US" sz="2200" dirty="0">
                <a:solidFill>
                  <a:schemeClr val="tx1"/>
                </a:solidFill>
              </a:rPr>
              <a:t>Hypertension and Prehypertension</a:t>
            </a:r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Redefine</a:t>
            </a:r>
            <a:r>
              <a:rPr lang="en-US" sz="2200" b="1" dirty="0">
                <a:solidFill>
                  <a:schemeClr val="tx1"/>
                </a:solidFill>
              </a:rPr>
              <a:t> </a:t>
            </a:r>
            <a:r>
              <a:rPr lang="en-US" sz="2200" b="1" dirty="0">
                <a:solidFill>
                  <a:srgbClr val="0070C0"/>
                </a:solidFill>
              </a:rPr>
              <a:t>Risk 357 </a:t>
            </a:r>
            <a:r>
              <a:rPr lang="en-US" sz="2200" dirty="0">
                <a:solidFill>
                  <a:schemeClr val="tx1"/>
                </a:solidFill>
              </a:rPr>
              <a:t>Drug and Nutrient Interactions</a:t>
            </a:r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Rename and redefine </a:t>
            </a:r>
            <a:r>
              <a:rPr lang="en-US" sz="2200" b="1" dirty="0">
                <a:solidFill>
                  <a:srgbClr val="0070C0"/>
                </a:solidFill>
              </a:rPr>
              <a:t>Risk 382 </a:t>
            </a:r>
            <a:r>
              <a:rPr lang="en-US" sz="2200" dirty="0">
                <a:solidFill>
                  <a:schemeClr val="tx1"/>
                </a:solidFill>
              </a:rPr>
              <a:t>Fetal Alcohol Spectrum Disorders</a:t>
            </a:r>
          </a:p>
        </p:txBody>
      </p:sp>
      <p:sp>
        <p:nvSpPr>
          <p:cNvPr id="85" name="Google Shape;85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</a:t>
            </a:fld>
            <a:endParaRPr dirty="0"/>
          </a:p>
        </p:txBody>
      </p:sp>
      <p:pic>
        <p:nvPicPr>
          <p:cNvPr id="5" name="Graphic 4" descr="Clock">
            <a:extLst>
              <a:ext uri="{FF2B5EF4-FFF2-40B4-BE49-F238E27FC236}">
                <a16:creationId xmlns:a16="http://schemas.microsoft.com/office/drawing/2014/main" id="{1DECF3E5-0841-4F11-8240-8511EB1AB8D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280" y="507048"/>
            <a:ext cx="570089" cy="57008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2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4" name="Google Shape;214;p27"/>
          <p:cNvPicPr preferRelativeResize="0"/>
          <p:nvPr/>
        </p:nvPicPr>
        <p:blipFill rotWithShape="1">
          <a:blip r:embed="rId3">
            <a:alphaModFix/>
          </a:blip>
          <a:srcRect l="12342"/>
          <a:stretch/>
        </p:blipFill>
        <p:spPr>
          <a:xfrm>
            <a:off x="0" y="1410237"/>
            <a:ext cx="6190925" cy="1798725"/>
          </a:xfrm>
          <a:prstGeom prst="rect">
            <a:avLst/>
          </a:prstGeom>
          <a:noFill/>
          <a:ln>
            <a:noFill/>
          </a:ln>
        </p:spPr>
      </p:pic>
      <p:sp>
        <p:nvSpPr>
          <p:cNvPr id="215" name="Google Shape;215;p27"/>
          <p:cNvSpPr txBox="1">
            <a:spLocks noGrp="1"/>
          </p:cNvSpPr>
          <p:nvPr>
            <p:ph type="ctrTitle" idx="4294967295"/>
          </p:nvPr>
        </p:nvSpPr>
        <p:spPr>
          <a:xfrm>
            <a:off x="1051925" y="1729700"/>
            <a:ext cx="5139000" cy="1159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4400" dirty="0">
                <a:solidFill>
                  <a:schemeClr val="accent3">
                    <a:lumMod val="50000"/>
                  </a:schemeClr>
                </a:solidFill>
              </a:rPr>
              <a:t>Questions?</a:t>
            </a:r>
            <a:endParaRPr sz="4400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6" name="Google Shape;216;p27"/>
          <p:cNvSpPr txBox="1">
            <a:spLocks noGrp="1"/>
          </p:cNvSpPr>
          <p:nvPr>
            <p:ph type="subTitle" idx="4294967295"/>
          </p:nvPr>
        </p:nvSpPr>
        <p:spPr>
          <a:xfrm>
            <a:off x="1650124" y="3226086"/>
            <a:ext cx="6327227" cy="1798725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ctr" anchorCtr="0">
            <a:noAutofit/>
          </a:bodyPr>
          <a:lstStyle/>
          <a:p>
            <a:pPr marL="34290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Talk with your training supervisor or nutritionist</a:t>
            </a:r>
          </a:p>
          <a:p>
            <a:pPr marL="34290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Ask your state nutrition consultant</a:t>
            </a:r>
          </a:p>
          <a:p>
            <a:pPr marL="34290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accent3">
                    <a:lumMod val="50000"/>
                  </a:schemeClr>
                </a:solidFill>
              </a:rPr>
              <a:t>Contact Vernita Reyna at the state WIC office                                        971-673-0047 or </a:t>
            </a:r>
            <a:r>
              <a:rPr lang="en-US" sz="2200" dirty="0">
                <a:solidFill>
                  <a:schemeClr val="accent3">
                    <a:lumMod val="50000"/>
                  </a:schemeClr>
                </a:solidFill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vernita.d.reyna@state.or.us</a:t>
            </a:r>
            <a:endParaRPr lang="en-US" sz="2200" dirty="0">
              <a:solidFill>
                <a:schemeClr val="accent3">
                  <a:lumMod val="50000"/>
                </a:schemeClr>
              </a:solidFill>
            </a:endParaRPr>
          </a:p>
          <a:p>
            <a:pPr marL="342900" lvl="0" algn="l" rtl="0">
              <a:lnSpc>
                <a:spcPct val="100000"/>
              </a:lnSpc>
              <a:spcBef>
                <a:spcPts val="600"/>
              </a:spcBef>
              <a:spcAft>
                <a:spcPts val="0"/>
              </a:spcAft>
              <a:buFont typeface="Wingdings" panose="05000000000000000000" pitchFamily="2" charset="2"/>
              <a:buChar char="ü"/>
            </a:pPr>
            <a:endParaRPr sz="2000" b="1" dirty="0"/>
          </a:p>
        </p:txBody>
      </p:sp>
      <p:sp>
        <p:nvSpPr>
          <p:cNvPr id="217" name="Google Shape;217;p2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30</a:t>
            </a:fld>
            <a:endParaRPr dirty="0"/>
          </a:p>
        </p:txBody>
      </p:sp>
      <p:pic>
        <p:nvPicPr>
          <p:cNvPr id="5" name="Graphic 4" descr="Zoom in">
            <a:extLst>
              <a:ext uri="{FF2B5EF4-FFF2-40B4-BE49-F238E27FC236}">
                <a16:creationId xmlns:a16="http://schemas.microsoft.com/office/drawing/2014/main" id="{46AD3700-770D-42B5-98CA-05FA072CA2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52216" y="1930401"/>
            <a:ext cx="652954" cy="652954"/>
          </a:xfrm>
          <a:prstGeom prst="rect">
            <a:avLst/>
          </a:prstGeom>
        </p:spPr>
      </p:pic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ctrTitle"/>
          </p:nvPr>
        </p:nvSpPr>
        <p:spPr>
          <a:xfrm>
            <a:off x="818445" y="2149750"/>
            <a:ext cx="4310603" cy="56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-US" sz="4200" dirty="0">
                <a:solidFill>
                  <a:schemeClr val="accent4">
                    <a:lumMod val="75000"/>
                  </a:schemeClr>
                </a:solidFill>
              </a:rPr>
              <a:t>Congratulations! </a:t>
            </a:r>
            <a:endParaRPr sz="4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"/>
          </p:nvPr>
        </p:nvSpPr>
        <p:spPr>
          <a:xfrm>
            <a:off x="934155" y="2716150"/>
            <a:ext cx="5925900" cy="43930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You have completed another risk update!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3" name="Graphic 2" descr="Ribbon">
            <a:extLst>
              <a:ext uri="{FF2B5EF4-FFF2-40B4-BE49-F238E27FC236}">
                <a16:creationId xmlns:a16="http://schemas.microsoft.com/office/drawing/2014/main" id="{601B35E4-EB47-4598-9A70-9ECC79331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0" y="2201332"/>
            <a:ext cx="740835" cy="7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92735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" name="Google Shape;81;p14"/>
          <p:cNvSpPr txBox="1">
            <a:spLocks noGrp="1"/>
          </p:cNvSpPr>
          <p:nvPr>
            <p:ph type="title"/>
          </p:nvPr>
        </p:nvSpPr>
        <p:spPr>
          <a:xfrm>
            <a:off x="920382" y="517385"/>
            <a:ext cx="5074017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Implement risk changes by  10-1-2020</a:t>
            </a:r>
            <a:endParaRPr sz="3200" dirty="0"/>
          </a:p>
        </p:txBody>
      </p:sp>
      <p:sp>
        <p:nvSpPr>
          <p:cNvPr id="82" name="Google Shape;82;p14"/>
          <p:cNvSpPr txBox="1">
            <a:spLocks noGrp="1"/>
          </p:cNvSpPr>
          <p:nvPr>
            <p:ph type="body" idx="2"/>
          </p:nvPr>
        </p:nvSpPr>
        <p:spPr>
          <a:xfrm>
            <a:off x="1029903" y="1535410"/>
            <a:ext cx="6884387" cy="2952507"/>
          </a:xfrm>
          <a:prstGeom prst="rect">
            <a:avLst/>
          </a:prstGeom>
          <a:solidFill>
            <a:srgbClr val="CCCCFF"/>
          </a:solidFill>
          <a:ln>
            <a:noFill/>
          </a:ln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dirty="0">
                <a:solidFill>
                  <a:schemeClr val="tx1"/>
                </a:solidFill>
              </a:rPr>
              <a:t>These materials will be updated by </a:t>
            </a:r>
            <a:r>
              <a:rPr lang="en-US" b="1" dirty="0">
                <a:solidFill>
                  <a:srgbClr val="0070C0"/>
                </a:solidFill>
              </a:rPr>
              <a:t>10-1-2020</a:t>
            </a:r>
            <a:r>
              <a:rPr lang="en-US" dirty="0">
                <a:solidFill>
                  <a:schemeClr val="tx1"/>
                </a:solidFill>
              </a:rPr>
              <a:t>:</a:t>
            </a:r>
          </a:p>
          <a:p>
            <a:pPr marL="914400" lvl="2" indent="0">
              <a:spcBef>
                <a:spcPts val="600"/>
              </a:spcBef>
              <a:buNone/>
            </a:pPr>
            <a:endParaRPr sz="500" dirty="0"/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Risk information sheets in the online Nutrition Risk List</a:t>
            </a:r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Nutrition Risk training module</a:t>
            </a:r>
            <a:endParaRPr lang="en-US" sz="2200" dirty="0"/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Policy 675 Nutrition Risk Codes</a:t>
            </a:r>
            <a:endParaRPr lang="en-US" sz="2200" dirty="0"/>
          </a:p>
          <a:p>
            <a:pPr marL="285750" indent="-285750">
              <a:buClr>
                <a:srgbClr val="0070C0"/>
              </a:buClr>
              <a:buSzPts val="1100"/>
            </a:pPr>
            <a:r>
              <a:rPr lang="en-US" sz="2200" dirty="0">
                <a:solidFill>
                  <a:schemeClr val="tx1"/>
                </a:solidFill>
              </a:rPr>
              <a:t>TWIST risk codes</a:t>
            </a:r>
            <a:endParaRPr sz="2200" dirty="0"/>
          </a:p>
        </p:txBody>
      </p:sp>
      <p:sp>
        <p:nvSpPr>
          <p:cNvPr id="85" name="Google Shape;85;p14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4</a:t>
            </a:fld>
            <a:endParaRPr dirty="0"/>
          </a:p>
        </p:txBody>
      </p:sp>
      <p:pic>
        <p:nvPicPr>
          <p:cNvPr id="5" name="Graphic 4" descr="Clock">
            <a:extLst>
              <a:ext uri="{FF2B5EF4-FFF2-40B4-BE49-F238E27FC236}">
                <a16:creationId xmlns:a16="http://schemas.microsoft.com/office/drawing/2014/main" id="{6F2D8261-24BD-432F-BF11-2D1E42FD3BD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6280" y="507048"/>
            <a:ext cx="570089" cy="5700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0558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5"/>
            </a:gs>
            <a:gs pos="100000">
              <a:schemeClr val="accent4"/>
            </a:gs>
          </a:gsLst>
          <a:lin ang="2700006" scaled="0"/>
        </a:gradFill>
        <a:effectLst/>
      </p:bgPr>
    </p:bg>
    <p:spTree>
      <p:nvGrpSpPr>
        <p:cNvPr id="1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16"/>
          <p:cNvSpPr txBox="1">
            <a:spLocks noGrp="1"/>
          </p:cNvSpPr>
          <p:nvPr>
            <p:ph type="ctrTitle"/>
          </p:nvPr>
        </p:nvSpPr>
        <p:spPr>
          <a:xfrm>
            <a:off x="818445" y="2149750"/>
            <a:ext cx="4746977" cy="5664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 </a:t>
            </a:r>
            <a:r>
              <a:rPr lang="en-US" sz="4200" dirty="0">
                <a:solidFill>
                  <a:schemeClr val="accent4">
                    <a:lumMod val="75000"/>
                  </a:schemeClr>
                </a:solidFill>
              </a:rPr>
              <a:t>Risk documentation </a:t>
            </a:r>
            <a:endParaRPr sz="4200" dirty="0">
              <a:solidFill>
                <a:schemeClr val="accent4">
                  <a:lumMod val="75000"/>
                </a:schemeClr>
              </a:solidFill>
            </a:endParaRPr>
          </a:p>
        </p:txBody>
      </p:sp>
      <p:sp>
        <p:nvSpPr>
          <p:cNvPr id="102" name="Google Shape;102;p16"/>
          <p:cNvSpPr txBox="1">
            <a:spLocks noGrp="1"/>
          </p:cNvSpPr>
          <p:nvPr>
            <p:ph type="subTitle" idx="1"/>
          </p:nvPr>
        </p:nvSpPr>
        <p:spPr>
          <a:xfrm>
            <a:off x="934155" y="2716150"/>
            <a:ext cx="5925900" cy="439306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000" dirty="0">
                <a:solidFill>
                  <a:schemeClr val="tx1"/>
                </a:solidFill>
              </a:rPr>
              <a:t>It didn’t happen if it is not documented! </a:t>
            </a:r>
            <a:r>
              <a:rPr lang="en-US" sz="2000" dirty="0">
                <a:solidFill>
                  <a:schemeClr val="tx1"/>
                </a:solidFill>
                <a:sym typeface="Wingdings" panose="05000000000000000000" pitchFamily="2" charset="2"/>
              </a:rPr>
              <a:t></a:t>
            </a:r>
            <a:endParaRPr sz="2000" dirty="0">
              <a:solidFill>
                <a:schemeClr val="tx1"/>
              </a:solidFill>
            </a:endParaRPr>
          </a:p>
        </p:txBody>
      </p:sp>
      <p:pic>
        <p:nvPicPr>
          <p:cNvPr id="3" name="Graphic 2" descr="Ribbon">
            <a:extLst>
              <a:ext uri="{FF2B5EF4-FFF2-40B4-BE49-F238E27FC236}">
                <a16:creationId xmlns:a16="http://schemas.microsoft.com/office/drawing/2014/main" id="{601B35E4-EB47-4598-9A70-9ECC7933125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7610" y="2201332"/>
            <a:ext cx="740835" cy="74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8573991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4"/>
            </a:gs>
            <a:gs pos="100000">
              <a:schemeClr val="accent3"/>
            </a:gs>
          </a:gsLst>
          <a:lin ang="2700006" scaled="0"/>
        </a:gradFill>
        <a:effectLst/>
      </p:bgPr>
    </p:bg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1"/>
          <p:cNvSpPr txBox="1">
            <a:spLocks noGrp="1"/>
          </p:cNvSpPr>
          <p:nvPr>
            <p:ph type="title"/>
          </p:nvPr>
        </p:nvSpPr>
        <p:spPr>
          <a:xfrm>
            <a:off x="810768" y="520149"/>
            <a:ext cx="4878832" cy="696038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/>
              <a:t>Risk Documentation</a:t>
            </a:r>
            <a:endParaRPr sz="3200" dirty="0"/>
          </a:p>
        </p:txBody>
      </p:sp>
      <p:sp>
        <p:nvSpPr>
          <p:cNvPr id="140" name="Google Shape;140;p21"/>
          <p:cNvSpPr txBox="1">
            <a:spLocks noGrp="1"/>
          </p:cNvSpPr>
          <p:nvPr>
            <p:ph type="body" idx="1"/>
          </p:nvPr>
        </p:nvSpPr>
        <p:spPr>
          <a:xfrm>
            <a:off x="810767" y="1509565"/>
            <a:ext cx="8123025" cy="2946822"/>
          </a:xfrm>
          <a:prstGeom prst="rect">
            <a:avLst/>
          </a:prstGeom>
          <a:solidFill>
            <a:schemeClr val="bg1"/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 marL="342900" lvl="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Risk assignment is required for determining WIC program eligibility.</a:t>
            </a:r>
          </a:p>
          <a:p>
            <a:pPr marL="34290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Participant records must clearly reflect the justification for each assigned risk.</a:t>
            </a:r>
          </a:p>
          <a:p>
            <a:pPr marL="342900" lvl="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Many risks have several criteria for when that risk can be assigned.</a:t>
            </a:r>
          </a:p>
          <a:p>
            <a:pPr marL="342900" lvl="0" indent="-342900">
              <a:buClr>
                <a:srgbClr val="92D050"/>
              </a:buClr>
              <a:buFont typeface="Wingdings" panose="05000000000000000000" pitchFamily="2" charset="2"/>
              <a:buChar char="ü"/>
            </a:pPr>
            <a:r>
              <a:rPr lang="en-US" dirty="0">
                <a:solidFill>
                  <a:schemeClr val="tx1"/>
                </a:solidFill>
              </a:rPr>
              <a:t>When there is more than one possible reason for assigning a risk, documentation must identify the specific reason.</a:t>
            </a:r>
            <a:endParaRPr lang="en-US" b="1" dirty="0">
              <a:solidFill>
                <a:schemeClr val="tx1"/>
              </a:solidFill>
            </a:endParaRPr>
          </a:p>
          <a:p>
            <a:pPr marL="1200150" lvl="2" indent="-285750">
              <a:spcBef>
                <a:spcPts val="600"/>
              </a:spcBef>
              <a:buFont typeface="Wingdings" panose="05000000000000000000" pitchFamily="2" charset="2"/>
              <a:buChar char="ü"/>
            </a:pPr>
            <a:endParaRPr sz="1800" dirty="0"/>
          </a:p>
        </p:txBody>
      </p:sp>
      <p:sp>
        <p:nvSpPr>
          <p:cNvPr id="143" name="Google Shape;143;p21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 dirty="0"/>
          </a:p>
        </p:txBody>
      </p:sp>
      <p:pic>
        <p:nvPicPr>
          <p:cNvPr id="3" name="Graphic 2" descr="Pencil">
            <a:extLst>
              <a:ext uri="{FF2B5EF4-FFF2-40B4-BE49-F238E27FC236}">
                <a16:creationId xmlns:a16="http://schemas.microsoft.com/office/drawing/2014/main" id="{5D4065CD-EBE3-4421-B8DE-3A58EEC3199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565" y="520149"/>
            <a:ext cx="535247" cy="5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51263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0"/>
          <p:cNvSpPr txBox="1">
            <a:spLocks noGrp="1"/>
          </p:cNvSpPr>
          <p:nvPr>
            <p:ph type="body" idx="1"/>
          </p:nvPr>
        </p:nvSpPr>
        <p:spPr>
          <a:xfrm>
            <a:off x="457200" y="1499500"/>
            <a:ext cx="8235244" cy="2746679"/>
          </a:xfrm>
          <a:prstGeom prst="rect">
            <a:avLst/>
          </a:prstGeom>
          <a:solidFill>
            <a:schemeClr val="tx1">
              <a:lumMod val="10000"/>
              <a:lumOff val="90000"/>
            </a:schemeClr>
          </a:solidFill>
        </p:spPr>
        <p:txBody>
          <a:bodyPr spcFirstLastPara="1" wrap="square" lIns="0" tIns="0" rIns="0" bIns="0" anchor="t" anchorCtr="0">
            <a:noAutofit/>
          </a:bodyPr>
          <a:lstStyle/>
          <a:p>
            <a:pPr>
              <a:buClr>
                <a:srgbClr val="0070C0"/>
              </a:buClr>
            </a:pPr>
            <a:r>
              <a:rPr lang="en-US" sz="2200" b="1" dirty="0">
                <a:solidFill>
                  <a:srgbClr val="0070C0"/>
                </a:solidFill>
              </a:rPr>
              <a:t>74 % of dietary risks </a:t>
            </a:r>
            <a:r>
              <a:rPr lang="en-US" sz="2200" dirty="0">
                <a:solidFill>
                  <a:schemeClr val="tx1"/>
                </a:solidFill>
              </a:rPr>
              <a:t>and </a:t>
            </a:r>
            <a:r>
              <a:rPr lang="en-US" sz="2200" b="1" dirty="0">
                <a:solidFill>
                  <a:srgbClr val="0070C0"/>
                </a:solidFill>
              </a:rPr>
              <a:t>40 % of medical risks</a:t>
            </a:r>
            <a:r>
              <a:rPr lang="en-US" sz="2200" dirty="0">
                <a:solidFill>
                  <a:srgbClr val="0070C0"/>
                </a:solidFill>
              </a:rPr>
              <a:t> </a:t>
            </a:r>
            <a:r>
              <a:rPr lang="en-US" sz="2200" dirty="0">
                <a:solidFill>
                  <a:schemeClr val="tx1"/>
                </a:solidFill>
              </a:rPr>
              <a:t>require additional documentation.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Each risk information sheet indicates when and what type of additional documentation is required.</a:t>
            </a:r>
          </a:p>
          <a:p>
            <a:pPr>
              <a:buClr>
                <a:srgbClr val="0070C0"/>
              </a:buClr>
            </a:pPr>
            <a:r>
              <a:rPr lang="en-US" sz="2200" dirty="0">
                <a:solidFill>
                  <a:schemeClr val="tx1"/>
                </a:solidFill>
              </a:rPr>
              <a:t>The Risk Summary Job Aid in the Nutrition Risk training module summarizes the documentation needed for specific risks.</a:t>
            </a:r>
          </a:p>
        </p:txBody>
      </p:sp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25062" y="520149"/>
            <a:ext cx="6272784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Which risks need additional documentation?</a:t>
            </a:r>
            <a:endParaRPr sz="3200"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 dirty="0"/>
          </a:p>
        </p:txBody>
      </p:sp>
      <p:pic>
        <p:nvPicPr>
          <p:cNvPr id="5" name="Graphic 4" descr="Pencil">
            <a:extLst>
              <a:ext uri="{FF2B5EF4-FFF2-40B4-BE49-F238E27FC236}">
                <a16:creationId xmlns:a16="http://schemas.microsoft.com/office/drawing/2014/main" id="{2C1D2A35-3844-42BC-A445-296E2498F6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72565" y="520149"/>
            <a:ext cx="535247" cy="535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12448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6"/>
            </a:gs>
            <a:gs pos="100000">
              <a:schemeClr val="accent5"/>
            </a:gs>
          </a:gsLst>
          <a:lin ang="2700006" scaled="0"/>
        </a:gradFill>
        <a:effectLst/>
      </p:bgPr>
    </p:bg>
    <p:spTree>
      <p:nvGrpSpPr>
        <p:cNvPr id="1" name="Shape 1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" name="Google Shape;107;p17"/>
          <p:cNvSpPr txBox="1">
            <a:spLocks noGrp="1"/>
          </p:cNvSpPr>
          <p:nvPr>
            <p:ph type="body" idx="1"/>
          </p:nvPr>
        </p:nvSpPr>
        <p:spPr>
          <a:xfrm>
            <a:off x="2966484" y="832104"/>
            <a:ext cx="3114276" cy="4005072"/>
          </a:xfrm>
          <a:prstGeom prst="rect">
            <a:avLst/>
          </a:prstGeom>
        </p:spPr>
        <p:txBody>
          <a:bodyPr spcFirstLastPara="1" wrap="square" lIns="0" tIns="0" rIns="0" bIns="0" anchor="t" anchorCtr="0">
            <a:noAutofit/>
          </a:bodyPr>
          <a:lstStyle/>
          <a:p>
            <a:pPr marL="114300" lvl="0" indent="0">
              <a:buSzPts val="1800"/>
              <a:buNone/>
            </a:pPr>
            <a:r>
              <a:rPr lang="en-US" b="1" dirty="0">
                <a:solidFill>
                  <a:schemeClr val="accent6"/>
                </a:solidFill>
              </a:rPr>
              <a:t>Audits </a:t>
            </a:r>
            <a:r>
              <a:rPr lang="en-US" dirty="0">
                <a:solidFill>
                  <a:schemeClr val="tx1"/>
                </a:solidFill>
              </a:rPr>
              <a:t>of participant records often show that required documentation is missing for risks that have more than one reason for assignment.</a:t>
            </a:r>
          </a:p>
          <a:p>
            <a:pPr marL="114300" lvl="0" indent="0">
              <a:buSzPts val="1800"/>
              <a:buNone/>
            </a:pPr>
            <a:endParaRPr lang="en-US" dirty="0"/>
          </a:p>
          <a:p>
            <a:pPr marL="114300" lvl="0" indent="0">
              <a:buSzPts val="1800"/>
              <a:buNone/>
            </a:pPr>
            <a:r>
              <a:rPr lang="en-US" dirty="0"/>
              <a:t>This is especially true for dietary risks.</a:t>
            </a:r>
          </a:p>
          <a:p>
            <a:pPr marL="114300" lvl="0" indent="0">
              <a:buSzPts val="1800"/>
              <a:buNone/>
            </a:pPr>
            <a:r>
              <a:rPr lang="en-US" dirty="0"/>
              <a:t> </a:t>
            </a:r>
            <a:endParaRPr dirty="0"/>
          </a:p>
        </p:txBody>
      </p:sp>
      <p:sp>
        <p:nvSpPr>
          <p:cNvPr id="108" name="Google Shape;108;p17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 dirty="0"/>
          </a:p>
        </p:txBody>
      </p:sp>
      <p:pic>
        <p:nvPicPr>
          <p:cNvPr id="4" name="Graphic 3" descr="Star">
            <a:extLst>
              <a:ext uri="{FF2B5EF4-FFF2-40B4-BE49-F238E27FC236}">
                <a16:creationId xmlns:a16="http://schemas.microsoft.com/office/drawing/2014/main" id="{B3D4AA02-6945-44F6-B201-8BDB972BC6E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244622" y="203200"/>
            <a:ext cx="677334" cy="6289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60522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3"/>
            </a:gs>
            <a:gs pos="100000">
              <a:schemeClr val="accent2"/>
            </a:gs>
          </a:gsLst>
          <a:lin ang="2700006" scaled="0"/>
        </a:gradFill>
        <a:effectLst/>
      </p:bgPr>
    </p:bg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p20"/>
          <p:cNvSpPr txBox="1">
            <a:spLocks noGrp="1"/>
          </p:cNvSpPr>
          <p:nvPr>
            <p:ph type="title"/>
          </p:nvPr>
        </p:nvSpPr>
        <p:spPr>
          <a:xfrm>
            <a:off x="801511" y="461169"/>
            <a:ext cx="6022622" cy="7518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3200" dirty="0"/>
              <a:t>How does this affect my work?</a:t>
            </a:r>
            <a:endParaRPr sz="3200" dirty="0"/>
          </a:p>
        </p:txBody>
      </p:sp>
      <p:sp>
        <p:nvSpPr>
          <p:cNvPr id="134" name="Google Shape;134;p20"/>
          <p:cNvSpPr txBox="1">
            <a:spLocks noGrp="1"/>
          </p:cNvSpPr>
          <p:nvPr>
            <p:ph type="sldNum" idx="12"/>
          </p:nvPr>
        </p:nvSpPr>
        <p:spPr>
          <a:xfrm>
            <a:off x="8480584" y="4749851"/>
            <a:ext cx="548700" cy="393600"/>
          </a:xfrm>
          <a:prstGeom prst="rect">
            <a:avLst/>
          </a:prstGeom>
        </p:spPr>
        <p:txBody>
          <a:bodyPr spcFirstLastPara="1" wrap="square" lIns="0" tIns="0" rIns="0" bIns="0" anchor="ctr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9</a:t>
            </a:fld>
            <a:endParaRPr dirty="0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DBE2DACD-15AA-4D5C-936F-24284673AFCF}"/>
              </a:ext>
            </a:extLst>
          </p:cNvPr>
          <p:cNvSpPr>
            <a:spLocks noGrp="1"/>
          </p:cNvSpPr>
          <p:nvPr>
            <p:ph type="body" idx="2"/>
          </p:nvPr>
        </p:nvSpPr>
        <p:spPr>
          <a:xfrm>
            <a:off x="707673" y="1466487"/>
            <a:ext cx="7794979" cy="3117874"/>
          </a:xfrm>
          <a:solidFill>
            <a:schemeClr val="bg1"/>
          </a:solidFill>
        </p:spPr>
        <p:txBody>
          <a:bodyPr/>
          <a:lstStyle/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Document the specific reason a risk has been assigned in Progress Notes or the questionnaire note fields.</a:t>
            </a:r>
          </a:p>
          <a:p>
            <a:pPr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Assure that documentation occurs for diet related risks. This is needed for: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8 of the 11 risks in the 411 series for infants 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8 of the 9 risks in the 425 series for children</a:t>
            </a:r>
          </a:p>
          <a:p>
            <a:pPr lvl="2">
              <a:buClr>
                <a:srgbClr val="0070C0"/>
              </a:buClr>
              <a:buFont typeface="Wingdings" panose="05000000000000000000" pitchFamily="2" charset="2"/>
              <a:buChar char="ü"/>
            </a:pPr>
            <a:r>
              <a:rPr lang="en-US" sz="2200" dirty="0">
                <a:solidFill>
                  <a:schemeClr val="tx1"/>
                </a:solidFill>
              </a:rPr>
              <a:t>4 of the 5 risks in the 427 series for woman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Graphic 3" descr="Thought bubble">
            <a:extLst>
              <a:ext uri="{FF2B5EF4-FFF2-40B4-BE49-F238E27FC236}">
                <a16:creationId xmlns:a16="http://schemas.microsoft.com/office/drawing/2014/main" id="{12603720-DAE8-4290-A71A-C9F2423CFAD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51814" y="559139"/>
            <a:ext cx="555859" cy="555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9014823"/>
      </p:ext>
    </p:extLst>
  </p:cSld>
  <p:clrMapOvr>
    <a:masterClrMapping/>
  </p:clrMapOvr>
</p:sld>
</file>

<file path=ppt/theme/theme1.xml><?xml version="1.0" encoding="utf-8"?>
<a:theme xmlns:a="http://schemas.openxmlformats.org/drawingml/2006/main" name="Tybalt template">
  <a:themeElements>
    <a:clrScheme name="Custom 347">
      <a:dk1>
        <a:srgbClr val="1A1135"/>
      </a:dk1>
      <a:lt1>
        <a:srgbClr val="FFFFFF"/>
      </a:lt1>
      <a:dk2>
        <a:srgbClr val="6A6185"/>
      </a:dk2>
      <a:lt2>
        <a:srgbClr val="F1F0F3"/>
      </a:lt2>
      <a:accent1>
        <a:srgbClr val="EB37A6"/>
      </a:accent1>
      <a:accent2>
        <a:srgbClr val="8A3ACC"/>
      </a:accent2>
      <a:accent3>
        <a:srgbClr val="1994EB"/>
      </a:accent3>
      <a:accent4>
        <a:srgbClr val="80D126"/>
      </a:accent4>
      <a:accent5>
        <a:srgbClr val="FFBF00"/>
      </a:accent5>
      <a:accent6>
        <a:srgbClr val="F1473D"/>
      </a:accent6>
      <a:hlink>
        <a:srgbClr val="FFFFFF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79012CDB5CCD2847B46468FD3DF1DE6F" ma:contentTypeVersion="20" ma:contentTypeDescription="Create a new document." ma:contentTypeScope="" ma:versionID="bb0cce5098166a2cdf7e2d33b7719fa7">
  <xsd:schema xmlns:xsd="http://www.w3.org/2001/XMLSchema" xmlns:xs="http://www.w3.org/2001/XMLSchema" xmlns:p="http://schemas.microsoft.com/office/2006/metadata/properties" xmlns:ns1="http://schemas.microsoft.com/sharepoint/v3" xmlns:ns2="59da1016-2a1b-4f8a-9768-d7a4932f6f16" xmlns:ns3="f144fd3f-61b7-45a4-a8a5-a00a4ffd3675" targetNamespace="http://schemas.microsoft.com/office/2006/metadata/properties" ma:root="true" ma:fieldsID="f9536f07ce3d32e94839dc9988e3f21c" ns1:_="" ns2:_="" ns3:_="">
    <xsd:import namespace="http://schemas.microsoft.com/sharepoint/v3"/>
    <xsd:import namespace="59da1016-2a1b-4f8a-9768-d7a4932f6f16"/>
    <xsd:import namespace="f144fd3f-61b7-45a4-a8a5-a00a4ffd3675"/>
    <xsd:element name="properties">
      <xsd:complexType>
        <xsd:sequence>
          <xsd:element name="documentManagement">
            <xsd:complexType>
              <xsd:all>
                <xsd:element ref="ns2:IACategory" minOccurs="0"/>
                <xsd:element ref="ns2:IATopic" minOccurs="0"/>
                <xsd:element ref="ns2:IASubtopic" minOccurs="0"/>
                <xsd:element ref="ns2:DocumentExpirationDate" minOccurs="0"/>
                <xsd:element ref="ns3:Meta_x0020_Description" minOccurs="0"/>
                <xsd:element ref="ns3:Meta_x0020_Keywords" minOccurs="0"/>
                <xsd:element ref="ns1:PublishingStartDate" minOccurs="0"/>
                <xsd:element ref="ns1:PublishingExpirationDate" minOccurs="0"/>
                <xsd:element ref="ns1:URL" minOccurs="0"/>
                <xsd:element ref="ns2:SharedWithUser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PublishingStartDate" ma:index="10" nillable="true" ma:displayName="Scheduling Start Date" ma:description="Scheduling Start Date is a site column created by the Publishing feature. It is used to specify the date and time on which this page will first appear to site visitors." ma:hidden="true" ma:internalName="PublishingStartDate">
      <xsd:simpleType>
        <xsd:restriction base="dms:Unknown"/>
      </xsd:simpleType>
    </xsd:element>
    <xsd:element name="PublishingExpirationDate" ma:index="11" nillable="true" ma:displayName="Scheduling End Date" ma:description="Scheduling End Date is a site column created by the Publishing feature. It is used to specify the date and time on which this page will no longer appear to site visitors." ma:hidden="true" ma:internalName="PublishingExpirationDate">
      <xsd:simpleType>
        <xsd:restriction base="dms:Unknown"/>
      </xsd:simpleType>
    </xsd:element>
    <xsd:element name="URL" ma:index="12" nillable="true" ma:displayName="URL" ma:format="Hyperlink" ma:internalName="URL" ma:readOnly="fals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59da1016-2a1b-4f8a-9768-d7a4932f6f16" elementFormDefault="qualified">
    <xsd:import namespace="http://schemas.microsoft.com/office/2006/documentManagement/types"/>
    <xsd:import namespace="http://schemas.microsoft.com/office/infopath/2007/PartnerControls"/>
    <xsd:element name="IACategory" ma:index="4" nillable="true" ma:displayName="IA Category" ma:format="Dropdown" ma:internalName="IACategory" ma:readOnly="false">
      <xsd:simpleType>
        <xsd:restriction base="dms:Choice">
          <xsd:enumeration value="About OHA"/>
          <xsd:enumeration value="Programs and Services"/>
          <xsd:enumeration value="Oregon Health Plan"/>
          <xsd:enumeration value="Health System Reform"/>
          <xsd:enumeration value="Licenses and Certificates"/>
          <xsd:enumeration value="Public Health"/>
        </xsd:restriction>
      </xsd:simpleType>
    </xsd:element>
    <xsd:element name="IATopic" ma:index="5" nillable="true" ma:displayName="IA Topic" ma:format="Dropdown" ma:internalName="IATopic" ma:readOnly="false">
      <xsd:simpleType>
        <xsd:restriction base="dms:Choice">
          <xsd:enumeration value="About OHA - Agency Communications"/>
          <xsd:enumeration value="About OHA - Budget"/>
          <xsd:enumeration value="About OHA - Contacts"/>
          <xsd:enumeration value="About OHA - Grants &amp; Contracts"/>
          <xsd:enumeration value="About OHA - Jobs &amp; Employment"/>
          <xsd:enumeration value="About OHA - Organization"/>
          <xsd:enumeration value="About OHA - Policies"/>
          <xsd:enumeration value="About OHA - Public Meetings"/>
          <xsd:enumeration value="About OHA - Public Records"/>
          <xsd:enumeration value="About OHA - Questions &amp; Comments"/>
          <xsd:enumeration value="About OHA - Reports &amp; Data"/>
          <xsd:enumeration value="About OHA - Rulemaking"/>
          <xsd:enumeration value="Programs and Services - Behavioral Health"/>
          <xsd:enumeration value="Programs and Services - Contacts"/>
          <xsd:enumeration value="Programs and Services - Coordinated Care"/>
          <xsd:enumeration value="Programs and Services - Disease"/>
          <xsd:enumeration value="Programs and Services - Environment"/>
          <xsd:enumeration value="Programs and Services - Health Resources"/>
          <xsd:enumeration value="Programs and Services - OEBB"/>
          <xsd:enumeration value="Programs and Services - Oregon Health Plan"/>
          <xsd:enumeration value="Programs and Services - Oregon State Hospital"/>
          <xsd:enumeration value="Programs and Services - PEBB"/>
          <xsd:enumeration value="Programs and Services - Pharmacy"/>
          <xsd:enumeration value="Programs and Services - Prevention"/>
          <xsd:enumeration value="Programs and Services - Safety"/>
          <xsd:enumeration value="Oregon Health Plan - Agency Communications"/>
          <xsd:enumeration value="Oregon Health Plan - Benefits"/>
          <xsd:enumeration value="Oregon Health Plan - Contacts"/>
          <xsd:enumeration value="Oregon Health Plan - Coordinated Care"/>
          <xsd:enumeration value="Oregon Health Plan - Grants &amp; Contracts"/>
          <xsd:enumeration value="Oregon Health Plan - Health Resources"/>
          <xsd:enumeration value="Oregon Health Plan - Policies"/>
          <xsd:enumeration value="Oregon Health Plan - Providers and Partners"/>
          <xsd:enumeration value="Oregon Health Plan - Public Meetings"/>
          <xsd:enumeration value="Oregon Health Plan - Questions &amp; Comments"/>
          <xsd:enumeration value="Oregon Health Plan - Rule Making"/>
          <xsd:enumeration value="Health System Reform - Agency Communications"/>
          <xsd:enumeration value="Health System Reform - Coordinated Care"/>
          <xsd:enumeration value="Health System Reform - Public Meetings"/>
          <xsd:enumeration value="Health System Reform - Questions &amp; Comments"/>
          <xsd:enumeration value="Health System Reform - Reports &amp; Data"/>
          <xsd:enumeration value="Licenses and Certificates - Certificates"/>
          <xsd:enumeration value="Licenses and Certificates - Contacts"/>
          <xsd:enumeration value="Licenses and Certificates - Licenses"/>
          <xsd:enumeration value="Licenses and Certificates - Vital Records"/>
          <xsd:enumeration value="Public Health - Agency Communications"/>
          <xsd:enumeration value="Public Health - Contacts"/>
          <xsd:enumeration value="Public Health - Disease"/>
          <xsd:enumeration value="Public Health - Environment"/>
          <xsd:enumeration value="Public Health - Health Resources"/>
          <xsd:enumeration value="Public Health - Questions &amp; Comments"/>
          <xsd:enumeration value="Public Health - Prevention"/>
          <xsd:enumeration value="Public Health - Providers and Partners"/>
          <xsd:enumeration value="Public Health - Reports &amp; Data"/>
          <xsd:enumeration value="Public Health - Safety"/>
          <xsd:enumeration value="Public Health - Vital Records"/>
        </xsd:restriction>
      </xsd:simpleType>
    </xsd:element>
    <xsd:element name="IASubtopic" ma:index="6" nillable="true" ma:displayName="IA Subtopic" ma:format="Dropdown" ma:internalName="IASubtopic" ma:readOnly="false">
      <xsd:simpleType>
        <xsd:restriction base="dms:Choice">
          <xsd:enumeration value="Addiction Services - Alcohol"/>
          <xsd:enumeration value="Addiction Services - Drug"/>
          <xsd:enumeration value="Addiction Services - Gambling"/>
          <xsd:enumeration value="Addiction Services - Tobacco"/>
          <xsd:enumeration value="Applications"/>
          <xsd:enumeration value="Benefits - Health Plans"/>
          <xsd:enumeration value="Benefits - OEBB"/>
          <xsd:enumeration value="Benefits - OHP"/>
          <xsd:enumeration value="Benefits - PEBB"/>
          <xsd:enumeration value="Benefits - Retirement"/>
          <xsd:enumeration value="Budget - Agency Summary"/>
          <xsd:enumeration value="Budget - Agency Request (ARB)"/>
          <xsd:enumeration value="Budget - Governors Budget"/>
          <xsd:enumeration value="Budget - Infrastructure"/>
          <xsd:enumeration value="Budget - Legislatively Adopted (LAB)"/>
          <xsd:enumeration value="Budget - Legislative action"/>
          <xsd:enumeration value="Budget - Overview"/>
          <xsd:enumeration value="Budget - Policy Option Package (POP)"/>
          <xsd:enumeration value="Budget - Priorities"/>
          <xsd:enumeration value="Budget - Program"/>
          <xsd:enumeration value="Budget - Reduction"/>
          <xsd:enumeration value="Budget - Strategic funding proposal"/>
          <xsd:enumeration value="Budget - Special report"/>
          <xsd:enumeration value="Budget - Stakeholder meeting"/>
          <xsd:enumeration value="CCO - Contact"/>
          <xsd:enumeration value="CCO - Audited Financial Statement"/>
          <xsd:enumeration value="CCO - Interim Financial Statement"/>
          <xsd:enumeration value="CCO - Internal Financial Statement"/>
          <xsd:enumeration value="Clean Air"/>
          <xsd:enumeration value="Clean Water"/>
          <xsd:enumeration value="Clinics"/>
          <xsd:enumeration value="Commissions"/>
          <xsd:enumeration value="Committee Members"/>
          <xsd:enumeration value="Committees"/>
          <xsd:enumeration value="Crisis Services"/>
          <xsd:enumeration value="Drug Addiction Services"/>
          <xsd:enumeration value="Electronic Health Care Records (EHR)"/>
          <xsd:enumeration value="Emergency Preparedness"/>
          <xsd:enumeration value="Environmental Pollution"/>
          <xsd:enumeration value="Featured Content"/>
          <xsd:enumeration value="Fees"/>
          <xsd:enumeration value="Health Services - Primary Care Home"/>
          <xsd:enumeration value="Health Services - Prioritized list"/>
          <xsd:enumeration value="ICD-10"/>
          <xsd:enumeration value="Immunizations"/>
          <xsd:enumeration value="Legislation - Bills"/>
          <xsd:enumeration value="Legislation - Contact"/>
          <xsd:enumeration value="Legislation - Highlights"/>
          <xsd:enumeration value="Legislation - Session Summary"/>
          <xsd:enumeration value="Materials - Commission"/>
          <xsd:enumeration value="Materials - Committee"/>
          <xsd:enumeration value="Materials - Coverage Guidance"/>
          <xsd:enumeration value="Materials - Evidence-based Guidelines"/>
          <xsd:enumeration value="Materials - Health care plan details"/>
          <xsd:enumeration value="Materials - Health care plan overview"/>
          <xsd:enumeration value="Materials - Meeting Document"/>
          <xsd:enumeration value="Materials - Meeting Recording"/>
          <xsd:enumeration value="Materials - Meeting Schedule"/>
          <xsd:enumeration value="Materials - Open Enrollment"/>
          <xsd:enumeration value="Materials - Training"/>
          <xsd:enumeration value="Materials - Webinar"/>
          <xsd:enumeration value="Materials - Workgroup"/>
          <xsd:enumeration value="Medical Marijuana (OMMP)"/>
          <xsd:enumeration value="Medical Services"/>
          <xsd:enumeration value="Meeting Document"/>
          <xsd:enumeration value="Meeting Schedule"/>
          <xsd:enumeration value="Mental Health Services"/>
          <xsd:enumeration value="Metrics - Behavioral Health"/>
          <xsd:enumeration value="Metrics - CCO"/>
          <xsd:enumeration value="Metrics - Demographics"/>
          <xsd:enumeration value="Metrics - Hospital Performance"/>
          <xsd:enumeration value="Metrics - Incentive"/>
          <xsd:enumeration value="Metrics - Measures and Outcomes Tracking (MOTS)"/>
          <xsd:enumeration value="Metrics - ONE Eligibility system"/>
          <xsd:enumeration value="Metrics - Prevention"/>
          <xsd:enumeration value="Metrics - Rural health"/>
          <xsd:enumeration value="Metrics - State-Wide"/>
          <xsd:enumeration value="News Letter"/>
          <xsd:enumeration value="News Release"/>
          <xsd:enumeration value="OHP - Medicaid Waiver"/>
          <xsd:enumeration value="OHP - Provider Announcement"/>
          <xsd:enumeration value="OHP - Provider Rates"/>
          <xsd:enumeration value="Preferred Drug List"/>
          <xsd:enumeration value="Prescription Drugs - Monitoring"/>
          <xsd:enumeration value="Prescription Drugs - Preferred List"/>
          <xsd:enumeration value="Prescription Drugs - Subsidy"/>
          <xsd:enumeration value="Prescription Drugs Subsidy"/>
          <xsd:enumeration value="Technical Assistance"/>
          <xsd:enumeration value="Training"/>
          <xsd:enumeration value="Vital Statistics - Birth Certificate"/>
          <xsd:enumeration value="Vital Statistics - Certificate Death"/>
          <xsd:enumeration value="Vital Statistics - Data Use Requests"/>
          <xsd:enumeration value="Vital Statistics - Divorce Data"/>
          <xsd:enumeration value="Vital Statistics - Domestic Partnership Data"/>
          <xsd:enumeration value="Vital Statistics - Fetal Death Data"/>
          <xsd:enumeration value="Vital Statistics - Marriage Data"/>
          <xsd:enumeration value="Vital Statistics - Teen Pregnancy Data"/>
          <xsd:enumeration value="Wellness - Exercise"/>
          <xsd:enumeration value="Wellness - HEM"/>
          <xsd:enumeration value="Wellness - Intervention"/>
          <xsd:enumeration value="Wellness - Pain Management"/>
          <xsd:enumeration value="Wellness - Reproductive Health"/>
          <xsd:enumeration value="Wellness - Stress Relief"/>
        </xsd:restriction>
      </xsd:simpleType>
    </xsd:element>
    <xsd:element name="DocumentExpirationDate" ma:index="7" nillable="true" ma:displayName="Document Expiration Date" ma:format="DateOnly" ma:internalName="DocumentExpirationDate" ma:readOnly="false">
      <xsd:simpleType>
        <xsd:restriction base="dms:DateTime"/>
      </xsd:simpleType>
    </xsd:element>
    <xsd:element name="SharedWithUsers" ma:index="13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f144fd3f-61b7-45a4-a8a5-a00a4ffd3675" elementFormDefault="qualified">
    <xsd:import namespace="http://schemas.microsoft.com/office/2006/documentManagement/types"/>
    <xsd:import namespace="http://schemas.microsoft.com/office/infopath/2007/PartnerControls"/>
    <xsd:element name="Meta_x0020_Description" ma:index="8" nillable="true" ma:displayName="Meta Description" ma:internalName="Meta_x0020_Description" ma:readOnly="false">
      <xsd:simpleType>
        <xsd:restriction base="dms:Text"/>
      </xsd:simpleType>
    </xsd:element>
    <xsd:element name="Meta_x0020_Keywords" ma:index="9" nillable="true" ma:displayName="Meta Keywords" ma:internalName="Meta_x0020_Keywords" ma:readOnly="false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14" ma:displayName="Content Type"/>
        <xsd:element ref="dc:title" minOccurs="0" maxOccurs="1" ma:index="3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IASubtopic xmlns="59da1016-2a1b-4f8a-9768-d7a4932f6f16" xsi:nil="true"/>
    <DocumentExpirationDate xmlns="59da1016-2a1b-4f8a-9768-d7a4932f6f16" xsi:nil="true"/>
    <URL xmlns="http://schemas.microsoft.com/sharepoint/v3">
      <Url xsi:nil="true"/>
      <Description xsi:nil="true"/>
    </URL>
    <Meta_x0020_Keywords xmlns="f144fd3f-61b7-45a4-a8a5-a00a4ffd3675" xsi:nil="true"/>
    <PublishingExpirationDate xmlns="http://schemas.microsoft.com/sharepoint/v3" xsi:nil="true"/>
    <PublishingStartDate xmlns="http://schemas.microsoft.com/sharepoint/v3" xsi:nil="true"/>
    <IACategory xmlns="59da1016-2a1b-4f8a-9768-d7a4932f6f16" xsi:nil="true"/>
    <Meta_x0020_Description xmlns="f144fd3f-61b7-45a4-a8a5-a00a4ffd3675" xsi:nil="true"/>
    <IATopic xmlns="59da1016-2a1b-4f8a-9768-d7a4932f6f16" xsi:nil="true"/>
  </documentManagement>
</p:properties>
</file>

<file path=customXml/itemProps1.xml><?xml version="1.0" encoding="utf-8"?>
<ds:datastoreItem xmlns:ds="http://schemas.openxmlformats.org/officeDocument/2006/customXml" ds:itemID="{A11BDBF4-1455-4AF1-904F-6EC993E69407}"/>
</file>

<file path=customXml/itemProps2.xml><?xml version="1.0" encoding="utf-8"?>
<ds:datastoreItem xmlns:ds="http://schemas.openxmlformats.org/officeDocument/2006/customXml" ds:itemID="{7E320E5A-DFFE-4352-AD6D-EEC5E2C7D3DC}"/>
</file>

<file path=customXml/itemProps3.xml><?xml version="1.0" encoding="utf-8"?>
<ds:datastoreItem xmlns:ds="http://schemas.openxmlformats.org/officeDocument/2006/customXml" ds:itemID="{129C1001-23F1-462D-B743-4EC956B040D0}"/>
</file>

<file path=docProps/app.xml><?xml version="1.0" encoding="utf-8"?>
<Properties xmlns="http://schemas.openxmlformats.org/officeDocument/2006/extended-properties" xmlns:vt="http://schemas.openxmlformats.org/officeDocument/2006/docPropsVTypes">
  <TotalTime>4776</TotalTime>
  <Words>1400</Words>
  <Application>Microsoft Office PowerPoint</Application>
  <PresentationFormat>On-screen Show (16:9)</PresentationFormat>
  <Paragraphs>187</Paragraphs>
  <Slides>31</Slides>
  <Notes>31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31</vt:i4>
      </vt:variant>
    </vt:vector>
  </HeadingPairs>
  <TitlesOfParts>
    <vt:vector size="36" baseType="lpstr">
      <vt:lpstr>Arial</vt:lpstr>
      <vt:lpstr>Caveat Brush</vt:lpstr>
      <vt:lpstr>Patrick Hand</vt:lpstr>
      <vt:lpstr>Wingdings</vt:lpstr>
      <vt:lpstr>Tybalt template</vt:lpstr>
      <vt:lpstr>2020 Nutrition Risk Update        Oregon WIC program</vt:lpstr>
      <vt:lpstr>Introduction</vt:lpstr>
      <vt:lpstr>Implement risk changes by  10-1-2020</vt:lpstr>
      <vt:lpstr>Implement risk changes by  10-1-2020</vt:lpstr>
      <vt:lpstr> Risk documentation </vt:lpstr>
      <vt:lpstr>Risk Documentation</vt:lpstr>
      <vt:lpstr>Which risks need additional documentation?</vt:lpstr>
      <vt:lpstr>PowerPoint Presentation</vt:lpstr>
      <vt:lpstr>How does this affect my work?</vt:lpstr>
      <vt:lpstr>What does risk documentation look like?</vt:lpstr>
      <vt:lpstr>What does risk documentation look like?</vt:lpstr>
      <vt:lpstr>How much documentation is enough?</vt:lpstr>
      <vt:lpstr>Activity</vt:lpstr>
      <vt:lpstr> Risk information</vt:lpstr>
      <vt:lpstr>Risk 345  Hypertension and Prehypertension</vt:lpstr>
      <vt:lpstr>PowerPoint Presentation</vt:lpstr>
      <vt:lpstr>How does this affect my work?</vt:lpstr>
      <vt:lpstr>Activity</vt:lpstr>
      <vt:lpstr>Risk 357  Drug and Nutrient Interaction</vt:lpstr>
      <vt:lpstr>When do drugs or medications affect nutritional status?</vt:lpstr>
      <vt:lpstr>What types of medications may qualify for this risk?</vt:lpstr>
      <vt:lpstr>What are some potential signs of nutritional impact?</vt:lpstr>
      <vt:lpstr>PowerPoint Presentation</vt:lpstr>
      <vt:lpstr>How does this affect my work?</vt:lpstr>
      <vt:lpstr>Activity</vt:lpstr>
      <vt:lpstr>Risk 382  Fetal Alcohol Spectrum Disorders </vt:lpstr>
      <vt:lpstr>PowerPoint Presentation</vt:lpstr>
      <vt:lpstr>How does this affect my work?</vt:lpstr>
      <vt:lpstr>Activity</vt:lpstr>
      <vt:lpstr>Questions?</vt:lpstr>
      <vt:lpstr> Congratulations!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2020 Risk In-Service</dc:title>
  <cp:lastModifiedBy>Reyna Vernita D</cp:lastModifiedBy>
  <cp:revision>132</cp:revision>
  <dcterms:modified xsi:type="dcterms:W3CDTF">2021-01-27T21:19:28Z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WorkflowChangePath">
    <vt:lpwstr>aaa31a6c-f6c9-4fc5-9570-171784a36020,2;aaa31a6c-f6c9-4fc5-9570-171784a36020,4;</vt:lpwstr>
  </property>
  <property fmtid="{D5CDD505-2E9C-101B-9397-08002B2CF9AE}" pid="3" name="ContentTypeId">
    <vt:lpwstr>0x01010079012CDB5CCD2847B46468FD3DF1DE6F</vt:lpwstr>
  </property>
</Properties>
</file>