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jpeg" ContentType="image/jpeg"/>
  <Default Extension="xml" ContentType="application/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slides/slide31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34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7.xml" ContentType="application/vnd.openxmlformats-officedocument.presentationml.slide+xml"/>
  <Override PartName="/ppt/slides/slide3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theme/theme2.xml" ContentType="application/vnd.openxmlformats-officedocument.theme+xml"/>
  <Override PartName="/ppt/theme/theme3.xml" ContentType="application/vnd.openxmlformats-officedocument.them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handoutMasters/handoutMaster1.xml" ContentType="application/vnd.openxmlformats-officedocument.presentationml.handoutMaster+xml"/>
  <Override PartName="/ppt/diagrams/drawing2.xml" ContentType="application/vnd.ms-office.drawingml.diagramDrawing+xml"/>
  <Override PartName="/ppt/diagrams/layout2.xml" ContentType="application/vnd.openxmlformats-officedocument.drawingml.diagramLayout+xml"/>
  <Override PartName="/ppt/diagrams/colors2.xml" ContentType="application/vnd.openxmlformats-officedocument.drawingml.diagramColors+xml"/>
  <Override PartName="/ppt/diagrams/quickStyle2.xml" ContentType="application/vnd.openxmlformats-officedocument.drawingml.diagramStyl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3" r:id="rId1"/>
  </p:sldMasterIdLst>
  <p:notesMasterIdLst>
    <p:notesMasterId r:id="rId36"/>
  </p:notesMasterIdLst>
  <p:handoutMasterIdLst>
    <p:handoutMasterId r:id="rId37"/>
  </p:handoutMasterIdLst>
  <p:sldIdLst>
    <p:sldId id="311" r:id="rId2"/>
    <p:sldId id="280" r:id="rId3"/>
    <p:sldId id="384" r:id="rId4"/>
    <p:sldId id="405" r:id="rId5"/>
    <p:sldId id="321" r:id="rId6"/>
    <p:sldId id="322" r:id="rId7"/>
    <p:sldId id="397" r:id="rId8"/>
    <p:sldId id="372" r:id="rId9"/>
    <p:sldId id="385" r:id="rId10"/>
    <p:sldId id="375" r:id="rId11"/>
    <p:sldId id="376" r:id="rId12"/>
    <p:sldId id="387" r:id="rId13"/>
    <p:sldId id="388" r:id="rId14"/>
    <p:sldId id="391" r:id="rId15"/>
    <p:sldId id="386" r:id="rId16"/>
    <p:sldId id="390" r:id="rId17"/>
    <p:sldId id="389" r:id="rId18"/>
    <p:sldId id="402" r:id="rId19"/>
    <p:sldId id="398" r:id="rId20"/>
    <p:sldId id="401" r:id="rId21"/>
    <p:sldId id="392" r:id="rId22"/>
    <p:sldId id="404" r:id="rId23"/>
    <p:sldId id="403" r:id="rId24"/>
    <p:sldId id="395" r:id="rId25"/>
    <p:sldId id="394" r:id="rId26"/>
    <p:sldId id="406" r:id="rId27"/>
    <p:sldId id="377" r:id="rId28"/>
    <p:sldId id="396" r:id="rId29"/>
    <p:sldId id="393" r:id="rId30"/>
    <p:sldId id="379" r:id="rId31"/>
    <p:sldId id="380" r:id="rId32"/>
    <p:sldId id="399" r:id="rId33"/>
    <p:sldId id="383" r:id="rId34"/>
    <p:sldId id="400" r:id="rId35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FF0000"/>
    <a:srgbClr val="0033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51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0" d="100"/>
        <a:sy n="7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ustomXml" Target="../customXml/item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ustomXml" Target="../customXml/item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61B0A4-3C61-4D48-80CE-21D30B30D898}" type="doc">
      <dgm:prSet loTypeId="urn:microsoft.com/office/officeart/2005/8/layout/hierarchy2" loCatId="hierarchy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7E80BF14-8185-412F-BA7E-0EC38F8621BA}">
      <dgm:prSet phldrT="[Text]"/>
      <dgm:spPr/>
      <dgm:t>
        <a:bodyPr/>
        <a:lstStyle/>
        <a:p>
          <a:r>
            <a:rPr lang="en-US" dirty="0" smtClean="0"/>
            <a:t>Offer voter registration</a:t>
          </a:r>
          <a:endParaRPr lang="en-US" dirty="0"/>
        </a:p>
      </dgm:t>
    </dgm:pt>
    <dgm:pt modelId="{43D164B6-40D5-45C6-84E8-28948B02160D}" type="parTrans" cxnId="{33E6E6CF-A2B8-4DE4-9606-CCBE8DE27219}">
      <dgm:prSet/>
      <dgm:spPr/>
      <dgm:t>
        <a:bodyPr/>
        <a:lstStyle/>
        <a:p>
          <a:endParaRPr lang="en-US"/>
        </a:p>
      </dgm:t>
    </dgm:pt>
    <dgm:pt modelId="{96CF959B-3687-4F83-9D15-C121591FD88A}" type="sibTrans" cxnId="{33E6E6CF-A2B8-4DE4-9606-CCBE8DE27219}">
      <dgm:prSet/>
      <dgm:spPr/>
      <dgm:t>
        <a:bodyPr/>
        <a:lstStyle/>
        <a:p>
          <a:endParaRPr lang="en-US"/>
        </a:p>
      </dgm:t>
    </dgm:pt>
    <dgm:pt modelId="{C47AFA09-2F4A-4C7E-8DA7-A8760C14FCBD}">
      <dgm:prSet phldrT="[Text]"/>
      <dgm:spPr/>
      <dgm:t>
        <a:bodyPr/>
        <a:lstStyle/>
        <a:p>
          <a:r>
            <a:rPr lang="en-US" dirty="0" smtClean="0"/>
            <a:t>If yes, have complete the declination on Form SEL-503</a:t>
          </a:r>
          <a:endParaRPr lang="en-US" dirty="0"/>
        </a:p>
      </dgm:t>
    </dgm:pt>
    <dgm:pt modelId="{3EF6C0A9-AD04-42E6-900A-73401E419CBC}" type="parTrans" cxnId="{55C2231F-4F76-47BE-A0EE-BB4BCCB76E9A}">
      <dgm:prSet/>
      <dgm:spPr/>
      <dgm:t>
        <a:bodyPr/>
        <a:lstStyle/>
        <a:p>
          <a:endParaRPr lang="en-US"/>
        </a:p>
      </dgm:t>
    </dgm:pt>
    <dgm:pt modelId="{C42D41EF-EBCE-44E6-A925-B117D59A17AF}" type="sibTrans" cxnId="{55C2231F-4F76-47BE-A0EE-BB4BCCB76E9A}">
      <dgm:prSet/>
      <dgm:spPr/>
      <dgm:t>
        <a:bodyPr/>
        <a:lstStyle/>
        <a:p>
          <a:endParaRPr lang="en-US"/>
        </a:p>
      </dgm:t>
    </dgm:pt>
    <dgm:pt modelId="{30EA715A-7971-4DBE-8955-A3B8005E4A2D}">
      <dgm:prSet phldrT="[Text]"/>
      <dgm:spPr/>
      <dgm:t>
        <a:bodyPr/>
        <a:lstStyle/>
        <a:p>
          <a:r>
            <a:rPr lang="en-US" dirty="0" smtClean="0"/>
            <a:t>Retain declination portion</a:t>
          </a:r>
          <a:endParaRPr lang="en-US" dirty="0"/>
        </a:p>
      </dgm:t>
    </dgm:pt>
    <dgm:pt modelId="{694EDF10-2B19-489C-BDA0-9B1E4B8DD338}" type="parTrans" cxnId="{A1826240-7704-4A40-AB03-BF500FB3A9A7}">
      <dgm:prSet/>
      <dgm:spPr/>
      <dgm:t>
        <a:bodyPr/>
        <a:lstStyle/>
        <a:p>
          <a:endParaRPr lang="en-US"/>
        </a:p>
      </dgm:t>
    </dgm:pt>
    <dgm:pt modelId="{8C499859-55A1-405A-81AB-96F40F57D448}" type="sibTrans" cxnId="{A1826240-7704-4A40-AB03-BF500FB3A9A7}">
      <dgm:prSet/>
      <dgm:spPr/>
      <dgm:t>
        <a:bodyPr/>
        <a:lstStyle/>
        <a:p>
          <a:endParaRPr lang="en-US"/>
        </a:p>
      </dgm:t>
    </dgm:pt>
    <dgm:pt modelId="{9037CAB9-D685-47BF-AD24-6A07CE498BCB}">
      <dgm:prSet phldrT="[Text]"/>
      <dgm:spPr/>
      <dgm:t>
        <a:bodyPr/>
        <a:lstStyle/>
        <a:p>
          <a:r>
            <a:rPr lang="en-US" dirty="0" smtClean="0"/>
            <a:t>Give the registration portion to potential voter to complete</a:t>
          </a:r>
          <a:endParaRPr lang="en-US" dirty="0"/>
        </a:p>
      </dgm:t>
    </dgm:pt>
    <dgm:pt modelId="{64E2249D-46BB-4D97-9327-68F2CD2205A3}" type="parTrans" cxnId="{A051BF09-C5F6-4C84-AD4D-0FB453C7C472}">
      <dgm:prSet/>
      <dgm:spPr/>
      <dgm:t>
        <a:bodyPr/>
        <a:lstStyle/>
        <a:p>
          <a:endParaRPr lang="en-US"/>
        </a:p>
      </dgm:t>
    </dgm:pt>
    <dgm:pt modelId="{A9C301D1-8199-4D26-9C31-C7F9D8E1B931}" type="sibTrans" cxnId="{A051BF09-C5F6-4C84-AD4D-0FB453C7C472}">
      <dgm:prSet/>
      <dgm:spPr/>
      <dgm:t>
        <a:bodyPr/>
        <a:lstStyle/>
        <a:p>
          <a:endParaRPr lang="en-US"/>
        </a:p>
      </dgm:t>
    </dgm:pt>
    <dgm:pt modelId="{F0D5F549-EE56-49C7-8FE0-915038AFAE35}">
      <dgm:prSet phldrT="[Text]"/>
      <dgm:spPr/>
      <dgm:t>
        <a:bodyPr/>
        <a:lstStyle/>
        <a:p>
          <a:r>
            <a:rPr lang="en-US" dirty="0" smtClean="0"/>
            <a:t>If no, have complete the declination form SEL-503d</a:t>
          </a:r>
          <a:endParaRPr lang="en-US" dirty="0"/>
        </a:p>
      </dgm:t>
    </dgm:pt>
    <dgm:pt modelId="{4970D4A9-A8CB-46E2-AB24-5A009C64298E}" type="parTrans" cxnId="{34F60D22-A9E2-4EF1-BC53-53F8A5694602}">
      <dgm:prSet/>
      <dgm:spPr/>
      <dgm:t>
        <a:bodyPr/>
        <a:lstStyle/>
        <a:p>
          <a:endParaRPr lang="en-US"/>
        </a:p>
      </dgm:t>
    </dgm:pt>
    <dgm:pt modelId="{07ACDBD0-6839-4B1B-984F-B6FAF8584E40}" type="sibTrans" cxnId="{34F60D22-A9E2-4EF1-BC53-53F8A5694602}">
      <dgm:prSet/>
      <dgm:spPr/>
      <dgm:t>
        <a:bodyPr/>
        <a:lstStyle/>
        <a:p>
          <a:endParaRPr lang="en-US"/>
        </a:p>
      </dgm:t>
    </dgm:pt>
    <dgm:pt modelId="{1D97259D-42FD-46B7-A8AD-D1C570F96934}">
      <dgm:prSet phldrT="[Text]"/>
      <dgm:spPr/>
      <dgm:t>
        <a:bodyPr/>
        <a:lstStyle/>
        <a:p>
          <a:r>
            <a:rPr lang="en-US" dirty="0" smtClean="0"/>
            <a:t>Retain declination</a:t>
          </a:r>
          <a:endParaRPr lang="en-US" dirty="0"/>
        </a:p>
      </dgm:t>
    </dgm:pt>
    <dgm:pt modelId="{46EC2C3B-41FB-418E-916B-29AB022C4CFD}" type="parTrans" cxnId="{01F4AB44-5E2F-4DA3-92ED-0F185A5C7EB6}">
      <dgm:prSet/>
      <dgm:spPr/>
      <dgm:t>
        <a:bodyPr/>
        <a:lstStyle/>
        <a:p>
          <a:endParaRPr lang="en-US"/>
        </a:p>
      </dgm:t>
    </dgm:pt>
    <dgm:pt modelId="{99167002-CD90-4220-B577-A66164F15FCA}" type="sibTrans" cxnId="{01F4AB44-5E2F-4DA3-92ED-0F185A5C7EB6}">
      <dgm:prSet/>
      <dgm:spPr/>
      <dgm:t>
        <a:bodyPr/>
        <a:lstStyle/>
        <a:p>
          <a:endParaRPr lang="en-US"/>
        </a:p>
      </dgm:t>
    </dgm:pt>
    <dgm:pt modelId="{6A20C062-DED9-41B4-858B-EC3CBC062B6B}" type="pres">
      <dgm:prSet presAssocID="{8F61B0A4-3C61-4D48-80CE-21D30B30D89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22658DE-F461-470A-BACC-E680DCE3B084}" type="pres">
      <dgm:prSet presAssocID="{7E80BF14-8185-412F-BA7E-0EC38F8621BA}" presName="root1" presStyleCnt="0"/>
      <dgm:spPr/>
    </dgm:pt>
    <dgm:pt modelId="{96E3B040-5031-4D8D-952B-D2A46FFD5ACF}" type="pres">
      <dgm:prSet presAssocID="{7E80BF14-8185-412F-BA7E-0EC38F8621BA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F811386-534D-458D-87D3-2F6700926462}" type="pres">
      <dgm:prSet presAssocID="{7E80BF14-8185-412F-BA7E-0EC38F8621BA}" presName="level2hierChild" presStyleCnt="0"/>
      <dgm:spPr/>
    </dgm:pt>
    <dgm:pt modelId="{F15FBEBA-9795-46CF-8D76-EF7729CA1AB8}" type="pres">
      <dgm:prSet presAssocID="{3EF6C0A9-AD04-42E6-900A-73401E419CBC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2E5ED7A1-C979-4EFD-9A81-E17C2F879B66}" type="pres">
      <dgm:prSet presAssocID="{3EF6C0A9-AD04-42E6-900A-73401E419CBC}" presName="connTx" presStyleLbl="parChTrans1D2" presStyleIdx="0" presStyleCnt="2"/>
      <dgm:spPr/>
      <dgm:t>
        <a:bodyPr/>
        <a:lstStyle/>
        <a:p>
          <a:endParaRPr lang="en-US"/>
        </a:p>
      </dgm:t>
    </dgm:pt>
    <dgm:pt modelId="{560253B1-5C17-411C-806C-2933E2CAB9B3}" type="pres">
      <dgm:prSet presAssocID="{C47AFA09-2F4A-4C7E-8DA7-A8760C14FCBD}" presName="root2" presStyleCnt="0"/>
      <dgm:spPr/>
    </dgm:pt>
    <dgm:pt modelId="{7E893311-3B48-459E-B7A6-A41E6A3B6364}" type="pres">
      <dgm:prSet presAssocID="{C47AFA09-2F4A-4C7E-8DA7-A8760C14FCBD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771EB0D-1AAA-42F0-BD7A-B5BEA1003D0D}" type="pres">
      <dgm:prSet presAssocID="{C47AFA09-2F4A-4C7E-8DA7-A8760C14FCBD}" presName="level3hierChild" presStyleCnt="0"/>
      <dgm:spPr/>
    </dgm:pt>
    <dgm:pt modelId="{13E31121-8BAF-4095-AE83-4971259498E5}" type="pres">
      <dgm:prSet presAssocID="{694EDF10-2B19-489C-BDA0-9B1E4B8DD338}" presName="conn2-1" presStyleLbl="parChTrans1D3" presStyleIdx="0" presStyleCnt="3"/>
      <dgm:spPr/>
      <dgm:t>
        <a:bodyPr/>
        <a:lstStyle/>
        <a:p>
          <a:endParaRPr lang="en-US"/>
        </a:p>
      </dgm:t>
    </dgm:pt>
    <dgm:pt modelId="{3ED1904B-A83E-4096-82D8-CE9BFBF1E57A}" type="pres">
      <dgm:prSet presAssocID="{694EDF10-2B19-489C-BDA0-9B1E4B8DD338}" presName="connTx" presStyleLbl="parChTrans1D3" presStyleIdx="0" presStyleCnt="3"/>
      <dgm:spPr/>
      <dgm:t>
        <a:bodyPr/>
        <a:lstStyle/>
        <a:p>
          <a:endParaRPr lang="en-US"/>
        </a:p>
      </dgm:t>
    </dgm:pt>
    <dgm:pt modelId="{8F71731E-21EE-4DF2-AA31-0556F1001D24}" type="pres">
      <dgm:prSet presAssocID="{30EA715A-7971-4DBE-8955-A3B8005E4A2D}" presName="root2" presStyleCnt="0"/>
      <dgm:spPr/>
    </dgm:pt>
    <dgm:pt modelId="{D4ADF3B4-E3D7-4306-B1A8-2AC03869EE59}" type="pres">
      <dgm:prSet presAssocID="{30EA715A-7971-4DBE-8955-A3B8005E4A2D}" presName="LevelTwoTextNod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764ED35-A6B7-47EA-9F1C-EC28C65016AA}" type="pres">
      <dgm:prSet presAssocID="{30EA715A-7971-4DBE-8955-A3B8005E4A2D}" presName="level3hierChild" presStyleCnt="0"/>
      <dgm:spPr/>
    </dgm:pt>
    <dgm:pt modelId="{873DB6FD-92C7-4E9A-9E69-7150DD7E97D1}" type="pres">
      <dgm:prSet presAssocID="{64E2249D-46BB-4D97-9327-68F2CD2205A3}" presName="conn2-1" presStyleLbl="parChTrans1D3" presStyleIdx="1" presStyleCnt="3"/>
      <dgm:spPr/>
      <dgm:t>
        <a:bodyPr/>
        <a:lstStyle/>
        <a:p>
          <a:endParaRPr lang="en-US"/>
        </a:p>
      </dgm:t>
    </dgm:pt>
    <dgm:pt modelId="{6DCD3D40-B190-41A4-A773-918AD1E2F8F7}" type="pres">
      <dgm:prSet presAssocID="{64E2249D-46BB-4D97-9327-68F2CD2205A3}" presName="connTx" presStyleLbl="parChTrans1D3" presStyleIdx="1" presStyleCnt="3"/>
      <dgm:spPr/>
      <dgm:t>
        <a:bodyPr/>
        <a:lstStyle/>
        <a:p>
          <a:endParaRPr lang="en-US"/>
        </a:p>
      </dgm:t>
    </dgm:pt>
    <dgm:pt modelId="{ED0C21FC-6D97-47CD-AB54-4BADF42E7D8A}" type="pres">
      <dgm:prSet presAssocID="{9037CAB9-D685-47BF-AD24-6A07CE498BCB}" presName="root2" presStyleCnt="0"/>
      <dgm:spPr/>
    </dgm:pt>
    <dgm:pt modelId="{E0EC882D-67C9-4448-8800-5FCD3EA15356}" type="pres">
      <dgm:prSet presAssocID="{9037CAB9-D685-47BF-AD24-6A07CE498BCB}" presName="LevelTwoTextNod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2562B5E-9D91-4B90-B357-741DC4AE38C6}" type="pres">
      <dgm:prSet presAssocID="{9037CAB9-D685-47BF-AD24-6A07CE498BCB}" presName="level3hierChild" presStyleCnt="0"/>
      <dgm:spPr/>
    </dgm:pt>
    <dgm:pt modelId="{9ECD3819-3EBA-4F0B-9B5A-A9431F9DEBA2}" type="pres">
      <dgm:prSet presAssocID="{4970D4A9-A8CB-46E2-AB24-5A009C64298E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EFA7598C-0B3B-480F-A2A0-1F85D4ED05D6}" type="pres">
      <dgm:prSet presAssocID="{4970D4A9-A8CB-46E2-AB24-5A009C64298E}" presName="connTx" presStyleLbl="parChTrans1D2" presStyleIdx="1" presStyleCnt="2"/>
      <dgm:spPr/>
      <dgm:t>
        <a:bodyPr/>
        <a:lstStyle/>
        <a:p>
          <a:endParaRPr lang="en-US"/>
        </a:p>
      </dgm:t>
    </dgm:pt>
    <dgm:pt modelId="{70A616C8-9D8A-4D63-A869-C53B8779D089}" type="pres">
      <dgm:prSet presAssocID="{F0D5F549-EE56-49C7-8FE0-915038AFAE35}" presName="root2" presStyleCnt="0"/>
      <dgm:spPr/>
    </dgm:pt>
    <dgm:pt modelId="{6AD921B2-D3EE-46EE-86A1-83E9D82E44F5}" type="pres">
      <dgm:prSet presAssocID="{F0D5F549-EE56-49C7-8FE0-915038AFAE35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5C37B17-40E9-41C1-A337-3D05B6A9520F}" type="pres">
      <dgm:prSet presAssocID="{F0D5F549-EE56-49C7-8FE0-915038AFAE35}" presName="level3hierChild" presStyleCnt="0"/>
      <dgm:spPr/>
    </dgm:pt>
    <dgm:pt modelId="{E1E2C8E6-4777-4C09-B057-F0D17057B488}" type="pres">
      <dgm:prSet presAssocID="{46EC2C3B-41FB-418E-916B-29AB022C4CFD}" presName="conn2-1" presStyleLbl="parChTrans1D3" presStyleIdx="2" presStyleCnt="3"/>
      <dgm:spPr/>
      <dgm:t>
        <a:bodyPr/>
        <a:lstStyle/>
        <a:p>
          <a:endParaRPr lang="en-US"/>
        </a:p>
      </dgm:t>
    </dgm:pt>
    <dgm:pt modelId="{72484EC2-25D3-43FB-9827-31AF645CDABA}" type="pres">
      <dgm:prSet presAssocID="{46EC2C3B-41FB-418E-916B-29AB022C4CFD}" presName="connTx" presStyleLbl="parChTrans1D3" presStyleIdx="2" presStyleCnt="3"/>
      <dgm:spPr/>
      <dgm:t>
        <a:bodyPr/>
        <a:lstStyle/>
        <a:p>
          <a:endParaRPr lang="en-US"/>
        </a:p>
      </dgm:t>
    </dgm:pt>
    <dgm:pt modelId="{CCC489EF-7632-4973-96FF-39B41621E4B2}" type="pres">
      <dgm:prSet presAssocID="{1D97259D-42FD-46B7-A8AD-D1C570F96934}" presName="root2" presStyleCnt="0"/>
      <dgm:spPr/>
    </dgm:pt>
    <dgm:pt modelId="{DA26B895-8036-4C59-BA12-1A13CE656F44}" type="pres">
      <dgm:prSet presAssocID="{1D97259D-42FD-46B7-A8AD-D1C570F96934}" presName="LevelTwoTextNod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AB89D8E-F261-4506-97B6-7E3F9BAAECD6}" type="pres">
      <dgm:prSet presAssocID="{1D97259D-42FD-46B7-A8AD-D1C570F96934}" presName="level3hierChild" presStyleCnt="0"/>
      <dgm:spPr/>
    </dgm:pt>
  </dgm:ptLst>
  <dgm:cxnLst>
    <dgm:cxn modelId="{D7FA5CC8-FBE7-4D92-BD20-68F2AA18C66F}" type="presOf" srcId="{4970D4A9-A8CB-46E2-AB24-5A009C64298E}" destId="{9ECD3819-3EBA-4F0B-9B5A-A9431F9DEBA2}" srcOrd="0" destOrd="0" presId="urn:microsoft.com/office/officeart/2005/8/layout/hierarchy2"/>
    <dgm:cxn modelId="{33E6E6CF-A2B8-4DE4-9606-CCBE8DE27219}" srcId="{8F61B0A4-3C61-4D48-80CE-21D30B30D898}" destId="{7E80BF14-8185-412F-BA7E-0EC38F8621BA}" srcOrd="0" destOrd="0" parTransId="{43D164B6-40D5-45C6-84E8-28948B02160D}" sibTransId="{96CF959B-3687-4F83-9D15-C121591FD88A}"/>
    <dgm:cxn modelId="{55C2231F-4F76-47BE-A0EE-BB4BCCB76E9A}" srcId="{7E80BF14-8185-412F-BA7E-0EC38F8621BA}" destId="{C47AFA09-2F4A-4C7E-8DA7-A8760C14FCBD}" srcOrd="0" destOrd="0" parTransId="{3EF6C0A9-AD04-42E6-900A-73401E419CBC}" sibTransId="{C42D41EF-EBCE-44E6-A925-B117D59A17AF}"/>
    <dgm:cxn modelId="{3F85FCD4-D583-4047-9DA9-EEFECC81F94C}" type="presOf" srcId="{F0D5F549-EE56-49C7-8FE0-915038AFAE35}" destId="{6AD921B2-D3EE-46EE-86A1-83E9D82E44F5}" srcOrd="0" destOrd="0" presId="urn:microsoft.com/office/officeart/2005/8/layout/hierarchy2"/>
    <dgm:cxn modelId="{4898B6BB-7D7B-4137-86FD-3D98A0D67D79}" type="presOf" srcId="{46EC2C3B-41FB-418E-916B-29AB022C4CFD}" destId="{E1E2C8E6-4777-4C09-B057-F0D17057B488}" srcOrd="0" destOrd="0" presId="urn:microsoft.com/office/officeart/2005/8/layout/hierarchy2"/>
    <dgm:cxn modelId="{7119D1DC-7701-4A2A-A5AC-A5639425E75C}" type="presOf" srcId="{694EDF10-2B19-489C-BDA0-9B1E4B8DD338}" destId="{13E31121-8BAF-4095-AE83-4971259498E5}" srcOrd="0" destOrd="0" presId="urn:microsoft.com/office/officeart/2005/8/layout/hierarchy2"/>
    <dgm:cxn modelId="{A1826240-7704-4A40-AB03-BF500FB3A9A7}" srcId="{C47AFA09-2F4A-4C7E-8DA7-A8760C14FCBD}" destId="{30EA715A-7971-4DBE-8955-A3B8005E4A2D}" srcOrd="0" destOrd="0" parTransId="{694EDF10-2B19-489C-BDA0-9B1E4B8DD338}" sibTransId="{8C499859-55A1-405A-81AB-96F40F57D448}"/>
    <dgm:cxn modelId="{8BC832AC-4817-4D1E-A0E7-1D3BA13B776E}" type="presOf" srcId="{8F61B0A4-3C61-4D48-80CE-21D30B30D898}" destId="{6A20C062-DED9-41B4-858B-EC3CBC062B6B}" srcOrd="0" destOrd="0" presId="urn:microsoft.com/office/officeart/2005/8/layout/hierarchy2"/>
    <dgm:cxn modelId="{585EE847-09F7-4951-851F-C6D6C1BB1872}" type="presOf" srcId="{46EC2C3B-41FB-418E-916B-29AB022C4CFD}" destId="{72484EC2-25D3-43FB-9827-31AF645CDABA}" srcOrd="1" destOrd="0" presId="urn:microsoft.com/office/officeart/2005/8/layout/hierarchy2"/>
    <dgm:cxn modelId="{8C7CAF12-34DA-4739-92E8-C0C87401A18B}" type="presOf" srcId="{694EDF10-2B19-489C-BDA0-9B1E4B8DD338}" destId="{3ED1904B-A83E-4096-82D8-CE9BFBF1E57A}" srcOrd="1" destOrd="0" presId="urn:microsoft.com/office/officeart/2005/8/layout/hierarchy2"/>
    <dgm:cxn modelId="{20567316-FC38-4B02-BE21-B1D0EB18875F}" type="presOf" srcId="{3EF6C0A9-AD04-42E6-900A-73401E419CBC}" destId="{2E5ED7A1-C979-4EFD-9A81-E17C2F879B66}" srcOrd="1" destOrd="0" presId="urn:microsoft.com/office/officeart/2005/8/layout/hierarchy2"/>
    <dgm:cxn modelId="{2CF52C19-450A-4EBE-BCDF-8CD6DC7E9E10}" type="presOf" srcId="{1D97259D-42FD-46B7-A8AD-D1C570F96934}" destId="{DA26B895-8036-4C59-BA12-1A13CE656F44}" srcOrd="0" destOrd="0" presId="urn:microsoft.com/office/officeart/2005/8/layout/hierarchy2"/>
    <dgm:cxn modelId="{3A580BDB-B24C-4E29-BC62-473682B0B62E}" type="presOf" srcId="{30EA715A-7971-4DBE-8955-A3B8005E4A2D}" destId="{D4ADF3B4-E3D7-4306-B1A8-2AC03869EE59}" srcOrd="0" destOrd="0" presId="urn:microsoft.com/office/officeart/2005/8/layout/hierarchy2"/>
    <dgm:cxn modelId="{960A6FF2-E441-4F29-90DF-D10DB43ED06A}" type="presOf" srcId="{9037CAB9-D685-47BF-AD24-6A07CE498BCB}" destId="{E0EC882D-67C9-4448-8800-5FCD3EA15356}" srcOrd="0" destOrd="0" presId="urn:microsoft.com/office/officeart/2005/8/layout/hierarchy2"/>
    <dgm:cxn modelId="{34F60D22-A9E2-4EF1-BC53-53F8A5694602}" srcId="{7E80BF14-8185-412F-BA7E-0EC38F8621BA}" destId="{F0D5F549-EE56-49C7-8FE0-915038AFAE35}" srcOrd="1" destOrd="0" parTransId="{4970D4A9-A8CB-46E2-AB24-5A009C64298E}" sibTransId="{07ACDBD0-6839-4B1B-984F-B6FAF8584E40}"/>
    <dgm:cxn modelId="{F56E48BD-974B-4F72-BA0A-C1F6293FBECB}" type="presOf" srcId="{4970D4A9-A8CB-46E2-AB24-5A009C64298E}" destId="{EFA7598C-0B3B-480F-A2A0-1F85D4ED05D6}" srcOrd="1" destOrd="0" presId="urn:microsoft.com/office/officeart/2005/8/layout/hierarchy2"/>
    <dgm:cxn modelId="{A6BF4926-02BA-49E2-BB3E-98B6F8AB4C70}" type="presOf" srcId="{64E2249D-46BB-4D97-9327-68F2CD2205A3}" destId="{873DB6FD-92C7-4E9A-9E69-7150DD7E97D1}" srcOrd="0" destOrd="0" presId="urn:microsoft.com/office/officeart/2005/8/layout/hierarchy2"/>
    <dgm:cxn modelId="{20606A3C-CC81-4CD5-83BE-71D1B78460C0}" type="presOf" srcId="{3EF6C0A9-AD04-42E6-900A-73401E419CBC}" destId="{F15FBEBA-9795-46CF-8D76-EF7729CA1AB8}" srcOrd="0" destOrd="0" presId="urn:microsoft.com/office/officeart/2005/8/layout/hierarchy2"/>
    <dgm:cxn modelId="{9C389E3D-8EF3-4BEA-BDC8-06A96A91BFA6}" type="presOf" srcId="{7E80BF14-8185-412F-BA7E-0EC38F8621BA}" destId="{96E3B040-5031-4D8D-952B-D2A46FFD5ACF}" srcOrd="0" destOrd="0" presId="urn:microsoft.com/office/officeart/2005/8/layout/hierarchy2"/>
    <dgm:cxn modelId="{405CBE2D-D4F9-44B6-A78C-7896286A3B56}" type="presOf" srcId="{64E2249D-46BB-4D97-9327-68F2CD2205A3}" destId="{6DCD3D40-B190-41A4-A773-918AD1E2F8F7}" srcOrd="1" destOrd="0" presId="urn:microsoft.com/office/officeart/2005/8/layout/hierarchy2"/>
    <dgm:cxn modelId="{01F4AB44-5E2F-4DA3-92ED-0F185A5C7EB6}" srcId="{F0D5F549-EE56-49C7-8FE0-915038AFAE35}" destId="{1D97259D-42FD-46B7-A8AD-D1C570F96934}" srcOrd="0" destOrd="0" parTransId="{46EC2C3B-41FB-418E-916B-29AB022C4CFD}" sibTransId="{99167002-CD90-4220-B577-A66164F15FCA}"/>
    <dgm:cxn modelId="{C24B72A3-6DDB-4D3A-969E-B087C2DAD257}" type="presOf" srcId="{C47AFA09-2F4A-4C7E-8DA7-A8760C14FCBD}" destId="{7E893311-3B48-459E-B7A6-A41E6A3B6364}" srcOrd="0" destOrd="0" presId="urn:microsoft.com/office/officeart/2005/8/layout/hierarchy2"/>
    <dgm:cxn modelId="{A051BF09-C5F6-4C84-AD4D-0FB453C7C472}" srcId="{C47AFA09-2F4A-4C7E-8DA7-A8760C14FCBD}" destId="{9037CAB9-D685-47BF-AD24-6A07CE498BCB}" srcOrd="1" destOrd="0" parTransId="{64E2249D-46BB-4D97-9327-68F2CD2205A3}" sibTransId="{A9C301D1-8199-4D26-9C31-C7F9D8E1B931}"/>
    <dgm:cxn modelId="{8CECAFA4-DB67-4026-ADED-B2B482E7AFBD}" type="presParOf" srcId="{6A20C062-DED9-41B4-858B-EC3CBC062B6B}" destId="{D22658DE-F461-470A-BACC-E680DCE3B084}" srcOrd="0" destOrd="0" presId="urn:microsoft.com/office/officeart/2005/8/layout/hierarchy2"/>
    <dgm:cxn modelId="{48610A26-C1C8-4BC9-9A2C-8CF684044AEB}" type="presParOf" srcId="{D22658DE-F461-470A-BACC-E680DCE3B084}" destId="{96E3B040-5031-4D8D-952B-D2A46FFD5ACF}" srcOrd="0" destOrd="0" presId="urn:microsoft.com/office/officeart/2005/8/layout/hierarchy2"/>
    <dgm:cxn modelId="{C9D7DF3E-4022-4851-931D-F7154242D014}" type="presParOf" srcId="{D22658DE-F461-470A-BACC-E680DCE3B084}" destId="{4F811386-534D-458D-87D3-2F6700926462}" srcOrd="1" destOrd="0" presId="urn:microsoft.com/office/officeart/2005/8/layout/hierarchy2"/>
    <dgm:cxn modelId="{B3063066-583F-4205-B120-88A95DF2787E}" type="presParOf" srcId="{4F811386-534D-458D-87D3-2F6700926462}" destId="{F15FBEBA-9795-46CF-8D76-EF7729CA1AB8}" srcOrd="0" destOrd="0" presId="urn:microsoft.com/office/officeart/2005/8/layout/hierarchy2"/>
    <dgm:cxn modelId="{0D608A91-F0AF-49C5-8FB8-E10D5290D565}" type="presParOf" srcId="{F15FBEBA-9795-46CF-8D76-EF7729CA1AB8}" destId="{2E5ED7A1-C979-4EFD-9A81-E17C2F879B66}" srcOrd="0" destOrd="0" presId="urn:microsoft.com/office/officeart/2005/8/layout/hierarchy2"/>
    <dgm:cxn modelId="{B9CCB733-CC38-4A22-95C3-F262626EECA4}" type="presParOf" srcId="{4F811386-534D-458D-87D3-2F6700926462}" destId="{560253B1-5C17-411C-806C-2933E2CAB9B3}" srcOrd="1" destOrd="0" presId="urn:microsoft.com/office/officeart/2005/8/layout/hierarchy2"/>
    <dgm:cxn modelId="{B20333B6-38DD-46DD-ADCF-F08DF65B51F7}" type="presParOf" srcId="{560253B1-5C17-411C-806C-2933E2CAB9B3}" destId="{7E893311-3B48-459E-B7A6-A41E6A3B6364}" srcOrd="0" destOrd="0" presId="urn:microsoft.com/office/officeart/2005/8/layout/hierarchy2"/>
    <dgm:cxn modelId="{25C9E4D3-1AF7-4397-A091-E7D8978914A0}" type="presParOf" srcId="{560253B1-5C17-411C-806C-2933E2CAB9B3}" destId="{D771EB0D-1AAA-42F0-BD7A-B5BEA1003D0D}" srcOrd="1" destOrd="0" presId="urn:microsoft.com/office/officeart/2005/8/layout/hierarchy2"/>
    <dgm:cxn modelId="{F4E62B35-1F87-43FD-A751-4957E8A28846}" type="presParOf" srcId="{D771EB0D-1AAA-42F0-BD7A-B5BEA1003D0D}" destId="{13E31121-8BAF-4095-AE83-4971259498E5}" srcOrd="0" destOrd="0" presId="urn:microsoft.com/office/officeart/2005/8/layout/hierarchy2"/>
    <dgm:cxn modelId="{6368CA3B-FD44-4B41-9007-17DA34853F9D}" type="presParOf" srcId="{13E31121-8BAF-4095-AE83-4971259498E5}" destId="{3ED1904B-A83E-4096-82D8-CE9BFBF1E57A}" srcOrd="0" destOrd="0" presId="urn:microsoft.com/office/officeart/2005/8/layout/hierarchy2"/>
    <dgm:cxn modelId="{A2FCA850-D64E-443A-954A-E1C378CDE02E}" type="presParOf" srcId="{D771EB0D-1AAA-42F0-BD7A-B5BEA1003D0D}" destId="{8F71731E-21EE-4DF2-AA31-0556F1001D24}" srcOrd="1" destOrd="0" presId="urn:microsoft.com/office/officeart/2005/8/layout/hierarchy2"/>
    <dgm:cxn modelId="{A8542BB5-8657-495D-B2D3-099BA9A2200B}" type="presParOf" srcId="{8F71731E-21EE-4DF2-AA31-0556F1001D24}" destId="{D4ADF3B4-E3D7-4306-B1A8-2AC03869EE59}" srcOrd="0" destOrd="0" presId="urn:microsoft.com/office/officeart/2005/8/layout/hierarchy2"/>
    <dgm:cxn modelId="{550060A2-E392-4E29-9FD3-ADCC645D8301}" type="presParOf" srcId="{8F71731E-21EE-4DF2-AA31-0556F1001D24}" destId="{5764ED35-A6B7-47EA-9F1C-EC28C65016AA}" srcOrd="1" destOrd="0" presId="urn:microsoft.com/office/officeart/2005/8/layout/hierarchy2"/>
    <dgm:cxn modelId="{D2329BB6-3218-4868-B81E-6BE065996104}" type="presParOf" srcId="{D771EB0D-1AAA-42F0-BD7A-B5BEA1003D0D}" destId="{873DB6FD-92C7-4E9A-9E69-7150DD7E97D1}" srcOrd="2" destOrd="0" presId="urn:microsoft.com/office/officeart/2005/8/layout/hierarchy2"/>
    <dgm:cxn modelId="{2D7EC431-906D-4FEA-B4CF-A2F0C7867E0D}" type="presParOf" srcId="{873DB6FD-92C7-4E9A-9E69-7150DD7E97D1}" destId="{6DCD3D40-B190-41A4-A773-918AD1E2F8F7}" srcOrd="0" destOrd="0" presId="urn:microsoft.com/office/officeart/2005/8/layout/hierarchy2"/>
    <dgm:cxn modelId="{93284290-2D68-4CAA-A001-698D8D746C09}" type="presParOf" srcId="{D771EB0D-1AAA-42F0-BD7A-B5BEA1003D0D}" destId="{ED0C21FC-6D97-47CD-AB54-4BADF42E7D8A}" srcOrd="3" destOrd="0" presId="urn:microsoft.com/office/officeart/2005/8/layout/hierarchy2"/>
    <dgm:cxn modelId="{6535CE97-0F20-412C-9B7B-CC5E1F492A02}" type="presParOf" srcId="{ED0C21FC-6D97-47CD-AB54-4BADF42E7D8A}" destId="{E0EC882D-67C9-4448-8800-5FCD3EA15356}" srcOrd="0" destOrd="0" presId="urn:microsoft.com/office/officeart/2005/8/layout/hierarchy2"/>
    <dgm:cxn modelId="{302DBB16-5BC6-4CBD-9A95-D20D72FBAF9C}" type="presParOf" srcId="{ED0C21FC-6D97-47CD-AB54-4BADF42E7D8A}" destId="{82562B5E-9D91-4B90-B357-741DC4AE38C6}" srcOrd="1" destOrd="0" presId="urn:microsoft.com/office/officeart/2005/8/layout/hierarchy2"/>
    <dgm:cxn modelId="{2F0A3DA9-8660-472B-95D4-18E61AAE9EFB}" type="presParOf" srcId="{4F811386-534D-458D-87D3-2F6700926462}" destId="{9ECD3819-3EBA-4F0B-9B5A-A9431F9DEBA2}" srcOrd="2" destOrd="0" presId="urn:microsoft.com/office/officeart/2005/8/layout/hierarchy2"/>
    <dgm:cxn modelId="{7EBBB970-109B-4933-B034-49C1C965F82E}" type="presParOf" srcId="{9ECD3819-3EBA-4F0B-9B5A-A9431F9DEBA2}" destId="{EFA7598C-0B3B-480F-A2A0-1F85D4ED05D6}" srcOrd="0" destOrd="0" presId="urn:microsoft.com/office/officeart/2005/8/layout/hierarchy2"/>
    <dgm:cxn modelId="{A266AD1B-4430-4F81-AECC-34A1A17C7311}" type="presParOf" srcId="{4F811386-534D-458D-87D3-2F6700926462}" destId="{70A616C8-9D8A-4D63-A869-C53B8779D089}" srcOrd="3" destOrd="0" presId="urn:microsoft.com/office/officeart/2005/8/layout/hierarchy2"/>
    <dgm:cxn modelId="{F4D76179-5B21-46CC-AB13-3A81B79BA415}" type="presParOf" srcId="{70A616C8-9D8A-4D63-A869-C53B8779D089}" destId="{6AD921B2-D3EE-46EE-86A1-83E9D82E44F5}" srcOrd="0" destOrd="0" presId="urn:microsoft.com/office/officeart/2005/8/layout/hierarchy2"/>
    <dgm:cxn modelId="{A9E0EFC7-1992-4D56-850A-4E270DA95D64}" type="presParOf" srcId="{70A616C8-9D8A-4D63-A869-C53B8779D089}" destId="{B5C37B17-40E9-41C1-A337-3D05B6A9520F}" srcOrd="1" destOrd="0" presId="urn:microsoft.com/office/officeart/2005/8/layout/hierarchy2"/>
    <dgm:cxn modelId="{D83A188B-95B8-407F-AC9E-846B62E3721A}" type="presParOf" srcId="{B5C37B17-40E9-41C1-A337-3D05B6A9520F}" destId="{E1E2C8E6-4777-4C09-B057-F0D17057B488}" srcOrd="0" destOrd="0" presId="urn:microsoft.com/office/officeart/2005/8/layout/hierarchy2"/>
    <dgm:cxn modelId="{9BA0E67F-9165-4285-8B15-D46678D5C6F4}" type="presParOf" srcId="{E1E2C8E6-4777-4C09-B057-F0D17057B488}" destId="{72484EC2-25D3-43FB-9827-31AF645CDABA}" srcOrd="0" destOrd="0" presId="urn:microsoft.com/office/officeart/2005/8/layout/hierarchy2"/>
    <dgm:cxn modelId="{F030E3F3-7859-4403-BF80-D10431F1F9B6}" type="presParOf" srcId="{B5C37B17-40E9-41C1-A337-3D05B6A9520F}" destId="{CCC489EF-7632-4973-96FF-39B41621E4B2}" srcOrd="1" destOrd="0" presId="urn:microsoft.com/office/officeart/2005/8/layout/hierarchy2"/>
    <dgm:cxn modelId="{61C1F05B-8390-495E-9664-3558F1712DA8}" type="presParOf" srcId="{CCC489EF-7632-4973-96FF-39B41621E4B2}" destId="{DA26B895-8036-4C59-BA12-1A13CE656F44}" srcOrd="0" destOrd="0" presId="urn:microsoft.com/office/officeart/2005/8/layout/hierarchy2"/>
    <dgm:cxn modelId="{DEBB02FC-49B2-4937-A7BA-92749260A118}" type="presParOf" srcId="{CCC489EF-7632-4973-96FF-39B41621E4B2}" destId="{3AB89D8E-F261-4506-97B6-7E3F9BAAECD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F61B0A4-3C61-4D48-80CE-21D30B30D898}" type="doc">
      <dgm:prSet loTypeId="urn:microsoft.com/office/officeart/2005/8/layout/hierarchy2" loCatId="hierarchy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7E80BF14-8185-412F-BA7E-0EC38F8621BA}">
      <dgm:prSet phldrT="[Text]"/>
      <dgm:spPr/>
      <dgm:t>
        <a:bodyPr/>
        <a:lstStyle/>
        <a:p>
          <a:r>
            <a:rPr lang="en-US" dirty="0" smtClean="0"/>
            <a:t>Offer voter registration</a:t>
          </a:r>
          <a:endParaRPr lang="en-US" dirty="0"/>
        </a:p>
      </dgm:t>
    </dgm:pt>
    <dgm:pt modelId="{43D164B6-40D5-45C6-84E8-28948B02160D}" type="parTrans" cxnId="{33E6E6CF-A2B8-4DE4-9606-CCBE8DE27219}">
      <dgm:prSet/>
      <dgm:spPr/>
      <dgm:t>
        <a:bodyPr/>
        <a:lstStyle/>
        <a:p>
          <a:endParaRPr lang="en-US"/>
        </a:p>
      </dgm:t>
    </dgm:pt>
    <dgm:pt modelId="{96CF959B-3687-4F83-9D15-C121591FD88A}" type="sibTrans" cxnId="{33E6E6CF-A2B8-4DE4-9606-CCBE8DE27219}">
      <dgm:prSet/>
      <dgm:spPr/>
      <dgm:t>
        <a:bodyPr/>
        <a:lstStyle/>
        <a:p>
          <a:endParaRPr lang="en-US"/>
        </a:p>
      </dgm:t>
    </dgm:pt>
    <dgm:pt modelId="{C47AFA09-2F4A-4C7E-8DA7-A8760C14FCBD}">
      <dgm:prSet phldrT="[Text]"/>
      <dgm:spPr/>
      <dgm:t>
        <a:bodyPr/>
        <a:lstStyle/>
        <a:p>
          <a:r>
            <a:rPr lang="en-US" dirty="0" smtClean="0"/>
            <a:t>If yes, ask if prefer form to be mailed or emailed</a:t>
          </a:r>
          <a:endParaRPr lang="en-US" dirty="0"/>
        </a:p>
      </dgm:t>
    </dgm:pt>
    <dgm:pt modelId="{3EF6C0A9-AD04-42E6-900A-73401E419CBC}" type="parTrans" cxnId="{55C2231F-4F76-47BE-A0EE-BB4BCCB76E9A}">
      <dgm:prSet/>
      <dgm:spPr/>
      <dgm:t>
        <a:bodyPr/>
        <a:lstStyle/>
        <a:p>
          <a:endParaRPr lang="en-US"/>
        </a:p>
      </dgm:t>
    </dgm:pt>
    <dgm:pt modelId="{C42D41EF-EBCE-44E6-A925-B117D59A17AF}" type="sibTrans" cxnId="{55C2231F-4F76-47BE-A0EE-BB4BCCB76E9A}">
      <dgm:prSet/>
      <dgm:spPr/>
      <dgm:t>
        <a:bodyPr/>
        <a:lstStyle/>
        <a:p>
          <a:endParaRPr lang="en-US"/>
        </a:p>
      </dgm:t>
    </dgm:pt>
    <dgm:pt modelId="{30EA715A-7971-4DBE-8955-A3B8005E4A2D}">
      <dgm:prSet phldrT="[Text]"/>
      <dgm:spPr/>
      <dgm:t>
        <a:bodyPr/>
        <a:lstStyle/>
        <a:p>
          <a:r>
            <a:rPr lang="en-US" dirty="0" smtClean="0"/>
            <a:t>If mailed, complete declination portion of Form SEL-503 and mail registration portion</a:t>
          </a:r>
          <a:endParaRPr lang="en-US" dirty="0"/>
        </a:p>
      </dgm:t>
    </dgm:pt>
    <dgm:pt modelId="{694EDF10-2B19-489C-BDA0-9B1E4B8DD338}" type="parTrans" cxnId="{A1826240-7704-4A40-AB03-BF500FB3A9A7}">
      <dgm:prSet/>
      <dgm:spPr/>
      <dgm:t>
        <a:bodyPr/>
        <a:lstStyle/>
        <a:p>
          <a:endParaRPr lang="en-US"/>
        </a:p>
      </dgm:t>
    </dgm:pt>
    <dgm:pt modelId="{8C499859-55A1-405A-81AB-96F40F57D448}" type="sibTrans" cxnId="{A1826240-7704-4A40-AB03-BF500FB3A9A7}">
      <dgm:prSet/>
      <dgm:spPr/>
      <dgm:t>
        <a:bodyPr/>
        <a:lstStyle/>
        <a:p>
          <a:endParaRPr lang="en-US"/>
        </a:p>
      </dgm:t>
    </dgm:pt>
    <dgm:pt modelId="{9037CAB9-D685-47BF-AD24-6A07CE498BCB}">
      <dgm:prSet phldrT="[Text]"/>
      <dgm:spPr/>
      <dgm:t>
        <a:bodyPr/>
        <a:lstStyle/>
        <a:p>
          <a:r>
            <a:rPr lang="en-US" dirty="0" smtClean="0"/>
            <a:t>If emailed, complete declination Form SEL-503d and email registration website</a:t>
          </a:r>
          <a:endParaRPr lang="en-US" dirty="0"/>
        </a:p>
      </dgm:t>
    </dgm:pt>
    <dgm:pt modelId="{64E2249D-46BB-4D97-9327-68F2CD2205A3}" type="parTrans" cxnId="{A051BF09-C5F6-4C84-AD4D-0FB453C7C472}">
      <dgm:prSet/>
      <dgm:spPr/>
      <dgm:t>
        <a:bodyPr/>
        <a:lstStyle/>
        <a:p>
          <a:endParaRPr lang="en-US"/>
        </a:p>
      </dgm:t>
    </dgm:pt>
    <dgm:pt modelId="{A9C301D1-8199-4D26-9C31-C7F9D8E1B931}" type="sibTrans" cxnId="{A051BF09-C5F6-4C84-AD4D-0FB453C7C472}">
      <dgm:prSet/>
      <dgm:spPr/>
      <dgm:t>
        <a:bodyPr/>
        <a:lstStyle/>
        <a:p>
          <a:endParaRPr lang="en-US"/>
        </a:p>
      </dgm:t>
    </dgm:pt>
    <dgm:pt modelId="{F0D5F549-EE56-49C7-8FE0-915038AFAE35}">
      <dgm:prSet phldrT="[Text]"/>
      <dgm:spPr/>
      <dgm:t>
        <a:bodyPr/>
        <a:lstStyle/>
        <a:p>
          <a:r>
            <a:rPr lang="en-US" dirty="0" smtClean="0"/>
            <a:t>If no, no action is needed</a:t>
          </a:r>
          <a:endParaRPr lang="en-US" dirty="0"/>
        </a:p>
      </dgm:t>
    </dgm:pt>
    <dgm:pt modelId="{4970D4A9-A8CB-46E2-AB24-5A009C64298E}" type="parTrans" cxnId="{34F60D22-A9E2-4EF1-BC53-53F8A5694602}">
      <dgm:prSet/>
      <dgm:spPr/>
      <dgm:t>
        <a:bodyPr/>
        <a:lstStyle/>
        <a:p>
          <a:endParaRPr lang="en-US"/>
        </a:p>
      </dgm:t>
    </dgm:pt>
    <dgm:pt modelId="{07ACDBD0-6839-4B1B-984F-B6FAF8584E40}" type="sibTrans" cxnId="{34F60D22-A9E2-4EF1-BC53-53F8A5694602}">
      <dgm:prSet/>
      <dgm:spPr/>
      <dgm:t>
        <a:bodyPr/>
        <a:lstStyle/>
        <a:p>
          <a:endParaRPr lang="en-US"/>
        </a:p>
      </dgm:t>
    </dgm:pt>
    <dgm:pt modelId="{6A20C062-DED9-41B4-858B-EC3CBC062B6B}" type="pres">
      <dgm:prSet presAssocID="{8F61B0A4-3C61-4D48-80CE-21D30B30D89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22658DE-F461-470A-BACC-E680DCE3B084}" type="pres">
      <dgm:prSet presAssocID="{7E80BF14-8185-412F-BA7E-0EC38F8621BA}" presName="root1" presStyleCnt="0"/>
      <dgm:spPr/>
    </dgm:pt>
    <dgm:pt modelId="{96E3B040-5031-4D8D-952B-D2A46FFD5ACF}" type="pres">
      <dgm:prSet presAssocID="{7E80BF14-8185-412F-BA7E-0EC38F8621BA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F811386-534D-458D-87D3-2F6700926462}" type="pres">
      <dgm:prSet presAssocID="{7E80BF14-8185-412F-BA7E-0EC38F8621BA}" presName="level2hierChild" presStyleCnt="0"/>
      <dgm:spPr/>
    </dgm:pt>
    <dgm:pt modelId="{F15FBEBA-9795-46CF-8D76-EF7729CA1AB8}" type="pres">
      <dgm:prSet presAssocID="{3EF6C0A9-AD04-42E6-900A-73401E419CBC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2E5ED7A1-C979-4EFD-9A81-E17C2F879B66}" type="pres">
      <dgm:prSet presAssocID="{3EF6C0A9-AD04-42E6-900A-73401E419CBC}" presName="connTx" presStyleLbl="parChTrans1D2" presStyleIdx="0" presStyleCnt="2"/>
      <dgm:spPr/>
      <dgm:t>
        <a:bodyPr/>
        <a:lstStyle/>
        <a:p>
          <a:endParaRPr lang="en-US"/>
        </a:p>
      </dgm:t>
    </dgm:pt>
    <dgm:pt modelId="{560253B1-5C17-411C-806C-2933E2CAB9B3}" type="pres">
      <dgm:prSet presAssocID="{C47AFA09-2F4A-4C7E-8DA7-A8760C14FCBD}" presName="root2" presStyleCnt="0"/>
      <dgm:spPr/>
    </dgm:pt>
    <dgm:pt modelId="{7E893311-3B48-459E-B7A6-A41E6A3B6364}" type="pres">
      <dgm:prSet presAssocID="{C47AFA09-2F4A-4C7E-8DA7-A8760C14FCBD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771EB0D-1AAA-42F0-BD7A-B5BEA1003D0D}" type="pres">
      <dgm:prSet presAssocID="{C47AFA09-2F4A-4C7E-8DA7-A8760C14FCBD}" presName="level3hierChild" presStyleCnt="0"/>
      <dgm:spPr/>
    </dgm:pt>
    <dgm:pt modelId="{13E31121-8BAF-4095-AE83-4971259498E5}" type="pres">
      <dgm:prSet presAssocID="{694EDF10-2B19-489C-BDA0-9B1E4B8DD338}" presName="conn2-1" presStyleLbl="parChTrans1D3" presStyleIdx="0" presStyleCnt="2"/>
      <dgm:spPr/>
      <dgm:t>
        <a:bodyPr/>
        <a:lstStyle/>
        <a:p>
          <a:endParaRPr lang="en-US"/>
        </a:p>
      </dgm:t>
    </dgm:pt>
    <dgm:pt modelId="{3ED1904B-A83E-4096-82D8-CE9BFBF1E57A}" type="pres">
      <dgm:prSet presAssocID="{694EDF10-2B19-489C-BDA0-9B1E4B8DD338}" presName="connTx" presStyleLbl="parChTrans1D3" presStyleIdx="0" presStyleCnt="2"/>
      <dgm:spPr/>
      <dgm:t>
        <a:bodyPr/>
        <a:lstStyle/>
        <a:p>
          <a:endParaRPr lang="en-US"/>
        </a:p>
      </dgm:t>
    </dgm:pt>
    <dgm:pt modelId="{8F71731E-21EE-4DF2-AA31-0556F1001D24}" type="pres">
      <dgm:prSet presAssocID="{30EA715A-7971-4DBE-8955-A3B8005E4A2D}" presName="root2" presStyleCnt="0"/>
      <dgm:spPr/>
    </dgm:pt>
    <dgm:pt modelId="{D4ADF3B4-E3D7-4306-B1A8-2AC03869EE59}" type="pres">
      <dgm:prSet presAssocID="{30EA715A-7971-4DBE-8955-A3B8005E4A2D}" presName="LevelTwoTextNod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764ED35-A6B7-47EA-9F1C-EC28C65016AA}" type="pres">
      <dgm:prSet presAssocID="{30EA715A-7971-4DBE-8955-A3B8005E4A2D}" presName="level3hierChild" presStyleCnt="0"/>
      <dgm:spPr/>
    </dgm:pt>
    <dgm:pt modelId="{873DB6FD-92C7-4E9A-9E69-7150DD7E97D1}" type="pres">
      <dgm:prSet presAssocID="{64E2249D-46BB-4D97-9327-68F2CD2205A3}" presName="conn2-1" presStyleLbl="parChTrans1D3" presStyleIdx="1" presStyleCnt="2"/>
      <dgm:spPr/>
      <dgm:t>
        <a:bodyPr/>
        <a:lstStyle/>
        <a:p>
          <a:endParaRPr lang="en-US"/>
        </a:p>
      </dgm:t>
    </dgm:pt>
    <dgm:pt modelId="{6DCD3D40-B190-41A4-A773-918AD1E2F8F7}" type="pres">
      <dgm:prSet presAssocID="{64E2249D-46BB-4D97-9327-68F2CD2205A3}" presName="connTx" presStyleLbl="parChTrans1D3" presStyleIdx="1" presStyleCnt="2"/>
      <dgm:spPr/>
      <dgm:t>
        <a:bodyPr/>
        <a:lstStyle/>
        <a:p>
          <a:endParaRPr lang="en-US"/>
        </a:p>
      </dgm:t>
    </dgm:pt>
    <dgm:pt modelId="{ED0C21FC-6D97-47CD-AB54-4BADF42E7D8A}" type="pres">
      <dgm:prSet presAssocID="{9037CAB9-D685-47BF-AD24-6A07CE498BCB}" presName="root2" presStyleCnt="0"/>
      <dgm:spPr/>
    </dgm:pt>
    <dgm:pt modelId="{E0EC882D-67C9-4448-8800-5FCD3EA15356}" type="pres">
      <dgm:prSet presAssocID="{9037CAB9-D685-47BF-AD24-6A07CE498BCB}" presName="LevelTwoTextNod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2562B5E-9D91-4B90-B357-741DC4AE38C6}" type="pres">
      <dgm:prSet presAssocID="{9037CAB9-D685-47BF-AD24-6A07CE498BCB}" presName="level3hierChild" presStyleCnt="0"/>
      <dgm:spPr/>
    </dgm:pt>
    <dgm:pt modelId="{9ECD3819-3EBA-4F0B-9B5A-A9431F9DEBA2}" type="pres">
      <dgm:prSet presAssocID="{4970D4A9-A8CB-46E2-AB24-5A009C64298E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EFA7598C-0B3B-480F-A2A0-1F85D4ED05D6}" type="pres">
      <dgm:prSet presAssocID="{4970D4A9-A8CB-46E2-AB24-5A009C64298E}" presName="connTx" presStyleLbl="parChTrans1D2" presStyleIdx="1" presStyleCnt="2"/>
      <dgm:spPr/>
      <dgm:t>
        <a:bodyPr/>
        <a:lstStyle/>
        <a:p>
          <a:endParaRPr lang="en-US"/>
        </a:p>
      </dgm:t>
    </dgm:pt>
    <dgm:pt modelId="{70A616C8-9D8A-4D63-A869-C53B8779D089}" type="pres">
      <dgm:prSet presAssocID="{F0D5F549-EE56-49C7-8FE0-915038AFAE35}" presName="root2" presStyleCnt="0"/>
      <dgm:spPr/>
    </dgm:pt>
    <dgm:pt modelId="{6AD921B2-D3EE-46EE-86A1-83E9D82E44F5}" type="pres">
      <dgm:prSet presAssocID="{F0D5F549-EE56-49C7-8FE0-915038AFAE35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5C37B17-40E9-41C1-A337-3D05B6A9520F}" type="pres">
      <dgm:prSet presAssocID="{F0D5F549-EE56-49C7-8FE0-915038AFAE35}" presName="level3hierChild" presStyleCnt="0"/>
      <dgm:spPr/>
    </dgm:pt>
  </dgm:ptLst>
  <dgm:cxnLst>
    <dgm:cxn modelId="{33E6E6CF-A2B8-4DE4-9606-CCBE8DE27219}" srcId="{8F61B0A4-3C61-4D48-80CE-21D30B30D898}" destId="{7E80BF14-8185-412F-BA7E-0EC38F8621BA}" srcOrd="0" destOrd="0" parTransId="{43D164B6-40D5-45C6-84E8-28948B02160D}" sibTransId="{96CF959B-3687-4F83-9D15-C121591FD88A}"/>
    <dgm:cxn modelId="{64448548-3B94-4D64-9AFB-D77F66C76965}" type="presOf" srcId="{3EF6C0A9-AD04-42E6-900A-73401E419CBC}" destId="{F15FBEBA-9795-46CF-8D76-EF7729CA1AB8}" srcOrd="0" destOrd="0" presId="urn:microsoft.com/office/officeart/2005/8/layout/hierarchy2"/>
    <dgm:cxn modelId="{FFE9C9DA-6296-4A10-BD08-A849B4C1B367}" type="presOf" srcId="{F0D5F549-EE56-49C7-8FE0-915038AFAE35}" destId="{6AD921B2-D3EE-46EE-86A1-83E9D82E44F5}" srcOrd="0" destOrd="0" presId="urn:microsoft.com/office/officeart/2005/8/layout/hierarchy2"/>
    <dgm:cxn modelId="{C9DCF77B-58BC-4223-84A7-F0E83B2ADCA0}" type="presOf" srcId="{64E2249D-46BB-4D97-9327-68F2CD2205A3}" destId="{6DCD3D40-B190-41A4-A773-918AD1E2F8F7}" srcOrd="1" destOrd="0" presId="urn:microsoft.com/office/officeart/2005/8/layout/hierarchy2"/>
    <dgm:cxn modelId="{34F60D22-A9E2-4EF1-BC53-53F8A5694602}" srcId="{7E80BF14-8185-412F-BA7E-0EC38F8621BA}" destId="{F0D5F549-EE56-49C7-8FE0-915038AFAE35}" srcOrd="1" destOrd="0" parTransId="{4970D4A9-A8CB-46E2-AB24-5A009C64298E}" sibTransId="{07ACDBD0-6839-4B1B-984F-B6FAF8584E40}"/>
    <dgm:cxn modelId="{A1826240-7704-4A40-AB03-BF500FB3A9A7}" srcId="{C47AFA09-2F4A-4C7E-8DA7-A8760C14FCBD}" destId="{30EA715A-7971-4DBE-8955-A3B8005E4A2D}" srcOrd="0" destOrd="0" parTransId="{694EDF10-2B19-489C-BDA0-9B1E4B8DD338}" sibTransId="{8C499859-55A1-405A-81AB-96F40F57D448}"/>
    <dgm:cxn modelId="{851EB346-3DEC-4252-B8E6-7A5DF401A91A}" type="presOf" srcId="{4970D4A9-A8CB-46E2-AB24-5A009C64298E}" destId="{9ECD3819-3EBA-4F0B-9B5A-A9431F9DEBA2}" srcOrd="0" destOrd="0" presId="urn:microsoft.com/office/officeart/2005/8/layout/hierarchy2"/>
    <dgm:cxn modelId="{0E7867D5-2642-43FA-A3FC-1FBC40637739}" type="presOf" srcId="{7E80BF14-8185-412F-BA7E-0EC38F8621BA}" destId="{96E3B040-5031-4D8D-952B-D2A46FFD5ACF}" srcOrd="0" destOrd="0" presId="urn:microsoft.com/office/officeart/2005/8/layout/hierarchy2"/>
    <dgm:cxn modelId="{0A019219-2541-4336-9B4C-AACBE9E69DDE}" type="presOf" srcId="{4970D4A9-A8CB-46E2-AB24-5A009C64298E}" destId="{EFA7598C-0B3B-480F-A2A0-1F85D4ED05D6}" srcOrd="1" destOrd="0" presId="urn:microsoft.com/office/officeart/2005/8/layout/hierarchy2"/>
    <dgm:cxn modelId="{55C2231F-4F76-47BE-A0EE-BB4BCCB76E9A}" srcId="{7E80BF14-8185-412F-BA7E-0EC38F8621BA}" destId="{C47AFA09-2F4A-4C7E-8DA7-A8760C14FCBD}" srcOrd="0" destOrd="0" parTransId="{3EF6C0A9-AD04-42E6-900A-73401E419CBC}" sibTransId="{C42D41EF-EBCE-44E6-A925-B117D59A17AF}"/>
    <dgm:cxn modelId="{061C7CC5-31E0-47DC-9F5F-206BD21B7B22}" type="presOf" srcId="{3EF6C0A9-AD04-42E6-900A-73401E419CBC}" destId="{2E5ED7A1-C979-4EFD-9A81-E17C2F879B66}" srcOrd="1" destOrd="0" presId="urn:microsoft.com/office/officeart/2005/8/layout/hierarchy2"/>
    <dgm:cxn modelId="{85DC379C-9DE3-42B8-BEAB-BE7803EB0CFE}" type="presOf" srcId="{9037CAB9-D685-47BF-AD24-6A07CE498BCB}" destId="{E0EC882D-67C9-4448-8800-5FCD3EA15356}" srcOrd="0" destOrd="0" presId="urn:microsoft.com/office/officeart/2005/8/layout/hierarchy2"/>
    <dgm:cxn modelId="{273ACF6B-D7FD-4387-9EA7-F3B3967EB943}" type="presOf" srcId="{C47AFA09-2F4A-4C7E-8DA7-A8760C14FCBD}" destId="{7E893311-3B48-459E-B7A6-A41E6A3B6364}" srcOrd="0" destOrd="0" presId="urn:microsoft.com/office/officeart/2005/8/layout/hierarchy2"/>
    <dgm:cxn modelId="{A051BF09-C5F6-4C84-AD4D-0FB453C7C472}" srcId="{C47AFA09-2F4A-4C7E-8DA7-A8760C14FCBD}" destId="{9037CAB9-D685-47BF-AD24-6A07CE498BCB}" srcOrd="1" destOrd="0" parTransId="{64E2249D-46BB-4D97-9327-68F2CD2205A3}" sibTransId="{A9C301D1-8199-4D26-9C31-C7F9D8E1B931}"/>
    <dgm:cxn modelId="{C88803B3-1B45-42DA-BABC-D4DEB68AB8D2}" type="presOf" srcId="{694EDF10-2B19-489C-BDA0-9B1E4B8DD338}" destId="{3ED1904B-A83E-4096-82D8-CE9BFBF1E57A}" srcOrd="1" destOrd="0" presId="urn:microsoft.com/office/officeart/2005/8/layout/hierarchy2"/>
    <dgm:cxn modelId="{ADC5A3A8-F192-4F0E-9D8E-F4358C759664}" type="presOf" srcId="{30EA715A-7971-4DBE-8955-A3B8005E4A2D}" destId="{D4ADF3B4-E3D7-4306-B1A8-2AC03869EE59}" srcOrd="0" destOrd="0" presId="urn:microsoft.com/office/officeart/2005/8/layout/hierarchy2"/>
    <dgm:cxn modelId="{56D1CC9D-CFCE-4BF8-827B-4132B568C831}" type="presOf" srcId="{8F61B0A4-3C61-4D48-80CE-21D30B30D898}" destId="{6A20C062-DED9-41B4-858B-EC3CBC062B6B}" srcOrd="0" destOrd="0" presId="urn:microsoft.com/office/officeart/2005/8/layout/hierarchy2"/>
    <dgm:cxn modelId="{3184BE66-FD86-47AC-85DF-60C5CE83BC29}" type="presOf" srcId="{694EDF10-2B19-489C-BDA0-9B1E4B8DD338}" destId="{13E31121-8BAF-4095-AE83-4971259498E5}" srcOrd="0" destOrd="0" presId="urn:microsoft.com/office/officeart/2005/8/layout/hierarchy2"/>
    <dgm:cxn modelId="{D6C3774A-C6C8-470A-8458-6DDFCD248CDA}" type="presOf" srcId="{64E2249D-46BB-4D97-9327-68F2CD2205A3}" destId="{873DB6FD-92C7-4E9A-9E69-7150DD7E97D1}" srcOrd="0" destOrd="0" presId="urn:microsoft.com/office/officeart/2005/8/layout/hierarchy2"/>
    <dgm:cxn modelId="{15141895-25C9-4A96-9F32-D38E47BBCEE6}" type="presParOf" srcId="{6A20C062-DED9-41B4-858B-EC3CBC062B6B}" destId="{D22658DE-F461-470A-BACC-E680DCE3B084}" srcOrd="0" destOrd="0" presId="urn:microsoft.com/office/officeart/2005/8/layout/hierarchy2"/>
    <dgm:cxn modelId="{49A1EC1B-DE5B-4676-AA9E-DD1E4CBA8401}" type="presParOf" srcId="{D22658DE-F461-470A-BACC-E680DCE3B084}" destId="{96E3B040-5031-4D8D-952B-D2A46FFD5ACF}" srcOrd="0" destOrd="0" presId="urn:microsoft.com/office/officeart/2005/8/layout/hierarchy2"/>
    <dgm:cxn modelId="{B27CC279-F3DA-4DEC-9C5E-D4C2B8476B45}" type="presParOf" srcId="{D22658DE-F461-470A-BACC-E680DCE3B084}" destId="{4F811386-534D-458D-87D3-2F6700926462}" srcOrd="1" destOrd="0" presId="urn:microsoft.com/office/officeart/2005/8/layout/hierarchy2"/>
    <dgm:cxn modelId="{597CBA95-E862-4A3B-AB83-85CCCEC6C929}" type="presParOf" srcId="{4F811386-534D-458D-87D3-2F6700926462}" destId="{F15FBEBA-9795-46CF-8D76-EF7729CA1AB8}" srcOrd="0" destOrd="0" presId="urn:microsoft.com/office/officeart/2005/8/layout/hierarchy2"/>
    <dgm:cxn modelId="{D92604E2-CBAB-4601-96A1-1763F80A07BF}" type="presParOf" srcId="{F15FBEBA-9795-46CF-8D76-EF7729CA1AB8}" destId="{2E5ED7A1-C979-4EFD-9A81-E17C2F879B66}" srcOrd="0" destOrd="0" presId="urn:microsoft.com/office/officeart/2005/8/layout/hierarchy2"/>
    <dgm:cxn modelId="{CDFC96CF-49E2-45B3-803B-E9C3D6109F99}" type="presParOf" srcId="{4F811386-534D-458D-87D3-2F6700926462}" destId="{560253B1-5C17-411C-806C-2933E2CAB9B3}" srcOrd="1" destOrd="0" presId="urn:microsoft.com/office/officeart/2005/8/layout/hierarchy2"/>
    <dgm:cxn modelId="{AEF77CA4-0CAB-4B99-B459-9FDEE0EAA8C7}" type="presParOf" srcId="{560253B1-5C17-411C-806C-2933E2CAB9B3}" destId="{7E893311-3B48-459E-B7A6-A41E6A3B6364}" srcOrd="0" destOrd="0" presId="urn:microsoft.com/office/officeart/2005/8/layout/hierarchy2"/>
    <dgm:cxn modelId="{D3036758-050A-4412-8B85-3174ED085540}" type="presParOf" srcId="{560253B1-5C17-411C-806C-2933E2CAB9B3}" destId="{D771EB0D-1AAA-42F0-BD7A-B5BEA1003D0D}" srcOrd="1" destOrd="0" presId="urn:microsoft.com/office/officeart/2005/8/layout/hierarchy2"/>
    <dgm:cxn modelId="{8ADC0081-50EB-43E1-BD24-CEC35885DEF3}" type="presParOf" srcId="{D771EB0D-1AAA-42F0-BD7A-B5BEA1003D0D}" destId="{13E31121-8BAF-4095-AE83-4971259498E5}" srcOrd="0" destOrd="0" presId="urn:microsoft.com/office/officeart/2005/8/layout/hierarchy2"/>
    <dgm:cxn modelId="{8DAEE1B7-14C6-4BFE-A0CE-CF5A76D3923E}" type="presParOf" srcId="{13E31121-8BAF-4095-AE83-4971259498E5}" destId="{3ED1904B-A83E-4096-82D8-CE9BFBF1E57A}" srcOrd="0" destOrd="0" presId="urn:microsoft.com/office/officeart/2005/8/layout/hierarchy2"/>
    <dgm:cxn modelId="{2F723312-6078-4AA5-8BF7-B7E46522B0ED}" type="presParOf" srcId="{D771EB0D-1AAA-42F0-BD7A-B5BEA1003D0D}" destId="{8F71731E-21EE-4DF2-AA31-0556F1001D24}" srcOrd="1" destOrd="0" presId="urn:microsoft.com/office/officeart/2005/8/layout/hierarchy2"/>
    <dgm:cxn modelId="{8B16AF5A-1CA6-48D4-83B3-3F71A23E5272}" type="presParOf" srcId="{8F71731E-21EE-4DF2-AA31-0556F1001D24}" destId="{D4ADF3B4-E3D7-4306-B1A8-2AC03869EE59}" srcOrd="0" destOrd="0" presId="urn:microsoft.com/office/officeart/2005/8/layout/hierarchy2"/>
    <dgm:cxn modelId="{C68D4F74-90E5-4258-9EFB-77534F44BBA8}" type="presParOf" srcId="{8F71731E-21EE-4DF2-AA31-0556F1001D24}" destId="{5764ED35-A6B7-47EA-9F1C-EC28C65016AA}" srcOrd="1" destOrd="0" presId="urn:microsoft.com/office/officeart/2005/8/layout/hierarchy2"/>
    <dgm:cxn modelId="{C0A69FCC-007E-4472-820D-58A1CE5E07A6}" type="presParOf" srcId="{D771EB0D-1AAA-42F0-BD7A-B5BEA1003D0D}" destId="{873DB6FD-92C7-4E9A-9E69-7150DD7E97D1}" srcOrd="2" destOrd="0" presId="urn:microsoft.com/office/officeart/2005/8/layout/hierarchy2"/>
    <dgm:cxn modelId="{D35C18D6-35BD-4DD4-ADE8-BBE88E33AAF1}" type="presParOf" srcId="{873DB6FD-92C7-4E9A-9E69-7150DD7E97D1}" destId="{6DCD3D40-B190-41A4-A773-918AD1E2F8F7}" srcOrd="0" destOrd="0" presId="urn:microsoft.com/office/officeart/2005/8/layout/hierarchy2"/>
    <dgm:cxn modelId="{B7847890-E3A7-4E61-B488-499F9F84C92A}" type="presParOf" srcId="{D771EB0D-1AAA-42F0-BD7A-B5BEA1003D0D}" destId="{ED0C21FC-6D97-47CD-AB54-4BADF42E7D8A}" srcOrd="3" destOrd="0" presId="urn:microsoft.com/office/officeart/2005/8/layout/hierarchy2"/>
    <dgm:cxn modelId="{827525A3-4887-42C2-A3D7-3E1D676228B8}" type="presParOf" srcId="{ED0C21FC-6D97-47CD-AB54-4BADF42E7D8A}" destId="{E0EC882D-67C9-4448-8800-5FCD3EA15356}" srcOrd="0" destOrd="0" presId="urn:microsoft.com/office/officeart/2005/8/layout/hierarchy2"/>
    <dgm:cxn modelId="{857B1754-B709-4ACD-81A2-68C6B13D0858}" type="presParOf" srcId="{ED0C21FC-6D97-47CD-AB54-4BADF42E7D8A}" destId="{82562B5E-9D91-4B90-B357-741DC4AE38C6}" srcOrd="1" destOrd="0" presId="urn:microsoft.com/office/officeart/2005/8/layout/hierarchy2"/>
    <dgm:cxn modelId="{E731F026-FEC1-4A29-81CA-E74A2D0AFE8D}" type="presParOf" srcId="{4F811386-534D-458D-87D3-2F6700926462}" destId="{9ECD3819-3EBA-4F0B-9B5A-A9431F9DEBA2}" srcOrd="2" destOrd="0" presId="urn:microsoft.com/office/officeart/2005/8/layout/hierarchy2"/>
    <dgm:cxn modelId="{EE946B3E-C02C-43B2-9331-947972AA9C56}" type="presParOf" srcId="{9ECD3819-3EBA-4F0B-9B5A-A9431F9DEBA2}" destId="{EFA7598C-0B3B-480F-A2A0-1F85D4ED05D6}" srcOrd="0" destOrd="0" presId="urn:microsoft.com/office/officeart/2005/8/layout/hierarchy2"/>
    <dgm:cxn modelId="{0C21E91E-927C-4E1B-BCE1-017AABB6BC0A}" type="presParOf" srcId="{4F811386-534D-458D-87D3-2F6700926462}" destId="{70A616C8-9D8A-4D63-A869-C53B8779D089}" srcOrd="3" destOrd="0" presId="urn:microsoft.com/office/officeart/2005/8/layout/hierarchy2"/>
    <dgm:cxn modelId="{2FD5AB33-9AEC-468D-9793-472EA806318F}" type="presParOf" srcId="{70A616C8-9D8A-4D63-A869-C53B8779D089}" destId="{6AD921B2-D3EE-46EE-86A1-83E9D82E44F5}" srcOrd="0" destOrd="0" presId="urn:microsoft.com/office/officeart/2005/8/layout/hierarchy2"/>
    <dgm:cxn modelId="{77F78FF2-B69F-460C-AF59-AE6897449812}" type="presParOf" srcId="{70A616C8-9D8A-4D63-A869-C53B8779D089}" destId="{B5C37B17-40E9-41C1-A337-3D05B6A9520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6E3B040-5031-4D8D-952B-D2A46FFD5ACF}">
      <dsp:nvSpPr>
        <dsp:cNvPr id="0" name=""/>
        <dsp:cNvSpPr/>
      </dsp:nvSpPr>
      <dsp:spPr>
        <a:xfrm>
          <a:off x="1761" y="2241123"/>
          <a:ext cx="2215306" cy="110765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Offer voter registration</a:t>
          </a:r>
          <a:endParaRPr lang="en-US" sz="1900" kern="1200" dirty="0"/>
        </a:p>
      </dsp:txBody>
      <dsp:txXfrm>
        <a:off x="1761" y="2241123"/>
        <a:ext cx="2215306" cy="1107653"/>
      </dsp:txXfrm>
    </dsp:sp>
    <dsp:sp modelId="{F15FBEBA-9795-46CF-8D76-EF7729CA1AB8}">
      <dsp:nvSpPr>
        <dsp:cNvPr id="0" name=""/>
        <dsp:cNvSpPr/>
      </dsp:nvSpPr>
      <dsp:spPr>
        <a:xfrm rot="18770822">
          <a:off x="2008610" y="2297147"/>
          <a:ext cx="1303038" cy="40253"/>
        </a:xfrm>
        <a:custGeom>
          <a:avLst/>
          <a:gdLst/>
          <a:ahLst/>
          <a:cxnLst/>
          <a:rect l="0" t="0" r="0" b="0"/>
          <a:pathLst>
            <a:path>
              <a:moveTo>
                <a:pt x="0" y="20126"/>
              </a:moveTo>
              <a:lnTo>
                <a:pt x="1303038" y="201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8770822">
        <a:off x="2627553" y="2284698"/>
        <a:ext cx="65151" cy="65151"/>
      </dsp:txXfrm>
    </dsp:sp>
    <dsp:sp modelId="{7E893311-3B48-459E-B7A6-A41E6A3B6364}">
      <dsp:nvSpPr>
        <dsp:cNvPr id="0" name=""/>
        <dsp:cNvSpPr/>
      </dsp:nvSpPr>
      <dsp:spPr>
        <a:xfrm>
          <a:off x="3103190" y="1285772"/>
          <a:ext cx="2215306" cy="110765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If yes, have complete the declination on Form SEL-503</a:t>
          </a:r>
          <a:endParaRPr lang="en-US" sz="1900" kern="1200" dirty="0"/>
        </a:p>
      </dsp:txBody>
      <dsp:txXfrm>
        <a:off x="3103190" y="1285772"/>
        <a:ext cx="2215306" cy="1107653"/>
      </dsp:txXfrm>
    </dsp:sp>
    <dsp:sp modelId="{13E31121-8BAF-4095-AE83-4971259498E5}">
      <dsp:nvSpPr>
        <dsp:cNvPr id="0" name=""/>
        <dsp:cNvSpPr/>
      </dsp:nvSpPr>
      <dsp:spPr>
        <a:xfrm rot="19457599">
          <a:off x="5215926" y="1501022"/>
          <a:ext cx="1091263" cy="40253"/>
        </a:xfrm>
        <a:custGeom>
          <a:avLst/>
          <a:gdLst/>
          <a:ahLst/>
          <a:cxnLst/>
          <a:rect l="0" t="0" r="0" b="0"/>
          <a:pathLst>
            <a:path>
              <a:moveTo>
                <a:pt x="0" y="20126"/>
              </a:moveTo>
              <a:lnTo>
                <a:pt x="1091263" y="2012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9457599">
        <a:off x="5734277" y="1493867"/>
        <a:ext cx="54563" cy="54563"/>
      </dsp:txXfrm>
    </dsp:sp>
    <dsp:sp modelId="{D4ADF3B4-E3D7-4306-B1A8-2AC03869EE59}">
      <dsp:nvSpPr>
        <dsp:cNvPr id="0" name=""/>
        <dsp:cNvSpPr/>
      </dsp:nvSpPr>
      <dsp:spPr>
        <a:xfrm>
          <a:off x="6204619" y="648872"/>
          <a:ext cx="2215306" cy="110765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Retain declination portion</a:t>
          </a:r>
          <a:endParaRPr lang="en-US" sz="1900" kern="1200" dirty="0"/>
        </a:p>
      </dsp:txBody>
      <dsp:txXfrm>
        <a:off x="6204619" y="648872"/>
        <a:ext cx="2215306" cy="1107653"/>
      </dsp:txXfrm>
    </dsp:sp>
    <dsp:sp modelId="{873DB6FD-92C7-4E9A-9E69-7150DD7E97D1}">
      <dsp:nvSpPr>
        <dsp:cNvPr id="0" name=""/>
        <dsp:cNvSpPr/>
      </dsp:nvSpPr>
      <dsp:spPr>
        <a:xfrm rot="2142401">
          <a:off x="5215926" y="2137922"/>
          <a:ext cx="1091263" cy="40253"/>
        </a:xfrm>
        <a:custGeom>
          <a:avLst/>
          <a:gdLst/>
          <a:ahLst/>
          <a:cxnLst/>
          <a:rect l="0" t="0" r="0" b="0"/>
          <a:pathLst>
            <a:path>
              <a:moveTo>
                <a:pt x="0" y="20126"/>
              </a:moveTo>
              <a:lnTo>
                <a:pt x="1091263" y="2012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2142401">
        <a:off x="5734277" y="2130768"/>
        <a:ext cx="54563" cy="54563"/>
      </dsp:txXfrm>
    </dsp:sp>
    <dsp:sp modelId="{E0EC882D-67C9-4448-8800-5FCD3EA15356}">
      <dsp:nvSpPr>
        <dsp:cNvPr id="0" name=""/>
        <dsp:cNvSpPr/>
      </dsp:nvSpPr>
      <dsp:spPr>
        <a:xfrm>
          <a:off x="6204619" y="1922673"/>
          <a:ext cx="2215306" cy="110765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Give the registration portion to potential voter to complete</a:t>
          </a:r>
          <a:endParaRPr lang="en-US" sz="1900" kern="1200" dirty="0"/>
        </a:p>
      </dsp:txBody>
      <dsp:txXfrm>
        <a:off x="6204619" y="1922673"/>
        <a:ext cx="2215306" cy="1107653"/>
      </dsp:txXfrm>
    </dsp:sp>
    <dsp:sp modelId="{9ECD3819-3EBA-4F0B-9B5A-A9431F9DEBA2}">
      <dsp:nvSpPr>
        <dsp:cNvPr id="0" name=""/>
        <dsp:cNvSpPr/>
      </dsp:nvSpPr>
      <dsp:spPr>
        <a:xfrm rot="2829178">
          <a:off x="2008610" y="3252498"/>
          <a:ext cx="1303038" cy="40253"/>
        </a:xfrm>
        <a:custGeom>
          <a:avLst/>
          <a:gdLst/>
          <a:ahLst/>
          <a:cxnLst/>
          <a:rect l="0" t="0" r="0" b="0"/>
          <a:pathLst>
            <a:path>
              <a:moveTo>
                <a:pt x="0" y="20126"/>
              </a:moveTo>
              <a:lnTo>
                <a:pt x="1303038" y="201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2829178">
        <a:off x="2627553" y="3240049"/>
        <a:ext cx="65151" cy="65151"/>
      </dsp:txXfrm>
    </dsp:sp>
    <dsp:sp modelId="{6AD921B2-D3EE-46EE-86A1-83E9D82E44F5}">
      <dsp:nvSpPr>
        <dsp:cNvPr id="0" name=""/>
        <dsp:cNvSpPr/>
      </dsp:nvSpPr>
      <dsp:spPr>
        <a:xfrm>
          <a:off x="3103190" y="3196474"/>
          <a:ext cx="2215306" cy="110765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If no, have complete the declination form SEL-503d</a:t>
          </a:r>
          <a:endParaRPr lang="en-US" sz="1900" kern="1200" dirty="0"/>
        </a:p>
      </dsp:txBody>
      <dsp:txXfrm>
        <a:off x="3103190" y="3196474"/>
        <a:ext cx="2215306" cy="1107653"/>
      </dsp:txXfrm>
    </dsp:sp>
    <dsp:sp modelId="{E1E2C8E6-4777-4C09-B057-F0D17057B488}">
      <dsp:nvSpPr>
        <dsp:cNvPr id="0" name=""/>
        <dsp:cNvSpPr/>
      </dsp:nvSpPr>
      <dsp:spPr>
        <a:xfrm>
          <a:off x="5318497" y="3730174"/>
          <a:ext cx="886122" cy="40253"/>
        </a:xfrm>
        <a:custGeom>
          <a:avLst/>
          <a:gdLst/>
          <a:ahLst/>
          <a:cxnLst/>
          <a:rect l="0" t="0" r="0" b="0"/>
          <a:pathLst>
            <a:path>
              <a:moveTo>
                <a:pt x="0" y="20126"/>
              </a:moveTo>
              <a:lnTo>
                <a:pt x="886122" y="2012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739405" y="3728148"/>
        <a:ext cx="44306" cy="44306"/>
      </dsp:txXfrm>
    </dsp:sp>
    <dsp:sp modelId="{DA26B895-8036-4C59-BA12-1A13CE656F44}">
      <dsp:nvSpPr>
        <dsp:cNvPr id="0" name=""/>
        <dsp:cNvSpPr/>
      </dsp:nvSpPr>
      <dsp:spPr>
        <a:xfrm>
          <a:off x="6204619" y="3196474"/>
          <a:ext cx="2215306" cy="110765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Retain declination</a:t>
          </a:r>
          <a:endParaRPr lang="en-US" sz="1900" kern="1200" dirty="0"/>
        </a:p>
      </dsp:txBody>
      <dsp:txXfrm>
        <a:off x="6204619" y="3196474"/>
        <a:ext cx="2215306" cy="110765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6E3B040-5031-4D8D-952B-D2A46FFD5ACF}">
      <dsp:nvSpPr>
        <dsp:cNvPr id="0" name=""/>
        <dsp:cNvSpPr/>
      </dsp:nvSpPr>
      <dsp:spPr>
        <a:xfrm>
          <a:off x="1761" y="2241123"/>
          <a:ext cx="2215306" cy="110765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Offer voter registration</a:t>
          </a:r>
          <a:endParaRPr lang="en-US" sz="1800" kern="1200" dirty="0"/>
        </a:p>
      </dsp:txBody>
      <dsp:txXfrm>
        <a:off x="1761" y="2241123"/>
        <a:ext cx="2215306" cy="1107653"/>
      </dsp:txXfrm>
    </dsp:sp>
    <dsp:sp modelId="{F15FBEBA-9795-46CF-8D76-EF7729CA1AB8}">
      <dsp:nvSpPr>
        <dsp:cNvPr id="0" name=""/>
        <dsp:cNvSpPr/>
      </dsp:nvSpPr>
      <dsp:spPr>
        <a:xfrm rot="19457599">
          <a:off x="2114497" y="2456373"/>
          <a:ext cx="1091263" cy="40253"/>
        </a:xfrm>
        <a:custGeom>
          <a:avLst/>
          <a:gdLst/>
          <a:ahLst/>
          <a:cxnLst/>
          <a:rect l="0" t="0" r="0" b="0"/>
          <a:pathLst>
            <a:path>
              <a:moveTo>
                <a:pt x="0" y="20126"/>
              </a:moveTo>
              <a:lnTo>
                <a:pt x="1091263" y="201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9457599">
        <a:off x="2632847" y="2449218"/>
        <a:ext cx="54563" cy="54563"/>
      </dsp:txXfrm>
    </dsp:sp>
    <dsp:sp modelId="{7E893311-3B48-459E-B7A6-A41E6A3B6364}">
      <dsp:nvSpPr>
        <dsp:cNvPr id="0" name=""/>
        <dsp:cNvSpPr/>
      </dsp:nvSpPr>
      <dsp:spPr>
        <a:xfrm>
          <a:off x="3103190" y="1604223"/>
          <a:ext cx="2215306" cy="110765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If yes, ask if prefer form to be mailed or emailed</a:t>
          </a:r>
          <a:endParaRPr lang="en-US" sz="1800" kern="1200" dirty="0"/>
        </a:p>
      </dsp:txBody>
      <dsp:txXfrm>
        <a:off x="3103190" y="1604223"/>
        <a:ext cx="2215306" cy="1107653"/>
      </dsp:txXfrm>
    </dsp:sp>
    <dsp:sp modelId="{13E31121-8BAF-4095-AE83-4971259498E5}">
      <dsp:nvSpPr>
        <dsp:cNvPr id="0" name=""/>
        <dsp:cNvSpPr/>
      </dsp:nvSpPr>
      <dsp:spPr>
        <a:xfrm rot="19457599">
          <a:off x="5215926" y="1819472"/>
          <a:ext cx="1091263" cy="40253"/>
        </a:xfrm>
        <a:custGeom>
          <a:avLst/>
          <a:gdLst/>
          <a:ahLst/>
          <a:cxnLst/>
          <a:rect l="0" t="0" r="0" b="0"/>
          <a:pathLst>
            <a:path>
              <a:moveTo>
                <a:pt x="0" y="20126"/>
              </a:moveTo>
              <a:lnTo>
                <a:pt x="1091263" y="2012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9457599">
        <a:off x="5734277" y="1812317"/>
        <a:ext cx="54563" cy="54563"/>
      </dsp:txXfrm>
    </dsp:sp>
    <dsp:sp modelId="{D4ADF3B4-E3D7-4306-B1A8-2AC03869EE59}">
      <dsp:nvSpPr>
        <dsp:cNvPr id="0" name=""/>
        <dsp:cNvSpPr/>
      </dsp:nvSpPr>
      <dsp:spPr>
        <a:xfrm>
          <a:off x="6204619" y="967322"/>
          <a:ext cx="2215306" cy="110765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If mailed, complete declination portion of Form SEL-503 and mail registration portion</a:t>
          </a:r>
          <a:endParaRPr lang="en-US" sz="1800" kern="1200" dirty="0"/>
        </a:p>
      </dsp:txBody>
      <dsp:txXfrm>
        <a:off x="6204619" y="967322"/>
        <a:ext cx="2215306" cy="1107653"/>
      </dsp:txXfrm>
    </dsp:sp>
    <dsp:sp modelId="{873DB6FD-92C7-4E9A-9E69-7150DD7E97D1}">
      <dsp:nvSpPr>
        <dsp:cNvPr id="0" name=""/>
        <dsp:cNvSpPr/>
      </dsp:nvSpPr>
      <dsp:spPr>
        <a:xfrm rot="2142401">
          <a:off x="5215926" y="2456373"/>
          <a:ext cx="1091263" cy="40253"/>
        </a:xfrm>
        <a:custGeom>
          <a:avLst/>
          <a:gdLst/>
          <a:ahLst/>
          <a:cxnLst/>
          <a:rect l="0" t="0" r="0" b="0"/>
          <a:pathLst>
            <a:path>
              <a:moveTo>
                <a:pt x="0" y="20126"/>
              </a:moveTo>
              <a:lnTo>
                <a:pt x="1091263" y="2012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2142401">
        <a:off x="5734277" y="2449218"/>
        <a:ext cx="54563" cy="54563"/>
      </dsp:txXfrm>
    </dsp:sp>
    <dsp:sp modelId="{E0EC882D-67C9-4448-8800-5FCD3EA15356}">
      <dsp:nvSpPr>
        <dsp:cNvPr id="0" name=""/>
        <dsp:cNvSpPr/>
      </dsp:nvSpPr>
      <dsp:spPr>
        <a:xfrm>
          <a:off x="6204619" y="2241123"/>
          <a:ext cx="2215306" cy="110765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If emailed, complete declination Form SEL-503d and email registration website</a:t>
          </a:r>
          <a:endParaRPr lang="en-US" sz="1800" kern="1200" dirty="0"/>
        </a:p>
      </dsp:txBody>
      <dsp:txXfrm>
        <a:off x="6204619" y="2241123"/>
        <a:ext cx="2215306" cy="1107653"/>
      </dsp:txXfrm>
    </dsp:sp>
    <dsp:sp modelId="{9ECD3819-3EBA-4F0B-9B5A-A9431F9DEBA2}">
      <dsp:nvSpPr>
        <dsp:cNvPr id="0" name=""/>
        <dsp:cNvSpPr/>
      </dsp:nvSpPr>
      <dsp:spPr>
        <a:xfrm rot="2142401">
          <a:off x="2114497" y="3093273"/>
          <a:ext cx="1091263" cy="40253"/>
        </a:xfrm>
        <a:custGeom>
          <a:avLst/>
          <a:gdLst/>
          <a:ahLst/>
          <a:cxnLst/>
          <a:rect l="0" t="0" r="0" b="0"/>
          <a:pathLst>
            <a:path>
              <a:moveTo>
                <a:pt x="0" y="20126"/>
              </a:moveTo>
              <a:lnTo>
                <a:pt x="1091263" y="201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2142401">
        <a:off x="2632847" y="3086119"/>
        <a:ext cx="54563" cy="54563"/>
      </dsp:txXfrm>
    </dsp:sp>
    <dsp:sp modelId="{6AD921B2-D3EE-46EE-86A1-83E9D82E44F5}">
      <dsp:nvSpPr>
        <dsp:cNvPr id="0" name=""/>
        <dsp:cNvSpPr/>
      </dsp:nvSpPr>
      <dsp:spPr>
        <a:xfrm>
          <a:off x="3103190" y="2878024"/>
          <a:ext cx="2215306" cy="110765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If no, no action is needed</a:t>
          </a:r>
          <a:endParaRPr lang="en-US" sz="1800" kern="1200" dirty="0"/>
        </a:p>
      </dsp:txBody>
      <dsp:txXfrm>
        <a:off x="3103190" y="2878024"/>
        <a:ext cx="2215306" cy="11076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8" tIns="48329" rIns="96658" bIns="48329" numCol="1" anchor="t" anchorCtr="0" compatLnSpc="1">
            <a:prstTxWarp prst="textNoShape">
              <a:avLst/>
            </a:prstTxWarp>
          </a:bodyPr>
          <a:lstStyle>
            <a:lvl1pPr defTabSz="966788">
              <a:defRPr sz="1200"/>
            </a:lvl1pPr>
          </a:lstStyle>
          <a:p>
            <a:endParaRPr lang="en-US"/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8" tIns="48329" rIns="96658" bIns="48329" numCol="1" anchor="t" anchorCtr="0" compatLnSpc="1">
            <a:prstTxWarp prst="textNoShape">
              <a:avLst/>
            </a:prstTxWarp>
          </a:bodyPr>
          <a:lstStyle>
            <a:lvl1pPr algn="r" defTabSz="966788">
              <a:defRPr sz="1200"/>
            </a:lvl1pPr>
          </a:lstStyle>
          <a:p>
            <a:endParaRPr lang="en-US"/>
          </a:p>
        </p:txBody>
      </p:sp>
      <p:sp>
        <p:nvSpPr>
          <p:cNvPr id="1566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8" tIns="48329" rIns="96658" bIns="48329" numCol="1" anchor="b" anchorCtr="0" compatLnSpc="1">
            <a:prstTxWarp prst="textNoShape">
              <a:avLst/>
            </a:prstTxWarp>
          </a:bodyPr>
          <a:lstStyle>
            <a:lvl1pPr defTabSz="966788">
              <a:defRPr sz="1200"/>
            </a:lvl1pPr>
          </a:lstStyle>
          <a:p>
            <a:endParaRPr lang="en-US"/>
          </a:p>
        </p:txBody>
      </p:sp>
      <p:sp>
        <p:nvSpPr>
          <p:cNvPr id="1566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8" tIns="48329" rIns="96658" bIns="48329" numCol="1" anchor="b" anchorCtr="0" compatLnSpc="1">
            <a:prstTxWarp prst="textNoShape">
              <a:avLst/>
            </a:prstTxWarp>
          </a:bodyPr>
          <a:lstStyle>
            <a:lvl1pPr algn="r" defTabSz="966788">
              <a:defRPr sz="1200"/>
            </a:lvl1pPr>
          </a:lstStyle>
          <a:p>
            <a:fld id="{E16459FF-72A0-4F5E-8153-365BEBE166A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050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6658" tIns="48329" rIns="96658" bIns="48329" numCol="1" anchor="t" anchorCtr="0" compatLnSpc="1">
            <a:prstTxWarp prst="textNoShape">
              <a:avLst/>
            </a:prstTxWarp>
          </a:bodyPr>
          <a:lstStyle>
            <a:lvl1pPr defTabSz="966788">
              <a:defRPr sz="1200"/>
            </a:lvl1pPr>
          </a:lstStyle>
          <a:p>
            <a:endParaRPr lang="en-US"/>
          </a:p>
        </p:txBody>
      </p:sp>
      <p:sp>
        <p:nvSpPr>
          <p:cNvPr id="81923" name="Rectangle 2051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6658" tIns="48329" rIns="96658" bIns="48329" numCol="1" anchor="t" anchorCtr="0" compatLnSpc="1">
            <a:prstTxWarp prst="textNoShape">
              <a:avLst/>
            </a:prstTxWarp>
          </a:bodyPr>
          <a:lstStyle>
            <a:lvl1pPr algn="r" defTabSz="966788">
              <a:defRPr sz="1200"/>
            </a:lvl1pPr>
          </a:lstStyle>
          <a:p>
            <a:endParaRPr lang="en-US"/>
          </a:p>
        </p:txBody>
      </p:sp>
      <p:sp>
        <p:nvSpPr>
          <p:cNvPr id="14340" name="Rectangle 205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5" name="Rectangle 205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6313" y="4560888"/>
            <a:ext cx="536257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6658" tIns="48329" rIns="96658" bIns="483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26" name="Rectangle 205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6658" tIns="48329" rIns="96658" bIns="48329" numCol="1" anchor="b" anchorCtr="0" compatLnSpc="1">
            <a:prstTxWarp prst="textNoShape">
              <a:avLst/>
            </a:prstTxWarp>
          </a:bodyPr>
          <a:lstStyle>
            <a:lvl1pPr defTabSz="966788">
              <a:defRPr sz="1200"/>
            </a:lvl1pPr>
          </a:lstStyle>
          <a:p>
            <a:endParaRPr lang="en-US"/>
          </a:p>
        </p:txBody>
      </p:sp>
      <p:sp>
        <p:nvSpPr>
          <p:cNvPr id="81927" name="Rectangle 205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6658" tIns="48329" rIns="96658" bIns="48329" numCol="1" anchor="b" anchorCtr="0" compatLnSpc="1">
            <a:prstTxWarp prst="textNoShape">
              <a:avLst/>
            </a:prstTxWarp>
          </a:bodyPr>
          <a:lstStyle>
            <a:lvl1pPr algn="r" defTabSz="966788">
              <a:defRPr sz="1200"/>
            </a:lvl1pPr>
          </a:lstStyle>
          <a:p>
            <a:fld id="{7DE78743-CE76-4EE7-B4A9-667164BF3E2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05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989197-C6A7-4C2F-B2D9-3F2D4208B6B0}" type="slidenum">
              <a:rPr lang="en-US"/>
              <a:pPr/>
              <a:t>1</a:t>
            </a:fld>
            <a:endParaRPr lang="en-US"/>
          </a:p>
        </p:txBody>
      </p:sp>
      <p:sp>
        <p:nvSpPr>
          <p:cNvPr id="16387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4175" y="228600"/>
            <a:ext cx="2181225" cy="6400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8913" y="228600"/>
            <a:ext cx="6392862" cy="6400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8913" y="1295400"/>
            <a:ext cx="4286250" cy="533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7563" y="1295400"/>
            <a:ext cx="4287837" cy="533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6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7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228600"/>
            <a:ext cx="8153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8913" y="1295400"/>
            <a:ext cx="8726487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Univers 75 Black" pitchFamily="2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Univers 75 Black" pitchFamily="2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Univers 75 Black" pitchFamily="2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Univers 75 Black" pitchFamily="2" charset="0"/>
          <a:ea typeface="ＭＳ Ｐゴシック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Univers 75 Black" pitchFamily="2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Univers 75 Black" pitchFamily="2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Univers 75 Black" pitchFamily="2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Univers 75 Black" pitchFamily="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80000"/>
        <a:buFont typeface="Monotype Sorts" charset="2"/>
        <a:buChar char="Ô"/>
        <a:defRPr sz="30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lnSpc>
          <a:spcPct val="130000"/>
        </a:lnSpc>
        <a:spcBef>
          <a:spcPct val="20000"/>
        </a:spcBef>
        <a:spcAft>
          <a:spcPct val="0"/>
        </a:spcAft>
        <a:buChar char="–"/>
        <a:defRPr sz="2600">
          <a:solidFill>
            <a:schemeClr val="tx1"/>
          </a:solidFill>
          <a:latin typeface="Univers 55" pitchFamily="2" charset="0"/>
          <a:ea typeface="ＭＳ Ｐゴシック" charset="-128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Univers 55" pitchFamily="2" charset="0"/>
          <a:ea typeface="ＭＳ Ｐゴシック" charset="-128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Univers 55" pitchFamily="2" charset="0"/>
          <a:ea typeface="ＭＳ Ｐゴシック" charset="-128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Univers 55" pitchFamily="2" charset="0"/>
          <a:ea typeface="ＭＳ Ｐゴシック" charset="-128"/>
        </a:defRPr>
      </a:lvl5pPr>
      <a:lvl6pPr marL="222885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Univers 55" pitchFamily="2" charset="0"/>
          <a:ea typeface="ＭＳ Ｐゴシック" charset="-128"/>
        </a:defRPr>
      </a:lvl6pPr>
      <a:lvl7pPr marL="268605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Univers 55" pitchFamily="2" charset="0"/>
          <a:ea typeface="ＭＳ Ｐゴシック" charset="-128"/>
        </a:defRPr>
      </a:lvl7pPr>
      <a:lvl8pPr marL="314325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Univers 55" pitchFamily="2" charset="0"/>
          <a:ea typeface="ＭＳ Ｐゴシック" charset="-128"/>
        </a:defRPr>
      </a:lvl8pPr>
      <a:lvl9pPr marL="360045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Univers 55" pitchFamily="2" charset="0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elec-reports.sos@state.or.us" TargetMode="External"/><Relationship Id="rId2" Type="http://schemas.openxmlformats.org/officeDocument/2006/relationships/hyperlink" Target="http://oregonvotes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://oregonvotes.gov/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 Box 16"/>
          <p:cNvSpPr txBox="1">
            <a:spLocks noChangeArrowheads="1"/>
          </p:cNvSpPr>
          <p:nvPr/>
        </p:nvSpPr>
        <p:spPr bwMode="auto">
          <a:xfrm>
            <a:off x="0" y="3549539"/>
            <a:ext cx="9144000" cy="1403461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15000"/>
              </a:spcBef>
              <a:buSzPct val="80000"/>
              <a:buFont typeface="Monotype Sorts" charset="2"/>
              <a:buNone/>
            </a:pPr>
            <a:r>
              <a:rPr lang="en-US" sz="3000" b="1" dirty="0" smtClean="0">
                <a:latin typeface="Verdana" charset="0"/>
              </a:rPr>
              <a:t>Your Role in Voter Registration</a:t>
            </a:r>
            <a:endParaRPr lang="en-US" sz="3000" b="1" dirty="0">
              <a:latin typeface="Verdana" charset="0"/>
            </a:endParaRPr>
          </a:p>
          <a:p>
            <a:pPr algn="ctr">
              <a:spcBef>
                <a:spcPct val="15000"/>
              </a:spcBef>
              <a:buSzPct val="80000"/>
              <a:buFont typeface="Monotype Sorts" charset="2"/>
              <a:buNone/>
            </a:pPr>
            <a:r>
              <a:rPr lang="en-US" dirty="0" smtClean="0">
                <a:latin typeface="Verdana" charset="0"/>
              </a:rPr>
              <a:t>WIC Staff In-service</a:t>
            </a:r>
          </a:p>
          <a:p>
            <a:pPr algn="ctr">
              <a:spcBef>
                <a:spcPct val="15000"/>
              </a:spcBef>
              <a:buSzPct val="80000"/>
              <a:buFont typeface="Monotype Sorts" charset="2"/>
              <a:buNone/>
            </a:pPr>
            <a:r>
              <a:rPr lang="en-US" dirty="0" smtClean="0">
                <a:latin typeface="Verdana" charset="0"/>
              </a:rPr>
              <a:t>2013</a:t>
            </a:r>
          </a:p>
        </p:txBody>
      </p:sp>
      <p:pic>
        <p:nvPicPr>
          <p:cNvPr id="3" name="Picture 2" descr="http://www.marylhurst.edu/_resources/img/STU-vot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685800"/>
            <a:ext cx="2133600" cy="21336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•"/>
            </a:pPr>
            <a:r>
              <a:rPr lang="en-US" dirty="0" smtClean="0"/>
              <a:t>Every time a WIC participant, parent or caregiver does one of the following they must be offered an opportunity to register to vote:</a:t>
            </a:r>
          </a:p>
          <a:p>
            <a:pPr lvl="1" eaLnBrk="1" hangingPunct="1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en-US" sz="2800" dirty="0" smtClean="0">
                <a:latin typeface="+mn-lt"/>
              </a:rPr>
              <a:t>Certification</a:t>
            </a:r>
          </a:p>
          <a:p>
            <a:pPr lvl="1" eaLnBrk="1" hangingPunct="1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en-US" sz="2800" dirty="0" smtClean="0">
                <a:latin typeface="+mn-lt"/>
              </a:rPr>
              <a:t>Recertification</a:t>
            </a:r>
          </a:p>
          <a:p>
            <a:pPr lvl="1" eaLnBrk="1" hangingPunct="1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en-US" sz="2800" dirty="0" smtClean="0">
                <a:latin typeface="+mn-lt"/>
              </a:rPr>
              <a:t>Change their address</a:t>
            </a:r>
            <a:r>
              <a:rPr lang="en-US" sz="2400" dirty="0" smtClean="0">
                <a:latin typeface="+mn-lt"/>
              </a:rPr>
              <a:t> </a:t>
            </a:r>
          </a:p>
          <a:p>
            <a:pPr eaLnBrk="1" hangingPunct="1">
              <a:buFont typeface="Arial" pitchFamily="34" charset="0"/>
              <a:buChar char="•"/>
            </a:pPr>
            <a:endParaRPr lang="en-US" dirty="0" smtClean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228600"/>
            <a:ext cx="9144000" cy="1066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2743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Step 1: Offer Registration</a:t>
            </a:r>
            <a:endParaRPr kumimoji="0" lang="en-US" sz="1800" i="1" u="none" strike="noStrike" kern="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9458" name="Picture 2" descr="http://tang.skidmore.edu/app/public/webroot/files/slides/wtp_voter_reg1resiz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61769" y="4038600"/>
            <a:ext cx="3691631" cy="244368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8726487" cy="4876800"/>
          </a:xfrm>
        </p:spPr>
        <p:txBody>
          <a:bodyPr/>
          <a:lstStyle/>
          <a:p>
            <a:pPr eaLnBrk="1" hangingPunct="1">
              <a:buFont typeface="Arial" charset="0"/>
              <a:buChar char="•"/>
            </a:pPr>
            <a:r>
              <a:rPr lang="en-US" dirty="0" smtClean="0"/>
              <a:t>Voter registration must be offered to all participants, parents and caregivers.</a:t>
            </a:r>
          </a:p>
          <a:p>
            <a:pPr lvl="1" eaLnBrk="1" hangingPunct="1">
              <a:lnSpc>
                <a:spcPct val="100000"/>
              </a:lnSpc>
              <a:buFont typeface="Courier New" pitchFamily="49" charset="0"/>
              <a:buChar char="o"/>
            </a:pPr>
            <a:r>
              <a:rPr lang="en-US" sz="2400" dirty="0" smtClean="0">
                <a:latin typeface="+mn-lt"/>
              </a:rPr>
              <a:t>Offer not just to women participants, but the parents and caregivers of infants and children as well.</a:t>
            </a:r>
          </a:p>
          <a:p>
            <a:pPr lvl="1" eaLnBrk="1" hangingPunct="1">
              <a:lnSpc>
                <a:spcPct val="100000"/>
              </a:lnSpc>
              <a:buFont typeface="Courier New" pitchFamily="49" charset="0"/>
              <a:buChar char="o"/>
            </a:pPr>
            <a:r>
              <a:rPr lang="en-US" sz="2400" dirty="0" smtClean="0">
                <a:latin typeface="+mn-lt"/>
              </a:rPr>
              <a:t>It is not your responsibility to seek out all the eligible voters in a family, but make sure to offer voter registration to whomever is completing the Participant Signature Form.</a:t>
            </a:r>
          </a:p>
          <a:p>
            <a:pPr lvl="1" eaLnBrk="1" hangingPunct="1">
              <a:lnSpc>
                <a:spcPct val="100000"/>
              </a:lnSpc>
              <a:buFont typeface="Courier New" pitchFamily="49" charset="0"/>
              <a:buChar char="o"/>
            </a:pPr>
            <a:r>
              <a:rPr lang="en-US" sz="2400" dirty="0" smtClean="0">
                <a:latin typeface="+mn-lt"/>
              </a:rPr>
              <a:t>Any WIC applicant signing the Participant Signature Form should be offered Voter registration and asked to complete the declination on the back of the form.</a:t>
            </a:r>
          </a:p>
          <a:p>
            <a:pPr lvl="1" eaLnBrk="1" hangingPunct="1">
              <a:lnSpc>
                <a:spcPct val="100000"/>
              </a:lnSpc>
              <a:buFont typeface="Courier New" pitchFamily="49" charset="0"/>
              <a:buChar char="o"/>
            </a:pPr>
            <a:r>
              <a:rPr lang="en-US" sz="2400" dirty="0" smtClean="0">
                <a:latin typeface="+mn-lt"/>
              </a:rPr>
              <a:t>Anyone age 17 or over may register (they just won’t receive a ballot until the election on or after their 18</a:t>
            </a:r>
            <a:r>
              <a:rPr lang="en-US" sz="2400" baseline="30000" dirty="0" smtClean="0">
                <a:latin typeface="+mn-lt"/>
              </a:rPr>
              <a:t>th</a:t>
            </a:r>
            <a:r>
              <a:rPr lang="en-US" sz="2400" dirty="0" smtClean="0">
                <a:latin typeface="+mn-lt"/>
              </a:rPr>
              <a:t> birthday).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304800"/>
            <a:ext cx="7924800" cy="1066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2743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So what is different?</a:t>
            </a:r>
            <a:endParaRPr kumimoji="0" lang="en-US" sz="1800" i="1" u="none" strike="noStrike" kern="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8434" name="Picture 2" descr="http://www.salem-news.com/stimg/october142008/voter-registration.3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24800" y="1"/>
            <a:ext cx="1219199" cy="152922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voter registration 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625" y="3457575"/>
            <a:ext cx="8486775" cy="3324225"/>
          </a:xfrm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304800"/>
            <a:ext cx="9144000" cy="1066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Let’s review offering voter registration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0" dirty="0" smtClean="0">
                <a:latin typeface="+mj-lt"/>
                <a:cs typeface="ＭＳ Ｐゴシック" charset="-128"/>
              </a:rPr>
              <a:t>at </a:t>
            </a:r>
            <a:r>
              <a:rPr lang="en-US" sz="3200" b="1" kern="0" dirty="0" err="1" smtClean="0">
                <a:latin typeface="+mj-lt"/>
                <a:cs typeface="ＭＳ Ｐゴシック" charset="-128"/>
              </a:rPr>
              <a:t>Certs</a:t>
            </a:r>
            <a:r>
              <a:rPr lang="en-US" sz="3200" b="1" kern="0" dirty="0" smtClean="0">
                <a:latin typeface="+mj-lt"/>
                <a:cs typeface="ＭＳ Ｐゴシック" charset="-128"/>
              </a:rPr>
              <a:t> and </a:t>
            </a:r>
            <a:r>
              <a:rPr lang="en-US" sz="3200" b="1" kern="0" dirty="0" err="1" smtClean="0">
                <a:latin typeface="+mj-lt"/>
                <a:cs typeface="ＭＳ Ｐゴシック" charset="-128"/>
              </a:rPr>
              <a:t>Recerts</a:t>
            </a:r>
            <a:endParaRPr kumimoji="0" lang="en-US" sz="1800" i="1" u="none" strike="noStrike" kern="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" y="1524000"/>
            <a:ext cx="8229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800" dirty="0" smtClean="0">
                <a:latin typeface="+mn-lt"/>
              </a:rPr>
              <a:t>Ask this question, just as it is written.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>
                <a:latin typeface="+mn-lt"/>
              </a:rPr>
              <a:t>Have the potential voter mark their answer, sign and date the declination section of the Signature form.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>
                <a:latin typeface="+mn-lt"/>
              </a:rPr>
              <a:t>If they say yes, provide the Voter Registration form.</a:t>
            </a:r>
            <a:endParaRPr lang="en-US" sz="2800" dirty="0">
              <a:latin typeface="+mn-lt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762000" y="3962400"/>
            <a:ext cx="7696200" cy="457200"/>
          </a:xfrm>
          <a:prstGeom prst="roundRect">
            <a:avLst/>
          </a:prstGeom>
          <a:noFill/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8726487" cy="4876800"/>
          </a:xfrm>
        </p:spPr>
        <p:txBody>
          <a:bodyPr/>
          <a:lstStyle/>
          <a:p>
            <a:pPr eaLnBrk="1" hangingPunct="1">
              <a:buFont typeface="Arial" charset="0"/>
              <a:buChar char="•"/>
            </a:pPr>
            <a:r>
              <a:rPr lang="en-US" dirty="0" smtClean="0"/>
              <a:t>Never assume – always offer.</a:t>
            </a:r>
          </a:p>
          <a:p>
            <a:pPr lvl="1" eaLnBrk="1" hangingPunct="1">
              <a:lnSpc>
                <a:spcPct val="100000"/>
              </a:lnSpc>
              <a:buFont typeface="Courier New" pitchFamily="49" charset="0"/>
              <a:buChar char="o"/>
            </a:pPr>
            <a:r>
              <a:rPr lang="en-US" sz="2400" dirty="0" smtClean="0">
                <a:latin typeface="+mn-lt"/>
              </a:rPr>
              <a:t>Unless you </a:t>
            </a:r>
            <a:r>
              <a:rPr lang="en-US" sz="2400" b="1" i="1" dirty="0" smtClean="0">
                <a:solidFill>
                  <a:srgbClr val="FF0000"/>
                </a:solidFill>
                <a:latin typeface="+mn-lt"/>
              </a:rPr>
              <a:t>know for sure </a:t>
            </a:r>
            <a:r>
              <a:rPr lang="en-US" sz="2400" dirty="0" smtClean="0">
                <a:latin typeface="+mn-lt"/>
              </a:rPr>
              <a:t>that the person is not a US citizen or is not over age 17, always offer registration. </a:t>
            </a:r>
          </a:p>
          <a:p>
            <a:pPr lvl="1" eaLnBrk="1" hangingPunct="1">
              <a:lnSpc>
                <a:spcPct val="100000"/>
              </a:lnSpc>
              <a:buFont typeface="Courier New" pitchFamily="49" charset="0"/>
              <a:buChar char="o"/>
            </a:pPr>
            <a:r>
              <a:rPr lang="en-US" sz="2400" dirty="0" smtClean="0">
                <a:latin typeface="+mn-lt"/>
              </a:rPr>
              <a:t>WIC staff should never ask if a person is a US citizen before offering voter registration. Offer voter registration and let the potential voter decide and then let the Elections office do their checking.</a:t>
            </a:r>
          </a:p>
          <a:p>
            <a:pPr lvl="1" eaLnBrk="1" hangingPunct="1">
              <a:lnSpc>
                <a:spcPct val="100000"/>
              </a:lnSpc>
              <a:buFont typeface="Courier New" pitchFamily="49" charset="0"/>
              <a:buChar char="o"/>
            </a:pPr>
            <a:r>
              <a:rPr lang="en-US" sz="2400" dirty="0" smtClean="0">
                <a:latin typeface="+mn-lt"/>
              </a:rPr>
              <a:t>You are not required to validate or check the ID the potential voter includes on the voter registration form.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304800"/>
            <a:ext cx="9144000" cy="1066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What do I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 do if I don’t think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they are eligible to vote?</a:t>
            </a:r>
            <a:endParaRPr kumimoji="0" lang="en-US" sz="1800" i="1" u="none" strike="noStrike" kern="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6386" name="Picture 2" descr="http://www.voxxi.com/wp-content/uploads/2012/09/Latino-Vot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04000" y="4953000"/>
            <a:ext cx="2540000" cy="1905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685800"/>
          </a:xfrm>
          <a:solidFill>
            <a:schemeClr val="bg1">
              <a:alpha val="50195"/>
            </a:schemeClr>
          </a:solidFill>
        </p:spPr>
        <p:txBody>
          <a:bodyPr/>
          <a:lstStyle/>
          <a:p>
            <a:pPr algn="ctr" eaLnBrk="1" hangingPunct="1"/>
            <a:r>
              <a:rPr lang="en-US" sz="3600" b="1" dirty="0" smtClean="0"/>
              <a:t>Think about it – talk about it</a:t>
            </a:r>
            <a:r>
              <a:rPr lang="en-US" sz="2800" b="1" dirty="0" smtClean="0">
                <a:latin typeface="Univers 55" pitchFamily="2" charset="0"/>
              </a:rPr>
              <a:t/>
            </a:r>
            <a:br>
              <a:rPr lang="en-US" sz="2800" b="1" dirty="0" smtClean="0">
                <a:latin typeface="Univers 55" pitchFamily="2" charset="0"/>
              </a:rPr>
            </a:br>
            <a:r>
              <a:rPr lang="en-US" sz="2800" b="1" dirty="0" smtClean="0">
                <a:latin typeface="Univers 55" pitchFamily="2" charset="0"/>
              </a:rPr>
              <a:t/>
            </a:r>
            <a:br>
              <a:rPr lang="en-US" sz="2800" b="1" dirty="0" smtClean="0">
                <a:latin typeface="Univers 55" pitchFamily="2" charset="0"/>
              </a:rPr>
            </a:br>
            <a:endParaRPr lang="en-US" sz="2800" i="1" dirty="0" smtClean="0">
              <a:solidFill>
                <a:srgbClr val="0000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How does this compare to what is happening in your office now?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What might need to change?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447800" y="3429000"/>
            <a:ext cx="5943600" cy="2133600"/>
            <a:chOff x="1295400" y="3505200"/>
            <a:chExt cx="5943600" cy="2133600"/>
          </a:xfrm>
        </p:grpSpPr>
        <p:sp>
          <p:nvSpPr>
            <p:cNvPr id="9" name="Cloud Callout 8"/>
            <p:cNvSpPr/>
            <p:nvPr/>
          </p:nvSpPr>
          <p:spPr bwMode="auto">
            <a:xfrm>
              <a:off x="1295400" y="3505200"/>
              <a:ext cx="2819400" cy="2133600"/>
            </a:xfrm>
            <a:prstGeom prst="cloudCallout">
              <a:avLst>
                <a:gd name="adj1" fmla="val 22689"/>
                <a:gd name="adj2" fmla="val 82970"/>
              </a:avLst>
            </a:prstGeom>
            <a:ln w="28575"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1" u="none" strike="noStrike" normalizeH="0" baseline="0" dirty="0" smtClean="0">
                  <a:solidFill>
                    <a:schemeClr val="tx1"/>
                  </a:solidFill>
                  <a:latin typeface="Times New Roman" charset="0"/>
                </a:rPr>
                <a:t>Think 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1" u="none" strike="noStrike" normalizeH="0" baseline="0" dirty="0" smtClean="0">
                  <a:solidFill>
                    <a:schemeClr val="tx1"/>
                  </a:solidFill>
                  <a:latin typeface="Times New Roman" charset="0"/>
                </a:rPr>
                <a:t>about it… </a:t>
              </a:r>
            </a:p>
          </p:txBody>
        </p:sp>
        <p:sp>
          <p:nvSpPr>
            <p:cNvPr id="10" name="Oval Callout 9"/>
            <p:cNvSpPr/>
            <p:nvPr/>
          </p:nvSpPr>
          <p:spPr bwMode="auto">
            <a:xfrm>
              <a:off x="4495800" y="3657600"/>
              <a:ext cx="2743200" cy="1752600"/>
            </a:xfrm>
            <a:prstGeom prst="wedgeEllipseCallout">
              <a:avLst>
                <a:gd name="adj1" fmla="val -38429"/>
                <a:gd name="adj2" fmla="val 98321"/>
              </a:avLst>
            </a:prstGeom>
            <a:ln>
              <a:solidFill>
                <a:schemeClr val="accent2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u="none" strike="noStrike" normalizeH="0" baseline="0" dirty="0" smtClean="0">
                  <a:solidFill>
                    <a:schemeClr val="tx1"/>
                  </a:solidFill>
                  <a:latin typeface="Times New Roman" charset="0"/>
                </a:rPr>
                <a:t>Talk</a:t>
              </a:r>
              <a:r>
                <a:rPr kumimoji="0" lang="en-US" sz="3200" b="1" u="none" strike="noStrike" cap="all" normalizeH="0" baseline="0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4">
                          <a:shade val="20000"/>
                          <a:satMod val="245000"/>
                        </a:schemeClr>
                      </a:gs>
                      <a:gs pos="43000">
                        <a:schemeClr val="accent4">
                          <a:satMod val="255000"/>
                        </a:schemeClr>
                      </a:gs>
                      <a:gs pos="48000">
                        <a:schemeClr val="accent4">
                          <a:shade val="85000"/>
                          <a:satMod val="255000"/>
                        </a:schemeClr>
                      </a:gs>
                      <a:gs pos="100000">
                        <a:schemeClr val="accent4">
                          <a:shade val="20000"/>
                          <a:satMod val="245000"/>
                        </a:schemeClr>
                      </a:gs>
                    </a:gsLst>
                    <a:lin ang="5400000"/>
                  </a:gradFill>
                  <a:effectLst>
                    <a:reflection blurRad="12700" stA="28000" endPos="45000" dist="1000" dir="5400000" sy="-100000" algn="bl" rotWithShape="0"/>
                  </a:effectLst>
                  <a:latin typeface="Times New Roman" charset="0"/>
                </a:rPr>
                <a:t> 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3200" dirty="0" smtClean="0">
                  <a:solidFill>
                    <a:schemeClr val="tx1"/>
                  </a:solidFill>
                  <a:latin typeface="Times New Roman" charset="0"/>
                </a:rPr>
                <a:t>about it…</a:t>
              </a:r>
              <a:endParaRPr kumimoji="0" lang="en-US" sz="3200" b="1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8421687" cy="3810000"/>
          </a:xfrm>
        </p:spPr>
        <p:txBody>
          <a:bodyPr/>
          <a:lstStyle/>
          <a:p>
            <a:pPr eaLnBrk="1" hangingPunct="1">
              <a:buFont typeface="Arial" charset="0"/>
              <a:buChar char="•"/>
            </a:pPr>
            <a:r>
              <a:rPr lang="en-US" dirty="0" smtClean="0"/>
              <a:t>Voter registrations must be offered whenever an address change occurs, whether in-person or over-the-phone.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304800"/>
            <a:ext cx="9144000" cy="1066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2743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So what else is different?</a:t>
            </a:r>
            <a:endParaRPr kumimoji="0" lang="en-US" sz="1800" i="1" u="none" strike="noStrike" kern="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0242" name="Picture 2" descr="http://4.bp.blogspot.com/-KnHcXDVjzLA/UBnp5GsUaLI/AAAAAAAAs_s/h8SoeshmdnU/s558/little-girl-talking-on-phone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0400" y="3048000"/>
            <a:ext cx="2524125" cy="3524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0" y="228600"/>
            <a:ext cx="9144000" cy="1066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73152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Why is it important to offer voter registration when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 the address is changed?</a:t>
            </a:r>
            <a:endParaRPr kumimoji="0" lang="en-US" sz="1800" i="1" u="none" strike="noStrike" kern="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913" y="1600200"/>
            <a:ext cx="8726487" cy="50292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Consider Oregon’s mail-in ballot voting system and the role a current address might play.</a:t>
            </a:r>
            <a:endParaRPr lang="en-US" dirty="0"/>
          </a:p>
        </p:txBody>
      </p:sp>
      <p:pic>
        <p:nvPicPr>
          <p:cNvPr id="36866" name="Picture 2" descr="http://media.oregonlive.com/mapes/photo/10460008-lar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0" y="3143250"/>
            <a:ext cx="3619500" cy="2419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421687" cy="4953000"/>
          </a:xfrm>
        </p:spPr>
        <p:txBody>
          <a:bodyPr/>
          <a:lstStyle/>
          <a:p>
            <a:pPr marL="514350" indent="-514350" eaLnBrk="1" hangingPunct="1">
              <a:buFont typeface="+mj-lt"/>
              <a:buAutoNum type="arabicPeriod"/>
            </a:pPr>
            <a:r>
              <a:rPr lang="en-US" dirty="0" smtClean="0"/>
              <a:t>Offer voter registration to the </a:t>
            </a:r>
            <a:r>
              <a:rPr lang="en-US" dirty="0" smtClean="0"/>
              <a:t>participant, </a:t>
            </a:r>
            <a:r>
              <a:rPr lang="en-US" dirty="0" smtClean="0"/>
              <a:t>parent or caregiver that is making the address change.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dirty="0" smtClean="0"/>
              <a:t>If the </a:t>
            </a:r>
            <a:r>
              <a:rPr lang="en-US" dirty="0" smtClean="0"/>
              <a:t>potential voter </a:t>
            </a:r>
            <a:r>
              <a:rPr lang="en-US" dirty="0" smtClean="0"/>
              <a:t>selects yes, have them complete the declination on Form SEL-503.</a:t>
            </a:r>
          </a:p>
          <a:p>
            <a:pPr marL="914400" lvl="1" indent="-514350" eaLnBrk="1" hangingPunct="1">
              <a:buFont typeface="+mj-lt"/>
              <a:buAutoNum type="alphaLcParenR"/>
            </a:pPr>
            <a:r>
              <a:rPr lang="en-US" dirty="0" smtClean="0">
                <a:latin typeface="+mn-lt"/>
              </a:rPr>
              <a:t>Tear off and retain the declination portion.</a:t>
            </a:r>
          </a:p>
          <a:p>
            <a:pPr marL="914400" lvl="1" indent="-514350" eaLnBrk="1" hangingPunct="1">
              <a:buFont typeface="+mj-lt"/>
              <a:buAutoNum type="alphaLcParenR"/>
            </a:pPr>
            <a:r>
              <a:rPr lang="en-US" dirty="0" smtClean="0">
                <a:latin typeface="+mn-lt"/>
              </a:rPr>
              <a:t>Give them the registration portion to complete.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dirty="0" smtClean="0"/>
              <a:t>If they select no, have them complete the declination on Form SEL-503d. (This is a new declination only form.)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066800" y="304800"/>
            <a:ext cx="8077200" cy="1066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2743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Address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 changes in the office</a:t>
            </a:r>
            <a:endParaRPr kumimoji="0" lang="en-US" sz="1800" i="1" u="none" strike="noStrike" kern="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2292" name="Picture 4" descr="http://jilmcintosh.typepad.com/.a/6a00e55024978b88340148c873d47f970c-120w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143000" cy="1514475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04800" y="1524000"/>
          <a:ext cx="8421688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066800" y="304800"/>
            <a:ext cx="8077200" cy="1066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2743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Address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 changes in the office</a:t>
            </a:r>
            <a:endParaRPr kumimoji="0" lang="en-US" sz="1800" i="1" u="none" strike="noStrike" kern="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2292" name="Picture 4" descr="http://jilmcintosh.typepad.com/.a/6a00e55024978b88340148c873d47f970c-120wi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1143000" cy="1514475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+mn-lt"/>
              </a:rPr>
              <a:t>Form SEL-503</a:t>
            </a:r>
            <a:endParaRPr lang="en-US" sz="3200" dirty="0">
              <a:latin typeface="+mn-lt"/>
            </a:endParaRPr>
          </a:p>
        </p:txBody>
      </p:sp>
      <p:pic>
        <p:nvPicPr>
          <p:cNvPr id="4" name="Content Placeholder 3" descr="sel 50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2656" y="1762125"/>
            <a:ext cx="7239000" cy="4400550"/>
          </a:xfrm>
        </p:spPr>
      </p:pic>
      <p:sp>
        <p:nvSpPr>
          <p:cNvPr id="5" name="Down Arrow 4"/>
          <p:cNvSpPr/>
          <p:nvPr/>
        </p:nvSpPr>
        <p:spPr bwMode="auto">
          <a:xfrm>
            <a:off x="6477000" y="304800"/>
            <a:ext cx="1752600" cy="15240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900" b="1" dirty="0" smtClean="0"/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900" b="1" dirty="0" smtClean="0"/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900" b="1" dirty="0" smtClean="0"/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Declination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b="1" dirty="0" smtClean="0"/>
              <a:t>Portion</a:t>
            </a: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6" name="Down Arrow 5"/>
          <p:cNvSpPr/>
          <p:nvPr/>
        </p:nvSpPr>
        <p:spPr bwMode="auto">
          <a:xfrm>
            <a:off x="3810000" y="304800"/>
            <a:ext cx="2667000" cy="15240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800" b="1" dirty="0" smtClean="0"/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800" b="1" dirty="0" smtClean="0"/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800" b="1" dirty="0" smtClean="0"/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Registration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b="1" dirty="0" smtClean="0"/>
              <a:t>Portion</a:t>
            </a: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7010400" cy="990600"/>
          </a:xfrm>
          <a:solidFill>
            <a:schemeClr val="bg1">
              <a:alpha val="50195"/>
            </a:schemeClr>
          </a:solidFill>
        </p:spPr>
        <p:txBody>
          <a:bodyPr/>
          <a:lstStyle/>
          <a:p>
            <a:pPr algn="ctr" eaLnBrk="1" hangingPunct="1"/>
            <a:r>
              <a:rPr lang="en-US" sz="3600" b="1" dirty="0" smtClean="0"/>
              <a:t>What is NVRA?</a:t>
            </a:r>
            <a:r>
              <a:rPr lang="en-US" sz="2800" b="1" dirty="0" smtClean="0">
                <a:latin typeface="Univers 55" pitchFamily="2" charset="0"/>
              </a:rPr>
              <a:t> </a:t>
            </a:r>
            <a:br>
              <a:rPr lang="en-US" sz="2800" b="1" dirty="0" smtClean="0">
                <a:latin typeface="Univers 55" pitchFamily="2" charset="0"/>
              </a:rPr>
            </a:br>
            <a:r>
              <a:rPr lang="en-US" sz="2800" b="1" dirty="0" smtClean="0">
                <a:latin typeface="Univers 55" pitchFamily="2" charset="0"/>
              </a:rPr>
              <a:t>The National Voter Registration Act Of 1993</a:t>
            </a:r>
            <a:br>
              <a:rPr lang="en-US" sz="2800" b="1" dirty="0" smtClean="0">
                <a:latin typeface="Univers 55" pitchFamily="2" charset="0"/>
              </a:rPr>
            </a:br>
            <a:endParaRPr lang="en-US" sz="2800" i="1" dirty="0" smtClean="0">
              <a:solidFill>
                <a:srgbClr val="000099"/>
              </a:solidFill>
            </a:endParaRPr>
          </a:p>
        </p:txBody>
      </p:sp>
      <p:sp>
        <p:nvSpPr>
          <p:cNvPr id="17411" name="Text Box 8"/>
          <p:cNvSpPr txBox="1">
            <a:spLocks noChangeArrowheads="1"/>
          </p:cNvSpPr>
          <p:nvPr/>
        </p:nvSpPr>
        <p:spPr bwMode="auto">
          <a:xfrm>
            <a:off x="533400" y="1752600"/>
            <a:ext cx="8169275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smtClean="0">
                <a:latin typeface="+mn-lt"/>
              </a:rPr>
              <a:t>Congress </a:t>
            </a:r>
            <a:r>
              <a:rPr lang="en-US" sz="2800" dirty="0">
                <a:latin typeface="+mn-lt"/>
              </a:rPr>
              <a:t>enacted the National Voter Registration Act of 1993 (also known as the "NVRA" and the "Motor Voter </a:t>
            </a:r>
            <a:r>
              <a:rPr lang="en-US" sz="2800" dirty="0" smtClean="0">
                <a:latin typeface="+mn-lt"/>
              </a:rPr>
              <a:t>Act“) to</a:t>
            </a:r>
            <a:r>
              <a:rPr lang="en-US" sz="2800" dirty="0">
                <a:latin typeface="+mn-lt"/>
              </a:rPr>
              <a:t>: </a:t>
            </a:r>
          </a:p>
          <a:p>
            <a:pPr>
              <a:spcBef>
                <a:spcPct val="50000"/>
              </a:spcBef>
              <a:buFont typeface="Arial" charset="0"/>
              <a:buChar char="•"/>
            </a:pPr>
            <a:r>
              <a:rPr lang="en-US" sz="2800" dirty="0">
                <a:latin typeface="+mn-lt"/>
              </a:rPr>
              <a:t> </a:t>
            </a:r>
            <a:r>
              <a:rPr lang="en-US" sz="2800" dirty="0">
                <a:latin typeface="+mn-lt"/>
                <a:cs typeface="Calibri" pitchFamily="34" charset="0"/>
              </a:rPr>
              <a:t>Enhance</a:t>
            </a:r>
            <a:r>
              <a:rPr lang="en-US" sz="2800" dirty="0">
                <a:latin typeface="+mn-lt"/>
              </a:rPr>
              <a:t> voting opportunities for every American by creating a seamless system</a:t>
            </a:r>
          </a:p>
          <a:p>
            <a:pPr>
              <a:spcBef>
                <a:spcPct val="50000"/>
              </a:spcBef>
              <a:buFont typeface="Arial" charset="0"/>
              <a:buChar char="•"/>
            </a:pPr>
            <a:r>
              <a:rPr lang="en-US" sz="2800" dirty="0">
                <a:latin typeface="+mn-lt"/>
              </a:rPr>
              <a:t> Remove the vestiges of discrimination which have historically resulted in lower voter registration rates of minorities and persons with disabilities</a:t>
            </a:r>
          </a:p>
          <a:p>
            <a:pPr>
              <a:spcBef>
                <a:spcPct val="50000"/>
              </a:spcBef>
              <a:buFont typeface="Arial" charset="0"/>
              <a:buChar char="•"/>
            </a:pPr>
            <a:r>
              <a:rPr lang="en-US" sz="2800" dirty="0">
                <a:latin typeface="+mn-lt"/>
              </a:rPr>
              <a:t> Keep voter registration rolls up-to-date and accurate</a:t>
            </a:r>
          </a:p>
        </p:txBody>
      </p:sp>
      <p:pic>
        <p:nvPicPr>
          <p:cNvPr id="20482" name="Picture 2" descr="http://img.docstoccdn.com/thumb/orig/4233732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04417" y="0"/>
            <a:ext cx="2439583" cy="1828799"/>
          </a:xfrm>
          <a:prstGeom prst="rect">
            <a:avLst/>
          </a:prstGeom>
          <a:noFill/>
          <a:ln>
            <a:solidFill>
              <a:srgbClr val="0033CC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+mn-lt"/>
              </a:rPr>
              <a:t>Form SEL-503d – Declination only</a:t>
            </a:r>
            <a:endParaRPr lang="en-US" sz="3200" dirty="0">
              <a:latin typeface="+mn-lt"/>
            </a:endParaRPr>
          </a:p>
        </p:txBody>
      </p:sp>
      <p:pic>
        <p:nvPicPr>
          <p:cNvPr id="4" name="Content Placeholder 3" descr="Declination only 503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3956" y="1295400"/>
            <a:ext cx="8176401" cy="5334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421687" cy="5334000"/>
          </a:xfrm>
        </p:spPr>
        <p:txBody>
          <a:bodyPr/>
          <a:lstStyle/>
          <a:p>
            <a:pPr marL="514350" indent="-514350" eaLnBrk="1" hangingPunct="1">
              <a:buFont typeface="+mj-lt"/>
              <a:buAutoNum type="arabicPeriod"/>
            </a:pPr>
            <a:r>
              <a:rPr lang="en-US" sz="2800" dirty="0" smtClean="0"/>
              <a:t>Offer voter registration to the </a:t>
            </a:r>
            <a:r>
              <a:rPr lang="en-US" sz="2800" dirty="0" smtClean="0"/>
              <a:t>participant, </a:t>
            </a:r>
            <a:r>
              <a:rPr lang="en-US" sz="2800" dirty="0" smtClean="0"/>
              <a:t>parent or caregiver that is making the address change.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sz="2800" dirty="0" smtClean="0"/>
              <a:t>If the potential voter says yes, offer to either mail the voter registration form or email them the Voter Registration Link.</a:t>
            </a:r>
          </a:p>
          <a:p>
            <a:pPr marL="514350" indent="-514350" eaLnBrk="1" hangingPunct="1">
              <a:buFont typeface="+mj-lt"/>
              <a:buAutoNum type="arabicPeriod"/>
            </a:pPr>
            <a:endParaRPr lang="en-US" sz="2800" dirty="0" smtClean="0"/>
          </a:p>
          <a:p>
            <a:pPr marL="514350" indent="-514350" eaLnBrk="1" hangingPunct="1">
              <a:buFont typeface="+mj-lt"/>
              <a:buAutoNum type="arabicPeriod"/>
            </a:pPr>
            <a:endParaRPr lang="en-US" sz="2800" dirty="0" smtClean="0"/>
          </a:p>
          <a:p>
            <a:pPr marL="514350" indent="-514350" algn="ctr" eaLnBrk="1" hangingPunct="1">
              <a:buNone/>
            </a:pPr>
            <a:r>
              <a:rPr lang="en-US" sz="2800" dirty="0" smtClean="0"/>
              <a:t>Continued on next slide.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676400" y="304800"/>
            <a:ext cx="7467600" cy="1066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2743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Address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 changes over the phone</a:t>
            </a:r>
            <a:endParaRPr kumimoji="0" lang="en-US" sz="1800" i="1" u="none" strike="noStrike" kern="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1266" name="Picture 2" descr="http://pzrservices.typepad.com/vintageadvertising/images/mrzi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1726835" cy="1371600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8686800" cy="5334000"/>
          </a:xfrm>
        </p:spPr>
        <p:txBody>
          <a:bodyPr/>
          <a:lstStyle/>
          <a:p>
            <a:pPr marL="514350" indent="-514350" eaLnBrk="1" hangingPunct="1">
              <a:buNone/>
            </a:pPr>
            <a:r>
              <a:rPr lang="en-US" sz="2400" dirty="0" smtClean="0"/>
              <a:t>3.   If mailing the voter registration, complete the declination on Form SEL-503.</a:t>
            </a:r>
          </a:p>
          <a:p>
            <a:pPr marL="914400" lvl="1" indent="-514350" eaLnBrk="1" hangingPunct="1">
              <a:lnSpc>
                <a:spcPct val="100000"/>
              </a:lnSpc>
              <a:spcBef>
                <a:spcPts val="0"/>
              </a:spcBef>
              <a:buFont typeface="+mj-lt"/>
              <a:buAutoNum type="alphaLcParenR"/>
            </a:pPr>
            <a:r>
              <a:rPr lang="en-US" sz="2200" dirty="0" smtClean="0">
                <a:latin typeface="+mn-lt"/>
              </a:rPr>
              <a:t>Check yes, fill in the voter’s name in the signature space, and date.</a:t>
            </a:r>
          </a:p>
          <a:p>
            <a:pPr marL="914400" lvl="1" indent="-514350" eaLnBrk="1" hangingPunct="1">
              <a:lnSpc>
                <a:spcPct val="100000"/>
              </a:lnSpc>
              <a:spcBef>
                <a:spcPts val="0"/>
              </a:spcBef>
              <a:buFont typeface="+mj-lt"/>
              <a:buAutoNum type="alphaLcParenR"/>
            </a:pPr>
            <a:r>
              <a:rPr lang="en-US" sz="2200" dirty="0" smtClean="0">
                <a:latin typeface="+mn-lt"/>
              </a:rPr>
              <a:t>Note the voter registration form is being mailed and initial the declination. </a:t>
            </a:r>
          </a:p>
          <a:p>
            <a:pPr marL="914400" lvl="1" indent="-514350" eaLnBrk="1" hangingPunct="1">
              <a:lnSpc>
                <a:spcPct val="100000"/>
              </a:lnSpc>
              <a:spcBef>
                <a:spcPts val="0"/>
              </a:spcBef>
              <a:buFont typeface="+mj-lt"/>
              <a:buAutoNum type="alphaLcParenR"/>
            </a:pPr>
            <a:r>
              <a:rPr lang="en-US" sz="2200" dirty="0" smtClean="0">
                <a:latin typeface="+mn-lt"/>
              </a:rPr>
              <a:t>Mail the Registration portion to the potential voter.</a:t>
            </a:r>
          </a:p>
          <a:p>
            <a:pPr marL="514350" indent="-514350" eaLnBrk="1" hangingPunct="1">
              <a:buNone/>
            </a:pPr>
            <a:r>
              <a:rPr lang="en-US" sz="2400" dirty="0" smtClean="0"/>
              <a:t>4.   If emailing voter registration info, complete the declination on Form SEL-503d.</a:t>
            </a:r>
          </a:p>
          <a:p>
            <a:pPr marL="914400" lvl="1" indent="-514350" eaLnBrk="1" hangingPunct="1">
              <a:lnSpc>
                <a:spcPct val="100000"/>
              </a:lnSpc>
              <a:spcBef>
                <a:spcPts val="0"/>
              </a:spcBef>
              <a:buFont typeface="+mj-lt"/>
              <a:buAutoNum type="alphaLcParenR"/>
            </a:pPr>
            <a:r>
              <a:rPr lang="en-US" sz="2200" dirty="0" smtClean="0">
                <a:latin typeface="+mn-lt"/>
              </a:rPr>
              <a:t>Check yes, fill in the voter’s name in the signature space, and date.</a:t>
            </a:r>
          </a:p>
          <a:p>
            <a:pPr marL="914400" lvl="1" indent="-514350" eaLnBrk="1" hangingPunct="1">
              <a:lnSpc>
                <a:spcPct val="100000"/>
              </a:lnSpc>
              <a:spcBef>
                <a:spcPts val="0"/>
              </a:spcBef>
              <a:buFont typeface="+mj-lt"/>
              <a:buAutoNum type="alphaLcParenR"/>
            </a:pPr>
            <a:r>
              <a:rPr lang="en-US" sz="2200" dirty="0" smtClean="0">
                <a:latin typeface="+mn-lt"/>
              </a:rPr>
              <a:t>Note the voter registration website is being emailed and initial the declination. </a:t>
            </a:r>
          </a:p>
          <a:p>
            <a:pPr marL="914400" lvl="1" indent="-514350" eaLnBrk="1" hangingPunct="1">
              <a:lnSpc>
                <a:spcPct val="100000"/>
              </a:lnSpc>
              <a:spcBef>
                <a:spcPts val="0"/>
              </a:spcBef>
              <a:buFont typeface="+mj-lt"/>
              <a:buAutoNum type="alphaLcParenR"/>
            </a:pPr>
            <a:r>
              <a:rPr lang="en-US" sz="2200" dirty="0" smtClean="0">
                <a:latin typeface="+mn-lt"/>
              </a:rPr>
              <a:t>Email the Voter Registration website to the potential voter.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447800" y="304800"/>
            <a:ext cx="7924800" cy="1066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2743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Address</a:t>
            </a:r>
            <a:r>
              <a:rPr kumimoji="0" lang="en-US" sz="28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 changes over the phone (cont.)</a:t>
            </a:r>
            <a:endParaRPr kumimoji="0" lang="en-US" sz="1600" i="1" u="none" strike="noStrike" kern="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1266" name="Picture 2" descr="http://pzrservices.typepad.com/vintageadvertising/images/mrzi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1726835" cy="1371600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421687" cy="5334000"/>
          </a:xfrm>
        </p:spPr>
        <p:txBody>
          <a:bodyPr/>
          <a:lstStyle/>
          <a:p>
            <a:pPr marL="514350" indent="-514350" eaLnBrk="1" hangingPunct="1">
              <a:buNone/>
            </a:pPr>
            <a:endParaRPr lang="en-US" sz="2800" dirty="0" smtClean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676400" y="304800"/>
            <a:ext cx="7467600" cy="1066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2743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Address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 changes over the phone</a:t>
            </a:r>
            <a:endParaRPr kumimoji="0" lang="en-US" sz="1800" i="1" u="none" strike="noStrike" kern="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1266" name="Picture 2" descr="http://pzrservices.typepad.com/vintageadvertising/images/mrzi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1726835" cy="1371600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</p:pic>
      <p:graphicFrame>
        <p:nvGraphicFramePr>
          <p:cNvPr id="6" name="Content Placeholder 5"/>
          <p:cNvGraphicFramePr>
            <a:graphicFrameLocks/>
          </p:cNvGraphicFramePr>
          <p:nvPr/>
        </p:nvGraphicFramePr>
        <p:xfrm>
          <a:off x="304800" y="1524000"/>
          <a:ext cx="8421688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8421687" cy="3810000"/>
          </a:xfrm>
        </p:spPr>
        <p:txBody>
          <a:bodyPr/>
          <a:lstStyle/>
          <a:p>
            <a:pPr eaLnBrk="1" hangingPunct="1">
              <a:buFont typeface="Arial" charset="0"/>
              <a:buChar char="•"/>
            </a:pPr>
            <a:r>
              <a:rPr lang="en-US" dirty="0" smtClean="0"/>
              <a:t>Registered voters may change the address of their voter registration on-line by selecting the </a:t>
            </a:r>
            <a:r>
              <a:rPr lang="en-US" b="1" i="1" dirty="0" smtClean="0"/>
              <a:t>My Vote </a:t>
            </a:r>
            <a:r>
              <a:rPr lang="en-US" dirty="0" smtClean="0"/>
              <a:t>link at </a:t>
            </a:r>
            <a:r>
              <a:rPr lang="en-US" dirty="0" smtClean="0">
                <a:hlinkClick r:id="rId2"/>
              </a:rPr>
              <a:t>http://oregonvotes.gov/</a:t>
            </a:r>
            <a:r>
              <a:rPr lang="en-US" dirty="0" smtClean="0"/>
              <a:t>  </a:t>
            </a:r>
          </a:p>
          <a:p>
            <a:pPr eaLnBrk="1" hangingPunct="1">
              <a:buFont typeface="Arial" charset="0"/>
              <a:buChar char="•"/>
            </a:pPr>
            <a:r>
              <a:rPr lang="en-US" dirty="0" smtClean="0"/>
              <a:t>Potential voters may register to vote online if they have an Oregon Drivers License or DMV issued ID by selecting the </a:t>
            </a:r>
            <a:r>
              <a:rPr lang="en-US" b="1" i="1" dirty="0" smtClean="0"/>
              <a:t>Register</a:t>
            </a:r>
            <a:r>
              <a:rPr lang="en-US" dirty="0" smtClean="0"/>
              <a:t> link at </a:t>
            </a:r>
            <a:r>
              <a:rPr lang="en-US" dirty="0" smtClean="0">
                <a:hlinkClick r:id="rId3"/>
              </a:rPr>
              <a:t>http://oregonvotes.gov/</a:t>
            </a:r>
            <a:r>
              <a:rPr lang="en-US" dirty="0" smtClean="0"/>
              <a:t> 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304800"/>
            <a:ext cx="9144000" cy="1066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2743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How does </a:t>
            </a:r>
            <a:r>
              <a:rPr lang="en-US" sz="3200" b="1" kern="0" noProof="0" dirty="0" smtClean="0">
                <a:latin typeface="+mj-lt"/>
                <a:cs typeface="ＭＳ Ｐゴシック" charset="-128"/>
              </a:rPr>
              <a:t>o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n-line voter </a:t>
            </a:r>
            <a:r>
              <a:rPr lang="en-US" sz="3200" b="1" kern="0" dirty="0" smtClean="0">
                <a:latin typeface="+mj-lt"/>
                <a:cs typeface="ＭＳ Ｐゴシック" charset="-128"/>
              </a:rPr>
              <a:t>r</a:t>
            </a: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egistration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 work?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 </a:t>
            </a:r>
            <a:endParaRPr kumimoji="0" lang="en-US" sz="1800" i="1" u="none" strike="noStrike" kern="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8" name="Picture 7" descr="http://www.pcc.edu/resources/aspcc/cascade/images/vote-rectangle_blue_180x150_000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1600" y="4876800"/>
            <a:ext cx="2209800" cy="1676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914400"/>
          </a:xfrm>
          <a:solidFill>
            <a:schemeClr val="bg1">
              <a:alpha val="50195"/>
            </a:schemeClr>
          </a:solidFill>
        </p:spPr>
        <p:txBody>
          <a:bodyPr tIns="182880"/>
          <a:lstStyle/>
          <a:p>
            <a:pPr algn="ctr" eaLnBrk="1" hangingPunct="1"/>
            <a:r>
              <a:rPr lang="en-US" sz="3600" b="1" dirty="0" smtClean="0"/>
              <a:t>Think about it – talk about it</a:t>
            </a:r>
            <a:r>
              <a:rPr lang="en-US" sz="2800" b="1" dirty="0" smtClean="0">
                <a:latin typeface="Univers 55" pitchFamily="2" charset="0"/>
              </a:rPr>
              <a:t/>
            </a:r>
            <a:br>
              <a:rPr lang="en-US" sz="2800" b="1" dirty="0" smtClean="0">
                <a:latin typeface="Univers 55" pitchFamily="2" charset="0"/>
              </a:rPr>
            </a:br>
            <a:r>
              <a:rPr lang="en-US" sz="2800" b="1" dirty="0" smtClean="0">
                <a:latin typeface="Univers 55" pitchFamily="2" charset="0"/>
              </a:rPr>
              <a:t/>
            </a:r>
            <a:br>
              <a:rPr lang="en-US" sz="2800" b="1" dirty="0" smtClean="0">
                <a:latin typeface="Univers 55" pitchFamily="2" charset="0"/>
              </a:rPr>
            </a:br>
            <a:endParaRPr lang="en-US" sz="2800" i="1" dirty="0" smtClean="0">
              <a:solidFill>
                <a:srgbClr val="0000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How does this compare to what is happening in your office now?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What might need to change?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295400" y="3429000"/>
            <a:ext cx="5943600" cy="2133600"/>
            <a:chOff x="1295400" y="3505200"/>
            <a:chExt cx="5943600" cy="2133600"/>
          </a:xfrm>
        </p:grpSpPr>
        <p:sp>
          <p:nvSpPr>
            <p:cNvPr id="9" name="Cloud Callout 8"/>
            <p:cNvSpPr/>
            <p:nvPr/>
          </p:nvSpPr>
          <p:spPr bwMode="auto">
            <a:xfrm>
              <a:off x="1295400" y="3505200"/>
              <a:ext cx="2819400" cy="2133600"/>
            </a:xfrm>
            <a:prstGeom prst="cloudCallout">
              <a:avLst>
                <a:gd name="adj1" fmla="val 22689"/>
                <a:gd name="adj2" fmla="val 82970"/>
              </a:avLst>
            </a:prstGeom>
            <a:ln w="28575"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1" u="none" strike="noStrike" normalizeH="0" baseline="0" dirty="0" smtClean="0">
                  <a:solidFill>
                    <a:schemeClr val="tx1"/>
                  </a:solidFill>
                  <a:latin typeface="Times New Roman" charset="0"/>
                </a:rPr>
                <a:t>Think 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1" u="none" strike="noStrike" normalizeH="0" baseline="0" dirty="0" smtClean="0">
                  <a:solidFill>
                    <a:schemeClr val="tx1"/>
                  </a:solidFill>
                  <a:latin typeface="Times New Roman" charset="0"/>
                </a:rPr>
                <a:t>about it… </a:t>
              </a:r>
            </a:p>
          </p:txBody>
        </p:sp>
        <p:sp>
          <p:nvSpPr>
            <p:cNvPr id="10" name="Oval Callout 9"/>
            <p:cNvSpPr/>
            <p:nvPr/>
          </p:nvSpPr>
          <p:spPr bwMode="auto">
            <a:xfrm>
              <a:off x="4495800" y="3657600"/>
              <a:ext cx="2743200" cy="1752600"/>
            </a:xfrm>
            <a:prstGeom prst="wedgeEllipseCallout">
              <a:avLst>
                <a:gd name="adj1" fmla="val -38429"/>
                <a:gd name="adj2" fmla="val 98321"/>
              </a:avLst>
            </a:prstGeom>
            <a:ln>
              <a:solidFill>
                <a:schemeClr val="accent2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u="none" strike="noStrike" normalizeH="0" baseline="0" dirty="0" smtClean="0">
                  <a:solidFill>
                    <a:schemeClr val="tx1"/>
                  </a:solidFill>
                  <a:latin typeface="Times New Roman" charset="0"/>
                </a:rPr>
                <a:t>Talk</a:t>
              </a:r>
              <a:r>
                <a:rPr kumimoji="0" lang="en-US" sz="3200" b="1" u="none" strike="noStrike" cap="all" normalizeH="0" baseline="0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4">
                          <a:shade val="20000"/>
                          <a:satMod val="245000"/>
                        </a:schemeClr>
                      </a:gs>
                      <a:gs pos="43000">
                        <a:schemeClr val="accent4">
                          <a:satMod val="255000"/>
                        </a:schemeClr>
                      </a:gs>
                      <a:gs pos="48000">
                        <a:schemeClr val="accent4">
                          <a:shade val="85000"/>
                          <a:satMod val="255000"/>
                        </a:schemeClr>
                      </a:gs>
                      <a:gs pos="100000">
                        <a:schemeClr val="accent4">
                          <a:shade val="20000"/>
                          <a:satMod val="245000"/>
                        </a:schemeClr>
                      </a:gs>
                    </a:gsLst>
                    <a:lin ang="5400000"/>
                  </a:gradFill>
                  <a:effectLst>
                    <a:reflection blurRad="12700" stA="28000" endPos="45000" dist="1000" dir="5400000" sy="-100000" algn="bl" rotWithShape="0"/>
                  </a:effectLst>
                  <a:latin typeface="Times New Roman" charset="0"/>
                </a:rPr>
                <a:t> 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3200" dirty="0" smtClean="0">
                  <a:solidFill>
                    <a:schemeClr val="tx1"/>
                  </a:solidFill>
                  <a:latin typeface="Times New Roman" charset="0"/>
                </a:rPr>
                <a:t>about it…</a:t>
              </a:r>
              <a:endParaRPr kumimoji="0" lang="en-US" sz="3200" b="1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1219200"/>
          </a:xfrm>
          <a:solidFill>
            <a:schemeClr val="bg1">
              <a:alpha val="50195"/>
            </a:schemeClr>
          </a:solidFill>
        </p:spPr>
        <p:txBody>
          <a:bodyPr tIns="91440"/>
          <a:lstStyle/>
          <a:p>
            <a:pPr algn="ctr" eaLnBrk="1" hangingPunct="1"/>
            <a:r>
              <a:rPr lang="en-US" sz="3600" b="1" dirty="0" smtClean="0"/>
              <a:t>Take a look at the rest of the Core Requirements</a:t>
            </a:r>
            <a:r>
              <a:rPr lang="en-US" sz="2800" b="1" dirty="0" smtClean="0">
                <a:latin typeface="Univers 55" pitchFamily="2" charset="0"/>
              </a:rPr>
              <a:t/>
            </a:r>
            <a:br>
              <a:rPr lang="en-US" sz="2800" b="1" dirty="0" smtClean="0">
                <a:latin typeface="Univers 55" pitchFamily="2" charset="0"/>
              </a:rPr>
            </a:br>
            <a:r>
              <a:rPr lang="en-US" sz="2800" b="1" dirty="0" smtClean="0">
                <a:latin typeface="Univers 55" pitchFamily="2" charset="0"/>
              </a:rPr>
              <a:t/>
            </a:r>
            <a:br>
              <a:rPr lang="en-US" sz="2800" b="1" dirty="0" smtClean="0">
                <a:latin typeface="Univers 55" pitchFamily="2" charset="0"/>
              </a:rPr>
            </a:br>
            <a:endParaRPr lang="en-US" sz="2800" i="1" dirty="0" smtClean="0">
              <a:solidFill>
                <a:srgbClr val="0000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913" y="1676400"/>
            <a:ext cx="8726487" cy="49530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endParaRPr lang="en-US" dirty="0" smtClean="0"/>
          </a:p>
        </p:txBody>
      </p:sp>
      <p:pic>
        <p:nvPicPr>
          <p:cNvPr id="1028" name="Picture 4" descr="http://www.gerryriskin.com/uploads/image/iStock_000005602061XSmal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2971800"/>
            <a:ext cx="5162550" cy="21050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•"/>
            </a:pPr>
            <a:r>
              <a:rPr lang="en-US" dirty="0" smtClean="0"/>
              <a:t>Reviewing a voter registration form is quick</a:t>
            </a:r>
          </a:p>
          <a:p>
            <a:pPr eaLnBrk="1" hangingPunct="1">
              <a:buFont typeface="Arial" charset="0"/>
              <a:buChar char="•"/>
            </a:pPr>
            <a:r>
              <a:rPr lang="en-US" dirty="0" smtClean="0"/>
              <a:t>Required sections include:</a:t>
            </a:r>
          </a:p>
          <a:p>
            <a:pPr lvl="1" eaLnBrk="1" hangingPunct="1">
              <a:lnSpc>
                <a:spcPct val="100000"/>
              </a:lnSpc>
              <a:spcBef>
                <a:spcPts val="0"/>
              </a:spcBef>
              <a:buFont typeface="Arial" charset="0"/>
              <a:buChar char="•"/>
            </a:pPr>
            <a:r>
              <a:rPr lang="en-US" sz="2400" dirty="0" smtClean="0">
                <a:latin typeface="+mn-lt"/>
              </a:rPr>
              <a:t>Two eligibility questions</a:t>
            </a:r>
          </a:p>
          <a:p>
            <a:pPr lvl="1" eaLnBrk="1" hangingPunct="1">
              <a:lnSpc>
                <a:spcPct val="100000"/>
              </a:lnSpc>
              <a:spcBef>
                <a:spcPts val="0"/>
              </a:spcBef>
              <a:buFont typeface="Arial" charset="0"/>
              <a:buChar char="•"/>
            </a:pPr>
            <a:r>
              <a:rPr lang="en-US" sz="2400" dirty="0" smtClean="0">
                <a:latin typeface="+mn-lt"/>
              </a:rPr>
              <a:t>Personal information (name, address, DOB)</a:t>
            </a:r>
          </a:p>
          <a:p>
            <a:pPr lvl="1" eaLnBrk="1" hangingPunct="1">
              <a:lnSpc>
                <a:spcPct val="100000"/>
              </a:lnSpc>
              <a:spcBef>
                <a:spcPts val="0"/>
              </a:spcBef>
              <a:buFont typeface="Arial" charset="0"/>
              <a:buChar char="•"/>
            </a:pPr>
            <a:r>
              <a:rPr lang="en-US" sz="2400" dirty="0" smtClean="0">
                <a:latin typeface="+mn-lt"/>
              </a:rPr>
              <a:t>Driver’s License or State ID number, or the last 4 digits of a SSN</a:t>
            </a:r>
          </a:p>
          <a:p>
            <a:pPr lvl="1" eaLnBrk="1" hangingPunct="1">
              <a:lnSpc>
                <a:spcPct val="100000"/>
              </a:lnSpc>
              <a:spcBef>
                <a:spcPts val="0"/>
              </a:spcBef>
              <a:buFont typeface="Arial" charset="0"/>
              <a:buChar char="•"/>
            </a:pPr>
            <a:r>
              <a:rPr lang="en-US" sz="2400" dirty="0" smtClean="0">
                <a:latin typeface="+mn-lt"/>
              </a:rPr>
              <a:t>Party affiliation</a:t>
            </a:r>
          </a:p>
          <a:p>
            <a:pPr lvl="1" eaLnBrk="1" hangingPunct="1">
              <a:lnSpc>
                <a:spcPct val="100000"/>
              </a:lnSpc>
              <a:spcBef>
                <a:spcPts val="0"/>
              </a:spcBef>
              <a:buFont typeface="Arial" charset="0"/>
              <a:buChar char="•"/>
            </a:pPr>
            <a:r>
              <a:rPr lang="en-US" sz="2400" dirty="0" smtClean="0">
                <a:latin typeface="+mn-lt"/>
              </a:rPr>
              <a:t>Signature and date</a:t>
            </a:r>
          </a:p>
          <a:p>
            <a:pPr eaLnBrk="1" hangingPunct="1">
              <a:buNone/>
            </a:pPr>
            <a:r>
              <a:rPr lang="en-US" sz="2800" dirty="0" smtClean="0"/>
              <a:t>(Note: You are not checking for accuracy or correctness, just that the field is complete. If it isn’t , let the potential voter know and they decide if they want to make changes.)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228600"/>
            <a:ext cx="9144000" cy="1066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2743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Step 2: Review for completeness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•"/>
            </a:pPr>
            <a:r>
              <a:rPr lang="en-US" dirty="0" smtClean="0"/>
              <a:t>Date any completed voter registration forms that are handed in or returned to your office with today’s date.</a:t>
            </a:r>
          </a:p>
          <a:p>
            <a:pPr lvl="1" eaLnBrk="1" hangingPunct="1">
              <a:lnSpc>
                <a:spcPct val="100000"/>
              </a:lnSpc>
              <a:buFont typeface="Arial" charset="0"/>
              <a:buChar char="•"/>
            </a:pPr>
            <a:r>
              <a:rPr lang="en-US" sz="2400" dirty="0" smtClean="0">
                <a:latin typeface="+mn-lt"/>
              </a:rPr>
              <a:t>Date can be stamped or handwritten.</a:t>
            </a:r>
          </a:p>
          <a:p>
            <a:pPr lvl="1" eaLnBrk="1" hangingPunct="1">
              <a:lnSpc>
                <a:spcPct val="100000"/>
              </a:lnSpc>
              <a:buFont typeface="Arial" charset="0"/>
              <a:buChar char="•"/>
            </a:pPr>
            <a:r>
              <a:rPr lang="en-US" sz="2400" dirty="0" smtClean="0">
                <a:latin typeface="+mn-lt"/>
              </a:rPr>
              <a:t>Date should be to the right of the barcode. This indicates the date was added by an NVRA agency.</a:t>
            </a:r>
          </a:p>
          <a:p>
            <a:pPr lvl="1" eaLnBrk="1" hangingPunct="1">
              <a:lnSpc>
                <a:spcPct val="100000"/>
              </a:lnSpc>
              <a:buFont typeface="Arial" charset="0"/>
              <a:buChar char="•"/>
            </a:pPr>
            <a:r>
              <a:rPr lang="en-US" sz="2400" dirty="0" smtClean="0">
                <a:latin typeface="+mn-lt"/>
              </a:rPr>
              <a:t>This is the date that the elections office will use to determine if the voter is eligible to receive a ballot for an upcoming election.</a:t>
            </a:r>
            <a:endParaRPr lang="en-US" sz="2800" dirty="0" smtClean="0">
              <a:latin typeface="+mn-lt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228600"/>
            <a:ext cx="9144000" cy="1066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2743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Step 3: Date the form </a:t>
            </a:r>
          </a:p>
        </p:txBody>
      </p:sp>
      <p:pic>
        <p:nvPicPr>
          <p:cNvPr id="7170" name="Picture 2" descr="http://imageserver.grainger.com/is/image/Grainger/1DAA9_AS01?$productdetail$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2400" y="5105400"/>
            <a:ext cx="1543050" cy="154305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8421687" cy="4572000"/>
          </a:xfrm>
        </p:spPr>
        <p:txBody>
          <a:bodyPr/>
          <a:lstStyle/>
          <a:p>
            <a:pPr eaLnBrk="1" hangingPunct="1">
              <a:buFont typeface="Arial" charset="0"/>
              <a:buChar char="•"/>
            </a:pPr>
            <a:r>
              <a:rPr lang="en-US" dirty="0" smtClean="0"/>
              <a:t>Declinations must be kept confidential.</a:t>
            </a:r>
          </a:p>
          <a:p>
            <a:pPr eaLnBrk="1" hangingPunct="1">
              <a:buFont typeface="Arial" charset="0"/>
              <a:buChar char="•"/>
            </a:pPr>
            <a:r>
              <a:rPr lang="en-US" dirty="0" smtClean="0"/>
              <a:t>Form SEL-503 or SEL-503d Declinations have to be retained for 2 years.</a:t>
            </a:r>
          </a:p>
          <a:p>
            <a:pPr eaLnBrk="1" hangingPunct="1">
              <a:buFont typeface="Arial" charset="0"/>
              <a:buChar char="•"/>
            </a:pPr>
            <a:r>
              <a:rPr lang="en-US" dirty="0" smtClean="0"/>
              <a:t>Participant Signature Forms (which include the Declination) have to be retained for six years after the last date of service (See Policy 426).</a:t>
            </a:r>
          </a:p>
          <a:p>
            <a:pPr eaLnBrk="1" hangingPunct="1">
              <a:buFont typeface="Arial" charset="0"/>
              <a:buChar char="•"/>
            </a:pPr>
            <a:r>
              <a:rPr lang="en-US" dirty="0" smtClean="0"/>
              <a:t>Declinations on forms SEL-503 or -503d can be stored separately from the Participant Signature Forms.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304800"/>
            <a:ext cx="7010400" cy="1066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2743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Step 4: Retain declinations</a:t>
            </a:r>
            <a:endParaRPr kumimoji="0" lang="en-US" sz="1800" i="1" u="none" strike="noStrike" kern="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6970117" y="0"/>
            <a:ext cx="2173883" cy="2152650"/>
            <a:chOff x="6970117" y="0"/>
            <a:chExt cx="2173883" cy="2152650"/>
          </a:xfrm>
        </p:grpSpPr>
        <p:pic>
          <p:nvPicPr>
            <p:cNvPr id="38914" name="Picture 2" descr="http://s7d1.scene7.com/is/image/officedepot/352008?$OD-Large$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991350" y="0"/>
              <a:ext cx="2152650" cy="2152650"/>
            </a:xfrm>
            <a:prstGeom prst="rect">
              <a:avLst/>
            </a:prstGeom>
            <a:noFill/>
          </p:spPr>
        </p:pic>
        <p:sp>
          <p:nvSpPr>
            <p:cNvPr id="7" name="Rectangle 6"/>
            <p:cNvSpPr/>
            <p:nvPr/>
          </p:nvSpPr>
          <p:spPr>
            <a:xfrm rot="1115070">
              <a:off x="6970117" y="980075"/>
              <a:ext cx="1444050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en-US" b="1" cap="none" spc="0" dirty="0" smtClean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</a:rPr>
                <a:t>2 years</a:t>
              </a:r>
              <a:endParaRPr lang="en-US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685800"/>
          </a:xfrm>
          <a:solidFill>
            <a:schemeClr val="bg1">
              <a:alpha val="50195"/>
            </a:schemeClr>
          </a:solidFill>
        </p:spPr>
        <p:txBody>
          <a:bodyPr/>
          <a:lstStyle/>
          <a:p>
            <a:pPr algn="ctr" eaLnBrk="1" hangingPunct="1"/>
            <a:r>
              <a:rPr lang="en-US" sz="3600" b="1" dirty="0" smtClean="0"/>
              <a:t>Think about it – talk about it</a:t>
            </a:r>
            <a:r>
              <a:rPr lang="en-US" sz="2800" b="1" dirty="0" smtClean="0">
                <a:latin typeface="Univers 55" pitchFamily="2" charset="0"/>
              </a:rPr>
              <a:t/>
            </a:r>
            <a:br>
              <a:rPr lang="en-US" sz="2800" b="1" dirty="0" smtClean="0">
                <a:latin typeface="Univers 55" pitchFamily="2" charset="0"/>
              </a:rPr>
            </a:br>
            <a:r>
              <a:rPr lang="en-US" sz="2800" b="1" dirty="0" smtClean="0">
                <a:latin typeface="Univers 55" pitchFamily="2" charset="0"/>
              </a:rPr>
              <a:t/>
            </a:r>
            <a:br>
              <a:rPr lang="en-US" sz="2800" b="1" dirty="0" smtClean="0">
                <a:latin typeface="Univers 55" pitchFamily="2" charset="0"/>
              </a:rPr>
            </a:br>
            <a:endParaRPr lang="en-US" sz="2800" i="1" dirty="0" smtClean="0">
              <a:solidFill>
                <a:srgbClr val="0000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What kinds of things might keep WIC participants from voting? From registering to vote?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What might be the impact if all the eligible WIC family members voted?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1295400" y="3505200"/>
            <a:ext cx="5943600" cy="2133600"/>
            <a:chOff x="1295400" y="3505200"/>
            <a:chExt cx="5943600" cy="2133600"/>
          </a:xfrm>
        </p:grpSpPr>
        <p:sp>
          <p:nvSpPr>
            <p:cNvPr id="6" name="Cloud Callout 5"/>
            <p:cNvSpPr/>
            <p:nvPr/>
          </p:nvSpPr>
          <p:spPr bwMode="auto">
            <a:xfrm>
              <a:off x="1295400" y="3505200"/>
              <a:ext cx="2819400" cy="2133600"/>
            </a:xfrm>
            <a:prstGeom prst="cloudCallout">
              <a:avLst>
                <a:gd name="adj1" fmla="val 22689"/>
                <a:gd name="adj2" fmla="val 82970"/>
              </a:avLst>
            </a:prstGeom>
            <a:ln w="28575"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1" u="none" strike="noStrike" normalizeH="0" baseline="0" dirty="0" smtClean="0">
                  <a:solidFill>
                    <a:schemeClr val="tx1"/>
                  </a:solidFill>
                  <a:latin typeface="Times New Roman" charset="0"/>
                </a:rPr>
                <a:t>Think 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1" u="none" strike="noStrike" normalizeH="0" baseline="0" dirty="0" smtClean="0">
                  <a:solidFill>
                    <a:schemeClr val="tx1"/>
                  </a:solidFill>
                  <a:latin typeface="Times New Roman" charset="0"/>
                </a:rPr>
                <a:t>about it… </a:t>
              </a:r>
            </a:p>
          </p:txBody>
        </p:sp>
        <p:sp>
          <p:nvSpPr>
            <p:cNvPr id="7" name="Oval Callout 6"/>
            <p:cNvSpPr/>
            <p:nvPr/>
          </p:nvSpPr>
          <p:spPr bwMode="auto">
            <a:xfrm>
              <a:off x="4495800" y="3657600"/>
              <a:ext cx="2743200" cy="1752600"/>
            </a:xfrm>
            <a:prstGeom prst="wedgeEllipseCallout">
              <a:avLst>
                <a:gd name="adj1" fmla="val -38429"/>
                <a:gd name="adj2" fmla="val 98321"/>
              </a:avLst>
            </a:prstGeom>
            <a:ln>
              <a:solidFill>
                <a:schemeClr val="accent2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u="none" strike="noStrike" normalizeH="0" baseline="0" dirty="0" smtClean="0">
                  <a:solidFill>
                    <a:schemeClr val="tx1"/>
                  </a:solidFill>
                  <a:latin typeface="Times New Roman" charset="0"/>
                </a:rPr>
                <a:t>Talk</a:t>
              </a:r>
              <a:r>
                <a:rPr kumimoji="0" lang="en-US" sz="3200" b="1" u="none" strike="noStrike" cap="all" normalizeH="0" baseline="0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4">
                          <a:shade val="20000"/>
                          <a:satMod val="245000"/>
                        </a:schemeClr>
                      </a:gs>
                      <a:gs pos="43000">
                        <a:schemeClr val="accent4">
                          <a:satMod val="255000"/>
                        </a:schemeClr>
                      </a:gs>
                      <a:gs pos="48000">
                        <a:schemeClr val="accent4">
                          <a:shade val="85000"/>
                          <a:satMod val="255000"/>
                        </a:schemeClr>
                      </a:gs>
                      <a:gs pos="100000">
                        <a:schemeClr val="accent4">
                          <a:shade val="20000"/>
                          <a:satMod val="245000"/>
                        </a:schemeClr>
                      </a:gs>
                    </a:gsLst>
                    <a:lin ang="5400000"/>
                  </a:gradFill>
                  <a:effectLst>
                    <a:reflection blurRad="12700" stA="28000" endPos="45000" dist="1000" dir="5400000" sy="-100000" algn="bl" rotWithShape="0"/>
                  </a:effectLst>
                  <a:latin typeface="Times New Roman" charset="0"/>
                </a:rPr>
                <a:t> 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3200" dirty="0" smtClean="0">
                  <a:solidFill>
                    <a:schemeClr val="tx1"/>
                  </a:solidFill>
                  <a:latin typeface="Times New Roman" charset="0"/>
                </a:rPr>
                <a:t>about it…</a:t>
              </a:r>
              <a:endParaRPr kumimoji="0" lang="en-US" sz="3200" b="1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•"/>
            </a:pPr>
            <a:r>
              <a:rPr lang="en-US" dirty="0" smtClean="0"/>
              <a:t>Completed voter registration forms must be submitted to a local county elections office within 5 calendar days.</a:t>
            </a:r>
          </a:p>
          <a:p>
            <a:pPr eaLnBrk="1" hangingPunct="1">
              <a:buFont typeface="Arial" charset="0"/>
              <a:buChar char="•"/>
            </a:pPr>
            <a:r>
              <a:rPr lang="en-US" dirty="0" smtClean="0"/>
              <a:t>Please return completed forms in the special SEL-505 envelope. </a:t>
            </a:r>
          </a:p>
          <a:p>
            <a:pPr eaLnBrk="1" hangingPunct="1">
              <a:buFont typeface="Arial" charset="0"/>
              <a:buChar char="•"/>
            </a:pPr>
            <a:r>
              <a:rPr lang="en-US" dirty="0" smtClean="0"/>
              <a:t>These envelopes allow elections officials to track the number of voter registrations being returned by NVRA agencies without being able to tell which agency a particular voter registration is associated with, maintaining the privacy of WIC families.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228600"/>
            <a:ext cx="9144000" cy="1066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2743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Step 5: Submit forms </a:t>
            </a:r>
          </a:p>
        </p:txBody>
      </p:sp>
      <p:pic>
        <p:nvPicPr>
          <p:cNvPr id="5122" name="Picture 2" descr="http://ecx.images-amazon.com/images/I/11GXxz4%2BWZL._SL500_AA300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54875" y="0"/>
            <a:ext cx="1889125" cy="18891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•"/>
            </a:pPr>
            <a:r>
              <a:rPr lang="en-US" dirty="0" smtClean="0"/>
              <a:t>Each WIC agency must report the total number of voter registration forms they sent to a local elections office to the Secretary of State </a:t>
            </a:r>
            <a:r>
              <a:rPr lang="en-US" b="1" u="sng" dirty="0" smtClean="0"/>
              <a:t>every month</a:t>
            </a:r>
            <a:endParaRPr lang="en-US" dirty="0" smtClean="0"/>
          </a:p>
          <a:p>
            <a:pPr eaLnBrk="1" hangingPunct="1">
              <a:buFont typeface="Arial" charset="0"/>
              <a:buChar char="•"/>
            </a:pPr>
            <a:r>
              <a:rPr lang="en-US" dirty="0" smtClean="0"/>
              <a:t>Even if your agency receives no voter registration forms in a month, a report noting zero must be submitted at least monthly.</a:t>
            </a:r>
          </a:p>
          <a:p>
            <a:pPr eaLnBrk="1" hangingPunct="1">
              <a:buFont typeface="Arial" charset="0"/>
              <a:buChar char="•"/>
            </a:pPr>
            <a:r>
              <a:rPr lang="en-US" dirty="0" smtClean="0"/>
              <a:t>Every 2 years the Secretary of State’s office reports the total number of completed voter registration forms to the Federal Elections Commission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228600"/>
            <a:ext cx="9144000" cy="1066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2743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Step 6: Report the number of forms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990600"/>
          </a:xfrm>
          <a:solidFill>
            <a:schemeClr val="bg1">
              <a:alpha val="50195"/>
            </a:schemeClr>
          </a:solidFill>
        </p:spPr>
        <p:txBody>
          <a:bodyPr tIns="274320"/>
          <a:lstStyle/>
          <a:p>
            <a:pPr algn="ctr" eaLnBrk="1" hangingPunct="1"/>
            <a:r>
              <a:rPr lang="en-US" sz="3600" b="1" dirty="0" smtClean="0"/>
              <a:t>Think about it – talk about it</a:t>
            </a:r>
            <a:r>
              <a:rPr lang="en-US" sz="2800" b="1" dirty="0" smtClean="0">
                <a:latin typeface="Univers 55" pitchFamily="2" charset="0"/>
              </a:rPr>
              <a:t/>
            </a:r>
            <a:br>
              <a:rPr lang="en-US" sz="2800" b="1" dirty="0" smtClean="0">
                <a:latin typeface="Univers 55" pitchFamily="2" charset="0"/>
              </a:rPr>
            </a:br>
            <a:r>
              <a:rPr lang="en-US" sz="2800" b="1" dirty="0" smtClean="0">
                <a:latin typeface="Univers 55" pitchFamily="2" charset="0"/>
              </a:rPr>
              <a:t/>
            </a:r>
            <a:br>
              <a:rPr lang="en-US" sz="2800" b="1" dirty="0" smtClean="0">
                <a:latin typeface="Univers 55" pitchFamily="2" charset="0"/>
              </a:rPr>
            </a:br>
            <a:endParaRPr lang="en-US" sz="2800" i="1" dirty="0" smtClean="0">
              <a:solidFill>
                <a:srgbClr val="0000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How does this compare to what is happening in your office now?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What might need to change?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295400" y="3429000"/>
            <a:ext cx="5943600" cy="2133600"/>
            <a:chOff x="1295400" y="3505200"/>
            <a:chExt cx="5943600" cy="2133600"/>
          </a:xfrm>
        </p:grpSpPr>
        <p:sp>
          <p:nvSpPr>
            <p:cNvPr id="9" name="Cloud Callout 8"/>
            <p:cNvSpPr/>
            <p:nvPr/>
          </p:nvSpPr>
          <p:spPr bwMode="auto">
            <a:xfrm>
              <a:off x="1295400" y="3505200"/>
              <a:ext cx="2819400" cy="2133600"/>
            </a:xfrm>
            <a:prstGeom prst="cloudCallout">
              <a:avLst>
                <a:gd name="adj1" fmla="val 22689"/>
                <a:gd name="adj2" fmla="val 82970"/>
              </a:avLst>
            </a:prstGeom>
            <a:ln w="28575"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1" u="none" strike="noStrike" normalizeH="0" baseline="0" dirty="0" smtClean="0">
                  <a:solidFill>
                    <a:schemeClr val="tx1"/>
                  </a:solidFill>
                  <a:latin typeface="Times New Roman" charset="0"/>
                </a:rPr>
                <a:t>Think 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1" u="none" strike="noStrike" normalizeH="0" baseline="0" dirty="0" smtClean="0">
                  <a:solidFill>
                    <a:schemeClr val="tx1"/>
                  </a:solidFill>
                  <a:latin typeface="Times New Roman" charset="0"/>
                </a:rPr>
                <a:t>about it… </a:t>
              </a:r>
            </a:p>
          </p:txBody>
        </p:sp>
        <p:sp>
          <p:nvSpPr>
            <p:cNvPr id="10" name="Oval Callout 9"/>
            <p:cNvSpPr/>
            <p:nvPr/>
          </p:nvSpPr>
          <p:spPr bwMode="auto">
            <a:xfrm>
              <a:off x="4495800" y="3657600"/>
              <a:ext cx="2743200" cy="1752600"/>
            </a:xfrm>
            <a:prstGeom prst="wedgeEllipseCallout">
              <a:avLst>
                <a:gd name="adj1" fmla="val -38429"/>
                <a:gd name="adj2" fmla="val 98321"/>
              </a:avLst>
            </a:prstGeom>
            <a:ln>
              <a:solidFill>
                <a:schemeClr val="accent2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u="none" strike="noStrike" normalizeH="0" baseline="0" dirty="0" smtClean="0">
                  <a:solidFill>
                    <a:schemeClr val="tx1"/>
                  </a:solidFill>
                  <a:latin typeface="Times New Roman" charset="0"/>
                </a:rPr>
                <a:t>Talk</a:t>
              </a:r>
              <a:r>
                <a:rPr kumimoji="0" lang="en-US" sz="3200" b="1" u="none" strike="noStrike" cap="all" normalizeH="0" baseline="0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4">
                          <a:shade val="20000"/>
                          <a:satMod val="245000"/>
                        </a:schemeClr>
                      </a:gs>
                      <a:gs pos="43000">
                        <a:schemeClr val="accent4">
                          <a:satMod val="255000"/>
                        </a:schemeClr>
                      </a:gs>
                      <a:gs pos="48000">
                        <a:schemeClr val="accent4">
                          <a:shade val="85000"/>
                          <a:satMod val="255000"/>
                        </a:schemeClr>
                      </a:gs>
                      <a:gs pos="100000">
                        <a:schemeClr val="accent4">
                          <a:shade val="20000"/>
                          <a:satMod val="245000"/>
                        </a:schemeClr>
                      </a:gs>
                    </a:gsLst>
                    <a:lin ang="5400000"/>
                  </a:gradFill>
                  <a:effectLst>
                    <a:reflection blurRad="12700" stA="28000" endPos="45000" dist="1000" dir="5400000" sy="-100000" algn="bl" rotWithShape="0"/>
                  </a:effectLst>
                  <a:latin typeface="Times New Roman" charset="0"/>
                </a:rPr>
                <a:t> 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3200" dirty="0" smtClean="0">
                  <a:solidFill>
                    <a:schemeClr val="tx1"/>
                  </a:solidFill>
                  <a:latin typeface="Times New Roman" charset="0"/>
                </a:rPr>
                <a:t>about it…</a:t>
              </a:r>
              <a:endParaRPr kumimoji="0" lang="en-US" sz="3200" b="1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•"/>
            </a:pPr>
            <a:r>
              <a:rPr lang="en-US" dirty="0" smtClean="0"/>
              <a:t>If you have any questions please contact Kim McGee at the State WIC office or email the Elections Division at </a:t>
            </a:r>
            <a:r>
              <a:rPr lang="en-US" dirty="0" smtClean="0">
                <a:hlinkClick r:id="rId2"/>
              </a:rPr>
              <a:t>elec-reports.sos@state.or.us</a:t>
            </a:r>
            <a:r>
              <a:rPr lang="en-US" dirty="0" smtClean="0"/>
              <a:t> </a:t>
            </a:r>
            <a:endParaRPr lang="en-US" dirty="0" smtClean="0"/>
          </a:p>
        </p:txBody>
      </p:sp>
      <p:pic>
        <p:nvPicPr>
          <p:cNvPr id="6" name="Picture 2" descr="http://www.allencountygop.com/images/voting-question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90800" y="3224690"/>
            <a:ext cx="3823433" cy="2604610"/>
          </a:xfrm>
          <a:prstGeom prst="rect">
            <a:avLst/>
          </a:prstGeom>
          <a:noFill/>
        </p:spPr>
      </p:pic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0" y="228600"/>
            <a:ext cx="9144000" cy="1066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2743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Questions?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•"/>
            </a:pPr>
            <a:r>
              <a:rPr lang="en-US" dirty="0" smtClean="0"/>
              <a:t>Any changes you have identified should be implemented by March 31, 2013.</a:t>
            </a:r>
          </a:p>
          <a:p>
            <a:pPr eaLnBrk="1" hangingPunct="1">
              <a:buFont typeface="Arial" charset="0"/>
              <a:buChar char="•"/>
            </a:pPr>
            <a:r>
              <a:rPr lang="en-US" dirty="0" smtClean="0"/>
              <a:t>Thanks for all your hard work helping to register the citizens of Oregon to vote!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0" y="228600"/>
            <a:ext cx="9144000" cy="1066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2743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Next Steps</a:t>
            </a:r>
          </a:p>
        </p:txBody>
      </p:sp>
      <p:pic>
        <p:nvPicPr>
          <p:cNvPr id="41986" name="Picture 2" descr="http://www.motivatorscompanyblog.com/image.axd?picture=2012%2F11%2Feveryvotecount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6600" y="3581400"/>
            <a:ext cx="2695575" cy="269557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153400" cy="1447800"/>
          </a:xfrm>
        </p:spPr>
        <p:txBody>
          <a:bodyPr/>
          <a:lstStyle/>
          <a:p>
            <a:r>
              <a:rPr lang="en-US" b="1" dirty="0" smtClean="0"/>
              <a:t>Think about it: </a:t>
            </a:r>
            <a:r>
              <a:rPr lang="en-US" dirty="0" smtClean="0"/>
              <a:t>Women weren’t able to vote in Oregon until 1912 . Some things have changed in the last 100 years. Some things haven’t.</a:t>
            </a:r>
            <a:endParaRPr lang="en-US" dirty="0"/>
          </a:p>
        </p:txBody>
      </p:sp>
      <p:pic>
        <p:nvPicPr>
          <p:cNvPr id="46082" name="Picture 2" descr="http://www.kxl.com/common/medialib/418/6229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724025"/>
            <a:ext cx="7086600" cy="4905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6324600" cy="1066800"/>
          </a:xfrm>
          <a:solidFill>
            <a:schemeClr val="bg1">
              <a:alpha val="50195"/>
            </a:schemeClr>
          </a:solidFill>
        </p:spPr>
        <p:txBody>
          <a:bodyPr tIns="182880"/>
          <a:lstStyle/>
          <a:p>
            <a:pPr algn="ctr" eaLnBrk="1" hangingPunct="1"/>
            <a:r>
              <a:rPr lang="en-US" sz="3600" b="1" dirty="0" smtClean="0"/>
              <a:t>It’s not just WIC</a:t>
            </a:r>
            <a:endParaRPr lang="en-US" sz="2800" i="1" dirty="0" smtClean="0">
              <a:solidFill>
                <a:srgbClr val="000099"/>
              </a:solidFill>
            </a:endParaRP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457200" y="1707952"/>
            <a:ext cx="8229600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smtClean="0">
                <a:latin typeface="+mn-lt"/>
              </a:rPr>
              <a:t>Other public </a:t>
            </a:r>
            <a:r>
              <a:rPr lang="en-US" sz="2800" dirty="0">
                <a:latin typeface="+mn-lt"/>
              </a:rPr>
              <a:t>agencies </a:t>
            </a:r>
            <a:r>
              <a:rPr lang="en-US" sz="2800" dirty="0" smtClean="0">
                <a:latin typeface="+mn-lt"/>
              </a:rPr>
              <a:t>which offer voter registration include:</a:t>
            </a:r>
            <a:endParaRPr lang="en-US" sz="2800" dirty="0">
              <a:latin typeface="+mn-lt"/>
            </a:endParaRPr>
          </a:p>
          <a:p>
            <a:pPr>
              <a:spcBef>
                <a:spcPct val="50000"/>
              </a:spcBef>
              <a:buFont typeface="Arial" charset="0"/>
              <a:buChar char="•"/>
            </a:pPr>
            <a:r>
              <a:rPr lang="en-US" sz="2800" dirty="0">
                <a:latin typeface="+mn-lt"/>
              </a:rPr>
              <a:t> Division of Motor Vehicles</a:t>
            </a:r>
          </a:p>
          <a:p>
            <a:pPr>
              <a:spcBef>
                <a:spcPct val="50000"/>
              </a:spcBef>
              <a:buFont typeface="Arial" charset="0"/>
              <a:buChar char="•"/>
            </a:pPr>
            <a:r>
              <a:rPr lang="en-US" sz="2800" dirty="0">
                <a:latin typeface="+mn-lt"/>
              </a:rPr>
              <a:t> All state agencies that provide public assistance or services to people with disabilities, such </a:t>
            </a:r>
            <a:r>
              <a:rPr lang="en-US" sz="2800" dirty="0" smtClean="0">
                <a:latin typeface="+mn-lt"/>
              </a:rPr>
              <a:t>as TANF, SNAP, OHP or </a:t>
            </a:r>
            <a:r>
              <a:rPr lang="en-US" sz="2800" dirty="0">
                <a:latin typeface="+mn-lt"/>
              </a:rPr>
              <a:t>the Commission for the Blind</a:t>
            </a:r>
          </a:p>
          <a:p>
            <a:pPr>
              <a:spcBef>
                <a:spcPct val="50000"/>
              </a:spcBef>
              <a:buFont typeface="Arial" charset="0"/>
              <a:buChar char="•"/>
            </a:pPr>
            <a:r>
              <a:rPr lang="en-US" sz="2800" dirty="0">
                <a:latin typeface="+mn-lt"/>
              </a:rPr>
              <a:t> Other state agencies may be designated by the Secretary of State as “NVRA agencies,” </a:t>
            </a:r>
            <a:r>
              <a:rPr lang="en-US" sz="2800" dirty="0" smtClean="0">
                <a:latin typeface="+mn-lt"/>
              </a:rPr>
              <a:t>like the </a:t>
            </a:r>
            <a:r>
              <a:rPr lang="en-US" sz="2800" dirty="0">
                <a:latin typeface="+mn-lt"/>
              </a:rPr>
              <a:t>Oregon University System</a:t>
            </a:r>
          </a:p>
        </p:txBody>
      </p:sp>
      <p:pic>
        <p:nvPicPr>
          <p:cNvPr id="27650" name="Picture 2" descr="https://www.shapethefuture.org/voterregistration/images/register-to-vot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00" y="0"/>
            <a:ext cx="2857500" cy="1647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7924800" cy="1066800"/>
          </a:xfrm>
          <a:solidFill>
            <a:schemeClr val="bg1">
              <a:alpha val="50195"/>
            </a:schemeClr>
          </a:solidFill>
        </p:spPr>
        <p:txBody>
          <a:bodyPr tIns="274320"/>
          <a:lstStyle/>
          <a:p>
            <a:pPr algn="ctr" eaLnBrk="1" hangingPunct="1"/>
            <a:r>
              <a:rPr lang="en-US" sz="3200" b="1" dirty="0" smtClean="0"/>
              <a:t>Why are we talking about this now?</a:t>
            </a:r>
            <a:endParaRPr lang="en-US" sz="2400" i="1" dirty="0" smtClean="0">
              <a:solidFill>
                <a:srgbClr val="000099"/>
              </a:solidFill>
            </a:endParaRP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593725" y="1219200"/>
            <a:ext cx="8016875" cy="5478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Arial" pitchFamily="34" charset="0"/>
              <a:buChar char="•"/>
            </a:pPr>
            <a:r>
              <a:rPr lang="en-US" sz="2800" dirty="0" smtClean="0">
                <a:latin typeface="+mn-lt"/>
              </a:rPr>
              <a:t>Even </a:t>
            </a:r>
            <a:r>
              <a:rPr lang="en-US" sz="2800" dirty="0">
                <a:latin typeface="+mn-lt"/>
              </a:rPr>
              <a:t>though the NVRA passed in 1993, the US Department of Justice did not provide </a:t>
            </a:r>
            <a:r>
              <a:rPr lang="en-US" sz="2800" dirty="0" smtClean="0">
                <a:latin typeface="+mn-lt"/>
              </a:rPr>
              <a:t>complete state </a:t>
            </a:r>
            <a:r>
              <a:rPr lang="en-US" sz="2800" dirty="0">
                <a:latin typeface="+mn-lt"/>
              </a:rPr>
              <a:t>guidelines on how to implement it until </a:t>
            </a:r>
            <a:r>
              <a:rPr lang="en-US" sz="2800" dirty="0" smtClean="0">
                <a:latin typeface="+mn-lt"/>
              </a:rPr>
              <a:t>2009.</a:t>
            </a:r>
            <a:endParaRPr lang="en-US" sz="2800" dirty="0">
              <a:latin typeface="+mn-lt"/>
            </a:endParaRPr>
          </a:p>
          <a:p>
            <a:pPr>
              <a:spcBef>
                <a:spcPct val="50000"/>
              </a:spcBef>
              <a:buFont typeface="Arial" charset="0"/>
              <a:buChar char="•"/>
            </a:pPr>
            <a:r>
              <a:rPr lang="en-US" sz="2800" dirty="0">
                <a:latin typeface="+mn-lt"/>
              </a:rPr>
              <a:t> </a:t>
            </a:r>
            <a:r>
              <a:rPr lang="en-US" sz="2800" dirty="0" smtClean="0">
                <a:latin typeface="+mn-lt"/>
              </a:rPr>
              <a:t>In 2011, the Oregon legislature created the National Voter Registration State Compliance Council to assess the new guidelines and report back to the legislature.</a:t>
            </a:r>
          </a:p>
          <a:p>
            <a:pPr>
              <a:spcBef>
                <a:spcPct val="50000"/>
              </a:spcBef>
              <a:buFont typeface="Arial" charset="0"/>
              <a:buChar char="•"/>
            </a:pPr>
            <a:r>
              <a:rPr lang="en-US" sz="2800" dirty="0" smtClean="0">
                <a:latin typeface="+mn-lt"/>
              </a:rPr>
              <a:t>Lawsuits in other states have focused the attention on making sure we implement the most current guidelines.</a:t>
            </a:r>
          </a:p>
          <a:p>
            <a:pPr>
              <a:spcBef>
                <a:spcPct val="50000"/>
              </a:spcBef>
              <a:buFont typeface="Arial" charset="0"/>
              <a:buChar char="•"/>
            </a:pPr>
            <a:r>
              <a:rPr lang="en-US" sz="2800" dirty="0" smtClean="0">
                <a:latin typeface="+mn-lt"/>
              </a:rPr>
              <a:t>Oregon’s mail in ballot system means current address is very important.</a:t>
            </a:r>
            <a:endParaRPr lang="en-US" sz="2800" dirty="0">
              <a:latin typeface="+mn-lt"/>
            </a:endParaRPr>
          </a:p>
        </p:txBody>
      </p:sp>
      <p:pic>
        <p:nvPicPr>
          <p:cNvPr id="26626" name="Picture 2" descr="http://cdn2-b.examiner.com/sites/default/files/styles/image_content_width/hash/87/36/87365d88db854dc57b3ffc63153bf98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48600" y="0"/>
            <a:ext cx="1295400" cy="1295400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1066800"/>
          </a:xfrm>
          <a:solidFill>
            <a:schemeClr val="bg1">
              <a:alpha val="50195"/>
            </a:schemeClr>
          </a:solidFill>
        </p:spPr>
        <p:txBody>
          <a:bodyPr tIns="182880"/>
          <a:lstStyle/>
          <a:p>
            <a:pPr algn="ctr" eaLnBrk="1" hangingPunct="1"/>
            <a:r>
              <a:rPr lang="en-US" sz="3600" b="1" dirty="0" smtClean="0"/>
              <a:t>Review Voter Registration Basics</a:t>
            </a:r>
            <a:endParaRPr lang="en-US" sz="2800" i="1" dirty="0" smtClean="0">
              <a:solidFill>
                <a:srgbClr val="000099"/>
              </a:solidFill>
            </a:endParaRPr>
          </a:p>
        </p:txBody>
      </p:sp>
      <p:pic>
        <p:nvPicPr>
          <p:cNvPr id="6" name="Picture 5" descr="http://disabilityrightsgalaxy.com/wordpress/wp-content/uploads/2011/07/Every-Vote-Counts-Button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90825" y="2800350"/>
            <a:ext cx="3305175" cy="329565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TextBox 6"/>
          <p:cNvSpPr txBox="1"/>
          <p:nvPr/>
        </p:nvSpPr>
        <p:spPr>
          <a:xfrm>
            <a:off x="533400" y="1600200"/>
            <a:ext cx="7620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+mn-lt"/>
              </a:rPr>
              <a:t>How does the voter registration process work in your office? </a:t>
            </a:r>
            <a:endParaRPr lang="en-US" sz="32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eaLnBrk="1" hangingPunct="1">
              <a:buFont typeface="+mj-lt"/>
              <a:buAutoNum type="arabicPeriod"/>
            </a:pPr>
            <a:r>
              <a:rPr lang="en-US" b="1" dirty="0" smtClean="0"/>
              <a:t>Offer Registration: </a:t>
            </a:r>
            <a:r>
              <a:rPr lang="en-US" dirty="0" smtClean="0"/>
              <a:t>Offer Voter Registration to all potential voters coming to WIC for certification, recertification, and address changes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b="1" dirty="0" smtClean="0"/>
              <a:t>Review: </a:t>
            </a:r>
            <a:r>
              <a:rPr lang="en-US" dirty="0" smtClean="0"/>
              <a:t>Review registration forms for completeness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b="1" dirty="0" smtClean="0"/>
              <a:t>Date: </a:t>
            </a:r>
            <a:r>
              <a:rPr lang="en-US" dirty="0" smtClean="0"/>
              <a:t>Date the voter registration form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b="1" dirty="0" smtClean="0"/>
              <a:t>Retain: </a:t>
            </a:r>
            <a:r>
              <a:rPr lang="en-US" dirty="0" smtClean="0"/>
              <a:t>Retain the declination for 24 months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b="1" dirty="0" smtClean="0"/>
              <a:t>Submit: </a:t>
            </a:r>
            <a:r>
              <a:rPr lang="en-US" dirty="0" smtClean="0"/>
              <a:t>Submit forms to local County Elections’ office within 5 days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b="1" dirty="0" smtClean="0"/>
              <a:t>Report: </a:t>
            </a:r>
            <a:r>
              <a:rPr lang="en-US" dirty="0" smtClean="0"/>
              <a:t>Report the total forms to Secretary of State</a:t>
            </a:r>
          </a:p>
          <a:p>
            <a:pPr eaLnBrk="1" hangingPunct="1">
              <a:buFont typeface="Arial" charset="0"/>
              <a:buChar char="•"/>
            </a:pPr>
            <a:endParaRPr lang="en-US" dirty="0" smtClean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228600"/>
            <a:ext cx="9144000" cy="1066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6 Core NVRA Requirements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kern="0" noProof="0" dirty="0" smtClean="0">
                <a:latin typeface="+mj-lt"/>
                <a:cs typeface="ＭＳ Ｐゴシック" charset="-128"/>
              </a:rPr>
              <a:t>Outlined in Policy 480</a:t>
            </a:r>
            <a:endParaRPr kumimoji="0" lang="en-US" sz="1800" i="1" u="none" strike="noStrike" kern="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50195"/>
            </a:schemeClr>
          </a:solidFill>
        </p:spPr>
        <p:txBody>
          <a:bodyPr/>
          <a:lstStyle/>
          <a:p>
            <a:pPr algn="ctr" eaLnBrk="1" hangingPunct="1"/>
            <a:r>
              <a:rPr lang="en-US" sz="3600" b="1" dirty="0" smtClean="0"/>
              <a:t>Think about it – talk about it</a:t>
            </a:r>
            <a:r>
              <a:rPr lang="en-US" sz="2800" b="1" dirty="0" smtClean="0">
                <a:latin typeface="Univers 55" pitchFamily="2" charset="0"/>
              </a:rPr>
              <a:t/>
            </a:r>
            <a:br>
              <a:rPr lang="en-US" sz="2800" b="1" dirty="0" smtClean="0">
                <a:latin typeface="Univers 55" pitchFamily="2" charset="0"/>
              </a:rPr>
            </a:br>
            <a:r>
              <a:rPr lang="en-US" sz="2800" b="1" dirty="0" smtClean="0">
                <a:latin typeface="Univers 55" pitchFamily="2" charset="0"/>
              </a:rPr>
              <a:t/>
            </a:r>
            <a:br>
              <a:rPr lang="en-US" sz="2800" b="1" dirty="0" smtClean="0">
                <a:latin typeface="Univers 55" pitchFamily="2" charset="0"/>
              </a:rPr>
            </a:br>
            <a:endParaRPr lang="en-US" sz="2800" i="1" dirty="0" smtClean="0">
              <a:solidFill>
                <a:srgbClr val="0000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How is your agency doing each of the 6 voter registration functions?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In which of these 6 voter registration functions are you involved?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600200" y="3581400"/>
            <a:ext cx="5943600" cy="2133600"/>
            <a:chOff x="1295400" y="3505200"/>
            <a:chExt cx="5943600" cy="2133600"/>
          </a:xfrm>
        </p:grpSpPr>
        <p:sp>
          <p:nvSpPr>
            <p:cNvPr id="9" name="Cloud Callout 8"/>
            <p:cNvSpPr/>
            <p:nvPr/>
          </p:nvSpPr>
          <p:spPr bwMode="auto">
            <a:xfrm>
              <a:off x="1295400" y="3505200"/>
              <a:ext cx="2819400" cy="2133600"/>
            </a:xfrm>
            <a:prstGeom prst="cloudCallout">
              <a:avLst>
                <a:gd name="adj1" fmla="val 22689"/>
                <a:gd name="adj2" fmla="val 82970"/>
              </a:avLst>
            </a:prstGeom>
            <a:ln w="28575"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1" u="none" strike="noStrike" normalizeH="0" baseline="0" dirty="0" smtClean="0">
                  <a:solidFill>
                    <a:schemeClr val="tx1"/>
                  </a:solidFill>
                  <a:latin typeface="Times New Roman" charset="0"/>
                </a:rPr>
                <a:t>Think 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1" u="none" strike="noStrike" normalizeH="0" baseline="0" dirty="0" smtClean="0">
                  <a:solidFill>
                    <a:schemeClr val="tx1"/>
                  </a:solidFill>
                  <a:latin typeface="Times New Roman" charset="0"/>
                </a:rPr>
                <a:t>about it… </a:t>
              </a:r>
            </a:p>
          </p:txBody>
        </p:sp>
        <p:sp>
          <p:nvSpPr>
            <p:cNvPr id="10" name="Oval Callout 9"/>
            <p:cNvSpPr/>
            <p:nvPr/>
          </p:nvSpPr>
          <p:spPr bwMode="auto">
            <a:xfrm>
              <a:off x="4495800" y="3657600"/>
              <a:ext cx="2743200" cy="1752600"/>
            </a:xfrm>
            <a:prstGeom prst="wedgeEllipseCallout">
              <a:avLst>
                <a:gd name="adj1" fmla="val -38429"/>
                <a:gd name="adj2" fmla="val 98321"/>
              </a:avLst>
            </a:prstGeom>
            <a:ln>
              <a:solidFill>
                <a:schemeClr val="accent2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u="none" strike="noStrike" normalizeH="0" baseline="0" dirty="0" smtClean="0">
                  <a:solidFill>
                    <a:schemeClr val="tx1"/>
                  </a:solidFill>
                  <a:latin typeface="Times New Roman" charset="0"/>
                </a:rPr>
                <a:t>Talk</a:t>
              </a:r>
              <a:r>
                <a:rPr kumimoji="0" lang="en-US" sz="3200" b="1" u="none" strike="noStrike" cap="all" normalizeH="0" baseline="0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4">
                          <a:shade val="20000"/>
                          <a:satMod val="245000"/>
                        </a:schemeClr>
                      </a:gs>
                      <a:gs pos="43000">
                        <a:schemeClr val="accent4">
                          <a:satMod val="255000"/>
                        </a:schemeClr>
                      </a:gs>
                      <a:gs pos="48000">
                        <a:schemeClr val="accent4">
                          <a:shade val="85000"/>
                          <a:satMod val="255000"/>
                        </a:schemeClr>
                      </a:gs>
                      <a:gs pos="100000">
                        <a:schemeClr val="accent4">
                          <a:shade val="20000"/>
                          <a:satMod val="245000"/>
                        </a:schemeClr>
                      </a:gs>
                    </a:gsLst>
                    <a:lin ang="5400000"/>
                  </a:gradFill>
                  <a:effectLst>
                    <a:reflection blurRad="12700" stA="28000" endPos="45000" dist="1000" dir="5400000" sy="-100000" algn="bl" rotWithShape="0"/>
                  </a:effectLst>
                  <a:latin typeface="Times New Roman" charset="0"/>
                </a:rPr>
                <a:t> 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3200" dirty="0" smtClean="0">
                  <a:solidFill>
                    <a:schemeClr val="tx1"/>
                  </a:solidFill>
                  <a:latin typeface="Times New Roman" charset="0"/>
                </a:rPr>
                <a:t>about it…</a:t>
              </a:r>
              <a:endParaRPr kumimoji="0" lang="en-US" sz="3200" b="1" u="none" strike="noStrike" cap="all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EABD1"/>
      </a:accent1>
      <a:accent2>
        <a:srgbClr val="FF2400"/>
      </a:accent2>
      <a:accent3>
        <a:srgbClr val="FFFFFF"/>
      </a:accent3>
      <a:accent4>
        <a:srgbClr val="000000"/>
      </a:accent4>
      <a:accent5>
        <a:srgbClr val="C0D2E5"/>
      </a:accent5>
      <a:accent6>
        <a:srgbClr val="E72000"/>
      </a:accent6>
      <a:hlink>
        <a:srgbClr val="FF2300"/>
      </a:hlink>
      <a:folHlink>
        <a:srgbClr val="FF2300"/>
      </a:folHlink>
    </a:clrScheme>
    <a:fontScheme name="Custom 1">
      <a:majorFont>
        <a:latin typeface="Arial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URL xmlns="http://schemas.microsoft.com/sharepoint/v3">
      <Url>https://stage.oregon.gov/oha/PH/HEALTHYPEOPLEFAMILIES/WIC/Documents/nvra-training-2013-presentation.pptx</Url>
      <Description>Public Meeting Discussion Groups</Description>
    </URL>
    <PublishingExpirationDate xmlns="http://schemas.microsoft.com/sharepoint/v3" xsi:nil="true"/>
    <PublishingStartDate xmlns="http://schemas.microsoft.com/sharepoint/v3" xsi:nil="true"/>
    <IACategory xmlns="59da1016-2a1b-4f8a-9768-d7a4932f6f16">Public Health</IACategory>
    <IASubtopic xmlns="59da1016-2a1b-4f8a-9768-d7a4932f6f16" xsi:nil="true"/>
    <Meta_x0020_Description xmlns="f144fd3f-61b7-45a4-a8a5-a00a4ffd3675" xsi:nil="true"/>
    <DocumentExpirationDate xmlns="59da1016-2a1b-4f8a-9768-d7a4932f6f16">2018-12-31T08:00:00+00:00</DocumentExpirationDate>
    <IATopic xmlns="59da1016-2a1b-4f8a-9768-d7a4932f6f16">Public Health - Providers and Partners</IATopic>
    <Meta_x0020_Keywords xmlns="f144fd3f-61b7-45a4-a8a5-a00a4ffd367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012CDB5CCD2847B46468FD3DF1DE6F" ma:contentTypeVersion="20" ma:contentTypeDescription="Create a new document." ma:contentTypeScope="" ma:versionID="bb0cce5098166a2cdf7e2d33b7719fa7">
  <xsd:schema xmlns:xsd="http://www.w3.org/2001/XMLSchema" xmlns:xs="http://www.w3.org/2001/XMLSchema" xmlns:p="http://schemas.microsoft.com/office/2006/metadata/properties" xmlns:ns1="http://schemas.microsoft.com/sharepoint/v3" xmlns:ns2="59da1016-2a1b-4f8a-9768-d7a4932f6f16" xmlns:ns3="f144fd3f-61b7-45a4-a8a5-a00a4ffd3675" targetNamespace="http://schemas.microsoft.com/office/2006/metadata/properties" ma:root="true" ma:fieldsID="f9536f07ce3d32e94839dc9988e3f21c" ns1:_="" ns2:_="" ns3:_="">
    <xsd:import namespace="http://schemas.microsoft.com/sharepoint/v3"/>
    <xsd:import namespace="59da1016-2a1b-4f8a-9768-d7a4932f6f16"/>
    <xsd:import namespace="f144fd3f-61b7-45a4-a8a5-a00a4ffd3675"/>
    <xsd:element name="properties">
      <xsd:complexType>
        <xsd:sequence>
          <xsd:element name="documentManagement">
            <xsd:complexType>
              <xsd:all>
                <xsd:element ref="ns2:IACategory" minOccurs="0"/>
                <xsd:element ref="ns2:IATopic" minOccurs="0"/>
                <xsd:element ref="ns2:IASubtopic" minOccurs="0"/>
                <xsd:element ref="ns2:DocumentExpirationDate" minOccurs="0"/>
                <xsd:element ref="ns3:Meta_x0020_Description" minOccurs="0"/>
                <xsd:element ref="ns3:Meta_x0020_Keywords" minOccurs="0"/>
                <xsd:element ref="ns1:PublishingStartDate" minOccurs="0"/>
                <xsd:element ref="ns1:PublishingExpirationDate" minOccurs="0"/>
                <xsd:element ref="ns1:URL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0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11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  <xsd:element name="URL" ma:index="12" nillable="true" ma:displayName="URL" ma:format="Hyperlink" ma:internalName="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da1016-2a1b-4f8a-9768-d7a4932f6f16" elementFormDefault="qualified">
    <xsd:import namespace="http://schemas.microsoft.com/office/2006/documentManagement/types"/>
    <xsd:import namespace="http://schemas.microsoft.com/office/infopath/2007/PartnerControls"/>
    <xsd:element name="IACategory" ma:index="4" nillable="true" ma:displayName="IA Category" ma:format="Dropdown" ma:internalName="IACategory" ma:readOnly="false">
      <xsd:simpleType>
        <xsd:restriction base="dms:Choice">
          <xsd:enumeration value="About OHA"/>
          <xsd:enumeration value="Programs and Services"/>
          <xsd:enumeration value="Oregon Health Plan"/>
          <xsd:enumeration value="Health System Reform"/>
          <xsd:enumeration value="Licenses and Certificates"/>
          <xsd:enumeration value="Public Health"/>
        </xsd:restriction>
      </xsd:simpleType>
    </xsd:element>
    <xsd:element name="IATopic" ma:index="5" nillable="true" ma:displayName="IA Topic" ma:format="Dropdown" ma:internalName="IATopic" ma:readOnly="false">
      <xsd:simpleType>
        <xsd:restriction base="dms:Choice">
          <xsd:enumeration value="About OHA - Agency Communications"/>
          <xsd:enumeration value="About OHA - Budget"/>
          <xsd:enumeration value="About OHA - Contacts"/>
          <xsd:enumeration value="About OHA - Grants &amp; Contracts"/>
          <xsd:enumeration value="About OHA - Jobs &amp; Employment"/>
          <xsd:enumeration value="About OHA - Organization"/>
          <xsd:enumeration value="About OHA - Policies"/>
          <xsd:enumeration value="About OHA - Public Meetings"/>
          <xsd:enumeration value="About OHA - Public Records"/>
          <xsd:enumeration value="About OHA - Questions &amp; Comments"/>
          <xsd:enumeration value="About OHA - Reports &amp; Data"/>
          <xsd:enumeration value="About OHA - Rulemaking"/>
          <xsd:enumeration value="Programs and Services - Behavioral Health"/>
          <xsd:enumeration value="Programs and Services - Contacts"/>
          <xsd:enumeration value="Programs and Services - Coordinated Care"/>
          <xsd:enumeration value="Programs and Services - Disease"/>
          <xsd:enumeration value="Programs and Services - Environment"/>
          <xsd:enumeration value="Programs and Services - Health Resources"/>
          <xsd:enumeration value="Programs and Services - OEBB"/>
          <xsd:enumeration value="Programs and Services - Oregon Health Plan"/>
          <xsd:enumeration value="Programs and Services - Oregon State Hospital"/>
          <xsd:enumeration value="Programs and Services - PEBB"/>
          <xsd:enumeration value="Programs and Services - Pharmacy"/>
          <xsd:enumeration value="Programs and Services - Prevention"/>
          <xsd:enumeration value="Programs and Services - Safety"/>
          <xsd:enumeration value="Oregon Health Plan - Agency Communications"/>
          <xsd:enumeration value="Oregon Health Plan - Benefits"/>
          <xsd:enumeration value="Oregon Health Plan - Contacts"/>
          <xsd:enumeration value="Oregon Health Plan - Coordinated Care"/>
          <xsd:enumeration value="Oregon Health Plan - Grants &amp; Contracts"/>
          <xsd:enumeration value="Oregon Health Plan - Health Resources"/>
          <xsd:enumeration value="Oregon Health Plan - Policies"/>
          <xsd:enumeration value="Oregon Health Plan - Providers and Partners"/>
          <xsd:enumeration value="Oregon Health Plan - Public Meetings"/>
          <xsd:enumeration value="Oregon Health Plan - Questions &amp; Comments"/>
          <xsd:enumeration value="Oregon Health Plan - Rule Making"/>
          <xsd:enumeration value="Health System Reform - Agency Communications"/>
          <xsd:enumeration value="Health System Reform - Coordinated Care"/>
          <xsd:enumeration value="Health System Reform - Public Meetings"/>
          <xsd:enumeration value="Health System Reform - Questions &amp; Comments"/>
          <xsd:enumeration value="Health System Reform - Reports &amp; Data"/>
          <xsd:enumeration value="Licenses and Certificates - Certificates"/>
          <xsd:enumeration value="Licenses and Certificates - Contacts"/>
          <xsd:enumeration value="Licenses and Certificates - Licenses"/>
          <xsd:enumeration value="Licenses and Certificates - Vital Records"/>
          <xsd:enumeration value="Public Health - Agency Communications"/>
          <xsd:enumeration value="Public Health - Contacts"/>
          <xsd:enumeration value="Public Health - Disease"/>
          <xsd:enumeration value="Public Health - Environment"/>
          <xsd:enumeration value="Public Health - Health Resources"/>
          <xsd:enumeration value="Public Health - Questions &amp; Comments"/>
          <xsd:enumeration value="Public Health - Prevention"/>
          <xsd:enumeration value="Public Health - Providers and Partners"/>
          <xsd:enumeration value="Public Health - Reports &amp; Data"/>
          <xsd:enumeration value="Public Health - Safety"/>
          <xsd:enumeration value="Public Health - Vital Records"/>
        </xsd:restriction>
      </xsd:simpleType>
    </xsd:element>
    <xsd:element name="IASubtopic" ma:index="6" nillable="true" ma:displayName="IA Subtopic" ma:format="Dropdown" ma:internalName="IASubtopic" ma:readOnly="false">
      <xsd:simpleType>
        <xsd:restriction base="dms:Choice">
          <xsd:enumeration value="Addiction Services - Alcohol"/>
          <xsd:enumeration value="Addiction Services - Drug"/>
          <xsd:enumeration value="Addiction Services - Gambling"/>
          <xsd:enumeration value="Addiction Services - Tobacco"/>
          <xsd:enumeration value="Applications"/>
          <xsd:enumeration value="Benefits - Health Plans"/>
          <xsd:enumeration value="Benefits - OEBB"/>
          <xsd:enumeration value="Benefits - OHP"/>
          <xsd:enumeration value="Benefits - PEBB"/>
          <xsd:enumeration value="Benefits - Retirement"/>
          <xsd:enumeration value="Budget - Agency Summary"/>
          <xsd:enumeration value="Budget - Agency Request (ARB)"/>
          <xsd:enumeration value="Budget - Governors Budget"/>
          <xsd:enumeration value="Budget - Infrastructure"/>
          <xsd:enumeration value="Budget - Legislatively Adopted (LAB)"/>
          <xsd:enumeration value="Budget - Legislative action"/>
          <xsd:enumeration value="Budget - Overview"/>
          <xsd:enumeration value="Budget - Policy Option Package (POP)"/>
          <xsd:enumeration value="Budget - Priorities"/>
          <xsd:enumeration value="Budget - Program"/>
          <xsd:enumeration value="Budget - Reduction"/>
          <xsd:enumeration value="Budget - Strategic funding proposal"/>
          <xsd:enumeration value="Budget - Special report"/>
          <xsd:enumeration value="Budget - Stakeholder meeting"/>
          <xsd:enumeration value="CCO - Contact"/>
          <xsd:enumeration value="CCO - Audited Financial Statement"/>
          <xsd:enumeration value="CCO - Interim Financial Statement"/>
          <xsd:enumeration value="CCO - Internal Financial Statement"/>
          <xsd:enumeration value="Clean Air"/>
          <xsd:enumeration value="Clean Water"/>
          <xsd:enumeration value="Clinics"/>
          <xsd:enumeration value="Commissions"/>
          <xsd:enumeration value="Committee Members"/>
          <xsd:enumeration value="Committees"/>
          <xsd:enumeration value="Crisis Services"/>
          <xsd:enumeration value="Drug Addiction Services"/>
          <xsd:enumeration value="Electronic Health Care Records (EHR)"/>
          <xsd:enumeration value="Emergency Preparedness"/>
          <xsd:enumeration value="Environmental Pollution"/>
          <xsd:enumeration value="Featured Content"/>
          <xsd:enumeration value="Fees"/>
          <xsd:enumeration value="Health Services - Primary Care Home"/>
          <xsd:enumeration value="Health Services - Prioritized list"/>
          <xsd:enumeration value="ICD-10"/>
          <xsd:enumeration value="Immunizations"/>
          <xsd:enumeration value="Legislation - Bills"/>
          <xsd:enumeration value="Legislation - Contact"/>
          <xsd:enumeration value="Legislation - Highlights"/>
          <xsd:enumeration value="Legislation - Session Summary"/>
          <xsd:enumeration value="Materials - Commission"/>
          <xsd:enumeration value="Materials - Committee"/>
          <xsd:enumeration value="Materials - Coverage Guidance"/>
          <xsd:enumeration value="Materials - Evidence-based Guidelines"/>
          <xsd:enumeration value="Materials - Health care plan details"/>
          <xsd:enumeration value="Materials - Health care plan overview"/>
          <xsd:enumeration value="Materials - Meeting Document"/>
          <xsd:enumeration value="Materials - Meeting Recording"/>
          <xsd:enumeration value="Materials - Meeting Schedule"/>
          <xsd:enumeration value="Materials - Open Enrollment"/>
          <xsd:enumeration value="Materials - Training"/>
          <xsd:enumeration value="Materials - Webinar"/>
          <xsd:enumeration value="Materials - Workgroup"/>
          <xsd:enumeration value="Medical Marijuana (OMMP)"/>
          <xsd:enumeration value="Medical Services"/>
          <xsd:enumeration value="Meeting Document"/>
          <xsd:enumeration value="Meeting Schedule"/>
          <xsd:enumeration value="Mental Health Services"/>
          <xsd:enumeration value="Metrics - Behavioral Health"/>
          <xsd:enumeration value="Metrics - CCO"/>
          <xsd:enumeration value="Metrics - Demographics"/>
          <xsd:enumeration value="Metrics - Hospital Performance"/>
          <xsd:enumeration value="Metrics - Incentive"/>
          <xsd:enumeration value="Metrics - Measures and Outcomes Tracking (MOTS)"/>
          <xsd:enumeration value="Metrics - ONE Eligibility system"/>
          <xsd:enumeration value="Metrics - Prevention"/>
          <xsd:enumeration value="Metrics - Rural health"/>
          <xsd:enumeration value="Metrics - State-Wide"/>
          <xsd:enumeration value="News Letter"/>
          <xsd:enumeration value="News Release"/>
          <xsd:enumeration value="OHP - Medicaid Waiver"/>
          <xsd:enumeration value="OHP - Provider Announcement"/>
          <xsd:enumeration value="OHP - Provider Rates"/>
          <xsd:enumeration value="Preferred Drug List"/>
          <xsd:enumeration value="Prescription Drugs - Monitoring"/>
          <xsd:enumeration value="Prescription Drugs - Preferred List"/>
          <xsd:enumeration value="Prescription Drugs - Subsidy"/>
          <xsd:enumeration value="Prescription Drugs Subsidy"/>
          <xsd:enumeration value="Technical Assistance"/>
          <xsd:enumeration value="Training"/>
          <xsd:enumeration value="Vital Statistics - Birth Certificate"/>
          <xsd:enumeration value="Vital Statistics - Certificate Death"/>
          <xsd:enumeration value="Vital Statistics - Data Use Requests"/>
          <xsd:enumeration value="Vital Statistics - Divorce Data"/>
          <xsd:enumeration value="Vital Statistics - Domestic Partnership Data"/>
          <xsd:enumeration value="Vital Statistics - Fetal Death Data"/>
          <xsd:enumeration value="Vital Statistics - Marriage Data"/>
          <xsd:enumeration value="Vital Statistics - Teen Pregnancy Data"/>
          <xsd:enumeration value="Wellness - Exercise"/>
          <xsd:enumeration value="Wellness - HEM"/>
          <xsd:enumeration value="Wellness - Intervention"/>
          <xsd:enumeration value="Wellness - Pain Management"/>
          <xsd:enumeration value="Wellness - Reproductive Health"/>
          <xsd:enumeration value="Wellness - Stress Relief"/>
        </xsd:restriction>
      </xsd:simpleType>
    </xsd:element>
    <xsd:element name="DocumentExpirationDate" ma:index="7" nillable="true" ma:displayName="Document Expiration Date" ma:format="DateOnly" ma:internalName="DocumentExpirationDate" ma:readOnly="false">
      <xsd:simpleType>
        <xsd:restriction base="dms:DateTime"/>
      </xsd:simpleType>
    </xsd:element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44fd3f-61b7-45a4-a8a5-a00a4ffd3675" elementFormDefault="qualified">
    <xsd:import namespace="http://schemas.microsoft.com/office/2006/documentManagement/types"/>
    <xsd:import namespace="http://schemas.microsoft.com/office/infopath/2007/PartnerControls"/>
    <xsd:element name="Meta_x0020_Description" ma:index="8" nillable="true" ma:displayName="Meta Description" ma:internalName="Meta_x0020_Description" ma:readOnly="false">
      <xsd:simpleType>
        <xsd:restriction base="dms:Text"/>
      </xsd:simpleType>
    </xsd:element>
    <xsd:element name="Meta_x0020_Keywords" ma:index="9" nillable="true" ma:displayName="Meta Keywords" ma:internalName="Meta_x0020_Keywords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0F87539-8F9A-4BA3-9D1B-6D66D354E12B}"/>
</file>

<file path=customXml/itemProps2.xml><?xml version="1.0" encoding="utf-8"?>
<ds:datastoreItem xmlns:ds="http://schemas.openxmlformats.org/officeDocument/2006/customXml" ds:itemID="{52E2C729-2F90-4599-87CD-7119ADFF0121}"/>
</file>

<file path=customXml/itemProps3.xml><?xml version="1.0" encoding="utf-8"?>
<ds:datastoreItem xmlns:ds="http://schemas.openxmlformats.org/officeDocument/2006/customXml" ds:itemID="{68F45D63-153D-4191-BD68-12CDDAE72A51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4426</TotalTime>
  <Words>1754</Words>
  <Application>Microsoft Office PowerPoint</Application>
  <PresentationFormat>On-screen Show (4:3)</PresentationFormat>
  <Paragraphs>176</Paragraphs>
  <Slides>34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Blank Presentation</vt:lpstr>
      <vt:lpstr>Slide 1</vt:lpstr>
      <vt:lpstr>What is NVRA?  The National Voter Registration Act Of 1993 </vt:lpstr>
      <vt:lpstr>Think about it – talk about it  </vt:lpstr>
      <vt:lpstr>Think about it: Women weren’t able to vote in Oregon until 1912 . Some things have changed in the last 100 years. Some things haven’t.</vt:lpstr>
      <vt:lpstr>It’s not just WIC</vt:lpstr>
      <vt:lpstr>Why are we talking about this now?</vt:lpstr>
      <vt:lpstr>Review Voter Registration Basics</vt:lpstr>
      <vt:lpstr>Slide 8</vt:lpstr>
      <vt:lpstr>Think about it – talk about it  </vt:lpstr>
      <vt:lpstr>Slide 10</vt:lpstr>
      <vt:lpstr>Slide 11</vt:lpstr>
      <vt:lpstr>Slide 12</vt:lpstr>
      <vt:lpstr>Slide 13</vt:lpstr>
      <vt:lpstr>Think about it – talk about it  </vt:lpstr>
      <vt:lpstr>Slide 15</vt:lpstr>
      <vt:lpstr>Why is it important to offer voter registration when the address is changed?</vt:lpstr>
      <vt:lpstr>Slide 17</vt:lpstr>
      <vt:lpstr>Slide 18</vt:lpstr>
      <vt:lpstr>Form SEL-503</vt:lpstr>
      <vt:lpstr>Form SEL-503d – Declination only</vt:lpstr>
      <vt:lpstr>Slide 21</vt:lpstr>
      <vt:lpstr>Slide 22</vt:lpstr>
      <vt:lpstr>Slide 23</vt:lpstr>
      <vt:lpstr>Slide 24</vt:lpstr>
      <vt:lpstr>Think about it – talk about it  </vt:lpstr>
      <vt:lpstr>Take a look at the rest of the Core Requirements  </vt:lpstr>
      <vt:lpstr>Slide 27</vt:lpstr>
      <vt:lpstr>Slide 28</vt:lpstr>
      <vt:lpstr>Slide 29</vt:lpstr>
      <vt:lpstr>Slide 30</vt:lpstr>
      <vt:lpstr>Slide 31</vt:lpstr>
      <vt:lpstr>Think about it – talk about it  </vt:lpstr>
      <vt:lpstr>Slide 33</vt:lpstr>
      <vt:lpstr>Slide 34</vt:lpstr>
    </vt:vector>
  </TitlesOfParts>
  <Company>Oregon Secretary of State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Public Meeting Discussion Groups</dc:title>
  <dc:creator>gennew</dc:creator>
  <cp:lastModifiedBy>Kim McGee</cp:lastModifiedBy>
  <cp:revision>259</cp:revision>
  <cp:lastPrinted>2005-02-08T23:35:48Z</cp:lastPrinted>
  <dcterms:created xsi:type="dcterms:W3CDTF">2012-10-12T22:01:10Z</dcterms:created>
  <dcterms:modified xsi:type="dcterms:W3CDTF">2012-12-21T20:33:07Z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0x01010079012CDB5CCD2847B46468FD3DF1DE6F</vt:lpwstr>
  </property>
  <property fmtid="{D5CDD505-2E9C-101B-9397-08002B2CF9AE}" pid="3" name="WorkflowChangePath">
    <vt:lpwstr>7a8214dd-047d-4ac3-b198-53133860870f,2;7a8214dd-047d-4ac3-b198-53133860870f,4;7a8214dd-047d-4ac3-b198-53133860870f,7;</vt:lpwstr>
  </property>
  <property fmtid="{D5CDD505-2E9C-101B-9397-08002B2CF9AE}" pid="4" name="Order">
    <vt:r8>115000</vt:r8>
  </property>
</Properties>
</file>