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9" r:id="rId5"/>
    <p:sldId id="283" r:id="rId6"/>
    <p:sldId id="259" r:id="rId7"/>
    <p:sldId id="271" r:id="rId8"/>
    <p:sldId id="260" r:id="rId9"/>
    <p:sldId id="272" r:id="rId10"/>
    <p:sldId id="277" r:id="rId11"/>
    <p:sldId id="275" r:id="rId12"/>
    <p:sldId id="261" r:id="rId13"/>
    <p:sldId id="278" r:id="rId14"/>
    <p:sldId id="267" r:id="rId15"/>
    <p:sldId id="268" r:id="rId16"/>
    <p:sldId id="269" r:id="rId17"/>
    <p:sldId id="281" r:id="rId18"/>
    <p:sldId id="28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7" autoAdjust="0"/>
    <p:restoredTop sz="94634" autoAdjust="0"/>
  </p:normalViewPr>
  <p:slideViewPr>
    <p:cSldViewPr>
      <p:cViewPr varScale="1">
        <p:scale>
          <a:sx n="91" d="100"/>
          <a:sy n="91" d="100"/>
        </p:scale>
        <p:origin x="114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36220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7" name="Picture 6" descr="banner fina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76200"/>
            <a:ext cx="9144000" cy="2043953"/>
          </a:xfrm>
          <a:prstGeom prst="rect">
            <a:avLst/>
          </a:prstGeom>
        </p:spPr>
      </p:pic>
      <p:pic>
        <p:nvPicPr>
          <p:cNvPr id="13" name="Picture 12" descr="lin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6477000"/>
            <a:ext cx="9144000" cy="30459"/>
          </a:xfrm>
          <a:prstGeom prst="rect">
            <a:avLst/>
          </a:prstGeom>
        </p:spPr>
      </p:pic>
      <p:pic>
        <p:nvPicPr>
          <p:cNvPr id="12" name="Picture 11" descr="oha_logo_sm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4800" y="6027725"/>
            <a:ext cx="1600200" cy="6016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92875"/>
            <a:ext cx="2133600" cy="365125"/>
          </a:xfrm>
        </p:spPr>
        <p:txBody>
          <a:bodyPr/>
          <a:lstStyle/>
          <a:p>
            <a:fld id="{452E3DFC-7DD8-45F2-9DF0-B5CFF1D95FBD}" type="datetimeFigureOut">
              <a:rPr lang="en-US" smtClean="0"/>
              <a:pPr/>
              <a:t>3/20/2017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365125"/>
          </a:xfrm>
        </p:spPr>
        <p:txBody>
          <a:bodyPr/>
          <a:lstStyle/>
          <a:p>
            <a:fld id="{A817F4F7-2D81-4FD0-8B31-34174E30EC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wooshonly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76200"/>
            <a:ext cx="9144000" cy="598842"/>
          </a:xfrm>
          <a:prstGeom prst="rect">
            <a:avLst/>
          </a:prstGeom>
        </p:spPr>
      </p:pic>
      <p:pic>
        <p:nvPicPr>
          <p:cNvPr id="9" name="Picture 8" descr="lin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6522741"/>
            <a:ext cx="9144000" cy="3045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E3DFC-7DD8-45F2-9DF0-B5CFF1D95FBD}" type="datetimeFigureOut">
              <a:rPr lang="en-US" smtClean="0"/>
              <a:pPr/>
              <a:t>3/20/2017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7F4F7-2D81-4FD0-8B31-34174E30E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snp.fns.usda.gov/nupc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APL Creation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UPCs to the left of me,</a:t>
            </a:r>
          </a:p>
          <a:p>
            <a:r>
              <a:rPr lang="en-US" sz="1800" dirty="0" smtClean="0"/>
              <a:t>UPCs to the right,</a:t>
            </a:r>
          </a:p>
          <a:p>
            <a:r>
              <a:rPr lang="en-US" sz="1800" dirty="0"/>
              <a:t>h</a:t>
            </a:r>
            <a:r>
              <a:rPr lang="en-US" sz="1800" dirty="0" smtClean="0"/>
              <a:t>ere I am</a:t>
            </a:r>
          </a:p>
          <a:p>
            <a:r>
              <a:rPr lang="en-US" sz="1800" dirty="0" smtClean="0"/>
              <a:t>Stuck in the middle with PLU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UPCs added in first year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/>
              <a:t>Total UPC/PLUs at Pilot start:  10,609</a:t>
            </a:r>
          </a:p>
          <a:p>
            <a:pPr lvl="0"/>
            <a:r>
              <a:rPr lang="en-US" dirty="0"/>
              <a:t>Total UPC/PLUs </a:t>
            </a:r>
            <a:r>
              <a:rPr lang="en-US" dirty="0" smtClean="0"/>
              <a:t>after 1 year:    12,201</a:t>
            </a:r>
            <a:endParaRPr lang="en-US" dirty="0"/>
          </a:p>
          <a:p>
            <a:pPr lvl="0"/>
            <a:r>
              <a:rPr lang="en-US" dirty="0"/>
              <a:t>Additions in first year                </a:t>
            </a:r>
            <a:r>
              <a:rPr lang="en-US" dirty="0" smtClean="0"/>
              <a:t>1592   </a:t>
            </a:r>
            <a:r>
              <a:rPr lang="en-US" dirty="0"/>
              <a:t>or 15%</a:t>
            </a:r>
          </a:p>
          <a:p>
            <a:pPr lvl="0"/>
            <a:r>
              <a:rPr lang="en-US" dirty="0"/>
              <a:t>85% of the additions during the first year were fresh/frozen fruit &amp; vegetables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Redeemed (purchased) UPC/PLUs</a:t>
            </a:r>
            <a:r>
              <a:rPr lang="en-US" dirty="0" smtClean="0"/>
              <a:t>:</a:t>
            </a:r>
            <a:r>
              <a:rPr lang="en-US" dirty="0"/>
              <a:t> </a:t>
            </a:r>
          </a:p>
          <a:p>
            <a:pPr lvl="0"/>
            <a:r>
              <a:rPr lang="en-US" dirty="0"/>
              <a:t>Unique UPC/PLUs redeemed in one year: 4,759</a:t>
            </a:r>
          </a:p>
          <a:p>
            <a:pPr lvl="0"/>
            <a:r>
              <a:rPr lang="en-US" dirty="0"/>
              <a:t>13% of redeemed UPCs were added after Pilot started</a:t>
            </a:r>
          </a:p>
          <a:p>
            <a:r>
              <a:rPr lang="en-US" dirty="0"/>
              <a:t>76% of redeemed additions were fresh/frozen fruits and vegetables</a:t>
            </a:r>
          </a:p>
        </p:txBody>
      </p:sp>
    </p:spTree>
    <p:extLst>
      <p:ext uri="{BB962C8B-B14F-4D97-AF65-F5344CB8AC3E}">
        <p14:creationId xmlns:p14="http://schemas.microsoft.com/office/powerpoint/2010/main" val="795496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Category 19 Fruit &amp; Vegetables Feb 2017	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905000"/>
          <a:ext cx="8229600" cy="342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Fruit &amp; Vegetables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UPC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Totals</a:t>
                      </a:r>
                      <a:endParaRPr lang="en-US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Redeemed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2,396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1,437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3,833</a:t>
                      </a:r>
                      <a:endParaRPr lang="en-US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APL 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6,659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3,358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10,017</a:t>
                      </a:r>
                      <a:endParaRPr lang="en-US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en-US" dirty="0" smtClean="0"/>
                        <a:t>% Redeemed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38%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596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Maintaining the APL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Oregon UPC form at retailers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083" y="2514600"/>
            <a:ext cx="5818717" cy="400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75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Maintaining APL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Food Court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038349"/>
            <a:ext cx="3028950" cy="403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25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APL additions &amp; Local Clinic 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Did you find a product missing from the APL?</a:t>
            </a:r>
          </a:p>
          <a:p>
            <a:endParaRPr lang="en-US" dirty="0"/>
          </a:p>
          <a:p>
            <a:r>
              <a:rPr lang="en-US" dirty="0" smtClean="0"/>
              <a:t>Take a picture with your phone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817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 Examples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3024" y="1916089"/>
            <a:ext cx="3817951" cy="41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191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5556" y="2133600"/>
            <a:ext cx="3882538" cy="3688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148281"/>
            <a:ext cx="2621507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01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APL Feb 2017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05002" y="1816974"/>
          <a:ext cx="5333997" cy="42211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4152"/>
                <a:gridCol w="817993"/>
                <a:gridCol w="817993"/>
                <a:gridCol w="1005450"/>
                <a:gridCol w="988409"/>
              </a:tblGrid>
              <a:tr h="3090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Category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UPC/PLU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% Total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Redeemed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%Redeemed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02  Cheese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2.5%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03  Eggs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0.4%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05  Cereal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1.8%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3392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06  Peanut Butter, Beans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592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4.7%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6.9%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08  Fish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0.7%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09  Baby Cereal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12  Baby Food FV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1.5%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13  Baby Food Meat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3392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16  Bread Whole Grains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4.0%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19  Fruit &amp; Vegetables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79.2%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3,833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67.9%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21  Infant Formula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3392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31  Special Infant Formula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41  Medical Formula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1.5%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50  Yogurt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0.5%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51  Whole Milk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52  Low Fat Free Milk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364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2.9%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4.6%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53  Juice 48 Ounce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0.9%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1.3%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54  Juice 64 Ounce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  <a:tr h="180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Grand Total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12653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5647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38" marR="7538" marT="7538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117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285" y="1905000"/>
            <a:ext cx="5641429" cy="4221163"/>
          </a:xfrm>
        </p:spPr>
      </p:pic>
    </p:spTree>
    <p:extLst>
      <p:ext uri="{BB962C8B-B14F-4D97-AF65-F5344CB8AC3E}">
        <p14:creationId xmlns:p14="http://schemas.microsoft.com/office/powerpoint/2010/main" val="869029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Oregon </a:t>
            </a:r>
            <a:r>
              <a:rPr lang="en-US" dirty="0"/>
              <a:t>O</a:t>
            </a:r>
            <a:r>
              <a:rPr lang="en-US" dirty="0" smtClean="0"/>
              <a:t>verview at Pilot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95,000 Participants       </a:t>
            </a:r>
          </a:p>
          <a:p>
            <a:pPr marL="0" indent="0">
              <a:buNone/>
            </a:pPr>
            <a:r>
              <a:rPr lang="en-US" dirty="0" smtClean="0"/>
              <a:t>537 Vendors</a:t>
            </a:r>
          </a:p>
          <a:p>
            <a:pPr marL="0" indent="0">
              <a:buNone/>
            </a:pPr>
            <a:r>
              <a:rPr lang="en-US" dirty="0" smtClean="0"/>
              <a:t>266 Large Chain</a:t>
            </a:r>
          </a:p>
          <a:p>
            <a:pPr marL="0" indent="0">
              <a:buNone/>
            </a:pPr>
            <a:r>
              <a:rPr lang="en-US" dirty="0" smtClean="0"/>
              <a:t>95 Small Chain</a:t>
            </a:r>
          </a:p>
          <a:p>
            <a:pPr marL="0" indent="0">
              <a:buNone/>
            </a:pPr>
            <a:r>
              <a:rPr lang="en-US" dirty="0" smtClean="0"/>
              <a:t>101 Independent</a:t>
            </a:r>
          </a:p>
          <a:p>
            <a:pPr marL="0" indent="0">
              <a:buNone/>
            </a:pPr>
            <a:r>
              <a:rPr lang="en-US" dirty="0" smtClean="0"/>
              <a:t>70 Pharmacies</a:t>
            </a:r>
          </a:p>
          <a:p>
            <a:pPr marL="0" indent="0">
              <a:buNone/>
            </a:pPr>
            <a:r>
              <a:rPr lang="en-US" dirty="0" smtClean="0"/>
              <a:t>5 Farmers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133600"/>
            <a:ext cx="4343400" cy="3581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started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Other States APL (Oregon started with KY)</a:t>
            </a:r>
          </a:p>
          <a:p>
            <a:r>
              <a:rPr lang="en-US" dirty="0" smtClean="0"/>
              <a:t>Retailers</a:t>
            </a:r>
          </a:p>
          <a:p>
            <a:r>
              <a:rPr lang="en-US" dirty="0" smtClean="0"/>
              <a:t>Food Distributors</a:t>
            </a:r>
          </a:p>
          <a:p>
            <a:r>
              <a:rPr lang="en-US" dirty="0"/>
              <a:t>NUPC database </a:t>
            </a:r>
            <a:r>
              <a:rPr lang="en-US" dirty="0" smtClean="0">
                <a:solidFill>
                  <a:srgbClr val="00B050"/>
                </a:solidFill>
                <a:hlinkClick r:id="rId2"/>
              </a:rPr>
              <a:t>https</a:t>
            </a:r>
            <a:r>
              <a:rPr lang="en-US" dirty="0">
                <a:solidFill>
                  <a:srgbClr val="00B050"/>
                </a:solidFill>
                <a:hlinkClick r:id="rId2"/>
              </a:rPr>
              <a:t>://snp.fns.usda.gov/nupc</a:t>
            </a:r>
            <a:r>
              <a:rPr lang="en-US" dirty="0" smtClean="0">
                <a:solidFill>
                  <a:srgbClr val="00B050"/>
                </a:solidFill>
                <a:hlinkClick r:id="rId2"/>
              </a:rPr>
              <a:t>/</a:t>
            </a:r>
            <a:endParaRPr lang="en-US" dirty="0" smtClean="0">
              <a:solidFill>
                <a:srgbClr val="00B05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043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APL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National Food Category &amp; Subcategory Table </a:t>
            </a:r>
            <a:r>
              <a:rPr lang="en-US" dirty="0">
                <a:solidFill>
                  <a:srgbClr val="00B050"/>
                </a:solidFill>
              </a:rPr>
              <a:t>https://www.fns.usda.gov/proposed-national-food-category-subcategory-table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3388609"/>
            <a:ext cx="7822272" cy="296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212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APL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Naming Convention for food Descriptions        	  </a:t>
            </a:r>
          </a:p>
          <a:p>
            <a:r>
              <a:rPr lang="en-US" dirty="0" smtClean="0"/>
              <a:t>Short Description of item 24 characters</a:t>
            </a:r>
          </a:p>
          <a:p>
            <a:r>
              <a:rPr lang="en-US" dirty="0"/>
              <a:t>Order of description will be food name – type – size</a:t>
            </a:r>
          </a:p>
          <a:p>
            <a:r>
              <a:rPr lang="en-US" dirty="0" smtClean="0"/>
              <a:t>Milk Whole Gal</a:t>
            </a:r>
          </a:p>
          <a:p>
            <a:r>
              <a:rPr lang="en-US" dirty="0" smtClean="0"/>
              <a:t>Milk 2% </a:t>
            </a:r>
            <a:r>
              <a:rPr lang="en-US" dirty="0" err="1" smtClean="0"/>
              <a:t>Halfgal</a:t>
            </a:r>
            <a:endParaRPr lang="en-US" dirty="0"/>
          </a:p>
          <a:p>
            <a:endParaRPr lang="en-US" dirty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651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 Scanner Decision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There are a number of scanners being used by differing states. No need to reinvent the wheel</a:t>
            </a:r>
          </a:p>
          <a:p>
            <a:r>
              <a:rPr lang="en-US" dirty="0" smtClean="0"/>
              <a:t>See EBT User Group conference presentations for examples.</a:t>
            </a:r>
          </a:p>
          <a:p>
            <a:r>
              <a:rPr lang="en-US" dirty="0" smtClean="0"/>
              <a:t>Oregon uses a Motorola scanner with off the shelf software to import data to &amp; from the scanners and PC.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572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Oregon Scanner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5334000" cy="4221163"/>
          </a:xfrm>
        </p:spPr>
        <p:txBody>
          <a:bodyPr>
            <a:normAutofit fontScale="92500"/>
          </a:bodyPr>
          <a:lstStyle/>
          <a:p>
            <a:r>
              <a:rPr lang="en-US" dirty="0"/>
              <a:t>Motorola MC5590 Scanner</a:t>
            </a:r>
          </a:p>
          <a:p>
            <a:pPr>
              <a:buNone/>
            </a:pPr>
            <a:endParaRPr lang="en-US" sz="1200" dirty="0"/>
          </a:p>
          <a:p>
            <a:r>
              <a:rPr lang="en-US" dirty="0"/>
              <a:t>PTS </a:t>
            </a:r>
            <a:r>
              <a:rPr lang="en-US" dirty="0" err="1"/>
              <a:t>TracerPlus</a:t>
            </a:r>
            <a:r>
              <a:rPr lang="en-US" dirty="0"/>
              <a:t> Software</a:t>
            </a:r>
          </a:p>
          <a:p>
            <a:pPr lvl="1"/>
            <a:r>
              <a:rPr lang="en-US" dirty="0"/>
              <a:t>Sold Separately</a:t>
            </a:r>
          </a:p>
          <a:p>
            <a:pPr lvl="1">
              <a:buNone/>
            </a:pPr>
            <a:endParaRPr lang="en-US" sz="1200" dirty="0"/>
          </a:p>
          <a:p>
            <a:r>
              <a:rPr lang="en-US" dirty="0"/>
              <a:t>Used software to create form for scanning and data entry</a:t>
            </a:r>
          </a:p>
          <a:p>
            <a:endParaRPr lang="en-US" sz="1200" dirty="0"/>
          </a:p>
          <a:p>
            <a:r>
              <a:rPr lang="en-US" dirty="0"/>
              <a:t>Loaded updated UPCs before each scanning session</a:t>
            </a:r>
          </a:p>
          <a:p>
            <a:endParaRPr lang="en-US" dirty="0"/>
          </a:p>
        </p:txBody>
      </p:sp>
      <p:pic>
        <p:nvPicPr>
          <p:cNvPr id="4" name="Picture 3" descr="Motorola MC5900 Scanner 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2057400"/>
            <a:ext cx="32004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9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Scanning &amp; collection 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Scanning team needs to know the food list</a:t>
            </a:r>
          </a:p>
          <a:p>
            <a:r>
              <a:rPr lang="en-US" dirty="0" smtClean="0"/>
              <a:t>2 staff can scan a large chain store in a couple of hours.</a:t>
            </a:r>
          </a:p>
          <a:p>
            <a:r>
              <a:rPr lang="en-US" dirty="0" smtClean="0"/>
              <a:t>Retailers will send UPC information with missing digits &amp; abbreviated descriptions.</a:t>
            </a:r>
          </a:p>
          <a:p>
            <a:r>
              <a:rPr lang="en-US" dirty="0" smtClean="0"/>
              <a:t>UPCs come in differing lengths.</a:t>
            </a:r>
          </a:p>
          <a:p>
            <a:r>
              <a:rPr lang="en-US" dirty="0" smtClean="0"/>
              <a:t>Scanning strategy for the state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676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 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Should you require vendors to PLU Map?</a:t>
            </a:r>
          </a:p>
          <a:p>
            <a:r>
              <a:rPr lang="en-US" dirty="0" smtClean="0"/>
              <a:t>Full or Partial Mapping</a:t>
            </a:r>
          </a:p>
          <a:p>
            <a:r>
              <a:rPr lang="en-US" dirty="0" smtClean="0"/>
              <a:t>The </a:t>
            </a:r>
            <a:r>
              <a:rPr lang="en-US" dirty="0"/>
              <a:t>USDA operating rules for WIC EBT requires a fresh fruit and vegetable ‘mapping’ of ‘Retailer Specific’ UPCs &amp; PLUs. </a:t>
            </a:r>
            <a:endParaRPr lang="en-US" dirty="0" smtClean="0"/>
          </a:p>
          <a:p>
            <a:r>
              <a:rPr lang="en-US" dirty="0" smtClean="0"/>
              <a:t>IFPS : International Federation for Produce Standards</a:t>
            </a:r>
            <a:endParaRPr lang="en-US" dirty="0"/>
          </a:p>
          <a:p>
            <a:pPr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728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79C0"/>
      </a:dk1>
      <a:lt1>
        <a:srgbClr val="FFFFFF"/>
      </a:lt1>
      <a:dk2>
        <a:srgbClr val="000000"/>
      </a:dk2>
      <a:lt2>
        <a:srgbClr val="808080"/>
      </a:lt2>
      <a:accent1>
        <a:srgbClr val="F68026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https://stage.oregon.gov/oha/PH/HEALTHYPEOPLEFAMILIES/WIC/Documents/ewic-showcase/04-ewic-sc-APL.pptx</Url>
      <Description>Slide 1</Description>
    </URL>
    <PublishingExpirationDate xmlns="http://schemas.microsoft.com/sharepoint/v3" xsi:nil="true"/>
    <PublishingStartDate xmlns="http://schemas.microsoft.com/sharepoint/v3" xsi:nil="true"/>
    <IACategory xmlns="59da1016-2a1b-4f8a-9768-d7a4932f6f16" xsi:nil="true"/>
    <IASubtopic xmlns="59da1016-2a1b-4f8a-9768-d7a4932f6f16" xsi:nil="true"/>
    <Meta_x0020_Description xmlns="f144fd3f-61b7-45a4-a8a5-a00a4ffd3675" xsi:nil="true"/>
    <DocumentExpirationDate xmlns="59da1016-2a1b-4f8a-9768-d7a4932f6f16" xsi:nil="true"/>
    <IATopic xmlns="59da1016-2a1b-4f8a-9768-d7a4932f6f16" xsi:nil="true"/>
    <Meta_x0020_Keywords xmlns="f144fd3f-61b7-45a4-a8a5-a00a4ffd3675" xsi:nil="true"/>
  </documentManagement>
</p:properties>
</file>

<file path=customXml/itemProps1.xml><?xml version="1.0" encoding="utf-8"?>
<ds:datastoreItem xmlns:ds="http://schemas.openxmlformats.org/officeDocument/2006/customXml" ds:itemID="{31BAF894-811D-4014-AD3A-70A8E3748D58}"/>
</file>

<file path=customXml/itemProps2.xml><?xml version="1.0" encoding="utf-8"?>
<ds:datastoreItem xmlns:ds="http://schemas.openxmlformats.org/officeDocument/2006/customXml" ds:itemID="{20E8BBF7-A2E0-46F2-8183-A496D16CD025}"/>
</file>

<file path=customXml/itemProps3.xml><?xml version="1.0" encoding="utf-8"?>
<ds:datastoreItem xmlns:ds="http://schemas.openxmlformats.org/officeDocument/2006/customXml" ds:itemID="{B997589D-E69B-4512-81C3-ECD2A703D99A}"/>
</file>

<file path=docProps/app.xml><?xml version="1.0" encoding="utf-8"?>
<Properties xmlns="http://schemas.openxmlformats.org/officeDocument/2006/extended-properties" xmlns:vt="http://schemas.openxmlformats.org/officeDocument/2006/docPropsVTypes">
  <TotalTime>10734</TotalTime>
  <Words>544</Words>
  <Application>Microsoft Office PowerPoint</Application>
  <PresentationFormat>On-screen Show (4:3)</PresentationFormat>
  <Paragraphs>191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APL Creation</vt:lpstr>
      <vt:lpstr>Oregon Overview at Pilot</vt:lpstr>
      <vt:lpstr>Getting started</vt:lpstr>
      <vt:lpstr>APL Format</vt:lpstr>
      <vt:lpstr>APL Format</vt:lpstr>
      <vt:lpstr>UPC Scanner Decision </vt:lpstr>
      <vt:lpstr>Oregon Scanner</vt:lpstr>
      <vt:lpstr>Scanning &amp; collection lessons learned</vt:lpstr>
      <vt:lpstr>PLU Mapping</vt:lpstr>
      <vt:lpstr>UPCs added in first year</vt:lpstr>
      <vt:lpstr>Category 19 Fruit &amp; Vegetables Feb 2017 </vt:lpstr>
      <vt:lpstr>Maintaining the APL  </vt:lpstr>
      <vt:lpstr>Maintaining APL</vt:lpstr>
      <vt:lpstr>APL additions &amp; Local Clinic  </vt:lpstr>
      <vt:lpstr>Photo Examples</vt:lpstr>
      <vt:lpstr>PowerPoint Presentation</vt:lpstr>
      <vt:lpstr>APL Feb 2017</vt:lpstr>
      <vt:lpstr>Questions</vt:lpstr>
    </vt:vector>
  </TitlesOfParts>
  <Company>DHS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HW</dc:creator>
  <cp:lastModifiedBy>WALLACHY Craig</cp:lastModifiedBy>
  <cp:revision>32</cp:revision>
  <cp:lastPrinted>2017-03-20T20:21:49Z</cp:lastPrinted>
  <dcterms:created xsi:type="dcterms:W3CDTF">2012-02-13T22:17:43Z</dcterms:created>
  <dcterms:modified xsi:type="dcterms:W3CDTF">2017-03-20T20:35:17Z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0x01010079012CDB5CCD2847B46468FD3DF1DE6F</vt:lpwstr>
  </property>
  <property fmtid="{D5CDD505-2E9C-101B-9397-08002B2CF9AE}" pid="3" name="WorkflowChangePath">
    <vt:lpwstr>7a8214dd-047d-4ac3-b198-53133860870f,2;</vt:lpwstr>
  </property>
</Properties>
</file>