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7987D75" w14:textId="77777777" w:rsidR="006E5F20" w:rsidRPr="00747716" w:rsidRDefault="006E5F20" w:rsidP="00747716">
      <w:pPr>
        <w:jc w:val="center"/>
        <w:rPr>
          <w:rFonts w:asciiTheme="minorHAnsi" w:hAnsiTheme="minorHAnsi" w:cstheme="minorHAnsi"/>
          <w:b/>
          <w:sz w:val="28"/>
        </w:rPr>
      </w:pPr>
      <w:r w:rsidRPr="00747716">
        <w:rPr>
          <w:rFonts w:asciiTheme="minorHAnsi" w:hAnsiTheme="minorHAnsi" w:cstheme="minorHAnsi"/>
          <w:b/>
          <w:sz w:val="28"/>
        </w:rPr>
        <w:t>(insert AGENCY name)</w:t>
      </w:r>
    </w:p>
    <w:p w14:paraId="5011A833" w14:textId="77777777" w:rsidR="006E5F20" w:rsidRPr="00747716" w:rsidRDefault="006E5F20" w:rsidP="00747716">
      <w:pPr>
        <w:jc w:val="center"/>
        <w:rPr>
          <w:rFonts w:asciiTheme="minorHAnsi" w:hAnsiTheme="minorHAnsi" w:cstheme="minorHAnsi"/>
          <w:sz w:val="28"/>
        </w:rPr>
      </w:pPr>
      <w:r w:rsidRPr="00747716">
        <w:rPr>
          <w:rFonts w:asciiTheme="minorHAnsi" w:hAnsiTheme="minorHAnsi" w:cstheme="minorHAnsi"/>
          <w:sz w:val="28"/>
        </w:rPr>
        <w:t>Reproductive Health Program</w:t>
      </w:r>
    </w:p>
    <w:p w14:paraId="506E9D4B" w14:textId="77777777" w:rsidR="006E5F20" w:rsidRPr="00747716" w:rsidRDefault="006E5F20" w:rsidP="00747716">
      <w:pPr>
        <w:jc w:val="center"/>
        <w:rPr>
          <w:rFonts w:asciiTheme="minorHAnsi" w:hAnsiTheme="minorHAnsi" w:cstheme="minorHAnsi"/>
          <w:sz w:val="28"/>
        </w:rPr>
      </w:pPr>
      <w:r w:rsidRPr="00747716">
        <w:rPr>
          <w:rFonts w:asciiTheme="minorHAnsi" w:hAnsiTheme="minorHAnsi" w:cstheme="minorHAnsi"/>
          <w:sz w:val="28"/>
        </w:rPr>
        <w:t xml:space="preserve">Clinical </w:t>
      </w:r>
      <w:r w:rsidR="0032298D" w:rsidRPr="00747716">
        <w:rPr>
          <w:rFonts w:asciiTheme="minorHAnsi" w:hAnsiTheme="minorHAnsi" w:cstheme="minorHAnsi"/>
          <w:sz w:val="28"/>
        </w:rPr>
        <w:t xml:space="preserve">Practice </w:t>
      </w:r>
      <w:r w:rsidR="008C63E7" w:rsidRPr="00747716">
        <w:rPr>
          <w:rFonts w:asciiTheme="minorHAnsi" w:hAnsiTheme="minorHAnsi" w:cstheme="minorHAnsi"/>
          <w:sz w:val="28"/>
        </w:rPr>
        <w:t>Standard</w:t>
      </w:r>
    </w:p>
    <w:p w14:paraId="3E952E3F" w14:textId="77777777" w:rsidR="00050B92" w:rsidRPr="00747716" w:rsidRDefault="00050B92" w:rsidP="00747716">
      <w:pPr>
        <w:rPr>
          <w:rFonts w:asciiTheme="minorHAnsi" w:hAnsiTheme="minorHAnsi" w:cstheme="minorHAnsi"/>
          <w:sz w:val="24"/>
          <w:szCs w:val="24"/>
        </w:rPr>
      </w:pPr>
    </w:p>
    <w:tbl>
      <w:tblPr>
        <w:tblW w:w="0" w:type="auto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ook w:val="04A0" w:firstRow="1" w:lastRow="0" w:firstColumn="1" w:lastColumn="0" w:noHBand="0" w:noVBand="1"/>
      </w:tblPr>
      <w:tblGrid>
        <w:gridCol w:w="1636"/>
        <w:gridCol w:w="4222"/>
        <w:gridCol w:w="3492"/>
      </w:tblGrid>
      <w:tr w:rsidR="00050B92" w:rsidRPr="00747716" w14:paraId="79A14280" w14:textId="77777777" w:rsidTr="00747716">
        <w:trPr>
          <w:trHeight w:val="432"/>
        </w:trPr>
        <w:tc>
          <w:tcPr>
            <w:tcW w:w="5876" w:type="dxa"/>
            <w:gridSpan w:val="2"/>
            <w:vAlign w:val="center"/>
          </w:tcPr>
          <w:p w14:paraId="7C1C0538" w14:textId="77777777" w:rsidR="00050B92" w:rsidRPr="00747716" w:rsidRDefault="00050B92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>Subject:</w:t>
            </w:r>
            <w:r w:rsidR="009B0922"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</w:t>
            </w:r>
            <w:r w:rsidR="009B0922" w:rsidRPr="00747716">
              <w:rPr>
                <w:rFonts w:asciiTheme="minorHAnsi" w:hAnsiTheme="minorHAnsi" w:cstheme="minorHAnsi"/>
                <w:sz w:val="24"/>
                <w:szCs w:val="24"/>
              </w:rPr>
              <w:t>Vasectomy</w:t>
            </w:r>
          </w:p>
        </w:tc>
        <w:tc>
          <w:tcPr>
            <w:tcW w:w="3502" w:type="dxa"/>
            <w:vAlign w:val="center"/>
          </w:tcPr>
          <w:p w14:paraId="5A01297B" w14:textId="77777777" w:rsidR="00050B92" w:rsidRPr="00747716" w:rsidRDefault="00050B92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>No.</w:t>
            </w:r>
          </w:p>
        </w:tc>
      </w:tr>
      <w:tr w:rsidR="005C2B4B" w:rsidRPr="00747716" w14:paraId="6673C632" w14:textId="77777777" w:rsidTr="00666062">
        <w:trPr>
          <w:trHeight w:val="440"/>
        </w:trPr>
        <w:tc>
          <w:tcPr>
            <w:tcW w:w="1638" w:type="dxa"/>
            <w:tcBorders>
              <w:right w:val="nil"/>
            </w:tcBorders>
            <w:vAlign w:val="center"/>
          </w:tcPr>
          <w:p w14:paraId="3A811B24" w14:textId="77777777" w:rsidR="005C2B4B" w:rsidRPr="00747716" w:rsidRDefault="005C2B4B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Approved by:   </w:t>
            </w:r>
          </w:p>
        </w:tc>
        <w:tc>
          <w:tcPr>
            <w:tcW w:w="4238" w:type="dxa"/>
            <w:tcBorders>
              <w:left w:val="nil"/>
            </w:tcBorders>
            <w:vAlign w:val="center"/>
          </w:tcPr>
          <w:p w14:paraId="05FB0AA0" w14:textId="77777777" w:rsidR="005C2B4B" w:rsidRPr="00747716" w:rsidRDefault="005C2B4B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</w:p>
        </w:tc>
        <w:tc>
          <w:tcPr>
            <w:tcW w:w="3502" w:type="dxa"/>
            <w:vAlign w:val="center"/>
          </w:tcPr>
          <w:p w14:paraId="0AD347BD" w14:textId="77777777" w:rsidR="005C2B4B" w:rsidRPr="00747716" w:rsidRDefault="005C2B4B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Effective Date: </w:t>
            </w:r>
          </w:p>
        </w:tc>
      </w:tr>
      <w:tr w:rsidR="00050B92" w:rsidRPr="00747716" w14:paraId="1C1F3452" w14:textId="77777777" w:rsidTr="00050B92">
        <w:trPr>
          <w:trHeight w:val="440"/>
        </w:trPr>
        <w:tc>
          <w:tcPr>
            <w:tcW w:w="9378" w:type="dxa"/>
            <w:gridSpan w:val="3"/>
            <w:vAlign w:val="center"/>
          </w:tcPr>
          <w:p w14:paraId="02875046" w14:textId="38435687" w:rsidR="00050B92" w:rsidRPr="00747716" w:rsidRDefault="00050B92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>Revised Date:</w:t>
            </w:r>
            <w:r w:rsidR="00B46F21"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</w:t>
            </w:r>
            <w:r w:rsidR="00027EE1" w:rsidRPr="00747716">
              <w:rPr>
                <w:rFonts w:asciiTheme="minorHAnsi" w:hAnsiTheme="minorHAnsi" w:cstheme="minorHAnsi"/>
                <w:bCs/>
                <w:sz w:val="24"/>
                <w:szCs w:val="24"/>
              </w:rPr>
              <w:t>January 2018</w:t>
            </w:r>
            <w:r w:rsidR="00747716" w:rsidRPr="00747716">
              <w:rPr>
                <w:rFonts w:asciiTheme="minorHAnsi" w:hAnsiTheme="minorHAnsi" w:cstheme="minorHAnsi"/>
                <w:bCs/>
                <w:sz w:val="24"/>
                <w:szCs w:val="24"/>
              </w:rPr>
              <w:t>,</w:t>
            </w:r>
            <w:r w:rsidR="00C9018A" w:rsidRPr="00747716">
              <w:rPr>
                <w:rFonts w:asciiTheme="minorHAnsi" w:hAnsiTheme="minorHAnsi" w:cstheme="minorHAnsi"/>
                <w:bCs/>
                <w:sz w:val="24"/>
                <w:szCs w:val="24"/>
              </w:rPr>
              <w:t xml:space="preserve"> </w:t>
            </w:r>
            <w:r w:rsidR="00C9018A" w:rsidRPr="00747716">
              <w:rPr>
                <w:rFonts w:asciiTheme="minorHAnsi" w:hAnsiTheme="minorHAnsi" w:cstheme="minorHAnsi"/>
                <w:bCs/>
                <w:sz w:val="24"/>
                <w:szCs w:val="24"/>
                <w:shd w:val="clear" w:color="auto" w:fill="FFFFFF"/>
              </w:rPr>
              <w:t>January 2019</w:t>
            </w:r>
            <w:r w:rsidR="00747716" w:rsidRPr="00747716">
              <w:rPr>
                <w:rFonts w:asciiTheme="minorHAnsi" w:hAnsiTheme="minorHAnsi" w:cstheme="minorHAnsi"/>
                <w:bCs/>
                <w:sz w:val="24"/>
                <w:szCs w:val="24"/>
                <w:shd w:val="clear" w:color="auto" w:fill="FFFFFF"/>
              </w:rPr>
              <w:t>,</w:t>
            </w:r>
            <w:r w:rsidR="003F2360" w:rsidRPr="00747716">
              <w:rPr>
                <w:rFonts w:asciiTheme="minorHAnsi" w:hAnsiTheme="minorHAnsi" w:cstheme="minorHAnsi"/>
                <w:b/>
                <w:sz w:val="24"/>
                <w:szCs w:val="24"/>
                <w:shd w:val="clear" w:color="auto" w:fill="FFFFFF"/>
              </w:rPr>
              <w:t xml:space="preserve"> </w:t>
            </w:r>
            <w:r w:rsidR="00950F20"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>January 2021</w:t>
            </w:r>
          </w:p>
        </w:tc>
      </w:tr>
      <w:tr w:rsidR="00050B92" w:rsidRPr="00747716" w14:paraId="142C6468" w14:textId="77777777" w:rsidTr="00747716">
        <w:trPr>
          <w:trHeight w:val="1296"/>
        </w:trPr>
        <w:tc>
          <w:tcPr>
            <w:tcW w:w="9378" w:type="dxa"/>
            <w:gridSpan w:val="3"/>
            <w:vAlign w:val="center"/>
          </w:tcPr>
          <w:p w14:paraId="7426EBAE" w14:textId="77777777" w:rsidR="00050B92" w:rsidRPr="00747716" w:rsidRDefault="00050B92" w:rsidP="00747716">
            <w:pPr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References:  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>U.S. Medical Eligibility Criteria for Contraceptive Use (U.S. MEC), 201</w:t>
            </w:r>
            <w:r w:rsidR="00B46F21" w:rsidRPr="00747716">
              <w:rPr>
                <w:rFonts w:asciiTheme="minorHAnsi" w:hAnsiTheme="minorHAnsi" w:cstheme="minorHAnsi"/>
                <w:sz w:val="24"/>
                <w:szCs w:val="24"/>
              </w:rPr>
              <w:t>6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>; U.S. Selected Practice Recommendations for Contraceptive Use (U.S. SPR), 201</w:t>
            </w:r>
            <w:r w:rsidR="00B46F21" w:rsidRPr="00747716">
              <w:rPr>
                <w:rFonts w:asciiTheme="minorHAnsi" w:hAnsiTheme="minorHAnsi" w:cstheme="minorHAnsi"/>
                <w:sz w:val="24"/>
                <w:szCs w:val="24"/>
              </w:rPr>
              <w:t>6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>; Contraceptive Technology, 20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  <w:vertAlign w:val="superscript"/>
              </w:rPr>
              <w:t>th</w:t>
            </w:r>
            <w:r w:rsidR="00421FE0" w:rsidRPr="00747716">
              <w:rPr>
                <w:rFonts w:asciiTheme="minorHAnsi" w:hAnsiTheme="minorHAnsi" w:cstheme="minorHAnsi"/>
                <w:sz w:val="24"/>
                <w:szCs w:val="24"/>
              </w:rPr>
              <w:t xml:space="preserve"> Ed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>;</w:t>
            </w:r>
            <w:r w:rsidR="00E15E33" w:rsidRPr="00747716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>Center</w:t>
            </w:r>
            <w:r w:rsidR="00CD2272" w:rsidRPr="00747716">
              <w:rPr>
                <w:rFonts w:asciiTheme="minorHAnsi" w:hAnsiTheme="minorHAnsi" w:cstheme="minorHAnsi"/>
                <w:sz w:val="24"/>
                <w:szCs w:val="24"/>
              </w:rPr>
              <w:t>s</w:t>
            </w:r>
            <w:r w:rsidR="005C2B4B" w:rsidRPr="00747716">
              <w:rPr>
                <w:rFonts w:asciiTheme="minorHAnsi" w:hAnsiTheme="minorHAnsi" w:cstheme="minorHAnsi"/>
                <w:sz w:val="24"/>
                <w:szCs w:val="24"/>
              </w:rPr>
              <w:t xml:space="preserve"> for Disease Control and Prevention (CDC) Recommendations for Providing Quality Family Planning Services (QFP), 2014. </w:t>
            </w:r>
          </w:p>
        </w:tc>
      </w:tr>
    </w:tbl>
    <w:p w14:paraId="0614965E" w14:textId="77777777" w:rsidR="00AE2AF0" w:rsidRPr="00747716" w:rsidRDefault="00AE2AF0" w:rsidP="00747716">
      <w:pPr>
        <w:rPr>
          <w:rFonts w:asciiTheme="minorHAnsi" w:hAnsiTheme="minorHAnsi" w:cstheme="minorHAnsi"/>
          <w:sz w:val="24"/>
          <w:szCs w:val="24"/>
        </w:rPr>
      </w:pPr>
    </w:p>
    <w:p w14:paraId="5ED94A8B" w14:textId="258F80CD" w:rsidR="00050B92" w:rsidRPr="00747716" w:rsidRDefault="00050B92" w:rsidP="00747716">
      <w:pPr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POLICY:</w:t>
      </w:r>
      <w:r w:rsidR="009B0922" w:rsidRPr="00747716">
        <w:rPr>
          <w:rFonts w:asciiTheme="minorHAnsi" w:hAnsiTheme="minorHAnsi" w:cstheme="minorHAnsi"/>
          <w:b/>
          <w:sz w:val="24"/>
          <w:szCs w:val="24"/>
        </w:rPr>
        <w:t xml:space="preserve"> 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This </w:t>
      </w:r>
      <w:r w:rsidR="00936FDF" w:rsidRPr="00747716">
        <w:rPr>
          <w:rFonts w:asciiTheme="minorHAnsi" w:hAnsiTheme="minorHAnsi" w:cstheme="minorHAnsi"/>
          <w:sz w:val="24"/>
          <w:szCs w:val="24"/>
        </w:rPr>
        <w:t>C</w:t>
      </w:r>
      <w:r w:rsidR="0032298D" w:rsidRPr="00747716">
        <w:rPr>
          <w:rFonts w:asciiTheme="minorHAnsi" w:hAnsiTheme="minorHAnsi" w:cstheme="minorHAnsi"/>
          <w:sz w:val="24"/>
          <w:szCs w:val="24"/>
        </w:rPr>
        <w:t xml:space="preserve">linical </w:t>
      </w:r>
      <w:r w:rsidR="00936FDF" w:rsidRPr="00747716">
        <w:rPr>
          <w:rFonts w:asciiTheme="minorHAnsi" w:hAnsiTheme="minorHAnsi" w:cstheme="minorHAnsi"/>
          <w:sz w:val="24"/>
          <w:szCs w:val="24"/>
        </w:rPr>
        <w:t>P</w:t>
      </w:r>
      <w:r w:rsidR="0032298D" w:rsidRPr="00747716">
        <w:rPr>
          <w:rFonts w:asciiTheme="minorHAnsi" w:hAnsiTheme="minorHAnsi" w:cstheme="minorHAnsi"/>
          <w:sz w:val="24"/>
          <w:szCs w:val="24"/>
        </w:rPr>
        <w:t xml:space="preserve">ractice </w:t>
      </w:r>
      <w:r w:rsidR="00936FDF" w:rsidRPr="00747716">
        <w:rPr>
          <w:rFonts w:asciiTheme="minorHAnsi" w:hAnsiTheme="minorHAnsi" w:cstheme="minorHAnsi"/>
          <w:sz w:val="24"/>
          <w:szCs w:val="24"/>
        </w:rPr>
        <w:t>S</w:t>
      </w:r>
      <w:r w:rsidR="008C63E7" w:rsidRPr="00747716">
        <w:rPr>
          <w:rFonts w:asciiTheme="minorHAnsi" w:hAnsiTheme="minorHAnsi" w:cstheme="minorHAnsi"/>
          <w:sz w:val="24"/>
          <w:szCs w:val="24"/>
        </w:rPr>
        <w:t>tandard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 follows the recommendations of the U.S. MEC, 201</w:t>
      </w:r>
      <w:r w:rsidR="00B46F21" w:rsidRPr="00747716">
        <w:rPr>
          <w:rFonts w:asciiTheme="minorHAnsi" w:hAnsiTheme="minorHAnsi" w:cstheme="minorHAnsi"/>
          <w:sz w:val="24"/>
          <w:szCs w:val="24"/>
        </w:rPr>
        <w:t>6</w:t>
      </w:r>
      <w:r w:rsidR="005C2B4B" w:rsidRPr="00747716">
        <w:rPr>
          <w:rFonts w:asciiTheme="minorHAnsi" w:hAnsiTheme="minorHAnsi" w:cstheme="minorHAnsi"/>
          <w:sz w:val="24"/>
          <w:szCs w:val="24"/>
        </w:rPr>
        <w:t>; U.S. SPR, 201</w:t>
      </w:r>
      <w:r w:rsidR="00B46F21" w:rsidRPr="00747716">
        <w:rPr>
          <w:rFonts w:asciiTheme="minorHAnsi" w:hAnsiTheme="minorHAnsi" w:cstheme="minorHAnsi"/>
          <w:sz w:val="24"/>
          <w:szCs w:val="24"/>
        </w:rPr>
        <w:t>6</w:t>
      </w:r>
      <w:r w:rsidR="005C2B4B" w:rsidRPr="00747716">
        <w:rPr>
          <w:rFonts w:asciiTheme="minorHAnsi" w:hAnsiTheme="minorHAnsi" w:cstheme="minorHAnsi"/>
          <w:sz w:val="24"/>
          <w:szCs w:val="24"/>
        </w:rPr>
        <w:t>; and Contraceptive Technology, 20</w:t>
      </w:r>
      <w:r w:rsidR="005C2B4B" w:rsidRPr="00747716">
        <w:rPr>
          <w:rFonts w:asciiTheme="minorHAnsi" w:hAnsiTheme="minorHAnsi" w:cstheme="minorHAnsi"/>
          <w:sz w:val="24"/>
          <w:szCs w:val="24"/>
          <w:vertAlign w:val="superscript"/>
        </w:rPr>
        <w:t>th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 Ed.;</w:t>
      </w:r>
      <w:r w:rsidR="00E15E33" w:rsidRPr="00747716">
        <w:rPr>
          <w:rFonts w:asciiTheme="minorHAnsi" w:hAnsiTheme="minorHAnsi" w:cstheme="minorHAnsi"/>
          <w:sz w:val="24"/>
          <w:szCs w:val="24"/>
        </w:rPr>
        <w:t xml:space="preserve"> and </w:t>
      </w:r>
      <w:r w:rsidR="005C2B4B" w:rsidRPr="00747716">
        <w:rPr>
          <w:rFonts w:asciiTheme="minorHAnsi" w:hAnsiTheme="minorHAnsi" w:cstheme="minorHAnsi"/>
          <w:sz w:val="24"/>
          <w:szCs w:val="24"/>
        </w:rPr>
        <w:t>CDC QFP, 2014</w:t>
      </w:r>
      <w:r w:rsidR="00E15E33" w:rsidRPr="00747716">
        <w:rPr>
          <w:rFonts w:asciiTheme="minorHAnsi" w:hAnsiTheme="minorHAnsi" w:cstheme="minorHAnsi"/>
          <w:sz w:val="24"/>
          <w:szCs w:val="24"/>
        </w:rPr>
        <w:t xml:space="preserve">. </w:t>
      </w:r>
    </w:p>
    <w:p w14:paraId="510DB1C1" w14:textId="77777777" w:rsidR="00050B92" w:rsidRPr="00747716" w:rsidRDefault="00050B92" w:rsidP="00747716">
      <w:pPr>
        <w:rPr>
          <w:rFonts w:asciiTheme="minorHAnsi" w:hAnsiTheme="minorHAnsi" w:cstheme="minorHAnsi"/>
          <w:b/>
          <w:sz w:val="24"/>
          <w:szCs w:val="24"/>
        </w:rPr>
      </w:pPr>
    </w:p>
    <w:p w14:paraId="15690B3D" w14:textId="61BB7E9D" w:rsidR="002D48E3" w:rsidRPr="00747716" w:rsidRDefault="00050B92" w:rsidP="00747716">
      <w:pPr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PURPOSE:</w:t>
      </w:r>
      <w:r w:rsidR="0005311C" w:rsidRPr="00747716">
        <w:rPr>
          <w:rFonts w:asciiTheme="minorHAnsi" w:hAnsiTheme="minorHAnsi" w:cstheme="minorHAnsi"/>
          <w:b/>
          <w:sz w:val="24"/>
          <w:szCs w:val="24"/>
        </w:rPr>
        <w:t xml:space="preserve">  </w:t>
      </w:r>
      <w:r w:rsidR="002D48E3" w:rsidRPr="00747716">
        <w:rPr>
          <w:rFonts w:asciiTheme="minorHAnsi" w:hAnsiTheme="minorHAnsi" w:cstheme="minorHAnsi"/>
          <w:sz w:val="24"/>
          <w:szCs w:val="24"/>
        </w:rPr>
        <w:t xml:space="preserve">This </w:t>
      </w:r>
      <w:r w:rsidR="00936FDF" w:rsidRPr="00747716">
        <w:rPr>
          <w:rFonts w:asciiTheme="minorHAnsi" w:hAnsiTheme="minorHAnsi" w:cstheme="minorHAnsi"/>
          <w:sz w:val="24"/>
          <w:szCs w:val="24"/>
        </w:rPr>
        <w:t>C</w:t>
      </w:r>
      <w:r w:rsidR="0032298D" w:rsidRPr="00747716">
        <w:rPr>
          <w:rFonts w:asciiTheme="minorHAnsi" w:hAnsiTheme="minorHAnsi" w:cstheme="minorHAnsi"/>
          <w:sz w:val="24"/>
          <w:szCs w:val="24"/>
        </w:rPr>
        <w:t xml:space="preserve">linical </w:t>
      </w:r>
      <w:r w:rsidR="00936FDF" w:rsidRPr="00747716">
        <w:rPr>
          <w:rFonts w:asciiTheme="minorHAnsi" w:hAnsiTheme="minorHAnsi" w:cstheme="minorHAnsi"/>
          <w:sz w:val="24"/>
          <w:szCs w:val="24"/>
        </w:rPr>
        <w:t>P</w:t>
      </w:r>
      <w:r w:rsidR="0032298D" w:rsidRPr="00747716">
        <w:rPr>
          <w:rFonts w:asciiTheme="minorHAnsi" w:hAnsiTheme="minorHAnsi" w:cstheme="minorHAnsi"/>
          <w:sz w:val="24"/>
          <w:szCs w:val="24"/>
        </w:rPr>
        <w:t xml:space="preserve">ractice </w:t>
      </w:r>
      <w:r w:rsidR="00936FDF" w:rsidRPr="00747716">
        <w:rPr>
          <w:rFonts w:asciiTheme="minorHAnsi" w:hAnsiTheme="minorHAnsi" w:cstheme="minorHAnsi"/>
          <w:sz w:val="24"/>
          <w:szCs w:val="24"/>
        </w:rPr>
        <w:t>S</w:t>
      </w:r>
      <w:r w:rsidR="008C63E7" w:rsidRPr="00747716">
        <w:rPr>
          <w:rFonts w:asciiTheme="minorHAnsi" w:hAnsiTheme="minorHAnsi" w:cstheme="minorHAnsi"/>
          <w:sz w:val="24"/>
          <w:szCs w:val="24"/>
        </w:rPr>
        <w:t>tandard</w:t>
      </w:r>
      <w:r w:rsidR="002D48E3" w:rsidRPr="00747716">
        <w:rPr>
          <w:rFonts w:asciiTheme="minorHAnsi" w:hAnsiTheme="minorHAnsi" w:cstheme="minorHAnsi"/>
          <w:sz w:val="24"/>
          <w:szCs w:val="24"/>
        </w:rPr>
        <w:t xml:space="preserve"> provides</w:t>
      </w:r>
      <w:r w:rsidR="002D48E3" w:rsidRPr="00747716">
        <w:rPr>
          <w:rFonts w:asciiTheme="minorHAnsi" w:hAnsiTheme="minorHAnsi" w:cstheme="minorHAnsi"/>
          <w:b/>
          <w:sz w:val="24"/>
          <w:szCs w:val="24"/>
        </w:rPr>
        <w:t xml:space="preserve"> </w:t>
      </w:r>
      <w:r w:rsidR="002D48E3" w:rsidRPr="00747716">
        <w:rPr>
          <w:rFonts w:asciiTheme="minorHAnsi" w:hAnsiTheme="minorHAnsi" w:cstheme="minorHAnsi"/>
          <w:sz w:val="24"/>
          <w:szCs w:val="24"/>
        </w:rPr>
        <w:t xml:space="preserve">direction for </w:t>
      </w:r>
      <w:r w:rsidR="005C2B4B" w:rsidRPr="00747716">
        <w:rPr>
          <w:rFonts w:asciiTheme="minorHAnsi" w:hAnsiTheme="minorHAnsi" w:cstheme="minorHAnsi"/>
          <w:sz w:val="24"/>
          <w:szCs w:val="24"/>
        </w:rPr>
        <w:t>reproductive health</w:t>
      </w:r>
      <w:r w:rsidR="002D48E3" w:rsidRPr="00747716">
        <w:rPr>
          <w:rFonts w:asciiTheme="minorHAnsi" w:hAnsiTheme="minorHAnsi" w:cstheme="minorHAnsi"/>
          <w:sz w:val="24"/>
          <w:szCs w:val="24"/>
        </w:rPr>
        <w:t xml:space="preserve"> clinics to assist clients in their use of </w:t>
      </w:r>
      <w:r w:rsidR="0020434F" w:rsidRPr="00747716">
        <w:rPr>
          <w:rFonts w:asciiTheme="minorHAnsi" w:hAnsiTheme="minorHAnsi" w:cstheme="minorHAnsi"/>
          <w:sz w:val="24"/>
          <w:szCs w:val="24"/>
        </w:rPr>
        <w:t>vasectomy</w:t>
      </w:r>
      <w:r w:rsidR="002D48E3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79E0D9A1" w14:textId="1E88B0B6" w:rsidR="00050B92" w:rsidRPr="00747716" w:rsidRDefault="0020434F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V</w:t>
      </w:r>
      <w:r w:rsidR="0005311C" w:rsidRPr="00747716">
        <w:rPr>
          <w:rFonts w:asciiTheme="minorHAnsi" w:hAnsiTheme="minorHAnsi" w:cstheme="minorHAnsi"/>
          <w:sz w:val="24"/>
          <w:szCs w:val="24"/>
        </w:rPr>
        <w:t xml:space="preserve">asectomy is one of the few contraceptive methods available to </w:t>
      </w:r>
      <w:r w:rsidR="00C80CA8" w:rsidRPr="00747716">
        <w:rPr>
          <w:rFonts w:asciiTheme="minorHAnsi" w:hAnsiTheme="minorHAnsi" w:cstheme="minorHAnsi"/>
          <w:sz w:val="24"/>
          <w:szCs w:val="24"/>
        </w:rPr>
        <w:t>client who can cause a pregnancy</w:t>
      </w:r>
      <w:r w:rsidR="0005311C" w:rsidRPr="00747716">
        <w:rPr>
          <w:rFonts w:asciiTheme="minorHAnsi" w:hAnsiTheme="minorHAnsi" w:cstheme="minorHAnsi"/>
          <w:sz w:val="24"/>
          <w:szCs w:val="24"/>
        </w:rPr>
        <w:t>.</w:t>
      </w:r>
      <w:r w:rsidR="00C46CD9" w:rsidRPr="00747716">
        <w:rPr>
          <w:rFonts w:asciiTheme="minorHAnsi" w:hAnsiTheme="minorHAnsi" w:cstheme="minorHAnsi"/>
          <w:sz w:val="24"/>
          <w:szCs w:val="24"/>
        </w:rPr>
        <w:t xml:space="preserve"> </w:t>
      </w:r>
      <w:r w:rsidR="0005311C" w:rsidRPr="00747716">
        <w:rPr>
          <w:rFonts w:asciiTheme="minorHAnsi" w:hAnsiTheme="minorHAnsi" w:cstheme="minorHAnsi"/>
          <w:sz w:val="24"/>
          <w:szCs w:val="24"/>
        </w:rPr>
        <w:t xml:space="preserve">Vasectomy blocks fertilization by cutting or occluding both vas deferens </w:t>
      </w:r>
      <w:r w:rsidR="00655F4E" w:rsidRPr="00747716">
        <w:rPr>
          <w:rFonts w:asciiTheme="minorHAnsi" w:hAnsiTheme="minorHAnsi" w:cstheme="minorHAnsi"/>
          <w:sz w:val="24"/>
          <w:szCs w:val="24"/>
        </w:rPr>
        <w:t>to prevent the release of sperm.</w:t>
      </w:r>
    </w:p>
    <w:p w14:paraId="4209F7B7" w14:textId="60C71E3C" w:rsidR="0005311C" w:rsidRPr="00747716" w:rsidRDefault="0005311C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Vasectomy is highly effective and is one of the most reliable contraceptive methods; fewer than 1 out of 100 </w:t>
      </w:r>
      <w:r w:rsidR="00936FDF" w:rsidRPr="00747716">
        <w:rPr>
          <w:rFonts w:asciiTheme="minorHAnsi" w:hAnsiTheme="minorHAnsi" w:cstheme="minorHAnsi"/>
          <w:sz w:val="24"/>
          <w:szCs w:val="24"/>
        </w:rPr>
        <w:t xml:space="preserve">people </w:t>
      </w:r>
      <w:r w:rsidRPr="00747716">
        <w:rPr>
          <w:rFonts w:asciiTheme="minorHAnsi" w:hAnsiTheme="minorHAnsi" w:cstheme="minorHAnsi"/>
          <w:sz w:val="24"/>
          <w:szCs w:val="24"/>
        </w:rPr>
        <w:t xml:space="preserve">becomes pregnant in the first year after </w:t>
      </w:r>
      <w:r w:rsidR="0080577D" w:rsidRPr="00747716">
        <w:rPr>
          <w:rFonts w:asciiTheme="minorHAnsi" w:hAnsiTheme="minorHAnsi" w:cstheme="minorHAnsi"/>
          <w:sz w:val="24"/>
          <w:szCs w:val="24"/>
        </w:rPr>
        <w:t xml:space="preserve">their </w:t>
      </w:r>
      <w:r w:rsidRPr="00747716">
        <w:rPr>
          <w:rFonts w:asciiTheme="minorHAnsi" w:hAnsiTheme="minorHAnsi" w:cstheme="minorHAnsi"/>
          <w:sz w:val="24"/>
          <w:szCs w:val="24"/>
        </w:rPr>
        <w:t xml:space="preserve">partner undergoes </w:t>
      </w:r>
      <w:r w:rsidR="00936FDF" w:rsidRPr="00747716">
        <w:rPr>
          <w:rFonts w:asciiTheme="minorHAnsi" w:hAnsiTheme="minorHAnsi" w:cstheme="minorHAnsi"/>
          <w:sz w:val="24"/>
          <w:szCs w:val="24"/>
        </w:rPr>
        <w:t>a vasectomy</w:t>
      </w:r>
      <w:r w:rsidRPr="00747716">
        <w:rPr>
          <w:rFonts w:asciiTheme="minorHAnsi" w:hAnsiTheme="minorHAnsi" w:cstheme="minorHAnsi"/>
          <w:sz w:val="24"/>
          <w:szCs w:val="24"/>
        </w:rPr>
        <w:t xml:space="preserve">.  </w:t>
      </w:r>
    </w:p>
    <w:p w14:paraId="1370F5A2" w14:textId="77777777" w:rsidR="0005311C" w:rsidRPr="00747716" w:rsidRDefault="0005311C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Vasectomy does not protect against </w:t>
      </w:r>
      <w:r w:rsidR="00ED6874" w:rsidRPr="00747716">
        <w:rPr>
          <w:rFonts w:asciiTheme="minorHAnsi" w:hAnsiTheme="minorHAnsi" w:cstheme="minorHAnsi"/>
          <w:sz w:val="24"/>
          <w:szCs w:val="24"/>
        </w:rPr>
        <w:t>sexually transmitted infections (</w:t>
      </w:r>
      <w:r w:rsidRPr="00747716">
        <w:rPr>
          <w:rFonts w:asciiTheme="minorHAnsi" w:hAnsiTheme="minorHAnsi" w:cstheme="minorHAnsi"/>
          <w:sz w:val="24"/>
          <w:szCs w:val="24"/>
        </w:rPr>
        <w:t>ST</w:t>
      </w:r>
      <w:r w:rsidR="00ED6874" w:rsidRPr="00747716">
        <w:rPr>
          <w:rFonts w:asciiTheme="minorHAnsi" w:hAnsiTheme="minorHAnsi" w:cstheme="minorHAnsi"/>
          <w:sz w:val="24"/>
          <w:szCs w:val="24"/>
        </w:rPr>
        <w:t>Is)</w:t>
      </w:r>
      <w:r w:rsidRPr="00747716">
        <w:rPr>
          <w:rFonts w:asciiTheme="minorHAnsi" w:hAnsiTheme="minorHAnsi" w:cstheme="minorHAnsi"/>
          <w:sz w:val="24"/>
          <w:szCs w:val="24"/>
        </w:rPr>
        <w:t>.</w:t>
      </w:r>
    </w:p>
    <w:p w14:paraId="6F8C0CA2" w14:textId="77777777" w:rsidR="00C118C4" w:rsidRPr="00747716" w:rsidRDefault="00C118C4" w:rsidP="00747716">
      <w:pPr>
        <w:rPr>
          <w:rFonts w:asciiTheme="minorHAnsi" w:hAnsiTheme="minorHAnsi" w:cstheme="minorHAnsi"/>
          <w:sz w:val="24"/>
          <w:szCs w:val="24"/>
        </w:rPr>
      </w:pPr>
    </w:p>
    <w:p w14:paraId="6ACD9950" w14:textId="77777777" w:rsidR="00050B92" w:rsidRPr="00747716" w:rsidRDefault="00A1045D" w:rsidP="00747716">
      <w:pPr>
        <w:rPr>
          <w:rFonts w:asciiTheme="minorHAnsi" w:hAnsiTheme="minorHAnsi" w:cstheme="minorHAnsi"/>
          <w:b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STANDARD</w:t>
      </w:r>
      <w:r w:rsidR="00050B92" w:rsidRPr="00747716">
        <w:rPr>
          <w:rFonts w:asciiTheme="minorHAnsi" w:hAnsiTheme="minorHAnsi" w:cstheme="minorHAnsi"/>
          <w:b/>
          <w:sz w:val="24"/>
          <w:szCs w:val="24"/>
        </w:rPr>
        <w:t>:</w:t>
      </w:r>
    </w:p>
    <w:p w14:paraId="6C7F72A5" w14:textId="77777777" w:rsidR="00C118C4" w:rsidRPr="00747716" w:rsidRDefault="005C2B4B" w:rsidP="00747716">
      <w:pPr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(</w:t>
      </w:r>
      <w:r w:rsidRPr="00747716">
        <w:rPr>
          <w:rFonts w:asciiTheme="minorHAnsi" w:hAnsiTheme="minorHAnsi" w:cstheme="minorHAnsi"/>
          <w:b/>
          <w:sz w:val="24"/>
          <w:szCs w:val="24"/>
        </w:rPr>
        <w:t>insert AGENCY name</w:t>
      </w:r>
      <w:r w:rsidRPr="00747716">
        <w:rPr>
          <w:rFonts w:asciiTheme="minorHAnsi" w:hAnsiTheme="minorHAnsi" w:cstheme="minorHAnsi"/>
          <w:sz w:val="24"/>
          <w:szCs w:val="24"/>
        </w:rPr>
        <w:t xml:space="preserve">) </w:t>
      </w:r>
      <w:r w:rsidR="00A212E8" w:rsidRPr="00747716">
        <w:rPr>
          <w:rFonts w:asciiTheme="minorHAnsi" w:hAnsiTheme="minorHAnsi" w:cstheme="minorHAnsi"/>
          <w:sz w:val="24"/>
          <w:szCs w:val="24"/>
        </w:rPr>
        <w:t xml:space="preserve">MDs, NPs, PAs, DOs, NDs, and RNs </w:t>
      </w:r>
      <w:r w:rsidR="00C118C4" w:rsidRPr="00747716">
        <w:rPr>
          <w:rFonts w:asciiTheme="minorHAnsi" w:hAnsiTheme="minorHAnsi" w:cstheme="minorHAnsi"/>
          <w:sz w:val="24"/>
          <w:szCs w:val="24"/>
        </w:rPr>
        <w:t>may provide information and counseling to any client who request</w:t>
      </w:r>
      <w:r w:rsidR="006062D6" w:rsidRPr="00747716">
        <w:rPr>
          <w:rFonts w:asciiTheme="minorHAnsi" w:hAnsiTheme="minorHAnsi" w:cstheme="minorHAnsi"/>
          <w:sz w:val="24"/>
          <w:szCs w:val="24"/>
        </w:rPr>
        <w:t>s</w:t>
      </w:r>
      <w:r w:rsidR="002D48E3" w:rsidRPr="00747716">
        <w:rPr>
          <w:rFonts w:asciiTheme="minorHAnsi" w:hAnsiTheme="minorHAnsi" w:cstheme="minorHAnsi"/>
          <w:sz w:val="24"/>
          <w:szCs w:val="24"/>
        </w:rPr>
        <w:t xml:space="preserve"> vasectomy</w:t>
      </w:r>
      <w:r w:rsidRPr="00747716">
        <w:rPr>
          <w:rFonts w:asciiTheme="minorHAnsi" w:hAnsiTheme="minorHAnsi" w:cstheme="minorHAnsi"/>
          <w:sz w:val="24"/>
          <w:szCs w:val="24"/>
        </w:rPr>
        <w:t>.</w:t>
      </w:r>
    </w:p>
    <w:p w14:paraId="705E0306" w14:textId="77777777" w:rsidR="00C118C4" w:rsidRPr="00747716" w:rsidRDefault="00C118C4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No medical conditions would absolutely restrict a person’s eligibility for sterilization</w:t>
      </w:r>
      <w:r w:rsidR="0091593F" w:rsidRPr="00747716">
        <w:rPr>
          <w:rFonts w:asciiTheme="minorHAnsi" w:hAnsiTheme="minorHAnsi" w:cstheme="minorHAnsi"/>
          <w:sz w:val="24"/>
          <w:szCs w:val="24"/>
        </w:rPr>
        <w:t xml:space="preserve"> (with the exception of known allergy or hypersensitivity to any materials used to complete the sterilization method) per U. S. MEC, 201</w:t>
      </w:r>
      <w:r w:rsidR="00EC1B3F" w:rsidRPr="00747716">
        <w:rPr>
          <w:rFonts w:asciiTheme="minorHAnsi" w:hAnsiTheme="minorHAnsi" w:cstheme="minorHAnsi"/>
          <w:sz w:val="24"/>
          <w:szCs w:val="24"/>
        </w:rPr>
        <w:t>6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61A6EA59" w14:textId="77777777" w:rsidR="0091593F" w:rsidRPr="00747716" w:rsidRDefault="0091593F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Clients who are not certain about preventing pregnancy permanently should be advised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that </w:t>
      </w:r>
      <w:r w:rsidRPr="00747716">
        <w:rPr>
          <w:rFonts w:asciiTheme="minorHAnsi" w:hAnsiTheme="minorHAnsi" w:cstheme="minorHAnsi"/>
          <w:sz w:val="24"/>
          <w:szCs w:val="24"/>
        </w:rPr>
        <w:t>vasectomy is considered irreversible and counseled appropriately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5B794B32" w14:textId="77777777" w:rsidR="00B63515" w:rsidRPr="00747716" w:rsidRDefault="002A30F9" w:rsidP="00747716">
      <w:pPr>
        <w:spacing w:before="12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Client must be ≥ 21 years of age</w:t>
      </w:r>
      <w:r w:rsidR="00B63515" w:rsidRPr="00747716">
        <w:rPr>
          <w:rFonts w:asciiTheme="minorHAnsi" w:hAnsiTheme="minorHAnsi" w:cstheme="minorHAnsi"/>
          <w:sz w:val="24"/>
          <w:szCs w:val="24"/>
        </w:rPr>
        <w:t xml:space="preserve"> if state or Federal funds will be used to pay for any porti</w:t>
      </w:r>
      <w:r w:rsidR="005C2B4B" w:rsidRPr="00747716">
        <w:rPr>
          <w:rFonts w:asciiTheme="minorHAnsi" w:hAnsiTheme="minorHAnsi" w:cstheme="minorHAnsi"/>
          <w:sz w:val="24"/>
          <w:szCs w:val="24"/>
        </w:rPr>
        <w:t>on of the cost of the procedure.</w:t>
      </w:r>
    </w:p>
    <w:p w14:paraId="5746A876" w14:textId="77777777" w:rsidR="00050B92" w:rsidRPr="00747716" w:rsidRDefault="00050B92" w:rsidP="00747716">
      <w:pPr>
        <w:spacing w:before="240"/>
        <w:rPr>
          <w:rFonts w:asciiTheme="minorHAnsi" w:hAnsiTheme="minorHAnsi" w:cstheme="minorHAnsi"/>
          <w:b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PROCEDURE:</w:t>
      </w:r>
    </w:p>
    <w:p w14:paraId="0994BBF1" w14:textId="488DCD81" w:rsidR="00747716" w:rsidRPr="00165DB1" w:rsidRDefault="00747716" w:rsidP="00747716">
      <w:pPr>
        <w:numPr>
          <w:ilvl w:val="0"/>
          <w:numId w:val="24"/>
        </w:numPr>
        <w:spacing w:before="120"/>
        <w:rPr>
          <w:rFonts w:asciiTheme="minorHAnsi" w:hAnsiTheme="minorHAnsi" w:cstheme="minorHAnsi"/>
          <w:b/>
          <w:sz w:val="24"/>
          <w:szCs w:val="24"/>
        </w:rPr>
      </w:pPr>
      <w:bookmarkStart w:id="0" w:name="_Hlk19165813"/>
      <w:r w:rsidRPr="00165DB1">
        <w:rPr>
          <w:rFonts w:asciiTheme="minorHAnsi" w:hAnsiTheme="minorHAnsi" w:cstheme="minorHAnsi"/>
          <w:sz w:val="24"/>
          <w:szCs w:val="24"/>
        </w:rPr>
        <w:t xml:space="preserve">Follow the </w:t>
      </w:r>
      <w:hyperlink r:id="rId8" w:history="1">
        <w:r w:rsidRPr="00165DB1">
          <w:rPr>
            <w:rStyle w:val="Hyperlink"/>
            <w:rFonts w:asciiTheme="minorHAnsi" w:hAnsiTheme="minorHAnsi" w:cstheme="minorHAnsi"/>
            <w:bCs/>
            <w:i/>
            <w:sz w:val="24"/>
            <w:szCs w:val="24"/>
          </w:rPr>
          <w:t>Core Reproductive Health Services</w:t>
        </w:r>
        <w:r w:rsidRPr="00165DB1">
          <w:rPr>
            <w:rStyle w:val="Hyperlink"/>
            <w:rFonts w:asciiTheme="minorHAnsi" w:hAnsiTheme="minorHAnsi" w:cstheme="minorHAnsi"/>
            <w:bCs/>
            <w:sz w:val="24"/>
            <w:szCs w:val="24"/>
          </w:rPr>
          <w:t xml:space="preserve"> </w:t>
        </w:r>
        <w:r w:rsidRPr="00165DB1">
          <w:rPr>
            <w:rStyle w:val="Hyperlink"/>
            <w:rFonts w:asciiTheme="minorHAnsi" w:hAnsiTheme="minorHAnsi" w:cstheme="minorHAnsi"/>
            <w:bCs/>
            <w:i/>
            <w:iCs/>
            <w:sz w:val="24"/>
            <w:szCs w:val="24"/>
          </w:rPr>
          <w:t>CPS</w:t>
        </w:r>
        <w:r w:rsidRPr="00165DB1">
          <w:rPr>
            <w:rStyle w:val="Hyperlink"/>
            <w:rFonts w:asciiTheme="minorHAnsi" w:hAnsiTheme="minorHAnsi" w:cstheme="minorHAnsi"/>
            <w:bCs/>
            <w:sz w:val="24"/>
            <w:szCs w:val="24"/>
          </w:rPr>
          <w:t>.</w:t>
        </w:r>
      </w:hyperlink>
    </w:p>
    <w:bookmarkEnd w:id="0"/>
    <w:p w14:paraId="32CEF5DE" w14:textId="24208CF6" w:rsidR="00110F00" w:rsidRPr="00747716" w:rsidRDefault="00110F00" w:rsidP="00747716">
      <w:pPr>
        <w:pStyle w:val="ListParagraph"/>
        <w:numPr>
          <w:ilvl w:val="0"/>
          <w:numId w:val="25"/>
        </w:numPr>
        <w:tabs>
          <w:tab w:val="left" w:pos="720"/>
        </w:tabs>
        <w:spacing w:before="240" w:after="0" w:line="240" w:lineRule="auto"/>
        <w:ind w:left="72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lastRenderedPageBreak/>
        <w:t xml:space="preserve">Each client will receive </w:t>
      </w:r>
      <w:r w:rsidR="005C2B4B" w:rsidRPr="00747716">
        <w:rPr>
          <w:rFonts w:asciiTheme="minorHAnsi" w:hAnsiTheme="minorHAnsi" w:cstheme="minorHAnsi"/>
          <w:sz w:val="24"/>
          <w:szCs w:val="24"/>
        </w:rPr>
        <w:t>client</w:t>
      </w:r>
      <w:r w:rsidRPr="00747716">
        <w:rPr>
          <w:rFonts w:asciiTheme="minorHAnsi" w:hAnsiTheme="minorHAnsi" w:cstheme="minorHAnsi"/>
          <w:sz w:val="24"/>
          <w:szCs w:val="24"/>
        </w:rPr>
        <w:t xml:space="preserve"> instructions regarding warning signs, common side effects, risks, method of use, alternative methods, use of secondary method</w:t>
      </w:r>
      <w:r w:rsidR="005C2B4B" w:rsidRPr="00747716">
        <w:rPr>
          <w:rFonts w:asciiTheme="minorHAnsi" w:hAnsiTheme="minorHAnsi" w:cstheme="minorHAnsi"/>
          <w:sz w:val="24"/>
          <w:szCs w:val="24"/>
        </w:rPr>
        <w:t>,</w:t>
      </w:r>
      <w:r w:rsidRPr="00747716">
        <w:rPr>
          <w:rFonts w:asciiTheme="minorHAnsi" w:hAnsiTheme="minorHAnsi" w:cstheme="minorHAnsi"/>
          <w:sz w:val="24"/>
          <w:szCs w:val="24"/>
        </w:rPr>
        <w:t xml:space="preserve"> and clinic follow-up schedule.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 </w:t>
      </w:r>
      <w:r w:rsidRPr="00747716">
        <w:rPr>
          <w:rFonts w:asciiTheme="minorHAnsi" w:hAnsiTheme="minorHAnsi" w:cstheme="minorHAnsi"/>
          <w:sz w:val="24"/>
          <w:szCs w:val="24"/>
        </w:rPr>
        <w:t xml:space="preserve">Document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>client</w:t>
      </w:r>
      <w:r w:rsidR="005C2B4B" w:rsidRPr="00747716">
        <w:rPr>
          <w:rFonts w:asciiTheme="minorHAnsi" w:hAnsiTheme="minorHAnsi" w:cstheme="minorHAnsi"/>
          <w:sz w:val="24"/>
          <w:szCs w:val="24"/>
        </w:rPr>
        <w:t>’s</w:t>
      </w:r>
      <w:r w:rsidRPr="00747716">
        <w:rPr>
          <w:rFonts w:asciiTheme="minorHAnsi" w:hAnsiTheme="minorHAnsi" w:cstheme="minorHAnsi"/>
          <w:sz w:val="24"/>
          <w:szCs w:val="24"/>
        </w:rPr>
        <w:t xml:space="preserve"> education and understanding of the method of choice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(see </w:t>
      </w:r>
      <w:r w:rsidR="00027807" w:rsidRPr="00747716">
        <w:rPr>
          <w:rFonts w:asciiTheme="minorHAnsi" w:hAnsiTheme="minorHAnsi" w:cstheme="minorHAnsi"/>
          <w:b/>
          <w:sz w:val="24"/>
          <w:szCs w:val="24"/>
        </w:rPr>
        <w:t>Attachment 1</w:t>
      </w:r>
      <w:r w:rsidR="00027807" w:rsidRPr="00747716">
        <w:rPr>
          <w:rFonts w:asciiTheme="minorHAnsi" w:hAnsiTheme="minorHAnsi" w:cstheme="minorHAnsi"/>
          <w:sz w:val="24"/>
          <w:szCs w:val="24"/>
        </w:rPr>
        <w:t>)</w:t>
      </w:r>
    </w:p>
    <w:p w14:paraId="48BB027D" w14:textId="418ADF9F" w:rsidR="006062D6" w:rsidRPr="00747716" w:rsidRDefault="00110F00" w:rsidP="00747716">
      <w:pPr>
        <w:pStyle w:val="ListParagraph"/>
        <w:numPr>
          <w:ilvl w:val="0"/>
          <w:numId w:val="25"/>
        </w:numPr>
        <w:tabs>
          <w:tab w:val="left" w:pos="720"/>
        </w:tabs>
        <w:spacing w:before="240" w:after="0" w:line="240" w:lineRule="auto"/>
        <w:ind w:left="72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Offer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an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alternative method until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procedure is performed and semen analysis demonstrates occlusion of the vas deferens.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 </w:t>
      </w:r>
      <w:r w:rsidR="00027807" w:rsidRPr="00747716">
        <w:rPr>
          <w:rFonts w:asciiTheme="minorHAnsi" w:hAnsiTheme="minorHAnsi" w:cstheme="minorHAnsi"/>
          <w:sz w:val="24"/>
          <w:szCs w:val="24"/>
        </w:rPr>
        <w:t>Offer and p</w:t>
      </w:r>
      <w:r w:rsidR="0099219B" w:rsidRPr="00747716">
        <w:rPr>
          <w:rFonts w:asciiTheme="minorHAnsi" w:hAnsiTheme="minorHAnsi" w:cstheme="minorHAnsi"/>
          <w:sz w:val="24"/>
          <w:szCs w:val="24"/>
        </w:rPr>
        <w:t>rovide condoms.</w:t>
      </w:r>
    </w:p>
    <w:p w14:paraId="495B6222" w14:textId="77777777" w:rsidR="002A30F9" w:rsidRPr="00747716" w:rsidRDefault="002A30F9" w:rsidP="00747716">
      <w:pPr>
        <w:pStyle w:val="ListParagraph"/>
        <w:tabs>
          <w:tab w:val="left" w:pos="1080"/>
        </w:tabs>
        <w:spacing w:before="240" w:after="0" w:line="240" w:lineRule="auto"/>
        <w:ind w:left="0"/>
        <w:contextualSpacing w:val="0"/>
        <w:rPr>
          <w:rFonts w:asciiTheme="minorHAnsi" w:hAnsiTheme="minorHAnsi" w:cstheme="minorHAnsi"/>
          <w:b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PLAN</w:t>
      </w:r>
      <w:r w:rsidR="005C2B4B" w:rsidRPr="00747716">
        <w:rPr>
          <w:rFonts w:asciiTheme="minorHAnsi" w:hAnsiTheme="minorHAnsi" w:cstheme="minorHAnsi"/>
          <w:b/>
          <w:sz w:val="24"/>
          <w:szCs w:val="24"/>
        </w:rPr>
        <w:t>:</w:t>
      </w:r>
    </w:p>
    <w:p w14:paraId="51D07B55" w14:textId="77777777" w:rsidR="002A30F9" w:rsidRPr="00747716" w:rsidRDefault="008833E8" w:rsidP="00747716">
      <w:pPr>
        <w:pStyle w:val="ListParagraph"/>
        <w:numPr>
          <w:ilvl w:val="0"/>
          <w:numId w:val="5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Provide client with information and counseling:</w:t>
      </w:r>
    </w:p>
    <w:p w14:paraId="46184292" w14:textId="77777777" w:rsidR="008833E8" w:rsidRPr="00747716" w:rsidRDefault="008833E8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Permanent nature of the procedure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2BBEBAF3" w14:textId="77777777" w:rsidR="008833E8" w:rsidRPr="00747716" w:rsidRDefault="008833E8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Alternative methods of contraception available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4F16C2EF" w14:textId="77777777" w:rsidR="008833E8" w:rsidRPr="00747716" w:rsidRDefault="008833E8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Assess the client’s understanding of the procedure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37412FAE" w14:textId="77777777" w:rsidR="0060756C" w:rsidRPr="00747716" w:rsidRDefault="008833E8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Reasons for choosing sterilization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5ACEEC6B" w14:textId="77777777" w:rsidR="0060756C" w:rsidRPr="00747716" w:rsidRDefault="0060756C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Risks and benefits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4F50A647" w14:textId="77777777" w:rsidR="00104D14" w:rsidRPr="00747716" w:rsidRDefault="00104D14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The need for interim contraception after the procedure per vasectomists instructions; and</w:t>
      </w:r>
    </w:p>
    <w:p w14:paraId="6407D0BA" w14:textId="77777777" w:rsidR="008833E8" w:rsidRPr="00747716" w:rsidRDefault="008833E8" w:rsidP="00747716">
      <w:pPr>
        <w:pStyle w:val="ListParagraph"/>
        <w:numPr>
          <w:ilvl w:val="0"/>
          <w:numId w:val="6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Screen for risk indicators for regret</w:t>
      </w:r>
      <w:r w:rsidR="005C2B4B" w:rsidRPr="00747716">
        <w:rPr>
          <w:rFonts w:asciiTheme="minorHAnsi" w:hAnsiTheme="minorHAnsi" w:cstheme="minorHAnsi"/>
          <w:sz w:val="24"/>
          <w:szCs w:val="24"/>
        </w:rPr>
        <w:t>:</w:t>
      </w:r>
    </w:p>
    <w:p w14:paraId="1ADF4EBB" w14:textId="77777777" w:rsidR="008833E8" w:rsidRPr="00747716" w:rsidRDefault="008833E8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Unstable relationship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03DC29A3" w14:textId="77777777" w:rsidR="00050B92" w:rsidRPr="00747716" w:rsidRDefault="008833E8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Life stressors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3036138E" w14:textId="77777777" w:rsidR="00655F4E" w:rsidRPr="00747716" w:rsidRDefault="00655F4E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Have no or very young children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2598F10D" w14:textId="77777777" w:rsidR="00655F4E" w:rsidRPr="00747716" w:rsidRDefault="00655F4E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During time of financial crisis</w:t>
      </w:r>
      <w:r w:rsidR="005C2B4B" w:rsidRPr="00747716">
        <w:rPr>
          <w:rFonts w:asciiTheme="minorHAnsi" w:hAnsiTheme="minorHAnsi" w:cstheme="minorHAnsi"/>
          <w:sz w:val="24"/>
          <w:szCs w:val="24"/>
        </w:rPr>
        <w:t>;</w:t>
      </w:r>
    </w:p>
    <w:p w14:paraId="7764379E" w14:textId="77777777" w:rsidR="00655F4E" w:rsidRPr="00747716" w:rsidRDefault="00655F4E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Reasons related to a pregnancy</w:t>
      </w:r>
      <w:r w:rsidR="005C2B4B" w:rsidRPr="00747716">
        <w:rPr>
          <w:rFonts w:asciiTheme="minorHAnsi" w:hAnsiTheme="minorHAnsi" w:cstheme="minorHAnsi"/>
          <w:sz w:val="24"/>
          <w:szCs w:val="24"/>
        </w:rPr>
        <w:t>; and</w:t>
      </w:r>
    </w:p>
    <w:p w14:paraId="5AB69591" w14:textId="77777777" w:rsidR="006F23E9" w:rsidRPr="00747716" w:rsidRDefault="006F23E9" w:rsidP="00747716">
      <w:pPr>
        <w:pStyle w:val="ListParagraph"/>
        <w:numPr>
          <w:ilvl w:val="0"/>
          <w:numId w:val="7"/>
        </w:numPr>
        <w:tabs>
          <w:tab w:val="left" w:pos="720"/>
          <w:tab w:val="left" w:pos="1080"/>
        </w:tabs>
        <w:spacing w:before="60" w:after="0" w:line="240" w:lineRule="auto"/>
        <w:ind w:left="1440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Young age</w:t>
      </w:r>
      <w:r w:rsidR="00104D14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2994CE8B" w14:textId="77777777" w:rsidR="0060756C" w:rsidRPr="00747716" w:rsidRDefault="0099219B" w:rsidP="00747716">
      <w:pPr>
        <w:pStyle w:val="ListParagraph"/>
        <w:numPr>
          <w:ilvl w:val="0"/>
          <w:numId w:val="1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Offer and provide </w:t>
      </w:r>
      <w:r w:rsidR="00655F4E" w:rsidRPr="00747716">
        <w:rPr>
          <w:rFonts w:asciiTheme="minorHAnsi" w:hAnsiTheme="minorHAnsi" w:cstheme="minorHAnsi"/>
          <w:sz w:val="24"/>
          <w:szCs w:val="24"/>
        </w:rPr>
        <w:t xml:space="preserve">condoms </w:t>
      </w:r>
      <w:r w:rsidR="004F19A4" w:rsidRPr="00747716">
        <w:rPr>
          <w:rFonts w:asciiTheme="minorHAnsi" w:hAnsiTheme="minorHAnsi" w:cstheme="minorHAnsi"/>
          <w:sz w:val="24"/>
          <w:szCs w:val="24"/>
        </w:rPr>
        <w:t xml:space="preserve">as a back-up method until the procedure is performed and </w:t>
      </w:r>
      <w:r w:rsidR="00655F4E" w:rsidRPr="00747716">
        <w:rPr>
          <w:rFonts w:asciiTheme="minorHAnsi" w:hAnsiTheme="minorHAnsi" w:cstheme="minorHAnsi"/>
          <w:sz w:val="24"/>
          <w:szCs w:val="24"/>
        </w:rPr>
        <w:t>to protect against STIs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4CC46F6E" w14:textId="77777777" w:rsidR="00027807" w:rsidRPr="00747716" w:rsidRDefault="00100D52" w:rsidP="00747716">
      <w:pPr>
        <w:pStyle w:val="ListParagraph"/>
        <w:numPr>
          <w:ilvl w:val="0"/>
          <w:numId w:val="1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Provide a referral to the provider who will perform the vasectomy procedure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(including faxing medical records and scheduling the procedure)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</w:t>
      </w:r>
    </w:p>
    <w:p w14:paraId="26F3ACFF" w14:textId="77777777" w:rsidR="0099219B" w:rsidRPr="00747716" w:rsidRDefault="0099219B" w:rsidP="00747716">
      <w:pPr>
        <w:pStyle w:val="ListParagraph"/>
        <w:numPr>
          <w:ilvl w:val="0"/>
          <w:numId w:val="1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Review </w:t>
      </w:r>
      <w:r w:rsidR="005C2B4B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 xml:space="preserve">client’s history and access of recommended health screenings.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 </w:t>
      </w:r>
      <w:r w:rsidRPr="00747716">
        <w:rPr>
          <w:rFonts w:asciiTheme="minorHAnsi" w:hAnsiTheme="minorHAnsi" w:cstheme="minorHAnsi"/>
          <w:sz w:val="24"/>
          <w:szCs w:val="24"/>
        </w:rPr>
        <w:t>Send a Release of Records for past health screenings, if performed elsewhere</w:t>
      </w:r>
      <w:r w:rsidR="005C2B4B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6D408AE6" w14:textId="77777777" w:rsidR="0099219B" w:rsidRPr="00747716" w:rsidRDefault="0099219B" w:rsidP="00747716">
      <w:pPr>
        <w:pStyle w:val="ListParagraph"/>
        <w:numPr>
          <w:ilvl w:val="0"/>
          <w:numId w:val="1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Offer and schedule a </w:t>
      </w:r>
      <w:r w:rsidR="005C2B4B" w:rsidRPr="00747716">
        <w:rPr>
          <w:rFonts w:asciiTheme="minorHAnsi" w:hAnsiTheme="minorHAnsi" w:cstheme="minorHAnsi"/>
          <w:sz w:val="24"/>
          <w:szCs w:val="24"/>
        </w:rPr>
        <w:t>Reproductive Health</w:t>
      </w:r>
      <w:r w:rsidRPr="00747716">
        <w:rPr>
          <w:rFonts w:asciiTheme="minorHAnsi" w:hAnsiTheme="minorHAnsi" w:cstheme="minorHAnsi"/>
          <w:sz w:val="24"/>
          <w:szCs w:val="24"/>
        </w:rPr>
        <w:t xml:space="preserve"> Well Visit if the client has not been screened appropriately within the past 12 months</w:t>
      </w:r>
      <w:r w:rsidR="00104D14" w:rsidRPr="00747716">
        <w:rPr>
          <w:rFonts w:asciiTheme="minorHAnsi" w:hAnsiTheme="minorHAnsi" w:cstheme="minorHAnsi"/>
          <w:sz w:val="24"/>
          <w:szCs w:val="24"/>
        </w:rPr>
        <w:t>,</w:t>
      </w:r>
      <w:r w:rsidRPr="00747716">
        <w:rPr>
          <w:rFonts w:asciiTheme="minorHAnsi" w:hAnsiTheme="minorHAnsi" w:cstheme="minorHAnsi"/>
          <w:sz w:val="24"/>
          <w:szCs w:val="24"/>
        </w:rPr>
        <w:t xml:space="preserve"> or if an earlier assessment is clinically indicated</w:t>
      </w:r>
      <w:r w:rsidR="00104D14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4E87239C" w14:textId="77777777" w:rsidR="00747716" w:rsidRDefault="00747716" w:rsidP="00747716">
      <w:pPr>
        <w:tabs>
          <w:tab w:val="left" w:pos="720"/>
          <w:tab w:val="left" w:pos="1080"/>
        </w:tabs>
        <w:spacing w:before="240"/>
        <w:rPr>
          <w:rFonts w:asciiTheme="minorHAnsi" w:hAnsiTheme="minorHAnsi" w:cstheme="minorHAnsi"/>
          <w:b/>
          <w:bCs/>
          <w:sz w:val="24"/>
          <w:szCs w:val="24"/>
        </w:rPr>
      </w:pPr>
    </w:p>
    <w:p w14:paraId="601D98B5" w14:textId="33B8AB0F" w:rsidR="0060756C" w:rsidRPr="00747716" w:rsidRDefault="0060756C" w:rsidP="00747716">
      <w:pPr>
        <w:tabs>
          <w:tab w:val="left" w:pos="720"/>
          <w:tab w:val="left" w:pos="1080"/>
        </w:tabs>
        <w:spacing w:before="240"/>
        <w:rPr>
          <w:rFonts w:asciiTheme="minorHAnsi" w:hAnsiTheme="minorHAnsi" w:cstheme="minorHAnsi"/>
          <w:b/>
          <w:bCs/>
          <w:sz w:val="24"/>
          <w:szCs w:val="24"/>
        </w:rPr>
      </w:pPr>
      <w:r w:rsidRPr="00747716">
        <w:rPr>
          <w:rFonts w:asciiTheme="minorHAnsi" w:hAnsiTheme="minorHAnsi" w:cstheme="minorHAnsi"/>
          <w:b/>
          <w:bCs/>
          <w:sz w:val="24"/>
          <w:szCs w:val="24"/>
        </w:rPr>
        <w:lastRenderedPageBreak/>
        <w:t>CLIENT EDUCATION</w:t>
      </w:r>
      <w:r w:rsidR="00747716" w:rsidRPr="00747716">
        <w:rPr>
          <w:rFonts w:asciiTheme="minorHAnsi" w:hAnsiTheme="minorHAnsi" w:cstheme="minorHAnsi"/>
          <w:b/>
          <w:bCs/>
          <w:sz w:val="24"/>
          <w:szCs w:val="24"/>
        </w:rPr>
        <w:t>:</w:t>
      </w:r>
    </w:p>
    <w:p w14:paraId="6A783B08" w14:textId="238D9BA5" w:rsidR="0060756C" w:rsidRPr="00747716" w:rsidRDefault="007A615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12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Advise client</w:t>
      </w:r>
      <w:r w:rsidR="00104D14" w:rsidRPr="00747716">
        <w:rPr>
          <w:rFonts w:asciiTheme="minorHAnsi" w:hAnsiTheme="minorHAnsi" w:cstheme="minorHAnsi"/>
          <w:sz w:val="24"/>
          <w:szCs w:val="24"/>
        </w:rPr>
        <w:t>s</w:t>
      </w:r>
      <w:r w:rsidRPr="00747716">
        <w:rPr>
          <w:rFonts w:asciiTheme="minorHAnsi" w:hAnsiTheme="minorHAnsi" w:cstheme="minorHAnsi"/>
          <w:sz w:val="24"/>
          <w:szCs w:val="24"/>
        </w:rPr>
        <w:t xml:space="preserve"> with </w:t>
      </w:r>
      <w:r w:rsidR="00015A81" w:rsidRPr="00747716">
        <w:rPr>
          <w:rFonts w:asciiTheme="minorHAnsi" w:hAnsiTheme="minorHAnsi" w:cstheme="minorHAnsi"/>
          <w:sz w:val="24"/>
          <w:szCs w:val="24"/>
        </w:rPr>
        <w:t>government funded</w:t>
      </w:r>
      <w:r w:rsidRPr="00747716">
        <w:rPr>
          <w:rFonts w:asciiTheme="minorHAnsi" w:hAnsiTheme="minorHAnsi" w:cstheme="minorHAnsi"/>
          <w:sz w:val="24"/>
          <w:szCs w:val="24"/>
        </w:rPr>
        <w:t xml:space="preserve"> coverage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of </w:t>
      </w:r>
      <w:r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required </w:t>
      </w:r>
      <w:r w:rsidRPr="00747716">
        <w:rPr>
          <w:rFonts w:asciiTheme="minorHAnsi" w:hAnsiTheme="minorHAnsi" w:cstheme="minorHAnsi"/>
          <w:sz w:val="24"/>
          <w:szCs w:val="24"/>
        </w:rPr>
        <w:t>30 day waiting period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between signing the consent form and performance of the procedure</w:t>
      </w:r>
      <w:r w:rsidRPr="00747716">
        <w:rPr>
          <w:rFonts w:asciiTheme="minorHAnsi" w:hAnsiTheme="minorHAnsi" w:cstheme="minorHAnsi"/>
          <w:sz w:val="24"/>
          <w:szCs w:val="24"/>
        </w:rPr>
        <w:t xml:space="preserve">. The vasectomy must be completed within 180 days from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 xml:space="preserve">time of signing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>consent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or a new consent form must be completed</w:t>
      </w:r>
      <w:r w:rsidR="007F6598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217D9599" w14:textId="77777777" w:rsidR="007A615B" w:rsidRPr="00747716" w:rsidRDefault="007A615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Provide client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with the </w:t>
      </w:r>
      <w:r w:rsidRPr="00747716">
        <w:rPr>
          <w:rFonts w:asciiTheme="minorHAnsi" w:hAnsiTheme="minorHAnsi" w:cstheme="minorHAnsi"/>
          <w:sz w:val="24"/>
          <w:szCs w:val="24"/>
        </w:rPr>
        <w:t>opportunity to ask questions</w:t>
      </w:r>
      <w:r w:rsidR="00027807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69E0D370" w14:textId="2CC88AA1" w:rsidR="007A615B" w:rsidRPr="00747716" w:rsidRDefault="007A615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Advise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 xml:space="preserve">client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that </w:t>
      </w:r>
      <w:r w:rsidR="00936FDF" w:rsidRPr="00747716">
        <w:rPr>
          <w:rFonts w:asciiTheme="minorHAnsi" w:hAnsiTheme="minorHAnsi" w:cstheme="minorHAnsi"/>
          <w:sz w:val="24"/>
          <w:szCs w:val="24"/>
        </w:rPr>
        <w:t xml:space="preserve">they </w:t>
      </w:r>
      <w:r w:rsidRPr="00747716">
        <w:rPr>
          <w:rFonts w:asciiTheme="minorHAnsi" w:hAnsiTheme="minorHAnsi" w:cstheme="minorHAnsi"/>
          <w:sz w:val="24"/>
          <w:szCs w:val="24"/>
        </w:rPr>
        <w:t>will need to provide a semen sample</w:t>
      </w:r>
      <w:r w:rsidR="00B46F21" w:rsidRPr="00747716">
        <w:rPr>
          <w:rFonts w:asciiTheme="minorHAnsi" w:hAnsiTheme="minorHAnsi" w:cstheme="minorHAnsi"/>
          <w:sz w:val="24"/>
          <w:szCs w:val="24"/>
        </w:rPr>
        <w:t xml:space="preserve"> 8-16 weeks after</w:t>
      </w:r>
      <w:r w:rsidRPr="00747716">
        <w:rPr>
          <w:rFonts w:asciiTheme="minorHAnsi" w:hAnsiTheme="minorHAnsi" w:cstheme="minorHAnsi"/>
          <w:sz w:val="24"/>
          <w:szCs w:val="24"/>
        </w:rPr>
        <w:t xml:space="preserve"> the procedure for confirmation 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of </w:t>
      </w:r>
      <w:r w:rsidR="0045248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>vasectomy</w:t>
      </w:r>
      <w:r w:rsidR="00104D14" w:rsidRPr="00747716">
        <w:rPr>
          <w:rFonts w:asciiTheme="minorHAnsi" w:hAnsiTheme="minorHAnsi" w:cstheme="minorHAnsi"/>
          <w:sz w:val="24"/>
          <w:szCs w:val="24"/>
        </w:rPr>
        <w:t>’s</w:t>
      </w:r>
      <w:r w:rsidRPr="00747716">
        <w:rPr>
          <w:rFonts w:asciiTheme="minorHAnsi" w:hAnsiTheme="minorHAnsi" w:cstheme="minorHAnsi"/>
          <w:sz w:val="24"/>
          <w:szCs w:val="24"/>
        </w:rPr>
        <w:t xml:space="preserve"> effective</w:t>
      </w:r>
      <w:r w:rsidR="00027807" w:rsidRPr="00747716">
        <w:rPr>
          <w:rFonts w:asciiTheme="minorHAnsi" w:hAnsiTheme="minorHAnsi" w:cstheme="minorHAnsi"/>
          <w:sz w:val="24"/>
          <w:szCs w:val="24"/>
        </w:rPr>
        <w:t>ness</w:t>
      </w:r>
      <w:r w:rsidR="00B46F21" w:rsidRPr="00747716">
        <w:rPr>
          <w:rFonts w:asciiTheme="minorHAnsi" w:hAnsiTheme="minorHAnsi" w:cstheme="minorHAnsi"/>
          <w:sz w:val="24"/>
          <w:szCs w:val="24"/>
        </w:rPr>
        <w:t xml:space="preserve"> or as directed by performing vasectomist</w:t>
      </w:r>
      <w:r w:rsidR="0038140E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711C6D1D" w14:textId="77777777" w:rsidR="00B46F21" w:rsidRPr="00747716" w:rsidRDefault="00B46F21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Advise client to refrain from ejaculation for approximately 1 week after the vasectomy to allow healing of surgical site, and after certain methods of vasectomy, occlusion of the vas.</w:t>
      </w:r>
    </w:p>
    <w:p w14:paraId="6A92F448" w14:textId="77777777" w:rsidR="007A615B" w:rsidRPr="00747716" w:rsidRDefault="007A615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Provide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>consent form, if client is ready</w:t>
      </w:r>
      <w:r w:rsidR="00027807" w:rsidRPr="00747716">
        <w:rPr>
          <w:rFonts w:asciiTheme="minorHAnsi" w:hAnsiTheme="minorHAnsi" w:cstheme="minorHAnsi"/>
          <w:sz w:val="24"/>
          <w:szCs w:val="24"/>
        </w:rPr>
        <w:t xml:space="preserve"> to sign.</w:t>
      </w:r>
    </w:p>
    <w:p w14:paraId="22B26D03" w14:textId="77777777" w:rsidR="007A615B" w:rsidRPr="00747716" w:rsidRDefault="007A615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Provide referral</w:t>
      </w:r>
      <w:r w:rsidR="00100D52" w:rsidRPr="00747716">
        <w:rPr>
          <w:rFonts w:asciiTheme="minorHAnsi" w:hAnsiTheme="minorHAnsi" w:cstheme="minorHAnsi"/>
          <w:sz w:val="24"/>
          <w:szCs w:val="24"/>
        </w:rPr>
        <w:t xml:space="preserve"> information on the provider performing the vasectomy procedure</w:t>
      </w:r>
      <w:r w:rsidR="00027807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320CD36C" w14:textId="20094A90" w:rsidR="00100D52" w:rsidRPr="00747716" w:rsidRDefault="00100D52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Advise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 xml:space="preserve">client </w:t>
      </w:r>
      <w:r w:rsidR="00936FDF" w:rsidRPr="00747716">
        <w:rPr>
          <w:rFonts w:asciiTheme="minorHAnsi" w:hAnsiTheme="minorHAnsi" w:cstheme="minorHAnsi"/>
          <w:sz w:val="24"/>
          <w:szCs w:val="24"/>
        </w:rPr>
        <w:t xml:space="preserve">they </w:t>
      </w:r>
      <w:r w:rsidRPr="00747716">
        <w:rPr>
          <w:rFonts w:asciiTheme="minorHAnsi" w:hAnsiTheme="minorHAnsi" w:cstheme="minorHAnsi"/>
          <w:sz w:val="24"/>
          <w:szCs w:val="24"/>
        </w:rPr>
        <w:t xml:space="preserve">may change </w:t>
      </w:r>
      <w:r w:rsidR="00936FDF" w:rsidRPr="00747716">
        <w:rPr>
          <w:rFonts w:asciiTheme="minorHAnsi" w:hAnsiTheme="minorHAnsi" w:cstheme="minorHAnsi"/>
          <w:sz w:val="24"/>
          <w:szCs w:val="24"/>
        </w:rPr>
        <w:t xml:space="preserve">their </w:t>
      </w:r>
      <w:r w:rsidRPr="00747716">
        <w:rPr>
          <w:rFonts w:asciiTheme="minorHAnsi" w:hAnsiTheme="minorHAnsi" w:cstheme="minorHAnsi"/>
          <w:sz w:val="24"/>
          <w:szCs w:val="24"/>
        </w:rPr>
        <w:t>mind at any time</w:t>
      </w:r>
      <w:r w:rsidR="00027807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3117AD14" w14:textId="77777777" w:rsidR="0099219B" w:rsidRPr="00747716" w:rsidRDefault="0099219B" w:rsidP="00747716">
      <w:pPr>
        <w:pStyle w:val="ListParagraph"/>
        <w:numPr>
          <w:ilvl w:val="0"/>
          <w:numId w:val="8"/>
        </w:numPr>
        <w:tabs>
          <w:tab w:val="left" w:pos="720"/>
          <w:tab w:val="left" w:pos="1080"/>
        </w:tabs>
        <w:spacing w:before="240" w:after="0" w:line="240" w:lineRule="auto"/>
        <w:contextualSpacing w:val="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Advise 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the </w:t>
      </w:r>
      <w:r w:rsidRPr="00747716">
        <w:rPr>
          <w:rFonts w:asciiTheme="minorHAnsi" w:hAnsiTheme="minorHAnsi" w:cstheme="minorHAnsi"/>
          <w:sz w:val="24"/>
          <w:szCs w:val="24"/>
        </w:rPr>
        <w:t>client to use condoms for pr</w:t>
      </w:r>
      <w:r w:rsidR="006D6955" w:rsidRPr="00747716">
        <w:rPr>
          <w:rFonts w:asciiTheme="minorHAnsi" w:hAnsiTheme="minorHAnsi" w:cstheme="minorHAnsi"/>
          <w:sz w:val="24"/>
          <w:szCs w:val="24"/>
        </w:rPr>
        <w:t>otection against STIs</w:t>
      </w:r>
      <w:r w:rsidR="00104D14" w:rsidRPr="00747716">
        <w:rPr>
          <w:rFonts w:asciiTheme="minorHAnsi" w:hAnsiTheme="minorHAnsi" w:cstheme="minorHAnsi"/>
          <w:sz w:val="24"/>
          <w:szCs w:val="24"/>
        </w:rPr>
        <w:t>.</w:t>
      </w:r>
    </w:p>
    <w:p w14:paraId="74579FBF" w14:textId="77777777" w:rsidR="00655F4E" w:rsidRPr="00747716" w:rsidRDefault="00655F4E" w:rsidP="00747716">
      <w:pPr>
        <w:pStyle w:val="ListParagraph"/>
        <w:tabs>
          <w:tab w:val="left" w:pos="720"/>
          <w:tab w:val="left" w:pos="1080"/>
        </w:tabs>
        <w:spacing w:after="0" w:line="240" w:lineRule="auto"/>
        <w:contextualSpacing w:val="0"/>
        <w:rPr>
          <w:rFonts w:asciiTheme="minorHAnsi" w:hAnsiTheme="minorHAnsi" w:cstheme="minorHAnsi"/>
          <w:b/>
          <w:sz w:val="24"/>
          <w:szCs w:val="24"/>
        </w:rPr>
      </w:pPr>
    </w:p>
    <w:p w14:paraId="6098472A" w14:textId="77777777" w:rsidR="00050B92" w:rsidRPr="00747716" w:rsidRDefault="00050B92" w:rsidP="00747716">
      <w:pPr>
        <w:rPr>
          <w:rFonts w:asciiTheme="minorHAnsi" w:hAnsiTheme="minorHAnsi" w:cstheme="minorHAnsi"/>
          <w:b/>
          <w:sz w:val="24"/>
          <w:szCs w:val="24"/>
        </w:rPr>
      </w:pPr>
      <w:r w:rsidRPr="00747716">
        <w:rPr>
          <w:rFonts w:asciiTheme="minorHAnsi" w:hAnsiTheme="minorHAnsi" w:cstheme="minorHAnsi"/>
          <w:b/>
          <w:sz w:val="24"/>
          <w:szCs w:val="24"/>
        </w:rPr>
        <w:t>REFERENCES:</w:t>
      </w:r>
    </w:p>
    <w:p w14:paraId="4CEEFBEF" w14:textId="79F5FF85" w:rsidR="0038140E" w:rsidRPr="00747716" w:rsidRDefault="00100D52" w:rsidP="00747716">
      <w:pPr>
        <w:spacing w:before="120"/>
        <w:ind w:left="360" w:hanging="36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Center</w:t>
      </w:r>
      <w:r w:rsidR="00CD2272" w:rsidRPr="00747716">
        <w:rPr>
          <w:rFonts w:asciiTheme="minorHAnsi" w:hAnsiTheme="minorHAnsi" w:cstheme="minorHAnsi"/>
          <w:sz w:val="24"/>
          <w:szCs w:val="24"/>
        </w:rPr>
        <w:t>s</w:t>
      </w:r>
      <w:r w:rsidRPr="00747716">
        <w:rPr>
          <w:rFonts w:asciiTheme="minorHAnsi" w:hAnsiTheme="minorHAnsi" w:cstheme="minorHAnsi"/>
          <w:sz w:val="24"/>
          <w:szCs w:val="24"/>
        </w:rPr>
        <w:t xml:space="preserve"> for Disease Control and Prevention.  201</w:t>
      </w:r>
      <w:r w:rsidR="00B46F21" w:rsidRPr="00747716">
        <w:rPr>
          <w:rFonts w:asciiTheme="minorHAnsi" w:hAnsiTheme="minorHAnsi" w:cstheme="minorHAnsi"/>
          <w:sz w:val="24"/>
          <w:szCs w:val="24"/>
        </w:rPr>
        <w:t>6</w:t>
      </w:r>
      <w:r w:rsidRPr="00747716">
        <w:rPr>
          <w:rFonts w:asciiTheme="minorHAnsi" w:hAnsiTheme="minorHAnsi" w:cstheme="minorHAnsi"/>
          <w:sz w:val="24"/>
          <w:szCs w:val="24"/>
        </w:rPr>
        <w:t>.  U.S. Medical Eligibility Criteria for Contraceptive Use, 201</w:t>
      </w:r>
      <w:r w:rsidR="0038140E" w:rsidRPr="00747716">
        <w:rPr>
          <w:rFonts w:asciiTheme="minorHAnsi" w:hAnsiTheme="minorHAnsi" w:cstheme="minorHAnsi"/>
          <w:sz w:val="24"/>
          <w:szCs w:val="24"/>
        </w:rPr>
        <w:t>6</w:t>
      </w:r>
      <w:r w:rsidRPr="00747716">
        <w:rPr>
          <w:rFonts w:asciiTheme="minorHAnsi" w:hAnsiTheme="minorHAnsi" w:cstheme="minorHAnsi"/>
          <w:sz w:val="24"/>
          <w:szCs w:val="24"/>
        </w:rPr>
        <w:t xml:space="preserve">.  </w:t>
      </w:r>
      <w:hyperlink r:id="rId9" w:history="1">
        <w:r w:rsidR="0038140E" w:rsidRPr="00747716">
          <w:rPr>
            <w:rStyle w:val="Hyperlink"/>
            <w:rFonts w:asciiTheme="minorHAnsi" w:hAnsiTheme="minorHAnsi" w:cstheme="minorHAnsi"/>
            <w:sz w:val="24"/>
            <w:szCs w:val="24"/>
          </w:rPr>
          <w:t>https://www.cdc.gov/mmwr/volumes/65/rr/pdfs/rr6503.pdf</w:t>
        </w:r>
      </w:hyperlink>
    </w:p>
    <w:p w14:paraId="0743EC53" w14:textId="6D587C76" w:rsidR="0038140E" w:rsidRPr="00747716" w:rsidRDefault="00100D52" w:rsidP="00747716">
      <w:pPr>
        <w:spacing w:before="120"/>
        <w:ind w:left="360" w:hanging="36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Center</w:t>
      </w:r>
      <w:r w:rsidR="00CD2272" w:rsidRPr="00747716">
        <w:rPr>
          <w:rFonts w:asciiTheme="minorHAnsi" w:hAnsiTheme="minorHAnsi" w:cstheme="minorHAnsi"/>
          <w:sz w:val="24"/>
          <w:szCs w:val="24"/>
        </w:rPr>
        <w:t>s</w:t>
      </w:r>
      <w:r w:rsidRPr="00747716">
        <w:rPr>
          <w:rFonts w:asciiTheme="minorHAnsi" w:hAnsiTheme="minorHAnsi" w:cstheme="minorHAnsi"/>
          <w:sz w:val="24"/>
          <w:szCs w:val="24"/>
        </w:rPr>
        <w:t xml:space="preserve"> for Disease Control and Prevention.</w:t>
      </w:r>
      <w:r w:rsidR="00104D14" w:rsidRPr="00747716">
        <w:rPr>
          <w:rFonts w:asciiTheme="minorHAnsi" w:hAnsiTheme="minorHAnsi" w:cstheme="minorHAnsi"/>
          <w:sz w:val="24"/>
          <w:szCs w:val="24"/>
        </w:rPr>
        <w:t xml:space="preserve"> </w:t>
      </w:r>
      <w:r w:rsidRPr="00747716">
        <w:rPr>
          <w:rFonts w:asciiTheme="minorHAnsi" w:hAnsiTheme="minorHAnsi" w:cstheme="minorHAnsi"/>
          <w:sz w:val="24"/>
          <w:szCs w:val="24"/>
        </w:rPr>
        <w:t xml:space="preserve"> 201</w:t>
      </w:r>
      <w:r w:rsidR="00B46F21" w:rsidRPr="00747716">
        <w:rPr>
          <w:rFonts w:asciiTheme="minorHAnsi" w:hAnsiTheme="minorHAnsi" w:cstheme="minorHAnsi"/>
          <w:sz w:val="24"/>
          <w:szCs w:val="24"/>
        </w:rPr>
        <w:t>6</w:t>
      </w:r>
      <w:r w:rsidRPr="00747716">
        <w:rPr>
          <w:rFonts w:asciiTheme="minorHAnsi" w:hAnsiTheme="minorHAnsi" w:cstheme="minorHAnsi"/>
          <w:sz w:val="24"/>
          <w:szCs w:val="24"/>
        </w:rPr>
        <w:t>.  U.S. Selected Practice Recommendations for Contraceptive Use, 201</w:t>
      </w:r>
      <w:r w:rsidR="0038140E" w:rsidRPr="00747716">
        <w:rPr>
          <w:rFonts w:asciiTheme="minorHAnsi" w:hAnsiTheme="minorHAnsi" w:cstheme="minorHAnsi"/>
          <w:sz w:val="24"/>
          <w:szCs w:val="24"/>
        </w:rPr>
        <w:t>6</w:t>
      </w:r>
      <w:r w:rsidRPr="00747716">
        <w:rPr>
          <w:rFonts w:asciiTheme="minorHAnsi" w:hAnsiTheme="minorHAnsi" w:cstheme="minorHAnsi"/>
          <w:sz w:val="24"/>
          <w:szCs w:val="24"/>
        </w:rPr>
        <w:t xml:space="preserve">.  </w:t>
      </w:r>
      <w:hyperlink r:id="rId10" w:history="1">
        <w:r w:rsidR="0038140E" w:rsidRPr="00747716">
          <w:rPr>
            <w:rStyle w:val="Hyperlink"/>
            <w:rFonts w:asciiTheme="minorHAnsi" w:hAnsiTheme="minorHAnsi" w:cstheme="minorHAnsi"/>
            <w:sz w:val="24"/>
            <w:szCs w:val="24"/>
          </w:rPr>
          <w:t>https://www.cdc.gov/mmwr/volumes/65/rr/pdfs/rr6504.pdf</w:t>
        </w:r>
      </w:hyperlink>
    </w:p>
    <w:p w14:paraId="53CDE03A" w14:textId="76ABB17A" w:rsidR="00E15E33" w:rsidRPr="00747716" w:rsidRDefault="00E15E33" w:rsidP="00747716">
      <w:pPr>
        <w:spacing w:before="120"/>
        <w:ind w:left="360" w:hanging="36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>Center</w:t>
      </w:r>
      <w:r w:rsidR="00CD2272" w:rsidRPr="00747716">
        <w:rPr>
          <w:rFonts w:asciiTheme="minorHAnsi" w:hAnsiTheme="minorHAnsi" w:cstheme="minorHAnsi"/>
          <w:sz w:val="24"/>
          <w:szCs w:val="24"/>
        </w:rPr>
        <w:t>s</w:t>
      </w:r>
      <w:r w:rsidRPr="00747716">
        <w:rPr>
          <w:rFonts w:asciiTheme="minorHAnsi" w:hAnsiTheme="minorHAnsi" w:cstheme="minorHAnsi"/>
          <w:sz w:val="24"/>
          <w:szCs w:val="24"/>
        </w:rPr>
        <w:t xml:space="preserve"> for Disease Control and Prevention</w:t>
      </w:r>
      <w:r w:rsidR="00BD34B7" w:rsidRPr="00747716">
        <w:rPr>
          <w:rFonts w:asciiTheme="minorHAnsi" w:hAnsiTheme="minorHAnsi" w:cstheme="minorHAnsi"/>
          <w:sz w:val="24"/>
          <w:szCs w:val="24"/>
        </w:rPr>
        <w:t>, 2014</w:t>
      </w:r>
      <w:r w:rsidRPr="00747716">
        <w:rPr>
          <w:rFonts w:asciiTheme="minorHAnsi" w:hAnsiTheme="minorHAnsi" w:cstheme="minorHAnsi"/>
          <w:sz w:val="24"/>
          <w:szCs w:val="24"/>
        </w:rPr>
        <w:t xml:space="preserve">.  Providing Quality Family Planning Services. </w:t>
      </w:r>
      <w:hyperlink r:id="rId11" w:history="1">
        <w:r w:rsidRPr="00747716">
          <w:rPr>
            <w:rStyle w:val="Hyperlink"/>
            <w:rFonts w:asciiTheme="minorHAnsi" w:hAnsiTheme="minorHAnsi" w:cstheme="minorHAnsi"/>
            <w:sz w:val="24"/>
            <w:szCs w:val="24"/>
          </w:rPr>
          <w:t>http://www.cdc.gov/mmwr/preview/mmwrhtml/rr6304a1.htm</w:t>
        </w:r>
      </w:hyperlink>
    </w:p>
    <w:p w14:paraId="1C1FF421" w14:textId="77777777" w:rsidR="00100D52" w:rsidRPr="00747716" w:rsidRDefault="00100D52" w:rsidP="00747716">
      <w:pPr>
        <w:spacing w:before="120"/>
        <w:ind w:left="360" w:hanging="360"/>
        <w:rPr>
          <w:rFonts w:asciiTheme="minorHAnsi" w:hAnsiTheme="minorHAnsi" w:cstheme="minorHAnsi"/>
          <w:sz w:val="24"/>
          <w:szCs w:val="24"/>
        </w:rPr>
      </w:pPr>
      <w:r w:rsidRPr="00747716">
        <w:rPr>
          <w:rFonts w:asciiTheme="minorHAnsi" w:hAnsiTheme="minorHAnsi" w:cstheme="minorHAnsi"/>
          <w:sz w:val="24"/>
          <w:szCs w:val="24"/>
        </w:rPr>
        <w:t xml:space="preserve">Hatcher, R., Trussell, J., Nelson, A., Cates, W., Kowal, D., Policar, M.  2011.  Female and Male Sterilization. In Deborah Kowal (Ed) </w:t>
      </w:r>
      <w:r w:rsidRPr="00747716">
        <w:rPr>
          <w:rFonts w:asciiTheme="minorHAnsi" w:hAnsiTheme="minorHAnsi" w:cstheme="minorHAnsi"/>
          <w:i/>
          <w:sz w:val="24"/>
          <w:szCs w:val="24"/>
        </w:rPr>
        <w:t>Contraceptive Technology</w:t>
      </w:r>
      <w:r w:rsidRPr="00747716">
        <w:rPr>
          <w:rFonts w:asciiTheme="minorHAnsi" w:hAnsiTheme="minorHAnsi" w:cstheme="minorHAnsi"/>
          <w:sz w:val="24"/>
          <w:szCs w:val="24"/>
        </w:rPr>
        <w:t>, 20</w:t>
      </w:r>
      <w:r w:rsidRPr="00747716">
        <w:rPr>
          <w:rFonts w:asciiTheme="minorHAnsi" w:hAnsiTheme="minorHAnsi" w:cstheme="minorHAnsi"/>
          <w:sz w:val="24"/>
          <w:szCs w:val="24"/>
          <w:vertAlign w:val="superscript"/>
        </w:rPr>
        <w:t>th</w:t>
      </w:r>
      <w:r w:rsidRPr="00747716">
        <w:rPr>
          <w:rFonts w:asciiTheme="minorHAnsi" w:hAnsiTheme="minorHAnsi" w:cstheme="minorHAnsi"/>
          <w:sz w:val="24"/>
          <w:szCs w:val="24"/>
        </w:rPr>
        <w:t xml:space="preserve"> Ed.  Pg 460-474.  Ardent Media: Atlanta, GA</w:t>
      </w:r>
    </w:p>
    <w:p w14:paraId="72086317" w14:textId="6B5E0F10" w:rsidR="005C2B4B" w:rsidRPr="00747716" w:rsidRDefault="006C3926" w:rsidP="00747716">
      <w:pPr>
        <w:spacing w:before="120"/>
        <w:ind w:left="360" w:hanging="360"/>
        <w:rPr>
          <w:rFonts w:asciiTheme="minorHAnsi" w:hAnsiTheme="minorHAnsi" w:cstheme="minorHAnsi"/>
          <w:b/>
          <w:sz w:val="24"/>
          <w:szCs w:val="24"/>
        </w:rPr>
        <w:sectPr w:rsidR="005C2B4B" w:rsidRPr="00747716" w:rsidSect="00AE2AF0">
          <w:footerReference w:type="default" r:id="rId12"/>
          <w:pgSz w:w="12240" w:h="15840"/>
          <w:pgMar w:top="1440" w:right="1440" w:bottom="1440" w:left="1440" w:header="720" w:footer="720" w:gutter="0"/>
          <w:cols w:space="720"/>
          <w:docGrid w:linePitch="360"/>
        </w:sectPr>
      </w:pPr>
      <w:proofErr w:type="spellStart"/>
      <w:r w:rsidRPr="00747716">
        <w:rPr>
          <w:rFonts w:asciiTheme="minorHAnsi" w:hAnsiTheme="minorHAnsi" w:cstheme="minorHAnsi"/>
          <w:sz w:val="24"/>
          <w:szCs w:val="24"/>
        </w:rPr>
        <w:t>Viero</w:t>
      </w:r>
      <w:proofErr w:type="spellEnd"/>
      <w:r w:rsidR="00100D52" w:rsidRPr="00747716">
        <w:rPr>
          <w:rFonts w:asciiTheme="minorHAnsi" w:hAnsiTheme="minorHAnsi" w:cstheme="minorHAnsi"/>
          <w:sz w:val="24"/>
          <w:szCs w:val="24"/>
        </w:rPr>
        <w:t xml:space="preserve">, </w:t>
      </w:r>
      <w:r w:rsidRPr="00747716">
        <w:rPr>
          <w:rFonts w:asciiTheme="minorHAnsi" w:hAnsiTheme="minorHAnsi" w:cstheme="minorHAnsi"/>
          <w:sz w:val="24"/>
          <w:szCs w:val="24"/>
        </w:rPr>
        <w:t>A</w:t>
      </w:r>
      <w:r w:rsidR="00100D52" w:rsidRPr="00747716">
        <w:rPr>
          <w:rFonts w:asciiTheme="minorHAnsi" w:hAnsiTheme="minorHAnsi" w:cstheme="minorHAnsi"/>
          <w:sz w:val="24"/>
          <w:szCs w:val="24"/>
        </w:rPr>
        <w:t>.  201</w:t>
      </w:r>
      <w:r w:rsidRPr="00747716">
        <w:rPr>
          <w:rFonts w:asciiTheme="minorHAnsi" w:hAnsiTheme="minorHAnsi" w:cstheme="minorHAnsi"/>
          <w:sz w:val="24"/>
          <w:szCs w:val="24"/>
        </w:rPr>
        <w:t>9</w:t>
      </w:r>
      <w:r w:rsidR="00100D52" w:rsidRPr="00747716">
        <w:rPr>
          <w:rFonts w:asciiTheme="minorHAnsi" w:hAnsiTheme="minorHAnsi" w:cstheme="minorHAnsi"/>
          <w:sz w:val="24"/>
          <w:szCs w:val="24"/>
        </w:rPr>
        <w:t>.  Overview of vasectomy</w:t>
      </w:r>
      <w:r w:rsidRPr="00747716">
        <w:rPr>
          <w:rFonts w:asciiTheme="minorHAnsi" w:hAnsiTheme="minorHAnsi" w:cstheme="minorHAnsi"/>
          <w:sz w:val="24"/>
          <w:szCs w:val="24"/>
        </w:rPr>
        <w:t>.</w:t>
      </w:r>
      <w:r w:rsidR="00100D52" w:rsidRPr="00747716">
        <w:rPr>
          <w:rFonts w:asciiTheme="minorHAnsi" w:hAnsiTheme="minorHAnsi" w:cstheme="minorHAnsi"/>
          <w:sz w:val="24"/>
          <w:szCs w:val="24"/>
        </w:rPr>
        <w:t xml:space="preserve"> </w:t>
      </w:r>
      <w:hyperlink r:id="rId13" w:history="1">
        <w:r w:rsidR="00747716" w:rsidRPr="008C5FE9">
          <w:rPr>
            <w:rStyle w:val="Hyperlink"/>
            <w:rFonts w:asciiTheme="minorHAnsi" w:hAnsiTheme="minorHAnsi" w:cstheme="minorHAnsi"/>
            <w:sz w:val="24"/>
            <w:szCs w:val="24"/>
          </w:rPr>
          <w:t>https://www.uptodate.com/contents/vasectomy</w:t>
        </w:r>
      </w:hyperlink>
      <w:r w:rsidR="00747716">
        <w:rPr>
          <w:rFonts w:asciiTheme="minorHAnsi" w:hAnsiTheme="minorHAnsi" w:cstheme="minorHAnsi"/>
          <w:sz w:val="24"/>
          <w:szCs w:val="24"/>
        </w:rPr>
        <w:t xml:space="preserve"> </w:t>
      </w:r>
      <w:r w:rsidRPr="00747716" w:rsidDel="006C3926">
        <w:rPr>
          <w:rFonts w:asciiTheme="minorHAnsi" w:hAnsiTheme="minorHAnsi" w:cstheme="minorHAnsi"/>
          <w:sz w:val="24"/>
          <w:szCs w:val="24"/>
        </w:rPr>
        <w:t xml:space="preserve"> </w:t>
      </w:r>
    </w:p>
    <w:p w14:paraId="46CE504F" w14:textId="77777777" w:rsidR="00100D52" w:rsidRPr="00747716" w:rsidRDefault="00050B92" w:rsidP="00747716">
      <w:pPr>
        <w:jc w:val="center"/>
        <w:rPr>
          <w:rFonts w:asciiTheme="minorHAnsi" w:hAnsiTheme="minorHAnsi" w:cstheme="minorHAnsi"/>
          <w:b/>
          <w:sz w:val="28"/>
          <w:szCs w:val="24"/>
        </w:rPr>
      </w:pPr>
      <w:r w:rsidRPr="00747716">
        <w:rPr>
          <w:rFonts w:asciiTheme="minorHAnsi" w:hAnsiTheme="minorHAnsi" w:cstheme="minorHAnsi"/>
          <w:b/>
          <w:sz w:val="28"/>
          <w:szCs w:val="24"/>
        </w:rPr>
        <w:lastRenderedPageBreak/>
        <w:t>ATTACHMENT</w:t>
      </w:r>
      <w:r w:rsidR="00104D14" w:rsidRPr="00747716">
        <w:rPr>
          <w:rFonts w:asciiTheme="minorHAnsi" w:hAnsiTheme="minorHAnsi" w:cstheme="minorHAnsi"/>
          <w:b/>
          <w:sz w:val="28"/>
          <w:szCs w:val="24"/>
        </w:rPr>
        <w:t xml:space="preserve"> 1</w:t>
      </w:r>
      <w:r w:rsidRPr="00747716">
        <w:rPr>
          <w:rFonts w:asciiTheme="minorHAnsi" w:hAnsiTheme="minorHAnsi" w:cstheme="minorHAnsi"/>
          <w:b/>
          <w:sz w:val="28"/>
          <w:szCs w:val="24"/>
        </w:rPr>
        <w:t>:</w:t>
      </w:r>
      <w:r w:rsidR="00104D14" w:rsidRPr="00747716">
        <w:rPr>
          <w:rFonts w:asciiTheme="minorHAnsi" w:hAnsiTheme="minorHAnsi" w:cstheme="minorHAnsi"/>
          <w:b/>
          <w:sz w:val="28"/>
          <w:szCs w:val="24"/>
        </w:rPr>
        <w:t xml:space="preserve"> </w:t>
      </w:r>
      <w:r w:rsidR="00100D52" w:rsidRPr="00747716">
        <w:rPr>
          <w:rFonts w:asciiTheme="minorHAnsi" w:hAnsiTheme="minorHAnsi" w:cstheme="minorHAnsi"/>
          <w:b/>
          <w:sz w:val="28"/>
          <w:szCs w:val="24"/>
        </w:rPr>
        <w:t>Information for Patients</w:t>
      </w:r>
    </w:p>
    <w:p w14:paraId="73EBB05A" w14:textId="77777777" w:rsidR="00EA64DC" w:rsidRPr="00747716" w:rsidRDefault="00EA64DC" w:rsidP="00747716">
      <w:pPr>
        <w:rPr>
          <w:rFonts w:asciiTheme="minorHAnsi" w:hAnsiTheme="minorHAnsi" w:cstheme="minorHAnsi"/>
          <w:b/>
          <w:sz w:val="24"/>
          <w:szCs w:val="24"/>
        </w:rPr>
      </w:pPr>
    </w:p>
    <w:p w14:paraId="33D95BBD" w14:textId="77777777" w:rsidR="00100D52" w:rsidRPr="00747716" w:rsidRDefault="00100D52" w:rsidP="00747716">
      <w:pPr>
        <w:shd w:val="clear" w:color="auto" w:fill="FFFFFF"/>
        <w:jc w:val="center"/>
        <w:rPr>
          <w:rFonts w:asciiTheme="minorHAnsi" w:hAnsiTheme="minorHAnsi" w:cstheme="minorHAnsi"/>
          <w:b/>
          <w:bCs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b/>
          <w:bCs/>
          <w:color w:val="000000"/>
          <w:sz w:val="24"/>
          <w:szCs w:val="24"/>
        </w:rPr>
        <w:t>Patient information: Vasectomy (The Basics)</w:t>
      </w:r>
    </w:p>
    <w:p w14:paraId="34A142FE" w14:textId="77777777" w:rsidR="00100D52" w:rsidRPr="00747716" w:rsidRDefault="007F7F2E" w:rsidP="00747716">
      <w:pPr>
        <w:jc w:val="center"/>
        <w:rPr>
          <w:rFonts w:asciiTheme="minorHAnsi" w:hAnsiTheme="minorHAnsi" w:cstheme="minorHAnsi"/>
          <w:sz w:val="24"/>
          <w:szCs w:val="24"/>
        </w:rPr>
      </w:pPr>
      <w:hyperlink r:id="rId14" w:history="1">
        <w:r w:rsidR="00100D52" w:rsidRPr="00747716">
          <w:rPr>
            <w:rStyle w:val="Hyperlink"/>
            <w:rFonts w:asciiTheme="minorHAnsi" w:hAnsiTheme="minorHAnsi" w:cstheme="minorHAnsi"/>
            <w:color w:val="336633"/>
            <w:sz w:val="24"/>
            <w:szCs w:val="24"/>
            <w:shd w:val="clear" w:color="auto" w:fill="FFFFFF"/>
          </w:rPr>
          <w:t>Written by the doctors and editors at UpToDate</w:t>
        </w:r>
      </w:hyperlink>
    </w:p>
    <w:p w14:paraId="2993E23E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What is a vasectomy?</w:t>
      </w:r>
      <w:r w:rsidRPr="00747716">
        <w:rPr>
          <w:rFonts w:asciiTheme="minorHAnsi" w:hAnsiTheme="minorHAnsi" w:cstheme="minorHAnsi"/>
          <w:color w:val="000000"/>
        </w:rPr>
        <w:t xml:space="preserve"> — A vasectomy is a procedure that a man can choose as a type of long-term birth control.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After a vasectomy, a man cannot get a woman pregnant.</w:t>
      </w:r>
    </w:p>
    <w:p w14:paraId="295B2171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How does a vasectomy prevent pregnancy?</w:t>
      </w:r>
      <w:r w:rsidRPr="00747716">
        <w:rPr>
          <w:rFonts w:asciiTheme="minorHAnsi" w:hAnsiTheme="minorHAnsi" w:cstheme="minorHAnsi"/>
          <w:color w:val="000000"/>
        </w:rPr>
        <w:t> — A vasectomy prevents pregnancy by blocking the path the sperm takes to leave the body (</w:t>
      </w:r>
      <w:hyperlink r:id="rId15" w:history="1">
        <w:r w:rsidRPr="00747716">
          <w:rPr>
            <w:rStyle w:val="Hyperlink"/>
            <w:rFonts w:asciiTheme="minorHAnsi" w:hAnsiTheme="minorHAnsi" w:cstheme="minorHAnsi"/>
            <w:color w:val="336633"/>
          </w:rPr>
          <w:t>figure 1</w:t>
        </w:r>
      </w:hyperlink>
      <w:r w:rsidRPr="00747716">
        <w:rPr>
          <w:rFonts w:asciiTheme="minorHAnsi" w:hAnsiTheme="minorHAnsi" w:cstheme="minorHAnsi"/>
          <w:color w:val="000000"/>
        </w:rPr>
        <w:t>).</w:t>
      </w:r>
    </w:p>
    <w:p w14:paraId="281EB961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Sperm are made in the testicles.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The testicles are found inside a skin sac called the “scrotum.”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Sperm are stored in the epididymis, which is a small organ that sits on top of the testicles.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During ejaculation, sperm travel from the epididymis through tubes and out the end of the penis.</w:t>
      </w:r>
    </w:p>
    <w:p w14:paraId="3DBA8319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During a vasectomy, a doctor cuts and blocks a tube called the “vas deferens.”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This prevents sperm from leaving the body.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After a vasectomy, a man can still ejaculate fluid, called semen.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 But the semen does not have any sperm in it.</w:t>
      </w:r>
    </w:p>
    <w:p w14:paraId="37442D26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Why might I choose to have a vasectomy?</w:t>
      </w:r>
      <w:r w:rsidRPr="00747716">
        <w:rPr>
          <w:rFonts w:asciiTheme="minorHAnsi" w:hAnsiTheme="minorHAnsi" w:cstheme="minorHAnsi"/>
          <w:color w:val="000000"/>
        </w:rPr>
        <w:t> — You might choose to have a vasectomy if you do not want any more children, and do not want to use birth control each time you have sex.</w:t>
      </w:r>
    </w:p>
    <w:p w14:paraId="4D84E731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>Let your doctor know if you have any questions or worries about having a vasectomy.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 He or she can talk with you and tell you about the procedure.</w:t>
      </w:r>
    </w:p>
    <w:p w14:paraId="7EA61B36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>Some men choose to have a sample of their sperm saved before they have a vasectomy.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 If you want to have a sample of your sperm saved, talk with your doctor.</w:t>
      </w:r>
    </w:p>
    <w:p w14:paraId="456EF3B5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What happens during a vasectomy?</w:t>
      </w:r>
      <w:r w:rsidRPr="00747716">
        <w:rPr>
          <w:rFonts w:asciiTheme="minorHAnsi" w:hAnsiTheme="minorHAnsi" w:cstheme="minorHAnsi"/>
          <w:color w:val="000000"/>
        </w:rPr>
        <w:t xml:space="preserve"> — A vasectomy is done in a doctor’s office and takes about 30 minutes.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During the procedure, a doctor numbs the skin on the scrotum.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Then he or she makes a small cut in the skin to reach the vas deferens, cut it, and seal it off.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The procedure does not hurt, but some men can feel cramping or pulling.</w:t>
      </w:r>
    </w:p>
    <w:p w14:paraId="4C8841CB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What happens after a vasectomy?</w:t>
      </w:r>
      <w:r w:rsidRPr="00747716">
        <w:rPr>
          <w:rFonts w:asciiTheme="minorHAnsi" w:hAnsiTheme="minorHAnsi" w:cstheme="minorHAnsi"/>
          <w:color w:val="000000"/>
        </w:rPr>
        <w:t xml:space="preserve"> — You can go home right after the procedure, but you will need to rest for 2 to 3 days.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After a vasectomy, most men have some pain in the scrotum.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 Your doctor will tell you which pain-relieving medicines to take. </w:t>
      </w:r>
      <w:r w:rsidR="00104D14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He or she might also prescribe a medicine to treat your pain.</w:t>
      </w:r>
    </w:p>
    <w:p w14:paraId="2250D6D3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Your doctor will give you instructions about what you should and should not do after your vasectomy.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He or she will probably tell you to:</w:t>
      </w:r>
    </w:p>
    <w:p w14:paraId="124E1A79" w14:textId="77777777" w:rsidR="00100D52" w:rsidRPr="00747716" w:rsidRDefault="00100D52" w:rsidP="00747716">
      <w:pPr>
        <w:numPr>
          <w:ilvl w:val="0"/>
          <w:numId w:val="9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Wear a jock strap to hold the bandage in place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;</w:t>
      </w:r>
    </w:p>
    <w:p w14:paraId="595A41D0" w14:textId="77777777" w:rsidR="00100D52" w:rsidRPr="00747716" w:rsidRDefault="00100D52" w:rsidP="00747716">
      <w:pPr>
        <w:numPr>
          <w:ilvl w:val="0"/>
          <w:numId w:val="9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Not bathe or swim for 1 to 2 days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;</w:t>
      </w:r>
    </w:p>
    <w:p w14:paraId="769BA8B1" w14:textId="77777777" w:rsidR="00100D52" w:rsidRPr="00747716" w:rsidRDefault="00100D52" w:rsidP="00747716">
      <w:pPr>
        <w:numPr>
          <w:ilvl w:val="0"/>
          <w:numId w:val="9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Not lift heavy objects or exercise too hard for 7 days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; and</w:t>
      </w:r>
    </w:p>
    <w:p w14:paraId="4CA3903A" w14:textId="5E70D926" w:rsidR="00100D52" w:rsidRPr="00747716" w:rsidRDefault="00100D52" w:rsidP="00747716">
      <w:pPr>
        <w:numPr>
          <w:ilvl w:val="0"/>
          <w:numId w:val="9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 xml:space="preserve">Wait 7 days to have sex. 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 xml:space="preserve"> </w:t>
      </w:r>
      <w:r w:rsidRPr="00747716">
        <w:rPr>
          <w:rFonts w:asciiTheme="minorHAnsi" w:hAnsiTheme="minorHAnsi" w:cstheme="minorHAnsi"/>
          <w:color w:val="000000"/>
          <w:sz w:val="24"/>
          <w:szCs w:val="24"/>
        </w:rPr>
        <w:t>After that, you must use another form of birth control for a few months to prevent pregnancy.</w:t>
      </w:r>
    </w:p>
    <w:p w14:paraId="39E0D9B6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lastRenderedPageBreak/>
        <w:t>What are the side effects of a vasectomy?</w:t>
      </w:r>
      <w:r w:rsidRPr="00747716">
        <w:rPr>
          <w:rFonts w:asciiTheme="minorHAnsi" w:hAnsiTheme="minorHAnsi" w:cstheme="minorHAnsi"/>
          <w:color w:val="000000"/>
        </w:rPr>
        <w:t> — Side effects are uncommon, but can occur. They can include:</w:t>
      </w:r>
    </w:p>
    <w:p w14:paraId="020CF064" w14:textId="77777777" w:rsidR="00100D52" w:rsidRPr="00747716" w:rsidRDefault="00100D52" w:rsidP="00747716">
      <w:pPr>
        <w:numPr>
          <w:ilvl w:val="0"/>
          <w:numId w:val="10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Pain in the scrotum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;</w:t>
      </w:r>
    </w:p>
    <w:p w14:paraId="456ED491" w14:textId="77777777" w:rsidR="00100D52" w:rsidRPr="00747716" w:rsidRDefault="00100D52" w:rsidP="00747716">
      <w:pPr>
        <w:numPr>
          <w:ilvl w:val="0"/>
          <w:numId w:val="10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Bleeding in the scrotum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; and/or</w:t>
      </w:r>
    </w:p>
    <w:p w14:paraId="47DD86E9" w14:textId="77777777" w:rsidR="00100D52" w:rsidRPr="00747716" w:rsidRDefault="00100D52" w:rsidP="00747716">
      <w:pPr>
        <w:numPr>
          <w:ilvl w:val="0"/>
          <w:numId w:val="10"/>
        </w:numPr>
        <w:shd w:val="clear" w:color="auto" w:fill="FFFFFF"/>
        <w:rPr>
          <w:rFonts w:asciiTheme="minorHAnsi" w:hAnsiTheme="minorHAnsi" w:cstheme="minorHAnsi"/>
          <w:color w:val="000000"/>
          <w:sz w:val="24"/>
          <w:szCs w:val="24"/>
        </w:rPr>
      </w:pPr>
      <w:r w:rsidRPr="00747716">
        <w:rPr>
          <w:rFonts w:asciiTheme="minorHAnsi" w:hAnsiTheme="minorHAnsi" w:cstheme="minorHAnsi"/>
          <w:color w:val="000000"/>
          <w:sz w:val="24"/>
          <w:szCs w:val="24"/>
        </w:rPr>
        <w:t>Infection of the skin around the cut</w:t>
      </w:r>
      <w:r w:rsidR="00A811EA" w:rsidRPr="00747716">
        <w:rPr>
          <w:rFonts w:asciiTheme="minorHAnsi" w:hAnsiTheme="minorHAnsi" w:cstheme="minorHAnsi"/>
          <w:color w:val="000000"/>
          <w:sz w:val="24"/>
          <w:szCs w:val="24"/>
        </w:rPr>
        <w:t>.</w:t>
      </w:r>
    </w:p>
    <w:p w14:paraId="188D6706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If you have any side effects, let your doctor know.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Some side effects go away over time, but others might need treatment.</w:t>
      </w:r>
    </w:p>
    <w:p w14:paraId="03B60482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How long does it take for a vasectomy to work?</w:t>
      </w:r>
      <w:r w:rsidRPr="00747716">
        <w:rPr>
          <w:rFonts w:asciiTheme="minorHAnsi" w:hAnsiTheme="minorHAnsi" w:cstheme="minorHAnsi"/>
          <w:color w:val="000000"/>
        </w:rPr>
        <w:t xml:space="preserve"> — It takes a few months for a vasectomy to work.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That’s because the tubes can still have sperm in them.</w:t>
      </w:r>
    </w:p>
    <w:p w14:paraId="78D7B2F5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A man needs to ejaculate 20 or more times after a vasectomy to clear out all the sperm from the tubes.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Because of this, a couple should use another type of birth control for a few months to prevent pregnancy.</w:t>
      </w:r>
    </w:p>
    <w:p w14:paraId="05F96901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Will I have a follow-up test?</w:t>
      </w:r>
      <w:r w:rsidRPr="00747716">
        <w:rPr>
          <w:rFonts w:asciiTheme="minorHAnsi" w:hAnsiTheme="minorHAnsi" w:cstheme="minorHAnsi"/>
          <w:color w:val="000000"/>
        </w:rPr>
        <w:t xml:space="preserve"> — Yes.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You will have a follow-up test called a “sperm count” to make sure that your semen does not have any sperm in it.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Most men have this done 3 months after their vasectomy.</w:t>
      </w:r>
    </w:p>
    <w:p w14:paraId="4C3DF28D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A sperm count checks how many sperm are in a sample of semen.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For this test, a man needs to provide a sample of his semen.</w:t>
      </w:r>
    </w:p>
    <w:p w14:paraId="7F8EE4FC" w14:textId="77777777" w:rsidR="00100D52" w:rsidRPr="00747716" w:rsidRDefault="00100D52" w:rsidP="00747716">
      <w:pPr>
        <w:pStyle w:val="NormalWeb"/>
        <w:shd w:val="clear" w:color="auto" w:fill="FFFFFF"/>
        <w:spacing w:before="12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Fonts w:asciiTheme="minorHAnsi" w:hAnsiTheme="minorHAnsi" w:cstheme="minorHAnsi"/>
          <w:color w:val="000000"/>
        </w:rPr>
        <w:t xml:space="preserve">If your sample has no sperm, you can stop using other birth control because you will not be able to get a woman pregnant.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But if your sample has sperm in it, you can get a woman pregnant.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You should still use birth control until you have another sperm count done.</w:t>
      </w:r>
    </w:p>
    <w:p w14:paraId="27F3889E" w14:textId="77777777" w:rsidR="00100D52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color w:val="000000"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What if I have had a vasectomy and want to father a child?</w:t>
      </w:r>
      <w:r w:rsidRPr="00747716">
        <w:rPr>
          <w:rFonts w:asciiTheme="minorHAnsi" w:hAnsiTheme="minorHAnsi" w:cstheme="minorHAnsi"/>
          <w:color w:val="000000"/>
        </w:rPr>
        <w:t xml:space="preserve"> — If you have had a vasectomy and want to father a child, talk with your doctor.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A surgery to reconnect the vas deferens and open the sperm’s path can be done.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But this surgery does not always work.</w:t>
      </w:r>
    </w:p>
    <w:p w14:paraId="44CCCC9F" w14:textId="77777777" w:rsidR="00EA64DC" w:rsidRPr="00747716" w:rsidRDefault="00100D52" w:rsidP="00747716">
      <w:pPr>
        <w:pStyle w:val="headinganchor"/>
        <w:shd w:val="clear" w:color="auto" w:fill="FFFFFF"/>
        <w:spacing w:before="240" w:beforeAutospacing="0" w:after="0" w:afterAutospacing="0"/>
        <w:rPr>
          <w:rFonts w:asciiTheme="minorHAnsi" w:hAnsiTheme="minorHAnsi" w:cstheme="minorHAnsi"/>
          <w:b/>
        </w:rPr>
      </w:pPr>
      <w:r w:rsidRPr="00747716">
        <w:rPr>
          <w:rStyle w:val="h1"/>
          <w:rFonts w:asciiTheme="minorHAnsi" w:hAnsiTheme="minorHAnsi" w:cstheme="minorHAnsi"/>
          <w:b/>
          <w:bCs/>
          <w:color w:val="000000"/>
        </w:rPr>
        <w:t>Does a vasectomy prevent getting a disease from sex?</w:t>
      </w:r>
      <w:r w:rsidRPr="00747716">
        <w:rPr>
          <w:rFonts w:asciiTheme="minorHAnsi" w:hAnsiTheme="minorHAnsi" w:cstheme="minorHAnsi"/>
          <w:color w:val="000000"/>
        </w:rPr>
        <w:t xml:space="preserve"> — No.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 xml:space="preserve">A vasectomy does not prevent you from getting or spreading a disease from sex. </w:t>
      </w:r>
      <w:r w:rsidR="00A811EA" w:rsidRPr="00747716">
        <w:rPr>
          <w:rFonts w:asciiTheme="minorHAnsi" w:hAnsiTheme="minorHAnsi" w:cstheme="minorHAnsi"/>
          <w:color w:val="000000"/>
        </w:rPr>
        <w:t xml:space="preserve"> </w:t>
      </w:r>
      <w:r w:rsidRPr="00747716">
        <w:rPr>
          <w:rFonts w:asciiTheme="minorHAnsi" w:hAnsiTheme="minorHAnsi" w:cstheme="minorHAnsi"/>
          <w:color w:val="000000"/>
        </w:rPr>
        <w:t>To prevent getting or spreading a dis</w:t>
      </w:r>
      <w:r w:rsidR="003C4118" w:rsidRPr="00747716">
        <w:rPr>
          <w:rFonts w:asciiTheme="minorHAnsi" w:hAnsiTheme="minorHAnsi" w:cstheme="minorHAnsi"/>
          <w:color w:val="000000"/>
        </w:rPr>
        <w:t xml:space="preserve">ease from sex, you should use </w:t>
      </w:r>
      <w:r w:rsidRPr="00747716">
        <w:rPr>
          <w:rFonts w:asciiTheme="minorHAnsi" w:hAnsiTheme="minorHAnsi" w:cstheme="minorHAnsi"/>
          <w:color w:val="000000"/>
        </w:rPr>
        <w:t>a condom.</w:t>
      </w:r>
      <w:r w:rsidR="008C1C7D" w:rsidRPr="00747716">
        <w:rPr>
          <w:rFonts w:asciiTheme="minorHAnsi" w:hAnsiTheme="minorHAnsi" w:cstheme="minorHAnsi"/>
          <w:b/>
        </w:rPr>
        <w:t xml:space="preserve"> </w:t>
      </w:r>
    </w:p>
    <w:sectPr w:rsidR="00EA64DC" w:rsidRPr="00747716" w:rsidSect="00AE2AF0">
      <w:headerReference w:type="even" r:id="rId16"/>
      <w:headerReference w:type="default" r:id="rId17"/>
      <w:footerReference w:type="default" r:id="rId18"/>
      <w:headerReference w:type="first" r:id="rId19"/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E284EBB" w14:textId="77777777" w:rsidR="000B1F91" w:rsidRDefault="000B1F91" w:rsidP="00104D14">
      <w:r>
        <w:separator/>
      </w:r>
    </w:p>
  </w:endnote>
  <w:endnote w:type="continuationSeparator" w:id="0">
    <w:p w14:paraId="015A9991" w14:textId="77777777" w:rsidR="000B1F91" w:rsidRDefault="000B1F91" w:rsidP="00104D1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62B768" w14:textId="78E44118" w:rsidR="00104D14" w:rsidRPr="00747716" w:rsidRDefault="006C3926">
    <w:pPr>
      <w:pStyle w:val="Footer"/>
      <w:rPr>
        <w:rFonts w:asciiTheme="minorHAnsi" w:hAnsiTheme="minorHAnsi" w:cstheme="minorHAnsi"/>
      </w:rPr>
    </w:pPr>
    <w:r w:rsidRPr="00747716">
      <w:rPr>
        <w:rFonts w:asciiTheme="minorHAnsi" w:hAnsiTheme="minorHAnsi" w:cstheme="minorHAnsi"/>
      </w:rPr>
      <w:t>Vasectomy</w:t>
    </w:r>
    <w:r w:rsidR="00523904" w:rsidRPr="00747716">
      <w:rPr>
        <w:rFonts w:asciiTheme="minorHAnsi" w:hAnsiTheme="minorHAnsi" w:cstheme="minorHAnsi"/>
      </w:rPr>
      <w:tab/>
    </w:r>
    <w:r w:rsidR="00523904" w:rsidRPr="00747716">
      <w:rPr>
        <w:rFonts w:asciiTheme="minorHAnsi" w:hAnsiTheme="minorHAnsi" w:cstheme="minorHAnsi"/>
      </w:rPr>
      <w:tab/>
    </w:r>
    <w:r w:rsidRPr="00747716">
      <w:rPr>
        <w:rFonts w:asciiTheme="minorHAnsi" w:hAnsiTheme="minorHAnsi" w:cstheme="minorHAnsi"/>
      </w:rPr>
      <w:t xml:space="preserve">Page </w:t>
    </w:r>
    <w:r w:rsidRPr="00747716">
      <w:rPr>
        <w:rFonts w:asciiTheme="minorHAnsi" w:hAnsiTheme="minorHAnsi" w:cstheme="minorHAnsi"/>
        <w:b/>
        <w:bCs/>
      </w:rPr>
      <w:fldChar w:fldCharType="begin"/>
    </w:r>
    <w:r w:rsidRPr="00747716">
      <w:rPr>
        <w:rFonts w:asciiTheme="minorHAnsi" w:hAnsiTheme="minorHAnsi" w:cstheme="minorHAnsi"/>
        <w:b/>
        <w:bCs/>
      </w:rPr>
      <w:instrText xml:space="preserve"> PAGE </w:instrText>
    </w:r>
    <w:r w:rsidRPr="00747716">
      <w:rPr>
        <w:rFonts w:asciiTheme="minorHAnsi" w:hAnsiTheme="minorHAnsi" w:cstheme="minorHAnsi"/>
        <w:b/>
        <w:bCs/>
      </w:rPr>
      <w:fldChar w:fldCharType="separate"/>
    </w:r>
    <w:r w:rsidRPr="00747716">
      <w:rPr>
        <w:rFonts w:asciiTheme="minorHAnsi" w:hAnsiTheme="minorHAnsi" w:cstheme="minorHAnsi"/>
        <w:b/>
        <w:bCs/>
      </w:rPr>
      <w:t>1</w:t>
    </w:r>
    <w:r w:rsidRPr="00747716">
      <w:rPr>
        <w:rFonts w:asciiTheme="minorHAnsi" w:hAnsiTheme="minorHAnsi" w:cstheme="minorHAnsi"/>
      </w:rPr>
      <w:fldChar w:fldCharType="end"/>
    </w:r>
    <w:r w:rsidRPr="00747716">
      <w:rPr>
        <w:rFonts w:asciiTheme="minorHAnsi" w:hAnsiTheme="minorHAnsi" w:cstheme="minorHAnsi"/>
      </w:rPr>
      <w:t xml:space="preserve"> of </w:t>
    </w:r>
    <w:r w:rsidRPr="00747716">
      <w:rPr>
        <w:rFonts w:asciiTheme="minorHAnsi" w:hAnsiTheme="minorHAnsi" w:cstheme="minorHAnsi"/>
        <w:b/>
        <w:bCs/>
      </w:rPr>
      <w:fldChar w:fldCharType="begin"/>
    </w:r>
    <w:r w:rsidRPr="00747716">
      <w:rPr>
        <w:rFonts w:asciiTheme="minorHAnsi" w:hAnsiTheme="minorHAnsi" w:cstheme="minorHAnsi"/>
        <w:b/>
        <w:bCs/>
      </w:rPr>
      <w:instrText xml:space="preserve"> NUMPAGES  </w:instrText>
    </w:r>
    <w:r w:rsidRPr="00747716">
      <w:rPr>
        <w:rFonts w:asciiTheme="minorHAnsi" w:hAnsiTheme="minorHAnsi" w:cstheme="minorHAnsi"/>
        <w:b/>
        <w:bCs/>
      </w:rPr>
      <w:fldChar w:fldCharType="separate"/>
    </w:r>
    <w:r w:rsidRPr="00747716">
      <w:rPr>
        <w:rFonts w:asciiTheme="minorHAnsi" w:hAnsiTheme="minorHAnsi" w:cstheme="minorHAnsi"/>
        <w:b/>
        <w:bCs/>
      </w:rPr>
      <w:t>9</w:t>
    </w:r>
    <w:r w:rsidRPr="00747716">
      <w:rPr>
        <w:rFonts w:asciiTheme="minorHAnsi" w:hAnsiTheme="minorHAnsi" w:cstheme="minorHAnsi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6C8F320" w14:textId="38D786DE" w:rsidR="00104D14" w:rsidRPr="00747716" w:rsidRDefault="006C3926">
    <w:pPr>
      <w:pStyle w:val="Footer"/>
      <w:rPr>
        <w:rFonts w:asciiTheme="minorHAnsi" w:hAnsiTheme="minorHAnsi" w:cstheme="minorHAnsi"/>
      </w:rPr>
    </w:pPr>
    <w:r w:rsidRPr="00747716">
      <w:rPr>
        <w:rFonts w:asciiTheme="minorHAnsi" w:hAnsiTheme="minorHAnsi" w:cstheme="minorHAnsi"/>
      </w:rPr>
      <w:t>Vasectomy</w:t>
    </w:r>
    <w:r w:rsidRPr="00747716">
      <w:rPr>
        <w:rFonts w:asciiTheme="minorHAnsi" w:hAnsiTheme="minorHAnsi" w:cstheme="minorHAnsi"/>
      </w:rPr>
      <w:tab/>
    </w:r>
    <w:r w:rsidRPr="00747716">
      <w:rPr>
        <w:rFonts w:asciiTheme="minorHAnsi" w:hAnsiTheme="minorHAnsi" w:cstheme="minorHAnsi"/>
      </w:rPr>
      <w:tab/>
    </w:r>
    <w:r w:rsidR="008C1C7D" w:rsidRPr="00747716">
      <w:rPr>
        <w:rFonts w:asciiTheme="minorHAnsi" w:hAnsiTheme="minorHAnsi" w:cstheme="minorHAnsi"/>
      </w:rPr>
      <w:t xml:space="preserve">Page </w: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begin"/>
    </w:r>
    <w:r w:rsidR="008C1C7D" w:rsidRPr="00747716">
      <w:rPr>
        <w:rFonts w:asciiTheme="minorHAnsi" w:hAnsiTheme="minorHAnsi" w:cstheme="minorHAnsi"/>
        <w:b/>
        <w:bCs/>
      </w:rPr>
      <w:instrText xml:space="preserve"> PAGE </w:instrTex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separate"/>
    </w:r>
    <w:r w:rsidR="008C1C7D" w:rsidRPr="00747716">
      <w:rPr>
        <w:rFonts w:asciiTheme="minorHAnsi" w:hAnsiTheme="minorHAnsi" w:cstheme="minorHAnsi"/>
        <w:b/>
        <w:bCs/>
        <w:noProof/>
      </w:rPr>
      <w:t>2</w: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end"/>
    </w:r>
    <w:r w:rsidR="008C1C7D" w:rsidRPr="00747716">
      <w:rPr>
        <w:rFonts w:asciiTheme="minorHAnsi" w:hAnsiTheme="minorHAnsi" w:cstheme="minorHAnsi"/>
      </w:rPr>
      <w:t xml:space="preserve"> of </w: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begin"/>
    </w:r>
    <w:r w:rsidR="008C1C7D" w:rsidRPr="00747716">
      <w:rPr>
        <w:rFonts w:asciiTheme="minorHAnsi" w:hAnsiTheme="minorHAnsi" w:cstheme="minorHAnsi"/>
        <w:b/>
        <w:bCs/>
      </w:rPr>
      <w:instrText xml:space="preserve"> NUMPAGES  </w:instrTex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separate"/>
    </w:r>
    <w:r w:rsidR="008C1C7D" w:rsidRPr="00747716">
      <w:rPr>
        <w:rFonts w:asciiTheme="minorHAnsi" w:hAnsiTheme="minorHAnsi" w:cstheme="minorHAnsi"/>
        <w:b/>
        <w:bCs/>
        <w:noProof/>
      </w:rPr>
      <w:t>2</w:t>
    </w:r>
    <w:r w:rsidR="008C1C7D" w:rsidRPr="00747716">
      <w:rPr>
        <w:rFonts w:asciiTheme="minorHAnsi" w:hAnsiTheme="minorHAnsi" w:cstheme="minorHAnsi"/>
        <w:b/>
        <w:bCs/>
        <w:sz w:val="24"/>
        <w:szCs w:val="24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B1B33B5" w14:textId="77777777" w:rsidR="000B1F91" w:rsidRDefault="000B1F91" w:rsidP="00104D14">
      <w:r>
        <w:separator/>
      </w:r>
    </w:p>
  </w:footnote>
  <w:footnote w:type="continuationSeparator" w:id="0">
    <w:p w14:paraId="5FDDCD31" w14:textId="77777777" w:rsidR="000B1F91" w:rsidRDefault="000B1F91" w:rsidP="00104D14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C7755" w14:textId="77777777" w:rsidR="00FA394D" w:rsidRDefault="00FA394D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757E10" w14:textId="77777777" w:rsidR="00FA394D" w:rsidRDefault="00FA394D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9B2343B" w14:textId="77777777" w:rsidR="00FA394D" w:rsidRDefault="00FA394D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17933F6"/>
    <w:multiLevelType w:val="hybridMultilevel"/>
    <w:tmpl w:val="2748695C"/>
    <w:lvl w:ilvl="0" w:tplc="1CB47B2E">
      <w:start w:val="1"/>
      <w:numFmt w:val="decimal"/>
      <w:lvlText w:val="%1."/>
      <w:lvlJc w:val="left"/>
      <w:pPr>
        <w:ind w:left="108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" w15:restartNumberingAfterBreak="0">
    <w:nsid w:val="03980116"/>
    <w:multiLevelType w:val="hybridMultilevel"/>
    <w:tmpl w:val="72F48DB0"/>
    <w:lvl w:ilvl="0" w:tplc="0409001B">
      <w:start w:val="1"/>
      <w:numFmt w:val="lowerRoman"/>
      <w:lvlText w:val="%1."/>
      <w:lvlJc w:val="right"/>
      <w:pPr>
        <w:ind w:left="1800" w:hanging="360"/>
      </w:pPr>
    </w:lvl>
    <w:lvl w:ilvl="1" w:tplc="04090019">
      <w:start w:val="1"/>
      <w:numFmt w:val="lowerLetter"/>
      <w:lvlText w:val="%2."/>
      <w:lvlJc w:val="left"/>
      <w:pPr>
        <w:ind w:left="2520" w:hanging="360"/>
      </w:pPr>
    </w:lvl>
    <w:lvl w:ilvl="2" w:tplc="0409001B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2" w15:restartNumberingAfterBreak="0">
    <w:nsid w:val="088C1A96"/>
    <w:multiLevelType w:val="hybridMultilevel"/>
    <w:tmpl w:val="1BEA531A"/>
    <w:lvl w:ilvl="0" w:tplc="E1700A80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3" w15:restartNumberingAfterBreak="0">
    <w:nsid w:val="0B3A50F0"/>
    <w:multiLevelType w:val="hybridMultilevel"/>
    <w:tmpl w:val="25DAA11A"/>
    <w:lvl w:ilvl="0" w:tplc="B2FC056A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" w15:restartNumberingAfterBreak="0">
    <w:nsid w:val="10640DF5"/>
    <w:multiLevelType w:val="hybridMultilevel"/>
    <w:tmpl w:val="4B86A520"/>
    <w:lvl w:ilvl="0" w:tplc="04090001">
      <w:start w:val="1"/>
      <w:numFmt w:val="bullet"/>
      <w:lvlText w:val=""/>
      <w:lvlJc w:val="left"/>
      <w:pPr>
        <w:ind w:left="188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60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32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04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76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8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20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92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646" w:hanging="360"/>
      </w:pPr>
      <w:rPr>
        <w:rFonts w:ascii="Wingdings" w:hAnsi="Wingdings" w:hint="default"/>
      </w:rPr>
    </w:lvl>
  </w:abstractNum>
  <w:abstractNum w:abstractNumId="5" w15:restartNumberingAfterBreak="0">
    <w:nsid w:val="14F11098"/>
    <w:multiLevelType w:val="hybridMultilevel"/>
    <w:tmpl w:val="404C376A"/>
    <w:lvl w:ilvl="0" w:tplc="7C5EC356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187736E5"/>
    <w:multiLevelType w:val="hybridMultilevel"/>
    <w:tmpl w:val="1BEA531A"/>
    <w:lvl w:ilvl="0" w:tplc="E1700A80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7" w15:restartNumberingAfterBreak="0">
    <w:nsid w:val="18FD68E6"/>
    <w:multiLevelType w:val="hybridMultilevel"/>
    <w:tmpl w:val="09489424"/>
    <w:lvl w:ilvl="0" w:tplc="04090017">
      <w:start w:val="1"/>
      <w:numFmt w:val="lowerLetter"/>
      <w:lvlText w:val="%1)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8" w15:restartNumberingAfterBreak="0">
    <w:nsid w:val="2AE714EC"/>
    <w:multiLevelType w:val="multilevel"/>
    <w:tmpl w:val="8B02681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2E3F5530"/>
    <w:multiLevelType w:val="hybridMultilevel"/>
    <w:tmpl w:val="BBEC02FA"/>
    <w:lvl w:ilvl="0" w:tplc="782EF20E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32372144"/>
    <w:multiLevelType w:val="hybridMultilevel"/>
    <w:tmpl w:val="A65EEBD8"/>
    <w:lvl w:ilvl="0" w:tplc="8704050A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338232A1"/>
    <w:multiLevelType w:val="hybridMultilevel"/>
    <w:tmpl w:val="26003A32"/>
    <w:lvl w:ilvl="0" w:tplc="CF78D918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38735EEB"/>
    <w:multiLevelType w:val="hybridMultilevel"/>
    <w:tmpl w:val="869EBB9E"/>
    <w:lvl w:ilvl="0" w:tplc="34DC501E">
      <w:start w:val="1"/>
      <w:numFmt w:val="lowerLetter"/>
      <w:lvlText w:val="%1)"/>
      <w:lvlJc w:val="left"/>
      <w:pPr>
        <w:ind w:left="1080" w:hanging="360"/>
      </w:pPr>
      <w:rPr>
        <w:rFonts w:hint="default"/>
        <w:b w:val="0"/>
        <w:u w:val="none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3" w15:restartNumberingAfterBreak="0">
    <w:nsid w:val="42946FCB"/>
    <w:multiLevelType w:val="hybridMultilevel"/>
    <w:tmpl w:val="003C4F84"/>
    <w:lvl w:ilvl="0" w:tplc="0409000B">
      <w:start w:val="1"/>
      <w:numFmt w:val="bullet"/>
      <w:lvlText w:val=""/>
      <w:lvlJc w:val="left"/>
      <w:pPr>
        <w:ind w:left="1860" w:hanging="360"/>
      </w:pPr>
      <w:rPr>
        <w:rFonts w:ascii="Wingdings" w:hAnsi="Wingdings" w:hint="default"/>
      </w:rPr>
    </w:lvl>
    <w:lvl w:ilvl="1" w:tplc="04090019" w:tentative="1">
      <w:start w:val="1"/>
      <w:numFmt w:val="lowerLetter"/>
      <w:lvlText w:val="%2."/>
      <w:lvlJc w:val="left"/>
      <w:pPr>
        <w:ind w:left="2580" w:hanging="360"/>
      </w:pPr>
    </w:lvl>
    <w:lvl w:ilvl="2" w:tplc="0409001B" w:tentative="1">
      <w:start w:val="1"/>
      <w:numFmt w:val="lowerRoman"/>
      <w:lvlText w:val="%3."/>
      <w:lvlJc w:val="right"/>
      <w:pPr>
        <w:ind w:left="3300" w:hanging="180"/>
      </w:pPr>
    </w:lvl>
    <w:lvl w:ilvl="3" w:tplc="0409000F" w:tentative="1">
      <w:start w:val="1"/>
      <w:numFmt w:val="decimal"/>
      <w:lvlText w:val="%4."/>
      <w:lvlJc w:val="left"/>
      <w:pPr>
        <w:ind w:left="4020" w:hanging="360"/>
      </w:pPr>
    </w:lvl>
    <w:lvl w:ilvl="4" w:tplc="04090019" w:tentative="1">
      <w:start w:val="1"/>
      <w:numFmt w:val="lowerLetter"/>
      <w:lvlText w:val="%5."/>
      <w:lvlJc w:val="left"/>
      <w:pPr>
        <w:ind w:left="4740" w:hanging="360"/>
      </w:pPr>
    </w:lvl>
    <w:lvl w:ilvl="5" w:tplc="0409001B" w:tentative="1">
      <w:start w:val="1"/>
      <w:numFmt w:val="lowerRoman"/>
      <w:lvlText w:val="%6."/>
      <w:lvlJc w:val="right"/>
      <w:pPr>
        <w:ind w:left="5460" w:hanging="180"/>
      </w:pPr>
    </w:lvl>
    <w:lvl w:ilvl="6" w:tplc="0409000F" w:tentative="1">
      <w:start w:val="1"/>
      <w:numFmt w:val="decimal"/>
      <w:lvlText w:val="%7."/>
      <w:lvlJc w:val="left"/>
      <w:pPr>
        <w:ind w:left="6180" w:hanging="360"/>
      </w:pPr>
    </w:lvl>
    <w:lvl w:ilvl="7" w:tplc="04090019" w:tentative="1">
      <w:start w:val="1"/>
      <w:numFmt w:val="lowerLetter"/>
      <w:lvlText w:val="%8."/>
      <w:lvlJc w:val="left"/>
      <w:pPr>
        <w:ind w:left="6900" w:hanging="360"/>
      </w:pPr>
    </w:lvl>
    <w:lvl w:ilvl="8" w:tplc="0409001B" w:tentative="1">
      <w:start w:val="1"/>
      <w:numFmt w:val="lowerRoman"/>
      <w:lvlText w:val="%9."/>
      <w:lvlJc w:val="right"/>
      <w:pPr>
        <w:ind w:left="7620" w:hanging="180"/>
      </w:pPr>
    </w:lvl>
  </w:abstractNum>
  <w:abstractNum w:abstractNumId="14" w15:restartNumberingAfterBreak="0">
    <w:nsid w:val="48E827EB"/>
    <w:multiLevelType w:val="hybridMultilevel"/>
    <w:tmpl w:val="7BF4D032"/>
    <w:lvl w:ilvl="0" w:tplc="04090017">
      <w:start w:val="1"/>
      <w:numFmt w:val="lowerLetter"/>
      <w:lvlText w:val="%1)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5" w15:restartNumberingAfterBreak="0">
    <w:nsid w:val="49592604"/>
    <w:multiLevelType w:val="hybridMultilevel"/>
    <w:tmpl w:val="C96CC73E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4B61133E"/>
    <w:multiLevelType w:val="hybridMultilevel"/>
    <w:tmpl w:val="E06AEC7C"/>
    <w:lvl w:ilvl="0" w:tplc="6A72118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78A6E428">
      <w:start w:val="1"/>
      <w:numFmt w:val="lowerLetter"/>
      <w:lvlText w:val="%4)"/>
      <w:lvlJc w:val="left"/>
      <w:pPr>
        <w:ind w:left="2880" w:hanging="360"/>
      </w:pPr>
      <w:rPr>
        <w:rFonts w:ascii="Times New Roman" w:eastAsia="Calibri" w:hAnsi="Times New Roman" w:cs="Times New Roman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E16C8B6C">
      <w:start w:val="1"/>
      <w:numFmt w:val="lowerLetter"/>
      <w:lvlText w:val="%6)"/>
      <w:lvlJc w:val="left"/>
      <w:pPr>
        <w:ind w:left="4320" w:hanging="180"/>
      </w:pPr>
      <w:rPr>
        <w:b w:val="0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C330C27"/>
    <w:multiLevelType w:val="multilevel"/>
    <w:tmpl w:val="B4886DB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5B7849AA"/>
    <w:multiLevelType w:val="hybridMultilevel"/>
    <w:tmpl w:val="98D00CC2"/>
    <w:lvl w:ilvl="0" w:tplc="43F0C72C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  <w:bCs/>
        <w:i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612F0917"/>
    <w:multiLevelType w:val="hybridMultilevel"/>
    <w:tmpl w:val="80BE7CF8"/>
    <w:lvl w:ilvl="0" w:tplc="74A2C72C">
      <w:start w:val="2"/>
      <w:numFmt w:val="decimal"/>
      <w:lvlText w:val="%1."/>
      <w:lvlJc w:val="left"/>
      <w:pPr>
        <w:ind w:left="1080" w:hanging="360"/>
      </w:pPr>
      <w:rPr>
        <w:rFonts w:hint="default"/>
        <w:i w:val="0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0" w15:restartNumberingAfterBreak="0">
    <w:nsid w:val="655B2301"/>
    <w:multiLevelType w:val="hybridMultilevel"/>
    <w:tmpl w:val="169E27B0"/>
    <w:lvl w:ilvl="0" w:tplc="0409000F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1" w15:restartNumberingAfterBreak="0">
    <w:nsid w:val="6BAE3409"/>
    <w:multiLevelType w:val="hybridMultilevel"/>
    <w:tmpl w:val="6EA08896"/>
    <w:lvl w:ilvl="0" w:tplc="4AC49A10">
      <w:start w:val="1"/>
      <w:numFmt w:val="decimal"/>
      <w:lvlText w:val="%1."/>
      <w:lvlJc w:val="left"/>
      <w:pPr>
        <w:ind w:left="1080" w:hanging="360"/>
      </w:pPr>
      <w:rPr>
        <w:rFonts w:ascii="Times New Roman" w:eastAsia="Calibri" w:hAnsi="Times New Roman" w:cs="Times New Roman"/>
      </w:rPr>
    </w:lvl>
    <w:lvl w:ilvl="1" w:tplc="04090019" w:tentative="1">
      <w:start w:val="1"/>
      <w:numFmt w:val="lowerLetter"/>
      <w:lvlText w:val="%2."/>
      <w:lvlJc w:val="left"/>
      <w:pPr>
        <w:ind w:left="1530" w:hanging="360"/>
      </w:pPr>
    </w:lvl>
    <w:lvl w:ilvl="2" w:tplc="0409001B" w:tentative="1">
      <w:start w:val="1"/>
      <w:numFmt w:val="lowerRoman"/>
      <w:lvlText w:val="%3."/>
      <w:lvlJc w:val="right"/>
      <w:pPr>
        <w:ind w:left="2250" w:hanging="180"/>
      </w:pPr>
    </w:lvl>
    <w:lvl w:ilvl="3" w:tplc="0409000F" w:tentative="1">
      <w:start w:val="1"/>
      <w:numFmt w:val="decimal"/>
      <w:lvlText w:val="%4."/>
      <w:lvlJc w:val="left"/>
      <w:pPr>
        <w:ind w:left="2970" w:hanging="360"/>
      </w:pPr>
    </w:lvl>
    <w:lvl w:ilvl="4" w:tplc="04090019" w:tentative="1">
      <w:start w:val="1"/>
      <w:numFmt w:val="lowerLetter"/>
      <w:lvlText w:val="%5."/>
      <w:lvlJc w:val="left"/>
      <w:pPr>
        <w:ind w:left="3690" w:hanging="360"/>
      </w:pPr>
    </w:lvl>
    <w:lvl w:ilvl="5" w:tplc="0409001B" w:tentative="1">
      <w:start w:val="1"/>
      <w:numFmt w:val="lowerRoman"/>
      <w:lvlText w:val="%6."/>
      <w:lvlJc w:val="right"/>
      <w:pPr>
        <w:ind w:left="4410" w:hanging="180"/>
      </w:pPr>
    </w:lvl>
    <w:lvl w:ilvl="6" w:tplc="0409000F" w:tentative="1">
      <w:start w:val="1"/>
      <w:numFmt w:val="decimal"/>
      <w:lvlText w:val="%7."/>
      <w:lvlJc w:val="left"/>
      <w:pPr>
        <w:ind w:left="5130" w:hanging="360"/>
      </w:pPr>
    </w:lvl>
    <w:lvl w:ilvl="7" w:tplc="04090019" w:tentative="1">
      <w:start w:val="1"/>
      <w:numFmt w:val="lowerLetter"/>
      <w:lvlText w:val="%8."/>
      <w:lvlJc w:val="left"/>
      <w:pPr>
        <w:ind w:left="5850" w:hanging="360"/>
      </w:pPr>
    </w:lvl>
    <w:lvl w:ilvl="8" w:tplc="0409001B" w:tentative="1">
      <w:start w:val="1"/>
      <w:numFmt w:val="lowerRoman"/>
      <w:lvlText w:val="%9."/>
      <w:lvlJc w:val="right"/>
      <w:pPr>
        <w:ind w:left="6570" w:hanging="180"/>
      </w:pPr>
    </w:lvl>
  </w:abstractNum>
  <w:abstractNum w:abstractNumId="22" w15:restartNumberingAfterBreak="0">
    <w:nsid w:val="709B44A9"/>
    <w:multiLevelType w:val="hybridMultilevel"/>
    <w:tmpl w:val="4CDE749A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3" w15:restartNumberingAfterBreak="0">
    <w:nsid w:val="70EF5A4C"/>
    <w:multiLevelType w:val="hybridMultilevel"/>
    <w:tmpl w:val="DC0A10C4"/>
    <w:lvl w:ilvl="0" w:tplc="04090001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24" w15:restartNumberingAfterBreak="0">
    <w:nsid w:val="7E0B2EA4"/>
    <w:multiLevelType w:val="hybridMultilevel"/>
    <w:tmpl w:val="FB50D25E"/>
    <w:lvl w:ilvl="0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1" w:tplc="04090015">
      <w:start w:val="1"/>
      <w:numFmt w:val="upperLetter"/>
      <w:lvlText w:val="%2."/>
      <w:lvlJc w:val="left"/>
      <w:pPr>
        <w:ind w:left="3600" w:hanging="360"/>
      </w:pPr>
      <w:rPr>
        <w:rFonts w:hint="default"/>
      </w:rPr>
    </w:lvl>
    <w:lvl w:ilvl="2" w:tplc="2F927FCA">
      <w:start w:val="1"/>
      <w:numFmt w:val="upperLetter"/>
      <w:lvlText w:val="%3."/>
      <w:lvlJc w:val="left"/>
      <w:pPr>
        <w:ind w:left="4320" w:hanging="360"/>
      </w:pPr>
      <w:rPr>
        <w:rFonts w:hint="default"/>
      </w:rPr>
    </w:lvl>
    <w:lvl w:ilvl="3" w:tplc="D6366E36">
      <w:start w:val="1"/>
      <w:numFmt w:val="decimal"/>
      <w:lvlText w:val="%4."/>
      <w:lvlJc w:val="left"/>
      <w:pPr>
        <w:ind w:left="5040" w:hanging="360"/>
      </w:pPr>
      <w:rPr>
        <w:rFonts w:hint="default"/>
      </w:rPr>
    </w:lvl>
    <w:lvl w:ilvl="4" w:tplc="0409000B">
      <w:start w:val="1"/>
      <w:numFmt w:val="bullet"/>
      <w:lvlText w:val=""/>
      <w:lvlJc w:val="left"/>
      <w:pPr>
        <w:ind w:left="6120" w:hanging="720"/>
      </w:pPr>
      <w:rPr>
        <w:rFonts w:ascii="Wingdings" w:hAnsi="Wingdings" w:hint="default"/>
      </w:rPr>
    </w:lvl>
    <w:lvl w:ilvl="5" w:tplc="E6BECBD4">
      <w:start w:val="1"/>
      <w:numFmt w:val="lowerLetter"/>
      <w:lvlText w:val="%6)"/>
      <w:lvlJc w:val="left"/>
      <w:pPr>
        <w:ind w:left="6480" w:hanging="360"/>
      </w:pPr>
      <w:rPr>
        <w:rFonts w:hint="default"/>
      </w:rPr>
    </w:lvl>
    <w:lvl w:ilvl="6" w:tplc="04090001" w:tentative="1">
      <w:start w:val="1"/>
      <w:numFmt w:val="bullet"/>
      <w:lvlText w:val=""/>
      <w:lvlJc w:val="left"/>
      <w:pPr>
        <w:ind w:left="72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9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8640" w:hanging="360"/>
      </w:pPr>
      <w:rPr>
        <w:rFonts w:ascii="Wingdings" w:hAnsi="Wingdings" w:hint="default"/>
      </w:rPr>
    </w:lvl>
  </w:abstractNum>
  <w:num w:numId="1" w16cid:durableId="775639660">
    <w:abstractNumId w:val="11"/>
  </w:num>
  <w:num w:numId="2" w16cid:durableId="1607422158">
    <w:abstractNumId w:val="12"/>
  </w:num>
  <w:num w:numId="3" w16cid:durableId="537622376">
    <w:abstractNumId w:val="10"/>
  </w:num>
  <w:num w:numId="4" w16cid:durableId="1802070624">
    <w:abstractNumId w:val="5"/>
  </w:num>
  <w:num w:numId="5" w16cid:durableId="1089887216">
    <w:abstractNumId w:val="9"/>
  </w:num>
  <w:num w:numId="6" w16cid:durableId="1519277296">
    <w:abstractNumId w:val="3"/>
  </w:num>
  <w:num w:numId="7" w16cid:durableId="2005471676">
    <w:abstractNumId w:val="23"/>
  </w:num>
  <w:num w:numId="8" w16cid:durableId="55513545">
    <w:abstractNumId w:val="15"/>
  </w:num>
  <w:num w:numId="9" w16cid:durableId="812793447">
    <w:abstractNumId w:val="17"/>
    <w:lvlOverride w:ilvl="0">
      <w:lvl w:ilvl="0">
        <w:numFmt w:val="bullet"/>
        <w:lvlText w:val=""/>
        <w:lvlJc w:val="left"/>
        <w:pPr>
          <w:tabs>
            <w:tab w:val="num" w:pos="720"/>
          </w:tabs>
          <w:ind w:left="720" w:hanging="360"/>
        </w:pPr>
        <w:rPr>
          <w:rFonts w:ascii="Wingdings" w:hAnsi="Wingdings" w:hint="default"/>
          <w:sz w:val="20"/>
        </w:rPr>
      </w:lvl>
    </w:lvlOverride>
  </w:num>
  <w:num w:numId="10" w16cid:durableId="201524074">
    <w:abstractNumId w:val="8"/>
    <w:lvlOverride w:ilvl="0">
      <w:lvl w:ilvl="0">
        <w:numFmt w:val="bullet"/>
        <w:lvlText w:val=""/>
        <w:lvlJc w:val="left"/>
        <w:pPr>
          <w:tabs>
            <w:tab w:val="num" w:pos="720"/>
          </w:tabs>
          <w:ind w:left="720" w:hanging="360"/>
        </w:pPr>
        <w:rPr>
          <w:rFonts w:ascii="Wingdings" w:hAnsi="Wingdings" w:hint="default"/>
          <w:sz w:val="20"/>
        </w:rPr>
      </w:lvl>
    </w:lvlOverride>
  </w:num>
  <w:num w:numId="11" w16cid:durableId="1961689735">
    <w:abstractNumId w:val="4"/>
  </w:num>
  <w:num w:numId="12" w16cid:durableId="1765422129">
    <w:abstractNumId w:val="0"/>
  </w:num>
  <w:num w:numId="13" w16cid:durableId="228660064">
    <w:abstractNumId w:val="24"/>
  </w:num>
  <w:num w:numId="14" w16cid:durableId="730730831">
    <w:abstractNumId w:val="13"/>
  </w:num>
  <w:num w:numId="15" w16cid:durableId="1852572923">
    <w:abstractNumId w:val="16"/>
  </w:num>
  <w:num w:numId="16" w16cid:durableId="1487211907">
    <w:abstractNumId w:val="21"/>
  </w:num>
  <w:num w:numId="17" w16cid:durableId="406075107">
    <w:abstractNumId w:val="2"/>
  </w:num>
  <w:num w:numId="18" w16cid:durableId="772945604">
    <w:abstractNumId w:val="14"/>
  </w:num>
  <w:num w:numId="19" w16cid:durableId="628897210">
    <w:abstractNumId w:val="22"/>
  </w:num>
  <w:num w:numId="20" w16cid:durableId="1266697395">
    <w:abstractNumId w:val="6"/>
  </w:num>
  <w:num w:numId="21" w16cid:durableId="1947150423">
    <w:abstractNumId w:val="20"/>
  </w:num>
  <w:num w:numId="22" w16cid:durableId="647632718">
    <w:abstractNumId w:val="1"/>
  </w:num>
  <w:num w:numId="23" w16cid:durableId="335159721">
    <w:abstractNumId w:val="7"/>
  </w:num>
  <w:num w:numId="24" w16cid:durableId="602492919">
    <w:abstractNumId w:val="18"/>
  </w:num>
  <w:num w:numId="25" w16cid:durableId="1739672152">
    <w:abstractNumId w:val="1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8"/>
  <w:proofState w:spelling="clean" w:grammar="clean"/>
  <w:defaultTabStop w:val="720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50B92"/>
    <w:rsid w:val="00010324"/>
    <w:rsid w:val="00012E1A"/>
    <w:rsid w:val="00015A81"/>
    <w:rsid w:val="00027807"/>
    <w:rsid w:val="00027EE1"/>
    <w:rsid w:val="00050B92"/>
    <w:rsid w:val="0005311C"/>
    <w:rsid w:val="00094C45"/>
    <w:rsid w:val="000B1EA4"/>
    <w:rsid w:val="000B1F91"/>
    <w:rsid w:val="00100714"/>
    <w:rsid w:val="00100D52"/>
    <w:rsid w:val="00104D14"/>
    <w:rsid w:val="00110F00"/>
    <w:rsid w:val="0011119D"/>
    <w:rsid w:val="00121713"/>
    <w:rsid w:val="001F549A"/>
    <w:rsid w:val="0020434F"/>
    <w:rsid w:val="002049C2"/>
    <w:rsid w:val="0022274A"/>
    <w:rsid w:val="002A30F9"/>
    <w:rsid w:val="002C40FD"/>
    <w:rsid w:val="002D48E3"/>
    <w:rsid w:val="002D52B8"/>
    <w:rsid w:val="0032298D"/>
    <w:rsid w:val="003446D1"/>
    <w:rsid w:val="0038140E"/>
    <w:rsid w:val="003C3684"/>
    <w:rsid w:val="003C4118"/>
    <w:rsid w:val="003D6240"/>
    <w:rsid w:val="003F2360"/>
    <w:rsid w:val="004001EC"/>
    <w:rsid w:val="0041073E"/>
    <w:rsid w:val="00413E02"/>
    <w:rsid w:val="004152C5"/>
    <w:rsid w:val="00421FE0"/>
    <w:rsid w:val="00452484"/>
    <w:rsid w:val="004532C0"/>
    <w:rsid w:val="0049059A"/>
    <w:rsid w:val="0049760B"/>
    <w:rsid w:val="004B1B05"/>
    <w:rsid w:val="004C1279"/>
    <w:rsid w:val="004F19A4"/>
    <w:rsid w:val="00522644"/>
    <w:rsid w:val="00523904"/>
    <w:rsid w:val="00585527"/>
    <w:rsid w:val="00596A95"/>
    <w:rsid w:val="005B0375"/>
    <w:rsid w:val="005C2B4B"/>
    <w:rsid w:val="006062D6"/>
    <w:rsid w:val="0060756C"/>
    <w:rsid w:val="00636BB9"/>
    <w:rsid w:val="0064757F"/>
    <w:rsid w:val="00650E24"/>
    <w:rsid w:val="00655F4E"/>
    <w:rsid w:val="00666062"/>
    <w:rsid w:val="00676366"/>
    <w:rsid w:val="006A01B5"/>
    <w:rsid w:val="006C3926"/>
    <w:rsid w:val="006C5ACF"/>
    <w:rsid w:val="006D6955"/>
    <w:rsid w:val="006E5F20"/>
    <w:rsid w:val="006F23E9"/>
    <w:rsid w:val="00723F7A"/>
    <w:rsid w:val="00734199"/>
    <w:rsid w:val="00747716"/>
    <w:rsid w:val="00757C9B"/>
    <w:rsid w:val="00761106"/>
    <w:rsid w:val="00781395"/>
    <w:rsid w:val="007A2495"/>
    <w:rsid w:val="007A615B"/>
    <w:rsid w:val="007C52D0"/>
    <w:rsid w:val="007F6598"/>
    <w:rsid w:val="007F7F2E"/>
    <w:rsid w:val="0080577D"/>
    <w:rsid w:val="00806CD6"/>
    <w:rsid w:val="00810423"/>
    <w:rsid w:val="008121AF"/>
    <w:rsid w:val="00824CDA"/>
    <w:rsid w:val="0084626E"/>
    <w:rsid w:val="00867281"/>
    <w:rsid w:val="008833E8"/>
    <w:rsid w:val="008C1C7D"/>
    <w:rsid w:val="008C63E7"/>
    <w:rsid w:val="0090392F"/>
    <w:rsid w:val="0091593F"/>
    <w:rsid w:val="00936FDF"/>
    <w:rsid w:val="00950F20"/>
    <w:rsid w:val="00957C8A"/>
    <w:rsid w:val="00961AD9"/>
    <w:rsid w:val="0099219B"/>
    <w:rsid w:val="009B0922"/>
    <w:rsid w:val="00A1045D"/>
    <w:rsid w:val="00A170AB"/>
    <w:rsid w:val="00A212E8"/>
    <w:rsid w:val="00A22EB4"/>
    <w:rsid w:val="00A27F7E"/>
    <w:rsid w:val="00A5037F"/>
    <w:rsid w:val="00A6460B"/>
    <w:rsid w:val="00A77A7A"/>
    <w:rsid w:val="00A811EA"/>
    <w:rsid w:val="00AA0EF8"/>
    <w:rsid w:val="00AB3576"/>
    <w:rsid w:val="00AE2AF0"/>
    <w:rsid w:val="00AE74B5"/>
    <w:rsid w:val="00AF2E3D"/>
    <w:rsid w:val="00AF7FD0"/>
    <w:rsid w:val="00B46F21"/>
    <w:rsid w:val="00B63515"/>
    <w:rsid w:val="00B67B51"/>
    <w:rsid w:val="00B81546"/>
    <w:rsid w:val="00B91951"/>
    <w:rsid w:val="00BD34B7"/>
    <w:rsid w:val="00BD6030"/>
    <w:rsid w:val="00BE6016"/>
    <w:rsid w:val="00C118C4"/>
    <w:rsid w:val="00C22DDC"/>
    <w:rsid w:val="00C46CD9"/>
    <w:rsid w:val="00C52262"/>
    <w:rsid w:val="00C53AD6"/>
    <w:rsid w:val="00C669A3"/>
    <w:rsid w:val="00C80CA8"/>
    <w:rsid w:val="00C9018A"/>
    <w:rsid w:val="00C965AA"/>
    <w:rsid w:val="00CB3909"/>
    <w:rsid w:val="00CC298A"/>
    <w:rsid w:val="00CC482E"/>
    <w:rsid w:val="00CD2272"/>
    <w:rsid w:val="00CE70C1"/>
    <w:rsid w:val="00CE7FC6"/>
    <w:rsid w:val="00CF0358"/>
    <w:rsid w:val="00D20331"/>
    <w:rsid w:val="00D76E50"/>
    <w:rsid w:val="00E15412"/>
    <w:rsid w:val="00E15E33"/>
    <w:rsid w:val="00E4176B"/>
    <w:rsid w:val="00E44576"/>
    <w:rsid w:val="00E707EC"/>
    <w:rsid w:val="00E815C0"/>
    <w:rsid w:val="00EA64DC"/>
    <w:rsid w:val="00EA6D50"/>
    <w:rsid w:val="00EC1B3F"/>
    <w:rsid w:val="00ED6874"/>
    <w:rsid w:val="00F13E51"/>
    <w:rsid w:val="00F41B23"/>
    <w:rsid w:val="00F53A24"/>
    <w:rsid w:val="00F552EB"/>
    <w:rsid w:val="00F61DF3"/>
    <w:rsid w:val="00F640DC"/>
    <w:rsid w:val="00F74724"/>
    <w:rsid w:val="00FA394D"/>
    <w:rsid w:val="00FF5F0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."/>
  <w:listSeparator w:val=","/>
  <w14:docId w14:val="18A03DB6"/>
  <w15:chartTrackingRefBased/>
  <w15:docId w15:val="{0EA59D48-86A5-4C06-8D4A-8D3106F0AB3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50B92"/>
    <w:rPr>
      <w:rFonts w:ascii="Times New Roman" w:eastAsia="Times New Roman" w:hAnsi="Times New Roman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EA64DC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styleId="ListParagraph">
    <w:name w:val="List Paragraph"/>
    <w:basedOn w:val="Normal"/>
    <w:uiPriority w:val="34"/>
    <w:qFormat/>
    <w:rsid w:val="002A30F9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styleId="Hyperlink">
    <w:name w:val="Hyperlink"/>
    <w:uiPriority w:val="99"/>
    <w:unhideWhenUsed/>
    <w:rsid w:val="00100D52"/>
    <w:rPr>
      <w:color w:val="0000FF"/>
      <w:u w:val="single"/>
    </w:rPr>
  </w:style>
  <w:style w:type="paragraph" w:customStyle="1" w:styleId="headinganchor">
    <w:name w:val="headinganchor"/>
    <w:basedOn w:val="Normal"/>
    <w:rsid w:val="00100D52"/>
    <w:pPr>
      <w:spacing w:before="100" w:beforeAutospacing="1" w:after="100" w:afterAutospacing="1"/>
    </w:pPr>
    <w:rPr>
      <w:sz w:val="24"/>
      <w:szCs w:val="24"/>
    </w:rPr>
  </w:style>
  <w:style w:type="character" w:customStyle="1" w:styleId="h1">
    <w:name w:val="h1"/>
    <w:basedOn w:val="DefaultParagraphFont"/>
    <w:rsid w:val="00100D52"/>
  </w:style>
  <w:style w:type="paragraph" w:styleId="NormalWeb">
    <w:name w:val="Normal (Web)"/>
    <w:basedOn w:val="Normal"/>
    <w:uiPriority w:val="99"/>
    <w:semiHidden/>
    <w:unhideWhenUsed/>
    <w:rsid w:val="00100D52"/>
    <w:pPr>
      <w:spacing w:before="100" w:beforeAutospacing="1" w:after="100" w:afterAutospacing="1"/>
    </w:pPr>
    <w:rPr>
      <w:sz w:val="24"/>
      <w:szCs w:val="24"/>
    </w:rPr>
  </w:style>
  <w:style w:type="paragraph" w:styleId="Header">
    <w:name w:val="header"/>
    <w:basedOn w:val="Normal"/>
    <w:link w:val="HeaderChar"/>
    <w:uiPriority w:val="99"/>
    <w:unhideWhenUsed/>
    <w:rsid w:val="00104D14"/>
    <w:pPr>
      <w:tabs>
        <w:tab w:val="center" w:pos="4680"/>
        <w:tab w:val="right" w:pos="9360"/>
      </w:tabs>
    </w:pPr>
  </w:style>
  <w:style w:type="character" w:customStyle="1" w:styleId="HeaderChar">
    <w:name w:val="Header Char"/>
    <w:link w:val="Header"/>
    <w:uiPriority w:val="99"/>
    <w:rsid w:val="00104D14"/>
    <w:rPr>
      <w:rFonts w:ascii="Times New Roman" w:eastAsia="Times New Roman" w:hAnsi="Times New Roman"/>
    </w:rPr>
  </w:style>
  <w:style w:type="paragraph" w:styleId="Footer">
    <w:name w:val="footer"/>
    <w:basedOn w:val="Normal"/>
    <w:link w:val="FooterChar"/>
    <w:uiPriority w:val="99"/>
    <w:unhideWhenUsed/>
    <w:rsid w:val="00104D14"/>
    <w:pPr>
      <w:tabs>
        <w:tab w:val="center" w:pos="4680"/>
        <w:tab w:val="right" w:pos="9360"/>
      </w:tabs>
    </w:pPr>
  </w:style>
  <w:style w:type="character" w:customStyle="1" w:styleId="FooterChar">
    <w:name w:val="Footer Char"/>
    <w:link w:val="Footer"/>
    <w:uiPriority w:val="99"/>
    <w:rsid w:val="00104D14"/>
    <w:rPr>
      <w:rFonts w:ascii="Times New Roman" w:eastAsia="Times New Roman" w:hAnsi="Times New Roman"/>
    </w:rPr>
  </w:style>
  <w:style w:type="character" w:styleId="FollowedHyperlink">
    <w:name w:val="FollowedHyperlink"/>
    <w:uiPriority w:val="99"/>
    <w:semiHidden/>
    <w:unhideWhenUsed/>
    <w:rsid w:val="003C4118"/>
    <w:rPr>
      <w:color w:val="800080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B46F21"/>
    <w:rPr>
      <w:rFonts w:ascii="Segoe UI" w:hAnsi="Segoe UI"/>
      <w:sz w:val="18"/>
      <w:szCs w:val="18"/>
    </w:rPr>
  </w:style>
  <w:style w:type="character" w:customStyle="1" w:styleId="BalloonTextChar">
    <w:name w:val="Balloon Text Char"/>
    <w:link w:val="BalloonText"/>
    <w:uiPriority w:val="99"/>
    <w:semiHidden/>
    <w:rsid w:val="00B46F21"/>
    <w:rPr>
      <w:rFonts w:ascii="Segoe UI" w:eastAsia="Times New Roman" w:hAnsi="Segoe UI"/>
      <w:sz w:val="18"/>
      <w:szCs w:val="18"/>
    </w:rPr>
  </w:style>
  <w:style w:type="character" w:styleId="Mention">
    <w:name w:val="Mention"/>
    <w:uiPriority w:val="99"/>
    <w:semiHidden/>
    <w:unhideWhenUsed/>
    <w:rsid w:val="0038140E"/>
    <w:rPr>
      <w:color w:val="2B579A"/>
      <w:shd w:val="clear" w:color="auto" w:fill="E6E6E6"/>
    </w:rPr>
  </w:style>
  <w:style w:type="character" w:styleId="CommentReference">
    <w:name w:val="annotation reference"/>
    <w:uiPriority w:val="99"/>
    <w:semiHidden/>
    <w:unhideWhenUsed/>
    <w:rsid w:val="00936FDF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936FDF"/>
  </w:style>
  <w:style w:type="character" w:customStyle="1" w:styleId="CommentTextChar">
    <w:name w:val="Comment Text Char"/>
    <w:link w:val="CommentText"/>
    <w:uiPriority w:val="99"/>
    <w:semiHidden/>
    <w:rsid w:val="00936FDF"/>
    <w:rPr>
      <w:rFonts w:ascii="Times New Roman" w:eastAsia="Times New Roman" w:hAnsi="Times New Roman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36FDF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936FDF"/>
    <w:rPr>
      <w:rFonts w:ascii="Times New Roman" w:eastAsia="Times New Roman" w:hAnsi="Times New Roman"/>
      <w:b/>
      <w:bCs/>
    </w:rPr>
  </w:style>
  <w:style w:type="character" w:styleId="UnresolvedMention">
    <w:name w:val="Unresolved Mention"/>
    <w:basedOn w:val="DefaultParagraphFont"/>
    <w:uiPriority w:val="99"/>
    <w:semiHidden/>
    <w:unhideWhenUsed/>
    <w:rsid w:val="00747716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845939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895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regon.gov/oha/PH/HEALTHYPEOPLEFAMILIES/REPRODUCTIVESEXUALHEALTH/RESOURCES/Documents/CPS-Core_RH.docx" TargetMode="External"/><Relationship Id="rId13" Type="http://schemas.openxmlformats.org/officeDocument/2006/relationships/hyperlink" Target="https://www.uptodate.com/contents/vasectomy" TargetMode="External"/><Relationship Id="rId18" Type="http://schemas.openxmlformats.org/officeDocument/2006/relationships/footer" Target="footer2.xml"/><Relationship Id="rId3" Type="http://schemas.openxmlformats.org/officeDocument/2006/relationships/styles" Target="styles.xml"/><Relationship Id="rId21" Type="http://schemas.openxmlformats.org/officeDocument/2006/relationships/theme" Target="theme/theme1.xml"/><Relationship Id="rId7" Type="http://schemas.openxmlformats.org/officeDocument/2006/relationships/endnotes" Target="endnotes.xml"/><Relationship Id="rId12" Type="http://schemas.openxmlformats.org/officeDocument/2006/relationships/footer" Target="footer1.xml"/><Relationship Id="rId17" Type="http://schemas.openxmlformats.org/officeDocument/2006/relationships/header" Target="header2.xml"/><Relationship Id="rId2" Type="http://schemas.openxmlformats.org/officeDocument/2006/relationships/numbering" Target="numbering.xml"/><Relationship Id="rId16" Type="http://schemas.openxmlformats.org/officeDocument/2006/relationships/header" Target="head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hyperlink" Target="http://www.cdc.gov/mmwr/preview/mmwrhtml/rr6304a1.htm" TargetMode="External"/><Relationship Id="rId24" Type="http://schemas.openxmlformats.org/officeDocument/2006/relationships/customXml" Target="../customXml/item4.xml"/><Relationship Id="rId5" Type="http://schemas.openxmlformats.org/officeDocument/2006/relationships/webSettings" Target="webSettings.xml"/><Relationship Id="rId15" Type="http://schemas.openxmlformats.org/officeDocument/2006/relationships/hyperlink" Target="http://www.uptodate.com/contents/image?imageKey=PI%2F69387&amp;topicKey=PI%2F15746&amp;source=see_link" TargetMode="External"/><Relationship Id="rId23" Type="http://schemas.openxmlformats.org/officeDocument/2006/relationships/customXml" Target="../customXml/item3.xml"/><Relationship Id="rId10" Type="http://schemas.openxmlformats.org/officeDocument/2006/relationships/hyperlink" Target="https://www.cdc.gov/mmwr/volumes/65/rr/pdfs/rr6504.pdf" TargetMode="External"/><Relationship Id="rId19" Type="http://schemas.openxmlformats.org/officeDocument/2006/relationships/header" Target="header3.xml"/><Relationship Id="rId4" Type="http://schemas.openxmlformats.org/officeDocument/2006/relationships/settings" Target="settings.xml"/><Relationship Id="rId9" Type="http://schemas.openxmlformats.org/officeDocument/2006/relationships/hyperlink" Target="https://www.cdc.gov/mmwr/volumes/65/rr/pdfs/rr6503.pdf" TargetMode="External"/><Relationship Id="rId14" Type="http://schemas.openxmlformats.org/officeDocument/2006/relationships/hyperlink" Target="http://www.uptodate.com/contents/authors-and-editors/patient-information" TargetMode="External"/><Relationship Id="rId22" Type="http://schemas.openxmlformats.org/officeDocument/2006/relationships/customXml" Target="../customXml/item2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" StyleName="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90226E2F91D4F87054D2E547138F3" ma:contentTypeVersion="32" ma:contentTypeDescription="Create a new document." ma:contentTypeScope="" ma:versionID="2b2b243e43dbad61bc88c9aec94492ce">
  <xsd:schema xmlns:xsd="http://www.w3.org/2001/XMLSchema" xmlns:xs="http://www.w3.org/2001/XMLSchema" xmlns:p="http://schemas.microsoft.com/office/2006/metadata/properties" xmlns:ns1="http://schemas.microsoft.com/sharepoint/v3" xmlns:ns2="f795a32b-61a9-4e06-b79f-f68285b51cf9" xmlns:ns3="59da1016-2a1b-4f8a-9768-d7a4932f6f16" targetNamespace="http://schemas.microsoft.com/office/2006/metadata/properties" ma:root="true" ma:fieldsID="561e26df3be06b1cd775509617aa390f" ns1:_="" ns2:_="" ns3:_="">
    <xsd:import namespace="http://schemas.microsoft.com/sharepoint/v3"/>
    <xsd:import namespace="f795a32b-61a9-4e06-b79f-f68285b51cf9"/>
    <xsd:import namespace="59da1016-2a1b-4f8a-9768-d7a4932f6f16"/>
    <xsd:element name="properties">
      <xsd:complexType>
        <xsd:sequence>
          <xsd:element name="documentManagement">
            <xsd:complexType>
              <xsd:all>
                <xsd:element ref="ns1:URL" minOccurs="0"/>
                <xsd:element ref="ns2:Category" minOccurs="0"/>
                <xsd:element ref="ns2:Sub_x002d_Category" minOccurs="0"/>
                <xsd:element ref="ns3:DocumentExpirationDate" minOccurs="0"/>
                <xsd:element ref="ns3:IASubtopic" minOccurs="0"/>
                <xsd:element ref="ns1:PublishingStartDate" minOccurs="0"/>
                <xsd:element ref="ns1:PublishingExpirationDate" minOccurs="0"/>
                <xsd:element ref="ns3:SharedWithUsers" minOccurs="0"/>
                <xsd:element ref="ns3:IACategory" minOccurs="0"/>
                <xsd:element ref="ns3:IATopic" minOccurs="0"/>
                <xsd:element ref="ns2:WebUrl" minOccurs="0"/>
                <xsd:element ref="ns2:Meta_x0020_Description" minOccurs="0"/>
                <xsd:element ref="ns2:Meta_x0020_Keywor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URL" ma:index="2" nillable="true" ma:displayName="URL" ma:format="Hyperlink" ma:internalName="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5a32b-61a9-4e06-b79f-f68285b51cf9" elementFormDefault="qualified">
    <xsd:import namespace="http://schemas.microsoft.com/office/2006/documentManagement/types"/>
    <xsd:import namespace="http://schemas.microsoft.com/office/infopath/2007/PartnerControls"/>
    <xsd:element name="Category" ma:index="3" nillable="true" ma:displayName="Category" ma:internalName="Category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BCare"/>
                    <xsd:enumeration value="Ahlers"/>
                    <xsd:enumeration value="Billing"/>
                    <xsd:enumeration value="CCare"/>
                    <xsd:enumeration value="Certification"/>
                    <xsd:enumeration value="Client Enrollment"/>
                    <xsd:enumeration value="Client Resource"/>
                    <xsd:enumeration value="Clinical Services"/>
                    <xsd:enumeration value="Codes"/>
                    <xsd:enumeration value="CPS"/>
                    <xsd:enumeration value="CVR"/>
                    <xsd:enumeration value="Data"/>
                    <xsd:enumeration value="Documentation"/>
                    <xsd:enumeration value="Eligibility"/>
                    <xsd:enumeration value="Equity"/>
                    <xsd:enumeration value="Health Education"/>
                    <xsd:enumeration value="Image"/>
                    <xsd:enumeration value="Immigration"/>
                    <xsd:enumeration value="Income"/>
                    <xsd:enumeration value="Newsletter"/>
                    <xsd:enumeration value="Outreach"/>
                    <xsd:enumeration value="PE46"/>
                    <xsd:enumeration value="Program Monitoring"/>
                    <xsd:enumeration value="Rates"/>
                    <xsd:enumeration value="Reports"/>
                    <xsd:enumeration value="RH Coordinator"/>
                    <xsd:enumeration value="RHCare"/>
                    <xsd:enumeration value="Sample Policies &amp; Forms"/>
                    <xsd:enumeration value="STI"/>
                    <xsd:enumeration value="Supplies"/>
                    <xsd:enumeration value="Training"/>
                    <xsd:enumeration value="Vasectomy"/>
                  </xsd:restriction>
                </xsd:simpleType>
              </xsd:element>
            </xsd:sequence>
          </xsd:extension>
        </xsd:complexContent>
      </xsd:complexType>
    </xsd:element>
    <xsd:element name="Sub_x002d_Category" ma:index="4" nillable="true" ma:displayName="Sub-Category" ma:internalName="Sub_x002d_Category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BCare"/>
                    <xsd:enumeration value="Ahlers"/>
                    <xsd:enumeration value="Billing"/>
                    <xsd:enumeration value="CCare"/>
                    <xsd:enumeration value="Certification"/>
                    <xsd:enumeration value="Client Enrollment"/>
                    <xsd:enumeration value="Client Resource"/>
                    <xsd:enumeration value="Clinical Services"/>
                    <xsd:enumeration value="Codes"/>
                    <xsd:enumeration value="CPS"/>
                    <xsd:enumeration value="CVR"/>
                    <xsd:enumeration value="Data"/>
                    <xsd:enumeration value="Documentation"/>
                    <xsd:enumeration value="Eligibility"/>
                    <xsd:enumeration value="Equity"/>
                    <xsd:enumeration value="Health Education"/>
                    <xsd:enumeration value="Image"/>
                    <xsd:enumeration value="Immigration"/>
                    <xsd:enumeration value="Income"/>
                    <xsd:enumeration value="Newsletter"/>
                    <xsd:enumeration value="Outreach"/>
                    <xsd:enumeration value="PE46"/>
                    <xsd:enumeration value="Program Monitoring"/>
                    <xsd:enumeration value="Rates"/>
                    <xsd:enumeration value="Reports"/>
                    <xsd:enumeration value="RH Coordinator"/>
                    <xsd:enumeration value="RHCare"/>
                    <xsd:enumeration value="Sample Forms"/>
                    <xsd:enumeration value="Sample Policies"/>
                    <xsd:enumeration value="STI"/>
                    <xsd:enumeration value="Supplies"/>
                    <xsd:enumeration value="Training"/>
                    <xsd:enumeration value="Vasectomy"/>
                  </xsd:restriction>
                </xsd:simpleType>
              </xsd:element>
            </xsd:sequence>
          </xsd:extension>
        </xsd:complexContent>
      </xsd:complexType>
    </xsd:element>
    <xsd:element name="WebUrl" ma:index="18" nillable="true" ma:displayName="Web Url" ma:internalName="WebUrl" ma:readOnly="false">
      <xsd:simpleType>
        <xsd:restriction base="dms:Text"/>
      </xsd:simpleType>
    </xsd:element>
    <xsd:element name="Meta_x0020_Description" ma:index="19" nillable="true" ma:displayName="Meta Description" ma:internalName="Meta_x0020_Description" ma:readOnly="false">
      <xsd:simpleType>
        <xsd:restriction base="dms:Text"/>
      </xsd:simpleType>
    </xsd:element>
    <xsd:element name="Meta_x0020_Keywords" ma:index="20" nillable="true" ma:displayName="Meta Keywords" ma:hidden="true" ma:internalName="Meta_x0020_Keywords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da1016-2a1b-4f8a-9768-d7a4932f6f16" elementFormDefault="qualified">
    <xsd:import namespace="http://schemas.microsoft.com/office/2006/documentManagement/types"/>
    <xsd:import namespace="http://schemas.microsoft.com/office/infopath/2007/PartnerControls"/>
    <xsd:element name="DocumentExpirationDate" ma:index="5" nillable="true" ma:displayName="Document Expiration Date" ma:format="DateOnly" ma:internalName="DocumentExpirationDate" ma:readOnly="false">
      <xsd:simpleType>
        <xsd:restriction base="dms:DateTime"/>
      </xsd:simpleType>
    </xsd:element>
    <xsd:element name="IASubtopic" ma:index="6" nillable="true" ma:displayName="IA Subtopic" ma:format="Dropdown" ma:hidden="true" ma:internalName="IASubtopic" ma:readOnly="false">
      <xsd:simpleType>
        <xsd:restriction base="dms:Choice">
          <xsd:enumeration value="Addiction Services - Alcohol"/>
          <xsd:enumeration value="Addiction Services - Drug"/>
          <xsd:enumeration value="Addiction Services - Gambling"/>
          <xsd:enumeration value="Addiction Services - Tobacco"/>
          <xsd:enumeration value="Applications"/>
          <xsd:enumeration value="Benefits - Health Plans"/>
          <xsd:enumeration value="Benefits - OEBB"/>
          <xsd:enumeration value="Benefits - OHP"/>
          <xsd:enumeration value="Benefits - PEBB"/>
          <xsd:enumeration value="Benefits - Retirement"/>
          <xsd:enumeration value="Budget - Agency Summary"/>
          <xsd:enumeration value="Budget - Agency Request (ARB)"/>
          <xsd:enumeration value="Budget - Governors Budget"/>
          <xsd:enumeration value="Budget - Infrastructure"/>
          <xsd:enumeration value="Budget - Legislatively Adopted (LAB)"/>
          <xsd:enumeration value="Budget - Legislative action"/>
          <xsd:enumeration value="Budget - Overview"/>
          <xsd:enumeration value="Budget - Policy Option Package (POP)"/>
          <xsd:enumeration value="Budget - Priorities"/>
          <xsd:enumeration value="Budget - Program"/>
          <xsd:enumeration value="Budget - Reduction"/>
          <xsd:enumeration value="Budget - Strategic funding proposal"/>
          <xsd:enumeration value="Budget - Special report"/>
          <xsd:enumeration value="Budget - Stakeholder meeting"/>
          <xsd:enumeration value="CCO - Contact"/>
          <xsd:enumeration value="CCO - Audited Financial Statement"/>
          <xsd:enumeration value="CCO - Interim Financial Statement"/>
          <xsd:enumeration value="CCO - Internal Financial Statement"/>
          <xsd:enumeration value="Clean Air"/>
          <xsd:enumeration value="Clean Water"/>
          <xsd:enumeration value="Clinics"/>
          <xsd:enumeration value="Commissions"/>
          <xsd:enumeration value="Committee Members"/>
          <xsd:enumeration value="Committees"/>
          <xsd:enumeration value="Crisis Services"/>
          <xsd:enumeration value="Drug Addiction Services"/>
          <xsd:enumeration value="Electronic Health Care Records (EHR)"/>
          <xsd:enumeration value="Emergency Preparedness"/>
          <xsd:enumeration value="Environmental Pollution"/>
          <xsd:enumeration value="Featured Content"/>
          <xsd:enumeration value="Fees"/>
          <xsd:enumeration value="Health Services - Primary Care Home"/>
          <xsd:enumeration value="Health Services - Prioritized list"/>
          <xsd:enumeration value="ICD-10"/>
          <xsd:enumeration value="Immunizations"/>
          <xsd:enumeration value="Legislation - Bills"/>
          <xsd:enumeration value="Legislation - Contact"/>
          <xsd:enumeration value="Legislation - Highlights"/>
          <xsd:enumeration value="Legislation - Session Summary"/>
          <xsd:enumeration value="Materials - Commission"/>
          <xsd:enumeration value="Materials - Committee"/>
          <xsd:enumeration value="Materials - Coverage Guidance"/>
          <xsd:enumeration value="Materials - Evidence-based Guidelines"/>
          <xsd:enumeration value="Materials - Health care plan details"/>
          <xsd:enumeration value="Materials - Health care plan overview"/>
          <xsd:enumeration value="Materials - Meeting Document"/>
          <xsd:enumeration value="Materials - Meeting Recording"/>
          <xsd:enumeration value="Materials - Meeting Schedule"/>
          <xsd:enumeration value="Materials - Open Enrollment"/>
          <xsd:enumeration value="Materials - Training"/>
          <xsd:enumeration value="Materials - Webinar"/>
          <xsd:enumeration value="Materials - Workgroup"/>
          <xsd:enumeration value="Medical Marijuana (OMMP)"/>
          <xsd:enumeration value="Medical Services"/>
          <xsd:enumeration value="Meeting Document"/>
          <xsd:enumeration value="Meeting Schedule"/>
          <xsd:enumeration value="Mental Health Services"/>
          <xsd:enumeration value="Metrics - Behavioral Health"/>
          <xsd:enumeration value="Metrics - CCO"/>
          <xsd:enumeration value="Metrics - Demographics"/>
          <xsd:enumeration value="Metrics - Hospital Performance"/>
          <xsd:enumeration value="Metrics - Incentive"/>
          <xsd:enumeration value="Metrics - Measures and Outcomes Tracking (MOTS)"/>
          <xsd:enumeration value="Metrics - ONE Eligibility system"/>
          <xsd:enumeration value="Metrics - Prevention"/>
          <xsd:enumeration value="Metrics - Rural health"/>
          <xsd:enumeration value="Metrics - State-Wide"/>
          <xsd:enumeration value="News Letter"/>
          <xsd:enumeration value="News Release"/>
          <xsd:enumeration value="OHP - Medicaid Waiver"/>
          <xsd:enumeration value="OHP - Provider Announcement"/>
          <xsd:enumeration value="OHP - Provider Rates"/>
          <xsd:enumeration value="Preferred Drug List"/>
          <xsd:enumeration value="Prescription Drugs - Monitoring"/>
          <xsd:enumeration value="Prescription Drugs - Preferred List"/>
          <xsd:enumeration value="Prescription Drugs - Subsidy"/>
          <xsd:enumeration value="Prescription Drugs Subsidy"/>
          <xsd:enumeration value="Technical Assistance"/>
          <xsd:enumeration value="Training"/>
          <xsd:enumeration value="Vital Statistics - Birth Certificate"/>
          <xsd:enumeration value="Vital Statistics - Certificate Death"/>
          <xsd:enumeration value="Vital Statistics - Data Use Requests"/>
          <xsd:enumeration value="Vital Statistics - Divorce Data"/>
          <xsd:enumeration value="Vital Statistics - Domestic Partnership Data"/>
          <xsd:enumeration value="Vital Statistics - Fetal Death Data"/>
          <xsd:enumeration value="Vital Statistics - Marriage Data"/>
          <xsd:enumeration value="Vital Statistics - Teen Pregnancy Data"/>
          <xsd:enumeration value="Wellness - Exercise"/>
          <xsd:enumeration value="Wellness - HEM"/>
          <xsd:enumeration value="Wellness - Intervention"/>
          <xsd:enumeration value="Wellness - Pain Management"/>
          <xsd:enumeration value="Wellness - Reproductive Health"/>
          <xsd:enumeration value="Wellness - Stress Relief"/>
        </xsd:restriction>
      </xsd:simpleType>
    </xsd:element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ACategory" ma:index="16" nillable="true" ma:displayName="IA Category" ma:format="Dropdown" ma:hidden="true" ma:internalName="IACategory" ma:readOnly="false">
      <xsd:simpleType>
        <xsd:restriction base="dms:Choice">
          <xsd:enumeration value="About OHA"/>
          <xsd:enumeration value="Programs and Services"/>
          <xsd:enumeration value="Oregon Health Plan"/>
          <xsd:enumeration value="Health System Reform"/>
          <xsd:enumeration value="Licenses and Certificates"/>
          <xsd:enumeration value="Public Health"/>
        </xsd:restriction>
      </xsd:simpleType>
    </xsd:element>
    <xsd:element name="IATopic" ma:index="17" nillable="true" ma:displayName="IA Topic" ma:format="Dropdown" ma:hidden="true" ma:internalName="IATopic" ma:readOnly="false">
      <xsd:simpleType>
        <xsd:restriction base="dms:Choice">
          <xsd:enumeration value="About OHA - Agency Communications"/>
          <xsd:enumeration value="About OHA - Budget"/>
          <xsd:enumeration value="About OHA - Contacts"/>
          <xsd:enumeration value="About OHA - Grants &amp; Contracts"/>
          <xsd:enumeration value="About OHA - Jobs &amp; Employment"/>
          <xsd:enumeration value="About OHA - Organization"/>
          <xsd:enumeration value="About OHA - Policies"/>
          <xsd:enumeration value="About OHA - Public Meetings"/>
          <xsd:enumeration value="About OHA - Public Records"/>
          <xsd:enumeration value="About OHA - Questions &amp; Comments"/>
          <xsd:enumeration value="About OHA - Reports &amp; Data"/>
          <xsd:enumeration value="About OHA - Rulemaking"/>
          <xsd:enumeration value="Programs and Services - Behavioral Health"/>
          <xsd:enumeration value="Programs and Services - Contacts"/>
          <xsd:enumeration value="Programs and Services - Coordinated Care"/>
          <xsd:enumeration value="Programs and Services - Disease"/>
          <xsd:enumeration value="Programs and Services - Environment"/>
          <xsd:enumeration value="Programs and Services - Health Resources"/>
          <xsd:enumeration value="Programs and Services - OEBB"/>
          <xsd:enumeration value="Programs and Services - Oregon Health Plan"/>
          <xsd:enumeration value="Programs and Services - Oregon State Hospital"/>
          <xsd:enumeration value="Programs and Services - PEBB"/>
          <xsd:enumeration value="Programs and Services - Pharmacy"/>
          <xsd:enumeration value="Programs and Services - Prevention"/>
          <xsd:enumeration value="Programs and Services - Safety"/>
          <xsd:enumeration value="Oregon Health Plan - Agency Communications"/>
          <xsd:enumeration value="Oregon Health Plan - Benefits"/>
          <xsd:enumeration value="Oregon Health Plan - Contacts"/>
          <xsd:enumeration value="Oregon Health Plan - Coordinated Care"/>
          <xsd:enumeration value="Oregon Health Plan - Grants &amp; Contracts"/>
          <xsd:enumeration value="Oregon Health Plan - Health Resources"/>
          <xsd:enumeration value="Oregon Health Plan - Policies"/>
          <xsd:enumeration value="Oregon Health Plan - Providers and Partners"/>
          <xsd:enumeration value="Oregon Health Plan - Public Meetings"/>
          <xsd:enumeration value="Oregon Health Plan - Questions &amp; Comments"/>
          <xsd:enumeration value="Oregon Health Plan - Rule Making"/>
          <xsd:enumeration value="Health System Reform - Agency Communications"/>
          <xsd:enumeration value="Health System Reform - Coordinated Care"/>
          <xsd:enumeration value="Health System Reform - Public Meetings"/>
          <xsd:enumeration value="Health System Reform - Questions &amp; Comments"/>
          <xsd:enumeration value="Health System Reform - Reports &amp; Data"/>
          <xsd:enumeration value="Licenses and Certificates - Certificates"/>
          <xsd:enumeration value="Licenses and Certificates - Contacts"/>
          <xsd:enumeration value="Licenses and Certificates - Licenses"/>
          <xsd:enumeration value="Licenses and Certificates - Vital Records"/>
          <xsd:enumeration value="Public Health - Agency Communications"/>
          <xsd:enumeration value="Public Health - Contacts"/>
          <xsd:enumeration value="Public Health - Disease"/>
          <xsd:enumeration value="Public Health - Environment"/>
          <xsd:enumeration value="Public Health - Health Resources"/>
          <xsd:enumeration value="Public Health - Questions &amp; Comments"/>
          <xsd:enumeration value="Public Health - Prevention"/>
          <xsd:enumeration value="Public Health - Providers and Partners"/>
          <xsd:enumeration value="Public Health - Reports &amp; Data"/>
          <xsd:enumeration value="Public Health - Safety"/>
          <xsd:enumeration value="Public Health - Vital Records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ASubtopic xmlns="59da1016-2a1b-4f8a-9768-d7a4932f6f16" xsi:nil="true"/>
    <DocumentExpirationDate xmlns="59da1016-2a1b-4f8a-9768-d7a4932f6f16" xsi:nil="true"/>
    <URL xmlns="http://schemas.microsoft.com/sharepoint/v3">
      <Url xsi:nil="true"/>
      <Description xsi:nil="true"/>
    </URL>
    <Category xmlns="f795a32b-61a9-4e06-b79f-f68285b51cf9">
      <Value>CPS</Value>
    </Category>
    <Meta_x0020_Keywords xmlns="f795a32b-61a9-4e06-b79f-f68285b51cf9" xsi:nil="true"/>
    <PublishingStartDate xmlns="http://schemas.microsoft.com/sharepoint/v3" xsi:nil="true"/>
    <PublishingExpirationDate xmlns="http://schemas.microsoft.com/sharepoint/v3" xsi:nil="true"/>
    <IACategory xmlns="59da1016-2a1b-4f8a-9768-d7a4932f6f16" xsi:nil="true"/>
    <Meta_x0020_Description xmlns="f795a32b-61a9-4e06-b79f-f68285b51cf9" xsi:nil="true"/>
    <IATopic xmlns="59da1016-2a1b-4f8a-9768-d7a4932f6f16" xsi:nil="true"/>
    <Sub_x002d_Category xmlns="f795a32b-61a9-4e06-b79f-f68285b51cf9">
      <Value>Clinical Services</Value>
      <Value>RHCare</Value>
    </Sub_x002d_Category>
    <WebUrl xmlns="f795a32b-61a9-4e06-b79f-f68285b51cf9" xsi:nil="true"/>
  </documentManagement>
</p:properties>
</file>

<file path=customXml/itemProps1.xml><?xml version="1.0" encoding="utf-8"?>
<ds:datastoreItem xmlns:ds="http://schemas.openxmlformats.org/officeDocument/2006/customXml" ds:itemID="{B2EBEC7F-6697-43B3-9687-365414EC5A21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F56AB48-1B58-4C81-AC89-FB60C4B906D0}"/>
</file>

<file path=customXml/itemProps3.xml><?xml version="1.0" encoding="utf-8"?>
<ds:datastoreItem xmlns:ds="http://schemas.openxmlformats.org/officeDocument/2006/customXml" ds:itemID="{B9309CDA-17A0-479E-9ED3-C14B96128911}"/>
</file>

<file path=customXml/itemProps4.xml><?xml version="1.0" encoding="utf-8"?>
<ds:datastoreItem xmlns:ds="http://schemas.openxmlformats.org/officeDocument/2006/customXml" ds:itemID="{CC02E4B4-CFEB-4865-9C80-DB35E1B931DB}"/>
</file>

<file path=docMetadata/LabelInfo.xml><?xml version="1.0" encoding="utf-8"?>
<clbl:labelList xmlns:clbl="http://schemas.microsoft.com/office/2020/mipLabelMetadata">
  <clbl:label id="{ebdd6eeb-0dd0-4927-947e-a759f08fcf55}" enabled="1" method="Privileged" siteId="{658e63e8-8d39-499c-8f48-13adc9452f4c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</TotalTime>
  <Pages>5</Pages>
  <Words>1520</Words>
  <Characters>8669</Characters>
  <Application>Microsoft Office Word</Application>
  <DocSecurity>0</DocSecurity>
  <Lines>72</Lines>
  <Paragraphs>20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DHS</Company>
  <LinksUpToDate>false</LinksUpToDate>
  <CharactersWithSpaces>10169</CharactersWithSpaces>
  <SharedDoc>false</SharedDoc>
  <HLinks>
    <vt:vector size="54" baseType="variant">
      <vt:variant>
        <vt:i4>5701667</vt:i4>
      </vt:variant>
      <vt:variant>
        <vt:i4>24</vt:i4>
      </vt:variant>
      <vt:variant>
        <vt:i4>0</vt:i4>
      </vt:variant>
      <vt:variant>
        <vt:i4>5</vt:i4>
      </vt:variant>
      <vt:variant>
        <vt:lpwstr>http://www.uptodate.com/contents/image?imageKey=PI%2F69387&amp;topicKey=PI%2F15746&amp;source=see_link</vt:lpwstr>
      </vt:variant>
      <vt:variant>
        <vt:lpwstr/>
      </vt:variant>
      <vt:variant>
        <vt:i4>4194310</vt:i4>
      </vt:variant>
      <vt:variant>
        <vt:i4>21</vt:i4>
      </vt:variant>
      <vt:variant>
        <vt:i4>0</vt:i4>
      </vt:variant>
      <vt:variant>
        <vt:i4>5</vt:i4>
      </vt:variant>
      <vt:variant>
        <vt:lpwstr>http://www.uptodate.com/contents/authors-and-editors/patient-information</vt:lpwstr>
      </vt:variant>
      <vt:variant>
        <vt:lpwstr/>
      </vt:variant>
      <vt:variant>
        <vt:i4>7929915</vt:i4>
      </vt:variant>
      <vt:variant>
        <vt:i4>18</vt:i4>
      </vt:variant>
      <vt:variant>
        <vt:i4>0</vt:i4>
      </vt:variant>
      <vt:variant>
        <vt:i4>5</vt:i4>
      </vt:variant>
      <vt:variant>
        <vt:lpwstr>http://www.uspreventiveservicestaskforce.org/BrowseRec/Index/browse-recommendations</vt:lpwstr>
      </vt:variant>
      <vt:variant>
        <vt:lpwstr/>
      </vt:variant>
      <vt:variant>
        <vt:i4>6946847</vt:i4>
      </vt:variant>
      <vt:variant>
        <vt:i4>15</vt:i4>
      </vt:variant>
      <vt:variant>
        <vt:i4>0</vt:i4>
      </vt:variant>
      <vt:variant>
        <vt:i4>5</vt:i4>
      </vt:variant>
      <vt:variant>
        <vt:lpwstr>http://www.uptodate.com/contents/overview-of-vasectomy?source=search_result&amp;search=vasectomy&amp;selectedTitle=1~48</vt:lpwstr>
      </vt:variant>
      <vt:variant>
        <vt:lpwstr/>
      </vt:variant>
      <vt:variant>
        <vt:i4>589906</vt:i4>
      </vt:variant>
      <vt:variant>
        <vt:i4>12</vt:i4>
      </vt:variant>
      <vt:variant>
        <vt:i4>0</vt:i4>
      </vt:variant>
      <vt:variant>
        <vt:i4>5</vt:i4>
      </vt:variant>
      <vt:variant>
        <vt:lpwstr>http://www.cdc.gov/mmwr/preview/mmwrhtml/rr6304a1.htm</vt:lpwstr>
      </vt:variant>
      <vt:variant>
        <vt:lpwstr/>
      </vt:variant>
      <vt:variant>
        <vt:i4>7209077</vt:i4>
      </vt:variant>
      <vt:variant>
        <vt:i4>9</vt:i4>
      </vt:variant>
      <vt:variant>
        <vt:i4>0</vt:i4>
      </vt:variant>
      <vt:variant>
        <vt:i4>5</vt:i4>
      </vt:variant>
      <vt:variant>
        <vt:lpwstr>https://www.cdc.gov/mmwr/volumes/65/rr/pdfs/rr6504.pdf</vt:lpwstr>
      </vt:variant>
      <vt:variant>
        <vt:lpwstr/>
      </vt:variant>
      <vt:variant>
        <vt:i4>6881397</vt:i4>
      </vt:variant>
      <vt:variant>
        <vt:i4>6</vt:i4>
      </vt:variant>
      <vt:variant>
        <vt:i4>0</vt:i4>
      </vt:variant>
      <vt:variant>
        <vt:i4>5</vt:i4>
      </vt:variant>
      <vt:variant>
        <vt:lpwstr>https://www.cdc.gov/mmwr/volumes/65/rr/pdfs/rr6503.pdf</vt:lpwstr>
      </vt:variant>
      <vt:variant>
        <vt:lpwstr/>
      </vt:variant>
      <vt:variant>
        <vt:i4>5505098</vt:i4>
      </vt:variant>
      <vt:variant>
        <vt:i4>3</vt:i4>
      </vt:variant>
      <vt:variant>
        <vt:i4>0</vt:i4>
      </vt:variant>
      <vt:variant>
        <vt:i4>5</vt:i4>
      </vt:variant>
      <vt:variant>
        <vt:lpwstr>https://opa.hhs.gov/sites/default/files/2020-07/consent-for-sterilization-spanish-updated.pdf</vt:lpwstr>
      </vt:variant>
      <vt:variant>
        <vt:lpwstr/>
      </vt:variant>
      <vt:variant>
        <vt:i4>4718682</vt:i4>
      </vt:variant>
      <vt:variant>
        <vt:i4>0</vt:i4>
      </vt:variant>
      <vt:variant>
        <vt:i4>0</vt:i4>
      </vt:variant>
      <vt:variant>
        <vt:i4>5</vt:i4>
      </vt:variant>
      <vt:variant>
        <vt:lpwstr>https://opa.hhs.gov/sites/default/files/2020-07/consent-for-sterilization-english-updated.pdf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DHS-OIS-NDS</dc:creator>
  <cp:keywords/>
  <dc:description/>
  <cp:lastModifiedBy>Alison Babich (she/her)</cp:lastModifiedBy>
  <cp:revision>4</cp:revision>
  <dcterms:created xsi:type="dcterms:W3CDTF">2021-01-08T20:49:00Z</dcterms:created>
  <dcterms:modified xsi:type="dcterms:W3CDTF">2025-06-05T15:17:00Z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0x010100EF490226E2F91D4F87054D2E547138F3</vt:lpwstr>
  </property>
</Properties>
</file>