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4180151" w14:textId="209B2BEB" w:rsidR="00D41AA0" w:rsidRPr="0002346D" w:rsidRDefault="00D41AA0" w:rsidP="0002346D">
      <w:pPr>
        <w:jc w:val="center"/>
        <w:rPr>
          <w:rFonts w:asciiTheme="minorHAnsi" w:hAnsiTheme="minorHAnsi" w:cstheme="minorHAnsi"/>
          <w:b/>
          <w:sz w:val="28"/>
        </w:rPr>
      </w:pPr>
      <w:r w:rsidRPr="0002346D">
        <w:rPr>
          <w:rFonts w:asciiTheme="minorHAnsi" w:hAnsiTheme="minorHAnsi" w:cstheme="minorHAnsi"/>
          <w:b/>
          <w:sz w:val="28"/>
        </w:rPr>
        <w:t>(insert AGENCY name)</w:t>
      </w:r>
    </w:p>
    <w:p w14:paraId="77F7437C" w14:textId="77777777" w:rsidR="00D41AA0" w:rsidRPr="0002346D" w:rsidRDefault="00D41AA0" w:rsidP="0002346D">
      <w:pPr>
        <w:jc w:val="center"/>
        <w:rPr>
          <w:rFonts w:asciiTheme="minorHAnsi" w:hAnsiTheme="minorHAnsi" w:cstheme="minorHAnsi"/>
          <w:sz w:val="28"/>
        </w:rPr>
      </w:pPr>
      <w:r w:rsidRPr="0002346D">
        <w:rPr>
          <w:rFonts w:asciiTheme="minorHAnsi" w:hAnsiTheme="minorHAnsi" w:cstheme="minorHAnsi"/>
          <w:sz w:val="28"/>
        </w:rPr>
        <w:t>Reproductive Health Program</w:t>
      </w:r>
    </w:p>
    <w:p w14:paraId="63E4DBB0" w14:textId="77777777" w:rsidR="00D41AA0" w:rsidRPr="0002346D" w:rsidRDefault="00D41AA0" w:rsidP="0002346D">
      <w:pPr>
        <w:jc w:val="center"/>
        <w:rPr>
          <w:rFonts w:asciiTheme="minorHAnsi" w:hAnsiTheme="minorHAnsi" w:cstheme="minorHAnsi"/>
          <w:sz w:val="28"/>
        </w:rPr>
      </w:pPr>
      <w:r w:rsidRPr="0002346D">
        <w:rPr>
          <w:rFonts w:asciiTheme="minorHAnsi" w:hAnsiTheme="minorHAnsi" w:cstheme="minorHAnsi"/>
          <w:sz w:val="28"/>
        </w:rPr>
        <w:t xml:space="preserve">Clinical </w:t>
      </w:r>
      <w:r w:rsidR="00DC71E3" w:rsidRPr="0002346D">
        <w:rPr>
          <w:rFonts w:asciiTheme="minorHAnsi" w:hAnsiTheme="minorHAnsi" w:cstheme="minorHAnsi"/>
          <w:sz w:val="28"/>
        </w:rPr>
        <w:t xml:space="preserve">Practice </w:t>
      </w:r>
      <w:r w:rsidR="004B0592" w:rsidRPr="0002346D">
        <w:rPr>
          <w:rFonts w:asciiTheme="minorHAnsi" w:hAnsiTheme="minorHAnsi" w:cstheme="minorHAnsi"/>
          <w:sz w:val="28"/>
        </w:rPr>
        <w:t>Standard</w:t>
      </w:r>
    </w:p>
    <w:p w14:paraId="5DCCE1A7" w14:textId="77777777" w:rsidR="00050B92" w:rsidRPr="0002346D" w:rsidRDefault="00050B92" w:rsidP="0002346D">
      <w:pPr>
        <w:rPr>
          <w:rFonts w:asciiTheme="minorHAnsi" w:hAnsiTheme="minorHAnsi" w:cstheme="minorHAnsi"/>
          <w:sz w:val="24"/>
          <w:szCs w:val="24"/>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6"/>
        <w:gridCol w:w="4222"/>
        <w:gridCol w:w="3492"/>
      </w:tblGrid>
      <w:tr w:rsidR="00050B92" w:rsidRPr="0002346D" w14:paraId="3F05A2CE" w14:textId="77777777" w:rsidTr="0002346D">
        <w:trPr>
          <w:trHeight w:val="432"/>
        </w:trPr>
        <w:tc>
          <w:tcPr>
            <w:tcW w:w="5876" w:type="dxa"/>
            <w:gridSpan w:val="2"/>
            <w:vAlign w:val="center"/>
          </w:tcPr>
          <w:p w14:paraId="17F9A108" w14:textId="7402503B" w:rsidR="00050B92"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t>Subject:</w:t>
            </w:r>
            <w:r w:rsidR="00A61DD4" w:rsidRPr="0002346D">
              <w:rPr>
                <w:rFonts w:asciiTheme="minorHAnsi" w:hAnsiTheme="minorHAnsi" w:cstheme="minorHAnsi"/>
                <w:b/>
                <w:sz w:val="24"/>
                <w:szCs w:val="24"/>
              </w:rPr>
              <w:t xml:space="preserve">  </w:t>
            </w:r>
            <w:r w:rsidR="00391B6F" w:rsidRPr="0002346D">
              <w:rPr>
                <w:rFonts w:asciiTheme="minorHAnsi" w:hAnsiTheme="minorHAnsi" w:cstheme="minorHAnsi"/>
                <w:sz w:val="24"/>
                <w:szCs w:val="24"/>
              </w:rPr>
              <w:t>Tubal</w:t>
            </w:r>
            <w:r w:rsidR="00A61DD4" w:rsidRPr="0002346D">
              <w:rPr>
                <w:rFonts w:asciiTheme="minorHAnsi" w:hAnsiTheme="minorHAnsi" w:cstheme="minorHAnsi"/>
                <w:sz w:val="24"/>
                <w:szCs w:val="24"/>
              </w:rPr>
              <w:t xml:space="preserve"> Sterilization</w:t>
            </w:r>
            <w:r w:rsidR="00C97440" w:rsidRPr="0002346D">
              <w:rPr>
                <w:rFonts w:asciiTheme="minorHAnsi" w:hAnsiTheme="minorHAnsi" w:cstheme="minorHAnsi"/>
                <w:sz w:val="24"/>
                <w:szCs w:val="24"/>
              </w:rPr>
              <w:t xml:space="preserve"> – Counseling &amp; Referral</w:t>
            </w:r>
          </w:p>
        </w:tc>
        <w:tc>
          <w:tcPr>
            <w:tcW w:w="3502" w:type="dxa"/>
            <w:vAlign w:val="center"/>
          </w:tcPr>
          <w:p w14:paraId="5EA36FD2" w14:textId="77777777" w:rsidR="00050B92"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t>No.</w:t>
            </w:r>
          </w:p>
        </w:tc>
      </w:tr>
      <w:tr w:rsidR="00D770A1" w:rsidRPr="0002346D" w14:paraId="58865146" w14:textId="77777777" w:rsidTr="00694F0A">
        <w:trPr>
          <w:trHeight w:val="440"/>
        </w:trPr>
        <w:tc>
          <w:tcPr>
            <w:tcW w:w="1638" w:type="dxa"/>
            <w:tcBorders>
              <w:right w:val="nil"/>
            </w:tcBorders>
            <w:vAlign w:val="center"/>
          </w:tcPr>
          <w:p w14:paraId="564398AB" w14:textId="77777777" w:rsidR="00D770A1" w:rsidRPr="0002346D" w:rsidRDefault="00D770A1" w:rsidP="0002346D">
            <w:pPr>
              <w:rPr>
                <w:rFonts w:asciiTheme="minorHAnsi" w:hAnsiTheme="minorHAnsi" w:cstheme="minorHAnsi"/>
                <w:b/>
                <w:sz w:val="24"/>
                <w:szCs w:val="24"/>
              </w:rPr>
            </w:pPr>
            <w:r w:rsidRPr="0002346D">
              <w:rPr>
                <w:rFonts w:asciiTheme="minorHAnsi" w:hAnsiTheme="minorHAnsi" w:cstheme="minorHAnsi"/>
                <w:b/>
                <w:sz w:val="24"/>
                <w:szCs w:val="24"/>
              </w:rPr>
              <w:t xml:space="preserve">Approved by:   </w:t>
            </w:r>
          </w:p>
        </w:tc>
        <w:tc>
          <w:tcPr>
            <w:tcW w:w="4238" w:type="dxa"/>
            <w:tcBorders>
              <w:left w:val="nil"/>
            </w:tcBorders>
            <w:vAlign w:val="center"/>
          </w:tcPr>
          <w:p w14:paraId="7A44BE2C" w14:textId="77777777" w:rsidR="00D770A1" w:rsidRPr="0002346D" w:rsidRDefault="00D770A1" w:rsidP="0002346D">
            <w:pPr>
              <w:rPr>
                <w:rFonts w:asciiTheme="minorHAnsi" w:hAnsiTheme="minorHAnsi" w:cstheme="minorHAnsi"/>
                <w:b/>
                <w:sz w:val="24"/>
                <w:szCs w:val="24"/>
              </w:rPr>
            </w:pPr>
          </w:p>
        </w:tc>
        <w:tc>
          <w:tcPr>
            <w:tcW w:w="3502" w:type="dxa"/>
            <w:vAlign w:val="center"/>
          </w:tcPr>
          <w:p w14:paraId="3A4086F6" w14:textId="77777777" w:rsidR="00D770A1" w:rsidRPr="0002346D" w:rsidRDefault="00D770A1" w:rsidP="0002346D">
            <w:pPr>
              <w:rPr>
                <w:rFonts w:asciiTheme="minorHAnsi" w:hAnsiTheme="minorHAnsi" w:cstheme="minorHAnsi"/>
                <w:b/>
                <w:sz w:val="24"/>
                <w:szCs w:val="24"/>
              </w:rPr>
            </w:pPr>
            <w:r w:rsidRPr="0002346D">
              <w:rPr>
                <w:rFonts w:asciiTheme="minorHAnsi" w:hAnsiTheme="minorHAnsi" w:cstheme="minorHAnsi"/>
                <w:b/>
                <w:sz w:val="24"/>
                <w:szCs w:val="24"/>
              </w:rPr>
              <w:t xml:space="preserve">Effective Date: </w:t>
            </w:r>
          </w:p>
        </w:tc>
      </w:tr>
      <w:tr w:rsidR="00050B92" w:rsidRPr="0002346D" w14:paraId="06731D93" w14:textId="77777777" w:rsidTr="00050B92">
        <w:trPr>
          <w:trHeight w:val="440"/>
        </w:trPr>
        <w:tc>
          <w:tcPr>
            <w:tcW w:w="9378" w:type="dxa"/>
            <w:gridSpan w:val="3"/>
            <w:vAlign w:val="center"/>
          </w:tcPr>
          <w:p w14:paraId="33E8D654" w14:textId="7356618A" w:rsidR="00050B92"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t>Revised Date:</w:t>
            </w:r>
            <w:r w:rsidR="00D04614" w:rsidRPr="0002346D">
              <w:rPr>
                <w:rFonts w:asciiTheme="minorHAnsi" w:hAnsiTheme="minorHAnsi" w:cstheme="minorHAnsi"/>
                <w:b/>
                <w:sz w:val="24"/>
                <w:szCs w:val="24"/>
              </w:rPr>
              <w:t xml:space="preserve"> </w:t>
            </w:r>
            <w:r w:rsidR="00D04614" w:rsidRPr="0002346D">
              <w:rPr>
                <w:rFonts w:asciiTheme="minorHAnsi" w:hAnsiTheme="minorHAnsi" w:cstheme="minorHAnsi"/>
                <w:bCs/>
                <w:sz w:val="24"/>
                <w:szCs w:val="24"/>
              </w:rPr>
              <w:t>January 2018</w:t>
            </w:r>
            <w:r w:rsidR="0002346D" w:rsidRPr="0002346D">
              <w:rPr>
                <w:rFonts w:asciiTheme="minorHAnsi" w:hAnsiTheme="minorHAnsi" w:cstheme="minorHAnsi"/>
                <w:bCs/>
                <w:sz w:val="24"/>
                <w:szCs w:val="24"/>
              </w:rPr>
              <w:t>,</w:t>
            </w:r>
            <w:r w:rsidR="00CB2091" w:rsidRPr="0002346D">
              <w:rPr>
                <w:rFonts w:asciiTheme="minorHAnsi" w:hAnsiTheme="minorHAnsi" w:cstheme="minorHAnsi"/>
                <w:bCs/>
                <w:sz w:val="24"/>
                <w:szCs w:val="24"/>
              </w:rPr>
              <w:t xml:space="preserve"> </w:t>
            </w:r>
            <w:r w:rsidR="00723069" w:rsidRPr="0002346D">
              <w:rPr>
                <w:rFonts w:asciiTheme="minorHAnsi" w:hAnsiTheme="minorHAnsi" w:cstheme="minorHAnsi"/>
                <w:bCs/>
                <w:sz w:val="24"/>
                <w:szCs w:val="24"/>
              </w:rPr>
              <w:t>January 2019</w:t>
            </w:r>
            <w:r w:rsidR="0002346D" w:rsidRPr="0002346D">
              <w:rPr>
                <w:rFonts w:asciiTheme="minorHAnsi" w:hAnsiTheme="minorHAnsi" w:cstheme="minorHAnsi"/>
                <w:bCs/>
                <w:sz w:val="24"/>
                <w:szCs w:val="24"/>
              </w:rPr>
              <w:t>,</w:t>
            </w:r>
            <w:r w:rsidR="00335826" w:rsidRPr="0002346D">
              <w:rPr>
                <w:rFonts w:asciiTheme="minorHAnsi" w:hAnsiTheme="minorHAnsi" w:cstheme="minorHAnsi"/>
                <w:b/>
                <w:sz w:val="24"/>
                <w:szCs w:val="24"/>
              </w:rPr>
              <w:t xml:space="preserve"> </w:t>
            </w:r>
            <w:r w:rsidR="007C28B5" w:rsidRPr="0002346D">
              <w:rPr>
                <w:rFonts w:asciiTheme="minorHAnsi" w:hAnsiTheme="minorHAnsi" w:cstheme="minorHAnsi"/>
                <w:b/>
                <w:sz w:val="24"/>
                <w:szCs w:val="24"/>
              </w:rPr>
              <w:t>January 2021</w:t>
            </w:r>
          </w:p>
        </w:tc>
      </w:tr>
      <w:tr w:rsidR="00050B92" w:rsidRPr="0002346D" w14:paraId="4EC579D0" w14:textId="77777777" w:rsidTr="0002346D">
        <w:trPr>
          <w:trHeight w:val="1008"/>
        </w:trPr>
        <w:tc>
          <w:tcPr>
            <w:tcW w:w="9378" w:type="dxa"/>
            <w:gridSpan w:val="3"/>
            <w:vAlign w:val="center"/>
          </w:tcPr>
          <w:p w14:paraId="094247B4" w14:textId="77777777" w:rsidR="00050B92"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t xml:space="preserve">References:  </w:t>
            </w:r>
            <w:r w:rsidR="00D770A1" w:rsidRPr="0002346D">
              <w:rPr>
                <w:rFonts w:asciiTheme="minorHAnsi" w:hAnsiTheme="minorHAnsi" w:cstheme="minorHAnsi"/>
                <w:sz w:val="24"/>
                <w:szCs w:val="24"/>
              </w:rPr>
              <w:t xml:space="preserve">U.S. Medical Eligibility Criteria for Contraceptive Use (U.S. MEC), </w:t>
            </w:r>
            <w:r w:rsidR="007C3523" w:rsidRPr="0002346D">
              <w:rPr>
                <w:rFonts w:asciiTheme="minorHAnsi" w:hAnsiTheme="minorHAnsi" w:cstheme="minorHAnsi"/>
                <w:sz w:val="24"/>
                <w:szCs w:val="24"/>
              </w:rPr>
              <w:t>2016</w:t>
            </w:r>
            <w:r w:rsidR="00D770A1" w:rsidRPr="0002346D">
              <w:rPr>
                <w:rFonts w:asciiTheme="minorHAnsi" w:hAnsiTheme="minorHAnsi" w:cstheme="minorHAnsi"/>
                <w:sz w:val="24"/>
                <w:szCs w:val="24"/>
              </w:rPr>
              <w:t xml:space="preserve">; U.S. Selected Practice Recommendations for Contraceptive Use (U.S. SPR), </w:t>
            </w:r>
            <w:r w:rsidR="007C3523" w:rsidRPr="0002346D">
              <w:rPr>
                <w:rFonts w:asciiTheme="minorHAnsi" w:hAnsiTheme="minorHAnsi" w:cstheme="minorHAnsi"/>
                <w:sz w:val="24"/>
                <w:szCs w:val="24"/>
              </w:rPr>
              <w:t>2016</w:t>
            </w:r>
            <w:r w:rsidR="00D770A1" w:rsidRPr="0002346D">
              <w:rPr>
                <w:rFonts w:asciiTheme="minorHAnsi" w:hAnsiTheme="minorHAnsi" w:cstheme="minorHAnsi"/>
                <w:sz w:val="24"/>
                <w:szCs w:val="24"/>
              </w:rPr>
              <w:t>; Contraceptive Technology, 20</w:t>
            </w:r>
            <w:r w:rsidR="00D770A1" w:rsidRPr="0002346D">
              <w:rPr>
                <w:rFonts w:asciiTheme="minorHAnsi" w:hAnsiTheme="minorHAnsi" w:cstheme="minorHAnsi"/>
                <w:sz w:val="24"/>
                <w:szCs w:val="24"/>
                <w:vertAlign w:val="superscript"/>
              </w:rPr>
              <w:t>th</w:t>
            </w:r>
            <w:r w:rsidR="00E04875" w:rsidRPr="0002346D">
              <w:rPr>
                <w:rFonts w:asciiTheme="minorHAnsi" w:hAnsiTheme="minorHAnsi" w:cstheme="minorHAnsi"/>
                <w:sz w:val="24"/>
                <w:szCs w:val="24"/>
              </w:rPr>
              <w:t xml:space="preserve"> Ed</w:t>
            </w:r>
          </w:p>
        </w:tc>
      </w:tr>
    </w:tbl>
    <w:p w14:paraId="08DF0DF6" w14:textId="77777777" w:rsidR="00AE2AF0" w:rsidRPr="0002346D" w:rsidRDefault="00AE2AF0" w:rsidP="0002346D">
      <w:pPr>
        <w:rPr>
          <w:rFonts w:asciiTheme="minorHAnsi" w:hAnsiTheme="minorHAnsi" w:cstheme="minorHAnsi"/>
          <w:sz w:val="22"/>
        </w:rPr>
      </w:pPr>
    </w:p>
    <w:p w14:paraId="70275155" w14:textId="77777777" w:rsidR="00A61DD4"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t>POLICY:</w:t>
      </w:r>
      <w:r w:rsidR="00A61DD4" w:rsidRPr="0002346D">
        <w:rPr>
          <w:rFonts w:asciiTheme="minorHAnsi" w:hAnsiTheme="minorHAnsi" w:cstheme="minorHAnsi"/>
          <w:b/>
          <w:sz w:val="24"/>
          <w:szCs w:val="24"/>
        </w:rPr>
        <w:t xml:space="preserve">  </w:t>
      </w:r>
      <w:r w:rsidR="00D770A1" w:rsidRPr="0002346D">
        <w:rPr>
          <w:rFonts w:asciiTheme="minorHAnsi" w:hAnsiTheme="minorHAnsi" w:cstheme="minorHAnsi"/>
          <w:sz w:val="24"/>
          <w:szCs w:val="24"/>
        </w:rPr>
        <w:t xml:space="preserve">This </w:t>
      </w:r>
      <w:r w:rsidR="00A32861" w:rsidRPr="0002346D">
        <w:rPr>
          <w:rFonts w:asciiTheme="minorHAnsi" w:hAnsiTheme="minorHAnsi" w:cstheme="minorHAnsi"/>
          <w:sz w:val="24"/>
          <w:szCs w:val="24"/>
        </w:rPr>
        <w:t>C</w:t>
      </w:r>
      <w:r w:rsidR="00DC71E3" w:rsidRPr="0002346D">
        <w:rPr>
          <w:rFonts w:asciiTheme="minorHAnsi" w:hAnsiTheme="minorHAnsi" w:cstheme="minorHAnsi"/>
          <w:sz w:val="24"/>
          <w:szCs w:val="24"/>
        </w:rPr>
        <w:t xml:space="preserve">linical </w:t>
      </w:r>
      <w:r w:rsidR="00A32861" w:rsidRPr="0002346D">
        <w:rPr>
          <w:rFonts w:asciiTheme="minorHAnsi" w:hAnsiTheme="minorHAnsi" w:cstheme="minorHAnsi"/>
          <w:sz w:val="24"/>
          <w:szCs w:val="24"/>
        </w:rPr>
        <w:t>P</w:t>
      </w:r>
      <w:r w:rsidR="00DC71E3" w:rsidRPr="0002346D">
        <w:rPr>
          <w:rFonts w:asciiTheme="minorHAnsi" w:hAnsiTheme="minorHAnsi" w:cstheme="minorHAnsi"/>
          <w:sz w:val="24"/>
          <w:szCs w:val="24"/>
        </w:rPr>
        <w:t xml:space="preserve">ractice </w:t>
      </w:r>
      <w:r w:rsidR="00A32861" w:rsidRPr="0002346D">
        <w:rPr>
          <w:rFonts w:asciiTheme="minorHAnsi" w:hAnsiTheme="minorHAnsi" w:cstheme="minorHAnsi"/>
          <w:sz w:val="24"/>
          <w:szCs w:val="24"/>
        </w:rPr>
        <w:t>S</w:t>
      </w:r>
      <w:r w:rsidR="004B0592" w:rsidRPr="0002346D">
        <w:rPr>
          <w:rFonts w:asciiTheme="minorHAnsi" w:hAnsiTheme="minorHAnsi" w:cstheme="minorHAnsi"/>
          <w:sz w:val="24"/>
          <w:szCs w:val="24"/>
        </w:rPr>
        <w:t>tandard</w:t>
      </w:r>
      <w:r w:rsidR="00D770A1" w:rsidRPr="0002346D">
        <w:rPr>
          <w:rFonts w:asciiTheme="minorHAnsi" w:hAnsiTheme="minorHAnsi" w:cstheme="minorHAnsi"/>
          <w:sz w:val="24"/>
          <w:szCs w:val="24"/>
        </w:rPr>
        <w:t xml:space="preserve"> follows the recommendations of the U.S. MEC, </w:t>
      </w:r>
      <w:r w:rsidR="007C3523" w:rsidRPr="0002346D">
        <w:rPr>
          <w:rFonts w:asciiTheme="minorHAnsi" w:hAnsiTheme="minorHAnsi" w:cstheme="minorHAnsi"/>
          <w:sz w:val="24"/>
          <w:szCs w:val="24"/>
        </w:rPr>
        <w:t>2016</w:t>
      </w:r>
      <w:r w:rsidR="00D770A1" w:rsidRPr="0002346D">
        <w:rPr>
          <w:rFonts w:asciiTheme="minorHAnsi" w:hAnsiTheme="minorHAnsi" w:cstheme="minorHAnsi"/>
          <w:sz w:val="24"/>
          <w:szCs w:val="24"/>
        </w:rPr>
        <w:t xml:space="preserve">; U.S. SPR, </w:t>
      </w:r>
      <w:r w:rsidR="007C3523" w:rsidRPr="0002346D">
        <w:rPr>
          <w:rFonts w:asciiTheme="minorHAnsi" w:hAnsiTheme="minorHAnsi" w:cstheme="minorHAnsi"/>
          <w:sz w:val="24"/>
          <w:szCs w:val="24"/>
        </w:rPr>
        <w:t>2016</w:t>
      </w:r>
      <w:r w:rsidR="00D770A1" w:rsidRPr="0002346D">
        <w:rPr>
          <w:rFonts w:asciiTheme="minorHAnsi" w:hAnsiTheme="minorHAnsi" w:cstheme="minorHAnsi"/>
          <w:sz w:val="24"/>
          <w:szCs w:val="24"/>
        </w:rPr>
        <w:t>; and Contraceptive Technology, 20</w:t>
      </w:r>
      <w:r w:rsidR="00D770A1" w:rsidRPr="0002346D">
        <w:rPr>
          <w:rFonts w:asciiTheme="minorHAnsi" w:hAnsiTheme="minorHAnsi" w:cstheme="minorHAnsi"/>
          <w:sz w:val="24"/>
          <w:szCs w:val="24"/>
          <w:vertAlign w:val="superscript"/>
        </w:rPr>
        <w:t>th</w:t>
      </w:r>
      <w:r w:rsidR="00D770A1" w:rsidRPr="0002346D">
        <w:rPr>
          <w:rFonts w:asciiTheme="minorHAnsi" w:hAnsiTheme="minorHAnsi" w:cstheme="minorHAnsi"/>
          <w:sz w:val="24"/>
          <w:szCs w:val="24"/>
        </w:rPr>
        <w:t xml:space="preserve"> Ed.  </w:t>
      </w:r>
    </w:p>
    <w:p w14:paraId="2F682836" w14:textId="77777777" w:rsidR="00A61DD4" w:rsidRPr="0002346D" w:rsidRDefault="00A61DD4" w:rsidP="0002346D">
      <w:pPr>
        <w:rPr>
          <w:rFonts w:asciiTheme="minorHAnsi" w:hAnsiTheme="minorHAnsi" w:cstheme="minorHAnsi"/>
          <w:sz w:val="24"/>
          <w:szCs w:val="24"/>
        </w:rPr>
      </w:pPr>
    </w:p>
    <w:p w14:paraId="49DB5CAF" w14:textId="202D7AB8" w:rsidR="002D65CF" w:rsidRPr="0002346D" w:rsidRDefault="00050B92" w:rsidP="0002346D">
      <w:pPr>
        <w:rPr>
          <w:rFonts w:asciiTheme="minorHAnsi" w:hAnsiTheme="minorHAnsi" w:cstheme="minorHAnsi"/>
          <w:sz w:val="24"/>
          <w:szCs w:val="24"/>
        </w:rPr>
      </w:pPr>
      <w:r w:rsidRPr="0002346D">
        <w:rPr>
          <w:rFonts w:asciiTheme="minorHAnsi" w:hAnsiTheme="minorHAnsi" w:cstheme="minorHAnsi"/>
          <w:b/>
          <w:sz w:val="24"/>
          <w:szCs w:val="24"/>
        </w:rPr>
        <w:t>PURPOSE:</w:t>
      </w:r>
      <w:r w:rsidR="00A61DD4" w:rsidRPr="0002346D">
        <w:rPr>
          <w:rFonts w:asciiTheme="minorHAnsi" w:hAnsiTheme="minorHAnsi" w:cstheme="minorHAnsi"/>
          <w:b/>
          <w:sz w:val="24"/>
          <w:szCs w:val="24"/>
        </w:rPr>
        <w:t xml:space="preserve">  </w:t>
      </w:r>
      <w:r w:rsidR="00E5087E" w:rsidRPr="0002346D">
        <w:rPr>
          <w:rFonts w:asciiTheme="minorHAnsi" w:hAnsiTheme="minorHAnsi" w:cstheme="minorHAnsi"/>
          <w:sz w:val="24"/>
          <w:szCs w:val="24"/>
        </w:rPr>
        <w:t xml:space="preserve">This </w:t>
      </w:r>
      <w:r w:rsidR="00A32861" w:rsidRPr="0002346D">
        <w:rPr>
          <w:rFonts w:asciiTheme="minorHAnsi" w:hAnsiTheme="minorHAnsi" w:cstheme="minorHAnsi"/>
          <w:sz w:val="24"/>
          <w:szCs w:val="24"/>
        </w:rPr>
        <w:t>C</w:t>
      </w:r>
      <w:r w:rsidR="00DC71E3" w:rsidRPr="0002346D">
        <w:rPr>
          <w:rFonts w:asciiTheme="minorHAnsi" w:hAnsiTheme="minorHAnsi" w:cstheme="minorHAnsi"/>
          <w:sz w:val="24"/>
          <w:szCs w:val="24"/>
        </w:rPr>
        <w:t xml:space="preserve">linical </w:t>
      </w:r>
      <w:r w:rsidR="00A32861" w:rsidRPr="0002346D">
        <w:rPr>
          <w:rFonts w:asciiTheme="minorHAnsi" w:hAnsiTheme="minorHAnsi" w:cstheme="minorHAnsi"/>
          <w:sz w:val="24"/>
          <w:szCs w:val="24"/>
        </w:rPr>
        <w:t>P</w:t>
      </w:r>
      <w:r w:rsidR="00DC71E3" w:rsidRPr="0002346D">
        <w:rPr>
          <w:rFonts w:asciiTheme="minorHAnsi" w:hAnsiTheme="minorHAnsi" w:cstheme="minorHAnsi"/>
          <w:sz w:val="24"/>
          <w:szCs w:val="24"/>
        </w:rPr>
        <w:t xml:space="preserve">ractice </w:t>
      </w:r>
      <w:r w:rsidR="00A32861" w:rsidRPr="0002346D">
        <w:rPr>
          <w:rFonts w:asciiTheme="minorHAnsi" w:hAnsiTheme="minorHAnsi" w:cstheme="minorHAnsi"/>
          <w:sz w:val="24"/>
          <w:szCs w:val="24"/>
        </w:rPr>
        <w:t>S</w:t>
      </w:r>
      <w:r w:rsidR="004B0592" w:rsidRPr="0002346D">
        <w:rPr>
          <w:rFonts w:asciiTheme="minorHAnsi" w:hAnsiTheme="minorHAnsi" w:cstheme="minorHAnsi"/>
          <w:sz w:val="24"/>
          <w:szCs w:val="24"/>
        </w:rPr>
        <w:t>tandard</w:t>
      </w:r>
      <w:r w:rsidR="00E5087E" w:rsidRPr="0002346D">
        <w:rPr>
          <w:rFonts w:asciiTheme="minorHAnsi" w:hAnsiTheme="minorHAnsi" w:cstheme="minorHAnsi"/>
          <w:sz w:val="24"/>
          <w:szCs w:val="24"/>
        </w:rPr>
        <w:t xml:space="preserve"> provides direction for </w:t>
      </w:r>
      <w:r w:rsidR="00D770A1" w:rsidRPr="0002346D">
        <w:rPr>
          <w:rFonts w:asciiTheme="minorHAnsi" w:hAnsiTheme="minorHAnsi" w:cstheme="minorHAnsi"/>
          <w:sz w:val="24"/>
          <w:szCs w:val="24"/>
        </w:rPr>
        <w:t>reproductive health</w:t>
      </w:r>
      <w:r w:rsidR="00E5087E" w:rsidRPr="0002346D">
        <w:rPr>
          <w:rFonts w:asciiTheme="minorHAnsi" w:hAnsiTheme="minorHAnsi" w:cstheme="minorHAnsi"/>
          <w:sz w:val="24"/>
          <w:szCs w:val="24"/>
        </w:rPr>
        <w:t xml:space="preserve"> clinics to assist clients in understanding and accessing tubal sterilization. </w:t>
      </w:r>
    </w:p>
    <w:p w14:paraId="7F7F80D5" w14:textId="28402383" w:rsidR="00050B92" w:rsidRPr="0002346D" w:rsidRDefault="00A61DD4" w:rsidP="0002346D">
      <w:pPr>
        <w:spacing w:before="120"/>
        <w:rPr>
          <w:rFonts w:asciiTheme="minorHAnsi" w:hAnsiTheme="minorHAnsi" w:cstheme="minorHAnsi"/>
          <w:sz w:val="24"/>
          <w:szCs w:val="24"/>
        </w:rPr>
      </w:pPr>
      <w:r w:rsidRPr="0002346D">
        <w:rPr>
          <w:rFonts w:asciiTheme="minorHAnsi" w:hAnsiTheme="minorHAnsi" w:cstheme="minorHAnsi"/>
          <w:sz w:val="24"/>
          <w:szCs w:val="24"/>
        </w:rPr>
        <w:t>Tubal sterilization is a permanent, safe</w:t>
      </w:r>
      <w:r w:rsidR="00D770A1" w:rsidRPr="0002346D">
        <w:rPr>
          <w:rFonts w:asciiTheme="minorHAnsi" w:hAnsiTheme="minorHAnsi" w:cstheme="minorHAnsi"/>
          <w:sz w:val="24"/>
          <w:szCs w:val="24"/>
        </w:rPr>
        <w:t>,</w:t>
      </w:r>
      <w:r w:rsidRPr="0002346D">
        <w:rPr>
          <w:rFonts w:asciiTheme="minorHAnsi" w:hAnsiTheme="minorHAnsi" w:cstheme="minorHAnsi"/>
          <w:sz w:val="24"/>
          <w:szCs w:val="24"/>
        </w:rPr>
        <w:t xml:space="preserve"> and highly effective method of contraception. There are 3 types of tubal sterilization </w:t>
      </w:r>
      <w:r w:rsidR="0050206C" w:rsidRPr="0002346D">
        <w:rPr>
          <w:rFonts w:asciiTheme="minorHAnsi" w:hAnsiTheme="minorHAnsi" w:cstheme="minorHAnsi"/>
          <w:sz w:val="24"/>
          <w:szCs w:val="24"/>
        </w:rPr>
        <w:t>performed in the U.S.</w:t>
      </w:r>
      <w:r w:rsidR="00605A77" w:rsidRPr="0002346D">
        <w:rPr>
          <w:rFonts w:asciiTheme="minorHAnsi" w:hAnsiTheme="minorHAnsi" w:cstheme="minorHAnsi"/>
          <w:sz w:val="24"/>
          <w:szCs w:val="24"/>
        </w:rPr>
        <w:t>: l</w:t>
      </w:r>
      <w:r w:rsidRPr="0002346D">
        <w:rPr>
          <w:rFonts w:asciiTheme="minorHAnsi" w:hAnsiTheme="minorHAnsi" w:cstheme="minorHAnsi"/>
          <w:sz w:val="24"/>
          <w:szCs w:val="24"/>
        </w:rPr>
        <w:t xml:space="preserve">aparoscopic, abdominal, and hysteroscopic. They can be performed in an office setting or as an outpatient procedure.  </w:t>
      </w:r>
    </w:p>
    <w:p w14:paraId="597E74B9" w14:textId="79F67637" w:rsidR="00292356" w:rsidRPr="0002346D" w:rsidRDefault="00A61DD4" w:rsidP="0002346D">
      <w:pPr>
        <w:spacing w:before="120"/>
        <w:rPr>
          <w:rFonts w:asciiTheme="minorHAnsi" w:hAnsiTheme="minorHAnsi" w:cstheme="minorHAnsi"/>
          <w:sz w:val="24"/>
          <w:szCs w:val="24"/>
        </w:rPr>
      </w:pPr>
      <w:r w:rsidRPr="0002346D">
        <w:rPr>
          <w:rFonts w:asciiTheme="minorHAnsi" w:hAnsiTheme="minorHAnsi" w:cstheme="minorHAnsi"/>
          <w:sz w:val="24"/>
          <w:szCs w:val="24"/>
        </w:rPr>
        <w:t xml:space="preserve">Tubal sterilization is the process of blocking fertilization by cutting or occluding the fallopian tubes to prevent pregnancy. </w:t>
      </w:r>
      <w:r w:rsidR="00C93ED7" w:rsidRPr="0002346D">
        <w:rPr>
          <w:rFonts w:asciiTheme="minorHAnsi" w:hAnsiTheme="minorHAnsi" w:cstheme="minorHAnsi"/>
          <w:sz w:val="24"/>
          <w:szCs w:val="24"/>
        </w:rPr>
        <w:t xml:space="preserve">Fewer than 1 out of 100 </w:t>
      </w:r>
      <w:r w:rsidR="00A32861" w:rsidRPr="0002346D">
        <w:rPr>
          <w:rFonts w:asciiTheme="minorHAnsi" w:hAnsiTheme="minorHAnsi" w:cstheme="minorHAnsi"/>
          <w:sz w:val="24"/>
          <w:szCs w:val="24"/>
        </w:rPr>
        <w:t xml:space="preserve">people </w:t>
      </w:r>
      <w:r w:rsidR="00C93ED7" w:rsidRPr="0002346D">
        <w:rPr>
          <w:rFonts w:asciiTheme="minorHAnsi" w:hAnsiTheme="minorHAnsi" w:cstheme="minorHAnsi"/>
          <w:sz w:val="24"/>
          <w:szCs w:val="24"/>
        </w:rPr>
        <w:t xml:space="preserve">become pregnant in the first year after </w:t>
      </w:r>
      <w:r w:rsidR="00D70DFF" w:rsidRPr="0002346D">
        <w:rPr>
          <w:rFonts w:asciiTheme="minorHAnsi" w:hAnsiTheme="minorHAnsi" w:cstheme="minorHAnsi"/>
          <w:sz w:val="24"/>
          <w:szCs w:val="24"/>
        </w:rPr>
        <w:t>tubal</w:t>
      </w:r>
      <w:r w:rsidR="00C93ED7" w:rsidRPr="0002346D">
        <w:rPr>
          <w:rFonts w:asciiTheme="minorHAnsi" w:hAnsiTheme="minorHAnsi" w:cstheme="minorHAnsi"/>
          <w:sz w:val="24"/>
          <w:szCs w:val="24"/>
        </w:rPr>
        <w:t xml:space="preserve"> sterilization. </w:t>
      </w:r>
      <w:r w:rsidR="00292356" w:rsidRPr="0002346D">
        <w:rPr>
          <w:rFonts w:asciiTheme="minorHAnsi" w:hAnsiTheme="minorHAnsi" w:cstheme="minorHAnsi"/>
          <w:sz w:val="24"/>
          <w:szCs w:val="24"/>
        </w:rPr>
        <w:t xml:space="preserve">It is important to note that the risk of pregnancy is known to persist for 10 years after the sterilization procedure, and risk of pregnancy varies by occlusion technique and age of the </w:t>
      </w:r>
      <w:r w:rsidR="00A32861" w:rsidRPr="0002346D">
        <w:rPr>
          <w:rFonts w:asciiTheme="minorHAnsi" w:hAnsiTheme="minorHAnsi" w:cstheme="minorHAnsi"/>
          <w:sz w:val="24"/>
          <w:szCs w:val="24"/>
        </w:rPr>
        <w:t>client</w:t>
      </w:r>
      <w:r w:rsidR="00292356" w:rsidRPr="0002346D">
        <w:rPr>
          <w:rFonts w:asciiTheme="minorHAnsi" w:hAnsiTheme="minorHAnsi" w:cstheme="minorHAnsi"/>
          <w:sz w:val="24"/>
          <w:szCs w:val="24"/>
        </w:rPr>
        <w:t>. The la</w:t>
      </w:r>
      <w:r w:rsidR="0050206C" w:rsidRPr="0002346D">
        <w:rPr>
          <w:rFonts w:asciiTheme="minorHAnsi" w:hAnsiTheme="minorHAnsi" w:cstheme="minorHAnsi"/>
          <w:sz w:val="24"/>
          <w:szCs w:val="24"/>
        </w:rPr>
        <w:t>rgest study in the U.S.</w:t>
      </w:r>
      <w:r w:rsidR="00292356" w:rsidRPr="0002346D">
        <w:rPr>
          <w:rFonts w:asciiTheme="minorHAnsi" w:hAnsiTheme="minorHAnsi" w:cstheme="minorHAnsi"/>
          <w:sz w:val="24"/>
          <w:szCs w:val="24"/>
        </w:rPr>
        <w:t xml:space="preserve"> on efficacy of tubal sterilization (the Collaborative Review of Sterilization) reported a </w:t>
      </w:r>
      <w:r w:rsidR="001A1607" w:rsidRPr="0002346D">
        <w:rPr>
          <w:rFonts w:asciiTheme="minorHAnsi" w:hAnsiTheme="minorHAnsi" w:cstheme="minorHAnsi"/>
          <w:sz w:val="24"/>
          <w:szCs w:val="24"/>
        </w:rPr>
        <w:t>5-year</w:t>
      </w:r>
      <w:r w:rsidR="00292356" w:rsidRPr="0002346D">
        <w:rPr>
          <w:rFonts w:asciiTheme="minorHAnsi" w:hAnsiTheme="minorHAnsi" w:cstheme="minorHAnsi"/>
          <w:sz w:val="24"/>
          <w:szCs w:val="24"/>
        </w:rPr>
        <w:t xml:space="preserve"> cumulative probability of tubal sterilization failure to be 13 per 1,000 procedures (aggregated by all types of procedures and client ages). The failure rates of sterilization are comparable to those of IUD/IUS and implants.</w:t>
      </w:r>
    </w:p>
    <w:p w14:paraId="6350B519" w14:textId="77777777" w:rsidR="00292356" w:rsidRPr="0002346D" w:rsidRDefault="002B6B38" w:rsidP="0002346D">
      <w:pPr>
        <w:spacing w:before="120"/>
        <w:rPr>
          <w:rFonts w:asciiTheme="minorHAnsi" w:hAnsiTheme="minorHAnsi" w:cstheme="minorHAnsi"/>
          <w:sz w:val="24"/>
          <w:szCs w:val="24"/>
        </w:rPr>
      </w:pPr>
      <w:r w:rsidRPr="0002346D">
        <w:rPr>
          <w:rFonts w:asciiTheme="minorHAnsi" w:hAnsiTheme="minorHAnsi" w:cstheme="minorHAnsi"/>
          <w:sz w:val="24"/>
          <w:szCs w:val="24"/>
        </w:rPr>
        <w:t>P</w:t>
      </w:r>
      <w:r w:rsidR="00292356" w:rsidRPr="0002346D">
        <w:rPr>
          <w:rFonts w:asciiTheme="minorHAnsi" w:hAnsiTheme="minorHAnsi" w:cstheme="minorHAnsi"/>
          <w:sz w:val="24"/>
          <w:szCs w:val="24"/>
        </w:rPr>
        <w:t xml:space="preserve">regnancy after a sterilization procedure is </w:t>
      </w:r>
      <w:r w:rsidRPr="0002346D">
        <w:rPr>
          <w:rFonts w:asciiTheme="minorHAnsi" w:hAnsiTheme="minorHAnsi" w:cstheme="minorHAnsi"/>
          <w:sz w:val="24"/>
          <w:szCs w:val="24"/>
        </w:rPr>
        <w:t>uncommon;</w:t>
      </w:r>
      <w:r w:rsidR="00292356" w:rsidRPr="0002346D">
        <w:rPr>
          <w:rFonts w:asciiTheme="minorHAnsi" w:hAnsiTheme="minorHAnsi" w:cstheme="minorHAnsi"/>
          <w:sz w:val="24"/>
          <w:szCs w:val="24"/>
        </w:rPr>
        <w:t xml:space="preserve"> </w:t>
      </w:r>
      <w:r w:rsidRPr="0002346D">
        <w:rPr>
          <w:rFonts w:asciiTheme="minorHAnsi" w:hAnsiTheme="minorHAnsi" w:cstheme="minorHAnsi"/>
          <w:sz w:val="24"/>
          <w:szCs w:val="24"/>
        </w:rPr>
        <w:t>however, if a pregnancy does occur after sterilization, data found that roughly 30% of post-sterilization pregnancies were ectopic.</w:t>
      </w:r>
      <w:r w:rsidR="00292356" w:rsidRPr="0002346D">
        <w:rPr>
          <w:rFonts w:asciiTheme="minorHAnsi" w:hAnsiTheme="minorHAnsi" w:cstheme="minorHAnsi"/>
          <w:sz w:val="24"/>
          <w:szCs w:val="24"/>
        </w:rPr>
        <w:t xml:space="preserve"> </w:t>
      </w:r>
    </w:p>
    <w:p w14:paraId="2A405C65" w14:textId="77777777" w:rsidR="00C93ED7" w:rsidRPr="0002346D" w:rsidRDefault="00C93ED7" w:rsidP="0002346D">
      <w:pPr>
        <w:spacing w:before="120"/>
        <w:rPr>
          <w:rFonts w:asciiTheme="minorHAnsi" w:hAnsiTheme="minorHAnsi" w:cstheme="minorHAnsi"/>
          <w:sz w:val="24"/>
          <w:szCs w:val="24"/>
        </w:rPr>
      </w:pPr>
      <w:r w:rsidRPr="0002346D">
        <w:rPr>
          <w:rFonts w:asciiTheme="minorHAnsi" w:hAnsiTheme="minorHAnsi" w:cstheme="minorHAnsi"/>
          <w:sz w:val="24"/>
          <w:szCs w:val="24"/>
        </w:rPr>
        <w:t xml:space="preserve">Tubal sterilization does not protect against </w:t>
      </w:r>
      <w:r w:rsidR="00E5087E" w:rsidRPr="0002346D">
        <w:rPr>
          <w:rFonts w:asciiTheme="minorHAnsi" w:hAnsiTheme="minorHAnsi" w:cstheme="minorHAnsi"/>
          <w:sz w:val="24"/>
          <w:szCs w:val="24"/>
        </w:rPr>
        <w:t>sexually transmitted infections (STI</w:t>
      </w:r>
      <w:r w:rsidRPr="0002346D">
        <w:rPr>
          <w:rFonts w:asciiTheme="minorHAnsi" w:hAnsiTheme="minorHAnsi" w:cstheme="minorHAnsi"/>
          <w:sz w:val="24"/>
          <w:szCs w:val="24"/>
        </w:rPr>
        <w:t>s</w:t>
      </w:r>
      <w:r w:rsidR="00E5087E" w:rsidRPr="0002346D">
        <w:rPr>
          <w:rFonts w:asciiTheme="minorHAnsi" w:hAnsiTheme="minorHAnsi" w:cstheme="minorHAnsi"/>
          <w:sz w:val="24"/>
          <w:szCs w:val="24"/>
        </w:rPr>
        <w:t>)</w:t>
      </w:r>
      <w:r w:rsidRPr="0002346D">
        <w:rPr>
          <w:rFonts w:asciiTheme="minorHAnsi" w:hAnsiTheme="minorHAnsi" w:cstheme="minorHAnsi"/>
          <w:sz w:val="24"/>
          <w:szCs w:val="24"/>
        </w:rPr>
        <w:t>.</w:t>
      </w:r>
    </w:p>
    <w:p w14:paraId="02256024" w14:textId="77777777" w:rsidR="00050B92" w:rsidRPr="0002346D" w:rsidRDefault="00050B92" w:rsidP="0002346D">
      <w:pPr>
        <w:rPr>
          <w:rFonts w:asciiTheme="minorHAnsi" w:hAnsiTheme="minorHAnsi" w:cstheme="minorHAnsi"/>
          <w:b/>
          <w:sz w:val="24"/>
          <w:szCs w:val="24"/>
        </w:rPr>
      </w:pPr>
    </w:p>
    <w:p w14:paraId="6EE6098F" w14:textId="77777777" w:rsidR="00050B92" w:rsidRPr="0002346D" w:rsidRDefault="00807937" w:rsidP="0002346D">
      <w:pPr>
        <w:rPr>
          <w:rFonts w:asciiTheme="minorHAnsi" w:hAnsiTheme="minorHAnsi" w:cstheme="minorHAnsi"/>
          <w:b/>
          <w:sz w:val="24"/>
          <w:szCs w:val="24"/>
        </w:rPr>
      </w:pPr>
      <w:r w:rsidRPr="0002346D">
        <w:rPr>
          <w:rFonts w:asciiTheme="minorHAnsi" w:hAnsiTheme="minorHAnsi" w:cstheme="minorHAnsi"/>
          <w:b/>
          <w:sz w:val="24"/>
          <w:szCs w:val="24"/>
        </w:rPr>
        <w:t>STANDARD</w:t>
      </w:r>
      <w:r w:rsidR="00050B92" w:rsidRPr="0002346D">
        <w:rPr>
          <w:rFonts w:asciiTheme="minorHAnsi" w:hAnsiTheme="minorHAnsi" w:cstheme="minorHAnsi"/>
          <w:b/>
          <w:sz w:val="24"/>
          <w:szCs w:val="24"/>
        </w:rPr>
        <w:t>:</w:t>
      </w:r>
      <w:r w:rsidR="00C93ED7" w:rsidRPr="0002346D">
        <w:rPr>
          <w:rFonts w:asciiTheme="minorHAnsi" w:hAnsiTheme="minorHAnsi" w:cstheme="minorHAnsi"/>
          <w:b/>
          <w:sz w:val="24"/>
          <w:szCs w:val="24"/>
        </w:rPr>
        <w:t xml:space="preserve"> </w:t>
      </w:r>
    </w:p>
    <w:p w14:paraId="0A09B3E8" w14:textId="77777777" w:rsidR="00C93ED7" w:rsidRPr="0002346D" w:rsidRDefault="00D770A1" w:rsidP="0002346D">
      <w:pPr>
        <w:rPr>
          <w:rFonts w:asciiTheme="minorHAnsi" w:hAnsiTheme="minorHAnsi" w:cstheme="minorHAnsi"/>
          <w:sz w:val="24"/>
          <w:szCs w:val="24"/>
        </w:rPr>
      </w:pPr>
      <w:r w:rsidRPr="0002346D">
        <w:rPr>
          <w:rFonts w:asciiTheme="minorHAnsi" w:hAnsiTheme="minorHAnsi" w:cstheme="minorHAnsi"/>
          <w:sz w:val="24"/>
          <w:szCs w:val="24"/>
        </w:rPr>
        <w:t>(</w:t>
      </w:r>
      <w:r w:rsidRPr="0002346D">
        <w:rPr>
          <w:rFonts w:asciiTheme="minorHAnsi" w:hAnsiTheme="minorHAnsi" w:cstheme="minorHAnsi"/>
          <w:b/>
          <w:sz w:val="24"/>
          <w:szCs w:val="24"/>
        </w:rPr>
        <w:t>insert AGENCY name</w:t>
      </w:r>
      <w:r w:rsidRPr="0002346D">
        <w:rPr>
          <w:rFonts w:asciiTheme="minorHAnsi" w:hAnsiTheme="minorHAnsi" w:cstheme="minorHAnsi"/>
          <w:sz w:val="24"/>
          <w:szCs w:val="24"/>
        </w:rPr>
        <w:t xml:space="preserve">) </w:t>
      </w:r>
      <w:r w:rsidR="00DD3A90" w:rsidRPr="0002346D">
        <w:rPr>
          <w:rFonts w:asciiTheme="minorHAnsi" w:hAnsiTheme="minorHAnsi" w:cstheme="minorHAnsi"/>
          <w:sz w:val="24"/>
          <w:szCs w:val="24"/>
        </w:rPr>
        <w:t xml:space="preserve">MDs, NPs, PAs, DOs, NDs, and RNs </w:t>
      </w:r>
      <w:r w:rsidR="00C93ED7" w:rsidRPr="0002346D">
        <w:rPr>
          <w:rFonts w:asciiTheme="minorHAnsi" w:hAnsiTheme="minorHAnsi" w:cstheme="minorHAnsi"/>
          <w:sz w:val="24"/>
          <w:szCs w:val="24"/>
        </w:rPr>
        <w:t>may provide information and counseling to any client who request</w:t>
      </w:r>
      <w:r w:rsidR="00605A77" w:rsidRPr="0002346D">
        <w:rPr>
          <w:rFonts w:asciiTheme="minorHAnsi" w:hAnsiTheme="minorHAnsi" w:cstheme="minorHAnsi"/>
          <w:sz w:val="24"/>
          <w:szCs w:val="24"/>
        </w:rPr>
        <w:t>s</w:t>
      </w:r>
      <w:r w:rsidR="00C93ED7" w:rsidRPr="0002346D">
        <w:rPr>
          <w:rFonts w:asciiTheme="minorHAnsi" w:hAnsiTheme="minorHAnsi" w:cstheme="minorHAnsi"/>
          <w:sz w:val="24"/>
          <w:szCs w:val="24"/>
        </w:rPr>
        <w:t xml:space="preserve"> </w:t>
      </w:r>
      <w:r w:rsidR="00D70DFF" w:rsidRPr="0002346D">
        <w:rPr>
          <w:rFonts w:asciiTheme="minorHAnsi" w:hAnsiTheme="minorHAnsi" w:cstheme="minorHAnsi"/>
          <w:sz w:val="24"/>
          <w:szCs w:val="24"/>
        </w:rPr>
        <w:t>tubal</w:t>
      </w:r>
      <w:r w:rsidR="00C93ED7" w:rsidRPr="0002346D">
        <w:rPr>
          <w:rFonts w:asciiTheme="minorHAnsi" w:hAnsiTheme="minorHAnsi" w:cstheme="minorHAnsi"/>
          <w:sz w:val="24"/>
          <w:szCs w:val="24"/>
        </w:rPr>
        <w:t xml:space="preserve"> sterilization. </w:t>
      </w:r>
    </w:p>
    <w:p w14:paraId="3147868D" w14:textId="77777777" w:rsidR="00C93ED7" w:rsidRPr="0002346D" w:rsidRDefault="00605A77" w:rsidP="0002346D">
      <w:pPr>
        <w:spacing w:before="120"/>
        <w:rPr>
          <w:rFonts w:asciiTheme="minorHAnsi" w:hAnsiTheme="minorHAnsi" w:cstheme="minorHAnsi"/>
          <w:sz w:val="24"/>
          <w:szCs w:val="24"/>
        </w:rPr>
      </w:pPr>
      <w:r w:rsidRPr="0002346D">
        <w:rPr>
          <w:rFonts w:asciiTheme="minorHAnsi" w:hAnsiTheme="minorHAnsi" w:cstheme="minorHAnsi"/>
          <w:sz w:val="24"/>
          <w:szCs w:val="24"/>
        </w:rPr>
        <w:t>There are no</w:t>
      </w:r>
      <w:r w:rsidR="00C93ED7" w:rsidRPr="0002346D">
        <w:rPr>
          <w:rFonts w:asciiTheme="minorHAnsi" w:hAnsiTheme="minorHAnsi" w:cstheme="minorHAnsi"/>
          <w:sz w:val="24"/>
          <w:szCs w:val="24"/>
        </w:rPr>
        <w:t xml:space="preserve"> medical condition</w:t>
      </w:r>
      <w:r w:rsidRPr="0002346D">
        <w:rPr>
          <w:rFonts w:asciiTheme="minorHAnsi" w:hAnsiTheme="minorHAnsi" w:cstheme="minorHAnsi"/>
          <w:sz w:val="24"/>
          <w:szCs w:val="24"/>
        </w:rPr>
        <w:t>s (category 4 risk conditions) that</w:t>
      </w:r>
      <w:r w:rsidR="00C93ED7" w:rsidRPr="0002346D">
        <w:rPr>
          <w:rFonts w:asciiTheme="minorHAnsi" w:hAnsiTheme="minorHAnsi" w:cstheme="minorHAnsi"/>
          <w:sz w:val="24"/>
          <w:szCs w:val="24"/>
        </w:rPr>
        <w:t xml:space="preserve"> would absolutely restrict a person’s eligibility for sterilization (with the exception of known allergy or hypersensitivity to any materials used to complete the sterilization </w:t>
      </w:r>
      <w:r w:rsidRPr="0002346D">
        <w:rPr>
          <w:rFonts w:asciiTheme="minorHAnsi" w:hAnsiTheme="minorHAnsi" w:cstheme="minorHAnsi"/>
          <w:sz w:val="24"/>
          <w:szCs w:val="24"/>
        </w:rPr>
        <w:t>procedure</w:t>
      </w:r>
      <w:r w:rsidR="00C93ED7" w:rsidRPr="0002346D">
        <w:rPr>
          <w:rFonts w:asciiTheme="minorHAnsi" w:hAnsiTheme="minorHAnsi" w:cstheme="minorHAnsi"/>
          <w:sz w:val="24"/>
          <w:szCs w:val="24"/>
        </w:rPr>
        <w:t xml:space="preserve">) per </w:t>
      </w:r>
      <w:r w:rsidRPr="0002346D">
        <w:rPr>
          <w:rFonts w:asciiTheme="minorHAnsi" w:hAnsiTheme="minorHAnsi" w:cstheme="minorHAnsi"/>
          <w:sz w:val="24"/>
          <w:szCs w:val="24"/>
        </w:rPr>
        <w:t xml:space="preserve">the </w:t>
      </w:r>
      <w:r w:rsidR="00C93ED7" w:rsidRPr="0002346D">
        <w:rPr>
          <w:rFonts w:asciiTheme="minorHAnsi" w:hAnsiTheme="minorHAnsi" w:cstheme="minorHAnsi"/>
          <w:sz w:val="24"/>
          <w:szCs w:val="24"/>
        </w:rPr>
        <w:t xml:space="preserve">U.S. MEC, </w:t>
      </w:r>
      <w:r w:rsidR="007C3523" w:rsidRPr="0002346D">
        <w:rPr>
          <w:rFonts w:asciiTheme="minorHAnsi" w:hAnsiTheme="minorHAnsi" w:cstheme="minorHAnsi"/>
          <w:sz w:val="24"/>
          <w:szCs w:val="24"/>
        </w:rPr>
        <w:t>2016</w:t>
      </w:r>
      <w:r w:rsidR="00D770A1" w:rsidRPr="0002346D">
        <w:rPr>
          <w:rFonts w:asciiTheme="minorHAnsi" w:hAnsiTheme="minorHAnsi" w:cstheme="minorHAnsi"/>
          <w:sz w:val="24"/>
          <w:szCs w:val="24"/>
        </w:rPr>
        <w:t>.</w:t>
      </w:r>
    </w:p>
    <w:p w14:paraId="20019CB3" w14:textId="28C6FB26" w:rsidR="00C93ED7" w:rsidRPr="0002346D" w:rsidRDefault="00C93ED7" w:rsidP="0002346D">
      <w:pPr>
        <w:spacing w:before="120"/>
        <w:rPr>
          <w:rFonts w:asciiTheme="minorHAnsi" w:hAnsiTheme="minorHAnsi" w:cstheme="minorHAnsi"/>
          <w:sz w:val="24"/>
          <w:szCs w:val="24"/>
        </w:rPr>
      </w:pPr>
      <w:r w:rsidRPr="0002346D">
        <w:rPr>
          <w:rFonts w:asciiTheme="minorHAnsi" w:hAnsiTheme="minorHAnsi" w:cstheme="minorHAnsi"/>
          <w:sz w:val="24"/>
          <w:szCs w:val="24"/>
        </w:rPr>
        <w:lastRenderedPageBreak/>
        <w:t xml:space="preserve">Certain conditions place a </w:t>
      </w:r>
      <w:r w:rsidR="00A32861" w:rsidRPr="0002346D">
        <w:rPr>
          <w:rFonts w:asciiTheme="minorHAnsi" w:hAnsiTheme="minorHAnsi" w:cstheme="minorHAnsi"/>
          <w:sz w:val="24"/>
          <w:szCs w:val="24"/>
        </w:rPr>
        <w:t xml:space="preserve">client </w:t>
      </w:r>
      <w:r w:rsidRPr="0002346D">
        <w:rPr>
          <w:rFonts w:asciiTheme="minorHAnsi" w:hAnsiTheme="minorHAnsi" w:cstheme="minorHAnsi"/>
          <w:sz w:val="24"/>
          <w:szCs w:val="24"/>
        </w:rPr>
        <w:t>at high surgical risk</w:t>
      </w:r>
      <w:r w:rsidR="00605A77" w:rsidRPr="0002346D">
        <w:rPr>
          <w:rFonts w:asciiTheme="minorHAnsi" w:hAnsiTheme="minorHAnsi" w:cstheme="minorHAnsi"/>
          <w:sz w:val="24"/>
          <w:szCs w:val="24"/>
        </w:rPr>
        <w:t xml:space="preserve"> (category 3 risk conditions)</w:t>
      </w:r>
      <w:r w:rsidRPr="0002346D">
        <w:rPr>
          <w:rFonts w:asciiTheme="minorHAnsi" w:hAnsiTheme="minorHAnsi" w:cstheme="minorHAnsi"/>
          <w:sz w:val="24"/>
          <w:szCs w:val="24"/>
        </w:rPr>
        <w:t>; in these cases, careful consideration should be given to the risks and benefits of other acceptable alternatives, including long</w:t>
      </w:r>
      <w:r w:rsidR="00A32861" w:rsidRPr="0002346D">
        <w:rPr>
          <w:rFonts w:asciiTheme="minorHAnsi" w:hAnsiTheme="minorHAnsi" w:cstheme="minorHAnsi"/>
          <w:sz w:val="24"/>
          <w:szCs w:val="24"/>
        </w:rPr>
        <w:t>-</w:t>
      </w:r>
      <w:r w:rsidRPr="0002346D">
        <w:rPr>
          <w:rFonts w:asciiTheme="minorHAnsi" w:hAnsiTheme="minorHAnsi" w:cstheme="minorHAnsi"/>
          <w:sz w:val="24"/>
          <w:szCs w:val="24"/>
        </w:rPr>
        <w:t>acting, highly effective, reversible methods.</w:t>
      </w:r>
    </w:p>
    <w:p w14:paraId="78E551D2" w14:textId="77777777" w:rsidR="00FD61D9" w:rsidRPr="0002346D" w:rsidRDefault="00C93ED7" w:rsidP="0002346D">
      <w:pPr>
        <w:spacing w:before="120"/>
        <w:rPr>
          <w:rFonts w:asciiTheme="minorHAnsi" w:hAnsiTheme="minorHAnsi" w:cstheme="minorHAnsi"/>
          <w:sz w:val="24"/>
          <w:szCs w:val="24"/>
        </w:rPr>
      </w:pPr>
      <w:r w:rsidRPr="0002346D">
        <w:rPr>
          <w:rFonts w:asciiTheme="minorHAnsi" w:hAnsiTheme="minorHAnsi" w:cstheme="minorHAnsi"/>
          <w:sz w:val="24"/>
          <w:szCs w:val="24"/>
        </w:rPr>
        <w:t xml:space="preserve">Clients who are uncertain about preventing pregnancy permanently should be advised </w:t>
      </w:r>
      <w:r w:rsidR="00605A77" w:rsidRPr="0002346D">
        <w:rPr>
          <w:rFonts w:asciiTheme="minorHAnsi" w:hAnsiTheme="minorHAnsi" w:cstheme="minorHAnsi"/>
          <w:sz w:val="24"/>
          <w:szCs w:val="24"/>
        </w:rPr>
        <w:t xml:space="preserve">that </w:t>
      </w:r>
      <w:r w:rsidRPr="0002346D">
        <w:rPr>
          <w:rFonts w:asciiTheme="minorHAnsi" w:hAnsiTheme="minorHAnsi" w:cstheme="minorHAnsi"/>
          <w:sz w:val="24"/>
          <w:szCs w:val="24"/>
        </w:rPr>
        <w:t xml:space="preserve">tubal sterilization is irreversible and </w:t>
      </w:r>
      <w:r w:rsidR="00605A77" w:rsidRPr="0002346D">
        <w:rPr>
          <w:rFonts w:asciiTheme="minorHAnsi" w:hAnsiTheme="minorHAnsi" w:cstheme="minorHAnsi"/>
          <w:sz w:val="24"/>
          <w:szCs w:val="24"/>
        </w:rPr>
        <w:t>should be counseled</w:t>
      </w:r>
      <w:r w:rsidR="00FD61D9" w:rsidRPr="0002346D">
        <w:rPr>
          <w:rFonts w:asciiTheme="minorHAnsi" w:hAnsiTheme="minorHAnsi" w:cstheme="minorHAnsi"/>
          <w:sz w:val="24"/>
          <w:szCs w:val="24"/>
        </w:rPr>
        <w:t xml:space="preserve"> appropriately</w:t>
      </w:r>
      <w:r w:rsidR="00FD275A" w:rsidRPr="0002346D">
        <w:rPr>
          <w:rFonts w:asciiTheme="minorHAnsi" w:hAnsiTheme="minorHAnsi" w:cstheme="minorHAnsi"/>
          <w:sz w:val="24"/>
          <w:szCs w:val="24"/>
        </w:rPr>
        <w:t xml:space="preserve">; provide information on alternative methods with similar efficacy </w:t>
      </w:r>
      <w:r w:rsidR="0050206C" w:rsidRPr="0002346D">
        <w:rPr>
          <w:rFonts w:asciiTheme="minorHAnsi" w:hAnsiTheme="minorHAnsi" w:cstheme="minorHAnsi"/>
          <w:sz w:val="24"/>
          <w:szCs w:val="24"/>
        </w:rPr>
        <w:t>that</w:t>
      </w:r>
      <w:r w:rsidR="00FD275A" w:rsidRPr="0002346D">
        <w:rPr>
          <w:rFonts w:asciiTheme="minorHAnsi" w:hAnsiTheme="minorHAnsi" w:cstheme="minorHAnsi"/>
          <w:sz w:val="24"/>
          <w:szCs w:val="24"/>
        </w:rPr>
        <w:t xml:space="preserve"> are reversible, such as </w:t>
      </w:r>
      <w:r w:rsidR="0050206C" w:rsidRPr="0002346D">
        <w:rPr>
          <w:rFonts w:asciiTheme="minorHAnsi" w:hAnsiTheme="minorHAnsi" w:cstheme="minorHAnsi"/>
          <w:sz w:val="24"/>
          <w:szCs w:val="24"/>
        </w:rPr>
        <w:t>long-acting reversible contraceptives (</w:t>
      </w:r>
      <w:r w:rsidR="00FD275A" w:rsidRPr="0002346D">
        <w:rPr>
          <w:rFonts w:asciiTheme="minorHAnsi" w:hAnsiTheme="minorHAnsi" w:cstheme="minorHAnsi"/>
          <w:sz w:val="24"/>
          <w:szCs w:val="24"/>
        </w:rPr>
        <w:t>LARCs</w:t>
      </w:r>
      <w:r w:rsidR="0050206C" w:rsidRPr="0002346D">
        <w:rPr>
          <w:rFonts w:asciiTheme="minorHAnsi" w:hAnsiTheme="minorHAnsi" w:cstheme="minorHAnsi"/>
          <w:sz w:val="24"/>
          <w:szCs w:val="24"/>
        </w:rPr>
        <w:t>)</w:t>
      </w:r>
      <w:r w:rsidR="00D770A1" w:rsidRPr="0002346D">
        <w:rPr>
          <w:rFonts w:asciiTheme="minorHAnsi" w:hAnsiTheme="minorHAnsi" w:cstheme="minorHAnsi"/>
          <w:sz w:val="24"/>
          <w:szCs w:val="24"/>
        </w:rPr>
        <w:t>.</w:t>
      </w:r>
    </w:p>
    <w:p w14:paraId="1080DA7B" w14:textId="77777777" w:rsidR="00050B92" w:rsidRPr="0002346D" w:rsidRDefault="00050B92" w:rsidP="0002346D">
      <w:pPr>
        <w:rPr>
          <w:rFonts w:asciiTheme="minorHAnsi" w:hAnsiTheme="minorHAnsi" w:cstheme="minorHAnsi"/>
          <w:b/>
          <w:sz w:val="24"/>
          <w:szCs w:val="24"/>
        </w:rPr>
      </w:pPr>
    </w:p>
    <w:p w14:paraId="3A4A5775" w14:textId="77777777" w:rsidR="00050B92"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t>PROCEDURE:</w:t>
      </w:r>
    </w:p>
    <w:p w14:paraId="54F3F1D5" w14:textId="25D0D787" w:rsidR="0002346D" w:rsidRPr="00165DB1" w:rsidRDefault="0002346D" w:rsidP="0002346D">
      <w:pPr>
        <w:numPr>
          <w:ilvl w:val="0"/>
          <w:numId w:val="31"/>
        </w:numPr>
        <w:spacing w:before="120"/>
        <w:rPr>
          <w:rFonts w:asciiTheme="minorHAnsi" w:hAnsiTheme="minorHAnsi" w:cstheme="minorHAnsi"/>
          <w:b/>
          <w:sz w:val="24"/>
          <w:szCs w:val="24"/>
        </w:rPr>
      </w:pPr>
      <w:bookmarkStart w:id="0" w:name="_Hlk19165813"/>
      <w:r w:rsidRPr="00165DB1">
        <w:rPr>
          <w:rFonts w:asciiTheme="minorHAnsi" w:hAnsiTheme="minorHAnsi" w:cstheme="minorHAnsi"/>
          <w:sz w:val="24"/>
          <w:szCs w:val="24"/>
        </w:rPr>
        <w:t xml:space="preserve">Follow the </w:t>
      </w:r>
      <w:hyperlink r:id="rId8" w:history="1">
        <w:r w:rsidRPr="00165DB1">
          <w:rPr>
            <w:rStyle w:val="Hyperlink"/>
            <w:rFonts w:asciiTheme="minorHAnsi" w:hAnsiTheme="minorHAnsi" w:cstheme="minorHAnsi"/>
            <w:bCs/>
            <w:i/>
            <w:sz w:val="24"/>
            <w:szCs w:val="24"/>
          </w:rPr>
          <w:t>Core Reproductive Health Services</w:t>
        </w:r>
        <w:r w:rsidRPr="00165DB1">
          <w:rPr>
            <w:rStyle w:val="Hyperlink"/>
            <w:rFonts w:asciiTheme="minorHAnsi" w:hAnsiTheme="minorHAnsi" w:cstheme="minorHAnsi"/>
            <w:bCs/>
            <w:sz w:val="24"/>
            <w:szCs w:val="24"/>
          </w:rPr>
          <w:t xml:space="preserve"> </w:t>
        </w:r>
        <w:r w:rsidRPr="00165DB1">
          <w:rPr>
            <w:rStyle w:val="Hyperlink"/>
            <w:rFonts w:asciiTheme="minorHAnsi" w:hAnsiTheme="minorHAnsi" w:cstheme="minorHAnsi"/>
            <w:bCs/>
            <w:i/>
            <w:iCs/>
            <w:sz w:val="24"/>
            <w:szCs w:val="24"/>
          </w:rPr>
          <w:t>CPS</w:t>
        </w:r>
        <w:r w:rsidRPr="00165DB1">
          <w:rPr>
            <w:rStyle w:val="Hyperlink"/>
            <w:rFonts w:asciiTheme="minorHAnsi" w:hAnsiTheme="minorHAnsi" w:cstheme="minorHAnsi"/>
            <w:bCs/>
            <w:sz w:val="24"/>
            <w:szCs w:val="24"/>
          </w:rPr>
          <w:t>.</w:t>
        </w:r>
      </w:hyperlink>
    </w:p>
    <w:bookmarkEnd w:id="0"/>
    <w:p w14:paraId="6649B152" w14:textId="77777777" w:rsidR="00863552" w:rsidRPr="0002346D" w:rsidRDefault="00742F5D" w:rsidP="0002346D">
      <w:pPr>
        <w:pStyle w:val="ListParagraph"/>
        <w:tabs>
          <w:tab w:val="left" w:pos="720"/>
        </w:tabs>
        <w:spacing w:before="240" w:after="0" w:line="240" w:lineRule="auto"/>
        <w:ind w:left="0"/>
        <w:contextualSpacing w:val="0"/>
        <w:rPr>
          <w:rFonts w:asciiTheme="minorHAnsi" w:hAnsiTheme="minorHAnsi" w:cstheme="minorHAnsi"/>
          <w:b/>
          <w:sz w:val="24"/>
          <w:szCs w:val="24"/>
        </w:rPr>
      </w:pPr>
      <w:r w:rsidRPr="0002346D">
        <w:rPr>
          <w:rFonts w:asciiTheme="minorHAnsi" w:hAnsiTheme="minorHAnsi" w:cstheme="minorHAnsi"/>
          <w:b/>
          <w:sz w:val="24"/>
          <w:szCs w:val="24"/>
        </w:rPr>
        <w:t>P</w:t>
      </w:r>
      <w:r w:rsidR="00863552" w:rsidRPr="0002346D">
        <w:rPr>
          <w:rFonts w:asciiTheme="minorHAnsi" w:hAnsiTheme="minorHAnsi" w:cstheme="minorHAnsi"/>
          <w:b/>
          <w:sz w:val="24"/>
          <w:szCs w:val="24"/>
        </w:rPr>
        <w:t>LAN</w:t>
      </w:r>
      <w:r w:rsidR="00D770A1" w:rsidRPr="0002346D">
        <w:rPr>
          <w:rFonts w:asciiTheme="minorHAnsi" w:hAnsiTheme="minorHAnsi" w:cstheme="minorHAnsi"/>
          <w:b/>
          <w:sz w:val="24"/>
          <w:szCs w:val="24"/>
        </w:rPr>
        <w:t>:</w:t>
      </w:r>
    </w:p>
    <w:p w14:paraId="34248768" w14:textId="77777777" w:rsidR="00863552" w:rsidRPr="0002346D" w:rsidRDefault="00863552" w:rsidP="0002346D">
      <w:pPr>
        <w:pStyle w:val="ListParagraph"/>
        <w:numPr>
          <w:ilvl w:val="0"/>
          <w:numId w:val="9"/>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Provide </w:t>
      </w:r>
      <w:r w:rsidR="00D770A1" w:rsidRPr="0002346D">
        <w:rPr>
          <w:rFonts w:asciiTheme="minorHAnsi" w:hAnsiTheme="minorHAnsi" w:cstheme="minorHAnsi"/>
          <w:sz w:val="24"/>
          <w:szCs w:val="24"/>
        </w:rPr>
        <w:t xml:space="preserve">the </w:t>
      </w:r>
      <w:r w:rsidRPr="0002346D">
        <w:rPr>
          <w:rFonts w:asciiTheme="minorHAnsi" w:hAnsiTheme="minorHAnsi" w:cstheme="minorHAnsi"/>
          <w:sz w:val="24"/>
          <w:szCs w:val="24"/>
        </w:rPr>
        <w:t>client with information on the different types of tubal sterilization and provide counseling</w:t>
      </w:r>
      <w:r w:rsidR="00605A77" w:rsidRPr="0002346D">
        <w:rPr>
          <w:rFonts w:asciiTheme="minorHAnsi" w:hAnsiTheme="minorHAnsi" w:cstheme="minorHAnsi"/>
          <w:sz w:val="24"/>
          <w:szCs w:val="24"/>
        </w:rPr>
        <w:t xml:space="preserve"> regarding</w:t>
      </w:r>
      <w:r w:rsidRPr="0002346D">
        <w:rPr>
          <w:rFonts w:asciiTheme="minorHAnsi" w:hAnsiTheme="minorHAnsi" w:cstheme="minorHAnsi"/>
          <w:sz w:val="24"/>
          <w:szCs w:val="24"/>
        </w:rPr>
        <w:t>:</w:t>
      </w:r>
    </w:p>
    <w:p w14:paraId="786B7AD8" w14:textId="77777777" w:rsidR="00863552" w:rsidRPr="0002346D" w:rsidRDefault="00863552" w:rsidP="0002346D">
      <w:pPr>
        <w:pStyle w:val="ListParagraph"/>
        <w:numPr>
          <w:ilvl w:val="0"/>
          <w:numId w:val="10"/>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Permanent nature of the procedure</w:t>
      </w:r>
      <w:r w:rsidR="00D770A1" w:rsidRPr="0002346D">
        <w:rPr>
          <w:rFonts w:asciiTheme="minorHAnsi" w:hAnsiTheme="minorHAnsi" w:cstheme="minorHAnsi"/>
          <w:sz w:val="24"/>
          <w:szCs w:val="24"/>
        </w:rPr>
        <w:t>;</w:t>
      </w:r>
    </w:p>
    <w:p w14:paraId="4E54970C" w14:textId="77777777" w:rsidR="00863552" w:rsidRPr="0002346D" w:rsidRDefault="00863552" w:rsidP="0002346D">
      <w:pPr>
        <w:pStyle w:val="ListParagraph"/>
        <w:numPr>
          <w:ilvl w:val="0"/>
          <w:numId w:val="10"/>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Alternative methods of contraception</w:t>
      </w:r>
      <w:r w:rsidR="00292356" w:rsidRPr="0002346D">
        <w:rPr>
          <w:rFonts w:asciiTheme="minorHAnsi" w:hAnsiTheme="minorHAnsi" w:cstheme="minorHAnsi"/>
          <w:sz w:val="24"/>
          <w:szCs w:val="24"/>
        </w:rPr>
        <w:t xml:space="preserve"> which have similar efficacy rates but are reversible (such as IUD/IUS and implants)</w:t>
      </w:r>
      <w:r w:rsidR="00D770A1" w:rsidRPr="0002346D">
        <w:rPr>
          <w:rFonts w:asciiTheme="minorHAnsi" w:hAnsiTheme="minorHAnsi" w:cstheme="minorHAnsi"/>
          <w:sz w:val="24"/>
          <w:szCs w:val="24"/>
        </w:rPr>
        <w:t>;</w:t>
      </w:r>
    </w:p>
    <w:p w14:paraId="1E337477" w14:textId="77777777" w:rsidR="00863552" w:rsidRPr="0002346D" w:rsidRDefault="00863552" w:rsidP="0002346D">
      <w:pPr>
        <w:pStyle w:val="ListParagraph"/>
        <w:numPr>
          <w:ilvl w:val="0"/>
          <w:numId w:val="10"/>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Assess the client’s understanding of the procedure</w:t>
      </w:r>
      <w:r w:rsidR="00D770A1" w:rsidRPr="0002346D">
        <w:rPr>
          <w:rFonts w:asciiTheme="minorHAnsi" w:hAnsiTheme="minorHAnsi" w:cstheme="minorHAnsi"/>
          <w:sz w:val="24"/>
          <w:szCs w:val="24"/>
        </w:rPr>
        <w:t>;</w:t>
      </w:r>
    </w:p>
    <w:p w14:paraId="3707A92F" w14:textId="77777777" w:rsidR="00863552" w:rsidRPr="0002346D" w:rsidRDefault="00863552" w:rsidP="0002346D">
      <w:pPr>
        <w:pStyle w:val="ListParagraph"/>
        <w:numPr>
          <w:ilvl w:val="0"/>
          <w:numId w:val="10"/>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Reasons for choosing sterilization</w:t>
      </w:r>
      <w:r w:rsidR="00D770A1" w:rsidRPr="0002346D">
        <w:rPr>
          <w:rFonts w:asciiTheme="minorHAnsi" w:hAnsiTheme="minorHAnsi" w:cstheme="minorHAnsi"/>
          <w:sz w:val="24"/>
          <w:szCs w:val="24"/>
        </w:rPr>
        <w:t>;</w:t>
      </w:r>
    </w:p>
    <w:p w14:paraId="3BF25381" w14:textId="77777777" w:rsidR="00863552" w:rsidRPr="0002346D" w:rsidRDefault="00863552" w:rsidP="0002346D">
      <w:pPr>
        <w:pStyle w:val="ListParagraph"/>
        <w:numPr>
          <w:ilvl w:val="0"/>
          <w:numId w:val="10"/>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Risks and benefits</w:t>
      </w:r>
      <w:r w:rsidR="00D770A1" w:rsidRPr="0002346D">
        <w:rPr>
          <w:rFonts w:asciiTheme="minorHAnsi" w:hAnsiTheme="minorHAnsi" w:cstheme="minorHAnsi"/>
          <w:sz w:val="24"/>
          <w:szCs w:val="24"/>
        </w:rPr>
        <w:t>; and</w:t>
      </w:r>
    </w:p>
    <w:p w14:paraId="5A7A5720" w14:textId="77777777" w:rsidR="00292356" w:rsidRPr="0002346D" w:rsidRDefault="00863552" w:rsidP="0002346D">
      <w:pPr>
        <w:pStyle w:val="ListParagraph"/>
        <w:numPr>
          <w:ilvl w:val="0"/>
          <w:numId w:val="10"/>
        </w:numPr>
        <w:tabs>
          <w:tab w:val="left" w:pos="720"/>
          <w:tab w:val="left" w:pos="108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Screen for risk indicators for regret</w:t>
      </w:r>
      <w:r w:rsidR="00D770A1" w:rsidRPr="0002346D">
        <w:rPr>
          <w:rFonts w:asciiTheme="minorHAnsi" w:hAnsiTheme="minorHAnsi" w:cstheme="minorHAnsi"/>
          <w:sz w:val="24"/>
          <w:szCs w:val="24"/>
        </w:rPr>
        <w:t>:</w:t>
      </w:r>
    </w:p>
    <w:p w14:paraId="226D499B" w14:textId="42377DFF" w:rsidR="00863552" w:rsidRPr="0002346D" w:rsidRDefault="00292356" w:rsidP="0002346D">
      <w:pPr>
        <w:pStyle w:val="ListParagraph"/>
        <w:numPr>
          <w:ilvl w:val="0"/>
          <w:numId w:val="17"/>
        </w:numPr>
        <w:tabs>
          <w:tab w:val="left" w:pos="720"/>
          <w:tab w:val="left" w:pos="1080"/>
        </w:tabs>
        <w:spacing w:before="60" w:after="0" w:line="240" w:lineRule="auto"/>
        <w:ind w:left="1440"/>
        <w:contextualSpacing w:val="0"/>
        <w:rPr>
          <w:rFonts w:asciiTheme="minorHAnsi" w:hAnsiTheme="minorHAnsi" w:cstheme="minorHAnsi"/>
          <w:sz w:val="24"/>
          <w:szCs w:val="24"/>
        </w:rPr>
      </w:pPr>
      <w:r w:rsidRPr="0002346D">
        <w:rPr>
          <w:rFonts w:asciiTheme="minorHAnsi" w:hAnsiTheme="minorHAnsi" w:cstheme="minorHAnsi"/>
          <w:sz w:val="24"/>
          <w:szCs w:val="24"/>
        </w:rPr>
        <w:t>Although age is not a contraindication to ste</w:t>
      </w:r>
      <w:r w:rsidR="0050206C" w:rsidRPr="0002346D">
        <w:rPr>
          <w:rFonts w:asciiTheme="minorHAnsi" w:hAnsiTheme="minorHAnsi" w:cstheme="minorHAnsi"/>
          <w:sz w:val="24"/>
          <w:szCs w:val="24"/>
        </w:rPr>
        <w:t xml:space="preserve">rilization, </w:t>
      </w:r>
      <w:r w:rsidRPr="0002346D">
        <w:rPr>
          <w:rFonts w:asciiTheme="minorHAnsi" w:hAnsiTheme="minorHAnsi" w:cstheme="minorHAnsi"/>
          <w:sz w:val="24"/>
          <w:szCs w:val="24"/>
        </w:rPr>
        <w:t>age</w:t>
      </w:r>
      <w:r w:rsidR="0050206C" w:rsidRPr="0002346D">
        <w:rPr>
          <w:rFonts w:asciiTheme="minorHAnsi" w:hAnsiTheme="minorHAnsi" w:cstheme="minorHAnsi"/>
          <w:sz w:val="24"/>
          <w:szCs w:val="24"/>
        </w:rPr>
        <w:t xml:space="preserve"> of </w:t>
      </w:r>
      <w:r w:rsidR="00A32861" w:rsidRPr="0002346D">
        <w:rPr>
          <w:rFonts w:asciiTheme="minorHAnsi" w:hAnsiTheme="minorHAnsi" w:cstheme="minorHAnsi"/>
          <w:sz w:val="24"/>
          <w:szCs w:val="24"/>
        </w:rPr>
        <w:t xml:space="preserve">clients </w:t>
      </w:r>
      <w:r w:rsidR="0050206C" w:rsidRPr="0002346D">
        <w:rPr>
          <w:rFonts w:asciiTheme="minorHAnsi" w:hAnsiTheme="minorHAnsi" w:cstheme="minorHAnsi"/>
          <w:sz w:val="24"/>
          <w:szCs w:val="24"/>
        </w:rPr>
        <w:t>&lt;30 years</w:t>
      </w:r>
      <w:r w:rsidRPr="0002346D">
        <w:rPr>
          <w:rFonts w:asciiTheme="minorHAnsi" w:hAnsiTheme="minorHAnsi" w:cstheme="minorHAnsi"/>
          <w:sz w:val="24"/>
          <w:szCs w:val="24"/>
        </w:rPr>
        <w:t xml:space="preserve"> is a risk factor for regret</w:t>
      </w:r>
      <w:r w:rsidR="00D770A1" w:rsidRPr="0002346D">
        <w:rPr>
          <w:rFonts w:asciiTheme="minorHAnsi" w:hAnsiTheme="minorHAnsi" w:cstheme="minorHAnsi"/>
          <w:sz w:val="24"/>
          <w:szCs w:val="24"/>
        </w:rPr>
        <w:t>;</w:t>
      </w:r>
    </w:p>
    <w:p w14:paraId="55AD9720" w14:textId="77777777" w:rsidR="00863552" w:rsidRPr="0002346D" w:rsidRDefault="00863552" w:rsidP="0002346D">
      <w:pPr>
        <w:pStyle w:val="ListParagraph"/>
        <w:numPr>
          <w:ilvl w:val="0"/>
          <w:numId w:val="11"/>
        </w:numPr>
        <w:tabs>
          <w:tab w:val="left" w:pos="720"/>
          <w:tab w:val="left" w:pos="1080"/>
        </w:tabs>
        <w:spacing w:before="60" w:after="0" w:line="240" w:lineRule="auto"/>
        <w:ind w:left="1440"/>
        <w:contextualSpacing w:val="0"/>
        <w:rPr>
          <w:rFonts w:asciiTheme="minorHAnsi" w:hAnsiTheme="minorHAnsi" w:cstheme="minorHAnsi"/>
          <w:sz w:val="24"/>
          <w:szCs w:val="24"/>
        </w:rPr>
      </w:pPr>
      <w:r w:rsidRPr="0002346D">
        <w:rPr>
          <w:rFonts w:asciiTheme="minorHAnsi" w:hAnsiTheme="minorHAnsi" w:cstheme="minorHAnsi"/>
          <w:sz w:val="24"/>
          <w:szCs w:val="24"/>
        </w:rPr>
        <w:t>Unstable relationship</w:t>
      </w:r>
      <w:r w:rsidR="00D770A1" w:rsidRPr="0002346D">
        <w:rPr>
          <w:rFonts w:asciiTheme="minorHAnsi" w:hAnsiTheme="minorHAnsi" w:cstheme="minorHAnsi"/>
          <w:sz w:val="24"/>
          <w:szCs w:val="24"/>
        </w:rPr>
        <w:t>;</w:t>
      </w:r>
    </w:p>
    <w:p w14:paraId="7F8B7BF7" w14:textId="77777777" w:rsidR="00863552" w:rsidRPr="0002346D" w:rsidRDefault="00863552" w:rsidP="0002346D">
      <w:pPr>
        <w:pStyle w:val="ListParagraph"/>
        <w:numPr>
          <w:ilvl w:val="0"/>
          <w:numId w:val="11"/>
        </w:numPr>
        <w:tabs>
          <w:tab w:val="left" w:pos="720"/>
          <w:tab w:val="left" w:pos="1080"/>
        </w:tabs>
        <w:spacing w:before="60" w:after="0" w:line="240" w:lineRule="auto"/>
        <w:ind w:left="1440"/>
        <w:contextualSpacing w:val="0"/>
        <w:rPr>
          <w:rFonts w:asciiTheme="minorHAnsi" w:hAnsiTheme="minorHAnsi" w:cstheme="minorHAnsi"/>
          <w:sz w:val="24"/>
          <w:szCs w:val="24"/>
        </w:rPr>
      </w:pPr>
      <w:r w:rsidRPr="0002346D">
        <w:rPr>
          <w:rFonts w:asciiTheme="minorHAnsi" w:hAnsiTheme="minorHAnsi" w:cstheme="minorHAnsi"/>
          <w:sz w:val="24"/>
          <w:szCs w:val="24"/>
        </w:rPr>
        <w:t>Life stressors</w:t>
      </w:r>
      <w:r w:rsidR="00D770A1" w:rsidRPr="0002346D">
        <w:rPr>
          <w:rFonts w:asciiTheme="minorHAnsi" w:hAnsiTheme="minorHAnsi" w:cstheme="minorHAnsi"/>
          <w:sz w:val="24"/>
          <w:szCs w:val="24"/>
        </w:rPr>
        <w:t>;</w:t>
      </w:r>
    </w:p>
    <w:p w14:paraId="251FAEAA" w14:textId="77777777" w:rsidR="00863552" w:rsidRPr="0002346D" w:rsidRDefault="00863552" w:rsidP="0002346D">
      <w:pPr>
        <w:pStyle w:val="ListParagraph"/>
        <w:numPr>
          <w:ilvl w:val="0"/>
          <w:numId w:val="11"/>
        </w:numPr>
        <w:tabs>
          <w:tab w:val="left" w:pos="720"/>
          <w:tab w:val="left" w:pos="1080"/>
        </w:tabs>
        <w:spacing w:before="60" w:after="0" w:line="240" w:lineRule="auto"/>
        <w:ind w:left="1440"/>
        <w:contextualSpacing w:val="0"/>
        <w:rPr>
          <w:rFonts w:asciiTheme="minorHAnsi" w:hAnsiTheme="minorHAnsi" w:cstheme="minorHAnsi"/>
          <w:sz w:val="24"/>
          <w:szCs w:val="24"/>
        </w:rPr>
      </w:pPr>
      <w:r w:rsidRPr="0002346D">
        <w:rPr>
          <w:rFonts w:asciiTheme="minorHAnsi" w:hAnsiTheme="minorHAnsi" w:cstheme="minorHAnsi"/>
          <w:sz w:val="24"/>
          <w:szCs w:val="24"/>
        </w:rPr>
        <w:t>Have no or very young children</w:t>
      </w:r>
      <w:r w:rsidR="00D770A1" w:rsidRPr="0002346D">
        <w:rPr>
          <w:rFonts w:asciiTheme="minorHAnsi" w:hAnsiTheme="minorHAnsi" w:cstheme="minorHAnsi"/>
          <w:sz w:val="24"/>
          <w:szCs w:val="24"/>
        </w:rPr>
        <w:t>;</w:t>
      </w:r>
    </w:p>
    <w:p w14:paraId="4B7C7404" w14:textId="77777777" w:rsidR="00863552" w:rsidRPr="0002346D" w:rsidRDefault="00863552" w:rsidP="0002346D">
      <w:pPr>
        <w:pStyle w:val="ListParagraph"/>
        <w:numPr>
          <w:ilvl w:val="0"/>
          <w:numId w:val="11"/>
        </w:numPr>
        <w:tabs>
          <w:tab w:val="left" w:pos="720"/>
          <w:tab w:val="left" w:pos="1080"/>
        </w:tabs>
        <w:spacing w:before="60" w:after="0" w:line="240" w:lineRule="auto"/>
        <w:ind w:left="1440"/>
        <w:contextualSpacing w:val="0"/>
        <w:rPr>
          <w:rFonts w:asciiTheme="minorHAnsi" w:hAnsiTheme="minorHAnsi" w:cstheme="minorHAnsi"/>
          <w:sz w:val="24"/>
          <w:szCs w:val="24"/>
        </w:rPr>
      </w:pPr>
      <w:r w:rsidRPr="0002346D">
        <w:rPr>
          <w:rFonts w:asciiTheme="minorHAnsi" w:hAnsiTheme="minorHAnsi" w:cstheme="minorHAnsi"/>
          <w:sz w:val="24"/>
          <w:szCs w:val="24"/>
        </w:rPr>
        <w:t>During time of financial crisis</w:t>
      </w:r>
      <w:r w:rsidR="00D770A1" w:rsidRPr="0002346D">
        <w:rPr>
          <w:rFonts w:asciiTheme="minorHAnsi" w:hAnsiTheme="minorHAnsi" w:cstheme="minorHAnsi"/>
          <w:sz w:val="24"/>
          <w:szCs w:val="24"/>
        </w:rPr>
        <w:t>; and/or</w:t>
      </w:r>
    </w:p>
    <w:p w14:paraId="007BA981" w14:textId="77777777" w:rsidR="00383E0E" w:rsidRPr="0002346D" w:rsidRDefault="00863552" w:rsidP="0002346D">
      <w:pPr>
        <w:pStyle w:val="ListParagraph"/>
        <w:numPr>
          <w:ilvl w:val="0"/>
          <w:numId w:val="11"/>
        </w:numPr>
        <w:tabs>
          <w:tab w:val="left" w:pos="720"/>
          <w:tab w:val="left" w:pos="1080"/>
        </w:tabs>
        <w:spacing w:before="60" w:after="0" w:line="240" w:lineRule="auto"/>
        <w:ind w:left="1440"/>
        <w:contextualSpacing w:val="0"/>
        <w:rPr>
          <w:rFonts w:asciiTheme="minorHAnsi" w:hAnsiTheme="minorHAnsi" w:cstheme="minorHAnsi"/>
          <w:sz w:val="24"/>
          <w:szCs w:val="24"/>
        </w:rPr>
      </w:pPr>
      <w:r w:rsidRPr="0002346D">
        <w:rPr>
          <w:rFonts w:asciiTheme="minorHAnsi" w:hAnsiTheme="minorHAnsi" w:cstheme="minorHAnsi"/>
          <w:sz w:val="24"/>
          <w:szCs w:val="24"/>
        </w:rPr>
        <w:t>Reasons related to a pregnancy</w:t>
      </w:r>
      <w:r w:rsidR="00383E0E" w:rsidRPr="0002346D">
        <w:rPr>
          <w:rFonts w:asciiTheme="minorHAnsi" w:hAnsiTheme="minorHAnsi" w:cstheme="minorHAnsi"/>
          <w:sz w:val="24"/>
          <w:szCs w:val="24"/>
        </w:rPr>
        <w:t>.</w:t>
      </w:r>
    </w:p>
    <w:p w14:paraId="23226A7E" w14:textId="77777777" w:rsidR="00863552" w:rsidRPr="0002346D" w:rsidRDefault="00863552"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Advise the client the hysteroscopic sterilization method will require a </w:t>
      </w:r>
      <w:r w:rsidR="00E5087E" w:rsidRPr="0002346D">
        <w:rPr>
          <w:rFonts w:asciiTheme="minorHAnsi" w:hAnsiTheme="minorHAnsi" w:cstheme="minorHAnsi"/>
          <w:sz w:val="24"/>
          <w:szCs w:val="24"/>
        </w:rPr>
        <w:t>h</w:t>
      </w:r>
      <w:r w:rsidRPr="0002346D">
        <w:rPr>
          <w:rFonts w:asciiTheme="minorHAnsi" w:hAnsiTheme="minorHAnsi" w:cstheme="minorHAnsi"/>
          <w:sz w:val="24"/>
          <w:szCs w:val="24"/>
        </w:rPr>
        <w:t>ysterosalpingogram (HSG) 3 months after the sterilization procedure to confirm bilateral tube occlusion</w:t>
      </w:r>
      <w:r w:rsidR="00D770A1" w:rsidRPr="0002346D">
        <w:rPr>
          <w:rFonts w:asciiTheme="minorHAnsi" w:hAnsiTheme="minorHAnsi" w:cstheme="minorHAnsi"/>
          <w:sz w:val="24"/>
          <w:szCs w:val="24"/>
        </w:rPr>
        <w:t>.</w:t>
      </w:r>
    </w:p>
    <w:p w14:paraId="7A5C3931" w14:textId="48CC3028" w:rsidR="00863552" w:rsidRPr="0002346D" w:rsidRDefault="00863552" w:rsidP="0002346D">
      <w:pPr>
        <w:pStyle w:val="ListParagraph"/>
        <w:numPr>
          <w:ilvl w:val="0"/>
          <w:numId w:val="26"/>
        </w:numPr>
        <w:tabs>
          <w:tab w:val="left" w:pos="720"/>
          <w:tab w:val="left" w:pos="1080"/>
        </w:tabs>
        <w:spacing w:before="120" w:after="0" w:line="240" w:lineRule="auto"/>
        <w:ind w:left="1080"/>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Advise </w:t>
      </w:r>
      <w:r w:rsidR="0050206C" w:rsidRPr="0002346D">
        <w:rPr>
          <w:rFonts w:asciiTheme="minorHAnsi" w:hAnsiTheme="minorHAnsi" w:cstheme="minorHAnsi"/>
          <w:sz w:val="24"/>
          <w:szCs w:val="24"/>
        </w:rPr>
        <w:t xml:space="preserve">the </w:t>
      </w:r>
      <w:r w:rsidRPr="0002346D">
        <w:rPr>
          <w:rFonts w:asciiTheme="minorHAnsi" w:hAnsiTheme="minorHAnsi" w:cstheme="minorHAnsi"/>
          <w:sz w:val="24"/>
          <w:szCs w:val="24"/>
        </w:rPr>
        <w:t>client to abstain from sexual intercourse or use additional contraceptive protection until confirmation</w:t>
      </w:r>
      <w:r w:rsidR="00605A77" w:rsidRPr="0002346D">
        <w:rPr>
          <w:rFonts w:asciiTheme="minorHAnsi" w:hAnsiTheme="minorHAnsi" w:cstheme="minorHAnsi"/>
          <w:sz w:val="24"/>
          <w:szCs w:val="24"/>
        </w:rPr>
        <w:t xml:space="preserve"> of tub</w:t>
      </w:r>
      <w:r w:rsidR="00292356" w:rsidRPr="0002346D">
        <w:rPr>
          <w:rFonts w:asciiTheme="minorHAnsi" w:hAnsiTheme="minorHAnsi" w:cstheme="minorHAnsi"/>
          <w:sz w:val="24"/>
          <w:szCs w:val="24"/>
        </w:rPr>
        <w:t>e</w:t>
      </w:r>
      <w:r w:rsidR="00605A77" w:rsidRPr="0002346D">
        <w:rPr>
          <w:rFonts w:asciiTheme="minorHAnsi" w:hAnsiTheme="minorHAnsi" w:cstheme="minorHAnsi"/>
          <w:sz w:val="24"/>
          <w:szCs w:val="24"/>
        </w:rPr>
        <w:t xml:space="preserve"> occlusion</w:t>
      </w:r>
      <w:r w:rsidR="00AC36C5" w:rsidRPr="0002346D">
        <w:rPr>
          <w:rFonts w:asciiTheme="minorHAnsi" w:hAnsiTheme="minorHAnsi" w:cstheme="minorHAnsi"/>
          <w:sz w:val="24"/>
          <w:szCs w:val="24"/>
        </w:rPr>
        <w:t>.</w:t>
      </w:r>
    </w:p>
    <w:p w14:paraId="3F0AF4D7" w14:textId="5C6046A5" w:rsidR="00383E0E" w:rsidRPr="0002346D" w:rsidRDefault="00383E0E"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Advise </w:t>
      </w:r>
      <w:r w:rsidR="00D770A1" w:rsidRPr="0002346D">
        <w:rPr>
          <w:rFonts w:asciiTheme="minorHAnsi" w:hAnsiTheme="minorHAnsi" w:cstheme="minorHAnsi"/>
          <w:sz w:val="24"/>
          <w:szCs w:val="24"/>
        </w:rPr>
        <w:t xml:space="preserve">the </w:t>
      </w:r>
      <w:r w:rsidRPr="0002346D">
        <w:rPr>
          <w:rFonts w:asciiTheme="minorHAnsi" w:hAnsiTheme="minorHAnsi" w:cstheme="minorHAnsi"/>
          <w:sz w:val="24"/>
          <w:szCs w:val="24"/>
        </w:rPr>
        <w:t xml:space="preserve">client </w:t>
      </w:r>
      <w:r w:rsidR="00A32861" w:rsidRPr="0002346D">
        <w:rPr>
          <w:rFonts w:asciiTheme="minorHAnsi" w:hAnsiTheme="minorHAnsi" w:cstheme="minorHAnsi"/>
          <w:sz w:val="24"/>
          <w:szCs w:val="24"/>
        </w:rPr>
        <w:t xml:space="preserve">that they </w:t>
      </w:r>
      <w:r w:rsidRPr="0002346D">
        <w:rPr>
          <w:rFonts w:asciiTheme="minorHAnsi" w:hAnsiTheme="minorHAnsi" w:cstheme="minorHAnsi"/>
          <w:sz w:val="24"/>
          <w:szCs w:val="24"/>
        </w:rPr>
        <w:t>may rely on sterilization for contraception immediately after laparoscopic and abdominal procedures.  No additional contraceptive protection is needed</w:t>
      </w:r>
      <w:r w:rsidR="00D770A1" w:rsidRPr="0002346D">
        <w:rPr>
          <w:rFonts w:asciiTheme="minorHAnsi" w:hAnsiTheme="minorHAnsi" w:cstheme="minorHAnsi"/>
          <w:sz w:val="24"/>
          <w:szCs w:val="24"/>
        </w:rPr>
        <w:t>.</w:t>
      </w:r>
    </w:p>
    <w:p w14:paraId="225FAADB" w14:textId="76249874" w:rsidR="00383E0E" w:rsidRPr="0002346D" w:rsidRDefault="00605A77"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lastRenderedPageBreak/>
        <w:t xml:space="preserve">Offer </w:t>
      </w:r>
      <w:r w:rsidR="00383E0E" w:rsidRPr="0002346D">
        <w:rPr>
          <w:rFonts w:asciiTheme="minorHAnsi" w:hAnsiTheme="minorHAnsi" w:cstheme="minorHAnsi"/>
          <w:sz w:val="24"/>
          <w:szCs w:val="24"/>
        </w:rPr>
        <w:t xml:space="preserve">referral </w:t>
      </w:r>
      <w:r w:rsidRPr="0002346D">
        <w:rPr>
          <w:rFonts w:asciiTheme="minorHAnsi" w:hAnsiTheme="minorHAnsi" w:cstheme="minorHAnsi"/>
          <w:sz w:val="24"/>
          <w:szCs w:val="24"/>
        </w:rPr>
        <w:t xml:space="preserve">assistance, call to schedule the appointment, fax pertinent medical records information, </w:t>
      </w:r>
      <w:r w:rsidR="0050206C" w:rsidRPr="0002346D">
        <w:rPr>
          <w:rFonts w:asciiTheme="minorHAnsi" w:hAnsiTheme="minorHAnsi" w:cstheme="minorHAnsi"/>
          <w:sz w:val="24"/>
          <w:szCs w:val="24"/>
        </w:rPr>
        <w:t xml:space="preserve">and </w:t>
      </w:r>
      <w:r w:rsidRPr="0002346D">
        <w:rPr>
          <w:rFonts w:asciiTheme="minorHAnsi" w:hAnsiTheme="minorHAnsi" w:cstheme="minorHAnsi"/>
          <w:sz w:val="24"/>
          <w:szCs w:val="24"/>
        </w:rPr>
        <w:t>obtain client signature on the Fed</w:t>
      </w:r>
      <w:r w:rsidR="00734231" w:rsidRPr="0002346D">
        <w:rPr>
          <w:rFonts w:asciiTheme="minorHAnsi" w:hAnsiTheme="minorHAnsi" w:cstheme="minorHAnsi"/>
          <w:sz w:val="24"/>
          <w:szCs w:val="24"/>
        </w:rPr>
        <w:t>eral Sterilization Consent form</w:t>
      </w:r>
      <w:r w:rsidR="003E7B97" w:rsidRPr="0002346D">
        <w:rPr>
          <w:rFonts w:asciiTheme="minorHAnsi" w:hAnsiTheme="minorHAnsi" w:cstheme="minorHAnsi"/>
          <w:sz w:val="24"/>
          <w:szCs w:val="24"/>
        </w:rPr>
        <w:t>.</w:t>
      </w:r>
    </w:p>
    <w:p w14:paraId="4B2A69BA" w14:textId="77777777" w:rsidR="002D65CF" w:rsidRPr="0002346D" w:rsidRDefault="002D65CF"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Review </w:t>
      </w:r>
      <w:r w:rsidR="003E7B97" w:rsidRPr="0002346D">
        <w:rPr>
          <w:rFonts w:asciiTheme="minorHAnsi" w:hAnsiTheme="minorHAnsi" w:cstheme="minorHAnsi"/>
          <w:sz w:val="24"/>
          <w:szCs w:val="24"/>
        </w:rPr>
        <w:t xml:space="preserve">the </w:t>
      </w:r>
      <w:r w:rsidRPr="0002346D">
        <w:rPr>
          <w:rFonts w:asciiTheme="minorHAnsi" w:hAnsiTheme="minorHAnsi" w:cstheme="minorHAnsi"/>
          <w:sz w:val="24"/>
          <w:szCs w:val="24"/>
        </w:rPr>
        <w:t>client’s history and access of recommended health screenings.  Send a Release of Records for past health screenings, if performed elsewhere</w:t>
      </w:r>
      <w:r w:rsidR="003E7B97" w:rsidRPr="0002346D">
        <w:rPr>
          <w:rFonts w:asciiTheme="minorHAnsi" w:hAnsiTheme="minorHAnsi" w:cstheme="minorHAnsi"/>
          <w:sz w:val="24"/>
          <w:szCs w:val="24"/>
        </w:rPr>
        <w:t>.</w:t>
      </w:r>
    </w:p>
    <w:p w14:paraId="3526DA11" w14:textId="77777777" w:rsidR="0060388E" w:rsidRPr="0002346D" w:rsidRDefault="00E5087E"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Offer and schedule a </w:t>
      </w:r>
      <w:r w:rsidR="003E7B97" w:rsidRPr="0002346D">
        <w:rPr>
          <w:rFonts w:asciiTheme="minorHAnsi" w:hAnsiTheme="minorHAnsi" w:cstheme="minorHAnsi"/>
          <w:sz w:val="24"/>
          <w:szCs w:val="24"/>
        </w:rPr>
        <w:t>Reproductive Health</w:t>
      </w:r>
      <w:r w:rsidRPr="0002346D">
        <w:rPr>
          <w:rFonts w:asciiTheme="minorHAnsi" w:hAnsiTheme="minorHAnsi" w:cstheme="minorHAnsi"/>
          <w:sz w:val="24"/>
          <w:szCs w:val="24"/>
        </w:rPr>
        <w:t xml:space="preserve"> Well Visit with the prescribing provider if the client has not had one within the past 12 months</w:t>
      </w:r>
      <w:r w:rsidR="003E7B97" w:rsidRPr="0002346D">
        <w:rPr>
          <w:rFonts w:asciiTheme="minorHAnsi" w:hAnsiTheme="minorHAnsi" w:cstheme="minorHAnsi"/>
          <w:sz w:val="24"/>
          <w:szCs w:val="24"/>
        </w:rPr>
        <w:t>.</w:t>
      </w:r>
    </w:p>
    <w:p w14:paraId="2E887B52" w14:textId="77777777" w:rsidR="00605A77" w:rsidRPr="0002346D" w:rsidRDefault="00605A77"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Offer </w:t>
      </w:r>
      <w:r w:rsidR="003E7B97" w:rsidRPr="0002346D">
        <w:rPr>
          <w:rFonts w:asciiTheme="minorHAnsi" w:hAnsiTheme="minorHAnsi" w:cstheme="minorHAnsi"/>
          <w:sz w:val="24"/>
          <w:szCs w:val="24"/>
        </w:rPr>
        <w:t xml:space="preserve">an </w:t>
      </w:r>
      <w:r w:rsidRPr="0002346D">
        <w:rPr>
          <w:rFonts w:asciiTheme="minorHAnsi" w:hAnsiTheme="minorHAnsi" w:cstheme="minorHAnsi"/>
          <w:sz w:val="24"/>
          <w:szCs w:val="24"/>
        </w:rPr>
        <w:t>interim method of contraception and dispense supplies in a quantity to last up to the 180 day maximum</w:t>
      </w:r>
      <w:r w:rsidR="003E7B97" w:rsidRPr="0002346D">
        <w:rPr>
          <w:rFonts w:asciiTheme="minorHAnsi" w:hAnsiTheme="minorHAnsi" w:cstheme="minorHAnsi"/>
          <w:sz w:val="24"/>
          <w:szCs w:val="24"/>
        </w:rPr>
        <w:t>.</w:t>
      </w:r>
    </w:p>
    <w:p w14:paraId="44EFB4A8" w14:textId="77777777" w:rsidR="00734231" w:rsidRPr="0002346D" w:rsidRDefault="00734231"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Offer and dispense condoms for use as a back-up method and for STI protection</w:t>
      </w:r>
      <w:r w:rsidR="003E7B97" w:rsidRPr="0002346D">
        <w:rPr>
          <w:rFonts w:asciiTheme="minorHAnsi" w:hAnsiTheme="minorHAnsi" w:cstheme="minorHAnsi"/>
          <w:sz w:val="24"/>
          <w:szCs w:val="24"/>
        </w:rPr>
        <w:t>.</w:t>
      </w:r>
    </w:p>
    <w:p w14:paraId="3AF26FE4" w14:textId="00EC1FDA" w:rsidR="00734231" w:rsidRPr="0002346D" w:rsidRDefault="003E7B97" w:rsidP="0002346D">
      <w:pPr>
        <w:pStyle w:val="ListParagraph"/>
        <w:numPr>
          <w:ilvl w:val="0"/>
          <w:numId w:val="9"/>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The decisi</w:t>
      </w:r>
      <w:r w:rsidR="00724A76" w:rsidRPr="0002346D">
        <w:rPr>
          <w:rFonts w:asciiTheme="minorHAnsi" w:hAnsiTheme="minorHAnsi" w:cstheme="minorHAnsi"/>
          <w:sz w:val="24"/>
          <w:szCs w:val="24"/>
        </w:rPr>
        <w:t>on to offer and dispense future-</w:t>
      </w:r>
      <w:r w:rsidRPr="0002346D">
        <w:rPr>
          <w:rFonts w:asciiTheme="minorHAnsi" w:hAnsiTheme="minorHAnsi" w:cstheme="minorHAnsi"/>
          <w:sz w:val="24"/>
          <w:szCs w:val="24"/>
        </w:rPr>
        <w:t xml:space="preserve">use EC should be made on an individualized basis and should include shared decision making between the provider and the client. The practice of offering </w:t>
      </w:r>
      <w:r w:rsidR="00724A76" w:rsidRPr="0002346D">
        <w:rPr>
          <w:rFonts w:asciiTheme="minorHAnsi" w:hAnsiTheme="minorHAnsi" w:cstheme="minorHAnsi"/>
          <w:sz w:val="24"/>
          <w:szCs w:val="24"/>
        </w:rPr>
        <w:t>and dispensing future-</w:t>
      </w:r>
      <w:r w:rsidRPr="0002346D">
        <w:rPr>
          <w:rFonts w:asciiTheme="minorHAnsi" w:hAnsiTheme="minorHAnsi" w:cstheme="minorHAnsi"/>
          <w:sz w:val="24"/>
          <w:szCs w:val="24"/>
        </w:rPr>
        <w:t xml:space="preserve">use EC to </w:t>
      </w:r>
      <w:r w:rsidRPr="0002346D">
        <w:rPr>
          <w:rFonts w:asciiTheme="minorHAnsi" w:hAnsiTheme="minorHAnsi" w:cstheme="minorHAnsi"/>
          <w:i/>
          <w:sz w:val="24"/>
          <w:szCs w:val="24"/>
        </w:rPr>
        <w:t>all</w:t>
      </w:r>
      <w:r w:rsidRPr="0002346D">
        <w:rPr>
          <w:rFonts w:asciiTheme="minorHAnsi" w:hAnsiTheme="minorHAnsi" w:cstheme="minorHAnsi"/>
          <w:sz w:val="24"/>
          <w:szCs w:val="24"/>
        </w:rPr>
        <w:t xml:space="preserve"> clients has had no impact on </w:t>
      </w:r>
      <w:r w:rsidR="00A32861" w:rsidRPr="0002346D">
        <w:rPr>
          <w:rFonts w:asciiTheme="minorHAnsi" w:hAnsiTheme="minorHAnsi" w:cstheme="minorHAnsi"/>
          <w:sz w:val="24"/>
          <w:szCs w:val="24"/>
        </w:rPr>
        <w:t>uni</w:t>
      </w:r>
      <w:r w:rsidR="00B14618" w:rsidRPr="0002346D">
        <w:rPr>
          <w:rFonts w:asciiTheme="minorHAnsi" w:hAnsiTheme="minorHAnsi" w:cstheme="minorHAnsi"/>
          <w:sz w:val="24"/>
          <w:szCs w:val="24"/>
        </w:rPr>
        <w:t>n</w:t>
      </w:r>
      <w:r w:rsidR="00A32861" w:rsidRPr="0002346D">
        <w:rPr>
          <w:rFonts w:asciiTheme="minorHAnsi" w:hAnsiTheme="minorHAnsi" w:cstheme="minorHAnsi"/>
          <w:sz w:val="24"/>
          <w:szCs w:val="24"/>
        </w:rPr>
        <w:t xml:space="preserve">tended </w:t>
      </w:r>
      <w:r w:rsidRPr="0002346D">
        <w:rPr>
          <w:rFonts w:asciiTheme="minorHAnsi" w:hAnsiTheme="minorHAnsi" w:cstheme="minorHAnsi"/>
          <w:sz w:val="24"/>
          <w:szCs w:val="24"/>
        </w:rPr>
        <w:t xml:space="preserve">pregnancy rates. Data shows that clients who had EC available at the time of unprotected intercourse either didn’t take it at all or took it incorrectly. Additionally, the practice of providing EC to all clients represents a significant cost to the agency.  Clients </w:t>
      </w:r>
      <w:r w:rsidRPr="0002346D">
        <w:rPr>
          <w:rFonts w:asciiTheme="minorHAnsi" w:hAnsiTheme="minorHAnsi" w:cstheme="minorHAnsi"/>
          <w:i/>
          <w:sz w:val="24"/>
          <w:szCs w:val="24"/>
        </w:rPr>
        <w:t>requesting</w:t>
      </w:r>
      <w:r w:rsidR="00724A76" w:rsidRPr="0002346D">
        <w:rPr>
          <w:rFonts w:asciiTheme="minorHAnsi" w:hAnsiTheme="minorHAnsi" w:cstheme="minorHAnsi"/>
          <w:sz w:val="24"/>
          <w:szCs w:val="24"/>
        </w:rPr>
        <w:t xml:space="preserve"> (those that self-</w:t>
      </w:r>
      <w:r w:rsidRPr="0002346D">
        <w:rPr>
          <w:rFonts w:asciiTheme="minorHAnsi" w:hAnsiTheme="minorHAnsi" w:cstheme="minorHAnsi"/>
          <w:sz w:val="24"/>
          <w:szCs w:val="24"/>
        </w:rPr>
        <w:t xml:space="preserve">identify that they need or want) EC for future use and those using less reliable methods of </w:t>
      </w:r>
      <w:r w:rsidR="00326674" w:rsidRPr="0002346D">
        <w:rPr>
          <w:rFonts w:asciiTheme="minorHAnsi" w:hAnsiTheme="minorHAnsi" w:cstheme="minorHAnsi"/>
          <w:sz w:val="24"/>
          <w:szCs w:val="24"/>
        </w:rPr>
        <w:t>contraception</w:t>
      </w:r>
      <w:r w:rsidRPr="0002346D">
        <w:rPr>
          <w:rFonts w:asciiTheme="minorHAnsi" w:hAnsiTheme="minorHAnsi" w:cstheme="minorHAnsi"/>
          <w:sz w:val="24"/>
          <w:szCs w:val="24"/>
        </w:rPr>
        <w:t xml:space="preserve"> (tier 3 methods) might benefit most</w:t>
      </w:r>
      <w:r w:rsidR="00724A76" w:rsidRPr="0002346D">
        <w:rPr>
          <w:rFonts w:asciiTheme="minorHAnsi" w:hAnsiTheme="minorHAnsi" w:cstheme="minorHAnsi"/>
          <w:sz w:val="24"/>
          <w:szCs w:val="24"/>
        </w:rPr>
        <w:t xml:space="preserve"> from having future-</w:t>
      </w:r>
      <w:r w:rsidRPr="0002346D">
        <w:rPr>
          <w:rFonts w:asciiTheme="minorHAnsi" w:hAnsiTheme="minorHAnsi" w:cstheme="minorHAnsi"/>
          <w:sz w:val="24"/>
          <w:szCs w:val="24"/>
        </w:rPr>
        <w:t>use EC made available.</w:t>
      </w:r>
    </w:p>
    <w:p w14:paraId="01BB5606" w14:textId="77777777" w:rsidR="002D65CF" w:rsidRPr="0002346D" w:rsidRDefault="002D65CF" w:rsidP="0002346D">
      <w:pPr>
        <w:pStyle w:val="ListParagraph"/>
        <w:tabs>
          <w:tab w:val="left" w:pos="720"/>
          <w:tab w:val="left" w:pos="1080"/>
        </w:tabs>
        <w:spacing w:after="0" w:line="240" w:lineRule="auto"/>
        <w:ind w:left="0"/>
        <w:contextualSpacing w:val="0"/>
        <w:rPr>
          <w:rFonts w:asciiTheme="minorHAnsi" w:hAnsiTheme="minorHAnsi" w:cstheme="minorHAnsi"/>
          <w:b/>
          <w:sz w:val="24"/>
          <w:szCs w:val="24"/>
        </w:rPr>
      </w:pPr>
    </w:p>
    <w:p w14:paraId="0ADFCFA4" w14:textId="57FD8807" w:rsidR="0060388E" w:rsidRPr="0002346D" w:rsidRDefault="0060388E" w:rsidP="0002346D">
      <w:pPr>
        <w:tabs>
          <w:tab w:val="left" w:pos="720"/>
          <w:tab w:val="left" w:pos="1080"/>
        </w:tabs>
        <w:rPr>
          <w:rFonts w:asciiTheme="minorHAnsi" w:hAnsiTheme="minorHAnsi" w:cstheme="minorHAnsi"/>
          <w:b/>
          <w:bCs/>
          <w:sz w:val="24"/>
          <w:szCs w:val="24"/>
        </w:rPr>
      </w:pPr>
      <w:r w:rsidRPr="0002346D">
        <w:rPr>
          <w:rFonts w:asciiTheme="minorHAnsi" w:hAnsiTheme="minorHAnsi" w:cstheme="minorHAnsi"/>
          <w:b/>
          <w:bCs/>
          <w:sz w:val="24"/>
          <w:szCs w:val="24"/>
        </w:rPr>
        <w:t>CLIENT EDUCATION</w:t>
      </w:r>
      <w:r w:rsidR="0002346D" w:rsidRPr="0002346D">
        <w:rPr>
          <w:rFonts w:asciiTheme="minorHAnsi" w:hAnsiTheme="minorHAnsi" w:cstheme="minorHAnsi"/>
          <w:b/>
          <w:bCs/>
          <w:sz w:val="24"/>
          <w:szCs w:val="24"/>
        </w:rPr>
        <w:t>:</w:t>
      </w:r>
    </w:p>
    <w:p w14:paraId="38B5BC79" w14:textId="3BD7E626" w:rsidR="0060388E" w:rsidRPr="0002346D" w:rsidRDefault="0060388E" w:rsidP="0002346D">
      <w:pPr>
        <w:pStyle w:val="ListParagraph"/>
        <w:numPr>
          <w:ilvl w:val="0"/>
          <w:numId w:val="16"/>
        </w:numPr>
        <w:tabs>
          <w:tab w:val="left" w:pos="720"/>
        </w:tabs>
        <w:spacing w:before="12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Advise clients with </w:t>
      </w:r>
      <w:r w:rsidR="00605A77" w:rsidRPr="0002346D">
        <w:rPr>
          <w:rFonts w:asciiTheme="minorHAnsi" w:hAnsiTheme="minorHAnsi" w:cstheme="minorHAnsi"/>
          <w:sz w:val="24"/>
          <w:szCs w:val="24"/>
        </w:rPr>
        <w:t>government funded</w:t>
      </w:r>
      <w:r w:rsidRPr="0002346D">
        <w:rPr>
          <w:rFonts w:asciiTheme="minorHAnsi" w:hAnsiTheme="minorHAnsi" w:cstheme="minorHAnsi"/>
          <w:sz w:val="24"/>
          <w:szCs w:val="24"/>
        </w:rPr>
        <w:t xml:space="preserve"> coverage</w:t>
      </w:r>
      <w:r w:rsidR="00605A77" w:rsidRPr="0002346D">
        <w:rPr>
          <w:rFonts w:asciiTheme="minorHAnsi" w:hAnsiTheme="minorHAnsi" w:cstheme="minorHAnsi"/>
          <w:sz w:val="24"/>
          <w:szCs w:val="24"/>
        </w:rPr>
        <w:t xml:space="preserve"> that </w:t>
      </w:r>
      <w:r w:rsidRPr="0002346D">
        <w:rPr>
          <w:rFonts w:asciiTheme="minorHAnsi" w:hAnsiTheme="minorHAnsi" w:cstheme="minorHAnsi"/>
          <w:sz w:val="24"/>
          <w:szCs w:val="24"/>
        </w:rPr>
        <w:t xml:space="preserve">there is a </w:t>
      </w:r>
      <w:r w:rsidR="001A1607" w:rsidRPr="0002346D">
        <w:rPr>
          <w:rFonts w:asciiTheme="minorHAnsi" w:hAnsiTheme="minorHAnsi" w:cstheme="minorHAnsi"/>
          <w:sz w:val="24"/>
          <w:szCs w:val="24"/>
        </w:rPr>
        <w:t>30-day</w:t>
      </w:r>
      <w:r w:rsidRPr="0002346D">
        <w:rPr>
          <w:rFonts w:asciiTheme="minorHAnsi" w:hAnsiTheme="minorHAnsi" w:cstheme="minorHAnsi"/>
          <w:sz w:val="24"/>
          <w:szCs w:val="24"/>
        </w:rPr>
        <w:t xml:space="preserve"> waiting period</w:t>
      </w:r>
      <w:r w:rsidR="00605A77" w:rsidRPr="0002346D">
        <w:rPr>
          <w:rFonts w:asciiTheme="minorHAnsi" w:hAnsiTheme="minorHAnsi" w:cstheme="minorHAnsi"/>
          <w:sz w:val="24"/>
          <w:szCs w:val="24"/>
        </w:rPr>
        <w:t xml:space="preserve"> from the time the consent is signed until the procedure can be performed</w:t>
      </w:r>
      <w:r w:rsidRPr="0002346D">
        <w:rPr>
          <w:rFonts w:asciiTheme="minorHAnsi" w:hAnsiTheme="minorHAnsi" w:cstheme="minorHAnsi"/>
          <w:sz w:val="24"/>
          <w:szCs w:val="24"/>
        </w:rPr>
        <w:t xml:space="preserve">. The tubal sterilization must be completed within 180 days from the time of signing </w:t>
      </w:r>
      <w:r w:rsidR="00605A77" w:rsidRPr="0002346D">
        <w:rPr>
          <w:rFonts w:asciiTheme="minorHAnsi" w:hAnsiTheme="minorHAnsi" w:cstheme="minorHAnsi"/>
          <w:sz w:val="24"/>
          <w:szCs w:val="24"/>
        </w:rPr>
        <w:t xml:space="preserve">the </w:t>
      </w:r>
      <w:r w:rsidRPr="0002346D">
        <w:rPr>
          <w:rFonts w:asciiTheme="minorHAnsi" w:hAnsiTheme="minorHAnsi" w:cstheme="minorHAnsi"/>
          <w:sz w:val="24"/>
          <w:szCs w:val="24"/>
        </w:rPr>
        <w:t>consent</w:t>
      </w:r>
      <w:r w:rsidR="0050206C" w:rsidRPr="0002346D">
        <w:rPr>
          <w:rFonts w:asciiTheme="minorHAnsi" w:hAnsiTheme="minorHAnsi" w:cstheme="minorHAnsi"/>
          <w:sz w:val="24"/>
          <w:szCs w:val="24"/>
        </w:rPr>
        <w:t xml:space="preserve"> form</w:t>
      </w:r>
      <w:r w:rsidR="00E04875" w:rsidRPr="0002346D">
        <w:rPr>
          <w:rFonts w:asciiTheme="minorHAnsi" w:hAnsiTheme="minorHAnsi" w:cstheme="minorHAnsi"/>
          <w:sz w:val="24"/>
          <w:szCs w:val="24"/>
        </w:rPr>
        <w:t>.</w:t>
      </w:r>
      <w:r w:rsidR="00277B1F" w:rsidRPr="0002346D">
        <w:rPr>
          <w:rFonts w:asciiTheme="minorHAnsi" w:hAnsiTheme="minorHAnsi" w:cstheme="minorHAnsi"/>
          <w:sz w:val="24"/>
          <w:szCs w:val="24"/>
        </w:rPr>
        <w:t xml:space="preserve"> </w:t>
      </w:r>
    </w:p>
    <w:p w14:paraId="2F0C4879" w14:textId="77777777" w:rsidR="0060388E" w:rsidRPr="0002346D" w:rsidRDefault="0060388E" w:rsidP="0002346D">
      <w:pPr>
        <w:pStyle w:val="ListParagraph"/>
        <w:numPr>
          <w:ilvl w:val="0"/>
          <w:numId w:val="16"/>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Provide </w:t>
      </w:r>
      <w:r w:rsidR="003E7B97" w:rsidRPr="0002346D">
        <w:rPr>
          <w:rFonts w:asciiTheme="minorHAnsi" w:hAnsiTheme="minorHAnsi" w:cstheme="minorHAnsi"/>
          <w:sz w:val="24"/>
          <w:szCs w:val="24"/>
        </w:rPr>
        <w:t xml:space="preserve">the </w:t>
      </w:r>
      <w:r w:rsidRPr="0002346D">
        <w:rPr>
          <w:rFonts w:asciiTheme="minorHAnsi" w:hAnsiTheme="minorHAnsi" w:cstheme="minorHAnsi"/>
          <w:sz w:val="24"/>
          <w:szCs w:val="24"/>
        </w:rPr>
        <w:t>client opportunity to ask questions</w:t>
      </w:r>
      <w:r w:rsidR="003E7B97" w:rsidRPr="0002346D">
        <w:rPr>
          <w:rFonts w:asciiTheme="minorHAnsi" w:hAnsiTheme="minorHAnsi" w:cstheme="minorHAnsi"/>
          <w:sz w:val="24"/>
          <w:szCs w:val="24"/>
        </w:rPr>
        <w:t>.</w:t>
      </w:r>
    </w:p>
    <w:p w14:paraId="05450D9F" w14:textId="77777777" w:rsidR="0060388E" w:rsidRPr="0002346D" w:rsidRDefault="0060388E" w:rsidP="0002346D">
      <w:pPr>
        <w:pStyle w:val="ListParagraph"/>
        <w:numPr>
          <w:ilvl w:val="0"/>
          <w:numId w:val="16"/>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Provide informed consent, if </w:t>
      </w:r>
      <w:r w:rsidR="003E7B97" w:rsidRPr="0002346D">
        <w:rPr>
          <w:rFonts w:asciiTheme="minorHAnsi" w:hAnsiTheme="minorHAnsi" w:cstheme="minorHAnsi"/>
          <w:sz w:val="24"/>
          <w:szCs w:val="24"/>
        </w:rPr>
        <w:t xml:space="preserve">the </w:t>
      </w:r>
      <w:r w:rsidRPr="0002346D">
        <w:rPr>
          <w:rFonts w:asciiTheme="minorHAnsi" w:hAnsiTheme="minorHAnsi" w:cstheme="minorHAnsi"/>
          <w:sz w:val="24"/>
          <w:szCs w:val="24"/>
        </w:rPr>
        <w:t>client is ready</w:t>
      </w:r>
      <w:r w:rsidR="003E7B97" w:rsidRPr="0002346D">
        <w:rPr>
          <w:rFonts w:asciiTheme="minorHAnsi" w:hAnsiTheme="minorHAnsi" w:cstheme="minorHAnsi"/>
          <w:sz w:val="24"/>
          <w:szCs w:val="24"/>
        </w:rPr>
        <w:t>.</w:t>
      </w:r>
    </w:p>
    <w:p w14:paraId="45284110" w14:textId="77777777" w:rsidR="0060388E" w:rsidRPr="0002346D" w:rsidRDefault="0060388E" w:rsidP="0002346D">
      <w:pPr>
        <w:pStyle w:val="ListParagraph"/>
        <w:numPr>
          <w:ilvl w:val="0"/>
          <w:numId w:val="16"/>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Provide information regarding the provider performing the tubal sterilization procedure</w:t>
      </w:r>
      <w:r w:rsidR="003E7B97" w:rsidRPr="0002346D">
        <w:rPr>
          <w:rFonts w:asciiTheme="minorHAnsi" w:hAnsiTheme="minorHAnsi" w:cstheme="minorHAnsi"/>
          <w:sz w:val="24"/>
          <w:szCs w:val="24"/>
        </w:rPr>
        <w:t>.</w:t>
      </w:r>
    </w:p>
    <w:p w14:paraId="3454D469" w14:textId="42402132" w:rsidR="0060388E" w:rsidRPr="0002346D" w:rsidRDefault="0060388E" w:rsidP="0002346D">
      <w:pPr>
        <w:pStyle w:val="ListParagraph"/>
        <w:numPr>
          <w:ilvl w:val="0"/>
          <w:numId w:val="16"/>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Advise </w:t>
      </w:r>
      <w:r w:rsidR="003E7B97" w:rsidRPr="0002346D">
        <w:rPr>
          <w:rFonts w:asciiTheme="minorHAnsi" w:hAnsiTheme="minorHAnsi" w:cstheme="minorHAnsi"/>
          <w:sz w:val="24"/>
          <w:szCs w:val="24"/>
        </w:rPr>
        <w:t xml:space="preserve">the </w:t>
      </w:r>
      <w:r w:rsidRPr="0002346D">
        <w:rPr>
          <w:rFonts w:asciiTheme="minorHAnsi" w:hAnsiTheme="minorHAnsi" w:cstheme="minorHAnsi"/>
          <w:sz w:val="24"/>
          <w:szCs w:val="24"/>
        </w:rPr>
        <w:t xml:space="preserve">client </w:t>
      </w:r>
      <w:r w:rsidR="00A32861" w:rsidRPr="0002346D">
        <w:rPr>
          <w:rFonts w:asciiTheme="minorHAnsi" w:hAnsiTheme="minorHAnsi" w:cstheme="minorHAnsi"/>
          <w:sz w:val="24"/>
          <w:szCs w:val="24"/>
        </w:rPr>
        <w:t xml:space="preserve">they </w:t>
      </w:r>
      <w:r w:rsidRPr="0002346D">
        <w:rPr>
          <w:rFonts w:asciiTheme="minorHAnsi" w:hAnsiTheme="minorHAnsi" w:cstheme="minorHAnsi"/>
          <w:sz w:val="24"/>
          <w:szCs w:val="24"/>
        </w:rPr>
        <w:t xml:space="preserve">may change </w:t>
      </w:r>
      <w:r w:rsidR="00A32861" w:rsidRPr="0002346D">
        <w:rPr>
          <w:rFonts w:asciiTheme="minorHAnsi" w:hAnsiTheme="minorHAnsi" w:cstheme="minorHAnsi"/>
          <w:sz w:val="24"/>
          <w:szCs w:val="24"/>
        </w:rPr>
        <w:t xml:space="preserve">their </w:t>
      </w:r>
      <w:r w:rsidRPr="0002346D">
        <w:rPr>
          <w:rFonts w:asciiTheme="minorHAnsi" w:hAnsiTheme="minorHAnsi" w:cstheme="minorHAnsi"/>
          <w:sz w:val="24"/>
          <w:szCs w:val="24"/>
        </w:rPr>
        <w:t>mind at any time</w:t>
      </w:r>
      <w:r w:rsidR="00292356" w:rsidRPr="0002346D">
        <w:rPr>
          <w:rFonts w:asciiTheme="minorHAnsi" w:hAnsiTheme="minorHAnsi" w:cstheme="minorHAnsi"/>
          <w:sz w:val="24"/>
          <w:szCs w:val="24"/>
        </w:rPr>
        <w:t xml:space="preserve"> prior to the procedure</w:t>
      </w:r>
      <w:r w:rsidR="003E7B97" w:rsidRPr="0002346D">
        <w:rPr>
          <w:rFonts w:asciiTheme="minorHAnsi" w:hAnsiTheme="minorHAnsi" w:cstheme="minorHAnsi"/>
          <w:sz w:val="24"/>
          <w:szCs w:val="24"/>
        </w:rPr>
        <w:t>.</w:t>
      </w:r>
    </w:p>
    <w:p w14:paraId="35659291" w14:textId="77777777" w:rsidR="00916F5F" w:rsidRPr="0002346D" w:rsidRDefault="00916F5F" w:rsidP="0002346D">
      <w:pPr>
        <w:pStyle w:val="ListParagraph"/>
        <w:numPr>
          <w:ilvl w:val="0"/>
          <w:numId w:val="16"/>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 xml:space="preserve">Advise </w:t>
      </w:r>
      <w:r w:rsidR="003E7B97" w:rsidRPr="0002346D">
        <w:rPr>
          <w:rFonts w:asciiTheme="minorHAnsi" w:hAnsiTheme="minorHAnsi" w:cstheme="minorHAnsi"/>
          <w:sz w:val="24"/>
          <w:szCs w:val="24"/>
        </w:rPr>
        <w:t xml:space="preserve">the </w:t>
      </w:r>
      <w:r w:rsidRPr="0002346D">
        <w:rPr>
          <w:rFonts w:asciiTheme="minorHAnsi" w:hAnsiTheme="minorHAnsi" w:cstheme="minorHAnsi"/>
          <w:sz w:val="24"/>
          <w:szCs w:val="24"/>
        </w:rPr>
        <w:t xml:space="preserve">client to use condoms for protection against </w:t>
      </w:r>
      <w:r w:rsidR="0050206C" w:rsidRPr="0002346D">
        <w:rPr>
          <w:rFonts w:asciiTheme="minorHAnsi" w:hAnsiTheme="minorHAnsi" w:cstheme="minorHAnsi"/>
          <w:sz w:val="24"/>
          <w:szCs w:val="24"/>
        </w:rPr>
        <w:t>STIs</w:t>
      </w:r>
      <w:r w:rsidR="003E7B97" w:rsidRPr="0002346D">
        <w:rPr>
          <w:rFonts w:asciiTheme="minorHAnsi" w:hAnsiTheme="minorHAnsi" w:cstheme="minorHAnsi"/>
          <w:sz w:val="24"/>
          <w:szCs w:val="24"/>
        </w:rPr>
        <w:t>.</w:t>
      </w:r>
    </w:p>
    <w:p w14:paraId="14B49706" w14:textId="727CD5EE" w:rsidR="002D65CF" w:rsidRPr="0002346D" w:rsidRDefault="002D65CF" w:rsidP="0002346D">
      <w:pPr>
        <w:pStyle w:val="ListParagraph"/>
        <w:numPr>
          <w:ilvl w:val="0"/>
          <w:numId w:val="16"/>
        </w:numPr>
        <w:tabs>
          <w:tab w:val="left" w:pos="720"/>
          <w:tab w:val="left" w:pos="1080"/>
        </w:tabs>
        <w:spacing w:before="240" w:after="0" w:line="240" w:lineRule="auto"/>
        <w:contextualSpacing w:val="0"/>
        <w:rPr>
          <w:rFonts w:asciiTheme="minorHAnsi" w:hAnsiTheme="minorHAnsi" w:cstheme="minorHAnsi"/>
          <w:sz w:val="24"/>
          <w:szCs w:val="24"/>
        </w:rPr>
      </w:pPr>
      <w:r w:rsidRPr="0002346D">
        <w:rPr>
          <w:rFonts w:asciiTheme="minorHAnsi" w:hAnsiTheme="minorHAnsi" w:cstheme="minorHAnsi"/>
          <w:sz w:val="24"/>
          <w:szCs w:val="24"/>
        </w:rPr>
        <w:t>Advise</w:t>
      </w:r>
      <w:r w:rsidR="003E7B97" w:rsidRPr="0002346D">
        <w:rPr>
          <w:rFonts w:asciiTheme="minorHAnsi" w:hAnsiTheme="minorHAnsi" w:cstheme="minorHAnsi"/>
          <w:sz w:val="24"/>
          <w:szCs w:val="24"/>
        </w:rPr>
        <w:t xml:space="preserve"> the</w:t>
      </w:r>
      <w:r w:rsidRPr="0002346D">
        <w:rPr>
          <w:rFonts w:asciiTheme="minorHAnsi" w:hAnsiTheme="minorHAnsi" w:cstheme="minorHAnsi"/>
          <w:sz w:val="24"/>
          <w:szCs w:val="24"/>
        </w:rPr>
        <w:t xml:space="preserve"> client to call the clinic if </w:t>
      </w:r>
      <w:r w:rsidR="00A32861" w:rsidRPr="0002346D">
        <w:rPr>
          <w:rFonts w:asciiTheme="minorHAnsi" w:hAnsiTheme="minorHAnsi" w:cstheme="minorHAnsi"/>
          <w:sz w:val="24"/>
          <w:szCs w:val="24"/>
        </w:rPr>
        <w:t>they have</w:t>
      </w:r>
      <w:r w:rsidRPr="0002346D">
        <w:rPr>
          <w:rFonts w:asciiTheme="minorHAnsi" w:hAnsiTheme="minorHAnsi" w:cstheme="minorHAnsi"/>
          <w:sz w:val="24"/>
          <w:szCs w:val="24"/>
        </w:rPr>
        <w:t xml:space="preserve"> any questions or concerns regarding the tubal sterilization method</w:t>
      </w:r>
      <w:r w:rsidR="003E7B97" w:rsidRPr="0002346D">
        <w:rPr>
          <w:rFonts w:asciiTheme="minorHAnsi" w:hAnsiTheme="minorHAnsi" w:cstheme="minorHAnsi"/>
          <w:sz w:val="24"/>
          <w:szCs w:val="24"/>
        </w:rPr>
        <w:t>.</w:t>
      </w:r>
    </w:p>
    <w:p w14:paraId="6F128C8E" w14:textId="77777777" w:rsidR="00863552" w:rsidRPr="0002346D" w:rsidRDefault="00863552" w:rsidP="0002346D">
      <w:pPr>
        <w:rPr>
          <w:rFonts w:asciiTheme="minorHAnsi" w:hAnsiTheme="minorHAnsi" w:cstheme="minorHAnsi"/>
          <w:b/>
          <w:sz w:val="24"/>
          <w:szCs w:val="24"/>
        </w:rPr>
      </w:pPr>
    </w:p>
    <w:p w14:paraId="35A71973" w14:textId="77777777" w:rsidR="00723069" w:rsidRPr="0002346D" w:rsidRDefault="00723069" w:rsidP="0002346D">
      <w:pPr>
        <w:rPr>
          <w:rFonts w:asciiTheme="minorHAnsi" w:hAnsiTheme="minorHAnsi" w:cstheme="minorHAnsi"/>
          <w:b/>
          <w:sz w:val="24"/>
          <w:szCs w:val="24"/>
        </w:rPr>
      </w:pPr>
    </w:p>
    <w:p w14:paraId="66881FF9" w14:textId="77777777" w:rsidR="00050B92" w:rsidRPr="0002346D" w:rsidRDefault="00050B92" w:rsidP="0002346D">
      <w:pPr>
        <w:rPr>
          <w:rFonts w:asciiTheme="minorHAnsi" w:hAnsiTheme="minorHAnsi" w:cstheme="minorHAnsi"/>
          <w:b/>
          <w:sz w:val="24"/>
          <w:szCs w:val="24"/>
        </w:rPr>
      </w:pPr>
      <w:r w:rsidRPr="0002346D">
        <w:rPr>
          <w:rFonts w:asciiTheme="minorHAnsi" w:hAnsiTheme="minorHAnsi" w:cstheme="minorHAnsi"/>
          <w:b/>
          <w:sz w:val="24"/>
          <w:szCs w:val="24"/>
        </w:rPr>
        <w:lastRenderedPageBreak/>
        <w:t>REFERENCES:</w:t>
      </w:r>
    </w:p>
    <w:p w14:paraId="0F3F9370" w14:textId="6149A828" w:rsidR="00BB6C27" w:rsidRPr="0002346D" w:rsidRDefault="0060388E" w:rsidP="0002346D">
      <w:pPr>
        <w:spacing w:before="120"/>
        <w:ind w:left="360" w:hanging="360"/>
        <w:rPr>
          <w:rFonts w:asciiTheme="minorHAnsi" w:hAnsiTheme="minorHAnsi" w:cstheme="minorHAnsi"/>
          <w:sz w:val="24"/>
          <w:szCs w:val="24"/>
        </w:rPr>
      </w:pPr>
      <w:r w:rsidRPr="0002346D">
        <w:rPr>
          <w:rFonts w:asciiTheme="minorHAnsi" w:hAnsiTheme="minorHAnsi" w:cstheme="minorHAnsi"/>
          <w:sz w:val="24"/>
          <w:szCs w:val="24"/>
        </w:rPr>
        <w:t>Center</w:t>
      </w:r>
      <w:r w:rsidR="008400DB" w:rsidRPr="0002346D">
        <w:rPr>
          <w:rFonts w:asciiTheme="minorHAnsi" w:hAnsiTheme="minorHAnsi" w:cstheme="minorHAnsi"/>
          <w:sz w:val="24"/>
          <w:szCs w:val="24"/>
        </w:rPr>
        <w:t>s</w:t>
      </w:r>
      <w:r w:rsidRPr="0002346D">
        <w:rPr>
          <w:rFonts w:asciiTheme="minorHAnsi" w:hAnsiTheme="minorHAnsi" w:cstheme="minorHAnsi"/>
          <w:sz w:val="24"/>
          <w:szCs w:val="24"/>
        </w:rPr>
        <w:t xml:space="preserve"> for Disease Control and Prevention.  </w:t>
      </w:r>
      <w:r w:rsidR="007C3523" w:rsidRPr="0002346D">
        <w:rPr>
          <w:rFonts w:asciiTheme="minorHAnsi" w:hAnsiTheme="minorHAnsi" w:cstheme="minorHAnsi"/>
          <w:sz w:val="24"/>
          <w:szCs w:val="24"/>
        </w:rPr>
        <w:t>2016</w:t>
      </w:r>
      <w:r w:rsidRPr="0002346D">
        <w:rPr>
          <w:rFonts w:asciiTheme="minorHAnsi" w:hAnsiTheme="minorHAnsi" w:cstheme="minorHAnsi"/>
          <w:sz w:val="24"/>
          <w:szCs w:val="24"/>
        </w:rPr>
        <w:t>.  U.S. Medical Eligibility Criteria for Contraceptive Use, 201</w:t>
      </w:r>
      <w:r w:rsidR="004C17EE" w:rsidRPr="0002346D">
        <w:rPr>
          <w:rFonts w:asciiTheme="minorHAnsi" w:hAnsiTheme="minorHAnsi" w:cstheme="minorHAnsi"/>
          <w:sz w:val="24"/>
          <w:szCs w:val="24"/>
        </w:rPr>
        <w:t>6</w:t>
      </w:r>
      <w:r w:rsidRPr="0002346D">
        <w:rPr>
          <w:rFonts w:asciiTheme="minorHAnsi" w:hAnsiTheme="minorHAnsi" w:cstheme="minorHAnsi"/>
          <w:sz w:val="24"/>
          <w:szCs w:val="24"/>
        </w:rPr>
        <w:t xml:space="preserve">.  </w:t>
      </w:r>
      <w:hyperlink r:id="rId9" w:history="1">
        <w:r w:rsidR="00BB6C27" w:rsidRPr="0002346D">
          <w:rPr>
            <w:rStyle w:val="Hyperlink"/>
            <w:rFonts w:asciiTheme="minorHAnsi" w:hAnsiTheme="minorHAnsi" w:cstheme="minorHAnsi"/>
            <w:sz w:val="24"/>
            <w:szCs w:val="24"/>
          </w:rPr>
          <w:t>https://www.cdc.gov/mmwr/volumes/65/rr/pdfs/rr6503.pdf</w:t>
        </w:r>
      </w:hyperlink>
    </w:p>
    <w:p w14:paraId="1507EC75" w14:textId="61C4F1FA" w:rsidR="00BB6C27" w:rsidRPr="0002346D" w:rsidRDefault="0060388E" w:rsidP="0002346D">
      <w:pPr>
        <w:spacing w:before="120"/>
        <w:ind w:left="360" w:hanging="360"/>
        <w:rPr>
          <w:rFonts w:asciiTheme="minorHAnsi" w:hAnsiTheme="minorHAnsi" w:cstheme="minorHAnsi"/>
          <w:sz w:val="24"/>
          <w:szCs w:val="24"/>
        </w:rPr>
      </w:pPr>
      <w:r w:rsidRPr="0002346D">
        <w:rPr>
          <w:rFonts w:asciiTheme="minorHAnsi" w:hAnsiTheme="minorHAnsi" w:cstheme="minorHAnsi"/>
          <w:sz w:val="24"/>
          <w:szCs w:val="24"/>
        </w:rPr>
        <w:t>Center</w:t>
      </w:r>
      <w:r w:rsidR="008400DB" w:rsidRPr="0002346D">
        <w:rPr>
          <w:rFonts w:asciiTheme="minorHAnsi" w:hAnsiTheme="minorHAnsi" w:cstheme="minorHAnsi"/>
          <w:sz w:val="24"/>
          <w:szCs w:val="24"/>
        </w:rPr>
        <w:t>s</w:t>
      </w:r>
      <w:r w:rsidRPr="0002346D">
        <w:rPr>
          <w:rFonts w:asciiTheme="minorHAnsi" w:hAnsiTheme="minorHAnsi" w:cstheme="minorHAnsi"/>
          <w:sz w:val="24"/>
          <w:szCs w:val="24"/>
        </w:rPr>
        <w:t xml:space="preserve"> for Disease Control and Prevention. </w:t>
      </w:r>
      <w:r w:rsidR="007C3523" w:rsidRPr="0002346D">
        <w:rPr>
          <w:rFonts w:asciiTheme="minorHAnsi" w:hAnsiTheme="minorHAnsi" w:cstheme="minorHAnsi"/>
          <w:sz w:val="24"/>
          <w:szCs w:val="24"/>
        </w:rPr>
        <w:t>2016</w:t>
      </w:r>
      <w:r w:rsidRPr="0002346D">
        <w:rPr>
          <w:rFonts w:asciiTheme="minorHAnsi" w:hAnsiTheme="minorHAnsi" w:cstheme="minorHAnsi"/>
          <w:sz w:val="24"/>
          <w:szCs w:val="24"/>
        </w:rPr>
        <w:t>.  U.S. Selected Practice Recommendations for Contraceptive Use, 201</w:t>
      </w:r>
      <w:r w:rsidR="004C17EE" w:rsidRPr="0002346D">
        <w:rPr>
          <w:rFonts w:asciiTheme="minorHAnsi" w:hAnsiTheme="minorHAnsi" w:cstheme="minorHAnsi"/>
          <w:sz w:val="24"/>
          <w:szCs w:val="24"/>
        </w:rPr>
        <w:t>6</w:t>
      </w:r>
      <w:r w:rsidRPr="0002346D">
        <w:rPr>
          <w:rFonts w:asciiTheme="minorHAnsi" w:hAnsiTheme="minorHAnsi" w:cstheme="minorHAnsi"/>
          <w:sz w:val="24"/>
          <w:szCs w:val="24"/>
        </w:rPr>
        <w:t xml:space="preserve">.  </w:t>
      </w:r>
      <w:hyperlink r:id="rId10" w:history="1">
        <w:r w:rsidR="00BB6C27" w:rsidRPr="0002346D">
          <w:rPr>
            <w:rStyle w:val="Hyperlink"/>
            <w:rFonts w:asciiTheme="minorHAnsi" w:hAnsiTheme="minorHAnsi" w:cstheme="minorHAnsi"/>
            <w:sz w:val="24"/>
            <w:szCs w:val="24"/>
          </w:rPr>
          <w:t>https://www.cdc.gov/mmwr/volumes/65/rr/pdfs/rr6504.pdf</w:t>
        </w:r>
      </w:hyperlink>
    </w:p>
    <w:p w14:paraId="6C0703E4" w14:textId="77777777" w:rsidR="0060388E" w:rsidRPr="0002346D" w:rsidRDefault="00F76197" w:rsidP="0002346D">
      <w:pPr>
        <w:spacing w:before="120"/>
        <w:ind w:left="360" w:hanging="360"/>
        <w:rPr>
          <w:rFonts w:asciiTheme="minorHAnsi" w:hAnsiTheme="minorHAnsi" w:cstheme="minorHAnsi"/>
          <w:sz w:val="24"/>
          <w:szCs w:val="24"/>
        </w:rPr>
      </w:pPr>
      <w:proofErr w:type="spellStart"/>
      <w:r w:rsidRPr="0002346D">
        <w:rPr>
          <w:rFonts w:asciiTheme="minorHAnsi" w:hAnsiTheme="minorHAnsi" w:cstheme="minorHAnsi"/>
          <w:sz w:val="24"/>
          <w:szCs w:val="24"/>
        </w:rPr>
        <w:t>Roncari</w:t>
      </w:r>
      <w:proofErr w:type="spellEnd"/>
      <w:r w:rsidRPr="0002346D">
        <w:rPr>
          <w:rFonts w:asciiTheme="minorHAnsi" w:hAnsiTheme="minorHAnsi" w:cstheme="minorHAnsi"/>
          <w:sz w:val="24"/>
          <w:szCs w:val="24"/>
        </w:rPr>
        <w:t xml:space="preserve">, D. &amp; Hou, D. </w:t>
      </w:r>
      <w:r w:rsidR="0060388E" w:rsidRPr="0002346D">
        <w:rPr>
          <w:rFonts w:asciiTheme="minorHAnsi" w:hAnsiTheme="minorHAnsi" w:cstheme="minorHAnsi"/>
          <w:sz w:val="24"/>
          <w:szCs w:val="24"/>
        </w:rPr>
        <w:t xml:space="preserve">  2011.  Female and Male Sterilization. In Deborah Kowal (Ed) </w:t>
      </w:r>
      <w:r w:rsidR="0060388E" w:rsidRPr="0002346D">
        <w:rPr>
          <w:rFonts w:asciiTheme="minorHAnsi" w:hAnsiTheme="minorHAnsi" w:cstheme="minorHAnsi"/>
          <w:i/>
          <w:sz w:val="24"/>
          <w:szCs w:val="24"/>
        </w:rPr>
        <w:t>Contraceptive Technology</w:t>
      </w:r>
      <w:r w:rsidR="0060388E" w:rsidRPr="0002346D">
        <w:rPr>
          <w:rFonts w:asciiTheme="minorHAnsi" w:hAnsiTheme="minorHAnsi" w:cstheme="minorHAnsi"/>
          <w:sz w:val="24"/>
          <w:szCs w:val="24"/>
        </w:rPr>
        <w:t>, 20</w:t>
      </w:r>
      <w:r w:rsidR="0060388E" w:rsidRPr="0002346D">
        <w:rPr>
          <w:rFonts w:asciiTheme="minorHAnsi" w:hAnsiTheme="minorHAnsi" w:cstheme="minorHAnsi"/>
          <w:sz w:val="24"/>
          <w:szCs w:val="24"/>
          <w:vertAlign w:val="superscript"/>
        </w:rPr>
        <w:t>th</w:t>
      </w:r>
      <w:r w:rsidR="0060388E" w:rsidRPr="0002346D">
        <w:rPr>
          <w:rFonts w:asciiTheme="minorHAnsi" w:hAnsiTheme="minorHAnsi" w:cstheme="minorHAnsi"/>
          <w:sz w:val="24"/>
          <w:szCs w:val="24"/>
        </w:rPr>
        <w:t xml:space="preserve"> Ed.  Pg 4</w:t>
      </w:r>
      <w:r w:rsidRPr="0002346D">
        <w:rPr>
          <w:rFonts w:asciiTheme="minorHAnsi" w:hAnsiTheme="minorHAnsi" w:cstheme="minorHAnsi"/>
          <w:sz w:val="24"/>
          <w:szCs w:val="24"/>
        </w:rPr>
        <w:t>35</w:t>
      </w:r>
      <w:r w:rsidR="0060388E" w:rsidRPr="0002346D">
        <w:rPr>
          <w:rFonts w:asciiTheme="minorHAnsi" w:hAnsiTheme="minorHAnsi" w:cstheme="minorHAnsi"/>
          <w:sz w:val="24"/>
          <w:szCs w:val="24"/>
        </w:rPr>
        <w:t>-</w:t>
      </w:r>
      <w:r w:rsidRPr="0002346D">
        <w:rPr>
          <w:rFonts w:asciiTheme="minorHAnsi" w:hAnsiTheme="minorHAnsi" w:cstheme="minorHAnsi"/>
          <w:sz w:val="24"/>
          <w:szCs w:val="24"/>
        </w:rPr>
        <w:t>460</w:t>
      </w:r>
      <w:r w:rsidR="0060388E" w:rsidRPr="0002346D">
        <w:rPr>
          <w:rFonts w:asciiTheme="minorHAnsi" w:hAnsiTheme="minorHAnsi" w:cstheme="minorHAnsi"/>
          <w:sz w:val="24"/>
          <w:szCs w:val="24"/>
        </w:rPr>
        <w:t>.  Ardent Media: Atlanta, GA</w:t>
      </w:r>
    </w:p>
    <w:p w14:paraId="356254A4" w14:textId="77777777" w:rsidR="00D770A1" w:rsidRPr="0002346D" w:rsidRDefault="00D770A1" w:rsidP="0002346D">
      <w:pPr>
        <w:rPr>
          <w:rFonts w:asciiTheme="minorHAnsi" w:hAnsiTheme="minorHAnsi" w:cstheme="minorHAnsi"/>
          <w:b/>
          <w:sz w:val="24"/>
          <w:szCs w:val="24"/>
        </w:rPr>
      </w:pPr>
    </w:p>
    <w:p w14:paraId="1855DB9E" w14:textId="77777777" w:rsidR="00FF3944" w:rsidRPr="0002346D" w:rsidRDefault="00FF3944" w:rsidP="0002346D">
      <w:pPr>
        <w:rPr>
          <w:rFonts w:asciiTheme="minorHAnsi" w:hAnsiTheme="minorHAnsi" w:cstheme="minorHAnsi"/>
          <w:sz w:val="24"/>
          <w:szCs w:val="24"/>
        </w:rPr>
      </w:pPr>
    </w:p>
    <w:p w14:paraId="30D6ED2E" w14:textId="77777777" w:rsidR="00FF3944" w:rsidRPr="0002346D" w:rsidRDefault="00FF3944" w:rsidP="0002346D">
      <w:pPr>
        <w:rPr>
          <w:rFonts w:asciiTheme="minorHAnsi" w:hAnsiTheme="minorHAnsi" w:cstheme="minorHAnsi"/>
          <w:sz w:val="24"/>
          <w:szCs w:val="24"/>
        </w:rPr>
      </w:pPr>
    </w:p>
    <w:p w14:paraId="4055BAB4" w14:textId="77777777" w:rsidR="00FF3944" w:rsidRPr="0002346D" w:rsidRDefault="00FF3944" w:rsidP="0002346D">
      <w:pPr>
        <w:rPr>
          <w:rFonts w:asciiTheme="minorHAnsi" w:hAnsiTheme="minorHAnsi" w:cstheme="minorHAnsi"/>
          <w:sz w:val="24"/>
          <w:szCs w:val="24"/>
        </w:rPr>
      </w:pPr>
    </w:p>
    <w:p w14:paraId="33E85FB0" w14:textId="77777777" w:rsidR="00FF3944" w:rsidRPr="0002346D" w:rsidRDefault="00FF3944" w:rsidP="0002346D">
      <w:pPr>
        <w:rPr>
          <w:rFonts w:asciiTheme="minorHAnsi" w:hAnsiTheme="minorHAnsi" w:cstheme="minorHAnsi"/>
          <w:sz w:val="24"/>
          <w:szCs w:val="24"/>
        </w:rPr>
      </w:pPr>
    </w:p>
    <w:p w14:paraId="74ABA3AC" w14:textId="77777777" w:rsidR="00FF3944" w:rsidRPr="0002346D" w:rsidRDefault="00FF3944" w:rsidP="0002346D">
      <w:pPr>
        <w:rPr>
          <w:rFonts w:asciiTheme="minorHAnsi" w:hAnsiTheme="minorHAnsi" w:cstheme="minorHAnsi"/>
          <w:sz w:val="24"/>
          <w:szCs w:val="24"/>
        </w:rPr>
      </w:pPr>
    </w:p>
    <w:p w14:paraId="77B2FB49" w14:textId="77777777" w:rsidR="00FF3944" w:rsidRPr="0002346D" w:rsidRDefault="00FF3944" w:rsidP="0002346D">
      <w:pPr>
        <w:rPr>
          <w:rFonts w:asciiTheme="minorHAnsi" w:hAnsiTheme="minorHAnsi" w:cstheme="minorHAnsi"/>
          <w:sz w:val="24"/>
          <w:szCs w:val="24"/>
        </w:rPr>
      </w:pPr>
    </w:p>
    <w:p w14:paraId="285F1ED3" w14:textId="77777777" w:rsidR="00FF3944" w:rsidRPr="0002346D" w:rsidRDefault="00FF3944" w:rsidP="0002346D">
      <w:pPr>
        <w:rPr>
          <w:rFonts w:asciiTheme="minorHAnsi" w:hAnsiTheme="minorHAnsi" w:cstheme="minorHAnsi"/>
          <w:sz w:val="24"/>
          <w:szCs w:val="24"/>
        </w:rPr>
      </w:pPr>
    </w:p>
    <w:p w14:paraId="642E4F81" w14:textId="77777777" w:rsidR="00FF3944" w:rsidRPr="0002346D" w:rsidRDefault="00FF3944" w:rsidP="0002346D">
      <w:pPr>
        <w:rPr>
          <w:rFonts w:asciiTheme="minorHAnsi" w:hAnsiTheme="minorHAnsi" w:cstheme="minorHAnsi"/>
          <w:sz w:val="24"/>
          <w:szCs w:val="24"/>
        </w:rPr>
      </w:pPr>
    </w:p>
    <w:p w14:paraId="5FACF34F" w14:textId="77777777" w:rsidR="00FF3944" w:rsidRPr="0002346D" w:rsidRDefault="00FF3944" w:rsidP="0002346D">
      <w:pPr>
        <w:rPr>
          <w:rFonts w:asciiTheme="minorHAnsi" w:hAnsiTheme="minorHAnsi" w:cstheme="minorHAnsi"/>
          <w:sz w:val="24"/>
          <w:szCs w:val="24"/>
        </w:rPr>
      </w:pPr>
    </w:p>
    <w:p w14:paraId="08FF09AD" w14:textId="77777777" w:rsidR="00FF3944" w:rsidRPr="0002346D" w:rsidRDefault="00FF3944" w:rsidP="0002346D">
      <w:pPr>
        <w:rPr>
          <w:rFonts w:asciiTheme="minorHAnsi" w:hAnsiTheme="minorHAnsi" w:cstheme="minorHAnsi"/>
          <w:sz w:val="24"/>
          <w:szCs w:val="24"/>
        </w:rPr>
      </w:pPr>
    </w:p>
    <w:p w14:paraId="3B22DB82" w14:textId="77777777" w:rsidR="00FF3944" w:rsidRPr="0002346D" w:rsidRDefault="00FF3944" w:rsidP="0002346D">
      <w:pPr>
        <w:rPr>
          <w:rFonts w:asciiTheme="minorHAnsi" w:hAnsiTheme="minorHAnsi" w:cstheme="minorHAnsi"/>
          <w:sz w:val="24"/>
          <w:szCs w:val="24"/>
        </w:rPr>
      </w:pPr>
    </w:p>
    <w:p w14:paraId="434BE3C4" w14:textId="77777777" w:rsidR="00FF3944" w:rsidRPr="0002346D" w:rsidRDefault="00FF3944" w:rsidP="0002346D">
      <w:pPr>
        <w:rPr>
          <w:rFonts w:asciiTheme="minorHAnsi" w:hAnsiTheme="minorHAnsi" w:cstheme="minorHAnsi"/>
          <w:sz w:val="24"/>
          <w:szCs w:val="24"/>
        </w:rPr>
      </w:pPr>
    </w:p>
    <w:p w14:paraId="516DB25D" w14:textId="77777777" w:rsidR="00FF3944" w:rsidRPr="0002346D" w:rsidRDefault="00FF3944" w:rsidP="0002346D">
      <w:pPr>
        <w:rPr>
          <w:rFonts w:asciiTheme="minorHAnsi" w:hAnsiTheme="minorHAnsi" w:cstheme="minorHAnsi"/>
          <w:sz w:val="24"/>
          <w:szCs w:val="24"/>
        </w:rPr>
      </w:pPr>
    </w:p>
    <w:p w14:paraId="786083A8" w14:textId="77777777" w:rsidR="00FF3944" w:rsidRPr="0002346D" w:rsidRDefault="00FF3944" w:rsidP="0002346D">
      <w:pPr>
        <w:rPr>
          <w:rFonts w:asciiTheme="minorHAnsi" w:hAnsiTheme="minorHAnsi" w:cstheme="minorHAnsi"/>
          <w:sz w:val="24"/>
          <w:szCs w:val="24"/>
        </w:rPr>
      </w:pPr>
    </w:p>
    <w:p w14:paraId="29A7B71F" w14:textId="77777777" w:rsidR="00FF3944" w:rsidRPr="0002346D" w:rsidRDefault="00FF3944" w:rsidP="0002346D">
      <w:pPr>
        <w:rPr>
          <w:rFonts w:asciiTheme="minorHAnsi" w:hAnsiTheme="minorHAnsi" w:cstheme="minorHAnsi"/>
          <w:sz w:val="24"/>
          <w:szCs w:val="24"/>
        </w:rPr>
      </w:pPr>
    </w:p>
    <w:p w14:paraId="2228FA1A" w14:textId="77777777" w:rsidR="00FF3944" w:rsidRPr="0002346D" w:rsidRDefault="00FF3944" w:rsidP="0002346D">
      <w:pPr>
        <w:rPr>
          <w:rFonts w:asciiTheme="minorHAnsi" w:hAnsiTheme="minorHAnsi" w:cstheme="minorHAnsi"/>
          <w:sz w:val="24"/>
          <w:szCs w:val="24"/>
        </w:rPr>
      </w:pPr>
    </w:p>
    <w:p w14:paraId="190F891F" w14:textId="77777777" w:rsidR="00FF3944" w:rsidRPr="0002346D" w:rsidRDefault="00FF3944" w:rsidP="0002346D">
      <w:pPr>
        <w:rPr>
          <w:rFonts w:asciiTheme="minorHAnsi" w:hAnsiTheme="minorHAnsi" w:cstheme="minorHAnsi"/>
          <w:sz w:val="24"/>
          <w:szCs w:val="24"/>
        </w:rPr>
      </w:pPr>
    </w:p>
    <w:p w14:paraId="040C1D4B" w14:textId="77777777" w:rsidR="00FF3944" w:rsidRPr="0002346D" w:rsidRDefault="00FF3944" w:rsidP="0002346D">
      <w:pPr>
        <w:rPr>
          <w:rFonts w:asciiTheme="minorHAnsi" w:hAnsiTheme="minorHAnsi" w:cstheme="minorHAnsi"/>
          <w:sz w:val="24"/>
          <w:szCs w:val="24"/>
        </w:rPr>
      </w:pPr>
    </w:p>
    <w:p w14:paraId="5FCC6E1B" w14:textId="77777777" w:rsidR="00FF3944" w:rsidRPr="0002346D" w:rsidRDefault="00FF3944" w:rsidP="0002346D">
      <w:pPr>
        <w:rPr>
          <w:rFonts w:asciiTheme="minorHAnsi" w:hAnsiTheme="minorHAnsi" w:cstheme="minorHAnsi"/>
          <w:sz w:val="24"/>
          <w:szCs w:val="24"/>
        </w:rPr>
      </w:pPr>
    </w:p>
    <w:p w14:paraId="40A8F3ED" w14:textId="77777777" w:rsidR="00FF3944" w:rsidRPr="0002346D" w:rsidRDefault="00FF3944" w:rsidP="0002346D">
      <w:pPr>
        <w:rPr>
          <w:rFonts w:asciiTheme="minorHAnsi" w:hAnsiTheme="minorHAnsi" w:cstheme="minorHAnsi"/>
          <w:sz w:val="24"/>
          <w:szCs w:val="24"/>
        </w:rPr>
      </w:pPr>
    </w:p>
    <w:p w14:paraId="2CA29714" w14:textId="77777777" w:rsidR="00FF3944" w:rsidRPr="0002346D" w:rsidRDefault="00FF3944" w:rsidP="0002346D">
      <w:pPr>
        <w:rPr>
          <w:rFonts w:asciiTheme="minorHAnsi" w:hAnsiTheme="minorHAnsi" w:cstheme="minorHAnsi"/>
          <w:sz w:val="24"/>
          <w:szCs w:val="24"/>
        </w:rPr>
      </w:pPr>
    </w:p>
    <w:p w14:paraId="748A94C8" w14:textId="77777777" w:rsidR="00FF3944" w:rsidRPr="0002346D" w:rsidRDefault="00FF3944" w:rsidP="0002346D">
      <w:pPr>
        <w:rPr>
          <w:rFonts w:asciiTheme="minorHAnsi" w:hAnsiTheme="minorHAnsi" w:cstheme="minorHAnsi"/>
          <w:sz w:val="24"/>
          <w:szCs w:val="24"/>
        </w:rPr>
      </w:pPr>
    </w:p>
    <w:p w14:paraId="037AB78B" w14:textId="77777777" w:rsidR="00FF3944" w:rsidRPr="0002346D" w:rsidRDefault="00FF3944" w:rsidP="0002346D">
      <w:pPr>
        <w:rPr>
          <w:rFonts w:asciiTheme="minorHAnsi" w:hAnsiTheme="minorHAnsi" w:cstheme="minorHAnsi"/>
          <w:sz w:val="24"/>
          <w:szCs w:val="24"/>
        </w:rPr>
      </w:pPr>
    </w:p>
    <w:p w14:paraId="15DFFEC7" w14:textId="77777777" w:rsidR="00FF3944" w:rsidRPr="0002346D" w:rsidRDefault="00FF3944" w:rsidP="0002346D">
      <w:pPr>
        <w:rPr>
          <w:rFonts w:asciiTheme="minorHAnsi" w:hAnsiTheme="minorHAnsi" w:cstheme="minorHAnsi"/>
          <w:sz w:val="24"/>
          <w:szCs w:val="24"/>
        </w:rPr>
      </w:pPr>
    </w:p>
    <w:p w14:paraId="4D3DE35F" w14:textId="77777777" w:rsidR="00FF3944" w:rsidRPr="0002346D" w:rsidRDefault="00FF3944" w:rsidP="0002346D">
      <w:pPr>
        <w:rPr>
          <w:rFonts w:asciiTheme="minorHAnsi" w:hAnsiTheme="minorHAnsi" w:cstheme="minorHAnsi"/>
          <w:b/>
          <w:sz w:val="24"/>
          <w:szCs w:val="24"/>
        </w:rPr>
      </w:pPr>
    </w:p>
    <w:p w14:paraId="5A488D80" w14:textId="77777777" w:rsidR="00FF3944" w:rsidRPr="0002346D" w:rsidRDefault="00FF3944" w:rsidP="0002346D">
      <w:pPr>
        <w:rPr>
          <w:rFonts w:asciiTheme="minorHAnsi" w:hAnsiTheme="minorHAnsi" w:cstheme="minorHAnsi"/>
          <w:sz w:val="24"/>
          <w:szCs w:val="24"/>
        </w:rPr>
      </w:pPr>
    </w:p>
    <w:sectPr w:rsidR="00FF3944" w:rsidRPr="0002346D" w:rsidSect="00AE2AF0">
      <w:footerReference w:type="default" r:id="rId11"/>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BAD821" w14:textId="77777777" w:rsidR="00122816" w:rsidRDefault="00122816" w:rsidP="00F76197">
      <w:r>
        <w:separator/>
      </w:r>
    </w:p>
  </w:endnote>
  <w:endnote w:type="continuationSeparator" w:id="0">
    <w:p w14:paraId="5F52D4CC" w14:textId="77777777" w:rsidR="00122816" w:rsidRDefault="00122816" w:rsidP="00F761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97FF5B" w14:textId="344C2015" w:rsidR="002D09DE" w:rsidRPr="0002346D" w:rsidRDefault="00C72F07" w:rsidP="00E7059A">
    <w:pPr>
      <w:pStyle w:val="Footer"/>
      <w:rPr>
        <w:rFonts w:asciiTheme="minorHAnsi" w:hAnsiTheme="minorHAnsi" w:cstheme="minorHAnsi"/>
      </w:rPr>
    </w:pPr>
    <w:r w:rsidRPr="0002346D">
      <w:rPr>
        <w:rFonts w:asciiTheme="minorHAnsi" w:hAnsiTheme="minorHAnsi" w:cstheme="minorHAnsi"/>
        <w:lang w:val="en-US"/>
      </w:rPr>
      <w:t>Tubal Sterilization</w:t>
    </w:r>
    <w:r w:rsidRPr="0002346D">
      <w:rPr>
        <w:rFonts w:asciiTheme="minorHAnsi" w:hAnsiTheme="minorHAnsi" w:cstheme="minorHAnsi"/>
        <w:lang w:val="en-US"/>
      </w:rPr>
      <w:tab/>
    </w:r>
    <w:r w:rsidRPr="0002346D">
      <w:rPr>
        <w:rFonts w:asciiTheme="minorHAnsi" w:hAnsiTheme="minorHAnsi" w:cstheme="minorHAnsi"/>
        <w:lang w:val="en-US"/>
      </w:rPr>
      <w:tab/>
    </w:r>
    <w:r w:rsidR="00F636CF" w:rsidRPr="0002346D">
      <w:rPr>
        <w:rFonts w:asciiTheme="minorHAnsi" w:hAnsiTheme="minorHAnsi" w:cstheme="minorHAnsi"/>
      </w:rPr>
      <w:t xml:space="preserve">Page </w:t>
    </w:r>
    <w:r w:rsidR="00F636CF" w:rsidRPr="0002346D">
      <w:rPr>
        <w:rFonts w:asciiTheme="minorHAnsi" w:hAnsiTheme="minorHAnsi" w:cstheme="minorHAnsi"/>
        <w:b/>
        <w:bCs/>
        <w:sz w:val="24"/>
        <w:szCs w:val="24"/>
      </w:rPr>
      <w:fldChar w:fldCharType="begin"/>
    </w:r>
    <w:r w:rsidR="00F636CF" w:rsidRPr="0002346D">
      <w:rPr>
        <w:rFonts w:asciiTheme="minorHAnsi" w:hAnsiTheme="minorHAnsi" w:cstheme="minorHAnsi"/>
        <w:b/>
        <w:bCs/>
      </w:rPr>
      <w:instrText xml:space="preserve"> PAGE </w:instrText>
    </w:r>
    <w:r w:rsidR="00F636CF" w:rsidRPr="0002346D">
      <w:rPr>
        <w:rFonts w:asciiTheme="minorHAnsi" w:hAnsiTheme="minorHAnsi" w:cstheme="minorHAnsi"/>
        <w:b/>
        <w:bCs/>
        <w:sz w:val="24"/>
        <w:szCs w:val="24"/>
      </w:rPr>
      <w:fldChar w:fldCharType="separate"/>
    </w:r>
    <w:r w:rsidR="00F636CF" w:rsidRPr="0002346D">
      <w:rPr>
        <w:rFonts w:asciiTheme="minorHAnsi" w:hAnsiTheme="minorHAnsi" w:cstheme="minorHAnsi"/>
        <w:b/>
        <w:bCs/>
        <w:noProof/>
      </w:rPr>
      <w:t>2</w:t>
    </w:r>
    <w:r w:rsidR="00F636CF" w:rsidRPr="0002346D">
      <w:rPr>
        <w:rFonts w:asciiTheme="minorHAnsi" w:hAnsiTheme="minorHAnsi" w:cstheme="minorHAnsi"/>
        <w:b/>
        <w:bCs/>
        <w:sz w:val="24"/>
        <w:szCs w:val="24"/>
      </w:rPr>
      <w:fldChar w:fldCharType="end"/>
    </w:r>
    <w:r w:rsidR="00F636CF" w:rsidRPr="0002346D">
      <w:rPr>
        <w:rFonts w:asciiTheme="minorHAnsi" w:hAnsiTheme="minorHAnsi" w:cstheme="minorHAnsi"/>
      </w:rPr>
      <w:t xml:space="preserve"> of </w:t>
    </w:r>
    <w:r w:rsidR="00F636CF" w:rsidRPr="0002346D">
      <w:rPr>
        <w:rFonts w:asciiTheme="minorHAnsi" w:hAnsiTheme="minorHAnsi" w:cstheme="minorHAnsi"/>
        <w:b/>
        <w:bCs/>
        <w:sz w:val="24"/>
        <w:szCs w:val="24"/>
      </w:rPr>
      <w:fldChar w:fldCharType="begin"/>
    </w:r>
    <w:r w:rsidR="00F636CF" w:rsidRPr="0002346D">
      <w:rPr>
        <w:rFonts w:asciiTheme="minorHAnsi" w:hAnsiTheme="minorHAnsi" w:cstheme="minorHAnsi"/>
        <w:b/>
        <w:bCs/>
      </w:rPr>
      <w:instrText xml:space="preserve"> NUMPAGES  </w:instrText>
    </w:r>
    <w:r w:rsidR="00F636CF" w:rsidRPr="0002346D">
      <w:rPr>
        <w:rFonts w:asciiTheme="minorHAnsi" w:hAnsiTheme="minorHAnsi" w:cstheme="minorHAnsi"/>
        <w:b/>
        <w:bCs/>
        <w:sz w:val="24"/>
        <w:szCs w:val="24"/>
      </w:rPr>
      <w:fldChar w:fldCharType="separate"/>
    </w:r>
    <w:r w:rsidR="00F636CF" w:rsidRPr="0002346D">
      <w:rPr>
        <w:rFonts w:asciiTheme="minorHAnsi" w:hAnsiTheme="minorHAnsi" w:cstheme="minorHAnsi"/>
        <w:b/>
        <w:bCs/>
        <w:noProof/>
      </w:rPr>
      <w:t>2</w:t>
    </w:r>
    <w:r w:rsidR="00F636CF" w:rsidRPr="0002346D">
      <w:rPr>
        <w:rFonts w:asciiTheme="minorHAnsi" w:hAnsiTheme="minorHAnsi" w:cstheme="minorHAnsi"/>
        <w:b/>
        <w:bCs/>
        <w:sz w:val="24"/>
        <w:szCs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FA7F3AA" w14:textId="77777777" w:rsidR="00122816" w:rsidRDefault="00122816" w:rsidP="00F76197">
      <w:r>
        <w:separator/>
      </w:r>
    </w:p>
  </w:footnote>
  <w:footnote w:type="continuationSeparator" w:id="0">
    <w:p w14:paraId="35B6BFE9" w14:textId="77777777" w:rsidR="00122816" w:rsidRDefault="00122816" w:rsidP="00F76197">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7933F6"/>
    <w:multiLevelType w:val="hybridMultilevel"/>
    <w:tmpl w:val="8182F41A"/>
    <w:lvl w:ilvl="0" w:tplc="0409000F">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 w15:restartNumberingAfterBreak="0">
    <w:nsid w:val="03980116"/>
    <w:multiLevelType w:val="hybridMultilevel"/>
    <w:tmpl w:val="72F48DB0"/>
    <w:lvl w:ilvl="0" w:tplc="0409001B">
      <w:start w:val="1"/>
      <w:numFmt w:val="lowerRoman"/>
      <w:lvlText w:val="%1."/>
      <w:lvlJc w:val="right"/>
      <w:pPr>
        <w:ind w:left="1800" w:hanging="360"/>
      </w:p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 w15:restartNumberingAfterBreak="0">
    <w:nsid w:val="077C58EF"/>
    <w:multiLevelType w:val="hybridMultilevel"/>
    <w:tmpl w:val="6C7671D2"/>
    <w:lvl w:ilvl="0" w:tplc="0409000B">
      <w:start w:val="1"/>
      <w:numFmt w:val="bullet"/>
      <w:lvlText w:val=""/>
      <w:lvlJc w:val="left"/>
      <w:pPr>
        <w:ind w:left="2160" w:hanging="360"/>
      </w:pPr>
      <w:rPr>
        <w:rFonts w:ascii="Wingdings" w:hAnsi="Wingdings" w:hint="default"/>
      </w:rPr>
    </w:lvl>
    <w:lvl w:ilvl="1" w:tplc="ED4C18CC">
      <w:start w:val="1"/>
      <w:numFmt w:val="lowerLetter"/>
      <w:lvlText w:val="%2)"/>
      <w:lvlJc w:val="left"/>
      <w:pPr>
        <w:ind w:left="2880" w:hanging="360"/>
      </w:pPr>
      <w:rPr>
        <w:rFonts w:hint="default"/>
      </w:rPr>
    </w:lvl>
    <w:lvl w:ilvl="2" w:tplc="0409001B" w:tentative="1">
      <w:start w:val="1"/>
      <w:numFmt w:val="lowerRoman"/>
      <w:lvlText w:val="%3."/>
      <w:lvlJc w:val="right"/>
      <w:pPr>
        <w:ind w:left="3600" w:hanging="180"/>
      </w:pPr>
    </w:lvl>
    <w:lvl w:ilvl="3" w:tplc="7B7E133C">
      <w:start w:val="1"/>
      <w:numFmt w:val="decimal"/>
      <w:lvlText w:val="%4."/>
      <w:lvlJc w:val="left"/>
      <w:pPr>
        <w:ind w:left="4320" w:hanging="360"/>
      </w:pPr>
      <w:rPr>
        <w:b w:val="0"/>
      </w:rPr>
    </w:lvl>
    <w:lvl w:ilvl="4" w:tplc="04090019" w:tentative="1">
      <w:start w:val="1"/>
      <w:numFmt w:val="lowerLetter"/>
      <w:lvlText w:val="%5."/>
      <w:lvlJc w:val="left"/>
      <w:pPr>
        <w:ind w:left="5040" w:hanging="360"/>
      </w:pPr>
    </w:lvl>
    <w:lvl w:ilvl="5" w:tplc="04090017">
      <w:start w:val="1"/>
      <w:numFmt w:val="lowerLetter"/>
      <w:lvlText w:val="%6)"/>
      <w:lvlJc w:val="left"/>
      <w:pPr>
        <w:ind w:left="5760" w:hanging="180"/>
      </w:pPr>
    </w:lvl>
    <w:lvl w:ilvl="6" w:tplc="0409000F">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3" w15:restartNumberingAfterBreak="0">
    <w:nsid w:val="088C1A96"/>
    <w:multiLevelType w:val="hybridMultilevel"/>
    <w:tmpl w:val="1BEA531A"/>
    <w:lvl w:ilvl="0" w:tplc="E1700A8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0969295C"/>
    <w:multiLevelType w:val="hybridMultilevel"/>
    <w:tmpl w:val="852418C6"/>
    <w:lvl w:ilvl="0" w:tplc="AA644BC6">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B3A50F0"/>
    <w:multiLevelType w:val="hybridMultilevel"/>
    <w:tmpl w:val="25DAA11A"/>
    <w:lvl w:ilvl="0" w:tplc="B2FC056A">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 w15:restartNumberingAfterBreak="0">
    <w:nsid w:val="10640DF5"/>
    <w:multiLevelType w:val="hybridMultilevel"/>
    <w:tmpl w:val="9CBED0A8"/>
    <w:lvl w:ilvl="0" w:tplc="04090001">
      <w:start w:val="1"/>
      <w:numFmt w:val="bullet"/>
      <w:lvlText w:val=""/>
      <w:lvlJc w:val="left"/>
      <w:pPr>
        <w:ind w:left="1886" w:hanging="360"/>
      </w:pPr>
      <w:rPr>
        <w:rFonts w:ascii="Symbol" w:hAnsi="Symbol" w:hint="default"/>
      </w:rPr>
    </w:lvl>
    <w:lvl w:ilvl="1" w:tplc="04090003" w:tentative="1">
      <w:start w:val="1"/>
      <w:numFmt w:val="bullet"/>
      <w:lvlText w:val="o"/>
      <w:lvlJc w:val="left"/>
      <w:pPr>
        <w:ind w:left="2606" w:hanging="360"/>
      </w:pPr>
      <w:rPr>
        <w:rFonts w:ascii="Courier New" w:hAnsi="Courier New" w:cs="Courier New" w:hint="default"/>
      </w:rPr>
    </w:lvl>
    <w:lvl w:ilvl="2" w:tplc="04090005" w:tentative="1">
      <w:start w:val="1"/>
      <w:numFmt w:val="bullet"/>
      <w:lvlText w:val=""/>
      <w:lvlJc w:val="left"/>
      <w:pPr>
        <w:ind w:left="3326" w:hanging="360"/>
      </w:pPr>
      <w:rPr>
        <w:rFonts w:ascii="Wingdings" w:hAnsi="Wingdings" w:hint="default"/>
      </w:rPr>
    </w:lvl>
    <w:lvl w:ilvl="3" w:tplc="04090001" w:tentative="1">
      <w:start w:val="1"/>
      <w:numFmt w:val="bullet"/>
      <w:lvlText w:val=""/>
      <w:lvlJc w:val="left"/>
      <w:pPr>
        <w:ind w:left="4046" w:hanging="360"/>
      </w:pPr>
      <w:rPr>
        <w:rFonts w:ascii="Symbol" w:hAnsi="Symbol" w:hint="default"/>
      </w:rPr>
    </w:lvl>
    <w:lvl w:ilvl="4" w:tplc="04090003" w:tentative="1">
      <w:start w:val="1"/>
      <w:numFmt w:val="bullet"/>
      <w:lvlText w:val="o"/>
      <w:lvlJc w:val="left"/>
      <w:pPr>
        <w:ind w:left="4766" w:hanging="360"/>
      </w:pPr>
      <w:rPr>
        <w:rFonts w:ascii="Courier New" w:hAnsi="Courier New" w:cs="Courier New" w:hint="default"/>
      </w:rPr>
    </w:lvl>
    <w:lvl w:ilvl="5" w:tplc="04090005" w:tentative="1">
      <w:start w:val="1"/>
      <w:numFmt w:val="bullet"/>
      <w:lvlText w:val=""/>
      <w:lvlJc w:val="left"/>
      <w:pPr>
        <w:ind w:left="5486" w:hanging="360"/>
      </w:pPr>
      <w:rPr>
        <w:rFonts w:ascii="Wingdings" w:hAnsi="Wingdings" w:hint="default"/>
      </w:rPr>
    </w:lvl>
    <w:lvl w:ilvl="6" w:tplc="04090001" w:tentative="1">
      <w:start w:val="1"/>
      <w:numFmt w:val="bullet"/>
      <w:lvlText w:val=""/>
      <w:lvlJc w:val="left"/>
      <w:pPr>
        <w:ind w:left="6206" w:hanging="360"/>
      </w:pPr>
      <w:rPr>
        <w:rFonts w:ascii="Symbol" w:hAnsi="Symbol" w:hint="default"/>
      </w:rPr>
    </w:lvl>
    <w:lvl w:ilvl="7" w:tplc="04090003" w:tentative="1">
      <w:start w:val="1"/>
      <w:numFmt w:val="bullet"/>
      <w:lvlText w:val="o"/>
      <w:lvlJc w:val="left"/>
      <w:pPr>
        <w:ind w:left="6926" w:hanging="360"/>
      </w:pPr>
      <w:rPr>
        <w:rFonts w:ascii="Courier New" w:hAnsi="Courier New" w:cs="Courier New" w:hint="default"/>
      </w:rPr>
    </w:lvl>
    <w:lvl w:ilvl="8" w:tplc="04090005" w:tentative="1">
      <w:start w:val="1"/>
      <w:numFmt w:val="bullet"/>
      <w:lvlText w:val=""/>
      <w:lvlJc w:val="left"/>
      <w:pPr>
        <w:ind w:left="7646" w:hanging="360"/>
      </w:pPr>
      <w:rPr>
        <w:rFonts w:ascii="Wingdings" w:hAnsi="Wingdings" w:hint="default"/>
      </w:rPr>
    </w:lvl>
  </w:abstractNum>
  <w:abstractNum w:abstractNumId="7" w15:restartNumberingAfterBreak="0">
    <w:nsid w:val="14F11098"/>
    <w:multiLevelType w:val="hybridMultilevel"/>
    <w:tmpl w:val="EE82ABDC"/>
    <w:lvl w:ilvl="0" w:tplc="7C5EC356">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187736E5"/>
    <w:multiLevelType w:val="hybridMultilevel"/>
    <w:tmpl w:val="1BEA531A"/>
    <w:lvl w:ilvl="0" w:tplc="E1700A8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18FD68E6"/>
    <w:multiLevelType w:val="hybridMultilevel"/>
    <w:tmpl w:val="0948942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 w15:restartNumberingAfterBreak="0">
    <w:nsid w:val="1CB91EB9"/>
    <w:multiLevelType w:val="hybridMultilevel"/>
    <w:tmpl w:val="1BEA531A"/>
    <w:lvl w:ilvl="0" w:tplc="E1700A8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2A7461E4"/>
    <w:multiLevelType w:val="hybridMultilevel"/>
    <w:tmpl w:val="F8EE67A8"/>
    <w:lvl w:ilvl="0" w:tplc="120E03EC">
      <w:start w:val="1"/>
      <w:numFmt w:val="decimal"/>
      <w:lvlText w:val="%1."/>
      <w:lvlJc w:val="left"/>
      <w:pPr>
        <w:ind w:left="720" w:hanging="360"/>
      </w:pPr>
      <w:rPr>
        <w:rFonts w:asciiTheme="minorHAnsi" w:eastAsia="Times New Roman" w:hAnsiTheme="minorHAnsi" w:cstheme="minorHAnsi"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E3F5530"/>
    <w:multiLevelType w:val="hybridMultilevel"/>
    <w:tmpl w:val="C902059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38735EEB"/>
    <w:multiLevelType w:val="hybridMultilevel"/>
    <w:tmpl w:val="869EBB9E"/>
    <w:lvl w:ilvl="0" w:tplc="34DC501E">
      <w:start w:val="1"/>
      <w:numFmt w:val="lowerLetter"/>
      <w:lvlText w:val="%1)"/>
      <w:lvlJc w:val="left"/>
      <w:pPr>
        <w:ind w:left="1080" w:hanging="360"/>
      </w:pPr>
      <w:rPr>
        <w:rFonts w:hint="default"/>
        <w:b w:val="0"/>
        <w:u w:val="none"/>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4" w15:restartNumberingAfterBreak="0">
    <w:nsid w:val="3E8D5E96"/>
    <w:multiLevelType w:val="hybridMultilevel"/>
    <w:tmpl w:val="AA6A4426"/>
    <w:lvl w:ilvl="0" w:tplc="04090001">
      <w:start w:val="1"/>
      <w:numFmt w:val="bullet"/>
      <w:lvlText w:val=""/>
      <w:lvlJc w:val="left"/>
      <w:pPr>
        <w:ind w:left="720" w:hanging="360"/>
      </w:pPr>
      <w:rPr>
        <w:rFonts w:ascii="Symbol" w:hAnsi="Symbo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77F19C2"/>
    <w:multiLevelType w:val="hybridMultilevel"/>
    <w:tmpl w:val="9F3075A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8E827EB"/>
    <w:multiLevelType w:val="hybridMultilevel"/>
    <w:tmpl w:val="7BF4D032"/>
    <w:lvl w:ilvl="0" w:tplc="04090017">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49767042"/>
    <w:multiLevelType w:val="hybridMultilevel"/>
    <w:tmpl w:val="CA7E0342"/>
    <w:lvl w:ilvl="0" w:tplc="93161AF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8" w15:restartNumberingAfterBreak="0">
    <w:nsid w:val="4CFE7F08"/>
    <w:multiLevelType w:val="hybridMultilevel"/>
    <w:tmpl w:val="8FCE5034"/>
    <w:lvl w:ilvl="0" w:tplc="0409000B">
      <w:start w:val="1"/>
      <w:numFmt w:val="bullet"/>
      <w:lvlText w:val=""/>
      <w:lvlJc w:val="left"/>
      <w:pPr>
        <w:ind w:left="8280" w:hanging="720"/>
      </w:pPr>
      <w:rPr>
        <w:rFonts w:ascii="Wingdings" w:hAnsi="Wingdings" w:hint="default"/>
      </w:rPr>
    </w:lvl>
    <w:lvl w:ilvl="1" w:tplc="04090019" w:tentative="1">
      <w:start w:val="1"/>
      <w:numFmt w:val="lowerLetter"/>
      <w:lvlText w:val="%2."/>
      <w:lvlJc w:val="left"/>
      <w:pPr>
        <w:ind w:left="8640" w:hanging="360"/>
      </w:pPr>
    </w:lvl>
    <w:lvl w:ilvl="2" w:tplc="0409001B" w:tentative="1">
      <w:start w:val="1"/>
      <w:numFmt w:val="lowerRoman"/>
      <w:lvlText w:val="%3."/>
      <w:lvlJc w:val="right"/>
      <w:pPr>
        <w:ind w:left="9360" w:hanging="180"/>
      </w:pPr>
    </w:lvl>
    <w:lvl w:ilvl="3" w:tplc="0409000F" w:tentative="1">
      <w:start w:val="1"/>
      <w:numFmt w:val="decimal"/>
      <w:lvlText w:val="%4."/>
      <w:lvlJc w:val="left"/>
      <w:pPr>
        <w:ind w:left="10080" w:hanging="360"/>
      </w:pPr>
    </w:lvl>
    <w:lvl w:ilvl="4" w:tplc="04090019" w:tentative="1">
      <w:start w:val="1"/>
      <w:numFmt w:val="lowerLetter"/>
      <w:lvlText w:val="%5."/>
      <w:lvlJc w:val="left"/>
      <w:pPr>
        <w:ind w:left="10800" w:hanging="360"/>
      </w:pPr>
    </w:lvl>
    <w:lvl w:ilvl="5" w:tplc="0409001B" w:tentative="1">
      <w:start w:val="1"/>
      <w:numFmt w:val="lowerRoman"/>
      <w:lvlText w:val="%6."/>
      <w:lvlJc w:val="right"/>
      <w:pPr>
        <w:ind w:left="11520" w:hanging="180"/>
      </w:pPr>
    </w:lvl>
    <w:lvl w:ilvl="6" w:tplc="0409000F" w:tentative="1">
      <w:start w:val="1"/>
      <w:numFmt w:val="decimal"/>
      <w:lvlText w:val="%7."/>
      <w:lvlJc w:val="left"/>
      <w:pPr>
        <w:ind w:left="12240" w:hanging="360"/>
      </w:pPr>
    </w:lvl>
    <w:lvl w:ilvl="7" w:tplc="04090019" w:tentative="1">
      <w:start w:val="1"/>
      <w:numFmt w:val="lowerLetter"/>
      <w:lvlText w:val="%8."/>
      <w:lvlJc w:val="left"/>
      <w:pPr>
        <w:ind w:left="12960" w:hanging="360"/>
      </w:pPr>
    </w:lvl>
    <w:lvl w:ilvl="8" w:tplc="0409001B" w:tentative="1">
      <w:start w:val="1"/>
      <w:numFmt w:val="lowerRoman"/>
      <w:lvlText w:val="%9."/>
      <w:lvlJc w:val="right"/>
      <w:pPr>
        <w:ind w:left="13680" w:hanging="180"/>
      </w:pPr>
    </w:lvl>
  </w:abstractNum>
  <w:abstractNum w:abstractNumId="19" w15:restartNumberingAfterBreak="0">
    <w:nsid w:val="5B7849AA"/>
    <w:multiLevelType w:val="hybridMultilevel"/>
    <w:tmpl w:val="98D00CC2"/>
    <w:lvl w:ilvl="0" w:tplc="43F0C72C">
      <w:start w:val="1"/>
      <w:numFmt w:val="decimal"/>
      <w:lvlText w:val="%1."/>
      <w:lvlJc w:val="left"/>
      <w:pPr>
        <w:ind w:left="720" w:hanging="360"/>
      </w:pPr>
      <w:rPr>
        <w:rFonts w:hint="default"/>
        <w:b w:val="0"/>
        <w:bCs/>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619E3D24"/>
    <w:multiLevelType w:val="hybridMultilevel"/>
    <w:tmpl w:val="9A4E19CA"/>
    <w:lvl w:ilvl="0" w:tplc="04090001">
      <w:start w:val="1"/>
      <w:numFmt w:val="bullet"/>
      <w:lvlText w:val=""/>
      <w:lvlJc w:val="left"/>
      <w:pPr>
        <w:ind w:left="1860" w:hanging="360"/>
      </w:pPr>
      <w:rPr>
        <w:rFonts w:ascii="Symbol" w:hAnsi="Symbol" w:hint="default"/>
      </w:rPr>
    </w:lvl>
    <w:lvl w:ilvl="1" w:tplc="04090003" w:tentative="1">
      <w:start w:val="1"/>
      <w:numFmt w:val="bullet"/>
      <w:lvlText w:val="o"/>
      <w:lvlJc w:val="left"/>
      <w:pPr>
        <w:ind w:left="2580" w:hanging="360"/>
      </w:pPr>
      <w:rPr>
        <w:rFonts w:ascii="Courier New" w:hAnsi="Courier New" w:cs="Courier New" w:hint="default"/>
      </w:rPr>
    </w:lvl>
    <w:lvl w:ilvl="2" w:tplc="04090005" w:tentative="1">
      <w:start w:val="1"/>
      <w:numFmt w:val="bullet"/>
      <w:lvlText w:val=""/>
      <w:lvlJc w:val="left"/>
      <w:pPr>
        <w:ind w:left="3300" w:hanging="360"/>
      </w:pPr>
      <w:rPr>
        <w:rFonts w:ascii="Wingdings" w:hAnsi="Wingdings" w:hint="default"/>
      </w:rPr>
    </w:lvl>
    <w:lvl w:ilvl="3" w:tplc="04090001" w:tentative="1">
      <w:start w:val="1"/>
      <w:numFmt w:val="bullet"/>
      <w:lvlText w:val=""/>
      <w:lvlJc w:val="left"/>
      <w:pPr>
        <w:ind w:left="4020" w:hanging="360"/>
      </w:pPr>
      <w:rPr>
        <w:rFonts w:ascii="Symbol" w:hAnsi="Symbol" w:hint="default"/>
      </w:rPr>
    </w:lvl>
    <w:lvl w:ilvl="4" w:tplc="04090003" w:tentative="1">
      <w:start w:val="1"/>
      <w:numFmt w:val="bullet"/>
      <w:lvlText w:val="o"/>
      <w:lvlJc w:val="left"/>
      <w:pPr>
        <w:ind w:left="4740" w:hanging="360"/>
      </w:pPr>
      <w:rPr>
        <w:rFonts w:ascii="Courier New" w:hAnsi="Courier New" w:cs="Courier New" w:hint="default"/>
      </w:rPr>
    </w:lvl>
    <w:lvl w:ilvl="5" w:tplc="04090005" w:tentative="1">
      <w:start w:val="1"/>
      <w:numFmt w:val="bullet"/>
      <w:lvlText w:val=""/>
      <w:lvlJc w:val="left"/>
      <w:pPr>
        <w:ind w:left="5460" w:hanging="360"/>
      </w:pPr>
      <w:rPr>
        <w:rFonts w:ascii="Wingdings" w:hAnsi="Wingdings" w:hint="default"/>
      </w:rPr>
    </w:lvl>
    <w:lvl w:ilvl="6" w:tplc="04090001" w:tentative="1">
      <w:start w:val="1"/>
      <w:numFmt w:val="bullet"/>
      <w:lvlText w:val=""/>
      <w:lvlJc w:val="left"/>
      <w:pPr>
        <w:ind w:left="6180" w:hanging="360"/>
      </w:pPr>
      <w:rPr>
        <w:rFonts w:ascii="Symbol" w:hAnsi="Symbol" w:hint="default"/>
      </w:rPr>
    </w:lvl>
    <w:lvl w:ilvl="7" w:tplc="04090003" w:tentative="1">
      <w:start w:val="1"/>
      <w:numFmt w:val="bullet"/>
      <w:lvlText w:val="o"/>
      <w:lvlJc w:val="left"/>
      <w:pPr>
        <w:ind w:left="6900" w:hanging="360"/>
      </w:pPr>
      <w:rPr>
        <w:rFonts w:ascii="Courier New" w:hAnsi="Courier New" w:cs="Courier New" w:hint="default"/>
      </w:rPr>
    </w:lvl>
    <w:lvl w:ilvl="8" w:tplc="04090005" w:tentative="1">
      <w:start w:val="1"/>
      <w:numFmt w:val="bullet"/>
      <w:lvlText w:val=""/>
      <w:lvlJc w:val="left"/>
      <w:pPr>
        <w:ind w:left="7620" w:hanging="360"/>
      </w:pPr>
      <w:rPr>
        <w:rFonts w:ascii="Wingdings" w:hAnsi="Wingdings" w:hint="default"/>
      </w:rPr>
    </w:lvl>
  </w:abstractNum>
  <w:abstractNum w:abstractNumId="21" w15:restartNumberingAfterBreak="0">
    <w:nsid w:val="66FB7EB8"/>
    <w:multiLevelType w:val="hybridMultilevel"/>
    <w:tmpl w:val="3FDAFD06"/>
    <w:lvl w:ilvl="0" w:tplc="04090017">
      <w:start w:val="1"/>
      <w:numFmt w:val="lowerLetter"/>
      <w:lvlText w:val="%1)"/>
      <w:lvlJc w:val="left"/>
      <w:pPr>
        <w:ind w:left="1800" w:hanging="360"/>
      </w:pPr>
      <w:rPr>
        <w:rFonts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22" w15:restartNumberingAfterBreak="0">
    <w:nsid w:val="6DF4053B"/>
    <w:multiLevelType w:val="hybridMultilevel"/>
    <w:tmpl w:val="2C08AC8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6EAB5DF9"/>
    <w:multiLevelType w:val="hybridMultilevel"/>
    <w:tmpl w:val="ABDEF36C"/>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4" w15:restartNumberingAfterBreak="0">
    <w:nsid w:val="709B44A9"/>
    <w:multiLevelType w:val="hybridMultilevel"/>
    <w:tmpl w:val="4CDE749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5" w15:restartNumberingAfterBreak="0">
    <w:nsid w:val="70EF5A4C"/>
    <w:multiLevelType w:val="hybridMultilevel"/>
    <w:tmpl w:val="DC0A10C4"/>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26" w15:restartNumberingAfterBreak="0">
    <w:nsid w:val="71A80FB1"/>
    <w:multiLevelType w:val="hybridMultilevel"/>
    <w:tmpl w:val="697665D2"/>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27" w15:restartNumberingAfterBreak="0">
    <w:nsid w:val="721A22DB"/>
    <w:multiLevelType w:val="hybridMultilevel"/>
    <w:tmpl w:val="A8FC6788"/>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8" w15:restartNumberingAfterBreak="0">
    <w:nsid w:val="7C9D60A8"/>
    <w:multiLevelType w:val="hybridMultilevel"/>
    <w:tmpl w:val="2CC6F1F2"/>
    <w:lvl w:ilvl="0" w:tplc="99026F68">
      <w:start w:val="1"/>
      <w:numFmt w:val="decimal"/>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7E0B2EA4"/>
    <w:multiLevelType w:val="hybridMultilevel"/>
    <w:tmpl w:val="FB50D25E"/>
    <w:lvl w:ilvl="0" w:tplc="04090001">
      <w:start w:val="1"/>
      <w:numFmt w:val="bullet"/>
      <w:lvlText w:val=""/>
      <w:lvlJc w:val="left"/>
      <w:pPr>
        <w:ind w:left="2880" w:hanging="360"/>
      </w:pPr>
      <w:rPr>
        <w:rFonts w:ascii="Symbol" w:hAnsi="Symbol" w:hint="default"/>
      </w:rPr>
    </w:lvl>
    <w:lvl w:ilvl="1" w:tplc="04090015">
      <w:start w:val="1"/>
      <w:numFmt w:val="upperLetter"/>
      <w:lvlText w:val="%2."/>
      <w:lvlJc w:val="left"/>
      <w:pPr>
        <w:ind w:left="3600" w:hanging="360"/>
      </w:pPr>
      <w:rPr>
        <w:rFonts w:hint="default"/>
      </w:rPr>
    </w:lvl>
    <w:lvl w:ilvl="2" w:tplc="2F927FCA">
      <w:start w:val="1"/>
      <w:numFmt w:val="upperLetter"/>
      <w:lvlText w:val="%3."/>
      <w:lvlJc w:val="left"/>
      <w:pPr>
        <w:ind w:left="4320" w:hanging="360"/>
      </w:pPr>
      <w:rPr>
        <w:rFonts w:hint="default"/>
      </w:rPr>
    </w:lvl>
    <w:lvl w:ilvl="3" w:tplc="D6366E36">
      <w:start w:val="1"/>
      <w:numFmt w:val="decimal"/>
      <w:lvlText w:val="%4."/>
      <w:lvlJc w:val="left"/>
      <w:pPr>
        <w:ind w:left="5040" w:hanging="360"/>
      </w:pPr>
      <w:rPr>
        <w:rFonts w:hint="default"/>
      </w:rPr>
    </w:lvl>
    <w:lvl w:ilvl="4" w:tplc="0409000B">
      <w:start w:val="1"/>
      <w:numFmt w:val="bullet"/>
      <w:lvlText w:val=""/>
      <w:lvlJc w:val="left"/>
      <w:pPr>
        <w:ind w:left="6120" w:hanging="720"/>
      </w:pPr>
      <w:rPr>
        <w:rFonts w:ascii="Wingdings" w:hAnsi="Wingdings" w:hint="default"/>
      </w:rPr>
    </w:lvl>
    <w:lvl w:ilvl="5" w:tplc="E6BECBD4">
      <w:start w:val="1"/>
      <w:numFmt w:val="lowerLetter"/>
      <w:lvlText w:val="%6)"/>
      <w:lvlJc w:val="left"/>
      <w:pPr>
        <w:ind w:left="6480" w:hanging="360"/>
      </w:pPr>
      <w:rPr>
        <w:rFonts w:hint="default"/>
      </w:rPr>
    </w:lvl>
    <w:lvl w:ilvl="6" w:tplc="04090001" w:tentative="1">
      <w:start w:val="1"/>
      <w:numFmt w:val="bullet"/>
      <w:lvlText w:val=""/>
      <w:lvlJc w:val="left"/>
      <w:pPr>
        <w:ind w:left="7200" w:hanging="360"/>
      </w:pPr>
      <w:rPr>
        <w:rFonts w:ascii="Symbol" w:hAnsi="Symbol" w:hint="default"/>
      </w:rPr>
    </w:lvl>
    <w:lvl w:ilvl="7" w:tplc="04090003">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num w:numId="1" w16cid:durableId="420684519">
    <w:abstractNumId w:val="15"/>
  </w:num>
  <w:num w:numId="2" w16cid:durableId="1701003408">
    <w:abstractNumId w:val="27"/>
  </w:num>
  <w:num w:numId="3" w16cid:durableId="1631937344">
    <w:abstractNumId w:val="13"/>
  </w:num>
  <w:num w:numId="4" w16cid:durableId="1397123794">
    <w:abstractNumId w:val="28"/>
  </w:num>
  <w:num w:numId="5" w16cid:durableId="1905675228">
    <w:abstractNumId w:val="7"/>
  </w:num>
  <w:num w:numId="6" w16cid:durableId="812064012">
    <w:abstractNumId w:val="29"/>
  </w:num>
  <w:num w:numId="7" w16cid:durableId="325860618">
    <w:abstractNumId w:val="14"/>
  </w:num>
  <w:num w:numId="8" w16cid:durableId="556479552">
    <w:abstractNumId w:val="17"/>
  </w:num>
  <w:num w:numId="9" w16cid:durableId="553857350">
    <w:abstractNumId w:val="12"/>
  </w:num>
  <w:num w:numId="10" w16cid:durableId="414010987">
    <w:abstractNumId w:val="5"/>
  </w:num>
  <w:num w:numId="11" w16cid:durableId="719402063">
    <w:abstractNumId w:val="25"/>
  </w:num>
  <w:num w:numId="12" w16cid:durableId="194582952">
    <w:abstractNumId w:val="26"/>
  </w:num>
  <w:num w:numId="13" w16cid:durableId="999042697">
    <w:abstractNumId w:val="6"/>
  </w:num>
  <w:num w:numId="14" w16cid:durableId="702942367">
    <w:abstractNumId w:val="0"/>
  </w:num>
  <w:num w:numId="15" w16cid:durableId="351688281">
    <w:abstractNumId w:val="22"/>
  </w:num>
  <w:num w:numId="16" w16cid:durableId="2074043638">
    <w:abstractNumId w:val="11"/>
  </w:num>
  <w:num w:numId="17" w16cid:durableId="1638024090">
    <w:abstractNumId w:val="20"/>
  </w:num>
  <w:num w:numId="18" w16cid:durableId="1563368177">
    <w:abstractNumId w:val="4"/>
  </w:num>
  <w:num w:numId="19" w16cid:durableId="2132166075">
    <w:abstractNumId w:val="18"/>
  </w:num>
  <w:num w:numId="20" w16cid:durableId="436829892">
    <w:abstractNumId w:val="2"/>
  </w:num>
  <w:num w:numId="21" w16cid:durableId="2141996239">
    <w:abstractNumId w:val="3"/>
  </w:num>
  <w:num w:numId="22" w16cid:durableId="1417748102">
    <w:abstractNumId w:val="16"/>
  </w:num>
  <w:num w:numId="23" w16cid:durableId="769667323">
    <w:abstractNumId w:val="10"/>
  </w:num>
  <w:num w:numId="24" w16cid:durableId="548996435">
    <w:abstractNumId w:val="24"/>
  </w:num>
  <w:num w:numId="25" w16cid:durableId="533344987">
    <w:abstractNumId w:val="8"/>
  </w:num>
  <w:num w:numId="26" w16cid:durableId="812215101">
    <w:abstractNumId w:val="21"/>
  </w:num>
  <w:num w:numId="27" w16cid:durableId="61587442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990942224">
    <w:abstractNumId w:val="23"/>
  </w:num>
  <w:num w:numId="29" w16cid:durableId="1728140584">
    <w:abstractNumId w:val="1"/>
  </w:num>
  <w:num w:numId="30" w16cid:durableId="724724331">
    <w:abstractNumId w:val="9"/>
  </w:num>
  <w:num w:numId="31" w16cid:durableId="928394306">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8"/>
  <w:proofState w:spelling="clean"/>
  <w:defaultTabStop w:val="720"/>
  <w:drawingGridHorizontalSpacing w:val="1872"/>
  <w:drawingGridVerticalSpacing w:val="1872"/>
  <w:characterSpacingControl w:val="doNotCompress"/>
  <w:hdrShapeDefaults>
    <o:shapedefaults v:ext="edit" spidmax="1433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0B92"/>
    <w:rsid w:val="000064C4"/>
    <w:rsid w:val="0002346D"/>
    <w:rsid w:val="0003799C"/>
    <w:rsid w:val="00050B92"/>
    <w:rsid w:val="00054D19"/>
    <w:rsid w:val="000659AF"/>
    <w:rsid w:val="00067502"/>
    <w:rsid w:val="000720E7"/>
    <w:rsid w:val="0007417C"/>
    <w:rsid w:val="00075EB3"/>
    <w:rsid w:val="00083610"/>
    <w:rsid w:val="00096BF7"/>
    <w:rsid w:val="000D4B71"/>
    <w:rsid w:val="000D7AF7"/>
    <w:rsid w:val="000E6163"/>
    <w:rsid w:val="000F1885"/>
    <w:rsid w:val="000F31AD"/>
    <w:rsid w:val="000F52BF"/>
    <w:rsid w:val="00102DCD"/>
    <w:rsid w:val="001044A2"/>
    <w:rsid w:val="00122816"/>
    <w:rsid w:val="00170B2A"/>
    <w:rsid w:val="001A1607"/>
    <w:rsid w:val="001C14E1"/>
    <w:rsid w:val="001F042F"/>
    <w:rsid w:val="001F095A"/>
    <w:rsid w:val="001F3D26"/>
    <w:rsid w:val="002032C4"/>
    <w:rsid w:val="00230615"/>
    <w:rsid w:val="00242150"/>
    <w:rsid w:val="0024778E"/>
    <w:rsid w:val="00277B1F"/>
    <w:rsid w:val="0028670E"/>
    <w:rsid w:val="00292356"/>
    <w:rsid w:val="00293BBA"/>
    <w:rsid w:val="002A52A6"/>
    <w:rsid w:val="002B6B38"/>
    <w:rsid w:val="002D09DE"/>
    <w:rsid w:val="002D0E04"/>
    <w:rsid w:val="002D3515"/>
    <w:rsid w:val="002D65CF"/>
    <w:rsid w:val="00326674"/>
    <w:rsid w:val="003348B7"/>
    <w:rsid w:val="00335826"/>
    <w:rsid w:val="003620C7"/>
    <w:rsid w:val="0036531A"/>
    <w:rsid w:val="00383E0E"/>
    <w:rsid w:val="00391B6F"/>
    <w:rsid w:val="003C776B"/>
    <w:rsid w:val="003E227D"/>
    <w:rsid w:val="003E7B97"/>
    <w:rsid w:val="00410DA2"/>
    <w:rsid w:val="0042377F"/>
    <w:rsid w:val="004402EC"/>
    <w:rsid w:val="0044154F"/>
    <w:rsid w:val="00470FE8"/>
    <w:rsid w:val="004908EA"/>
    <w:rsid w:val="004973D2"/>
    <w:rsid w:val="004B0592"/>
    <w:rsid w:val="004C17EE"/>
    <w:rsid w:val="004E4BA4"/>
    <w:rsid w:val="0050206C"/>
    <w:rsid w:val="005113A0"/>
    <w:rsid w:val="005669BD"/>
    <w:rsid w:val="0059126C"/>
    <w:rsid w:val="0059173E"/>
    <w:rsid w:val="005D27AD"/>
    <w:rsid w:val="00601574"/>
    <w:rsid w:val="0060388E"/>
    <w:rsid w:val="00605A77"/>
    <w:rsid w:val="006205C2"/>
    <w:rsid w:val="006306F1"/>
    <w:rsid w:val="006447DD"/>
    <w:rsid w:val="00657CD9"/>
    <w:rsid w:val="00673826"/>
    <w:rsid w:val="00693FDD"/>
    <w:rsid w:val="00694F0A"/>
    <w:rsid w:val="006B2459"/>
    <w:rsid w:val="006F467B"/>
    <w:rsid w:val="00706B0E"/>
    <w:rsid w:val="00723069"/>
    <w:rsid w:val="00724A76"/>
    <w:rsid w:val="00734231"/>
    <w:rsid w:val="00742F5D"/>
    <w:rsid w:val="007651B7"/>
    <w:rsid w:val="0077117B"/>
    <w:rsid w:val="00771F93"/>
    <w:rsid w:val="00772AFE"/>
    <w:rsid w:val="007B378D"/>
    <w:rsid w:val="007C28B5"/>
    <w:rsid w:val="007C3523"/>
    <w:rsid w:val="007C4C11"/>
    <w:rsid w:val="007D02EA"/>
    <w:rsid w:val="007E067A"/>
    <w:rsid w:val="007F27AB"/>
    <w:rsid w:val="0080126D"/>
    <w:rsid w:val="00807937"/>
    <w:rsid w:val="008125E0"/>
    <w:rsid w:val="008400DB"/>
    <w:rsid w:val="00845BAD"/>
    <w:rsid w:val="00847704"/>
    <w:rsid w:val="00850F46"/>
    <w:rsid w:val="00863552"/>
    <w:rsid w:val="008651A9"/>
    <w:rsid w:val="00870B36"/>
    <w:rsid w:val="008720A3"/>
    <w:rsid w:val="008D69E7"/>
    <w:rsid w:val="008F00D3"/>
    <w:rsid w:val="00902A16"/>
    <w:rsid w:val="00903784"/>
    <w:rsid w:val="0091648D"/>
    <w:rsid w:val="00916F5F"/>
    <w:rsid w:val="009225F3"/>
    <w:rsid w:val="00923F3F"/>
    <w:rsid w:val="00932214"/>
    <w:rsid w:val="00950307"/>
    <w:rsid w:val="00955BE5"/>
    <w:rsid w:val="00957360"/>
    <w:rsid w:val="009754B2"/>
    <w:rsid w:val="00994703"/>
    <w:rsid w:val="009C4A04"/>
    <w:rsid w:val="009C7DA1"/>
    <w:rsid w:val="009F7EC2"/>
    <w:rsid w:val="00A04161"/>
    <w:rsid w:val="00A32861"/>
    <w:rsid w:val="00A61DD4"/>
    <w:rsid w:val="00A96A20"/>
    <w:rsid w:val="00AA001E"/>
    <w:rsid w:val="00AB2A37"/>
    <w:rsid w:val="00AC36C5"/>
    <w:rsid w:val="00AE2AF0"/>
    <w:rsid w:val="00AF2DDD"/>
    <w:rsid w:val="00AF2E78"/>
    <w:rsid w:val="00B14618"/>
    <w:rsid w:val="00B560F2"/>
    <w:rsid w:val="00BB252A"/>
    <w:rsid w:val="00BB283E"/>
    <w:rsid w:val="00BB4E74"/>
    <w:rsid w:val="00BB6C27"/>
    <w:rsid w:val="00BD6C9C"/>
    <w:rsid w:val="00BF5B62"/>
    <w:rsid w:val="00C00137"/>
    <w:rsid w:val="00C01511"/>
    <w:rsid w:val="00C14E26"/>
    <w:rsid w:val="00C23E8D"/>
    <w:rsid w:val="00C27007"/>
    <w:rsid w:val="00C359BC"/>
    <w:rsid w:val="00C42129"/>
    <w:rsid w:val="00C72F07"/>
    <w:rsid w:val="00C83AB2"/>
    <w:rsid w:val="00C86017"/>
    <w:rsid w:val="00C93ED7"/>
    <w:rsid w:val="00C955F3"/>
    <w:rsid w:val="00C97440"/>
    <w:rsid w:val="00CA1397"/>
    <w:rsid w:val="00CB2091"/>
    <w:rsid w:val="00CC0FB6"/>
    <w:rsid w:val="00CD572D"/>
    <w:rsid w:val="00CF6EEA"/>
    <w:rsid w:val="00D04614"/>
    <w:rsid w:val="00D330FB"/>
    <w:rsid w:val="00D401D5"/>
    <w:rsid w:val="00D41AA0"/>
    <w:rsid w:val="00D645A3"/>
    <w:rsid w:val="00D64855"/>
    <w:rsid w:val="00D70DFF"/>
    <w:rsid w:val="00D770A1"/>
    <w:rsid w:val="00D77313"/>
    <w:rsid w:val="00D927D8"/>
    <w:rsid w:val="00DB4BD7"/>
    <w:rsid w:val="00DC71E3"/>
    <w:rsid w:val="00DD3A90"/>
    <w:rsid w:val="00E04875"/>
    <w:rsid w:val="00E15D71"/>
    <w:rsid w:val="00E22AB9"/>
    <w:rsid w:val="00E476C0"/>
    <w:rsid w:val="00E5087E"/>
    <w:rsid w:val="00E7059A"/>
    <w:rsid w:val="00E819EF"/>
    <w:rsid w:val="00EA64DC"/>
    <w:rsid w:val="00EB2256"/>
    <w:rsid w:val="00EB38E4"/>
    <w:rsid w:val="00EC2779"/>
    <w:rsid w:val="00EE21C9"/>
    <w:rsid w:val="00EF01E9"/>
    <w:rsid w:val="00F0477F"/>
    <w:rsid w:val="00F215C2"/>
    <w:rsid w:val="00F22182"/>
    <w:rsid w:val="00F27CC0"/>
    <w:rsid w:val="00F53A24"/>
    <w:rsid w:val="00F626E5"/>
    <w:rsid w:val="00F636CF"/>
    <w:rsid w:val="00F76197"/>
    <w:rsid w:val="00F94C90"/>
    <w:rsid w:val="00F978F6"/>
    <w:rsid w:val="00FA7372"/>
    <w:rsid w:val="00FB02F3"/>
    <w:rsid w:val="00FD275A"/>
    <w:rsid w:val="00FD61D9"/>
    <w:rsid w:val="00FF118D"/>
    <w:rsid w:val="00FF3944"/>
    <w:rsid w:val="00FF3B1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010E42F8"/>
  <w15:chartTrackingRefBased/>
  <w15:docId w15:val="{1B39247B-A7A6-4465-9943-81732572E7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50B92"/>
    <w:rPr>
      <w:rFonts w:ascii="Times New Roman" w:eastAsia="Times New Roman" w:hAnsi="Times New Roma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EA64DC"/>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ListParagraph">
    <w:name w:val="List Paragraph"/>
    <w:basedOn w:val="Normal"/>
    <w:uiPriority w:val="34"/>
    <w:qFormat/>
    <w:rsid w:val="00863552"/>
    <w:pPr>
      <w:spacing w:after="200" w:line="276" w:lineRule="auto"/>
      <w:ind w:left="720"/>
      <w:contextualSpacing/>
    </w:pPr>
    <w:rPr>
      <w:rFonts w:ascii="Calibri" w:eastAsia="Calibri" w:hAnsi="Calibri"/>
      <w:sz w:val="22"/>
      <w:szCs w:val="22"/>
    </w:rPr>
  </w:style>
  <w:style w:type="character" w:styleId="Hyperlink">
    <w:name w:val="Hyperlink"/>
    <w:uiPriority w:val="99"/>
    <w:unhideWhenUsed/>
    <w:rsid w:val="0060388E"/>
    <w:rPr>
      <w:color w:val="0000FF"/>
      <w:u w:val="single"/>
    </w:rPr>
  </w:style>
  <w:style w:type="paragraph" w:styleId="Header">
    <w:name w:val="header"/>
    <w:basedOn w:val="Normal"/>
    <w:link w:val="HeaderChar"/>
    <w:uiPriority w:val="99"/>
    <w:unhideWhenUsed/>
    <w:rsid w:val="00F76197"/>
    <w:pPr>
      <w:tabs>
        <w:tab w:val="center" w:pos="4680"/>
        <w:tab w:val="right" w:pos="9360"/>
      </w:tabs>
    </w:pPr>
    <w:rPr>
      <w:lang w:val="x-none" w:eastAsia="x-none"/>
    </w:rPr>
  </w:style>
  <w:style w:type="character" w:customStyle="1" w:styleId="HeaderChar">
    <w:name w:val="Header Char"/>
    <w:link w:val="Header"/>
    <w:uiPriority w:val="99"/>
    <w:rsid w:val="00F76197"/>
    <w:rPr>
      <w:rFonts w:ascii="Times New Roman" w:eastAsia="Times New Roman" w:hAnsi="Times New Roman"/>
    </w:rPr>
  </w:style>
  <w:style w:type="paragraph" w:styleId="Footer">
    <w:name w:val="footer"/>
    <w:basedOn w:val="Normal"/>
    <w:link w:val="FooterChar"/>
    <w:uiPriority w:val="99"/>
    <w:unhideWhenUsed/>
    <w:rsid w:val="00F76197"/>
    <w:pPr>
      <w:tabs>
        <w:tab w:val="center" w:pos="4680"/>
        <w:tab w:val="right" w:pos="9360"/>
      </w:tabs>
    </w:pPr>
    <w:rPr>
      <w:lang w:val="x-none" w:eastAsia="x-none"/>
    </w:rPr>
  </w:style>
  <w:style w:type="character" w:customStyle="1" w:styleId="FooterChar">
    <w:name w:val="Footer Char"/>
    <w:link w:val="Footer"/>
    <w:uiPriority w:val="99"/>
    <w:rsid w:val="00F76197"/>
    <w:rPr>
      <w:rFonts w:ascii="Times New Roman" w:eastAsia="Times New Roman" w:hAnsi="Times New Roman"/>
    </w:rPr>
  </w:style>
  <w:style w:type="paragraph" w:styleId="BalloonText">
    <w:name w:val="Balloon Text"/>
    <w:basedOn w:val="Normal"/>
    <w:link w:val="BalloonTextChar"/>
    <w:uiPriority w:val="99"/>
    <w:semiHidden/>
    <w:unhideWhenUsed/>
    <w:rsid w:val="007C3523"/>
    <w:rPr>
      <w:rFonts w:ascii="Segoe UI" w:hAnsi="Segoe UI" w:cs="Segoe UI"/>
      <w:sz w:val="18"/>
      <w:szCs w:val="18"/>
    </w:rPr>
  </w:style>
  <w:style w:type="character" w:customStyle="1" w:styleId="BalloonTextChar">
    <w:name w:val="Balloon Text Char"/>
    <w:link w:val="BalloonText"/>
    <w:uiPriority w:val="99"/>
    <w:semiHidden/>
    <w:rsid w:val="007C3523"/>
    <w:rPr>
      <w:rFonts w:ascii="Segoe UI" w:eastAsia="Times New Roman" w:hAnsi="Segoe UI" w:cs="Segoe UI"/>
      <w:sz w:val="18"/>
      <w:szCs w:val="18"/>
    </w:rPr>
  </w:style>
  <w:style w:type="paragraph" w:customStyle="1" w:styleId="Default">
    <w:name w:val="Default"/>
    <w:rsid w:val="00FF3944"/>
    <w:pPr>
      <w:autoSpaceDE w:val="0"/>
      <w:autoSpaceDN w:val="0"/>
      <w:adjustRightInd w:val="0"/>
    </w:pPr>
    <w:rPr>
      <w:rFonts w:ascii="Arial" w:hAnsi="Arial" w:cs="Arial"/>
      <w:color w:val="000000"/>
      <w:sz w:val="24"/>
      <w:szCs w:val="24"/>
    </w:rPr>
  </w:style>
  <w:style w:type="character" w:styleId="FollowedHyperlink">
    <w:name w:val="FollowedHyperlink"/>
    <w:uiPriority w:val="99"/>
    <w:semiHidden/>
    <w:unhideWhenUsed/>
    <w:rsid w:val="00F636CF"/>
    <w:rPr>
      <w:color w:val="954F72"/>
      <w:u w:val="single"/>
    </w:rPr>
  </w:style>
  <w:style w:type="character" w:styleId="UnresolvedMention">
    <w:name w:val="Unresolved Mention"/>
    <w:uiPriority w:val="99"/>
    <w:semiHidden/>
    <w:unhideWhenUsed/>
    <w:rsid w:val="00BB6C27"/>
    <w:rPr>
      <w:color w:val="605E5C"/>
      <w:shd w:val="clear" w:color="auto" w:fill="E1DFDD"/>
    </w:rPr>
  </w:style>
  <w:style w:type="character" w:styleId="CommentReference">
    <w:name w:val="annotation reference"/>
    <w:uiPriority w:val="99"/>
    <w:semiHidden/>
    <w:unhideWhenUsed/>
    <w:rsid w:val="00A32861"/>
    <w:rPr>
      <w:sz w:val="16"/>
      <w:szCs w:val="16"/>
    </w:rPr>
  </w:style>
  <w:style w:type="paragraph" w:styleId="CommentText">
    <w:name w:val="annotation text"/>
    <w:basedOn w:val="Normal"/>
    <w:link w:val="CommentTextChar"/>
    <w:uiPriority w:val="99"/>
    <w:semiHidden/>
    <w:unhideWhenUsed/>
    <w:rsid w:val="00A32861"/>
  </w:style>
  <w:style w:type="character" w:customStyle="1" w:styleId="CommentTextChar">
    <w:name w:val="Comment Text Char"/>
    <w:link w:val="CommentText"/>
    <w:uiPriority w:val="99"/>
    <w:semiHidden/>
    <w:rsid w:val="00A32861"/>
    <w:rPr>
      <w:rFonts w:ascii="Times New Roman" w:eastAsia="Times New Roman" w:hAnsi="Times New Roman"/>
    </w:rPr>
  </w:style>
  <w:style w:type="paragraph" w:styleId="CommentSubject">
    <w:name w:val="annotation subject"/>
    <w:basedOn w:val="CommentText"/>
    <w:next w:val="CommentText"/>
    <w:link w:val="CommentSubjectChar"/>
    <w:uiPriority w:val="99"/>
    <w:semiHidden/>
    <w:unhideWhenUsed/>
    <w:rsid w:val="00A32861"/>
    <w:rPr>
      <w:b/>
      <w:bCs/>
    </w:rPr>
  </w:style>
  <w:style w:type="character" w:customStyle="1" w:styleId="CommentSubjectChar">
    <w:name w:val="Comment Subject Char"/>
    <w:link w:val="CommentSubject"/>
    <w:uiPriority w:val="99"/>
    <w:semiHidden/>
    <w:rsid w:val="00A32861"/>
    <w:rPr>
      <w:rFonts w:ascii="Times New Roman" w:eastAsia="Times New Roman" w:hAnsi="Times New Roman"/>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97644664">
      <w:bodyDiv w:val="1"/>
      <w:marLeft w:val="0"/>
      <w:marRight w:val="0"/>
      <w:marTop w:val="0"/>
      <w:marBottom w:val="0"/>
      <w:divBdr>
        <w:top w:val="none" w:sz="0" w:space="0" w:color="auto"/>
        <w:left w:val="none" w:sz="0" w:space="0" w:color="auto"/>
        <w:bottom w:val="none" w:sz="0" w:space="0" w:color="auto"/>
        <w:right w:val="none" w:sz="0" w:space="0" w:color="auto"/>
      </w:divBdr>
    </w:div>
    <w:div w:id="722873698">
      <w:bodyDiv w:val="1"/>
      <w:marLeft w:val="0"/>
      <w:marRight w:val="0"/>
      <w:marTop w:val="0"/>
      <w:marBottom w:val="0"/>
      <w:divBdr>
        <w:top w:val="none" w:sz="0" w:space="0" w:color="auto"/>
        <w:left w:val="none" w:sz="0" w:space="0" w:color="auto"/>
        <w:bottom w:val="none" w:sz="0" w:space="0" w:color="auto"/>
        <w:right w:val="none" w:sz="0" w:space="0" w:color="auto"/>
      </w:divBdr>
    </w:div>
    <w:div w:id="101954792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hyperlink" Target="https://www.oregon.gov/oha/PH/HEALTHYPEOPLEFAMILIES/REPRODUCTIVESEXUALHEALTH/RESOURCES/Documents/CPS-Core_RH.docx" TargetMode="External"/><Relationship Id="rId13" Type="http://schemas.openxmlformats.org/officeDocument/2006/relationships/theme" Target="theme/theme1.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5" Type="http://schemas.openxmlformats.org/officeDocument/2006/relationships/webSettings" Target="webSettings.xml"/><Relationship Id="rId15" Type="http://schemas.openxmlformats.org/officeDocument/2006/relationships/customXml" Target="../customXml/item3.xml"/><Relationship Id="rId10" Type="http://schemas.openxmlformats.org/officeDocument/2006/relationships/hyperlink" Target="https://www.cdc.gov/mmwr/volumes/65/rr/pdfs/rr6504.pdf" TargetMode="External"/><Relationship Id="rId4" Type="http://schemas.openxmlformats.org/officeDocument/2006/relationships/settings" Target="settings.xml"/><Relationship Id="rId9" Type="http://schemas.openxmlformats.org/officeDocument/2006/relationships/hyperlink" Target="https://www.cdc.gov/mmwr/volumes/65/rr/pdfs/rr6503.pdf" TargetMode="External"/><Relationship Id="rId14" Type="http://schemas.openxmlformats.org/officeDocument/2006/relationships/customXml" Target="../customXml/item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EF490226E2F91D4F87054D2E547138F3" ma:contentTypeVersion="32" ma:contentTypeDescription="Create a new document." ma:contentTypeScope="" ma:versionID="2b2b243e43dbad61bc88c9aec94492ce">
  <xsd:schema xmlns:xsd="http://www.w3.org/2001/XMLSchema" xmlns:xs="http://www.w3.org/2001/XMLSchema" xmlns:p="http://schemas.microsoft.com/office/2006/metadata/properties" xmlns:ns1="http://schemas.microsoft.com/sharepoint/v3" xmlns:ns2="f795a32b-61a9-4e06-b79f-f68285b51cf9" xmlns:ns3="59da1016-2a1b-4f8a-9768-d7a4932f6f16" targetNamespace="http://schemas.microsoft.com/office/2006/metadata/properties" ma:root="true" ma:fieldsID="561e26df3be06b1cd775509617aa390f" ns1:_="" ns2:_="" ns3:_="">
    <xsd:import namespace="http://schemas.microsoft.com/sharepoint/v3"/>
    <xsd:import namespace="f795a32b-61a9-4e06-b79f-f68285b51cf9"/>
    <xsd:import namespace="59da1016-2a1b-4f8a-9768-d7a4932f6f16"/>
    <xsd:element name="properties">
      <xsd:complexType>
        <xsd:sequence>
          <xsd:element name="documentManagement">
            <xsd:complexType>
              <xsd:all>
                <xsd:element ref="ns1:URL" minOccurs="0"/>
                <xsd:element ref="ns2:Category" minOccurs="0"/>
                <xsd:element ref="ns2:Sub_x002d_Category" minOccurs="0"/>
                <xsd:element ref="ns3:DocumentExpirationDate" minOccurs="0"/>
                <xsd:element ref="ns3:IASubtopic" minOccurs="0"/>
                <xsd:element ref="ns1:PublishingStartDate" minOccurs="0"/>
                <xsd:element ref="ns1:PublishingExpirationDate" minOccurs="0"/>
                <xsd:element ref="ns3:SharedWithUsers" minOccurs="0"/>
                <xsd:element ref="ns3:IACategory" minOccurs="0"/>
                <xsd:element ref="ns3:IATopic" minOccurs="0"/>
                <xsd:element ref="ns2:WebUrl" minOccurs="0"/>
                <xsd:element ref="ns2:Meta_x0020_Description" minOccurs="0"/>
                <xsd:element ref="ns2:Meta_x0020_Keywor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2" nillable="true" ma:displayName="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795a32b-61a9-4e06-b79f-f68285b51cf9" elementFormDefault="qualified">
    <xsd:import namespace="http://schemas.microsoft.com/office/2006/documentManagement/types"/>
    <xsd:import namespace="http://schemas.microsoft.com/office/infopath/2007/PartnerControls"/>
    <xsd:element name="Category" ma:index="3" nillable="true" ma:displayName="Category" ma:internalName="Category" ma:readOnly="false">
      <xsd:complexType>
        <xsd:complexContent>
          <xsd:extension base="dms:MultiChoice">
            <xsd:sequence>
              <xsd:element name="Value" maxOccurs="unbounded" minOccurs="0" nillable="true">
                <xsd:simpleType>
                  <xsd:restriction base="dms:Choice">
                    <xsd:enumeration value="ABCare"/>
                    <xsd:enumeration value="Ahlers"/>
                    <xsd:enumeration value="Billing"/>
                    <xsd:enumeration value="CCare"/>
                    <xsd:enumeration value="Certification"/>
                    <xsd:enumeration value="Client Enrollment"/>
                    <xsd:enumeration value="Client Resource"/>
                    <xsd:enumeration value="Clinical Services"/>
                    <xsd:enumeration value="Codes"/>
                    <xsd:enumeration value="CPS"/>
                    <xsd:enumeration value="CVR"/>
                    <xsd:enumeration value="Data"/>
                    <xsd:enumeration value="Documentation"/>
                    <xsd:enumeration value="Eligibility"/>
                    <xsd:enumeration value="Equity"/>
                    <xsd:enumeration value="Health Education"/>
                    <xsd:enumeration value="Image"/>
                    <xsd:enumeration value="Immigration"/>
                    <xsd:enumeration value="Income"/>
                    <xsd:enumeration value="Newsletter"/>
                    <xsd:enumeration value="Outreach"/>
                    <xsd:enumeration value="PE46"/>
                    <xsd:enumeration value="Program Monitoring"/>
                    <xsd:enumeration value="Rates"/>
                    <xsd:enumeration value="Reports"/>
                    <xsd:enumeration value="RH Coordinator"/>
                    <xsd:enumeration value="RHCare"/>
                    <xsd:enumeration value="Sample Policies &amp; Forms"/>
                    <xsd:enumeration value="STI"/>
                    <xsd:enumeration value="Supplies"/>
                    <xsd:enumeration value="Training"/>
                    <xsd:enumeration value="Vasectomy"/>
                  </xsd:restriction>
                </xsd:simpleType>
              </xsd:element>
            </xsd:sequence>
          </xsd:extension>
        </xsd:complexContent>
      </xsd:complexType>
    </xsd:element>
    <xsd:element name="Sub_x002d_Category" ma:index="4" nillable="true" ma:displayName="Sub-Category" ma:internalName="Sub_x002d_Category" ma:readOnly="false">
      <xsd:complexType>
        <xsd:complexContent>
          <xsd:extension base="dms:MultiChoice">
            <xsd:sequence>
              <xsd:element name="Value" maxOccurs="unbounded" minOccurs="0" nillable="true">
                <xsd:simpleType>
                  <xsd:restriction base="dms:Choice">
                    <xsd:enumeration value="ABCare"/>
                    <xsd:enumeration value="Ahlers"/>
                    <xsd:enumeration value="Billing"/>
                    <xsd:enumeration value="CCare"/>
                    <xsd:enumeration value="Certification"/>
                    <xsd:enumeration value="Client Enrollment"/>
                    <xsd:enumeration value="Client Resource"/>
                    <xsd:enumeration value="Clinical Services"/>
                    <xsd:enumeration value="Codes"/>
                    <xsd:enumeration value="CPS"/>
                    <xsd:enumeration value="CVR"/>
                    <xsd:enumeration value="Data"/>
                    <xsd:enumeration value="Documentation"/>
                    <xsd:enumeration value="Eligibility"/>
                    <xsd:enumeration value="Equity"/>
                    <xsd:enumeration value="Health Education"/>
                    <xsd:enumeration value="Image"/>
                    <xsd:enumeration value="Immigration"/>
                    <xsd:enumeration value="Income"/>
                    <xsd:enumeration value="Newsletter"/>
                    <xsd:enumeration value="Outreach"/>
                    <xsd:enumeration value="PE46"/>
                    <xsd:enumeration value="Program Monitoring"/>
                    <xsd:enumeration value="Rates"/>
                    <xsd:enumeration value="Reports"/>
                    <xsd:enumeration value="RH Coordinator"/>
                    <xsd:enumeration value="RHCare"/>
                    <xsd:enumeration value="Sample Forms"/>
                    <xsd:enumeration value="Sample Policies"/>
                    <xsd:enumeration value="STI"/>
                    <xsd:enumeration value="Supplies"/>
                    <xsd:enumeration value="Training"/>
                    <xsd:enumeration value="Vasectomy"/>
                  </xsd:restriction>
                </xsd:simpleType>
              </xsd:element>
            </xsd:sequence>
          </xsd:extension>
        </xsd:complexContent>
      </xsd:complexType>
    </xsd:element>
    <xsd:element name="WebUrl" ma:index="18" nillable="true" ma:displayName="Web Url" ma:internalName="WebUrl" ma:readOnly="false">
      <xsd:simpleType>
        <xsd:restriction base="dms:Text"/>
      </xsd:simpleType>
    </xsd:element>
    <xsd:element name="Meta_x0020_Description" ma:index="19" nillable="true" ma:displayName="Meta Description" ma:internalName="Meta_x0020_Description" ma:readOnly="false">
      <xsd:simpleType>
        <xsd:restriction base="dms:Text"/>
      </xsd:simpleType>
    </xsd:element>
    <xsd:element name="Meta_x0020_Keywords" ma:index="20" nillable="true" ma:displayName="Meta Keywords" ma:hidden="true" ma:internalName="Meta_x0020_Keywords"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9da1016-2a1b-4f8a-9768-d7a4932f6f16" elementFormDefault="qualified">
    <xsd:import namespace="http://schemas.microsoft.com/office/2006/documentManagement/types"/>
    <xsd:import namespace="http://schemas.microsoft.com/office/infopath/2007/PartnerControls"/>
    <xsd:element name="DocumentExpirationDate" ma:index="5" nillable="true" ma:displayName="Document Expiration Date" ma:format="DateOnly" ma:internalName="DocumentExpirationDate" ma:readOnly="false">
      <xsd:simpleType>
        <xsd:restriction base="dms:DateTime"/>
      </xsd:simpleType>
    </xsd:element>
    <xsd:element name="IASubtopic" ma:index="6" nillable="true" ma:displayName="IA Subtopic" ma:format="Dropdown" ma:hidden="true" ma:internalName="IASubtopic" ma:readOnly="false">
      <xsd:simpleType>
        <xsd:restriction base="dms:Choice">
          <xsd:enumeration value="Addiction Services - Alcohol"/>
          <xsd:enumeration value="Addiction Services - Drug"/>
          <xsd:enumeration value="Addiction Services - Gambling"/>
          <xsd:enumeration value="Addiction Services - Tobacco"/>
          <xsd:enumeration value="Applications"/>
          <xsd:enumeration value="Benefits - Health Plans"/>
          <xsd:enumeration value="Benefits - OEBB"/>
          <xsd:enumeration value="Benefits - OHP"/>
          <xsd:enumeration value="Benefits - PEBB"/>
          <xsd:enumeration value="Benefits - Retirement"/>
          <xsd:enumeration value="Budget - Agency Summary"/>
          <xsd:enumeration value="Budget - Agency Request (ARB)"/>
          <xsd:enumeration value="Budget - Governors Budget"/>
          <xsd:enumeration value="Budget - Infrastructure"/>
          <xsd:enumeration value="Budget - Legislatively Adopted (LAB)"/>
          <xsd:enumeration value="Budget - Legislative action"/>
          <xsd:enumeration value="Budget - Overview"/>
          <xsd:enumeration value="Budget - Policy Option Package (POP)"/>
          <xsd:enumeration value="Budget - Priorities"/>
          <xsd:enumeration value="Budget - Program"/>
          <xsd:enumeration value="Budget - Reduction"/>
          <xsd:enumeration value="Budget - Strategic funding proposal"/>
          <xsd:enumeration value="Budget - Special report"/>
          <xsd:enumeration value="Budget - Stakeholder meeting"/>
          <xsd:enumeration value="CCO - Contact"/>
          <xsd:enumeration value="CCO - Audited Financial Statement"/>
          <xsd:enumeration value="CCO - Interim Financial Statement"/>
          <xsd:enumeration value="CCO - Internal Financial Statement"/>
          <xsd:enumeration value="Clean Air"/>
          <xsd:enumeration value="Clean Water"/>
          <xsd:enumeration value="Clinics"/>
          <xsd:enumeration value="Commissions"/>
          <xsd:enumeration value="Committee Members"/>
          <xsd:enumeration value="Committees"/>
          <xsd:enumeration value="Crisis Services"/>
          <xsd:enumeration value="Drug Addiction Services"/>
          <xsd:enumeration value="Electronic Health Care Records (EHR)"/>
          <xsd:enumeration value="Emergency Preparedness"/>
          <xsd:enumeration value="Environmental Pollution"/>
          <xsd:enumeration value="Featured Content"/>
          <xsd:enumeration value="Fees"/>
          <xsd:enumeration value="Health Services - Primary Care Home"/>
          <xsd:enumeration value="Health Services - Prioritized list"/>
          <xsd:enumeration value="ICD-10"/>
          <xsd:enumeration value="Immunizations"/>
          <xsd:enumeration value="Legislation - Bills"/>
          <xsd:enumeration value="Legislation - Contact"/>
          <xsd:enumeration value="Legislation - Highlights"/>
          <xsd:enumeration value="Legislation - Session Summary"/>
          <xsd:enumeration value="Materials - Commission"/>
          <xsd:enumeration value="Materials - Committee"/>
          <xsd:enumeration value="Materials - Coverage Guidance"/>
          <xsd:enumeration value="Materials - Evidence-based Guidelines"/>
          <xsd:enumeration value="Materials - Health care plan details"/>
          <xsd:enumeration value="Materials - Health care plan overview"/>
          <xsd:enumeration value="Materials - Meeting Document"/>
          <xsd:enumeration value="Materials - Meeting Recording"/>
          <xsd:enumeration value="Materials - Meeting Schedule"/>
          <xsd:enumeration value="Materials - Open Enrollment"/>
          <xsd:enumeration value="Materials - Training"/>
          <xsd:enumeration value="Materials - Webinar"/>
          <xsd:enumeration value="Materials - Workgroup"/>
          <xsd:enumeration value="Medical Marijuana (OMMP)"/>
          <xsd:enumeration value="Medical Services"/>
          <xsd:enumeration value="Meeting Document"/>
          <xsd:enumeration value="Meeting Schedule"/>
          <xsd:enumeration value="Mental Health Services"/>
          <xsd:enumeration value="Metrics - Behavioral Health"/>
          <xsd:enumeration value="Metrics - CCO"/>
          <xsd:enumeration value="Metrics - Demographics"/>
          <xsd:enumeration value="Metrics - Hospital Performance"/>
          <xsd:enumeration value="Metrics - Incentive"/>
          <xsd:enumeration value="Metrics - Measures and Outcomes Tracking (MOTS)"/>
          <xsd:enumeration value="Metrics - ONE Eligibility system"/>
          <xsd:enumeration value="Metrics - Prevention"/>
          <xsd:enumeration value="Metrics - Rural health"/>
          <xsd:enumeration value="Metrics - State-Wide"/>
          <xsd:enumeration value="News Letter"/>
          <xsd:enumeration value="News Release"/>
          <xsd:enumeration value="OHP - Medicaid Waiver"/>
          <xsd:enumeration value="OHP - Provider Announcement"/>
          <xsd:enumeration value="OHP - Provider Rates"/>
          <xsd:enumeration value="Preferred Drug List"/>
          <xsd:enumeration value="Prescription Drugs - Monitoring"/>
          <xsd:enumeration value="Prescription Drugs - Preferred List"/>
          <xsd:enumeration value="Prescription Drugs - Subsidy"/>
          <xsd:enumeration value="Prescription Drugs Subsidy"/>
          <xsd:enumeration value="Technical Assistance"/>
          <xsd:enumeration value="Training"/>
          <xsd:enumeration value="Vital Statistics - Birth Certificate"/>
          <xsd:enumeration value="Vital Statistics - Certificate Death"/>
          <xsd:enumeration value="Vital Statistics - Data Use Requests"/>
          <xsd:enumeration value="Vital Statistics - Divorce Data"/>
          <xsd:enumeration value="Vital Statistics - Domestic Partnership Data"/>
          <xsd:enumeration value="Vital Statistics - Fetal Death Data"/>
          <xsd:enumeration value="Vital Statistics - Marriage Data"/>
          <xsd:enumeration value="Vital Statistics - Teen Pregnancy Data"/>
          <xsd:enumeration value="Wellness - Exercise"/>
          <xsd:enumeration value="Wellness - HEM"/>
          <xsd:enumeration value="Wellness - Intervention"/>
          <xsd:enumeration value="Wellness - Pain Management"/>
          <xsd:enumeration value="Wellness - Reproductive Health"/>
          <xsd:enumeration value="Wellness - Stress Relief"/>
        </xsd:restriction>
      </xsd:simple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ACategory" ma:index="16" nillable="true" ma:displayName="IA Category" ma:format="Dropdown" ma:hidden="true" ma:internalName="IACategory" ma:readOnly="false">
      <xsd:simpleType>
        <xsd:restriction base="dms:Choice">
          <xsd:enumeration value="About OHA"/>
          <xsd:enumeration value="Programs and Services"/>
          <xsd:enumeration value="Oregon Health Plan"/>
          <xsd:enumeration value="Health System Reform"/>
          <xsd:enumeration value="Licenses and Certificates"/>
          <xsd:enumeration value="Public Health"/>
        </xsd:restriction>
      </xsd:simpleType>
    </xsd:element>
    <xsd:element name="IATopic" ma:index="17" nillable="true" ma:displayName="IA Topic" ma:format="Dropdown" ma:hidden="true" ma:internalName="IATopic" ma:readOnly="false">
      <xsd:simpleType>
        <xsd:restriction base="dms:Choice">
          <xsd:enumeration value="About OHA - Agency Communications"/>
          <xsd:enumeration value="About OHA - Budget"/>
          <xsd:enumeration value="About OHA - Contacts"/>
          <xsd:enumeration value="About OHA - Grants &amp; Contracts"/>
          <xsd:enumeration value="About OHA - Jobs &amp; Employment"/>
          <xsd:enumeration value="About OHA - Organization"/>
          <xsd:enumeration value="About OHA - Policies"/>
          <xsd:enumeration value="About OHA - Public Meetings"/>
          <xsd:enumeration value="About OHA - Public Records"/>
          <xsd:enumeration value="About OHA - Questions &amp; Comments"/>
          <xsd:enumeration value="About OHA - Reports &amp; Data"/>
          <xsd:enumeration value="About OHA - Rulemaking"/>
          <xsd:enumeration value="Programs and Services - Behavioral Health"/>
          <xsd:enumeration value="Programs and Services - Contacts"/>
          <xsd:enumeration value="Programs and Services - Coordinated Care"/>
          <xsd:enumeration value="Programs and Services - Disease"/>
          <xsd:enumeration value="Programs and Services - Environment"/>
          <xsd:enumeration value="Programs and Services - Health Resources"/>
          <xsd:enumeration value="Programs and Services - OEBB"/>
          <xsd:enumeration value="Programs and Services - Oregon Health Plan"/>
          <xsd:enumeration value="Programs and Services - Oregon State Hospital"/>
          <xsd:enumeration value="Programs and Services - PEBB"/>
          <xsd:enumeration value="Programs and Services - Pharmacy"/>
          <xsd:enumeration value="Programs and Services - Prevention"/>
          <xsd:enumeration value="Programs and Services - Safety"/>
          <xsd:enumeration value="Oregon Health Plan - Agency Communications"/>
          <xsd:enumeration value="Oregon Health Plan - Benefits"/>
          <xsd:enumeration value="Oregon Health Plan - Contacts"/>
          <xsd:enumeration value="Oregon Health Plan - Coordinated Care"/>
          <xsd:enumeration value="Oregon Health Plan - Grants &amp; Contracts"/>
          <xsd:enumeration value="Oregon Health Plan - Health Resources"/>
          <xsd:enumeration value="Oregon Health Plan - Policies"/>
          <xsd:enumeration value="Oregon Health Plan - Providers and Partners"/>
          <xsd:enumeration value="Oregon Health Plan - Public Meetings"/>
          <xsd:enumeration value="Oregon Health Plan - Questions &amp; Comments"/>
          <xsd:enumeration value="Oregon Health Plan - Rule Making"/>
          <xsd:enumeration value="Health System Reform - Agency Communications"/>
          <xsd:enumeration value="Health System Reform - Coordinated Care"/>
          <xsd:enumeration value="Health System Reform - Public Meetings"/>
          <xsd:enumeration value="Health System Reform - Questions &amp; Comments"/>
          <xsd:enumeration value="Health System Reform - Reports &amp; Data"/>
          <xsd:enumeration value="Licenses and Certificates - Certificates"/>
          <xsd:enumeration value="Licenses and Certificates - Contacts"/>
          <xsd:enumeration value="Licenses and Certificates - Licenses"/>
          <xsd:enumeration value="Licenses and Certificates - Vital Records"/>
          <xsd:enumeration value="Public Health - Agency Communications"/>
          <xsd:enumeration value="Public Health - Contacts"/>
          <xsd:enumeration value="Public Health - Disease"/>
          <xsd:enumeration value="Public Health - Environment"/>
          <xsd:enumeration value="Public Health - Health Resources"/>
          <xsd:enumeration value="Public Health - Questions &amp; Comments"/>
          <xsd:enumeration value="Public Health - Prevention"/>
          <xsd:enumeration value="Public Health - Providers and Partners"/>
          <xsd:enumeration value="Public Health - Reports &amp; Data"/>
          <xsd:enumeration value="Public Health - Safety"/>
          <xsd:enumeration value="Public Health - Vital Record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IASubtopic xmlns="59da1016-2a1b-4f8a-9768-d7a4932f6f16" xsi:nil="true"/>
    <DocumentExpirationDate xmlns="59da1016-2a1b-4f8a-9768-d7a4932f6f16" xsi:nil="true"/>
    <URL xmlns="http://schemas.microsoft.com/sharepoint/v3">
      <Url xsi:nil="true"/>
      <Description xsi:nil="true"/>
    </URL>
    <Category xmlns="f795a32b-61a9-4e06-b79f-f68285b51cf9">
      <Value>CPS</Value>
    </Category>
    <Meta_x0020_Keywords xmlns="f795a32b-61a9-4e06-b79f-f68285b51cf9" xsi:nil="true"/>
    <PublishingStartDate xmlns="http://schemas.microsoft.com/sharepoint/v3" xsi:nil="true"/>
    <PublishingExpirationDate xmlns="http://schemas.microsoft.com/sharepoint/v3" xsi:nil="true"/>
    <IACategory xmlns="59da1016-2a1b-4f8a-9768-d7a4932f6f16" xsi:nil="true"/>
    <Meta_x0020_Description xmlns="f795a32b-61a9-4e06-b79f-f68285b51cf9" xsi:nil="true"/>
    <IATopic xmlns="59da1016-2a1b-4f8a-9768-d7a4932f6f16" xsi:nil="true"/>
    <Sub_x002d_Category xmlns="f795a32b-61a9-4e06-b79f-f68285b51cf9">
      <Value>Clinical Services</Value>
      <Value>RHCare</Value>
    </Sub_x002d_Category>
    <WebUrl xmlns="f795a32b-61a9-4e06-b79f-f68285b51cf9" xsi:nil="true"/>
  </documentManagement>
</p:properties>
</file>

<file path=customXml/itemProps1.xml><?xml version="1.0" encoding="utf-8"?>
<ds:datastoreItem xmlns:ds="http://schemas.openxmlformats.org/officeDocument/2006/customXml" ds:itemID="{93731F00-51B1-4AD1-83B8-BDF468FA1E38}">
  <ds:schemaRefs>
    <ds:schemaRef ds:uri="http://schemas.openxmlformats.org/officeDocument/2006/bibliography"/>
  </ds:schemaRefs>
</ds:datastoreItem>
</file>

<file path=customXml/itemProps2.xml><?xml version="1.0" encoding="utf-8"?>
<ds:datastoreItem xmlns:ds="http://schemas.openxmlformats.org/officeDocument/2006/customXml" ds:itemID="{A720AE61-0491-4D77-BFF2-D05775BD0B6C}"/>
</file>

<file path=customXml/itemProps3.xml><?xml version="1.0" encoding="utf-8"?>
<ds:datastoreItem xmlns:ds="http://schemas.openxmlformats.org/officeDocument/2006/customXml" ds:itemID="{02A568DD-E7F8-4441-8109-34753457B36E}"/>
</file>

<file path=customXml/itemProps4.xml><?xml version="1.0" encoding="utf-8"?>
<ds:datastoreItem xmlns:ds="http://schemas.openxmlformats.org/officeDocument/2006/customXml" ds:itemID="{28FBC512-A5A1-4DA2-AD12-70D6AAAC7AB6}"/>
</file>

<file path=docMetadata/LabelInfo.xml><?xml version="1.0" encoding="utf-8"?>
<clbl:labelList xmlns:clbl="http://schemas.microsoft.com/office/2020/mipLabelMetadata">
  <clbl:label id="{ebdd6eeb-0dd0-4927-947e-a759f08fcf55}" enabled="1" method="Privileged" siteId="{658e63e8-8d39-499c-8f48-13adc9452f4c}" contentBits="0" removed="0"/>
</clbl:labelList>
</file>

<file path=docProps/app.xml><?xml version="1.0" encoding="utf-8"?>
<Properties xmlns="http://schemas.openxmlformats.org/officeDocument/2006/extended-properties" xmlns:vt="http://schemas.openxmlformats.org/officeDocument/2006/docPropsVTypes">
  <Template>Normal</Template>
  <TotalTime>5</TotalTime>
  <Pages>4</Pages>
  <Words>1080</Words>
  <Characters>6157</Characters>
  <Application>Microsoft Office Word</Application>
  <DocSecurity>0</DocSecurity>
  <Lines>51</Lines>
  <Paragraphs>14</Paragraphs>
  <ScaleCrop>false</ScaleCrop>
  <HeadingPairs>
    <vt:vector size="2" baseType="variant">
      <vt:variant>
        <vt:lpstr>Title</vt:lpstr>
      </vt:variant>
      <vt:variant>
        <vt:i4>1</vt:i4>
      </vt:variant>
    </vt:vector>
  </HeadingPairs>
  <TitlesOfParts>
    <vt:vector size="1" baseType="lpstr">
      <vt:lpstr/>
    </vt:vector>
  </TitlesOfParts>
  <Company>DHS</Company>
  <LinksUpToDate>false</LinksUpToDate>
  <CharactersWithSpaces>7223</CharactersWithSpaces>
  <SharedDoc>false</SharedDoc>
  <HLinks>
    <vt:vector size="30" baseType="variant">
      <vt:variant>
        <vt:i4>7929915</vt:i4>
      </vt:variant>
      <vt:variant>
        <vt:i4>12</vt:i4>
      </vt:variant>
      <vt:variant>
        <vt:i4>0</vt:i4>
      </vt:variant>
      <vt:variant>
        <vt:i4>5</vt:i4>
      </vt:variant>
      <vt:variant>
        <vt:lpwstr>http://www.uspreventiveservicestaskforce.org/BrowseRec/Index/browse-recommendations</vt:lpwstr>
      </vt:variant>
      <vt:variant>
        <vt:lpwstr/>
      </vt:variant>
      <vt:variant>
        <vt:i4>7209077</vt:i4>
      </vt:variant>
      <vt:variant>
        <vt:i4>9</vt:i4>
      </vt:variant>
      <vt:variant>
        <vt:i4>0</vt:i4>
      </vt:variant>
      <vt:variant>
        <vt:i4>5</vt:i4>
      </vt:variant>
      <vt:variant>
        <vt:lpwstr>https://www.cdc.gov/mmwr/volumes/65/rr/pdfs/rr6504.pdf</vt:lpwstr>
      </vt:variant>
      <vt:variant>
        <vt:lpwstr/>
      </vt:variant>
      <vt:variant>
        <vt:i4>6881397</vt:i4>
      </vt:variant>
      <vt:variant>
        <vt:i4>6</vt:i4>
      </vt:variant>
      <vt:variant>
        <vt:i4>0</vt:i4>
      </vt:variant>
      <vt:variant>
        <vt:i4>5</vt:i4>
      </vt:variant>
      <vt:variant>
        <vt:lpwstr>https://www.cdc.gov/mmwr/volumes/65/rr/pdfs/rr6503.pdf</vt:lpwstr>
      </vt:variant>
      <vt:variant>
        <vt:lpwstr/>
      </vt:variant>
      <vt:variant>
        <vt:i4>5505098</vt:i4>
      </vt:variant>
      <vt:variant>
        <vt:i4>3</vt:i4>
      </vt:variant>
      <vt:variant>
        <vt:i4>0</vt:i4>
      </vt:variant>
      <vt:variant>
        <vt:i4>5</vt:i4>
      </vt:variant>
      <vt:variant>
        <vt:lpwstr>https://opa.hhs.gov/sites/default/files/2020-07/consent-for-sterilization-spanish-updated.pdf</vt:lpwstr>
      </vt:variant>
      <vt:variant>
        <vt:lpwstr/>
      </vt:variant>
      <vt:variant>
        <vt:i4>4718682</vt:i4>
      </vt:variant>
      <vt:variant>
        <vt:i4>0</vt:i4>
      </vt:variant>
      <vt:variant>
        <vt:i4>0</vt:i4>
      </vt:variant>
      <vt:variant>
        <vt:i4>5</vt:i4>
      </vt:variant>
      <vt:variant>
        <vt:lpwstr>https://opa.hhs.gov/sites/default/files/2020-07/consent-for-sterilization-english-updated.pdf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DHS-OIS-NDS</dc:creator>
  <cp:keywords/>
  <dc:description/>
  <cp:lastModifiedBy>Alison Babich (she/her)</cp:lastModifiedBy>
  <cp:revision>5</cp:revision>
  <cp:lastPrinted>2015-05-13T18:51:00Z</cp:lastPrinted>
  <dcterms:created xsi:type="dcterms:W3CDTF">2021-01-08T20:46:00Z</dcterms:created>
  <dcterms:modified xsi:type="dcterms:W3CDTF">2025-06-05T15:16:00Z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0x010100EF490226E2F91D4F87054D2E547138F3</vt:lpwstr>
  </property>
</Properties>
</file>