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8A4BFFB" w14:textId="77777777" w:rsidR="00DF5EBD" w:rsidRPr="008559BE" w:rsidRDefault="00DF5EBD" w:rsidP="008559BE">
      <w:pPr>
        <w:jc w:val="center"/>
        <w:rPr>
          <w:rFonts w:asciiTheme="minorHAnsi" w:hAnsiTheme="minorHAnsi" w:cstheme="minorHAnsi"/>
          <w:b/>
          <w:sz w:val="28"/>
        </w:rPr>
      </w:pPr>
      <w:r w:rsidRPr="008559BE">
        <w:rPr>
          <w:rFonts w:asciiTheme="minorHAnsi" w:hAnsiTheme="minorHAnsi" w:cstheme="minorHAnsi"/>
          <w:b/>
          <w:sz w:val="28"/>
        </w:rPr>
        <w:t>(insert AGENCY name)</w:t>
      </w:r>
    </w:p>
    <w:p w14:paraId="7365DA05" w14:textId="77777777" w:rsidR="00DF5EBD" w:rsidRPr="008559BE" w:rsidRDefault="00DF5EBD" w:rsidP="008559BE">
      <w:pPr>
        <w:jc w:val="center"/>
        <w:rPr>
          <w:rFonts w:asciiTheme="minorHAnsi" w:hAnsiTheme="minorHAnsi" w:cstheme="minorHAnsi"/>
          <w:sz w:val="28"/>
        </w:rPr>
      </w:pPr>
      <w:r w:rsidRPr="008559BE">
        <w:rPr>
          <w:rFonts w:asciiTheme="minorHAnsi" w:hAnsiTheme="minorHAnsi" w:cstheme="minorHAnsi"/>
          <w:sz w:val="28"/>
        </w:rPr>
        <w:t>Reproductive Health Program</w:t>
      </w:r>
    </w:p>
    <w:p w14:paraId="2569E9DA" w14:textId="77777777" w:rsidR="00DF5EBD" w:rsidRPr="008559BE" w:rsidRDefault="00DF5EBD" w:rsidP="008559BE">
      <w:pPr>
        <w:jc w:val="center"/>
        <w:rPr>
          <w:rFonts w:asciiTheme="minorHAnsi" w:hAnsiTheme="minorHAnsi" w:cstheme="minorHAnsi"/>
          <w:sz w:val="28"/>
        </w:rPr>
      </w:pPr>
      <w:r w:rsidRPr="008559BE">
        <w:rPr>
          <w:rFonts w:asciiTheme="minorHAnsi" w:hAnsiTheme="minorHAnsi" w:cstheme="minorHAnsi"/>
          <w:sz w:val="28"/>
        </w:rPr>
        <w:t xml:space="preserve">Clinical </w:t>
      </w:r>
      <w:r w:rsidR="004052A7" w:rsidRPr="008559BE">
        <w:rPr>
          <w:rFonts w:asciiTheme="minorHAnsi" w:hAnsiTheme="minorHAnsi" w:cstheme="minorHAnsi"/>
          <w:sz w:val="28"/>
        </w:rPr>
        <w:t xml:space="preserve">Practice </w:t>
      </w:r>
      <w:r w:rsidR="00DF56C8" w:rsidRPr="008559BE">
        <w:rPr>
          <w:rFonts w:asciiTheme="minorHAnsi" w:hAnsiTheme="minorHAnsi" w:cstheme="minorHAnsi"/>
          <w:sz w:val="28"/>
        </w:rPr>
        <w:t>Standard</w:t>
      </w:r>
    </w:p>
    <w:p w14:paraId="6B3D29BB" w14:textId="77777777" w:rsidR="00050B92" w:rsidRPr="008559BE" w:rsidRDefault="00050B92" w:rsidP="008559BE">
      <w:pPr>
        <w:rPr>
          <w:rFonts w:asciiTheme="minorHAnsi" w:hAnsiTheme="minorHAnsi" w:cstheme="minorHAnsi"/>
          <w:sz w:val="24"/>
          <w:szCs w:val="24"/>
        </w:rPr>
      </w:pPr>
    </w:p>
    <w:tbl>
      <w:tblPr>
        <w:tblW w:w="0" w:type="auto"/>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1636"/>
        <w:gridCol w:w="4222"/>
        <w:gridCol w:w="3492"/>
      </w:tblGrid>
      <w:tr w:rsidR="00050B92" w:rsidRPr="008559BE" w14:paraId="3B7594B5" w14:textId="77777777" w:rsidTr="008559BE">
        <w:trPr>
          <w:trHeight w:val="432"/>
        </w:trPr>
        <w:tc>
          <w:tcPr>
            <w:tcW w:w="5876" w:type="dxa"/>
            <w:gridSpan w:val="2"/>
            <w:vAlign w:val="center"/>
          </w:tcPr>
          <w:p w14:paraId="2476ED76" w14:textId="77777777" w:rsidR="00050B92" w:rsidRPr="008559BE" w:rsidRDefault="00050B92" w:rsidP="008559BE">
            <w:pPr>
              <w:rPr>
                <w:rFonts w:asciiTheme="minorHAnsi" w:hAnsiTheme="minorHAnsi" w:cstheme="minorHAnsi"/>
                <w:b/>
                <w:sz w:val="24"/>
                <w:szCs w:val="24"/>
              </w:rPr>
            </w:pPr>
            <w:r w:rsidRPr="008559BE">
              <w:rPr>
                <w:rFonts w:asciiTheme="minorHAnsi" w:hAnsiTheme="minorHAnsi" w:cstheme="minorHAnsi"/>
                <w:b/>
                <w:sz w:val="24"/>
                <w:szCs w:val="24"/>
              </w:rPr>
              <w:t>Subject:</w:t>
            </w:r>
            <w:r w:rsidR="00A61DD4" w:rsidRPr="008559BE">
              <w:rPr>
                <w:rFonts w:asciiTheme="minorHAnsi" w:hAnsiTheme="minorHAnsi" w:cstheme="minorHAnsi"/>
                <w:b/>
                <w:sz w:val="24"/>
                <w:szCs w:val="24"/>
              </w:rPr>
              <w:t xml:space="preserve">  </w:t>
            </w:r>
            <w:r w:rsidR="009315E5" w:rsidRPr="008559BE">
              <w:rPr>
                <w:rFonts w:asciiTheme="minorHAnsi" w:hAnsiTheme="minorHAnsi" w:cstheme="minorHAnsi"/>
                <w:bCs/>
                <w:sz w:val="24"/>
                <w:szCs w:val="24"/>
              </w:rPr>
              <w:t>Internal</w:t>
            </w:r>
            <w:r w:rsidR="009315E5" w:rsidRPr="008559BE">
              <w:rPr>
                <w:rFonts w:asciiTheme="minorHAnsi" w:hAnsiTheme="minorHAnsi" w:cstheme="minorHAnsi"/>
                <w:b/>
                <w:sz w:val="24"/>
                <w:szCs w:val="24"/>
              </w:rPr>
              <w:t xml:space="preserve"> </w:t>
            </w:r>
            <w:r w:rsidR="00A40D73" w:rsidRPr="008559BE">
              <w:rPr>
                <w:rFonts w:asciiTheme="minorHAnsi" w:hAnsiTheme="minorHAnsi" w:cstheme="minorHAnsi"/>
                <w:sz w:val="24"/>
                <w:szCs w:val="24"/>
              </w:rPr>
              <w:t>Condom</w:t>
            </w:r>
            <w:r w:rsidR="00F16198" w:rsidRPr="008559BE">
              <w:rPr>
                <w:rFonts w:asciiTheme="minorHAnsi" w:hAnsiTheme="minorHAnsi" w:cstheme="minorHAnsi"/>
                <w:sz w:val="24"/>
                <w:szCs w:val="24"/>
              </w:rPr>
              <w:t>s</w:t>
            </w:r>
          </w:p>
        </w:tc>
        <w:tc>
          <w:tcPr>
            <w:tcW w:w="3502" w:type="dxa"/>
            <w:vAlign w:val="center"/>
          </w:tcPr>
          <w:p w14:paraId="01808B88" w14:textId="77777777" w:rsidR="00050B92" w:rsidRPr="008559BE" w:rsidRDefault="00050B92" w:rsidP="008559BE">
            <w:pPr>
              <w:rPr>
                <w:rFonts w:asciiTheme="minorHAnsi" w:hAnsiTheme="minorHAnsi" w:cstheme="minorHAnsi"/>
                <w:b/>
                <w:sz w:val="24"/>
                <w:szCs w:val="24"/>
              </w:rPr>
            </w:pPr>
            <w:r w:rsidRPr="008559BE">
              <w:rPr>
                <w:rFonts w:asciiTheme="minorHAnsi" w:hAnsiTheme="minorHAnsi" w:cstheme="minorHAnsi"/>
                <w:b/>
                <w:sz w:val="24"/>
                <w:szCs w:val="24"/>
              </w:rPr>
              <w:t>No.</w:t>
            </w:r>
          </w:p>
        </w:tc>
      </w:tr>
      <w:tr w:rsidR="000D4C03" w:rsidRPr="008559BE" w14:paraId="48108289" w14:textId="77777777" w:rsidTr="001B1F87">
        <w:trPr>
          <w:trHeight w:val="440"/>
        </w:trPr>
        <w:tc>
          <w:tcPr>
            <w:tcW w:w="1638" w:type="dxa"/>
            <w:tcBorders>
              <w:right w:val="nil"/>
            </w:tcBorders>
            <w:vAlign w:val="center"/>
          </w:tcPr>
          <w:p w14:paraId="28D6B55B" w14:textId="77777777" w:rsidR="000D4C03" w:rsidRPr="008559BE" w:rsidRDefault="000D4C03" w:rsidP="008559BE">
            <w:pPr>
              <w:rPr>
                <w:rFonts w:asciiTheme="minorHAnsi" w:hAnsiTheme="minorHAnsi" w:cstheme="minorHAnsi"/>
                <w:b/>
                <w:sz w:val="24"/>
                <w:szCs w:val="24"/>
              </w:rPr>
            </w:pPr>
            <w:r w:rsidRPr="008559BE">
              <w:rPr>
                <w:rFonts w:asciiTheme="minorHAnsi" w:hAnsiTheme="minorHAnsi" w:cstheme="minorHAnsi"/>
                <w:b/>
                <w:sz w:val="24"/>
                <w:szCs w:val="24"/>
              </w:rPr>
              <w:t xml:space="preserve">Approved by:   </w:t>
            </w:r>
          </w:p>
        </w:tc>
        <w:tc>
          <w:tcPr>
            <w:tcW w:w="4238" w:type="dxa"/>
            <w:tcBorders>
              <w:left w:val="nil"/>
            </w:tcBorders>
            <w:vAlign w:val="center"/>
          </w:tcPr>
          <w:p w14:paraId="4FF81B94" w14:textId="77777777" w:rsidR="000D4C03" w:rsidRPr="008559BE" w:rsidRDefault="000D4C03" w:rsidP="008559BE">
            <w:pPr>
              <w:rPr>
                <w:rFonts w:asciiTheme="minorHAnsi" w:hAnsiTheme="minorHAnsi" w:cstheme="minorHAnsi"/>
                <w:b/>
                <w:sz w:val="24"/>
                <w:szCs w:val="24"/>
              </w:rPr>
            </w:pPr>
          </w:p>
        </w:tc>
        <w:tc>
          <w:tcPr>
            <w:tcW w:w="3502" w:type="dxa"/>
            <w:vAlign w:val="center"/>
          </w:tcPr>
          <w:p w14:paraId="7C46ED74" w14:textId="77777777" w:rsidR="000D4C03" w:rsidRPr="008559BE" w:rsidRDefault="000D4C03" w:rsidP="008559BE">
            <w:pPr>
              <w:rPr>
                <w:rFonts w:asciiTheme="minorHAnsi" w:hAnsiTheme="minorHAnsi" w:cstheme="minorHAnsi"/>
                <w:b/>
                <w:sz w:val="24"/>
                <w:szCs w:val="24"/>
              </w:rPr>
            </w:pPr>
            <w:r w:rsidRPr="008559BE">
              <w:rPr>
                <w:rFonts w:asciiTheme="minorHAnsi" w:hAnsiTheme="minorHAnsi" w:cstheme="minorHAnsi"/>
                <w:b/>
                <w:sz w:val="24"/>
                <w:szCs w:val="24"/>
              </w:rPr>
              <w:t xml:space="preserve">Effective Date: </w:t>
            </w:r>
          </w:p>
        </w:tc>
      </w:tr>
      <w:tr w:rsidR="00050B92" w:rsidRPr="008559BE" w14:paraId="2EE7F258" w14:textId="77777777" w:rsidTr="00050B92">
        <w:trPr>
          <w:trHeight w:val="440"/>
        </w:trPr>
        <w:tc>
          <w:tcPr>
            <w:tcW w:w="9378" w:type="dxa"/>
            <w:gridSpan w:val="3"/>
            <w:vAlign w:val="center"/>
          </w:tcPr>
          <w:p w14:paraId="3C6CA44D" w14:textId="667BBA4F" w:rsidR="00050B92" w:rsidRPr="008559BE" w:rsidRDefault="00050B92" w:rsidP="008559BE">
            <w:pPr>
              <w:rPr>
                <w:rFonts w:asciiTheme="minorHAnsi" w:hAnsiTheme="minorHAnsi" w:cstheme="minorHAnsi"/>
                <w:b/>
                <w:sz w:val="24"/>
                <w:szCs w:val="24"/>
              </w:rPr>
            </w:pPr>
            <w:r w:rsidRPr="008559BE">
              <w:rPr>
                <w:rFonts w:asciiTheme="minorHAnsi" w:hAnsiTheme="minorHAnsi" w:cstheme="minorHAnsi"/>
                <w:b/>
                <w:sz w:val="24"/>
                <w:szCs w:val="24"/>
              </w:rPr>
              <w:t>Revised Date:</w:t>
            </w:r>
            <w:r w:rsidR="00AD2775" w:rsidRPr="008559BE">
              <w:rPr>
                <w:rFonts w:asciiTheme="minorHAnsi" w:hAnsiTheme="minorHAnsi" w:cstheme="minorHAnsi"/>
                <w:b/>
                <w:sz w:val="24"/>
                <w:szCs w:val="24"/>
              </w:rPr>
              <w:t xml:space="preserve"> </w:t>
            </w:r>
            <w:r w:rsidR="007577A7" w:rsidRPr="008559BE">
              <w:rPr>
                <w:rFonts w:asciiTheme="minorHAnsi" w:hAnsiTheme="minorHAnsi" w:cstheme="minorHAnsi"/>
                <w:bCs/>
                <w:sz w:val="24"/>
                <w:szCs w:val="24"/>
              </w:rPr>
              <w:t>January 2018</w:t>
            </w:r>
            <w:r w:rsidR="008559BE" w:rsidRPr="008559BE">
              <w:rPr>
                <w:rFonts w:asciiTheme="minorHAnsi" w:hAnsiTheme="minorHAnsi" w:cstheme="minorHAnsi"/>
                <w:bCs/>
                <w:sz w:val="24"/>
                <w:szCs w:val="24"/>
              </w:rPr>
              <w:t>,</w:t>
            </w:r>
            <w:r w:rsidR="00BD472D" w:rsidRPr="008559BE">
              <w:rPr>
                <w:rFonts w:asciiTheme="minorHAnsi" w:hAnsiTheme="minorHAnsi" w:cstheme="minorHAnsi"/>
                <w:bCs/>
                <w:sz w:val="24"/>
                <w:szCs w:val="24"/>
              </w:rPr>
              <w:t xml:space="preserve"> January 2019</w:t>
            </w:r>
            <w:r w:rsidR="008559BE" w:rsidRPr="008559BE">
              <w:rPr>
                <w:rFonts w:asciiTheme="minorHAnsi" w:hAnsiTheme="minorHAnsi" w:cstheme="minorHAnsi"/>
                <w:bCs/>
                <w:sz w:val="24"/>
                <w:szCs w:val="24"/>
              </w:rPr>
              <w:t>,</w:t>
            </w:r>
            <w:r w:rsidR="00E40E91" w:rsidRPr="008559BE">
              <w:rPr>
                <w:rFonts w:asciiTheme="minorHAnsi" w:hAnsiTheme="minorHAnsi" w:cstheme="minorHAnsi"/>
                <w:b/>
                <w:sz w:val="24"/>
                <w:szCs w:val="24"/>
              </w:rPr>
              <w:t xml:space="preserve"> </w:t>
            </w:r>
            <w:r w:rsidR="00AD2DEA" w:rsidRPr="008559BE">
              <w:rPr>
                <w:rFonts w:asciiTheme="minorHAnsi" w:hAnsiTheme="minorHAnsi" w:cstheme="minorHAnsi"/>
                <w:b/>
                <w:sz w:val="24"/>
                <w:szCs w:val="24"/>
              </w:rPr>
              <w:t>January 2021</w:t>
            </w:r>
          </w:p>
        </w:tc>
      </w:tr>
      <w:tr w:rsidR="00050B92" w:rsidRPr="008559BE" w14:paraId="6E067D2A" w14:textId="77777777" w:rsidTr="008559BE">
        <w:trPr>
          <w:trHeight w:val="1008"/>
        </w:trPr>
        <w:tc>
          <w:tcPr>
            <w:tcW w:w="9378" w:type="dxa"/>
            <w:gridSpan w:val="3"/>
            <w:vAlign w:val="center"/>
          </w:tcPr>
          <w:p w14:paraId="1348E1AE" w14:textId="77777777" w:rsidR="00050B92" w:rsidRPr="008559BE" w:rsidRDefault="00050B92" w:rsidP="008559BE">
            <w:pPr>
              <w:rPr>
                <w:rFonts w:asciiTheme="minorHAnsi" w:hAnsiTheme="minorHAnsi" w:cstheme="minorHAnsi"/>
                <w:b/>
                <w:sz w:val="24"/>
                <w:szCs w:val="24"/>
              </w:rPr>
            </w:pPr>
            <w:r w:rsidRPr="008559BE">
              <w:rPr>
                <w:rFonts w:asciiTheme="minorHAnsi" w:hAnsiTheme="minorHAnsi" w:cstheme="minorHAnsi"/>
                <w:b/>
                <w:sz w:val="24"/>
                <w:szCs w:val="24"/>
              </w:rPr>
              <w:t xml:space="preserve">References:  </w:t>
            </w:r>
            <w:r w:rsidR="000D4C03" w:rsidRPr="008559BE">
              <w:rPr>
                <w:rFonts w:asciiTheme="minorHAnsi" w:hAnsiTheme="minorHAnsi" w:cstheme="minorHAnsi"/>
                <w:sz w:val="24"/>
                <w:szCs w:val="24"/>
              </w:rPr>
              <w:t xml:space="preserve">U.S. Medical Eligibility Criteria for Contraceptive Use (U.S. MEC), </w:t>
            </w:r>
            <w:r w:rsidR="00AD2775" w:rsidRPr="008559BE">
              <w:rPr>
                <w:rFonts w:asciiTheme="minorHAnsi" w:hAnsiTheme="minorHAnsi" w:cstheme="minorHAnsi"/>
                <w:sz w:val="24"/>
                <w:szCs w:val="24"/>
              </w:rPr>
              <w:t>2016</w:t>
            </w:r>
            <w:r w:rsidR="000D4C03" w:rsidRPr="008559BE">
              <w:rPr>
                <w:rFonts w:asciiTheme="minorHAnsi" w:hAnsiTheme="minorHAnsi" w:cstheme="minorHAnsi"/>
                <w:sz w:val="24"/>
                <w:szCs w:val="24"/>
              </w:rPr>
              <w:t xml:space="preserve">; U.S. Selected Practice Recommendations for Contraceptive Use (U.S. SPR), </w:t>
            </w:r>
            <w:r w:rsidR="00AD2775" w:rsidRPr="008559BE">
              <w:rPr>
                <w:rFonts w:asciiTheme="minorHAnsi" w:hAnsiTheme="minorHAnsi" w:cstheme="minorHAnsi"/>
                <w:sz w:val="24"/>
                <w:szCs w:val="24"/>
              </w:rPr>
              <w:t>2016</w:t>
            </w:r>
            <w:r w:rsidR="000D4C03" w:rsidRPr="008559BE">
              <w:rPr>
                <w:rFonts w:asciiTheme="minorHAnsi" w:hAnsiTheme="minorHAnsi" w:cstheme="minorHAnsi"/>
                <w:sz w:val="24"/>
                <w:szCs w:val="24"/>
              </w:rPr>
              <w:t>; Contraceptive Technology, 20</w:t>
            </w:r>
            <w:r w:rsidR="000D4C03" w:rsidRPr="008559BE">
              <w:rPr>
                <w:rFonts w:asciiTheme="minorHAnsi" w:hAnsiTheme="minorHAnsi" w:cstheme="minorHAnsi"/>
                <w:sz w:val="24"/>
                <w:szCs w:val="24"/>
                <w:vertAlign w:val="superscript"/>
              </w:rPr>
              <w:t>th</w:t>
            </w:r>
            <w:r w:rsidR="00CA5532" w:rsidRPr="008559BE">
              <w:rPr>
                <w:rFonts w:asciiTheme="minorHAnsi" w:hAnsiTheme="minorHAnsi" w:cstheme="minorHAnsi"/>
                <w:sz w:val="24"/>
                <w:szCs w:val="24"/>
              </w:rPr>
              <w:t xml:space="preserve"> Ed</w:t>
            </w:r>
          </w:p>
        </w:tc>
      </w:tr>
    </w:tbl>
    <w:p w14:paraId="09FCB3DD" w14:textId="77777777" w:rsidR="00050B92" w:rsidRPr="008559BE" w:rsidRDefault="00050B92" w:rsidP="008559BE">
      <w:pPr>
        <w:rPr>
          <w:rFonts w:asciiTheme="minorHAnsi" w:hAnsiTheme="minorHAnsi" w:cstheme="minorHAnsi"/>
          <w:sz w:val="24"/>
          <w:szCs w:val="24"/>
        </w:rPr>
      </w:pPr>
    </w:p>
    <w:p w14:paraId="3E8CE5A6" w14:textId="77777777" w:rsidR="00A40D73" w:rsidRPr="008559BE" w:rsidRDefault="00050B92" w:rsidP="008559BE">
      <w:pPr>
        <w:rPr>
          <w:rFonts w:asciiTheme="minorHAnsi" w:hAnsiTheme="minorHAnsi" w:cstheme="minorHAnsi"/>
          <w:sz w:val="24"/>
          <w:szCs w:val="24"/>
        </w:rPr>
      </w:pPr>
      <w:r w:rsidRPr="008559BE">
        <w:rPr>
          <w:rFonts w:asciiTheme="minorHAnsi" w:hAnsiTheme="minorHAnsi" w:cstheme="minorHAnsi"/>
          <w:b/>
          <w:sz w:val="24"/>
          <w:szCs w:val="24"/>
        </w:rPr>
        <w:t>POLICY:</w:t>
      </w:r>
      <w:r w:rsidR="00A61DD4" w:rsidRPr="008559BE">
        <w:rPr>
          <w:rFonts w:asciiTheme="minorHAnsi" w:hAnsiTheme="minorHAnsi" w:cstheme="minorHAnsi"/>
          <w:b/>
          <w:sz w:val="24"/>
          <w:szCs w:val="24"/>
        </w:rPr>
        <w:t xml:space="preserve">  </w:t>
      </w:r>
      <w:r w:rsidR="000D4C03" w:rsidRPr="008559BE">
        <w:rPr>
          <w:rFonts w:asciiTheme="minorHAnsi" w:hAnsiTheme="minorHAnsi" w:cstheme="minorHAnsi"/>
          <w:sz w:val="24"/>
          <w:szCs w:val="24"/>
        </w:rPr>
        <w:t xml:space="preserve">This </w:t>
      </w:r>
      <w:r w:rsidR="00E953E0" w:rsidRPr="008559BE">
        <w:rPr>
          <w:rFonts w:asciiTheme="minorHAnsi" w:hAnsiTheme="minorHAnsi" w:cstheme="minorHAnsi"/>
          <w:sz w:val="24"/>
          <w:szCs w:val="24"/>
        </w:rPr>
        <w:t>C</w:t>
      </w:r>
      <w:r w:rsidR="004052A7" w:rsidRPr="008559BE">
        <w:rPr>
          <w:rFonts w:asciiTheme="minorHAnsi" w:hAnsiTheme="minorHAnsi" w:cstheme="minorHAnsi"/>
          <w:sz w:val="24"/>
          <w:szCs w:val="24"/>
        </w:rPr>
        <w:t xml:space="preserve">linical </w:t>
      </w:r>
      <w:r w:rsidR="00E953E0" w:rsidRPr="008559BE">
        <w:rPr>
          <w:rFonts w:asciiTheme="minorHAnsi" w:hAnsiTheme="minorHAnsi" w:cstheme="minorHAnsi"/>
          <w:sz w:val="24"/>
          <w:szCs w:val="24"/>
        </w:rPr>
        <w:t>P</w:t>
      </w:r>
      <w:r w:rsidR="004052A7" w:rsidRPr="008559BE">
        <w:rPr>
          <w:rFonts w:asciiTheme="minorHAnsi" w:hAnsiTheme="minorHAnsi" w:cstheme="minorHAnsi"/>
          <w:sz w:val="24"/>
          <w:szCs w:val="24"/>
        </w:rPr>
        <w:t xml:space="preserve">ractice </w:t>
      </w:r>
      <w:r w:rsidR="00E953E0" w:rsidRPr="008559BE">
        <w:rPr>
          <w:rFonts w:asciiTheme="minorHAnsi" w:hAnsiTheme="minorHAnsi" w:cstheme="minorHAnsi"/>
          <w:sz w:val="24"/>
          <w:szCs w:val="24"/>
        </w:rPr>
        <w:t>S</w:t>
      </w:r>
      <w:r w:rsidR="00DF56C8" w:rsidRPr="008559BE">
        <w:rPr>
          <w:rFonts w:asciiTheme="minorHAnsi" w:hAnsiTheme="minorHAnsi" w:cstheme="minorHAnsi"/>
          <w:sz w:val="24"/>
          <w:szCs w:val="24"/>
        </w:rPr>
        <w:t xml:space="preserve">tandard </w:t>
      </w:r>
      <w:r w:rsidR="000D4C03" w:rsidRPr="008559BE">
        <w:rPr>
          <w:rFonts w:asciiTheme="minorHAnsi" w:hAnsiTheme="minorHAnsi" w:cstheme="minorHAnsi"/>
          <w:sz w:val="24"/>
          <w:szCs w:val="24"/>
        </w:rPr>
        <w:t xml:space="preserve">follows the recommendations of the U.S. MEC, </w:t>
      </w:r>
      <w:r w:rsidR="00AD2775" w:rsidRPr="008559BE">
        <w:rPr>
          <w:rFonts w:asciiTheme="minorHAnsi" w:hAnsiTheme="minorHAnsi" w:cstheme="minorHAnsi"/>
          <w:sz w:val="24"/>
          <w:szCs w:val="24"/>
        </w:rPr>
        <w:t>2016</w:t>
      </w:r>
      <w:r w:rsidR="000D4C03" w:rsidRPr="008559BE">
        <w:rPr>
          <w:rFonts w:asciiTheme="minorHAnsi" w:hAnsiTheme="minorHAnsi" w:cstheme="minorHAnsi"/>
          <w:sz w:val="24"/>
          <w:szCs w:val="24"/>
        </w:rPr>
        <w:t xml:space="preserve">; U.S. SPR, </w:t>
      </w:r>
      <w:r w:rsidR="00AD2775" w:rsidRPr="008559BE">
        <w:rPr>
          <w:rFonts w:asciiTheme="minorHAnsi" w:hAnsiTheme="minorHAnsi" w:cstheme="minorHAnsi"/>
          <w:sz w:val="24"/>
          <w:szCs w:val="24"/>
        </w:rPr>
        <w:t>2016</w:t>
      </w:r>
      <w:r w:rsidR="000D4C03" w:rsidRPr="008559BE">
        <w:rPr>
          <w:rFonts w:asciiTheme="minorHAnsi" w:hAnsiTheme="minorHAnsi" w:cstheme="minorHAnsi"/>
          <w:sz w:val="24"/>
          <w:szCs w:val="24"/>
        </w:rPr>
        <w:t>; and Contraceptive Technology, 20</w:t>
      </w:r>
      <w:r w:rsidR="000D4C03" w:rsidRPr="008559BE">
        <w:rPr>
          <w:rFonts w:asciiTheme="minorHAnsi" w:hAnsiTheme="minorHAnsi" w:cstheme="minorHAnsi"/>
          <w:sz w:val="24"/>
          <w:szCs w:val="24"/>
          <w:vertAlign w:val="superscript"/>
        </w:rPr>
        <w:t>th</w:t>
      </w:r>
      <w:r w:rsidR="000D4C03" w:rsidRPr="008559BE">
        <w:rPr>
          <w:rFonts w:asciiTheme="minorHAnsi" w:hAnsiTheme="minorHAnsi" w:cstheme="minorHAnsi"/>
          <w:sz w:val="24"/>
          <w:szCs w:val="24"/>
        </w:rPr>
        <w:t xml:space="preserve"> Ed.  </w:t>
      </w:r>
    </w:p>
    <w:p w14:paraId="3E52EC45" w14:textId="77777777" w:rsidR="0014459A" w:rsidRPr="008559BE" w:rsidRDefault="0014459A" w:rsidP="008559BE">
      <w:pPr>
        <w:rPr>
          <w:rFonts w:asciiTheme="minorHAnsi" w:hAnsiTheme="minorHAnsi" w:cstheme="minorHAnsi"/>
          <w:b/>
          <w:sz w:val="24"/>
          <w:szCs w:val="24"/>
        </w:rPr>
      </w:pPr>
    </w:p>
    <w:p w14:paraId="0E3EDA2D" w14:textId="38EA0AAA" w:rsidR="00F313BC" w:rsidRPr="008559BE" w:rsidRDefault="00050B92" w:rsidP="008559BE">
      <w:pPr>
        <w:rPr>
          <w:rFonts w:asciiTheme="minorHAnsi" w:hAnsiTheme="minorHAnsi" w:cstheme="minorHAnsi"/>
          <w:b/>
          <w:sz w:val="24"/>
          <w:szCs w:val="24"/>
        </w:rPr>
      </w:pPr>
      <w:r w:rsidRPr="008559BE">
        <w:rPr>
          <w:rFonts w:asciiTheme="minorHAnsi" w:hAnsiTheme="minorHAnsi" w:cstheme="minorHAnsi"/>
          <w:b/>
          <w:sz w:val="24"/>
          <w:szCs w:val="24"/>
        </w:rPr>
        <w:t>PURPOSE:</w:t>
      </w:r>
      <w:r w:rsidR="00A61DD4" w:rsidRPr="008559BE">
        <w:rPr>
          <w:rFonts w:asciiTheme="minorHAnsi" w:hAnsiTheme="minorHAnsi" w:cstheme="minorHAnsi"/>
          <w:b/>
          <w:sz w:val="24"/>
          <w:szCs w:val="24"/>
        </w:rPr>
        <w:t xml:space="preserve">  </w:t>
      </w:r>
      <w:r w:rsidR="00F313BC" w:rsidRPr="008559BE">
        <w:rPr>
          <w:rFonts w:asciiTheme="minorHAnsi" w:hAnsiTheme="minorHAnsi" w:cstheme="minorHAnsi"/>
          <w:sz w:val="24"/>
          <w:szCs w:val="24"/>
        </w:rPr>
        <w:t xml:space="preserve">This </w:t>
      </w:r>
      <w:r w:rsidR="00E953E0" w:rsidRPr="008559BE">
        <w:rPr>
          <w:rFonts w:asciiTheme="minorHAnsi" w:hAnsiTheme="minorHAnsi" w:cstheme="minorHAnsi"/>
          <w:sz w:val="24"/>
          <w:szCs w:val="24"/>
        </w:rPr>
        <w:t>C</w:t>
      </w:r>
      <w:r w:rsidR="004052A7" w:rsidRPr="008559BE">
        <w:rPr>
          <w:rFonts w:asciiTheme="minorHAnsi" w:hAnsiTheme="minorHAnsi" w:cstheme="minorHAnsi"/>
          <w:sz w:val="24"/>
          <w:szCs w:val="24"/>
        </w:rPr>
        <w:t xml:space="preserve">linical </w:t>
      </w:r>
      <w:r w:rsidR="00E953E0" w:rsidRPr="008559BE">
        <w:rPr>
          <w:rFonts w:asciiTheme="minorHAnsi" w:hAnsiTheme="minorHAnsi" w:cstheme="minorHAnsi"/>
          <w:sz w:val="24"/>
          <w:szCs w:val="24"/>
        </w:rPr>
        <w:t>P</w:t>
      </w:r>
      <w:r w:rsidR="004052A7" w:rsidRPr="008559BE">
        <w:rPr>
          <w:rFonts w:asciiTheme="minorHAnsi" w:hAnsiTheme="minorHAnsi" w:cstheme="minorHAnsi"/>
          <w:sz w:val="24"/>
          <w:szCs w:val="24"/>
        </w:rPr>
        <w:t xml:space="preserve">ractice </w:t>
      </w:r>
      <w:r w:rsidR="00E953E0" w:rsidRPr="008559BE">
        <w:rPr>
          <w:rFonts w:asciiTheme="minorHAnsi" w:hAnsiTheme="minorHAnsi" w:cstheme="minorHAnsi"/>
          <w:sz w:val="24"/>
          <w:szCs w:val="24"/>
        </w:rPr>
        <w:t>S</w:t>
      </w:r>
      <w:r w:rsidR="00DF56C8" w:rsidRPr="008559BE">
        <w:rPr>
          <w:rFonts w:asciiTheme="minorHAnsi" w:hAnsiTheme="minorHAnsi" w:cstheme="minorHAnsi"/>
          <w:sz w:val="24"/>
          <w:szCs w:val="24"/>
        </w:rPr>
        <w:t xml:space="preserve">tandard </w:t>
      </w:r>
      <w:r w:rsidR="00F313BC" w:rsidRPr="008559BE">
        <w:rPr>
          <w:rFonts w:asciiTheme="minorHAnsi" w:hAnsiTheme="minorHAnsi" w:cstheme="minorHAnsi"/>
          <w:sz w:val="24"/>
          <w:szCs w:val="24"/>
        </w:rPr>
        <w:t xml:space="preserve">provides direction for </w:t>
      </w:r>
      <w:r w:rsidR="000D4C03" w:rsidRPr="008559BE">
        <w:rPr>
          <w:rFonts w:asciiTheme="minorHAnsi" w:hAnsiTheme="minorHAnsi" w:cstheme="minorHAnsi"/>
          <w:sz w:val="24"/>
          <w:szCs w:val="24"/>
        </w:rPr>
        <w:t>reproductive health</w:t>
      </w:r>
      <w:r w:rsidR="00F313BC" w:rsidRPr="008559BE">
        <w:rPr>
          <w:rFonts w:asciiTheme="minorHAnsi" w:hAnsiTheme="minorHAnsi" w:cstheme="minorHAnsi"/>
          <w:sz w:val="24"/>
          <w:szCs w:val="24"/>
        </w:rPr>
        <w:t xml:space="preserve"> clinics to assist clients in the</w:t>
      </w:r>
      <w:r w:rsidR="00462865" w:rsidRPr="008559BE">
        <w:rPr>
          <w:rFonts w:asciiTheme="minorHAnsi" w:hAnsiTheme="minorHAnsi" w:cstheme="minorHAnsi"/>
          <w:sz w:val="24"/>
          <w:szCs w:val="24"/>
        </w:rPr>
        <w:t>ir</w:t>
      </w:r>
      <w:r w:rsidR="00F313BC" w:rsidRPr="008559BE">
        <w:rPr>
          <w:rFonts w:asciiTheme="minorHAnsi" w:hAnsiTheme="minorHAnsi" w:cstheme="minorHAnsi"/>
          <w:sz w:val="24"/>
          <w:szCs w:val="24"/>
        </w:rPr>
        <w:t xml:space="preserve"> use of </w:t>
      </w:r>
      <w:r w:rsidR="009315E5" w:rsidRPr="008559BE">
        <w:rPr>
          <w:rFonts w:asciiTheme="minorHAnsi" w:hAnsiTheme="minorHAnsi" w:cstheme="minorHAnsi"/>
          <w:sz w:val="24"/>
          <w:szCs w:val="24"/>
        </w:rPr>
        <w:t>internal</w:t>
      </w:r>
      <w:r w:rsidR="00F313BC" w:rsidRPr="008559BE">
        <w:rPr>
          <w:rFonts w:asciiTheme="minorHAnsi" w:hAnsiTheme="minorHAnsi" w:cstheme="minorHAnsi"/>
          <w:sz w:val="24"/>
          <w:szCs w:val="24"/>
        </w:rPr>
        <w:t xml:space="preserve"> condoms.</w:t>
      </w:r>
    </w:p>
    <w:p w14:paraId="1C44B249" w14:textId="6BDE0061" w:rsidR="00A40D73" w:rsidRPr="008559BE" w:rsidRDefault="009315E5" w:rsidP="008559BE">
      <w:pPr>
        <w:spacing w:before="120"/>
        <w:rPr>
          <w:rFonts w:asciiTheme="minorHAnsi" w:hAnsiTheme="minorHAnsi" w:cstheme="minorHAnsi"/>
          <w:sz w:val="24"/>
          <w:szCs w:val="24"/>
        </w:rPr>
      </w:pPr>
      <w:r w:rsidRPr="008559BE">
        <w:rPr>
          <w:rFonts w:asciiTheme="minorHAnsi" w:hAnsiTheme="minorHAnsi" w:cstheme="minorHAnsi"/>
          <w:sz w:val="24"/>
          <w:szCs w:val="24"/>
        </w:rPr>
        <w:t>Internal</w:t>
      </w:r>
      <w:r w:rsidR="00AD75C9" w:rsidRPr="008559BE">
        <w:rPr>
          <w:rFonts w:asciiTheme="minorHAnsi" w:hAnsiTheme="minorHAnsi" w:cstheme="minorHAnsi"/>
          <w:sz w:val="24"/>
          <w:szCs w:val="24"/>
        </w:rPr>
        <w:t xml:space="preserve"> condoms provide</w:t>
      </w:r>
      <w:r w:rsidR="00A40D73" w:rsidRPr="008559BE">
        <w:rPr>
          <w:rFonts w:asciiTheme="minorHAnsi" w:hAnsiTheme="minorHAnsi" w:cstheme="minorHAnsi"/>
          <w:sz w:val="24"/>
          <w:szCs w:val="24"/>
        </w:rPr>
        <w:t xml:space="preserve"> a physical barrier that lines the vagina and partially shields the perineum</w:t>
      </w:r>
      <w:r w:rsidR="002515D5" w:rsidRPr="008559BE">
        <w:rPr>
          <w:rFonts w:asciiTheme="minorHAnsi" w:hAnsiTheme="minorHAnsi" w:cstheme="minorHAnsi"/>
          <w:sz w:val="24"/>
          <w:szCs w:val="24"/>
        </w:rPr>
        <w:t>,</w:t>
      </w:r>
      <w:r w:rsidR="00A40D73" w:rsidRPr="008559BE">
        <w:rPr>
          <w:rFonts w:asciiTheme="minorHAnsi" w:hAnsiTheme="minorHAnsi" w:cstheme="minorHAnsi"/>
          <w:sz w:val="24"/>
          <w:szCs w:val="24"/>
        </w:rPr>
        <w:t xml:space="preserve"> </w:t>
      </w:r>
      <w:r w:rsidR="003D4280" w:rsidRPr="008559BE">
        <w:rPr>
          <w:rFonts w:asciiTheme="minorHAnsi" w:hAnsiTheme="minorHAnsi" w:cstheme="minorHAnsi"/>
          <w:sz w:val="24"/>
          <w:szCs w:val="24"/>
        </w:rPr>
        <w:t xml:space="preserve">which blocks the sperm from </w:t>
      </w:r>
      <w:r w:rsidR="00436175" w:rsidRPr="008559BE">
        <w:rPr>
          <w:rFonts w:asciiTheme="minorHAnsi" w:hAnsiTheme="minorHAnsi" w:cstheme="minorHAnsi"/>
          <w:sz w:val="24"/>
          <w:szCs w:val="24"/>
        </w:rPr>
        <w:t>entering the</w:t>
      </w:r>
      <w:r w:rsidR="003D4280" w:rsidRPr="008559BE">
        <w:rPr>
          <w:rFonts w:asciiTheme="minorHAnsi" w:hAnsiTheme="minorHAnsi" w:cstheme="minorHAnsi"/>
          <w:sz w:val="24"/>
          <w:szCs w:val="24"/>
        </w:rPr>
        <w:t xml:space="preserve"> genital tract.</w:t>
      </w:r>
      <w:r w:rsidR="00B277EA" w:rsidRPr="008559BE">
        <w:rPr>
          <w:rFonts w:asciiTheme="minorHAnsi" w:hAnsiTheme="minorHAnsi" w:cstheme="minorHAnsi"/>
          <w:sz w:val="24"/>
          <w:szCs w:val="24"/>
        </w:rPr>
        <w:t xml:space="preserve"> </w:t>
      </w:r>
      <w:r w:rsidRPr="008559BE">
        <w:rPr>
          <w:rFonts w:asciiTheme="minorHAnsi" w:hAnsiTheme="minorHAnsi" w:cstheme="minorHAnsi"/>
          <w:sz w:val="24"/>
          <w:szCs w:val="24"/>
        </w:rPr>
        <w:t>Internal</w:t>
      </w:r>
      <w:r w:rsidR="003D4280" w:rsidRPr="008559BE">
        <w:rPr>
          <w:rFonts w:asciiTheme="minorHAnsi" w:hAnsiTheme="minorHAnsi" w:cstheme="minorHAnsi"/>
          <w:sz w:val="24"/>
          <w:szCs w:val="24"/>
        </w:rPr>
        <w:t xml:space="preserve"> condoms do not contain spermicidal agents.</w:t>
      </w:r>
      <w:r w:rsidR="000D4C03" w:rsidRPr="008559BE">
        <w:rPr>
          <w:rFonts w:asciiTheme="minorHAnsi" w:hAnsiTheme="minorHAnsi" w:cstheme="minorHAnsi"/>
          <w:sz w:val="24"/>
          <w:szCs w:val="24"/>
        </w:rPr>
        <w:t xml:space="preserve"> </w:t>
      </w:r>
      <w:r w:rsidR="00A40D73" w:rsidRPr="008559BE">
        <w:rPr>
          <w:rFonts w:asciiTheme="minorHAnsi" w:hAnsiTheme="minorHAnsi" w:cstheme="minorHAnsi"/>
          <w:sz w:val="24"/>
          <w:szCs w:val="24"/>
        </w:rPr>
        <w:t xml:space="preserve">In typical use, 21 out of 100 </w:t>
      </w:r>
      <w:r w:rsidR="00E953E0" w:rsidRPr="008559BE">
        <w:rPr>
          <w:rFonts w:asciiTheme="minorHAnsi" w:hAnsiTheme="minorHAnsi" w:cstheme="minorHAnsi"/>
          <w:sz w:val="24"/>
          <w:szCs w:val="24"/>
        </w:rPr>
        <w:t xml:space="preserve">people who use an internal condom </w:t>
      </w:r>
      <w:r w:rsidR="00A40D73" w:rsidRPr="008559BE">
        <w:rPr>
          <w:rFonts w:asciiTheme="minorHAnsi" w:hAnsiTheme="minorHAnsi" w:cstheme="minorHAnsi"/>
          <w:sz w:val="24"/>
          <w:szCs w:val="24"/>
        </w:rPr>
        <w:t>will experience an unintended pregnancy within the first year of us</w:t>
      </w:r>
      <w:r w:rsidR="00AD75C9" w:rsidRPr="008559BE">
        <w:rPr>
          <w:rFonts w:asciiTheme="minorHAnsi" w:hAnsiTheme="minorHAnsi" w:cstheme="minorHAnsi"/>
          <w:sz w:val="24"/>
          <w:szCs w:val="24"/>
        </w:rPr>
        <w:t>e</w:t>
      </w:r>
      <w:r w:rsidR="00A40D73" w:rsidRPr="008559BE">
        <w:rPr>
          <w:rFonts w:asciiTheme="minorHAnsi" w:hAnsiTheme="minorHAnsi" w:cstheme="minorHAnsi"/>
          <w:sz w:val="24"/>
          <w:szCs w:val="24"/>
        </w:rPr>
        <w:t>.</w:t>
      </w:r>
      <w:r w:rsidR="000D4C03" w:rsidRPr="008559BE">
        <w:rPr>
          <w:rFonts w:asciiTheme="minorHAnsi" w:hAnsiTheme="minorHAnsi" w:cstheme="minorHAnsi"/>
          <w:sz w:val="24"/>
          <w:szCs w:val="24"/>
        </w:rPr>
        <w:t xml:space="preserve"> </w:t>
      </w:r>
      <w:r w:rsidR="00871959" w:rsidRPr="008559BE">
        <w:rPr>
          <w:rFonts w:asciiTheme="minorHAnsi" w:hAnsiTheme="minorHAnsi" w:cstheme="minorHAnsi"/>
          <w:sz w:val="24"/>
          <w:szCs w:val="24"/>
        </w:rPr>
        <w:t>Currently, FC2</w:t>
      </w:r>
      <w:r w:rsidR="009C0584" w:rsidRPr="008559BE">
        <w:rPr>
          <w:rFonts w:asciiTheme="minorHAnsi" w:hAnsiTheme="minorHAnsi" w:cstheme="minorHAnsi"/>
          <w:sz w:val="24"/>
          <w:szCs w:val="24"/>
          <w:vertAlign w:val="superscript"/>
        </w:rPr>
        <w:t>®</w:t>
      </w:r>
      <w:r w:rsidR="00871959" w:rsidRPr="008559BE">
        <w:rPr>
          <w:rFonts w:asciiTheme="minorHAnsi" w:hAnsiTheme="minorHAnsi" w:cstheme="minorHAnsi"/>
          <w:sz w:val="24"/>
          <w:szCs w:val="24"/>
        </w:rPr>
        <w:t xml:space="preserve"> is the only </w:t>
      </w:r>
      <w:r w:rsidRPr="008559BE">
        <w:rPr>
          <w:rFonts w:asciiTheme="minorHAnsi" w:hAnsiTheme="minorHAnsi" w:cstheme="minorHAnsi"/>
          <w:sz w:val="24"/>
          <w:szCs w:val="24"/>
        </w:rPr>
        <w:t>internal</w:t>
      </w:r>
      <w:r w:rsidR="00871959" w:rsidRPr="008559BE">
        <w:rPr>
          <w:rFonts w:asciiTheme="minorHAnsi" w:hAnsiTheme="minorHAnsi" w:cstheme="minorHAnsi"/>
          <w:sz w:val="24"/>
          <w:szCs w:val="24"/>
        </w:rPr>
        <w:t xml:space="preserve"> condom available in the </w:t>
      </w:r>
      <w:r w:rsidR="00D34417" w:rsidRPr="008559BE">
        <w:rPr>
          <w:rFonts w:asciiTheme="minorHAnsi" w:hAnsiTheme="minorHAnsi" w:cstheme="minorHAnsi"/>
          <w:sz w:val="24"/>
          <w:szCs w:val="24"/>
        </w:rPr>
        <w:t>U.S.</w:t>
      </w:r>
      <w:r w:rsidR="000A1BE3" w:rsidRPr="008559BE">
        <w:rPr>
          <w:rFonts w:asciiTheme="minorHAnsi" w:hAnsiTheme="minorHAnsi" w:cstheme="minorHAnsi"/>
          <w:sz w:val="24"/>
          <w:szCs w:val="24"/>
        </w:rPr>
        <w:t>; which is available now by prescription.</w:t>
      </w:r>
      <w:r w:rsidR="00871959" w:rsidRPr="008559BE">
        <w:rPr>
          <w:rFonts w:asciiTheme="minorHAnsi" w:hAnsiTheme="minorHAnsi" w:cstheme="minorHAnsi"/>
          <w:sz w:val="24"/>
          <w:szCs w:val="24"/>
        </w:rPr>
        <w:t xml:space="preserve"> </w:t>
      </w:r>
      <w:r w:rsidR="000A1BE3" w:rsidRPr="008559BE">
        <w:rPr>
          <w:rFonts w:asciiTheme="minorHAnsi" w:hAnsiTheme="minorHAnsi" w:cstheme="minorHAnsi"/>
          <w:sz w:val="24"/>
          <w:szCs w:val="24"/>
        </w:rPr>
        <w:t xml:space="preserve"> </w:t>
      </w:r>
    </w:p>
    <w:p w14:paraId="12786E5E" w14:textId="0A8B6CC1" w:rsidR="00A40D73" w:rsidRPr="008559BE" w:rsidRDefault="00A40D73" w:rsidP="008559BE">
      <w:pPr>
        <w:spacing w:before="120"/>
        <w:rPr>
          <w:rFonts w:asciiTheme="minorHAnsi" w:hAnsiTheme="minorHAnsi" w:cstheme="minorHAnsi"/>
          <w:sz w:val="24"/>
          <w:szCs w:val="24"/>
        </w:rPr>
      </w:pPr>
      <w:r w:rsidRPr="008559BE">
        <w:rPr>
          <w:rFonts w:asciiTheme="minorHAnsi" w:hAnsiTheme="minorHAnsi" w:cstheme="minorHAnsi"/>
          <w:sz w:val="24"/>
          <w:szCs w:val="24"/>
        </w:rPr>
        <w:t xml:space="preserve">The </w:t>
      </w:r>
      <w:r w:rsidR="009315E5" w:rsidRPr="008559BE">
        <w:rPr>
          <w:rFonts w:asciiTheme="minorHAnsi" w:hAnsiTheme="minorHAnsi" w:cstheme="minorHAnsi"/>
          <w:sz w:val="24"/>
          <w:szCs w:val="24"/>
        </w:rPr>
        <w:t>internal</w:t>
      </w:r>
      <w:r w:rsidRPr="008559BE">
        <w:rPr>
          <w:rFonts w:asciiTheme="minorHAnsi" w:hAnsiTheme="minorHAnsi" w:cstheme="minorHAnsi"/>
          <w:sz w:val="24"/>
          <w:szCs w:val="24"/>
        </w:rPr>
        <w:t xml:space="preserve"> condom is the only vaginal barrier</w:t>
      </w:r>
      <w:r w:rsidR="003D4280" w:rsidRPr="008559BE">
        <w:rPr>
          <w:rFonts w:asciiTheme="minorHAnsi" w:hAnsiTheme="minorHAnsi" w:cstheme="minorHAnsi"/>
          <w:sz w:val="24"/>
          <w:szCs w:val="24"/>
        </w:rPr>
        <w:t xml:space="preserve"> method</w:t>
      </w:r>
      <w:r w:rsidRPr="008559BE">
        <w:rPr>
          <w:rFonts w:asciiTheme="minorHAnsi" w:hAnsiTheme="minorHAnsi" w:cstheme="minorHAnsi"/>
          <w:sz w:val="24"/>
          <w:szCs w:val="24"/>
        </w:rPr>
        <w:t xml:space="preserve"> that</w:t>
      </w:r>
      <w:r w:rsidR="003D4280" w:rsidRPr="008559BE">
        <w:rPr>
          <w:rFonts w:asciiTheme="minorHAnsi" w:hAnsiTheme="minorHAnsi" w:cstheme="minorHAnsi"/>
          <w:sz w:val="24"/>
          <w:szCs w:val="24"/>
        </w:rPr>
        <w:t xml:space="preserve"> provides pregnancy prevention and</w:t>
      </w:r>
      <w:r w:rsidRPr="008559BE">
        <w:rPr>
          <w:rFonts w:asciiTheme="minorHAnsi" w:hAnsiTheme="minorHAnsi" w:cstheme="minorHAnsi"/>
          <w:sz w:val="24"/>
          <w:szCs w:val="24"/>
        </w:rPr>
        <w:t xml:space="preserve"> protects against </w:t>
      </w:r>
      <w:r w:rsidR="00D34417" w:rsidRPr="008559BE">
        <w:rPr>
          <w:rFonts w:asciiTheme="minorHAnsi" w:hAnsiTheme="minorHAnsi" w:cstheme="minorHAnsi"/>
          <w:sz w:val="24"/>
          <w:szCs w:val="24"/>
        </w:rPr>
        <w:t>sexually transmitted infections (</w:t>
      </w:r>
      <w:r w:rsidRPr="008559BE">
        <w:rPr>
          <w:rFonts w:asciiTheme="minorHAnsi" w:hAnsiTheme="minorHAnsi" w:cstheme="minorHAnsi"/>
          <w:sz w:val="24"/>
          <w:szCs w:val="24"/>
        </w:rPr>
        <w:t>ST</w:t>
      </w:r>
      <w:r w:rsidR="003D4280" w:rsidRPr="008559BE">
        <w:rPr>
          <w:rFonts w:asciiTheme="minorHAnsi" w:hAnsiTheme="minorHAnsi" w:cstheme="minorHAnsi"/>
          <w:sz w:val="24"/>
          <w:szCs w:val="24"/>
        </w:rPr>
        <w:t>Is</w:t>
      </w:r>
      <w:r w:rsidR="00D34417" w:rsidRPr="008559BE">
        <w:rPr>
          <w:rFonts w:asciiTheme="minorHAnsi" w:hAnsiTheme="minorHAnsi" w:cstheme="minorHAnsi"/>
          <w:sz w:val="24"/>
          <w:szCs w:val="24"/>
        </w:rPr>
        <w:t>)</w:t>
      </w:r>
      <w:r w:rsidRPr="008559BE">
        <w:rPr>
          <w:rFonts w:asciiTheme="minorHAnsi" w:hAnsiTheme="minorHAnsi" w:cstheme="minorHAnsi"/>
          <w:sz w:val="24"/>
          <w:szCs w:val="24"/>
        </w:rPr>
        <w:t>/</w:t>
      </w:r>
      <w:r w:rsidR="001077A4" w:rsidRPr="008559BE">
        <w:rPr>
          <w:rFonts w:asciiTheme="minorHAnsi" w:hAnsiTheme="minorHAnsi" w:cstheme="minorHAnsi"/>
          <w:sz w:val="24"/>
          <w:szCs w:val="24"/>
        </w:rPr>
        <w:t>sexually acquired</w:t>
      </w:r>
      <w:r w:rsidR="00AD75C9" w:rsidRPr="008559BE">
        <w:rPr>
          <w:rFonts w:asciiTheme="minorHAnsi" w:hAnsiTheme="minorHAnsi" w:cstheme="minorHAnsi"/>
          <w:sz w:val="24"/>
          <w:szCs w:val="24"/>
        </w:rPr>
        <w:t xml:space="preserve"> </w:t>
      </w:r>
      <w:r w:rsidRPr="008559BE">
        <w:rPr>
          <w:rFonts w:asciiTheme="minorHAnsi" w:hAnsiTheme="minorHAnsi" w:cstheme="minorHAnsi"/>
          <w:sz w:val="24"/>
          <w:szCs w:val="24"/>
        </w:rPr>
        <w:t xml:space="preserve">HIV with consistent and correct use. </w:t>
      </w:r>
      <w:r w:rsidR="001E43DB" w:rsidRPr="008559BE">
        <w:rPr>
          <w:rFonts w:asciiTheme="minorHAnsi" w:hAnsiTheme="minorHAnsi" w:cstheme="minorHAnsi"/>
          <w:sz w:val="24"/>
          <w:szCs w:val="24"/>
        </w:rPr>
        <w:t>The internal condom is also approved for use during anal sex to protect against STIs</w:t>
      </w:r>
      <w:r w:rsidR="001077A4" w:rsidRPr="008559BE">
        <w:rPr>
          <w:rFonts w:asciiTheme="minorHAnsi" w:hAnsiTheme="minorHAnsi" w:cstheme="minorHAnsi"/>
          <w:sz w:val="24"/>
          <w:szCs w:val="24"/>
        </w:rPr>
        <w:t>/ sexually acquired HIV</w:t>
      </w:r>
      <w:r w:rsidR="001E43DB" w:rsidRPr="008559BE">
        <w:rPr>
          <w:rFonts w:asciiTheme="minorHAnsi" w:hAnsiTheme="minorHAnsi" w:cstheme="minorHAnsi"/>
          <w:sz w:val="24"/>
          <w:szCs w:val="24"/>
        </w:rPr>
        <w:t>.</w:t>
      </w:r>
    </w:p>
    <w:p w14:paraId="312EC971" w14:textId="77777777" w:rsidR="0014459A" w:rsidRPr="008559BE" w:rsidRDefault="0014459A" w:rsidP="008559BE">
      <w:pPr>
        <w:rPr>
          <w:rFonts w:asciiTheme="minorHAnsi" w:hAnsiTheme="minorHAnsi" w:cstheme="minorHAnsi"/>
          <w:b/>
          <w:sz w:val="24"/>
          <w:szCs w:val="24"/>
        </w:rPr>
      </w:pPr>
    </w:p>
    <w:p w14:paraId="0C0CC925" w14:textId="77777777" w:rsidR="00462865" w:rsidRPr="008559BE" w:rsidRDefault="00811F0B" w:rsidP="008559BE">
      <w:pPr>
        <w:rPr>
          <w:rFonts w:asciiTheme="minorHAnsi" w:hAnsiTheme="minorHAnsi" w:cstheme="minorHAnsi"/>
          <w:b/>
          <w:sz w:val="24"/>
          <w:szCs w:val="24"/>
        </w:rPr>
      </w:pPr>
      <w:r w:rsidRPr="008559BE">
        <w:rPr>
          <w:rFonts w:asciiTheme="minorHAnsi" w:hAnsiTheme="minorHAnsi" w:cstheme="minorHAnsi"/>
          <w:b/>
          <w:sz w:val="24"/>
          <w:szCs w:val="24"/>
        </w:rPr>
        <w:t>STANDARD</w:t>
      </w:r>
      <w:r w:rsidR="00050B92" w:rsidRPr="008559BE">
        <w:rPr>
          <w:rFonts w:asciiTheme="minorHAnsi" w:hAnsiTheme="minorHAnsi" w:cstheme="minorHAnsi"/>
          <w:b/>
          <w:sz w:val="24"/>
          <w:szCs w:val="24"/>
        </w:rPr>
        <w:t>:</w:t>
      </w:r>
      <w:r w:rsidR="00C93ED7" w:rsidRPr="008559BE">
        <w:rPr>
          <w:rFonts w:asciiTheme="minorHAnsi" w:hAnsiTheme="minorHAnsi" w:cstheme="minorHAnsi"/>
          <w:b/>
          <w:sz w:val="24"/>
          <w:szCs w:val="24"/>
        </w:rPr>
        <w:t xml:space="preserve"> </w:t>
      </w:r>
    </w:p>
    <w:p w14:paraId="6AF2BDDA" w14:textId="5C52437E" w:rsidR="0014459A" w:rsidRPr="008559BE" w:rsidRDefault="000D4C03" w:rsidP="008559BE">
      <w:pPr>
        <w:rPr>
          <w:rFonts w:asciiTheme="minorHAnsi" w:hAnsiTheme="minorHAnsi" w:cstheme="minorHAnsi"/>
          <w:sz w:val="24"/>
          <w:szCs w:val="24"/>
        </w:rPr>
      </w:pPr>
      <w:r w:rsidRPr="008559BE">
        <w:rPr>
          <w:rFonts w:asciiTheme="minorHAnsi" w:hAnsiTheme="minorHAnsi" w:cstheme="minorHAnsi"/>
          <w:sz w:val="24"/>
          <w:szCs w:val="24"/>
        </w:rPr>
        <w:t>(</w:t>
      </w:r>
      <w:r w:rsidRPr="008559BE">
        <w:rPr>
          <w:rFonts w:asciiTheme="minorHAnsi" w:hAnsiTheme="minorHAnsi" w:cstheme="minorHAnsi"/>
          <w:b/>
          <w:sz w:val="24"/>
          <w:szCs w:val="24"/>
        </w:rPr>
        <w:t>insert AGENCY name</w:t>
      </w:r>
      <w:r w:rsidRPr="008559BE">
        <w:rPr>
          <w:rFonts w:asciiTheme="minorHAnsi" w:hAnsiTheme="minorHAnsi" w:cstheme="minorHAnsi"/>
          <w:sz w:val="24"/>
          <w:szCs w:val="24"/>
        </w:rPr>
        <w:t xml:space="preserve">) </w:t>
      </w:r>
      <w:r w:rsidR="00271AD5" w:rsidRPr="008559BE">
        <w:rPr>
          <w:rFonts w:asciiTheme="minorHAnsi" w:hAnsiTheme="minorHAnsi" w:cstheme="minorHAnsi"/>
          <w:sz w:val="24"/>
          <w:szCs w:val="24"/>
        </w:rPr>
        <w:t xml:space="preserve">MDs, NPs, PAs, DOs, NDs, and RNs </w:t>
      </w:r>
      <w:r w:rsidR="00822EA8" w:rsidRPr="008559BE">
        <w:rPr>
          <w:rFonts w:asciiTheme="minorHAnsi" w:hAnsiTheme="minorHAnsi" w:cstheme="minorHAnsi"/>
          <w:sz w:val="24"/>
          <w:szCs w:val="24"/>
        </w:rPr>
        <w:t>may provide information</w:t>
      </w:r>
      <w:r w:rsidR="003D4280" w:rsidRPr="008559BE">
        <w:rPr>
          <w:rFonts w:asciiTheme="minorHAnsi" w:hAnsiTheme="minorHAnsi" w:cstheme="minorHAnsi"/>
          <w:sz w:val="24"/>
          <w:szCs w:val="24"/>
        </w:rPr>
        <w:t xml:space="preserve">, </w:t>
      </w:r>
      <w:r w:rsidR="003D5136" w:rsidRPr="008559BE">
        <w:rPr>
          <w:rFonts w:asciiTheme="minorHAnsi" w:hAnsiTheme="minorHAnsi" w:cstheme="minorHAnsi"/>
          <w:sz w:val="24"/>
          <w:szCs w:val="24"/>
        </w:rPr>
        <w:t>counseling</w:t>
      </w:r>
      <w:r w:rsidR="003D4280" w:rsidRPr="008559BE">
        <w:rPr>
          <w:rFonts w:asciiTheme="minorHAnsi" w:hAnsiTheme="minorHAnsi" w:cstheme="minorHAnsi"/>
          <w:sz w:val="24"/>
          <w:szCs w:val="24"/>
        </w:rPr>
        <w:t xml:space="preserve"> and supplies</w:t>
      </w:r>
      <w:r w:rsidR="00822EA8" w:rsidRPr="008559BE">
        <w:rPr>
          <w:rFonts w:asciiTheme="minorHAnsi" w:hAnsiTheme="minorHAnsi" w:cstheme="minorHAnsi"/>
          <w:sz w:val="24"/>
          <w:szCs w:val="24"/>
        </w:rPr>
        <w:t xml:space="preserve"> to any client who requests this contraceptive method. There are no </w:t>
      </w:r>
      <w:r w:rsidR="003D4280" w:rsidRPr="008559BE">
        <w:rPr>
          <w:rFonts w:asciiTheme="minorHAnsi" w:hAnsiTheme="minorHAnsi" w:cstheme="minorHAnsi"/>
          <w:sz w:val="24"/>
          <w:szCs w:val="24"/>
        </w:rPr>
        <w:t xml:space="preserve">U.S. MEC category risk conditions </w:t>
      </w:r>
      <w:r w:rsidR="004F614C" w:rsidRPr="008559BE">
        <w:rPr>
          <w:rFonts w:asciiTheme="minorHAnsi" w:hAnsiTheme="minorHAnsi" w:cstheme="minorHAnsi"/>
          <w:sz w:val="24"/>
          <w:szCs w:val="24"/>
        </w:rPr>
        <w:t>for using this method. This method</w:t>
      </w:r>
      <w:r w:rsidR="00822EA8" w:rsidRPr="008559BE">
        <w:rPr>
          <w:rFonts w:asciiTheme="minorHAnsi" w:hAnsiTheme="minorHAnsi" w:cstheme="minorHAnsi"/>
          <w:sz w:val="24"/>
          <w:szCs w:val="24"/>
        </w:rPr>
        <w:t xml:space="preserve"> may not be appropriate for </w:t>
      </w:r>
      <w:r w:rsidR="00AD75C9" w:rsidRPr="008559BE">
        <w:rPr>
          <w:rFonts w:asciiTheme="minorHAnsi" w:hAnsiTheme="minorHAnsi" w:cstheme="minorHAnsi"/>
          <w:sz w:val="24"/>
          <w:szCs w:val="24"/>
        </w:rPr>
        <w:t>clients</w:t>
      </w:r>
      <w:r w:rsidR="00822EA8" w:rsidRPr="008559BE">
        <w:rPr>
          <w:rFonts w:asciiTheme="minorHAnsi" w:hAnsiTheme="minorHAnsi" w:cstheme="minorHAnsi"/>
          <w:sz w:val="24"/>
          <w:szCs w:val="24"/>
        </w:rPr>
        <w:t xml:space="preserve"> who are not comfortable touching their genitals or who may have problems with inserting the </w:t>
      </w:r>
      <w:r w:rsidR="0038314B" w:rsidRPr="008559BE">
        <w:rPr>
          <w:rFonts w:asciiTheme="minorHAnsi" w:hAnsiTheme="minorHAnsi" w:cstheme="minorHAnsi"/>
          <w:sz w:val="24"/>
          <w:szCs w:val="24"/>
        </w:rPr>
        <w:t>internal</w:t>
      </w:r>
      <w:r w:rsidR="004F614C" w:rsidRPr="008559BE">
        <w:rPr>
          <w:rFonts w:asciiTheme="minorHAnsi" w:hAnsiTheme="minorHAnsi" w:cstheme="minorHAnsi"/>
          <w:sz w:val="24"/>
          <w:szCs w:val="24"/>
        </w:rPr>
        <w:t xml:space="preserve"> </w:t>
      </w:r>
      <w:r w:rsidR="00822EA8" w:rsidRPr="008559BE">
        <w:rPr>
          <w:rFonts w:asciiTheme="minorHAnsi" w:hAnsiTheme="minorHAnsi" w:cstheme="minorHAnsi"/>
          <w:sz w:val="24"/>
          <w:szCs w:val="24"/>
        </w:rPr>
        <w:t xml:space="preserve">condom.  </w:t>
      </w:r>
    </w:p>
    <w:p w14:paraId="7D6A512C" w14:textId="77777777" w:rsidR="003D4280" w:rsidRPr="008559BE" w:rsidRDefault="003D4280" w:rsidP="008559BE">
      <w:pPr>
        <w:rPr>
          <w:rFonts w:asciiTheme="minorHAnsi" w:hAnsiTheme="minorHAnsi" w:cstheme="minorHAnsi"/>
          <w:sz w:val="24"/>
          <w:szCs w:val="24"/>
        </w:rPr>
      </w:pPr>
    </w:p>
    <w:p w14:paraId="72B90449" w14:textId="77777777" w:rsidR="00050B92" w:rsidRPr="008559BE" w:rsidRDefault="00050B92" w:rsidP="008559BE">
      <w:pPr>
        <w:rPr>
          <w:rFonts w:asciiTheme="minorHAnsi" w:hAnsiTheme="minorHAnsi" w:cstheme="minorHAnsi"/>
          <w:b/>
          <w:sz w:val="24"/>
          <w:szCs w:val="24"/>
        </w:rPr>
      </w:pPr>
      <w:r w:rsidRPr="008559BE">
        <w:rPr>
          <w:rFonts w:asciiTheme="minorHAnsi" w:hAnsiTheme="minorHAnsi" w:cstheme="minorHAnsi"/>
          <w:b/>
          <w:sz w:val="24"/>
          <w:szCs w:val="24"/>
        </w:rPr>
        <w:t>PROCEDURE:</w:t>
      </w:r>
    </w:p>
    <w:p w14:paraId="3EE655BD" w14:textId="1E7218B5" w:rsidR="002C2443" w:rsidRPr="008559BE" w:rsidRDefault="002C2443" w:rsidP="008559BE">
      <w:pPr>
        <w:numPr>
          <w:ilvl w:val="0"/>
          <w:numId w:val="8"/>
        </w:numPr>
        <w:spacing w:before="120"/>
        <w:ind w:left="720"/>
        <w:rPr>
          <w:rFonts w:asciiTheme="minorHAnsi" w:hAnsiTheme="minorHAnsi" w:cstheme="minorHAnsi"/>
          <w:sz w:val="24"/>
          <w:szCs w:val="24"/>
        </w:rPr>
      </w:pPr>
      <w:r w:rsidRPr="008559BE">
        <w:rPr>
          <w:rFonts w:asciiTheme="minorHAnsi" w:hAnsiTheme="minorHAnsi" w:cstheme="minorHAnsi"/>
          <w:sz w:val="24"/>
          <w:szCs w:val="24"/>
        </w:rPr>
        <w:t xml:space="preserve">Follow </w:t>
      </w:r>
      <w:hyperlink r:id="rId8" w:history="1">
        <w:r w:rsidR="001077A4" w:rsidRPr="00972C0C">
          <w:rPr>
            <w:rStyle w:val="Hyperlink"/>
            <w:rFonts w:asciiTheme="minorHAnsi" w:hAnsiTheme="minorHAnsi" w:cstheme="minorHAnsi"/>
            <w:bCs/>
            <w:i/>
            <w:sz w:val="24"/>
            <w:szCs w:val="24"/>
          </w:rPr>
          <w:t xml:space="preserve">Core </w:t>
        </w:r>
        <w:r w:rsidRPr="00972C0C">
          <w:rPr>
            <w:rStyle w:val="Hyperlink"/>
            <w:rFonts w:asciiTheme="minorHAnsi" w:hAnsiTheme="minorHAnsi" w:cstheme="minorHAnsi"/>
            <w:bCs/>
            <w:i/>
            <w:sz w:val="24"/>
            <w:szCs w:val="24"/>
          </w:rPr>
          <w:t>Reproductive Health Services</w:t>
        </w:r>
        <w:r w:rsidRPr="00972C0C">
          <w:rPr>
            <w:rStyle w:val="Hyperlink"/>
            <w:rFonts w:asciiTheme="minorHAnsi" w:hAnsiTheme="minorHAnsi" w:cstheme="minorHAnsi"/>
            <w:bCs/>
            <w:sz w:val="24"/>
            <w:szCs w:val="24"/>
          </w:rPr>
          <w:t xml:space="preserve"> </w:t>
        </w:r>
        <w:r w:rsidR="00E953E0" w:rsidRPr="00972C0C">
          <w:rPr>
            <w:rStyle w:val="Hyperlink"/>
            <w:rFonts w:asciiTheme="minorHAnsi" w:hAnsiTheme="minorHAnsi" w:cstheme="minorHAnsi"/>
            <w:bCs/>
            <w:i/>
            <w:iCs/>
            <w:sz w:val="24"/>
            <w:szCs w:val="24"/>
          </w:rPr>
          <w:t>C</w:t>
        </w:r>
        <w:r w:rsidR="004052A7" w:rsidRPr="00972C0C">
          <w:rPr>
            <w:rStyle w:val="Hyperlink"/>
            <w:rFonts w:asciiTheme="minorHAnsi" w:hAnsiTheme="minorHAnsi" w:cstheme="minorHAnsi"/>
            <w:bCs/>
            <w:i/>
            <w:iCs/>
            <w:sz w:val="24"/>
            <w:szCs w:val="24"/>
          </w:rPr>
          <w:t xml:space="preserve">linical </w:t>
        </w:r>
        <w:r w:rsidR="00E953E0" w:rsidRPr="00972C0C">
          <w:rPr>
            <w:rStyle w:val="Hyperlink"/>
            <w:rFonts w:asciiTheme="minorHAnsi" w:hAnsiTheme="minorHAnsi" w:cstheme="minorHAnsi"/>
            <w:bCs/>
            <w:i/>
            <w:iCs/>
            <w:sz w:val="24"/>
            <w:szCs w:val="24"/>
          </w:rPr>
          <w:t>P</w:t>
        </w:r>
        <w:r w:rsidR="004052A7" w:rsidRPr="00972C0C">
          <w:rPr>
            <w:rStyle w:val="Hyperlink"/>
            <w:rFonts w:asciiTheme="minorHAnsi" w:hAnsiTheme="minorHAnsi" w:cstheme="minorHAnsi"/>
            <w:bCs/>
            <w:i/>
            <w:iCs/>
            <w:sz w:val="24"/>
            <w:szCs w:val="24"/>
          </w:rPr>
          <w:t xml:space="preserve">ractice </w:t>
        </w:r>
        <w:r w:rsidR="00E953E0" w:rsidRPr="00972C0C">
          <w:rPr>
            <w:rStyle w:val="Hyperlink"/>
            <w:rFonts w:asciiTheme="minorHAnsi" w:hAnsiTheme="minorHAnsi" w:cstheme="minorHAnsi"/>
            <w:bCs/>
            <w:i/>
            <w:iCs/>
            <w:sz w:val="24"/>
            <w:szCs w:val="24"/>
          </w:rPr>
          <w:t>S</w:t>
        </w:r>
        <w:r w:rsidR="00811F0B" w:rsidRPr="00972C0C">
          <w:rPr>
            <w:rStyle w:val="Hyperlink"/>
            <w:rFonts w:asciiTheme="minorHAnsi" w:hAnsiTheme="minorHAnsi" w:cstheme="minorHAnsi"/>
            <w:bCs/>
            <w:i/>
            <w:iCs/>
            <w:sz w:val="24"/>
            <w:szCs w:val="24"/>
          </w:rPr>
          <w:t>tandard</w:t>
        </w:r>
      </w:hyperlink>
      <w:r w:rsidR="004052A7" w:rsidRPr="00972C0C">
        <w:rPr>
          <w:rFonts w:asciiTheme="minorHAnsi" w:hAnsiTheme="minorHAnsi" w:cstheme="minorHAnsi"/>
          <w:bCs/>
          <w:sz w:val="24"/>
          <w:szCs w:val="24"/>
        </w:rPr>
        <w:t>.</w:t>
      </w:r>
      <w:r w:rsidR="004052A7" w:rsidRPr="008559BE">
        <w:rPr>
          <w:rFonts w:asciiTheme="minorHAnsi" w:hAnsiTheme="minorHAnsi" w:cstheme="minorHAnsi"/>
          <w:sz w:val="24"/>
          <w:szCs w:val="24"/>
        </w:rPr>
        <w:t xml:space="preserve"> </w:t>
      </w:r>
      <w:r w:rsidRPr="008559BE">
        <w:rPr>
          <w:rFonts w:asciiTheme="minorHAnsi" w:hAnsiTheme="minorHAnsi" w:cstheme="minorHAnsi"/>
          <w:sz w:val="24"/>
          <w:szCs w:val="24"/>
        </w:rPr>
        <w:t xml:space="preserve"> </w:t>
      </w:r>
    </w:p>
    <w:p w14:paraId="6D1D5CDD" w14:textId="5AF42664" w:rsidR="000D4C03" w:rsidRPr="008559BE" w:rsidRDefault="000D4C03" w:rsidP="008559BE">
      <w:pPr>
        <w:numPr>
          <w:ilvl w:val="0"/>
          <w:numId w:val="8"/>
        </w:numPr>
        <w:tabs>
          <w:tab w:val="left" w:pos="720"/>
        </w:tabs>
        <w:spacing w:before="240"/>
        <w:ind w:left="720"/>
        <w:rPr>
          <w:rFonts w:asciiTheme="minorHAnsi" w:eastAsia="Calibri" w:hAnsiTheme="minorHAnsi" w:cstheme="minorHAnsi"/>
          <w:sz w:val="24"/>
          <w:szCs w:val="24"/>
        </w:rPr>
      </w:pPr>
      <w:r w:rsidRPr="008559BE">
        <w:rPr>
          <w:rFonts w:asciiTheme="minorHAnsi" w:eastAsia="Calibri" w:hAnsiTheme="minorHAnsi" w:cstheme="minorHAnsi"/>
          <w:sz w:val="24"/>
          <w:szCs w:val="24"/>
        </w:rPr>
        <w:t xml:space="preserve">Each client will receive client instructions regarding warning signs, common side effects, risks, use of method, alternative methods, use of secondary method, and clinic follow-up schedule. Document the client’s education and understanding of the method of choice. </w:t>
      </w:r>
    </w:p>
    <w:p w14:paraId="1A807C8E" w14:textId="77777777" w:rsidR="0044021E" w:rsidRPr="008559BE" w:rsidRDefault="0044021E" w:rsidP="008559BE">
      <w:pPr>
        <w:pStyle w:val="ListParagraph"/>
        <w:tabs>
          <w:tab w:val="left" w:pos="720"/>
        </w:tabs>
        <w:spacing w:before="240" w:after="0" w:line="240" w:lineRule="auto"/>
        <w:ind w:left="0"/>
        <w:contextualSpacing w:val="0"/>
        <w:rPr>
          <w:rFonts w:asciiTheme="minorHAnsi" w:hAnsiTheme="minorHAnsi" w:cstheme="minorHAnsi"/>
          <w:b/>
          <w:sz w:val="24"/>
          <w:szCs w:val="24"/>
        </w:rPr>
      </w:pPr>
      <w:r w:rsidRPr="008559BE">
        <w:rPr>
          <w:rFonts w:asciiTheme="minorHAnsi" w:hAnsiTheme="minorHAnsi" w:cstheme="minorHAnsi"/>
          <w:b/>
          <w:sz w:val="24"/>
          <w:szCs w:val="24"/>
        </w:rPr>
        <w:lastRenderedPageBreak/>
        <w:t>PLAN</w:t>
      </w:r>
      <w:r w:rsidR="000D4C03" w:rsidRPr="008559BE">
        <w:rPr>
          <w:rFonts w:asciiTheme="minorHAnsi" w:hAnsiTheme="minorHAnsi" w:cstheme="minorHAnsi"/>
          <w:b/>
          <w:sz w:val="24"/>
          <w:szCs w:val="24"/>
        </w:rPr>
        <w:t>:</w:t>
      </w:r>
    </w:p>
    <w:p w14:paraId="4E370736" w14:textId="77777777" w:rsidR="00B277EA" w:rsidRPr="008559BE" w:rsidRDefault="00B277EA" w:rsidP="008559BE">
      <w:pPr>
        <w:pStyle w:val="ListParagraph"/>
        <w:numPr>
          <w:ilvl w:val="0"/>
          <w:numId w:val="2"/>
        </w:numPr>
        <w:tabs>
          <w:tab w:val="left" w:pos="720"/>
        </w:tabs>
        <w:spacing w:before="120" w:after="0" w:line="240" w:lineRule="auto"/>
        <w:contextualSpacing w:val="0"/>
        <w:rPr>
          <w:rFonts w:asciiTheme="minorHAnsi" w:hAnsiTheme="minorHAnsi" w:cstheme="minorHAnsi"/>
          <w:sz w:val="24"/>
          <w:szCs w:val="24"/>
        </w:rPr>
      </w:pPr>
      <w:r w:rsidRPr="008559BE">
        <w:rPr>
          <w:rFonts w:asciiTheme="minorHAnsi" w:hAnsiTheme="minorHAnsi" w:cstheme="minorHAnsi"/>
          <w:sz w:val="24"/>
          <w:szCs w:val="24"/>
        </w:rPr>
        <w:t xml:space="preserve">Initiation of </w:t>
      </w:r>
      <w:r w:rsidR="0038314B" w:rsidRPr="008559BE">
        <w:rPr>
          <w:rFonts w:asciiTheme="minorHAnsi" w:hAnsiTheme="minorHAnsi" w:cstheme="minorHAnsi"/>
          <w:sz w:val="24"/>
          <w:szCs w:val="24"/>
        </w:rPr>
        <w:t>internal</w:t>
      </w:r>
      <w:r w:rsidRPr="008559BE">
        <w:rPr>
          <w:rFonts w:asciiTheme="minorHAnsi" w:hAnsiTheme="minorHAnsi" w:cstheme="minorHAnsi"/>
          <w:sz w:val="24"/>
          <w:szCs w:val="24"/>
        </w:rPr>
        <w:t xml:space="preserve"> condoms</w:t>
      </w:r>
      <w:r w:rsidR="00D34417" w:rsidRPr="008559BE">
        <w:rPr>
          <w:rFonts w:asciiTheme="minorHAnsi" w:hAnsiTheme="minorHAnsi" w:cstheme="minorHAnsi"/>
          <w:sz w:val="24"/>
          <w:szCs w:val="24"/>
        </w:rPr>
        <w:t>:</w:t>
      </w:r>
    </w:p>
    <w:p w14:paraId="301C823A" w14:textId="77777777" w:rsidR="0044021E" w:rsidRPr="008559BE" w:rsidRDefault="0038314B" w:rsidP="008559BE">
      <w:pPr>
        <w:pStyle w:val="ListParagraph"/>
        <w:numPr>
          <w:ilvl w:val="1"/>
          <w:numId w:val="14"/>
        </w:numPr>
        <w:tabs>
          <w:tab w:val="left" w:pos="720"/>
        </w:tabs>
        <w:spacing w:before="120" w:after="0" w:line="240" w:lineRule="auto"/>
        <w:ind w:left="1080"/>
        <w:contextualSpacing w:val="0"/>
        <w:rPr>
          <w:rFonts w:asciiTheme="minorHAnsi" w:hAnsiTheme="minorHAnsi" w:cstheme="minorHAnsi"/>
          <w:sz w:val="24"/>
          <w:szCs w:val="24"/>
        </w:rPr>
      </w:pPr>
      <w:r w:rsidRPr="008559BE">
        <w:rPr>
          <w:rFonts w:asciiTheme="minorHAnsi" w:hAnsiTheme="minorHAnsi" w:cstheme="minorHAnsi"/>
          <w:sz w:val="24"/>
          <w:szCs w:val="24"/>
        </w:rPr>
        <w:t>Internal</w:t>
      </w:r>
      <w:r w:rsidR="0044021E" w:rsidRPr="008559BE">
        <w:rPr>
          <w:rFonts w:asciiTheme="minorHAnsi" w:hAnsiTheme="minorHAnsi" w:cstheme="minorHAnsi"/>
          <w:sz w:val="24"/>
          <w:szCs w:val="24"/>
        </w:rPr>
        <w:t xml:space="preserve"> condoms may be initiated at any time</w:t>
      </w:r>
      <w:r w:rsidR="00D34417" w:rsidRPr="008559BE">
        <w:rPr>
          <w:rFonts w:asciiTheme="minorHAnsi" w:hAnsiTheme="minorHAnsi" w:cstheme="minorHAnsi"/>
          <w:sz w:val="24"/>
          <w:szCs w:val="24"/>
        </w:rPr>
        <w:t>.</w:t>
      </w:r>
    </w:p>
    <w:p w14:paraId="50BCBC38" w14:textId="77777777" w:rsidR="00B51AA6" w:rsidRPr="008559BE" w:rsidRDefault="0044021E" w:rsidP="008559BE">
      <w:pPr>
        <w:pStyle w:val="ListParagraph"/>
        <w:numPr>
          <w:ilvl w:val="1"/>
          <w:numId w:val="14"/>
        </w:numPr>
        <w:tabs>
          <w:tab w:val="left" w:pos="720"/>
        </w:tabs>
        <w:spacing w:before="120" w:after="0" w:line="240" w:lineRule="auto"/>
        <w:ind w:left="1080"/>
        <w:contextualSpacing w:val="0"/>
        <w:rPr>
          <w:rFonts w:asciiTheme="minorHAnsi" w:hAnsiTheme="minorHAnsi" w:cstheme="minorHAnsi"/>
          <w:sz w:val="24"/>
          <w:szCs w:val="24"/>
        </w:rPr>
      </w:pPr>
      <w:r w:rsidRPr="008559BE">
        <w:rPr>
          <w:rFonts w:asciiTheme="minorHAnsi" w:hAnsiTheme="minorHAnsi" w:cstheme="minorHAnsi"/>
          <w:sz w:val="24"/>
          <w:szCs w:val="24"/>
        </w:rPr>
        <w:t xml:space="preserve">Instruct client on how to insert the </w:t>
      </w:r>
      <w:r w:rsidR="0038314B" w:rsidRPr="008559BE">
        <w:rPr>
          <w:rFonts w:asciiTheme="minorHAnsi" w:hAnsiTheme="minorHAnsi" w:cstheme="minorHAnsi"/>
          <w:sz w:val="24"/>
          <w:szCs w:val="24"/>
        </w:rPr>
        <w:t>internal</w:t>
      </w:r>
      <w:r w:rsidRPr="008559BE">
        <w:rPr>
          <w:rFonts w:asciiTheme="minorHAnsi" w:hAnsiTheme="minorHAnsi" w:cstheme="minorHAnsi"/>
          <w:sz w:val="24"/>
          <w:szCs w:val="24"/>
        </w:rPr>
        <w:t xml:space="preserve"> condom</w:t>
      </w:r>
      <w:r w:rsidR="00D34417" w:rsidRPr="008559BE">
        <w:rPr>
          <w:rFonts w:asciiTheme="minorHAnsi" w:hAnsiTheme="minorHAnsi" w:cstheme="minorHAnsi"/>
          <w:sz w:val="24"/>
          <w:szCs w:val="24"/>
        </w:rPr>
        <w:t>:</w:t>
      </w:r>
    </w:p>
    <w:p w14:paraId="738D7F51" w14:textId="58F44179" w:rsidR="003D5136" w:rsidRPr="008559BE" w:rsidRDefault="003D5136" w:rsidP="008559BE">
      <w:pPr>
        <w:pStyle w:val="ListParagraph"/>
        <w:numPr>
          <w:ilvl w:val="0"/>
          <w:numId w:val="16"/>
        </w:numPr>
        <w:tabs>
          <w:tab w:val="left" w:pos="720"/>
        </w:tabs>
        <w:spacing w:before="60" w:after="0" w:line="240" w:lineRule="auto"/>
        <w:contextualSpacing w:val="0"/>
        <w:rPr>
          <w:rFonts w:asciiTheme="minorHAnsi" w:hAnsiTheme="minorHAnsi" w:cstheme="minorHAnsi"/>
          <w:sz w:val="24"/>
          <w:szCs w:val="24"/>
        </w:rPr>
      </w:pPr>
      <w:r w:rsidRPr="008559BE">
        <w:rPr>
          <w:rFonts w:asciiTheme="minorHAnsi" w:hAnsiTheme="minorHAnsi" w:cstheme="minorHAnsi"/>
          <w:sz w:val="24"/>
          <w:szCs w:val="24"/>
        </w:rPr>
        <w:t>In squatting, leg-up, reclining or lithotomy position, compress inner ring and introduce into vagina guiding sheath high into vagina until outer ring rests against vulva. Rotate inner ring to stabilize device in vault</w:t>
      </w:r>
      <w:r w:rsidR="004D35EC" w:rsidRPr="008559BE">
        <w:rPr>
          <w:rFonts w:asciiTheme="minorHAnsi" w:hAnsiTheme="minorHAnsi" w:cstheme="minorHAnsi"/>
          <w:sz w:val="24"/>
          <w:szCs w:val="24"/>
        </w:rPr>
        <w:t>.</w:t>
      </w:r>
    </w:p>
    <w:p w14:paraId="165A3180" w14:textId="749ED27F" w:rsidR="004C7F25" w:rsidRPr="008559BE" w:rsidRDefault="00B277EA" w:rsidP="008559BE">
      <w:pPr>
        <w:pStyle w:val="ListParagraph"/>
        <w:numPr>
          <w:ilvl w:val="0"/>
          <w:numId w:val="2"/>
        </w:numPr>
        <w:tabs>
          <w:tab w:val="left" w:pos="720"/>
        </w:tabs>
        <w:spacing w:before="240" w:after="0" w:line="240" w:lineRule="auto"/>
        <w:contextualSpacing w:val="0"/>
        <w:rPr>
          <w:rFonts w:asciiTheme="minorHAnsi" w:hAnsiTheme="minorHAnsi" w:cstheme="minorHAnsi"/>
          <w:sz w:val="24"/>
          <w:szCs w:val="24"/>
        </w:rPr>
      </w:pPr>
      <w:r w:rsidRPr="008559BE">
        <w:rPr>
          <w:rFonts w:asciiTheme="minorHAnsi" w:hAnsiTheme="minorHAnsi" w:cstheme="minorHAnsi"/>
          <w:sz w:val="24"/>
          <w:szCs w:val="24"/>
        </w:rPr>
        <w:t>The decision to offer</w:t>
      </w:r>
      <w:r w:rsidR="00D34417" w:rsidRPr="008559BE">
        <w:rPr>
          <w:rFonts w:asciiTheme="minorHAnsi" w:hAnsiTheme="minorHAnsi" w:cstheme="minorHAnsi"/>
          <w:sz w:val="24"/>
          <w:szCs w:val="24"/>
        </w:rPr>
        <w:t xml:space="preserve"> and dispense future-</w:t>
      </w:r>
      <w:r w:rsidRPr="008559BE">
        <w:rPr>
          <w:rFonts w:asciiTheme="minorHAnsi" w:hAnsiTheme="minorHAnsi" w:cstheme="minorHAnsi"/>
          <w:sz w:val="24"/>
          <w:szCs w:val="24"/>
        </w:rPr>
        <w:t>use EC should be made on an individualized basis and should include shared decision making between the provider and the client. The practice of</w:t>
      </w:r>
      <w:r w:rsidR="00D34417" w:rsidRPr="008559BE">
        <w:rPr>
          <w:rFonts w:asciiTheme="minorHAnsi" w:hAnsiTheme="minorHAnsi" w:cstheme="minorHAnsi"/>
          <w:sz w:val="24"/>
          <w:szCs w:val="24"/>
        </w:rPr>
        <w:t xml:space="preserve"> offering and dispensing future-</w:t>
      </w:r>
      <w:r w:rsidRPr="008559BE">
        <w:rPr>
          <w:rFonts w:asciiTheme="minorHAnsi" w:hAnsiTheme="minorHAnsi" w:cstheme="minorHAnsi"/>
          <w:sz w:val="24"/>
          <w:szCs w:val="24"/>
        </w:rPr>
        <w:t xml:space="preserve">use EC to </w:t>
      </w:r>
      <w:r w:rsidRPr="008559BE">
        <w:rPr>
          <w:rFonts w:asciiTheme="minorHAnsi" w:hAnsiTheme="minorHAnsi" w:cstheme="minorHAnsi"/>
          <w:i/>
          <w:sz w:val="24"/>
          <w:szCs w:val="24"/>
        </w:rPr>
        <w:t>all</w:t>
      </w:r>
      <w:r w:rsidRPr="008559BE">
        <w:rPr>
          <w:rFonts w:asciiTheme="minorHAnsi" w:hAnsiTheme="minorHAnsi" w:cstheme="minorHAnsi"/>
          <w:sz w:val="24"/>
          <w:szCs w:val="24"/>
        </w:rPr>
        <w:t xml:space="preserve"> clients has had no impact on </w:t>
      </w:r>
      <w:r w:rsidR="00AA77EC" w:rsidRPr="008559BE">
        <w:rPr>
          <w:rFonts w:asciiTheme="minorHAnsi" w:hAnsiTheme="minorHAnsi" w:cstheme="minorHAnsi"/>
          <w:sz w:val="24"/>
          <w:szCs w:val="24"/>
        </w:rPr>
        <w:t xml:space="preserve">unintended </w:t>
      </w:r>
      <w:r w:rsidRPr="008559BE">
        <w:rPr>
          <w:rFonts w:asciiTheme="minorHAnsi" w:hAnsiTheme="minorHAnsi" w:cstheme="minorHAnsi"/>
          <w:sz w:val="24"/>
          <w:szCs w:val="24"/>
        </w:rPr>
        <w:t xml:space="preserve">pregnancy rates. Data shows that clients who had EC available at the time of unprotected intercourse either didn’t take it at all or took it incorrectly. Additionally, the practice of providing EC to all clients represents a significant cost to the agency. Clients </w:t>
      </w:r>
      <w:r w:rsidRPr="008559BE">
        <w:rPr>
          <w:rFonts w:asciiTheme="minorHAnsi" w:hAnsiTheme="minorHAnsi" w:cstheme="minorHAnsi"/>
          <w:i/>
          <w:sz w:val="24"/>
          <w:szCs w:val="24"/>
        </w:rPr>
        <w:t>requesting</w:t>
      </w:r>
      <w:r w:rsidR="00D34417" w:rsidRPr="008559BE">
        <w:rPr>
          <w:rFonts w:asciiTheme="minorHAnsi" w:hAnsiTheme="minorHAnsi" w:cstheme="minorHAnsi"/>
          <w:sz w:val="24"/>
          <w:szCs w:val="24"/>
        </w:rPr>
        <w:t xml:space="preserve"> (those that self-</w:t>
      </w:r>
      <w:r w:rsidRPr="008559BE">
        <w:rPr>
          <w:rFonts w:asciiTheme="minorHAnsi" w:hAnsiTheme="minorHAnsi" w:cstheme="minorHAnsi"/>
          <w:sz w:val="24"/>
          <w:szCs w:val="24"/>
        </w:rPr>
        <w:t xml:space="preserve">identify that they need or want) EC for future use and those using less reliable methods of </w:t>
      </w:r>
      <w:r w:rsidR="001077A4" w:rsidRPr="008559BE">
        <w:rPr>
          <w:rFonts w:asciiTheme="minorHAnsi" w:hAnsiTheme="minorHAnsi" w:cstheme="minorHAnsi"/>
          <w:sz w:val="24"/>
          <w:szCs w:val="24"/>
        </w:rPr>
        <w:t>contraception</w:t>
      </w:r>
      <w:r w:rsidRPr="008559BE">
        <w:rPr>
          <w:rFonts w:asciiTheme="minorHAnsi" w:hAnsiTheme="minorHAnsi" w:cstheme="minorHAnsi"/>
          <w:sz w:val="24"/>
          <w:szCs w:val="24"/>
        </w:rPr>
        <w:t xml:space="preserve"> (tier 3 methods) might </w:t>
      </w:r>
      <w:r w:rsidR="00D34417" w:rsidRPr="008559BE">
        <w:rPr>
          <w:rFonts w:asciiTheme="minorHAnsi" w:hAnsiTheme="minorHAnsi" w:cstheme="minorHAnsi"/>
          <w:sz w:val="24"/>
          <w:szCs w:val="24"/>
        </w:rPr>
        <w:t>benefit most from having future-</w:t>
      </w:r>
      <w:r w:rsidRPr="008559BE">
        <w:rPr>
          <w:rFonts w:asciiTheme="minorHAnsi" w:hAnsiTheme="minorHAnsi" w:cstheme="minorHAnsi"/>
          <w:sz w:val="24"/>
          <w:szCs w:val="24"/>
        </w:rPr>
        <w:t>use EC made available.</w:t>
      </w:r>
      <w:r w:rsidR="004C7F25" w:rsidRPr="008559BE">
        <w:rPr>
          <w:rFonts w:asciiTheme="minorHAnsi" w:hAnsiTheme="minorHAnsi" w:cstheme="minorHAnsi"/>
          <w:sz w:val="24"/>
          <w:szCs w:val="24"/>
        </w:rPr>
        <w:t xml:space="preserve"> </w:t>
      </w:r>
    </w:p>
    <w:p w14:paraId="1D29C4B5" w14:textId="0BFE36E2" w:rsidR="004C7F25" w:rsidRPr="008559BE" w:rsidRDefault="004C7F25" w:rsidP="008559BE">
      <w:pPr>
        <w:pStyle w:val="ListParagraph"/>
        <w:numPr>
          <w:ilvl w:val="1"/>
          <w:numId w:val="17"/>
        </w:numPr>
        <w:tabs>
          <w:tab w:val="left" w:pos="720"/>
        </w:tabs>
        <w:spacing w:before="120" w:after="0" w:line="240" w:lineRule="auto"/>
        <w:ind w:left="1080"/>
        <w:contextualSpacing w:val="0"/>
        <w:rPr>
          <w:rFonts w:asciiTheme="minorHAnsi" w:hAnsiTheme="minorHAnsi" w:cstheme="minorHAnsi"/>
          <w:sz w:val="24"/>
          <w:szCs w:val="24"/>
        </w:rPr>
      </w:pPr>
      <w:r w:rsidRPr="008559BE">
        <w:rPr>
          <w:rFonts w:asciiTheme="minorHAnsi" w:hAnsiTheme="minorHAnsi" w:cstheme="minorHAnsi"/>
          <w:sz w:val="24"/>
          <w:szCs w:val="24"/>
        </w:rPr>
        <w:t xml:space="preserve">Instruct </w:t>
      </w:r>
      <w:r w:rsidR="008D7E4F" w:rsidRPr="008559BE">
        <w:rPr>
          <w:rFonts w:asciiTheme="minorHAnsi" w:hAnsiTheme="minorHAnsi" w:cstheme="minorHAnsi"/>
          <w:sz w:val="24"/>
          <w:szCs w:val="24"/>
        </w:rPr>
        <w:t xml:space="preserve">the </w:t>
      </w:r>
      <w:r w:rsidRPr="008559BE">
        <w:rPr>
          <w:rFonts w:asciiTheme="minorHAnsi" w:hAnsiTheme="minorHAnsi" w:cstheme="minorHAnsi"/>
          <w:sz w:val="24"/>
          <w:szCs w:val="24"/>
        </w:rPr>
        <w:t>client to wait 5 days after the administ</w:t>
      </w:r>
      <w:r w:rsidR="008D7E4F" w:rsidRPr="008559BE">
        <w:rPr>
          <w:rFonts w:asciiTheme="minorHAnsi" w:hAnsiTheme="minorHAnsi" w:cstheme="minorHAnsi"/>
          <w:sz w:val="24"/>
          <w:szCs w:val="24"/>
        </w:rPr>
        <w:t>rat</w:t>
      </w:r>
      <w:r w:rsidRPr="008559BE">
        <w:rPr>
          <w:rFonts w:asciiTheme="minorHAnsi" w:hAnsiTheme="minorHAnsi" w:cstheme="minorHAnsi"/>
          <w:sz w:val="24"/>
          <w:szCs w:val="24"/>
        </w:rPr>
        <w:t xml:space="preserve">ion of </w:t>
      </w:r>
      <w:r w:rsidR="006A1E05" w:rsidRPr="008559BE">
        <w:rPr>
          <w:rFonts w:asciiTheme="minorHAnsi" w:hAnsiTheme="minorHAnsi" w:cstheme="minorHAnsi"/>
          <w:sz w:val="24"/>
          <w:szCs w:val="24"/>
        </w:rPr>
        <w:t>E</w:t>
      </w:r>
      <w:r w:rsidRPr="008559BE">
        <w:rPr>
          <w:rFonts w:asciiTheme="minorHAnsi" w:hAnsiTheme="minorHAnsi" w:cstheme="minorHAnsi"/>
          <w:sz w:val="24"/>
          <w:szCs w:val="24"/>
        </w:rPr>
        <w:t>lla</w:t>
      </w:r>
      <w:r w:rsidRPr="008559BE">
        <w:rPr>
          <w:rFonts w:asciiTheme="minorHAnsi" w:hAnsiTheme="minorHAnsi" w:cstheme="minorHAnsi"/>
          <w:sz w:val="24"/>
          <w:szCs w:val="24"/>
          <w:vertAlign w:val="superscript"/>
        </w:rPr>
        <w:t xml:space="preserve">® </w:t>
      </w:r>
      <w:r w:rsidRPr="008559BE">
        <w:rPr>
          <w:rFonts w:asciiTheme="minorHAnsi" w:hAnsiTheme="minorHAnsi" w:cstheme="minorHAnsi"/>
          <w:sz w:val="24"/>
          <w:szCs w:val="24"/>
        </w:rPr>
        <w:t xml:space="preserve">before initiating hormonal contraceptives. Recommend the use of a barrier method of contraception with all subsequent acts of intercourse that occur </w:t>
      </w:r>
      <w:r w:rsidR="003F721D" w:rsidRPr="008559BE">
        <w:rPr>
          <w:rFonts w:asciiTheme="minorHAnsi" w:hAnsiTheme="minorHAnsi" w:cstheme="minorHAnsi"/>
          <w:sz w:val="24"/>
          <w:szCs w:val="24"/>
        </w:rPr>
        <w:t xml:space="preserve">within the next 14 days. </w:t>
      </w:r>
    </w:p>
    <w:p w14:paraId="666C18FC" w14:textId="328C24CA" w:rsidR="00B277EA" w:rsidRPr="008559BE" w:rsidRDefault="00B277EA" w:rsidP="008559BE">
      <w:pPr>
        <w:pStyle w:val="ListParagraph"/>
        <w:numPr>
          <w:ilvl w:val="0"/>
          <w:numId w:val="2"/>
        </w:numPr>
        <w:spacing w:before="240" w:after="0" w:line="240" w:lineRule="auto"/>
        <w:contextualSpacing w:val="0"/>
        <w:rPr>
          <w:rFonts w:asciiTheme="minorHAnsi" w:hAnsiTheme="minorHAnsi" w:cstheme="minorHAnsi"/>
          <w:sz w:val="24"/>
          <w:szCs w:val="24"/>
        </w:rPr>
      </w:pPr>
      <w:r w:rsidRPr="008559BE">
        <w:rPr>
          <w:rFonts w:asciiTheme="minorHAnsi" w:hAnsiTheme="minorHAnsi" w:cstheme="minorHAnsi"/>
          <w:sz w:val="24"/>
          <w:szCs w:val="24"/>
        </w:rPr>
        <w:t xml:space="preserve">Review client’s history and access of recommended health screenings. Send a Release of Records for past health screenings, if performed elsewhere.  </w:t>
      </w:r>
    </w:p>
    <w:p w14:paraId="5C077574" w14:textId="77777777" w:rsidR="00B277EA" w:rsidRPr="008559BE" w:rsidRDefault="00B277EA" w:rsidP="008559BE">
      <w:pPr>
        <w:numPr>
          <w:ilvl w:val="0"/>
          <w:numId w:val="2"/>
        </w:numPr>
        <w:spacing w:before="240"/>
        <w:rPr>
          <w:rFonts w:asciiTheme="minorHAnsi" w:hAnsiTheme="minorHAnsi" w:cstheme="minorHAnsi"/>
          <w:sz w:val="24"/>
          <w:szCs w:val="24"/>
        </w:rPr>
      </w:pPr>
      <w:r w:rsidRPr="008559BE">
        <w:rPr>
          <w:rFonts w:asciiTheme="minorHAnsi" w:hAnsiTheme="minorHAnsi" w:cstheme="minorHAnsi"/>
          <w:sz w:val="24"/>
          <w:szCs w:val="24"/>
        </w:rPr>
        <w:t>Offer and schedule a Reproductive Health Well Visit with the prescribing provider if the client has not had one within the past 12 months.</w:t>
      </w:r>
    </w:p>
    <w:p w14:paraId="2531D14A" w14:textId="77777777" w:rsidR="00B02E49" w:rsidRPr="008559BE" w:rsidRDefault="00B02E49" w:rsidP="008559BE">
      <w:pPr>
        <w:pStyle w:val="ListParagraph"/>
        <w:numPr>
          <w:ilvl w:val="0"/>
          <w:numId w:val="2"/>
        </w:numPr>
        <w:tabs>
          <w:tab w:val="left" w:pos="720"/>
        </w:tabs>
        <w:spacing w:before="240" w:after="0" w:line="240" w:lineRule="auto"/>
        <w:contextualSpacing w:val="0"/>
        <w:rPr>
          <w:rFonts w:asciiTheme="minorHAnsi" w:hAnsiTheme="minorHAnsi" w:cstheme="minorHAnsi"/>
          <w:sz w:val="24"/>
          <w:szCs w:val="24"/>
        </w:rPr>
      </w:pPr>
      <w:r w:rsidRPr="008559BE">
        <w:rPr>
          <w:rFonts w:asciiTheme="minorHAnsi" w:hAnsiTheme="minorHAnsi" w:cstheme="minorHAnsi"/>
          <w:sz w:val="24"/>
          <w:szCs w:val="24"/>
        </w:rPr>
        <w:t>Dispense supplies</w:t>
      </w:r>
      <w:r w:rsidR="00B277EA" w:rsidRPr="008559BE">
        <w:rPr>
          <w:rFonts w:asciiTheme="minorHAnsi" w:hAnsiTheme="minorHAnsi" w:cstheme="minorHAnsi"/>
          <w:sz w:val="24"/>
          <w:szCs w:val="24"/>
        </w:rPr>
        <w:t>.</w:t>
      </w:r>
    </w:p>
    <w:p w14:paraId="0336B7D0" w14:textId="6E63D774" w:rsidR="00B535B6" w:rsidRPr="008559BE" w:rsidRDefault="00B535B6" w:rsidP="008559BE">
      <w:pPr>
        <w:tabs>
          <w:tab w:val="left" w:pos="720"/>
        </w:tabs>
        <w:spacing w:before="240"/>
        <w:rPr>
          <w:rFonts w:asciiTheme="minorHAnsi" w:hAnsiTheme="minorHAnsi" w:cstheme="minorHAnsi"/>
          <w:b/>
          <w:bCs/>
          <w:sz w:val="24"/>
          <w:szCs w:val="24"/>
        </w:rPr>
      </w:pPr>
      <w:r w:rsidRPr="008559BE">
        <w:rPr>
          <w:rFonts w:asciiTheme="minorHAnsi" w:hAnsiTheme="minorHAnsi" w:cstheme="minorHAnsi"/>
          <w:b/>
          <w:bCs/>
          <w:sz w:val="24"/>
          <w:szCs w:val="24"/>
        </w:rPr>
        <w:t>ROUTINE FOLLOW-UP</w:t>
      </w:r>
      <w:r w:rsidR="008559BE" w:rsidRPr="008559BE">
        <w:rPr>
          <w:rFonts w:asciiTheme="minorHAnsi" w:hAnsiTheme="minorHAnsi" w:cstheme="minorHAnsi"/>
          <w:b/>
          <w:bCs/>
          <w:sz w:val="24"/>
          <w:szCs w:val="24"/>
        </w:rPr>
        <w:t>:</w:t>
      </w:r>
    </w:p>
    <w:p w14:paraId="65365551" w14:textId="17815B80" w:rsidR="00B277EA" w:rsidRPr="008559BE" w:rsidRDefault="00363581" w:rsidP="008559BE">
      <w:pPr>
        <w:pStyle w:val="ListParagraph"/>
        <w:numPr>
          <w:ilvl w:val="0"/>
          <w:numId w:val="3"/>
        </w:numPr>
        <w:spacing w:before="120" w:after="0" w:line="240" w:lineRule="auto"/>
        <w:contextualSpacing w:val="0"/>
        <w:rPr>
          <w:rFonts w:asciiTheme="minorHAnsi" w:hAnsiTheme="minorHAnsi" w:cstheme="minorHAnsi"/>
          <w:sz w:val="24"/>
          <w:szCs w:val="24"/>
        </w:rPr>
      </w:pPr>
      <w:r w:rsidRPr="008559BE">
        <w:rPr>
          <w:rFonts w:asciiTheme="minorHAnsi" w:hAnsiTheme="minorHAnsi" w:cstheme="minorHAnsi"/>
          <w:sz w:val="24"/>
          <w:szCs w:val="24"/>
        </w:rPr>
        <w:t>The r</w:t>
      </w:r>
      <w:r w:rsidR="00B277EA" w:rsidRPr="008559BE">
        <w:rPr>
          <w:rFonts w:asciiTheme="minorHAnsi" w:hAnsiTheme="minorHAnsi" w:cstheme="minorHAnsi"/>
          <w:sz w:val="24"/>
          <w:szCs w:val="24"/>
        </w:rPr>
        <w:t xml:space="preserve">ecommendations listed below address when routine follow-up is recommended for safe and effective continued use of contraception for healthy </w:t>
      </w:r>
      <w:r w:rsidR="00E953E0" w:rsidRPr="008559BE">
        <w:rPr>
          <w:rFonts w:asciiTheme="minorHAnsi" w:hAnsiTheme="minorHAnsi" w:cstheme="minorHAnsi"/>
          <w:sz w:val="24"/>
          <w:szCs w:val="24"/>
        </w:rPr>
        <w:t>clients</w:t>
      </w:r>
      <w:r w:rsidR="00B277EA" w:rsidRPr="008559BE">
        <w:rPr>
          <w:rFonts w:asciiTheme="minorHAnsi" w:hAnsiTheme="minorHAnsi" w:cstheme="minorHAnsi"/>
          <w:sz w:val="24"/>
          <w:szCs w:val="24"/>
        </w:rPr>
        <w:t xml:space="preserve">. Although routine follow-up is not necessary for the use of </w:t>
      </w:r>
      <w:r w:rsidR="00DD1138" w:rsidRPr="008559BE">
        <w:rPr>
          <w:rFonts w:asciiTheme="minorHAnsi" w:hAnsiTheme="minorHAnsi" w:cstheme="minorHAnsi"/>
          <w:sz w:val="24"/>
          <w:szCs w:val="24"/>
        </w:rPr>
        <w:t>internal</w:t>
      </w:r>
      <w:r w:rsidR="00B277EA" w:rsidRPr="008559BE">
        <w:rPr>
          <w:rFonts w:asciiTheme="minorHAnsi" w:hAnsiTheme="minorHAnsi" w:cstheme="minorHAnsi"/>
          <w:sz w:val="24"/>
          <w:szCs w:val="24"/>
        </w:rPr>
        <w:t xml:space="preserve"> condoms as either a </w:t>
      </w:r>
      <w:r w:rsidR="001077A4" w:rsidRPr="008559BE">
        <w:rPr>
          <w:rFonts w:asciiTheme="minorHAnsi" w:hAnsiTheme="minorHAnsi" w:cstheme="minorHAnsi"/>
          <w:sz w:val="24"/>
          <w:szCs w:val="24"/>
        </w:rPr>
        <w:t>contraceptive</w:t>
      </w:r>
      <w:r w:rsidR="00B277EA" w:rsidRPr="008559BE">
        <w:rPr>
          <w:rFonts w:asciiTheme="minorHAnsi" w:hAnsiTheme="minorHAnsi" w:cstheme="minorHAnsi"/>
          <w:sz w:val="24"/>
          <w:szCs w:val="24"/>
        </w:rPr>
        <w:t xml:space="preserve"> method or when used for protection against STIs, recommendations for follow-up might vary for different users and different situations. Specific populations such as adolescents, those with certain medical conditions or characteristics, and those with multiple conditions may benefit from more frequent follow-up visits. </w:t>
      </w:r>
    </w:p>
    <w:p w14:paraId="7073EB74" w14:textId="77777777" w:rsidR="00B277EA" w:rsidRPr="008559BE" w:rsidRDefault="00B277EA" w:rsidP="008559BE">
      <w:pPr>
        <w:pStyle w:val="ListParagraph"/>
        <w:numPr>
          <w:ilvl w:val="0"/>
          <w:numId w:val="4"/>
        </w:numPr>
        <w:tabs>
          <w:tab w:val="left" w:pos="1080"/>
        </w:tabs>
        <w:spacing w:before="120" w:after="0" w:line="240" w:lineRule="auto"/>
        <w:ind w:left="1080"/>
        <w:contextualSpacing w:val="0"/>
        <w:rPr>
          <w:rFonts w:asciiTheme="minorHAnsi" w:hAnsiTheme="minorHAnsi" w:cstheme="minorHAnsi"/>
          <w:sz w:val="24"/>
          <w:szCs w:val="24"/>
        </w:rPr>
      </w:pPr>
      <w:r w:rsidRPr="008559BE">
        <w:rPr>
          <w:rFonts w:asciiTheme="minorHAnsi" w:hAnsiTheme="minorHAnsi" w:cstheme="minorHAnsi"/>
          <w:sz w:val="24"/>
          <w:szCs w:val="24"/>
        </w:rPr>
        <w:t xml:space="preserve">Advise client to return at any time to discuss side effects or other problems, or if the client wants to change the method being used.  </w:t>
      </w:r>
    </w:p>
    <w:p w14:paraId="2A1CA89E" w14:textId="77777777" w:rsidR="00B277EA" w:rsidRPr="008559BE" w:rsidRDefault="00B277EA" w:rsidP="008559BE">
      <w:pPr>
        <w:pStyle w:val="ListParagraph"/>
        <w:numPr>
          <w:ilvl w:val="0"/>
          <w:numId w:val="4"/>
        </w:numPr>
        <w:tabs>
          <w:tab w:val="left" w:pos="1080"/>
        </w:tabs>
        <w:spacing w:before="120" w:after="0" w:line="240" w:lineRule="auto"/>
        <w:ind w:left="1080"/>
        <w:contextualSpacing w:val="0"/>
        <w:rPr>
          <w:rFonts w:asciiTheme="minorHAnsi" w:hAnsiTheme="minorHAnsi" w:cstheme="minorHAnsi"/>
          <w:sz w:val="24"/>
          <w:szCs w:val="24"/>
        </w:rPr>
      </w:pPr>
      <w:r w:rsidRPr="008559BE">
        <w:rPr>
          <w:rFonts w:asciiTheme="minorHAnsi" w:hAnsiTheme="minorHAnsi" w:cstheme="minorHAnsi"/>
          <w:sz w:val="24"/>
          <w:szCs w:val="24"/>
        </w:rPr>
        <w:t>At other routine</w:t>
      </w:r>
      <w:r w:rsidR="005F252F" w:rsidRPr="008559BE">
        <w:rPr>
          <w:rFonts w:asciiTheme="minorHAnsi" w:hAnsiTheme="minorHAnsi" w:cstheme="minorHAnsi"/>
          <w:sz w:val="24"/>
          <w:szCs w:val="24"/>
        </w:rPr>
        <w:t xml:space="preserve"> visits, health</w:t>
      </w:r>
      <w:r w:rsidRPr="008559BE">
        <w:rPr>
          <w:rFonts w:asciiTheme="minorHAnsi" w:hAnsiTheme="minorHAnsi" w:cstheme="minorHAnsi"/>
          <w:sz w:val="24"/>
          <w:szCs w:val="24"/>
        </w:rPr>
        <w:t>care providers should do the following:</w:t>
      </w:r>
    </w:p>
    <w:p w14:paraId="287D8965" w14:textId="77777777" w:rsidR="00B277EA" w:rsidRPr="008559BE" w:rsidRDefault="00B277EA" w:rsidP="008559BE">
      <w:pPr>
        <w:pStyle w:val="ListParagraph"/>
        <w:numPr>
          <w:ilvl w:val="0"/>
          <w:numId w:val="16"/>
        </w:numPr>
        <w:tabs>
          <w:tab w:val="left" w:pos="720"/>
        </w:tabs>
        <w:spacing w:before="60" w:after="0" w:line="240" w:lineRule="auto"/>
        <w:contextualSpacing w:val="0"/>
        <w:rPr>
          <w:rFonts w:asciiTheme="minorHAnsi" w:hAnsiTheme="minorHAnsi" w:cstheme="minorHAnsi"/>
          <w:sz w:val="24"/>
          <w:szCs w:val="24"/>
        </w:rPr>
      </w:pPr>
      <w:r w:rsidRPr="008559BE">
        <w:rPr>
          <w:rFonts w:asciiTheme="minorHAnsi" w:hAnsiTheme="minorHAnsi" w:cstheme="minorHAnsi"/>
          <w:sz w:val="24"/>
          <w:szCs w:val="24"/>
        </w:rPr>
        <w:lastRenderedPageBreak/>
        <w:t>Assess the client’s satisfaction with their contraceptive method and ask whether the client has any concerns about method use; and</w:t>
      </w:r>
    </w:p>
    <w:p w14:paraId="730CB2EB" w14:textId="77777777" w:rsidR="00B277EA" w:rsidRPr="008559BE" w:rsidRDefault="00B277EA" w:rsidP="008559BE">
      <w:pPr>
        <w:pStyle w:val="ListParagraph"/>
        <w:numPr>
          <w:ilvl w:val="0"/>
          <w:numId w:val="16"/>
        </w:numPr>
        <w:tabs>
          <w:tab w:val="left" w:pos="720"/>
        </w:tabs>
        <w:spacing w:before="60" w:after="0" w:line="240" w:lineRule="auto"/>
        <w:contextualSpacing w:val="0"/>
        <w:rPr>
          <w:rFonts w:asciiTheme="minorHAnsi" w:hAnsiTheme="minorHAnsi" w:cstheme="minorHAnsi"/>
          <w:b/>
          <w:sz w:val="24"/>
          <w:szCs w:val="24"/>
        </w:rPr>
      </w:pPr>
      <w:r w:rsidRPr="008559BE">
        <w:rPr>
          <w:rFonts w:asciiTheme="minorHAnsi" w:hAnsiTheme="minorHAnsi" w:cstheme="minorHAnsi"/>
          <w:sz w:val="24"/>
          <w:szCs w:val="24"/>
        </w:rPr>
        <w:t xml:space="preserve">Assess any changes in health status that would change the appropriateness of using the </w:t>
      </w:r>
      <w:r w:rsidR="00633661" w:rsidRPr="008559BE">
        <w:rPr>
          <w:rFonts w:asciiTheme="minorHAnsi" w:hAnsiTheme="minorHAnsi" w:cstheme="minorHAnsi"/>
          <w:sz w:val="24"/>
          <w:szCs w:val="24"/>
        </w:rPr>
        <w:t>internal</w:t>
      </w:r>
      <w:r w:rsidRPr="008559BE">
        <w:rPr>
          <w:rFonts w:asciiTheme="minorHAnsi" w:hAnsiTheme="minorHAnsi" w:cstheme="minorHAnsi"/>
          <w:sz w:val="24"/>
          <w:szCs w:val="24"/>
        </w:rPr>
        <w:t xml:space="preserve"> condom for contraception.</w:t>
      </w:r>
    </w:p>
    <w:p w14:paraId="4938C94C" w14:textId="77777777" w:rsidR="00B535B6" w:rsidRPr="008559BE" w:rsidRDefault="00B535B6" w:rsidP="008559BE">
      <w:pPr>
        <w:pStyle w:val="ListParagraph"/>
        <w:numPr>
          <w:ilvl w:val="0"/>
          <w:numId w:val="3"/>
        </w:numPr>
        <w:tabs>
          <w:tab w:val="left" w:pos="720"/>
        </w:tabs>
        <w:spacing w:before="120" w:after="0" w:line="240" w:lineRule="auto"/>
        <w:contextualSpacing w:val="0"/>
        <w:rPr>
          <w:rFonts w:asciiTheme="minorHAnsi" w:hAnsiTheme="minorHAnsi" w:cstheme="minorHAnsi"/>
          <w:sz w:val="24"/>
          <w:szCs w:val="24"/>
        </w:rPr>
      </w:pPr>
      <w:r w:rsidRPr="008559BE">
        <w:rPr>
          <w:rFonts w:asciiTheme="minorHAnsi" w:hAnsiTheme="minorHAnsi" w:cstheme="minorHAnsi"/>
          <w:sz w:val="24"/>
          <w:szCs w:val="24"/>
        </w:rPr>
        <w:t>Managing problems</w:t>
      </w:r>
      <w:r w:rsidR="005F252F" w:rsidRPr="008559BE">
        <w:rPr>
          <w:rFonts w:asciiTheme="minorHAnsi" w:hAnsiTheme="minorHAnsi" w:cstheme="minorHAnsi"/>
          <w:sz w:val="24"/>
          <w:szCs w:val="24"/>
        </w:rPr>
        <w:t>:</w:t>
      </w:r>
    </w:p>
    <w:p w14:paraId="228F400E" w14:textId="77777777" w:rsidR="00B535B6" w:rsidRPr="008559BE" w:rsidRDefault="00B535B6" w:rsidP="008559BE">
      <w:pPr>
        <w:pStyle w:val="ListParagraph"/>
        <w:numPr>
          <w:ilvl w:val="0"/>
          <w:numId w:val="6"/>
        </w:numPr>
        <w:tabs>
          <w:tab w:val="left" w:pos="1080"/>
        </w:tabs>
        <w:spacing w:before="120" w:after="0" w:line="240" w:lineRule="auto"/>
        <w:ind w:left="1080"/>
        <w:contextualSpacing w:val="0"/>
        <w:rPr>
          <w:rFonts w:asciiTheme="minorHAnsi" w:hAnsiTheme="minorHAnsi" w:cstheme="minorHAnsi"/>
          <w:sz w:val="24"/>
          <w:szCs w:val="24"/>
        </w:rPr>
      </w:pPr>
      <w:r w:rsidRPr="008559BE">
        <w:rPr>
          <w:rFonts w:asciiTheme="minorHAnsi" w:hAnsiTheme="minorHAnsi" w:cstheme="minorHAnsi"/>
          <w:sz w:val="24"/>
          <w:szCs w:val="24"/>
        </w:rPr>
        <w:t>Recurrent vaginal or vulvar irritation, without sign</w:t>
      </w:r>
      <w:r w:rsidR="00B02E49" w:rsidRPr="008559BE">
        <w:rPr>
          <w:rFonts w:asciiTheme="minorHAnsi" w:hAnsiTheme="minorHAnsi" w:cstheme="minorHAnsi"/>
          <w:sz w:val="24"/>
          <w:szCs w:val="24"/>
        </w:rPr>
        <w:t>s</w:t>
      </w:r>
      <w:r w:rsidRPr="008559BE">
        <w:rPr>
          <w:rFonts w:asciiTheme="minorHAnsi" w:hAnsiTheme="minorHAnsi" w:cstheme="minorHAnsi"/>
          <w:sz w:val="24"/>
          <w:szCs w:val="24"/>
        </w:rPr>
        <w:t xml:space="preserve"> of infection, may indicate an allergy or</w:t>
      </w:r>
      <w:r w:rsidR="00B02E49" w:rsidRPr="008559BE">
        <w:rPr>
          <w:rFonts w:asciiTheme="minorHAnsi" w:hAnsiTheme="minorHAnsi" w:cstheme="minorHAnsi"/>
          <w:sz w:val="24"/>
          <w:szCs w:val="24"/>
        </w:rPr>
        <w:t xml:space="preserve"> sensitivity to the product; suggest</w:t>
      </w:r>
      <w:r w:rsidRPr="008559BE">
        <w:rPr>
          <w:rFonts w:asciiTheme="minorHAnsi" w:hAnsiTheme="minorHAnsi" w:cstheme="minorHAnsi"/>
          <w:sz w:val="24"/>
          <w:szCs w:val="24"/>
        </w:rPr>
        <w:t xml:space="preserve"> tr</w:t>
      </w:r>
      <w:r w:rsidR="00B02E49" w:rsidRPr="008559BE">
        <w:rPr>
          <w:rFonts w:asciiTheme="minorHAnsi" w:hAnsiTheme="minorHAnsi" w:cstheme="minorHAnsi"/>
          <w:sz w:val="24"/>
          <w:szCs w:val="24"/>
        </w:rPr>
        <w:t>ying</w:t>
      </w:r>
      <w:r w:rsidRPr="008559BE">
        <w:rPr>
          <w:rFonts w:asciiTheme="minorHAnsi" w:hAnsiTheme="minorHAnsi" w:cstheme="minorHAnsi"/>
          <w:sz w:val="24"/>
          <w:szCs w:val="24"/>
        </w:rPr>
        <w:t xml:space="preserve"> another contraceptive method</w:t>
      </w:r>
      <w:r w:rsidR="00B277EA" w:rsidRPr="008559BE">
        <w:rPr>
          <w:rFonts w:asciiTheme="minorHAnsi" w:hAnsiTheme="minorHAnsi" w:cstheme="minorHAnsi"/>
          <w:sz w:val="24"/>
          <w:szCs w:val="24"/>
        </w:rPr>
        <w:t>.</w:t>
      </w:r>
    </w:p>
    <w:p w14:paraId="6C990B96" w14:textId="77777777" w:rsidR="00B535B6" w:rsidRPr="008559BE" w:rsidRDefault="00B535B6" w:rsidP="008559BE">
      <w:pPr>
        <w:pStyle w:val="ListParagraph"/>
        <w:numPr>
          <w:ilvl w:val="0"/>
          <w:numId w:val="16"/>
        </w:numPr>
        <w:tabs>
          <w:tab w:val="left" w:pos="720"/>
        </w:tabs>
        <w:spacing w:before="60" w:after="0" w:line="240" w:lineRule="auto"/>
        <w:contextualSpacing w:val="0"/>
        <w:rPr>
          <w:rFonts w:asciiTheme="minorHAnsi" w:hAnsiTheme="minorHAnsi" w:cstheme="minorHAnsi"/>
          <w:sz w:val="24"/>
          <w:szCs w:val="24"/>
        </w:rPr>
      </w:pPr>
      <w:r w:rsidRPr="008559BE">
        <w:rPr>
          <w:rFonts w:asciiTheme="minorHAnsi" w:hAnsiTheme="minorHAnsi" w:cstheme="minorHAnsi"/>
          <w:sz w:val="24"/>
          <w:szCs w:val="24"/>
        </w:rPr>
        <w:t>If symptom persist</w:t>
      </w:r>
      <w:r w:rsidR="005F252F" w:rsidRPr="008559BE">
        <w:rPr>
          <w:rFonts w:asciiTheme="minorHAnsi" w:hAnsiTheme="minorHAnsi" w:cstheme="minorHAnsi"/>
          <w:sz w:val="24"/>
          <w:szCs w:val="24"/>
        </w:rPr>
        <w:t>s</w:t>
      </w:r>
      <w:r w:rsidRPr="008559BE">
        <w:rPr>
          <w:rFonts w:asciiTheme="minorHAnsi" w:hAnsiTheme="minorHAnsi" w:cstheme="minorHAnsi"/>
          <w:sz w:val="24"/>
          <w:szCs w:val="24"/>
        </w:rPr>
        <w:t xml:space="preserve"> after discontinuing </w:t>
      </w:r>
      <w:r w:rsidR="00B02E49" w:rsidRPr="008559BE">
        <w:rPr>
          <w:rFonts w:asciiTheme="minorHAnsi" w:hAnsiTheme="minorHAnsi" w:cstheme="minorHAnsi"/>
          <w:sz w:val="24"/>
          <w:szCs w:val="24"/>
        </w:rPr>
        <w:t xml:space="preserve">the </w:t>
      </w:r>
      <w:r w:rsidRPr="008559BE">
        <w:rPr>
          <w:rFonts w:asciiTheme="minorHAnsi" w:hAnsiTheme="minorHAnsi" w:cstheme="minorHAnsi"/>
          <w:sz w:val="24"/>
          <w:szCs w:val="24"/>
        </w:rPr>
        <w:t>method</w:t>
      </w:r>
      <w:r w:rsidR="00B277EA" w:rsidRPr="008559BE">
        <w:rPr>
          <w:rFonts w:asciiTheme="minorHAnsi" w:hAnsiTheme="minorHAnsi" w:cstheme="minorHAnsi"/>
          <w:sz w:val="24"/>
          <w:szCs w:val="24"/>
        </w:rPr>
        <w:t>,</w:t>
      </w:r>
      <w:r w:rsidR="00AD4516" w:rsidRPr="008559BE">
        <w:rPr>
          <w:rFonts w:asciiTheme="minorHAnsi" w:hAnsiTheme="minorHAnsi" w:cstheme="minorHAnsi"/>
          <w:sz w:val="24"/>
          <w:szCs w:val="24"/>
        </w:rPr>
        <w:t xml:space="preserve"> </w:t>
      </w:r>
      <w:r w:rsidRPr="008559BE">
        <w:rPr>
          <w:rFonts w:asciiTheme="minorHAnsi" w:hAnsiTheme="minorHAnsi" w:cstheme="minorHAnsi"/>
          <w:sz w:val="24"/>
          <w:szCs w:val="24"/>
        </w:rPr>
        <w:t>reevaluate for other etiolog</w:t>
      </w:r>
      <w:r w:rsidR="00B02E49" w:rsidRPr="008559BE">
        <w:rPr>
          <w:rFonts w:asciiTheme="minorHAnsi" w:hAnsiTheme="minorHAnsi" w:cstheme="minorHAnsi"/>
          <w:sz w:val="24"/>
          <w:szCs w:val="24"/>
        </w:rPr>
        <w:t>ies</w:t>
      </w:r>
      <w:r w:rsidRPr="008559BE">
        <w:rPr>
          <w:rFonts w:asciiTheme="minorHAnsi" w:hAnsiTheme="minorHAnsi" w:cstheme="minorHAnsi"/>
          <w:sz w:val="24"/>
          <w:szCs w:val="24"/>
        </w:rPr>
        <w:t xml:space="preserve"> (e.g. </w:t>
      </w:r>
      <w:r w:rsidR="00AC7214" w:rsidRPr="008559BE">
        <w:rPr>
          <w:rFonts w:asciiTheme="minorHAnsi" w:hAnsiTheme="minorHAnsi" w:cstheme="minorHAnsi"/>
          <w:sz w:val="24"/>
          <w:szCs w:val="24"/>
        </w:rPr>
        <w:t>STI</w:t>
      </w:r>
      <w:r w:rsidRPr="008559BE">
        <w:rPr>
          <w:rFonts w:asciiTheme="minorHAnsi" w:hAnsiTheme="minorHAnsi" w:cstheme="minorHAnsi"/>
          <w:sz w:val="24"/>
          <w:szCs w:val="24"/>
        </w:rPr>
        <w:t xml:space="preserve"> exposure, yea</w:t>
      </w:r>
      <w:r w:rsidR="00B02E49" w:rsidRPr="008559BE">
        <w:rPr>
          <w:rFonts w:asciiTheme="minorHAnsi" w:hAnsiTheme="minorHAnsi" w:cstheme="minorHAnsi"/>
          <w:sz w:val="24"/>
          <w:szCs w:val="24"/>
        </w:rPr>
        <w:t>st vaginitis</w:t>
      </w:r>
      <w:r w:rsidR="005F252F" w:rsidRPr="008559BE">
        <w:rPr>
          <w:rFonts w:asciiTheme="minorHAnsi" w:hAnsiTheme="minorHAnsi" w:cstheme="minorHAnsi"/>
          <w:sz w:val="24"/>
          <w:szCs w:val="24"/>
        </w:rPr>
        <w:t>,</w:t>
      </w:r>
      <w:r w:rsidR="00B02E49" w:rsidRPr="008559BE">
        <w:rPr>
          <w:rFonts w:asciiTheme="minorHAnsi" w:hAnsiTheme="minorHAnsi" w:cstheme="minorHAnsi"/>
          <w:sz w:val="24"/>
          <w:szCs w:val="24"/>
        </w:rPr>
        <w:t xml:space="preserve"> or bacterial vaginosis</w:t>
      </w:r>
      <w:r w:rsidRPr="008559BE">
        <w:rPr>
          <w:rFonts w:asciiTheme="minorHAnsi" w:hAnsiTheme="minorHAnsi" w:cstheme="minorHAnsi"/>
          <w:sz w:val="24"/>
          <w:szCs w:val="24"/>
        </w:rPr>
        <w:t>)</w:t>
      </w:r>
      <w:r w:rsidR="00B277EA" w:rsidRPr="008559BE">
        <w:rPr>
          <w:rFonts w:asciiTheme="minorHAnsi" w:hAnsiTheme="minorHAnsi" w:cstheme="minorHAnsi"/>
          <w:sz w:val="24"/>
          <w:szCs w:val="24"/>
        </w:rPr>
        <w:t>.</w:t>
      </w:r>
    </w:p>
    <w:p w14:paraId="465E63AA" w14:textId="0A99F909" w:rsidR="00B535B6" w:rsidRPr="008559BE" w:rsidRDefault="00B535B6" w:rsidP="008559BE">
      <w:pPr>
        <w:tabs>
          <w:tab w:val="left" w:pos="720"/>
        </w:tabs>
        <w:spacing w:before="240"/>
        <w:rPr>
          <w:rFonts w:asciiTheme="minorHAnsi" w:hAnsiTheme="minorHAnsi" w:cstheme="minorHAnsi"/>
          <w:b/>
          <w:bCs/>
          <w:sz w:val="24"/>
          <w:szCs w:val="24"/>
        </w:rPr>
      </w:pPr>
      <w:r w:rsidRPr="008559BE">
        <w:rPr>
          <w:rFonts w:asciiTheme="minorHAnsi" w:hAnsiTheme="minorHAnsi" w:cstheme="minorHAnsi"/>
          <w:b/>
          <w:bCs/>
          <w:sz w:val="24"/>
          <w:szCs w:val="24"/>
        </w:rPr>
        <w:t>CLIENT EDUCATION</w:t>
      </w:r>
      <w:r w:rsidR="008559BE" w:rsidRPr="008559BE">
        <w:rPr>
          <w:rFonts w:asciiTheme="minorHAnsi" w:hAnsiTheme="minorHAnsi" w:cstheme="minorHAnsi"/>
          <w:b/>
          <w:bCs/>
          <w:sz w:val="24"/>
          <w:szCs w:val="24"/>
        </w:rPr>
        <w:t>:</w:t>
      </w:r>
    </w:p>
    <w:p w14:paraId="76CDC7A5" w14:textId="77777777" w:rsidR="009159D0" w:rsidRPr="008559BE" w:rsidRDefault="00B535B6" w:rsidP="008559BE">
      <w:pPr>
        <w:pStyle w:val="ListParagraph"/>
        <w:numPr>
          <w:ilvl w:val="0"/>
          <w:numId w:val="7"/>
        </w:numPr>
        <w:tabs>
          <w:tab w:val="left" w:pos="720"/>
        </w:tabs>
        <w:spacing w:before="120" w:after="0" w:line="240" w:lineRule="auto"/>
        <w:contextualSpacing w:val="0"/>
        <w:rPr>
          <w:rFonts w:asciiTheme="minorHAnsi" w:hAnsiTheme="minorHAnsi" w:cstheme="minorHAnsi"/>
          <w:b/>
          <w:sz w:val="24"/>
          <w:szCs w:val="24"/>
        </w:rPr>
      </w:pPr>
      <w:r w:rsidRPr="008559BE">
        <w:rPr>
          <w:rFonts w:asciiTheme="minorHAnsi" w:hAnsiTheme="minorHAnsi" w:cstheme="minorHAnsi"/>
          <w:sz w:val="24"/>
          <w:szCs w:val="24"/>
        </w:rPr>
        <w:t xml:space="preserve">Advise client to use the </w:t>
      </w:r>
      <w:r w:rsidR="00633661" w:rsidRPr="008559BE">
        <w:rPr>
          <w:rFonts w:asciiTheme="minorHAnsi" w:hAnsiTheme="minorHAnsi" w:cstheme="minorHAnsi"/>
          <w:sz w:val="24"/>
          <w:szCs w:val="24"/>
        </w:rPr>
        <w:t>internal</w:t>
      </w:r>
      <w:r w:rsidRPr="008559BE">
        <w:rPr>
          <w:rFonts w:asciiTheme="minorHAnsi" w:hAnsiTheme="minorHAnsi" w:cstheme="minorHAnsi"/>
          <w:sz w:val="24"/>
          <w:szCs w:val="24"/>
        </w:rPr>
        <w:t xml:space="preserve"> condom every ti</w:t>
      </w:r>
      <w:r w:rsidR="009159D0" w:rsidRPr="008559BE">
        <w:rPr>
          <w:rFonts w:asciiTheme="minorHAnsi" w:hAnsiTheme="minorHAnsi" w:cstheme="minorHAnsi"/>
          <w:sz w:val="24"/>
          <w:szCs w:val="24"/>
        </w:rPr>
        <w:t>me vaginal intercourse</w:t>
      </w:r>
      <w:r w:rsidR="00B02E49" w:rsidRPr="008559BE">
        <w:rPr>
          <w:rFonts w:asciiTheme="minorHAnsi" w:hAnsiTheme="minorHAnsi" w:cstheme="minorHAnsi"/>
          <w:sz w:val="24"/>
          <w:szCs w:val="24"/>
        </w:rPr>
        <w:t xml:space="preserve"> occurs</w:t>
      </w:r>
      <w:r w:rsidR="00B277EA" w:rsidRPr="008559BE">
        <w:rPr>
          <w:rFonts w:asciiTheme="minorHAnsi" w:hAnsiTheme="minorHAnsi" w:cstheme="minorHAnsi"/>
          <w:sz w:val="24"/>
          <w:szCs w:val="24"/>
        </w:rPr>
        <w:t>.</w:t>
      </w:r>
    </w:p>
    <w:p w14:paraId="4F70FA5A" w14:textId="77777777" w:rsidR="00B535B6" w:rsidRPr="008559BE" w:rsidRDefault="00B277EA" w:rsidP="008559BE">
      <w:pPr>
        <w:pStyle w:val="ListParagraph"/>
        <w:numPr>
          <w:ilvl w:val="0"/>
          <w:numId w:val="15"/>
        </w:numPr>
        <w:tabs>
          <w:tab w:val="left" w:pos="720"/>
        </w:tabs>
        <w:spacing w:before="120" w:after="0" w:line="240" w:lineRule="auto"/>
        <w:ind w:left="1080"/>
        <w:contextualSpacing w:val="0"/>
        <w:rPr>
          <w:rFonts w:asciiTheme="minorHAnsi" w:hAnsiTheme="minorHAnsi" w:cstheme="minorHAnsi"/>
          <w:sz w:val="24"/>
          <w:szCs w:val="24"/>
        </w:rPr>
      </w:pPr>
      <w:r w:rsidRPr="008559BE">
        <w:rPr>
          <w:rFonts w:asciiTheme="minorHAnsi" w:hAnsiTheme="minorHAnsi" w:cstheme="minorHAnsi"/>
          <w:sz w:val="24"/>
          <w:szCs w:val="24"/>
        </w:rPr>
        <w:t>M</w:t>
      </w:r>
      <w:r w:rsidR="00B535B6" w:rsidRPr="008559BE">
        <w:rPr>
          <w:rFonts w:asciiTheme="minorHAnsi" w:hAnsiTheme="minorHAnsi" w:cstheme="minorHAnsi"/>
          <w:sz w:val="24"/>
          <w:szCs w:val="24"/>
        </w:rPr>
        <w:t xml:space="preserve">ake sure the </w:t>
      </w:r>
      <w:r w:rsidR="0038314B" w:rsidRPr="008559BE">
        <w:rPr>
          <w:rFonts w:asciiTheme="minorHAnsi" w:hAnsiTheme="minorHAnsi" w:cstheme="minorHAnsi"/>
          <w:sz w:val="24"/>
          <w:szCs w:val="24"/>
        </w:rPr>
        <w:t>internal</w:t>
      </w:r>
      <w:r w:rsidR="00B535B6" w:rsidRPr="008559BE">
        <w:rPr>
          <w:rFonts w:asciiTheme="minorHAnsi" w:hAnsiTheme="minorHAnsi" w:cstheme="minorHAnsi"/>
          <w:sz w:val="24"/>
          <w:szCs w:val="24"/>
        </w:rPr>
        <w:t xml:space="preserve"> condom is in proper place before </w:t>
      </w:r>
      <w:r w:rsidR="00B02E49" w:rsidRPr="008559BE">
        <w:rPr>
          <w:rFonts w:asciiTheme="minorHAnsi" w:hAnsiTheme="minorHAnsi" w:cstheme="minorHAnsi"/>
          <w:sz w:val="24"/>
          <w:szCs w:val="24"/>
        </w:rPr>
        <w:t xml:space="preserve">the </w:t>
      </w:r>
      <w:r w:rsidR="00B535B6" w:rsidRPr="008559BE">
        <w:rPr>
          <w:rFonts w:asciiTheme="minorHAnsi" w:hAnsiTheme="minorHAnsi" w:cstheme="minorHAnsi"/>
          <w:sz w:val="24"/>
          <w:szCs w:val="24"/>
        </w:rPr>
        <w:t xml:space="preserve">penis enters </w:t>
      </w:r>
      <w:r w:rsidR="00B02E49" w:rsidRPr="008559BE">
        <w:rPr>
          <w:rFonts w:asciiTheme="minorHAnsi" w:hAnsiTheme="minorHAnsi" w:cstheme="minorHAnsi"/>
          <w:sz w:val="24"/>
          <w:szCs w:val="24"/>
        </w:rPr>
        <w:t>the</w:t>
      </w:r>
      <w:r w:rsidR="00B535B6" w:rsidRPr="008559BE">
        <w:rPr>
          <w:rFonts w:asciiTheme="minorHAnsi" w:hAnsiTheme="minorHAnsi" w:cstheme="minorHAnsi"/>
          <w:sz w:val="24"/>
          <w:szCs w:val="24"/>
        </w:rPr>
        <w:t xml:space="preserve"> vagina</w:t>
      </w:r>
      <w:r w:rsidRPr="008559BE">
        <w:rPr>
          <w:rFonts w:asciiTheme="minorHAnsi" w:hAnsiTheme="minorHAnsi" w:cstheme="minorHAnsi"/>
          <w:sz w:val="24"/>
          <w:szCs w:val="24"/>
        </w:rPr>
        <w:t>.</w:t>
      </w:r>
    </w:p>
    <w:p w14:paraId="3C4140D0" w14:textId="77777777" w:rsidR="0008080B" w:rsidRPr="008559BE" w:rsidRDefault="00B277EA" w:rsidP="008559BE">
      <w:pPr>
        <w:pStyle w:val="ListParagraph"/>
        <w:numPr>
          <w:ilvl w:val="0"/>
          <w:numId w:val="15"/>
        </w:numPr>
        <w:tabs>
          <w:tab w:val="left" w:pos="720"/>
        </w:tabs>
        <w:spacing w:before="120" w:after="0" w:line="240" w:lineRule="auto"/>
        <w:ind w:left="1080"/>
        <w:contextualSpacing w:val="0"/>
        <w:rPr>
          <w:rFonts w:asciiTheme="minorHAnsi" w:hAnsiTheme="minorHAnsi" w:cstheme="minorHAnsi"/>
          <w:sz w:val="24"/>
          <w:szCs w:val="24"/>
        </w:rPr>
      </w:pPr>
      <w:r w:rsidRPr="008559BE">
        <w:rPr>
          <w:rFonts w:asciiTheme="minorHAnsi" w:hAnsiTheme="minorHAnsi" w:cstheme="minorHAnsi"/>
          <w:sz w:val="24"/>
          <w:szCs w:val="24"/>
        </w:rPr>
        <w:t>E</w:t>
      </w:r>
      <w:r w:rsidR="0008080B" w:rsidRPr="008559BE">
        <w:rPr>
          <w:rFonts w:asciiTheme="minorHAnsi" w:hAnsiTheme="minorHAnsi" w:cstheme="minorHAnsi"/>
          <w:sz w:val="24"/>
          <w:szCs w:val="24"/>
        </w:rPr>
        <w:t>nsure that the penis does not slip between the vagina and the outer surface of the condom</w:t>
      </w:r>
      <w:r w:rsidRPr="008559BE">
        <w:rPr>
          <w:rFonts w:asciiTheme="minorHAnsi" w:hAnsiTheme="minorHAnsi" w:cstheme="minorHAnsi"/>
          <w:sz w:val="24"/>
          <w:szCs w:val="24"/>
        </w:rPr>
        <w:t>.</w:t>
      </w:r>
    </w:p>
    <w:p w14:paraId="2E60378B" w14:textId="77777777" w:rsidR="0008080B" w:rsidRPr="008559BE" w:rsidRDefault="00B277EA" w:rsidP="008559BE">
      <w:pPr>
        <w:pStyle w:val="ListParagraph"/>
        <w:numPr>
          <w:ilvl w:val="0"/>
          <w:numId w:val="15"/>
        </w:numPr>
        <w:tabs>
          <w:tab w:val="left" w:pos="720"/>
        </w:tabs>
        <w:spacing w:before="120" w:after="0" w:line="240" w:lineRule="auto"/>
        <w:ind w:left="1080"/>
        <w:contextualSpacing w:val="0"/>
        <w:rPr>
          <w:rFonts w:asciiTheme="minorHAnsi" w:hAnsiTheme="minorHAnsi" w:cstheme="minorHAnsi"/>
          <w:sz w:val="24"/>
          <w:szCs w:val="24"/>
        </w:rPr>
      </w:pPr>
      <w:r w:rsidRPr="008559BE">
        <w:rPr>
          <w:rFonts w:asciiTheme="minorHAnsi" w:hAnsiTheme="minorHAnsi" w:cstheme="minorHAnsi"/>
          <w:sz w:val="24"/>
          <w:szCs w:val="24"/>
        </w:rPr>
        <w:t>E</w:t>
      </w:r>
      <w:r w:rsidR="0008080B" w:rsidRPr="008559BE">
        <w:rPr>
          <w:rFonts w:asciiTheme="minorHAnsi" w:hAnsiTheme="minorHAnsi" w:cstheme="minorHAnsi"/>
          <w:sz w:val="24"/>
          <w:szCs w:val="24"/>
        </w:rPr>
        <w:t>nsure that the outer ring does not get pushed into the vagina</w:t>
      </w:r>
      <w:r w:rsidRPr="008559BE">
        <w:rPr>
          <w:rFonts w:asciiTheme="minorHAnsi" w:hAnsiTheme="minorHAnsi" w:cstheme="minorHAnsi"/>
          <w:sz w:val="24"/>
          <w:szCs w:val="24"/>
        </w:rPr>
        <w:t>.</w:t>
      </w:r>
    </w:p>
    <w:p w14:paraId="3C3F8A04" w14:textId="77777777" w:rsidR="0008080B" w:rsidRPr="008559BE" w:rsidRDefault="00B02E49" w:rsidP="008559BE">
      <w:pPr>
        <w:pStyle w:val="ListParagraph"/>
        <w:numPr>
          <w:ilvl w:val="0"/>
          <w:numId w:val="7"/>
        </w:numPr>
        <w:tabs>
          <w:tab w:val="left" w:pos="720"/>
        </w:tabs>
        <w:spacing w:before="240" w:after="0" w:line="240" w:lineRule="auto"/>
        <w:contextualSpacing w:val="0"/>
        <w:rPr>
          <w:rFonts w:asciiTheme="minorHAnsi" w:hAnsiTheme="minorHAnsi" w:cstheme="minorHAnsi"/>
          <w:b/>
          <w:sz w:val="24"/>
          <w:szCs w:val="24"/>
        </w:rPr>
      </w:pPr>
      <w:r w:rsidRPr="008559BE">
        <w:rPr>
          <w:rFonts w:asciiTheme="minorHAnsi" w:hAnsiTheme="minorHAnsi" w:cstheme="minorHAnsi"/>
          <w:sz w:val="24"/>
          <w:szCs w:val="24"/>
        </w:rPr>
        <w:t>Instruct</w:t>
      </w:r>
      <w:r w:rsidR="00B277EA" w:rsidRPr="008559BE">
        <w:rPr>
          <w:rFonts w:asciiTheme="minorHAnsi" w:hAnsiTheme="minorHAnsi" w:cstheme="minorHAnsi"/>
          <w:sz w:val="24"/>
          <w:szCs w:val="24"/>
        </w:rPr>
        <w:t xml:space="preserve"> the</w:t>
      </w:r>
      <w:r w:rsidR="0008080B" w:rsidRPr="008559BE">
        <w:rPr>
          <w:rFonts w:asciiTheme="minorHAnsi" w:hAnsiTheme="minorHAnsi" w:cstheme="minorHAnsi"/>
          <w:sz w:val="24"/>
          <w:szCs w:val="24"/>
        </w:rPr>
        <w:t xml:space="preserve"> client </w:t>
      </w:r>
      <w:r w:rsidRPr="008559BE">
        <w:rPr>
          <w:rFonts w:asciiTheme="minorHAnsi" w:hAnsiTheme="minorHAnsi" w:cstheme="minorHAnsi"/>
          <w:sz w:val="24"/>
          <w:szCs w:val="24"/>
        </w:rPr>
        <w:t xml:space="preserve">that </w:t>
      </w:r>
      <w:r w:rsidR="0008080B" w:rsidRPr="008559BE">
        <w:rPr>
          <w:rFonts w:asciiTheme="minorHAnsi" w:hAnsiTheme="minorHAnsi" w:cstheme="minorHAnsi"/>
          <w:sz w:val="24"/>
          <w:szCs w:val="24"/>
        </w:rPr>
        <w:t xml:space="preserve">the </w:t>
      </w:r>
      <w:r w:rsidR="0038314B" w:rsidRPr="008559BE">
        <w:rPr>
          <w:rFonts w:asciiTheme="minorHAnsi" w:hAnsiTheme="minorHAnsi" w:cstheme="minorHAnsi"/>
          <w:sz w:val="24"/>
          <w:szCs w:val="24"/>
        </w:rPr>
        <w:t>internal</w:t>
      </w:r>
      <w:r w:rsidR="0008080B" w:rsidRPr="008559BE">
        <w:rPr>
          <w:rFonts w:asciiTheme="minorHAnsi" w:hAnsiTheme="minorHAnsi" w:cstheme="minorHAnsi"/>
          <w:sz w:val="24"/>
          <w:szCs w:val="24"/>
        </w:rPr>
        <w:t xml:space="preserve"> condom may be inserted up to 8 hours before intercourse</w:t>
      </w:r>
      <w:r w:rsidR="00B277EA" w:rsidRPr="008559BE">
        <w:rPr>
          <w:rFonts w:asciiTheme="minorHAnsi" w:hAnsiTheme="minorHAnsi" w:cstheme="minorHAnsi"/>
          <w:sz w:val="24"/>
          <w:szCs w:val="24"/>
        </w:rPr>
        <w:t>.</w:t>
      </w:r>
    </w:p>
    <w:p w14:paraId="6C9E8FF8" w14:textId="77777777" w:rsidR="0008080B" w:rsidRPr="008559BE" w:rsidRDefault="0008080B" w:rsidP="008559BE">
      <w:pPr>
        <w:pStyle w:val="ListParagraph"/>
        <w:numPr>
          <w:ilvl w:val="0"/>
          <w:numId w:val="7"/>
        </w:numPr>
        <w:tabs>
          <w:tab w:val="left" w:pos="720"/>
        </w:tabs>
        <w:spacing w:before="240" w:after="0" w:line="240" w:lineRule="auto"/>
        <w:contextualSpacing w:val="0"/>
        <w:rPr>
          <w:rFonts w:asciiTheme="minorHAnsi" w:hAnsiTheme="minorHAnsi" w:cstheme="minorHAnsi"/>
          <w:sz w:val="24"/>
          <w:szCs w:val="24"/>
        </w:rPr>
      </w:pPr>
      <w:r w:rsidRPr="008559BE">
        <w:rPr>
          <w:rFonts w:asciiTheme="minorHAnsi" w:hAnsiTheme="minorHAnsi" w:cstheme="minorHAnsi"/>
          <w:sz w:val="24"/>
          <w:szCs w:val="24"/>
        </w:rPr>
        <w:t xml:space="preserve">The </w:t>
      </w:r>
      <w:r w:rsidR="0038314B" w:rsidRPr="008559BE">
        <w:rPr>
          <w:rFonts w:asciiTheme="minorHAnsi" w:hAnsiTheme="minorHAnsi" w:cstheme="minorHAnsi"/>
          <w:sz w:val="24"/>
          <w:szCs w:val="24"/>
        </w:rPr>
        <w:t xml:space="preserve">internal </w:t>
      </w:r>
      <w:r w:rsidRPr="008559BE">
        <w:rPr>
          <w:rFonts w:asciiTheme="minorHAnsi" w:hAnsiTheme="minorHAnsi" w:cstheme="minorHAnsi"/>
          <w:sz w:val="24"/>
          <w:szCs w:val="24"/>
        </w:rPr>
        <w:t>condom may be removed any time after intercourse and disposed into a waste container</w:t>
      </w:r>
      <w:r w:rsidR="00B277EA" w:rsidRPr="008559BE">
        <w:rPr>
          <w:rFonts w:asciiTheme="minorHAnsi" w:hAnsiTheme="minorHAnsi" w:cstheme="minorHAnsi"/>
          <w:sz w:val="24"/>
          <w:szCs w:val="24"/>
        </w:rPr>
        <w:t>.</w:t>
      </w:r>
    </w:p>
    <w:p w14:paraId="1A06191A" w14:textId="77777777" w:rsidR="0008080B" w:rsidRPr="008559BE" w:rsidRDefault="0008080B" w:rsidP="008559BE">
      <w:pPr>
        <w:pStyle w:val="ListParagraph"/>
        <w:numPr>
          <w:ilvl w:val="0"/>
          <w:numId w:val="7"/>
        </w:numPr>
        <w:tabs>
          <w:tab w:val="left" w:pos="720"/>
        </w:tabs>
        <w:spacing w:before="240" w:after="0" w:line="240" w:lineRule="auto"/>
        <w:contextualSpacing w:val="0"/>
        <w:rPr>
          <w:rFonts w:asciiTheme="minorHAnsi" w:hAnsiTheme="minorHAnsi" w:cstheme="minorHAnsi"/>
          <w:sz w:val="24"/>
          <w:szCs w:val="24"/>
        </w:rPr>
      </w:pPr>
      <w:r w:rsidRPr="008559BE">
        <w:rPr>
          <w:rFonts w:asciiTheme="minorHAnsi" w:hAnsiTheme="minorHAnsi" w:cstheme="minorHAnsi"/>
          <w:sz w:val="24"/>
          <w:szCs w:val="24"/>
        </w:rPr>
        <w:t xml:space="preserve">Advise </w:t>
      </w:r>
      <w:r w:rsidR="00B277EA" w:rsidRPr="008559BE">
        <w:rPr>
          <w:rFonts w:asciiTheme="minorHAnsi" w:hAnsiTheme="minorHAnsi" w:cstheme="minorHAnsi"/>
          <w:sz w:val="24"/>
          <w:szCs w:val="24"/>
        </w:rPr>
        <w:t xml:space="preserve">the </w:t>
      </w:r>
      <w:r w:rsidRPr="008559BE">
        <w:rPr>
          <w:rFonts w:asciiTheme="minorHAnsi" w:hAnsiTheme="minorHAnsi" w:cstheme="minorHAnsi"/>
          <w:sz w:val="24"/>
          <w:szCs w:val="24"/>
        </w:rPr>
        <w:t xml:space="preserve">client not to use the </w:t>
      </w:r>
      <w:r w:rsidR="0038314B" w:rsidRPr="008559BE">
        <w:rPr>
          <w:rFonts w:asciiTheme="minorHAnsi" w:hAnsiTheme="minorHAnsi" w:cstheme="minorHAnsi"/>
          <w:sz w:val="24"/>
          <w:szCs w:val="24"/>
        </w:rPr>
        <w:t>internal</w:t>
      </w:r>
      <w:r w:rsidRPr="008559BE">
        <w:rPr>
          <w:rFonts w:asciiTheme="minorHAnsi" w:hAnsiTheme="minorHAnsi" w:cstheme="minorHAnsi"/>
          <w:sz w:val="24"/>
          <w:szCs w:val="24"/>
        </w:rPr>
        <w:t xml:space="preserve"> condom along with a</w:t>
      </w:r>
      <w:r w:rsidR="0038314B" w:rsidRPr="008559BE">
        <w:rPr>
          <w:rFonts w:asciiTheme="minorHAnsi" w:hAnsiTheme="minorHAnsi" w:cstheme="minorHAnsi"/>
          <w:sz w:val="24"/>
          <w:szCs w:val="24"/>
        </w:rPr>
        <w:t>n external</w:t>
      </w:r>
      <w:r w:rsidRPr="008559BE">
        <w:rPr>
          <w:rFonts w:asciiTheme="minorHAnsi" w:hAnsiTheme="minorHAnsi" w:cstheme="minorHAnsi"/>
          <w:sz w:val="24"/>
          <w:szCs w:val="24"/>
        </w:rPr>
        <w:t xml:space="preserve"> condom</w:t>
      </w:r>
      <w:r w:rsidR="00B02E49" w:rsidRPr="008559BE">
        <w:rPr>
          <w:rFonts w:asciiTheme="minorHAnsi" w:hAnsiTheme="minorHAnsi" w:cstheme="minorHAnsi"/>
          <w:sz w:val="24"/>
          <w:szCs w:val="24"/>
        </w:rPr>
        <w:t>; the friction between the two</w:t>
      </w:r>
      <w:r w:rsidR="009159D0" w:rsidRPr="008559BE">
        <w:rPr>
          <w:rFonts w:asciiTheme="minorHAnsi" w:hAnsiTheme="minorHAnsi" w:cstheme="minorHAnsi"/>
          <w:sz w:val="24"/>
          <w:szCs w:val="24"/>
        </w:rPr>
        <w:t xml:space="preserve"> may cause breakage</w:t>
      </w:r>
      <w:r w:rsidR="00B277EA" w:rsidRPr="008559BE">
        <w:rPr>
          <w:rFonts w:asciiTheme="minorHAnsi" w:hAnsiTheme="minorHAnsi" w:cstheme="minorHAnsi"/>
          <w:sz w:val="24"/>
          <w:szCs w:val="24"/>
        </w:rPr>
        <w:t>.</w:t>
      </w:r>
    </w:p>
    <w:p w14:paraId="76FDC598" w14:textId="77777777" w:rsidR="0008080B" w:rsidRPr="008559BE" w:rsidRDefault="0008080B" w:rsidP="008559BE">
      <w:pPr>
        <w:pStyle w:val="ListParagraph"/>
        <w:numPr>
          <w:ilvl w:val="0"/>
          <w:numId w:val="7"/>
        </w:numPr>
        <w:tabs>
          <w:tab w:val="left" w:pos="720"/>
        </w:tabs>
        <w:spacing w:before="240" w:after="0" w:line="240" w:lineRule="auto"/>
        <w:contextualSpacing w:val="0"/>
        <w:rPr>
          <w:rFonts w:asciiTheme="minorHAnsi" w:hAnsiTheme="minorHAnsi" w:cstheme="minorHAnsi"/>
          <w:sz w:val="24"/>
          <w:szCs w:val="24"/>
        </w:rPr>
      </w:pPr>
      <w:r w:rsidRPr="008559BE">
        <w:rPr>
          <w:rFonts w:asciiTheme="minorHAnsi" w:hAnsiTheme="minorHAnsi" w:cstheme="minorHAnsi"/>
          <w:sz w:val="24"/>
          <w:szCs w:val="24"/>
        </w:rPr>
        <w:t xml:space="preserve">Advise </w:t>
      </w:r>
      <w:r w:rsidR="00B277EA" w:rsidRPr="008559BE">
        <w:rPr>
          <w:rFonts w:asciiTheme="minorHAnsi" w:hAnsiTheme="minorHAnsi" w:cstheme="minorHAnsi"/>
          <w:sz w:val="24"/>
          <w:szCs w:val="24"/>
        </w:rPr>
        <w:t xml:space="preserve">the </w:t>
      </w:r>
      <w:r w:rsidRPr="008559BE">
        <w:rPr>
          <w:rFonts w:asciiTheme="minorHAnsi" w:hAnsiTheme="minorHAnsi" w:cstheme="minorHAnsi"/>
          <w:sz w:val="24"/>
          <w:szCs w:val="24"/>
        </w:rPr>
        <w:t>client</w:t>
      </w:r>
      <w:r w:rsidR="00B02E49" w:rsidRPr="008559BE">
        <w:rPr>
          <w:rFonts w:asciiTheme="minorHAnsi" w:hAnsiTheme="minorHAnsi" w:cstheme="minorHAnsi"/>
          <w:sz w:val="24"/>
          <w:szCs w:val="24"/>
        </w:rPr>
        <w:t xml:space="preserve"> that</w:t>
      </w:r>
      <w:r w:rsidRPr="008559BE">
        <w:rPr>
          <w:rFonts w:asciiTheme="minorHAnsi" w:hAnsiTheme="minorHAnsi" w:cstheme="minorHAnsi"/>
          <w:sz w:val="24"/>
          <w:szCs w:val="24"/>
        </w:rPr>
        <w:t xml:space="preserve"> the </w:t>
      </w:r>
      <w:r w:rsidR="0038314B" w:rsidRPr="008559BE">
        <w:rPr>
          <w:rFonts w:asciiTheme="minorHAnsi" w:hAnsiTheme="minorHAnsi" w:cstheme="minorHAnsi"/>
          <w:sz w:val="24"/>
          <w:szCs w:val="24"/>
        </w:rPr>
        <w:t>internal</w:t>
      </w:r>
      <w:r w:rsidRPr="008559BE">
        <w:rPr>
          <w:rFonts w:asciiTheme="minorHAnsi" w:hAnsiTheme="minorHAnsi" w:cstheme="minorHAnsi"/>
          <w:sz w:val="24"/>
          <w:szCs w:val="24"/>
        </w:rPr>
        <w:t xml:space="preserve"> condom is a single use only device and a new condom must be used for every act of intercourse</w:t>
      </w:r>
      <w:r w:rsidR="00B277EA" w:rsidRPr="008559BE">
        <w:rPr>
          <w:rFonts w:asciiTheme="minorHAnsi" w:hAnsiTheme="minorHAnsi" w:cstheme="minorHAnsi"/>
          <w:sz w:val="24"/>
          <w:szCs w:val="24"/>
        </w:rPr>
        <w:t>.</w:t>
      </w:r>
    </w:p>
    <w:p w14:paraId="0A680CC6" w14:textId="79B018FA" w:rsidR="00633363" w:rsidRPr="008559BE" w:rsidRDefault="00633363" w:rsidP="008559BE">
      <w:pPr>
        <w:pStyle w:val="ListParagraph"/>
        <w:numPr>
          <w:ilvl w:val="0"/>
          <w:numId w:val="7"/>
        </w:numPr>
        <w:tabs>
          <w:tab w:val="left" w:pos="720"/>
        </w:tabs>
        <w:spacing w:before="240" w:after="0" w:line="240" w:lineRule="auto"/>
        <w:contextualSpacing w:val="0"/>
        <w:rPr>
          <w:rFonts w:asciiTheme="minorHAnsi" w:hAnsiTheme="minorHAnsi" w:cstheme="minorHAnsi"/>
          <w:sz w:val="24"/>
          <w:szCs w:val="24"/>
        </w:rPr>
      </w:pPr>
      <w:r w:rsidRPr="008559BE">
        <w:rPr>
          <w:rFonts w:asciiTheme="minorHAnsi" w:hAnsiTheme="minorHAnsi" w:cstheme="minorHAnsi"/>
          <w:sz w:val="24"/>
          <w:szCs w:val="24"/>
        </w:rPr>
        <w:t xml:space="preserve">Advise </w:t>
      </w:r>
      <w:r w:rsidR="00B277EA" w:rsidRPr="008559BE">
        <w:rPr>
          <w:rFonts w:asciiTheme="minorHAnsi" w:hAnsiTheme="minorHAnsi" w:cstheme="minorHAnsi"/>
          <w:sz w:val="24"/>
          <w:szCs w:val="24"/>
        </w:rPr>
        <w:t xml:space="preserve">the </w:t>
      </w:r>
      <w:r w:rsidRPr="008559BE">
        <w:rPr>
          <w:rFonts w:asciiTheme="minorHAnsi" w:hAnsiTheme="minorHAnsi" w:cstheme="minorHAnsi"/>
          <w:sz w:val="24"/>
          <w:szCs w:val="24"/>
        </w:rPr>
        <w:t xml:space="preserve">client to call the clinic </w:t>
      </w:r>
      <w:r w:rsidR="00DC40EF" w:rsidRPr="008559BE">
        <w:rPr>
          <w:rFonts w:asciiTheme="minorHAnsi" w:hAnsiTheme="minorHAnsi" w:cstheme="minorHAnsi"/>
          <w:sz w:val="24"/>
          <w:szCs w:val="24"/>
        </w:rPr>
        <w:t>with</w:t>
      </w:r>
      <w:r w:rsidRPr="008559BE">
        <w:rPr>
          <w:rFonts w:asciiTheme="minorHAnsi" w:hAnsiTheme="minorHAnsi" w:cstheme="minorHAnsi"/>
          <w:sz w:val="24"/>
          <w:szCs w:val="24"/>
        </w:rPr>
        <w:t xml:space="preserve"> any questions or concerns regarding </w:t>
      </w:r>
      <w:r w:rsidR="001077A4" w:rsidRPr="008559BE">
        <w:rPr>
          <w:rFonts w:asciiTheme="minorHAnsi" w:hAnsiTheme="minorHAnsi" w:cstheme="minorHAnsi"/>
          <w:sz w:val="24"/>
          <w:szCs w:val="24"/>
        </w:rPr>
        <w:t>contraceptive</w:t>
      </w:r>
      <w:r w:rsidRPr="008559BE">
        <w:rPr>
          <w:rFonts w:asciiTheme="minorHAnsi" w:hAnsiTheme="minorHAnsi" w:cstheme="minorHAnsi"/>
          <w:sz w:val="24"/>
          <w:szCs w:val="24"/>
        </w:rPr>
        <w:t xml:space="preserve"> method</w:t>
      </w:r>
      <w:r w:rsidR="00B02E49" w:rsidRPr="008559BE">
        <w:rPr>
          <w:rFonts w:asciiTheme="minorHAnsi" w:hAnsiTheme="minorHAnsi" w:cstheme="minorHAnsi"/>
          <w:sz w:val="24"/>
          <w:szCs w:val="24"/>
        </w:rPr>
        <w:t>s</w:t>
      </w:r>
      <w:r w:rsidR="00B277EA" w:rsidRPr="008559BE">
        <w:rPr>
          <w:rFonts w:asciiTheme="minorHAnsi" w:hAnsiTheme="minorHAnsi" w:cstheme="minorHAnsi"/>
          <w:sz w:val="24"/>
          <w:szCs w:val="24"/>
        </w:rPr>
        <w:t>.</w:t>
      </w:r>
    </w:p>
    <w:p w14:paraId="54BEC106" w14:textId="77777777" w:rsidR="003448D6" w:rsidRPr="008559BE" w:rsidRDefault="003448D6" w:rsidP="008559BE">
      <w:pPr>
        <w:rPr>
          <w:rFonts w:asciiTheme="minorHAnsi" w:hAnsiTheme="minorHAnsi" w:cstheme="minorHAnsi"/>
          <w:b/>
          <w:sz w:val="24"/>
          <w:szCs w:val="24"/>
        </w:rPr>
      </w:pPr>
    </w:p>
    <w:p w14:paraId="34FFF842" w14:textId="77777777" w:rsidR="00050B92" w:rsidRPr="008559BE" w:rsidRDefault="00050B92" w:rsidP="008559BE">
      <w:pPr>
        <w:rPr>
          <w:rFonts w:asciiTheme="minorHAnsi" w:hAnsiTheme="minorHAnsi" w:cstheme="minorHAnsi"/>
          <w:b/>
          <w:sz w:val="24"/>
          <w:szCs w:val="24"/>
        </w:rPr>
      </w:pPr>
      <w:r w:rsidRPr="008559BE">
        <w:rPr>
          <w:rFonts w:asciiTheme="minorHAnsi" w:hAnsiTheme="minorHAnsi" w:cstheme="minorHAnsi"/>
          <w:b/>
          <w:sz w:val="24"/>
          <w:szCs w:val="24"/>
        </w:rPr>
        <w:t>REFERENCES:</w:t>
      </w:r>
    </w:p>
    <w:p w14:paraId="6D9D91FD" w14:textId="56E529E7" w:rsidR="000A1BE3" w:rsidRPr="008559BE" w:rsidRDefault="009159D0" w:rsidP="008559BE">
      <w:pPr>
        <w:spacing w:before="120"/>
        <w:ind w:left="360" w:hanging="360"/>
        <w:rPr>
          <w:rFonts w:asciiTheme="minorHAnsi" w:hAnsiTheme="minorHAnsi" w:cstheme="minorHAnsi"/>
          <w:sz w:val="24"/>
          <w:szCs w:val="24"/>
        </w:rPr>
      </w:pPr>
      <w:r w:rsidRPr="008559BE">
        <w:rPr>
          <w:rFonts w:asciiTheme="minorHAnsi" w:hAnsiTheme="minorHAnsi" w:cstheme="minorHAnsi"/>
          <w:sz w:val="24"/>
          <w:szCs w:val="24"/>
        </w:rPr>
        <w:t>Center</w:t>
      </w:r>
      <w:r w:rsidR="005C60C7" w:rsidRPr="008559BE">
        <w:rPr>
          <w:rFonts w:asciiTheme="minorHAnsi" w:hAnsiTheme="minorHAnsi" w:cstheme="minorHAnsi"/>
          <w:sz w:val="24"/>
          <w:szCs w:val="24"/>
        </w:rPr>
        <w:t>s</w:t>
      </w:r>
      <w:r w:rsidRPr="008559BE">
        <w:rPr>
          <w:rFonts w:asciiTheme="minorHAnsi" w:hAnsiTheme="minorHAnsi" w:cstheme="minorHAnsi"/>
          <w:sz w:val="24"/>
          <w:szCs w:val="24"/>
        </w:rPr>
        <w:t xml:space="preserve"> for Disease Control and Prevention.  </w:t>
      </w:r>
      <w:r w:rsidR="00AD2775" w:rsidRPr="008559BE">
        <w:rPr>
          <w:rFonts w:asciiTheme="minorHAnsi" w:hAnsiTheme="minorHAnsi" w:cstheme="minorHAnsi"/>
          <w:sz w:val="24"/>
          <w:szCs w:val="24"/>
        </w:rPr>
        <w:t>2016</w:t>
      </w:r>
      <w:r w:rsidRPr="008559BE">
        <w:rPr>
          <w:rFonts w:asciiTheme="minorHAnsi" w:hAnsiTheme="minorHAnsi" w:cstheme="minorHAnsi"/>
          <w:sz w:val="24"/>
          <w:szCs w:val="24"/>
        </w:rPr>
        <w:t>.  U.S. Medical Eligibility Criteria for Contraceptive Use, 201</w:t>
      </w:r>
      <w:r w:rsidR="000A1BE3" w:rsidRPr="008559BE">
        <w:rPr>
          <w:rFonts w:asciiTheme="minorHAnsi" w:hAnsiTheme="minorHAnsi" w:cstheme="minorHAnsi"/>
          <w:sz w:val="24"/>
          <w:szCs w:val="24"/>
        </w:rPr>
        <w:t>6</w:t>
      </w:r>
      <w:r w:rsidRPr="008559BE">
        <w:rPr>
          <w:rFonts w:asciiTheme="minorHAnsi" w:hAnsiTheme="minorHAnsi" w:cstheme="minorHAnsi"/>
          <w:sz w:val="24"/>
          <w:szCs w:val="24"/>
        </w:rPr>
        <w:t xml:space="preserve">. </w:t>
      </w:r>
      <w:hyperlink r:id="rId9" w:history="1">
        <w:r w:rsidR="000A1BE3" w:rsidRPr="008559BE">
          <w:rPr>
            <w:rStyle w:val="Hyperlink"/>
            <w:rFonts w:asciiTheme="minorHAnsi" w:hAnsiTheme="minorHAnsi" w:cstheme="minorHAnsi"/>
            <w:sz w:val="24"/>
            <w:szCs w:val="24"/>
          </w:rPr>
          <w:t>https://www.cdc.gov/mmwr/volumes/65/rr/pdfs/rr6503.pdf</w:t>
        </w:r>
      </w:hyperlink>
    </w:p>
    <w:p w14:paraId="50F68B59" w14:textId="19D422C7" w:rsidR="000A1BE3" w:rsidRPr="008559BE" w:rsidRDefault="009159D0" w:rsidP="008559BE">
      <w:pPr>
        <w:spacing w:before="120"/>
        <w:ind w:left="360" w:hanging="360"/>
        <w:rPr>
          <w:rFonts w:asciiTheme="minorHAnsi" w:hAnsiTheme="minorHAnsi" w:cstheme="minorHAnsi"/>
          <w:sz w:val="24"/>
          <w:szCs w:val="24"/>
        </w:rPr>
      </w:pPr>
      <w:r w:rsidRPr="008559BE">
        <w:rPr>
          <w:rFonts w:asciiTheme="minorHAnsi" w:hAnsiTheme="minorHAnsi" w:cstheme="minorHAnsi"/>
          <w:sz w:val="24"/>
          <w:szCs w:val="24"/>
        </w:rPr>
        <w:t>Center</w:t>
      </w:r>
      <w:r w:rsidR="005C60C7" w:rsidRPr="008559BE">
        <w:rPr>
          <w:rFonts w:asciiTheme="minorHAnsi" w:hAnsiTheme="minorHAnsi" w:cstheme="minorHAnsi"/>
          <w:sz w:val="24"/>
          <w:szCs w:val="24"/>
        </w:rPr>
        <w:t>s</w:t>
      </w:r>
      <w:r w:rsidRPr="008559BE">
        <w:rPr>
          <w:rFonts w:asciiTheme="minorHAnsi" w:hAnsiTheme="minorHAnsi" w:cstheme="minorHAnsi"/>
          <w:sz w:val="24"/>
          <w:szCs w:val="24"/>
        </w:rPr>
        <w:t xml:space="preserve"> for Disease Control and Prevention.</w:t>
      </w:r>
      <w:r w:rsidR="00B277EA" w:rsidRPr="008559BE">
        <w:rPr>
          <w:rFonts w:asciiTheme="minorHAnsi" w:hAnsiTheme="minorHAnsi" w:cstheme="minorHAnsi"/>
          <w:sz w:val="24"/>
          <w:szCs w:val="24"/>
        </w:rPr>
        <w:t xml:space="preserve"> </w:t>
      </w:r>
      <w:r w:rsidRPr="008559BE">
        <w:rPr>
          <w:rFonts w:asciiTheme="minorHAnsi" w:hAnsiTheme="minorHAnsi" w:cstheme="minorHAnsi"/>
          <w:sz w:val="24"/>
          <w:szCs w:val="24"/>
        </w:rPr>
        <w:t xml:space="preserve"> </w:t>
      </w:r>
      <w:r w:rsidR="00AD2775" w:rsidRPr="008559BE">
        <w:rPr>
          <w:rFonts w:asciiTheme="minorHAnsi" w:hAnsiTheme="minorHAnsi" w:cstheme="minorHAnsi"/>
          <w:sz w:val="24"/>
          <w:szCs w:val="24"/>
        </w:rPr>
        <w:t>2016</w:t>
      </w:r>
      <w:r w:rsidRPr="008559BE">
        <w:rPr>
          <w:rFonts w:asciiTheme="minorHAnsi" w:hAnsiTheme="minorHAnsi" w:cstheme="minorHAnsi"/>
          <w:sz w:val="24"/>
          <w:szCs w:val="24"/>
        </w:rPr>
        <w:t>.  U.S. Selected Practice Recommendations for Contraceptive Use, 201</w:t>
      </w:r>
      <w:r w:rsidR="000A1BE3" w:rsidRPr="008559BE">
        <w:rPr>
          <w:rFonts w:asciiTheme="minorHAnsi" w:hAnsiTheme="minorHAnsi" w:cstheme="minorHAnsi"/>
          <w:sz w:val="24"/>
          <w:szCs w:val="24"/>
        </w:rPr>
        <w:t>6</w:t>
      </w:r>
      <w:r w:rsidRPr="008559BE">
        <w:rPr>
          <w:rFonts w:asciiTheme="minorHAnsi" w:hAnsiTheme="minorHAnsi" w:cstheme="minorHAnsi"/>
          <w:sz w:val="24"/>
          <w:szCs w:val="24"/>
        </w:rPr>
        <w:t xml:space="preserve">. </w:t>
      </w:r>
      <w:hyperlink r:id="rId10" w:history="1">
        <w:r w:rsidR="000A1BE3" w:rsidRPr="008559BE">
          <w:rPr>
            <w:rStyle w:val="Hyperlink"/>
            <w:rFonts w:asciiTheme="minorHAnsi" w:hAnsiTheme="minorHAnsi" w:cstheme="minorHAnsi"/>
            <w:sz w:val="24"/>
            <w:szCs w:val="24"/>
          </w:rPr>
          <w:t>https://www.cdc.gov/mmwr/volumes/65/rr/pdfs/rr6504.pdf</w:t>
        </w:r>
      </w:hyperlink>
    </w:p>
    <w:p w14:paraId="6AE8D294" w14:textId="77777777" w:rsidR="006A1E05" w:rsidRPr="008559BE" w:rsidRDefault="006A1E05" w:rsidP="008559BE">
      <w:pPr>
        <w:spacing w:before="120"/>
        <w:ind w:left="360" w:hanging="360"/>
        <w:rPr>
          <w:rFonts w:asciiTheme="minorHAnsi" w:hAnsiTheme="minorHAnsi" w:cstheme="minorHAnsi"/>
          <w:sz w:val="24"/>
          <w:szCs w:val="24"/>
        </w:rPr>
      </w:pPr>
      <w:r w:rsidRPr="008559BE">
        <w:rPr>
          <w:rFonts w:asciiTheme="minorHAnsi" w:hAnsiTheme="minorHAnsi" w:cstheme="minorHAnsi"/>
          <w:sz w:val="24"/>
          <w:szCs w:val="24"/>
        </w:rPr>
        <w:t xml:space="preserve">Cates, W. &amp; Harwood, B.  2011.  Vaginal Barriers and Spermicides, In Deborah Kowal (Ed) </w:t>
      </w:r>
      <w:r w:rsidRPr="008559BE">
        <w:rPr>
          <w:rFonts w:asciiTheme="minorHAnsi" w:hAnsiTheme="minorHAnsi" w:cstheme="minorHAnsi"/>
          <w:i/>
          <w:sz w:val="24"/>
          <w:szCs w:val="24"/>
        </w:rPr>
        <w:t>Contraceptive Technology</w:t>
      </w:r>
      <w:r w:rsidRPr="008559BE">
        <w:rPr>
          <w:rFonts w:asciiTheme="minorHAnsi" w:hAnsiTheme="minorHAnsi" w:cstheme="minorHAnsi"/>
          <w:sz w:val="24"/>
          <w:szCs w:val="24"/>
        </w:rPr>
        <w:t>, 20</w:t>
      </w:r>
      <w:r w:rsidRPr="008559BE">
        <w:rPr>
          <w:rFonts w:asciiTheme="minorHAnsi" w:hAnsiTheme="minorHAnsi" w:cstheme="minorHAnsi"/>
          <w:sz w:val="24"/>
          <w:szCs w:val="24"/>
          <w:vertAlign w:val="superscript"/>
        </w:rPr>
        <w:t>th</w:t>
      </w:r>
      <w:r w:rsidRPr="008559BE">
        <w:rPr>
          <w:rFonts w:asciiTheme="minorHAnsi" w:hAnsiTheme="minorHAnsi" w:cstheme="minorHAnsi"/>
          <w:sz w:val="24"/>
          <w:szCs w:val="24"/>
        </w:rPr>
        <w:t xml:space="preserve"> Ed.  Pg 391-407.  Ardent Media: Atlanta, GA</w:t>
      </w:r>
    </w:p>
    <w:p w14:paraId="237B6A8D" w14:textId="355ED834" w:rsidR="001B0869" w:rsidRPr="008559BE" w:rsidRDefault="009159D0" w:rsidP="008559BE">
      <w:pPr>
        <w:spacing w:before="120"/>
        <w:ind w:left="360" w:hanging="360"/>
        <w:rPr>
          <w:rFonts w:asciiTheme="minorHAnsi" w:hAnsiTheme="minorHAnsi" w:cstheme="minorHAnsi"/>
          <w:sz w:val="24"/>
          <w:szCs w:val="24"/>
        </w:rPr>
      </w:pPr>
      <w:r w:rsidRPr="008559BE">
        <w:rPr>
          <w:rFonts w:asciiTheme="minorHAnsi" w:hAnsiTheme="minorHAnsi" w:cstheme="minorHAnsi"/>
          <w:sz w:val="24"/>
          <w:szCs w:val="24"/>
        </w:rPr>
        <w:lastRenderedPageBreak/>
        <w:t xml:space="preserve">T., Stone, K., Steiner, M., Warner, L., &amp; Cates, W.  2014.   Female condoms.  Retrieved September 5, 2014 from </w:t>
      </w:r>
      <w:hyperlink r:id="rId11" w:history="1">
        <w:r w:rsidRPr="008559BE">
          <w:rPr>
            <w:rStyle w:val="Hyperlink"/>
            <w:rFonts w:asciiTheme="minorHAnsi" w:hAnsiTheme="minorHAnsi" w:cstheme="minorHAnsi"/>
            <w:sz w:val="24"/>
            <w:szCs w:val="24"/>
          </w:rPr>
          <w:t>http://www.uptodate.com/contents/female-condoms?source=search_result&amp;search=female+condoms&amp;selectedTitle=1~18</w:t>
        </w:r>
      </w:hyperlink>
    </w:p>
    <w:sectPr w:rsidR="001B0869" w:rsidRPr="008559BE" w:rsidSect="000D4C03">
      <w:footerReference w:type="default" r:id="rId12"/>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8593AC1" w14:textId="77777777" w:rsidR="00E65D9F" w:rsidRDefault="00E65D9F" w:rsidP="00F76197">
      <w:r>
        <w:separator/>
      </w:r>
    </w:p>
  </w:endnote>
  <w:endnote w:type="continuationSeparator" w:id="0">
    <w:p w14:paraId="3037806B" w14:textId="77777777" w:rsidR="00E65D9F" w:rsidRDefault="00E65D9F" w:rsidP="00F7619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4573EC" w14:textId="34659216" w:rsidR="00B277EA" w:rsidRPr="008559BE" w:rsidRDefault="00462865">
    <w:pPr>
      <w:pStyle w:val="Footer"/>
      <w:rPr>
        <w:rFonts w:asciiTheme="minorHAnsi" w:hAnsiTheme="minorHAnsi" w:cstheme="minorHAnsi"/>
      </w:rPr>
    </w:pPr>
    <w:r w:rsidRPr="008559BE">
      <w:rPr>
        <w:rFonts w:asciiTheme="minorHAnsi" w:hAnsiTheme="minorHAnsi" w:cstheme="minorHAnsi"/>
        <w:lang w:val="en-US"/>
      </w:rPr>
      <w:t>Internal Condoms</w:t>
    </w:r>
    <w:r w:rsidRPr="008559BE">
      <w:rPr>
        <w:rFonts w:asciiTheme="minorHAnsi" w:hAnsiTheme="minorHAnsi" w:cstheme="minorHAnsi"/>
        <w:lang w:val="en-US"/>
      </w:rPr>
      <w:tab/>
    </w:r>
    <w:r w:rsidRPr="008559BE">
      <w:rPr>
        <w:rFonts w:asciiTheme="minorHAnsi" w:hAnsiTheme="minorHAnsi" w:cstheme="minorHAnsi"/>
        <w:lang w:val="en-US"/>
      </w:rPr>
      <w:tab/>
    </w:r>
    <w:r w:rsidR="00937E94" w:rsidRPr="008559BE">
      <w:rPr>
        <w:rFonts w:asciiTheme="minorHAnsi" w:hAnsiTheme="minorHAnsi" w:cstheme="minorHAnsi"/>
      </w:rPr>
      <w:t xml:space="preserve">Page </w:t>
    </w:r>
    <w:r w:rsidR="00937E94" w:rsidRPr="008559BE">
      <w:rPr>
        <w:rFonts w:asciiTheme="minorHAnsi" w:hAnsiTheme="minorHAnsi" w:cstheme="minorHAnsi"/>
        <w:b/>
        <w:bCs/>
        <w:sz w:val="24"/>
        <w:szCs w:val="24"/>
      </w:rPr>
      <w:fldChar w:fldCharType="begin"/>
    </w:r>
    <w:r w:rsidR="00937E94" w:rsidRPr="008559BE">
      <w:rPr>
        <w:rFonts w:asciiTheme="minorHAnsi" w:hAnsiTheme="minorHAnsi" w:cstheme="minorHAnsi"/>
        <w:b/>
        <w:bCs/>
      </w:rPr>
      <w:instrText xml:space="preserve"> PAGE </w:instrText>
    </w:r>
    <w:r w:rsidR="00937E94" w:rsidRPr="008559BE">
      <w:rPr>
        <w:rFonts w:asciiTheme="minorHAnsi" w:hAnsiTheme="minorHAnsi" w:cstheme="minorHAnsi"/>
        <w:b/>
        <w:bCs/>
        <w:sz w:val="24"/>
        <w:szCs w:val="24"/>
      </w:rPr>
      <w:fldChar w:fldCharType="separate"/>
    </w:r>
    <w:r w:rsidR="00937E94" w:rsidRPr="008559BE">
      <w:rPr>
        <w:rFonts w:asciiTheme="minorHAnsi" w:hAnsiTheme="minorHAnsi" w:cstheme="minorHAnsi"/>
        <w:b/>
        <w:bCs/>
        <w:noProof/>
      </w:rPr>
      <w:t>2</w:t>
    </w:r>
    <w:r w:rsidR="00937E94" w:rsidRPr="008559BE">
      <w:rPr>
        <w:rFonts w:asciiTheme="minorHAnsi" w:hAnsiTheme="minorHAnsi" w:cstheme="minorHAnsi"/>
        <w:b/>
        <w:bCs/>
        <w:sz w:val="24"/>
        <w:szCs w:val="24"/>
      </w:rPr>
      <w:fldChar w:fldCharType="end"/>
    </w:r>
    <w:r w:rsidR="00937E94" w:rsidRPr="008559BE">
      <w:rPr>
        <w:rFonts w:asciiTheme="minorHAnsi" w:hAnsiTheme="minorHAnsi" w:cstheme="minorHAnsi"/>
      </w:rPr>
      <w:t xml:space="preserve"> of </w:t>
    </w:r>
    <w:r w:rsidR="00937E94" w:rsidRPr="008559BE">
      <w:rPr>
        <w:rFonts w:asciiTheme="minorHAnsi" w:hAnsiTheme="minorHAnsi" w:cstheme="minorHAnsi"/>
        <w:b/>
        <w:bCs/>
        <w:sz w:val="24"/>
        <w:szCs w:val="24"/>
      </w:rPr>
      <w:fldChar w:fldCharType="begin"/>
    </w:r>
    <w:r w:rsidR="00937E94" w:rsidRPr="008559BE">
      <w:rPr>
        <w:rFonts w:asciiTheme="minorHAnsi" w:hAnsiTheme="minorHAnsi" w:cstheme="minorHAnsi"/>
        <w:b/>
        <w:bCs/>
      </w:rPr>
      <w:instrText xml:space="preserve"> NUMPAGES  </w:instrText>
    </w:r>
    <w:r w:rsidR="00937E94" w:rsidRPr="008559BE">
      <w:rPr>
        <w:rFonts w:asciiTheme="minorHAnsi" w:hAnsiTheme="minorHAnsi" w:cstheme="minorHAnsi"/>
        <w:b/>
        <w:bCs/>
        <w:sz w:val="24"/>
        <w:szCs w:val="24"/>
      </w:rPr>
      <w:fldChar w:fldCharType="separate"/>
    </w:r>
    <w:r w:rsidR="00937E94" w:rsidRPr="008559BE">
      <w:rPr>
        <w:rFonts w:asciiTheme="minorHAnsi" w:hAnsiTheme="minorHAnsi" w:cstheme="minorHAnsi"/>
        <w:b/>
        <w:bCs/>
        <w:noProof/>
      </w:rPr>
      <w:t>2</w:t>
    </w:r>
    <w:r w:rsidR="00937E94" w:rsidRPr="008559BE">
      <w:rPr>
        <w:rFonts w:asciiTheme="minorHAnsi" w:hAnsiTheme="minorHAnsi" w:cstheme="minorHAnsi"/>
        <w:b/>
        <w:bCs/>
        <w:sz w:val="24"/>
        <w:szCs w:val="24"/>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69D27B5" w14:textId="77777777" w:rsidR="00E65D9F" w:rsidRDefault="00E65D9F" w:rsidP="00F76197">
      <w:r>
        <w:separator/>
      </w:r>
    </w:p>
  </w:footnote>
  <w:footnote w:type="continuationSeparator" w:id="0">
    <w:p w14:paraId="0BCCFEDB" w14:textId="77777777" w:rsidR="00E65D9F" w:rsidRDefault="00E65D9F" w:rsidP="00F76197">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7933F6"/>
    <w:multiLevelType w:val="hybridMultilevel"/>
    <w:tmpl w:val="93BAB8A6"/>
    <w:lvl w:ilvl="0" w:tplc="4016FB1E">
      <w:start w:val="1"/>
      <w:numFmt w:val="decimal"/>
      <w:lvlText w:val="%1."/>
      <w:lvlJc w:val="left"/>
      <w:pPr>
        <w:ind w:left="1080" w:hanging="360"/>
      </w:pPr>
      <w:rPr>
        <w:rFonts w:hint="default"/>
        <w:i w:val="0"/>
      </w:rPr>
    </w:lvl>
    <w:lvl w:ilvl="1" w:tplc="04090017">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 w15:restartNumberingAfterBreak="0">
    <w:nsid w:val="01B107CC"/>
    <w:multiLevelType w:val="hybridMultilevel"/>
    <w:tmpl w:val="924AAE96"/>
    <w:lvl w:ilvl="0" w:tplc="0409000F">
      <w:start w:val="1"/>
      <w:numFmt w:val="decimal"/>
      <w:lvlText w:val="%1."/>
      <w:lvlJc w:val="left"/>
      <w:pPr>
        <w:ind w:left="720" w:hanging="360"/>
      </w:pPr>
      <w:rPr>
        <w:rFonts w:hint="default"/>
      </w:rPr>
    </w:lvl>
    <w:lvl w:ilvl="1" w:tplc="04090017">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3980116"/>
    <w:multiLevelType w:val="hybridMultilevel"/>
    <w:tmpl w:val="72F48DB0"/>
    <w:lvl w:ilvl="0" w:tplc="0409001B">
      <w:start w:val="1"/>
      <w:numFmt w:val="lowerRoman"/>
      <w:lvlText w:val="%1."/>
      <w:lvlJc w:val="right"/>
      <w:pPr>
        <w:ind w:left="1800" w:hanging="360"/>
      </w:pPr>
    </w:lvl>
    <w:lvl w:ilvl="1" w:tplc="04090019">
      <w:start w:val="1"/>
      <w:numFmt w:val="lowerLetter"/>
      <w:lvlText w:val="%2."/>
      <w:lvlJc w:val="left"/>
      <w:pPr>
        <w:ind w:left="2520" w:hanging="360"/>
      </w:pPr>
    </w:lvl>
    <w:lvl w:ilvl="2" w:tplc="0409001B">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 w15:restartNumberingAfterBreak="0">
    <w:nsid w:val="07784912"/>
    <w:multiLevelType w:val="hybridMultilevel"/>
    <w:tmpl w:val="328C9BF0"/>
    <w:lvl w:ilvl="0" w:tplc="0409000F">
      <w:start w:val="1"/>
      <w:numFmt w:val="decimal"/>
      <w:lvlText w:val="%1."/>
      <w:lvlJc w:val="left"/>
      <w:pPr>
        <w:ind w:left="720" w:hanging="360"/>
      </w:pPr>
      <w:rPr>
        <w:rFonts w:hint="default"/>
      </w:rPr>
    </w:lvl>
    <w:lvl w:ilvl="1" w:tplc="04090017">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88C1A96"/>
    <w:multiLevelType w:val="hybridMultilevel"/>
    <w:tmpl w:val="1BEA531A"/>
    <w:lvl w:ilvl="0" w:tplc="E1700A80">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 w15:restartNumberingAfterBreak="0">
    <w:nsid w:val="0E091154"/>
    <w:multiLevelType w:val="hybridMultilevel"/>
    <w:tmpl w:val="C2305FA4"/>
    <w:lvl w:ilvl="0" w:tplc="818A15EE">
      <w:start w:val="1"/>
      <w:numFmt w:val="lowerLetter"/>
      <w:lvlText w:val="%1)"/>
      <w:lvlJc w:val="left"/>
      <w:pPr>
        <w:ind w:left="135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6" w15:restartNumberingAfterBreak="0">
    <w:nsid w:val="187736E5"/>
    <w:multiLevelType w:val="hybridMultilevel"/>
    <w:tmpl w:val="1BEA531A"/>
    <w:lvl w:ilvl="0" w:tplc="E1700A80">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7" w15:restartNumberingAfterBreak="0">
    <w:nsid w:val="18FD68E6"/>
    <w:multiLevelType w:val="hybridMultilevel"/>
    <w:tmpl w:val="09489424"/>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8" w15:restartNumberingAfterBreak="0">
    <w:nsid w:val="1CB91EB9"/>
    <w:multiLevelType w:val="hybridMultilevel"/>
    <w:tmpl w:val="1BEA531A"/>
    <w:lvl w:ilvl="0" w:tplc="E1700A80">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 w15:restartNumberingAfterBreak="0">
    <w:nsid w:val="1F442456"/>
    <w:multiLevelType w:val="hybridMultilevel"/>
    <w:tmpl w:val="9A6C8E02"/>
    <w:lvl w:ilvl="0" w:tplc="C842368A">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25C70AC8"/>
    <w:multiLevelType w:val="hybridMultilevel"/>
    <w:tmpl w:val="BDEA4CE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1" w15:restartNumberingAfterBreak="0">
    <w:nsid w:val="48E827EB"/>
    <w:multiLevelType w:val="hybridMultilevel"/>
    <w:tmpl w:val="7BF4D032"/>
    <w:lvl w:ilvl="0" w:tplc="04090017">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2" w15:restartNumberingAfterBreak="0">
    <w:nsid w:val="4BDF7AEA"/>
    <w:multiLevelType w:val="hybridMultilevel"/>
    <w:tmpl w:val="03680496"/>
    <w:lvl w:ilvl="0" w:tplc="657CA8F8">
      <w:start w:val="1"/>
      <w:numFmt w:val="lowerLetter"/>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53D60C88"/>
    <w:multiLevelType w:val="hybridMultilevel"/>
    <w:tmpl w:val="8C1EBBFA"/>
    <w:lvl w:ilvl="0" w:tplc="2C562C6C">
      <w:start w:val="1"/>
      <w:numFmt w:val="decimal"/>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62A64C80"/>
    <w:multiLevelType w:val="hybridMultilevel"/>
    <w:tmpl w:val="FDD0A858"/>
    <w:lvl w:ilvl="0" w:tplc="04090017">
      <w:start w:val="1"/>
      <w:numFmt w:val="lowerLetter"/>
      <w:lvlText w:val="%1)"/>
      <w:lvlJc w:val="left"/>
      <w:pPr>
        <w:ind w:left="1440" w:hanging="360"/>
      </w:pPr>
      <w:rPr>
        <w:rFonts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5" w15:restartNumberingAfterBreak="0">
    <w:nsid w:val="680D7BB1"/>
    <w:multiLevelType w:val="hybridMultilevel"/>
    <w:tmpl w:val="9A2E751C"/>
    <w:lvl w:ilvl="0" w:tplc="04090001">
      <w:start w:val="1"/>
      <w:numFmt w:val="bullet"/>
      <w:lvlText w:val=""/>
      <w:lvlJc w:val="left"/>
      <w:pPr>
        <w:ind w:left="2160" w:hanging="360"/>
      </w:pPr>
      <w:rPr>
        <w:rFonts w:ascii="Symbol" w:hAnsi="Symbol" w:hint="default"/>
      </w:rPr>
    </w:lvl>
    <w:lvl w:ilvl="1" w:tplc="04090003" w:tentative="1">
      <w:start w:val="1"/>
      <w:numFmt w:val="bullet"/>
      <w:lvlText w:val="o"/>
      <w:lvlJc w:val="left"/>
      <w:pPr>
        <w:ind w:left="2880" w:hanging="360"/>
      </w:pPr>
      <w:rPr>
        <w:rFonts w:ascii="Courier New" w:hAnsi="Courier New" w:cs="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cs="Courier New" w:hint="default"/>
      </w:rPr>
    </w:lvl>
    <w:lvl w:ilvl="5" w:tplc="04090005">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cs="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16" w15:restartNumberingAfterBreak="0">
    <w:nsid w:val="709B44A9"/>
    <w:multiLevelType w:val="hybridMultilevel"/>
    <w:tmpl w:val="4CDE749A"/>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7" w15:restartNumberingAfterBreak="0">
    <w:nsid w:val="7AA55C51"/>
    <w:multiLevelType w:val="hybridMultilevel"/>
    <w:tmpl w:val="287A2430"/>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7E0B2EA4"/>
    <w:multiLevelType w:val="hybridMultilevel"/>
    <w:tmpl w:val="E6AE2CF8"/>
    <w:lvl w:ilvl="0" w:tplc="04090001">
      <w:start w:val="1"/>
      <w:numFmt w:val="bullet"/>
      <w:lvlText w:val=""/>
      <w:lvlJc w:val="left"/>
      <w:pPr>
        <w:ind w:left="2880" w:hanging="360"/>
      </w:pPr>
      <w:rPr>
        <w:rFonts w:ascii="Symbol" w:hAnsi="Symbol" w:hint="default"/>
      </w:rPr>
    </w:lvl>
    <w:lvl w:ilvl="1" w:tplc="04090015">
      <w:start w:val="1"/>
      <w:numFmt w:val="upperLetter"/>
      <w:lvlText w:val="%2."/>
      <w:lvlJc w:val="left"/>
      <w:pPr>
        <w:ind w:left="3600" w:hanging="360"/>
      </w:pPr>
      <w:rPr>
        <w:rFonts w:hint="default"/>
      </w:rPr>
    </w:lvl>
    <w:lvl w:ilvl="2" w:tplc="2F927FCA">
      <w:start w:val="1"/>
      <w:numFmt w:val="upperLetter"/>
      <w:lvlText w:val="%3."/>
      <w:lvlJc w:val="left"/>
      <w:pPr>
        <w:ind w:left="4320" w:hanging="360"/>
      </w:pPr>
      <w:rPr>
        <w:rFonts w:hint="default"/>
      </w:rPr>
    </w:lvl>
    <w:lvl w:ilvl="3" w:tplc="D6366E36">
      <w:start w:val="1"/>
      <w:numFmt w:val="decimal"/>
      <w:lvlText w:val="%4."/>
      <w:lvlJc w:val="left"/>
      <w:pPr>
        <w:ind w:left="5040" w:hanging="360"/>
      </w:pPr>
      <w:rPr>
        <w:rFonts w:hint="default"/>
      </w:rPr>
    </w:lvl>
    <w:lvl w:ilvl="4" w:tplc="0409000B">
      <w:start w:val="1"/>
      <w:numFmt w:val="bullet"/>
      <w:lvlText w:val=""/>
      <w:lvlJc w:val="left"/>
      <w:pPr>
        <w:ind w:left="6120" w:hanging="720"/>
      </w:pPr>
      <w:rPr>
        <w:rFonts w:ascii="Wingdings" w:hAnsi="Wingdings" w:hint="default"/>
      </w:rPr>
    </w:lvl>
    <w:lvl w:ilvl="5" w:tplc="E6BECBD4">
      <w:start w:val="1"/>
      <w:numFmt w:val="lowerLetter"/>
      <w:lvlText w:val="%6)"/>
      <w:lvlJc w:val="left"/>
      <w:pPr>
        <w:ind w:left="6480" w:hanging="360"/>
      </w:pPr>
      <w:rPr>
        <w:rFonts w:hint="default"/>
      </w:rPr>
    </w:lvl>
    <w:lvl w:ilvl="6" w:tplc="04090001">
      <w:start w:val="1"/>
      <w:numFmt w:val="bullet"/>
      <w:lvlText w:val=""/>
      <w:lvlJc w:val="left"/>
      <w:pPr>
        <w:ind w:left="7200" w:hanging="360"/>
      </w:pPr>
      <w:rPr>
        <w:rFonts w:ascii="Symbol" w:hAnsi="Symbol" w:hint="default"/>
      </w:rPr>
    </w:lvl>
    <w:lvl w:ilvl="7" w:tplc="0409000B">
      <w:start w:val="1"/>
      <w:numFmt w:val="bullet"/>
      <w:lvlText w:val=""/>
      <w:lvlJc w:val="left"/>
      <w:pPr>
        <w:ind w:left="8280" w:hanging="720"/>
      </w:pPr>
      <w:rPr>
        <w:rFonts w:ascii="Wingdings" w:hAnsi="Wingdings" w:hint="default"/>
      </w:rPr>
    </w:lvl>
    <w:lvl w:ilvl="8" w:tplc="04090005" w:tentative="1">
      <w:start w:val="1"/>
      <w:numFmt w:val="bullet"/>
      <w:lvlText w:val=""/>
      <w:lvlJc w:val="left"/>
      <w:pPr>
        <w:ind w:left="8640" w:hanging="360"/>
      </w:pPr>
      <w:rPr>
        <w:rFonts w:ascii="Wingdings" w:hAnsi="Wingdings" w:hint="default"/>
      </w:rPr>
    </w:lvl>
  </w:abstractNum>
  <w:num w:numId="1" w16cid:durableId="558636044">
    <w:abstractNumId w:val="18"/>
  </w:num>
  <w:num w:numId="2" w16cid:durableId="678237549">
    <w:abstractNumId w:val="17"/>
  </w:num>
  <w:num w:numId="3" w16cid:durableId="1653829678">
    <w:abstractNumId w:val="9"/>
  </w:num>
  <w:num w:numId="4" w16cid:durableId="700974429">
    <w:abstractNumId w:val="12"/>
  </w:num>
  <w:num w:numId="5" w16cid:durableId="1084909844">
    <w:abstractNumId w:val="15"/>
  </w:num>
  <w:num w:numId="6" w16cid:durableId="315692329">
    <w:abstractNumId w:val="5"/>
  </w:num>
  <w:num w:numId="7" w16cid:durableId="970598281">
    <w:abstractNumId w:val="13"/>
  </w:num>
  <w:num w:numId="8" w16cid:durableId="30571363">
    <w:abstractNumId w:val="0"/>
  </w:num>
  <w:num w:numId="9" w16cid:durableId="1482235859">
    <w:abstractNumId w:val="4"/>
  </w:num>
  <w:num w:numId="10" w16cid:durableId="1843736388">
    <w:abstractNumId w:val="11"/>
  </w:num>
  <w:num w:numId="11" w16cid:durableId="217131185">
    <w:abstractNumId w:val="8"/>
  </w:num>
  <w:num w:numId="12" w16cid:durableId="344945310">
    <w:abstractNumId w:val="16"/>
  </w:num>
  <w:num w:numId="13" w16cid:durableId="303120877">
    <w:abstractNumId w:val="6"/>
  </w:num>
  <w:num w:numId="14" w16cid:durableId="395663509">
    <w:abstractNumId w:val="1"/>
  </w:num>
  <w:num w:numId="15" w16cid:durableId="28727943">
    <w:abstractNumId w:val="14"/>
  </w:num>
  <w:num w:numId="16" w16cid:durableId="1507138592">
    <w:abstractNumId w:val="10"/>
  </w:num>
  <w:num w:numId="17" w16cid:durableId="1114128908">
    <w:abstractNumId w:val="3"/>
  </w:num>
  <w:num w:numId="18" w16cid:durableId="1341397162">
    <w:abstractNumId w:val="2"/>
  </w:num>
  <w:num w:numId="19" w16cid:durableId="242417927">
    <w:abstractNumId w:val="7"/>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8"/>
  <w:proofState w:spelling="clean" w:grammar="clean"/>
  <w:defaultTabStop w:val="720"/>
  <w:characterSpacingControl w:val="doNotCompress"/>
  <w:hdrShapeDefaults>
    <o:shapedefaults v:ext="edit" spidmax="1024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50B92"/>
    <w:rsid w:val="00000659"/>
    <w:rsid w:val="0000185B"/>
    <w:rsid w:val="0000680F"/>
    <w:rsid w:val="0001006D"/>
    <w:rsid w:val="00027176"/>
    <w:rsid w:val="00027C8E"/>
    <w:rsid w:val="000417AD"/>
    <w:rsid w:val="0004248F"/>
    <w:rsid w:val="00050B92"/>
    <w:rsid w:val="00054111"/>
    <w:rsid w:val="00061A98"/>
    <w:rsid w:val="00062305"/>
    <w:rsid w:val="00067D22"/>
    <w:rsid w:val="0008080B"/>
    <w:rsid w:val="0008336E"/>
    <w:rsid w:val="00091022"/>
    <w:rsid w:val="000A05BF"/>
    <w:rsid w:val="000A1BE3"/>
    <w:rsid w:val="000C3E0E"/>
    <w:rsid w:val="000D4C03"/>
    <w:rsid w:val="000E520F"/>
    <w:rsid w:val="00105708"/>
    <w:rsid w:val="001077A4"/>
    <w:rsid w:val="00113AEE"/>
    <w:rsid w:val="001216FD"/>
    <w:rsid w:val="00135B26"/>
    <w:rsid w:val="00137667"/>
    <w:rsid w:val="0014459A"/>
    <w:rsid w:val="00174A94"/>
    <w:rsid w:val="001813A8"/>
    <w:rsid w:val="00183329"/>
    <w:rsid w:val="00197BDD"/>
    <w:rsid w:val="001B0869"/>
    <w:rsid w:val="001B1F87"/>
    <w:rsid w:val="001C3B31"/>
    <w:rsid w:val="001E43DB"/>
    <w:rsid w:val="002223F3"/>
    <w:rsid w:val="0022514A"/>
    <w:rsid w:val="002515D5"/>
    <w:rsid w:val="00254646"/>
    <w:rsid w:val="0026231A"/>
    <w:rsid w:val="00262352"/>
    <w:rsid w:val="00264044"/>
    <w:rsid w:val="002663C8"/>
    <w:rsid w:val="00271AD5"/>
    <w:rsid w:val="002A6E69"/>
    <w:rsid w:val="002B1A43"/>
    <w:rsid w:val="002B22EB"/>
    <w:rsid w:val="002B3A80"/>
    <w:rsid w:val="002C1729"/>
    <w:rsid w:val="002C2443"/>
    <w:rsid w:val="002D20A0"/>
    <w:rsid w:val="002D6C99"/>
    <w:rsid w:val="00317F3F"/>
    <w:rsid w:val="003448D6"/>
    <w:rsid w:val="00363581"/>
    <w:rsid w:val="00377EBB"/>
    <w:rsid w:val="0038314B"/>
    <w:rsid w:val="00383E0E"/>
    <w:rsid w:val="0038605D"/>
    <w:rsid w:val="00396725"/>
    <w:rsid w:val="003A46E1"/>
    <w:rsid w:val="003A6CC0"/>
    <w:rsid w:val="003B7F7C"/>
    <w:rsid w:val="003C1E06"/>
    <w:rsid w:val="003D4280"/>
    <w:rsid w:val="003D5136"/>
    <w:rsid w:val="003E0A89"/>
    <w:rsid w:val="003E6E06"/>
    <w:rsid w:val="003F721D"/>
    <w:rsid w:val="004052A7"/>
    <w:rsid w:val="00405551"/>
    <w:rsid w:val="0040714F"/>
    <w:rsid w:val="00427D67"/>
    <w:rsid w:val="00436175"/>
    <w:rsid w:val="0044021E"/>
    <w:rsid w:val="0044055D"/>
    <w:rsid w:val="004606CB"/>
    <w:rsid w:val="00462865"/>
    <w:rsid w:val="0046321B"/>
    <w:rsid w:val="004853EE"/>
    <w:rsid w:val="004C7F25"/>
    <w:rsid w:val="004D35EC"/>
    <w:rsid w:val="004F1C37"/>
    <w:rsid w:val="004F614C"/>
    <w:rsid w:val="0053078C"/>
    <w:rsid w:val="00553BD5"/>
    <w:rsid w:val="00561DB8"/>
    <w:rsid w:val="005669BD"/>
    <w:rsid w:val="0058561D"/>
    <w:rsid w:val="005A31F6"/>
    <w:rsid w:val="005A48D7"/>
    <w:rsid w:val="005C60C7"/>
    <w:rsid w:val="005F252F"/>
    <w:rsid w:val="0060388E"/>
    <w:rsid w:val="00612CB0"/>
    <w:rsid w:val="00633363"/>
    <w:rsid w:val="00633661"/>
    <w:rsid w:val="00656280"/>
    <w:rsid w:val="006A1E05"/>
    <w:rsid w:val="006A6F44"/>
    <w:rsid w:val="006C207E"/>
    <w:rsid w:val="006D0925"/>
    <w:rsid w:val="0070347D"/>
    <w:rsid w:val="00722191"/>
    <w:rsid w:val="007420F1"/>
    <w:rsid w:val="007577A7"/>
    <w:rsid w:val="007714E1"/>
    <w:rsid w:val="007C55DB"/>
    <w:rsid w:val="007D4FD7"/>
    <w:rsid w:val="00811F0B"/>
    <w:rsid w:val="00822EA8"/>
    <w:rsid w:val="00830460"/>
    <w:rsid w:val="00835A83"/>
    <w:rsid w:val="0084247E"/>
    <w:rsid w:val="008559BE"/>
    <w:rsid w:val="00863552"/>
    <w:rsid w:val="00871959"/>
    <w:rsid w:val="0088292E"/>
    <w:rsid w:val="00892E8B"/>
    <w:rsid w:val="008D7E4F"/>
    <w:rsid w:val="008E083F"/>
    <w:rsid w:val="008F64A0"/>
    <w:rsid w:val="00900EBA"/>
    <w:rsid w:val="009060A1"/>
    <w:rsid w:val="009159D0"/>
    <w:rsid w:val="00916E17"/>
    <w:rsid w:val="00923BA7"/>
    <w:rsid w:val="009315E5"/>
    <w:rsid w:val="00932B3C"/>
    <w:rsid w:val="00937E94"/>
    <w:rsid w:val="00942EAC"/>
    <w:rsid w:val="009567EA"/>
    <w:rsid w:val="00972C0C"/>
    <w:rsid w:val="009B194C"/>
    <w:rsid w:val="009B782F"/>
    <w:rsid w:val="009C0584"/>
    <w:rsid w:val="009C3AFF"/>
    <w:rsid w:val="009C629C"/>
    <w:rsid w:val="009E4062"/>
    <w:rsid w:val="00A03CB6"/>
    <w:rsid w:val="00A3155A"/>
    <w:rsid w:val="00A40D73"/>
    <w:rsid w:val="00A61DD4"/>
    <w:rsid w:val="00A945C6"/>
    <w:rsid w:val="00AA1FEB"/>
    <w:rsid w:val="00AA77EC"/>
    <w:rsid w:val="00AC7214"/>
    <w:rsid w:val="00AD2775"/>
    <w:rsid w:val="00AD2DEA"/>
    <w:rsid w:val="00AD4516"/>
    <w:rsid w:val="00AD75C9"/>
    <w:rsid w:val="00AE2AF0"/>
    <w:rsid w:val="00AE31D4"/>
    <w:rsid w:val="00AF73C8"/>
    <w:rsid w:val="00B02E49"/>
    <w:rsid w:val="00B11154"/>
    <w:rsid w:val="00B1615F"/>
    <w:rsid w:val="00B277EA"/>
    <w:rsid w:val="00B31589"/>
    <w:rsid w:val="00B415CE"/>
    <w:rsid w:val="00B51AA6"/>
    <w:rsid w:val="00B535B6"/>
    <w:rsid w:val="00B60FC0"/>
    <w:rsid w:val="00B630C3"/>
    <w:rsid w:val="00B832B1"/>
    <w:rsid w:val="00B92E35"/>
    <w:rsid w:val="00B9733B"/>
    <w:rsid w:val="00BA4D02"/>
    <w:rsid w:val="00BB232D"/>
    <w:rsid w:val="00BD472D"/>
    <w:rsid w:val="00C221EE"/>
    <w:rsid w:val="00C275BD"/>
    <w:rsid w:val="00C403B2"/>
    <w:rsid w:val="00C524B0"/>
    <w:rsid w:val="00C80F79"/>
    <w:rsid w:val="00C93ED7"/>
    <w:rsid w:val="00C96AB8"/>
    <w:rsid w:val="00CA5532"/>
    <w:rsid w:val="00CB3947"/>
    <w:rsid w:val="00CC1547"/>
    <w:rsid w:val="00CC26DB"/>
    <w:rsid w:val="00CE7510"/>
    <w:rsid w:val="00CF647D"/>
    <w:rsid w:val="00D34417"/>
    <w:rsid w:val="00D370DD"/>
    <w:rsid w:val="00D462F7"/>
    <w:rsid w:val="00D87553"/>
    <w:rsid w:val="00D94D37"/>
    <w:rsid w:val="00DB3318"/>
    <w:rsid w:val="00DC168A"/>
    <w:rsid w:val="00DC2936"/>
    <w:rsid w:val="00DC40EF"/>
    <w:rsid w:val="00DD1138"/>
    <w:rsid w:val="00DE73FB"/>
    <w:rsid w:val="00DE7ECF"/>
    <w:rsid w:val="00DF56C8"/>
    <w:rsid w:val="00DF5EBD"/>
    <w:rsid w:val="00DF7990"/>
    <w:rsid w:val="00E26E0E"/>
    <w:rsid w:val="00E3182B"/>
    <w:rsid w:val="00E40E91"/>
    <w:rsid w:val="00E44AB0"/>
    <w:rsid w:val="00E65D9F"/>
    <w:rsid w:val="00E679F3"/>
    <w:rsid w:val="00E72649"/>
    <w:rsid w:val="00E81FAA"/>
    <w:rsid w:val="00E86F99"/>
    <w:rsid w:val="00E90E5C"/>
    <w:rsid w:val="00E91F2F"/>
    <w:rsid w:val="00E953E0"/>
    <w:rsid w:val="00E959B8"/>
    <w:rsid w:val="00EA3BD5"/>
    <w:rsid w:val="00EA64DC"/>
    <w:rsid w:val="00EE5C6E"/>
    <w:rsid w:val="00EE6C59"/>
    <w:rsid w:val="00F05CEA"/>
    <w:rsid w:val="00F122FA"/>
    <w:rsid w:val="00F16198"/>
    <w:rsid w:val="00F313BC"/>
    <w:rsid w:val="00F37BB6"/>
    <w:rsid w:val="00F53A24"/>
    <w:rsid w:val="00F53D72"/>
    <w:rsid w:val="00F60DFE"/>
    <w:rsid w:val="00F76197"/>
    <w:rsid w:val="00F849EB"/>
    <w:rsid w:val="00F87F65"/>
    <w:rsid w:val="00F90658"/>
    <w:rsid w:val="00F9297C"/>
    <w:rsid w:val="00FB02BF"/>
    <w:rsid w:val="00FF033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41"/>
    <o:shapelayout v:ext="edit">
      <o:idmap v:ext="edit" data="1"/>
    </o:shapelayout>
  </w:shapeDefaults>
  <w:decimalSymbol w:val="."/>
  <w:listSeparator w:val=","/>
  <w14:docId w14:val="7A9E933B"/>
  <w15:chartTrackingRefBased/>
  <w15:docId w15:val="{7047055E-AA22-4E9D-B585-D761795490D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50B92"/>
    <w:rPr>
      <w:rFonts w:ascii="Times New Roman" w:eastAsia="Times New Roman" w:hAnsi="Times New Roman"/>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EA64DC"/>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ListParagraph">
    <w:name w:val="List Paragraph"/>
    <w:basedOn w:val="Normal"/>
    <w:uiPriority w:val="34"/>
    <w:qFormat/>
    <w:rsid w:val="00863552"/>
    <w:pPr>
      <w:spacing w:after="200" w:line="276" w:lineRule="auto"/>
      <w:ind w:left="720"/>
      <w:contextualSpacing/>
    </w:pPr>
    <w:rPr>
      <w:rFonts w:ascii="Calibri" w:eastAsia="Calibri" w:hAnsi="Calibri"/>
      <w:sz w:val="22"/>
      <w:szCs w:val="22"/>
    </w:rPr>
  </w:style>
  <w:style w:type="character" w:styleId="Hyperlink">
    <w:name w:val="Hyperlink"/>
    <w:uiPriority w:val="99"/>
    <w:unhideWhenUsed/>
    <w:rsid w:val="0060388E"/>
    <w:rPr>
      <w:color w:val="0000FF"/>
      <w:u w:val="single"/>
    </w:rPr>
  </w:style>
  <w:style w:type="paragraph" w:styleId="Header">
    <w:name w:val="header"/>
    <w:basedOn w:val="Normal"/>
    <w:link w:val="HeaderChar"/>
    <w:uiPriority w:val="99"/>
    <w:unhideWhenUsed/>
    <w:rsid w:val="00F76197"/>
    <w:pPr>
      <w:tabs>
        <w:tab w:val="center" w:pos="4680"/>
        <w:tab w:val="right" w:pos="9360"/>
      </w:tabs>
    </w:pPr>
    <w:rPr>
      <w:lang w:val="x-none" w:eastAsia="x-none"/>
    </w:rPr>
  </w:style>
  <w:style w:type="character" w:customStyle="1" w:styleId="HeaderChar">
    <w:name w:val="Header Char"/>
    <w:link w:val="Header"/>
    <w:uiPriority w:val="99"/>
    <w:rsid w:val="00F76197"/>
    <w:rPr>
      <w:rFonts w:ascii="Times New Roman" w:eastAsia="Times New Roman" w:hAnsi="Times New Roman"/>
    </w:rPr>
  </w:style>
  <w:style w:type="paragraph" w:styleId="Footer">
    <w:name w:val="footer"/>
    <w:basedOn w:val="Normal"/>
    <w:link w:val="FooterChar"/>
    <w:uiPriority w:val="99"/>
    <w:unhideWhenUsed/>
    <w:rsid w:val="00F76197"/>
    <w:pPr>
      <w:tabs>
        <w:tab w:val="center" w:pos="4680"/>
        <w:tab w:val="right" w:pos="9360"/>
      </w:tabs>
    </w:pPr>
    <w:rPr>
      <w:lang w:val="x-none" w:eastAsia="x-none"/>
    </w:rPr>
  </w:style>
  <w:style w:type="character" w:customStyle="1" w:styleId="FooterChar">
    <w:name w:val="Footer Char"/>
    <w:link w:val="Footer"/>
    <w:uiPriority w:val="99"/>
    <w:rsid w:val="00F76197"/>
    <w:rPr>
      <w:rFonts w:ascii="Times New Roman" w:eastAsia="Times New Roman" w:hAnsi="Times New Roman"/>
    </w:rPr>
  </w:style>
  <w:style w:type="character" w:styleId="CommentReference">
    <w:name w:val="annotation reference"/>
    <w:uiPriority w:val="99"/>
    <w:semiHidden/>
    <w:unhideWhenUsed/>
    <w:rsid w:val="00B277EA"/>
    <w:rPr>
      <w:sz w:val="16"/>
      <w:szCs w:val="16"/>
    </w:rPr>
  </w:style>
  <w:style w:type="paragraph" w:styleId="CommentText">
    <w:name w:val="annotation text"/>
    <w:basedOn w:val="Normal"/>
    <w:link w:val="CommentTextChar"/>
    <w:uiPriority w:val="99"/>
    <w:semiHidden/>
    <w:unhideWhenUsed/>
    <w:rsid w:val="00B277EA"/>
    <w:rPr>
      <w:lang w:val="x-none" w:eastAsia="x-none"/>
    </w:rPr>
  </w:style>
  <w:style w:type="character" w:customStyle="1" w:styleId="CommentTextChar">
    <w:name w:val="Comment Text Char"/>
    <w:link w:val="CommentText"/>
    <w:uiPriority w:val="99"/>
    <w:semiHidden/>
    <w:rsid w:val="00B277EA"/>
    <w:rPr>
      <w:rFonts w:ascii="Times New Roman" w:eastAsia="Times New Roman" w:hAnsi="Times New Roman"/>
    </w:rPr>
  </w:style>
  <w:style w:type="paragraph" w:styleId="CommentSubject">
    <w:name w:val="annotation subject"/>
    <w:basedOn w:val="CommentText"/>
    <w:next w:val="CommentText"/>
    <w:link w:val="CommentSubjectChar"/>
    <w:uiPriority w:val="99"/>
    <w:semiHidden/>
    <w:unhideWhenUsed/>
    <w:rsid w:val="00B277EA"/>
    <w:rPr>
      <w:b/>
      <w:bCs/>
    </w:rPr>
  </w:style>
  <w:style w:type="character" w:customStyle="1" w:styleId="CommentSubjectChar">
    <w:name w:val="Comment Subject Char"/>
    <w:link w:val="CommentSubject"/>
    <w:uiPriority w:val="99"/>
    <w:semiHidden/>
    <w:rsid w:val="00B277EA"/>
    <w:rPr>
      <w:rFonts w:ascii="Times New Roman" w:eastAsia="Times New Roman" w:hAnsi="Times New Roman"/>
      <w:b/>
      <w:bCs/>
    </w:rPr>
  </w:style>
  <w:style w:type="paragraph" w:styleId="BalloonText">
    <w:name w:val="Balloon Text"/>
    <w:basedOn w:val="Normal"/>
    <w:link w:val="BalloonTextChar"/>
    <w:uiPriority w:val="99"/>
    <w:semiHidden/>
    <w:unhideWhenUsed/>
    <w:rsid w:val="00B277EA"/>
    <w:rPr>
      <w:rFonts w:ascii="Tahoma" w:hAnsi="Tahoma"/>
      <w:sz w:val="16"/>
      <w:szCs w:val="16"/>
      <w:lang w:val="x-none" w:eastAsia="x-none"/>
    </w:rPr>
  </w:style>
  <w:style w:type="character" w:customStyle="1" w:styleId="BalloonTextChar">
    <w:name w:val="Balloon Text Char"/>
    <w:link w:val="BalloonText"/>
    <w:uiPriority w:val="99"/>
    <w:semiHidden/>
    <w:rsid w:val="00B277EA"/>
    <w:rPr>
      <w:rFonts w:ascii="Tahoma" w:eastAsia="Times New Roman" w:hAnsi="Tahoma" w:cs="Tahoma"/>
      <w:sz w:val="16"/>
      <w:szCs w:val="16"/>
    </w:rPr>
  </w:style>
  <w:style w:type="character" w:styleId="Mention">
    <w:name w:val="Mention"/>
    <w:uiPriority w:val="99"/>
    <w:semiHidden/>
    <w:unhideWhenUsed/>
    <w:rsid w:val="000A1BE3"/>
    <w:rPr>
      <w:color w:val="2B579A"/>
      <w:shd w:val="clear" w:color="auto" w:fill="E6E6E6"/>
    </w:rPr>
  </w:style>
  <w:style w:type="character" w:styleId="FollowedHyperlink">
    <w:name w:val="FollowedHyperlink"/>
    <w:uiPriority w:val="99"/>
    <w:semiHidden/>
    <w:unhideWhenUsed/>
    <w:rsid w:val="00DC40EF"/>
    <w:rPr>
      <w:color w:val="954F72"/>
      <w:u w:val="single"/>
    </w:rPr>
  </w:style>
  <w:style w:type="character" w:styleId="UnresolvedMention">
    <w:name w:val="Unresolved Mention"/>
    <w:basedOn w:val="DefaultParagraphFont"/>
    <w:uiPriority w:val="99"/>
    <w:semiHidden/>
    <w:unhideWhenUsed/>
    <w:rsid w:val="00972C0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5056654">
      <w:bodyDiv w:val="1"/>
      <w:marLeft w:val="0"/>
      <w:marRight w:val="0"/>
      <w:marTop w:val="0"/>
      <w:marBottom w:val="0"/>
      <w:divBdr>
        <w:top w:val="none" w:sz="0" w:space="0" w:color="auto"/>
        <w:left w:val="none" w:sz="0" w:space="0" w:color="auto"/>
        <w:bottom w:val="none" w:sz="0" w:space="0" w:color="auto"/>
        <w:right w:val="none" w:sz="0" w:space="0" w:color="auto"/>
      </w:divBdr>
    </w:div>
    <w:div w:id="162550084">
      <w:bodyDiv w:val="1"/>
      <w:marLeft w:val="0"/>
      <w:marRight w:val="0"/>
      <w:marTop w:val="0"/>
      <w:marBottom w:val="0"/>
      <w:divBdr>
        <w:top w:val="none" w:sz="0" w:space="0" w:color="auto"/>
        <w:left w:val="none" w:sz="0" w:space="0" w:color="auto"/>
        <w:bottom w:val="none" w:sz="0" w:space="0" w:color="auto"/>
        <w:right w:val="none" w:sz="0" w:space="0" w:color="auto"/>
      </w:divBdr>
    </w:div>
    <w:div w:id="570890683">
      <w:bodyDiv w:val="1"/>
      <w:marLeft w:val="0"/>
      <w:marRight w:val="0"/>
      <w:marTop w:val="0"/>
      <w:marBottom w:val="0"/>
      <w:divBdr>
        <w:top w:val="none" w:sz="0" w:space="0" w:color="auto"/>
        <w:left w:val="none" w:sz="0" w:space="0" w:color="auto"/>
        <w:bottom w:val="none" w:sz="0" w:space="0" w:color="auto"/>
        <w:right w:val="none" w:sz="0" w:space="0" w:color="auto"/>
      </w:divBdr>
    </w:div>
    <w:div w:id="18423092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hyperlink" Target="https://www-auth.oregon.gov/oha/PH/HEALTHYPEOPLEFAMILIES/REPRODUCTIVESEXUALHEALTH/RESOURCES/Documents/CPS-Core_RH.docx" TargetMode="External"/><Relationship Id="rId13" Type="http://schemas.openxmlformats.org/officeDocument/2006/relationships/fontTable" Target="fontTable.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footer" Target="footer1.xml"/><Relationship Id="rId17" Type="http://schemas.openxmlformats.org/officeDocument/2006/relationships/customXml" Target="../customXml/item4.xml"/><Relationship Id="rId2" Type="http://schemas.openxmlformats.org/officeDocument/2006/relationships/numbering" Target="numbering.xml"/><Relationship Id="rId16" Type="http://schemas.openxmlformats.org/officeDocument/2006/relationships/customXml" Target="../customXml/item3.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www.uptodate.com/contents/female-condoms?source=search_result&amp;search=female+condoms&amp;selectedTitle=1~18" TargetMode="External"/><Relationship Id="rId5" Type="http://schemas.openxmlformats.org/officeDocument/2006/relationships/webSettings" Target="webSettings.xml"/><Relationship Id="rId15" Type="http://schemas.openxmlformats.org/officeDocument/2006/relationships/customXml" Target="../customXml/item2.xml"/><Relationship Id="rId10" Type="http://schemas.openxmlformats.org/officeDocument/2006/relationships/hyperlink" Target="https://www.cdc.gov/mmwr/volumes/65/rr/pdfs/rr6504.pdf" TargetMode="External"/><Relationship Id="rId4" Type="http://schemas.openxmlformats.org/officeDocument/2006/relationships/settings" Target="settings.xml"/><Relationship Id="rId9" Type="http://schemas.openxmlformats.org/officeDocument/2006/relationships/hyperlink" Target="https://www.cdc.gov/mmwr/volumes/65/rr/pdfs/rr6503.pdf" TargetMode="External"/><Relationship Id="rId14"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 StyleName=""/>
</file>

<file path=customXml/item2.xml><?xml version="1.0" encoding="utf-8"?>
<ct:contentTypeSchema xmlns:ct="http://schemas.microsoft.com/office/2006/metadata/contentType" xmlns:ma="http://schemas.microsoft.com/office/2006/metadata/properties/metaAttributes" ct:_="" ma:_="" ma:contentTypeName="Document" ma:contentTypeID="0x010100EF490226E2F91D4F87054D2E547138F3" ma:contentTypeVersion="32" ma:contentTypeDescription="Create a new document." ma:contentTypeScope="" ma:versionID="2b2b243e43dbad61bc88c9aec94492ce">
  <xsd:schema xmlns:xsd="http://www.w3.org/2001/XMLSchema" xmlns:xs="http://www.w3.org/2001/XMLSchema" xmlns:p="http://schemas.microsoft.com/office/2006/metadata/properties" xmlns:ns1="http://schemas.microsoft.com/sharepoint/v3" xmlns:ns2="f795a32b-61a9-4e06-b79f-f68285b51cf9" xmlns:ns3="59da1016-2a1b-4f8a-9768-d7a4932f6f16" targetNamespace="http://schemas.microsoft.com/office/2006/metadata/properties" ma:root="true" ma:fieldsID="561e26df3be06b1cd775509617aa390f" ns1:_="" ns2:_="" ns3:_="">
    <xsd:import namespace="http://schemas.microsoft.com/sharepoint/v3"/>
    <xsd:import namespace="f795a32b-61a9-4e06-b79f-f68285b51cf9"/>
    <xsd:import namespace="59da1016-2a1b-4f8a-9768-d7a4932f6f16"/>
    <xsd:element name="properties">
      <xsd:complexType>
        <xsd:sequence>
          <xsd:element name="documentManagement">
            <xsd:complexType>
              <xsd:all>
                <xsd:element ref="ns1:URL" minOccurs="0"/>
                <xsd:element ref="ns2:Category" minOccurs="0"/>
                <xsd:element ref="ns2:Sub_x002d_Category" minOccurs="0"/>
                <xsd:element ref="ns3:DocumentExpirationDate" minOccurs="0"/>
                <xsd:element ref="ns3:IASubtopic" minOccurs="0"/>
                <xsd:element ref="ns1:PublishingStartDate" minOccurs="0"/>
                <xsd:element ref="ns1:PublishingExpirationDate" minOccurs="0"/>
                <xsd:element ref="ns3:SharedWithUsers" minOccurs="0"/>
                <xsd:element ref="ns3:IACategory" minOccurs="0"/>
                <xsd:element ref="ns3:IATopic" minOccurs="0"/>
                <xsd:element ref="ns2:WebUrl" minOccurs="0"/>
                <xsd:element ref="ns2:Meta_x0020_Description" minOccurs="0"/>
                <xsd:element ref="ns2:Meta_x0020_Keywor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URL" ma:index="2" nillable="true" ma:displayName="URL" ma:format="Hyperlink" ma:internalName="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ma:readOnly="fals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795a32b-61a9-4e06-b79f-f68285b51cf9" elementFormDefault="qualified">
    <xsd:import namespace="http://schemas.microsoft.com/office/2006/documentManagement/types"/>
    <xsd:import namespace="http://schemas.microsoft.com/office/infopath/2007/PartnerControls"/>
    <xsd:element name="Category" ma:index="3" nillable="true" ma:displayName="Category" ma:internalName="Category" ma:readOnly="false">
      <xsd:complexType>
        <xsd:complexContent>
          <xsd:extension base="dms:MultiChoice">
            <xsd:sequence>
              <xsd:element name="Value" maxOccurs="unbounded" minOccurs="0" nillable="true">
                <xsd:simpleType>
                  <xsd:restriction base="dms:Choice">
                    <xsd:enumeration value="ABCare"/>
                    <xsd:enumeration value="Ahlers"/>
                    <xsd:enumeration value="Billing"/>
                    <xsd:enumeration value="CCare"/>
                    <xsd:enumeration value="Certification"/>
                    <xsd:enumeration value="Client Enrollment"/>
                    <xsd:enumeration value="Client Resource"/>
                    <xsd:enumeration value="Clinical Services"/>
                    <xsd:enumeration value="Codes"/>
                    <xsd:enumeration value="CPS"/>
                    <xsd:enumeration value="CVR"/>
                    <xsd:enumeration value="Data"/>
                    <xsd:enumeration value="Documentation"/>
                    <xsd:enumeration value="Eligibility"/>
                    <xsd:enumeration value="Equity"/>
                    <xsd:enumeration value="Health Education"/>
                    <xsd:enumeration value="Image"/>
                    <xsd:enumeration value="Immigration"/>
                    <xsd:enumeration value="Income"/>
                    <xsd:enumeration value="Newsletter"/>
                    <xsd:enumeration value="Outreach"/>
                    <xsd:enumeration value="PE46"/>
                    <xsd:enumeration value="Program Monitoring"/>
                    <xsd:enumeration value="Rates"/>
                    <xsd:enumeration value="Reports"/>
                    <xsd:enumeration value="RH Coordinator"/>
                    <xsd:enumeration value="RHCare"/>
                    <xsd:enumeration value="Sample Policies &amp; Forms"/>
                    <xsd:enumeration value="STI"/>
                    <xsd:enumeration value="Supplies"/>
                    <xsd:enumeration value="Training"/>
                    <xsd:enumeration value="Vasectomy"/>
                  </xsd:restriction>
                </xsd:simpleType>
              </xsd:element>
            </xsd:sequence>
          </xsd:extension>
        </xsd:complexContent>
      </xsd:complexType>
    </xsd:element>
    <xsd:element name="Sub_x002d_Category" ma:index="4" nillable="true" ma:displayName="Sub-Category" ma:internalName="Sub_x002d_Category" ma:readOnly="false">
      <xsd:complexType>
        <xsd:complexContent>
          <xsd:extension base="dms:MultiChoice">
            <xsd:sequence>
              <xsd:element name="Value" maxOccurs="unbounded" minOccurs="0" nillable="true">
                <xsd:simpleType>
                  <xsd:restriction base="dms:Choice">
                    <xsd:enumeration value="ABCare"/>
                    <xsd:enumeration value="Ahlers"/>
                    <xsd:enumeration value="Billing"/>
                    <xsd:enumeration value="CCare"/>
                    <xsd:enumeration value="Certification"/>
                    <xsd:enumeration value="Client Enrollment"/>
                    <xsd:enumeration value="Client Resource"/>
                    <xsd:enumeration value="Clinical Services"/>
                    <xsd:enumeration value="Codes"/>
                    <xsd:enumeration value="CPS"/>
                    <xsd:enumeration value="CVR"/>
                    <xsd:enumeration value="Data"/>
                    <xsd:enumeration value="Documentation"/>
                    <xsd:enumeration value="Eligibility"/>
                    <xsd:enumeration value="Equity"/>
                    <xsd:enumeration value="Health Education"/>
                    <xsd:enumeration value="Image"/>
                    <xsd:enumeration value="Immigration"/>
                    <xsd:enumeration value="Income"/>
                    <xsd:enumeration value="Newsletter"/>
                    <xsd:enumeration value="Outreach"/>
                    <xsd:enumeration value="PE46"/>
                    <xsd:enumeration value="Program Monitoring"/>
                    <xsd:enumeration value="Rates"/>
                    <xsd:enumeration value="Reports"/>
                    <xsd:enumeration value="RH Coordinator"/>
                    <xsd:enumeration value="RHCare"/>
                    <xsd:enumeration value="Sample Forms"/>
                    <xsd:enumeration value="Sample Policies"/>
                    <xsd:enumeration value="STI"/>
                    <xsd:enumeration value="Supplies"/>
                    <xsd:enumeration value="Training"/>
                    <xsd:enumeration value="Vasectomy"/>
                  </xsd:restriction>
                </xsd:simpleType>
              </xsd:element>
            </xsd:sequence>
          </xsd:extension>
        </xsd:complexContent>
      </xsd:complexType>
    </xsd:element>
    <xsd:element name="WebUrl" ma:index="18" nillable="true" ma:displayName="Web Url" ma:internalName="WebUrl" ma:readOnly="false">
      <xsd:simpleType>
        <xsd:restriction base="dms:Text"/>
      </xsd:simpleType>
    </xsd:element>
    <xsd:element name="Meta_x0020_Description" ma:index="19" nillable="true" ma:displayName="Meta Description" ma:internalName="Meta_x0020_Description" ma:readOnly="false">
      <xsd:simpleType>
        <xsd:restriction base="dms:Text"/>
      </xsd:simpleType>
    </xsd:element>
    <xsd:element name="Meta_x0020_Keywords" ma:index="20" nillable="true" ma:displayName="Meta Keywords" ma:hidden="true" ma:internalName="Meta_x0020_Keywords"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9da1016-2a1b-4f8a-9768-d7a4932f6f16" elementFormDefault="qualified">
    <xsd:import namespace="http://schemas.microsoft.com/office/2006/documentManagement/types"/>
    <xsd:import namespace="http://schemas.microsoft.com/office/infopath/2007/PartnerControls"/>
    <xsd:element name="DocumentExpirationDate" ma:index="5" nillable="true" ma:displayName="Document Expiration Date" ma:format="DateOnly" ma:internalName="DocumentExpirationDate" ma:readOnly="false">
      <xsd:simpleType>
        <xsd:restriction base="dms:DateTime"/>
      </xsd:simpleType>
    </xsd:element>
    <xsd:element name="IASubtopic" ma:index="6" nillable="true" ma:displayName="IA Subtopic" ma:format="Dropdown" ma:hidden="true" ma:internalName="IASubtopic" ma:readOnly="false">
      <xsd:simpleType>
        <xsd:restriction base="dms:Choice">
          <xsd:enumeration value="Addiction Services - Alcohol"/>
          <xsd:enumeration value="Addiction Services - Drug"/>
          <xsd:enumeration value="Addiction Services - Gambling"/>
          <xsd:enumeration value="Addiction Services - Tobacco"/>
          <xsd:enumeration value="Applications"/>
          <xsd:enumeration value="Benefits - Health Plans"/>
          <xsd:enumeration value="Benefits - OEBB"/>
          <xsd:enumeration value="Benefits - OHP"/>
          <xsd:enumeration value="Benefits - PEBB"/>
          <xsd:enumeration value="Benefits - Retirement"/>
          <xsd:enumeration value="Budget - Agency Summary"/>
          <xsd:enumeration value="Budget - Agency Request (ARB)"/>
          <xsd:enumeration value="Budget - Governors Budget"/>
          <xsd:enumeration value="Budget - Infrastructure"/>
          <xsd:enumeration value="Budget - Legislatively Adopted (LAB)"/>
          <xsd:enumeration value="Budget - Legislative action"/>
          <xsd:enumeration value="Budget - Overview"/>
          <xsd:enumeration value="Budget - Policy Option Package (POP)"/>
          <xsd:enumeration value="Budget - Priorities"/>
          <xsd:enumeration value="Budget - Program"/>
          <xsd:enumeration value="Budget - Reduction"/>
          <xsd:enumeration value="Budget - Strategic funding proposal"/>
          <xsd:enumeration value="Budget - Special report"/>
          <xsd:enumeration value="Budget - Stakeholder meeting"/>
          <xsd:enumeration value="CCO - Contact"/>
          <xsd:enumeration value="CCO - Audited Financial Statement"/>
          <xsd:enumeration value="CCO - Interim Financial Statement"/>
          <xsd:enumeration value="CCO - Internal Financial Statement"/>
          <xsd:enumeration value="Clean Air"/>
          <xsd:enumeration value="Clean Water"/>
          <xsd:enumeration value="Clinics"/>
          <xsd:enumeration value="Commissions"/>
          <xsd:enumeration value="Committee Members"/>
          <xsd:enumeration value="Committees"/>
          <xsd:enumeration value="Crisis Services"/>
          <xsd:enumeration value="Drug Addiction Services"/>
          <xsd:enumeration value="Electronic Health Care Records (EHR)"/>
          <xsd:enumeration value="Emergency Preparedness"/>
          <xsd:enumeration value="Environmental Pollution"/>
          <xsd:enumeration value="Featured Content"/>
          <xsd:enumeration value="Fees"/>
          <xsd:enumeration value="Health Services - Primary Care Home"/>
          <xsd:enumeration value="Health Services - Prioritized list"/>
          <xsd:enumeration value="ICD-10"/>
          <xsd:enumeration value="Immunizations"/>
          <xsd:enumeration value="Legislation - Bills"/>
          <xsd:enumeration value="Legislation - Contact"/>
          <xsd:enumeration value="Legislation - Highlights"/>
          <xsd:enumeration value="Legislation - Session Summary"/>
          <xsd:enumeration value="Materials - Commission"/>
          <xsd:enumeration value="Materials - Committee"/>
          <xsd:enumeration value="Materials - Coverage Guidance"/>
          <xsd:enumeration value="Materials - Evidence-based Guidelines"/>
          <xsd:enumeration value="Materials - Health care plan details"/>
          <xsd:enumeration value="Materials - Health care plan overview"/>
          <xsd:enumeration value="Materials - Meeting Document"/>
          <xsd:enumeration value="Materials - Meeting Recording"/>
          <xsd:enumeration value="Materials - Meeting Schedule"/>
          <xsd:enumeration value="Materials - Open Enrollment"/>
          <xsd:enumeration value="Materials - Training"/>
          <xsd:enumeration value="Materials - Webinar"/>
          <xsd:enumeration value="Materials - Workgroup"/>
          <xsd:enumeration value="Medical Marijuana (OMMP)"/>
          <xsd:enumeration value="Medical Services"/>
          <xsd:enumeration value="Meeting Document"/>
          <xsd:enumeration value="Meeting Schedule"/>
          <xsd:enumeration value="Mental Health Services"/>
          <xsd:enumeration value="Metrics - Behavioral Health"/>
          <xsd:enumeration value="Metrics - CCO"/>
          <xsd:enumeration value="Metrics - Demographics"/>
          <xsd:enumeration value="Metrics - Hospital Performance"/>
          <xsd:enumeration value="Metrics - Incentive"/>
          <xsd:enumeration value="Metrics - Measures and Outcomes Tracking (MOTS)"/>
          <xsd:enumeration value="Metrics - ONE Eligibility system"/>
          <xsd:enumeration value="Metrics - Prevention"/>
          <xsd:enumeration value="Metrics - Rural health"/>
          <xsd:enumeration value="Metrics - State-Wide"/>
          <xsd:enumeration value="News Letter"/>
          <xsd:enumeration value="News Release"/>
          <xsd:enumeration value="OHP - Medicaid Waiver"/>
          <xsd:enumeration value="OHP - Provider Announcement"/>
          <xsd:enumeration value="OHP - Provider Rates"/>
          <xsd:enumeration value="Preferred Drug List"/>
          <xsd:enumeration value="Prescription Drugs - Monitoring"/>
          <xsd:enumeration value="Prescription Drugs - Preferred List"/>
          <xsd:enumeration value="Prescription Drugs - Subsidy"/>
          <xsd:enumeration value="Prescription Drugs Subsidy"/>
          <xsd:enumeration value="Technical Assistance"/>
          <xsd:enumeration value="Training"/>
          <xsd:enumeration value="Vital Statistics - Birth Certificate"/>
          <xsd:enumeration value="Vital Statistics - Certificate Death"/>
          <xsd:enumeration value="Vital Statistics - Data Use Requests"/>
          <xsd:enumeration value="Vital Statistics - Divorce Data"/>
          <xsd:enumeration value="Vital Statistics - Domestic Partnership Data"/>
          <xsd:enumeration value="Vital Statistics - Fetal Death Data"/>
          <xsd:enumeration value="Vital Statistics - Marriage Data"/>
          <xsd:enumeration value="Vital Statistics - Teen Pregnancy Data"/>
          <xsd:enumeration value="Wellness - Exercise"/>
          <xsd:enumeration value="Wellness - HEM"/>
          <xsd:enumeration value="Wellness - Intervention"/>
          <xsd:enumeration value="Wellness - Pain Management"/>
          <xsd:enumeration value="Wellness - Reproductive Health"/>
          <xsd:enumeration value="Wellness - Stress Relief"/>
        </xsd:restriction>
      </xsd:simpleType>
    </xsd:element>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ACategory" ma:index="16" nillable="true" ma:displayName="IA Category" ma:format="Dropdown" ma:hidden="true" ma:internalName="IACategory" ma:readOnly="false">
      <xsd:simpleType>
        <xsd:restriction base="dms:Choice">
          <xsd:enumeration value="About OHA"/>
          <xsd:enumeration value="Programs and Services"/>
          <xsd:enumeration value="Oregon Health Plan"/>
          <xsd:enumeration value="Health System Reform"/>
          <xsd:enumeration value="Licenses and Certificates"/>
          <xsd:enumeration value="Public Health"/>
        </xsd:restriction>
      </xsd:simpleType>
    </xsd:element>
    <xsd:element name="IATopic" ma:index="17" nillable="true" ma:displayName="IA Topic" ma:format="Dropdown" ma:hidden="true" ma:internalName="IATopic" ma:readOnly="false">
      <xsd:simpleType>
        <xsd:restriction base="dms:Choice">
          <xsd:enumeration value="About OHA - Agency Communications"/>
          <xsd:enumeration value="About OHA - Budget"/>
          <xsd:enumeration value="About OHA - Contacts"/>
          <xsd:enumeration value="About OHA - Grants &amp; Contracts"/>
          <xsd:enumeration value="About OHA - Jobs &amp; Employment"/>
          <xsd:enumeration value="About OHA - Organization"/>
          <xsd:enumeration value="About OHA - Policies"/>
          <xsd:enumeration value="About OHA - Public Meetings"/>
          <xsd:enumeration value="About OHA - Public Records"/>
          <xsd:enumeration value="About OHA - Questions &amp; Comments"/>
          <xsd:enumeration value="About OHA - Reports &amp; Data"/>
          <xsd:enumeration value="About OHA - Rulemaking"/>
          <xsd:enumeration value="Programs and Services - Behavioral Health"/>
          <xsd:enumeration value="Programs and Services - Contacts"/>
          <xsd:enumeration value="Programs and Services - Coordinated Care"/>
          <xsd:enumeration value="Programs and Services - Disease"/>
          <xsd:enumeration value="Programs and Services - Environment"/>
          <xsd:enumeration value="Programs and Services - Health Resources"/>
          <xsd:enumeration value="Programs and Services - OEBB"/>
          <xsd:enumeration value="Programs and Services - Oregon Health Plan"/>
          <xsd:enumeration value="Programs and Services - Oregon State Hospital"/>
          <xsd:enumeration value="Programs and Services - PEBB"/>
          <xsd:enumeration value="Programs and Services - Pharmacy"/>
          <xsd:enumeration value="Programs and Services - Prevention"/>
          <xsd:enumeration value="Programs and Services - Safety"/>
          <xsd:enumeration value="Oregon Health Plan - Agency Communications"/>
          <xsd:enumeration value="Oregon Health Plan - Benefits"/>
          <xsd:enumeration value="Oregon Health Plan - Contacts"/>
          <xsd:enumeration value="Oregon Health Plan - Coordinated Care"/>
          <xsd:enumeration value="Oregon Health Plan - Grants &amp; Contracts"/>
          <xsd:enumeration value="Oregon Health Plan - Health Resources"/>
          <xsd:enumeration value="Oregon Health Plan - Policies"/>
          <xsd:enumeration value="Oregon Health Plan - Providers and Partners"/>
          <xsd:enumeration value="Oregon Health Plan - Public Meetings"/>
          <xsd:enumeration value="Oregon Health Plan - Questions &amp; Comments"/>
          <xsd:enumeration value="Oregon Health Plan - Rule Making"/>
          <xsd:enumeration value="Health System Reform - Agency Communications"/>
          <xsd:enumeration value="Health System Reform - Coordinated Care"/>
          <xsd:enumeration value="Health System Reform - Public Meetings"/>
          <xsd:enumeration value="Health System Reform - Questions &amp; Comments"/>
          <xsd:enumeration value="Health System Reform - Reports &amp; Data"/>
          <xsd:enumeration value="Licenses and Certificates - Certificates"/>
          <xsd:enumeration value="Licenses and Certificates - Contacts"/>
          <xsd:enumeration value="Licenses and Certificates - Licenses"/>
          <xsd:enumeration value="Licenses and Certificates - Vital Records"/>
          <xsd:enumeration value="Public Health - Agency Communications"/>
          <xsd:enumeration value="Public Health - Contacts"/>
          <xsd:enumeration value="Public Health - Disease"/>
          <xsd:enumeration value="Public Health - Environment"/>
          <xsd:enumeration value="Public Health - Health Resources"/>
          <xsd:enumeration value="Public Health - Questions &amp; Comments"/>
          <xsd:enumeration value="Public Health - Prevention"/>
          <xsd:enumeration value="Public Health - Providers and Partners"/>
          <xsd:enumeration value="Public Health - Reports &amp; Data"/>
          <xsd:enumeration value="Public Health - Safety"/>
          <xsd:enumeration value="Public Health - Vital Records"/>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IASubtopic xmlns="59da1016-2a1b-4f8a-9768-d7a4932f6f16" xsi:nil="true"/>
    <DocumentExpirationDate xmlns="59da1016-2a1b-4f8a-9768-d7a4932f6f16" xsi:nil="true"/>
    <URL xmlns="http://schemas.microsoft.com/sharepoint/v3">
      <Url xsi:nil="true"/>
      <Description xsi:nil="true"/>
    </URL>
    <Category xmlns="f795a32b-61a9-4e06-b79f-f68285b51cf9">
      <Value>CPS</Value>
    </Category>
    <Meta_x0020_Keywords xmlns="f795a32b-61a9-4e06-b79f-f68285b51cf9" xsi:nil="true"/>
    <PublishingStartDate xmlns="http://schemas.microsoft.com/sharepoint/v3" xsi:nil="true"/>
    <PublishingExpirationDate xmlns="http://schemas.microsoft.com/sharepoint/v3" xsi:nil="true"/>
    <IACategory xmlns="59da1016-2a1b-4f8a-9768-d7a4932f6f16" xsi:nil="true"/>
    <Meta_x0020_Description xmlns="f795a32b-61a9-4e06-b79f-f68285b51cf9" xsi:nil="true"/>
    <IATopic xmlns="59da1016-2a1b-4f8a-9768-d7a4932f6f16" xsi:nil="true"/>
    <Sub_x002d_Category xmlns="f795a32b-61a9-4e06-b79f-f68285b51cf9">
      <Value>Clinical Services</Value>
      <Value>RHCare</Value>
    </Sub_x002d_Category>
    <WebUrl xmlns="f795a32b-61a9-4e06-b79f-f68285b51cf9" xsi:nil="true"/>
  </documentManagement>
</p:properties>
</file>

<file path=customXml/itemProps1.xml><?xml version="1.0" encoding="utf-8"?>
<ds:datastoreItem xmlns:ds="http://schemas.openxmlformats.org/officeDocument/2006/customXml" ds:itemID="{737C5693-9C72-4685-8240-DDD7DB023089}">
  <ds:schemaRefs>
    <ds:schemaRef ds:uri="http://schemas.openxmlformats.org/officeDocument/2006/bibliography"/>
  </ds:schemaRefs>
</ds:datastoreItem>
</file>

<file path=customXml/itemProps2.xml><?xml version="1.0" encoding="utf-8"?>
<ds:datastoreItem xmlns:ds="http://schemas.openxmlformats.org/officeDocument/2006/customXml" ds:itemID="{79F9399C-E492-4A1F-A9C5-5AB354687F61}"/>
</file>

<file path=customXml/itemProps3.xml><?xml version="1.0" encoding="utf-8"?>
<ds:datastoreItem xmlns:ds="http://schemas.openxmlformats.org/officeDocument/2006/customXml" ds:itemID="{8D713C39-D58E-43DD-A044-65D72F5CD2AD}"/>
</file>

<file path=customXml/itemProps4.xml><?xml version="1.0" encoding="utf-8"?>
<ds:datastoreItem xmlns:ds="http://schemas.openxmlformats.org/officeDocument/2006/customXml" ds:itemID="{5D8BD124-76DE-40F9-BD23-3254F953467E}"/>
</file>

<file path=docMetadata/LabelInfo.xml><?xml version="1.0" encoding="utf-8"?>
<clbl:labelList xmlns:clbl="http://schemas.microsoft.com/office/2020/mipLabelMetadata">
  <clbl:label id="{ebdd6eeb-0dd0-4927-947e-a759f08fcf55}" enabled="1" method="Privileged" siteId="{658e63e8-8d39-499c-8f48-13adc9452f4c}" contentBits="0" removed="0"/>
</clbl:labelList>
</file>

<file path=docProps/app.xml><?xml version="1.0" encoding="utf-8"?>
<Properties xmlns="http://schemas.openxmlformats.org/officeDocument/2006/extended-properties" xmlns:vt="http://schemas.openxmlformats.org/officeDocument/2006/docPropsVTypes">
  <Template>Normal</Template>
  <TotalTime>9</TotalTime>
  <Pages>4</Pages>
  <Words>1088</Words>
  <Characters>6205</Characters>
  <Application>Microsoft Office Word</Application>
  <DocSecurity>0</DocSecurity>
  <Lines>51</Lines>
  <Paragraphs>14</Paragraphs>
  <ScaleCrop>false</ScaleCrop>
  <HeadingPairs>
    <vt:vector size="2" baseType="variant">
      <vt:variant>
        <vt:lpstr>Title</vt:lpstr>
      </vt:variant>
      <vt:variant>
        <vt:i4>1</vt:i4>
      </vt:variant>
    </vt:vector>
  </HeadingPairs>
  <TitlesOfParts>
    <vt:vector size="1" baseType="lpstr">
      <vt:lpstr/>
    </vt:vector>
  </TitlesOfParts>
  <Company>DHS</Company>
  <LinksUpToDate>false</LinksUpToDate>
  <CharactersWithSpaces>7279</CharactersWithSpaces>
  <SharedDoc>false</SharedDoc>
  <HLinks>
    <vt:vector size="24" baseType="variant">
      <vt:variant>
        <vt:i4>7929915</vt:i4>
      </vt:variant>
      <vt:variant>
        <vt:i4>9</vt:i4>
      </vt:variant>
      <vt:variant>
        <vt:i4>0</vt:i4>
      </vt:variant>
      <vt:variant>
        <vt:i4>5</vt:i4>
      </vt:variant>
      <vt:variant>
        <vt:lpwstr>http://www.uspreventiveservicestaskforce.org/BrowseRec/Index/browse-recommendations</vt:lpwstr>
      </vt:variant>
      <vt:variant>
        <vt:lpwstr/>
      </vt:variant>
      <vt:variant>
        <vt:i4>3342415</vt:i4>
      </vt:variant>
      <vt:variant>
        <vt:i4>6</vt:i4>
      </vt:variant>
      <vt:variant>
        <vt:i4>0</vt:i4>
      </vt:variant>
      <vt:variant>
        <vt:i4>5</vt:i4>
      </vt:variant>
      <vt:variant>
        <vt:lpwstr>http://www.uptodate.com/contents/female-condoms?source=search_result&amp;search=female+condoms&amp;selectedTitle=1~18</vt:lpwstr>
      </vt:variant>
      <vt:variant>
        <vt:lpwstr/>
      </vt:variant>
      <vt:variant>
        <vt:i4>7209077</vt:i4>
      </vt:variant>
      <vt:variant>
        <vt:i4>3</vt:i4>
      </vt:variant>
      <vt:variant>
        <vt:i4>0</vt:i4>
      </vt:variant>
      <vt:variant>
        <vt:i4>5</vt:i4>
      </vt:variant>
      <vt:variant>
        <vt:lpwstr>https://www.cdc.gov/mmwr/volumes/65/rr/pdfs/rr6504.pdf</vt:lpwstr>
      </vt:variant>
      <vt:variant>
        <vt:lpwstr/>
      </vt:variant>
      <vt:variant>
        <vt:i4>6881397</vt:i4>
      </vt:variant>
      <vt:variant>
        <vt:i4>0</vt:i4>
      </vt:variant>
      <vt:variant>
        <vt:i4>0</vt:i4>
      </vt:variant>
      <vt:variant>
        <vt:i4>5</vt:i4>
      </vt:variant>
      <vt:variant>
        <vt:lpwstr>https://www.cdc.gov/mmwr/volumes/65/rr/pdfs/rr6503.pdf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DHS-OIS-NDS</dc:creator>
  <cp:keywords/>
  <dc:description/>
  <cp:lastModifiedBy>Alison Babich (she/her)</cp:lastModifiedBy>
  <cp:revision>5</cp:revision>
  <cp:lastPrinted>2015-05-13T18:51:00Z</cp:lastPrinted>
  <dcterms:created xsi:type="dcterms:W3CDTF">2021-01-11T16:34:00Z</dcterms:created>
  <dcterms:modified xsi:type="dcterms:W3CDTF">2025-06-05T15:02:00Z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0x010100EF490226E2F91D4F87054D2E547138F3</vt:lpwstr>
  </property>
</Properties>
</file>