
<file path=[Content_Types].xml><?xml version="1.0" encoding="utf-8"?>
<Types xmlns="http://schemas.openxmlformats.org/package/2006/content-types">
  <Default Extension="png" ContentType="image/png"/>
  <Default Extension="rels" ContentType="application/vnd.openxmlformats-package.relationships+xml"/>
  <Default Extension="jpeg" ContentType="image/jpeg"/>
  <Default Extension="xml" ContentType="application/xml"/>
  <Default Extension="tiff" ContentType="image/tiff"/>
  <Override PartName="/ppt/presentation.xml" ContentType="application/vnd.openxmlformats-officedocument.presentationml.presentation.main+xml"/>
  <Override PartName="/ppt/slides/slide30.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31.xml" ContentType="application/vnd.openxmlformats-officedocument.presentationml.slide+xml"/>
  <Override PartName="/ppt/slides/slide13.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2.xml" ContentType="application/vnd.openxmlformats-officedocument.presentationml.slide+xml"/>
  <Override PartName="/ppt/slides/slide29.xml" ContentType="application/vnd.openxmlformats-officedocument.presentationml.slide+xml"/>
  <Override PartName="/ppt/slides/slide33.xml" ContentType="application/vnd.openxmlformats-officedocument.presentationml.slide+xml"/>
  <Override PartName="/ppt/slides/slide28.xml" ContentType="application/vnd.openxmlformats-officedocument.presentationml.slide+xml"/>
  <Override PartName="/ppt/slides/slide34.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35.xml" ContentType="application/vnd.openxmlformats-officedocument.presentationml.slide+xml"/>
  <Override PartName="/ppt/slides/slide12.xml" ContentType="application/vnd.openxmlformats-officedocument.presentationml.slide+xml"/>
  <Override PartName="/ppt/slides/slide14.xml" ContentType="application/vnd.openxmlformats-officedocument.presentationml.slide+xml"/>
  <Override PartName="/ppt/slides/slide3.xml" ContentType="application/vnd.openxmlformats-officedocument.presentationml.slide+xml"/>
  <Override PartName="/ppt/slides/slide36.xml" ContentType="application/vnd.openxmlformats-officedocument.presentationml.slide+xml"/>
  <Override PartName="/ppt/slides/slide8.xml" ContentType="application/vnd.openxmlformats-officedocument.presentationml.slide+xml"/>
  <Override PartName="/ppt/slides/slide2.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10.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9.xml" ContentType="application/vnd.openxmlformats-officedocument.presentationml.notesSlide+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0.xml" ContentType="application/vnd.openxmlformats-officedocument.presentationml.notesSlide+xml"/>
  <Override PartName="/ppt/notesSlides/notesSlide14.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aveSubsetFonts="1" autoCompressPictures="0">
  <p:sldMasterIdLst>
    <p:sldMasterId id="2147483648" r:id="rId1"/>
    <p:sldMasterId id="2147483661" r:id="rId2"/>
  </p:sldMasterIdLst>
  <p:notesMasterIdLst>
    <p:notesMasterId r:id="rId39"/>
  </p:notesMasterIdLst>
  <p:sldIdLst>
    <p:sldId id="328" r:id="rId3"/>
    <p:sldId id="330" r:id="rId4"/>
    <p:sldId id="358" r:id="rId5"/>
    <p:sldId id="356" r:id="rId6"/>
    <p:sldId id="351" r:id="rId7"/>
    <p:sldId id="312" r:id="rId8"/>
    <p:sldId id="343" r:id="rId9"/>
    <p:sldId id="259" r:id="rId10"/>
    <p:sldId id="277" r:id="rId11"/>
    <p:sldId id="366" r:id="rId12"/>
    <p:sldId id="313" r:id="rId13"/>
    <p:sldId id="365" r:id="rId14"/>
    <p:sldId id="314" r:id="rId15"/>
    <p:sldId id="276" r:id="rId16"/>
    <p:sldId id="357" r:id="rId17"/>
    <p:sldId id="323" r:id="rId18"/>
    <p:sldId id="315" r:id="rId19"/>
    <p:sldId id="316" r:id="rId20"/>
    <p:sldId id="278" r:id="rId21"/>
    <p:sldId id="369" r:id="rId22"/>
    <p:sldId id="367" r:id="rId23"/>
    <p:sldId id="362" r:id="rId24"/>
    <p:sldId id="364" r:id="rId25"/>
    <p:sldId id="363" r:id="rId26"/>
    <p:sldId id="262" r:id="rId27"/>
    <p:sldId id="308" r:id="rId28"/>
    <p:sldId id="306" r:id="rId29"/>
    <p:sldId id="309" r:id="rId30"/>
    <p:sldId id="307" r:id="rId31"/>
    <p:sldId id="293" r:id="rId32"/>
    <p:sldId id="310" r:id="rId33"/>
    <p:sldId id="264" r:id="rId34"/>
    <p:sldId id="317" r:id="rId35"/>
    <p:sldId id="271" r:id="rId36"/>
    <p:sldId id="261" r:id="rId37"/>
    <p:sldId id="275"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7CEDE"/>
    <a:srgbClr val="93C8D7"/>
    <a:srgbClr val="00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24" autoAdjust="0"/>
    <p:restoredTop sz="91535" autoAdjust="0"/>
  </p:normalViewPr>
  <p:slideViewPr>
    <p:cSldViewPr snapToGrid="0" snapToObjects="1">
      <p:cViewPr>
        <p:scale>
          <a:sx n="75" d="100"/>
          <a:sy n="75" d="100"/>
        </p:scale>
        <p:origin x="-540" y="72"/>
      </p:cViewPr>
      <p:guideLst>
        <p:guide orient="horz" pos="2160"/>
        <p:guide pos="2880"/>
      </p:guideLst>
    </p:cSldViewPr>
  </p:slideViewPr>
  <p:notesTextViewPr>
    <p:cViewPr>
      <p:scale>
        <a:sx n="150" d="100"/>
        <a:sy n="150" d="100"/>
      </p:scale>
      <p:origin x="0" y="0"/>
    </p:cViewPr>
  </p:notesTextViewPr>
  <p:sorterViewPr>
    <p:cViewPr>
      <p:scale>
        <a:sx n="66" d="100"/>
        <a:sy n="66" d="100"/>
      </p:scale>
      <p:origin x="0" y="0"/>
    </p:cViewPr>
  </p:sorterViewPr>
  <p:notesViewPr>
    <p:cSldViewPr snapToGrid="0" snapToObjects="1">
      <p:cViewPr>
        <p:scale>
          <a:sx n="150" d="100"/>
          <a:sy n="150" d="100"/>
        </p:scale>
        <p:origin x="-1160" y="325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45" Type="http://schemas.openxmlformats.org/officeDocument/2006/relationships/customXml" Target="../customXml/item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ustomXml" Target="../customXml/item3.xml"/><Relationship Id="rId20" Type="http://schemas.openxmlformats.org/officeDocument/2006/relationships/slide" Target="slides/slide18.xml"/><Relationship Id="rId4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549F15-100B-F84E-AAD3-CCC9E7859268}" type="datetimeFigureOut">
              <a:rPr lang="en-US" smtClean="0"/>
              <a:pPr/>
              <a:t>4/11/2013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EE23FF-4210-714E-AD00-46D944893B52}" type="slidenum">
              <a:rPr lang="en-US" smtClean="0"/>
              <a:pPr/>
              <a:t>‹#›</a:t>
            </a:fld>
            <a:endParaRPr lang="en-US"/>
          </a:p>
        </p:txBody>
      </p:sp>
    </p:spTree>
    <p:extLst>
      <p:ext uri="{BB962C8B-B14F-4D97-AF65-F5344CB8AC3E}">
        <p14:creationId xmlns="" xmlns:p14="http://schemas.microsoft.com/office/powerpoint/2010/main" val="428103944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ipcc-wg2.org/index.htm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1"/>
          <p:cNvSpPr>
            <a:spLocks noGrp="1" noRot="1" noChangeAspect="1" noChangeArrowheads="1"/>
          </p:cNvSpPr>
          <p:nvPr>
            <p:ph type="sldImg"/>
          </p:nvPr>
        </p:nvSpPr>
        <p:spPr>
          <a:solidFill>
            <a:srgbClr val="FFFFFF"/>
          </a:solidFill>
          <a:ln/>
        </p:spPr>
      </p:sp>
      <p:sp>
        <p:nvSpPr>
          <p:cNvPr id="224259" name="Rectangle 2"/>
          <p:cNvSpPr>
            <a:spLocks noGrp="1" noChangeArrowheads="1"/>
          </p:cNvSpPr>
          <p:nvPr>
            <p:ph type="body" idx="1"/>
          </p:nvPr>
        </p:nvSpPr>
        <p:spPr>
          <a:noFill/>
          <a:ln/>
        </p:spPr>
        <p:txBody>
          <a:bodyPr/>
          <a:lstStyle/>
          <a:p>
            <a:pPr marL="39688" eaLnBrk="1" hangingPunct="1"/>
            <a:r>
              <a:rPr lang="en-US" sz="1800" dirty="0">
                <a:solidFill>
                  <a:srgbClr val="000000"/>
                </a:solidFill>
                <a:latin typeface="Lucida Grande" charset="0"/>
                <a:ea typeface="Lucida Grande" charset="0"/>
                <a:cs typeface="Lucida Grande" charset="0"/>
                <a:sym typeface="Lucida Grande" charset="0"/>
              </a:rPr>
              <a:t>Point of slide: Space holder while introduce and explain what we had in mind.</a:t>
            </a:r>
          </a:p>
          <a:p>
            <a:pPr marL="39688" eaLnBrk="1" hangingPunct="1"/>
            <a:endParaRPr lang="en-US" sz="1800" dirty="0">
              <a:solidFill>
                <a:srgbClr val="000000"/>
              </a:solidFill>
              <a:latin typeface="Lucida Grande" charset="0"/>
              <a:ea typeface="Lucida Grande" charset="0"/>
              <a:cs typeface="Lucida Grande" charset="0"/>
              <a:sym typeface="Lucida Grande" charset="0"/>
            </a:endParaRPr>
          </a:p>
          <a:p>
            <a:pPr marL="39688" eaLnBrk="1" hangingPunct="1"/>
            <a:r>
              <a:rPr lang="en-US" sz="1800" dirty="0">
                <a:solidFill>
                  <a:srgbClr val="000000"/>
                </a:solidFill>
                <a:latin typeface="Lucida Grande" charset="0"/>
                <a:ea typeface="Lucida Grande" charset="0"/>
                <a:cs typeface="Lucida Grande" charset="0"/>
                <a:sym typeface="Lucida Grande" charset="0"/>
              </a:rPr>
              <a:t>Welcome and introductions.</a:t>
            </a:r>
          </a:p>
          <a:p>
            <a:pPr marL="39688" eaLnBrk="1" hangingPunct="1"/>
            <a:endParaRPr lang="en-US" sz="1800" dirty="0">
              <a:solidFill>
                <a:srgbClr val="000000"/>
              </a:solidFill>
              <a:latin typeface="Lucida Grande" charset="0"/>
              <a:ea typeface="Lucida Grande" charset="0"/>
              <a:cs typeface="Lucida Grande" charset="0"/>
              <a:sym typeface="Lucida Grande" charset="0"/>
            </a:endParaRPr>
          </a:p>
          <a:p>
            <a:pPr marL="39688" eaLnBrk="1" hangingPunct="1"/>
            <a:r>
              <a:rPr lang="en-US" sz="1800" dirty="0">
                <a:solidFill>
                  <a:srgbClr val="000000"/>
                </a:solidFill>
                <a:latin typeface="Lucida Grande" charset="0"/>
                <a:ea typeface="Lucida Grande" charset="0"/>
                <a:cs typeface="Lucida Grande" charset="0"/>
                <a:sym typeface="Lucida Grande" charset="0"/>
              </a:rPr>
              <a:t>The purpose of this training module is for local, state and federal public health agency professionals to understand how to apply Health Impact Assessment practice to Climate Change Policy. </a:t>
            </a:r>
          </a:p>
          <a:p>
            <a:pPr marL="39688" eaLnBrk="1" hangingPunct="1"/>
            <a:endParaRPr lang="en-US" sz="1800" dirty="0">
              <a:solidFill>
                <a:srgbClr val="000000"/>
              </a:solidFill>
              <a:latin typeface="Lucida Grande" charset="0"/>
              <a:ea typeface="Lucida Grande" charset="0"/>
              <a:cs typeface="Lucida Grande" charset="0"/>
              <a:sym typeface="Lucida Grande" charset="0"/>
            </a:endParaRPr>
          </a:p>
          <a:p>
            <a:pPr marL="39688" eaLnBrk="1" hangingPunct="1"/>
            <a:r>
              <a:rPr lang="en-US" sz="1800" dirty="0">
                <a:solidFill>
                  <a:srgbClr val="000000"/>
                </a:solidFill>
                <a:latin typeface="Lucida Grande" charset="0"/>
                <a:ea typeface="Lucida Grande" charset="0"/>
                <a:cs typeface="Lucida Grande" charset="0"/>
                <a:sym typeface="Lucida Grande" charset="0"/>
              </a:rPr>
              <a:t>See the Participant’s Guide for a complete list of all learning objectives and a description of the training elements and structure. </a:t>
            </a:r>
          </a:p>
          <a:p>
            <a:pPr marL="39688" eaLnBrk="1" hangingPunct="1"/>
            <a:endParaRPr lang="en-US" sz="1800" dirty="0">
              <a:solidFill>
                <a:srgbClr val="000000"/>
              </a:solidFill>
              <a:latin typeface="Lucida Grande" charset="0"/>
              <a:ea typeface="Lucida Grande" charset="0"/>
              <a:cs typeface="Lucida Grande" charset="0"/>
              <a:sym typeface="Lucida Grande" charset="0"/>
            </a:endParaRPr>
          </a:p>
          <a:p>
            <a:pPr marL="39688" eaLnBrk="1" hangingPunct="1"/>
            <a:r>
              <a:rPr lang="en-US" sz="1800" dirty="0">
                <a:solidFill>
                  <a:srgbClr val="000000"/>
                </a:solidFill>
                <a:latin typeface="Lucida Grande" charset="0"/>
                <a:ea typeface="Lucida Grande" charset="0"/>
                <a:cs typeface="Lucida Grande" charset="0"/>
                <a:sym typeface="Lucida Grande" charset="0"/>
              </a:rPr>
              <a:t>In Chapters One learners will: </a:t>
            </a:r>
          </a:p>
          <a:p>
            <a:pPr marL="39688" eaLnBrk="1" hangingPunct="1">
              <a:buClr>
                <a:srgbClr val="000000"/>
              </a:buClr>
              <a:buFontTx/>
              <a:buChar char="•"/>
            </a:pPr>
            <a:r>
              <a:rPr lang="en-US" sz="1800" dirty="0">
                <a:solidFill>
                  <a:srgbClr val="000000"/>
                </a:solidFill>
                <a:latin typeface="Lucida Grande" charset="0"/>
                <a:ea typeface="Lucida Grande" charset="0"/>
                <a:cs typeface="Lucida Grande" charset="0"/>
                <a:sym typeface="Lucida Grande" charset="0"/>
              </a:rPr>
              <a:t>Review how climate change will potentially impact health,</a:t>
            </a:r>
          </a:p>
          <a:p>
            <a:pPr marL="39688" eaLnBrk="1" hangingPunct="1">
              <a:buClr>
                <a:srgbClr val="000000"/>
              </a:buClr>
              <a:buFontTx/>
              <a:buChar char="•"/>
            </a:pPr>
            <a:r>
              <a:rPr lang="en-US" sz="1800" dirty="0">
                <a:solidFill>
                  <a:srgbClr val="000000"/>
                </a:solidFill>
                <a:latin typeface="Lucida Grande" charset="0"/>
                <a:ea typeface="Lucida Grande" charset="0"/>
                <a:cs typeface="Lucida Grande" charset="0"/>
                <a:sym typeface="Lucida Grande" charset="0"/>
              </a:rPr>
              <a:t>Review HIA stages,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Point</a:t>
            </a:r>
            <a:r>
              <a:rPr lang="en-US" baseline="0" dirty="0" smtClean="0"/>
              <a:t> of slide: Bring in examples and discuss them in HIA health determinant way</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European Union defines adaptation as: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 "Adaptation actions are taken to cope with a changing climate, e.g. increased rainfall, higher temperatures, scarcer water resources or more frequent storms, [either] at present or anticipating such changes in future. Adaptation aims at reducing the risk and damage from current and future harmful impacts cost-effectively or exploiting potential benefits.”</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 this slide we have one</a:t>
            </a:r>
            <a:r>
              <a:rPr lang="en-US" baseline="0" dirty="0" smtClean="0"/>
              <a:t> element of a pathway diagram tracking policy elements of Washington’s State Bill 5560 which holds state agencies accountable for reducing their green house gas emissions. The requisite planning and coordination among state agencies will increase the likelihood of implementing adaptation priorities and help prevent loss of life.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Example Policies:</a:t>
            </a:r>
          </a:p>
          <a:p>
            <a:r>
              <a:rPr lang="en-US" dirty="0" smtClean="0"/>
              <a:t>Policies found at </a:t>
            </a:r>
            <a:r>
              <a:rPr lang="en-US" dirty="0" err="1" smtClean="0"/>
              <a:t>http://www.georgetownclimate.org/adaptation/adaptation-plans.php</a:t>
            </a:r>
            <a:endParaRPr lang="en-US" dirty="0" smtClean="0"/>
          </a:p>
          <a:p>
            <a:endParaRPr lang="en-US" dirty="0" smtClean="0"/>
          </a:p>
          <a:p>
            <a:r>
              <a:rPr lang="en-US" dirty="0" smtClean="0"/>
              <a:t>____________</a:t>
            </a:r>
          </a:p>
          <a:p>
            <a:r>
              <a:rPr lang="en-US" dirty="0" smtClean="0"/>
              <a:t>Adaptation Definition:</a:t>
            </a:r>
            <a:r>
              <a:rPr lang="en-US" baseline="0" dirty="0" smtClean="0"/>
              <a:t> European Union Commission on Climate Change</a:t>
            </a:r>
            <a:endParaRPr lang="en-US" dirty="0" smtClean="0"/>
          </a:p>
          <a:p>
            <a:r>
              <a:rPr lang="en-US" dirty="0" smtClean="0"/>
              <a:t>http://www.euractiv.com/en/climate-change/eu-climate-change-adaptation-policy/article-167826</a:t>
            </a:r>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 of slide: Show</a:t>
            </a:r>
            <a:r>
              <a:rPr lang="en-US" baseline="0" dirty="0" smtClean="0"/>
              <a:t> how each type of climate change policy effort affects contributors to climate related health.</a:t>
            </a:r>
          </a:p>
          <a:p>
            <a:endParaRPr lang="en-US" baseline="0" dirty="0" smtClean="0"/>
          </a:p>
          <a:p>
            <a:pPr marL="228600" indent="-228600">
              <a:buAutoNum type="arabicPeriod"/>
            </a:pPr>
            <a:r>
              <a:rPr lang="en-US" baseline="0" dirty="0" smtClean="0"/>
              <a:t>Mitigation policies attempt to curb greenhouse gas emissions or increase carbon sinks through forestry or other land uses. This can reduce the severity of climate change and regional weather conditions we experience.</a:t>
            </a:r>
          </a:p>
          <a:p>
            <a:pPr marL="228600" indent="-228600">
              <a:buAutoNum type="arabicPeriod"/>
            </a:pPr>
            <a:r>
              <a:rPr lang="en-US" baseline="0" dirty="0" smtClean="0"/>
              <a:t>Adaptation </a:t>
            </a:r>
            <a:r>
              <a:rPr lang="en-US" dirty="0" smtClean="0">
                <a:latin typeface="Times New Roman" charset="0"/>
                <a:ea typeface="ＭＳ Ｐゴシック" charset="-128"/>
                <a:cs typeface="ＭＳ Ｐゴシック" charset="-128"/>
              </a:rPr>
              <a:t>focuses on</a:t>
            </a:r>
            <a:r>
              <a:rPr lang="en-US" baseline="0" dirty="0" smtClean="0">
                <a:latin typeface="Times New Roman" charset="0"/>
                <a:ea typeface="ＭＳ Ｐゴシック" charset="-128"/>
                <a:cs typeface="ＭＳ Ｐゴシック" charset="-128"/>
              </a:rPr>
              <a:t> our social systems to reduce the negative impacts of climate change. Adaptation actions help communities adjust and respond to reduce their vulnerability to climate change conditions. </a:t>
            </a:r>
          </a:p>
          <a:p>
            <a:pPr marL="228600" marR="0" indent="-228600" algn="l" defTabSz="457200" rtl="0" eaLnBrk="1" fontAlgn="auto" latinLnBrk="0" hangingPunct="1">
              <a:lnSpc>
                <a:spcPct val="100000"/>
              </a:lnSpc>
              <a:spcBef>
                <a:spcPts val="0"/>
              </a:spcBef>
              <a:spcAft>
                <a:spcPts val="0"/>
              </a:spcAft>
              <a:buClrTx/>
              <a:buSzTx/>
              <a:buFontTx/>
              <a:buAutoNum type="arabicPeriod"/>
              <a:tabLst/>
              <a:defRPr/>
            </a:pPr>
            <a:r>
              <a:rPr lang="en-US" baseline="0" dirty="0" smtClean="0"/>
              <a:t>Emergency management plans and policies play a role in addressing immediate health crises. These involve responding to situations such as wildfires, floods, or disease outbreaks.</a:t>
            </a:r>
            <a:r>
              <a:rPr lang="en-US" dirty="0" smtClean="0"/>
              <a:t> </a:t>
            </a:r>
          </a:p>
          <a:p>
            <a:pPr marL="228600" indent="-228600">
              <a:buAutoNum type="arabicPeriod"/>
            </a:pPr>
            <a:endParaRPr lang="en-US" baseline="0" dirty="0" smtClean="0"/>
          </a:p>
          <a:p>
            <a:r>
              <a:rPr lang="en-US" b="1" dirty="0" smtClean="0"/>
              <a:t>Alexander, D. (2002). </a:t>
            </a:r>
            <a:r>
              <a:rPr lang="en-US" b="1" i="1" dirty="0" smtClean="0"/>
              <a:t>Principles of emergency planning and management</a:t>
            </a:r>
            <a:r>
              <a:rPr lang="en-US" b="1" dirty="0" smtClean="0"/>
              <a:t>. NY: Oxford Univ. Press.</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18</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a:t>
            </a:r>
            <a:r>
              <a:rPr lang="en-US" baseline="0" dirty="0" smtClean="0"/>
              <a:t> of slide: Visual of Adaptation plans/policies.</a:t>
            </a:r>
          </a:p>
          <a:p>
            <a:pPr marL="0" indent="0">
              <a:buNone/>
            </a:pPr>
            <a:r>
              <a:rPr lang="en-US" baseline="0" dirty="0" smtClean="0"/>
              <a:t>Some policies may have adaptation and mitigation components.</a:t>
            </a:r>
          </a:p>
          <a:p>
            <a:pPr marL="228600" indent="-228600">
              <a:buNone/>
            </a:pPr>
            <a:endParaRPr lang="en-US" baseline="0" dirty="0" smtClean="0"/>
          </a:p>
          <a:p>
            <a:pPr marL="228600" indent="-228600">
              <a:buNone/>
            </a:pPr>
            <a:r>
              <a:rPr lang="en-US" baseline="0" dirty="0" smtClean="0"/>
              <a:t>As climate change policy includes adaptation, mitigation and emergency management methods, we will identify how some policies or actions address multiple strategies, or provide additional benefits, in chapters 3 and 4.</a:t>
            </a:r>
          </a:p>
          <a:p>
            <a:endParaRPr lang="en-US" baseline="0" dirty="0" smtClean="0"/>
          </a:p>
          <a:p>
            <a:r>
              <a:rPr lang="en-US" i="1" baseline="0" dirty="0" smtClean="0"/>
              <a:t>See the Toolkit for resources on climate change (what specifically to point them to?)</a:t>
            </a:r>
            <a:endParaRPr lang="en-US" i="1" dirty="0" smtClean="0"/>
          </a:p>
        </p:txBody>
      </p:sp>
      <p:sp>
        <p:nvSpPr>
          <p:cNvPr id="4" name="Slide Number Placeholder 3"/>
          <p:cNvSpPr>
            <a:spLocks noGrp="1"/>
          </p:cNvSpPr>
          <p:nvPr>
            <p:ph type="sldNum" sz="quarter" idx="10"/>
          </p:nvPr>
        </p:nvSpPr>
        <p:spPr/>
        <p:txBody>
          <a:bodyPr/>
          <a:lstStyle/>
          <a:p>
            <a:fld id="{43EE23FF-4210-714E-AD00-46D944893B52}" type="slidenum">
              <a:rPr lang="en-US" smtClean="0"/>
              <a:pPr/>
              <a:t>19</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Climate change</a:t>
            </a:r>
            <a:r>
              <a:rPr lang="en-US" baseline="0" dirty="0" smtClean="0"/>
              <a:t> has and will continue to significantly transform our understanding of public safety and our capacity to respond to and adapt to emergencies. V</a:t>
            </a:r>
            <a:r>
              <a:rPr lang="en-US" dirty="0" smtClean="0"/>
              <a:t>ulnerability to hazards such as: flooding, wind, snow and ice, drought, hurricanes, and other climate change impacts will increase.</a:t>
            </a:r>
            <a:r>
              <a:rPr lang="en-US" baseline="0" dirty="0" smtClean="0"/>
              <a:t> For example, t</a:t>
            </a:r>
            <a:r>
              <a:rPr lang="en-US" dirty="0" smtClean="0"/>
              <a:t>hose residing in coastal areas will</a:t>
            </a:r>
            <a:r>
              <a:rPr lang="en-US" baseline="0" dirty="0" smtClean="0"/>
              <a:t> have to prepare for</a:t>
            </a:r>
            <a:r>
              <a:rPr lang="en-US" dirty="0" smtClean="0"/>
              <a:t> sea level rise, shoreline erosion, increased coastal storms, and increased precipitation that will place</a:t>
            </a:r>
            <a:r>
              <a:rPr lang="en-US" baseline="0" dirty="0" smtClean="0"/>
              <a:t> a great burden on impacted communities. </a:t>
            </a:r>
          </a:p>
          <a:p>
            <a:endParaRPr lang="en-US" baseline="0" dirty="0" smtClean="0"/>
          </a:p>
          <a:p>
            <a:r>
              <a:rPr lang="en-US" baseline="0" dirty="0" smtClean="0"/>
              <a:t>It will be of great importance for municipalities to have disaster preparedness measures and plans in place to help officials and residents prepare for the hazards associated with climate change. Examples of this type of planning include: </a:t>
            </a:r>
            <a:r>
              <a:rPr lang="en-US" dirty="0" smtClean="0"/>
              <a:t>increased coordination of planning; assistance with local planning preparation; increase outreach and education efforts for local residents and visitors on hazards and climate change risks; implementation of risk assessment in planning; protection of infrastructure and emergency facilities; including climate adaptation concerns in planning; and increasing and building local capacity to prepare for and deal with coastal hazards, including the  development</a:t>
            </a:r>
            <a:r>
              <a:rPr lang="en-US" baseline="0" dirty="0" smtClean="0"/>
              <a:t> of</a:t>
            </a:r>
            <a:r>
              <a:rPr lang="en-US" dirty="0" smtClean="0"/>
              <a:t> adaptation plans.</a:t>
            </a:r>
          </a:p>
          <a:p>
            <a:endParaRPr lang="en-US" baseline="0" dirty="0" smtClean="0"/>
          </a:p>
          <a:p>
            <a:r>
              <a:rPr lang="en-US" baseline="0" dirty="0" smtClean="0"/>
              <a:t>The slide above shows an excerpt from a pathway diagram between the Cape Cod Commission Multi-Hazard Mitigation Plan and its affect on agency’s ability to address weather related hazards, preventing loss of life.</a:t>
            </a:r>
          </a:p>
          <a:p>
            <a:endParaRPr lang="en-US" baseline="0" dirty="0" smtClean="0"/>
          </a:p>
          <a:p>
            <a:r>
              <a:rPr lang="en-US" baseline="0" dirty="0" smtClean="0"/>
              <a:t>Emergency Preparedness examples f</a:t>
            </a:r>
            <a:r>
              <a:rPr lang="en-US" dirty="0" smtClean="0"/>
              <a:t>ound at http://www.cakex.org/case-studies/1081</a:t>
            </a:r>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20</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 of slide: Show</a:t>
            </a:r>
            <a:r>
              <a:rPr lang="en-US" baseline="0" dirty="0" smtClean="0"/>
              <a:t> how each type of climate change policy effort affects contributors to climate related health.</a:t>
            </a:r>
          </a:p>
          <a:p>
            <a:endParaRPr lang="en-US" baseline="0" dirty="0" smtClean="0"/>
          </a:p>
          <a:p>
            <a:pPr marL="228600" indent="-228600">
              <a:buAutoNum type="arabicPeriod"/>
            </a:pPr>
            <a:r>
              <a:rPr lang="en-US" baseline="0" dirty="0" smtClean="0"/>
              <a:t>Mitigation policies attempt to curb greenhouse gas emissions or increase carbon sinks through forestry or other land uses. This can reduce the severity of climate change and regional weather conditions we experience.</a:t>
            </a:r>
          </a:p>
          <a:p>
            <a:pPr marL="228600" indent="-228600">
              <a:buAutoNum type="arabicPeriod"/>
            </a:pPr>
            <a:r>
              <a:rPr lang="en-US" baseline="0" dirty="0" smtClean="0"/>
              <a:t>Adaptation </a:t>
            </a:r>
            <a:r>
              <a:rPr lang="en-US" dirty="0" smtClean="0">
                <a:latin typeface="Times New Roman" charset="0"/>
                <a:ea typeface="ＭＳ Ｐゴシック" charset="-128"/>
                <a:cs typeface="ＭＳ Ｐゴシック" charset="-128"/>
              </a:rPr>
              <a:t>focuses on</a:t>
            </a:r>
            <a:r>
              <a:rPr lang="en-US" baseline="0" dirty="0" smtClean="0">
                <a:latin typeface="Times New Roman" charset="0"/>
                <a:ea typeface="ＭＳ Ｐゴシック" charset="-128"/>
                <a:cs typeface="ＭＳ Ｐゴシック" charset="-128"/>
              </a:rPr>
              <a:t> our social systems to reduce the negative impacts of climate change. Adaptation actions help communities adjust and respond to reduce their vulnerability to climate change conditions. </a:t>
            </a:r>
          </a:p>
          <a:p>
            <a:pPr marL="228600" marR="0" indent="-228600" algn="l" defTabSz="457200" rtl="0" eaLnBrk="1" fontAlgn="auto" latinLnBrk="0" hangingPunct="1">
              <a:lnSpc>
                <a:spcPct val="100000"/>
              </a:lnSpc>
              <a:spcBef>
                <a:spcPts val="0"/>
              </a:spcBef>
              <a:spcAft>
                <a:spcPts val="0"/>
              </a:spcAft>
              <a:buClrTx/>
              <a:buSzTx/>
              <a:buFontTx/>
              <a:buAutoNum type="arabicPeriod"/>
              <a:tabLst/>
              <a:defRPr/>
            </a:pPr>
            <a:r>
              <a:rPr lang="en-US" baseline="0" dirty="0" smtClean="0"/>
              <a:t>Emergency management plans and policies play a role in addressing immediate health crises. These involve responding to situations such as wildfires, floods, or disease outbreaks.</a:t>
            </a:r>
            <a:r>
              <a:rPr lang="en-US" dirty="0" smtClean="0"/>
              <a:t> </a:t>
            </a:r>
          </a:p>
          <a:p>
            <a:pPr marL="228600" indent="-228600">
              <a:buAutoNum type="arabicPeriod"/>
            </a:pPr>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23</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slide is from the WHO training module:  2008 in chapter 4 overview</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25</a:t>
            </a:fld>
            <a:endParaRPr lang="en-US"/>
          </a:p>
        </p:txBody>
      </p:sp>
    </p:spTree>
    <p:extLst>
      <p:ext uri="{BB962C8B-B14F-4D97-AF65-F5344CB8AC3E}">
        <p14:creationId xmlns="" xmlns:p14="http://schemas.microsoft.com/office/powerpoint/2010/main" val="17483855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US" baseline="0" dirty="0" smtClean="0"/>
              <a:t>Point of Slide – Introduce health determinants relevant to climate change mitigation policy.</a:t>
            </a:r>
          </a:p>
          <a:p>
            <a:pPr>
              <a:buNone/>
            </a:pPr>
            <a:endParaRPr lang="en-US" baseline="0" dirty="0" smtClean="0"/>
          </a:p>
          <a:p>
            <a:pPr>
              <a:buNone/>
            </a:pPr>
            <a:r>
              <a:rPr lang="en-US" baseline="0" dirty="0" smtClean="0"/>
              <a:t>In the previous </a:t>
            </a:r>
            <a:r>
              <a:rPr lang="en-US" dirty="0" smtClean="0"/>
              <a:t>slides we showed snippets from existing pathway diagrams linking policy elements to health determinants and long-range health outcomes. </a:t>
            </a:r>
            <a:r>
              <a:rPr lang="en-US" baseline="0" dirty="0" smtClean="0"/>
              <a:t>Climate change policies will have unique impacts on specific health determinants.  In this diagram, notice that different climate change policies with a mitigation focus will affect intermediate health determinants such as air pollution or physical activity and that these then impact long term health outcomes.</a:t>
            </a:r>
          </a:p>
          <a:p>
            <a:pPr>
              <a:buNone/>
            </a:pPr>
            <a:endParaRPr lang="en-US" baseline="0" dirty="0" smtClean="0"/>
          </a:p>
          <a:p>
            <a:pPr>
              <a:buNone/>
            </a:pPr>
            <a:r>
              <a:rPr lang="en-US" baseline="0" dirty="0" smtClean="0"/>
              <a:t>We will return to these health determinants when we examine example pathway diagrams, discuss co-benefits, and review potential trade offs in chapter three. </a:t>
            </a:r>
          </a:p>
          <a:p>
            <a:pPr>
              <a:buNone/>
            </a:pPr>
            <a:endParaRPr lang="en-US" dirty="0" smtClean="0"/>
          </a:p>
          <a:p>
            <a:pPr>
              <a:buNone/>
            </a:pPr>
            <a:r>
              <a:rPr lang="en-US" baseline="0" dirty="0" smtClean="0"/>
              <a:t>Co-benefits are beneficial impacts of a policy beyond direct reduction of green house gases that are estimated to be sizeable relative to the costs of mitigation. </a:t>
            </a:r>
          </a:p>
          <a:p>
            <a:pPr>
              <a:buNone/>
            </a:pPr>
            <a:endParaRPr lang="en-US" dirty="0" smtClean="0"/>
          </a:p>
          <a:p>
            <a:pPr>
              <a:buNone/>
            </a:pPr>
            <a:r>
              <a:rPr lang="en-US" baseline="0" dirty="0" smtClean="0"/>
              <a:t>Trade-offs are negative impacts resulting from the policy that may occur as a result of green house gas reductions. A Health Impact Assessment on climate change policies will include a review of these various types of outcomes when understanding how the policy affects human health.</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26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 of slide – Look</a:t>
            </a:r>
            <a:r>
              <a:rPr lang="en-US" baseline="0" dirty="0" smtClean="0"/>
              <a:t> for health determinants</a:t>
            </a:r>
          </a:p>
          <a:p>
            <a:endParaRPr lang="en-US" baseline="0" dirty="0" smtClean="0"/>
          </a:p>
          <a:p>
            <a:r>
              <a:rPr lang="en-US" baseline="0" dirty="0" smtClean="0"/>
              <a:t>Air quality</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27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Point of slide – Look</a:t>
            </a:r>
            <a:r>
              <a:rPr lang="en-US" baseline="0" dirty="0" smtClean="0"/>
              <a:t> for health determinants</a:t>
            </a:r>
          </a:p>
          <a:p>
            <a:endParaRPr lang="en-US" dirty="0" smtClean="0"/>
          </a:p>
          <a:p>
            <a:r>
              <a:rPr lang="en-US" dirty="0" smtClean="0"/>
              <a:t>Emissions</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28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Point of slide – Look</a:t>
            </a:r>
            <a:r>
              <a:rPr lang="en-US" baseline="0" dirty="0" smtClean="0"/>
              <a:t> for health determinants</a:t>
            </a:r>
          </a:p>
          <a:p>
            <a:endParaRPr lang="en-US" dirty="0" smtClean="0"/>
          </a:p>
          <a:p>
            <a:r>
              <a:rPr lang="en-US" dirty="0" smtClean="0"/>
              <a:t>Physical</a:t>
            </a:r>
            <a:r>
              <a:rPr lang="en-US" baseline="0" dirty="0" smtClean="0"/>
              <a:t> Activity</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29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 of slide: Show</a:t>
            </a:r>
            <a:r>
              <a:rPr lang="en-US" baseline="0" dirty="0" smtClean="0"/>
              <a:t> how each type of climate change policy effort affects contributors to climate related health.</a:t>
            </a:r>
          </a:p>
          <a:p>
            <a:endParaRPr lang="en-US" baseline="0" dirty="0" smtClean="0"/>
          </a:p>
          <a:p>
            <a:pPr marL="228600" indent="-228600">
              <a:buAutoNum type="arabicPeriod"/>
            </a:pPr>
            <a:r>
              <a:rPr lang="en-US" baseline="0" dirty="0" smtClean="0"/>
              <a:t>Mitigation policies attempt to curb greenhouse gas emissions or increase carbon sinks through forestry or other land uses. This can reduce the severity of climate change and regional weather conditions we experience.</a:t>
            </a:r>
          </a:p>
          <a:p>
            <a:pPr marL="228600" indent="-228600">
              <a:buAutoNum type="arabicPeriod"/>
            </a:pPr>
            <a:r>
              <a:rPr lang="en-US" baseline="0" dirty="0" smtClean="0"/>
              <a:t>Adaptation </a:t>
            </a:r>
            <a:r>
              <a:rPr lang="en-US" dirty="0" smtClean="0">
                <a:latin typeface="Times New Roman" charset="0"/>
                <a:ea typeface="ＭＳ Ｐゴシック" charset="-128"/>
                <a:cs typeface="ＭＳ Ｐゴシック" charset="-128"/>
              </a:rPr>
              <a:t>focuses on</a:t>
            </a:r>
            <a:r>
              <a:rPr lang="en-US" baseline="0" dirty="0" smtClean="0">
                <a:latin typeface="Times New Roman" charset="0"/>
                <a:ea typeface="ＭＳ Ｐゴシック" charset="-128"/>
                <a:cs typeface="ＭＳ Ｐゴシック" charset="-128"/>
              </a:rPr>
              <a:t> our social systems to reduce the negative impacts of climate change. Adaptation actions help communities adjust and respond to reduce their vulnerability to climate change conditions. </a:t>
            </a:r>
          </a:p>
          <a:p>
            <a:pPr marL="228600" marR="0" indent="-228600" algn="l" defTabSz="457200" rtl="0" eaLnBrk="1" fontAlgn="auto" latinLnBrk="0" hangingPunct="1">
              <a:lnSpc>
                <a:spcPct val="100000"/>
              </a:lnSpc>
              <a:spcBef>
                <a:spcPts val="0"/>
              </a:spcBef>
              <a:spcAft>
                <a:spcPts val="0"/>
              </a:spcAft>
              <a:buClrTx/>
              <a:buSzTx/>
              <a:buFontTx/>
              <a:buAutoNum type="arabicPeriod"/>
              <a:tabLst/>
              <a:defRPr/>
            </a:pPr>
            <a:r>
              <a:rPr lang="en-US" baseline="0" dirty="0" smtClean="0"/>
              <a:t>Emergency management plans and policies play a role in addressing immediate health crises. These involve responding to situations such as wildfires, floods, or disease outbreaks.</a:t>
            </a:r>
            <a:r>
              <a:rPr lang="en-US" dirty="0" smtClean="0"/>
              <a:t> </a:t>
            </a:r>
          </a:p>
          <a:p>
            <a:pPr marL="228600" indent="-228600">
              <a:buAutoNum type="arabicPeriod"/>
            </a:pPr>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6</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Point of slide – Look</a:t>
            </a:r>
            <a:r>
              <a:rPr lang="en-US" baseline="0" dirty="0" smtClean="0"/>
              <a:t> for health determinants</a:t>
            </a:r>
          </a:p>
          <a:p>
            <a:endParaRPr lang="en-US" dirty="0" smtClean="0"/>
          </a:p>
          <a:p>
            <a:r>
              <a:rPr lang="en-US" dirty="0" smtClean="0"/>
              <a:t>Soil and water quality</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30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Point of slide – Look</a:t>
            </a:r>
            <a:r>
              <a:rPr lang="en-US" baseline="0" dirty="0" smtClean="0"/>
              <a:t> for key emission sectors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Agriculture and forestry</a:t>
            </a:r>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31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Point of slide – Look</a:t>
            </a:r>
            <a:r>
              <a:rPr lang="en-US" baseline="0" dirty="0" smtClean="0"/>
              <a:t> for key emission sectors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err="1" smtClean="0"/>
              <a:t>Buildlings</a:t>
            </a: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Energy Supply</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Transport</a:t>
            </a:r>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32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 of slide: Show element of “non climate change</a:t>
            </a:r>
            <a:r>
              <a:rPr lang="en-US" baseline="0" dirty="0" smtClean="0"/>
              <a:t> policy” with an element that affects green house gases.</a:t>
            </a:r>
          </a:p>
          <a:p>
            <a:endParaRPr lang="en-US" baseline="0" dirty="0" smtClean="0"/>
          </a:p>
          <a:p>
            <a:r>
              <a:rPr lang="en-US" baseline="0" dirty="0" smtClean="0"/>
              <a:t>Context: 2002 Farm Bill and subsidies on Ethanol – this is part of a larger, complex, logic model. </a:t>
            </a:r>
            <a:r>
              <a:rPr lang="en-US" dirty="0" smtClean="0"/>
              <a:t>We’ve included an example from an older HIA on the federal farm bill where ethanol production relates</a:t>
            </a:r>
            <a:r>
              <a:rPr lang="en-US" baseline="0" dirty="0" smtClean="0"/>
              <a:t> to fossil fuels connected to the health determinant air pollution.</a:t>
            </a:r>
            <a:endParaRPr lang="en-US" dirty="0" smtClean="0"/>
          </a:p>
          <a:p>
            <a:endParaRPr lang="en-US" dirty="0" smtClean="0"/>
          </a:p>
          <a:p>
            <a:r>
              <a:rPr lang="en-US" dirty="0" smtClean="0"/>
              <a:t>___________</a:t>
            </a:r>
          </a:p>
          <a:p>
            <a:r>
              <a:rPr lang="en-US" i="1" dirty="0" smtClean="0"/>
              <a:t>Should</a:t>
            </a:r>
            <a:r>
              <a:rPr lang="en-US" i="1" baseline="0" dirty="0" smtClean="0"/>
              <a:t> we show all of this or just a chunk?</a:t>
            </a:r>
            <a:endParaRPr lang="en-US" i="1"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33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HIA</a:t>
            </a:r>
            <a:r>
              <a:rPr lang="en-US" baseline="0" dirty="0" smtClean="0"/>
              <a:t> on Policies Reducing Vehicle Miles Traveled in Oregon Metropolitan Areas. </a:t>
            </a:r>
          </a:p>
          <a:p>
            <a:endParaRPr lang="en-US" baseline="0" dirty="0" smtClean="0"/>
          </a:p>
          <a:p>
            <a:r>
              <a:rPr lang="en-US" baseline="0" dirty="0" smtClean="0"/>
              <a:t>Explain climate change rationale.</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34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dirty="0" smtClean="0"/>
              <a:t>Explain</a:t>
            </a:r>
            <a:r>
              <a:rPr lang="en-US" b="0" baseline="0" dirty="0" smtClean="0"/>
              <a:t> climate change rationale.</a:t>
            </a:r>
            <a:endParaRPr lang="en-US" b="0" dirty="0" smtClean="0"/>
          </a:p>
          <a:p>
            <a:endParaRPr lang="en-US" b="1" dirty="0" smtClean="0"/>
          </a:p>
          <a:p>
            <a:r>
              <a:rPr lang="en-US" b="1" dirty="0" smtClean="0"/>
              <a:t>North Florida Power Project, Taylor County Development Authority </a:t>
            </a:r>
          </a:p>
          <a:p>
            <a:r>
              <a:rPr lang="en-US" dirty="0" smtClean="0"/>
              <a:t>In October of 2005 Tallahassee residents were presented with the opportunity to vote on a referendum as to whether the City of Tallahassee should have a say in the design and operation of an</a:t>
            </a:r>
            <a:r>
              <a:rPr lang="en-US" baseline="0" dirty="0" smtClean="0"/>
              <a:t> 800 MW </a:t>
            </a:r>
            <a:r>
              <a:rPr lang="en-US" dirty="0" smtClean="0"/>
              <a:t>coal-fired power plant, called the North Florida Power Project (NFPP), being built in rural Taylor County. In part the referendum read: "If a majority of the City Commission determines that the North Florida Power Project coal burning plant will be built in Taylor County, regardless of the City's participation, then shall the City of Tallahassee be allowed to partner in, and derive power from the plant? (Yes/No)".</a:t>
            </a:r>
          </a:p>
          <a:p>
            <a:endParaRPr lang="en-US" b="1" dirty="0" smtClean="0"/>
          </a:p>
          <a:p>
            <a:r>
              <a:rPr lang="en-US" dirty="0" smtClean="0"/>
              <a:t>Healthy Development, Inc. (HDI) was hired by the Taylor County Development Authority (TCDA) to conduct a health impact assessment of the pending Taylor Energy Center (TEC), an 800 megawatt coal fired electric plant slated to be built in</a:t>
            </a:r>
            <a:r>
              <a:rPr lang="en-US" baseline="0" dirty="0" smtClean="0"/>
              <a:t> </a:t>
            </a:r>
            <a:r>
              <a:rPr lang="en-US" dirty="0" smtClean="0"/>
              <a:t>four years in rural Taylor County, Florida.</a:t>
            </a:r>
            <a:r>
              <a:rPr lang="en-US" baseline="0" dirty="0" smtClean="0"/>
              <a:t> </a:t>
            </a:r>
            <a:r>
              <a:rPr lang="en-US" dirty="0" smtClean="0"/>
              <a:t>Taylor officials anticipated elevating the county's economic, health and social conditions by bringing TEC jobs to the area that come with a full benefits package for employees. However, many community members feared the potential health impacts of the plant’s harmful emissions to both air and water.</a:t>
            </a:r>
          </a:p>
          <a:p>
            <a:endParaRPr lang="en-US" dirty="0" smtClean="0"/>
          </a:p>
          <a:p>
            <a:r>
              <a:rPr lang="en-US" dirty="0" smtClean="0"/>
              <a:t>This</a:t>
            </a:r>
            <a:r>
              <a:rPr lang="en-US" baseline="0" dirty="0" smtClean="0"/>
              <a:t> project examined inequitable conditions and potential impacts for economic and health conditions as a result of the plant. We will return to the findings in Chapter 5.</a:t>
            </a:r>
          </a:p>
          <a:p>
            <a:endParaRPr lang="en-US" baseline="0" dirty="0" smtClean="0"/>
          </a:p>
          <a:p>
            <a:r>
              <a:rPr lang="en-US" baseline="0" dirty="0" smtClean="0"/>
              <a:t>The Development company decided not to build the power plant in the end.</a:t>
            </a:r>
            <a:endParaRPr lang="en-US" dirty="0" smtClean="0"/>
          </a:p>
          <a:p>
            <a:r>
              <a:rPr lang="en-US" b="1" dirty="0" smtClean="0"/>
              <a:t>_____________________</a:t>
            </a:r>
          </a:p>
          <a:p>
            <a:r>
              <a:rPr lang="en-US" b="1" dirty="0" smtClean="0"/>
              <a:t>Sources: </a:t>
            </a:r>
          </a:p>
          <a:p>
            <a:pPr marL="0" marR="0" indent="0" algn="l" defTabSz="457200" rtl="0" eaLnBrk="1" fontAlgn="auto" latinLnBrk="0" hangingPunct="1">
              <a:lnSpc>
                <a:spcPct val="100000"/>
              </a:lnSpc>
              <a:spcBef>
                <a:spcPts val="0"/>
              </a:spcBef>
              <a:spcAft>
                <a:spcPts val="0"/>
              </a:spcAft>
              <a:buClrTx/>
              <a:buSzTx/>
              <a:buFontTx/>
              <a:buNone/>
              <a:tabLst/>
              <a:defRPr/>
            </a:pPr>
            <a:r>
              <a:rPr lang="en-US" b="0" dirty="0" smtClean="0"/>
              <a:t>Coal plant image in Kansas: EPA Issues New Standards for Coal-Burning Plants</a:t>
            </a:r>
          </a:p>
          <a:p>
            <a:pPr marL="0" marR="0" indent="0" algn="l" defTabSz="457200" rtl="0" eaLnBrk="1" fontAlgn="auto" latinLnBrk="0" hangingPunct="1">
              <a:lnSpc>
                <a:spcPct val="100000"/>
              </a:lnSpc>
              <a:spcBef>
                <a:spcPts val="0"/>
              </a:spcBef>
              <a:spcAft>
                <a:spcPts val="0"/>
              </a:spcAft>
              <a:buClrTx/>
              <a:buSzTx/>
              <a:buFontTx/>
              <a:buNone/>
              <a:tabLst/>
              <a:defRPr/>
            </a:pPr>
            <a:r>
              <a:rPr lang="en-US" b="0" dirty="0" smtClean="0"/>
              <a:t>http://www.npr.org/2011/07/07/137681222/epa-issues-new-standards-for-coal-burning-plants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0" dirty="0" smtClean="0"/>
              <a:t>Fish Advisory</a:t>
            </a:r>
            <a:r>
              <a:rPr lang="en-US" b="0" baseline="0" dirty="0" smtClean="0"/>
              <a:t> Map: Healthy Development, Inc., Taylor Energy Center Health Impact Assessment Phase 1 of 3, Summer 2006.</a:t>
            </a:r>
            <a:endParaRPr lang="en-US" b="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0" dirty="0" smtClean="0"/>
              <a:t>UCLA HIA Guide - </a:t>
            </a:r>
            <a:r>
              <a:rPr lang="en-US" b="0" dirty="0" err="1" smtClean="0"/>
              <a:t>http://www.hiaguide.org/hia/north-florida-power-project-taylor-county-development-authority</a:t>
            </a:r>
            <a:endParaRPr lang="en-US" b="0" dirty="0" smtClean="0"/>
          </a:p>
          <a:p>
            <a:endParaRPr lang="en-US" b="0" dirty="0" smtClean="0"/>
          </a:p>
          <a:p>
            <a:r>
              <a:rPr lang="en-US" b="0" dirty="0" smtClean="0"/>
              <a:t>*</a:t>
            </a:r>
            <a:r>
              <a:rPr lang="en-US" b="0" dirty="0" err="1" smtClean="0"/>
              <a:t>Rutt</a:t>
            </a:r>
            <a:r>
              <a:rPr lang="en-US" b="0" dirty="0" smtClean="0"/>
              <a:t>, C., Dannenberg, A.L. and </a:t>
            </a:r>
            <a:r>
              <a:rPr lang="en-US" b="0" dirty="0" err="1" smtClean="0"/>
              <a:t>Kochtitzky</a:t>
            </a:r>
            <a:r>
              <a:rPr lang="en-US" b="0" dirty="0" smtClean="0"/>
              <a:t>, C. (2008). Using Policy and Built</a:t>
            </a:r>
            <a:r>
              <a:rPr lang="en-US" b="0" baseline="0" dirty="0" smtClean="0"/>
              <a:t> Environment Interventions to Improve Public Health, Journal of Public Health Management and Practice, 14, 3, 221-223.</a:t>
            </a:r>
            <a:endParaRPr lang="en-US" b="0"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35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Point of slide:</a:t>
            </a:r>
            <a:r>
              <a:rPr lang="en-US" baseline="0" dirty="0" smtClean="0"/>
              <a:t> Table has 6 different policies. Group has to write down which one of the policies they think are climate change related and whether they are mitigation, adaptation or emergency preparedness. Also discuss other policy ideas as a group.</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1. See document in Toolkit – should be a table entitled Exercise 1 – label the type of policy on the table.</a:t>
            </a:r>
            <a:endParaRPr lang="en-US" dirty="0" smtClean="0"/>
          </a:p>
          <a:p>
            <a:endParaRPr lang="en-US" i="1" dirty="0" smtClean="0"/>
          </a:p>
          <a:p>
            <a:r>
              <a:rPr lang="en-US" i="1" dirty="0" smtClean="0"/>
              <a:t>This is the interactive exercise – we have individuals think about which of these policies are directly</a:t>
            </a:r>
            <a:r>
              <a:rPr lang="en-US" i="1" baseline="0" dirty="0" smtClean="0"/>
              <a:t> climate change, are related to climate change, and unrelated…</a:t>
            </a:r>
            <a:endParaRPr lang="en-US" i="1" dirty="0" smtClean="0"/>
          </a:p>
          <a:p>
            <a:endParaRPr lang="en-US" dirty="0" smtClean="0"/>
          </a:p>
          <a:p>
            <a:endParaRPr lang="en-US" dirty="0" smtClean="0"/>
          </a:p>
          <a:p>
            <a:r>
              <a:rPr lang="en-US" dirty="0" smtClean="0"/>
              <a:t>See the Toolkit</a:t>
            </a:r>
            <a:r>
              <a:rPr lang="en-US" baseline="0" dirty="0" smtClean="0"/>
              <a:t> for a list of </a:t>
            </a:r>
            <a:r>
              <a:rPr lang="en-US" baseline="0" dirty="0" err="1" smtClean="0"/>
              <a:t>HIAs</a:t>
            </a:r>
            <a:r>
              <a:rPr lang="en-US" baseline="0" dirty="0" smtClean="0"/>
              <a:t> that have been conducted on climate change related policies and plans. </a:t>
            </a:r>
            <a:endParaRPr lang="en-US" i="1" dirty="0" smtClean="0"/>
          </a:p>
          <a:p>
            <a:endParaRPr lang="en-US" i="1" dirty="0" smtClean="0"/>
          </a:p>
          <a:p>
            <a:endParaRPr lang="en-US" dirty="0" smtClean="0"/>
          </a:p>
        </p:txBody>
      </p:sp>
      <p:sp>
        <p:nvSpPr>
          <p:cNvPr id="4" name="Slide Number Placeholder 3"/>
          <p:cNvSpPr>
            <a:spLocks noGrp="1"/>
          </p:cNvSpPr>
          <p:nvPr>
            <p:ph type="sldNum" sz="quarter" idx="10"/>
          </p:nvPr>
        </p:nvSpPr>
        <p:spPr/>
        <p:txBody>
          <a:bodyPr/>
          <a:lstStyle/>
          <a:p>
            <a:fld id="{43EE23FF-4210-714E-AD00-46D944893B52}" type="slidenum">
              <a:rPr lang="en-US" smtClean="0"/>
              <a:pPr/>
              <a:t>36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 of slide – Go over answers and discuss.</a:t>
            </a:r>
          </a:p>
          <a:p>
            <a:endParaRPr lang="en-US" dirty="0" smtClean="0"/>
          </a:p>
        </p:txBody>
      </p:sp>
      <p:sp>
        <p:nvSpPr>
          <p:cNvPr id="4" name="Slide Number Placeholder 3"/>
          <p:cNvSpPr>
            <a:spLocks noGrp="1"/>
          </p:cNvSpPr>
          <p:nvPr>
            <p:ph type="sldNum" sz="quarter" idx="10"/>
          </p:nvPr>
        </p:nvSpPr>
        <p:spPr/>
        <p:txBody>
          <a:bodyPr/>
          <a:lstStyle/>
          <a:p>
            <a:fld id="{43EE23FF-4210-714E-AD00-46D944893B52}" type="slidenum">
              <a:rPr lang="en-US" smtClean="0"/>
              <a:pPr/>
              <a:t>37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 of slide: Reintroduce</a:t>
            </a:r>
            <a:r>
              <a:rPr lang="en-US" baseline="0" dirty="0" smtClean="0"/>
              <a:t> policy types, focus on Mitigation</a:t>
            </a:r>
          </a:p>
          <a:p>
            <a:endParaRPr lang="en-US" baseline="0" dirty="0" smtClean="0"/>
          </a:p>
          <a:p>
            <a:r>
              <a:rPr lang="en-US" dirty="0" smtClean="0"/>
              <a:t>Some</a:t>
            </a:r>
            <a:r>
              <a:rPr lang="en-US" baseline="0" dirty="0" smtClean="0"/>
              <a:t> agencies or jurisdictions may develop Climate Action Commissions who are charged with developing adaptation, mitigation and emergency strategies. A general climate change policy may encompass multiple actions and may need to be teased apart. For example, the Oregon Global Warming Commission recommended in 2010 that in order to meet our 2020 green house gas reduction goal (10% below 1990 levels) set forth by the Governor’s Advisory Group on Global Warming in 2004, we would need a broad state energy and climate policy that encompassed energy, transportation, social and environmental outcomes.</a:t>
            </a:r>
          </a:p>
        </p:txBody>
      </p:sp>
      <p:sp>
        <p:nvSpPr>
          <p:cNvPr id="4" name="Slide Number Placeholder 3"/>
          <p:cNvSpPr>
            <a:spLocks noGrp="1"/>
          </p:cNvSpPr>
          <p:nvPr>
            <p:ph type="sldNum" sz="quarter" idx="10"/>
          </p:nvPr>
        </p:nvSpPr>
        <p:spPr/>
        <p:txBody>
          <a:bodyPr/>
          <a:lstStyle/>
          <a:p>
            <a:fld id="{43EE23FF-4210-714E-AD00-46D944893B52}" type="slidenum">
              <a:rPr lang="en-US" smtClean="0"/>
              <a:pPr/>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 of slide: States</a:t>
            </a:r>
            <a:r>
              <a:rPr lang="en-US" baseline="0" dirty="0" smtClean="0"/>
              <a:t> across the country are developing climate actions plans which may influence policies.</a:t>
            </a:r>
          </a:p>
          <a:p>
            <a:pPr marL="228600" indent="-228600">
              <a:buNone/>
            </a:pPr>
            <a:r>
              <a:rPr lang="en-US" baseline="0" dirty="0" smtClean="0"/>
              <a:t>State plans may introduce actions that become state policies or affect county and cities. </a:t>
            </a:r>
          </a:p>
          <a:p>
            <a:endParaRPr lang="en-US" dirty="0" smtClean="0"/>
          </a:p>
          <a:p>
            <a:endParaRPr lang="en-US" dirty="0" smtClean="0"/>
          </a:p>
          <a:p>
            <a:r>
              <a:rPr lang="en-US" dirty="0" smtClean="0"/>
              <a:t>Image source:</a:t>
            </a:r>
          </a:p>
          <a:p>
            <a:r>
              <a:rPr lang="en-US" dirty="0" err="1" smtClean="0"/>
              <a:t>http://www.pewclimate.org/what_s_being_done/in_the_states/action_plan_map.cfm</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a:t>
            </a:r>
            <a:r>
              <a:rPr lang="en-US" baseline="0" dirty="0" smtClean="0"/>
              <a:t> of slide: Visual of actual mitigation policies; reinforcing that they focus on </a:t>
            </a:r>
            <a:r>
              <a:rPr lang="en-US" baseline="0" dirty="0" err="1" smtClean="0"/>
              <a:t>ghg</a:t>
            </a:r>
            <a:r>
              <a:rPr lang="en-US" baseline="0" dirty="0" smtClean="0"/>
              <a:t> reduction.</a:t>
            </a:r>
          </a:p>
          <a:p>
            <a:pPr marL="0" indent="0">
              <a:buNone/>
            </a:pPr>
            <a:r>
              <a:rPr lang="en-US" baseline="0" dirty="0" smtClean="0"/>
              <a:t>Some policies may have adaptation and mitigation components.</a:t>
            </a:r>
          </a:p>
          <a:p>
            <a:pPr marL="228600" indent="-228600">
              <a:buNone/>
            </a:pPr>
            <a:endParaRPr lang="en-US" dirty="0" smtClean="0"/>
          </a:p>
          <a:p>
            <a:r>
              <a:rPr lang="en-US" dirty="0" smtClean="0"/>
              <a:t>More policies and action plans are emerging focused on reducing green house gas emissions. </a:t>
            </a:r>
            <a:r>
              <a:rPr lang="en-US" baseline="0" dirty="0" smtClean="0"/>
              <a:t>As climate change policy includes adaptation, mitigation and emergency management methods, we will identify how some policies or actions address multiple strategies, or provide additional benefits, in chapters 3 and 4.</a:t>
            </a:r>
          </a:p>
          <a:p>
            <a:endParaRPr lang="en-US" baseline="0" dirty="0" smtClean="0"/>
          </a:p>
          <a:p>
            <a:r>
              <a:rPr lang="en-US" i="1" baseline="0" dirty="0" smtClean="0"/>
              <a:t>See the Toolkit for resources on climate change (what specifically to point them to?)</a:t>
            </a:r>
            <a:endParaRPr lang="en-US" i="1" dirty="0" smtClean="0"/>
          </a:p>
        </p:txBody>
      </p:sp>
      <p:sp>
        <p:nvSpPr>
          <p:cNvPr id="4" name="Slide Number Placeholder 3"/>
          <p:cNvSpPr>
            <a:spLocks noGrp="1"/>
          </p:cNvSpPr>
          <p:nvPr>
            <p:ph type="sldNum" sz="quarter" idx="10"/>
          </p:nvPr>
        </p:nvSpPr>
        <p:spPr/>
        <p:txBody>
          <a:bodyPr/>
          <a:lstStyle/>
          <a:p>
            <a:fld id="{43EE23FF-4210-714E-AD00-46D944893B52}"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 of slide: Example of a mitigation policy pathway.</a:t>
            </a:r>
          </a:p>
          <a:p>
            <a:endParaRPr lang="en-US" dirty="0" smtClean="0"/>
          </a:p>
          <a:p>
            <a:r>
              <a:rPr lang="en-US" dirty="0" smtClean="0"/>
              <a:t>1. Orient</a:t>
            </a:r>
            <a:r>
              <a:rPr lang="en-US" baseline="0" dirty="0" smtClean="0"/>
              <a:t> them – all pathways from here on will follow this policy/proximal impacts/intermediate outcomes/health outcomes format (there will be a new list at the first pathway in each chapter)</a:t>
            </a:r>
            <a:endParaRPr lang="en-US" dirty="0" smtClean="0"/>
          </a:p>
          <a:p>
            <a:endParaRPr lang="en-US" dirty="0" smtClean="0"/>
          </a:p>
          <a:p>
            <a:r>
              <a:rPr lang="en-US" dirty="0" smtClean="0"/>
              <a:t>The </a:t>
            </a:r>
            <a:r>
              <a:rPr lang="en-US" sz="1200" kern="1200" dirty="0" smtClean="0">
                <a:solidFill>
                  <a:schemeClr val="tx1"/>
                </a:solidFill>
                <a:latin typeface="+mn-lt"/>
                <a:ea typeface="+mn-ea"/>
                <a:cs typeface="+mn-cs"/>
              </a:rPr>
              <a:t>IPCC (2007) defines Mitigation as the “technological change and substitution that reduce resource inputs and emissions per unit of output. Although several social, economic and technological policies would produce an emission reduction, with respect to climate change, mitigation means implementing policies to reduce GHG emissions and enhance sinks.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In this slide we have an</a:t>
            </a:r>
            <a:r>
              <a:rPr lang="en-US" sz="1200" kern="1200" baseline="0" dirty="0" smtClean="0">
                <a:solidFill>
                  <a:schemeClr val="tx1"/>
                </a:solidFill>
                <a:latin typeface="+mn-lt"/>
                <a:ea typeface="+mn-ea"/>
                <a:cs typeface="+mn-cs"/>
              </a:rPr>
              <a:t> excerpt from a pathway diagram of Washington’s House Bill 2815, which provides a framework for reducing green house gas emissions in the Washington economy. </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Example Policies</a:t>
            </a:r>
            <a:r>
              <a:rPr lang="en-US" baseline="0" dirty="0" smtClean="0"/>
              <a:t> found at: http://</a:t>
            </a:r>
            <a:r>
              <a:rPr lang="en-US" baseline="0" dirty="0" err="1" smtClean="0"/>
              <a:t>www.pewclimate.org</a:t>
            </a:r>
            <a:r>
              <a:rPr lang="en-US" baseline="0" dirty="0" smtClean="0"/>
              <a:t>/states-regions</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_________</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Mitigation</a:t>
            </a:r>
            <a:r>
              <a:rPr lang="en-US" baseline="0" dirty="0" smtClean="0"/>
              <a:t> Definition: IPCC, United Nations Intergovernmental Panel on Climate Change, 2007, Climate Change 2007: Synthesis Report</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t>Do we want to imbed all links or just list them, or both?</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 of slide: Show</a:t>
            </a:r>
            <a:r>
              <a:rPr lang="en-US" baseline="0" dirty="0" smtClean="0"/>
              <a:t> how each type of climate change policy effort affects contributors to climate related health.</a:t>
            </a:r>
          </a:p>
          <a:p>
            <a:endParaRPr lang="en-US" baseline="0" dirty="0" smtClean="0"/>
          </a:p>
          <a:p>
            <a:pPr marL="228600" indent="-228600">
              <a:buAutoNum type="arabicPeriod"/>
            </a:pPr>
            <a:r>
              <a:rPr lang="en-US" baseline="0" dirty="0" smtClean="0"/>
              <a:t>Adaptation </a:t>
            </a:r>
            <a:r>
              <a:rPr lang="en-US" dirty="0" smtClean="0">
                <a:latin typeface="Times New Roman" charset="0"/>
                <a:ea typeface="ＭＳ Ｐゴシック" charset="-128"/>
                <a:cs typeface="ＭＳ Ｐゴシック" charset="-128"/>
              </a:rPr>
              <a:t>focuses on</a:t>
            </a:r>
            <a:r>
              <a:rPr lang="en-US" baseline="0" dirty="0" smtClean="0">
                <a:latin typeface="Times New Roman" charset="0"/>
                <a:ea typeface="ＭＳ Ｐゴシック" charset="-128"/>
                <a:cs typeface="ＭＳ Ｐゴシック" charset="-128"/>
              </a:rPr>
              <a:t> our social systems to reduce the negative impacts of climate change. Adaptation actions help communities adjust and respond to reduce their vulnerability to climate change conditions. </a:t>
            </a:r>
          </a:p>
          <a:p>
            <a:pPr marL="228600" indent="-228600">
              <a:buAutoNum type="arabicPeriod"/>
            </a:pPr>
            <a:r>
              <a:rPr lang="en-US" baseline="0" dirty="0" smtClean="0">
                <a:latin typeface="Times New Roman" charset="0"/>
                <a:ea typeface="ＭＳ Ｐゴシック" charset="-128"/>
                <a:cs typeface="ＭＳ Ｐゴシック" charset="-128"/>
              </a:rPr>
              <a:t>Read definition</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hlinkClick r:id="rId3"/>
              </a:rPr>
              <a:t>Source:</a:t>
            </a:r>
            <a:r>
              <a:rPr lang="en-US" sz="1200" baseline="0" dirty="0" smtClean="0">
                <a:hlinkClick r:id="rId3"/>
              </a:rPr>
              <a:t> </a:t>
            </a:r>
            <a:r>
              <a:rPr lang="en-US" sz="1200" dirty="0" smtClean="0">
                <a:hlinkClick r:id="rId3"/>
              </a:rPr>
              <a:t>IPCC, 2007: Climate Change 2007: Impacts, Adaptation, and Vulnerability</a:t>
            </a:r>
            <a:r>
              <a:rPr lang="en-US" sz="1200" dirty="0" smtClean="0"/>
              <a:t> . Contribution of Working Group II to the Fourth Assessment Report of the Intergovernmental Panel on Climate Change [Parry, Martin L., </a:t>
            </a:r>
            <a:r>
              <a:rPr lang="en-US" sz="1200" dirty="0" err="1" smtClean="0"/>
              <a:t>Canziani</a:t>
            </a:r>
            <a:r>
              <a:rPr lang="en-US" sz="1200" dirty="0" smtClean="0"/>
              <a:t>, Osvaldo F., </a:t>
            </a:r>
            <a:r>
              <a:rPr lang="en-US" sz="1200" dirty="0" err="1" smtClean="0"/>
              <a:t>Palutikof</a:t>
            </a:r>
            <a:r>
              <a:rPr lang="en-US" sz="1200" dirty="0" smtClean="0"/>
              <a:t>, Jean P., van der Linden, Paul J., and Hanson, Clair E. (eds.)]. Cambridge University Press, Cambridge, United Kingdom, 1000 </a:t>
            </a:r>
            <a:r>
              <a:rPr lang="en-US" sz="1200" dirty="0" err="1" smtClean="0"/>
              <a:t>pp</a:t>
            </a:r>
            <a:endParaRPr lang="en-US" dirty="0" smtClean="0"/>
          </a:p>
          <a:p>
            <a:pPr marL="228600" indent="-228600">
              <a:buAutoNum type="arabicPeriod"/>
            </a:pPr>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 of slide: States</a:t>
            </a:r>
            <a:r>
              <a:rPr lang="en-US" baseline="0" dirty="0" smtClean="0"/>
              <a:t> across the country are developing adaptation plans which may influence policies.</a:t>
            </a:r>
          </a:p>
          <a:p>
            <a:pPr marL="228600" indent="-228600">
              <a:buNone/>
            </a:pPr>
            <a:r>
              <a:rPr lang="en-US" baseline="0" dirty="0" smtClean="0"/>
              <a:t>State plans may introduce actions that become state policies or affect county and cities. </a:t>
            </a:r>
          </a:p>
          <a:p>
            <a:pPr marL="228600" indent="-228600">
              <a:buNone/>
            </a:pPr>
            <a:endParaRPr lang="en-US" baseline="0" dirty="0" smtClean="0"/>
          </a:p>
          <a:p>
            <a:pPr marL="228600" indent="-228600">
              <a:buNone/>
            </a:pPr>
            <a:r>
              <a:rPr lang="en-US" baseline="0" dirty="0" smtClean="0"/>
              <a:t>Adaptation plans are not as active yet – but will become increasingly so in the future.</a:t>
            </a:r>
          </a:p>
          <a:p>
            <a:endParaRPr lang="en-US" dirty="0" smtClean="0"/>
          </a:p>
          <a:p>
            <a:endParaRPr lang="en-US" dirty="0" smtClean="0"/>
          </a:p>
          <a:p>
            <a:r>
              <a:rPr lang="en-US" dirty="0" smtClean="0"/>
              <a:t>Image source:</a:t>
            </a:r>
          </a:p>
          <a:p>
            <a:r>
              <a:rPr lang="en-US" dirty="0" err="1" smtClean="0"/>
              <a:t>http://www.pewclimate.org/what_s_being_done/in_the_states/action_plan_map.cfm</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a:t>
            </a:r>
            <a:r>
              <a:rPr lang="en-US" baseline="0" dirty="0" smtClean="0"/>
              <a:t> of slide: Visual of Adaptation plans/policies.</a:t>
            </a:r>
          </a:p>
          <a:p>
            <a:endParaRPr lang="en-US" baseline="0" dirty="0" smtClean="0"/>
          </a:p>
          <a:p>
            <a:pPr marL="0" indent="0">
              <a:buNone/>
            </a:pPr>
            <a:r>
              <a:rPr lang="en-US" baseline="0" dirty="0" smtClean="0"/>
              <a:t>Some policies may have adaptation and mitigation components.</a:t>
            </a:r>
          </a:p>
          <a:p>
            <a:pPr marL="228600" indent="-228600">
              <a:buNone/>
            </a:pPr>
            <a:endParaRPr lang="en-US" dirty="0" smtClean="0"/>
          </a:p>
          <a:p>
            <a:r>
              <a:rPr lang="en-US" baseline="0" dirty="0" smtClean="0"/>
              <a:t>As climate change policy includes adaptation, mitigation and emergency management methods, we will identify how some policies or actions address multiple strategies, or provide additional benefits, in chapters 3 and 4.</a:t>
            </a:r>
          </a:p>
          <a:p>
            <a:endParaRPr lang="en-US" baseline="0" dirty="0" smtClean="0"/>
          </a:p>
          <a:p>
            <a:r>
              <a:rPr lang="en-US" i="1" baseline="0" dirty="0" smtClean="0"/>
              <a:t>See the Toolkit for resources on climate change (what specifically to point them to?)</a:t>
            </a:r>
            <a:endParaRPr lang="en-US" i="1" dirty="0" smtClean="0"/>
          </a:p>
        </p:txBody>
      </p:sp>
      <p:sp>
        <p:nvSpPr>
          <p:cNvPr id="4" name="Slide Number Placeholder 3"/>
          <p:cNvSpPr>
            <a:spLocks noGrp="1"/>
          </p:cNvSpPr>
          <p:nvPr>
            <p:ph type="sldNum" sz="quarter" idx="10"/>
          </p:nvPr>
        </p:nvSpPr>
        <p:spPr/>
        <p:txBody>
          <a:bodyPr/>
          <a:lstStyle/>
          <a:p>
            <a:fld id="{43EE23FF-4210-714E-AD00-46D944893B52}"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1DC733-F1CC-0C40-A2E0-85A926E868A6}" type="datetimeFigureOut">
              <a:rPr lang="en-US" smtClean="0"/>
              <a:pPr/>
              <a:t>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 y="0"/>
            <a:ext cx="8636000" cy="1188720"/>
          </a:xfrm>
        </p:spPr>
        <p:txBody>
          <a:bodyPr/>
          <a:lstStyle>
            <a:lvl1pPr>
              <a:defRPr>
                <a:solidFill>
                  <a:srgbClr val="000000"/>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254000" y="1341120"/>
            <a:ext cx="8636000" cy="499618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4000" y="3708400"/>
            <a:ext cx="4241800" cy="2628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3708400"/>
            <a:ext cx="4241800" cy="2628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4000" y="0"/>
            <a:ext cx="8636000" cy="1320800"/>
          </a:xfrm>
        </p:spPr>
        <p:txBody>
          <a:bodyPr/>
          <a:lstStyle/>
          <a:p>
            <a:r>
              <a:rPr lang="en-US" dirty="0" smtClean="0"/>
              <a:t>Click to edit Master title style</a:t>
            </a:r>
            <a:endParaRPr lang="en-US" dirty="0"/>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1000" y="0"/>
            <a:ext cx="2159000" cy="6337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4000" y="0"/>
            <a:ext cx="6324600" cy="6337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61DC733-F1CC-0C40-A2E0-85A926E868A6}" type="datetimeFigureOut">
              <a:rPr lang="en-US" smtClean="0"/>
              <a:pPr/>
              <a:t>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61DC733-F1CC-0C40-A2E0-85A926E868A6}" type="datetimeFigureOut">
              <a:rPr lang="en-US" smtClean="0"/>
              <a:pPr/>
              <a:t>4/11/2013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61DC733-F1CC-0C40-A2E0-85A926E868A6}" type="datetimeFigureOut">
              <a:rPr lang="en-US" smtClean="0"/>
              <a:pPr/>
              <a:t>4/11/2013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1DC733-F1CC-0C40-A2E0-85A926E868A6}" type="datetimeFigureOut">
              <a:rPr lang="en-US" smtClean="0"/>
              <a:pPr/>
              <a:t>4/11/2013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1DC733-F1CC-0C40-A2E0-85A926E868A6}" type="datetimeFigureOut">
              <a:rPr lang="en-US" smtClean="0"/>
              <a:pPr/>
              <a:t>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Centers for Disease Control and Prevention</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Upstream Public Health </a:t>
            </a:r>
          </a:p>
          <a:p>
            <a:r>
              <a:rPr lang="en-US" dirty="0" smtClean="0"/>
              <a:t>Oregon Department of Human Services</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2B30A-3C8C-504C-AEED-345D6B9BF0C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254000" y="0"/>
            <a:ext cx="8636000" cy="37084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dirty="0">
                <a:sym typeface="Gill Sans Light" charset="0"/>
              </a:rPr>
              <a:t>Click to edit Master title style</a:t>
            </a:r>
          </a:p>
        </p:txBody>
      </p:sp>
      <p:sp>
        <p:nvSpPr>
          <p:cNvPr id="1027" name="Rectangle 2"/>
          <p:cNvSpPr>
            <a:spLocks noGrp="1" noChangeArrowheads="1"/>
          </p:cNvSpPr>
          <p:nvPr>
            <p:ph type="body" idx="1"/>
          </p:nvPr>
        </p:nvSpPr>
        <p:spPr bwMode="auto">
          <a:xfrm>
            <a:off x="254000" y="3708400"/>
            <a:ext cx="8636000" cy="26289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dirty="0">
                <a:sym typeface="Gill Sans Light" charset="0"/>
              </a:rPr>
              <a:t>Click to edit Master text styles</a:t>
            </a:r>
          </a:p>
          <a:p>
            <a:pPr lvl="1"/>
            <a:r>
              <a:rPr lang="en-US" dirty="0">
                <a:sym typeface="Gill Sans Light" charset="0"/>
              </a:rPr>
              <a:t>Second level</a:t>
            </a:r>
          </a:p>
          <a:p>
            <a:pPr lvl="2"/>
            <a:r>
              <a:rPr lang="en-US" dirty="0">
                <a:sym typeface="Gill Sans Light" charset="0"/>
              </a:rPr>
              <a:t>Third level</a:t>
            </a:r>
          </a:p>
          <a:p>
            <a:pPr lvl="3"/>
            <a:r>
              <a:rPr lang="en-US" dirty="0">
                <a:sym typeface="Gill Sans Light" charset="0"/>
              </a:rPr>
              <a:t>Fourth level</a:t>
            </a:r>
          </a:p>
          <a:p>
            <a:pPr lvl="4"/>
            <a:r>
              <a:rPr lang="en-US" dirty="0">
                <a:sym typeface="Gill Sans Light" charset="0"/>
              </a:rPr>
              <a:t>Fifth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txStyles>
    <p:titleStyle>
      <a:lvl1pPr algn="l" rtl="0" eaLnBrk="0" fontAlgn="base" hangingPunct="0">
        <a:spcBef>
          <a:spcPct val="0"/>
        </a:spcBef>
        <a:spcAft>
          <a:spcPct val="0"/>
        </a:spcAft>
        <a:defRPr sz="5000">
          <a:solidFill>
            <a:schemeClr val="tx2"/>
          </a:solidFill>
          <a:latin typeface="+mj-lt"/>
          <a:ea typeface="+mj-ea"/>
          <a:cs typeface="+mj-cs"/>
          <a:sym typeface="Gill Sans Light" charset="0"/>
        </a:defRPr>
      </a:lvl1pPr>
      <a:lvl2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2pPr>
      <a:lvl3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3pPr>
      <a:lvl4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4pPr>
      <a:lvl5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5pPr>
      <a:lvl6pPr marL="4572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6pPr>
      <a:lvl7pPr marL="9144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7pPr>
      <a:lvl8pPr marL="13716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8pPr>
      <a:lvl9pPr marL="18288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9pPr>
    </p:titleStyle>
    <p:bodyStyle>
      <a:lvl1pPr marL="342900" indent="-342900" algn="l" rtl="0" eaLnBrk="0" fontAlgn="base" hangingPunct="0">
        <a:spcBef>
          <a:spcPct val="0"/>
        </a:spcBef>
        <a:spcAft>
          <a:spcPct val="0"/>
        </a:spcAft>
        <a:defRPr sz="2400">
          <a:solidFill>
            <a:srgbClr val="000000"/>
          </a:solidFill>
          <a:latin typeface="+mn-lt"/>
          <a:ea typeface="+mn-ea"/>
          <a:cs typeface="+mn-cs"/>
          <a:sym typeface="Gill Sans Light" charset="0"/>
        </a:defRPr>
      </a:lvl1pPr>
      <a:lvl2pPr marL="742950" indent="-285750" algn="l" rtl="0" eaLnBrk="0" fontAlgn="base" hangingPunct="0">
        <a:spcBef>
          <a:spcPct val="0"/>
        </a:spcBef>
        <a:spcAft>
          <a:spcPct val="0"/>
        </a:spcAft>
        <a:defRPr sz="2400">
          <a:solidFill>
            <a:srgbClr val="000000"/>
          </a:solidFill>
          <a:latin typeface="+mn-lt"/>
          <a:ea typeface="+mn-ea"/>
          <a:cs typeface="+mn-cs"/>
          <a:sym typeface="Gill Sans Light" charset="0"/>
        </a:defRPr>
      </a:lvl2pPr>
      <a:lvl3pPr marL="1143000" indent="-228600" algn="l" rtl="0" eaLnBrk="0" fontAlgn="base" hangingPunct="0">
        <a:spcBef>
          <a:spcPct val="0"/>
        </a:spcBef>
        <a:spcAft>
          <a:spcPct val="0"/>
        </a:spcAft>
        <a:defRPr sz="2400">
          <a:solidFill>
            <a:srgbClr val="000000"/>
          </a:solidFill>
          <a:latin typeface="+mn-lt"/>
          <a:ea typeface="+mn-ea"/>
          <a:cs typeface="+mn-cs"/>
          <a:sym typeface="Gill Sans Light" charset="0"/>
        </a:defRPr>
      </a:lvl3pPr>
      <a:lvl4pPr marL="1600200" indent="-228600" algn="l" rtl="0" eaLnBrk="0" fontAlgn="base" hangingPunct="0">
        <a:spcBef>
          <a:spcPct val="0"/>
        </a:spcBef>
        <a:spcAft>
          <a:spcPct val="0"/>
        </a:spcAft>
        <a:defRPr sz="2400">
          <a:solidFill>
            <a:srgbClr val="000000"/>
          </a:solidFill>
          <a:latin typeface="+mn-lt"/>
          <a:ea typeface="+mn-ea"/>
          <a:cs typeface="+mn-cs"/>
          <a:sym typeface="Gill Sans Light" charset="0"/>
        </a:defRPr>
      </a:lvl4pPr>
      <a:lvl5pPr marL="2057400" indent="-228600" algn="l" rtl="0" eaLnBrk="0" fontAlgn="base" hangingPunct="0">
        <a:spcBef>
          <a:spcPct val="0"/>
        </a:spcBef>
        <a:spcAft>
          <a:spcPct val="0"/>
        </a:spcAft>
        <a:defRPr sz="2400">
          <a:solidFill>
            <a:srgbClr val="000000"/>
          </a:solidFill>
          <a:latin typeface="+mn-lt"/>
          <a:ea typeface="+mn-ea"/>
          <a:cs typeface="+mn-cs"/>
          <a:sym typeface="Gill Sans Light" charset="0"/>
        </a:defRPr>
      </a:lvl5pPr>
      <a:lvl6pPr marL="457200" algn="ctr" rtl="0" fontAlgn="base">
        <a:spcBef>
          <a:spcPct val="0"/>
        </a:spcBef>
        <a:spcAft>
          <a:spcPct val="0"/>
        </a:spcAft>
        <a:defRPr sz="2400">
          <a:solidFill>
            <a:schemeClr val="tx1"/>
          </a:solidFill>
          <a:latin typeface="+mn-lt"/>
          <a:ea typeface="+mn-ea"/>
          <a:cs typeface="+mn-cs"/>
          <a:sym typeface="Gill Sans Light" charset="0"/>
        </a:defRPr>
      </a:lvl6pPr>
      <a:lvl7pPr marL="914400" algn="ctr" rtl="0" fontAlgn="base">
        <a:spcBef>
          <a:spcPct val="0"/>
        </a:spcBef>
        <a:spcAft>
          <a:spcPct val="0"/>
        </a:spcAft>
        <a:defRPr sz="2400">
          <a:solidFill>
            <a:schemeClr val="tx1"/>
          </a:solidFill>
          <a:latin typeface="+mn-lt"/>
          <a:ea typeface="+mn-ea"/>
          <a:cs typeface="+mn-cs"/>
          <a:sym typeface="Gill Sans Light" charset="0"/>
        </a:defRPr>
      </a:lvl7pPr>
      <a:lvl8pPr marL="1371600" algn="ctr" rtl="0" fontAlgn="base">
        <a:spcBef>
          <a:spcPct val="0"/>
        </a:spcBef>
        <a:spcAft>
          <a:spcPct val="0"/>
        </a:spcAft>
        <a:defRPr sz="2400">
          <a:solidFill>
            <a:schemeClr val="tx1"/>
          </a:solidFill>
          <a:latin typeface="+mn-lt"/>
          <a:ea typeface="+mn-ea"/>
          <a:cs typeface="+mn-cs"/>
          <a:sym typeface="Gill Sans Light" charset="0"/>
        </a:defRPr>
      </a:lvl8pPr>
      <a:lvl9pPr marL="1828800" algn="ctr" rtl="0" fontAlgn="base">
        <a:spcBef>
          <a:spcPct val="0"/>
        </a:spcBef>
        <a:spcAft>
          <a:spcPct val="0"/>
        </a:spcAft>
        <a:defRPr sz="2400">
          <a:solidFill>
            <a:schemeClr val="tx1"/>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www.pewclimate.org/what_s_being_done/in_the_states/action_plan_map.cfm"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tif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1"/>
          <p:cNvSpPr>
            <a:spLocks/>
          </p:cNvSpPr>
          <p:nvPr/>
        </p:nvSpPr>
        <p:spPr bwMode="auto">
          <a:xfrm>
            <a:off x="0" y="-751840"/>
            <a:ext cx="10109200" cy="7048500"/>
          </a:xfrm>
          <a:prstGeom prst="rect">
            <a:avLst/>
          </a:prstGeom>
          <a:solidFill>
            <a:srgbClr val="8CCFD1">
              <a:alpha val="50587"/>
            </a:srgbClr>
          </a:solidFill>
          <a:ln w="12700">
            <a:noFill/>
            <a:miter lim="800000"/>
            <a:headEnd/>
            <a:tailEnd/>
          </a:ln>
        </p:spPr>
        <p:txBody>
          <a:bodyPr lIns="0" tIns="0" rIns="0" bIns="0">
            <a:prstTxWarp prst="textNoShape">
              <a:avLst/>
            </a:prstTxWarp>
          </a:bodyPr>
          <a:lstStyle/>
          <a:p>
            <a:endParaRPr lang="en-US"/>
          </a:p>
        </p:txBody>
      </p:sp>
      <p:sp>
        <p:nvSpPr>
          <p:cNvPr id="223235" name="Rectangle 2"/>
          <p:cNvSpPr>
            <a:spLocks noGrp="1" noChangeArrowheads="1"/>
          </p:cNvSpPr>
          <p:nvPr>
            <p:ph type="ctrTitle"/>
          </p:nvPr>
        </p:nvSpPr>
        <p:spPr/>
        <p:txBody>
          <a:bodyPr anchor="ctr"/>
          <a:lstStyle/>
          <a:p>
            <a:pPr algn="l" eaLnBrk="1" hangingPunct="1"/>
            <a:r>
              <a:rPr lang="en-US" sz="6400" dirty="0"/>
              <a:t>Using HIA</a:t>
            </a:r>
            <a:r>
              <a:rPr lang="en-US" sz="3900" dirty="0"/>
              <a:t> </a:t>
            </a:r>
            <a:br>
              <a:rPr lang="en-US" sz="3900" dirty="0"/>
            </a:br>
            <a:r>
              <a:rPr lang="en-US" sz="3900" dirty="0"/>
              <a:t>on Climate Change Policy: </a:t>
            </a:r>
            <a:r>
              <a:rPr lang="en-US" sz="3900" dirty="0" smtClean="0"/>
              <a:t/>
            </a:r>
            <a:br>
              <a:rPr lang="en-US" sz="3900" dirty="0" smtClean="0"/>
            </a:br>
            <a:r>
              <a:rPr lang="en-US" sz="2200" dirty="0" smtClean="0">
                <a:solidFill>
                  <a:srgbClr val="808080"/>
                </a:solidFill>
              </a:rPr>
              <a:t>A </a:t>
            </a:r>
            <a:r>
              <a:rPr lang="en-US" sz="2200" dirty="0">
                <a:solidFill>
                  <a:srgbClr val="808080"/>
                </a:solidFill>
              </a:rPr>
              <a:t>Training Course for Public Health Professionals</a:t>
            </a:r>
          </a:p>
        </p:txBody>
      </p:sp>
      <p:pic>
        <p:nvPicPr>
          <p:cNvPr id="223236" name="Picture 3"/>
          <p:cNvPicPr>
            <a:picLocks noChangeArrowheads="1"/>
          </p:cNvPicPr>
          <p:nvPr/>
        </p:nvPicPr>
        <p:blipFill>
          <a:blip r:embed="rId3"/>
          <a:srcRect/>
          <a:stretch>
            <a:fillRect/>
          </a:stretch>
        </p:blipFill>
        <p:spPr bwMode="auto">
          <a:xfrm>
            <a:off x="7480300" y="4946650"/>
            <a:ext cx="1270000" cy="1600200"/>
          </a:xfrm>
          <a:prstGeom prst="rect">
            <a:avLst/>
          </a:prstGeom>
          <a:noFill/>
          <a:ln w="12700">
            <a:noFill/>
            <a:miter lim="800000"/>
            <a:headEnd/>
            <a:tailEnd/>
          </a:ln>
        </p:spPr>
      </p:pic>
      <p:sp>
        <p:nvSpPr>
          <p:cNvPr id="223237" name="Rectangle 4"/>
          <p:cNvSpPr>
            <a:spLocks/>
          </p:cNvSpPr>
          <p:nvPr/>
        </p:nvSpPr>
        <p:spPr bwMode="auto">
          <a:xfrm rot="10800000" flipH="1">
            <a:off x="-469900" y="4976813"/>
            <a:ext cx="7734300" cy="1589087"/>
          </a:xfrm>
          <a:prstGeom prst="rect">
            <a:avLst/>
          </a:prstGeom>
          <a:solidFill>
            <a:srgbClr val="8CCFD1">
              <a:alpha val="47450"/>
            </a:srgbClr>
          </a:solidFill>
          <a:ln w="12700">
            <a:noFill/>
            <a:miter lim="800000"/>
            <a:headEnd/>
            <a:tailEnd/>
          </a:ln>
        </p:spPr>
        <p:txBody>
          <a:bodyPr lIns="0" tIns="0" rIns="0" bIns="0">
            <a:prstTxWarp prst="textNoShape">
              <a:avLst/>
            </a:prstTxWarp>
          </a:bodyPr>
          <a:lstStyle/>
          <a:p>
            <a:endParaRPr lang="en-US"/>
          </a:p>
        </p:txBody>
      </p:sp>
      <p:sp>
        <p:nvSpPr>
          <p:cNvPr id="6" name="Subtitle 2"/>
          <p:cNvSpPr txBox="1">
            <a:spLocks/>
          </p:cNvSpPr>
          <p:nvPr/>
        </p:nvSpPr>
        <p:spPr>
          <a:xfrm>
            <a:off x="685800" y="3937001"/>
            <a:ext cx="6400800" cy="1752600"/>
          </a:xfrm>
          <a:prstGeom prst="rect">
            <a:avLst/>
          </a:prstGeom>
        </p:spPr>
        <p:txBody>
          <a:bodyPr vert="horz" lIns="91440" tIns="45720" rIns="91440" bIns="45720" rtlCol="0">
            <a:normAutofit/>
          </a:bodyPr>
          <a:lstStyle/>
          <a:p>
            <a:pPr marL="0" marR="0" lvl="0" indent="0"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smtClean="0">
                <a:ln>
                  <a:noFill/>
                </a:ln>
                <a:solidFill>
                  <a:srgbClr val="000000"/>
                </a:solidFill>
                <a:effectLst/>
                <a:uLnTx/>
                <a:uFillTx/>
                <a:latin typeface="+mn-lt"/>
                <a:ea typeface="+mn-ea"/>
                <a:cs typeface="+mn-cs"/>
              </a:rPr>
              <a:t>Chapter 2: Climate Change</a:t>
            </a:r>
            <a:r>
              <a:rPr kumimoji="0" lang="en-US" sz="3200" b="0" i="0" u="none" strike="noStrike" kern="1200" cap="none" spc="0" normalizeH="0" noProof="0" dirty="0" smtClean="0">
                <a:ln>
                  <a:noFill/>
                </a:ln>
                <a:solidFill>
                  <a:srgbClr val="000000"/>
                </a:solidFill>
                <a:effectLst/>
                <a:uLnTx/>
                <a:uFillTx/>
                <a:latin typeface="+mn-lt"/>
                <a:ea typeface="+mn-ea"/>
                <a:cs typeface="+mn-cs"/>
              </a:rPr>
              <a:t> </a:t>
            </a:r>
            <a:r>
              <a:rPr kumimoji="0" lang="en-US" sz="3200" b="0" i="0" u="none" strike="noStrike" kern="1200" cap="none" spc="0" normalizeH="0" baseline="0" noProof="0" dirty="0" smtClean="0">
                <a:ln>
                  <a:noFill/>
                </a:ln>
                <a:solidFill>
                  <a:srgbClr val="000000"/>
                </a:solidFill>
                <a:effectLst/>
                <a:uLnTx/>
                <a:uFillTx/>
                <a:latin typeface="+mn-lt"/>
                <a:ea typeface="+mn-ea"/>
                <a:cs typeface="+mn-cs"/>
              </a:rPr>
              <a:t>Policies</a:t>
            </a:r>
            <a:endParaRPr kumimoji="0" lang="en-US" sz="3200" b="0" i="0" u="none" strike="noStrike" kern="1200" cap="none" spc="0" normalizeH="0" baseline="0" noProof="0" dirty="0">
              <a:ln>
                <a:noFill/>
              </a:ln>
              <a:solidFill>
                <a:srgbClr val="000000"/>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Considerations </a:t>
            </a:r>
            <a:r>
              <a:rPr lang="en-US" sz="4000" dirty="0" smtClean="0"/>
              <a:t>With</a:t>
            </a:r>
            <a:r>
              <a:rPr lang="en-US" sz="4000" dirty="0"/>
              <a:t> </a:t>
            </a:r>
            <a:r>
              <a:rPr lang="en-US" sz="4000" dirty="0" smtClean="0"/>
              <a:t>Mitigation HIAs</a:t>
            </a:r>
            <a:endParaRPr lang="en-US" sz="4000" dirty="0"/>
          </a:p>
        </p:txBody>
      </p:sp>
      <p:sp>
        <p:nvSpPr>
          <p:cNvPr id="3" name="Content Placeholder 2"/>
          <p:cNvSpPr>
            <a:spLocks noGrp="1"/>
          </p:cNvSpPr>
          <p:nvPr>
            <p:ph idx="1"/>
          </p:nvPr>
        </p:nvSpPr>
        <p:spPr>
          <a:xfrm>
            <a:off x="254000" y="1737360"/>
            <a:ext cx="8636000" cy="4996180"/>
          </a:xfrm>
        </p:spPr>
        <p:txBody>
          <a:bodyPr>
            <a:normAutofit/>
          </a:bodyPr>
          <a:lstStyle/>
          <a:p>
            <a:pPr algn="l">
              <a:buFont typeface="Arial"/>
              <a:buChar char="•"/>
            </a:pPr>
            <a:r>
              <a:rPr lang="en-US" sz="3600" dirty="0" smtClean="0"/>
              <a:t>High degree of uncertainty in level of impact on GHG and climate change</a:t>
            </a:r>
          </a:p>
        </p:txBody>
      </p:sp>
    </p:spTree>
    <p:extLst>
      <p:ext uri="{BB962C8B-B14F-4D97-AF65-F5344CB8AC3E}">
        <p14:creationId xmlns="" xmlns:p14="http://schemas.microsoft.com/office/powerpoint/2010/main" val="27717611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9"/>
          <p:cNvGrpSpPr/>
          <p:nvPr/>
        </p:nvGrpSpPr>
        <p:grpSpPr>
          <a:xfrm>
            <a:off x="1920240" y="2241332"/>
            <a:ext cx="1574800" cy="1408430"/>
            <a:chOff x="1676400" y="2281972"/>
            <a:chExt cx="1574800" cy="1408430"/>
          </a:xfrm>
          <a:solidFill>
            <a:schemeClr val="bg1">
              <a:lumMod val="65000"/>
            </a:schemeClr>
          </a:solidFill>
        </p:grpSpPr>
        <p:sp>
          <p:nvSpPr>
            <p:cNvPr id="24" name="Oval 23"/>
            <p:cNvSpPr/>
            <p:nvPr/>
          </p:nvSpPr>
          <p:spPr>
            <a:xfrm>
              <a:off x="1676400" y="2281972"/>
              <a:ext cx="1381760" cy="140843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t>Climate Change</a:t>
              </a:r>
              <a:endParaRPr lang="en-US" sz="1600" dirty="0"/>
            </a:p>
          </p:txBody>
        </p:sp>
        <p:cxnSp>
          <p:nvCxnSpPr>
            <p:cNvPr id="31" name="Straight Arrow Connector 30"/>
            <p:cNvCxnSpPr>
              <a:stCxn id="24" idx="6"/>
              <a:endCxn id="30" idx="2"/>
            </p:cNvCxnSpPr>
            <p:nvPr/>
          </p:nvCxnSpPr>
          <p:spPr>
            <a:xfrm>
              <a:off x="3058160" y="2986187"/>
              <a:ext cx="193040" cy="6350"/>
            </a:xfrm>
            <a:prstGeom prst="straightConnector1">
              <a:avLst/>
            </a:prstGeom>
            <a:grpFill/>
            <a:ln w="12700" cap="flat" cmpd="sng" algn="ctr">
              <a:no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3" name="Group 52"/>
          <p:cNvGrpSpPr/>
          <p:nvPr/>
        </p:nvGrpSpPr>
        <p:grpSpPr>
          <a:xfrm>
            <a:off x="5158740" y="2052319"/>
            <a:ext cx="1892300" cy="2011680"/>
            <a:chOff x="4945380" y="2001520"/>
            <a:chExt cx="1892300" cy="1831123"/>
          </a:xfrm>
          <a:solidFill>
            <a:schemeClr val="accent1">
              <a:lumMod val="40000"/>
              <a:lumOff val="60000"/>
            </a:schemeClr>
          </a:solidFill>
        </p:grpSpPr>
        <p:cxnSp>
          <p:nvCxnSpPr>
            <p:cNvPr id="21" name="Straight Arrow Connector 20"/>
            <p:cNvCxnSpPr>
              <a:stCxn id="35" idx="3"/>
              <a:endCxn id="47" idx="1"/>
            </p:cNvCxnSpPr>
            <p:nvPr/>
          </p:nvCxnSpPr>
          <p:spPr>
            <a:xfrm>
              <a:off x="6512560" y="2917082"/>
              <a:ext cx="325120" cy="1160"/>
            </a:xfrm>
            <a:prstGeom prst="straightConnector1">
              <a:avLst/>
            </a:prstGeom>
            <a:grpFill/>
            <a:ln w="12700" cap="flat" cmpd="sng" algn="ctr">
              <a:solidFill>
                <a:schemeClr val="accent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35" name="Rectangle 34"/>
            <p:cNvSpPr/>
            <p:nvPr/>
          </p:nvSpPr>
          <p:spPr>
            <a:xfrm>
              <a:off x="4945380" y="2001520"/>
              <a:ext cx="1567180" cy="18311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a:p>
              <a:pPr algn="ctr"/>
              <a:r>
                <a:rPr lang="en-US" dirty="0" smtClean="0">
                  <a:solidFill>
                    <a:schemeClr val="tx1"/>
                  </a:solidFill>
                </a:rPr>
                <a:t>Intermediate Factors:</a:t>
              </a:r>
            </a:p>
            <a:p>
              <a:pPr algn="ctr"/>
              <a:r>
                <a:rPr lang="en-US" dirty="0" smtClean="0">
                  <a:solidFill>
                    <a:schemeClr val="tx1"/>
                  </a:solidFill>
                </a:rPr>
                <a:t>(Crop Yields,</a:t>
              </a:r>
            </a:p>
            <a:p>
              <a:pPr algn="ctr"/>
              <a:r>
                <a:rPr lang="en-US" dirty="0" smtClean="0">
                  <a:solidFill>
                    <a:schemeClr val="tx1"/>
                  </a:solidFill>
                </a:rPr>
                <a:t>Air Quality, Social Systems, etc.)</a:t>
              </a:r>
            </a:p>
            <a:p>
              <a:pPr algn="ctr"/>
              <a:endParaRPr lang="en-US" dirty="0"/>
            </a:p>
          </p:txBody>
        </p:sp>
      </p:grpSp>
      <p:grpSp>
        <p:nvGrpSpPr>
          <p:cNvPr id="4" name="Group 48"/>
          <p:cNvGrpSpPr/>
          <p:nvPr/>
        </p:nvGrpSpPr>
        <p:grpSpPr>
          <a:xfrm>
            <a:off x="95250" y="2184400"/>
            <a:ext cx="1824990" cy="1506002"/>
            <a:chOff x="95250" y="2184400"/>
            <a:chExt cx="1824990" cy="1506002"/>
          </a:xfrm>
          <a:solidFill>
            <a:schemeClr val="bg1">
              <a:lumMod val="65000"/>
            </a:schemeClr>
          </a:solidFill>
        </p:grpSpPr>
        <p:sp>
          <p:nvSpPr>
            <p:cNvPr id="23" name="Oval 22"/>
            <p:cNvSpPr/>
            <p:nvPr/>
          </p:nvSpPr>
          <p:spPr>
            <a:xfrm>
              <a:off x="95250" y="2184400"/>
              <a:ext cx="1600676" cy="1506002"/>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t>Natural &amp; Human Influences on Climate</a:t>
              </a:r>
              <a:endParaRPr lang="en-US" sz="1600" dirty="0"/>
            </a:p>
          </p:txBody>
        </p:sp>
        <p:cxnSp>
          <p:nvCxnSpPr>
            <p:cNvPr id="43" name="Straight Arrow Connector 42"/>
            <p:cNvCxnSpPr>
              <a:stCxn id="23" idx="6"/>
              <a:endCxn id="24" idx="2"/>
            </p:cNvCxnSpPr>
            <p:nvPr/>
          </p:nvCxnSpPr>
          <p:spPr>
            <a:xfrm>
              <a:off x="1695926" y="2937401"/>
              <a:ext cx="224314" cy="8146"/>
            </a:xfrm>
            <a:prstGeom prst="straightConnector1">
              <a:avLst/>
            </a:prstGeom>
            <a:grpFill/>
            <a:ln w="12700" cmpd="sng">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grpSp>
      <p:sp>
        <p:nvSpPr>
          <p:cNvPr id="47" name="Rectangle 46"/>
          <p:cNvSpPr/>
          <p:nvPr/>
        </p:nvSpPr>
        <p:spPr>
          <a:xfrm>
            <a:off x="7051040" y="2257842"/>
            <a:ext cx="1564640" cy="142240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Adverse Health Effects</a:t>
            </a:r>
          </a:p>
          <a:p>
            <a:pPr algn="ctr"/>
            <a:endParaRPr lang="en-US" dirty="0" smtClean="0">
              <a:solidFill>
                <a:srgbClr val="000000"/>
              </a:solidFill>
            </a:endParaRPr>
          </a:p>
        </p:txBody>
      </p:sp>
      <p:grpSp>
        <p:nvGrpSpPr>
          <p:cNvPr id="6" name="Group 51"/>
          <p:cNvGrpSpPr/>
          <p:nvPr/>
        </p:nvGrpSpPr>
        <p:grpSpPr>
          <a:xfrm>
            <a:off x="3464560" y="2227362"/>
            <a:ext cx="1694180" cy="1449070"/>
            <a:chOff x="3251200" y="2268002"/>
            <a:chExt cx="1694180" cy="1449070"/>
          </a:xfrm>
          <a:solidFill>
            <a:schemeClr val="bg1">
              <a:lumMod val="65000"/>
            </a:schemeClr>
          </a:solidFill>
        </p:grpSpPr>
        <p:sp>
          <p:nvSpPr>
            <p:cNvPr id="30" name="Oval 29"/>
            <p:cNvSpPr/>
            <p:nvPr/>
          </p:nvSpPr>
          <p:spPr>
            <a:xfrm>
              <a:off x="3251200" y="2268002"/>
              <a:ext cx="1460500" cy="144907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t>Regional Weather Change</a:t>
              </a:r>
              <a:endParaRPr lang="en-US" sz="1600" dirty="0"/>
            </a:p>
          </p:txBody>
        </p:sp>
        <p:cxnSp>
          <p:nvCxnSpPr>
            <p:cNvPr id="51" name="Straight Arrow Connector 50"/>
            <p:cNvCxnSpPr>
              <a:stCxn id="30" idx="6"/>
              <a:endCxn id="35" idx="1"/>
            </p:cNvCxnSpPr>
            <p:nvPr/>
          </p:nvCxnSpPr>
          <p:spPr>
            <a:xfrm>
              <a:off x="4711700" y="2992537"/>
              <a:ext cx="233680" cy="106262"/>
            </a:xfrm>
            <a:prstGeom prst="straightConnector1">
              <a:avLst/>
            </a:prstGeom>
            <a:grpFill/>
            <a:ln w="12700" cap="flat" cmpd="sng" algn="ctr">
              <a:no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cxnSp>
        <p:nvCxnSpPr>
          <p:cNvPr id="57" name="Straight Arrow Connector 56"/>
          <p:cNvCxnSpPr>
            <a:stCxn id="5" idx="0"/>
            <a:endCxn id="24" idx="2"/>
          </p:cNvCxnSpPr>
          <p:nvPr/>
        </p:nvCxnSpPr>
        <p:spPr>
          <a:xfrm flipV="1">
            <a:off x="1676400" y="2945547"/>
            <a:ext cx="243840" cy="2083653"/>
          </a:xfrm>
          <a:prstGeom prst="straightConnector1">
            <a:avLst/>
          </a:prstGeom>
          <a:ln w="12700" cap="flat" cmpd="sng" algn="ctr">
            <a:solidFill>
              <a:srgbClr val="BFBFBF"/>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nvGrpSpPr>
          <p:cNvPr id="7" name="Group 54"/>
          <p:cNvGrpSpPr/>
          <p:nvPr/>
        </p:nvGrpSpPr>
        <p:grpSpPr>
          <a:xfrm>
            <a:off x="3696970" y="3058159"/>
            <a:ext cx="1744980" cy="3235174"/>
            <a:chOff x="3696970" y="3058159"/>
            <a:chExt cx="1744980" cy="3235174"/>
          </a:xfrm>
        </p:grpSpPr>
        <p:sp>
          <p:nvSpPr>
            <p:cNvPr id="9" name="TextBox 8"/>
            <p:cNvSpPr txBox="1"/>
            <p:nvPr/>
          </p:nvSpPr>
          <p:spPr>
            <a:xfrm>
              <a:off x="3696970" y="5093005"/>
              <a:ext cx="1744980" cy="1200328"/>
            </a:xfrm>
            <a:prstGeom prst="rect">
              <a:avLst/>
            </a:prstGeom>
            <a:noFill/>
            <a:ln>
              <a:noFill/>
            </a:ln>
          </p:spPr>
          <p:txBody>
            <a:bodyPr wrap="square" rtlCol="0">
              <a:spAutoFit/>
            </a:bodyPr>
            <a:lstStyle/>
            <a:p>
              <a:pPr algn="ctr"/>
              <a:r>
                <a:rPr lang="en-US" sz="2400" dirty="0" smtClean="0">
                  <a:ln>
                    <a:solidFill>
                      <a:schemeClr val="accent2"/>
                    </a:solidFill>
                  </a:ln>
                  <a:solidFill>
                    <a:srgbClr val="FF0000"/>
                  </a:solidFill>
                </a:rPr>
                <a:t>Adaptation Policy or Projects</a:t>
              </a:r>
              <a:endParaRPr lang="en-US" sz="2400" dirty="0">
                <a:ln>
                  <a:solidFill>
                    <a:schemeClr val="accent2"/>
                  </a:solidFill>
                </a:ln>
                <a:solidFill>
                  <a:srgbClr val="FF0000"/>
                </a:solidFill>
              </a:endParaRPr>
            </a:p>
          </p:txBody>
        </p:sp>
        <p:cxnSp>
          <p:nvCxnSpPr>
            <p:cNvPr id="61" name="Straight Arrow Connector 60"/>
            <p:cNvCxnSpPr>
              <a:stCxn id="9" idx="0"/>
              <a:endCxn id="35" idx="1"/>
            </p:cNvCxnSpPr>
            <p:nvPr/>
          </p:nvCxnSpPr>
          <p:spPr>
            <a:xfrm rot="5400000" flipH="1" flipV="1">
              <a:off x="3846677" y="3780942"/>
              <a:ext cx="2034846" cy="589280"/>
            </a:xfrm>
            <a:prstGeom prst="straightConnector1">
              <a:avLst/>
            </a:prstGeom>
            <a:ln w="1270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8" name="Group 55"/>
          <p:cNvGrpSpPr/>
          <p:nvPr/>
        </p:nvGrpSpPr>
        <p:grpSpPr>
          <a:xfrm>
            <a:off x="5854224" y="2969042"/>
            <a:ext cx="1968500" cy="2919681"/>
            <a:chOff x="5853430" y="2940516"/>
            <a:chExt cx="1968500" cy="2919681"/>
          </a:xfrm>
        </p:grpSpPr>
        <p:sp>
          <p:nvSpPr>
            <p:cNvPr id="29" name="TextBox 28"/>
            <p:cNvSpPr txBox="1"/>
            <p:nvPr/>
          </p:nvSpPr>
          <p:spPr>
            <a:xfrm>
              <a:off x="5853430" y="5029200"/>
              <a:ext cx="1968500" cy="830997"/>
            </a:xfrm>
            <a:prstGeom prst="rect">
              <a:avLst/>
            </a:prstGeom>
            <a:noFill/>
            <a:ln>
              <a:noFill/>
            </a:ln>
          </p:spPr>
          <p:txBody>
            <a:bodyPr wrap="square" rtlCol="0">
              <a:spAutoFit/>
            </a:bodyPr>
            <a:lstStyle/>
            <a:p>
              <a:pPr algn="ctr"/>
              <a:r>
                <a:rPr lang="en-US" sz="2400" dirty="0" smtClean="0">
                  <a:solidFill>
                    <a:schemeClr val="bg1">
                      <a:lumMod val="75000"/>
                    </a:schemeClr>
                  </a:solidFill>
                </a:rPr>
                <a:t>Emergency Management</a:t>
              </a:r>
              <a:endParaRPr lang="en-US" sz="2400" dirty="0">
                <a:solidFill>
                  <a:schemeClr val="bg1">
                    <a:lumMod val="75000"/>
                  </a:schemeClr>
                </a:solidFill>
              </a:endParaRPr>
            </a:p>
          </p:txBody>
        </p:sp>
        <p:cxnSp>
          <p:nvCxnSpPr>
            <p:cNvPr id="71" name="Straight Arrow Connector 70"/>
            <p:cNvCxnSpPr>
              <a:stCxn id="29" idx="0"/>
              <a:endCxn id="47" idx="1"/>
            </p:cNvCxnSpPr>
            <p:nvPr/>
          </p:nvCxnSpPr>
          <p:spPr>
            <a:xfrm flipV="1">
              <a:off x="6837680" y="2940516"/>
              <a:ext cx="212566" cy="2088684"/>
            </a:xfrm>
            <a:prstGeom prst="straightConnector1">
              <a:avLst/>
            </a:prstGeom>
            <a:ln w="12700" cap="flat" cmpd="sng" algn="ctr">
              <a:solidFill>
                <a:srgbClr val="BFBFBF"/>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sp>
        <p:nvSpPr>
          <p:cNvPr id="5" name="TextBox 4"/>
          <p:cNvSpPr txBox="1"/>
          <p:nvPr/>
        </p:nvSpPr>
        <p:spPr>
          <a:xfrm>
            <a:off x="927100" y="5029200"/>
            <a:ext cx="1498600" cy="461665"/>
          </a:xfrm>
          <a:prstGeom prst="rect">
            <a:avLst/>
          </a:prstGeom>
          <a:noFill/>
          <a:ln>
            <a:noFill/>
          </a:ln>
        </p:spPr>
        <p:txBody>
          <a:bodyPr wrap="square" rtlCol="0">
            <a:spAutoFit/>
          </a:bodyPr>
          <a:lstStyle/>
          <a:p>
            <a:pPr algn="ctr"/>
            <a:r>
              <a:rPr lang="en-US" sz="2400" dirty="0" smtClean="0">
                <a:solidFill>
                  <a:schemeClr val="bg1">
                    <a:lumMod val="75000"/>
                  </a:schemeClr>
                </a:solidFill>
              </a:rPr>
              <a:t>Mitigation</a:t>
            </a:r>
            <a:endParaRPr lang="en-US" sz="2400" dirty="0">
              <a:solidFill>
                <a:schemeClr val="bg1">
                  <a:lumMod val="75000"/>
                </a:schemeClr>
              </a:solidFill>
            </a:endParaRPr>
          </a:p>
        </p:txBody>
      </p:sp>
      <p:sp>
        <p:nvSpPr>
          <p:cNvPr id="11" name="TextBox 10"/>
          <p:cNvSpPr txBox="1"/>
          <p:nvPr/>
        </p:nvSpPr>
        <p:spPr>
          <a:xfrm>
            <a:off x="416560" y="284480"/>
            <a:ext cx="8493760" cy="1015663"/>
          </a:xfrm>
          <a:prstGeom prst="rect">
            <a:avLst/>
          </a:prstGeom>
          <a:noFill/>
        </p:spPr>
        <p:txBody>
          <a:bodyPr wrap="square" rtlCol="0">
            <a:spAutoFit/>
          </a:bodyPr>
          <a:lstStyle/>
          <a:p>
            <a:r>
              <a:rPr lang="en-US" sz="2000" dirty="0" smtClean="0">
                <a:latin typeface="Gill Sans Light"/>
                <a:cs typeface="Gill Sans Light"/>
              </a:rPr>
              <a:t>ADAPTATION: “Adjustment </a:t>
            </a:r>
            <a:r>
              <a:rPr lang="en-US" sz="2000" dirty="0">
                <a:latin typeface="Gill Sans Light"/>
                <a:cs typeface="Gill Sans Light"/>
              </a:rPr>
              <a:t>in natural or human systems in response to actual or expected climatic stimuli or their effects, which moderates harm or exploits beneficial </a:t>
            </a:r>
            <a:r>
              <a:rPr lang="en-US" sz="2000" dirty="0" smtClean="0">
                <a:latin typeface="Gill Sans Light"/>
                <a:cs typeface="Gill Sans Light"/>
              </a:rPr>
              <a:t>opportunities.” IPCC Working Group II, 2007</a:t>
            </a:r>
            <a:endParaRPr lang="en-US" sz="2000" dirty="0">
              <a:latin typeface="Gill Sans Light"/>
              <a:cs typeface="Gill Sans Light"/>
            </a:endParaRPr>
          </a:p>
        </p:txBody>
      </p:sp>
      <p:sp>
        <p:nvSpPr>
          <p:cNvPr id="26" name="TextBox 25"/>
          <p:cNvSpPr txBox="1"/>
          <p:nvPr/>
        </p:nvSpPr>
        <p:spPr>
          <a:xfrm>
            <a:off x="112057" y="6350000"/>
            <a:ext cx="9138326" cy="369332"/>
          </a:xfrm>
          <a:prstGeom prst="rect">
            <a:avLst/>
          </a:prstGeom>
          <a:noFill/>
        </p:spPr>
        <p:txBody>
          <a:bodyPr wrap="none" rtlCol="0">
            <a:spAutoFit/>
          </a:bodyPr>
          <a:lstStyle/>
          <a:p>
            <a:r>
              <a:rPr lang="en-US" dirty="0" smtClean="0">
                <a:solidFill>
                  <a:schemeClr val="bg1">
                    <a:lumMod val="50000"/>
                  </a:schemeClr>
                </a:solidFill>
              </a:rPr>
              <a:t>Adapted from: Haines, A., </a:t>
            </a:r>
            <a:r>
              <a:rPr lang="en-US" dirty="0" err="1" smtClean="0">
                <a:solidFill>
                  <a:schemeClr val="bg1">
                    <a:lumMod val="50000"/>
                  </a:schemeClr>
                </a:solidFill>
              </a:rPr>
              <a:t>Patz</a:t>
            </a:r>
            <a:r>
              <a:rPr lang="en-US" dirty="0" smtClean="0">
                <a:solidFill>
                  <a:schemeClr val="bg1">
                    <a:lumMod val="50000"/>
                  </a:schemeClr>
                </a:solidFill>
              </a:rPr>
              <a:t>, J. Health effects of climate change. JAMA. 2004; 291(1): 99-103.</a:t>
            </a:r>
            <a:endParaRPr lang="en-US"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PEWadaptationmap.tiff"/>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35560" y="444500"/>
            <a:ext cx="8674100" cy="6159500"/>
          </a:xfrm>
          <a:prstGeom prst="rect">
            <a:avLst/>
          </a:prstGeom>
        </p:spPr>
      </p:pic>
      <p:sp>
        <p:nvSpPr>
          <p:cNvPr id="3" name="TextBox 2"/>
          <p:cNvSpPr txBox="1"/>
          <p:nvPr/>
        </p:nvSpPr>
        <p:spPr>
          <a:xfrm>
            <a:off x="2052320" y="147320"/>
            <a:ext cx="5130800" cy="461665"/>
          </a:xfrm>
          <a:prstGeom prst="rect">
            <a:avLst/>
          </a:prstGeom>
          <a:solidFill>
            <a:schemeClr val="accent1">
              <a:lumMod val="75000"/>
            </a:schemeClr>
          </a:solidFill>
        </p:spPr>
        <p:txBody>
          <a:bodyPr wrap="square" rtlCol="0">
            <a:spAutoFit/>
          </a:bodyPr>
          <a:lstStyle/>
          <a:p>
            <a:r>
              <a:rPr lang="en-US" sz="2400" dirty="0" smtClean="0">
                <a:solidFill>
                  <a:srgbClr val="FFFFFF"/>
                </a:solidFill>
              </a:rPr>
              <a:t>States Developing Adaptation Plans</a:t>
            </a:r>
            <a:endParaRPr lang="en-US" sz="2400" dirty="0">
              <a:solidFill>
                <a:srgbClr val="FFFFFF"/>
              </a:solidFill>
            </a:endParaRPr>
          </a:p>
        </p:txBody>
      </p:sp>
      <p:sp>
        <p:nvSpPr>
          <p:cNvPr id="4" name="TextBox 3"/>
          <p:cNvSpPr txBox="1"/>
          <p:nvPr/>
        </p:nvSpPr>
        <p:spPr>
          <a:xfrm>
            <a:off x="3627120" y="6160869"/>
            <a:ext cx="5445760" cy="646331"/>
          </a:xfrm>
          <a:prstGeom prst="rect">
            <a:avLst/>
          </a:prstGeom>
          <a:noFill/>
        </p:spPr>
        <p:txBody>
          <a:bodyPr wrap="square" rtlCol="0">
            <a:spAutoFit/>
          </a:bodyPr>
          <a:lstStyle/>
          <a:p>
            <a:r>
              <a:rPr lang="en-US" dirty="0" smtClean="0"/>
              <a:t>Source: PEW Center on Global </a:t>
            </a:r>
            <a:r>
              <a:rPr lang="en-US" dirty="0"/>
              <a:t>Climate Change http://</a:t>
            </a:r>
            <a:r>
              <a:rPr lang="en-US" dirty="0" err="1"/>
              <a:t>www.pewclimate.org</a:t>
            </a:r>
            <a:r>
              <a:rPr lang="en-US" dirty="0"/>
              <a:t>/</a:t>
            </a:r>
          </a:p>
        </p:txBody>
      </p:sp>
    </p:spTree>
    <p:extLst>
      <p:ext uri="{BB962C8B-B14F-4D97-AF65-F5344CB8AC3E}">
        <p14:creationId xmlns="" xmlns:p14="http://schemas.microsoft.com/office/powerpoint/2010/main" val="7487236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8720" y="193358"/>
            <a:ext cx="3667760" cy="1143000"/>
          </a:xfrm>
        </p:spPr>
        <p:txBody>
          <a:bodyPr>
            <a:normAutofit/>
          </a:bodyPr>
          <a:lstStyle/>
          <a:p>
            <a:r>
              <a:rPr lang="en-US" sz="4800" dirty="0" smtClean="0">
                <a:latin typeface="Gill Sans Light"/>
                <a:cs typeface="Gill Sans Light"/>
              </a:rPr>
              <a:t>Adaptation</a:t>
            </a:r>
            <a:endParaRPr lang="en-US" sz="4800" dirty="0">
              <a:latin typeface="Gill Sans Light"/>
              <a:cs typeface="Gill Sans Light"/>
            </a:endParaRPr>
          </a:p>
        </p:txBody>
      </p:sp>
      <p:sp>
        <p:nvSpPr>
          <p:cNvPr id="10" name="Oval 9"/>
          <p:cNvSpPr/>
          <p:nvPr/>
        </p:nvSpPr>
        <p:spPr>
          <a:xfrm>
            <a:off x="4795520" y="1417638"/>
            <a:ext cx="4155440" cy="3814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 ABILITY TO COPE WITH CHANGES ↓VULNERABILITY</a:t>
            </a:r>
            <a:endParaRPr lang="en-US" sz="2800" dirty="0"/>
          </a:p>
        </p:txBody>
      </p:sp>
      <p:grpSp>
        <p:nvGrpSpPr>
          <p:cNvPr id="3" name="Group 2"/>
          <p:cNvGrpSpPr/>
          <p:nvPr/>
        </p:nvGrpSpPr>
        <p:grpSpPr>
          <a:xfrm>
            <a:off x="477520" y="182880"/>
            <a:ext cx="4318000" cy="3142139"/>
            <a:chOff x="477520" y="182880"/>
            <a:chExt cx="4318000" cy="3142139"/>
          </a:xfrm>
        </p:grpSpPr>
        <p:sp>
          <p:nvSpPr>
            <p:cNvPr id="6" name="Rectangle 5"/>
            <p:cNvSpPr/>
            <p:nvPr/>
          </p:nvSpPr>
          <p:spPr>
            <a:xfrm>
              <a:off x="477520" y="182880"/>
              <a:ext cx="2895600" cy="2204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t>Relocation of water/sewer infrastructure in coastal towns expecting flooding</a:t>
              </a:r>
            </a:p>
          </p:txBody>
        </p:sp>
        <p:cxnSp>
          <p:nvCxnSpPr>
            <p:cNvPr id="12" name="Straight Arrow Connector 11"/>
            <p:cNvCxnSpPr>
              <a:stCxn id="6" idx="3"/>
              <a:endCxn id="10" idx="2"/>
            </p:cNvCxnSpPr>
            <p:nvPr/>
          </p:nvCxnSpPr>
          <p:spPr>
            <a:xfrm>
              <a:off x="3373120" y="1285240"/>
              <a:ext cx="1422400" cy="203977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4" name="Group 3"/>
          <p:cNvGrpSpPr/>
          <p:nvPr/>
        </p:nvGrpSpPr>
        <p:grpSpPr>
          <a:xfrm>
            <a:off x="477520" y="2690020"/>
            <a:ext cx="4318000" cy="838200"/>
            <a:chOff x="477520" y="2690020"/>
            <a:chExt cx="4318000" cy="838200"/>
          </a:xfrm>
        </p:grpSpPr>
        <p:sp>
          <p:nvSpPr>
            <p:cNvPr id="7" name="Rectangle 6"/>
            <p:cNvSpPr/>
            <p:nvPr/>
          </p:nvSpPr>
          <p:spPr>
            <a:xfrm>
              <a:off x="477520" y="2690020"/>
              <a:ext cx="28956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t>Weather advisories</a:t>
              </a:r>
            </a:p>
          </p:txBody>
        </p:sp>
        <p:cxnSp>
          <p:nvCxnSpPr>
            <p:cNvPr id="14" name="Straight Arrow Connector 13"/>
            <p:cNvCxnSpPr>
              <a:stCxn id="7" idx="3"/>
              <a:endCxn id="10" idx="2"/>
            </p:cNvCxnSpPr>
            <p:nvPr/>
          </p:nvCxnSpPr>
          <p:spPr>
            <a:xfrm>
              <a:off x="3373120" y="3109120"/>
              <a:ext cx="1422400" cy="2158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11" name="Group 10"/>
          <p:cNvGrpSpPr/>
          <p:nvPr/>
        </p:nvGrpSpPr>
        <p:grpSpPr>
          <a:xfrm>
            <a:off x="477520" y="3325019"/>
            <a:ext cx="4318000" cy="3106261"/>
            <a:chOff x="477520" y="3325019"/>
            <a:chExt cx="4318000" cy="3106261"/>
          </a:xfrm>
        </p:grpSpPr>
        <p:sp>
          <p:nvSpPr>
            <p:cNvPr id="8" name="Rectangle 7"/>
            <p:cNvSpPr/>
            <p:nvPr/>
          </p:nvSpPr>
          <p:spPr>
            <a:xfrm>
              <a:off x="477520" y="5506720"/>
              <a:ext cx="2895600" cy="9245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t>Home insulation</a:t>
              </a:r>
            </a:p>
          </p:txBody>
        </p:sp>
        <p:cxnSp>
          <p:nvCxnSpPr>
            <p:cNvPr id="16" name="Straight Arrow Connector 15"/>
            <p:cNvCxnSpPr>
              <a:stCxn id="8" idx="3"/>
              <a:endCxn id="10" idx="2"/>
            </p:cNvCxnSpPr>
            <p:nvPr/>
          </p:nvCxnSpPr>
          <p:spPr>
            <a:xfrm flipV="1">
              <a:off x="3373120" y="3325019"/>
              <a:ext cx="1422400" cy="264398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5" name="Group 4"/>
          <p:cNvGrpSpPr/>
          <p:nvPr/>
        </p:nvGrpSpPr>
        <p:grpSpPr>
          <a:xfrm>
            <a:off x="477520" y="3325019"/>
            <a:ext cx="4318000" cy="1907381"/>
            <a:chOff x="477520" y="3325019"/>
            <a:chExt cx="4318000" cy="1907381"/>
          </a:xfrm>
        </p:grpSpPr>
        <p:sp>
          <p:nvSpPr>
            <p:cNvPr id="33" name="Rectangle 32"/>
            <p:cNvSpPr/>
            <p:nvPr/>
          </p:nvSpPr>
          <p:spPr>
            <a:xfrm>
              <a:off x="477520" y="3992880"/>
              <a:ext cx="2895600" cy="12395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t>Public transportation infrastructure</a:t>
              </a:r>
            </a:p>
          </p:txBody>
        </p:sp>
        <p:cxnSp>
          <p:nvCxnSpPr>
            <p:cNvPr id="39" name="Straight Arrow Connector 38"/>
            <p:cNvCxnSpPr>
              <a:stCxn id="33" idx="3"/>
              <a:endCxn id="10" idx="2"/>
            </p:cNvCxnSpPr>
            <p:nvPr/>
          </p:nvCxnSpPr>
          <p:spPr>
            <a:xfrm flipV="1">
              <a:off x="3373120" y="3325019"/>
              <a:ext cx="1422400" cy="128762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ill Sans Light"/>
                <a:cs typeface="Gill Sans Light"/>
              </a:rPr>
              <a:t>Adaptation Example</a:t>
            </a:r>
            <a:endParaRPr lang="en-US" dirty="0">
              <a:latin typeface="Gill Sans Light"/>
              <a:cs typeface="Gill Sans Light"/>
            </a:endParaRPr>
          </a:p>
        </p:txBody>
      </p:sp>
      <p:grpSp>
        <p:nvGrpSpPr>
          <p:cNvPr id="4" name="Group 3"/>
          <p:cNvGrpSpPr/>
          <p:nvPr/>
        </p:nvGrpSpPr>
        <p:grpSpPr>
          <a:xfrm>
            <a:off x="3992882" y="4064411"/>
            <a:ext cx="2275838" cy="369332"/>
            <a:chOff x="3992882" y="4064411"/>
            <a:chExt cx="2275838" cy="369332"/>
          </a:xfrm>
        </p:grpSpPr>
        <p:cxnSp>
          <p:nvCxnSpPr>
            <p:cNvPr id="8" name="Straight Arrow Connector 7"/>
            <p:cNvCxnSpPr>
              <a:stCxn id="7" idx="3"/>
              <a:endCxn id="5" idx="1"/>
            </p:cNvCxnSpPr>
            <p:nvPr/>
          </p:nvCxnSpPr>
          <p:spPr>
            <a:xfrm>
              <a:off x="3992882" y="4237657"/>
              <a:ext cx="339752" cy="11420"/>
            </a:xfrm>
            <a:prstGeom prst="straightConnector1">
              <a:avLst/>
            </a:prstGeom>
            <a:ln w="1270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5" name="TextBox 18"/>
            <p:cNvSpPr txBox="1">
              <a:spLocks noChangeArrowheads="1"/>
            </p:cNvSpPr>
            <p:nvPr/>
          </p:nvSpPr>
          <p:spPr bwMode="auto">
            <a:xfrm>
              <a:off x="4332634" y="4064411"/>
              <a:ext cx="1936086" cy="369332"/>
            </a:xfrm>
            <a:prstGeom prst="rect">
              <a:avLst/>
            </a:prstGeom>
            <a:solidFill>
              <a:schemeClr val="bg2">
                <a:lumMod val="90000"/>
              </a:schemeClr>
            </a:solidFill>
            <a:ln w="9525">
              <a:solidFill>
                <a:schemeClr val="tx1"/>
              </a:solidFill>
              <a:miter lim="800000"/>
              <a:headEnd/>
              <a:tailEnd/>
            </a:ln>
          </p:spPr>
          <p:txBody>
            <a:bodyPr wrap="square">
              <a:prstTxWarp prst="textNoShape">
                <a:avLst/>
              </a:prstTxWarp>
              <a:spAutoFit/>
            </a:bodyPr>
            <a:lstStyle/>
            <a:p>
              <a:r>
                <a:rPr lang="en-US" dirty="0" smtClean="0"/>
                <a:t>↑Surface cooling</a:t>
              </a:r>
              <a:endParaRPr lang="en-US" dirty="0"/>
            </a:p>
          </p:txBody>
        </p:sp>
      </p:grpSp>
      <p:grpSp>
        <p:nvGrpSpPr>
          <p:cNvPr id="3" name="Group 2"/>
          <p:cNvGrpSpPr/>
          <p:nvPr/>
        </p:nvGrpSpPr>
        <p:grpSpPr>
          <a:xfrm>
            <a:off x="6268720" y="3779732"/>
            <a:ext cx="2468880" cy="923330"/>
            <a:chOff x="6268720" y="3779732"/>
            <a:chExt cx="2468880" cy="923330"/>
          </a:xfrm>
        </p:grpSpPr>
        <p:sp>
          <p:nvSpPr>
            <p:cNvPr id="6" name="TextBox 19"/>
            <p:cNvSpPr txBox="1">
              <a:spLocks noChangeArrowheads="1"/>
            </p:cNvSpPr>
            <p:nvPr/>
          </p:nvSpPr>
          <p:spPr bwMode="auto">
            <a:xfrm>
              <a:off x="6781912" y="3779732"/>
              <a:ext cx="1955688" cy="923330"/>
            </a:xfrm>
            <a:prstGeom prst="rect">
              <a:avLst/>
            </a:prstGeom>
            <a:solidFill>
              <a:srgbClr val="FFFFFF"/>
            </a:solidFill>
            <a:ln w="9525">
              <a:solidFill>
                <a:srgbClr val="FF0000"/>
              </a:solidFill>
              <a:miter lim="800000"/>
              <a:headEnd/>
              <a:tailEnd/>
            </a:ln>
          </p:spPr>
          <p:txBody>
            <a:bodyPr wrap="square">
              <a:prstTxWarp prst="textNoShape">
                <a:avLst/>
              </a:prstTxWarp>
              <a:spAutoFit/>
            </a:bodyPr>
            <a:lstStyle/>
            <a:p>
              <a:r>
                <a:rPr lang="en-US" dirty="0" smtClean="0"/>
                <a:t>↑ Comfort</a:t>
              </a:r>
            </a:p>
            <a:p>
              <a:r>
                <a:rPr lang="en-US" smtClean="0"/>
                <a:t>↓ Health</a:t>
              </a:r>
              <a:r>
                <a:rPr lang="en-US" dirty="0" smtClean="0"/>
                <a:t>-related illness and death</a:t>
              </a:r>
              <a:endParaRPr lang="en-US" dirty="0"/>
            </a:p>
          </p:txBody>
        </p:sp>
        <p:cxnSp>
          <p:nvCxnSpPr>
            <p:cNvPr id="9" name="Straight Arrow Connector 8"/>
            <p:cNvCxnSpPr>
              <a:stCxn id="5" idx="3"/>
              <a:endCxn id="6" idx="1"/>
            </p:cNvCxnSpPr>
            <p:nvPr/>
          </p:nvCxnSpPr>
          <p:spPr>
            <a:xfrm flipV="1">
              <a:off x="6268720" y="4241397"/>
              <a:ext cx="513192" cy="7680"/>
            </a:xfrm>
            <a:prstGeom prst="straightConnector1">
              <a:avLst/>
            </a:prstGeom>
            <a:ln w="1270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sp>
        <p:nvSpPr>
          <p:cNvPr id="10" name="Rectangle 9"/>
          <p:cNvSpPr/>
          <p:nvPr/>
        </p:nvSpPr>
        <p:spPr>
          <a:xfrm>
            <a:off x="320040" y="3216635"/>
            <a:ext cx="1864360" cy="2031325"/>
          </a:xfrm>
          <a:prstGeom prst="rect">
            <a:avLst/>
          </a:prstGeom>
          <a:solidFill>
            <a:schemeClr val="bg2">
              <a:lumMod val="90000"/>
            </a:schemeClr>
          </a:solidFill>
          <a:ln>
            <a:solidFill>
              <a:schemeClr val="tx1"/>
            </a:solidFill>
          </a:ln>
        </p:spPr>
        <p:txBody>
          <a:bodyPr wrap="square" anchor="t">
            <a:spAutoFit/>
          </a:bodyPr>
          <a:lstStyle/>
          <a:p>
            <a:r>
              <a:rPr lang="en-US" dirty="0" smtClean="0">
                <a:sym typeface="Symbol"/>
              </a:rPr>
              <a:t>Repaving alleyways with permeable materials to handle greater rainfall </a:t>
            </a:r>
          </a:p>
          <a:p>
            <a:r>
              <a:rPr lang="en-US" dirty="0" smtClean="0">
                <a:sym typeface="Symbol"/>
              </a:rPr>
              <a:t>(City of Chicago)</a:t>
            </a:r>
            <a:endParaRPr lang="en-US" b="1" dirty="0"/>
          </a:p>
        </p:txBody>
      </p:sp>
      <p:grpSp>
        <p:nvGrpSpPr>
          <p:cNvPr id="12" name="Group 11"/>
          <p:cNvGrpSpPr/>
          <p:nvPr/>
        </p:nvGrpSpPr>
        <p:grpSpPr>
          <a:xfrm>
            <a:off x="2184400" y="3637492"/>
            <a:ext cx="1808482" cy="1200329"/>
            <a:chOff x="2179291" y="3637492"/>
            <a:chExt cx="1656846" cy="1200329"/>
          </a:xfrm>
        </p:grpSpPr>
        <p:sp>
          <p:nvSpPr>
            <p:cNvPr id="7" name="Rectangle 6"/>
            <p:cNvSpPr/>
            <p:nvPr/>
          </p:nvSpPr>
          <p:spPr>
            <a:xfrm>
              <a:off x="2505447" y="3637492"/>
              <a:ext cx="1330690" cy="1200329"/>
            </a:xfrm>
            <a:prstGeom prst="rect">
              <a:avLst/>
            </a:prstGeom>
            <a:solidFill>
              <a:schemeClr val="bg2">
                <a:lumMod val="90000"/>
              </a:schemeClr>
            </a:solidFill>
            <a:ln>
              <a:solidFill>
                <a:schemeClr val="tx1"/>
              </a:solidFill>
            </a:ln>
          </p:spPr>
          <p:txBody>
            <a:bodyPr wrap="square" anchor="t">
              <a:spAutoFit/>
            </a:bodyPr>
            <a:lstStyle/>
            <a:p>
              <a:r>
                <a:rPr lang="en-US" dirty="0" smtClean="0"/>
                <a:t>↑Water </a:t>
              </a:r>
              <a:r>
                <a:rPr lang="en-US" dirty="0"/>
                <a:t>retention </a:t>
              </a:r>
              <a:endParaRPr lang="en-US" dirty="0" smtClean="0"/>
            </a:p>
            <a:p>
              <a:r>
                <a:rPr lang="en-US" dirty="0" smtClean="0"/>
                <a:t>↑ Moisture exchange</a:t>
              </a:r>
              <a:endParaRPr lang="en-US" b="1" dirty="0"/>
            </a:p>
          </p:txBody>
        </p:sp>
        <p:cxnSp>
          <p:nvCxnSpPr>
            <p:cNvPr id="11" name="Straight Arrow Connector 10"/>
            <p:cNvCxnSpPr>
              <a:stCxn id="10" idx="3"/>
              <a:endCxn id="7" idx="1"/>
            </p:cNvCxnSpPr>
            <p:nvPr/>
          </p:nvCxnSpPr>
          <p:spPr>
            <a:xfrm>
              <a:off x="2179291" y="4232298"/>
              <a:ext cx="326156" cy="5359"/>
            </a:xfrm>
            <a:prstGeom prst="straightConnector1">
              <a:avLst/>
            </a:prstGeom>
            <a:ln w="1270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sp>
        <p:nvSpPr>
          <p:cNvPr id="13" name="Rectangle 12"/>
          <p:cNvSpPr/>
          <p:nvPr/>
        </p:nvSpPr>
        <p:spPr>
          <a:xfrm>
            <a:off x="2022128" y="2230438"/>
            <a:ext cx="1775171"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Direct Impacts</a:t>
            </a:r>
            <a:endParaRPr lang="en-US" b="1" dirty="0">
              <a:solidFill>
                <a:srgbClr val="FFFFFF"/>
              </a:solidFill>
            </a:endParaRPr>
          </a:p>
        </p:txBody>
      </p:sp>
      <p:sp>
        <p:nvSpPr>
          <p:cNvPr id="15" name="Rectangle 14"/>
          <p:cNvSpPr/>
          <p:nvPr/>
        </p:nvSpPr>
        <p:spPr>
          <a:xfrm>
            <a:off x="3982260" y="2230438"/>
            <a:ext cx="2566178"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Intermediate Outcomes</a:t>
            </a:r>
            <a:endParaRPr lang="en-US" b="1" dirty="0">
              <a:solidFill>
                <a:srgbClr val="FFFFFF"/>
              </a:solidFill>
            </a:endParaRPr>
          </a:p>
        </p:txBody>
      </p:sp>
      <p:sp>
        <p:nvSpPr>
          <p:cNvPr id="18" name="Rectangle 17"/>
          <p:cNvSpPr/>
          <p:nvPr/>
        </p:nvSpPr>
        <p:spPr>
          <a:xfrm>
            <a:off x="318635" y="2229502"/>
            <a:ext cx="1535050"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Policy/ Project</a:t>
            </a:r>
            <a:endParaRPr lang="en-US" b="1" dirty="0">
              <a:solidFill>
                <a:srgbClr val="FFFFFF"/>
              </a:solidFill>
            </a:endParaRPr>
          </a:p>
        </p:txBody>
      </p:sp>
      <p:sp>
        <p:nvSpPr>
          <p:cNvPr id="19" name="Rectangle 18"/>
          <p:cNvSpPr/>
          <p:nvPr/>
        </p:nvSpPr>
        <p:spPr>
          <a:xfrm>
            <a:off x="6707188" y="2232996"/>
            <a:ext cx="1979612"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Health Outcomes</a:t>
            </a:r>
            <a:endParaRPr lang="en-US" b="1" dirty="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Health Department Interventions </a:t>
            </a:r>
            <a:endParaRPr lang="en-US" dirty="0"/>
          </a:p>
        </p:txBody>
      </p:sp>
      <p:sp>
        <p:nvSpPr>
          <p:cNvPr id="4" name="Text Placeholder 3"/>
          <p:cNvSpPr>
            <a:spLocks noGrp="1"/>
          </p:cNvSpPr>
          <p:nvPr>
            <p:ph type="body" idx="1"/>
          </p:nvPr>
        </p:nvSpPr>
        <p:spPr/>
        <p:txBody>
          <a:bodyPr/>
          <a:lstStyle/>
          <a:p>
            <a:r>
              <a:rPr lang="en-US" sz="3200" dirty="0" smtClean="0"/>
              <a:t>Internal Responses</a:t>
            </a:r>
            <a:endParaRPr lang="en-US" sz="3200" dirty="0"/>
          </a:p>
        </p:txBody>
      </p:sp>
      <p:sp>
        <p:nvSpPr>
          <p:cNvPr id="5" name="Content Placeholder 4"/>
          <p:cNvSpPr>
            <a:spLocks noGrp="1"/>
          </p:cNvSpPr>
          <p:nvPr>
            <p:ph sz="half" idx="2"/>
          </p:nvPr>
        </p:nvSpPr>
        <p:spPr/>
        <p:txBody>
          <a:bodyPr/>
          <a:lstStyle/>
          <a:p>
            <a:pPr algn="l">
              <a:buFont typeface="Arial"/>
              <a:buChar char="•"/>
            </a:pPr>
            <a:r>
              <a:rPr lang="en-US" dirty="0" smtClean="0"/>
              <a:t>Apply atmospheric science to forecast likely health impacts and identify vulnerability</a:t>
            </a:r>
          </a:p>
          <a:p>
            <a:pPr marL="0" indent="0" algn="l"/>
            <a:endParaRPr lang="en-US" dirty="0" smtClean="0"/>
          </a:p>
          <a:p>
            <a:pPr algn="l">
              <a:buFont typeface="Arial"/>
              <a:buChar char="•"/>
            </a:pPr>
            <a:r>
              <a:rPr lang="en-US" dirty="0" smtClean="0"/>
              <a:t>Monitor climate and health indicators</a:t>
            </a:r>
          </a:p>
          <a:p>
            <a:pPr marL="0" indent="0" algn="l"/>
            <a:endParaRPr lang="en-US" dirty="0" smtClean="0"/>
          </a:p>
          <a:p>
            <a:pPr algn="l">
              <a:buFont typeface="Arial"/>
              <a:buChar char="•"/>
            </a:pPr>
            <a:r>
              <a:rPr lang="en-US" dirty="0" smtClean="0"/>
              <a:t>Plan, develop and rehearse public health responses based on forecasts</a:t>
            </a:r>
            <a:endParaRPr lang="en-US" dirty="0"/>
          </a:p>
        </p:txBody>
      </p:sp>
      <p:sp>
        <p:nvSpPr>
          <p:cNvPr id="6" name="Text Placeholder 5"/>
          <p:cNvSpPr>
            <a:spLocks noGrp="1"/>
          </p:cNvSpPr>
          <p:nvPr>
            <p:ph type="body" sz="quarter" idx="3"/>
          </p:nvPr>
        </p:nvSpPr>
        <p:spPr/>
        <p:txBody>
          <a:bodyPr>
            <a:normAutofit/>
          </a:bodyPr>
          <a:lstStyle/>
          <a:p>
            <a:r>
              <a:rPr lang="en-US" sz="3200" dirty="0" smtClean="0"/>
              <a:t>External Responses</a:t>
            </a:r>
            <a:endParaRPr lang="en-US" sz="3200" dirty="0"/>
          </a:p>
        </p:txBody>
      </p:sp>
      <p:sp>
        <p:nvSpPr>
          <p:cNvPr id="7" name="Content Placeholder 6"/>
          <p:cNvSpPr>
            <a:spLocks noGrp="1"/>
          </p:cNvSpPr>
          <p:nvPr>
            <p:ph sz="quarter" idx="4"/>
          </p:nvPr>
        </p:nvSpPr>
        <p:spPr/>
        <p:txBody>
          <a:bodyPr>
            <a:normAutofit fontScale="92500" lnSpcReduction="20000"/>
          </a:bodyPr>
          <a:lstStyle/>
          <a:p>
            <a:pPr algn="l">
              <a:buFont typeface="Arial"/>
              <a:buChar char="•"/>
            </a:pPr>
            <a:r>
              <a:rPr lang="en-US" dirty="0" smtClean="0"/>
              <a:t>Education and </a:t>
            </a:r>
            <a:r>
              <a:rPr lang="en-US" dirty="0"/>
              <a:t>c</a:t>
            </a:r>
            <a:r>
              <a:rPr lang="en-US" dirty="0" smtClean="0"/>
              <a:t>ommunication strategies</a:t>
            </a:r>
          </a:p>
          <a:p>
            <a:pPr marL="0" indent="0" algn="l"/>
            <a:endParaRPr lang="en-US" dirty="0" smtClean="0"/>
          </a:p>
          <a:p>
            <a:pPr algn="l">
              <a:buFont typeface="Arial"/>
              <a:buChar char="•"/>
            </a:pPr>
            <a:r>
              <a:rPr lang="en-US" dirty="0" smtClean="0"/>
              <a:t>Engage with other Government agencies, NGOs, community groups and private industry</a:t>
            </a:r>
          </a:p>
          <a:p>
            <a:pPr marL="0" indent="0" algn="l"/>
            <a:endParaRPr lang="en-US" dirty="0" smtClean="0"/>
          </a:p>
          <a:p>
            <a:pPr algn="l">
              <a:buFont typeface="Arial"/>
              <a:buChar char="•"/>
            </a:pPr>
            <a:r>
              <a:rPr lang="en-US" dirty="0" smtClean="0"/>
              <a:t>Health Impact Assessments</a:t>
            </a:r>
          </a:p>
          <a:p>
            <a:pPr marL="0" indent="0" algn="l"/>
            <a:endParaRPr lang="en-US" dirty="0" smtClean="0"/>
          </a:p>
          <a:p>
            <a:pPr algn="l">
              <a:buFont typeface="Arial"/>
              <a:buChar char="•"/>
            </a:pPr>
            <a:r>
              <a:rPr lang="en-US" dirty="0" smtClean="0"/>
              <a:t>Evaluating and communicating success of HIA</a:t>
            </a:r>
            <a:endParaRPr lang="en-US" dirty="0"/>
          </a:p>
        </p:txBody>
      </p:sp>
    </p:spTree>
    <p:extLst>
      <p:ext uri="{BB962C8B-B14F-4D97-AF65-F5344CB8AC3E}">
        <p14:creationId xmlns="" xmlns:p14="http://schemas.microsoft.com/office/powerpoint/2010/main" val="38733897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6" grpId="0" build="p"/>
      <p:bldP spid="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00" y="-254000"/>
            <a:ext cx="9144000" cy="1188720"/>
          </a:xfrm>
        </p:spPr>
        <p:txBody>
          <a:bodyPr>
            <a:noAutofit/>
          </a:bodyPr>
          <a:lstStyle/>
          <a:p>
            <a:r>
              <a:rPr lang="en-US" sz="4200" dirty="0"/>
              <a:t>Considerations With Adaptation </a:t>
            </a:r>
            <a:r>
              <a:rPr lang="en-US" sz="4200" dirty="0" smtClean="0"/>
              <a:t>HIAs</a:t>
            </a:r>
            <a:endParaRPr lang="en-US" sz="4200" dirty="0"/>
          </a:p>
        </p:txBody>
      </p:sp>
      <p:sp>
        <p:nvSpPr>
          <p:cNvPr id="3" name="Content Placeholder 2"/>
          <p:cNvSpPr>
            <a:spLocks noGrp="1"/>
          </p:cNvSpPr>
          <p:nvPr>
            <p:ph idx="1"/>
          </p:nvPr>
        </p:nvSpPr>
        <p:spPr/>
        <p:txBody>
          <a:bodyPr>
            <a:normAutofit/>
          </a:bodyPr>
          <a:lstStyle/>
          <a:p>
            <a:pPr algn="l">
              <a:buFont typeface="Arial"/>
              <a:buChar char="•"/>
            </a:pPr>
            <a:r>
              <a:rPr lang="en-US" sz="3600" dirty="0" smtClean="0"/>
              <a:t>High degree of uncertainty in conclusions about impact on climate change</a:t>
            </a:r>
          </a:p>
          <a:p>
            <a:pPr algn="l">
              <a:buFont typeface="Arial"/>
              <a:buChar char="•"/>
            </a:pPr>
            <a:endParaRPr lang="en-US" sz="3600" dirty="0" smtClean="0"/>
          </a:p>
          <a:p>
            <a:pPr algn="l">
              <a:buFont typeface="Arial"/>
              <a:buChar char="•"/>
            </a:pPr>
            <a:r>
              <a:rPr lang="en-US" sz="3600" dirty="0" smtClean="0"/>
              <a:t>Significant resources needed to evaluate health impacts of climate change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9"/>
          <p:cNvGrpSpPr/>
          <p:nvPr/>
        </p:nvGrpSpPr>
        <p:grpSpPr>
          <a:xfrm>
            <a:off x="2011680" y="2281972"/>
            <a:ext cx="1544320" cy="1408430"/>
            <a:chOff x="1676400" y="2281972"/>
            <a:chExt cx="1544320" cy="1408430"/>
          </a:xfrm>
          <a:solidFill>
            <a:srgbClr val="A6A6A6"/>
          </a:solidFill>
        </p:grpSpPr>
        <p:sp>
          <p:nvSpPr>
            <p:cNvPr id="24" name="Oval 23"/>
            <p:cNvSpPr/>
            <p:nvPr/>
          </p:nvSpPr>
          <p:spPr>
            <a:xfrm>
              <a:off x="1676400" y="2281972"/>
              <a:ext cx="1381760" cy="1408430"/>
            </a:xfrm>
            <a:prstGeom prst="ellipse">
              <a:avLst/>
            </a:prstGeom>
            <a:grpFill/>
            <a:ln>
              <a:solidFill>
                <a:srgbClr val="7F7F7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t>Climate Change</a:t>
              </a:r>
              <a:endParaRPr lang="en-US" sz="1600" dirty="0"/>
            </a:p>
          </p:txBody>
        </p:sp>
        <p:cxnSp>
          <p:nvCxnSpPr>
            <p:cNvPr id="31" name="Straight Arrow Connector 30"/>
            <p:cNvCxnSpPr>
              <a:stCxn id="24" idx="6"/>
              <a:endCxn id="30" idx="2"/>
            </p:cNvCxnSpPr>
            <p:nvPr/>
          </p:nvCxnSpPr>
          <p:spPr>
            <a:xfrm>
              <a:off x="3058160" y="2986187"/>
              <a:ext cx="162560" cy="6350"/>
            </a:xfrm>
            <a:prstGeom prst="straightConnector1">
              <a:avLst/>
            </a:prstGeom>
            <a:grpFill/>
            <a:ln w="12700" cap="flat" cmpd="sng" algn="ctr">
              <a:solidFill>
                <a:srgbClr val="7F7F7F"/>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3" name="Group 52"/>
          <p:cNvGrpSpPr/>
          <p:nvPr/>
        </p:nvGrpSpPr>
        <p:grpSpPr>
          <a:xfrm>
            <a:off x="5229860" y="2087135"/>
            <a:ext cx="1963420" cy="1831123"/>
            <a:chOff x="4874260" y="2001520"/>
            <a:chExt cx="1963420" cy="1831123"/>
          </a:xfrm>
          <a:solidFill>
            <a:srgbClr val="A6A6A6"/>
          </a:solidFill>
        </p:grpSpPr>
        <p:cxnSp>
          <p:nvCxnSpPr>
            <p:cNvPr id="21" name="Straight Arrow Connector 20"/>
            <p:cNvCxnSpPr>
              <a:stCxn id="35" idx="3"/>
              <a:endCxn id="47" idx="1"/>
            </p:cNvCxnSpPr>
            <p:nvPr/>
          </p:nvCxnSpPr>
          <p:spPr>
            <a:xfrm>
              <a:off x="6441440" y="2917082"/>
              <a:ext cx="396240" cy="1160"/>
            </a:xfrm>
            <a:prstGeom prst="straightConnector1">
              <a:avLst/>
            </a:prstGeom>
            <a:grpFill/>
            <a:ln w="12700" cap="flat" cmpd="sng" algn="ctr">
              <a:solidFill>
                <a:schemeClr val="accent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35" name="Rectangle 34"/>
            <p:cNvSpPr/>
            <p:nvPr/>
          </p:nvSpPr>
          <p:spPr>
            <a:xfrm>
              <a:off x="4874260" y="2001520"/>
              <a:ext cx="1567180" cy="1831123"/>
            </a:xfrm>
            <a:prstGeom prst="rect">
              <a:avLst/>
            </a:prstGeom>
            <a:grpFill/>
            <a:ln>
              <a:solidFill>
                <a:srgbClr val="7F7F7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bg1"/>
                  </a:solidFill>
                </a:rPr>
                <a:t>Intermediate Factors:</a:t>
              </a:r>
            </a:p>
            <a:p>
              <a:pPr algn="ctr"/>
              <a:r>
                <a:rPr lang="en-US" dirty="0" smtClean="0">
                  <a:solidFill>
                    <a:schemeClr val="bg1"/>
                  </a:solidFill>
                </a:rPr>
                <a:t>(Crop Yields,</a:t>
              </a:r>
            </a:p>
            <a:p>
              <a:pPr algn="ctr"/>
              <a:r>
                <a:rPr lang="en-US" dirty="0" smtClean="0">
                  <a:solidFill>
                    <a:schemeClr val="bg1"/>
                  </a:solidFill>
                </a:rPr>
                <a:t>Air Quality, Social Systems, etc.)</a:t>
              </a:r>
            </a:p>
            <a:p>
              <a:pPr algn="ctr"/>
              <a:endParaRPr lang="en-US" dirty="0">
                <a:solidFill>
                  <a:schemeClr val="bg1"/>
                </a:solidFill>
              </a:endParaRPr>
            </a:p>
          </p:txBody>
        </p:sp>
      </p:grpSp>
      <p:grpSp>
        <p:nvGrpSpPr>
          <p:cNvPr id="4" name="Group 48"/>
          <p:cNvGrpSpPr/>
          <p:nvPr/>
        </p:nvGrpSpPr>
        <p:grpSpPr>
          <a:xfrm>
            <a:off x="156210" y="2225040"/>
            <a:ext cx="1855470" cy="1506002"/>
            <a:chOff x="148298" y="2306386"/>
            <a:chExt cx="1674839" cy="1422400"/>
          </a:xfrm>
          <a:solidFill>
            <a:schemeClr val="bg1">
              <a:lumMod val="75000"/>
            </a:schemeClr>
          </a:solidFill>
        </p:grpSpPr>
        <p:sp>
          <p:nvSpPr>
            <p:cNvPr id="23" name="Oval 22"/>
            <p:cNvSpPr/>
            <p:nvPr/>
          </p:nvSpPr>
          <p:spPr>
            <a:xfrm>
              <a:off x="148298" y="2306386"/>
              <a:ext cx="1424940" cy="1422400"/>
            </a:xfrm>
            <a:prstGeom prst="ellipse">
              <a:avLst/>
            </a:prstGeom>
            <a:solidFill>
              <a:schemeClr val="bg1">
                <a:lumMod val="65000"/>
              </a:schemeClr>
            </a:solidFill>
            <a:ln>
              <a:solidFill>
                <a:srgbClr val="7F7F7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t>Natural &amp; Human Influences on Climate</a:t>
              </a:r>
              <a:endParaRPr lang="en-US" sz="1600" dirty="0"/>
            </a:p>
          </p:txBody>
        </p:sp>
        <p:cxnSp>
          <p:nvCxnSpPr>
            <p:cNvPr id="43" name="Straight Arrow Connector 42"/>
            <p:cNvCxnSpPr>
              <a:stCxn id="23" idx="6"/>
              <a:endCxn id="24" idx="2"/>
            </p:cNvCxnSpPr>
            <p:nvPr/>
          </p:nvCxnSpPr>
          <p:spPr>
            <a:xfrm>
              <a:off x="1573238" y="3017586"/>
              <a:ext cx="249899" cy="7694"/>
            </a:xfrm>
            <a:prstGeom prst="straightConnector1">
              <a:avLst/>
            </a:prstGeom>
            <a:grpFill/>
            <a:ln w="12700" cmpd="sng">
              <a:solidFill>
                <a:srgbClr val="558ED5"/>
              </a:solidFill>
              <a:tailEnd type="arrow"/>
            </a:ln>
          </p:spPr>
          <p:style>
            <a:lnRef idx="2">
              <a:schemeClr val="accent1"/>
            </a:lnRef>
            <a:fillRef idx="0">
              <a:schemeClr val="accent1"/>
            </a:fillRef>
            <a:effectRef idx="1">
              <a:schemeClr val="accent1"/>
            </a:effectRef>
            <a:fontRef idx="minor">
              <a:schemeClr val="tx1"/>
            </a:fontRef>
          </p:style>
        </p:cxnSp>
      </p:grpSp>
      <p:sp>
        <p:nvSpPr>
          <p:cNvPr id="47" name="Rectangle 46"/>
          <p:cNvSpPr/>
          <p:nvPr/>
        </p:nvSpPr>
        <p:spPr>
          <a:xfrm>
            <a:off x="7172960" y="2298482"/>
            <a:ext cx="1564640" cy="1422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solidFill>
                  <a:srgbClr val="000000"/>
                </a:solidFill>
              </a:rPr>
              <a:t>Adverse Health Effects</a:t>
            </a:r>
          </a:p>
          <a:p>
            <a:pPr algn="ctr"/>
            <a:endParaRPr lang="en-US" dirty="0" smtClean="0">
              <a:solidFill>
                <a:srgbClr val="000000"/>
              </a:solidFill>
            </a:endParaRPr>
          </a:p>
        </p:txBody>
      </p:sp>
      <p:grpSp>
        <p:nvGrpSpPr>
          <p:cNvPr id="6" name="Group 51"/>
          <p:cNvGrpSpPr/>
          <p:nvPr/>
        </p:nvGrpSpPr>
        <p:grpSpPr>
          <a:xfrm>
            <a:off x="3556000" y="2268002"/>
            <a:ext cx="1673860" cy="1449070"/>
            <a:chOff x="3220720" y="2268002"/>
            <a:chExt cx="1673860" cy="1449070"/>
          </a:xfrm>
          <a:solidFill>
            <a:srgbClr val="A6A6A6"/>
          </a:solidFill>
        </p:grpSpPr>
        <p:sp>
          <p:nvSpPr>
            <p:cNvPr id="30" name="Oval 29"/>
            <p:cNvSpPr/>
            <p:nvPr/>
          </p:nvSpPr>
          <p:spPr>
            <a:xfrm>
              <a:off x="3220720" y="2268002"/>
              <a:ext cx="1460500" cy="1449070"/>
            </a:xfrm>
            <a:prstGeom prst="ellipse">
              <a:avLst/>
            </a:prstGeom>
            <a:grpFill/>
            <a:ln>
              <a:solidFill>
                <a:srgbClr val="7F7F7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t>Regional Weather Change</a:t>
              </a:r>
              <a:endParaRPr lang="en-US" sz="1600" dirty="0"/>
            </a:p>
          </p:txBody>
        </p:sp>
        <p:cxnSp>
          <p:nvCxnSpPr>
            <p:cNvPr id="51" name="Straight Arrow Connector 50"/>
            <p:cNvCxnSpPr>
              <a:stCxn id="30" idx="6"/>
              <a:endCxn id="35" idx="1"/>
            </p:cNvCxnSpPr>
            <p:nvPr/>
          </p:nvCxnSpPr>
          <p:spPr>
            <a:xfrm>
              <a:off x="4681220" y="2992537"/>
              <a:ext cx="213360" cy="10160"/>
            </a:xfrm>
            <a:prstGeom prst="straightConnector1">
              <a:avLst/>
            </a:prstGeom>
            <a:grpFill/>
            <a:ln w="12700" cap="flat" cmpd="sng" algn="ctr">
              <a:solidFill>
                <a:schemeClr val="accent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cxnSp>
        <p:nvCxnSpPr>
          <p:cNvPr id="57" name="Straight Arrow Connector 56"/>
          <p:cNvCxnSpPr>
            <a:stCxn id="5" idx="0"/>
            <a:endCxn id="24" idx="2"/>
          </p:cNvCxnSpPr>
          <p:nvPr/>
        </p:nvCxnSpPr>
        <p:spPr>
          <a:xfrm flipV="1">
            <a:off x="1676400" y="2986187"/>
            <a:ext cx="335280" cy="2043013"/>
          </a:xfrm>
          <a:prstGeom prst="straightConnector1">
            <a:avLst/>
          </a:prstGeom>
          <a:ln w="12700" cap="flat" cmpd="sng" algn="ctr">
            <a:solidFill>
              <a:schemeClr val="accent2">
                <a:lumMod val="75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nvGrpSpPr>
          <p:cNvPr id="7" name="Group 54"/>
          <p:cNvGrpSpPr/>
          <p:nvPr/>
        </p:nvGrpSpPr>
        <p:grpSpPr>
          <a:xfrm>
            <a:off x="3696970" y="3002697"/>
            <a:ext cx="1744980" cy="2551973"/>
            <a:chOff x="3696970" y="3002697"/>
            <a:chExt cx="1744980" cy="2551973"/>
          </a:xfrm>
        </p:grpSpPr>
        <p:sp>
          <p:nvSpPr>
            <p:cNvPr id="9" name="TextBox 8"/>
            <p:cNvSpPr txBox="1"/>
            <p:nvPr/>
          </p:nvSpPr>
          <p:spPr>
            <a:xfrm>
              <a:off x="3696970" y="5093005"/>
              <a:ext cx="1744980" cy="461665"/>
            </a:xfrm>
            <a:prstGeom prst="rect">
              <a:avLst/>
            </a:prstGeom>
            <a:noFill/>
            <a:ln>
              <a:noFill/>
            </a:ln>
          </p:spPr>
          <p:txBody>
            <a:bodyPr wrap="square" rtlCol="0">
              <a:spAutoFit/>
            </a:bodyPr>
            <a:lstStyle/>
            <a:p>
              <a:pPr algn="ctr"/>
              <a:r>
                <a:rPr lang="en-US" sz="2400" dirty="0" smtClean="0">
                  <a:ln>
                    <a:solidFill>
                      <a:schemeClr val="bg1">
                        <a:lumMod val="75000"/>
                      </a:schemeClr>
                    </a:solidFill>
                  </a:ln>
                  <a:solidFill>
                    <a:srgbClr val="BFBFBF"/>
                  </a:solidFill>
                </a:rPr>
                <a:t>Adaptation</a:t>
              </a:r>
              <a:endParaRPr lang="en-US" sz="2400" dirty="0">
                <a:ln>
                  <a:solidFill>
                    <a:schemeClr val="bg1">
                      <a:lumMod val="75000"/>
                    </a:schemeClr>
                  </a:solidFill>
                </a:ln>
                <a:solidFill>
                  <a:srgbClr val="BFBFBF"/>
                </a:solidFill>
              </a:endParaRPr>
            </a:p>
          </p:txBody>
        </p:sp>
        <p:cxnSp>
          <p:nvCxnSpPr>
            <p:cNvPr id="61" name="Straight Arrow Connector 60"/>
            <p:cNvCxnSpPr>
              <a:stCxn id="9" idx="0"/>
              <a:endCxn id="35" idx="1"/>
            </p:cNvCxnSpPr>
            <p:nvPr/>
          </p:nvCxnSpPr>
          <p:spPr>
            <a:xfrm flipV="1">
              <a:off x="4569460" y="3002697"/>
              <a:ext cx="660400" cy="2090308"/>
            </a:xfrm>
            <a:prstGeom prst="straightConnector1">
              <a:avLst/>
            </a:prstGeom>
            <a:ln w="12700" cap="flat" cmpd="sng" algn="ctr">
              <a:solidFill>
                <a:srgbClr val="953735"/>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8" name="Group 55"/>
          <p:cNvGrpSpPr/>
          <p:nvPr/>
        </p:nvGrpSpPr>
        <p:grpSpPr>
          <a:xfrm>
            <a:off x="5854224" y="3009682"/>
            <a:ext cx="1968500" cy="2879041"/>
            <a:chOff x="5853430" y="2981156"/>
            <a:chExt cx="1968500" cy="2879041"/>
          </a:xfrm>
        </p:grpSpPr>
        <p:sp>
          <p:nvSpPr>
            <p:cNvPr id="29" name="TextBox 28"/>
            <p:cNvSpPr txBox="1"/>
            <p:nvPr/>
          </p:nvSpPr>
          <p:spPr>
            <a:xfrm>
              <a:off x="5853430" y="5029200"/>
              <a:ext cx="1968500" cy="830997"/>
            </a:xfrm>
            <a:prstGeom prst="rect">
              <a:avLst/>
            </a:prstGeom>
            <a:noFill/>
            <a:ln>
              <a:noFill/>
            </a:ln>
          </p:spPr>
          <p:txBody>
            <a:bodyPr wrap="square" rtlCol="0">
              <a:spAutoFit/>
            </a:bodyPr>
            <a:lstStyle/>
            <a:p>
              <a:pPr algn="ctr"/>
              <a:r>
                <a:rPr lang="en-US" sz="2400" dirty="0" smtClean="0">
                  <a:solidFill>
                    <a:srgbClr val="FF0000"/>
                  </a:solidFill>
                </a:rPr>
                <a:t>Emergency Management</a:t>
              </a:r>
              <a:endParaRPr lang="en-US" sz="2400" dirty="0">
                <a:solidFill>
                  <a:srgbClr val="FF0000"/>
                </a:solidFill>
              </a:endParaRPr>
            </a:p>
          </p:txBody>
        </p:sp>
        <p:cxnSp>
          <p:nvCxnSpPr>
            <p:cNvPr id="71" name="Straight Arrow Connector 70"/>
            <p:cNvCxnSpPr>
              <a:stCxn id="29" idx="0"/>
              <a:endCxn id="47" idx="1"/>
            </p:cNvCxnSpPr>
            <p:nvPr/>
          </p:nvCxnSpPr>
          <p:spPr>
            <a:xfrm flipV="1">
              <a:off x="6837680" y="2981156"/>
              <a:ext cx="334486" cy="2048044"/>
            </a:xfrm>
            <a:prstGeom prst="straightConnector1">
              <a:avLst/>
            </a:prstGeom>
            <a:ln w="12700" cap="flat" cmpd="sng" algn="ctr">
              <a:solidFill>
                <a:srgbClr val="953735"/>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sp>
        <p:nvSpPr>
          <p:cNvPr id="5" name="TextBox 4"/>
          <p:cNvSpPr txBox="1"/>
          <p:nvPr/>
        </p:nvSpPr>
        <p:spPr>
          <a:xfrm>
            <a:off x="927100" y="5029200"/>
            <a:ext cx="1498600" cy="461665"/>
          </a:xfrm>
          <a:prstGeom prst="rect">
            <a:avLst/>
          </a:prstGeom>
          <a:noFill/>
          <a:ln>
            <a:noFill/>
          </a:ln>
        </p:spPr>
        <p:txBody>
          <a:bodyPr wrap="square" rtlCol="0">
            <a:spAutoFit/>
          </a:bodyPr>
          <a:lstStyle/>
          <a:p>
            <a:pPr algn="ctr"/>
            <a:r>
              <a:rPr lang="en-US" sz="2400" b="1" dirty="0" smtClean="0">
                <a:solidFill>
                  <a:schemeClr val="bg1">
                    <a:lumMod val="75000"/>
                  </a:schemeClr>
                </a:solidFill>
              </a:rPr>
              <a:t>Mitigation</a:t>
            </a:r>
            <a:endParaRPr lang="en-US" sz="2400" b="1" dirty="0">
              <a:solidFill>
                <a:schemeClr val="bg1">
                  <a:lumMod val="75000"/>
                </a:schemeClr>
              </a:solidFill>
            </a:endParaRPr>
          </a:p>
        </p:txBody>
      </p:sp>
      <p:sp>
        <p:nvSpPr>
          <p:cNvPr id="11" name="TextBox 10"/>
          <p:cNvSpPr txBox="1"/>
          <p:nvPr/>
        </p:nvSpPr>
        <p:spPr>
          <a:xfrm>
            <a:off x="487680" y="528320"/>
            <a:ext cx="8412480" cy="1015663"/>
          </a:xfrm>
          <a:prstGeom prst="rect">
            <a:avLst/>
          </a:prstGeom>
          <a:noFill/>
        </p:spPr>
        <p:txBody>
          <a:bodyPr wrap="square" rtlCol="0">
            <a:spAutoFit/>
          </a:bodyPr>
          <a:lstStyle/>
          <a:p>
            <a:r>
              <a:rPr lang="en-US" sz="2000" dirty="0" smtClean="0">
                <a:latin typeface="Gill Sans Light"/>
                <a:cs typeface="Gill Sans Light"/>
              </a:rPr>
              <a:t>EMERGENCY/DISASTER MANAGEMENT: Reduce the risk posed by actual and potential hazards. </a:t>
            </a:r>
            <a:r>
              <a:rPr lang="en-US" sz="2000" dirty="0">
                <a:latin typeface="Gill Sans Light"/>
                <a:cs typeface="Gill Sans Light"/>
              </a:rPr>
              <a:t>H</a:t>
            </a:r>
            <a:r>
              <a:rPr lang="en-US" sz="2000" dirty="0" smtClean="0">
                <a:latin typeface="Gill Sans Light"/>
                <a:cs typeface="Gill Sans Light"/>
              </a:rPr>
              <a:t>azards can be natural, technological or complex  (Alexander, D. 2002).</a:t>
            </a:r>
            <a:endParaRPr lang="en-US" sz="2000" dirty="0">
              <a:latin typeface="Gill Sans Light"/>
              <a:cs typeface="Gill Sans Light"/>
            </a:endParaRPr>
          </a:p>
        </p:txBody>
      </p:sp>
      <p:sp>
        <p:nvSpPr>
          <p:cNvPr id="25" name="TextBox 24"/>
          <p:cNvSpPr txBox="1"/>
          <p:nvPr/>
        </p:nvSpPr>
        <p:spPr>
          <a:xfrm>
            <a:off x="112057" y="6350000"/>
            <a:ext cx="9138326" cy="369332"/>
          </a:xfrm>
          <a:prstGeom prst="rect">
            <a:avLst/>
          </a:prstGeom>
          <a:noFill/>
        </p:spPr>
        <p:txBody>
          <a:bodyPr wrap="none" rtlCol="0">
            <a:spAutoFit/>
          </a:bodyPr>
          <a:lstStyle/>
          <a:p>
            <a:r>
              <a:rPr lang="en-US" dirty="0" smtClean="0">
                <a:solidFill>
                  <a:schemeClr val="bg1">
                    <a:lumMod val="50000"/>
                  </a:schemeClr>
                </a:solidFill>
              </a:rPr>
              <a:t>Adapted from: Haines, A., </a:t>
            </a:r>
            <a:r>
              <a:rPr lang="en-US" dirty="0" err="1" smtClean="0">
                <a:solidFill>
                  <a:schemeClr val="bg1">
                    <a:lumMod val="50000"/>
                  </a:schemeClr>
                </a:solidFill>
              </a:rPr>
              <a:t>Patz</a:t>
            </a:r>
            <a:r>
              <a:rPr lang="en-US" dirty="0" smtClean="0">
                <a:solidFill>
                  <a:schemeClr val="bg1">
                    <a:lumMod val="50000"/>
                  </a:schemeClr>
                </a:solidFill>
              </a:rPr>
              <a:t>, J. Health effects of climate change. JAMA. 2004; 291(1): 99-103.</a:t>
            </a:r>
            <a:endParaRPr lang="en-US" dirty="0">
              <a:solidFill>
                <a:schemeClr val="bg1">
                  <a:lumMod val="50000"/>
                </a:schemeClr>
              </a:solidFill>
            </a:endParaRPr>
          </a:p>
        </p:txBody>
      </p:sp>
      <p:sp>
        <p:nvSpPr>
          <p:cNvPr id="10" name="TextBox 9"/>
          <p:cNvSpPr txBox="1"/>
          <p:nvPr/>
        </p:nvSpPr>
        <p:spPr>
          <a:xfrm>
            <a:off x="9296400" y="3891280"/>
            <a:ext cx="184666" cy="369332"/>
          </a:xfrm>
          <a:prstGeom prst="rect">
            <a:avLst/>
          </a:prstGeom>
          <a:noFill/>
          <a:ln w="12700" cmpd="sng">
            <a:solidFill>
              <a:schemeClr val="tx1"/>
            </a:solidFill>
          </a:ln>
        </p:spPr>
        <p:txBody>
          <a:bodyPr wrap="none" rtlCol="0">
            <a:spAutoFit/>
          </a:bodyPr>
          <a:lstStyle/>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9040" y="274638"/>
            <a:ext cx="3667760" cy="1143000"/>
          </a:xfrm>
        </p:spPr>
        <p:txBody>
          <a:bodyPr>
            <a:noAutofit/>
          </a:bodyPr>
          <a:lstStyle/>
          <a:p>
            <a:r>
              <a:rPr lang="en-US" dirty="0" smtClean="0">
                <a:latin typeface="Gill Sans Light"/>
                <a:cs typeface="Gill Sans Light"/>
              </a:rPr>
              <a:t>Emergency Management</a:t>
            </a:r>
            <a:endParaRPr lang="en-US" dirty="0">
              <a:latin typeface="Gill Sans Light"/>
              <a:cs typeface="Gill Sans Light"/>
            </a:endParaRPr>
          </a:p>
        </p:txBody>
      </p:sp>
      <p:sp>
        <p:nvSpPr>
          <p:cNvPr id="10" name="Oval 9"/>
          <p:cNvSpPr/>
          <p:nvPr/>
        </p:nvSpPr>
        <p:spPr>
          <a:xfrm>
            <a:off x="5090160" y="1950720"/>
            <a:ext cx="3281680" cy="31038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800" dirty="0" smtClean="0"/>
              <a:t>PREVENT OR RESPOND TO EMERGENCIES/DISASTERS</a:t>
            </a:r>
            <a:endParaRPr lang="en-US" sz="2800" dirty="0"/>
          </a:p>
        </p:txBody>
      </p:sp>
      <p:grpSp>
        <p:nvGrpSpPr>
          <p:cNvPr id="3" name="Group 2"/>
          <p:cNvGrpSpPr/>
          <p:nvPr/>
        </p:nvGrpSpPr>
        <p:grpSpPr>
          <a:xfrm>
            <a:off x="477520" y="241458"/>
            <a:ext cx="4612640" cy="3261202"/>
            <a:chOff x="477520" y="241458"/>
            <a:chExt cx="4612640" cy="3261202"/>
          </a:xfrm>
        </p:grpSpPr>
        <p:sp>
          <p:nvSpPr>
            <p:cNvPr id="6" name="Rectangle 5"/>
            <p:cNvSpPr/>
            <p:nvPr/>
          </p:nvSpPr>
          <p:spPr>
            <a:xfrm>
              <a:off x="477520" y="241458"/>
              <a:ext cx="3190240" cy="298942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smtClean="0"/>
                <a:t>The Cape Cod Commission 2010 Multi-Hazard Mitigation (MHM) Plan</a:t>
              </a:r>
            </a:p>
          </p:txBody>
        </p:sp>
        <p:cxnSp>
          <p:nvCxnSpPr>
            <p:cNvPr id="12" name="Straight Arrow Connector 11"/>
            <p:cNvCxnSpPr>
              <a:stCxn id="6" idx="3"/>
              <a:endCxn id="10" idx="2"/>
            </p:cNvCxnSpPr>
            <p:nvPr/>
          </p:nvCxnSpPr>
          <p:spPr>
            <a:xfrm>
              <a:off x="3667760" y="1736169"/>
              <a:ext cx="1422400" cy="176649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8" name="Group 7"/>
          <p:cNvGrpSpPr/>
          <p:nvPr/>
        </p:nvGrpSpPr>
        <p:grpSpPr>
          <a:xfrm>
            <a:off x="477520" y="3383280"/>
            <a:ext cx="4612640" cy="1280160"/>
            <a:chOff x="477520" y="3383280"/>
            <a:chExt cx="4612640" cy="1280160"/>
          </a:xfrm>
        </p:grpSpPr>
        <p:sp>
          <p:nvSpPr>
            <p:cNvPr id="7" name="Rectangle 6"/>
            <p:cNvSpPr/>
            <p:nvPr/>
          </p:nvSpPr>
          <p:spPr>
            <a:xfrm>
              <a:off x="477520" y="3383280"/>
              <a:ext cx="3190240" cy="128016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smtClean="0"/>
                <a:t>Hurricane recovery teams </a:t>
              </a:r>
            </a:p>
          </p:txBody>
        </p:sp>
        <p:cxnSp>
          <p:nvCxnSpPr>
            <p:cNvPr id="14" name="Straight Arrow Connector 13"/>
            <p:cNvCxnSpPr>
              <a:stCxn id="7" idx="3"/>
              <a:endCxn id="10" idx="2"/>
            </p:cNvCxnSpPr>
            <p:nvPr/>
          </p:nvCxnSpPr>
          <p:spPr>
            <a:xfrm flipV="1">
              <a:off x="3667760" y="3502660"/>
              <a:ext cx="1422400" cy="5207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13" name="Group 12"/>
          <p:cNvGrpSpPr/>
          <p:nvPr/>
        </p:nvGrpSpPr>
        <p:grpSpPr>
          <a:xfrm>
            <a:off x="477520" y="3502660"/>
            <a:ext cx="4612640" cy="2593340"/>
            <a:chOff x="477520" y="3502660"/>
            <a:chExt cx="4612640" cy="2593340"/>
          </a:xfrm>
        </p:grpSpPr>
        <p:sp>
          <p:nvSpPr>
            <p:cNvPr id="9" name="Rectangle 8"/>
            <p:cNvSpPr/>
            <p:nvPr/>
          </p:nvSpPr>
          <p:spPr>
            <a:xfrm>
              <a:off x="477520" y="4815840"/>
              <a:ext cx="3190240" cy="128016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smtClean="0"/>
                <a:t>Seismic upgrades for buildings</a:t>
              </a:r>
            </a:p>
          </p:txBody>
        </p:sp>
        <p:cxnSp>
          <p:nvCxnSpPr>
            <p:cNvPr id="11" name="Straight Arrow Connector 10"/>
            <p:cNvCxnSpPr>
              <a:stCxn id="9" idx="3"/>
              <a:endCxn id="10" idx="2"/>
            </p:cNvCxnSpPr>
            <p:nvPr/>
          </p:nvCxnSpPr>
          <p:spPr>
            <a:xfrm flipV="1">
              <a:off x="3667760" y="3502660"/>
              <a:ext cx="1422400" cy="195326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Gill Sans Light"/>
                <a:cs typeface="Gill Sans Light"/>
              </a:rPr>
              <a:t>Emergency Management </a:t>
            </a:r>
            <a:br>
              <a:rPr lang="en-US" dirty="0" smtClean="0">
                <a:latin typeface="Gill Sans Light"/>
                <a:cs typeface="Gill Sans Light"/>
              </a:rPr>
            </a:br>
            <a:r>
              <a:rPr lang="en-US" dirty="0" smtClean="0">
                <a:latin typeface="Gill Sans Light"/>
                <a:cs typeface="Gill Sans Light"/>
              </a:rPr>
              <a:t>Policy or Plans</a:t>
            </a:r>
            <a:endParaRPr lang="en-US" dirty="0">
              <a:latin typeface="Gill Sans Light"/>
              <a:cs typeface="Gill Sans Light"/>
            </a:endParaRPr>
          </a:p>
        </p:txBody>
      </p:sp>
      <p:grpSp>
        <p:nvGrpSpPr>
          <p:cNvPr id="14" name="Group 13"/>
          <p:cNvGrpSpPr/>
          <p:nvPr/>
        </p:nvGrpSpPr>
        <p:grpSpPr>
          <a:xfrm>
            <a:off x="2265673" y="3175872"/>
            <a:ext cx="2217231" cy="1200329"/>
            <a:chOff x="2608134" y="2352912"/>
            <a:chExt cx="1899529" cy="1200329"/>
          </a:xfrm>
        </p:grpSpPr>
        <p:sp>
          <p:nvSpPr>
            <p:cNvPr id="7" name="Rectangle 6"/>
            <p:cNvSpPr/>
            <p:nvPr/>
          </p:nvSpPr>
          <p:spPr>
            <a:xfrm>
              <a:off x="2608134" y="2352912"/>
              <a:ext cx="1563310" cy="1200329"/>
            </a:xfrm>
            <a:prstGeom prst="rect">
              <a:avLst/>
            </a:prstGeom>
            <a:solidFill>
              <a:schemeClr val="bg2">
                <a:lumMod val="90000"/>
              </a:schemeClr>
            </a:solidFill>
            <a:ln>
              <a:solidFill>
                <a:schemeClr val="tx1"/>
              </a:solidFill>
            </a:ln>
          </p:spPr>
          <p:txBody>
            <a:bodyPr wrap="square" anchor="t">
              <a:spAutoFit/>
            </a:bodyPr>
            <a:lstStyle/>
            <a:p>
              <a:r>
                <a:rPr lang="en-US" dirty="0" smtClean="0">
                  <a:sym typeface="Symbol"/>
                </a:rPr>
                <a:t>↑ Coordination of planning</a:t>
              </a:r>
            </a:p>
            <a:p>
              <a:r>
                <a:rPr lang="en-US" dirty="0" smtClean="0">
                  <a:sym typeface="Symbol"/>
                </a:rPr>
                <a:t>↑ Outreach &amp; education efforts</a:t>
              </a:r>
              <a:endParaRPr lang="en-US" b="1" dirty="0"/>
            </a:p>
          </p:txBody>
        </p:sp>
        <p:cxnSp>
          <p:nvCxnSpPr>
            <p:cNvPr id="8" name="Straight Arrow Connector 7"/>
            <p:cNvCxnSpPr>
              <a:stCxn id="7" idx="3"/>
              <a:endCxn id="5" idx="1"/>
            </p:cNvCxnSpPr>
            <p:nvPr/>
          </p:nvCxnSpPr>
          <p:spPr>
            <a:xfrm flipV="1">
              <a:off x="4171444" y="2947993"/>
              <a:ext cx="336219" cy="5084"/>
            </a:xfrm>
            <a:prstGeom prst="straightConnector1">
              <a:avLst/>
            </a:prstGeom>
            <a:ln w="1270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15" name="Group 14"/>
          <p:cNvGrpSpPr/>
          <p:nvPr/>
        </p:nvGrpSpPr>
        <p:grpSpPr>
          <a:xfrm>
            <a:off x="4482904" y="3170788"/>
            <a:ext cx="2156768" cy="1200329"/>
            <a:chOff x="4482904" y="2337668"/>
            <a:chExt cx="2156768" cy="1200329"/>
          </a:xfrm>
        </p:grpSpPr>
        <p:sp>
          <p:nvSpPr>
            <p:cNvPr id="5" name="TextBox 18"/>
            <p:cNvSpPr txBox="1">
              <a:spLocks noChangeArrowheads="1"/>
            </p:cNvSpPr>
            <p:nvPr/>
          </p:nvSpPr>
          <p:spPr bwMode="auto">
            <a:xfrm>
              <a:off x="4482904" y="2337668"/>
              <a:ext cx="1785816" cy="1200329"/>
            </a:xfrm>
            <a:prstGeom prst="rect">
              <a:avLst/>
            </a:prstGeom>
            <a:solidFill>
              <a:schemeClr val="bg2">
                <a:lumMod val="90000"/>
              </a:schemeClr>
            </a:solidFill>
            <a:ln w="9525">
              <a:solidFill>
                <a:schemeClr val="tx1"/>
              </a:solidFill>
              <a:miter lim="800000"/>
              <a:headEnd/>
              <a:tailEnd/>
            </a:ln>
          </p:spPr>
          <p:txBody>
            <a:bodyPr wrap="square">
              <a:prstTxWarp prst="textNoShape">
                <a:avLst/>
              </a:prstTxWarp>
              <a:spAutoFit/>
            </a:bodyPr>
            <a:lstStyle/>
            <a:p>
              <a:r>
                <a:rPr lang="en-US" dirty="0" smtClean="0">
                  <a:sym typeface="Symbol"/>
                </a:rPr>
                <a:t>↑ Capacity to deal with weather-related hazards</a:t>
              </a:r>
              <a:endParaRPr lang="en-US" dirty="0"/>
            </a:p>
          </p:txBody>
        </p:sp>
        <p:cxnSp>
          <p:nvCxnSpPr>
            <p:cNvPr id="9" name="Straight Arrow Connector 8"/>
            <p:cNvCxnSpPr>
              <a:stCxn id="5" idx="3"/>
              <a:endCxn id="21" idx="1"/>
            </p:cNvCxnSpPr>
            <p:nvPr/>
          </p:nvCxnSpPr>
          <p:spPr>
            <a:xfrm flipV="1">
              <a:off x="6268720" y="2932037"/>
              <a:ext cx="370952" cy="5796"/>
            </a:xfrm>
            <a:prstGeom prst="straightConnector1">
              <a:avLst/>
            </a:prstGeom>
            <a:ln w="1270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13" name="Group 12"/>
          <p:cNvGrpSpPr/>
          <p:nvPr/>
        </p:nvGrpSpPr>
        <p:grpSpPr>
          <a:xfrm>
            <a:off x="430853" y="3293630"/>
            <a:ext cx="1834820" cy="960120"/>
            <a:chOff x="430853" y="2470670"/>
            <a:chExt cx="1834820" cy="960120"/>
          </a:xfrm>
        </p:grpSpPr>
        <p:sp>
          <p:nvSpPr>
            <p:cNvPr id="10" name="Rectangle 9"/>
            <p:cNvSpPr/>
            <p:nvPr/>
          </p:nvSpPr>
          <p:spPr>
            <a:xfrm>
              <a:off x="430853" y="2470670"/>
              <a:ext cx="1408107" cy="960120"/>
            </a:xfrm>
            <a:prstGeom prst="rect">
              <a:avLst/>
            </a:prstGeom>
            <a:solidFill>
              <a:schemeClr val="bg2">
                <a:lumMod val="90000"/>
              </a:schemeClr>
            </a:solidFill>
            <a:ln>
              <a:solidFill>
                <a:schemeClr val="tx1"/>
              </a:solidFill>
            </a:ln>
          </p:spPr>
          <p:txBody>
            <a:bodyPr wrap="square" anchor="t">
              <a:spAutoFit/>
            </a:bodyPr>
            <a:lstStyle/>
            <a:p>
              <a:r>
                <a:rPr lang="en-US" dirty="0" smtClean="0">
                  <a:sym typeface="Symbol"/>
                </a:rPr>
                <a:t>Cape Cod Commission </a:t>
              </a:r>
            </a:p>
            <a:p>
              <a:r>
                <a:rPr lang="en-US" dirty="0" smtClean="0">
                  <a:sym typeface="Symbol"/>
                </a:rPr>
                <a:t>MHM Plan</a:t>
              </a:r>
            </a:p>
            <a:p>
              <a:pPr algn="ctr"/>
              <a:endParaRPr lang="en-US" sz="1400" b="1" dirty="0"/>
            </a:p>
          </p:txBody>
        </p:sp>
        <p:cxnSp>
          <p:nvCxnSpPr>
            <p:cNvPr id="11" name="Straight Arrow Connector 10"/>
            <p:cNvCxnSpPr>
              <a:stCxn id="10" idx="3"/>
              <a:endCxn id="7" idx="1"/>
            </p:cNvCxnSpPr>
            <p:nvPr/>
          </p:nvCxnSpPr>
          <p:spPr>
            <a:xfrm>
              <a:off x="1838960" y="2950730"/>
              <a:ext cx="426713" cy="2347"/>
            </a:xfrm>
            <a:prstGeom prst="straightConnector1">
              <a:avLst/>
            </a:prstGeom>
            <a:ln w="1270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sp>
        <p:nvSpPr>
          <p:cNvPr id="16" name="Rectangle 15"/>
          <p:cNvSpPr/>
          <p:nvPr/>
        </p:nvSpPr>
        <p:spPr>
          <a:xfrm>
            <a:off x="2022128" y="1905318"/>
            <a:ext cx="1775171"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Direct Impacts</a:t>
            </a:r>
            <a:endParaRPr lang="en-US" b="1" dirty="0">
              <a:solidFill>
                <a:srgbClr val="FFFFFF"/>
              </a:solidFill>
            </a:endParaRPr>
          </a:p>
        </p:txBody>
      </p:sp>
      <p:sp>
        <p:nvSpPr>
          <p:cNvPr id="17" name="Rectangle 16"/>
          <p:cNvSpPr/>
          <p:nvPr/>
        </p:nvSpPr>
        <p:spPr>
          <a:xfrm>
            <a:off x="3982260" y="1905318"/>
            <a:ext cx="2566178"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Intermediate Outcomes</a:t>
            </a:r>
            <a:endParaRPr lang="en-US" b="1" dirty="0">
              <a:solidFill>
                <a:srgbClr val="FFFFFF"/>
              </a:solidFill>
            </a:endParaRPr>
          </a:p>
        </p:txBody>
      </p:sp>
      <p:sp>
        <p:nvSpPr>
          <p:cNvPr id="18" name="Rectangle 17"/>
          <p:cNvSpPr/>
          <p:nvPr/>
        </p:nvSpPr>
        <p:spPr>
          <a:xfrm>
            <a:off x="318635" y="1904382"/>
            <a:ext cx="1535050"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Policy</a:t>
            </a:r>
            <a:endParaRPr lang="en-US" b="1" dirty="0">
              <a:solidFill>
                <a:srgbClr val="FFFFFF"/>
              </a:solidFill>
            </a:endParaRPr>
          </a:p>
        </p:txBody>
      </p:sp>
      <p:sp>
        <p:nvSpPr>
          <p:cNvPr id="19" name="Rectangle 18"/>
          <p:cNvSpPr/>
          <p:nvPr/>
        </p:nvSpPr>
        <p:spPr>
          <a:xfrm>
            <a:off x="6707188" y="1907876"/>
            <a:ext cx="1979612"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Health Outcomes</a:t>
            </a:r>
            <a:endParaRPr lang="en-US" b="1" dirty="0">
              <a:solidFill>
                <a:srgbClr val="FFFFFF"/>
              </a:solidFill>
            </a:endParaRPr>
          </a:p>
        </p:txBody>
      </p:sp>
      <p:sp>
        <p:nvSpPr>
          <p:cNvPr id="21" name="TextBox 19"/>
          <p:cNvSpPr txBox="1">
            <a:spLocks noChangeArrowheads="1"/>
          </p:cNvSpPr>
          <p:nvPr/>
        </p:nvSpPr>
        <p:spPr bwMode="auto">
          <a:xfrm>
            <a:off x="6639672" y="3303492"/>
            <a:ext cx="1819656" cy="923330"/>
          </a:xfrm>
          <a:prstGeom prst="rect">
            <a:avLst/>
          </a:prstGeom>
          <a:solidFill>
            <a:srgbClr val="FFFFFF"/>
          </a:solidFill>
          <a:ln w="9525">
            <a:solidFill>
              <a:srgbClr val="FF0000"/>
            </a:solidFill>
            <a:miter lim="800000"/>
            <a:headEnd/>
            <a:tailEnd/>
          </a:ln>
        </p:spPr>
        <p:txBody>
          <a:bodyPr wrap="square">
            <a:prstTxWarp prst="textNoShape">
              <a:avLst/>
            </a:prstTxWarp>
            <a:spAutoFit/>
          </a:bodyPr>
          <a:lstStyle/>
          <a:p>
            <a:r>
              <a:rPr lang="en-US" dirty="0" smtClean="0"/>
              <a:t>↓ Morbidity &amp; fatalities from emergencies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Chapter 2: Learning Objectives</a:t>
            </a:r>
            <a:endParaRPr lang="en-US" sz="4800" dirty="0"/>
          </a:p>
        </p:txBody>
      </p:sp>
      <p:sp>
        <p:nvSpPr>
          <p:cNvPr id="3" name="Content Placeholder 2"/>
          <p:cNvSpPr>
            <a:spLocks noGrp="1"/>
          </p:cNvSpPr>
          <p:nvPr>
            <p:ph idx="1"/>
          </p:nvPr>
        </p:nvSpPr>
        <p:spPr/>
        <p:txBody>
          <a:bodyPr>
            <a:normAutofit/>
          </a:bodyPr>
          <a:lstStyle/>
          <a:p>
            <a:pPr lvl="0" algn="l">
              <a:buFont typeface="Arial"/>
              <a:buChar char="•"/>
            </a:pPr>
            <a:r>
              <a:rPr lang="en-US" dirty="0"/>
              <a:t>Define critical climate change policy or policy elements among various sectors.</a:t>
            </a:r>
          </a:p>
          <a:p>
            <a:pPr lvl="0" algn="l">
              <a:buFont typeface="Arial"/>
              <a:buChar char="•"/>
            </a:pPr>
            <a:endParaRPr lang="en-US" dirty="0"/>
          </a:p>
          <a:p>
            <a:pPr lvl="0" algn="l">
              <a:buFont typeface="Arial"/>
              <a:buChar char="•"/>
            </a:pPr>
            <a:r>
              <a:rPr lang="en-US" dirty="0"/>
              <a:t>Differentiate among climate change policy types (e.g. mitigation, adaptation, emergency preparedness)</a:t>
            </a:r>
            <a:r>
              <a:rPr lang="en-US" dirty="0" smtClean="0"/>
              <a:t>.</a:t>
            </a:r>
          </a:p>
          <a:p>
            <a:pPr algn="l">
              <a:buFont typeface="Arial"/>
              <a:buChar char="•"/>
            </a:pPr>
            <a:endParaRPr lang="en-US" dirty="0" smtClean="0"/>
          </a:p>
          <a:p>
            <a:pPr lvl="0" algn="l">
              <a:buFont typeface="Arial"/>
              <a:buChar char="•"/>
            </a:pPr>
            <a:r>
              <a:rPr lang="en-US" dirty="0" smtClean="0"/>
              <a:t>Evaluate appropriateness of HIA on various climate change policy types.</a:t>
            </a:r>
          </a:p>
          <a:p>
            <a:endParaRPr lang="en-US" dirty="0" smtClean="0"/>
          </a:p>
          <a:p>
            <a:pPr lvl="0"/>
            <a:endParaRPr lang="en-US" dirty="0" smtClean="0"/>
          </a:p>
          <a:p>
            <a:pPr lvl="0"/>
            <a:endParaRPr lang="en-US" dirty="0" smtClean="0"/>
          </a:p>
          <a:p>
            <a:endParaRPr lang="en-US" dirty="0" smtClean="0"/>
          </a:p>
          <a:p>
            <a:pPr lvl="0"/>
            <a:endParaRPr lang="en-US" dirty="0" smtClean="0"/>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314960"/>
            <a:ext cx="8636000" cy="1188720"/>
          </a:xfrm>
        </p:spPr>
        <p:txBody>
          <a:bodyPr>
            <a:normAutofit fontScale="90000"/>
          </a:bodyPr>
          <a:lstStyle/>
          <a:p>
            <a:r>
              <a:rPr lang="en-US" dirty="0" smtClean="0"/>
              <a:t>Considerations With Emergency Management HIAs</a:t>
            </a:r>
            <a:endParaRPr lang="en-US" dirty="0"/>
          </a:p>
        </p:txBody>
      </p:sp>
      <p:sp>
        <p:nvSpPr>
          <p:cNvPr id="3" name="Content Placeholder 2"/>
          <p:cNvSpPr>
            <a:spLocks noGrp="1"/>
          </p:cNvSpPr>
          <p:nvPr>
            <p:ph idx="1"/>
          </p:nvPr>
        </p:nvSpPr>
        <p:spPr>
          <a:xfrm>
            <a:off x="254000" y="1706880"/>
            <a:ext cx="8636000" cy="4853940"/>
          </a:xfrm>
        </p:spPr>
        <p:txBody>
          <a:bodyPr>
            <a:normAutofit/>
          </a:bodyPr>
          <a:lstStyle/>
          <a:p>
            <a:pPr algn="l">
              <a:buFont typeface="Arial"/>
              <a:buChar char="•"/>
            </a:pPr>
            <a:r>
              <a:rPr lang="en-US" sz="3200" dirty="0" smtClean="0"/>
              <a:t>Health is already included – HIA may not add value</a:t>
            </a:r>
          </a:p>
        </p:txBody>
      </p:sp>
    </p:spTree>
    <p:extLst>
      <p:ext uri="{BB962C8B-B14F-4D97-AF65-F5344CB8AC3E}">
        <p14:creationId xmlns="" xmlns:p14="http://schemas.microsoft.com/office/powerpoint/2010/main" val="37219611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351280" y="3281680"/>
            <a:ext cx="3088640" cy="2915920"/>
          </a:xfrm>
          <a:prstGeom prst="ellipse">
            <a:avLst/>
          </a:prstGeom>
          <a:solidFill>
            <a:srgbClr val="C6D9F1">
              <a:alpha val="30000"/>
            </a:srgb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EMERGENCY MANAGEMENT</a:t>
            </a:r>
            <a:endParaRPr lang="en-US" dirty="0">
              <a:solidFill>
                <a:srgbClr val="000000"/>
              </a:solidFill>
            </a:endParaRPr>
          </a:p>
        </p:txBody>
      </p:sp>
      <p:sp>
        <p:nvSpPr>
          <p:cNvPr id="7" name="Oval 6"/>
          <p:cNvSpPr/>
          <p:nvPr/>
        </p:nvSpPr>
        <p:spPr>
          <a:xfrm>
            <a:off x="4693920" y="3322320"/>
            <a:ext cx="3017520" cy="2875280"/>
          </a:xfrm>
          <a:prstGeom prst="ellipse">
            <a:avLst/>
          </a:prstGeom>
          <a:solidFill>
            <a:srgbClr val="C6D9F1">
              <a:alpha val="30000"/>
            </a:srgbClr>
          </a:solid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MITIGATION</a:t>
            </a:r>
            <a:endParaRPr lang="en-US" dirty="0">
              <a:solidFill>
                <a:srgbClr val="000000"/>
              </a:solidFill>
            </a:endParaRPr>
          </a:p>
        </p:txBody>
      </p:sp>
      <p:sp>
        <p:nvSpPr>
          <p:cNvPr id="2" name="Oval 1"/>
          <p:cNvSpPr/>
          <p:nvPr/>
        </p:nvSpPr>
        <p:spPr>
          <a:xfrm>
            <a:off x="3037840" y="1905000"/>
            <a:ext cx="3088640" cy="2834640"/>
          </a:xfrm>
          <a:prstGeom prst="ellipse">
            <a:avLst/>
          </a:prstGeom>
          <a:solidFill>
            <a:srgbClr val="C6D9F1">
              <a:alpha val="30000"/>
            </a:srgb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ADAPTATION</a:t>
            </a:r>
            <a:endParaRPr lang="en-US" dirty="0">
              <a:solidFill>
                <a:srgbClr val="000000"/>
              </a:solidFill>
            </a:endParaRPr>
          </a:p>
        </p:txBody>
      </p:sp>
      <p:sp>
        <p:nvSpPr>
          <p:cNvPr id="3" name="TextBox 2"/>
          <p:cNvSpPr txBox="1"/>
          <p:nvPr/>
        </p:nvSpPr>
        <p:spPr>
          <a:xfrm>
            <a:off x="447040" y="233680"/>
            <a:ext cx="8036560" cy="707886"/>
          </a:xfrm>
          <a:prstGeom prst="rect">
            <a:avLst/>
          </a:prstGeom>
          <a:noFill/>
        </p:spPr>
        <p:txBody>
          <a:bodyPr wrap="square" rtlCol="0">
            <a:spAutoFit/>
          </a:bodyPr>
          <a:lstStyle/>
          <a:p>
            <a:pPr algn="ctr"/>
            <a:r>
              <a:rPr lang="en-US" sz="4000" dirty="0" smtClean="0">
                <a:latin typeface="Gill Sans Light"/>
                <a:cs typeface="Gill Sans Light"/>
              </a:rPr>
              <a:t>Policies Can Overlap In Impact</a:t>
            </a:r>
            <a:endParaRPr lang="en-US" sz="4000" dirty="0">
              <a:latin typeface="Gill Sans Light"/>
              <a:cs typeface="Gill Sans Light"/>
            </a:endParaRPr>
          </a:p>
        </p:txBody>
      </p:sp>
      <p:sp>
        <p:nvSpPr>
          <p:cNvPr id="4" name="TextBox 3"/>
          <p:cNvSpPr txBox="1"/>
          <p:nvPr/>
        </p:nvSpPr>
        <p:spPr>
          <a:xfrm>
            <a:off x="264160" y="2204720"/>
            <a:ext cx="2387600" cy="923330"/>
          </a:xfrm>
          <a:prstGeom prst="rect">
            <a:avLst/>
          </a:prstGeom>
          <a:noFill/>
        </p:spPr>
        <p:txBody>
          <a:bodyPr wrap="square" rtlCol="0">
            <a:spAutoFit/>
          </a:bodyPr>
          <a:lstStyle/>
          <a:p>
            <a:r>
              <a:rPr lang="en-US" dirty="0"/>
              <a:t>S</a:t>
            </a:r>
            <a:r>
              <a:rPr lang="en-US" dirty="0" smtClean="0"/>
              <a:t>eismic upgrades for buildings – earthquake protection</a:t>
            </a:r>
          </a:p>
        </p:txBody>
      </p:sp>
      <p:cxnSp>
        <p:nvCxnSpPr>
          <p:cNvPr id="12" name="Straight Arrow Connector 11"/>
          <p:cNvCxnSpPr>
            <a:stCxn id="4" idx="2"/>
          </p:cNvCxnSpPr>
          <p:nvPr/>
        </p:nvCxnSpPr>
        <p:spPr>
          <a:xfrm>
            <a:off x="1457960" y="3128050"/>
            <a:ext cx="2133600" cy="70227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6217921" y="1747520"/>
            <a:ext cx="2499360" cy="1200329"/>
          </a:xfrm>
          <a:prstGeom prst="rect">
            <a:avLst/>
          </a:prstGeom>
          <a:noFill/>
        </p:spPr>
        <p:txBody>
          <a:bodyPr wrap="square" rtlCol="0">
            <a:spAutoFit/>
          </a:bodyPr>
          <a:lstStyle/>
          <a:p>
            <a:r>
              <a:rPr lang="en-US" dirty="0" smtClean="0"/>
              <a:t>Building infrastructure upgrades – increase energy efficiency and cooling </a:t>
            </a:r>
            <a:endParaRPr lang="en-US" dirty="0"/>
          </a:p>
        </p:txBody>
      </p:sp>
      <p:cxnSp>
        <p:nvCxnSpPr>
          <p:cNvPr id="17" name="Straight Arrow Connector 16"/>
          <p:cNvCxnSpPr>
            <a:stCxn id="13" idx="2"/>
          </p:cNvCxnSpPr>
          <p:nvPr/>
        </p:nvCxnSpPr>
        <p:spPr>
          <a:xfrm flipH="1">
            <a:off x="5252721" y="2947849"/>
            <a:ext cx="2214880" cy="100439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1279469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p:cNvGrpSpPr/>
          <p:nvPr/>
        </p:nvGrpSpPr>
        <p:grpSpPr>
          <a:xfrm>
            <a:off x="2113280" y="1489492"/>
            <a:ext cx="1544320" cy="1408430"/>
            <a:chOff x="1676400" y="2281972"/>
            <a:chExt cx="1544320" cy="1408430"/>
          </a:xfrm>
          <a:solidFill>
            <a:schemeClr val="bg1">
              <a:lumMod val="65000"/>
            </a:schemeClr>
          </a:solidFill>
        </p:grpSpPr>
        <p:sp>
          <p:nvSpPr>
            <p:cNvPr id="24" name="Oval 23"/>
            <p:cNvSpPr/>
            <p:nvPr/>
          </p:nvSpPr>
          <p:spPr>
            <a:xfrm>
              <a:off x="1676400" y="2281972"/>
              <a:ext cx="1381760" cy="140843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FFFFFF"/>
                  </a:solidFill>
                </a:rPr>
                <a:t>Climate Change</a:t>
              </a:r>
              <a:endParaRPr lang="en-US" sz="1600" dirty="0">
                <a:solidFill>
                  <a:srgbClr val="FFFFFF"/>
                </a:solidFill>
              </a:endParaRPr>
            </a:p>
          </p:txBody>
        </p:sp>
        <p:cxnSp>
          <p:nvCxnSpPr>
            <p:cNvPr id="31" name="Straight Arrow Connector 30"/>
            <p:cNvCxnSpPr>
              <a:stCxn id="24" idx="6"/>
              <a:endCxn id="30" idx="2"/>
            </p:cNvCxnSpPr>
            <p:nvPr/>
          </p:nvCxnSpPr>
          <p:spPr>
            <a:xfrm>
              <a:off x="3058160" y="2986187"/>
              <a:ext cx="162560" cy="6350"/>
            </a:xfrm>
            <a:prstGeom prst="straightConnector1">
              <a:avLst/>
            </a:prstGeom>
            <a:grpFill/>
            <a:ln w="12700" cap="flat" cmpd="sng" algn="ctr">
              <a:solidFill>
                <a:schemeClr val="tx2">
                  <a:lumMod val="60000"/>
                  <a:lumOff val="40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53" name="Group 52"/>
          <p:cNvGrpSpPr/>
          <p:nvPr/>
        </p:nvGrpSpPr>
        <p:grpSpPr>
          <a:xfrm>
            <a:off x="5311140" y="1300480"/>
            <a:ext cx="1882140" cy="1831123"/>
            <a:chOff x="4874260" y="2001520"/>
            <a:chExt cx="1882140" cy="1831123"/>
          </a:xfrm>
          <a:solidFill>
            <a:schemeClr val="bg1">
              <a:lumMod val="65000"/>
            </a:schemeClr>
          </a:solidFill>
        </p:grpSpPr>
        <p:cxnSp>
          <p:nvCxnSpPr>
            <p:cNvPr id="21" name="Straight Arrow Connector 20"/>
            <p:cNvCxnSpPr>
              <a:stCxn id="35" idx="3"/>
              <a:endCxn id="47" idx="1"/>
            </p:cNvCxnSpPr>
            <p:nvPr/>
          </p:nvCxnSpPr>
          <p:spPr>
            <a:xfrm>
              <a:off x="6441440" y="2917082"/>
              <a:ext cx="314960" cy="1160"/>
            </a:xfrm>
            <a:prstGeom prst="straightConnector1">
              <a:avLst/>
            </a:prstGeom>
            <a:grpFill/>
            <a:ln w="12700" cap="flat" cmpd="sng" algn="ctr">
              <a:solidFill>
                <a:srgbClr val="558ED5"/>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35" name="Rectangle 34"/>
            <p:cNvSpPr/>
            <p:nvPr/>
          </p:nvSpPr>
          <p:spPr>
            <a:xfrm>
              <a:off x="4874260" y="2001520"/>
              <a:ext cx="1567180" cy="183112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Intermediate Factors:</a:t>
              </a:r>
            </a:p>
            <a:p>
              <a:pPr algn="ctr"/>
              <a:r>
                <a:rPr lang="en-US" dirty="0" smtClean="0">
                  <a:solidFill>
                    <a:schemeClr val="bg1"/>
                  </a:solidFill>
                </a:rPr>
                <a:t>Crop Yields,</a:t>
              </a:r>
            </a:p>
            <a:p>
              <a:pPr algn="ctr"/>
              <a:r>
                <a:rPr lang="en-US" dirty="0" smtClean="0">
                  <a:solidFill>
                    <a:schemeClr val="bg1"/>
                  </a:solidFill>
                </a:rPr>
                <a:t>Air Quality, Social System</a:t>
              </a:r>
            </a:p>
            <a:p>
              <a:pPr algn="ctr"/>
              <a:r>
                <a:rPr lang="en-US" dirty="0" smtClean="0">
                  <a:solidFill>
                    <a:schemeClr val="bg1"/>
                  </a:solidFill>
                </a:rPr>
                <a:t>Pollen </a:t>
              </a:r>
            </a:p>
          </p:txBody>
        </p:sp>
      </p:grpSp>
      <p:grpSp>
        <p:nvGrpSpPr>
          <p:cNvPr id="49" name="Group 48"/>
          <p:cNvGrpSpPr/>
          <p:nvPr/>
        </p:nvGrpSpPr>
        <p:grpSpPr>
          <a:xfrm>
            <a:off x="278130" y="1448118"/>
            <a:ext cx="1855470" cy="1480284"/>
            <a:chOff x="95250" y="2240598"/>
            <a:chExt cx="1855470" cy="1480284"/>
          </a:xfrm>
          <a:solidFill>
            <a:schemeClr val="bg1">
              <a:lumMod val="65000"/>
            </a:schemeClr>
          </a:solidFill>
        </p:grpSpPr>
        <p:sp>
          <p:nvSpPr>
            <p:cNvPr id="23" name="Oval 22"/>
            <p:cNvSpPr/>
            <p:nvPr/>
          </p:nvSpPr>
          <p:spPr>
            <a:xfrm>
              <a:off x="95250" y="2240598"/>
              <a:ext cx="1577340" cy="1480284"/>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FFFFFF"/>
                  </a:solidFill>
                </a:rPr>
                <a:t>Natural &amp; Human Influences on Climate</a:t>
              </a:r>
              <a:endParaRPr lang="en-US" sz="1600" dirty="0">
                <a:solidFill>
                  <a:srgbClr val="FFFFFF"/>
                </a:solidFill>
              </a:endParaRPr>
            </a:p>
          </p:txBody>
        </p:sp>
        <p:cxnSp>
          <p:nvCxnSpPr>
            <p:cNvPr id="43" name="Straight Arrow Connector 42"/>
            <p:cNvCxnSpPr>
              <a:stCxn id="23" idx="6"/>
              <a:endCxn id="24" idx="2"/>
            </p:cNvCxnSpPr>
            <p:nvPr/>
          </p:nvCxnSpPr>
          <p:spPr>
            <a:xfrm>
              <a:off x="1672590" y="2980740"/>
              <a:ext cx="278130" cy="5447"/>
            </a:xfrm>
            <a:prstGeom prst="straightConnector1">
              <a:avLst/>
            </a:prstGeom>
            <a:grpFill/>
            <a:ln w="12700" cmpd="sng">
              <a:solidFill>
                <a:srgbClr val="558ED5"/>
              </a:solidFill>
              <a:tailEnd type="arrow"/>
            </a:ln>
          </p:spPr>
          <p:style>
            <a:lnRef idx="2">
              <a:schemeClr val="accent1"/>
            </a:lnRef>
            <a:fillRef idx="0">
              <a:schemeClr val="accent1"/>
            </a:fillRef>
            <a:effectRef idx="1">
              <a:schemeClr val="accent1"/>
            </a:effectRef>
            <a:fontRef idx="minor">
              <a:schemeClr val="tx1"/>
            </a:fontRef>
          </p:style>
        </p:cxnSp>
      </p:grpSp>
      <p:sp>
        <p:nvSpPr>
          <p:cNvPr id="47" name="Rectangle 46"/>
          <p:cNvSpPr/>
          <p:nvPr/>
        </p:nvSpPr>
        <p:spPr>
          <a:xfrm>
            <a:off x="7193280" y="1506002"/>
            <a:ext cx="1564640" cy="1422400"/>
          </a:xfrm>
          <a:prstGeom prst="rect">
            <a:avLst/>
          </a:prstGeom>
          <a:solidFill>
            <a:schemeClr val="bg1">
              <a:lumMod val="6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solidFill>
                  <a:schemeClr val="bg1"/>
                </a:solidFill>
              </a:rPr>
              <a:t>Adverse Health Effects</a:t>
            </a:r>
          </a:p>
          <a:p>
            <a:pPr algn="ctr"/>
            <a:endParaRPr lang="en-US" dirty="0" smtClean="0">
              <a:solidFill>
                <a:srgbClr val="000000"/>
              </a:solidFill>
            </a:endParaRPr>
          </a:p>
        </p:txBody>
      </p:sp>
      <p:grpSp>
        <p:nvGrpSpPr>
          <p:cNvPr id="52" name="Group 51"/>
          <p:cNvGrpSpPr/>
          <p:nvPr/>
        </p:nvGrpSpPr>
        <p:grpSpPr>
          <a:xfrm>
            <a:off x="3657600" y="1475522"/>
            <a:ext cx="1653540" cy="1449070"/>
            <a:chOff x="3220720" y="2268002"/>
            <a:chExt cx="1653540" cy="1449070"/>
          </a:xfrm>
          <a:solidFill>
            <a:schemeClr val="bg1">
              <a:lumMod val="65000"/>
            </a:schemeClr>
          </a:solidFill>
        </p:grpSpPr>
        <p:sp>
          <p:nvSpPr>
            <p:cNvPr id="30" name="Oval 29"/>
            <p:cNvSpPr/>
            <p:nvPr/>
          </p:nvSpPr>
          <p:spPr>
            <a:xfrm>
              <a:off x="3220720" y="2268002"/>
              <a:ext cx="1460500" cy="1449070"/>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FFFFFF"/>
                  </a:solidFill>
                </a:rPr>
                <a:t>Regional Weather Change</a:t>
              </a:r>
              <a:endParaRPr lang="en-US" sz="1600" dirty="0">
                <a:solidFill>
                  <a:srgbClr val="FFFFFF"/>
                </a:solidFill>
              </a:endParaRPr>
            </a:p>
          </p:txBody>
        </p:sp>
        <p:cxnSp>
          <p:nvCxnSpPr>
            <p:cNvPr id="51" name="Straight Arrow Connector 50"/>
            <p:cNvCxnSpPr>
              <a:stCxn id="30" idx="6"/>
              <a:endCxn id="35" idx="1"/>
            </p:cNvCxnSpPr>
            <p:nvPr/>
          </p:nvCxnSpPr>
          <p:spPr>
            <a:xfrm>
              <a:off x="4681220" y="2992537"/>
              <a:ext cx="193040" cy="15985"/>
            </a:xfrm>
            <a:prstGeom prst="straightConnector1">
              <a:avLst/>
            </a:prstGeom>
            <a:grpFill/>
            <a:ln w="12700" cap="flat" cmpd="sng" algn="ctr">
              <a:solidFill>
                <a:srgbClr val="558ED5"/>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cxnSp>
        <p:nvCxnSpPr>
          <p:cNvPr id="57" name="Straight Arrow Connector 56"/>
          <p:cNvCxnSpPr>
            <a:stCxn id="5" idx="0"/>
            <a:endCxn id="24" idx="2"/>
          </p:cNvCxnSpPr>
          <p:nvPr/>
        </p:nvCxnSpPr>
        <p:spPr>
          <a:xfrm flipV="1">
            <a:off x="1676400" y="2193707"/>
            <a:ext cx="436880" cy="1631144"/>
          </a:xfrm>
          <a:prstGeom prst="straightConnector1">
            <a:avLst/>
          </a:prstGeom>
          <a:ln w="12700" cap="flat" cmpd="sng" algn="ctr">
            <a:solidFill>
              <a:schemeClr val="accent2">
                <a:lumMod val="75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927100" y="3824851"/>
            <a:ext cx="1498600" cy="1200328"/>
          </a:xfrm>
          <a:prstGeom prst="rect">
            <a:avLst/>
          </a:prstGeom>
          <a:noFill/>
          <a:ln>
            <a:noFill/>
          </a:ln>
        </p:spPr>
        <p:txBody>
          <a:bodyPr wrap="square" rtlCol="0">
            <a:spAutoFit/>
          </a:bodyPr>
          <a:lstStyle/>
          <a:p>
            <a:pPr algn="ctr"/>
            <a:r>
              <a:rPr lang="en-US" sz="2400" dirty="0" smtClean="0">
                <a:solidFill>
                  <a:srgbClr val="FF0000"/>
                </a:solidFill>
              </a:rPr>
              <a:t>Mitigation Policy or Projects</a:t>
            </a:r>
            <a:endParaRPr lang="en-US" sz="2400" dirty="0">
              <a:solidFill>
                <a:srgbClr val="FF0000"/>
              </a:solidFill>
            </a:endParaRPr>
          </a:p>
        </p:txBody>
      </p:sp>
      <p:sp>
        <p:nvSpPr>
          <p:cNvPr id="27" name="Rectangle 26"/>
          <p:cNvSpPr/>
          <p:nvPr/>
        </p:nvSpPr>
        <p:spPr>
          <a:xfrm>
            <a:off x="2893060" y="5467241"/>
            <a:ext cx="2961164" cy="50567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solidFill>
                  <a:srgbClr val="000000"/>
                </a:solidFill>
              </a:rPr>
              <a:t>Co-benefits and Co-costs</a:t>
            </a:r>
          </a:p>
        </p:txBody>
      </p:sp>
      <p:cxnSp>
        <p:nvCxnSpPr>
          <p:cNvPr id="28" name="Straight Arrow Connector 27"/>
          <p:cNvCxnSpPr>
            <a:stCxn id="5" idx="2"/>
            <a:endCxn id="27" idx="1"/>
          </p:cNvCxnSpPr>
          <p:nvPr/>
        </p:nvCxnSpPr>
        <p:spPr>
          <a:xfrm>
            <a:off x="1676400" y="5025179"/>
            <a:ext cx="1216660" cy="694901"/>
          </a:xfrm>
          <a:prstGeom prst="straightConnector1">
            <a:avLst/>
          </a:prstGeom>
          <a:ln w="12700" cap="flat" cmpd="sng" algn="ctr">
            <a:solidFill>
              <a:schemeClr val="accent2">
                <a:lumMod val="75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5" name="Title 14"/>
          <p:cNvSpPr>
            <a:spLocks noGrp="1"/>
          </p:cNvSpPr>
          <p:nvPr>
            <p:ph type="title"/>
          </p:nvPr>
        </p:nvSpPr>
        <p:spPr>
          <a:xfrm>
            <a:off x="457200" y="91758"/>
            <a:ext cx="8229600" cy="1143000"/>
          </a:xfrm>
        </p:spPr>
        <p:txBody>
          <a:bodyPr/>
          <a:lstStyle/>
          <a:p>
            <a:r>
              <a:rPr lang="en-US" dirty="0" smtClean="0">
                <a:latin typeface="Gill Sans Light"/>
                <a:cs typeface="Gill Sans Light"/>
              </a:rPr>
              <a:t>Co-benefits and Co-costs</a:t>
            </a:r>
            <a:endParaRPr lang="en-US" dirty="0">
              <a:latin typeface="Gill Sans Light"/>
              <a:cs typeface="Gill Sans Light"/>
            </a:endParaRPr>
          </a:p>
        </p:txBody>
      </p:sp>
      <p:grpSp>
        <p:nvGrpSpPr>
          <p:cNvPr id="2" name="Group 1"/>
          <p:cNvGrpSpPr/>
          <p:nvPr/>
        </p:nvGrpSpPr>
        <p:grpSpPr>
          <a:xfrm>
            <a:off x="3493770" y="2216042"/>
            <a:ext cx="1817370" cy="3251199"/>
            <a:chOff x="3493770" y="2216042"/>
            <a:chExt cx="1817370" cy="3251199"/>
          </a:xfrm>
        </p:grpSpPr>
        <p:grpSp>
          <p:nvGrpSpPr>
            <p:cNvPr id="55" name="Group 54"/>
            <p:cNvGrpSpPr/>
            <p:nvPr/>
          </p:nvGrpSpPr>
          <p:grpSpPr>
            <a:xfrm>
              <a:off x="3493770" y="2216042"/>
              <a:ext cx="1817370" cy="2823134"/>
              <a:chOff x="3493770" y="1832594"/>
              <a:chExt cx="1817370" cy="4189170"/>
            </a:xfrm>
          </p:grpSpPr>
          <p:sp>
            <p:nvSpPr>
              <p:cNvPr id="9" name="TextBox 8"/>
              <p:cNvSpPr txBox="1"/>
              <p:nvPr/>
            </p:nvSpPr>
            <p:spPr>
              <a:xfrm>
                <a:off x="3493770" y="4240626"/>
                <a:ext cx="1744980" cy="1781138"/>
              </a:xfrm>
              <a:prstGeom prst="rect">
                <a:avLst/>
              </a:prstGeom>
              <a:noFill/>
              <a:ln>
                <a:noFill/>
              </a:ln>
            </p:spPr>
            <p:txBody>
              <a:bodyPr wrap="square" rtlCol="0">
                <a:spAutoFit/>
              </a:bodyPr>
              <a:lstStyle/>
              <a:p>
                <a:pPr algn="ctr"/>
                <a:r>
                  <a:rPr lang="en-US" sz="2400" dirty="0" smtClean="0">
                    <a:solidFill>
                      <a:srgbClr val="FF0000"/>
                    </a:solidFill>
                  </a:rPr>
                  <a:t>Adaptation Policy or Projects</a:t>
                </a:r>
                <a:endParaRPr lang="en-US" sz="2400" dirty="0">
                  <a:solidFill>
                    <a:srgbClr val="FF0000"/>
                  </a:solidFill>
                </a:endParaRPr>
              </a:p>
            </p:txBody>
          </p:sp>
          <p:cxnSp>
            <p:nvCxnSpPr>
              <p:cNvPr id="61" name="Straight Arrow Connector 60"/>
              <p:cNvCxnSpPr>
                <a:stCxn id="9" idx="0"/>
                <a:endCxn id="35" idx="1"/>
              </p:cNvCxnSpPr>
              <p:nvPr/>
            </p:nvCxnSpPr>
            <p:spPr>
              <a:xfrm flipV="1">
                <a:off x="4366260" y="1832594"/>
                <a:ext cx="944880" cy="2408032"/>
              </a:xfrm>
              <a:prstGeom prst="straightConnector1">
                <a:avLst/>
              </a:prstGeom>
              <a:ln w="12700" cap="flat" cmpd="sng" algn="ctr">
                <a:solidFill>
                  <a:srgbClr val="953735"/>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cxnSp>
          <p:nvCxnSpPr>
            <p:cNvPr id="38" name="Straight Arrow Connector 37"/>
            <p:cNvCxnSpPr>
              <a:stCxn id="9" idx="2"/>
              <a:endCxn id="27" idx="0"/>
            </p:cNvCxnSpPr>
            <p:nvPr/>
          </p:nvCxnSpPr>
          <p:spPr>
            <a:xfrm>
              <a:off x="4366260" y="5039176"/>
              <a:ext cx="7382" cy="428065"/>
            </a:xfrm>
            <a:prstGeom prst="straightConnector1">
              <a:avLst/>
            </a:prstGeom>
            <a:ln w="12700" cap="flat" cmpd="sng" algn="ctr">
              <a:solidFill>
                <a:schemeClr val="accent2">
                  <a:lumMod val="75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3" name="Group 2"/>
          <p:cNvGrpSpPr/>
          <p:nvPr/>
        </p:nvGrpSpPr>
        <p:grpSpPr>
          <a:xfrm>
            <a:off x="5854224" y="2217202"/>
            <a:ext cx="1968500" cy="3502878"/>
            <a:chOff x="5854224" y="2217202"/>
            <a:chExt cx="1968500" cy="3502878"/>
          </a:xfrm>
        </p:grpSpPr>
        <p:grpSp>
          <p:nvGrpSpPr>
            <p:cNvPr id="56" name="Group 55"/>
            <p:cNvGrpSpPr/>
            <p:nvPr/>
          </p:nvGrpSpPr>
          <p:grpSpPr>
            <a:xfrm>
              <a:off x="5854224" y="2217202"/>
              <a:ext cx="1968500" cy="3057042"/>
              <a:chOff x="5853430" y="1867147"/>
              <a:chExt cx="1968500" cy="4297417"/>
            </a:xfrm>
          </p:grpSpPr>
          <p:sp>
            <p:nvSpPr>
              <p:cNvPr id="29" name="TextBox 28"/>
              <p:cNvSpPr txBox="1"/>
              <p:nvPr/>
            </p:nvSpPr>
            <p:spPr>
              <a:xfrm>
                <a:off x="5853430" y="3958025"/>
                <a:ext cx="1968500" cy="2206539"/>
              </a:xfrm>
              <a:prstGeom prst="rect">
                <a:avLst/>
              </a:prstGeom>
              <a:noFill/>
              <a:ln>
                <a:noFill/>
              </a:ln>
            </p:spPr>
            <p:txBody>
              <a:bodyPr wrap="square" rtlCol="0">
                <a:spAutoFit/>
              </a:bodyPr>
              <a:lstStyle/>
              <a:p>
                <a:pPr algn="ctr"/>
                <a:r>
                  <a:rPr lang="en-US" sz="2400" dirty="0" smtClean="0">
                    <a:solidFill>
                      <a:srgbClr val="FF0000"/>
                    </a:solidFill>
                  </a:rPr>
                  <a:t>Emergency Management Policy or Projects</a:t>
                </a:r>
                <a:endParaRPr lang="en-US" sz="2400" dirty="0">
                  <a:solidFill>
                    <a:srgbClr val="FF0000"/>
                  </a:solidFill>
                </a:endParaRPr>
              </a:p>
            </p:txBody>
          </p:sp>
          <p:cxnSp>
            <p:nvCxnSpPr>
              <p:cNvPr id="71" name="Straight Arrow Connector 70"/>
              <p:cNvCxnSpPr>
                <a:stCxn id="29" idx="0"/>
                <a:endCxn id="47" idx="1"/>
              </p:cNvCxnSpPr>
              <p:nvPr/>
            </p:nvCxnSpPr>
            <p:spPr>
              <a:xfrm flipV="1">
                <a:off x="6837680" y="1867147"/>
                <a:ext cx="354806" cy="2090878"/>
              </a:xfrm>
              <a:prstGeom prst="straightConnector1">
                <a:avLst/>
              </a:prstGeom>
              <a:ln w="12700" cap="flat" cmpd="sng" algn="ctr">
                <a:solidFill>
                  <a:srgbClr val="953735"/>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cxnSp>
          <p:nvCxnSpPr>
            <p:cNvPr id="41" name="Straight Arrow Connector 40"/>
            <p:cNvCxnSpPr>
              <a:stCxn id="29" idx="2"/>
              <a:endCxn id="27" idx="3"/>
            </p:cNvCxnSpPr>
            <p:nvPr/>
          </p:nvCxnSpPr>
          <p:spPr>
            <a:xfrm flipH="1">
              <a:off x="5854224" y="5274244"/>
              <a:ext cx="984250" cy="445836"/>
            </a:xfrm>
            <a:prstGeom prst="straightConnector1">
              <a:avLst/>
            </a:prstGeom>
            <a:ln w="12700" cap="flat" cmpd="sng" algn="ctr">
              <a:solidFill>
                <a:schemeClr val="accent2">
                  <a:lumMod val="75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sp>
        <p:nvSpPr>
          <p:cNvPr id="34" name="TextBox 33"/>
          <p:cNvSpPr txBox="1"/>
          <p:nvPr/>
        </p:nvSpPr>
        <p:spPr>
          <a:xfrm>
            <a:off x="112057" y="6350000"/>
            <a:ext cx="9138326" cy="369332"/>
          </a:xfrm>
          <a:prstGeom prst="rect">
            <a:avLst/>
          </a:prstGeom>
          <a:noFill/>
        </p:spPr>
        <p:txBody>
          <a:bodyPr wrap="none" rtlCol="0">
            <a:spAutoFit/>
          </a:bodyPr>
          <a:lstStyle/>
          <a:p>
            <a:r>
              <a:rPr lang="en-US" dirty="0" smtClean="0">
                <a:solidFill>
                  <a:schemeClr val="bg1">
                    <a:lumMod val="50000"/>
                  </a:schemeClr>
                </a:solidFill>
              </a:rPr>
              <a:t>Adapted from: Haines, A., </a:t>
            </a:r>
            <a:r>
              <a:rPr lang="en-US" dirty="0" err="1" smtClean="0">
                <a:solidFill>
                  <a:schemeClr val="bg1">
                    <a:lumMod val="50000"/>
                  </a:schemeClr>
                </a:solidFill>
              </a:rPr>
              <a:t>Patz</a:t>
            </a:r>
            <a:r>
              <a:rPr lang="en-US" dirty="0" smtClean="0">
                <a:solidFill>
                  <a:schemeClr val="bg1">
                    <a:lumMod val="50000"/>
                  </a:schemeClr>
                </a:solidFill>
              </a:rPr>
              <a:t>, J. Health effects of climate change. JAMA. 2004; 291(1): 99-103.</a:t>
            </a:r>
            <a:endParaRPr lang="en-US" dirty="0">
              <a:solidFill>
                <a:schemeClr val="bg1">
                  <a:lumMod val="50000"/>
                </a:schemeClr>
              </a:solidFill>
            </a:endParaRPr>
          </a:p>
        </p:txBody>
      </p:sp>
    </p:spTree>
    <p:extLst>
      <p:ext uri="{BB962C8B-B14F-4D97-AF65-F5344CB8AC3E}">
        <p14:creationId xmlns="" xmlns:p14="http://schemas.microsoft.com/office/powerpoint/2010/main" val="934699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75920" y="122237"/>
            <a:ext cx="8351520" cy="1260475"/>
          </a:xfrm>
        </p:spPr>
        <p:txBody>
          <a:bodyPr/>
          <a:lstStyle/>
          <a:p>
            <a:r>
              <a:rPr lang="en-US" sz="4400" dirty="0" smtClean="0"/>
              <a:t>Policies Will Have Other Impacts</a:t>
            </a:r>
            <a:endParaRPr lang="en-US" sz="4400" dirty="0"/>
          </a:p>
        </p:txBody>
      </p:sp>
      <p:sp>
        <p:nvSpPr>
          <p:cNvPr id="4" name="Text Placeholder 3"/>
          <p:cNvSpPr>
            <a:spLocks noGrp="1"/>
          </p:cNvSpPr>
          <p:nvPr>
            <p:ph type="body" idx="1"/>
          </p:nvPr>
        </p:nvSpPr>
        <p:spPr/>
        <p:txBody>
          <a:bodyPr/>
          <a:lstStyle/>
          <a:p>
            <a:r>
              <a:rPr lang="en-US" dirty="0" smtClean="0"/>
              <a:t>Co-Benefits	</a:t>
            </a:r>
            <a:endParaRPr lang="en-US" dirty="0"/>
          </a:p>
        </p:txBody>
      </p:sp>
      <p:sp>
        <p:nvSpPr>
          <p:cNvPr id="5" name="Content Placeholder 4"/>
          <p:cNvSpPr>
            <a:spLocks noGrp="1"/>
          </p:cNvSpPr>
          <p:nvPr>
            <p:ph sz="half" idx="2"/>
          </p:nvPr>
        </p:nvSpPr>
        <p:spPr/>
        <p:txBody>
          <a:bodyPr>
            <a:normAutofit lnSpcReduction="10000"/>
          </a:bodyPr>
          <a:lstStyle/>
          <a:p>
            <a:pPr marL="0" indent="0" algn="l">
              <a:buNone/>
            </a:pPr>
            <a:r>
              <a:rPr lang="en-US" dirty="0"/>
              <a:t>The benefits of policies that are </a:t>
            </a:r>
            <a:r>
              <a:rPr lang="en-US" dirty="0" smtClean="0"/>
              <a:t>implemented …acknowledging that most policies designed to address greenhouse gas mitigation also have other, often at least equally important, rationales (e.g., related to objectives of development, sustainability, and equity) (US EPA Glossary). </a:t>
            </a:r>
            <a:endParaRPr lang="en-US" dirty="0"/>
          </a:p>
        </p:txBody>
      </p:sp>
      <p:sp>
        <p:nvSpPr>
          <p:cNvPr id="6" name="Text Placeholder 5"/>
          <p:cNvSpPr>
            <a:spLocks noGrp="1"/>
          </p:cNvSpPr>
          <p:nvPr>
            <p:ph type="body" sz="quarter" idx="3"/>
          </p:nvPr>
        </p:nvSpPr>
        <p:spPr/>
        <p:txBody>
          <a:bodyPr/>
          <a:lstStyle/>
          <a:p>
            <a:r>
              <a:rPr lang="en-US" dirty="0" smtClean="0"/>
              <a:t>Co-Costs</a:t>
            </a:r>
            <a:endParaRPr lang="en-US" dirty="0"/>
          </a:p>
        </p:txBody>
      </p:sp>
      <p:sp>
        <p:nvSpPr>
          <p:cNvPr id="7" name="Content Placeholder 6"/>
          <p:cNvSpPr>
            <a:spLocks noGrp="1"/>
          </p:cNvSpPr>
          <p:nvPr>
            <p:ph sz="quarter" idx="4"/>
          </p:nvPr>
        </p:nvSpPr>
        <p:spPr/>
        <p:txBody>
          <a:bodyPr/>
          <a:lstStyle/>
          <a:p>
            <a:pPr marL="0" indent="0" algn="l">
              <a:buNone/>
            </a:pPr>
            <a:r>
              <a:rPr lang="en-US" dirty="0" smtClean="0"/>
              <a:t>The negative impacts of policies that diminish health. This term is used to distinguish between the co-impacts that benefit health (co-benefits) and those that have a negative impact on health (co</a:t>
            </a:r>
            <a:r>
              <a:rPr lang="en-US" smtClean="0"/>
              <a:t>-costs).</a:t>
            </a:r>
            <a:endParaRPr lang="en-US" dirty="0"/>
          </a:p>
        </p:txBody>
      </p:sp>
    </p:spTree>
    <p:extLst>
      <p:ext uri="{BB962C8B-B14F-4D97-AF65-F5344CB8AC3E}">
        <p14:creationId xmlns="" xmlns:p14="http://schemas.microsoft.com/office/powerpoint/2010/main" val="27634551"/>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txBox="1">
            <a:spLocks noChangeArrowheads="1"/>
          </p:cNvSpPr>
          <p:nvPr/>
        </p:nvSpPr>
        <p:spPr>
          <a:xfrm>
            <a:off x="533400" y="304800"/>
            <a:ext cx="7924800" cy="8382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latin typeface="Gill Sans Light"/>
                <a:ea typeface="ＭＳ Ｐゴシック" charset="0"/>
                <a:cs typeface="Gill Sans Light"/>
              </a:rPr>
              <a:t>Economic Co-Benefits of GHG Mitigation on Health</a:t>
            </a:r>
            <a:endParaRPr lang="en-US" dirty="0">
              <a:latin typeface="Gill Sans Light"/>
              <a:ea typeface="ＭＳ Ｐゴシック" charset="0"/>
              <a:cs typeface="Gill Sans Light"/>
            </a:endParaRPr>
          </a:p>
        </p:txBody>
      </p:sp>
      <p:sp>
        <p:nvSpPr>
          <p:cNvPr id="3" name="Rectangle 3"/>
          <p:cNvSpPr txBox="1">
            <a:spLocks noChangeArrowheads="1"/>
          </p:cNvSpPr>
          <p:nvPr/>
        </p:nvSpPr>
        <p:spPr>
          <a:xfrm>
            <a:off x="873760" y="1996440"/>
            <a:ext cx="7736840" cy="36322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spcBef>
                <a:spcPct val="85000"/>
              </a:spcBef>
            </a:pPr>
            <a:r>
              <a:rPr lang="en-US" dirty="0" smtClean="0">
                <a:latin typeface="Gill Sans Light"/>
                <a:ea typeface="ＭＳ Ｐゴシック" charset="0"/>
                <a:cs typeface="Gill Sans Light"/>
              </a:rPr>
              <a:t>Health benefits make up between 50% and 400% of carbon mitigation costs</a:t>
            </a:r>
          </a:p>
          <a:p>
            <a:pPr>
              <a:lnSpc>
                <a:spcPct val="90000"/>
              </a:lnSpc>
              <a:spcBef>
                <a:spcPct val="85000"/>
              </a:spcBef>
            </a:pPr>
            <a:r>
              <a:rPr lang="en-US" dirty="0" smtClean="0">
                <a:latin typeface="Gill Sans Light"/>
                <a:ea typeface="ＭＳ Ｐゴシック" charset="0"/>
                <a:cs typeface="Gill Sans Light"/>
              </a:rPr>
              <a:t>Benefits range from 7 $/t C (USA) to several 100 $/t C (China)</a:t>
            </a:r>
            <a:endParaRPr lang="en-US" dirty="0">
              <a:latin typeface="Gill Sans Light"/>
              <a:ea typeface="ＭＳ Ｐゴシック" charset="0"/>
              <a:cs typeface="Gill Sans Light"/>
            </a:endParaRPr>
          </a:p>
        </p:txBody>
      </p:sp>
      <p:sp>
        <p:nvSpPr>
          <p:cNvPr id="6" name="TextBox 5"/>
          <p:cNvSpPr txBox="1"/>
          <p:nvPr/>
        </p:nvSpPr>
        <p:spPr>
          <a:xfrm>
            <a:off x="792480" y="5923280"/>
            <a:ext cx="7481535" cy="646331"/>
          </a:xfrm>
          <a:prstGeom prst="rect">
            <a:avLst/>
          </a:prstGeom>
          <a:noFill/>
        </p:spPr>
        <p:txBody>
          <a:bodyPr wrap="none" rtlCol="0">
            <a:spAutoFit/>
          </a:bodyPr>
          <a:lstStyle/>
          <a:p>
            <a:r>
              <a:rPr lang="en-US" dirty="0" smtClean="0">
                <a:latin typeface="Gill Sans Light"/>
                <a:ea typeface="ＭＳ Ｐゴシック" charset="0"/>
                <a:cs typeface="Gill Sans Light"/>
              </a:rPr>
              <a:t>Source: Intergovernmental Panel on Climate Change Assessment Report 4, 2007</a:t>
            </a:r>
            <a:endParaRPr lang="en-US" dirty="0">
              <a:latin typeface="Gill Sans Light"/>
              <a:ea typeface="ＭＳ Ｐゴシック" charset="0"/>
              <a:cs typeface="Gill Sans Light"/>
            </a:endParaRPr>
          </a:p>
          <a:p>
            <a:endParaRPr lang="en-US" dirty="0"/>
          </a:p>
        </p:txBody>
      </p:sp>
    </p:spTree>
    <p:extLst>
      <p:ext uri="{BB962C8B-B14F-4D97-AF65-F5344CB8AC3E}">
        <p14:creationId xmlns="" xmlns:p14="http://schemas.microsoft.com/office/powerpoint/2010/main" val="1956103863"/>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99"/>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99"/>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Gill Sans Light"/>
                <a:cs typeface="Gill Sans Light"/>
              </a:rPr>
              <a:t>Climate Change Policy &amp; </a:t>
            </a:r>
            <a:br>
              <a:rPr lang="en-US" dirty="0" smtClean="0">
                <a:latin typeface="Gill Sans Light"/>
                <a:cs typeface="Gill Sans Light"/>
              </a:rPr>
            </a:br>
            <a:r>
              <a:rPr lang="en-US" dirty="0" smtClean="0">
                <a:latin typeface="Gill Sans Light"/>
                <a:cs typeface="Gill Sans Light"/>
              </a:rPr>
              <a:t>Health Determinants</a:t>
            </a:r>
            <a:endParaRPr lang="en-US" dirty="0">
              <a:latin typeface="Gill Sans Light"/>
              <a:cs typeface="Gill Sans Light"/>
            </a:endParaRPr>
          </a:p>
        </p:txBody>
      </p:sp>
      <p:sp>
        <p:nvSpPr>
          <p:cNvPr id="8" name="Text Box 16"/>
          <p:cNvSpPr txBox="1">
            <a:spLocks noChangeArrowheads="1"/>
          </p:cNvSpPr>
          <p:nvPr/>
        </p:nvSpPr>
        <p:spPr bwMode="auto">
          <a:xfrm>
            <a:off x="6688138" y="4537015"/>
            <a:ext cx="2362200" cy="1631216"/>
          </a:xfrm>
          <a:prstGeom prst="rect">
            <a:avLst/>
          </a:prstGeom>
          <a:noFill/>
          <a:ln w="0">
            <a:solidFill>
              <a:srgbClr val="00FFFF">
                <a:alpha val="0"/>
              </a:srgbClr>
            </a:solidFill>
            <a:miter lim="800000"/>
            <a:headEnd/>
            <a:tailEnd/>
          </a:ln>
        </p:spPr>
        <p:txBody>
          <a:bodyPr anchor="b">
            <a:prstTxWarp prst="textNoShape">
              <a:avLst/>
            </a:prstTxWarp>
            <a:spAutoFit/>
          </a:bodyPr>
          <a:lstStyle/>
          <a:p>
            <a:pPr algn="r" eaLnBrk="0" hangingPunct="0">
              <a:spcBef>
                <a:spcPct val="50000"/>
              </a:spcBef>
            </a:pPr>
            <a:r>
              <a:rPr lang="en-US" sz="2000" i="1" dirty="0"/>
              <a:t>and lead to</a:t>
            </a:r>
            <a:r>
              <a:rPr lang="en-US" dirty="0"/>
              <a:t> </a:t>
            </a:r>
            <a:r>
              <a:rPr lang="en-US" b="1" dirty="0" smtClean="0"/>
              <a:t/>
            </a:r>
            <a:br>
              <a:rPr lang="en-US" b="1" dirty="0" smtClean="0"/>
            </a:br>
            <a:r>
              <a:rPr lang="en-US" sz="2000" i="1" dirty="0" smtClean="0"/>
              <a:t>co-benefit, </a:t>
            </a:r>
          </a:p>
          <a:p>
            <a:pPr algn="r" eaLnBrk="0" hangingPunct="0">
              <a:spcBef>
                <a:spcPct val="50000"/>
              </a:spcBef>
            </a:pPr>
            <a:r>
              <a:rPr lang="en-US" sz="2000" i="1" dirty="0" smtClean="0"/>
              <a:t>And/or co-costs</a:t>
            </a:r>
          </a:p>
          <a:p>
            <a:pPr algn="r" eaLnBrk="0" hangingPunct="0">
              <a:spcBef>
                <a:spcPct val="50000"/>
              </a:spcBef>
            </a:pPr>
            <a:r>
              <a:rPr lang="en-US" sz="2000" i="1" dirty="0" smtClean="0"/>
              <a:t>health outcomes?</a:t>
            </a:r>
            <a:endParaRPr lang="en-US" sz="2000" b="1" i="1" dirty="0"/>
          </a:p>
        </p:txBody>
      </p:sp>
      <p:grpSp>
        <p:nvGrpSpPr>
          <p:cNvPr id="26" name="Group 25"/>
          <p:cNvGrpSpPr/>
          <p:nvPr/>
        </p:nvGrpSpPr>
        <p:grpSpPr>
          <a:xfrm>
            <a:off x="262466" y="1575129"/>
            <a:ext cx="3133725" cy="1997799"/>
            <a:chOff x="262466" y="1575129"/>
            <a:chExt cx="3133725" cy="1997799"/>
          </a:xfrm>
        </p:grpSpPr>
        <p:sp>
          <p:nvSpPr>
            <p:cNvPr id="6" name="Text Box 14"/>
            <p:cNvSpPr txBox="1">
              <a:spLocks noChangeArrowheads="1"/>
            </p:cNvSpPr>
            <p:nvPr/>
          </p:nvSpPr>
          <p:spPr bwMode="auto">
            <a:xfrm>
              <a:off x="262466" y="1575129"/>
              <a:ext cx="3133725" cy="1015663"/>
            </a:xfrm>
            <a:prstGeom prst="rect">
              <a:avLst/>
            </a:prstGeom>
            <a:noFill/>
            <a:ln w="0">
              <a:solidFill>
                <a:srgbClr val="00FFFF">
                  <a:alpha val="0"/>
                </a:srgbClr>
              </a:solidFill>
              <a:miter lim="800000"/>
              <a:headEnd/>
              <a:tailEnd/>
            </a:ln>
          </p:spPr>
          <p:txBody>
            <a:bodyPr anchor="b">
              <a:prstTxWarp prst="textNoShape">
                <a:avLst/>
              </a:prstTxWarp>
              <a:spAutoFit/>
            </a:bodyPr>
            <a:lstStyle/>
            <a:p>
              <a:pPr eaLnBrk="0" hangingPunct="0"/>
              <a:r>
                <a:rPr lang="en-US" sz="2000" i="1" dirty="0"/>
                <a:t>How does the proposed </a:t>
              </a:r>
              <a:endParaRPr lang="en-US" sz="2000" i="1" dirty="0" smtClean="0"/>
            </a:p>
            <a:p>
              <a:pPr eaLnBrk="0" hangingPunct="0"/>
              <a:r>
                <a:rPr lang="en-US" sz="2000" i="1" dirty="0" smtClean="0">
                  <a:solidFill>
                    <a:schemeClr val="accent1"/>
                  </a:solidFill>
                </a:rPr>
                <a:t>Climate Change mitigation </a:t>
              </a:r>
              <a:r>
                <a:rPr lang="en-US" sz="2000" i="1" dirty="0" smtClean="0"/>
                <a:t>policy</a:t>
              </a:r>
              <a:endParaRPr lang="en-US" b="1" dirty="0"/>
            </a:p>
          </p:txBody>
        </p:sp>
        <p:cxnSp>
          <p:nvCxnSpPr>
            <p:cNvPr id="9" name="AutoShape 24"/>
            <p:cNvCxnSpPr>
              <a:cxnSpLocks noChangeShapeType="1"/>
            </p:cNvCxnSpPr>
            <p:nvPr/>
          </p:nvCxnSpPr>
          <p:spPr bwMode="auto">
            <a:xfrm rot="16200000" flipH="1">
              <a:off x="1456265" y="2582328"/>
              <a:ext cx="990600" cy="990600"/>
            </a:xfrm>
            <a:prstGeom prst="curvedConnector2">
              <a:avLst/>
            </a:prstGeom>
            <a:noFill/>
            <a:ln w="22225">
              <a:solidFill>
                <a:srgbClr val="63AC1D"/>
              </a:solidFill>
              <a:round/>
              <a:headEnd/>
              <a:tailEnd type="triangle" w="med" len="med"/>
            </a:ln>
          </p:spPr>
        </p:cxnSp>
      </p:grpSp>
      <p:grpSp>
        <p:nvGrpSpPr>
          <p:cNvPr id="27" name="Group 26"/>
          <p:cNvGrpSpPr/>
          <p:nvPr/>
        </p:nvGrpSpPr>
        <p:grpSpPr>
          <a:xfrm>
            <a:off x="2776534" y="2055278"/>
            <a:ext cx="4563544" cy="3936985"/>
            <a:chOff x="2776534" y="2055278"/>
            <a:chExt cx="4563544" cy="3936985"/>
          </a:xfrm>
        </p:grpSpPr>
        <p:sp>
          <p:nvSpPr>
            <p:cNvPr id="4" name="Line 6"/>
            <p:cNvSpPr>
              <a:spLocks noChangeShapeType="1"/>
            </p:cNvSpPr>
            <p:nvPr/>
          </p:nvSpPr>
          <p:spPr bwMode="auto">
            <a:xfrm flipH="1">
              <a:off x="2776534" y="2488666"/>
              <a:ext cx="17462" cy="3403600"/>
            </a:xfrm>
            <a:prstGeom prst="line">
              <a:avLst/>
            </a:prstGeom>
            <a:noFill/>
            <a:ln w="22225">
              <a:solidFill>
                <a:srgbClr val="63AC1D"/>
              </a:solidFill>
              <a:round/>
              <a:headEnd/>
              <a:tailEnd/>
            </a:ln>
          </p:spPr>
          <p:txBody>
            <a:bodyPr wrap="none" anchor="ctr">
              <a:prstTxWarp prst="textNoShape">
                <a:avLst/>
              </a:prstTxWarp>
            </a:bodyPr>
            <a:lstStyle/>
            <a:p>
              <a:endParaRPr lang="en-US"/>
            </a:p>
          </p:txBody>
        </p:sp>
        <p:sp>
          <p:nvSpPr>
            <p:cNvPr id="5" name="Line 9"/>
            <p:cNvSpPr>
              <a:spLocks noChangeShapeType="1"/>
            </p:cNvSpPr>
            <p:nvPr/>
          </p:nvSpPr>
          <p:spPr bwMode="auto">
            <a:xfrm>
              <a:off x="5993890" y="2472791"/>
              <a:ext cx="0" cy="3436937"/>
            </a:xfrm>
            <a:prstGeom prst="line">
              <a:avLst/>
            </a:prstGeom>
            <a:noFill/>
            <a:ln w="22225">
              <a:solidFill>
                <a:srgbClr val="63AC1D"/>
              </a:solidFill>
              <a:round/>
              <a:headEnd/>
              <a:tailEnd/>
            </a:ln>
          </p:spPr>
          <p:txBody>
            <a:bodyPr wrap="none" anchor="ctr">
              <a:prstTxWarp prst="textNoShape">
                <a:avLst/>
              </a:prstTxWarp>
            </a:bodyPr>
            <a:lstStyle/>
            <a:p>
              <a:endParaRPr lang="en-US"/>
            </a:p>
          </p:txBody>
        </p:sp>
        <p:sp>
          <p:nvSpPr>
            <p:cNvPr id="7" name="Text Box 15"/>
            <p:cNvSpPr txBox="1">
              <a:spLocks noChangeArrowheads="1"/>
            </p:cNvSpPr>
            <p:nvPr/>
          </p:nvSpPr>
          <p:spPr bwMode="auto">
            <a:xfrm>
              <a:off x="3454404" y="2055278"/>
              <a:ext cx="1838325" cy="708025"/>
            </a:xfrm>
            <a:prstGeom prst="rect">
              <a:avLst/>
            </a:prstGeom>
            <a:noFill/>
            <a:ln w="0">
              <a:solidFill>
                <a:srgbClr val="00FFFF">
                  <a:alpha val="0"/>
                </a:srgbClr>
              </a:solidFill>
              <a:miter lim="800000"/>
              <a:headEnd/>
              <a:tailEnd/>
            </a:ln>
          </p:spPr>
          <p:txBody>
            <a:bodyPr>
              <a:prstTxWarp prst="textNoShape">
                <a:avLst/>
              </a:prstTxWarp>
              <a:spAutoFit/>
            </a:bodyPr>
            <a:lstStyle/>
            <a:p>
              <a:pPr algn="ctr" eaLnBrk="0" hangingPunct="0">
                <a:spcBef>
                  <a:spcPct val="50000"/>
                </a:spcBef>
              </a:pPr>
              <a:r>
                <a:rPr lang="en-US" sz="2000" i="1" dirty="0"/>
                <a:t>affect health determinants</a:t>
              </a:r>
              <a:endParaRPr lang="en-US" dirty="0"/>
            </a:p>
          </p:txBody>
        </p:sp>
        <p:cxnSp>
          <p:nvCxnSpPr>
            <p:cNvPr id="10" name="AutoShape 26"/>
            <p:cNvCxnSpPr>
              <a:cxnSpLocks noChangeShapeType="1"/>
            </p:cNvCxnSpPr>
            <p:nvPr/>
          </p:nvCxnSpPr>
          <p:spPr bwMode="auto">
            <a:xfrm>
              <a:off x="6349478" y="4034370"/>
              <a:ext cx="990600" cy="990600"/>
            </a:xfrm>
            <a:prstGeom prst="curvedConnector2">
              <a:avLst/>
            </a:prstGeom>
            <a:noFill/>
            <a:ln w="22225">
              <a:solidFill>
                <a:srgbClr val="63AC1D"/>
              </a:solidFill>
              <a:round/>
              <a:headEnd/>
              <a:tailEnd type="triangle" w="med" len="med"/>
            </a:ln>
          </p:spPr>
        </p:cxnSp>
        <p:sp>
          <p:nvSpPr>
            <p:cNvPr id="13" name="Rectangle 12"/>
            <p:cNvSpPr>
              <a:spLocks noChangeArrowheads="1"/>
            </p:cNvSpPr>
            <p:nvPr/>
          </p:nvSpPr>
          <p:spPr bwMode="auto">
            <a:xfrm>
              <a:off x="3607856" y="3426920"/>
              <a:ext cx="1339053" cy="369332"/>
            </a:xfrm>
            <a:prstGeom prst="rect">
              <a:avLst/>
            </a:prstGeom>
            <a:noFill/>
            <a:ln w="9525">
              <a:noFill/>
              <a:miter lim="800000"/>
              <a:headEnd/>
              <a:tailEnd/>
            </a:ln>
          </p:spPr>
          <p:txBody>
            <a:bodyPr wrap="none">
              <a:prstTxWarp prst="textNoShape">
                <a:avLst/>
              </a:prstTxWarp>
              <a:spAutoFit/>
            </a:bodyPr>
            <a:lstStyle/>
            <a:p>
              <a:r>
                <a:rPr lang="en-US" dirty="0" smtClean="0">
                  <a:solidFill>
                    <a:schemeClr val="tx2"/>
                  </a:solidFill>
                </a:rPr>
                <a:t>Air Pollution</a:t>
              </a:r>
              <a:endParaRPr lang="en-US" dirty="0">
                <a:solidFill>
                  <a:schemeClr val="tx2"/>
                </a:solidFill>
              </a:endParaRPr>
            </a:p>
          </p:txBody>
        </p:sp>
        <p:sp>
          <p:nvSpPr>
            <p:cNvPr id="14" name="Rectangle 13"/>
            <p:cNvSpPr>
              <a:spLocks noChangeArrowheads="1"/>
            </p:cNvSpPr>
            <p:nvPr/>
          </p:nvSpPr>
          <p:spPr bwMode="auto">
            <a:xfrm>
              <a:off x="3734837" y="3052778"/>
              <a:ext cx="1069524" cy="369332"/>
            </a:xfrm>
            <a:prstGeom prst="rect">
              <a:avLst/>
            </a:prstGeom>
            <a:noFill/>
            <a:ln w="9525">
              <a:noFill/>
              <a:miter lim="800000"/>
              <a:headEnd/>
              <a:tailEnd/>
            </a:ln>
          </p:spPr>
          <p:txBody>
            <a:bodyPr wrap="none">
              <a:prstTxWarp prst="textNoShape">
                <a:avLst/>
              </a:prstTxWarp>
              <a:spAutoFit/>
            </a:bodyPr>
            <a:lstStyle/>
            <a:p>
              <a:r>
                <a:rPr lang="en-US" dirty="0" smtClean="0">
                  <a:solidFill>
                    <a:schemeClr val="tx2"/>
                  </a:solidFill>
                </a:rPr>
                <a:t>Collisions</a:t>
              </a:r>
              <a:endParaRPr lang="en-US" dirty="0">
                <a:solidFill>
                  <a:schemeClr val="tx2"/>
                </a:solidFill>
              </a:endParaRPr>
            </a:p>
          </p:txBody>
        </p:sp>
        <p:sp>
          <p:nvSpPr>
            <p:cNvPr id="15" name="Rectangle 14"/>
            <p:cNvSpPr>
              <a:spLocks noChangeArrowheads="1"/>
            </p:cNvSpPr>
            <p:nvPr/>
          </p:nvSpPr>
          <p:spPr bwMode="auto">
            <a:xfrm>
              <a:off x="3454404" y="3813185"/>
              <a:ext cx="1676736" cy="369332"/>
            </a:xfrm>
            <a:prstGeom prst="rect">
              <a:avLst/>
            </a:prstGeom>
            <a:noFill/>
            <a:ln w="9525">
              <a:noFill/>
              <a:miter lim="800000"/>
              <a:headEnd/>
              <a:tailEnd/>
            </a:ln>
          </p:spPr>
          <p:txBody>
            <a:bodyPr wrap="none">
              <a:prstTxWarp prst="textNoShape">
                <a:avLst/>
              </a:prstTxWarp>
              <a:spAutoFit/>
            </a:bodyPr>
            <a:lstStyle/>
            <a:p>
              <a:r>
                <a:rPr lang="en-US" dirty="0" smtClean="0">
                  <a:solidFill>
                    <a:schemeClr val="tx2"/>
                  </a:solidFill>
                </a:rPr>
                <a:t>Physical Activity</a:t>
              </a:r>
              <a:endParaRPr lang="en-US" dirty="0">
                <a:solidFill>
                  <a:schemeClr val="tx2"/>
                </a:solidFill>
              </a:endParaRPr>
            </a:p>
          </p:txBody>
        </p:sp>
        <p:sp>
          <p:nvSpPr>
            <p:cNvPr id="16" name="Rectangle 15"/>
            <p:cNvSpPr>
              <a:spLocks noChangeArrowheads="1"/>
            </p:cNvSpPr>
            <p:nvPr/>
          </p:nvSpPr>
          <p:spPr bwMode="auto">
            <a:xfrm>
              <a:off x="3935739" y="2683446"/>
              <a:ext cx="713507" cy="369332"/>
            </a:xfrm>
            <a:prstGeom prst="rect">
              <a:avLst/>
            </a:prstGeom>
            <a:noFill/>
            <a:ln w="9525">
              <a:noFill/>
              <a:miter lim="800000"/>
              <a:headEnd/>
              <a:tailEnd/>
            </a:ln>
          </p:spPr>
          <p:txBody>
            <a:bodyPr wrap="none">
              <a:prstTxWarp prst="textNoShape">
                <a:avLst/>
              </a:prstTxWarp>
              <a:spAutoFit/>
            </a:bodyPr>
            <a:lstStyle/>
            <a:p>
              <a:r>
                <a:rPr lang="en-US" dirty="0" smtClean="0">
                  <a:solidFill>
                    <a:schemeClr val="tx2"/>
                  </a:solidFill>
                </a:rPr>
                <a:t>Noise</a:t>
              </a:r>
              <a:endParaRPr lang="en-US" dirty="0">
                <a:solidFill>
                  <a:schemeClr val="tx2"/>
                </a:solidFill>
              </a:endParaRPr>
            </a:p>
          </p:txBody>
        </p:sp>
        <p:sp>
          <p:nvSpPr>
            <p:cNvPr id="17" name="Rectangle 16"/>
            <p:cNvSpPr>
              <a:spLocks noChangeArrowheads="1"/>
            </p:cNvSpPr>
            <p:nvPr/>
          </p:nvSpPr>
          <p:spPr bwMode="auto">
            <a:xfrm>
              <a:off x="2907890" y="4157117"/>
              <a:ext cx="2877711" cy="369332"/>
            </a:xfrm>
            <a:prstGeom prst="rect">
              <a:avLst/>
            </a:prstGeom>
            <a:noFill/>
            <a:ln w="9525">
              <a:noFill/>
              <a:miter lim="800000"/>
              <a:headEnd/>
              <a:tailEnd/>
            </a:ln>
          </p:spPr>
          <p:txBody>
            <a:bodyPr wrap="none">
              <a:prstTxWarp prst="textNoShape">
                <a:avLst/>
              </a:prstTxWarp>
              <a:spAutoFit/>
            </a:bodyPr>
            <a:lstStyle/>
            <a:p>
              <a:r>
                <a:rPr lang="en-US" dirty="0" smtClean="0">
                  <a:solidFill>
                    <a:schemeClr val="tx2"/>
                  </a:solidFill>
                </a:rPr>
                <a:t>Access to goods and services</a:t>
              </a:r>
              <a:endParaRPr lang="en-US" dirty="0">
                <a:solidFill>
                  <a:schemeClr val="tx2"/>
                </a:solidFill>
              </a:endParaRPr>
            </a:p>
          </p:txBody>
        </p:sp>
        <p:sp>
          <p:nvSpPr>
            <p:cNvPr id="18" name="Rectangle 17"/>
            <p:cNvSpPr>
              <a:spLocks noChangeArrowheads="1"/>
            </p:cNvSpPr>
            <p:nvPr/>
          </p:nvSpPr>
          <p:spPr bwMode="auto">
            <a:xfrm>
              <a:off x="3554676" y="4517982"/>
              <a:ext cx="1487720" cy="369332"/>
            </a:xfrm>
            <a:prstGeom prst="rect">
              <a:avLst/>
            </a:prstGeom>
            <a:noFill/>
            <a:ln w="9525">
              <a:noFill/>
              <a:miter lim="800000"/>
              <a:headEnd/>
              <a:tailEnd/>
            </a:ln>
          </p:spPr>
          <p:txBody>
            <a:bodyPr wrap="none">
              <a:prstTxWarp prst="textNoShape">
                <a:avLst/>
              </a:prstTxWarp>
              <a:spAutoFit/>
            </a:bodyPr>
            <a:lstStyle/>
            <a:p>
              <a:r>
                <a:rPr lang="en-US" dirty="0" smtClean="0">
                  <a:solidFill>
                    <a:schemeClr val="tx2"/>
                  </a:solidFill>
                </a:rPr>
                <a:t>Water Quality</a:t>
              </a:r>
              <a:endParaRPr lang="en-US" dirty="0">
                <a:solidFill>
                  <a:schemeClr val="tx2"/>
                </a:solidFill>
              </a:endParaRPr>
            </a:p>
          </p:txBody>
        </p:sp>
        <p:sp>
          <p:nvSpPr>
            <p:cNvPr id="19" name="Rectangle 18"/>
            <p:cNvSpPr>
              <a:spLocks noChangeArrowheads="1"/>
            </p:cNvSpPr>
            <p:nvPr/>
          </p:nvSpPr>
          <p:spPr bwMode="auto">
            <a:xfrm>
              <a:off x="3709436" y="4892357"/>
              <a:ext cx="1277175" cy="369332"/>
            </a:xfrm>
            <a:prstGeom prst="rect">
              <a:avLst/>
            </a:prstGeom>
            <a:noFill/>
            <a:ln w="9525">
              <a:noFill/>
              <a:miter lim="800000"/>
              <a:headEnd/>
              <a:tailEnd/>
            </a:ln>
          </p:spPr>
          <p:txBody>
            <a:bodyPr wrap="none">
              <a:prstTxWarp prst="textNoShape">
                <a:avLst/>
              </a:prstTxWarp>
              <a:spAutoFit/>
            </a:bodyPr>
            <a:lstStyle/>
            <a:p>
              <a:r>
                <a:rPr lang="en-US" dirty="0" smtClean="0">
                  <a:solidFill>
                    <a:schemeClr val="tx2"/>
                  </a:solidFill>
                </a:rPr>
                <a:t>Solid Waste</a:t>
              </a:r>
              <a:endParaRPr lang="en-US" dirty="0">
                <a:solidFill>
                  <a:schemeClr val="tx2"/>
                </a:solidFill>
              </a:endParaRPr>
            </a:p>
          </p:txBody>
        </p:sp>
        <p:sp>
          <p:nvSpPr>
            <p:cNvPr id="20" name="Line 7"/>
            <p:cNvSpPr>
              <a:spLocks noChangeShapeType="1"/>
            </p:cNvSpPr>
            <p:nvPr/>
          </p:nvSpPr>
          <p:spPr bwMode="auto">
            <a:xfrm>
              <a:off x="2793996" y="2480728"/>
              <a:ext cx="533400" cy="0"/>
            </a:xfrm>
            <a:prstGeom prst="line">
              <a:avLst/>
            </a:prstGeom>
            <a:noFill/>
            <a:ln w="22225">
              <a:solidFill>
                <a:srgbClr val="63AC1D"/>
              </a:solidFill>
              <a:round/>
              <a:headEnd/>
              <a:tailEnd/>
            </a:ln>
          </p:spPr>
          <p:txBody>
            <a:bodyPr wrap="none" anchor="ctr">
              <a:prstTxWarp prst="textNoShape">
                <a:avLst/>
              </a:prstTxWarp>
            </a:bodyPr>
            <a:lstStyle/>
            <a:p>
              <a:endParaRPr lang="en-US"/>
            </a:p>
          </p:txBody>
        </p:sp>
        <p:sp>
          <p:nvSpPr>
            <p:cNvPr id="21" name="Line 10"/>
            <p:cNvSpPr>
              <a:spLocks noChangeShapeType="1"/>
            </p:cNvSpPr>
            <p:nvPr/>
          </p:nvSpPr>
          <p:spPr bwMode="auto">
            <a:xfrm>
              <a:off x="5460490" y="2446332"/>
              <a:ext cx="533400" cy="0"/>
            </a:xfrm>
            <a:prstGeom prst="line">
              <a:avLst/>
            </a:prstGeom>
            <a:noFill/>
            <a:ln w="22225">
              <a:solidFill>
                <a:srgbClr val="63AC1D"/>
              </a:solidFill>
              <a:round/>
              <a:headEnd/>
              <a:tailEnd/>
            </a:ln>
          </p:spPr>
          <p:txBody>
            <a:bodyPr wrap="none" anchor="ctr">
              <a:prstTxWarp prst="textNoShape">
                <a:avLst/>
              </a:prstTxWarp>
            </a:bodyPr>
            <a:lstStyle/>
            <a:p>
              <a:endParaRPr lang="en-US"/>
            </a:p>
          </p:txBody>
        </p:sp>
        <p:sp>
          <p:nvSpPr>
            <p:cNvPr id="22" name="Line 8"/>
            <p:cNvSpPr>
              <a:spLocks noChangeShapeType="1"/>
            </p:cNvSpPr>
            <p:nvPr/>
          </p:nvSpPr>
          <p:spPr bwMode="auto">
            <a:xfrm>
              <a:off x="2785529" y="5858929"/>
              <a:ext cx="533400" cy="0"/>
            </a:xfrm>
            <a:prstGeom prst="line">
              <a:avLst/>
            </a:prstGeom>
            <a:noFill/>
            <a:ln w="22225">
              <a:solidFill>
                <a:srgbClr val="63AC1D"/>
              </a:solidFill>
              <a:round/>
              <a:headEnd/>
              <a:tailEnd/>
            </a:ln>
          </p:spPr>
          <p:txBody>
            <a:bodyPr wrap="none" anchor="ctr">
              <a:prstTxWarp prst="textNoShape">
                <a:avLst/>
              </a:prstTxWarp>
            </a:bodyPr>
            <a:lstStyle/>
            <a:p>
              <a:endParaRPr lang="en-US"/>
            </a:p>
          </p:txBody>
        </p:sp>
        <p:sp>
          <p:nvSpPr>
            <p:cNvPr id="23" name="Line 11"/>
            <p:cNvSpPr>
              <a:spLocks noChangeShapeType="1"/>
            </p:cNvSpPr>
            <p:nvPr/>
          </p:nvSpPr>
          <p:spPr bwMode="auto">
            <a:xfrm>
              <a:off x="5460490" y="5858929"/>
              <a:ext cx="533400" cy="0"/>
            </a:xfrm>
            <a:prstGeom prst="line">
              <a:avLst/>
            </a:prstGeom>
            <a:noFill/>
            <a:ln w="22225">
              <a:solidFill>
                <a:srgbClr val="63AC1D"/>
              </a:solidFill>
              <a:round/>
              <a:headEnd/>
              <a:tailEnd/>
            </a:ln>
          </p:spPr>
          <p:txBody>
            <a:bodyPr wrap="none" anchor="ctr">
              <a:prstTxWarp prst="textNoShape">
                <a:avLst/>
              </a:prstTxWarp>
            </a:bodyPr>
            <a:lstStyle/>
            <a:p>
              <a:endParaRPr lang="en-US"/>
            </a:p>
          </p:txBody>
        </p:sp>
        <p:sp>
          <p:nvSpPr>
            <p:cNvPr id="24" name="Rectangle 23"/>
            <p:cNvSpPr>
              <a:spLocks noChangeArrowheads="1"/>
            </p:cNvSpPr>
            <p:nvPr/>
          </p:nvSpPr>
          <p:spPr bwMode="auto">
            <a:xfrm>
              <a:off x="3819507" y="5261689"/>
              <a:ext cx="1101571" cy="369332"/>
            </a:xfrm>
            <a:prstGeom prst="rect">
              <a:avLst/>
            </a:prstGeom>
            <a:noFill/>
            <a:ln w="9525">
              <a:noFill/>
              <a:miter lim="800000"/>
              <a:headEnd/>
              <a:tailEnd/>
            </a:ln>
          </p:spPr>
          <p:txBody>
            <a:bodyPr wrap="none">
              <a:prstTxWarp prst="textNoShape">
                <a:avLst/>
              </a:prstTxWarp>
              <a:spAutoFit/>
            </a:bodyPr>
            <a:lstStyle/>
            <a:p>
              <a:r>
                <a:rPr lang="en-US" dirty="0" smtClean="0">
                  <a:solidFill>
                    <a:schemeClr val="tx2"/>
                  </a:solidFill>
                </a:rPr>
                <a:t>Emissions</a:t>
              </a:r>
              <a:endParaRPr lang="en-US" dirty="0">
                <a:solidFill>
                  <a:schemeClr val="tx2"/>
                </a:solidFill>
              </a:endParaRPr>
            </a:p>
          </p:txBody>
        </p:sp>
        <p:sp>
          <p:nvSpPr>
            <p:cNvPr id="25" name="Rectangle 24"/>
            <p:cNvSpPr>
              <a:spLocks noChangeArrowheads="1"/>
            </p:cNvSpPr>
            <p:nvPr/>
          </p:nvSpPr>
          <p:spPr bwMode="auto">
            <a:xfrm>
              <a:off x="4028876" y="5622931"/>
              <a:ext cx="595035" cy="369332"/>
            </a:xfrm>
            <a:prstGeom prst="rect">
              <a:avLst/>
            </a:prstGeom>
            <a:noFill/>
            <a:ln w="9525">
              <a:noFill/>
              <a:miter lim="800000"/>
              <a:headEnd/>
              <a:tailEnd/>
            </a:ln>
          </p:spPr>
          <p:txBody>
            <a:bodyPr wrap="none">
              <a:prstTxWarp prst="textNoShape">
                <a:avLst/>
              </a:prstTxWarp>
              <a:spAutoFit/>
            </a:bodyPr>
            <a:lstStyle/>
            <a:p>
              <a:r>
                <a:rPr lang="en-US" dirty="0" smtClean="0">
                  <a:solidFill>
                    <a:schemeClr val="tx2"/>
                  </a:solidFill>
                </a:rPr>
                <a:t>Jobs</a:t>
              </a:r>
              <a:endParaRPr lang="en-US" dirty="0">
                <a:solidFill>
                  <a:schemeClr val="tx2"/>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8" name="Picture 7" descr="our_changing_planet_2009_68_20090708_1154781827.jpg"/>
          <p:cNvPicPr>
            <a:picLocks noChangeAspect="1"/>
          </p:cNvPicPr>
          <p:nvPr/>
        </p:nvPicPr>
        <p:blipFill>
          <a:blip r:embed="rId3"/>
          <a:stretch>
            <a:fillRect/>
          </a:stretch>
        </p:blipFill>
        <p:spPr>
          <a:xfrm>
            <a:off x="0" y="10478"/>
            <a:ext cx="9144000" cy="6710938"/>
          </a:xfrm>
          <a:prstGeom prst="rect">
            <a:avLst/>
          </a:prstGeom>
        </p:spPr>
      </p:pic>
      <p:sp>
        <p:nvSpPr>
          <p:cNvPr id="9" name="Title 1"/>
          <p:cNvSpPr txBox="1">
            <a:spLocks/>
          </p:cNvSpPr>
          <p:nvPr/>
        </p:nvSpPr>
        <p:spPr>
          <a:xfrm>
            <a:off x="609600" y="427038"/>
            <a:ext cx="8229600" cy="1143000"/>
          </a:xfrm>
          <a:prstGeom prst="rect">
            <a:avLst/>
          </a:prstGeom>
        </p:spPr>
        <p:txBody>
          <a:bodyPr vert="horz" lIns="91440" tIns="45720" rIns="91440" bIns="45720" rtlCol="0" anchor="ctr">
            <a:normAutofit fontScale="90000" lnSpcReduction="2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u="none" strike="noStrike" kern="1200" cap="none" spc="0" normalizeH="0" baseline="0" noProof="0" dirty="0" smtClean="0">
                <a:ln>
                  <a:noFill/>
                </a:ln>
                <a:solidFill>
                  <a:schemeClr val="tx1"/>
                </a:solidFill>
                <a:effectLst/>
                <a:uLnTx/>
                <a:uFillTx/>
                <a:latin typeface="Gill Sans Light"/>
                <a:ea typeface="+mj-ea"/>
                <a:cs typeface="Gill Sans Light"/>
              </a:rPr>
              <a:t>LOOK FOR KEY HEALTH DETERMINANTS</a:t>
            </a:r>
            <a:endParaRPr kumimoji="0" lang="en-US" sz="4400" u="none" strike="noStrike" kern="1200" cap="none" spc="0" normalizeH="0" baseline="0" noProof="0" dirty="0">
              <a:ln>
                <a:noFill/>
              </a:ln>
              <a:solidFill>
                <a:schemeClr val="tx1"/>
              </a:solidFill>
              <a:effectLst/>
              <a:uLnTx/>
              <a:uFillTx/>
              <a:latin typeface="Gill Sans Light"/>
              <a:ea typeface="+mj-ea"/>
              <a:cs typeface="Gill Sans Light"/>
            </a:endParaRPr>
          </a:p>
        </p:txBody>
      </p:sp>
      <p:sp>
        <p:nvSpPr>
          <p:cNvPr id="10" name="TextBox 9"/>
          <p:cNvSpPr txBox="1"/>
          <p:nvPr/>
        </p:nvSpPr>
        <p:spPr>
          <a:xfrm>
            <a:off x="6461760" y="6136640"/>
            <a:ext cx="2682240" cy="584776"/>
          </a:xfrm>
          <a:prstGeom prst="rect">
            <a:avLst/>
          </a:prstGeom>
          <a:noFill/>
        </p:spPr>
        <p:txBody>
          <a:bodyPr wrap="square" rtlCol="0">
            <a:spAutoFit/>
          </a:bodyPr>
          <a:lstStyle/>
          <a:p>
            <a:r>
              <a:rPr lang="en-US" sz="3200" b="1" dirty="0" smtClean="0">
                <a:solidFill>
                  <a:srgbClr val="FFFFFF"/>
                </a:solidFill>
              </a:rPr>
              <a:t>AIR QUALITY</a:t>
            </a:r>
            <a:endParaRPr lang="en-US" sz="3200" b="1" dirty="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emondimum_07Jun2008_0521_copy.jpg"/>
          <p:cNvPicPr>
            <a:picLocks noChangeAspect="1"/>
          </p:cNvPicPr>
          <p:nvPr/>
        </p:nvPicPr>
        <p:blipFill>
          <a:blip r:embed="rId3"/>
          <a:stretch>
            <a:fillRect/>
          </a:stretch>
        </p:blipFill>
        <p:spPr>
          <a:xfrm>
            <a:off x="1" y="3377404"/>
            <a:ext cx="4348480" cy="3170715"/>
          </a:xfrm>
          <a:prstGeom prst="rect">
            <a:avLst/>
          </a:prstGeom>
        </p:spPr>
      </p:pic>
      <p:pic>
        <p:nvPicPr>
          <p:cNvPr id="10" name="Picture 9" descr="_MG_7020.JPG"/>
          <p:cNvPicPr>
            <a:picLocks noChangeAspect="1"/>
          </p:cNvPicPr>
          <p:nvPr/>
        </p:nvPicPr>
        <p:blipFill>
          <a:blip r:embed="rId4"/>
          <a:stretch>
            <a:fillRect/>
          </a:stretch>
        </p:blipFill>
        <p:spPr>
          <a:xfrm>
            <a:off x="3980047" y="3377404"/>
            <a:ext cx="5163953" cy="3138924"/>
          </a:xfrm>
          <a:prstGeom prst="rect">
            <a:avLst/>
          </a:prstGeom>
        </p:spPr>
      </p:pic>
      <p:pic>
        <p:nvPicPr>
          <p:cNvPr id="12" name="Picture 11" descr="Conesville_Power_Plant_046.jpg"/>
          <p:cNvPicPr>
            <a:picLocks noChangeAspect="1"/>
          </p:cNvPicPr>
          <p:nvPr/>
        </p:nvPicPr>
        <p:blipFill>
          <a:blip r:embed="rId5"/>
          <a:stretch>
            <a:fillRect/>
          </a:stretch>
        </p:blipFill>
        <p:spPr>
          <a:xfrm>
            <a:off x="2804162" y="3377404"/>
            <a:ext cx="2621926" cy="3170716"/>
          </a:xfrm>
          <a:prstGeom prst="rect">
            <a:avLst/>
          </a:prstGeom>
        </p:spPr>
      </p:pic>
      <p:pic>
        <p:nvPicPr>
          <p:cNvPr id="15" name="Picture 14" descr="Mensatic_Cows_DSC_0925.jpg"/>
          <p:cNvPicPr>
            <a:picLocks noChangeAspect="1"/>
          </p:cNvPicPr>
          <p:nvPr/>
        </p:nvPicPr>
        <p:blipFill>
          <a:blip r:embed="rId6"/>
          <a:stretch>
            <a:fillRect/>
          </a:stretch>
        </p:blipFill>
        <p:spPr>
          <a:xfrm>
            <a:off x="0" y="0"/>
            <a:ext cx="5125666" cy="3368540"/>
          </a:xfrm>
          <a:prstGeom prst="rect">
            <a:avLst/>
          </a:prstGeom>
        </p:spPr>
      </p:pic>
      <p:pic>
        <p:nvPicPr>
          <p:cNvPr id="16" name="Picture 15" descr="Landfill_compactor.jpg"/>
          <p:cNvPicPr>
            <a:picLocks noChangeAspect="1"/>
          </p:cNvPicPr>
          <p:nvPr/>
        </p:nvPicPr>
        <p:blipFill>
          <a:blip r:embed="rId7"/>
          <a:stretch>
            <a:fillRect/>
          </a:stretch>
        </p:blipFill>
        <p:spPr>
          <a:xfrm>
            <a:off x="3980047" y="-30084"/>
            <a:ext cx="5163952" cy="3441290"/>
          </a:xfrm>
          <a:prstGeom prst="rect">
            <a:avLst/>
          </a:prstGeom>
        </p:spPr>
      </p:pic>
      <p:sp>
        <p:nvSpPr>
          <p:cNvPr id="14" name="TextBox 13"/>
          <p:cNvSpPr txBox="1"/>
          <p:nvPr/>
        </p:nvSpPr>
        <p:spPr>
          <a:xfrm>
            <a:off x="1" y="2783764"/>
            <a:ext cx="2092039" cy="584776"/>
          </a:xfrm>
          <a:prstGeom prst="rect">
            <a:avLst/>
          </a:prstGeom>
          <a:noFill/>
        </p:spPr>
        <p:txBody>
          <a:bodyPr wrap="none" rtlCol="0">
            <a:spAutoFit/>
          </a:bodyPr>
          <a:lstStyle/>
          <a:p>
            <a:r>
              <a:rPr lang="en-US" sz="3200" b="1" dirty="0" smtClean="0">
                <a:solidFill>
                  <a:srgbClr val="FFFFFF"/>
                </a:solidFill>
                <a:latin typeface="+mj-lt"/>
                <a:cs typeface="Gill Sans Light"/>
              </a:rPr>
              <a:t>EMISSIONS</a:t>
            </a:r>
            <a:endParaRPr lang="en-US" sz="3200" b="1" dirty="0">
              <a:solidFill>
                <a:srgbClr val="FFFFFF"/>
              </a:solidFill>
              <a:latin typeface="+mj-lt"/>
              <a:cs typeface="Gill Sans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icycle_race.jpg"/>
          <p:cNvPicPr>
            <a:picLocks noChangeAspect="1"/>
          </p:cNvPicPr>
          <p:nvPr/>
        </p:nvPicPr>
        <p:blipFill>
          <a:blip r:embed="rId3"/>
          <a:stretch>
            <a:fillRect/>
          </a:stretch>
        </p:blipFill>
        <p:spPr>
          <a:xfrm>
            <a:off x="0" y="0"/>
            <a:ext cx="9144000" cy="5192889"/>
          </a:xfrm>
          <a:prstGeom prst="rect">
            <a:avLst/>
          </a:prstGeom>
        </p:spPr>
      </p:pic>
      <p:sp>
        <p:nvSpPr>
          <p:cNvPr id="3" name="TextBox 2"/>
          <p:cNvSpPr txBox="1"/>
          <p:nvPr/>
        </p:nvSpPr>
        <p:spPr>
          <a:xfrm>
            <a:off x="5985149" y="5576054"/>
            <a:ext cx="1909171" cy="1077218"/>
          </a:xfrm>
          <a:prstGeom prst="rect">
            <a:avLst/>
          </a:prstGeom>
          <a:noFill/>
        </p:spPr>
        <p:txBody>
          <a:bodyPr wrap="square" rtlCol="0">
            <a:spAutoFit/>
          </a:bodyPr>
          <a:lstStyle/>
          <a:p>
            <a:r>
              <a:rPr lang="en-US" sz="3200" b="1" dirty="0" smtClean="0">
                <a:latin typeface="+mj-lt"/>
                <a:cs typeface="Gill Sans Light"/>
              </a:rPr>
              <a:t>PHYSICAL ACTIVITY</a:t>
            </a:r>
            <a:endParaRPr lang="en-US" sz="3200" b="1" dirty="0">
              <a:latin typeface="+mj-lt"/>
              <a:cs typeface="Gill Sans Light"/>
            </a:endParaRPr>
          </a:p>
        </p:txBody>
      </p:sp>
      <p:pic>
        <p:nvPicPr>
          <p:cNvPr id="5" name="Picture 4" descr="DantadaWalkingImageMorgue.jpg"/>
          <p:cNvPicPr>
            <a:picLocks noChangeAspect="1"/>
          </p:cNvPicPr>
          <p:nvPr/>
        </p:nvPicPr>
        <p:blipFill>
          <a:blip r:embed="rId4"/>
          <a:stretch>
            <a:fillRect/>
          </a:stretch>
        </p:blipFill>
        <p:spPr>
          <a:xfrm>
            <a:off x="0" y="0"/>
            <a:ext cx="51435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phis_100_0956.jpg"/>
          <p:cNvPicPr>
            <a:picLocks noChangeAspect="1"/>
          </p:cNvPicPr>
          <p:nvPr/>
        </p:nvPicPr>
        <p:blipFill>
          <a:blip r:embed="rId3"/>
          <a:stretch>
            <a:fillRect/>
          </a:stretch>
        </p:blipFill>
        <p:spPr>
          <a:xfrm>
            <a:off x="10160" y="-162560"/>
            <a:ext cx="9126812" cy="6858000"/>
          </a:xfrm>
          <a:prstGeom prst="rect">
            <a:avLst/>
          </a:prstGeom>
        </p:spPr>
      </p:pic>
      <p:sp>
        <p:nvSpPr>
          <p:cNvPr id="3" name="TextBox 2"/>
          <p:cNvSpPr txBox="1"/>
          <p:nvPr/>
        </p:nvSpPr>
        <p:spPr>
          <a:xfrm>
            <a:off x="6350000" y="5590847"/>
            <a:ext cx="2326278" cy="461665"/>
          </a:xfrm>
          <a:prstGeom prst="rect">
            <a:avLst/>
          </a:prstGeom>
          <a:solidFill>
            <a:srgbClr val="000000"/>
          </a:solidFill>
        </p:spPr>
        <p:txBody>
          <a:bodyPr wrap="none" rtlCol="0">
            <a:spAutoFit/>
          </a:bodyPr>
          <a:lstStyle/>
          <a:p>
            <a:r>
              <a:rPr lang="en-US" sz="2400" b="1" dirty="0" smtClean="0">
                <a:solidFill>
                  <a:srgbClr val="FFFFFF"/>
                </a:solidFill>
              </a:rPr>
              <a:t>WATER QUALITY</a:t>
            </a:r>
            <a:endParaRPr lang="en-US" sz="2400" b="1" dirty="0">
              <a:solidFill>
                <a:srgbClr val="FFFFFF"/>
              </a:solidFill>
            </a:endParaRPr>
          </a:p>
        </p:txBody>
      </p:sp>
      <p:sp>
        <p:nvSpPr>
          <p:cNvPr id="4" name="TextBox 3"/>
          <p:cNvSpPr txBox="1"/>
          <p:nvPr/>
        </p:nvSpPr>
        <p:spPr>
          <a:xfrm>
            <a:off x="1237954" y="2885440"/>
            <a:ext cx="1954381" cy="461665"/>
          </a:xfrm>
          <a:prstGeom prst="rect">
            <a:avLst/>
          </a:prstGeom>
          <a:solidFill>
            <a:srgbClr val="000000"/>
          </a:solidFill>
        </p:spPr>
        <p:txBody>
          <a:bodyPr wrap="none" rtlCol="0">
            <a:spAutoFit/>
          </a:bodyPr>
          <a:lstStyle/>
          <a:p>
            <a:r>
              <a:rPr lang="en-US" sz="2400" b="1" dirty="0" smtClean="0">
                <a:solidFill>
                  <a:srgbClr val="FFFFFF"/>
                </a:solidFill>
              </a:rPr>
              <a:t>SOIL QUALITY</a:t>
            </a:r>
            <a:endParaRPr lang="en-US" sz="2400" b="1" dirty="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Health Prevention Model</a:t>
            </a:r>
            <a:endParaRPr lang="en-US" dirty="0"/>
          </a:p>
        </p:txBody>
      </p:sp>
      <p:sp>
        <p:nvSpPr>
          <p:cNvPr id="3" name="Content Placeholder 2"/>
          <p:cNvSpPr>
            <a:spLocks noGrp="1"/>
          </p:cNvSpPr>
          <p:nvPr>
            <p:ph idx="1"/>
          </p:nvPr>
        </p:nvSpPr>
        <p:spPr/>
        <p:txBody>
          <a:bodyPr>
            <a:normAutofit/>
          </a:bodyPr>
          <a:lstStyle/>
          <a:p>
            <a:pPr algn="l"/>
            <a:r>
              <a:rPr lang="en-US" b="1" dirty="0" smtClean="0"/>
              <a:t>Primary Prevention</a:t>
            </a:r>
          </a:p>
          <a:p>
            <a:pPr lvl="1" algn="l"/>
            <a:r>
              <a:rPr lang="en-US" dirty="0" smtClean="0"/>
              <a:t>Strategies to avoid the development of disease (most population based health promotion).</a:t>
            </a:r>
          </a:p>
          <a:p>
            <a:pPr lvl="1" algn="l"/>
            <a:endParaRPr lang="en-US" dirty="0" smtClean="0"/>
          </a:p>
          <a:p>
            <a:pPr algn="l"/>
            <a:r>
              <a:rPr lang="en-US" b="1" dirty="0" smtClean="0"/>
              <a:t>Secondary Prevention</a:t>
            </a:r>
          </a:p>
          <a:p>
            <a:pPr lvl="1" algn="l"/>
            <a:r>
              <a:rPr lang="en-US" dirty="0" smtClean="0"/>
              <a:t>Strategies to diagnose, treat an existing disease and prevent a recurrence or exacerbation.</a:t>
            </a:r>
          </a:p>
          <a:p>
            <a:pPr lvl="1" algn="l"/>
            <a:endParaRPr lang="en-US" dirty="0" smtClean="0"/>
          </a:p>
          <a:p>
            <a:pPr algn="l"/>
            <a:r>
              <a:rPr lang="en-US" b="1" dirty="0" smtClean="0"/>
              <a:t>Tertiary Prevention</a:t>
            </a:r>
          </a:p>
          <a:p>
            <a:pPr lvl="1" algn="l"/>
            <a:r>
              <a:rPr lang="en-US" dirty="0" smtClean="0"/>
              <a:t>Strategies to provide appropriate supportive or rehabilitative services to minimize morbidity and maximize quality of life after a long-term disease or injury is present. </a:t>
            </a:r>
            <a:endParaRPr lang="en-US" dirty="0"/>
          </a:p>
        </p:txBody>
      </p:sp>
      <p:sp>
        <p:nvSpPr>
          <p:cNvPr id="4" name="TextBox 3"/>
          <p:cNvSpPr txBox="1"/>
          <p:nvPr/>
        </p:nvSpPr>
        <p:spPr>
          <a:xfrm>
            <a:off x="325121" y="6228695"/>
            <a:ext cx="8625840" cy="338554"/>
          </a:xfrm>
          <a:prstGeom prst="rect">
            <a:avLst/>
          </a:prstGeom>
          <a:noFill/>
        </p:spPr>
        <p:txBody>
          <a:bodyPr wrap="square" rtlCol="0">
            <a:spAutoFit/>
          </a:bodyPr>
          <a:lstStyle/>
          <a:p>
            <a:r>
              <a:rPr lang="en-US" sz="1600" dirty="0" smtClean="0"/>
              <a:t>Definitions adapted from the National Library of Medicine Medical Subject Headings, </a:t>
            </a:r>
            <a:r>
              <a:rPr lang="en-US" sz="1600" dirty="0" err="1" smtClean="0"/>
              <a:t>MeSH</a:t>
            </a:r>
            <a:r>
              <a:rPr lang="en-US" sz="1600" dirty="0" smtClean="0"/>
              <a:t> 2011</a:t>
            </a:r>
            <a:endParaRPr lang="en-US" sz="1600" dirty="0"/>
          </a:p>
        </p:txBody>
      </p:sp>
    </p:spTree>
    <p:extLst>
      <p:ext uri="{BB962C8B-B14F-4D97-AF65-F5344CB8AC3E}">
        <p14:creationId xmlns="" xmlns:p14="http://schemas.microsoft.com/office/powerpoint/2010/main" val="30680200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JGS_CornfieldAndTreeRow.jpg"/>
          <p:cNvPicPr>
            <a:picLocks noChangeAspect="1"/>
          </p:cNvPicPr>
          <p:nvPr/>
        </p:nvPicPr>
        <p:blipFill rotWithShape="1">
          <a:blip r:embed="rId3"/>
          <a:srcRect l="12365"/>
          <a:stretch/>
        </p:blipFill>
        <p:spPr>
          <a:xfrm>
            <a:off x="0" y="30798"/>
            <a:ext cx="9144000" cy="6847522"/>
          </a:xfrm>
          <a:prstGeom prst="rect">
            <a:avLst/>
          </a:prstGeom>
        </p:spPr>
      </p:pic>
      <p:sp>
        <p:nvSpPr>
          <p:cNvPr id="8" name="TextBox 7"/>
          <p:cNvSpPr txBox="1"/>
          <p:nvPr/>
        </p:nvSpPr>
        <p:spPr>
          <a:xfrm>
            <a:off x="457200" y="3271520"/>
            <a:ext cx="1967005" cy="461665"/>
          </a:xfrm>
          <a:prstGeom prst="rect">
            <a:avLst/>
          </a:prstGeom>
          <a:solidFill>
            <a:srgbClr val="000000"/>
          </a:solidFill>
        </p:spPr>
        <p:txBody>
          <a:bodyPr wrap="none" rtlCol="0">
            <a:spAutoFit/>
          </a:bodyPr>
          <a:lstStyle/>
          <a:p>
            <a:r>
              <a:rPr lang="en-US" sz="2400" b="1" dirty="0" smtClean="0">
                <a:solidFill>
                  <a:srgbClr val="FFFFFF"/>
                </a:solidFill>
              </a:rPr>
              <a:t>AGRICULTURE</a:t>
            </a:r>
            <a:endParaRPr lang="en-US" sz="2400" b="1" dirty="0">
              <a:solidFill>
                <a:srgbClr val="FFFFFF"/>
              </a:solidFill>
            </a:endParaRPr>
          </a:p>
        </p:txBody>
      </p:sp>
      <p:sp>
        <p:nvSpPr>
          <p:cNvPr id="9" name="TextBox 8"/>
          <p:cNvSpPr txBox="1"/>
          <p:nvPr/>
        </p:nvSpPr>
        <p:spPr>
          <a:xfrm>
            <a:off x="6573520" y="2489200"/>
            <a:ext cx="1479892" cy="461665"/>
          </a:xfrm>
          <a:prstGeom prst="rect">
            <a:avLst/>
          </a:prstGeom>
          <a:solidFill>
            <a:srgbClr val="000000"/>
          </a:solidFill>
        </p:spPr>
        <p:txBody>
          <a:bodyPr wrap="none" rtlCol="0">
            <a:spAutoFit/>
          </a:bodyPr>
          <a:lstStyle/>
          <a:p>
            <a:r>
              <a:rPr lang="en-US" sz="2400" b="1" dirty="0" smtClean="0">
                <a:solidFill>
                  <a:srgbClr val="FFFFFF"/>
                </a:solidFill>
              </a:rPr>
              <a:t>FORESTRY</a:t>
            </a:r>
            <a:endParaRPr lang="en-US" sz="2400" b="1" dirty="0">
              <a:solidFill>
                <a:srgbClr val="FFFFFF"/>
              </a:solidFill>
            </a:endParaRPr>
          </a:p>
        </p:txBody>
      </p:sp>
      <p:sp>
        <p:nvSpPr>
          <p:cNvPr id="10"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u="none" strike="noStrike" kern="1200" cap="none" spc="0" normalizeH="0" baseline="0" noProof="0" dirty="0" smtClean="0">
                <a:ln>
                  <a:noFill/>
                </a:ln>
                <a:solidFill>
                  <a:schemeClr val="tx1"/>
                </a:solidFill>
                <a:effectLst/>
                <a:uLnTx/>
                <a:uFillTx/>
                <a:latin typeface="Gill Sans Light"/>
                <a:ea typeface="+mj-ea"/>
                <a:cs typeface="Gill Sans Light"/>
              </a:rPr>
              <a:t>Look For Key Emission Sources</a:t>
            </a:r>
            <a:endParaRPr kumimoji="0" lang="en-US" sz="4400" u="none" strike="noStrike" kern="1200" cap="none" spc="0" normalizeH="0" baseline="0" noProof="0" dirty="0">
              <a:ln>
                <a:noFill/>
              </a:ln>
              <a:solidFill>
                <a:schemeClr val="tx1"/>
              </a:solidFill>
              <a:effectLst/>
              <a:uLnTx/>
              <a:uFillTx/>
              <a:latin typeface="Gill Sans Light"/>
              <a:ea typeface="+mj-ea"/>
              <a:cs typeface="Gill Sans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w_RailroadInSeattle_ncp0102.jpg"/>
          <p:cNvPicPr>
            <a:picLocks noChangeAspect="1"/>
          </p:cNvPicPr>
          <p:nvPr/>
        </p:nvPicPr>
        <p:blipFill>
          <a:blip r:embed="rId3"/>
          <a:stretch>
            <a:fillRect/>
          </a:stretch>
        </p:blipFill>
        <p:spPr>
          <a:xfrm>
            <a:off x="-345440" y="0"/>
            <a:ext cx="9144000" cy="6858000"/>
          </a:xfrm>
          <a:prstGeom prst="rect">
            <a:avLst/>
          </a:prstGeom>
        </p:spPr>
      </p:pic>
      <p:sp>
        <p:nvSpPr>
          <p:cNvPr id="9" name="TextBox 8"/>
          <p:cNvSpPr txBox="1"/>
          <p:nvPr/>
        </p:nvSpPr>
        <p:spPr>
          <a:xfrm>
            <a:off x="5709920" y="3901440"/>
            <a:ext cx="1739629" cy="461665"/>
          </a:xfrm>
          <a:prstGeom prst="rect">
            <a:avLst/>
          </a:prstGeom>
          <a:solidFill>
            <a:srgbClr val="000000"/>
          </a:solidFill>
          <a:ln>
            <a:solidFill>
              <a:srgbClr val="000000"/>
            </a:solidFill>
          </a:ln>
        </p:spPr>
        <p:txBody>
          <a:bodyPr wrap="none" rtlCol="0">
            <a:spAutoFit/>
          </a:bodyPr>
          <a:lstStyle/>
          <a:p>
            <a:r>
              <a:rPr lang="en-US" sz="2400" b="1" dirty="0" smtClean="0">
                <a:solidFill>
                  <a:srgbClr val="FFFFFF"/>
                </a:solidFill>
              </a:rPr>
              <a:t>TRANSPORT</a:t>
            </a:r>
            <a:endParaRPr lang="en-US" sz="2400" b="1" dirty="0">
              <a:solidFill>
                <a:srgbClr val="FFFFFF"/>
              </a:solidFill>
            </a:endParaRPr>
          </a:p>
        </p:txBody>
      </p:sp>
      <p:sp>
        <p:nvSpPr>
          <p:cNvPr id="10" name="TextBox 9"/>
          <p:cNvSpPr txBox="1"/>
          <p:nvPr/>
        </p:nvSpPr>
        <p:spPr>
          <a:xfrm>
            <a:off x="5709920" y="325120"/>
            <a:ext cx="1223412" cy="461665"/>
          </a:xfrm>
          <a:prstGeom prst="rect">
            <a:avLst/>
          </a:prstGeom>
          <a:solidFill>
            <a:srgbClr val="000000"/>
          </a:solidFill>
        </p:spPr>
        <p:txBody>
          <a:bodyPr wrap="none" rtlCol="0">
            <a:spAutoFit/>
          </a:bodyPr>
          <a:lstStyle/>
          <a:p>
            <a:r>
              <a:rPr lang="en-US" sz="2400" b="1" dirty="0" smtClean="0">
                <a:solidFill>
                  <a:srgbClr val="FFFFFF"/>
                </a:solidFill>
              </a:rPr>
              <a:t>ENERGY</a:t>
            </a:r>
            <a:endParaRPr lang="en-US" sz="2400" b="1" dirty="0">
              <a:solidFill>
                <a:srgbClr val="FFFFFF"/>
              </a:solidFill>
            </a:endParaRPr>
          </a:p>
        </p:txBody>
      </p:sp>
      <p:sp>
        <p:nvSpPr>
          <p:cNvPr id="11" name="TextBox 10"/>
          <p:cNvSpPr txBox="1"/>
          <p:nvPr/>
        </p:nvSpPr>
        <p:spPr>
          <a:xfrm>
            <a:off x="3129280" y="1438086"/>
            <a:ext cx="1590700" cy="461665"/>
          </a:xfrm>
          <a:prstGeom prst="rect">
            <a:avLst/>
          </a:prstGeom>
          <a:solidFill>
            <a:schemeClr val="tx1"/>
          </a:solidFill>
        </p:spPr>
        <p:txBody>
          <a:bodyPr wrap="none" rtlCol="0">
            <a:spAutoFit/>
          </a:bodyPr>
          <a:lstStyle/>
          <a:p>
            <a:r>
              <a:rPr lang="en-US" sz="2400" b="1" dirty="0" smtClean="0">
                <a:solidFill>
                  <a:schemeClr val="bg1"/>
                </a:solidFill>
              </a:rPr>
              <a:t>BUILDINGS</a:t>
            </a:r>
            <a:endParaRPr lang="en-US" sz="2400" b="1" dirty="0">
              <a:solidFill>
                <a:schemeClr val="bg1"/>
              </a:solidFill>
            </a:endParaRPr>
          </a:p>
        </p:txBody>
      </p:sp>
      <p:sp>
        <p:nvSpPr>
          <p:cNvPr id="12" name="TextBox 11"/>
          <p:cNvSpPr txBox="1"/>
          <p:nvPr/>
        </p:nvSpPr>
        <p:spPr>
          <a:xfrm>
            <a:off x="1899306" y="5394960"/>
            <a:ext cx="1229974" cy="523220"/>
          </a:xfrm>
          <a:prstGeom prst="rect">
            <a:avLst/>
          </a:prstGeom>
          <a:solidFill>
            <a:srgbClr val="000000"/>
          </a:solidFill>
        </p:spPr>
        <p:txBody>
          <a:bodyPr wrap="none" rtlCol="0">
            <a:spAutoFit/>
          </a:bodyPr>
          <a:lstStyle/>
          <a:p>
            <a:r>
              <a:rPr lang="en-US" sz="2800" b="1" dirty="0" smtClean="0">
                <a:solidFill>
                  <a:srgbClr val="FFFFFF"/>
                </a:solidFill>
              </a:rPr>
              <a:t>WASTE</a:t>
            </a:r>
            <a:endParaRPr lang="en-US" sz="2800" b="1" dirty="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Gill Sans Light"/>
                <a:cs typeface="Gill Sans Light"/>
              </a:rPr>
              <a:t>Policies with ‘Climate Change’ Components</a:t>
            </a:r>
            <a:endParaRPr lang="en-US" dirty="0">
              <a:latin typeface="Gill Sans Light"/>
              <a:cs typeface="Gill Sans Light"/>
            </a:endParaRPr>
          </a:p>
        </p:txBody>
      </p:sp>
      <p:grpSp>
        <p:nvGrpSpPr>
          <p:cNvPr id="3" name="Group 2"/>
          <p:cNvGrpSpPr/>
          <p:nvPr/>
        </p:nvGrpSpPr>
        <p:grpSpPr>
          <a:xfrm>
            <a:off x="579120" y="3789680"/>
            <a:ext cx="1635760" cy="924560"/>
            <a:chOff x="579120" y="3789680"/>
            <a:chExt cx="1635760" cy="924560"/>
          </a:xfrm>
        </p:grpSpPr>
        <p:sp>
          <p:nvSpPr>
            <p:cNvPr id="4" name="Rectangle 3"/>
            <p:cNvSpPr/>
            <p:nvPr/>
          </p:nvSpPr>
          <p:spPr>
            <a:xfrm>
              <a:off x="579120" y="3789680"/>
              <a:ext cx="1280160" cy="924560"/>
            </a:xfrm>
            <a:prstGeom prst="rect">
              <a:avLst/>
            </a:prstGeom>
            <a:solidFill>
              <a:schemeClr val="bg2">
                <a:lumMod val="9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chemeClr val="tx1"/>
                  </a:solidFill>
                </a:rPr>
                <a:t>Encourage</a:t>
              </a:r>
            </a:p>
            <a:p>
              <a:r>
                <a:rPr lang="en-US" dirty="0" smtClean="0">
                  <a:solidFill>
                    <a:schemeClr val="tx1"/>
                  </a:solidFill>
                </a:rPr>
                <a:t>Ethanol production</a:t>
              </a:r>
              <a:endParaRPr lang="en-US" dirty="0">
                <a:solidFill>
                  <a:schemeClr val="tx1"/>
                </a:solidFill>
              </a:endParaRPr>
            </a:p>
          </p:txBody>
        </p:sp>
        <p:cxnSp>
          <p:nvCxnSpPr>
            <p:cNvPr id="10" name="Straight Arrow Connector 9"/>
            <p:cNvCxnSpPr>
              <a:stCxn id="4" idx="3"/>
              <a:endCxn id="5" idx="1"/>
            </p:cNvCxnSpPr>
            <p:nvPr/>
          </p:nvCxnSpPr>
          <p:spPr>
            <a:xfrm flipV="1">
              <a:off x="1859280" y="4236720"/>
              <a:ext cx="355600" cy="1524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11" name="Group 10"/>
          <p:cNvGrpSpPr/>
          <p:nvPr/>
        </p:nvGrpSpPr>
        <p:grpSpPr>
          <a:xfrm>
            <a:off x="2758439" y="3815080"/>
            <a:ext cx="4201160" cy="833120"/>
            <a:chOff x="2758439" y="3815080"/>
            <a:chExt cx="4201160" cy="833120"/>
          </a:xfrm>
        </p:grpSpPr>
        <p:sp>
          <p:nvSpPr>
            <p:cNvPr id="8" name="Rectangle 7"/>
            <p:cNvSpPr/>
            <p:nvPr/>
          </p:nvSpPr>
          <p:spPr>
            <a:xfrm>
              <a:off x="5781039" y="3815080"/>
              <a:ext cx="1178560" cy="833120"/>
            </a:xfrm>
            <a:prstGeom prst="rect">
              <a:avLst/>
            </a:prstGeom>
            <a:solidFill>
              <a:schemeClr val="bg2">
                <a:lumMod val="9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chemeClr val="tx1"/>
                  </a:solidFill>
                </a:rPr>
                <a:t>Air pollution</a:t>
              </a:r>
              <a:endParaRPr lang="en-US" dirty="0">
                <a:solidFill>
                  <a:schemeClr val="tx1"/>
                </a:solidFill>
              </a:endParaRPr>
            </a:p>
          </p:txBody>
        </p:sp>
        <p:cxnSp>
          <p:nvCxnSpPr>
            <p:cNvPr id="12" name="Curved Connector 11"/>
            <p:cNvCxnSpPr>
              <a:stCxn id="5" idx="0"/>
              <a:endCxn id="8" idx="0"/>
            </p:cNvCxnSpPr>
            <p:nvPr/>
          </p:nvCxnSpPr>
          <p:spPr>
            <a:xfrm rot="5400000" flipH="1" flipV="1">
              <a:off x="4561839" y="2011681"/>
              <a:ext cx="5080" cy="3611879"/>
            </a:xfrm>
            <a:prstGeom prst="curvedConnector3">
              <a:avLst>
                <a:gd name="adj1" fmla="val 4600000"/>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6" name="Group 5"/>
          <p:cNvGrpSpPr/>
          <p:nvPr/>
        </p:nvGrpSpPr>
        <p:grpSpPr>
          <a:xfrm>
            <a:off x="2214880" y="3820160"/>
            <a:ext cx="1320800" cy="833120"/>
            <a:chOff x="2214880" y="3820160"/>
            <a:chExt cx="1320800" cy="833120"/>
          </a:xfrm>
        </p:grpSpPr>
        <p:sp>
          <p:nvSpPr>
            <p:cNvPr id="5" name="Rectangle 4"/>
            <p:cNvSpPr/>
            <p:nvPr/>
          </p:nvSpPr>
          <p:spPr>
            <a:xfrm>
              <a:off x="2214880" y="3820160"/>
              <a:ext cx="1087120" cy="833120"/>
            </a:xfrm>
            <a:prstGeom prst="rect">
              <a:avLst/>
            </a:prstGeom>
            <a:solidFill>
              <a:schemeClr val="bg2">
                <a:lumMod val="9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chemeClr val="tx1"/>
                  </a:solidFill>
                </a:rPr>
                <a:t>Ethanol transport for use</a:t>
              </a:r>
              <a:endParaRPr lang="en-US" dirty="0">
                <a:solidFill>
                  <a:schemeClr val="tx1"/>
                </a:solidFill>
              </a:endParaRPr>
            </a:p>
          </p:txBody>
        </p:sp>
        <p:cxnSp>
          <p:nvCxnSpPr>
            <p:cNvPr id="14" name="Straight Arrow Connector 13"/>
            <p:cNvCxnSpPr>
              <a:stCxn id="5" idx="3"/>
              <a:endCxn id="7" idx="1"/>
            </p:cNvCxnSpPr>
            <p:nvPr/>
          </p:nvCxnSpPr>
          <p:spPr>
            <a:xfrm flipV="1">
              <a:off x="3302000" y="4231640"/>
              <a:ext cx="233680" cy="50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9" name="Group 8"/>
          <p:cNvGrpSpPr/>
          <p:nvPr/>
        </p:nvGrpSpPr>
        <p:grpSpPr>
          <a:xfrm>
            <a:off x="3535680" y="3667760"/>
            <a:ext cx="2245359" cy="1127760"/>
            <a:chOff x="3535680" y="3667760"/>
            <a:chExt cx="2245359" cy="1127760"/>
          </a:xfrm>
        </p:grpSpPr>
        <p:sp>
          <p:nvSpPr>
            <p:cNvPr id="7" name="Rectangle 6"/>
            <p:cNvSpPr/>
            <p:nvPr/>
          </p:nvSpPr>
          <p:spPr>
            <a:xfrm>
              <a:off x="3535680" y="3667760"/>
              <a:ext cx="2021840" cy="1127760"/>
            </a:xfrm>
            <a:prstGeom prst="rect">
              <a:avLst/>
            </a:prstGeom>
            <a:solidFill>
              <a:schemeClr val="bg2">
                <a:lumMod val="9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chemeClr val="tx1"/>
                  </a:solidFill>
                </a:rPr>
                <a:t>Substitution for/adjunct to petroleum-based fuels</a:t>
              </a:r>
              <a:endParaRPr lang="en-US" dirty="0">
                <a:solidFill>
                  <a:schemeClr val="tx1"/>
                </a:solidFill>
              </a:endParaRPr>
            </a:p>
          </p:txBody>
        </p:sp>
        <p:cxnSp>
          <p:nvCxnSpPr>
            <p:cNvPr id="16" name="Straight Arrow Connector 15"/>
            <p:cNvCxnSpPr>
              <a:stCxn id="7" idx="3"/>
              <a:endCxn id="8" idx="1"/>
            </p:cNvCxnSpPr>
            <p:nvPr/>
          </p:nvCxnSpPr>
          <p:spPr>
            <a:xfrm>
              <a:off x="5557520" y="4231640"/>
              <a:ext cx="223519"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17" name="TextBox 16"/>
          <p:cNvSpPr txBox="1"/>
          <p:nvPr/>
        </p:nvSpPr>
        <p:spPr>
          <a:xfrm>
            <a:off x="408337" y="1757680"/>
            <a:ext cx="8164765" cy="461665"/>
          </a:xfrm>
          <a:prstGeom prst="rect">
            <a:avLst/>
          </a:prstGeom>
          <a:noFill/>
        </p:spPr>
        <p:txBody>
          <a:bodyPr wrap="none" rtlCol="0">
            <a:spAutoFit/>
          </a:bodyPr>
          <a:lstStyle/>
          <a:p>
            <a:r>
              <a:rPr lang="en-US" sz="2400" dirty="0" smtClean="0"/>
              <a:t>2002 Federal Farm Bill: Subsidies to Support Ethanol Production</a:t>
            </a:r>
            <a:endParaRPr lang="en-US" sz="2400" dirty="0"/>
          </a:p>
        </p:txBody>
      </p:sp>
      <p:sp>
        <p:nvSpPr>
          <p:cNvPr id="19" name="TextBox 18"/>
          <p:cNvSpPr txBox="1"/>
          <p:nvPr/>
        </p:nvSpPr>
        <p:spPr>
          <a:xfrm>
            <a:off x="513856" y="6228080"/>
            <a:ext cx="5806585" cy="369332"/>
          </a:xfrm>
          <a:prstGeom prst="rect">
            <a:avLst/>
          </a:prstGeom>
          <a:noFill/>
        </p:spPr>
        <p:txBody>
          <a:bodyPr wrap="none" rtlCol="0">
            <a:spAutoFit/>
          </a:bodyPr>
          <a:lstStyle/>
          <a:p>
            <a:r>
              <a:rPr lang="en-US" dirty="0" smtClean="0"/>
              <a:t>Adapted from: UCLA Health Impact Assessment Group 2002</a:t>
            </a:r>
            <a:endParaRPr lang="en-US" dirty="0"/>
          </a:p>
        </p:txBody>
      </p:sp>
      <p:sp>
        <p:nvSpPr>
          <p:cNvPr id="13" name="Rectangle 12"/>
          <p:cNvSpPr/>
          <p:nvPr/>
        </p:nvSpPr>
        <p:spPr>
          <a:xfrm>
            <a:off x="2022128" y="2809558"/>
            <a:ext cx="1775171"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Direct Impacts</a:t>
            </a:r>
            <a:endParaRPr lang="en-US" b="1" dirty="0">
              <a:solidFill>
                <a:srgbClr val="FFFFFF"/>
              </a:solidFill>
            </a:endParaRPr>
          </a:p>
        </p:txBody>
      </p:sp>
      <p:sp>
        <p:nvSpPr>
          <p:cNvPr id="15" name="Rectangle 14"/>
          <p:cNvSpPr/>
          <p:nvPr/>
        </p:nvSpPr>
        <p:spPr>
          <a:xfrm>
            <a:off x="3982260" y="2809558"/>
            <a:ext cx="2566178"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Intermediate Outcomes</a:t>
            </a:r>
            <a:endParaRPr lang="en-US" b="1" dirty="0">
              <a:solidFill>
                <a:srgbClr val="FFFFFF"/>
              </a:solidFill>
            </a:endParaRPr>
          </a:p>
        </p:txBody>
      </p:sp>
      <p:sp>
        <p:nvSpPr>
          <p:cNvPr id="18" name="Rectangle 17"/>
          <p:cNvSpPr/>
          <p:nvPr/>
        </p:nvSpPr>
        <p:spPr>
          <a:xfrm>
            <a:off x="318635" y="2808622"/>
            <a:ext cx="1535050"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Policy</a:t>
            </a:r>
            <a:endParaRPr lang="en-US" b="1" dirty="0">
              <a:solidFill>
                <a:srgbClr val="FFFFFF"/>
              </a:solidFill>
            </a:endParaRPr>
          </a:p>
        </p:txBody>
      </p:sp>
      <p:sp>
        <p:nvSpPr>
          <p:cNvPr id="20" name="Rectangle 19"/>
          <p:cNvSpPr/>
          <p:nvPr/>
        </p:nvSpPr>
        <p:spPr>
          <a:xfrm>
            <a:off x="6707188" y="2812116"/>
            <a:ext cx="1979612"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Health Outcomes</a:t>
            </a:r>
            <a:endParaRPr lang="en-US" b="1" dirty="0">
              <a:solidFill>
                <a:srgbClr val="FFFFFF"/>
              </a:solidFill>
            </a:endParaRPr>
          </a:p>
        </p:txBody>
      </p:sp>
      <p:grpSp>
        <p:nvGrpSpPr>
          <p:cNvPr id="21" name="Group 20"/>
          <p:cNvGrpSpPr/>
          <p:nvPr/>
        </p:nvGrpSpPr>
        <p:grpSpPr>
          <a:xfrm>
            <a:off x="6959599" y="3815080"/>
            <a:ext cx="1605281" cy="833120"/>
            <a:chOff x="6959599" y="3815080"/>
            <a:chExt cx="1605281" cy="833120"/>
          </a:xfrm>
        </p:grpSpPr>
        <p:sp>
          <p:nvSpPr>
            <p:cNvPr id="72" name="Rectangle 71"/>
            <p:cNvSpPr/>
            <p:nvPr/>
          </p:nvSpPr>
          <p:spPr>
            <a:xfrm>
              <a:off x="7242142" y="3815080"/>
              <a:ext cx="1322738" cy="833120"/>
            </a:xfrm>
            <a:prstGeom prst="rect">
              <a:avLst/>
            </a:prstGeom>
            <a:solidFill>
              <a:schemeClr val="bg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chemeClr val="tx1"/>
                  </a:solidFill>
                </a:rPr>
                <a:t>Respiratory disease</a:t>
              </a:r>
              <a:endParaRPr lang="en-US" dirty="0">
                <a:solidFill>
                  <a:schemeClr val="tx1"/>
                </a:solidFill>
              </a:endParaRPr>
            </a:p>
          </p:txBody>
        </p:sp>
        <p:cxnSp>
          <p:nvCxnSpPr>
            <p:cNvPr id="73" name="Straight Arrow Connector 72"/>
            <p:cNvCxnSpPr>
              <a:stCxn id="8" idx="3"/>
              <a:endCxn id="72" idx="1"/>
            </p:cNvCxnSpPr>
            <p:nvPr/>
          </p:nvCxnSpPr>
          <p:spPr>
            <a:xfrm>
              <a:off x="6959599" y="4231640"/>
              <a:ext cx="28254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oregonugbVMTHIA.tiff"/>
          <p:cNvPicPr>
            <a:picLocks noChangeAspect="1"/>
          </p:cNvPicPr>
          <p:nvPr/>
        </p:nvPicPr>
        <p:blipFill rotWithShape="1">
          <a:blip r:embed="rId3">
            <a:extLst>
              <a:ext uri="{28A0092B-C50C-407E-A947-70E740481C1C}">
                <a14:useLocalDpi xmlns="" xmlns:a14="http://schemas.microsoft.com/office/drawing/2010/main" val="0"/>
              </a:ext>
            </a:extLst>
          </a:blip>
          <a:srcRect t="10909"/>
          <a:stretch/>
        </p:blipFill>
        <p:spPr>
          <a:xfrm>
            <a:off x="635000" y="883920"/>
            <a:ext cx="7874000" cy="5600700"/>
          </a:xfrm>
          <a:prstGeom prst="rect">
            <a:avLst/>
          </a:prstGeom>
        </p:spPr>
      </p:pic>
      <p:sp>
        <p:nvSpPr>
          <p:cNvPr id="2" name="Title 1"/>
          <p:cNvSpPr>
            <a:spLocks noGrp="1"/>
          </p:cNvSpPr>
          <p:nvPr>
            <p:ph type="title"/>
          </p:nvPr>
        </p:nvSpPr>
        <p:spPr>
          <a:xfrm>
            <a:off x="457200" y="71438"/>
            <a:ext cx="8229600" cy="1143000"/>
          </a:xfrm>
        </p:spPr>
        <p:txBody>
          <a:bodyPr>
            <a:normAutofit fontScale="90000"/>
          </a:bodyPr>
          <a:lstStyle/>
          <a:p>
            <a:r>
              <a:rPr lang="en-US" dirty="0" smtClean="0">
                <a:latin typeface="Gill Sans Light"/>
                <a:cs typeface="Gill Sans Light"/>
              </a:rPr>
              <a:t>HIA Example 1: Oregon VMT Policies</a:t>
            </a:r>
            <a:endParaRPr lang="en-US" dirty="0">
              <a:latin typeface="Gill Sans Light"/>
              <a:cs typeface="Gill Sans Light"/>
            </a:endParaRPr>
          </a:p>
        </p:txBody>
      </p:sp>
      <p:sp>
        <p:nvSpPr>
          <p:cNvPr id="17" name="TextBox 16"/>
          <p:cNvSpPr txBox="1"/>
          <p:nvPr/>
        </p:nvSpPr>
        <p:spPr>
          <a:xfrm>
            <a:off x="125595" y="6350000"/>
            <a:ext cx="8844037" cy="369332"/>
          </a:xfrm>
          <a:prstGeom prst="rect">
            <a:avLst/>
          </a:prstGeom>
          <a:noFill/>
        </p:spPr>
        <p:txBody>
          <a:bodyPr wrap="none" rtlCol="0">
            <a:spAutoFit/>
          </a:bodyPr>
          <a:lstStyle/>
          <a:p>
            <a:r>
              <a:rPr lang="en-US" dirty="0" smtClean="0"/>
              <a:t>Source: HIA on Policies Reducing Vehicle Miles Traveled in Oregon Metropolitan Areas, 2009</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taylorcountyfishadvisoryshia.tiff"/>
          <p:cNvPicPr>
            <a:picLocks noChangeAspect="1"/>
          </p:cNvPicPr>
          <p:nvPr/>
        </p:nvPicPr>
        <p:blipFill>
          <a:blip r:embed="rId3"/>
          <a:srcRect l="6418" t="19495" r="9103"/>
          <a:stretch>
            <a:fillRect/>
          </a:stretch>
        </p:blipFill>
        <p:spPr>
          <a:xfrm>
            <a:off x="1010932" y="1549719"/>
            <a:ext cx="6851697" cy="5262562"/>
          </a:xfrm>
          <a:prstGeom prst="rect">
            <a:avLst/>
          </a:prstGeom>
        </p:spPr>
      </p:pic>
      <p:sp>
        <p:nvSpPr>
          <p:cNvPr id="2" name="Title 1"/>
          <p:cNvSpPr>
            <a:spLocks noGrp="1"/>
          </p:cNvSpPr>
          <p:nvPr>
            <p:ph type="title"/>
          </p:nvPr>
        </p:nvSpPr>
        <p:spPr>
          <a:xfrm>
            <a:off x="457200" y="244158"/>
            <a:ext cx="8229600" cy="1143000"/>
          </a:xfrm>
        </p:spPr>
        <p:txBody>
          <a:bodyPr>
            <a:normAutofit fontScale="90000"/>
          </a:bodyPr>
          <a:lstStyle/>
          <a:p>
            <a:r>
              <a:rPr lang="en-US" dirty="0" smtClean="0">
                <a:latin typeface="Gill Sans Light"/>
                <a:cs typeface="Gill Sans Light"/>
              </a:rPr>
              <a:t>HIA Example 2: </a:t>
            </a:r>
            <a:br>
              <a:rPr lang="en-US" dirty="0" smtClean="0">
                <a:latin typeface="Gill Sans Light"/>
                <a:cs typeface="Gill Sans Light"/>
              </a:rPr>
            </a:br>
            <a:r>
              <a:rPr lang="en-US" dirty="0" smtClean="0">
                <a:latin typeface="Gill Sans Light"/>
                <a:cs typeface="Gill Sans Light"/>
              </a:rPr>
              <a:t>Florida’s Taylor County Energy Plant</a:t>
            </a:r>
            <a:endParaRPr lang="en-US" dirty="0">
              <a:latin typeface="Gill Sans Light"/>
              <a:cs typeface="Gill Sans Light"/>
            </a:endParaRPr>
          </a:p>
        </p:txBody>
      </p:sp>
      <p:pic>
        <p:nvPicPr>
          <p:cNvPr id="8" name="Picture 7" descr="click_industrial_015.jpg"/>
          <p:cNvPicPr>
            <a:picLocks noChangeAspect="1"/>
          </p:cNvPicPr>
          <p:nvPr/>
        </p:nvPicPr>
        <p:blipFill>
          <a:blip r:embed="rId4"/>
          <a:stretch>
            <a:fillRect/>
          </a:stretch>
        </p:blipFill>
        <p:spPr>
          <a:xfrm>
            <a:off x="3271520" y="2885440"/>
            <a:ext cx="1615440" cy="1076960"/>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Gill Sans Light"/>
                <a:cs typeface="Gill Sans Light"/>
              </a:rPr>
              <a:t>Exercise 1: </a:t>
            </a:r>
            <a:br>
              <a:rPr lang="en-US" dirty="0" smtClean="0">
                <a:latin typeface="Gill Sans Light"/>
                <a:cs typeface="Gill Sans Light"/>
              </a:rPr>
            </a:br>
            <a:r>
              <a:rPr lang="en-US" dirty="0" smtClean="0">
                <a:latin typeface="Gill Sans Light"/>
                <a:cs typeface="Gill Sans Light"/>
              </a:rPr>
              <a:t>Am I A Climate Change Policy? </a:t>
            </a:r>
            <a:endParaRPr lang="en-US" dirty="0">
              <a:latin typeface="Gill Sans Light"/>
              <a:cs typeface="Gill Sans Light"/>
            </a:endParaRP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3580538079"/>
              </p:ext>
            </p:extLst>
          </p:nvPr>
        </p:nvGraphicFramePr>
        <p:xfrm>
          <a:off x="457200" y="2260600"/>
          <a:ext cx="8229600" cy="2602168"/>
        </p:xfrm>
        <a:graphic>
          <a:graphicData uri="http://schemas.openxmlformats.org/drawingml/2006/table">
            <a:tbl>
              <a:tblPr firstRow="1" bandRow="1">
                <a:tableStyleId>{5C22544A-7EE6-4342-B048-85BDC9FD1C3A}</a:tableStyleId>
              </a:tblPr>
              <a:tblGrid>
                <a:gridCol w="2743200"/>
                <a:gridCol w="2743200"/>
                <a:gridCol w="2743200"/>
              </a:tblGrid>
              <a:tr h="1384300">
                <a:tc>
                  <a:txBody>
                    <a:bodyPr/>
                    <a:lstStyle/>
                    <a:p>
                      <a:pPr algn="ctr"/>
                      <a:r>
                        <a:rPr lang="en-US" sz="2000" dirty="0" smtClean="0"/>
                        <a:t>San Francisco Housing Authority Policy</a:t>
                      </a:r>
                      <a:r>
                        <a:rPr lang="en-US" sz="2000" baseline="0" dirty="0" smtClean="0"/>
                        <a:t> –</a:t>
                      </a:r>
                      <a:r>
                        <a:rPr lang="en-US" sz="2000" dirty="0" smtClean="0"/>
                        <a:t> public</a:t>
                      </a:r>
                      <a:r>
                        <a:rPr lang="en-US" sz="2000" baseline="0" dirty="0" smtClean="0"/>
                        <a:t> housing development </a:t>
                      </a:r>
                      <a:r>
                        <a:rPr lang="en-US" sz="2000" dirty="0" smtClean="0"/>
                        <a:t>flooring options</a:t>
                      </a:r>
                      <a:endParaRPr lang="en-US" sz="2000" dirty="0"/>
                    </a:p>
                  </a:txBody>
                  <a:tcPr/>
                </a:tc>
                <a:tc>
                  <a:txBody>
                    <a:bodyPr/>
                    <a:lstStyle/>
                    <a:p>
                      <a:pPr algn="ctr"/>
                      <a:r>
                        <a:rPr lang="en-US" sz="2000" dirty="0" smtClean="0"/>
                        <a:t>Rural</a:t>
                      </a:r>
                      <a:r>
                        <a:rPr lang="en-US" sz="2000" baseline="0" dirty="0" smtClean="0"/>
                        <a:t> Humboldt </a:t>
                      </a:r>
                      <a:r>
                        <a:rPr lang="en-US" sz="2000" dirty="0" smtClean="0"/>
                        <a:t>County –</a:t>
                      </a:r>
                      <a:r>
                        <a:rPr lang="en-US" sz="2000" baseline="0" dirty="0" smtClean="0"/>
                        <a:t> Update to</a:t>
                      </a:r>
                      <a:r>
                        <a:rPr lang="en-US" sz="2000" dirty="0" smtClean="0"/>
                        <a:t> General Plan</a:t>
                      </a:r>
                      <a:r>
                        <a:rPr lang="en-US" sz="2000" baseline="0" dirty="0" smtClean="0"/>
                        <a:t> w/3 growth options</a:t>
                      </a:r>
                      <a:endParaRPr lang="en-US" sz="2000" dirty="0"/>
                    </a:p>
                  </a:txBody>
                  <a:tcPr/>
                </a:tc>
                <a:tc>
                  <a:txBody>
                    <a:bodyPr/>
                    <a:lstStyle/>
                    <a:p>
                      <a:pPr algn="ctr"/>
                      <a:r>
                        <a:rPr lang="en-US" sz="2000" dirty="0" smtClean="0"/>
                        <a:t>Zoning for Healthy Baltimore</a:t>
                      </a:r>
                      <a:r>
                        <a:rPr lang="en-US" sz="2000" baseline="0" dirty="0" smtClean="0"/>
                        <a:t> – Comprehensive Code Revisions</a:t>
                      </a:r>
                      <a:endParaRPr lang="en-US" sz="2000" dirty="0"/>
                    </a:p>
                  </a:txBody>
                  <a:tcPr/>
                </a:tc>
              </a:tr>
              <a:tr h="986728">
                <a:tc>
                  <a:txBody>
                    <a:bodyPr/>
                    <a:lstStyle/>
                    <a:p>
                      <a:pPr algn="ctr"/>
                      <a:r>
                        <a:rPr lang="en-US" sz="2000" b="1" kern="1200" dirty="0" smtClean="0">
                          <a:solidFill>
                            <a:schemeClr val="bg1"/>
                          </a:solidFill>
                          <a:latin typeface="+mn-lt"/>
                          <a:ea typeface="+mn-ea"/>
                          <a:cs typeface="+mn-cs"/>
                        </a:rPr>
                        <a:t>Fossil Fuel Tax in California</a:t>
                      </a:r>
                      <a:endParaRPr lang="en-US" sz="2000" b="1" dirty="0">
                        <a:solidFill>
                          <a:schemeClr val="bg1"/>
                        </a:solidFill>
                      </a:endParaRPr>
                    </a:p>
                  </a:txBody>
                  <a:tcPr>
                    <a:solidFill>
                      <a:schemeClr val="accent1"/>
                    </a:solidFill>
                  </a:tcPr>
                </a:tc>
                <a:tc>
                  <a:txBody>
                    <a:bodyPr/>
                    <a:lstStyle/>
                    <a:p>
                      <a:pPr algn="ctr"/>
                      <a:r>
                        <a:rPr lang="en-US" sz="2000" b="1" kern="1200" dirty="0" smtClean="0">
                          <a:solidFill>
                            <a:schemeClr val="bg1"/>
                          </a:solidFill>
                          <a:latin typeface="+mn-lt"/>
                          <a:ea typeface="+mn-ea"/>
                          <a:cs typeface="+mn-cs"/>
                        </a:rPr>
                        <a:t>Reducing Speed Limits in California</a:t>
                      </a:r>
                      <a:r>
                        <a:rPr lang="en-US" sz="2000" b="1" dirty="0" smtClean="0">
                          <a:solidFill>
                            <a:schemeClr val="bg1"/>
                          </a:solidFill>
                        </a:rPr>
                        <a:t> </a:t>
                      </a:r>
                      <a:endParaRPr lang="en-US" sz="2000" b="1" dirty="0">
                        <a:solidFill>
                          <a:schemeClr val="bg1"/>
                        </a:solidFill>
                      </a:endParaRPr>
                    </a:p>
                  </a:txBody>
                  <a:tcPr>
                    <a:solidFill>
                      <a:schemeClr val="accent1"/>
                    </a:solidFill>
                  </a:tcPr>
                </a:tc>
                <a:tc>
                  <a:txBody>
                    <a:bodyPr/>
                    <a:lstStyle/>
                    <a:p>
                      <a:pPr algn="ctr"/>
                      <a:r>
                        <a:rPr lang="en-US" b="1" dirty="0" smtClean="0">
                          <a:solidFill>
                            <a:schemeClr val="bg1"/>
                          </a:solidFill>
                        </a:rPr>
                        <a:t>Rhode Island</a:t>
                      </a:r>
                      <a:br>
                        <a:rPr lang="en-US" b="1" dirty="0" smtClean="0">
                          <a:solidFill>
                            <a:schemeClr val="bg1"/>
                          </a:solidFill>
                        </a:rPr>
                      </a:br>
                      <a:r>
                        <a:rPr lang="en-US" b="1" dirty="0" smtClean="0">
                          <a:solidFill>
                            <a:schemeClr val="bg1"/>
                          </a:solidFill>
                        </a:rPr>
                        <a:t>Flood Awareness and Climate Change Taskforce </a:t>
                      </a:r>
                      <a:endParaRPr lang="en-US" b="1" dirty="0">
                        <a:solidFill>
                          <a:schemeClr val="bg1"/>
                        </a:solidFill>
                      </a:endParaRPr>
                    </a:p>
                  </a:txBody>
                  <a:tcPr>
                    <a:solidFill>
                      <a:schemeClr val="accent1"/>
                    </a:solidFill>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ill Sans Light"/>
                <a:cs typeface="Gill Sans Light"/>
              </a:rPr>
              <a:t>Exercise Answers</a:t>
            </a:r>
            <a:endParaRPr lang="en-US" dirty="0">
              <a:latin typeface="Gill Sans Light"/>
              <a:cs typeface="Gill Sans Light"/>
            </a:endParaRPr>
          </a:p>
        </p:txBody>
      </p:sp>
      <p:graphicFrame>
        <p:nvGraphicFramePr>
          <p:cNvPr id="4" name="Content Placeholder 3"/>
          <p:cNvGraphicFramePr>
            <a:graphicFrameLocks noGrp="1"/>
          </p:cNvGraphicFramePr>
          <p:nvPr>
            <p:ph idx="1"/>
          </p:nvPr>
        </p:nvGraphicFramePr>
        <p:xfrm>
          <a:off x="457200" y="1417638"/>
          <a:ext cx="8229600" cy="4206240"/>
        </p:xfrm>
        <a:graphic>
          <a:graphicData uri="http://schemas.openxmlformats.org/drawingml/2006/table">
            <a:tbl>
              <a:tblPr firstRow="1" bandRow="1">
                <a:tableStyleId>{5C22544A-7EE6-4342-B048-85BDC9FD1C3A}</a:tableStyleId>
              </a:tblPr>
              <a:tblGrid>
                <a:gridCol w="2743200"/>
                <a:gridCol w="2743200"/>
                <a:gridCol w="2743200"/>
              </a:tblGrid>
              <a:tr h="574040">
                <a:tc gridSpan="2">
                  <a:txBody>
                    <a:bodyPr/>
                    <a:lstStyle/>
                    <a:p>
                      <a:pPr algn="ctr"/>
                      <a:r>
                        <a:rPr lang="en-US" dirty="0" smtClean="0"/>
                        <a:t>Climate Change &amp; </a:t>
                      </a:r>
                    </a:p>
                    <a:p>
                      <a:pPr algn="ctr"/>
                      <a:r>
                        <a:rPr lang="en-US" dirty="0" smtClean="0"/>
                        <a:t>Climate</a:t>
                      </a:r>
                      <a:r>
                        <a:rPr lang="en-US" baseline="0" dirty="0" smtClean="0"/>
                        <a:t> Change-Related</a:t>
                      </a:r>
                      <a:endParaRPr lang="en-US" dirty="0"/>
                    </a:p>
                  </a:txBody>
                  <a:tcPr/>
                </a:tc>
                <a:tc hMerge="1">
                  <a:txBody>
                    <a:bodyPr/>
                    <a:lstStyle/>
                    <a:p>
                      <a:pPr algn="ctr"/>
                      <a:endParaRPr lang="en-US" dirty="0"/>
                    </a:p>
                  </a:txBody>
                  <a:tcPr/>
                </a:tc>
                <a:tc>
                  <a:txBody>
                    <a:bodyPr/>
                    <a:lstStyle/>
                    <a:p>
                      <a:pPr algn="ctr"/>
                      <a:r>
                        <a:rPr lang="en-US" dirty="0" smtClean="0"/>
                        <a:t>Other</a:t>
                      </a:r>
                      <a:endParaRPr lang="en-US" dirty="0"/>
                    </a:p>
                  </a:txBody>
                  <a:tcPr/>
                </a:tc>
              </a:tr>
              <a:tr h="370840">
                <a:tc>
                  <a:txBody>
                    <a:bodyPr/>
                    <a:lstStyle/>
                    <a:p>
                      <a:pPr algn="ctr"/>
                      <a:r>
                        <a:rPr lang="en-US" b="1" dirty="0" smtClean="0"/>
                        <a:t>Fossil</a:t>
                      </a:r>
                      <a:r>
                        <a:rPr lang="en-US" b="1" baseline="0" dirty="0" smtClean="0"/>
                        <a:t> Fuel Tax in CA – </a:t>
                      </a:r>
                      <a:r>
                        <a:rPr lang="en-US" b="1" baseline="0" dirty="0" smtClean="0">
                          <a:solidFill>
                            <a:srgbClr val="008000"/>
                          </a:solidFill>
                        </a:rPr>
                        <a:t>Mitigation</a:t>
                      </a:r>
                      <a:endParaRPr lang="en-US" b="1" dirty="0">
                        <a:solidFill>
                          <a:srgbClr val="008000"/>
                        </a:solidFill>
                      </a:endParaRPr>
                    </a:p>
                  </a:txBody>
                  <a:tcPr/>
                </a:tc>
                <a:tc>
                  <a:txBody>
                    <a:bodyPr/>
                    <a:lstStyle/>
                    <a:p>
                      <a:pPr algn="ctr"/>
                      <a:r>
                        <a:rPr lang="en-US" b="1" dirty="0" smtClean="0"/>
                        <a:t>Zoning for Healthy Baltimore – </a:t>
                      </a:r>
                      <a:r>
                        <a:rPr lang="en-US" b="1" dirty="0" smtClean="0">
                          <a:solidFill>
                            <a:srgbClr val="008000"/>
                          </a:solidFill>
                        </a:rPr>
                        <a:t>Adaptation</a:t>
                      </a:r>
                      <a:endParaRPr lang="en-US" b="1" dirty="0">
                        <a:solidFill>
                          <a:srgbClr val="008000"/>
                        </a:solidFill>
                      </a:endParaRPr>
                    </a:p>
                  </a:txBody>
                  <a:tcPr/>
                </a:tc>
                <a:tc>
                  <a:txBody>
                    <a:bodyPr/>
                    <a:lstStyle/>
                    <a:p>
                      <a:pPr algn="ctr"/>
                      <a:r>
                        <a:rPr lang="en-US" sz="1800" b="1" dirty="0" smtClean="0"/>
                        <a:t>San Francisco Housing Authority Policy</a:t>
                      </a:r>
                      <a:r>
                        <a:rPr lang="en-US" sz="1800" b="1" baseline="0" dirty="0" smtClean="0"/>
                        <a:t> –</a:t>
                      </a:r>
                      <a:r>
                        <a:rPr lang="en-US" sz="1800" b="1" dirty="0" smtClean="0"/>
                        <a:t> Public</a:t>
                      </a:r>
                      <a:r>
                        <a:rPr lang="en-US" sz="1800" b="1" baseline="0" dirty="0" smtClean="0"/>
                        <a:t> housing development </a:t>
                      </a:r>
                      <a:r>
                        <a:rPr lang="en-US" sz="1800" b="1" dirty="0" smtClean="0"/>
                        <a:t>flooring options</a:t>
                      </a:r>
                      <a:endParaRPr lang="en-US" sz="1800" b="1" dirty="0"/>
                    </a:p>
                  </a:txBody>
                  <a:tcPr/>
                </a:tc>
              </a:tr>
              <a:tr h="370840">
                <a:tc>
                  <a:txBody>
                    <a:bodyPr/>
                    <a:lstStyle/>
                    <a:p>
                      <a:pPr algn="ctr"/>
                      <a:r>
                        <a:rPr lang="en-US" b="1" dirty="0" smtClean="0"/>
                        <a:t>Reducing Speed</a:t>
                      </a:r>
                      <a:r>
                        <a:rPr lang="en-US" b="1" baseline="0" dirty="0" smtClean="0"/>
                        <a:t> Limits in CA – </a:t>
                      </a:r>
                      <a:r>
                        <a:rPr lang="en-US" b="1" baseline="0" dirty="0" smtClean="0">
                          <a:solidFill>
                            <a:srgbClr val="008000"/>
                          </a:solidFill>
                        </a:rPr>
                        <a:t>Mitigation</a:t>
                      </a:r>
                      <a:endParaRPr lang="en-US" b="1" dirty="0">
                        <a:solidFill>
                          <a:srgbClr val="008000"/>
                        </a:solidFill>
                      </a:endParaRPr>
                    </a:p>
                  </a:txBody>
                  <a:tcPr/>
                </a:tc>
                <a:tc>
                  <a:txBody>
                    <a:bodyPr/>
                    <a:lstStyle/>
                    <a:p>
                      <a:pPr algn="ctr"/>
                      <a:r>
                        <a:rPr lang="en-US" sz="1800" b="1" dirty="0" smtClean="0"/>
                        <a:t>Rural</a:t>
                      </a:r>
                      <a:r>
                        <a:rPr lang="en-US" sz="1800" b="1" baseline="0" dirty="0" smtClean="0"/>
                        <a:t> Humboldt </a:t>
                      </a:r>
                      <a:r>
                        <a:rPr lang="en-US" sz="1800" b="1" dirty="0" smtClean="0"/>
                        <a:t>County –</a:t>
                      </a:r>
                      <a:r>
                        <a:rPr lang="en-US" sz="1800" b="1" baseline="0" dirty="0" smtClean="0"/>
                        <a:t> Update to</a:t>
                      </a:r>
                      <a:r>
                        <a:rPr lang="en-US" sz="1800" b="1" dirty="0" smtClean="0"/>
                        <a:t> General Plan</a:t>
                      </a:r>
                      <a:r>
                        <a:rPr lang="en-US" sz="1800" b="1" baseline="0" dirty="0" smtClean="0"/>
                        <a:t> w/3 growth options- </a:t>
                      </a:r>
                      <a:r>
                        <a:rPr lang="en-US" sz="1800" b="1" baseline="0" dirty="0" smtClean="0">
                          <a:solidFill>
                            <a:srgbClr val="008000"/>
                          </a:solidFill>
                        </a:rPr>
                        <a:t>Adaptation and Mitigation</a:t>
                      </a:r>
                      <a:endParaRPr lang="en-US" sz="1800" b="1" dirty="0" smtClean="0">
                        <a:solidFill>
                          <a:srgbClr val="008000"/>
                        </a:solidFill>
                      </a:endParaRPr>
                    </a:p>
                  </a:txBody>
                  <a:tcPr/>
                </a:tc>
                <a:tc>
                  <a:txBody>
                    <a:bodyPr/>
                    <a:lstStyle/>
                    <a:p>
                      <a:pPr algn="ctr"/>
                      <a:endParaRPr lang="en-US" b="1" i="1" dirty="0"/>
                    </a:p>
                  </a:txBody>
                  <a:tcPr/>
                </a:tc>
              </a:tr>
              <a:tr h="37084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b="1" dirty="0" smtClean="0"/>
                        <a:t>Rhode Island</a:t>
                      </a:r>
                      <a:br>
                        <a:rPr lang="en-US" b="1" dirty="0" smtClean="0"/>
                      </a:br>
                      <a:r>
                        <a:rPr lang="en-US" b="1" dirty="0" smtClean="0"/>
                        <a:t>Flood Awareness &amp; Climate Change Taskforce </a:t>
                      </a:r>
                    </a:p>
                    <a:p>
                      <a:pPr algn="ctr"/>
                      <a:r>
                        <a:rPr lang="en-US" b="1" dirty="0" smtClean="0"/>
                        <a:t>– </a:t>
                      </a:r>
                      <a:r>
                        <a:rPr lang="en-US" b="1" dirty="0" smtClean="0">
                          <a:solidFill>
                            <a:srgbClr val="008000"/>
                          </a:solidFill>
                        </a:rPr>
                        <a:t>Emergency Preparedness</a:t>
                      </a:r>
                      <a:endParaRPr lang="en-US" b="1" dirty="0">
                        <a:solidFill>
                          <a:srgbClr val="008000"/>
                        </a:solidFill>
                      </a:endParaRPr>
                    </a:p>
                  </a:txBody>
                  <a:tcPr/>
                </a:tc>
                <a:tc>
                  <a:txBody>
                    <a:bodyPr/>
                    <a:lstStyle/>
                    <a:p>
                      <a:pPr algn="ctr"/>
                      <a:endParaRPr lang="en-US" b="1" dirty="0"/>
                    </a:p>
                  </a:txBody>
                  <a:tcPr/>
                </a:tc>
                <a:tc>
                  <a:txBody>
                    <a:bodyPr/>
                    <a:lstStyle/>
                    <a:p>
                      <a:pPr algn="ctr"/>
                      <a:endParaRPr lang="en-US" b="1" dirty="0"/>
                    </a:p>
                  </a:txBody>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152400"/>
            <a:ext cx="8636000" cy="1188720"/>
          </a:xfrm>
        </p:spPr>
        <p:txBody>
          <a:bodyPr>
            <a:noAutofit/>
          </a:bodyPr>
          <a:lstStyle/>
          <a:p>
            <a:r>
              <a:rPr lang="en-US" sz="4200" dirty="0" smtClean="0"/>
              <a:t>Climate Change Interventions for Health Departments</a:t>
            </a:r>
            <a:endParaRPr lang="en-US" sz="4200" dirty="0"/>
          </a:p>
        </p:txBody>
      </p:sp>
      <p:sp>
        <p:nvSpPr>
          <p:cNvPr id="3" name="Content Placeholder 2"/>
          <p:cNvSpPr>
            <a:spLocks noGrp="1"/>
          </p:cNvSpPr>
          <p:nvPr>
            <p:ph idx="1"/>
          </p:nvPr>
        </p:nvSpPr>
        <p:spPr/>
        <p:txBody>
          <a:bodyPr>
            <a:normAutofit fontScale="92500"/>
          </a:bodyPr>
          <a:lstStyle/>
          <a:p>
            <a:pPr algn="l"/>
            <a:r>
              <a:rPr lang="en-US" b="1" dirty="0" smtClean="0"/>
              <a:t>Primary Prevention</a:t>
            </a:r>
          </a:p>
          <a:p>
            <a:pPr lvl="1" algn="l"/>
            <a:r>
              <a:rPr lang="en-US" dirty="0" smtClean="0"/>
              <a:t>Changing behaviors/decisions </a:t>
            </a:r>
            <a:r>
              <a:rPr lang="en-US" dirty="0"/>
              <a:t>that contribute to </a:t>
            </a:r>
            <a:r>
              <a:rPr lang="en-US" dirty="0" smtClean="0"/>
              <a:t>atmospheric/climatic changes (Mitigation).</a:t>
            </a:r>
          </a:p>
          <a:p>
            <a:pPr lvl="1" algn="l"/>
            <a:endParaRPr lang="en-US" dirty="0" smtClean="0"/>
          </a:p>
          <a:p>
            <a:pPr algn="l"/>
            <a:r>
              <a:rPr lang="en-US" b="1" dirty="0" smtClean="0"/>
              <a:t>Secondary Prevention</a:t>
            </a:r>
          </a:p>
          <a:p>
            <a:pPr lvl="1" algn="l"/>
            <a:r>
              <a:rPr lang="en-US" dirty="0"/>
              <a:t>I</a:t>
            </a:r>
            <a:r>
              <a:rPr lang="en-US" dirty="0" smtClean="0"/>
              <a:t>dentifying</a:t>
            </a:r>
            <a:r>
              <a:rPr lang="en-US" dirty="0"/>
              <a:t>, forecasting and </a:t>
            </a:r>
            <a:r>
              <a:rPr lang="en-US" dirty="0" smtClean="0"/>
              <a:t>monitoring changes </a:t>
            </a:r>
            <a:r>
              <a:rPr lang="en-US" dirty="0"/>
              <a:t>in conditions that may leave a community vulnerable to public health challenges that </a:t>
            </a:r>
            <a:r>
              <a:rPr lang="en-US" dirty="0" smtClean="0"/>
              <a:t>it may be currently ill-equipped </a:t>
            </a:r>
            <a:r>
              <a:rPr lang="en-US" dirty="0"/>
              <a:t>to </a:t>
            </a:r>
            <a:r>
              <a:rPr lang="en-US" dirty="0" smtClean="0"/>
              <a:t>meet (Adaptation).</a:t>
            </a:r>
          </a:p>
          <a:p>
            <a:pPr lvl="1" algn="l"/>
            <a:endParaRPr lang="en-US" dirty="0" smtClean="0"/>
          </a:p>
          <a:p>
            <a:pPr algn="l"/>
            <a:r>
              <a:rPr lang="en-US" b="1" dirty="0" smtClean="0"/>
              <a:t>Tertiary Prevention</a:t>
            </a:r>
          </a:p>
          <a:p>
            <a:pPr lvl="1" algn="l"/>
            <a:r>
              <a:rPr lang="en-US" dirty="0" smtClean="0"/>
              <a:t>Applying </a:t>
            </a:r>
            <a:r>
              <a:rPr lang="en-US" dirty="0"/>
              <a:t>public health interventions to halt an additional increase in the burden of illness and injury other than rates that would </a:t>
            </a:r>
            <a:r>
              <a:rPr lang="en-US" dirty="0" smtClean="0"/>
              <a:t>have </a:t>
            </a:r>
            <a:r>
              <a:rPr lang="en-US" dirty="0"/>
              <a:t>been </a:t>
            </a:r>
            <a:r>
              <a:rPr lang="en-US" dirty="0" smtClean="0"/>
              <a:t>projected irrespective of climate change (Adaptation). </a:t>
            </a:r>
            <a:endParaRPr lang="en-US" dirty="0"/>
          </a:p>
        </p:txBody>
      </p:sp>
    </p:spTree>
    <p:extLst>
      <p:ext uri="{BB962C8B-B14F-4D97-AF65-F5344CB8AC3E}">
        <p14:creationId xmlns="" xmlns:p14="http://schemas.microsoft.com/office/powerpoint/2010/main" val="20174999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p:cNvGrpSpPr/>
          <p:nvPr/>
        </p:nvGrpSpPr>
        <p:grpSpPr>
          <a:xfrm>
            <a:off x="1971040" y="1834932"/>
            <a:ext cx="1554480" cy="1408430"/>
            <a:chOff x="1737360" y="2281972"/>
            <a:chExt cx="1554480" cy="1408430"/>
          </a:xfrm>
        </p:grpSpPr>
        <p:sp>
          <p:nvSpPr>
            <p:cNvPr id="24" name="Oval 23"/>
            <p:cNvSpPr/>
            <p:nvPr/>
          </p:nvSpPr>
          <p:spPr>
            <a:xfrm>
              <a:off x="1737360" y="2281972"/>
              <a:ext cx="1381760" cy="1408430"/>
            </a:xfrm>
            <a:prstGeom prst="ellipse">
              <a:avLst/>
            </a:prstGeom>
            <a:solidFill>
              <a:srgbClr val="77933C"/>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t>Climate Change</a:t>
              </a:r>
              <a:endParaRPr lang="en-US" sz="1600" dirty="0"/>
            </a:p>
          </p:txBody>
        </p:sp>
        <p:cxnSp>
          <p:nvCxnSpPr>
            <p:cNvPr id="31" name="Straight Arrow Connector 30"/>
            <p:cNvCxnSpPr>
              <a:stCxn id="24" idx="6"/>
              <a:endCxn id="30" idx="2"/>
            </p:cNvCxnSpPr>
            <p:nvPr/>
          </p:nvCxnSpPr>
          <p:spPr>
            <a:xfrm>
              <a:off x="3119120" y="2986187"/>
              <a:ext cx="172720" cy="6350"/>
            </a:xfrm>
            <a:prstGeom prst="straightConnector1">
              <a:avLst/>
            </a:prstGeom>
            <a:ln w="12700" cap="flat" cmpd="sng" algn="ctr">
              <a:solidFill>
                <a:schemeClr val="accent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53" name="Group 52"/>
          <p:cNvGrpSpPr/>
          <p:nvPr/>
        </p:nvGrpSpPr>
        <p:grpSpPr>
          <a:xfrm>
            <a:off x="5229860" y="1645920"/>
            <a:ext cx="1892300" cy="1831123"/>
            <a:chOff x="4945380" y="2001520"/>
            <a:chExt cx="1892300" cy="1831123"/>
          </a:xfrm>
        </p:grpSpPr>
        <p:cxnSp>
          <p:nvCxnSpPr>
            <p:cNvPr id="21" name="Straight Arrow Connector 20"/>
            <p:cNvCxnSpPr>
              <a:stCxn id="35" idx="3"/>
              <a:endCxn id="47" idx="1"/>
            </p:cNvCxnSpPr>
            <p:nvPr/>
          </p:nvCxnSpPr>
          <p:spPr>
            <a:xfrm>
              <a:off x="6512560" y="2917082"/>
              <a:ext cx="325120" cy="1160"/>
            </a:xfrm>
            <a:prstGeom prst="straightConnector1">
              <a:avLst/>
            </a:prstGeom>
            <a:ln w="12700" cap="flat" cmpd="sng" algn="ctr">
              <a:solidFill>
                <a:schemeClr val="accent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35" name="Rectangle 34"/>
            <p:cNvSpPr/>
            <p:nvPr/>
          </p:nvSpPr>
          <p:spPr>
            <a:xfrm>
              <a:off x="4945380" y="2001520"/>
              <a:ext cx="1567180" cy="18311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Intermediate Factors:</a:t>
              </a:r>
            </a:p>
            <a:p>
              <a:pPr algn="ctr"/>
              <a:r>
                <a:rPr lang="en-US" dirty="0" smtClean="0">
                  <a:solidFill>
                    <a:schemeClr val="tx1"/>
                  </a:solidFill>
                </a:rPr>
                <a:t>Crop Yields,</a:t>
              </a:r>
            </a:p>
            <a:p>
              <a:pPr algn="ctr"/>
              <a:r>
                <a:rPr lang="en-US" dirty="0" smtClean="0">
                  <a:solidFill>
                    <a:schemeClr val="tx1"/>
                  </a:solidFill>
                </a:rPr>
                <a:t>Air Quality, Social System,</a:t>
              </a:r>
            </a:p>
            <a:p>
              <a:pPr algn="ctr"/>
              <a:r>
                <a:rPr lang="en-US" dirty="0" smtClean="0">
                  <a:solidFill>
                    <a:schemeClr val="tx1"/>
                  </a:solidFill>
                </a:rPr>
                <a:t>Pollen </a:t>
              </a:r>
            </a:p>
          </p:txBody>
        </p:sp>
      </p:grpSp>
      <p:grpSp>
        <p:nvGrpSpPr>
          <p:cNvPr id="49" name="Group 48"/>
          <p:cNvGrpSpPr/>
          <p:nvPr/>
        </p:nvGrpSpPr>
        <p:grpSpPr>
          <a:xfrm>
            <a:off x="196850" y="1727200"/>
            <a:ext cx="1774190" cy="1597442"/>
            <a:chOff x="74930" y="2286096"/>
            <a:chExt cx="1620022" cy="1422400"/>
          </a:xfrm>
        </p:grpSpPr>
        <p:sp>
          <p:nvSpPr>
            <p:cNvPr id="23" name="Oval 22"/>
            <p:cNvSpPr/>
            <p:nvPr/>
          </p:nvSpPr>
          <p:spPr>
            <a:xfrm>
              <a:off x="74930" y="2286096"/>
              <a:ext cx="1424940" cy="1422400"/>
            </a:xfrm>
            <a:prstGeom prst="ellipse">
              <a:avLst/>
            </a:prstGeom>
            <a:solidFill>
              <a:srgbClr val="77933C"/>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t>Natural &amp; Human Influences on Climate</a:t>
              </a:r>
              <a:endParaRPr lang="en-US" sz="1600" dirty="0"/>
            </a:p>
          </p:txBody>
        </p:sp>
        <p:cxnSp>
          <p:nvCxnSpPr>
            <p:cNvPr id="43" name="Straight Arrow Connector 42"/>
            <p:cNvCxnSpPr>
              <a:stCxn id="23" idx="6"/>
              <a:endCxn id="24" idx="2"/>
            </p:cNvCxnSpPr>
            <p:nvPr/>
          </p:nvCxnSpPr>
          <p:spPr>
            <a:xfrm>
              <a:off x="1499870" y="2997296"/>
              <a:ext cx="195082" cy="11777"/>
            </a:xfrm>
            <a:prstGeom prst="straightConnector1">
              <a:avLst/>
            </a:prstGeom>
            <a:ln w="12700" cmpd="sng">
              <a:solidFill>
                <a:srgbClr val="558ED5"/>
              </a:solidFill>
              <a:tailEnd type="arrow"/>
            </a:ln>
          </p:spPr>
          <p:style>
            <a:lnRef idx="2">
              <a:schemeClr val="accent1"/>
            </a:lnRef>
            <a:fillRef idx="0">
              <a:schemeClr val="accent1"/>
            </a:fillRef>
            <a:effectRef idx="1">
              <a:schemeClr val="accent1"/>
            </a:effectRef>
            <a:fontRef idx="minor">
              <a:schemeClr val="tx1"/>
            </a:fontRef>
          </p:style>
        </p:cxnSp>
      </p:grpSp>
      <p:sp>
        <p:nvSpPr>
          <p:cNvPr id="47" name="Rectangle 46"/>
          <p:cNvSpPr/>
          <p:nvPr/>
        </p:nvSpPr>
        <p:spPr>
          <a:xfrm>
            <a:off x="7122160" y="1851442"/>
            <a:ext cx="1564640" cy="1422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solidFill>
                  <a:srgbClr val="000000"/>
                </a:solidFill>
              </a:rPr>
              <a:t>Adverse Health Effects</a:t>
            </a:r>
          </a:p>
          <a:p>
            <a:pPr algn="ctr"/>
            <a:endParaRPr lang="en-US" dirty="0" smtClean="0">
              <a:solidFill>
                <a:srgbClr val="000000"/>
              </a:solidFill>
            </a:endParaRPr>
          </a:p>
        </p:txBody>
      </p:sp>
      <p:grpSp>
        <p:nvGrpSpPr>
          <p:cNvPr id="52" name="Group 51"/>
          <p:cNvGrpSpPr/>
          <p:nvPr/>
        </p:nvGrpSpPr>
        <p:grpSpPr>
          <a:xfrm>
            <a:off x="3525520" y="1820962"/>
            <a:ext cx="1704340" cy="1449070"/>
            <a:chOff x="3220720" y="2268002"/>
            <a:chExt cx="1704340" cy="1449070"/>
          </a:xfrm>
        </p:grpSpPr>
        <p:sp>
          <p:nvSpPr>
            <p:cNvPr id="30" name="Oval 29"/>
            <p:cNvSpPr/>
            <p:nvPr/>
          </p:nvSpPr>
          <p:spPr>
            <a:xfrm>
              <a:off x="3220720" y="2268002"/>
              <a:ext cx="1460500" cy="1449070"/>
            </a:xfrm>
            <a:prstGeom prst="ellipse">
              <a:avLst/>
            </a:prstGeom>
            <a:solidFill>
              <a:srgbClr val="77933C"/>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t>Regional Weather Change</a:t>
              </a:r>
              <a:endParaRPr lang="en-US" sz="1600" dirty="0"/>
            </a:p>
          </p:txBody>
        </p:sp>
        <p:cxnSp>
          <p:nvCxnSpPr>
            <p:cNvPr id="51" name="Straight Arrow Connector 50"/>
            <p:cNvCxnSpPr>
              <a:stCxn id="30" idx="6"/>
              <a:endCxn id="35" idx="1"/>
            </p:cNvCxnSpPr>
            <p:nvPr/>
          </p:nvCxnSpPr>
          <p:spPr>
            <a:xfrm>
              <a:off x="4681220" y="2992537"/>
              <a:ext cx="243840" cy="15985"/>
            </a:xfrm>
            <a:prstGeom prst="straightConnector1">
              <a:avLst/>
            </a:prstGeom>
            <a:ln w="12700" cap="flat" cmpd="sng" algn="ctr">
              <a:solidFill>
                <a:schemeClr val="accent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56" name="Group 55"/>
          <p:cNvGrpSpPr/>
          <p:nvPr/>
        </p:nvGrpSpPr>
        <p:grpSpPr>
          <a:xfrm>
            <a:off x="5854224" y="2572802"/>
            <a:ext cx="1968500" cy="2853842"/>
            <a:chOff x="5853430" y="2152787"/>
            <a:chExt cx="1968500" cy="4011777"/>
          </a:xfrm>
        </p:grpSpPr>
        <p:sp>
          <p:nvSpPr>
            <p:cNvPr id="29" name="TextBox 28"/>
            <p:cNvSpPr txBox="1"/>
            <p:nvPr/>
          </p:nvSpPr>
          <p:spPr>
            <a:xfrm>
              <a:off x="5853430" y="3958025"/>
              <a:ext cx="1968500" cy="2206539"/>
            </a:xfrm>
            <a:prstGeom prst="rect">
              <a:avLst/>
            </a:prstGeom>
            <a:noFill/>
            <a:ln>
              <a:noFill/>
            </a:ln>
          </p:spPr>
          <p:txBody>
            <a:bodyPr wrap="square" rtlCol="0">
              <a:spAutoFit/>
            </a:bodyPr>
            <a:lstStyle/>
            <a:p>
              <a:pPr algn="ctr"/>
              <a:r>
                <a:rPr lang="en-US" sz="2400" dirty="0" smtClean="0">
                  <a:solidFill>
                    <a:srgbClr val="FF0000"/>
                  </a:solidFill>
                </a:rPr>
                <a:t>Emergency Management Policy or Projects</a:t>
              </a:r>
              <a:endParaRPr lang="en-US" sz="2400" dirty="0">
                <a:solidFill>
                  <a:srgbClr val="FF0000"/>
                </a:solidFill>
              </a:endParaRPr>
            </a:p>
          </p:txBody>
        </p:sp>
        <p:cxnSp>
          <p:nvCxnSpPr>
            <p:cNvPr id="71" name="Straight Arrow Connector 70"/>
            <p:cNvCxnSpPr>
              <a:stCxn id="29" idx="0"/>
              <a:endCxn id="47" idx="1"/>
            </p:cNvCxnSpPr>
            <p:nvPr/>
          </p:nvCxnSpPr>
          <p:spPr>
            <a:xfrm flipV="1">
              <a:off x="6837680" y="2152787"/>
              <a:ext cx="283686" cy="1805238"/>
            </a:xfrm>
            <a:prstGeom prst="straightConnector1">
              <a:avLst/>
            </a:prstGeom>
            <a:ln w="12700" cap="flat" cmpd="sng" algn="ctr">
              <a:solidFill>
                <a:srgbClr val="953735"/>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2" name="Group 1"/>
          <p:cNvGrpSpPr/>
          <p:nvPr/>
        </p:nvGrpSpPr>
        <p:grpSpPr>
          <a:xfrm>
            <a:off x="927100" y="2549307"/>
            <a:ext cx="1498600" cy="2628272"/>
            <a:chOff x="927100" y="2396907"/>
            <a:chExt cx="1498600" cy="2628272"/>
          </a:xfrm>
        </p:grpSpPr>
        <p:cxnSp>
          <p:nvCxnSpPr>
            <p:cNvPr id="57" name="Straight Arrow Connector 56"/>
            <p:cNvCxnSpPr>
              <a:stCxn id="5" idx="0"/>
              <a:endCxn id="24" idx="2"/>
            </p:cNvCxnSpPr>
            <p:nvPr/>
          </p:nvCxnSpPr>
          <p:spPr>
            <a:xfrm flipV="1">
              <a:off x="1676400" y="2396907"/>
              <a:ext cx="294640" cy="1427944"/>
            </a:xfrm>
            <a:prstGeom prst="straightConnector1">
              <a:avLst/>
            </a:prstGeom>
            <a:ln w="12700" cap="flat" cmpd="sng" algn="ctr">
              <a:solidFill>
                <a:schemeClr val="accent2">
                  <a:lumMod val="75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927100" y="3824851"/>
              <a:ext cx="1498600" cy="1200328"/>
            </a:xfrm>
            <a:prstGeom prst="rect">
              <a:avLst/>
            </a:prstGeom>
            <a:noFill/>
            <a:ln>
              <a:noFill/>
            </a:ln>
          </p:spPr>
          <p:txBody>
            <a:bodyPr wrap="square" rtlCol="0">
              <a:spAutoFit/>
            </a:bodyPr>
            <a:lstStyle/>
            <a:p>
              <a:pPr algn="ctr"/>
              <a:r>
                <a:rPr lang="en-US" sz="2400" dirty="0" smtClean="0">
                  <a:solidFill>
                    <a:srgbClr val="FF0000"/>
                  </a:solidFill>
                </a:rPr>
                <a:t>Mitigation Policy or Projects</a:t>
              </a:r>
              <a:endParaRPr lang="en-US" sz="2400" dirty="0">
                <a:solidFill>
                  <a:srgbClr val="FF0000"/>
                </a:solidFill>
              </a:endParaRPr>
            </a:p>
          </p:txBody>
        </p:sp>
      </p:grpSp>
      <p:grpSp>
        <p:nvGrpSpPr>
          <p:cNvPr id="55" name="Group 54"/>
          <p:cNvGrpSpPr/>
          <p:nvPr/>
        </p:nvGrpSpPr>
        <p:grpSpPr>
          <a:xfrm>
            <a:off x="3493770" y="2571642"/>
            <a:ext cx="1744980" cy="2619934"/>
            <a:chOff x="3493770" y="2134114"/>
            <a:chExt cx="1744980" cy="3887650"/>
          </a:xfrm>
        </p:grpSpPr>
        <p:sp>
          <p:nvSpPr>
            <p:cNvPr id="9" name="TextBox 8"/>
            <p:cNvSpPr txBox="1"/>
            <p:nvPr/>
          </p:nvSpPr>
          <p:spPr>
            <a:xfrm>
              <a:off x="3493770" y="4240626"/>
              <a:ext cx="1744980" cy="1781138"/>
            </a:xfrm>
            <a:prstGeom prst="rect">
              <a:avLst/>
            </a:prstGeom>
            <a:noFill/>
            <a:ln>
              <a:noFill/>
            </a:ln>
          </p:spPr>
          <p:txBody>
            <a:bodyPr wrap="square" rtlCol="0">
              <a:spAutoFit/>
            </a:bodyPr>
            <a:lstStyle/>
            <a:p>
              <a:pPr algn="ctr"/>
              <a:r>
                <a:rPr lang="en-US" sz="2400" dirty="0" smtClean="0">
                  <a:solidFill>
                    <a:srgbClr val="FF0000"/>
                  </a:solidFill>
                </a:rPr>
                <a:t>Adaptation Policy or Projects</a:t>
              </a:r>
              <a:endParaRPr lang="en-US" sz="2400" dirty="0">
                <a:solidFill>
                  <a:srgbClr val="FF0000"/>
                </a:solidFill>
              </a:endParaRPr>
            </a:p>
          </p:txBody>
        </p:sp>
        <p:cxnSp>
          <p:nvCxnSpPr>
            <p:cNvPr id="61" name="Straight Arrow Connector 60"/>
            <p:cNvCxnSpPr>
              <a:stCxn id="9" idx="0"/>
              <a:endCxn id="35" idx="1"/>
            </p:cNvCxnSpPr>
            <p:nvPr/>
          </p:nvCxnSpPr>
          <p:spPr>
            <a:xfrm flipV="1">
              <a:off x="4366260" y="2134114"/>
              <a:ext cx="863600" cy="2106512"/>
            </a:xfrm>
            <a:prstGeom prst="straightConnector1">
              <a:avLst/>
            </a:prstGeom>
            <a:ln w="12700" cap="flat" cmpd="sng" algn="ctr">
              <a:solidFill>
                <a:srgbClr val="953735"/>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sp>
        <p:nvSpPr>
          <p:cNvPr id="4" name="TextBox 3"/>
          <p:cNvSpPr txBox="1"/>
          <p:nvPr/>
        </p:nvSpPr>
        <p:spPr>
          <a:xfrm>
            <a:off x="112057" y="6350000"/>
            <a:ext cx="9138326" cy="369332"/>
          </a:xfrm>
          <a:prstGeom prst="rect">
            <a:avLst/>
          </a:prstGeom>
          <a:noFill/>
        </p:spPr>
        <p:txBody>
          <a:bodyPr wrap="none" rtlCol="0">
            <a:spAutoFit/>
          </a:bodyPr>
          <a:lstStyle/>
          <a:p>
            <a:r>
              <a:rPr lang="en-US" dirty="0" smtClean="0">
                <a:solidFill>
                  <a:schemeClr val="bg1">
                    <a:lumMod val="50000"/>
                  </a:schemeClr>
                </a:solidFill>
              </a:rPr>
              <a:t>Adapted from: Haines, A., </a:t>
            </a:r>
            <a:r>
              <a:rPr lang="en-US" dirty="0" err="1" smtClean="0">
                <a:solidFill>
                  <a:schemeClr val="bg1">
                    <a:lumMod val="50000"/>
                  </a:schemeClr>
                </a:solidFill>
              </a:rPr>
              <a:t>Patz</a:t>
            </a:r>
            <a:r>
              <a:rPr lang="en-US" dirty="0" smtClean="0">
                <a:solidFill>
                  <a:schemeClr val="bg1">
                    <a:lumMod val="50000"/>
                  </a:schemeClr>
                </a:solidFill>
              </a:rPr>
              <a:t>, J. Health effects of climate change. JAMA. 2004; 291(1): 99-103.</a:t>
            </a:r>
            <a:endParaRPr lang="en-US" dirty="0">
              <a:solidFill>
                <a:schemeClr val="bg1">
                  <a:lumMod val="50000"/>
                </a:schemeClr>
              </a:solidFill>
            </a:endParaRPr>
          </a:p>
        </p:txBody>
      </p:sp>
      <p:sp>
        <p:nvSpPr>
          <p:cNvPr id="15" name="Title 14"/>
          <p:cNvSpPr>
            <a:spLocks noGrp="1"/>
          </p:cNvSpPr>
          <p:nvPr>
            <p:ph type="title"/>
          </p:nvPr>
        </p:nvSpPr>
        <p:spPr/>
        <p:txBody>
          <a:bodyPr>
            <a:normAutofit fontScale="90000"/>
          </a:bodyPr>
          <a:lstStyle/>
          <a:p>
            <a:r>
              <a:rPr lang="en-US" dirty="0" smtClean="0">
                <a:latin typeface="Gill Sans Light"/>
                <a:cs typeface="Gill Sans Light"/>
              </a:rPr>
              <a:t>Climate Change, Policy &amp; Health</a:t>
            </a:r>
            <a:endParaRPr lang="en-US" dirty="0">
              <a:latin typeface="Gill Sans Light"/>
              <a:cs typeface="Gill Sans Light"/>
            </a:endParaRPr>
          </a:p>
        </p:txBody>
      </p:sp>
    </p:spTree>
    <p:extLst>
      <p:ext uri="{BB962C8B-B14F-4D97-AF65-F5344CB8AC3E}">
        <p14:creationId xmlns="" xmlns:p14="http://schemas.microsoft.com/office/powerpoint/2010/main" val="270308968"/>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p:cNvGrpSpPr/>
          <p:nvPr/>
        </p:nvGrpSpPr>
        <p:grpSpPr>
          <a:xfrm>
            <a:off x="288290" y="2092960"/>
            <a:ext cx="8510270" cy="3795763"/>
            <a:chOff x="-107950" y="2092960"/>
            <a:chExt cx="8510270" cy="3795763"/>
          </a:xfrm>
        </p:grpSpPr>
        <p:grpSp>
          <p:nvGrpSpPr>
            <p:cNvPr id="3" name="Group 52"/>
            <p:cNvGrpSpPr/>
            <p:nvPr/>
          </p:nvGrpSpPr>
          <p:grpSpPr>
            <a:xfrm>
              <a:off x="4874260" y="2092960"/>
              <a:ext cx="1963420" cy="1831123"/>
              <a:chOff x="4874260" y="2001520"/>
              <a:chExt cx="1963420" cy="1831123"/>
            </a:xfrm>
            <a:solidFill>
              <a:srgbClr val="BFBFBF"/>
            </a:solidFill>
          </p:grpSpPr>
          <p:cxnSp>
            <p:nvCxnSpPr>
              <p:cNvPr id="21" name="Straight Arrow Connector 20"/>
              <p:cNvCxnSpPr>
                <a:stCxn id="35" idx="3"/>
                <a:endCxn id="47" idx="1"/>
              </p:cNvCxnSpPr>
              <p:nvPr/>
            </p:nvCxnSpPr>
            <p:spPr>
              <a:xfrm>
                <a:off x="6441440" y="2917082"/>
                <a:ext cx="396240" cy="1160"/>
              </a:xfrm>
              <a:prstGeom prst="straightConnector1">
                <a:avLst/>
              </a:prstGeom>
              <a:grpFill/>
              <a:ln w="12700" cap="flat" cmpd="sng" algn="ctr">
                <a:solidFill>
                  <a:schemeClr val="accent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35" name="Rectangle 34"/>
              <p:cNvSpPr/>
              <p:nvPr/>
            </p:nvSpPr>
            <p:spPr>
              <a:xfrm>
                <a:off x="4874260" y="2001520"/>
                <a:ext cx="1567180" cy="1831123"/>
              </a:xfrm>
              <a:prstGeom prst="rect">
                <a:avLst/>
              </a:prstGeom>
              <a:solidFill>
                <a:srgbClr val="A6A6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Intermediate Factors:</a:t>
                </a:r>
              </a:p>
              <a:p>
                <a:pPr algn="ctr"/>
                <a:r>
                  <a:rPr lang="en-US" dirty="0" smtClean="0">
                    <a:solidFill>
                      <a:srgbClr val="FFFFFF"/>
                    </a:solidFill>
                  </a:rPr>
                  <a:t>(Crop Yields,</a:t>
                </a:r>
              </a:p>
              <a:p>
                <a:pPr algn="ctr"/>
                <a:r>
                  <a:rPr lang="en-US" dirty="0" smtClean="0">
                    <a:solidFill>
                      <a:srgbClr val="FFFFFF"/>
                    </a:solidFill>
                  </a:rPr>
                  <a:t>Air Quality, Social Systems, etc.)</a:t>
                </a:r>
              </a:p>
              <a:p>
                <a:pPr algn="ctr"/>
                <a:endParaRPr lang="en-US" dirty="0"/>
              </a:p>
            </p:txBody>
          </p:sp>
        </p:grpSp>
        <p:grpSp>
          <p:nvGrpSpPr>
            <p:cNvPr id="26" name="Group 25"/>
            <p:cNvGrpSpPr/>
            <p:nvPr/>
          </p:nvGrpSpPr>
          <p:grpSpPr>
            <a:xfrm>
              <a:off x="-107950" y="2164080"/>
              <a:ext cx="8510270" cy="3724643"/>
              <a:chOff x="-107950" y="2164080"/>
              <a:chExt cx="8510270" cy="3724643"/>
            </a:xfrm>
          </p:grpSpPr>
          <p:grpSp>
            <p:nvGrpSpPr>
              <p:cNvPr id="2" name="Group 49"/>
              <p:cNvGrpSpPr/>
              <p:nvPr/>
            </p:nvGrpSpPr>
            <p:grpSpPr>
              <a:xfrm>
                <a:off x="1676400" y="2281972"/>
                <a:ext cx="1544320" cy="1408430"/>
                <a:chOff x="1676400" y="2281972"/>
                <a:chExt cx="1544320" cy="1408430"/>
              </a:xfrm>
              <a:solidFill>
                <a:srgbClr val="BFBFBF"/>
              </a:solidFill>
            </p:grpSpPr>
            <p:sp>
              <p:nvSpPr>
                <p:cNvPr id="24" name="Oval 23"/>
                <p:cNvSpPr/>
                <p:nvPr/>
              </p:nvSpPr>
              <p:spPr>
                <a:xfrm>
                  <a:off x="1676400" y="2281972"/>
                  <a:ext cx="1381760" cy="1408430"/>
                </a:xfrm>
                <a:prstGeom prst="ellipse">
                  <a:avLst/>
                </a:prstGeom>
                <a:solidFill>
                  <a:srgbClr val="A6A6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t>Climate Change</a:t>
                  </a:r>
                  <a:endParaRPr lang="en-US" sz="1600" dirty="0"/>
                </a:p>
              </p:txBody>
            </p:sp>
            <p:cxnSp>
              <p:nvCxnSpPr>
                <p:cNvPr id="31" name="Straight Arrow Connector 30"/>
                <p:cNvCxnSpPr>
                  <a:stCxn id="24" idx="6"/>
                  <a:endCxn id="30" idx="2"/>
                </p:cNvCxnSpPr>
                <p:nvPr/>
              </p:nvCxnSpPr>
              <p:spPr>
                <a:xfrm>
                  <a:off x="3058160" y="2986187"/>
                  <a:ext cx="162560" cy="6350"/>
                </a:xfrm>
                <a:prstGeom prst="straightConnector1">
                  <a:avLst/>
                </a:prstGeom>
                <a:grpFill/>
                <a:ln w="12700" cap="flat" cmpd="sng" algn="ctr">
                  <a:solidFill>
                    <a:schemeClr val="accent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4" name="Group 48"/>
              <p:cNvGrpSpPr/>
              <p:nvPr/>
            </p:nvGrpSpPr>
            <p:grpSpPr>
              <a:xfrm>
                <a:off x="-107950" y="2164080"/>
                <a:ext cx="1784350" cy="1597442"/>
                <a:chOff x="-107950" y="2164080"/>
                <a:chExt cx="1784350" cy="1597442"/>
              </a:xfrm>
              <a:solidFill>
                <a:schemeClr val="bg1">
                  <a:lumMod val="75000"/>
                </a:schemeClr>
              </a:solidFill>
            </p:grpSpPr>
            <p:sp>
              <p:nvSpPr>
                <p:cNvPr id="23" name="Oval 22"/>
                <p:cNvSpPr/>
                <p:nvPr/>
              </p:nvSpPr>
              <p:spPr>
                <a:xfrm>
                  <a:off x="-107950" y="2164080"/>
                  <a:ext cx="1601470" cy="1597442"/>
                </a:xfrm>
                <a:prstGeom prst="ellipse">
                  <a:avLst/>
                </a:prstGeom>
                <a:solidFill>
                  <a:srgbClr val="A6A6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t>Natural and Human Influences on Climate</a:t>
                  </a:r>
                  <a:endParaRPr lang="en-US" sz="1600" dirty="0"/>
                </a:p>
              </p:txBody>
            </p:sp>
            <p:cxnSp>
              <p:nvCxnSpPr>
                <p:cNvPr id="43" name="Straight Arrow Connector 42"/>
                <p:cNvCxnSpPr>
                  <a:stCxn id="23" idx="6"/>
                  <a:endCxn id="24" idx="2"/>
                </p:cNvCxnSpPr>
                <p:nvPr/>
              </p:nvCxnSpPr>
              <p:spPr>
                <a:xfrm>
                  <a:off x="1493520" y="2962801"/>
                  <a:ext cx="182880" cy="23386"/>
                </a:xfrm>
                <a:prstGeom prst="straightConnector1">
                  <a:avLst/>
                </a:prstGeom>
                <a:grpFill/>
                <a:ln>
                  <a:tailEnd type="arrow"/>
                </a:ln>
              </p:spPr>
              <p:style>
                <a:lnRef idx="2">
                  <a:schemeClr val="accent1"/>
                </a:lnRef>
                <a:fillRef idx="0">
                  <a:schemeClr val="accent1"/>
                </a:fillRef>
                <a:effectRef idx="1">
                  <a:schemeClr val="accent1"/>
                </a:effectRef>
                <a:fontRef idx="minor">
                  <a:schemeClr val="tx1"/>
                </a:fontRef>
              </p:style>
            </p:cxnSp>
          </p:grpSp>
          <p:sp>
            <p:nvSpPr>
              <p:cNvPr id="47" name="Rectangle 46"/>
              <p:cNvSpPr/>
              <p:nvPr/>
            </p:nvSpPr>
            <p:spPr>
              <a:xfrm>
                <a:off x="6837680" y="2298482"/>
                <a:ext cx="1564640" cy="1422400"/>
              </a:xfrm>
              <a:prstGeom prst="rect">
                <a:avLst/>
              </a:prstGeom>
              <a:solidFill>
                <a:srgbClr val="A6A6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Adverse Health Effects</a:t>
                </a:r>
              </a:p>
              <a:p>
                <a:pPr algn="ctr"/>
                <a:endParaRPr lang="en-US" dirty="0" smtClean="0">
                  <a:solidFill>
                    <a:srgbClr val="FFFFFF"/>
                  </a:solidFill>
                </a:endParaRPr>
              </a:p>
            </p:txBody>
          </p:sp>
          <p:grpSp>
            <p:nvGrpSpPr>
              <p:cNvPr id="6" name="Group 51"/>
              <p:cNvGrpSpPr/>
              <p:nvPr/>
            </p:nvGrpSpPr>
            <p:grpSpPr>
              <a:xfrm>
                <a:off x="3220720" y="2268002"/>
                <a:ext cx="1653540" cy="1449070"/>
                <a:chOff x="3220720" y="2268002"/>
                <a:chExt cx="1653540" cy="1449070"/>
              </a:xfrm>
              <a:solidFill>
                <a:srgbClr val="BFBFBF"/>
              </a:solidFill>
            </p:grpSpPr>
            <p:sp>
              <p:nvSpPr>
                <p:cNvPr id="30" name="Oval 29"/>
                <p:cNvSpPr/>
                <p:nvPr/>
              </p:nvSpPr>
              <p:spPr>
                <a:xfrm>
                  <a:off x="3220720" y="2268002"/>
                  <a:ext cx="1460500" cy="1449070"/>
                </a:xfrm>
                <a:prstGeom prst="ellipse">
                  <a:avLst/>
                </a:prstGeom>
                <a:solidFill>
                  <a:srgbClr val="A6A6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t>Regional Weather Change</a:t>
                  </a:r>
                  <a:endParaRPr lang="en-US" sz="1600" dirty="0"/>
                </a:p>
              </p:txBody>
            </p:sp>
            <p:cxnSp>
              <p:nvCxnSpPr>
                <p:cNvPr id="51" name="Straight Arrow Connector 50"/>
                <p:cNvCxnSpPr>
                  <a:stCxn id="30" idx="6"/>
                  <a:endCxn id="35" idx="1"/>
                </p:cNvCxnSpPr>
                <p:nvPr/>
              </p:nvCxnSpPr>
              <p:spPr>
                <a:xfrm>
                  <a:off x="4681220" y="2992537"/>
                  <a:ext cx="193040" cy="15985"/>
                </a:xfrm>
                <a:prstGeom prst="straightConnector1">
                  <a:avLst/>
                </a:prstGeom>
                <a:grpFill/>
                <a:ln w="12700" cap="flat" cmpd="sng" algn="ctr">
                  <a:solidFill>
                    <a:schemeClr val="accent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7" name="Group 54"/>
              <p:cNvGrpSpPr/>
              <p:nvPr/>
            </p:nvGrpSpPr>
            <p:grpSpPr>
              <a:xfrm>
                <a:off x="3696970" y="3008522"/>
                <a:ext cx="1744980" cy="2546148"/>
                <a:chOff x="3696970" y="3008522"/>
                <a:chExt cx="1744980" cy="2546148"/>
              </a:xfrm>
            </p:grpSpPr>
            <p:sp>
              <p:nvSpPr>
                <p:cNvPr id="9" name="TextBox 8"/>
                <p:cNvSpPr txBox="1"/>
                <p:nvPr/>
              </p:nvSpPr>
              <p:spPr>
                <a:xfrm>
                  <a:off x="3696970" y="5093005"/>
                  <a:ext cx="1744980" cy="461665"/>
                </a:xfrm>
                <a:prstGeom prst="rect">
                  <a:avLst/>
                </a:prstGeom>
                <a:noFill/>
                <a:ln>
                  <a:solidFill>
                    <a:srgbClr val="FFFFFF"/>
                  </a:solidFill>
                </a:ln>
              </p:spPr>
              <p:txBody>
                <a:bodyPr wrap="square" rtlCol="0">
                  <a:spAutoFit/>
                </a:bodyPr>
                <a:lstStyle/>
                <a:p>
                  <a:pPr algn="ctr"/>
                  <a:r>
                    <a:rPr lang="en-US" sz="2400" dirty="0" smtClean="0">
                      <a:solidFill>
                        <a:srgbClr val="BFBFBF"/>
                      </a:solidFill>
                    </a:rPr>
                    <a:t>Adaptation</a:t>
                  </a:r>
                  <a:endParaRPr lang="en-US" sz="2400" dirty="0">
                    <a:solidFill>
                      <a:srgbClr val="BFBFBF"/>
                    </a:solidFill>
                  </a:endParaRPr>
                </a:p>
              </p:txBody>
            </p:sp>
            <p:cxnSp>
              <p:nvCxnSpPr>
                <p:cNvPr id="61" name="Straight Arrow Connector 60"/>
                <p:cNvCxnSpPr>
                  <a:stCxn id="9" idx="0"/>
                  <a:endCxn id="35" idx="1"/>
                </p:cNvCxnSpPr>
                <p:nvPr/>
              </p:nvCxnSpPr>
              <p:spPr>
                <a:xfrm rot="5400000" flipH="1" flipV="1">
                  <a:off x="3679619" y="3898364"/>
                  <a:ext cx="2084483" cy="304800"/>
                </a:xfrm>
                <a:prstGeom prst="straightConnector1">
                  <a:avLst/>
                </a:prstGeom>
                <a:ln w="12700" cap="flat" cmpd="sng" algn="ctr">
                  <a:solidFill>
                    <a:schemeClr val="bg1">
                      <a:lumMod val="75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8" name="Group 55"/>
              <p:cNvGrpSpPr/>
              <p:nvPr/>
            </p:nvGrpSpPr>
            <p:grpSpPr>
              <a:xfrm>
                <a:off x="5854224" y="3009682"/>
                <a:ext cx="1968500" cy="2879041"/>
                <a:chOff x="5853430" y="2981156"/>
                <a:chExt cx="1968500" cy="2879041"/>
              </a:xfrm>
            </p:grpSpPr>
            <p:sp>
              <p:nvSpPr>
                <p:cNvPr id="29" name="TextBox 28"/>
                <p:cNvSpPr txBox="1"/>
                <p:nvPr/>
              </p:nvSpPr>
              <p:spPr>
                <a:xfrm>
                  <a:off x="5853430" y="5029200"/>
                  <a:ext cx="1968500" cy="830997"/>
                </a:xfrm>
                <a:prstGeom prst="rect">
                  <a:avLst/>
                </a:prstGeom>
                <a:noFill/>
                <a:ln>
                  <a:noFill/>
                </a:ln>
              </p:spPr>
              <p:txBody>
                <a:bodyPr wrap="square" rtlCol="0">
                  <a:spAutoFit/>
                </a:bodyPr>
                <a:lstStyle/>
                <a:p>
                  <a:pPr algn="ctr"/>
                  <a:r>
                    <a:rPr lang="en-US" sz="2400" dirty="0" smtClean="0">
                      <a:solidFill>
                        <a:schemeClr val="bg1">
                          <a:lumMod val="75000"/>
                        </a:schemeClr>
                      </a:solidFill>
                    </a:rPr>
                    <a:t>Emergency Management</a:t>
                  </a:r>
                  <a:endParaRPr lang="en-US" sz="2400" dirty="0">
                    <a:solidFill>
                      <a:schemeClr val="bg1">
                        <a:lumMod val="75000"/>
                      </a:schemeClr>
                    </a:solidFill>
                  </a:endParaRPr>
                </a:p>
              </p:txBody>
            </p:sp>
            <p:cxnSp>
              <p:nvCxnSpPr>
                <p:cNvPr id="71" name="Straight Arrow Connector 70"/>
                <p:cNvCxnSpPr>
                  <a:stCxn id="29" idx="0"/>
                  <a:endCxn id="47" idx="1"/>
                </p:cNvCxnSpPr>
                <p:nvPr/>
              </p:nvCxnSpPr>
              <p:spPr>
                <a:xfrm flipH="1" flipV="1">
                  <a:off x="6836886" y="2981156"/>
                  <a:ext cx="794" cy="2048044"/>
                </a:xfrm>
                <a:prstGeom prst="straightConnector1">
                  <a:avLst/>
                </a:prstGeom>
                <a:ln w="12700" cap="flat" cmpd="sng" algn="ctr">
                  <a:solidFill>
                    <a:srgbClr val="BFBFBF"/>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grpSp>
      <p:grpSp>
        <p:nvGrpSpPr>
          <p:cNvPr id="28" name="Group 27"/>
          <p:cNvGrpSpPr/>
          <p:nvPr/>
        </p:nvGrpSpPr>
        <p:grpSpPr>
          <a:xfrm>
            <a:off x="927100" y="2986187"/>
            <a:ext cx="1498600" cy="3243341"/>
            <a:chOff x="927100" y="2986187"/>
            <a:chExt cx="1498600" cy="3243341"/>
          </a:xfrm>
        </p:grpSpPr>
        <p:cxnSp>
          <p:nvCxnSpPr>
            <p:cNvPr id="57" name="Straight Arrow Connector 56"/>
            <p:cNvCxnSpPr>
              <a:stCxn id="5" idx="0"/>
              <a:endCxn id="24" idx="2"/>
            </p:cNvCxnSpPr>
            <p:nvPr/>
          </p:nvCxnSpPr>
          <p:spPr>
            <a:xfrm flipV="1">
              <a:off x="1676400" y="2986187"/>
              <a:ext cx="396240" cy="2043013"/>
            </a:xfrm>
            <a:prstGeom prst="straightConnector1">
              <a:avLst/>
            </a:prstGeom>
            <a:ln w="1270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927100" y="5029200"/>
              <a:ext cx="1498600" cy="1200328"/>
            </a:xfrm>
            <a:prstGeom prst="rect">
              <a:avLst/>
            </a:prstGeom>
            <a:noFill/>
            <a:ln>
              <a:noFill/>
            </a:ln>
          </p:spPr>
          <p:txBody>
            <a:bodyPr wrap="square" rtlCol="0">
              <a:spAutoFit/>
            </a:bodyPr>
            <a:lstStyle/>
            <a:p>
              <a:pPr algn="ctr"/>
              <a:r>
                <a:rPr lang="en-US" sz="2400" dirty="0" smtClean="0">
                  <a:solidFill>
                    <a:srgbClr val="FF0000"/>
                  </a:solidFill>
                </a:rPr>
                <a:t>Mitigation Policy or Projects</a:t>
              </a:r>
              <a:endParaRPr lang="en-US" sz="2400" dirty="0">
                <a:solidFill>
                  <a:srgbClr val="FF0000"/>
                </a:solidFill>
              </a:endParaRPr>
            </a:p>
          </p:txBody>
        </p:sp>
      </p:grpSp>
      <p:sp>
        <p:nvSpPr>
          <p:cNvPr id="10" name="TextBox 9"/>
          <p:cNvSpPr txBox="1"/>
          <p:nvPr/>
        </p:nvSpPr>
        <p:spPr>
          <a:xfrm>
            <a:off x="262890" y="329010"/>
            <a:ext cx="8718550" cy="1554272"/>
          </a:xfrm>
          <a:prstGeom prst="rect">
            <a:avLst/>
          </a:prstGeom>
          <a:noFill/>
        </p:spPr>
        <p:txBody>
          <a:bodyPr wrap="square" rtlCol="0">
            <a:spAutoFit/>
          </a:bodyPr>
          <a:lstStyle/>
          <a:p>
            <a:r>
              <a:rPr lang="en-US" sz="1900" dirty="0" smtClean="0">
                <a:latin typeface="Gill Sans Light"/>
                <a:cs typeface="Gill Sans Light"/>
              </a:rPr>
              <a:t>MITIGATION: “Technological </a:t>
            </a:r>
            <a:r>
              <a:rPr lang="en-US" sz="1900" dirty="0">
                <a:latin typeface="Gill Sans Light"/>
                <a:cs typeface="Gill Sans Light"/>
              </a:rPr>
              <a:t>change and substitution that reduce resource inputs and emissions per unit of output. Although several social, economic and technological policies would produce an emission reduction, with respect to climate change, mitigation means implementing policies to reduce GHG emissions and enhance sinks</a:t>
            </a:r>
            <a:r>
              <a:rPr lang="en-US" sz="1900" dirty="0" smtClean="0">
                <a:latin typeface="Gill Sans Light"/>
                <a:cs typeface="Gill Sans Light"/>
              </a:rPr>
              <a:t>.” – IPCC Glossary Working Group III, p.18 </a:t>
            </a:r>
            <a:endParaRPr lang="en-US" sz="1900" dirty="0">
              <a:latin typeface="Gill Sans Light"/>
              <a:cs typeface="Gill Sans Light"/>
            </a:endParaRPr>
          </a:p>
        </p:txBody>
      </p:sp>
      <p:sp>
        <p:nvSpPr>
          <p:cNvPr id="33" name="TextBox 32"/>
          <p:cNvSpPr txBox="1"/>
          <p:nvPr/>
        </p:nvSpPr>
        <p:spPr>
          <a:xfrm>
            <a:off x="112057" y="6350000"/>
            <a:ext cx="9138326" cy="369332"/>
          </a:xfrm>
          <a:prstGeom prst="rect">
            <a:avLst/>
          </a:prstGeom>
          <a:noFill/>
        </p:spPr>
        <p:txBody>
          <a:bodyPr wrap="none" rtlCol="0">
            <a:spAutoFit/>
          </a:bodyPr>
          <a:lstStyle/>
          <a:p>
            <a:r>
              <a:rPr lang="en-US" dirty="0" smtClean="0">
                <a:solidFill>
                  <a:schemeClr val="bg1">
                    <a:lumMod val="50000"/>
                  </a:schemeClr>
                </a:solidFill>
              </a:rPr>
              <a:t>Adapted from: Haines, A., </a:t>
            </a:r>
            <a:r>
              <a:rPr lang="en-US" dirty="0" err="1" smtClean="0">
                <a:solidFill>
                  <a:schemeClr val="bg1">
                    <a:lumMod val="50000"/>
                  </a:schemeClr>
                </a:solidFill>
              </a:rPr>
              <a:t>Patz</a:t>
            </a:r>
            <a:r>
              <a:rPr lang="en-US" dirty="0" smtClean="0">
                <a:solidFill>
                  <a:schemeClr val="bg1">
                    <a:lumMod val="50000"/>
                  </a:schemeClr>
                </a:solidFill>
              </a:rPr>
              <a:t>, J. Health effects of climate change. JAMA. 2004; 291(1): 99-103.</a:t>
            </a:r>
            <a:endParaRPr lang="en-US"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Climate Action Plans</a:t>
            </a:r>
            <a:endParaRPr lang="en-US" dirty="0"/>
          </a:p>
        </p:txBody>
      </p:sp>
      <p:pic>
        <p:nvPicPr>
          <p:cNvPr id="4" name="Content Placeholder 3" descr="climateactionplansUSPEW.tiff">
            <a:hlinkHover r:id="rId3"/>
          </p:cNvPr>
          <p:cNvPicPr>
            <a:picLocks noGrp="1" noChangeAspect="1"/>
          </p:cNvPicPr>
          <p:nvPr>
            <p:ph idx="1"/>
          </p:nvPr>
        </p:nvPicPr>
        <p:blipFill>
          <a:blip r:embed="rId4"/>
          <a:srcRect l="-164" t="9510" r="-3453"/>
          <a:stretch>
            <a:fillRect/>
          </a:stretch>
        </p:blipFill>
        <p:spPr>
          <a:xfrm>
            <a:off x="130074" y="792480"/>
            <a:ext cx="8431634" cy="5394960"/>
          </a:xfrm>
        </p:spPr>
      </p:pic>
      <p:sp>
        <p:nvSpPr>
          <p:cNvPr id="5" name="TextBox 4"/>
          <p:cNvSpPr txBox="1"/>
          <p:nvPr/>
        </p:nvSpPr>
        <p:spPr>
          <a:xfrm>
            <a:off x="2336800" y="521007"/>
            <a:ext cx="5019040" cy="461665"/>
          </a:xfrm>
          <a:prstGeom prst="rect">
            <a:avLst/>
          </a:prstGeom>
          <a:solidFill>
            <a:srgbClr val="008000"/>
          </a:solidFill>
        </p:spPr>
        <p:txBody>
          <a:bodyPr wrap="square" rtlCol="0">
            <a:spAutoFit/>
          </a:bodyPr>
          <a:lstStyle/>
          <a:p>
            <a:r>
              <a:rPr lang="en-US" sz="2400" dirty="0" smtClean="0">
                <a:solidFill>
                  <a:srgbClr val="FFFFFF"/>
                </a:solidFill>
              </a:rPr>
              <a:t>States Developing Climate Action Plans</a:t>
            </a:r>
            <a:endParaRPr lang="en-US" sz="2400" dirty="0">
              <a:solidFill>
                <a:srgbClr val="FFFFFF"/>
              </a:solidFill>
            </a:endParaRPr>
          </a:p>
        </p:txBody>
      </p:sp>
      <p:sp>
        <p:nvSpPr>
          <p:cNvPr id="3" name="TextBox 2"/>
          <p:cNvSpPr txBox="1"/>
          <p:nvPr/>
        </p:nvSpPr>
        <p:spPr>
          <a:xfrm>
            <a:off x="914400" y="6482080"/>
            <a:ext cx="6563440" cy="369332"/>
          </a:xfrm>
          <a:prstGeom prst="rect">
            <a:avLst/>
          </a:prstGeom>
          <a:noFill/>
        </p:spPr>
        <p:txBody>
          <a:bodyPr wrap="none" rtlCol="0">
            <a:spAutoFit/>
          </a:bodyPr>
          <a:lstStyle/>
          <a:p>
            <a:r>
              <a:rPr lang="en-US" dirty="0" smtClean="0"/>
              <a:t>PEW Center on Global </a:t>
            </a:r>
            <a:r>
              <a:rPr lang="en-US" dirty="0"/>
              <a:t>Climate Change http://</a:t>
            </a:r>
            <a:r>
              <a:rPr lang="en-US" dirty="0" err="1"/>
              <a:t>www.pewclimate.org</a:t>
            </a:r>
            <a:r>
              <a:rPr lang="en-US" dirty="0"/>
              <a:t>/</a:t>
            </a:r>
          </a:p>
        </p:txBody>
      </p:sp>
    </p:spTree>
    <p:extLst>
      <p:ext uri="{BB962C8B-B14F-4D97-AF65-F5344CB8AC3E}">
        <p14:creationId xmlns="" xmlns:p14="http://schemas.microsoft.com/office/powerpoint/2010/main" val="11445555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9040" y="274638"/>
            <a:ext cx="3667760" cy="1143000"/>
          </a:xfrm>
        </p:spPr>
        <p:txBody>
          <a:bodyPr>
            <a:normAutofit fontScale="90000"/>
          </a:bodyPr>
          <a:lstStyle/>
          <a:p>
            <a:r>
              <a:rPr lang="en-US" sz="4000" dirty="0" smtClean="0">
                <a:latin typeface="Gill Sans Light"/>
                <a:cs typeface="Gill Sans Light"/>
              </a:rPr>
              <a:t>Mitigation Policy</a:t>
            </a:r>
            <a:endParaRPr lang="en-US" sz="4000" dirty="0">
              <a:latin typeface="Gill Sans Light"/>
              <a:cs typeface="Gill Sans Light"/>
            </a:endParaRPr>
          </a:p>
        </p:txBody>
      </p:sp>
      <p:sp>
        <p:nvSpPr>
          <p:cNvPr id="6" name="Rectangle 5"/>
          <p:cNvSpPr/>
          <p:nvPr/>
        </p:nvSpPr>
        <p:spPr>
          <a:xfrm>
            <a:off x="477520" y="241459"/>
            <a:ext cx="2499360" cy="1853882"/>
          </a:xfrm>
          <a:prstGeom prst="rect">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Vehicle emission restrictions </a:t>
            </a:r>
          </a:p>
          <a:p>
            <a:r>
              <a:rPr lang="en-US" sz="2800" dirty="0" smtClean="0"/>
              <a:t>(NJ SB 2351)</a:t>
            </a:r>
          </a:p>
        </p:txBody>
      </p:sp>
      <p:sp>
        <p:nvSpPr>
          <p:cNvPr id="7" name="Rectangle 6"/>
          <p:cNvSpPr/>
          <p:nvPr/>
        </p:nvSpPr>
        <p:spPr>
          <a:xfrm>
            <a:off x="477520" y="2286000"/>
            <a:ext cx="2499360" cy="2123440"/>
          </a:xfrm>
          <a:prstGeom prst="rect">
            <a:avLst/>
          </a:prstGeom>
          <a:solidFill>
            <a:srgbClr val="9BBB59"/>
          </a:solidFill>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Economy-wide GHG reductions (Hawaii HB 226)</a:t>
            </a:r>
          </a:p>
        </p:txBody>
      </p:sp>
      <p:sp>
        <p:nvSpPr>
          <p:cNvPr id="8" name="Rectangle 7"/>
          <p:cNvSpPr/>
          <p:nvPr/>
        </p:nvSpPr>
        <p:spPr>
          <a:xfrm>
            <a:off x="477520" y="4561840"/>
            <a:ext cx="2499360" cy="2143760"/>
          </a:xfrm>
          <a:prstGeom prst="rect">
            <a:avLst/>
          </a:prstGeom>
          <a:solidFill>
            <a:srgbClr val="9BBB59"/>
          </a:solidFill>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Electric Power GHG standards (CA SB 1368)</a:t>
            </a:r>
          </a:p>
        </p:txBody>
      </p:sp>
      <p:sp>
        <p:nvSpPr>
          <p:cNvPr id="10" name="Oval 9"/>
          <p:cNvSpPr/>
          <p:nvPr/>
        </p:nvSpPr>
        <p:spPr>
          <a:xfrm>
            <a:off x="5090160" y="1950720"/>
            <a:ext cx="2783840" cy="2560320"/>
          </a:xfrm>
          <a:prstGeom prst="ellipse">
            <a:avLst/>
          </a:prstGeom>
          <a:solidFill>
            <a:srgbClr val="9BBB59"/>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 GHG EMISSIONS</a:t>
            </a:r>
            <a:endParaRPr lang="en-US" sz="2800" dirty="0"/>
          </a:p>
        </p:txBody>
      </p:sp>
      <p:cxnSp>
        <p:nvCxnSpPr>
          <p:cNvPr id="12" name="Straight Arrow Connector 11"/>
          <p:cNvCxnSpPr>
            <a:stCxn id="6" idx="3"/>
            <a:endCxn id="10" idx="2"/>
          </p:cNvCxnSpPr>
          <p:nvPr/>
        </p:nvCxnSpPr>
        <p:spPr>
          <a:xfrm>
            <a:off x="2976880" y="1168400"/>
            <a:ext cx="2113280" cy="20624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7" idx="3"/>
            <a:endCxn id="10" idx="2"/>
          </p:cNvCxnSpPr>
          <p:nvPr/>
        </p:nvCxnSpPr>
        <p:spPr>
          <a:xfrm flipV="1">
            <a:off x="2976880" y="3230880"/>
            <a:ext cx="2113280" cy="11684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8" idx="3"/>
            <a:endCxn id="10" idx="2"/>
          </p:cNvCxnSpPr>
          <p:nvPr/>
        </p:nvCxnSpPr>
        <p:spPr>
          <a:xfrm flipV="1">
            <a:off x="2976880" y="3230880"/>
            <a:ext cx="2113280" cy="240284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ill Sans Light"/>
                <a:cs typeface="Gill Sans Light"/>
              </a:rPr>
              <a:t>Mitigation Policy Example</a:t>
            </a:r>
            <a:endParaRPr lang="en-US" dirty="0">
              <a:latin typeface="Gill Sans Light"/>
              <a:cs typeface="Gill Sans Light"/>
            </a:endParaRPr>
          </a:p>
        </p:txBody>
      </p:sp>
      <p:sp>
        <p:nvSpPr>
          <p:cNvPr id="8" name="Rectangle 7"/>
          <p:cNvSpPr/>
          <p:nvPr/>
        </p:nvSpPr>
        <p:spPr>
          <a:xfrm>
            <a:off x="5568937" y="1960785"/>
            <a:ext cx="175339" cy="32167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11" name="Group 10"/>
          <p:cNvGrpSpPr/>
          <p:nvPr/>
        </p:nvGrpSpPr>
        <p:grpSpPr>
          <a:xfrm>
            <a:off x="6202998" y="3528159"/>
            <a:ext cx="2504122" cy="1477328"/>
            <a:chOff x="6507798" y="3528159"/>
            <a:chExt cx="2504122" cy="1477328"/>
          </a:xfrm>
        </p:grpSpPr>
        <p:sp>
          <p:nvSpPr>
            <p:cNvPr id="5" name="TextBox 19"/>
            <p:cNvSpPr txBox="1">
              <a:spLocks noChangeArrowheads="1"/>
            </p:cNvSpPr>
            <p:nvPr/>
          </p:nvSpPr>
          <p:spPr bwMode="auto">
            <a:xfrm>
              <a:off x="6809862" y="3528159"/>
              <a:ext cx="2202058" cy="1477328"/>
            </a:xfrm>
            <a:prstGeom prst="rect">
              <a:avLst/>
            </a:prstGeom>
            <a:solidFill>
              <a:srgbClr val="FFFFFF"/>
            </a:solidFill>
            <a:ln w="9525">
              <a:solidFill>
                <a:srgbClr val="FF0000"/>
              </a:solidFill>
              <a:miter lim="800000"/>
              <a:headEnd/>
              <a:tailEnd/>
            </a:ln>
          </p:spPr>
          <p:txBody>
            <a:bodyPr wrap="square">
              <a:prstTxWarp prst="textNoShape">
                <a:avLst/>
              </a:prstTxWarp>
              <a:spAutoFit/>
            </a:bodyPr>
            <a:lstStyle/>
            <a:p>
              <a:r>
                <a:rPr lang="en-US" dirty="0" smtClean="0">
                  <a:sym typeface="Symbol"/>
                </a:rPr>
                <a:t>Climate change-related outcomes:</a:t>
              </a:r>
            </a:p>
            <a:p>
              <a:r>
                <a:rPr lang="en-US" dirty="0">
                  <a:sym typeface="Symbol"/>
                </a:rPr>
                <a:t>↓</a:t>
              </a:r>
              <a:r>
                <a:rPr lang="en-US" dirty="0" smtClean="0">
                  <a:sym typeface="Symbol"/>
                </a:rPr>
                <a:t>Heat-related illness</a:t>
              </a:r>
              <a:endParaRPr lang="en-US" dirty="0">
                <a:sym typeface="Symbol"/>
              </a:endParaRPr>
            </a:p>
            <a:p>
              <a:r>
                <a:rPr lang="en-US" dirty="0">
                  <a:sym typeface="Symbol"/>
                </a:rPr>
                <a:t>↓</a:t>
              </a:r>
              <a:r>
                <a:rPr lang="en-US" dirty="0" smtClean="0">
                  <a:sym typeface="Symbol"/>
                </a:rPr>
                <a:t>Water</a:t>
              </a:r>
              <a:r>
                <a:rPr lang="en-US" dirty="0">
                  <a:sym typeface="Symbol"/>
                </a:rPr>
                <a:t>-, food-, vector-borne disease</a:t>
              </a:r>
            </a:p>
          </p:txBody>
        </p:sp>
        <p:cxnSp>
          <p:nvCxnSpPr>
            <p:cNvPr id="9" name="Straight Arrow Connector 8"/>
            <p:cNvCxnSpPr>
              <a:stCxn id="6" idx="3"/>
              <a:endCxn id="5" idx="1"/>
            </p:cNvCxnSpPr>
            <p:nvPr/>
          </p:nvCxnSpPr>
          <p:spPr>
            <a:xfrm flipV="1">
              <a:off x="6507798" y="4266823"/>
              <a:ext cx="302064" cy="2185"/>
            </a:xfrm>
            <a:prstGeom prst="straightConnector1">
              <a:avLst/>
            </a:prstGeom>
            <a:solidFill>
              <a:schemeClr val="bg2">
                <a:lumMod val="90000"/>
              </a:schemeClr>
            </a:solidFill>
            <a:ln w="1270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7" name="Group 6"/>
          <p:cNvGrpSpPr/>
          <p:nvPr/>
        </p:nvGrpSpPr>
        <p:grpSpPr>
          <a:xfrm>
            <a:off x="4673600" y="4084342"/>
            <a:ext cx="1529398" cy="369332"/>
            <a:chOff x="5019040" y="4084342"/>
            <a:chExt cx="1529398" cy="369332"/>
          </a:xfrm>
        </p:grpSpPr>
        <p:sp>
          <p:nvSpPr>
            <p:cNvPr id="6" name="Rectangle 5"/>
            <p:cNvSpPr/>
            <p:nvPr/>
          </p:nvSpPr>
          <p:spPr>
            <a:xfrm>
              <a:off x="5441166" y="4084342"/>
              <a:ext cx="1107272" cy="369332"/>
            </a:xfrm>
            <a:prstGeom prst="rect">
              <a:avLst/>
            </a:prstGeom>
            <a:solidFill>
              <a:schemeClr val="bg2">
                <a:lumMod val="90000"/>
              </a:schemeClr>
            </a:solidFill>
            <a:ln>
              <a:solidFill>
                <a:schemeClr val="tx1"/>
              </a:solidFill>
            </a:ln>
          </p:spPr>
          <p:txBody>
            <a:bodyPr wrap="square" anchor="t">
              <a:spAutoFit/>
            </a:bodyPr>
            <a:lstStyle/>
            <a:p>
              <a:r>
                <a:rPr lang="en-US" dirty="0" smtClean="0">
                  <a:sym typeface="Symbol"/>
                </a:rPr>
                <a:t>↓ </a:t>
              </a:r>
              <a:r>
                <a:rPr lang="en-US" b="1" dirty="0" smtClean="0"/>
                <a:t>GHG</a:t>
              </a:r>
              <a:endParaRPr lang="en-US" b="1" dirty="0"/>
            </a:p>
          </p:txBody>
        </p:sp>
        <p:cxnSp>
          <p:nvCxnSpPr>
            <p:cNvPr id="10" name="Straight Arrow Connector 9"/>
            <p:cNvCxnSpPr>
              <a:stCxn id="4" idx="3"/>
              <a:endCxn id="6" idx="1"/>
            </p:cNvCxnSpPr>
            <p:nvPr/>
          </p:nvCxnSpPr>
          <p:spPr>
            <a:xfrm flipV="1">
              <a:off x="5019040" y="4269008"/>
              <a:ext cx="422126" cy="4730"/>
            </a:xfrm>
            <a:prstGeom prst="straightConnector1">
              <a:avLst/>
            </a:prstGeom>
            <a:ln w="1270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sp>
        <p:nvSpPr>
          <p:cNvPr id="13" name="Rectangle 12"/>
          <p:cNvSpPr/>
          <p:nvPr/>
        </p:nvSpPr>
        <p:spPr>
          <a:xfrm>
            <a:off x="221491" y="3676818"/>
            <a:ext cx="1704297" cy="1200329"/>
          </a:xfrm>
          <a:prstGeom prst="rect">
            <a:avLst/>
          </a:prstGeom>
          <a:solidFill>
            <a:schemeClr val="bg2">
              <a:lumMod val="90000"/>
            </a:schemeClr>
          </a:solidFill>
          <a:ln>
            <a:solidFill>
              <a:schemeClr val="tx1"/>
            </a:solidFill>
          </a:ln>
        </p:spPr>
        <p:txBody>
          <a:bodyPr wrap="square" anchor="t">
            <a:spAutoFit/>
          </a:bodyPr>
          <a:lstStyle/>
          <a:p>
            <a:r>
              <a:rPr lang="en-US" dirty="0" smtClean="0">
                <a:sym typeface="Symbol"/>
              </a:rPr>
              <a:t>Vehicle Miles Travelled Reduction </a:t>
            </a:r>
          </a:p>
          <a:p>
            <a:r>
              <a:rPr lang="en-US" dirty="0" smtClean="0">
                <a:sym typeface="Symbol"/>
              </a:rPr>
              <a:t>(WA HB 2815</a:t>
            </a:r>
            <a:r>
              <a:rPr lang="en-US" sz="1400" dirty="0" smtClean="0">
                <a:sym typeface="Symbol"/>
              </a:rPr>
              <a:t>)</a:t>
            </a:r>
            <a:endParaRPr lang="en-US" sz="1400" b="1" dirty="0"/>
          </a:p>
        </p:txBody>
      </p:sp>
      <p:grpSp>
        <p:nvGrpSpPr>
          <p:cNvPr id="3" name="Group 2"/>
          <p:cNvGrpSpPr/>
          <p:nvPr/>
        </p:nvGrpSpPr>
        <p:grpSpPr>
          <a:xfrm>
            <a:off x="1915628" y="3812073"/>
            <a:ext cx="2768132" cy="923330"/>
            <a:chOff x="2107695" y="3812073"/>
            <a:chExt cx="3033265" cy="923330"/>
          </a:xfrm>
        </p:grpSpPr>
        <p:sp>
          <p:nvSpPr>
            <p:cNvPr id="4" name="TextBox 18"/>
            <p:cNvSpPr txBox="1">
              <a:spLocks noChangeArrowheads="1"/>
            </p:cNvSpPr>
            <p:nvPr/>
          </p:nvSpPr>
          <p:spPr bwMode="auto">
            <a:xfrm>
              <a:off x="2346960" y="3812073"/>
              <a:ext cx="2794000" cy="923330"/>
            </a:xfrm>
            <a:prstGeom prst="rect">
              <a:avLst/>
            </a:prstGeom>
            <a:solidFill>
              <a:schemeClr val="bg2">
                <a:lumMod val="90000"/>
              </a:schemeClr>
            </a:solidFill>
            <a:ln w="9525">
              <a:solidFill>
                <a:schemeClr val="tx1"/>
              </a:solidFill>
              <a:miter lim="800000"/>
              <a:headEnd/>
              <a:tailEnd/>
            </a:ln>
          </p:spPr>
          <p:txBody>
            <a:bodyPr wrap="square">
              <a:prstTxWarp prst="textNoShape">
                <a:avLst/>
              </a:prstTxWarp>
              <a:spAutoFit/>
            </a:bodyPr>
            <a:lstStyle/>
            <a:p>
              <a:r>
                <a:rPr lang="en-US" dirty="0" smtClean="0">
                  <a:sym typeface="Symbol"/>
                </a:rPr>
                <a:t>Transportation plans support transportation alternatives and choices</a:t>
              </a:r>
              <a:endParaRPr lang="en-US" dirty="0"/>
            </a:p>
          </p:txBody>
        </p:sp>
        <p:cxnSp>
          <p:nvCxnSpPr>
            <p:cNvPr id="14" name="Straight Arrow Connector 13"/>
            <p:cNvCxnSpPr>
              <a:stCxn id="13" idx="3"/>
              <a:endCxn id="4" idx="1"/>
            </p:cNvCxnSpPr>
            <p:nvPr/>
          </p:nvCxnSpPr>
          <p:spPr>
            <a:xfrm flipV="1">
              <a:off x="2107695" y="4273738"/>
              <a:ext cx="239265" cy="3245"/>
            </a:xfrm>
            <a:prstGeom prst="straightConnector1">
              <a:avLst/>
            </a:prstGeom>
            <a:ln w="1270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sp>
        <p:nvSpPr>
          <p:cNvPr id="23" name="Rectangle 22"/>
          <p:cNvSpPr/>
          <p:nvPr/>
        </p:nvSpPr>
        <p:spPr>
          <a:xfrm>
            <a:off x="318635" y="2229502"/>
            <a:ext cx="1535050"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Policy</a:t>
            </a:r>
            <a:endParaRPr lang="en-US" b="1" dirty="0">
              <a:solidFill>
                <a:srgbClr val="FFFFFF"/>
              </a:solidFill>
            </a:endParaRPr>
          </a:p>
        </p:txBody>
      </p:sp>
      <p:sp>
        <p:nvSpPr>
          <p:cNvPr id="26" name="Rectangle 25"/>
          <p:cNvSpPr/>
          <p:nvPr/>
        </p:nvSpPr>
        <p:spPr>
          <a:xfrm>
            <a:off x="6707188" y="2232996"/>
            <a:ext cx="1979612"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Health Outcomes</a:t>
            </a:r>
            <a:endParaRPr lang="en-US" b="1" dirty="0">
              <a:solidFill>
                <a:srgbClr val="FFFFFF"/>
              </a:solidFill>
            </a:endParaRPr>
          </a:p>
        </p:txBody>
      </p:sp>
      <p:sp>
        <p:nvSpPr>
          <p:cNvPr id="17" name="Rectangle 16"/>
          <p:cNvSpPr/>
          <p:nvPr/>
        </p:nvSpPr>
        <p:spPr>
          <a:xfrm>
            <a:off x="2022128" y="2230438"/>
            <a:ext cx="1775171"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Direct Impacts</a:t>
            </a:r>
            <a:endParaRPr lang="en-US" b="1" dirty="0">
              <a:solidFill>
                <a:srgbClr val="FFFFFF"/>
              </a:solidFill>
            </a:endParaRPr>
          </a:p>
        </p:txBody>
      </p:sp>
      <p:sp>
        <p:nvSpPr>
          <p:cNvPr id="18" name="Rectangle 17"/>
          <p:cNvSpPr/>
          <p:nvPr/>
        </p:nvSpPr>
        <p:spPr>
          <a:xfrm>
            <a:off x="3982260" y="2230438"/>
            <a:ext cx="2566178"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Intermediate Outcomes</a:t>
            </a:r>
            <a:endParaRPr lang="en-US" b="1" dirty="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itle &amp; Subtitle">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le &amp; Subtitle">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https://stage.oregon.gov/oha/PH/HEALTHYENVIRONMENTS/TRACKINGASSESSMENT/HEALTHIMPACTASSESSMENT/Documents/Upstream%20HIA%20Climate%20Training/hiaccpolicytrng_ch2_2.28.12.pptx</Url>
      <Description>Slide 1</Description>
    </URL>
    <PublishingExpirationDate xmlns="http://schemas.microsoft.com/sharepoint/v3" xsi:nil="true"/>
    <PublishingStartDate xmlns="http://schemas.microsoft.com/sharepoint/v3" xsi:nil="true"/>
    <IACategory xmlns="59da1016-2a1b-4f8a-9768-d7a4932f6f16" xsi:nil="true"/>
    <IASubtopic xmlns="59da1016-2a1b-4f8a-9768-d7a4932f6f16" xsi:nil="true"/>
    <Meta_x0020_Description xmlns="0a694952-cb22-40ec-9f67-04f82ac00161" xsi:nil="true"/>
    <DocumentExpirationDate xmlns="59da1016-2a1b-4f8a-9768-d7a4932f6f16" xsi:nil="true"/>
    <IATopic xmlns="59da1016-2a1b-4f8a-9768-d7a4932f6f16" xsi:nil="true"/>
    <Meta_x0020_Keywords xmlns="0a694952-cb22-40ec-9f67-04f82ac0016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67D2D28E1DCE5479F7E6CEA8BBBE69F" ma:contentTypeVersion="20" ma:contentTypeDescription="Create a new document." ma:contentTypeScope="" ma:versionID="4a9e45717321d86d84fc19156fed23ca">
  <xsd:schema xmlns:xsd="http://www.w3.org/2001/XMLSchema" xmlns:xs="http://www.w3.org/2001/XMLSchema" xmlns:p="http://schemas.microsoft.com/office/2006/metadata/properties" xmlns:ns1="http://schemas.microsoft.com/sharepoint/v3" xmlns:ns2="59da1016-2a1b-4f8a-9768-d7a4932f6f16" xmlns:ns3="0a694952-cb22-40ec-9f67-04f82ac00161" targetNamespace="http://schemas.microsoft.com/office/2006/metadata/properties" ma:root="true" ma:fieldsID="cd3309146ede8dbc990986719f806d08" ns1:_="" ns2:_="" ns3:_="">
    <xsd:import namespace="http://schemas.microsoft.com/sharepoint/v3"/>
    <xsd:import namespace="59da1016-2a1b-4f8a-9768-d7a4932f6f16"/>
    <xsd:import namespace="0a694952-cb22-40ec-9f67-04f82ac00161"/>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a694952-cb22-40ec-9f67-04f82ac00161"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23775B0-1061-4611-AEBC-6AC4380B62CA}"/>
</file>

<file path=customXml/itemProps2.xml><?xml version="1.0" encoding="utf-8"?>
<ds:datastoreItem xmlns:ds="http://schemas.openxmlformats.org/officeDocument/2006/customXml" ds:itemID="{2DBC1F91-DD67-4D52-8A62-CA4DCB8D5DE3}"/>
</file>

<file path=customXml/itemProps3.xml><?xml version="1.0" encoding="utf-8"?>
<ds:datastoreItem xmlns:ds="http://schemas.openxmlformats.org/officeDocument/2006/customXml" ds:itemID="{CBB190F2-3265-4CF0-A323-134B8A393937}"/>
</file>

<file path=docProps/app.xml><?xml version="1.0" encoding="utf-8"?>
<Properties xmlns="http://schemas.openxmlformats.org/officeDocument/2006/extended-properties" xmlns:vt="http://schemas.openxmlformats.org/officeDocument/2006/docPropsVTypes">
  <TotalTime>5908</TotalTime>
  <Words>3759</Words>
  <Application>Microsoft Office PowerPoint</Application>
  <PresentationFormat>On-screen Show (4:3)</PresentationFormat>
  <Paragraphs>453</Paragraphs>
  <Slides>36</Slides>
  <Notes>27</Notes>
  <HiddenSlides>0</HiddenSlides>
  <MMClips>0</MMClips>
  <ScaleCrop>false</ScaleCrop>
  <HeadingPairs>
    <vt:vector size="4" baseType="variant">
      <vt:variant>
        <vt:lpstr>Theme</vt:lpstr>
      </vt:variant>
      <vt:variant>
        <vt:i4>2</vt:i4>
      </vt:variant>
      <vt:variant>
        <vt:lpstr>Slide Titles</vt:lpstr>
      </vt:variant>
      <vt:variant>
        <vt:i4>36</vt:i4>
      </vt:variant>
    </vt:vector>
  </HeadingPairs>
  <TitlesOfParts>
    <vt:vector size="38" baseType="lpstr">
      <vt:lpstr>Office Theme</vt:lpstr>
      <vt:lpstr>Title &amp; Subtitle</vt:lpstr>
      <vt:lpstr>Using HIA  on Climate Change Policy:  A Training Course for Public Health Professionals</vt:lpstr>
      <vt:lpstr>Chapter 2: Learning Objectives</vt:lpstr>
      <vt:lpstr>Health Prevention Model</vt:lpstr>
      <vt:lpstr>Climate Change Interventions for Health Departments</vt:lpstr>
      <vt:lpstr>Climate Change, Policy &amp; Health</vt:lpstr>
      <vt:lpstr>Slide 7</vt:lpstr>
      <vt:lpstr> Climate Action Plans</vt:lpstr>
      <vt:lpstr>Mitigation Policy</vt:lpstr>
      <vt:lpstr>Mitigation Policy Example</vt:lpstr>
      <vt:lpstr>Considerations With Mitigation HIAs</vt:lpstr>
      <vt:lpstr>Slide 12</vt:lpstr>
      <vt:lpstr>Slide 13</vt:lpstr>
      <vt:lpstr>Adaptation</vt:lpstr>
      <vt:lpstr>Adaptation Example</vt:lpstr>
      <vt:lpstr>Health Department Interventions </vt:lpstr>
      <vt:lpstr>Considerations With Adaptation HIAs</vt:lpstr>
      <vt:lpstr>Slide 18</vt:lpstr>
      <vt:lpstr>Emergency Management</vt:lpstr>
      <vt:lpstr>Emergency Management  Policy or Plans</vt:lpstr>
      <vt:lpstr>Considerations With Emergency Management HIAs</vt:lpstr>
      <vt:lpstr>Slide 22</vt:lpstr>
      <vt:lpstr>Co-benefits and Co-costs</vt:lpstr>
      <vt:lpstr>Policies Will Have Other Impacts</vt:lpstr>
      <vt:lpstr>Slide 25</vt:lpstr>
      <vt:lpstr>Climate Change Policy &amp;  Health Determinants</vt:lpstr>
      <vt:lpstr>Slide 27</vt:lpstr>
      <vt:lpstr>Slide 28</vt:lpstr>
      <vt:lpstr>Slide 29</vt:lpstr>
      <vt:lpstr>Slide 30</vt:lpstr>
      <vt:lpstr>Slide 31</vt:lpstr>
      <vt:lpstr>Slide 32</vt:lpstr>
      <vt:lpstr>Policies with ‘Climate Change’ Components</vt:lpstr>
      <vt:lpstr>HIA Example 1: Oregon VMT Policies</vt:lpstr>
      <vt:lpstr>HIA Example 2:  Florida’s Taylor County Energy Plant</vt:lpstr>
      <vt:lpstr>Exercise 1:  Am I A Climate Change Policy? </vt:lpstr>
      <vt:lpstr>Exercise Answers</vt:lpstr>
    </vt:vector>
  </TitlesOfParts>
  <Company>Upstream Public Health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Tia Henderson</dc:creator>
  <cp:lastModifiedBy>OR0208096</cp:lastModifiedBy>
  <cp:revision>205</cp:revision>
  <cp:lastPrinted>2011-07-26T20:44:23Z</cp:lastPrinted>
  <dcterms:created xsi:type="dcterms:W3CDTF">2011-09-06T16:54:35Z</dcterms:created>
  <dcterms:modified xsi:type="dcterms:W3CDTF">2013-04-11T23:17:19Z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0x010100367D2D28E1DCE5479F7E6CEA8BBBE69F</vt:lpwstr>
  </property>
  <property fmtid="{D5CDD505-2E9C-101B-9397-08002B2CF9AE}" pid="3" name="WorkflowChangePath">
    <vt:lpwstr>e77a80a3-a184-4998-b014-5cc02e80c39b,2;</vt:lpwstr>
  </property>
</Properties>
</file>