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6"/>
  </p:notesMasterIdLst>
  <p:handoutMasterIdLst>
    <p:handoutMasterId r:id="rId87"/>
  </p:handoutMasterIdLst>
  <p:sldIdLst>
    <p:sldId id="298" r:id="rId5"/>
    <p:sldId id="739" r:id="rId6"/>
    <p:sldId id="720" r:id="rId7"/>
    <p:sldId id="678" r:id="rId8"/>
    <p:sldId id="703" r:id="rId9"/>
    <p:sldId id="740" r:id="rId10"/>
    <p:sldId id="310" r:id="rId11"/>
    <p:sldId id="731" r:id="rId12"/>
    <p:sldId id="741" r:id="rId13"/>
    <p:sldId id="714" r:id="rId14"/>
    <p:sldId id="332" r:id="rId15"/>
    <p:sldId id="688" r:id="rId16"/>
    <p:sldId id="709" r:id="rId17"/>
    <p:sldId id="719" r:id="rId18"/>
    <p:sldId id="727" r:id="rId19"/>
    <p:sldId id="694" r:id="rId20"/>
    <p:sldId id="339" r:id="rId21"/>
    <p:sldId id="710" r:id="rId22"/>
    <p:sldId id="721" r:id="rId23"/>
    <p:sldId id="711" r:id="rId24"/>
    <p:sldId id="712" r:id="rId25"/>
    <p:sldId id="745" r:id="rId26"/>
    <p:sldId id="742" r:id="rId27"/>
    <p:sldId id="743" r:id="rId28"/>
    <p:sldId id="744" r:id="rId29"/>
    <p:sldId id="729" r:id="rId30"/>
    <p:sldId id="730" r:id="rId31"/>
    <p:sldId id="749" r:id="rId32"/>
    <p:sldId id="750" r:id="rId33"/>
    <p:sldId id="704" r:id="rId34"/>
    <p:sldId id="705" r:id="rId35"/>
    <p:sldId id="728" r:id="rId36"/>
    <p:sldId id="664" r:id="rId37"/>
    <p:sldId id="657" r:id="rId38"/>
    <p:sldId id="324" r:id="rId39"/>
    <p:sldId id="752" r:id="rId40"/>
    <p:sldId id="655" r:id="rId41"/>
    <p:sldId id="722" r:id="rId42"/>
    <p:sldId id="671" r:id="rId43"/>
    <p:sldId id="660" r:id="rId44"/>
    <p:sldId id="707" r:id="rId45"/>
    <p:sldId id="697" r:id="rId46"/>
    <p:sldId id="682" r:id="rId47"/>
    <p:sldId id="679" r:id="rId48"/>
    <p:sldId id="658" r:id="rId49"/>
    <p:sldId id="683" r:id="rId50"/>
    <p:sldId id="662" r:id="rId51"/>
    <p:sldId id="684" r:id="rId52"/>
    <p:sldId id="689" r:id="rId53"/>
    <p:sldId id="747" r:id="rId54"/>
    <p:sldId id="713" r:id="rId55"/>
    <p:sldId id="737" r:id="rId56"/>
    <p:sldId id="337" r:id="rId57"/>
    <p:sldId id="644" r:id="rId58"/>
    <p:sldId id="751" r:id="rId59"/>
    <p:sldId id="649" r:id="rId60"/>
    <p:sldId id="738" r:id="rId61"/>
    <p:sldId id="733" r:id="rId62"/>
    <p:sldId id="734" r:id="rId63"/>
    <p:sldId id="325" r:id="rId64"/>
    <p:sldId id="699" r:id="rId65"/>
    <p:sldId id="327" r:id="rId66"/>
    <p:sldId id="676" r:id="rId67"/>
    <p:sldId id="677" r:id="rId68"/>
    <p:sldId id="735" r:id="rId69"/>
    <p:sldId id="656" r:id="rId70"/>
    <p:sldId id="748" r:id="rId71"/>
    <p:sldId id="715" r:id="rId72"/>
    <p:sldId id="717" r:id="rId73"/>
    <p:sldId id="716" r:id="rId74"/>
    <p:sldId id="718" r:id="rId75"/>
    <p:sldId id="308" r:id="rId76"/>
    <p:sldId id="723" r:id="rId77"/>
    <p:sldId id="725" r:id="rId78"/>
    <p:sldId id="746" r:id="rId79"/>
    <p:sldId id="732" r:id="rId80"/>
    <p:sldId id="736" r:id="rId81"/>
    <p:sldId id="724" r:id="rId82"/>
    <p:sldId id="726" r:id="rId83"/>
    <p:sldId id="347" r:id="rId84"/>
    <p:sldId id="305"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EC5A24"/>
    <a:srgbClr val="064276"/>
    <a:srgbClr val="00AAA9"/>
    <a:srgbClr val="E7ECF2"/>
    <a:srgbClr val="FFF1DC"/>
    <a:srgbClr val="0065C6"/>
    <a:srgbClr val="007CC4"/>
    <a:srgbClr val="0B6364"/>
    <a:srgbClr val="F794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08" autoAdjust="0"/>
    <p:restoredTop sz="71411" autoAdjust="0"/>
  </p:normalViewPr>
  <p:slideViewPr>
    <p:cSldViewPr snapToGrid="0">
      <p:cViewPr varScale="1">
        <p:scale>
          <a:sx n="53" d="100"/>
          <a:sy n="53" d="100"/>
        </p:scale>
        <p:origin x="1024" y="3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2556"/>
    </p:cViewPr>
  </p:sorterViewPr>
  <p:notesViewPr>
    <p:cSldViewPr snapToGrid="0">
      <p:cViewPr varScale="1">
        <p:scale>
          <a:sx n="109" d="100"/>
          <a:sy n="109" d="100"/>
        </p:scale>
        <p:origin x="3232" y="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6/5/2025</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6/5/2025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a:t>
            </a:fld>
            <a:endParaRPr lang="en-US" dirty="0"/>
          </a:p>
        </p:txBody>
      </p:sp>
    </p:spTree>
    <p:extLst>
      <p:ext uri="{BB962C8B-B14F-4D97-AF65-F5344CB8AC3E}">
        <p14:creationId xmlns:p14="http://schemas.microsoft.com/office/powerpoint/2010/main" val="2684660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been collaborating with the Early and Periodic Screening, Diagnostic and Treatment (EPSDT) program at the Medicaid Division to develop guidance materials for medical providers performing lead screening on children enrolled in OHP. We’ve been asked by a few providers about documenting refusal to test for enrolled patients. By providing this option, it might actually increase the number of children on OHP that are tested if the provider knows that they have a way to document a family’s decision to refuse testing. </a:t>
            </a:r>
          </a:p>
        </p:txBody>
      </p:sp>
      <p:sp>
        <p:nvSpPr>
          <p:cNvPr id="4" name="Slide Number Placeholder 3"/>
          <p:cNvSpPr>
            <a:spLocks noGrp="1"/>
          </p:cNvSpPr>
          <p:nvPr>
            <p:ph type="sldNum" sz="quarter" idx="5"/>
          </p:nvPr>
        </p:nvSpPr>
        <p:spPr/>
        <p:txBody>
          <a:bodyPr/>
          <a:lstStyle/>
          <a:p>
            <a:fld id="{42B99FB5-0055-4882-AE8D-A0170D1F6237}" type="slidenum">
              <a:rPr lang="en-US" smtClean="0"/>
              <a:t>10</a:t>
            </a:fld>
            <a:endParaRPr lang="en-US" dirty="0"/>
          </a:p>
        </p:txBody>
      </p:sp>
    </p:spTree>
    <p:extLst>
      <p:ext uri="{BB962C8B-B14F-4D97-AF65-F5344CB8AC3E}">
        <p14:creationId xmlns:p14="http://schemas.microsoft.com/office/powerpoint/2010/main" val="1327020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Testing children for lead exposure comes in two formats.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11</a:t>
            </a:fld>
            <a:endParaRPr lang="en-US" dirty="0"/>
          </a:p>
        </p:txBody>
      </p:sp>
    </p:spTree>
    <p:extLst>
      <p:ext uri="{BB962C8B-B14F-4D97-AF65-F5344CB8AC3E}">
        <p14:creationId xmlns:p14="http://schemas.microsoft.com/office/powerpoint/2010/main" val="4106654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Pediatrician or medical provider might use a questionnaire like this to ask specific questions about possible lead exposures. Based on the answers given, they will decide if they should test the child for lead. </a:t>
            </a:r>
            <a:r>
              <a:rPr lang="en-US" u="sng" dirty="0"/>
              <a:t>https://www.oregon.gov/oha/PH/HEALTHYENVIRONMENTS/HEALTHYNEIGHBORHOODS/LEADPOISONING/MEDICALPROVIDERSLABORATORIES/Documents/hcpquest.pdf</a:t>
            </a:r>
          </a:p>
        </p:txBody>
      </p:sp>
      <p:sp>
        <p:nvSpPr>
          <p:cNvPr id="4" name="Slide Number Placeholder 3"/>
          <p:cNvSpPr>
            <a:spLocks noGrp="1"/>
          </p:cNvSpPr>
          <p:nvPr>
            <p:ph type="sldNum" sz="quarter" idx="5"/>
          </p:nvPr>
        </p:nvSpPr>
        <p:spPr/>
        <p:txBody>
          <a:bodyPr/>
          <a:lstStyle/>
          <a:p>
            <a:fld id="{42B99FB5-0055-4882-AE8D-A0170D1F6237}" type="slidenum">
              <a:rPr lang="en-US" smtClean="0"/>
              <a:t>12</a:t>
            </a:fld>
            <a:endParaRPr lang="en-US" dirty="0"/>
          </a:p>
        </p:txBody>
      </p:sp>
    </p:spTree>
    <p:extLst>
      <p:ext uri="{BB962C8B-B14F-4D97-AF65-F5344CB8AC3E}">
        <p14:creationId xmlns:p14="http://schemas.microsoft.com/office/powerpoint/2010/main" val="1300970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draft for an updated screening questionnaire. The intent here is to provide more clarity on risk questions, provide links to updated documents and pictures of exposure sources, and follow-up guidance for medical providers and LPHAs. The latter also could help providers understand what to expect after they report an EBLL to OHA, and can provide this guidance to patient families. </a:t>
            </a:r>
          </a:p>
        </p:txBody>
      </p:sp>
      <p:sp>
        <p:nvSpPr>
          <p:cNvPr id="4" name="Slide Number Placeholder 3"/>
          <p:cNvSpPr>
            <a:spLocks noGrp="1"/>
          </p:cNvSpPr>
          <p:nvPr>
            <p:ph type="sldNum" sz="quarter" idx="5"/>
          </p:nvPr>
        </p:nvSpPr>
        <p:spPr/>
        <p:txBody>
          <a:bodyPr/>
          <a:lstStyle/>
          <a:p>
            <a:fld id="{42B99FB5-0055-4882-AE8D-A0170D1F6237}" type="slidenum">
              <a:rPr lang="en-US" smtClean="0"/>
              <a:t>13</a:t>
            </a:fld>
            <a:endParaRPr lang="en-US" dirty="0"/>
          </a:p>
        </p:txBody>
      </p:sp>
    </p:spTree>
    <p:extLst>
      <p:ext uri="{BB962C8B-B14F-4D97-AF65-F5344CB8AC3E}">
        <p14:creationId xmlns:p14="http://schemas.microsoft.com/office/powerpoint/2010/main" val="1640190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still provides these follow-up testing recommendations on their website, and we see medical providers often following this guidance. I did recommend to the CDC that they reconsider or re-evaluate this guidance, but this was only days before the program was eliminated. </a:t>
            </a:r>
            <a:r>
              <a:rPr lang="en-US" u="sng" dirty="0"/>
              <a:t>https://www.cdc.gov/lead-prevention/hcp/clinical-guidance/index.html</a:t>
            </a:r>
          </a:p>
        </p:txBody>
      </p:sp>
      <p:sp>
        <p:nvSpPr>
          <p:cNvPr id="4" name="Slide Number Placeholder 3"/>
          <p:cNvSpPr>
            <a:spLocks noGrp="1"/>
          </p:cNvSpPr>
          <p:nvPr>
            <p:ph type="sldNum" sz="quarter" idx="5"/>
          </p:nvPr>
        </p:nvSpPr>
        <p:spPr/>
        <p:txBody>
          <a:bodyPr/>
          <a:lstStyle/>
          <a:p>
            <a:fld id="{42B99FB5-0055-4882-AE8D-A0170D1F6237}" type="slidenum">
              <a:rPr lang="en-US" smtClean="0"/>
              <a:t>14</a:t>
            </a:fld>
            <a:endParaRPr lang="en-US" dirty="0"/>
          </a:p>
        </p:txBody>
      </p:sp>
    </p:spTree>
    <p:extLst>
      <p:ext uri="{BB962C8B-B14F-4D97-AF65-F5344CB8AC3E}">
        <p14:creationId xmlns:p14="http://schemas.microsoft.com/office/powerpoint/2010/main" val="1710393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 changing it to this in Oregon’s IGs and medical provider guidance</a:t>
            </a:r>
          </a:p>
        </p:txBody>
      </p:sp>
      <p:sp>
        <p:nvSpPr>
          <p:cNvPr id="4" name="Slide Number Placeholder 3"/>
          <p:cNvSpPr>
            <a:spLocks noGrp="1"/>
          </p:cNvSpPr>
          <p:nvPr>
            <p:ph type="sldNum" sz="quarter" idx="5"/>
          </p:nvPr>
        </p:nvSpPr>
        <p:spPr/>
        <p:txBody>
          <a:bodyPr/>
          <a:lstStyle/>
          <a:p>
            <a:fld id="{42B99FB5-0055-4882-AE8D-A0170D1F6237}" type="slidenum">
              <a:rPr lang="en-US" smtClean="0"/>
              <a:t>15</a:t>
            </a:fld>
            <a:endParaRPr lang="en-US" dirty="0"/>
          </a:p>
        </p:txBody>
      </p:sp>
    </p:spTree>
    <p:extLst>
      <p:ext uri="{BB962C8B-B14F-4D97-AF65-F5344CB8AC3E}">
        <p14:creationId xmlns:p14="http://schemas.microsoft.com/office/powerpoint/2010/main" val="1894926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newly arrived refugee children, the CDC has provided this important re-testing recommendation. We are working on some Orpheus scripting to make sure OHA is notified of needing upcoming re-tests for refugee children. </a:t>
            </a:r>
            <a:r>
              <a:rPr lang="en-US" u="sng" dirty="0"/>
              <a:t>https://www.cdc.gov/immigrant-refugee-health/hcp/domestic-guidance/lead.html</a:t>
            </a:r>
          </a:p>
        </p:txBody>
      </p:sp>
      <p:sp>
        <p:nvSpPr>
          <p:cNvPr id="4" name="Slide Number Placeholder 3"/>
          <p:cNvSpPr>
            <a:spLocks noGrp="1"/>
          </p:cNvSpPr>
          <p:nvPr>
            <p:ph type="sldNum" sz="quarter" idx="5"/>
          </p:nvPr>
        </p:nvSpPr>
        <p:spPr/>
        <p:txBody>
          <a:bodyPr/>
          <a:lstStyle/>
          <a:p>
            <a:fld id="{42B99FB5-0055-4882-AE8D-A0170D1F6237}" type="slidenum">
              <a:rPr lang="en-US" smtClean="0"/>
              <a:t>16</a:t>
            </a:fld>
            <a:endParaRPr lang="en-US" dirty="0"/>
          </a:p>
        </p:txBody>
      </p:sp>
    </p:spTree>
    <p:extLst>
      <p:ext uri="{BB962C8B-B14F-4D97-AF65-F5344CB8AC3E}">
        <p14:creationId xmlns:p14="http://schemas.microsoft.com/office/powerpoint/2010/main" val="2922744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Oregon, an elevated blood lead level that initiates case management is a result of 3.5 micrograms per deciliter. A blood lead level with this result usually means your local health department and medical provider will recommend follow-up testing and support to help you identify where the lead exposure is coming from. </a:t>
            </a:r>
          </a:p>
        </p:txBody>
      </p:sp>
      <p:sp>
        <p:nvSpPr>
          <p:cNvPr id="4" name="Slide Number Placeholder 3"/>
          <p:cNvSpPr>
            <a:spLocks noGrp="1"/>
          </p:cNvSpPr>
          <p:nvPr>
            <p:ph type="sldNum" sz="quarter" idx="5"/>
          </p:nvPr>
        </p:nvSpPr>
        <p:spPr/>
        <p:txBody>
          <a:bodyPr/>
          <a:lstStyle/>
          <a:p>
            <a:fld id="{42B99FB5-0055-4882-AE8D-A0170D1F6237}" type="slidenum">
              <a:rPr lang="en-US" smtClean="0"/>
              <a:t>17</a:t>
            </a:fld>
            <a:endParaRPr lang="en-US" dirty="0"/>
          </a:p>
        </p:txBody>
      </p:sp>
    </p:spTree>
    <p:extLst>
      <p:ext uri="{BB962C8B-B14F-4D97-AF65-F5344CB8AC3E}">
        <p14:creationId xmlns:p14="http://schemas.microsoft.com/office/powerpoint/2010/main" val="882633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most LPHAs, OHA is managing Presumptive cases with BLLs between 3.5-4.9 ug/dL. This basically takes the form of mailing a letter immediately to the family recommending a follow-up confirmatory test, and if we receive no follow-up in about one month, we fax the provider with a follow-up recommendation. Cases that are Confirmed then get turned over to the LPHA for follow-up. At this time, only Jackson and Multnomah Co. have stated that they have capacity and are willing to take on all cases even at these Presumptive levels. </a:t>
            </a:r>
          </a:p>
        </p:txBody>
      </p:sp>
      <p:sp>
        <p:nvSpPr>
          <p:cNvPr id="4" name="Slide Number Placeholder 3"/>
          <p:cNvSpPr>
            <a:spLocks noGrp="1"/>
          </p:cNvSpPr>
          <p:nvPr>
            <p:ph type="sldNum" sz="quarter" idx="5"/>
          </p:nvPr>
        </p:nvSpPr>
        <p:spPr/>
        <p:txBody>
          <a:bodyPr/>
          <a:lstStyle/>
          <a:p>
            <a:fld id="{42B99FB5-0055-4882-AE8D-A0170D1F6237}" type="slidenum">
              <a:rPr lang="en-US" smtClean="0"/>
              <a:t>18</a:t>
            </a:fld>
            <a:endParaRPr lang="en-US" dirty="0"/>
          </a:p>
        </p:txBody>
      </p:sp>
    </p:spTree>
    <p:extLst>
      <p:ext uri="{BB962C8B-B14F-4D97-AF65-F5344CB8AC3E}">
        <p14:creationId xmlns:p14="http://schemas.microsoft.com/office/powerpoint/2010/main" val="3021718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most LPHAs, OHA is managing Presumptive cases with BLLs between 3.5-4.9 ug/dL. This basically takes the form of mailing a letter immediately to the family recommending a follow-up confirmatory test, and if we receive no follow-up in about one month, we fax the provider with a follow-up recommendation. Cases that are Confirmed then get turned over to the LPHA for follow-up. At this time, only Jackson and Multnomah Co. have stated that they have capacity and are willing to take on all cases even at these Presumptive levels. </a:t>
            </a:r>
          </a:p>
        </p:txBody>
      </p:sp>
      <p:sp>
        <p:nvSpPr>
          <p:cNvPr id="4" name="Slide Number Placeholder 3"/>
          <p:cNvSpPr>
            <a:spLocks noGrp="1"/>
          </p:cNvSpPr>
          <p:nvPr>
            <p:ph type="sldNum" sz="quarter" idx="5"/>
          </p:nvPr>
        </p:nvSpPr>
        <p:spPr/>
        <p:txBody>
          <a:bodyPr/>
          <a:lstStyle/>
          <a:p>
            <a:fld id="{42B99FB5-0055-4882-AE8D-A0170D1F6237}" type="slidenum">
              <a:rPr lang="en-US" smtClean="0"/>
              <a:t>19</a:t>
            </a:fld>
            <a:endParaRPr lang="en-US" dirty="0"/>
          </a:p>
        </p:txBody>
      </p:sp>
    </p:spTree>
    <p:extLst>
      <p:ext uri="{BB962C8B-B14F-4D97-AF65-F5344CB8AC3E}">
        <p14:creationId xmlns:p14="http://schemas.microsoft.com/office/powerpoint/2010/main" val="925523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2</a:t>
            </a:fld>
            <a:endParaRPr lang="en-US" dirty="0"/>
          </a:p>
        </p:txBody>
      </p:sp>
    </p:spTree>
    <p:extLst>
      <p:ext uri="{BB962C8B-B14F-4D97-AF65-F5344CB8AC3E}">
        <p14:creationId xmlns:p14="http://schemas.microsoft.com/office/powerpoint/2010/main" val="13356222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Suspect status should no longer be used. We were marking cases as this after the CDC reduced their blood lead reference value to 3.5 ug/dL, while Oregon’s case definition was still 5 ug/dL. We used Suspect case numbers to determine the additional caseload expected once we lowered our case definition. Also, if you remember, fix the date of Onset to that for the Initial date of the lab test. Also, remember that Notes should be assigned to the intended sender. I know most of you know this, but I still Notes sometimes days or a week later that were written to me, but were still assigned to the person that wrote it. </a:t>
            </a:r>
          </a:p>
        </p:txBody>
      </p:sp>
      <p:sp>
        <p:nvSpPr>
          <p:cNvPr id="4" name="Slide Number Placeholder 3"/>
          <p:cNvSpPr>
            <a:spLocks noGrp="1"/>
          </p:cNvSpPr>
          <p:nvPr>
            <p:ph type="sldNum" sz="quarter" idx="5"/>
          </p:nvPr>
        </p:nvSpPr>
        <p:spPr/>
        <p:txBody>
          <a:bodyPr/>
          <a:lstStyle/>
          <a:p>
            <a:fld id="{42B99FB5-0055-4882-AE8D-A0170D1F6237}" type="slidenum">
              <a:rPr lang="en-US" smtClean="0"/>
              <a:t>20</a:t>
            </a:fld>
            <a:endParaRPr lang="en-US" dirty="0"/>
          </a:p>
        </p:txBody>
      </p:sp>
    </p:spTree>
    <p:extLst>
      <p:ext uri="{BB962C8B-B14F-4D97-AF65-F5344CB8AC3E}">
        <p14:creationId xmlns:p14="http://schemas.microsoft.com/office/powerpoint/2010/main" val="289304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also really important to determine the age of housing, and include this in the Residence section in Orpheus. This is also part of the data extract we provide to CDC. In this situation, being an apartment built before 1945, we are concerned with lead-based paint hazards that may be out of the family’s control. During our investigation, we should be looking for these hazards, even just visually, and providing simple recommendations for how the family might be able to mitigate further exposure. </a:t>
            </a:r>
          </a:p>
        </p:txBody>
      </p:sp>
      <p:sp>
        <p:nvSpPr>
          <p:cNvPr id="4" name="Slide Number Placeholder 3"/>
          <p:cNvSpPr>
            <a:spLocks noGrp="1"/>
          </p:cNvSpPr>
          <p:nvPr>
            <p:ph type="sldNum" sz="quarter" idx="5"/>
          </p:nvPr>
        </p:nvSpPr>
        <p:spPr/>
        <p:txBody>
          <a:bodyPr/>
          <a:lstStyle/>
          <a:p>
            <a:fld id="{42B99FB5-0055-4882-AE8D-A0170D1F6237}" type="slidenum">
              <a:rPr lang="en-US" smtClean="0"/>
              <a:t>21</a:t>
            </a:fld>
            <a:endParaRPr lang="en-US" dirty="0"/>
          </a:p>
        </p:txBody>
      </p:sp>
    </p:spTree>
    <p:extLst>
      <p:ext uri="{BB962C8B-B14F-4D97-AF65-F5344CB8AC3E}">
        <p14:creationId xmlns:p14="http://schemas.microsoft.com/office/powerpoint/2010/main" val="2838695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other thing that I find extremely important is to search Person records by the case’s phone number. This is sometimes even more powerful than the address search in finding related cases, including Adults that might also be lead cases that could help in your investigation. This has lead me to find numerous cases that were related to adults that were engaged in lead-related hobbies and occupations. </a:t>
            </a:r>
          </a:p>
        </p:txBody>
      </p:sp>
      <p:sp>
        <p:nvSpPr>
          <p:cNvPr id="4" name="Slide Number Placeholder 3"/>
          <p:cNvSpPr>
            <a:spLocks noGrp="1"/>
          </p:cNvSpPr>
          <p:nvPr>
            <p:ph type="sldNum" sz="quarter" idx="5"/>
          </p:nvPr>
        </p:nvSpPr>
        <p:spPr/>
        <p:txBody>
          <a:bodyPr/>
          <a:lstStyle/>
          <a:p>
            <a:fld id="{42B99FB5-0055-4882-AE8D-A0170D1F6237}" type="slidenum">
              <a:rPr lang="en-US" smtClean="0"/>
              <a:t>22</a:t>
            </a:fld>
            <a:endParaRPr lang="en-US" dirty="0"/>
          </a:p>
        </p:txBody>
      </p:sp>
    </p:spTree>
    <p:extLst>
      <p:ext uri="{BB962C8B-B14F-4D97-AF65-F5344CB8AC3E}">
        <p14:creationId xmlns:p14="http://schemas.microsoft.com/office/powerpoint/2010/main" val="2490476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thing you can do is go into the Person record and find out if a Medicaid or MMIS scan has occurred. In this case, there is nothing here, so you can initiate an “MMIS Service Lookup” by clicking the blue button. Once you click it, come back in a few hours</a:t>
            </a:r>
          </a:p>
        </p:txBody>
      </p:sp>
      <p:sp>
        <p:nvSpPr>
          <p:cNvPr id="4" name="Slide Number Placeholder 3"/>
          <p:cNvSpPr>
            <a:spLocks noGrp="1"/>
          </p:cNvSpPr>
          <p:nvPr>
            <p:ph type="sldNum" sz="quarter" idx="5"/>
          </p:nvPr>
        </p:nvSpPr>
        <p:spPr/>
        <p:txBody>
          <a:bodyPr/>
          <a:lstStyle/>
          <a:p>
            <a:fld id="{42B99FB5-0055-4882-AE8D-A0170D1F6237}" type="slidenum">
              <a:rPr lang="en-US" smtClean="0"/>
              <a:t>23</a:t>
            </a:fld>
            <a:endParaRPr lang="en-US" dirty="0"/>
          </a:p>
        </p:txBody>
      </p:sp>
    </p:spTree>
    <p:extLst>
      <p:ext uri="{BB962C8B-B14F-4D97-AF65-F5344CB8AC3E}">
        <p14:creationId xmlns:p14="http://schemas.microsoft.com/office/powerpoint/2010/main" val="41887232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information can later be pulled from the MMIS response and added here. </a:t>
            </a:r>
          </a:p>
        </p:txBody>
      </p:sp>
      <p:sp>
        <p:nvSpPr>
          <p:cNvPr id="4" name="Slide Number Placeholder 3"/>
          <p:cNvSpPr>
            <a:spLocks noGrp="1"/>
          </p:cNvSpPr>
          <p:nvPr>
            <p:ph type="sldNum" sz="quarter" idx="5"/>
          </p:nvPr>
        </p:nvSpPr>
        <p:spPr/>
        <p:txBody>
          <a:bodyPr/>
          <a:lstStyle/>
          <a:p>
            <a:fld id="{42B99FB5-0055-4882-AE8D-A0170D1F6237}" type="slidenum">
              <a:rPr lang="en-US" smtClean="0"/>
              <a:t>24</a:t>
            </a:fld>
            <a:endParaRPr lang="en-US" dirty="0"/>
          </a:p>
        </p:txBody>
      </p:sp>
    </p:spTree>
    <p:extLst>
      <p:ext uri="{BB962C8B-B14F-4D97-AF65-F5344CB8AC3E}">
        <p14:creationId xmlns:p14="http://schemas.microsoft.com/office/powerpoint/2010/main" val="12392175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scan should also theoretically happen once you’ve completed the investigation by putting a date in that field. And with that, you should include the date for completed investigation when you believe you’ve identified the most likely lead exposure source and can document this in the </a:t>
            </a:r>
            <a:r>
              <a:rPr lang="en-US" dirty="0" err="1"/>
              <a:t>Followup</a:t>
            </a:r>
            <a:r>
              <a:rPr lang="en-US" dirty="0"/>
              <a:t> section. </a:t>
            </a:r>
          </a:p>
        </p:txBody>
      </p:sp>
      <p:sp>
        <p:nvSpPr>
          <p:cNvPr id="4" name="Slide Number Placeholder 3"/>
          <p:cNvSpPr>
            <a:spLocks noGrp="1"/>
          </p:cNvSpPr>
          <p:nvPr>
            <p:ph type="sldNum" sz="quarter" idx="5"/>
          </p:nvPr>
        </p:nvSpPr>
        <p:spPr/>
        <p:txBody>
          <a:bodyPr/>
          <a:lstStyle/>
          <a:p>
            <a:fld id="{42B99FB5-0055-4882-AE8D-A0170D1F6237}" type="slidenum">
              <a:rPr lang="en-US" smtClean="0"/>
              <a:t>25</a:t>
            </a:fld>
            <a:endParaRPr lang="en-US" dirty="0"/>
          </a:p>
        </p:txBody>
      </p:sp>
    </p:spTree>
    <p:extLst>
      <p:ext uri="{BB962C8B-B14F-4D97-AF65-F5344CB8AC3E}">
        <p14:creationId xmlns:p14="http://schemas.microsoft.com/office/powerpoint/2010/main" val="2647461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child’s BLL is elevated, then we move over into further case management and investigations. </a:t>
            </a:r>
          </a:p>
        </p:txBody>
      </p:sp>
      <p:sp>
        <p:nvSpPr>
          <p:cNvPr id="4" name="Slide Number Placeholder 3"/>
          <p:cNvSpPr>
            <a:spLocks noGrp="1"/>
          </p:cNvSpPr>
          <p:nvPr>
            <p:ph type="sldNum" sz="quarter" idx="5"/>
          </p:nvPr>
        </p:nvSpPr>
        <p:spPr/>
        <p:txBody>
          <a:bodyPr/>
          <a:lstStyle/>
          <a:p>
            <a:fld id="{42B99FB5-0055-4882-AE8D-A0170D1F6237}" type="slidenum">
              <a:rPr lang="en-US" smtClean="0"/>
              <a:t>26</a:t>
            </a:fld>
            <a:endParaRPr lang="en-US" dirty="0"/>
          </a:p>
        </p:txBody>
      </p:sp>
    </p:spTree>
    <p:extLst>
      <p:ext uri="{BB962C8B-B14F-4D97-AF65-F5344CB8AC3E}">
        <p14:creationId xmlns:p14="http://schemas.microsoft.com/office/powerpoint/2010/main" val="25448274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Investigative Guidelines have been updated and will be posted very soon, incorporating feedback that was provided by LPHAs. They are still long, and I apologize for that. But there’s a lot of content to cover. Some information has been removed or abbreviated to reduce page length, while the actual investigation section has been lengthened to hopefully provide more clarity and include many links to resources and guidance documents that offer additional authoritative information. </a:t>
            </a:r>
            <a:r>
              <a:rPr lang="en-US" u="sng" dirty="0"/>
              <a:t>https://www.oregon.gov/oha/PH/HEALTHYENVIRONMENTS/HEALTHYNEIGHBORHOODS/LEADPOISONING/COUNTYHEALTHDEPARTMENTS/Documents/Diseaseguidelines.pdf</a:t>
            </a:r>
          </a:p>
        </p:txBody>
      </p:sp>
      <p:sp>
        <p:nvSpPr>
          <p:cNvPr id="4" name="Slide Number Placeholder 3"/>
          <p:cNvSpPr>
            <a:spLocks noGrp="1"/>
          </p:cNvSpPr>
          <p:nvPr>
            <p:ph type="sldNum" sz="quarter" idx="5"/>
          </p:nvPr>
        </p:nvSpPr>
        <p:spPr/>
        <p:txBody>
          <a:bodyPr/>
          <a:lstStyle/>
          <a:p>
            <a:fld id="{42B99FB5-0055-4882-AE8D-A0170D1F6237}" type="slidenum">
              <a:rPr lang="en-US" smtClean="0"/>
              <a:t>27</a:t>
            </a:fld>
            <a:endParaRPr lang="en-US" dirty="0"/>
          </a:p>
        </p:txBody>
      </p:sp>
    </p:spTree>
    <p:extLst>
      <p:ext uri="{BB962C8B-B14F-4D97-AF65-F5344CB8AC3E}">
        <p14:creationId xmlns:p14="http://schemas.microsoft.com/office/powerpoint/2010/main" val="3748580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other extremely helpful resources to provide guidance on investigations are these documents from NYC Health and HUD. HUD’s Chapter 16 has a great questionnaire that can be used along with OHA’s questionnaire during investigations. Both of these documents are linked on our program website: </a:t>
            </a:r>
            <a:r>
              <a:rPr lang="en-US" u="sng" dirty="0"/>
              <a:t>https://www.nyc.gov/assets/doh/downloads/pdf/lead/lead-technical-guide.pdf</a:t>
            </a:r>
          </a:p>
          <a:p>
            <a:r>
              <a:rPr lang="en-US" u="sng" dirty="0"/>
              <a:t>https://www.hud.gov/contactus/lead-based-paint-guidelines</a:t>
            </a:r>
          </a:p>
        </p:txBody>
      </p:sp>
      <p:sp>
        <p:nvSpPr>
          <p:cNvPr id="4" name="Slide Number Placeholder 3"/>
          <p:cNvSpPr>
            <a:spLocks noGrp="1"/>
          </p:cNvSpPr>
          <p:nvPr>
            <p:ph type="sldNum" sz="quarter" idx="5"/>
          </p:nvPr>
        </p:nvSpPr>
        <p:spPr/>
        <p:txBody>
          <a:bodyPr/>
          <a:lstStyle/>
          <a:p>
            <a:fld id="{42B99FB5-0055-4882-AE8D-A0170D1F6237}" type="slidenum">
              <a:rPr lang="en-US" smtClean="0"/>
              <a:t>28</a:t>
            </a:fld>
            <a:endParaRPr lang="en-US" dirty="0"/>
          </a:p>
        </p:txBody>
      </p:sp>
    </p:spTree>
    <p:extLst>
      <p:ext uri="{BB962C8B-B14F-4D97-AF65-F5344CB8AC3E}">
        <p14:creationId xmlns:p14="http://schemas.microsoft.com/office/powerpoint/2010/main" val="1112049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of these documents and more resources are found on this page: </a:t>
            </a:r>
            <a:r>
              <a:rPr lang="en-US" u="sng" dirty="0"/>
              <a:t>https://www.oregon.gov/oha/PH/HEALTHYENVIRONMENTS/HEALTHYNEIGHBORHOODS/LEADPOISONING/COUNTYHEALTHDEPARTMENTS/Pages/index.aspx</a:t>
            </a:r>
          </a:p>
        </p:txBody>
      </p:sp>
      <p:sp>
        <p:nvSpPr>
          <p:cNvPr id="4" name="Slide Number Placeholder 3"/>
          <p:cNvSpPr>
            <a:spLocks noGrp="1"/>
          </p:cNvSpPr>
          <p:nvPr>
            <p:ph type="sldNum" sz="quarter" idx="5"/>
          </p:nvPr>
        </p:nvSpPr>
        <p:spPr/>
        <p:txBody>
          <a:bodyPr/>
          <a:lstStyle/>
          <a:p>
            <a:fld id="{42B99FB5-0055-4882-AE8D-A0170D1F6237}" type="slidenum">
              <a:rPr lang="en-US" smtClean="0"/>
              <a:t>29</a:t>
            </a:fld>
            <a:endParaRPr lang="en-US" dirty="0"/>
          </a:p>
        </p:txBody>
      </p:sp>
    </p:spTree>
    <p:extLst>
      <p:ext uri="{BB962C8B-B14F-4D97-AF65-F5344CB8AC3E}">
        <p14:creationId xmlns:p14="http://schemas.microsoft.com/office/powerpoint/2010/main" val="2126774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that Dave Dreher at our program retired earlier this year. You might still see his name listed on cases, or possibly even see notes from him due to some scripts. Any notes for child lead poisoning cases should be sent to myself if you’re trying to reach OHA. Any adult cases that are 18 years and older should be sent to Alan Martinez at OHA. </a:t>
            </a:r>
          </a:p>
        </p:txBody>
      </p:sp>
      <p:sp>
        <p:nvSpPr>
          <p:cNvPr id="4" name="Slide Number Placeholder 3"/>
          <p:cNvSpPr>
            <a:spLocks noGrp="1"/>
          </p:cNvSpPr>
          <p:nvPr>
            <p:ph type="sldNum" sz="quarter" idx="5"/>
          </p:nvPr>
        </p:nvSpPr>
        <p:spPr/>
        <p:txBody>
          <a:bodyPr/>
          <a:lstStyle/>
          <a:p>
            <a:fld id="{42B99FB5-0055-4882-AE8D-A0170D1F6237}" type="slidenum">
              <a:rPr lang="en-US" smtClean="0"/>
              <a:t>3</a:t>
            </a:fld>
            <a:endParaRPr lang="en-US" dirty="0"/>
          </a:p>
        </p:txBody>
      </p:sp>
    </p:spTree>
    <p:extLst>
      <p:ext uri="{BB962C8B-B14F-4D97-AF65-F5344CB8AC3E}">
        <p14:creationId xmlns:p14="http://schemas.microsoft.com/office/powerpoint/2010/main" val="21130600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snapshot of the investigation supplies I typically have with me. </a:t>
            </a:r>
          </a:p>
        </p:txBody>
      </p:sp>
      <p:sp>
        <p:nvSpPr>
          <p:cNvPr id="4" name="Slide Number Placeholder 3"/>
          <p:cNvSpPr>
            <a:spLocks noGrp="1"/>
          </p:cNvSpPr>
          <p:nvPr>
            <p:ph type="sldNum" sz="quarter" idx="5"/>
          </p:nvPr>
        </p:nvSpPr>
        <p:spPr/>
        <p:txBody>
          <a:bodyPr/>
          <a:lstStyle/>
          <a:p>
            <a:fld id="{42B99FB5-0055-4882-AE8D-A0170D1F6237}" type="slidenum">
              <a:rPr lang="en-US" smtClean="0"/>
              <a:t>30</a:t>
            </a:fld>
            <a:endParaRPr lang="en-US" dirty="0"/>
          </a:p>
        </p:txBody>
      </p:sp>
    </p:spTree>
    <p:extLst>
      <p:ext uri="{BB962C8B-B14F-4D97-AF65-F5344CB8AC3E}">
        <p14:creationId xmlns:p14="http://schemas.microsoft.com/office/powerpoint/2010/main" val="1039211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Here’s a snapshot of the investigation supplies I typically have with me.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31</a:t>
            </a:fld>
            <a:endParaRPr lang="en-US" dirty="0"/>
          </a:p>
        </p:txBody>
      </p:sp>
    </p:spTree>
    <p:extLst>
      <p:ext uri="{BB962C8B-B14F-4D97-AF65-F5344CB8AC3E}">
        <p14:creationId xmlns:p14="http://schemas.microsoft.com/office/powerpoint/2010/main" val="2996570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an XRF is the best option for on-site testing of paint and products for the presence of lead, other qualitative and colorimetric tests are available that might provide reliable information for you and the family. </a:t>
            </a:r>
            <a:r>
              <a:rPr lang="en-US" u="sng" dirty="0"/>
              <a:t>https://www.lumetallix.com/ </a:t>
            </a:r>
            <a:r>
              <a:rPr lang="en-US" dirty="0"/>
              <a:t>Other options that are available online may have less reliability, but some with experience say that those tests activated with vinegar could be reliable. </a:t>
            </a:r>
          </a:p>
        </p:txBody>
      </p:sp>
      <p:sp>
        <p:nvSpPr>
          <p:cNvPr id="4" name="Slide Number Placeholder 3"/>
          <p:cNvSpPr>
            <a:spLocks noGrp="1"/>
          </p:cNvSpPr>
          <p:nvPr>
            <p:ph type="sldNum" sz="quarter" idx="5"/>
          </p:nvPr>
        </p:nvSpPr>
        <p:spPr/>
        <p:txBody>
          <a:bodyPr/>
          <a:lstStyle/>
          <a:p>
            <a:fld id="{42B99FB5-0055-4882-AE8D-A0170D1F6237}" type="slidenum">
              <a:rPr lang="en-US" smtClean="0"/>
              <a:t>32</a:t>
            </a:fld>
            <a:endParaRPr lang="en-US" dirty="0"/>
          </a:p>
        </p:txBody>
      </p:sp>
    </p:spTree>
    <p:extLst>
      <p:ext uri="{BB962C8B-B14F-4D97-AF65-F5344CB8AC3E}">
        <p14:creationId xmlns:p14="http://schemas.microsoft.com/office/powerpoint/2010/main" val="2620086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we’ll talk about where lead might be found. </a:t>
            </a:r>
          </a:p>
        </p:txBody>
      </p:sp>
      <p:sp>
        <p:nvSpPr>
          <p:cNvPr id="4" name="Slide Number Placeholder 3"/>
          <p:cNvSpPr>
            <a:spLocks noGrp="1"/>
          </p:cNvSpPr>
          <p:nvPr>
            <p:ph type="sldNum" sz="quarter" idx="5"/>
          </p:nvPr>
        </p:nvSpPr>
        <p:spPr/>
        <p:txBody>
          <a:bodyPr/>
          <a:lstStyle/>
          <a:p>
            <a:fld id="{42B99FB5-0055-4882-AE8D-A0170D1F6237}" type="slidenum">
              <a:rPr lang="en-US" smtClean="0"/>
              <a:t>33</a:t>
            </a:fld>
            <a:endParaRPr lang="en-US" dirty="0"/>
          </a:p>
        </p:txBody>
      </p:sp>
    </p:spTree>
    <p:extLst>
      <p:ext uri="{BB962C8B-B14F-4D97-AF65-F5344CB8AC3E}">
        <p14:creationId xmlns:p14="http://schemas.microsoft.com/office/powerpoint/2010/main" val="41910583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exposure can occur in many different ways, and we will talk about these during this presentation. The important thing to remember is that while there is no safe level of lead exposure, you can reduce or prevent exposure to lead once you know where it comes from. </a:t>
            </a:r>
          </a:p>
        </p:txBody>
      </p:sp>
      <p:sp>
        <p:nvSpPr>
          <p:cNvPr id="4" name="Slide Number Placeholder 3"/>
          <p:cNvSpPr>
            <a:spLocks noGrp="1"/>
          </p:cNvSpPr>
          <p:nvPr>
            <p:ph type="sldNum" sz="quarter" idx="5"/>
          </p:nvPr>
        </p:nvSpPr>
        <p:spPr/>
        <p:txBody>
          <a:bodyPr/>
          <a:lstStyle/>
          <a:p>
            <a:fld id="{42B99FB5-0055-4882-AE8D-A0170D1F6237}" type="slidenum">
              <a:rPr lang="en-US" smtClean="0"/>
              <a:t>34</a:t>
            </a:fld>
            <a:endParaRPr lang="en-US" dirty="0"/>
          </a:p>
        </p:txBody>
      </p:sp>
    </p:spTree>
    <p:extLst>
      <p:ext uri="{BB962C8B-B14F-4D97-AF65-F5344CB8AC3E}">
        <p14:creationId xmlns:p14="http://schemas.microsoft.com/office/powerpoint/2010/main" val="40228884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Oregon has hundreds of thousands of homes built before 1978 that may contain lead-based paint. So this is still one of the most common sources of lead exposure for young children. Even if you or other staff at the LPHA are not trained or certified to assess the properties to identify lead-based paint hazards, you can still visit these properties and look for situations like in these pictures that could be an exposure risk. Dust on painted windowsills, visually chewed or mouthed painted surfaces, and paint chips in bare soil are all lead exposure risks. Families can be educated on site about these risks and provided immediate and simple remediation or exposure reduction strategies. </a:t>
            </a:r>
          </a:p>
        </p:txBody>
      </p:sp>
      <p:sp>
        <p:nvSpPr>
          <p:cNvPr id="4" name="Slide Number Placeholder 3"/>
          <p:cNvSpPr>
            <a:spLocks noGrp="1"/>
          </p:cNvSpPr>
          <p:nvPr>
            <p:ph type="sldNum" sz="quarter" idx="5"/>
          </p:nvPr>
        </p:nvSpPr>
        <p:spPr/>
        <p:txBody>
          <a:bodyPr/>
          <a:lstStyle/>
          <a:p>
            <a:fld id="{42B99FB5-0055-4882-AE8D-A0170D1F6237}" type="slidenum">
              <a:rPr lang="en-US" smtClean="0"/>
              <a:t>35</a:t>
            </a:fld>
            <a:endParaRPr lang="en-US" dirty="0"/>
          </a:p>
        </p:txBody>
      </p:sp>
    </p:spTree>
    <p:extLst>
      <p:ext uri="{BB962C8B-B14F-4D97-AF65-F5344CB8AC3E}">
        <p14:creationId xmlns:p14="http://schemas.microsoft.com/office/powerpoint/2010/main" val="4614908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keep an open mind and use your visual assessment skills to look for outliers. For example, we found this extremely old door painted with deteriorated lead-based paint on a 1980s house. Likely it was salvaged from an older building. </a:t>
            </a:r>
          </a:p>
        </p:txBody>
      </p:sp>
      <p:sp>
        <p:nvSpPr>
          <p:cNvPr id="4" name="Slide Number Placeholder 3"/>
          <p:cNvSpPr>
            <a:spLocks noGrp="1"/>
          </p:cNvSpPr>
          <p:nvPr>
            <p:ph type="sldNum" sz="quarter" idx="5"/>
          </p:nvPr>
        </p:nvSpPr>
        <p:spPr/>
        <p:txBody>
          <a:bodyPr/>
          <a:lstStyle/>
          <a:p>
            <a:fld id="{42B99FB5-0055-4882-AE8D-A0170D1F6237}" type="slidenum">
              <a:rPr lang="en-US" smtClean="0"/>
              <a:t>36</a:t>
            </a:fld>
            <a:endParaRPr lang="en-US" dirty="0"/>
          </a:p>
        </p:txBody>
      </p:sp>
    </p:spTree>
    <p:extLst>
      <p:ext uri="{BB962C8B-B14F-4D97-AF65-F5344CB8AC3E}">
        <p14:creationId xmlns:p14="http://schemas.microsoft.com/office/powerpoint/2010/main" val="20074581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plumbing systems might still contain lead that could get into the drinking water. Homes and apartments built between 1970-1985 are at highest risk because plumbers sometimes used lead solder to connect the water pipes. Water samples should be considered for cases in homes built before 1986, unless information gathered proves this is not needed. For example, all new plumbing was recently installed, or family only uses bottled for water for all cooking and drinking. If sampling water, make sure to include the case number on the bottle so it can be linked back to the case record. </a:t>
            </a:r>
          </a:p>
        </p:txBody>
      </p:sp>
      <p:sp>
        <p:nvSpPr>
          <p:cNvPr id="4" name="Slide Number Placeholder 3"/>
          <p:cNvSpPr>
            <a:spLocks noGrp="1"/>
          </p:cNvSpPr>
          <p:nvPr>
            <p:ph type="sldNum" sz="quarter" idx="5"/>
          </p:nvPr>
        </p:nvSpPr>
        <p:spPr/>
        <p:txBody>
          <a:bodyPr/>
          <a:lstStyle/>
          <a:p>
            <a:fld id="{42B99FB5-0055-4882-AE8D-A0170D1F6237}" type="slidenum">
              <a:rPr lang="en-US" smtClean="0"/>
              <a:t>37</a:t>
            </a:fld>
            <a:endParaRPr lang="en-US" dirty="0"/>
          </a:p>
        </p:txBody>
      </p:sp>
    </p:spTree>
    <p:extLst>
      <p:ext uri="{BB962C8B-B14F-4D97-AF65-F5344CB8AC3E}">
        <p14:creationId xmlns:p14="http://schemas.microsoft.com/office/powerpoint/2010/main" val="33382161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just last week, about 100,000 new faucets sold on Amazon were recalled due to dangerous levels of lead. One of the most important lead reduction strategies is listed here, which will be reiterated for older homes and plumbing—flush out the faucet before using the water. This will drastically reduce the levels of lead in the drinking water. </a:t>
            </a:r>
            <a:r>
              <a:rPr lang="en-US" u="sng" dirty="0"/>
              <a:t>https://www.cpsc.gov/Recalls                                 </a:t>
            </a:r>
          </a:p>
        </p:txBody>
      </p:sp>
      <p:sp>
        <p:nvSpPr>
          <p:cNvPr id="4" name="Slide Number Placeholder 3"/>
          <p:cNvSpPr>
            <a:spLocks noGrp="1"/>
          </p:cNvSpPr>
          <p:nvPr>
            <p:ph type="sldNum" sz="quarter" idx="5"/>
          </p:nvPr>
        </p:nvSpPr>
        <p:spPr/>
        <p:txBody>
          <a:bodyPr/>
          <a:lstStyle/>
          <a:p>
            <a:fld id="{42B99FB5-0055-4882-AE8D-A0170D1F6237}" type="slidenum">
              <a:rPr lang="en-US" smtClean="0"/>
              <a:t>38</a:t>
            </a:fld>
            <a:endParaRPr lang="en-US" dirty="0"/>
          </a:p>
        </p:txBody>
      </p:sp>
    </p:spTree>
    <p:extLst>
      <p:ext uri="{BB962C8B-B14F-4D97-AF65-F5344CB8AC3E}">
        <p14:creationId xmlns:p14="http://schemas.microsoft.com/office/powerpoint/2010/main" val="2455382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simple ways that you can reduce exposure to lead in drinking water include: flushing your water for 30 seconds or more before using; only using cold water for cooking, drinking and making baby formula; cleaning the screen inside your faucet on a regular basis; and using water filters certified to filter lead. </a:t>
            </a:r>
            <a:r>
              <a:rPr lang="en-US" u="sng" dirty="0"/>
              <a:t>https://www.epa.gov/ground-water-and-drinking-water/basic-information-about-lead-drinking-water#reducehome</a:t>
            </a:r>
          </a:p>
        </p:txBody>
      </p:sp>
      <p:sp>
        <p:nvSpPr>
          <p:cNvPr id="4" name="Slide Number Placeholder 3"/>
          <p:cNvSpPr>
            <a:spLocks noGrp="1"/>
          </p:cNvSpPr>
          <p:nvPr>
            <p:ph type="sldNum" sz="quarter" idx="5"/>
          </p:nvPr>
        </p:nvSpPr>
        <p:spPr/>
        <p:txBody>
          <a:bodyPr/>
          <a:lstStyle/>
          <a:p>
            <a:fld id="{42B99FB5-0055-4882-AE8D-A0170D1F6237}" type="slidenum">
              <a:rPr lang="en-US" smtClean="0"/>
              <a:t>39</a:t>
            </a:fld>
            <a:endParaRPr lang="en-US" dirty="0"/>
          </a:p>
        </p:txBody>
      </p:sp>
    </p:spTree>
    <p:extLst>
      <p:ext uri="{BB962C8B-B14F-4D97-AF65-F5344CB8AC3E}">
        <p14:creationId xmlns:p14="http://schemas.microsoft.com/office/powerpoint/2010/main" val="2757509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on the US Centers for Disease Control and Prevention’s Childhood Lead Poisoning Prevention Program. You may have heard on the news about cuts to staffing at federal agencies, including the CDC. At this point, we have heard that this program along with the entire National Center for Env. Health was eliminated. We have had no communications with federal program staff or our project officer since late March. While the future of funding is an obvious issue with keeping our program open, we are also noticing a lack of communication and awareness of lead-related issues at the federal level. For example, policy updates and product recalls were two areas that CDC staff would often share with us quickly to keep our program up to date, sometimes even before the public knew about certain issues. We no longer have these direct lines of contact. </a:t>
            </a:r>
          </a:p>
        </p:txBody>
      </p:sp>
      <p:sp>
        <p:nvSpPr>
          <p:cNvPr id="4" name="Slide Number Placeholder 3"/>
          <p:cNvSpPr>
            <a:spLocks noGrp="1"/>
          </p:cNvSpPr>
          <p:nvPr>
            <p:ph type="sldNum" sz="quarter" idx="5"/>
          </p:nvPr>
        </p:nvSpPr>
        <p:spPr/>
        <p:txBody>
          <a:bodyPr/>
          <a:lstStyle/>
          <a:p>
            <a:fld id="{42B99FB5-0055-4882-AE8D-A0170D1F6237}" type="slidenum">
              <a:rPr lang="en-US" smtClean="0"/>
              <a:t>4</a:t>
            </a:fld>
            <a:endParaRPr lang="en-US" dirty="0"/>
          </a:p>
        </p:txBody>
      </p:sp>
    </p:spTree>
    <p:extLst>
      <p:ext uri="{BB962C8B-B14F-4D97-AF65-F5344CB8AC3E}">
        <p14:creationId xmlns:p14="http://schemas.microsoft.com/office/powerpoint/2010/main" val="26279337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Glazed ceramic bowls, plates, and cups can sometimes have lead in the glaze. Sometimes warnings or stickers might tell you this, but in Oregon, there is no requirement for this kind of warning. If you see products like this in stores, you should not use these for eating or preparing food or for drinking, especially for young children. </a:t>
            </a:r>
            <a:r>
              <a:rPr lang="en-US" u="sng" dirty="0"/>
              <a:t>https://www.fda.gov/food/environmental-contaminants-food/questions-and-answers-lead-glazed-traditional-pottery</a:t>
            </a:r>
          </a:p>
        </p:txBody>
      </p:sp>
      <p:sp>
        <p:nvSpPr>
          <p:cNvPr id="4" name="Slide Number Placeholder 3"/>
          <p:cNvSpPr>
            <a:spLocks noGrp="1"/>
          </p:cNvSpPr>
          <p:nvPr>
            <p:ph type="sldNum" sz="quarter" idx="5"/>
          </p:nvPr>
        </p:nvSpPr>
        <p:spPr/>
        <p:txBody>
          <a:bodyPr/>
          <a:lstStyle/>
          <a:p>
            <a:fld id="{42B99FB5-0055-4882-AE8D-A0170D1F6237}" type="slidenum">
              <a:rPr lang="en-US" smtClean="0"/>
              <a:t>40</a:t>
            </a:fld>
            <a:endParaRPr lang="en-US" dirty="0"/>
          </a:p>
        </p:txBody>
      </p:sp>
    </p:spTree>
    <p:extLst>
      <p:ext uri="{BB962C8B-B14F-4D97-AF65-F5344CB8AC3E}">
        <p14:creationId xmlns:p14="http://schemas.microsoft.com/office/powerpoint/2010/main" val="37029737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Glazed ceramics, enamel and porcelain items continue to be found during case investigations. XRF testing has shown that these products contain significant amounts of lead. For example, the cup on the left that was occasionally used by a 1-year-old case had over 1% lead on the colorful painted pattern. To compare, lead-based paint on pre-1978 housing contains 0.5% lead, so this cup has double the amount of lead on old houses. </a:t>
            </a:r>
          </a:p>
        </p:txBody>
      </p:sp>
      <p:sp>
        <p:nvSpPr>
          <p:cNvPr id="4" name="Slide Number Placeholder 3"/>
          <p:cNvSpPr>
            <a:spLocks noGrp="1"/>
          </p:cNvSpPr>
          <p:nvPr>
            <p:ph type="sldNum" sz="quarter" idx="5"/>
          </p:nvPr>
        </p:nvSpPr>
        <p:spPr/>
        <p:txBody>
          <a:bodyPr/>
          <a:lstStyle/>
          <a:p>
            <a:fld id="{42B99FB5-0055-4882-AE8D-A0170D1F6237}" type="slidenum">
              <a:rPr lang="en-US" smtClean="0"/>
              <a:t>41</a:t>
            </a:fld>
            <a:endParaRPr lang="en-US" dirty="0"/>
          </a:p>
        </p:txBody>
      </p:sp>
    </p:spTree>
    <p:extLst>
      <p:ext uri="{BB962C8B-B14F-4D97-AF65-F5344CB8AC3E}">
        <p14:creationId xmlns:p14="http://schemas.microsoft.com/office/powerpoint/2010/main" val="39073682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https://www.accessdata.fda.gov/scripts/ires/?Event=96501</a:t>
            </a:r>
          </a:p>
        </p:txBody>
      </p:sp>
      <p:sp>
        <p:nvSpPr>
          <p:cNvPr id="4" name="Slide Number Placeholder 3"/>
          <p:cNvSpPr>
            <a:spLocks noGrp="1"/>
          </p:cNvSpPr>
          <p:nvPr>
            <p:ph type="sldNum" sz="quarter" idx="5"/>
          </p:nvPr>
        </p:nvSpPr>
        <p:spPr/>
        <p:txBody>
          <a:bodyPr/>
          <a:lstStyle/>
          <a:p>
            <a:fld id="{42B99FB5-0055-4882-AE8D-A0170D1F6237}" type="slidenum">
              <a:rPr lang="en-US" smtClean="0"/>
              <a:t>42</a:t>
            </a:fld>
            <a:endParaRPr lang="en-US" dirty="0"/>
          </a:p>
        </p:txBody>
      </p:sp>
    </p:spTree>
    <p:extLst>
      <p:ext uri="{BB962C8B-B14F-4D97-AF65-F5344CB8AC3E}">
        <p14:creationId xmlns:p14="http://schemas.microsoft.com/office/powerpoint/2010/main" val="21184887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43</a:t>
            </a:fld>
            <a:endParaRPr lang="en-US" dirty="0"/>
          </a:p>
        </p:txBody>
      </p:sp>
    </p:spTree>
    <p:extLst>
      <p:ext uri="{BB962C8B-B14F-4D97-AF65-F5344CB8AC3E}">
        <p14:creationId xmlns:p14="http://schemas.microsoft.com/office/powerpoint/2010/main" val="23516124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aluminum metal pots used for cooking might contain lead. This is because metal parts are recycled and turned into cooking pots and pressure cookers. In the picture on the right, the person is gathering up old car engines to be melted to make new pots. </a:t>
            </a:r>
          </a:p>
        </p:txBody>
      </p:sp>
      <p:sp>
        <p:nvSpPr>
          <p:cNvPr id="4" name="Slide Number Placeholder 3"/>
          <p:cNvSpPr>
            <a:spLocks noGrp="1"/>
          </p:cNvSpPr>
          <p:nvPr>
            <p:ph type="sldNum" sz="quarter" idx="5"/>
          </p:nvPr>
        </p:nvSpPr>
        <p:spPr/>
        <p:txBody>
          <a:bodyPr/>
          <a:lstStyle/>
          <a:p>
            <a:fld id="{42B99FB5-0055-4882-AE8D-A0170D1F6237}" type="slidenum">
              <a:rPr lang="en-US" smtClean="0"/>
              <a:t>44</a:t>
            </a:fld>
            <a:endParaRPr lang="en-US" dirty="0"/>
          </a:p>
        </p:txBody>
      </p:sp>
    </p:spTree>
    <p:extLst>
      <p:ext uri="{BB962C8B-B14F-4D97-AF65-F5344CB8AC3E}">
        <p14:creationId xmlns:p14="http://schemas.microsoft.com/office/powerpoint/2010/main" val="10642153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Seattle/King County Public Health has done extensive research and outreach on these kinds of cooking pots. While XRF testing can screen for how much lead is in the metal, a leachate test using acid can provide information about how much lead would actually get into the food that is cooked or stored in the pots under normal conditions. </a:t>
            </a:r>
            <a:r>
              <a:rPr lang="en-US" u="sng" dirty="0"/>
              <a:t>https://cdn.kingcounty.gov/-/media/king-county/depts/dph/documents/health-safety/environmental-health/toxins/cookware-releasing-lead.pdf?rev=0798a9c6d2914188a99d54ce6113bcb4&amp;hash=8E46E48FC448CC1679C33A983C51DAFB</a:t>
            </a:r>
          </a:p>
        </p:txBody>
      </p:sp>
      <p:sp>
        <p:nvSpPr>
          <p:cNvPr id="4" name="Slide Number Placeholder 3"/>
          <p:cNvSpPr>
            <a:spLocks noGrp="1"/>
          </p:cNvSpPr>
          <p:nvPr>
            <p:ph type="sldNum" sz="quarter" idx="5"/>
          </p:nvPr>
        </p:nvSpPr>
        <p:spPr/>
        <p:txBody>
          <a:bodyPr/>
          <a:lstStyle/>
          <a:p>
            <a:fld id="{42B99FB5-0055-4882-AE8D-A0170D1F6237}" type="slidenum">
              <a:rPr lang="en-US" smtClean="0"/>
              <a:t>45</a:t>
            </a:fld>
            <a:endParaRPr lang="en-US" dirty="0"/>
          </a:p>
        </p:txBody>
      </p:sp>
    </p:spTree>
    <p:extLst>
      <p:ext uri="{BB962C8B-B14F-4D97-AF65-F5344CB8AC3E}">
        <p14:creationId xmlns:p14="http://schemas.microsoft.com/office/powerpoint/2010/main" val="16501069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Seattle/King County Public Health has done extensive research and outreach on these kinds of cooking pots. </a:t>
            </a:r>
            <a:r>
              <a:rPr lang="en-US" u="sng" dirty="0"/>
              <a:t>https://cdn.kingcounty.gov/-/media/king-county/depts/dph/documents/health-safety/environmental-health/toxins/toxic-lead-aluminum-cookware.pdf?rev=345f738fd61442debd467cc72818d40e&amp;hash=07EA5ED2F6CBDD438B584088DB2EF45B</a:t>
            </a:r>
          </a:p>
        </p:txBody>
      </p:sp>
      <p:sp>
        <p:nvSpPr>
          <p:cNvPr id="4" name="Slide Number Placeholder 3"/>
          <p:cNvSpPr>
            <a:spLocks noGrp="1"/>
          </p:cNvSpPr>
          <p:nvPr>
            <p:ph type="sldNum" sz="quarter" idx="5"/>
          </p:nvPr>
        </p:nvSpPr>
        <p:spPr/>
        <p:txBody>
          <a:bodyPr/>
          <a:lstStyle/>
          <a:p>
            <a:fld id="{42B99FB5-0055-4882-AE8D-A0170D1F6237}" type="slidenum">
              <a:rPr lang="en-US" smtClean="0"/>
              <a:t>46</a:t>
            </a:fld>
            <a:endParaRPr lang="en-US" dirty="0"/>
          </a:p>
        </p:txBody>
      </p:sp>
    </p:spTree>
    <p:extLst>
      <p:ext uri="{BB962C8B-B14F-4D97-AF65-F5344CB8AC3E}">
        <p14:creationId xmlns:p14="http://schemas.microsoft.com/office/powerpoint/2010/main" val="3949863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product is sometimes made from lead sulfide which is turned into a black powder. Some of these products may be 50% or more lead. </a:t>
            </a:r>
            <a:r>
              <a:rPr lang="en-US" u="sng" dirty="0"/>
              <a:t>https://www.fda.gov/cosmetics/cosmetic-products/kohl-kajal-al-kahal-surma-tiro-tozali-or-kwalli-any-name-beware-lead-poisoning</a:t>
            </a:r>
          </a:p>
        </p:txBody>
      </p:sp>
      <p:sp>
        <p:nvSpPr>
          <p:cNvPr id="4" name="Slide Number Placeholder 3"/>
          <p:cNvSpPr>
            <a:spLocks noGrp="1"/>
          </p:cNvSpPr>
          <p:nvPr>
            <p:ph type="sldNum" sz="quarter" idx="5"/>
          </p:nvPr>
        </p:nvSpPr>
        <p:spPr/>
        <p:txBody>
          <a:bodyPr/>
          <a:lstStyle/>
          <a:p>
            <a:fld id="{42B99FB5-0055-4882-AE8D-A0170D1F6237}" type="slidenum">
              <a:rPr lang="en-US" smtClean="0"/>
              <a:t>47</a:t>
            </a:fld>
            <a:endParaRPr lang="en-US" dirty="0"/>
          </a:p>
        </p:txBody>
      </p:sp>
    </p:spTree>
    <p:extLst>
      <p:ext uri="{BB962C8B-B14F-4D97-AF65-F5344CB8AC3E}">
        <p14:creationId xmlns:p14="http://schemas.microsoft.com/office/powerpoint/2010/main" val="6109034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Safer alternatives include products that are made in the USA or Europe. </a:t>
            </a:r>
            <a:r>
              <a:rPr lang="en-US" u="sng" dirty="0"/>
              <a:t>https://wspehsu.ucsf.edu/wp-content/uploads/2019/06/surma_fact-sheet_english_pashto_dari_afgan_pehsu_040419_-1.pdf</a:t>
            </a:r>
          </a:p>
        </p:txBody>
      </p:sp>
      <p:sp>
        <p:nvSpPr>
          <p:cNvPr id="4" name="Slide Number Placeholder 3"/>
          <p:cNvSpPr>
            <a:spLocks noGrp="1"/>
          </p:cNvSpPr>
          <p:nvPr>
            <p:ph type="sldNum" sz="quarter" idx="5"/>
          </p:nvPr>
        </p:nvSpPr>
        <p:spPr/>
        <p:txBody>
          <a:bodyPr/>
          <a:lstStyle/>
          <a:p>
            <a:fld id="{42B99FB5-0055-4882-AE8D-A0170D1F6237}" type="slidenum">
              <a:rPr lang="en-US" smtClean="0"/>
              <a:t>48</a:t>
            </a:fld>
            <a:endParaRPr lang="en-US" dirty="0"/>
          </a:p>
        </p:txBody>
      </p:sp>
    </p:spTree>
    <p:extLst>
      <p:ext uri="{BB962C8B-B14F-4D97-AF65-F5344CB8AC3E}">
        <p14:creationId xmlns:p14="http://schemas.microsoft.com/office/powerpoint/2010/main" val="34136295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common sources that are still found during investigations include fishing equipment, bullets, and antiques with lead paint. </a:t>
            </a:r>
          </a:p>
        </p:txBody>
      </p:sp>
      <p:sp>
        <p:nvSpPr>
          <p:cNvPr id="4" name="Slide Number Placeholder 3"/>
          <p:cNvSpPr>
            <a:spLocks noGrp="1"/>
          </p:cNvSpPr>
          <p:nvPr>
            <p:ph type="sldNum" sz="quarter" idx="5"/>
          </p:nvPr>
        </p:nvSpPr>
        <p:spPr/>
        <p:txBody>
          <a:bodyPr/>
          <a:lstStyle/>
          <a:p>
            <a:fld id="{42B99FB5-0055-4882-AE8D-A0170D1F6237}" type="slidenum">
              <a:rPr lang="en-US" smtClean="0"/>
              <a:t>49</a:t>
            </a:fld>
            <a:endParaRPr lang="en-US" dirty="0"/>
          </a:p>
        </p:txBody>
      </p:sp>
    </p:spTree>
    <p:extLst>
      <p:ext uri="{BB962C8B-B14F-4D97-AF65-F5344CB8AC3E}">
        <p14:creationId xmlns:p14="http://schemas.microsoft.com/office/powerpoint/2010/main" val="3721490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still submitting data to the CDC on a quarterly basis per our cooperative agreement requirements. However, at this time, it does not appear that state data is being uploaded to this website, and we have no timeline on if or when this will happen. So at this point it highlights the fact that states might be on their own and that we may no longer have a federal partner that can bring all states and jurisdictions together as a cohesive program, and to provide US-level data. </a:t>
            </a:r>
          </a:p>
        </p:txBody>
      </p:sp>
      <p:sp>
        <p:nvSpPr>
          <p:cNvPr id="4" name="Slide Number Placeholder 3"/>
          <p:cNvSpPr>
            <a:spLocks noGrp="1"/>
          </p:cNvSpPr>
          <p:nvPr>
            <p:ph type="sldNum" sz="quarter" idx="5"/>
          </p:nvPr>
        </p:nvSpPr>
        <p:spPr/>
        <p:txBody>
          <a:bodyPr/>
          <a:lstStyle/>
          <a:p>
            <a:fld id="{42B99FB5-0055-4882-AE8D-A0170D1F6237}" type="slidenum">
              <a:rPr lang="en-US" smtClean="0"/>
              <a:t>5</a:t>
            </a:fld>
            <a:endParaRPr lang="en-US" dirty="0"/>
          </a:p>
        </p:txBody>
      </p:sp>
    </p:spTree>
    <p:extLst>
      <p:ext uri="{BB962C8B-B14F-4D97-AF65-F5344CB8AC3E}">
        <p14:creationId xmlns:p14="http://schemas.microsoft.com/office/powerpoint/2010/main" val="18998710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investigation has been completed, additional steps should be taken to document results, provide information and referrals to the case’s family, and provide follow-up testing recommendations. </a:t>
            </a:r>
          </a:p>
        </p:txBody>
      </p:sp>
      <p:sp>
        <p:nvSpPr>
          <p:cNvPr id="4" name="Slide Number Placeholder 3"/>
          <p:cNvSpPr>
            <a:spLocks noGrp="1"/>
          </p:cNvSpPr>
          <p:nvPr>
            <p:ph type="sldNum" sz="quarter" idx="5"/>
          </p:nvPr>
        </p:nvSpPr>
        <p:spPr/>
        <p:txBody>
          <a:bodyPr/>
          <a:lstStyle/>
          <a:p>
            <a:fld id="{42B99FB5-0055-4882-AE8D-A0170D1F6237}" type="slidenum">
              <a:rPr lang="en-US" smtClean="0"/>
              <a:t>50</a:t>
            </a:fld>
            <a:endParaRPr lang="en-US" dirty="0"/>
          </a:p>
        </p:txBody>
      </p:sp>
    </p:spTree>
    <p:extLst>
      <p:ext uri="{BB962C8B-B14F-4D97-AF65-F5344CB8AC3E}">
        <p14:creationId xmlns:p14="http://schemas.microsoft.com/office/powerpoint/2010/main" val="23343713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possible, provide a written report to the family summarizing your findings from the investigation. These are particularly important in pre-1978 housing, or when many probable lead exposure sources were identified. The report should also include any mitigation strategies that could reduce further exposure to lead. Pro tip: immediately after a home investigation, try to write down or take verbal notes in your phone everything you remember about what you did and what was said. This will help to make any report writing go much more smoothly. </a:t>
            </a:r>
          </a:p>
        </p:txBody>
      </p:sp>
      <p:sp>
        <p:nvSpPr>
          <p:cNvPr id="4" name="Slide Number Placeholder 3"/>
          <p:cNvSpPr>
            <a:spLocks noGrp="1"/>
          </p:cNvSpPr>
          <p:nvPr>
            <p:ph type="sldNum" sz="quarter" idx="5"/>
          </p:nvPr>
        </p:nvSpPr>
        <p:spPr/>
        <p:txBody>
          <a:bodyPr/>
          <a:lstStyle/>
          <a:p>
            <a:fld id="{42B99FB5-0055-4882-AE8D-A0170D1F6237}" type="slidenum">
              <a:rPr lang="en-US" smtClean="0"/>
              <a:t>51</a:t>
            </a:fld>
            <a:endParaRPr lang="en-US" dirty="0"/>
          </a:p>
        </p:txBody>
      </p:sp>
    </p:spTree>
    <p:extLst>
      <p:ext uri="{BB962C8B-B14F-4D97-AF65-F5344CB8AC3E}">
        <p14:creationId xmlns:p14="http://schemas.microsoft.com/office/powerpoint/2010/main" val="4945309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Including a sample map and identification of areas of concern or that were identified as hazards will also be helpful for the family. Even if no samples were taken, providing this to the family might give them a good start to remember places to avoid or clean more frequently to reduce lead contamination. </a:t>
            </a:r>
          </a:p>
        </p:txBody>
      </p:sp>
      <p:sp>
        <p:nvSpPr>
          <p:cNvPr id="4" name="Slide Number Placeholder 3"/>
          <p:cNvSpPr>
            <a:spLocks noGrp="1"/>
          </p:cNvSpPr>
          <p:nvPr>
            <p:ph type="sldNum" sz="quarter" idx="5"/>
          </p:nvPr>
        </p:nvSpPr>
        <p:spPr/>
        <p:txBody>
          <a:bodyPr/>
          <a:lstStyle/>
          <a:p>
            <a:fld id="{42B99FB5-0055-4882-AE8D-A0170D1F6237}" type="slidenum">
              <a:rPr lang="en-US" smtClean="0"/>
              <a:t>52</a:t>
            </a:fld>
            <a:endParaRPr lang="en-US" dirty="0"/>
          </a:p>
        </p:txBody>
      </p:sp>
    </p:spTree>
    <p:extLst>
      <p:ext uri="{BB962C8B-B14F-4D97-AF65-F5344CB8AC3E}">
        <p14:creationId xmlns:p14="http://schemas.microsoft.com/office/powerpoint/2010/main" val="19713531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Reducing your family’s exposure to lead is the best way to prevent lead poisoning. The following simple strategies could help. </a:t>
            </a:r>
          </a:p>
        </p:txBody>
      </p:sp>
      <p:sp>
        <p:nvSpPr>
          <p:cNvPr id="4" name="Slide Number Placeholder 3"/>
          <p:cNvSpPr>
            <a:spLocks noGrp="1"/>
          </p:cNvSpPr>
          <p:nvPr>
            <p:ph type="sldNum" sz="quarter" idx="5"/>
          </p:nvPr>
        </p:nvSpPr>
        <p:spPr/>
        <p:txBody>
          <a:bodyPr/>
          <a:lstStyle/>
          <a:p>
            <a:fld id="{42B99FB5-0055-4882-AE8D-A0170D1F6237}" type="slidenum">
              <a:rPr lang="en-US" smtClean="0"/>
              <a:t>53</a:t>
            </a:fld>
            <a:endParaRPr lang="en-US" dirty="0"/>
          </a:p>
        </p:txBody>
      </p:sp>
    </p:spTree>
    <p:extLst>
      <p:ext uri="{BB962C8B-B14F-4D97-AF65-F5344CB8AC3E}">
        <p14:creationId xmlns:p14="http://schemas.microsoft.com/office/powerpoint/2010/main" val="65673809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Frequent wet cleaning of surfaces like floors and windowsills where children play can also help to reduce exposure to lead-contaminated dust. Using disposable towels is better than re-using towels, rags or mops. There’s also products that are called window sill protectors or windowsill covers, typically to protect against pet claws. These can be inexpensive and temporary option to reduce exposure to painted windowsills, especially if the child is chewing on them. </a:t>
            </a:r>
          </a:p>
        </p:txBody>
      </p:sp>
      <p:sp>
        <p:nvSpPr>
          <p:cNvPr id="4" name="Slide Number Placeholder 3"/>
          <p:cNvSpPr>
            <a:spLocks noGrp="1"/>
          </p:cNvSpPr>
          <p:nvPr>
            <p:ph type="sldNum" sz="quarter" idx="5"/>
          </p:nvPr>
        </p:nvSpPr>
        <p:spPr/>
        <p:txBody>
          <a:bodyPr/>
          <a:lstStyle/>
          <a:p>
            <a:fld id="{42B99FB5-0055-4882-AE8D-A0170D1F6237}" type="slidenum">
              <a:rPr lang="en-US" smtClean="0"/>
              <a:t>54</a:t>
            </a:fld>
            <a:endParaRPr lang="en-US" dirty="0"/>
          </a:p>
        </p:txBody>
      </p:sp>
    </p:spTree>
    <p:extLst>
      <p:ext uri="{BB962C8B-B14F-4D97-AF65-F5344CB8AC3E}">
        <p14:creationId xmlns:p14="http://schemas.microsoft.com/office/powerpoint/2010/main" val="21171801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took any samples and got them analyzed at a lab, please include this information in Orpheus here. If there’s additional family members or contacts that are linked as cases, you’ll get this option to link the result to that case without having to add all the information again.  </a:t>
            </a:r>
          </a:p>
        </p:txBody>
      </p:sp>
      <p:sp>
        <p:nvSpPr>
          <p:cNvPr id="4" name="Slide Number Placeholder 3"/>
          <p:cNvSpPr>
            <a:spLocks noGrp="1"/>
          </p:cNvSpPr>
          <p:nvPr>
            <p:ph type="sldNum" sz="quarter" idx="5"/>
          </p:nvPr>
        </p:nvSpPr>
        <p:spPr/>
        <p:txBody>
          <a:bodyPr/>
          <a:lstStyle/>
          <a:p>
            <a:fld id="{42B99FB5-0055-4882-AE8D-A0170D1F6237}" type="slidenum">
              <a:rPr lang="en-US" smtClean="0"/>
              <a:t>55</a:t>
            </a:fld>
            <a:endParaRPr lang="en-US" dirty="0"/>
          </a:p>
        </p:txBody>
      </p:sp>
    </p:spTree>
    <p:extLst>
      <p:ext uri="{BB962C8B-B14F-4D97-AF65-F5344CB8AC3E}">
        <p14:creationId xmlns:p14="http://schemas.microsoft.com/office/powerpoint/2010/main" val="67108252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cases in Oregon can be attributed to exposure outside of the US. This could be from foreign travel, but more often is from exposure in a country where the child and family originally lived. If this is exposure source is identified, please make the source “Travel in Foreign Country”. </a:t>
            </a:r>
          </a:p>
        </p:txBody>
      </p:sp>
      <p:sp>
        <p:nvSpPr>
          <p:cNvPr id="4" name="Slide Number Placeholder 3"/>
          <p:cNvSpPr>
            <a:spLocks noGrp="1"/>
          </p:cNvSpPr>
          <p:nvPr>
            <p:ph type="sldNum" sz="quarter" idx="5"/>
          </p:nvPr>
        </p:nvSpPr>
        <p:spPr/>
        <p:txBody>
          <a:bodyPr/>
          <a:lstStyle/>
          <a:p>
            <a:fld id="{42B99FB5-0055-4882-AE8D-A0170D1F6237}" type="slidenum">
              <a:rPr lang="en-US" smtClean="0"/>
              <a:t>56</a:t>
            </a:fld>
            <a:endParaRPr lang="en-US" dirty="0"/>
          </a:p>
        </p:txBody>
      </p:sp>
    </p:spTree>
    <p:extLst>
      <p:ext uri="{BB962C8B-B14F-4D97-AF65-F5344CB8AC3E}">
        <p14:creationId xmlns:p14="http://schemas.microsoft.com/office/powerpoint/2010/main" val="27579007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also updated the Groups section to include certain counties with large amounts of cases that have international travel as the probable exposure source. Grouping the case into the relevant county can help determine how many cases have been attributed to lead exposure outside of Oregon </a:t>
            </a:r>
            <a:r>
              <a:rPr lang="en-US"/>
              <a:t>and the US.  </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57</a:t>
            </a:fld>
            <a:endParaRPr lang="en-US" dirty="0"/>
          </a:p>
        </p:txBody>
      </p:sp>
    </p:spTree>
    <p:extLst>
      <p:ext uri="{BB962C8B-B14F-4D97-AF65-F5344CB8AC3E}">
        <p14:creationId xmlns:p14="http://schemas.microsoft.com/office/powerpoint/2010/main" val="38110889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were able to determine that the child is enrolled in OHP, the investigation is technically reimbursable under this rule. In the Investigative Guidelines, I have included information about this option, as well as a direct link to a webinar I made last year with colleagues at OHA’s Medicaid Division. </a:t>
            </a:r>
            <a:r>
              <a:rPr lang="en-US" u="sng" dirty="0"/>
              <a:t>https://www.youtube.com/watch?v=xFleZE04lNI</a:t>
            </a:r>
          </a:p>
        </p:txBody>
      </p:sp>
      <p:sp>
        <p:nvSpPr>
          <p:cNvPr id="4" name="Slide Number Placeholder 3"/>
          <p:cNvSpPr>
            <a:spLocks noGrp="1"/>
          </p:cNvSpPr>
          <p:nvPr>
            <p:ph type="sldNum" sz="quarter" idx="5"/>
          </p:nvPr>
        </p:nvSpPr>
        <p:spPr/>
        <p:txBody>
          <a:bodyPr/>
          <a:lstStyle/>
          <a:p>
            <a:fld id="{42B99FB5-0055-4882-AE8D-A0170D1F6237}" type="slidenum">
              <a:rPr lang="en-US" smtClean="0"/>
              <a:t>58</a:t>
            </a:fld>
            <a:endParaRPr lang="en-US" dirty="0"/>
          </a:p>
        </p:txBody>
      </p:sp>
    </p:spTree>
    <p:extLst>
      <p:ext uri="{BB962C8B-B14F-4D97-AF65-F5344CB8AC3E}">
        <p14:creationId xmlns:p14="http://schemas.microsoft.com/office/powerpoint/2010/main" val="41376248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59</a:t>
            </a:fld>
            <a:endParaRPr lang="en-US" dirty="0"/>
          </a:p>
        </p:txBody>
      </p:sp>
    </p:spTree>
    <p:extLst>
      <p:ext uri="{BB962C8B-B14F-4D97-AF65-F5344CB8AC3E}">
        <p14:creationId xmlns:p14="http://schemas.microsoft.com/office/powerpoint/2010/main" val="253029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a:t>
            </a:fld>
            <a:endParaRPr lang="en-US" dirty="0"/>
          </a:p>
        </p:txBody>
      </p:sp>
    </p:spTree>
    <p:extLst>
      <p:ext uri="{BB962C8B-B14F-4D97-AF65-F5344CB8AC3E}">
        <p14:creationId xmlns:p14="http://schemas.microsoft.com/office/powerpoint/2010/main" val="17831183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Providing referral information for any kind of programs will be helpful for the family. Brochures like this are on our website and have our contact info. It’s also a good opportunity to find out if the family received the blue pamphlet if they live in pre-1978 housing, which is a federal requirement. </a:t>
            </a:r>
            <a:r>
              <a:rPr lang="en-US" u="sng" dirty="0"/>
              <a:t>https://www.oregon.gov/oha/PH/HEALTHYENVIRONMENTS/HEALTHYNEIGHBORHOODS/LEADPOISONING/Pages/lead.aspx#landlords </a:t>
            </a:r>
          </a:p>
        </p:txBody>
      </p:sp>
      <p:sp>
        <p:nvSpPr>
          <p:cNvPr id="4" name="Slide Number Placeholder 3"/>
          <p:cNvSpPr>
            <a:spLocks noGrp="1"/>
          </p:cNvSpPr>
          <p:nvPr>
            <p:ph type="sldNum" sz="quarter" idx="5"/>
          </p:nvPr>
        </p:nvSpPr>
        <p:spPr/>
        <p:txBody>
          <a:bodyPr/>
          <a:lstStyle/>
          <a:p>
            <a:fld id="{42B99FB5-0055-4882-AE8D-A0170D1F6237}" type="slidenum">
              <a:rPr lang="en-US" smtClean="0"/>
              <a:t>60</a:t>
            </a:fld>
            <a:endParaRPr lang="en-US" dirty="0"/>
          </a:p>
        </p:txBody>
      </p:sp>
    </p:spTree>
    <p:extLst>
      <p:ext uri="{BB962C8B-B14F-4D97-AF65-F5344CB8AC3E}">
        <p14:creationId xmlns:p14="http://schemas.microsoft.com/office/powerpoint/2010/main" val="35762787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remember to share referral information about the Early Intervention program at the OR Dept. of Education during case investigations. </a:t>
            </a:r>
            <a:r>
              <a:rPr lang="en-US" u="sng" dirty="0"/>
              <a:t>https://www.oregon.gov/ode/students-and-family/SpecialEducation/earlyintervention/Documents/dyhcfinalenglish.pdf</a:t>
            </a:r>
          </a:p>
        </p:txBody>
      </p:sp>
      <p:sp>
        <p:nvSpPr>
          <p:cNvPr id="4" name="Slide Number Placeholder 3"/>
          <p:cNvSpPr>
            <a:spLocks noGrp="1"/>
          </p:cNvSpPr>
          <p:nvPr>
            <p:ph type="sldNum" sz="quarter" idx="5"/>
          </p:nvPr>
        </p:nvSpPr>
        <p:spPr/>
        <p:txBody>
          <a:bodyPr/>
          <a:lstStyle/>
          <a:p>
            <a:fld id="{42B99FB5-0055-4882-AE8D-A0170D1F6237}" type="slidenum">
              <a:rPr lang="en-US" smtClean="0"/>
              <a:t>61</a:t>
            </a:fld>
            <a:endParaRPr lang="en-US" dirty="0"/>
          </a:p>
        </p:txBody>
      </p:sp>
    </p:spTree>
    <p:extLst>
      <p:ext uri="{BB962C8B-B14F-4D97-AF65-F5344CB8AC3E}">
        <p14:creationId xmlns:p14="http://schemas.microsoft.com/office/powerpoint/2010/main" val="28667282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lot of this information and additional resources can be found on our program website. You can find links to helpful websites and educational materials. </a:t>
            </a:r>
            <a:r>
              <a:rPr lang="en-US" u="sng" dirty="0"/>
              <a:t>https://www.oregon.gov/oha/PH/HEALTHYENVIRONMENTS/HEALTHYNEIGHBORHOODS/LEADPOISONING/Pages/index.aspx</a:t>
            </a:r>
          </a:p>
        </p:txBody>
      </p:sp>
      <p:sp>
        <p:nvSpPr>
          <p:cNvPr id="4" name="Slide Number Placeholder 3"/>
          <p:cNvSpPr>
            <a:spLocks noGrp="1"/>
          </p:cNvSpPr>
          <p:nvPr>
            <p:ph type="sldNum" sz="quarter" idx="5"/>
          </p:nvPr>
        </p:nvSpPr>
        <p:spPr/>
        <p:txBody>
          <a:bodyPr/>
          <a:lstStyle/>
          <a:p>
            <a:fld id="{42B99FB5-0055-4882-AE8D-A0170D1F6237}" type="slidenum">
              <a:rPr lang="en-US" smtClean="0"/>
              <a:t>62</a:t>
            </a:fld>
            <a:endParaRPr lang="en-US" dirty="0"/>
          </a:p>
        </p:txBody>
      </p:sp>
    </p:spTree>
    <p:extLst>
      <p:ext uri="{BB962C8B-B14F-4D97-AF65-F5344CB8AC3E}">
        <p14:creationId xmlns:p14="http://schemas.microsoft.com/office/powerpoint/2010/main" val="37377000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website provides helpful information from the US Environmental Protection Agency about lead in paint, dust and drinking water. </a:t>
            </a:r>
            <a:r>
              <a:rPr lang="en-US" u="sng" dirty="0"/>
              <a:t>https://www.epa.gov/lead</a:t>
            </a:r>
          </a:p>
        </p:txBody>
      </p:sp>
      <p:sp>
        <p:nvSpPr>
          <p:cNvPr id="4" name="Slide Number Placeholder 3"/>
          <p:cNvSpPr>
            <a:spLocks noGrp="1"/>
          </p:cNvSpPr>
          <p:nvPr>
            <p:ph type="sldNum" sz="quarter" idx="5"/>
          </p:nvPr>
        </p:nvSpPr>
        <p:spPr/>
        <p:txBody>
          <a:bodyPr/>
          <a:lstStyle/>
          <a:p>
            <a:fld id="{42B99FB5-0055-4882-AE8D-A0170D1F6237}" type="slidenum">
              <a:rPr lang="en-US" smtClean="0"/>
              <a:t>63</a:t>
            </a:fld>
            <a:endParaRPr lang="en-US" dirty="0"/>
          </a:p>
        </p:txBody>
      </p:sp>
    </p:spTree>
    <p:extLst>
      <p:ext uri="{BB962C8B-B14F-4D97-AF65-F5344CB8AC3E}">
        <p14:creationId xmlns:p14="http://schemas.microsoft.com/office/powerpoint/2010/main" val="1254579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website has many different links to resources that can help you to identify products that you use that might contain lead. There are many resources here in different languages. </a:t>
            </a:r>
            <a:r>
              <a:rPr lang="en-US" u="sng" dirty="0"/>
              <a:t>https://www.epa.gov/children/heavy-metals-cultural-products</a:t>
            </a:r>
          </a:p>
        </p:txBody>
      </p:sp>
      <p:sp>
        <p:nvSpPr>
          <p:cNvPr id="4" name="Slide Number Placeholder 3"/>
          <p:cNvSpPr>
            <a:spLocks noGrp="1"/>
          </p:cNvSpPr>
          <p:nvPr>
            <p:ph type="sldNum" sz="quarter" idx="5"/>
          </p:nvPr>
        </p:nvSpPr>
        <p:spPr/>
        <p:txBody>
          <a:bodyPr/>
          <a:lstStyle/>
          <a:p>
            <a:fld id="{42B99FB5-0055-4882-AE8D-A0170D1F6237}" type="slidenum">
              <a:rPr lang="en-US" smtClean="0"/>
              <a:t>64</a:t>
            </a:fld>
            <a:endParaRPr lang="en-US" dirty="0"/>
          </a:p>
        </p:txBody>
      </p:sp>
    </p:spTree>
    <p:extLst>
      <p:ext uri="{BB962C8B-B14F-4D97-AF65-F5344CB8AC3E}">
        <p14:creationId xmlns:p14="http://schemas.microsoft.com/office/powerpoint/2010/main" val="3437506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Follow-up blood lead testing recommendations. This is the current case closure criteria in the Investigative Guidelines. Testing can be either venous or capillary, although there’s always the issue with potential false positives and less accurate results with capillary testing. </a:t>
            </a:r>
          </a:p>
          <a:p>
            <a:r>
              <a:rPr lang="en-US" dirty="0"/>
              <a:t>While this is the best-case scenario, we know that families or pediatricians might decide to no longer test the child, or they stop responding when you call or text. Try at least three times by phone and/or mail before deactivating the case. Please remember not to change the Status to No Case but instead unclick the “Keep Active” box and date when it was closed. </a:t>
            </a:r>
          </a:p>
        </p:txBody>
      </p:sp>
      <p:sp>
        <p:nvSpPr>
          <p:cNvPr id="4" name="Slide Number Placeholder 3"/>
          <p:cNvSpPr>
            <a:spLocks noGrp="1"/>
          </p:cNvSpPr>
          <p:nvPr>
            <p:ph type="sldNum" sz="quarter" idx="5"/>
          </p:nvPr>
        </p:nvSpPr>
        <p:spPr/>
        <p:txBody>
          <a:bodyPr/>
          <a:lstStyle/>
          <a:p>
            <a:fld id="{42B99FB5-0055-4882-AE8D-A0170D1F6237}" type="slidenum">
              <a:rPr lang="en-US" smtClean="0"/>
              <a:t>65</a:t>
            </a:fld>
            <a:endParaRPr lang="en-US" dirty="0"/>
          </a:p>
        </p:txBody>
      </p:sp>
    </p:spTree>
    <p:extLst>
      <p:ext uri="{BB962C8B-B14F-4D97-AF65-F5344CB8AC3E}">
        <p14:creationId xmlns:p14="http://schemas.microsoft.com/office/powerpoint/2010/main" val="30148511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66</a:t>
            </a:fld>
            <a:endParaRPr lang="en-US" dirty="0"/>
          </a:p>
        </p:txBody>
      </p:sp>
    </p:spTree>
    <p:extLst>
      <p:ext uri="{BB962C8B-B14F-4D97-AF65-F5344CB8AC3E}">
        <p14:creationId xmlns:p14="http://schemas.microsoft.com/office/powerpoint/2010/main" val="24121903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state has been collaborating with other states and the NYC health department to potentially share data on lead in consumer products. </a:t>
            </a:r>
          </a:p>
        </p:txBody>
      </p:sp>
      <p:sp>
        <p:nvSpPr>
          <p:cNvPr id="4" name="Slide Number Placeholder 3"/>
          <p:cNvSpPr>
            <a:spLocks noGrp="1"/>
          </p:cNvSpPr>
          <p:nvPr>
            <p:ph type="sldNum" sz="quarter" idx="5"/>
          </p:nvPr>
        </p:nvSpPr>
        <p:spPr/>
        <p:txBody>
          <a:bodyPr/>
          <a:lstStyle/>
          <a:p>
            <a:fld id="{42B99FB5-0055-4882-AE8D-A0170D1F6237}" type="slidenum">
              <a:rPr lang="en-US" smtClean="0"/>
              <a:t>67</a:t>
            </a:fld>
            <a:endParaRPr lang="en-US" dirty="0"/>
          </a:p>
        </p:txBody>
      </p:sp>
    </p:spTree>
    <p:extLst>
      <p:ext uri="{BB962C8B-B14F-4D97-AF65-F5344CB8AC3E}">
        <p14:creationId xmlns:p14="http://schemas.microsoft.com/office/powerpoint/2010/main" val="175942756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intent is to develop a database of product data that could show potential contamination issues that we are seeing, either through case investigations or product surveys, and that identify larger issues outside of our jurisdictions. This could lead to product recalls, regulatory actions, or even further investigations by manufacturers and international government agencies. </a:t>
            </a:r>
          </a:p>
        </p:txBody>
      </p:sp>
      <p:sp>
        <p:nvSpPr>
          <p:cNvPr id="4" name="Slide Number Placeholder 3"/>
          <p:cNvSpPr>
            <a:spLocks noGrp="1"/>
          </p:cNvSpPr>
          <p:nvPr>
            <p:ph type="sldNum" sz="quarter" idx="5"/>
          </p:nvPr>
        </p:nvSpPr>
        <p:spPr/>
        <p:txBody>
          <a:bodyPr/>
          <a:lstStyle/>
          <a:p>
            <a:fld id="{42B99FB5-0055-4882-AE8D-A0170D1F6237}" type="slidenum">
              <a:rPr lang="en-US" smtClean="0"/>
              <a:t>68</a:t>
            </a:fld>
            <a:endParaRPr lang="en-US" dirty="0"/>
          </a:p>
        </p:txBody>
      </p:sp>
    </p:spTree>
    <p:extLst>
      <p:ext uri="{BB962C8B-B14F-4D97-AF65-F5344CB8AC3E}">
        <p14:creationId xmlns:p14="http://schemas.microsoft.com/office/powerpoint/2010/main" val="7118365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hoping to begin this process this year by collecting and sharing basic information about products tested for lead in Oregon. </a:t>
            </a:r>
          </a:p>
        </p:txBody>
      </p:sp>
      <p:sp>
        <p:nvSpPr>
          <p:cNvPr id="4" name="Slide Number Placeholder 3"/>
          <p:cNvSpPr>
            <a:spLocks noGrp="1"/>
          </p:cNvSpPr>
          <p:nvPr>
            <p:ph type="sldNum" sz="quarter" idx="5"/>
          </p:nvPr>
        </p:nvSpPr>
        <p:spPr/>
        <p:txBody>
          <a:bodyPr/>
          <a:lstStyle/>
          <a:p>
            <a:fld id="{42B99FB5-0055-4882-AE8D-A0170D1F6237}" type="slidenum">
              <a:rPr lang="en-US" smtClean="0"/>
              <a:t>69</a:t>
            </a:fld>
            <a:endParaRPr lang="en-US" dirty="0"/>
          </a:p>
        </p:txBody>
      </p:sp>
    </p:spTree>
    <p:extLst>
      <p:ext uri="{BB962C8B-B14F-4D97-AF65-F5344CB8AC3E}">
        <p14:creationId xmlns:p14="http://schemas.microsoft.com/office/powerpoint/2010/main" val="675317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only way to know if someone has been exposed to lead is by getting a blood lead test. Children don’t often look or act sick after they have been exposed to lead. Testing children when they are young is important. Testing children around their first birthday is important, because this is when children begin to walk around and start to explore their environment. </a:t>
            </a:r>
          </a:p>
        </p:txBody>
      </p:sp>
      <p:sp>
        <p:nvSpPr>
          <p:cNvPr id="4" name="Slide Number Placeholder 3"/>
          <p:cNvSpPr>
            <a:spLocks noGrp="1"/>
          </p:cNvSpPr>
          <p:nvPr>
            <p:ph type="sldNum" sz="quarter" idx="5"/>
          </p:nvPr>
        </p:nvSpPr>
        <p:spPr/>
        <p:txBody>
          <a:bodyPr/>
          <a:lstStyle/>
          <a:p>
            <a:fld id="{42B99FB5-0055-4882-AE8D-A0170D1F6237}" type="slidenum">
              <a:rPr lang="en-US" smtClean="0"/>
              <a:t>7</a:t>
            </a:fld>
            <a:endParaRPr lang="en-US" dirty="0"/>
          </a:p>
        </p:txBody>
      </p:sp>
    </p:spTree>
    <p:extLst>
      <p:ext uri="{BB962C8B-B14F-4D97-AF65-F5344CB8AC3E}">
        <p14:creationId xmlns:p14="http://schemas.microsoft.com/office/powerpoint/2010/main" val="32071765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hoping to begin this process this year by collecting and sharing basic information about products tested for lead in Oregon. </a:t>
            </a:r>
          </a:p>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70</a:t>
            </a:fld>
            <a:endParaRPr lang="en-US" dirty="0"/>
          </a:p>
        </p:txBody>
      </p:sp>
    </p:spTree>
    <p:extLst>
      <p:ext uri="{BB962C8B-B14F-4D97-AF65-F5344CB8AC3E}">
        <p14:creationId xmlns:p14="http://schemas.microsoft.com/office/powerpoint/2010/main" val="41235457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are collecting product testing data, and the product is associated with a brand or manufacturer, collect as much information about the product as possible. We developed this form to collect product information, and I’ve uploaded it onto our website. </a:t>
            </a:r>
          </a:p>
        </p:txBody>
      </p:sp>
      <p:sp>
        <p:nvSpPr>
          <p:cNvPr id="4" name="Slide Number Placeholder 3"/>
          <p:cNvSpPr>
            <a:spLocks noGrp="1"/>
          </p:cNvSpPr>
          <p:nvPr>
            <p:ph type="sldNum" sz="quarter" idx="5"/>
          </p:nvPr>
        </p:nvSpPr>
        <p:spPr/>
        <p:txBody>
          <a:bodyPr/>
          <a:lstStyle/>
          <a:p>
            <a:fld id="{42B99FB5-0055-4882-AE8D-A0170D1F6237}" type="slidenum">
              <a:rPr lang="en-US" smtClean="0"/>
              <a:t>71</a:t>
            </a:fld>
            <a:endParaRPr lang="en-US" dirty="0"/>
          </a:p>
        </p:txBody>
      </p:sp>
    </p:spTree>
    <p:extLst>
      <p:ext uri="{BB962C8B-B14F-4D97-AF65-F5344CB8AC3E}">
        <p14:creationId xmlns:p14="http://schemas.microsoft.com/office/powerpoint/2010/main" val="9127175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also been collaborating with other OHA programs, DEQ, and local organizations to provide 2-3 lead screening events each year. If there’s an event happening in your community where this might be a good fit, let us know. </a:t>
            </a:r>
          </a:p>
        </p:txBody>
      </p:sp>
      <p:sp>
        <p:nvSpPr>
          <p:cNvPr id="4" name="Slide Number Placeholder 3"/>
          <p:cNvSpPr>
            <a:spLocks noGrp="1"/>
          </p:cNvSpPr>
          <p:nvPr>
            <p:ph type="sldNum" sz="quarter" idx="5"/>
          </p:nvPr>
        </p:nvSpPr>
        <p:spPr/>
        <p:txBody>
          <a:bodyPr/>
          <a:lstStyle/>
          <a:p>
            <a:fld id="{42B99FB5-0055-4882-AE8D-A0170D1F6237}" type="slidenum">
              <a:rPr lang="en-US" smtClean="0"/>
              <a:t>72</a:t>
            </a:fld>
            <a:endParaRPr lang="en-US" dirty="0"/>
          </a:p>
        </p:txBody>
      </p:sp>
    </p:spTree>
    <p:extLst>
      <p:ext uri="{BB962C8B-B14F-4D97-AF65-F5344CB8AC3E}">
        <p14:creationId xmlns:p14="http://schemas.microsoft.com/office/powerpoint/2010/main" val="27548805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https://www.oregon.gov/oha/ph/healthyenvironments/trackingassessment/environmentalhealthassessment/pages/soilshops-in-oregon.aspx</a:t>
            </a:r>
          </a:p>
        </p:txBody>
      </p:sp>
      <p:sp>
        <p:nvSpPr>
          <p:cNvPr id="4" name="Slide Number Placeholder 3"/>
          <p:cNvSpPr>
            <a:spLocks noGrp="1"/>
          </p:cNvSpPr>
          <p:nvPr>
            <p:ph type="sldNum" sz="quarter" idx="5"/>
          </p:nvPr>
        </p:nvSpPr>
        <p:spPr/>
        <p:txBody>
          <a:bodyPr/>
          <a:lstStyle/>
          <a:p>
            <a:fld id="{42B99FB5-0055-4882-AE8D-A0170D1F6237}" type="slidenum">
              <a:rPr lang="en-US" smtClean="0"/>
              <a:t>73</a:t>
            </a:fld>
            <a:endParaRPr lang="en-US" dirty="0"/>
          </a:p>
        </p:txBody>
      </p:sp>
    </p:spTree>
    <p:extLst>
      <p:ext uri="{BB962C8B-B14F-4D97-AF65-F5344CB8AC3E}">
        <p14:creationId xmlns:p14="http://schemas.microsoft.com/office/powerpoint/2010/main" val="24585082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74</a:t>
            </a:fld>
            <a:endParaRPr lang="en-US" dirty="0"/>
          </a:p>
        </p:txBody>
      </p:sp>
    </p:spTree>
    <p:extLst>
      <p:ext uri="{BB962C8B-B14F-4D97-AF65-F5344CB8AC3E}">
        <p14:creationId xmlns:p14="http://schemas.microsoft.com/office/powerpoint/2010/main" val="374413585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situations where cases live in complex older housing and/or are in counties with limited investigation capacity and travel is extensive, we have the option (with current funding) to hire a private risk assessor through a contract using the </a:t>
            </a:r>
            <a:r>
              <a:rPr lang="en-US" dirty="0" err="1"/>
              <a:t>OregonBuys</a:t>
            </a:r>
            <a:r>
              <a:rPr lang="en-US" dirty="0"/>
              <a:t> system. This does take extra time to set up and requires sometimes weeks of approval, and is also based on risk assessor availability, but this is an option when needed. </a:t>
            </a:r>
          </a:p>
        </p:txBody>
      </p:sp>
      <p:sp>
        <p:nvSpPr>
          <p:cNvPr id="4" name="Slide Number Placeholder 3"/>
          <p:cNvSpPr>
            <a:spLocks noGrp="1"/>
          </p:cNvSpPr>
          <p:nvPr>
            <p:ph type="sldNum" sz="quarter" idx="5"/>
          </p:nvPr>
        </p:nvSpPr>
        <p:spPr/>
        <p:txBody>
          <a:bodyPr/>
          <a:lstStyle/>
          <a:p>
            <a:fld id="{42B99FB5-0055-4882-AE8D-A0170D1F6237}" type="slidenum">
              <a:rPr lang="en-US" smtClean="0"/>
              <a:t>75</a:t>
            </a:fld>
            <a:endParaRPr lang="en-US" dirty="0"/>
          </a:p>
        </p:txBody>
      </p:sp>
    </p:spTree>
    <p:extLst>
      <p:ext uri="{BB962C8B-B14F-4D97-AF65-F5344CB8AC3E}">
        <p14:creationId xmlns:p14="http://schemas.microsoft.com/office/powerpoint/2010/main" val="374544501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76</a:t>
            </a:fld>
            <a:endParaRPr lang="en-US" dirty="0"/>
          </a:p>
        </p:txBody>
      </p:sp>
    </p:spTree>
    <p:extLst>
      <p:ext uri="{BB962C8B-B14F-4D97-AF65-F5344CB8AC3E}">
        <p14:creationId xmlns:p14="http://schemas.microsoft.com/office/powerpoint/2010/main" val="90372246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Earlier this year we worked with Multnomah and Washington Counties to offer a class to refugees on lead poisoning prevention. While attendance was limited due to participants worried about deportation issues, those that attended still gave good feedback. I also offered to test products that could be brought in. Happy to provide this elsewhere in the state, either in person or virtually. </a:t>
            </a:r>
          </a:p>
        </p:txBody>
      </p:sp>
      <p:sp>
        <p:nvSpPr>
          <p:cNvPr id="4" name="Slide Number Placeholder 3"/>
          <p:cNvSpPr>
            <a:spLocks noGrp="1"/>
          </p:cNvSpPr>
          <p:nvPr>
            <p:ph type="sldNum" sz="quarter" idx="5"/>
          </p:nvPr>
        </p:nvSpPr>
        <p:spPr/>
        <p:txBody>
          <a:bodyPr/>
          <a:lstStyle/>
          <a:p>
            <a:fld id="{42B99FB5-0055-4882-AE8D-A0170D1F6237}" type="slidenum">
              <a:rPr lang="en-US" smtClean="0"/>
              <a:t>77</a:t>
            </a:fld>
            <a:endParaRPr lang="en-US" dirty="0"/>
          </a:p>
        </p:txBody>
      </p:sp>
    </p:spTree>
    <p:extLst>
      <p:ext uri="{BB962C8B-B14F-4D97-AF65-F5344CB8AC3E}">
        <p14:creationId xmlns:p14="http://schemas.microsoft.com/office/powerpoint/2010/main" val="34816254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Oregon’s childhood lead data are displayed on OHA’s Monthly Communicable Disease Surveillance Tableau dashboard report. These are for cases only. </a:t>
            </a:r>
            <a:r>
              <a:rPr lang="en-US" u="sng" dirty="0"/>
              <a:t>https://public.tableau.com/app/profile/oregon.public.health.division.acute.and.communicable.disease.pre/viz/MonthlyReportDashboard_EXTERNAL_AGGREGATED/MonthlyReportDashboard</a:t>
            </a:r>
          </a:p>
        </p:txBody>
      </p:sp>
      <p:sp>
        <p:nvSpPr>
          <p:cNvPr id="4" name="Slide Number Placeholder 3"/>
          <p:cNvSpPr>
            <a:spLocks noGrp="1"/>
          </p:cNvSpPr>
          <p:nvPr>
            <p:ph type="sldNum" sz="quarter" idx="5"/>
          </p:nvPr>
        </p:nvSpPr>
        <p:spPr/>
        <p:txBody>
          <a:bodyPr/>
          <a:lstStyle/>
          <a:p>
            <a:fld id="{42B99FB5-0055-4882-AE8D-A0170D1F6237}" type="slidenum">
              <a:rPr lang="en-US" smtClean="0"/>
              <a:t>78</a:t>
            </a:fld>
            <a:endParaRPr lang="en-US" dirty="0"/>
          </a:p>
        </p:txBody>
      </p:sp>
    </p:spTree>
    <p:extLst>
      <p:ext uri="{BB962C8B-B14F-4D97-AF65-F5344CB8AC3E}">
        <p14:creationId xmlns:p14="http://schemas.microsoft.com/office/powerpoint/2010/main" val="35221474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future, we would like to make more data available, such as testing rates and risk vulnerability maps. I’ve been inspired by states like Missouri that have made more of their data publicly accessible and helpful for the medical community, researchers, and the general public. </a:t>
            </a:r>
            <a:r>
              <a:rPr lang="en-US" u="sng" dirty="0"/>
              <a:t>https://storymaps.arcgis.com/stories/21da6abba9ca469ab69ce71605469de0</a:t>
            </a:r>
          </a:p>
        </p:txBody>
      </p:sp>
      <p:sp>
        <p:nvSpPr>
          <p:cNvPr id="4" name="Slide Number Placeholder 3"/>
          <p:cNvSpPr>
            <a:spLocks noGrp="1"/>
          </p:cNvSpPr>
          <p:nvPr>
            <p:ph type="sldNum" sz="quarter" idx="5"/>
          </p:nvPr>
        </p:nvSpPr>
        <p:spPr/>
        <p:txBody>
          <a:bodyPr/>
          <a:lstStyle/>
          <a:p>
            <a:fld id="{42B99FB5-0055-4882-AE8D-A0170D1F6237}" type="slidenum">
              <a:rPr lang="en-US" smtClean="0"/>
              <a:t>79</a:t>
            </a:fld>
            <a:endParaRPr lang="en-US" dirty="0"/>
          </a:p>
        </p:txBody>
      </p:sp>
    </p:spTree>
    <p:extLst>
      <p:ext uri="{BB962C8B-B14F-4D97-AF65-F5344CB8AC3E}">
        <p14:creationId xmlns:p14="http://schemas.microsoft.com/office/powerpoint/2010/main" val="1288969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that all children at 12 and 24 months, or before 6 years, that are enrolled in Medicaid/OHP are required to be tested for lead. </a:t>
            </a:r>
            <a:r>
              <a:rPr lang="en-US" u="sng" dirty="0"/>
              <a:t>https://www.medicaid.gov/medicaid/benefits/early-and-periodic-screening-diagnostic-and-treatment/lead-screening</a:t>
            </a:r>
          </a:p>
        </p:txBody>
      </p:sp>
      <p:sp>
        <p:nvSpPr>
          <p:cNvPr id="4" name="Slide Number Placeholder 3"/>
          <p:cNvSpPr>
            <a:spLocks noGrp="1"/>
          </p:cNvSpPr>
          <p:nvPr>
            <p:ph type="sldNum" sz="quarter" idx="5"/>
          </p:nvPr>
        </p:nvSpPr>
        <p:spPr/>
        <p:txBody>
          <a:bodyPr/>
          <a:lstStyle/>
          <a:p>
            <a:fld id="{42B99FB5-0055-4882-AE8D-A0170D1F6237}" type="slidenum">
              <a:rPr lang="en-US" smtClean="0"/>
              <a:t>8</a:t>
            </a:fld>
            <a:endParaRPr lang="en-US" dirty="0"/>
          </a:p>
        </p:txBody>
      </p:sp>
    </p:spTree>
    <p:extLst>
      <p:ext uri="{BB962C8B-B14F-4D97-AF65-F5344CB8AC3E}">
        <p14:creationId xmlns:p14="http://schemas.microsoft.com/office/powerpoint/2010/main" val="228357008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anyone have any questions? Please don’t hesitate to reach out to me at any time, and I’m happy to discuss any investigation questions, Orpheus issues, or to go out into homes or other situations with you if things get complex. </a:t>
            </a:r>
          </a:p>
        </p:txBody>
      </p:sp>
      <p:sp>
        <p:nvSpPr>
          <p:cNvPr id="4" name="Slide Number Placeholder 3"/>
          <p:cNvSpPr>
            <a:spLocks noGrp="1"/>
          </p:cNvSpPr>
          <p:nvPr>
            <p:ph type="sldNum" sz="quarter" idx="5"/>
          </p:nvPr>
        </p:nvSpPr>
        <p:spPr/>
        <p:txBody>
          <a:bodyPr/>
          <a:lstStyle/>
          <a:p>
            <a:fld id="{42B99FB5-0055-4882-AE8D-A0170D1F6237}" type="slidenum">
              <a:rPr lang="en-US" smtClean="0"/>
              <a:t>80</a:t>
            </a:fld>
            <a:endParaRPr lang="en-US" dirty="0"/>
          </a:p>
        </p:txBody>
      </p:sp>
    </p:spTree>
    <p:extLst>
      <p:ext uri="{BB962C8B-B14F-4D97-AF65-F5344CB8AC3E}">
        <p14:creationId xmlns:p14="http://schemas.microsoft.com/office/powerpoint/2010/main" val="2825194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that all children at 12 and 24 months, or before 6 years, that are enrolled in Medicaid/OHP are required to be tested for lead. </a:t>
            </a:r>
            <a:r>
              <a:rPr lang="en-US" u="sng" dirty="0"/>
              <a:t>https://secure.sos.state.or.us/oard/view.action;JSESSIONID_OARD=60VCFszATH1bTXQJj7HTWtY0D-b6m3nk399L4fauuIU8nhNInBvr!-1804738907?ruleNumber=410-151-0040</a:t>
            </a:r>
          </a:p>
        </p:txBody>
      </p:sp>
      <p:sp>
        <p:nvSpPr>
          <p:cNvPr id="4" name="Slide Number Placeholder 3"/>
          <p:cNvSpPr>
            <a:spLocks noGrp="1"/>
          </p:cNvSpPr>
          <p:nvPr>
            <p:ph type="sldNum" sz="quarter" idx="5"/>
          </p:nvPr>
        </p:nvSpPr>
        <p:spPr/>
        <p:txBody>
          <a:bodyPr/>
          <a:lstStyle/>
          <a:p>
            <a:fld id="{42B99FB5-0055-4882-AE8D-A0170D1F6237}" type="slidenum">
              <a:rPr lang="en-US" smtClean="0"/>
              <a:t>9</a:t>
            </a:fld>
            <a:endParaRPr lang="en-US" dirty="0"/>
          </a:p>
        </p:txBody>
      </p:sp>
    </p:spTree>
    <p:extLst>
      <p:ext uri="{BB962C8B-B14F-4D97-AF65-F5344CB8AC3E}">
        <p14:creationId xmlns:p14="http://schemas.microsoft.com/office/powerpoint/2010/main" val="1139439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dirty="0"/>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974221"/>
            <a:ext cx="6224092" cy="2211574"/>
          </a:xfrm>
          <a:prstGeom prst="rect">
            <a:avLst/>
          </a:prstGeom>
        </p:spPr>
        <p:txBody>
          <a:bodyPr anchor="b">
            <a:normAutofit/>
          </a:bodyPr>
          <a:lstStyle>
            <a:lvl1pPr algn="ctr">
              <a:defRPr sz="4700" b="1" baseline="0">
                <a:solidFill>
                  <a:srgbClr val="00305E"/>
                </a:solidFill>
                <a:latin typeface="Arial" panose="020B0604020202020204" pitchFamily="34" charset="0"/>
                <a:cs typeface="Arial" panose="020B0604020202020204" pitchFamily="34" charset="0"/>
              </a:defRPr>
            </a:lvl1pPr>
          </a:lstStyle>
          <a:p>
            <a:r>
              <a:rPr lang="en-US" dirty="0"/>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786217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3594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dirty="0"/>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0438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99648"/>
            <a:ext cx="8084238" cy="2565400"/>
          </a:xfrm>
        </p:spPr>
        <p:txBody>
          <a:bodyPr/>
          <a:lstStyle>
            <a:lvl1pPr marL="0" indent="0">
              <a:lnSpc>
                <a:spcPct val="12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3"/>
            <a:ext cx="10922000" cy="1222426"/>
          </a:xfrm>
        </p:spPr>
        <p:txBody>
          <a:bodyPr/>
          <a:lstStyle>
            <a:lvl1pPr marL="0" indent="0">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529760"/>
          </a:xfrm>
          <a:prstGeom prst="rect">
            <a:avLst/>
          </a:prstGeom>
        </p:spPr>
        <p:txBody>
          <a:bodyPr anchor="ctr">
            <a:normAutofit/>
          </a:bodyPr>
          <a:lstStyle>
            <a:lvl1pPr algn="ctr">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13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274123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Tree>
    <p:extLst>
      <p:ext uri="{BB962C8B-B14F-4D97-AF65-F5344CB8AC3E}">
        <p14:creationId xmlns:p14="http://schemas.microsoft.com/office/powerpoint/2010/main" val="138746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89024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4113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dirty="0"/>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9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8.tm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tmp"/><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0.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3.tmp"/></Relationships>
</file>

<file path=ppt/slides/_rels/slide13.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6.tmp"/><Relationship Id="rId4" Type="http://schemas.openxmlformats.org/officeDocument/2006/relationships/image" Target="../media/image25.tmp"/></Relationships>
</file>

<file path=ppt/slides/_rels/slide14.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2.tmp"/></Relationships>
</file>

<file path=ppt/slides/_rels/slide15.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www.cdc.gov/immigrant-refugee-health/hcp/domestic-guidance/lead.html" TargetMode="External"/><Relationship Id="rId5" Type="http://schemas.openxmlformats.org/officeDocument/2006/relationships/image" Target="../media/image30.tmp"/><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5.tmp"/></Relationships>
</file>

<file path=ppt/slides/_rels/slide21.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9.tmp"/></Relationships>
</file>

<file path=ppt/slides/_rels/slide24.xml.rels><?xml version="1.0" encoding="UTF-8" standalone="yes"?>
<Relationships xmlns="http://schemas.openxmlformats.org/package/2006/relationships"><Relationship Id="rId3" Type="http://schemas.openxmlformats.org/officeDocument/2006/relationships/image" Target="../media/image40.tmp"/><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2.tm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4.tmp"/><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46.tmp"/><Relationship Id="rId4" Type="http://schemas.openxmlformats.org/officeDocument/2006/relationships/image" Target="../media/image45.tm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tmp"/></Relationships>
</file>

<file path=ppt/slides/_rels/slide3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9.tmp"/></Relationships>
</file>

<file path=ppt/slides/_rels/slide31.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4.tmp"/><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57.tmp"/><Relationship Id="rId5" Type="http://schemas.openxmlformats.org/officeDocument/2006/relationships/image" Target="../media/image56.png"/><Relationship Id="rId4" Type="http://schemas.openxmlformats.org/officeDocument/2006/relationships/image" Target="../media/image55.tmp"/></Relationships>
</file>

<file path=ppt/slides/_rels/slide36.xml.rels><?xml version="1.0" encoding="UTF-8" standalone="yes"?>
<Relationships xmlns="http://schemas.openxmlformats.org/package/2006/relationships"><Relationship Id="rId3" Type="http://schemas.openxmlformats.org/officeDocument/2006/relationships/image" Target="../media/image58.tmp"/><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59.tmp"/></Relationships>
</file>

<file path=ppt/slides/_rels/slide37.xml.rels><?xml version="1.0" encoding="UTF-8" standalone="yes"?>
<Relationships xmlns="http://schemas.openxmlformats.org/package/2006/relationships"><Relationship Id="rId3" Type="http://schemas.openxmlformats.org/officeDocument/2006/relationships/image" Target="../media/image60.tmp"/><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61.tmp"/></Relationships>
</file>

<file path=ppt/slides/_rels/slide38.xml.rels><?xml version="1.0" encoding="UTF-8" standalone="yes"?>
<Relationships xmlns="http://schemas.openxmlformats.org/package/2006/relationships"><Relationship Id="rId3" Type="http://schemas.openxmlformats.org/officeDocument/2006/relationships/image" Target="../media/image62.tmp"/><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64.tmp"/><Relationship Id="rId4" Type="http://schemas.openxmlformats.org/officeDocument/2006/relationships/image" Target="../media/image63.tmp"/></Relationships>
</file>

<file path=ppt/slides/_rels/slide39.xml.rels><?xml version="1.0" encoding="UTF-8" standalone="yes"?>
<Relationships xmlns="http://schemas.openxmlformats.org/package/2006/relationships"><Relationship Id="rId3" Type="http://schemas.openxmlformats.org/officeDocument/2006/relationships/image" Target="../media/image65.tmp"/><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6.tmp"/></Relationships>
</file>

<file path=ppt/slides/_rels/slide4.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69.jpeg"/><Relationship Id="rId4" Type="http://schemas.openxmlformats.org/officeDocument/2006/relationships/image" Target="../media/image68.jpeg"/></Relationships>
</file>

<file path=ppt/slides/_rels/slide41.xml.rels><?xml version="1.0" encoding="UTF-8" standalone="yes"?>
<Relationships xmlns="http://schemas.openxmlformats.org/package/2006/relationships"><Relationship Id="rId3" Type="http://schemas.openxmlformats.org/officeDocument/2006/relationships/image" Target="../media/image70.tmp"/><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71.tmp"/></Relationships>
</file>

<file path=ppt/slides/_rels/slide42.xml.rels><?xml version="1.0" encoding="UTF-8" standalone="yes"?>
<Relationships xmlns="http://schemas.openxmlformats.org/package/2006/relationships"><Relationship Id="rId3" Type="http://schemas.openxmlformats.org/officeDocument/2006/relationships/image" Target="../media/image72.tmp"/><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3.tmp"/><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74.tmp"/></Relationships>
</file>

<file path=ppt/slides/_rels/slide44.xml.rels><?xml version="1.0" encoding="UTF-8" standalone="yes"?>
<Relationships xmlns="http://schemas.openxmlformats.org/package/2006/relationships"><Relationship Id="rId3" Type="http://schemas.openxmlformats.org/officeDocument/2006/relationships/image" Target="../media/image75.tmp"/><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76.jpeg"/></Relationships>
</file>

<file path=ppt/slides/_rels/slide45.xml.rels><?xml version="1.0" encoding="UTF-8" standalone="yes"?>
<Relationships xmlns="http://schemas.openxmlformats.org/package/2006/relationships"><Relationship Id="rId3" Type="http://schemas.openxmlformats.org/officeDocument/2006/relationships/image" Target="../media/image77.tmp"/><Relationship Id="rId2" Type="http://schemas.openxmlformats.org/officeDocument/2006/relationships/notesSlide" Target="../notesSlides/notesSlide45.xml"/><Relationship Id="rId1" Type="http://schemas.openxmlformats.org/officeDocument/2006/relationships/slideLayout" Target="../slideLayouts/slideLayout4.xml"/><Relationship Id="rId5" Type="http://schemas.openxmlformats.org/officeDocument/2006/relationships/image" Target="../media/image79.tmp"/><Relationship Id="rId4" Type="http://schemas.openxmlformats.org/officeDocument/2006/relationships/image" Target="../media/image78.tmp"/></Relationships>
</file>

<file path=ppt/slides/_rels/slide46.xml.rels><?xml version="1.0" encoding="UTF-8" standalone="yes"?>
<Relationships xmlns="http://schemas.openxmlformats.org/package/2006/relationships"><Relationship Id="rId3" Type="http://schemas.openxmlformats.org/officeDocument/2006/relationships/image" Target="../media/image80.tmp"/><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74.tmp"/></Relationships>
</file>

<file path=ppt/slides/_rels/slide4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jpeg"/><Relationship Id="rId7" Type="http://schemas.openxmlformats.org/officeDocument/2006/relationships/image" Target="../media/image85.tmp"/><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84.tmp"/><Relationship Id="rId5" Type="http://schemas.openxmlformats.org/officeDocument/2006/relationships/image" Target="../media/image83.jpeg"/><Relationship Id="rId4" Type="http://schemas.openxmlformats.org/officeDocument/2006/relationships/image" Target="../media/image82.jpg"/></Relationships>
</file>

<file path=ppt/slides/_rels/slide48.xml.rels><?xml version="1.0" encoding="UTF-8" standalone="yes"?>
<Relationships xmlns="http://schemas.openxmlformats.org/package/2006/relationships"><Relationship Id="rId3" Type="http://schemas.openxmlformats.org/officeDocument/2006/relationships/image" Target="../media/image87.tmp"/><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image" Target="../media/image90.tmp"/><Relationship Id="rId5" Type="http://schemas.openxmlformats.org/officeDocument/2006/relationships/image" Target="../media/image89.tmp"/><Relationship Id="rId4" Type="http://schemas.openxmlformats.org/officeDocument/2006/relationships/image" Target="../media/image88.tmp"/></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93.tmp"/><Relationship Id="rId4" Type="http://schemas.openxmlformats.org/officeDocument/2006/relationships/image" Target="../media/image92.tm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2.xml"/><Relationship Id="rId1" Type="http://schemas.openxmlformats.org/officeDocument/2006/relationships/slideLayout" Target="../slideLayouts/slideLayout4.xml"/><Relationship Id="rId5" Type="http://schemas.openxmlformats.org/officeDocument/2006/relationships/image" Target="../media/image97.tmp"/><Relationship Id="rId4" Type="http://schemas.openxmlformats.org/officeDocument/2006/relationships/image" Target="../media/image96.tmp"/></Relationships>
</file>

<file path=ppt/slides/_rels/slide5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53.xml"/><Relationship Id="rId1" Type="http://schemas.openxmlformats.org/officeDocument/2006/relationships/slideLayout" Target="../slideLayouts/slideLayout4.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54.xml.rels><?xml version="1.0" encoding="UTF-8" standalone="yes"?>
<Relationships xmlns="http://schemas.openxmlformats.org/package/2006/relationships"><Relationship Id="rId3" Type="http://schemas.openxmlformats.org/officeDocument/2006/relationships/image" Target="../media/image102.tmp"/><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103.png"/></Relationships>
</file>

<file path=ppt/slides/_rels/slide5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openxmlformats.org/officeDocument/2006/relationships/image" Target="../media/image105.tmp"/></Relationships>
</file>

<file path=ppt/slides/_rels/slide5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107.tmp"/></Relationships>
</file>

<file path=ppt/slides/_rels/slide57.xml.rels><?xml version="1.0" encoding="UTF-8" standalone="yes"?>
<Relationships xmlns="http://schemas.openxmlformats.org/package/2006/relationships"><Relationship Id="rId3" Type="http://schemas.openxmlformats.org/officeDocument/2006/relationships/image" Target="../media/image108.tmp"/><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image" Target="../media/image111.tmp"/><Relationship Id="rId5" Type="http://schemas.openxmlformats.org/officeDocument/2006/relationships/image" Target="../media/image110.tmp"/><Relationship Id="rId4" Type="http://schemas.openxmlformats.org/officeDocument/2006/relationships/image" Target="../media/image109.png"/></Relationships>
</file>

<file path=ppt/slides/_rels/slide58.xml.rels><?xml version="1.0" encoding="UTF-8" standalone="yes"?>
<Relationships xmlns="http://schemas.openxmlformats.org/package/2006/relationships"><Relationship Id="rId3" Type="http://schemas.openxmlformats.org/officeDocument/2006/relationships/image" Target="../media/image112.tmp"/><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13.tmp"/><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115.tmp"/></Relationships>
</file>

<file path=ppt/slides/_rels/slide6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1.xml"/><Relationship Id="rId1" Type="http://schemas.openxmlformats.org/officeDocument/2006/relationships/slideLayout" Target="../slideLayouts/slideLayout4.xml"/><Relationship Id="rId5" Type="http://schemas.openxmlformats.org/officeDocument/2006/relationships/image" Target="../media/image118.tmp"/><Relationship Id="rId4" Type="http://schemas.openxmlformats.org/officeDocument/2006/relationships/image" Target="../media/image117.tmp"/></Relationships>
</file>

<file path=ppt/slides/_rels/slide6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openxmlformats.org/officeDocument/2006/relationships/image" Target="../media/image120.tmp"/></Relationships>
</file>

<file path=ppt/slides/_rels/slide6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63.xml"/><Relationship Id="rId1" Type="http://schemas.openxmlformats.org/officeDocument/2006/relationships/slideLayout" Target="../slideLayouts/slideLayout4.xml"/><Relationship Id="rId4" Type="http://schemas.openxmlformats.org/officeDocument/2006/relationships/hyperlink" Target="https://www.epa.gov/lead"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4.xml"/><Relationship Id="rId1" Type="http://schemas.openxmlformats.org/officeDocument/2006/relationships/slideLayout" Target="../slideLayouts/slideLayout4.xml"/><Relationship Id="rId4" Type="http://schemas.openxmlformats.org/officeDocument/2006/relationships/hyperlink" Target="https://www.epa.gov/children/heavy-metals-cultural-products"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23.tmp"/><Relationship Id="rId2" Type="http://schemas.openxmlformats.org/officeDocument/2006/relationships/notesSlide" Target="../notesSlides/notesSlide65.xml"/><Relationship Id="rId1" Type="http://schemas.openxmlformats.org/officeDocument/2006/relationships/slideLayout" Target="../slideLayouts/slideLayout4.xml"/><Relationship Id="rId4" Type="http://schemas.openxmlformats.org/officeDocument/2006/relationships/image" Target="../media/image124.tmp"/></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26.tmp"/><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127.tmp"/><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2.tmp"/></Relationships>
</file>

<file path=ppt/slides/_rels/slide70.xml.rels><?xml version="1.0" encoding="UTF-8" standalone="yes"?>
<Relationships xmlns="http://schemas.openxmlformats.org/package/2006/relationships"><Relationship Id="rId3" Type="http://schemas.openxmlformats.org/officeDocument/2006/relationships/image" Target="../media/image128.tmp"/><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129.tmp"/><Relationship Id="rId2" Type="http://schemas.openxmlformats.org/officeDocument/2006/relationships/notesSlide" Target="../notesSlides/notesSlide71.xml"/><Relationship Id="rId1" Type="http://schemas.openxmlformats.org/officeDocument/2006/relationships/slideLayout" Target="../slideLayouts/slideLayout4.xml"/><Relationship Id="rId5" Type="http://schemas.openxmlformats.org/officeDocument/2006/relationships/image" Target="../media/image131.tmp"/><Relationship Id="rId4" Type="http://schemas.openxmlformats.org/officeDocument/2006/relationships/image" Target="../media/image130.tmp"/></Relationships>
</file>

<file path=ppt/slides/_rels/slide72.xml.rels><?xml version="1.0" encoding="UTF-8" standalone="yes"?>
<Relationships xmlns="http://schemas.openxmlformats.org/package/2006/relationships"><Relationship Id="rId3" Type="http://schemas.openxmlformats.org/officeDocument/2006/relationships/image" Target="../media/image132.tmp"/><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image" Target="../media/image134.tmp"/><Relationship Id="rId4" Type="http://schemas.openxmlformats.org/officeDocument/2006/relationships/image" Target="../media/image133.png"/></Relationships>
</file>

<file path=ppt/slides/_rels/slide73.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73.xml"/><Relationship Id="rId1" Type="http://schemas.openxmlformats.org/officeDocument/2006/relationships/slideLayout" Target="../slideLayouts/slideLayout4.xml"/><Relationship Id="rId4" Type="http://schemas.openxmlformats.org/officeDocument/2006/relationships/image" Target="../media/image136.tmp"/></Relationships>
</file>

<file path=ppt/slides/_rels/slide74.xml.rels><?xml version="1.0" encoding="UTF-8" standalone="yes"?>
<Relationships xmlns="http://schemas.openxmlformats.org/package/2006/relationships"><Relationship Id="rId3" Type="http://schemas.openxmlformats.org/officeDocument/2006/relationships/image" Target="../media/image137.tmp"/><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138.tmp"/><Relationship Id="rId2" Type="http://schemas.openxmlformats.org/officeDocument/2006/relationships/notesSlide" Target="../notesSlides/notesSlide75.xml"/><Relationship Id="rId1" Type="http://schemas.openxmlformats.org/officeDocument/2006/relationships/slideLayout" Target="../slideLayouts/slideLayout4.xml"/><Relationship Id="rId4" Type="http://schemas.openxmlformats.org/officeDocument/2006/relationships/image" Target="../media/image139.tmp"/></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140.tmp"/><Relationship Id="rId2" Type="http://schemas.openxmlformats.org/officeDocument/2006/relationships/notesSlide" Target="../notesSlides/notesSlide77.xml"/><Relationship Id="rId1" Type="http://schemas.openxmlformats.org/officeDocument/2006/relationships/slideLayout" Target="../slideLayouts/slideLayout4.xml"/><Relationship Id="rId5" Type="http://schemas.openxmlformats.org/officeDocument/2006/relationships/image" Target="../media/image142.tmp"/><Relationship Id="rId4" Type="http://schemas.openxmlformats.org/officeDocument/2006/relationships/image" Target="../media/image141.tmp"/></Relationships>
</file>

<file path=ppt/slides/_rels/slide78.xml.rels><?xml version="1.0" encoding="UTF-8" standalone="yes"?>
<Relationships xmlns="http://schemas.openxmlformats.org/package/2006/relationships"><Relationship Id="rId3" Type="http://schemas.openxmlformats.org/officeDocument/2006/relationships/image" Target="../media/image143.tmp"/><Relationship Id="rId2" Type="http://schemas.openxmlformats.org/officeDocument/2006/relationships/notesSlide" Target="../notesSlides/notesSlide78.xml"/><Relationship Id="rId1" Type="http://schemas.openxmlformats.org/officeDocument/2006/relationships/slideLayout" Target="../slideLayouts/slideLayout4.xml"/><Relationship Id="rId4" Type="http://schemas.openxmlformats.org/officeDocument/2006/relationships/image" Target="../media/image144.tmp"/></Relationships>
</file>

<file path=ppt/slides/_rels/slide79.xml.rels><?xml version="1.0" encoding="UTF-8" standalone="yes"?>
<Relationships xmlns="http://schemas.openxmlformats.org/package/2006/relationships"><Relationship Id="rId3" Type="http://schemas.openxmlformats.org/officeDocument/2006/relationships/image" Target="../media/image145.tmp"/><Relationship Id="rId2" Type="http://schemas.openxmlformats.org/officeDocument/2006/relationships/notesSlide" Target="../notesSlides/notesSlide79.xml"/><Relationship Id="rId1" Type="http://schemas.openxmlformats.org/officeDocument/2006/relationships/slideLayout" Target="../slideLayouts/slideLayout4.xml"/><Relationship Id="rId4" Type="http://schemas.openxmlformats.org/officeDocument/2006/relationships/image" Target="../media/image146.tmp"/></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hyperlink" Target="mailto:ryan.s.barker@oha.oregon.gov" TargetMode="External"/><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hyperlink" Target="mailto:ryan.s.barker@oha.oregon.gov" TargetMode="External"/><Relationship Id="rId2" Type="http://schemas.openxmlformats.org/officeDocument/2006/relationships/hyperlink" Target="mailto:leadprogram@odhsoha.oregon.gov" TargetMode="Externa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p:cNvSpPr>
          <p:nvPr>
            <p:ph type="ctrTitle"/>
          </p:nvPr>
        </p:nvSpPr>
        <p:spPr>
          <a:xfrm>
            <a:off x="1658195" y="3526954"/>
            <a:ext cx="8875610" cy="2533433"/>
          </a:xfrm>
        </p:spPr>
        <p:txBody>
          <a:bodyPr>
            <a:normAutofit/>
          </a:bodyPr>
          <a:lstStyle/>
          <a:p>
            <a:r>
              <a:rPr lang="en-US" sz="4400" dirty="0"/>
              <a:t>Lead Poisoning Prevention, Case Management, and Investigations</a:t>
            </a: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fld id="{58339581-759F-43B7-B47D-47F906F0E294}" type="slidenum">
              <a:rPr lang="en-US" smtClean="0"/>
              <a:pPr/>
              <a:t>1</a:t>
            </a:fld>
            <a:endParaRPr lang="en-US" dirty="0"/>
          </a:p>
        </p:txBody>
      </p:sp>
      <p:sp>
        <p:nvSpPr>
          <p:cNvPr id="3" name="Text Placeholder 2">
            <a:extLst>
              <a:ext uri="{FF2B5EF4-FFF2-40B4-BE49-F238E27FC236}">
                <a16:creationId xmlns:a16="http://schemas.microsoft.com/office/drawing/2014/main" id="{129AD9E6-7036-61A7-A73C-AFBB4F2EB24B}"/>
              </a:ext>
            </a:extLst>
          </p:cNvPr>
          <p:cNvSpPr>
            <a:spLocks noGrp="1"/>
          </p:cNvSpPr>
          <p:nvPr>
            <p:ph type="body" sz="quarter" idx="13"/>
          </p:nvPr>
        </p:nvSpPr>
        <p:spPr/>
        <p:txBody>
          <a:bodyPr/>
          <a:lstStyle/>
          <a:p>
            <a:r>
              <a:rPr lang="en-US" dirty="0"/>
              <a:t>6/4/2025</a:t>
            </a:r>
          </a:p>
        </p:txBody>
      </p:sp>
    </p:spTree>
    <p:extLst>
      <p:ext uri="{BB962C8B-B14F-4D97-AF65-F5344CB8AC3E}">
        <p14:creationId xmlns:p14="http://schemas.microsoft.com/office/powerpoint/2010/main" val="356680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Test Refusal Form for OHP-Enrolled Children</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10</a:t>
            </a:fld>
            <a:endParaRPr lang="en-US" dirty="0"/>
          </a:p>
        </p:txBody>
      </p:sp>
      <p:pic>
        <p:nvPicPr>
          <p:cNvPr id="5" name="Picture 4" descr="Text&#10;&#10;AI-generated content may be incorrect.">
            <a:extLst>
              <a:ext uri="{FF2B5EF4-FFF2-40B4-BE49-F238E27FC236}">
                <a16:creationId xmlns:a16="http://schemas.microsoft.com/office/drawing/2014/main" id="{DD211E26-7F36-E420-0145-5267B149F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770" y="1403532"/>
            <a:ext cx="5408909" cy="4889706"/>
          </a:xfrm>
          <a:prstGeom prst="rect">
            <a:avLst/>
          </a:prstGeom>
          <a:ln>
            <a:solidFill>
              <a:schemeClr val="tx1"/>
            </a:solidFill>
          </a:ln>
        </p:spPr>
      </p:pic>
      <p:pic>
        <p:nvPicPr>
          <p:cNvPr id="6" name="Picture 5" descr="Graphical user interface, text&#10;&#10;AI-generated content may be incorrect.">
            <a:extLst>
              <a:ext uri="{FF2B5EF4-FFF2-40B4-BE49-F238E27FC236}">
                <a16:creationId xmlns:a16="http://schemas.microsoft.com/office/drawing/2014/main" id="{7A80CCE2-874A-798E-5A9F-CD1291C69CD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26005" y="1475590"/>
            <a:ext cx="5034225" cy="4817648"/>
          </a:xfrm>
          <a:prstGeom prst="rect">
            <a:avLst/>
          </a:prstGeom>
        </p:spPr>
      </p:pic>
      <p:pic>
        <p:nvPicPr>
          <p:cNvPr id="8" name="Picture 7" descr="Text&#10;&#10;AI-generated content may be incorrect.">
            <a:extLst>
              <a:ext uri="{FF2B5EF4-FFF2-40B4-BE49-F238E27FC236}">
                <a16:creationId xmlns:a16="http://schemas.microsoft.com/office/drawing/2014/main" id="{55529351-5F21-074A-56C2-1AB68689A4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8663" y="4964273"/>
            <a:ext cx="5408907" cy="12586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948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Test Children for Lead Exposure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11</a:t>
            </a:fld>
            <a:endParaRPr lang="en-US" dirty="0"/>
          </a:p>
        </p:txBody>
      </p:sp>
      <p:pic>
        <p:nvPicPr>
          <p:cNvPr id="3" name="Picture 2" descr="A picture containing person, indoor&#10;&#10;Description automatically generated">
            <a:extLst>
              <a:ext uri="{FF2B5EF4-FFF2-40B4-BE49-F238E27FC236}">
                <a16:creationId xmlns:a16="http://schemas.microsoft.com/office/drawing/2014/main" id="{C5374B9B-BD09-C1FA-126B-6ED1546F774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24701" t="9030" r="5644" b="7729"/>
          <a:stretch/>
        </p:blipFill>
        <p:spPr>
          <a:xfrm>
            <a:off x="411742" y="1593916"/>
            <a:ext cx="5096107" cy="3568391"/>
          </a:xfrm>
          <a:prstGeom prst="rect">
            <a:avLst/>
          </a:prstGeom>
        </p:spPr>
      </p:pic>
      <p:pic>
        <p:nvPicPr>
          <p:cNvPr id="5" name="Picture 4" descr="A picture containing person, indoor&#10;&#10;Description automatically generated">
            <a:extLst>
              <a:ext uri="{FF2B5EF4-FFF2-40B4-BE49-F238E27FC236}">
                <a16:creationId xmlns:a16="http://schemas.microsoft.com/office/drawing/2014/main" id="{CCD29C5C-C52A-E132-4ED4-20AA257CFCA8}"/>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rcRect l="38498" t="3555" r="2948" b="9347"/>
          <a:stretch/>
        </p:blipFill>
        <p:spPr>
          <a:xfrm>
            <a:off x="4318219" y="3668898"/>
            <a:ext cx="2379260" cy="2081852"/>
          </a:xfrm>
          <a:prstGeom prst="rect">
            <a:avLst/>
          </a:prstGeom>
        </p:spPr>
      </p:pic>
      <p:pic>
        <p:nvPicPr>
          <p:cNvPr id="7" name="Picture 6" descr="A picture containing person&#10;&#10;Description automatically generated">
            <a:extLst>
              <a:ext uri="{FF2B5EF4-FFF2-40B4-BE49-F238E27FC236}">
                <a16:creationId xmlns:a16="http://schemas.microsoft.com/office/drawing/2014/main" id="{54300185-BC9C-5996-B8A1-D87719B579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08554" y="2492892"/>
            <a:ext cx="4274327" cy="2352011"/>
          </a:xfrm>
          <a:prstGeom prst="rect">
            <a:avLst/>
          </a:prstGeom>
        </p:spPr>
      </p:pic>
      <p:sp>
        <p:nvSpPr>
          <p:cNvPr id="8" name="TextBox 7">
            <a:extLst>
              <a:ext uri="{FF2B5EF4-FFF2-40B4-BE49-F238E27FC236}">
                <a16:creationId xmlns:a16="http://schemas.microsoft.com/office/drawing/2014/main" id="{E7160CF9-27D3-6262-7176-BB0DECD60615}"/>
              </a:ext>
            </a:extLst>
          </p:cNvPr>
          <p:cNvSpPr txBox="1"/>
          <p:nvPr/>
        </p:nvSpPr>
        <p:spPr>
          <a:xfrm>
            <a:off x="380350" y="5271862"/>
            <a:ext cx="6094324" cy="369332"/>
          </a:xfrm>
          <a:prstGeom prst="rect">
            <a:avLst/>
          </a:prstGeom>
          <a:noFill/>
        </p:spPr>
        <p:txBody>
          <a:bodyPr wrap="square">
            <a:spAutoFit/>
          </a:bodyPr>
          <a:lstStyle/>
          <a:p>
            <a:r>
              <a:rPr lang="en-US" b="1" dirty="0"/>
              <a:t>Capillary—Presumptive </a:t>
            </a:r>
          </a:p>
        </p:txBody>
      </p:sp>
      <p:sp>
        <p:nvSpPr>
          <p:cNvPr id="9" name="TextBox 8">
            <a:extLst>
              <a:ext uri="{FF2B5EF4-FFF2-40B4-BE49-F238E27FC236}">
                <a16:creationId xmlns:a16="http://schemas.microsoft.com/office/drawing/2014/main" id="{AE95557D-E8A8-12AA-1C68-B67124E45E00}"/>
              </a:ext>
            </a:extLst>
          </p:cNvPr>
          <p:cNvSpPr txBox="1"/>
          <p:nvPr/>
        </p:nvSpPr>
        <p:spPr>
          <a:xfrm>
            <a:off x="7308554" y="4977641"/>
            <a:ext cx="4274327" cy="369332"/>
          </a:xfrm>
          <a:prstGeom prst="rect">
            <a:avLst/>
          </a:prstGeom>
          <a:noFill/>
        </p:spPr>
        <p:txBody>
          <a:bodyPr wrap="square">
            <a:spAutoFit/>
          </a:bodyPr>
          <a:lstStyle/>
          <a:p>
            <a:r>
              <a:rPr lang="en-US" b="1" dirty="0"/>
              <a:t>Venous—Confirmed </a:t>
            </a:r>
          </a:p>
        </p:txBody>
      </p:sp>
    </p:spTree>
    <p:extLst>
      <p:ext uri="{BB962C8B-B14F-4D97-AF65-F5344CB8AC3E}">
        <p14:creationId xmlns:p14="http://schemas.microsoft.com/office/powerpoint/2010/main" val="3760592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Screening Children for Lead Exposure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12</a:t>
            </a:fld>
            <a:endParaRPr lang="en-US" dirty="0"/>
          </a:p>
        </p:txBody>
      </p:sp>
      <p:pic>
        <p:nvPicPr>
          <p:cNvPr id="7" name="Picture 6" descr="Table&#10;&#10;Description automatically generated">
            <a:extLst>
              <a:ext uri="{FF2B5EF4-FFF2-40B4-BE49-F238E27FC236}">
                <a16:creationId xmlns:a16="http://schemas.microsoft.com/office/drawing/2014/main" id="{18D7843D-4CAE-B457-D365-CEE7014255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578" y="1398075"/>
            <a:ext cx="3728123" cy="4900621"/>
          </a:xfrm>
          <a:prstGeom prst="rect">
            <a:avLst/>
          </a:prstGeom>
          <a:ln>
            <a:noFill/>
          </a:ln>
          <a:effectLst>
            <a:outerShdw blurRad="292100" dist="139700" dir="2700000" algn="tl" rotWithShape="0">
              <a:srgbClr val="333333">
                <a:alpha val="65000"/>
              </a:srgbClr>
            </a:outerShdw>
          </a:effectLst>
        </p:spPr>
      </p:pic>
      <p:pic>
        <p:nvPicPr>
          <p:cNvPr id="5" name="Picture 4" descr="Table&#10;&#10;AI-generated content may be incorrect.">
            <a:extLst>
              <a:ext uri="{FF2B5EF4-FFF2-40B4-BE49-F238E27FC236}">
                <a16:creationId xmlns:a16="http://schemas.microsoft.com/office/drawing/2014/main" id="{F09097E1-D7CD-3E40-3646-ED633DF552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2078" y="1291990"/>
            <a:ext cx="3887729" cy="50067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32976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13</a:t>
            </a:fld>
            <a:endParaRPr lang="en-US" dirty="0"/>
          </a:p>
        </p:txBody>
      </p:sp>
      <p:pic>
        <p:nvPicPr>
          <p:cNvPr id="6" name="Picture 5" descr="Table&#10;&#10;AI-generated content may be incorrect.">
            <a:extLst>
              <a:ext uri="{FF2B5EF4-FFF2-40B4-BE49-F238E27FC236}">
                <a16:creationId xmlns:a16="http://schemas.microsoft.com/office/drawing/2014/main" id="{ADE5017D-B150-2DE6-F660-FCA561086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814" y="165255"/>
            <a:ext cx="4680979" cy="6191480"/>
          </a:xfrm>
          <a:prstGeom prst="rect">
            <a:avLst/>
          </a:prstGeom>
          <a:ln>
            <a:noFill/>
          </a:ln>
          <a:effectLst>
            <a:outerShdw blurRad="292100" dist="139700" dir="2700000" algn="tl" rotWithShape="0">
              <a:srgbClr val="333333">
                <a:alpha val="65000"/>
              </a:srgbClr>
            </a:outerShdw>
          </a:effectLst>
        </p:spPr>
      </p:pic>
      <p:pic>
        <p:nvPicPr>
          <p:cNvPr id="9" name="Picture 8" descr="Graphical user interface, text, application, Word&#10;&#10;AI-generated content may be incorrect.">
            <a:extLst>
              <a:ext uri="{FF2B5EF4-FFF2-40B4-BE49-F238E27FC236}">
                <a16:creationId xmlns:a16="http://schemas.microsoft.com/office/drawing/2014/main" id="{3D2D810C-477A-012F-D46E-B73280A46C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5626" y="90529"/>
            <a:ext cx="4913339" cy="6545595"/>
          </a:xfrm>
          <a:prstGeom prst="rect">
            <a:avLst/>
          </a:prstGeom>
          <a:ln>
            <a:noFill/>
          </a:ln>
          <a:effectLst>
            <a:outerShdw blurRad="292100" dist="139700" dir="2700000" algn="tl" rotWithShape="0">
              <a:srgbClr val="333333">
                <a:alpha val="65000"/>
              </a:srgbClr>
            </a:outerShdw>
          </a:effectLst>
        </p:spPr>
      </p:pic>
      <p:pic>
        <p:nvPicPr>
          <p:cNvPr id="2" name="Picture 1" descr="Graphical user interface, application, table&#10;&#10;AI-generated content may be incorrect.">
            <a:extLst>
              <a:ext uri="{FF2B5EF4-FFF2-40B4-BE49-F238E27FC236}">
                <a16:creationId xmlns:a16="http://schemas.microsoft.com/office/drawing/2014/main" id="{526459A1-63C4-97A4-FF81-906A0C0AE8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9420" y="1940293"/>
            <a:ext cx="2414595" cy="1888129"/>
          </a:xfrm>
          <a:prstGeom prst="rect">
            <a:avLst/>
          </a:prstGeom>
        </p:spPr>
      </p:pic>
    </p:spTree>
    <p:extLst>
      <p:ext uri="{BB962C8B-B14F-4D97-AF65-F5344CB8AC3E}">
        <p14:creationId xmlns:p14="http://schemas.microsoft.com/office/powerpoint/2010/main" val="13367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CDC Follow-up Testing Schedule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14</a:t>
            </a:fld>
            <a:endParaRPr lang="en-US" dirty="0"/>
          </a:p>
        </p:txBody>
      </p:sp>
      <p:pic>
        <p:nvPicPr>
          <p:cNvPr id="6" name="Picture 5" descr="Graphical user interface&#10;&#10;AI-generated content may be incorrect.">
            <a:extLst>
              <a:ext uri="{FF2B5EF4-FFF2-40B4-BE49-F238E27FC236}">
                <a16:creationId xmlns:a16="http://schemas.microsoft.com/office/drawing/2014/main" id="{2078D0FF-B9D6-0929-DA47-AEE9A5789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1709" y="1344464"/>
            <a:ext cx="7118098" cy="4997422"/>
          </a:xfrm>
          <a:prstGeom prst="rect">
            <a:avLst/>
          </a:prstGeom>
        </p:spPr>
      </p:pic>
      <p:sp>
        <p:nvSpPr>
          <p:cNvPr id="7" name="Oval 6">
            <a:extLst>
              <a:ext uri="{FF2B5EF4-FFF2-40B4-BE49-F238E27FC236}">
                <a16:creationId xmlns:a16="http://schemas.microsoft.com/office/drawing/2014/main" id="{3AE8F3E5-9390-D02D-B8AD-4E605B08326B}"/>
              </a:ext>
            </a:extLst>
          </p:cNvPr>
          <p:cNvSpPr/>
          <p:nvPr/>
        </p:nvSpPr>
        <p:spPr>
          <a:xfrm>
            <a:off x="1476260" y="3569465"/>
            <a:ext cx="8571123" cy="149829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3" name="Picture 2" descr="Text&#10;&#10;Description automatically generated with medium confidence">
            <a:extLst>
              <a:ext uri="{FF2B5EF4-FFF2-40B4-BE49-F238E27FC236}">
                <a16:creationId xmlns:a16="http://schemas.microsoft.com/office/drawing/2014/main" id="{EC67D7BD-F460-35D6-E7CD-796C7CE12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8877" y="5384302"/>
            <a:ext cx="2943636" cy="828791"/>
          </a:xfrm>
          <a:prstGeom prst="rect">
            <a:avLst/>
          </a:prstGeom>
        </p:spPr>
      </p:pic>
    </p:spTree>
    <p:extLst>
      <p:ext uri="{BB962C8B-B14F-4D97-AF65-F5344CB8AC3E}">
        <p14:creationId xmlns:p14="http://schemas.microsoft.com/office/powerpoint/2010/main" val="1314354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OHA Follow-up Testing Schedule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15</a:t>
            </a:fld>
            <a:endParaRPr lang="en-US" dirty="0"/>
          </a:p>
        </p:txBody>
      </p:sp>
      <p:pic>
        <p:nvPicPr>
          <p:cNvPr id="8" name="Picture 7" descr="Graphical user interface, application, table&#10;&#10;AI-generated content may be incorrect.">
            <a:extLst>
              <a:ext uri="{FF2B5EF4-FFF2-40B4-BE49-F238E27FC236}">
                <a16:creationId xmlns:a16="http://schemas.microsoft.com/office/drawing/2014/main" id="{14C8EF94-29C4-14FE-AFC3-931866AB2C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476325"/>
            <a:ext cx="5612341" cy="4388654"/>
          </a:xfrm>
          <a:prstGeom prst="rect">
            <a:avLst/>
          </a:prstGeom>
        </p:spPr>
      </p:pic>
      <p:sp>
        <p:nvSpPr>
          <p:cNvPr id="10" name="TextBox 9">
            <a:extLst>
              <a:ext uri="{FF2B5EF4-FFF2-40B4-BE49-F238E27FC236}">
                <a16:creationId xmlns:a16="http://schemas.microsoft.com/office/drawing/2014/main" id="{0EE0F942-9B99-EE26-D3E9-4A7853536DCF}"/>
              </a:ext>
            </a:extLst>
          </p:cNvPr>
          <p:cNvSpPr txBox="1"/>
          <p:nvPr/>
        </p:nvSpPr>
        <p:spPr>
          <a:xfrm>
            <a:off x="6247342" y="2925055"/>
            <a:ext cx="6094324" cy="923330"/>
          </a:xfrm>
          <a:prstGeom prst="rect">
            <a:avLst/>
          </a:prstGeom>
          <a:noFill/>
        </p:spPr>
        <p:txBody>
          <a:bodyPr wrap="square">
            <a:spAutoFit/>
          </a:bodyPr>
          <a:lstStyle/>
          <a:p>
            <a:r>
              <a:rPr lang="en-US" dirty="0">
                <a:latin typeface="Segoe UI" panose="020B0502040204020203" pitchFamily="34" charset="0"/>
              </a:rPr>
              <a:t>P</a:t>
            </a:r>
            <a:r>
              <a:rPr lang="en-US" sz="1800" dirty="0">
                <a:effectLst/>
                <a:latin typeface="Segoe UI" panose="020B0502040204020203" pitchFamily="34" charset="0"/>
              </a:rPr>
              <a:t>rompt confirmation of elevated capillary levels allows Public Health investigators to respond more quickly and prevent additional exposure</a:t>
            </a:r>
            <a:endParaRPr lang="en-US" dirty="0"/>
          </a:p>
        </p:txBody>
      </p:sp>
    </p:spTree>
    <p:extLst>
      <p:ext uri="{BB962C8B-B14F-4D97-AF65-F5344CB8AC3E}">
        <p14:creationId xmlns:p14="http://schemas.microsoft.com/office/powerpoint/2010/main" val="407854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Refugee Lead Testing Recommendations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16</a:t>
            </a:fld>
            <a:endParaRPr lang="en-US" dirty="0"/>
          </a:p>
        </p:txBody>
      </p:sp>
      <p:pic>
        <p:nvPicPr>
          <p:cNvPr id="7" name="Picture 6" descr="A blue screen with white text&#10;&#10;Description automatically generated">
            <a:extLst>
              <a:ext uri="{FF2B5EF4-FFF2-40B4-BE49-F238E27FC236}">
                <a16:creationId xmlns:a16="http://schemas.microsoft.com/office/drawing/2014/main" id="{E623684D-4075-6C86-C4D1-2598E62F72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266" y="5385185"/>
            <a:ext cx="5316134" cy="858176"/>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23ECD0A9-127A-278A-D038-099E8A30D477}"/>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3159277" y="1398818"/>
            <a:ext cx="7240236" cy="1027787"/>
          </a:xfrm>
          <a:prstGeom prst="rect">
            <a:avLst/>
          </a:prstGeom>
        </p:spPr>
      </p:pic>
      <p:pic>
        <p:nvPicPr>
          <p:cNvPr id="13" name="Picture 12" descr="A close-up of a white background&#10;&#10;Description automatically generated">
            <a:extLst>
              <a:ext uri="{FF2B5EF4-FFF2-40B4-BE49-F238E27FC236}">
                <a16:creationId xmlns:a16="http://schemas.microsoft.com/office/drawing/2014/main" id="{4F31C0D8-9BC6-B646-CED2-C29360AEA19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59276" y="2451688"/>
            <a:ext cx="8100127" cy="3465055"/>
          </a:xfrm>
          <a:prstGeom prst="rect">
            <a:avLst/>
          </a:prstGeom>
        </p:spPr>
      </p:pic>
      <p:sp>
        <p:nvSpPr>
          <p:cNvPr id="3" name="TextBox 2">
            <a:extLst>
              <a:ext uri="{FF2B5EF4-FFF2-40B4-BE49-F238E27FC236}">
                <a16:creationId xmlns:a16="http://schemas.microsoft.com/office/drawing/2014/main" id="{C8915439-ADBC-283A-9E93-3A41DC9AC678}"/>
              </a:ext>
            </a:extLst>
          </p:cNvPr>
          <p:cNvSpPr txBox="1"/>
          <p:nvPr/>
        </p:nvSpPr>
        <p:spPr>
          <a:xfrm>
            <a:off x="7803787" y="5756887"/>
            <a:ext cx="6093724" cy="646331"/>
          </a:xfrm>
          <a:prstGeom prst="rect">
            <a:avLst/>
          </a:prstGeom>
          <a:noFill/>
        </p:spPr>
        <p:txBody>
          <a:bodyPr wrap="square">
            <a:spAutoFit/>
          </a:bodyPr>
          <a:lstStyle/>
          <a:p>
            <a:r>
              <a:rPr lang="en-US" dirty="0">
                <a:hlinkClick r:id="rId6"/>
              </a:rPr>
              <a:t>https://www.cdc.gov/immigrant-refugee-health/hcp/domestic-guidance/lead.html</a:t>
            </a:r>
            <a:r>
              <a:rPr lang="en-US" dirty="0"/>
              <a:t> </a:t>
            </a:r>
          </a:p>
        </p:txBody>
      </p:sp>
      <p:sp>
        <p:nvSpPr>
          <p:cNvPr id="5" name="Oval 4">
            <a:extLst>
              <a:ext uri="{FF2B5EF4-FFF2-40B4-BE49-F238E27FC236}">
                <a16:creationId xmlns:a16="http://schemas.microsoft.com/office/drawing/2014/main" id="{032820A3-E468-F483-5BB9-E63A4B4DC58F}"/>
              </a:ext>
            </a:extLst>
          </p:cNvPr>
          <p:cNvSpPr/>
          <p:nvPr/>
        </p:nvSpPr>
        <p:spPr>
          <a:xfrm>
            <a:off x="1792488" y="2250831"/>
            <a:ext cx="9381280" cy="12560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13023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Oregon Lead Case Definition</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17</a:t>
            </a:fld>
            <a:endParaRPr lang="en-US" dirty="0"/>
          </a:p>
        </p:txBody>
      </p:sp>
      <p:pic>
        <p:nvPicPr>
          <p:cNvPr id="14" name="Picture 13" descr="Table&#10;&#10;AI-generated content may be incorrect.">
            <a:extLst>
              <a:ext uri="{FF2B5EF4-FFF2-40B4-BE49-F238E27FC236}">
                <a16:creationId xmlns:a16="http://schemas.microsoft.com/office/drawing/2014/main" id="{73414ED4-DC78-682D-2600-CAE20C325C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395" y="1449878"/>
            <a:ext cx="11457519" cy="4268131"/>
          </a:xfrm>
          <a:prstGeom prst="rect">
            <a:avLst/>
          </a:prstGeom>
        </p:spPr>
      </p:pic>
    </p:spTree>
    <p:extLst>
      <p:ext uri="{BB962C8B-B14F-4D97-AF65-F5344CB8AC3E}">
        <p14:creationId xmlns:p14="http://schemas.microsoft.com/office/powerpoint/2010/main" val="22385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18</a:t>
            </a:fld>
            <a:endParaRPr lang="en-US" dirty="0"/>
          </a:p>
        </p:txBody>
      </p:sp>
      <p:sp>
        <p:nvSpPr>
          <p:cNvPr id="4" name="Title 3">
            <a:extLst>
              <a:ext uri="{FF2B5EF4-FFF2-40B4-BE49-F238E27FC236}">
                <a16:creationId xmlns:a16="http://schemas.microsoft.com/office/drawing/2014/main" id="{A441C102-5756-6FF8-60DC-B0617B564B4F}"/>
              </a:ext>
            </a:extLst>
          </p:cNvPr>
          <p:cNvSpPr>
            <a:spLocks noGrp="1"/>
          </p:cNvSpPr>
          <p:nvPr>
            <p:ph type="title"/>
          </p:nvPr>
        </p:nvSpPr>
        <p:spPr/>
        <p:txBody>
          <a:bodyPr/>
          <a:lstStyle/>
          <a:p>
            <a:r>
              <a:rPr lang="en-US" dirty="0"/>
              <a:t>Presumptive Case Management</a:t>
            </a:r>
          </a:p>
        </p:txBody>
      </p:sp>
      <p:pic>
        <p:nvPicPr>
          <p:cNvPr id="8" name="Picture 7" descr="Text&#10;&#10;AI-generated content may be incorrect.">
            <a:extLst>
              <a:ext uri="{FF2B5EF4-FFF2-40B4-BE49-F238E27FC236}">
                <a16:creationId xmlns:a16="http://schemas.microsoft.com/office/drawing/2014/main" id="{DD8F3CA5-EE9C-0986-B9FE-6A224113A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281" y="2066735"/>
            <a:ext cx="11555438" cy="2724530"/>
          </a:xfrm>
          <a:prstGeom prst="rect">
            <a:avLst/>
          </a:prstGeom>
        </p:spPr>
      </p:pic>
    </p:spTree>
    <p:extLst>
      <p:ext uri="{BB962C8B-B14F-4D97-AF65-F5344CB8AC3E}">
        <p14:creationId xmlns:p14="http://schemas.microsoft.com/office/powerpoint/2010/main" val="4139364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19</a:t>
            </a:fld>
            <a:endParaRPr lang="en-US" dirty="0"/>
          </a:p>
        </p:txBody>
      </p:sp>
      <p:sp>
        <p:nvSpPr>
          <p:cNvPr id="4" name="Title 3">
            <a:extLst>
              <a:ext uri="{FF2B5EF4-FFF2-40B4-BE49-F238E27FC236}">
                <a16:creationId xmlns:a16="http://schemas.microsoft.com/office/drawing/2014/main" id="{A441C102-5756-6FF8-60DC-B0617B564B4F}"/>
              </a:ext>
            </a:extLst>
          </p:cNvPr>
          <p:cNvSpPr>
            <a:spLocks noGrp="1"/>
          </p:cNvSpPr>
          <p:nvPr>
            <p:ph type="title"/>
          </p:nvPr>
        </p:nvSpPr>
        <p:spPr/>
        <p:txBody>
          <a:bodyPr/>
          <a:lstStyle/>
          <a:p>
            <a:r>
              <a:rPr lang="en-US" dirty="0"/>
              <a:t>Presumptive Case Management</a:t>
            </a:r>
          </a:p>
        </p:txBody>
      </p:sp>
      <p:pic>
        <p:nvPicPr>
          <p:cNvPr id="7" name="Picture 6" descr="Text&#10;&#10;AI-generated content may be incorrect.">
            <a:extLst>
              <a:ext uri="{FF2B5EF4-FFF2-40B4-BE49-F238E27FC236}">
                <a16:creationId xmlns:a16="http://schemas.microsoft.com/office/drawing/2014/main" id="{461BBA72-BE1C-5B70-FA7C-BB81F3F5B5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1911" y="1398908"/>
            <a:ext cx="8405869" cy="47165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7144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a:t>
            </a:fld>
            <a:endParaRPr lang="en-US" dirty="0"/>
          </a:p>
        </p:txBody>
      </p:sp>
      <p:sp>
        <p:nvSpPr>
          <p:cNvPr id="3" name="Title 4">
            <a:extLst>
              <a:ext uri="{FF2B5EF4-FFF2-40B4-BE49-F238E27FC236}">
                <a16:creationId xmlns:a16="http://schemas.microsoft.com/office/drawing/2014/main" id="{E05B99B1-3229-9AF1-0C7C-847B37650C5A}"/>
              </a:ext>
            </a:extLst>
          </p:cNvPr>
          <p:cNvSpPr>
            <a:spLocks noGrp="1"/>
          </p:cNvSpPr>
          <p:nvPr>
            <p:ph type="title"/>
          </p:nvPr>
        </p:nvSpPr>
        <p:spPr>
          <a:xfrm>
            <a:off x="1618596" y="3016250"/>
            <a:ext cx="8954807" cy="825500"/>
          </a:xfrm>
        </p:spPr>
        <p:txBody>
          <a:bodyPr>
            <a:normAutofit/>
          </a:bodyPr>
          <a:lstStyle/>
          <a:p>
            <a:pPr algn="ctr"/>
            <a:r>
              <a:rPr lang="en-US" sz="4800" b="1" dirty="0">
                <a:solidFill>
                  <a:schemeClr val="tx1"/>
                </a:solidFill>
                <a:latin typeface="+mn-lt"/>
              </a:rPr>
              <a:t>Programmatic Updates</a:t>
            </a:r>
          </a:p>
        </p:txBody>
      </p:sp>
    </p:spTree>
    <p:extLst>
      <p:ext uri="{BB962C8B-B14F-4D97-AF65-F5344CB8AC3E}">
        <p14:creationId xmlns:p14="http://schemas.microsoft.com/office/powerpoint/2010/main" val="43592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Orpheus Checks and Reminders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20</a:t>
            </a:fld>
            <a:endParaRPr lang="en-US" dirty="0"/>
          </a:p>
        </p:txBody>
      </p:sp>
      <p:pic>
        <p:nvPicPr>
          <p:cNvPr id="9" name="Picture 8" descr="Graphical user interface, application, table&#10;&#10;AI-generated content may be incorrect.">
            <a:extLst>
              <a:ext uri="{FF2B5EF4-FFF2-40B4-BE49-F238E27FC236}">
                <a16:creationId xmlns:a16="http://schemas.microsoft.com/office/drawing/2014/main" id="{B8B72F94-9D97-71F5-AB32-C03DEDD6B2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347" y="1846868"/>
            <a:ext cx="5423653" cy="2729099"/>
          </a:xfrm>
          <a:prstGeom prst="rect">
            <a:avLst/>
          </a:prstGeom>
          <a:ln>
            <a:solidFill>
              <a:schemeClr val="tx1"/>
            </a:solidFill>
          </a:ln>
        </p:spPr>
      </p:pic>
      <p:sp>
        <p:nvSpPr>
          <p:cNvPr id="7" name="Oval 6">
            <a:extLst>
              <a:ext uri="{FF2B5EF4-FFF2-40B4-BE49-F238E27FC236}">
                <a16:creationId xmlns:a16="http://schemas.microsoft.com/office/drawing/2014/main" id="{C40FF3CB-3B75-1F25-0FD7-C9AFB172D1DE}"/>
              </a:ext>
            </a:extLst>
          </p:cNvPr>
          <p:cNvSpPr/>
          <p:nvPr/>
        </p:nvSpPr>
        <p:spPr>
          <a:xfrm>
            <a:off x="501843" y="2958031"/>
            <a:ext cx="1793339" cy="2974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2" name="Arrow: U-Turn 11">
            <a:extLst>
              <a:ext uri="{FF2B5EF4-FFF2-40B4-BE49-F238E27FC236}">
                <a16:creationId xmlns:a16="http://schemas.microsoft.com/office/drawing/2014/main" id="{9DA3DE36-69CB-7ADF-E22E-CA52688BA16F}"/>
              </a:ext>
            </a:extLst>
          </p:cNvPr>
          <p:cNvSpPr/>
          <p:nvPr/>
        </p:nvSpPr>
        <p:spPr>
          <a:xfrm flipV="1">
            <a:off x="1782897" y="3452703"/>
            <a:ext cx="3811836" cy="331634"/>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solidFill>
                <a:schemeClr val="tx1"/>
              </a:solidFill>
            </a:endParaRPr>
          </a:p>
        </p:txBody>
      </p:sp>
      <p:pic>
        <p:nvPicPr>
          <p:cNvPr id="14" name="Picture 13" descr="Graphical user interface, application&#10;&#10;AI-generated content may be incorrect.">
            <a:extLst>
              <a:ext uri="{FF2B5EF4-FFF2-40B4-BE49-F238E27FC236}">
                <a16:creationId xmlns:a16="http://schemas.microsoft.com/office/drawing/2014/main" id="{E409172E-AC3D-CDD2-E1F3-59EF83E75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7749" y="3131072"/>
            <a:ext cx="5690523" cy="2766772"/>
          </a:xfrm>
          <a:prstGeom prst="rect">
            <a:avLst/>
          </a:prstGeom>
          <a:ln>
            <a:solidFill>
              <a:schemeClr val="tx1"/>
            </a:solidFill>
          </a:ln>
        </p:spPr>
      </p:pic>
      <p:sp>
        <p:nvSpPr>
          <p:cNvPr id="15" name="Oval 14">
            <a:extLst>
              <a:ext uri="{FF2B5EF4-FFF2-40B4-BE49-F238E27FC236}">
                <a16:creationId xmlns:a16="http://schemas.microsoft.com/office/drawing/2014/main" id="{ACA97DDB-D959-E5D7-76B7-CB964CACDEEA}"/>
              </a:ext>
            </a:extLst>
          </p:cNvPr>
          <p:cNvSpPr/>
          <p:nvPr/>
        </p:nvSpPr>
        <p:spPr>
          <a:xfrm>
            <a:off x="9379602" y="3818473"/>
            <a:ext cx="1793339" cy="2974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cxnSp>
        <p:nvCxnSpPr>
          <p:cNvPr id="17" name="Straight Arrow Connector 16">
            <a:extLst>
              <a:ext uri="{FF2B5EF4-FFF2-40B4-BE49-F238E27FC236}">
                <a16:creationId xmlns:a16="http://schemas.microsoft.com/office/drawing/2014/main" id="{D854FB62-D5F3-BF2E-EE48-5113B4658076}"/>
              </a:ext>
            </a:extLst>
          </p:cNvPr>
          <p:cNvCxnSpPr/>
          <p:nvPr/>
        </p:nvCxnSpPr>
        <p:spPr>
          <a:xfrm flipV="1">
            <a:off x="7249099" y="4186410"/>
            <a:ext cx="2754217" cy="859315"/>
          </a:xfrm>
          <a:prstGeom prst="straightConnector1">
            <a:avLst/>
          </a:prstGeom>
          <a:ln w="19050">
            <a:solidFill>
              <a:schemeClr val="tx1"/>
            </a:solidFill>
            <a:prstDash val="lg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97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21</a:t>
            </a:fld>
            <a:endParaRPr lang="en-US" dirty="0"/>
          </a:p>
        </p:txBody>
      </p:sp>
      <p:pic>
        <p:nvPicPr>
          <p:cNvPr id="8" name="Picture 7" descr="Graphical user interface, text, application, email&#10;&#10;AI-generated content may be incorrect.">
            <a:extLst>
              <a:ext uri="{FF2B5EF4-FFF2-40B4-BE49-F238E27FC236}">
                <a16:creationId xmlns:a16="http://schemas.microsoft.com/office/drawing/2014/main" id="{6DB39885-5EFF-70AA-1086-099710C5F5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749" y="0"/>
            <a:ext cx="7270557" cy="6539156"/>
          </a:xfrm>
          <a:prstGeom prst="rect">
            <a:avLst/>
          </a:prstGeom>
        </p:spPr>
      </p:pic>
      <p:sp>
        <p:nvSpPr>
          <p:cNvPr id="7" name="Oval 6">
            <a:extLst>
              <a:ext uri="{FF2B5EF4-FFF2-40B4-BE49-F238E27FC236}">
                <a16:creationId xmlns:a16="http://schemas.microsoft.com/office/drawing/2014/main" id="{C40FF3CB-3B75-1F25-0FD7-C9AFB172D1DE}"/>
              </a:ext>
            </a:extLst>
          </p:cNvPr>
          <p:cNvSpPr/>
          <p:nvPr/>
        </p:nvSpPr>
        <p:spPr>
          <a:xfrm>
            <a:off x="3691611" y="3131544"/>
            <a:ext cx="4910129" cy="6004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5" name="Oval 14">
            <a:extLst>
              <a:ext uri="{FF2B5EF4-FFF2-40B4-BE49-F238E27FC236}">
                <a16:creationId xmlns:a16="http://schemas.microsoft.com/office/drawing/2014/main" id="{ACA97DDB-D959-E5D7-76B7-CB964CACDEEA}"/>
              </a:ext>
            </a:extLst>
          </p:cNvPr>
          <p:cNvSpPr/>
          <p:nvPr/>
        </p:nvSpPr>
        <p:spPr>
          <a:xfrm>
            <a:off x="6724803" y="4037682"/>
            <a:ext cx="1793339" cy="2974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80040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Graphical user interface, application&#10;&#10;AI-generated content may be incorrect.">
            <a:extLst>
              <a:ext uri="{FF2B5EF4-FFF2-40B4-BE49-F238E27FC236}">
                <a16:creationId xmlns:a16="http://schemas.microsoft.com/office/drawing/2014/main" id="{1EDFB073-ECFF-251C-8D25-76D7D5F91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7452" y="173872"/>
            <a:ext cx="7687748" cy="5934903"/>
          </a:xfrm>
          <a:prstGeom prst="rect">
            <a:avLst/>
          </a:prstGeom>
        </p:spPr>
      </p:pic>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22</a:t>
            </a:fld>
            <a:endParaRPr lang="en-US" dirty="0"/>
          </a:p>
        </p:txBody>
      </p:sp>
      <p:sp>
        <p:nvSpPr>
          <p:cNvPr id="10" name="Oval 9">
            <a:extLst>
              <a:ext uri="{FF2B5EF4-FFF2-40B4-BE49-F238E27FC236}">
                <a16:creationId xmlns:a16="http://schemas.microsoft.com/office/drawing/2014/main" id="{622E6B33-13C7-0628-ACF6-CF49105792CE}"/>
              </a:ext>
            </a:extLst>
          </p:cNvPr>
          <p:cNvSpPr/>
          <p:nvPr/>
        </p:nvSpPr>
        <p:spPr>
          <a:xfrm>
            <a:off x="5907640" y="3429000"/>
            <a:ext cx="2363058" cy="413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1" name="Oval 10">
            <a:extLst>
              <a:ext uri="{FF2B5EF4-FFF2-40B4-BE49-F238E27FC236}">
                <a16:creationId xmlns:a16="http://schemas.microsoft.com/office/drawing/2014/main" id="{CF3A8914-5752-0368-B756-E38FDDDB6EF5}"/>
              </a:ext>
            </a:extLst>
          </p:cNvPr>
          <p:cNvSpPr/>
          <p:nvPr/>
        </p:nvSpPr>
        <p:spPr>
          <a:xfrm>
            <a:off x="1693523" y="5632197"/>
            <a:ext cx="2363058" cy="41353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4098835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AI-generated content may be incorrect.">
            <a:extLst>
              <a:ext uri="{FF2B5EF4-FFF2-40B4-BE49-F238E27FC236}">
                <a16:creationId xmlns:a16="http://schemas.microsoft.com/office/drawing/2014/main" id="{34E98C65-62C5-BA96-1274-1A3959E57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380" y="0"/>
            <a:ext cx="7399347" cy="6654990"/>
          </a:xfrm>
          <a:prstGeom prst="rect">
            <a:avLst/>
          </a:prstGeom>
        </p:spPr>
      </p:pic>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23</a:t>
            </a:fld>
            <a:endParaRPr lang="en-US" dirty="0"/>
          </a:p>
        </p:txBody>
      </p:sp>
      <p:sp>
        <p:nvSpPr>
          <p:cNvPr id="7" name="Oval 6">
            <a:extLst>
              <a:ext uri="{FF2B5EF4-FFF2-40B4-BE49-F238E27FC236}">
                <a16:creationId xmlns:a16="http://schemas.microsoft.com/office/drawing/2014/main" id="{C40FF3CB-3B75-1F25-0FD7-C9AFB172D1DE}"/>
              </a:ext>
            </a:extLst>
          </p:cNvPr>
          <p:cNvSpPr/>
          <p:nvPr/>
        </p:nvSpPr>
        <p:spPr>
          <a:xfrm>
            <a:off x="2671076" y="2552326"/>
            <a:ext cx="1475621" cy="8766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15" name="Oval 14">
            <a:extLst>
              <a:ext uri="{FF2B5EF4-FFF2-40B4-BE49-F238E27FC236}">
                <a16:creationId xmlns:a16="http://schemas.microsoft.com/office/drawing/2014/main" id="{ACA97DDB-D959-E5D7-76B7-CB964CACDEEA}"/>
              </a:ext>
            </a:extLst>
          </p:cNvPr>
          <p:cNvSpPr/>
          <p:nvPr/>
        </p:nvSpPr>
        <p:spPr>
          <a:xfrm>
            <a:off x="5916729" y="2855354"/>
            <a:ext cx="1793339" cy="2974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6" name="Picture 5" descr="Graphical user interface, text, application&#10;&#10;AI-generated content may be incorrect.">
            <a:extLst>
              <a:ext uri="{FF2B5EF4-FFF2-40B4-BE49-F238E27FC236}">
                <a16:creationId xmlns:a16="http://schemas.microsoft.com/office/drawing/2014/main" id="{21BD872F-986C-B0BB-6BC3-D889619224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7500" y="3327495"/>
            <a:ext cx="4286848" cy="19528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3419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 email&#10;&#10;AI-generated content may be incorrect.">
            <a:extLst>
              <a:ext uri="{FF2B5EF4-FFF2-40B4-BE49-F238E27FC236}">
                <a16:creationId xmlns:a16="http://schemas.microsoft.com/office/drawing/2014/main" id="{ACB0B600-0F17-1B66-C8E8-3C4DEFFBE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3887" y="-18751"/>
            <a:ext cx="7420196" cy="6673741"/>
          </a:xfrm>
          <a:prstGeom prst="rect">
            <a:avLst/>
          </a:prstGeom>
        </p:spPr>
      </p:pic>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24</a:t>
            </a:fld>
            <a:endParaRPr lang="en-US" dirty="0"/>
          </a:p>
        </p:txBody>
      </p:sp>
      <p:sp>
        <p:nvSpPr>
          <p:cNvPr id="7" name="Oval 6">
            <a:extLst>
              <a:ext uri="{FF2B5EF4-FFF2-40B4-BE49-F238E27FC236}">
                <a16:creationId xmlns:a16="http://schemas.microsoft.com/office/drawing/2014/main" id="{C40FF3CB-3B75-1F25-0FD7-C9AFB172D1DE}"/>
              </a:ext>
            </a:extLst>
          </p:cNvPr>
          <p:cNvSpPr/>
          <p:nvPr/>
        </p:nvSpPr>
        <p:spPr>
          <a:xfrm>
            <a:off x="3617374" y="4944652"/>
            <a:ext cx="4282617" cy="8766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951951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25</a:t>
            </a:fld>
            <a:endParaRPr lang="en-US" dirty="0"/>
          </a:p>
        </p:txBody>
      </p:sp>
      <p:sp>
        <p:nvSpPr>
          <p:cNvPr id="7" name="Oval 6">
            <a:extLst>
              <a:ext uri="{FF2B5EF4-FFF2-40B4-BE49-F238E27FC236}">
                <a16:creationId xmlns:a16="http://schemas.microsoft.com/office/drawing/2014/main" id="{C40FF3CB-3B75-1F25-0FD7-C9AFB172D1DE}"/>
              </a:ext>
            </a:extLst>
          </p:cNvPr>
          <p:cNvSpPr/>
          <p:nvPr/>
        </p:nvSpPr>
        <p:spPr>
          <a:xfrm>
            <a:off x="3617374" y="4944652"/>
            <a:ext cx="4282617" cy="8766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3" name="Picture 2" descr="Graphical user interface, application, email&#10;&#10;AI-generated content may be incorrect.">
            <a:extLst>
              <a:ext uri="{FF2B5EF4-FFF2-40B4-BE49-F238E27FC236}">
                <a16:creationId xmlns:a16="http://schemas.microsoft.com/office/drawing/2014/main" id="{10B54124-C344-FA7D-59AB-9BC31F175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603" y="6464"/>
            <a:ext cx="7392160" cy="6648526"/>
          </a:xfrm>
          <a:prstGeom prst="rect">
            <a:avLst/>
          </a:prstGeom>
        </p:spPr>
      </p:pic>
      <p:pic>
        <p:nvPicPr>
          <p:cNvPr id="8" name="Picture 7" descr="Graphical user interface, table&#10;&#10;AI-generated content may be incorrect.">
            <a:extLst>
              <a:ext uri="{FF2B5EF4-FFF2-40B4-BE49-F238E27FC236}">
                <a16:creationId xmlns:a16="http://schemas.microsoft.com/office/drawing/2014/main" id="{E2FDBC75-2AFB-4A01-1D08-2003C2BAE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3939" y="2029536"/>
            <a:ext cx="6125430" cy="32103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2794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26</a:t>
            </a:fld>
            <a:endParaRPr lang="en-US" dirty="0"/>
          </a:p>
        </p:txBody>
      </p:sp>
      <p:sp>
        <p:nvSpPr>
          <p:cNvPr id="3" name="Title 4">
            <a:extLst>
              <a:ext uri="{FF2B5EF4-FFF2-40B4-BE49-F238E27FC236}">
                <a16:creationId xmlns:a16="http://schemas.microsoft.com/office/drawing/2014/main" id="{E05B99B1-3229-9AF1-0C7C-847B37650C5A}"/>
              </a:ext>
            </a:extLst>
          </p:cNvPr>
          <p:cNvSpPr>
            <a:spLocks noGrp="1"/>
          </p:cNvSpPr>
          <p:nvPr>
            <p:ph type="title"/>
          </p:nvPr>
        </p:nvSpPr>
        <p:spPr>
          <a:xfrm>
            <a:off x="1618596" y="3016250"/>
            <a:ext cx="8954807" cy="825500"/>
          </a:xfrm>
        </p:spPr>
        <p:txBody>
          <a:bodyPr>
            <a:normAutofit/>
          </a:bodyPr>
          <a:lstStyle/>
          <a:p>
            <a:pPr algn="ctr"/>
            <a:r>
              <a:rPr lang="en-US" sz="4800" b="1" dirty="0">
                <a:solidFill>
                  <a:schemeClr val="tx1"/>
                </a:solidFill>
                <a:latin typeface="+mn-lt"/>
              </a:rPr>
              <a:t>Investigations</a:t>
            </a:r>
          </a:p>
        </p:txBody>
      </p:sp>
    </p:spTree>
    <p:extLst>
      <p:ext uri="{BB962C8B-B14F-4D97-AF65-F5344CB8AC3E}">
        <p14:creationId xmlns:p14="http://schemas.microsoft.com/office/powerpoint/2010/main" val="213399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OHA Investigative Guidelines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27</a:t>
            </a:fld>
            <a:endParaRPr lang="en-US" dirty="0"/>
          </a:p>
        </p:txBody>
      </p:sp>
      <p:pic>
        <p:nvPicPr>
          <p:cNvPr id="6" name="Picture 5" descr="Graphical user interface, text, application&#10;&#10;AI-generated content may be incorrect.">
            <a:extLst>
              <a:ext uri="{FF2B5EF4-FFF2-40B4-BE49-F238E27FC236}">
                <a16:creationId xmlns:a16="http://schemas.microsoft.com/office/drawing/2014/main" id="{5B85821C-B8D2-68A1-21CA-9E4D779BFC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72" y="1326543"/>
            <a:ext cx="9660879" cy="5043684"/>
          </a:xfrm>
          <a:prstGeom prst="rect">
            <a:avLst/>
          </a:prstGeom>
        </p:spPr>
      </p:pic>
    </p:spTree>
    <p:extLst>
      <p:ext uri="{BB962C8B-B14F-4D97-AF65-F5344CB8AC3E}">
        <p14:creationId xmlns:p14="http://schemas.microsoft.com/office/powerpoint/2010/main" val="255856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419992" cy="825500"/>
          </a:xfrm>
        </p:spPr>
        <p:txBody>
          <a:bodyPr/>
          <a:lstStyle/>
          <a:p>
            <a:r>
              <a:rPr lang="en-US" dirty="0"/>
              <a:t>Investigation Guidance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28</a:t>
            </a:fld>
            <a:endParaRPr lang="en-US" dirty="0"/>
          </a:p>
        </p:txBody>
      </p:sp>
      <p:pic>
        <p:nvPicPr>
          <p:cNvPr id="5" name="Picture 4" descr="Graphical user interface, text&#10;&#10;AI-generated content may be incorrect.">
            <a:extLst>
              <a:ext uri="{FF2B5EF4-FFF2-40B4-BE49-F238E27FC236}">
                <a16:creationId xmlns:a16="http://schemas.microsoft.com/office/drawing/2014/main" id="{42A6C6D4-9EC4-DC66-EF8B-8F20B19A5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6962" y="1350693"/>
            <a:ext cx="3991473" cy="4973885"/>
          </a:xfrm>
          <a:prstGeom prst="rect">
            <a:avLst/>
          </a:prstGeom>
          <a:ln>
            <a:solidFill>
              <a:schemeClr val="tx1"/>
            </a:solidFill>
          </a:ln>
        </p:spPr>
      </p:pic>
      <p:pic>
        <p:nvPicPr>
          <p:cNvPr id="8" name="Picture 7" descr="Graphical user interface, text&#10;&#10;AI-generated content may be incorrect.">
            <a:extLst>
              <a:ext uri="{FF2B5EF4-FFF2-40B4-BE49-F238E27FC236}">
                <a16:creationId xmlns:a16="http://schemas.microsoft.com/office/drawing/2014/main" id="{0D5F6567-E5F9-B9E2-9E3B-AF87A099BF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157" y="562510"/>
            <a:ext cx="4367691" cy="5732980"/>
          </a:xfrm>
          <a:prstGeom prst="rect">
            <a:avLst/>
          </a:prstGeom>
        </p:spPr>
      </p:pic>
      <p:pic>
        <p:nvPicPr>
          <p:cNvPr id="10" name="Picture 9" descr="Text&#10;&#10;AI-generated content may be incorrect.">
            <a:extLst>
              <a:ext uri="{FF2B5EF4-FFF2-40B4-BE49-F238E27FC236}">
                <a16:creationId xmlns:a16="http://schemas.microsoft.com/office/drawing/2014/main" id="{2FE5940C-3C8F-A755-337D-6E3E2BFD68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2275" y="4389408"/>
            <a:ext cx="6430272" cy="16956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588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419992" cy="825500"/>
          </a:xfrm>
        </p:spPr>
        <p:txBody>
          <a:bodyPr/>
          <a:lstStyle/>
          <a:p>
            <a:r>
              <a:rPr lang="en-US" dirty="0"/>
              <a:t>Investigation Guidance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29</a:t>
            </a:fld>
            <a:endParaRPr lang="en-US" dirty="0"/>
          </a:p>
        </p:txBody>
      </p:sp>
      <p:pic>
        <p:nvPicPr>
          <p:cNvPr id="6" name="Picture 5" descr="Graphical user interface, text, application, email&#10;&#10;AI-generated content may be incorrect.">
            <a:extLst>
              <a:ext uri="{FF2B5EF4-FFF2-40B4-BE49-F238E27FC236}">
                <a16:creationId xmlns:a16="http://schemas.microsoft.com/office/drawing/2014/main" id="{78196943-A8F1-5BBE-42C4-1DB90D1A1C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6320" y="1330355"/>
            <a:ext cx="9174822" cy="5036061"/>
          </a:xfrm>
          <a:prstGeom prst="rect">
            <a:avLst/>
          </a:prstGeom>
          <a:ln>
            <a:solidFill>
              <a:schemeClr val="tx1"/>
            </a:solidFill>
          </a:ln>
        </p:spPr>
      </p:pic>
    </p:spTree>
    <p:extLst>
      <p:ext uri="{BB962C8B-B14F-4D97-AF65-F5344CB8AC3E}">
        <p14:creationId xmlns:p14="http://schemas.microsoft.com/office/powerpoint/2010/main" val="3405485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CLPPP Staff at OHA</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a:t>
            </a:fld>
            <a:endParaRPr lang="en-US" dirty="0"/>
          </a:p>
        </p:txBody>
      </p:sp>
      <p:pic>
        <p:nvPicPr>
          <p:cNvPr id="6" name="Picture 5" descr="Table&#10;&#10;AI-generated content may be incorrect.">
            <a:extLst>
              <a:ext uri="{FF2B5EF4-FFF2-40B4-BE49-F238E27FC236}">
                <a16:creationId xmlns:a16="http://schemas.microsoft.com/office/drawing/2014/main" id="{1F497C57-BD41-6F5F-ACE7-45E3C4E1F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311145"/>
            <a:ext cx="3417870" cy="4819443"/>
          </a:xfrm>
          <a:prstGeom prst="rect">
            <a:avLst/>
          </a:prstGeom>
          <a:ln>
            <a:noFill/>
          </a:ln>
          <a:effectLst>
            <a:outerShdw blurRad="292100" dist="139700" dir="2700000" algn="tl" rotWithShape="0">
              <a:srgbClr val="333333">
                <a:alpha val="65000"/>
              </a:srgbClr>
            </a:outerShdw>
          </a:effectLst>
        </p:spPr>
      </p:pic>
      <p:pic>
        <p:nvPicPr>
          <p:cNvPr id="8" name="Picture 7" descr="Graphical user interface&#10;&#10;AI-generated content may be incorrect.">
            <a:extLst>
              <a:ext uri="{FF2B5EF4-FFF2-40B4-BE49-F238E27FC236}">
                <a16:creationId xmlns:a16="http://schemas.microsoft.com/office/drawing/2014/main" id="{18DC1C1C-5801-9172-CC25-E3E4FFEE4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5888" y="2757394"/>
            <a:ext cx="6430272" cy="1343212"/>
          </a:xfrm>
          <a:prstGeom prst="rect">
            <a:avLst/>
          </a:prstGeom>
          <a:ln>
            <a:solidFill>
              <a:schemeClr val="accent1"/>
            </a:solidFill>
          </a:ln>
        </p:spPr>
      </p:pic>
      <p:sp>
        <p:nvSpPr>
          <p:cNvPr id="3" name="TextBox 2">
            <a:extLst>
              <a:ext uri="{FF2B5EF4-FFF2-40B4-BE49-F238E27FC236}">
                <a16:creationId xmlns:a16="http://schemas.microsoft.com/office/drawing/2014/main" id="{7C3C4002-A009-4E81-25A9-8F3205E271EF}"/>
              </a:ext>
            </a:extLst>
          </p:cNvPr>
          <p:cNvSpPr txBox="1"/>
          <p:nvPr/>
        </p:nvSpPr>
        <p:spPr>
          <a:xfrm>
            <a:off x="4657059" y="4869712"/>
            <a:ext cx="6899939" cy="1015663"/>
          </a:xfrm>
          <a:prstGeom prst="rect">
            <a:avLst/>
          </a:prstGeom>
          <a:noFill/>
        </p:spPr>
        <p:txBody>
          <a:bodyPr wrap="square" rtlCol="0">
            <a:spAutoFit/>
          </a:bodyPr>
          <a:lstStyle/>
          <a:p>
            <a:pPr algn="l"/>
            <a:r>
              <a:rPr lang="en-US" sz="2000" dirty="0"/>
              <a:t>Child (&lt;18 years) and Pregnant person cases: Ryan Barker</a:t>
            </a:r>
          </a:p>
          <a:p>
            <a:pPr algn="l"/>
            <a:endParaRPr lang="en-US" sz="2000" dirty="0"/>
          </a:p>
          <a:p>
            <a:pPr algn="l"/>
            <a:r>
              <a:rPr lang="en-US" sz="2000" dirty="0"/>
              <a:t>Adult (18 years and older) cases: Alan Martinez</a:t>
            </a:r>
          </a:p>
        </p:txBody>
      </p:sp>
    </p:spTree>
    <p:extLst>
      <p:ext uri="{BB962C8B-B14F-4D97-AF65-F5344CB8AC3E}">
        <p14:creationId xmlns:p14="http://schemas.microsoft.com/office/powerpoint/2010/main" val="2822789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Supplies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30</a:t>
            </a:fld>
            <a:endParaRPr lang="en-US" dirty="0"/>
          </a:p>
        </p:txBody>
      </p:sp>
      <p:pic>
        <p:nvPicPr>
          <p:cNvPr id="3" name="C97FCFB6-E9D6-4855-BAA9-6FD4E78FDDF1" descr="IMG_1219.jpg">
            <a:extLst>
              <a:ext uri="{FF2B5EF4-FFF2-40B4-BE49-F238E27FC236}">
                <a16:creationId xmlns:a16="http://schemas.microsoft.com/office/drawing/2014/main" id="{29247F58-E1D0-20FE-8A14-1E5254018D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556" y="1448302"/>
            <a:ext cx="6293040" cy="4719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text&#10;&#10;AI-generated content may be incorrect.">
            <a:extLst>
              <a:ext uri="{FF2B5EF4-FFF2-40B4-BE49-F238E27FC236}">
                <a16:creationId xmlns:a16="http://schemas.microsoft.com/office/drawing/2014/main" id="{A195E497-6199-4BFD-568D-C19A7CC46D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7025" y="1448302"/>
            <a:ext cx="3497861" cy="4719780"/>
          </a:xfrm>
          <a:prstGeom prst="rect">
            <a:avLst/>
          </a:prstGeom>
        </p:spPr>
      </p:pic>
    </p:spTree>
    <p:extLst>
      <p:ext uri="{BB962C8B-B14F-4D97-AF65-F5344CB8AC3E}">
        <p14:creationId xmlns:p14="http://schemas.microsoft.com/office/powerpoint/2010/main" val="368652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Supplies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31</a:t>
            </a:fld>
            <a:endParaRPr lang="en-US" dirty="0"/>
          </a:p>
        </p:txBody>
      </p:sp>
      <p:pic>
        <p:nvPicPr>
          <p:cNvPr id="6" name="Picture 5" descr="A picture containing text, items, bag, bunch&#10;&#10;AI-generated content may be incorrect.">
            <a:extLst>
              <a:ext uri="{FF2B5EF4-FFF2-40B4-BE49-F238E27FC236}">
                <a16:creationId xmlns:a16="http://schemas.microsoft.com/office/drawing/2014/main" id="{2CA105C1-7571-468D-795A-413AD29077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4891" y="1455170"/>
            <a:ext cx="6375422" cy="4786431"/>
          </a:xfrm>
          <a:prstGeom prst="rect">
            <a:avLst/>
          </a:prstGeom>
        </p:spPr>
      </p:pic>
      <p:pic>
        <p:nvPicPr>
          <p:cNvPr id="8" name="Picture 7" descr="A picture containing text, indoor, bunch, different&#10;&#10;AI-generated content may be incorrect.">
            <a:extLst>
              <a:ext uri="{FF2B5EF4-FFF2-40B4-BE49-F238E27FC236}">
                <a16:creationId xmlns:a16="http://schemas.microsoft.com/office/drawing/2014/main" id="{C7CB6CA7-A2A3-8A62-ABD4-860377C9F74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1694" y="1455170"/>
            <a:ext cx="4594031" cy="4786431"/>
          </a:xfrm>
          <a:prstGeom prst="rect">
            <a:avLst/>
          </a:prstGeom>
        </p:spPr>
      </p:pic>
    </p:spTree>
    <p:extLst>
      <p:ext uri="{BB962C8B-B14F-4D97-AF65-F5344CB8AC3E}">
        <p14:creationId xmlns:p14="http://schemas.microsoft.com/office/powerpoint/2010/main" val="3192045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Supplies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32</a:t>
            </a:fld>
            <a:endParaRPr lang="en-US" dirty="0"/>
          </a:p>
        </p:txBody>
      </p:sp>
      <p:pic>
        <p:nvPicPr>
          <p:cNvPr id="9" name="Picture 8" descr="Graphical user interface, website&#10;&#10;AI-generated content may be incorrect.">
            <a:extLst>
              <a:ext uri="{FF2B5EF4-FFF2-40B4-BE49-F238E27FC236}">
                <a16:creationId xmlns:a16="http://schemas.microsoft.com/office/drawing/2014/main" id="{BBDFC492-F0B9-5F45-D985-741355B4873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5415" y="1878818"/>
            <a:ext cx="9205685" cy="3888936"/>
          </a:xfrm>
          <a:prstGeom prst="rect">
            <a:avLst/>
          </a:prstGeom>
        </p:spPr>
      </p:pic>
    </p:spTree>
    <p:extLst>
      <p:ext uri="{BB962C8B-B14F-4D97-AF65-F5344CB8AC3E}">
        <p14:creationId xmlns:p14="http://schemas.microsoft.com/office/powerpoint/2010/main" val="263872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33</a:t>
            </a:fld>
            <a:endParaRPr lang="en-US" dirty="0"/>
          </a:p>
        </p:txBody>
      </p:sp>
      <p:sp>
        <p:nvSpPr>
          <p:cNvPr id="3" name="Title 4">
            <a:extLst>
              <a:ext uri="{FF2B5EF4-FFF2-40B4-BE49-F238E27FC236}">
                <a16:creationId xmlns:a16="http://schemas.microsoft.com/office/drawing/2014/main" id="{E05B99B1-3229-9AF1-0C7C-847B37650C5A}"/>
              </a:ext>
            </a:extLst>
          </p:cNvPr>
          <p:cNvSpPr>
            <a:spLocks noGrp="1"/>
          </p:cNvSpPr>
          <p:nvPr>
            <p:ph type="title"/>
          </p:nvPr>
        </p:nvSpPr>
        <p:spPr>
          <a:xfrm>
            <a:off x="1618596" y="3016250"/>
            <a:ext cx="8954807" cy="825500"/>
          </a:xfrm>
        </p:spPr>
        <p:txBody>
          <a:bodyPr>
            <a:normAutofit/>
          </a:bodyPr>
          <a:lstStyle/>
          <a:p>
            <a:pPr algn="ctr"/>
            <a:r>
              <a:rPr lang="en-US" sz="4800" b="1" dirty="0">
                <a:solidFill>
                  <a:schemeClr val="tx1"/>
                </a:solidFill>
                <a:latin typeface="+mn-lt"/>
              </a:rPr>
              <a:t>Exposure Sources</a:t>
            </a:r>
          </a:p>
        </p:txBody>
      </p:sp>
    </p:spTree>
    <p:extLst>
      <p:ext uri="{BB962C8B-B14F-4D97-AF65-F5344CB8AC3E}">
        <p14:creationId xmlns:p14="http://schemas.microsoft.com/office/powerpoint/2010/main" val="71697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Exposure to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34</a:t>
            </a:fld>
            <a:endParaRPr lang="en-US" dirty="0"/>
          </a:p>
        </p:txBody>
      </p:sp>
      <p:pic>
        <p:nvPicPr>
          <p:cNvPr id="3" name="object 3">
            <a:extLst>
              <a:ext uri="{FF2B5EF4-FFF2-40B4-BE49-F238E27FC236}">
                <a16:creationId xmlns:a16="http://schemas.microsoft.com/office/drawing/2014/main" id="{69926F97-CD12-4362-26C0-DC77D4769F18}"/>
              </a:ext>
            </a:extLst>
          </p:cNvPr>
          <p:cNvPicPr/>
          <p:nvPr/>
        </p:nvPicPr>
        <p:blipFill>
          <a:blip r:embed="rId3" cstate="screen">
            <a:extLst>
              <a:ext uri="{28A0092B-C50C-407E-A947-70E740481C1C}">
                <a14:useLocalDpi xmlns:a14="http://schemas.microsoft.com/office/drawing/2010/main" val="0"/>
              </a:ext>
            </a:extLst>
          </a:blip>
          <a:stretch>
            <a:fillRect/>
          </a:stretch>
        </p:blipFill>
        <p:spPr>
          <a:xfrm>
            <a:off x="4790364" y="203010"/>
            <a:ext cx="6164705" cy="6014141"/>
          </a:xfrm>
          <a:prstGeom prst="rect">
            <a:avLst/>
          </a:prstGeom>
        </p:spPr>
      </p:pic>
    </p:spTree>
    <p:extLst>
      <p:ext uri="{BB962C8B-B14F-4D97-AF65-F5344CB8AC3E}">
        <p14:creationId xmlns:p14="http://schemas.microsoft.com/office/powerpoint/2010/main" val="340195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Lead-Based Hazards (Paint, Dust, and Soil)</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35</a:t>
            </a:fld>
            <a:endParaRPr lang="en-US" dirty="0"/>
          </a:p>
        </p:txBody>
      </p:sp>
      <p:pic>
        <p:nvPicPr>
          <p:cNvPr id="12" name="Picture 11" descr="A graph showing a number of houses&#10;&#10;Description automatically generated">
            <a:extLst>
              <a:ext uri="{FF2B5EF4-FFF2-40B4-BE49-F238E27FC236}">
                <a16:creationId xmlns:a16="http://schemas.microsoft.com/office/drawing/2014/main" id="{B434C9E2-5185-AD1C-489B-CF62A07C69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682" y="4169595"/>
            <a:ext cx="7281809" cy="2128134"/>
          </a:xfrm>
          <a:prstGeom prst="rect">
            <a:avLst/>
          </a:prstGeom>
        </p:spPr>
      </p:pic>
      <p:pic>
        <p:nvPicPr>
          <p:cNvPr id="16" name="Picture 15" descr="A close-up of a window&#10;&#10;Description automatically generated">
            <a:extLst>
              <a:ext uri="{FF2B5EF4-FFF2-40B4-BE49-F238E27FC236}">
                <a16:creationId xmlns:a16="http://schemas.microsoft.com/office/drawing/2014/main" id="{3BFCFB60-BEF1-9036-C8C1-19F24AD43B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682" y="1846882"/>
            <a:ext cx="2876710" cy="1701871"/>
          </a:xfrm>
          <a:prstGeom prst="rect">
            <a:avLst/>
          </a:prstGeom>
        </p:spPr>
      </p:pic>
      <p:pic>
        <p:nvPicPr>
          <p:cNvPr id="3" name="Picture 2">
            <a:extLst>
              <a:ext uri="{FF2B5EF4-FFF2-40B4-BE49-F238E27FC236}">
                <a16:creationId xmlns:a16="http://schemas.microsoft.com/office/drawing/2014/main" id="{E1A7CFF3-A021-F952-8D37-D2DEF41BAB27}"/>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8786292" y="1436772"/>
            <a:ext cx="2770707" cy="4893002"/>
          </a:xfrm>
          <a:prstGeom prst="rect">
            <a:avLst/>
          </a:prstGeom>
        </p:spPr>
      </p:pic>
      <p:pic>
        <p:nvPicPr>
          <p:cNvPr id="7" name="Picture 6" descr="A picture containing indoor, tub, bathtub, dirty&#10;&#10;AI-generated content may be incorrect.">
            <a:extLst>
              <a:ext uri="{FF2B5EF4-FFF2-40B4-BE49-F238E27FC236}">
                <a16:creationId xmlns:a16="http://schemas.microsoft.com/office/drawing/2014/main" id="{4F8D57ED-1DD1-A280-1A90-8C0914A1AE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4591" y="1436772"/>
            <a:ext cx="3762900" cy="2638793"/>
          </a:xfrm>
          <a:prstGeom prst="rect">
            <a:avLst/>
          </a:prstGeom>
        </p:spPr>
      </p:pic>
    </p:spTree>
    <p:extLst>
      <p:ext uri="{BB962C8B-B14F-4D97-AF65-F5344CB8AC3E}">
        <p14:creationId xmlns:p14="http://schemas.microsoft.com/office/powerpoint/2010/main" val="383544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Lead-Based Hazards (Paint, Dust, and Soil)</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36</a:t>
            </a:fld>
            <a:endParaRPr lang="en-US" dirty="0"/>
          </a:p>
        </p:txBody>
      </p:sp>
      <p:pic>
        <p:nvPicPr>
          <p:cNvPr id="6" name="Picture 5" descr="A picture containing building, outdoor, door, doorway&#10;&#10;AI-generated content may be incorrect.">
            <a:extLst>
              <a:ext uri="{FF2B5EF4-FFF2-40B4-BE49-F238E27FC236}">
                <a16:creationId xmlns:a16="http://schemas.microsoft.com/office/drawing/2014/main" id="{ACB6FFC8-B2D4-93DA-7367-58D5B449A1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5159" y="1424761"/>
            <a:ext cx="3624045" cy="4827016"/>
          </a:xfrm>
          <a:prstGeom prst="rect">
            <a:avLst/>
          </a:prstGeom>
        </p:spPr>
      </p:pic>
      <p:pic>
        <p:nvPicPr>
          <p:cNvPr id="9" name="Picture 8" descr="A picture containing indoor, floor, furniture, cluttered&#10;&#10;AI-generated content may be incorrect.">
            <a:extLst>
              <a:ext uri="{FF2B5EF4-FFF2-40B4-BE49-F238E27FC236}">
                <a16:creationId xmlns:a16="http://schemas.microsoft.com/office/drawing/2014/main" id="{21E0EE2A-4589-37D4-7702-A5DC7D1F7C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8738" y="1428898"/>
            <a:ext cx="3080263" cy="4822880"/>
          </a:xfrm>
          <a:prstGeom prst="rect">
            <a:avLst/>
          </a:prstGeom>
        </p:spPr>
      </p:pic>
    </p:spTree>
    <p:extLst>
      <p:ext uri="{BB962C8B-B14F-4D97-AF65-F5344CB8AC3E}">
        <p14:creationId xmlns:p14="http://schemas.microsoft.com/office/powerpoint/2010/main" val="369135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ext, indoor, different, several&#10;&#10;AI-generated content may be incorrect.">
            <a:extLst>
              <a:ext uri="{FF2B5EF4-FFF2-40B4-BE49-F238E27FC236}">
                <a16:creationId xmlns:a16="http://schemas.microsoft.com/office/drawing/2014/main" id="{DD2CC8E1-EC58-33BB-2317-C1304B58A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486" y="1553971"/>
            <a:ext cx="6811326" cy="4439270"/>
          </a:xfrm>
          <a:prstGeom prst="rect">
            <a:avLst/>
          </a:prstGeom>
        </p:spPr>
      </p:pic>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Other Possible Sources of Lead: Water</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37</a:t>
            </a:fld>
            <a:endParaRPr lang="en-US" dirty="0"/>
          </a:p>
        </p:txBody>
      </p:sp>
      <p:pic>
        <p:nvPicPr>
          <p:cNvPr id="9" name="Picture 8" descr="A picture containing indoor, cup, close&#10;&#10;AI-generated content may be incorrect.">
            <a:extLst>
              <a:ext uri="{FF2B5EF4-FFF2-40B4-BE49-F238E27FC236}">
                <a16:creationId xmlns:a16="http://schemas.microsoft.com/office/drawing/2014/main" id="{37DA662F-D740-662E-6B86-8BBEE4704C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5175" y="1326422"/>
            <a:ext cx="2630646" cy="5034185"/>
          </a:xfrm>
          <a:prstGeom prst="rect">
            <a:avLst/>
          </a:prstGeom>
        </p:spPr>
      </p:pic>
      <p:sp>
        <p:nvSpPr>
          <p:cNvPr id="16" name="Oval 15">
            <a:extLst>
              <a:ext uri="{FF2B5EF4-FFF2-40B4-BE49-F238E27FC236}">
                <a16:creationId xmlns:a16="http://schemas.microsoft.com/office/drawing/2014/main" id="{2620AFB4-8D79-7401-BE01-11AE5E389669}"/>
              </a:ext>
            </a:extLst>
          </p:cNvPr>
          <p:cNvSpPr/>
          <p:nvPr/>
        </p:nvSpPr>
        <p:spPr>
          <a:xfrm rot="629729">
            <a:off x="8525072" y="3326004"/>
            <a:ext cx="1342409" cy="472272"/>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3" name="Oval 2">
            <a:extLst>
              <a:ext uri="{FF2B5EF4-FFF2-40B4-BE49-F238E27FC236}">
                <a16:creationId xmlns:a16="http://schemas.microsoft.com/office/drawing/2014/main" id="{31A1D1C1-137C-2510-61B2-E77403AEA7B4}"/>
              </a:ext>
            </a:extLst>
          </p:cNvPr>
          <p:cNvSpPr/>
          <p:nvPr/>
        </p:nvSpPr>
        <p:spPr>
          <a:xfrm>
            <a:off x="10297144" y="3562140"/>
            <a:ext cx="493159" cy="4107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47151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Other Possible Sources of Lead: Water</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38</a:t>
            </a:fld>
            <a:endParaRPr lang="en-US" dirty="0"/>
          </a:p>
        </p:txBody>
      </p:sp>
      <p:pic>
        <p:nvPicPr>
          <p:cNvPr id="7" name="Picture 6" descr="A picture containing timeline&#10;&#10;AI-generated content may be incorrect.">
            <a:extLst>
              <a:ext uri="{FF2B5EF4-FFF2-40B4-BE49-F238E27FC236}">
                <a16:creationId xmlns:a16="http://schemas.microsoft.com/office/drawing/2014/main" id="{172124B0-8666-307D-0B85-01F0F82637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19" y="1361787"/>
            <a:ext cx="10860016" cy="3943900"/>
          </a:xfrm>
          <a:prstGeom prst="rect">
            <a:avLst/>
          </a:prstGeom>
        </p:spPr>
      </p:pic>
      <p:pic>
        <p:nvPicPr>
          <p:cNvPr id="12" name="Picture 11" descr="Graphical user interface, text, application&#10;&#10;AI-generated content may be incorrect.">
            <a:extLst>
              <a:ext uri="{FF2B5EF4-FFF2-40B4-BE49-F238E27FC236}">
                <a16:creationId xmlns:a16="http://schemas.microsoft.com/office/drawing/2014/main" id="{464E61C6-4969-5FB9-679C-98E4555E0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818" y="1849045"/>
            <a:ext cx="10840963" cy="4039164"/>
          </a:xfrm>
          <a:prstGeom prst="rect">
            <a:avLst/>
          </a:prstGeom>
        </p:spPr>
      </p:pic>
      <p:pic>
        <p:nvPicPr>
          <p:cNvPr id="15" name="Picture 14" descr="Graphical user interface, text, application&#10;&#10;AI-generated content may be incorrect.">
            <a:extLst>
              <a:ext uri="{FF2B5EF4-FFF2-40B4-BE49-F238E27FC236}">
                <a16:creationId xmlns:a16="http://schemas.microsoft.com/office/drawing/2014/main" id="{C225C7C9-5EE9-E85A-E1EA-F1AC212EEA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134" y="2315686"/>
            <a:ext cx="10802858" cy="4124901"/>
          </a:xfrm>
          <a:prstGeom prst="rect">
            <a:avLst/>
          </a:prstGeom>
        </p:spPr>
      </p:pic>
      <p:sp>
        <p:nvSpPr>
          <p:cNvPr id="16" name="Oval 15">
            <a:extLst>
              <a:ext uri="{FF2B5EF4-FFF2-40B4-BE49-F238E27FC236}">
                <a16:creationId xmlns:a16="http://schemas.microsoft.com/office/drawing/2014/main" id="{384C115C-F8C4-695C-36E3-1F1C74ED1194}"/>
              </a:ext>
            </a:extLst>
          </p:cNvPr>
          <p:cNvSpPr/>
          <p:nvPr/>
        </p:nvSpPr>
        <p:spPr>
          <a:xfrm>
            <a:off x="2476293" y="5008285"/>
            <a:ext cx="10350862" cy="327546"/>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52665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Reduce Exposure to Lead in Drinking Water</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39</a:t>
            </a:fld>
            <a:endParaRPr lang="en-US" dirty="0"/>
          </a:p>
        </p:txBody>
      </p:sp>
      <p:pic>
        <p:nvPicPr>
          <p:cNvPr id="6" name="Picture 5" descr="A picture containing logo&#10;&#10;Description automatically generated">
            <a:extLst>
              <a:ext uri="{FF2B5EF4-FFF2-40B4-BE49-F238E27FC236}">
                <a16:creationId xmlns:a16="http://schemas.microsoft.com/office/drawing/2014/main" id="{C598A392-87D7-3B4D-7402-63FD9AE50D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071" y="1661866"/>
            <a:ext cx="10983858" cy="3534268"/>
          </a:xfrm>
          <a:prstGeom prst="rect">
            <a:avLst/>
          </a:prstGeom>
        </p:spPr>
      </p:pic>
      <p:pic>
        <p:nvPicPr>
          <p:cNvPr id="11" name="Picture 10">
            <a:extLst>
              <a:ext uri="{FF2B5EF4-FFF2-40B4-BE49-F238E27FC236}">
                <a16:creationId xmlns:a16="http://schemas.microsoft.com/office/drawing/2014/main" id="{FBCA1ED5-3C90-50E2-CA64-1B0484CF4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4352" y="5594429"/>
            <a:ext cx="3477110" cy="724001"/>
          </a:xfrm>
          <a:prstGeom prst="rect">
            <a:avLst/>
          </a:prstGeom>
        </p:spPr>
      </p:pic>
    </p:spTree>
    <p:extLst>
      <p:ext uri="{BB962C8B-B14F-4D97-AF65-F5344CB8AC3E}">
        <p14:creationId xmlns:p14="http://schemas.microsoft.com/office/powerpoint/2010/main" val="16282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CDC</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a:t>
            </a:fld>
            <a:endParaRPr lang="en-US" dirty="0"/>
          </a:p>
        </p:txBody>
      </p:sp>
      <p:pic>
        <p:nvPicPr>
          <p:cNvPr id="5" name="Picture 4" descr="Graphical user interface, text, application&#10;&#10;AI-generated content may be incorrect.">
            <a:extLst>
              <a:ext uri="{FF2B5EF4-FFF2-40B4-BE49-F238E27FC236}">
                <a16:creationId xmlns:a16="http://schemas.microsoft.com/office/drawing/2014/main" id="{45A2AFBE-6389-7F76-77DE-46CF72BF1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471962"/>
            <a:ext cx="10842171" cy="4657828"/>
          </a:xfrm>
          <a:prstGeom prst="rect">
            <a:avLst/>
          </a:prstGeom>
        </p:spPr>
      </p:pic>
    </p:spTree>
    <p:extLst>
      <p:ext uri="{BB962C8B-B14F-4D97-AF65-F5344CB8AC3E}">
        <p14:creationId xmlns:p14="http://schemas.microsoft.com/office/powerpoint/2010/main" val="133676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Exposure Sources: Glazed </a:t>
            </a:r>
            <a:r>
              <a:rPr lang="en-US" dirty="0" err="1"/>
              <a:t>Foodwares</a:t>
            </a:r>
            <a:endParaRPr lang="en-US" dirty="0"/>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40</a:t>
            </a:fld>
            <a:endParaRPr lang="en-US" dirty="0"/>
          </a:p>
        </p:txBody>
      </p:sp>
      <p:sp>
        <p:nvSpPr>
          <p:cNvPr id="12" name="TextBox 11">
            <a:extLst>
              <a:ext uri="{FF2B5EF4-FFF2-40B4-BE49-F238E27FC236}">
                <a16:creationId xmlns:a16="http://schemas.microsoft.com/office/drawing/2014/main" id="{30149E09-CFEC-696E-1FF0-6E431164B862}"/>
              </a:ext>
            </a:extLst>
          </p:cNvPr>
          <p:cNvSpPr txBox="1"/>
          <p:nvPr/>
        </p:nvSpPr>
        <p:spPr>
          <a:xfrm>
            <a:off x="7273373" y="5398083"/>
            <a:ext cx="1220124" cy="307777"/>
          </a:xfrm>
          <a:prstGeom prst="rect">
            <a:avLst/>
          </a:prstGeom>
          <a:noFill/>
        </p:spPr>
        <p:txBody>
          <a:bodyPr wrap="square" rtlCol="0">
            <a:spAutoFit/>
          </a:bodyPr>
          <a:lstStyle/>
          <a:p>
            <a:pPr algn="l"/>
            <a:r>
              <a:rPr lang="en-US" sz="1400" b="1" i="1" dirty="0">
                <a:solidFill>
                  <a:schemeClr val="bg1"/>
                </a:solidFill>
              </a:rPr>
              <a:t>chapulines</a:t>
            </a:r>
          </a:p>
        </p:txBody>
      </p:sp>
      <p:pic>
        <p:nvPicPr>
          <p:cNvPr id="3" name="4A37BA7E-C1ED-450F-A9B3-10427B1B4745" descr="IMG_0756.jpg">
            <a:extLst>
              <a:ext uri="{FF2B5EF4-FFF2-40B4-BE49-F238E27FC236}">
                <a16:creationId xmlns:a16="http://schemas.microsoft.com/office/drawing/2014/main" id="{A4A67726-E8ED-04F3-E52D-65A3E44E97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499843" y="1483439"/>
            <a:ext cx="2895233" cy="446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2731968A-75C9-4D85-A8FF-62E6CABEFF74" descr="IMG_0757.jpg">
            <a:extLst>
              <a:ext uri="{FF2B5EF4-FFF2-40B4-BE49-F238E27FC236}">
                <a16:creationId xmlns:a16="http://schemas.microsoft.com/office/drawing/2014/main" id="{4616521F-6447-13F5-0898-CDF78D2E2657}"/>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3646052" y="1483439"/>
            <a:ext cx="4422774" cy="446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DD69A287-A9D4-25C9-75BB-D01B9B65859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rot="10800000">
            <a:off x="8319966" y="1970572"/>
            <a:ext cx="3632199" cy="3581399"/>
          </a:xfrm>
          <a:prstGeom prst="rect">
            <a:avLst/>
          </a:prstGeom>
        </p:spPr>
      </p:pic>
    </p:spTree>
    <p:extLst>
      <p:ext uri="{BB962C8B-B14F-4D97-AF65-F5344CB8AC3E}">
        <p14:creationId xmlns:p14="http://schemas.microsoft.com/office/powerpoint/2010/main" val="83128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Exposure Sources: Glazed </a:t>
            </a:r>
            <a:r>
              <a:rPr lang="en-US" dirty="0" err="1"/>
              <a:t>Foodwares</a:t>
            </a:r>
            <a:endParaRPr lang="en-US" dirty="0"/>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41</a:t>
            </a:fld>
            <a:endParaRPr lang="en-US" dirty="0"/>
          </a:p>
        </p:txBody>
      </p:sp>
      <p:pic>
        <p:nvPicPr>
          <p:cNvPr id="5" name="Picture 4" descr="A picture containing text, indoor, colorful&#10;&#10;AI-generated content may be incorrect.">
            <a:extLst>
              <a:ext uri="{FF2B5EF4-FFF2-40B4-BE49-F238E27FC236}">
                <a16:creationId xmlns:a16="http://schemas.microsoft.com/office/drawing/2014/main" id="{BD8F2CFC-BC6B-D5B6-89B5-EEE85837D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721746"/>
            <a:ext cx="4124901" cy="3877216"/>
          </a:xfrm>
          <a:prstGeom prst="rect">
            <a:avLst/>
          </a:prstGeom>
        </p:spPr>
      </p:pic>
      <p:pic>
        <p:nvPicPr>
          <p:cNvPr id="7" name="Picture 6" descr="A picture containing kitchenware, indoor, strainer&#10;&#10;AI-generated content may be incorrect.">
            <a:extLst>
              <a:ext uri="{FF2B5EF4-FFF2-40B4-BE49-F238E27FC236}">
                <a16:creationId xmlns:a16="http://schemas.microsoft.com/office/drawing/2014/main" id="{62C65045-5DCA-19DA-04ED-4A34608069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1836" y="1497877"/>
            <a:ext cx="4220164" cy="4324954"/>
          </a:xfrm>
          <a:prstGeom prst="rect">
            <a:avLst/>
          </a:prstGeom>
        </p:spPr>
      </p:pic>
    </p:spTree>
    <p:extLst>
      <p:ext uri="{BB962C8B-B14F-4D97-AF65-F5344CB8AC3E}">
        <p14:creationId xmlns:p14="http://schemas.microsoft.com/office/powerpoint/2010/main" val="291213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Exposure Sources </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42</a:t>
            </a:fld>
            <a:endParaRPr lang="en-US" dirty="0"/>
          </a:p>
        </p:txBody>
      </p:sp>
      <p:pic>
        <p:nvPicPr>
          <p:cNvPr id="5" name="Picture 4">
            <a:extLst>
              <a:ext uri="{FF2B5EF4-FFF2-40B4-BE49-F238E27FC236}">
                <a16:creationId xmlns:a16="http://schemas.microsoft.com/office/drawing/2014/main" id="{4CC61AB9-57B7-671A-0E0F-915F88D0D5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2167" y="1301917"/>
            <a:ext cx="8519959" cy="5092936"/>
          </a:xfrm>
          <a:prstGeom prst="rect">
            <a:avLst/>
          </a:prstGeom>
        </p:spPr>
      </p:pic>
    </p:spTree>
    <p:extLst>
      <p:ext uri="{BB962C8B-B14F-4D97-AF65-F5344CB8AC3E}">
        <p14:creationId xmlns:p14="http://schemas.microsoft.com/office/powerpoint/2010/main" val="218666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43</a:t>
            </a:fld>
            <a:endParaRPr lang="en-US" dirty="0"/>
          </a:p>
        </p:txBody>
      </p:sp>
      <p:pic>
        <p:nvPicPr>
          <p:cNvPr id="5" name="Picture 4" descr="A group of pots&#10;&#10;Description automatically generated with medium confidence">
            <a:extLst>
              <a:ext uri="{FF2B5EF4-FFF2-40B4-BE49-F238E27FC236}">
                <a16:creationId xmlns:a16="http://schemas.microsoft.com/office/drawing/2014/main" id="{2868FAB6-D9CD-7FFC-7BA3-04FB8ACA4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815" y="893243"/>
            <a:ext cx="11422698" cy="3992655"/>
          </a:xfrm>
          <a:prstGeom prst="rect">
            <a:avLst/>
          </a:prstGeom>
        </p:spPr>
      </p:pic>
      <p:pic>
        <p:nvPicPr>
          <p:cNvPr id="2" name="Picture 1" descr="Text&#10;&#10;AI-generated content may be incorrect.">
            <a:extLst>
              <a:ext uri="{FF2B5EF4-FFF2-40B4-BE49-F238E27FC236}">
                <a16:creationId xmlns:a16="http://schemas.microsoft.com/office/drawing/2014/main" id="{50B0DBFA-124B-8287-38E2-F5DBB1B3D9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4216" y="5853822"/>
            <a:ext cx="1852042" cy="509514"/>
          </a:xfrm>
          <a:prstGeom prst="rect">
            <a:avLst/>
          </a:prstGeom>
        </p:spPr>
      </p:pic>
    </p:spTree>
    <p:extLst>
      <p:ext uri="{BB962C8B-B14F-4D97-AF65-F5344CB8AC3E}">
        <p14:creationId xmlns:p14="http://schemas.microsoft.com/office/powerpoint/2010/main" val="1680672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Cooking Pots and Pressure Cookers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44</a:t>
            </a:fld>
            <a:endParaRPr lang="en-US" dirty="0"/>
          </a:p>
        </p:txBody>
      </p:sp>
      <p:pic>
        <p:nvPicPr>
          <p:cNvPr id="6" name="Picture 5" descr="Graphical user interface&#10;&#10;Description automatically generated">
            <a:extLst>
              <a:ext uri="{FF2B5EF4-FFF2-40B4-BE49-F238E27FC236}">
                <a16:creationId xmlns:a16="http://schemas.microsoft.com/office/drawing/2014/main" id="{4CDC30F7-7FC2-CFDC-5DD4-5313BC615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12" y="1525818"/>
            <a:ext cx="7011378" cy="4515480"/>
          </a:xfrm>
          <a:prstGeom prst="rect">
            <a:avLst/>
          </a:prstGeom>
        </p:spPr>
      </p:pic>
      <p:pic>
        <p:nvPicPr>
          <p:cNvPr id="8" name="object 4">
            <a:extLst>
              <a:ext uri="{FF2B5EF4-FFF2-40B4-BE49-F238E27FC236}">
                <a16:creationId xmlns:a16="http://schemas.microsoft.com/office/drawing/2014/main" id="{5D17D87E-FA61-C8CE-90A0-3C3EA16ABFA3}"/>
              </a:ext>
            </a:extLst>
          </p:cNvPr>
          <p:cNvPicPr/>
          <p:nvPr/>
        </p:nvPicPr>
        <p:blipFill rotWithShape="1">
          <a:blip r:embed="rId4" cstate="screen">
            <a:extLst>
              <a:ext uri="{28A0092B-C50C-407E-A947-70E740481C1C}">
                <a14:useLocalDpi xmlns:a14="http://schemas.microsoft.com/office/drawing/2010/main" val="0"/>
              </a:ext>
            </a:extLst>
          </a:blip>
          <a:srcRect/>
          <a:stretch/>
        </p:blipFill>
        <p:spPr>
          <a:xfrm>
            <a:off x="7001300" y="1574521"/>
            <a:ext cx="4925087" cy="4418074"/>
          </a:xfrm>
          <a:prstGeom prst="rect">
            <a:avLst/>
          </a:prstGeom>
        </p:spPr>
      </p:pic>
      <p:sp>
        <p:nvSpPr>
          <p:cNvPr id="10" name="object 3">
            <a:extLst>
              <a:ext uri="{FF2B5EF4-FFF2-40B4-BE49-F238E27FC236}">
                <a16:creationId xmlns:a16="http://schemas.microsoft.com/office/drawing/2014/main" id="{C16EB72B-05D3-647A-ECD0-A5FC56EC21CC}"/>
              </a:ext>
            </a:extLst>
          </p:cNvPr>
          <p:cNvSpPr txBox="1"/>
          <p:nvPr/>
        </p:nvSpPr>
        <p:spPr>
          <a:xfrm>
            <a:off x="9960427" y="6015230"/>
            <a:ext cx="1965960" cy="178435"/>
          </a:xfrm>
          <a:prstGeom prst="rect">
            <a:avLst/>
          </a:prstGeom>
        </p:spPr>
        <p:txBody>
          <a:bodyPr vert="horz" wrap="square" lIns="0" tIns="12700" rIns="0" bIns="0" rtlCol="0">
            <a:spAutoFit/>
          </a:bodyPr>
          <a:lstStyle/>
          <a:p>
            <a:pPr marL="12700">
              <a:lnSpc>
                <a:spcPct val="100000"/>
              </a:lnSpc>
              <a:spcBef>
                <a:spcPts val="100"/>
              </a:spcBef>
            </a:pPr>
            <a:r>
              <a:rPr sz="1000" dirty="0">
                <a:latin typeface="Arial"/>
                <a:cs typeface="Arial"/>
              </a:rPr>
              <a:t>Source:</a:t>
            </a:r>
            <a:r>
              <a:rPr sz="1000" spc="-40" dirty="0">
                <a:latin typeface="Arial"/>
                <a:cs typeface="Arial"/>
              </a:rPr>
              <a:t> </a:t>
            </a:r>
            <a:r>
              <a:rPr sz="1000" dirty="0">
                <a:latin typeface="Arial"/>
                <a:cs typeface="Arial"/>
              </a:rPr>
              <a:t>King</a:t>
            </a:r>
            <a:r>
              <a:rPr sz="1000" spc="-30" dirty="0">
                <a:latin typeface="Arial"/>
                <a:cs typeface="Arial"/>
              </a:rPr>
              <a:t> </a:t>
            </a:r>
            <a:r>
              <a:rPr sz="1000" dirty="0">
                <a:latin typeface="Arial"/>
                <a:cs typeface="Arial"/>
              </a:rPr>
              <a:t>County</a:t>
            </a:r>
            <a:r>
              <a:rPr sz="1000" spc="-30" dirty="0">
                <a:latin typeface="Arial"/>
                <a:cs typeface="Arial"/>
              </a:rPr>
              <a:t> </a:t>
            </a:r>
            <a:r>
              <a:rPr sz="1000" dirty="0">
                <a:latin typeface="Arial"/>
                <a:cs typeface="Arial"/>
              </a:rPr>
              <a:t>Public</a:t>
            </a:r>
            <a:r>
              <a:rPr sz="1000" spc="-30" dirty="0">
                <a:latin typeface="Arial"/>
                <a:cs typeface="Arial"/>
              </a:rPr>
              <a:t> </a:t>
            </a:r>
            <a:r>
              <a:rPr sz="1000" spc="-10" dirty="0">
                <a:latin typeface="Arial"/>
                <a:cs typeface="Arial"/>
              </a:rPr>
              <a:t>Health</a:t>
            </a:r>
            <a:endParaRPr sz="1000" dirty="0">
              <a:latin typeface="Arial"/>
              <a:cs typeface="Arial"/>
            </a:endParaRPr>
          </a:p>
        </p:txBody>
      </p:sp>
    </p:spTree>
    <p:extLst>
      <p:ext uri="{BB962C8B-B14F-4D97-AF65-F5344CB8AC3E}">
        <p14:creationId xmlns:p14="http://schemas.microsoft.com/office/powerpoint/2010/main" val="23818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Cooking Pots and Pressure Cookers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45</a:t>
            </a:fld>
            <a:endParaRPr lang="en-US" dirty="0"/>
          </a:p>
        </p:txBody>
      </p:sp>
      <p:pic>
        <p:nvPicPr>
          <p:cNvPr id="5" name="Picture 4" descr="Calendar&#10;&#10;Description automatically generated">
            <a:extLst>
              <a:ext uri="{FF2B5EF4-FFF2-40B4-BE49-F238E27FC236}">
                <a16:creationId xmlns:a16="http://schemas.microsoft.com/office/drawing/2014/main" id="{B0E47ED6-5DCA-B740-09F5-7E3C6E654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619" y="1294654"/>
            <a:ext cx="7115359" cy="5107463"/>
          </a:xfrm>
          <a:prstGeom prst="rect">
            <a:avLst/>
          </a:prstGeom>
          <a:ln>
            <a:solidFill>
              <a:schemeClr val="accent1"/>
            </a:solidFill>
          </a:ln>
        </p:spPr>
      </p:pic>
      <p:pic>
        <p:nvPicPr>
          <p:cNvPr id="7" name="Picture 6" descr="A picture containing indoor, kitchenware, pot&#10;&#10;Description automatically generated">
            <a:extLst>
              <a:ext uri="{FF2B5EF4-FFF2-40B4-BE49-F238E27FC236}">
                <a16:creationId xmlns:a16="http://schemas.microsoft.com/office/drawing/2014/main" id="{DC0D7802-A0C4-0C54-EF64-900C1B0867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434" y="1513683"/>
            <a:ext cx="1119998" cy="4669404"/>
          </a:xfrm>
          <a:prstGeom prst="rect">
            <a:avLst/>
          </a:prstGeom>
        </p:spPr>
      </p:pic>
      <p:pic>
        <p:nvPicPr>
          <p:cNvPr id="9" name="Picture 8" descr="A close-up of a tea kettle&#10;&#10;Description automatically generated with medium confidence">
            <a:extLst>
              <a:ext uri="{FF2B5EF4-FFF2-40B4-BE49-F238E27FC236}">
                <a16:creationId xmlns:a16="http://schemas.microsoft.com/office/drawing/2014/main" id="{208273F0-63BB-08C0-3536-923A1A3794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0121" y="1513683"/>
            <a:ext cx="1287139" cy="4669404"/>
          </a:xfrm>
          <a:prstGeom prst="rect">
            <a:avLst/>
          </a:prstGeom>
        </p:spPr>
      </p:pic>
    </p:spTree>
    <p:extLst>
      <p:ext uri="{BB962C8B-B14F-4D97-AF65-F5344CB8AC3E}">
        <p14:creationId xmlns:p14="http://schemas.microsoft.com/office/powerpoint/2010/main" val="2579496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Cooking Pots and Pressure Cookers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46</a:t>
            </a:fld>
            <a:endParaRPr lang="en-US" dirty="0"/>
          </a:p>
        </p:txBody>
      </p:sp>
      <p:pic>
        <p:nvPicPr>
          <p:cNvPr id="5" name="Picture 4" descr="Text, email&#10;&#10;Description automatically generated">
            <a:extLst>
              <a:ext uri="{FF2B5EF4-FFF2-40B4-BE49-F238E27FC236}">
                <a16:creationId xmlns:a16="http://schemas.microsoft.com/office/drawing/2014/main" id="{42F3359B-8C31-D0C0-A0CC-819CE1C84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7783" y="1333434"/>
            <a:ext cx="8116433" cy="5029902"/>
          </a:xfrm>
          <a:prstGeom prst="rect">
            <a:avLst/>
          </a:prstGeom>
        </p:spPr>
      </p:pic>
      <p:pic>
        <p:nvPicPr>
          <p:cNvPr id="6" name="Picture 5" descr="Text&#10;&#10;AI-generated content may be incorrect.">
            <a:extLst>
              <a:ext uri="{FF2B5EF4-FFF2-40B4-BE49-F238E27FC236}">
                <a16:creationId xmlns:a16="http://schemas.microsoft.com/office/drawing/2014/main" id="{E9249804-2AC5-2C96-2543-93B2EC3C41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54216" y="5853822"/>
            <a:ext cx="1852042" cy="509514"/>
          </a:xfrm>
          <a:prstGeom prst="rect">
            <a:avLst/>
          </a:prstGeom>
        </p:spPr>
      </p:pic>
    </p:spTree>
    <p:extLst>
      <p:ext uri="{BB962C8B-B14F-4D97-AF65-F5344CB8AC3E}">
        <p14:creationId xmlns:p14="http://schemas.microsoft.com/office/powerpoint/2010/main" val="51168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Cosmetics (Kohl, Kajal, Surma, etc.)</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47</a:t>
            </a:fld>
            <a:endParaRPr lang="en-US" dirty="0"/>
          </a:p>
        </p:txBody>
      </p:sp>
      <p:pic>
        <p:nvPicPr>
          <p:cNvPr id="5" name="object 3">
            <a:extLst>
              <a:ext uri="{FF2B5EF4-FFF2-40B4-BE49-F238E27FC236}">
                <a16:creationId xmlns:a16="http://schemas.microsoft.com/office/drawing/2014/main" id="{D10BD9E1-D2F9-8DAF-C0F9-F18083A94678}"/>
              </a:ext>
            </a:extLst>
          </p:cNvPr>
          <p:cNvPicPr/>
          <p:nvPr/>
        </p:nvPicPr>
        <p:blipFill>
          <a:blip r:embed="rId3" cstate="screen">
            <a:extLst>
              <a:ext uri="{28A0092B-C50C-407E-A947-70E740481C1C}">
                <a14:useLocalDpi xmlns:a14="http://schemas.microsoft.com/office/drawing/2010/main" val="0"/>
              </a:ext>
            </a:extLst>
          </a:blip>
          <a:stretch>
            <a:fillRect/>
          </a:stretch>
        </p:blipFill>
        <p:spPr>
          <a:xfrm>
            <a:off x="375785" y="2400092"/>
            <a:ext cx="2135093" cy="2872300"/>
          </a:xfrm>
          <a:prstGeom prst="rect">
            <a:avLst/>
          </a:prstGeom>
        </p:spPr>
      </p:pic>
      <p:pic>
        <p:nvPicPr>
          <p:cNvPr id="3" name="object 4">
            <a:extLst>
              <a:ext uri="{FF2B5EF4-FFF2-40B4-BE49-F238E27FC236}">
                <a16:creationId xmlns:a16="http://schemas.microsoft.com/office/drawing/2014/main" id="{AD4A4F74-2875-2D44-2940-72B6E7415D0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578467" y="3339909"/>
            <a:ext cx="1934182" cy="2772951"/>
          </a:xfrm>
          <a:prstGeom prst="rect">
            <a:avLst/>
          </a:prstGeom>
        </p:spPr>
      </p:pic>
      <p:pic>
        <p:nvPicPr>
          <p:cNvPr id="11" name="object 4">
            <a:extLst>
              <a:ext uri="{FF2B5EF4-FFF2-40B4-BE49-F238E27FC236}">
                <a16:creationId xmlns:a16="http://schemas.microsoft.com/office/drawing/2014/main" id="{1186D020-EFCA-C837-52DF-C7F789E86EC6}"/>
              </a:ext>
            </a:extLst>
          </p:cNvPr>
          <p:cNvPicPr/>
          <p:nvPr/>
        </p:nvPicPr>
        <p:blipFill>
          <a:blip r:embed="rId5" cstate="screen">
            <a:extLst>
              <a:ext uri="{28A0092B-C50C-407E-A947-70E740481C1C}">
                <a14:useLocalDpi xmlns:a14="http://schemas.microsoft.com/office/drawing/2010/main" val="0"/>
              </a:ext>
            </a:extLst>
          </a:blip>
          <a:stretch>
            <a:fillRect/>
          </a:stretch>
        </p:blipFill>
        <p:spPr>
          <a:xfrm>
            <a:off x="8495182" y="3429000"/>
            <a:ext cx="3314034" cy="2890604"/>
          </a:xfrm>
          <a:prstGeom prst="rect">
            <a:avLst/>
          </a:prstGeom>
        </p:spPr>
      </p:pic>
      <p:pic>
        <p:nvPicPr>
          <p:cNvPr id="6" name="Picture 5" descr="Text&#10;&#10;Description automatically generated">
            <a:extLst>
              <a:ext uri="{FF2B5EF4-FFF2-40B4-BE49-F238E27FC236}">
                <a16:creationId xmlns:a16="http://schemas.microsoft.com/office/drawing/2014/main" id="{035EAADF-8CBE-44A9-A465-069C8727C1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3968" y="1383983"/>
            <a:ext cx="7599824" cy="1016109"/>
          </a:xfrm>
          <a:prstGeom prst="rect">
            <a:avLst/>
          </a:prstGeom>
        </p:spPr>
      </p:pic>
      <p:pic>
        <p:nvPicPr>
          <p:cNvPr id="7" name="Picture 6" descr="Screen Clipping">
            <a:extLst>
              <a:ext uri="{FF2B5EF4-FFF2-40B4-BE49-F238E27FC236}">
                <a16:creationId xmlns:a16="http://schemas.microsoft.com/office/drawing/2014/main" id="{0F4D2AE4-D95D-D6C5-A216-26078F634A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4453776" y="3130595"/>
            <a:ext cx="3358823" cy="2654628"/>
          </a:xfrm>
          <a:prstGeom prst="rect">
            <a:avLst/>
          </a:prstGeom>
        </p:spPr>
      </p:pic>
      <p:pic>
        <p:nvPicPr>
          <p:cNvPr id="8" name="Picture 7">
            <a:extLst>
              <a:ext uri="{FF2B5EF4-FFF2-40B4-BE49-F238E27FC236}">
                <a16:creationId xmlns:a16="http://schemas.microsoft.com/office/drawing/2014/main" id="{6FB5B80C-5C30-2269-DCBD-84CC8175DF9D}"/>
              </a:ext>
            </a:extLst>
          </p:cNvPr>
          <p:cNvPicPr>
            <a:picLocks noChangeAspect="1"/>
          </p:cNvPicPr>
          <p:nvPr/>
        </p:nvPicPr>
        <p:blipFill rotWithShape="1">
          <a:blip r:embed="rId8" cstate="screen">
            <a:extLst>
              <a:ext uri="{28A0092B-C50C-407E-A947-70E740481C1C}">
                <a14:useLocalDpi xmlns:a14="http://schemas.microsoft.com/office/drawing/2010/main" val="0"/>
              </a:ext>
            </a:extLst>
          </a:blip>
          <a:srcRect/>
          <a:stretch/>
        </p:blipFill>
        <p:spPr>
          <a:xfrm>
            <a:off x="8132947" y="1383983"/>
            <a:ext cx="2301139" cy="3342402"/>
          </a:xfrm>
          <a:prstGeom prst="rect">
            <a:avLst/>
          </a:prstGeom>
        </p:spPr>
      </p:pic>
    </p:spTree>
    <p:extLst>
      <p:ext uri="{BB962C8B-B14F-4D97-AF65-F5344CB8AC3E}">
        <p14:creationId xmlns:p14="http://schemas.microsoft.com/office/powerpoint/2010/main" val="133617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Cosmetics (Kohl, Kajal, Surma, etc.)</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48</a:t>
            </a:fld>
            <a:endParaRPr lang="en-US" dirty="0"/>
          </a:p>
        </p:txBody>
      </p:sp>
      <p:sp>
        <p:nvSpPr>
          <p:cNvPr id="12" name="TextBox 11">
            <a:extLst>
              <a:ext uri="{FF2B5EF4-FFF2-40B4-BE49-F238E27FC236}">
                <a16:creationId xmlns:a16="http://schemas.microsoft.com/office/drawing/2014/main" id="{30149E09-CFEC-696E-1FF0-6E431164B862}"/>
              </a:ext>
            </a:extLst>
          </p:cNvPr>
          <p:cNvSpPr txBox="1"/>
          <p:nvPr/>
        </p:nvSpPr>
        <p:spPr>
          <a:xfrm>
            <a:off x="7273373" y="5398083"/>
            <a:ext cx="1220124" cy="307777"/>
          </a:xfrm>
          <a:prstGeom prst="rect">
            <a:avLst/>
          </a:prstGeom>
          <a:noFill/>
        </p:spPr>
        <p:txBody>
          <a:bodyPr wrap="square" rtlCol="0">
            <a:spAutoFit/>
          </a:bodyPr>
          <a:lstStyle/>
          <a:p>
            <a:pPr algn="l"/>
            <a:r>
              <a:rPr lang="en-US" sz="1400" b="1" i="1" dirty="0">
                <a:solidFill>
                  <a:schemeClr val="bg1"/>
                </a:solidFill>
              </a:rPr>
              <a:t>chapulines</a:t>
            </a:r>
          </a:p>
        </p:txBody>
      </p:sp>
      <p:pic>
        <p:nvPicPr>
          <p:cNvPr id="5" name="Picture 4" descr="Graphical user interface, website&#10;&#10;Description automatically generated">
            <a:extLst>
              <a:ext uri="{FF2B5EF4-FFF2-40B4-BE49-F238E27FC236}">
                <a16:creationId xmlns:a16="http://schemas.microsoft.com/office/drawing/2014/main" id="{3A11E029-CFA1-A332-8478-899333DF4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551" y="1341797"/>
            <a:ext cx="7287642" cy="4439270"/>
          </a:xfrm>
          <a:prstGeom prst="rect">
            <a:avLst/>
          </a:prstGeom>
        </p:spPr>
      </p:pic>
      <p:pic>
        <p:nvPicPr>
          <p:cNvPr id="8" name="Picture 7" descr="Text&#10;&#10;Description automatically generated">
            <a:extLst>
              <a:ext uri="{FF2B5EF4-FFF2-40B4-BE49-F238E27FC236}">
                <a16:creationId xmlns:a16="http://schemas.microsoft.com/office/drawing/2014/main" id="{C5E912D0-71DB-0D13-8E60-ADBAF4875E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1" y="5781067"/>
            <a:ext cx="2581635" cy="562053"/>
          </a:xfrm>
          <a:prstGeom prst="rect">
            <a:avLst/>
          </a:prstGeom>
        </p:spPr>
      </p:pic>
      <p:pic>
        <p:nvPicPr>
          <p:cNvPr id="11" name="Picture 10" descr="Graphical user interface&#10;&#10;Description automatically generated with medium confidence">
            <a:extLst>
              <a:ext uri="{FF2B5EF4-FFF2-40B4-BE49-F238E27FC236}">
                <a16:creationId xmlns:a16="http://schemas.microsoft.com/office/drawing/2014/main" id="{52C6AD6E-7D6F-2DEA-18A7-E5EAC2D03F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3435" y="1276501"/>
            <a:ext cx="2912982" cy="2531223"/>
          </a:xfrm>
          <a:prstGeom prst="rect">
            <a:avLst/>
          </a:prstGeom>
        </p:spPr>
      </p:pic>
      <p:pic>
        <p:nvPicPr>
          <p:cNvPr id="14" name="Picture 13" descr="Text&#10;&#10;Description automatically generated">
            <a:extLst>
              <a:ext uri="{FF2B5EF4-FFF2-40B4-BE49-F238E27FC236}">
                <a16:creationId xmlns:a16="http://schemas.microsoft.com/office/drawing/2014/main" id="{8CB411B8-D932-FD2C-8D18-A9C6B373D1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4017" y="3906499"/>
            <a:ext cx="2912982" cy="2465457"/>
          </a:xfrm>
          <a:prstGeom prst="rect">
            <a:avLst/>
          </a:prstGeom>
          <a:ln>
            <a:solidFill>
              <a:schemeClr val="accent1"/>
            </a:solidFill>
          </a:ln>
        </p:spPr>
      </p:pic>
    </p:spTree>
    <p:extLst>
      <p:ext uri="{BB962C8B-B14F-4D97-AF65-F5344CB8AC3E}">
        <p14:creationId xmlns:p14="http://schemas.microsoft.com/office/powerpoint/2010/main" val="327174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Fishing Equipment, Bullets, and Antiques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49</a:t>
            </a:fld>
            <a:endParaRPr lang="en-US" dirty="0"/>
          </a:p>
        </p:txBody>
      </p:sp>
      <p:sp>
        <p:nvSpPr>
          <p:cNvPr id="12" name="TextBox 11">
            <a:extLst>
              <a:ext uri="{FF2B5EF4-FFF2-40B4-BE49-F238E27FC236}">
                <a16:creationId xmlns:a16="http://schemas.microsoft.com/office/drawing/2014/main" id="{30149E09-CFEC-696E-1FF0-6E431164B862}"/>
              </a:ext>
            </a:extLst>
          </p:cNvPr>
          <p:cNvSpPr txBox="1"/>
          <p:nvPr/>
        </p:nvSpPr>
        <p:spPr>
          <a:xfrm>
            <a:off x="7273373" y="5398083"/>
            <a:ext cx="1220124" cy="307777"/>
          </a:xfrm>
          <a:prstGeom prst="rect">
            <a:avLst/>
          </a:prstGeom>
          <a:noFill/>
        </p:spPr>
        <p:txBody>
          <a:bodyPr wrap="square" rtlCol="0">
            <a:spAutoFit/>
          </a:bodyPr>
          <a:lstStyle/>
          <a:p>
            <a:pPr algn="l"/>
            <a:r>
              <a:rPr lang="en-US" sz="1400" b="1" i="1" dirty="0">
                <a:solidFill>
                  <a:schemeClr val="bg1"/>
                </a:solidFill>
              </a:rPr>
              <a:t>chapulines</a:t>
            </a:r>
          </a:p>
        </p:txBody>
      </p:sp>
      <p:pic>
        <p:nvPicPr>
          <p:cNvPr id="7" name="Picture 6" descr="A close-up of some pills&#10;&#10;AI-generated content may be incorrect.">
            <a:extLst>
              <a:ext uri="{FF2B5EF4-FFF2-40B4-BE49-F238E27FC236}">
                <a16:creationId xmlns:a16="http://schemas.microsoft.com/office/drawing/2014/main" id="{642CF9E0-4FB8-7EB7-37C4-5BD6CECB4E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49530" y="1922316"/>
            <a:ext cx="3051424" cy="3273514"/>
          </a:xfrm>
          <a:prstGeom prst="rect">
            <a:avLst/>
          </a:prstGeom>
        </p:spPr>
      </p:pic>
      <p:pic>
        <p:nvPicPr>
          <p:cNvPr id="9" name="Picture 8" descr="A picture containing text, indoor&#10;&#10;AI-generated content may be incorrect.">
            <a:extLst>
              <a:ext uri="{FF2B5EF4-FFF2-40B4-BE49-F238E27FC236}">
                <a16:creationId xmlns:a16="http://schemas.microsoft.com/office/drawing/2014/main" id="{19744C14-4D05-E93B-1CE7-685009057C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790" y="1912789"/>
            <a:ext cx="4338276" cy="4116317"/>
          </a:xfrm>
          <a:prstGeom prst="rect">
            <a:avLst/>
          </a:prstGeom>
        </p:spPr>
      </p:pic>
      <p:pic>
        <p:nvPicPr>
          <p:cNvPr id="11" name="Picture 10" descr="A picture containing plate, pot, pan, cooking&#10;&#10;AI-generated content may be incorrect.">
            <a:extLst>
              <a:ext uri="{FF2B5EF4-FFF2-40B4-BE49-F238E27FC236}">
                <a16:creationId xmlns:a16="http://schemas.microsoft.com/office/drawing/2014/main" id="{9665B767-0D74-89CA-E00D-C95754FC27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342" y="1808124"/>
            <a:ext cx="3791479" cy="3743847"/>
          </a:xfrm>
          <a:prstGeom prst="rect">
            <a:avLst/>
          </a:prstGeom>
        </p:spPr>
      </p:pic>
    </p:spTree>
    <p:extLst>
      <p:ext uri="{BB962C8B-B14F-4D97-AF65-F5344CB8AC3E}">
        <p14:creationId xmlns:p14="http://schemas.microsoft.com/office/powerpoint/2010/main" val="409057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CDC</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a:t>
            </a:fld>
            <a:endParaRPr lang="en-US" dirty="0"/>
          </a:p>
        </p:txBody>
      </p:sp>
      <p:pic>
        <p:nvPicPr>
          <p:cNvPr id="5" name="Picture 4" descr="Graphical user interface, text, application, email&#10;&#10;AI-generated content may be incorrect.">
            <a:extLst>
              <a:ext uri="{FF2B5EF4-FFF2-40B4-BE49-F238E27FC236}">
                <a16:creationId xmlns:a16="http://schemas.microsoft.com/office/drawing/2014/main" id="{3FD66571-9585-4C7E-BAC1-45300306AE0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88484"/>
            <a:ext cx="12192000" cy="5681031"/>
          </a:xfrm>
          <a:prstGeom prst="rect">
            <a:avLst/>
          </a:prstGeom>
        </p:spPr>
      </p:pic>
    </p:spTree>
    <p:extLst>
      <p:ext uri="{BB962C8B-B14F-4D97-AF65-F5344CB8AC3E}">
        <p14:creationId xmlns:p14="http://schemas.microsoft.com/office/powerpoint/2010/main" val="118077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50</a:t>
            </a:fld>
            <a:endParaRPr lang="en-US" dirty="0"/>
          </a:p>
        </p:txBody>
      </p:sp>
      <p:sp>
        <p:nvSpPr>
          <p:cNvPr id="3" name="Title 4">
            <a:extLst>
              <a:ext uri="{FF2B5EF4-FFF2-40B4-BE49-F238E27FC236}">
                <a16:creationId xmlns:a16="http://schemas.microsoft.com/office/drawing/2014/main" id="{E05B99B1-3229-9AF1-0C7C-847B37650C5A}"/>
              </a:ext>
            </a:extLst>
          </p:cNvPr>
          <p:cNvSpPr>
            <a:spLocks noGrp="1"/>
          </p:cNvSpPr>
          <p:nvPr>
            <p:ph type="title"/>
          </p:nvPr>
        </p:nvSpPr>
        <p:spPr>
          <a:xfrm>
            <a:off x="1618596" y="3016250"/>
            <a:ext cx="8954807" cy="825500"/>
          </a:xfrm>
        </p:spPr>
        <p:txBody>
          <a:bodyPr>
            <a:normAutofit/>
          </a:bodyPr>
          <a:lstStyle/>
          <a:p>
            <a:pPr algn="ctr"/>
            <a:r>
              <a:rPr lang="en-US" sz="4800" b="1" dirty="0">
                <a:solidFill>
                  <a:schemeClr val="tx1"/>
                </a:solidFill>
                <a:latin typeface="+mn-lt"/>
              </a:rPr>
              <a:t>Investigation Follow-up</a:t>
            </a:r>
          </a:p>
        </p:txBody>
      </p:sp>
    </p:spTree>
    <p:extLst>
      <p:ext uri="{BB962C8B-B14F-4D97-AF65-F5344CB8AC3E}">
        <p14:creationId xmlns:p14="http://schemas.microsoft.com/office/powerpoint/2010/main" val="256215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Follow-up Letter</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51</a:t>
            </a:fld>
            <a:endParaRPr lang="en-US" dirty="0"/>
          </a:p>
        </p:txBody>
      </p:sp>
      <p:pic>
        <p:nvPicPr>
          <p:cNvPr id="5" name="Picture 4" descr="Graphical user interface, application, Word&#10;&#10;AI-generated content may be incorrect.">
            <a:extLst>
              <a:ext uri="{FF2B5EF4-FFF2-40B4-BE49-F238E27FC236}">
                <a16:creationId xmlns:a16="http://schemas.microsoft.com/office/drawing/2014/main" id="{9C1C9EB2-235D-7760-9772-307B3AB5DE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1063" y="1381719"/>
            <a:ext cx="11541046" cy="4933333"/>
          </a:xfrm>
          <a:prstGeom prst="rect">
            <a:avLst/>
          </a:prstGeom>
        </p:spPr>
      </p:pic>
    </p:spTree>
    <p:extLst>
      <p:ext uri="{BB962C8B-B14F-4D97-AF65-F5344CB8AC3E}">
        <p14:creationId xmlns:p14="http://schemas.microsoft.com/office/powerpoint/2010/main" val="309028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Follow-up Letter</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52</a:t>
            </a:fld>
            <a:endParaRPr lang="en-US" dirty="0"/>
          </a:p>
        </p:txBody>
      </p:sp>
      <p:pic>
        <p:nvPicPr>
          <p:cNvPr id="6" name="Picture 5" descr="Diagram&#10;&#10;AI-generated content may be incorrect.">
            <a:extLst>
              <a:ext uri="{FF2B5EF4-FFF2-40B4-BE49-F238E27FC236}">
                <a16:creationId xmlns:a16="http://schemas.microsoft.com/office/drawing/2014/main" id="{4F294916-A2C6-3CC7-EB3B-E63A81A40A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41225" y="1573026"/>
            <a:ext cx="1953849" cy="4079651"/>
          </a:xfrm>
          <a:prstGeom prst="rect">
            <a:avLst/>
          </a:prstGeom>
          <a:ln>
            <a:solidFill>
              <a:schemeClr val="tx1"/>
            </a:solidFill>
          </a:ln>
        </p:spPr>
      </p:pic>
      <p:pic>
        <p:nvPicPr>
          <p:cNvPr id="8" name="Picture 7" descr="A picture containing text, indoor&#10;&#10;AI-generated content may be incorrect.">
            <a:extLst>
              <a:ext uri="{FF2B5EF4-FFF2-40B4-BE49-F238E27FC236}">
                <a16:creationId xmlns:a16="http://schemas.microsoft.com/office/drawing/2014/main" id="{2A1ED31D-2ED2-19A4-34D9-B8A8C6E296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9892" y="1237727"/>
            <a:ext cx="3379596" cy="4750247"/>
          </a:xfrm>
          <a:prstGeom prst="rect">
            <a:avLst/>
          </a:prstGeom>
        </p:spPr>
      </p:pic>
      <p:pic>
        <p:nvPicPr>
          <p:cNvPr id="5" name="Picture 4" descr="Diagram&#10;&#10;AI-generated content may be incorrect.">
            <a:extLst>
              <a:ext uri="{FF2B5EF4-FFF2-40B4-BE49-F238E27FC236}">
                <a16:creationId xmlns:a16="http://schemas.microsoft.com/office/drawing/2014/main" id="{1850B1AF-216B-6556-EBD2-F045E113EC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8739" y="1573026"/>
            <a:ext cx="3882858" cy="4079651"/>
          </a:xfrm>
          <a:prstGeom prst="rect">
            <a:avLst/>
          </a:prstGeom>
        </p:spPr>
      </p:pic>
    </p:spTree>
    <p:extLst>
      <p:ext uri="{BB962C8B-B14F-4D97-AF65-F5344CB8AC3E}">
        <p14:creationId xmlns:p14="http://schemas.microsoft.com/office/powerpoint/2010/main" val="9084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Reducing Exposure to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53</a:t>
            </a:fld>
            <a:endParaRPr lang="en-US" dirty="0"/>
          </a:p>
        </p:txBody>
      </p:sp>
      <p:sp>
        <p:nvSpPr>
          <p:cNvPr id="3" name="Content Placeholder 2">
            <a:extLst>
              <a:ext uri="{FF2B5EF4-FFF2-40B4-BE49-F238E27FC236}">
                <a16:creationId xmlns:a16="http://schemas.microsoft.com/office/drawing/2014/main" id="{C6C5ACB9-A074-C7BD-44FD-1EC6617683F4}"/>
              </a:ext>
            </a:extLst>
          </p:cNvPr>
          <p:cNvSpPr>
            <a:spLocks noGrp="1"/>
          </p:cNvSpPr>
          <p:nvPr>
            <p:ph idx="1"/>
          </p:nvPr>
        </p:nvSpPr>
        <p:spPr>
          <a:xfrm>
            <a:off x="530246" y="1469480"/>
            <a:ext cx="11131507" cy="3390598"/>
          </a:xfrm>
        </p:spPr>
        <p:txBody>
          <a:bodyPr/>
          <a:lstStyle/>
          <a:p>
            <a:pPr marL="342900" indent="-342900">
              <a:buFont typeface="Arial" panose="020B0604020202020204" pitchFamily="34" charset="0"/>
              <a:buChar char="•"/>
            </a:pPr>
            <a:r>
              <a:rPr lang="en-US" b="0" i="0" dirty="0">
                <a:effectLst/>
                <a:latin typeface="Source Sans Pro" panose="020B0503030403020204" pitchFamily="34" charset="0"/>
              </a:rPr>
              <a:t>Regularly clean floors, windowsills, and other surfaces.</a:t>
            </a:r>
          </a:p>
          <a:p>
            <a:pPr marL="342900" indent="-342900">
              <a:buFont typeface="Arial" panose="020B0604020202020204" pitchFamily="34" charset="0"/>
              <a:buChar char="•"/>
            </a:pPr>
            <a:r>
              <a:rPr lang="en-US" b="0" i="0" dirty="0">
                <a:effectLst/>
                <a:latin typeface="Source Sans Pro" panose="020B0503030403020204" pitchFamily="34" charset="0"/>
              </a:rPr>
              <a:t>Wash children’s hands, bottles, pacifiers, and toys often.</a:t>
            </a:r>
          </a:p>
          <a:p>
            <a:pPr marL="342900" indent="-342900">
              <a:buFont typeface="Arial" panose="020B0604020202020204" pitchFamily="34" charset="0"/>
              <a:buChar char="•"/>
            </a:pPr>
            <a:r>
              <a:rPr lang="en-US" b="0" i="0" dirty="0">
                <a:effectLst/>
                <a:latin typeface="Source Sans Pro" panose="020B0503030403020204" pitchFamily="34" charset="0"/>
              </a:rPr>
              <a:t>Make sure children eat a healthy, nutritious diet consistent with the USDA's dietary guidelines, that helps protect children from the effects of lead.</a:t>
            </a:r>
          </a:p>
          <a:p>
            <a:pPr marL="342900" indent="-342900">
              <a:buFont typeface="Arial" panose="020B0604020202020204" pitchFamily="34" charset="0"/>
              <a:buChar char="•"/>
            </a:pPr>
            <a:r>
              <a:rPr lang="en-US" b="0" i="0" dirty="0">
                <a:effectLst/>
                <a:latin typeface="Source Sans Pro" panose="020B0503030403020204" pitchFamily="34" charset="0"/>
              </a:rPr>
              <a:t>Wipe off or remove shoes before entering the house.</a:t>
            </a:r>
            <a:endParaRPr lang="en-US" sz="2800" dirty="0"/>
          </a:p>
        </p:txBody>
      </p:sp>
      <p:pic>
        <p:nvPicPr>
          <p:cNvPr id="6" name="Picture 5" descr="Person washing hands">
            <a:extLst>
              <a:ext uri="{FF2B5EF4-FFF2-40B4-BE49-F238E27FC236}">
                <a16:creationId xmlns:a16="http://schemas.microsoft.com/office/drawing/2014/main" id="{24DAD26E-1DC8-EE10-B417-7911CA0D978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404546" y="4509566"/>
            <a:ext cx="2636861" cy="1757907"/>
          </a:xfrm>
          <a:prstGeom prst="rect">
            <a:avLst/>
          </a:prstGeom>
        </p:spPr>
      </p:pic>
      <p:pic>
        <p:nvPicPr>
          <p:cNvPr id="8" name="Picture 7" descr="Sneakers in a range of sizes">
            <a:extLst>
              <a:ext uri="{FF2B5EF4-FFF2-40B4-BE49-F238E27FC236}">
                <a16:creationId xmlns:a16="http://schemas.microsoft.com/office/drawing/2014/main" id="{3F4CAA20-8568-119C-65E6-40C1C91C19DA}"/>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885583" y="4509566"/>
            <a:ext cx="2671416" cy="1757907"/>
          </a:xfrm>
          <a:prstGeom prst="rect">
            <a:avLst/>
          </a:prstGeom>
        </p:spPr>
      </p:pic>
      <p:pic>
        <p:nvPicPr>
          <p:cNvPr id="11" name="Picture 10" descr="Cleaning items put in gray plastic jar">
            <a:extLst>
              <a:ext uri="{FF2B5EF4-FFF2-40B4-BE49-F238E27FC236}">
                <a16:creationId xmlns:a16="http://schemas.microsoft.com/office/drawing/2014/main" id="{CA98F8DA-68F7-542A-D8BB-5BF0FF231AB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635001" y="4509566"/>
            <a:ext cx="2671416" cy="1717267"/>
          </a:xfrm>
          <a:prstGeom prst="rect">
            <a:avLst/>
          </a:prstGeom>
        </p:spPr>
      </p:pic>
      <p:pic>
        <p:nvPicPr>
          <p:cNvPr id="13" name="Picture 12" descr="Rainbow of fresh vegetables and fruits">
            <a:extLst>
              <a:ext uri="{FF2B5EF4-FFF2-40B4-BE49-F238E27FC236}">
                <a16:creationId xmlns:a16="http://schemas.microsoft.com/office/drawing/2014/main" id="{EC1103FE-8116-0046-1F3C-EFC7D8BBBF3C}"/>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153184" y="4508528"/>
            <a:ext cx="2636861" cy="1758945"/>
          </a:xfrm>
          <a:prstGeom prst="rect">
            <a:avLst/>
          </a:prstGeom>
        </p:spPr>
      </p:pic>
    </p:spTree>
    <p:extLst>
      <p:ext uri="{BB962C8B-B14F-4D97-AF65-F5344CB8AC3E}">
        <p14:creationId xmlns:p14="http://schemas.microsoft.com/office/powerpoint/2010/main" val="197239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Cleaning and Reducing Exposure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54</a:t>
            </a:fld>
            <a:endParaRPr lang="en-US" dirty="0"/>
          </a:p>
        </p:txBody>
      </p:sp>
      <p:pic>
        <p:nvPicPr>
          <p:cNvPr id="5" name="Picture 4" descr="A picture containing indoor, wall, person, floor&#10;&#10;AI-generated content may be incorrect.">
            <a:extLst>
              <a:ext uri="{FF2B5EF4-FFF2-40B4-BE49-F238E27FC236}">
                <a16:creationId xmlns:a16="http://schemas.microsoft.com/office/drawing/2014/main" id="{DB3D58B2-4FFD-0AB1-66A0-3982B7C0E0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676" y="1495382"/>
            <a:ext cx="5544324" cy="4706007"/>
          </a:xfrm>
          <a:prstGeom prst="rect">
            <a:avLst/>
          </a:prstGeom>
        </p:spPr>
      </p:pic>
      <p:sp>
        <p:nvSpPr>
          <p:cNvPr id="8" name="TextBox 7">
            <a:extLst>
              <a:ext uri="{FF2B5EF4-FFF2-40B4-BE49-F238E27FC236}">
                <a16:creationId xmlns:a16="http://schemas.microsoft.com/office/drawing/2014/main" id="{11E561A1-7153-65AC-CD26-EC1A0D8959F5}"/>
              </a:ext>
            </a:extLst>
          </p:cNvPr>
          <p:cNvSpPr txBox="1"/>
          <p:nvPr/>
        </p:nvSpPr>
        <p:spPr>
          <a:xfrm>
            <a:off x="3660117" y="5932537"/>
            <a:ext cx="2499527" cy="276999"/>
          </a:xfrm>
          <a:prstGeom prst="rect">
            <a:avLst/>
          </a:prstGeom>
          <a:noFill/>
        </p:spPr>
        <p:txBody>
          <a:bodyPr wrap="square">
            <a:spAutoFit/>
          </a:bodyPr>
          <a:lstStyle/>
          <a:p>
            <a:pPr algn="r"/>
            <a:r>
              <a:rPr lang="en-US" sz="1200" b="0" i="0" dirty="0">
                <a:solidFill>
                  <a:schemeClr val="bg1"/>
                </a:solidFill>
                <a:effectLst/>
                <a:latin typeface="Nunito" pitchFamily="2" charset="0"/>
              </a:rPr>
              <a:t>CDC/ Dawn </a:t>
            </a:r>
            <a:r>
              <a:rPr lang="en-US" sz="1200" b="0" i="0" dirty="0" err="1">
                <a:solidFill>
                  <a:schemeClr val="bg1"/>
                </a:solidFill>
                <a:effectLst/>
                <a:latin typeface="Nunito" pitchFamily="2" charset="0"/>
              </a:rPr>
              <a:t>Arlotta</a:t>
            </a:r>
            <a:endParaRPr lang="en-US" sz="1200" dirty="0">
              <a:solidFill>
                <a:schemeClr val="bg1"/>
              </a:solidFill>
            </a:endParaRPr>
          </a:p>
        </p:txBody>
      </p:sp>
      <p:pic>
        <p:nvPicPr>
          <p:cNvPr id="13" name="Picture 12" descr="A picture containing outdoor, tree, grass, ground&#10;&#10;AI-generated content may be incorrect.">
            <a:extLst>
              <a:ext uri="{FF2B5EF4-FFF2-40B4-BE49-F238E27FC236}">
                <a16:creationId xmlns:a16="http://schemas.microsoft.com/office/drawing/2014/main" id="{8820F7E8-15DA-A69E-AECB-F99881AF818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40026" y="1503529"/>
            <a:ext cx="5220854" cy="4706007"/>
          </a:xfrm>
          <a:prstGeom prst="rect">
            <a:avLst/>
          </a:prstGeom>
        </p:spPr>
      </p:pic>
      <p:sp>
        <p:nvSpPr>
          <p:cNvPr id="15" name="TextBox 14">
            <a:extLst>
              <a:ext uri="{FF2B5EF4-FFF2-40B4-BE49-F238E27FC236}">
                <a16:creationId xmlns:a16="http://schemas.microsoft.com/office/drawing/2014/main" id="{2218FB3D-AC22-619C-4F44-9C286994CB3E}"/>
              </a:ext>
            </a:extLst>
          </p:cNvPr>
          <p:cNvSpPr txBox="1"/>
          <p:nvPr/>
        </p:nvSpPr>
        <p:spPr>
          <a:xfrm>
            <a:off x="8961353" y="5924390"/>
            <a:ext cx="2499527" cy="276999"/>
          </a:xfrm>
          <a:prstGeom prst="rect">
            <a:avLst/>
          </a:prstGeom>
          <a:noFill/>
        </p:spPr>
        <p:txBody>
          <a:bodyPr wrap="square">
            <a:spAutoFit/>
          </a:bodyPr>
          <a:lstStyle/>
          <a:p>
            <a:pPr algn="r"/>
            <a:r>
              <a:rPr lang="en-US" sz="1200" b="0" i="0" dirty="0">
                <a:solidFill>
                  <a:schemeClr val="bg1"/>
                </a:solidFill>
                <a:effectLst/>
                <a:latin typeface="Nunito" pitchFamily="2" charset="0"/>
              </a:rPr>
              <a:t>CDC/ Dawn </a:t>
            </a:r>
            <a:r>
              <a:rPr lang="en-US" sz="1200" b="0" i="0" dirty="0" err="1">
                <a:solidFill>
                  <a:schemeClr val="bg1"/>
                </a:solidFill>
                <a:effectLst/>
                <a:latin typeface="Nunito" pitchFamily="2" charset="0"/>
              </a:rPr>
              <a:t>Arlotta</a:t>
            </a:r>
            <a:endParaRPr lang="en-US" sz="1200" dirty="0">
              <a:solidFill>
                <a:schemeClr val="bg1"/>
              </a:solidFill>
            </a:endParaRPr>
          </a:p>
        </p:txBody>
      </p:sp>
      <p:cxnSp>
        <p:nvCxnSpPr>
          <p:cNvPr id="6" name="Straight Arrow Connector 5">
            <a:extLst>
              <a:ext uri="{FF2B5EF4-FFF2-40B4-BE49-F238E27FC236}">
                <a16:creationId xmlns:a16="http://schemas.microsoft.com/office/drawing/2014/main" id="{267AD48C-0C82-640B-3F91-51F069F75EE4}"/>
              </a:ext>
            </a:extLst>
          </p:cNvPr>
          <p:cNvCxnSpPr/>
          <p:nvPr/>
        </p:nvCxnSpPr>
        <p:spPr>
          <a:xfrm flipV="1">
            <a:off x="3421294" y="3945276"/>
            <a:ext cx="914400" cy="17055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31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Environmental Sample Information</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55</a:t>
            </a:fld>
            <a:endParaRPr lang="en-US" dirty="0"/>
          </a:p>
        </p:txBody>
      </p:sp>
      <p:pic>
        <p:nvPicPr>
          <p:cNvPr id="7" name="Picture 6" descr="Graphical user interface, text, application&#10;&#10;AI-generated content may be incorrect.">
            <a:extLst>
              <a:ext uri="{FF2B5EF4-FFF2-40B4-BE49-F238E27FC236}">
                <a16:creationId xmlns:a16="http://schemas.microsoft.com/office/drawing/2014/main" id="{61DBA629-0BF2-D167-CE10-E27766F949F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3441" y="1423684"/>
            <a:ext cx="7625064" cy="4849402"/>
          </a:xfrm>
          <a:prstGeom prst="rect">
            <a:avLst/>
          </a:prstGeom>
        </p:spPr>
      </p:pic>
      <p:pic>
        <p:nvPicPr>
          <p:cNvPr id="10" name="Picture 9" descr="Graphical user interface, text, application&#10;&#10;AI-generated content may be incorrect.">
            <a:extLst>
              <a:ext uri="{FF2B5EF4-FFF2-40B4-BE49-F238E27FC236}">
                <a16:creationId xmlns:a16="http://schemas.microsoft.com/office/drawing/2014/main" id="{1E46EBB6-AED8-0A3C-BA5D-D89D82511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5380" y="3160881"/>
            <a:ext cx="2570195" cy="1873455"/>
          </a:xfrm>
          <a:prstGeom prst="rect">
            <a:avLst/>
          </a:prstGeom>
        </p:spPr>
      </p:pic>
      <p:sp>
        <p:nvSpPr>
          <p:cNvPr id="11" name="Oval 10">
            <a:extLst>
              <a:ext uri="{FF2B5EF4-FFF2-40B4-BE49-F238E27FC236}">
                <a16:creationId xmlns:a16="http://schemas.microsoft.com/office/drawing/2014/main" id="{89A2AB0E-3426-0C1E-7464-B71EA221ECA5}"/>
              </a:ext>
            </a:extLst>
          </p:cNvPr>
          <p:cNvSpPr/>
          <p:nvPr/>
        </p:nvSpPr>
        <p:spPr>
          <a:xfrm>
            <a:off x="9589807" y="4097608"/>
            <a:ext cx="2035768" cy="81343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290609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Probable Exposure Outside of the US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56</a:t>
            </a:fld>
            <a:endParaRPr lang="en-US" dirty="0"/>
          </a:p>
        </p:txBody>
      </p:sp>
      <p:pic>
        <p:nvPicPr>
          <p:cNvPr id="1026" name="Picture 2">
            <a:extLst>
              <a:ext uri="{FF2B5EF4-FFF2-40B4-BE49-F238E27FC236}">
                <a16:creationId xmlns:a16="http://schemas.microsoft.com/office/drawing/2014/main" id="{29469BBA-90F2-6DAF-B5A2-D97FDBD91A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682137"/>
            <a:ext cx="5600700" cy="40005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5" descr="A picture containing graphical user interface&#10;&#10;AI-generated content may be incorrect.">
            <a:extLst>
              <a:ext uri="{FF2B5EF4-FFF2-40B4-BE49-F238E27FC236}">
                <a16:creationId xmlns:a16="http://schemas.microsoft.com/office/drawing/2014/main" id="{396B1677-59F1-492D-D098-96DC08BD34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 y="3401360"/>
            <a:ext cx="5287113" cy="562053"/>
          </a:xfrm>
          <a:prstGeom prst="rect">
            <a:avLst/>
          </a:prstGeom>
          <a:ln>
            <a:solidFill>
              <a:schemeClr val="tx1"/>
            </a:solidFill>
          </a:ln>
        </p:spPr>
      </p:pic>
    </p:spTree>
    <p:extLst>
      <p:ext uri="{BB962C8B-B14F-4D97-AF65-F5344CB8AC3E}">
        <p14:creationId xmlns:p14="http://schemas.microsoft.com/office/powerpoint/2010/main" val="233506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Probable Exposure Outside of the US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57</a:t>
            </a:fld>
            <a:endParaRPr lang="en-US" dirty="0"/>
          </a:p>
        </p:txBody>
      </p:sp>
      <p:pic>
        <p:nvPicPr>
          <p:cNvPr id="15" name="Picture 14" descr="Graphical user interface, text, application, email&#10;&#10;AI-generated content may be incorrect.">
            <a:extLst>
              <a:ext uri="{FF2B5EF4-FFF2-40B4-BE49-F238E27FC236}">
                <a16:creationId xmlns:a16="http://schemas.microsoft.com/office/drawing/2014/main" id="{0A5C8D62-647D-A84A-4CD0-6651EF348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681" y="1361099"/>
            <a:ext cx="8497486" cy="4867954"/>
          </a:xfrm>
          <a:prstGeom prst="rect">
            <a:avLst/>
          </a:prstGeom>
        </p:spPr>
      </p:pic>
      <p:sp>
        <p:nvSpPr>
          <p:cNvPr id="7" name="Oval 6">
            <a:extLst>
              <a:ext uri="{FF2B5EF4-FFF2-40B4-BE49-F238E27FC236}">
                <a16:creationId xmlns:a16="http://schemas.microsoft.com/office/drawing/2014/main" id="{7AA323BE-841B-9F4D-D884-058FEA7BC107}"/>
              </a:ext>
            </a:extLst>
          </p:cNvPr>
          <p:cNvSpPr/>
          <p:nvPr/>
        </p:nvSpPr>
        <p:spPr>
          <a:xfrm>
            <a:off x="8219552" y="1668026"/>
            <a:ext cx="1185705" cy="3416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9" name="Picture 8">
            <a:extLst>
              <a:ext uri="{FF2B5EF4-FFF2-40B4-BE49-F238E27FC236}">
                <a16:creationId xmlns:a16="http://schemas.microsoft.com/office/drawing/2014/main" id="{39E4136F-2C39-502F-ED69-C59720D16D6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970480" y="4474032"/>
            <a:ext cx="5906324" cy="236795"/>
          </a:xfrm>
          <a:prstGeom prst="rect">
            <a:avLst/>
          </a:prstGeom>
        </p:spPr>
      </p:pic>
      <p:pic>
        <p:nvPicPr>
          <p:cNvPr id="11" name="Picture 10">
            <a:extLst>
              <a:ext uri="{FF2B5EF4-FFF2-40B4-BE49-F238E27FC236}">
                <a16:creationId xmlns:a16="http://schemas.microsoft.com/office/drawing/2014/main" id="{7B30E00C-DC21-4D9F-C89C-230ACC36FC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0479" y="4189066"/>
            <a:ext cx="5906324" cy="276264"/>
          </a:xfrm>
          <a:prstGeom prst="rect">
            <a:avLst/>
          </a:prstGeom>
        </p:spPr>
      </p:pic>
      <p:pic>
        <p:nvPicPr>
          <p:cNvPr id="13" name="Picture 12">
            <a:extLst>
              <a:ext uri="{FF2B5EF4-FFF2-40B4-BE49-F238E27FC236}">
                <a16:creationId xmlns:a16="http://schemas.microsoft.com/office/drawing/2014/main" id="{5316D2A2-DA3E-0381-021F-1C38B1B9ED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4768" y="3935834"/>
            <a:ext cx="5877745" cy="238158"/>
          </a:xfrm>
          <a:prstGeom prst="rect">
            <a:avLst/>
          </a:prstGeom>
        </p:spPr>
      </p:pic>
    </p:spTree>
    <p:extLst>
      <p:ext uri="{BB962C8B-B14F-4D97-AF65-F5344CB8AC3E}">
        <p14:creationId xmlns:p14="http://schemas.microsoft.com/office/powerpoint/2010/main" val="116947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Reimbursement</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58</a:t>
            </a:fld>
            <a:endParaRPr lang="en-US" dirty="0"/>
          </a:p>
        </p:txBody>
      </p:sp>
      <p:pic>
        <p:nvPicPr>
          <p:cNvPr id="5" name="Picture 4" descr="Text&#10;&#10;AI-generated content may be incorrect.">
            <a:extLst>
              <a:ext uri="{FF2B5EF4-FFF2-40B4-BE49-F238E27FC236}">
                <a16:creationId xmlns:a16="http://schemas.microsoft.com/office/drawing/2014/main" id="{25515CF8-6A6E-8CC2-D004-D8B33CC152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728" y="1788582"/>
            <a:ext cx="10502481" cy="3557141"/>
          </a:xfrm>
          <a:prstGeom prst="rect">
            <a:avLst/>
          </a:prstGeom>
        </p:spPr>
      </p:pic>
    </p:spTree>
    <p:extLst>
      <p:ext uri="{BB962C8B-B14F-4D97-AF65-F5344CB8AC3E}">
        <p14:creationId xmlns:p14="http://schemas.microsoft.com/office/powerpoint/2010/main" val="354587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Investigation Reimbursement</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59</a:t>
            </a:fld>
            <a:endParaRPr lang="en-US" dirty="0"/>
          </a:p>
        </p:txBody>
      </p:sp>
      <p:pic>
        <p:nvPicPr>
          <p:cNvPr id="7" name="Picture 6" descr="Logo, company name&#10;&#10;AI-generated content may be incorrect.">
            <a:extLst>
              <a:ext uri="{FF2B5EF4-FFF2-40B4-BE49-F238E27FC236}">
                <a16:creationId xmlns:a16="http://schemas.microsoft.com/office/drawing/2014/main" id="{DDCDD0F5-6D8C-4413-FFA0-F8B538376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8172" y="1508638"/>
            <a:ext cx="8631534" cy="4679494"/>
          </a:xfrm>
          <a:prstGeom prst="rect">
            <a:avLst/>
          </a:prstGeom>
        </p:spPr>
      </p:pic>
    </p:spTree>
    <p:extLst>
      <p:ext uri="{BB962C8B-B14F-4D97-AF65-F5344CB8AC3E}">
        <p14:creationId xmlns:p14="http://schemas.microsoft.com/office/powerpoint/2010/main" val="289006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a:t>
            </a:fld>
            <a:endParaRPr lang="en-US" dirty="0"/>
          </a:p>
        </p:txBody>
      </p:sp>
      <p:sp>
        <p:nvSpPr>
          <p:cNvPr id="3" name="Title 4">
            <a:extLst>
              <a:ext uri="{FF2B5EF4-FFF2-40B4-BE49-F238E27FC236}">
                <a16:creationId xmlns:a16="http://schemas.microsoft.com/office/drawing/2014/main" id="{E05B99B1-3229-9AF1-0C7C-847B37650C5A}"/>
              </a:ext>
            </a:extLst>
          </p:cNvPr>
          <p:cNvSpPr>
            <a:spLocks noGrp="1"/>
          </p:cNvSpPr>
          <p:nvPr>
            <p:ph type="title"/>
          </p:nvPr>
        </p:nvSpPr>
        <p:spPr>
          <a:xfrm>
            <a:off x="1618596" y="3016250"/>
            <a:ext cx="8954807" cy="825500"/>
          </a:xfrm>
        </p:spPr>
        <p:txBody>
          <a:bodyPr>
            <a:normAutofit fontScale="90000"/>
          </a:bodyPr>
          <a:lstStyle/>
          <a:p>
            <a:pPr algn="ctr"/>
            <a:r>
              <a:rPr lang="en-US" sz="4800" b="1" dirty="0">
                <a:solidFill>
                  <a:schemeClr val="tx1"/>
                </a:solidFill>
                <a:latin typeface="+mn-lt"/>
              </a:rPr>
              <a:t>Lead Testing and Case Criteria</a:t>
            </a:r>
          </a:p>
        </p:txBody>
      </p:sp>
    </p:spTree>
    <p:extLst>
      <p:ext uri="{BB962C8B-B14F-4D97-AF65-F5344CB8AC3E}">
        <p14:creationId xmlns:p14="http://schemas.microsoft.com/office/powerpoint/2010/main" val="179498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Referrals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60</a:t>
            </a:fld>
            <a:endParaRPr lang="en-US" dirty="0"/>
          </a:p>
        </p:txBody>
      </p:sp>
      <p:pic>
        <p:nvPicPr>
          <p:cNvPr id="7" name="Picture 6" descr="Graphical user interface, text&#10;&#10;Description automatically generated with medium confidence">
            <a:extLst>
              <a:ext uri="{FF2B5EF4-FFF2-40B4-BE49-F238E27FC236}">
                <a16:creationId xmlns:a16="http://schemas.microsoft.com/office/drawing/2014/main" id="{D47FAEDA-F42B-245E-1EFF-E37D85C88928}"/>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3766782" y="400540"/>
            <a:ext cx="7790217" cy="5734263"/>
          </a:xfrm>
          <a:prstGeom prst="rect">
            <a:avLst/>
          </a:prstGeom>
          <a:ln>
            <a:solidFill>
              <a:schemeClr val="accent1"/>
            </a:solidFill>
          </a:ln>
        </p:spPr>
      </p:pic>
      <p:pic>
        <p:nvPicPr>
          <p:cNvPr id="5" name="Picture 4" descr="A picture containing website&#10;&#10;AI-generated content may be incorrect.">
            <a:extLst>
              <a:ext uri="{FF2B5EF4-FFF2-40B4-BE49-F238E27FC236}">
                <a16:creationId xmlns:a16="http://schemas.microsoft.com/office/drawing/2014/main" id="{242E1539-7E5D-7708-0441-13043CE06C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148" y="1551397"/>
            <a:ext cx="2814679" cy="4391774"/>
          </a:xfrm>
          <a:prstGeom prst="rect">
            <a:avLst/>
          </a:prstGeom>
        </p:spPr>
      </p:pic>
    </p:spTree>
    <p:extLst>
      <p:ext uri="{BB962C8B-B14F-4D97-AF65-F5344CB8AC3E}">
        <p14:creationId xmlns:p14="http://schemas.microsoft.com/office/powerpoint/2010/main" val="334412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Referrals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61</a:t>
            </a:fld>
            <a:endParaRPr lang="en-US" dirty="0"/>
          </a:p>
        </p:txBody>
      </p:sp>
      <p:pic>
        <p:nvPicPr>
          <p:cNvPr id="5" name="Picture 4" descr="Graphical user interface&#10;&#10;Description automatically generated">
            <a:extLst>
              <a:ext uri="{FF2B5EF4-FFF2-40B4-BE49-F238E27FC236}">
                <a16:creationId xmlns:a16="http://schemas.microsoft.com/office/drawing/2014/main" id="{3CB9A522-E59B-9BEC-22D0-7780FF55208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4007945" y="538052"/>
            <a:ext cx="7751858" cy="5781896"/>
          </a:xfrm>
          <a:prstGeom prst="rect">
            <a:avLst/>
          </a:prstGeom>
          <a:ln>
            <a:solidFill>
              <a:schemeClr val="tx1"/>
            </a:solidFill>
          </a:ln>
        </p:spPr>
      </p:pic>
      <p:pic>
        <p:nvPicPr>
          <p:cNvPr id="8" name="Picture 7" descr="Text&#10;&#10;Description automatically generated">
            <a:extLst>
              <a:ext uri="{FF2B5EF4-FFF2-40B4-BE49-F238E27FC236}">
                <a16:creationId xmlns:a16="http://schemas.microsoft.com/office/drawing/2014/main" id="{BFF02698-FFB2-7560-E901-68C28C7118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053" y="1226040"/>
            <a:ext cx="3648470" cy="3501552"/>
          </a:xfrm>
          <a:prstGeom prst="rect">
            <a:avLst/>
          </a:prstGeom>
        </p:spPr>
      </p:pic>
      <p:pic>
        <p:nvPicPr>
          <p:cNvPr id="11" name="Picture 10" descr="Text&#10;&#10;Description automatically generated">
            <a:extLst>
              <a:ext uri="{FF2B5EF4-FFF2-40B4-BE49-F238E27FC236}">
                <a16:creationId xmlns:a16="http://schemas.microsoft.com/office/drawing/2014/main" id="{3B0ACDB3-1BFA-30AA-855C-F29392C194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053" y="4600649"/>
            <a:ext cx="3791479" cy="1790950"/>
          </a:xfrm>
          <a:prstGeom prst="rect">
            <a:avLst/>
          </a:prstGeom>
        </p:spPr>
      </p:pic>
    </p:spTree>
    <p:extLst>
      <p:ext uri="{BB962C8B-B14F-4D97-AF65-F5344CB8AC3E}">
        <p14:creationId xmlns:p14="http://schemas.microsoft.com/office/powerpoint/2010/main" val="56811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Oregon Childhood Lead Poisoning Prevention Program (CLPPP)</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62</a:t>
            </a:fld>
            <a:endParaRPr lang="en-US" dirty="0"/>
          </a:p>
        </p:txBody>
      </p:sp>
      <p:pic>
        <p:nvPicPr>
          <p:cNvPr id="10" name="Picture 9" descr="A screenshot of a computer&#10;&#10;Description automatically generated">
            <a:extLst>
              <a:ext uri="{FF2B5EF4-FFF2-40B4-BE49-F238E27FC236}">
                <a16:creationId xmlns:a16="http://schemas.microsoft.com/office/drawing/2014/main" id="{5112AF93-046A-340F-ABF3-A126CCDDF778}"/>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379142" y="1345924"/>
            <a:ext cx="11128917" cy="4980534"/>
          </a:xfrm>
          <a:prstGeom prst="rect">
            <a:avLst/>
          </a:prstGeom>
        </p:spPr>
      </p:pic>
      <p:sp>
        <p:nvSpPr>
          <p:cNvPr id="8" name="TextBox 7">
            <a:extLst>
              <a:ext uri="{FF2B5EF4-FFF2-40B4-BE49-F238E27FC236}">
                <a16:creationId xmlns:a16="http://schemas.microsoft.com/office/drawing/2014/main" id="{7F4C7545-B38E-F567-1D61-ED3F06684217}"/>
              </a:ext>
            </a:extLst>
          </p:cNvPr>
          <p:cNvSpPr txBox="1"/>
          <p:nvPr/>
        </p:nvSpPr>
        <p:spPr>
          <a:xfrm>
            <a:off x="8731405" y="3436081"/>
            <a:ext cx="2865864" cy="400110"/>
          </a:xfrm>
          <a:prstGeom prst="rect">
            <a:avLst/>
          </a:prstGeom>
          <a:solidFill>
            <a:schemeClr val="accent4">
              <a:lumMod val="40000"/>
              <a:lumOff val="60000"/>
            </a:schemeClr>
          </a:solidFill>
          <a:effectLst>
            <a:outerShdw blurRad="50800" dist="38100" dir="2700000" algn="tl" rotWithShape="0">
              <a:prstClr val="black">
                <a:alpha val="40000"/>
              </a:prstClr>
            </a:outerShdw>
          </a:effectLst>
        </p:spPr>
        <p:txBody>
          <a:bodyPr wrap="square" rtlCol="0">
            <a:spAutoFit/>
          </a:bodyPr>
          <a:lstStyle/>
          <a:p>
            <a:pPr algn="ctr"/>
            <a:r>
              <a:rPr lang="en-US" sz="2000" u="sng" dirty="0"/>
              <a:t>healthoregon.org/lead</a:t>
            </a:r>
          </a:p>
        </p:txBody>
      </p:sp>
      <p:pic>
        <p:nvPicPr>
          <p:cNvPr id="5" name="Picture 4" descr="Graphical user interface, text, application, email&#10;&#10;Description automatically generated">
            <a:extLst>
              <a:ext uri="{FF2B5EF4-FFF2-40B4-BE49-F238E27FC236}">
                <a16:creationId xmlns:a16="http://schemas.microsoft.com/office/drawing/2014/main" id="{B81CF3E3-BA5D-7A93-7F76-204ADFBEF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0989" y="2413406"/>
            <a:ext cx="2734057" cy="3696216"/>
          </a:xfrm>
          <a:prstGeom prst="rect">
            <a:avLst/>
          </a:prstGeom>
          <a:ln>
            <a:noFill/>
          </a:ln>
          <a:effectLst>
            <a:outerShdw blurRad="292100" dist="139700" dir="2700000" algn="tl" rotWithShape="0">
              <a:srgbClr val="333333">
                <a:alpha val="65000"/>
              </a:srgbClr>
            </a:outerShdw>
          </a:effectLst>
        </p:spPr>
      </p:pic>
      <p:sp>
        <p:nvSpPr>
          <p:cNvPr id="3" name="Oval 2">
            <a:extLst>
              <a:ext uri="{FF2B5EF4-FFF2-40B4-BE49-F238E27FC236}">
                <a16:creationId xmlns:a16="http://schemas.microsoft.com/office/drawing/2014/main" id="{3E028378-B890-6A4C-9827-18F0133AE041}"/>
              </a:ext>
            </a:extLst>
          </p:cNvPr>
          <p:cNvSpPr/>
          <p:nvPr/>
        </p:nvSpPr>
        <p:spPr>
          <a:xfrm>
            <a:off x="2790989" y="5704764"/>
            <a:ext cx="2108557" cy="40485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6" name="Oval 5">
            <a:extLst>
              <a:ext uri="{FF2B5EF4-FFF2-40B4-BE49-F238E27FC236}">
                <a16:creationId xmlns:a16="http://schemas.microsoft.com/office/drawing/2014/main" id="{902D9347-CFD1-B1A9-8577-BAB6CC158D75}"/>
              </a:ext>
            </a:extLst>
          </p:cNvPr>
          <p:cNvSpPr/>
          <p:nvPr/>
        </p:nvSpPr>
        <p:spPr>
          <a:xfrm>
            <a:off x="7936893" y="4951032"/>
            <a:ext cx="2108557" cy="13754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Tree>
    <p:extLst>
      <p:ext uri="{BB962C8B-B14F-4D97-AF65-F5344CB8AC3E}">
        <p14:creationId xmlns:p14="http://schemas.microsoft.com/office/powerpoint/2010/main" val="324895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Resources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63</a:t>
            </a:fld>
            <a:endParaRPr lang="en-US" dirty="0"/>
          </a:p>
        </p:txBody>
      </p:sp>
      <p:pic>
        <p:nvPicPr>
          <p:cNvPr id="5" name="Picture 4" descr="Graphical user interface, website&#10;&#10;Description automatically generated">
            <a:extLst>
              <a:ext uri="{FF2B5EF4-FFF2-40B4-BE49-F238E27FC236}">
                <a16:creationId xmlns:a16="http://schemas.microsoft.com/office/drawing/2014/main" id="{BBC3A752-120C-3F00-65CB-D3360534AD72}"/>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35001" y="1226040"/>
            <a:ext cx="11423176" cy="5479560"/>
          </a:xfrm>
          <a:prstGeom prst="rect">
            <a:avLst/>
          </a:prstGeom>
        </p:spPr>
      </p:pic>
      <p:sp>
        <p:nvSpPr>
          <p:cNvPr id="7" name="TextBox 6">
            <a:extLst>
              <a:ext uri="{FF2B5EF4-FFF2-40B4-BE49-F238E27FC236}">
                <a16:creationId xmlns:a16="http://schemas.microsoft.com/office/drawing/2014/main" id="{5A98A2A2-603F-4642-6B64-DC45267E603D}"/>
              </a:ext>
            </a:extLst>
          </p:cNvPr>
          <p:cNvSpPr txBox="1"/>
          <p:nvPr/>
        </p:nvSpPr>
        <p:spPr>
          <a:xfrm>
            <a:off x="6770565" y="629648"/>
            <a:ext cx="2819242" cy="367283"/>
          </a:xfrm>
          <a:prstGeom prst="rect">
            <a:avLst/>
          </a:prstGeom>
          <a:solidFill>
            <a:schemeClr val="tx1">
              <a:lumMod val="10000"/>
              <a:lumOff val="90000"/>
            </a:schemeClr>
          </a:solidFill>
          <a:effectLst>
            <a:outerShdw blurRad="50800" dist="38100" dir="2700000" algn="tl" rotWithShape="0">
              <a:prstClr val="black">
                <a:alpha val="40000"/>
              </a:prstClr>
            </a:outerShdw>
          </a:effectLst>
        </p:spPr>
        <p:txBody>
          <a:bodyPr wrap="square">
            <a:spAutoFit/>
          </a:bodyPr>
          <a:lstStyle/>
          <a:p>
            <a:r>
              <a:rPr lang="en-US" dirty="0">
                <a:hlinkClick r:id="rId4"/>
              </a:rPr>
              <a:t>https://www.epa.gov/lead</a:t>
            </a:r>
            <a:r>
              <a:rPr lang="en-US" dirty="0"/>
              <a:t> </a:t>
            </a:r>
          </a:p>
        </p:txBody>
      </p:sp>
    </p:spTree>
    <p:extLst>
      <p:ext uri="{BB962C8B-B14F-4D97-AF65-F5344CB8AC3E}">
        <p14:creationId xmlns:p14="http://schemas.microsoft.com/office/powerpoint/2010/main" val="2772720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Resources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64</a:t>
            </a:fld>
            <a:endParaRPr lang="en-US" dirty="0"/>
          </a:p>
        </p:txBody>
      </p:sp>
      <p:pic>
        <p:nvPicPr>
          <p:cNvPr id="6" name="Picture 5" descr="Graphical user interface, text, application, email, website&#10;&#10;Description automatically generated">
            <a:extLst>
              <a:ext uri="{FF2B5EF4-FFF2-40B4-BE49-F238E27FC236}">
                <a16:creationId xmlns:a16="http://schemas.microsoft.com/office/drawing/2014/main" id="{AC98B35A-1520-2FA9-5411-42E19ED05F1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64743" y="1226040"/>
            <a:ext cx="11862513" cy="5479560"/>
          </a:xfrm>
          <a:prstGeom prst="rect">
            <a:avLst/>
          </a:prstGeom>
        </p:spPr>
      </p:pic>
      <p:sp>
        <p:nvSpPr>
          <p:cNvPr id="9" name="TextBox 8">
            <a:extLst>
              <a:ext uri="{FF2B5EF4-FFF2-40B4-BE49-F238E27FC236}">
                <a16:creationId xmlns:a16="http://schemas.microsoft.com/office/drawing/2014/main" id="{DFFADF49-47CC-8479-CC6E-AECA441E1E5B}"/>
              </a:ext>
            </a:extLst>
          </p:cNvPr>
          <p:cNvSpPr txBox="1"/>
          <p:nvPr/>
        </p:nvSpPr>
        <p:spPr>
          <a:xfrm>
            <a:off x="4246884" y="628624"/>
            <a:ext cx="6479276" cy="369332"/>
          </a:xfrm>
          <a:prstGeom prst="rect">
            <a:avLst/>
          </a:prstGeom>
          <a:solidFill>
            <a:schemeClr val="tx1">
              <a:lumMod val="10000"/>
              <a:lumOff val="90000"/>
            </a:schemeClr>
          </a:solidFill>
          <a:effectLst>
            <a:outerShdw blurRad="50800" dist="38100" dir="2700000" algn="tl" rotWithShape="0">
              <a:prstClr val="black">
                <a:alpha val="40000"/>
              </a:prstClr>
            </a:outerShdw>
          </a:effectLst>
        </p:spPr>
        <p:txBody>
          <a:bodyPr wrap="square">
            <a:spAutoFit/>
          </a:bodyPr>
          <a:lstStyle/>
          <a:p>
            <a:r>
              <a:rPr lang="en-US" dirty="0">
                <a:hlinkClick r:id="rId4"/>
              </a:rPr>
              <a:t>https://www.epa.gov/children/heavy-metals-cultural-products</a:t>
            </a:r>
            <a:r>
              <a:rPr lang="en-US" dirty="0"/>
              <a:t> </a:t>
            </a:r>
          </a:p>
        </p:txBody>
      </p:sp>
    </p:spTree>
    <p:extLst>
      <p:ext uri="{BB962C8B-B14F-4D97-AF65-F5344CB8AC3E}">
        <p14:creationId xmlns:p14="http://schemas.microsoft.com/office/powerpoint/2010/main" val="27642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Case Closure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65</a:t>
            </a:fld>
            <a:endParaRPr lang="en-US" dirty="0"/>
          </a:p>
        </p:txBody>
      </p:sp>
      <p:pic>
        <p:nvPicPr>
          <p:cNvPr id="5" name="Picture 4" descr="A screenshot of a computer&#10;&#10;AI-generated content may be incorrect.">
            <a:extLst>
              <a:ext uri="{FF2B5EF4-FFF2-40B4-BE49-F238E27FC236}">
                <a16:creationId xmlns:a16="http://schemas.microsoft.com/office/drawing/2014/main" id="{ABD5AE4A-B3FD-7360-EFE0-C0B95D912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885" y="1328116"/>
            <a:ext cx="8921179" cy="3321882"/>
          </a:xfrm>
          <a:prstGeom prst="rect">
            <a:avLst/>
          </a:prstGeom>
        </p:spPr>
      </p:pic>
      <p:pic>
        <p:nvPicPr>
          <p:cNvPr id="6" name="Picture 5" descr="Table&#10;&#10;AI-generated content may be incorrect.">
            <a:extLst>
              <a:ext uri="{FF2B5EF4-FFF2-40B4-BE49-F238E27FC236}">
                <a16:creationId xmlns:a16="http://schemas.microsoft.com/office/drawing/2014/main" id="{5FACF16E-62B5-8410-663A-7BA8E294BD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7284" y="4524270"/>
            <a:ext cx="3035229" cy="1743642"/>
          </a:xfrm>
          <a:prstGeom prst="rect">
            <a:avLst/>
          </a:prstGeom>
        </p:spPr>
      </p:pic>
    </p:spTree>
    <p:extLst>
      <p:ext uri="{BB962C8B-B14F-4D97-AF65-F5344CB8AC3E}">
        <p14:creationId xmlns:p14="http://schemas.microsoft.com/office/powerpoint/2010/main" val="397694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66</a:t>
            </a:fld>
            <a:endParaRPr lang="en-US" dirty="0"/>
          </a:p>
        </p:txBody>
      </p:sp>
      <p:sp>
        <p:nvSpPr>
          <p:cNvPr id="3" name="Title 4">
            <a:extLst>
              <a:ext uri="{FF2B5EF4-FFF2-40B4-BE49-F238E27FC236}">
                <a16:creationId xmlns:a16="http://schemas.microsoft.com/office/drawing/2014/main" id="{E05B99B1-3229-9AF1-0C7C-847B37650C5A}"/>
              </a:ext>
            </a:extLst>
          </p:cNvPr>
          <p:cNvSpPr>
            <a:spLocks noGrp="1"/>
          </p:cNvSpPr>
          <p:nvPr>
            <p:ph type="title"/>
          </p:nvPr>
        </p:nvSpPr>
        <p:spPr>
          <a:xfrm>
            <a:off x="1618596" y="3016250"/>
            <a:ext cx="8954807" cy="825500"/>
          </a:xfrm>
        </p:spPr>
        <p:txBody>
          <a:bodyPr>
            <a:normAutofit fontScale="90000"/>
          </a:bodyPr>
          <a:lstStyle/>
          <a:p>
            <a:pPr algn="ctr"/>
            <a:r>
              <a:rPr lang="en-US" sz="4800" b="1" dirty="0">
                <a:solidFill>
                  <a:schemeClr val="tx1"/>
                </a:solidFill>
                <a:latin typeface="+mn-lt"/>
              </a:rPr>
              <a:t>Outreach, Training and Collaborative Opportunities</a:t>
            </a:r>
          </a:p>
        </p:txBody>
      </p:sp>
    </p:spTree>
    <p:extLst>
      <p:ext uri="{BB962C8B-B14F-4D97-AF65-F5344CB8AC3E}">
        <p14:creationId xmlns:p14="http://schemas.microsoft.com/office/powerpoint/2010/main" val="238311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348816" cy="825500"/>
          </a:xfrm>
        </p:spPr>
        <p:txBody>
          <a:bodyPr/>
          <a:lstStyle/>
          <a:p>
            <a:r>
              <a:rPr lang="en-US" dirty="0"/>
              <a:t>National Repository of Consumer Product Data</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67</a:t>
            </a:fld>
            <a:endParaRPr lang="en-US" dirty="0"/>
          </a:p>
        </p:txBody>
      </p:sp>
      <p:pic>
        <p:nvPicPr>
          <p:cNvPr id="6" name="Picture 5" descr="Map&#10;&#10;AI-generated content may be incorrect.">
            <a:extLst>
              <a:ext uri="{FF2B5EF4-FFF2-40B4-BE49-F238E27FC236}">
                <a16:creationId xmlns:a16="http://schemas.microsoft.com/office/drawing/2014/main" id="{539371FF-D57C-6679-32A5-247E3269E54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212351" y="1510302"/>
            <a:ext cx="8981319" cy="4710717"/>
          </a:xfrm>
          <a:prstGeom prst="rect">
            <a:avLst/>
          </a:prstGeom>
        </p:spPr>
      </p:pic>
    </p:spTree>
    <p:extLst>
      <p:ext uri="{BB962C8B-B14F-4D97-AF65-F5344CB8AC3E}">
        <p14:creationId xmlns:p14="http://schemas.microsoft.com/office/powerpoint/2010/main" val="57156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348816" cy="825500"/>
          </a:xfrm>
        </p:spPr>
        <p:txBody>
          <a:bodyPr/>
          <a:lstStyle/>
          <a:p>
            <a:r>
              <a:rPr lang="en-US" dirty="0"/>
              <a:t>National Repository of Consumer Product Data</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68</a:t>
            </a:fld>
            <a:endParaRPr lang="en-US" dirty="0"/>
          </a:p>
        </p:txBody>
      </p:sp>
      <p:pic>
        <p:nvPicPr>
          <p:cNvPr id="5" name="Picture 4" descr="Chart, funnel chart&#10;&#10;AI-generated content may be incorrect.">
            <a:extLst>
              <a:ext uri="{FF2B5EF4-FFF2-40B4-BE49-F238E27FC236}">
                <a16:creationId xmlns:a16="http://schemas.microsoft.com/office/drawing/2014/main" id="{11A9EA10-12FE-5ACB-1D7A-BE74062F3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64" y="1352342"/>
            <a:ext cx="9452472" cy="4992087"/>
          </a:xfrm>
          <a:prstGeom prst="rect">
            <a:avLst/>
          </a:prstGeom>
        </p:spPr>
      </p:pic>
    </p:spTree>
    <p:extLst>
      <p:ext uri="{BB962C8B-B14F-4D97-AF65-F5344CB8AC3E}">
        <p14:creationId xmlns:p14="http://schemas.microsoft.com/office/powerpoint/2010/main" val="229758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447968" cy="825500"/>
          </a:xfrm>
        </p:spPr>
        <p:txBody>
          <a:bodyPr/>
          <a:lstStyle/>
          <a:p>
            <a:r>
              <a:rPr lang="en-US" dirty="0"/>
              <a:t>National Repository of Consumer Product Data</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69</a:t>
            </a:fld>
            <a:endParaRPr lang="en-US" dirty="0"/>
          </a:p>
        </p:txBody>
      </p:sp>
      <p:pic>
        <p:nvPicPr>
          <p:cNvPr id="5" name="Picture 4" descr="Table&#10;&#10;AI-generated content may be incorrect.">
            <a:extLst>
              <a:ext uri="{FF2B5EF4-FFF2-40B4-BE49-F238E27FC236}">
                <a16:creationId xmlns:a16="http://schemas.microsoft.com/office/drawing/2014/main" id="{DE334726-6785-71F1-0E4A-8FF8296BBA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765" y="1294895"/>
            <a:ext cx="9546470" cy="5085211"/>
          </a:xfrm>
          <a:prstGeom prst="rect">
            <a:avLst/>
          </a:prstGeom>
        </p:spPr>
      </p:pic>
    </p:spTree>
    <p:extLst>
      <p:ext uri="{BB962C8B-B14F-4D97-AF65-F5344CB8AC3E}">
        <p14:creationId xmlns:p14="http://schemas.microsoft.com/office/powerpoint/2010/main" val="457668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Testing Children for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a:t>
            </a:fld>
            <a:endParaRPr lang="en-US" dirty="0"/>
          </a:p>
        </p:txBody>
      </p:sp>
      <p:pic>
        <p:nvPicPr>
          <p:cNvPr id="5" name="Picture 4" descr="Text&#10;&#10;Description automatically generated">
            <a:extLst>
              <a:ext uri="{FF2B5EF4-FFF2-40B4-BE49-F238E27FC236}">
                <a16:creationId xmlns:a16="http://schemas.microsoft.com/office/drawing/2014/main" id="{27A60228-256A-3718-0AA2-5CBE8E4EFB22}"/>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272758" y="2279643"/>
            <a:ext cx="11589755" cy="2298713"/>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6E42E915-2FC7-A9EC-792C-ACA2C4FA6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8877" y="5384302"/>
            <a:ext cx="2943636" cy="828791"/>
          </a:xfrm>
          <a:prstGeom prst="rect">
            <a:avLst/>
          </a:prstGeom>
        </p:spPr>
      </p:pic>
    </p:spTree>
    <p:extLst>
      <p:ext uri="{BB962C8B-B14F-4D97-AF65-F5344CB8AC3E}">
        <p14:creationId xmlns:p14="http://schemas.microsoft.com/office/powerpoint/2010/main" val="25872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447968" cy="825500"/>
          </a:xfrm>
        </p:spPr>
        <p:txBody>
          <a:bodyPr/>
          <a:lstStyle/>
          <a:p>
            <a:r>
              <a:rPr lang="en-US" dirty="0"/>
              <a:t>National Repository of Consumer Product Data</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70</a:t>
            </a:fld>
            <a:endParaRPr lang="en-US" dirty="0"/>
          </a:p>
        </p:txBody>
      </p:sp>
      <p:pic>
        <p:nvPicPr>
          <p:cNvPr id="5" name="Picture 4" descr="Table&#10;&#10;AI-generated content may be incorrect.">
            <a:extLst>
              <a:ext uri="{FF2B5EF4-FFF2-40B4-BE49-F238E27FC236}">
                <a16:creationId xmlns:a16="http://schemas.microsoft.com/office/drawing/2014/main" id="{D39991BA-9C32-0B6E-50A9-316A910B9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1123" y="1489271"/>
            <a:ext cx="10289754" cy="4718229"/>
          </a:xfrm>
          <a:prstGeom prst="rect">
            <a:avLst/>
          </a:prstGeom>
        </p:spPr>
      </p:pic>
    </p:spTree>
    <p:extLst>
      <p:ext uri="{BB962C8B-B14F-4D97-AF65-F5344CB8AC3E}">
        <p14:creationId xmlns:p14="http://schemas.microsoft.com/office/powerpoint/2010/main" val="265958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447968" cy="825500"/>
          </a:xfrm>
        </p:spPr>
        <p:txBody>
          <a:bodyPr/>
          <a:lstStyle/>
          <a:p>
            <a:r>
              <a:rPr lang="en-US" dirty="0"/>
              <a:t>Collecting Product Data</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71</a:t>
            </a:fld>
            <a:endParaRPr lang="en-US" dirty="0"/>
          </a:p>
        </p:txBody>
      </p:sp>
      <p:pic>
        <p:nvPicPr>
          <p:cNvPr id="5" name="Picture 4" descr="Table&#10;&#10;AI-generated content may be incorrect.">
            <a:extLst>
              <a:ext uri="{FF2B5EF4-FFF2-40B4-BE49-F238E27FC236}">
                <a16:creationId xmlns:a16="http://schemas.microsoft.com/office/drawing/2014/main" id="{9DD27F67-9ED5-7E84-DDB0-462028DBFD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28211"/>
            <a:ext cx="5312591" cy="6032798"/>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indoor, white, dirty, white goods&#10;&#10;AI-generated content may be incorrect.">
            <a:extLst>
              <a:ext uri="{FF2B5EF4-FFF2-40B4-BE49-F238E27FC236}">
                <a16:creationId xmlns:a16="http://schemas.microsoft.com/office/drawing/2014/main" id="{12C07C47-5226-263D-E817-CF79D8AB8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6661" y="1398369"/>
            <a:ext cx="2791215" cy="3753374"/>
          </a:xfrm>
          <a:prstGeom prst="rect">
            <a:avLst/>
          </a:prstGeom>
        </p:spPr>
      </p:pic>
      <p:pic>
        <p:nvPicPr>
          <p:cNvPr id="9" name="Picture 8" descr="A picture containing text, iPod, electronics&#10;&#10;AI-generated content may be incorrect.">
            <a:extLst>
              <a:ext uri="{FF2B5EF4-FFF2-40B4-BE49-F238E27FC236}">
                <a16:creationId xmlns:a16="http://schemas.microsoft.com/office/drawing/2014/main" id="{834C102A-CFD5-35C9-3CB8-926792FE0A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4013" y="2542923"/>
            <a:ext cx="3238952" cy="3600953"/>
          </a:xfrm>
          <a:prstGeom prst="rect">
            <a:avLst/>
          </a:prstGeom>
        </p:spPr>
      </p:pic>
    </p:spTree>
    <p:extLst>
      <p:ext uri="{BB962C8B-B14F-4D97-AF65-F5344CB8AC3E}">
        <p14:creationId xmlns:p14="http://schemas.microsoft.com/office/powerpoint/2010/main" val="235064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XRF Screening Events/</a:t>
            </a:r>
            <a:r>
              <a:rPr lang="en-US" dirty="0" err="1"/>
              <a:t>soilSHOPs</a:t>
            </a:r>
            <a:endParaRPr lang="en-US" dirty="0"/>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72</a:t>
            </a:fld>
            <a:endParaRPr lang="en-US" dirty="0"/>
          </a:p>
        </p:txBody>
      </p:sp>
      <p:pic>
        <p:nvPicPr>
          <p:cNvPr id="7" name="Picture 6" descr="A picture containing text, indoor&#10;&#10;AI-generated content may be incorrect.">
            <a:extLst>
              <a:ext uri="{FF2B5EF4-FFF2-40B4-BE49-F238E27FC236}">
                <a16:creationId xmlns:a16="http://schemas.microsoft.com/office/drawing/2014/main" id="{B59C6E40-C95D-544E-4D7F-68CE2F471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4593" y="1434857"/>
            <a:ext cx="3917920" cy="4647811"/>
          </a:xfrm>
          <a:prstGeom prst="rect">
            <a:avLst/>
          </a:prstGeom>
        </p:spPr>
      </p:pic>
      <p:pic>
        <p:nvPicPr>
          <p:cNvPr id="9" name="Picture 8" descr="A picture containing indoor, floor&#10;&#10;AI-generated content may be incorrect.">
            <a:extLst>
              <a:ext uri="{FF2B5EF4-FFF2-40B4-BE49-F238E27FC236}">
                <a16:creationId xmlns:a16="http://schemas.microsoft.com/office/drawing/2014/main" id="{FF1D73EC-3B53-4E95-F89B-8B1E70E201D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12935" y="1930235"/>
            <a:ext cx="4457369" cy="3829147"/>
          </a:xfrm>
          <a:prstGeom prst="rect">
            <a:avLst/>
          </a:prstGeom>
        </p:spPr>
      </p:pic>
      <p:sp>
        <p:nvSpPr>
          <p:cNvPr id="10" name="Oval 9">
            <a:extLst>
              <a:ext uri="{FF2B5EF4-FFF2-40B4-BE49-F238E27FC236}">
                <a16:creationId xmlns:a16="http://schemas.microsoft.com/office/drawing/2014/main" id="{E351402C-F6E0-647A-0B2D-48CFD0FA3D82}"/>
              </a:ext>
            </a:extLst>
          </p:cNvPr>
          <p:cNvSpPr/>
          <p:nvPr/>
        </p:nvSpPr>
        <p:spPr>
          <a:xfrm rot="14885551">
            <a:off x="955706" y="4021149"/>
            <a:ext cx="2108557" cy="64225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pic>
        <p:nvPicPr>
          <p:cNvPr id="12" name="Picture 11" descr="A picture containing grass, person, outdoor&#10;&#10;AI-generated content may be incorrect.">
            <a:extLst>
              <a:ext uri="{FF2B5EF4-FFF2-40B4-BE49-F238E27FC236}">
                <a16:creationId xmlns:a16="http://schemas.microsoft.com/office/drawing/2014/main" id="{33C70A64-6E9F-1694-498E-BBBF1E6637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3793" y="1930235"/>
            <a:ext cx="2727311" cy="3829146"/>
          </a:xfrm>
          <a:prstGeom prst="rect">
            <a:avLst/>
          </a:prstGeom>
        </p:spPr>
      </p:pic>
    </p:spTree>
    <p:extLst>
      <p:ext uri="{BB962C8B-B14F-4D97-AF65-F5344CB8AC3E}">
        <p14:creationId xmlns:p14="http://schemas.microsoft.com/office/powerpoint/2010/main" val="242878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XRF Screening Events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73</a:t>
            </a:fld>
            <a:endParaRPr lang="en-US" dirty="0"/>
          </a:p>
        </p:txBody>
      </p:sp>
      <p:pic>
        <p:nvPicPr>
          <p:cNvPr id="5" name="Picture 4" descr="Graphical user interface, text, website&#10;&#10;AI-generated content may be incorrect.">
            <a:extLst>
              <a:ext uri="{FF2B5EF4-FFF2-40B4-BE49-F238E27FC236}">
                <a16:creationId xmlns:a16="http://schemas.microsoft.com/office/drawing/2014/main" id="{C9FDD1B0-7917-BB76-1688-D131C808C9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0387" y="203010"/>
            <a:ext cx="10420141" cy="6379979"/>
          </a:xfrm>
          <a:prstGeom prst="rect">
            <a:avLst/>
          </a:prstGeom>
        </p:spPr>
      </p:pic>
      <p:sp>
        <p:nvSpPr>
          <p:cNvPr id="6" name="Oval 5">
            <a:extLst>
              <a:ext uri="{FF2B5EF4-FFF2-40B4-BE49-F238E27FC236}">
                <a16:creationId xmlns:a16="http://schemas.microsoft.com/office/drawing/2014/main" id="{436C3831-C619-63A3-036F-28B37F352DE3}"/>
              </a:ext>
            </a:extLst>
          </p:cNvPr>
          <p:cNvSpPr/>
          <p:nvPr/>
        </p:nvSpPr>
        <p:spPr>
          <a:xfrm>
            <a:off x="8119068" y="6240026"/>
            <a:ext cx="1125416" cy="3429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cxnSp>
        <p:nvCxnSpPr>
          <p:cNvPr id="11" name="Straight Arrow Connector 10">
            <a:extLst>
              <a:ext uri="{FF2B5EF4-FFF2-40B4-BE49-F238E27FC236}">
                <a16:creationId xmlns:a16="http://schemas.microsoft.com/office/drawing/2014/main" id="{797D2696-C0A1-757C-4AFE-AA07D65971EA}"/>
              </a:ext>
            </a:extLst>
          </p:cNvPr>
          <p:cNvCxnSpPr>
            <a:cxnSpLocks/>
            <a:stCxn id="16" idx="2"/>
          </p:cNvCxnSpPr>
          <p:nvPr/>
        </p:nvCxnSpPr>
        <p:spPr>
          <a:xfrm>
            <a:off x="2609891" y="4126481"/>
            <a:ext cx="5579516" cy="2113545"/>
          </a:xfrm>
          <a:prstGeom prst="straightConnector1">
            <a:avLst/>
          </a:prstGeom>
          <a:ln w="19050">
            <a:prstDash val="lg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6" name="Picture 15" descr="Graphical user interface, text, application, email&#10;&#10;AI-generated content may be incorrect.">
            <a:extLst>
              <a:ext uri="{FF2B5EF4-FFF2-40B4-BE49-F238E27FC236}">
                <a16:creationId xmlns:a16="http://schemas.microsoft.com/office/drawing/2014/main" id="{804347BD-81A7-B98B-F4DC-0F1EA232F5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959" y="1473953"/>
            <a:ext cx="4265863" cy="2652528"/>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5243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Risk Assessor Training</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74</a:t>
            </a:fld>
            <a:endParaRPr lang="en-US" dirty="0"/>
          </a:p>
        </p:txBody>
      </p:sp>
      <p:pic>
        <p:nvPicPr>
          <p:cNvPr id="5" name="Picture 4" descr="A person playing video games&#10;&#10;AI-generated content may be incorrect.">
            <a:extLst>
              <a:ext uri="{FF2B5EF4-FFF2-40B4-BE49-F238E27FC236}">
                <a16:creationId xmlns:a16="http://schemas.microsoft.com/office/drawing/2014/main" id="{E1810441-FA90-DB92-B28E-050262988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179" y="1530670"/>
            <a:ext cx="6109244" cy="4559691"/>
          </a:xfrm>
          <a:prstGeom prst="rect">
            <a:avLst/>
          </a:prstGeom>
        </p:spPr>
      </p:pic>
      <p:sp>
        <p:nvSpPr>
          <p:cNvPr id="7" name="TextBox 6">
            <a:extLst>
              <a:ext uri="{FF2B5EF4-FFF2-40B4-BE49-F238E27FC236}">
                <a16:creationId xmlns:a16="http://schemas.microsoft.com/office/drawing/2014/main" id="{5CD607AD-67B7-F241-A8E3-A4EA9F61A0D6}"/>
              </a:ext>
            </a:extLst>
          </p:cNvPr>
          <p:cNvSpPr txBox="1"/>
          <p:nvPr/>
        </p:nvSpPr>
        <p:spPr>
          <a:xfrm>
            <a:off x="6748306" y="1917786"/>
            <a:ext cx="5443694" cy="3262432"/>
          </a:xfrm>
          <a:prstGeom prst="rect">
            <a:avLst/>
          </a:prstGeom>
          <a:noFill/>
        </p:spPr>
        <p:txBody>
          <a:bodyPr wrap="square">
            <a:spAutoFit/>
          </a:bodyPr>
          <a:lstStyle/>
          <a:p>
            <a:pPr marL="0" marR="0">
              <a:spcBef>
                <a:spcPts val="0"/>
              </a:spcBef>
              <a:spcAft>
                <a:spcPts val="0"/>
              </a:spcAft>
            </a:pPr>
            <a:r>
              <a:rPr lang="en-US" sz="1600" dirty="0">
                <a:solidFill>
                  <a:srgbClr val="000000"/>
                </a:solidFill>
                <a:effectLst/>
                <a:latin typeface="Verdana" panose="020B0604030504040204" pitchFamily="34" charset="0"/>
                <a:ea typeface="Aptos" panose="020B0004020202020204" pitchFamily="34" charset="0"/>
              </a:rPr>
              <a:t>The Risk Assessor class that is offered by PBS is a hybrid class over the course of about 8 days, totaling 40 hours of training:</a:t>
            </a:r>
          </a:p>
          <a:p>
            <a:pPr marL="0" marR="0">
              <a:spcBef>
                <a:spcPts val="0"/>
              </a:spcBef>
              <a:spcAft>
                <a:spcPts val="0"/>
              </a:spcAft>
            </a:pPr>
            <a:endParaRPr lang="en-US" sz="1400" dirty="0">
              <a:effectLst/>
              <a:latin typeface="Calibri" panose="020F0502020204030204" pitchFamily="34" charset="0"/>
              <a:ea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dirty="0">
                <a:solidFill>
                  <a:srgbClr val="000000"/>
                </a:solidFill>
                <a:effectLst/>
                <a:latin typeface="Verdana" panose="020B0604030504040204" pitchFamily="34" charset="0"/>
                <a:ea typeface="Times New Roman" panose="02020603050405020304" pitchFamily="18" charset="0"/>
              </a:rPr>
              <a:t>The lecture portion is online through Microsoft Teams. It lasts 6 days and is four hours per day. </a:t>
            </a:r>
            <a:endParaRPr lang="en-US" sz="1400" dirty="0">
              <a:solidFill>
                <a:srgbClr val="000000"/>
              </a:solidFill>
              <a:effectLst/>
              <a:latin typeface="Calibri" panose="020F0502020204030204" pitchFamily="34" charset="0"/>
              <a:ea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1600" dirty="0">
                <a:solidFill>
                  <a:srgbClr val="000000"/>
                </a:solidFill>
                <a:effectLst/>
                <a:latin typeface="Verdana" panose="020B0604030504040204" pitchFamily="34" charset="0"/>
                <a:ea typeface="Times New Roman" panose="02020603050405020304" pitchFamily="18" charset="0"/>
              </a:rPr>
              <a:t>The final 16 hours takes place at the PBS location in Portland. This portion consists of hands-on exercises and the course test. </a:t>
            </a:r>
          </a:p>
          <a:p>
            <a:pPr marL="342900" marR="0" lvl="0" indent="-342900">
              <a:spcBef>
                <a:spcPts val="0"/>
              </a:spcBef>
              <a:spcAft>
                <a:spcPts val="0"/>
              </a:spcAft>
              <a:buFont typeface="Symbol" panose="05050102010706020507" pitchFamily="18" charset="2"/>
              <a:buChar char=""/>
            </a:pPr>
            <a:r>
              <a:rPr lang="en-US" sz="1600" dirty="0">
                <a:solidFill>
                  <a:srgbClr val="000000"/>
                </a:solidFill>
                <a:latin typeface="Verdana" panose="020B0604030504040204" pitchFamily="34" charset="0"/>
                <a:ea typeface="Aptos" panose="020B0004020202020204" pitchFamily="34" charset="0"/>
              </a:rPr>
              <a:t>The training will be </a:t>
            </a:r>
            <a:r>
              <a:rPr lang="en-US" sz="1600" u="sng" dirty="0">
                <a:effectLst/>
                <a:latin typeface="Verdana" panose="020B0604030504040204" pitchFamily="34" charset="0"/>
                <a:ea typeface="Verdana" panose="020B0604030504040204" pitchFamily="34" charset="0"/>
              </a:rPr>
              <a:t>Sept. 8 – 18</a:t>
            </a:r>
            <a:r>
              <a:rPr lang="en-US" sz="1600" u="sng" dirty="0">
                <a:solidFill>
                  <a:srgbClr val="000000"/>
                </a:solidFill>
                <a:effectLst/>
                <a:latin typeface="Verdana" panose="020B0604030504040204" pitchFamily="34" charset="0"/>
                <a:ea typeface="Aptos" panose="020B0004020202020204" pitchFamily="34" charset="0"/>
              </a:rPr>
              <a:t>, 2025</a:t>
            </a:r>
          </a:p>
          <a:p>
            <a:pPr marL="342900" marR="0" lvl="0" indent="-342900">
              <a:spcBef>
                <a:spcPts val="0"/>
              </a:spcBef>
              <a:spcAft>
                <a:spcPts val="0"/>
              </a:spcAft>
              <a:buFont typeface="Symbol" panose="05050102010706020507" pitchFamily="18" charset="2"/>
              <a:buChar char=""/>
            </a:pPr>
            <a:r>
              <a:rPr lang="en-US" sz="1600" dirty="0">
                <a:solidFill>
                  <a:srgbClr val="000000"/>
                </a:solidFill>
                <a:effectLst/>
                <a:latin typeface="Verdana" panose="020B0604030504040204" pitchFamily="34" charset="0"/>
                <a:ea typeface="Aptos" panose="020B0004020202020204" pitchFamily="34" charset="0"/>
              </a:rPr>
              <a:t>OHA CLPPP currently has funds to cover LPHA training and certification</a:t>
            </a:r>
            <a:endParaRPr lang="en-US" sz="1400" dirty="0">
              <a:solidFill>
                <a:srgbClr val="000000"/>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2821552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Hiring Risk Assessors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75</a:t>
            </a:fld>
            <a:endParaRPr lang="en-US" dirty="0"/>
          </a:p>
        </p:txBody>
      </p:sp>
      <p:pic>
        <p:nvPicPr>
          <p:cNvPr id="5" name="Picture 4" descr="A picture containing text, grass, outdoor&#10;&#10;AI-generated content may be incorrect.">
            <a:extLst>
              <a:ext uri="{FF2B5EF4-FFF2-40B4-BE49-F238E27FC236}">
                <a16:creationId xmlns:a16="http://schemas.microsoft.com/office/drawing/2014/main" id="{D1F2AE6E-1BC2-581F-6C12-7501501336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816" y="1897536"/>
            <a:ext cx="7655960" cy="3740039"/>
          </a:xfrm>
          <a:prstGeom prst="rect">
            <a:avLst/>
          </a:prstGeom>
        </p:spPr>
      </p:pic>
      <p:pic>
        <p:nvPicPr>
          <p:cNvPr id="7" name="Picture 6" descr="A picture containing text, different&#10;&#10;AI-generated content may be incorrect.">
            <a:extLst>
              <a:ext uri="{FF2B5EF4-FFF2-40B4-BE49-F238E27FC236}">
                <a16:creationId xmlns:a16="http://schemas.microsoft.com/office/drawing/2014/main" id="{FFF65750-986F-C281-4EF9-392AC62C24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16584" y="1515723"/>
            <a:ext cx="3378769" cy="4665324"/>
          </a:xfrm>
          <a:prstGeom prst="rect">
            <a:avLst/>
          </a:prstGeom>
          <a:ln>
            <a:solidFill>
              <a:schemeClr val="tx1"/>
            </a:solidFill>
          </a:ln>
        </p:spPr>
      </p:pic>
    </p:spTree>
    <p:extLst>
      <p:ext uri="{BB962C8B-B14F-4D97-AF65-F5344CB8AC3E}">
        <p14:creationId xmlns:p14="http://schemas.microsoft.com/office/powerpoint/2010/main" val="300401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Quarterly LPHA Meetings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76</a:t>
            </a:fld>
            <a:endParaRPr lang="en-US" dirty="0"/>
          </a:p>
        </p:txBody>
      </p:sp>
      <p:sp>
        <p:nvSpPr>
          <p:cNvPr id="3" name="TextBox 2">
            <a:extLst>
              <a:ext uri="{FF2B5EF4-FFF2-40B4-BE49-F238E27FC236}">
                <a16:creationId xmlns:a16="http://schemas.microsoft.com/office/drawing/2014/main" id="{C3B5C66C-CB6E-4251-6220-7B7808987495}"/>
              </a:ext>
            </a:extLst>
          </p:cNvPr>
          <p:cNvSpPr txBox="1"/>
          <p:nvPr/>
        </p:nvSpPr>
        <p:spPr>
          <a:xfrm>
            <a:off x="763675" y="1909187"/>
            <a:ext cx="10128738" cy="3416320"/>
          </a:xfrm>
          <a:prstGeom prst="rect">
            <a:avLst/>
          </a:prstGeom>
          <a:noFill/>
        </p:spPr>
        <p:txBody>
          <a:bodyPr wrap="square" rtlCol="0">
            <a:spAutoFit/>
          </a:bodyPr>
          <a:lstStyle/>
          <a:p>
            <a:pPr marL="342900" indent="-342900" algn="l">
              <a:buFont typeface="Arial" panose="020B0604020202020204" pitchFamily="34" charset="0"/>
              <a:buChar char="•"/>
            </a:pPr>
            <a:r>
              <a:rPr lang="en-US" sz="2400" dirty="0"/>
              <a:t>Some LPHAs with large caseloads have expressed interest in meeting virtually to discuss challenges with case closure, changes in Orpheus, and other case management topics</a:t>
            </a:r>
          </a:p>
          <a:p>
            <a:pPr marL="342900" indent="-342900" algn="l">
              <a:buFont typeface="Arial" panose="020B0604020202020204" pitchFamily="34" charset="0"/>
              <a:buChar char="•"/>
            </a:pPr>
            <a:endParaRPr lang="en-US" sz="2400" dirty="0"/>
          </a:p>
          <a:p>
            <a:pPr marL="342900" indent="-342900" algn="l">
              <a:buFont typeface="Arial" panose="020B0604020202020204" pitchFamily="34" charset="0"/>
              <a:buChar char="•"/>
            </a:pPr>
            <a:r>
              <a:rPr lang="en-US" sz="2400" dirty="0"/>
              <a:t>If you’re interested, please contact me after this meeting to express your interest and any topics </a:t>
            </a:r>
          </a:p>
          <a:p>
            <a:pPr marL="342900" indent="-342900" algn="l">
              <a:buFont typeface="Arial" panose="020B0604020202020204" pitchFamily="34" charset="0"/>
              <a:buChar char="•"/>
            </a:pPr>
            <a:endParaRPr lang="en-US" sz="2400" dirty="0"/>
          </a:p>
          <a:p>
            <a:pPr marL="342900" indent="-342900" algn="l">
              <a:buFont typeface="Arial" panose="020B0604020202020204" pitchFamily="34" charset="0"/>
              <a:buChar char="•"/>
            </a:pPr>
            <a:r>
              <a:rPr lang="en-US" sz="2400" dirty="0"/>
              <a:t>Voluntary, no pressure to attend, just opportunities to share good ideas and strategies so you don’t feel alone</a:t>
            </a:r>
          </a:p>
        </p:txBody>
      </p:sp>
    </p:spTree>
    <p:extLst>
      <p:ext uri="{BB962C8B-B14F-4D97-AF65-F5344CB8AC3E}">
        <p14:creationId xmlns:p14="http://schemas.microsoft.com/office/powerpoint/2010/main" val="3630231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a:xfrm>
            <a:off x="635001" y="400540"/>
            <a:ext cx="10950748" cy="825500"/>
          </a:xfrm>
        </p:spPr>
        <p:txBody>
          <a:bodyPr/>
          <a:lstStyle/>
          <a:p>
            <a:r>
              <a:rPr lang="en-US" dirty="0"/>
              <a:t>Outreach to Immigrant and Refugee Communities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77</a:t>
            </a:fld>
            <a:endParaRPr lang="en-US" dirty="0"/>
          </a:p>
        </p:txBody>
      </p:sp>
      <p:pic>
        <p:nvPicPr>
          <p:cNvPr id="5" name="Picture 4" descr="Logo, company name&#10;&#10;AI-generated content may be incorrect.">
            <a:extLst>
              <a:ext uri="{FF2B5EF4-FFF2-40B4-BE49-F238E27FC236}">
                <a16:creationId xmlns:a16="http://schemas.microsoft.com/office/drawing/2014/main" id="{D44715A2-720E-CCCC-AB57-219C1FFB7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753942"/>
            <a:ext cx="6569667" cy="3686810"/>
          </a:xfrm>
          <a:prstGeom prst="rect">
            <a:avLst/>
          </a:prstGeom>
          <a:ln>
            <a:solidFill>
              <a:schemeClr val="tx1"/>
            </a:solidFill>
          </a:ln>
        </p:spPr>
      </p:pic>
      <p:pic>
        <p:nvPicPr>
          <p:cNvPr id="7" name="Picture 6" descr="A picture containing indoor, office, conference room&#10;&#10;AI-generated content may be incorrect.">
            <a:extLst>
              <a:ext uri="{FF2B5EF4-FFF2-40B4-BE49-F238E27FC236}">
                <a16:creationId xmlns:a16="http://schemas.microsoft.com/office/drawing/2014/main" id="{8A5201DE-B8E5-E518-73A7-3E2554FC3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5482" y="1474925"/>
            <a:ext cx="3749107" cy="2482286"/>
          </a:xfrm>
          <a:prstGeom prst="rect">
            <a:avLst/>
          </a:prstGeom>
        </p:spPr>
      </p:pic>
      <p:pic>
        <p:nvPicPr>
          <p:cNvPr id="9" name="Picture 8" descr="A picture containing text, cup, coffee, indoor&#10;&#10;AI-generated content may be incorrect.">
            <a:extLst>
              <a:ext uri="{FF2B5EF4-FFF2-40B4-BE49-F238E27FC236}">
                <a16:creationId xmlns:a16="http://schemas.microsoft.com/office/drawing/2014/main" id="{4DD3C352-422E-54D9-3476-36CF86C6F9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2010" y="3429000"/>
            <a:ext cx="2573393" cy="2809124"/>
          </a:xfrm>
          <a:prstGeom prst="rect">
            <a:avLst/>
          </a:prstGeom>
        </p:spPr>
      </p:pic>
    </p:spTree>
    <p:extLst>
      <p:ext uri="{BB962C8B-B14F-4D97-AF65-F5344CB8AC3E}">
        <p14:creationId xmlns:p14="http://schemas.microsoft.com/office/powerpoint/2010/main" val="67520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Data Transparency and Public Dashboard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78</a:t>
            </a:fld>
            <a:endParaRPr lang="en-US" dirty="0"/>
          </a:p>
        </p:txBody>
      </p:sp>
      <p:pic>
        <p:nvPicPr>
          <p:cNvPr id="5" name="Picture 4" descr="Chart&#10;&#10;AI-generated content may be incorrect.">
            <a:extLst>
              <a:ext uri="{FF2B5EF4-FFF2-40B4-BE49-F238E27FC236}">
                <a16:creationId xmlns:a16="http://schemas.microsoft.com/office/drawing/2014/main" id="{1FF374F9-4BCB-9F10-2EE1-F5CE861C2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1" y="1317382"/>
            <a:ext cx="6738341" cy="5062006"/>
          </a:xfrm>
          <a:prstGeom prst="rect">
            <a:avLst/>
          </a:prstGeom>
        </p:spPr>
      </p:pic>
      <p:pic>
        <p:nvPicPr>
          <p:cNvPr id="7" name="Picture 6" descr="Diagram&#10;&#10;AI-generated content may be incorrect.">
            <a:extLst>
              <a:ext uri="{FF2B5EF4-FFF2-40B4-BE49-F238E27FC236}">
                <a16:creationId xmlns:a16="http://schemas.microsoft.com/office/drawing/2014/main" id="{BB30F351-5BFD-6D3D-CA8A-ECA8FC864B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8205" y="1590645"/>
            <a:ext cx="4410691" cy="4515480"/>
          </a:xfrm>
          <a:prstGeom prst="rect">
            <a:avLst/>
          </a:prstGeom>
          <a:ln>
            <a:solidFill>
              <a:schemeClr val="tx1"/>
            </a:solidFill>
          </a:ln>
        </p:spPr>
      </p:pic>
    </p:spTree>
    <p:extLst>
      <p:ext uri="{BB962C8B-B14F-4D97-AF65-F5344CB8AC3E}">
        <p14:creationId xmlns:p14="http://schemas.microsoft.com/office/powerpoint/2010/main" val="194097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Data Transparency and Public Dashboard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79</a:t>
            </a:fld>
            <a:endParaRPr lang="en-US" dirty="0"/>
          </a:p>
        </p:txBody>
      </p:sp>
      <p:pic>
        <p:nvPicPr>
          <p:cNvPr id="5" name="Picture 4" descr="Map&#10;&#10;AI-generated content may be incorrect.">
            <a:extLst>
              <a:ext uri="{FF2B5EF4-FFF2-40B4-BE49-F238E27FC236}">
                <a16:creationId xmlns:a16="http://schemas.microsoft.com/office/drawing/2014/main" id="{1D7BDB24-F018-814A-9CC0-7851FD001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129" y="1651250"/>
            <a:ext cx="8876374" cy="4103586"/>
          </a:xfrm>
          <a:prstGeom prst="rect">
            <a:avLst/>
          </a:prstGeom>
        </p:spPr>
      </p:pic>
      <p:pic>
        <p:nvPicPr>
          <p:cNvPr id="7" name="Picture 6" descr="Graphical user interface, text, application, chat or text message&#10;&#10;AI-generated content may be incorrect.">
            <a:extLst>
              <a:ext uri="{FF2B5EF4-FFF2-40B4-BE49-F238E27FC236}">
                <a16:creationId xmlns:a16="http://schemas.microsoft.com/office/drawing/2014/main" id="{A6489B17-3A6B-21EA-A1ED-AC4BA3B7C2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2819" y="1651250"/>
            <a:ext cx="2575416" cy="4158949"/>
          </a:xfrm>
          <a:prstGeom prst="rect">
            <a:avLst/>
          </a:prstGeom>
        </p:spPr>
      </p:pic>
    </p:spTree>
    <p:extLst>
      <p:ext uri="{BB962C8B-B14F-4D97-AF65-F5344CB8AC3E}">
        <p14:creationId xmlns:p14="http://schemas.microsoft.com/office/powerpoint/2010/main" val="3734088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Testing Children for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8</a:t>
            </a:fld>
            <a:endParaRPr lang="en-US" dirty="0"/>
          </a:p>
        </p:txBody>
      </p:sp>
      <p:pic>
        <p:nvPicPr>
          <p:cNvPr id="3" name="Picture 2" descr="Screen Clipping">
            <a:extLst>
              <a:ext uri="{FF2B5EF4-FFF2-40B4-BE49-F238E27FC236}">
                <a16:creationId xmlns:a16="http://schemas.microsoft.com/office/drawing/2014/main" id="{FAAC947B-948A-2340-9C13-100717E58DD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050665" y="5625402"/>
            <a:ext cx="3141335" cy="760891"/>
          </a:xfrm>
          <a:prstGeom prst="rect">
            <a:avLst/>
          </a:prstGeom>
        </p:spPr>
      </p:pic>
      <p:pic>
        <p:nvPicPr>
          <p:cNvPr id="6" name="Picture 5" descr="Screen Clipping">
            <a:extLst>
              <a:ext uri="{FF2B5EF4-FFF2-40B4-BE49-F238E27FC236}">
                <a16:creationId xmlns:a16="http://schemas.microsoft.com/office/drawing/2014/main" id="{3A100A11-CFD3-6233-78A2-27A0AB4B63F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278265" y="1535871"/>
            <a:ext cx="7772400" cy="2924082"/>
          </a:xfrm>
          <a:prstGeom prst="rect">
            <a:avLst/>
          </a:prstGeom>
        </p:spPr>
      </p:pic>
      <p:sp>
        <p:nvSpPr>
          <p:cNvPr id="8" name="Rectangle 7">
            <a:extLst>
              <a:ext uri="{FF2B5EF4-FFF2-40B4-BE49-F238E27FC236}">
                <a16:creationId xmlns:a16="http://schemas.microsoft.com/office/drawing/2014/main" id="{8D35A77F-AE64-326E-3438-5CDF8453EE6E}"/>
              </a:ext>
            </a:extLst>
          </p:cNvPr>
          <p:cNvSpPr/>
          <p:nvPr/>
        </p:nvSpPr>
        <p:spPr>
          <a:xfrm>
            <a:off x="1354465" y="2145471"/>
            <a:ext cx="7620000" cy="3170099"/>
          </a:xfrm>
          <a:prstGeom prst="rect">
            <a:avLst/>
          </a:prstGeom>
          <a:solidFill>
            <a:schemeClr val="bg1"/>
          </a:solidFill>
          <a:effectLst/>
        </p:spPr>
        <p:txBody>
          <a:bodyPr wrap="square">
            <a:spAutoFit/>
          </a:bodyPr>
          <a:lstStyle/>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All children enrolled in Medicaid, regardless of whether coverage is funded through title XIX or XXI, are required to receive blood lead screening tests at ages 12 months and 24 months. </a:t>
            </a: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Any child between 24 and 72 months with no record of a previous blood lead screening test must receive one. </a:t>
            </a:r>
          </a:p>
          <a:p>
            <a:pPr marL="342900" indent="-342900">
              <a:buFont typeface="Arial" panose="020B0604020202020204" pitchFamily="34" charset="0"/>
              <a:buChar char="•"/>
            </a:pPr>
            <a:r>
              <a:rPr lang="en-US" sz="2000" u="sng" dirty="0">
                <a:latin typeface="Calibri" panose="020F0502020204030204" pitchFamily="34" charset="0"/>
                <a:cs typeface="Calibri" panose="020F0502020204030204" pitchFamily="34" charset="0"/>
              </a:rPr>
              <a:t>Completion of a risk assessment questionnaire does not meet the Medicaid requirement. </a:t>
            </a:r>
          </a:p>
          <a:p>
            <a:pPr marL="342900" indent="-342900">
              <a:buFont typeface="Arial" panose="020B0604020202020204" pitchFamily="34" charset="0"/>
              <a:buChar char="•"/>
            </a:pPr>
            <a:r>
              <a:rPr lang="en-US" sz="2000" dirty="0">
                <a:latin typeface="Calibri" panose="020F0502020204030204" pitchFamily="34" charset="0"/>
                <a:cs typeface="Calibri" panose="020F0502020204030204" pitchFamily="34" charset="0"/>
              </a:rPr>
              <a:t>The Medicaid requirement is met only when the two blood lead screening tests identified above (or a catch-up blood lead screening test) are conducted.</a:t>
            </a:r>
          </a:p>
        </p:txBody>
      </p:sp>
    </p:spTree>
    <p:extLst>
      <p:ext uri="{BB962C8B-B14F-4D97-AF65-F5344CB8AC3E}">
        <p14:creationId xmlns:p14="http://schemas.microsoft.com/office/powerpoint/2010/main" val="1606241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Questions?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80</a:t>
            </a:fld>
            <a:endParaRPr lang="en-US" dirty="0"/>
          </a:p>
        </p:txBody>
      </p:sp>
      <p:sp>
        <p:nvSpPr>
          <p:cNvPr id="5" name="TextBox 4">
            <a:extLst>
              <a:ext uri="{FF2B5EF4-FFF2-40B4-BE49-F238E27FC236}">
                <a16:creationId xmlns:a16="http://schemas.microsoft.com/office/drawing/2014/main" id="{694C0C77-AC38-2BEC-33A2-13A39D68E051}"/>
              </a:ext>
            </a:extLst>
          </p:cNvPr>
          <p:cNvSpPr txBox="1"/>
          <p:nvPr/>
        </p:nvSpPr>
        <p:spPr>
          <a:xfrm>
            <a:off x="798815" y="2738533"/>
            <a:ext cx="6097712" cy="1200329"/>
          </a:xfrm>
          <a:prstGeom prst="rect">
            <a:avLst/>
          </a:prstGeom>
          <a:noFill/>
        </p:spPr>
        <p:txBody>
          <a:bodyPr wrap="square">
            <a:spAutoFit/>
          </a:bodyPr>
          <a:lstStyle/>
          <a:p>
            <a:r>
              <a:rPr lang="en-US" sz="2400" dirty="0"/>
              <a:t>Contact Ryan Barker  </a:t>
            </a:r>
            <a:r>
              <a:rPr lang="en-US" sz="2400" dirty="0">
                <a:hlinkClick r:id="rId3"/>
              </a:rPr>
              <a:t>ryan.s.barker@oha.oregon.gov</a:t>
            </a:r>
            <a:endParaRPr lang="en-US" sz="2400" dirty="0"/>
          </a:p>
          <a:p>
            <a:r>
              <a:rPr lang="en-US" sz="2400" dirty="0"/>
              <a:t>503-953-5432 (voice/text)</a:t>
            </a:r>
          </a:p>
        </p:txBody>
      </p:sp>
    </p:spTree>
    <p:extLst>
      <p:ext uri="{BB962C8B-B14F-4D97-AF65-F5344CB8AC3E}">
        <p14:creationId xmlns:p14="http://schemas.microsoft.com/office/powerpoint/2010/main" val="259092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DACC66-9DE6-CA4E-D4B2-565F8B472172}"/>
              </a:ext>
            </a:extLst>
          </p:cNvPr>
          <p:cNvSpPr>
            <a:spLocks noGrp="1"/>
          </p:cNvSpPr>
          <p:nvPr>
            <p:ph type="title"/>
          </p:nvPr>
        </p:nvSpPr>
        <p:spPr/>
        <p:txBody>
          <a:bodyPr/>
          <a:lstStyle/>
          <a:p>
            <a:r>
              <a:rPr lang="en-US" dirty="0"/>
              <a:t>Thank you</a:t>
            </a:r>
          </a:p>
        </p:txBody>
      </p:sp>
      <p:sp>
        <p:nvSpPr>
          <p:cNvPr id="6" name="Content Placeholder 5">
            <a:extLst>
              <a:ext uri="{FF2B5EF4-FFF2-40B4-BE49-F238E27FC236}">
                <a16:creationId xmlns:a16="http://schemas.microsoft.com/office/drawing/2014/main" id="{117610F4-F445-BB38-DF8B-7BADF7ED9FF9}"/>
              </a:ext>
            </a:extLst>
          </p:cNvPr>
          <p:cNvSpPr>
            <a:spLocks noGrp="1"/>
          </p:cNvSpPr>
          <p:nvPr>
            <p:ph sz="quarter" idx="11"/>
          </p:nvPr>
        </p:nvSpPr>
        <p:spPr/>
        <p:txBody>
          <a:bodyPr>
            <a:normAutofit lnSpcReduction="10000"/>
          </a:bodyPr>
          <a:lstStyle/>
          <a:p>
            <a:r>
              <a:rPr lang="en-US" dirty="0"/>
              <a:t>Public Health Division</a:t>
            </a:r>
          </a:p>
          <a:p>
            <a:r>
              <a:rPr lang="en-US" dirty="0"/>
              <a:t>Childhood Lead Poisoning Prevention Program</a:t>
            </a:r>
          </a:p>
          <a:p>
            <a:r>
              <a:rPr lang="en-US" dirty="0"/>
              <a:t>800 NE Oregon St. Suite 640</a:t>
            </a:r>
          </a:p>
          <a:p>
            <a:r>
              <a:rPr lang="en-US" dirty="0"/>
              <a:t>Portland, OR 97232</a:t>
            </a:r>
          </a:p>
          <a:p>
            <a:r>
              <a:rPr lang="en-US" dirty="0"/>
              <a:t>971-673-0440</a:t>
            </a:r>
          </a:p>
          <a:p>
            <a:r>
              <a:rPr lang="en-US" dirty="0">
                <a:solidFill>
                  <a:schemeClr val="tx2">
                    <a:lumMod val="25000"/>
                    <a:lumOff val="75000"/>
                  </a:schemeClr>
                </a:solidFill>
                <a:hlinkClick r:id="rId2">
                  <a:extLst>
                    <a:ext uri="{A12FA001-AC4F-418D-AE19-62706E023703}">
                      <ahyp:hlinkClr xmlns:ahyp="http://schemas.microsoft.com/office/drawing/2018/hyperlinkcolor" val="tx"/>
                    </a:ext>
                  </a:extLst>
                </a:hlinkClick>
              </a:rPr>
              <a:t>leadprogram@odhsoha.oregon.gov</a:t>
            </a:r>
            <a:r>
              <a:rPr lang="en-US" dirty="0">
                <a:solidFill>
                  <a:schemeClr val="tx2">
                    <a:lumMod val="25000"/>
                    <a:lumOff val="75000"/>
                  </a:schemeClr>
                </a:solidFill>
              </a:rPr>
              <a:t> </a:t>
            </a:r>
          </a:p>
          <a:p>
            <a:r>
              <a:rPr lang="en-US" dirty="0"/>
              <a:t>healthoregon.org/lead</a:t>
            </a:r>
          </a:p>
        </p:txBody>
      </p:sp>
      <p:sp>
        <p:nvSpPr>
          <p:cNvPr id="4" name="Slide Number Placeholder 3">
            <a:extLst>
              <a:ext uri="{FF2B5EF4-FFF2-40B4-BE49-F238E27FC236}">
                <a16:creationId xmlns:a16="http://schemas.microsoft.com/office/drawing/2014/main" id="{6E6A506A-2D41-3335-56F7-E657FC0F1154}"/>
              </a:ext>
            </a:extLst>
          </p:cNvPr>
          <p:cNvSpPr>
            <a:spLocks noGrp="1"/>
          </p:cNvSpPr>
          <p:nvPr>
            <p:ph type="sldNum" sz="quarter" idx="12"/>
          </p:nvPr>
        </p:nvSpPr>
        <p:spPr/>
        <p:txBody>
          <a:bodyPr/>
          <a:lstStyle/>
          <a:p>
            <a:fld id="{58339581-759F-43B7-B47D-47F906F0E294}" type="slidenum">
              <a:rPr lang="en-US" smtClean="0"/>
              <a:pPr/>
              <a:t>81</a:t>
            </a:fld>
            <a:endParaRPr lang="en-US" dirty="0"/>
          </a:p>
        </p:txBody>
      </p:sp>
      <p:sp>
        <p:nvSpPr>
          <p:cNvPr id="7" name="Text Placeholder 6">
            <a:extLst>
              <a:ext uri="{FF2B5EF4-FFF2-40B4-BE49-F238E27FC236}">
                <a16:creationId xmlns:a16="http://schemas.microsoft.com/office/drawing/2014/main" id="{AEC5519C-7F41-A494-EE2A-C32050C818E6}"/>
              </a:ext>
            </a:extLst>
          </p:cNvPr>
          <p:cNvSpPr>
            <a:spLocks noGrp="1"/>
          </p:cNvSpPr>
          <p:nvPr>
            <p:ph type="body" sz="quarter" idx="13"/>
          </p:nvPr>
        </p:nvSpPr>
        <p:spPr/>
        <p:txBody>
          <a:bodyPr>
            <a:normAutofit fontScale="92500"/>
          </a:bodyPr>
          <a:lstStyle/>
          <a:p>
            <a:r>
              <a:rPr lang="en-US" dirty="0"/>
              <a:t>You can get this document in other languages, large print, braille or a format you prefer free of charge. Contact Ryan Barker at </a:t>
            </a:r>
            <a:r>
              <a:rPr lang="en-US" dirty="0">
                <a:hlinkClick r:id="rId3"/>
              </a:rPr>
              <a:t>ryan.s.barker@oha.oregon.gov</a:t>
            </a:r>
            <a:r>
              <a:rPr lang="en-US" dirty="0"/>
              <a:t> or 503-953-5432 (voice/text). We accept all relay calls.</a:t>
            </a:r>
          </a:p>
        </p:txBody>
      </p:sp>
    </p:spTree>
    <p:extLst>
      <p:ext uri="{BB962C8B-B14F-4D97-AF65-F5344CB8AC3E}">
        <p14:creationId xmlns:p14="http://schemas.microsoft.com/office/powerpoint/2010/main" val="111706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dirty="0"/>
              <a:t>Testing Children for Lead</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9</a:t>
            </a:fld>
            <a:endParaRPr lang="en-US" dirty="0"/>
          </a:p>
        </p:txBody>
      </p:sp>
      <p:pic>
        <p:nvPicPr>
          <p:cNvPr id="7" name="Picture 6" descr="Graphical user interface, text, application, email&#10;&#10;AI-generated content may be incorrect.">
            <a:extLst>
              <a:ext uri="{FF2B5EF4-FFF2-40B4-BE49-F238E27FC236}">
                <a16:creationId xmlns:a16="http://schemas.microsoft.com/office/drawing/2014/main" id="{B768CF71-F5AA-846C-D212-ACCB0EED4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7019" y="1266322"/>
            <a:ext cx="8337961" cy="5110965"/>
          </a:xfrm>
          <a:prstGeom prst="rect">
            <a:avLst/>
          </a:prstGeom>
        </p:spPr>
      </p:pic>
    </p:spTree>
    <p:extLst>
      <p:ext uri="{BB962C8B-B14F-4D97-AF65-F5344CB8AC3E}">
        <p14:creationId xmlns:p14="http://schemas.microsoft.com/office/powerpoint/2010/main" val="3333592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B1D36E5338834A8849679510B13D67" ma:contentTypeVersion="21" ma:contentTypeDescription="Create a new document." ma:contentTypeScope="" ma:versionID="6d3d8d6e23f7ea72fdbea275b903f331">
  <xsd:schema xmlns:xsd="http://www.w3.org/2001/XMLSchema" xmlns:xs="http://www.w3.org/2001/XMLSchema" xmlns:p="http://schemas.microsoft.com/office/2006/metadata/properties" xmlns:ns1="http://schemas.microsoft.com/sharepoint/v3" xmlns:ns2="59da1016-2a1b-4f8a-9768-d7a4932f6f16" xmlns:ns3="a2e07f41-427b-4340-8fc4-cc6e37959f4c" targetNamespace="http://schemas.microsoft.com/office/2006/metadata/properties" ma:root="true" ma:fieldsID="6fad3b9c173a35bc33324592f7a3fbb7" ns1:_="" ns2:_="" ns3:_="">
    <xsd:import namespace="http://schemas.microsoft.com/sharepoint/v3"/>
    <xsd:import namespace="59da1016-2a1b-4f8a-9768-d7a4932f6f16"/>
    <xsd:import namespace="a2e07f41-427b-4340-8fc4-cc6e37959f4c"/>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e07f41-427b-4340-8fc4-cc6e37959f4c"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Meta_x0020_Description xmlns="a2e07f41-427b-4340-8fc4-cc6e37959f4c" xsi:nil="true"/>
    <IATopic xmlns="59da1016-2a1b-4f8a-9768-d7a4932f6f16" xsi:nil="true"/>
    <IASubtopic xmlns="59da1016-2a1b-4f8a-9768-d7a4932f6f16" xsi:nil="true"/>
    <URL xmlns="http://schemas.microsoft.com/sharepoint/v3">
      <Url xsi:nil="true"/>
      <Description xsi:nil="true"/>
    </URL>
    <PublishingExpirationDate xmlns="http://schemas.microsoft.com/sharepoint/v3" xsi:nil="true"/>
    <PublishingStartDate xmlns="http://schemas.microsoft.com/sharepoint/v3" xsi:nil="true"/>
    <Meta_x0020_Keywords xmlns="a2e07f41-427b-4340-8fc4-cc6e37959f4c" xsi:nil="true"/>
  </documentManagement>
</p:properties>
</file>

<file path=customXml/itemProps1.xml><?xml version="1.0" encoding="utf-8"?>
<ds:datastoreItem xmlns:ds="http://schemas.openxmlformats.org/officeDocument/2006/customXml" ds:itemID="{55051199-DD8D-4D4E-A021-61063AC1C76C}">
  <ds:schemaRefs>
    <ds:schemaRef ds:uri="http://schemas.microsoft.com/sharepoint/v3/contenttype/forms"/>
  </ds:schemaRefs>
</ds:datastoreItem>
</file>

<file path=customXml/itemProps2.xml><?xml version="1.0" encoding="utf-8"?>
<ds:datastoreItem xmlns:ds="http://schemas.openxmlformats.org/officeDocument/2006/customXml" ds:itemID="{797C7806-EA2B-4EC8-8BAF-E1F942585490}"/>
</file>

<file path=customXml/itemProps3.xml><?xml version="1.0" encoding="utf-8"?>
<ds:datastoreItem xmlns:ds="http://schemas.openxmlformats.org/officeDocument/2006/customXml" ds:itemID="{CD906CD6-F6B3-405E-9CB4-F22FC9F86C31}">
  <ds:schemaRefs>
    <ds:schemaRef ds:uri="http://www.w3.org/XML/1998/namespace"/>
    <ds:schemaRef ds:uri="e649cc0b-cbdc-4486-98f1-dba1397f6c30"/>
    <ds:schemaRef ds:uri="http://purl.org/dc/terms/"/>
    <ds:schemaRef ds:uri="http://purl.org/dc/dcmitype/"/>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s>
</ds:datastoreItem>
</file>

<file path=docMetadata/LabelInfo.xml><?xml version="1.0" encoding="utf-8"?>
<clbl:labelList xmlns:clbl="http://schemas.microsoft.com/office/2020/mipLabelMetadata">
  <clbl:label id="{ebdd6eeb-0dd0-4927-947e-a759f08fcf55}"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OHA PowerPoint v3.0 Template</Template>
  <TotalTime>7780</TotalTime>
  <Words>5262</Words>
  <Application>Microsoft Office PowerPoint</Application>
  <PresentationFormat>Widescreen</PresentationFormat>
  <Paragraphs>355</Paragraphs>
  <Slides>81</Slides>
  <Notes>80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81</vt:i4>
      </vt:variant>
    </vt:vector>
  </HeadingPairs>
  <TitlesOfParts>
    <vt:vector size="91" baseType="lpstr">
      <vt:lpstr>Arial</vt:lpstr>
      <vt:lpstr>Calibri</vt:lpstr>
      <vt:lpstr>Nunito</vt:lpstr>
      <vt:lpstr>Segoe UI</vt:lpstr>
      <vt:lpstr>Source Sans Pro</vt:lpstr>
      <vt:lpstr>Symbol</vt:lpstr>
      <vt:lpstr>Tahoma</vt:lpstr>
      <vt:lpstr>Times</vt:lpstr>
      <vt:lpstr>Verdana</vt:lpstr>
      <vt:lpstr>OHA Master Slide</vt:lpstr>
      <vt:lpstr>Lead Poisoning Prevention, Case Management, and Investigations</vt:lpstr>
      <vt:lpstr>Programmatic Updates</vt:lpstr>
      <vt:lpstr>CLPPP Staff at OHA</vt:lpstr>
      <vt:lpstr>CDC</vt:lpstr>
      <vt:lpstr>CDC</vt:lpstr>
      <vt:lpstr>Lead Testing and Case Criteria</vt:lpstr>
      <vt:lpstr>Testing Children for Lead</vt:lpstr>
      <vt:lpstr>Testing Children for Lead</vt:lpstr>
      <vt:lpstr>Testing Children for Lead</vt:lpstr>
      <vt:lpstr>Test Refusal Form for OHP-Enrolled Children</vt:lpstr>
      <vt:lpstr>Test Children for Lead Exposure</vt:lpstr>
      <vt:lpstr>Screening Children for Lead Exposure</vt:lpstr>
      <vt:lpstr>PowerPoint Presentation</vt:lpstr>
      <vt:lpstr>CDC Follow-up Testing Schedule</vt:lpstr>
      <vt:lpstr>OHA Follow-up Testing Schedule</vt:lpstr>
      <vt:lpstr>Refugee Lead Testing Recommendations</vt:lpstr>
      <vt:lpstr>Oregon Lead Case Definition</vt:lpstr>
      <vt:lpstr>Presumptive Case Management</vt:lpstr>
      <vt:lpstr>Presumptive Case Management</vt:lpstr>
      <vt:lpstr>Orpheus Checks and Reminders</vt:lpstr>
      <vt:lpstr>PowerPoint Presentation</vt:lpstr>
      <vt:lpstr>PowerPoint Presentation</vt:lpstr>
      <vt:lpstr>PowerPoint Presentation</vt:lpstr>
      <vt:lpstr>PowerPoint Presentation</vt:lpstr>
      <vt:lpstr>PowerPoint Presentation</vt:lpstr>
      <vt:lpstr>Investigations</vt:lpstr>
      <vt:lpstr>OHA Investigative Guidelines</vt:lpstr>
      <vt:lpstr>Investigation Guidance</vt:lpstr>
      <vt:lpstr>Investigation Guidance</vt:lpstr>
      <vt:lpstr>Investigation Supplies</vt:lpstr>
      <vt:lpstr>Investigation Supplies</vt:lpstr>
      <vt:lpstr>Investigation Supplies</vt:lpstr>
      <vt:lpstr>Exposure Sources</vt:lpstr>
      <vt:lpstr>Exposure to Lead</vt:lpstr>
      <vt:lpstr>Lead-Based Hazards (Paint, Dust, and Soil)</vt:lpstr>
      <vt:lpstr>Lead-Based Hazards (Paint, Dust, and Soil)</vt:lpstr>
      <vt:lpstr>Other Possible Sources of Lead: Water</vt:lpstr>
      <vt:lpstr>Other Possible Sources of Lead: Water</vt:lpstr>
      <vt:lpstr>Reduce Exposure to Lead in Drinking Water</vt:lpstr>
      <vt:lpstr>Exposure Sources: Glazed Foodwares</vt:lpstr>
      <vt:lpstr>Exposure Sources: Glazed Foodwares</vt:lpstr>
      <vt:lpstr>Exposure Sources </vt:lpstr>
      <vt:lpstr>PowerPoint Presentation</vt:lpstr>
      <vt:lpstr>Cooking Pots and Pressure Cookers</vt:lpstr>
      <vt:lpstr>Cooking Pots and Pressure Cookers</vt:lpstr>
      <vt:lpstr>Cooking Pots and Pressure Cookers</vt:lpstr>
      <vt:lpstr>Cosmetics (Kohl, Kajal, Surma, etc.)</vt:lpstr>
      <vt:lpstr>Cosmetics (Kohl, Kajal, Surma, etc.)</vt:lpstr>
      <vt:lpstr>Fishing Equipment, Bullets, and Antiques</vt:lpstr>
      <vt:lpstr>Investigation Follow-up</vt:lpstr>
      <vt:lpstr>Investigation Follow-up Letter</vt:lpstr>
      <vt:lpstr>Investigation Follow-up Letter</vt:lpstr>
      <vt:lpstr>Reducing Exposure to Lead</vt:lpstr>
      <vt:lpstr>Cleaning and Reducing Exposure</vt:lpstr>
      <vt:lpstr>Environmental Sample Information</vt:lpstr>
      <vt:lpstr>Probable Exposure Outside of the US</vt:lpstr>
      <vt:lpstr>Probable Exposure Outside of the US</vt:lpstr>
      <vt:lpstr>Investigation Reimbursement</vt:lpstr>
      <vt:lpstr>Investigation Reimbursement</vt:lpstr>
      <vt:lpstr>Referrals</vt:lpstr>
      <vt:lpstr>Referrals</vt:lpstr>
      <vt:lpstr>Oregon Childhood Lead Poisoning Prevention Program (CLPPP)</vt:lpstr>
      <vt:lpstr>Resources</vt:lpstr>
      <vt:lpstr>Resources</vt:lpstr>
      <vt:lpstr>Case Closure</vt:lpstr>
      <vt:lpstr>Outreach, Training and Collaborative Opportunities</vt:lpstr>
      <vt:lpstr>National Repository of Consumer Product Data</vt:lpstr>
      <vt:lpstr>National Repository of Consumer Product Data</vt:lpstr>
      <vt:lpstr>National Repository of Consumer Product Data</vt:lpstr>
      <vt:lpstr>National Repository of Consumer Product Data</vt:lpstr>
      <vt:lpstr>Collecting Product Data</vt:lpstr>
      <vt:lpstr>XRF Screening Events/soilSHOPs</vt:lpstr>
      <vt:lpstr>XRF Screening Events</vt:lpstr>
      <vt:lpstr>Risk Assessor Training</vt:lpstr>
      <vt:lpstr>Hiring Risk Assessors</vt:lpstr>
      <vt:lpstr>Quarterly LPHA Meetings</vt:lpstr>
      <vt:lpstr>Outreach to Immigrant and Refugee Communities</vt:lpstr>
      <vt:lpstr>Data Transparency and Public Dashboard</vt:lpstr>
      <vt:lpstr>Data Transparency and Public Dashboard</vt:lpstr>
      <vt:lpstr>Questions?</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OHA PowerPoint Template</dc:title>
  <dc:subject>Oregon Health Authority PowerPoint Template</dc:subject>
  <dc:creator>Oregon Health Authority</dc:creator>
  <cp:keywords>200-624400_4 OHA PowerPoint Template</cp:keywords>
  <dc:description>Oregon Health Authority PowerPoint Template</dc:description>
  <cp:lastModifiedBy>Ryan Barker</cp:lastModifiedBy>
  <cp:revision>215</cp:revision>
  <dcterms:created xsi:type="dcterms:W3CDTF">2024-07-31T16:16:49Z</dcterms:created>
  <dcterms:modified xsi:type="dcterms:W3CDTF">2025-06-05T22:35:25Z</dcterms:modified>
  <cp:category>200-624400_4 OHA 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0x01010001B1D36E5338834A8849679510B13D67</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ies>
</file>