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Masters/slideMaster1.xml" ContentType="application/vnd.openxmlformats-officedocument.presentationml.slideMaster+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comments/comment1.xml" ContentType="application/vnd.openxmlformats-officedocument.presentationml.comment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notesMasterIdLst>
    <p:notesMasterId r:id="rId96"/>
  </p:notesMasterIdLst>
  <p:handoutMasterIdLst>
    <p:handoutMasterId r:id="rId97"/>
  </p:handoutMasterIdLst>
  <p:sldIdLst>
    <p:sldId id="256" r:id="rId2"/>
    <p:sldId id="257" r:id="rId3"/>
    <p:sldId id="322" r:id="rId4"/>
    <p:sldId id="390" r:id="rId5"/>
    <p:sldId id="448" r:id="rId6"/>
    <p:sldId id="447" r:id="rId7"/>
    <p:sldId id="305" r:id="rId8"/>
    <p:sldId id="258" r:id="rId9"/>
    <p:sldId id="260" r:id="rId10"/>
    <p:sldId id="259" r:id="rId11"/>
    <p:sldId id="374" r:id="rId12"/>
    <p:sldId id="375" r:id="rId13"/>
    <p:sldId id="385" r:id="rId14"/>
    <p:sldId id="386" r:id="rId15"/>
    <p:sldId id="387" r:id="rId16"/>
    <p:sldId id="388" r:id="rId17"/>
    <p:sldId id="378" r:id="rId18"/>
    <p:sldId id="389" r:id="rId19"/>
    <p:sldId id="261" r:id="rId20"/>
    <p:sldId id="271" r:id="rId21"/>
    <p:sldId id="265" r:id="rId22"/>
    <p:sldId id="363" r:id="rId23"/>
    <p:sldId id="274" r:id="rId24"/>
    <p:sldId id="331" r:id="rId25"/>
    <p:sldId id="262" r:id="rId26"/>
    <p:sldId id="516" r:id="rId27"/>
    <p:sldId id="263" r:id="rId28"/>
    <p:sldId id="266" r:id="rId29"/>
    <p:sldId id="312" r:id="rId30"/>
    <p:sldId id="335" r:id="rId31"/>
    <p:sldId id="313" r:id="rId32"/>
    <p:sldId id="355" r:id="rId33"/>
    <p:sldId id="296" r:id="rId34"/>
    <p:sldId id="361" r:id="rId35"/>
    <p:sldId id="288" r:id="rId36"/>
    <p:sldId id="289" r:id="rId37"/>
    <p:sldId id="290" r:id="rId38"/>
    <p:sldId id="301" r:id="rId39"/>
    <p:sldId id="295" r:id="rId40"/>
    <p:sldId id="334" r:id="rId41"/>
    <p:sldId id="341" r:id="rId42"/>
    <p:sldId id="300" r:id="rId43"/>
    <p:sldId id="294" r:id="rId44"/>
    <p:sldId id="297" r:id="rId45"/>
    <p:sldId id="298" r:id="rId46"/>
    <p:sldId id="299" r:id="rId47"/>
    <p:sldId id="315" r:id="rId48"/>
    <p:sldId id="291" r:id="rId49"/>
    <p:sldId id="362" r:id="rId50"/>
    <p:sldId id="333" r:id="rId51"/>
    <p:sldId id="340" r:id="rId52"/>
    <p:sldId id="338" r:id="rId53"/>
    <p:sldId id="314" r:id="rId54"/>
    <p:sldId id="316" r:id="rId55"/>
    <p:sldId id="515" r:id="rId56"/>
    <p:sldId id="449" r:id="rId57"/>
    <p:sldId id="450" r:id="rId58"/>
    <p:sldId id="451" r:id="rId59"/>
    <p:sldId id="452" r:id="rId60"/>
    <p:sldId id="453" r:id="rId61"/>
    <p:sldId id="454" r:id="rId62"/>
    <p:sldId id="517" r:id="rId63"/>
    <p:sldId id="364" r:id="rId64"/>
    <p:sldId id="329" r:id="rId65"/>
    <p:sldId id="446" r:id="rId66"/>
    <p:sldId id="287" r:id="rId67"/>
    <p:sldId id="281" r:id="rId68"/>
    <p:sldId id="456" r:id="rId69"/>
    <p:sldId id="513" r:id="rId70"/>
    <p:sldId id="318" r:id="rId71"/>
    <p:sldId id="283" r:id="rId72"/>
    <p:sldId id="455" r:id="rId73"/>
    <p:sldId id="286" r:id="rId74"/>
    <p:sldId id="352" r:id="rId75"/>
    <p:sldId id="285" r:id="rId76"/>
    <p:sldId id="383" r:id="rId77"/>
    <p:sldId id="351" r:id="rId78"/>
    <p:sldId id="319" r:id="rId79"/>
    <p:sldId id="321" r:id="rId80"/>
    <p:sldId id="366" r:id="rId81"/>
    <p:sldId id="344" r:id="rId82"/>
    <p:sldId id="367" r:id="rId83"/>
    <p:sldId id="345" r:id="rId84"/>
    <p:sldId id="368" r:id="rId85"/>
    <p:sldId id="349" r:id="rId86"/>
    <p:sldId id="369" r:id="rId87"/>
    <p:sldId id="346" r:id="rId88"/>
    <p:sldId id="371" r:id="rId89"/>
    <p:sldId id="320" r:id="rId90"/>
    <p:sldId id="370" r:id="rId91"/>
    <p:sldId id="350" r:id="rId92"/>
    <p:sldId id="353" r:id="rId93"/>
    <p:sldId id="430" r:id="rId94"/>
    <p:sldId id="514" r:id="rId95"/>
  </p:sldIdLst>
  <p:sldSz cx="9144000" cy="6858000" type="screen4x3"/>
  <p:notesSz cx="9296400" cy="6858000"/>
  <p:defaultTextStyle>
    <a:defPPr>
      <a:defRPr lang="en-US"/>
    </a:defPPr>
    <a:lvl1pPr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5pPr>
    <a:lvl6pPr marL="2286000" algn="l" defTabSz="914400" rtl="0" eaLnBrk="1" latinLnBrk="0" hangingPunct="1">
      <a:defRPr sz="2400" kern="1200">
        <a:solidFill>
          <a:schemeClr val="tx1"/>
        </a:solidFill>
        <a:latin typeface="Times" panose="02020603050405020304" pitchFamily="18" charset="0"/>
        <a:ea typeface="+mn-ea"/>
        <a:cs typeface="+mn-cs"/>
      </a:defRPr>
    </a:lvl6pPr>
    <a:lvl7pPr marL="2743200" algn="l" defTabSz="914400" rtl="0" eaLnBrk="1" latinLnBrk="0" hangingPunct="1">
      <a:defRPr sz="2400" kern="1200">
        <a:solidFill>
          <a:schemeClr val="tx1"/>
        </a:solidFill>
        <a:latin typeface="Times" panose="02020603050405020304" pitchFamily="18" charset="0"/>
        <a:ea typeface="+mn-ea"/>
        <a:cs typeface="+mn-cs"/>
      </a:defRPr>
    </a:lvl7pPr>
    <a:lvl8pPr marL="3200400" algn="l" defTabSz="914400" rtl="0" eaLnBrk="1" latinLnBrk="0" hangingPunct="1">
      <a:defRPr sz="2400" kern="1200">
        <a:solidFill>
          <a:schemeClr val="tx1"/>
        </a:solidFill>
        <a:latin typeface="Times" panose="02020603050405020304" pitchFamily="18" charset="0"/>
        <a:ea typeface="+mn-ea"/>
        <a:cs typeface="+mn-cs"/>
      </a:defRPr>
    </a:lvl8pPr>
    <a:lvl9pPr marL="3657600" algn="l" defTabSz="914400" rtl="0" eaLnBrk="1" latinLnBrk="0" hangingPunct="1">
      <a:defRPr sz="2400" kern="1200">
        <a:solidFill>
          <a:schemeClr val="tx1"/>
        </a:solidFill>
        <a:latin typeface="Times"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rker Ryan S" initials="BRS" lastIdx="2" clrIdx="0">
    <p:extLst>
      <p:ext uri="{19B8F6BF-5375-455C-9EA6-DF929625EA0E}">
        <p15:presenceInfo xmlns:p15="http://schemas.microsoft.com/office/powerpoint/2012/main" userId="S::RYAN.S.BARKER@dhsoha.state.or.us::090fc14a-6646-4322-9ed5-ba37f8fb902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DDDDD"/>
    <a:srgbClr val="EEEEEE"/>
    <a:srgbClr val="F0F0F0"/>
    <a:srgbClr val="FFFFFF"/>
    <a:srgbClr val="FFF2C1"/>
    <a:srgbClr val="0055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32" autoAdjust="0"/>
    <p:restoredTop sz="81520" autoAdjust="0"/>
  </p:normalViewPr>
  <p:slideViewPr>
    <p:cSldViewPr>
      <p:cViewPr varScale="1">
        <p:scale>
          <a:sx n="63" d="100"/>
          <a:sy n="63" d="100"/>
        </p:scale>
        <p:origin x="912" y="60"/>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699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customXml" Target="../customXml/item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handoutMaster" Target="handoutMasters/handoutMaster1.xml"/><Relationship Id="rId104" Type="http://schemas.openxmlformats.org/officeDocument/2006/relationships/customXml" Target="../customXml/item2.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viewProps" Target="viewProps.xml"/><Relationship Id="rId105" Type="http://schemas.openxmlformats.org/officeDocument/2006/relationships/customXml" Target="../customXml/item3.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commentAuthors" Target="commentAuthor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3-13T09:10:18.684" idx="2">
    <p:pos x="10" y="10"/>
    <p:text/>
    <p:extLst>
      <p:ext uri="{C676402C-5697-4E1C-873F-D02D1690AC5C}">
        <p15:threadingInfo xmlns:p15="http://schemas.microsoft.com/office/powerpoint/2012/main" timeZoneBias="4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02844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265809" y="1"/>
            <a:ext cx="4028440" cy="344091"/>
          </a:xfrm>
          <a:prstGeom prst="rect">
            <a:avLst/>
          </a:prstGeom>
        </p:spPr>
        <p:txBody>
          <a:bodyPr vert="horz" lIns="91440" tIns="45720" rIns="91440" bIns="45720" rtlCol="0"/>
          <a:lstStyle>
            <a:lvl1pPr algn="r">
              <a:defRPr sz="1200"/>
            </a:lvl1pPr>
          </a:lstStyle>
          <a:p>
            <a:fld id="{E3512C55-69FC-4B9F-B306-9FD18D484176}" type="datetimeFigureOut">
              <a:rPr lang="en-US" smtClean="0"/>
              <a:t>12/4/2020</a:t>
            </a:fld>
            <a:endParaRPr lang="en-US"/>
          </a:p>
        </p:txBody>
      </p:sp>
      <p:sp>
        <p:nvSpPr>
          <p:cNvPr id="4" name="Footer Placeholder 3"/>
          <p:cNvSpPr>
            <a:spLocks noGrp="1"/>
          </p:cNvSpPr>
          <p:nvPr>
            <p:ph type="ftr" sz="quarter" idx="2"/>
          </p:nvPr>
        </p:nvSpPr>
        <p:spPr>
          <a:xfrm>
            <a:off x="0" y="6513910"/>
            <a:ext cx="402844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265809" y="6513910"/>
            <a:ext cx="4028440" cy="344090"/>
          </a:xfrm>
          <a:prstGeom prst="rect">
            <a:avLst/>
          </a:prstGeom>
        </p:spPr>
        <p:txBody>
          <a:bodyPr vert="horz" lIns="91440" tIns="45720" rIns="91440" bIns="45720" rtlCol="0" anchor="b"/>
          <a:lstStyle>
            <a:lvl1pPr algn="r">
              <a:defRPr sz="1200"/>
            </a:lvl1pPr>
          </a:lstStyle>
          <a:p>
            <a:fld id="{C540BB17-085A-4212-B8EF-0FF358E0096C}" type="slidenum">
              <a:rPr lang="en-US" smtClean="0"/>
              <a:t>‹#›</a:t>
            </a:fld>
            <a:endParaRPr lang="en-US"/>
          </a:p>
        </p:txBody>
      </p:sp>
    </p:spTree>
    <p:extLst>
      <p:ext uri="{BB962C8B-B14F-4D97-AF65-F5344CB8AC3E}">
        <p14:creationId xmlns:p14="http://schemas.microsoft.com/office/powerpoint/2010/main" val="15433381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402844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ltLang="en-US"/>
          </a:p>
        </p:txBody>
      </p:sp>
      <p:sp>
        <p:nvSpPr>
          <p:cNvPr id="10243" name="Rectangle 3"/>
          <p:cNvSpPr>
            <a:spLocks noGrp="1" noChangeArrowheads="1"/>
          </p:cNvSpPr>
          <p:nvPr>
            <p:ph type="dt" idx="1"/>
          </p:nvPr>
        </p:nvSpPr>
        <p:spPr bwMode="auto">
          <a:xfrm>
            <a:off x="5265809" y="0"/>
            <a:ext cx="402844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en-US"/>
          </a:p>
        </p:txBody>
      </p:sp>
      <p:sp>
        <p:nvSpPr>
          <p:cNvPr id="10244" name="Rectangle 4"/>
          <p:cNvSpPr>
            <a:spLocks noGrp="1" noRot="1" noChangeAspect="1" noChangeArrowheads="1" noTextEdit="1"/>
          </p:cNvSpPr>
          <p:nvPr>
            <p:ph type="sldImg" idx="2"/>
          </p:nvPr>
        </p:nvSpPr>
        <p:spPr bwMode="auto">
          <a:xfrm>
            <a:off x="2933700" y="514350"/>
            <a:ext cx="3429000" cy="257175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245" name="Rectangle 5"/>
          <p:cNvSpPr>
            <a:spLocks noGrp="1" noChangeArrowheads="1"/>
          </p:cNvSpPr>
          <p:nvPr>
            <p:ph type="body" sz="quarter" idx="3"/>
          </p:nvPr>
        </p:nvSpPr>
        <p:spPr bwMode="auto">
          <a:xfrm>
            <a:off x="929640" y="3257550"/>
            <a:ext cx="7437120" cy="308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46" name="Rectangle 6"/>
          <p:cNvSpPr>
            <a:spLocks noGrp="1" noChangeArrowheads="1"/>
          </p:cNvSpPr>
          <p:nvPr>
            <p:ph type="ftr" sz="quarter" idx="4"/>
          </p:nvPr>
        </p:nvSpPr>
        <p:spPr bwMode="auto">
          <a:xfrm>
            <a:off x="0" y="6513910"/>
            <a:ext cx="402844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ltLang="en-US"/>
          </a:p>
        </p:txBody>
      </p:sp>
      <p:sp>
        <p:nvSpPr>
          <p:cNvPr id="10247" name="Rectangle 7"/>
          <p:cNvSpPr>
            <a:spLocks noGrp="1" noChangeArrowheads="1"/>
          </p:cNvSpPr>
          <p:nvPr>
            <p:ph type="sldNum" sz="quarter" idx="5"/>
          </p:nvPr>
        </p:nvSpPr>
        <p:spPr bwMode="auto">
          <a:xfrm>
            <a:off x="5265809" y="6513910"/>
            <a:ext cx="402844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A7645953-5199-471F-A4EB-6ED324312F1E}" type="slidenum">
              <a:rPr lang="en-US" altLang="en-US"/>
              <a:pPr/>
              <a:t>‹#›</a:t>
            </a:fld>
            <a:endParaRPr lang="en-US" altLang="en-US"/>
          </a:p>
        </p:txBody>
      </p:sp>
    </p:spTree>
    <p:extLst>
      <p:ext uri="{BB962C8B-B14F-4D97-AF65-F5344CB8AC3E}">
        <p14:creationId xmlns:p14="http://schemas.microsoft.com/office/powerpoint/2010/main" val="204409919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panose="02020603050405020304" pitchFamily="18" charset="0"/>
        <a:ea typeface="+mn-ea"/>
        <a:cs typeface="+mn-cs"/>
      </a:defRPr>
    </a:lvl1pPr>
    <a:lvl2pPr marL="457200" algn="l" rtl="0" fontAlgn="base">
      <a:spcBef>
        <a:spcPct val="30000"/>
      </a:spcBef>
      <a:spcAft>
        <a:spcPct val="0"/>
      </a:spcAft>
      <a:defRPr sz="1200" kern="1200">
        <a:solidFill>
          <a:schemeClr val="tx1"/>
        </a:solidFill>
        <a:latin typeface="Times" panose="02020603050405020304" pitchFamily="18" charset="0"/>
        <a:ea typeface="+mn-ea"/>
        <a:cs typeface="+mn-cs"/>
      </a:defRPr>
    </a:lvl2pPr>
    <a:lvl3pPr marL="914400" algn="l" rtl="0" fontAlgn="base">
      <a:spcBef>
        <a:spcPct val="30000"/>
      </a:spcBef>
      <a:spcAft>
        <a:spcPct val="0"/>
      </a:spcAft>
      <a:defRPr sz="1200" kern="1200">
        <a:solidFill>
          <a:schemeClr val="tx1"/>
        </a:solidFill>
        <a:latin typeface="Times" panose="02020603050405020304" pitchFamily="18" charset="0"/>
        <a:ea typeface="+mn-ea"/>
        <a:cs typeface="+mn-cs"/>
      </a:defRPr>
    </a:lvl3pPr>
    <a:lvl4pPr marL="1371600" algn="l" rtl="0" fontAlgn="base">
      <a:spcBef>
        <a:spcPct val="30000"/>
      </a:spcBef>
      <a:spcAft>
        <a:spcPct val="0"/>
      </a:spcAft>
      <a:defRPr sz="1200" kern="1200">
        <a:solidFill>
          <a:schemeClr val="tx1"/>
        </a:solidFill>
        <a:latin typeface="Times" panose="02020603050405020304" pitchFamily="18" charset="0"/>
        <a:ea typeface="+mn-ea"/>
        <a:cs typeface="+mn-cs"/>
      </a:defRPr>
    </a:lvl4pPr>
    <a:lvl5pPr marL="1828800" algn="l" rtl="0" fontAlgn="base">
      <a:spcBef>
        <a:spcPct val="30000"/>
      </a:spcBef>
      <a:spcAft>
        <a:spcPct val="0"/>
      </a:spcAft>
      <a:defRPr sz="1200" kern="1200">
        <a:solidFill>
          <a:schemeClr val="tx1"/>
        </a:solidFill>
        <a:latin typeface="Times"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1</a:t>
            </a:fld>
            <a:endParaRPr lang="en-US" altLang="en-US"/>
          </a:p>
        </p:txBody>
      </p:sp>
    </p:spTree>
    <p:extLst>
      <p:ext uri="{BB962C8B-B14F-4D97-AF65-F5344CB8AC3E}">
        <p14:creationId xmlns:p14="http://schemas.microsoft.com/office/powerpoint/2010/main" val="37896964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7468">
              <a:defRPr/>
            </a:pPr>
            <a:r>
              <a:rPr lang="en-US" dirty="0"/>
              <a:t>Capillary testing is the least invasive way to test a child for lead. However, due to skin contamination, it has a high false-positive rate. Consequently, a venous test is strongly recommended in order to confirm whether a child’s blood lead level is elevated. </a:t>
            </a:r>
          </a:p>
          <a:p>
            <a:pPr defTabSz="957468">
              <a:defRPr/>
            </a:pPr>
            <a:endParaRPr lang="en-US" dirty="0"/>
          </a:p>
          <a:p>
            <a:pPr defTabSz="957468">
              <a:defRPr/>
            </a:pPr>
            <a:r>
              <a:rPr lang="en-US" dirty="0"/>
              <a:t>There can be reluctance on the part of providers to order a venous confirmatory test and parents to have the test performed (particularly if the BLL is not alarmingly high). If LHD staff managing lead poisoning cases find themselves in this situation, they should recommend the child have second capillary test performed within 1 month.</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10</a:t>
            </a:fld>
            <a:endParaRPr lang="en-US" altLang="en-US"/>
          </a:p>
        </p:txBody>
      </p:sp>
    </p:spTree>
    <p:extLst>
      <p:ext uri="{BB962C8B-B14F-4D97-AF65-F5344CB8AC3E}">
        <p14:creationId xmlns:p14="http://schemas.microsoft.com/office/powerpoint/2010/main" val="8080626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Reported blood tests can be ambiguous as to whether they were capillary or venous. Specimen date may also be missing. Contact the provider to discuss specimen type and/or date if it is unclear from the test record you received and then update information on the Labs tab in the Orpheus case record. </a:t>
            </a:r>
          </a:p>
          <a:p>
            <a:endParaRPr lang="en-US" dirty="0"/>
          </a:p>
          <a:p>
            <a:pPr defTabSz="957468">
              <a:defRPr/>
            </a:pPr>
            <a:r>
              <a:rPr lang="en-US" dirty="0"/>
              <a:t>Test Types identified as “POC”, are usually point-of-care systems that analyze blood onsite. The most common POC analyzer, the </a:t>
            </a:r>
            <a:r>
              <a:rPr lang="en-US" dirty="0" err="1"/>
              <a:t>LeadCare</a:t>
            </a:r>
            <a:r>
              <a:rPr lang="en-US" dirty="0"/>
              <a:t> II, is only approved to analyze capillary blood samples. However, confirm the sample type with the provider rather than assume that it is a capillary test.</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11</a:t>
            </a:fld>
            <a:endParaRPr lang="en-US" altLang="en-US"/>
          </a:p>
        </p:txBody>
      </p:sp>
    </p:spTree>
    <p:extLst>
      <p:ext uri="{BB962C8B-B14F-4D97-AF65-F5344CB8AC3E}">
        <p14:creationId xmlns:p14="http://schemas.microsoft.com/office/powerpoint/2010/main" val="14008163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the confirmatory (venous) test result is available, please enter the blood lead level in Confirmation Level.</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12</a:t>
            </a:fld>
            <a:endParaRPr lang="en-US" altLang="en-US"/>
          </a:p>
        </p:txBody>
      </p:sp>
    </p:spTree>
    <p:extLst>
      <p:ext uri="{BB962C8B-B14F-4D97-AF65-F5344CB8AC3E}">
        <p14:creationId xmlns:p14="http://schemas.microsoft.com/office/powerpoint/2010/main" val="42316183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set the onset date to the date of the earliest blood lead test result that is &gt;= 5 </a:t>
            </a:r>
            <a:r>
              <a:rPr lang="en-US" dirty="0" err="1"/>
              <a:t>ug</a:t>
            </a:r>
            <a:r>
              <a:rPr lang="en-US" dirty="0"/>
              <a:t>/</a:t>
            </a:r>
            <a:r>
              <a:rPr lang="en-US" dirty="0" err="1"/>
              <a:t>dL</a:t>
            </a:r>
            <a:r>
              <a:rPr lang="en-US" dirty="0"/>
              <a:t>.</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13</a:t>
            </a:fld>
            <a:endParaRPr lang="en-US" altLang="en-US"/>
          </a:p>
        </p:txBody>
      </p:sp>
    </p:spTree>
    <p:extLst>
      <p:ext uri="{BB962C8B-B14F-4D97-AF65-F5344CB8AC3E}">
        <p14:creationId xmlns:p14="http://schemas.microsoft.com/office/powerpoint/2010/main" val="6749284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change the case status from Presumptive to Confirmed (when the confirmatory test result is &gt;= 5 ug/dL). Result of &lt;5 ug/dL is considered No Case and case management is not required. Please do not mark a case as Suspect.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14</a:t>
            </a:fld>
            <a:endParaRPr lang="en-US" altLang="en-US"/>
          </a:p>
        </p:txBody>
      </p:sp>
    </p:spTree>
    <p:extLst>
      <p:ext uri="{BB962C8B-B14F-4D97-AF65-F5344CB8AC3E}">
        <p14:creationId xmlns:p14="http://schemas.microsoft.com/office/powerpoint/2010/main" val="26428301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Record dates of initial and successful contact with the provider.</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15</a:t>
            </a:fld>
            <a:endParaRPr lang="en-US" altLang="en-US"/>
          </a:p>
        </p:txBody>
      </p:sp>
    </p:spTree>
    <p:extLst>
      <p:ext uri="{BB962C8B-B14F-4D97-AF65-F5344CB8AC3E}">
        <p14:creationId xmlns:p14="http://schemas.microsoft.com/office/powerpoint/2010/main" val="14714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 confirmed case of lead poisoning, an attempt should be made to contact the family within one week of the confirmatory test result. Record initial and successful contact dates on the General tab in the Investigation section.</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16</a:t>
            </a:fld>
            <a:endParaRPr lang="en-US" altLang="en-US"/>
          </a:p>
        </p:txBody>
      </p:sp>
    </p:spTree>
    <p:extLst>
      <p:ext uri="{BB962C8B-B14F-4D97-AF65-F5344CB8AC3E}">
        <p14:creationId xmlns:p14="http://schemas.microsoft.com/office/powerpoint/2010/main" val="38954317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Different local health departments have different internal protocols for the management of lead poisoning cases. Notes are a useful way to document that steps are being taken to manage the case. That said, please do not enter information into notes that should be stored in other fields.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17</a:t>
            </a:fld>
            <a:endParaRPr lang="en-US" altLang="en-US"/>
          </a:p>
        </p:txBody>
      </p:sp>
    </p:spTree>
    <p:extLst>
      <p:ext uri="{BB962C8B-B14F-4D97-AF65-F5344CB8AC3E}">
        <p14:creationId xmlns:p14="http://schemas.microsoft.com/office/powerpoint/2010/main" val="15538739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important to include a parent/guardian name if known. Do this by clicking the phone number to reveal an additional box for more contact info.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18</a:t>
            </a:fld>
            <a:endParaRPr lang="en-US" altLang="en-US"/>
          </a:p>
        </p:txBody>
      </p:sp>
    </p:spTree>
    <p:extLst>
      <p:ext uri="{BB962C8B-B14F-4D97-AF65-F5344CB8AC3E}">
        <p14:creationId xmlns:p14="http://schemas.microsoft.com/office/powerpoint/2010/main" val="28422697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the confirmatory result is elevated, case management begins. Review Table 4 in the Investigative Guidelines for guidance on next steps.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19</a:t>
            </a:fld>
            <a:endParaRPr lang="en-US" altLang="en-US"/>
          </a:p>
        </p:txBody>
      </p:sp>
    </p:spTree>
    <p:extLst>
      <p:ext uri="{BB962C8B-B14F-4D97-AF65-F5344CB8AC3E}">
        <p14:creationId xmlns:p14="http://schemas.microsoft.com/office/powerpoint/2010/main" val="13948458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training will cover these key topics.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2</a:t>
            </a:fld>
            <a:endParaRPr lang="en-US" altLang="en-US"/>
          </a:p>
        </p:txBody>
      </p:sp>
    </p:spTree>
    <p:extLst>
      <p:ext uri="{BB962C8B-B14F-4D97-AF65-F5344CB8AC3E}">
        <p14:creationId xmlns:p14="http://schemas.microsoft.com/office/powerpoint/2010/main" val="39225079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Review Table 4 in the Investigative Guidelines for guidance on next steps. Home investigations should be performed as often as possible with staff capacity. For questions or training on this, please contact OHA. If not feasible, a telephone interview is acceptable.  </a:t>
            </a:r>
          </a:p>
          <a:p>
            <a:endParaRPr lang="en-US" dirty="0"/>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20</a:t>
            </a:fld>
            <a:endParaRPr lang="en-US" altLang="en-US"/>
          </a:p>
        </p:txBody>
      </p:sp>
    </p:spTree>
    <p:extLst>
      <p:ext uri="{BB962C8B-B14F-4D97-AF65-F5344CB8AC3E}">
        <p14:creationId xmlns:p14="http://schemas.microsoft.com/office/powerpoint/2010/main" val="21998772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general, case BLL levels up to 20 µg/dl are treated fairly similarly. Above 20 µg/dl, recommendations are to complete additional diagnostic testing, physical exams (including X-rays to locate unpassed ingested objects) and neurodevelopmental screenings. Levels above 45 µg/dl are recommended to be treated through chelation. Providers should be referred to expert toxicologists for additional guidance if needed.</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21</a:t>
            </a:fld>
            <a:endParaRPr lang="en-US" altLang="en-US"/>
          </a:p>
        </p:txBody>
      </p:sp>
    </p:spTree>
    <p:extLst>
      <p:ext uri="{BB962C8B-B14F-4D97-AF65-F5344CB8AC3E}">
        <p14:creationId xmlns:p14="http://schemas.microsoft.com/office/powerpoint/2010/main" val="12047586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 contact has no phone number, or repeated attempts fail to reach the family, send a letter with a request for an investigation or interview.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22</a:t>
            </a:fld>
            <a:endParaRPr lang="en-US" altLang="en-US"/>
          </a:p>
        </p:txBody>
      </p:sp>
    </p:spTree>
    <p:extLst>
      <p:ext uri="{BB962C8B-B14F-4D97-AF65-F5344CB8AC3E}">
        <p14:creationId xmlns:p14="http://schemas.microsoft.com/office/powerpoint/2010/main" val="32169146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Preparing for case management will have several tasks including the bullets above. If at any time you have questions, consult with OHA, either through Orpheus, via email (without confidential information), or phone.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23</a:t>
            </a:fld>
            <a:endParaRPr lang="en-US" altLang="en-US"/>
          </a:p>
        </p:txBody>
      </p:sp>
    </p:spTree>
    <p:extLst>
      <p:ext uri="{BB962C8B-B14F-4D97-AF65-F5344CB8AC3E}">
        <p14:creationId xmlns:p14="http://schemas.microsoft.com/office/powerpoint/2010/main" val="38062246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the interview or home investigation, attempt to determine the age of the home. All counties have tax assessment data for residential properties, and many of them list the age of the residence. Any residence 1978 or newer will not contain lead-based paint, and this can likely be ruled out from the list of possible exposure sources. When using county assessor data, look for the “Year Built” date, which isn’t always available, especially for apartment buildings.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24</a:t>
            </a:fld>
            <a:endParaRPr lang="en-US" altLang="en-US"/>
          </a:p>
        </p:txBody>
      </p:sp>
    </p:spTree>
    <p:extLst>
      <p:ext uri="{BB962C8B-B14F-4D97-AF65-F5344CB8AC3E}">
        <p14:creationId xmlns:p14="http://schemas.microsoft.com/office/powerpoint/2010/main" val="25390095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the family has been contacted and a time has been set for an interview or home visit, open and print a copy of the Environmental Investigation Report, sometimes referred to as the “investigation questionnaire”. It can be found at OHA’s Lead program website for County Health Departments.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25</a:t>
            </a:fld>
            <a:endParaRPr lang="en-US" altLang="en-US"/>
          </a:p>
        </p:txBody>
      </p:sp>
    </p:spTree>
    <p:extLst>
      <p:ext uri="{BB962C8B-B14F-4D97-AF65-F5344CB8AC3E}">
        <p14:creationId xmlns:p14="http://schemas.microsoft.com/office/powerpoint/2010/main" val="14137581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26</a:t>
            </a:fld>
            <a:endParaRPr lang="en-US" altLang="en-US"/>
          </a:p>
        </p:txBody>
      </p:sp>
    </p:spTree>
    <p:extLst>
      <p:ext uri="{BB962C8B-B14F-4D97-AF65-F5344CB8AC3E}">
        <p14:creationId xmlns:p14="http://schemas.microsoft.com/office/powerpoint/2010/main" val="6306306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questionnaire has been developed to identify the majority of possible lead exposure sources. Please plan to ask all the questions, as applicable, and fill out as much detail as needed. This document will then be used to determine what are the most likely sources of lead exposure causing the child’s elevated blood lead level. Please also plan to be flexible, and ask follow-up questions or open-ended questions to find any other important information.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27</a:t>
            </a:fld>
            <a:endParaRPr lang="en-US" altLang="en-US"/>
          </a:p>
        </p:txBody>
      </p:sp>
    </p:spTree>
    <p:extLst>
      <p:ext uri="{BB962C8B-B14F-4D97-AF65-F5344CB8AC3E}">
        <p14:creationId xmlns:p14="http://schemas.microsoft.com/office/powerpoint/2010/main" val="16821408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the interview and/or home investigation, take as much time as is needed while being mindful of the family’s willingness to participate. The more the family warms to your questions or visit, the more access you may gain to potential exposure sources. The exposure sources may not always be evident or out in the open, so use follow-up questions to gather as much information as possible.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28</a:t>
            </a:fld>
            <a:endParaRPr lang="en-US" altLang="en-US"/>
          </a:p>
        </p:txBody>
      </p:sp>
    </p:spTree>
    <p:extLst>
      <p:ext uri="{BB962C8B-B14F-4D97-AF65-F5344CB8AC3E}">
        <p14:creationId xmlns:p14="http://schemas.microsoft.com/office/powerpoint/2010/main" val="9249079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possible, also try to document any other family members living in the home, and whether they received blood lead tests. If date of birth is captured, the person can be searched in Orpheus to look up testing information. Also note any other places where the child spends time (such as a daycare, babysitter, or grandparent’s home) to determine if other residences or facilities should be visited.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29</a:t>
            </a:fld>
            <a:endParaRPr lang="en-US" altLang="en-US"/>
          </a:p>
        </p:txBody>
      </p:sp>
    </p:spTree>
    <p:extLst>
      <p:ext uri="{BB962C8B-B14F-4D97-AF65-F5344CB8AC3E}">
        <p14:creationId xmlns:p14="http://schemas.microsoft.com/office/powerpoint/2010/main" val="17702545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3</a:t>
            </a:fld>
            <a:endParaRPr lang="en-US" altLang="en-US"/>
          </a:p>
        </p:txBody>
      </p:sp>
    </p:spTree>
    <p:extLst>
      <p:ext uri="{BB962C8B-B14F-4D97-AF65-F5344CB8AC3E}">
        <p14:creationId xmlns:p14="http://schemas.microsoft.com/office/powerpoint/2010/main" val="40254815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possible, determine if any adult family members work in occupations that could cause take-home lead exposure. OHA’s “Working With Lead” brochure lists some of these occupations. This is also a good brochure for further education for the family.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30</a:t>
            </a:fld>
            <a:endParaRPr lang="en-US" altLang="en-US"/>
          </a:p>
        </p:txBody>
      </p:sp>
    </p:spTree>
    <p:extLst>
      <p:ext uri="{BB962C8B-B14F-4D97-AF65-F5344CB8AC3E}">
        <p14:creationId xmlns:p14="http://schemas.microsoft.com/office/powerpoint/2010/main" val="4253056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questions on the form are specific to federal programs. This question is asking if the resident received a pamphlet and document that is required by federal law for all buyers or lessors of pre-1978 residences. If this law was violated, OHA can issue a complaint to EPA for a follow-up investigation.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31</a:t>
            </a:fld>
            <a:endParaRPr lang="en-US" altLang="en-US"/>
          </a:p>
        </p:txBody>
      </p:sp>
    </p:spTree>
    <p:extLst>
      <p:ext uri="{BB962C8B-B14F-4D97-AF65-F5344CB8AC3E}">
        <p14:creationId xmlns:p14="http://schemas.microsoft.com/office/powerpoint/2010/main" val="3595307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question is to determine if the family lives in housing financially supported by the US Housing and Urban Development. Ask the family if they are receiving any kind of assistance paying for rent. OHA may also be able to find this information, but asking the question during the investigation will get the answer more quickly. If “yes”, this case will require additional follow-up with the local housing authority for further investigation.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32</a:t>
            </a:fld>
            <a:endParaRPr lang="en-US" altLang="en-US"/>
          </a:p>
        </p:txBody>
      </p:sp>
    </p:spTree>
    <p:extLst>
      <p:ext uri="{BB962C8B-B14F-4D97-AF65-F5344CB8AC3E}">
        <p14:creationId xmlns:p14="http://schemas.microsoft.com/office/powerpoint/2010/main" val="26438652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Page 5 lists questions regarding any recent renovation work (specifically disturbing paint on pre-1978 homes), as well as a visual inspection for any deteriorated paint. The “Renovate Right” pamphlet is required by state and federal law to be given to occupants when work is performed in pre-1978 homes by contractors, landlords, or property management companies.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33</a:t>
            </a:fld>
            <a:endParaRPr lang="en-US" altLang="en-US"/>
          </a:p>
        </p:txBody>
      </p:sp>
    </p:spTree>
    <p:extLst>
      <p:ext uri="{BB962C8B-B14F-4D97-AF65-F5344CB8AC3E}">
        <p14:creationId xmlns:p14="http://schemas.microsoft.com/office/powerpoint/2010/main" val="52699420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questions are not always easy for the family to answer, especially if they are tenants. If the residence is 1978 or newer, these questions can be skipped.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34</a:t>
            </a:fld>
            <a:endParaRPr lang="en-US" altLang="en-US"/>
          </a:p>
        </p:txBody>
      </p:sp>
    </p:spTree>
    <p:extLst>
      <p:ext uri="{BB962C8B-B14F-4D97-AF65-F5344CB8AC3E}">
        <p14:creationId xmlns:p14="http://schemas.microsoft.com/office/powerpoint/2010/main" val="28964033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at pre-1978 homes, inspect any surfaces possible for any kind of deteriorated paint or dust accumulation. Note if children have access to any of these surfaces, or if family members could possibly spread paint chips and/or dust into areas where the child plays, sleeps, and/or eats.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35</a:t>
            </a:fld>
            <a:endParaRPr lang="en-US" altLang="en-US"/>
          </a:p>
        </p:txBody>
      </p:sp>
    </p:spTree>
    <p:extLst>
      <p:ext uri="{BB962C8B-B14F-4D97-AF65-F5344CB8AC3E}">
        <p14:creationId xmlns:p14="http://schemas.microsoft.com/office/powerpoint/2010/main" val="652609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pictures show extreme examples of deteriorated paint.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36</a:t>
            </a:fld>
            <a:endParaRPr lang="en-US" altLang="en-US"/>
          </a:p>
        </p:txBody>
      </p:sp>
    </p:spTree>
    <p:extLst>
      <p:ext uri="{BB962C8B-B14F-4D97-AF65-F5344CB8AC3E}">
        <p14:creationId xmlns:p14="http://schemas.microsoft.com/office/powerpoint/2010/main" val="142957765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Friction surfaces with old paint are also a problem. Doors that stick and windows that open and close can easily cause paint to chip or dust to fall to surfaces where children can access.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37</a:t>
            </a:fld>
            <a:endParaRPr lang="en-US" altLang="en-US"/>
          </a:p>
        </p:txBody>
      </p:sp>
    </p:spTree>
    <p:extLst>
      <p:ext uri="{BB962C8B-B14F-4D97-AF65-F5344CB8AC3E}">
        <p14:creationId xmlns:p14="http://schemas.microsoft.com/office/powerpoint/2010/main" val="325489169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possible, tour the exterior of the home, such as the front and backyard, as well as driplines and gardens, noting any bare soil and/or paint chips.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38</a:t>
            </a:fld>
            <a:endParaRPr lang="en-US" altLang="en-US"/>
          </a:p>
        </p:txBody>
      </p:sp>
    </p:spTree>
    <p:extLst>
      <p:ext uri="{BB962C8B-B14F-4D97-AF65-F5344CB8AC3E}">
        <p14:creationId xmlns:p14="http://schemas.microsoft.com/office/powerpoint/2010/main" val="426971779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If possible, tour the exterior of the home, such as the front and backyard, as well as driplines and gardens, noting any bare soil and/or paint chips. If the child plays in these areas and has access to bare soil, this could be a source of lead exposure. While non-risk assessors cannot sample soil, OHA may be able to assist in sampling if needed. </a:t>
            </a:r>
          </a:p>
          <a:p>
            <a:endParaRPr lang="en-US" dirty="0"/>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39</a:t>
            </a:fld>
            <a:endParaRPr lang="en-US" altLang="en-US"/>
          </a:p>
        </p:txBody>
      </p:sp>
    </p:spTree>
    <p:extLst>
      <p:ext uri="{BB962C8B-B14F-4D97-AF65-F5344CB8AC3E}">
        <p14:creationId xmlns:p14="http://schemas.microsoft.com/office/powerpoint/2010/main" val="7015740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Confirmed childhood lead poisoning cases in Oregon have risen during the past decade. This is likely due to an increase in testing of Oregon’s children under 6 years old. </a:t>
            </a:r>
          </a:p>
        </p:txBody>
      </p:sp>
      <p:sp>
        <p:nvSpPr>
          <p:cNvPr id="4" name="Slide Number Placeholder 3"/>
          <p:cNvSpPr>
            <a:spLocks noGrp="1"/>
          </p:cNvSpPr>
          <p:nvPr>
            <p:ph type="sldNum" sz="quarter" idx="5"/>
          </p:nvPr>
        </p:nvSpPr>
        <p:spPr/>
        <p:txBody>
          <a:bodyPr/>
          <a:lstStyle/>
          <a:p>
            <a:fld id="{A7645953-5199-471F-A4EB-6ED324312F1E}" type="slidenum">
              <a:rPr lang="en-US" altLang="en-US" smtClean="0"/>
              <a:pPr/>
              <a:t>4</a:t>
            </a:fld>
            <a:endParaRPr lang="en-US" altLang="en-US"/>
          </a:p>
        </p:txBody>
      </p:sp>
    </p:spTree>
    <p:extLst>
      <p:ext uri="{BB962C8B-B14F-4D97-AF65-F5344CB8AC3E}">
        <p14:creationId xmlns:p14="http://schemas.microsoft.com/office/powerpoint/2010/main" val="137607263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Demolitions of older buildings can spread lead dust into neighboring yards. Note if any have occurred recently on nearby lots.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40</a:t>
            </a:fld>
            <a:endParaRPr lang="en-US" altLang="en-US"/>
          </a:p>
        </p:txBody>
      </p:sp>
    </p:spTree>
    <p:extLst>
      <p:ext uri="{BB962C8B-B14F-4D97-AF65-F5344CB8AC3E}">
        <p14:creationId xmlns:p14="http://schemas.microsoft.com/office/powerpoint/2010/main" val="184500221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 things to note include vehicles on the lot that may be in various states of repair, or are being scrapped. The satellite image above shows a home where a scrapyard was previously. Work on metal, car paint, and batteries caused the soil to become contaminated with lead and required a lengthy and expensive cleanup.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41</a:t>
            </a:fld>
            <a:endParaRPr lang="en-US" altLang="en-US"/>
          </a:p>
        </p:txBody>
      </p:sp>
    </p:spTree>
    <p:extLst>
      <p:ext uri="{BB962C8B-B14F-4D97-AF65-F5344CB8AC3E}">
        <p14:creationId xmlns:p14="http://schemas.microsoft.com/office/powerpoint/2010/main" val="71764216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 sources of lead include drinking water, as we’ve heard about from Flint, Michigan. These questions get at the use of water for cooking and drinking. If the family reports that only bottled water is used, most of these questions can be disregarded. Depending on the answers, a water test may be recommended. If the child is being breastfed, we often recommend the mother also receive a blood lead test to find out if lead may be transferred through breastmilk.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42</a:t>
            </a:fld>
            <a:endParaRPr lang="en-US" altLang="en-US"/>
          </a:p>
        </p:txBody>
      </p:sp>
    </p:spTree>
    <p:extLst>
      <p:ext uri="{BB962C8B-B14F-4D97-AF65-F5344CB8AC3E}">
        <p14:creationId xmlns:p14="http://schemas.microsoft.com/office/powerpoint/2010/main" val="298659879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Oregon, the most likely cause of lead-contaminated water is copper pipes connected with lead solder, or older metal faucets containing some lead. If you see these during an investigation, recommend the family always use cold water, and flush out pipes for 30 seconds to 2 minutes before using if the water has been stagnant for 6 or more hours.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43</a:t>
            </a:fld>
            <a:endParaRPr lang="en-US" altLang="en-US"/>
          </a:p>
        </p:txBody>
      </p:sp>
    </p:spTree>
    <p:extLst>
      <p:ext uri="{BB962C8B-B14F-4D97-AF65-F5344CB8AC3E}">
        <p14:creationId xmlns:p14="http://schemas.microsoft.com/office/powerpoint/2010/main" val="220631847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other objects or hobbies in the home can also be possible sources of lead. Go through these questions with the family to determine any other sources not related to the physical home. If any of these are noted, ask if they can be seen and photographed.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44</a:t>
            </a:fld>
            <a:endParaRPr lang="en-US" altLang="en-US"/>
          </a:p>
        </p:txBody>
      </p:sp>
    </p:spTree>
    <p:extLst>
      <p:ext uri="{BB962C8B-B14F-4D97-AF65-F5344CB8AC3E}">
        <p14:creationId xmlns:p14="http://schemas.microsoft.com/office/powerpoint/2010/main" val="195027796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Pages 9-10 ask questions to determine any other possible lead exposure sources. These could include foreign cosmetics, glazed pottery for cooking or serving food, or metallic objects that the child has put in his/her mouth.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45</a:t>
            </a:fld>
            <a:endParaRPr lang="en-US" altLang="en-US"/>
          </a:p>
        </p:txBody>
      </p:sp>
    </p:spTree>
    <p:extLst>
      <p:ext uri="{BB962C8B-B14F-4D97-AF65-F5344CB8AC3E}">
        <p14:creationId xmlns:p14="http://schemas.microsoft.com/office/powerpoint/2010/main" val="229270449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Candy and </a:t>
            </a:r>
            <a:r>
              <a:rPr lang="en-US" i="1" dirty="0" err="1"/>
              <a:t>chapulines</a:t>
            </a:r>
            <a:r>
              <a:rPr lang="en-US" i="1" dirty="0"/>
              <a:t> </a:t>
            </a:r>
            <a:r>
              <a:rPr lang="en-US" i="0" dirty="0"/>
              <a:t>(crickets or grasshoppers) from Mexico have also been found to be contaminated with lead. Note any kind of consumption of products such as these, and if possible, take note of brand name and/or country of origin. Also, some spices, such as turmeric that are brought in from other countries could be contaminated with lead chromate, which could give the spice that bright yellow color. Folk medicines like </a:t>
            </a:r>
            <a:r>
              <a:rPr lang="en-US" i="0" dirty="0" err="1"/>
              <a:t>azarcon</a:t>
            </a:r>
            <a:r>
              <a:rPr lang="en-US" i="0" dirty="0"/>
              <a:t>/</a:t>
            </a:r>
            <a:r>
              <a:rPr lang="en-US" i="0" dirty="0" err="1"/>
              <a:t>greta</a:t>
            </a:r>
            <a:r>
              <a:rPr lang="en-US" i="0" dirty="0"/>
              <a:t> from Mexico are another highly-contaminated source. </a:t>
            </a:r>
            <a:endParaRPr lang="en-US" dirty="0"/>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46</a:t>
            </a:fld>
            <a:endParaRPr lang="en-US" altLang="en-US"/>
          </a:p>
        </p:txBody>
      </p:sp>
    </p:spTree>
    <p:extLst>
      <p:ext uri="{BB962C8B-B14F-4D97-AF65-F5344CB8AC3E}">
        <p14:creationId xmlns:p14="http://schemas.microsoft.com/office/powerpoint/2010/main" val="404131111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 sources include lead fishing weights or sinkers, as well as homemade lead anchors. Anytime lead is melted down, the molten lead can easily spread and contaminate surfaces, yards, and skin with lead that can cause cross contamination to children.</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47</a:t>
            </a:fld>
            <a:endParaRPr lang="en-US" altLang="en-US"/>
          </a:p>
        </p:txBody>
      </p:sp>
    </p:spTree>
    <p:extLst>
      <p:ext uri="{BB962C8B-B14F-4D97-AF65-F5344CB8AC3E}">
        <p14:creationId xmlns:p14="http://schemas.microsoft.com/office/powerpoint/2010/main" val="129446849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LeadCheck</a:t>
            </a:r>
            <a:r>
              <a:rPr lang="en-US" dirty="0"/>
              <a:t> swabs are the easiest way to test surfaces for the presence of lead. When activated and used correctly on a surface, a color change to pink or red indicates lead present of some concentration. If your office does not supply these, contact OHA for a box to use.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48</a:t>
            </a:fld>
            <a:endParaRPr lang="en-US" altLang="en-US"/>
          </a:p>
        </p:txBody>
      </p:sp>
    </p:spTree>
    <p:extLst>
      <p:ext uri="{BB962C8B-B14F-4D97-AF65-F5344CB8AC3E}">
        <p14:creationId xmlns:p14="http://schemas.microsoft.com/office/powerpoint/2010/main" val="369537343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important to activate the </a:t>
            </a:r>
            <a:r>
              <a:rPr lang="en-US" dirty="0" err="1"/>
              <a:t>LeadCheck</a:t>
            </a:r>
            <a:r>
              <a:rPr lang="en-US" dirty="0"/>
              <a:t> swab correctly. Follow the manufacturer’s instructions carefully.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49</a:t>
            </a:fld>
            <a:endParaRPr lang="en-US" altLang="en-US"/>
          </a:p>
        </p:txBody>
      </p:sp>
    </p:spTree>
    <p:extLst>
      <p:ext uri="{BB962C8B-B14F-4D97-AF65-F5344CB8AC3E}">
        <p14:creationId xmlns:p14="http://schemas.microsoft.com/office/powerpoint/2010/main" val="11179185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May 2019 CD Summary on Childhood Lead Levels is a good primer on the topic.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5</a:t>
            </a:fld>
            <a:endParaRPr lang="en-US" altLang="en-US"/>
          </a:p>
        </p:txBody>
      </p:sp>
    </p:spTree>
    <p:extLst>
      <p:ext uri="{BB962C8B-B14F-4D97-AF65-F5344CB8AC3E}">
        <p14:creationId xmlns:p14="http://schemas.microsoft.com/office/powerpoint/2010/main" val="295378313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LeadCheck</a:t>
            </a:r>
            <a:r>
              <a:rPr lang="en-US" dirty="0"/>
              <a:t> swabs can be used on many different surfaces. If checking paint, find an area that is deteriorated where you can access multiple paint layers. You can also try to make a small score using a utility knife. Realize that the chemical solution often stains the surface, so perform the test in an inconspicuous spot, or have some wet wipes or towels nearby to remove it immediately.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50</a:t>
            </a:fld>
            <a:endParaRPr lang="en-US" altLang="en-US"/>
          </a:p>
        </p:txBody>
      </p:sp>
    </p:spTree>
    <p:extLst>
      <p:ext uri="{BB962C8B-B14F-4D97-AF65-F5344CB8AC3E}">
        <p14:creationId xmlns:p14="http://schemas.microsoft.com/office/powerpoint/2010/main" val="179171873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Only individuals certified as risk assessors can take dust or soil samples to determine the presence of lead hazards. This means that investigation activities cannot include these unless a certified risk assessor is available to obtain these samples.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51</a:t>
            </a:fld>
            <a:endParaRPr lang="en-US" altLang="en-US"/>
          </a:p>
        </p:txBody>
      </p:sp>
    </p:spTree>
    <p:extLst>
      <p:ext uri="{BB962C8B-B14F-4D97-AF65-F5344CB8AC3E}">
        <p14:creationId xmlns:p14="http://schemas.microsoft.com/office/powerpoint/2010/main" val="397198290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Examples of risk assessor activities.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52</a:t>
            </a:fld>
            <a:endParaRPr lang="en-US" altLang="en-US"/>
          </a:p>
        </p:txBody>
      </p:sp>
    </p:spTree>
    <p:extLst>
      <p:ext uri="{BB962C8B-B14F-4D97-AF65-F5344CB8AC3E}">
        <p14:creationId xmlns:p14="http://schemas.microsoft.com/office/powerpoint/2010/main" val="263944913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way of getting around this regulatory requirement is to request a lead dust test kit from OHA. These are available for a parent/guardian of the case to perform in their own residence.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53</a:t>
            </a:fld>
            <a:endParaRPr lang="en-US" altLang="en-US"/>
          </a:p>
        </p:txBody>
      </p:sp>
    </p:spTree>
    <p:extLst>
      <p:ext uri="{BB962C8B-B14F-4D97-AF65-F5344CB8AC3E}">
        <p14:creationId xmlns:p14="http://schemas.microsoft.com/office/powerpoint/2010/main" val="294526936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investigator can assist the person who is performing the sample better understand the directions. However, they cannot directly take the sample. These instructions are also available in Spanish.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54</a:t>
            </a:fld>
            <a:endParaRPr lang="en-US" altLang="en-US"/>
          </a:p>
        </p:txBody>
      </p:sp>
    </p:spTree>
    <p:extLst>
      <p:ext uri="{BB962C8B-B14F-4D97-AF65-F5344CB8AC3E}">
        <p14:creationId xmlns:p14="http://schemas.microsoft.com/office/powerpoint/2010/main" val="279574541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55</a:t>
            </a:fld>
            <a:endParaRPr lang="en-US" altLang="en-US"/>
          </a:p>
        </p:txBody>
      </p:sp>
    </p:spTree>
    <p:extLst>
      <p:ext uri="{BB962C8B-B14F-4D97-AF65-F5344CB8AC3E}">
        <p14:creationId xmlns:p14="http://schemas.microsoft.com/office/powerpoint/2010/main" val="349106941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the investigation, it’s important to upload the completed questionnaire into Orpheus under the Attachments tab. You can scan the document and attach it.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56</a:t>
            </a:fld>
            <a:endParaRPr lang="en-US" altLang="en-US"/>
          </a:p>
        </p:txBody>
      </p:sp>
    </p:spTree>
    <p:extLst>
      <p:ext uri="{BB962C8B-B14F-4D97-AF65-F5344CB8AC3E}">
        <p14:creationId xmlns:p14="http://schemas.microsoft.com/office/powerpoint/2010/main" val="393309133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7468">
              <a:defRPr/>
            </a:pPr>
            <a:r>
              <a:rPr lang="en-US" dirty="0"/>
              <a:t>You can also manually enter your notes directly into Orpheus in the Investigation tab. </a:t>
            </a:r>
          </a:p>
          <a:p>
            <a:endParaRPr lang="en-US" dirty="0"/>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57</a:t>
            </a:fld>
            <a:endParaRPr lang="en-US" altLang="en-US"/>
          </a:p>
        </p:txBody>
      </p:sp>
    </p:spTree>
    <p:extLst>
      <p:ext uri="{BB962C8B-B14F-4D97-AF65-F5344CB8AC3E}">
        <p14:creationId xmlns:p14="http://schemas.microsoft.com/office/powerpoint/2010/main" val="64256536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a probable source was identified, make sure to document it. Also, add additional notes on this page including any known or recommended follow-up activities.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58</a:t>
            </a:fld>
            <a:endParaRPr lang="en-US" altLang="en-US"/>
          </a:p>
        </p:txBody>
      </p:sp>
    </p:spTree>
    <p:extLst>
      <p:ext uri="{BB962C8B-B14F-4D97-AF65-F5344CB8AC3E}">
        <p14:creationId xmlns:p14="http://schemas.microsoft.com/office/powerpoint/2010/main" val="407668224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a probable source was identified, make sure to document it. Also, add additional notes on this page including any known or recommended follow-up activities. Check the boxes as appropriate. “Conducted Investigation” must be checked </a:t>
            </a:r>
            <a:r>
              <a:rPr lang="en-US"/>
              <a:t>after complete. </a:t>
            </a:r>
            <a:endParaRPr lang="en-US" dirty="0"/>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59</a:t>
            </a:fld>
            <a:endParaRPr lang="en-US" altLang="en-US"/>
          </a:p>
        </p:txBody>
      </p:sp>
    </p:spTree>
    <p:extLst>
      <p:ext uri="{BB962C8B-B14F-4D97-AF65-F5344CB8AC3E}">
        <p14:creationId xmlns:p14="http://schemas.microsoft.com/office/powerpoint/2010/main" val="42590055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health effects of lead exposure in young children is well documented. Children with elevated blood lead levels (EBLLs) do not usually exhibit symptoms, and the fact that a child with an EBLL is asymptomatic is not a reason to dismiss the child’s condition.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6</a:t>
            </a:fld>
            <a:endParaRPr lang="en-US" altLang="en-US"/>
          </a:p>
        </p:txBody>
      </p:sp>
    </p:spTree>
    <p:extLst>
      <p:ext uri="{BB962C8B-B14F-4D97-AF65-F5344CB8AC3E}">
        <p14:creationId xmlns:p14="http://schemas.microsoft.com/office/powerpoint/2010/main" val="316173140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Also, answer the questions on the Risks tab. This is especially helpful if you have uploaded a scan of the investigation questionnaire. The answers here give a quick snapshot of the likely exposure sources.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60</a:t>
            </a:fld>
            <a:endParaRPr lang="en-US" altLang="en-US"/>
          </a:p>
        </p:txBody>
      </p:sp>
    </p:spTree>
    <p:extLst>
      <p:ext uri="{BB962C8B-B14F-4D97-AF65-F5344CB8AC3E}">
        <p14:creationId xmlns:p14="http://schemas.microsoft.com/office/powerpoint/2010/main" val="26952674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sure to include any known contacts associated with the case. This could include parents, guardian, siblings, cousins, or grandparents.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61</a:t>
            </a:fld>
            <a:endParaRPr lang="en-US" altLang="en-US"/>
          </a:p>
        </p:txBody>
      </p:sp>
    </p:spTree>
    <p:extLst>
      <p:ext uri="{BB962C8B-B14F-4D97-AF65-F5344CB8AC3E}">
        <p14:creationId xmlns:p14="http://schemas.microsoft.com/office/powerpoint/2010/main" val="260799839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new feature in Orpheus, found in the Investigation section, is the Samples section. When quantitative results are received from a lab, they can be stored here. Also, include any lab documentation in the Docs section for further review and archiving.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62</a:t>
            </a:fld>
            <a:endParaRPr lang="en-US" altLang="en-US"/>
          </a:p>
        </p:txBody>
      </p:sp>
    </p:spTree>
    <p:extLst>
      <p:ext uri="{BB962C8B-B14F-4D97-AF65-F5344CB8AC3E}">
        <p14:creationId xmlns:p14="http://schemas.microsoft.com/office/powerpoint/2010/main" val="152207024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If possible, send a letter to the family after the investigation with follow-up education and summary of activities, as well as any identified lead exposure sources. </a:t>
            </a:r>
          </a:p>
          <a:p>
            <a:r>
              <a:rPr lang="en-US" dirty="0"/>
              <a:t>This should be done as soon as possible, so the family has the knowledge to limit future exposure to lead and the associated health effects.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63</a:t>
            </a:fld>
            <a:endParaRPr lang="en-US" altLang="en-US"/>
          </a:p>
        </p:txBody>
      </p:sp>
    </p:spTree>
    <p:extLst>
      <p:ext uri="{BB962C8B-B14F-4D97-AF65-F5344CB8AC3E}">
        <p14:creationId xmlns:p14="http://schemas.microsoft.com/office/powerpoint/2010/main" val="9360594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Adding as much detail as possible to the letter is helpful, but make sure it is readable and understandable, without technical jargon or acronyms. If you need an example letter, contact OHA.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64</a:t>
            </a:fld>
            <a:endParaRPr lang="en-US" altLang="en-US"/>
          </a:p>
        </p:txBody>
      </p:sp>
    </p:spTree>
    <p:extLst>
      <p:ext uri="{BB962C8B-B14F-4D97-AF65-F5344CB8AC3E}">
        <p14:creationId xmlns:p14="http://schemas.microsoft.com/office/powerpoint/2010/main" val="158716786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children in Oregon with a blood lead level of ≥ 5 µg/dl are now eligible for Early Intervention/Early Childhood Special Education services through the Oregon Dept. of Education. More information on referring a child to these services can be found by following the link on the OHA Medical Providers and Laboratories page. Every child with an EBLL should receive this information. You should also click the box in the Orpheus Investigation </a:t>
            </a:r>
            <a:r>
              <a:rPr lang="en-US" dirty="0" err="1"/>
              <a:t>Followup</a:t>
            </a:r>
            <a:r>
              <a:rPr lang="en-US" dirty="0"/>
              <a:t> tab that states “Early Childhood Education”.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65</a:t>
            </a:fld>
            <a:endParaRPr lang="en-US" altLang="en-US"/>
          </a:p>
        </p:txBody>
      </p:sp>
    </p:spTree>
    <p:extLst>
      <p:ext uri="{BB962C8B-B14F-4D97-AF65-F5344CB8AC3E}">
        <p14:creationId xmlns:p14="http://schemas.microsoft.com/office/powerpoint/2010/main" val="355789839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66</a:t>
            </a:fld>
            <a:endParaRPr lang="en-US" altLang="en-US"/>
          </a:p>
        </p:txBody>
      </p:sp>
    </p:spTree>
    <p:extLst>
      <p:ext uri="{BB962C8B-B14F-4D97-AF65-F5344CB8AC3E}">
        <p14:creationId xmlns:p14="http://schemas.microsoft.com/office/powerpoint/2010/main" val="123201583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state’s Division of Medical Assistance Programs is able to reimburse the local health department for a one-time investigation for each child enrolled in OHP that has an EBLL </a:t>
            </a:r>
            <a:r>
              <a:rPr lang="en-US"/>
              <a:t>of ≥5 </a:t>
            </a:r>
            <a:r>
              <a:rPr lang="en-US" dirty="0"/>
              <a:t>µg/dl.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67</a:t>
            </a:fld>
            <a:endParaRPr lang="en-US" altLang="en-US"/>
          </a:p>
        </p:txBody>
      </p:sp>
    </p:spTree>
    <p:extLst>
      <p:ext uri="{BB962C8B-B14F-4D97-AF65-F5344CB8AC3E}">
        <p14:creationId xmlns:p14="http://schemas.microsoft.com/office/powerpoint/2010/main" val="252052175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7468">
              <a:defRPr/>
            </a:pPr>
            <a:r>
              <a:rPr lang="en-US" dirty="0"/>
              <a:t>Find a child’s Medicaid status in the Investigation tab, on the General page. This gets updated on Sunday night, so if there’s no “Medicaid Search Date” in the field, wait until the following Monday and check again. If you have questions about billing, ask the person responsible for billing medical claims with the health department. OHA can also help your office get started on this process. </a:t>
            </a:r>
          </a:p>
          <a:p>
            <a:endParaRPr lang="en-US" dirty="0"/>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68</a:t>
            </a:fld>
            <a:endParaRPr lang="en-US" altLang="en-US"/>
          </a:p>
        </p:txBody>
      </p:sp>
    </p:spTree>
    <p:extLst>
      <p:ext uri="{BB962C8B-B14F-4D97-AF65-F5344CB8AC3E}">
        <p14:creationId xmlns:p14="http://schemas.microsoft.com/office/powerpoint/2010/main" val="133622938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determine if the child is enrolled in Medicaid/OHP, check the Investigation section and go to the General tab.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69</a:t>
            </a:fld>
            <a:endParaRPr lang="en-US" altLang="en-US"/>
          </a:p>
        </p:txBody>
      </p:sp>
    </p:spTree>
    <p:extLst>
      <p:ext uri="{BB962C8B-B14F-4D97-AF65-F5344CB8AC3E}">
        <p14:creationId xmlns:p14="http://schemas.microsoft.com/office/powerpoint/2010/main" val="27193187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7</a:t>
            </a:fld>
            <a:endParaRPr lang="en-US" altLang="en-US"/>
          </a:p>
        </p:txBody>
      </p:sp>
    </p:spTree>
    <p:extLst>
      <p:ext uri="{BB962C8B-B14F-4D97-AF65-F5344CB8AC3E}">
        <p14:creationId xmlns:p14="http://schemas.microsoft.com/office/powerpoint/2010/main" val="186806739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70</a:t>
            </a:fld>
            <a:endParaRPr lang="en-US" altLang="en-US"/>
          </a:p>
        </p:txBody>
      </p:sp>
    </p:spTree>
    <p:extLst>
      <p:ext uri="{BB962C8B-B14F-4D97-AF65-F5344CB8AC3E}">
        <p14:creationId xmlns:p14="http://schemas.microsoft.com/office/powerpoint/2010/main" val="287621013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71</a:t>
            </a:fld>
            <a:endParaRPr lang="en-US" altLang="en-US"/>
          </a:p>
        </p:txBody>
      </p:sp>
    </p:spTree>
    <p:extLst>
      <p:ext uri="{BB962C8B-B14F-4D97-AF65-F5344CB8AC3E}">
        <p14:creationId xmlns:p14="http://schemas.microsoft.com/office/powerpoint/2010/main" val="270086856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Laboratory case closure happens when two consecutive BLLs &lt;5 µg/dl occur at least 3 months apart. At that point, uncheck the “Keep Active” box.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72</a:t>
            </a:fld>
            <a:endParaRPr lang="en-US" altLang="en-US"/>
          </a:p>
        </p:txBody>
      </p:sp>
    </p:spTree>
    <p:extLst>
      <p:ext uri="{BB962C8B-B14F-4D97-AF65-F5344CB8AC3E}">
        <p14:creationId xmlns:p14="http://schemas.microsoft.com/office/powerpoint/2010/main" val="342743235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no defined length of time for how long it will take an EBLL to get to the point of case closure. However, some research shows that it could take months or even years depending on the initial EBLL. Be patient and persistent.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73</a:t>
            </a:fld>
            <a:endParaRPr lang="en-US" altLang="en-US"/>
          </a:p>
        </p:txBody>
      </p:sp>
    </p:spTree>
    <p:extLst>
      <p:ext uri="{BB962C8B-B14F-4D97-AF65-F5344CB8AC3E}">
        <p14:creationId xmlns:p14="http://schemas.microsoft.com/office/powerpoint/2010/main" val="332487457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levels drop fast, and others are very slow. BLLs that increase should be followed up with the family to find out if other lead exposures are occurring, or if something has changed.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74</a:t>
            </a:fld>
            <a:endParaRPr lang="en-US" altLang="en-US"/>
          </a:p>
        </p:txBody>
      </p:sp>
    </p:spTree>
    <p:extLst>
      <p:ext uri="{BB962C8B-B14F-4D97-AF65-F5344CB8AC3E}">
        <p14:creationId xmlns:p14="http://schemas.microsoft.com/office/powerpoint/2010/main" val="342743235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three other reasons why cases are closed besides a reduction in BLL.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75</a:t>
            </a:fld>
            <a:endParaRPr lang="en-US" altLang="en-US"/>
          </a:p>
        </p:txBody>
      </p:sp>
    </p:spTree>
    <p:extLst>
      <p:ext uri="{BB962C8B-B14F-4D97-AF65-F5344CB8AC3E}">
        <p14:creationId xmlns:p14="http://schemas.microsoft.com/office/powerpoint/2010/main" val="285674413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example could be the parent/guardian and/or provider has refused any further testing.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76</a:t>
            </a:fld>
            <a:endParaRPr lang="en-US" altLang="en-US"/>
          </a:p>
        </p:txBody>
      </p:sp>
    </p:spTree>
    <p:extLst>
      <p:ext uri="{BB962C8B-B14F-4D97-AF65-F5344CB8AC3E}">
        <p14:creationId xmlns:p14="http://schemas.microsoft.com/office/powerpoint/2010/main" val="418637904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77</a:t>
            </a:fld>
            <a:endParaRPr lang="en-US" altLang="en-US"/>
          </a:p>
        </p:txBody>
      </p:sp>
    </p:spTree>
    <p:extLst>
      <p:ext uri="{BB962C8B-B14F-4D97-AF65-F5344CB8AC3E}">
        <p14:creationId xmlns:p14="http://schemas.microsoft.com/office/powerpoint/2010/main" val="68713637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following slides show a sample of scenarios you may find while on an investigation.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78</a:t>
            </a:fld>
            <a:endParaRPr lang="en-US" altLang="en-US"/>
          </a:p>
        </p:txBody>
      </p:sp>
    </p:spTree>
    <p:extLst>
      <p:ext uri="{BB962C8B-B14F-4D97-AF65-F5344CB8AC3E}">
        <p14:creationId xmlns:p14="http://schemas.microsoft.com/office/powerpoint/2010/main" val="150484830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79</a:t>
            </a:fld>
            <a:endParaRPr lang="en-US" altLang="en-US"/>
          </a:p>
        </p:txBody>
      </p:sp>
    </p:spTree>
    <p:extLst>
      <p:ext uri="{BB962C8B-B14F-4D97-AF65-F5344CB8AC3E}">
        <p14:creationId xmlns:p14="http://schemas.microsoft.com/office/powerpoint/2010/main" val="23277690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Familiarize yourself with Oregon’s Lead Poisoning Disease and Investigative Guidelines, found on OHA’s County Health Departments page of the Lead Poisoning Prevention Program.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8</a:t>
            </a:fld>
            <a:endParaRPr lang="en-US" altLang="en-US"/>
          </a:p>
        </p:txBody>
      </p:sp>
    </p:spTree>
    <p:extLst>
      <p:ext uri="{BB962C8B-B14F-4D97-AF65-F5344CB8AC3E}">
        <p14:creationId xmlns:p14="http://schemas.microsoft.com/office/powerpoint/2010/main" val="107468782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to see the cup. A </a:t>
            </a:r>
            <a:r>
              <a:rPr lang="en-US" dirty="0" err="1"/>
              <a:t>LeadCheck</a:t>
            </a:r>
            <a:r>
              <a:rPr lang="en-US" dirty="0"/>
              <a:t> swab could show a positive reaction on the cup. Otherwise, document it with pictures and encourage the family to discontinue use for drinking liquids.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80</a:t>
            </a:fld>
            <a:endParaRPr lang="en-US" altLang="en-US"/>
          </a:p>
        </p:txBody>
      </p:sp>
    </p:spTree>
    <p:extLst>
      <p:ext uri="{BB962C8B-B14F-4D97-AF65-F5344CB8AC3E}">
        <p14:creationId xmlns:p14="http://schemas.microsoft.com/office/powerpoint/2010/main" val="248649542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81</a:t>
            </a:fld>
            <a:endParaRPr lang="en-US" altLang="en-US"/>
          </a:p>
        </p:txBody>
      </p:sp>
    </p:spTree>
    <p:extLst>
      <p:ext uri="{BB962C8B-B14F-4D97-AF65-F5344CB8AC3E}">
        <p14:creationId xmlns:p14="http://schemas.microsoft.com/office/powerpoint/2010/main" val="259855655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82</a:t>
            </a:fld>
            <a:endParaRPr lang="en-US" altLang="en-US"/>
          </a:p>
        </p:txBody>
      </p:sp>
    </p:spTree>
    <p:extLst>
      <p:ext uri="{BB962C8B-B14F-4D97-AF65-F5344CB8AC3E}">
        <p14:creationId xmlns:p14="http://schemas.microsoft.com/office/powerpoint/2010/main" val="13320914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83</a:t>
            </a:fld>
            <a:endParaRPr lang="en-US" altLang="en-US"/>
          </a:p>
        </p:txBody>
      </p:sp>
    </p:spTree>
    <p:extLst>
      <p:ext uri="{BB962C8B-B14F-4D97-AF65-F5344CB8AC3E}">
        <p14:creationId xmlns:p14="http://schemas.microsoft.com/office/powerpoint/2010/main" val="411203072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84</a:t>
            </a:fld>
            <a:endParaRPr lang="en-US" altLang="en-US"/>
          </a:p>
        </p:txBody>
      </p:sp>
    </p:spTree>
    <p:extLst>
      <p:ext uri="{BB962C8B-B14F-4D97-AF65-F5344CB8AC3E}">
        <p14:creationId xmlns:p14="http://schemas.microsoft.com/office/powerpoint/2010/main" val="60114691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85</a:t>
            </a:fld>
            <a:endParaRPr lang="en-US" altLang="en-US"/>
          </a:p>
        </p:txBody>
      </p:sp>
    </p:spTree>
    <p:extLst>
      <p:ext uri="{BB962C8B-B14F-4D97-AF65-F5344CB8AC3E}">
        <p14:creationId xmlns:p14="http://schemas.microsoft.com/office/powerpoint/2010/main" val="728706912"/>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a:t>
            </a:r>
            <a:r>
              <a:rPr lang="en-US" dirty="0" err="1"/>
              <a:t>LeadCheck</a:t>
            </a:r>
            <a:r>
              <a:rPr lang="en-US" dirty="0"/>
              <a:t> swab used on the pipe solder can tell you if lead is present.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86</a:t>
            </a:fld>
            <a:endParaRPr lang="en-US" altLang="en-US"/>
          </a:p>
        </p:txBody>
      </p:sp>
    </p:spTree>
    <p:extLst>
      <p:ext uri="{BB962C8B-B14F-4D97-AF65-F5344CB8AC3E}">
        <p14:creationId xmlns:p14="http://schemas.microsoft.com/office/powerpoint/2010/main" val="13142583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87</a:t>
            </a:fld>
            <a:endParaRPr lang="en-US" altLang="en-US"/>
          </a:p>
        </p:txBody>
      </p:sp>
    </p:spTree>
    <p:extLst>
      <p:ext uri="{BB962C8B-B14F-4D97-AF65-F5344CB8AC3E}">
        <p14:creationId xmlns:p14="http://schemas.microsoft.com/office/powerpoint/2010/main" val="99228465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Yes, especially if the child has easy access to the chair, plays on it, or chews on it. Items like this should be moved away from the child’s reach.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88</a:t>
            </a:fld>
            <a:endParaRPr lang="en-US" altLang="en-US"/>
          </a:p>
        </p:txBody>
      </p:sp>
    </p:spTree>
    <p:extLst>
      <p:ext uri="{BB962C8B-B14F-4D97-AF65-F5344CB8AC3E}">
        <p14:creationId xmlns:p14="http://schemas.microsoft.com/office/powerpoint/2010/main" val="2732987833"/>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89</a:t>
            </a:fld>
            <a:endParaRPr lang="en-US" altLang="en-US"/>
          </a:p>
        </p:txBody>
      </p:sp>
    </p:spTree>
    <p:extLst>
      <p:ext uri="{BB962C8B-B14F-4D97-AF65-F5344CB8AC3E}">
        <p14:creationId xmlns:p14="http://schemas.microsoft.com/office/powerpoint/2010/main" val="7264317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Any blood lead level for a child or pregnant woman above 5 µg/dl will need to be managed until closed (this will be explained further). This may include an interview and/or home investigation; communication to ensure follow-up blood lead testing; connecting the family to education and resources (such as a referral to Early Intervention); and communication with the case’s provider to discuss any details of the case or offer OHA recommendations. </a:t>
            </a:r>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9</a:t>
            </a:fld>
            <a:endParaRPr lang="en-US" altLang="en-US"/>
          </a:p>
        </p:txBody>
      </p:sp>
    </p:spTree>
    <p:extLst>
      <p:ext uri="{BB962C8B-B14F-4D97-AF65-F5344CB8AC3E}">
        <p14:creationId xmlns:p14="http://schemas.microsoft.com/office/powerpoint/2010/main" val="263863623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90</a:t>
            </a:fld>
            <a:endParaRPr lang="en-US" altLang="en-US"/>
          </a:p>
        </p:txBody>
      </p:sp>
    </p:spTree>
    <p:extLst>
      <p:ext uri="{BB962C8B-B14F-4D97-AF65-F5344CB8AC3E}">
        <p14:creationId xmlns:p14="http://schemas.microsoft.com/office/powerpoint/2010/main" val="331365989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91</a:t>
            </a:fld>
            <a:endParaRPr lang="en-US" altLang="en-US"/>
          </a:p>
        </p:txBody>
      </p:sp>
    </p:spTree>
    <p:extLst>
      <p:ext uri="{BB962C8B-B14F-4D97-AF65-F5344CB8AC3E}">
        <p14:creationId xmlns:p14="http://schemas.microsoft.com/office/powerpoint/2010/main" val="171999033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92</a:t>
            </a:fld>
            <a:endParaRPr lang="en-US" altLang="en-US"/>
          </a:p>
        </p:txBody>
      </p:sp>
    </p:spTree>
    <p:extLst>
      <p:ext uri="{BB962C8B-B14F-4D97-AF65-F5344CB8AC3E}">
        <p14:creationId xmlns:p14="http://schemas.microsoft.com/office/powerpoint/2010/main" val="1539443623"/>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93</a:t>
            </a:fld>
            <a:endParaRPr lang="en-US" altLang="en-US"/>
          </a:p>
        </p:txBody>
      </p:sp>
    </p:spTree>
    <p:extLst>
      <p:ext uri="{BB962C8B-B14F-4D97-AF65-F5344CB8AC3E}">
        <p14:creationId xmlns:p14="http://schemas.microsoft.com/office/powerpoint/2010/main" val="296428582"/>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7645953-5199-471F-A4EB-6ED324312F1E}" type="slidenum">
              <a:rPr lang="en-US" altLang="en-US" smtClean="0"/>
              <a:pPr/>
              <a:t>94</a:t>
            </a:fld>
            <a:endParaRPr lang="en-US" altLang="en-US"/>
          </a:p>
        </p:txBody>
      </p:sp>
    </p:spTree>
    <p:extLst>
      <p:ext uri="{BB962C8B-B14F-4D97-AF65-F5344CB8AC3E}">
        <p14:creationId xmlns:p14="http://schemas.microsoft.com/office/powerpoint/2010/main" val="27823239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151" name="Picture 7"/>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5588" cy="6859588"/>
          </a:xfrm>
          <a:prstGeom prst="rect">
            <a:avLst/>
          </a:prstGeom>
          <a:noFill/>
          <a:extLst>
            <a:ext uri="{909E8E84-426E-40DD-AFC4-6F175D3DCCD1}">
              <a14:hiddenFill xmlns:a14="http://schemas.microsoft.com/office/drawing/2010/main">
                <a:solidFill>
                  <a:srgbClr val="FFFFFF"/>
                </a:solidFill>
              </a14:hiddenFill>
            </a:ext>
          </a:extLst>
        </p:spPr>
      </p:pic>
      <p:sp>
        <p:nvSpPr>
          <p:cNvPr id="6146" name="Rectangle 2"/>
          <p:cNvSpPr>
            <a:spLocks noGrp="1" noChangeArrowheads="1"/>
          </p:cNvSpPr>
          <p:nvPr>
            <p:ph type="ctrTitle"/>
          </p:nvPr>
        </p:nvSpPr>
        <p:spPr>
          <a:xfrm>
            <a:off x="685800" y="682625"/>
            <a:ext cx="7772400" cy="1470025"/>
          </a:xfrm>
        </p:spPr>
        <p:txBody>
          <a:bodyPr/>
          <a:lstStyle>
            <a:lvl1pPr algn="ctr">
              <a:defRPr/>
            </a:lvl1pPr>
          </a:lstStyle>
          <a:p>
            <a:pPr lvl="0"/>
            <a:r>
              <a:rPr lang="en-US" altLang="en-US" noProof="0"/>
              <a:t>Title</a:t>
            </a:r>
          </a:p>
        </p:txBody>
      </p:sp>
      <p:sp>
        <p:nvSpPr>
          <p:cNvPr id="6147" name="Rectangle 3"/>
          <p:cNvSpPr>
            <a:spLocks noGrp="1" noChangeArrowheads="1"/>
          </p:cNvSpPr>
          <p:nvPr>
            <p:ph type="subTitle" idx="1"/>
          </p:nvPr>
        </p:nvSpPr>
        <p:spPr>
          <a:xfrm>
            <a:off x="1371600" y="2438400"/>
            <a:ext cx="6400800" cy="1752600"/>
          </a:xfrm>
        </p:spPr>
        <p:txBody>
          <a:bodyPr/>
          <a:lstStyle>
            <a:lvl1pPr marL="0" indent="0" algn="ctr">
              <a:buFontTx/>
              <a:buNone/>
              <a:defRPr sz="1400"/>
            </a:lvl1pPr>
          </a:lstStyle>
          <a:p>
            <a:pPr lvl="0"/>
            <a:r>
              <a:rPr lang="en-US" altLang="en-US" noProof="0"/>
              <a:t>Click to edit Master subtitle style</a:t>
            </a:r>
          </a:p>
        </p:txBody>
      </p:sp>
      <p:sp>
        <p:nvSpPr>
          <p:cNvPr id="6149" name="Rectangle 5"/>
          <p:cNvSpPr>
            <a:spLocks noGrp="1" noChangeArrowheads="1"/>
          </p:cNvSpPr>
          <p:nvPr>
            <p:ph type="ftr" sz="quarter" idx="3"/>
          </p:nvPr>
        </p:nvSpPr>
        <p:spPr>
          <a:xfrm>
            <a:off x="2895600" y="6096000"/>
            <a:ext cx="2895600" cy="476250"/>
          </a:xfrm>
        </p:spPr>
        <p:txBody>
          <a:bodyPr/>
          <a:lstStyle>
            <a:lvl1pPr algn="l" eaLnBrk="0" hangingPunct="0">
              <a:spcBef>
                <a:spcPct val="50000"/>
              </a:spcBef>
              <a:defRPr/>
            </a:lvl1pPr>
          </a:lstStyle>
          <a:p>
            <a:r>
              <a:rPr lang="en-US" altLang="en-US"/>
              <a:t>(Enter) DEPARTMENT (ALL CAPS)</a:t>
            </a:r>
            <a:br>
              <a:rPr lang="en-US" altLang="en-US"/>
            </a:br>
            <a:r>
              <a:rPr lang="en-US" altLang="en-US"/>
              <a:t>(Enter) Division or Office (Mixed Case)</a:t>
            </a:r>
          </a:p>
          <a:p>
            <a:endParaRPr lang="en-US"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r>
              <a:rPr lang="en-US" altLang="en-US"/>
              <a:t>(Enter) DEPARTMENT (ALL CAPS)</a:t>
            </a:r>
            <a:br>
              <a:rPr lang="en-US" altLang="en-US"/>
            </a:br>
            <a:r>
              <a:rPr lang="en-US" altLang="en-US"/>
              <a:t>(Enter) Division or Office (Mixed Case)</a:t>
            </a:r>
          </a:p>
          <a:p>
            <a:endParaRPr lang="en-US" altLang="en-US"/>
          </a:p>
        </p:txBody>
      </p:sp>
      <p:sp>
        <p:nvSpPr>
          <p:cNvPr id="5" name="Slide Number Placeholder 4"/>
          <p:cNvSpPr>
            <a:spLocks noGrp="1"/>
          </p:cNvSpPr>
          <p:nvPr>
            <p:ph type="sldNum" sz="quarter" idx="11"/>
          </p:nvPr>
        </p:nvSpPr>
        <p:spPr/>
        <p:txBody>
          <a:bodyPr/>
          <a:lstStyle>
            <a:lvl1pPr>
              <a:defRPr/>
            </a:lvl1pPr>
          </a:lstStyle>
          <a:p>
            <a:fld id="{B2CD47C1-1097-4A52-9128-C874C7414705}" type="slidenum">
              <a:rPr lang="en-US" altLang="en-US"/>
              <a:pPr/>
              <a:t>‹#›</a:t>
            </a:fld>
            <a:endParaRPr lang="en-US" altLang="en-US"/>
          </a:p>
        </p:txBody>
      </p:sp>
      <p:sp>
        <p:nvSpPr>
          <p:cNvPr id="6" name="Footer Placeholder 5"/>
          <p:cNvSpPr>
            <a:spLocks noGrp="1"/>
          </p:cNvSpPr>
          <p:nvPr>
            <p:ph type="ftr" sz="quarter" idx="12"/>
          </p:nvPr>
        </p:nvSpPr>
        <p:spPr/>
        <p:txBody>
          <a:bodyPr/>
          <a:lstStyle>
            <a:lvl1pPr>
              <a:defRPr/>
            </a:lvl1pPr>
          </a:lstStyle>
          <a:p>
            <a:endParaRPr lang="en-US" altLang="en-US"/>
          </a:p>
        </p:txBody>
      </p:sp>
    </p:spTree>
    <p:extLst>
      <p:ext uri="{BB962C8B-B14F-4D97-AF65-F5344CB8AC3E}">
        <p14:creationId xmlns:p14="http://schemas.microsoft.com/office/powerpoint/2010/main" val="1062314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440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440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r>
              <a:rPr lang="en-US" altLang="en-US"/>
              <a:t>(Enter) DEPARTMENT (ALL CAPS)</a:t>
            </a:r>
            <a:br>
              <a:rPr lang="en-US" altLang="en-US"/>
            </a:br>
            <a:r>
              <a:rPr lang="en-US" altLang="en-US"/>
              <a:t>(Enter) Division or Office (Mixed Case)</a:t>
            </a:r>
          </a:p>
          <a:p>
            <a:endParaRPr lang="en-US" altLang="en-US"/>
          </a:p>
        </p:txBody>
      </p:sp>
      <p:sp>
        <p:nvSpPr>
          <p:cNvPr id="5" name="Slide Number Placeholder 4"/>
          <p:cNvSpPr>
            <a:spLocks noGrp="1"/>
          </p:cNvSpPr>
          <p:nvPr>
            <p:ph type="sldNum" sz="quarter" idx="11"/>
          </p:nvPr>
        </p:nvSpPr>
        <p:spPr/>
        <p:txBody>
          <a:bodyPr/>
          <a:lstStyle>
            <a:lvl1pPr>
              <a:defRPr/>
            </a:lvl1pPr>
          </a:lstStyle>
          <a:p>
            <a:fld id="{8E5C0181-0E3E-4E3D-9D25-1B7AB4961FEE}" type="slidenum">
              <a:rPr lang="en-US" altLang="en-US"/>
              <a:pPr/>
              <a:t>‹#›</a:t>
            </a:fld>
            <a:endParaRPr lang="en-US" altLang="en-US"/>
          </a:p>
        </p:txBody>
      </p:sp>
      <p:sp>
        <p:nvSpPr>
          <p:cNvPr id="6" name="Footer Placeholder 5"/>
          <p:cNvSpPr>
            <a:spLocks noGrp="1"/>
          </p:cNvSpPr>
          <p:nvPr>
            <p:ph type="ftr" sz="quarter" idx="12"/>
          </p:nvPr>
        </p:nvSpPr>
        <p:spPr/>
        <p:txBody>
          <a:bodyPr/>
          <a:lstStyle>
            <a:lvl1pPr>
              <a:defRPr/>
            </a:lvl1pPr>
          </a:lstStyle>
          <a:p>
            <a:endParaRPr lang="en-US" altLang="en-US"/>
          </a:p>
        </p:txBody>
      </p:sp>
    </p:spTree>
    <p:extLst>
      <p:ext uri="{BB962C8B-B14F-4D97-AF65-F5344CB8AC3E}">
        <p14:creationId xmlns:p14="http://schemas.microsoft.com/office/powerpoint/2010/main" val="1367498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r>
              <a:rPr lang="en-US" altLang="en-US"/>
              <a:t>(Enter) DEPARTMENT (ALL CAPS)</a:t>
            </a:r>
            <a:br>
              <a:rPr lang="en-US" altLang="en-US"/>
            </a:br>
            <a:r>
              <a:rPr lang="en-US" altLang="en-US"/>
              <a:t>(Enter) Division or Office (Mixed Case)</a:t>
            </a:r>
          </a:p>
          <a:p>
            <a:endParaRPr lang="en-US" altLang="en-US"/>
          </a:p>
        </p:txBody>
      </p:sp>
      <p:sp>
        <p:nvSpPr>
          <p:cNvPr id="5" name="Slide Number Placeholder 4"/>
          <p:cNvSpPr>
            <a:spLocks noGrp="1"/>
          </p:cNvSpPr>
          <p:nvPr>
            <p:ph type="sldNum" sz="quarter" idx="11"/>
          </p:nvPr>
        </p:nvSpPr>
        <p:spPr/>
        <p:txBody>
          <a:bodyPr/>
          <a:lstStyle>
            <a:lvl1pPr>
              <a:defRPr/>
            </a:lvl1pPr>
          </a:lstStyle>
          <a:p>
            <a:fld id="{204B4C41-82B8-4E1A-AF5C-875709D3582C}" type="slidenum">
              <a:rPr lang="en-US" altLang="en-US"/>
              <a:pPr/>
              <a:t>‹#›</a:t>
            </a:fld>
            <a:endParaRPr lang="en-US" altLang="en-US"/>
          </a:p>
        </p:txBody>
      </p:sp>
      <p:sp>
        <p:nvSpPr>
          <p:cNvPr id="6" name="Footer Placeholder 5"/>
          <p:cNvSpPr>
            <a:spLocks noGrp="1"/>
          </p:cNvSpPr>
          <p:nvPr>
            <p:ph type="ftr" sz="quarter" idx="12"/>
          </p:nvPr>
        </p:nvSpPr>
        <p:spPr/>
        <p:txBody>
          <a:bodyPr/>
          <a:lstStyle>
            <a:lvl1pPr>
              <a:defRPr/>
            </a:lvl1pPr>
          </a:lstStyle>
          <a:p>
            <a:endParaRPr lang="en-US" altLang="en-US"/>
          </a:p>
        </p:txBody>
      </p:sp>
    </p:spTree>
    <p:extLst>
      <p:ext uri="{BB962C8B-B14F-4D97-AF65-F5344CB8AC3E}">
        <p14:creationId xmlns:p14="http://schemas.microsoft.com/office/powerpoint/2010/main" val="2976357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r>
              <a:rPr lang="en-US" altLang="en-US"/>
              <a:t>(Enter) DEPARTMENT (ALL CAPS)</a:t>
            </a:r>
            <a:br>
              <a:rPr lang="en-US" altLang="en-US"/>
            </a:br>
            <a:r>
              <a:rPr lang="en-US" altLang="en-US"/>
              <a:t>(Enter) Division or Office (Mixed Case)</a:t>
            </a:r>
          </a:p>
          <a:p>
            <a:endParaRPr lang="en-US" altLang="en-US"/>
          </a:p>
        </p:txBody>
      </p:sp>
      <p:sp>
        <p:nvSpPr>
          <p:cNvPr id="5" name="Slide Number Placeholder 4"/>
          <p:cNvSpPr>
            <a:spLocks noGrp="1"/>
          </p:cNvSpPr>
          <p:nvPr>
            <p:ph type="sldNum" sz="quarter" idx="11"/>
          </p:nvPr>
        </p:nvSpPr>
        <p:spPr/>
        <p:txBody>
          <a:bodyPr/>
          <a:lstStyle>
            <a:lvl1pPr>
              <a:defRPr/>
            </a:lvl1pPr>
          </a:lstStyle>
          <a:p>
            <a:fld id="{0F360AFB-D76E-4D01-BF93-E56883FA55CF}" type="slidenum">
              <a:rPr lang="en-US" altLang="en-US"/>
              <a:pPr/>
              <a:t>‹#›</a:t>
            </a:fld>
            <a:endParaRPr lang="en-US" altLang="en-US"/>
          </a:p>
        </p:txBody>
      </p:sp>
      <p:sp>
        <p:nvSpPr>
          <p:cNvPr id="6" name="Footer Placeholder 5"/>
          <p:cNvSpPr>
            <a:spLocks noGrp="1"/>
          </p:cNvSpPr>
          <p:nvPr>
            <p:ph type="ftr" sz="quarter" idx="12"/>
          </p:nvPr>
        </p:nvSpPr>
        <p:spPr/>
        <p:txBody>
          <a:bodyPr/>
          <a:lstStyle>
            <a:lvl1pPr>
              <a:defRPr/>
            </a:lvl1pPr>
          </a:lstStyle>
          <a:p>
            <a:endParaRPr lang="en-US" altLang="en-US"/>
          </a:p>
        </p:txBody>
      </p:sp>
    </p:spTree>
    <p:extLst>
      <p:ext uri="{BB962C8B-B14F-4D97-AF65-F5344CB8AC3E}">
        <p14:creationId xmlns:p14="http://schemas.microsoft.com/office/powerpoint/2010/main" val="2561470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r>
              <a:rPr lang="en-US" altLang="en-US"/>
              <a:t>(Enter) DEPARTMENT (ALL CAPS)</a:t>
            </a:r>
            <a:br>
              <a:rPr lang="en-US" altLang="en-US"/>
            </a:br>
            <a:r>
              <a:rPr lang="en-US" altLang="en-US"/>
              <a:t>(Enter) Division or Office (Mixed Case)</a:t>
            </a:r>
          </a:p>
          <a:p>
            <a:endParaRPr lang="en-US" altLang="en-US"/>
          </a:p>
        </p:txBody>
      </p:sp>
      <p:sp>
        <p:nvSpPr>
          <p:cNvPr id="6" name="Slide Number Placeholder 5"/>
          <p:cNvSpPr>
            <a:spLocks noGrp="1"/>
          </p:cNvSpPr>
          <p:nvPr>
            <p:ph type="sldNum" sz="quarter" idx="11"/>
          </p:nvPr>
        </p:nvSpPr>
        <p:spPr/>
        <p:txBody>
          <a:bodyPr/>
          <a:lstStyle>
            <a:lvl1pPr>
              <a:defRPr/>
            </a:lvl1pPr>
          </a:lstStyle>
          <a:p>
            <a:fld id="{E5278D92-5032-49C7-996C-E76AA5A28305}" type="slidenum">
              <a:rPr lang="en-US" altLang="en-US"/>
              <a:pPr/>
              <a:t>‹#›</a:t>
            </a:fld>
            <a:endParaRPr lang="en-US" altLang="en-US"/>
          </a:p>
        </p:txBody>
      </p:sp>
      <p:sp>
        <p:nvSpPr>
          <p:cNvPr id="7" name="Footer Placeholder 6"/>
          <p:cNvSpPr>
            <a:spLocks noGrp="1"/>
          </p:cNvSpPr>
          <p:nvPr>
            <p:ph type="ftr" sz="quarter" idx="12"/>
          </p:nvPr>
        </p:nvSpPr>
        <p:spPr/>
        <p:txBody>
          <a:bodyPr/>
          <a:lstStyle>
            <a:lvl1pPr>
              <a:defRPr/>
            </a:lvl1pPr>
          </a:lstStyle>
          <a:p>
            <a:endParaRPr lang="en-US" altLang="en-US"/>
          </a:p>
        </p:txBody>
      </p:sp>
    </p:spTree>
    <p:extLst>
      <p:ext uri="{BB962C8B-B14F-4D97-AF65-F5344CB8AC3E}">
        <p14:creationId xmlns:p14="http://schemas.microsoft.com/office/powerpoint/2010/main" val="1293920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r>
              <a:rPr lang="en-US" altLang="en-US"/>
              <a:t>(Enter) DEPARTMENT (ALL CAPS)</a:t>
            </a:r>
            <a:br>
              <a:rPr lang="en-US" altLang="en-US"/>
            </a:br>
            <a:r>
              <a:rPr lang="en-US" altLang="en-US"/>
              <a:t>(Enter) Division or Office (Mixed Case)</a:t>
            </a:r>
          </a:p>
          <a:p>
            <a:endParaRPr lang="en-US" altLang="en-US"/>
          </a:p>
        </p:txBody>
      </p:sp>
      <p:sp>
        <p:nvSpPr>
          <p:cNvPr id="8" name="Slide Number Placeholder 7"/>
          <p:cNvSpPr>
            <a:spLocks noGrp="1"/>
          </p:cNvSpPr>
          <p:nvPr>
            <p:ph type="sldNum" sz="quarter" idx="11"/>
          </p:nvPr>
        </p:nvSpPr>
        <p:spPr/>
        <p:txBody>
          <a:bodyPr/>
          <a:lstStyle>
            <a:lvl1pPr>
              <a:defRPr/>
            </a:lvl1pPr>
          </a:lstStyle>
          <a:p>
            <a:fld id="{4722770C-1AE7-4315-9056-07151C3AAEC5}" type="slidenum">
              <a:rPr lang="en-US" altLang="en-US"/>
              <a:pPr/>
              <a:t>‹#›</a:t>
            </a:fld>
            <a:endParaRPr lang="en-US" altLang="en-US"/>
          </a:p>
        </p:txBody>
      </p:sp>
      <p:sp>
        <p:nvSpPr>
          <p:cNvPr id="9" name="Footer Placeholder 8"/>
          <p:cNvSpPr>
            <a:spLocks noGrp="1"/>
          </p:cNvSpPr>
          <p:nvPr>
            <p:ph type="ftr" sz="quarter" idx="12"/>
          </p:nvPr>
        </p:nvSpPr>
        <p:spPr/>
        <p:txBody>
          <a:bodyPr/>
          <a:lstStyle>
            <a:lvl1pPr>
              <a:defRPr/>
            </a:lvl1pPr>
          </a:lstStyle>
          <a:p>
            <a:endParaRPr lang="en-US" altLang="en-US"/>
          </a:p>
        </p:txBody>
      </p:sp>
    </p:spTree>
    <p:extLst>
      <p:ext uri="{BB962C8B-B14F-4D97-AF65-F5344CB8AC3E}">
        <p14:creationId xmlns:p14="http://schemas.microsoft.com/office/powerpoint/2010/main" val="3446307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r>
              <a:rPr lang="en-US" altLang="en-US"/>
              <a:t>(Enter) DEPARTMENT (ALL CAPS)</a:t>
            </a:r>
            <a:br>
              <a:rPr lang="en-US" altLang="en-US"/>
            </a:br>
            <a:r>
              <a:rPr lang="en-US" altLang="en-US"/>
              <a:t>(Enter) Division or Office (Mixed Case)</a:t>
            </a:r>
          </a:p>
          <a:p>
            <a:endParaRPr lang="en-US" altLang="en-US"/>
          </a:p>
        </p:txBody>
      </p:sp>
      <p:sp>
        <p:nvSpPr>
          <p:cNvPr id="4" name="Slide Number Placeholder 3"/>
          <p:cNvSpPr>
            <a:spLocks noGrp="1"/>
          </p:cNvSpPr>
          <p:nvPr>
            <p:ph type="sldNum" sz="quarter" idx="11"/>
          </p:nvPr>
        </p:nvSpPr>
        <p:spPr/>
        <p:txBody>
          <a:bodyPr/>
          <a:lstStyle>
            <a:lvl1pPr>
              <a:defRPr/>
            </a:lvl1pPr>
          </a:lstStyle>
          <a:p>
            <a:fld id="{797771DC-B04A-443C-9236-95A0D6146FC2}" type="slidenum">
              <a:rPr lang="en-US" altLang="en-US"/>
              <a:pPr/>
              <a:t>‹#›</a:t>
            </a:fld>
            <a:endParaRPr lang="en-US" altLang="en-US"/>
          </a:p>
        </p:txBody>
      </p:sp>
      <p:sp>
        <p:nvSpPr>
          <p:cNvPr id="5" name="Footer Placeholder 4"/>
          <p:cNvSpPr>
            <a:spLocks noGrp="1"/>
          </p:cNvSpPr>
          <p:nvPr>
            <p:ph type="ftr" sz="quarter" idx="12"/>
          </p:nvPr>
        </p:nvSpPr>
        <p:spPr/>
        <p:txBody>
          <a:bodyPr/>
          <a:lstStyle>
            <a:lvl1pPr>
              <a:defRPr/>
            </a:lvl1pPr>
          </a:lstStyle>
          <a:p>
            <a:endParaRPr lang="en-US" altLang="en-US"/>
          </a:p>
        </p:txBody>
      </p:sp>
    </p:spTree>
    <p:extLst>
      <p:ext uri="{BB962C8B-B14F-4D97-AF65-F5344CB8AC3E}">
        <p14:creationId xmlns:p14="http://schemas.microsoft.com/office/powerpoint/2010/main" val="3563450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r>
              <a:rPr lang="en-US" altLang="en-US"/>
              <a:t>(Enter) DEPARTMENT (ALL CAPS)</a:t>
            </a:r>
            <a:br>
              <a:rPr lang="en-US" altLang="en-US"/>
            </a:br>
            <a:r>
              <a:rPr lang="en-US" altLang="en-US"/>
              <a:t>(Enter) Division or Office (Mixed Case)</a:t>
            </a:r>
          </a:p>
          <a:p>
            <a:endParaRPr lang="en-US" altLang="en-US"/>
          </a:p>
        </p:txBody>
      </p:sp>
      <p:sp>
        <p:nvSpPr>
          <p:cNvPr id="3" name="Slide Number Placeholder 2"/>
          <p:cNvSpPr>
            <a:spLocks noGrp="1"/>
          </p:cNvSpPr>
          <p:nvPr>
            <p:ph type="sldNum" sz="quarter" idx="11"/>
          </p:nvPr>
        </p:nvSpPr>
        <p:spPr/>
        <p:txBody>
          <a:bodyPr/>
          <a:lstStyle>
            <a:lvl1pPr>
              <a:defRPr/>
            </a:lvl1pPr>
          </a:lstStyle>
          <a:p>
            <a:fld id="{C562C511-3E38-42BD-BABB-53F701140258}" type="slidenum">
              <a:rPr lang="en-US" altLang="en-US"/>
              <a:pPr/>
              <a:t>‹#›</a:t>
            </a:fld>
            <a:endParaRPr lang="en-US" altLang="en-US"/>
          </a:p>
        </p:txBody>
      </p:sp>
      <p:sp>
        <p:nvSpPr>
          <p:cNvPr id="4" name="Footer Placeholder 3"/>
          <p:cNvSpPr>
            <a:spLocks noGrp="1"/>
          </p:cNvSpPr>
          <p:nvPr>
            <p:ph type="ftr" sz="quarter" idx="12"/>
          </p:nvPr>
        </p:nvSpPr>
        <p:spPr/>
        <p:txBody>
          <a:bodyPr/>
          <a:lstStyle>
            <a:lvl1pPr>
              <a:defRPr/>
            </a:lvl1pPr>
          </a:lstStyle>
          <a:p>
            <a:endParaRPr lang="en-US" altLang="en-US"/>
          </a:p>
        </p:txBody>
      </p:sp>
    </p:spTree>
    <p:extLst>
      <p:ext uri="{BB962C8B-B14F-4D97-AF65-F5344CB8AC3E}">
        <p14:creationId xmlns:p14="http://schemas.microsoft.com/office/powerpoint/2010/main" val="1558943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r>
              <a:rPr lang="en-US" altLang="en-US"/>
              <a:t>(Enter) DEPARTMENT (ALL CAPS)</a:t>
            </a:r>
            <a:br>
              <a:rPr lang="en-US" altLang="en-US"/>
            </a:br>
            <a:r>
              <a:rPr lang="en-US" altLang="en-US"/>
              <a:t>(Enter) Division or Office (Mixed Case)</a:t>
            </a:r>
          </a:p>
          <a:p>
            <a:endParaRPr lang="en-US" altLang="en-US"/>
          </a:p>
        </p:txBody>
      </p:sp>
      <p:sp>
        <p:nvSpPr>
          <p:cNvPr id="6" name="Slide Number Placeholder 5"/>
          <p:cNvSpPr>
            <a:spLocks noGrp="1"/>
          </p:cNvSpPr>
          <p:nvPr>
            <p:ph type="sldNum" sz="quarter" idx="11"/>
          </p:nvPr>
        </p:nvSpPr>
        <p:spPr/>
        <p:txBody>
          <a:bodyPr/>
          <a:lstStyle>
            <a:lvl1pPr>
              <a:defRPr/>
            </a:lvl1pPr>
          </a:lstStyle>
          <a:p>
            <a:fld id="{49FF340F-9127-42E5-943F-9E35118525B8}" type="slidenum">
              <a:rPr lang="en-US" altLang="en-US"/>
              <a:pPr/>
              <a:t>‹#›</a:t>
            </a:fld>
            <a:endParaRPr lang="en-US" altLang="en-US"/>
          </a:p>
        </p:txBody>
      </p:sp>
      <p:sp>
        <p:nvSpPr>
          <p:cNvPr id="7" name="Footer Placeholder 6"/>
          <p:cNvSpPr>
            <a:spLocks noGrp="1"/>
          </p:cNvSpPr>
          <p:nvPr>
            <p:ph type="ftr" sz="quarter" idx="12"/>
          </p:nvPr>
        </p:nvSpPr>
        <p:spPr/>
        <p:txBody>
          <a:bodyPr/>
          <a:lstStyle>
            <a:lvl1pPr>
              <a:defRPr/>
            </a:lvl1pPr>
          </a:lstStyle>
          <a:p>
            <a:endParaRPr lang="en-US" altLang="en-US"/>
          </a:p>
        </p:txBody>
      </p:sp>
    </p:spTree>
    <p:extLst>
      <p:ext uri="{BB962C8B-B14F-4D97-AF65-F5344CB8AC3E}">
        <p14:creationId xmlns:p14="http://schemas.microsoft.com/office/powerpoint/2010/main" val="3261722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r>
              <a:rPr lang="en-US" altLang="en-US"/>
              <a:t>(Enter) DEPARTMENT (ALL CAPS)</a:t>
            </a:r>
            <a:br>
              <a:rPr lang="en-US" altLang="en-US"/>
            </a:br>
            <a:r>
              <a:rPr lang="en-US" altLang="en-US"/>
              <a:t>(Enter) Division or Office (Mixed Case)</a:t>
            </a:r>
          </a:p>
          <a:p>
            <a:endParaRPr lang="en-US" altLang="en-US"/>
          </a:p>
        </p:txBody>
      </p:sp>
      <p:sp>
        <p:nvSpPr>
          <p:cNvPr id="6" name="Slide Number Placeholder 5"/>
          <p:cNvSpPr>
            <a:spLocks noGrp="1"/>
          </p:cNvSpPr>
          <p:nvPr>
            <p:ph type="sldNum" sz="quarter" idx="11"/>
          </p:nvPr>
        </p:nvSpPr>
        <p:spPr/>
        <p:txBody>
          <a:bodyPr/>
          <a:lstStyle>
            <a:lvl1pPr>
              <a:defRPr/>
            </a:lvl1pPr>
          </a:lstStyle>
          <a:p>
            <a:fld id="{FF4256EE-1F2C-4D36-84A4-89651B7EC5C3}" type="slidenum">
              <a:rPr lang="en-US" altLang="en-US"/>
              <a:pPr/>
              <a:t>‹#›</a:t>
            </a:fld>
            <a:endParaRPr lang="en-US" altLang="en-US"/>
          </a:p>
        </p:txBody>
      </p:sp>
      <p:sp>
        <p:nvSpPr>
          <p:cNvPr id="7" name="Footer Placeholder 6"/>
          <p:cNvSpPr>
            <a:spLocks noGrp="1"/>
          </p:cNvSpPr>
          <p:nvPr>
            <p:ph type="ftr" sz="quarter" idx="12"/>
          </p:nvPr>
        </p:nvSpPr>
        <p:spPr/>
        <p:txBody>
          <a:bodyPr/>
          <a:lstStyle>
            <a:lvl1pPr>
              <a:defRPr/>
            </a:lvl1pPr>
          </a:lstStyle>
          <a:p>
            <a:endParaRPr lang="en-US" altLang="en-US"/>
          </a:p>
        </p:txBody>
      </p:sp>
    </p:spTree>
    <p:extLst>
      <p:ext uri="{BB962C8B-B14F-4D97-AF65-F5344CB8AC3E}">
        <p14:creationId xmlns:p14="http://schemas.microsoft.com/office/powerpoint/2010/main" val="3921169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132" name="Picture 12" descr="Power Point Template PG 2 new sm"/>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122"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5123" name="Rectangle 3"/>
          <p:cNvSpPr>
            <a:spLocks noGrp="1" noChangeArrowheads="1"/>
          </p:cNvSpPr>
          <p:nvPr>
            <p:ph type="body" idx="1"/>
          </p:nvPr>
        </p:nvSpPr>
        <p:spPr bwMode="auto">
          <a:xfrm>
            <a:off x="457200" y="1600200"/>
            <a:ext cx="82296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124" name="Rectangle 4"/>
          <p:cNvSpPr>
            <a:spLocks noGrp="1" noChangeArrowheads="1"/>
          </p:cNvSpPr>
          <p:nvPr>
            <p:ph type="dt" sz="half" idx="2"/>
          </p:nvPr>
        </p:nvSpPr>
        <p:spPr bwMode="auto">
          <a:xfrm>
            <a:off x="304800" y="5943600"/>
            <a:ext cx="3505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50000"/>
              </a:spcBef>
              <a:defRPr sz="1200">
                <a:solidFill>
                  <a:srgbClr val="005595"/>
                </a:solidFill>
                <a:latin typeface="+mn-lt"/>
              </a:defRPr>
            </a:lvl1pPr>
          </a:lstStyle>
          <a:p>
            <a:r>
              <a:rPr lang="en-US" altLang="en-US"/>
              <a:t>(Enter) DEPARTMENT (ALL CAPS)</a:t>
            </a:r>
            <a:br>
              <a:rPr lang="en-US" altLang="en-US"/>
            </a:br>
            <a:r>
              <a:rPr lang="en-US" altLang="en-US"/>
              <a:t>(Enter) Division or Office (Mixed Case)</a:t>
            </a:r>
          </a:p>
          <a:p>
            <a:endParaRPr lang="en-US" altLang="en-US"/>
          </a:p>
        </p:txBody>
      </p:sp>
      <p:sp>
        <p:nvSpPr>
          <p:cNvPr id="5128" name="Rectangle 8"/>
          <p:cNvSpPr>
            <a:spLocks noGrp="1" noChangeArrowheads="1"/>
          </p:cNvSpPr>
          <p:nvPr>
            <p:ph type="sldNum" sz="quarter" idx="4"/>
          </p:nvPr>
        </p:nvSpPr>
        <p:spPr bwMode="auto">
          <a:xfrm>
            <a:off x="304800" y="6477000"/>
            <a:ext cx="2133600" cy="24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solidFill>
                  <a:srgbClr val="005595"/>
                </a:solidFill>
                <a:latin typeface="+mn-lt"/>
              </a:defRPr>
            </a:lvl1pPr>
          </a:lstStyle>
          <a:p>
            <a:fld id="{4DF17B86-F749-4592-BBEC-C7932910022C}" type="slidenum">
              <a:rPr lang="en-US" altLang="en-US"/>
              <a:pPr/>
              <a:t>‹#›</a:t>
            </a:fld>
            <a:endParaRPr lang="en-US" altLang="en-US"/>
          </a:p>
        </p:txBody>
      </p:sp>
      <p:sp>
        <p:nvSpPr>
          <p:cNvPr id="5130" name="Rectangle 10"/>
          <p:cNvSpPr>
            <a:spLocks noGrp="1" noChangeArrowheads="1"/>
          </p:cNvSpPr>
          <p:nvPr>
            <p:ph type="ftr" sz="quarter" idx="3"/>
          </p:nvPr>
        </p:nvSpPr>
        <p:spPr bwMode="auto">
          <a:xfrm>
            <a:off x="3124200" y="6477000"/>
            <a:ext cx="289560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200">
                <a:solidFill>
                  <a:srgbClr val="005595"/>
                </a:solidFill>
                <a:latin typeface="+mn-lt"/>
              </a:defRPr>
            </a:lvl1pPr>
          </a:lstStyle>
          <a:p>
            <a:endParaRPr lang="en-US" alt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p:txStyles>
    <p:title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p:titleStyle>
    <p:bodyStyle>
      <a:lvl1pPr marL="342900" indent="-342900" algn="l" rtl="0" fontAlgn="base">
        <a:spcBef>
          <a:spcPct val="20000"/>
        </a:spcBef>
        <a:spcAft>
          <a:spcPct val="0"/>
        </a:spcAft>
        <a:buChar char="•"/>
        <a:defRPr sz="2000" kern="1200">
          <a:solidFill>
            <a:srgbClr val="005595"/>
          </a:solidFill>
          <a:latin typeface="+mn-lt"/>
          <a:ea typeface="+mn-ea"/>
          <a:cs typeface="+mn-cs"/>
        </a:defRPr>
      </a:lvl1pPr>
      <a:lvl2pPr marL="742950" indent="-285750" algn="l" rtl="0" fontAlgn="base">
        <a:spcBef>
          <a:spcPct val="20000"/>
        </a:spcBef>
        <a:spcAft>
          <a:spcPct val="0"/>
        </a:spcAft>
        <a:buChar char="–"/>
        <a:defRPr kern="1200">
          <a:solidFill>
            <a:srgbClr val="005595"/>
          </a:solidFill>
          <a:latin typeface="+mn-lt"/>
          <a:ea typeface="+mn-ea"/>
          <a:cs typeface="+mn-cs"/>
        </a:defRPr>
      </a:lvl2pPr>
      <a:lvl3pPr marL="1143000" indent="-228600" algn="l" rtl="0" fontAlgn="base">
        <a:spcBef>
          <a:spcPct val="20000"/>
        </a:spcBef>
        <a:spcAft>
          <a:spcPct val="0"/>
        </a:spcAft>
        <a:buChar char="•"/>
        <a:defRPr sz="1600" kern="1200">
          <a:solidFill>
            <a:srgbClr val="005595"/>
          </a:solidFill>
          <a:latin typeface="+mn-lt"/>
          <a:ea typeface="+mn-ea"/>
          <a:cs typeface="+mn-cs"/>
        </a:defRPr>
      </a:lvl3pPr>
      <a:lvl4pPr marL="1600200" indent="-228600" algn="l" rtl="0" fontAlgn="base">
        <a:spcBef>
          <a:spcPct val="20000"/>
        </a:spcBef>
        <a:spcAft>
          <a:spcPct val="0"/>
        </a:spcAft>
        <a:buChar char="–"/>
        <a:defRPr sz="1400" kern="1200">
          <a:solidFill>
            <a:srgbClr val="005595"/>
          </a:solidFill>
          <a:latin typeface="+mn-lt"/>
          <a:ea typeface="+mn-ea"/>
          <a:cs typeface="+mn-cs"/>
        </a:defRPr>
      </a:lvl4pPr>
      <a:lvl5pPr marL="2057400" indent="-228600" algn="l" rtl="0" fontAlgn="base">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6.tmp"/><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7.tmp"/><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8.tmp"/><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9.tmp"/><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0.tmp"/><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1.tmp"/><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2.tmp"/><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23.tmp"/></Relationships>
</file>

<file path=ppt/slides/_rels/slide18.xml.rels><?xml version="1.0" encoding="UTF-8" standalone="yes"?>
<Relationships xmlns="http://schemas.openxmlformats.org/package/2006/relationships"><Relationship Id="rId3" Type="http://schemas.openxmlformats.org/officeDocument/2006/relationships/image" Target="../media/image24.tmp"/><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5.tmp"/><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tmp"/><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27.tmp"/><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8.tmp"/><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0.tmp"/><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hyperlink" Target="https://publicrecords.onlinesearches.com/Oregon-Assessor-and-Property-Tax-Records.htm" TargetMode="External"/><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image" Target="../media/image32.tmp"/><Relationship Id="rId2" Type="http://schemas.openxmlformats.org/officeDocument/2006/relationships/notesSlide" Target="../notesSlides/notesSlide25.xml"/><Relationship Id="rId1" Type="http://schemas.openxmlformats.org/officeDocument/2006/relationships/slideLayout" Target="../slideLayouts/slideLayout6.xml"/><Relationship Id="rId5" Type="http://schemas.openxmlformats.org/officeDocument/2006/relationships/hyperlink" Target="https://www.oregon.gov/oha/PH/HEALTHYENVIRONMENTS/HEALTHYNEIGHBORHOODS/LEADPOISONING/COUNTYHEALTHDEPARTMENTS/Pages/index.aspx" TargetMode="External"/><Relationship Id="rId4" Type="http://schemas.openxmlformats.org/officeDocument/2006/relationships/image" Target="../media/image33.tmp"/></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4.tmp"/><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37.tmp"/></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8.tmp"/><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40.tmp"/><Relationship Id="rId4" Type="http://schemas.openxmlformats.org/officeDocument/2006/relationships/image" Target="../media/image39.png"/></Relationships>
</file>

<file path=ppt/slides/_rels/slide31.xml.rels><?xml version="1.0" encoding="UTF-8" standalone="yes"?>
<Relationships xmlns="http://schemas.openxmlformats.org/package/2006/relationships"><Relationship Id="rId3" Type="http://schemas.openxmlformats.org/officeDocument/2006/relationships/image" Target="../media/image37.tmp"/><Relationship Id="rId7" Type="http://schemas.openxmlformats.org/officeDocument/2006/relationships/image" Target="../media/image43.pn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hyperlink" Target="https://www.epa.gov/lead/real-estate-disclosure" TargetMode="External"/><Relationship Id="rId5" Type="http://schemas.openxmlformats.org/officeDocument/2006/relationships/image" Target="../media/image42.tmp"/><Relationship Id="rId4" Type="http://schemas.openxmlformats.org/officeDocument/2006/relationships/image" Target="../media/image41.png"/></Relationships>
</file>

<file path=ppt/slides/_rels/slide32.xml.rels><?xml version="1.0" encoding="UTF-8" standalone="yes"?>
<Relationships xmlns="http://schemas.openxmlformats.org/package/2006/relationships"><Relationship Id="rId3" Type="http://schemas.openxmlformats.org/officeDocument/2006/relationships/image" Target="../media/image37.tmp"/><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45.gif"/><Relationship Id="rId4" Type="http://schemas.openxmlformats.org/officeDocument/2006/relationships/image" Target="../media/image44.tmp"/></Relationships>
</file>

<file path=ppt/slides/_rels/slide33.xml.rels><?xml version="1.0" encoding="UTF-8" standalone="yes"?>
<Relationships xmlns="http://schemas.openxmlformats.org/package/2006/relationships"><Relationship Id="rId3" Type="http://schemas.openxmlformats.org/officeDocument/2006/relationships/image" Target="../media/image46.tmp"/><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jpeg"/></Relationships>
</file>

<file path=ppt/slides/_rels/slide34.xml.rels><?xml version="1.0" encoding="UTF-8" standalone="yes"?>
<Relationships xmlns="http://schemas.openxmlformats.org/package/2006/relationships"><Relationship Id="rId3" Type="http://schemas.openxmlformats.org/officeDocument/2006/relationships/image" Target="../media/image46.tmp"/><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50.jpeg"/></Relationships>
</file>

<file path=ppt/slides/_rels/slide35.xml.rels><?xml version="1.0" encoding="UTF-8" standalone="yes"?>
<Relationships xmlns="http://schemas.openxmlformats.org/package/2006/relationships"><Relationship Id="rId3" Type="http://schemas.openxmlformats.org/officeDocument/2006/relationships/image" Target="../media/image51.jpeg"/><Relationship Id="rId7" Type="http://schemas.openxmlformats.org/officeDocument/2006/relationships/image" Target="../media/image55.tmp"/><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jpeg"/></Relationships>
</file>

<file path=ppt/slides/_rels/slide36.xml.rels><?xml version="1.0" encoding="UTF-8" standalone="yes"?>
<Relationships xmlns="http://schemas.openxmlformats.org/package/2006/relationships"><Relationship Id="rId3" Type="http://schemas.openxmlformats.org/officeDocument/2006/relationships/image" Target="../media/image56.jpeg"/><Relationship Id="rId7" Type="http://schemas.openxmlformats.org/officeDocument/2006/relationships/image" Target="../media/image60.tmp"/><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s>
</file>

<file path=ppt/slides/_rels/slide3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7.xml"/><Relationship Id="rId1" Type="http://schemas.openxmlformats.org/officeDocument/2006/relationships/slideLayout" Target="../slideLayouts/slideLayout7.xml"/><Relationship Id="rId5" Type="http://schemas.openxmlformats.org/officeDocument/2006/relationships/image" Target="../media/image63.jpeg"/><Relationship Id="rId4" Type="http://schemas.openxmlformats.org/officeDocument/2006/relationships/image" Target="../media/image62.tmp"/></Relationships>
</file>

<file path=ppt/slides/_rels/slide38.xml.rels><?xml version="1.0" encoding="UTF-8" standalone="yes"?>
<Relationships xmlns="http://schemas.openxmlformats.org/package/2006/relationships"><Relationship Id="rId3" Type="http://schemas.openxmlformats.org/officeDocument/2006/relationships/image" Target="../media/image64.tmp"/><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65.jpe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tmp"/></Relationships>
</file>

<file path=ppt/slides/_rels/slide4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68.tmp"/><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70.jpeg"/></Relationships>
</file>

<file path=ppt/slides/_rels/slide44.xml.rels><?xml version="1.0" encoding="UTF-8" standalone="yes"?>
<Relationships xmlns="http://schemas.openxmlformats.org/package/2006/relationships"><Relationship Id="rId3" Type="http://schemas.openxmlformats.org/officeDocument/2006/relationships/image" Target="../media/image71.tmp"/><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72.tmp"/></Relationships>
</file>

<file path=ppt/slides/_rels/slide45.xml.rels><?xml version="1.0" encoding="UTF-8" standalone="yes"?>
<Relationships xmlns="http://schemas.openxmlformats.org/package/2006/relationships"><Relationship Id="rId8" Type="http://schemas.openxmlformats.org/officeDocument/2006/relationships/image" Target="../media/image78.jpeg"/><Relationship Id="rId3" Type="http://schemas.openxmlformats.org/officeDocument/2006/relationships/image" Target="../media/image73.tmp"/><Relationship Id="rId7" Type="http://schemas.openxmlformats.org/officeDocument/2006/relationships/image" Target="../media/image77.jpeg"/><Relationship Id="rId2" Type="http://schemas.openxmlformats.org/officeDocument/2006/relationships/notesSlide" Target="../notesSlides/notesSlide45.xml"/><Relationship Id="rId1" Type="http://schemas.openxmlformats.org/officeDocument/2006/relationships/slideLayout" Target="../slideLayouts/slideLayout7.xml"/><Relationship Id="rId6" Type="http://schemas.openxmlformats.org/officeDocument/2006/relationships/image" Target="../media/image76.tmp"/><Relationship Id="rId5" Type="http://schemas.openxmlformats.org/officeDocument/2006/relationships/image" Target="../media/image75.jpeg"/><Relationship Id="rId4" Type="http://schemas.openxmlformats.org/officeDocument/2006/relationships/image" Target="../media/image74.PNG"/></Relationships>
</file>

<file path=ppt/slides/_rels/slide46.xml.rels><?xml version="1.0" encoding="UTF-8" standalone="yes"?>
<Relationships xmlns="http://schemas.openxmlformats.org/package/2006/relationships"><Relationship Id="rId3" Type="http://schemas.openxmlformats.org/officeDocument/2006/relationships/image" Target="../media/image79.tmp"/><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image" Target="../media/image82.jpeg"/><Relationship Id="rId5" Type="http://schemas.openxmlformats.org/officeDocument/2006/relationships/image" Target="../media/image81.jpg"/><Relationship Id="rId4" Type="http://schemas.openxmlformats.org/officeDocument/2006/relationships/image" Target="../media/image80.tmp"/></Relationships>
</file>

<file path=ppt/slides/_rels/slide47.xml.rels><?xml version="1.0" encoding="UTF-8" standalone="yes"?>
<Relationships xmlns="http://schemas.openxmlformats.org/package/2006/relationships"><Relationship Id="rId3" Type="http://schemas.openxmlformats.org/officeDocument/2006/relationships/image" Target="../media/image83.tmp"/><Relationship Id="rId2" Type="http://schemas.openxmlformats.org/officeDocument/2006/relationships/notesSlide" Target="../notesSlides/notesSlide47.xml"/><Relationship Id="rId1" Type="http://schemas.openxmlformats.org/officeDocument/2006/relationships/slideLayout" Target="../slideLayouts/slideLayout7.xml"/><Relationship Id="rId5" Type="http://schemas.openxmlformats.org/officeDocument/2006/relationships/image" Target="../media/image85.JPG"/><Relationship Id="rId4" Type="http://schemas.openxmlformats.org/officeDocument/2006/relationships/image" Target="../media/image84.JPG"/></Relationships>
</file>

<file path=ppt/slides/_rels/slide48.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48.xml"/><Relationship Id="rId1" Type="http://schemas.openxmlformats.org/officeDocument/2006/relationships/slideLayout" Target="../slideLayouts/slideLayout7.xml"/><Relationship Id="rId5" Type="http://schemas.openxmlformats.org/officeDocument/2006/relationships/image" Target="../media/image88.jpeg"/><Relationship Id="rId4" Type="http://schemas.openxmlformats.org/officeDocument/2006/relationships/image" Target="../media/image87.png"/></Relationships>
</file>

<file path=ppt/slides/_rels/slide49.xml.rels><?xml version="1.0" encoding="UTF-8" standalone="yes"?>
<Relationships xmlns="http://schemas.openxmlformats.org/package/2006/relationships"><Relationship Id="rId3" Type="http://schemas.openxmlformats.org/officeDocument/2006/relationships/image" Target="../media/image89.JPG"/><Relationship Id="rId2" Type="http://schemas.openxmlformats.org/officeDocument/2006/relationships/notesSlide" Target="../notesSlides/notesSlide49.xml"/><Relationship Id="rId1" Type="http://schemas.openxmlformats.org/officeDocument/2006/relationships/slideLayout" Target="../slideLayouts/slideLayout7.xml"/><Relationship Id="rId6" Type="http://schemas.openxmlformats.org/officeDocument/2006/relationships/image" Target="../media/image92.jpeg"/><Relationship Id="rId5" Type="http://schemas.openxmlformats.org/officeDocument/2006/relationships/image" Target="../media/image91.JPG"/><Relationship Id="rId4" Type="http://schemas.openxmlformats.org/officeDocument/2006/relationships/image" Target="../media/image90.JPG"/></Relationships>
</file>

<file path=ppt/slides/_rels/slide5.xml.rels><?xml version="1.0" encoding="UTF-8" standalone="yes"?>
<Relationships xmlns="http://schemas.openxmlformats.org/package/2006/relationships"><Relationship Id="rId3" Type="http://schemas.openxmlformats.org/officeDocument/2006/relationships/image" Target="../media/image5.tmp"/><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93.tmp"/><Relationship Id="rId2" Type="http://schemas.openxmlformats.org/officeDocument/2006/relationships/notesSlide" Target="../notesSlides/notesSlide50.xml"/><Relationship Id="rId1" Type="http://schemas.openxmlformats.org/officeDocument/2006/relationships/slideLayout" Target="../slideLayouts/slideLayout6.xml"/><Relationship Id="rId4" Type="http://schemas.openxmlformats.org/officeDocument/2006/relationships/image" Target="../media/image94.tmp"/></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95.tmp"/><Relationship Id="rId2" Type="http://schemas.openxmlformats.org/officeDocument/2006/relationships/notesSlide" Target="../notesSlides/notesSlide52.xml"/><Relationship Id="rId1" Type="http://schemas.openxmlformats.org/officeDocument/2006/relationships/slideLayout" Target="../slideLayouts/slideLayout6.xml"/><Relationship Id="rId5" Type="http://schemas.openxmlformats.org/officeDocument/2006/relationships/image" Target="../media/image97.tmp"/><Relationship Id="rId4" Type="http://schemas.openxmlformats.org/officeDocument/2006/relationships/image" Target="../media/image96.tmp"/></Relationships>
</file>

<file path=ppt/slides/_rels/slide53.xml.rels><?xml version="1.0" encoding="UTF-8" standalone="yes"?>
<Relationships xmlns="http://schemas.openxmlformats.org/package/2006/relationships"><Relationship Id="rId3" Type="http://schemas.openxmlformats.org/officeDocument/2006/relationships/image" Target="../media/image98.JPG"/><Relationship Id="rId2" Type="http://schemas.openxmlformats.org/officeDocument/2006/relationships/notesSlide" Target="../notesSlides/notesSlide53.xml"/><Relationship Id="rId1" Type="http://schemas.openxmlformats.org/officeDocument/2006/relationships/slideLayout" Target="../slideLayouts/slideLayout7.xml"/><Relationship Id="rId4" Type="http://schemas.openxmlformats.org/officeDocument/2006/relationships/image" Target="../media/image99.tmp"/></Relationships>
</file>

<file path=ppt/slides/_rels/slide54.xml.rels><?xml version="1.0" encoding="UTF-8" standalone="yes"?>
<Relationships xmlns="http://schemas.openxmlformats.org/package/2006/relationships"><Relationship Id="rId3" Type="http://schemas.openxmlformats.org/officeDocument/2006/relationships/image" Target="../media/image100.tmp"/><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01.tmp"/><Relationship Id="rId2" Type="http://schemas.openxmlformats.org/officeDocument/2006/relationships/notesSlide" Target="../notesSlides/notesSlide56.xml"/><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57.xml.rels><?xml version="1.0" encoding="UTF-8" standalone="yes"?>
<Relationships xmlns="http://schemas.openxmlformats.org/package/2006/relationships"><Relationship Id="rId3" Type="http://schemas.openxmlformats.org/officeDocument/2006/relationships/image" Target="../media/image102.tmp"/><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103.tmp"/><Relationship Id="rId2" Type="http://schemas.openxmlformats.org/officeDocument/2006/relationships/notesSlide" Target="../notesSlides/notesSlide58.xml"/><Relationship Id="rId1" Type="http://schemas.openxmlformats.org/officeDocument/2006/relationships/slideLayout" Target="../slideLayouts/slideLayout7.xml"/><Relationship Id="rId4" Type="http://schemas.openxmlformats.org/officeDocument/2006/relationships/image" Target="../media/image61.jpeg"/></Relationships>
</file>

<file path=ppt/slides/_rels/slide59.xml.rels><?xml version="1.0" encoding="UTF-8" standalone="yes"?>
<Relationships xmlns="http://schemas.openxmlformats.org/package/2006/relationships"><Relationship Id="rId3" Type="http://schemas.openxmlformats.org/officeDocument/2006/relationships/image" Target="../media/image103.tmp"/><Relationship Id="rId2" Type="http://schemas.openxmlformats.org/officeDocument/2006/relationships/notesSlide" Target="../notesSlides/notesSlide59.xml"/><Relationship Id="rId1" Type="http://schemas.openxmlformats.org/officeDocument/2006/relationships/slideLayout" Target="../slideLayouts/slideLayout7.xml"/><Relationship Id="rId4" Type="http://schemas.openxmlformats.org/officeDocument/2006/relationships/image" Target="../media/image61.jpeg"/></Relationships>
</file>

<file path=ppt/slides/_rels/slide6.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8.tmp"/><Relationship Id="rId4" Type="http://schemas.openxmlformats.org/officeDocument/2006/relationships/image" Target="../media/image7.tmp"/></Relationships>
</file>

<file path=ppt/slides/_rels/slide60.xml.rels><?xml version="1.0" encoding="UTF-8" standalone="yes"?>
<Relationships xmlns="http://schemas.openxmlformats.org/package/2006/relationships"><Relationship Id="rId3" Type="http://schemas.openxmlformats.org/officeDocument/2006/relationships/image" Target="../media/image104.tmp"/><Relationship Id="rId2" Type="http://schemas.openxmlformats.org/officeDocument/2006/relationships/notesSlide" Target="../notesSlides/notesSlide60.xml"/><Relationship Id="rId1" Type="http://schemas.openxmlformats.org/officeDocument/2006/relationships/slideLayout" Target="../slideLayouts/slideLayout7.xml"/><Relationship Id="rId4" Type="http://schemas.openxmlformats.org/officeDocument/2006/relationships/image" Target="../media/image105.tmp"/></Relationships>
</file>

<file path=ppt/slides/_rels/slide61.xml.rels><?xml version="1.0" encoding="UTF-8" standalone="yes"?>
<Relationships xmlns="http://schemas.openxmlformats.org/package/2006/relationships"><Relationship Id="rId3" Type="http://schemas.openxmlformats.org/officeDocument/2006/relationships/image" Target="../media/image106.tmp"/><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107.tmp"/><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108.tmp"/><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109.tmp"/><Relationship Id="rId2" Type="http://schemas.openxmlformats.org/officeDocument/2006/relationships/notesSlide" Target="../notesSlides/notesSlide65.xml"/><Relationship Id="rId1" Type="http://schemas.openxmlformats.org/officeDocument/2006/relationships/slideLayout" Target="../slideLayouts/slideLayout7.xml"/><Relationship Id="rId5" Type="http://schemas.openxmlformats.org/officeDocument/2006/relationships/image" Target="../media/image111.tmp"/><Relationship Id="rId4" Type="http://schemas.openxmlformats.org/officeDocument/2006/relationships/image" Target="../media/image110.tmp"/></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112.tmp"/><Relationship Id="rId2" Type="http://schemas.openxmlformats.org/officeDocument/2006/relationships/notesSlide" Target="../notesSlides/notesSlide67.xml"/><Relationship Id="rId1" Type="http://schemas.openxmlformats.org/officeDocument/2006/relationships/slideLayout" Target="../slideLayouts/slideLayout7.xml"/><Relationship Id="rId4" Type="http://schemas.openxmlformats.org/officeDocument/2006/relationships/image" Target="../media/image113.tmp"/></Relationships>
</file>

<file path=ppt/slides/_rels/slide68.xml.rels><?xml version="1.0" encoding="UTF-8" standalone="yes"?>
<Relationships xmlns="http://schemas.openxmlformats.org/package/2006/relationships"><Relationship Id="rId3" Type="http://schemas.openxmlformats.org/officeDocument/2006/relationships/image" Target="../media/image114.tmp"/><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115.tmp"/><Relationship Id="rId2" Type="http://schemas.openxmlformats.org/officeDocument/2006/relationships/notesSlide" Target="../notesSlides/notesSlide69.xml"/><Relationship Id="rId1" Type="http://schemas.openxmlformats.org/officeDocument/2006/relationships/slideLayout" Target="../slideLayouts/slideLayout7.xml"/><Relationship Id="rId5" Type="http://schemas.openxmlformats.org/officeDocument/2006/relationships/image" Target="../media/image117.tmp"/><Relationship Id="rId4" Type="http://schemas.openxmlformats.org/officeDocument/2006/relationships/image" Target="../media/image116.tmp"/></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18.tmp"/><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119.tmp"/><Relationship Id="rId2" Type="http://schemas.openxmlformats.org/officeDocument/2006/relationships/notesSlide" Target="../notesSlides/notesSlide73.xml"/><Relationship Id="rId1" Type="http://schemas.openxmlformats.org/officeDocument/2006/relationships/slideLayout" Target="../slideLayouts/slideLayout7.xml"/><Relationship Id="rId5" Type="http://schemas.openxmlformats.org/officeDocument/2006/relationships/image" Target="../media/image121.tmp"/><Relationship Id="rId4" Type="http://schemas.openxmlformats.org/officeDocument/2006/relationships/image" Target="../media/image120.tmp"/></Relationships>
</file>

<file path=ppt/slides/_rels/slide74.xml.rels><?xml version="1.0" encoding="UTF-8" standalone="yes"?>
<Relationships xmlns="http://schemas.openxmlformats.org/package/2006/relationships"><Relationship Id="rId3" Type="http://schemas.openxmlformats.org/officeDocument/2006/relationships/image" Target="../media/image122.tmp"/><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123.tmp"/><Relationship Id="rId2" Type="http://schemas.openxmlformats.org/officeDocument/2006/relationships/notesSlide" Target="../notesSlides/notesSlide76.xml"/><Relationship Id="rId1" Type="http://schemas.openxmlformats.org/officeDocument/2006/relationships/slideLayout" Target="../slideLayouts/slideLayout7.xml"/><Relationship Id="rId4" Type="http://schemas.openxmlformats.org/officeDocument/2006/relationships/image" Target="../media/image124.tmp"/></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tmp"/><Relationship Id="rId7" Type="http://schemas.openxmlformats.org/officeDocument/2006/relationships/comments" Target="../comments/comment1.xm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12.tmp"/><Relationship Id="rId5" Type="http://schemas.openxmlformats.org/officeDocument/2006/relationships/image" Target="../media/image11.tmp"/><Relationship Id="rId4" Type="http://schemas.openxmlformats.org/officeDocument/2006/relationships/image" Target="../media/image10.tmp"/></Relationships>
</file>

<file path=ppt/slides/_rels/slide80.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126.tmp"/><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notesSlide" Target="../notesSlides/notesSlide86.xml"/><Relationship Id="rId1" Type="http://schemas.openxmlformats.org/officeDocument/2006/relationships/slideLayout" Target="../slideLayouts/slideLayout7.xml"/><Relationship Id="rId4" Type="http://schemas.openxmlformats.org/officeDocument/2006/relationships/image" Target="../media/image126.tmp"/></Relationships>
</file>

<file path=ppt/slides/_rels/slide87.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88.xml"/><Relationship Id="rId1" Type="http://schemas.openxmlformats.org/officeDocument/2006/relationships/slideLayout" Target="../slideLayouts/slideLayout7.xml"/><Relationship Id="rId4" Type="http://schemas.openxmlformats.org/officeDocument/2006/relationships/image" Target="../media/image125.png"/></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tmp"/><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90.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hyperlink" Target="mailto:Ryan.s.barker@dhsoha.state.or.us" TargetMode="External"/><Relationship Id="rId2" Type="http://schemas.openxmlformats.org/officeDocument/2006/relationships/notesSlide" Target="../notesSlides/notesSlide92.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129.tmp"/><Relationship Id="rId2" Type="http://schemas.openxmlformats.org/officeDocument/2006/relationships/notesSlide" Target="../notesSlides/notesSlide93.xml"/><Relationship Id="rId1" Type="http://schemas.openxmlformats.org/officeDocument/2006/relationships/slideLayout" Target="../slideLayouts/slideLayout7.xml"/><Relationship Id="rId6" Type="http://schemas.openxmlformats.org/officeDocument/2006/relationships/image" Target="../media/image132.tmp"/><Relationship Id="rId5" Type="http://schemas.openxmlformats.org/officeDocument/2006/relationships/image" Target="../media/image131.JPG"/><Relationship Id="rId4" Type="http://schemas.openxmlformats.org/officeDocument/2006/relationships/image" Target="../media/image130.tmp"/></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Grp="1" noChangeArrowheads="1"/>
          </p:cNvSpPr>
          <p:nvPr>
            <p:ph type="ftr" sz="quarter" idx="3"/>
          </p:nvPr>
        </p:nvSpPr>
        <p:spPr/>
        <p:txBody>
          <a:bodyPr/>
          <a:lstStyle/>
          <a:p>
            <a:pPr algn="ctr"/>
            <a:r>
              <a:rPr lang="en-US" altLang="en-US" dirty="0"/>
              <a:t>PUBLIC HEALTH DIVISION </a:t>
            </a:r>
            <a:br>
              <a:rPr lang="en-US" altLang="en-US" dirty="0"/>
            </a:br>
            <a:r>
              <a:rPr lang="en-US" altLang="en-US" dirty="0"/>
              <a:t>Environmental Public Health</a:t>
            </a:r>
          </a:p>
          <a:p>
            <a:pPr algn="ctr"/>
            <a:endParaRPr lang="en-US" altLang="en-US" dirty="0"/>
          </a:p>
        </p:txBody>
      </p:sp>
      <p:sp>
        <p:nvSpPr>
          <p:cNvPr id="8194" name="Rectangle 2"/>
          <p:cNvSpPr>
            <a:spLocks noGrp="1" noChangeArrowheads="1"/>
          </p:cNvSpPr>
          <p:nvPr>
            <p:ph type="ctrTitle"/>
          </p:nvPr>
        </p:nvSpPr>
        <p:spPr>
          <a:xfrm>
            <a:off x="685800" y="1219200"/>
            <a:ext cx="7772400" cy="1470025"/>
          </a:xfrm>
        </p:spPr>
        <p:txBody>
          <a:bodyPr/>
          <a:lstStyle/>
          <a:p>
            <a:r>
              <a:rPr lang="en-US" altLang="en-US" dirty="0"/>
              <a:t>Oregon Childhood Lead Poisoning Prevention Program: </a:t>
            </a:r>
            <a:br>
              <a:rPr lang="en-US" altLang="en-US" dirty="0"/>
            </a:br>
            <a:r>
              <a:rPr lang="en-US" altLang="en-US" dirty="0"/>
              <a:t>Case Management &amp; Investigation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10</a:t>
            </a:fld>
            <a:endParaRPr lang="en-US" altLang="en-US"/>
          </a:p>
        </p:txBody>
      </p:sp>
      <p:pic>
        <p:nvPicPr>
          <p:cNvPr id="1026" name="Picture 2" descr="PHIL Image 12142"/>
          <p:cNvPicPr>
            <a:picLocks noChangeAspect="1" noChangeArrowheads="1"/>
          </p:cNvPicPr>
          <p:nvPr/>
        </p:nvPicPr>
        <p:blipFill rotWithShape="1">
          <a:blip r:embed="rId3">
            <a:extLst>
              <a:ext uri="{28A0092B-C50C-407E-A947-70E740481C1C}">
                <a14:useLocalDpi xmlns:a14="http://schemas.microsoft.com/office/drawing/2010/main" val="0"/>
              </a:ext>
            </a:extLst>
          </a:blip>
          <a:srcRect l="32410"/>
          <a:stretch/>
        </p:blipFill>
        <p:spPr bwMode="auto">
          <a:xfrm>
            <a:off x="304800" y="1112000"/>
            <a:ext cx="3845897" cy="371475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04800" y="386775"/>
            <a:ext cx="8760732" cy="584775"/>
          </a:xfrm>
          <a:prstGeom prst="rect">
            <a:avLst/>
          </a:prstGeom>
        </p:spPr>
        <p:txBody>
          <a:bodyPr wrap="none">
            <a:spAutoFit/>
          </a:bodyPr>
          <a:lstStyle/>
          <a:p>
            <a:r>
              <a:rPr lang="en-US" sz="3200" b="1" dirty="0">
                <a:solidFill>
                  <a:srgbClr val="005595"/>
                </a:solidFill>
                <a:latin typeface="+mj-lt"/>
                <a:ea typeface="+mj-ea"/>
                <a:cs typeface="+mj-cs"/>
              </a:rPr>
              <a:t>Presumptive vs. Confirmed Blood Lead Test</a:t>
            </a:r>
            <a:endParaRPr lang="en-US" dirty="0"/>
          </a:p>
        </p:txBody>
      </p:sp>
      <p:sp>
        <p:nvSpPr>
          <p:cNvPr id="6" name="TextBox 5"/>
          <p:cNvSpPr txBox="1"/>
          <p:nvPr/>
        </p:nvSpPr>
        <p:spPr>
          <a:xfrm>
            <a:off x="246549" y="4845800"/>
            <a:ext cx="4038600" cy="984885"/>
          </a:xfrm>
          <a:prstGeom prst="rect">
            <a:avLst/>
          </a:prstGeom>
          <a:noFill/>
        </p:spPr>
        <p:txBody>
          <a:bodyPr wrap="square" rtlCol="0">
            <a:spAutoFit/>
          </a:bodyPr>
          <a:lstStyle/>
          <a:p>
            <a:r>
              <a:rPr lang="en-US" sz="2000" b="1" dirty="0">
                <a:latin typeface="+mj-lt"/>
              </a:rPr>
              <a:t>Capillary test (Presumptive)</a:t>
            </a:r>
          </a:p>
          <a:p>
            <a:r>
              <a:rPr lang="en-US" sz="1800" dirty="0">
                <a:latin typeface="+mj-lt"/>
              </a:rPr>
              <a:t>Susceptible to contamination.</a:t>
            </a:r>
          </a:p>
          <a:p>
            <a:r>
              <a:rPr lang="en-US" sz="1800" dirty="0">
                <a:latin typeface="+mj-lt"/>
              </a:rPr>
              <a:t>Should be confirmed by venous test</a:t>
            </a:r>
          </a:p>
        </p:txBody>
      </p:sp>
      <p:pic>
        <p:nvPicPr>
          <p:cNvPr id="7" name="Picture 6">
            <a:extLst>
              <a:ext uri="{FF2B5EF4-FFF2-40B4-BE49-F238E27FC236}">
                <a16:creationId xmlns:a16="http://schemas.microsoft.com/office/drawing/2014/main" id="{62D11D48-39DE-4678-A084-33E3D4A4CD05}"/>
              </a:ext>
            </a:extLst>
          </p:cNvPr>
          <p:cNvPicPr>
            <a:picLocks noChangeAspect="1"/>
          </p:cNvPicPr>
          <p:nvPr/>
        </p:nvPicPr>
        <p:blipFill rotWithShape="1">
          <a:blip r:embed="rId4"/>
          <a:srcRect r="25143"/>
          <a:stretch/>
        </p:blipFill>
        <p:spPr>
          <a:xfrm>
            <a:off x="4617396" y="1086968"/>
            <a:ext cx="3714750" cy="3714750"/>
          </a:xfrm>
          <a:prstGeom prst="rect">
            <a:avLst/>
          </a:prstGeom>
        </p:spPr>
      </p:pic>
      <p:sp>
        <p:nvSpPr>
          <p:cNvPr id="8" name="TextBox 7">
            <a:extLst>
              <a:ext uri="{FF2B5EF4-FFF2-40B4-BE49-F238E27FC236}">
                <a16:creationId xmlns:a16="http://schemas.microsoft.com/office/drawing/2014/main" id="{D3D7A9C4-9E4F-4606-9859-943D259B0374}"/>
              </a:ext>
            </a:extLst>
          </p:cNvPr>
          <p:cNvSpPr txBox="1"/>
          <p:nvPr/>
        </p:nvSpPr>
        <p:spPr>
          <a:xfrm>
            <a:off x="4593077" y="4826750"/>
            <a:ext cx="4169923" cy="1261884"/>
          </a:xfrm>
          <a:prstGeom prst="rect">
            <a:avLst/>
          </a:prstGeom>
          <a:noFill/>
        </p:spPr>
        <p:txBody>
          <a:bodyPr wrap="square" rtlCol="0">
            <a:spAutoFit/>
          </a:bodyPr>
          <a:lstStyle/>
          <a:p>
            <a:pPr lvl="0"/>
            <a:r>
              <a:rPr lang="en-US" sz="2000" b="1" dirty="0">
                <a:latin typeface="+mj-lt"/>
              </a:rPr>
              <a:t>Venous test (Confirmatory) </a:t>
            </a:r>
          </a:p>
          <a:p>
            <a:pPr lvl="0"/>
            <a:r>
              <a:rPr lang="en-US" sz="1800" dirty="0">
                <a:latin typeface="+mj-lt"/>
              </a:rPr>
              <a:t>If ≥ 5 µg/dl, then it’s a</a:t>
            </a:r>
            <a:r>
              <a:rPr lang="en-US" sz="1800" b="1" dirty="0">
                <a:latin typeface="+mj-lt"/>
              </a:rPr>
              <a:t> </a:t>
            </a:r>
            <a:r>
              <a:rPr lang="en-US" sz="1800" dirty="0">
                <a:solidFill>
                  <a:srgbClr val="000000"/>
                </a:solidFill>
                <a:latin typeface="+mj-lt"/>
              </a:rPr>
              <a:t>Confirmed Elevated Blood Lead Level (EBLL)</a:t>
            </a:r>
          </a:p>
          <a:p>
            <a:endParaRPr lang="en-US" sz="2000" b="1" dirty="0">
              <a:latin typeface="+mj-lt"/>
            </a:endParaRPr>
          </a:p>
        </p:txBody>
      </p:sp>
    </p:spTree>
    <p:extLst>
      <p:ext uri="{BB962C8B-B14F-4D97-AF65-F5344CB8AC3E}">
        <p14:creationId xmlns:p14="http://schemas.microsoft.com/office/powerpoint/2010/main" val="2084608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11</a:t>
            </a:fld>
            <a:endParaRPr lang="en-US" altLang="en-US"/>
          </a:p>
        </p:txBody>
      </p:sp>
      <p:sp>
        <p:nvSpPr>
          <p:cNvPr id="9" name="Title 4">
            <a:extLst>
              <a:ext uri="{FF2B5EF4-FFF2-40B4-BE49-F238E27FC236}">
                <a16:creationId xmlns:a16="http://schemas.microsoft.com/office/drawing/2014/main" id="{D55ABD6C-FB30-4BA1-94E3-9C973FEA2AF5}"/>
              </a:ext>
            </a:extLst>
          </p:cNvPr>
          <p:cNvSpPr>
            <a:spLocks noGrp="1"/>
          </p:cNvSpPr>
          <p:nvPr>
            <p:ph type="title"/>
          </p:nvPr>
        </p:nvSpPr>
        <p:spPr>
          <a:xfrm>
            <a:off x="34046" y="0"/>
            <a:ext cx="9109953" cy="620033"/>
          </a:xfrm>
        </p:spPr>
        <p:txBody>
          <a:bodyPr/>
          <a:lstStyle/>
          <a:p>
            <a:r>
              <a:rPr lang="en-US" sz="2400" dirty="0"/>
              <a:t>Determining Case Status: Specimen Type and Date</a:t>
            </a:r>
          </a:p>
        </p:txBody>
      </p:sp>
      <p:grpSp>
        <p:nvGrpSpPr>
          <p:cNvPr id="7" name="Group 6">
            <a:extLst>
              <a:ext uri="{FF2B5EF4-FFF2-40B4-BE49-F238E27FC236}">
                <a16:creationId xmlns:a16="http://schemas.microsoft.com/office/drawing/2014/main" id="{2FBF0D90-2C2E-420A-B661-6984DF33E54D}"/>
              </a:ext>
            </a:extLst>
          </p:cNvPr>
          <p:cNvGrpSpPr/>
          <p:nvPr/>
        </p:nvGrpSpPr>
        <p:grpSpPr>
          <a:xfrm>
            <a:off x="0" y="595931"/>
            <a:ext cx="9144000" cy="6262069"/>
            <a:chOff x="0" y="443531"/>
            <a:chExt cx="9144000" cy="6262069"/>
          </a:xfrm>
        </p:grpSpPr>
        <p:grpSp>
          <p:nvGrpSpPr>
            <p:cNvPr id="2" name="Group 1">
              <a:extLst>
                <a:ext uri="{FF2B5EF4-FFF2-40B4-BE49-F238E27FC236}">
                  <a16:creationId xmlns:a16="http://schemas.microsoft.com/office/drawing/2014/main" id="{55F92120-BDD4-4EA5-8F1B-4E3C3AEF41DC}"/>
                </a:ext>
              </a:extLst>
            </p:cNvPr>
            <p:cNvGrpSpPr/>
            <p:nvPr/>
          </p:nvGrpSpPr>
          <p:grpSpPr>
            <a:xfrm>
              <a:off x="0" y="443531"/>
              <a:ext cx="9144000" cy="6262069"/>
              <a:chOff x="0" y="443531"/>
              <a:chExt cx="9144000" cy="6262069"/>
            </a:xfrm>
          </p:grpSpPr>
          <p:pic>
            <p:nvPicPr>
              <p:cNvPr id="18" name="Picture 17">
                <a:extLst>
                  <a:ext uri="{FF2B5EF4-FFF2-40B4-BE49-F238E27FC236}">
                    <a16:creationId xmlns:a16="http://schemas.microsoft.com/office/drawing/2014/main" id="{F4F44BB2-4021-4A19-B821-D55E62ABE6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43531"/>
                <a:ext cx="9144000" cy="6262069"/>
              </a:xfrm>
              <a:prstGeom prst="rect">
                <a:avLst/>
              </a:prstGeom>
            </p:spPr>
          </p:pic>
          <p:sp>
            <p:nvSpPr>
              <p:cNvPr id="6" name="Rectangle 5">
                <a:extLst>
                  <a:ext uri="{FF2B5EF4-FFF2-40B4-BE49-F238E27FC236}">
                    <a16:creationId xmlns:a16="http://schemas.microsoft.com/office/drawing/2014/main" id="{87022A5A-FC30-406C-B30A-93DD35F091BC}"/>
                  </a:ext>
                </a:extLst>
              </p:cNvPr>
              <p:cNvSpPr/>
              <p:nvPr/>
            </p:nvSpPr>
            <p:spPr>
              <a:xfrm>
                <a:off x="4495800" y="4419600"/>
                <a:ext cx="2852448" cy="338554"/>
              </a:xfrm>
              <a:prstGeom prst="rect">
                <a:avLst/>
              </a:prstGeom>
              <a:solidFill>
                <a:schemeClr val="accent6">
                  <a:lumMod val="20000"/>
                  <a:lumOff val="80000"/>
                </a:schemeClr>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rtlCol="0" anchor="ctr" anchorCtr="0" compatLnSpc="1">
                <a:prstTxWarp prst="textNoShape">
                  <a:avLst/>
                </a:prstTxWarp>
                <a:spAutoFit/>
              </a:bodyPr>
              <a:lstStyle/>
              <a:p>
                <a:pPr algn="ctr"/>
                <a:r>
                  <a:rPr lang="en-US" sz="1600" b="1" dirty="0">
                    <a:latin typeface="Calibri" panose="020F0502020204030204" pitchFamily="34" charset="0"/>
                  </a:rPr>
                  <a:t>Capillary or Venous? </a:t>
                </a:r>
              </a:p>
            </p:txBody>
          </p:sp>
        </p:grpSp>
        <p:sp>
          <p:nvSpPr>
            <p:cNvPr id="3" name="Oval 2">
              <a:extLst>
                <a:ext uri="{FF2B5EF4-FFF2-40B4-BE49-F238E27FC236}">
                  <a16:creationId xmlns:a16="http://schemas.microsoft.com/office/drawing/2014/main" id="{FFF69F4C-71D7-4CF8-B939-3427133FC9F6}"/>
                </a:ext>
              </a:extLst>
            </p:cNvPr>
            <p:cNvSpPr/>
            <p:nvPr/>
          </p:nvSpPr>
          <p:spPr bwMode="auto">
            <a:xfrm>
              <a:off x="4267200" y="1676400"/>
              <a:ext cx="990600" cy="990600"/>
            </a:xfrm>
            <a:prstGeom prst="ellipse">
              <a:avLst/>
            </a:prstGeom>
            <a:noFill/>
            <a:ln w="28575" cap="flat" cmpd="sng" algn="ctr">
              <a:solidFill>
                <a:schemeClr val="tx1"/>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grpSp>
    </p:spTree>
    <p:extLst>
      <p:ext uri="{BB962C8B-B14F-4D97-AF65-F5344CB8AC3E}">
        <p14:creationId xmlns:p14="http://schemas.microsoft.com/office/powerpoint/2010/main" val="1923856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12</a:t>
            </a:fld>
            <a:endParaRPr lang="en-US" altLang="en-US"/>
          </a:p>
        </p:txBody>
      </p:sp>
      <p:sp>
        <p:nvSpPr>
          <p:cNvPr id="19" name="Rectangle 18">
            <a:extLst>
              <a:ext uri="{FF2B5EF4-FFF2-40B4-BE49-F238E27FC236}">
                <a16:creationId xmlns:a16="http://schemas.microsoft.com/office/drawing/2014/main" id="{198C1767-EEE3-4652-8F64-4FFA2A30B392}"/>
              </a:ext>
            </a:extLst>
          </p:cNvPr>
          <p:cNvSpPr/>
          <p:nvPr/>
        </p:nvSpPr>
        <p:spPr>
          <a:xfrm>
            <a:off x="4343400" y="4724400"/>
            <a:ext cx="285244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r>
              <a:rPr lang="en-US" b="1" u="sng" dirty="0">
                <a:solidFill>
                  <a:srgbClr val="005595"/>
                </a:solidFill>
                <a:latin typeface="+mj-lt"/>
                <a:ea typeface="+mj-ea"/>
                <a:cs typeface="+mj-cs"/>
              </a:rPr>
              <a:t>Capillary or Venous? </a:t>
            </a:r>
          </a:p>
        </p:txBody>
      </p:sp>
      <p:pic>
        <p:nvPicPr>
          <p:cNvPr id="3" name="Picture 2">
            <a:extLst>
              <a:ext uri="{FF2B5EF4-FFF2-40B4-BE49-F238E27FC236}">
                <a16:creationId xmlns:a16="http://schemas.microsoft.com/office/drawing/2014/main" id="{6D149122-CF3F-407D-90BD-2879A90BB5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36094"/>
            <a:ext cx="9144000" cy="5969506"/>
          </a:xfrm>
          <a:prstGeom prst="rect">
            <a:avLst/>
          </a:prstGeom>
        </p:spPr>
      </p:pic>
      <p:sp>
        <p:nvSpPr>
          <p:cNvPr id="6" name="Oval 5">
            <a:extLst>
              <a:ext uri="{FF2B5EF4-FFF2-40B4-BE49-F238E27FC236}">
                <a16:creationId xmlns:a16="http://schemas.microsoft.com/office/drawing/2014/main" id="{42E1A829-D4A0-4121-9F64-26B875C04EC6}"/>
              </a:ext>
            </a:extLst>
          </p:cNvPr>
          <p:cNvSpPr/>
          <p:nvPr/>
        </p:nvSpPr>
        <p:spPr bwMode="auto">
          <a:xfrm>
            <a:off x="2438400" y="1805285"/>
            <a:ext cx="1905000" cy="328315"/>
          </a:xfrm>
          <a:prstGeom prst="ellipse">
            <a:avLst/>
          </a:prstGeom>
          <a:noFill/>
          <a:ln w="9525" cap="flat" cmpd="sng" algn="ctr">
            <a:solidFill>
              <a:schemeClr val="tx1"/>
            </a:solidFill>
            <a:prstDash val="lgDash"/>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7" name="Rectangle 6">
            <a:extLst>
              <a:ext uri="{FF2B5EF4-FFF2-40B4-BE49-F238E27FC236}">
                <a16:creationId xmlns:a16="http://schemas.microsoft.com/office/drawing/2014/main" id="{746727EB-D3F7-4C81-B0C0-CF69F52179F3}"/>
              </a:ext>
            </a:extLst>
          </p:cNvPr>
          <p:cNvSpPr/>
          <p:nvPr/>
        </p:nvSpPr>
        <p:spPr>
          <a:xfrm>
            <a:off x="3674124" y="4460452"/>
            <a:ext cx="3183876" cy="338554"/>
          </a:xfrm>
          <a:prstGeom prst="rect">
            <a:avLst/>
          </a:prstGeom>
          <a:solidFill>
            <a:schemeClr val="accent6">
              <a:lumMod val="20000"/>
              <a:lumOff val="80000"/>
            </a:schemeClr>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rtlCol="0" anchor="ctr" anchorCtr="0" compatLnSpc="1">
            <a:prstTxWarp prst="textNoShape">
              <a:avLst/>
            </a:prstTxWarp>
            <a:spAutoFit/>
          </a:bodyPr>
          <a:lstStyle/>
          <a:p>
            <a:pPr algn="ctr"/>
            <a:r>
              <a:rPr lang="en-US" sz="1600" b="1" dirty="0">
                <a:latin typeface="Calibri" panose="020F0502020204030204" pitchFamily="34" charset="0"/>
              </a:rPr>
              <a:t>Update Confirmation Level</a:t>
            </a:r>
          </a:p>
        </p:txBody>
      </p:sp>
      <p:sp>
        <p:nvSpPr>
          <p:cNvPr id="9" name="Title 4">
            <a:extLst>
              <a:ext uri="{FF2B5EF4-FFF2-40B4-BE49-F238E27FC236}">
                <a16:creationId xmlns:a16="http://schemas.microsoft.com/office/drawing/2014/main" id="{7022FDAF-5657-4102-84F2-C3CE9AAED2B9}"/>
              </a:ext>
            </a:extLst>
          </p:cNvPr>
          <p:cNvSpPr>
            <a:spLocks noGrp="1"/>
          </p:cNvSpPr>
          <p:nvPr>
            <p:ph type="title"/>
          </p:nvPr>
        </p:nvSpPr>
        <p:spPr>
          <a:xfrm>
            <a:off x="34046" y="156048"/>
            <a:ext cx="9109953" cy="620033"/>
          </a:xfrm>
        </p:spPr>
        <p:txBody>
          <a:bodyPr/>
          <a:lstStyle/>
          <a:p>
            <a:r>
              <a:rPr lang="en-US" sz="2400" dirty="0"/>
              <a:t>Determining Case Status: Confirmation Level</a:t>
            </a:r>
          </a:p>
        </p:txBody>
      </p:sp>
    </p:spTree>
    <p:extLst>
      <p:ext uri="{BB962C8B-B14F-4D97-AF65-F5344CB8AC3E}">
        <p14:creationId xmlns:p14="http://schemas.microsoft.com/office/powerpoint/2010/main" val="3268989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pic>
        <p:nvPicPr>
          <p:cNvPr id="15" name="Picture 14">
            <a:extLst>
              <a:ext uri="{FF2B5EF4-FFF2-40B4-BE49-F238E27FC236}">
                <a16:creationId xmlns:a16="http://schemas.microsoft.com/office/drawing/2014/main" id="{D35FDC2C-8112-40C7-9E90-E5A39ED610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602313"/>
            <a:ext cx="8424153" cy="5927567"/>
          </a:xfrm>
          <a:prstGeom prst="rect">
            <a:avLst/>
          </a:prstGeom>
        </p:spPr>
      </p:pic>
      <p:sp>
        <p:nvSpPr>
          <p:cNvPr id="5" name="Slide Number Placeholder 4"/>
          <p:cNvSpPr>
            <a:spLocks noGrp="1"/>
          </p:cNvSpPr>
          <p:nvPr>
            <p:ph type="sldNum" sz="quarter" idx="11"/>
          </p:nvPr>
        </p:nvSpPr>
        <p:spPr/>
        <p:txBody>
          <a:bodyPr/>
          <a:lstStyle/>
          <a:p>
            <a:fld id="{00CB1424-4782-4D4E-9A0E-DB26A48A2580}" type="slidenum">
              <a:rPr lang="en-US" altLang="en-US"/>
              <a:pPr/>
              <a:t>13</a:t>
            </a:fld>
            <a:endParaRPr lang="en-US" altLang="en-US"/>
          </a:p>
        </p:txBody>
      </p:sp>
      <p:sp>
        <p:nvSpPr>
          <p:cNvPr id="10" name="Title 4">
            <a:extLst>
              <a:ext uri="{FF2B5EF4-FFF2-40B4-BE49-F238E27FC236}">
                <a16:creationId xmlns:a16="http://schemas.microsoft.com/office/drawing/2014/main" id="{272790E4-B048-4CCA-983A-A7B2FDDBFC25}"/>
              </a:ext>
            </a:extLst>
          </p:cNvPr>
          <p:cNvSpPr>
            <a:spLocks noGrp="1"/>
          </p:cNvSpPr>
          <p:nvPr>
            <p:ph type="title"/>
          </p:nvPr>
        </p:nvSpPr>
        <p:spPr>
          <a:xfrm>
            <a:off x="34047" y="156048"/>
            <a:ext cx="8229600" cy="620033"/>
          </a:xfrm>
        </p:spPr>
        <p:txBody>
          <a:bodyPr/>
          <a:lstStyle/>
          <a:p>
            <a:r>
              <a:rPr lang="en-US" sz="2400" dirty="0"/>
              <a:t>Determining Case Status: Onset Date</a:t>
            </a:r>
          </a:p>
        </p:txBody>
      </p:sp>
      <p:sp>
        <p:nvSpPr>
          <p:cNvPr id="13" name="Oval 12">
            <a:extLst>
              <a:ext uri="{FF2B5EF4-FFF2-40B4-BE49-F238E27FC236}">
                <a16:creationId xmlns:a16="http://schemas.microsoft.com/office/drawing/2014/main" id="{0DB333AE-77A6-4E5B-A2C7-FA2DCBF4924C}"/>
              </a:ext>
            </a:extLst>
          </p:cNvPr>
          <p:cNvSpPr/>
          <p:nvPr/>
        </p:nvSpPr>
        <p:spPr bwMode="auto">
          <a:xfrm>
            <a:off x="762000" y="2057400"/>
            <a:ext cx="1524000" cy="315388"/>
          </a:xfrm>
          <a:prstGeom prst="ellipse">
            <a:avLst/>
          </a:prstGeom>
          <a:noFill/>
          <a:ln w="9525" cap="flat" cmpd="sng" algn="ctr">
            <a:solidFill>
              <a:schemeClr val="tx1"/>
            </a:solidFill>
            <a:prstDash val="lg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Tree>
    <p:extLst>
      <p:ext uri="{BB962C8B-B14F-4D97-AF65-F5344CB8AC3E}">
        <p14:creationId xmlns:p14="http://schemas.microsoft.com/office/powerpoint/2010/main" val="682105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14</a:t>
            </a:fld>
            <a:endParaRPr lang="en-US" altLang="en-US"/>
          </a:p>
        </p:txBody>
      </p:sp>
      <p:pic>
        <p:nvPicPr>
          <p:cNvPr id="3" name="Picture 2">
            <a:extLst>
              <a:ext uri="{FF2B5EF4-FFF2-40B4-BE49-F238E27FC236}">
                <a16:creationId xmlns:a16="http://schemas.microsoft.com/office/drawing/2014/main" id="{8C2603D9-CD87-4A66-93DA-D74A8626EA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44873"/>
            <a:ext cx="9144000" cy="5360727"/>
          </a:xfrm>
          <a:prstGeom prst="rect">
            <a:avLst/>
          </a:prstGeom>
        </p:spPr>
      </p:pic>
      <p:sp>
        <p:nvSpPr>
          <p:cNvPr id="11" name="TextBox 10">
            <a:extLst>
              <a:ext uri="{FF2B5EF4-FFF2-40B4-BE49-F238E27FC236}">
                <a16:creationId xmlns:a16="http://schemas.microsoft.com/office/drawing/2014/main" id="{E121496B-112E-4C72-B61F-E2C0B36401DD}"/>
              </a:ext>
            </a:extLst>
          </p:cNvPr>
          <p:cNvSpPr txBox="1"/>
          <p:nvPr/>
        </p:nvSpPr>
        <p:spPr>
          <a:xfrm>
            <a:off x="2781300" y="3928646"/>
            <a:ext cx="3581400" cy="338554"/>
          </a:xfrm>
          <a:prstGeom prst="rect">
            <a:avLst/>
          </a:prstGeom>
          <a:solidFill>
            <a:schemeClr val="accent6">
              <a:lumMod val="20000"/>
              <a:lumOff val="80000"/>
            </a:schemeClr>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rtlCol="0" anchor="ctr" anchorCtr="0" compatLnSpc="1">
            <a:prstTxWarp prst="textNoShape">
              <a:avLst/>
            </a:prstTxWarp>
            <a:spAutoFit/>
          </a:bodyPr>
          <a:lstStyle>
            <a:defPPr>
              <a:defRPr lang="en-US"/>
            </a:defPPr>
            <a:lvl1pPr algn="ctr">
              <a:defRPr sz="1600" b="1">
                <a:latin typeface="Calibri" panose="020F0502020204030204" pitchFamily="34" charset="0"/>
              </a:defRPr>
            </a:lvl1pPr>
            <a:lvl2pPr>
              <a:defRPr sz="3200" b="1">
                <a:solidFill>
                  <a:srgbClr val="005595"/>
                </a:solidFill>
                <a:latin typeface="Arial" panose="020B0604020202020204" pitchFamily="34" charset="0"/>
              </a:defRPr>
            </a:lvl2pPr>
            <a:lvl3pPr>
              <a:defRPr sz="3200" b="1">
                <a:solidFill>
                  <a:srgbClr val="005595"/>
                </a:solidFill>
                <a:latin typeface="Arial" panose="020B0604020202020204" pitchFamily="34" charset="0"/>
              </a:defRPr>
            </a:lvl3pPr>
            <a:lvl4pPr>
              <a:defRPr sz="3200" b="1">
                <a:solidFill>
                  <a:srgbClr val="005595"/>
                </a:solidFill>
                <a:latin typeface="Arial" panose="020B0604020202020204" pitchFamily="34" charset="0"/>
              </a:defRPr>
            </a:lvl4pPr>
            <a:lvl5pPr>
              <a:defRPr sz="3200" b="1">
                <a:solidFill>
                  <a:srgbClr val="005595"/>
                </a:solidFill>
                <a:latin typeface="Arial" panose="020B0604020202020204" pitchFamily="34" charset="0"/>
              </a:defRPr>
            </a:lvl5pPr>
            <a:lvl6pPr marL="457200" fontAlgn="base">
              <a:spcBef>
                <a:spcPct val="0"/>
              </a:spcBef>
              <a:spcAft>
                <a:spcPct val="0"/>
              </a:spcAft>
              <a:defRPr sz="3200" b="1">
                <a:solidFill>
                  <a:srgbClr val="005595"/>
                </a:solidFill>
                <a:latin typeface="Arial" panose="020B0604020202020204" pitchFamily="34" charset="0"/>
              </a:defRPr>
            </a:lvl6pPr>
            <a:lvl7pPr marL="914400" fontAlgn="base">
              <a:spcBef>
                <a:spcPct val="0"/>
              </a:spcBef>
              <a:spcAft>
                <a:spcPct val="0"/>
              </a:spcAft>
              <a:defRPr sz="3200" b="1">
                <a:solidFill>
                  <a:srgbClr val="005595"/>
                </a:solidFill>
                <a:latin typeface="Arial" panose="020B0604020202020204" pitchFamily="34" charset="0"/>
              </a:defRPr>
            </a:lvl7pPr>
            <a:lvl8pPr marL="1371600" fontAlgn="base">
              <a:spcBef>
                <a:spcPct val="0"/>
              </a:spcBef>
              <a:spcAft>
                <a:spcPct val="0"/>
              </a:spcAft>
              <a:defRPr sz="3200" b="1">
                <a:solidFill>
                  <a:srgbClr val="005595"/>
                </a:solidFill>
                <a:latin typeface="Arial" panose="020B0604020202020204" pitchFamily="34" charset="0"/>
              </a:defRPr>
            </a:lvl8pPr>
            <a:lvl9pPr marL="1828800" fontAlgn="base">
              <a:spcBef>
                <a:spcPct val="0"/>
              </a:spcBef>
              <a:spcAft>
                <a:spcPct val="0"/>
              </a:spcAft>
              <a:defRPr sz="3200" b="1">
                <a:solidFill>
                  <a:srgbClr val="005595"/>
                </a:solidFill>
                <a:latin typeface="Arial" panose="020B0604020202020204" pitchFamily="34" charset="0"/>
              </a:defRPr>
            </a:lvl9pPr>
          </a:lstStyle>
          <a:p>
            <a:r>
              <a:rPr lang="en-US" dirty="0"/>
              <a:t>Change Case Status</a:t>
            </a:r>
          </a:p>
        </p:txBody>
      </p:sp>
      <p:sp>
        <p:nvSpPr>
          <p:cNvPr id="6" name="Title 4">
            <a:extLst>
              <a:ext uri="{FF2B5EF4-FFF2-40B4-BE49-F238E27FC236}">
                <a16:creationId xmlns:a16="http://schemas.microsoft.com/office/drawing/2014/main" id="{F028B22C-BFF9-429D-BE23-4F80B6C3D929}"/>
              </a:ext>
            </a:extLst>
          </p:cNvPr>
          <p:cNvSpPr>
            <a:spLocks noGrp="1"/>
          </p:cNvSpPr>
          <p:nvPr>
            <p:ph type="title"/>
          </p:nvPr>
        </p:nvSpPr>
        <p:spPr>
          <a:xfrm>
            <a:off x="34047" y="156048"/>
            <a:ext cx="8229600" cy="620033"/>
          </a:xfrm>
        </p:spPr>
        <p:txBody>
          <a:bodyPr/>
          <a:lstStyle/>
          <a:p>
            <a:r>
              <a:rPr lang="en-US" sz="2400" dirty="0"/>
              <a:t>Determining Case Status</a:t>
            </a:r>
          </a:p>
        </p:txBody>
      </p:sp>
    </p:spTree>
    <p:extLst>
      <p:ext uri="{BB962C8B-B14F-4D97-AF65-F5344CB8AC3E}">
        <p14:creationId xmlns:p14="http://schemas.microsoft.com/office/powerpoint/2010/main" val="1856465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57800" y="2133600"/>
            <a:ext cx="3124200" cy="338554"/>
          </a:xfrm>
          <a:solidFill>
            <a:schemeClr val="accent6">
              <a:lumMod val="20000"/>
              <a:lumOff val="80000"/>
            </a:schemeClr>
          </a:solidFill>
          <a:effectLst>
            <a:outerShdw blurRad="50800" dist="38100" dir="2700000" algn="tl" rotWithShape="0">
              <a:prstClr val="black">
                <a:alpha val="40000"/>
              </a:prstClr>
            </a:outerShdw>
          </a:effectLst>
          <a:extLst>
            <a:ext uri="{91240B29-F687-4F45-9708-019B960494DF}">
              <a14:hiddenLine xmlns:a14="http://schemas.microsoft.com/office/drawing/2010/main" w="9525">
                <a:solidFill>
                  <a:schemeClr val="tx1"/>
                </a:solidFill>
                <a:miter lim="800000"/>
                <a:headEnd/>
                <a:tailEnd/>
              </a14:hiddenLine>
            </a:ext>
          </a:extLst>
        </p:spPr>
        <p:txBody>
          <a:bodyPr wrap="square" rtlCol="0">
            <a:spAutoFit/>
          </a:bodyPr>
          <a:lstStyle/>
          <a:p>
            <a:pPr algn="ctr" eaLnBrk="0" hangingPunct="0"/>
            <a:r>
              <a:rPr lang="en-US" sz="1600" dirty="0">
                <a:solidFill>
                  <a:schemeClr val="tx1"/>
                </a:solidFill>
                <a:latin typeface="Calibri" panose="020F0502020204030204" pitchFamily="34" charset="0"/>
                <a:ea typeface="+mn-ea"/>
                <a:cs typeface="+mn-cs"/>
              </a:rPr>
              <a:t>Contact with Provider</a:t>
            </a:r>
          </a:p>
        </p:txBody>
      </p:sp>
      <p:sp>
        <p:nvSpPr>
          <p:cNvPr id="3" name="Date Placeholder 2"/>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4" name="Slide Number Placeholder 3"/>
          <p:cNvSpPr>
            <a:spLocks noGrp="1"/>
          </p:cNvSpPr>
          <p:nvPr>
            <p:ph type="sldNum" sz="quarter" idx="11"/>
          </p:nvPr>
        </p:nvSpPr>
        <p:spPr/>
        <p:txBody>
          <a:bodyPr/>
          <a:lstStyle/>
          <a:p>
            <a:fld id="{797771DC-B04A-443C-9236-95A0D6146FC2}" type="slidenum">
              <a:rPr lang="en-US" altLang="en-US" smtClean="0"/>
              <a:pPr/>
              <a:t>15</a:t>
            </a:fld>
            <a:endParaRPr lang="en-US" altLang="en-US"/>
          </a:p>
        </p:txBody>
      </p:sp>
      <p:grpSp>
        <p:nvGrpSpPr>
          <p:cNvPr id="5" name="Group 4">
            <a:extLst>
              <a:ext uri="{FF2B5EF4-FFF2-40B4-BE49-F238E27FC236}">
                <a16:creationId xmlns:a16="http://schemas.microsoft.com/office/drawing/2014/main" id="{D93AE92E-C3F4-4486-B393-AD9111416A25}"/>
              </a:ext>
            </a:extLst>
          </p:cNvPr>
          <p:cNvGrpSpPr/>
          <p:nvPr/>
        </p:nvGrpSpPr>
        <p:grpSpPr>
          <a:xfrm>
            <a:off x="296694" y="720049"/>
            <a:ext cx="4695122" cy="5985551"/>
            <a:chOff x="296694" y="491449"/>
            <a:chExt cx="4695122" cy="5985551"/>
          </a:xfrm>
        </p:grpSpPr>
        <p:pic>
          <p:nvPicPr>
            <p:cNvPr id="9" name="Picture 8">
              <a:extLst>
                <a:ext uri="{FF2B5EF4-FFF2-40B4-BE49-F238E27FC236}">
                  <a16:creationId xmlns:a16="http://schemas.microsoft.com/office/drawing/2014/main" id="{F8285A72-BE49-440F-8E22-B93CEC89C4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6694" y="491449"/>
              <a:ext cx="4695122" cy="5985551"/>
            </a:xfrm>
            <a:prstGeom prst="rect">
              <a:avLst/>
            </a:prstGeom>
          </p:spPr>
        </p:pic>
        <p:sp>
          <p:nvSpPr>
            <p:cNvPr id="6" name="Oval 5">
              <a:extLst>
                <a:ext uri="{FF2B5EF4-FFF2-40B4-BE49-F238E27FC236}">
                  <a16:creationId xmlns:a16="http://schemas.microsoft.com/office/drawing/2014/main" id="{05E7E73B-769D-4A49-87C9-2AEAC3EB5BE7}"/>
                </a:ext>
              </a:extLst>
            </p:cNvPr>
            <p:cNvSpPr/>
            <p:nvPr/>
          </p:nvSpPr>
          <p:spPr bwMode="auto">
            <a:xfrm>
              <a:off x="3429000" y="1752600"/>
              <a:ext cx="1447800" cy="647700"/>
            </a:xfrm>
            <a:prstGeom prst="ellipse">
              <a:avLst/>
            </a:prstGeom>
            <a:noFill/>
            <a:ln w="9525" cap="flat" cmpd="sng" algn="ctr">
              <a:solidFill>
                <a:schemeClr val="tx1"/>
              </a:solidFill>
              <a:prstDash val="dash"/>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grpSp>
      <p:sp>
        <p:nvSpPr>
          <p:cNvPr id="8" name="Title 4">
            <a:extLst>
              <a:ext uri="{FF2B5EF4-FFF2-40B4-BE49-F238E27FC236}">
                <a16:creationId xmlns:a16="http://schemas.microsoft.com/office/drawing/2014/main" id="{0C6FEAE6-CF90-4802-9FE7-CF4AC69DE89B}"/>
              </a:ext>
            </a:extLst>
          </p:cNvPr>
          <p:cNvSpPr txBox="1">
            <a:spLocks/>
          </p:cNvSpPr>
          <p:nvPr/>
        </p:nvSpPr>
        <p:spPr bwMode="auto">
          <a:xfrm>
            <a:off x="34047" y="156048"/>
            <a:ext cx="8229600" cy="6200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eaLnBrk="1" hangingPunct="1"/>
            <a:r>
              <a:rPr lang="en-US" sz="2400" dirty="0"/>
              <a:t>Case Management: Recording Provider Contacts</a:t>
            </a:r>
          </a:p>
        </p:txBody>
      </p:sp>
    </p:spTree>
    <p:extLst>
      <p:ext uri="{BB962C8B-B14F-4D97-AF65-F5344CB8AC3E}">
        <p14:creationId xmlns:p14="http://schemas.microsoft.com/office/powerpoint/2010/main" val="4268231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4" name="Slide Number Placeholder 3"/>
          <p:cNvSpPr>
            <a:spLocks noGrp="1"/>
          </p:cNvSpPr>
          <p:nvPr>
            <p:ph type="sldNum" sz="quarter" idx="11"/>
          </p:nvPr>
        </p:nvSpPr>
        <p:spPr/>
        <p:txBody>
          <a:bodyPr/>
          <a:lstStyle/>
          <a:p>
            <a:fld id="{797771DC-B04A-443C-9236-95A0D6146FC2}" type="slidenum">
              <a:rPr lang="en-US" altLang="en-US" smtClean="0"/>
              <a:pPr/>
              <a:t>16</a:t>
            </a:fld>
            <a:endParaRPr lang="en-US" altLang="en-US"/>
          </a:p>
        </p:txBody>
      </p:sp>
      <p:sp>
        <p:nvSpPr>
          <p:cNvPr id="7" name="Oval 6"/>
          <p:cNvSpPr/>
          <p:nvPr/>
        </p:nvSpPr>
        <p:spPr bwMode="auto">
          <a:xfrm>
            <a:off x="2971800" y="4114800"/>
            <a:ext cx="1371600" cy="304800"/>
          </a:xfrm>
          <a:prstGeom prst="ellipse">
            <a:avLst/>
          </a:prstGeom>
          <a:noFill/>
          <a:ln w="9525" cap="flat" cmpd="sng" algn="ctr">
            <a:solidFill>
              <a:schemeClr val="tx1"/>
            </a:solidFill>
            <a:prstDash val="dash"/>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grpSp>
        <p:nvGrpSpPr>
          <p:cNvPr id="5" name="Group 4">
            <a:extLst>
              <a:ext uri="{FF2B5EF4-FFF2-40B4-BE49-F238E27FC236}">
                <a16:creationId xmlns:a16="http://schemas.microsoft.com/office/drawing/2014/main" id="{053B7F35-BEE8-4A12-9E7D-26B53CCA5740}"/>
              </a:ext>
            </a:extLst>
          </p:cNvPr>
          <p:cNvGrpSpPr/>
          <p:nvPr/>
        </p:nvGrpSpPr>
        <p:grpSpPr>
          <a:xfrm>
            <a:off x="152401" y="609600"/>
            <a:ext cx="8915400" cy="6172200"/>
            <a:chOff x="152401" y="276225"/>
            <a:chExt cx="8915400" cy="6172200"/>
          </a:xfrm>
        </p:grpSpPr>
        <p:sp>
          <p:nvSpPr>
            <p:cNvPr id="8" name="Title 1">
              <a:extLst>
                <a:ext uri="{FF2B5EF4-FFF2-40B4-BE49-F238E27FC236}">
                  <a16:creationId xmlns:a16="http://schemas.microsoft.com/office/drawing/2014/main" id="{C81F618F-B377-429A-92AA-8E552963A8BC}"/>
                </a:ext>
              </a:extLst>
            </p:cNvPr>
            <p:cNvSpPr txBox="1">
              <a:spLocks/>
            </p:cNvSpPr>
            <p:nvPr/>
          </p:nvSpPr>
          <p:spPr bwMode="auto">
            <a:xfrm>
              <a:off x="6019801" y="2426432"/>
              <a:ext cx="3048000" cy="338554"/>
            </a:xfrm>
            <a:prstGeom prst="rect">
              <a:avLst/>
            </a:prstGeom>
            <a:solidFill>
              <a:schemeClr val="accent6">
                <a:lumMod val="20000"/>
                <a:lumOff val="80000"/>
              </a:schemeClr>
            </a:solidFill>
            <a:effectLst>
              <a:outerShdw blurRad="50800" dist="38100" dir="2700000" algn="tl" rotWithShape="0">
                <a:prstClr val="black">
                  <a:alpha val="40000"/>
                </a:prstClr>
              </a:outerShdw>
            </a:effectLst>
            <a:extLst>
              <a:ext uri="{91240B29-F687-4F45-9708-019B960494DF}">
                <a14:hiddenLine xmlns:a14="http://schemas.microsoft.com/office/drawing/2010/main" w="9525">
                  <a:solidFill>
                    <a:schemeClr val="tx1"/>
                  </a:solidFill>
                  <a:miter lim="800000"/>
                  <a:headEnd/>
                  <a:tailEnd/>
                </a14:hiddenLine>
              </a:ext>
            </a:extLst>
          </p:spPr>
          <p:txBody>
            <a:bodyPr wrap="square" rtlCol="0">
              <a:spAutoFit/>
            </a:bodyPr>
            <a:lstStyle>
              <a:defPPr>
                <a:defRPr lang="en-US"/>
              </a:defPPr>
              <a:lvl1pPr algn="ctr">
                <a:defRPr sz="1600">
                  <a:latin typeface="Calibri" panose="020F0502020204030204" pitchFamily="34" charset="0"/>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r>
                <a:rPr lang="en-US" b="1" dirty="0"/>
                <a:t>Contact with Family</a:t>
              </a:r>
            </a:p>
          </p:txBody>
        </p:sp>
        <p:grpSp>
          <p:nvGrpSpPr>
            <p:cNvPr id="2" name="Group 1">
              <a:extLst>
                <a:ext uri="{FF2B5EF4-FFF2-40B4-BE49-F238E27FC236}">
                  <a16:creationId xmlns:a16="http://schemas.microsoft.com/office/drawing/2014/main" id="{96CFA1F0-F202-4C0C-823E-3A9F7A8EEEB0}"/>
                </a:ext>
              </a:extLst>
            </p:cNvPr>
            <p:cNvGrpSpPr/>
            <p:nvPr/>
          </p:nvGrpSpPr>
          <p:grpSpPr>
            <a:xfrm>
              <a:off x="152401" y="276225"/>
              <a:ext cx="5867400" cy="6172200"/>
              <a:chOff x="152401" y="276225"/>
              <a:chExt cx="5867400" cy="6172200"/>
            </a:xfrm>
          </p:grpSpPr>
          <p:pic>
            <p:nvPicPr>
              <p:cNvPr id="11" name="Picture 10">
                <a:extLst>
                  <a:ext uri="{FF2B5EF4-FFF2-40B4-BE49-F238E27FC236}">
                    <a16:creationId xmlns:a16="http://schemas.microsoft.com/office/drawing/2014/main" id="{924E9558-7C12-47B0-A126-65053EAB03CB}"/>
                  </a:ext>
                </a:extLst>
              </p:cNvPr>
              <p:cNvPicPr>
                <a:picLocks noChangeAspect="1"/>
              </p:cNvPicPr>
              <p:nvPr/>
            </p:nvPicPr>
            <p:blipFill rotWithShape="1">
              <a:blip r:embed="rId3">
                <a:extLst>
                  <a:ext uri="{28A0092B-C50C-407E-A947-70E740481C1C}">
                    <a14:useLocalDpi xmlns:a14="http://schemas.microsoft.com/office/drawing/2010/main" val="0"/>
                  </a:ext>
                </a:extLst>
              </a:blip>
              <a:srcRect r="11107"/>
              <a:stretch/>
            </p:blipFill>
            <p:spPr>
              <a:xfrm>
                <a:off x="152401" y="276225"/>
                <a:ext cx="5867400" cy="6172200"/>
              </a:xfrm>
              <a:prstGeom prst="rect">
                <a:avLst/>
              </a:prstGeom>
            </p:spPr>
          </p:pic>
          <p:sp>
            <p:nvSpPr>
              <p:cNvPr id="12" name="Oval 11">
                <a:extLst>
                  <a:ext uri="{FF2B5EF4-FFF2-40B4-BE49-F238E27FC236}">
                    <a16:creationId xmlns:a16="http://schemas.microsoft.com/office/drawing/2014/main" id="{197CDCDC-0F49-4843-868D-70C8FD9E71D9}"/>
                  </a:ext>
                </a:extLst>
              </p:cNvPr>
              <p:cNvSpPr/>
              <p:nvPr/>
            </p:nvSpPr>
            <p:spPr bwMode="auto">
              <a:xfrm>
                <a:off x="3429000" y="2117286"/>
                <a:ext cx="1447800" cy="647700"/>
              </a:xfrm>
              <a:prstGeom prst="ellipse">
                <a:avLst/>
              </a:prstGeom>
              <a:noFill/>
              <a:ln w="9525" cap="flat" cmpd="sng" algn="ctr">
                <a:solidFill>
                  <a:schemeClr val="tx1"/>
                </a:solidFill>
                <a:prstDash val="dash"/>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grpSp>
      </p:grpSp>
      <p:sp>
        <p:nvSpPr>
          <p:cNvPr id="13" name="TextBox 12">
            <a:extLst>
              <a:ext uri="{FF2B5EF4-FFF2-40B4-BE49-F238E27FC236}">
                <a16:creationId xmlns:a16="http://schemas.microsoft.com/office/drawing/2014/main" id="{216FA585-C285-42FB-9C70-B51A5F24AE84}"/>
              </a:ext>
            </a:extLst>
          </p:cNvPr>
          <p:cNvSpPr txBox="1"/>
          <p:nvPr/>
        </p:nvSpPr>
        <p:spPr>
          <a:xfrm>
            <a:off x="6088611" y="3280018"/>
            <a:ext cx="3047844" cy="1569660"/>
          </a:xfrm>
          <a:prstGeom prst="rect">
            <a:avLst/>
          </a:prstGeom>
          <a:noFill/>
        </p:spPr>
        <p:txBody>
          <a:bodyPr wrap="square" rtlCol="0">
            <a:spAutoFit/>
          </a:bodyPr>
          <a:lstStyle/>
          <a:p>
            <a:r>
              <a:rPr lang="en-US" sz="1600" dirty="0">
                <a:latin typeface="+mj-lt"/>
              </a:rPr>
              <a:t>Contact case family within one week of a </a:t>
            </a:r>
            <a:r>
              <a:rPr lang="en-US" sz="1600" u="sng" dirty="0">
                <a:latin typeface="+mj-lt"/>
              </a:rPr>
              <a:t>confirmed elevated</a:t>
            </a:r>
            <a:r>
              <a:rPr lang="en-US" sz="1600" dirty="0">
                <a:latin typeface="+mj-lt"/>
              </a:rPr>
              <a:t> result.</a:t>
            </a:r>
          </a:p>
          <a:p>
            <a:endParaRPr lang="en-US" sz="1600" dirty="0">
              <a:latin typeface="+mj-lt"/>
            </a:endParaRPr>
          </a:p>
          <a:p>
            <a:r>
              <a:rPr lang="en-US" sz="1600" dirty="0">
                <a:latin typeface="+mj-lt"/>
              </a:rPr>
              <a:t>If not possible, contact OHA CLPPP for assistance.</a:t>
            </a:r>
          </a:p>
        </p:txBody>
      </p:sp>
      <p:sp>
        <p:nvSpPr>
          <p:cNvPr id="15" name="Title 4">
            <a:extLst>
              <a:ext uri="{FF2B5EF4-FFF2-40B4-BE49-F238E27FC236}">
                <a16:creationId xmlns:a16="http://schemas.microsoft.com/office/drawing/2014/main" id="{180DECAF-B785-476F-9AC2-57726023BD79}"/>
              </a:ext>
            </a:extLst>
          </p:cNvPr>
          <p:cNvSpPr>
            <a:spLocks noGrp="1"/>
          </p:cNvSpPr>
          <p:nvPr>
            <p:ph type="title"/>
          </p:nvPr>
        </p:nvSpPr>
        <p:spPr>
          <a:xfrm>
            <a:off x="34047" y="0"/>
            <a:ext cx="8229600" cy="620033"/>
          </a:xfrm>
        </p:spPr>
        <p:txBody>
          <a:bodyPr/>
          <a:lstStyle/>
          <a:p>
            <a:pPr eaLnBrk="1" hangingPunct="1"/>
            <a:r>
              <a:rPr lang="en-US" sz="2400" dirty="0"/>
              <a:t>Case Management: Recording Family Contacts</a:t>
            </a:r>
          </a:p>
        </p:txBody>
      </p:sp>
    </p:spTree>
    <p:extLst>
      <p:ext uri="{BB962C8B-B14F-4D97-AF65-F5344CB8AC3E}">
        <p14:creationId xmlns:p14="http://schemas.microsoft.com/office/powerpoint/2010/main" val="2805141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Orpheus Dev (FMS17 - WTOHAFMSL01)">
            <a:extLst>
              <a:ext uri="{FF2B5EF4-FFF2-40B4-BE49-F238E27FC236}">
                <a16:creationId xmlns:a16="http://schemas.microsoft.com/office/drawing/2014/main" id="{C01C4E75-6318-4C83-99D1-CFA0486041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35182"/>
            <a:ext cx="9144000" cy="4987636"/>
          </a:xfrm>
          <a:prstGeom prst="rect">
            <a:avLst/>
          </a:prstGeom>
        </p:spPr>
      </p:pic>
      <p:sp>
        <p:nvSpPr>
          <p:cNvPr id="4" name="Date Placeholder 3"/>
          <p:cNvSpPr>
            <a:spLocks noGrp="1"/>
          </p:cNvSpPr>
          <p:nvPr>
            <p:ph type="dt" sz="half" idx="10"/>
          </p:nvPr>
        </p:nvSpPr>
        <p:spPr>
          <a:xfrm>
            <a:off x="291830" y="6010849"/>
            <a:ext cx="3505200" cy="476250"/>
          </a:xfrm>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a:xfrm>
            <a:off x="291830" y="6526493"/>
            <a:ext cx="2133600" cy="247650"/>
          </a:xfrm>
        </p:spPr>
        <p:txBody>
          <a:bodyPr/>
          <a:lstStyle/>
          <a:p>
            <a:fld id="{00CB1424-4782-4D4E-9A0E-DB26A48A2580}" type="slidenum">
              <a:rPr lang="en-US" altLang="en-US"/>
              <a:pPr/>
              <a:t>17</a:t>
            </a:fld>
            <a:endParaRPr lang="en-US" altLang="en-US"/>
          </a:p>
        </p:txBody>
      </p:sp>
      <p:pic>
        <p:nvPicPr>
          <p:cNvPr id="8" name="Picture 7" descr="Create Note">
            <a:extLst>
              <a:ext uri="{FF2B5EF4-FFF2-40B4-BE49-F238E27FC236}">
                <a16:creationId xmlns:a16="http://schemas.microsoft.com/office/drawing/2014/main" id="{E2E757A4-239B-45BC-AD69-3CC3F7C966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19600" y="1350818"/>
            <a:ext cx="3654064" cy="3467520"/>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1F331C1C-F563-45D7-8E72-CE7A9C649C3B}"/>
              </a:ext>
            </a:extLst>
          </p:cNvPr>
          <p:cNvSpPr txBox="1"/>
          <p:nvPr/>
        </p:nvSpPr>
        <p:spPr>
          <a:xfrm>
            <a:off x="2130357" y="2476612"/>
            <a:ext cx="1832043" cy="2554545"/>
          </a:xfrm>
          <a:prstGeom prst="rect">
            <a:avLst/>
          </a:prstGeom>
          <a:solidFill>
            <a:schemeClr val="accent6">
              <a:lumMod val="20000"/>
              <a:lumOff val="80000"/>
            </a:schemeClr>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rtlCol="0" anchor="ctr" anchorCtr="0" compatLnSpc="1">
            <a:prstTxWarp prst="textNoShape">
              <a:avLst/>
            </a:prstTxWarp>
            <a:spAutoFit/>
          </a:bodyPr>
          <a:lstStyle>
            <a:defPPr>
              <a:defRPr lang="en-US"/>
            </a:defPPr>
            <a:lvl1pPr algn="ctr">
              <a:defRPr sz="1600" b="1">
                <a:latin typeface="Calibri" panose="020F0502020204030204" pitchFamily="34" charset="0"/>
              </a:defRPr>
            </a:lvl1pPr>
            <a:lvl2pPr>
              <a:defRPr sz="3200" b="1">
                <a:solidFill>
                  <a:srgbClr val="005595"/>
                </a:solidFill>
                <a:latin typeface="Arial" panose="020B0604020202020204" pitchFamily="34" charset="0"/>
              </a:defRPr>
            </a:lvl2pPr>
            <a:lvl3pPr>
              <a:defRPr sz="3200" b="1">
                <a:solidFill>
                  <a:srgbClr val="005595"/>
                </a:solidFill>
                <a:latin typeface="Arial" panose="020B0604020202020204" pitchFamily="34" charset="0"/>
              </a:defRPr>
            </a:lvl3pPr>
            <a:lvl4pPr>
              <a:defRPr sz="3200" b="1">
                <a:solidFill>
                  <a:srgbClr val="005595"/>
                </a:solidFill>
                <a:latin typeface="Arial" panose="020B0604020202020204" pitchFamily="34" charset="0"/>
              </a:defRPr>
            </a:lvl4pPr>
            <a:lvl5pPr>
              <a:defRPr sz="3200" b="1">
                <a:solidFill>
                  <a:srgbClr val="005595"/>
                </a:solidFill>
                <a:latin typeface="Arial" panose="020B0604020202020204" pitchFamily="34" charset="0"/>
              </a:defRPr>
            </a:lvl5pPr>
            <a:lvl6pPr marL="457200" fontAlgn="base">
              <a:spcBef>
                <a:spcPct val="0"/>
              </a:spcBef>
              <a:spcAft>
                <a:spcPct val="0"/>
              </a:spcAft>
              <a:defRPr sz="3200" b="1">
                <a:solidFill>
                  <a:srgbClr val="005595"/>
                </a:solidFill>
                <a:latin typeface="Arial" panose="020B0604020202020204" pitchFamily="34" charset="0"/>
              </a:defRPr>
            </a:lvl6pPr>
            <a:lvl7pPr marL="914400" fontAlgn="base">
              <a:spcBef>
                <a:spcPct val="0"/>
              </a:spcBef>
              <a:spcAft>
                <a:spcPct val="0"/>
              </a:spcAft>
              <a:defRPr sz="3200" b="1">
                <a:solidFill>
                  <a:srgbClr val="005595"/>
                </a:solidFill>
                <a:latin typeface="Arial" panose="020B0604020202020204" pitchFamily="34" charset="0"/>
              </a:defRPr>
            </a:lvl7pPr>
            <a:lvl8pPr marL="1371600" fontAlgn="base">
              <a:spcBef>
                <a:spcPct val="0"/>
              </a:spcBef>
              <a:spcAft>
                <a:spcPct val="0"/>
              </a:spcAft>
              <a:defRPr sz="3200" b="1">
                <a:solidFill>
                  <a:srgbClr val="005595"/>
                </a:solidFill>
                <a:latin typeface="Arial" panose="020B0604020202020204" pitchFamily="34" charset="0"/>
              </a:defRPr>
            </a:lvl8pPr>
            <a:lvl9pPr marL="1828800" fontAlgn="base">
              <a:spcBef>
                <a:spcPct val="0"/>
              </a:spcBef>
              <a:spcAft>
                <a:spcPct val="0"/>
              </a:spcAft>
              <a:defRPr sz="3200" b="1">
                <a:solidFill>
                  <a:srgbClr val="005595"/>
                </a:solidFill>
                <a:latin typeface="Arial" panose="020B0604020202020204" pitchFamily="34" charset="0"/>
              </a:defRPr>
            </a:lvl9pPr>
          </a:lstStyle>
          <a:p>
            <a:r>
              <a:rPr lang="en-US" dirty="0"/>
              <a:t>Remember to change the “Assign To” in order to send notes to other Epi staff. </a:t>
            </a:r>
          </a:p>
          <a:p>
            <a:endParaRPr lang="en-US" dirty="0"/>
          </a:p>
          <a:p>
            <a:r>
              <a:rPr lang="en-US" dirty="0"/>
              <a:t>It won’t show up on their To Do tab if you don’t do this step!</a:t>
            </a:r>
          </a:p>
        </p:txBody>
      </p:sp>
      <p:sp>
        <p:nvSpPr>
          <p:cNvPr id="7" name="Title 4">
            <a:extLst>
              <a:ext uri="{FF2B5EF4-FFF2-40B4-BE49-F238E27FC236}">
                <a16:creationId xmlns:a16="http://schemas.microsoft.com/office/drawing/2014/main" id="{3CECF79A-47AD-4EB1-8A3A-C723491EBBB2}"/>
              </a:ext>
            </a:extLst>
          </p:cNvPr>
          <p:cNvSpPr>
            <a:spLocks noGrp="1"/>
          </p:cNvSpPr>
          <p:nvPr>
            <p:ph type="title"/>
          </p:nvPr>
        </p:nvSpPr>
        <p:spPr>
          <a:xfrm>
            <a:off x="34047" y="156048"/>
            <a:ext cx="8229600" cy="620033"/>
          </a:xfrm>
        </p:spPr>
        <p:txBody>
          <a:bodyPr/>
          <a:lstStyle/>
          <a:p>
            <a:pPr eaLnBrk="1" hangingPunct="1"/>
            <a:r>
              <a:rPr lang="en-US" sz="2400" dirty="0"/>
              <a:t>Case Management: Sending Notes</a:t>
            </a:r>
          </a:p>
        </p:txBody>
      </p:sp>
      <p:cxnSp>
        <p:nvCxnSpPr>
          <p:cNvPr id="3" name="Straight Arrow Connector 2">
            <a:extLst>
              <a:ext uri="{FF2B5EF4-FFF2-40B4-BE49-F238E27FC236}">
                <a16:creationId xmlns:a16="http://schemas.microsoft.com/office/drawing/2014/main" id="{DB8FA0BB-1F4D-4E2D-A036-C35CF6F0F878}"/>
              </a:ext>
            </a:extLst>
          </p:cNvPr>
          <p:cNvCxnSpPr/>
          <p:nvPr/>
        </p:nvCxnSpPr>
        <p:spPr bwMode="auto">
          <a:xfrm flipV="1">
            <a:off x="3962400" y="1960418"/>
            <a:ext cx="2560320" cy="1066800"/>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040302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00CB1424-4782-4D4E-9A0E-DB26A48A2580}" type="slidenum">
              <a:rPr lang="en-US" altLang="en-US"/>
              <a:pPr/>
              <a:t>18</a:t>
            </a:fld>
            <a:endParaRPr lang="en-US" altLang="en-US"/>
          </a:p>
        </p:txBody>
      </p:sp>
      <p:pic>
        <p:nvPicPr>
          <p:cNvPr id="9" name="Picture 8">
            <a:extLst>
              <a:ext uri="{FF2B5EF4-FFF2-40B4-BE49-F238E27FC236}">
                <a16:creationId xmlns:a16="http://schemas.microsoft.com/office/drawing/2014/main" id="{D918B20E-76ED-4BEE-80D8-A30040E4DD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77607"/>
            <a:ext cx="9144000" cy="5342193"/>
          </a:xfrm>
          <a:prstGeom prst="rect">
            <a:avLst/>
          </a:prstGeom>
        </p:spPr>
      </p:pic>
      <p:sp>
        <p:nvSpPr>
          <p:cNvPr id="10" name="TextBox 9">
            <a:extLst>
              <a:ext uri="{FF2B5EF4-FFF2-40B4-BE49-F238E27FC236}">
                <a16:creationId xmlns:a16="http://schemas.microsoft.com/office/drawing/2014/main" id="{491BBE9D-FA85-4495-B8E7-D3A1CB8D9AC6}"/>
              </a:ext>
            </a:extLst>
          </p:cNvPr>
          <p:cNvSpPr txBox="1"/>
          <p:nvPr/>
        </p:nvSpPr>
        <p:spPr>
          <a:xfrm>
            <a:off x="5562600" y="4335207"/>
            <a:ext cx="3352800" cy="584775"/>
          </a:xfrm>
          <a:prstGeom prst="rect">
            <a:avLst/>
          </a:prstGeom>
          <a:solidFill>
            <a:schemeClr val="accent6">
              <a:lumMod val="20000"/>
              <a:lumOff val="80000"/>
            </a:schemeClr>
          </a:solidFill>
          <a:effectLst>
            <a:outerShdw blurRad="50800" dist="38100" dir="2700000" algn="tl" rotWithShape="0">
              <a:prstClr val="black">
                <a:alpha val="40000"/>
              </a:prstClr>
            </a:outerShdw>
          </a:effectLst>
          <a:extLst>
            <a:ext uri="{91240B29-F687-4F45-9708-019B960494DF}">
              <a14:hiddenLine xmlns:a14="http://schemas.microsoft.com/office/drawing/2010/main" w="9525">
                <a:solidFill>
                  <a:schemeClr val="tx1"/>
                </a:solidFill>
                <a:miter lim="800000"/>
                <a:headEnd/>
                <a:tailEnd/>
              </a14:hiddenLine>
            </a:ext>
          </a:extLst>
        </p:spPr>
        <p:txBody>
          <a:bodyPr wrap="square" rtlCol="0">
            <a:spAutoFit/>
          </a:bodyPr>
          <a:lstStyle>
            <a:defPPr>
              <a:defRPr lang="en-US"/>
            </a:defPPr>
            <a:lvl1pPr algn="ctr">
              <a:defRPr sz="1600">
                <a:latin typeface="Calibri" panose="020F0502020204030204" pitchFamily="34" charset="0"/>
              </a:defRPr>
            </a:lvl1pPr>
          </a:lstStyle>
          <a:p>
            <a:r>
              <a:rPr lang="en-US" b="1" dirty="0"/>
              <a:t>Add contact info here </a:t>
            </a:r>
          </a:p>
          <a:p>
            <a:r>
              <a:rPr lang="en-US" b="1" dirty="0"/>
              <a:t>including parent/guardian names</a:t>
            </a:r>
          </a:p>
        </p:txBody>
      </p:sp>
      <p:sp>
        <p:nvSpPr>
          <p:cNvPr id="6" name="Oval 5">
            <a:extLst>
              <a:ext uri="{FF2B5EF4-FFF2-40B4-BE49-F238E27FC236}">
                <a16:creationId xmlns:a16="http://schemas.microsoft.com/office/drawing/2014/main" id="{EBE205DD-872F-4314-A7AC-A504A408BEAE}"/>
              </a:ext>
            </a:extLst>
          </p:cNvPr>
          <p:cNvSpPr/>
          <p:nvPr/>
        </p:nvSpPr>
        <p:spPr bwMode="auto">
          <a:xfrm>
            <a:off x="2057400" y="5161649"/>
            <a:ext cx="1905000" cy="328315"/>
          </a:xfrm>
          <a:prstGeom prst="ellipse">
            <a:avLst/>
          </a:prstGeom>
          <a:noFill/>
          <a:ln w="9525" cap="flat" cmpd="sng" algn="ctr">
            <a:solidFill>
              <a:schemeClr val="tx1"/>
            </a:solidFill>
            <a:prstDash val="lgDash"/>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7" name="Title 4">
            <a:extLst>
              <a:ext uri="{FF2B5EF4-FFF2-40B4-BE49-F238E27FC236}">
                <a16:creationId xmlns:a16="http://schemas.microsoft.com/office/drawing/2014/main" id="{C2FE0E0F-688C-4F8C-A18F-7E26A4CE2365}"/>
              </a:ext>
            </a:extLst>
          </p:cNvPr>
          <p:cNvSpPr>
            <a:spLocks noGrp="1"/>
          </p:cNvSpPr>
          <p:nvPr>
            <p:ph type="title"/>
          </p:nvPr>
        </p:nvSpPr>
        <p:spPr>
          <a:xfrm>
            <a:off x="34047" y="156048"/>
            <a:ext cx="8229600" cy="620033"/>
          </a:xfrm>
        </p:spPr>
        <p:txBody>
          <a:bodyPr/>
          <a:lstStyle/>
          <a:p>
            <a:pPr eaLnBrk="1" hangingPunct="1"/>
            <a:r>
              <a:rPr lang="en-US" sz="2400" dirty="0"/>
              <a:t>Case Management: Identify Parent/Guardian</a:t>
            </a:r>
          </a:p>
        </p:txBody>
      </p:sp>
    </p:spTree>
    <p:extLst>
      <p:ext uri="{BB962C8B-B14F-4D97-AF65-F5344CB8AC3E}">
        <p14:creationId xmlns:p14="http://schemas.microsoft.com/office/powerpoint/2010/main" val="4257262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Elevated Blood Lead Level (EBLL)</a:t>
            </a:r>
            <a:br>
              <a:rPr lang="en-US" dirty="0"/>
            </a:br>
            <a:r>
              <a:rPr lang="en-US" dirty="0"/>
              <a:t>Case Management</a:t>
            </a:r>
          </a:p>
        </p:txBody>
      </p:sp>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19</a:t>
            </a:fld>
            <a:endParaRPr lang="en-US" altLang="en-US"/>
          </a:p>
        </p:txBody>
      </p:sp>
      <p:pic>
        <p:nvPicPr>
          <p:cNvPr id="3" name="Picture 2" descr="Lead Poisoning - Diseaseguidelines.pdf - Mozilla Firefox"/>
          <p:cNvPicPr>
            <a:picLocks noChangeAspect="1"/>
          </p:cNvPicPr>
          <p:nvPr/>
        </p:nvPicPr>
        <p:blipFill rotWithShape="1">
          <a:blip r:embed="rId3">
            <a:extLst>
              <a:ext uri="{28A0092B-C50C-407E-A947-70E740481C1C}">
                <a14:useLocalDpi xmlns:a14="http://schemas.microsoft.com/office/drawing/2010/main" val="0"/>
              </a:ext>
            </a:extLst>
          </a:blip>
          <a:srcRect l="33140" t="45583" r="32500" b="7312"/>
          <a:stretch/>
        </p:blipFill>
        <p:spPr>
          <a:xfrm>
            <a:off x="1720347" y="1417638"/>
            <a:ext cx="5703305" cy="4426349"/>
          </a:xfrm>
          <a:prstGeom prst="rect">
            <a:avLst/>
          </a:prstGeom>
        </p:spPr>
      </p:pic>
      <p:pic>
        <p:nvPicPr>
          <p:cNvPr id="6" name="Picture 5" descr="Lead Poisoning - Diseaseguidelines.pdf - Mozilla Firefox"/>
          <p:cNvPicPr>
            <a:picLocks noChangeAspect="1"/>
          </p:cNvPicPr>
          <p:nvPr/>
        </p:nvPicPr>
        <p:blipFill rotWithShape="1">
          <a:blip r:embed="rId3">
            <a:extLst>
              <a:ext uri="{28A0092B-C50C-407E-A947-70E740481C1C}">
                <a14:useLocalDpi xmlns:a14="http://schemas.microsoft.com/office/drawing/2010/main" val="0"/>
              </a:ext>
            </a:extLst>
          </a:blip>
          <a:srcRect l="44811" t="74286" r="33612" b="19767"/>
          <a:stretch/>
        </p:blipFill>
        <p:spPr>
          <a:xfrm>
            <a:off x="1447800" y="3657601"/>
            <a:ext cx="5372106" cy="83819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60650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2</a:t>
            </a:fld>
            <a:endParaRPr lang="en-US" altLang="en-US"/>
          </a:p>
        </p:txBody>
      </p:sp>
      <p:sp>
        <p:nvSpPr>
          <p:cNvPr id="9218" name="Rectangle 2"/>
          <p:cNvSpPr>
            <a:spLocks noGrp="1" noChangeArrowheads="1"/>
          </p:cNvSpPr>
          <p:nvPr>
            <p:ph type="title"/>
          </p:nvPr>
        </p:nvSpPr>
        <p:spPr/>
        <p:txBody>
          <a:bodyPr/>
          <a:lstStyle/>
          <a:p>
            <a:r>
              <a:rPr lang="en-US" altLang="en-US" dirty="0"/>
              <a:t>Case Management &amp; Investigation Training</a:t>
            </a:r>
          </a:p>
        </p:txBody>
      </p:sp>
      <p:sp>
        <p:nvSpPr>
          <p:cNvPr id="9219" name="Rectangle 3"/>
          <p:cNvSpPr>
            <a:spLocks noGrp="1" noChangeArrowheads="1"/>
          </p:cNvSpPr>
          <p:nvPr>
            <p:ph type="body" idx="1"/>
          </p:nvPr>
        </p:nvSpPr>
        <p:spPr>
          <a:xfrm>
            <a:off x="454572" y="1752600"/>
            <a:ext cx="8229600" cy="3657600"/>
          </a:xfrm>
        </p:spPr>
        <p:txBody>
          <a:bodyPr/>
          <a:lstStyle/>
          <a:p>
            <a:r>
              <a:rPr lang="en-US" altLang="en-US" dirty="0"/>
              <a:t>Childhood Lead Poisoning in Oregon</a:t>
            </a:r>
          </a:p>
          <a:p>
            <a:r>
              <a:rPr lang="en-US" altLang="en-US" dirty="0"/>
              <a:t>Lead Poisoning Case Management</a:t>
            </a:r>
          </a:p>
          <a:p>
            <a:pPr lvl="1"/>
            <a:r>
              <a:rPr lang="en-US" altLang="en-US" dirty="0"/>
              <a:t>Investigative Guidelines and Case Definition</a:t>
            </a:r>
          </a:p>
          <a:p>
            <a:pPr lvl="1"/>
            <a:r>
              <a:rPr lang="en-US" altLang="en-US" dirty="0"/>
              <a:t>ORPHEUS Surveillance System</a:t>
            </a:r>
          </a:p>
          <a:p>
            <a:pPr lvl="1"/>
            <a:r>
              <a:rPr lang="en-US" altLang="en-US" dirty="0"/>
              <a:t>Investigative Procedures and Protocols</a:t>
            </a:r>
          </a:p>
          <a:p>
            <a:pPr lvl="1"/>
            <a:r>
              <a:rPr lang="en-US" altLang="en-US" dirty="0"/>
              <a:t>Documentation</a:t>
            </a:r>
          </a:p>
          <a:p>
            <a:pPr lvl="1"/>
            <a:r>
              <a:rPr lang="en-US" altLang="en-US" dirty="0"/>
              <a:t>Using ORPHEUS to share results</a:t>
            </a:r>
          </a:p>
          <a:p>
            <a:r>
              <a:rPr lang="en-US" altLang="en-US" dirty="0"/>
              <a:t>Medicaid Reimbursement for Investigation</a:t>
            </a:r>
          </a:p>
          <a:p>
            <a:r>
              <a:rPr lang="en-US" altLang="en-US" dirty="0"/>
              <a:t>Case Closure</a:t>
            </a:r>
          </a:p>
          <a:p>
            <a:r>
              <a:rPr lang="en-US" altLang="en-US" dirty="0"/>
              <a:t>Scenarios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Elevated Blood Lead Level (EBLL)</a:t>
            </a:r>
            <a:br>
              <a:rPr lang="en-US" dirty="0"/>
            </a:br>
            <a:r>
              <a:rPr lang="en-US" dirty="0"/>
              <a:t>Case Management</a:t>
            </a:r>
          </a:p>
        </p:txBody>
      </p:sp>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20</a:t>
            </a:fld>
            <a:endParaRPr lang="en-US" altLang="en-US"/>
          </a:p>
        </p:txBody>
      </p:sp>
      <p:pic>
        <p:nvPicPr>
          <p:cNvPr id="3" name="Picture 2" descr="Lead Poisoning - Diseaseguidelines.pdf - Mozilla Firefox"/>
          <p:cNvPicPr>
            <a:picLocks noChangeAspect="1"/>
          </p:cNvPicPr>
          <p:nvPr/>
        </p:nvPicPr>
        <p:blipFill rotWithShape="1">
          <a:blip r:embed="rId3">
            <a:extLst>
              <a:ext uri="{28A0092B-C50C-407E-A947-70E740481C1C}">
                <a14:useLocalDpi xmlns:a14="http://schemas.microsoft.com/office/drawing/2010/main" val="0"/>
              </a:ext>
            </a:extLst>
          </a:blip>
          <a:srcRect l="33140" t="45583" r="32500" b="7312"/>
          <a:stretch/>
        </p:blipFill>
        <p:spPr>
          <a:xfrm>
            <a:off x="1720347" y="1417638"/>
            <a:ext cx="5703305" cy="4426349"/>
          </a:xfrm>
          <a:prstGeom prst="rect">
            <a:avLst/>
          </a:prstGeom>
        </p:spPr>
      </p:pic>
      <p:pic>
        <p:nvPicPr>
          <p:cNvPr id="6" name="Picture 5" descr="Lead Poisoning - Diseaseguidelines.pdf - Mozilla Firefox"/>
          <p:cNvPicPr>
            <a:picLocks noChangeAspect="1"/>
          </p:cNvPicPr>
          <p:nvPr/>
        </p:nvPicPr>
        <p:blipFill rotWithShape="1">
          <a:blip r:embed="rId3">
            <a:extLst>
              <a:ext uri="{28A0092B-C50C-407E-A947-70E740481C1C}">
                <a14:useLocalDpi xmlns:a14="http://schemas.microsoft.com/office/drawing/2010/main" val="0"/>
              </a:ext>
            </a:extLst>
          </a:blip>
          <a:srcRect l="44811" t="74287" r="33612" b="8953"/>
          <a:stretch/>
        </p:blipFill>
        <p:spPr>
          <a:xfrm>
            <a:off x="990600" y="2743200"/>
            <a:ext cx="5372106" cy="2362199"/>
          </a:xfrm>
          <a:prstGeom prst="rect">
            <a:avLst/>
          </a:prstGeom>
          <a:ln>
            <a:noFill/>
          </a:ln>
          <a:effectLst>
            <a:outerShdw blurRad="292100" dist="139700" dir="2700000" algn="tl" rotWithShape="0">
              <a:srgbClr val="333333">
                <a:alpha val="65000"/>
              </a:srgbClr>
            </a:outerShdw>
          </a:effectLst>
        </p:spPr>
      </p:pic>
      <p:pic>
        <p:nvPicPr>
          <p:cNvPr id="2050" name="Picture 2" descr="Image result for check"/>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43825" y="2796649"/>
            <a:ext cx="380176" cy="36002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Image result for check"/>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43824" y="3048000"/>
            <a:ext cx="380176" cy="360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0307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Elevated Blood Lead Level (EBLL)</a:t>
            </a:r>
            <a:br>
              <a:rPr lang="en-US" dirty="0"/>
            </a:br>
            <a:r>
              <a:rPr lang="en-US" dirty="0"/>
              <a:t>Case Management</a:t>
            </a:r>
          </a:p>
        </p:txBody>
      </p:sp>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21</a:t>
            </a:fld>
            <a:endParaRPr lang="en-US" altLang="en-US"/>
          </a:p>
        </p:txBody>
      </p:sp>
      <p:pic>
        <p:nvPicPr>
          <p:cNvPr id="6" name="Picture 5" descr="Lead Poisoning - Diseaseguidelines.pdf - Mozilla Firefox"/>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32500" t="14671" r="32500" b="32336"/>
          <a:stretch/>
        </p:blipFill>
        <p:spPr>
          <a:xfrm>
            <a:off x="1524000" y="1240615"/>
            <a:ext cx="5486785" cy="4702985"/>
          </a:xfrm>
          <a:prstGeom prst="rect">
            <a:avLst/>
          </a:prstGeom>
        </p:spPr>
      </p:pic>
      <p:sp>
        <p:nvSpPr>
          <p:cNvPr id="8" name="Oval 7"/>
          <p:cNvSpPr/>
          <p:nvPr/>
        </p:nvSpPr>
        <p:spPr bwMode="auto">
          <a:xfrm>
            <a:off x="3276600" y="3143250"/>
            <a:ext cx="3734185" cy="209550"/>
          </a:xfrm>
          <a:prstGeom prst="ellipse">
            <a:avLst/>
          </a:prstGeom>
          <a:noFill/>
          <a:ln w="9525" cap="flat" cmpd="sng" algn="ctr">
            <a:solidFill>
              <a:schemeClr val="tx1"/>
            </a:solidFill>
            <a:prstDash val="dash"/>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9" name="Oval 8"/>
          <p:cNvSpPr/>
          <p:nvPr/>
        </p:nvSpPr>
        <p:spPr bwMode="auto">
          <a:xfrm>
            <a:off x="3257550" y="3657600"/>
            <a:ext cx="3734185" cy="350838"/>
          </a:xfrm>
          <a:prstGeom prst="ellipse">
            <a:avLst/>
          </a:prstGeom>
          <a:noFill/>
          <a:ln w="9525" cap="flat" cmpd="sng" algn="ctr">
            <a:solidFill>
              <a:schemeClr val="tx1"/>
            </a:solidFill>
            <a:prstDash val="dash"/>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Tree>
    <p:extLst>
      <p:ext uri="{BB962C8B-B14F-4D97-AF65-F5344CB8AC3E}">
        <p14:creationId xmlns:p14="http://schemas.microsoft.com/office/powerpoint/2010/main" val="1522864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FABAA21-266B-415C-9860-6A79564E62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73750" y="785411"/>
            <a:ext cx="4489636" cy="5605131"/>
          </a:xfrm>
          <a:prstGeom prst="rect">
            <a:avLst/>
          </a:prstGeom>
          <a:ln>
            <a:noFill/>
          </a:ln>
          <a:effectLst>
            <a:outerShdw blurRad="292100" dist="139700" dir="2700000" algn="tl" rotWithShape="0">
              <a:srgbClr val="333333">
                <a:alpha val="65000"/>
              </a:srgbClr>
            </a:outerShdw>
          </a:effectLst>
        </p:spPr>
      </p:pic>
      <p:sp>
        <p:nvSpPr>
          <p:cNvPr id="4" name="Date Placeholder 3"/>
          <p:cNvSpPr>
            <a:spLocks noGrp="1"/>
          </p:cNvSpPr>
          <p:nvPr>
            <p:ph type="dt" sz="half" idx="10"/>
          </p:nvPr>
        </p:nvSpPr>
        <p:spPr>
          <a:xfrm>
            <a:off x="333935" y="5943600"/>
            <a:ext cx="3505200" cy="476250"/>
          </a:xfrm>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22</a:t>
            </a:fld>
            <a:endParaRPr lang="en-US" altLang="en-US"/>
          </a:p>
        </p:txBody>
      </p:sp>
      <p:sp>
        <p:nvSpPr>
          <p:cNvPr id="8" name="Title 4"/>
          <p:cNvSpPr>
            <a:spLocks noGrp="1"/>
          </p:cNvSpPr>
          <p:nvPr>
            <p:ph type="title"/>
          </p:nvPr>
        </p:nvSpPr>
        <p:spPr>
          <a:xfrm>
            <a:off x="286870" y="274638"/>
            <a:ext cx="8229600" cy="620033"/>
          </a:xfrm>
        </p:spPr>
        <p:txBody>
          <a:bodyPr/>
          <a:lstStyle/>
          <a:p>
            <a:r>
              <a:rPr lang="en-US" dirty="0"/>
              <a:t>Case Management: </a:t>
            </a:r>
            <a:r>
              <a:rPr lang="en-US" sz="2000" dirty="0"/>
              <a:t>Within 7 days of confirmed result</a:t>
            </a:r>
            <a:endParaRPr lang="en-US" dirty="0"/>
          </a:p>
        </p:txBody>
      </p:sp>
      <p:sp>
        <p:nvSpPr>
          <p:cNvPr id="19" name="TextBox 18"/>
          <p:cNvSpPr txBox="1"/>
          <p:nvPr/>
        </p:nvSpPr>
        <p:spPr>
          <a:xfrm>
            <a:off x="6898555" y="1600200"/>
            <a:ext cx="1447800" cy="738664"/>
          </a:xfrm>
          <a:prstGeom prst="rect">
            <a:avLst/>
          </a:prstGeom>
          <a:solidFill>
            <a:schemeClr val="accent1"/>
          </a:solidFill>
          <a:effectLst>
            <a:outerShdw blurRad="50800" dist="38100" dir="2700000" algn="tl" rotWithShape="0">
              <a:prstClr val="black">
                <a:alpha val="40000"/>
              </a:prstClr>
            </a:outerShdw>
          </a:effectLst>
        </p:spPr>
        <p:txBody>
          <a:bodyPr wrap="square" rtlCol="0">
            <a:spAutoFit/>
          </a:bodyPr>
          <a:lstStyle/>
          <a:p>
            <a:pPr algn="ctr"/>
            <a:r>
              <a:rPr lang="en-US" sz="1400" dirty="0">
                <a:latin typeface="+mj-lt"/>
              </a:rPr>
              <a:t>Request investigation with no phone #</a:t>
            </a:r>
          </a:p>
        </p:txBody>
      </p:sp>
    </p:spTree>
    <p:extLst>
      <p:ext uri="{BB962C8B-B14F-4D97-AF65-F5344CB8AC3E}">
        <p14:creationId xmlns:p14="http://schemas.microsoft.com/office/powerpoint/2010/main" val="1030825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23</a:t>
            </a:fld>
            <a:endParaRPr lang="en-US" altLang="en-US"/>
          </a:p>
        </p:txBody>
      </p:sp>
      <p:pic>
        <p:nvPicPr>
          <p:cNvPr id="3074" name="Picture 2" descr="PHIL Image 11220"/>
          <p:cNvPicPr>
            <a:picLocks noChangeAspect="1" noChangeArrowheads="1"/>
          </p:cNvPicPr>
          <p:nvPr/>
        </p:nvPicPr>
        <p:blipFill rotWithShape="1">
          <a:blip r:embed="rId3">
            <a:extLst>
              <a:ext uri="{28A0092B-C50C-407E-A947-70E740481C1C}">
                <a14:useLocalDpi xmlns:a14="http://schemas.microsoft.com/office/drawing/2010/main" val="0"/>
              </a:ext>
            </a:extLst>
          </a:blip>
          <a:srcRect r="25493"/>
          <a:stretch/>
        </p:blipFill>
        <p:spPr bwMode="auto">
          <a:xfrm>
            <a:off x="5257800" y="1752600"/>
            <a:ext cx="3429353" cy="305752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248275" y="4577091"/>
            <a:ext cx="1348446" cy="246221"/>
          </a:xfrm>
          <a:prstGeom prst="rect">
            <a:avLst/>
          </a:prstGeom>
        </p:spPr>
        <p:txBody>
          <a:bodyPr wrap="none">
            <a:spAutoFit/>
          </a:bodyPr>
          <a:lstStyle/>
          <a:p>
            <a:r>
              <a:rPr lang="en-US" sz="1000" dirty="0">
                <a:solidFill>
                  <a:schemeClr val="bg1"/>
                </a:solidFill>
                <a:latin typeface="+mj-lt"/>
              </a:rPr>
              <a:t>CDC/Greg </a:t>
            </a:r>
            <a:r>
              <a:rPr lang="en-US" sz="1000" dirty="0" err="1">
                <a:solidFill>
                  <a:schemeClr val="bg1"/>
                </a:solidFill>
                <a:latin typeface="+mj-lt"/>
              </a:rPr>
              <a:t>Knobloch</a:t>
            </a:r>
            <a:endParaRPr lang="en-US" sz="1000" dirty="0">
              <a:solidFill>
                <a:schemeClr val="bg1"/>
              </a:solidFill>
              <a:latin typeface="+mj-lt"/>
            </a:endParaRPr>
          </a:p>
        </p:txBody>
      </p:sp>
      <p:sp>
        <p:nvSpPr>
          <p:cNvPr id="7" name="Title 1"/>
          <p:cNvSpPr txBox="1">
            <a:spLocks/>
          </p:cNvSpPr>
          <p:nvPr/>
        </p:nvSpPr>
        <p:spPr>
          <a:xfrm>
            <a:off x="457200" y="304800"/>
            <a:ext cx="8229600" cy="1143000"/>
          </a:xfrm>
          <a:prstGeom prst="rect">
            <a:avLst/>
          </a:prstGeom>
        </p:spPr>
        <p:txBody>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eaLnBrk="1" hangingPunct="1"/>
            <a:r>
              <a:rPr lang="en-US" dirty="0"/>
              <a:t>Case Management Investigation</a:t>
            </a:r>
          </a:p>
        </p:txBody>
      </p:sp>
      <p:sp>
        <p:nvSpPr>
          <p:cNvPr id="6" name="TextBox 5"/>
          <p:cNvSpPr txBox="1"/>
          <p:nvPr/>
        </p:nvSpPr>
        <p:spPr>
          <a:xfrm>
            <a:off x="299421" y="1234649"/>
            <a:ext cx="4800600" cy="4708981"/>
          </a:xfrm>
          <a:prstGeom prst="rect">
            <a:avLst/>
          </a:prstGeom>
          <a:noFill/>
        </p:spPr>
        <p:txBody>
          <a:bodyPr wrap="square" rtlCol="0">
            <a:spAutoFit/>
          </a:bodyPr>
          <a:lstStyle/>
          <a:p>
            <a:pPr marL="342900" lvl="0" indent="-342900">
              <a:buFont typeface="Arial" panose="020B0604020202020204" pitchFamily="34" charset="0"/>
              <a:buChar char="•"/>
            </a:pPr>
            <a:r>
              <a:rPr lang="en-US" sz="2000" b="1" dirty="0">
                <a:solidFill>
                  <a:srgbClr val="000000"/>
                </a:solidFill>
                <a:latin typeface="Arial"/>
              </a:rPr>
              <a:t>Determine Age of Housing</a:t>
            </a:r>
          </a:p>
          <a:p>
            <a:pPr marL="800100" lvl="1" indent="-342900">
              <a:buFont typeface="Arial" panose="020B0604020202020204" pitchFamily="34" charset="0"/>
              <a:buChar char="•"/>
            </a:pPr>
            <a:r>
              <a:rPr lang="en-US" sz="2000" dirty="0">
                <a:solidFill>
                  <a:srgbClr val="000000"/>
                </a:solidFill>
                <a:latin typeface="Arial"/>
              </a:rPr>
              <a:t>Pre-1950 at greatest risk for lead paint; anything prior to 1978 is a possibility for lead paint</a:t>
            </a:r>
          </a:p>
          <a:p>
            <a:pPr marL="800100" lvl="1" indent="-342900">
              <a:buFont typeface="Arial" panose="020B0604020202020204" pitchFamily="34" charset="0"/>
              <a:buChar char="•"/>
            </a:pPr>
            <a:r>
              <a:rPr lang="en-US" sz="2000" dirty="0">
                <a:solidFill>
                  <a:srgbClr val="000000"/>
                </a:solidFill>
                <a:latin typeface="Arial"/>
              </a:rPr>
              <a:t>Pre-1986 homes may also have higher levels of lead in drinking water</a:t>
            </a:r>
          </a:p>
          <a:p>
            <a:pPr marL="800100" lvl="1" indent="-342900">
              <a:buFont typeface="Arial" panose="020B0604020202020204" pitchFamily="34" charset="0"/>
              <a:buChar char="•"/>
            </a:pPr>
            <a:endParaRPr lang="en-US" sz="2000" dirty="0">
              <a:solidFill>
                <a:srgbClr val="000000"/>
              </a:solidFill>
              <a:latin typeface="Arial"/>
            </a:endParaRPr>
          </a:p>
          <a:p>
            <a:pPr marL="342900" indent="-342900">
              <a:buFont typeface="Arial" panose="020B0604020202020204" pitchFamily="34" charset="0"/>
              <a:buChar char="•"/>
            </a:pPr>
            <a:r>
              <a:rPr lang="en-US" sz="2000" b="1" dirty="0">
                <a:solidFill>
                  <a:srgbClr val="000000"/>
                </a:solidFill>
                <a:latin typeface="Arial"/>
              </a:rPr>
              <a:t>Discuss Case with OHA CLPPP</a:t>
            </a:r>
          </a:p>
          <a:p>
            <a:pPr lvl="1"/>
            <a:endParaRPr lang="en-US" sz="2000" b="1" dirty="0">
              <a:latin typeface="+mj-lt"/>
            </a:endParaRPr>
          </a:p>
          <a:p>
            <a:pPr marL="342900" indent="-342900">
              <a:buFont typeface="Arial" panose="020B0604020202020204" pitchFamily="34" charset="0"/>
              <a:buChar char="•"/>
            </a:pPr>
            <a:r>
              <a:rPr lang="en-US" sz="2000" b="1" dirty="0">
                <a:latin typeface="+mj-lt"/>
              </a:rPr>
              <a:t>Communicate with parent/guardian</a:t>
            </a:r>
          </a:p>
          <a:p>
            <a:pPr marL="800100" lvl="1" indent="-342900">
              <a:buFont typeface="Arial" panose="020B0604020202020204" pitchFamily="34" charset="0"/>
              <a:buChar char="•"/>
            </a:pPr>
            <a:r>
              <a:rPr lang="en-US" sz="2000" dirty="0">
                <a:latin typeface="+mj-lt"/>
              </a:rPr>
              <a:t>Determine literacy and language</a:t>
            </a:r>
          </a:p>
          <a:p>
            <a:pPr marL="342900" indent="-342900">
              <a:buFont typeface="Arial" panose="020B0604020202020204" pitchFamily="34" charset="0"/>
              <a:buChar char="•"/>
            </a:pPr>
            <a:endParaRPr lang="en-US" sz="2000" b="1" dirty="0">
              <a:latin typeface="+mj-lt"/>
            </a:endParaRPr>
          </a:p>
          <a:p>
            <a:pPr marL="342900" indent="-342900">
              <a:buFont typeface="Arial" panose="020B0604020202020204" pitchFamily="34" charset="0"/>
              <a:buChar char="•"/>
            </a:pPr>
            <a:r>
              <a:rPr lang="en-US" sz="2000" b="1" dirty="0">
                <a:latin typeface="+mj-lt"/>
              </a:rPr>
              <a:t>Schedule Interview/Investigation</a:t>
            </a:r>
          </a:p>
          <a:p>
            <a:pPr marL="342900" indent="-342900">
              <a:buFont typeface="Arial" panose="020B0604020202020204" pitchFamily="34" charset="0"/>
              <a:buChar char="•"/>
            </a:pPr>
            <a:endParaRPr lang="en-US" sz="2000" b="1" dirty="0">
              <a:latin typeface="+mj-lt"/>
            </a:endParaRPr>
          </a:p>
        </p:txBody>
      </p:sp>
    </p:spTree>
    <p:extLst>
      <p:ext uri="{BB962C8B-B14F-4D97-AF65-F5344CB8AC3E}">
        <p14:creationId xmlns:p14="http://schemas.microsoft.com/office/powerpoint/2010/main" val="2946922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24</a:t>
            </a:fld>
            <a:endParaRPr lang="en-US" altLang="en-US"/>
          </a:p>
        </p:txBody>
      </p:sp>
      <p:sp>
        <p:nvSpPr>
          <p:cNvPr id="7" name="Title 1"/>
          <p:cNvSpPr txBox="1">
            <a:spLocks/>
          </p:cNvSpPr>
          <p:nvPr/>
        </p:nvSpPr>
        <p:spPr>
          <a:xfrm>
            <a:off x="457200" y="304800"/>
            <a:ext cx="8229600" cy="1143000"/>
          </a:xfrm>
          <a:prstGeom prst="rect">
            <a:avLst/>
          </a:prstGeom>
        </p:spPr>
        <p:txBody>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eaLnBrk="1" hangingPunct="1"/>
            <a:r>
              <a:rPr lang="en-US" dirty="0"/>
              <a:t>Case Management Investigation</a:t>
            </a:r>
          </a:p>
        </p:txBody>
      </p:sp>
      <p:sp>
        <p:nvSpPr>
          <p:cNvPr id="6" name="TextBox 5"/>
          <p:cNvSpPr txBox="1"/>
          <p:nvPr/>
        </p:nvSpPr>
        <p:spPr>
          <a:xfrm>
            <a:off x="309327" y="911005"/>
            <a:ext cx="4800600" cy="707886"/>
          </a:xfrm>
          <a:prstGeom prst="rect">
            <a:avLst/>
          </a:prstGeom>
          <a:noFill/>
        </p:spPr>
        <p:txBody>
          <a:bodyPr wrap="square" rtlCol="0">
            <a:spAutoFit/>
          </a:bodyPr>
          <a:lstStyle/>
          <a:p>
            <a:pPr marL="342900" indent="-342900">
              <a:buFont typeface="Arial" panose="020B0604020202020204" pitchFamily="34" charset="0"/>
              <a:buChar char="•"/>
            </a:pPr>
            <a:r>
              <a:rPr lang="en-US" sz="2000" b="1" dirty="0">
                <a:solidFill>
                  <a:srgbClr val="000000"/>
                </a:solidFill>
                <a:latin typeface="Arial"/>
              </a:rPr>
              <a:t>Determine Age of Housing</a:t>
            </a:r>
          </a:p>
          <a:p>
            <a:pPr marL="342900" indent="-342900">
              <a:buFont typeface="Arial" panose="020B0604020202020204" pitchFamily="34" charset="0"/>
              <a:buChar char="•"/>
            </a:pPr>
            <a:endParaRPr lang="en-US" sz="2000" b="1" dirty="0">
              <a:solidFill>
                <a:srgbClr val="000000"/>
              </a:solidFill>
              <a:latin typeface="Arial"/>
            </a:endParaRPr>
          </a:p>
        </p:txBody>
      </p:sp>
      <p:pic>
        <p:nvPicPr>
          <p:cNvPr id="10" name="Picture 9" descr="Screen Clipping">
            <a:extLst>
              <a:ext uri="{FF2B5EF4-FFF2-40B4-BE49-F238E27FC236}">
                <a16:creationId xmlns:a16="http://schemas.microsoft.com/office/drawing/2014/main" id="{8BFAED09-D006-4B62-BD9D-5E362CB5EE57}"/>
              </a:ext>
            </a:extLst>
          </p:cNvPr>
          <p:cNvPicPr>
            <a:picLocks noChangeAspect="1"/>
          </p:cNvPicPr>
          <p:nvPr/>
        </p:nvPicPr>
        <p:blipFill rotWithShape="1">
          <a:blip r:embed="rId3">
            <a:extLst>
              <a:ext uri="{28A0092B-C50C-407E-A947-70E740481C1C}">
                <a14:useLocalDpi xmlns:a14="http://schemas.microsoft.com/office/drawing/2010/main" val="0"/>
              </a:ext>
            </a:extLst>
          </a:blip>
          <a:srcRect l="833"/>
          <a:stretch/>
        </p:blipFill>
        <p:spPr>
          <a:xfrm>
            <a:off x="306421" y="1431587"/>
            <a:ext cx="7812703" cy="3802601"/>
          </a:xfrm>
          <a:prstGeom prst="rect">
            <a:avLst/>
          </a:prstGeom>
          <a:ln>
            <a:solidFill>
              <a:schemeClr val="tx1"/>
            </a:solidFill>
          </a:ln>
        </p:spPr>
      </p:pic>
      <p:pic>
        <p:nvPicPr>
          <p:cNvPr id="8" name="Picture 7"/>
          <p:cNvPicPr>
            <a:picLocks noChangeAspect="1" noChangeArrowheads="1"/>
          </p:cNvPicPr>
          <p:nvPr/>
        </p:nvPicPr>
        <p:blipFill rotWithShape="1">
          <a:blip r:embed="rId4">
            <a:extLst>
              <a:ext uri="{28A0092B-C50C-407E-A947-70E740481C1C}">
                <a14:useLocalDpi xmlns:a14="http://schemas.microsoft.com/office/drawing/2010/main" val="0"/>
              </a:ext>
            </a:extLst>
          </a:blip>
          <a:srcRect l="36155" t="71277" r="36772" b="14908"/>
          <a:stretch/>
        </p:blipFill>
        <p:spPr bwMode="auto">
          <a:xfrm>
            <a:off x="2971800" y="4220551"/>
            <a:ext cx="5334001" cy="153259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a:extLst>
              <a:ext uri="{FF2B5EF4-FFF2-40B4-BE49-F238E27FC236}">
                <a16:creationId xmlns:a16="http://schemas.microsoft.com/office/drawing/2014/main" id="{16966D9F-9CDB-4CC8-8F85-DCF63DCF5D25}"/>
              </a:ext>
            </a:extLst>
          </p:cNvPr>
          <p:cNvSpPr/>
          <p:nvPr/>
        </p:nvSpPr>
        <p:spPr>
          <a:xfrm>
            <a:off x="3285387" y="1431587"/>
            <a:ext cx="5117575" cy="523220"/>
          </a:xfrm>
          <a:prstGeom prst="rect">
            <a:avLst/>
          </a:prstGeom>
        </p:spPr>
        <p:txBody>
          <a:bodyPr wrap="square">
            <a:spAutoFit/>
          </a:bodyPr>
          <a:lstStyle/>
          <a:p>
            <a:r>
              <a:rPr lang="en-US" sz="1400" dirty="0">
                <a:solidFill>
                  <a:srgbClr val="0070C0"/>
                </a:solidFill>
                <a:hlinkClick r:id="rId5"/>
              </a:rPr>
              <a:t>https://publicrecords.onlinesearches.com/Oregon-Assessor-and-Property-Tax-Records.htm</a:t>
            </a:r>
            <a:r>
              <a:rPr lang="en-US" sz="1400" dirty="0">
                <a:solidFill>
                  <a:srgbClr val="0070C0"/>
                </a:solidFill>
              </a:rPr>
              <a:t> </a:t>
            </a:r>
          </a:p>
        </p:txBody>
      </p:sp>
    </p:spTree>
    <p:extLst>
      <p:ext uri="{BB962C8B-B14F-4D97-AF65-F5344CB8AC3E}">
        <p14:creationId xmlns:p14="http://schemas.microsoft.com/office/powerpoint/2010/main" val="1317914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a:t>Case Management Investigation</a:t>
            </a:r>
          </a:p>
        </p:txBody>
      </p:sp>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25</a:t>
            </a:fld>
            <a:endParaRPr lang="en-US" altLang="en-US"/>
          </a:p>
        </p:txBody>
      </p:sp>
      <p:pic>
        <p:nvPicPr>
          <p:cNvPr id="8" name="Picture 7" descr="County Health Departments : County Health Departments : State of Oregon - Mozilla Firefox"/>
          <p:cNvPicPr>
            <a:picLocks noChangeAspect="1"/>
          </p:cNvPicPr>
          <p:nvPr/>
        </p:nvPicPr>
        <p:blipFill rotWithShape="1">
          <a:blip r:embed="rId3">
            <a:extLst>
              <a:ext uri="{28A0092B-C50C-407E-A947-70E740481C1C}">
                <a14:useLocalDpi xmlns:a14="http://schemas.microsoft.com/office/drawing/2010/main" val="0"/>
              </a:ext>
            </a:extLst>
          </a:blip>
          <a:srcRect t="9534"/>
          <a:stretch/>
        </p:blipFill>
        <p:spPr>
          <a:xfrm>
            <a:off x="0" y="1066800"/>
            <a:ext cx="9144000" cy="4683034"/>
          </a:xfrm>
          <a:prstGeom prst="rect">
            <a:avLst/>
          </a:prstGeom>
        </p:spPr>
      </p:pic>
      <p:pic>
        <p:nvPicPr>
          <p:cNvPr id="10" name="Picture 9" descr="Screen Clipping"/>
          <p:cNvPicPr>
            <a:picLocks noChangeAspect="1"/>
          </p:cNvPicPr>
          <p:nvPr/>
        </p:nvPicPr>
        <p:blipFill rotWithShape="1">
          <a:blip r:embed="rId4">
            <a:extLst>
              <a:ext uri="{28A0092B-C50C-407E-A947-70E740481C1C}">
                <a14:useLocalDpi xmlns:a14="http://schemas.microsoft.com/office/drawing/2010/main" val="0"/>
              </a:ext>
            </a:extLst>
          </a:blip>
          <a:srcRect l="5567" r="3494"/>
          <a:stretch/>
        </p:blipFill>
        <p:spPr>
          <a:xfrm>
            <a:off x="4876800" y="3048000"/>
            <a:ext cx="3733800" cy="2162477"/>
          </a:xfrm>
          <a:prstGeom prst="rect">
            <a:avLst/>
          </a:prstGeom>
          <a:ln>
            <a:noFill/>
          </a:ln>
          <a:effectLst>
            <a:outerShdw blurRad="292100" dist="139700" dir="2700000" algn="tl" rotWithShape="0">
              <a:srgbClr val="333333">
                <a:alpha val="65000"/>
              </a:srgbClr>
            </a:outerShdw>
          </a:effectLst>
        </p:spPr>
      </p:pic>
      <p:sp>
        <p:nvSpPr>
          <p:cNvPr id="11" name="Oval 10"/>
          <p:cNvSpPr/>
          <p:nvPr/>
        </p:nvSpPr>
        <p:spPr bwMode="auto">
          <a:xfrm>
            <a:off x="4953000" y="3886200"/>
            <a:ext cx="2438400" cy="243038"/>
          </a:xfrm>
          <a:prstGeom prst="ellips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3" name="Rectangle 2">
            <a:extLst>
              <a:ext uri="{FF2B5EF4-FFF2-40B4-BE49-F238E27FC236}">
                <a16:creationId xmlns:a16="http://schemas.microsoft.com/office/drawing/2014/main" id="{D525D451-DFCE-473E-8226-42E2E54D3F04}"/>
              </a:ext>
            </a:extLst>
          </p:cNvPr>
          <p:cNvSpPr/>
          <p:nvPr/>
        </p:nvSpPr>
        <p:spPr>
          <a:xfrm>
            <a:off x="2514600" y="5574268"/>
            <a:ext cx="4572000" cy="738664"/>
          </a:xfrm>
          <a:prstGeom prst="rect">
            <a:avLst/>
          </a:prstGeom>
          <a:solidFill>
            <a:schemeClr val="bg1"/>
          </a:solidFill>
        </p:spPr>
        <p:txBody>
          <a:bodyPr>
            <a:spAutoFit/>
          </a:bodyPr>
          <a:lstStyle/>
          <a:p>
            <a:r>
              <a:rPr lang="en-US" sz="1400" dirty="0">
                <a:latin typeface="Calibri" panose="020F0502020204030204" pitchFamily="34" charset="0"/>
                <a:cs typeface="Calibri" panose="020F0502020204030204" pitchFamily="34" charset="0"/>
                <a:hlinkClick r:id="rId5"/>
              </a:rPr>
              <a:t>https://www.oregon.gov/oha/PH/HEALTHYENVIRONMENTS/HEALTHYNEIGHBORHOODS/LEADPOISONING/COUNTYHEALTHDEPARTMENTS/Pages/index.aspx</a:t>
            </a:r>
            <a:r>
              <a:rPr lang="en-US" sz="1400" dirty="0">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606644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26</a:t>
            </a:fld>
            <a:endParaRPr lang="en-US" altLang="en-US"/>
          </a:p>
        </p:txBody>
      </p:sp>
      <p:sp>
        <p:nvSpPr>
          <p:cNvPr id="6" name="Rectangle 5">
            <a:extLst>
              <a:ext uri="{FF2B5EF4-FFF2-40B4-BE49-F238E27FC236}">
                <a16:creationId xmlns:a16="http://schemas.microsoft.com/office/drawing/2014/main" id="{C6A4D515-C244-4347-BBBE-6F61CB7814E0}"/>
              </a:ext>
            </a:extLst>
          </p:cNvPr>
          <p:cNvSpPr/>
          <p:nvPr/>
        </p:nvSpPr>
        <p:spPr>
          <a:xfrm>
            <a:off x="2743200" y="2667000"/>
            <a:ext cx="3755571" cy="584775"/>
          </a:xfrm>
          <a:prstGeom prst="rect">
            <a:avLst/>
          </a:prstGeom>
        </p:spPr>
        <p:txBody>
          <a:bodyPr/>
          <a:lstStyle/>
          <a:p>
            <a:pPr algn="ctr" eaLnBrk="1" hangingPunct="1"/>
            <a:r>
              <a:rPr lang="en-US" sz="3200" b="1" dirty="0">
                <a:solidFill>
                  <a:srgbClr val="005595"/>
                </a:solidFill>
                <a:latin typeface="+mj-lt"/>
                <a:ea typeface="+mj-ea"/>
                <a:cs typeface="+mj-cs"/>
              </a:rPr>
              <a:t>During the Investigation</a:t>
            </a:r>
          </a:p>
        </p:txBody>
      </p:sp>
    </p:spTree>
    <p:extLst>
      <p:ext uri="{BB962C8B-B14F-4D97-AF65-F5344CB8AC3E}">
        <p14:creationId xmlns:p14="http://schemas.microsoft.com/office/powerpoint/2010/main" val="2554339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27</a:t>
            </a:fld>
            <a:endParaRPr lang="en-US" altLang="en-US"/>
          </a:p>
        </p:txBody>
      </p:sp>
      <p:sp>
        <p:nvSpPr>
          <p:cNvPr id="6" name="Title 1"/>
          <p:cNvSpPr txBox="1">
            <a:spLocks/>
          </p:cNvSpPr>
          <p:nvPr/>
        </p:nvSpPr>
        <p:spPr>
          <a:xfrm>
            <a:off x="457200" y="304800"/>
            <a:ext cx="8229600" cy="762000"/>
          </a:xfrm>
          <a:prstGeom prst="rect">
            <a:avLst/>
          </a:prstGeom>
        </p:spPr>
        <p:txBody>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eaLnBrk="1" hangingPunct="1"/>
            <a:r>
              <a:rPr lang="en-US" dirty="0"/>
              <a:t>Case Management Investigation</a:t>
            </a:r>
          </a:p>
        </p:txBody>
      </p:sp>
      <p:pic>
        <p:nvPicPr>
          <p:cNvPr id="2" name="Picture 1" descr="environmentalquestionnaire.pdf - Adobe Acrobat Pro"/>
          <p:cNvPicPr>
            <a:picLocks noChangeAspect="1"/>
          </p:cNvPicPr>
          <p:nvPr/>
        </p:nvPicPr>
        <p:blipFill rotWithShape="1">
          <a:blip r:embed="rId3">
            <a:extLst>
              <a:ext uri="{28A0092B-C50C-407E-A947-70E740481C1C}">
                <a14:useLocalDpi xmlns:a14="http://schemas.microsoft.com/office/drawing/2010/main" val="0"/>
              </a:ext>
            </a:extLst>
          </a:blip>
          <a:srcRect l="17500" t="17493" r="15833" b="2014"/>
          <a:stretch/>
        </p:blipFill>
        <p:spPr>
          <a:xfrm>
            <a:off x="457200" y="914401"/>
            <a:ext cx="7502768" cy="48768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82770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28</a:t>
            </a:fld>
            <a:endParaRPr lang="en-US" altLang="en-US"/>
          </a:p>
        </p:txBody>
      </p:sp>
      <p:pic>
        <p:nvPicPr>
          <p:cNvPr id="2" name="Picture 1"/>
          <p:cNvPicPr>
            <a:picLocks noChangeAspect="1"/>
          </p:cNvPicPr>
          <p:nvPr/>
        </p:nvPicPr>
        <p:blipFill rotWithShape="1">
          <a:blip r:embed="rId3"/>
          <a:srcRect l="12111" t="-162" r="16569" b="162"/>
          <a:stretch/>
        </p:blipFill>
        <p:spPr>
          <a:xfrm>
            <a:off x="381000" y="1746481"/>
            <a:ext cx="4038600" cy="3785860"/>
          </a:xfrm>
          <a:prstGeom prst="rect">
            <a:avLst/>
          </a:prstGeom>
        </p:spPr>
      </p:pic>
      <p:sp>
        <p:nvSpPr>
          <p:cNvPr id="6" name="Title 1"/>
          <p:cNvSpPr txBox="1">
            <a:spLocks/>
          </p:cNvSpPr>
          <p:nvPr/>
        </p:nvSpPr>
        <p:spPr>
          <a:xfrm>
            <a:off x="457200" y="381000"/>
            <a:ext cx="8305800" cy="762000"/>
          </a:xfrm>
          <a:prstGeom prst="rect">
            <a:avLst/>
          </a:prstGeom>
        </p:spPr>
        <p:txBody>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eaLnBrk="1" hangingPunct="1"/>
            <a:r>
              <a:rPr lang="en-US" dirty="0"/>
              <a:t>Case Management Investigation Interview</a:t>
            </a:r>
          </a:p>
        </p:txBody>
      </p:sp>
      <p:sp>
        <p:nvSpPr>
          <p:cNvPr id="3" name="Rectangle 2"/>
          <p:cNvSpPr/>
          <p:nvPr/>
        </p:nvSpPr>
        <p:spPr>
          <a:xfrm>
            <a:off x="381000" y="5270731"/>
            <a:ext cx="1295547" cy="261610"/>
          </a:xfrm>
          <a:prstGeom prst="rect">
            <a:avLst/>
          </a:prstGeom>
        </p:spPr>
        <p:txBody>
          <a:bodyPr wrap="none">
            <a:spAutoFit/>
          </a:bodyPr>
          <a:lstStyle/>
          <a:p>
            <a:r>
              <a:rPr lang="en-US" sz="1100" dirty="0">
                <a:solidFill>
                  <a:schemeClr val="bg1"/>
                </a:solidFill>
              </a:rPr>
              <a:t>CDC/ Jessie Blount</a:t>
            </a:r>
          </a:p>
        </p:txBody>
      </p:sp>
      <p:sp>
        <p:nvSpPr>
          <p:cNvPr id="7" name="TextBox 6"/>
          <p:cNvSpPr txBox="1"/>
          <p:nvPr/>
        </p:nvSpPr>
        <p:spPr>
          <a:xfrm>
            <a:off x="4395457" y="1438808"/>
            <a:ext cx="4800600" cy="4401205"/>
          </a:xfrm>
          <a:prstGeom prst="rect">
            <a:avLst/>
          </a:prstGeom>
          <a:noFill/>
        </p:spPr>
        <p:txBody>
          <a:bodyPr wrap="square" rtlCol="0">
            <a:spAutoFit/>
          </a:bodyPr>
          <a:lstStyle/>
          <a:p>
            <a:pPr marL="342900" indent="-342900">
              <a:buFont typeface="Arial" panose="020B0604020202020204" pitchFamily="34" charset="0"/>
              <a:buChar char="•"/>
            </a:pPr>
            <a:r>
              <a:rPr lang="en-US" sz="2000" b="1" dirty="0">
                <a:latin typeface="+mj-lt"/>
              </a:rPr>
              <a:t>Introduction to parent/guardian</a:t>
            </a:r>
          </a:p>
          <a:p>
            <a:pPr marL="800100" lvl="1" indent="-342900">
              <a:buFont typeface="Arial" panose="020B0604020202020204" pitchFamily="34" charset="0"/>
              <a:buChar char="•"/>
            </a:pPr>
            <a:r>
              <a:rPr lang="en-US" sz="2000" dirty="0">
                <a:latin typeface="+mj-lt"/>
              </a:rPr>
              <a:t>Identify yourself and ask for permission to enter the home</a:t>
            </a:r>
          </a:p>
          <a:p>
            <a:pPr marL="342900" indent="-342900">
              <a:buFont typeface="Arial" panose="020B0604020202020204" pitchFamily="34" charset="0"/>
              <a:buChar char="•"/>
            </a:pPr>
            <a:endParaRPr lang="en-US" sz="2000" b="1" dirty="0">
              <a:latin typeface="+mj-lt"/>
            </a:endParaRPr>
          </a:p>
          <a:p>
            <a:pPr marL="342900" indent="-342900">
              <a:buFont typeface="Arial" panose="020B0604020202020204" pitchFamily="34" charset="0"/>
              <a:buChar char="•"/>
            </a:pPr>
            <a:r>
              <a:rPr lang="en-US" sz="2000" b="1" dirty="0">
                <a:latin typeface="+mj-lt"/>
              </a:rPr>
              <a:t>Ask all questions on questionnaire</a:t>
            </a:r>
          </a:p>
          <a:p>
            <a:pPr marL="800100" lvl="1" indent="-342900">
              <a:buFont typeface="Arial" panose="020B0604020202020204" pitchFamily="34" charset="0"/>
              <a:buChar char="•"/>
            </a:pPr>
            <a:r>
              <a:rPr lang="en-US" sz="2000" dirty="0">
                <a:latin typeface="+mj-lt"/>
              </a:rPr>
              <a:t>The questions have been designed to pinpoint the most likely source(s) of lead</a:t>
            </a:r>
          </a:p>
          <a:p>
            <a:pPr marL="342900" indent="-342900">
              <a:buFont typeface="Arial" panose="020B0604020202020204" pitchFamily="34" charset="0"/>
              <a:buChar char="•"/>
            </a:pPr>
            <a:endParaRPr lang="en-US" sz="2000" b="1" dirty="0">
              <a:latin typeface="+mj-lt"/>
            </a:endParaRPr>
          </a:p>
          <a:p>
            <a:pPr marL="342900" indent="-342900">
              <a:buFont typeface="Arial" panose="020B0604020202020204" pitchFamily="34" charset="0"/>
              <a:buChar char="•"/>
            </a:pPr>
            <a:r>
              <a:rPr lang="en-US" sz="2000" b="1" dirty="0">
                <a:latin typeface="+mj-lt"/>
              </a:rPr>
              <a:t>Determine if source is outside of home</a:t>
            </a:r>
          </a:p>
          <a:p>
            <a:pPr marL="800100" lvl="1" indent="-342900">
              <a:buFont typeface="Arial" panose="020B0604020202020204" pitchFamily="34" charset="0"/>
              <a:buChar char="•"/>
            </a:pPr>
            <a:r>
              <a:rPr lang="en-US" sz="2000" dirty="0">
                <a:latin typeface="+mj-lt"/>
              </a:rPr>
              <a:t>Childcare facilities, grandparent’s homes, or other relatives</a:t>
            </a:r>
          </a:p>
          <a:p>
            <a:pPr marL="342900" indent="-342900">
              <a:buFont typeface="Arial" panose="020B0604020202020204" pitchFamily="34" charset="0"/>
              <a:buChar char="•"/>
            </a:pPr>
            <a:endParaRPr lang="en-US" sz="2000" b="1" dirty="0">
              <a:latin typeface="+mj-lt"/>
            </a:endParaRPr>
          </a:p>
        </p:txBody>
      </p:sp>
    </p:spTree>
    <p:extLst>
      <p:ext uri="{BB962C8B-B14F-4D97-AF65-F5344CB8AC3E}">
        <p14:creationId xmlns:p14="http://schemas.microsoft.com/office/powerpoint/2010/main" val="1709590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29</a:t>
            </a:fld>
            <a:endParaRPr lang="en-US" altLang="en-US"/>
          </a:p>
        </p:txBody>
      </p:sp>
      <p:sp>
        <p:nvSpPr>
          <p:cNvPr id="6" name="Title 1"/>
          <p:cNvSpPr txBox="1">
            <a:spLocks/>
          </p:cNvSpPr>
          <p:nvPr/>
        </p:nvSpPr>
        <p:spPr>
          <a:xfrm>
            <a:off x="457200" y="381000"/>
            <a:ext cx="8305800" cy="762000"/>
          </a:xfrm>
          <a:prstGeom prst="rect">
            <a:avLst/>
          </a:prstGeom>
        </p:spPr>
        <p:txBody>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eaLnBrk="1" hangingPunct="1"/>
            <a:r>
              <a:rPr lang="en-US" dirty="0"/>
              <a:t>Case Management Investigation Interview</a:t>
            </a:r>
          </a:p>
        </p:txBody>
      </p:sp>
      <p:pic>
        <p:nvPicPr>
          <p:cNvPr id="2" name="Picture 1" descr="environmentalquestionnaire.pdf - Adobe Acrobat Pro"/>
          <p:cNvPicPr>
            <a:picLocks noChangeAspect="1"/>
          </p:cNvPicPr>
          <p:nvPr/>
        </p:nvPicPr>
        <p:blipFill rotWithShape="1">
          <a:blip r:embed="rId3" cstate="print">
            <a:extLst>
              <a:ext uri="{28A0092B-C50C-407E-A947-70E740481C1C}">
                <a14:useLocalDpi xmlns:a14="http://schemas.microsoft.com/office/drawing/2010/main" val="0"/>
              </a:ext>
            </a:extLst>
          </a:blip>
          <a:srcRect l="14166" t="13334" r="13334" b="1111"/>
          <a:stretch/>
        </p:blipFill>
        <p:spPr>
          <a:xfrm>
            <a:off x="0" y="1926511"/>
            <a:ext cx="6037489" cy="3886200"/>
          </a:xfrm>
          <a:prstGeom prst="rect">
            <a:avLst/>
          </a:prstGeom>
        </p:spPr>
      </p:pic>
      <p:pic>
        <p:nvPicPr>
          <p:cNvPr id="3" name="Picture 2" descr="environmentalquestionnaire.pdf - Adobe Acrobat Pro"/>
          <p:cNvPicPr>
            <a:picLocks noChangeAspect="1"/>
          </p:cNvPicPr>
          <p:nvPr/>
        </p:nvPicPr>
        <p:blipFill rotWithShape="1">
          <a:blip r:embed="rId4" cstate="print">
            <a:extLst>
              <a:ext uri="{28A0092B-C50C-407E-A947-70E740481C1C}">
                <a14:useLocalDpi xmlns:a14="http://schemas.microsoft.com/office/drawing/2010/main" val="0"/>
              </a:ext>
            </a:extLst>
          </a:blip>
          <a:srcRect l="14166" t="13333" r="49444" b="1111"/>
          <a:stretch/>
        </p:blipFill>
        <p:spPr>
          <a:xfrm>
            <a:off x="5841172" y="1981200"/>
            <a:ext cx="2987717" cy="3831511"/>
          </a:xfrm>
          <a:prstGeom prst="rect">
            <a:avLst/>
          </a:prstGeom>
        </p:spPr>
      </p:pic>
      <p:sp>
        <p:nvSpPr>
          <p:cNvPr id="11" name="TextBox 10"/>
          <p:cNvSpPr txBox="1"/>
          <p:nvPr/>
        </p:nvSpPr>
        <p:spPr>
          <a:xfrm>
            <a:off x="2440969" y="5382204"/>
            <a:ext cx="381000" cy="461665"/>
          </a:xfrm>
          <a:prstGeom prst="rect">
            <a:avLst/>
          </a:prstGeom>
          <a:noFill/>
        </p:spPr>
        <p:txBody>
          <a:bodyPr wrap="square" rtlCol="0">
            <a:spAutoFit/>
          </a:bodyPr>
          <a:lstStyle/>
          <a:p>
            <a:r>
              <a:rPr lang="en-US" b="1" dirty="0">
                <a:effectLst>
                  <a:outerShdw blurRad="38100" dist="38100" dir="2700000" algn="tl">
                    <a:srgbClr val="000000">
                      <a:alpha val="43137"/>
                    </a:srgbClr>
                  </a:outerShdw>
                </a:effectLst>
                <a:latin typeface="+mj-lt"/>
              </a:rPr>
              <a:t>1</a:t>
            </a:r>
          </a:p>
        </p:txBody>
      </p:sp>
      <p:sp>
        <p:nvSpPr>
          <p:cNvPr id="12" name="TextBox 11"/>
          <p:cNvSpPr txBox="1"/>
          <p:nvPr/>
        </p:nvSpPr>
        <p:spPr>
          <a:xfrm>
            <a:off x="5656489" y="5351046"/>
            <a:ext cx="381000" cy="461665"/>
          </a:xfrm>
          <a:prstGeom prst="rect">
            <a:avLst/>
          </a:prstGeom>
          <a:noFill/>
        </p:spPr>
        <p:txBody>
          <a:bodyPr wrap="square" rtlCol="0">
            <a:spAutoFit/>
          </a:bodyPr>
          <a:lstStyle/>
          <a:p>
            <a:r>
              <a:rPr lang="en-US" b="1" dirty="0">
                <a:effectLst>
                  <a:outerShdw blurRad="38100" dist="38100" dir="2700000" algn="tl">
                    <a:srgbClr val="000000">
                      <a:alpha val="43137"/>
                    </a:srgbClr>
                  </a:outerShdw>
                </a:effectLst>
                <a:latin typeface="+mj-lt"/>
              </a:rPr>
              <a:t>2</a:t>
            </a:r>
          </a:p>
        </p:txBody>
      </p:sp>
      <p:sp>
        <p:nvSpPr>
          <p:cNvPr id="13" name="TextBox 12"/>
          <p:cNvSpPr txBox="1"/>
          <p:nvPr/>
        </p:nvSpPr>
        <p:spPr>
          <a:xfrm>
            <a:off x="8447889" y="5405735"/>
            <a:ext cx="381000" cy="461665"/>
          </a:xfrm>
          <a:prstGeom prst="rect">
            <a:avLst/>
          </a:prstGeom>
          <a:noFill/>
        </p:spPr>
        <p:txBody>
          <a:bodyPr wrap="square" rtlCol="0">
            <a:spAutoFit/>
          </a:bodyPr>
          <a:lstStyle/>
          <a:p>
            <a:r>
              <a:rPr lang="en-US" b="1" dirty="0">
                <a:effectLst>
                  <a:outerShdw blurRad="38100" dist="38100" dir="2700000" algn="tl">
                    <a:srgbClr val="000000">
                      <a:alpha val="43137"/>
                    </a:srgbClr>
                  </a:outerShdw>
                </a:effectLst>
                <a:latin typeface="+mj-lt"/>
              </a:rPr>
              <a:t>3</a:t>
            </a:r>
          </a:p>
        </p:txBody>
      </p:sp>
      <p:sp>
        <p:nvSpPr>
          <p:cNvPr id="15" name="Rectangle 14"/>
          <p:cNvSpPr/>
          <p:nvPr/>
        </p:nvSpPr>
        <p:spPr>
          <a:xfrm>
            <a:off x="458912" y="1143000"/>
            <a:ext cx="5638800" cy="646331"/>
          </a:xfrm>
          <a:prstGeom prst="rect">
            <a:avLst/>
          </a:prstGeom>
        </p:spPr>
        <p:txBody>
          <a:bodyPr wrap="square">
            <a:spAutoFit/>
          </a:bodyPr>
          <a:lstStyle/>
          <a:p>
            <a:pPr marL="285750" indent="-285750">
              <a:buFont typeface="Arial" panose="020B0604020202020204" pitchFamily="34" charset="0"/>
              <a:buChar char="•"/>
            </a:pPr>
            <a:r>
              <a:rPr lang="en-US" sz="1800" dirty="0">
                <a:latin typeface="+mj-lt"/>
              </a:rPr>
              <a:t>Basic demographic, residence, medical information</a:t>
            </a:r>
          </a:p>
          <a:p>
            <a:pPr marL="285750" indent="-285750">
              <a:buFont typeface="Arial" panose="020B0604020202020204" pitchFamily="34" charset="0"/>
              <a:buChar char="•"/>
            </a:pPr>
            <a:r>
              <a:rPr lang="en-US" sz="1800" dirty="0">
                <a:latin typeface="+mj-lt"/>
              </a:rPr>
              <a:t>Please complete as much as possible</a:t>
            </a:r>
          </a:p>
        </p:txBody>
      </p:sp>
    </p:spTree>
    <p:extLst>
      <p:ext uri="{BB962C8B-B14F-4D97-AF65-F5344CB8AC3E}">
        <p14:creationId xmlns:p14="http://schemas.microsoft.com/office/powerpoint/2010/main" val="284980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3</a:t>
            </a:fld>
            <a:endParaRPr lang="en-US" altLang="en-US"/>
          </a:p>
        </p:txBody>
      </p:sp>
      <p:sp>
        <p:nvSpPr>
          <p:cNvPr id="17" name="Rectangle 2"/>
          <p:cNvSpPr txBox="1">
            <a:spLocks noChangeArrowheads="1"/>
          </p:cNvSpPr>
          <p:nvPr/>
        </p:nvSpPr>
        <p:spPr>
          <a:xfrm>
            <a:off x="685800" y="2693987"/>
            <a:ext cx="7772400" cy="1470025"/>
          </a:xfrm>
          <a:prstGeom prst="rect">
            <a:avLst/>
          </a:prstGeom>
        </p:spPr>
        <p:txBody>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algn="ctr" eaLnBrk="1" hangingPunct="1"/>
            <a:r>
              <a:rPr lang="en-US" altLang="en-US" dirty="0"/>
              <a:t>Childhood Lead Poisoning in Oregon</a:t>
            </a:r>
          </a:p>
        </p:txBody>
      </p:sp>
    </p:spTree>
    <p:extLst>
      <p:ext uri="{BB962C8B-B14F-4D97-AF65-F5344CB8AC3E}">
        <p14:creationId xmlns:p14="http://schemas.microsoft.com/office/powerpoint/2010/main" val="2910742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30</a:t>
            </a:fld>
            <a:endParaRPr lang="en-US" altLang="en-US"/>
          </a:p>
        </p:txBody>
      </p:sp>
      <p:sp>
        <p:nvSpPr>
          <p:cNvPr id="6" name="Title 1"/>
          <p:cNvSpPr txBox="1">
            <a:spLocks/>
          </p:cNvSpPr>
          <p:nvPr/>
        </p:nvSpPr>
        <p:spPr>
          <a:xfrm>
            <a:off x="304800" y="381000"/>
            <a:ext cx="8229600" cy="1143000"/>
          </a:xfrm>
          <a:prstGeom prst="rect">
            <a:avLst/>
          </a:prstGeom>
        </p:spPr>
        <p:txBody>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eaLnBrk="1" hangingPunct="1"/>
            <a:r>
              <a:rPr lang="en-US" dirty="0"/>
              <a:t>What to Look for During the Investigation</a:t>
            </a:r>
          </a:p>
        </p:txBody>
      </p:sp>
      <p:sp>
        <p:nvSpPr>
          <p:cNvPr id="7" name="Rectangle 6"/>
          <p:cNvSpPr/>
          <p:nvPr/>
        </p:nvSpPr>
        <p:spPr>
          <a:xfrm>
            <a:off x="304800" y="887595"/>
            <a:ext cx="7239000" cy="369332"/>
          </a:xfrm>
          <a:prstGeom prst="rect">
            <a:avLst/>
          </a:prstGeom>
        </p:spPr>
        <p:txBody>
          <a:bodyPr wrap="square">
            <a:spAutoFit/>
          </a:bodyPr>
          <a:lstStyle/>
          <a:p>
            <a:r>
              <a:rPr lang="en-US" sz="1800" dirty="0">
                <a:latin typeface="+mj-lt"/>
              </a:rPr>
              <a:t>Occupational and Hobby Lead Sources</a:t>
            </a:r>
          </a:p>
        </p:txBody>
      </p:sp>
      <p:grpSp>
        <p:nvGrpSpPr>
          <p:cNvPr id="3" name="Group 2">
            <a:extLst>
              <a:ext uri="{FF2B5EF4-FFF2-40B4-BE49-F238E27FC236}">
                <a16:creationId xmlns:a16="http://schemas.microsoft.com/office/drawing/2014/main" id="{1AB7ADC7-35E2-4A84-B71C-A1C5C8714C8E}"/>
              </a:ext>
            </a:extLst>
          </p:cNvPr>
          <p:cNvGrpSpPr/>
          <p:nvPr/>
        </p:nvGrpSpPr>
        <p:grpSpPr>
          <a:xfrm>
            <a:off x="152400" y="1371599"/>
            <a:ext cx="3657600" cy="4419601"/>
            <a:chOff x="4419600" y="1320703"/>
            <a:chExt cx="3657600" cy="4419601"/>
          </a:xfrm>
        </p:grpSpPr>
        <p:pic>
          <p:nvPicPr>
            <p:cNvPr id="2" name="Picture 1" descr="LeadintheWorkplacewebversion.pdf - Mozilla Firefox"/>
            <p:cNvPicPr>
              <a:picLocks noChangeAspect="1"/>
            </p:cNvPicPr>
            <p:nvPr/>
          </p:nvPicPr>
          <p:blipFill rotWithShape="1">
            <a:blip r:embed="rId3">
              <a:extLst>
                <a:ext uri="{28A0092B-C50C-407E-A947-70E740481C1C}">
                  <a14:useLocalDpi xmlns:a14="http://schemas.microsoft.com/office/drawing/2010/main" val="0"/>
                </a:ext>
              </a:extLst>
            </a:blip>
            <a:srcRect l="49166" t="13199" r="10834" b="1424"/>
            <a:stretch/>
          </p:blipFill>
          <p:spPr>
            <a:xfrm>
              <a:off x="4419600" y="1320703"/>
              <a:ext cx="3657600" cy="4419601"/>
            </a:xfrm>
            <a:prstGeom prst="rect">
              <a:avLst/>
            </a:prstGeom>
            <a:ln>
              <a:solidFill>
                <a:schemeClr val="tx1"/>
              </a:solidFill>
            </a:ln>
          </p:spPr>
        </p:pic>
        <p:pic>
          <p:nvPicPr>
            <p:cNvPr id="10" name="Picture 9" descr="Screen Clipping">
              <a:extLst>
                <a:ext uri="{FF2B5EF4-FFF2-40B4-BE49-F238E27FC236}">
                  <a16:creationId xmlns:a16="http://schemas.microsoft.com/office/drawing/2014/main" id="{E4D51781-145D-46C1-ADC1-3D12A468232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43272" y="5210784"/>
              <a:ext cx="762000" cy="336965"/>
            </a:xfrm>
            <a:prstGeom prst="rect">
              <a:avLst/>
            </a:prstGeom>
          </p:spPr>
        </p:pic>
      </p:grpSp>
      <p:pic>
        <p:nvPicPr>
          <p:cNvPr id="9" name="Picture 8" descr="Screen Clipping">
            <a:extLst>
              <a:ext uri="{FF2B5EF4-FFF2-40B4-BE49-F238E27FC236}">
                <a16:creationId xmlns:a16="http://schemas.microsoft.com/office/drawing/2014/main" id="{5E136B4B-0502-4591-AF37-CB79E21B3EB8}"/>
              </a:ext>
            </a:extLst>
          </p:cNvPr>
          <p:cNvPicPr>
            <a:picLocks noChangeAspect="1"/>
          </p:cNvPicPr>
          <p:nvPr/>
        </p:nvPicPr>
        <p:blipFill rotWithShape="1">
          <a:blip r:embed="rId5">
            <a:extLst>
              <a:ext uri="{28A0092B-C50C-407E-A947-70E740481C1C}">
                <a14:useLocalDpi xmlns:a14="http://schemas.microsoft.com/office/drawing/2010/main" val="0"/>
              </a:ext>
            </a:extLst>
          </a:blip>
          <a:srcRect b="15563"/>
          <a:stretch/>
        </p:blipFill>
        <p:spPr>
          <a:xfrm>
            <a:off x="3886200" y="1304552"/>
            <a:ext cx="5133700" cy="4134223"/>
          </a:xfrm>
          <a:prstGeom prst="rect">
            <a:avLst/>
          </a:prstGeom>
        </p:spPr>
      </p:pic>
    </p:spTree>
    <p:extLst>
      <p:ext uri="{BB962C8B-B14F-4D97-AF65-F5344CB8AC3E}">
        <p14:creationId xmlns:p14="http://schemas.microsoft.com/office/powerpoint/2010/main" val="3187708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31</a:t>
            </a:fld>
            <a:endParaRPr lang="en-US" altLang="en-US"/>
          </a:p>
        </p:txBody>
      </p:sp>
      <p:sp>
        <p:nvSpPr>
          <p:cNvPr id="6" name="Title 1"/>
          <p:cNvSpPr txBox="1">
            <a:spLocks/>
          </p:cNvSpPr>
          <p:nvPr/>
        </p:nvSpPr>
        <p:spPr>
          <a:xfrm>
            <a:off x="457200" y="381000"/>
            <a:ext cx="8305800" cy="762000"/>
          </a:xfrm>
          <a:prstGeom prst="rect">
            <a:avLst/>
          </a:prstGeom>
        </p:spPr>
        <p:txBody>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eaLnBrk="1" hangingPunct="1"/>
            <a:r>
              <a:rPr lang="en-US" dirty="0"/>
              <a:t>Case Management Investigation Interview</a:t>
            </a:r>
          </a:p>
        </p:txBody>
      </p:sp>
      <p:pic>
        <p:nvPicPr>
          <p:cNvPr id="3" name="Picture 2" descr="environmentalquestionnaire.pdf - Adobe Acrobat Pro"/>
          <p:cNvPicPr>
            <a:picLocks noChangeAspect="1"/>
          </p:cNvPicPr>
          <p:nvPr/>
        </p:nvPicPr>
        <p:blipFill rotWithShape="1">
          <a:blip r:embed="rId3" cstate="print">
            <a:extLst>
              <a:ext uri="{28A0092B-C50C-407E-A947-70E740481C1C}">
                <a14:useLocalDpi xmlns:a14="http://schemas.microsoft.com/office/drawing/2010/main" val="0"/>
              </a:ext>
            </a:extLst>
          </a:blip>
          <a:srcRect l="50556" t="13333" r="13334" b="1111"/>
          <a:stretch/>
        </p:blipFill>
        <p:spPr>
          <a:xfrm>
            <a:off x="182350" y="1065407"/>
            <a:ext cx="3703850" cy="4786597"/>
          </a:xfrm>
          <a:prstGeom prst="rect">
            <a:avLst/>
          </a:prstGeom>
          <a:ln>
            <a:solidFill>
              <a:schemeClr val="tx1"/>
            </a:solidFill>
          </a:ln>
        </p:spPr>
      </p:pic>
      <p:sp>
        <p:nvSpPr>
          <p:cNvPr id="14" name="TextBox 13"/>
          <p:cNvSpPr txBox="1"/>
          <p:nvPr/>
        </p:nvSpPr>
        <p:spPr>
          <a:xfrm>
            <a:off x="3410164" y="5279956"/>
            <a:ext cx="381000" cy="461665"/>
          </a:xfrm>
          <a:prstGeom prst="rect">
            <a:avLst/>
          </a:prstGeom>
          <a:noFill/>
        </p:spPr>
        <p:txBody>
          <a:bodyPr wrap="square" rtlCol="0">
            <a:spAutoFit/>
          </a:bodyPr>
          <a:lstStyle/>
          <a:p>
            <a:r>
              <a:rPr lang="en-US" b="1" dirty="0">
                <a:effectLst>
                  <a:outerShdw blurRad="38100" dist="38100" dir="2700000" algn="tl">
                    <a:srgbClr val="000000">
                      <a:alpha val="43137"/>
                    </a:srgbClr>
                  </a:outerShdw>
                </a:effectLst>
                <a:latin typeface="+mj-lt"/>
              </a:rPr>
              <a:t>4</a:t>
            </a:r>
          </a:p>
        </p:txBody>
      </p:sp>
      <p:pic>
        <p:nvPicPr>
          <p:cNvPr id="15" name="Picture 2"/>
          <p:cNvPicPr>
            <a:picLocks noChangeAspect="1" noChangeArrowheads="1"/>
          </p:cNvPicPr>
          <p:nvPr/>
        </p:nvPicPr>
        <p:blipFill rotWithShape="1">
          <a:blip r:embed="rId4" cstate="email">
            <a:grayscl/>
            <a:extLst>
              <a:ext uri="{28A0092B-C50C-407E-A947-70E740481C1C}">
                <a14:useLocalDpi xmlns:a14="http://schemas.microsoft.com/office/drawing/2010/main"/>
              </a:ext>
            </a:extLst>
          </a:blip>
          <a:srcRect/>
          <a:stretch/>
        </p:blipFill>
        <p:spPr bwMode="auto">
          <a:xfrm>
            <a:off x="5562600" y="960756"/>
            <a:ext cx="3161970" cy="483044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 name="Picture 21" descr="Screen Clippi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2900" y="1730652"/>
            <a:ext cx="4343400" cy="2710774"/>
          </a:xfrm>
          <a:prstGeom prst="rect">
            <a:avLst/>
          </a:prstGeom>
          <a:ln>
            <a:noFill/>
          </a:ln>
          <a:effectLst>
            <a:outerShdw blurRad="292100" dist="139700" dir="2700000" algn="tl" rotWithShape="0">
              <a:srgbClr val="333333">
                <a:alpha val="65000"/>
              </a:srgbClr>
            </a:outerShdw>
          </a:effectLst>
        </p:spPr>
      </p:pic>
      <p:cxnSp>
        <p:nvCxnSpPr>
          <p:cNvPr id="18" name="Straight Arrow Connector 17"/>
          <p:cNvCxnSpPr/>
          <p:nvPr/>
        </p:nvCxnSpPr>
        <p:spPr bwMode="auto">
          <a:xfrm flipH="1" flipV="1">
            <a:off x="3505200" y="2287484"/>
            <a:ext cx="1981200" cy="303316"/>
          </a:xfrm>
          <a:prstGeom prst="straightConnector1">
            <a:avLst/>
          </a:prstGeom>
          <a:solidFill>
            <a:schemeClr val="accent1"/>
          </a:solidFill>
          <a:ln w="9525" cap="flat" cmpd="sng" algn="ctr">
            <a:solidFill>
              <a:schemeClr val="tx1"/>
            </a:solidFill>
            <a:prstDash val="solid"/>
            <a:round/>
            <a:headEnd type="none" w="med" len="med"/>
            <a:tailEnd type="triangle"/>
          </a:ln>
          <a:effectLst>
            <a:outerShdw dist="35921" dir="2700000" algn="ctr" rotWithShape="0">
              <a:schemeClr val="bg2"/>
            </a:outerShdw>
          </a:effectLst>
        </p:spPr>
      </p:cxnSp>
      <p:cxnSp>
        <p:nvCxnSpPr>
          <p:cNvPr id="20" name="Straight Arrow Connector 19"/>
          <p:cNvCxnSpPr/>
          <p:nvPr/>
        </p:nvCxnSpPr>
        <p:spPr bwMode="auto">
          <a:xfrm flipH="1" flipV="1">
            <a:off x="2819400" y="2639730"/>
            <a:ext cx="1227350" cy="883425"/>
          </a:xfrm>
          <a:prstGeom prst="straightConnector1">
            <a:avLst/>
          </a:prstGeom>
          <a:solidFill>
            <a:schemeClr val="accent1"/>
          </a:solidFill>
          <a:ln w="9525" cap="flat" cmpd="sng" algn="ctr">
            <a:solidFill>
              <a:schemeClr val="tx1"/>
            </a:solidFill>
            <a:prstDash val="solid"/>
            <a:round/>
            <a:headEnd type="none" w="med" len="med"/>
            <a:tailEnd type="triangle"/>
          </a:ln>
          <a:effectLst>
            <a:outerShdw dist="35921" dir="2700000" algn="ctr" rotWithShape="0">
              <a:schemeClr val="bg2"/>
            </a:outerShdw>
          </a:effectLst>
        </p:spPr>
      </p:cxnSp>
      <p:sp>
        <p:nvSpPr>
          <p:cNvPr id="2" name="Rectangle 1"/>
          <p:cNvSpPr/>
          <p:nvPr/>
        </p:nvSpPr>
        <p:spPr>
          <a:xfrm>
            <a:off x="2590800" y="5986646"/>
            <a:ext cx="5791200" cy="338554"/>
          </a:xfrm>
          <a:prstGeom prst="rect">
            <a:avLst/>
          </a:prstGeom>
        </p:spPr>
        <p:txBody>
          <a:bodyPr wrap="square">
            <a:spAutoFit/>
          </a:bodyPr>
          <a:lstStyle/>
          <a:p>
            <a:r>
              <a:rPr lang="en-US" sz="1600" dirty="0">
                <a:latin typeface="+mj-lt"/>
                <a:hlinkClick r:id="rId6"/>
              </a:rPr>
              <a:t>https://www.epa.gov/lead/real-estate-disclosure</a:t>
            </a:r>
            <a:r>
              <a:rPr lang="en-US" sz="1600" dirty="0">
                <a:latin typeface="+mj-lt"/>
              </a:rPr>
              <a:t> </a:t>
            </a:r>
          </a:p>
        </p:txBody>
      </p:sp>
      <p:sp>
        <p:nvSpPr>
          <p:cNvPr id="7" name="Rectangle 6"/>
          <p:cNvSpPr/>
          <p:nvPr/>
        </p:nvSpPr>
        <p:spPr bwMode="auto">
          <a:xfrm>
            <a:off x="342900" y="2896176"/>
            <a:ext cx="4343400" cy="1622026"/>
          </a:xfrm>
          <a:prstGeom prst="rect">
            <a:avLst/>
          </a:prstGeom>
          <a:noFill/>
          <a:ln w="9525" cap="flat" cmpd="sng" algn="ctr">
            <a:solidFill>
              <a:srgbClr val="FF0000"/>
            </a:solidFill>
            <a:prstDash val="lgDash"/>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pic>
        <p:nvPicPr>
          <p:cNvPr id="16" name="Picture 8"/>
          <p:cNvPicPr>
            <a:picLocks noChangeAspect="1" noChangeArrowheads="1"/>
          </p:cNvPicPr>
          <p:nvPr/>
        </p:nvPicPr>
        <p:blipFill rotWithShape="1">
          <a:blip r:embed="rId7"/>
          <a:srcRect l="8419" t="17968" r="9151" b="24219"/>
          <a:stretch/>
        </p:blipFill>
        <p:spPr bwMode="auto">
          <a:xfrm>
            <a:off x="3886200" y="3523155"/>
            <a:ext cx="5107499" cy="20145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549339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par>
                                <p:cTn id="18" presetID="10" presetClass="entr" presetSubtype="0" fill="hold"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500"/>
                                        <p:tgtEl>
                                          <p:spTgt spid="20"/>
                                        </p:tgtEl>
                                      </p:cBhvr>
                                    </p:animEffect>
                                  </p:childTnLst>
                                </p:cTn>
                              </p:par>
                              <p:par>
                                <p:cTn id="26" presetID="10" presetClass="entr" presetSubtype="0" fill="hold"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32</a:t>
            </a:fld>
            <a:endParaRPr lang="en-US" altLang="en-US"/>
          </a:p>
        </p:txBody>
      </p:sp>
      <p:sp>
        <p:nvSpPr>
          <p:cNvPr id="6" name="Title 1"/>
          <p:cNvSpPr txBox="1">
            <a:spLocks/>
          </p:cNvSpPr>
          <p:nvPr/>
        </p:nvSpPr>
        <p:spPr>
          <a:xfrm>
            <a:off x="457200" y="381000"/>
            <a:ext cx="8305800" cy="762000"/>
          </a:xfrm>
          <a:prstGeom prst="rect">
            <a:avLst/>
          </a:prstGeom>
        </p:spPr>
        <p:txBody>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eaLnBrk="1" hangingPunct="1"/>
            <a:r>
              <a:rPr lang="en-US" dirty="0"/>
              <a:t>Case Management Investigation Interview</a:t>
            </a:r>
          </a:p>
        </p:txBody>
      </p:sp>
      <p:pic>
        <p:nvPicPr>
          <p:cNvPr id="3" name="Picture 2" descr="environmentalquestionnaire.pdf - Adobe Acrobat Pro"/>
          <p:cNvPicPr>
            <a:picLocks noChangeAspect="1"/>
          </p:cNvPicPr>
          <p:nvPr/>
        </p:nvPicPr>
        <p:blipFill rotWithShape="1">
          <a:blip r:embed="rId3" cstate="print">
            <a:extLst>
              <a:ext uri="{28A0092B-C50C-407E-A947-70E740481C1C}">
                <a14:useLocalDpi xmlns:a14="http://schemas.microsoft.com/office/drawing/2010/main" val="0"/>
              </a:ext>
            </a:extLst>
          </a:blip>
          <a:srcRect l="50556" t="13333" r="13334" b="1111"/>
          <a:stretch/>
        </p:blipFill>
        <p:spPr>
          <a:xfrm>
            <a:off x="182350" y="1065407"/>
            <a:ext cx="3703850" cy="4786597"/>
          </a:xfrm>
          <a:prstGeom prst="rect">
            <a:avLst/>
          </a:prstGeom>
          <a:ln>
            <a:solidFill>
              <a:schemeClr val="tx1"/>
            </a:solidFill>
          </a:ln>
        </p:spPr>
      </p:pic>
      <p:sp>
        <p:nvSpPr>
          <p:cNvPr id="14" name="TextBox 13"/>
          <p:cNvSpPr txBox="1"/>
          <p:nvPr/>
        </p:nvSpPr>
        <p:spPr>
          <a:xfrm>
            <a:off x="3410164" y="5279956"/>
            <a:ext cx="381000" cy="461665"/>
          </a:xfrm>
          <a:prstGeom prst="rect">
            <a:avLst/>
          </a:prstGeom>
          <a:noFill/>
        </p:spPr>
        <p:txBody>
          <a:bodyPr wrap="square" rtlCol="0">
            <a:spAutoFit/>
          </a:bodyPr>
          <a:lstStyle/>
          <a:p>
            <a:r>
              <a:rPr lang="en-US" b="1" dirty="0">
                <a:effectLst>
                  <a:outerShdw blurRad="38100" dist="38100" dir="2700000" algn="tl">
                    <a:srgbClr val="000000">
                      <a:alpha val="43137"/>
                    </a:srgbClr>
                  </a:outerShdw>
                </a:effectLst>
                <a:latin typeface="+mj-lt"/>
              </a:rPr>
              <a:t>4</a:t>
            </a:r>
          </a:p>
        </p:txBody>
      </p:sp>
      <p:cxnSp>
        <p:nvCxnSpPr>
          <p:cNvPr id="18" name="Straight Arrow Connector 17"/>
          <p:cNvCxnSpPr/>
          <p:nvPr/>
        </p:nvCxnSpPr>
        <p:spPr bwMode="auto">
          <a:xfrm flipH="1" flipV="1">
            <a:off x="3505200" y="2287484"/>
            <a:ext cx="1981200" cy="303316"/>
          </a:xfrm>
          <a:prstGeom prst="straightConnector1">
            <a:avLst/>
          </a:prstGeom>
          <a:solidFill>
            <a:schemeClr val="accent1"/>
          </a:solidFill>
          <a:ln w="9525" cap="flat" cmpd="sng" algn="ctr">
            <a:solidFill>
              <a:schemeClr val="tx1"/>
            </a:solidFill>
            <a:prstDash val="solid"/>
            <a:round/>
            <a:headEnd type="none" w="med" len="med"/>
            <a:tailEnd type="triangle"/>
          </a:ln>
          <a:effectLst>
            <a:outerShdw dist="35921" dir="2700000" algn="ctr" rotWithShape="0">
              <a:schemeClr val="bg2"/>
            </a:outerShdw>
          </a:effectLst>
        </p:spPr>
      </p:cxnSp>
      <p:cxnSp>
        <p:nvCxnSpPr>
          <p:cNvPr id="20" name="Straight Arrow Connector 19"/>
          <p:cNvCxnSpPr/>
          <p:nvPr/>
        </p:nvCxnSpPr>
        <p:spPr bwMode="auto">
          <a:xfrm flipH="1" flipV="1">
            <a:off x="2819400" y="2639730"/>
            <a:ext cx="1227350" cy="883425"/>
          </a:xfrm>
          <a:prstGeom prst="straightConnector1">
            <a:avLst/>
          </a:prstGeom>
          <a:solidFill>
            <a:schemeClr val="accent1"/>
          </a:solidFill>
          <a:ln w="9525" cap="flat" cmpd="sng" algn="ctr">
            <a:solidFill>
              <a:schemeClr val="tx1"/>
            </a:solidFill>
            <a:prstDash val="solid"/>
            <a:round/>
            <a:headEnd type="none" w="med" len="med"/>
            <a:tailEnd type="triangle"/>
          </a:ln>
          <a:effectLst>
            <a:outerShdw dist="35921" dir="2700000" algn="ctr" rotWithShape="0">
              <a:schemeClr val="bg2"/>
            </a:outerShdw>
          </a:effectLst>
        </p:spPr>
      </p:cxnSp>
      <p:pic>
        <p:nvPicPr>
          <p:cNvPr id="7" name="Picture 6" descr="Screen Clipping"/>
          <p:cNvPicPr>
            <a:picLocks noChangeAspect="1"/>
          </p:cNvPicPr>
          <p:nvPr/>
        </p:nvPicPr>
        <p:blipFill rotWithShape="1">
          <a:blip r:embed="rId4">
            <a:extLst>
              <a:ext uri="{28A0092B-C50C-407E-A947-70E740481C1C}">
                <a14:useLocalDpi xmlns:a14="http://schemas.microsoft.com/office/drawing/2010/main" val="0"/>
              </a:ext>
            </a:extLst>
          </a:blip>
          <a:srcRect l="4856" t="6020"/>
          <a:stretch/>
        </p:blipFill>
        <p:spPr>
          <a:xfrm>
            <a:off x="2819400" y="1326237"/>
            <a:ext cx="5139114" cy="2605281"/>
          </a:xfrm>
          <a:prstGeom prst="rect">
            <a:avLst/>
          </a:prstGeom>
          <a:ln>
            <a:noFill/>
          </a:ln>
          <a:effectLst>
            <a:outerShdw blurRad="292100" dist="139700" dir="2700000" algn="tl" rotWithShape="0">
              <a:srgbClr val="333333">
                <a:alpha val="65000"/>
              </a:srgbClr>
            </a:outerShdw>
          </a:effectLst>
        </p:spPr>
      </p:pic>
      <p:sp>
        <p:nvSpPr>
          <p:cNvPr id="8" name="Oval 7"/>
          <p:cNvSpPr/>
          <p:nvPr/>
        </p:nvSpPr>
        <p:spPr bwMode="auto">
          <a:xfrm>
            <a:off x="4876800" y="2322750"/>
            <a:ext cx="2133600" cy="380258"/>
          </a:xfrm>
          <a:prstGeom prst="ellipse">
            <a:avLst/>
          </a:prstGeom>
          <a:noFill/>
          <a:ln w="9525" cap="flat" cmpd="sng" algn="ctr">
            <a:solidFill>
              <a:schemeClr val="tx1"/>
            </a:solidFill>
            <a:prstDash val="lgDash"/>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pic>
        <p:nvPicPr>
          <p:cNvPr id="1026" name="Picture 2" descr="Image result for hud"/>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14900" y="4034985"/>
            <a:ext cx="2057400" cy="1930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0061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fade">
                                      <p:cBhvr>
                                        <p:cTn id="17" dur="500"/>
                                        <p:tgtEl>
                                          <p:spTgt spid="1026"/>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33</a:t>
            </a:fld>
            <a:endParaRPr lang="en-US" altLang="en-US"/>
          </a:p>
        </p:txBody>
      </p:sp>
      <p:sp>
        <p:nvSpPr>
          <p:cNvPr id="6" name="Title 1"/>
          <p:cNvSpPr txBox="1">
            <a:spLocks/>
          </p:cNvSpPr>
          <p:nvPr/>
        </p:nvSpPr>
        <p:spPr>
          <a:xfrm>
            <a:off x="304800" y="381000"/>
            <a:ext cx="8382000" cy="1143000"/>
          </a:xfrm>
          <a:prstGeom prst="rect">
            <a:avLst/>
          </a:prstGeom>
        </p:spPr>
        <p:txBody>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eaLnBrk="1" hangingPunct="1"/>
            <a:r>
              <a:rPr lang="en-US" dirty="0"/>
              <a:t>Case Management Investigation Interview</a:t>
            </a:r>
          </a:p>
        </p:txBody>
      </p:sp>
      <p:sp>
        <p:nvSpPr>
          <p:cNvPr id="7" name="Rectangle 6"/>
          <p:cNvSpPr/>
          <p:nvPr/>
        </p:nvSpPr>
        <p:spPr>
          <a:xfrm>
            <a:off x="304800" y="887595"/>
            <a:ext cx="7315200" cy="369332"/>
          </a:xfrm>
          <a:prstGeom prst="rect">
            <a:avLst/>
          </a:prstGeom>
        </p:spPr>
        <p:txBody>
          <a:bodyPr wrap="square">
            <a:spAutoFit/>
          </a:bodyPr>
          <a:lstStyle/>
          <a:p>
            <a:r>
              <a:rPr lang="en-US" sz="1800" dirty="0">
                <a:latin typeface="+mj-lt"/>
              </a:rPr>
              <a:t>Questions and observations regarding </a:t>
            </a:r>
            <a:r>
              <a:rPr lang="en-US" sz="1800" u="sng" dirty="0">
                <a:latin typeface="+mj-lt"/>
              </a:rPr>
              <a:t>lead-based paint</a:t>
            </a:r>
          </a:p>
        </p:txBody>
      </p:sp>
      <p:pic>
        <p:nvPicPr>
          <p:cNvPr id="2" name="Picture 1" descr="environmentalquestionnaire.pdf - Adobe Acrobat Pro"/>
          <p:cNvPicPr>
            <a:picLocks noChangeAspect="1"/>
          </p:cNvPicPr>
          <p:nvPr/>
        </p:nvPicPr>
        <p:blipFill rotWithShape="1">
          <a:blip r:embed="rId3">
            <a:extLst>
              <a:ext uri="{28A0092B-C50C-407E-A947-70E740481C1C}">
                <a14:useLocalDpi xmlns:a14="http://schemas.microsoft.com/office/drawing/2010/main" val="0"/>
              </a:ext>
            </a:extLst>
          </a:blip>
          <a:srcRect l="16880" t="15121" r="53119" b="15694"/>
          <a:stretch/>
        </p:blipFill>
        <p:spPr>
          <a:xfrm>
            <a:off x="393970" y="1426632"/>
            <a:ext cx="3416030" cy="4459818"/>
          </a:xfrm>
          <a:prstGeom prst="rect">
            <a:avLst/>
          </a:prstGeom>
        </p:spPr>
      </p:pic>
      <p:sp>
        <p:nvSpPr>
          <p:cNvPr id="11" name="TextBox 10"/>
          <p:cNvSpPr txBox="1"/>
          <p:nvPr/>
        </p:nvSpPr>
        <p:spPr>
          <a:xfrm>
            <a:off x="3410164" y="5279956"/>
            <a:ext cx="381000" cy="461665"/>
          </a:xfrm>
          <a:prstGeom prst="rect">
            <a:avLst/>
          </a:prstGeom>
          <a:noFill/>
        </p:spPr>
        <p:txBody>
          <a:bodyPr wrap="square" rtlCol="0">
            <a:spAutoFit/>
          </a:bodyPr>
          <a:lstStyle/>
          <a:p>
            <a:r>
              <a:rPr lang="en-US" b="1" dirty="0">
                <a:effectLst>
                  <a:outerShdw blurRad="38100" dist="38100" dir="2700000" algn="tl">
                    <a:srgbClr val="000000">
                      <a:alpha val="43137"/>
                    </a:srgbClr>
                  </a:outerShdw>
                </a:effectLst>
                <a:latin typeface="+mj-lt"/>
              </a:rPr>
              <a:t>5</a:t>
            </a:r>
          </a:p>
        </p:txBody>
      </p:sp>
      <p:pic>
        <p:nvPicPr>
          <p:cNvPr id="19" name="Picture 4" descr="File:FEMA - 20363 - Photograph by Marvin Nauman taken on 11-29-2005 in Louisiana.jpg"/>
          <p:cNvPicPr>
            <a:picLocks noChangeAspect="1" noChangeArrowheads="1"/>
          </p:cNvPicPr>
          <p:nvPr/>
        </p:nvPicPr>
        <p:blipFill rotWithShape="1">
          <a:blip r:embed="rId4">
            <a:extLst>
              <a:ext uri="{28A0092B-C50C-407E-A947-70E740481C1C}">
                <a14:useLocalDpi xmlns:a14="http://schemas.microsoft.com/office/drawing/2010/main" val="0"/>
              </a:ext>
            </a:extLst>
          </a:blip>
          <a:srcRect l="40412" r="6392" b="11764"/>
          <a:stretch/>
        </p:blipFill>
        <p:spPr bwMode="auto">
          <a:xfrm>
            <a:off x="4686300" y="1441721"/>
            <a:ext cx="3124200" cy="3446098"/>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p:cNvPicPr>
            <a:picLocks noChangeAspect="1" noChangeArrowheads="1"/>
          </p:cNvPicPr>
          <p:nvPr/>
        </p:nvPicPr>
        <p:blipFill>
          <a:blip r:embed="rId5">
            <a:extLst>
              <a:ext uri="{28A0092B-C50C-407E-A947-70E740481C1C}">
                <a14:useLocalDpi xmlns:a14="http://schemas.microsoft.com/office/drawing/2010/main" val="0"/>
              </a:ext>
            </a:extLst>
          </a:blip>
          <a:srcRect r="42171"/>
          <a:stretch>
            <a:fillRect/>
          </a:stretch>
        </p:blipFill>
        <p:spPr bwMode="auto">
          <a:xfrm>
            <a:off x="6699250" y="3656541"/>
            <a:ext cx="2222500" cy="2144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Rectangle 21"/>
          <p:cNvSpPr/>
          <p:nvPr/>
        </p:nvSpPr>
        <p:spPr bwMode="auto">
          <a:xfrm>
            <a:off x="393970" y="2133600"/>
            <a:ext cx="3416030" cy="2362200"/>
          </a:xfrm>
          <a:prstGeom prst="rect">
            <a:avLst/>
          </a:prstGeom>
          <a:noFill/>
          <a:ln w="28575" cap="flat" cmpd="sng" algn="ctr">
            <a:solidFill>
              <a:srgbClr val="FF0000"/>
            </a:solidFill>
            <a:prstDash val="lgDash"/>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pic>
        <p:nvPicPr>
          <p:cNvPr id="23" name="Picture 2"/>
          <p:cNvPicPr>
            <a:picLocks noChangeAspect="1" noChangeArrowheads="1"/>
          </p:cNvPicPr>
          <p:nvPr/>
        </p:nvPicPr>
        <p:blipFill>
          <a:blip r:embed="rId6">
            <a:extLst>
              <a:ext uri="{28A0092B-C50C-407E-A947-70E740481C1C}">
                <a14:useLocalDpi xmlns:a14="http://schemas.microsoft.com/office/drawing/2010/main" val="0"/>
              </a:ext>
            </a:extLst>
          </a:blip>
          <a:srcRect l="50887" t="11185" r="20598" b="6250"/>
          <a:stretch>
            <a:fillRect/>
          </a:stretch>
        </p:blipFill>
        <p:spPr bwMode="auto">
          <a:xfrm>
            <a:off x="3968436" y="3559474"/>
            <a:ext cx="1635704" cy="266283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98990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34</a:t>
            </a:fld>
            <a:endParaRPr lang="en-US" altLang="en-US"/>
          </a:p>
        </p:txBody>
      </p:sp>
      <p:sp>
        <p:nvSpPr>
          <p:cNvPr id="6" name="Title 1"/>
          <p:cNvSpPr txBox="1">
            <a:spLocks/>
          </p:cNvSpPr>
          <p:nvPr/>
        </p:nvSpPr>
        <p:spPr>
          <a:xfrm>
            <a:off x="304800" y="381000"/>
            <a:ext cx="8382000" cy="1143000"/>
          </a:xfrm>
          <a:prstGeom prst="rect">
            <a:avLst/>
          </a:prstGeom>
        </p:spPr>
        <p:txBody>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eaLnBrk="1" hangingPunct="1"/>
            <a:r>
              <a:rPr lang="en-US" dirty="0"/>
              <a:t>Case Management Investigation Interview</a:t>
            </a:r>
          </a:p>
        </p:txBody>
      </p:sp>
      <p:sp>
        <p:nvSpPr>
          <p:cNvPr id="7" name="Rectangle 6"/>
          <p:cNvSpPr/>
          <p:nvPr/>
        </p:nvSpPr>
        <p:spPr>
          <a:xfrm>
            <a:off x="304800" y="887595"/>
            <a:ext cx="7315200" cy="369332"/>
          </a:xfrm>
          <a:prstGeom prst="rect">
            <a:avLst/>
          </a:prstGeom>
        </p:spPr>
        <p:txBody>
          <a:bodyPr wrap="square">
            <a:spAutoFit/>
          </a:bodyPr>
          <a:lstStyle/>
          <a:p>
            <a:r>
              <a:rPr lang="en-US" sz="1800" dirty="0">
                <a:latin typeface="+mj-lt"/>
              </a:rPr>
              <a:t>Questions and observations regarding </a:t>
            </a:r>
            <a:r>
              <a:rPr lang="en-US" sz="1800" u="sng" dirty="0">
                <a:latin typeface="+mj-lt"/>
              </a:rPr>
              <a:t>lead-based paint</a:t>
            </a:r>
          </a:p>
        </p:txBody>
      </p:sp>
      <p:pic>
        <p:nvPicPr>
          <p:cNvPr id="2" name="Picture 1" descr="environmentalquestionnaire.pdf - Adobe Acrobat Pro"/>
          <p:cNvPicPr>
            <a:picLocks noChangeAspect="1"/>
          </p:cNvPicPr>
          <p:nvPr/>
        </p:nvPicPr>
        <p:blipFill rotWithShape="1">
          <a:blip r:embed="rId3">
            <a:extLst>
              <a:ext uri="{28A0092B-C50C-407E-A947-70E740481C1C}">
                <a14:useLocalDpi xmlns:a14="http://schemas.microsoft.com/office/drawing/2010/main" val="0"/>
              </a:ext>
            </a:extLst>
          </a:blip>
          <a:srcRect l="16880" t="15121" r="53119" b="15694"/>
          <a:stretch/>
        </p:blipFill>
        <p:spPr>
          <a:xfrm>
            <a:off x="393970" y="1426632"/>
            <a:ext cx="3416030" cy="4459818"/>
          </a:xfrm>
          <a:prstGeom prst="rect">
            <a:avLst/>
          </a:prstGeom>
        </p:spPr>
      </p:pic>
      <p:sp>
        <p:nvSpPr>
          <p:cNvPr id="11" name="TextBox 10"/>
          <p:cNvSpPr txBox="1"/>
          <p:nvPr/>
        </p:nvSpPr>
        <p:spPr>
          <a:xfrm>
            <a:off x="3410164" y="5279956"/>
            <a:ext cx="381000" cy="461665"/>
          </a:xfrm>
          <a:prstGeom prst="rect">
            <a:avLst/>
          </a:prstGeom>
          <a:noFill/>
        </p:spPr>
        <p:txBody>
          <a:bodyPr wrap="square" rtlCol="0">
            <a:spAutoFit/>
          </a:bodyPr>
          <a:lstStyle/>
          <a:p>
            <a:r>
              <a:rPr lang="en-US" b="1" dirty="0">
                <a:effectLst>
                  <a:outerShdw blurRad="38100" dist="38100" dir="2700000" algn="tl">
                    <a:srgbClr val="000000">
                      <a:alpha val="43137"/>
                    </a:srgbClr>
                  </a:outerShdw>
                </a:effectLst>
                <a:latin typeface="+mj-lt"/>
              </a:rPr>
              <a:t>5</a:t>
            </a:r>
          </a:p>
        </p:txBody>
      </p:sp>
      <p:cxnSp>
        <p:nvCxnSpPr>
          <p:cNvPr id="16" name="Straight Arrow Connector 15"/>
          <p:cNvCxnSpPr/>
          <p:nvPr/>
        </p:nvCxnSpPr>
        <p:spPr bwMode="auto">
          <a:xfrm flipH="1" flipV="1">
            <a:off x="2762464" y="4689098"/>
            <a:ext cx="1352336" cy="639170"/>
          </a:xfrm>
          <a:prstGeom prst="straightConnector1">
            <a:avLst/>
          </a:prstGeom>
          <a:solidFill>
            <a:schemeClr val="accent1"/>
          </a:solidFill>
          <a:ln w="19050" cap="flat" cmpd="sng" algn="ctr">
            <a:solidFill>
              <a:schemeClr val="tx1"/>
            </a:solidFill>
            <a:prstDash val="solid"/>
            <a:round/>
            <a:headEnd type="none" w="med" len="med"/>
            <a:tailEnd type="triangle"/>
          </a:ln>
          <a:effectLst>
            <a:outerShdw dist="35921" dir="2700000" algn="ctr" rotWithShape="0">
              <a:schemeClr val="bg2"/>
            </a:outerShdw>
          </a:effectLst>
        </p:spPr>
      </p:cxnSp>
      <p:sp>
        <p:nvSpPr>
          <p:cNvPr id="20" name="Rectangle 2"/>
          <p:cNvSpPr>
            <a:spLocks noChangeArrowheads="1"/>
          </p:cNvSpPr>
          <p:nvPr/>
        </p:nvSpPr>
        <p:spPr bwMode="auto">
          <a:xfrm>
            <a:off x="4114800" y="4885645"/>
            <a:ext cx="3270864" cy="923330"/>
          </a:xfrm>
          <a:prstGeom prst="rect">
            <a:avLst/>
          </a:prstGeom>
          <a:solidFill>
            <a:schemeClr val="accent5"/>
          </a:solidFill>
          <a:ln>
            <a:noFill/>
          </a:ln>
          <a:effectLst/>
        </p:spPr>
        <p:txBody>
          <a:bodyPr vert="horz" wrap="square" lIns="91440" tIns="45720" rIns="91440" bIns="4572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Tx/>
              <a:buSzTx/>
              <a:tabLst/>
            </a:pPr>
            <a:r>
              <a:rPr kumimoji="0" lang="en-US" altLang="en-US" sz="1800" b="0" i="0" u="none" strike="noStrike" cap="none" normalizeH="0" baseline="0" dirty="0">
                <a:ln>
                  <a:noFill/>
                </a:ln>
                <a:solidFill>
                  <a:schemeClr val="tx1"/>
                </a:solidFill>
                <a:effectLst/>
                <a:latin typeface="Arial" panose="020B0604020202020204" pitchFamily="34" charset="0"/>
              </a:rPr>
              <a:t>Lead abatement projects permanently eliminate existing lead-based paint hazards</a:t>
            </a:r>
          </a:p>
        </p:txBody>
      </p:sp>
      <p:pic>
        <p:nvPicPr>
          <p:cNvPr id="14" name="Picture 5" descr="Lead XRF and Wipe Sampling Photos 004"/>
          <p:cNvPicPr>
            <a:picLocks noChangeAspect="1" noChangeArrowheads="1"/>
          </p:cNvPicPr>
          <p:nvPr/>
        </p:nvPicPr>
        <p:blipFill rotWithShape="1">
          <a:blip r:embed="rId4">
            <a:extLst>
              <a:ext uri="{28A0092B-C50C-407E-A947-70E740481C1C}">
                <a14:useLocalDpi xmlns:a14="http://schemas.microsoft.com/office/drawing/2010/main" val="0"/>
              </a:ext>
            </a:extLst>
          </a:blip>
          <a:srcRect t="10478" r="16730" b="15002"/>
          <a:stretch/>
        </p:blipFill>
        <p:spPr bwMode="auto">
          <a:xfrm>
            <a:off x="4343400" y="1691189"/>
            <a:ext cx="2896232" cy="194347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xnSp>
        <p:nvCxnSpPr>
          <p:cNvPr id="17" name="Straight Arrow Connector 16"/>
          <p:cNvCxnSpPr/>
          <p:nvPr/>
        </p:nvCxnSpPr>
        <p:spPr bwMode="auto">
          <a:xfrm flipH="1" flipV="1">
            <a:off x="2762464" y="1785787"/>
            <a:ext cx="1504736" cy="276737"/>
          </a:xfrm>
          <a:prstGeom prst="straightConnector1">
            <a:avLst/>
          </a:prstGeom>
          <a:solidFill>
            <a:schemeClr val="accent1"/>
          </a:solidFill>
          <a:ln w="19050" cap="flat" cmpd="sng" algn="ctr">
            <a:solidFill>
              <a:schemeClr val="tx1"/>
            </a:solidFill>
            <a:prstDash val="solid"/>
            <a:round/>
            <a:headEnd type="none" w="med" len="med"/>
            <a:tailEnd type="triangle"/>
          </a:ln>
          <a:effectLst>
            <a:outerShdw dist="35921" dir="2700000" algn="ctr" rotWithShape="0">
              <a:schemeClr val="bg2"/>
            </a:outerShdw>
          </a:effectLst>
        </p:spPr>
      </p:cxnSp>
    </p:spTree>
    <p:extLst>
      <p:ext uri="{BB962C8B-B14F-4D97-AF65-F5344CB8AC3E}">
        <p14:creationId xmlns:p14="http://schemas.microsoft.com/office/powerpoint/2010/main" val="4174943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75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par>
                                <p:cTn id="8" presetID="22" presetClass="entr" presetSubtype="4" fill="hold" nodeType="withEffect">
                                  <p:stCondLst>
                                    <p:cond delay="750"/>
                                  </p:stCondLst>
                                  <p:childTnLst>
                                    <p:set>
                                      <p:cBhvr>
                                        <p:cTn id="9" dur="1" fill="hold">
                                          <p:stCondLst>
                                            <p:cond delay="0"/>
                                          </p:stCondLst>
                                        </p:cTn>
                                        <p:tgtEl>
                                          <p:spTgt spid="17"/>
                                        </p:tgtEl>
                                        <p:attrNameLst>
                                          <p:attrName>style.visibility</p:attrName>
                                        </p:attrNameLst>
                                      </p:cBhvr>
                                      <p:to>
                                        <p:strVal val="visible"/>
                                      </p:to>
                                    </p:set>
                                    <p:animEffect transition="in" filter="wipe(down)">
                                      <p:cBhvr>
                                        <p:cTn id="1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35</a:t>
            </a:fld>
            <a:endParaRPr lang="en-US" altLang="en-US"/>
          </a:p>
        </p:txBody>
      </p:sp>
      <p:sp>
        <p:nvSpPr>
          <p:cNvPr id="6" name="Title 1"/>
          <p:cNvSpPr txBox="1">
            <a:spLocks/>
          </p:cNvSpPr>
          <p:nvPr/>
        </p:nvSpPr>
        <p:spPr>
          <a:xfrm>
            <a:off x="304800" y="381000"/>
            <a:ext cx="8229600" cy="1143000"/>
          </a:xfrm>
          <a:prstGeom prst="rect">
            <a:avLst/>
          </a:prstGeom>
        </p:spPr>
        <p:txBody>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eaLnBrk="1" hangingPunct="1"/>
            <a:r>
              <a:rPr lang="en-US" dirty="0"/>
              <a:t>What to Look for During the Investigation</a:t>
            </a:r>
          </a:p>
        </p:txBody>
      </p:sp>
      <p:pic>
        <p:nvPicPr>
          <p:cNvPr id="1026" name="Picture 2" descr="How To Identify Deteriorated Pai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60221" y="1385259"/>
            <a:ext cx="3583876" cy="239553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window si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8821" y="1409072"/>
            <a:ext cx="3352800" cy="237172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Paint Chip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10599" y="4100198"/>
            <a:ext cx="1905000" cy="152400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Paint Chips on Groun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46300" y="4100197"/>
            <a:ext cx="1905000" cy="1524001"/>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304800" y="887595"/>
            <a:ext cx="4572000" cy="369332"/>
          </a:xfrm>
          <a:prstGeom prst="rect">
            <a:avLst/>
          </a:prstGeom>
        </p:spPr>
        <p:txBody>
          <a:bodyPr>
            <a:spAutoFit/>
          </a:bodyPr>
          <a:lstStyle/>
          <a:p>
            <a:r>
              <a:rPr lang="en-US" sz="1800" dirty="0">
                <a:latin typeface="+mj-lt"/>
              </a:rPr>
              <a:t>Deteriorated paint in pre-1978 homes</a:t>
            </a:r>
          </a:p>
        </p:txBody>
      </p:sp>
      <p:sp>
        <p:nvSpPr>
          <p:cNvPr id="11" name="Rectangle 10"/>
          <p:cNvSpPr/>
          <p:nvPr/>
        </p:nvSpPr>
        <p:spPr>
          <a:xfrm>
            <a:off x="4358640" y="5608062"/>
            <a:ext cx="4572000" cy="369332"/>
          </a:xfrm>
          <a:prstGeom prst="rect">
            <a:avLst/>
          </a:prstGeom>
        </p:spPr>
        <p:txBody>
          <a:bodyPr>
            <a:spAutoFit/>
          </a:bodyPr>
          <a:lstStyle/>
          <a:p>
            <a:r>
              <a:rPr lang="en-US" sz="1800" dirty="0">
                <a:latin typeface="+mj-lt"/>
              </a:rPr>
              <a:t>Paint dust inside and outside</a:t>
            </a:r>
          </a:p>
        </p:txBody>
      </p:sp>
      <p:pic>
        <p:nvPicPr>
          <p:cNvPr id="12" name="Picture 11" descr="Screen Clippi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2256" y="3941269"/>
            <a:ext cx="3962400" cy="1576662"/>
          </a:xfrm>
          <a:prstGeom prst="rect">
            <a:avLst/>
          </a:prstGeom>
        </p:spPr>
      </p:pic>
      <p:sp>
        <p:nvSpPr>
          <p:cNvPr id="13" name="TextBox 12"/>
          <p:cNvSpPr txBox="1"/>
          <p:nvPr/>
        </p:nvSpPr>
        <p:spPr>
          <a:xfrm>
            <a:off x="3623243" y="5483684"/>
            <a:ext cx="521413" cy="461665"/>
          </a:xfrm>
          <a:prstGeom prst="rect">
            <a:avLst/>
          </a:prstGeom>
          <a:noFill/>
        </p:spPr>
        <p:txBody>
          <a:bodyPr wrap="square" rtlCol="0">
            <a:spAutoFit/>
          </a:bodyPr>
          <a:lstStyle/>
          <a:p>
            <a:r>
              <a:rPr lang="en-US" b="1" dirty="0">
                <a:effectLst>
                  <a:outerShdw blurRad="38100" dist="38100" dir="2700000" algn="tl">
                    <a:srgbClr val="000000">
                      <a:alpha val="43137"/>
                    </a:srgbClr>
                  </a:outerShdw>
                </a:effectLst>
                <a:latin typeface="+mj-lt"/>
              </a:rPr>
              <a:t>11</a:t>
            </a:r>
          </a:p>
        </p:txBody>
      </p:sp>
    </p:spTree>
    <p:extLst>
      <p:ext uri="{BB962C8B-B14F-4D97-AF65-F5344CB8AC3E}">
        <p14:creationId xmlns:p14="http://schemas.microsoft.com/office/powerpoint/2010/main" val="689901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36</a:t>
            </a:fld>
            <a:endParaRPr lang="en-US" altLang="en-US"/>
          </a:p>
        </p:txBody>
      </p:sp>
      <p:pic>
        <p:nvPicPr>
          <p:cNvPr id="2050" name="Picture 2" descr="Practical Exercise"/>
          <p:cNvPicPr>
            <a:picLocks noChangeAspect="1" noChangeArrowheads="1"/>
          </p:cNvPicPr>
          <p:nvPr/>
        </p:nvPicPr>
        <p:blipFill rotWithShape="1">
          <a:blip r:embed="rId3">
            <a:extLst>
              <a:ext uri="{28A0092B-C50C-407E-A947-70E740481C1C}">
                <a14:useLocalDpi xmlns:a14="http://schemas.microsoft.com/office/drawing/2010/main" val="0"/>
              </a:ext>
            </a:extLst>
          </a:blip>
          <a:srcRect l="3397"/>
          <a:stretch/>
        </p:blipFill>
        <p:spPr bwMode="auto">
          <a:xfrm>
            <a:off x="381000" y="1228724"/>
            <a:ext cx="2972072" cy="197167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02623" y="3245566"/>
            <a:ext cx="4572000" cy="2031325"/>
          </a:xfrm>
          <a:prstGeom prst="rect">
            <a:avLst/>
          </a:prstGeom>
        </p:spPr>
        <p:txBody>
          <a:bodyPr>
            <a:spAutoFit/>
          </a:bodyPr>
          <a:lstStyle/>
          <a:p>
            <a:r>
              <a:rPr lang="en-US" sz="1800" dirty="0">
                <a:latin typeface="+mj-lt"/>
              </a:rPr>
              <a:t>There are many types of deterioration</a:t>
            </a:r>
          </a:p>
          <a:p>
            <a:r>
              <a:rPr lang="en-US" sz="1800" dirty="0">
                <a:latin typeface="+mj-lt"/>
              </a:rPr>
              <a:t> </a:t>
            </a:r>
          </a:p>
          <a:p>
            <a:pPr>
              <a:buFont typeface="Arial" panose="020B0604020202020204" pitchFamily="34" charset="0"/>
              <a:buChar char="•"/>
            </a:pPr>
            <a:r>
              <a:rPr lang="en-US" sz="1800" dirty="0">
                <a:latin typeface="+mj-lt"/>
              </a:rPr>
              <a:t> Peeling </a:t>
            </a:r>
          </a:p>
          <a:p>
            <a:pPr>
              <a:buFont typeface="Arial" panose="020B0604020202020204" pitchFamily="34" charset="0"/>
              <a:buChar char="•"/>
            </a:pPr>
            <a:r>
              <a:rPr lang="en-US" sz="1800" dirty="0">
                <a:latin typeface="+mj-lt"/>
              </a:rPr>
              <a:t> Chipping </a:t>
            </a:r>
          </a:p>
          <a:p>
            <a:pPr>
              <a:buFont typeface="Arial" panose="020B0604020202020204" pitchFamily="34" charset="0"/>
              <a:buChar char="•"/>
            </a:pPr>
            <a:r>
              <a:rPr lang="en-US" sz="1800" dirty="0">
                <a:latin typeface="+mj-lt"/>
              </a:rPr>
              <a:t> Cracking </a:t>
            </a:r>
          </a:p>
          <a:p>
            <a:pPr>
              <a:buFont typeface="Arial" panose="020B0604020202020204" pitchFamily="34" charset="0"/>
              <a:buChar char="•"/>
            </a:pPr>
            <a:r>
              <a:rPr lang="en-US" sz="1800" dirty="0">
                <a:latin typeface="+mj-lt"/>
              </a:rPr>
              <a:t> Holes in walls </a:t>
            </a:r>
          </a:p>
          <a:p>
            <a:pPr>
              <a:buFont typeface="Arial" panose="020B0604020202020204" pitchFamily="34" charset="0"/>
              <a:buChar char="•"/>
            </a:pPr>
            <a:r>
              <a:rPr lang="en-US" sz="1800" dirty="0">
                <a:latin typeface="+mj-lt"/>
              </a:rPr>
              <a:t> Damaged substrates </a:t>
            </a:r>
          </a:p>
        </p:txBody>
      </p:sp>
      <p:pic>
        <p:nvPicPr>
          <p:cNvPr id="2052" name="Picture 4" descr="Peeling"/>
          <p:cNvPicPr>
            <a:picLocks noChangeAspect="1" noChangeArrowheads="1"/>
          </p:cNvPicPr>
          <p:nvPr/>
        </p:nvPicPr>
        <p:blipFill rotWithShape="1">
          <a:blip r:embed="rId4">
            <a:extLst>
              <a:ext uri="{28A0092B-C50C-407E-A947-70E740481C1C}">
                <a14:useLocalDpi xmlns:a14="http://schemas.microsoft.com/office/drawing/2010/main" val="0"/>
              </a:ext>
            </a:extLst>
          </a:blip>
          <a:srcRect r="16941"/>
          <a:stretch/>
        </p:blipFill>
        <p:spPr bwMode="auto">
          <a:xfrm>
            <a:off x="3505199" y="1228724"/>
            <a:ext cx="2514601" cy="197167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Cracki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72201" y="3713666"/>
            <a:ext cx="2567963" cy="1848933"/>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oles in Wall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86152" y="3713668"/>
            <a:ext cx="2097057" cy="1848932"/>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1"/>
          <p:cNvSpPr txBox="1">
            <a:spLocks/>
          </p:cNvSpPr>
          <p:nvPr/>
        </p:nvSpPr>
        <p:spPr>
          <a:xfrm>
            <a:off x="304800" y="381000"/>
            <a:ext cx="8229600" cy="1143000"/>
          </a:xfrm>
          <a:prstGeom prst="rect">
            <a:avLst/>
          </a:prstGeom>
        </p:spPr>
        <p:txBody>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eaLnBrk="1" hangingPunct="1"/>
            <a:r>
              <a:rPr lang="en-US" dirty="0"/>
              <a:t>What to Look for During the Investigation</a:t>
            </a:r>
          </a:p>
        </p:txBody>
      </p:sp>
      <p:sp>
        <p:nvSpPr>
          <p:cNvPr id="11" name="Rectangle 10"/>
          <p:cNvSpPr/>
          <p:nvPr/>
        </p:nvSpPr>
        <p:spPr>
          <a:xfrm>
            <a:off x="304800" y="887595"/>
            <a:ext cx="4572000" cy="369332"/>
          </a:xfrm>
          <a:prstGeom prst="rect">
            <a:avLst/>
          </a:prstGeom>
        </p:spPr>
        <p:txBody>
          <a:bodyPr>
            <a:spAutoFit/>
          </a:bodyPr>
          <a:lstStyle/>
          <a:p>
            <a:r>
              <a:rPr lang="en-US" sz="1800" dirty="0">
                <a:latin typeface="+mj-lt"/>
              </a:rPr>
              <a:t>Deteriorated paint in pre-1978 homes</a:t>
            </a:r>
          </a:p>
        </p:txBody>
      </p:sp>
      <p:pic>
        <p:nvPicPr>
          <p:cNvPr id="12" name="Picture 11" descr="IMG_3325 - Windows Photo Viewer"/>
          <p:cNvPicPr>
            <a:picLocks noChangeAspect="1"/>
          </p:cNvPicPr>
          <p:nvPr/>
        </p:nvPicPr>
        <p:blipFill rotWithShape="1">
          <a:blip r:embed="rId7">
            <a:extLst>
              <a:ext uri="{28A0092B-C50C-407E-A947-70E740481C1C}">
                <a14:useLocalDpi xmlns:a14="http://schemas.microsoft.com/office/drawing/2010/main" val="0"/>
              </a:ext>
            </a:extLst>
          </a:blip>
          <a:srcRect l="37730" t="31079" r="41252" b="39272"/>
          <a:stretch/>
        </p:blipFill>
        <p:spPr>
          <a:xfrm>
            <a:off x="6124160" y="1228725"/>
            <a:ext cx="2562640" cy="1971676"/>
          </a:xfrm>
          <a:prstGeom prst="rect">
            <a:avLst/>
          </a:prstGeom>
        </p:spPr>
      </p:pic>
    </p:spTree>
    <p:extLst>
      <p:ext uri="{BB962C8B-B14F-4D97-AF65-F5344CB8AC3E}">
        <p14:creationId xmlns:p14="http://schemas.microsoft.com/office/powerpoint/2010/main" val="1678642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37</a:t>
            </a:fld>
            <a:endParaRPr lang="en-US" altLang="en-US"/>
          </a:p>
        </p:txBody>
      </p:sp>
      <p:pic>
        <p:nvPicPr>
          <p:cNvPr id="3074" name="Picture 2" descr="moisture da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1485527"/>
            <a:ext cx="3179743" cy="163226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Screen Clipping"/>
          <p:cNvPicPr>
            <a:picLocks noChangeAspect="1"/>
          </p:cNvPicPr>
          <p:nvPr/>
        </p:nvPicPr>
        <p:blipFill rotWithShape="1">
          <a:blip r:embed="rId4">
            <a:extLst>
              <a:ext uri="{28A0092B-C50C-407E-A947-70E740481C1C}">
                <a14:useLocalDpi xmlns:a14="http://schemas.microsoft.com/office/drawing/2010/main" val="0"/>
              </a:ext>
            </a:extLst>
          </a:blip>
          <a:srcRect l="16899" r="13627" b="1722"/>
          <a:stretch/>
        </p:blipFill>
        <p:spPr>
          <a:xfrm>
            <a:off x="990600" y="3174946"/>
            <a:ext cx="3152049" cy="2501581"/>
          </a:xfrm>
          <a:prstGeom prst="rect">
            <a:avLst/>
          </a:prstGeom>
        </p:spPr>
      </p:pic>
      <p:sp>
        <p:nvSpPr>
          <p:cNvPr id="11" name="Title 1"/>
          <p:cNvSpPr txBox="1">
            <a:spLocks/>
          </p:cNvSpPr>
          <p:nvPr/>
        </p:nvSpPr>
        <p:spPr>
          <a:xfrm>
            <a:off x="304800" y="381000"/>
            <a:ext cx="8229600" cy="1143000"/>
          </a:xfrm>
          <a:prstGeom prst="rect">
            <a:avLst/>
          </a:prstGeom>
        </p:spPr>
        <p:txBody>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eaLnBrk="1" hangingPunct="1"/>
            <a:r>
              <a:rPr lang="en-US" dirty="0"/>
              <a:t>What to Look for During the Investigation</a:t>
            </a:r>
          </a:p>
        </p:txBody>
      </p:sp>
      <p:sp>
        <p:nvSpPr>
          <p:cNvPr id="12" name="Rectangle 11"/>
          <p:cNvSpPr/>
          <p:nvPr/>
        </p:nvSpPr>
        <p:spPr>
          <a:xfrm>
            <a:off x="304800" y="887595"/>
            <a:ext cx="7239000" cy="369332"/>
          </a:xfrm>
          <a:prstGeom prst="rect">
            <a:avLst/>
          </a:prstGeom>
        </p:spPr>
        <p:txBody>
          <a:bodyPr wrap="square">
            <a:spAutoFit/>
          </a:bodyPr>
          <a:lstStyle/>
          <a:p>
            <a:r>
              <a:rPr lang="en-US" sz="1800" dirty="0">
                <a:latin typeface="+mj-lt"/>
              </a:rPr>
              <a:t>Deteriorated paint in pre-1978 homes: </a:t>
            </a:r>
            <a:r>
              <a:rPr lang="en-US" sz="1800" b="1" dirty="0">
                <a:latin typeface="+mj-lt"/>
              </a:rPr>
              <a:t>friction and impact surfaces</a:t>
            </a:r>
            <a:r>
              <a:rPr lang="en-US" sz="1800" dirty="0">
                <a:latin typeface="+mj-lt"/>
              </a:rPr>
              <a:t> </a:t>
            </a:r>
          </a:p>
        </p:txBody>
      </p:sp>
      <p:pic>
        <p:nvPicPr>
          <p:cNvPr id="10" name="Picture 2" descr="C:\Users\LPPW\Desktop\Lead\LPPW Files\Photos\photo 1.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8333"/>
          <a:stretch/>
        </p:blipFill>
        <p:spPr bwMode="auto">
          <a:xfrm rot="5400000">
            <a:off x="3824471" y="1866527"/>
            <a:ext cx="4191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3186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38</a:t>
            </a:fld>
            <a:endParaRPr lang="en-US" altLang="en-US"/>
          </a:p>
        </p:txBody>
      </p:sp>
      <p:sp>
        <p:nvSpPr>
          <p:cNvPr id="6" name="Title 1"/>
          <p:cNvSpPr txBox="1">
            <a:spLocks/>
          </p:cNvSpPr>
          <p:nvPr/>
        </p:nvSpPr>
        <p:spPr>
          <a:xfrm>
            <a:off x="304800" y="381000"/>
            <a:ext cx="8229600" cy="1143000"/>
          </a:xfrm>
          <a:prstGeom prst="rect">
            <a:avLst/>
          </a:prstGeom>
        </p:spPr>
        <p:txBody>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eaLnBrk="1" hangingPunct="1"/>
            <a:r>
              <a:rPr lang="en-US" dirty="0"/>
              <a:t>What to Look for During the Investigation</a:t>
            </a:r>
          </a:p>
        </p:txBody>
      </p:sp>
      <p:sp>
        <p:nvSpPr>
          <p:cNvPr id="7" name="Rectangle 6"/>
          <p:cNvSpPr/>
          <p:nvPr/>
        </p:nvSpPr>
        <p:spPr>
          <a:xfrm>
            <a:off x="304800" y="887595"/>
            <a:ext cx="7620000" cy="369332"/>
          </a:xfrm>
          <a:prstGeom prst="rect">
            <a:avLst/>
          </a:prstGeom>
        </p:spPr>
        <p:txBody>
          <a:bodyPr wrap="square">
            <a:spAutoFit/>
          </a:bodyPr>
          <a:lstStyle/>
          <a:p>
            <a:r>
              <a:rPr lang="en-US" sz="1800" dirty="0">
                <a:latin typeface="+mj-lt"/>
              </a:rPr>
              <a:t>Bare </a:t>
            </a:r>
            <a:r>
              <a:rPr lang="en-US" sz="1800" b="1" dirty="0">
                <a:latin typeface="+mj-lt"/>
              </a:rPr>
              <a:t>soil</a:t>
            </a:r>
            <a:r>
              <a:rPr lang="en-US" sz="1800" dirty="0">
                <a:latin typeface="+mj-lt"/>
              </a:rPr>
              <a:t> and play areas; garden areas; debris in yard where child plays</a:t>
            </a:r>
          </a:p>
        </p:txBody>
      </p:sp>
      <p:pic>
        <p:nvPicPr>
          <p:cNvPr id="3" name="Picture 2" descr="environmentalquestionnaire.pdf - Adobe Acrobat Pro"/>
          <p:cNvPicPr>
            <a:picLocks noChangeAspect="1"/>
          </p:cNvPicPr>
          <p:nvPr/>
        </p:nvPicPr>
        <p:blipFill rotWithShape="1">
          <a:blip r:embed="rId3">
            <a:extLst>
              <a:ext uri="{28A0092B-C50C-407E-A947-70E740481C1C}">
                <a14:useLocalDpi xmlns:a14="http://schemas.microsoft.com/office/drawing/2010/main" val="0"/>
              </a:ext>
            </a:extLst>
          </a:blip>
          <a:srcRect l="55571" t="43577" r="14947" b="19534"/>
          <a:stretch/>
        </p:blipFill>
        <p:spPr>
          <a:xfrm>
            <a:off x="4569733" y="2743200"/>
            <a:ext cx="4345667" cy="3078181"/>
          </a:xfrm>
          <a:prstGeom prst="rect">
            <a:avLst/>
          </a:prstGeom>
          <a:ln>
            <a:solidFill>
              <a:schemeClr val="bg2">
                <a:lumMod val="75000"/>
              </a:schemeClr>
            </a:solidFill>
          </a:ln>
        </p:spPr>
      </p:pic>
      <p:sp>
        <p:nvSpPr>
          <p:cNvPr id="8" name="TextBox 7"/>
          <p:cNvSpPr txBox="1"/>
          <p:nvPr/>
        </p:nvSpPr>
        <p:spPr>
          <a:xfrm>
            <a:off x="8534400" y="5359716"/>
            <a:ext cx="381000" cy="461665"/>
          </a:xfrm>
          <a:prstGeom prst="rect">
            <a:avLst/>
          </a:prstGeom>
          <a:noFill/>
        </p:spPr>
        <p:txBody>
          <a:bodyPr wrap="square" rtlCol="0">
            <a:spAutoFit/>
          </a:bodyPr>
          <a:lstStyle/>
          <a:p>
            <a:r>
              <a:rPr lang="en-US" b="1" dirty="0">
                <a:effectLst>
                  <a:outerShdw blurRad="38100" dist="38100" dir="2700000" algn="tl">
                    <a:srgbClr val="000000">
                      <a:alpha val="43137"/>
                    </a:srgbClr>
                  </a:outerShdw>
                </a:effectLst>
                <a:latin typeface="+mj-lt"/>
              </a:rPr>
              <a:t>6</a:t>
            </a:r>
          </a:p>
        </p:txBody>
      </p:sp>
      <p:pic>
        <p:nvPicPr>
          <p:cNvPr id="9" name="Picture 8" descr="environmentalquestionnaire.pdf - Adobe Acrobat Pro"/>
          <p:cNvPicPr>
            <a:picLocks noChangeAspect="1"/>
          </p:cNvPicPr>
          <p:nvPr/>
        </p:nvPicPr>
        <p:blipFill rotWithShape="1">
          <a:blip r:embed="rId3">
            <a:extLst>
              <a:ext uri="{28A0092B-C50C-407E-A947-70E740481C1C}">
                <a14:useLocalDpi xmlns:a14="http://schemas.microsoft.com/office/drawing/2010/main" val="0"/>
              </a:ext>
            </a:extLst>
          </a:blip>
          <a:srcRect l="55572" t="14939" r="14946" b="55767"/>
          <a:stretch/>
        </p:blipFill>
        <p:spPr>
          <a:xfrm>
            <a:off x="117322" y="1314077"/>
            <a:ext cx="4452411" cy="2504480"/>
          </a:xfrm>
          <a:prstGeom prst="rect">
            <a:avLst/>
          </a:prstGeom>
          <a:ln>
            <a:solidFill>
              <a:schemeClr val="bg2">
                <a:lumMod val="75000"/>
              </a:schemeClr>
            </a:solidFill>
          </a:ln>
        </p:spPr>
      </p:pic>
    </p:spTree>
    <p:extLst>
      <p:ext uri="{BB962C8B-B14F-4D97-AF65-F5344CB8AC3E}">
        <p14:creationId xmlns:p14="http://schemas.microsoft.com/office/powerpoint/2010/main" val="3729585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39</a:t>
            </a:fld>
            <a:endParaRPr lang="en-US" altLang="en-US"/>
          </a:p>
        </p:txBody>
      </p:sp>
      <p:sp>
        <p:nvSpPr>
          <p:cNvPr id="6" name="Title 1"/>
          <p:cNvSpPr txBox="1">
            <a:spLocks/>
          </p:cNvSpPr>
          <p:nvPr/>
        </p:nvSpPr>
        <p:spPr>
          <a:xfrm>
            <a:off x="304800" y="381000"/>
            <a:ext cx="8229600" cy="1143000"/>
          </a:xfrm>
          <a:prstGeom prst="rect">
            <a:avLst/>
          </a:prstGeom>
        </p:spPr>
        <p:txBody>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eaLnBrk="1" hangingPunct="1"/>
            <a:r>
              <a:rPr lang="en-US" dirty="0"/>
              <a:t>What to Look for During the Investigation</a:t>
            </a:r>
          </a:p>
        </p:txBody>
      </p:sp>
      <p:sp>
        <p:nvSpPr>
          <p:cNvPr id="7" name="Rectangle 6"/>
          <p:cNvSpPr/>
          <p:nvPr/>
        </p:nvSpPr>
        <p:spPr>
          <a:xfrm>
            <a:off x="304800" y="887595"/>
            <a:ext cx="7924800" cy="369332"/>
          </a:xfrm>
          <a:prstGeom prst="rect">
            <a:avLst/>
          </a:prstGeom>
        </p:spPr>
        <p:txBody>
          <a:bodyPr wrap="square">
            <a:spAutoFit/>
          </a:bodyPr>
          <a:lstStyle/>
          <a:p>
            <a:r>
              <a:rPr lang="en-US" sz="1800" dirty="0">
                <a:latin typeface="+mj-lt"/>
              </a:rPr>
              <a:t>Bare soil and play areas; garden areas; debris in yard where child plays</a:t>
            </a:r>
          </a:p>
        </p:txBody>
      </p:sp>
      <p:grpSp>
        <p:nvGrpSpPr>
          <p:cNvPr id="11" name="Group 10"/>
          <p:cNvGrpSpPr/>
          <p:nvPr/>
        </p:nvGrpSpPr>
        <p:grpSpPr>
          <a:xfrm>
            <a:off x="5410200" y="1371600"/>
            <a:ext cx="3276600" cy="3910835"/>
            <a:chOff x="5410200" y="1371600"/>
            <a:chExt cx="3276600" cy="3910835"/>
          </a:xfrm>
        </p:grpSpPr>
        <p:sp>
          <p:nvSpPr>
            <p:cNvPr id="9" name="Rectangle 8"/>
            <p:cNvSpPr/>
            <p:nvPr/>
          </p:nvSpPr>
          <p:spPr>
            <a:xfrm>
              <a:off x="5410200" y="1371600"/>
              <a:ext cx="3276599" cy="3404241"/>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172200" y="2185042"/>
              <a:ext cx="1600200" cy="2362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6324600" y="2383162"/>
              <a:ext cx="1219200" cy="1981200"/>
            </a:xfrm>
            <a:prstGeom prst="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5410200" y="4775842"/>
              <a:ext cx="3276600" cy="506593"/>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6477000" y="2947042"/>
              <a:ext cx="914400" cy="830997"/>
            </a:xfrm>
            <a:prstGeom prst="rect">
              <a:avLst/>
            </a:prstGeom>
            <a:noFill/>
          </p:spPr>
          <p:txBody>
            <a:bodyPr wrap="square" rtlCol="0">
              <a:spAutoFit/>
            </a:bodyPr>
            <a:lstStyle/>
            <a:p>
              <a:pPr algn="ctr"/>
              <a:r>
                <a:rPr lang="en-US" sz="1600" dirty="0">
                  <a:latin typeface="+mn-lt"/>
                </a:rPr>
                <a:t>Pre-1978</a:t>
              </a:r>
            </a:p>
            <a:p>
              <a:pPr algn="ctr"/>
              <a:r>
                <a:rPr lang="en-US" sz="1600" dirty="0">
                  <a:latin typeface="+mn-lt"/>
                </a:rPr>
                <a:t>House</a:t>
              </a:r>
            </a:p>
          </p:txBody>
        </p:sp>
        <p:sp>
          <p:nvSpPr>
            <p:cNvPr id="15" name="TextBox 14"/>
            <p:cNvSpPr txBox="1"/>
            <p:nvPr/>
          </p:nvSpPr>
          <p:spPr>
            <a:xfrm>
              <a:off x="6477000" y="1499242"/>
              <a:ext cx="914400" cy="338554"/>
            </a:xfrm>
            <a:prstGeom prst="rect">
              <a:avLst/>
            </a:prstGeom>
            <a:noFill/>
          </p:spPr>
          <p:txBody>
            <a:bodyPr wrap="square" rtlCol="0">
              <a:spAutoFit/>
            </a:bodyPr>
            <a:lstStyle/>
            <a:p>
              <a:pPr algn="ctr"/>
              <a:r>
                <a:rPr lang="en-US" sz="1600" dirty="0">
                  <a:latin typeface="+mn-lt"/>
                </a:rPr>
                <a:t>Yard</a:t>
              </a:r>
            </a:p>
          </p:txBody>
        </p:sp>
        <p:cxnSp>
          <p:nvCxnSpPr>
            <p:cNvPr id="18" name="Straight Arrow Connector 17"/>
            <p:cNvCxnSpPr/>
            <p:nvPr/>
          </p:nvCxnSpPr>
          <p:spPr>
            <a:xfrm flipH="1">
              <a:off x="7696200" y="2383162"/>
              <a:ext cx="381000" cy="33528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7772400" y="2108842"/>
              <a:ext cx="914400" cy="338554"/>
            </a:xfrm>
            <a:prstGeom prst="rect">
              <a:avLst/>
            </a:prstGeom>
            <a:noFill/>
          </p:spPr>
          <p:txBody>
            <a:bodyPr wrap="square" rtlCol="0">
              <a:spAutoFit/>
            </a:bodyPr>
            <a:lstStyle/>
            <a:p>
              <a:pPr algn="ctr"/>
              <a:r>
                <a:rPr lang="en-US" sz="1600" dirty="0">
                  <a:latin typeface="+mn-lt"/>
                </a:rPr>
                <a:t>3’</a:t>
              </a:r>
            </a:p>
          </p:txBody>
        </p:sp>
        <p:cxnSp>
          <p:nvCxnSpPr>
            <p:cNvPr id="22" name="Straight Connector 21"/>
            <p:cNvCxnSpPr>
              <a:stCxn id="13" idx="1"/>
              <a:endCxn id="13" idx="3"/>
            </p:cNvCxnSpPr>
            <p:nvPr/>
          </p:nvCxnSpPr>
          <p:spPr>
            <a:xfrm>
              <a:off x="5410200" y="5029139"/>
              <a:ext cx="3276600" cy="0"/>
            </a:xfrm>
            <a:prstGeom prst="line">
              <a:avLst/>
            </a:prstGeom>
            <a:ln>
              <a:solidFill>
                <a:srgbClr val="FFFF00"/>
              </a:solidFill>
              <a:prstDash val="dash"/>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bwMode="auto">
            <a:xfrm>
              <a:off x="7239001" y="1931806"/>
              <a:ext cx="457199" cy="381000"/>
            </a:xfrm>
            <a:prstGeom prst="rect">
              <a:avLst/>
            </a:prstGeom>
            <a:solidFill>
              <a:srgbClr val="FF0000"/>
            </a:solidFill>
            <a:ln>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a:solidFill>
                    <a:schemeClr val="tx1"/>
                  </a:solidFill>
                  <a:latin typeface="+mn-lt"/>
                </a:rPr>
                <a:t>Play area</a:t>
              </a:r>
            </a:p>
          </p:txBody>
        </p:sp>
        <p:sp>
          <p:nvSpPr>
            <p:cNvPr id="3" name="TextBox 2"/>
            <p:cNvSpPr txBox="1"/>
            <p:nvPr/>
          </p:nvSpPr>
          <p:spPr>
            <a:xfrm rot="16200000">
              <a:off x="6819900" y="3323251"/>
              <a:ext cx="1676400" cy="276999"/>
            </a:xfrm>
            <a:prstGeom prst="rect">
              <a:avLst/>
            </a:prstGeom>
            <a:noFill/>
          </p:spPr>
          <p:txBody>
            <a:bodyPr wrap="square" rtlCol="0">
              <a:spAutoFit/>
            </a:bodyPr>
            <a:lstStyle/>
            <a:p>
              <a:r>
                <a:rPr lang="en-US" sz="1200" dirty="0">
                  <a:latin typeface="+mj-lt"/>
                </a:rPr>
                <a:t>Dripline</a:t>
              </a:r>
            </a:p>
          </p:txBody>
        </p:sp>
      </p:grpSp>
      <p:pic>
        <p:nvPicPr>
          <p:cNvPr id="23" name="Picture 2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797" y="1371601"/>
            <a:ext cx="3345203" cy="4460270"/>
          </a:xfrm>
          <a:prstGeom prst="rect">
            <a:avLst/>
          </a:prstGeom>
        </p:spPr>
      </p:pic>
      <p:pic>
        <p:nvPicPr>
          <p:cNvPr id="8" name="Picture 2" descr="Two young african American children were playing outside in a backyard dirt pile free stock photograph"/>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1076" t="12831" r="37037" b="3504"/>
          <a:stretch/>
        </p:blipFill>
        <p:spPr bwMode="auto">
          <a:xfrm>
            <a:off x="2835285" y="3461750"/>
            <a:ext cx="2498715" cy="2686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7392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4</a:t>
            </a:fld>
            <a:endParaRPr lang="en-US" altLang="en-US"/>
          </a:p>
        </p:txBody>
      </p:sp>
      <p:sp>
        <p:nvSpPr>
          <p:cNvPr id="17" name="Rectangle 2"/>
          <p:cNvSpPr txBox="1">
            <a:spLocks noChangeArrowheads="1"/>
          </p:cNvSpPr>
          <p:nvPr/>
        </p:nvSpPr>
        <p:spPr>
          <a:xfrm>
            <a:off x="685799" y="599067"/>
            <a:ext cx="7772400" cy="1470025"/>
          </a:xfrm>
          <a:prstGeom prst="rect">
            <a:avLst/>
          </a:prstGeom>
        </p:spPr>
        <p:txBody>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algn="ctr" eaLnBrk="1" hangingPunct="1"/>
            <a:r>
              <a:rPr lang="en-US" altLang="en-US" dirty="0"/>
              <a:t>Childhood Lead Poisoning in Oregon</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84749" y="1631569"/>
            <a:ext cx="2696147" cy="3594862"/>
          </a:xfrm>
          <a:prstGeom prst="rect">
            <a:avLst/>
          </a:prstGeom>
        </p:spPr>
      </p:pic>
      <p:pic>
        <p:nvPicPr>
          <p:cNvPr id="9" name="Picture 8">
            <a:extLst>
              <a:ext uri="{FF2B5EF4-FFF2-40B4-BE49-F238E27FC236}">
                <a16:creationId xmlns:a16="http://schemas.microsoft.com/office/drawing/2014/main" id="{67F2FC3F-91D7-485F-8670-69827E35E3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334079"/>
            <a:ext cx="6108020" cy="4312031"/>
          </a:xfrm>
          <a:prstGeom prst="rect">
            <a:avLst/>
          </a:prstGeom>
        </p:spPr>
      </p:pic>
    </p:spTree>
    <p:extLst>
      <p:ext uri="{BB962C8B-B14F-4D97-AF65-F5344CB8AC3E}">
        <p14:creationId xmlns:p14="http://schemas.microsoft.com/office/powerpoint/2010/main" val="4108807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40</a:t>
            </a:fld>
            <a:endParaRPr lang="en-US" altLang="en-US"/>
          </a:p>
        </p:txBody>
      </p:sp>
      <p:sp>
        <p:nvSpPr>
          <p:cNvPr id="6" name="Title 1"/>
          <p:cNvSpPr txBox="1">
            <a:spLocks/>
          </p:cNvSpPr>
          <p:nvPr/>
        </p:nvSpPr>
        <p:spPr>
          <a:xfrm>
            <a:off x="304800" y="381000"/>
            <a:ext cx="8229600" cy="1143000"/>
          </a:xfrm>
          <a:prstGeom prst="rect">
            <a:avLst/>
          </a:prstGeom>
        </p:spPr>
        <p:txBody>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eaLnBrk="1" hangingPunct="1"/>
            <a:r>
              <a:rPr lang="en-US" dirty="0"/>
              <a:t>What to Look for During the Investigation</a:t>
            </a:r>
          </a:p>
        </p:txBody>
      </p:sp>
      <p:pic>
        <p:nvPicPr>
          <p:cNvPr id="1026" name="Picture 2" descr="File:House Demoliti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990600"/>
            <a:ext cx="7113104" cy="4739106"/>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762000" y="5422890"/>
            <a:ext cx="832279" cy="276999"/>
          </a:xfrm>
          <a:prstGeom prst="rect">
            <a:avLst/>
          </a:prstGeom>
        </p:spPr>
        <p:txBody>
          <a:bodyPr wrap="none">
            <a:spAutoFit/>
          </a:bodyPr>
          <a:lstStyle/>
          <a:p>
            <a:r>
              <a:rPr lang="en-US" sz="1200" dirty="0">
                <a:solidFill>
                  <a:schemeClr val="bg1"/>
                </a:solidFill>
                <a:latin typeface="+mj-lt"/>
              </a:rPr>
              <a:t>Fought70</a:t>
            </a:r>
          </a:p>
        </p:txBody>
      </p:sp>
    </p:spTree>
    <p:extLst>
      <p:ext uri="{BB962C8B-B14F-4D97-AF65-F5344CB8AC3E}">
        <p14:creationId xmlns:p14="http://schemas.microsoft.com/office/powerpoint/2010/main" val="2465324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41</a:t>
            </a:fld>
            <a:endParaRPr lang="en-US" altLang="en-US"/>
          </a:p>
        </p:txBody>
      </p:sp>
      <p:sp>
        <p:nvSpPr>
          <p:cNvPr id="6" name="Title 1"/>
          <p:cNvSpPr txBox="1">
            <a:spLocks/>
          </p:cNvSpPr>
          <p:nvPr/>
        </p:nvSpPr>
        <p:spPr>
          <a:xfrm>
            <a:off x="304800" y="381000"/>
            <a:ext cx="8229600" cy="1143000"/>
          </a:xfrm>
          <a:prstGeom prst="rect">
            <a:avLst/>
          </a:prstGeom>
        </p:spPr>
        <p:txBody>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eaLnBrk="1" hangingPunct="1"/>
            <a:r>
              <a:rPr lang="en-US" dirty="0"/>
              <a:t>What to Look for During the Investigation</a:t>
            </a:r>
          </a:p>
        </p:txBody>
      </p:sp>
      <p:pic>
        <p:nvPicPr>
          <p:cNvPr id="2" name="Picture 2" descr="http://www.opb.org/images/upload/c_limit,h_730,q_90,w_940/leadfamilyaerial_zvijb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952500"/>
            <a:ext cx="6702425" cy="4804606"/>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995127" y="5431083"/>
            <a:ext cx="481029" cy="276999"/>
          </a:xfrm>
          <a:prstGeom prst="rect">
            <a:avLst/>
          </a:prstGeom>
        </p:spPr>
        <p:txBody>
          <a:bodyPr wrap="none">
            <a:spAutoFit/>
          </a:bodyPr>
          <a:lstStyle/>
          <a:p>
            <a:r>
              <a:rPr lang="en-US" sz="1200" dirty="0">
                <a:solidFill>
                  <a:schemeClr val="bg1"/>
                </a:solidFill>
                <a:latin typeface="+mj-lt"/>
              </a:rPr>
              <a:t>EPA</a:t>
            </a:r>
          </a:p>
        </p:txBody>
      </p:sp>
      <p:pic>
        <p:nvPicPr>
          <p:cNvPr id="7" name="Picture 2" descr="http://www.opb.org/images/upload/c_limit,h_730,q_90,w_940/leadfamilyaerial_zvijbd.jpg"/>
          <p:cNvPicPr>
            <a:picLocks noChangeAspect="1" noChangeArrowheads="1"/>
          </p:cNvPicPr>
          <p:nvPr/>
        </p:nvPicPr>
        <p:blipFill rotWithShape="1">
          <a:blip r:embed="rId3">
            <a:extLst>
              <a:ext uri="{28A0092B-C50C-407E-A947-70E740481C1C}">
                <a14:useLocalDpi xmlns:a14="http://schemas.microsoft.com/office/drawing/2010/main" val="0"/>
              </a:ext>
            </a:extLst>
          </a:blip>
          <a:srcRect l="37518" r="40881" b="11978"/>
          <a:stretch/>
        </p:blipFill>
        <p:spPr bwMode="auto">
          <a:xfrm>
            <a:off x="4114800" y="1066800"/>
            <a:ext cx="1754188" cy="5124075"/>
          </a:xfrm>
          <a:prstGeom prst="rect">
            <a:avLst/>
          </a:prstGeom>
          <a:ln>
            <a:solidFill>
              <a:schemeClr val="tx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Rectangle 2"/>
          <p:cNvSpPr/>
          <p:nvPr/>
        </p:nvSpPr>
        <p:spPr bwMode="auto">
          <a:xfrm>
            <a:off x="4724400" y="2667000"/>
            <a:ext cx="914400" cy="2362200"/>
          </a:xfrm>
          <a:prstGeom prst="rect">
            <a:avLst/>
          </a:prstGeom>
          <a:noFill/>
          <a:ln w="9525" cap="flat" cmpd="sng" algn="ctr">
            <a:solidFill>
              <a:schemeClr val="bg1"/>
            </a:solidFill>
            <a:prstDash val="lgDash"/>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Tree>
    <p:extLst>
      <p:ext uri="{BB962C8B-B14F-4D97-AF65-F5344CB8AC3E}">
        <p14:creationId xmlns:p14="http://schemas.microsoft.com/office/powerpoint/2010/main" val="1019387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42</a:t>
            </a:fld>
            <a:endParaRPr lang="en-US" altLang="en-US"/>
          </a:p>
        </p:txBody>
      </p:sp>
      <p:sp>
        <p:nvSpPr>
          <p:cNvPr id="6" name="Title 1"/>
          <p:cNvSpPr txBox="1">
            <a:spLocks/>
          </p:cNvSpPr>
          <p:nvPr/>
        </p:nvSpPr>
        <p:spPr>
          <a:xfrm>
            <a:off x="304800" y="381000"/>
            <a:ext cx="8229600" cy="1143000"/>
          </a:xfrm>
          <a:prstGeom prst="rect">
            <a:avLst/>
          </a:prstGeom>
        </p:spPr>
        <p:txBody>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eaLnBrk="1" hangingPunct="1"/>
            <a:r>
              <a:rPr lang="en-US" dirty="0"/>
              <a:t>What to Look for During the Investigation</a:t>
            </a:r>
          </a:p>
        </p:txBody>
      </p:sp>
      <p:sp>
        <p:nvSpPr>
          <p:cNvPr id="7" name="Rectangle 6"/>
          <p:cNvSpPr/>
          <p:nvPr/>
        </p:nvSpPr>
        <p:spPr>
          <a:xfrm>
            <a:off x="304800" y="887595"/>
            <a:ext cx="7239000" cy="369332"/>
          </a:xfrm>
          <a:prstGeom prst="rect">
            <a:avLst/>
          </a:prstGeom>
        </p:spPr>
        <p:txBody>
          <a:bodyPr wrap="square">
            <a:spAutoFit/>
          </a:bodyPr>
          <a:lstStyle/>
          <a:p>
            <a:r>
              <a:rPr lang="en-US" sz="1800" b="1" dirty="0">
                <a:latin typeface="+mj-lt"/>
              </a:rPr>
              <a:t>Water</a:t>
            </a:r>
            <a:r>
              <a:rPr lang="en-US" sz="1800" dirty="0">
                <a:latin typeface="+mj-lt"/>
              </a:rPr>
              <a:t> sources and copper water pipes connected with lead solder</a:t>
            </a:r>
          </a:p>
        </p:txBody>
      </p:sp>
      <p:pic>
        <p:nvPicPr>
          <p:cNvPr id="2" name="Picture 1" descr="environmentalquestionnaire.pdf - Adobe Acrobat Pro"/>
          <p:cNvPicPr>
            <a:picLocks noChangeAspect="1"/>
          </p:cNvPicPr>
          <p:nvPr/>
        </p:nvPicPr>
        <p:blipFill rotWithShape="1">
          <a:blip r:embed="rId3">
            <a:extLst>
              <a:ext uri="{28A0092B-C50C-407E-A947-70E740481C1C}">
                <a14:useLocalDpi xmlns:a14="http://schemas.microsoft.com/office/drawing/2010/main" val="0"/>
              </a:ext>
            </a:extLst>
          </a:blip>
          <a:srcRect l="17504" t="55775" r="52901" b="8267"/>
          <a:stretch/>
        </p:blipFill>
        <p:spPr>
          <a:xfrm>
            <a:off x="4730813" y="2819400"/>
            <a:ext cx="4239896" cy="2916475"/>
          </a:xfrm>
          <a:prstGeom prst="rect">
            <a:avLst/>
          </a:prstGeom>
          <a:ln w="3175">
            <a:solidFill>
              <a:schemeClr val="tx1"/>
            </a:solidFill>
          </a:ln>
        </p:spPr>
      </p:pic>
      <p:sp>
        <p:nvSpPr>
          <p:cNvPr id="8" name="TextBox 7"/>
          <p:cNvSpPr txBox="1"/>
          <p:nvPr/>
        </p:nvSpPr>
        <p:spPr>
          <a:xfrm>
            <a:off x="8559229" y="5334000"/>
            <a:ext cx="381000" cy="461665"/>
          </a:xfrm>
          <a:prstGeom prst="rect">
            <a:avLst/>
          </a:prstGeom>
          <a:noFill/>
        </p:spPr>
        <p:txBody>
          <a:bodyPr wrap="square" rtlCol="0">
            <a:spAutoFit/>
          </a:bodyPr>
          <a:lstStyle/>
          <a:p>
            <a:r>
              <a:rPr lang="en-US" b="1" dirty="0">
                <a:effectLst>
                  <a:outerShdw blurRad="38100" dist="38100" dir="2700000" algn="tl">
                    <a:srgbClr val="000000">
                      <a:alpha val="43137"/>
                    </a:srgbClr>
                  </a:outerShdw>
                </a:effectLst>
                <a:latin typeface="+mj-lt"/>
              </a:rPr>
              <a:t>7</a:t>
            </a:r>
          </a:p>
        </p:txBody>
      </p:sp>
      <p:pic>
        <p:nvPicPr>
          <p:cNvPr id="9" name="Picture 8" descr="environmentalquestionnaire.pdf - Adobe Acrobat Pro"/>
          <p:cNvPicPr>
            <a:picLocks noChangeAspect="1"/>
          </p:cNvPicPr>
          <p:nvPr/>
        </p:nvPicPr>
        <p:blipFill rotWithShape="1">
          <a:blip r:embed="rId3">
            <a:extLst>
              <a:ext uri="{28A0092B-C50C-407E-A947-70E740481C1C}">
                <a14:useLocalDpi xmlns:a14="http://schemas.microsoft.com/office/drawing/2010/main" val="0"/>
              </a:ext>
            </a:extLst>
          </a:blip>
          <a:srcRect l="17090" t="14987" r="52810" b="44137"/>
          <a:stretch/>
        </p:blipFill>
        <p:spPr>
          <a:xfrm>
            <a:off x="381000" y="1426728"/>
            <a:ext cx="4267200" cy="3280643"/>
          </a:xfrm>
          <a:prstGeom prst="rect">
            <a:avLst/>
          </a:prstGeom>
          <a:ln w="3175">
            <a:solidFill>
              <a:schemeClr val="tx1"/>
            </a:solidFill>
          </a:ln>
        </p:spPr>
      </p:pic>
    </p:spTree>
    <p:extLst>
      <p:ext uri="{BB962C8B-B14F-4D97-AF65-F5344CB8AC3E}">
        <p14:creationId xmlns:p14="http://schemas.microsoft.com/office/powerpoint/2010/main" val="2127890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43</a:t>
            </a:fld>
            <a:endParaRPr lang="en-US" altLang="en-US"/>
          </a:p>
        </p:txBody>
      </p:sp>
      <p:sp>
        <p:nvSpPr>
          <p:cNvPr id="6" name="Title 1"/>
          <p:cNvSpPr txBox="1">
            <a:spLocks/>
          </p:cNvSpPr>
          <p:nvPr/>
        </p:nvSpPr>
        <p:spPr>
          <a:xfrm>
            <a:off x="304800" y="381000"/>
            <a:ext cx="8229600" cy="1143000"/>
          </a:xfrm>
          <a:prstGeom prst="rect">
            <a:avLst/>
          </a:prstGeom>
        </p:spPr>
        <p:txBody>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eaLnBrk="1" hangingPunct="1"/>
            <a:r>
              <a:rPr lang="en-US" dirty="0"/>
              <a:t>What to Look for During the Investigation</a:t>
            </a:r>
          </a:p>
        </p:txBody>
      </p:sp>
      <p:sp>
        <p:nvSpPr>
          <p:cNvPr id="7" name="Rectangle 6"/>
          <p:cNvSpPr/>
          <p:nvPr/>
        </p:nvSpPr>
        <p:spPr>
          <a:xfrm>
            <a:off x="304800" y="887595"/>
            <a:ext cx="7239000" cy="369332"/>
          </a:xfrm>
          <a:prstGeom prst="rect">
            <a:avLst/>
          </a:prstGeom>
        </p:spPr>
        <p:txBody>
          <a:bodyPr wrap="square">
            <a:spAutoFit/>
          </a:bodyPr>
          <a:lstStyle/>
          <a:p>
            <a:r>
              <a:rPr lang="en-US" sz="1800" dirty="0">
                <a:latin typeface="+mj-lt"/>
              </a:rPr>
              <a:t>Copper water pipes connected with lead solder; aged faucets</a:t>
            </a:r>
          </a:p>
        </p:txBody>
      </p:sp>
      <p:pic>
        <p:nvPicPr>
          <p:cNvPr id="8" name="Picture 2" descr="https://upload.wikimedia.org/wikipedia/commons/5/5e/Fitting1537.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7335"/>
          <a:stretch/>
        </p:blipFill>
        <p:spPr bwMode="auto">
          <a:xfrm>
            <a:off x="381000" y="1261281"/>
            <a:ext cx="7347112" cy="4572373"/>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350520" y="5627017"/>
            <a:ext cx="904407" cy="261610"/>
          </a:xfrm>
          <a:prstGeom prst="rect">
            <a:avLst/>
          </a:prstGeom>
        </p:spPr>
        <p:txBody>
          <a:bodyPr wrap="square">
            <a:spAutoFit/>
          </a:bodyPr>
          <a:lstStyle/>
          <a:p>
            <a:r>
              <a:rPr lang="en-US" sz="1050" dirty="0"/>
              <a:t>Borsi112</a:t>
            </a:r>
          </a:p>
        </p:txBody>
      </p:sp>
      <p:cxnSp>
        <p:nvCxnSpPr>
          <p:cNvPr id="10" name="Straight Arrow Connector 9"/>
          <p:cNvCxnSpPr/>
          <p:nvPr/>
        </p:nvCxnSpPr>
        <p:spPr>
          <a:xfrm flipV="1">
            <a:off x="2994212" y="2743200"/>
            <a:ext cx="1264024" cy="16678"/>
          </a:xfrm>
          <a:prstGeom prst="straightConnector1">
            <a:avLst/>
          </a:prstGeom>
          <a:ln w="38100">
            <a:solidFill>
              <a:schemeClr val="bg1"/>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5486400" y="1953916"/>
            <a:ext cx="95624" cy="366584"/>
          </a:xfrm>
          <a:prstGeom prst="straightConnector1">
            <a:avLst/>
          </a:prstGeom>
          <a:ln w="38100">
            <a:solidFill>
              <a:schemeClr val="bg1"/>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2394857" y="4876800"/>
            <a:ext cx="1264024" cy="16678"/>
          </a:xfrm>
          <a:prstGeom prst="straightConnector1">
            <a:avLst/>
          </a:prstGeom>
          <a:ln w="38100">
            <a:solidFill>
              <a:schemeClr val="bg1"/>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4572000" y="4185592"/>
            <a:ext cx="2667000" cy="1200329"/>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rtlCol="0">
            <a:spAutoFit/>
          </a:bodyPr>
          <a:lstStyle/>
          <a:p>
            <a:pPr algn="ctr"/>
            <a:r>
              <a:rPr lang="en-US" sz="1800" dirty="0">
                <a:latin typeface="+mj-lt"/>
              </a:rPr>
              <a:t>If plumbing was installed prior to 1986, lead solder may have been used</a:t>
            </a:r>
          </a:p>
        </p:txBody>
      </p:sp>
      <p:pic>
        <p:nvPicPr>
          <p:cNvPr id="3074" name="Picture 2" descr="Faucet, Drip, Water, Old, Broke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3427" y="1367769"/>
            <a:ext cx="2054225" cy="308133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177039" y="3599080"/>
            <a:ext cx="2667000" cy="923330"/>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rtlCol="0">
            <a:spAutoFit/>
          </a:bodyPr>
          <a:lstStyle/>
          <a:p>
            <a:pPr algn="ctr"/>
            <a:r>
              <a:rPr lang="en-US" sz="1800" dirty="0">
                <a:latin typeface="+mj-lt"/>
              </a:rPr>
              <a:t>Faucets installed prior to 2014 may have 8% lead in components</a:t>
            </a:r>
          </a:p>
        </p:txBody>
      </p:sp>
    </p:spTree>
    <p:extLst>
      <p:ext uri="{BB962C8B-B14F-4D97-AF65-F5344CB8AC3E}">
        <p14:creationId xmlns:p14="http://schemas.microsoft.com/office/powerpoint/2010/main" val="3822153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44</a:t>
            </a:fld>
            <a:endParaRPr lang="en-US" altLang="en-US"/>
          </a:p>
        </p:txBody>
      </p:sp>
      <p:sp>
        <p:nvSpPr>
          <p:cNvPr id="6" name="Title 1"/>
          <p:cNvSpPr txBox="1">
            <a:spLocks/>
          </p:cNvSpPr>
          <p:nvPr/>
        </p:nvSpPr>
        <p:spPr>
          <a:xfrm>
            <a:off x="304800" y="381000"/>
            <a:ext cx="8229600" cy="1143000"/>
          </a:xfrm>
          <a:prstGeom prst="rect">
            <a:avLst/>
          </a:prstGeom>
        </p:spPr>
        <p:txBody>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eaLnBrk="1" hangingPunct="1"/>
            <a:r>
              <a:rPr lang="en-US" dirty="0"/>
              <a:t>What to Look for During the Investigation</a:t>
            </a:r>
          </a:p>
        </p:txBody>
      </p:sp>
      <p:sp>
        <p:nvSpPr>
          <p:cNvPr id="7" name="Rectangle 6"/>
          <p:cNvSpPr/>
          <p:nvPr/>
        </p:nvSpPr>
        <p:spPr>
          <a:xfrm>
            <a:off x="304800" y="887595"/>
            <a:ext cx="7239000" cy="369332"/>
          </a:xfrm>
          <a:prstGeom prst="rect">
            <a:avLst/>
          </a:prstGeom>
        </p:spPr>
        <p:txBody>
          <a:bodyPr wrap="square">
            <a:spAutoFit/>
          </a:bodyPr>
          <a:lstStyle/>
          <a:p>
            <a:r>
              <a:rPr lang="en-US" sz="1800" dirty="0">
                <a:latin typeface="+mj-lt"/>
              </a:rPr>
              <a:t>Occupational and Hobby Lead Sources</a:t>
            </a:r>
          </a:p>
        </p:txBody>
      </p:sp>
      <p:pic>
        <p:nvPicPr>
          <p:cNvPr id="2" name="Picture 1" descr="environmentalquestionnaire.pdf - Adobe Acrobat Pro"/>
          <p:cNvPicPr>
            <a:picLocks noChangeAspect="1"/>
          </p:cNvPicPr>
          <p:nvPr/>
        </p:nvPicPr>
        <p:blipFill rotWithShape="1">
          <a:blip r:embed="rId3">
            <a:extLst>
              <a:ext uri="{28A0092B-C50C-407E-A947-70E740481C1C}">
                <a14:useLocalDpi xmlns:a14="http://schemas.microsoft.com/office/drawing/2010/main" val="0"/>
              </a:ext>
            </a:extLst>
          </a:blip>
          <a:srcRect l="54491" t="16685" r="15526" b="14939"/>
          <a:stretch/>
        </p:blipFill>
        <p:spPr>
          <a:xfrm>
            <a:off x="4648200" y="1072261"/>
            <a:ext cx="3886200" cy="4834054"/>
          </a:xfrm>
          <a:prstGeom prst="rect">
            <a:avLst/>
          </a:prstGeom>
        </p:spPr>
      </p:pic>
      <p:sp>
        <p:nvSpPr>
          <p:cNvPr id="8" name="TextBox 7"/>
          <p:cNvSpPr txBox="1"/>
          <p:nvPr/>
        </p:nvSpPr>
        <p:spPr>
          <a:xfrm>
            <a:off x="8343900" y="5415066"/>
            <a:ext cx="381000" cy="461665"/>
          </a:xfrm>
          <a:prstGeom prst="rect">
            <a:avLst/>
          </a:prstGeom>
          <a:noFill/>
        </p:spPr>
        <p:txBody>
          <a:bodyPr wrap="square" rtlCol="0">
            <a:spAutoFit/>
          </a:bodyPr>
          <a:lstStyle/>
          <a:p>
            <a:r>
              <a:rPr lang="en-US" b="1" dirty="0">
                <a:effectLst>
                  <a:outerShdw blurRad="38100" dist="38100" dir="2700000" algn="tl">
                    <a:srgbClr val="000000">
                      <a:alpha val="43137"/>
                    </a:srgbClr>
                  </a:outerShdw>
                </a:effectLst>
                <a:latin typeface="+mj-lt"/>
              </a:rPr>
              <a:t>8</a:t>
            </a:r>
          </a:p>
        </p:txBody>
      </p:sp>
      <p:pic>
        <p:nvPicPr>
          <p:cNvPr id="9" name="Picture 8"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5558" y="1467521"/>
            <a:ext cx="3802982" cy="4296116"/>
          </a:xfrm>
          <a:prstGeom prst="rect">
            <a:avLst/>
          </a:prstGeom>
        </p:spPr>
      </p:pic>
    </p:spTree>
    <p:extLst>
      <p:ext uri="{BB962C8B-B14F-4D97-AF65-F5344CB8AC3E}">
        <p14:creationId xmlns:p14="http://schemas.microsoft.com/office/powerpoint/2010/main" val="2188877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45</a:t>
            </a:fld>
            <a:endParaRPr lang="en-US" altLang="en-US"/>
          </a:p>
        </p:txBody>
      </p:sp>
      <p:sp>
        <p:nvSpPr>
          <p:cNvPr id="6" name="Title 1"/>
          <p:cNvSpPr txBox="1">
            <a:spLocks/>
          </p:cNvSpPr>
          <p:nvPr/>
        </p:nvSpPr>
        <p:spPr>
          <a:xfrm>
            <a:off x="304800" y="381000"/>
            <a:ext cx="8229600" cy="1143000"/>
          </a:xfrm>
          <a:prstGeom prst="rect">
            <a:avLst/>
          </a:prstGeom>
        </p:spPr>
        <p:txBody>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eaLnBrk="1" hangingPunct="1"/>
            <a:r>
              <a:rPr lang="en-US" dirty="0"/>
              <a:t>What to Look for During the Investigation</a:t>
            </a:r>
          </a:p>
        </p:txBody>
      </p:sp>
      <p:sp>
        <p:nvSpPr>
          <p:cNvPr id="7" name="Rectangle 6"/>
          <p:cNvSpPr/>
          <p:nvPr/>
        </p:nvSpPr>
        <p:spPr>
          <a:xfrm>
            <a:off x="304800" y="887595"/>
            <a:ext cx="7239000" cy="369332"/>
          </a:xfrm>
          <a:prstGeom prst="rect">
            <a:avLst/>
          </a:prstGeom>
        </p:spPr>
        <p:txBody>
          <a:bodyPr wrap="square">
            <a:spAutoFit/>
          </a:bodyPr>
          <a:lstStyle/>
          <a:p>
            <a:r>
              <a:rPr lang="en-US" sz="1800" dirty="0">
                <a:latin typeface="+mj-lt"/>
              </a:rPr>
              <a:t>Other Household Lead Sources</a:t>
            </a:r>
          </a:p>
        </p:txBody>
      </p:sp>
      <p:pic>
        <p:nvPicPr>
          <p:cNvPr id="2" name="Picture 1" descr="environmentalquestionnaire.pdf - Adobe Acrobat Pro"/>
          <p:cNvPicPr>
            <a:picLocks noChangeAspect="1"/>
          </p:cNvPicPr>
          <p:nvPr/>
        </p:nvPicPr>
        <p:blipFill rotWithShape="1">
          <a:blip r:embed="rId3">
            <a:extLst>
              <a:ext uri="{28A0092B-C50C-407E-A947-70E740481C1C}">
                <a14:useLocalDpi xmlns:a14="http://schemas.microsoft.com/office/drawing/2010/main" val="0"/>
              </a:ext>
            </a:extLst>
          </a:blip>
          <a:srcRect l="35734" t="14773" r="33545" b="8462"/>
          <a:stretch/>
        </p:blipFill>
        <p:spPr>
          <a:xfrm>
            <a:off x="235399" y="1210339"/>
            <a:ext cx="3346001" cy="4733261"/>
          </a:xfrm>
          <a:prstGeom prst="rect">
            <a:avLst/>
          </a:prstGeom>
        </p:spPr>
      </p:pic>
      <p:sp>
        <p:nvSpPr>
          <p:cNvPr id="8" name="TextBox 7"/>
          <p:cNvSpPr txBox="1"/>
          <p:nvPr/>
        </p:nvSpPr>
        <p:spPr>
          <a:xfrm>
            <a:off x="3200400" y="5569672"/>
            <a:ext cx="381000" cy="461665"/>
          </a:xfrm>
          <a:prstGeom prst="rect">
            <a:avLst/>
          </a:prstGeom>
          <a:noFill/>
        </p:spPr>
        <p:txBody>
          <a:bodyPr wrap="square" rtlCol="0">
            <a:spAutoFit/>
          </a:bodyPr>
          <a:lstStyle/>
          <a:p>
            <a:r>
              <a:rPr lang="en-US" b="1" dirty="0">
                <a:effectLst>
                  <a:outerShdw blurRad="38100" dist="38100" dir="2700000" algn="tl">
                    <a:srgbClr val="000000">
                      <a:alpha val="43137"/>
                    </a:srgbClr>
                  </a:outerShdw>
                </a:effectLst>
                <a:latin typeface="+mj-lt"/>
              </a:rPr>
              <a:t>9</a:t>
            </a:r>
          </a:p>
        </p:txBody>
      </p:sp>
      <p:pic>
        <p:nvPicPr>
          <p:cNvPr id="15" name="Picture 14"/>
          <p:cNvPicPr>
            <a:picLocks noChangeAspect="1"/>
          </p:cNvPicPr>
          <p:nvPr/>
        </p:nvPicPr>
        <p:blipFill rotWithShape="1">
          <a:blip r:embed="rId4">
            <a:extLst>
              <a:ext uri="{28A0092B-C50C-407E-A947-70E740481C1C}">
                <a14:useLocalDpi xmlns:a14="http://schemas.microsoft.com/office/drawing/2010/main" val="0"/>
              </a:ext>
            </a:extLst>
          </a:blip>
          <a:srcRect t="10321" b="15400"/>
          <a:stretch/>
        </p:blipFill>
        <p:spPr>
          <a:xfrm>
            <a:off x="6591417" y="3473971"/>
            <a:ext cx="2432187" cy="2185655"/>
          </a:xfrm>
          <a:prstGeom prst="rect">
            <a:avLst/>
          </a:prstGeom>
        </p:spPr>
      </p:pic>
      <p:grpSp>
        <p:nvGrpSpPr>
          <p:cNvPr id="13" name="Group 12"/>
          <p:cNvGrpSpPr/>
          <p:nvPr/>
        </p:nvGrpSpPr>
        <p:grpSpPr>
          <a:xfrm>
            <a:off x="7807508" y="4637236"/>
            <a:ext cx="1181012" cy="1139602"/>
            <a:chOff x="9275770" y="-1320586"/>
            <a:chExt cx="1781341" cy="1771050"/>
          </a:xfrm>
        </p:grpSpPr>
        <p:pic>
          <p:nvPicPr>
            <p:cNvPr id="1026" name="Picture 2" descr="File:India - Varanasi old food seller and granddaughter - 0604.jpg"/>
            <p:cNvPicPr>
              <a:picLocks noChangeAspect="1" noChangeArrowheads="1"/>
            </p:cNvPicPr>
            <p:nvPr/>
          </p:nvPicPr>
          <p:blipFill rotWithShape="1">
            <a:blip r:embed="rId5">
              <a:extLst>
                <a:ext uri="{28A0092B-C50C-407E-A947-70E740481C1C}">
                  <a14:useLocalDpi xmlns:a14="http://schemas.microsoft.com/office/drawing/2010/main" val="0"/>
                </a:ext>
              </a:extLst>
            </a:blip>
            <a:srcRect l="8581" t="49375" r="58042"/>
            <a:stretch/>
          </p:blipFill>
          <p:spPr bwMode="auto">
            <a:xfrm>
              <a:off x="9304511" y="-1320586"/>
              <a:ext cx="1752600" cy="177105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9275770" y="137501"/>
              <a:ext cx="1035861" cy="261610"/>
            </a:xfrm>
            <a:prstGeom prst="rect">
              <a:avLst/>
            </a:prstGeom>
          </p:spPr>
          <p:txBody>
            <a:bodyPr wrap="none">
              <a:spAutoFit/>
            </a:bodyPr>
            <a:lstStyle/>
            <a:p>
              <a:r>
                <a:rPr lang="en-US" sz="1100" dirty="0">
                  <a:solidFill>
                    <a:schemeClr val="bg1"/>
                  </a:solidFill>
                </a:rPr>
                <a:t>© Jorge </a:t>
              </a:r>
              <a:r>
                <a:rPr lang="en-US" sz="1100" dirty="0" err="1">
                  <a:solidFill>
                    <a:schemeClr val="bg1"/>
                  </a:solidFill>
                </a:rPr>
                <a:t>Royan</a:t>
              </a:r>
              <a:endParaRPr lang="en-US" sz="1100" dirty="0">
                <a:solidFill>
                  <a:schemeClr val="bg1"/>
                </a:solidFill>
              </a:endParaRPr>
            </a:p>
          </p:txBody>
        </p:sp>
      </p:grpSp>
      <p:pic>
        <p:nvPicPr>
          <p:cNvPr id="17" name="Picture 16" descr="Screen Clipping">
            <a:extLst>
              <a:ext uri="{FF2B5EF4-FFF2-40B4-BE49-F238E27FC236}">
                <a16:creationId xmlns:a16="http://schemas.microsoft.com/office/drawing/2014/main" id="{4E713431-B126-4A67-B8F0-C78FCFA55C7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3616870" y="3720796"/>
            <a:ext cx="3006785" cy="2251526"/>
          </a:xfrm>
          <a:prstGeom prst="rect">
            <a:avLst/>
          </a:prstGeom>
        </p:spPr>
      </p:pic>
      <p:pic>
        <p:nvPicPr>
          <p:cNvPr id="18" name="Picture 17">
            <a:extLst>
              <a:ext uri="{FF2B5EF4-FFF2-40B4-BE49-F238E27FC236}">
                <a16:creationId xmlns:a16="http://schemas.microsoft.com/office/drawing/2014/main" id="{048AAAE9-6411-4DCA-94DB-FFCB892A5E3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725" t="13292" r="-1618" b="22391"/>
          <a:stretch/>
        </p:blipFill>
        <p:spPr>
          <a:xfrm>
            <a:off x="3983322" y="1145735"/>
            <a:ext cx="2262704" cy="2066625"/>
          </a:xfrm>
          <a:prstGeom prst="rect">
            <a:avLst/>
          </a:prstGeom>
        </p:spPr>
      </p:pic>
      <p:pic>
        <p:nvPicPr>
          <p:cNvPr id="20" name="Picture 19">
            <a:extLst>
              <a:ext uri="{FF2B5EF4-FFF2-40B4-BE49-F238E27FC236}">
                <a16:creationId xmlns:a16="http://schemas.microsoft.com/office/drawing/2014/main" id="{5DD1D930-D10D-4649-A0BC-EC12F4B961CF}"/>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5454" t="32332" r="18169" b="23714"/>
          <a:stretch/>
        </p:blipFill>
        <p:spPr>
          <a:xfrm>
            <a:off x="6874063" y="1145735"/>
            <a:ext cx="1905000" cy="2244068"/>
          </a:xfrm>
          <a:prstGeom prst="rect">
            <a:avLst/>
          </a:prstGeom>
        </p:spPr>
      </p:pic>
      <p:sp>
        <p:nvSpPr>
          <p:cNvPr id="9" name="TextBox 8">
            <a:extLst>
              <a:ext uri="{FF2B5EF4-FFF2-40B4-BE49-F238E27FC236}">
                <a16:creationId xmlns:a16="http://schemas.microsoft.com/office/drawing/2014/main" id="{AD560510-00B4-4964-8C07-FDD8A210C9C6}"/>
              </a:ext>
            </a:extLst>
          </p:cNvPr>
          <p:cNvSpPr txBox="1"/>
          <p:nvPr/>
        </p:nvSpPr>
        <p:spPr>
          <a:xfrm>
            <a:off x="4054663" y="1356625"/>
            <a:ext cx="1295400" cy="523220"/>
          </a:xfrm>
          <a:prstGeom prst="rect">
            <a:avLst/>
          </a:prstGeom>
          <a:noFill/>
        </p:spPr>
        <p:txBody>
          <a:bodyPr wrap="square" rtlCol="0">
            <a:spAutoFit/>
          </a:bodyPr>
          <a:lstStyle/>
          <a:p>
            <a:r>
              <a:rPr lang="en-US" sz="1400" b="1" dirty="0">
                <a:solidFill>
                  <a:schemeClr val="bg1"/>
                </a:solidFill>
                <a:latin typeface="Calibri" panose="020F0502020204030204" pitchFamily="34" charset="0"/>
                <a:cs typeface="Calibri" panose="020F0502020204030204" pitchFamily="34" charset="0"/>
              </a:rPr>
              <a:t>Metal jewelry and trinkets</a:t>
            </a:r>
          </a:p>
        </p:txBody>
      </p:sp>
      <p:sp>
        <p:nvSpPr>
          <p:cNvPr id="16" name="TextBox 15">
            <a:extLst>
              <a:ext uri="{FF2B5EF4-FFF2-40B4-BE49-F238E27FC236}">
                <a16:creationId xmlns:a16="http://schemas.microsoft.com/office/drawing/2014/main" id="{E415FB72-3B3F-4BAB-9CD8-EDB5A6C486A3}"/>
              </a:ext>
            </a:extLst>
          </p:cNvPr>
          <p:cNvSpPr txBox="1"/>
          <p:nvPr/>
        </p:nvSpPr>
        <p:spPr>
          <a:xfrm>
            <a:off x="6591417" y="5388525"/>
            <a:ext cx="1295400" cy="307777"/>
          </a:xfrm>
          <a:prstGeom prst="rect">
            <a:avLst/>
          </a:prstGeom>
          <a:noFill/>
        </p:spPr>
        <p:txBody>
          <a:bodyPr wrap="square" rtlCol="0">
            <a:spAutoFit/>
          </a:bodyPr>
          <a:lstStyle/>
          <a:p>
            <a:r>
              <a:rPr lang="en-US" sz="1400" b="1" dirty="0" err="1">
                <a:solidFill>
                  <a:schemeClr val="bg1"/>
                </a:solidFill>
                <a:latin typeface="Calibri" panose="020F0502020204030204" pitchFamily="34" charset="0"/>
                <a:cs typeface="Calibri" panose="020F0502020204030204" pitchFamily="34" charset="0"/>
              </a:rPr>
              <a:t>Surma</a:t>
            </a:r>
            <a:r>
              <a:rPr lang="en-US" sz="1400" b="1" dirty="0">
                <a:solidFill>
                  <a:schemeClr val="bg1"/>
                </a:solidFill>
                <a:latin typeface="Calibri" panose="020F0502020204030204" pitchFamily="34" charset="0"/>
                <a:cs typeface="Calibri" panose="020F0502020204030204" pitchFamily="34" charset="0"/>
              </a:rPr>
              <a:t>/kohl</a:t>
            </a:r>
          </a:p>
        </p:txBody>
      </p:sp>
      <p:sp>
        <p:nvSpPr>
          <p:cNvPr id="19" name="TextBox 18">
            <a:extLst>
              <a:ext uri="{FF2B5EF4-FFF2-40B4-BE49-F238E27FC236}">
                <a16:creationId xmlns:a16="http://schemas.microsoft.com/office/drawing/2014/main" id="{FE91EE98-A623-4280-8B09-09399A1EC036}"/>
              </a:ext>
            </a:extLst>
          </p:cNvPr>
          <p:cNvSpPr txBox="1"/>
          <p:nvPr/>
        </p:nvSpPr>
        <p:spPr>
          <a:xfrm>
            <a:off x="6886420" y="3031271"/>
            <a:ext cx="1892643" cy="307777"/>
          </a:xfrm>
          <a:prstGeom prst="rect">
            <a:avLst/>
          </a:prstGeom>
          <a:noFill/>
        </p:spPr>
        <p:txBody>
          <a:bodyPr wrap="square" rtlCol="0">
            <a:spAutoFit/>
          </a:bodyPr>
          <a:lstStyle/>
          <a:p>
            <a:r>
              <a:rPr lang="en-US" sz="1400" b="1" dirty="0">
                <a:solidFill>
                  <a:schemeClr val="bg1"/>
                </a:solidFill>
                <a:latin typeface="Calibri" panose="020F0502020204030204" pitchFamily="34" charset="0"/>
                <a:cs typeface="Calibri" panose="020F0502020204030204" pitchFamily="34" charset="0"/>
              </a:rPr>
              <a:t>Tikka/</a:t>
            </a:r>
            <a:r>
              <a:rPr lang="en-US" sz="1400" b="1" dirty="0" err="1">
                <a:solidFill>
                  <a:schemeClr val="bg1"/>
                </a:solidFill>
                <a:latin typeface="Calibri" panose="020F0502020204030204" pitchFamily="34" charset="0"/>
                <a:cs typeface="Calibri" panose="020F0502020204030204" pitchFamily="34" charset="0"/>
              </a:rPr>
              <a:t>sindoor</a:t>
            </a:r>
            <a:r>
              <a:rPr lang="en-US" sz="1400" b="1" dirty="0">
                <a:solidFill>
                  <a:schemeClr val="bg1"/>
                </a:solidFill>
                <a:latin typeface="Calibri" panose="020F0502020204030204" pitchFamily="34" charset="0"/>
                <a:cs typeface="Calibri" panose="020F0502020204030204" pitchFamily="34" charset="0"/>
              </a:rPr>
              <a:t> powder</a:t>
            </a:r>
          </a:p>
        </p:txBody>
      </p:sp>
      <p:sp>
        <p:nvSpPr>
          <p:cNvPr id="21" name="TextBox 20">
            <a:extLst>
              <a:ext uri="{FF2B5EF4-FFF2-40B4-BE49-F238E27FC236}">
                <a16:creationId xmlns:a16="http://schemas.microsoft.com/office/drawing/2014/main" id="{C18E8E89-2204-46CC-B449-F498562C4D28}"/>
              </a:ext>
            </a:extLst>
          </p:cNvPr>
          <p:cNvSpPr txBox="1"/>
          <p:nvPr/>
        </p:nvSpPr>
        <p:spPr>
          <a:xfrm>
            <a:off x="3987688" y="3339048"/>
            <a:ext cx="1295400" cy="307777"/>
          </a:xfrm>
          <a:prstGeom prst="rect">
            <a:avLst/>
          </a:prstGeom>
          <a:noFill/>
        </p:spPr>
        <p:txBody>
          <a:bodyPr wrap="square" rtlCol="0">
            <a:spAutoFit/>
          </a:bodyPr>
          <a:lstStyle/>
          <a:p>
            <a:r>
              <a:rPr lang="en-US" sz="1400" b="1" dirty="0">
                <a:solidFill>
                  <a:schemeClr val="bg1"/>
                </a:solidFill>
                <a:latin typeface="Calibri" panose="020F0502020204030204" pitchFamily="34" charset="0"/>
                <a:cs typeface="Calibri" panose="020F0502020204030204" pitchFamily="34" charset="0"/>
              </a:rPr>
              <a:t>Glazed pottery</a:t>
            </a:r>
          </a:p>
        </p:txBody>
      </p:sp>
    </p:spTree>
    <p:extLst>
      <p:ext uri="{BB962C8B-B14F-4D97-AF65-F5344CB8AC3E}">
        <p14:creationId xmlns:p14="http://schemas.microsoft.com/office/powerpoint/2010/main" val="1758059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46</a:t>
            </a:fld>
            <a:endParaRPr lang="en-US" altLang="en-US"/>
          </a:p>
        </p:txBody>
      </p:sp>
      <p:sp>
        <p:nvSpPr>
          <p:cNvPr id="6" name="Title 1"/>
          <p:cNvSpPr txBox="1">
            <a:spLocks/>
          </p:cNvSpPr>
          <p:nvPr/>
        </p:nvSpPr>
        <p:spPr>
          <a:xfrm>
            <a:off x="304800" y="381000"/>
            <a:ext cx="8229600" cy="1143000"/>
          </a:xfrm>
          <a:prstGeom prst="rect">
            <a:avLst/>
          </a:prstGeom>
        </p:spPr>
        <p:txBody>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eaLnBrk="1" hangingPunct="1"/>
            <a:r>
              <a:rPr lang="en-US" dirty="0"/>
              <a:t>What to Look for During the Investigation</a:t>
            </a:r>
          </a:p>
        </p:txBody>
      </p:sp>
      <p:sp>
        <p:nvSpPr>
          <p:cNvPr id="7" name="Rectangle 6"/>
          <p:cNvSpPr/>
          <p:nvPr/>
        </p:nvSpPr>
        <p:spPr>
          <a:xfrm>
            <a:off x="304800" y="887595"/>
            <a:ext cx="7239000" cy="369332"/>
          </a:xfrm>
          <a:prstGeom prst="rect">
            <a:avLst/>
          </a:prstGeom>
        </p:spPr>
        <p:txBody>
          <a:bodyPr wrap="square">
            <a:spAutoFit/>
          </a:bodyPr>
          <a:lstStyle/>
          <a:p>
            <a:r>
              <a:rPr lang="en-US" sz="1800" dirty="0">
                <a:latin typeface="+mj-lt"/>
              </a:rPr>
              <a:t>Other Household Lead Sources</a:t>
            </a:r>
          </a:p>
        </p:txBody>
      </p:sp>
      <p:pic>
        <p:nvPicPr>
          <p:cNvPr id="2" name="Picture 1" descr="environmentalquestionnaire.pdf - Adobe Acrobat Pro"/>
          <p:cNvPicPr>
            <a:picLocks noChangeAspect="1"/>
          </p:cNvPicPr>
          <p:nvPr/>
        </p:nvPicPr>
        <p:blipFill rotWithShape="1">
          <a:blip r:embed="rId3">
            <a:extLst>
              <a:ext uri="{28A0092B-C50C-407E-A947-70E740481C1C}">
                <a14:useLocalDpi xmlns:a14="http://schemas.microsoft.com/office/drawing/2010/main" val="0"/>
              </a:ext>
            </a:extLst>
          </a:blip>
          <a:srcRect l="34166" t="14672" r="31667" b="23504"/>
          <a:stretch/>
        </p:blipFill>
        <p:spPr>
          <a:xfrm>
            <a:off x="152400" y="1461366"/>
            <a:ext cx="4114800" cy="4215161"/>
          </a:xfrm>
          <a:prstGeom prst="rect">
            <a:avLst/>
          </a:prstGeom>
        </p:spPr>
      </p:pic>
      <p:sp>
        <p:nvSpPr>
          <p:cNvPr id="9" name="TextBox 8"/>
          <p:cNvSpPr txBox="1"/>
          <p:nvPr/>
        </p:nvSpPr>
        <p:spPr>
          <a:xfrm>
            <a:off x="304800" y="5515885"/>
            <a:ext cx="609600" cy="461665"/>
          </a:xfrm>
          <a:prstGeom prst="rect">
            <a:avLst/>
          </a:prstGeom>
          <a:noFill/>
        </p:spPr>
        <p:txBody>
          <a:bodyPr wrap="square" rtlCol="0">
            <a:spAutoFit/>
          </a:bodyPr>
          <a:lstStyle/>
          <a:p>
            <a:r>
              <a:rPr lang="en-US" b="1" dirty="0">
                <a:effectLst>
                  <a:outerShdw blurRad="38100" dist="38100" dir="2700000" algn="tl">
                    <a:srgbClr val="000000">
                      <a:alpha val="43137"/>
                    </a:srgbClr>
                  </a:outerShdw>
                </a:effectLst>
                <a:latin typeface="+mj-lt"/>
              </a:rPr>
              <a:t>10</a:t>
            </a:r>
          </a:p>
        </p:txBody>
      </p:sp>
      <p:pic>
        <p:nvPicPr>
          <p:cNvPr id="3" name="Picture 2" descr="Crickets_Ryan - Windows Photo Viewer"/>
          <p:cNvPicPr>
            <a:picLocks noChangeAspect="1"/>
          </p:cNvPicPr>
          <p:nvPr/>
        </p:nvPicPr>
        <p:blipFill rotWithShape="1">
          <a:blip r:embed="rId4">
            <a:extLst>
              <a:ext uri="{28A0092B-C50C-407E-A947-70E740481C1C}">
                <a14:useLocalDpi xmlns:a14="http://schemas.microsoft.com/office/drawing/2010/main" val="0"/>
              </a:ext>
            </a:extLst>
          </a:blip>
          <a:srcRect l="32500" t="22307" r="32500" b="23846"/>
          <a:stretch/>
        </p:blipFill>
        <p:spPr>
          <a:xfrm>
            <a:off x="3895725" y="2214072"/>
            <a:ext cx="2717783" cy="2594178"/>
          </a:xfrm>
          <a:prstGeom prst="rect">
            <a:avLst/>
          </a:prstGeom>
          <a:ln>
            <a:noFill/>
          </a:ln>
          <a:effectLst>
            <a:softEdge rad="112500"/>
          </a:effectLst>
        </p:spPr>
      </p:pic>
      <p:sp>
        <p:nvSpPr>
          <p:cNvPr id="11" name="TextBox 10">
            <a:extLst>
              <a:ext uri="{FF2B5EF4-FFF2-40B4-BE49-F238E27FC236}">
                <a16:creationId xmlns:a16="http://schemas.microsoft.com/office/drawing/2014/main" id="{9D822CCD-7B3E-4914-8D31-C99F9510CC0B}"/>
              </a:ext>
            </a:extLst>
          </p:cNvPr>
          <p:cNvSpPr txBox="1"/>
          <p:nvPr/>
        </p:nvSpPr>
        <p:spPr>
          <a:xfrm>
            <a:off x="3983930" y="4666670"/>
            <a:ext cx="2416870" cy="523220"/>
          </a:xfrm>
          <a:prstGeom prst="rect">
            <a:avLst/>
          </a:prstGeom>
          <a:noFill/>
        </p:spPr>
        <p:txBody>
          <a:bodyPr wrap="square" rtlCol="0">
            <a:spAutoFit/>
          </a:bodyPr>
          <a:lstStyle/>
          <a:p>
            <a:r>
              <a:rPr lang="en-US" sz="1400" b="1" i="1" dirty="0" err="1">
                <a:latin typeface="Calibri" panose="020F0502020204030204" pitchFamily="34" charset="0"/>
                <a:cs typeface="Calibri" panose="020F0502020204030204" pitchFamily="34" charset="0"/>
              </a:rPr>
              <a:t>Chapulines</a:t>
            </a:r>
            <a:r>
              <a:rPr lang="en-US" sz="1400" b="1" i="1" dirty="0">
                <a:latin typeface="Calibri" panose="020F0502020204030204" pitchFamily="34" charset="0"/>
                <a:cs typeface="Calibri" panose="020F0502020204030204" pitchFamily="34" charset="0"/>
              </a:rPr>
              <a:t> </a:t>
            </a:r>
            <a:r>
              <a:rPr lang="en-US" sz="1400" b="1" dirty="0">
                <a:latin typeface="Calibri" panose="020F0502020204030204" pitchFamily="34" charset="0"/>
                <a:cs typeface="Calibri" panose="020F0502020204030204" pitchFamily="34" charset="0"/>
              </a:rPr>
              <a:t>(crickets from Mexico)</a:t>
            </a:r>
            <a:endParaRPr lang="en-US" sz="1400" b="1" i="1" dirty="0">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39A9588A-E7FE-4293-BDE4-C70CAECB188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6378807" y="3658543"/>
            <a:ext cx="2616201" cy="1962151"/>
          </a:xfrm>
          <a:prstGeom prst="rect">
            <a:avLst/>
          </a:prstGeom>
          <a:ln>
            <a:noFill/>
          </a:ln>
          <a:effectLst>
            <a:softEdge rad="112500"/>
          </a:effectLst>
        </p:spPr>
      </p:pic>
      <p:sp>
        <p:nvSpPr>
          <p:cNvPr id="13" name="TextBox 12">
            <a:extLst>
              <a:ext uri="{FF2B5EF4-FFF2-40B4-BE49-F238E27FC236}">
                <a16:creationId xmlns:a16="http://schemas.microsoft.com/office/drawing/2014/main" id="{33D8ED33-37E4-4FCA-B5FF-C0535799C9E2}"/>
              </a:ext>
            </a:extLst>
          </p:cNvPr>
          <p:cNvSpPr txBox="1"/>
          <p:nvPr/>
        </p:nvSpPr>
        <p:spPr>
          <a:xfrm>
            <a:off x="6747117" y="5326965"/>
            <a:ext cx="2416870" cy="307777"/>
          </a:xfrm>
          <a:prstGeom prst="rect">
            <a:avLst/>
          </a:prstGeom>
          <a:noFill/>
        </p:spPr>
        <p:txBody>
          <a:bodyPr wrap="square" rtlCol="0">
            <a:spAutoFit/>
          </a:bodyPr>
          <a:lstStyle/>
          <a:p>
            <a:r>
              <a:rPr lang="en-US" sz="1400" b="1" dirty="0" err="1">
                <a:solidFill>
                  <a:schemeClr val="bg1"/>
                </a:solidFill>
                <a:latin typeface="Calibri" panose="020F0502020204030204" pitchFamily="34" charset="0"/>
                <a:cs typeface="Calibri" panose="020F0502020204030204" pitchFamily="34" charset="0"/>
              </a:rPr>
              <a:t>Azarcon</a:t>
            </a:r>
            <a:r>
              <a:rPr lang="en-US" sz="1400" b="1" dirty="0">
                <a:solidFill>
                  <a:schemeClr val="bg1"/>
                </a:solidFill>
                <a:latin typeface="Calibri" panose="020F0502020204030204" pitchFamily="34" charset="0"/>
                <a:cs typeface="Calibri" panose="020F0502020204030204" pitchFamily="34" charset="0"/>
              </a:rPr>
              <a:t>/</a:t>
            </a:r>
            <a:r>
              <a:rPr lang="en-US" sz="1400" b="1" dirty="0" err="1">
                <a:solidFill>
                  <a:schemeClr val="bg1"/>
                </a:solidFill>
                <a:latin typeface="Calibri" panose="020F0502020204030204" pitchFamily="34" charset="0"/>
                <a:cs typeface="Calibri" panose="020F0502020204030204" pitchFamily="34" charset="0"/>
              </a:rPr>
              <a:t>greta</a:t>
            </a:r>
            <a:r>
              <a:rPr lang="en-US" sz="1400" b="1" dirty="0">
                <a:solidFill>
                  <a:schemeClr val="bg1"/>
                </a:solidFill>
                <a:latin typeface="Calibri" panose="020F0502020204030204" pitchFamily="34" charset="0"/>
                <a:cs typeface="Calibri" panose="020F0502020204030204" pitchFamily="34" charset="0"/>
              </a:rPr>
              <a:t> Mexico)</a:t>
            </a:r>
            <a:endParaRPr lang="en-US" sz="1400" b="1" i="1" dirty="0">
              <a:solidFill>
                <a:schemeClr val="bg1"/>
              </a:solidFill>
              <a:latin typeface="Calibri" panose="020F050202020403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CE680E23-FCD6-4260-AE47-CB7FEC298A5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0003" t="57083" r="34166"/>
          <a:stretch/>
        </p:blipFill>
        <p:spPr>
          <a:xfrm>
            <a:off x="6207644" y="1146526"/>
            <a:ext cx="2764637" cy="2207581"/>
          </a:xfrm>
          <a:prstGeom prst="rect">
            <a:avLst/>
          </a:prstGeom>
          <a:ln>
            <a:noFill/>
          </a:ln>
          <a:effectLst>
            <a:softEdge rad="112500"/>
          </a:effectLst>
        </p:spPr>
      </p:pic>
      <p:sp>
        <p:nvSpPr>
          <p:cNvPr id="15" name="TextBox 14">
            <a:extLst>
              <a:ext uri="{FF2B5EF4-FFF2-40B4-BE49-F238E27FC236}">
                <a16:creationId xmlns:a16="http://schemas.microsoft.com/office/drawing/2014/main" id="{A670A366-9945-4A6A-8029-5238287FCC7A}"/>
              </a:ext>
            </a:extLst>
          </p:cNvPr>
          <p:cNvSpPr txBox="1"/>
          <p:nvPr/>
        </p:nvSpPr>
        <p:spPr>
          <a:xfrm>
            <a:off x="6934200" y="2710764"/>
            <a:ext cx="2416870" cy="307777"/>
          </a:xfrm>
          <a:prstGeom prst="rect">
            <a:avLst/>
          </a:prstGeom>
          <a:noFill/>
        </p:spPr>
        <p:txBody>
          <a:bodyPr wrap="square" rtlCol="0">
            <a:spAutoFit/>
          </a:bodyPr>
          <a:lstStyle/>
          <a:p>
            <a:r>
              <a:rPr lang="en-US" sz="1400" b="1" dirty="0">
                <a:latin typeface="Calibri" panose="020F0502020204030204" pitchFamily="34" charset="0"/>
                <a:cs typeface="Calibri" panose="020F0502020204030204" pitchFamily="34" charset="0"/>
              </a:rPr>
              <a:t>Turmeric roots</a:t>
            </a:r>
            <a:endParaRPr lang="en-US" sz="1400" b="1" i="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01802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47</a:t>
            </a:fld>
            <a:endParaRPr lang="en-US" altLang="en-US"/>
          </a:p>
        </p:txBody>
      </p:sp>
      <p:sp>
        <p:nvSpPr>
          <p:cNvPr id="6" name="Title 1"/>
          <p:cNvSpPr txBox="1">
            <a:spLocks/>
          </p:cNvSpPr>
          <p:nvPr/>
        </p:nvSpPr>
        <p:spPr>
          <a:xfrm>
            <a:off x="304800" y="381000"/>
            <a:ext cx="8229600" cy="1143000"/>
          </a:xfrm>
          <a:prstGeom prst="rect">
            <a:avLst/>
          </a:prstGeom>
        </p:spPr>
        <p:txBody>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eaLnBrk="1" hangingPunct="1"/>
            <a:r>
              <a:rPr lang="en-US" dirty="0"/>
              <a:t>What to Look for During the Investigation</a:t>
            </a:r>
          </a:p>
        </p:txBody>
      </p:sp>
      <p:sp>
        <p:nvSpPr>
          <p:cNvPr id="7" name="Rectangle 6"/>
          <p:cNvSpPr/>
          <p:nvPr/>
        </p:nvSpPr>
        <p:spPr>
          <a:xfrm>
            <a:off x="304800" y="887595"/>
            <a:ext cx="7239000" cy="369332"/>
          </a:xfrm>
          <a:prstGeom prst="rect">
            <a:avLst/>
          </a:prstGeom>
        </p:spPr>
        <p:txBody>
          <a:bodyPr wrap="square">
            <a:spAutoFit/>
          </a:bodyPr>
          <a:lstStyle/>
          <a:p>
            <a:r>
              <a:rPr lang="en-US" sz="1800" dirty="0">
                <a:latin typeface="+mj-lt"/>
              </a:rPr>
              <a:t>Other Household Lead Sources</a:t>
            </a:r>
          </a:p>
        </p:txBody>
      </p:sp>
      <p:pic>
        <p:nvPicPr>
          <p:cNvPr id="9" name="Picture 8" descr="Screen Clipping">
            <a:extLst>
              <a:ext uri="{FF2B5EF4-FFF2-40B4-BE49-F238E27FC236}">
                <a16:creationId xmlns:a16="http://schemas.microsoft.com/office/drawing/2014/main" id="{0076C83D-1083-44E6-876D-B9582A23CAB3}"/>
              </a:ext>
            </a:extLst>
          </p:cNvPr>
          <p:cNvPicPr>
            <a:picLocks noChangeAspect="1"/>
          </p:cNvPicPr>
          <p:nvPr/>
        </p:nvPicPr>
        <p:blipFill rotWithShape="1">
          <a:blip r:embed="rId3">
            <a:extLst>
              <a:ext uri="{28A0092B-C50C-407E-A947-70E740481C1C}">
                <a14:useLocalDpi xmlns:a14="http://schemas.microsoft.com/office/drawing/2010/main" val="0"/>
              </a:ext>
            </a:extLst>
          </a:blip>
          <a:srcRect b="474"/>
          <a:stretch/>
        </p:blipFill>
        <p:spPr>
          <a:xfrm rot="16200000">
            <a:off x="4038600" y="685798"/>
            <a:ext cx="4038600" cy="5410200"/>
          </a:xfrm>
          <a:prstGeom prst="rect">
            <a:avLst/>
          </a:prstGeom>
        </p:spPr>
      </p:pic>
      <p:pic>
        <p:nvPicPr>
          <p:cNvPr id="11" name="Picture 10">
            <a:extLst>
              <a:ext uri="{FF2B5EF4-FFF2-40B4-BE49-F238E27FC236}">
                <a16:creationId xmlns:a16="http://schemas.microsoft.com/office/drawing/2014/main" id="{06B7AE64-F5C0-4387-B830-18BCD6F09DD8}"/>
              </a:ext>
            </a:extLst>
          </p:cNvPr>
          <p:cNvPicPr>
            <a:picLocks noChangeAspect="1"/>
          </p:cNvPicPr>
          <p:nvPr/>
        </p:nvPicPr>
        <p:blipFill rotWithShape="1">
          <a:blip r:embed="rId4">
            <a:extLst>
              <a:ext uri="{28A0092B-C50C-407E-A947-70E740481C1C}">
                <a14:useLocalDpi xmlns:a14="http://schemas.microsoft.com/office/drawing/2010/main" val="0"/>
              </a:ext>
            </a:extLst>
          </a:blip>
          <a:srcRect l="31250" t="18750" r="19062" b="25000"/>
          <a:stretch/>
        </p:blipFill>
        <p:spPr>
          <a:xfrm>
            <a:off x="380996" y="1371597"/>
            <a:ext cx="2753498" cy="2337876"/>
          </a:xfrm>
          <a:prstGeom prst="rect">
            <a:avLst/>
          </a:prstGeom>
        </p:spPr>
      </p:pic>
      <p:pic>
        <p:nvPicPr>
          <p:cNvPr id="13" name="Picture 12">
            <a:extLst>
              <a:ext uri="{FF2B5EF4-FFF2-40B4-BE49-F238E27FC236}">
                <a16:creationId xmlns:a16="http://schemas.microsoft.com/office/drawing/2014/main" id="{C605A335-819F-4820-A082-633E6447924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0996" y="3790948"/>
            <a:ext cx="2753498" cy="2065124"/>
          </a:xfrm>
          <a:prstGeom prst="rect">
            <a:avLst/>
          </a:prstGeom>
        </p:spPr>
      </p:pic>
      <p:sp>
        <p:nvSpPr>
          <p:cNvPr id="10" name="TextBox 9">
            <a:extLst>
              <a:ext uri="{FF2B5EF4-FFF2-40B4-BE49-F238E27FC236}">
                <a16:creationId xmlns:a16="http://schemas.microsoft.com/office/drawing/2014/main" id="{94734871-F1FD-4B4C-82E6-38CDA1E772DE}"/>
              </a:ext>
            </a:extLst>
          </p:cNvPr>
          <p:cNvSpPr txBox="1"/>
          <p:nvPr/>
        </p:nvSpPr>
        <p:spPr>
          <a:xfrm>
            <a:off x="3389869" y="4983286"/>
            <a:ext cx="1295400" cy="307777"/>
          </a:xfrm>
          <a:prstGeom prst="rect">
            <a:avLst/>
          </a:prstGeom>
          <a:noFill/>
        </p:spPr>
        <p:txBody>
          <a:bodyPr wrap="square" rtlCol="0">
            <a:spAutoFit/>
          </a:bodyPr>
          <a:lstStyle/>
          <a:p>
            <a:r>
              <a:rPr lang="en-US" sz="1400" b="1" dirty="0">
                <a:solidFill>
                  <a:schemeClr val="bg1"/>
                </a:solidFill>
                <a:latin typeface="Calibri" panose="020F0502020204030204" pitchFamily="34" charset="0"/>
                <a:cs typeface="Calibri" panose="020F0502020204030204" pitchFamily="34" charset="0"/>
              </a:rPr>
              <a:t>Fishing gear</a:t>
            </a:r>
          </a:p>
        </p:txBody>
      </p:sp>
      <p:sp>
        <p:nvSpPr>
          <p:cNvPr id="12" name="TextBox 11">
            <a:extLst>
              <a:ext uri="{FF2B5EF4-FFF2-40B4-BE49-F238E27FC236}">
                <a16:creationId xmlns:a16="http://schemas.microsoft.com/office/drawing/2014/main" id="{06A3679D-206D-41F6-8CCD-09D88238E998}"/>
              </a:ext>
            </a:extLst>
          </p:cNvPr>
          <p:cNvSpPr txBox="1"/>
          <p:nvPr/>
        </p:nvSpPr>
        <p:spPr>
          <a:xfrm>
            <a:off x="380996" y="3362106"/>
            <a:ext cx="2057404" cy="307777"/>
          </a:xfrm>
          <a:prstGeom prst="rect">
            <a:avLst/>
          </a:prstGeom>
          <a:noFill/>
        </p:spPr>
        <p:txBody>
          <a:bodyPr wrap="square" rtlCol="0">
            <a:spAutoFit/>
          </a:bodyPr>
          <a:lstStyle/>
          <a:p>
            <a:r>
              <a:rPr lang="en-US" sz="1400" b="1" dirty="0">
                <a:solidFill>
                  <a:schemeClr val="bg1"/>
                </a:solidFill>
                <a:latin typeface="Calibri" panose="020F0502020204030204" pitchFamily="34" charset="0"/>
                <a:cs typeface="Calibri" panose="020F0502020204030204" pitchFamily="34" charset="0"/>
              </a:rPr>
              <a:t>Homemade fishing gear</a:t>
            </a:r>
          </a:p>
        </p:txBody>
      </p:sp>
      <p:sp>
        <p:nvSpPr>
          <p:cNvPr id="14" name="TextBox 13">
            <a:extLst>
              <a:ext uri="{FF2B5EF4-FFF2-40B4-BE49-F238E27FC236}">
                <a16:creationId xmlns:a16="http://schemas.microsoft.com/office/drawing/2014/main" id="{E8D677FD-BBDD-45DC-831C-3F6C4664EC91}"/>
              </a:ext>
            </a:extLst>
          </p:cNvPr>
          <p:cNvSpPr txBox="1"/>
          <p:nvPr/>
        </p:nvSpPr>
        <p:spPr>
          <a:xfrm>
            <a:off x="2094469" y="5523010"/>
            <a:ext cx="1295400" cy="307777"/>
          </a:xfrm>
          <a:prstGeom prst="rect">
            <a:avLst/>
          </a:prstGeom>
          <a:noFill/>
        </p:spPr>
        <p:txBody>
          <a:bodyPr wrap="square" rtlCol="0">
            <a:spAutoFit/>
          </a:bodyPr>
          <a:lstStyle/>
          <a:p>
            <a:r>
              <a:rPr lang="en-US" sz="1400" b="1" dirty="0">
                <a:solidFill>
                  <a:schemeClr val="bg1"/>
                </a:solidFill>
                <a:latin typeface="Calibri" panose="020F0502020204030204" pitchFamily="34" charset="0"/>
                <a:cs typeface="Calibri" panose="020F0502020204030204" pitchFamily="34" charset="0"/>
              </a:rPr>
              <a:t>Lead chips</a:t>
            </a:r>
          </a:p>
        </p:txBody>
      </p:sp>
    </p:spTree>
    <p:extLst>
      <p:ext uri="{BB962C8B-B14F-4D97-AF65-F5344CB8AC3E}">
        <p14:creationId xmlns:p14="http://schemas.microsoft.com/office/powerpoint/2010/main" val="2235321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48</a:t>
            </a:fld>
            <a:endParaRPr lang="en-US" altLang="en-US"/>
          </a:p>
        </p:txBody>
      </p:sp>
      <p:pic>
        <p:nvPicPr>
          <p:cNvPr id="6" name="Picture 2" descr="C:\Users\LPPW\Desktop\Lead\LPPW Files\Tier 1\Photos\Lead Check Results\photo 2 (2).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4773"/>
          <a:stretch/>
        </p:blipFill>
        <p:spPr bwMode="auto">
          <a:xfrm>
            <a:off x="5029200" y="1723888"/>
            <a:ext cx="3810000" cy="3352800"/>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1"/>
          <p:cNvSpPr txBox="1">
            <a:spLocks/>
          </p:cNvSpPr>
          <p:nvPr/>
        </p:nvSpPr>
        <p:spPr>
          <a:xfrm>
            <a:off x="304800" y="381000"/>
            <a:ext cx="8229600" cy="1143000"/>
          </a:xfrm>
          <a:prstGeom prst="rect">
            <a:avLst/>
          </a:prstGeom>
        </p:spPr>
        <p:txBody>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eaLnBrk="1" hangingPunct="1"/>
            <a:r>
              <a:rPr lang="en-US" dirty="0"/>
              <a:t>What to Look for During the Investigation</a:t>
            </a:r>
          </a:p>
        </p:txBody>
      </p:sp>
      <p:sp>
        <p:nvSpPr>
          <p:cNvPr id="11" name="Rectangle 10"/>
          <p:cNvSpPr/>
          <p:nvPr/>
        </p:nvSpPr>
        <p:spPr>
          <a:xfrm>
            <a:off x="304800" y="887595"/>
            <a:ext cx="7239000" cy="369332"/>
          </a:xfrm>
          <a:prstGeom prst="rect">
            <a:avLst/>
          </a:prstGeom>
        </p:spPr>
        <p:txBody>
          <a:bodyPr wrap="square">
            <a:spAutoFit/>
          </a:bodyPr>
          <a:lstStyle/>
          <a:p>
            <a:r>
              <a:rPr lang="en-US" sz="1800" dirty="0">
                <a:latin typeface="+mj-lt"/>
              </a:rPr>
              <a:t>Checking for the presence of lead-based paint</a:t>
            </a:r>
          </a:p>
        </p:txBody>
      </p:sp>
      <p:pic>
        <p:nvPicPr>
          <p:cNvPr id="2" name="Picture 1" descr="3M™ Leadcheck™ Swabs - Qualitative Spot Test Kit for Lead in Paint - 3M-leadcheck-report.pdf - Mozilla Firefox"/>
          <p:cNvPicPr>
            <a:picLocks noChangeAspect="1"/>
          </p:cNvPicPr>
          <p:nvPr/>
        </p:nvPicPr>
        <p:blipFill rotWithShape="1">
          <a:blip r:embed="rId4" cstate="print">
            <a:extLst>
              <a:ext uri="{28A0092B-C50C-407E-A947-70E740481C1C}">
                <a14:useLocalDpi xmlns:a14="http://schemas.microsoft.com/office/drawing/2010/main" val="0"/>
              </a:ext>
            </a:extLst>
          </a:blip>
          <a:srcRect l="37500" t="14671" r="30000" b="33808"/>
          <a:stretch/>
        </p:blipFill>
        <p:spPr>
          <a:xfrm>
            <a:off x="6883399" y="3400288"/>
            <a:ext cx="1828800" cy="1641231"/>
          </a:xfrm>
          <a:prstGeom prst="rect">
            <a:avLst/>
          </a:prstGeom>
          <a:ln>
            <a:noFill/>
          </a:ln>
          <a:effectLst>
            <a:softEdge rad="112500"/>
          </a:effectLst>
        </p:spPr>
      </p:pic>
      <p:pic>
        <p:nvPicPr>
          <p:cNvPr id="5122" name="Picture 2" descr="http://cdn3.volusion.com/hvjys.eshdb/v/vspfiles/photos/AS5011-3.jpg?1463569739"/>
          <p:cNvPicPr>
            <a:picLocks noChangeAspect="1" noChangeArrowheads="1"/>
          </p:cNvPicPr>
          <p:nvPr/>
        </p:nvPicPr>
        <p:blipFill rotWithShape="1">
          <a:blip r:embed="rId5">
            <a:extLst>
              <a:ext uri="{28A0092B-C50C-407E-A947-70E740481C1C}">
                <a14:useLocalDpi xmlns:a14="http://schemas.microsoft.com/office/drawing/2010/main" val="0"/>
              </a:ext>
            </a:extLst>
          </a:blip>
          <a:srcRect r="2071"/>
          <a:stretch/>
        </p:blipFill>
        <p:spPr bwMode="auto">
          <a:xfrm>
            <a:off x="269966" y="1804987"/>
            <a:ext cx="4683034" cy="3300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1617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304800" y="5943600"/>
            <a:ext cx="3505200" cy="476250"/>
          </a:xfrm>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49</a:t>
            </a:fld>
            <a:endParaRPr lang="en-US" altLang="en-US"/>
          </a:p>
        </p:txBody>
      </p:sp>
      <p:sp>
        <p:nvSpPr>
          <p:cNvPr id="10" name="Title 1"/>
          <p:cNvSpPr txBox="1">
            <a:spLocks/>
          </p:cNvSpPr>
          <p:nvPr/>
        </p:nvSpPr>
        <p:spPr>
          <a:xfrm>
            <a:off x="304800" y="381000"/>
            <a:ext cx="8229600" cy="1143000"/>
          </a:xfrm>
          <a:prstGeom prst="rect">
            <a:avLst/>
          </a:prstGeom>
        </p:spPr>
        <p:txBody>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eaLnBrk="1" hangingPunct="1"/>
            <a:r>
              <a:rPr lang="en-US" dirty="0"/>
              <a:t>What to Look for During the Investigation</a:t>
            </a:r>
          </a:p>
        </p:txBody>
      </p:sp>
      <p:sp>
        <p:nvSpPr>
          <p:cNvPr id="11" name="Rectangle 10"/>
          <p:cNvSpPr/>
          <p:nvPr/>
        </p:nvSpPr>
        <p:spPr>
          <a:xfrm>
            <a:off x="304800" y="887595"/>
            <a:ext cx="7239000" cy="369332"/>
          </a:xfrm>
          <a:prstGeom prst="rect">
            <a:avLst/>
          </a:prstGeom>
        </p:spPr>
        <p:txBody>
          <a:bodyPr wrap="square">
            <a:spAutoFit/>
          </a:bodyPr>
          <a:lstStyle/>
          <a:p>
            <a:r>
              <a:rPr lang="en-US" sz="1800" dirty="0">
                <a:latin typeface="+mj-lt"/>
              </a:rPr>
              <a:t>Checking for the presence of lead in paint or other surface coatings</a:t>
            </a:r>
          </a:p>
        </p:txBody>
      </p:sp>
      <p:pic>
        <p:nvPicPr>
          <p:cNvPr id="7" name="Picture 6">
            <a:extLst>
              <a:ext uri="{FF2B5EF4-FFF2-40B4-BE49-F238E27FC236}">
                <a16:creationId xmlns:a16="http://schemas.microsoft.com/office/drawing/2014/main" id="{93361408-5E39-481C-865A-4EFF1F26AFE8}"/>
              </a:ext>
            </a:extLst>
          </p:cNvPr>
          <p:cNvPicPr>
            <a:picLocks noChangeAspect="1"/>
          </p:cNvPicPr>
          <p:nvPr/>
        </p:nvPicPr>
        <p:blipFill rotWithShape="1">
          <a:blip r:embed="rId3">
            <a:extLst>
              <a:ext uri="{28A0092B-C50C-407E-A947-70E740481C1C}">
                <a14:useLocalDpi xmlns:a14="http://schemas.microsoft.com/office/drawing/2010/main" val="0"/>
              </a:ext>
            </a:extLst>
          </a:blip>
          <a:srcRect l="35989" r="14011"/>
          <a:stretch/>
        </p:blipFill>
        <p:spPr>
          <a:xfrm rot="5400000">
            <a:off x="5276849" y="947552"/>
            <a:ext cx="1905002" cy="2857500"/>
          </a:xfrm>
          <a:prstGeom prst="rect">
            <a:avLst/>
          </a:prstGeom>
        </p:spPr>
      </p:pic>
      <p:pic>
        <p:nvPicPr>
          <p:cNvPr id="15" name="Picture 14">
            <a:extLst>
              <a:ext uri="{FF2B5EF4-FFF2-40B4-BE49-F238E27FC236}">
                <a16:creationId xmlns:a16="http://schemas.microsoft.com/office/drawing/2014/main" id="{B17E2142-91A6-4BFE-91DF-0D9F33E7E129}"/>
              </a:ext>
            </a:extLst>
          </p:cNvPr>
          <p:cNvPicPr>
            <a:picLocks noChangeAspect="1"/>
          </p:cNvPicPr>
          <p:nvPr/>
        </p:nvPicPr>
        <p:blipFill rotWithShape="1">
          <a:blip r:embed="rId4">
            <a:extLst>
              <a:ext uri="{28A0092B-C50C-407E-A947-70E740481C1C}">
                <a14:useLocalDpi xmlns:a14="http://schemas.microsoft.com/office/drawing/2010/main" val="0"/>
              </a:ext>
            </a:extLst>
          </a:blip>
          <a:srcRect l="37911" r="15141"/>
          <a:stretch/>
        </p:blipFill>
        <p:spPr>
          <a:xfrm rot="5400000">
            <a:off x="1104900" y="3088481"/>
            <a:ext cx="1905000" cy="3043238"/>
          </a:xfrm>
          <a:prstGeom prst="rect">
            <a:avLst/>
          </a:prstGeom>
        </p:spPr>
      </p:pic>
      <p:pic>
        <p:nvPicPr>
          <p:cNvPr id="17" name="Picture 16">
            <a:extLst>
              <a:ext uri="{FF2B5EF4-FFF2-40B4-BE49-F238E27FC236}">
                <a16:creationId xmlns:a16="http://schemas.microsoft.com/office/drawing/2014/main" id="{EB82AC79-7BA1-41A5-92F5-F0F16A70FCBC}"/>
              </a:ext>
            </a:extLst>
          </p:cNvPr>
          <p:cNvPicPr>
            <a:picLocks noChangeAspect="1"/>
          </p:cNvPicPr>
          <p:nvPr/>
        </p:nvPicPr>
        <p:blipFill rotWithShape="1">
          <a:blip r:embed="rId5">
            <a:extLst>
              <a:ext uri="{28A0092B-C50C-407E-A947-70E740481C1C}">
                <a14:useLocalDpi xmlns:a14="http://schemas.microsoft.com/office/drawing/2010/main" val="0"/>
              </a:ext>
            </a:extLst>
          </a:blip>
          <a:srcRect l="40791"/>
          <a:stretch/>
        </p:blipFill>
        <p:spPr>
          <a:xfrm rot="5400000">
            <a:off x="5341050" y="3359478"/>
            <a:ext cx="2052824" cy="2600325"/>
          </a:xfrm>
          <a:prstGeom prst="rect">
            <a:avLst/>
          </a:prstGeom>
        </p:spPr>
      </p:pic>
      <p:pic>
        <p:nvPicPr>
          <p:cNvPr id="19" name="Picture 18">
            <a:extLst>
              <a:ext uri="{FF2B5EF4-FFF2-40B4-BE49-F238E27FC236}">
                <a16:creationId xmlns:a16="http://schemas.microsoft.com/office/drawing/2014/main" id="{E7B508E0-835A-487F-BFA0-AA0E0882CA6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9600" y="1423802"/>
            <a:ext cx="2514600" cy="1885950"/>
          </a:xfrm>
          <a:prstGeom prst="rect">
            <a:avLst/>
          </a:prstGeom>
        </p:spPr>
      </p:pic>
      <p:sp>
        <p:nvSpPr>
          <p:cNvPr id="20" name="TextBox 19">
            <a:extLst>
              <a:ext uri="{FF2B5EF4-FFF2-40B4-BE49-F238E27FC236}">
                <a16:creationId xmlns:a16="http://schemas.microsoft.com/office/drawing/2014/main" id="{A1B4DC48-2CCA-403A-8C76-F7512C366097}"/>
              </a:ext>
            </a:extLst>
          </p:cNvPr>
          <p:cNvSpPr txBox="1"/>
          <p:nvPr/>
        </p:nvSpPr>
        <p:spPr>
          <a:xfrm>
            <a:off x="533400" y="3263385"/>
            <a:ext cx="2590800" cy="369332"/>
          </a:xfrm>
          <a:prstGeom prst="rect">
            <a:avLst/>
          </a:prstGeom>
          <a:noFill/>
        </p:spPr>
        <p:txBody>
          <a:bodyPr wrap="square" rtlCol="0">
            <a:spAutoFit/>
          </a:bodyPr>
          <a:lstStyle/>
          <a:p>
            <a:r>
              <a:rPr lang="en-US" sz="1800" dirty="0"/>
              <a:t>Step 1: Check vials inside</a:t>
            </a:r>
          </a:p>
        </p:txBody>
      </p:sp>
      <p:sp>
        <p:nvSpPr>
          <p:cNvPr id="21" name="TextBox 20">
            <a:extLst>
              <a:ext uri="{FF2B5EF4-FFF2-40B4-BE49-F238E27FC236}">
                <a16:creationId xmlns:a16="http://schemas.microsoft.com/office/drawing/2014/main" id="{522B631D-81CD-4C51-B382-5CB228035C0A}"/>
              </a:ext>
            </a:extLst>
          </p:cNvPr>
          <p:cNvSpPr txBox="1"/>
          <p:nvPr/>
        </p:nvSpPr>
        <p:spPr>
          <a:xfrm>
            <a:off x="4724400" y="3263385"/>
            <a:ext cx="2590800" cy="369332"/>
          </a:xfrm>
          <a:prstGeom prst="rect">
            <a:avLst/>
          </a:prstGeom>
          <a:noFill/>
        </p:spPr>
        <p:txBody>
          <a:bodyPr wrap="square" rtlCol="0">
            <a:spAutoFit/>
          </a:bodyPr>
          <a:lstStyle/>
          <a:p>
            <a:r>
              <a:rPr lang="en-US" sz="1800" dirty="0"/>
              <a:t>Step 2: Crush “A”</a:t>
            </a:r>
          </a:p>
        </p:txBody>
      </p:sp>
      <p:sp>
        <p:nvSpPr>
          <p:cNvPr id="22" name="TextBox 21">
            <a:extLst>
              <a:ext uri="{FF2B5EF4-FFF2-40B4-BE49-F238E27FC236}">
                <a16:creationId xmlns:a16="http://schemas.microsoft.com/office/drawing/2014/main" id="{8F80A519-84FB-42A1-901E-2114FA8AE0B5}"/>
              </a:ext>
            </a:extLst>
          </p:cNvPr>
          <p:cNvSpPr txBox="1"/>
          <p:nvPr/>
        </p:nvSpPr>
        <p:spPr>
          <a:xfrm>
            <a:off x="436959" y="5562600"/>
            <a:ext cx="2590800" cy="369332"/>
          </a:xfrm>
          <a:prstGeom prst="rect">
            <a:avLst/>
          </a:prstGeom>
          <a:noFill/>
        </p:spPr>
        <p:txBody>
          <a:bodyPr wrap="square" rtlCol="0">
            <a:spAutoFit/>
          </a:bodyPr>
          <a:lstStyle/>
          <a:p>
            <a:r>
              <a:rPr lang="en-US" sz="1800" dirty="0"/>
              <a:t>Step 3: Crush “B”</a:t>
            </a:r>
          </a:p>
        </p:txBody>
      </p:sp>
      <p:sp>
        <p:nvSpPr>
          <p:cNvPr id="23" name="TextBox 22">
            <a:extLst>
              <a:ext uri="{FF2B5EF4-FFF2-40B4-BE49-F238E27FC236}">
                <a16:creationId xmlns:a16="http://schemas.microsoft.com/office/drawing/2014/main" id="{CFA33D3E-4D9E-4417-8C74-591919005BA0}"/>
              </a:ext>
            </a:extLst>
          </p:cNvPr>
          <p:cNvSpPr txBox="1"/>
          <p:nvPr/>
        </p:nvSpPr>
        <p:spPr>
          <a:xfrm>
            <a:off x="4970858" y="5640196"/>
            <a:ext cx="2590800" cy="369332"/>
          </a:xfrm>
          <a:prstGeom prst="rect">
            <a:avLst/>
          </a:prstGeom>
          <a:noFill/>
        </p:spPr>
        <p:txBody>
          <a:bodyPr wrap="square" rtlCol="0">
            <a:spAutoFit/>
          </a:bodyPr>
          <a:lstStyle/>
          <a:p>
            <a:r>
              <a:rPr lang="en-US" sz="1800" dirty="0"/>
              <a:t>Step 4: Shake for 10 secs.</a:t>
            </a:r>
          </a:p>
        </p:txBody>
      </p:sp>
    </p:spTree>
    <p:extLst>
      <p:ext uri="{BB962C8B-B14F-4D97-AF65-F5344CB8AC3E}">
        <p14:creationId xmlns:p14="http://schemas.microsoft.com/office/powerpoint/2010/main" val="1932174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5</a:t>
            </a:fld>
            <a:endParaRPr lang="en-US" altLang="en-US"/>
          </a:p>
        </p:txBody>
      </p:sp>
      <p:pic>
        <p:nvPicPr>
          <p:cNvPr id="7" name="Picture 6">
            <a:extLst>
              <a:ext uri="{FF2B5EF4-FFF2-40B4-BE49-F238E27FC236}">
                <a16:creationId xmlns:a16="http://schemas.microsoft.com/office/drawing/2014/main" id="{12882B35-6664-4362-B749-626C78B2D187}"/>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631"/>
          <a:stretch/>
        </p:blipFill>
        <p:spPr>
          <a:xfrm>
            <a:off x="1186248" y="224270"/>
            <a:ext cx="6814751" cy="5647764"/>
          </a:xfrm>
          <a:prstGeom prst="rect">
            <a:avLst/>
          </a:prstGeom>
        </p:spPr>
      </p:pic>
    </p:spTree>
    <p:extLst>
      <p:ext uri="{BB962C8B-B14F-4D97-AF65-F5344CB8AC3E}">
        <p14:creationId xmlns:p14="http://schemas.microsoft.com/office/powerpoint/2010/main" val="39247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50</a:t>
            </a:fld>
            <a:endParaRPr lang="en-US" altLang="en-US"/>
          </a:p>
        </p:txBody>
      </p:sp>
      <p:pic>
        <p:nvPicPr>
          <p:cNvPr id="8" name="Picture 7" descr="Investigative_Guidelines.pdf - Adobe Acrobat Pro"/>
          <p:cNvPicPr>
            <a:picLocks noChangeAspect="1"/>
          </p:cNvPicPr>
          <p:nvPr/>
        </p:nvPicPr>
        <p:blipFill rotWithShape="1">
          <a:blip r:embed="rId3">
            <a:extLst>
              <a:ext uri="{28A0092B-C50C-407E-A947-70E740481C1C}">
                <a14:useLocalDpi xmlns:a14="http://schemas.microsoft.com/office/drawing/2010/main" val="0"/>
              </a:ext>
            </a:extLst>
          </a:blip>
          <a:srcRect l="31667" t="29392" r="30833" b="43899"/>
          <a:stretch/>
        </p:blipFill>
        <p:spPr>
          <a:xfrm>
            <a:off x="914400" y="1891145"/>
            <a:ext cx="6992394" cy="2819400"/>
          </a:xfrm>
          <a:prstGeom prst="rect">
            <a:avLst/>
          </a:prstGeom>
          <a:ln>
            <a:noFill/>
          </a:ln>
          <a:effectLst>
            <a:outerShdw blurRad="292100" dist="139700" dir="2700000" algn="tl" rotWithShape="0">
              <a:srgbClr val="333333">
                <a:alpha val="65000"/>
              </a:srgbClr>
            </a:outerShdw>
          </a:effectLst>
        </p:spPr>
      </p:pic>
      <p:pic>
        <p:nvPicPr>
          <p:cNvPr id="9" name="Picture 8" descr="Screen Clipping"/>
          <p:cNvPicPr>
            <a:picLocks noChangeAspect="1"/>
          </p:cNvPicPr>
          <p:nvPr/>
        </p:nvPicPr>
        <p:blipFill rotWithShape="1">
          <a:blip r:embed="rId4">
            <a:extLst>
              <a:ext uri="{28A0092B-C50C-407E-A947-70E740481C1C}">
                <a14:useLocalDpi xmlns:a14="http://schemas.microsoft.com/office/drawing/2010/main" val="0"/>
              </a:ext>
            </a:extLst>
          </a:blip>
          <a:srcRect l="54497" b="21624"/>
          <a:stretch/>
        </p:blipFill>
        <p:spPr>
          <a:xfrm>
            <a:off x="6073315" y="921327"/>
            <a:ext cx="1848719" cy="914400"/>
          </a:xfrm>
          <a:prstGeom prst="rect">
            <a:avLst/>
          </a:prstGeom>
        </p:spPr>
      </p:pic>
      <p:sp>
        <p:nvSpPr>
          <p:cNvPr id="10" name="Title 1"/>
          <p:cNvSpPr txBox="1">
            <a:spLocks/>
          </p:cNvSpPr>
          <p:nvPr/>
        </p:nvSpPr>
        <p:spPr>
          <a:xfrm>
            <a:off x="304800" y="381000"/>
            <a:ext cx="8229600" cy="1143000"/>
          </a:xfrm>
          <a:prstGeom prst="rect">
            <a:avLst/>
          </a:prstGeom>
        </p:spPr>
        <p:txBody>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eaLnBrk="1" hangingPunct="1"/>
            <a:r>
              <a:rPr lang="en-US" dirty="0"/>
              <a:t>What to Look for During the Investigation</a:t>
            </a:r>
          </a:p>
        </p:txBody>
      </p:sp>
      <p:sp>
        <p:nvSpPr>
          <p:cNvPr id="11" name="Rectangle 10"/>
          <p:cNvSpPr/>
          <p:nvPr/>
        </p:nvSpPr>
        <p:spPr>
          <a:xfrm>
            <a:off x="304800" y="887595"/>
            <a:ext cx="7239000" cy="369332"/>
          </a:xfrm>
          <a:prstGeom prst="rect">
            <a:avLst/>
          </a:prstGeom>
        </p:spPr>
        <p:txBody>
          <a:bodyPr wrap="square">
            <a:spAutoFit/>
          </a:bodyPr>
          <a:lstStyle/>
          <a:p>
            <a:r>
              <a:rPr lang="en-US" sz="1800" dirty="0">
                <a:latin typeface="+mj-lt"/>
              </a:rPr>
              <a:t>Checking for the presence of lead </a:t>
            </a:r>
          </a:p>
        </p:txBody>
      </p:sp>
    </p:spTree>
    <p:extLst>
      <p:ext uri="{BB962C8B-B14F-4D97-AF65-F5344CB8AC3E}">
        <p14:creationId xmlns:p14="http://schemas.microsoft.com/office/powerpoint/2010/main" val="2558969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51</a:t>
            </a:fld>
            <a:endParaRPr lang="en-US" altLang="en-US"/>
          </a:p>
        </p:txBody>
      </p:sp>
      <p:sp>
        <p:nvSpPr>
          <p:cNvPr id="6" name="Title 1"/>
          <p:cNvSpPr txBox="1">
            <a:spLocks/>
          </p:cNvSpPr>
          <p:nvPr/>
        </p:nvSpPr>
        <p:spPr>
          <a:xfrm>
            <a:off x="457200" y="304800"/>
            <a:ext cx="8229600" cy="1143000"/>
          </a:xfrm>
          <a:prstGeom prst="rect">
            <a:avLst/>
          </a:prstGeom>
        </p:spPr>
        <p:txBody>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eaLnBrk="1" hangingPunct="1"/>
            <a:r>
              <a:rPr lang="en-US" dirty="0"/>
              <a:t>Case Management Investigation Limitations</a:t>
            </a:r>
          </a:p>
        </p:txBody>
      </p:sp>
      <p:sp>
        <p:nvSpPr>
          <p:cNvPr id="11" name="Rectangle 10"/>
          <p:cNvSpPr/>
          <p:nvPr/>
        </p:nvSpPr>
        <p:spPr>
          <a:xfrm>
            <a:off x="609600" y="1905000"/>
            <a:ext cx="8077200" cy="3416320"/>
          </a:xfrm>
          <a:prstGeom prst="rect">
            <a:avLst/>
          </a:prstGeom>
        </p:spPr>
        <p:txBody>
          <a:bodyPr wrap="square">
            <a:spAutoFit/>
          </a:bodyPr>
          <a:lstStyle/>
          <a:p>
            <a:pPr marL="285750" indent="-285750">
              <a:buFont typeface="Arial" panose="020B0604020202020204" pitchFamily="34" charset="0"/>
              <a:buChar char="•"/>
            </a:pPr>
            <a:r>
              <a:rPr lang="en-US" sz="1800" dirty="0"/>
              <a:t>Risk assessments are on-site investigations to determine the existence, nature, severity, and location of lead-based paint hazards accompanied by a report explaining the results and options for reducing lead-based paint hazards (40 CFR745.227(d)(11)) </a:t>
            </a:r>
          </a:p>
          <a:p>
            <a:endParaRPr lang="en-US" sz="1800" dirty="0"/>
          </a:p>
          <a:p>
            <a:pPr marL="285750" indent="-285750">
              <a:buFont typeface="Arial" panose="020B0604020202020204" pitchFamily="34" charset="0"/>
              <a:buChar char="•"/>
            </a:pPr>
            <a:r>
              <a:rPr lang="en-US" sz="1800" dirty="0"/>
              <a:t>A lead-based paint hazard is any condition that causes exposure to lead from </a:t>
            </a:r>
            <a:r>
              <a:rPr lang="en-US" sz="1800" u="sng" dirty="0"/>
              <a:t>dust-lead hazards</a:t>
            </a:r>
            <a:r>
              <a:rPr lang="en-US" sz="1800" dirty="0"/>
              <a:t>, </a:t>
            </a:r>
            <a:r>
              <a:rPr lang="en-US" sz="1800" u="sng" dirty="0"/>
              <a:t>soil-lead hazards</a:t>
            </a:r>
            <a:r>
              <a:rPr lang="en-US" sz="1800" dirty="0"/>
              <a:t>, or </a:t>
            </a:r>
            <a:r>
              <a:rPr lang="en-US" sz="1800" u="sng" dirty="0"/>
              <a:t>lead-based paint </a:t>
            </a:r>
            <a:r>
              <a:rPr lang="en-US" sz="1800" dirty="0"/>
              <a:t>that is deteriorated, or present in chewable surfaces, friction surfaces, or impact surfaces that would result in adverse human health effects. </a:t>
            </a:r>
          </a:p>
          <a:p>
            <a:endParaRPr lang="en-US" sz="1800" dirty="0"/>
          </a:p>
          <a:p>
            <a:pPr marL="285750" indent="-285750">
              <a:buFont typeface="Arial" panose="020B0604020202020204" pitchFamily="34" charset="0"/>
              <a:buChar char="•"/>
            </a:pPr>
            <a:r>
              <a:rPr lang="en-US" sz="1800" u="sng" dirty="0"/>
              <a:t>Risk assessments can be performed only by risk assessors certified or licensed by EPA or an EPA-authorized State, Tribe or Territory. </a:t>
            </a:r>
          </a:p>
        </p:txBody>
      </p:sp>
    </p:spTree>
    <p:extLst>
      <p:ext uri="{BB962C8B-B14F-4D97-AF65-F5344CB8AC3E}">
        <p14:creationId xmlns:p14="http://schemas.microsoft.com/office/powerpoint/2010/main" val="4219861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52</a:t>
            </a:fld>
            <a:endParaRPr lang="en-US" altLang="en-US"/>
          </a:p>
        </p:txBody>
      </p:sp>
      <p:sp>
        <p:nvSpPr>
          <p:cNvPr id="10" name="Title 1"/>
          <p:cNvSpPr>
            <a:spLocks noGrp="1"/>
          </p:cNvSpPr>
          <p:nvPr>
            <p:ph type="title"/>
          </p:nvPr>
        </p:nvSpPr>
        <p:spPr>
          <a:xfrm>
            <a:off x="304800" y="304800"/>
            <a:ext cx="8686800" cy="1143000"/>
          </a:xfrm>
        </p:spPr>
        <p:txBody>
          <a:bodyPr/>
          <a:lstStyle/>
          <a:p>
            <a:r>
              <a:rPr lang="en-US" dirty="0"/>
              <a:t>Case Management Investigation Limitations</a:t>
            </a:r>
            <a:br>
              <a:rPr lang="en-US" dirty="0"/>
            </a:br>
            <a:r>
              <a:rPr lang="en-US" sz="2800" dirty="0"/>
              <a:t>Environmental Sampling</a:t>
            </a:r>
            <a:r>
              <a:rPr lang="en-US" dirty="0"/>
              <a:t> </a:t>
            </a:r>
            <a:r>
              <a:rPr lang="en-US" sz="2800" dirty="0"/>
              <a:t>by Risk Assessor  </a:t>
            </a:r>
            <a:endParaRPr lang="en-US" dirty="0"/>
          </a:p>
        </p:txBody>
      </p:sp>
      <p:pic>
        <p:nvPicPr>
          <p:cNvPr id="2" name="Picture 1" descr="Screen Clipping"/>
          <p:cNvPicPr>
            <a:picLocks noChangeAspect="1"/>
          </p:cNvPicPr>
          <p:nvPr/>
        </p:nvPicPr>
        <p:blipFill rotWithShape="1">
          <a:blip r:embed="rId3">
            <a:extLst>
              <a:ext uri="{28A0092B-C50C-407E-A947-70E740481C1C}">
                <a14:useLocalDpi xmlns:a14="http://schemas.microsoft.com/office/drawing/2010/main" val="0"/>
              </a:ext>
            </a:extLst>
          </a:blip>
          <a:srcRect t="1338"/>
          <a:stretch/>
        </p:blipFill>
        <p:spPr>
          <a:xfrm>
            <a:off x="3505200" y="1786909"/>
            <a:ext cx="2399454" cy="3131819"/>
          </a:xfrm>
          <a:prstGeom prst="rect">
            <a:avLst/>
          </a:prstGeom>
        </p:spPr>
      </p:pic>
      <p:sp>
        <p:nvSpPr>
          <p:cNvPr id="6" name="Rectangle 5"/>
          <p:cNvSpPr/>
          <p:nvPr/>
        </p:nvSpPr>
        <p:spPr>
          <a:xfrm>
            <a:off x="1366436" y="4459191"/>
            <a:ext cx="817853" cy="461665"/>
          </a:xfrm>
          <a:prstGeom prst="rect">
            <a:avLst/>
          </a:prstGeom>
        </p:spPr>
        <p:txBody>
          <a:bodyPr wrap="none">
            <a:spAutoFit/>
          </a:bodyPr>
          <a:lstStyle/>
          <a:p>
            <a:r>
              <a:rPr lang="en-US" dirty="0">
                <a:latin typeface="+mj-lt"/>
              </a:rPr>
              <a:t>Dust</a:t>
            </a:r>
          </a:p>
        </p:txBody>
      </p:sp>
      <p:sp>
        <p:nvSpPr>
          <p:cNvPr id="11" name="Rectangle 10"/>
          <p:cNvSpPr/>
          <p:nvPr/>
        </p:nvSpPr>
        <p:spPr>
          <a:xfrm>
            <a:off x="4222385" y="4859942"/>
            <a:ext cx="699230" cy="461665"/>
          </a:xfrm>
          <a:prstGeom prst="rect">
            <a:avLst/>
          </a:prstGeom>
        </p:spPr>
        <p:txBody>
          <a:bodyPr wrap="none">
            <a:spAutoFit/>
          </a:bodyPr>
          <a:lstStyle/>
          <a:p>
            <a:r>
              <a:rPr lang="en-US" dirty="0">
                <a:latin typeface="+mj-lt"/>
              </a:rPr>
              <a:t>Soil</a:t>
            </a:r>
          </a:p>
        </p:txBody>
      </p:sp>
      <p:sp>
        <p:nvSpPr>
          <p:cNvPr id="12" name="Rectangle 11"/>
          <p:cNvSpPr/>
          <p:nvPr/>
        </p:nvSpPr>
        <p:spPr>
          <a:xfrm>
            <a:off x="6774787" y="4521671"/>
            <a:ext cx="1537600" cy="461665"/>
          </a:xfrm>
          <a:prstGeom prst="rect">
            <a:avLst/>
          </a:prstGeom>
        </p:spPr>
        <p:txBody>
          <a:bodyPr wrap="none">
            <a:spAutoFit/>
          </a:bodyPr>
          <a:lstStyle/>
          <a:p>
            <a:r>
              <a:rPr lang="en-US" dirty="0">
                <a:latin typeface="+mj-lt"/>
              </a:rPr>
              <a:t>Paint chip</a:t>
            </a:r>
          </a:p>
        </p:txBody>
      </p:sp>
      <p:pic>
        <p:nvPicPr>
          <p:cNvPr id="9" name="Picture 8">
            <a:extLst>
              <a:ext uri="{FF2B5EF4-FFF2-40B4-BE49-F238E27FC236}">
                <a16:creationId xmlns:a16="http://schemas.microsoft.com/office/drawing/2014/main" id="{9B6E6EB3-C58E-494D-9217-52E0AB5EF7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600" y="2288308"/>
            <a:ext cx="3191299" cy="2170883"/>
          </a:xfrm>
          <a:prstGeom prst="rect">
            <a:avLst/>
          </a:prstGeom>
        </p:spPr>
      </p:pic>
      <p:pic>
        <p:nvPicPr>
          <p:cNvPr id="14" name="Picture 13">
            <a:extLst>
              <a:ext uri="{FF2B5EF4-FFF2-40B4-BE49-F238E27FC236}">
                <a16:creationId xmlns:a16="http://schemas.microsoft.com/office/drawing/2014/main" id="{A6C2D2C2-FD71-42FA-9C55-938E3DCE19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19375" y="2225826"/>
            <a:ext cx="3048425" cy="2295845"/>
          </a:xfrm>
          <a:prstGeom prst="rect">
            <a:avLst/>
          </a:prstGeom>
        </p:spPr>
      </p:pic>
    </p:spTree>
    <p:extLst>
      <p:ext uri="{BB962C8B-B14F-4D97-AF65-F5344CB8AC3E}">
        <p14:creationId xmlns:p14="http://schemas.microsoft.com/office/powerpoint/2010/main" val="3148530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53</a:t>
            </a:fld>
            <a:endParaRPr lang="en-US" altLang="en-US"/>
          </a:p>
        </p:txBody>
      </p:sp>
      <p:sp>
        <p:nvSpPr>
          <p:cNvPr id="6" name="Title 1"/>
          <p:cNvSpPr txBox="1">
            <a:spLocks/>
          </p:cNvSpPr>
          <p:nvPr/>
        </p:nvSpPr>
        <p:spPr>
          <a:xfrm>
            <a:off x="304800" y="381000"/>
            <a:ext cx="8686800" cy="1143000"/>
          </a:xfrm>
          <a:prstGeom prst="rect">
            <a:avLst/>
          </a:prstGeom>
        </p:spPr>
        <p:txBody>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eaLnBrk="1" hangingPunct="1"/>
            <a:r>
              <a:rPr lang="en-US" dirty="0"/>
              <a:t>Case Management Investigation Limitations</a:t>
            </a:r>
          </a:p>
        </p:txBody>
      </p:sp>
      <p:sp>
        <p:nvSpPr>
          <p:cNvPr id="7" name="Rectangle 6"/>
          <p:cNvSpPr/>
          <p:nvPr/>
        </p:nvSpPr>
        <p:spPr>
          <a:xfrm>
            <a:off x="304800" y="887595"/>
            <a:ext cx="7239000" cy="369332"/>
          </a:xfrm>
          <a:prstGeom prst="rect">
            <a:avLst/>
          </a:prstGeom>
        </p:spPr>
        <p:txBody>
          <a:bodyPr wrap="square">
            <a:spAutoFit/>
          </a:bodyPr>
          <a:lstStyle/>
          <a:p>
            <a:r>
              <a:rPr lang="en-US" sz="1800" dirty="0">
                <a:latin typeface="+mj-lt"/>
              </a:rPr>
              <a:t>Checking for the presence of lead-based paint dust</a:t>
            </a:r>
          </a:p>
        </p:txBody>
      </p:sp>
      <p:sp>
        <p:nvSpPr>
          <p:cNvPr id="9" name="Rectangle 8"/>
          <p:cNvSpPr/>
          <p:nvPr/>
        </p:nvSpPr>
        <p:spPr>
          <a:xfrm>
            <a:off x="233959" y="1371600"/>
            <a:ext cx="8276492" cy="1338828"/>
          </a:xfrm>
          <a:prstGeom prst="rect">
            <a:avLst/>
          </a:prstGeom>
        </p:spPr>
        <p:txBody>
          <a:bodyPr wrap="square">
            <a:spAutoFit/>
          </a:bodyPr>
          <a:lstStyle/>
          <a:p>
            <a:pPr marL="285750" indent="-285750">
              <a:lnSpc>
                <a:spcPct val="150000"/>
              </a:lnSpc>
              <a:buFont typeface="Arial" panose="020B0604020202020204" pitchFamily="34" charset="0"/>
              <a:buChar char="•"/>
            </a:pPr>
            <a:r>
              <a:rPr lang="en-US" sz="1800" dirty="0">
                <a:latin typeface="+mj-lt"/>
              </a:rPr>
              <a:t>If you see paint dust on accessible surfaces, note on the report</a:t>
            </a:r>
          </a:p>
          <a:p>
            <a:pPr marL="285750" indent="-285750">
              <a:buFont typeface="Arial" panose="020B0604020202020204" pitchFamily="34" charset="0"/>
              <a:buChar char="•"/>
            </a:pPr>
            <a:r>
              <a:rPr lang="en-US" sz="1800" dirty="0">
                <a:latin typeface="+mj-lt"/>
              </a:rPr>
              <a:t>Since non-certified health staff cannot take dust samples, OHA has kits available for the family</a:t>
            </a:r>
          </a:p>
          <a:p>
            <a:r>
              <a:rPr lang="en-US" sz="1800" dirty="0">
                <a:latin typeface="+mj-lt"/>
              </a:rPr>
              <a:t> </a:t>
            </a: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34444" t="4074" r="3333" b="18889"/>
          <a:stretch/>
        </p:blipFill>
        <p:spPr>
          <a:xfrm rot="5400000">
            <a:off x="272954" y="2869243"/>
            <a:ext cx="3025296" cy="2809204"/>
          </a:xfrm>
          <a:prstGeom prst="rect">
            <a:avLst/>
          </a:prstGeom>
        </p:spPr>
      </p:pic>
      <p:pic>
        <p:nvPicPr>
          <p:cNvPr id="3" name="Picture 2" descr="LeadSmartKitInstructions.pdf - Adobe Acrobat Pro"/>
          <p:cNvPicPr>
            <a:picLocks noChangeAspect="1"/>
          </p:cNvPicPr>
          <p:nvPr/>
        </p:nvPicPr>
        <p:blipFill rotWithShape="1">
          <a:blip r:embed="rId4">
            <a:extLst>
              <a:ext uri="{28A0092B-C50C-407E-A947-70E740481C1C}">
                <a14:useLocalDpi xmlns:a14="http://schemas.microsoft.com/office/drawing/2010/main" val="0"/>
              </a:ext>
            </a:extLst>
          </a:blip>
          <a:srcRect l="19952" t="17248" r="43380" b="1424"/>
          <a:stretch/>
        </p:blipFill>
        <p:spPr>
          <a:xfrm>
            <a:off x="3493226" y="2209800"/>
            <a:ext cx="3352800" cy="4210050"/>
          </a:xfrm>
          <a:prstGeom prst="rect">
            <a:avLst/>
          </a:prstGeom>
        </p:spPr>
      </p:pic>
      <p:pic>
        <p:nvPicPr>
          <p:cNvPr id="10" name="Picture 9" descr="LeadSmartKitInstructions.pdf - Adobe Acrobat Pro"/>
          <p:cNvPicPr>
            <a:picLocks noChangeAspect="1"/>
          </p:cNvPicPr>
          <p:nvPr/>
        </p:nvPicPr>
        <p:blipFill rotWithShape="1">
          <a:blip r:embed="rId4">
            <a:extLst>
              <a:ext uri="{28A0092B-C50C-407E-A947-70E740481C1C}">
                <a14:useLocalDpi xmlns:a14="http://schemas.microsoft.com/office/drawing/2010/main" val="0"/>
              </a:ext>
            </a:extLst>
          </a:blip>
          <a:srcRect l="60261" t="70397" r="19738" b="7523"/>
          <a:stretch/>
        </p:blipFill>
        <p:spPr>
          <a:xfrm>
            <a:off x="6846026" y="3449382"/>
            <a:ext cx="1828800" cy="1143000"/>
          </a:xfrm>
          <a:prstGeom prst="rect">
            <a:avLst/>
          </a:prstGeom>
        </p:spPr>
      </p:pic>
    </p:spTree>
    <p:extLst>
      <p:ext uri="{BB962C8B-B14F-4D97-AF65-F5344CB8AC3E}">
        <p14:creationId xmlns:p14="http://schemas.microsoft.com/office/powerpoint/2010/main" val="4154224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54</a:t>
            </a:fld>
            <a:endParaRPr lang="en-US" altLang="en-US"/>
          </a:p>
        </p:txBody>
      </p:sp>
      <p:pic>
        <p:nvPicPr>
          <p:cNvPr id="6" name="Picture 5" descr="LeadSmartKitInstructions.pdf - Adobe Acrobat Pro"/>
          <p:cNvPicPr>
            <a:picLocks noChangeAspect="1"/>
          </p:cNvPicPr>
          <p:nvPr/>
        </p:nvPicPr>
        <p:blipFill rotWithShape="1">
          <a:blip r:embed="rId3">
            <a:extLst>
              <a:ext uri="{28A0092B-C50C-407E-A947-70E740481C1C}">
                <a14:useLocalDpi xmlns:a14="http://schemas.microsoft.com/office/drawing/2010/main" val="0"/>
              </a:ext>
            </a:extLst>
          </a:blip>
          <a:srcRect l="18332" t="13200" r="16667" b="1424"/>
          <a:stretch/>
        </p:blipFill>
        <p:spPr>
          <a:xfrm>
            <a:off x="914400" y="413937"/>
            <a:ext cx="7436443" cy="5529663"/>
          </a:xfrm>
          <a:prstGeom prst="rect">
            <a:avLst/>
          </a:prstGeom>
          <a:ln>
            <a:solidFill>
              <a:schemeClr val="tx1"/>
            </a:solidFill>
          </a:ln>
        </p:spPr>
      </p:pic>
    </p:spTree>
    <p:extLst>
      <p:ext uri="{BB962C8B-B14F-4D97-AF65-F5344CB8AC3E}">
        <p14:creationId xmlns:p14="http://schemas.microsoft.com/office/powerpoint/2010/main" val="3721936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55</a:t>
            </a:fld>
            <a:endParaRPr lang="en-US" altLang="en-US"/>
          </a:p>
        </p:txBody>
      </p:sp>
      <p:sp>
        <p:nvSpPr>
          <p:cNvPr id="6" name="Rectangle 5">
            <a:extLst>
              <a:ext uri="{FF2B5EF4-FFF2-40B4-BE49-F238E27FC236}">
                <a16:creationId xmlns:a16="http://schemas.microsoft.com/office/drawing/2014/main" id="{C6A4D515-C244-4347-BBBE-6F61CB7814E0}"/>
              </a:ext>
            </a:extLst>
          </p:cNvPr>
          <p:cNvSpPr/>
          <p:nvPr/>
        </p:nvSpPr>
        <p:spPr>
          <a:xfrm>
            <a:off x="2743200" y="2667000"/>
            <a:ext cx="3755571" cy="584775"/>
          </a:xfrm>
          <a:prstGeom prst="rect">
            <a:avLst/>
          </a:prstGeom>
        </p:spPr>
        <p:txBody>
          <a:bodyPr/>
          <a:lstStyle/>
          <a:p>
            <a:pPr algn="ctr" eaLnBrk="1" hangingPunct="1"/>
            <a:r>
              <a:rPr lang="en-US" sz="3200" b="1" dirty="0">
                <a:solidFill>
                  <a:srgbClr val="005595"/>
                </a:solidFill>
                <a:latin typeface="+mj-lt"/>
                <a:ea typeface="+mj-ea"/>
                <a:cs typeface="+mj-cs"/>
              </a:rPr>
              <a:t>After the Investigation</a:t>
            </a:r>
          </a:p>
        </p:txBody>
      </p:sp>
    </p:spTree>
    <p:extLst>
      <p:ext uri="{BB962C8B-B14F-4D97-AF65-F5344CB8AC3E}">
        <p14:creationId xmlns:p14="http://schemas.microsoft.com/office/powerpoint/2010/main" val="868710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Orpheus Dev (FMS17 - WTOHAFMSL01)">
            <a:extLst>
              <a:ext uri="{FF2B5EF4-FFF2-40B4-BE49-F238E27FC236}">
                <a16:creationId xmlns:a16="http://schemas.microsoft.com/office/drawing/2014/main" id="{45E853BA-19A0-4BFD-B215-2CEBBC86E4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287" y="848643"/>
            <a:ext cx="8438138" cy="5094957"/>
          </a:xfrm>
          <a:prstGeom prst="rect">
            <a:avLst/>
          </a:prstGeom>
        </p:spPr>
      </p:pic>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56</a:t>
            </a:fld>
            <a:endParaRPr lang="en-US" altLang="en-US"/>
          </a:p>
        </p:txBody>
      </p:sp>
      <p:sp>
        <p:nvSpPr>
          <p:cNvPr id="7" name="Title 1"/>
          <p:cNvSpPr txBox="1">
            <a:spLocks/>
          </p:cNvSpPr>
          <p:nvPr/>
        </p:nvSpPr>
        <p:spPr>
          <a:xfrm>
            <a:off x="76200" y="245419"/>
            <a:ext cx="8305800" cy="762000"/>
          </a:xfrm>
          <a:prstGeom prst="rect">
            <a:avLst/>
          </a:prstGeom>
        </p:spPr>
        <p:txBody>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eaLnBrk="1" hangingPunct="1"/>
            <a:r>
              <a:rPr lang="en-US" dirty="0"/>
              <a:t>After the Investigation</a:t>
            </a:r>
          </a:p>
        </p:txBody>
      </p:sp>
      <p:sp>
        <p:nvSpPr>
          <p:cNvPr id="8" name="Oval 7"/>
          <p:cNvSpPr/>
          <p:nvPr/>
        </p:nvSpPr>
        <p:spPr bwMode="auto">
          <a:xfrm>
            <a:off x="162020" y="3733800"/>
            <a:ext cx="852386" cy="372661"/>
          </a:xfrm>
          <a:prstGeom prst="ellipse">
            <a:avLst/>
          </a:prstGeom>
          <a:noFill/>
          <a:ln w="9525" cap="flat" cmpd="sng" algn="ctr">
            <a:solidFill>
              <a:schemeClr val="tx1"/>
            </a:solidFill>
            <a:prstDash val="dash"/>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pic>
        <p:nvPicPr>
          <p:cNvPr id="10" name="Picture 9" descr="environmentalquestionnaire.pdf - Adobe Acrobat Pro">
            <a:extLst>
              <a:ext uri="{FF2B5EF4-FFF2-40B4-BE49-F238E27FC236}">
                <a16:creationId xmlns:a16="http://schemas.microsoft.com/office/drawing/2014/main" id="{C72AA55A-240A-43C7-86C2-A41DC585BB4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166" t="13334" r="49232" b="1111"/>
          <a:stretch/>
        </p:blipFill>
        <p:spPr>
          <a:xfrm>
            <a:off x="4370151" y="1919019"/>
            <a:ext cx="3048000" cy="3886200"/>
          </a:xfrm>
          <a:prstGeom prst="rect">
            <a:avLst/>
          </a:prstGeom>
          <a:ln>
            <a:noFill/>
          </a:ln>
          <a:effectLst>
            <a:outerShdw blurRad="292100" dist="139700" dir="2700000" algn="tl" rotWithShape="0">
              <a:srgbClr val="333333">
                <a:alpha val="65000"/>
              </a:srgbClr>
            </a:outerShdw>
          </a:effectLst>
        </p:spPr>
      </p:pic>
      <p:sp>
        <p:nvSpPr>
          <p:cNvPr id="2" name="TextBox 1"/>
          <p:cNvSpPr txBox="1"/>
          <p:nvPr/>
        </p:nvSpPr>
        <p:spPr>
          <a:xfrm>
            <a:off x="6006425" y="4038600"/>
            <a:ext cx="2667000" cy="1077218"/>
          </a:xfrm>
          <a:prstGeom prst="rect">
            <a:avLst/>
          </a:prstGeom>
          <a:solidFill>
            <a:schemeClr val="accent6">
              <a:lumMod val="20000"/>
              <a:lumOff val="80000"/>
            </a:schemeClr>
          </a:solidFill>
          <a:effectLst>
            <a:outerShdw blurRad="50800" dist="38100" dir="2700000" algn="tl" rotWithShape="0">
              <a:prstClr val="black">
                <a:alpha val="40000"/>
              </a:prstClr>
            </a:outerShdw>
          </a:effectLst>
        </p:spPr>
        <p:txBody>
          <a:bodyPr wrap="square" rtlCol="0">
            <a:spAutoFit/>
          </a:bodyPr>
          <a:lstStyle>
            <a:defPPr>
              <a:defRPr lang="en-US"/>
            </a:defPPr>
            <a:lvl1pPr algn="ctr">
              <a:defRPr sz="1600">
                <a:latin typeface="Calibri" panose="020F0502020204030204" pitchFamily="34" charset="0"/>
              </a:defRPr>
            </a:lvl1pPr>
          </a:lstStyle>
          <a:p>
            <a:r>
              <a:rPr lang="en-US" b="1" dirty="0"/>
              <a:t>Attach Questionnaire, Photos, and any other documentation in Orpheus in Docs tab</a:t>
            </a:r>
          </a:p>
        </p:txBody>
      </p:sp>
      <p:sp>
        <p:nvSpPr>
          <p:cNvPr id="11" name="Oval 10">
            <a:extLst>
              <a:ext uri="{FF2B5EF4-FFF2-40B4-BE49-F238E27FC236}">
                <a16:creationId xmlns:a16="http://schemas.microsoft.com/office/drawing/2014/main" id="{D7FF15D2-668F-40B6-B1CB-330B0311E63E}"/>
              </a:ext>
            </a:extLst>
          </p:cNvPr>
          <p:cNvSpPr/>
          <p:nvPr/>
        </p:nvSpPr>
        <p:spPr bwMode="auto">
          <a:xfrm>
            <a:off x="6934200" y="1556237"/>
            <a:ext cx="1447800" cy="256639"/>
          </a:xfrm>
          <a:prstGeom prst="ellipse">
            <a:avLst/>
          </a:prstGeom>
          <a:noFill/>
          <a:ln w="9525" cap="flat" cmpd="sng" algn="ctr">
            <a:solidFill>
              <a:schemeClr val="tx1"/>
            </a:solidFill>
            <a:prstDash val="dash"/>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Tree>
    <p:extLst>
      <p:ext uri="{BB962C8B-B14F-4D97-AF65-F5344CB8AC3E}">
        <p14:creationId xmlns:p14="http://schemas.microsoft.com/office/powerpoint/2010/main" val="3794572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57</a:t>
            </a:fld>
            <a:endParaRPr lang="en-US" altLang="en-US"/>
          </a:p>
        </p:txBody>
      </p:sp>
      <p:sp>
        <p:nvSpPr>
          <p:cNvPr id="7" name="Title 1"/>
          <p:cNvSpPr txBox="1">
            <a:spLocks/>
          </p:cNvSpPr>
          <p:nvPr/>
        </p:nvSpPr>
        <p:spPr>
          <a:xfrm>
            <a:off x="457200" y="304800"/>
            <a:ext cx="8305800" cy="762000"/>
          </a:xfrm>
          <a:prstGeom prst="rect">
            <a:avLst/>
          </a:prstGeom>
        </p:spPr>
        <p:txBody>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eaLnBrk="1" hangingPunct="1"/>
            <a:r>
              <a:rPr lang="en-US" dirty="0"/>
              <a:t>After the Investigation</a:t>
            </a:r>
          </a:p>
        </p:txBody>
      </p:sp>
      <p:pic>
        <p:nvPicPr>
          <p:cNvPr id="3" name="Picture 2" descr="Orpheus Dev (FMS17 - WTOHAFMSL01)">
            <a:extLst>
              <a:ext uri="{FF2B5EF4-FFF2-40B4-BE49-F238E27FC236}">
                <a16:creationId xmlns:a16="http://schemas.microsoft.com/office/drawing/2014/main" id="{63DFCF0E-55E8-4EF6-B963-81BE94B062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35182"/>
            <a:ext cx="9144000" cy="4987636"/>
          </a:xfrm>
          <a:prstGeom prst="rect">
            <a:avLst/>
          </a:prstGeom>
        </p:spPr>
      </p:pic>
      <p:sp>
        <p:nvSpPr>
          <p:cNvPr id="9" name="TextBox 8"/>
          <p:cNvSpPr txBox="1"/>
          <p:nvPr/>
        </p:nvSpPr>
        <p:spPr>
          <a:xfrm>
            <a:off x="5257800" y="3370029"/>
            <a:ext cx="3048000" cy="584775"/>
          </a:xfrm>
          <a:prstGeom prst="rect">
            <a:avLst/>
          </a:prstGeom>
          <a:solidFill>
            <a:schemeClr val="accent6">
              <a:lumMod val="20000"/>
              <a:lumOff val="80000"/>
            </a:schemeClr>
          </a:solidFill>
          <a:effectLst>
            <a:outerShdw blurRad="50800" dist="38100" dir="2700000" algn="tl" rotWithShape="0">
              <a:prstClr val="black">
                <a:alpha val="40000"/>
              </a:prstClr>
            </a:outerShdw>
          </a:effectLst>
        </p:spPr>
        <p:txBody>
          <a:bodyPr wrap="square" rtlCol="0">
            <a:spAutoFit/>
          </a:bodyPr>
          <a:lstStyle>
            <a:defPPr>
              <a:defRPr lang="en-US"/>
            </a:defPPr>
            <a:lvl1pPr algn="ctr">
              <a:defRPr sz="1600">
                <a:latin typeface="Calibri" panose="020F0502020204030204" pitchFamily="34" charset="0"/>
              </a:defRPr>
            </a:lvl1pPr>
          </a:lstStyle>
          <a:p>
            <a:r>
              <a:rPr lang="en-US" b="1" dirty="0"/>
              <a:t>Or add fields in Orpheus from Questionnaire in Investigation tab</a:t>
            </a:r>
          </a:p>
        </p:txBody>
      </p:sp>
    </p:spTree>
    <p:extLst>
      <p:ext uri="{BB962C8B-B14F-4D97-AF65-F5344CB8AC3E}">
        <p14:creationId xmlns:p14="http://schemas.microsoft.com/office/powerpoint/2010/main" val="2322518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58</a:t>
            </a:fld>
            <a:endParaRPr lang="en-US" altLang="en-US"/>
          </a:p>
        </p:txBody>
      </p:sp>
      <p:sp>
        <p:nvSpPr>
          <p:cNvPr id="6" name="Title 1"/>
          <p:cNvSpPr txBox="1">
            <a:spLocks/>
          </p:cNvSpPr>
          <p:nvPr/>
        </p:nvSpPr>
        <p:spPr>
          <a:xfrm>
            <a:off x="76199" y="332081"/>
            <a:ext cx="8305800" cy="762000"/>
          </a:xfrm>
          <a:prstGeom prst="rect">
            <a:avLst/>
          </a:prstGeom>
        </p:spPr>
        <p:txBody>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eaLnBrk="1" hangingPunct="1"/>
            <a:r>
              <a:rPr lang="en-US" dirty="0"/>
              <a:t>After the Investigation</a:t>
            </a:r>
          </a:p>
        </p:txBody>
      </p:sp>
      <p:pic>
        <p:nvPicPr>
          <p:cNvPr id="11" name="Picture 10" descr="Orpheus Dev (FMS17 - WTOHAFMSL01)">
            <a:extLst>
              <a:ext uri="{FF2B5EF4-FFF2-40B4-BE49-F238E27FC236}">
                <a16:creationId xmlns:a16="http://schemas.microsoft.com/office/drawing/2014/main" id="{ED835769-813F-4ABC-A59A-C32E4B6B09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35182"/>
            <a:ext cx="9144000" cy="4987636"/>
          </a:xfrm>
          <a:prstGeom prst="rect">
            <a:avLst/>
          </a:prstGeom>
        </p:spPr>
      </p:pic>
      <p:sp>
        <p:nvSpPr>
          <p:cNvPr id="9" name="Rectangle 8">
            <a:extLst>
              <a:ext uri="{FF2B5EF4-FFF2-40B4-BE49-F238E27FC236}">
                <a16:creationId xmlns:a16="http://schemas.microsoft.com/office/drawing/2014/main" id="{A0B561AC-EEA0-41A3-ACD6-05AB4789FFE6}"/>
              </a:ext>
            </a:extLst>
          </p:cNvPr>
          <p:cNvSpPr/>
          <p:nvPr/>
        </p:nvSpPr>
        <p:spPr>
          <a:xfrm>
            <a:off x="5540420" y="3188918"/>
            <a:ext cx="2536780" cy="338554"/>
          </a:xfrm>
          <a:prstGeom prst="rect">
            <a:avLst/>
          </a:prstGeom>
          <a:solidFill>
            <a:schemeClr val="accent6">
              <a:lumMod val="20000"/>
              <a:lumOff val="80000"/>
            </a:schemeClr>
          </a:solidFill>
          <a:effectLst>
            <a:outerShdw blurRad="50800" dist="38100" dir="2700000" algn="tl" rotWithShape="0">
              <a:prstClr val="black">
                <a:alpha val="40000"/>
              </a:prstClr>
            </a:outerShdw>
          </a:effectLst>
        </p:spPr>
        <p:txBody>
          <a:bodyPr wrap="square" rtlCol="0">
            <a:spAutoFit/>
          </a:bodyPr>
          <a:lstStyle/>
          <a:p>
            <a:pPr algn="ctr"/>
            <a:r>
              <a:rPr lang="en-US" sz="1600" b="1" dirty="0">
                <a:latin typeface="Calibri" panose="020F0502020204030204" pitchFamily="34" charset="0"/>
              </a:rPr>
              <a:t>Identify Probable Source</a:t>
            </a:r>
          </a:p>
        </p:txBody>
      </p:sp>
      <p:pic>
        <p:nvPicPr>
          <p:cNvPr id="12" name="Picture 2" descr="moisture damage">
            <a:extLst>
              <a:ext uri="{FF2B5EF4-FFF2-40B4-BE49-F238E27FC236}">
                <a16:creationId xmlns:a16="http://schemas.microsoft.com/office/drawing/2014/main" id="{D8959E41-2BF8-42EF-88E7-110C271342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52201" y="3890578"/>
            <a:ext cx="3179743" cy="163226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cxnSp>
        <p:nvCxnSpPr>
          <p:cNvPr id="14" name="Straight Arrow Connector 13">
            <a:extLst>
              <a:ext uri="{FF2B5EF4-FFF2-40B4-BE49-F238E27FC236}">
                <a16:creationId xmlns:a16="http://schemas.microsoft.com/office/drawing/2014/main" id="{57DFE139-EB4E-4A99-9AA6-1FF0DDC6C14F}"/>
              </a:ext>
            </a:extLst>
          </p:cNvPr>
          <p:cNvCxnSpPr>
            <a:cxnSpLocks/>
            <a:stCxn id="9" idx="1"/>
          </p:cNvCxnSpPr>
          <p:nvPr/>
        </p:nvCxnSpPr>
        <p:spPr bwMode="auto">
          <a:xfrm flipH="1" flipV="1">
            <a:off x="4648200" y="3188919"/>
            <a:ext cx="892220" cy="169276"/>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804414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59</a:t>
            </a:fld>
            <a:endParaRPr lang="en-US" altLang="en-US"/>
          </a:p>
        </p:txBody>
      </p:sp>
      <p:sp>
        <p:nvSpPr>
          <p:cNvPr id="6" name="Title 1"/>
          <p:cNvSpPr txBox="1">
            <a:spLocks/>
          </p:cNvSpPr>
          <p:nvPr/>
        </p:nvSpPr>
        <p:spPr>
          <a:xfrm>
            <a:off x="76199" y="332081"/>
            <a:ext cx="8305800" cy="762000"/>
          </a:xfrm>
          <a:prstGeom prst="rect">
            <a:avLst/>
          </a:prstGeom>
        </p:spPr>
        <p:txBody>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eaLnBrk="1" hangingPunct="1"/>
            <a:r>
              <a:rPr lang="en-US" dirty="0"/>
              <a:t>After the Investigation</a:t>
            </a:r>
          </a:p>
        </p:txBody>
      </p:sp>
      <p:pic>
        <p:nvPicPr>
          <p:cNvPr id="11" name="Picture 10" descr="Orpheus Dev (FMS17 - WTOHAFMSL01)">
            <a:extLst>
              <a:ext uri="{FF2B5EF4-FFF2-40B4-BE49-F238E27FC236}">
                <a16:creationId xmlns:a16="http://schemas.microsoft.com/office/drawing/2014/main" id="{ED835769-813F-4ABC-A59A-C32E4B6B09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35182"/>
            <a:ext cx="9144000" cy="4987636"/>
          </a:xfrm>
          <a:prstGeom prst="rect">
            <a:avLst/>
          </a:prstGeom>
        </p:spPr>
      </p:pic>
      <p:sp>
        <p:nvSpPr>
          <p:cNvPr id="9" name="Rectangle 8">
            <a:extLst>
              <a:ext uri="{FF2B5EF4-FFF2-40B4-BE49-F238E27FC236}">
                <a16:creationId xmlns:a16="http://schemas.microsoft.com/office/drawing/2014/main" id="{A0B561AC-EEA0-41A3-ACD6-05AB4789FFE6}"/>
              </a:ext>
            </a:extLst>
          </p:cNvPr>
          <p:cNvSpPr/>
          <p:nvPr/>
        </p:nvSpPr>
        <p:spPr>
          <a:xfrm>
            <a:off x="5540420" y="3188918"/>
            <a:ext cx="2536780" cy="338554"/>
          </a:xfrm>
          <a:prstGeom prst="rect">
            <a:avLst/>
          </a:prstGeom>
          <a:solidFill>
            <a:schemeClr val="accent6">
              <a:lumMod val="20000"/>
              <a:lumOff val="80000"/>
            </a:schemeClr>
          </a:solidFill>
          <a:effectLst>
            <a:outerShdw blurRad="50800" dist="38100" dir="2700000" algn="tl" rotWithShape="0">
              <a:prstClr val="black">
                <a:alpha val="40000"/>
              </a:prstClr>
            </a:outerShdw>
          </a:effectLst>
        </p:spPr>
        <p:txBody>
          <a:bodyPr wrap="square" rtlCol="0">
            <a:spAutoFit/>
          </a:bodyPr>
          <a:lstStyle/>
          <a:p>
            <a:pPr algn="ctr"/>
            <a:r>
              <a:rPr lang="en-US" sz="1600" b="1" dirty="0">
                <a:latin typeface="Calibri" panose="020F0502020204030204" pitchFamily="34" charset="0"/>
              </a:rPr>
              <a:t>Identify Probable Source</a:t>
            </a:r>
          </a:p>
        </p:txBody>
      </p:sp>
      <p:pic>
        <p:nvPicPr>
          <p:cNvPr id="12" name="Picture 2" descr="moisture damage">
            <a:extLst>
              <a:ext uri="{FF2B5EF4-FFF2-40B4-BE49-F238E27FC236}">
                <a16:creationId xmlns:a16="http://schemas.microsoft.com/office/drawing/2014/main" id="{D8959E41-2BF8-42EF-88E7-110C271342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52201" y="3890578"/>
            <a:ext cx="3179743" cy="163226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cxnSp>
        <p:nvCxnSpPr>
          <p:cNvPr id="14" name="Straight Arrow Connector 13">
            <a:extLst>
              <a:ext uri="{FF2B5EF4-FFF2-40B4-BE49-F238E27FC236}">
                <a16:creationId xmlns:a16="http://schemas.microsoft.com/office/drawing/2014/main" id="{57DFE139-EB4E-4A99-9AA6-1FF0DDC6C14F}"/>
              </a:ext>
            </a:extLst>
          </p:cNvPr>
          <p:cNvCxnSpPr>
            <a:cxnSpLocks/>
            <a:stCxn id="9" idx="1"/>
          </p:cNvCxnSpPr>
          <p:nvPr/>
        </p:nvCxnSpPr>
        <p:spPr bwMode="auto">
          <a:xfrm flipH="1" flipV="1">
            <a:off x="4648200" y="3188919"/>
            <a:ext cx="892220" cy="169276"/>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0" name="Picture 9" descr="Orpheus Dev (FMS17 - WTOHAFMSL01)">
            <a:extLst>
              <a:ext uri="{FF2B5EF4-FFF2-40B4-BE49-F238E27FC236}">
                <a16:creationId xmlns:a16="http://schemas.microsoft.com/office/drawing/2014/main" id="{8D81FD83-03F1-4312-B456-972C22500E9B}"/>
              </a:ext>
            </a:extLst>
          </p:cNvPr>
          <p:cNvPicPr>
            <a:picLocks noChangeAspect="1"/>
          </p:cNvPicPr>
          <p:nvPr/>
        </p:nvPicPr>
        <p:blipFill rotWithShape="1">
          <a:blip r:embed="rId3">
            <a:extLst>
              <a:ext uri="{28A0092B-C50C-407E-A947-70E740481C1C}">
                <a14:useLocalDpi xmlns:a14="http://schemas.microsoft.com/office/drawing/2010/main" val="0"/>
              </a:ext>
            </a:extLst>
          </a:blip>
          <a:srcRect l="17500" t="39306" r="43134" b="22500"/>
          <a:stretch/>
        </p:blipFill>
        <p:spPr>
          <a:xfrm>
            <a:off x="3124200" y="2358153"/>
            <a:ext cx="5791200" cy="3064850"/>
          </a:xfrm>
          <a:prstGeom prst="rect">
            <a:avLst/>
          </a:prstGeom>
          <a:ln>
            <a:noFill/>
          </a:ln>
          <a:effectLst>
            <a:outerShdw blurRad="292100" dist="139700" dir="2700000" algn="tl" rotWithShape="0">
              <a:srgbClr val="333333">
                <a:alpha val="65000"/>
              </a:srgbClr>
            </a:outerShdw>
          </a:effectLst>
        </p:spPr>
      </p:pic>
      <p:sp>
        <p:nvSpPr>
          <p:cNvPr id="2" name="TextBox 1">
            <a:extLst>
              <a:ext uri="{FF2B5EF4-FFF2-40B4-BE49-F238E27FC236}">
                <a16:creationId xmlns:a16="http://schemas.microsoft.com/office/drawing/2014/main" id="{5C40A132-5984-4776-BBBB-F22DB743DBA0}"/>
              </a:ext>
            </a:extLst>
          </p:cNvPr>
          <p:cNvSpPr txBox="1"/>
          <p:nvPr/>
        </p:nvSpPr>
        <p:spPr>
          <a:xfrm>
            <a:off x="5129720" y="3284239"/>
            <a:ext cx="381000" cy="220061"/>
          </a:xfrm>
          <a:prstGeom prst="rect">
            <a:avLst/>
          </a:prstGeom>
          <a:noFill/>
        </p:spPr>
        <p:txBody>
          <a:bodyPr wrap="square" rtlCol="0">
            <a:spAutoFit/>
          </a:bodyPr>
          <a:lstStyle/>
          <a:p>
            <a:r>
              <a:rPr lang="en-US" sz="800" dirty="0">
                <a:latin typeface="+mj-lt"/>
                <a:cs typeface="Calibri" panose="020F0502020204030204" pitchFamily="34" charset="0"/>
              </a:rPr>
              <a:t>x</a:t>
            </a:r>
          </a:p>
        </p:txBody>
      </p:sp>
    </p:spTree>
    <p:extLst>
      <p:ext uri="{BB962C8B-B14F-4D97-AF65-F5344CB8AC3E}">
        <p14:creationId xmlns:p14="http://schemas.microsoft.com/office/powerpoint/2010/main" val="2889924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6</a:t>
            </a:fld>
            <a:endParaRPr lang="en-US" altLang="en-US"/>
          </a:p>
        </p:txBody>
      </p:sp>
      <p:pic>
        <p:nvPicPr>
          <p:cNvPr id="3" name="Picture 2" descr="Screen Clipping">
            <a:extLst>
              <a:ext uri="{FF2B5EF4-FFF2-40B4-BE49-F238E27FC236}">
                <a16:creationId xmlns:a16="http://schemas.microsoft.com/office/drawing/2014/main" id="{0728E104-44E1-42FC-A05B-1C03F69ABE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186" y="222982"/>
            <a:ext cx="4496427" cy="5620534"/>
          </a:xfrm>
          <a:prstGeom prst="rect">
            <a:avLst/>
          </a:prstGeom>
        </p:spPr>
      </p:pic>
      <p:pic>
        <p:nvPicPr>
          <p:cNvPr id="7" name="Picture 6" descr="Screen Clipping">
            <a:extLst>
              <a:ext uri="{FF2B5EF4-FFF2-40B4-BE49-F238E27FC236}">
                <a16:creationId xmlns:a16="http://schemas.microsoft.com/office/drawing/2014/main" id="{68E1DA10-241B-4A15-A3F1-08B1354174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9264" y="1381328"/>
            <a:ext cx="4343400" cy="2965374"/>
          </a:xfrm>
          <a:prstGeom prst="rect">
            <a:avLst/>
          </a:prstGeom>
        </p:spPr>
      </p:pic>
      <p:pic>
        <p:nvPicPr>
          <p:cNvPr id="9" name="Picture 8" descr="Screen Clipping">
            <a:extLst>
              <a:ext uri="{FF2B5EF4-FFF2-40B4-BE49-F238E27FC236}">
                <a16:creationId xmlns:a16="http://schemas.microsoft.com/office/drawing/2014/main" id="{F3A83AD1-D2A0-4CDD-BADC-6E4A8EBD01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48719" y="4800600"/>
            <a:ext cx="3810532" cy="504895"/>
          </a:xfrm>
          <a:prstGeom prst="rect">
            <a:avLst/>
          </a:prstGeom>
        </p:spPr>
      </p:pic>
    </p:spTree>
    <p:extLst>
      <p:ext uri="{BB962C8B-B14F-4D97-AF65-F5344CB8AC3E}">
        <p14:creationId xmlns:p14="http://schemas.microsoft.com/office/powerpoint/2010/main" val="3116494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Orpheus Dev (FMS17 - WTOHAFMSL01)">
            <a:extLst>
              <a:ext uri="{FF2B5EF4-FFF2-40B4-BE49-F238E27FC236}">
                <a16:creationId xmlns:a16="http://schemas.microsoft.com/office/drawing/2014/main" id="{EF5CFDE6-B2EE-4179-A971-F7A36BCEB1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35182"/>
            <a:ext cx="9144000" cy="4987636"/>
          </a:xfrm>
          <a:prstGeom prst="rect">
            <a:avLst/>
          </a:prstGeom>
        </p:spPr>
      </p:pic>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60</a:t>
            </a:fld>
            <a:endParaRPr lang="en-US" altLang="en-US"/>
          </a:p>
        </p:txBody>
      </p:sp>
      <p:sp>
        <p:nvSpPr>
          <p:cNvPr id="6" name="Title 1"/>
          <p:cNvSpPr txBox="1">
            <a:spLocks/>
          </p:cNvSpPr>
          <p:nvPr/>
        </p:nvSpPr>
        <p:spPr>
          <a:xfrm>
            <a:off x="457200" y="304800"/>
            <a:ext cx="8305800" cy="762000"/>
          </a:xfrm>
          <a:prstGeom prst="rect">
            <a:avLst/>
          </a:prstGeom>
        </p:spPr>
        <p:txBody>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eaLnBrk="1" hangingPunct="1"/>
            <a:r>
              <a:rPr lang="en-US" dirty="0"/>
              <a:t>After the Investigation</a:t>
            </a:r>
          </a:p>
        </p:txBody>
      </p:sp>
      <p:sp>
        <p:nvSpPr>
          <p:cNvPr id="8" name="TextBox 7"/>
          <p:cNvSpPr txBox="1"/>
          <p:nvPr/>
        </p:nvSpPr>
        <p:spPr>
          <a:xfrm>
            <a:off x="1600200" y="4419600"/>
            <a:ext cx="2209800" cy="338554"/>
          </a:xfrm>
          <a:prstGeom prst="rect">
            <a:avLst/>
          </a:prstGeom>
          <a:solidFill>
            <a:schemeClr val="accent6">
              <a:lumMod val="20000"/>
              <a:lumOff val="80000"/>
            </a:schemeClr>
          </a:solidFill>
          <a:effectLst>
            <a:outerShdw blurRad="50800" dist="38100" dir="2700000" algn="tl" rotWithShape="0">
              <a:prstClr val="black">
                <a:alpha val="40000"/>
              </a:prstClr>
            </a:outerShdw>
          </a:effectLst>
        </p:spPr>
        <p:txBody>
          <a:bodyPr wrap="square" rtlCol="0">
            <a:spAutoFit/>
          </a:bodyPr>
          <a:lstStyle>
            <a:defPPr>
              <a:defRPr lang="en-US"/>
            </a:defPPr>
            <a:lvl1pPr algn="ctr">
              <a:defRPr sz="1600">
                <a:latin typeface="Calibri" panose="020F0502020204030204" pitchFamily="34" charset="0"/>
              </a:defRPr>
            </a:lvl1pPr>
          </a:lstStyle>
          <a:p>
            <a:r>
              <a:rPr lang="en-US" b="1" dirty="0"/>
              <a:t>Identify Risks</a:t>
            </a:r>
          </a:p>
        </p:txBody>
      </p:sp>
      <p:pic>
        <p:nvPicPr>
          <p:cNvPr id="10" name="Picture 9" descr="Risk Questionnaire">
            <a:extLst>
              <a:ext uri="{FF2B5EF4-FFF2-40B4-BE49-F238E27FC236}">
                <a16:creationId xmlns:a16="http://schemas.microsoft.com/office/drawing/2014/main" id="{86CD219D-2C12-4E42-8FB9-F871EE7B2D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62400" y="1937419"/>
            <a:ext cx="4842668" cy="3463990"/>
          </a:xfrm>
          <a:prstGeom prst="rect">
            <a:avLst/>
          </a:prstGeom>
        </p:spPr>
      </p:pic>
    </p:spTree>
    <p:extLst>
      <p:ext uri="{BB962C8B-B14F-4D97-AF65-F5344CB8AC3E}">
        <p14:creationId xmlns:p14="http://schemas.microsoft.com/office/powerpoint/2010/main" val="3789677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61</a:t>
            </a:fld>
            <a:endParaRPr lang="en-US" altLang="en-US"/>
          </a:p>
        </p:txBody>
      </p:sp>
      <p:sp>
        <p:nvSpPr>
          <p:cNvPr id="7" name="Title 1"/>
          <p:cNvSpPr txBox="1">
            <a:spLocks/>
          </p:cNvSpPr>
          <p:nvPr/>
        </p:nvSpPr>
        <p:spPr>
          <a:xfrm>
            <a:off x="457200" y="304800"/>
            <a:ext cx="8305800" cy="762000"/>
          </a:xfrm>
          <a:prstGeom prst="rect">
            <a:avLst/>
          </a:prstGeom>
        </p:spPr>
        <p:txBody>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eaLnBrk="1" hangingPunct="1"/>
            <a:r>
              <a:rPr lang="en-US" dirty="0"/>
              <a:t>After the Investigation</a:t>
            </a:r>
          </a:p>
        </p:txBody>
      </p:sp>
      <p:pic>
        <p:nvPicPr>
          <p:cNvPr id="10" name="Picture 9" descr="Orpheus Dev (FMS17 - WTOHAFMSL01)">
            <a:extLst>
              <a:ext uri="{FF2B5EF4-FFF2-40B4-BE49-F238E27FC236}">
                <a16:creationId xmlns:a16="http://schemas.microsoft.com/office/drawing/2014/main" id="{26A0EBD3-EB36-4D52-AA4C-F7F1807B660D}"/>
              </a:ext>
            </a:extLst>
          </p:cNvPr>
          <p:cNvPicPr>
            <a:picLocks noChangeAspect="1"/>
          </p:cNvPicPr>
          <p:nvPr/>
        </p:nvPicPr>
        <p:blipFill rotWithShape="1">
          <a:blip r:embed="rId3">
            <a:extLst>
              <a:ext uri="{28A0092B-C50C-407E-A947-70E740481C1C}">
                <a14:useLocalDpi xmlns:a14="http://schemas.microsoft.com/office/drawing/2010/main" val="0"/>
              </a:ext>
            </a:extLst>
          </a:blip>
          <a:srcRect r="14166" b="13333"/>
          <a:stretch/>
        </p:blipFill>
        <p:spPr>
          <a:xfrm>
            <a:off x="76200" y="914400"/>
            <a:ext cx="8763000" cy="4826224"/>
          </a:xfrm>
          <a:prstGeom prst="rect">
            <a:avLst/>
          </a:prstGeom>
        </p:spPr>
      </p:pic>
      <p:sp>
        <p:nvSpPr>
          <p:cNvPr id="8" name="TextBox 7">
            <a:extLst>
              <a:ext uri="{FF2B5EF4-FFF2-40B4-BE49-F238E27FC236}">
                <a16:creationId xmlns:a16="http://schemas.microsoft.com/office/drawing/2014/main" id="{5A293F4C-C38E-470A-A21E-727DFEE6D740}"/>
              </a:ext>
            </a:extLst>
          </p:cNvPr>
          <p:cNvSpPr txBox="1"/>
          <p:nvPr/>
        </p:nvSpPr>
        <p:spPr>
          <a:xfrm>
            <a:off x="5867400" y="4367485"/>
            <a:ext cx="1981200" cy="338554"/>
          </a:xfrm>
          <a:prstGeom prst="rect">
            <a:avLst/>
          </a:prstGeom>
          <a:solidFill>
            <a:schemeClr val="accent6">
              <a:lumMod val="20000"/>
              <a:lumOff val="80000"/>
            </a:schemeClr>
          </a:solidFill>
          <a:effectLst>
            <a:outerShdw blurRad="50800" dist="38100" dir="2700000" algn="tl" rotWithShape="0">
              <a:prstClr val="black">
                <a:alpha val="40000"/>
              </a:prstClr>
            </a:outerShdw>
          </a:effectLst>
        </p:spPr>
        <p:txBody>
          <a:bodyPr wrap="square" rtlCol="0">
            <a:spAutoFit/>
          </a:bodyPr>
          <a:lstStyle>
            <a:defPPr>
              <a:defRPr lang="en-US"/>
            </a:defPPr>
            <a:lvl1pPr algn="ctr">
              <a:defRPr sz="1600">
                <a:latin typeface="Calibri" panose="020F0502020204030204" pitchFamily="34" charset="0"/>
              </a:defRPr>
            </a:lvl1pPr>
          </a:lstStyle>
          <a:p>
            <a:r>
              <a:rPr lang="en-US" b="1" dirty="0"/>
              <a:t>Identify Contacts</a:t>
            </a:r>
          </a:p>
        </p:txBody>
      </p:sp>
    </p:spTree>
    <p:extLst>
      <p:ext uri="{BB962C8B-B14F-4D97-AF65-F5344CB8AC3E}">
        <p14:creationId xmlns:p14="http://schemas.microsoft.com/office/powerpoint/2010/main" val="2676079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62</a:t>
            </a:fld>
            <a:endParaRPr lang="en-US" altLang="en-US"/>
          </a:p>
        </p:txBody>
      </p:sp>
      <p:sp>
        <p:nvSpPr>
          <p:cNvPr id="6" name="Title 1">
            <a:extLst>
              <a:ext uri="{FF2B5EF4-FFF2-40B4-BE49-F238E27FC236}">
                <a16:creationId xmlns:a16="http://schemas.microsoft.com/office/drawing/2014/main" id="{3D6DD11D-E7D0-4BEC-AAB3-98DEB9A1508D}"/>
              </a:ext>
            </a:extLst>
          </p:cNvPr>
          <p:cNvSpPr txBox="1">
            <a:spLocks/>
          </p:cNvSpPr>
          <p:nvPr/>
        </p:nvSpPr>
        <p:spPr>
          <a:xfrm>
            <a:off x="457200" y="304800"/>
            <a:ext cx="8305800" cy="762000"/>
          </a:xfrm>
          <a:prstGeom prst="rect">
            <a:avLst/>
          </a:prstGeom>
        </p:spPr>
        <p:txBody>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eaLnBrk="1" hangingPunct="1"/>
            <a:r>
              <a:rPr lang="en-US" dirty="0"/>
              <a:t>After the Investigation</a:t>
            </a:r>
          </a:p>
        </p:txBody>
      </p:sp>
      <p:pic>
        <p:nvPicPr>
          <p:cNvPr id="3" name="Picture 2">
            <a:extLst>
              <a:ext uri="{FF2B5EF4-FFF2-40B4-BE49-F238E27FC236}">
                <a16:creationId xmlns:a16="http://schemas.microsoft.com/office/drawing/2014/main" id="{C17251EC-5BF1-4C70-9C01-D1CB0E4F3B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47862"/>
            <a:ext cx="9144000" cy="2962275"/>
          </a:xfrm>
          <a:prstGeom prst="rect">
            <a:avLst/>
          </a:prstGeom>
        </p:spPr>
      </p:pic>
    </p:spTree>
    <p:extLst>
      <p:ext uri="{BB962C8B-B14F-4D97-AF65-F5344CB8AC3E}">
        <p14:creationId xmlns:p14="http://schemas.microsoft.com/office/powerpoint/2010/main" val="1258087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3" name="Slide Number Placeholder 2"/>
          <p:cNvSpPr>
            <a:spLocks noGrp="1"/>
          </p:cNvSpPr>
          <p:nvPr>
            <p:ph type="sldNum" sz="quarter" idx="11"/>
          </p:nvPr>
        </p:nvSpPr>
        <p:spPr/>
        <p:txBody>
          <a:bodyPr/>
          <a:lstStyle/>
          <a:p>
            <a:fld id="{C562C511-3E38-42BD-BABB-53F701140258}" type="slidenum">
              <a:rPr lang="en-US" altLang="en-US" smtClean="0"/>
              <a:pPr/>
              <a:t>63</a:t>
            </a:fld>
            <a:endParaRPr lang="en-US" altLang="en-US"/>
          </a:p>
        </p:txBody>
      </p:sp>
      <p:sp>
        <p:nvSpPr>
          <p:cNvPr id="5" name="Title 1"/>
          <p:cNvSpPr txBox="1">
            <a:spLocks/>
          </p:cNvSpPr>
          <p:nvPr/>
        </p:nvSpPr>
        <p:spPr>
          <a:xfrm>
            <a:off x="246017" y="304800"/>
            <a:ext cx="8458200" cy="762000"/>
          </a:xfrm>
          <a:prstGeom prst="rect">
            <a:avLst/>
          </a:prstGeom>
          <a:noFill/>
        </p:spPr>
        <p:txBody>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eaLnBrk="1" hangingPunct="1"/>
            <a:r>
              <a:rPr lang="en-US" dirty="0"/>
              <a:t>Follow-up Letter to Family</a:t>
            </a:r>
          </a:p>
        </p:txBody>
      </p:sp>
      <p:sp>
        <p:nvSpPr>
          <p:cNvPr id="10" name="Rectangle 9"/>
          <p:cNvSpPr/>
          <p:nvPr/>
        </p:nvSpPr>
        <p:spPr bwMode="auto">
          <a:xfrm>
            <a:off x="1143000" y="5334000"/>
            <a:ext cx="2667000" cy="2286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pic>
        <p:nvPicPr>
          <p:cNvPr id="6" name="Picture 5">
            <a:extLst>
              <a:ext uri="{FF2B5EF4-FFF2-40B4-BE49-F238E27FC236}">
                <a16:creationId xmlns:a16="http://schemas.microsoft.com/office/drawing/2014/main" id="{314DFD38-D758-4F53-BC2E-773966C3E6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143" y="823743"/>
            <a:ext cx="8763000" cy="5119857"/>
          </a:xfrm>
          <a:prstGeom prst="rect">
            <a:avLst/>
          </a:prstGeom>
          <a:ln>
            <a:solidFill>
              <a:schemeClr val="accent1"/>
            </a:solidFill>
          </a:ln>
        </p:spPr>
      </p:pic>
    </p:spTree>
    <p:extLst>
      <p:ext uri="{BB962C8B-B14F-4D97-AF65-F5344CB8AC3E}">
        <p14:creationId xmlns:p14="http://schemas.microsoft.com/office/powerpoint/2010/main" val="801629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3" name="Slide Number Placeholder 2"/>
          <p:cNvSpPr>
            <a:spLocks noGrp="1"/>
          </p:cNvSpPr>
          <p:nvPr>
            <p:ph type="sldNum" sz="quarter" idx="11"/>
          </p:nvPr>
        </p:nvSpPr>
        <p:spPr/>
        <p:txBody>
          <a:bodyPr/>
          <a:lstStyle/>
          <a:p>
            <a:fld id="{C562C511-3E38-42BD-BABB-53F701140258}" type="slidenum">
              <a:rPr lang="en-US" altLang="en-US" smtClean="0"/>
              <a:pPr/>
              <a:t>64</a:t>
            </a:fld>
            <a:endParaRPr lang="en-US" altLang="en-US"/>
          </a:p>
        </p:txBody>
      </p:sp>
      <p:sp>
        <p:nvSpPr>
          <p:cNvPr id="5" name="Title 1"/>
          <p:cNvSpPr txBox="1">
            <a:spLocks/>
          </p:cNvSpPr>
          <p:nvPr/>
        </p:nvSpPr>
        <p:spPr>
          <a:xfrm>
            <a:off x="304800" y="381000"/>
            <a:ext cx="8458200" cy="762000"/>
          </a:xfrm>
          <a:prstGeom prst="rect">
            <a:avLst/>
          </a:prstGeom>
          <a:solidFill>
            <a:schemeClr val="bg1"/>
          </a:solidFill>
        </p:spPr>
        <p:txBody>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eaLnBrk="1" hangingPunct="1"/>
            <a:r>
              <a:rPr lang="en-US" dirty="0"/>
              <a:t>Follow-up Letter to Family</a:t>
            </a:r>
          </a:p>
        </p:txBody>
      </p:sp>
      <p:sp>
        <p:nvSpPr>
          <p:cNvPr id="6" name="TextBox 5"/>
          <p:cNvSpPr txBox="1"/>
          <p:nvPr/>
        </p:nvSpPr>
        <p:spPr>
          <a:xfrm>
            <a:off x="381000" y="1600200"/>
            <a:ext cx="7182394" cy="3631763"/>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000" b="1" dirty="0">
                <a:latin typeface="+mj-lt"/>
              </a:rPr>
              <a:t>Thank you </a:t>
            </a:r>
            <a:r>
              <a:rPr lang="en-US" sz="2000" dirty="0">
                <a:latin typeface="+mj-lt"/>
              </a:rPr>
              <a:t>to the family, parent, guardian, or caregiver for giving access to the residence for the investigation</a:t>
            </a:r>
          </a:p>
          <a:p>
            <a:pPr marL="342900" indent="-342900">
              <a:lnSpc>
                <a:spcPct val="150000"/>
              </a:lnSpc>
              <a:buFont typeface="Arial" panose="020B0604020202020204" pitchFamily="34" charset="0"/>
              <a:buChar char="•"/>
            </a:pPr>
            <a:r>
              <a:rPr lang="en-US" sz="2000" b="1" dirty="0">
                <a:latin typeface="+mj-lt"/>
              </a:rPr>
              <a:t>Summary</a:t>
            </a:r>
            <a:r>
              <a:rPr lang="en-US" sz="2000" dirty="0">
                <a:latin typeface="+mj-lt"/>
              </a:rPr>
              <a:t> of investigation activities that were conducted </a:t>
            </a:r>
          </a:p>
          <a:p>
            <a:pPr marL="342900" indent="-342900">
              <a:lnSpc>
                <a:spcPct val="150000"/>
              </a:lnSpc>
              <a:buFont typeface="Arial" panose="020B0604020202020204" pitchFamily="34" charset="0"/>
              <a:buChar char="•"/>
            </a:pPr>
            <a:r>
              <a:rPr lang="en-US" sz="2000" b="1" dirty="0">
                <a:latin typeface="+mj-lt"/>
              </a:rPr>
              <a:t>Identification</a:t>
            </a:r>
            <a:r>
              <a:rPr lang="en-US" sz="2000" dirty="0">
                <a:latin typeface="+mj-lt"/>
              </a:rPr>
              <a:t> of probable exposure source(s)</a:t>
            </a:r>
          </a:p>
          <a:p>
            <a:pPr marL="342900" indent="-342900">
              <a:lnSpc>
                <a:spcPct val="150000"/>
              </a:lnSpc>
              <a:buFont typeface="Arial" panose="020B0604020202020204" pitchFamily="34" charset="0"/>
              <a:buChar char="•"/>
            </a:pPr>
            <a:r>
              <a:rPr lang="en-US" sz="2000" b="1" dirty="0">
                <a:latin typeface="+mj-lt"/>
              </a:rPr>
              <a:t>Education</a:t>
            </a:r>
            <a:r>
              <a:rPr lang="en-US" sz="2000" dirty="0">
                <a:latin typeface="+mj-lt"/>
              </a:rPr>
              <a:t> to limit future exposure from source(s)</a:t>
            </a:r>
          </a:p>
          <a:p>
            <a:pPr marL="342900" indent="-342900">
              <a:lnSpc>
                <a:spcPct val="150000"/>
              </a:lnSpc>
              <a:buFont typeface="Arial" panose="020B0604020202020204" pitchFamily="34" charset="0"/>
              <a:buChar char="•"/>
            </a:pPr>
            <a:r>
              <a:rPr lang="en-US" sz="2000" dirty="0">
                <a:latin typeface="+mj-lt"/>
              </a:rPr>
              <a:t>Add any additional educational resources that are pertinent to the case </a:t>
            </a:r>
          </a:p>
          <a:p>
            <a:pPr marL="342900" indent="-342900">
              <a:buFont typeface="Arial" panose="020B0604020202020204" pitchFamily="34" charset="0"/>
              <a:buChar char="•"/>
            </a:pPr>
            <a:endParaRPr lang="en-US" sz="2000" dirty="0">
              <a:latin typeface="+mj-lt"/>
            </a:endParaRPr>
          </a:p>
        </p:txBody>
      </p:sp>
    </p:spTree>
    <p:extLst>
      <p:ext uri="{BB962C8B-B14F-4D97-AF65-F5344CB8AC3E}">
        <p14:creationId xmlns:p14="http://schemas.microsoft.com/office/powerpoint/2010/main" val="2628482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65</a:t>
            </a:fld>
            <a:endParaRPr lang="en-US" altLang="en-US"/>
          </a:p>
        </p:txBody>
      </p:sp>
      <p:pic>
        <p:nvPicPr>
          <p:cNvPr id="3" name="Picture 2" descr="Screen Clipping">
            <a:extLst>
              <a:ext uri="{FF2B5EF4-FFF2-40B4-BE49-F238E27FC236}">
                <a16:creationId xmlns:a16="http://schemas.microsoft.com/office/drawing/2014/main" id="{35F1ACD9-89CF-4562-BB66-C74E2BDE334F}"/>
              </a:ext>
            </a:extLst>
          </p:cNvPr>
          <p:cNvPicPr>
            <a:picLocks noChangeAspect="1"/>
          </p:cNvPicPr>
          <p:nvPr/>
        </p:nvPicPr>
        <p:blipFill rotWithShape="1">
          <a:blip r:embed="rId3">
            <a:extLst>
              <a:ext uri="{28A0092B-C50C-407E-A947-70E740481C1C}">
                <a14:useLocalDpi xmlns:a14="http://schemas.microsoft.com/office/drawing/2010/main" val="0"/>
              </a:ext>
            </a:extLst>
          </a:blip>
          <a:srcRect t="13309" b="41985"/>
          <a:stretch/>
        </p:blipFill>
        <p:spPr>
          <a:xfrm>
            <a:off x="0" y="885825"/>
            <a:ext cx="9144000" cy="1247775"/>
          </a:xfrm>
          <a:prstGeom prst="rect">
            <a:avLst/>
          </a:prstGeom>
        </p:spPr>
      </p:pic>
      <p:sp>
        <p:nvSpPr>
          <p:cNvPr id="9" name="Rectangle 8">
            <a:extLst>
              <a:ext uri="{FF2B5EF4-FFF2-40B4-BE49-F238E27FC236}">
                <a16:creationId xmlns:a16="http://schemas.microsoft.com/office/drawing/2014/main" id="{46197611-81B3-479A-BB13-E6492B3469BA}"/>
              </a:ext>
            </a:extLst>
          </p:cNvPr>
          <p:cNvSpPr/>
          <p:nvPr/>
        </p:nvSpPr>
        <p:spPr>
          <a:xfrm>
            <a:off x="4864" y="253425"/>
            <a:ext cx="5535386" cy="584775"/>
          </a:xfrm>
          <a:prstGeom prst="rect">
            <a:avLst/>
          </a:prstGeom>
        </p:spPr>
        <p:txBody>
          <a:bodyPr/>
          <a:lstStyle/>
          <a:p>
            <a:pPr eaLnBrk="1" hangingPunct="1"/>
            <a:r>
              <a:rPr lang="en-US" sz="3200" b="1" dirty="0">
                <a:solidFill>
                  <a:srgbClr val="005595"/>
                </a:solidFill>
                <a:latin typeface="+mj-lt"/>
                <a:ea typeface="+mj-ea"/>
                <a:cs typeface="+mj-cs"/>
              </a:rPr>
              <a:t>Early Intervention Referral</a:t>
            </a:r>
          </a:p>
        </p:txBody>
      </p:sp>
      <p:pic>
        <p:nvPicPr>
          <p:cNvPr id="8" name="Picture 7" descr="Who can I call to refer my child for services? - dyhcfinalenglish.pdf - Mozilla Firefox">
            <a:extLst>
              <a:ext uri="{FF2B5EF4-FFF2-40B4-BE49-F238E27FC236}">
                <a16:creationId xmlns:a16="http://schemas.microsoft.com/office/drawing/2014/main" id="{E32C3713-F9C9-455B-81F9-BDE074B668B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833" t="14861" r="20833" b="2639"/>
          <a:stretch/>
        </p:blipFill>
        <p:spPr>
          <a:xfrm>
            <a:off x="4267200" y="2421376"/>
            <a:ext cx="4247444" cy="32766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0" name="Picture 9">
            <a:extLst>
              <a:ext uri="{FF2B5EF4-FFF2-40B4-BE49-F238E27FC236}">
                <a16:creationId xmlns:a16="http://schemas.microsoft.com/office/drawing/2014/main" id="{23033679-7280-45A4-BEDC-B6D0B09419C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600" y="2250936"/>
            <a:ext cx="3143689" cy="3543795"/>
          </a:xfrm>
          <a:prstGeom prst="rect">
            <a:avLst/>
          </a:prstGeom>
        </p:spPr>
      </p:pic>
      <p:sp>
        <p:nvSpPr>
          <p:cNvPr id="2" name="Arrow: Curved Down 1">
            <a:extLst>
              <a:ext uri="{FF2B5EF4-FFF2-40B4-BE49-F238E27FC236}">
                <a16:creationId xmlns:a16="http://schemas.microsoft.com/office/drawing/2014/main" id="{5A5B1362-9249-4301-98DD-13B6568F7DA8}"/>
              </a:ext>
            </a:extLst>
          </p:cNvPr>
          <p:cNvSpPr/>
          <p:nvPr/>
        </p:nvSpPr>
        <p:spPr bwMode="auto">
          <a:xfrm>
            <a:off x="2895600" y="4191000"/>
            <a:ext cx="2743200" cy="609600"/>
          </a:xfrm>
          <a:prstGeom prst="curvedDownArrow">
            <a:avLst/>
          </a:prstGeom>
          <a:solidFill>
            <a:schemeClr val="accent1"/>
          </a:solidFill>
          <a:ln w="9525" cap="flat" cmpd="sng" algn="ctr">
            <a:solidFill>
              <a:schemeClr val="tx1"/>
            </a:solidFill>
            <a:prstDash val="solid"/>
            <a:round/>
            <a:headEnd type="none" w="med" len="med"/>
            <a:tailEnd type="none" w="med" len="med"/>
          </a:ln>
          <a:effectLst>
            <a:outerShdw dist="35921" dir="2700000" algn="ctr" rotWithShape="0">
              <a:schemeClr val="bg2"/>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Tree>
    <p:extLst>
      <p:ext uri="{BB962C8B-B14F-4D97-AF65-F5344CB8AC3E}">
        <p14:creationId xmlns:p14="http://schemas.microsoft.com/office/powerpoint/2010/main" val="3283165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3" name="Slide Number Placeholder 2"/>
          <p:cNvSpPr>
            <a:spLocks noGrp="1"/>
          </p:cNvSpPr>
          <p:nvPr>
            <p:ph type="sldNum" sz="quarter" idx="11"/>
          </p:nvPr>
        </p:nvSpPr>
        <p:spPr/>
        <p:txBody>
          <a:bodyPr/>
          <a:lstStyle/>
          <a:p>
            <a:fld id="{C562C511-3E38-42BD-BABB-53F701140258}" type="slidenum">
              <a:rPr lang="en-US" altLang="en-US" smtClean="0"/>
              <a:pPr/>
              <a:t>66</a:t>
            </a:fld>
            <a:endParaRPr lang="en-US" altLang="en-US"/>
          </a:p>
        </p:txBody>
      </p:sp>
      <p:sp>
        <p:nvSpPr>
          <p:cNvPr id="4" name="Title 1"/>
          <p:cNvSpPr txBox="1">
            <a:spLocks/>
          </p:cNvSpPr>
          <p:nvPr/>
        </p:nvSpPr>
        <p:spPr>
          <a:xfrm>
            <a:off x="533400" y="1981200"/>
            <a:ext cx="8458200" cy="762000"/>
          </a:xfrm>
          <a:prstGeom prst="rect">
            <a:avLst/>
          </a:prstGeom>
          <a:solidFill>
            <a:schemeClr val="bg1"/>
          </a:solidFill>
        </p:spPr>
        <p:txBody>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algn="ctr" eaLnBrk="1" hangingPunct="1">
              <a:lnSpc>
                <a:spcPct val="150000"/>
              </a:lnSpc>
            </a:pPr>
            <a:r>
              <a:rPr lang="en-US" dirty="0"/>
              <a:t>Medicaid Reimbursement for an Elevated Blood Lead Level Home Investigation</a:t>
            </a:r>
          </a:p>
        </p:txBody>
      </p:sp>
    </p:spTree>
    <p:extLst>
      <p:ext uri="{BB962C8B-B14F-4D97-AF65-F5344CB8AC3E}">
        <p14:creationId xmlns:p14="http://schemas.microsoft.com/office/powerpoint/2010/main" val="1525867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67</a:t>
            </a:fld>
            <a:endParaRPr lang="en-US" altLang="en-US"/>
          </a:p>
        </p:txBody>
      </p:sp>
      <p:sp>
        <p:nvSpPr>
          <p:cNvPr id="6" name="Title 1"/>
          <p:cNvSpPr txBox="1">
            <a:spLocks/>
          </p:cNvSpPr>
          <p:nvPr/>
        </p:nvSpPr>
        <p:spPr>
          <a:xfrm>
            <a:off x="381000" y="457200"/>
            <a:ext cx="8686800" cy="762000"/>
          </a:xfrm>
          <a:prstGeom prst="rect">
            <a:avLst/>
          </a:prstGeom>
        </p:spPr>
        <p:txBody>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eaLnBrk="1" hangingPunct="1"/>
            <a:r>
              <a:rPr lang="en-US" dirty="0"/>
              <a:t>Medicaid Reimbursement for Investigation</a:t>
            </a:r>
          </a:p>
        </p:txBody>
      </p:sp>
      <p:cxnSp>
        <p:nvCxnSpPr>
          <p:cNvPr id="8" name="Straight Connector 7"/>
          <p:cNvCxnSpPr/>
          <p:nvPr/>
        </p:nvCxnSpPr>
        <p:spPr bwMode="auto">
          <a:xfrm>
            <a:off x="2057400" y="5410200"/>
            <a:ext cx="6248400" cy="0"/>
          </a:xfrm>
          <a:prstGeom prst="line">
            <a:avLst/>
          </a:prstGeom>
          <a:solidFill>
            <a:schemeClr val="accent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Straight Connector 8"/>
          <p:cNvCxnSpPr/>
          <p:nvPr/>
        </p:nvCxnSpPr>
        <p:spPr bwMode="auto">
          <a:xfrm>
            <a:off x="914400" y="5647509"/>
            <a:ext cx="3505200" cy="0"/>
          </a:xfrm>
          <a:prstGeom prst="line">
            <a:avLst/>
          </a:prstGeom>
          <a:solidFill>
            <a:schemeClr val="accent1"/>
          </a:solidFill>
          <a:ln w="1905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0" name="Picture 9">
            <a:extLst>
              <a:ext uri="{FF2B5EF4-FFF2-40B4-BE49-F238E27FC236}">
                <a16:creationId xmlns:a16="http://schemas.microsoft.com/office/drawing/2014/main" id="{4B9D0A9F-F25F-4BE5-95C9-DB6B558B44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2419" y="1125867"/>
            <a:ext cx="5048955" cy="1143160"/>
          </a:xfrm>
          <a:prstGeom prst="rect">
            <a:avLst/>
          </a:prstGeom>
          <a:ln>
            <a:solidFill>
              <a:schemeClr val="tx1"/>
            </a:solidFill>
          </a:ln>
        </p:spPr>
      </p:pic>
      <p:pic>
        <p:nvPicPr>
          <p:cNvPr id="7" name="Picture 6">
            <a:extLst>
              <a:ext uri="{FF2B5EF4-FFF2-40B4-BE49-F238E27FC236}">
                <a16:creationId xmlns:a16="http://schemas.microsoft.com/office/drawing/2014/main" id="{6C065E98-3862-4464-8A46-33F8AC2041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419" y="2667000"/>
            <a:ext cx="8445665" cy="2447109"/>
          </a:xfrm>
          <a:prstGeom prst="rect">
            <a:avLst/>
          </a:prstGeom>
          <a:ln>
            <a:solidFill>
              <a:schemeClr val="bg2"/>
            </a:solidFill>
          </a:ln>
        </p:spPr>
      </p:pic>
    </p:spTree>
    <p:extLst>
      <p:ext uri="{BB962C8B-B14F-4D97-AF65-F5344CB8AC3E}">
        <p14:creationId xmlns:p14="http://schemas.microsoft.com/office/powerpoint/2010/main" val="2654116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D81D4C0-6A68-4062-8B6C-905C2C8BD91C}"/>
              </a:ext>
            </a:extLst>
          </p:cNvPr>
          <p:cNvPicPr>
            <a:picLocks noChangeAspect="1"/>
          </p:cNvPicPr>
          <p:nvPr/>
        </p:nvPicPr>
        <p:blipFill rotWithShape="1">
          <a:blip r:embed="rId3">
            <a:extLst>
              <a:ext uri="{28A0092B-C50C-407E-A947-70E740481C1C}">
                <a14:useLocalDpi xmlns:a14="http://schemas.microsoft.com/office/drawing/2010/main" val="0"/>
              </a:ext>
            </a:extLst>
          </a:blip>
          <a:srcRect t="1029"/>
          <a:stretch/>
        </p:blipFill>
        <p:spPr>
          <a:xfrm>
            <a:off x="304800" y="685800"/>
            <a:ext cx="6541889" cy="5219613"/>
          </a:xfrm>
          <a:prstGeom prst="rect">
            <a:avLst/>
          </a:prstGeom>
        </p:spPr>
      </p:pic>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68</a:t>
            </a:fld>
            <a:endParaRPr lang="en-US" altLang="en-US"/>
          </a:p>
        </p:txBody>
      </p:sp>
      <p:sp>
        <p:nvSpPr>
          <p:cNvPr id="6" name="Oval 5"/>
          <p:cNvSpPr/>
          <p:nvPr/>
        </p:nvSpPr>
        <p:spPr bwMode="auto">
          <a:xfrm>
            <a:off x="2699445" y="4724400"/>
            <a:ext cx="3352800" cy="476250"/>
          </a:xfrm>
          <a:prstGeom prst="ellipse">
            <a:avLst/>
          </a:prstGeom>
          <a:noFill/>
          <a:ln w="9525" cap="flat" cmpd="sng" algn="ctr">
            <a:solidFill>
              <a:schemeClr val="tx1"/>
            </a:solidFill>
            <a:prstDash val="dash"/>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7" name="Title 1"/>
          <p:cNvSpPr txBox="1">
            <a:spLocks/>
          </p:cNvSpPr>
          <p:nvPr/>
        </p:nvSpPr>
        <p:spPr>
          <a:xfrm>
            <a:off x="152400" y="133350"/>
            <a:ext cx="8458200" cy="762000"/>
          </a:xfrm>
          <a:prstGeom prst="rect">
            <a:avLst/>
          </a:prstGeom>
          <a:noFill/>
        </p:spPr>
        <p:txBody>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eaLnBrk="1" hangingPunct="1"/>
            <a:r>
              <a:rPr lang="en-US" dirty="0"/>
              <a:t>Medicaid Reimbursement for Investigation</a:t>
            </a:r>
          </a:p>
        </p:txBody>
      </p:sp>
      <p:sp>
        <p:nvSpPr>
          <p:cNvPr id="3" name="TextBox 2"/>
          <p:cNvSpPr txBox="1"/>
          <p:nvPr/>
        </p:nvSpPr>
        <p:spPr>
          <a:xfrm>
            <a:off x="6052245" y="4154041"/>
            <a:ext cx="2362200" cy="584775"/>
          </a:xfrm>
          <a:prstGeom prst="rect">
            <a:avLst/>
          </a:prstGeom>
          <a:solidFill>
            <a:schemeClr val="accent6">
              <a:lumMod val="20000"/>
              <a:lumOff val="80000"/>
            </a:schemeClr>
          </a:solidFill>
          <a:effectLst>
            <a:outerShdw blurRad="50800" dist="38100" dir="2700000" algn="tl" rotWithShape="0">
              <a:prstClr val="black">
                <a:alpha val="40000"/>
              </a:prstClr>
            </a:outerShdw>
          </a:effectLst>
        </p:spPr>
        <p:txBody>
          <a:bodyPr wrap="square" rtlCol="0">
            <a:spAutoFit/>
          </a:bodyPr>
          <a:lstStyle/>
          <a:p>
            <a:pPr algn="ctr"/>
            <a:r>
              <a:rPr lang="en-US" sz="1600" b="1" dirty="0">
                <a:latin typeface="Calibri" panose="020F0502020204030204" pitchFamily="34" charset="0"/>
              </a:rPr>
              <a:t>Click Investigation tab to see Medicaid status</a:t>
            </a:r>
          </a:p>
        </p:txBody>
      </p:sp>
    </p:spTree>
    <p:extLst>
      <p:ext uri="{BB962C8B-B14F-4D97-AF65-F5344CB8AC3E}">
        <p14:creationId xmlns:p14="http://schemas.microsoft.com/office/powerpoint/2010/main" val="173371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69</a:t>
            </a:fld>
            <a:endParaRPr lang="en-US" altLang="en-US"/>
          </a:p>
        </p:txBody>
      </p:sp>
      <p:pic>
        <p:nvPicPr>
          <p:cNvPr id="8" name="Picture 7">
            <a:extLst>
              <a:ext uri="{FF2B5EF4-FFF2-40B4-BE49-F238E27FC236}">
                <a16:creationId xmlns:a16="http://schemas.microsoft.com/office/drawing/2014/main" id="{3F308ADB-58B8-4CB5-8A20-8DE45973BD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8563" y="1138158"/>
            <a:ext cx="1217437" cy="4243964"/>
          </a:xfrm>
          <a:prstGeom prst="rect">
            <a:avLst/>
          </a:prstGeom>
          <a:ln>
            <a:solidFill>
              <a:schemeClr val="tx1"/>
            </a:solidFill>
          </a:ln>
        </p:spPr>
      </p:pic>
      <p:pic>
        <p:nvPicPr>
          <p:cNvPr id="10" name="Picture 9">
            <a:extLst>
              <a:ext uri="{FF2B5EF4-FFF2-40B4-BE49-F238E27FC236}">
                <a16:creationId xmlns:a16="http://schemas.microsoft.com/office/drawing/2014/main" id="{9BF3347B-90C0-4437-80A2-E0FDED280F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90800" y="2133600"/>
            <a:ext cx="6222168" cy="2590800"/>
          </a:xfrm>
          <a:prstGeom prst="rect">
            <a:avLst/>
          </a:prstGeom>
        </p:spPr>
      </p:pic>
      <p:sp>
        <p:nvSpPr>
          <p:cNvPr id="11" name="Rectangle 10">
            <a:extLst>
              <a:ext uri="{FF2B5EF4-FFF2-40B4-BE49-F238E27FC236}">
                <a16:creationId xmlns:a16="http://schemas.microsoft.com/office/drawing/2014/main" id="{6362F537-ECF4-410C-9F01-5259FEB5D2DF}"/>
              </a:ext>
            </a:extLst>
          </p:cNvPr>
          <p:cNvSpPr/>
          <p:nvPr/>
        </p:nvSpPr>
        <p:spPr>
          <a:xfrm>
            <a:off x="457200" y="347645"/>
            <a:ext cx="5944256" cy="584775"/>
          </a:xfrm>
          <a:prstGeom prst="rect">
            <a:avLst/>
          </a:prstGeom>
        </p:spPr>
        <p:txBody>
          <a:bodyPr wrap="none">
            <a:spAutoFit/>
          </a:bodyPr>
          <a:lstStyle/>
          <a:p>
            <a:r>
              <a:rPr lang="en-US" sz="3200" b="1" dirty="0">
                <a:solidFill>
                  <a:srgbClr val="005595"/>
                </a:solidFill>
                <a:latin typeface="Arial"/>
              </a:rPr>
              <a:t>OHP/Medicaid Status of Child</a:t>
            </a:r>
            <a:endParaRPr lang="en-US" sz="3200" dirty="0"/>
          </a:p>
        </p:txBody>
      </p:sp>
      <p:sp>
        <p:nvSpPr>
          <p:cNvPr id="7" name="Oval 6">
            <a:extLst>
              <a:ext uri="{FF2B5EF4-FFF2-40B4-BE49-F238E27FC236}">
                <a16:creationId xmlns:a16="http://schemas.microsoft.com/office/drawing/2014/main" id="{668C4D91-E589-44AB-B023-7F765C88C8CB}"/>
              </a:ext>
            </a:extLst>
          </p:cNvPr>
          <p:cNvSpPr/>
          <p:nvPr/>
        </p:nvSpPr>
        <p:spPr bwMode="auto">
          <a:xfrm>
            <a:off x="5723655" y="3022015"/>
            <a:ext cx="1752600" cy="476250"/>
          </a:xfrm>
          <a:prstGeom prst="ellipse">
            <a:avLst/>
          </a:prstGeom>
          <a:noFill/>
          <a:ln w="9525" cap="flat" cmpd="sng" algn="ctr">
            <a:solidFill>
              <a:schemeClr val="tx1"/>
            </a:solidFill>
            <a:prstDash val="dash"/>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pic>
        <p:nvPicPr>
          <p:cNvPr id="3" name="Picture 2">
            <a:extLst>
              <a:ext uri="{FF2B5EF4-FFF2-40B4-BE49-F238E27FC236}">
                <a16:creationId xmlns:a16="http://schemas.microsoft.com/office/drawing/2014/main" id="{D85F3A1E-C328-4575-AC13-101FD153C9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01748" y="989570"/>
            <a:ext cx="6411220" cy="685896"/>
          </a:xfrm>
          <a:prstGeom prst="rect">
            <a:avLst/>
          </a:prstGeom>
        </p:spPr>
      </p:pic>
    </p:spTree>
    <p:extLst>
      <p:ext uri="{BB962C8B-B14F-4D97-AF65-F5344CB8AC3E}">
        <p14:creationId xmlns:p14="http://schemas.microsoft.com/office/powerpoint/2010/main" val="3263858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7</a:t>
            </a:fld>
            <a:endParaRPr lang="en-US" altLang="en-US"/>
          </a:p>
        </p:txBody>
      </p:sp>
      <p:sp>
        <p:nvSpPr>
          <p:cNvPr id="17" name="Rectangle 2"/>
          <p:cNvSpPr txBox="1">
            <a:spLocks noChangeArrowheads="1"/>
          </p:cNvSpPr>
          <p:nvPr/>
        </p:nvSpPr>
        <p:spPr>
          <a:xfrm>
            <a:off x="838200" y="2590800"/>
            <a:ext cx="7772400" cy="1470025"/>
          </a:xfrm>
          <a:prstGeom prst="rect">
            <a:avLst/>
          </a:prstGeom>
        </p:spPr>
        <p:txBody>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algn="ctr" eaLnBrk="1" hangingPunct="1"/>
            <a:r>
              <a:rPr lang="en-US" altLang="en-US" dirty="0"/>
              <a:t>Lead Poisoning Case Management</a:t>
            </a:r>
          </a:p>
        </p:txBody>
      </p:sp>
    </p:spTree>
    <p:extLst>
      <p:ext uri="{BB962C8B-B14F-4D97-AF65-F5344CB8AC3E}">
        <p14:creationId xmlns:p14="http://schemas.microsoft.com/office/powerpoint/2010/main" val="380874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70</a:t>
            </a:fld>
            <a:endParaRPr lang="en-US" altLang="en-US"/>
          </a:p>
        </p:txBody>
      </p:sp>
      <p:sp>
        <p:nvSpPr>
          <p:cNvPr id="6" name="Title 1"/>
          <p:cNvSpPr txBox="1">
            <a:spLocks/>
          </p:cNvSpPr>
          <p:nvPr/>
        </p:nvSpPr>
        <p:spPr>
          <a:xfrm>
            <a:off x="457200" y="609600"/>
            <a:ext cx="8458200" cy="762000"/>
          </a:xfrm>
          <a:prstGeom prst="rect">
            <a:avLst/>
          </a:prstGeom>
        </p:spPr>
        <p:txBody>
          <a:bodyPr/>
          <a:lstStyle>
            <a:lvl1pPr algn="l" rtl="0" fontAlgn="base">
              <a:spcBef>
                <a:spcPct val="0"/>
              </a:spcBef>
              <a:spcAft>
                <a:spcPct val="0"/>
              </a:spcAft>
              <a:defRPr sz="3200" b="1" kern="1200">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panose="020B0604020202020204" pitchFamily="34" charset="0"/>
              </a:defRPr>
            </a:lvl2pPr>
            <a:lvl3pPr algn="l" rtl="0" fontAlgn="base">
              <a:spcBef>
                <a:spcPct val="0"/>
              </a:spcBef>
              <a:spcAft>
                <a:spcPct val="0"/>
              </a:spcAft>
              <a:defRPr sz="3200" b="1">
                <a:solidFill>
                  <a:srgbClr val="005595"/>
                </a:solidFill>
                <a:latin typeface="Arial" panose="020B0604020202020204" pitchFamily="34" charset="0"/>
              </a:defRPr>
            </a:lvl3pPr>
            <a:lvl4pPr algn="l" rtl="0" fontAlgn="base">
              <a:spcBef>
                <a:spcPct val="0"/>
              </a:spcBef>
              <a:spcAft>
                <a:spcPct val="0"/>
              </a:spcAft>
              <a:defRPr sz="3200" b="1">
                <a:solidFill>
                  <a:srgbClr val="005595"/>
                </a:solidFill>
                <a:latin typeface="Arial" panose="020B0604020202020204" pitchFamily="34" charset="0"/>
              </a:defRPr>
            </a:lvl4pPr>
            <a:lvl5pPr algn="l" rtl="0" fontAlgn="base">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a:lstStyle>
          <a:p>
            <a:pPr eaLnBrk="1" hangingPunct="1"/>
            <a:r>
              <a:rPr lang="en-US" dirty="0"/>
              <a:t>Medicaid Reimbursement for Investigation</a:t>
            </a:r>
          </a:p>
        </p:txBody>
      </p:sp>
      <p:sp>
        <p:nvSpPr>
          <p:cNvPr id="2" name="TextBox 1">
            <a:extLst>
              <a:ext uri="{FF2B5EF4-FFF2-40B4-BE49-F238E27FC236}">
                <a16:creationId xmlns:a16="http://schemas.microsoft.com/office/drawing/2014/main" id="{3AB2BEB0-6B97-41CD-8330-B5742D8FEF88}"/>
              </a:ext>
            </a:extLst>
          </p:cNvPr>
          <p:cNvSpPr txBox="1"/>
          <p:nvPr/>
        </p:nvSpPr>
        <p:spPr>
          <a:xfrm>
            <a:off x="483326" y="2228671"/>
            <a:ext cx="8279674" cy="2308324"/>
          </a:xfrm>
          <a:prstGeom prst="rect">
            <a:avLst/>
          </a:prstGeom>
          <a:noFill/>
        </p:spPr>
        <p:txBody>
          <a:bodyPr wrap="square" rtlCol="0">
            <a:spAutoFit/>
          </a:bodyPr>
          <a:lstStyle/>
          <a:p>
            <a:pPr marL="457200" indent="-457200">
              <a:buFont typeface="Arial" panose="020B0604020202020204" pitchFamily="34" charset="0"/>
              <a:buChar char="•"/>
            </a:pPr>
            <a:r>
              <a:rPr lang="en-US" dirty="0">
                <a:latin typeface="Calibri" panose="020F0502020204030204" pitchFamily="34" charset="0"/>
                <a:cs typeface="Calibri" panose="020F0502020204030204" pitchFamily="34" charset="0"/>
              </a:rPr>
              <a:t>Claims should be made no more than 1 year after the service</a:t>
            </a:r>
          </a:p>
          <a:p>
            <a:pPr marL="457200" indent="-457200">
              <a:buFont typeface="Arial" panose="020B0604020202020204" pitchFamily="34" charset="0"/>
              <a:buChar char="•"/>
            </a:pPr>
            <a:endParaRPr lang="en-US" dirty="0">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en-US" dirty="0">
                <a:latin typeface="Calibri" panose="020F0502020204030204" pitchFamily="34" charset="0"/>
                <a:cs typeface="Calibri" panose="020F0502020204030204" pitchFamily="34" charset="0"/>
              </a:rPr>
              <a:t>Reimbursement is for a one-time home visit only</a:t>
            </a:r>
          </a:p>
          <a:p>
            <a:endParaRPr lang="en-US" dirty="0">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en-US" dirty="0">
                <a:latin typeface="Calibri" panose="020F0502020204030204" pitchFamily="34" charset="0"/>
                <a:cs typeface="Calibri" panose="020F0502020204030204" pitchFamily="34" charset="0"/>
              </a:rPr>
              <a:t>Health Systems Division, a separate office within OHA, dictates rules and policies for these reimbursements</a:t>
            </a:r>
          </a:p>
        </p:txBody>
      </p:sp>
    </p:spTree>
    <p:extLst>
      <p:ext uri="{BB962C8B-B14F-4D97-AF65-F5344CB8AC3E}">
        <p14:creationId xmlns:p14="http://schemas.microsoft.com/office/powerpoint/2010/main" val="3307073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71</a:t>
            </a:fld>
            <a:endParaRPr lang="en-US" altLang="en-US"/>
          </a:p>
        </p:txBody>
      </p:sp>
      <p:sp>
        <p:nvSpPr>
          <p:cNvPr id="2" name="Rectangle 1"/>
          <p:cNvSpPr/>
          <p:nvPr/>
        </p:nvSpPr>
        <p:spPr>
          <a:xfrm>
            <a:off x="2743200" y="2667000"/>
            <a:ext cx="3755571" cy="584775"/>
          </a:xfrm>
          <a:prstGeom prst="rect">
            <a:avLst/>
          </a:prstGeom>
        </p:spPr>
        <p:txBody>
          <a:bodyPr/>
          <a:lstStyle/>
          <a:p>
            <a:pPr algn="ctr" eaLnBrk="1" hangingPunct="1"/>
            <a:r>
              <a:rPr lang="en-US" sz="3200" b="1" dirty="0">
                <a:solidFill>
                  <a:srgbClr val="005595"/>
                </a:solidFill>
                <a:latin typeface="+mj-lt"/>
                <a:ea typeface="+mj-ea"/>
                <a:cs typeface="+mj-cs"/>
              </a:rPr>
              <a:t>Case Closure</a:t>
            </a:r>
          </a:p>
        </p:txBody>
      </p:sp>
    </p:spTree>
    <p:extLst>
      <p:ext uri="{BB962C8B-B14F-4D97-AF65-F5344CB8AC3E}">
        <p14:creationId xmlns:p14="http://schemas.microsoft.com/office/powerpoint/2010/main" val="1671337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F30E37-0642-4937-AEB5-A191C1E74BF7}"/>
              </a:ext>
            </a:extLst>
          </p:cNvPr>
          <p:cNvPicPr>
            <a:picLocks noChangeAspect="1"/>
          </p:cNvPicPr>
          <p:nvPr/>
        </p:nvPicPr>
        <p:blipFill rotWithShape="1">
          <a:blip r:embed="rId3">
            <a:extLst>
              <a:ext uri="{28A0092B-C50C-407E-A947-70E740481C1C}">
                <a14:useLocalDpi xmlns:a14="http://schemas.microsoft.com/office/drawing/2010/main" val="0"/>
              </a:ext>
            </a:extLst>
          </a:blip>
          <a:srcRect t="975" b="1"/>
          <a:stretch/>
        </p:blipFill>
        <p:spPr>
          <a:xfrm>
            <a:off x="26377" y="903469"/>
            <a:ext cx="9067800" cy="4579024"/>
          </a:xfrm>
          <a:prstGeom prst="rect">
            <a:avLst/>
          </a:prstGeom>
        </p:spPr>
      </p:pic>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72</a:t>
            </a:fld>
            <a:endParaRPr lang="en-US" altLang="en-US"/>
          </a:p>
        </p:txBody>
      </p:sp>
      <p:sp>
        <p:nvSpPr>
          <p:cNvPr id="6" name="Rectangle 5"/>
          <p:cNvSpPr/>
          <p:nvPr/>
        </p:nvSpPr>
        <p:spPr>
          <a:xfrm>
            <a:off x="152400" y="347965"/>
            <a:ext cx="5535386" cy="584775"/>
          </a:xfrm>
          <a:prstGeom prst="rect">
            <a:avLst/>
          </a:prstGeom>
        </p:spPr>
        <p:txBody>
          <a:bodyPr/>
          <a:lstStyle/>
          <a:p>
            <a:pPr eaLnBrk="1" hangingPunct="1"/>
            <a:r>
              <a:rPr lang="en-US" sz="3200" b="1" dirty="0">
                <a:solidFill>
                  <a:srgbClr val="005595"/>
                </a:solidFill>
                <a:latin typeface="+mj-lt"/>
                <a:ea typeface="+mj-ea"/>
                <a:cs typeface="+mj-cs"/>
              </a:rPr>
              <a:t>Laboratory Case Closure</a:t>
            </a:r>
          </a:p>
        </p:txBody>
      </p:sp>
      <p:sp>
        <p:nvSpPr>
          <p:cNvPr id="8" name="Rectangle 7">
            <a:extLst>
              <a:ext uri="{FF2B5EF4-FFF2-40B4-BE49-F238E27FC236}">
                <a16:creationId xmlns:a16="http://schemas.microsoft.com/office/drawing/2014/main" id="{F1C930B1-42D0-48E0-AE48-C3092ACA4EBD}"/>
              </a:ext>
            </a:extLst>
          </p:cNvPr>
          <p:cNvSpPr/>
          <p:nvPr/>
        </p:nvSpPr>
        <p:spPr bwMode="auto">
          <a:xfrm>
            <a:off x="5318562" y="1190841"/>
            <a:ext cx="990600" cy="262286"/>
          </a:xfrm>
          <a:prstGeom prst="rect">
            <a:avLst/>
          </a:prstGeom>
          <a:solidFill>
            <a:srgbClr val="46464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13" name="Rectangle 12">
            <a:extLst>
              <a:ext uri="{FF2B5EF4-FFF2-40B4-BE49-F238E27FC236}">
                <a16:creationId xmlns:a16="http://schemas.microsoft.com/office/drawing/2014/main" id="{90BD1ADC-2FF2-49E2-8530-F19CAEFB481A}"/>
              </a:ext>
            </a:extLst>
          </p:cNvPr>
          <p:cNvSpPr/>
          <p:nvPr/>
        </p:nvSpPr>
        <p:spPr>
          <a:xfrm>
            <a:off x="26377" y="5517118"/>
            <a:ext cx="9067800" cy="369332"/>
          </a:xfrm>
          <a:prstGeom prst="rect">
            <a:avLst/>
          </a:prstGeom>
        </p:spPr>
        <p:txBody>
          <a:bodyPr wrap="square">
            <a:spAutoFit/>
          </a:bodyPr>
          <a:lstStyle/>
          <a:p>
            <a:r>
              <a:rPr lang="en-US" sz="1800" dirty="0">
                <a:solidFill>
                  <a:srgbClr val="000000"/>
                </a:solidFill>
                <a:latin typeface="Calibri" panose="020F0502020204030204" pitchFamily="34" charset="0"/>
              </a:rPr>
              <a:t>Child’s BLL has declined to below 5 </a:t>
            </a:r>
            <a:r>
              <a:rPr lang="en-US" sz="1800" dirty="0" err="1">
                <a:solidFill>
                  <a:srgbClr val="000000"/>
                </a:solidFill>
                <a:latin typeface="Calibri" panose="020F0502020204030204" pitchFamily="34" charset="0"/>
              </a:rPr>
              <a:t>μg</a:t>
            </a:r>
            <a:r>
              <a:rPr lang="en-US" sz="1800" dirty="0">
                <a:solidFill>
                  <a:srgbClr val="000000"/>
                </a:solidFill>
                <a:latin typeface="Calibri" panose="020F0502020204030204" pitchFamily="34" charset="0"/>
              </a:rPr>
              <a:t>/</a:t>
            </a:r>
            <a:r>
              <a:rPr lang="en-US" sz="1800" dirty="0" err="1">
                <a:solidFill>
                  <a:srgbClr val="000000"/>
                </a:solidFill>
                <a:latin typeface="Calibri" panose="020F0502020204030204" pitchFamily="34" charset="0"/>
              </a:rPr>
              <a:t>dL</a:t>
            </a:r>
            <a:r>
              <a:rPr lang="en-US" sz="1800" dirty="0">
                <a:solidFill>
                  <a:srgbClr val="000000"/>
                </a:solidFill>
                <a:latin typeface="Calibri" panose="020F0502020204030204" pitchFamily="34" charset="0"/>
              </a:rPr>
              <a:t> on two consecutive tests at least three months apart. </a:t>
            </a:r>
            <a:endParaRPr lang="en-US" sz="1800" dirty="0"/>
          </a:p>
        </p:txBody>
      </p:sp>
      <p:sp>
        <p:nvSpPr>
          <p:cNvPr id="9" name="Oval 8">
            <a:extLst>
              <a:ext uri="{FF2B5EF4-FFF2-40B4-BE49-F238E27FC236}">
                <a16:creationId xmlns:a16="http://schemas.microsoft.com/office/drawing/2014/main" id="{817DED32-49A1-4AE1-A2F2-EFB6728F4062}"/>
              </a:ext>
            </a:extLst>
          </p:cNvPr>
          <p:cNvSpPr/>
          <p:nvPr/>
        </p:nvSpPr>
        <p:spPr bwMode="auto">
          <a:xfrm>
            <a:off x="2893716" y="2553410"/>
            <a:ext cx="5562600" cy="609600"/>
          </a:xfrm>
          <a:prstGeom prst="ellipse">
            <a:avLst/>
          </a:prstGeom>
          <a:noFill/>
          <a:ln w="9525" cap="flat" cmpd="sng" algn="ctr">
            <a:solidFill>
              <a:schemeClr val="tx1"/>
            </a:solidFill>
            <a:prstDash val="dash"/>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11" name="TextBox 10">
            <a:extLst>
              <a:ext uri="{FF2B5EF4-FFF2-40B4-BE49-F238E27FC236}">
                <a16:creationId xmlns:a16="http://schemas.microsoft.com/office/drawing/2014/main" id="{30538602-8A5D-407F-BF39-07EBFDFB54C4}"/>
              </a:ext>
            </a:extLst>
          </p:cNvPr>
          <p:cNvSpPr txBox="1"/>
          <p:nvPr/>
        </p:nvSpPr>
        <p:spPr>
          <a:xfrm>
            <a:off x="3015438" y="4611381"/>
            <a:ext cx="3352800" cy="584775"/>
          </a:xfrm>
          <a:prstGeom prst="rect">
            <a:avLst/>
          </a:prstGeom>
          <a:solidFill>
            <a:schemeClr val="accent6">
              <a:lumMod val="20000"/>
              <a:lumOff val="80000"/>
            </a:schemeClr>
          </a:solidFill>
          <a:effectLst>
            <a:outerShdw blurRad="50800" dist="38100" dir="2700000" algn="tl" rotWithShape="0">
              <a:prstClr val="black">
                <a:alpha val="40000"/>
              </a:prstClr>
            </a:outerShdw>
          </a:effectLst>
        </p:spPr>
        <p:txBody>
          <a:bodyPr wrap="square" rtlCol="0">
            <a:spAutoFit/>
          </a:bodyPr>
          <a:lstStyle/>
          <a:p>
            <a:pPr algn="ctr"/>
            <a:r>
              <a:rPr lang="en-US" sz="1600" b="1" dirty="0">
                <a:latin typeface="Calibri" panose="020F0502020204030204" pitchFamily="34" charset="0"/>
              </a:rPr>
              <a:t>Unclick the “Keep Active” box and Add “Completion Date” </a:t>
            </a:r>
          </a:p>
        </p:txBody>
      </p:sp>
    </p:spTree>
    <p:extLst>
      <p:ext uri="{BB962C8B-B14F-4D97-AF65-F5344CB8AC3E}">
        <p14:creationId xmlns:p14="http://schemas.microsoft.com/office/powerpoint/2010/main" val="114699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73</a:t>
            </a:fld>
            <a:endParaRPr lang="en-US" altLang="en-US"/>
          </a:p>
        </p:txBody>
      </p:sp>
      <p:sp>
        <p:nvSpPr>
          <p:cNvPr id="6" name="Rectangle 5"/>
          <p:cNvSpPr/>
          <p:nvPr/>
        </p:nvSpPr>
        <p:spPr>
          <a:xfrm>
            <a:off x="278476" y="533400"/>
            <a:ext cx="5535386" cy="584775"/>
          </a:xfrm>
          <a:prstGeom prst="rect">
            <a:avLst/>
          </a:prstGeom>
        </p:spPr>
        <p:txBody>
          <a:bodyPr/>
          <a:lstStyle/>
          <a:p>
            <a:pPr eaLnBrk="1" hangingPunct="1"/>
            <a:r>
              <a:rPr lang="en-US" sz="3200" b="1" dirty="0">
                <a:solidFill>
                  <a:srgbClr val="005595"/>
                </a:solidFill>
                <a:latin typeface="+mj-lt"/>
                <a:ea typeface="+mj-ea"/>
                <a:cs typeface="+mj-cs"/>
              </a:rPr>
              <a:t>Laboratory Case Closure</a:t>
            </a:r>
          </a:p>
        </p:txBody>
      </p:sp>
      <p:sp>
        <p:nvSpPr>
          <p:cNvPr id="7" name="Rectangle 6"/>
          <p:cNvSpPr/>
          <p:nvPr/>
        </p:nvSpPr>
        <p:spPr>
          <a:xfrm>
            <a:off x="278476" y="1219200"/>
            <a:ext cx="8408324" cy="461665"/>
          </a:xfrm>
          <a:prstGeom prst="rect">
            <a:avLst/>
          </a:prstGeom>
        </p:spPr>
        <p:txBody>
          <a:bodyPr wrap="square">
            <a:spAutoFit/>
          </a:bodyPr>
          <a:lstStyle/>
          <a:p>
            <a:r>
              <a:rPr lang="en-US" dirty="0">
                <a:solidFill>
                  <a:srgbClr val="000000"/>
                </a:solidFill>
                <a:latin typeface="Calibri" panose="020F0502020204030204" pitchFamily="34" charset="0"/>
              </a:rPr>
              <a:t>How long will this take? </a:t>
            </a:r>
            <a:endParaRPr lang="en-US" dirty="0"/>
          </a:p>
        </p:txBody>
      </p:sp>
      <p:pic>
        <p:nvPicPr>
          <p:cNvPr id="2" name="Picture 1" descr="Time required for blood lead levels to decline in nonchelated children.: EBSCOhost - Mozilla Firefox"/>
          <p:cNvPicPr>
            <a:picLocks noChangeAspect="1"/>
          </p:cNvPicPr>
          <p:nvPr/>
        </p:nvPicPr>
        <p:blipFill rotWithShape="1">
          <a:blip r:embed="rId3">
            <a:extLst>
              <a:ext uri="{28A0092B-C50C-407E-A947-70E740481C1C}">
                <a14:useLocalDpi xmlns:a14="http://schemas.microsoft.com/office/drawing/2010/main" val="0"/>
              </a:ext>
            </a:extLst>
          </a:blip>
          <a:srcRect l="30833" t="27083" r="21667" b="14861"/>
          <a:stretch/>
        </p:blipFill>
        <p:spPr>
          <a:xfrm>
            <a:off x="3429000" y="1118175"/>
            <a:ext cx="5715000" cy="3810000"/>
          </a:xfrm>
          <a:prstGeom prst="rect">
            <a:avLst/>
          </a:prstGeom>
        </p:spPr>
      </p:pic>
      <p:pic>
        <p:nvPicPr>
          <p:cNvPr id="3" name="Picture 2" descr="Time required for blood lead levels to decline in nonchelated children.: EBSCOhost - Mozilla Firefox"/>
          <p:cNvPicPr>
            <a:picLocks noChangeAspect="1"/>
          </p:cNvPicPr>
          <p:nvPr/>
        </p:nvPicPr>
        <p:blipFill rotWithShape="1">
          <a:blip r:embed="rId4">
            <a:extLst>
              <a:ext uri="{28A0092B-C50C-407E-A947-70E740481C1C}">
                <a14:useLocalDpi xmlns:a14="http://schemas.microsoft.com/office/drawing/2010/main" val="0"/>
              </a:ext>
            </a:extLst>
          </a:blip>
          <a:srcRect l="35834" t="34722" r="28333" b="39306"/>
          <a:stretch/>
        </p:blipFill>
        <p:spPr>
          <a:xfrm>
            <a:off x="368589" y="2220842"/>
            <a:ext cx="3441411" cy="1360558"/>
          </a:xfrm>
          <a:prstGeom prst="rect">
            <a:avLst/>
          </a:prstGeom>
        </p:spPr>
      </p:pic>
      <p:grpSp>
        <p:nvGrpSpPr>
          <p:cNvPr id="10" name="Group 9"/>
          <p:cNvGrpSpPr/>
          <p:nvPr/>
        </p:nvGrpSpPr>
        <p:grpSpPr>
          <a:xfrm>
            <a:off x="1739055" y="4952866"/>
            <a:ext cx="5487166" cy="962159"/>
            <a:chOff x="1739055" y="4952866"/>
            <a:chExt cx="5487166" cy="962159"/>
          </a:xfrm>
        </p:grpSpPr>
        <p:pic>
          <p:nvPicPr>
            <p:cNvPr id="9" name="Picture 8" descr="Screen Clippi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39055" y="4952866"/>
              <a:ext cx="5487166" cy="962159"/>
            </a:xfrm>
            <a:prstGeom prst="rect">
              <a:avLst/>
            </a:prstGeom>
          </p:spPr>
        </p:pic>
        <p:sp>
          <p:nvSpPr>
            <p:cNvPr id="8" name="Rectangle 7"/>
            <p:cNvSpPr/>
            <p:nvPr/>
          </p:nvSpPr>
          <p:spPr bwMode="auto">
            <a:xfrm>
              <a:off x="1739055" y="4954302"/>
              <a:ext cx="1308945" cy="17722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grpSp>
      <p:cxnSp>
        <p:nvCxnSpPr>
          <p:cNvPr id="12" name="Straight Connector 11"/>
          <p:cNvCxnSpPr/>
          <p:nvPr/>
        </p:nvCxnSpPr>
        <p:spPr bwMode="auto">
          <a:xfrm>
            <a:off x="6330464" y="5131527"/>
            <a:ext cx="825421"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Straight Connector 12"/>
          <p:cNvCxnSpPr/>
          <p:nvPr/>
        </p:nvCxnSpPr>
        <p:spPr bwMode="auto">
          <a:xfrm>
            <a:off x="1828800" y="5334000"/>
            <a:ext cx="5327085"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Straight Connector 14"/>
          <p:cNvCxnSpPr/>
          <p:nvPr/>
        </p:nvCxnSpPr>
        <p:spPr bwMode="auto">
          <a:xfrm>
            <a:off x="1808704" y="5516544"/>
            <a:ext cx="3372896" cy="0"/>
          </a:xfrm>
          <a:prstGeom prst="lin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317197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74</a:t>
            </a:fld>
            <a:endParaRPr lang="en-US" altLang="en-US"/>
          </a:p>
        </p:txBody>
      </p:sp>
      <p:sp>
        <p:nvSpPr>
          <p:cNvPr id="6" name="Rectangle 5"/>
          <p:cNvSpPr/>
          <p:nvPr/>
        </p:nvSpPr>
        <p:spPr>
          <a:xfrm>
            <a:off x="278476" y="533400"/>
            <a:ext cx="5535386" cy="584775"/>
          </a:xfrm>
          <a:prstGeom prst="rect">
            <a:avLst/>
          </a:prstGeom>
        </p:spPr>
        <p:txBody>
          <a:bodyPr/>
          <a:lstStyle/>
          <a:p>
            <a:pPr eaLnBrk="1" hangingPunct="1"/>
            <a:r>
              <a:rPr lang="en-US" sz="3200" b="1" dirty="0">
                <a:solidFill>
                  <a:srgbClr val="005595"/>
                </a:solidFill>
                <a:latin typeface="+mj-lt"/>
                <a:ea typeface="+mj-ea"/>
                <a:cs typeface="+mj-cs"/>
              </a:rPr>
              <a:t>Laboratory Case Closure</a:t>
            </a:r>
          </a:p>
        </p:txBody>
      </p:sp>
      <p:sp>
        <p:nvSpPr>
          <p:cNvPr id="7" name="Rectangle 6"/>
          <p:cNvSpPr/>
          <p:nvPr/>
        </p:nvSpPr>
        <p:spPr>
          <a:xfrm>
            <a:off x="278476" y="1219200"/>
            <a:ext cx="8408324" cy="461665"/>
          </a:xfrm>
          <a:prstGeom prst="rect">
            <a:avLst/>
          </a:prstGeom>
        </p:spPr>
        <p:txBody>
          <a:bodyPr wrap="square">
            <a:spAutoFit/>
          </a:bodyPr>
          <a:lstStyle/>
          <a:p>
            <a:r>
              <a:rPr lang="en-US" dirty="0">
                <a:solidFill>
                  <a:srgbClr val="000000"/>
                </a:solidFill>
                <a:latin typeface="Calibri" panose="020F0502020204030204" pitchFamily="34" charset="0"/>
              </a:rPr>
              <a:t>How long will this take? </a:t>
            </a:r>
            <a:endParaRPr lang="en-US" dirty="0"/>
          </a:p>
        </p:txBody>
      </p:sp>
      <p:pic>
        <p:nvPicPr>
          <p:cNvPr id="11" name="Picture 10" descr="Screen Clipping"/>
          <p:cNvPicPr>
            <a:picLocks noChangeAspect="1"/>
          </p:cNvPicPr>
          <p:nvPr/>
        </p:nvPicPr>
        <p:blipFill rotWithShape="1">
          <a:blip r:embed="rId3">
            <a:extLst>
              <a:ext uri="{28A0092B-C50C-407E-A947-70E740481C1C}">
                <a14:useLocalDpi xmlns:a14="http://schemas.microsoft.com/office/drawing/2010/main" val="0"/>
              </a:ext>
            </a:extLst>
          </a:blip>
          <a:srcRect t="3955" r="36794" b="49674"/>
          <a:stretch/>
        </p:blipFill>
        <p:spPr>
          <a:xfrm>
            <a:off x="338129" y="2065932"/>
            <a:ext cx="5533511" cy="1828800"/>
          </a:xfrm>
          <a:prstGeom prst="rect">
            <a:avLst/>
          </a:prstGeom>
          <a:ln>
            <a:noFill/>
          </a:ln>
          <a:effectLst>
            <a:outerShdw blurRad="292100" dist="139700" dir="2700000" algn="tl" rotWithShape="0">
              <a:srgbClr val="333333">
                <a:alpha val="65000"/>
              </a:srgbClr>
            </a:outerShdw>
          </a:effectLst>
        </p:spPr>
      </p:pic>
      <p:pic>
        <p:nvPicPr>
          <p:cNvPr id="16" name="Picture 15" descr="Screen Clipping"/>
          <p:cNvPicPr>
            <a:picLocks noChangeAspect="1"/>
          </p:cNvPicPr>
          <p:nvPr/>
        </p:nvPicPr>
        <p:blipFill rotWithShape="1">
          <a:blip r:embed="rId3">
            <a:extLst>
              <a:ext uri="{28A0092B-C50C-407E-A947-70E740481C1C}">
                <a14:useLocalDpi xmlns:a14="http://schemas.microsoft.com/office/drawing/2010/main" val="0"/>
              </a:ext>
            </a:extLst>
          </a:blip>
          <a:srcRect l="31334" t="62238" r="5128"/>
          <a:stretch/>
        </p:blipFill>
        <p:spPr>
          <a:xfrm>
            <a:off x="3020211" y="4114800"/>
            <a:ext cx="5562600" cy="148931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43120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75</a:t>
            </a:fld>
            <a:endParaRPr lang="en-US" altLang="en-US"/>
          </a:p>
        </p:txBody>
      </p:sp>
      <p:sp>
        <p:nvSpPr>
          <p:cNvPr id="6" name="Rectangle 5"/>
          <p:cNvSpPr/>
          <p:nvPr/>
        </p:nvSpPr>
        <p:spPr>
          <a:xfrm>
            <a:off x="278476" y="533400"/>
            <a:ext cx="6960524" cy="584775"/>
          </a:xfrm>
          <a:prstGeom prst="rect">
            <a:avLst/>
          </a:prstGeom>
        </p:spPr>
        <p:txBody>
          <a:bodyPr/>
          <a:lstStyle/>
          <a:p>
            <a:pPr eaLnBrk="1" hangingPunct="1"/>
            <a:r>
              <a:rPr lang="en-US" sz="3200" b="1" dirty="0">
                <a:solidFill>
                  <a:srgbClr val="005595"/>
                </a:solidFill>
                <a:latin typeface="+mj-lt"/>
                <a:ea typeface="+mj-ea"/>
                <a:cs typeface="+mj-cs"/>
              </a:rPr>
              <a:t>Administrative Case Closure</a:t>
            </a:r>
          </a:p>
        </p:txBody>
      </p:sp>
      <p:sp>
        <p:nvSpPr>
          <p:cNvPr id="7" name="Rectangle 6"/>
          <p:cNvSpPr/>
          <p:nvPr/>
        </p:nvSpPr>
        <p:spPr>
          <a:xfrm>
            <a:off x="457200" y="1621436"/>
            <a:ext cx="8408324" cy="3323987"/>
          </a:xfrm>
          <a:prstGeom prst="rect">
            <a:avLst/>
          </a:prstGeom>
        </p:spPr>
        <p:txBody>
          <a:bodyPr wrap="square">
            <a:spAutoFit/>
          </a:bodyPr>
          <a:lstStyle/>
          <a:p>
            <a:pPr marL="342900" indent="-342900">
              <a:lnSpc>
                <a:spcPct val="150000"/>
              </a:lnSpc>
              <a:buFont typeface="Arial" panose="020B0604020202020204" pitchFamily="34" charset="0"/>
              <a:buChar char="•"/>
            </a:pPr>
            <a:r>
              <a:rPr lang="en-US" dirty="0">
                <a:solidFill>
                  <a:srgbClr val="000000"/>
                </a:solidFill>
                <a:latin typeface="Calibri" panose="020F0502020204030204" pitchFamily="34" charset="0"/>
              </a:rPr>
              <a:t>Child’s case is lost to follow-up</a:t>
            </a:r>
          </a:p>
          <a:p>
            <a:pPr marL="342900" indent="-342900">
              <a:lnSpc>
                <a:spcPct val="150000"/>
              </a:lnSpc>
              <a:buFont typeface="Arial" panose="020B0604020202020204" pitchFamily="34" charset="0"/>
              <a:buChar char="•"/>
            </a:pPr>
            <a:r>
              <a:rPr lang="en-US" dirty="0">
                <a:solidFill>
                  <a:srgbClr val="000000"/>
                </a:solidFill>
                <a:latin typeface="Calibri" panose="020F0502020204030204" pitchFamily="34" charset="0"/>
              </a:rPr>
              <a:t>If child/family moves out of state</a:t>
            </a:r>
          </a:p>
          <a:p>
            <a:pPr marL="800100" lvl="1" indent="-342900">
              <a:lnSpc>
                <a:spcPct val="150000"/>
              </a:lnSpc>
              <a:buFont typeface="Arial" panose="020B0604020202020204" pitchFamily="34" charset="0"/>
              <a:buChar char="•"/>
            </a:pPr>
            <a:r>
              <a:rPr lang="en-US" sz="2000" dirty="0">
                <a:solidFill>
                  <a:srgbClr val="000000"/>
                </a:solidFill>
                <a:latin typeface="Calibri" panose="020F0502020204030204" pitchFamily="34" charset="0"/>
              </a:rPr>
              <a:t>Contact appropriate state authority or OHA to notify</a:t>
            </a:r>
          </a:p>
          <a:p>
            <a:pPr marL="342900" indent="-342900">
              <a:buFont typeface="Arial" panose="020B0604020202020204" pitchFamily="34" charset="0"/>
              <a:buChar char="•"/>
            </a:pPr>
            <a:r>
              <a:rPr lang="en-US" dirty="0">
                <a:solidFill>
                  <a:srgbClr val="000000"/>
                </a:solidFill>
                <a:latin typeface="Calibri" panose="020F0502020204030204" pitchFamily="34" charset="0"/>
              </a:rPr>
              <a:t>Medical provider or family does not plan on further follow-up testing.</a:t>
            </a:r>
          </a:p>
          <a:p>
            <a:pPr marL="800100" lvl="2" indent="-342900">
              <a:buFont typeface="Arial" panose="020B0604020202020204" pitchFamily="34" charset="0"/>
              <a:buChar char="•"/>
            </a:pPr>
            <a:r>
              <a:rPr lang="en-US" sz="2000" dirty="0">
                <a:solidFill>
                  <a:srgbClr val="000000"/>
                </a:solidFill>
                <a:latin typeface="Calibri" panose="020F0502020204030204" pitchFamily="34" charset="0"/>
              </a:rPr>
              <a:t>Should be at least three documented attempts to contact the family, whether by phone or letters</a:t>
            </a:r>
          </a:p>
          <a:p>
            <a:pPr marL="800100" lvl="2" indent="-342900">
              <a:buFont typeface="Arial" panose="020B0604020202020204" pitchFamily="34" charset="0"/>
              <a:buChar char="•"/>
            </a:pPr>
            <a:r>
              <a:rPr lang="en-US" sz="2000" dirty="0">
                <a:solidFill>
                  <a:srgbClr val="000000"/>
                </a:solidFill>
                <a:latin typeface="Calibri" panose="020F0502020204030204" pitchFamily="34" charset="0"/>
              </a:rPr>
              <a:t>The last attempt to reach the family should be through certified mail </a:t>
            </a:r>
          </a:p>
        </p:txBody>
      </p:sp>
    </p:spTree>
    <p:extLst>
      <p:ext uri="{BB962C8B-B14F-4D97-AF65-F5344CB8AC3E}">
        <p14:creationId xmlns:p14="http://schemas.microsoft.com/office/powerpoint/2010/main" val="2952445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76</a:t>
            </a:fld>
            <a:endParaRPr lang="en-US" altLang="en-US"/>
          </a:p>
        </p:txBody>
      </p:sp>
      <p:sp>
        <p:nvSpPr>
          <p:cNvPr id="6" name="Rectangle 5"/>
          <p:cNvSpPr/>
          <p:nvPr/>
        </p:nvSpPr>
        <p:spPr>
          <a:xfrm>
            <a:off x="76200" y="278798"/>
            <a:ext cx="8077200" cy="584775"/>
          </a:xfrm>
          <a:prstGeom prst="rect">
            <a:avLst/>
          </a:prstGeom>
        </p:spPr>
        <p:txBody>
          <a:bodyPr/>
          <a:lstStyle/>
          <a:p>
            <a:pPr eaLnBrk="1" hangingPunct="1"/>
            <a:r>
              <a:rPr lang="en-US" sz="3200" b="1" dirty="0">
                <a:solidFill>
                  <a:srgbClr val="005595"/>
                </a:solidFill>
                <a:latin typeface="+mj-lt"/>
                <a:ea typeface="+mj-ea"/>
                <a:cs typeface="+mj-cs"/>
              </a:rPr>
              <a:t>Administrative Case Closure Example</a:t>
            </a:r>
          </a:p>
        </p:txBody>
      </p:sp>
      <p:pic>
        <p:nvPicPr>
          <p:cNvPr id="3" name="Picture 2">
            <a:extLst>
              <a:ext uri="{FF2B5EF4-FFF2-40B4-BE49-F238E27FC236}">
                <a16:creationId xmlns:a16="http://schemas.microsoft.com/office/drawing/2014/main" id="{D7377F87-729E-43AD-B179-6C12574869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20186"/>
            <a:ext cx="9144000" cy="4823414"/>
          </a:xfrm>
          <a:prstGeom prst="rect">
            <a:avLst/>
          </a:prstGeom>
        </p:spPr>
      </p:pic>
      <p:pic>
        <p:nvPicPr>
          <p:cNvPr id="7" name="Picture 6">
            <a:extLst>
              <a:ext uri="{FF2B5EF4-FFF2-40B4-BE49-F238E27FC236}">
                <a16:creationId xmlns:a16="http://schemas.microsoft.com/office/drawing/2014/main" id="{55D4BDB2-16AD-4B38-8584-029ABB7DC8F5}"/>
              </a:ext>
            </a:extLst>
          </p:cNvPr>
          <p:cNvPicPr>
            <a:picLocks noChangeAspect="1"/>
          </p:cNvPicPr>
          <p:nvPr/>
        </p:nvPicPr>
        <p:blipFill rotWithShape="1">
          <a:blip r:embed="rId3">
            <a:extLst>
              <a:ext uri="{28A0092B-C50C-407E-A947-70E740481C1C}">
                <a14:useLocalDpi xmlns:a14="http://schemas.microsoft.com/office/drawing/2010/main" val="0"/>
              </a:ext>
            </a:extLst>
          </a:blip>
          <a:srcRect l="21667" t="12085" b="73697"/>
          <a:stretch/>
        </p:blipFill>
        <p:spPr>
          <a:xfrm>
            <a:off x="194734" y="2972117"/>
            <a:ext cx="8754531" cy="838201"/>
          </a:xfrm>
          <a:prstGeom prst="rect">
            <a:avLst/>
          </a:prstGeom>
          <a:ln>
            <a:noFill/>
          </a:ln>
          <a:effectLst>
            <a:outerShdw blurRad="292100" dist="139700" dir="2700000" algn="tl" rotWithShape="0">
              <a:srgbClr val="333333">
                <a:alpha val="65000"/>
              </a:srgbClr>
            </a:outerShdw>
          </a:effectLst>
        </p:spPr>
      </p:pic>
      <p:sp>
        <p:nvSpPr>
          <p:cNvPr id="8" name="Oval 7">
            <a:extLst>
              <a:ext uri="{FF2B5EF4-FFF2-40B4-BE49-F238E27FC236}">
                <a16:creationId xmlns:a16="http://schemas.microsoft.com/office/drawing/2014/main" id="{0B18DC92-E118-4873-A0D4-7A8DEF750EE1}"/>
              </a:ext>
            </a:extLst>
          </p:cNvPr>
          <p:cNvSpPr/>
          <p:nvPr/>
        </p:nvSpPr>
        <p:spPr bwMode="auto">
          <a:xfrm>
            <a:off x="0" y="4877116"/>
            <a:ext cx="2209800" cy="1040107"/>
          </a:xfrm>
          <a:prstGeom prst="ellipse">
            <a:avLst/>
          </a:prstGeom>
          <a:noFill/>
          <a:ln w="9525" cap="flat" cmpd="sng" algn="ctr">
            <a:solidFill>
              <a:schemeClr val="tx1"/>
            </a:solidFill>
            <a:prstDash val="dash"/>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9" name="TextBox 8">
            <a:extLst>
              <a:ext uri="{FF2B5EF4-FFF2-40B4-BE49-F238E27FC236}">
                <a16:creationId xmlns:a16="http://schemas.microsoft.com/office/drawing/2014/main" id="{0AE485F0-C3A8-49F3-8BC9-A3DEA02E9D64}"/>
              </a:ext>
            </a:extLst>
          </p:cNvPr>
          <p:cNvSpPr txBox="1"/>
          <p:nvPr/>
        </p:nvSpPr>
        <p:spPr>
          <a:xfrm>
            <a:off x="2362200" y="4886844"/>
            <a:ext cx="3352800" cy="584775"/>
          </a:xfrm>
          <a:prstGeom prst="rect">
            <a:avLst/>
          </a:prstGeom>
          <a:solidFill>
            <a:schemeClr val="accent6">
              <a:lumMod val="20000"/>
              <a:lumOff val="80000"/>
            </a:schemeClr>
          </a:solidFill>
          <a:effectLst>
            <a:outerShdw blurRad="50800" dist="38100" dir="2700000" algn="tl" rotWithShape="0">
              <a:prstClr val="black">
                <a:alpha val="40000"/>
              </a:prstClr>
            </a:outerShdw>
          </a:effectLst>
        </p:spPr>
        <p:txBody>
          <a:bodyPr wrap="square" rtlCol="0">
            <a:spAutoFit/>
          </a:bodyPr>
          <a:lstStyle/>
          <a:p>
            <a:pPr algn="ctr"/>
            <a:r>
              <a:rPr lang="en-US" sz="1600" b="1" dirty="0">
                <a:latin typeface="Calibri" panose="020F0502020204030204" pitchFamily="34" charset="0"/>
              </a:rPr>
              <a:t>Unclick the “Keep Active” box and Add “Completion Date” </a:t>
            </a:r>
          </a:p>
        </p:txBody>
      </p:sp>
      <p:pic>
        <p:nvPicPr>
          <p:cNvPr id="10" name="Picture 9">
            <a:extLst>
              <a:ext uri="{FF2B5EF4-FFF2-40B4-BE49-F238E27FC236}">
                <a16:creationId xmlns:a16="http://schemas.microsoft.com/office/drawing/2014/main" id="{A65D9283-8C9B-4E2D-B2B8-C8E0789273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766571"/>
            <a:ext cx="9144000" cy="351432"/>
          </a:xfrm>
          <a:prstGeom prst="rect">
            <a:avLst/>
          </a:prstGeom>
        </p:spPr>
      </p:pic>
    </p:spTree>
    <p:extLst>
      <p:ext uri="{BB962C8B-B14F-4D97-AF65-F5344CB8AC3E}">
        <p14:creationId xmlns:p14="http://schemas.microsoft.com/office/powerpoint/2010/main" val="3347779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77</a:t>
            </a:fld>
            <a:endParaRPr lang="en-US" altLang="en-US"/>
          </a:p>
        </p:txBody>
      </p:sp>
      <p:sp>
        <p:nvSpPr>
          <p:cNvPr id="6" name="Rectangle 5"/>
          <p:cNvSpPr/>
          <p:nvPr/>
        </p:nvSpPr>
        <p:spPr>
          <a:xfrm>
            <a:off x="278476" y="533400"/>
            <a:ext cx="7874924" cy="584775"/>
          </a:xfrm>
          <a:prstGeom prst="rect">
            <a:avLst/>
          </a:prstGeom>
        </p:spPr>
        <p:txBody>
          <a:bodyPr/>
          <a:lstStyle/>
          <a:p>
            <a:pPr eaLnBrk="1" hangingPunct="1"/>
            <a:r>
              <a:rPr lang="en-US" sz="3200" b="1" dirty="0">
                <a:solidFill>
                  <a:srgbClr val="005595"/>
                </a:solidFill>
                <a:latin typeface="+mj-lt"/>
                <a:ea typeface="+mj-ea"/>
                <a:cs typeface="+mj-cs"/>
              </a:rPr>
              <a:t>Measuring Case Management Success</a:t>
            </a:r>
          </a:p>
        </p:txBody>
      </p:sp>
      <p:sp>
        <p:nvSpPr>
          <p:cNvPr id="7" name="Rectangle 6"/>
          <p:cNvSpPr/>
          <p:nvPr/>
        </p:nvSpPr>
        <p:spPr>
          <a:xfrm>
            <a:off x="457200" y="1621436"/>
            <a:ext cx="8408324" cy="3323987"/>
          </a:xfrm>
          <a:prstGeom prst="rect">
            <a:avLst/>
          </a:prstGeom>
        </p:spPr>
        <p:txBody>
          <a:bodyPr wrap="square">
            <a:spAutoFit/>
          </a:bodyPr>
          <a:lstStyle/>
          <a:p>
            <a:pPr marL="342900" indent="-342900">
              <a:lnSpc>
                <a:spcPct val="150000"/>
              </a:lnSpc>
              <a:buFont typeface="Arial" panose="020B0604020202020204" pitchFamily="34" charset="0"/>
              <a:buChar char="•"/>
            </a:pPr>
            <a:r>
              <a:rPr lang="en-US" dirty="0">
                <a:solidFill>
                  <a:srgbClr val="000000"/>
                </a:solidFill>
                <a:latin typeface="Calibri" panose="020F0502020204030204" pitchFamily="34" charset="0"/>
              </a:rPr>
              <a:t>Case Management activities start no later than 7 days after onset</a:t>
            </a:r>
          </a:p>
          <a:p>
            <a:pPr marL="342900" indent="-342900">
              <a:lnSpc>
                <a:spcPct val="150000"/>
              </a:lnSpc>
              <a:buFont typeface="Arial" panose="020B0604020202020204" pitchFamily="34" charset="0"/>
              <a:buChar char="•"/>
            </a:pPr>
            <a:r>
              <a:rPr lang="en-US" dirty="0">
                <a:solidFill>
                  <a:srgbClr val="000000"/>
                </a:solidFill>
                <a:latin typeface="Calibri" panose="020F0502020204030204" pitchFamily="34" charset="0"/>
              </a:rPr>
              <a:t>Probable lead source(s) identified and education provided to prevent future exposure</a:t>
            </a:r>
          </a:p>
          <a:p>
            <a:pPr marL="342900" indent="-342900">
              <a:lnSpc>
                <a:spcPct val="150000"/>
              </a:lnSpc>
              <a:buFont typeface="Arial" panose="020B0604020202020204" pitchFamily="34" charset="0"/>
              <a:buChar char="•"/>
            </a:pPr>
            <a:r>
              <a:rPr lang="en-US" dirty="0">
                <a:solidFill>
                  <a:srgbClr val="000000"/>
                </a:solidFill>
                <a:latin typeface="Calibri" panose="020F0502020204030204" pitchFamily="34" charset="0"/>
              </a:rPr>
              <a:t>Follow-up tests show continued decline in blood lead levels</a:t>
            </a:r>
          </a:p>
          <a:p>
            <a:pPr marL="342900" indent="-342900">
              <a:lnSpc>
                <a:spcPct val="150000"/>
              </a:lnSpc>
              <a:buFont typeface="Arial" panose="020B0604020202020204" pitchFamily="34" charset="0"/>
              <a:buChar char="•"/>
            </a:pPr>
            <a:endParaRPr lang="en-US" sz="200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4013736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78</a:t>
            </a:fld>
            <a:endParaRPr lang="en-US" altLang="en-US"/>
          </a:p>
        </p:txBody>
      </p:sp>
      <p:sp>
        <p:nvSpPr>
          <p:cNvPr id="6" name="Rectangle 5"/>
          <p:cNvSpPr/>
          <p:nvPr/>
        </p:nvSpPr>
        <p:spPr>
          <a:xfrm>
            <a:off x="2743200" y="2667000"/>
            <a:ext cx="3755571" cy="584775"/>
          </a:xfrm>
          <a:prstGeom prst="rect">
            <a:avLst/>
          </a:prstGeom>
        </p:spPr>
        <p:txBody>
          <a:bodyPr/>
          <a:lstStyle/>
          <a:p>
            <a:pPr algn="ctr" eaLnBrk="1" hangingPunct="1"/>
            <a:r>
              <a:rPr lang="en-US" sz="3200" b="1" dirty="0">
                <a:solidFill>
                  <a:srgbClr val="005595"/>
                </a:solidFill>
                <a:latin typeface="+mj-lt"/>
                <a:ea typeface="+mj-ea"/>
                <a:cs typeface="+mj-cs"/>
              </a:rPr>
              <a:t>Scenarios</a:t>
            </a:r>
          </a:p>
        </p:txBody>
      </p:sp>
    </p:spTree>
    <p:extLst>
      <p:ext uri="{BB962C8B-B14F-4D97-AF65-F5344CB8AC3E}">
        <p14:creationId xmlns:p14="http://schemas.microsoft.com/office/powerpoint/2010/main" val="2996262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79</a:t>
            </a:fld>
            <a:endParaRPr lang="en-US" altLang="en-US"/>
          </a:p>
        </p:txBody>
      </p:sp>
      <p:sp>
        <p:nvSpPr>
          <p:cNvPr id="6" name="Rectangle 5"/>
          <p:cNvSpPr/>
          <p:nvPr/>
        </p:nvSpPr>
        <p:spPr>
          <a:xfrm>
            <a:off x="278476" y="533400"/>
            <a:ext cx="6960524" cy="584775"/>
          </a:xfrm>
          <a:prstGeom prst="rect">
            <a:avLst/>
          </a:prstGeom>
        </p:spPr>
        <p:txBody>
          <a:bodyPr/>
          <a:lstStyle/>
          <a:p>
            <a:pPr eaLnBrk="1" hangingPunct="1"/>
            <a:r>
              <a:rPr lang="en-US" sz="3200" b="1" dirty="0">
                <a:solidFill>
                  <a:srgbClr val="005595"/>
                </a:solidFill>
                <a:latin typeface="+mj-lt"/>
                <a:ea typeface="+mj-ea"/>
                <a:cs typeface="+mj-cs"/>
              </a:rPr>
              <a:t>Scenarios</a:t>
            </a:r>
          </a:p>
        </p:txBody>
      </p:sp>
      <p:sp>
        <p:nvSpPr>
          <p:cNvPr id="7" name="Rectangle 6"/>
          <p:cNvSpPr/>
          <p:nvPr/>
        </p:nvSpPr>
        <p:spPr>
          <a:xfrm>
            <a:off x="457200" y="1524000"/>
            <a:ext cx="8408324" cy="4893647"/>
          </a:xfrm>
          <a:prstGeom prst="rect">
            <a:avLst/>
          </a:prstGeom>
        </p:spPr>
        <p:txBody>
          <a:bodyPr wrap="square">
            <a:spAutoFit/>
          </a:bodyPr>
          <a:lstStyle/>
          <a:p>
            <a:r>
              <a:rPr lang="en-US" dirty="0">
                <a:solidFill>
                  <a:srgbClr val="000000"/>
                </a:solidFill>
                <a:latin typeface="Calibri" panose="020F0502020204030204" pitchFamily="34" charset="0"/>
              </a:rPr>
              <a:t>Based on the answers in the EBLL interview with the family, you have narrowed the child’s activities to the following: </a:t>
            </a:r>
          </a:p>
          <a:p>
            <a:endParaRPr lang="en-US" dirty="0">
              <a:solidFill>
                <a:srgbClr val="000000"/>
              </a:solidFill>
              <a:latin typeface="Calibri" panose="020F0502020204030204" pitchFamily="34" charset="0"/>
            </a:endParaRPr>
          </a:p>
          <a:p>
            <a:pPr marL="914400" lvl="1" indent="-457200">
              <a:lnSpc>
                <a:spcPct val="150000"/>
              </a:lnSpc>
              <a:buFont typeface="+mj-lt"/>
              <a:buAutoNum type="alphaUcPeriod"/>
            </a:pPr>
            <a:r>
              <a:rPr lang="en-US" sz="2000" dirty="0">
                <a:solidFill>
                  <a:srgbClr val="000000"/>
                </a:solidFill>
                <a:latin typeface="Calibri" panose="020F0502020204030204" pitchFamily="34" charset="0"/>
              </a:rPr>
              <a:t>Drinking juice from a favorite heirloom metal cup</a:t>
            </a:r>
          </a:p>
          <a:p>
            <a:pPr marL="914400" lvl="1" indent="-457200">
              <a:lnSpc>
                <a:spcPct val="150000"/>
              </a:lnSpc>
              <a:buFont typeface="+mj-lt"/>
              <a:buAutoNum type="alphaUcPeriod"/>
            </a:pPr>
            <a:r>
              <a:rPr lang="en-US" sz="2000" dirty="0">
                <a:solidFill>
                  <a:srgbClr val="000000"/>
                </a:solidFill>
                <a:latin typeface="Calibri" panose="020F0502020204030204" pitchFamily="34" charset="0"/>
              </a:rPr>
              <a:t>Playing with the dog on the lawn in the backyard</a:t>
            </a:r>
          </a:p>
          <a:p>
            <a:pPr marL="914400" lvl="1" indent="-457200">
              <a:lnSpc>
                <a:spcPct val="150000"/>
              </a:lnSpc>
              <a:buFont typeface="+mj-lt"/>
              <a:buAutoNum type="alphaUcPeriod"/>
            </a:pPr>
            <a:r>
              <a:rPr lang="en-US" sz="2000" dirty="0">
                <a:solidFill>
                  <a:srgbClr val="000000"/>
                </a:solidFill>
                <a:latin typeface="Calibri" panose="020F0502020204030204" pitchFamily="34" charset="0"/>
              </a:rPr>
              <a:t>Watching TV on the floor in the living room</a:t>
            </a:r>
          </a:p>
          <a:p>
            <a:pPr>
              <a:lnSpc>
                <a:spcPct val="150000"/>
              </a:lnSpc>
            </a:pPr>
            <a:endParaRPr lang="en-US" sz="2000" dirty="0">
              <a:solidFill>
                <a:srgbClr val="000000"/>
              </a:solidFill>
              <a:latin typeface="Calibri" panose="020F0502020204030204" pitchFamily="34" charset="0"/>
            </a:endParaRPr>
          </a:p>
          <a:p>
            <a:pPr>
              <a:lnSpc>
                <a:spcPct val="150000"/>
              </a:lnSpc>
            </a:pPr>
            <a:r>
              <a:rPr lang="en-US" sz="2000" dirty="0">
                <a:solidFill>
                  <a:srgbClr val="000000"/>
                </a:solidFill>
                <a:latin typeface="Calibri" panose="020F0502020204030204" pitchFamily="34" charset="0"/>
              </a:rPr>
              <a:t>The family’s home was built in 2000. Which of the three activities above would you most suspect be the source of lead exposure? </a:t>
            </a:r>
          </a:p>
          <a:p>
            <a:pPr marL="800100" lvl="1" indent="-342900">
              <a:lnSpc>
                <a:spcPct val="150000"/>
              </a:lnSpc>
              <a:buFont typeface="Arial" panose="020B0604020202020204" pitchFamily="34" charset="0"/>
              <a:buChar char="•"/>
            </a:pPr>
            <a:endParaRPr lang="en-US" sz="2000" dirty="0">
              <a:solidFill>
                <a:srgbClr val="000000"/>
              </a:solidFill>
              <a:latin typeface="Calibri" panose="020F0502020204030204" pitchFamily="34" charset="0"/>
            </a:endParaRPr>
          </a:p>
          <a:p>
            <a:pPr marL="800100" lvl="1" indent="-342900">
              <a:lnSpc>
                <a:spcPct val="150000"/>
              </a:lnSpc>
              <a:buFont typeface="Arial" panose="020B0604020202020204" pitchFamily="34" charset="0"/>
              <a:buChar char="•"/>
            </a:pPr>
            <a:endParaRPr lang="en-US" sz="200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4232760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Lead Poisoning Investigative Guidelines</a:t>
            </a:r>
          </a:p>
        </p:txBody>
      </p:sp>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8</a:t>
            </a:fld>
            <a:endParaRPr lang="en-US" altLang="en-US"/>
          </a:p>
        </p:txBody>
      </p:sp>
      <p:pic>
        <p:nvPicPr>
          <p:cNvPr id="9" name="Picture 8" descr="County Health Departments : County Health Departments : State of Oregon - Mozilla Firefox"/>
          <p:cNvPicPr>
            <a:picLocks noChangeAspect="1"/>
          </p:cNvPicPr>
          <p:nvPr/>
        </p:nvPicPr>
        <p:blipFill rotWithShape="1">
          <a:blip r:embed="rId3" cstate="print">
            <a:extLst>
              <a:ext uri="{28A0092B-C50C-407E-A947-70E740481C1C}">
                <a14:useLocalDpi xmlns:a14="http://schemas.microsoft.com/office/drawing/2010/main" val="0"/>
              </a:ext>
            </a:extLst>
          </a:blip>
          <a:srcRect l="11345" t="8784" r="20833" b="69243"/>
          <a:stretch/>
        </p:blipFill>
        <p:spPr>
          <a:xfrm>
            <a:off x="728539" y="1515922"/>
            <a:ext cx="5400922" cy="990600"/>
          </a:xfrm>
          <a:prstGeom prst="rect">
            <a:avLst/>
          </a:prstGeom>
        </p:spPr>
      </p:pic>
      <p:pic>
        <p:nvPicPr>
          <p:cNvPr id="6" name="Picture 5" descr="Lead Poisoning - Diseaseguidelines.pdf - Mozilla Firefox"/>
          <p:cNvPicPr>
            <a:picLocks noChangeAspect="1"/>
          </p:cNvPicPr>
          <p:nvPr/>
        </p:nvPicPr>
        <p:blipFill rotWithShape="1">
          <a:blip r:embed="rId4">
            <a:extLst>
              <a:ext uri="{28A0092B-C50C-407E-A947-70E740481C1C}">
                <a14:useLocalDpi xmlns:a14="http://schemas.microsoft.com/office/drawing/2010/main" val="0"/>
              </a:ext>
            </a:extLst>
          </a:blip>
          <a:srcRect l="30833" t="14504" r="31667" b="1425"/>
          <a:stretch/>
        </p:blipFill>
        <p:spPr>
          <a:xfrm>
            <a:off x="5384675" y="1524000"/>
            <a:ext cx="3302125" cy="4191000"/>
          </a:xfrm>
          <a:prstGeom prst="rect">
            <a:avLst/>
          </a:prstGeom>
          <a:noFill/>
          <a:ln>
            <a:solidFill>
              <a:schemeClr val="tx1"/>
            </a:solidFill>
          </a:ln>
        </p:spPr>
      </p:pic>
      <p:pic>
        <p:nvPicPr>
          <p:cNvPr id="7" name="Picture 6">
            <a:extLst>
              <a:ext uri="{FF2B5EF4-FFF2-40B4-BE49-F238E27FC236}">
                <a16:creationId xmlns:a16="http://schemas.microsoft.com/office/drawing/2014/main" id="{EF572E74-4842-41C1-8779-6F031B76043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9431" y="2490047"/>
            <a:ext cx="4609189" cy="2615354"/>
          </a:xfrm>
          <a:prstGeom prst="rect">
            <a:avLst/>
          </a:prstGeom>
        </p:spPr>
      </p:pic>
      <p:pic>
        <p:nvPicPr>
          <p:cNvPr id="12" name="Picture 11">
            <a:extLst>
              <a:ext uri="{FF2B5EF4-FFF2-40B4-BE49-F238E27FC236}">
                <a16:creationId xmlns:a16="http://schemas.microsoft.com/office/drawing/2014/main" id="{ECA17D61-5277-410F-B089-ADB20169D0A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95800" y="3497123"/>
            <a:ext cx="2736750" cy="1805091"/>
          </a:xfrm>
          <a:prstGeom prst="rect">
            <a:avLst/>
          </a:prstGeom>
          <a:ln>
            <a:noFill/>
          </a:ln>
          <a:effectLst>
            <a:outerShdw blurRad="292100" dist="139700" dir="2700000" algn="tl" rotWithShape="0">
              <a:srgbClr val="333333">
                <a:alpha val="65000"/>
              </a:srgbClr>
            </a:outerShdw>
          </a:effectLst>
        </p:spPr>
      </p:pic>
      <p:sp>
        <p:nvSpPr>
          <p:cNvPr id="2" name="TextBox 1">
            <a:extLst>
              <a:ext uri="{FF2B5EF4-FFF2-40B4-BE49-F238E27FC236}">
                <a16:creationId xmlns:a16="http://schemas.microsoft.com/office/drawing/2014/main" id="{192A61F8-0FB9-492A-864A-3C670DB0EB04}"/>
              </a:ext>
            </a:extLst>
          </p:cNvPr>
          <p:cNvSpPr txBox="1"/>
          <p:nvPr/>
        </p:nvSpPr>
        <p:spPr>
          <a:xfrm>
            <a:off x="1371600" y="5410200"/>
            <a:ext cx="3657600" cy="461665"/>
          </a:xfrm>
          <a:prstGeom prst="rect">
            <a:avLst/>
          </a:prstGeom>
          <a:noFill/>
        </p:spPr>
        <p:txBody>
          <a:bodyPr wrap="square" rtlCol="0">
            <a:spAutoFit/>
          </a:bodyPr>
          <a:lstStyle/>
          <a:p>
            <a:r>
              <a:rPr lang="en-US" dirty="0">
                <a:latin typeface="Calibri" panose="020F0502020204030204" pitchFamily="34" charset="0"/>
                <a:cs typeface="Calibri" panose="020F0502020204030204" pitchFamily="34" charset="0"/>
              </a:rPr>
              <a:t>healthoregon.org/lead</a:t>
            </a:r>
          </a:p>
        </p:txBody>
      </p:sp>
    </p:spTree>
    <p:extLst>
      <p:ext uri="{BB962C8B-B14F-4D97-AF65-F5344CB8AC3E}">
        <p14:creationId xmlns:p14="http://schemas.microsoft.com/office/powerpoint/2010/main" val="2603908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80</a:t>
            </a:fld>
            <a:endParaRPr lang="en-US" altLang="en-US"/>
          </a:p>
        </p:txBody>
      </p:sp>
      <p:sp>
        <p:nvSpPr>
          <p:cNvPr id="6" name="Rectangle 5"/>
          <p:cNvSpPr/>
          <p:nvPr/>
        </p:nvSpPr>
        <p:spPr>
          <a:xfrm>
            <a:off x="278476" y="533400"/>
            <a:ext cx="6960524" cy="584775"/>
          </a:xfrm>
          <a:prstGeom prst="rect">
            <a:avLst/>
          </a:prstGeom>
        </p:spPr>
        <p:txBody>
          <a:bodyPr/>
          <a:lstStyle/>
          <a:p>
            <a:pPr eaLnBrk="1" hangingPunct="1"/>
            <a:r>
              <a:rPr lang="en-US" sz="3200" b="1" dirty="0">
                <a:solidFill>
                  <a:srgbClr val="005595"/>
                </a:solidFill>
                <a:latin typeface="+mj-lt"/>
                <a:ea typeface="+mj-ea"/>
                <a:cs typeface="+mj-cs"/>
              </a:rPr>
              <a:t>Scenarios</a:t>
            </a:r>
          </a:p>
        </p:txBody>
      </p:sp>
      <p:sp>
        <p:nvSpPr>
          <p:cNvPr id="7" name="Rectangle 6"/>
          <p:cNvSpPr/>
          <p:nvPr/>
        </p:nvSpPr>
        <p:spPr>
          <a:xfrm>
            <a:off x="457200" y="1524000"/>
            <a:ext cx="8408324" cy="4893647"/>
          </a:xfrm>
          <a:prstGeom prst="rect">
            <a:avLst/>
          </a:prstGeom>
        </p:spPr>
        <p:txBody>
          <a:bodyPr wrap="square">
            <a:spAutoFit/>
          </a:bodyPr>
          <a:lstStyle/>
          <a:p>
            <a:r>
              <a:rPr lang="en-US" dirty="0">
                <a:solidFill>
                  <a:srgbClr val="000000"/>
                </a:solidFill>
                <a:latin typeface="Calibri" panose="020F0502020204030204" pitchFamily="34" charset="0"/>
              </a:rPr>
              <a:t>Based on the answers in the EBLL interview with the family, you have narrowed the child’s activities to the following: </a:t>
            </a:r>
          </a:p>
          <a:p>
            <a:endParaRPr lang="en-US" dirty="0">
              <a:solidFill>
                <a:srgbClr val="000000"/>
              </a:solidFill>
              <a:latin typeface="Calibri" panose="020F0502020204030204" pitchFamily="34" charset="0"/>
            </a:endParaRPr>
          </a:p>
          <a:p>
            <a:pPr marL="914400" lvl="1" indent="-457200">
              <a:lnSpc>
                <a:spcPct val="150000"/>
              </a:lnSpc>
              <a:buFont typeface="+mj-lt"/>
              <a:buAutoNum type="alphaUcPeriod"/>
            </a:pPr>
            <a:r>
              <a:rPr lang="en-US" sz="2000" dirty="0">
                <a:solidFill>
                  <a:srgbClr val="000000"/>
                </a:solidFill>
                <a:latin typeface="Calibri" panose="020F0502020204030204" pitchFamily="34" charset="0"/>
              </a:rPr>
              <a:t>Drinking juice from a favorite heirloom metal cup</a:t>
            </a:r>
          </a:p>
          <a:p>
            <a:pPr marL="914400" lvl="1" indent="-457200">
              <a:lnSpc>
                <a:spcPct val="150000"/>
              </a:lnSpc>
              <a:buFont typeface="+mj-lt"/>
              <a:buAutoNum type="alphaUcPeriod"/>
            </a:pPr>
            <a:r>
              <a:rPr lang="en-US" sz="2000" dirty="0">
                <a:solidFill>
                  <a:srgbClr val="000000"/>
                </a:solidFill>
                <a:latin typeface="Calibri" panose="020F0502020204030204" pitchFamily="34" charset="0"/>
              </a:rPr>
              <a:t>Playing with the dog on the lawn in the backyard</a:t>
            </a:r>
          </a:p>
          <a:p>
            <a:pPr marL="914400" lvl="1" indent="-457200">
              <a:lnSpc>
                <a:spcPct val="150000"/>
              </a:lnSpc>
              <a:buFont typeface="+mj-lt"/>
              <a:buAutoNum type="alphaUcPeriod"/>
            </a:pPr>
            <a:r>
              <a:rPr lang="en-US" sz="2000" dirty="0">
                <a:solidFill>
                  <a:srgbClr val="000000"/>
                </a:solidFill>
                <a:latin typeface="Calibri" panose="020F0502020204030204" pitchFamily="34" charset="0"/>
              </a:rPr>
              <a:t>Watching TV on the floor in the living room</a:t>
            </a:r>
          </a:p>
          <a:p>
            <a:pPr>
              <a:lnSpc>
                <a:spcPct val="150000"/>
              </a:lnSpc>
            </a:pPr>
            <a:endParaRPr lang="en-US" sz="2000" dirty="0">
              <a:solidFill>
                <a:srgbClr val="000000"/>
              </a:solidFill>
              <a:latin typeface="Calibri" panose="020F0502020204030204" pitchFamily="34" charset="0"/>
            </a:endParaRPr>
          </a:p>
          <a:p>
            <a:pPr>
              <a:lnSpc>
                <a:spcPct val="150000"/>
              </a:lnSpc>
            </a:pPr>
            <a:r>
              <a:rPr lang="en-US" sz="2000" dirty="0">
                <a:solidFill>
                  <a:srgbClr val="000000"/>
                </a:solidFill>
                <a:latin typeface="Calibri" panose="020F0502020204030204" pitchFamily="34" charset="0"/>
              </a:rPr>
              <a:t>The family’s home was built in 2000. Which of the three activities above would you most suspect the source of lead exposure? </a:t>
            </a:r>
          </a:p>
          <a:p>
            <a:pPr marL="800100" lvl="1" indent="-342900">
              <a:lnSpc>
                <a:spcPct val="150000"/>
              </a:lnSpc>
              <a:buFont typeface="Arial" panose="020B0604020202020204" pitchFamily="34" charset="0"/>
              <a:buChar char="•"/>
            </a:pPr>
            <a:endParaRPr lang="en-US" sz="2000" dirty="0">
              <a:solidFill>
                <a:srgbClr val="000000"/>
              </a:solidFill>
              <a:latin typeface="Calibri" panose="020F0502020204030204" pitchFamily="34" charset="0"/>
            </a:endParaRPr>
          </a:p>
          <a:p>
            <a:pPr marL="800100" lvl="1" indent="-342900">
              <a:lnSpc>
                <a:spcPct val="150000"/>
              </a:lnSpc>
              <a:buFont typeface="Arial" panose="020B0604020202020204" pitchFamily="34" charset="0"/>
              <a:buChar char="•"/>
            </a:pPr>
            <a:endParaRPr lang="en-US" sz="2000" dirty="0">
              <a:solidFill>
                <a:srgbClr val="000000"/>
              </a:solidFill>
              <a:latin typeface="Calibri" panose="020F0502020204030204" pitchFamily="34" charset="0"/>
            </a:endParaRPr>
          </a:p>
        </p:txBody>
      </p:sp>
      <p:pic>
        <p:nvPicPr>
          <p:cNvPr id="1028" name="Picture 4" descr="Image result for check 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53200" y="2438400"/>
            <a:ext cx="762000" cy="7620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457200" y="5486400"/>
            <a:ext cx="8153400" cy="400110"/>
          </a:xfrm>
          <a:prstGeom prst="rect">
            <a:avLst/>
          </a:prstGeom>
          <a:noFill/>
        </p:spPr>
        <p:txBody>
          <a:bodyPr wrap="square" rtlCol="0">
            <a:spAutoFit/>
          </a:bodyPr>
          <a:lstStyle/>
          <a:p>
            <a:r>
              <a:rPr lang="en-US" sz="2000" b="1" dirty="0">
                <a:latin typeface="+mj-lt"/>
              </a:rPr>
              <a:t>What might you want to do next? </a:t>
            </a:r>
          </a:p>
        </p:txBody>
      </p:sp>
    </p:spTree>
    <p:extLst>
      <p:ext uri="{BB962C8B-B14F-4D97-AF65-F5344CB8AC3E}">
        <p14:creationId xmlns:p14="http://schemas.microsoft.com/office/powerpoint/2010/main" val="52844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500"/>
                                        <p:tgtEl>
                                          <p:spTgt spid="10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81</a:t>
            </a:fld>
            <a:endParaRPr lang="en-US" altLang="en-US"/>
          </a:p>
        </p:txBody>
      </p:sp>
      <p:sp>
        <p:nvSpPr>
          <p:cNvPr id="6" name="Rectangle 5"/>
          <p:cNvSpPr/>
          <p:nvPr/>
        </p:nvSpPr>
        <p:spPr>
          <a:xfrm>
            <a:off x="278476" y="533400"/>
            <a:ext cx="6960524" cy="584775"/>
          </a:xfrm>
          <a:prstGeom prst="rect">
            <a:avLst/>
          </a:prstGeom>
        </p:spPr>
        <p:txBody>
          <a:bodyPr/>
          <a:lstStyle/>
          <a:p>
            <a:pPr eaLnBrk="1" hangingPunct="1"/>
            <a:r>
              <a:rPr lang="en-US" sz="3200" b="1" dirty="0">
                <a:solidFill>
                  <a:srgbClr val="005595"/>
                </a:solidFill>
                <a:latin typeface="+mj-lt"/>
                <a:ea typeface="+mj-ea"/>
                <a:cs typeface="+mj-cs"/>
              </a:rPr>
              <a:t>Scenarios</a:t>
            </a:r>
          </a:p>
        </p:txBody>
      </p:sp>
      <p:sp>
        <p:nvSpPr>
          <p:cNvPr id="7" name="Rectangle 6"/>
          <p:cNvSpPr/>
          <p:nvPr/>
        </p:nvSpPr>
        <p:spPr>
          <a:xfrm>
            <a:off x="457200" y="1137225"/>
            <a:ext cx="8408324" cy="5724644"/>
          </a:xfrm>
          <a:prstGeom prst="rect">
            <a:avLst/>
          </a:prstGeom>
        </p:spPr>
        <p:txBody>
          <a:bodyPr wrap="square">
            <a:spAutoFit/>
          </a:bodyPr>
          <a:lstStyle/>
          <a:p>
            <a:r>
              <a:rPr lang="en-US" dirty="0">
                <a:solidFill>
                  <a:srgbClr val="000000"/>
                </a:solidFill>
                <a:latin typeface="Calibri" panose="020F0502020204030204" pitchFamily="34" charset="0"/>
              </a:rPr>
              <a:t>After speaking with the case’s father during the EBLL interview with the family, you have found out that the child accompanies him during the following activities: </a:t>
            </a:r>
          </a:p>
          <a:p>
            <a:endParaRPr lang="en-US" dirty="0">
              <a:solidFill>
                <a:srgbClr val="000000"/>
              </a:solidFill>
              <a:latin typeface="Calibri" panose="020F0502020204030204" pitchFamily="34" charset="0"/>
            </a:endParaRPr>
          </a:p>
          <a:p>
            <a:pPr marL="914400" lvl="1" indent="-457200">
              <a:lnSpc>
                <a:spcPct val="150000"/>
              </a:lnSpc>
              <a:buFont typeface="+mj-lt"/>
              <a:buAutoNum type="alphaUcPeriod"/>
            </a:pPr>
            <a:r>
              <a:rPr lang="en-US" sz="2000" dirty="0">
                <a:solidFill>
                  <a:srgbClr val="000000"/>
                </a:solidFill>
                <a:latin typeface="Calibri" panose="020F0502020204030204" pitchFamily="34" charset="0"/>
              </a:rPr>
              <a:t>Hunting</a:t>
            </a:r>
          </a:p>
          <a:p>
            <a:pPr marL="914400" lvl="1" indent="-457200">
              <a:lnSpc>
                <a:spcPct val="150000"/>
              </a:lnSpc>
              <a:buFont typeface="+mj-lt"/>
              <a:buAutoNum type="alphaUcPeriod"/>
            </a:pPr>
            <a:r>
              <a:rPr lang="en-US" sz="2000" dirty="0">
                <a:solidFill>
                  <a:srgbClr val="000000"/>
                </a:solidFill>
                <a:latin typeface="Calibri" panose="020F0502020204030204" pitchFamily="34" charset="0"/>
              </a:rPr>
              <a:t>Fishing </a:t>
            </a:r>
          </a:p>
          <a:p>
            <a:pPr marL="914400" lvl="1" indent="-457200">
              <a:lnSpc>
                <a:spcPct val="150000"/>
              </a:lnSpc>
              <a:buFont typeface="+mj-lt"/>
              <a:buAutoNum type="alphaUcPeriod"/>
            </a:pPr>
            <a:r>
              <a:rPr lang="en-US" sz="2000" dirty="0">
                <a:solidFill>
                  <a:srgbClr val="000000"/>
                </a:solidFill>
                <a:latin typeface="Calibri" panose="020F0502020204030204" pitchFamily="34" charset="0"/>
              </a:rPr>
              <a:t>Canoeing</a:t>
            </a:r>
          </a:p>
          <a:p>
            <a:pPr marL="914400" lvl="1" indent="-457200">
              <a:lnSpc>
                <a:spcPct val="150000"/>
              </a:lnSpc>
              <a:buFont typeface="+mj-lt"/>
              <a:buAutoNum type="alphaUcPeriod"/>
            </a:pPr>
            <a:r>
              <a:rPr lang="en-US" sz="2000" dirty="0">
                <a:solidFill>
                  <a:srgbClr val="000000"/>
                </a:solidFill>
                <a:latin typeface="Calibri" panose="020F0502020204030204" pitchFamily="34" charset="0"/>
              </a:rPr>
              <a:t>Gardening</a:t>
            </a:r>
          </a:p>
          <a:p>
            <a:pPr>
              <a:lnSpc>
                <a:spcPct val="150000"/>
              </a:lnSpc>
            </a:pPr>
            <a:endParaRPr lang="en-US" sz="2000" dirty="0">
              <a:solidFill>
                <a:srgbClr val="000000"/>
              </a:solidFill>
              <a:latin typeface="Calibri" panose="020F0502020204030204" pitchFamily="34" charset="0"/>
            </a:endParaRPr>
          </a:p>
          <a:p>
            <a:pPr>
              <a:lnSpc>
                <a:spcPct val="150000"/>
              </a:lnSpc>
            </a:pPr>
            <a:r>
              <a:rPr lang="en-US" sz="2000" dirty="0">
                <a:solidFill>
                  <a:srgbClr val="000000"/>
                </a:solidFill>
                <a:latin typeface="Calibri" panose="020F0502020204030204" pitchFamily="34" charset="0"/>
              </a:rPr>
              <a:t>Which of the following activities </a:t>
            </a:r>
            <a:r>
              <a:rPr lang="en-US" sz="2000" i="1" dirty="0">
                <a:solidFill>
                  <a:srgbClr val="000000"/>
                </a:solidFill>
                <a:latin typeface="Calibri" panose="020F0502020204030204" pitchFamily="34" charset="0"/>
              </a:rPr>
              <a:t>would not </a:t>
            </a:r>
            <a:r>
              <a:rPr lang="en-US" sz="2000" dirty="0">
                <a:solidFill>
                  <a:srgbClr val="000000"/>
                </a:solidFill>
                <a:latin typeface="Calibri" panose="020F0502020204030204" pitchFamily="34" charset="0"/>
              </a:rPr>
              <a:t>be a suspected lead exposure source?  </a:t>
            </a:r>
          </a:p>
          <a:p>
            <a:pPr marL="800100" lvl="1" indent="-342900">
              <a:lnSpc>
                <a:spcPct val="150000"/>
              </a:lnSpc>
              <a:buFont typeface="Arial" panose="020B0604020202020204" pitchFamily="34" charset="0"/>
              <a:buChar char="•"/>
            </a:pPr>
            <a:endParaRPr lang="en-US" sz="2000" dirty="0">
              <a:solidFill>
                <a:srgbClr val="000000"/>
              </a:solidFill>
              <a:latin typeface="Calibri" panose="020F0502020204030204" pitchFamily="34" charset="0"/>
            </a:endParaRPr>
          </a:p>
          <a:p>
            <a:pPr marL="800100" lvl="1" indent="-342900">
              <a:lnSpc>
                <a:spcPct val="150000"/>
              </a:lnSpc>
              <a:buFont typeface="Arial" panose="020B0604020202020204" pitchFamily="34" charset="0"/>
              <a:buChar char="•"/>
            </a:pPr>
            <a:endParaRPr lang="en-US" sz="200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2275199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82</a:t>
            </a:fld>
            <a:endParaRPr lang="en-US" altLang="en-US"/>
          </a:p>
        </p:txBody>
      </p:sp>
      <p:sp>
        <p:nvSpPr>
          <p:cNvPr id="6" name="Rectangle 5"/>
          <p:cNvSpPr/>
          <p:nvPr/>
        </p:nvSpPr>
        <p:spPr>
          <a:xfrm>
            <a:off x="278476" y="533400"/>
            <a:ext cx="6960524" cy="584775"/>
          </a:xfrm>
          <a:prstGeom prst="rect">
            <a:avLst/>
          </a:prstGeom>
        </p:spPr>
        <p:txBody>
          <a:bodyPr/>
          <a:lstStyle/>
          <a:p>
            <a:pPr eaLnBrk="1" hangingPunct="1"/>
            <a:r>
              <a:rPr lang="en-US" sz="3200" b="1" dirty="0">
                <a:solidFill>
                  <a:srgbClr val="005595"/>
                </a:solidFill>
                <a:latin typeface="+mj-lt"/>
                <a:ea typeface="+mj-ea"/>
                <a:cs typeface="+mj-cs"/>
              </a:rPr>
              <a:t>Scenarios</a:t>
            </a:r>
          </a:p>
        </p:txBody>
      </p:sp>
      <p:sp>
        <p:nvSpPr>
          <p:cNvPr id="7" name="Rectangle 6"/>
          <p:cNvSpPr/>
          <p:nvPr/>
        </p:nvSpPr>
        <p:spPr>
          <a:xfrm>
            <a:off x="457200" y="1137225"/>
            <a:ext cx="8408324" cy="5724644"/>
          </a:xfrm>
          <a:prstGeom prst="rect">
            <a:avLst/>
          </a:prstGeom>
        </p:spPr>
        <p:txBody>
          <a:bodyPr wrap="square">
            <a:spAutoFit/>
          </a:bodyPr>
          <a:lstStyle/>
          <a:p>
            <a:r>
              <a:rPr lang="en-US" dirty="0">
                <a:solidFill>
                  <a:srgbClr val="000000"/>
                </a:solidFill>
                <a:latin typeface="Calibri" panose="020F0502020204030204" pitchFamily="34" charset="0"/>
              </a:rPr>
              <a:t>After speaking with the case’s father during the EBLL interview with the family, you have found out that the child accompanies him during the following activities: </a:t>
            </a:r>
          </a:p>
          <a:p>
            <a:endParaRPr lang="en-US" dirty="0">
              <a:solidFill>
                <a:srgbClr val="000000"/>
              </a:solidFill>
              <a:latin typeface="Calibri" panose="020F0502020204030204" pitchFamily="34" charset="0"/>
            </a:endParaRPr>
          </a:p>
          <a:p>
            <a:pPr marL="914400" lvl="1" indent="-457200">
              <a:lnSpc>
                <a:spcPct val="150000"/>
              </a:lnSpc>
              <a:buFont typeface="+mj-lt"/>
              <a:buAutoNum type="alphaUcPeriod"/>
            </a:pPr>
            <a:r>
              <a:rPr lang="en-US" sz="2000" dirty="0">
                <a:solidFill>
                  <a:srgbClr val="000000"/>
                </a:solidFill>
                <a:latin typeface="Calibri" panose="020F0502020204030204" pitchFamily="34" charset="0"/>
              </a:rPr>
              <a:t>Hunting</a:t>
            </a:r>
          </a:p>
          <a:p>
            <a:pPr marL="914400" lvl="1" indent="-457200">
              <a:lnSpc>
                <a:spcPct val="150000"/>
              </a:lnSpc>
              <a:buFont typeface="+mj-lt"/>
              <a:buAutoNum type="alphaUcPeriod"/>
            </a:pPr>
            <a:r>
              <a:rPr lang="en-US" sz="2000" dirty="0">
                <a:solidFill>
                  <a:srgbClr val="000000"/>
                </a:solidFill>
                <a:latin typeface="Calibri" panose="020F0502020204030204" pitchFamily="34" charset="0"/>
              </a:rPr>
              <a:t>Fishing </a:t>
            </a:r>
          </a:p>
          <a:p>
            <a:pPr marL="914400" lvl="1" indent="-457200">
              <a:lnSpc>
                <a:spcPct val="150000"/>
              </a:lnSpc>
              <a:buFont typeface="+mj-lt"/>
              <a:buAutoNum type="alphaUcPeriod"/>
            </a:pPr>
            <a:r>
              <a:rPr lang="en-US" sz="2000" dirty="0">
                <a:solidFill>
                  <a:srgbClr val="000000"/>
                </a:solidFill>
                <a:latin typeface="Calibri" panose="020F0502020204030204" pitchFamily="34" charset="0"/>
              </a:rPr>
              <a:t>Canoeing</a:t>
            </a:r>
          </a:p>
          <a:p>
            <a:pPr marL="914400" lvl="1" indent="-457200">
              <a:lnSpc>
                <a:spcPct val="150000"/>
              </a:lnSpc>
              <a:buFont typeface="+mj-lt"/>
              <a:buAutoNum type="alphaUcPeriod"/>
            </a:pPr>
            <a:r>
              <a:rPr lang="en-US" sz="2000" dirty="0">
                <a:solidFill>
                  <a:srgbClr val="000000"/>
                </a:solidFill>
                <a:latin typeface="Calibri" panose="020F0502020204030204" pitchFamily="34" charset="0"/>
              </a:rPr>
              <a:t>Gardening</a:t>
            </a:r>
          </a:p>
          <a:p>
            <a:pPr>
              <a:lnSpc>
                <a:spcPct val="150000"/>
              </a:lnSpc>
            </a:pPr>
            <a:endParaRPr lang="en-US" sz="2000" dirty="0">
              <a:solidFill>
                <a:srgbClr val="000000"/>
              </a:solidFill>
              <a:latin typeface="Calibri" panose="020F0502020204030204" pitchFamily="34" charset="0"/>
            </a:endParaRPr>
          </a:p>
          <a:p>
            <a:pPr>
              <a:lnSpc>
                <a:spcPct val="150000"/>
              </a:lnSpc>
            </a:pPr>
            <a:r>
              <a:rPr lang="en-US" sz="2000" dirty="0">
                <a:solidFill>
                  <a:srgbClr val="000000"/>
                </a:solidFill>
                <a:latin typeface="Calibri" panose="020F0502020204030204" pitchFamily="34" charset="0"/>
              </a:rPr>
              <a:t>Which of the following activities </a:t>
            </a:r>
            <a:r>
              <a:rPr lang="en-US" sz="2000" i="1" dirty="0">
                <a:solidFill>
                  <a:srgbClr val="000000"/>
                </a:solidFill>
                <a:latin typeface="Calibri" panose="020F0502020204030204" pitchFamily="34" charset="0"/>
              </a:rPr>
              <a:t>would not </a:t>
            </a:r>
            <a:r>
              <a:rPr lang="en-US" sz="2000" dirty="0">
                <a:solidFill>
                  <a:srgbClr val="000000"/>
                </a:solidFill>
                <a:latin typeface="Calibri" panose="020F0502020204030204" pitchFamily="34" charset="0"/>
              </a:rPr>
              <a:t>be a suspected lead exposure source?  </a:t>
            </a:r>
          </a:p>
          <a:p>
            <a:pPr marL="800100" lvl="1" indent="-342900">
              <a:lnSpc>
                <a:spcPct val="150000"/>
              </a:lnSpc>
              <a:buFont typeface="Arial" panose="020B0604020202020204" pitchFamily="34" charset="0"/>
              <a:buChar char="•"/>
            </a:pPr>
            <a:endParaRPr lang="en-US" sz="2000" dirty="0">
              <a:solidFill>
                <a:srgbClr val="000000"/>
              </a:solidFill>
              <a:latin typeface="Calibri" panose="020F0502020204030204" pitchFamily="34" charset="0"/>
            </a:endParaRPr>
          </a:p>
          <a:p>
            <a:pPr marL="800100" lvl="1" indent="-342900">
              <a:lnSpc>
                <a:spcPct val="150000"/>
              </a:lnSpc>
              <a:buFont typeface="Arial" panose="020B0604020202020204" pitchFamily="34" charset="0"/>
              <a:buChar char="•"/>
            </a:pPr>
            <a:endParaRPr lang="en-US" sz="2000" dirty="0">
              <a:solidFill>
                <a:srgbClr val="000000"/>
              </a:solidFill>
              <a:latin typeface="Calibri" panose="020F0502020204030204" pitchFamily="34" charset="0"/>
            </a:endParaRPr>
          </a:p>
        </p:txBody>
      </p:sp>
      <p:pic>
        <p:nvPicPr>
          <p:cNvPr id="1028" name="Picture 4" descr="Image result for check 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47925" y="3352800"/>
            <a:ext cx="762000" cy="762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057400" y="2611109"/>
            <a:ext cx="5029200" cy="1938992"/>
          </a:xfrm>
          <a:prstGeom prst="rect">
            <a:avLst/>
          </a:prstGeom>
        </p:spPr>
        <p:txBody>
          <a:bodyPr wrap="square">
            <a:spAutoFit/>
          </a:bodyPr>
          <a:lstStyle/>
          <a:p>
            <a:pPr lvl="1">
              <a:lnSpc>
                <a:spcPct val="150000"/>
              </a:lnSpc>
            </a:pPr>
            <a:r>
              <a:rPr lang="en-US" sz="2000" dirty="0">
                <a:solidFill>
                  <a:srgbClr val="000000"/>
                </a:solidFill>
                <a:latin typeface="Calibri" panose="020F0502020204030204" pitchFamily="34" charset="0"/>
              </a:rPr>
              <a:t>-</a:t>
            </a:r>
            <a:r>
              <a:rPr lang="en-US" sz="2000" i="1" dirty="0">
                <a:solidFill>
                  <a:srgbClr val="000000"/>
                </a:solidFill>
                <a:latin typeface="Calibri" panose="020F0502020204030204" pitchFamily="34" charset="0"/>
              </a:rPr>
              <a:t>Reloading lead bullets</a:t>
            </a:r>
          </a:p>
          <a:p>
            <a:pPr lvl="1">
              <a:lnSpc>
                <a:spcPct val="150000"/>
              </a:lnSpc>
            </a:pPr>
            <a:r>
              <a:rPr lang="en-US" sz="2000" dirty="0">
                <a:solidFill>
                  <a:srgbClr val="000000"/>
                </a:solidFill>
                <a:latin typeface="Calibri" panose="020F0502020204030204" pitchFamily="34" charset="0"/>
              </a:rPr>
              <a:t>-</a:t>
            </a:r>
            <a:r>
              <a:rPr lang="en-US" sz="2000" i="1" dirty="0">
                <a:solidFill>
                  <a:srgbClr val="000000"/>
                </a:solidFill>
                <a:latin typeface="Calibri" panose="020F0502020204030204" pitchFamily="34" charset="0"/>
              </a:rPr>
              <a:t>Using lead sinkers</a:t>
            </a:r>
          </a:p>
          <a:p>
            <a:pPr lvl="1">
              <a:lnSpc>
                <a:spcPct val="150000"/>
              </a:lnSpc>
            </a:pPr>
            <a:endParaRPr lang="en-US" sz="2000" dirty="0">
              <a:solidFill>
                <a:srgbClr val="000000"/>
              </a:solidFill>
              <a:latin typeface="Calibri" panose="020F0502020204030204" pitchFamily="34" charset="0"/>
            </a:endParaRPr>
          </a:p>
          <a:p>
            <a:pPr lvl="1">
              <a:lnSpc>
                <a:spcPct val="150000"/>
              </a:lnSpc>
            </a:pPr>
            <a:r>
              <a:rPr lang="en-US" sz="2000" dirty="0">
                <a:solidFill>
                  <a:srgbClr val="000000"/>
                </a:solidFill>
                <a:latin typeface="Calibri" panose="020F0502020204030204" pitchFamily="34" charset="0"/>
              </a:rPr>
              <a:t>-</a:t>
            </a:r>
            <a:r>
              <a:rPr lang="en-US" sz="2000" i="1" dirty="0">
                <a:solidFill>
                  <a:srgbClr val="000000"/>
                </a:solidFill>
                <a:latin typeface="Calibri" panose="020F0502020204030204" pitchFamily="34" charset="0"/>
              </a:rPr>
              <a:t>Soil contamination from disturbed paint</a:t>
            </a:r>
          </a:p>
        </p:txBody>
      </p:sp>
    </p:spTree>
    <p:extLst>
      <p:ext uri="{BB962C8B-B14F-4D97-AF65-F5344CB8AC3E}">
        <p14:creationId xmlns:p14="http://schemas.microsoft.com/office/powerpoint/2010/main" val="2515822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500"/>
                                        <p:tgtEl>
                                          <p:spTgt spid="1028"/>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83</a:t>
            </a:fld>
            <a:endParaRPr lang="en-US" altLang="en-US"/>
          </a:p>
        </p:txBody>
      </p:sp>
      <p:sp>
        <p:nvSpPr>
          <p:cNvPr id="6" name="Rectangle 5"/>
          <p:cNvSpPr/>
          <p:nvPr/>
        </p:nvSpPr>
        <p:spPr>
          <a:xfrm>
            <a:off x="278476" y="533400"/>
            <a:ext cx="6960524" cy="584775"/>
          </a:xfrm>
          <a:prstGeom prst="rect">
            <a:avLst/>
          </a:prstGeom>
        </p:spPr>
        <p:txBody>
          <a:bodyPr/>
          <a:lstStyle/>
          <a:p>
            <a:pPr eaLnBrk="1" hangingPunct="1"/>
            <a:r>
              <a:rPr lang="en-US" sz="3200" b="1" dirty="0">
                <a:solidFill>
                  <a:srgbClr val="005595"/>
                </a:solidFill>
                <a:latin typeface="+mj-lt"/>
                <a:ea typeface="+mj-ea"/>
                <a:cs typeface="+mj-cs"/>
              </a:rPr>
              <a:t>Scenarios</a:t>
            </a:r>
          </a:p>
        </p:txBody>
      </p:sp>
      <p:sp>
        <p:nvSpPr>
          <p:cNvPr id="7" name="Rectangle 6"/>
          <p:cNvSpPr/>
          <p:nvPr/>
        </p:nvSpPr>
        <p:spPr>
          <a:xfrm>
            <a:off x="381000" y="1166098"/>
            <a:ext cx="8408324" cy="3877985"/>
          </a:xfrm>
          <a:prstGeom prst="rect">
            <a:avLst/>
          </a:prstGeom>
        </p:spPr>
        <p:txBody>
          <a:bodyPr wrap="square">
            <a:spAutoFit/>
          </a:bodyPr>
          <a:lstStyle/>
          <a:p>
            <a:r>
              <a:rPr lang="en-US" dirty="0">
                <a:solidFill>
                  <a:srgbClr val="000000"/>
                </a:solidFill>
                <a:latin typeface="Calibri" panose="020F0502020204030204" pitchFamily="34" charset="0"/>
              </a:rPr>
              <a:t>After looking at the property record, you have determined the case’s house was built in 1982. Which of the following potential exposure sources will you be focused on? </a:t>
            </a:r>
          </a:p>
          <a:p>
            <a:endParaRPr lang="en-US" dirty="0">
              <a:solidFill>
                <a:srgbClr val="000000"/>
              </a:solidFill>
              <a:latin typeface="Calibri" panose="020F0502020204030204" pitchFamily="34" charset="0"/>
            </a:endParaRPr>
          </a:p>
          <a:p>
            <a:pPr marL="914400" lvl="1" indent="-457200">
              <a:lnSpc>
                <a:spcPct val="150000"/>
              </a:lnSpc>
              <a:buFont typeface="+mj-lt"/>
              <a:buAutoNum type="alphaUcPeriod"/>
            </a:pPr>
            <a:r>
              <a:rPr lang="en-US" sz="2000" dirty="0">
                <a:solidFill>
                  <a:srgbClr val="000000"/>
                </a:solidFill>
                <a:latin typeface="Calibri" panose="020F0502020204030204" pitchFamily="34" charset="0"/>
              </a:rPr>
              <a:t>Deteriorated lead-based paint</a:t>
            </a:r>
          </a:p>
          <a:p>
            <a:pPr marL="914400" lvl="1" indent="-457200">
              <a:lnSpc>
                <a:spcPct val="150000"/>
              </a:lnSpc>
              <a:buFont typeface="+mj-lt"/>
              <a:buAutoNum type="alphaUcPeriod"/>
            </a:pPr>
            <a:r>
              <a:rPr lang="en-US" sz="2000" dirty="0">
                <a:solidFill>
                  <a:srgbClr val="000000"/>
                </a:solidFill>
                <a:latin typeface="Calibri" panose="020F0502020204030204" pitchFamily="34" charset="0"/>
              </a:rPr>
              <a:t>Drinking water source and water pipes</a:t>
            </a:r>
          </a:p>
          <a:p>
            <a:pPr>
              <a:lnSpc>
                <a:spcPct val="150000"/>
              </a:lnSpc>
            </a:pPr>
            <a:endParaRPr lang="en-US" sz="2000" dirty="0">
              <a:solidFill>
                <a:srgbClr val="000000"/>
              </a:solidFill>
              <a:latin typeface="Calibri" panose="020F0502020204030204" pitchFamily="34" charset="0"/>
            </a:endParaRPr>
          </a:p>
          <a:p>
            <a:pPr lvl="1">
              <a:lnSpc>
                <a:spcPct val="150000"/>
              </a:lnSpc>
            </a:pPr>
            <a:endParaRPr lang="en-US" sz="2000" dirty="0">
              <a:solidFill>
                <a:srgbClr val="000000"/>
              </a:solidFill>
              <a:latin typeface="Calibri" panose="020F0502020204030204" pitchFamily="34" charset="0"/>
            </a:endParaRPr>
          </a:p>
          <a:p>
            <a:pPr marL="800100" lvl="1" indent="-342900">
              <a:lnSpc>
                <a:spcPct val="150000"/>
              </a:lnSpc>
              <a:buFont typeface="Arial" panose="020B0604020202020204" pitchFamily="34" charset="0"/>
              <a:buChar char="•"/>
            </a:pPr>
            <a:endParaRPr lang="en-US" sz="200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1961247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84</a:t>
            </a:fld>
            <a:endParaRPr lang="en-US" altLang="en-US"/>
          </a:p>
        </p:txBody>
      </p:sp>
      <p:sp>
        <p:nvSpPr>
          <p:cNvPr id="6" name="Rectangle 5"/>
          <p:cNvSpPr/>
          <p:nvPr/>
        </p:nvSpPr>
        <p:spPr>
          <a:xfrm>
            <a:off x="278476" y="533400"/>
            <a:ext cx="6960524" cy="584775"/>
          </a:xfrm>
          <a:prstGeom prst="rect">
            <a:avLst/>
          </a:prstGeom>
        </p:spPr>
        <p:txBody>
          <a:bodyPr/>
          <a:lstStyle/>
          <a:p>
            <a:pPr eaLnBrk="1" hangingPunct="1"/>
            <a:r>
              <a:rPr lang="en-US" sz="3200" b="1" dirty="0">
                <a:solidFill>
                  <a:srgbClr val="005595"/>
                </a:solidFill>
                <a:latin typeface="+mj-lt"/>
                <a:ea typeface="+mj-ea"/>
                <a:cs typeface="+mj-cs"/>
              </a:rPr>
              <a:t>Scenarios</a:t>
            </a:r>
          </a:p>
        </p:txBody>
      </p:sp>
      <p:sp>
        <p:nvSpPr>
          <p:cNvPr id="7" name="Rectangle 6"/>
          <p:cNvSpPr/>
          <p:nvPr/>
        </p:nvSpPr>
        <p:spPr>
          <a:xfrm>
            <a:off x="381000" y="1166098"/>
            <a:ext cx="8408324" cy="3877985"/>
          </a:xfrm>
          <a:prstGeom prst="rect">
            <a:avLst/>
          </a:prstGeom>
        </p:spPr>
        <p:txBody>
          <a:bodyPr wrap="square">
            <a:spAutoFit/>
          </a:bodyPr>
          <a:lstStyle/>
          <a:p>
            <a:r>
              <a:rPr lang="en-US" dirty="0">
                <a:solidFill>
                  <a:srgbClr val="000000"/>
                </a:solidFill>
                <a:latin typeface="Calibri" panose="020F0502020204030204" pitchFamily="34" charset="0"/>
              </a:rPr>
              <a:t>After looking at the property record, you have determined the case’s house was built in 1982. Which of the following potential exposure sources will you be focused on? </a:t>
            </a:r>
          </a:p>
          <a:p>
            <a:endParaRPr lang="en-US" dirty="0">
              <a:solidFill>
                <a:srgbClr val="000000"/>
              </a:solidFill>
              <a:latin typeface="Calibri" panose="020F0502020204030204" pitchFamily="34" charset="0"/>
            </a:endParaRPr>
          </a:p>
          <a:p>
            <a:pPr marL="914400" lvl="1" indent="-457200">
              <a:lnSpc>
                <a:spcPct val="150000"/>
              </a:lnSpc>
              <a:buFont typeface="+mj-lt"/>
              <a:buAutoNum type="alphaUcPeriod"/>
            </a:pPr>
            <a:r>
              <a:rPr lang="en-US" sz="2000" dirty="0">
                <a:solidFill>
                  <a:srgbClr val="000000"/>
                </a:solidFill>
                <a:latin typeface="Calibri" panose="020F0502020204030204" pitchFamily="34" charset="0"/>
              </a:rPr>
              <a:t>Deteriorated lead-based paint</a:t>
            </a:r>
          </a:p>
          <a:p>
            <a:pPr marL="914400" lvl="1" indent="-457200">
              <a:lnSpc>
                <a:spcPct val="150000"/>
              </a:lnSpc>
              <a:buFont typeface="+mj-lt"/>
              <a:buAutoNum type="alphaUcPeriod"/>
            </a:pPr>
            <a:r>
              <a:rPr lang="en-US" sz="2000" dirty="0">
                <a:solidFill>
                  <a:srgbClr val="000000"/>
                </a:solidFill>
                <a:latin typeface="Calibri" panose="020F0502020204030204" pitchFamily="34" charset="0"/>
              </a:rPr>
              <a:t>Drinking water source and water pipes</a:t>
            </a:r>
          </a:p>
          <a:p>
            <a:pPr>
              <a:lnSpc>
                <a:spcPct val="150000"/>
              </a:lnSpc>
            </a:pPr>
            <a:endParaRPr lang="en-US" sz="2000" dirty="0">
              <a:solidFill>
                <a:srgbClr val="000000"/>
              </a:solidFill>
              <a:latin typeface="Calibri" panose="020F0502020204030204" pitchFamily="34" charset="0"/>
            </a:endParaRPr>
          </a:p>
          <a:p>
            <a:pPr lvl="1">
              <a:lnSpc>
                <a:spcPct val="150000"/>
              </a:lnSpc>
            </a:pPr>
            <a:endParaRPr lang="en-US" sz="2000" dirty="0">
              <a:solidFill>
                <a:srgbClr val="000000"/>
              </a:solidFill>
              <a:latin typeface="Calibri" panose="020F0502020204030204" pitchFamily="34" charset="0"/>
            </a:endParaRPr>
          </a:p>
          <a:p>
            <a:pPr marL="800100" lvl="1" indent="-342900">
              <a:lnSpc>
                <a:spcPct val="150000"/>
              </a:lnSpc>
              <a:buFont typeface="Arial" panose="020B0604020202020204" pitchFamily="34" charset="0"/>
              <a:buChar char="•"/>
            </a:pPr>
            <a:endParaRPr lang="en-US" sz="2000" dirty="0">
              <a:solidFill>
                <a:srgbClr val="000000"/>
              </a:solidFill>
              <a:latin typeface="Calibri" panose="020F0502020204030204" pitchFamily="34" charset="0"/>
            </a:endParaRPr>
          </a:p>
        </p:txBody>
      </p:sp>
      <p:pic>
        <p:nvPicPr>
          <p:cNvPr id="1028" name="Picture 4" descr="Image result for check 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10200" y="2895600"/>
            <a:ext cx="762000" cy="76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3836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85</a:t>
            </a:fld>
            <a:endParaRPr lang="en-US" altLang="en-US"/>
          </a:p>
        </p:txBody>
      </p:sp>
      <p:sp>
        <p:nvSpPr>
          <p:cNvPr id="6" name="Rectangle 5"/>
          <p:cNvSpPr/>
          <p:nvPr/>
        </p:nvSpPr>
        <p:spPr>
          <a:xfrm>
            <a:off x="278476" y="533400"/>
            <a:ext cx="6960524" cy="584775"/>
          </a:xfrm>
          <a:prstGeom prst="rect">
            <a:avLst/>
          </a:prstGeom>
        </p:spPr>
        <p:txBody>
          <a:bodyPr/>
          <a:lstStyle/>
          <a:p>
            <a:pPr eaLnBrk="1" hangingPunct="1"/>
            <a:r>
              <a:rPr lang="en-US" sz="3200" b="1" dirty="0">
                <a:solidFill>
                  <a:srgbClr val="005595"/>
                </a:solidFill>
                <a:latin typeface="+mj-lt"/>
                <a:ea typeface="+mj-ea"/>
                <a:cs typeface="+mj-cs"/>
              </a:rPr>
              <a:t>Scenarios</a:t>
            </a:r>
          </a:p>
        </p:txBody>
      </p:sp>
      <p:sp>
        <p:nvSpPr>
          <p:cNvPr id="8" name="TextBox 7"/>
          <p:cNvSpPr txBox="1"/>
          <p:nvPr/>
        </p:nvSpPr>
        <p:spPr>
          <a:xfrm>
            <a:off x="304800" y="1394996"/>
            <a:ext cx="8153400" cy="707886"/>
          </a:xfrm>
          <a:prstGeom prst="rect">
            <a:avLst/>
          </a:prstGeom>
          <a:noFill/>
        </p:spPr>
        <p:txBody>
          <a:bodyPr wrap="square" rtlCol="0">
            <a:spAutoFit/>
          </a:bodyPr>
          <a:lstStyle/>
          <a:p>
            <a:r>
              <a:rPr lang="en-US" sz="2000" dirty="0">
                <a:latin typeface="Calibri" panose="020F0502020204030204" pitchFamily="34" charset="0"/>
                <a:cs typeface="Calibri" panose="020F0502020204030204" pitchFamily="34" charset="0"/>
              </a:rPr>
              <a:t>You locate the drinking water sink, and the pipes are easily accessible. What tool can you use to see if the pipes are soldered with lead? </a:t>
            </a:r>
          </a:p>
        </p:txBody>
      </p:sp>
      <p:pic>
        <p:nvPicPr>
          <p:cNvPr id="3" name="Picture 2" descr="Screen Clipping"/>
          <p:cNvPicPr>
            <a:picLocks noChangeAspect="1"/>
          </p:cNvPicPr>
          <p:nvPr/>
        </p:nvPicPr>
        <p:blipFill rotWithShape="1">
          <a:blip r:embed="rId3">
            <a:extLst>
              <a:ext uri="{28A0092B-C50C-407E-A947-70E740481C1C}">
                <a14:useLocalDpi xmlns:a14="http://schemas.microsoft.com/office/drawing/2010/main" val="0"/>
              </a:ext>
            </a:extLst>
          </a:blip>
          <a:srcRect l="1586" t="1635"/>
          <a:stretch/>
        </p:blipFill>
        <p:spPr>
          <a:xfrm>
            <a:off x="228600" y="2348043"/>
            <a:ext cx="4471655" cy="2528757"/>
          </a:xfrm>
          <a:prstGeom prst="rect">
            <a:avLst/>
          </a:prstGeom>
        </p:spPr>
      </p:pic>
    </p:spTree>
    <p:extLst>
      <p:ext uri="{BB962C8B-B14F-4D97-AF65-F5344CB8AC3E}">
        <p14:creationId xmlns:p14="http://schemas.microsoft.com/office/powerpoint/2010/main" val="3767187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86</a:t>
            </a:fld>
            <a:endParaRPr lang="en-US" altLang="en-US"/>
          </a:p>
        </p:txBody>
      </p:sp>
      <p:sp>
        <p:nvSpPr>
          <p:cNvPr id="6" name="Rectangle 5"/>
          <p:cNvSpPr/>
          <p:nvPr/>
        </p:nvSpPr>
        <p:spPr>
          <a:xfrm>
            <a:off x="278476" y="533400"/>
            <a:ext cx="6960524" cy="584775"/>
          </a:xfrm>
          <a:prstGeom prst="rect">
            <a:avLst/>
          </a:prstGeom>
        </p:spPr>
        <p:txBody>
          <a:bodyPr/>
          <a:lstStyle/>
          <a:p>
            <a:pPr eaLnBrk="1" hangingPunct="1"/>
            <a:r>
              <a:rPr lang="en-US" sz="3200" b="1" dirty="0">
                <a:solidFill>
                  <a:srgbClr val="005595"/>
                </a:solidFill>
                <a:latin typeface="+mj-lt"/>
                <a:ea typeface="+mj-ea"/>
                <a:cs typeface="+mj-cs"/>
              </a:rPr>
              <a:t>Scenarios</a:t>
            </a:r>
          </a:p>
        </p:txBody>
      </p:sp>
      <p:sp>
        <p:nvSpPr>
          <p:cNvPr id="8" name="TextBox 7"/>
          <p:cNvSpPr txBox="1"/>
          <p:nvPr/>
        </p:nvSpPr>
        <p:spPr>
          <a:xfrm>
            <a:off x="304800" y="1394996"/>
            <a:ext cx="8153400" cy="707886"/>
          </a:xfrm>
          <a:prstGeom prst="rect">
            <a:avLst/>
          </a:prstGeom>
          <a:noFill/>
        </p:spPr>
        <p:txBody>
          <a:bodyPr wrap="square" rtlCol="0">
            <a:spAutoFit/>
          </a:bodyPr>
          <a:lstStyle/>
          <a:p>
            <a:r>
              <a:rPr lang="en-US" sz="2000" dirty="0">
                <a:latin typeface="+mj-lt"/>
              </a:rPr>
              <a:t>You locate the drinking water sink, and the pipes are easily accessible. What tool can you use to see if the pipes are soldered with lead? </a:t>
            </a:r>
          </a:p>
        </p:txBody>
      </p:sp>
      <p:pic>
        <p:nvPicPr>
          <p:cNvPr id="9" name="Picture 2" descr="C:\Users\LPPW\Desktop\Lead\LPPW Files\Tier 1\Photos\Lead Check Results\photo 2 (2).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5814" t="776" b="61240"/>
          <a:stretch/>
        </p:blipFill>
        <p:spPr bwMode="auto">
          <a:xfrm>
            <a:off x="4800599" y="2318510"/>
            <a:ext cx="3967961" cy="255829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Screen Clipping"/>
          <p:cNvPicPr>
            <a:picLocks noChangeAspect="1"/>
          </p:cNvPicPr>
          <p:nvPr/>
        </p:nvPicPr>
        <p:blipFill rotWithShape="1">
          <a:blip r:embed="rId4">
            <a:extLst>
              <a:ext uri="{28A0092B-C50C-407E-A947-70E740481C1C}">
                <a14:useLocalDpi xmlns:a14="http://schemas.microsoft.com/office/drawing/2010/main" val="0"/>
              </a:ext>
            </a:extLst>
          </a:blip>
          <a:srcRect l="1586" t="1635"/>
          <a:stretch/>
        </p:blipFill>
        <p:spPr>
          <a:xfrm>
            <a:off x="228600" y="2348043"/>
            <a:ext cx="4471655" cy="2528757"/>
          </a:xfrm>
          <a:prstGeom prst="rect">
            <a:avLst/>
          </a:prstGeom>
        </p:spPr>
      </p:pic>
    </p:spTree>
    <p:extLst>
      <p:ext uri="{BB962C8B-B14F-4D97-AF65-F5344CB8AC3E}">
        <p14:creationId xmlns:p14="http://schemas.microsoft.com/office/powerpoint/2010/main" val="2351008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87</a:t>
            </a:fld>
            <a:endParaRPr lang="en-US" altLang="en-US"/>
          </a:p>
        </p:txBody>
      </p:sp>
      <p:sp>
        <p:nvSpPr>
          <p:cNvPr id="6" name="Rectangle 5"/>
          <p:cNvSpPr/>
          <p:nvPr/>
        </p:nvSpPr>
        <p:spPr>
          <a:xfrm>
            <a:off x="278476" y="533400"/>
            <a:ext cx="6960524" cy="584775"/>
          </a:xfrm>
          <a:prstGeom prst="rect">
            <a:avLst/>
          </a:prstGeom>
        </p:spPr>
        <p:txBody>
          <a:bodyPr/>
          <a:lstStyle/>
          <a:p>
            <a:pPr eaLnBrk="1" hangingPunct="1"/>
            <a:r>
              <a:rPr lang="en-US" sz="3200" b="1" dirty="0">
                <a:solidFill>
                  <a:srgbClr val="005595"/>
                </a:solidFill>
                <a:latin typeface="+mj-lt"/>
                <a:ea typeface="+mj-ea"/>
                <a:cs typeface="+mj-cs"/>
              </a:rPr>
              <a:t>Scenarios</a:t>
            </a:r>
          </a:p>
        </p:txBody>
      </p:sp>
      <p:sp>
        <p:nvSpPr>
          <p:cNvPr id="7" name="Rectangle 6"/>
          <p:cNvSpPr/>
          <p:nvPr/>
        </p:nvSpPr>
        <p:spPr>
          <a:xfrm>
            <a:off x="304800" y="990600"/>
            <a:ext cx="8408324" cy="2585323"/>
          </a:xfrm>
          <a:prstGeom prst="rect">
            <a:avLst/>
          </a:prstGeom>
        </p:spPr>
        <p:txBody>
          <a:bodyPr wrap="square">
            <a:spAutoFit/>
          </a:bodyPr>
          <a:lstStyle/>
          <a:p>
            <a:r>
              <a:rPr lang="en-US" dirty="0">
                <a:solidFill>
                  <a:srgbClr val="000000"/>
                </a:solidFill>
                <a:latin typeface="Calibri" panose="020F0502020204030204" pitchFamily="34" charset="0"/>
              </a:rPr>
              <a:t>You visit the case’s home, which was built in 2016. While interviewing the family, you notice the case play on this chair: </a:t>
            </a:r>
          </a:p>
          <a:p>
            <a:endParaRPr lang="en-US" dirty="0">
              <a:solidFill>
                <a:srgbClr val="000000"/>
              </a:solidFill>
              <a:latin typeface="Calibri" panose="020F0502020204030204" pitchFamily="34" charset="0"/>
            </a:endParaRPr>
          </a:p>
          <a:p>
            <a:pPr>
              <a:lnSpc>
                <a:spcPct val="150000"/>
              </a:lnSpc>
            </a:pPr>
            <a:endParaRPr lang="en-US" sz="2000" dirty="0">
              <a:solidFill>
                <a:srgbClr val="000000"/>
              </a:solidFill>
              <a:latin typeface="Calibri" panose="020F0502020204030204" pitchFamily="34" charset="0"/>
            </a:endParaRPr>
          </a:p>
          <a:p>
            <a:pPr marL="800100" lvl="1" indent="-342900">
              <a:lnSpc>
                <a:spcPct val="150000"/>
              </a:lnSpc>
              <a:buFont typeface="Arial" panose="020B0604020202020204" pitchFamily="34" charset="0"/>
              <a:buChar char="•"/>
            </a:pPr>
            <a:endParaRPr lang="en-US" sz="2000" dirty="0">
              <a:solidFill>
                <a:srgbClr val="000000"/>
              </a:solidFill>
              <a:latin typeface="Calibri" panose="020F0502020204030204" pitchFamily="34" charset="0"/>
            </a:endParaRPr>
          </a:p>
          <a:p>
            <a:pPr marL="800100" lvl="1" indent="-342900">
              <a:lnSpc>
                <a:spcPct val="150000"/>
              </a:lnSpc>
              <a:buFont typeface="Arial" panose="020B0604020202020204" pitchFamily="34" charset="0"/>
              <a:buChar char="•"/>
            </a:pPr>
            <a:endParaRPr lang="en-US" sz="2000" dirty="0">
              <a:solidFill>
                <a:srgbClr val="000000"/>
              </a:solidFill>
              <a:latin typeface="Calibri" panose="020F0502020204030204" pitchFamily="34" charset="0"/>
            </a:endParaRPr>
          </a:p>
        </p:txBody>
      </p:sp>
      <p:grpSp>
        <p:nvGrpSpPr>
          <p:cNvPr id="2" name="Group 1"/>
          <p:cNvGrpSpPr/>
          <p:nvPr/>
        </p:nvGrpSpPr>
        <p:grpSpPr>
          <a:xfrm>
            <a:off x="4020525" y="1817519"/>
            <a:ext cx="2923723" cy="4602331"/>
            <a:chOff x="228600" y="1843237"/>
            <a:chExt cx="2923723" cy="4602331"/>
          </a:xfrm>
        </p:grpSpPr>
        <p:pic>
          <p:nvPicPr>
            <p:cNvPr id="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6255" t="14715" r="37530" b="11888"/>
            <a:stretch/>
          </p:blipFill>
          <p:spPr bwMode="auto">
            <a:xfrm>
              <a:off x="228600" y="1843237"/>
              <a:ext cx="2923723" cy="46023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a:off x="228600" y="6183958"/>
              <a:ext cx="878767" cy="261610"/>
            </a:xfrm>
            <a:prstGeom prst="rect">
              <a:avLst/>
            </a:prstGeom>
          </p:spPr>
          <p:txBody>
            <a:bodyPr wrap="none">
              <a:spAutoFit/>
            </a:bodyPr>
            <a:lstStyle/>
            <a:p>
              <a:r>
                <a:rPr lang="en-US" sz="1100" dirty="0">
                  <a:solidFill>
                    <a:schemeClr val="bg1"/>
                  </a:solidFill>
                  <a:latin typeface="+mn-lt"/>
                </a:rPr>
                <a:t>Leadline.org</a:t>
              </a:r>
            </a:p>
          </p:txBody>
        </p:sp>
      </p:grpSp>
      <p:sp>
        <p:nvSpPr>
          <p:cNvPr id="3" name="Rectangle 2"/>
          <p:cNvSpPr/>
          <p:nvPr/>
        </p:nvSpPr>
        <p:spPr>
          <a:xfrm>
            <a:off x="278476" y="4960203"/>
            <a:ext cx="3742049" cy="830997"/>
          </a:xfrm>
          <a:prstGeom prst="rect">
            <a:avLst/>
          </a:prstGeom>
        </p:spPr>
        <p:txBody>
          <a:bodyPr wrap="square">
            <a:spAutoFit/>
          </a:bodyPr>
          <a:lstStyle/>
          <a:p>
            <a:r>
              <a:rPr lang="en-US" dirty="0">
                <a:solidFill>
                  <a:srgbClr val="000000"/>
                </a:solidFill>
                <a:latin typeface="Calibri" panose="020F0502020204030204" pitchFamily="34" charset="0"/>
              </a:rPr>
              <a:t>Could lead exposure still be an issue in this new home? </a:t>
            </a:r>
          </a:p>
        </p:txBody>
      </p:sp>
    </p:spTree>
    <p:extLst>
      <p:ext uri="{BB962C8B-B14F-4D97-AF65-F5344CB8AC3E}">
        <p14:creationId xmlns:p14="http://schemas.microsoft.com/office/powerpoint/2010/main" val="2643750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88</a:t>
            </a:fld>
            <a:endParaRPr lang="en-US" altLang="en-US"/>
          </a:p>
        </p:txBody>
      </p:sp>
      <p:sp>
        <p:nvSpPr>
          <p:cNvPr id="6" name="Rectangle 5"/>
          <p:cNvSpPr/>
          <p:nvPr/>
        </p:nvSpPr>
        <p:spPr>
          <a:xfrm>
            <a:off x="278476" y="533400"/>
            <a:ext cx="6960524" cy="584775"/>
          </a:xfrm>
          <a:prstGeom prst="rect">
            <a:avLst/>
          </a:prstGeom>
        </p:spPr>
        <p:txBody>
          <a:bodyPr/>
          <a:lstStyle/>
          <a:p>
            <a:pPr eaLnBrk="1" hangingPunct="1"/>
            <a:r>
              <a:rPr lang="en-US" sz="3200" b="1" dirty="0">
                <a:solidFill>
                  <a:srgbClr val="005595"/>
                </a:solidFill>
                <a:latin typeface="+mj-lt"/>
                <a:ea typeface="+mj-ea"/>
                <a:cs typeface="+mj-cs"/>
              </a:rPr>
              <a:t>Scenarios</a:t>
            </a:r>
          </a:p>
        </p:txBody>
      </p:sp>
      <p:sp>
        <p:nvSpPr>
          <p:cNvPr id="7" name="Rectangle 6"/>
          <p:cNvSpPr/>
          <p:nvPr/>
        </p:nvSpPr>
        <p:spPr>
          <a:xfrm>
            <a:off x="304800" y="990600"/>
            <a:ext cx="8408324" cy="2585323"/>
          </a:xfrm>
          <a:prstGeom prst="rect">
            <a:avLst/>
          </a:prstGeom>
        </p:spPr>
        <p:txBody>
          <a:bodyPr wrap="square">
            <a:spAutoFit/>
          </a:bodyPr>
          <a:lstStyle/>
          <a:p>
            <a:r>
              <a:rPr lang="en-US" dirty="0">
                <a:solidFill>
                  <a:srgbClr val="000000"/>
                </a:solidFill>
                <a:latin typeface="Calibri" panose="020F0502020204030204" pitchFamily="34" charset="0"/>
              </a:rPr>
              <a:t>You visit the case’s home, which was built in 2016. While interviewing the family, you notice the case play on this chair: </a:t>
            </a:r>
          </a:p>
          <a:p>
            <a:endParaRPr lang="en-US" dirty="0">
              <a:solidFill>
                <a:srgbClr val="000000"/>
              </a:solidFill>
              <a:latin typeface="Calibri" panose="020F0502020204030204" pitchFamily="34" charset="0"/>
            </a:endParaRPr>
          </a:p>
          <a:p>
            <a:pPr>
              <a:lnSpc>
                <a:spcPct val="150000"/>
              </a:lnSpc>
            </a:pPr>
            <a:endParaRPr lang="en-US" sz="2000" dirty="0">
              <a:solidFill>
                <a:srgbClr val="000000"/>
              </a:solidFill>
              <a:latin typeface="Calibri" panose="020F0502020204030204" pitchFamily="34" charset="0"/>
            </a:endParaRPr>
          </a:p>
          <a:p>
            <a:pPr marL="800100" lvl="1" indent="-342900">
              <a:lnSpc>
                <a:spcPct val="150000"/>
              </a:lnSpc>
              <a:buFont typeface="Arial" panose="020B0604020202020204" pitchFamily="34" charset="0"/>
              <a:buChar char="•"/>
            </a:pPr>
            <a:endParaRPr lang="en-US" sz="2000" dirty="0">
              <a:solidFill>
                <a:srgbClr val="000000"/>
              </a:solidFill>
              <a:latin typeface="Calibri" panose="020F0502020204030204" pitchFamily="34" charset="0"/>
            </a:endParaRPr>
          </a:p>
          <a:p>
            <a:pPr marL="800100" lvl="1" indent="-342900">
              <a:lnSpc>
                <a:spcPct val="150000"/>
              </a:lnSpc>
              <a:buFont typeface="Arial" panose="020B0604020202020204" pitchFamily="34" charset="0"/>
              <a:buChar char="•"/>
            </a:pPr>
            <a:endParaRPr lang="en-US" sz="2000" dirty="0">
              <a:solidFill>
                <a:srgbClr val="000000"/>
              </a:solidFill>
              <a:latin typeface="Calibri" panose="020F0502020204030204" pitchFamily="34" charset="0"/>
            </a:endParaRPr>
          </a:p>
        </p:txBody>
      </p:sp>
      <p:grpSp>
        <p:nvGrpSpPr>
          <p:cNvPr id="2" name="Group 1"/>
          <p:cNvGrpSpPr/>
          <p:nvPr/>
        </p:nvGrpSpPr>
        <p:grpSpPr>
          <a:xfrm>
            <a:off x="4020525" y="1817519"/>
            <a:ext cx="2923723" cy="4602331"/>
            <a:chOff x="228600" y="1843237"/>
            <a:chExt cx="2923723" cy="4602331"/>
          </a:xfrm>
        </p:grpSpPr>
        <p:pic>
          <p:nvPicPr>
            <p:cNvPr id="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6255" t="14715" r="37530" b="11888"/>
            <a:stretch/>
          </p:blipFill>
          <p:spPr bwMode="auto">
            <a:xfrm>
              <a:off x="228600" y="1843237"/>
              <a:ext cx="2923723" cy="46023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a:off x="228600" y="6183958"/>
              <a:ext cx="878767" cy="261610"/>
            </a:xfrm>
            <a:prstGeom prst="rect">
              <a:avLst/>
            </a:prstGeom>
          </p:spPr>
          <p:txBody>
            <a:bodyPr wrap="none">
              <a:spAutoFit/>
            </a:bodyPr>
            <a:lstStyle/>
            <a:p>
              <a:r>
                <a:rPr lang="en-US" sz="1100" dirty="0">
                  <a:solidFill>
                    <a:schemeClr val="bg1"/>
                  </a:solidFill>
                  <a:latin typeface="+mn-lt"/>
                </a:rPr>
                <a:t>Leadline.org</a:t>
              </a:r>
            </a:p>
          </p:txBody>
        </p:sp>
      </p:grpSp>
      <p:sp>
        <p:nvSpPr>
          <p:cNvPr id="3" name="Rectangle 2"/>
          <p:cNvSpPr/>
          <p:nvPr/>
        </p:nvSpPr>
        <p:spPr>
          <a:xfrm>
            <a:off x="278476" y="4960203"/>
            <a:ext cx="3742049" cy="830997"/>
          </a:xfrm>
          <a:prstGeom prst="rect">
            <a:avLst/>
          </a:prstGeom>
        </p:spPr>
        <p:txBody>
          <a:bodyPr wrap="square">
            <a:spAutoFit/>
          </a:bodyPr>
          <a:lstStyle/>
          <a:p>
            <a:r>
              <a:rPr lang="en-US" dirty="0">
                <a:solidFill>
                  <a:srgbClr val="000000"/>
                </a:solidFill>
                <a:latin typeface="Calibri" panose="020F0502020204030204" pitchFamily="34" charset="0"/>
              </a:rPr>
              <a:t>Could lead exposure still be an issue in this new home? </a:t>
            </a:r>
          </a:p>
        </p:txBody>
      </p:sp>
      <p:pic>
        <p:nvPicPr>
          <p:cNvPr id="11" name="Picture 4" descr="Image result for check mark">
            <a:extLst>
              <a:ext uri="{FF2B5EF4-FFF2-40B4-BE49-F238E27FC236}">
                <a16:creationId xmlns:a16="http://schemas.microsoft.com/office/drawing/2014/main" id="{EC6D9D16-DC3F-4BCC-B0C1-E793735EB1D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82386" y="4724400"/>
            <a:ext cx="762000" cy="76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8629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89</a:t>
            </a:fld>
            <a:endParaRPr lang="en-US" altLang="en-US"/>
          </a:p>
        </p:txBody>
      </p:sp>
      <p:sp>
        <p:nvSpPr>
          <p:cNvPr id="6" name="Rectangle 5"/>
          <p:cNvSpPr/>
          <p:nvPr/>
        </p:nvSpPr>
        <p:spPr>
          <a:xfrm>
            <a:off x="278476" y="533400"/>
            <a:ext cx="6960524" cy="584775"/>
          </a:xfrm>
          <a:prstGeom prst="rect">
            <a:avLst/>
          </a:prstGeom>
        </p:spPr>
        <p:txBody>
          <a:bodyPr/>
          <a:lstStyle/>
          <a:p>
            <a:pPr eaLnBrk="1" hangingPunct="1"/>
            <a:r>
              <a:rPr lang="en-US" sz="3200" b="1" dirty="0">
                <a:solidFill>
                  <a:srgbClr val="005595"/>
                </a:solidFill>
                <a:latin typeface="+mj-lt"/>
                <a:ea typeface="+mj-ea"/>
                <a:cs typeface="+mj-cs"/>
              </a:rPr>
              <a:t>Scenarios</a:t>
            </a:r>
          </a:p>
        </p:txBody>
      </p:sp>
      <p:sp>
        <p:nvSpPr>
          <p:cNvPr id="7" name="Rectangle 6"/>
          <p:cNvSpPr/>
          <p:nvPr/>
        </p:nvSpPr>
        <p:spPr>
          <a:xfrm>
            <a:off x="381000" y="1166098"/>
            <a:ext cx="8408324" cy="4893647"/>
          </a:xfrm>
          <a:prstGeom prst="rect">
            <a:avLst/>
          </a:prstGeom>
        </p:spPr>
        <p:txBody>
          <a:bodyPr wrap="square">
            <a:spAutoFit/>
          </a:bodyPr>
          <a:lstStyle/>
          <a:p>
            <a:r>
              <a:rPr lang="en-US" dirty="0">
                <a:solidFill>
                  <a:srgbClr val="000000"/>
                </a:solidFill>
                <a:latin typeface="Calibri" panose="020F0502020204030204" pitchFamily="34" charset="0"/>
              </a:rPr>
              <a:t>The parents identified the following hobbies they do at home. Which one is </a:t>
            </a:r>
            <a:r>
              <a:rPr lang="en-US" i="1" dirty="0">
                <a:solidFill>
                  <a:srgbClr val="000000"/>
                </a:solidFill>
                <a:latin typeface="Calibri" panose="020F0502020204030204" pitchFamily="34" charset="0"/>
              </a:rPr>
              <a:t>not</a:t>
            </a:r>
            <a:r>
              <a:rPr lang="en-US" dirty="0">
                <a:solidFill>
                  <a:srgbClr val="000000"/>
                </a:solidFill>
                <a:latin typeface="Calibri" panose="020F0502020204030204" pitchFamily="34" charset="0"/>
              </a:rPr>
              <a:t> a suspect for lead exposure: </a:t>
            </a:r>
          </a:p>
          <a:p>
            <a:endParaRPr lang="en-US" dirty="0">
              <a:solidFill>
                <a:srgbClr val="000000"/>
              </a:solidFill>
              <a:latin typeface="Calibri" panose="020F0502020204030204" pitchFamily="34" charset="0"/>
            </a:endParaRPr>
          </a:p>
          <a:p>
            <a:pPr marL="914400" lvl="1" indent="-457200">
              <a:lnSpc>
                <a:spcPct val="150000"/>
              </a:lnSpc>
              <a:buFont typeface="+mj-lt"/>
              <a:buAutoNum type="alphaUcPeriod"/>
            </a:pPr>
            <a:r>
              <a:rPr lang="en-US" sz="2000" dirty="0">
                <a:solidFill>
                  <a:srgbClr val="000000"/>
                </a:solidFill>
                <a:latin typeface="Calibri" panose="020F0502020204030204" pitchFamily="34" charset="0"/>
              </a:rPr>
              <a:t>Car scrapping and battery recycling</a:t>
            </a:r>
          </a:p>
          <a:p>
            <a:pPr marL="914400" lvl="1" indent="-457200">
              <a:lnSpc>
                <a:spcPct val="150000"/>
              </a:lnSpc>
              <a:buFont typeface="+mj-lt"/>
              <a:buAutoNum type="alphaUcPeriod"/>
            </a:pPr>
            <a:r>
              <a:rPr lang="en-US" sz="2000" dirty="0">
                <a:solidFill>
                  <a:srgbClr val="000000"/>
                </a:solidFill>
                <a:latin typeface="Calibri" panose="020F0502020204030204" pitchFamily="34" charset="0"/>
              </a:rPr>
              <a:t>Watercolor painting</a:t>
            </a:r>
          </a:p>
          <a:p>
            <a:pPr marL="914400" lvl="1" indent="-457200">
              <a:lnSpc>
                <a:spcPct val="150000"/>
              </a:lnSpc>
              <a:buFont typeface="+mj-lt"/>
              <a:buAutoNum type="alphaUcPeriod"/>
            </a:pPr>
            <a:r>
              <a:rPr lang="en-US" sz="2000" dirty="0">
                <a:solidFill>
                  <a:srgbClr val="000000"/>
                </a:solidFill>
                <a:latin typeface="Calibri" panose="020F0502020204030204" pitchFamily="34" charset="0"/>
              </a:rPr>
              <a:t>Stained glass </a:t>
            </a:r>
          </a:p>
          <a:p>
            <a:pPr marL="914400" lvl="1" indent="-457200">
              <a:lnSpc>
                <a:spcPct val="150000"/>
              </a:lnSpc>
              <a:buFont typeface="+mj-lt"/>
              <a:buAutoNum type="alphaUcPeriod"/>
            </a:pPr>
            <a:r>
              <a:rPr lang="en-US" sz="2000" dirty="0">
                <a:solidFill>
                  <a:srgbClr val="000000"/>
                </a:solidFill>
                <a:latin typeface="Calibri" panose="020F0502020204030204" pitchFamily="34" charset="0"/>
              </a:rPr>
              <a:t>Metalworking</a:t>
            </a:r>
          </a:p>
          <a:p>
            <a:pPr marL="914400" lvl="1" indent="-457200">
              <a:lnSpc>
                <a:spcPct val="150000"/>
              </a:lnSpc>
              <a:buFont typeface="+mj-lt"/>
              <a:buAutoNum type="alphaUcPeriod"/>
            </a:pPr>
            <a:r>
              <a:rPr lang="en-US" sz="2000" dirty="0">
                <a:solidFill>
                  <a:srgbClr val="000000"/>
                </a:solidFill>
                <a:latin typeface="Calibri" panose="020F0502020204030204" pitchFamily="34" charset="0"/>
              </a:rPr>
              <a:t>Furniture re-finishing</a:t>
            </a:r>
          </a:p>
          <a:p>
            <a:pPr>
              <a:lnSpc>
                <a:spcPct val="150000"/>
              </a:lnSpc>
            </a:pPr>
            <a:endParaRPr lang="en-US" sz="2000" dirty="0">
              <a:solidFill>
                <a:srgbClr val="000000"/>
              </a:solidFill>
              <a:latin typeface="Calibri" panose="020F0502020204030204" pitchFamily="34" charset="0"/>
            </a:endParaRPr>
          </a:p>
          <a:p>
            <a:pPr lvl="1">
              <a:lnSpc>
                <a:spcPct val="150000"/>
              </a:lnSpc>
            </a:pPr>
            <a:endParaRPr lang="en-US" sz="2000" dirty="0">
              <a:solidFill>
                <a:srgbClr val="000000"/>
              </a:solidFill>
              <a:latin typeface="Calibri" panose="020F0502020204030204" pitchFamily="34" charset="0"/>
            </a:endParaRPr>
          </a:p>
          <a:p>
            <a:pPr marL="800100" lvl="1" indent="-342900">
              <a:lnSpc>
                <a:spcPct val="150000"/>
              </a:lnSpc>
              <a:buFont typeface="Arial" panose="020B0604020202020204" pitchFamily="34" charset="0"/>
              <a:buChar char="•"/>
            </a:pPr>
            <a:endParaRPr lang="en-US" sz="200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1300340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Childhood Blood Lead Levels</a:t>
            </a:r>
          </a:p>
        </p:txBody>
      </p:sp>
      <p:sp>
        <p:nvSpPr>
          <p:cNvPr id="6" name="Text Placeholder 5"/>
          <p:cNvSpPr>
            <a:spLocks noGrp="1"/>
          </p:cNvSpPr>
          <p:nvPr>
            <p:ph type="body" idx="1"/>
          </p:nvPr>
        </p:nvSpPr>
        <p:spPr/>
        <p:txBody>
          <a:bodyPr/>
          <a:lstStyle/>
          <a:p>
            <a:r>
              <a:rPr lang="en-US" dirty="0"/>
              <a:t>Federal</a:t>
            </a:r>
          </a:p>
        </p:txBody>
      </p:sp>
      <p:sp>
        <p:nvSpPr>
          <p:cNvPr id="7" name="Content Placeholder 6"/>
          <p:cNvSpPr>
            <a:spLocks noGrp="1"/>
          </p:cNvSpPr>
          <p:nvPr>
            <p:ph sz="half" idx="2"/>
          </p:nvPr>
        </p:nvSpPr>
        <p:spPr/>
        <p:txBody>
          <a:bodyPr/>
          <a:lstStyle/>
          <a:p>
            <a:r>
              <a:rPr lang="en-US" dirty="0"/>
              <a:t>2012: CDC updates “level of concern” of 10 µg/</a:t>
            </a:r>
            <a:r>
              <a:rPr lang="en-US" dirty="0" err="1"/>
              <a:t>dL</a:t>
            </a:r>
            <a:r>
              <a:rPr lang="en-US" dirty="0"/>
              <a:t> to “reference level” of 5 µg/</a:t>
            </a:r>
            <a:r>
              <a:rPr lang="en-US" dirty="0" err="1"/>
              <a:t>dL</a:t>
            </a:r>
            <a:endParaRPr lang="en-US" dirty="0"/>
          </a:p>
        </p:txBody>
      </p:sp>
      <p:sp>
        <p:nvSpPr>
          <p:cNvPr id="8" name="Text Placeholder 7"/>
          <p:cNvSpPr>
            <a:spLocks noGrp="1"/>
          </p:cNvSpPr>
          <p:nvPr>
            <p:ph type="body" sz="quarter" idx="3"/>
          </p:nvPr>
        </p:nvSpPr>
        <p:spPr/>
        <p:txBody>
          <a:bodyPr/>
          <a:lstStyle/>
          <a:p>
            <a:r>
              <a:rPr lang="en-US" dirty="0"/>
              <a:t>Oregon</a:t>
            </a:r>
          </a:p>
        </p:txBody>
      </p:sp>
      <p:sp>
        <p:nvSpPr>
          <p:cNvPr id="9" name="Content Placeholder 8"/>
          <p:cNvSpPr>
            <a:spLocks noGrp="1"/>
          </p:cNvSpPr>
          <p:nvPr>
            <p:ph sz="quarter" idx="4"/>
          </p:nvPr>
        </p:nvSpPr>
        <p:spPr/>
        <p:txBody>
          <a:bodyPr/>
          <a:lstStyle/>
          <a:p>
            <a:r>
              <a:rPr lang="en-US" dirty="0"/>
              <a:t>CLPPP adopts CDC reference value in May 2016</a:t>
            </a:r>
          </a:p>
        </p:txBody>
      </p:sp>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9</a:t>
            </a:fld>
            <a:endParaRPr lang="en-US" altLang="en-US"/>
          </a:p>
        </p:txBody>
      </p:sp>
      <p:pic>
        <p:nvPicPr>
          <p:cNvPr id="2" name="Picture 1" descr="Lead Poisoning - Diseaseguidelines.pdf - Mozilla Firefox"/>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31666" t="52944" r="39167" b="27307"/>
          <a:stretch/>
        </p:blipFill>
        <p:spPr>
          <a:xfrm>
            <a:off x="4498975" y="3471069"/>
            <a:ext cx="4572000" cy="1752600"/>
          </a:xfrm>
          <a:prstGeom prst="rect">
            <a:avLst/>
          </a:prstGeom>
        </p:spPr>
      </p:pic>
    </p:spTree>
    <p:extLst>
      <p:ext uri="{BB962C8B-B14F-4D97-AF65-F5344CB8AC3E}">
        <p14:creationId xmlns:p14="http://schemas.microsoft.com/office/powerpoint/2010/main" val="58224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90</a:t>
            </a:fld>
            <a:endParaRPr lang="en-US" altLang="en-US"/>
          </a:p>
        </p:txBody>
      </p:sp>
      <p:sp>
        <p:nvSpPr>
          <p:cNvPr id="6" name="Rectangle 5"/>
          <p:cNvSpPr/>
          <p:nvPr/>
        </p:nvSpPr>
        <p:spPr>
          <a:xfrm>
            <a:off x="278476" y="533400"/>
            <a:ext cx="6960524" cy="584775"/>
          </a:xfrm>
          <a:prstGeom prst="rect">
            <a:avLst/>
          </a:prstGeom>
        </p:spPr>
        <p:txBody>
          <a:bodyPr/>
          <a:lstStyle/>
          <a:p>
            <a:pPr eaLnBrk="1" hangingPunct="1"/>
            <a:r>
              <a:rPr lang="en-US" sz="3200" b="1" dirty="0">
                <a:solidFill>
                  <a:srgbClr val="005595"/>
                </a:solidFill>
                <a:latin typeface="+mj-lt"/>
                <a:ea typeface="+mj-ea"/>
                <a:cs typeface="+mj-cs"/>
              </a:rPr>
              <a:t>Scenarios</a:t>
            </a:r>
          </a:p>
        </p:txBody>
      </p:sp>
      <p:sp>
        <p:nvSpPr>
          <p:cNvPr id="7" name="Rectangle 6"/>
          <p:cNvSpPr/>
          <p:nvPr/>
        </p:nvSpPr>
        <p:spPr>
          <a:xfrm>
            <a:off x="381000" y="1166098"/>
            <a:ext cx="8408324" cy="4893647"/>
          </a:xfrm>
          <a:prstGeom prst="rect">
            <a:avLst/>
          </a:prstGeom>
        </p:spPr>
        <p:txBody>
          <a:bodyPr wrap="square">
            <a:spAutoFit/>
          </a:bodyPr>
          <a:lstStyle/>
          <a:p>
            <a:r>
              <a:rPr lang="en-US" dirty="0">
                <a:solidFill>
                  <a:srgbClr val="000000"/>
                </a:solidFill>
                <a:latin typeface="Calibri" panose="020F0502020204030204" pitchFamily="34" charset="0"/>
              </a:rPr>
              <a:t>The parents identified the following hobbies they do at home. Which one is </a:t>
            </a:r>
            <a:r>
              <a:rPr lang="en-US" i="1" dirty="0">
                <a:solidFill>
                  <a:srgbClr val="000000"/>
                </a:solidFill>
                <a:latin typeface="Calibri" panose="020F0502020204030204" pitchFamily="34" charset="0"/>
              </a:rPr>
              <a:t>not</a:t>
            </a:r>
            <a:r>
              <a:rPr lang="en-US" dirty="0">
                <a:solidFill>
                  <a:srgbClr val="000000"/>
                </a:solidFill>
                <a:latin typeface="Calibri" panose="020F0502020204030204" pitchFamily="34" charset="0"/>
              </a:rPr>
              <a:t> a suspect for lead exposure: </a:t>
            </a:r>
          </a:p>
          <a:p>
            <a:endParaRPr lang="en-US" dirty="0">
              <a:solidFill>
                <a:srgbClr val="000000"/>
              </a:solidFill>
              <a:latin typeface="Calibri" panose="020F0502020204030204" pitchFamily="34" charset="0"/>
            </a:endParaRPr>
          </a:p>
          <a:p>
            <a:pPr marL="914400" lvl="1" indent="-457200">
              <a:lnSpc>
                <a:spcPct val="150000"/>
              </a:lnSpc>
              <a:buFont typeface="+mj-lt"/>
              <a:buAutoNum type="alphaUcPeriod"/>
            </a:pPr>
            <a:r>
              <a:rPr lang="en-US" sz="2000" dirty="0">
                <a:solidFill>
                  <a:srgbClr val="000000"/>
                </a:solidFill>
                <a:latin typeface="Calibri" panose="020F0502020204030204" pitchFamily="34" charset="0"/>
              </a:rPr>
              <a:t>Car scrapping and battery recycling</a:t>
            </a:r>
          </a:p>
          <a:p>
            <a:pPr marL="914400" lvl="1" indent="-457200">
              <a:lnSpc>
                <a:spcPct val="150000"/>
              </a:lnSpc>
              <a:buFont typeface="+mj-lt"/>
              <a:buAutoNum type="alphaUcPeriod"/>
            </a:pPr>
            <a:r>
              <a:rPr lang="en-US" sz="2000" dirty="0">
                <a:solidFill>
                  <a:srgbClr val="000000"/>
                </a:solidFill>
                <a:latin typeface="Calibri" panose="020F0502020204030204" pitchFamily="34" charset="0"/>
              </a:rPr>
              <a:t>Watercolor painting</a:t>
            </a:r>
          </a:p>
          <a:p>
            <a:pPr marL="914400" lvl="1" indent="-457200">
              <a:lnSpc>
                <a:spcPct val="150000"/>
              </a:lnSpc>
              <a:buFont typeface="+mj-lt"/>
              <a:buAutoNum type="alphaUcPeriod"/>
            </a:pPr>
            <a:r>
              <a:rPr lang="en-US" sz="2000" dirty="0">
                <a:solidFill>
                  <a:srgbClr val="000000"/>
                </a:solidFill>
                <a:latin typeface="Calibri" panose="020F0502020204030204" pitchFamily="34" charset="0"/>
              </a:rPr>
              <a:t>Stained glass </a:t>
            </a:r>
          </a:p>
          <a:p>
            <a:pPr marL="914400" lvl="1" indent="-457200">
              <a:lnSpc>
                <a:spcPct val="150000"/>
              </a:lnSpc>
              <a:buFont typeface="+mj-lt"/>
              <a:buAutoNum type="alphaUcPeriod"/>
            </a:pPr>
            <a:r>
              <a:rPr lang="en-US" sz="2000" dirty="0">
                <a:solidFill>
                  <a:srgbClr val="000000"/>
                </a:solidFill>
                <a:latin typeface="Calibri" panose="020F0502020204030204" pitchFamily="34" charset="0"/>
              </a:rPr>
              <a:t>Metalworking</a:t>
            </a:r>
          </a:p>
          <a:p>
            <a:pPr marL="914400" lvl="1" indent="-457200">
              <a:lnSpc>
                <a:spcPct val="150000"/>
              </a:lnSpc>
              <a:buFont typeface="+mj-lt"/>
              <a:buAutoNum type="alphaUcPeriod"/>
            </a:pPr>
            <a:r>
              <a:rPr lang="en-US" sz="2000" dirty="0">
                <a:solidFill>
                  <a:srgbClr val="000000"/>
                </a:solidFill>
                <a:latin typeface="Calibri" panose="020F0502020204030204" pitchFamily="34" charset="0"/>
              </a:rPr>
              <a:t>Furniture re-finishing</a:t>
            </a:r>
          </a:p>
          <a:p>
            <a:pPr>
              <a:lnSpc>
                <a:spcPct val="150000"/>
              </a:lnSpc>
            </a:pPr>
            <a:endParaRPr lang="en-US" sz="2000" dirty="0">
              <a:solidFill>
                <a:srgbClr val="000000"/>
              </a:solidFill>
              <a:latin typeface="Calibri" panose="020F0502020204030204" pitchFamily="34" charset="0"/>
            </a:endParaRPr>
          </a:p>
          <a:p>
            <a:pPr lvl="1">
              <a:lnSpc>
                <a:spcPct val="150000"/>
              </a:lnSpc>
            </a:pPr>
            <a:endParaRPr lang="en-US" sz="2000" dirty="0">
              <a:solidFill>
                <a:srgbClr val="000000"/>
              </a:solidFill>
              <a:latin typeface="Calibri" panose="020F0502020204030204" pitchFamily="34" charset="0"/>
            </a:endParaRPr>
          </a:p>
          <a:p>
            <a:pPr marL="800100" lvl="1" indent="-342900">
              <a:lnSpc>
                <a:spcPct val="150000"/>
              </a:lnSpc>
              <a:buFont typeface="Arial" panose="020B0604020202020204" pitchFamily="34" charset="0"/>
              <a:buChar char="•"/>
            </a:pPr>
            <a:endParaRPr lang="en-US" sz="2000" dirty="0">
              <a:solidFill>
                <a:srgbClr val="000000"/>
              </a:solidFill>
              <a:latin typeface="Calibri" panose="020F0502020204030204" pitchFamily="34" charset="0"/>
            </a:endParaRPr>
          </a:p>
        </p:txBody>
      </p:sp>
      <p:pic>
        <p:nvPicPr>
          <p:cNvPr id="8" name="Picture 4" descr="Image result for check ma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49096" y="2640352"/>
            <a:ext cx="762000" cy="76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4257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91</a:t>
            </a:fld>
            <a:endParaRPr lang="en-US" altLang="en-US"/>
          </a:p>
        </p:txBody>
      </p:sp>
      <p:sp>
        <p:nvSpPr>
          <p:cNvPr id="6" name="Rectangle 5"/>
          <p:cNvSpPr/>
          <p:nvPr/>
        </p:nvSpPr>
        <p:spPr>
          <a:xfrm>
            <a:off x="278476" y="533400"/>
            <a:ext cx="6960524" cy="584775"/>
          </a:xfrm>
          <a:prstGeom prst="rect">
            <a:avLst/>
          </a:prstGeom>
        </p:spPr>
        <p:txBody>
          <a:bodyPr/>
          <a:lstStyle/>
          <a:p>
            <a:pPr eaLnBrk="1" hangingPunct="1"/>
            <a:r>
              <a:rPr lang="en-US" sz="3200" b="1" dirty="0">
                <a:solidFill>
                  <a:srgbClr val="005595"/>
                </a:solidFill>
                <a:latin typeface="+mj-lt"/>
                <a:ea typeface="+mj-ea"/>
                <a:cs typeface="+mj-cs"/>
              </a:rPr>
              <a:t>Summary</a:t>
            </a:r>
          </a:p>
        </p:txBody>
      </p:sp>
      <p:sp>
        <p:nvSpPr>
          <p:cNvPr id="8" name="Rectangle 3"/>
          <p:cNvSpPr txBox="1">
            <a:spLocks noChangeArrowheads="1"/>
          </p:cNvSpPr>
          <p:nvPr/>
        </p:nvSpPr>
        <p:spPr>
          <a:xfrm>
            <a:off x="304800" y="1359187"/>
            <a:ext cx="8229600" cy="2438400"/>
          </a:xfrm>
          <a:prstGeom prst="rect">
            <a:avLst/>
          </a:prstGeom>
        </p:spPr>
        <p:txBody>
          <a:bodyPr/>
          <a:lstStyle>
            <a:lvl1pPr marL="342900" indent="-342900" algn="l" rtl="0" fontAlgn="base">
              <a:spcBef>
                <a:spcPct val="20000"/>
              </a:spcBef>
              <a:spcAft>
                <a:spcPct val="0"/>
              </a:spcAft>
              <a:buChar char="•"/>
              <a:defRPr sz="2000" kern="1200">
                <a:solidFill>
                  <a:srgbClr val="005595"/>
                </a:solidFill>
                <a:latin typeface="+mn-lt"/>
                <a:ea typeface="+mn-ea"/>
                <a:cs typeface="+mn-cs"/>
              </a:defRPr>
            </a:lvl1pPr>
            <a:lvl2pPr marL="742950" indent="-285750" algn="l" rtl="0" fontAlgn="base">
              <a:spcBef>
                <a:spcPct val="20000"/>
              </a:spcBef>
              <a:spcAft>
                <a:spcPct val="0"/>
              </a:spcAft>
              <a:buChar char="–"/>
              <a:defRPr kern="1200">
                <a:solidFill>
                  <a:srgbClr val="005595"/>
                </a:solidFill>
                <a:latin typeface="+mn-lt"/>
                <a:ea typeface="+mn-ea"/>
                <a:cs typeface="+mn-cs"/>
              </a:defRPr>
            </a:lvl2pPr>
            <a:lvl3pPr marL="1143000" indent="-228600" algn="l" rtl="0" fontAlgn="base">
              <a:spcBef>
                <a:spcPct val="20000"/>
              </a:spcBef>
              <a:spcAft>
                <a:spcPct val="0"/>
              </a:spcAft>
              <a:buChar char="•"/>
              <a:defRPr sz="1600" kern="1200">
                <a:solidFill>
                  <a:srgbClr val="005595"/>
                </a:solidFill>
                <a:latin typeface="+mn-lt"/>
                <a:ea typeface="+mn-ea"/>
                <a:cs typeface="+mn-cs"/>
              </a:defRPr>
            </a:lvl3pPr>
            <a:lvl4pPr marL="1600200" indent="-228600" algn="l" rtl="0" fontAlgn="base">
              <a:spcBef>
                <a:spcPct val="20000"/>
              </a:spcBef>
              <a:spcAft>
                <a:spcPct val="0"/>
              </a:spcAft>
              <a:buChar char="–"/>
              <a:defRPr sz="1400" kern="1200">
                <a:solidFill>
                  <a:srgbClr val="005595"/>
                </a:solidFill>
                <a:latin typeface="+mn-lt"/>
                <a:ea typeface="+mn-ea"/>
                <a:cs typeface="+mn-cs"/>
              </a:defRPr>
            </a:lvl4pPr>
            <a:lvl5pPr marL="2057400" indent="-228600" algn="l" rtl="0" fontAlgn="base">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r>
              <a:rPr lang="en-US" altLang="en-US" dirty="0"/>
              <a:t>Confirmed BLLs ≥5 µg/dl for children &lt;18 years old must be investigated onsite or through a phone interview </a:t>
            </a:r>
          </a:p>
          <a:p>
            <a:pPr eaLnBrk="1" hangingPunct="1"/>
            <a:r>
              <a:rPr lang="en-US" altLang="en-US" dirty="0"/>
              <a:t>Venous samples must confirm any elevated capillary sample (with some exceptions)</a:t>
            </a:r>
          </a:p>
          <a:p>
            <a:pPr eaLnBrk="1" hangingPunct="1"/>
            <a:r>
              <a:rPr lang="en-US" altLang="en-US" dirty="0"/>
              <a:t>Case management activities should begin ≤7 days after onset</a:t>
            </a:r>
          </a:p>
          <a:p>
            <a:pPr lvl="1" eaLnBrk="1" hangingPunct="1"/>
            <a:r>
              <a:rPr lang="en-US" altLang="en-US" sz="2000" dirty="0"/>
              <a:t>Phone call to family; letter sent; scheduling investigation</a:t>
            </a:r>
          </a:p>
          <a:p>
            <a:pPr eaLnBrk="1" hangingPunct="1"/>
            <a:r>
              <a:rPr lang="en-US" altLang="en-US" dirty="0"/>
              <a:t>Focus of the interview and/or investigation is to determine probable lead exposure source(s) and education to prevent future exposure</a:t>
            </a:r>
          </a:p>
          <a:p>
            <a:pPr eaLnBrk="1" hangingPunct="1"/>
            <a:r>
              <a:rPr lang="en-US" altLang="en-US" dirty="0"/>
              <a:t>Environmental sampling (dust, soil, and paint chip) cannot be performed by a non-certified individual (</a:t>
            </a:r>
            <a:r>
              <a:rPr lang="en-US" altLang="en-US" dirty="0" err="1"/>
              <a:t>ie</a:t>
            </a:r>
            <a:r>
              <a:rPr lang="en-US" altLang="en-US" dirty="0"/>
              <a:t>. must be risk assessor)</a:t>
            </a:r>
          </a:p>
          <a:p>
            <a:pPr eaLnBrk="1" hangingPunct="1"/>
            <a:r>
              <a:rPr lang="en-US" altLang="en-US" dirty="0"/>
              <a:t>OHA CLPPP is always available for guidance and assistance</a:t>
            </a:r>
          </a:p>
        </p:txBody>
      </p:sp>
    </p:spTree>
    <p:extLst>
      <p:ext uri="{BB962C8B-B14F-4D97-AF65-F5344CB8AC3E}">
        <p14:creationId xmlns:p14="http://schemas.microsoft.com/office/powerpoint/2010/main" val="3737617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92</a:t>
            </a:fld>
            <a:endParaRPr lang="en-US" altLang="en-US"/>
          </a:p>
        </p:txBody>
      </p:sp>
      <p:sp>
        <p:nvSpPr>
          <p:cNvPr id="6" name="Rectangle 5"/>
          <p:cNvSpPr/>
          <p:nvPr/>
        </p:nvSpPr>
        <p:spPr>
          <a:xfrm>
            <a:off x="614855" y="1600200"/>
            <a:ext cx="8027324" cy="584775"/>
          </a:xfrm>
          <a:prstGeom prst="rect">
            <a:avLst/>
          </a:prstGeom>
        </p:spPr>
        <p:txBody>
          <a:bodyPr/>
          <a:lstStyle/>
          <a:p>
            <a:pPr eaLnBrk="1" hangingPunct="1"/>
            <a:r>
              <a:rPr lang="en-US" sz="3200" b="1" dirty="0">
                <a:solidFill>
                  <a:srgbClr val="005595"/>
                </a:solidFill>
                <a:latin typeface="+mj-lt"/>
                <a:ea typeface="+mj-ea"/>
                <a:cs typeface="+mj-cs"/>
              </a:rPr>
              <a:t>Thank you for your time!</a:t>
            </a:r>
          </a:p>
          <a:p>
            <a:pPr eaLnBrk="1" hangingPunct="1"/>
            <a:endParaRPr lang="en-US" sz="3200" b="1" dirty="0">
              <a:solidFill>
                <a:srgbClr val="005595"/>
              </a:solidFill>
              <a:latin typeface="+mj-lt"/>
              <a:ea typeface="+mj-ea"/>
              <a:cs typeface="+mj-cs"/>
            </a:endParaRPr>
          </a:p>
          <a:p>
            <a:pPr eaLnBrk="1" hangingPunct="1"/>
            <a:r>
              <a:rPr lang="en-US" sz="3200" b="1" dirty="0">
                <a:solidFill>
                  <a:srgbClr val="005595"/>
                </a:solidFill>
                <a:latin typeface="+mj-lt"/>
                <a:ea typeface="+mj-ea"/>
                <a:cs typeface="+mj-cs"/>
              </a:rPr>
              <a:t>Questions can be directed to:  </a:t>
            </a:r>
          </a:p>
        </p:txBody>
      </p:sp>
      <p:sp>
        <p:nvSpPr>
          <p:cNvPr id="2" name="Rectangle 1">
            <a:extLst>
              <a:ext uri="{FF2B5EF4-FFF2-40B4-BE49-F238E27FC236}">
                <a16:creationId xmlns:a16="http://schemas.microsoft.com/office/drawing/2014/main" id="{A564CA8D-C369-41CD-B056-0AAEF70797E6}"/>
              </a:ext>
            </a:extLst>
          </p:cNvPr>
          <p:cNvSpPr/>
          <p:nvPr/>
        </p:nvSpPr>
        <p:spPr>
          <a:xfrm>
            <a:off x="614855" y="3429000"/>
            <a:ext cx="4572000" cy="2308324"/>
          </a:xfrm>
          <a:prstGeom prst="rect">
            <a:avLst/>
          </a:prstGeom>
        </p:spPr>
        <p:txBody>
          <a:bodyPr>
            <a:spAutoFit/>
          </a:bodyPr>
          <a:lstStyle/>
          <a:p>
            <a:pPr marL="0" marR="0">
              <a:spcBef>
                <a:spcPts val="0"/>
              </a:spcBef>
              <a:spcAft>
                <a:spcPts val="0"/>
              </a:spcAft>
            </a:pPr>
            <a:r>
              <a:rPr lang="en-US" sz="1800" b="1" dirty="0">
                <a:solidFill>
                  <a:srgbClr val="000000"/>
                </a:solidFill>
                <a:latin typeface="Arial" panose="020B0604020202020204" pitchFamily="34" charset="0"/>
                <a:ea typeface="Calibri" panose="020F0502020204030204" pitchFamily="34" charset="0"/>
              </a:rPr>
              <a:t>Ryan Barker</a:t>
            </a:r>
            <a:endParaRPr lang="en-US" sz="1800" dirty="0">
              <a:latin typeface="Calibri" panose="020F0502020204030204" pitchFamily="34" charset="0"/>
              <a:ea typeface="Calibri" panose="020F0502020204030204" pitchFamily="34" charset="0"/>
            </a:endParaRPr>
          </a:p>
          <a:p>
            <a:pPr marL="0" marR="0">
              <a:spcBef>
                <a:spcPts val="0"/>
              </a:spcBef>
              <a:spcAft>
                <a:spcPts val="0"/>
              </a:spcAft>
            </a:pPr>
            <a:r>
              <a:rPr lang="en-US" sz="1800" dirty="0">
                <a:solidFill>
                  <a:srgbClr val="000000"/>
                </a:solidFill>
                <a:latin typeface="Arial" panose="020B0604020202020204" pitchFamily="34" charset="0"/>
                <a:ea typeface="Calibri" panose="020F0502020204030204" pitchFamily="34" charset="0"/>
              </a:rPr>
              <a:t>Lead Program Coordinator</a:t>
            </a:r>
            <a:endParaRPr lang="en-US" sz="1800" dirty="0">
              <a:latin typeface="Calibri" panose="020F0502020204030204" pitchFamily="34" charset="0"/>
              <a:ea typeface="Calibri" panose="020F0502020204030204" pitchFamily="34" charset="0"/>
            </a:endParaRPr>
          </a:p>
          <a:p>
            <a:pPr marL="0" marR="0">
              <a:spcBef>
                <a:spcPts val="0"/>
              </a:spcBef>
              <a:spcAft>
                <a:spcPts val="0"/>
              </a:spcAft>
            </a:pPr>
            <a:r>
              <a:rPr lang="en-US" sz="1800" dirty="0">
                <a:solidFill>
                  <a:srgbClr val="000000"/>
                </a:solidFill>
                <a:latin typeface="Arial" panose="020B0604020202020204" pitchFamily="34" charset="0"/>
                <a:ea typeface="Calibri" panose="020F0502020204030204" pitchFamily="34" charset="0"/>
              </a:rPr>
              <a:t>OREGON HEALTH AUTHORITY</a:t>
            </a:r>
            <a:endParaRPr lang="en-US" sz="1800" dirty="0">
              <a:latin typeface="Calibri" panose="020F0502020204030204" pitchFamily="34" charset="0"/>
              <a:ea typeface="Calibri" panose="020F0502020204030204" pitchFamily="34" charset="0"/>
            </a:endParaRPr>
          </a:p>
          <a:p>
            <a:pPr marL="0" marR="0">
              <a:spcBef>
                <a:spcPts val="0"/>
              </a:spcBef>
              <a:spcAft>
                <a:spcPts val="0"/>
              </a:spcAft>
            </a:pPr>
            <a:r>
              <a:rPr lang="en-US" sz="1800" dirty="0">
                <a:solidFill>
                  <a:srgbClr val="000000"/>
                </a:solidFill>
                <a:latin typeface="Arial" panose="020B0604020202020204" pitchFamily="34" charset="0"/>
                <a:ea typeface="Calibri" panose="020F0502020204030204" pitchFamily="34" charset="0"/>
              </a:rPr>
              <a:t>Public Health Division</a:t>
            </a:r>
            <a:endParaRPr lang="en-US" sz="1800" dirty="0">
              <a:latin typeface="Calibri" panose="020F0502020204030204" pitchFamily="34" charset="0"/>
              <a:ea typeface="Calibri" panose="020F0502020204030204" pitchFamily="34" charset="0"/>
            </a:endParaRPr>
          </a:p>
          <a:p>
            <a:pPr marL="0" marR="0">
              <a:spcBef>
                <a:spcPts val="0"/>
              </a:spcBef>
              <a:spcAft>
                <a:spcPts val="0"/>
              </a:spcAft>
            </a:pPr>
            <a:r>
              <a:rPr lang="en-US" sz="1800" dirty="0">
                <a:solidFill>
                  <a:srgbClr val="000000"/>
                </a:solidFill>
                <a:latin typeface="Arial" panose="020B0604020202020204" pitchFamily="34" charset="0"/>
                <a:ea typeface="Calibri" panose="020F0502020204030204" pitchFamily="34" charset="0"/>
              </a:rPr>
              <a:t>Environmental Public Health</a:t>
            </a:r>
            <a:endParaRPr lang="en-US" sz="1800" dirty="0">
              <a:latin typeface="Calibri" panose="020F0502020204030204" pitchFamily="34" charset="0"/>
              <a:ea typeface="Calibri" panose="020F0502020204030204" pitchFamily="34" charset="0"/>
            </a:endParaRPr>
          </a:p>
          <a:p>
            <a:pPr marL="0" marR="0">
              <a:spcBef>
                <a:spcPts val="0"/>
              </a:spcBef>
              <a:spcAft>
                <a:spcPts val="0"/>
              </a:spcAft>
            </a:pPr>
            <a:r>
              <a:rPr lang="en-US" sz="1800" dirty="0">
                <a:solidFill>
                  <a:srgbClr val="000000"/>
                </a:solidFill>
                <a:latin typeface="Arial" panose="020B0604020202020204" pitchFamily="34" charset="0"/>
                <a:ea typeface="Calibri" panose="020F0502020204030204" pitchFamily="34" charset="0"/>
              </a:rPr>
              <a:t>503-953-5432</a:t>
            </a:r>
          </a:p>
          <a:p>
            <a:pPr marL="0" marR="0">
              <a:spcBef>
                <a:spcPts val="0"/>
              </a:spcBef>
              <a:spcAft>
                <a:spcPts val="0"/>
              </a:spcAft>
            </a:pPr>
            <a:r>
              <a:rPr lang="en-US" sz="1800" dirty="0">
                <a:solidFill>
                  <a:srgbClr val="000000"/>
                </a:solidFill>
                <a:latin typeface="Arial" panose="020B0604020202020204" pitchFamily="34" charset="0"/>
                <a:ea typeface="Calibri" panose="020F0502020204030204" pitchFamily="34" charset="0"/>
                <a:hlinkClick r:id="rId3"/>
              </a:rPr>
              <a:t>ryan.s.barker@dhsoha.state.or.us</a:t>
            </a:r>
            <a:r>
              <a:rPr lang="en-US" sz="1800" dirty="0">
                <a:solidFill>
                  <a:srgbClr val="000000"/>
                </a:solidFill>
                <a:latin typeface="Arial" panose="020B0604020202020204" pitchFamily="34" charset="0"/>
                <a:ea typeface="Calibri" panose="020F0502020204030204" pitchFamily="34" charset="0"/>
              </a:rPr>
              <a:t> </a:t>
            </a:r>
            <a:endParaRPr lang="en-US" sz="1800" dirty="0">
              <a:latin typeface="Calibri" panose="020F0502020204030204" pitchFamily="34" charset="0"/>
              <a:ea typeface="Calibri" panose="020F0502020204030204" pitchFamily="34" charset="0"/>
            </a:endParaRPr>
          </a:p>
          <a:p>
            <a:pPr marL="0" marR="0">
              <a:spcBef>
                <a:spcPts val="0"/>
              </a:spcBef>
              <a:spcAft>
                <a:spcPts val="0"/>
              </a:spcAft>
            </a:pPr>
            <a:r>
              <a:rPr lang="en-US" sz="1800" u="sng" dirty="0">
                <a:solidFill>
                  <a:srgbClr val="0563C1"/>
                </a:solidFill>
                <a:latin typeface="Arial" panose="020B0604020202020204" pitchFamily="34" charset="0"/>
                <a:ea typeface="Calibri" panose="020F0502020204030204" pitchFamily="34" charset="0"/>
              </a:rPr>
              <a:t>healthoregon.org/lead</a:t>
            </a:r>
            <a:endParaRPr lang="en-US" sz="18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216795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93</a:t>
            </a:fld>
            <a:endParaRPr lang="en-US" altLang="en-US"/>
          </a:p>
        </p:txBody>
      </p:sp>
      <p:pic>
        <p:nvPicPr>
          <p:cNvPr id="7" name="Picture 6">
            <a:extLst>
              <a:ext uri="{FF2B5EF4-FFF2-40B4-BE49-F238E27FC236}">
                <a16:creationId xmlns:a16="http://schemas.microsoft.com/office/drawing/2014/main" id="{A21A0BE8-6941-4393-AE4E-A6B31708A928}"/>
              </a:ext>
            </a:extLst>
          </p:cNvPr>
          <p:cNvPicPr>
            <a:picLocks noChangeAspect="1"/>
          </p:cNvPicPr>
          <p:nvPr/>
        </p:nvPicPr>
        <p:blipFill rotWithShape="1">
          <a:blip r:embed="rId3">
            <a:extLst>
              <a:ext uri="{28A0092B-C50C-407E-A947-70E740481C1C}">
                <a14:useLocalDpi xmlns:a14="http://schemas.microsoft.com/office/drawing/2010/main" val="0"/>
              </a:ext>
            </a:extLst>
          </a:blip>
          <a:srcRect r="20505"/>
          <a:stretch/>
        </p:blipFill>
        <p:spPr>
          <a:xfrm>
            <a:off x="813212" y="477770"/>
            <a:ext cx="3043794" cy="2885209"/>
          </a:xfrm>
          <a:prstGeom prst="rect">
            <a:avLst/>
          </a:prstGeom>
        </p:spPr>
      </p:pic>
      <p:pic>
        <p:nvPicPr>
          <p:cNvPr id="6" name="Picture 5">
            <a:extLst>
              <a:ext uri="{FF2B5EF4-FFF2-40B4-BE49-F238E27FC236}">
                <a16:creationId xmlns:a16="http://schemas.microsoft.com/office/drawing/2014/main" id="{A659B9C8-A522-4014-B174-937AD08BFDD9}"/>
              </a:ext>
            </a:extLst>
          </p:cNvPr>
          <p:cNvPicPr>
            <a:picLocks noChangeAspect="1"/>
          </p:cNvPicPr>
          <p:nvPr/>
        </p:nvPicPr>
        <p:blipFill rotWithShape="1">
          <a:blip r:embed="rId4">
            <a:extLst>
              <a:ext uri="{28A0092B-C50C-407E-A947-70E740481C1C}">
                <a14:useLocalDpi xmlns:a14="http://schemas.microsoft.com/office/drawing/2010/main" val="0"/>
              </a:ext>
            </a:extLst>
          </a:blip>
          <a:srcRect l="2466"/>
          <a:stretch/>
        </p:blipFill>
        <p:spPr>
          <a:xfrm>
            <a:off x="3962400" y="1498901"/>
            <a:ext cx="4534224" cy="3896269"/>
          </a:xfrm>
          <a:prstGeom prst="rect">
            <a:avLst/>
          </a:prstGeom>
        </p:spPr>
      </p:pic>
      <p:pic>
        <p:nvPicPr>
          <p:cNvPr id="3" name="Picture 2">
            <a:extLst>
              <a:ext uri="{FF2B5EF4-FFF2-40B4-BE49-F238E27FC236}">
                <a16:creationId xmlns:a16="http://schemas.microsoft.com/office/drawing/2014/main" id="{90A7D5B3-D42E-4968-BE53-0ACC9235F131}"/>
              </a:ext>
            </a:extLst>
          </p:cNvPr>
          <p:cNvPicPr>
            <a:picLocks noChangeAspect="1"/>
          </p:cNvPicPr>
          <p:nvPr/>
        </p:nvPicPr>
        <p:blipFill rotWithShape="1">
          <a:blip r:embed="rId5">
            <a:extLst>
              <a:ext uri="{28A0092B-C50C-407E-A947-70E740481C1C}">
                <a14:useLocalDpi xmlns:a14="http://schemas.microsoft.com/office/drawing/2010/main" val="0"/>
              </a:ext>
            </a:extLst>
          </a:blip>
          <a:srcRect l="625" t="3494" r="15001" b="5256"/>
          <a:stretch/>
        </p:blipFill>
        <p:spPr>
          <a:xfrm>
            <a:off x="813212" y="3447036"/>
            <a:ext cx="3043794" cy="2468855"/>
          </a:xfrm>
          <a:prstGeom prst="rect">
            <a:avLst/>
          </a:prstGeom>
        </p:spPr>
      </p:pic>
      <p:pic>
        <p:nvPicPr>
          <p:cNvPr id="8" name="Picture 7" descr="Screen Clipping">
            <a:extLst>
              <a:ext uri="{FF2B5EF4-FFF2-40B4-BE49-F238E27FC236}">
                <a16:creationId xmlns:a16="http://schemas.microsoft.com/office/drawing/2014/main" id="{84FBB491-7475-42E0-AE10-F44BA10421A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43000" y="2765091"/>
            <a:ext cx="6510645" cy="241949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83136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100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nodeType="withEffect">
                                  <p:stCondLst>
                                    <p:cond delay="200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ltLang="en-US" dirty="0"/>
              <a:t>PUBLIC HEALTH DIVISION </a:t>
            </a:r>
            <a:br>
              <a:rPr lang="en-US" altLang="en-US" dirty="0"/>
            </a:br>
            <a:r>
              <a:rPr lang="en-US" altLang="en-US" dirty="0"/>
              <a:t>Environmental Public Health</a:t>
            </a:r>
          </a:p>
          <a:p>
            <a:endParaRPr lang="en-US" altLang="en-US" dirty="0"/>
          </a:p>
        </p:txBody>
      </p:sp>
      <p:sp>
        <p:nvSpPr>
          <p:cNvPr id="5" name="Slide Number Placeholder 4"/>
          <p:cNvSpPr>
            <a:spLocks noGrp="1"/>
          </p:cNvSpPr>
          <p:nvPr>
            <p:ph type="sldNum" sz="quarter" idx="11"/>
          </p:nvPr>
        </p:nvSpPr>
        <p:spPr/>
        <p:txBody>
          <a:bodyPr/>
          <a:lstStyle/>
          <a:p>
            <a:fld id="{00CB1424-4782-4D4E-9A0E-DB26A48A2580}" type="slidenum">
              <a:rPr lang="en-US" altLang="en-US"/>
              <a:pPr/>
              <a:t>94</a:t>
            </a:fld>
            <a:endParaRPr lang="en-US" altLang="en-US"/>
          </a:p>
        </p:txBody>
      </p:sp>
    </p:spTree>
    <p:extLst>
      <p:ext uri="{BB962C8B-B14F-4D97-AF65-F5344CB8AC3E}">
        <p14:creationId xmlns:p14="http://schemas.microsoft.com/office/powerpoint/2010/main" val="903411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1B1D36E5338834A8849679510B13D67" ma:contentTypeVersion="21" ma:contentTypeDescription="Create a new document." ma:contentTypeScope="" ma:versionID="6d3d8d6e23f7ea72fdbea275b903f331">
  <xsd:schema xmlns:xsd="http://www.w3.org/2001/XMLSchema" xmlns:xs="http://www.w3.org/2001/XMLSchema" xmlns:p="http://schemas.microsoft.com/office/2006/metadata/properties" xmlns:ns1="http://schemas.microsoft.com/sharepoint/v3" xmlns:ns2="59da1016-2a1b-4f8a-9768-d7a4932f6f16" xmlns:ns3="a2e07f41-427b-4340-8fc4-cc6e37959f4c" targetNamespace="http://schemas.microsoft.com/office/2006/metadata/properties" ma:root="true" ma:fieldsID="6fad3b9c173a35bc33324592f7a3fbb7" ns1:_="" ns2:_="" ns3:_="">
    <xsd:import namespace="http://schemas.microsoft.com/sharepoint/v3"/>
    <xsd:import namespace="59da1016-2a1b-4f8a-9768-d7a4932f6f16"/>
    <xsd:import namespace="a2e07f41-427b-4340-8fc4-cc6e37959f4c"/>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2e07f41-427b-4340-8fc4-cc6e37959f4c"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ASubtopic xmlns="59da1016-2a1b-4f8a-9768-d7a4932f6f16" xsi:nil="true"/>
    <DocumentExpirationDate xmlns="59da1016-2a1b-4f8a-9768-d7a4932f6f16">2018-12-28T08:00:00+00:00</DocumentExpirationDate>
    <URL xmlns="http://schemas.microsoft.com/sharepoint/v3">
      <Url>https://stage.oregon.gov/oha/PH/HEALTHYENVIRONMENTS/HEALTHYNEIGHBORHOODS/LEADPOISONING/COUNTYHEALTHDEPARTMENTS/Documents/CLPPP_Investigation_Training_Webinar.pptx</Url>
      <Description>Title Page</Description>
    </URL>
    <Meta_x0020_Keywords xmlns="a2e07f41-427b-4340-8fc4-cc6e37959f4c" xsi:nil="true"/>
    <PublishingExpirationDate xmlns="http://schemas.microsoft.com/sharepoint/v3" xsi:nil="true"/>
    <PublishingStartDate xmlns="http://schemas.microsoft.com/sharepoint/v3" xsi:nil="true"/>
    <IACategory xmlns="59da1016-2a1b-4f8a-9768-d7a4932f6f16">Public Health</IACategory>
    <IATopic xmlns="59da1016-2a1b-4f8a-9768-d7a4932f6f16">Public Health - Disease</IATopic>
    <Meta_x0020_Description xmlns="a2e07f41-427b-4340-8fc4-cc6e37959f4c" xsi:nil="true"/>
  </documentManagement>
</p:properties>
</file>

<file path=customXml/itemProps1.xml><?xml version="1.0" encoding="utf-8"?>
<ds:datastoreItem xmlns:ds="http://schemas.openxmlformats.org/officeDocument/2006/customXml" ds:itemID="{D59165D2-8710-4B5E-9D2D-75D49C6CF1EE}"/>
</file>

<file path=customXml/itemProps2.xml><?xml version="1.0" encoding="utf-8"?>
<ds:datastoreItem xmlns:ds="http://schemas.openxmlformats.org/officeDocument/2006/customXml" ds:itemID="{CB7310E0-6EFC-4AD6-85F2-F23A9642F4BF}"/>
</file>

<file path=customXml/itemProps3.xml><?xml version="1.0" encoding="utf-8"?>
<ds:datastoreItem xmlns:ds="http://schemas.openxmlformats.org/officeDocument/2006/customXml" ds:itemID="{AD3D0E56-A126-480C-B907-9B6154735138}"/>
</file>

<file path=docProps/app.xml><?xml version="1.0" encoding="utf-8"?>
<Properties xmlns="http://schemas.openxmlformats.org/officeDocument/2006/extended-properties" xmlns:vt="http://schemas.openxmlformats.org/officeDocument/2006/docPropsVTypes">
  <Template/>
  <TotalTime>9753</TotalTime>
  <Words>6304</Words>
  <Application>Microsoft Office PowerPoint</Application>
  <PresentationFormat>On-screen Show (4:3)</PresentationFormat>
  <Paragraphs>706</Paragraphs>
  <Slides>94</Slides>
  <Notes>94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94</vt:i4>
      </vt:variant>
    </vt:vector>
  </HeadingPairs>
  <TitlesOfParts>
    <vt:vector size="98" baseType="lpstr">
      <vt:lpstr>Arial</vt:lpstr>
      <vt:lpstr>Calibri</vt:lpstr>
      <vt:lpstr>Times</vt:lpstr>
      <vt:lpstr>Custom Design</vt:lpstr>
      <vt:lpstr>Oregon Childhood Lead Poisoning Prevention Program:  Case Management &amp; Investigation</vt:lpstr>
      <vt:lpstr>Case Management &amp; Investigation Training</vt:lpstr>
      <vt:lpstr>PowerPoint Presentation</vt:lpstr>
      <vt:lpstr>PowerPoint Presentation</vt:lpstr>
      <vt:lpstr>PowerPoint Presentation</vt:lpstr>
      <vt:lpstr>PowerPoint Presentation</vt:lpstr>
      <vt:lpstr>PowerPoint Presentation</vt:lpstr>
      <vt:lpstr>Lead Poisoning Investigative Guidelines</vt:lpstr>
      <vt:lpstr>Childhood Blood Lead Levels</vt:lpstr>
      <vt:lpstr>PowerPoint Presentation</vt:lpstr>
      <vt:lpstr>Determining Case Status: Specimen Type and Date</vt:lpstr>
      <vt:lpstr>Determining Case Status: Confirmation Level</vt:lpstr>
      <vt:lpstr>Determining Case Status: Onset Date</vt:lpstr>
      <vt:lpstr>Determining Case Status</vt:lpstr>
      <vt:lpstr>Contact with Provider</vt:lpstr>
      <vt:lpstr>Case Management: Recording Family Contacts</vt:lpstr>
      <vt:lpstr>Case Management: Sending Notes</vt:lpstr>
      <vt:lpstr>Case Management: Identify Parent/Guardian</vt:lpstr>
      <vt:lpstr>Elevated Blood Lead Level (EBLL) Case Management</vt:lpstr>
      <vt:lpstr>Elevated Blood Lead Level (EBLL) Case Management</vt:lpstr>
      <vt:lpstr>Elevated Blood Lead Level (EBLL) Case Management</vt:lpstr>
      <vt:lpstr>Case Management: Within 7 days of confirmed result</vt:lpstr>
      <vt:lpstr>PowerPoint Presentation</vt:lpstr>
      <vt:lpstr>PowerPoint Presentation</vt:lpstr>
      <vt:lpstr>Case Management Investigation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Case Management Investigation Limitations Environmental Sampling by Risk Assessor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Joe's World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Page</dc:title>
  <dc:creator>Joe B</dc:creator>
  <cp:lastModifiedBy>Barker Ryan S</cp:lastModifiedBy>
  <cp:revision>281</cp:revision>
  <dcterms:created xsi:type="dcterms:W3CDTF">2010-08-23T12:44:57Z</dcterms:created>
  <dcterms:modified xsi:type="dcterms:W3CDTF">2020-12-04T16:59:28Z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WorkflowChangePath">
    <vt:lpwstr>8729d710-f091-48d3-b852-015302b90fbf,8;</vt:lpwstr>
  </property>
  <property fmtid="{D5CDD505-2E9C-101B-9397-08002B2CF9AE}" pid="3" name="ContentTypeId">
    <vt:lpwstr>0x01010001B1D36E5338834A8849679510B13D67</vt:lpwstr>
  </property>
</Properties>
</file>