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embeddings/oleObject3.bin" ContentType="application/vnd.openxmlformats-officedocument.oleObject"/>
  <Override PartName="/xl/embeddings/oleObject4.bin" ContentType="application/vnd.openxmlformats-officedocument.oleObject"/>
  <Override PartName="/xl/embeddings/oleObject5.bin" ContentType="application/vnd.openxmlformats-officedocument.oleObject"/>
  <Override PartName="/xl/embeddings/oleObject6.bin" ContentType="application/vnd.openxmlformats-officedocument.oleObject"/>
  <Override PartName="/xl/embeddings/oleObject7.bin" ContentType="application/vnd.openxmlformats-officedocument.oleObject"/>
  <Override PartName="/xl/embeddings/oleObject8.bin" ContentType="application/vnd.openxmlformats-officedocument.oleObject"/>
  <Override PartName="/xl/embeddings/oleObject9.bin" ContentType="application/vnd.openxmlformats-officedocument.oleObject"/>
  <Override PartName="/xl/embeddings/oleObject10.bin" ContentType="application/vnd.openxmlformats-officedocument.oleObject"/>
  <Override PartName="/xl/embeddings/oleObject11.bin" ContentType="application/vnd.openxmlformats-officedocument.oleObject"/>
  <Override PartName="/xl/embeddings/oleObject12.bin" ContentType="application/vnd.openxmlformats-officedocument.oleObject"/>
  <Override PartName="/xl/embeddings/oleObject13.bin" ContentType="application/vnd.openxmlformats-officedocument.oleObject"/>
  <Override PartName="/xl/embeddings/oleObject14.bin" ContentType="application/vnd.openxmlformats-officedocument.oleObject"/>
  <Override PartName="/xl/embeddings/oleObject15.bin" ContentType="application/vnd.openxmlformats-officedocument.oleObject"/>
  <Override PartName="/xl/embeddings/oleObject16.bin" ContentType="application/vnd.openxmlformats-officedocument.oleObject"/>
  <Override PartName="/xl/embeddings/oleObject17.bin" ContentType="application/vnd.openxmlformats-officedocument.oleObject"/>
  <Override PartName="/xl/embeddings/oleObject18.bin" ContentType="application/vnd.openxmlformats-officedocument.oleObject"/>
  <Override PartName="/xl/embeddings/oleObject19.bin" ContentType="application/vnd.openxmlformats-officedocument.oleObject"/>
  <Override PartName="/xl/embeddings/oleObject20.bin" ContentType="application/vnd.openxmlformats-officedocument.oleObject"/>
  <Override PartName="/xl/embeddings/oleObject21.bin" ContentType="application/vnd.openxmlformats-officedocument.oleObject"/>
  <Override PartName="/xl/embeddings/oleObject22.bin" ContentType="application/vnd.openxmlformats-officedocument.oleObject"/>
  <Override PartName="/xl/embeddings/oleObject23.bin" ContentType="application/vnd.openxmlformats-officedocument.oleObject"/>
  <Override PartName="/xl/embeddings/oleObject24.bin" ContentType="application/vnd.openxmlformats-officedocument.oleObject"/>
  <Override PartName="/xl/embeddings/oleObject25.bin" ContentType="application/vnd.openxmlformats-officedocument.oleObject"/>
  <Override PartName="/xl/embeddings/oleObject26.bin" ContentType="application/vnd.openxmlformats-officedocument.oleObject"/>
  <Override PartName="/xl/embeddings/oleObject27.bin" ContentType="application/vnd.openxmlformats-officedocument.oleObject"/>
  <Override PartName="/xl/embeddings/oleObject28.bin" ContentType="application/vnd.openxmlformats-officedocument.oleObject"/>
  <Override PartName="/xl/embeddings/oleObject29.bin" ContentType="application/vnd.openxmlformats-officedocument.oleObject"/>
  <Override PartName="/xl/embeddings/oleObject30.bin" ContentType="application/vnd.openxmlformats-officedocument.oleObject"/>
  <Override PartName="/xl/embeddings/oleObject31.bin" ContentType="application/vnd.openxmlformats-officedocument.oleObject"/>
  <Override PartName="/xl/embeddings/oleObject32.bin" ContentType="application/vnd.openxmlformats-officedocument.oleObject"/>
  <Override PartName="/xl/embeddings/oleObject33.bin" ContentType="application/vnd.openxmlformats-officedocument.oleObject"/>
  <Override PartName="/xl/embeddings/oleObject34.bin" ContentType="application/vnd.openxmlformats-officedocument.oleObject"/>
  <Override PartName="/xl/embeddings/oleObject35.bin" ContentType="application/vnd.openxmlformats-officedocument.oleObject"/>
  <Override PartName="/xl/embeddings/oleObject36.bin" ContentType="application/vnd.openxmlformats-officedocument.oleObject"/>
  <Override PartName="/xl/embeddings/oleObject37.bin" ContentType="application/vnd.openxmlformats-officedocument.oleObject"/>
  <Override PartName="/xl/embeddings/oleObject38.bin" ContentType="application/vnd.openxmlformats-officedocument.oleObject"/>
  <Override PartName="/xl/embeddings/oleObject39.bin" ContentType="application/vnd.openxmlformats-officedocument.oleObject"/>
  <Override PartName="/xl/embeddings/oleObject40.bin" ContentType="application/vnd.openxmlformats-officedocument.oleObject"/>
  <Override PartName="/xl/embeddings/oleObject41.bin" ContentType="application/vnd.openxmlformats-officedocument.oleObject"/>
  <Override PartName="/xl/embeddings/oleObject42.bin" ContentType="application/vnd.openxmlformats-officedocument.oleObject"/>
  <Override PartName="/xl/embeddings/oleObject43.bin" ContentType="application/vnd.openxmlformats-officedocument.oleObject"/>
  <Override PartName="/xl/embeddings/oleObject44.bin" ContentType="application/vnd.openxmlformats-officedocument.oleObject"/>
  <Override PartName="/xl/embeddings/oleObject45.bin" ContentType="application/vnd.openxmlformats-officedocument.oleObject"/>
  <Override PartName="/xl/embeddings/oleObject46.bin" ContentType="application/vnd.openxmlformats-officedocument.oleObject"/>
  <Override PartName="/xl/embeddings/oleObject47.bin" ContentType="application/vnd.openxmlformats-officedocument.oleObject"/>
  <Override PartName="/xl/embeddings/oleObject48.bin" ContentType="application/vnd.openxmlformats-officedocument.oleObject"/>
  <Override PartName="/xl/drawings/drawing2.xml" ContentType="application/vnd.openxmlformats-officedocument.drawing+xml"/>
  <Override PartName="/xl/embeddings/oleObject49.bin" ContentType="application/vnd.openxmlformats-officedocument.oleObject"/>
  <Override PartName="/xl/embeddings/oleObject50.bin" ContentType="application/vnd.openxmlformats-officedocument.oleObject"/>
  <Override PartName="/xl/embeddings/oleObject51.bin" ContentType="application/vnd.openxmlformats-officedocument.oleObject"/>
  <Override PartName="/xl/embeddings/oleObject52.bin" ContentType="application/vnd.openxmlformats-officedocument.oleObject"/>
  <Override PartName="/xl/embeddings/oleObject53.bin" ContentType="application/vnd.openxmlformats-officedocument.oleObject"/>
  <Override PartName="/xl/embeddings/oleObject54.bin" ContentType="application/vnd.openxmlformats-officedocument.oleObject"/>
  <Override PartName="/xl/embeddings/oleObject55.bin" ContentType="application/vnd.openxmlformats-officedocument.oleObject"/>
  <Override PartName="/xl/embeddings/oleObject56.bin" ContentType="application/vnd.openxmlformats-officedocument.oleObject"/>
  <Override PartName="/xl/embeddings/oleObject57.bin" ContentType="application/vnd.openxmlformats-officedocument.oleObject"/>
  <Override PartName="/xl/embeddings/oleObject58.bin" ContentType="application/vnd.openxmlformats-officedocument.oleObject"/>
  <Override PartName="/xl/embeddings/oleObject59.bin" ContentType="application/vnd.openxmlformats-officedocument.oleObject"/>
  <Override PartName="/xl/embeddings/oleObject60.bin" ContentType="application/vnd.openxmlformats-officedocument.oleObject"/>
  <Override PartName="/xl/embeddings/oleObject61.bin" ContentType="application/vnd.openxmlformats-officedocument.oleObject"/>
  <Override PartName="/xl/embeddings/oleObject62.bin" ContentType="application/vnd.openxmlformats-officedocument.oleObject"/>
  <Override PartName="/xl/embeddings/oleObject63.bin" ContentType="application/vnd.openxmlformats-officedocument.oleObject"/>
  <Override PartName="/xl/embeddings/oleObject64.bin" ContentType="application/vnd.openxmlformats-officedocument.oleObject"/>
  <Override PartName="/xl/embeddings/oleObject65.bin" ContentType="application/vnd.openxmlformats-officedocument.oleObject"/>
  <Override PartName="/xl/embeddings/oleObject66.bin" ContentType="application/vnd.openxmlformats-officedocument.oleObject"/>
  <Override PartName="/xl/embeddings/oleObject67.bin" ContentType="application/vnd.openxmlformats-officedocument.oleObject"/>
  <Override PartName="/xl/embeddings/oleObject69.bin" ContentType="application/vnd.openxmlformats-officedocument.oleObject"/>
  <Override PartName="/xl/embeddings/oleObject70.bin" ContentType="application/vnd.openxmlformats-officedocument.oleObject"/>
  <Override PartName="/xl/embeddings/oleObject71.bin" ContentType="application/vnd.openxmlformats-officedocument.oleObject"/>
  <Override PartName="/xl/embeddings/oleObject72.bin" ContentType="application/vnd.openxmlformats-officedocument.oleObject"/>
  <Override PartName="/xl/embeddings/oleObject73.bin" ContentType="application/vnd.openxmlformats-officedocument.oleObject"/>
  <Override PartName="/xl/embeddings/oleObject74.bin" ContentType="application/vnd.openxmlformats-officedocument.oleObject"/>
  <Override PartName="/xl/embeddings/oleObject75.bin" ContentType="application/vnd.openxmlformats-officedocument.oleObject"/>
  <Override PartName="/xl/embeddings/oleObject76.bin" ContentType="application/vnd.openxmlformats-officedocument.oleObject"/>
  <Override PartName="/xl/embeddings/oleObject77.bin" ContentType="application/vnd.openxmlformats-officedocument.oleObject"/>
  <Override PartName="/xl/embeddings/oleObject78.bin" ContentType="application/vnd.openxmlformats-officedocument.oleObject"/>
  <Override PartName="/xl/embeddings/oleObject79.bin" ContentType="application/vnd.openxmlformats-officedocument.oleObject"/>
  <Override PartName="/xl/embeddings/oleObject80.bin" ContentType="application/vnd.openxmlformats-officedocument.oleObject"/>
  <Override PartName="/xl/embeddings/oleObject68.bin" ContentType="application/vnd.openxmlformats-officedocument.oleObject"/>
  <Override PartName="/xl/embeddings/oleObject82.bin" ContentType="application/vnd.openxmlformats-officedocument.oleObject"/>
  <Override PartName="/xl/embeddings/oleObject83.bin" ContentType="application/vnd.openxmlformats-officedocument.oleObject"/>
  <Override PartName="/xl/embeddings/oleObject84.bin" ContentType="application/vnd.openxmlformats-officedocument.oleObject"/>
  <Override PartName="/xl/worksheets/sheet1.xml" ContentType="application/vnd.openxmlformats-officedocument.spreadsheetml.worksheet+xml"/>
  <Override PartName="/xl/embeddings/oleObject81.bin" ContentType="application/vnd.openxmlformats-officedocument.oleObject"/>
  <Override PartName="/xl/tables/table1.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6130"/>
  <workbookPr defaultThemeVersion="124226"/>
  <mc:AlternateContent xmlns:mc="http://schemas.openxmlformats.org/markup-compatibility/2006">
    <mc:Choice Requires="x15">
      <x15ac:absPath xmlns:x15ac="http://schemas.microsoft.com/office/spreadsheetml/2010/11/ac" url="H:\ADAM &amp; DWSRF (2)\2023 Grant Programs Folder (Adam's Projects)\PPL\"/>
    </mc:Choice>
  </mc:AlternateContent>
  <xr:revisionPtr revIDLastSave="0" documentId="13_ncr:1_{0C3B2848-BF22-42EB-8BC8-BD5DCE6488E0}" xr6:coauthVersionLast="47" xr6:coauthVersionMax="47" xr10:uidLastSave="{00000000-0000-0000-0000-000000000000}"/>
  <bookViews>
    <workbookView xWindow="23880" yWindow="-120" windowWidth="24240" windowHeight="13140" tabRatio="903" activeTab="1" xr2:uid="{00000000-000D-0000-FFFF-FFFF00000000}"/>
  </bookViews>
  <sheets>
    <sheet name="2023 (Base &amp; BIL) FFATA Project" sheetId="14" r:id="rId1"/>
    <sheet name="2023 COMBINED (H&amp;C&amp;C) PPL" sheetId="7" r:id="rId2"/>
    <sheet name="2023 Gen. Infra. &amp; Res. PPL" sheetId="8" r:id="rId3"/>
    <sheet name="2023 Emergency &amp; Env. Justice" sheetId="9" r:id="rId4"/>
    <sheet name="2023 SIPP &amp; Seismic (Q1,2,3)" sheetId="11" r:id="rId5"/>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E9" i="14" l="1"/>
  <c r="E29" i="11" l="1"/>
  <c r="E28" i="11"/>
  <c r="E27" i="11"/>
  <c r="E26" i="11"/>
  <c r="E25" i="11"/>
  <c r="E22" i="11"/>
  <c r="E24" i="11"/>
  <c r="E23" i="11"/>
  <c r="E20" i="11"/>
  <c r="E21" i="11"/>
  <c r="E19" i="11"/>
  <c r="E13" i="11"/>
  <c r="E10" i="11"/>
  <c r="E12" i="11"/>
  <c r="E18" i="11" l="1"/>
  <c r="L31" i="11"/>
  <c r="M31" i="11"/>
  <c r="E8" i="11"/>
  <c r="J59" i="7"/>
  <c r="R5" i="7" s="1"/>
  <c r="E11" i="11"/>
  <c r="E15" i="11"/>
  <c r="E16" i="11"/>
  <c r="E17" i="11"/>
  <c r="E14" i="11"/>
  <c r="E9" i="11" l="1"/>
  <c r="F41" i="11" l="1"/>
  <c r="G41" i="11"/>
  <c r="N39" i="11" s="1"/>
  <c r="N42" i="11" s="1"/>
  <c r="M66" i="11" l="1"/>
  <c r="L66" i="11"/>
  <c r="O5" i="11" l="1"/>
  <c r="O4" i="11"/>
  <c r="G14" i="9"/>
  <c r="Q5" i="8" l="1"/>
  <c r="J48" i="8"/>
  <c r="G5" i="9" l="1"/>
</calcChain>
</file>

<file path=xl/sharedStrings.xml><?xml version="1.0" encoding="utf-8"?>
<sst xmlns="http://schemas.openxmlformats.org/spreadsheetml/2006/main" count="1046" uniqueCount="411">
  <si>
    <t>Total LOI Project Requests:</t>
  </si>
  <si>
    <t>Rank</t>
  </si>
  <si>
    <t>Applicant</t>
  </si>
  <si>
    <t>County</t>
  </si>
  <si>
    <t>Population</t>
  </si>
  <si>
    <t xml:space="preserve">Amount Req. </t>
  </si>
  <si>
    <t xml:space="preserve">Quarter &amp; SFY Added to PPL </t>
  </si>
  <si>
    <t>Primary Project Focus (e.g., Treat, Dist., Storage) 
(4)</t>
  </si>
  <si>
    <t>COLUMN NOTES</t>
  </si>
  <si>
    <t>Total Req.</t>
  </si>
  <si>
    <t>TBD</t>
  </si>
  <si>
    <t>Distribution/Trans.</t>
  </si>
  <si>
    <t>Project</t>
  </si>
  <si>
    <t>Amount Requested</t>
  </si>
  <si>
    <t>No past sign. CIP</t>
  </si>
  <si>
    <t>System Size</t>
  </si>
  <si>
    <t>Infra. Project Potential</t>
  </si>
  <si>
    <t>Priority Deliverables</t>
  </si>
  <si>
    <t>Rating Criteria Points</t>
  </si>
  <si>
    <t>Ineligible projects</t>
  </si>
  <si>
    <t>Eligible Amount</t>
  </si>
  <si>
    <t>Totals</t>
  </si>
  <si>
    <t>Total Ranking Points</t>
  </si>
  <si>
    <t>RTP 
(IFA provides)</t>
  </si>
  <si>
    <t>Grant Award</t>
  </si>
  <si>
    <t>Applicant Number</t>
  </si>
  <si>
    <t>Amount Req.</t>
  </si>
  <si>
    <t>Quarter &amp; SFY Added to PPL</t>
  </si>
  <si>
    <t>Total Req</t>
  </si>
  <si>
    <t>Distribution/Trans.
Engineering</t>
  </si>
  <si>
    <t>GENERAL INFRASTRUCTURE &amp; RESILIENCY PROJECTS</t>
  </si>
  <si>
    <t>●</t>
  </si>
  <si>
    <t>New, repair or replacement of water sources, treatment, finished water reservoirs, pumping, and transmission/distribution mains - including associated appurtenances, land/easement acquisitions, and control buildings.</t>
  </si>
  <si>
    <t>Aquifer, Storage &amp; Recovery (ASR) projects.</t>
  </si>
  <si>
    <t>Instrumentation, telemetry, water meter, Automated Meter Reading/Automated Metering Infrastructure, backflow device and pressure reducing valve projects.</t>
  </si>
  <si>
    <t>Safety, Seismic and Security improvements.</t>
  </si>
  <si>
    <t>Projects which increase redundancy and reliability of critical assets.</t>
  </si>
  <si>
    <t>HEALTH / COMPLIANCE / CONSOLIDATION</t>
  </si>
  <si>
    <t>Quarter
Submitted
(SFY)</t>
  </si>
  <si>
    <t>Applicant SD#</t>
  </si>
  <si>
    <t>Funding Recommended
(Yes)</t>
  </si>
  <si>
    <t>to wait, or reapply during the next State fiscal year when SIPP funding becomes available again. Projects are placed in this section only after all the allocated funds have been applied for.</t>
  </si>
  <si>
    <t xml:space="preserve"> - Total project ranking points are placed in order of the quarter they're submitted. This ensures the top ranked projects per quarter are being recommended on a first-come, first-serve basis.</t>
  </si>
  <si>
    <t>Business Oregon may utilize the "Bypass Rule" if the lower-tiered projects are ready to move forward.  In addition, when projects end up with the same ratings, they are placed on the PPL on</t>
  </si>
  <si>
    <t>a first-come, first-serve basis.</t>
  </si>
  <si>
    <r>
      <t>***NOTES: Shaded area</t>
    </r>
    <r>
      <rPr>
        <b/>
        <sz val="10"/>
        <color theme="1"/>
        <rFont val="Arial Narrow"/>
        <family val="2"/>
      </rPr>
      <t xml:space="preserve"> </t>
    </r>
    <r>
      <rPr>
        <sz val="10"/>
        <color theme="1"/>
        <rFont val="Arial Narrow"/>
        <family val="2"/>
      </rPr>
      <t>is what OHA recommends for funding. Eligible projects below the shaded area may be funded if projects in the shaded area are not ready-to-proceed; therefore</t>
    </r>
  </si>
  <si>
    <t>Yes</t>
  </si>
  <si>
    <t>Total Annual Funding Available</t>
  </si>
  <si>
    <t>BizOR. RDO/RPM</t>
  </si>
  <si>
    <t xml:space="preserve"> - Water systems that have received SIPP funds in each of the last two years are not eligible for funds in the current year.  Exceptions may be made on a case by case basis if funding allows.</t>
  </si>
  <si>
    <t xml:space="preserve"> - Water systems must complete project within 2 years.</t>
  </si>
  <si>
    <t>Projects may also be removed from the PPL if funds have been committed to the project from Business Oregon.</t>
  </si>
  <si>
    <t>Quarter Submitted (SFY)</t>
  </si>
  <si>
    <t>Funding Recommended (Yes)</t>
  </si>
  <si>
    <t>Total Eligible Funds Committed</t>
  </si>
  <si>
    <t>Seismic SIPP Funding</t>
  </si>
  <si>
    <t>Meets ALL 5 Rating Criteria?</t>
  </si>
  <si>
    <t>Distribution/Trans.
Engineering
Storage</t>
  </si>
  <si>
    <t>Distribution/Trans.
Storage
Source</t>
  </si>
  <si>
    <t>Additionally, eligible SIPP projects may only receive one (1) SIPP award for any single planning effort.</t>
  </si>
  <si>
    <t>Engineering
Storage</t>
  </si>
  <si>
    <t>Treatment</t>
  </si>
  <si>
    <r>
      <t xml:space="preserve"> - </t>
    </r>
    <r>
      <rPr>
        <b/>
        <sz val="10"/>
        <color theme="1"/>
        <rFont val="Arial Narrow"/>
        <family val="2"/>
      </rPr>
      <t>Seismic projects</t>
    </r>
    <r>
      <rPr>
        <sz val="10"/>
        <color theme="1"/>
        <rFont val="Arial Narrow"/>
        <family val="2"/>
      </rPr>
      <t xml:space="preserve"> are not rated, but placed on the the PPL on a first-come, first-serve basis while funds last. </t>
    </r>
  </si>
  <si>
    <t>4Q2020</t>
  </si>
  <si>
    <t>Umpua Ranch Coop
SD-20-294
Douglas
Sean Stevens / Tawni Bean
161</t>
  </si>
  <si>
    <t>Distribution/Trans.
Storage
Source
Water Rights</t>
  </si>
  <si>
    <r>
      <t xml:space="preserve">City of Cannon Beach 
SD-19-254 </t>
    </r>
    <r>
      <rPr>
        <b/>
        <i/>
        <sz val="11"/>
        <color rgb="FFFF0000"/>
        <rFont val="Arial Narrow"/>
        <family val="2"/>
      </rPr>
      <t>(version 2</t>
    </r>
    <r>
      <rPr>
        <b/>
        <sz val="11"/>
        <color rgb="FFFF0000"/>
        <rFont val="Arial Narrow"/>
        <family val="2"/>
      </rPr>
      <t>)</t>
    </r>
    <r>
      <rPr>
        <b/>
        <sz val="11"/>
        <color theme="1"/>
        <rFont val="Arial Narrow"/>
        <family val="2"/>
      </rPr>
      <t xml:space="preserve">
Clatsop
Melanie Olson / Becky Bryant
1,577</t>
    </r>
  </si>
  <si>
    <t>1Q2021</t>
  </si>
  <si>
    <t>Engineering
Planning
Source</t>
  </si>
  <si>
    <t xml:space="preserve">Treatment
Distribution/Trans.
Engineering
Storage </t>
  </si>
  <si>
    <t>2Q2021</t>
  </si>
  <si>
    <t>Treatment
Storage
Source</t>
  </si>
  <si>
    <t>Treatment
Distribution/Trans.
Storage
Source
Pump Station</t>
  </si>
  <si>
    <t xml:space="preserve">City of Amity
SD-20-304
Yamhill
Dennie Houle / Michelle Bilberry
1,700
</t>
  </si>
  <si>
    <t>City of Silverton
SD-21-320
Marion
Dennie Houle / Michelle Bilberry
10,325</t>
  </si>
  <si>
    <t>3Q2021</t>
  </si>
  <si>
    <t>Christmas Valley Domestic
SD-21-322
Lake
Larry Holzgang / Shanna Bailey / Tawni Bean
860</t>
  </si>
  <si>
    <t xml:space="preserve">City of Astoria
SD-21-314
Clatsop
Melanie Olson / Becky Bryant
9,802
</t>
  </si>
  <si>
    <t xml:space="preserve">City of Astoria
SD-21-315
Clatsop
Melanie Olson / Becky Bryant
9,802
</t>
  </si>
  <si>
    <t>City of Philomath
SD-21-319
Benton
Melissa Murphy / Michelle Bilberry
4,670</t>
  </si>
  <si>
    <t xml:space="preserve">Treatment
Distribution/Trans.
</t>
  </si>
  <si>
    <t>4Q2021</t>
  </si>
  <si>
    <t>Treatment
Engineering
Planning</t>
  </si>
  <si>
    <t>Sportsmans Park Water Assoc.
SD-21-325
Wasco
Michael Held / Matt Mattia
150</t>
  </si>
  <si>
    <t xml:space="preserve">City of Hillsboro
SD-21-331
Washington
Colin Sears / Becky Bryant
88,243
</t>
  </si>
  <si>
    <t>Distribution/Trans.
Planning
Pump Stations</t>
  </si>
  <si>
    <t>Tualatin Valley Water District
SD-21-328
Washington
Colin Sears / Becky Bryant
217,000</t>
  </si>
  <si>
    <t>City of Jacksonville
SD-21-324
Jackson
Marta Tarantsey / Tawni Bean
2,850</t>
  </si>
  <si>
    <t>City of Nehalem
SD-21-329
Tillamook
Melanie Olson / Becky Bryant
1,700</t>
  </si>
  <si>
    <t>City of Donald
SD-21-332
Marion
Arthur Chaput / Michelle Bilberry
985</t>
  </si>
  <si>
    <t>Treatment
Source</t>
  </si>
  <si>
    <t>1Q2022</t>
  </si>
  <si>
    <t>Sunset Hills Water Assoc.
SD-22-335
Crook
Melisa Drugge / Matthew Mattia
41</t>
  </si>
  <si>
    <t>Distribution/Trans.
Source
Land/Easement Acq.</t>
  </si>
  <si>
    <t>2Q2022</t>
  </si>
  <si>
    <t>Distribution/Trans.
Meters</t>
  </si>
  <si>
    <t>Corbett Water District
SD-21-999
Multnomah
Colin Sears / Becky Bryant
3,300</t>
  </si>
  <si>
    <t>City of Grants Pass
SD-22-338
Josephine
Marta Tarantsey / Tawni Bean
37,088</t>
  </si>
  <si>
    <t>Treatment
Distribution/Trans.</t>
  </si>
  <si>
    <r>
      <t>BIL</t>
    </r>
    <r>
      <rPr>
        <b/>
        <sz val="10"/>
        <color theme="1"/>
        <rFont val="Arial Narrow"/>
        <family val="2"/>
      </rPr>
      <t xml:space="preserve"> Supplemental Fundable Amount</t>
    </r>
  </si>
  <si>
    <r>
      <t>Total</t>
    </r>
    <r>
      <rPr>
        <b/>
        <u/>
        <sz val="10"/>
        <color theme="1"/>
        <rFont val="Arial Narrow"/>
        <family val="2"/>
      </rPr>
      <t xml:space="preserve"> BIL </t>
    </r>
    <r>
      <rPr>
        <b/>
        <sz val="10"/>
        <color theme="1"/>
        <rFont val="Arial Narrow"/>
        <family val="2"/>
      </rPr>
      <t>Supplemental</t>
    </r>
  </si>
  <si>
    <t>Disadvantaged Community</t>
  </si>
  <si>
    <r>
      <t xml:space="preserve">BIL </t>
    </r>
    <r>
      <rPr>
        <b/>
        <sz val="10"/>
        <color theme="1"/>
        <rFont val="Arial Narrow"/>
        <family val="2"/>
      </rPr>
      <t>Supplemental Fundable Amount</t>
    </r>
  </si>
  <si>
    <r>
      <t xml:space="preserve">Total </t>
    </r>
    <r>
      <rPr>
        <b/>
        <u/>
        <sz val="10"/>
        <color theme="1"/>
        <rFont val="Arial Narrow"/>
        <family val="2"/>
      </rPr>
      <t>BIL</t>
    </r>
    <r>
      <rPr>
        <b/>
        <sz val="10"/>
        <color theme="1"/>
        <rFont val="Arial Narrow"/>
        <family val="2"/>
      </rPr>
      <t xml:space="preserve"> Supplemental</t>
    </r>
  </si>
  <si>
    <t>3Q2022</t>
  </si>
  <si>
    <t>Base 14% min (ASR):</t>
  </si>
  <si>
    <t>Base Max 35% Disadv. (ASR):</t>
  </si>
  <si>
    <t>Base Min 12% Disadv. (ASR):</t>
  </si>
  <si>
    <r>
      <rPr>
        <b/>
        <sz val="10"/>
        <color theme="1"/>
        <rFont val="Arial Narrow"/>
        <family val="2"/>
      </rPr>
      <t xml:space="preserve">POTENTIAL
</t>
    </r>
    <r>
      <rPr>
        <b/>
        <u/>
        <sz val="10"/>
        <color theme="1"/>
        <rFont val="Arial Narrow"/>
        <family val="2"/>
      </rPr>
      <t>BIL</t>
    </r>
    <r>
      <rPr>
        <b/>
        <sz val="10"/>
        <color theme="1"/>
        <rFont val="Arial Narrow"/>
        <family val="2"/>
      </rPr>
      <t xml:space="preserve"> Supp
Subsidy
Amount</t>
    </r>
  </si>
  <si>
    <r>
      <t xml:space="preserve">POTENTIAL </t>
    </r>
    <r>
      <rPr>
        <b/>
        <u/>
        <sz val="10"/>
        <color theme="1"/>
        <rFont val="Arial Narrow"/>
        <family val="2"/>
      </rPr>
      <t>Base</t>
    </r>
    <r>
      <rPr>
        <b/>
        <sz val="10"/>
        <color theme="1"/>
        <rFont val="Arial Narrow"/>
        <family val="2"/>
      </rPr>
      <t xml:space="preserve"> DWSRF Subsidy
Amount</t>
    </r>
  </si>
  <si>
    <r>
      <rPr>
        <b/>
        <sz val="10"/>
        <color theme="1"/>
        <rFont val="Arial Narrow"/>
        <family val="2"/>
      </rPr>
      <t xml:space="preserve">POTENTIAL 
</t>
    </r>
    <r>
      <rPr>
        <b/>
        <u/>
        <sz val="10"/>
        <color theme="1"/>
        <rFont val="Arial Narrow"/>
        <family val="2"/>
      </rPr>
      <t>BIL</t>
    </r>
    <r>
      <rPr>
        <b/>
        <sz val="10"/>
        <color theme="1"/>
        <rFont val="Arial Narrow"/>
        <family val="2"/>
      </rPr>
      <t xml:space="preserve"> Supp
Subsidy
Amount</t>
    </r>
  </si>
  <si>
    <r>
      <t xml:space="preserve">POTENTIAL
</t>
    </r>
    <r>
      <rPr>
        <b/>
        <u/>
        <sz val="10"/>
        <color theme="1"/>
        <rFont val="Arial Narrow"/>
        <family val="2"/>
      </rPr>
      <t>Base</t>
    </r>
    <r>
      <rPr>
        <b/>
        <sz val="10"/>
        <color theme="1"/>
        <rFont val="Arial Narrow"/>
        <family val="2"/>
      </rPr>
      <t xml:space="preserve"> DWSRF
Subsidy
Amount</t>
    </r>
  </si>
  <si>
    <t>Planning</t>
  </si>
  <si>
    <t>City of Independence
SD-22-352
Polk
Arthur Chaput / Michelle Bilberry
8,600</t>
  </si>
  <si>
    <t xml:space="preserve">Treatment
Distribution/Trans
Storage
Source
Land Acquisition
</t>
  </si>
  <si>
    <t>Klamath Falls Water Dept.
SD-22-347
Klamath
Larry Holzgang / Tawni Bean
40,475</t>
  </si>
  <si>
    <t xml:space="preserve">Distribution/Trans
Storage
</t>
  </si>
  <si>
    <t>Distribution/Trans</t>
  </si>
  <si>
    <t>City of Carlton
SD-22-360
Yamhill
Arthur Chaput / Michelle Bilberry
2,270</t>
  </si>
  <si>
    <t>City of Dallas
SD-22-359
Polk
Arthur Chaput / Michelle Bilberry
14,700</t>
  </si>
  <si>
    <t>Storage</t>
  </si>
  <si>
    <t>Treatment
Distribution/Trans</t>
  </si>
  <si>
    <t>Treatment
Distribution/Trans
Storage</t>
  </si>
  <si>
    <t>Treatment
Distribution/Trans
Source</t>
  </si>
  <si>
    <t>City of Umatilla
SD-22-355
Umatilla
Ryan DeGrofft / Shanna Bailey
7,605</t>
  </si>
  <si>
    <t>City of Falls City
SD-22-358
Polk
Arthur Chaput / Michelle Bilberry
1,000</t>
  </si>
  <si>
    <t>Distribution/Trans
Storage
Source</t>
  </si>
  <si>
    <t xml:space="preserve">Distribution/Trans
Storage </t>
  </si>
  <si>
    <t>City of Paisley
SD-22-346
Lake
Larry Holzgang / Tawni Bean
245</t>
  </si>
  <si>
    <t>Distribution/Trans
Source</t>
  </si>
  <si>
    <t>Distribution/Trans
Storage</t>
  </si>
  <si>
    <t xml:space="preserve">City of Hubbard
SD-22-353
Marion
Arthur Chaput / Michelle Bilberry
3,304
</t>
  </si>
  <si>
    <t>City of Corvallis
SD-22-351
Benton
Melissa Murphy / Tracy Loomis
56,000</t>
  </si>
  <si>
    <t>Zigzag Water Coop
SD-22-349
Clackamas
Colin Sears / Matt Mattia
60</t>
  </si>
  <si>
    <t>Additionally, individual project ratings are included in each project description document (pdf) on the PPL.</t>
  </si>
  <si>
    <t>Otter Rock Water District
SD-20-310
Lincoln
Melissa Murphy / Tracy Loomis
145</t>
  </si>
  <si>
    <t>Beaver Water District
SD-20-303
Tillamook
Melanie Olson / Melinda Hautala
326</t>
  </si>
  <si>
    <t>CHR District Improvement Co.
SD-20-305
Tillamook
Melanie Olson / Melinda Hautala
28</t>
  </si>
  <si>
    <t>Welches Water Company
SD-20-289
Clackamas
Colin Sears / Matt Mattia
220</t>
  </si>
  <si>
    <t>Canyon City Water Dept.
SD-22-342
Grant
Feather Sams-Heusties / Shanna Bailey
705</t>
  </si>
  <si>
    <t>Lincoln County Water PUD
SD-22-344
Lincoln
Melissa Murphy / Tracy Loomis
3,000</t>
  </si>
  <si>
    <t>City of Gaston
SD-22-364
Washington
Colin Sears / Matt Mattia
625</t>
  </si>
  <si>
    <t>Scravel Hill Water Coop
SD-22-350
Linn
Melissa Murphy / Tracy Loomis
300</t>
  </si>
  <si>
    <t>City of Hillsboro
SD-22-341
Washington
Colin Sears / Matt Mattia
88,243</t>
  </si>
  <si>
    <t>Eastmont Water Company
SD-22-348
Clackamas
Colin Sears / Matt Mattia
250</t>
  </si>
  <si>
    <t>Boring Water District #24
SD-22-362
Clackamas 
Colin Sears / Matt Mattia
2,500</t>
  </si>
  <si>
    <t>City of Astoria
SD-22-361
Clatsop
Melanie Olson / Melinda Hautala
10,181</t>
  </si>
  <si>
    <t>City of Cannon Beach
SD-22-354
Clatsop
Melanie Olson / Melinda Hautala
1,710</t>
  </si>
  <si>
    <t>Arch Cape Water District
SD-22-363
Clatsop
Melanie Olson / Melinda Hautala
200</t>
  </si>
  <si>
    <t>City of Pendleton
SD-22-356
Umatilla
Ryan DeGrofft / Shanna Bailey
17,310</t>
  </si>
  <si>
    <r>
      <t xml:space="preserve">ANTICIPATED 
</t>
    </r>
    <r>
      <rPr>
        <b/>
        <u/>
        <sz val="10"/>
        <color theme="1"/>
        <rFont val="Arial Narrow"/>
        <family val="2"/>
      </rPr>
      <t>BIL</t>
    </r>
    <r>
      <rPr>
        <b/>
        <sz val="10"/>
        <color theme="1"/>
        <rFont val="Arial Narrow"/>
        <family val="2"/>
      </rPr>
      <t xml:space="preserve"> Supp Rates 
&amp; Terms</t>
    </r>
  </si>
  <si>
    <r>
      <t xml:space="preserve">Total </t>
    </r>
    <r>
      <rPr>
        <b/>
        <u/>
        <sz val="10"/>
        <color theme="1"/>
        <rFont val="Arial Narrow"/>
        <family val="2"/>
      </rPr>
      <t>BIL</t>
    </r>
    <r>
      <rPr>
        <b/>
        <sz val="10"/>
        <color theme="1"/>
        <rFont val="Arial Narrow"/>
        <family val="2"/>
      </rPr>
      <t xml:space="preserve"> Subsidy</t>
    </r>
  </si>
  <si>
    <r>
      <t xml:space="preserve">Total </t>
    </r>
    <r>
      <rPr>
        <b/>
        <u/>
        <sz val="10"/>
        <color theme="1"/>
        <rFont val="Arial Narrow"/>
        <family val="2"/>
      </rPr>
      <t>BIL</t>
    </r>
    <r>
      <rPr>
        <b/>
        <sz val="10"/>
        <color theme="1"/>
        <rFont val="Arial Narrow"/>
        <family val="2"/>
      </rPr>
      <t xml:space="preserve"> 
Subsidy</t>
    </r>
  </si>
  <si>
    <t>No</t>
  </si>
  <si>
    <t>BIL 49% Disadv. ONLY (ASR):</t>
  </si>
  <si>
    <t>Wait or reapply in '24</t>
  </si>
  <si>
    <r>
      <t xml:space="preserve"> - Projects in the </t>
    </r>
    <r>
      <rPr>
        <b/>
        <sz val="10"/>
        <color theme="1"/>
        <rFont val="Arial Narrow"/>
        <family val="2"/>
      </rPr>
      <t>"Wait or reapply in '24"</t>
    </r>
    <r>
      <rPr>
        <sz val="10"/>
        <color theme="1"/>
        <rFont val="Arial Narrow"/>
        <family val="2"/>
      </rPr>
      <t xml:space="preserve"> section of the PPL will only get SIPP funding if the projects recommended above do not proceed. Therefore, water systems have the option </t>
    </r>
  </si>
  <si>
    <r>
      <rPr>
        <b/>
        <sz val="14"/>
        <color theme="1"/>
        <rFont val="Arial Narrow"/>
        <family val="2"/>
      </rPr>
      <t xml:space="preserve">2023 EMERGENCY PROJECTS </t>
    </r>
    <r>
      <rPr>
        <b/>
        <sz val="11"/>
        <color theme="1"/>
        <rFont val="Arial Narrow"/>
        <family val="2"/>
      </rPr>
      <t xml:space="preserve">
</t>
    </r>
    <r>
      <rPr>
        <i/>
        <sz val="11"/>
        <color theme="1"/>
        <rFont val="Arial Narrow"/>
        <family val="2"/>
      </rPr>
      <t>(projects meet 5 criteria &amp; are not rated)</t>
    </r>
  </si>
  <si>
    <t>Disadvan.
Comm.
(Yes / No)</t>
  </si>
  <si>
    <t>Applicant
LOI (SD#) - (1)
County
RDO / RPM - (2)
Population</t>
  </si>
  <si>
    <r>
      <t xml:space="preserve">ANTICIPATED 
</t>
    </r>
    <r>
      <rPr>
        <b/>
        <u/>
        <sz val="10"/>
        <color theme="1"/>
        <rFont val="Arial Narrow"/>
        <family val="2"/>
      </rPr>
      <t>BIL</t>
    </r>
    <r>
      <rPr>
        <b/>
        <sz val="10"/>
        <color theme="1"/>
        <rFont val="Arial Narrow"/>
        <family val="2"/>
      </rPr>
      <t xml:space="preserve"> Supp Rates 
&amp; Terms
(6)</t>
    </r>
  </si>
  <si>
    <r>
      <rPr>
        <b/>
        <sz val="14"/>
        <color theme="1"/>
        <rFont val="Arial Narrow"/>
        <family val="2"/>
      </rPr>
      <t xml:space="preserve">2023 ENVIRONMENTAL JUSTICE PROJECTS </t>
    </r>
    <r>
      <rPr>
        <b/>
        <sz val="11"/>
        <color theme="1"/>
        <rFont val="Arial Narrow"/>
        <family val="2"/>
      </rPr>
      <t xml:space="preserve">
</t>
    </r>
    <r>
      <rPr>
        <i/>
        <sz val="11"/>
        <color theme="1"/>
        <rFont val="Arial Narrow"/>
        <family val="2"/>
      </rPr>
      <t>(State selected projects to subsidize where systems are small and/or disadvantaged, lack capacity, and in a chronic state of non-compliance or a public health risk is present)(projects not rated)</t>
    </r>
  </si>
  <si>
    <t>City of Huntington</t>
  </si>
  <si>
    <t>Baker</t>
  </si>
  <si>
    <t>SD-23-P18</t>
  </si>
  <si>
    <t>Water Master Plan</t>
  </si>
  <si>
    <t>1Q2023</t>
  </si>
  <si>
    <t>YES</t>
  </si>
  <si>
    <r>
      <t xml:space="preserve">Project Descriptions (PD)
&amp; Ratings
</t>
    </r>
    <r>
      <rPr>
        <b/>
        <sz val="11"/>
        <color theme="1"/>
        <rFont val="Arial Narrow"/>
        <family val="2"/>
      </rPr>
      <t>(Double-click PDF to open. You may have to enable editing to open PD)</t>
    </r>
  </si>
  <si>
    <t>John Day Water District</t>
  </si>
  <si>
    <t>Tillamook</t>
  </si>
  <si>
    <t>SD-23-P24</t>
  </si>
  <si>
    <t>Leak Detection Study</t>
  </si>
  <si>
    <t>Neahkahnie Water District</t>
  </si>
  <si>
    <t>SD-23-P20</t>
  </si>
  <si>
    <t>no</t>
  </si>
  <si>
    <t xml:space="preserve">Mapleton Water District </t>
  </si>
  <si>
    <t>Lane</t>
  </si>
  <si>
    <t>SD-23-P19</t>
  </si>
  <si>
    <t>Water Rate Analysis</t>
  </si>
  <si>
    <t>Springfield Utility Board</t>
  </si>
  <si>
    <t>SD-23-P23</t>
  </si>
  <si>
    <t>Feasibility Study</t>
  </si>
  <si>
    <t>Staffordshire Water System</t>
  </si>
  <si>
    <t>SD-23-P21</t>
  </si>
  <si>
    <t>Asset Management Plans</t>
  </si>
  <si>
    <t>Glide Water Association</t>
  </si>
  <si>
    <t>Douglas</t>
  </si>
  <si>
    <t>SD-22-P28</t>
  </si>
  <si>
    <t>Distribution/Trans.
Storage
Meters
SCADA</t>
  </si>
  <si>
    <t xml:space="preserve">Hood Hideaways
SD-23-365
Clackamas
Colin Sears / Matt Mattia
32
</t>
  </si>
  <si>
    <t>Leisure Days MHP
SD-23-366
Jackson
Marta Tarantsey / Tawni Bean
90</t>
  </si>
  <si>
    <t xml:space="preserve">Engineering </t>
  </si>
  <si>
    <t>City of Woodburn
SD-23-393
Marion
Arthur Chaput / Michelle Bilberry
26,013</t>
  </si>
  <si>
    <t>Treatment
Distribution/Trans.
Planning
Storage
Pump Stations</t>
  </si>
  <si>
    <t xml:space="preserve">Halsey Water System
SD-23-369
Linn
Melissa Murphy / Tracy Loomis
800
</t>
  </si>
  <si>
    <t>Source</t>
  </si>
  <si>
    <t>Springfield Utility Board (SUB)
SD-23-389
Lane
Melissa Murphy / Tracy Loomis
62,100</t>
  </si>
  <si>
    <t>Engineering</t>
  </si>
  <si>
    <t>Springfield Utility Board (SUB)
SD-23-390
Lane
Melissa Murphy / Tracy Loomis
62,100</t>
  </si>
  <si>
    <t>City of Sweet Home
SD-23-376
Linn
Melissa Murphy / Tracy Loomis
9,415</t>
  </si>
  <si>
    <t>Neahkahnie Water District
SD-23-378
Tillamook
Melanie Olson / Melinda Hautala
600</t>
  </si>
  <si>
    <t>Distribution/Trans.
Storage
Source
SCADA</t>
  </si>
  <si>
    <r>
      <t xml:space="preserve">Warm Springs Community Water
</t>
    </r>
    <r>
      <rPr>
        <b/>
        <i/>
        <sz val="10"/>
        <color theme="1"/>
        <rFont val="Arial Narrow"/>
        <family val="2"/>
      </rPr>
      <t>(EPA regulated)</t>
    </r>
    <r>
      <rPr>
        <b/>
        <sz val="10"/>
        <color theme="1"/>
        <rFont val="Arial Narrow"/>
        <family val="2"/>
      </rPr>
      <t xml:space="preserve">
SD-23-375
Jefferson
Capi Lewis / Gail Nelson
~3,800</t>
    </r>
  </si>
  <si>
    <t>City of Coquille
SD-23-392
Coos
Christopher Frazier / Tawni Bean
3,953</t>
  </si>
  <si>
    <t>Treatment
Distribution/Trans.
Pump Stations</t>
  </si>
  <si>
    <t>City of Sumpter
SD-23-371
Baker
Brian McDowell / Shanna Bailey
205</t>
  </si>
  <si>
    <t>City of Newberg
SD-23-377
Yamhill
Arthur Chaput / Michelle Bilberry
25,138</t>
  </si>
  <si>
    <t>City of Wheeler
SD-23-387
Tillamook
Melanie Olson / Melinda Hautala
400</t>
  </si>
  <si>
    <t>City of Ontario
SD-23-372
Malheur
Feather Sams-Heusties / Shanna Bailey
14,465</t>
  </si>
  <si>
    <t>Bay City Water System
SD-23-388
Tillamook
Melanie Olson / Melinda Hautala
1,400</t>
  </si>
  <si>
    <t>Distribution/Trans.
Storage</t>
  </si>
  <si>
    <t>City of Elkton
SD-23-367
Douglas
Christopher Frazier / Tawni Bean
1,400</t>
  </si>
  <si>
    <t>Distribution/Trans.
Storage
Engineering</t>
  </si>
  <si>
    <t>Rt 53 Water, Inc.
SD-23-380
Tillamook
Melanie Olson / Melinda Hautala
60</t>
  </si>
  <si>
    <t>Springfield Utility Board (SUB)
SD-23-370
Lane
Melissa Murphy / Tracy Loomis
62,100</t>
  </si>
  <si>
    <t>Springfield Utility Board (SUB)
SD-23-381
Lane
Melissa Murphy / Tracy Loomis
62,100</t>
  </si>
  <si>
    <t>City of Sandy
SD-23-384
Clackamas
Colin Sears / Matt Mattia
11,180</t>
  </si>
  <si>
    <t>Treatment
Pump Station
Planning
Engineering
Land Acquisition</t>
  </si>
  <si>
    <t>City of Sandy
SD-23-385
Clackamas
Colin Sears / Matt Mattia
11,180</t>
  </si>
  <si>
    <t>Distribution/Trans.
Storage
Land Acquisition</t>
  </si>
  <si>
    <t>City of Roseburg
SD-23-386
Douglas
Christopher Frazier / Tawni Bean
28,800</t>
  </si>
  <si>
    <t>City of Newport
SD-23-391
Lincoln
Melissa Murphy / Tracy Loomis
10,160</t>
  </si>
  <si>
    <t>City of Dallas
SD-23-383
Polk
Arthur Chaput / Michelle Bilberry
16,854</t>
  </si>
  <si>
    <t>La Casa Mia
SD-23-394
Deschutes
Capi Lewis / Gail Nelson
135</t>
  </si>
  <si>
    <t>Rivergrove Water District
SD-23-374
Clackamas
Colin Sears / Matt Mattia
4,200</t>
  </si>
  <si>
    <t>Skyline View District Impr. Co.
SD-23-373
Klamath
Larry Holzgang / Tawni Bean
250</t>
  </si>
  <si>
    <t>Distribution/Trans.
Meters
Engineering</t>
  </si>
  <si>
    <t>Knappa Water Association
SD-23-368
Clatsop
Melanie Olson / Melinda Hautala
1,800</t>
  </si>
  <si>
    <t>City of Mount Vernon
SD-23-382
Grant
Feather Sams-Heusties / Shanna Bailey
525</t>
  </si>
  <si>
    <t>Treatment
Distribution/Trans.
Source
Meters</t>
  </si>
  <si>
    <t>Shield Crest Water Assoc / Co.</t>
  </si>
  <si>
    <t>Klamath</t>
  </si>
  <si>
    <t>SD-23-P26</t>
  </si>
  <si>
    <t>City of Lakeview</t>
  </si>
  <si>
    <t>Lake</t>
  </si>
  <si>
    <t>SD-23-P27</t>
  </si>
  <si>
    <t>Umpqua Ranch Co-Op</t>
  </si>
  <si>
    <t xml:space="preserve">Douglas </t>
  </si>
  <si>
    <t>SD-23-P25</t>
  </si>
  <si>
    <t>Metolius Meadows POA</t>
  </si>
  <si>
    <t>Jefferson</t>
  </si>
  <si>
    <t>SD-23-P17</t>
  </si>
  <si>
    <t>City of Moro</t>
  </si>
  <si>
    <t>Sherman</t>
  </si>
  <si>
    <t>SD-23-P16</t>
  </si>
  <si>
    <t>Tolman Ranch</t>
  </si>
  <si>
    <t>Jackson</t>
  </si>
  <si>
    <t>SD-23-P22</t>
  </si>
  <si>
    <t>System is only a proposed PWS and is not creating a new system to address WQ issues</t>
  </si>
  <si>
    <t>Requested</t>
  </si>
  <si>
    <t>Eligible</t>
  </si>
  <si>
    <t>DWSRF Base Subsidy Notes:</t>
  </si>
  <si>
    <t>(a) While the program primarily provides loan funding, projects may be eligible for a portion of project award (max 50%) in the form of subsidy (forgivable loan). The approach to identifying subsidy award is identified in the program's</t>
  </si>
  <si>
    <t>Financing Details document.</t>
  </si>
  <si>
    <t xml:space="preserve">(c) Base program subsidy available to award in a given calendar year is limited with annual availability determined by Business Oregon. Subsidy availability is based on EPA DWSRF capitalization awards to the state and associated annual allowances </t>
  </si>
  <si>
    <t>under the "Mandatory Congressional Additional Subsidy" authorization that be provided to all projects and the “SDWA Disadvantaged Communities Additional Subsidy” that can only be provided to disadvantaged communities. Those projects that are ranked</t>
  </si>
  <si>
    <t>highest on the OHA project priority list and demonstrate readiness to proceed with loan funding will be prioritized for any subsidy allowance annually available.</t>
  </si>
  <si>
    <t>Disadvantaged Community
(7)</t>
  </si>
  <si>
    <r>
      <rPr>
        <b/>
        <sz val="13"/>
        <color theme="1"/>
        <rFont val="Arial Narrow"/>
        <family val="2"/>
      </rPr>
      <t xml:space="preserve">OREGON'S COMBINED - FUNDABLE &amp; COMPREHENSIVE </t>
    </r>
    <r>
      <rPr>
        <b/>
        <sz val="12"/>
        <color theme="1"/>
        <rFont val="Arial Narrow"/>
        <family val="2"/>
      </rPr>
      <t xml:space="preserve">
</t>
    </r>
    <r>
      <rPr>
        <b/>
        <sz val="12"/>
        <color rgb="FF0070C0"/>
        <rFont val="Arial Narrow"/>
        <family val="2"/>
      </rPr>
      <t>PROJECT PRIORITY LIST (PPL) for the (Base) DWSRF and BIL General Supplemental Programs</t>
    </r>
    <r>
      <rPr>
        <b/>
        <sz val="12"/>
        <color theme="1"/>
        <rFont val="Arial Narrow"/>
        <family val="2"/>
      </rPr>
      <t xml:space="preserve">
(</t>
    </r>
    <r>
      <rPr>
        <b/>
        <i/>
        <sz val="12"/>
        <color theme="1"/>
        <rFont val="Arial Narrow"/>
        <family val="2"/>
      </rPr>
      <t>Combining PPLs</t>
    </r>
    <r>
      <rPr>
        <b/>
        <sz val="12"/>
        <color theme="1"/>
        <rFont val="Arial Narrow"/>
        <family val="2"/>
      </rPr>
      <t xml:space="preserve">: 40 CFR Part 35.3555 (c)(2)(i))
</t>
    </r>
    <r>
      <rPr>
        <b/>
        <sz val="13"/>
        <color theme="9" tint="-0.249977111117893"/>
        <rFont val="Arial Black"/>
        <family val="2"/>
      </rPr>
      <t>"General Infrastructure &amp; Resiliency Projects"</t>
    </r>
    <r>
      <rPr>
        <b/>
        <sz val="12"/>
        <color theme="1"/>
        <rFont val="Arial Narrow"/>
        <family val="2"/>
      </rPr>
      <t xml:space="preserve">
</t>
    </r>
    <r>
      <rPr>
        <b/>
        <i/>
        <sz val="10"/>
        <color rgb="FFFF0000"/>
        <rFont val="Arial Black"/>
        <family val="2"/>
      </rPr>
      <t>(Footnotes at bottom of PPL)</t>
    </r>
  </si>
  <si>
    <r>
      <t xml:space="preserve">OREGON'S COMBINED - FUNDABLE &amp; COMPREHENSIVE 
</t>
    </r>
    <r>
      <rPr>
        <b/>
        <sz val="12"/>
        <color rgb="FF0070C0"/>
        <rFont val="Arial Narrow"/>
        <family val="2"/>
      </rPr>
      <t>PROJECT PRIORITY LIST (PPL) for the (Base) DWSRF and BIL General Supplemental Programs</t>
    </r>
    <r>
      <rPr>
        <b/>
        <sz val="13"/>
        <color theme="1"/>
        <rFont val="Arial Narrow"/>
        <family val="2"/>
      </rPr>
      <t xml:space="preserve">
(</t>
    </r>
    <r>
      <rPr>
        <b/>
        <i/>
        <sz val="13"/>
        <color theme="1"/>
        <rFont val="Arial Narrow"/>
        <family val="2"/>
      </rPr>
      <t>Combining PPLs</t>
    </r>
    <r>
      <rPr>
        <b/>
        <sz val="13"/>
        <color theme="1"/>
        <rFont val="Arial Narrow"/>
        <family val="2"/>
      </rPr>
      <t xml:space="preserve">: 40 CFR Part 35.3555 (c)(2)(i))
</t>
    </r>
    <r>
      <rPr>
        <b/>
        <sz val="13"/>
        <color rgb="FF138B27"/>
        <rFont val="Arial Black"/>
        <family val="2"/>
      </rPr>
      <t>"Health / Compliance / Consolidation Projects"</t>
    </r>
    <r>
      <rPr>
        <b/>
        <sz val="13"/>
        <color theme="1"/>
        <rFont val="Arial Narrow"/>
        <family val="2"/>
      </rPr>
      <t xml:space="preserve">
</t>
    </r>
    <r>
      <rPr>
        <b/>
        <i/>
        <sz val="10"/>
        <color rgb="FFFF0000"/>
        <rFont val="Arial Black"/>
        <family val="2"/>
      </rPr>
      <t>(Footnotes at bottom of PPL)</t>
    </r>
  </si>
  <si>
    <t>$250,000 / $650,000*</t>
  </si>
  <si>
    <t>$150,000 / $500,000*</t>
  </si>
  <si>
    <t>$250,000 / $560,255*</t>
  </si>
  <si>
    <t>$8,527 / $12,182*</t>
  </si>
  <si>
    <t>$246,762 / $483,809*</t>
  </si>
  <si>
    <t>$150,000 / $650,000*</t>
  </si>
  <si>
    <t>$88,858 / $126,940*</t>
  </si>
  <si>
    <t>$250,000 / $500,000*</t>
  </si>
  <si>
    <t>$11,158 / $15,940*</t>
  </si>
  <si>
    <t>Disadvantaged Community 
(7)</t>
  </si>
  <si>
    <t>2023 Combined Base &amp; BIL-GS EPA Allocations: (1.50% of total allocation)</t>
  </si>
  <si>
    <t>2023 Combined Base &amp; BIL-GS  EPA Allocations: (1.50% of total allocation)</t>
  </si>
  <si>
    <t>Version: Q3 (4/17/23)</t>
  </si>
  <si>
    <r>
      <rPr>
        <b/>
        <sz val="12"/>
        <rFont val="Arial Narrow"/>
        <family val="2"/>
      </rPr>
      <t>2023 - SUSTAINABLE INFRASTRUCTURE PLANNING PROJECTS (SIPP)
Project Priority List (PPL)</t>
    </r>
    <r>
      <rPr>
        <b/>
        <sz val="12"/>
        <color rgb="FF0070C0"/>
        <rFont val="Arial Narrow"/>
        <family val="2"/>
      </rPr>
      <t xml:space="preserve">
</t>
    </r>
    <r>
      <rPr>
        <b/>
        <i/>
        <sz val="12"/>
        <color rgb="FF0070C0"/>
        <rFont val="Arial Narrow"/>
        <family val="2"/>
      </rPr>
      <t>projects recommended for funding</t>
    </r>
  </si>
  <si>
    <t>3Q2023</t>
  </si>
  <si>
    <t>Tooley Water District
SD-23-410
Wasco
Michael Held / Gail Nelson
42</t>
  </si>
  <si>
    <t>Treatment
Planning
Engineering</t>
  </si>
  <si>
    <t xml:space="preserve">London Water Co-Op
SD-23-395
Lane
Laura Engstrom / Tracy Loomis
63
</t>
  </si>
  <si>
    <t>Storage
Source</t>
  </si>
  <si>
    <t>City of Coquille
SD-23-407
Coos
Christopher Frazier / Tawni Bean
3,953</t>
  </si>
  <si>
    <t>City of Burns
SD-23-401
Harney
Feather Sams-Heusties / Shanna Bailey
2,835</t>
  </si>
  <si>
    <t>City of Rockaway Beach
SD-23-399
Tillamook
Melanie Olson / Melinda Hautala
1,400</t>
  </si>
  <si>
    <t>Rockwood Water PUD
SD-23-406
Multnomah
Jeff Hampton / Matthew Mattia
65,443</t>
  </si>
  <si>
    <t>City of Gresham
SD-23-408
Multnomah
Jeff Hampton / Matthew Mattia
73,932</t>
  </si>
  <si>
    <t>City of Coburg
SD-23-398
Lane
Laura Engstrom / Tracy Loomis
1,195</t>
  </si>
  <si>
    <t>Booster Pump Station</t>
  </si>
  <si>
    <t>Chart Subdivision
SD-23-402
Umatilla
Ryan DeGrofft / Shanna Bailey
125</t>
  </si>
  <si>
    <t>Backup Generator</t>
  </si>
  <si>
    <t>Forest Haven Subdivision
SD-23-396
Clackamas
Jeff Hampton / Matthew Mattia
165</t>
  </si>
  <si>
    <t xml:space="preserve">City of Haines
SD-23-404
Baker
Brian McDowell / Shanna Bailey
415
</t>
  </si>
  <si>
    <t>Treatment
Distribution/Trans.
Source
Land Acquisition</t>
  </si>
  <si>
    <t>Pine Grove Water District
SD-23-400
Wasco
Michael Held / Gail Nelson
140</t>
  </si>
  <si>
    <t>Chart Subdivision
SD-23-403
Umatilla
Ryan DeGrofft / Shanna Bailey
125</t>
  </si>
  <si>
    <t>Wamic Water Assoc.</t>
  </si>
  <si>
    <t>SD-23-P42</t>
  </si>
  <si>
    <t>Wasco</t>
  </si>
  <si>
    <t>City of Cave Junction</t>
  </si>
  <si>
    <t>City of Glendale</t>
  </si>
  <si>
    <t>City of Rogue River</t>
  </si>
  <si>
    <t>SD-23-P33</t>
  </si>
  <si>
    <t>SD-23-P34</t>
  </si>
  <si>
    <t>SD-23-P35</t>
  </si>
  <si>
    <t>SRAMP</t>
  </si>
  <si>
    <t>System is not conducting a full master plan update - which is required for this funding</t>
  </si>
  <si>
    <t>Josephine</t>
  </si>
  <si>
    <t>City of Yoncalla</t>
  </si>
  <si>
    <t>SD-23-P31</t>
  </si>
  <si>
    <r>
      <t xml:space="preserve">Seismic Assessments / Plans
(SRAMP)
</t>
    </r>
    <r>
      <rPr>
        <b/>
        <i/>
        <sz val="10"/>
        <color theme="1"/>
        <rFont val="Arial Narrow"/>
        <family val="2"/>
      </rPr>
      <t>(OAR 333-061-0060(5)(a)(J))</t>
    </r>
  </si>
  <si>
    <t>Chart Springs Subdivision</t>
  </si>
  <si>
    <t>SD-23-P36</t>
  </si>
  <si>
    <t>Umatilla</t>
  </si>
  <si>
    <t>Madrone Hill MHP</t>
  </si>
  <si>
    <t>SD-23-P29</t>
  </si>
  <si>
    <t>Tierra Del Mar Water Company</t>
  </si>
  <si>
    <t>SD-23-P37</t>
  </si>
  <si>
    <t xml:space="preserve">Total Remaining Funds Avail** </t>
  </si>
  <si>
    <t>Total Remaining Funds Available**</t>
  </si>
  <si>
    <r>
      <rPr>
        <b/>
        <sz val="10"/>
        <color theme="1"/>
        <rFont val="Arial Narrow"/>
        <family val="2"/>
      </rPr>
      <t>**Total Remaining Funds Available</t>
    </r>
    <r>
      <rPr>
        <sz val="10"/>
        <color theme="1"/>
        <rFont val="Arial Narrow"/>
        <family val="2"/>
      </rPr>
      <t xml:space="preserve"> balances for Seismic SIPP Funding may be used for "base" SIPP projects on a case-by-case basis; determined by OHA and Business Oregon coordination.</t>
    </r>
  </si>
  <si>
    <t>Row River Valley Water Dist.</t>
  </si>
  <si>
    <t>SD-23-P39</t>
  </si>
  <si>
    <t>Blue Spruce Mobile Estates</t>
  </si>
  <si>
    <t>SD-23-P32</t>
  </si>
  <si>
    <t>Burlington Water District</t>
  </si>
  <si>
    <t>Multnomah</t>
  </si>
  <si>
    <t>SD-23-P30</t>
  </si>
  <si>
    <t>Rainbow Water District</t>
  </si>
  <si>
    <t>SD-23-P40</t>
  </si>
  <si>
    <t>City of Independence</t>
  </si>
  <si>
    <t>Polk</t>
  </si>
  <si>
    <t>SD-23-P41</t>
  </si>
  <si>
    <t>Feasibility Study / System Partn</t>
  </si>
  <si>
    <t>Netarts Water District</t>
  </si>
  <si>
    <t>SD-23-P38</t>
  </si>
  <si>
    <t>Warren Water Assoc.</t>
  </si>
  <si>
    <t>Columbia</t>
  </si>
  <si>
    <t>SD-23-P43</t>
  </si>
  <si>
    <t>$156,440 / 
$223,485*</t>
  </si>
  <si>
    <t>$250,000 / 
$650,000*</t>
  </si>
  <si>
    <t>$150,000 / 
$650,000*</t>
  </si>
  <si>
    <t>$150,000 / 
$500,000*</t>
  </si>
  <si>
    <t>Available 2023 Base &amp; BIL-GS Project Loan Funds After Set-Asides Subtracted:</t>
  </si>
  <si>
    <t>Determined Spring or Summer of 2024</t>
  </si>
  <si>
    <r>
      <t xml:space="preserve">Oregon's Safe Drinking Water Revolving Loan Fund </t>
    </r>
    <r>
      <rPr>
        <b/>
        <sz val="11"/>
        <color rgb="FF0070C0"/>
        <rFont val="Calibri"/>
        <family val="2"/>
        <scheme val="minor"/>
      </rPr>
      <t>2023 IUP</t>
    </r>
  </si>
  <si>
    <t>FFATA Reportable Project List (including Set-Asides)</t>
  </si>
  <si>
    <t>Score</t>
  </si>
  <si>
    <t>Amount</t>
  </si>
  <si>
    <t>Grants Pass S23004</t>
  </si>
  <si>
    <t>SD-22-338</t>
  </si>
  <si>
    <t>Burlington Water District S23003</t>
  </si>
  <si>
    <t>SD-22-339</t>
  </si>
  <si>
    <t>Set-Asides</t>
  </si>
  <si>
    <t>n/a</t>
  </si>
  <si>
    <t xml:space="preserve">n/a </t>
  </si>
  <si>
    <t>FFATA Reportable Total:</t>
  </si>
  <si>
    <t>FFY-2023 (Base) Appropriation:</t>
  </si>
  <si>
    <t>City of Coquille</t>
  </si>
  <si>
    <t>SD-23-392</t>
  </si>
  <si>
    <t>SD-23-407</t>
  </si>
  <si>
    <t>City of Sumpter</t>
  </si>
  <si>
    <t>SD-23-371</t>
  </si>
  <si>
    <t>City of Wheeler</t>
  </si>
  <si>
    <t>SD-23-387</t>
  </si>
  <si>
    <t>City of Burns</t>
  </si>
  <si>
    <t>SD-23-401</t>
  </si>
  <si>
    <t>City of Ontario</t>
  </si>
  <si>
    <t>SD-23-372</t>
  </si>
  <si>
    <t>City of Rockaway Beach</t>
  </si>
  <si>
    <t>SD-23-399</t>
  </si>
  <si>
    <t>Bay City Water System</t>
  </si>
  <si>
    <t>SD-23-388</t>
  </si>
  <si>
    <t>City of Elkton</t>
  </si>
  <si>
    <t>SD-23-367</t>
  </si>
  <si>
    <t>FFY-2023 (BIL) Appropriation:</t>
  </si>
  <si>
    <t>Due to Bipartisan Infrastructure Law (BIL) requirements, project rating criteria has been recently revised to emphasize affordability and increase focus on identifying disadvantaged communities.</t>
  </si>
  <si>
    <r>
      <rPr>
        <b/>
        <sz val="12"/>
        <color theme="1"/>
        <rFont val="Arial Narrow"/>
        <family val="2"/>
      </rPr>
      <t xml:space="preserve">(1) </t>
    </r>
    <r>
      <rPr>
        <b/>
        <u/>
        <sz val="12"/>
        <color theme="1"/>
        <rFont val="Arial Narrow"/>
        <family val="2"/>
      </rPr>
      <t xml:space="preserve">LOI (SD#): </t>
    </r>
    <r>
      <rPr>
        <sz val="12"/>
        <color theme="1"/>
        <rFont val="Arial Narrow"/>
        <family val="2"/>
      </rPr>
      <t xml:space="preserve">Applicant number assigned to the project when the system submits their </t>
    </r>
    <r>
      <rPr>
        <u/>
        <sz val="12"/>
        <color theme="1"/>
        <rFont val="Arial Narrow"/>
        <family val="2"/>
      </rPr>
      <t>Letter of Interest (LOI)</t>
    </r>
    <r>
      <rPr>
        <sz val="12"/>
        <color theme="1"/>
        <rFont val="Arial Narrow"/>
        <family val="2"/>
      </rPr>
      <t>.</t>
    </r>
  </si>
  <si>
    <r>
      <rPr>
        <b/>
        <sz val="12"/>
        <color theme="1"/>
        <rFont val="Arial Narrow"/>
        <family val="2"/>
      </rPr>
      <t xml:space="preserve">(2) </t>
    </r>
    <r>
      <rPr>
        <b/>
        <u/>
        <sz val="12"/>
        <color theme="1"/>
        <rFont val="Arial Narrow"/>
        <family val="2"/>
      </rPr>
      <t xml:space="preserve">Regional Development Officer (RDO) / Regional Project Manager (RPM): </t>
    </r>
    <r>
      <rPr>
        <sz val="12"/>
        <color theme="1"/>
        <rFont val="Arial Narrow"/>
        <family val="2"/>
      </rPr>
      <t>Business Oregon Regional Professionals who have been assigned to the project. RPMs act as the project managers for DWSRF funded projects.</t>
    </r>
  </si>
  <si>
    <r>
      <t xml:space="preserve">(3) </t>
    </r>
    <r>
      <rPr>
        <b/>
        <u/>
        <sz val="12"/>
        <color theme="1"/>
        <rFont val="Arial Narrow"/>
        <family val="2"/>
      </rPr>
      <t>Project Descriptions &amp; Ratings:</t>
    </r>
    <r>
      <rPr>
        <sz val="12"/>
        <color theme="1"/>
        <rFont val="Arial Narrow"/>
        <family val="2"/>
      </rPr>
      <t xml:space="preserve"> Details of the submitted drinking water project. Includes scores &amp; notes from the rating and ranking process. </t>
    </r>
    <r>
      <rPr>
        <b/>
        <sz val="12"/>
        <color theme="1"/>
        <rFont val="Arial Narrow"/>
        <family val="2"/>
      </rPr>
      <t>(Double-click the PDF icon to open. You may have to enable editing after opening in Excel)</t>
    </r>
  </si>
  <si>
    <t>Focus (e.g., Plan, Treat, Dist., Storage) 
(4)</t>
  </si>
  <si>
    <r>
      <rPr>
        <b/>
        <sz val="10"/>
        <color theme="1"/>
        <rFont val="Arial Narrow"/>
        <family val="2"/>
      </rPr>
      <t xml:space="preserve">POTENTIAL
</t>
    </r>
    <r>
      <rPr>
        <b/>
        <u/>
        <sz val="10"/>
        <color theme="1"/>
        <rFont val="Arial Narrow"/>
        <family val="2"/>
      </rPr>
      <t>Base</t>
    </r>
    <r>
      <rPr>
        <b/>
        <sz val="10"/>
        <color theme="1"/>
        <rFont val="Arial Narrow"/>
        <family val="2"/>
      </rPr>
      <t xml:space="preserve"> DWSRF Subsidy
Amount
(5)</t>
    </r>
  </si>
  <si>
    <r>
      <rPr>
        <b/>
        <sz val="12"/>
        <rFont val="Arial Narrow"/>
        <family val="2"/>
      </rPr>
      <t xml:space="preserve">(5) </t>
    </r>
    <r>
      <rPr>
        <b/>
        <u/>
        <sz val="12"/>
        <rFont val="Arial Narrow"/>
        <family val="2"/>
      </rPr>
      <t>Base DWSRF &amp; BIL Supplemental Subsidy</t>
    </r>
    <r>
      <rPr>
        <u/>
        <sz val="12"/>
        <rFont val="Arial Narrow"/>
        <family val="2"/>
      </rPr>
      <t xml:space="preserve"> </t>
    </r>
    <r>
      <rPr>
        <sz val="12"/>
        <rFont val="Arial Narrow"/>
        <family val="2"/>
      </rPr>
      <t>columns</t>
    </r>
  </si>
  <si>
    <r>
      <t xml:space="preserve">Project Descriptions (PD)
&amp; Ratings (3)
</t>
    </r>
    <r>
      <rPr>
        <b/>
        <sz val="11"/>
        <color theme="1"/>
        <rFont val="Arial Narrow"/>
        <family val="2"/>
      </rPr>
      <t>(Double-click PDF to open. You may have to enable editing in Excel to open)</t>
    </r>
  </si>
  <si>
    <r>
      <rPr>
        <b/>
        <sz val="12"/>
        <color theme="1"/>
        <rFont val="Arial Narrow"/>
        <family val="2"/>
      </rPr>
      <t xml:space="preserve">(4) </t>
    </r>
    <r>
      <rPr>
        <b/>
        <u/>
        <sz val="12"/>
        <color theme="1"/>
        <rFont val="Arial Narrow"/>
        <family val="2"/>
      </rPr>
      <t>Primary Project Focus:</t>
    </r>
    <r>
      <rPr>
        <sz val="12"/>
        <color theme="1"/>
        <rFont val="Arial Narrow"/>
        <family val="2"/>
      </rPr>
      <t xml:space="preserve"> Primary focus for what the DWSRF funds will be utilized for. Focuses can also be found on the rating doc pdf.</t>
    </r>
  </si>
  <si>
    <t>(b) Subsidy amounts marked with an asterisk(*) indicate a higher total subsidy award for affordability assistance that is potentially available to disadvantaged communities if user rates exceed the “threshold rate” as explained in the program's</t>
  </si>
  <si>
    <r>
      <rPr>
        <b/>
        <sz val="10"/>
        <color theme="1"/>
        <rFont val="Arial Narrow"/>
        <family val="2"/>
      </rPr>
      <t xml:space="preserve">POTENTIAL
</t>
    </r>
    <r>
      <rPr>
        <b/>
        <u/>
        <sz val="10"/>
        <color theme="1"/>
        <rFont val="Arial Narrow"/>
        <family val="2"/>
      </rPr>
      <t>BIL</t>
    </r>
    <r>
      <rPr>
        <b/>
        <sz val="10"/>
        <color theme="1"/>
        <rFont val="Arial Narrow"/>
        <family val="2"/>
      </rPr>
      <t xml:space="preserve"> Supp
Subsidy 
Amount
(5)</t>
    </r>
  </si>
  <si>
    <t xml:space="preserve">(d)Bipartisan Infrastructure Law Funding Subsidy: An equal percentage of 52% forgivable loan to 48% loan is currently targeted for each 2023 BIL General Supplemental project to meet EPA loan issuance requirements.  </t>
  </si>
  <si>
    <r>
      <rPr>
        <b/>
        <sz val="12"/>
        <color theme="1"/>
        <rFont val="Arial Narrow"/>
        <family val="2"/>
      </rPr>
      <t xml:space="preserve">(8) </t>
    </r>
    <r>
      <rPr>
        <b/>
        <u/>
        <sz val="12"/>
        <color theme="1"/>
        <rFont val="Arial Narrow"/>
        <family val="2"/>
      </rPr>
      <t>Grant Award(s)</t>
    </r>
    <r>
      <rPr>
        <sz val="12"/>
        <color theme="1"/>
        <rFont val="Arial Narrow"/>
        <family val="2"/>
      </rPr>
      <t xml:space="preserve"> column will show more than one grant award as the projects tied to each grant award may remain on this PPL until two years has expired from the approval of the IUP date. See top row in green for the grant award removal dates.</t>
    </r>
  </si>
  <si>
    <t>Grant Award(s)
(8)</t>
  </si>
  <si>
    <r>
      <t xml:space="preserve">(9) </t>
    </r>
    <r>
      <rPr>
        <b/>
        <u/>
        <sz val="12"/>
        <rFont val="Arial Narrow"/>
        <family val="2"/>
      </rPr>
      <t>Project Rating</t>
    </r>
    <r>
      <rPr>
        <sz val="12"/>
        <rFont val="Arial Narrow"/>
        <family val="2"/>
      </rPr>
      <t xml:space="preserve"> column combines all rating scores from the rating criteria that each water system's project is compared to. Project rating criteria policy will be made available in the appendices section of the IUP when OHA applies for the BIL supplemental funding.</t>
    </r>
  </si>
  <si>
    <r>
      <rPr>
        <b/>
        <sz val="12"/>
        <rFont val="Arial Narrow"/>
        <family val="2"/>
      </rPr>
      <t xml:space="preserve">(6) </t>
    </r>
    <r>
      <rPr>
        <b/>
        <u/>
        <sz val="12"/>
        <rFont val="Arial Narrow"/>
        <family val="2"/>
      </rPr>
      <t>Rates &amp; Terms:</t>
    </r>
    <r>
      <rPr>
        <sz val="12"/>
        <rFont val="Arial Narrow"/>
        <family val="2"/>
      </rPr>
      <t xml:space="preserve"> Required column for BIL. Demonstrates potential rates and financing terms for systems targeted for BIL funding, which at this time is TBD. See BIL Project Selection Methodology section below for more details.</t>
    </r>
  </si>
  <si>
    <r>
      <t>Project Rating (</t>
    </r>
    <r>
      <rPr>
        <b/>
        <sz val="12"/>
        <color theme="1"/>
        <rFont val="Calibri"/>
        <family val="2"/>
      </rPr>
      <t>≤</t>
    </r>
    <r>
      <rPr>
        <b/>
        <sz val="12"/>
        <color theme="1"/>
        <rFont val="Arial Narrow"/>
        <family val="2"/>
      </rPr>
      <t>120)
(9)</t>
    </r>
  </si>
  <si>
    <r>
      <t xml:space="preserve">(7) </t>
    </r>
    <r>
      <rPr>
        <b/>
        <u/>
        <sz val="12"/>
        <rFont val="Arial Narrow"/>
        <family val="2"/>
      </rPr>
      <t>Disadvantaged Community:</t>
    </r>
    <r>
      <rPr>
        <b/>
        <sz val="12"/>
        <rFont val="Arial Narrow"/>
        <family val="2"/>
      </rPr>
      <t xml:space="preserve"> </t>
    </r>
    <r>
      <rPr>
        <sz val="12"/>
        <rFont val="Arial Narrow"/>
        <family val="2"/>
      </rPr>
      <t>Represents a public water system that has a service area with a Median Household Income (MHI) below the state MHI. MHI is determined using the most recent American Community Survey (ACS) 5-year estimates available.</t>
    </r>
  </si>
  <si>
    <t xml:space="preserve"> See OHA's project ranking and disadvantaged status webpage for more details. </t>
  </si>
  <si>
    <t>(e) Per project subsidy amounts deatiled are not commitments and are subject to change.</t>
  </si>
  <si>
    <r>
      <t xml:space="preserve">(9) </t>
    </r>
    <r>
      <rPr>
        <b/>
        <u/>
        <sz val="12"/>
        <rFont val="Arial Narrow"/>
        <family val="2"/>
      </rPr>
      <t>Project Rating</t>
    </r>
    <r>
      <rPr>
        <sz val="12"/>
        <rFont val="Arial Narrow"/>
        <family val="2"/>
      </rPr>
      <t xml:space="preserve"> column combines all rating scores from the rating criteria that each water system's project is compared to. Project rating criteria policy will be made available in the appendices section of the Intended Use Plan when OHA applies for funding.</t>
    </r>
  </si>
  <si>
    <t>1. Risks to Human Health &amp; Health Protection</t>
  </si>
  <si>
    <t>2. Compliance with Safe Drinking Water Act</t>
  </si>
  <si>
    <t>3. Consolidation of Two or More Systems</t>
  </si>
  <si>
    <t>The following projects are considered eligible under this category:</t>
  </si>
  <si>
    <t>This PPL includes water system infrastructure projects that do not address the following which would instead be included on the H&amp;C&amp;C PPL:</t>
  </si>
  <si>
    <r>
      <t xml:space="preserve">Project Descriptions (PD)
&amp; Ratings (3)
</t>
    </r>
    <r>
      <rPr>
        <b/>
        <sz val="11"/>
        <color theme="1"/>
        <rFont val="Arial Narrow"/>
        <family val="2"/>
      </rPr>
      <t>(Double-click PDF to open. You may have to enable editing to open PD)</t>
    </r>
  </si>
  <si>
    <r>
      <t xml:space="preserve">POTENTIAL
</t>
    </r>
    <r>
      <rPr>
        <b/>
        <u/>
        <sz val="10"/>
        <color theme="1"/>
        <rFont val="Arial Narrow"/>
        <family val="2"/>
      </rPr>
      <t>Base</t>
    </r>
    <r>
      <rPr>
        <b/>
        <sz val="10"/>
        <color theme="1"/>
        <rFont val="Arial Narrow"/>
        <family val="2"/>
      </rPr>
      <t xml:space="preserve"> DWSRF Subsidy Amount
(5)</t>
    </r>
  </si>
  <si>
    <r>
      <rPr>
        <b/>
        <sz val="10"/>
        <color theme="1"/>
        <rFont val="Arial Narrow"/>
        <family val="2"/>
      </rPr>
      <t xml:space="preserve">POTENTIAL
</t>
    </r>
    <r>
      <rPr>
        <b/>
        <u/>
        <sz val="10"/>
        <color theme="1"/>
        <rFont val="Arial Narrow"/>
        <family val="2"/>
      </rPr>
      <t>BIL</t>
    </r>
    <r>
      <rPr>
        <b/>
        <sz val="10"/>
        <color theme="1"/>
        <rFont val="Arial Narrow"/>
        <family val="2"/>
      </rPr>
      <t xml:space="preserve"> Supp Subsidy Amount
(5)</t>
    </r>
  </si>
  <si>
    <r>
      <t>Project Rating (</t>
    </r>
    <r>
      <rPr>
        <b/>
        <sz val="10"/>
        <color theme="1"/>
        <rFont val="Calibri"/>
        <family val="2"/>
      </rPr>
      <t>≤30</t>
    </r>
    <r>
      <rPr>
        <b/>
        <sz val="10"/>
        <color theme="1"/>
        <rFont val="Arial Narrow"/>
        <family val="2"/>
      </rPr>
      <t>)
(9)</t>
    </r>
  </si>
  <si>
    <t xml:space="preserve">Currently in 2023 there are no emergency or environmental justice projects included on the PPL. </t>
  </si>
  <si>
    <t>This PPL includes submitted water system infrastructure projects that address one or more of the following criteria:</t>
  </si>
  <si>
    <t>Revised Date:  11-3-23</t>
  </si>
  <si>
    <t>Projects that qualify in these categories receive priority funding and greater financial incentives. These projects are rated and ranked based on approved criteria detailed in Oregon's Intended Use Plan.</t>
  </si>
  <si>
    <t>Projects placed on the General Infra/Resilience PPL are only rated with the Affordability and Water System Size criteria. Disadvantaged communities are also prioritized in the ranking process.</t>
  </si>
  <si>
    <r>
      <t>***</t>
    </r>
    <r>
      <rPr>
        <b/>
        <u/>
        <sz val="11"/>
        <color theme="1"/>
        <rFont val="Arial Narrow"/>
        <family val="2"/>
      </rPr>
      <t>2 Year Project Removal Date From Approval of DWSRF (base &amp; BIL) IUPs Include</t>
    </r>
    <r>
      <rPr>
        <b/>
        <sz val="11"/>
        <color theme="1"/>
        <rFont val="Arial Narrow"/>
        <family val="2"/>
      </rPr>
      <t xml:space="preserve">: </t>
    </r>
    <r>
      <rPr>
        <b/>
        <sz val="11"/>
        <color rgb="FF0070C0"/>
        <rFont val="Arial Narrow"/>
        <family val="2"/>
      </rPr>
      <t xml:space="preserve"> 2023 (base) Grant Award Removal:</t>
    </r>
    <r>
      <rPr>
        <b/>
        <sz val="11"/>
        <color theme="1"/>
        <rFont val="Arial Narrow"/>
        <family val="2"/>
      </rPr>
      <t xml:space="preserve"> TBD;   </t>
    </r>
    <r>
      <rPr>
        <b/>
        <sz val="11"/>
        <color rgb="FF0070C0"/>
        <rFont val="Arial Narrow"/>
        <family val="2"/>
      </rPr>
      <t>2023 (BIL-GS) Grant Award Removal:</t>
    </r>
    <r>
      <rPr>
        <b/>
        <sz val="11"/>
        <color theme="1"/>
        <rFont val="Arial Narrow"/>
        <family val="2"/>
      </rPr>
      <t xml:space="preserve"> TBD;  </t>
    </r>
    <r>
      <rPr>
        <b/>
        <sz val="11"/>
        <color rgb="FF0070C0"/>
        <rFont val="Arial Narrow"/>
        <family val="2"/>
      </rPr>
      <t>2022 (BIL-GS) Grant Award Removal:</t>
    </r>
    <r>
      <rPr>
        <b/>
        <sz val="11"/>
        <color theme="1"/>
        <rFont val="Arial Narrow"/>
        <family val="2"/>
      </rPr>
      <t xml:space="preserve"> 05-24-25;  </t>
    </r>
    <r>
      <rPr>
        <b/>
        <sz val="11"/>
        <color rgb="FF0070C0"/>
        <rFont val="Arial Narrow"/>
        <family val="2"/>
      </rPr>
      <t>2022 (base) Grant Award Removal:</t>
    </r>
    <r>
      <rPr>
        <b/>
        <sz val="11"/>
        <color theme="1"/>
        <rFont val="Arial Narrow"/>
        <family val="2"/>
      </rPr>
      <t xml:space="preserve"> 09-21-24;  
</t>
    </r>
    <r>
      <rPr>
        <b/>
        <sz val="11"/>
        <color rgb="FF0070C0"/>
        <rFont val="Arial Narrow"/>
        <family val="2"/>
      </rPr>
      <t>2021 (base) Grant Award Removal:</t>
    </r>
    <r>
      <rPr>
        <b/>
        <sz val="11"/>
        <color rgb="FFFF0000"/>
        <rFont val="Arial Narrow"/>
        <family val="2"/>
      </rPr>
      <t xml:space="preserve"> </t>
    </r>
    <r>
      <rPr>
        <b/>
        <sz val="11"/>
        <rFont val="Arial Narrow"/>
        <family val="2"/>
      </rPr>
      <t>09-08-23</t>
    </r>
    <r>
      <rPr>
        <b/>
        <sz val="11"/>
        <color theme="1"/>
        <rFont val="Arial Narrow"/>
        <family val="2"/>
      </rPr>
      <t>***</t>
    </r>
  </si>
  <si>
    <r>
      <t>***</t>
    </r>
    <r>
      <rPr>
        <b/>
        <u/>
        <sz val="11"/>
        <color theme="1"/>
        <rFont val="Arial Narrow"/>
        <family val="2"/>
      </rPr>
      <t>2 Year Project Removal Date From Approval of DWSRF (base &amp; BIL) IUPs Include</t>
    </r>
    <r>
      <rPr>
        <b/>
        <sz val="11"/>
        <color theme="1"/>
        <rFont val="Arial Narrow"/>
        <family val="2"/>
      </rPr>
      <t xml:space="preserve">: </t>
    </r>
    <r>
      <rPr>
        <b/>
        <sz val="11"/>
        <color rgb="FF0070C0"/>
        <rFont val="Arial Narrow"/>
        <family val="2"/>
      </rPr>
      <t xml:space="preserve"> 2023 (base) Grant Award Removal:</t>
    </r>
    <r>
      <rPr>
        <b/>
        <sz val="11"/>
        <color theme="1"/>
        <rFont val="Arial Narrow"/>
        <family val="2"/>
      </rPr>
      <t xml:space="preserve"> TBD;   </t>
    </r>
    <r>
      <rPr>
        <b/>
        <sz val="11"/>
        <color rgb="FF0070C0"/>
        <rFont val="Arial Narrow"/>
        <family val="2"/>
      </rPr>
      <t>2023 (BIL-GS) Grant Award Removal:</t>
    </r>
    <r>
      <rPr>
        <b/>
        <sz val="11"/>
        <color theme="1"/>
        <rFont val="Arial Narrow"/>
        <family val="2"/>
      </rPr>
      <t xml:space="preserve"> TBD;  </t>
    </r>
    <r>
      <rPr>
        <b/>
        <sz val="11"/>
        <color rgb="FF0070C0"/>
        <rFont val="Arial Narrow"/>
        <family val="2"/>
      </rPr>
      <t>2022 (BIL-GS) Grant Award Removal:</t>
    </r>
    <r>
      <rPr>
        <b/>
        <sz val="11"/>
        <color theme="1"/>
        <rFont val="Arial Narrow"/>
        <family val="2"/>
      </rPr>
      <t xml:space="preserve"> 05-24-25;  </t>
    </r>
    <r>
      <rPr>
        <b/>
        <sz val="11"/>
        <color rgb="FF0070C0"/>
        <rFont val="Arial Narrow"/>
        <family val="2"/>
      </rPr>
      <t>2022 (base) Grant Award Removal:</t>
    </r>
    <r>
      <rPr>
        <b/>
        <sz val="11"/>
        <color theme="1"/>
        <rFont val="Arial Narrow"/>
        <family val="2"/>
      </rPr>
      <t xml:space="preserve"> 09-21-24;  
</t>
    </r>
    <r>
      <rPr>
        <b/>
        <sz val="11"/>
        <color rgb="FF0070C0"/>
        <rFont val="Arial Narrow"/>
        <family val="2"/>
      </rPr>
      <t>2021 (base) Grant Award Removal:</t>
    </r>
    <r>
      <rPr>
        <b/>
        <sz val="11"/>
        <color theme="1"/>
        <rFont val="Arial Narrow"/>
        <family val="2"/>
      </rPr>
      <t xml:space="preserve"> 09-08-23***</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2" formatCode="_(&quot;$&quot;* #,##0_);_(&quot;$&quot;* \(#,##0\);_(&quot;$&quot;* &quot;-&quot;_);_(@_)"/>
    <numFmt numFmtId="44" formatCode="_(&quot;$&quot;* #,##0.00_);_(&quot;$&quot;* \(#,##0.00\);_(&quot;$&quot;* &quot;-&quot;??_);_(@_)"/>
    <numFmt numFmtId="43" formatCode="_(* #,##0.00_);_(* \(#,##0.00\);_(* &quot;-&quot;??_);_(@_)"/>
    <numFmt numFmtId="164" formatCode="&quot;$&quot;#,##0"/>
    <numFmt numFmtId="165" formatCode="_(&quot;$&quot;* #,##0_);_(&quot;$&quot;* \(#,##0\);_(&quot;$&quot;* &quot;-&quot;??_);_(@_)"/>
    <numFmt numFmtId="166" formatCode="_(* #,##0_);_(* \(#,##0\);_(* &quot;-&quot;??_);_(@_)"/>
  </numFmts>
  <fonts count="65" x14ac:knownFonts="1">
    <font>
      <sz val="11"/>
      <color theme="1"/>
      <name val="Calibri"/>
      <family val="2"/>
      <scheme val="minor"/>
    </font>
    <font>
      <sz val="10"/>
      <color theme="1"/>
      <name val="Arial Narrow"/>
      <family val="2"/>
    </font>
    <font>
      <b/>
      <sz val="14"/>
      <color theme="1"/>
      <name val="Arial Narrow"/>
      <family val="2"/>
    </font>
    <font>
      <b/>
      <sz val="10"/>
      <color theme="1"/>
      <name val="Arial Narrow"/>
      <family val="2"/>
    </font>
    <font>
      <b/>
      <sz val="12"/>
      <color theme="1"/>
      <name val="Arial Narrow"/>
      <family val="2"/>
    </font>
    <font>
      <b/>
      <sz val="8"/>
      <color theme="1"/>
      <name val="Arial Narrow"/>
      <family val="2"/>
    </font>
    <font>
      <b/>
      <sz val="12"/>
      <name val="Arial Narrow"/>
      <family val="2"/>
    </font>
    <font>
      <b/>
      <u/>
      <sz val="12"/>
      <color theme="1"/>
      <name val="Arial Narrow"/>
      <family val="2"/>
    </font>
    <font>
      <sz val="12"/>
      <color theme="1"/>
      <name val="Arial Narrow"/>
      <family val="2"/>
    </font>
    <font>
      <u/>
      <sz val="12"/>
      <color theme="1"/>
      <name val="Arial Narrow"/>
      <family val="2"/>
    </font>
    <font>
      <sz val="11"/>
      <color theme="1"/>
      <name val="Calibri"/>
      <family val="2"/>
      <scheme val="minor"/>
    </font>
    <font>
      <b/>
      <i/>
      <sz val="12"/>
      <color theme="1"/>
      <name val="Arial Narrow"/>
      <family val="2"/>
    </font>
    <font>
      <sz val="10"/>
      <name val="Arial"/>
      <family val="2"/>
    </font>
    <font>
      <b/>
      <sz val="10"/>
      <name val="Arial Narrow"/>
      <family val="2"/>
    </font>
    <font>
      <sz val="10"/>
      <name val="Arial Narrow"/>
      <family val="2"/>
    </font>
    <font>
      <b/>
      <sz val="11"/>
      <color theme="1"/>
      <name val="Arial Narrow"/>
      <family val="2"/>
    </font>
    <font>
      <sz val="10"/>
      <color theme="1"/>
      <name val="Arial Narrow"/>
      <family val="2"/>
    </font>
    <font>
      <i/>
      <sz val="10"/>
      <color rgb="FFFF0000"/>
      <name val="Arial Narrow"/>
      <family val="2"/>
    </font>
    <font>
      <sz val="11"/>
      <color theme="1"/>
      <name val="Arial Narrow"/>
      <family val="2"/>
    </font>
    <font>
      <i/>
      <sz val="11"/>
      <color theme="1"/>
      <name val="Arial Narrow"/>
      <family val="2"/>
    </font>
    <font>
      <b/>
      <u/>
      <sz val="10"/>
      <color theme="1"/>
      <name val="Arial Narrow"/>
      <family val="2"/>
    </font>
    <font>
      <b/>
      <sz val="12"/>
      <color theme="1"/>
      <name val="Calibri"/>
      <family val="2"/>
    </font>
    <font>
      <b/>
      <i/>
      <sz val="12"/>
      <color rgb="FF0070C0"/>
      <name val="Arial Narrow"/>
      <family val="2"/>
    </font>
    <font>
      <b/>
      <sz val="12"/>
      <color rgb="FF0070C0"/>
      <name val="Arial Narrow"/>
      <family val="2"/>
    </font>
    <font>
      <b/>
      <i/>
      <sz val="10"/>
      <color theme="1"/>
      <name val="Arial Narrow"/>
      <family val="2"/>
    </font>
    <font>
      <b/>
      <sz val="20"/>
      <color rgb="FFFF0000"/>
      <name val="Arial Narrow"/>
      <family val="2"/>
    </font>
    <font>
      <sz val="8"/>
      <name val="Arial Narrow"/>
      <family val="2"/>
    </font>
    <font>
      <sz val="10"/>
      <color rgb="FFFF0000"/>
      <name val="Arial Narrow"/>
      <family val="2"/>
    </font>
    <font>
      <b/>
      <sz val="16"/>
      <color rgb="FFFF0000"/>
      <name val="Arial Narrow"/>
      <family val="2"/>
    </font>
    <font>
      <b/>
      <sz val="10"/>
      <color rgb="FF00B050"/>
      <name val="Arial Narrow"/>
      <family val="2"/>
    </font>
    <font>
      <sz val="9"/>
      <color theme="1"/>
      <name val="Arial Narrow"/>
      <family val="2"/>
    </font>
    <font>
      <b/>
      <sz val="11"/>
      <color rgb="FF0070C0"/>
      <name val="Arial Narrow"/>
      <family val="2"/>
    </font>
    <font>
      <b/>
      <sz val="16"/>
      <name val="Arial Narrow"/>
      <family val="2"/>
    </font>
    <font>
      <b/>
      <i/>
      <sz val="11"/>
      <color rgb="FFFF0000"/>
      <name val="Arial Narrow"/>
      <family val="2"/>
    </font>
    <font>
      <b/>
      <sz val="11"/>
      <color rgb="FFFF0000"/>
      <name val="Arial Narrow"/>
      <family val="2"/>
    </font>
    <font>
      <sz val="10"/>
      <color theme="1"/>
      <name val="Arial Narrow"/>
      <family val="2"/>
    </font>
    <font>
      <b/>
      <sz val="10"/>
      <color rgb="FFFF0000"/>
      <name val="Arial Narrow"/>
      <family val="2"/>
    </font>
    <font>
      <b/>
      <sz val="13"/>
      <color theme="1"/>
      <name val="Arial Narrow"/>
      <family val="2"/>
    </font>
    <font>
      <b/>
      <i/>
      <sz val="13"/>
      <color theme="1"/>
      <name val="Arial Narrow"/>
      <family val="2"/>
    </font>
    <font>
      <b/>
      <sz val="13"/>
      <color theme="9" tint="-0.249977111117893"/>
      <name val="Arial Black"/>
      <family val="2"/>
    </font>
    <font>
      <sz val="8"/>
      <name val="Calibri"/>
      <family val="2"/>
      <scheme val="minor"/>
    </font>
    <font>
      <b/>
      <sz val="20"/>
      <color theme="1"/>
      <name val="Arial Narrow"/>
      <family val="2"/>
    </font>
    <font>
      <b/>
      <sz val="20"/>
      <name val="Arial Narrow"/>
      <family val="2"/>
    </font>
    <font>
      <sz val="12"/>
      <name val="Arial Narrow"/>
      <family val="2"/>
    </font>
    <font>
      <b/>
      <i/>
      <sz val="12"/>
      <name val="Arial Narrow"/>
      <family val="2"/>
    </font>
    <font>
      <b/>
      <u/>
      <sz val="12"/>
      <name val="Arial Narrow"/>
      <family val="2"/>
    </font>
    <font>
      <u/>
      <sz val="12"/>
      <name val="Arial Narrow"/>
      <family val="2"/>
    </font>
    <font>
      <b/>
      <sz val="36"/>
      <color theme="1"/>
      <name val="Arial Narrow"/>
      <family val="2"/>
    </font>
    <font>
      <b/>
      <sz val="13"/>
      <color rgb="FF138B27"/>
      <name val="Arial Black"/>
      <family val="2"/>
    </font>
    <font>
      <b/>
      <sz val="10"/>
      <color theme="1"/>
      <name val="Calibri"/>
      <family val="2"/>
    </font>
    <font>
      <sz val="14"/>
      <color theme="1"/>
      <name val="Arial Narrow"/>
      <family val="2"/>
    </font>
    <font>
      <b/>
      <sz val="15"/>
      <color theme="1"/>
      <name val="Arial Narrow"/>
      <family val="2"/>
    </font>
    <font>
      <sz val="15"/>
      <color theme="1"/>
      <name val="Arial Narrow"/>
      <family val="2"/>
    </font>
    <font>
      <b/>
      <sz val="9"/>
      <color theme="1"/>
      <name val="Arial Narrow"/>
      <family val="2"/>
    </font>
    <font>
      <u/>
      <sz val="11"/>
      <color theme="10"/>
      <name val="Calibri"/>
      <family val="2"/>
      <scheme val="minor"/>
    </font>
    <font>
      <u/>
      <sz val="12"/>
      <color theme="10"/>
      <name val="Arial Narrow"/>
      <family val="2"/>
    </font>
    <font>
      <b/>
      <i/>
      <sz val="10"/>
      <color rgb="FFFF0000"/>
      <name val="Arial Black"/>
      <family val="2"/>
    </font>
    <font>
      <b/>
      <u/>
      <sz val="11"/>
      <color theme="1"/>
      <name val="Arial Narrow"/>
      <family val="2"/>
    </font>
    <font>
      <sz val="10"/>
      <color theme="1"/>
      <name val="Arial Narrow"/>
    </font>
    <font>
      <sz val="16"/>
      <color theme="1"/>
      <name val="Arial Narrow"/>
      <family val="2"/>
    </font>
    <font>
      <b/>
      <sz val="11"/>
      <color theme="1"/>
      <name val="Calibri"/>
      <family val="2"/>
      <scheme val="minor"/>
    </font>
    <font>
      <b/>
      <sz val="11"/>
      <color rgb="FF0070C0"/>
      <name val="Calibri"/>
      <family val="2"/>
      <scheme val="minor"/>
    </font>
    <font>
      <i/>
      <sz val="11"/>
      <color theme="1"/>
      <name val="Calibri"/>
      <family val="2"/>
      <scheme val="minor"/>
    </font>
    <font>
      <sz val="11"/>
      <name val="Calibri"/>
      <family val="2"/>
      <scheme val="minor"/>
    </font>
    <font>
      <b/>
      <sz val="11"/>
      <name val="Arial Narrow"/>
      <family val="2"/>
    </font>
  </fonts>
  <fills count="16">
    <fill>
      <patternFill patternType="none"/>
    </fill>
    <fill>
      <patternFill patternType="gray125"/>
    </fill>
    <fill>
      <patternFill patternType="solid">
        <fgColor rgb="FFFFFF00"/>
        <bgColor indexed="64"/>
      </patternFill>
    </fill>
    <fill>
      <patternFill patternType="solid">
        <fgColor theme="6" tint="0.59999389629810485"/>
        <bgColor indexed="64"/>
      </patternFill>
    </fill>
    <fill>
      <patternFill patternType="solid">
        <fgColor theme="9" tint="0.59999389629810485"/>
        <bgColor indexed="64"/>
      </patternFill>
    </fill>
    <fill>
      <patternFill patternType="solid">
        <fgColor theme="5" tint="0.59999389629810485"/>
        <bgColor indexed="64"/>
      </patternFill>
    </fill>
    <fill>
      <patternFill patternType="solid">
        <fgColor theme="3" tint="0.79998168889431442"/>
        <bgColor indexed="64"/>
      </patternFill>
    </fill>
    <fill>
      <patternFill patternType="solid">
        <fgColor rgb="FF92D050"/>
        <bgColor indexed="64"/>
      </patternFill>
    </fill>
    <fill>
      <patternFill patternType="solid">
        <fgColor theme="0" tint="-0.14999847407452621"/>
        <bgColor indexed="64"/>
      </patternFill>
    </fill>
    <fill>
      <patternFill patternType="solid">
        <fgColor theme="4" tint="0.59999389629810485"/>
        <bgColor indexed="64"/>
      </patternFill>
    </fill>
    <fill>
      <patternFill patternType="solid">
        <fgColor theme="9" tint="0.39997558519241921"/>
        <bgColor indexed="64"/>
      </patternFill>
    </fill>
    <fill>
      <patternFill patternType="solid">
        <fgColor theme="8" tint="0.59999389629810485"/>
        <bgColor indexed="64"/>
      </patternFill>
    </fill>
    <fill>
      <patternFill patternType="solid">
        <fgColor theme="0" tint="-0.499984740745262"/>
        <bgColor indexed="64"/>
      </patternFill>
    </fill>
    <fill>
      <patternFill patternType="solid">
        <fgColor theme="1"/>
        <bgColor indexed="64"/>
      </patternFill>
    </fill>
    <fill>
      <patternFill patternType="solid">
        <fgColor theme="6" tint="0.39997558519241921"/>
        <bgColor indexed="64"/>
      </patternFill>
    </fill>
    <fill>
      <patternFill patternType="solid">
        <fgColor rgb="FF00B050"/>
        <bgColor indexed="64"/>
      </patternFill>
    </fill>
  </fills>
  <borders count="75">
    <border>
      <left/>
      <right/>
      <top/>
      <bottom/>
      <diagonal/>
    </border>
    <border>
      <left style="thin">
        <color indexed="64"/>
      </left>
      <right/>
      <top/>
      <bottom/>
      <diagonal/>
    </border>
    <border>
      <left/>
      <right style="thin">
        <color indexed="64"/>
      </right>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indexed="64"/>
      </top>
      <bottom/>
      <diagonal/>
    </border>
    <border>
      <left/>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right/>
      <top style="thin">
        <color indexed="64"/>
      </top>
      <bottom style="thin">
        <color indexed="64"/>
      </bottom>
      <diagonal/>
    </border>
    <border>
      <left/>
      <right/>
      <top style="medium">
        <color indexed="64"/>
      </top>
      <bottom style="medium">
        <color indexed="64"/>
      </bottom>
      <diagonal/>
    </border>
    <border>
      <left style="medium">
        <color indexed="64"/>
      </left>
      <right/>
      <top/>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medium">
        <color indexed="64"/>
      </left>
      <right style="thin">
        <color indexed="64"/>
      </right>
      <top/>
      <bottom style="medium">
        <color indexed="64"/>
      </bottom>
      <diagonal/>
    </border>
    <border>
      <left style="thin">
        <color indexed="64"/>
      </left>
      <right style="thin">
        <color indexed="64"/>
      </right>
      <top/>
      <bottom style="medium">
        <color indexed="64"/>
      </bottom>
      <diagonal/>
    </border>
    <border>
      <left/>
      <right style="thin">
        <color indexed="64"/>
      </right>
      <top style="medium">
        <color indexed="64"/>
      </top>
      <bottom/>
      <diagonal/>
    </border>
    <border>
      <left/>
      <right style="thin">
        <color indexed="64"/>
      </right>
      <top/>
      <bottom style="medium">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right style="medium">
        <color indexed="64"/>
      </right>
      <top/>
      <bottom/>
      <diagonal/>
    </border>
    <border>
      <left style="thin">
        <color indexed="64"/>
      </left>
      <right style="thin">
        <color indexed="64"/>
      </right>
      <top/>
      <bottom/>
      <diagonal/>
    </border>
    <border>
      <left style="medium">
        <color indexed="64"/>
      </left>
      <right style="thin">
        <color indexed="64"/>
      </right>
      <top/>
      <bottom/>
      <diagonal/>
    </border>
    <border>
      <left style="thin">
        <color indexed="64"/>
      </left>
      <right/>
      <top style="medium">
        <color indexed="64"/>
      </top>
      <bottom style="thin">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medium">
        <color indexed="64"/>
      </right>
      <top style="medium">
        <color indexed="64"/>
      </top>
      <bottom/>
      <diagonal/>
    </border>
    <border>
      <left style="thin">
        <color indexed="64"/>
      </left>
      <right style="thin">
        <color indexed="64"/>
      </right>
      <top style="medium">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bottom style="medium">
        <color indexed="64"/>
      </bottom>
      <diagonal/>
    </border>
    <border>
      <left style="thin">
        <color indexed="64"/>
      </left>
      <right/>
      <top style="medium">
        <color indexed="64"/>
      </top>
      <bottom/>
      <diagonal/>
    </border>
    <border>
      <left style="thin">
        <color indexed="64"/>
      </left>
      <right/>
      <top/>
      <bottom style="medium">
        <color indexed="64"/>
      </bottom>
      <diagonal/>
    </border>
    <border>
      <left style="medium">
        <color indexed="64"/>
      </left>
      <right style="thin">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right style="thin">
        <color indexed="64"/>
      </right>
      <top style="thin">
        <color indexed="64"/>
      </top>
      <bottom style="medium">
        <color indexed="64"/>
      </bottom>
      <diagonal/>
    </border>
    <border>
      <left/>
      <right/>
      <top style="thin">
        <color indexed="64"/>
      </top>
      <bottom style="medium">
        <color indexed="64"/>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right/>
      <top/>
      <bottom style="thin">
        <color indexed="64"/>
      </bottom>
      <diagonal/>
    </border>
    <border>
      <left/>
      <right style="medium">
        <color indexed="64"/>
      </right>
      <top/>
      <bottom style="thin">
        <color indexed="64"/>
      </bottom>
      <diagonal/>
    </border>
    <border>
      <left style="medium">
        <color indexed="64"/>
      </left>
      <right/>
      <top/>
      <bottom style="thin">
        <color indexed="64"/>
      </bottom>
      <diagonal/>
    </border>
    <border>
      <left style="medium">
        <color indexed="64"/>
      </left>
      <right/>
      <top style="thin">
        <color indexed="64"/>
      </top>
      <bottom style="medium">
        <color indexed="64"/>
      </bottom>
      <diagonal/>
    </border>
    <border>
      <left style="thin">
        <color indexed="64"/>
      </left>
      <right style="thin">
        <color indexed="64"/>
      </right>
      <top style="thin">
        <color indexed="64"/>
      </top>
      <bottom/>
      <diagonal/>
    </border>
    <border>
      <left style="thin">
        <color indexed="64"/>
      </left>
      <right style="medium">
        <color indexed="64"/>
      </right>
      <top/>
      <bottom/>
      <diagonal/>
    </border>
    <border>
      <left/>
      <right style="medium">
        <color indexed="64"/>
      </right>
      <top style="thin">
        <color indexed="64"/>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thin">
        <color indexed="64"/>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thin">
        <color indexed="64"/>
      </top>
      <bottom/>
      <diagonal/>
    </border>
    <border>
      <left/>
      <right/>
      <top style="thin">
        <color indexed="64"/>
      </top>
      <bottom/>
      <diagonal/>
    </border>
    <border>
      <left style="thin">
        <color indexed="64"/>
      </left>
      <right style="medium">
        <color indexed="64"/>
      </right>
      <top/>
      <bottom style="thin">
        <color indexed="64"/>
      </bottom>
      <diagonal/>
    </border>
    <border>
      <left style="medium">
        <color indexed="64"/>
      </left>
      <right style="thin">
        <color indexed="64"/>
      </right>
      <top/>
      <bottom style="thin">
        <color indexed="64"/>
      </bottom>
      <diagonal/>
    </border>
    <border>
      <left/>
      <right style="medium">
        <color indexed="64"/>
      </right>
      <top style="thin">
        <color indexed="64"/>
      </top>
      <bottom style="medium">
        <color indexed="64"/>
      </bottom>
      <diagonal/>
    </border>
    <border>
      <left/>
      <right style="medium">
        <color indexed="64"/>
      </right>
      <top style="thin">
        <color indexed="64"/>
      </top>
      <bottom style="thin">
        <color indexed="64"/>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bottom/>
      <diagonal/>
    </border>
    <border>
      <left/>
      <right style="thin">
        <color indexed="64"/>
      </right>
      <top style="medium">
        <color indexed="64"/>
      </top>
      <bottom style="medium">
        <color indexed="64"/>
      </bottom>
      <diagonal/>
    </border>
  </borders>
  <cellStyleXfs count="5">
    <xf numFmtId="0" fontId="0" fillId="0" borderId="0"/>
    <xf numFmtId="44" fontId="10" fillId="0" borderId="0" applyFont="0" applyFill="0" applyBorder="0" applyAlignment="0" applyProtection="0"/>
    <xf numFmtId="0" fontId="12" fillId="0" borderId="0"/>
    <xf numFmtId="0" fontId="54" fillId="0" borderId="0" applyNumberFormat="0" applyFill="0" applyBorder="0" applyAlignment="0" applyProtection="0"/>
    <xf numFmtId="43" fontId="10" fillId="0" borderId="0" applyFont="0" applyFill="0" applyBorder="0" applyAlignment="0" applyProtection="0"/>
  </cellStyleXfs>
  <cellXfs count="610">
    <xf numFmtId="0" fontId="0" fillId="0" borderId="0" xfId="0"/>
    <xf numFmtId="0" fontId="1" fillId="0" borderId="0" xfId="0" applyFont="1"/>
    <xf numFmtId="0" fontId="3" fillId="0" borderId="0" xfId="0" applyFont="1"/>
    <xf numFmtId="0" fontId="3" fillId="0" borderId="0" xfId="0" applyFont="1" applyAlignment="1">
      <alignment horizontal="center"/>
    </xf>
    <xf numFmtId="0" fontId="8" fillId="0" borderId="0" xfId="0" applyFont="1"/>
    <xf numFmtId="0" fontId="1" fillId="0" borderId="0" xfId="0" applyFont="1" applyAlignment="1">
      <alignment horizontal="center"/>
    </xf>
    <xf numFmtId="44" fontId="1" fillId="0" borderId="0" xfId="1" applyFont="1"/>
    <xf numFmtId="42" fontId="1" fillId="0" borderId="0" xfId="1" applyNumberFormat="1" applyFont="1"/>
    <xf numFmtId="0" fontId="1" fillId="0" borderId="11" xfId="0" applyFont="1" applyBorder="1"/>
    <xf numFmtId="0" fontId="1" fillId="0" borderId="11" xfId="0" applyFont="1" applyBorder="1" applyAlignment="1">
      <alignment horizontal="center"/>
    </xf>
    <xf numFmtId="0" fontId="1" fillId="0" borderId="19" xfId="0" applyFont="1" applyBorder="1"/>
    <xf numFmtId="0" fontId="1" fillId="0" borderId="20" xfId="0" applyFont="1" applyBorder="1" applyAlignment="1">
      <alignment horizontal="center"/>
    </xf>
    <xf numFmtId="42" fontId="1" fillId="0" borderId="34" xfId="1" applyNumberFormat="1" applyFont="1" applyBorder="1"/>
    <xf numFmtId="0" fontId="1" fillId="0" borderId="12" xfId="0" applyFont="1" applyBorder="1" applyAlignment="1">
      <alignment horizontal="center"/>
    </xf>
    <xf numFmtId="0" fontId="1" fillId="0" borderId="0" xfId="0" applyFont="1" applyAlignment="1">
      <alignment horizontal="center" vertical="center" wrapText="1"/>
    </xf>
    <xf numFmtId="0" fontId="1" fillId="0" borderId="4" xfId="0" applyFont="1" applyBorder="1" applyAlignment="1">
      <alignment horizontal="center" vertical="center"/>
    </xf>
    <xf numFmtId="0" fontId="3" fillId="0" borderId="4" xfId="0" applyFont="1" applyBorder="1" applyAlignment="1">
      <alignment horizontal="left" vertical="center" wrapText="1"/>
    </xf>
    <xf numFmtId="0" fontId="1" fillId="0" borderId="4" xfId="0" applyFont="1" applyBorder="1" applyAlignment="1">
      <alignment horizontal="left" vertical="center"/>
    </xf>
    <xf numFmtId="0" fontId="1" fillId="0" borderId="4" xfId="0" applyFont="1" applyBorder="1" applyAlignment="1">
      <alignment horizontal="left" vertical="center" wrapText="1"/>
    </xf>
    <xf numFmtId="3" fontId="1" fillId="0" borderId="4" xfId="0" applyNumberFormat="1" applyFont="1" applyBorder="1" applyAlignment="1">
      <alignment horizontal="center" vertical="center"/>
    </xf>
    <xf numFmtId="164" fontId="1" fillId="0" borderId="4" xfId="0" applyNumberFormat="1" applyFont="1" applyBorder="1" applyAlignment="1">
      <alignment horizontal="center" vertical="center"/>
    </xf>
    <xf numFmtId="0" fontId="1" fillId="0" borderId="4" xfId="0" applyFont="1" applyBorder="1" applyAlignment="1">
      <alignment horizontal="center" vertical="center" wrapText="1"/>
    </xf>
    <xf numFmtId="0" fontId="1" fillId="0" borderId="43" xfId="0" applyFont="1" applyBorder="1" applyAlignment="1">
      <alignment horizontal="center"/>
    </xf>
    <xf numFmtId="0" fontId="1" fillId="0" borderId="40" xfId="0" applyFont="1" applyBorder="1"/>
    <xf numFmtId="0" fontId="1" fillId="0" borderId="35" xfId="0" applyFont="1" applyBorder="1"/>
    <xf numFmtId="0" fontId="1" fillId="0" borderId="35" xfId="0" applyFont="1" applyBorder="1" applyAlignment="1">
      <alignment horizontal="center"/>
    </xf>
    <xf numFmtId="42" fontId="1" fillId="0" borderId="35" xfId="1" applyNumberFormat="1" applyFont="1" applyFill="1" applyBorder="1"/>
    <xf numFmtId="0" fontId="17" fillId="0" borderId="0" xfId="0" applyFont="1"/>
    <xf numFmtId="0" fontId="18" fillId="0" borderId="0" xfId="0" applyFont="1" applyAlignment="1">
      <alignment horizontal="left" vertical="center"/>
    </xf>
    <xf numFmtId="0" fontId="18" fillId="0" borderId="0" xfId="0" applyFont="1"/>
    <xf numFmtId="0" fontId="3" fillId="0" borderId="0" xfId="0" applyFont="1" applyAlignment="1">
      <alignment horizontal="center" vertical="center" wrapText="1"/>
    </xf>
    <xf numFmtId="0" fontId="13" fillId="8" borderId="9" xfId="0" applyFont="1" applyFill="1" applyBorder="1" applyAlignment="1">
      <alignment horizontal="center" vertical="center" wrapText="1"/>
    </xf>
    <xf numFmtId="0" fontId="3" fillId="8" borderId="9" xfId="0" applyFont="1" applyFill="1" applyBorder="1" applyAlignment="1">
      <alignment horizontal="center" vertical="center" wrapText="1"/>
    </xf>
    <xf numFmtId="0" fontId="1" fillId="0" borderId="4" xfId="0" applyFont="1" applyBorder="1" applyAlignment="1">
      <alignment horizontal="left"/>
    </xf>
    <xf numFmtId="0" fontId="1" fillId="0" borderId="4" xfId="0" applyFont="1" applyBorder="1" applyAlignment="1">
      <alignment horizontal="center"/>
    </xf>
    <xf numFmtId="0" fontId="1" fillId="0" borderId="11" xfId="0" applyFont="1" applyBorder="1" applyAlignment="1">
      <alignment horizontal="left"/>
    </xf>
    <xf numFmtId="42" fontId="1" fillId="0" borderId="11" xfId="1" applyNumberFormat="1" applyFont="1" applyBorder="1" applyAlignment="1">
      <alignment horizontal="center"/>
    </xf>
    <xf numFmtId="42" fontId="1" fillId="0" borderId="4" xfId="1" applyNumberFormat="1" applyFont="1" applyBorder="1" applyAlignment="1">
      <alignment horizontal="center"/>
    </xf>
    <xf numFmtId="42" fontId="1" fillId="0" borderId="9" xfId="1" applyNumberFormat="1" applyFont="1" applyBorder="1"/>
    <xf numFmtId="0" fontId="20" fillId="0" borderId="0" xfId="0" applyFont="1"/>
    <xf numFmtId="0" fontId="20" fillId="0" borderId="0" xfId="0" applyFont="1" applyAlignment="1">
      <alignment horizontal="center"/>
    </xf>
    <xf numFmtId="0" fontId="7" fillId="0" borderId="0" xfId="0" applyFont="1"/>
    <xf numFmtId="0" fontId="4" fillId="0" borderId="0" xfId="0" applyFont="1" applyAlignment="1">
      <alignment horizontal="center"/>
    </xf>
    <xf numFmtId="0" fontId="21" fillId="0" borderId="0" xfId="0" applyFont="1" applyAlignment="1">
      <alignment horizontal="center"/>
    </xf>
    <xf numFmtId="0" fontId="27" fillId="0" borderId="0" xfId="0" applyFont="1" applyAlignment="1">
      <alignment horizontal="right"/>
    </xf>
    <xf numFmtId="0" fontId="27" fillId="0" borderId="0" xfId="0" applyFont="1" applyAlignment="1">
      <alignment horizontal="center" vertical="center"/>
    </xf>
    <xf numFmtId="42" fontId="1" fillId="0" borderId="43" xfId="1" applyNumberFormat="1" applyFont="1" applyFill="1" applyBorder="1"/>
    <xf numFmtId="0" fontId="1" fillId="0" borderId="41" xfId="0" applyFont="1" applyBorder="1" applyAlignment="1">
      <alignment horizontal="center"/>
    </xf>
    <xf numFmtId="42" fontId="30" fillId="0" borderId="60" xfId="1" applyNumberFormat="1" applyFont="1" applyFill="1" applyBorder="1" applyAlignment="1">
      <alignment horizontal="center"/>
    </xf>
    <xf numFmtId="42" fontId="1" fillId="0" borderId="0" xfId="1" applyNumberFormat="1" applyFont="1" applyFill="1" applyBorder="1"/>
    <xf numFmtId="42" fontId="1" fillId="0" borderId="0" xfId="1" applyNumberFormat="1" applyFont="1" applyBorder="1"/>
    <xf numFmtId="0" fontId="1" fillId="0" borderId="26" xfId="0" applyFont="1" applyBorder="1" applyAlignment="1">
      <alignment horizontal="center"/>
    </xf>
    <xf numFmtId="0" fontId="1" fillId="0" borderId="39" xfId="0" applyFont="1" applyBorder="1"/>
    <xf numFmtId="0" fontId="1" fillId="0" borderId="20" xfId="0" applyFont="1" applyBorder="1"/>
    <xf numFmtId="42" fontId="1" fillId="0" borderId="34" xfId="0" applyNumberFormat="1" applyFont="1" applyBorder="1" applyAlignment="1">
      <alignment horizontal="center"/>
    </xf>
    <xf numFmtId="42" fontId="1" fillId="0" borderId="63" xfId="0" applyNumberFormat="1" applyFont="1" applyBorder="1" applyAlignment="1">
      <alignment horizontal="center"/>
    </xf>
    <xf numFmtId="0" fontId="1" fillId="0" borderId="26" xfId="0" applyFont="1" applyBorder="1" applyAlignment="1">
      <alignment horizontal="center" vertical="center"/>
    </xf>
    <xf numFmtId="0" fontId="1" fillId="0" borderId="26" xfId="0" applyFont="1" applyBorder="1" applyAlignment="1">
      <alignment horizontal="center" vertical="center" wrapText="1"/>
    </xf>
    <xf numFmtId="0" fontId="16" fillId="0" borderId="26" xfId="0" applyFont="1" applyBorder="1" applyAlignment="1">
      <alignment horizontal="center" vertical="center" wrapText="1"/>
    </xf>
    <xf numFmtId="164" fontId="1" fillId="0" borderId="26" xfId="0" applyNumberFormat="1" applyFont="1" applyBorder="1" applyAlignment="1">
      <alignment horizontal="center" vertical="center"/>
    </xf>
    <xf numFmtId="0" fontId="1" fillId="0" borderId="54" xfId="0" applyFont="1" applyBorder="1" applyAlignment="1">
      <alignment horizontal="center" vertical="center"/>
    </xf>
    <xf numFmtId="164" fontId="1" fillId="0" borderId="4" xfId="0" applyNumberFormat="1" applyFont="1" applyBorder="1"/>
    <xf numFmtId="42" fontId="1" fillId="0" borderId="4" xfId="0" applyNumberFormat="1" applyFont="1" applyBorder="1"/>
    <xf numFmtId="0" fontId="1" fillId="0" borderId="0" xfId="0" applyFont="1" applyAlignment="1">
      <alignment vertical="center" wrapText="1"/>
    </xf>
    <xf numFmtId="42" fontId="1" fillId="0" borderId="20" xfId="0" applyNumberFormat="1" applyFont="1" applyBorder="1" applyAlignment="1">
      <alignment horizontal="center"/>
    </xf>
    <xf numFmtId="0" fontId="1" fillId="0" borderId="16" xfId="0" applyFont="1" applyBorder="1" applyAlignment="1">
      <alignment vertical="center" wrapText="1"/>
    </xf>
    <xf numFmtId="165" fontId="4" fillId="0" borderId="8" xfId="0" applyNumberFormat="1" applyFont="1" applyBorder="1" applyAlignment="1">
      <alignment vertical="center"/>
    </xf>
    <xf numFmtId="164" fontId="1" fillId="0" borderId="24" xfId="0" applyNumberFormat="1" applyFont="1" applyBorder="1" applyAlignment="1">
      <alignment horizontal="center" vertical="center"/>
    </xf>
    <xf numFmtId="164" fontId="1" fillId="0" borderId="47" xfId="0" applyNumberFormat="1" applyFont="1" applyBorder="1" applyAlignment="1">
      <alignment horizontal="center" vertical="center"/>
    </xf>
    <xf numFmtId="0" fontId="1" fillId="0" borderId="29" xfId="0" applyFont="1" applyBorder="1"/>
    <xf numFmtId="0" fontId="1" fillId="0" borderId="28" xfId="0" applyFont="1" applyBorder="1"/>
    <xf numFmtId="0" fontId="1" fillId="0" borderId="26" xfId="0" applyFont="1" applyBorder="1"/>
    <xf numFmtId="0" fontId="14" fillId="0" borderId="26" xfId="0" applyFont="1" applyBorder="1" applyAlignment="1">
      <alignment horizontal="center"/>
    </xf>
    <xf numFmtId="0" fontId="3" fillId="0" borderId="36" xfId="0" applyFont="1" applyBorder="1" applyAlignment="1">
      <alignment horizontal="center"/>
    </xf>
    <xf numFmtId="0" fontId="14" fillId="0" borderId="39" xfId="0" applyFont="1" applyBorder="1"/>
    <xf numFmtId="0" fontId="14" fillId="0" borderId="26" xfId="0" applyFont="1" applyBorder="1"/>
    <xf numFmtId="0" fontId="14" fillId="0" borderId="23" xfId="0" applyFont="1" applyBorder="1" applyAlignment="1">
      <alignment horizontal="center"/>
    </xf>
    <xf numFmtId="0" fontId="14" fillId="0" borderId="14" xfId="0" applyFont="1" applyBorder="1" applyAlignment="1">
      <alignment horizontal="center"/>
    </xf>
    <xf numFmtId="42" fontId="14" fillId="0" borderId="14" xfId="1" applyNumberFormat="1" applyFont="1" applyFill="1" applyBorder="1"/>
    <xf numFmtId="42" fontId="14" fillId="0" borderId="26" xfId="1" applyNumberFormat="1" applyFont="1" applyFill="1" applyBorder="1"/>
    <xf numFmtId="0" fontId="14" fillId="0" borderId="14" xfId="1" applyNumberFormat="1" applyFont="1" applyFill="1" applyBorder="1" applyAlignment="1">
      <alignment horizontal="center"/>
    </xf>
    <xf numFmtId="0" fontId="13" fillId="0" borderId="44" xfId="1" applyNumberFormat="1" applyFont="1" applyFill="1" applyBorder="1" applyAlignment="1">
      <alignment horizontal="center"/>
    </xf>
    <xf numFmtId="0" fontId="28" fillId="0" borderId="0" xfId="0" applyFont="1" applyAlignment="1">
      <alignment vertical="center" wrapText="1"/>
    </xf>
    <xf numFmtId="0" fontId="27" fillId="0" borderId="0" xfId="0" applyFont="1"/>
    <xf numFmtId="0" fontId="1" fillId="0" borderId="28" xfId="0" applyFont="1" applyBorder="1" applyAlignment="1">
      <alignment horizontal="center"/>
    </xf>
    <xf numFmtId="0" fontId="29" fillId="0" borderId="0" xfId="0" applyFont="1" applyAlignment="1">
      <alignment vertical="center" wrapText="1"/>
    </xf>
    <xf numFmtId="42" fontId="1" fillId="0" borderId="26" xfId="0" applyNumberFormat="1" applyFont="1" applyBorder="1" applyAlignment="1">
      <alignment horizontal="center"/>
    </xf>
    <xf numFmtId="0" fontId="3" fillId="0" borderId="44" xfId="0" applyFont="1" applyBorder="1" applyAlignment="1">
      <alignment horizontal="center"/>
    </xf>
    <xf numFmtId="165" fontId="14" fillId="0" borderId="59" xfId="0" applyNumberFormat="1" applyFont="1" applyBorder="1" applyAlignment="1">
      <alignment vertical="center" wrapText="1"/>
    </xf>
    <xf numFmtId="165" fontId="14" fillId="0" borderId="44" xfId="0" applyNumberFormat="1" applyFont="1" applyBorder="1" applyAlignment="1">
      <alignment vertical="center" wrapText="1"/>
    </xf>
    <xf numFmtId="0" fontId="13" fillId="0" borderId="9" xfId="0" applyFont="1" applyBorder="1" applyAlignment="1">
      <alignment horizontal="left" vertical="center" wrapText="1"/>
    </xf>
    <xf numFmtId="0" fontId="14" fillId="0" borderId="9" xfId="0" applyFont="1" applyBorder="1" applyAlignment="1">
      <alignment horizontal="center" vertical="center"/>
    </xf>
    <xf numFmtId="0" fontId="14" fillId="0" borderId="15" xfId="0" applyFont="1" applyBorder="1" applyAlignment="1">
      <alignment horizontal="left" vertical="center"/>
    </xf>
    <xf numFmtId="0" fontId="14" fillId="0" borderId="15" xfId="0" applyFont="1" applyBorder="1" applyAlignment="1">
      <alignment horizontal="left" vertical="center" wrapText="1"/>
    </xf>
    <xf numFmtId="0" fontId="26" fillId="0" borderId="9" xfId="0" applyFont="1" applyBorder="1" applyAlignment="1">
      <alignment horizontal="left" vertical="top" wrapText="1"/>
    </xf>
    <xf numFmtId="42" fontId="14" fillId="0" borderId="15" xfId="1" applyNumberFormat="1" applyFont="1" applyFill="1" applyBorder="1" applyAlignment="1">
      <alignment horizontal="center" vertical="center"/>
    </xf>
    <xf numFmtId="0" fontId="14" fillId="0" borderId="15" xfId="0" applyFont="1" applyBorder="1" applyAlignment="1">
      <alignment horizontal="center" vertical="center"/>
    </xf>
    <xf numFmtId="0" fontId="25" fillId="0" borderId="0" xfId="0" applyFont="1" applyAlignment="1">
      <alignment vertical="center"/>
    </xf>
    <xf numFmtId="0" fontId="32" fillId="0" borderId="0" xfId="0" applyFont="1" applyAlignment="1">
      <alignment vertical="center" wrapText="1"/>
    </xf>
    <xf numFmtId="0" fontId="14" fillId="0" borderId="0" xfId="0" applyFont="1"/>
    <xf numFmtId="0" fontId="3" fillId="3" borderId="3" xfId="0" applyFont="1" applyFill="1" applyBorder="1" applyAlignment="1">
      <alignment horizontal="center" vertical="center" wrapText="1"/>
    </xf>
    <xf numFmtId="164" fontId="1" fillId="0" borderId="0" xfId="0" applyNumberFormat="1" applyFont="1"/>
    <xf numFmtId="164" fontId="3" fillId="11" borderId="26" xfId="0" applyNumberFormat="1" applyFont="1" applyFill="1" applyBorder="1" applyAlignment="1">
      <alignment horizontal="center" vertical="center"/>
    </xf>
    <xf numFmtId="164" fontId="1" fillId="11" borderId="4" xfId="0" applyNumberFormat="1" applyFont="1" applyFill="1" applyBorder="1" applyAlignment="1">
      <alignment horizontal="center" vertical="center" wrapText="1"/>
    </xf>
    <xf numFmtId="42" fontId="1" fillId="0" borderId="0" xfId="0" applyNumberFormat="1" applyFont="1"/>
    <xf numFmtId="164" fontId="3" fillId="11" borderId="4" xfId="0" applyNumberFormat="1" applyFont="1" applyFill="1" applyBorder="1" applyAlignment="1">
      <alignment horizontal="center" vertical="center"/>
    </xf>
    <xf numFmtId="0" fontId="3" fillId="11" borderId="9" xfId="0" applyFont="1" applyFill="1" applyBorder="1" applyAlignment="1">
      <alignment horizontal="center" vertical="center" wrapText="1"/>
    </xf>
    <xf numFmtId="0" fontId="20" fillId="11" borderId="9" xfId="0" applyFont="1" applyFill="1" applyBorder="1" applyAlignment="1">
      <alignment horizontal="center" vertical="center" wrapText="1"/>
    </xf>
    <xf numFmtId="42" fontId="1" fillId="11" borderId="4" xfId="1" applyNumberFormat="1" applyFont="1" applyFill="1" applyBorder="1" applyAlignment="1">
      <alignment horizontal="center"/>
    </xf>
    <xf numFmtId="42" fontId="14" fillId="11" borderId="9" xfId="1" applyNumberFormat="1" applyFont="1" applyFill="1" applyBorder="1" applyAlignment="1">
      <alignment horizontal="center" vertical="center" wrapText="1"/>
    </xf>
    <xf numFmtId="42" fontId="1" fillId="11" borderId="4" xfId="1" applyNumberFormat="1" applyFont="1" applyFill="1" applyBorder="1"/>
    <xf numFmtId="0" fontId="3" fillId="0" borderId="0" xfId="0" applyFont="1" applyAlignment="1">
      <alignment horizontal="center" wrapText="1"/>
    </xf>
    <xf numFmtId="0" fontId="3" fillId="0" borderId="10" xfId="0" applyFont="1" applyBorder="1" applyAlignment="1">
      <alignment horizontal="center" vertical="center" wrapText="1"/>
    </xf>
    <xf numFmtId="0" fontId="3" fillId="0" borderId="10" xfId="0" applyFont="1" applyBorder="1" applyAlignment="1">
      <alignment horizontal="center" wrapText="1"/>
    </xf>
    <xf numFmtId="0" fontId="41" fillId="4" borderId="65" xfId="0" applyFont="1" applyFill="1" applyBorder="1" applyAlignment="1">
      <alignment horizontal="center" vertical="center"/>
    </xf>
    <xf numFmtId="0" fontId="42" fillId="4" borderId="44" xfId="0" applyFont="1" applyFill="1" applyBorder="1" applyAlignment="1">
      <alignment horizontal="center" vertical="center"/>
    </xf>
    <xf numFmtId="0" fontId="41" fillId="4" borderId="44" xfId="0" applyFont="1" applyFill="1" applyBorder="1" applyAlignment="1">
      <alignment horizontal="center" vertical="center"/>
    </xf>
    <xf numFmtId="0" fontId="41" fillId="4" borderId="4" xfId="0" applyFont="1" applyFill="1" applyBorder="1" applyAlignment="1">
      <alignment horizontal="center" vertical="center"/>
    </xf>
    <xf numFmtId="42" fontId="1" fillId="0" borderId="4" xfId="1" applyNumberFormat="1" applyFont="1" applyBorder="1"/>
    <xf numFmtId="0" fontId="41" fillId="4" borderId="55" xfId="0" applyFont="1" applyFill="1" applyBorder="1" applyAlignment="1">
      <alignment horizontal="center" vertical="center" wrapText="1"/>
    </xf>
    <xf numFmtId="0" fontId="41" fillId="4" borderId="44" xfId="0" applyFont="1" applyFill="1" applyBorder="1" applyAlignment="1">
      <alignment horizontal="center" vertical="center" wrapText="1"/>
    </xf>
    <xf numFmtId="0" fontId="43" fillId="0" borderId="0" xfId="0" applyFont="1"/>
    <xf numFmtId="0" fontId="6" fillId="0" borderId="0" xfId="0" applyFont="1" applyAlignment="1">
      <alignment horizontal="center"/>
    </xf>
    <xf numFmtId="0" fontId="44" fillId="0" borderId="0" xfId="0" applyFont="1"/>
    <xf numFmtId="0" fontId="6" fillId="0" borderId="0" xfId="0" applyFont="1"/>
    <xf numFmtId="0" fontId="36" fillId="0" borderId="0" xfId="0" applyFont="1" applyAlignment="1">
      <alignment vertical="center"/>
    </xf>
    <xf numFmtId="0" fontId="1" fillId="0" borderId="28" xfId="0" applyFont="1" applyBorder="1" applyAlignment="1">
      <alignment horizontal="center" vertical="center" wrapText="1"/>
    </xf>
    <xf numFmtId="164" fontId="1" fillId="0" borderId="2" xfId="0" applyNumberFormat="1" applyFont="1" applyBorder="1" applyAlignment="1">
      <alignment horizontal="center" vertical="center" wrapText="1"/>
    </xf>
    <xf numFmtId="164" fontId="1" fillId="0" borderId="24" xfId="0" applyNumberFormat="1" applyFont="1" applyBorder="1" applyAlignment="1">
      <alignment horizontal="center" vertical="center" wrapText="1"/>
    </xf>
    <xf numFmtId="42" fontId="1" fillId="11" borderId="4" xfId="0" applyNumberFormat="1" applyFont="1" applyFill="1" applyBorder="1"/>
    <xf numFmtId="0" fontId="1" fillId="0" borderId="23" xfId="0" applyFont="1" applyBorder="1" applyAlignment="1">
      <alignment horizontal="center" vertical="center"/>
    </xf>
    <xf numFmtId="0" fontId="1" fillId="0" borderId="7" xfId="0" applyFont="1" applyBorder="1" applyAlignment="1">
      <alignment horizontal="center" vertical="center"/>
    </xf>
    <xf numFmtId="164" fontId="41" fillId="5" borderId="28" xfId="0" applyNumberFormat="1" applyFont="1" applyFill="1" applyBorder="1" applyAlignment="1">
      <alignment horizontal="center" vertical="center" wrapText="1"/>
    </xf>
    <xf numFmtId="164" fontId="1" fillId="5" borderId="4" xfId="0" applyNumberFormat="1" applyFont="1" applyFill="1" applyBorder="1" applyAlignment="1">
      <alignment horizontal="center" vertical="center" wrapText="1"/>
    </xf>
    <xf numFmtId="164" fontId="3" fillId="5" borderId="26" xfId="0" applyNumberFormat="1" applyFont="1" applyFill="1" applyBorder="1" applyAlignment="1">
      <alignment horizontal="center" vertical="center"/>
    </xf>
    <xf numFmtId="164" fontId="3" fillId="5" borderId="4" xfId="0" applyNumberFormat="1" applyFont="1" applyFill="1" applyBorder="1" applyAlignment="1">
      <alignment horizontal="center" vertical="center"/>
    </xf>
    <xf numFmtId="0" fontId="3" fillId="5" borderId="9" xfId="0" applyFont="1" applyFill="1" applyBorder="1" applyAlignment="1">
      <alignment horizontal="center" vertical="center" wrapText="1"/>
    </xf>
    <xf numFmtId="42" fontId="14" fillId="5" borderId="9" xfId="1" applyNumberFormat="1" applyFont="1" applyFill="1" applyBorder="1" applyAlignment="1">
      <alignment horizontal="center" vertical="center" wrapText="1"/>
    </xf>
    <xf numFmtId="42" fontId="1" fillId="5" borderId="4" xfId="1" applyNumberFormat="1" applyFont="1" applyFill="1" applyBorder="1" applyAlignment="1">
      <alignment horizontal="center"/>
    </xf>
    <xf numFmtId="42" fontId="1" fillId="11" borderId="9" xfId="0" applyNumberFormat="1" applyFont="1" applyFill="1" applyBorder="1"/>
    <xf numFmtId="42" fontId="1" fillId="11" borderId="9" xfId="1" applyNumberFormat="1" applyFont="1" applyFill="1" applyBorder="1"/>
    <xf numFmtId="0" fontId="41" fillId="4" borderId="60" xfId="0" applyFont="1" applyFill="1" applyBorder="1" applyAlignment="1">
      <alignment horizontal="center" vertical="center"/>
    </xf>
    <xf numFmtId="164" fontId="41" fillId="5" borderId="26" xfId="0" applyNumberFormat="1" applyFont="1" applyFill="1" applyBorder="1" applyAlignment="1">
      <alignment horizontal="center" vertical="center" wrapText="1"/>
    </xf>
    <xf numFmtId="164" fontId="41" fillId="5" borderId="54" xfId="0" applyNumberFormat="1" applyFont="1" applyFill="1" applyBorder="1" applyAlignment="1">
      <alignment horizontal="center" vertical="center" wrapText="1"/>
    </xf>
    <xf numFmtId="42" fontId="6" fillId="0" borderId="71" xfId="0" applyNumberFormat="1" applyFont="1" applyBorder="1" applyAlignment="1">
      <alignment horizontal="center" vertical="center"/>
    </xf>
    <xf numFmtId="42" fontId="6" fillId="0" borderId="61" xfId="0" applyNumberFormat="1" applyFont="1" applyBorder="1" applyAlignment="1">
      <alignment horizontal="center" vertical="center"/>
    </xf>
    <xf numFmtId="42" fontId="6" fillId="8" borderId="71" xfId="0" applyNumberFormat="1" applyFont="1" applyFill="1" applyBorder="1" applyAlignment="1">
      <alignment horizontal="center" vertical="center"/>
    </xf>
    <xf numFmtId="0" fontId="1" fillId="0" borderId="1" xfId="0" applyFont="1" applyBorder="1" applyAlignment="1">
      <alignment horizontal="center"/>
    </xf>
    <xf numFmtId="42" fontId="1" fillId="0" borderId="28" xfId="1" applyNumberFormat="1" applyFont="1" applyFill="1" applyBorder="1"/>
    <xf numFmtId="0" fontId="14" fillId="0" borderId="0" xfId="1" applyNumberFormat="1" applyFont="1" applyFill="1" applyBorder="1" applyAlignment="1">
      <alignment horizontal="center"/>
    </xf>
    <xf numFmtId="0" fontId="13" fillId="0" borderId="55" xfId="1" applyNumberFormat="1" applyFont="1" applyFill="1" applyBorder="1" applyAlignment="1">
      <alignment horizontal="center"/>
    </xf>
    <xf numFmtId="0" fontId="1" fillId="0" borderId="23" xfId="0" applyFont="1" applyBorder="1" applyAlignment="1">
      <alignment horizontal="center"/>
    </xf>
    <xf numFmtId="0" fontId="1" fillId="0" borderId="14" xfId="0" applyFont="1" applyBorder="1" applyAlignment="1">
      <alignment horizontal="center"/>
    </xf>
    <xf numFmtId="42" fontId="1" fillId="0" borderId="14" xfId="1" applyNumberFormat="1" applyFont="1" applyFill="1" applyBorder="1"/>
    <xf numFmtId="42" fontId="1" fillId="0" borderId="26" xfId="1" applyNumberFormat="1" applyFont="1" applyFill="1" applyBorder="1"/>
    <xf numFmtId="0" fontId="35" fillId="0" borderId="26" xfId="0" applyFont="1" applyBorder="1"/>
    <xf numFmtId="0" fontId="20" fillId="11" borderId="4" xfId="0" applyFont="1" applyFill="1" applyBorder="1" applyAlignment="1">
      <alignment horizontal="center" vertical="center" wrapText="1"/>
    </xf>
    <xf numFmtId="0" fontId="3" fillId="5" borderId="4" xfId="0" applyFont="1" applyFill="1" applyBorder="1" applyAlignment="1">
      <alignment horizontal="center" vertical="center" wrapText="1"/>
    </xf>
    <xf numFmtId="0" fontId="3" fillId="11" borderId="4" xfId="0" applyFont="1" applyFill="1" applyBorder="1" applyAlignment="1">
      <alignment horizontal="center" vertical="center" wrapText="1"/>
    </xf>
    <xf numFmtId="0" fontId="3" fillId="6" borderId="18" xfId="0" applyFont="1" applyFill="1" applyBorder="1" applyAlignment="1">
      <alignment horizontal="center" vertical="center" wrapText="1"/>
    </xf>
    <xf numFmtId="42" fontId="1" fillId="0" borderId="42" xfId="1" applyNumberFormat="1" applyFont="1" applyFill="1" applyBorder="1"/>
    <xf numFmtId="0" fontId="1" fillId="0" borderId="72" xfId="0" applyFont="1" applyBorder="1" applyAlignment="1">
      <alignment horizontal="center"/>
    </xf>
    <xf numFmtId="42" fontId="1" fillId="0" borderId="63" xfId="1" applyNumberFormat="1" applyFont="1" applyBorder="1"/>
    <xf numFmtId="0" fontId="50" fillId="0" borderId="29" xfId="0" applyFont="1" applyBorder="1" applyAlignment="1">
      <alignment horizontal="center" vertical="center"/>
    </xf>
    <xf numFmtId="0" fontId="50" fillId="0" borderId="39" xfId="0" applyFont="1" applyBorder="1" applyAlignment="1">
      <alignment horizontal="center" vertical="center"/>
    </xf>
    <xf numFmtId="0" fontId="50" fillId="0" borderId="64" xfId="0" applyFont="1" applyBorder="1" applyAlignment="1">
      <alignment horizontal="center" vertical="center"/>
    </xf>
    <xf numFmtId="0" fontId="50" fillId="0" borderId="4" xfId="0" applyFont="1" applyBorder="1" applyAlignment="1">
      <alignment horizontal="center" vertical="center"/>
    </xf>
    <xf numFmtId="0" fontId="50" fillId="0" borderId="57" xfId="0" applyFont="1" applyBorder="1" applyAlignment="1">
      <alignment horizontal="center" vertical="center"/>
    </xf>
    <xf numFmtId="0" fontId="50" fillId="0" borderId="7" xfId="0" applyFont="1" applyBorder="1" applyAlignment="1">
      <alignment horizontal="center" vertical="center"/>
    </xf>
    <xf numFmtId="0" fontId="13" fillId="0" borderId="4" xfId="0" applyFont="1" applyBorder="1" applyAlignment="1">
      <alignment horizontal="center" vertical="center" wrapText="1"/>
    </xf>
    <xf numFmtId="0" fontId="3" fillId="0" borderId="4" xfId="0" applyFont="1" applyBorder="1" applyAlignment="1">
      <alignment horizontal="center" vertical="center" wrapText="1"/>
    </xf>
    <xf numFmtId="0" fontId="3" fillId="0" borderId="11" xfId="0" applyFont="1" applyBorder="1" applyAlignment="1">
      <alignment horizontal="center" vertical="center" wrapText="1"/>
    </xf>
    <xf numFmtId="164" fontId="27" fillId="0" borderId="26" xfId="0" applyNumberFormat="1" applyFont="1" applyBorder="1" applyAlignment="1">
      <alignment horizontal="center" vertical="center"/>
    </xf>
    <xf numFmtId="42" fontId="27" fillId="0" borderId="9" xfId="1" applyNumberFormat="1" applyFont="1" applyFill="1" applyBorder="1" applyAlignment="1">
      <alignment horizontal="center" vertical="center"/>
    </xf>
    <xf numFmtId="0" fontId="14" fillId="0" borderId="57" xfId="0" applyFont="1" applyBorder="1"/>
    <xf numFmtId="0" fontId="14" fillId="0" borderId="58" xfId="0" applyFont="1" applyBorder="1"/>
    <xf numFmtId="0" fontId="14" fillId="0" borderId="58" xfId="0" applyFont="1" applyBorder="1" applyAlignment="1">
      <alignment horizontal="center"/>
    </xf>
    <xf numFmtId="0" fontId="13" fillId="0" borderId="26" xfId="0" applyFont="1" applyBorder="1" applyAlignment="1">
      <alignment horizontal="center"/>
    </xf>
    <xf numFmtId="0" fontId="3" fillId="0" borderId="28" xfId="0" applyFont="1" applyBorder="1" applyAlignment="1">
      <alignment horizontal="center"/>
    </xf>
    <xf numFmtId="0" fontId="3" fillId="0" borderId="26" xfId="0" applyFont="1" applyBorder="1" applyAlignment="1">
      <alignment horizontal="center"/>
    </xf>
    <xf numFmtId="0" fontId="3" fillId="0" borderId="35" xfId="0" applyFont="1" applyBorder="1" applyAlignment="1">
      <alignment horizontal="center"/>
    </xf>
    <xf numFmtId="0" fontId="51" fillId="8" borderId="9" xfId="0" applyFont="1" applyFill="1" applyBorder="1" applyAlignment="1">
      <alignment horizontal="center" vertical="center" wrapText="1"/>
    </xf>
    <xf numFmtId="0" fontId="14" fillId="0" borderId="69" xfId="0" applyFont="1" applyBorder="1"/>
    <xf numFmtId="0" fontId="14" fillId="0" borderId="25" xfId="0" applyFont="1" applyBorder="1"/>
    <xf numFmtId="0" fontId="14" fillId="0" borderId="48" xfId="0" applyFont="1" applyBorder="1" applyAlignment="1">
      <alignment horizontal="center"/>
    </xf>
    <xf numFmtId="0" fontId="14" fillId="0" borderId="50" xfId="0" applyFont="1" applyBorder="1" applyAlignment="1">
      <alignment horizontal="center"/>
    </xf>
    <xf numFmtId="0" fontId="14" fillId="0" borderId="25" xfId="0" applyFont="1" applyBorder="1" applyAlignment="1">
      <alignment horizontal="center"/>
    </xf>
    <xf numFmtId="0" fontId="13" fillId="0" borderId="25" xfId="0" applyFont="1" applyBorder="1" applyAlignment="1">
      <alignment horizontal="center"/>
    </xf>
    <xf numFmtId="42" fontId="14" fillId="0" borderId="50" xfId="1" applyNumberFormat="1" applyFont="1" applyFill="1" applyBorder="1"/>
    <xf numFmtId="42" fontId="14" fillId="0" borderId="25" xfId="1" applyNumberFormat="1" applyFont="1" applyFill="1" applyBorder="1"/>
    <xf numFmtId="0" fontId="14" fillId="0" borderId="50" xfId="1" applyNumberFormat="1" applyFont="1" applyFill="1" applyBorder="1" applyAlignment="1">
      <alignment horizontal="center"/>
    </xf>
    <xf numFmtId="0" fontId="13" fillId="0" borderId="68" xfId="1" applyNumberFormat="1" applyFont="1" applyFill="1" applyBorder="1" applyAlignment="1">
      <alignment horizontal="center"/>
    </xf>
    <xf numFmtId="42" fontId="14" fillId="0" borderId="58" xfId="0" applyNumberFormat="1" applyFont="1" applyBorder="1" applyAlignment="1">
      <alignment horizontal="center"/>
    </xf>
    <xf numFmtId="0" fontId="13" fillId="0" borderId="59" xfId="0" applyFont="1" applyBorder="1" applyAlignment="1">
      <alignment horizontal="center"/>
    </xf>
    <xf numFmtId="164" fontId="41" fillId="5" borderId="25" xfId="0" applyNumberFormat="1" applyFont="1" applyFill="1" applyBorder="1" applyAlignment="1">
      <alignment horizontal="center" vertical="center" wrapText="1"/>
    </xf>
    <xf numFmtId="0" fontId="41" fillId="4" borderId="68" xfId="0" applyFont="1" applyFill="1" applyBorder="1" applyAlignment="1">
      <alignment horizontal="center" vertical="center"/>
    </xf>
    <xf numFmtId="0" fontId="41" fillId="4" borderId="59" xfId="0" applyFont="1" applyFill="1" applyBorder="1" applyAlignment="1">
      <alignment horizontal="center" vertical="center" wrapText="1"/>
    </xf>
    <xf numFmtId="0" fontId="41" fillId="5" borderId="58" xfId="0" applyFont="1" applyFill="1" applyBorder="1" applyAlignment="1">
      <alignment horizontal="center" vertical="center" wrapText="1"/>
    </xf>
    <xf numFmtId="0" fontId="1" fillId="6" borderId="28" xfId="0" applyFont="1" applyFill="1" applyBorder="1" applyAlignment="1">
      <alignment horizontal="center" vertical="center" wrapText="1"/>
    </xf>
    <xf numFmtId="0" fontId="5" fillId="4" borderId="54" xfId="0" applyFont="1" applyFill="1" applyBorder="1" applyAlignment="1">
      <alignment horizontal="center" vertical="center" wrapText="1"/>
    </xf>
    <xf numFmtId="0" fontId="3" fillId="0" borderId="58" xfId="0" applyFont="1" applyBorder="1" applyAlignment="1">
      <alignment horizontal="center" vertical="center" wrapText="1"/>
    </xf>
    <xf numFmtId="42" fontId="3" fillId="0" borderId="59" xfId="1" applyNumberFormat="1" applyFont="1" applyFill="1" applyBorder="1" applyAlignment="1">
      <alignment horizontal="center" vertical="center" wrapText="1"/>
    </xf>
    <xf numFmtId="0" fontId="1" fillId="0" borderId="58" xfId="0" applyFont="1" applyBorder="1" applyAlignment="1">
      <alignment horizontal="center" vertical="center" wrapText="1"/>
    </xf>
    <xf numFmtId="0" fontId="1" fillId="0" borderId="30" xfId="0" applyFont="1" applyBorder="1" applyAlignment="1">
      <alignment horizontal="center" vertical="center" wrapText="1"/>
    </xf>
    <xf numFmtId="0" fontId="1" fillId="0" borderId="31" xfId="0" applyFont="1" applyBorder="1" applyAlignment="1">
      <alignment horizontal="center" vertical="center" wrapText="1"/>
    </xf>
    <xf numFmtId="42" fontId="1" fillId="0" borderId="31" xfId="1" applyNumberFormat="1" applyFont="1" applyFill="1" applyBorder="1" applyAlignment="1">
      <alignment horizontal="center" vertical="center" wrapText="1"/>
    </xf>
    <xf numFmtId="42" fontId="1" fillId="0" borderId="30" xfId="1" applyNumberFormat="1" applyFont="1" applyFill="1" applyBorder="1" applyAlignment="1">
      <alignment horizontal="center" vertical="center" wrapText="1"/>
    </xf>
    <xf numFmtId="0" fontId="1" fillId="0" borderId="57" xfId="0" applyFont="1" applyBorder="1" applyAlignment="1">
      <alignment horizontal="left" vertical="center" wrapText="1"/>
    </xf>
    <xf numFmtId="0" fontId="1" fillId="0" borderId="58" xfId="0" applyFont="1" applyBorder="1" applyAlignment="1">
      <alignment horizontal="left" vertical="center" wrapText="1"/>
    </xf>
    <xf numFmtId="0" fontId="41" fillId="4" borderId="65" xfId="0" applyFont="1" applyFill="1" applyBorder="1" applyAlignment="1">
      <alignment horizontal="center" vertical="center" wrapText="1"/>
    </xf>
    <xf numFmtId="0" fontId="1" fillId="13" borderId="32" xfId="0" applyFont="1" applyFill="1" applyBorder="1" applyAlignment="1">
      <alignment horizontal="left"/>
    </xf>
    <xf numFmtId="0" fontId="53" fillId="6" borderId="9" xfId="0" applyFont="1" applyFill="1" applyBorder="1" applyAlignment="1">
      <alignment horizontal="center" vertical="center" wrapText="1"/>
    </xf>
    <xf numFmtId="0" fontId="9" fillId="0" borderId="0" xfId="0" applyFont="1"/>
    <xf numFmtId="0" fontId="55" fillId="0" borderId="0" xfId="3" applyFont="1"/>
    <xf numFmtId="0" fontId="43" fillId="0" borderId="0" xfId="3" applyFont="1"/>
    <xf numFmtId="164" fontId="14" fillId="0" borderId="28" xfId="0" applyNumberFormat="1" applyFont="1" applyBorder="1" applyAlignment="1">
      <alignment horizontal="center" vertical="center" wrapText="1"/>
    </xf>
    <xf numFmtId="164" fontId="14" fillId="0" borderId="26" xfId="0" applyNumberFormat="1" applyFont="1" applyBorder="1" applyAlignment="1">
      <alignment horizontal="center" vertical="center" wrapText="1"/>
    </xf>
    <xf numFmtId="164" fontId="14" fillId="0" borderId="25" xfId="0" applyNumberFormat="1" applyFont="1" applyBorder="1" applyAlignment="1">
      <alignment horizontal="center" vertical="center" wrapText="1"/>
    </xf>
    <xf numFmtId="164" fontId="1" fillId="0" borderId="58" xfId="0" applyNumberFormat="1" applyFont="1" applyBorder="1" applyAlignment="1">
      <alignment horizontal="center" vertical="center" wrapText="1"/>
    </xf>
    <xf numFmtId="0" fontId="14" fillId="0" borderId="58" xfId="0" applyFont="1" applyBorder="1" applyAlignment="1">
      <alignment horizontal="center" vertical="center" wrapText="1"/>
    </xf>
    <xf numFmtId="0" fontId="1" fillId="0" borderId="54" xfId="0" applyFont="1" applyBorder="1" applyAlignment="1">
      <alignment horizontal="center" vertical="center" wrapText="1"/>
    </xf>
    <xf numFmtId="164" fontId="14" fillId="0" borderId="26" xfId="0" applyNumberFormat="1" applyFont="1" applyBorder="1" applyAlignment="1">
      <alignment horizontal="center" vertical="center"/>
    </xf>
    <xf numFmtId="0" fontId="50" fillId="0" borderId="69" xfId="0" applyFont="1" applyBorder="1" applyAlignment="1">
      <alignment horizontal="center" vertical="center"/>
    </xf>
    <xf numFmtId="0" fontId="1" fillId="0" borderId="25" xfId="0" applyFont="1" applyBorder="1" applyAlignment="1">
      <alignment horizontal="center" vertical="center" wrapText="1"/>
    </xf>
    <xf numFmtId="164" fontId="1" fillId="0" borderId="49" xfId="0" applyNumberFormat="1" applyFont="1" applyBorder="1" applyAlignment="1">
      <alignment horizontal="center" vertical="center"/>
    </xf>
    <xf numFmtId="164" fontId="27" fillId="0" borderId="25" xfId="0" applyNumberFormat="1" applyFont="1" applyBorder="1" applyAlignment="1">
      <alignment horizontal="center" vertical="center"/>
    </xf>
    <xf numFmtId="0" fontId="1" fillId="0" borderId="25" xfId="0" applyFont="1" applyBorder="1" applyAlignment="1">
      <alignment horizontal="center" vertical="center"/>
    </xf>
    <xf numFmtId="0" fontId="1" fillId="0" borderId="48" xfId="0" applyFont="1" applyBorder="1" applyAlignment="1">
      <alignment horizontal="center" vertical="center"/>
    </xf>
    <xf numFmtId="164" fontId="27" fillId="0" borderId="25" xfId="0" applyNumberFormat="1" applyFont="1" applyBorder="1" applyAlignment="1">
      <alignment horizontal="center" vertical="center" wrapText="1"/>
    </xf>
    <xf numFmtId="42" fontId="1" fillId="0" borderId="28" xfId="1" applyNumberFormat="1" applyFont="1" applyBorder="1"/>
    <xf numFmtId="42" fontId="1" fillId="0" borderId="27" xfId="1" applyNumberFormat="1" applyFont="1" applyBorder="1"/>
    <xf numFmtId="0" fontId="1" fillId="0" borderId="69" xfId="0" applyFont="1" applyBorder="1"/>
    <xf numFmtId="0" fontId="1" fillId="0" borderId="50" xfId="0" applyFont="1" applyBorder="1"/>
    <xf numFmtId="0" fontId="1" fillId="0" borderId="25" xfId="0" applyFont="1" applyBorder="1" applyAlignment="1">
      <alignment horizontal="center"/>
    </xf>
    <xf numFmtId="0" fontId="1" fillId="0" borderId="14" xfId="0" applyFont="1" applyBorder="1"/>
    <xf numFmtId="0" fontId="53" fillId="6" borderId="13" xfId="0" applyFont="1" applyFill="1" applyBorder="1" applyAlignment="1">
      <alignment horizontal="center" vertical="center" wrapText="1"/>
    </xf>
    <xf numFmtId="164" fontId="1" fillId="11" borderId="4" xfId="0" applyNumberFormat="1" applyFont="1" applyFill="1" applyBorder="1"/>
    <xf numFmtId="0" fontId="16" fillId="0" borderId="25" xfId="0" applyFont="1" applyBorder="1" applyAlignment="1">
      <alignment horizontal="center" vertical="center" wrapText="1"/>
    </xf>
    <xf numFmtId="0" fontId="41" fillId="5" borderId="25" xfId="0" applyFont="1" applyFill="1" applyBorder="1" applyAlignment="1">
      <alignment horizontal="center" vertical="center" wrapText="1"/>
    </xf>
    <xf numFmtId="0" fontId="41" fillId="4" borderId="68" xfId="0" applyFont="1" applyFill="1" applyBorder="1" applyAlignment="1">
      <alignment horizontal="center" vertical="center" wrapText="1"/>
    </xf>
    <xf numFmtId="42" fontId="1" fillId="0" borderId="26" xfId="1" applyNumberFormat="1" applyFont="1" applyBorder="1"/>
    <xf numFmtId="0" fontId="1" fillId="0" borderId="57" xfId="0" applyFont="1" applyBorder="1"/>
    <xf numFmtId="0" fontId="1" fillId="0" borderId="31" xfId="0" applyFont="1" applyBorder="1"/>
    <xf numFmtId="0" fontId="1" fillId="0" borderId="58" xfId="0" applyFont="1" applyBorder="1" applyAlignment="1">
      <alignment horizontal="center"/>
    </xf>
    <xf numFmtId="42" fontId="1" fillId="0" borderId="58" xfId="1" applyNumberFormat="1" applyFont="1" applyBorder="1"/>
    <xf numFmtId="42" fontId="1" fillId="0" borderId="61" xfId="1" applyNumberFormat="1" applyFont="1" applyBorder="1"/>
    <xf numFmtId="42" fontId="1" fillId="0" borderId="71" xfId="1" applyNumberFormat="1" applyFont="1" applyBorder="1"/>
    <xf numFmtId="42" fontId="1" fillId="0" borderId="20" xfId="1" applyNumberFormat="1" applyFont="1" applyBorder="1"/>
    <xf numFmtId="42" fontId="1" fillId="0" borderId="8" xfId="1" applyNumberFormat="1" applyFont="1" applyBorder="1"/>
    <xf numFmtId="42" fontId="1" fillId="0" borderId="0" xfId="1" applyNumberFormat="1" applyFont="1" applyFill="1" applyBorder="1" applyAlignment="1">
      <alignment vertical="center" wrapText="1"/>
    </xf>
    <xf numFmtId="165" fontId="14" fillId="0" borderId="0" xfId="0" applyNumberFormat="1" applyFont="1" applyAlignment="1">
      <alignment vertical="center"/>
    </xf>
    <xf numFmtId="0" fontId="3" fillId="0" borderId="31" xfId="0" applyFont="1" applyBorder="1" applyAlignment="1">
      <alignment horizontal="center" vertical="center" wrapText="1"/>
    </xf>
    <xf numFmtId="0" fontId="13" fillId="0" borderId="50" xfId="0" applyFont="1" applyBorder="1" applyAlignment="1">
      <alignment horizontal="center"/>
    </xf>
    <xf numFmtId="0" fontId="13" fillId="0" borderId="14" xfId="0" applyFont="1" applyBorder="1" applyAlignment="1">
      <alignment horizontal="center"/>
    </xf>
    <xf numFmtId="0" fontId="3" fillId="0" borderId="14" xfId="0" applyFont="1" applyBorder="1" applyAlignment="1">
      <alignment horizontal="center"/>
    </xf>
    <xf numFmtId="0" fontId="3" fillId="0" borderId="42" xfId="0" applyFont="1" applyBorder="1" applyAlignment="1">
      <alignment horizontal="center"/>
    </xf>
    <xf numFmtId="165" fontId="36" fillId="0" borderId="8" xfId="0" applyNumberFormat="1" applyFont="1" applyBorder="1" applyAlignment="1">
      <alignment vertical="center" wrapText="1"/>
    </xf>
    <xf numFmtId="0" fontId="1" fillId="14" borderId="39" xfId="0" applyFont="1" applyFill="1" applyBorder="1"/>
    <xf numFmtId="0" fontId="1" fillId="14" borderId="26" xfId="0" applyFont="1" applyFill="1" applyBorder="1"/>
    <xf numFmtId="0" fontId="1" fillId="14" borderId="23" xfId="0" applyFont="1" applyFill="1" applyBorder="1" applyAlignment="1">
      <alignment horizontal="center"/>
    </xf>
    <xf numFmtId="0" fontId="3" fillId="14" borderId="14" xfId="0" applyFont="1" applyFill="1" applyBorder="1" applyAlignment="1">
      <alignment horizontal="center"/>
    </xf>
    <xf numFmtId="0" fontId="1" fillId="14" borderId="26" xfId="0" applyFont="1" applyFill="1" applyBorder="1" applyAlignment="1">
      <alignment horizontal="center"/>
    </xf>
    <xf numFmtId="0" fontId="1" fillId="14" borderId="14" xfId="0" applyFont="1" applyFill="1" applyBorder="1" applyAlignment="1">
      <alignment horizontal="center"/>
    </xf>
    <xf numFmtId="0" fontId="3" fillId="14" borderId="26" xfId="0" applyFont="1" applyFill="1" applyBorder="1" applyAlignment="1">
      <alignment horizontal="center"/>
    </xf>
    <xf numFmtId="42" fontId="1" fillId="14" borderId="14" xfId="1" applyNumberFormat="1" applyFont="1" applyFill="1" applyBorder="1"/>
    <xf numFmtId="42" fontId="1" fillId="14" borderId="26" xfId="1" applyNumberFormat="1" applyFont="1" applyFill="1" applyBorder="1"/>
    <xf numFmtId="0" fontId="14" fillId="14" borderId="14" xfId="1" applyNumberFormat="1" applyFont="1" applyFill="1" applyBorder="1" applyAlignment="1">
      <alignment horizontal="center"/>
    </xf>
    <xf numFmtId="0" fontId="13" fillId="14" borderId="44" xfId="1" applyNumberFormat="1" applyFont="1" applyFill="1" applyBorder="1" applyAlignment="1">
      <alignment horizontal="center"/>
    </xf>
    <xf numFmtId="0" fontId="58" fillId="14" borderId="26" xfId="0" applyFont="1" applyFill="1" applyBorder="1"/>
    <xf numFmtId="0" fontId="1" fillId="14" borderId="64" xfId="0" applyFont="1" applyFill="1" applyBorder="1"/>
    <xf numFmtId="0" fontId="1" fillId="14" borderId="54" xfId="0" applyFont="1" applyFill="1" applyBorder="1"/>
    <xf numFmtId="0" fontId="1" fillId="14" borderId="46" xfId="0" applyFont="1" applyFill="1" applyBorder="1" applyAlignment="1">
      <alignment horizontal="center"/>
    </xf>
    <xf numFmtId="0" fontId="3" fillId="14" borderId="24" xfId="0" applyFont="1" applyFill="1" applyBorder="1" applyAlignment="1">
      <alignment horizontal="center"/>
    </xf>
    <xf numFmtId="42" fontId="1" fillId="14" borderId="24" xfId="1" applyNumberFormat="1" applyFont="1" applyFill="1" applyBorder="1"/>
    <xf numFmtId="0" fontId="14" fillId="14" borderId="67" xfId="1" applyNumberFormat="1" applyFont="1" applyFill="1" applyBorder="1" applyAlignment="1">
      <alignment horizontal="center"/>
    </xf>
    <xf numFmtId="0" fontId="13" fillId="14" borderId="65" xfId="1" applyNumberFormat="1" applyFont="1" applyFill="1" applyBorder="1" applyAlignment="1">
      <alignment horizontal="center"/>
    </xf>
    <xf numFmtId="0" fontId="1" fillId="14" borderId="29" xfId="0" applyFont="1" applyFill="1" applyBorder="1"/>
    <xf numFmtId="0" fontId="1" fillId="14" borderId="28" xfId="0" applyFont="1" applyFill="1" applyBorder="1"/>
    <xf numFmtId="0" fontId="1" fillId="14" borderId="28" xfId="0" applyFont="1" applyFill="1" applyBorder="1" applyAlignment="1">
      <alignment horizontal="center"/>
    </xf>
    <xf numFmtId="42" fontId="1" fillId="14" borderId="28" xfId="0" applyNumberFormat="1" applyFont="1" applyFill="1" applyBorder="1" applyAlignment="1">
      <alignment horizontal="center"/>
    </xf>
    <xf numFmtId="0" fontId="3" fillId="14" borderId="55" xfId="0" applyFont="1" applyFill="1" applyBorder="1" applyAlignment="1">
      <alignment horizontal="center"/>
    </xf>
    <xf numFmtId="0" fontId="1" fillId="0" borderId="19" xfId="0" applyFont="1" applyBorder="1" applyAlignment="1">
      <alignment horizontal="center"/>
    </xf>
    <xf numFmtId="0" fontId="1" fillId="13" borderId="74" xfId="0" applyFont="1" applyFill="1" applyBorder="1" applyAlignment="1">
      <alignment horizontal="left"/>
    </xf>
    <xf numFmtId="42" fontId="1" fillId="0" borderId="35" xfId="1" applyNumberFormat="1" applyFont="1" applyBorder="1"/>
    <xf numFmtId="42" fontId="1" fillId="0" borderId="70" xfId="1" applyNumberFormat="1" applyFont="1" applyBorder="1"/>
    <xf numFmtId="166" fontId="59" fillId="0" borderId="0" xfId="4" applyNumberFormat="1" applyFont="1"/>
    <xf numFmtId="0" fontId="36" fillId="11" borderId="58" xfId="0" applyFont="1" applyFill="1" applyBorder="1" applyAlignment="1">
      <alignment horizontal="center" vertical="center" wrapText="1"/>
    </xf>
    <xf numFmtId="164" fontId="36" fillId="11" borderId="58" xfId="0" applyNumberFormat="1" applyFont="1" applyFill="1" applyBorder="1" applyAlignment="1">
      <alignment horizontal="center" vertical="center" wrapText="1"/>
    </xf>
    <xf numFmtId="0" fontId="60" fillId="8" borderId="9" xfId="0" applyFont="1" applyFill="1" applyBorder="1" applyAlignment="1">
      <alignment horizontal="center" vertical="center"/>
    </xf>
    <xf numFmtId="0" fontId="60" fillId="8" borderId="9" xfId="0" applyFont="1" applyFill="1" applyBorder="1" applyAlignment="1">
      <alignment horizontal="center" vertical="center" wrapText="1"/>
    </xf>
    <xf numFmtId="0" fontId="63" fillId="0" borderId="3" xfId="0" applyFont="1" applyBorder="1"/>
    <xf numFmtId="0" fontId="63" fillId="0" borderId="3" xfId="0" applyFont="1" applyBorder="1" applyAlignment="1">
      <alignment horizontal="center"/>
    </xf>
    <xf numFmtId="165" fontId="0" fillId="0" borderId="3" xfId="0" applyNumberFormat="1" applyBorder="1"/>
    <xf numFmtId="0" fontId="63" fillId="0" borderId="73" xfId="0" applyFont="1" applyBorder="1"/>
    <xf numFmtId="0" fontId="63" fillId="0" borderId="73" xfId="0" applyFont="1" applyBorder="1" applyAlignment="1">
      <alignment horizontal="center"/>
    </xf>
    <xf numFmtId="165" fontId="0" fillId="0" borderId="73" xfId="0" applyNumberFormat="1" applyBorder="1"/>
    <xf numFmtId="0" fontId="0" fillId="0" borderId="4" xfId="0" applyBorder="1"/>
    <xf numFmtId="0" fontId="0" fillId="0" borderId="4" xfId="0" applyBorder="1" applyAlignment="1">
      <alignment horizontal="center"/>
    </xf>
    <xf numFmtId="165" fontId="0" fillId="0" borderId="4" xfId="0" applyNumberFormat="1" applyBorder="1"/>
    <xf numFmtId="0" fontId="60" fillId="8" borderId="12" xfId="0" applyFont="1" applyFill="1" applyBorder="1" applyAlignment="1">
      <alignment horizontal="right"/>
    </xf>
    <xf numFmtId="0" fontId="60" fillId="8" borderId="15" xfId="0" applyFont="1" applyFill="1" applyBorder="1" applyAlignment="1">
      <alignment horizontal="center"/>
    </xf>
    <xf numFmtId="0" fontId="60" fillId="8" borderId="13" xfId="0" applyFont="1" applyFill="1" applyBorder="1" applyAlignment="1">
      <alignment horizontal="right"/>
    </xf>
    <xf numFmtId="165" fontId="0" fillId="8" borderId="9" xfId="0" applyNumberFormat="1" applyFill="1" applyBorder="1"/>
    <xf numFmtId="0" fontId="0" fillId="15" borderId="0" xfId="0" applyFill="1"/>
    <xf numFmtId="0" fontId="4" fillId="0" borderId="0" xfId="0" applyFont="1"/>
    <xf numFmtId="0" fontId="54" fillId="0" borderId="0" xfId="3"/>
    <xf numFmtId="0" fontId="60" fillId="2" borderId="0" xfId="0" applyFont="1" applyFill="1" applyAlignment="1">
      <alignment horizontal="center"/>
    </xf>
    <xf numFmtId="0" fontId="62" fillId="0" borderId="0" xfId="0" applyFont="1" applyAlignment="1">
      <alignment horizontal="center"/>
    </xf>
    <xf numFmtId="0" fontId="15" fillId="0" borderId="23" xfId="0" applyFont="1" applyBorder="1" applyAlignment="1">
      <alignment horizontal="left" vertical="top" wrapText="1"/>
    </xf>
    <xf numFmtId="0" fontId="15" fillId="0" borderId="24" xfId="0" applyFont="1" applyBorder="1" applyAlignment="1">
      <alignment horizontal="left" vertical="top" wrapText="1"/>
    </xf>
    <xf numFmtId="0" fontId="1" fillId="0" borderId="23" xfId="0" applyFont="1" applyBorder="1" applyAlignment="1">
      <alignment horizontal="left" vertical="top" wrapText="1"/>
    </xf>
    <xf numFmtId="0" fontId="1" fillId="0" borderId="14" xfId="0" applyFont="1" applyBorder="1" applyAlignment="1">
      <alignment horizontal="left" vertical="top" wrapText="1"/>
    </xf>
    <xf numFmtId="0" fontId="1" fillId="0" borderId="24" xfId="0" applyFont="1" applyBorder="1" applyAlignment="1">
      <alignment horizontal="left" vertical="top" wrapText="1"/>
    </xf>
    <xf numFmtId="0" fontId="3" fillId="0" borderId="23" xfId="0" applyFont="1" applyBorder="1" applyAlignment="1">
      <alignment horizontal="left" vertical="top" wrapText="1"/>
    </xf>
    <xf numFmtId="0" fontId="3" fillId="0" borderId="24" xfId="0" applyFont="1" applyBorder="1" applyAlignment="1">
      <alignment horizontal="left" vertical="top" wrapText="1"/>
    </xf>
    <xf numFmtId="0" fontId="1" fillId="0" borderId="23" xfId="0" applyFont="1" applyBorder="1" applyAlignment="1">
      <alignment horizontal="left" vertical="top"/>
    </xf>
    <xf numFmtId="0" fontId="1" fillId="0" borderId="14" xfId="0" applyFont="1" applyBorder="1" applyAlignment="1">
      <alignment horizontal="left" vertical="top"/>
    </xf>
    <xf numFmtId="0" fontId="3" fillId="11" borderId="3" xfId="0" applyFont="1" applyFill="1" applyBorder="1" applyAlignment="1">
      <alignment horizontal="center" vertical="center" wrapText="1"/>
    </xf>
    <xf numFmtId="0" fontId="20" fillId="11" borderId="73" xfId="0" applyFont="1" applyFill="1" applyBorder="1" applyAlignment="1">
      <alignment horizontal="center" vertical="center" wrapText="1"/>
    </xf>
    <xf numFmtId="0" fontId="3" fillId="12" borderId="23" xfId="0" applyFont="1" applyFill="1" applyBorder="1" applyAlignment="1">
      <alignment horizontal="left" vertical="center" wrapText="1"/>
    </xf>
    <xf numFmtId="0" fontId="3" fillId="12" borderId="24" xfId="0" applyFont="1" applyFill="1" applyBorder="1" applyAlignment="1">
      <alignment horizontal="left" vertical="center" wrapText="1"/>
    </xf>
    <xf numFmtId="0" fontId="3" fillId="0" borderId="46" xfId="0" applyFont="1" applyBorder="1" applyAlignment="1">
      <alignment horizontal="left" vertical="top" wrapText="1"/>
    </xf>
    <xf numFmtId="0" fontId="3" fillId="0" borderId="47" xfId="0" applyFont="1" applyBorder="1" applyAlignment="1">
      <alignment horizontal="left" vertical="top" wrapText="1"/>
    </xf>
    <xf numFmtId="0" fontId="1" fillId="0" borderId="46" xfId="0" applyFont="1" applyBorder="1" applyAlignment="1">
      <alignment horizontal="left" vertical="top" wrapText="1"/>
    </xf>
    <xf numFmtId="0" fontId="1" fillId="0" borderId="67" xfId="0" applyFont="1" applyBorder="1" applyAlignment="1">
      <alignment horizontal="left" vertical="top" wrapText="1"/>
    </xf>
    <xf numFmtId="0" fontId="1" fillId="0" borderId="47" xfId="0" applyFont="1" applyBorder="1" applyAlignment="1">
      <alignment horizontal="left" vertical="top" wrapText="1"/>
    </xf>
    <xf numFmtId="0" fontId="20" fillId="3" borderId="3" xfId="0" applyFont="1" applyFill="1" applyBorder="1" applyAlignment="1">
      <alignment horizontal="center" vertical="center" wrapText="1"/>
    </xf>
    <xf numFmtId="0" fontId="20" fillId="3" borderId="73" xfId="0" applyFont="1" applyFill="1" applyBorder="1" applyAlignment="1">
      <alignment horizontal="center" vertical="center" wrapText="1"/>
    </xf>
    <xf numFmtId="0" fontId="3" fillId="0" borderId="30" xfId="0" applyFont="1" applyBorder="1" applyAlignment="1">
      <alignment horizontal="left" vertical="top" wrapText="1"/>
    </xf>
    <xf numFmtId="0" fontId="3" fillId="0" borderId="32" xfId="0" applyFont="1" applyBorder="1" applyAlignment="1">
      <alignment horizontal="left" vertical="top" wrapText="1"/>
    </xf>
    <xf numFmtId="0" fontId="52" fillId="0" borderId="30" xfId="0" applyFont="1" applyBorder="1" applyAlignment="1">
      <alignment horizontal="left" vertical="top" wrapText="1"/>
    </xf>
    <xf numFmtId="0" fontId="52" fillId="0" borderId="31" xfId="0" applyFont="1" applyBorder="1" applyAlignment="1">
      <alignment horizontal="left" vertical="top" wrapText="1"/>
    </xf>
    <xf numFmtId="0" fontId="52" fillId="0" borderId="32" xfId="0" applyFont="1" applyBorder="1" applyAlignment="1">
      <alignment horizontal="left" vertical="top" wrapText="1"/>
    </xf>
    <xf numFmtId="0" fontId="3" fillId="5" borderId="3" xfId="0" applyFont="1" applyFill="1" applyBorder="1" applyAlignment="1">
      <alignment horizontal="center" vertical="center" wrapText="1"/>
    </xf>
    <xf numFmtId="0" fontId="3" fillId="5" borderId="73" xfId="0" applyFont="1" applyFill="1" applyBorder="1" applyAlignment="1">
      <alignment horizontal="center" vertical="center" wrapText="1"/>
    </xf>
    <xf numFmtId="0" fontId="3" fillId="0" borderId="23" xfId="0" applyFont="1" applyBorder="1" applyAlignment="1">
      <alignment horizontal="left" vertical="center"/>
    </xf>
    <xf numFmtId="0" fontId="3" fillId="0" borderId="24" xfId="0" applyFont="1" applyBorder="1" applyAlignment="1">
      <alignment horizontal="left" vertical="center"/>
    </xf>
    <xf numFmtId="0" fontId="15" fillId="3" borderId="16" xfId="0" applyFont="1" applyFill="1" applyBorder="1" applyAlignment="1">
      <alignment horizontal="center" vertical="center" wrapText="1"/>
    </xf>
    <xf numFmtId="0" fontId="15" fillId="3" borderId="0" xfId="0" applyFont="1" applyFill="1" applyAlignment="1">
      <alignment horizontal="center" vertical="center" wrapText="1"/>
    </xf>
    <xf numFmtId="0" fontId="15" fillId="3" borderId="27" xfId="0" applyFont="1" applyFill="1" applyBorder="1" applyAlignment="1">
      <alignment horizontal="center" vertical="center" wrapText="1"/>
    </xf>
    <xf numFmtId="0" fontId="15" fillId="3" borderId="7" xfId="0" applyFont="1" applyFill="1" applyBorder="1" applyAlignment="1">
      <alignment horizontal="center" vertical="center" wrapText="1"/>
    </xf>
    <xf numFmtId="0" fontId="15" fillId="3" borderId="11" xfId="0" applyFont="1" applyFill="1" applyBorder="1" applyAlignment="1">
      <alignment horizontal="center" vertical="center" wrapText="1"/>
    </xf>
    <xf numFmtId="0" fontId="15" fillId="3" borderId="8" xfId="0" applyFont="1" applyFill="1" applyBorder="1" applyAlignment="1">
      <alignment horizontal="center" vertical="center" wrapText="1"/>
    </xf>
    <xf numFmtId="0" fontId="3" fillId="3" borderId="3" xfId="0" applyFont="1" applyFill="1" applyBorder="1" applyAlignment="1">
      <alignment horizontal="center" vertical="center"/>
    </xf>
    <xf numFmtId="0" fontId="3" fillId="3" borderId="73" xfId="0" applyFont="1" applyFill="1" applyBorder="1" applyAlignment="1">
      <alignment horizontal="center" vertical="center"/>
    </xf>
    <xf numFmtId="0" fontId="13" fillId="3" borderId="3" xfId="0" applyFont="1" applyFill="1" applyBorder="1" applyAlignment="1">
      <alignment horizontal="center" vertical="center" wrapText="1"/>
    </xf>
    <xf numFmtId="0" fontId="13" fillId="3" borderId="73" xfId="0" applyFont="1" applyFill="1" applyBorder="1" applyAlignment="1">
      <alignment horizontal="center" vertical="center" wrapText="1"/>
    </xf>
    <xf numFmtId="0" fontId="3" fillId="3" borderId="3" xfId="0" applyFont="1" applyFill="1" applyBorder="1" applyAlignment="1">
      <alignment horizontal="center" vertical="center" wrapText="1"/>
    </xf>
    <xf numFmtId="0" fontId="3" fillId="3" borderId="73" xfId="0" applyFont="1" applyFill="1" applyBorder="1" applyAlignment="1">
      <alignment horizontal="center" vertical="center" wrapText="1"/>
    </xf>
    <xf numFmtId="0" fontId="4" fillId="4" borderId="3" xfId="0" applyFont="1" applyFill="1" applyBorder="1" applyAlignment="1">
      <alignment horizontal="center" vertical="center" wrapText="1"/>
    </xf>
    <xf numFmtId="0" fontId="4" fillId="4" borderId="73" xfId="0" applyFont="1" applyFill="1" applyBorder="1" applyAlignment="1">
      <alignment horizontal="center" vertical="center" wrapText="1"/>
    </xf>
    <xf numFmtId="0" fontId="20" fillId="11" borderId="3" xfId="0" applyFont="1" applyFill="1" applyBorder="1" applyAlignment="1">
      <alignment horizontal="center" vertical="center" wrapText="1"/>
    </xf>
    <xf numFmtId="0" fontId="3" fillId="0" borderId="67" xfId="0" applyFont="1" applyBorder="1" applyAlignment="1">
      <alignment horizontal="left" vertical="center" wrapText="1"/>
    </xf>
    <xf numFmtId="0" fontId="3" fillId="0" borderId="47" xfId="0" applyFont="1" applyBorder="1" applyAlignment="1">
      <alignment horizontal="left" vertical="center" wrapText="1"/>
    </xf>
    <xf numFmtId="0" fontId="3" fillId="0" borderId="11" xfId="0" applyFont="1" applyBorder="1" applyAlignment="1">
      <alignment horizontal="left" vertical="center" wrapText="1"/>
    </xf>
    <xf numFmtId="0" fontId="3" fillId="0" borderId="22" xfId="0" applyFont="1" applyBorder="1" applyAlignment="1">
      <alignment horizontal="left" vertical="center" wrapText="1"/>
    </xf>
    <xf numFmtId="0" fontId="51" fillId="3" borderId="5" xfId="0" applyFont="1" applyFill="1" applyBorder="1" applyAlignment="1">
      <alignment horizontal="center" vertical="center" wrapText="1"/>
    </xf>
    <xf numFmtId="0" fontId="51" fillId="3" borderId="10" xfId="0" applyFont="1" applyFill="1" applyBorder="1" applyAlignment="1">
      <alignment horizontal="center" vertical="center" wrapText="1"/>
    </xf>
    <xf numFmtId="0" fontId="51" fillId="3" borderId="6" xfId="0" applyFont="1" applyFill="1" applyBorder="1" applyAlignment="1">
      <alignment horizontal="center" vertical="center" wrapText="1"/>
    </xf>
    <xf numFmtId="0" fontId="51" fillId="3" borderId="16" xfId="0" applyFont="1" applyFill="1" applyBorder="1" applyAlignment="1">
      <alignment horizontal="center" vertical="center" wrapText="1"/>
    </xf>
    <xf numFmtId="0" fontId="51" fillId="3" borderId="0" xfId="0" applyFont="1" applyFill="1" applyAlignment="1">
      <alignment horizontal="center" vertical="center" wrapText="1"/>
    </xf>
    <xf numFmtId="0" fontId="51" fillId="3" borderId="27" xfId="0" applyFont="1" applyFill="1" applyBorder="1" applyAlignment="1">
      <alignment horizontal="center" vertical="center" wrapText="1"/>
    </xf>
    <xf numFmtId="0" fontId="3" fillId="3" borderId="5" xfId="0" applyFont="1" applyFill="1" applyBorder="1" applyAlignment="1">
      <alignment horizontal="center" vertical="top" wrapText="1"/>
    </xf>
    <xf numFmtId="0" fontId="3" fillId="3" borderId="6" xfId="0" applyFont="1" applyFill="1" applyBorder="1" applyAlignment="1">
      <alignment horizontal="center" vertical="top" wrapText="1"/>
    </xf>
    <xf numFmtId="0" fontId="3" fillId="3" borderId="16" xfId="0" applyFont="1" applyFill="1" applyBorder="1" applyAlignment="1">
      <alignment horizontal="center" vertical="top" wrapText="1"/>
    </xf>
    <xf numFmtId="0" fontId="3" fillId="3" borderId="27" xfId="0" applyFont="1" applyFill="1" applyBorder="1" applyAlignment="1">
      <alignment horizontal="center" vertical="top" wrapText="1"/>
    </xf>
    <xf numFmtId="42" fontId="42" fillId="12" borderId="23" xfId="0" applyNumberFormat="1" applyFont="1" applyFill="1" applyBorder="1" applyAlignment="1">
      <alignment horizontal="center" vertical="center" wrapText="1"/>
    </xf>
    <xf numFmtId="42" fontId="42" fillId="12" borderId="24" xfId="0" applyNumberFormat="1" applyFont="1" applyFill="1" applyBorder="1" applyAlignment="1">
      <alignment horizontal="center" vertical="center" wrapText="1"/>
    </xf>
    <xf numFmtId="0" fontId="47" fillId="2" borderId="5" xfId="0" applyFont="1" applyFill="1" applyBorder="1" applyAlignment="1">
      <alignment horizontal="center" vertical="center" wrapText="1"/>
    </xf>
    <xf numFmtId="0" fontId="47" fillId="2" borderId="21" xfId="0" applyFont="1" applyFill="1" applyBorder="1" applyAlignment="1">
      <alignment horizontal="center" vertical="center" wrapText="1"/>
    </xf>
    <xf numFmtId="0" fontId="47" fillId="2" borderId="16" xfId="0" applyFont="1" applyFill="1" applyBorder="1" applyAlignment="1">
      <alignment horizontal="center" vertical="center" wrapText="1"/>
    </xf>
    <xf numFmtId="0" fontId="47" fillId="2" borderId="2" xfId="0" applyFont="1" applyFill="1" applyBorder="1" applyAlignment="1">
      <alignment horizontal="center" vertical="center" wrapText="1"/>
    </xf>
    <xf numFmtId="0" fontId="47" fillId="2" borderId="52" xfId="0" applyFont="1" applyFill="1" applyBorder="1" applyAlignment="1">
      <alignment horizontal="center" vertical="center" wrapText="1"/>
    </xf>
    <xf numFmtId="0" fontId="47" fillId="2" borderId="49" xfId="0" applyFont="1" applyFill="1" applyBorder="1" applyAlignment="1">
      <alignment horizontal="center" vertical="center" wrapText="1"/>
    </xf>
    <xf numFmtId="0" fontId="11" fillId="2" borderId="53" xfId="0" applyFont="1" applyFill="1" applyBorder="1" applyAlignment="1">
      <alignment horizontal="center" vertical="center" wrapText="1"/>
    </xf>
    <xf numFmtId="0" fontId="11" fillId="2" borderId="42" xfId="0" applyFont="1" applyFill="1" applyBorder="1" applyAlignment="1">
      <alignment horizontal="center" vertical="center" wrapText="1"/>
    </xf>
    <xf numFmtId="0" fontId="37" fillId="0" borderId="37" xfId="0" applyFont="1" applyBorder="1" applyAlignment="1">
      <alignment horizontal="center" vertical="center" wrapText="1"/>
    </xf>
    <xf numFmtId="0" fontId="37" fillId="0" borderId="10" xfId="0" applyFont="1" applyBorder="1" applyAlignment="1">
      <alignment horizontal="center" vertical="center" wrapText="1"/>
    </xf>
    <xf numFmtId="0" fontId="37" fillId="0" borderId="21" xfId="0" applyFont="1" applyBorder="1" applyAlignment="1">
      <alignment horizontal="center" vertical="center" wrapText="1"/>
    </xf>
    <xf numFmtId="0" fontId="37" fillId="0" borderId="1" xfId="0" applyFont="1" applyBorder="1" applyAlignment="1">
      <alignment horizontal="center" vertical="center" wrapText="1"/>
    </xf>
    <xf numFmtId="0" fontId="37" fillId="0" borderId="0" xfId="0" applyFont="1" applyAlignment="1">
      <alignment horizontal="center" vertical="center" wrapText="1"/>
    </xf>
    <xf numFmtId="0" fontId="37" fillId="0" borderId="2" xfId="0" applyFont="1" applyBorder="1" applyAlignment="1">
      <alignment horizontal="center" vertical="center" wrapText="1"/>
    </xf>
    <xf numFmtId="0" fontId="37" fillId="0" borderId="38" xfId="0" applyFont="1" applyBorder="1" applyAlignment="1">
      <alignment horizontal="center" vertical="center" wrapText="1"/>
    </xf>
    <xf numFmtId="0" fontId="37" fillId="0" borderId="11" xfId="0" applyFont="1" applyBorder="1" applyAlignment="1">
      <alignment horizontal="center" vertical="center" wrapText="1"/>
    </xf>
    <xf numFmtId="0" fontId="37" fillId="0" borderId="22" xfId="0" applyFont="1" applyBorder="1" applyAlignment="1">
      <alignment horizontal="center" vertical="center" wrapText="1"/>
    </xf>
    <xf numFmtId="0" fontId="3" fillId="0" borderId="10" xfId="0" applyFont="1" applyBorder="1" applyAlignment="1">
      <alignment horizontal="left" vertical="center" wrapText="1"/>
    </xf>
    <xf numFmtId="0" fontId="3" fillId="0" borderId="21" xfId="0" applyFont="1" applyBorder="1" applyAlignment="1">
      <alignment horizontal="left" vertical="center" wrapText="1"/>
    </xf>
    <xf numFmtId="0" fontId="3" fillId="0" borderId="50" xfId="0" applyFont="1" applyBorder="1" applyAlignment="1">
      <alignment horizontal="left" vertical="center" wrapText="1"/>
    </xf>
    <xf numFmtId="0" fontId="3" fillId="0" borderId="49" xfId="0" applyFont="1" applyBorder="1" applyAlignment="1">
      <alignment horizontal="left" vertical="center" wrapText="1"/>
    </xf>
    <xf numFmtId="42" fontId="42" fillId="0" borderId="37" xfId="0" applyNumberFormat="1" applyFont="1" applyBorder="1" applyAlignment="1">
      <alignment horizontal="center" vertical="center" wrapText="1"/>
    </xf>
    <xf numFmtId="42" fontId="42" fillId="0" borderId="10" xfId="0" applyNumberFormat="1" applyFont="1" applyBorder="1" applyAlignment="1">
      <alignment horizontal="center" vertical="center" wrapText="1"/>
    </xf>
    <xf numFmtId="42" fontId="42" fillId="0" borderId="48" xfId="0" applyNumberFormat="1" applyFont="1" applyBorder="1" applyAlignment="1">
      <alignment horizontal="center" vertical="center" wrapText="1"/>
    </xf>
    <xf numFmtId="42" fontId="42" fillId="0" borderId="50" xfId="0" applyNumberFormat="1" applyFont="1" applyBorder="1" applyAlignment="1">
      <alignment horizontal="center" vertical="center" wrapText="1"/>
    </xf>
    <xf numFmtId="42" fontId="42" fillId="0" borderId="46" xfId="0" applyNumberFormat="1" applyFont="1" applyBorder="1" applyAlignment="1">
      <alignment horizontal="center" vertical="center" wrapText="1"/>
    </xf>
    <xf numFmtId="42" fontId="42" fillId="0" borderId="47" xfId="0" applyNumberFormat="1" applyFont="1" applyBorder="1" applyAlignment="1">
      <alignment horizontal="center" vertical="center" wrapText="1"/>
    </xf>
    <xf numFmtId="42" fontId="42" fillId="0" borderId="38" xfId="0" applyNumberFormat="1" applyFont="1" applyBorder="1" applyAlignment="1">
      <alignment horizontal="center" vertical="center" wrapText="1"/>
    </xf>
    <xf numFmtId="42" fontId="42" fillId="0" borderId="22" xfId="0" applyNumberFormat="1" applyFont="1" applyBorder="1" applyAlignment="1">
      <alignment horizontal="center" vertical="center" wrapText="1"/>
    </xf>
    <xf numFmtId="0" fontId="3" fillId="0" borderId="30" xfId="0" applyFont="1" applyBorder="1" applyAlignment="1">
      <alignment horizontal="left" vertical="center"/>
    </xf>
    <xf numFmtId="0" fontId="3" fillId="0" borderId="32" xfId="0" applyFont="1" applyBorder="1" applyAlignment="1">
      <alignment horizontal="left" vertical="center"/>
    </xf>
    <xf numFmtId="0" fontId="3" fillId="8" borderId="23" xfId="0" applyFont="1" applyFill="1" applyBorder="1" applyAlignment="1">
      <alignment horizontal="left" vertical="center"/>
    </xf>
    <xf numFmtId="0" fontId="3" fillId="8" borderId="24" xfId="0" applyFont="1" applyFill="1" applyBorder="1" applyAlignment="1">
      <alignment horizontal="left" vertical="center"/>
    </xf>
    <xf numFmtId="0" fontId="3" fillId="0" borderId="38" xfId="0" applyFont="1" applyBorder="1" applyAlignment="1">
      <alignment horizontal="left" vertical="center"/>
    </xf>
    <xf numFmtId="0" fontId="3" fillId="0" borderId="22" xfId="0" applyFont="1" applyBorder="1" applyAlignment="1">
      <alignment horizontal="left" vertical="center"/>
    </xf>
    <xf numFmtId="0" fontId="7" fillId="0" borderId="0" xfId="0" applyFont="1" applyAlignment="1">
      <alignment horizontal="left"/>
    </xf>
    <xf numFmtId="0" fontId="3" fillId="0" borderId="53" xfId="0" applyFont="1" applyBorder="1" applyAlignment="1">
      <alignment horizontal="left" vertical="top" wrapText="1"/>
    </xf>
    <xf numFmtId="0" fontId="3" fillId="0" borderId="70" xfId="0" applyFont="1" applyBorder="1" applyAlignment="1">
      <alignment horizontal="left" vertical="top" wrapText="1"/>
    </xf>
    <xf numFmtId="0" fontId="1" fillId="0" borderId="53" xfId="0" applyFont="1" applyBorder="1" applyAlignment="1">
      <alignment horizontal="left" vertical="top"/>
    </xf>
    <xf numFmtId="0" fontId="1" fillId="0" borderId="43" xfId="0" applyFont="1" applyBorder="1" applyAlignment="1">
      <alignment horizontal="left" vertical="top"/>
    </xf>
    <xf numFmtId="0" fontId="1" fillId="0" borderId="70" xfId="0" applyFont="1" applyBorder="1" applyAlignment="1">
      <alignment horizontal="left" vertical="top"/>
    </xf>
    <xf numFmtId="0" fontId="3" fillId="0" borderId="10" xfId="0" applyFont="1" applyBorder="1" applyAlignment="1">
      <alignment horizontal="center" vertical="center" wrapText="1"/>
    </xf>
    <xf numFmtId="0" fontId="3" fillId="0" borderId="0" xfId="0" applyFont="1" applyAlignment="1">
      <alignment horizontal="center" vertical="center" wrapText="1"/>
    </xf>
    <xf numFmtId="0" fontId="1" fillId="0" borderId="48" xfId="0" applyFont="1" applyBorder="1" applyAlignment="1">
      <alignment horizontal="left" vertical="top" wrapText="1"/>
    </xf>
    <xf numFmtId="0" fontId="1" fillId="0" borderId="50" xfId="0" applyFont="1" applyBorder="1" applyAlignment="1">
      <alignment horizontal="left" vertical="top" wrapText="1"/>
    </xf>
    <xf numFmtId="0" fontId="1" fillId="0" borderId="49" xfId="0" applyFont="1" applyBorder="1" applyAlignment="1">
      <alignment horizontal="left" vertical="top" wrapText="1"/>
    </xf>
    <xf numFmtId="42" fontId="13" fillId="12" borderId="23" xfId="0" applyNumberFormat="1" applyFont="1" applyFill="1" applyBorder="1" applyAlignment="1">
      <alignment horizontal="left" vertical="center" wrapText="1"/>
    </xf>
    <xf numFmtId="42" fontId="13" fillId="12" borderId="24" xfId="0" applyNumberFormat="1" applyFont="1" applyFill="1" applyBorder="1" applyAlignment="1">
      <alignment horizontal="left" vertical="center" wrapText="1"/>
    </xf>
    <xf numFmtId="0" fontId="15" fillId="0" borderId="48" xfId="0" applyFont="1" applyBorder="1" applyAlignment="1">
      <alignment horizontal="left" vertical="top" wrapText="1"/>
    </xf>
    <xf numFmtId="0" fontId="15" fillId="0" borderId="49" xfId="0" applyFont="1" applyBorder="1" applyAlignment="1">
      <alignment horizontal="left" vertical="top" wrapText="1"/>
    </xf>
    <xf numFmtId="165" fontId="6" fillId="0" borderId="23" xfId="0" applyNumberFormat="1" applyFont="1" applyBorder="1" applyAlignment="1">
      <alignment horizontal="center" vertical="center"/>
    </xf>
    <xf numFmtId="165" fontId="6" fillId="0" borderId="71" xfId="0" applyNumberFormat="1" applyFont="1" applyBorder="1" applyAlignment="1">
      <alignment horizontal="center" vertical="center"/>
    </xf>
    <xf numFmtId="0" fontId="47" fillId="4" borderId="5" xfId="0" applyFont="1" applyFill="1" applyBorder="1" applyAlignment="1">
      <alignment horizontal="center" vertical="center" wrapText="1"/>
    </xf>
    <xf numFmtId="0" fontId="47" fillId="4" borderId="21" xfId="0" applyFont="1" applyFill="1" applyBorder="1" applyAlignment="1">
      <alignment horizontal="center" vertical="center" wrapText="1"/>
    </xf>
    <xf numFmtId="0" fontId="47" fillId="4" borderId="16" xfId="0" applyFont="1" applyFill="1" applyBorder="1" applyAlignment="1">
      <alignment horizontal="center" vertical="center" wrapText="1"/>
    </xf>
    <xf numFmtId="0" fontId="47" fillId="4" borderId="2" xfId="0" applyFont="1" applyFill="1" applyBorder="1" applyAlignment="1">
      <alignment horizontal="center" vertical="center" wrapText="1"/>
    </xf>
    <xf numFmtId="0" fontId="47" fillId="4" borderId="52" xfId="0" applyFont="1" applyFill="1" applyBorder="1" applyAlignment="1">
      <alignment horizontal="center" vertical="center" wrapText="1"/>
    </xf>
    <xf numFmtId="0" fontId="47" fillId="4" borderId="49" xfId="0" applyFont="1" applyFill="1" applyBorder="1" applyAlignment="1">
      <alignment horizontal="center" vertical="center" wrapText="1"/>
    </xf>
    <xf numFmtId="0" fontId="11" fillId="4" borderId="53" xfId="0" applyFont="1" applyFill="1" applyBorder="1" applyAlignment="1">
      <alignment horizontal="center" vertical="center" wrapText="1"/>
    </xf>
    <xf numFmtId="0" fontId="11" fillId="4" borderId="42" xfId="0" applyFont="1" applyFill="1" applyBorder="1" applyAlignment="1">
      <alignment horizontal="center" vertical="center" wrapText="1"/>
    </xf>
    <xf numFmtId="42" fontId="13" fillId="0" borderId="37" xfId="0" applyNumberFormat="1" applyFont="1" applyBorder="1" applyAlignment="1">
      <alignment horizontal="left" vertical="center" wrapText="1"/>
    </xf>
    <xf numFmtId="42" fontId="13" fillId="0" borderId="21" xfId="0" applyNumberFormat="1" applyFont="1" applyBorder="1" applyAlignment="1">
      <alignment horizontal="left" vertical="center" wrapText="1"/>
    </xf>
    <xf numFmtId="42" fontId="13" fillId="0" borderId="48" xfId="0" applyNumberFormat="1" applyFont="1" applyBorder="1" applyAlignment="1">
      <alignment horizontal="left" vertical="center" wrapText="1"/>
    </xf>
    <xf numFmtId="42" fontId="13" fillId="0" borderId="49" xfId="0" applyNumberFormat="1" applyFont="1" applyBorder="1" applyAlignment="1">
      <alignment horizontal="left" vertical="center" wrapText="1"/>
    </xf>
    <xf numFmtId="42" fontId="13" fillId="0" borderId="46" xfId="0" applyNumberFormat="1" applyFont="1" applyBorder="1" applyAlignment="1">
      <alignment horizontal="left" vertical="center" wrapText="1"/>
    </xf>
    <xf numFmtId="42" fontId="13" fillId="0" borderId="47" xfId="0" applyNumberFormat="1" applyFont="1" applyBorder="1" applyAlignment="1">
      <alignment horizontal="left" vertical="center" wrapText="1"/>
    </xf>
    <xf numFmtId="42" fontId="13" fillId="0" borderId="38" xfId="0" applyNumberFormat="1" applyFont="1" applyBorder="1" applyAlignment="1">
      <alignment horizontal="left" vertical="center" wrapText="1"/>
    </xf>
    <xf numFmtId="42" fontId="13" fillId="0" borderId="22" xfId="0" applyNumberFormat="1" applyFont="1" applyBorder="1" applyAlignment="1">
      <alignment horizontal="left" vertical="center" wrapText="1"/>
    </xf>
    <xf numFmtId="0" fontId="13" fillId="0" borderId="30" xfId="0" applyFont="1" applyBorder="1" applyAlignment="1">
      <alignment horizontal="left" vertical="center"/>
    </xf>
    <xf numFmtId="0" fontId="13" fillId="0" borderId="32" xfId="0" applyFont="1" applyBorder="1" applyAlignment="1">
      <alignment horizontal="left" vertical="center"/>
    </xf>
    <xf numFmtId="0" fontId="4" fillId="0" borderId="37" xfId="0" applyFont="1" applyBorder="1" applyAlignment="1">
      <alignment horizontal="center" vertical="center" wrapText="1"/>
    </xf>
    <xf numFmtId="0" fontId="4" fillId="0" borderId="10" xfId="0" applyFont="1" applyBorder="1" applyAlignment="1">
      <alignment horizontal="center" vertical="center" wrapText="1"/>
    </xf>
    <xf numFmtId="0" fontId="4" fillId="0" borderId="1" xfId="0" applyFont="1" applyBorder="1" applyAlignment="1">
      <alignment horizontal="center" vertical="center" wrapText="1"/>
    </xf>
    <xf numFmtId="0" fontId="4" fillId="0" borderId="0" xfId="0" applyFont="1" applyAlignment="1">
      <alignment horizontal="center" vertical="center" wrapText="1"/>
    </xf>
    <xf numFmtId="0" fontId="4" fillId="0" borderId="38" xfId="0" applyFont="1" applyBorder="1" applyAlignment="1">
      <alignment horizontal="center" vertical="center" wrapText="1"/>
    </xf>
    <xf numFmtId="0" fontId="4" fillId="0" borderId="11" xfId="0" applyFont="1" applyBorder="1" applyAlignment="1">
      <alignment horizontal="center" vertical="center" wrapText="1"/>
    </xf>
    <xf numFmtId="0" fontId="3" fillId="3" borderId="10" xfId="0" applyFont="1" applyFill="1" applyBorder="1" applyAlignment="1">
      <alignment horizontal="center" vertical="top" wrapText="1"/>
    </xf>
    <xf numFmtId="0" fontId="3" fillId="3" borderId="0" xfId="0" applyFont="1" applyFill="1" applyAlignment="1">
      <alignment horizontal="center" vertical="top" wrapText="1"/>
    </xf>
    <xf numFmtId="0" fontId="1" fillId="0" borderId="7" xfId="0" applyFont="1" applyBorder="1" applyAlignment="1">
      <alignment horizontal="left" vertical="top" wrapText="1"/>
    </xf>
    <xf numFmtId="0" fontId="1" fillId="0" borderId="8" xfId="0" applyFont="1" applyBorder="1" applyAlignment="1">
      <alignment horizontal="left" vertical="top" wrapText="1"/>
    </xf>
    <xf numFmtId="0" fontId="3" fillId="4" borderId="3" xfId="0" applyFont="1" applyFill="1" applyBorder="1" applyAlignment="1">
      <alignment horizontal="center" vertical="center" wrapText="1"/>
    </xf>
    <xf numFmtId="0" fontId="3" fillId="4" borderId="73" xfId="0" applyFont="1" applyFill="1" applyBorder="1" applyAlignment="1">
      <alignment horizontal="center" vertical="center" wrapText="1"/>
    </xf>
    <xf numFmtId="42" fontId="6" fillId="0" borderId="30" xfId="0" applyNumberFormat="1" applyFont="1" applyBorder="1" applyAlignment="1">
      <alignment horizontal="center" vertical="center"/>
    </xf>
    <xf numFmtId="42" fontId="6" fillId="0" borderId="61" xfId="0" applyNumberFormat="1" applyFont="1" applyBorder="1" applyAlignment="1">
      <alignment horizontal="center" vertical="center"/>
    </xf>
    <xf numFmtId="42" fontId="6" fillId="8" borderId="23" xfId="0" applyNumberFormat="1" applyFont="1" applyFill="1" applyBorder="1" applyAlignment="1">
      <alignment horizontal="center" vertical="center"/>
    </xf>
    <xf numFmtId="42" fontId="6" fillId="8" borderId="71" xfId="0" applyNumberFormat="1" applyFont="1" applyFill="1" applyBorder="1" applyAlignment="1">
      <alignment horizontal="center" vertical="center"/>
    </xf>
    <xf numFmtId="165" fontId="6" fillId="0" borderId="41" xfId="0" applyNumberFormat="1" applyFont="1" applyBorder="1" applyAlignment="1">
      <alignment horizontal="center" vertical="center"/>
    </xf>
    <xf numFmtId="165" fontId="6" fillId="0" borderId="70" xfId="0" applyNumberFormat="1" applyFont="1" applyBorder="1" applyAlignment="1">
      <alignment horizontal="center" vertical="center"/>
    </xf>
    <xf numFmtId="0" fontId="3" fillId="11" borderId="73" xfId="0" applyFont="1" applyFill="1" applyBorder="1" applyAlignment="1">
      <alignment horizontal="center" vertical="center" wrapText="1"/>
    </xf>
    <xf numFmtId="0" fontId="13" fillId="0" borderId="48" xfId="0" applyFont="1" applyBorder="1" applyAlignment="1">
      <alignment horizontal="left" vertical="center"/>
    </xf>
    <xf numFmtId="0" fontId="13" fillId="0" borderId="49" xfId="0" applyFont="1" applyBorder="1" applyAlignment="1">
      <alignment horizontal="left" vertical="center"/>
    </xf>
    <xf numFmtId="0" fontId="13" fillId="8" borderId="23" xfId="0" applyFont="1" applyFill="1" applyBorder="1" applyAlignment="1">
      <alignment horizontal="left" vertical="center"/>
    </xf>
    <xf numFmtId="0" fontId="13" fillId="8" borderId="24" xfId="0" applyFont="1" applyFill="1" applyBorder="1" applyAlignment="1">
      <alignment horizontal="left" vertical="center"/>
    </xf>
    <xf numFmtId="0" fontId="13" fillId="0" borderId="38" xfId="0" applyFont="1" applyBorder="1" applyAlignment="1">
      <alignment horizontal="left" vertical="center"/>
    </xf>
    <xf numFmtId="0" fontId="13" fillId="0" borderId="22" xfId="0" applyFont="1" applyBorder="1" applyAlignment="1">
      <alignment horizontal="left" vertical="center"/>
    </xf>
    <xf numFmtId="0" fontId="13" fillId="0" borderId="23" xfId="0" applyFont="1" applyBorder="1" applyAlignment="1">
      <alignment horizontal="left" vertical="center"/>
    </xf>
    <xf numFmtId="0" fontId="13" fillId="0" borderId="24" xfId="0" applyFont="1" applyBorder="1" applyAlignment="1">
      <alignment horizontal="left" vertical="center"/>
    </xf>
    <xf numFmtId="42" fontId="42" fillId="0" borderId="21" xfId="0" applyNumberFormat="1" applyFont="1" applyBorder="1" applyAlignment="1">
      <alignment horizontal="center" vertical="center" wrapText="1"/>
    </xf>
    <xf numFmtId="42" fontId="42" fillId="0" borderId="49" xfId="0" applyNumberFormat="1" applyFont="1" applyBorder="1" applyAlignment="1">
      <alignment horizontal="center" vertical="center" wrapText="1"/>
    </xf>
    <xf numFmtId="0" fontId="15" fillId="2" borderId="12" xfId="0" applyFont="1" applyFill="1" applyBorder="1" applyAlignment="1">
      <alignment horizontal="center" vertical="center" wrapText="1"/>
    </xf>
    <xf numFmtId="0" fontId="15" fillId="2" borderId="15" xfId="0" applyFont="1" applyFill="1" applyBorder="1" applyAlignment="1">
      <alignment horizontal="center" vertical="center" wrapText="1"/>
    </xf>
    <xf numFmtId="0" fontId="15" fillId="2" borderId="13" xfId="0" applyFont="1" applyFill="1" applyBorder="1" applyAlignment="1">
      <alignment horizontal="center" vertical="center" wrapText="1"/>
    </xf>
    <xf numFmtId="0" fontId="15" fillId="7" borderId="12" xfId="0" applyFont="1" applyFill="1" applyBorder="1" applyAlignment="1">
      <alignment horizontal="center" vertical="center" wrapText="1"/>
    </xf>
    <xf numFmtId="0" fontId="15" fillId="7" borderId="15" xfId="0" applyFont="1" applyFill="1" applyBorder="1" applyAlignment="1">
      <alignment horizontal="center" vertical="center" wrapText="1"/>
    </xf>
    <xf numFmtId="0" fontId="15" fillId="7" borderId="13" xfId="0" applyFont="1" applyFill="1" applyBorder="1" applyAlignment="1">
      <alignment horizontal="center" vertical="center" wrapText="1"/>
    </xf>
    <xf numFmtId="0" fontId="3" fillId="0" borderId="10" xfId="0" applyFont="1" applyBorder="1" applyAlignment="1">
      <alignment horizontal="center" wrapText="1"/>
    </xf>
    <xf numFmtId="0" fontId="3" fillId="0" borderId="0" xfId="0" applyFont="1" applyAlignment="1">
      <alignment horizontal="center" wrapText="1"/>
    </xf>
    <xf numFmtId="165" fontId="13" fillId="0" borderId="46" xfId="0" applyNumberFormat="1" applyFont="1" applyBorder="1" applyAlignment="1">
      <alignment horizontal="center" vertical="center"/>
    </xf>
    <xf numFmtId="165" fontId="13" fillId="0" borderId="56" xfId="0" applyNumberFormat="1" applyFont="1" applyBorder="1" applyAlignment="1">
      <alignment horizontal="center" vertical="center"/>
    </xf>
    <xf numFmtId="165" fontId="13" fillId="0" borderId="1" xfId="0" applyNumberFormat="1" applyFont="1" applyBorder="1" applyAlignment="1">
      <alignment horizontal="center" vertical="center"/>
    </xf>
    <xf numFmtId="165" fontId="13" fillId="0" borderId="27" xfId="0" applyNumberFormat="1" applyFont="1" applyBorder="1" applyAlignment="1">
      <alignment horizontal="center" vertical="center"/>
    </xf>
    <xf numFmtId="165" fontId="13" fillId="0" borderId="38" xfId="0" applyNumberFormat="1" applyFont="1" applyBorder="1" applyAlignment="1">
      <alignment horizontal="center" vertical="center"/>
    </xf>
    <xf numFmtId="165" fontId="13" fillId="0" borderId="8" xfId="0" applyNumberFormat="1" applyFont="1" applyBorder="1" applyAlignment="1">
      <alignment horizontal="center" vertical="center"/>
    </xf>
    <xf numFmtId="0" fontId="3" fillId="9" borderId="33" xfId="0" applyFont="1" applyFill="1" applyBorder="1" applyAlignment="1">
      <alignment horizontal="center" vertical="center" wrapText="1"/>
    </xf>
    <xf numFmtId="0" fontId="3" fillId="9" borderId="55" xfId="0" applyFont="1" applyFill="1" applyBorder="1" applyAlignment="1">
      <alignment horizontal="center" vertical="center" wrapText="1"/>
    </xf>
    <xf numFmtId="0" fontId="4" fillId="5" borderId="12" xfId="0" applyFont="1" applyFill="1" applyBorder="1" applyAlignment="1">
      <alignment horizontal="center" vertical="center" wrapText="1"/>
    </xf>
    <xf numFmtId="0" fontId="4" fillId="5" borderId="15" xfId="0" applyFont="1" applyFill="1" applyBorder="1" applyAlignment="1">
      <alignment horizontal="center" vertical="center" wrapText="1"/>
    </xf>
    <xf numFmtId="0" fontId="1" fillId="0" borderId="23" xfId="0" applyFont="1" applyBorder="1" applyAlignment="1">
      <alignment horizontal="left"/>
    </xf>
    <xf numFmtId="0" fontId="1" fillId="0" borderId="14" xfId="0" applyFont="1" applyBorder="1" applyAlignment="1">
      <alignment horizontal="left"/>
    </xf>
    <xf numFmtId="0" fontId="1" fillId="0" borderId="24" xfId="0" applyFont="1" applyBorder="1" applyAlignment="1">
      <alignment horizontal="left"/>
    </xf>
    <xf numFmtId="0" fontId="1" fillId="0" borderId="41" xfId="0" applyFont="1" applyBorder="1" applyAlignment="1">
      <alignment horizontal="left"/>
    </xf>
    <xf numFmtId="0" fontId="1" fillId="0" borderId="43" xfId="0" applyFont="1" applyBorder="1" applyAlignment="1">
      <alignment horizontal="left"/>
    </xf>
    <xf numFmtId="0" fontId="1" fillId="0" borderId="42" xfId="0" applyFont="1" applyBorder="1" applyAlignment="1">
      <alignment horizontal="left"/>
    </xf>
    <xf numFmtId="0" fontId="23" fillId="0" borderId="5" xfId="0" applyFont="1" applyBorder="1" applyAlignment="1">
      <alignment horizontal="center" vertical="center" wrapText="1"/>
    </xf>
    <xf numFmtId="0" fontId="23" fillId="0" borderId="10" xfId="0" applyFont="1" applyBorder="1" applyAlignment="1">
      <alignment horizontal="center" vertical="center" wrapText="1"/>
    </xf>
    <xf numFmtId="0" fontId="23" fillId="0" borderId="6" xfId="0" applyFont="1" applyBorder="1" applyAlignment="1">
      <alignment horizontal="center" vertical="center" wrapText="1"/>
    </xf>
    <xf numFmtId="0" fontId="23" fillId="0" borderId="16" xfId="0" applyFont="1" applyBorder="1" applyAlignment="1">
      <alignment horizontal="center" vertical="center" wrapText="1"/>
    </xf>
    <xf numFmtId="0" fontId="23" fillId="0" borderId="0" xfId="0" applyFont="1" applyAlignment="1">
      <alignment horizontal="center" vertical="center" wrapText="1"/>
    </xf>
    <xf numFmtId="0" fontId="23" fillId="0" borderId="27" xfId="0" applyFont="1" applyBorder="1" applyAlignment="1">
      <alignment horizontal="center" vertical="center" wrapText="1"/>
    </xf>
    <xf numFmtId="0" fontId="23" fillId="0" borderId="7" xfId="0" applyFont="1" applyBorder="1" applyAlignment="1">
      <alignment horizontal="center" vertical="center" wrapText="1"/>
    </xf>
    <xf numFmtId="0" fontId="23" fillId="0" borderId="11" xfId="0" applyFont="1" applyBorder="1" applyAlignment="1">
      <alignment horizontal="center" vertical="center" wrapText="1"/>
    </xf>
    <xf numFmtId="0" fontId="23" fillId="0" borderId="8" xfId="0" applyFont="1" applyBorder="1" applyAlignment="1">
      <alignment horizontal="center" vertical="center" wrapText="1"/>
    </xf>
    <xf numFmtId="165" fontId="27" fillId="0" borderId="0" xfId="0" applyNumberFormat="1" applyFont="1" applyAlignment="1">
      <alignment horizontal="center" vertical="center" wrapText="1"/>
    </xf>
    <xf numFmtId="0" fontId="1" fillId="0" borderId="30" xfId="0" applyFont="1" applyBorder="1" applyAlignment="1">
      <alignment horizontal="left"/>
    </xf>
    <xf numFmtId="0" fontId="1" fillId="0" borderId="31" xfId="0" applyFont="1" applyBorder="1" applyAlignment="1">
      <alignment horizontal="left"/>
    </xf>
    <xf numFmtId="0" fontId="1" fillId="0" borderId="32" xfId="0" applyFont="1" applyBorder="1" applyAlignment="1">
      <alignment horizontal="left"/>
    </xf>
    <xf numFmtId="0" fontId="3" fillId="9" borderId="17" xfId="0" applyFont="1" applyFill="1" applyBorder="1" applyAlignment="1">
      <alignment horizontal="center" vertical="center" wrapText="1"/>
    </xf>
    <xf numFmtId="0" fontId="3" fillId="9" borderId="29" xfId="0" applyFont="1" applyFill="1" applyBorder="1" applyAlignment="1">
      <alignment horizontal="center" vertical="center" wrapText="1"/>
    </xf>
    <xf numFmtId="0" fontId="3" fillId="9" borderId="18" xfId="0" applyFont="1" applyFill="1" applyBorder="1" applyAlignment="1">
      <alignment horizontal="center" vertical="center" wrapText="1"/>
    </xf>
    <xf numFmtId="0" fontId="3" fillId="9" borderId="28" xfId="0" applyFont="1" applyFill="1" applyBorder="1" applyAlignment="1">
      <alignment horizontal="center" vertical="center" wrapText="1"/>
    </xf>
    <xf numFmtId="0" fontId="3" fillId="10" borderId="18" xfId="0" applyFont="1" applyFill="1" applyBorder="1" applyAlignment="1">
      <alignment horizontal="center" vertical="center" wrapText="1"/>
    </xf>
    <xf numFmtId="0" fontId="3" fillId="10" borderId="28" xfId="0" applyFont="1" applyFill="1" applyBorder="1" applyAlignment="1">
      <alignment horizontal="center" vertical="center" wrapText="1"/>
    </xf>
    <xf numFmtId="42" fontId="1" fillId="0" borderId="66" xfId="1" applyNumberFormat="1" applyFont="1" applyFill="1" applyBorder="1" applyAlignment="1">
      <alignment horizontal="center" vertical="center" wrapText="1"/>
    </xf>
    <xf numFmtId="42" fontId="1" fillId="0" borderId="47" xfId="1" applyNumberFormat="1" applyFont="1" applyFill="1" applyBorder="1" applyAlignment="1">
      <alignment horizontal="center" vertical="center" wrapText="1"/>
    </xf>
    <xf numFmtId="42" fontId="1" fillId="0" borderId="16" xfId="1" applyNumberFormat="1" applyFont="1" applyFill="1" applyBorder="1" applyAlignment="1">
      <alignment horizontal="center" vertical="center" wrapText="1"/>
    </xf>
    <xf numFmtId="42" fontId="1" fillId="0" borderId="2" xfId="1" applyNumberFormat="1" applyFont="1" applyFill="1" applyBorder="1" applyAlignment="1">
      <alignment horizontal="center" vertical="center" wrapText="1"/>
    </xf>
    <xf numFmtId="42" fontId="1" fillId="0" borderId="52" xfId="1" applyNumberFormat="1" applyFont="1" applyFill="1" applyBorder="1" applyAlignment="1">
      <alignment horizontal="center" vertical="center" wrapText="1"/>
    </xf>
    <xf numFmtId="42" fontId="1" fillId="0" borderId="49" xfId="1" applyNumberFormat="1" applyFont="1" applyFill="1" applyBorder="1" applyAlignment="1">
      <alignment horizontal="center" vertical="center" wrapText="1"/>
    </xf>
    <xf numFmtId="165" fontId="14" fillId="0" borderId="46" xfId="0" applyNumberFormat="1" applyFont="1" applyBorder="1" applyAlignment="1">
      <alignment horizontal="center" vertical="center"/>
    </xf>
    <xf numFmtId="165" fontId="14" fillId="0" borderId="56" xfId="0" applyNumberFormat="1" applyFont="1" applyBorder="1" applyAlignment="1">
      <alignment horizontal="center" vertical="center"/>
    </xf>
    <xf numFmtId="165" fontId="14" fillId="0" borderId="1" xfId="0" applyNumberFormat="1" applyFont="1" applyBorder="1" applyAlignment="1">
      <alignment horizontal="center" vertical="center"/>
    </xf>
    <xf numFmtId="165" fontId="14" fillId="0" borderId="27" xfId="0" applyNumberFormat="1" applyFont="1" applyBorder="1" applyAlignment="1">
      <alignment horizontal="center" vertical="center"/>
    </xf>
    <xf numFmtId="165" fontId="14" fillId="0" borderId="48" xfId="0" applyNumberFormat="1" applyFont="1" applyBorder="1" applyAlignment="1">
      <alignment horizontal="center" vertical="center"/>
    </xf>
    <xf numFmtId="165" fontId="14" fillId="0" borderId="51" xfId="0" applyNumberFormat="1" applyFont="1" applyBorder="1" applyAlignment="1">
      <alignment horizontal="center" vertical="center"/>
    </xf>
    <xf numFmtId="42" fontId="3" fillId="0" borderId="66" xfId="1" applyNumberFormat="1" applyFont="1" applyFill="1" applyBorder="1" applyAlignment="1">
      <alignment horizontal="center" vertical="center" wrapText="1"/>
    </xf>
    <xf numFmtId="42" fontId="3" fillId="0" borderId="47" xfId="1" applyNumberFormat="1" applyFont="1" applyFill="1" applyBorder="1" applyAlignment="1">
      <alignment horizontal="center" vertical="center" wrapText="1"/>
    </xf>
    <xf numFmtId="42" fontId="3" fillId="0" borderId="16" xfId="1" applyNumberFormat="1" applyFont="1" applyFill="1" applyBorder="1" applyAlignment="1">
      <alignment horizontal="center" vertical="center" wrapText="1"/>
    </xf>
    <xf numFmtId="42" fontId="3" fillId="0" borderId="2" xfId="1" applyNumberFormat="1" applyFont="1" applyFill="1" applyBorder="1" applyAlignment="1">
      <alignment horizontal="center" vertical="center" wrapText="1"/>
    </xf>
    <xf numFmtId="42" fontId="3" fillId="0" borderId="7" xfId="1" applyNumberFormat="1" applyFont="1" applyFill="1" applyBorder="1" applyAlignment="1">
      <alignment horizontal="center" vertical="center" wrapText="1"/>
    </xf>
    <xf numFmtId="42" fontId="3" fillId="0" borderId="22" xfId="1" applyNumberFormat="1" applyFont="1" applyFill="1" applyBorder="1" applyAlignment="1">
      <alignment horizontal="center" vertical="center" wrapText="1"/>
    </xf>
    <xf numFmtId="0" fontId="1" fillId="0" borderId="5" xfId="0" applyFont="1" applyBorder="1" applyAlignment="1">
      <alignment horizontal="center" vertical="center" wrapText="1"/>
    </xf>
    <xf numFmtId="0" fontId="1" fillId="0" borderId="21" xfId="0" applyFont="1" applyBorder="1" applyAlignment="1">
      <alignment horizontal="center" vertical="center" wrapText="1"/>
    </xf>
    <xf numFmtId="0" fontId="1" fillId="0" borderId="16" xfId="0" applyFont="1" applyBorder="1" applyAlignment="1">
      <alignment horizontal="center" vertical="center" wrapText="1"/>
    </xf>
    <xf numFmtId="0" fontId="1" fillId="0" borderId="2" xfId="0" applyFont="1" applyBorder="1" applyAlignment="1">
      <alignment horizontal="center" vertical="center" wrapText="1"/>
    </xf>
    <xf numFmtId="0" fontId="1" fillId="0" borderId="52" xfId="0" applyFont="1" applyBorder="1" applyAlignment="1">
      <alignment horizontal="center" vertical="center" wrapText="1"/>
    </xf>
    <xf numFmtId="0" fontId="1" fillId="0" borderId="49" xfId="0" applyFont="1" applyBorder="1" applyAlignment="1">
      <alignment horizontal="center" vertical="center" wrapText="1"/>
    </xf>
    <xf numFmtId="165" fontId="14" fillId="0" borderId="37" xfId="0" applyNumberFormat="1" applyFont="1" applyBorder="1" applyAlignment="1">
      <alignment horizontal="center" vertical="center"/>
    </xf>
    <xf numFmtId="165" fontId="14" fillId="0" borderId="6" xfId="0" applyNumberFormat="1" applyFont="1" applyBorder="1" applyAlignment="1">
      <alignment horizontal="center" vertical="center"/>
    </xf>
    <xf numFmtId="0" fontId="13" fillId="0" borderId="53" xfId="0" applyFont="1" applyBorder="1" applyAlignment="1">
      <alignment horizontal="center" vertical="center" wrapText="1"/>
    </xf>
    <xf numFmtId="0" fontId="13" fillId="0" borderId="43" xfId="0" applyFont="1" applyBorder="1" applyAlignment="1">
      <alignment horizontal="center" vertical="center" wrapText="1"/>
    </xf>
    <xf numFmtId="0" fontId="13" fillId="0" borderId="42" xfId="0" applyFont="1" applyBorder="1" applyAlignment="1">
      <alignment horizontal="center" vertical="center" wrapText="1"/>
    </xf>
    <xf numFmtId="0" fontId="4" fillId="10" borderId="5" xfId="0" applyFont="1" applyFill="1" applyBorder="1" applyAlignment="1">
      <alignment horizontal="center" vertical="center" wrapText="1"/>
    </xf>
    <xf numFmtId="0" fontId="4" fillId="10" borderId="10" xfId="0" applyFont="1" applyFill="1" applyBorder="1" applyAlignment="1">
      <alignment horizontal="center" vertical="center" wrapText="1"/>
    </xf>
    <xf numFmtId="0" fontId="4" fillId="10" borderId="6" xfId="0" applyFont="1" applyFill="1" applyBorder="1" applyAlignment="1">
      <alignment horizontal="center" vertical="center" wrapText="1"/>
    </xf>
    <xf numFmtId="0" fontId="4" fillId="10" borderId="7" xfId="0" applyFont="1" applyFill="1" applyBorder="1" applyAlignment="1">
      <alignment horizontal="center" vertical="center" wrapText="1"/>
    </xf>
    <xf numFmtId="0" fontId="4" fillId="10" borderId="11" xfId="0" applyFont="1" applyFill="1" applyBorder="1" applyAlignment="1">
      <alignment horizontal="center" vertical="center" wrapText="1"/>
    </xf>
    <xf numFmtId="0" fontId="4" fillId="10" borderId="8" xfId="0" applyFont="1" applyFill="1" applyBorder="1" applyAlignment="1">
      <alignment horizontal="center" vertical="center" wrapText="1"/>
    </xf>
    <xf numFmtId="0" fontId="25" fillId="0" borderId="0" xfId="0" applyFont="1" applyAlignment="1">
      <alignment horizontal="left" vertical="top"/>
    </xf>
    <xf numFmtId="0" fontId="14" fillId="0" borderId="0" xfId="0" applyFont="1" applyAlignment="1">
      <alignment horizontal="right"/>
    </xf>
    <xf numFmtId="0" fontId="3" fillId="6" borderId="17" xfId="0" applyFont="1" applyFill="1" applyBorder="1" applyAlignment="1">
      <alignment horizontal="center" vertical="center" wrapText="1"/>
    </xf>
    <xf numFmtId="0" fontId="3" fillId="6" borderId="29" xfId="0" applyFont="1" applyFill="1" applyBorder="1" applyAlignment="1">
      <alignment horizontal="center" vertical="center" wrapText="1"/>
    </xf>
    <xf numFmtId="0" fontId="3" fillId="6" borderId="18" xfId="0" applyFont="1" applyFill="1" applyBorder="1" applyAlignment="1">
      <alignment horizontal="center" vertical="center" wrapText="1"/>
    </xf>
    <xf numFmtId="0" fontId="3" fillId="6" borderId="28" xfId="0" applyFont="1" applyFill="1" applyBorder="1" applyAlignment="1">
      <alignment horizontal="center" vertical="center" wrapText="1"/>
    </xf>
    <xf numFmtId="0" fontId="3" fillId="4" borderId="18" xfId="0" applyFont="1" applyFill="1" applyBorder="1" applyAlignment="1">
      <alignment horizontal="center" vertical="center" wrapText="1"/>
    </xf>
    <xf numFmtId="0" fontId="3" fillId="4" borderId="28" xfId="0" applyFont="1" applyFill="1" applyBorder="1" applyAlignment="1">
      <alignment horizontal="center" vertical="center" wrapText="1"/>
    </xf>
    <xf numFmtId="0" fontId="3" fillId="4" borderId="30" xfId="0" applyFont="1" applyFill="1" applyBorder="1" applyAlignment="1">
      <alignment horizontal="center" vertical="center" wrapText="1"/>
    </xf>
    <xf numFmtId="0" fontId="3" fillId="4" borderId="31" xfId="0" applyFont="1" applyFill="1" applyBorder="1" applyAlignment="1">
      <alignment horizontal="center" vertical="center" wrapText="1"/>
    </xf>
    <xf numFmtId="0" fontId="3" fillId="4" borderId="32" xfId="0" applyFont="1" applyFill="1" applyBorder="1" applyAlignment="1">
      <alignment horizontal="center" vertical="center" wrapText="1"/>
    </xf>
    <xf numFmtId="42" fontId="3" fillId="6" borderId="18" xfId="1" applyNumberFormat="1" applyFont="1" applyFill="1" applyBorder="1" applyAlignment="1">
      <alignment horizontal="center" vertical="center" wrapText="1"/>
    </xf>
    <xf numFmtId="42" fontId="3" fillId="6" borderId="28" xfId="1" applyNumberFormat="1" applyFont="1" applyFill="1" applyBorder="1" applyAlignment="1">
      <alignment horizontal="center" vertical="center" wrapText="1"/>
    </xf>
    <xf numFmtId="42" fontId="3" fillId="6" borderId="37" xfId="1" applyNumberFormat="1" applyFont="1" applyFill="1" applyBorder="1" applyAlignment="1">
      <alignment horizontal="center" vertical="center" wrapText="1"/>
    </xf>
    <xf numFmtId="42" fontId="3" fillId="6" borderId="1" xfId="1" applyNumberFormat="1" applyFont="1" applyFill="1" applyBorder="1" applyAlignment="1">
      <alignment horizontal="center" vertical="center" wrapText="1"/>
    </xf>
    <xf numFmtId="42" fontId="3" fillId="6" borderId="33" xfId="1" applyNumberFormat="1" applyFont="1" applyFill="1" applyBorder="1" applyAlignment="1">
      <alignment horizontal="center" vertical="center" wrapText="1"/>
    </xf>
    <xf numFmtId="42" fontId="3" fillId="6" borderId="55" xfId="1" applyNumberFormat="1" applyFont="1" applyFill="1" applyBorder="1" applyAlignment="1">
      <alignment horizontal="center" vertical="center" wrapText="1"/>
    </xf>
    <xf numFmtId="0" fontId="14" fillId="0" borderId="62" xfId="0" applyFont="1" applyBorder="1" applyAlignment="1">
      <alignment horizontal="center" vertical="center" wrapText="1"/>
    </xf>
    <xf numFmtId="0" fontId="14" fillId="0" borderId="31" xfId="0" applyFont="1" applyBorder="1" applyAlignment="1">
      <alignment horizontal="center" vertical="center" wrapText="1"/>
    </xf>
    <xf numFmtId="0" fontId="14" fillId="0" borderId="32" xfId="0" applyFont="1" applyBorder="1" applyAlignment="1">
      <alignment horizontal="center" vertical="center" wrapText="1"/>
    </xf>
    <xf numFmtId="0" fontId="14" fillId="0" borderId="45" xfId="0" applyFont="1" applyBorder="1" applyAlignment="1">
      <alignment horizontal="center" vertical="center" wrapText="1"/>
    </xf>
    <xf numFmtId="0" fontId="14" fillId="0" borderId="14" xfId="0" applyFont="1" applyBorder="1" applyAlignment="1">
      <alignment horizontal="center" vertical="center" wrapText="1"/>
    </xf>
    <xf numFmtId="0" fontId="14" fillId="0" borderId="24" xfId="0" applyFont="1" applyBorder="1" applyAlignment="1">
      <alignment horizontal="center" vertical="center" wrapText="1"/>
    </xf>
    <xf numFmtId="0" fontId="3" fillId="5" borderId="18" xfId="0" applyFont="1" applyFill="1" applyBorder="1" applyAlignment="1">
      <alignment horizontal="center" vertical="center" wrapText="1"/>
    </xf>
    <xf numFmtId="0" fontId="3" fillId="5" borderId="28" xfId="0" applyFont="1" applyFill="1" applyBorder="1" applyAlignment="1">
      <alignment horizontal="center" vertical="center" wrapText="1"/>
    </xf>
    <xf numFmtId="164" fontId="13" fillId="11" borderId="58" xfId="0" applyNumberFormat="1" applyFont="1" applyFill="1" applyBorder="1" applyAlignment="1">
      <alignment horizontal="center" vertical="center" wrapText="1"/>
    </xf>
    <xf numFmtId="0" fontId="50" fillId="0" borderId="39" xfId="0" applyFont="1" applyFill="1" applyBorder="1" applyAlignment="1">
      <alignment horizontal="center" vertical="center"/>
    </xf>
    <xf numFmtId="0" fontId="3" fillId="0" borderId="23" xfId="0" applyFont="1" applyFill="1" applyBorder="1" applyAlignment="1">
      <alignment horizontal="left" vertical="top" wrapText="1"/>
    </xf>
    <xf numFmtId="0" fontId="3" fillId="0" borderId="24" xfId="0" applyFont="1" applyFill="1" applyBorder="1" applyAlignment="1">
      <alignment horizontal="left" vertical="top" wrapText="1"/>
    </xf>
    <xf numFmtId="0" fontId="1" fillId="0" borderId="23" xfId="0" applyFont="1" applyFill="1" applyBorder="1" applyAlignment="1">
      <alignment horizontal="left" vertical="top" wrapText="1"/>
    </xf>
    <xf numFmtId="0" fontId="1" fillId="0" borderId="14" xfId="0" applyFont="1" applyFill="1" applyBorder="1" applyAlignment="1">
      <alignment horizontal="left" vertical="top" wrapText="1"/>
    </xf>
    <xf numFmtId="0" fontId="1" fillId="0" borderId="24" xfId="0" applyFont="1" applyFill="1" applyBorder="1" applyAlignment="1">
      <alignment horizontal="left" vertical="top" wrapText="1"/>
    </xf>
    <xf numFmtId="0" fontId="1" fillId="0" borderId="26" xfId="0" applyFont="1" applyFill="1" applyBorder="1" applyAlignment="1">
      <alignment horizontal="center" vertical="center" wrapText="1"/>
    </xf>
    <xf numFmtId="164" fontId="1" fillId="0" borderId="24" xfId="0" applyNumberFormat="1" applyFont="1" applyFill="1" applyBorder="1" applyAlignment="1">
      <alignment horizontal="center" vertical="center" wrapText="1"/>
    </xf>
    <xf numFmtId="164" fontId="14" fillId="0" borderId="26" xfId="0" applyNumberFormat="1" applyFont="1" applyFill="1" applyBorder="1" applyAlignment="1">
      <alignment horizontal="center" vertical="center" wrapText="1"/>
    </xf>
    <xf numFmtId="0" fontId="50" fillId="0" borderId="64" xfId="0" applyFont="1" applyFill="1" applyBorder="1" applyAlignment="1">
      <alignment horizontal="center" vertical="center"/>
    </xf>
    <xf numFmtId="164" fontId="1" fillId="0" borderId="47" xfId="0" applyNumberFormat="1" applyFont="1" applyFill="1" applyBorder="1" applyAlignment="1">
      <alignment horizontal="center" vertical="center" wrapText="1"/>
    </xf>
    <xf numFmtId="164" fontId="14" fillId="0" borderId="25" xfId="0" applyNumberFormat="1" applyFont="1" applyFill="1" applyBorder="1" applyAlignment="1">
      <alignment horizontal="center" vertical="center" wrapText="1"/>
    </xf>
    <xf numFmtId="0" fontId="1" fillId="0" borderId="54" xfId="0" applyFont="1" applyFill="1" applyBorder="1" applyAlignment="1">
      <alignment horizontal="center" vertical="center" wrapText="1"/>
    </xf>
    <xf numFmtId="0" fontId="15" fillId="0" borderId="23" xfId="0" applyFont="1" applyFill="1" applyBorder="1" applyAlignment="1">
      <alignment horizontal="left" vertical="top" wrapText="1"/>
    </xf>
    <xf numFmtId="0" fontId="15" fillId="0" borderId="24" xfId="0" applyFont="1" applyFill="1" applyBorder="1" applyAlignment="1">
      <alignment horizontal="left" vertical="top" wrapText="1"/>
    </xf>
    <xf numFmtId="164" fontId="1" fillId="0" borderId="47" xfId="0" applyNumberFormat="1" applyFont="1" applyFill="1" applyBorder="1" applyAlignment="1">
      <alignment horizontal="center" vertical="center"/>
    </xf>
    <xf numFmtId="0" fontId="1" fillId="0" borderId="54" xfId="0" applyFont="1" applyFill="1" applyBorder="1" applyAlignment="1">
      <alignment horizontal="center" vertical="center"/>
    </xf>
    <xf numFmtId="0" fontId="50" fillId="0" borderId="57" xfId="0" applyFont="1" applyFill="1" applyBorder="1" applyAlignment="1">
      <alignment horizontal="center" vertical="center" wrapText="1"/>
    </xf>
    <xf numFmtId="0" fontId="15" fillId="0" borderId="30" xfId="0" applyFont="1" applyFill="1" applyBorder="1" applyAlignment="1">
      <alignment horizontal="left" vertical="top" wrapText="1"/>
    </xf>
    <xf numFmtId="0" fontId="15" fillId="0" borderId="32" xfId="0" applyFont="1" applyFill="1" applyBorder="1" applyAlignment="1">
      <alignment horizontal="left" vertical="top" wrapText="1"/>
    </xf>
    <xf numFmtId="0" fontId="1" fillId="0" borderId="30" xfId="0" applyFont="1" applyFill="1" applyBorder="1" applyAlignment="1">
      <alignment horizontal="left" vertical="top" wrapText="1"/>
    </xf>
    <xf numFmtId="0" fontId="1" fillId="0" borderId="31" xfId="0" applyFont="1" applyFill="1" applyBorder="1" applyAlignment="1">
      <alignment horizontal="left" vertical="top" wrapText="1"/>
    </xf>
    <xf numFmtId="0" fontId="1" fillId="0" borderId="32" xfId="0" applyFont="1" applyFill="1" applyBorder="1" applyAlignment="1">
      <alignment horizontal="left" vertical="top" wrapText="1"/>
    </xf>
    <xf numFmtId="0" fontId="1" fillId="0" borderId="58" xfId="0" applyFont="1" applyFill="1" applyBorder="1" applyAlignment="1">
      <alignment horizontal="center" vertical="center" wrapText="1"/>
    </xf>
    <xf numFmtId="164" fontId="1" fillId="0" borderId="58" xfId="0" applyNumberFormat="1" applyFont="1" applyFill="1" applyBorder="1" applyAlignment="1">
      <alignment horizontal="center" vertical="center" wrapText="1"/>
    </xf>
    <xf numFmtId="0" fontId="27" fillId="0" borderId="58" xfId="0" applyFont="1" applyFill="1" applyBorder="1" applyAlignment="1">
      <alignment horizontal="center" vertical="center" wrapText="1"/>
    </xf>
    <xf numFmtId="0" fontId="50" fillId="0" borderId="69" xfId="0" applyFont="1" applyFill="1" applyBorder="1" applyAlignment="1">
      <alignment horizontal="center" vertical="center" wrapText="1"/>
    </xf>
    <xf numFmtId="0" fontId="1" fillId="0" borderId="25" xfId="0" applyFont="1" applyFill="1" applyBorder="1" applyAlignment="1">
      <alignment horizontal="center" vertical="center" wrapText="1"/>
    </xf>
    <xf numFmtId="164" fontId="1" fillId="0" borderId="49" xfId="0" applyNumberFormat="1" applyFont="1" applyFill="1" applyBorder="1" applyAlignment="1">
      <alignment horizontal="center" vertical="center" wrapText="1"/>
    </xf>
    <xf numFmtId="0" fontId="27" fillId="0" borderId="25" xfId="0" applyFont="1" applyFill="1" applyBorder="1" applyAlignment="1">
      <alignment horizontal="center" vertical="center" wrapText="1"/>
    </xf>
    <xf numFmtId="0" fontId="14" fillId="0" borderId="58" xfId="0" applyFont="1" applyFill="1" applyBorder="1" applyAlignment="1">
      <alignment horizontal="center" vertical="center" wrapText="1"/>
    </xf>
    <xf numFmtId="0" fontId="14" fillId="0" borderId="25" xfId="0" applyFont="1" applyFill="1" applyBorder="1" applyAlignment="1">
      <alignment horizontal="center" vertical="center" wrapText="1"/>
    </xf>
    <xf numFmtId="0" fontId="1" fillId="0" borderId="48" xfId="0" applyFont="1" applyFill="1" applyBorder="1" applyAlignment="1">
      <alignment horizontal="center" vertical="center" wrapText="1"/>
    </xf>
    <xf numFmtId="164" fontId="1" fillId="0" borderId="24" xfId="0" applyNumberFormat="1" applyFont="1" applyFill="1" applyBorder="1" applyAlignment="1">
      <alignment horizontal="center" vertical="center"/>
    </xf>
    <xf numFmtId="164" fontId="27" fillId="0" borderId="26" xfId="0" applyNumberFormat="1" applyFont="1" applyFill="1" applyBorder="1" applyAlignment="1">
      <alignment horizontal="center" vertical="center"/>
    </xf>
    <xf numFmtId="0" fontId="1" fillId="0" borderId="26" xfId="0" applyFont="1" applyFill="1" applyBorder="1" applyAlignment="1">
      <alignment horizontal="center" vertical="center"/>
    </xf>
    <xf numFmtId="0" fontId="1" fillId="0" borderId="23" xfId="0" applyFont="1" applyFill="1" applyBorder="1" applyAlignment="1">
      <alignment horizontal="center" vertical="center"/>
    </xf>
    <xf numFmtId="0" fontId="14" fillId="0" borderId="26" xfId="0" applyFont="1" applyBorder="1" applyAlignment="1">
      <alignment horizontal="center" vertical="center"/>
    </xf>
    <xf numFmtId="0" fontId="14" fillId="0" borderId="25" xfId="0" applyFont="1" applyBorder="1" applyAlignment="1">
      <alignment horizontal="center" vertical="center"/>
    </xf>
  </cellXfs>
  <cellStyles count="5">
    <cellStyle name="Comma" xfId="4" builtinId="3"/>
    <cellStyle name="Currency" xfId="1" builtinId="4"/>
    <cellStyle name="Hyperlink" xfId="3" builtinId="8"/>
    <cellStyle name="Normal" xfId="0" builtinId="0"/>
    <cellStyle name="Normal 2" xfId="2" xr:uid="{00000000-0005-0000-0000-000002000000}"/>
  </cellStyles>
  <dxfs count="5">
    <dxf>
      <font>
        <b val="0"/>
        <i val="0"/>
        <strike val="0"/>
        <condense val="0"/>
        <extend val="0"/>
        <outline val="0"/>
        <shadow val="0"/>
        <u val="none"/>
        <vertAlign val="baseline"/>
        <sz val="10"/>
        <color theme="1"/>
        <name val="Arial Narrow"/>
        <scheme val="none"/>
      </font>
      <fill>
        <patternFill patternType="none">
          <fgColor indexed="64"/>
          <bgColor auto="1"/>
        </patternFill>
      </fill>
      <border diagonalUp="0" diagonalDown="0">
        <left style="thin">
          <color indexed="64"/>
        </left>
        <right style="thin">
          <color indexed="64"/>
        </right>
        <top style="thin">
          <color auto="1"/>
        </top>
        <bottom style="thin">
          <color auto="1"/>
        </bottom>
        <vertical/>
        <horizontal style="thin">
          <color auto="1"/>
        </horizontal>
      </border>
    </dxf>
    <dxf>
      <border outline="0">
        <top style="medium">
          <color indexed="64"/>
        </top>
        <bottom style="medium">
          <color indexed="64"/>
        </bottom>
      </border>
    </dxf>
    <dxf>
      <font>
        <b val="0"/>
        <i val="0"/>
        <strike val="0"/>
        <condense val="0"/>
        <extend val="0"/>
        <outline val="0"/>
        <shadow val="0"/>
        <u val="none"/>
        <vertAlign val="baseline"/>
        <sz val="10"/>
        <color theme="1"/>
        <name val="Arial Narrow"/>
        <scheme val="none"/>
      </font>
      <fill>
        <patternFill patternType="none">
          <fgColor indexed="64"/>
          <bgColor auto="1"/>
        </patternFill>
      </fill>
    </dxf>
    <dxf>
      <border>
        <bottom style="medium">
          <color indexed="64"/>
        </bottom>
      </border>
    </dxf>
    <dxf>
      <font>
        <b val="0"/>
        <i val="0"/>
        <strike val="0"/>
        <condense val="0"/>
        <extend val="0"/>
        <outline val="0"/>
        <shadow val="0"/>
        <u val="none"/>
        <vertAlign val="baseline"/>
        <sz val="10"/>
        <color theme="1"/>
        <name val="Arial Narrow"/>
        <scheme val="none"/>
      </font>
      <fill>
        <patternFill patternType="solid">
          <fgColor indexed="64"/>
          <bgColor theme="3" tint="0.79998168889431442"/>
        </patternFill>
      </fill>
      <alignment horizontal="center" vertical="center" textRotation="0" wrapText="1" indent="0" justifyLastLine="0" shrinkToFit="0" readingOrder="0"/>
      <border diagonalUp="0" diagonalDown="0">
        <left style="thin">
          <color auto="1"/>
        </left>
        <right style="thin">
          <color auto="1"/>
        </right>
        <top/>
        <bottom/>
        <vertical style="thin">
          <color auto="1"/>
        </vertical>
        <horizontal/>
      </border>
    </dxf>
  </dxfs>
  <tableStyles count="0" defaultTableStyle="TableStyleMedium9" defaultPivotStyle="PivotStyleLight16"/>
  <colors>
    <mruColors>
      <color rgb="FFE2EE48"/>
      <color rgb="FF138B27"/>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vmlDrawing1.vml.rels><?xml version="1.0" encoding="UTF-8" standalone="yes"?>
<Relationships xmlns="http://schemas.openxmlformats.org/package/2006/relationships"><Relationship Id="rId13" Type="http://schemas.openxmlformats.org/officeDocument/2006/relationships/image" Target="../media/image13.emf"/><Relationship Id="rId18" Type="http://schemas.openxmlformats.org/officeDocument/2006/relationships/image" Target="../media/image18.emf"/><Relationship Id="rId26" Type="http://schemas.openxmlformats.org/officeDocument/2006/relationships/image" Target="../media/image26.emf"/><Relationship Id="rId39" Type="http://schemas.openxmlformats.org/officeDocument/2006/relationships/image" Target="../media/image39.emf"/><Relationship Id="rId21" Type="http://schemas.openxmlformats.org/officeDocument/2006/relationships/image" Target="../media/image21.emf"/><Relationship Id="rId34" Type="http://schemas.openxmlformats.org/officeDocument/2006/relationships/image" Target="../media/image34.emf"/><Relationship Id="rId42" Type="http://schemas.openxmlformats.org/officeDocument/2006/relationships/image" Target="../media/image42.emf"/><Relationship Id="rId47" Type="http://schemas.openxmlformats.org/officeDocument/2006/relationships/image" Target="../media/image47.emf"/><Relationship Id="rId7" Type="http://schemas.openxmlformats.org/officeDocument/2006/relationships/image" Target="../media/image7.emf"/><Relationship Id="rId2" Type="http://schemas.openxmlformats.org/officeDocument/2006/relationships/image" Target="../media/image2.emf"/><Relationship Id="rId16" Type="http://schemas.openxmlformats.org/officeDocument/2006/relationships/image" Target="../media/image16.emf"/><Relationship Id="rId29" Type="http://schemas.openxmlformats.org/officeDocument/2006/relationships/image" Target="../media/image29.emf"/><Relationship Id="rId1" Type="http://schemas.openxmlformats.org/officeDocument/2006/relationships/image" Target="../media/image1.emf"/><Relationship Id="rId6" Type="http://schemas.openxmlformats.org/officeDocument/2006/relationships/image" Target="../media/image6.emf"/><Relationship Id="rId11" Type="http://schemas.openxmlformats.org/officeDocument/2006/relationships/image" Target="../media/image11.emf"/><Relationship Id="rId24" Type="http://schemas.openxmlformats.org/officeDocument/2006/relationships/image" Target="../media/image24.emf"/><Relationship Id="rId32" Type="http://schemas.openxmlformats.org/officeDocument/2006/relationships/image" Target="../media/image32.emf"/><Relationship Id="rId37" Type="http://schemas.openxmlformats.org/officeDocument/2006/relationships/image" Target="../media/image37.emf"/><Relationship Id="rId40" Type="http://schemas.openxmlformats.org/officeDocument/2006/relationships/image" Target="../media/image40.emf"/><Relationship Id="rId45" Type="http://schemas.openxmlformats.org/officeDocument/2006/relationships/image" Target="../media/image45.emf"/><Relationship Id="rId5" Type="http://schemas.openxmlformats.org/officeDocument/2006/relationships/image" Target="../media/image5.emf"/><Relationship Id="rId15" Type="http://schemas.openxmlformats.org/officeDocument/2006/relationships/image" Target="../media/image15.emf"/><Relationship Id="rId23" Type="http://schemas.openxmlformats.org/officeDocument/2006/relationships/image" Target="../media/image23.emf"/><Relationship Id="rId28" Type="http://schemas.openxmlformats.org/officeDocument/2006/relationships/image" Target="../media/image28.emf"/><Relationship Id="rId36" Type="http://schemas.openxmlformats.org/officeDocument/2006/relationships/image" Target="../media/image36.emf"/><Relationship Id="rId10" Type="http://schemas.openxmlformats.org/officeDocument/2006/relationships/image" Target="../media/image10.emf"/><Relationship Id="rId19" Type="http://schemas.openxmlformats.org/officeDocument/2006/relationships/image" Target="../media/image19.emf"/><Relationship Id="rId31" Type="http://schemas.openxmlformats.org/officeDocument/2006/relationships/image" Target="../media/image31.emf"/><Relationship Id="rId44" Type="http://schemas.openxmlformats.org/officeDocument/2006/relationships/image" Target="../media/image44.emf"/><Relationship Id="rId4" Type="http://schemas.openxmlformats.org/officeDocument/2006/relationships/image" Target="../media/image4.emf"/><Relationship Id="rId9" Type="http://schemas.openxmlformats.org/officeDocument/2006/relationships/image" Target="../media/image9.emf"/><Relationship Id="rId14" Type="http://schemas.openxmlformats.org/officeDocument/2006/relationships/image" Target="../media/image14.emf"/><Relationship Id="rId22" Type="http://schemas.openxmlformats.org/officeDocument/2006/relationships/image" Target="../media/image22.emf"/><Relationship Id="rId27" Type="http://schemas.openxmlformats.org/officeDocument/2006/relationships/image" Target="../media/image27.emf"/><Relationship Id="rId30" Type="http://schemas.openxmlformats.org/officeDocument/2006/relationships/image" Target="../media/image30.emf"/><Relationship Id="rId35" Type="http://schemas.openxmlformats.org/officeDocument/2006/relationships/image" Target="../media/image35.emf"/><Relationship Id="rId43" Type="http://schemas.openxmlformats.org/officeDocument/2006/relationships/image" Target="../media/image43.emf"/><Relationship Id="rId48" Type="http://schemas.openxmlformats.org/officeDocument/2006/relationships/image" Target="../media/image48.emf"/><Relationship Id="rId8" Type="http://schemas.openxmlformats.org/officeDocument/2006/relationships/image" Target="../media/image8.emf"/><Relationship Id="rId3" Type="http://schemas.openxmlformats.org/officeDocument/2006/relationships/image" Target="../media/image3.emf"/><Relationship Id="rId12" Type="http://schemas.openxmlformats.org/officeDocument/2006/relationships/image" Target="../media/image12.emf"/><Relationship Id="rId17" Type="http://schemas.openxmlformats.org/officeDocument/2006/relationships/image" Target="../media/image17.emf"/><Relationship Id="rId25" Type="http://schemas.openxmlformats.org/officeDocument/2006/relationships/image" Target="../media/image25.emf"/><Relationship Id="rId33" Type="http://schemas.openxmlformats.org/officeDocument/2006/relationships/image" Target="../media/image33.emf"/><Relationship Id="rId38" Type="http://schemas.openxmlformats.org/officeDocument/2006/relationships/image" Target="../media/image38.emf"/><Relationship Id="rId46" Type="http://schemas.openxmlformats.org/officeDocument/2006/relationships/image" Target="../media/image46.emf"/><Relationship Id="rId20" Type="http://schemas.openxmlformats.org/officeDocument/2006/relationships/image" Target="../media/image20.emf"/><Relationship Id="rId41" Type="http://schemas.openxmlformats.org/officeDocument/2006/relationships/image" Target="../media/image41.emf"/></Relationships>
</file>

<file path=xl/drawings/_rels/vmlDrawing2.vml.rels><?xml version="1.0" encoding="UTF-8" standalone="yes"?>
<Relationships xmlns="http://schemas.openxmlformats.org/package/2006/relationships"><Relationship Id="rId13" Type="http://schemas.openxmlformats.org/officeDocument/2006/relationships/image" Target="../media/image61.emf"/><Relationship Id="rId18" Type="http://schemas.openxmlformats.org/officeDocument/2006/relationships/image" Target="../media/image66.emf"/><Relationship Id="rId26" Type="http://schemas.openxmlformats.org/officeDocument/2006/relationships/image" Target="../media/image74.emf"/><Relationship Id="rId3" Type="http://schemas.openxmlformats.org/officeDocument/2006/relationships/image" Target="../media/image51.emf"/><Relationship Id="rId21" Type="http://schemas.openxmlformats.org/officeDocument/2006/relationships/image" Target="../media/image69.emf"/><Relationship Id="rId34" Type="http://schemas.openxmlformats.org/officeDocument/2006/relationships/image" Target="../media/image81.emf"/><Relationship Id="rId7" Type="http://schemas.openxmlformats.org/officeDocument/2006/relationships/image" Target="../media/image55.emf"/><Relationship Id="rId12" Type="http://schemas.openxmlformats.org/officeDocument/2006/relationships/image" Target="../media/image60.emf"/><Relationship Id="rId17" Type="http://schemas.openxmlformats.org/officeDocument/2006/relationships/image" Target="../media/image65.emf"/><Relationship Id="rId25" Type="http://schemas.openxmlformats.org/officeDocument/2006/relationships/image" Target="../media/image73.emf"/><Relationship Id="rId33" Type="http://schemas.openxmlformats.org/officeDocument/2006/relationships/image" Target="../media/image80.emf"/><Relationship Id="rId2" Type="http://schemas.openxmlformats.org/officeDocument/2006/relationships/image" Target="../media/image50.emf"/><Relationship Id="rId16" Type="http://schemas.openxmlformats.org/officeDocument/2006/relationships/image" Target="../media/image64.emf"/><Relationship Id="rId20" Type="http://schemas.openxmlformats.org/officeDocument/2006/relationships/image" Target="../media/image68.emf"/><Relationship Id="rId29" Type="http://schemas.openxmlformats.org/officeDocument/2006/relationships/image" Target="../media/image77.emf"/><Relationship Id="rId1" Type="http://schemas.openxmlformats.org/officeDocument/2006/relationships/image" Target="../media/image49.emf"/><Relationship Id="rId6" Type="http://schemas.openxmlformats.org/officeDocument/2006/relationships/image" Target="../media/image54.emf"/><Relationship Id="rId11" Type="http://schemas.openxmlformats.org/officeDocument/2006/relationships/image" Target="../media/image59.emf"/><Relationship Id="rId24" Type="http://schemas.openxmlformats.org/officeDocument/2006/relationships/image" Target="../media/image72.emf"/><Relationship Id="rId32" Type="http://schemas.openxmlformats.org/officeDocument/2006/relationships/image" Target="../media/image79.emf"/><Relationship Id="rId5" Type="http://schemas.openxmlformats.org/officeDocument/2006/relationships/image" Target="../media/image53.emf"/><Relationship Id="rId15" Type="http://schemas.openxmlformats.org/officeDocument/2006/relationships/image" Target="../media/image63.emf"/><Relationship Id="rId23" Type="http://schemas.openxmlformats.org/officeDocument/2006/relationships/image" Target="../media/image71.emf"/><Relationship Id="rId28" Type="http://schemas.openxmlformats.org/officeDocument/2006/relationships/image" Target="../media/image76.emf"/><Relationship Id="rId10" Type="http://schemas.openxmlformats.org/officeDocument/2006/relationships/image" Target="../media/image58.emf"/><Relationship Id="rId19" Type="http://schemas.openxmlformats.org/officeDocument/2006/relationships/image" Target="../media/image67.emf"/><Relationship Id="rId31" Type="http://schemas.openxmlformats.org/officeDocument/2006/relationships/image" Target="../media/image78.emf"/><Relationship Id="rId4" Type="http://schemas.openxmlformats.org/officeDocument/2006/relationships/image" Target="../media/image52.emf"/><Relationship Id="rId9" Type="http://schemas.openxmlformats.org/officeDocument/2006/relationships/image" Target="../media/image57.emf"/><Relationship Id="rId14" Type="http://schemas.openxmlformats.org/officeDocument/2006/relationships/image" Target="../media/image62.emf"/><Relationship Id="rId22" Type="http://schemas.openxmlformats.org/officeDocument/2006/relationships/image" Target="../media/image70.emf"/><Relationship Id="rId27" Type="http://schemas.openxmlformats.org/officeDocument/2006/relationships/image" Target="../media/image75.emf"/><Relationship Id="rId30" Type="http://schemas.openxmlformats.org/officeDocument/2006/relationships/image" Target="../media/image44.emf"/><Relationship Id="rId35" Type="http://schemas.openxmlformats.org/officeDocument/2006/relationships/image" Target="../media/image82.emf"/><Relationship Id="rId8" Type="http://schemas.openxmlformats.org/officeDocument/2006/relationships/image" Target="../media/image56.emf"/></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304800</xdr:colOff>
          <xdr:row>10</xdr:row>
          <xdr:rowOff>95250</xdr:rowOff>
        </xdr:from>
        <xdr:to>
          <xdr:col>6</xdr:col>
          <xdr:colOff>28575</xdr:colOff>
          <xdr:row>10</xdr:row>
          <xdr:rowOff>1276350</xdr:rowOff>
        </xdr:to>
        <xdr:sp macro="" textlink="">
          <xdr:nvSpPr>
            <xdr:cNvPr id="5121" name="Object 1" hidden="1">
              <a:extLst>
                <a:ext uri="{63B3BB69-23CF-44E3-9099-C40C66FF867C}">
                  <a14:compatExt spid="_x0000_s5121"/>
                </a:ext>
                <a:ext uri="{FF2B5EF4-FFF2-40B4-BE49-F238E27FC236}">
                  <a16:creationId xmlns:a16="http://schemas.microsoft.com/office/drawing/2014/main" id="{00000000-0008-0000-0100-000001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12</xdr:row>
          <xdr:rowOff>161925</xdr:rowOff>
        </xdr:from>
        <xdr:to>
          <xdr:col>5</xdr:col>
          <xdr:colOff>457200</xdr:colOff>
          <xdr:row>12</xdr:row>
          <xdr:rowOff>1285875</xdr:rowOff>
        </xdr:to>
        <xdr:sp macro="" textlink="">
          <xdr:nvSpPr>
            <xdr:cNvPr id="5122" name="Object 2" hidden="1">
              <a:extLst>
                <a:ext uri="{63B3BB69-23CF-44E3-9099-C40C66FF867C}">
                  <a14:compatExt spid="_x0000_s5122"/>
                </a:ext>
                <a:ext uri="{FF2B5EF4-FFF2-40B4-BE49-F238E27FC236}">
                  <a16:creationId xmlns:a16="http://schemas.microsoft.com/office/drawing/2014/main" id="{00000000-0008-0000-0100-000002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371475</xdr:colOff>
          <xdr:row>15</xdr:row>
          <xdr:rowOff>133350</xdr:rowOff>
        </xdr:from>
        <xdr:to>
          <xdr:col>6</xdr:col>
          <xdr:colOff>28575</xdr:colOff>
          <xdr:row>15</xdr:row>
          <xdr:rowOff>1266825</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100-000004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17</xdr:row>
          <xdr:rowOff>142875</xdr:rowOff>
        </xdr:from>
        <xdr:to>
          <xdr:col>5</xdr:col>
          <xdr:colOff>457200</xdr:colOff>
          <xdr:row>17</xdr:row>
          <xdr:rowOff>1266825</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100-000006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18</xdr:row>
          <xdr:rowOff>133350</xdr:rowOff>
        </xdr:from>
        <xdr:to>
          <xdr:col>5</xdr:col>
          <xdr:colOff>457200</xdr:colOff>
          <xdr:row>18</xdr:row>
          <xdr:rowOff>1228725</xdr:rowOff>
        </xdr:to>
        <xdr:sp macro="" textlink="">
          <xdr:nvSpPr>
            <xdr:cNvPr id="5127" name="Object 7" hidden="1">
              <a:extLst>
                <a:ext uri="{63B3BB69-23CF-44E3-9099-C40C66FF867C}">
                  <a14:compatExt spid="_x0000_s5127"/>
                </a:ext>
                <a:ext uri="{FF2B5EF4-FFF2-40B4-BE49-F238E27FC236}">
                  <a16:creationId xmlns:a16="http://schemas.microsoft.com/office/drawing/2014/main" id="{00000000-0008-0000-0100-000007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20</xdr:row>
          <xdr:rowOff>152400</xdr:rowOff>
        </xdr:from>
        <xdr:to>
          <xdr:col>5</xdr:col>
          <xdr:colOff>457200</xdr:colOff>
          <xdr:row>20</xdr:row>
          <xdr:rowOff>1247775</xdr:rowOff>
        </xdr:to>
        <xdr:sp macro="" textlink="">
          <xdr:nvSpPr>
            <xdr:cNvPr id="5128" name="Object 8" hidden="1">
              <a:extLst>
                <a:ext uri="{63B3BB69-23CF-44E3-9099-C40C66FF867C}">
                  <a14:compatExt spid="_x0000_s5128"/>
                </a:ext>
                <a:ext uri="{FF2B5EF4-FFF2-40B4-BE49-F238E27FC236}">
                  <a16:creationId xmlns:a16="http://schemas.microsoft.com/office/drawing/2014/main" id="{00000000-0008-0000-0100-000008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342900</xdr:colOff>
          <xdr:row>24</xdr:row>
          <xdr:rowOff>133350</xdr:rowOff>
        </xdr:from>
        <xdr:to>
          <xdr:col>5</xdr:col>
          <xdr:colOff>457200</xdr:colOff>
          <xdr:row>24</xdr:row>
          <xdr:rowOff>1247775</xdr:rowOff>
        </xdr:to>
        <xdr:sp macro="" textlink="">
          <xdr:nvSpPr>
            <xdr:cNvPr id="5129" name="Object 9" hidden="1">
              <a:extLst>
                <a:ext uri="{63B3BB69-23CF-44E3-9099-C40C66FF867C}">
                  <a14:compatExt spid="_x0000_s5129"/>
                </a:ext>
                <a:ext uri="{FF2B5EF4-FFF2-40B4-BE49-F238E27FC236}">
                  <a16:creationId xmlns:a16="http://schemas.microsoft.com/office/drawing/2014/main" id="{00000000-0008-0000-0100-000009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333375</xdr:colOff>
          <xdr:row>26</xdr:row>
          <xdr:rowOff>104775</xdr:rowOff>
        </xdr:from>
        <xdr:to>
          <xdr:col>5</xdr:col>
          <xdr:colOff>457200</xdr:colOff>
          <xdr:row>26</xdr:row>
          <xdr:rowOff>1238250</xdr:rowOff>
        </xdr:to>
        <xdr:sp macro="" textlink="">
          <xdr:nvSpPr>
            <xdr:cNvPr id="5130" name="Object 10" hidden="1">
              <a:extLst>
                <a:ext uri="{63B3BB69-23CF-44E3-9099-C40C66FF867C}">
                  <a14:compatExt spid="_x0000_s5130"/>
                </a:ext>
                <a:ext uri="{FF2B5EF4-FFF2-40B4-BE49-F238E27FC236}">
                  <a16:creationId xmlns:a16="http://schemas.microsoft.com/office/drawing/2014/main" id="{00000000-0008-0000-0100-00000A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36</xdr:row>
          <xdr:rowOff>114300</xdr:rowOff>
        </xdr:from>
        <xdr:to>
          <xdr:col>6</xdr:col>
          <xdr:colOff>9525</xdr:colOff>
          <xdr:row>36</xdr:row>
          <xdr:rowOff>1247775</xdr:rowOff>
        </xdr:to>
        <xdr:sp macro="" textlink="">
          <xdr:nvSpPr>
            <xdr:cNvPr id="5132" name="Object 12" hidden="1">
              <a:extLst>
                <a:ext uri="{63B3BB69-23CF-44E3-9099-C40C66FF867C}">
                  <a14:compatExt spid="_x0000_s5132"/>
                </a:ext>
                <a:ext uri="{FF2B5EF4-FFF2-40B4-BE49-F238E27FC236}">
                  <a16:creationId xmlns:a16="http://schemas.microsoft.com/office/drawing/2014/main" id="{00000000-0008-0000-0100-00000C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371475</xdr:colOff>
          <xdr:row>37</xdr:row>
          <xdr:rowOff>114300</xdr:rowOff>
        </xdr:from>
        <xdr:to>
          <xdr:col>6</xdr:col>
          <xdr:colOff>38100</xdr:colOff>
          <xdr:row>37</xdr:row>
          <xdr:rowOff>1266825</xdr:rowOff>
        </xdr:to>
        <xdr:sp macro="" textlink="">
          <xdr:nvSpPr>
            <xdr:cNvPr id="5135" name="Object 15" hidden="1">
              <a:extLst>
                <a:ext uri="{63B3BB69-23CF-44E3-9099-C40C66FF867C}">
                  <a14:compatExt spid="_x0000_s5135"/>
                </a:ext>
                <a:ext uri="{FF2B5EF4-FFF2-40B4-BE49-F238E27FC236}">
                  <a16:creationId xmlns:a16="http://schemas.microsoft.com/office/drawing/2014/main" id="{00000000-0008-0000-0100-00000F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38</xdr:row>
          <xdr:rowOff>114300</xdr:rowOff>
        </xdr:from>
        <xdr:to>
          <xdr:col>5</xdr:col>
          <xdr:colOff>457200</xdr:colOff>
          <xdr:row>38</xdr:row>
          <xdr:rowOff>1238250</xdr:rowOff>
        </xdr:to>
        <xdr:sp macro="" textlink="">
          <xdr:nvSpPr>
            <xdr:cNvPr id="5136" name="Object 16" hidden="1">
              <a:extLst>
                <a:ext uri="{63B3BB69-23CF-44E3-9099-C40C66FF867C}">
                  <a14:compatExt spid="_x0000_s5136"/>
                </a:ext>
                <a:ext uri="{FF2B5EF4-FFF2-40B4-BE49-F238E27FC236}">
                  <a16:creationId xmlns:a16="http://schemas.microsoft.com/office/drawing/2014/main" id="{00000000-0008-0000-0100-000010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39</xdr:row>
          <xdr:rowOff>142875</xdr:rowOff>
        </xdr:from>
        <xdr:to>
          <xdr:col>6</xdr:col>
          <xdr:colOff>0</xdr:colOff>
          <xdr:row>39</xdr:row>
          <xdr:rowOff>1247775</xdr:rowOff>
        </xdr:to>
        <xdr:sp macro="" textlink="">
          <xdr:nvSpPr>
            <xdr:cNvPr id="5137" name="Object 17" hidden="1">
              <a:extLst>
                <a:ext uri="{63B3BB69-23CF-44E3-9099-C40C66FF867C}">
                  <a14:compatExt spid="_x0000_s5137"/>
                </a:ext>
                <a:ext uri="{FF2B5EF4-FFF2-40B4-BE49-F238E27FC236}">
                  <a16:creationId xmlns:a16="http://schemas.microsoft.com/office/drawing/2014/main" id="{00000000-0008-0000-0100-000011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371475</xdr:colOff>
          <xdr:row>41</xdr:row>
          <xdr:rowOff>133350</xdr:rowOff>
        </xdr:from>
        <xdr:to>
          <xdr:col>6</xdr:col>
          <xdr:colOff>9525</xdr:colOff>
          <xdr:row>41</xdr:row>
          <xdr:rowOff>1247775</xdr:rowOff>
        </xdr:to>
        <xdr:sp macro="" textlink="">
          <xdr:nvSpPr>
            <xdr:cNvPr id="5138" name="Object 18" hidden="1">
              <a:extLst>
                <a:ext uri="{63B3BB69-23CF-44E3-9099-C40C66FF867C}">
                  <a14:compatExt spid="_x0000_s5138"/>
                </a:ext>
                <a:ext uri="{FF2B5EF4-FFF2-40B4-BE49-F238E27FC236}">
                  <a16:creationId xmlns:a16="http://schemas.microsoft.com/office/drawing/2014/main" id="{00000000-0008-0000-0100-000012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42</xdr:row>
          <xdr:rowOff>142875</xdr:rowOff>
        </xdr:from>
        <xdr:to>
          <xdr:col>6</xdr:col>
          <xdr:colOff>28575</xdr:colOff>
          <xdr:row>42</xdr:row>
          <xdr:rowOff>1247775</xdr:rowOff>
        </xdr:to>
        <xdr:sp macro="" textlink="">
          <xdr:nvSpPr>
            <xdr:cNvPr id="5139" name="Object 19" hidden="1">
              <a:extLst>
                <a:ext uri="{63B3BB69-23CF-44E3-9099-C40C66FF867C}">
                  <a14:compatExt spid="_x0000_s5139"/>
                </a:ext>
                <a:ext uri="{FF2B5EF4-FFF2-40B4-BE49-F238E27FC236}">
                  <a16:creationId xmlns:a16="http://schemas.microsoft.com/office/drawing/2014/main" id="{00000000-0008-0000-0100-000013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400050</xdr:colOff>
          <xdr:row>43</xdr:row>
          <xdr:rowOff>152400</xdr:rowOff>
        </xdr:from>
        <xdr:to>
          <xdr:col>6</xdr:col>
          <xdr:colOff>9525</xdr:colOff>
          <xdr:row>43</xdr:row>
          <xdr:rowOff>1247775</xdr:rowOff>
        </xdr:to>
        <xdr:sp macro="" textlink="">
          <xdr:nvSpPr>
            <xdr:cNvPr id="5141" name="Object 21" hidden="1">
              <a:extLst>
                <a:ext uri="{63B3BB69-23CF-44E3-9099-C40C66FF867C}">
                  <a14:compatExt spid="_x0000_s5141"/>
                </a:ext>
                <a:ext uri="{FF2B5EF4-FFF2-40B4-BE49-F238E27FC236}">
                  <a16:creationId xmlns:a16="http://schemas.microsoft.com/office/drawing/2014/main" id="{00000000-0008-0000-0100-000015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428625</xdr:colOff>
          <xdr:row>44</xdr:row>
          <xdr:rowOff>152400</xdr:rowOff>
        </xdr:from>
        <xdr:to>
          <xdr:col>5</xdr:col>
          <xdr:colOff>457200</xdr:colOff>
          <xdr:row>44</xdr:row>
          <xdr:rowOff>1219200</xdr:rowOff>
        </xdr:to>
        <xdr:sp macro="" textlink="">
          <xdr:nvSpPr>
            <xdr:cNvPr id="5142" name="Object 22" hidden="1">
              <a:extLst>
                <a:ext uri="{63B3BB69-23CF-44E3-9099-C40C66FF867C}">
                  <a14:compatExt spid="_x0000_s5142"/>
                </a:ext>
                <a:ext uri="{FF2B5EF4-FFF2-40B4-BE49-F238E27FC236}">
                  <a16:creationId xmlns:a16="http://schemas.microsoft.com/office/drawing/2014/main" id="{00000000-0008-0000-0100-000016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428625</xdr:colOff>
          <xdr:row>45</xdr:row>
          <xdr:rowOff>171450</xdr:rowOff>
        </xdr:from>
        <xdr:to>
          <xdr:col>5</xdr:col>
          <xdr:colOff>457200</xdr:colOff>
          <xdr:row>45</xdr:row>
          <xdr:rowOff>1228725</xdr:rowOff>
        </xdr:to>
        <xdr:sp macro="" textlink="">
          <xdr:nvSpPr>
            <xdr:cNvPr id="5143" name="Object 23" hidden="1">
              <a:extLst>
                <a:ext uri="{63B3BB69-23CF-44E3-9099-C40C66FF867C}">
                  <a14:compatExt spid="_x0000_s5143"/>
                </a:ext>
                <a:ext uri="{FF2B5EF4-FFF2-40B4-BE49-F238E27FC236}">
                  <a16:creationId xmlns:a16="http://schemas.microsoft.com/office/drawing/2014/main" id="{00000000-0008-0000-0100-000017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419100</xdr:colOff>
          <xdr:row>46</xdr:row>
          <xdr:rowOff>133350</xdr:rowOff>
        </xdr:from>
        <xdr:to>
          <xdr:col>6</xdr:col>
          <xdr:colOff>9525</xdr:colOff>
          <xdr:row>46</xdr:row>
          <xdr:rowOff>1219200</xdr:rowOff>
        </xdr:to>
        <xdr:sp macro="" textlink="">
          <xdr:nvSpPr>
            <xdr:cNvPr id="5144" name="Object 24" hidden="1">
              <a:extLst>
                <a:ext uri="{63B3BB69-23CF-44E3-9099-C40C66FF867C}">
                  <a14:compatExt spid="_x0000_s5144"/>
                </a:ext>
                <a:ext uri="{FF2B5EF4-FFF2-40B4-BE49-F238E27FC236}">
                  <a16:creationId xmlns:a16="http://schemas.microsoft.com/office/drawing/2014/main" id="{00000000-0008-0000-0100-000018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419100</xdr:colOff>
          <xdr:row>47</xdr:row>
          <xdr:rowOff>142875</xdr:rowOff>
        </xdr:from>
        <xdr:to>
          <xdr:col>6</xdr:col>
          <xdr:colOff>9525</xdr:colOff>
          <xdr:row>47</xdr:row>
          <xdr:rowOff>1228725</xdr:rowOff>
        </xdr:to>
        <xdr:sp macro="" textlink="">
          <xdr:nvSpPr>
            <xdr:cNvPr id="5145" name="Object 25" hidden="1">
              <a:extLst>
                <a:ext uri="{63B3BB69-23CF-44E3-9099-C40C66FF867C}">
                  <a14:compatExt spid="_x0000_s5145"/>
                </a:ext>
                <a:ext uri="{FF2B5EF4-FFF2-40B4-BE49-F238E27FC236}">
                  <a16:creationId xmlns:a16="http://schemas.microsoft.com/office/drawing/2014/main" id="{00000000-0008-0000-0100-000019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371475</xdr:colOff>
          <xdr:row>55</xdr:row>
          <xdr:rowOff>133350</xdr:rowOff>
        </xdr:from>
        <xdr:to>
          <xdr:col>5</xdr:col>
          <xdr:colOff>428625</xdr:colOff>
          <xdr:row>55</xdr:row>
          <xdr:rowOff>1219200</xdr:rowOff>
        </xdr:to>
        <xdr:sp macro="" textlink="">
          <xdr:nvSpPr>
            <xdr:cNvPr id="5148" name="Object 28" hidden="1">
              <a:extLst>
                <a:ext uri="{63B3BB69-23CF-44E3-9099-C40C66FF867C}">
                  <a14:compatExt spid="_x0000_s5148"/>
                </a:ext>
                <a:ext uri="{FF2B5EF4-FFF2-40B4-BE49-F238E27FC236}">
                  <a16:creationId xmlns:a16="http://schemas.microsoft.com/office/drawing/2014/main" id="{00000000-0008-0000-0100-00001C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56</xdr:row>
          <xdr:rowOff>114300</xdr:rowOff>
        </xdr:from>
        <xdr:to>
          <xdr:col>5</xdr:col>
          <xdr:colOff>428625</xdr:colOff>
          <xdr:row>56</xdr:row>
          <xdr:rowOff>1219200</xdr:rowOff>
        </xdr:to>
        <xdr:sp macro="" textlink="">
          <xdr:nvSpPr>
            <xdr:cNvPr id="5149" name="Object 29" hidden="1">
              <a:extLst>
                <a:ext uri="{63B3BB69-23CF-44E3-9099-C40C66FF867C}">
                  <a14:compatExt spid="_x0000_s5149"/>
                </a:ext>
                <a:ext uri="{FF2B5EF4-FFF2-40B4-BE49-F238E27FC236}">
                  <a16:creationId xmlns:a16="http://schemas.microsoft.com/office/drawing/2014/main" id="{00000000-0008-0000-0100-00001D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342900</xdr:colOff>
          <xdr:row>9</xdr:row>
          <xdr:rowOff>104775</xdr:rowOff>
        </xdr:from>
        <xdr:to>
          <xdr:col>6</xdr:col>
          <xdr:colOff>28575</xdr:colOff>
          <xdr:row>9</xdr:row>
          <xdr:rowOff>1266825</xdr:rowOff>
        </xdr:to>
        <xdr:sp macro="" textlink="">
          <xdr:nvSpPr>
            <xdr:cNvPr id="5150" name="Object 30" hidden="1">
              <a:extLst>
                <a:ext uri="{63B3BB69-23CF-44E3-9099-C40C66FF867C}">
                  <a14:compatExt spid="_x0000_s5150"/>
                </a:ext>
                <a:ext uri="{FF2B5EF4-FFF2-40B4-BE49-F238E27FC236}">
                  <a16:creationId xmlns:a16="http://schemas.microsoft.com/office/drawing/2014/main" id="{00000000-0008-0000-0100-00001E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19</xdr:row>
          <xdr:rowOff>142875</xdr:rowOff>
        </xdr:from>
        <xdr:to>
          <xdr:col>5</xdr:col>
          <xdr:colOff>428625</xdr:colOff>
          <xdr:row>19</xdr:row>
          <xdr:rowOff>1219200</xdr:rowOff>
        </xdr:to>
        <xdr:sp macro="" textlink="">
          <xdr:nvSpPr>
            <xdr:cNvPr id="5151" name="Object 31" hidden="1">
              <a:extLst>
                <a:ext uri="{63B3BB69-23CF-44E3-9099-C40C66FF867C}">
                  <a14:compatExt spid="_x0000_s5151"/>
                </a:ext>
                <a:ext uri="{FF2B5EF4-FFF2-40B4-BE49-F238E27FC236}">
                  <a16:creationId xmlns:a16="http://schemas.microsoft.com/office/drawing/2014/main" id="{00000000-0008-0000-0100-00001F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400050</xdr:colOff>
          <xdr:row>22</xdr:row>
          <xdr:rowOff>133350</xdr:rowOff>
        </xdr:from>
        <xdr:to>
          <xdr:col>5</xdr:col>
          <xdr:colOff>457200</xdr:colOff>
          <xdr:row>22</xdr:row>
          <xdr:rowOff>1200150</xdr:rowOff>
        </xdr:to>
        <xdr:sp macro="" textlink="">
          <xdr:nvSpPr>
            <xdr:cNvPr id="5152" name="Object 32" hidden="1">
              <a:extLst>
                <a:ext uri="{63B3BB69-23CF-44E3-9099-C40C66FF867C}">
                  <a14:compatExt spid="_x0000_s5152"/>
                </a:ext>
                <a:ext uri="{FF2B5EF4-FFF2-40B4-BE49-F238E27FC236}">
                  <a16:creationId xmlns:a16="http://schemas.microsoft.com/office/drawing/2014/main" id="{00000000-0008-0000-0100-000020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23</xdr:row>
          <xdr:rowOff>142875</xdr:rowOff>
        </xdr:from>
        <xdr:to>
          <xdr:col>6</xdr:col>
          <xdr:colOff>0</xdr:colOff>
          <xdr:row>23</xdr:row>
          <xdr:rowOff>1238250</xdr:rowOff>
        </xdr:to>
        <xdr:sp macro="" textlink="">
          <xdr:nvSpPr>
            <xdr:cNvPr id="5154" name="Object 34" hidden="1">
              <a:extLst>
                <a:ext uri="{63B3BB69-23CF-44E3-9099-C40C66FF867C}">
                  <a14:compatExt spid="_x0000_s5154"/>
                </a:ext>
                <a:ext uri="{FF2B5EF4-FFF2-40B4-BE49-F238E27FC236}">
                  <a16:creationId xmlns:a16="http://schemas.microsoft.com/office/drawing/2014/main" id="{00000000-0008-0000-0100-000022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333375</xdr:colOff>
          <xdr:row>28</xdr:row>
          <xdr:rowOff>142875</xdr:rowOff>
        </xdr:from>
        <xdr:to>
          <xdr:col>5</xdr:col>
          <xdr:colOff>457200</xdr:colOff>
          <xdr:row>28</xdr:row>
          <xdr:rowOff>1276350</xdr:rowOff>
        </xdr:to>
        <xdr:sp macro="" textlink="">
          <xdr:nvSpPr>
            <xdr:cNvPr id="5155" name="Object 35" hidden="1">
              <a:extLst>
                <a:ext uri="{63B3BB69-23CF-44E3-9099-C40C66FF867C}">
                  <a14:compatExt spid="_x0000_s5155"/>
                </a:ext>
                <a:ext uri="{FF2B5EF4-FFF2-40B4-BE49-F238E27FC236}">
                  <a16:creationId xmlns:a16="http://schemas.microsoft.com/office/drawing/2014/main" id="{00000000-0008-0000-0100-000023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352425</xdr:colOff>
          <xdr:row>30</xdr:row>
          <xdr:rowOff>152400</xdr:rowOff>
        </xdr:from>
        <xdr:to>
          <xdr:col>5</xdr:col>
          <xdr:colOff>428625</xdr:colOff>
          <xdr:row>30</xdr:row>
          <xdr:rowOff>1247775</xdr:rowOff>
        </xdr:to>
        <xdr:sp macro="" textlink="">
          <xdr:nvSpPr>
            <xdr:cNvPr id="5156" name="Object 36" hidden="1">
              <a:extLst>
                <a:ext uri="{63B3BB69-23CF-44E3-9099-C40C66FF867C}">
                  <a14:compatExt spid="_x0000_s5156"/>
                </a:ext>
                <a:ext uri="{FF2B5EF4-FFF2-40B4-BE49-F238E27FC236}">
                  <a16:creationId xmlns:a16="http://schemas.microsoft.com/office/drawing/2014/main" id="{00000000-0008-0000-0100-000024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35</xdr:row>
          <xdr:rowOff>142875</xdr:rowOff>
        </xdr:from>
        <xdr:to>
          <xdr:col>5</xdr:col>
          <xdr:colOff>438150</xdr:colOff>
          <xdr:row>35</xdr:row>
          <xdr:rowOff>1228725</xdr:rowOff>
        </xdr:to>
        <xdr:sp macro="" textlink="">
          <xdr:nvSpPr>
            <xdr:cNvPr id="5158" name="Object 38" hidden="1">
              <a:extLst>
                <a:ext uri="{63B3BB69-23CF-44E3-9099-C40C66FF867C}">
                  <a14:compatExt spid="_x0000_s5158"/>
                </a:ext>
                <a:ext uri="{FF2B5EF4-FFF2-40B4-BE49-F238E27FC236}">
                  <a16:creationId xmlns:a16="http://schemas.microsoft.com/office/drawing/2014/main" id="{00000000-0008-0000-0100-000026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40</xdr:row>
          <xdr:rowOff>142875</xdr:rowOff>
        </xdr:from>
        <xdr:to>
          <xdr:col>5</xdr:col>
          <xdr:colOff>419100</xdr:colOff>
          <xdr:row>40</xdr:row>
          <xdr:rowOff>1200150</xdr:rowOff>
        </xdr:to>
        <xdr:sp macro="" textlink="">
          <xdr:nvSpPr>
            <xdr:cNvPr id="5163" name="Object 43" hidden="1">
              <a:extLst>
                <a:ext uri="{63B3BB69-23CF-44E3-9099-C40C66FF867C}">
                  <a14:compatExt spid="_x0000_s5163"/>
                </a:ext>
                <a:ext uri="{FF2B5EF4-FFF2-40B4-BE49-F238E27FC236}">
                  <a16:creationId xmlns:a16="http://schemas.microsoft.com/office/drawing/2014/main" id="{00000000-0008-0000-0100-00002B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428625</xdr:colOff>
          <xdr:row>48</xdr:row>
          <xdr:rowOff>152400</xdr:rowOff>
        </xdr:from>
        <xdr:to>
          <xdr:col>6</xdr:col>
          <xdr:colOff>0</xdr:colOff>
          <xdr:row>48</xdr:row>
          <xdr:rowOff>1228725</xdr:rowOff>
        </xdr:to>
        <xdr:sp macro="" textlink="">
          <xdr:nvSpPr>
            <xdr:cNvPr id="5165" name="Object 45" hidden="1">
              <a:extLst>
                <a:ext uri="{63B3BB69-23CF-44E3-9099-C40C66FF867C}">
                  <a14:compatExt spid="_x0000_s5165"/>
                </a:ext>
                <a:ext uri="{FF2B5EF4-FFF2-40B4-BE49-F238E27FC236}">
                  <a16:creationId xmlns:a16="http://schemas.microsoft.com/office/drawing/2014/main" id="{00000000-0008-0000-0100-00002D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50</xdr:row>
          <xdr:rowOff>171450</xdr:rowOff>
        </xdr:from>
        <xdr:to>
          <xdr:col>5</xdr:col>
          <xdr:colOff>457200</xdr:colOff>
          <xdr:row>50</xdr:row>
          <xdr:rowOff>1266825</xdr:rowOff>
        </xdr:to>
        <xdr:sp macro="" textlink="">
          <xdr:nvSpPr>
            <xdr:cNvPr id="5166" name="Object 46" hidden="1">
              <a:extLst>
                <a:ext uri="{63B3BB69-23CF-44E3-9099-C40C66FF867C}">
                  <a14:compatExt spid="_x0000_s5166"/>
                </a:ext>
                <a:ext uri="{FF2B5EF4-FFF2-40B4-BE49-F238E27FC236}">
                  <a16:creationId xmlns:a16="http://schemas.microsoft.com/office/drawing/2014/main" id="{00000000-0008-0000-0100-00002E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51</xdr:row>
          <xdr:rowOff>133350</xdr:rowOff>
        </xdr:from>
        <xdr:to>
          <xdr:col>5</xdr:col>
          <xdr:colOff>428625</xdr:colOff>
          <xdr:row>51</xdr:row>
          <xdr:rowOff>1200150</xdr:rowOff>
        </xdr:to>
        <xdr:sp macro="" textlink="">
          <xdr:nvSpPr>
            <xdr:cNvPr id="5167" name="Object 47" hidden="1">
              <a:extLst>
                <a:ext uri="{63B3BB69-23CF-44E3-9099-C40C66FF867C}">
                  <a14:compatExt spid="_x0000_s5167"/>
                </a:ext>
                <a:ext uri="{FF2B5EF4-FFF2-40B4-BE49-F238E27FC236}">
                  <a16:creationId xmlns:a16="http://schemas.microsoft.com/office/drawing/2014/main" id="{00000000-0008-0000-0100-00002F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53</xdr:row>
          <xdr:rowOff>142875</xdr:rowOff>
        </xdr:from>
        <xdr:to>
          <xdr:col>5</xdr:col>
          <xdr:colOff>419100</xdr:colOff>
          <xdr:row>53</xdr:row>
          <xdr:rowOff>1200150</xdr:rowOff>
        </xdr:to>
        <xdr:sp macro="" textlink="">
          <xdr:nvSpPr>
            <xdr:cNvPr id="5168" name="Object 48" hidden="1">
              <a:extLst>
                <a:ext uri="{63B3BB69-23CF-44E3-9099-C40C66FF867C}">
                  <a14:compatExt spid="_x0000_s5168"/>
                </a:ext>
                <a:ext uri="{FF2B5EF4-FFF2-40B4-BE49-F238E27FC236}">
                  <a16:creationId xmlns:a16="http://schemas.microsoft.com/office/drawing/2014/main" id="{00000000-0008-0000-0100-000030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400050</xdr:colOff>
          <xdr:row>54</xdr:row>
          <xdr:rowOff>142875</xdr:rowOff>
        </xdr:from>
        <xdr:to>
          <xdr:col>5</xdr:col>
          <xdr:colOff>457200</xdr:colOff>
          <xdr:row>54</xdr:row>
          <xdr:rowOff>1219200</xdr:rowOff>
        </xdr:to>
        <xdr:sp macro="" textlink="">
          <xdr:nvSpPr>
            <xdr:cNvPr id="5169" name="Object 49" hidden="1">
              <a:extLst>
                <a:ext uri="{63B3BB69-23CF-44E3-9099-C40C66FF867C}">
                  <a14:compatExt spid="_x0000_s5169"/>
                </a:ext>
                <a:ext uri="{FF2B5EF4-FFF2-40B4-BE49-F238E27FC236}">
                  <a16:creationId xmlns:a16="http://schemas.microsoft.com/office/drawing/2014/main" id="{00000000-0008-0000-0100-000031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361950</xdr:colOff>
          <xdr:row>14</xdr:row>
          <xdr:rowOff>133350</xdr:rowOff>
        </xdr:from>
        <xdr:to>
          <xdr:col>5</xdr:col>
          <xdr:colOff>457200</xdr:colOff>
          <xdr:row>14</xdr:row>
          <xdr:rowOff>1247775</xdr:rowOff>
        </xdr:to>
        <xdr:sp macro="" textlink="">
          <xdr:nvSpPr>
            <xdr:cNvPr id="5171" name="Object 51" hidden="1">
              <a:extLst>
                <a:ext uri="{63B3BB69-23CF-44E3-9099-C40C66FF867C}">
                  <a14:compatExt spid="_x0000_s5171"/>
                </a:ext>
                <a:ext uri="{FF2B5EF4-FFF2-40B4-BE49-F238E27FC236}">
                  <a16:creationId xmlns:a16="http://schemas.microsoft.com/office/drawing/2014/main" id="{00000000-0008-0000-0100-000033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32</xdr:row>
          <xdr:rowOff>133350</xdr:rowOff>
        </xdr:from>
        <xdr:to>
          <xdr:col>5</xdr:col>
          <xdr:colOff>438150</xdr:colOff>
          <xdr:row>32</xdr:row>
          <xdr:rowOff>1219200</xdr:rowOff>
        </xdr:to>
        <xdr:sp macro="" textlink="">
          <xdr:nvSpPr>
            <xdr:cNvPr id="5173" name="Object 53" hidden="1">
              <a:extLst>
                <a:ext uri="{63B3BB69-23CF-44E3-9099-C40C66FF867C}">
                  <a14:compatExt spid="_x0000_s5173"/>
                </a:ext>
                <a:ext uri="{FF2B5EF4-FFF2-40B4-BE49-F238E27FC236}">
                  <a16:creationId xmlns:a16="http://schemas.microsoft.com/office/drawing/2014/main" id="{00000000-0008-0000-0100-000035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381000</xdr:colOff>
          <xdr:row>16</xdr:row>
          <xdr:rowOff>142875</xdr:rowOff>
        </xdr:from>
        <xdr:to>
          <xdr:col>6</xdr:col>
          <xdr:colOff>28575</xdr:colOff>
          <xdr:row>16</xdr:row>
          <xdr:rowOff>1266825</xdr:rowOff>
        </xdr:to>
        <xdr:sp macro="" textlink="">
          <xdr:nvSpPr>
            <xdr:cNvPr id="5174" name="Object 54" hidden="1">
              <a:extLst>
                <a:ext uri="{63B3BB69-23CF-44E3-9099-C40C66FF867C}">
                  <a14:compatExt spid="_x0000_s5174"/>
                </a:ext>
                <a:ext uri="{FF2B5EF4-FFF2-40B4-BE49-F238E27FC236}">
                  <a16:creationId xmlns:a16="http://schemas.microsoft.com/office/drawing/2014/main" id="{00000000-0008-0000-0100-000036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333375</xdr:colOff>
          <xdr:row>27</xdr:row>
          <xdr:rowOff>114300</xdr:rowOff>
        </xdr:from>
        <xdr:to>
          <xdr:col>5</xdr:col>
          <xdr:colOff>457200</xdr:colOff>
          <xdr:row>27</xdr:row>
          <xdr:rowOff>1247775</xdr:rowOff>
        </xdr:to>
        <xdr:sp macro="" textlink="">
          <xdr:nvSpPr>
            <xdr:cNvPr id="5175" name="Object 55" hidden="1">
              <a:extLst>
                <a:ext uri="{63B3BB69-23CF-44E3-9099-C40C66FF867C}">
                  <a14:compatExt spid="_x0000_s5175"/>
                </a:ext>
                <a:ext uri="{FF2B5EF4-FFF2-40B4-BE49-F238E27FC236}">
                  <a16:creationId xmlns:a16="http://schemas.microsoft.com/office/drawing/2014/main" id="{00000000-0008-0000-0100-000037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xdr:twoCellAnchor>
    <xdr:from>
      <xdr:col>0</xdr:col>
      <xdr:colOff>0</xdr:colOff>
      <xdr:row>96</xdr:row>
      <xdr:rowOff>0</xdr:rowOff>
    </xdr:from>
    <xdr:to>
      <xdr:col>17</xdr:col>
      <xdr:colOff>1077913</xdr:colOff>
      <xdr:row>118</xdr:row>
      <xdr:rowOff>-1</xdr:rowOff>
    </xdr:to>
    <xdr:sp macro="" textlink="">
      <xdr:nvSpPr>
        <xdr:cNvPr id="45" name="TextBox 44">
          <a:extLst>
            <a:ext uri="{FF2B5EF4-FFF2-40B4-BE49-F238E27FC236}">
              <a16:creationId xmlns:a16="http://schemas.microsoft.com/office/drawing/2014/main" id="{00000000-0008-0000-0100-00002D000000}"/>
            </a:ext>
          </a:extLst>
        </xdr:cNvPr>
        <xdr:cNvSpPr txBox="1"/>
      </xdr:nvSpPr>
      <xdr:spPr>
        <a:xfrm>
          <a:off x="0" y="78271688"/>
          <a:ext cx="15317788" cy="3667124"/>
        </a:xfrm>
        <a:prstGeom prst="rect">
          <a:avLst/>
        </a:prstGeom>
        <a:solidFill>
          <a:srgbClr val="FFFF99"/>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300" b="1">
              <a:solidFill>
                <a:schemeClr val="dk1"/>
              </a:solidFill>
              <a:effectLst/>
              <a:latin typeface="Arial Narrow" panose="020B0606020202030204" pitchFamily="34" charset="0"/>
              <a:ea typeface="+mn-ea"/>
              <a:cs typeface="Arial" panose="020B0604020202020204" pitchFamily="34" charset="0"/>
            </a:rPr>
            <a:t>Project Selection Methodology – Bipartisan Infrastructure Law (BIL) General Supplemental </a:t>
          </a:r>
          <a:r>
            <a:rPr lang="en-US" sz="1300">
              <a:solidFill>
                <a:schemeClr val="dk1"/>
              </a:solidFill>
              <a:effectLst/>
              <a:latin typeface="Arial Narrow" panose="020B0606020202030204" pitchFamily="34" charset="0"/>
              <a:ea typeface="+mn-ea"/>
              <a:cs typeface="Arial" panose="020B0604020202020204" pitchFamily="34" charset="0"/>
            </a:rPr>
            <a:t> </a:t>
          </a:r>
        </a:p>
        <a:p>
          <a:endParaRPr lang="en-US" sz="1100"/>
        </a:p>
        <a:p>
          <a:r>
            <a:rPr lang="en-US" sz="1100"/>
            <a:t>For 2023 BIL General Supplemental funding, Oregon has identified several water systems on the Health and Compliance PPL that it intends to offer funding to. Projects targeted to 2023 BIL currently represent a subset of communities on the Health</a:t>
          </a:r>
          <a:r>
            <a:rPr lang="en-US" sz="1100" baseline="0"/>
            <a:t> and Compliance</a:t>
          </a:r>
          <a:r>
            <a:rPr lang="en-US" sz="1100"/>
            <a:t> PPL that were determined to be disadvantaged (a</a:t>
          </a:r>
          <a:r>
            <a:rPr lang="en-US" sz="1100" baseline="0"/>
            <a:t> requirement to recieve subsidy)</a:t>
          </a:r>
          <a:r>
            <a:rPr lang="en-US" sz="1100"/>
            <a:t>. At</a:t>
          </a:r>
          <a:r>
            <a:rPr lang="en-US" sz="1100" baseline="0"/>
            <a:t> the time 2023 </a:t>
          </a:r>
          <a:r>
            <a:rPr lang="en-US" sz="1100"/>
            <a:t>BIL funding is secured, Business Oregon will begin engaging with communities to invite them</a:t>
          </a:r>
          <a:r>
            <a:rPr lang="en-US" sz="1100" baseline="0"/>
            <a:t> to formally </a:t>
          </a:r>
          <a:r>
            <a:rPr lang="en-US" sz="1100"/>
            <a:t>apply, starting with the highest PPL rated and ranked projects that have not already moved forward with the base/BIL DWSRF program and/or state financing programs. Projects addressing risks to health, compliance, or consolidation place higher on the PPL and are given priority for funding in a competitive application cycle.</a:t>
          </a:r>
        </a:p>
        <a:p>
          <a:r>
            <a:rPr lang="en-US" sz="1100"/>
            <a:t> </a:t>
          </a:r>
        </a:p>
        <a:p>
          <a:r>
            <a:rPr lang="en-US" sz="1100"/>
            <a:t>A newer requirement, Build America-Buy America (BABA), potential BABA waivers, and associated increased costs will be discussed with each prospective funding applicant. Targeted financial offerings have been increased to anticipate needed cost estimate updates due to the federal domestic preference requirements. Warm Springs Community Water, Tooley Water District,</a:t>
          </a:r>
          <a:r>
            <a:rPr lang="en-US" sz="1100" baseline="0"/>
            <a:t> and</a:t>
          </a:r>
          <a:r>
            <a:rPr lang="en-US" sz="1100"/>
            <a:t> Sportsmans Park Water association are targeted for funding in an amount equal to the state matching funds. For the purposes of the Build America, Buy America requirement these projects are considered non-equivalency projects. </a:t>
          </a:r>
        </a:p>
        <a:p>
          <a:endParaRPr lang="en-US" sz="1100"/>
        </a:p>
        <a:p>
          <a:r>
            <a:rPr lang="en-US" sz="1100"/>
            <a:t>Offerings will be adjusted as cost estimates are updated during the application</a:t>
          </a:r>
          <a:r>
            <a:rPr lang="en-US" sz="1100" baseline="0"/>
            <a:t> process</a:t>
          </a:r>
          <a:r>
            <a:rPr lang="en-US" sz="1100"/>
            <a:t> and are subject to change. </a:t>
          </a:r>
        </a:p>
        <a:p>
          <a:r>
            <a:rPr lang="en-US" sz="1100"/>
            <a:t> </a:t>
          </a:r>
        </a:p>
        <a:p>
          <a:r>
            <a:rPr lang="en-US" sz="1100"/>
            <a:t>Related to readiness to proceed, the willingness to take on and ability to repay a loan will be discussed with the applicant. OHA has identified the amount of subsidy available to 2023 BIL General Supplemental projects as well as the amount of set-aside funding that will be retained by OHA per standard procedure. An equal percentage of 52% forgivable loan to 48% loan is currently targeted for each BIL General Supplemental projects. States as detailed in the BIL requirements may not award the portion of the BIL General Supplemental that is forgivable loan without also assigning the loan portion of the BIL award to eligible water systems. </a:t>
          </a:r>
        </a:p>
        <a:p>
          <a:r>
            <a:rPr lang="en-US" sz="1100"/>
            <a:t> </a:t>
          </a:r>
        </a:p>
        <a:p>
          <a:r>
            <a:rPr lang="en-US" sz="1100"/>
            <a:t>Projects that decide to not move forward with financing within a set time will be bypassed and the next rated and ranked projects will be considered. If no Health and Compliance projects move forward with the BIL, the General Infrastructure List’s disadvantaged communities will then we contacted for financing offers.  </a:t>
          </a:r>
        </a:p>
      </xdr:txBody>
    </xdr:sp>
    <xdr:clientData/>
  </xdr:twoCellAnchor>
  <mc:AlternateContent xmlns:mc="http://schemas.openxmlformats.org/markup-compatibility/2006">
    <mc:Choice xmlns:a14="http://schemas.microsoft.com/office/drawing/2010/main" Requires="a14">
      <xdr:twoCellAnchor editAs="oneCell">
        <xdr:from>
          <xdr:col>3</xdr:col>
          <xdr:colOff>390525</xdr:colOff>
          <xdr:row>31</xdr:row>
          <xdr:rowOff>133350</xdr:rowOff>
        </xdr:from>
        <xdr:to>
          <xdr:col>5</xdr:col>
          <xdr:colOff>457200</xdr:colOff>
          <xdr:row>31</xdr:row>
          <xdr:rowOff>1219200</xdr:rowOff>
        </xdr:to>
        <xdr:sp macro="" textlink="">
          <xdr:nvSpPr>
            <xdr:cNvPr id="5176" name="Object 56" hidden="1">
              <a:extLst>
                <a:ext uri="{63B3BB69-23CF-44E3-9099-C40C66FF867C}">
                  <a14:compatExt spid="_x0000_s5176"/>
                </a:ext>
                <a:ext uri="{FF2B5EF4-FFF2-40B4-BE49-F238E27FC236}">
                  <a16:creationId xmlns:a16="http://schemas.microsoft.com/office/drawing/2014/main" id="{00000000-0008-0000-0100-000038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333375</xdr:colOff>
          <xdr:row>11</xdr:row>
          <xdr:rowOff>142875</xdr:rowOff>
        </xdr:from>
        <xdr:to>
          <xdr:col>6</xdr:col>
          <xdr:colOff>0</xdr:colOff>
          <xdr:row>11</xdr:row>
          <xdr:rowOff>1285875</xdr:rowOff>
        </xdr:to>
        <xdr:sp macro="" textlink="">
          <xdr:nvSpPr>
            <xdr:cNvPr id="5177" name="Object 57" hidden="1">
              <a:extLst>
                <a:ext uri="{63B3BB69-23CF-44E3-9099-C40C66FF867C}">
                  <a14:compatExt spid="_x0000_s5177"/>
                </a:ext>
                <a:ext uri="{FF2B5EF4-FFF2-40B4-BE49-F238E27FC236}">
                  <a16:creationId xmlns:a16="http://schemas.microsoft.com/office/drawing/2014/main" id="{00000000-0008-0000-0100-000039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371475</xdr:colOff>
          <xdr:row>25</xdr:row>
          <xdr:rowOff>142875</xdr:rowOff>
        </xdr:from>
        <xdr:to>
          <xdr:col>5</xdr:col>
          <xdr:colOff>438150</xdr:colOff>
          <xdr:row>25</xdr:row>
          <xdr:rowOff>1238250</xdr:rowOff>
        </xdr:to>
        <xdr:sp macro="" textlink="">
          <xdr:nvSpPr>
            <xdr:cNvPr id="5180" name="Object 60" hidden="1">
              <a:extLst>
                <a:ext uri="{63B3BB69-23CF-44E3-9099-C40C66FF867C}">
                  <a14:compatExt spid="_x0000_s5180"/>
                </a:ext>
                <a:ext uri="{FF2B5EF4-FFF2-40B4-BE49-F238E27FC236}">
                  <a16:creationId xmlns:a16="http://schemas.microsoft.com/office/drawing/2014/main" id="{00000000-0008-0000-0100-00003C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342900</xdr:colOff>
          <xdr:row>29</xdr:row>
          <xdr:rowOff>133350</xdr:rowOff>
        </xdr:from>
        <xdr:to>
          <xdr:col>5</xdr:col>
          <xdr:colOff>419100</xdr:colOff>
          <xdr:row>29</xdr:row>
          <xdr:rowOff>1228725</xdr:rowOff>
        </xdr:to>
        <xdr:sp macro="" textlink="">
          <xdr:nvSpPr>
            <xdr:cNvPr id="5182" name="Object 62" hidden="1">
              <a:extLst>
                <a:ext uri="{63B3BB69-23CF-44E3-9099-C40C66FF867C}">
                  <a14:compatExt spid="_x0000_s5182"/>
                </a:ext>
                <a:ext uri="{FF2B5EF4-FFF2-40B4-BE49-F238E27FC236}">
                  <a16:creationId xmlns:a16="http://schemas.microsoft.com/office/drawing/2014/main" id="{00000000-0008-0000-0100-00003E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33</xdr:row>
          <xdr:rowOff>123825</xdr:rowOff>
        </xdr:from>
        <xdr:to>
          <xdr:col>5</xdr:col>
          <xdr:colOff>457200</xdr:colOff>
          <xdr:row>33</xdr:row>
          <xdr:rowOff>1200150</xdr:rowOff>
        </xdr:to>
        <xdr:sp macro="" textlink="">
          <xdr:nvSpPr>
            <xdr:cNvPr id="5183" name="Object 63" hidden="1">
              <a:extLst>
                <a:ext uri="{63B3BB69-23CF-44E3-9099-C40C66FF867C}">
                  <a14:compatExt spid="_x0000_s5183"/>
                </a:ext>
                <a:ext uri="{FF2B5EF4-FFF2-40B4-BE49-F238E27FC236}">
                  <a16:creationId xmlns:a16="http://schemas.microsoft.com/office/drawing/2014/main" id="{00000000-0008-0000-0100-00003F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419100</xdr:colOff>
          <xdr:row>49</xdr:row>
          <xdr:rowOff>152400</xdr:rowOff>
        </xdr:from>
        <xdr:to>
          <xdr:col>5</xdr:col>
          <xdr:colOff>438150</xdr:colOff>
          <xdr:row>49</xdr:row>
          <xdr:rowOff>1219200</xdr:rowOff>
        </xdr:to>
        <xdr:sp macro="" textlink="">
          <xdr:nvSpPr>
            <xdr:cNvPr id="5186" name="Object 66" hidden="1">
              <a:extLst>
                <a:ext uri="{63B3BB69-23CF-44E3-9099-C40C66FF867C}">
                  <a14:compatExt spid="_x0000_s5186"/>
                </a:ext>
                <a:ext uri="{FF2B5EF4-FFF2-40B4-BE49-F238E27FC236}">
                  <a16:creationId xmlns:a16="http://schemas.microsoft.com/office/drawing/2014/main" id="{00000000-0008-0000-0100-000042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361950</xdr:colOff>
          <xdr:row>13</xdr:row>
          <xdr:rowOff>142875</xdr:rowOff>
        </xdr:from>
        <xdr:to>
          <xdr:col>5</xdr:col>
          <xdr:colOff>457200</xdr:colOff>
          <xdr:row>13</xdr:row>
          <xdr:rowOff>1266825</xdr:rowOff>
        </xdr:to>
        <xdr:sp macro="" textlink="">
          <xdr:nvSpPr>
            <xdr:cNvPr id="5188" name="Object 68" hidden="1">
              <a:extLst>
                <a:ext uri="{63B3BB69-23CF-44E3-9099-C40C66FF867C}">
                  <a14:compatExt spid="_x0000_s5188"/>
                </a:ext>
                <a:ext uri="{FF2B5EF4-FFF2-40B4-BE49-F238E27FC236}">
                  <a16:creationId xmlns:a16="http://schemas.microsoft.com/office/drawing/2014/main" id="{00000000-0008-0000-0100-000044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34</xdr:row>
          <xdr:rowOff>142875</xdr:rowOff>
        </xdr:from>
        <xdr:to>
          <xdr:col>5</xdr:col>
          <xdr:colOff>457200</xdr:colOff>
          <xdr:row>34</xdr:row>
          <xdr:rowOff>1228725</xdr:rowOff>
        </xdr:to>
        <xdr:sp macro="" textlink="">
          <xdr:nvSpPr>
            <xdr:cNvPr id="5189" name="Object 69" hidden="1">
              <a:extLst>
                <a:ext uri="{63B3BB69-23CF-44E3-9099-C40C66FF867C}">
                  <a14:compatExt spid="_x0000_s5189"/>
                </a:ext>
                <a:ext uri="{FF2B5EF4-FFF2-40B4-BE49-F238E27FC236}">
                  <a16:creationId xmlns:a16="http://schemas.microsoft.com/office/drawing/2014/main" id="{00000000-0008-0000-0100-000045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390525</xdr:colOff>
          <xdr:row>21</xdr:row>
          <xdr:rowOff>152400</xdr:rowOff>
        </xdr:from>
        <xdr:to>
          <xdr:col>6</xdr:col>
          <xdr:colOff>0</xdr:colOff>
          <xdr:row>21</xdr:row>
          <xdr:rowOff>1247775</xdr:rowOff>
        </xdr:to>
        <xdr:sp macro="" textlink="">
          <xdr:nvSpPr>
            <xdr:cNvPr id="5190" name="Object 70" hidden="1">
              <a:extLst>
                <a:ext uri="{63B3BB69-23CF-44E3-9099-C40C66FF867C}">
                  <a14:compatExt spid="_x0000_s5190"/>
                </a:ext>
                <a:ext uri="{FF2B5EF4-FFF2-40B4-BE49-F238E27FC236}">
                  <a16:creationId xmlns:a16="http://schemas.microsoft.com/office/drawing/2014/main" id="{00000000-0008-0000-0100-000046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419100</xdr:colOff>
          <xdr:row>52</xdr:row>
          <xdr:rowOff>133350</xdr:rowOff>
        </xdr:from>
        <xdr:to>
          <xdr:col>5</xdr:col>
          <xdr:colOff>438150</xdr:colOff>
          <xdr:row>52</xdr:row>
          <xdr:rowOff>1190625</xdr:rowOff>
        </xdr:to>
        <xdr:sp macro="" textlink="">
          <xdr:nvSpPr>
            <xdr:cNvPr id="5191" name="Object 71" hidden="1">
              <a:extLst>
                <a:ext uri="{63B3BB69-23CF-44E3-9099-C40C66FF867C}">
                  <a14:compatExt spid="_x0000_s5191"/>
                </a:ext>
                <a:ext uri="{FF2B5EF4-FFF2-40B4-BE49-F238E27FC236}">
                  <a16:creationId xmlns:a16="http://schemas.microsoft.com/office/drawing/2014/main" id="{00000000-0008-0000-0100-0000471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600075</xdr:colOff>
          <xdr:row>11</xdr:row>
          <xdr:rowOff>114300</xdr:rowOff>
        </xdr:from>
        <xdr:to>
          <xdr:col>6</xdr:col>
          <xdr:colOff>0</xdr:colOff>
          <xdr:row>11</xdr:row>
          <xdr:rowOff>1266825</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200-000001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13</xdr:row>
          <xdr:rowOff>133350</xdr:rowOff>
        </xdr:from>
        <xdr:to>
          <xdr:col>5</xdr:col>
          <xdr:colOff>704850</xdr:colOff>
          <xdr:row>13</xdr:row>
          <xdr:rowOff>1228725</xdr:rowOff>
        </xdr:to>
        <xdr:sp macro="" textlink="">
          <xdr:nvSpPr>
            <xdr:cNvPr id="8195" name="Object 3" hidden="1">
              <a:extLst>
                <a:ext uri="{63B3BB69-23CF-44E3-9099-C40C66FF867C}">
                  <a14:compatExt spid="_x0000_s8195"/>
                </a:ext>
                <a:ext uri="{FF2B5EF4-FFF2-40B4-BE49-F238E27FC236}">
                  <a16:creationId xmlns:a16="http://schemas.microsoft.com/office/drawing/2014/main" id="{00000000-0008-0000-0200-000003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19</xdr:row>
          <xdr:rowOff>133350</xdr:rowOff>
        </xdr:from>
        <xdr:to>
          <xdr:col>5</xdr:col>
          <xdr:colOff>695325</xdr:colOff>
          <xdr:row>19</xdr:row>
          <xdr:rowOff>1200150</xdr:rowOff>
        </xdr:to>
        <xdr:sp macro="" textlink="">
          <xdr:nvSpPr>
            <xdr:cNvPr id="8199" name="Object 7" hidden="1">
              <a:extLst>
                <a:ext uri="{63B3BB69-23CF-44E3-9099-C40C66FF867C}">
                  <a14:compatExt spid="_x0000_s8199"/>
                </a:ext>
                <a:ext uri="{FF2B5EF4-FFF2-40B4-BE49-F238E27FC236}">
                  <a16:creationId xmlns:a16="http://schemas.microsoft.com/office/drawing/2014/main" id="{00000000-0008-0000-0200-000007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20</xdr:row>
          <xdr:rowOff>152400</xdr:rowOff>
        </xdr:from>
        <xdr:to>
          <xdr:col>5</xdr:col>
          <xdr:colOff>695325</xdr:colOff>
          <xdr:row>20</xdr:row>
          <xdr:rowOff>1238250</xdr:rowOff>
        </xdr:to>
        <xdr:sp macro="" textlink="">
          <xdr:nvSpPr>
            <xdr:cNvPr id="8200" name="Object 8" hidden="1">
              <a:extLst>
                <a:ext uri="{63B3BB69-23CF-44E3-9099-C40C66FF867C}">
                  <a14:compatExt spid="_x0000_s8200"/>
                </a:ext>
                <a:ext uri="{FF2B5EF4-FFF2-40B4-BE49-F238E27FC236}">
                  <a16:creationId xmlns:a16="http://schemas.microsoft.com/office/drawing/2014/main" id="{00000000-0008-0000-0200-000008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21</xdr:row>
          <xdr:rowOff>142875</xdr:rowOff>
        </xdr:from>
        <xdr:to>
          <xdr:col>5</xdr:col>
          <xdr:colOff>695325</xdr:colOff>
          <xdr:row>21</xdr:row>
          <xdr:rowOff>1228725</xdr:rowOff>
        </xdr:to>
        <xdr:sp macro="" textlink="">
          <xdr:nvSpPr>
            <xdr:cNvPr id="8201" name="Object 9" hidden="1">
              <a:extLst>
                <a:ext uri="{63B3BB69-23CF-44E3-9099-C40C66FF867C}">
                  <a14:compatExt spid="_x0000_s8201"/>
                </a:ext>
                <a:ext uri="{FF2B5EF4-FFF2-40B4-BE49-F238E27FC236}">
                  <a16:creationId xmlns:a16="http://schemas.microsoft.com/office/drawing/2014/main" id="{00000000-0008-0000-0200-000009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22</xdr:row>
          <xdr:rowOff>133350</xdr:rowOff>
        </xdr:from>
        <xdr:to>
          <xdr:col>6</xdr:col>
          <xdr:colOff>0</xdr:colOff>
          <xdr:row>22</xdr:row>
          <xdr:rowOff>1238250</xdr:rowOff>
        </xdr:to>
        <xdr:sp macro="" textlink="">
          <xdr:nvSpPr>
            <xdr:cNvPr id="8202" name="Object 10" hidden="1">
              <a:extLst>
                <a:ext uri="{63B3BB69-23CF-44E3-9099-C40C66FF867C}">
                  <a14:compatExt spid="_x0000_s8202"/>
                </a:ext>
                <a:ext uri="{FF2B5EF4-FFF2-40B4-BE49-F238E27FC236}">
                  <a16:creationId xmlns:a16="http://schemas.microsoft.com/office/drawing/2014/main" id="{00000000-0008-0000-0200-00000A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647700</xdr:colOff>
          <xdr:row>27</xdr:row>
          <xdr:rowOff>142875</xdr:rowOff>
        </xdr:from>
        <xdr:to>
          <xdr:col>5</xdr:col>
          <xdr:colOff>714375</xdr:colOff>
          <xdr:row>27</xdr:row>
          <xdr:rowOff>1238250</xdr:rowOff>
        </xdr:to>
        <xdr:sp macro="" textlink="">
          <xdr:nvSpPr>
            <xdr:cNvPr id="8205" name="Object 13" hidden="1">
              <a:extLst>
                <a:ext uri="{63B3BB69-23CF-44E3-9099-C40C66FF867C}">
                  <a14:compatExt spid="_x0000_s8205"/>
                </a:ext>
                <a:ext uri="{FF2B5EF4-FFF2-40B4-BE49-F238E27FC236}">
                  <a16:creationId xmlns:a16="http://schemas.microsoft.com/office/drawing/2014/main" id="{00000000-0008-0000-0200-00000D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28</xdr:row>
          <xdr:rowOff>133350</xdr:rowOff>
        </xdr:from>
        <xdr:to>
          <xdr:col>5</xdr:col>
          <xdr:colOff>704850</xdr:colOff>
          <xdr:row>28</xdr:row>
          <xdr:rowOff>1228725</xdr:rowOff>
        </xdr:to>
        <xdr:sp macro="" textlink="">
          <xdr:nvSpPr>
            <xdr:cNvPr id="8206" name="Object 14" hidden="1">
              <a:extLst>
                <a:ext uri="{63B3BB69-23CF-44E3-9099-C40C66FF867C}">
                  <a14:compatExt spid="_x0000_s8206"/>
                </a:ext>
                <a:ext uri="{FF2B5EF4-FFF2-40B4-BE49-F238E27FC236}">
                  <a16:creationId xmlns:a16="http://schemas.microsoft.com/office/drawing/2014/main" id="{00000000-0008-0000-0200-00000E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29</xdr:row>
          <xdr:rowOff>152400</xdr:rowOff>
        </xdr:from>
        <xdr:to>
          <xdr:col>5</xdr:col>
          <xdr:colOff>714375</xdr:colOff>
          <xdr:row>29</xdr:row>
          <xdr:rowOff>1266825</xdr:rowOff>
        </xdr:to>
        <xdr:sp macro="" textlink="">
          <xdr:nvSpPr>
            <xdr:cNvPr id="8207" name="Object 15" hidden="1">
              <a:extLst>
                <a:ext uri="{63B3BB69-23CF-44E3-9099-C40C66FF867C}">
                  <a14:compatExt spid="_x0000_s8207"/>
                </a:ext>
                <a:ext uri="{FF2B5EF4-FFF2-40B4-BE49-F238E27FC236}">
                  <a16:creationId xmlns:a16="http://schemas.microsoft.com/office/drawing/2014/main" id="{00000000-0008-0000-0200-00000F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30</xdr:row>
          <xdr:rowOff>142875</xdr:rowOff>
        </xdr:from>
        <xdr:to>
          <xdr:col>5</xdr:col>
          <xdr:colOff>704850</xdr:colOff>
          <xdr:row>30</xdr:row>
          <xdr:rowOff>1238250</xdr:rowOff>
        </xdr:to>
        <xdr:sp macro="" textlink="">
          <xdr:nvSpPr>
            <xdr:cNvPr id="8208" name="Object 16" hidden="1">
              <a:extLst>
                <a:ext uri="{63B3BB69-23CF-44E3-9099-C40C66FF867C}">
                  <a14:compatExt spid="_x0000_s8208"/>
                </a:ext>
                <a:ext uri="{FF2B5EF4-FFF2-40B4-BE49-F238E27FC236}">
                  <a16:creationId xmlns:a16="http://schemas.microsoft.com/office/drawing/2014/main" id="{00000000-0008-0000-0200-000010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31</xdr:row>
          <xdr:rowOff>142875</xdr:rowOff>
        </xdr:from>
        <xdr:to>
          <xdr:col>5</xdr:col>
          <xdr:colOff>714375</xdr:colOff>
          <xdr:row>31</xdr:row>
          <xdr:rowOff>1247775</xdr:rowOff>
        </xdr:to>
        <xdr:sp macro="" textlink="">
          <xdr:nvSpPr>
            <xdr:cNvPr id="8209" name="Object 17" hidden="1">
              <a:extLst>
                <a:ext uri="{63B3BB69-23CF-44E3-9099-C40C66FF867C}">
                  <a14:compatExt spid="_x0000_s8209"/>
                </a:ext>
                <a:ext uri="{FF2B5EF4-FFF2-40B4-BE49-F238E27FC236}">
                  <a16:creationId xmlns:a16="http://schemas.microsoft.com/office/drawing/2014/main" id="{00000000-0008-0000-0200-000011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33</xdr:row>
          <xdr:rowOff>161925</xdr:rowOff>
        </xdr:from>
        <xdr:to>
          <xdr:col>5</xdr:col>
          <xdr:colOff>714375</xdr:colOff>
          <xdr:row>33</xdr:row>
          <xdr:rowOff>1247775</xdr:rowOff>
        </xdr:to>
        <xdr:sp macro="" textlink="">
          <xdr:nvSpPr>
            <xdr:cNvPr id="8210" name="Object 18" hidden="1">
              <a:extLst>
                <a:ext uri="{63B3BB69-23CF-44E3-9099-C40C66FF867C}">
                  <a14:compatExt spid="_x0000_s8210"/>
                </a:ext>
                <a:ext uri="{FF2B5EF4-FFF2-40B4-BE49-F238E27FC236}">
                  <a16:creationId xmlns:a16="http://schemas.microsoft.com/office/drawing/2014/main" id="{00000000-0008-0000-0200-000012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34</xdr:row>
          <xdr:rowOff>133350</xdr:rowOff>
        </xdr:from>
        <xdr:to>
          <xdr:col>5</xdr:col>
          <xdr:colOff>723900</xdr:colOff>
          <xdr:row>34</xdr:row>
          <xdr:rowOff>1228725</xdr:rowOff>
        </xdr:to>
        <xdr:sp macro="" textlink="">
          <xdr:nvSpPr>
            <xdr:cNvPr id="8211" name="Object 19" hidden="1">
              <a:extLst>
                <a:ext uri="{63B3BB69-23CF-44E3-9099-C40C66FF867C}">
                  <a14:compatExt spid="_x0000_s8211"/>
                </a:ext>
                <a:ext uri="{FF2B5EF4-FFF2-40B4-BE49-F238E27FC236}">
                  <a16:creationId xmlns:a16="http://schemas.microsoft.com/office/drawing/2014/main" id="{00000000-0008-0000-0200-000013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36</xdr:row>
          <xdr:rowOff>142875</xdr:rowOff>
        </xdr:from>
        <xdr:to>
          <xdr:col>5</xdr:col>
          <xdr:colOff>714375</xdr:colOff>
          <xdr:row>36</xdr:row>
          <xdr:rowOff>1238250</xdr:rowOff>
        </xdr:to>
        <xdr:sp macro="" textlink="">
          <xdr:nvSpPr>
            <xdr:cNvPr id="8213" name="Object 21" hidden="1">
              <a:extLst>
                <a:ext uri="{63B3BB69-23CF-44E3-9099-C40C66FF867C}">
                  <a14:compatExt spid="_x0000_s8213"/>
                </a:ext>
                <a:ext uri="{FF2B5EF4-FFF2-40B4-BE49-F238E27FC236}">
                  <a16:creationId xmlns:a16="http://schemas.microsoft.com/office/drawing/2014/main" id="{00000000-0008-0000-0200-000015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37</xdr:row>
          <xdr:rowOff>114300</xdr:rowOff>
        </xdr:from>
        <xdr:to>
          <xdr:col>5</xdr:col>
          <xdr:colOff>714375</xdr:colOff>
          <xdr:row>37</xdr:row>
          <xdr:rowOff>1219200</xdr:rowOff>
        </xdr:to>
        <xdr:sp macro="" textlink="">
          <xdr:nvSpPr>
            <xdr:cNvPr id="8214" name="Object 22" hidden="1">
              <a:extLst>
                <a:ext uri="{63B3BB69-23CF-44E3-9099-C40C66FF867C}">
                  <a14:compatExt spid="_x0000_s8214"/>
                </a:ext>
                <a:ext uri="{FF2B5EF4-FFF2-40B4-BE49-F238E27FC236}">
                  <a16:creationId xmlns:a16="http://schemas.microsoft.com/office/drawing/2014/main" id="{00000000-0008-0000-0200-000016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38</xdr:row>
          <xdr:rowOff>142875</xdr:rowOff>
        </xdr:from>
        <xdr:to>
          <xdr:col>5</xdr:col>
          <xdr:colOff>714375</xdr:colOff>
          <xdr:row>38</xdr:row>
          <xdr:rowOff>1238250</xdr:rowOff>
        </xdr:to>
        <xdr:sp macro="" textlink="">
          <xdr:nvSpPr>
            <xdr:cNvPr id="8216" name="Object 24" hidden="1">
              <a:extLst>
                <a:ext uri="{63B3BB69-23CF-44E3-9099-C40C66FF867C}">
                  <a14:compatExt spid="_x0000_s8216"/>
                </a:ext>
                <a:ext uri="{FF2B5EF4-FFF2-40B4-BE49-F238E27FC236}">
                  <a16:creationId xmlns:a16="http://schemas.microsoft.com/office/drawing/2014/main" id="{00000000-0008-0000-0200-000018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39</xdr:row>
          <xdr:rowOff>133350</xdr:rowOff>
        </xdr:from>
        <xdr:to>
          <xdr:col>5</xdr:col>
          <xdr:colOff>695325</xdr:colOff>
          <xdr:row>39</xdr:row>
          <xdr:rowOff>1219200</xdr:rowOff>
        </xdr:to>
        <xdr:sp macro="" textlink="">
          <xdr:nvSpPr>
            <xdr:cNvPr id="8217" name="Object 25" hidden="1">
              <a:extLst>
                <a:ext uri="{63B3BB69-23CF-44E3-9099-C40C66FF867C}">
                  <a14:compatExt spid="_x0000_s8217"/>
                </a:ext>
                <a:ext uri="{FF2B5EF4-FFF2-40B4-BE49-F238E27FC236}">
                  <a16:creationId xmlns:a16="http://schemas.microsoft.com/office/drawing/2014/main" id="{00000000-0008-0000-0200-000019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41</xdr:row>
          <xdr:rowOff>142875</xdr:rowOff>
        </xdr:from>
        <xdr:to>
          <xdr:col>5</xdr:col>
          <xdr:colOff>714375</xdr:colOff>
          <xdr:row>41</xdr:row>
          <xdr:rowOff>1228725</xdr:rowOff>
        </xdr:to>
        <xdr:sp macro="" textlink="">
          <xdr:nvSpPr>
            <xdr:cNvPr id="8218" name="Object 26" hidden="1">
              <a:extLst>
                <a:ext uri="{63B3BB69-23CF-44E3-9099-C40C66FF867C}">
                  <a14:compatExt spid="_x0000_s8218"/>
                </a:ext>
                <a:ext uri="{FF2B5EF4-FFF2-40B4-BE49-F238E27FC236}">
                  <a16:creationId xmlns:a16="http://schemas.microsoft.com/office/drawing/2014/main" id="{00000000-0008-0000-0200-00001A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42</xdr:row>
          <xdr:rowOff>152400</xdr:rowOff>
        </xdr:from>
        <xdr:to>
          <xdr:col>5</xdr:col>
          <xdr:colOff>695325</xdr:colOff>
          <xdr:row>42</xdr:row>
          <xdr:rowOff>1228725</xdr:rowOff>
        </xdr:to>
        <xdr:sp macro="" textlink="">
          <xdr:nvSpPr>
            <xdr:cNvPr id="8219" name="Object 27" hidden="1">
              <a:extLst>
                <a:ext uri="{63B3BB69-23CF-44E3-9099-C40C66FF867C}">
                  <a14:compatExt spid="_x0000_s8219"/>
                </a:ext>
                <a:ext uri="{FF2B5EF4-FFF2-40B4-BE49-F238E27FC236}">
                  <a16:creationId xmlns:a16="http://schemas.microsoft.com/office/drawing/2014/main" id="{00000000-0008-0000-0200-00001B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43</xdr:row>
          <xdr:rowOff>171450</xdr:rowOff>
        </xdr:from>
        <xdr:to>
          <xdr:col>5</xdr:col>
          <xdr:colOff>676275</xdr:colOff>
          <xdr:row>43</xdr:row>
          <xdr:rowOff>1228725</xdr:rowOff>
        </xdr:to>
        <xdr:sp macro="" textlink="">
          <xdr:nvSpPr>
            <xdr:cNvPr id="8221" name="Object 29" hidden="1">
              <a:extLst>
                <a:ext uri="{63B3BB69-23CF-44E3-9099-C40C66FF867C}">
                  <a14:compatExt spid="_x0000_s8221"/>
                </a:ext>
                <a:ext uri="{FF2B5EF4-FFF2-40B4-BE49-F238E27FC236}">
                  <a16:creationId xmlns:a16="http://schemas.microsoft.com/office/drawing/2014/main" id="{00000000-0008-0000-0200-00001D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666750</xdr:colOff>
          <xdr:row>44</xdr:row>
          <xdr:rowOff>152400</xdr:rowOff>
        </xdr:from>
        <xdr:to>
          <xdr:col>5</xdr:col>
          <xdr:colOff>704850</xdr:colOff>
          <xdr:row>44</xdr:row>
          <xdr:rowOff>1228725</xdr:rowOff>
        </xdr:to>
        <xdr:sp macro="" textlink="">
          <xdr:nvSpPr>
            <xdr:cNvPr id="8222" name="Object 30" hidden="1">
              <a:extLst>
                <a:ext uri="{63B3BB69-23CF-44E3-9099-C40C66FF867C}">
                  <a14:compatExt spid="_x0000_s8222"/>
                </a:ext>
                <a:ext uri="{FF2B5EF4-FFF2-40B4-BE49-F238E27FC236}">
                  <a16:creationId xmlns:a16="http://schemas.microsoft.com/office/drawing/2014/main" id="{00000000-0008-0000-0200-00001E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26</xdr:row>
          <xdr:rowOff>133350</xdr:rowOff>
        </xdr:from>
        <xdr:to>
          <xdr:col>5</xdr:col>
          <xdr:colOff>723900</xdr:colOff>
          <xdr:row>26</xdr:row>
          <xdr:rowOff>1228725</xdr:rowOff>
        </xdr:to>
        <xdr:sp macro="" textlink="">
          <xdr:nvSpPr>
            <xdr:cNvPr id="8223" name="Object 31" hidden="1">
              <a:extLst>
                <a:ext uri="{63B3BB69-23CF-44E3-9099-C40C66FF867C}">
                  <a14:compatExt spid="_x0000_s8223"/>
                </a:ext>
                <a:ext uri="{FF2B5EF4-FFF2-40B4-BE49-F238E27FC236}">
                  <a16:creationId xmlns:a16="http://schemas.microsoft.com/office/drawing/2014/main" id="{00000000-0008-0000-0200-00001F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16</xdr:row>
          <xdr:rowOff>123825</xdr:rowOff>
        </xdr:from>
        <xdr:to>
          <xdr:col>5</xdr:col>
          <xdr:colOff>714375</xdr:colOff>
          <xdr:row>16</xdr:row>
          <xdr:rowOff>1228725</xdr:rowOff>
        </xdr:to>
        <xdr:sp macro="" textlink="">
          <xdr:nvSpPr>
            <xdr:cNvPr id="8228" name="Object 36" hidden="1">
              <a:extLst>
                <a:ext uri="{63B3BB69-23CF-44E3-9099-C40C66FF867C}">
                  <a14:compatExt spid="_x0000_s8228"/>
                </a:ext>
                <a:ext uri="{FF2B5EF4-FFF2-40B4-BE49-F238E27FC236}">
                  <a16:creationId xmlns:a16="http://schemas.microsoft.com/office/drawing/2014/main" id="{00000000-0008-0000-0200-000024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609600</xdr:colOff>
          <xdr:row>12</xdr:row>
          <xdr:rowOff>114300</xdr:rowOff>
        </xdr:from>
        <xdr:to>
          <xdr:col>5</xdr:col>
          <xdr:colOff>714375</xdr:colOff>
          <xdr:row>12</xdr:row>
          <xdr:rowOff>1238250</xdr:rowOff>
        </xdr:to>
        <xdr:sp macro="" textlink="">
          <xdr:nvSpPr>
            <xdr:cNvPr id="8230" name="Object 38" hidden="1">
              <a:extLst>
                <a:ext uri="{63B3BB69-23CF-44E3-9099-C40C66FF867C}">
                  <a14:compatExt spid="_x0000_s8230"/>
                </a:ext>
                <a:ext uri="{FF2B5EF4-FFF2-40B4-BE49-F238E27FC236}">
                  <a16:creationId xmlns:a16="http://schemas.microsoft.com/office/drawing/2014/main" id="{00000000-0008-0000-0200-000026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647700</xdr:colOff>
          <xdr:row>40</xdr:row>
          <xdr:rowOff>142875</xdr:rowOff>
        </xdr:from>
        <xdr:to>
          <xdr:col>5</xdr:col>
          <xdr:colOff>714375</xdr:colOff>
          <xdr:row>40</xdr:row>
          <xdr:rowOff>1238250</xdr:rowOff>
        </xdr:to>
        <xdr:sp macro="" textlink="">
          <xdr:nvSpPr>
            <xdr:cNvPr id="8231" name="Object 39" hidden="1">
              <a:extLst>
                <a:ext uri="{63B3BB69-23CF-44E3-9099-C40C66FF867C}">
                  <a14:compatExt spid="_x0000_s8231"/>
                </a:ext>
                <a:ext uri="{FF2B5EF4-FFF2-40B4-BE49-F238E27FC236}">
                  <a16:creationId xmlns:a16="http://schemas.microsoft.com/office/drawing/2014/main" id="{00000000-0008-0000-0200-000027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14</xdr:row>
          <xdr:rowOff>161925</xdr:rowOff>
        </xdr:from>
        <xdr:to>
          <xdr:col>5</xdr:col>
          <xdr:colOff>685800</xdr:colOff>
          <xdr:row>14</xdr:row>
          <xdr:rowOff>1247775</xdr:rowOff>
        </xdr:to>
        <xdr:sp macro="" textlink="">
          <xdr:nvSpPr>
            <xdr:cNvPr id="8232" name="Object 40" hidden="1">
              <a:extLst>
                <a:ext uri="{63B3BB69-23CF-44E3-9099-C40C66FF867C}">
                  <a14:compatExt spid="_x0000_s8232"/>
                </a:ext>
                <a:ext uri="{FF2B5EF4-FFF2-40B4-BE49-F238E27FC236}">
                  <a16:creationId xmlns:a16="http://schemas.microsoft.com/office/drawing/2014/main" id="{00000000-0008-0000-0200-000028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638175</xdr:colOff>
          <xdr:row>15</xdr:row>
          <xdr:rowOff>133350</xdr:rowOff>
        </xdr:from>
        <xdr:to>
          <xdr:col>5</xdr:col>
          <xdr:colOff>695325</xdr:colOff>
          <xdr:row>15</xdr:row>
          <xdr:rowOff>1209675</xdr:rowOff>
        </xdr:to>
        <xdr:sp macro="" textlink="">
          <xdr:nvSpPr>
            <xdr:cNvPr id="8233" name="Object 41" hidden="1">
              <a:extLst>
                <a:ext uri="{63B3BB69-23CF-44E3-9099-C40C66FF867C}">
                  <a14:compatExt spid="_x0000_s8233"/>
                </a:ext>
                <a:ext uri="{FF2B5EF4-FFF2-40B4-BE49-F238E27FC236}">
                  <a16:creationId xmlns:a16="http://schemas.microsoft.com/office/drawing/2014/main" id="{00000000-0008-0000-0200-000029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657225</xdr:colOff>
          <xdr:row>18</xdr:row>
          <xdr:rowOff>133350</xdr:rowOff>
        </xdr:from>
        <xdr:to>
          <xdr:col>5</xdr:col>
          <xdr:colOff>714375</xdr:colOff>
          <xdr:row>18</xdr:row>
          <xdr:rowOff>1209675</xdr:rowOff>
        </xdr:to>
        <xdr:sp macro="" textlink="">
          <xdr:nvSpPr>
            <xdr:cNvPr id="8234" name="Object 42" hidden="1">
              <a:extLst>
                <a:ext uri="{63B3BB69-23CF-44E3-9099-C40C66FF867C}">
                  <a14:compatExt spid="_x0000_s8234"/>
                </a:ext>
                <a:ext uri="{FF2B5EF4-FFF2-40B4-BE49-F238E27FC236}">
                  <a16:creationId xmlns:a16="http://schemas.microsoft.com/office/drawing/2014/main" id="{00000000-0008-0000-0200-00002A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628650</xdr:colOff>
          <xdr:row>17</xdr:row>
          <xdr:rowOff>142875</xdr:rowOff>
        </xdr:from>
        <xdr:to>
          <xdr:col>5</xdr:col>
          <xdr:colOff>714375</xdr:colOff>
          <xdr:row>17</xdr:row>
          <xdr:rowOff>1247775</xdr:rowOff>
        </xdr:to>
        <xdr:sp macro="" textlink="">
          <xdr:nvSpPr>
            <xdr:cNvPr id="8236" name="Object 44" hidden="1">
              <a:extLst>
                <a:ext uri="{63B3BB69-23CF-44E3-9099-C40C66FF867C}">
                  <a14:compatExt spid="_x0000_s8236"/>
                </a:ext>
                <a:ext uri="{FF2B5EF4-FFF2-40B4-BE49-F238E27FC236}">
                  <a16:creationId xmlns:a16="http://schemas.microsoft.com/office/drawing/2014/main" id="{00000000-0008-0000-0200-00002C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581025</xdr:colOff>
          <xdr:row>10</xdr:row>
          <xdr:rowOff>114300</xdr:rowOff>
        </xdr:from>
        <xdr:to>
          <xdr:col>5</xdr:col>
          <xdr:colOff>733425</xdr:colOff>
          <xdr:row>10</xdr:row>
          <xdr:rowOff>1276350</xdr:rowOff>
        </xdr:to>
        <xdr:sp macro="" textlink="">
          <xdr:nvSpPr>
            <xdr:cNvPr id="8238" name="Object 46" hidden="1">
              <a:extLst>
                <a:ext uri="{63B3BB69-23CF-44E3-9099-C40C66FF867C}">
                  <a14:compatExt spid="_x0000_s8238"/>
                </a:ext>
                <a:ext uri="{FF2B5EF4-FFF2-40B4-BE49-F238E27FC236}">
                  <a16:creationId xmlns:a16="http://schemas.microsoft.com/office/drawing/2014/main" id="{00000000-0008-0000-0200-00002E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666750</xdr:colOff>
          <xdr:row>25</xdr:row>
          <xdr:rowOff>142875</xdr:rowOff>
        </xdr:from>
        <xdr:to>
          <xdr:col>5</xdr:col>
          <xdr:colOff>723900</xdr:colOff>
          <xdr:row>25</xdr:row>
          <xdr:rowOff>1228725</xdr:rowOff>
        </xdr:to>
        <xdr:sp macro="" textlink="">
          <xdr:nvSpPr>
            <xdr:cNvPr id="8239" name="Object 47" hidden="1">
              <a:extLst>
                <a:ext uri="{63B3BB69-23CF-44E3-9099-C40C66FF867C}">
                  <a14:compatExt spid="_x0000_s8239"/>
                </a:ext>
                <a:ext uri="{FF2B5EF4-FFF2-40B4-BE49-F238E27FC236}">
                  <a16:creationId xmlns:a16="http://schemas.microsoft.com/office/drawing/2014/main" id="{00000000-0008-0000-0200-00002F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609600</xdr:colOff>
          <xdr:row>9</xdr:row>
          <xdr:rowOff>133350</xdr:rowOff>
        </xdr:from>
        <xdr:to>
          <xdr:col>5</xdr:col>
          <xdr:colOff>723900</xdr:colOff>
          <xdr:row>9</xdr:row>
          <xdr:rowOff>1257300</xdr:rowOff>
        </xdr:to>
        <xdr:sp macro="" textlink="">
          <xdr:nvSpPr>
            <xdr:cNvPr id="8240" name="Object 48" hidden="1">
              <a:extLst>
                <a:ext uri="{63B3BB69-23CF-44E3-9099-C40C66FF867C}">
                  <a14:compatExt spid="_x0000_s8240"/>
                </a:ext>
                <a:ext uri="{FF2B5EF4-FFF2-40B4-BE49-F238E27FC236}">
                  <a16:creationId xmlns:a16="http://schemas.microsoft.com/office/drawing/2014/main" id="{00000000-0008-0000-0200-000030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twoCellAnchor editAs="oneCell">
        <xdr:from>
          <xdr:col>3</xdr:col>
          <xdr:colOff>676275</xdr:colOff>
          <xdr:row>35</xdr:row>
          <xdr:rowOff>152400</xdr:rowOff>
        </xdr:from>
        <xdr:to>
          <xdr:col>5</xdr:col>
          <xdr:colOff>714375</xdr:colOff>
          <xdr:row>35</xdr:row>
          <xdr:rowOff>1228725</xdr:rowOff>
        </xdr:to>
        <xdr:sp macro="" textlink="">
          <xdr:nvSpPr>
            <xdr:cNvPr id="8241" name="Object 49" hidden="1">
              <a:extLst>
                <a:ext uri="{63B3BB69-23CF-44E3-9099-C40C66FF867C}">
                  <a14:compatExt spid="_x0000_s8241"/>
                </a:ext>
                <a:ext uri="{FF2B5EF4-FFF2-40B4-BE49-F238E27FC236}">
                  <a16:creationId xmlns:a16="http://schemas.microsoft.com/office/drawing/2014/main" id="{00000000-0008-0000-0200-00003120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twoCellAnchor>
    </mc:Choice>
    <mc:Fallback/>
  </mc:AlternateContent>
  <mc:AlternateContent xmlns:mc="http://schemas.openxmlformats.org/markup-compatibility/2006">
    <mc:Choice xmlns:a14="http://schemas.microsoft.com/office/drawing/2010/main" Requires="a14">
      <xdr:oneCellAnchor>
        <xdr:from>
          <xdr:col>3</xdr:col>
          <xdr:colOff>657225</xdr:colOff>
          <xdr:row>23</xdr:row>
          <xdr:rowOff>142875</xdr:rowOff>
        </xdr:from>
        <xdr:ext cx="1438275" cy="1085850"/>
        <xdr:sp macro="" textlink="">
          <xdr:nvSpPr>
            <xdr:cNvPr id="8242" name="Object 50" hidden="1">
              <a:extLst>
                <a:ext uri="{63B3BB69-23CF-44E3-9099-C40C66FF867C}">
                  <a14:compatExt spid="_x0000_s8242"/>
                </a:ext>
                <a:ext uri="{FF2B5EF4-FFF2-40B4-BE49-F238E27FC236}">
                  <a16:creationId xmlns:a16="http://schemas.microsoft.com/office/drawing/2014/main" id="{5A30AF60-E082-43A3-B29F-D36425B5AD23}"/>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oneCellAnchor>
    </mc:Choice>
    <mc:Fallback/>
  </mc:AlternateContent>
  <mc:AlternateContent xmlns:mc="http://schemas.openxmlformats.org/markup-compatibility/2006">
    <mc:Choice xmlns:a14="http://schemas.microsoft.com/office/drawing/2010/main" Requires="a14">
      <xdr:oneCellAnchor>
        <xdr:from>
          <xdr:col>3</xdr:col>
          <xdr:colOff>666750</xdr:colOff>
          <xdr:row>24</xdr:row>
          <xdr:rowOff>152400</xdr:rowOff>
        </xdr:from>
        <xdr:ext cx="1419225" cy="1076325"/>
        <xdr:sp macro="" textlink="">
          <xdr:nvSpPr>
            <xdr:cNvPr id="8244" name="Object 52" hidden="1">
              <a:extLst>
                <a:ext uri="{63B3BB69-23CF-44E3-9099-C40C66FF867C}">
                  <a14:compatExt spid="_x0000_s8244"/>
                </a:ext>
                <a:ext uri="{FF2B5EF4-FFF2-40B4-BE49-F238E27FC236}">
                  <a16:creationId xmlns:a16="http://schemas.microsoft.com/office/drawing/2014/main" id="{3CCDF6D6-A04E-477D-AA30-A64B82ACF01C}"/>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oneCellAnchor>
    </mc:Choice>
    <mc:Fallback/>
  </mc:AlternateContent>
  <mc:AlternateContent xmlns:mc="http://schemas.openxmlformats.org/markup-compatibility/2006">
    <mc:Choice xmlns:a14="http://schemas.microsoft.com/office/drawing/2010/main" Requires="a14">
      <xdr:oneCellAnchor>
        <xdr:from>
          <xdr:col>3</xdr:col>
          <xdr:colOff>619125</xdr:colOff>
          <xdr:row>32</xdr:row>
          <xdr:rowOff>142875</xdr:rowOff>
        </xdr:from>
        <xdr:ext cx="1438275" cy="1085850"/>
        <xdr:sp macro="" textlink="">
          <xdr:nvSpPr>
            <xdr:cNvPr id="8245" name="Object 53" hidden="1">
              <a:extLst>
                <a:ext uri="{63B3BB69-23CF-44E3-9099-C40C66FF867C}">
                  <a14:compatExt spid="_x0000_s8245"/>
                </a:ext>
                <a:ext uri="{FF2B5EF4-FFF2-40B4-BE49-F238E27FC236}">
                  <a16:creationId xmlns:a16="http://schemas.microsoft.com/office/drawing/2014/main" id="{C4FBC0B2-0740-4145-BA7C-D42CC07B519E}"/>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fLocksWithSheet="0"/>
      </xdr:oneCellAnchor>
    </mc:Choice>
    <mc:Fallback/>
  </mc:AlternateContent>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2000000}" name="Table643" displayName="Table643" ref="D7:D30" totalsRowShown="0" headerRowDxfId="4" dataDxfId="2" headerRowBorderDxfId="3" tableBorderDxfId="1">
  <autoFilter ref="D7:D30" xr:uid="{00000000-0009-0000-0100-000002000000}"/>
  <tableColumns count="1">
    <tableColumn id="1" xr3:uid="{00000000-0010-0000-0200-000001000000}" name="Project" dataDxfId="0"/>
  </tableColumns>
  <tableStyleInfo name="TableStyleLight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6" Type="http://schemas.openxmlformats.org/officeDocument/2006/relationships/image" Target="../media/image10.emf"/><Relationship Id="rId21" Type="http://schemas.openxmlformats.org/officeDocument/2006/relationships/oleObject" Target="../embeddings/oleObject8.bin"/><Relationship Id="rId42" Type="http://schemas.openxmlformats.org/officeDocument/2006/relationships/image" Target="../media/image18.emf"/><Relationship Id="rId47" Type="http://schemas.openxmlformats.org/officeDocument/2006/relationships/oleObject" Target="../embeddings/oleObject21.bin"/><Relationship Id="rId63" Type="http://schemas.openxmlformats.org/officeDocument/2006/relationships/oleObject" Target="../embeddings/oleObject29.bin"/><Relationship Id="rId68" Type="http://schemas.openxmlformats.org/officeDocument/2006/relationships/image" Target="../media/image31.emf"/><Relationship Id="rId84" Type="http://schemas.openxmlformats.org/officeDocument/2006/relationships/image" Target="../media/image39.emf"/><Relationship Id="rId89" Type="http://schemas.openxmlformats.org/officeDocument/2006/relationships/oleObject" Target="../embeddings/oleObject42.bin"/><Relationship Id="rId16" Type="http://schemas.openxmlformats.org/officeDocument/2006/relationships/image" Target="../media/image5.emf"/><Relationship Id="rId11" Type="http://schemas.openxmlformats.org/officeDocument/2006/relationships/oleObject" Target="../embeddings/oleObject3.bin"/><Relationship Id="rId32" Type="http://schemas.openxmlformats.org/officeDocument/2006/relationships/image" Target="../media/image13.emf"/><Relationship Id="rId37" Type="http://schemas.openxmlformats.org/officeDocument/2006/relationships/oleObject" Target="../embeddings/oleObject16.bin"/><Relationship Id="rId53" Type="http://schemas.openxmlformats.org/officeDocument/2006/relationships/oleObject" Target="../embeddings/oleObject24.bin"/><Relationship Id="rId58" Type="http://schemas.openxmlformats.org/officeDocument/2006/relationships/image" Target="../media/image26.emf"/><Relationship Id="rId74" Type="http://schemas.openxmlformats.org/officeDocument/2006/relationships/image" Target="../media/image34.emf"/><Relationship Id="rId79" Type="http://schemas.openxmlformats.org/officeDocument/2006/relationships/oleObject" Target="../embeddings/oleObject37.bin"/><Relationship Id="rId102" Type="http://schemas.openxmlformats.org/officeDocument/2006/relationships/image" Target="../media/image48.emf"/><Relationship Id="rId5" Type="http://schemas.openxmlformats.org/officeDocument/2006/relationships/drawing" Target="../drawings/drawing1.xml"/><Relationship Id="rId90" Type="http://schemas.openxmlformats.org/officeDocument/2006/relationships/image" Target="../media/image42.emf"/><Relationship Id="rId95" Type="http://schemas.openxmlformats.org/officeDocument/2006/relationships/oleObject" Target="../embeddings/oleObject45.bin"/><Relationship Id="rId22" Type="http://schemas.openxmlformats.org/officeDocument/2006/relationships/image" Target="../media/image8.emf"/><Relationship Id="rId27" Type="http://schemas.openxmlformats.org/officeDocument/2006/relationships/oleObject" Target="../embeddings/oleObject11.bin"/><Relationship Id="rId43" Type="http://schemas.openxmlformats.org/officeDocument/2006/relationships/oleObject" Target="../embeddings/oleObject19.bin"/><Relationship Id="rId48" Type="http://schemas.openxmlformats.org/officeDocument/2006/relationships/image" Target="../media/image21.emf"/><Relationship Id="rId64" Type="http://schemas.openxmlformats.org/officeDocument/2006/relationships/image" Target="../media/image29.emf"/><Relationship Id="rId69" Type="http://schemas.openxmlformats.org/officeDocument/2006/relationships/oleObject" Target="../embeddings/oleObject32.bin"/><Relationship Id="rId80" Type="http://schemas.openxmlformats.org/officeDocument/2006/relationships/image" Target="../media/image37.emf"/><Relationship Id="rId85" Type="http://schemas.openxmlformats.org/officeDocument/2006/relationships/oleObject" Target="../embeddings/oleObject40.bin"/><Relationship Id="rId12" Type="http://schemas.openxmlformats.org/officeDocument/2006/relationships/image" Target="../media/image3.emf"/><Relationship Id="rId17" Type="http://schemas.openxmlformats.org/officeDocument/2006/relationships/oleObject" Target="../embeddings/oleObject6.bin"/><Relationship Id="rId25" Type="http://schemas.openxmlformats.org/officeDocument/2006/relationships/oleObject" Target="../embeddings/oleObject10.bin"/><Relationship Id="rId33" Type="http://schemas.openxmlformats.org/officeDocument/2006/relationships/oleObject" Target="../embeddings/oleObject14.bin"/><Relationship Id="rId38" Type="http://schemas.openxmlformats.org/officeDocument/2006/relationships/image" Target="../media/image16.emf"/><Relationship Id="rId46" Type="http://schemas.openxmlformats.org/officeDocument/2006/relationships/image" Target="../media/image20.emf"/><Relationship Id="rId59" Type="http://schemas.openxmlformats.org/officeDocument/2006/relationships/oleObject" Target="../embeddings/oleObject27.bin"/><Relationship Id="rId67" Type="http://schemas.openxmlformats.org/officeDocument/2006/relationships/oleObject" Target="../embeddings/oleObject31.bin"/><Relationship Id="rId20" Type="http://schemas.openxmlformats.org/officeDocument/2006/relationships/image" Target="../media/image7.emf"/><Relationship Id="rId41" Type="http://schemas.openxmlformats.org/officeDocument/2006/relationships/oleObject" Target="../embeddings/oleObject18.bin"/><Relationship Id="rId54" Type="http://schemas.openxmlformats.org/officeDocument/2006/relationships/image" Target="../media/image24.emf"/><Relationship Id="rId62" Type="http://schemas.openxmlformats.org/officeDocument/2006/relationships/image" Target="../media/image28.emf"/><Relationship Id="rId70" Type="http://schemas.openxmlformats.org/officeDocument/2006/relationships/image" Target="../media/image32.emf"/><Relationship Id="rId75" Type="http://schemas.openxmlformats.org/officeDocument/2006/relationships/oleObject" Target="../embeddings/oleObject35.bin"/><Relationship Id="rId83" Type="http://schemas.openxmlformats.org/officeDocument/2006/relationships/oleObject" Target="../embeddings/oleObject39.bin"/><Relationship Id="rId88" Type="http://schemas.openxmlformats.org/officeDocument/2006/relationships/image" Target="../media/image41.emf"/><Relationship Id="rId91" Type="http://schemas.openxmlformats.org/officeDocument/2006/relationships/oleObject" Target="../embeddings/oleObject43.bin"/><Relationship Id="rId96" Type="http://schemas.openxmlformats.org/officeDocument/2006/relationships/image" Target="../media/image45.emf"/><Relationship Id="rId1" Type="http://schemas.openxmlformats.org/officeDocument/2006/relationships/hyperlink" Target="https://www.oregon.gov/biz/Publications/SDWRLF_FinancingDetails.pdf" TargetMode="External"/><Relationship Id="rId6" Type="http://schemas.openxmlformats.org/officeDocument/2006/relationships/vmlDrawing" Target="../drawings/vmlDrawing1.vml"/><Relationship Id="rId15" Type="http://schemas.openxmlformats.org/officeDocument/2006/relationships/oleObject" Target="../embeddings/oleObject5.bin"/><Relationship Id="rId23" Type="http://schemas.openxmlformats.org/officeDocument/2006/relationships/oleObject" Target="../embeddings/oleObject9.bin"/><Relationship Id="rId28" Type="http://schemas.openxmlformats.org/officeDocument/2006/relationships/image" Target="../media/image11.emf"/><Relationship Id="rId36" Type="http://schemas.openxmlformats.org/officeDocument/2006/relationships/image" Target="../media/image15.emf"/><Relationship Id="rId49" Type="http://schemas.openxmlformats.org/officeDocument/2006/relationships/oleObject" Target="../embeddings/oleObject22.bin"/><Relationship Id="rId57" Type="http://schemas.openxmlformats.org/officeDocument/2006/relationships/oleObject" Target="../embeddings/oleObject26.bin"/><Relationship Id="rId10" Type="http://schemas.openxmlformats.org/officeDocument/2006/relationships/image" Target="../media/image2.emf"/><Relationship Id="rId31" Type="http://schemas.openxmlformats.org/officeDocument/2006/relationships/oleObject" Target="../embeddings/oleObject13.bin"/><Relationship Id="rId44" Type="http://schemas.openxmlformats.org/officeDocument/2006/relationships/image" Target="../media/image19.emf"/><Relationship Id="rId52" Type="http://schemas.openxmlformats.org/officeDocument/2006/relationships/image" Target="../media/image23.emf"/><Relationship Id="rId60" Type="http://schemas.openxmlformats.org/officeDocument/2006/relationships/image" Target="../media/image27.emf"/><Relationship Id="rId65" Type="http://schemas.openxmlformats.org/officeDocument/2006/relationships/oleObject" Target="../embeddings/oleObject30.bin"/><Relationship Id="rId73" Type="http://schemas.openxmlformats.org/officeDocument/2006/relationships/oleObject" Target="../embeddings/oleObject34.bin"/><Relationship Id="rId78" Type="http://schemas.openxmlformats.org/officeDocument/2006/relationships/image" Target="../media/image36.emf"/><Relationship Id="rId81" Type="http://schemas.openxmlformats.org/officeDocument/2006/relationships/oleObject" Target="../embeddings/oleObject38.bin"/><Relationship Id="rId86" Type="http://schemas.openxmlformats.org/officeDocument/2006/relationships/image" Target="../media/image40.emf"/><Relationship Id="rId94" Type="http://schemas.openxmlformats.org/officeDocument/2006/relationships/image" Target="../media/image44.emf"/><Relationship Id="rId99" Type="http://schemas.openxmlformats.org/officeDocument/2006/relationships/oleObject" Target="../embeddings/oleObject47.bin"/><Relationship Id="rId101" Type="http://schemas.openxmlformats.org/officeDocument/2006/relationships/oleObject" Target="../embeddings/oleObject48.bin"/><Relationship Id="rId4" Type="http://schemas.openxmlformats.org/officeDocument/2006/relationships/printerSettings" Target="../printerSettings/printerSettings2.bin"/><Relationship Id="rId9" Type="http://schemas.openxmlformats.org/officeDocument/2006/relationships/oleObject" Target="../embeddings/oleObject2.bin"/><Relationship Id="rId13" Type="http://schemas.openxmlformats.org/officeDocument/2006/relationships/oleObject" Target="../embeddings/oleObject4.bin"/><Relationship Id="rId18" Type="http://schemas.openxmlformats.org/officeDocument/2006/relationships/image" Target="../media/image6.emf"/><Relationship Id="rId39" Type="http://schemas.openxmlformats.org/officeDocument/2006/relationships/oleObject" Target="../embeddings/oleObject17.bin"/><Relationship Id="rId34" Type="http://schemas.openxmlformats.org/officeDocument/2006/relationships/image" Target="../media/image14.emf"/><Relationship Id="rId50" Type="http://schemas.openxmlformats.org/officeDocument/2006/relationships/image" Target="../media/image22.emf"/><Relationship Id="rId55" Type="http://schemas.openxmlformats.org/officeDocument/2006/relationships/oleObject" Target="../embeddings/oleObject25.bin"/><Relationship Id="rId76" Type="http://schemas.openxmlformats.org/officeDocument/2006/relationships/image" Target="../media/image35.emf"/><Relationship Id="rId97" Type="http://schemas.openxmlformats.org/officeDocument/2006/relationships/oleObject" Target="../embeddings/oleObject46.bin"/><Relationship Id="rId7" Type="http://schemas.openxmlformats.org/officeDocument/2006/relationships/oleObject" Target="../embeddings/oleObject1.bin"/><Relationship Id="rId71" Type="http://schemas.openxmlformats.org/officeDocument/2006/relationships/oleObject" Target="../embeddings/oleObject33.bin"/><Relationship Id="rId92" Type="http://schemas.openxmlformats.org/officeDocument/2006/relationships/image" Target="../media/image43.emf"/><Relationship Id="rId2" Type="http://schemas.openxmlformats.org/officeDocument/2006/relationships/hyperlink" Target="https://www.oregon.gov/biz/Publications/SDWRLF_FinancingDetails.pdf" TargetMode="External"/><Relationship Id="rId29" Type="http://schemas.openxmlformats.org/officeDocument/2006/relationships/oleObject" Target="../embeddings/oleObject12.bin"/><Relationship Id="rId24" Type="http://schemas.openxmlformats.org/officeDocument/2006/relationships/image" Target="../media/image9.emf"/><Relationship Id="rId40" Type="http://schemas.openxmlformats.org/officeDocument/2006/relationships/image" Target="../media/image17.emf"/><Relationship Id="rId45" Type="http://schemas.openxmlformats.org/officeDocument/2006/relationships/oleObject" Target="../embeddings/oleObject20.bin"/><Relationship Id="rId66" Type="http://schemas.openxmlformats.org/officeDocument/2006/relationships/image" Target="../media/image30.emf"/><Relationship Id="rId87" Type="http://schemas.openxmlformats.org/officeDocument/2006/relationships/oleObject" Target="../embeddings/oleObject41.bin"/><Relationship Id="rId61" Type="http://schemas.openxmlformats.org/officeDocument/2006/relationships/oleObject" Target="../embeddings/oleObject28.bin"/><Relationship Id="rId82" Type="http://schemas.openxmlformats.org/officeDocument/2006/relationships/image" Target="../media/image38.emf"/><Relationship Id="rId19" Type="http://schemas.openxmlformats.org/officeDocument/2006/relationships/oleObject" Target="../embeddings/oleObject7.bin"/><Relationship Id="rId14" Type="http://schemas.openxmlformats.org/officeDocument/2006/relationships/image" Target="../media/image4.emf"/><Relationship Id="rId30" Type="http://schemas.openxmlformats.org/officeDocument/2006/relationships/image" Target="../media/image12.emf"/><Relationship Id="rId35" Type="http://schemas.openxmlformats.org/officeDocument/2006/relationships/oleObject" Target="../embeddings/oleObject15.bin"/><Relationship Id="rId56" Type="http://schemas.openxmlformats.org/officeDocument/2006/relationships/image" Target="../media/image25.emf"/><Relationship Id="rId77" Type="http://schemas.openxmlformats.org/officeDocument/2006/relationships/oleObject" Target="../embeddings/oleObject36.bin"/><Relationship Id="rId100" Type="http://schemas.openxmlformats.org/officeDocument/2006/relationships/image" Target="../media/image47.emf"/><Relationship Id="rId8" Type="http://schemas.openxmlformats.org/officeDocument/2006/relationships/image" Target="../media/image1.emf"/><Relationship Id="rId51" Type="http://schemas.openxmlformats.org/officeDocument/2006/relationships/oleObject" Target="../embeddings/oleObject23.bin"/><Relationship Id="rId72" Type="http://schemas.openxmlformats.org/officeDocument/2006/relationships/image" Target="../media/image33.emf"/><Relationship Id="rId93" Type="http://schemas.openxmlformats.org/officeDocument/2006/relationships/oleObject" Target="../embeddings/oleObject44.bin"/><Relationship Id="rId98" Type="http://schemas.openxmlformats.org/officeDocument/2006/relationships/image" Target="../media/image46.emf"/><Relationship Id="rId3" Type="http://schemas.openxmlformats.org/officeDocument/2006/relationships/hyperlink" Target="https://www.oregon.gov/oha/PH/HEALTHYENVIRONMENTS/DRINKINGWATER/SRF/Pages/ranking.aspx" TargetMode="External"/></Relationships>
</file>

<file path=xl/worksheets/_rels/sheet3.xml.rels><?xml version="1.0" encoding="UTF-8" standalone="yes"?>
<Relationships xmlns="http://schemas.openxmlformats.org/package/2006/relationships"><Relationship Id="rId26" Type="http://schemas.openxmlformats.org/officeDocument/2006/relationships/image" Target="../media/image58.emf"/><Relationship Id="rId21" Type="http://schemas.openxmlformats.org/officeDocument/2006/relationships/oleObject" Target="../embeddings/oleObject56.bin"/><Relationship Id="rId42" Type="http://schemas.openxmlformats.org/officeDocument/2006/relationships/image" Target="../media/image66.emf"/><Relationship Id="rId47" Type="http://schemas.openxmlformats.org/officeDocument/2006/relationships/oleObject" Target="../embeddings/oleObject69.bin"/><Relationship Id="rId63" Type="http://schemas.openxmlformats.org/officeDocument/2006/relationships/image" Target="../media/image76.emf"/><Relationship Id="rId68" Type="http://schemas.openxmlformats.org/officeDocument/2006/relationships/oleObject" Target="../embeddings/oleObject80.bin"/><Relationship Id="rId16" Type="http://schemas.openxmlformats.org/officeDocument/2006/relationships/image" Target="../media/image53.emf"/><Relationship Id="rId11" Type="http://schemas.openxmlformats.org/officeDocument/2006/relationships/oleObject" Target="../embeddings/oleObject51.bin"/><Relationship Id="rId24" Type="http://schemas.openxmlformats.org/officeDocument/2006/relationships/image" Target="../media/image57.emf"/><Relationship Id="rId32" Type="http://schemas.openxmlformats.org/officeDocument/2006/relationships/image" Target="../media/image61.emf"/><Relationship Id="rId37" Type="http://schemas.openxmlformats.org/officeDocument/2006/relationships/oleObject" Target="../embeddings/oleObject64.bin"/><Relationship Id="rId40" Type="http://schemas.openxmlformats.org/officeDocument/2006/relationships/image" Target="../media/image65.emf"/><Relationship Id="rId45" Type="http://schemas.openxmlformats.org/officeDocument/2006/relationships/oleObject" Target="../embeddings/oleObject68.bin"/><Relationship Id="rId53" Type="http://schemas.openxmlformats.org/officeDocument/2006/relationships/oleObject" Target="../embeddings/oleObject72.bin"/><Relationship Id="rId58" Type="http://schemas.openxmlformats.org/officeDocument/2006/relationships/image" Target="../media/image74.emf"/><Relationship Id="rId66" Type="http://schemas.openxmlformats.org/officeDocument/2006/relationships/oleObject" Target="../embeddings/oleObject79.bin"/><Relationship Id="rId74" Type="http://schemas.openxmlformats.org/officeDocument/2006/relationships/oleObject" Target="../embeddings/oleObject83.bin"/><Relationship Id="rId5" Type="http://schemas.openxmlformats.org/officeDocument/2006/relationships/drawing" Target="../drawings/drawing2.xml"/><Relationship Id="rId61" Type="http://schemas.openxmlformats.org/officeDocument/2006/relationships/image" Target="../media/image75.emf"/><Relationship Id="rId19" Type="http://schemas.openxmlformats.org/officeDocument/2006/relationships/oleObject" Target="../embeddings/oleObject55.bin"/><Relationship Id="rId14" Type="http://schemas.openxmlformats.org/officeDocument/2006/relationships/image" Target="../media/image52.emf"/><Relationship Id="rId22" Type="http://schemas.openxmlformats.org/officeDocument/2006/relationships/image" Target="../media/image56.emf"/><Relationship Id="rId27" Type="http://schemas.openxmlformats.org/officeDocument/2006/relationships/oleObject" Target="../embeddings/oleObject59.bin"/><Relationship Id="rId30" Type="http://schemas.openxmlformats.org/officeDocument/2006/relationships/image" Target="../media/image60.emf"/><Relationship Id="rId35" Type="http://schemas.openxmlformats.org/officeDocument/2006/relationships/oleObject" Target="../embeddings/oleObject63.bin"/><Relationship Id="rId43" Type="http://schemas.openxmlformats.org/officeDocument/2006/relationships/oleObject" Target="../embeddings/oleObject67.bin"/><Relationship Id="rId48" Type="http://schemas.openxmlformats.org/officeDocument/2006/relationships/image" Target="../media/image69.emf"/><Relationship Id="rId56" Type="http://schemas.openxmlformats.org/officeDocument/2006/relationships/image" Target="../media/image73.emf"/><Relationship Id="rId64" Type="http://schemas.openxmlformats.org/officeDocument/2006/relationships/oleObject" Target="../embeddings/oleObject78.bin"/><Relationship Id="rId69" Type="http://schemas.openxmlformats.org/officeDocument/2006/relationships/image" Target="../media/image78.emf"/><Relationship Id="rId77" Type="http://schemas.openxmlformats.org/officeDocument/2006/relationships/image" Target="../media/image82.emf"/><Relationship Id="rId8" Type="http://schemas.openxmlformats.org/officeDocument/2006/relationships/image" Target="../media/image49.emf"/><Relationship Id="rId51" Type="http://schemas.openxmlformats.org/officeDocument/2006/relationships/oleObject" Target="../embeddings/oleObject71.bin"/><Relationship Id="rId72" Type="http://schemas.openxmlformats.org/officeDocument/2006/relationships/oleObject" Target="../embeddings/oleObject82.bin"/><Relationship Id="rId3" Type="http://schemas.openxmlformats.org/officeDocument/2006/relationships/hyperlink" Target="https://www.oregon.gov/oha/PH/HEALTHYENVIRONMENTS/DRINKINGWATER/SRF/Pages/ranking.aspx" TargetMode="External"/><Relationship Id="rId12" Type="http://schemas.openxmlformats.org/officeDocument/2006/relationships/image" Target="../media/image51.emf"/><Relationship Id="rId17" Type="http://schemas.openxmlformats.org/officeDocument/2006/relationships/oleObject" Target="../embeddings/oleObject54.bin"/><Relationship Id="rId25" Type="http://schemas.openxmlformats.org/officeDocument/2006/relationships/oleObject" Target="../embeddings/oleObject58.bin"/><Relationship Id="rId33" Type="http://schemas.openxmlformats.org/officeDocument/2006/relationships/oleObject" Target="../embeddings/oleObject62.bin"/><Relationship Id="rId38" Type="http://schemas.openxmlformats.org/officeDocument/2006/relationships/image" Target="../media/image64.emf"/><Relationship Id="rId46" Type="http://schemas.openxmlformats.org/officeDocument/2006/relationships/image" Target="../media/image68.emf"/><Relationship Id="rId59" Type="http://schemas.openxmlformats.org/officeDocument/2006/relationships/oleObject" Target="../embeddings/oleObject75.bin"/><Relationship Id="rId67" Type="http://schemas.openxmlformats.org/officeDocument/2006/relationships/image" Target="../media/image44.emf"/><Relationship Id="rId20" Type="http://schemas.openxmlformats.org/officeDocument/2006/relationships/image" Target="../media/image55.emf"/><Relationship Id="rId41" Type="http://schemas.openxmlformats.org/officeDocument/2006/relationships/oleObject" Target="../embeddings/oleObject66.bin"/><Relationship Id="rId54" Type="http://schemas.openxmlformats.org/officeDocument/2006/relationships/image" Target="../media/image72.emf"/><Relationship Id="rId62" Type="http://schemas.openxmlformats.org/officeDocument/2006/relationships/oleObject" Target="../embeddings/oleObject77.bin"/><Relationship Id="rId70" Type="http://schemas.openxmlformats.org/officeDocument/2006/relationships/oleObject" Target="../embeddings/oleObject81.bin"/><Relationship Id="rId75" Type="http://schemas.openxmlformats.org/officeDocument/2006/relationships/image" Target="../media/image81.emf"/><Relationship Id="rId1" Type="http://schemas.openxmlformats.org/officeDocument/2006/relationships/hyperlink" Target="https://www.oregon.gov/biz/Publications/SDWRLF_FinancingDetails.pdf" TargetMode="External"/><Relationship Id="rId6" Type="http://schemas.openxmlformats.org/officeDocument/2006/relationships/vmlDrawing" Target="../drawings/vmlDrawing2.vml"/><Relationship Id="rId15" Type="http://schemas.openxmlformats.org/officeDocument/2006/relationships/oleObject" Target="../embeddings/oleObject53.bin"/><Relationship Id="rId23" Type="http://schemas.openxmlformats.org/officeDocument/2006/relationships/oleObject" Target="../embeddings/oleObject57.bin"/><Relationship Id="rId28" Type="http://schemas.openxmlformats.org/officeDocument/2006/relationships/image" Target="../media/image59.emf"/><Relationship Id="rId36" Type="http://schemas.openxmlformats.org/officeDocument/2006/relationships/image" Target="../media/image63.emf"/><Relationship Id="rId49" Type="http://schemas.openxmlformats.org/officeDocument/2006/relationships/oleObject" Target="../embeddings/oleObject70.bin"/><Relationship Id="rId57" Type="http://schemas.openxmlformats.org/officeDocument/2006/relationships/oleObject" Target="../embeddings/oleObject74.bin"/><Relationship Id="rId10" Type="http://schemas.openxmlformats.org/officeDocument/2006/relationships/image" Target="../media/image50.emf"/><Relationship Id="rId31" Type="http://schemas.openxmlformats.org/officeDocument/2006/relationships/oleObject" Target="../embeddings/oleObject61.bin"/><Relationship Id="rId44" Type="http://schemas.openxmlformats.org/officeDocument/2006/relationships/image" Target="../media/image67.emf"/><Relationship Id="rId52" Type="http://schemas.openxmlformats.org/officeDocument/2006/relationships/image" Target="../media/image71.emf"/><Relationship Id="rId60" Type="http://schemas.openxmlformats.org/officeDocument/2006/relationships/oleObject" Target="../embeddings/oleObject76.bin"/><Relationship Id="rId65" Type="http://schemas.openxmlformats.org/officeDocument/2006/relationships/image" Target="../media/image77.emf"/><Relationship Id="rId73" Type="http://schemas.openxmlformats.org/officeDocument/2006/relationships/image" Target="../media/image80.emf"/><Relationship Id="rId4" Type="http://schemas.openxmlformats.org/officeDocument/2006/relationships/printerSettings" Target="../printerSettings/printerSettings3.bin"/><Relationship Id="rId9" Type="http://schemas.openxmlformats.org/officeDocument/2006/relationships/oleObject" Target="../embeddings/oleObject50.bin"/><Relationship Id="rId13" Type="http://schemas.openxmlformats.org/officeDocument/2006/relationships/oleObject" Target="../embeddings/oleObject52.bin"/><Relationship Id="rId18" Type="http://schemas.openxmlformats.org/officeDocument/2006/relationships/image" Target="../media/image54.emf"/><Relationship Id="rId39" Type="http://schemas.openxmlformats.org/officeDocument/2006/relationships/oleObject" Target="../embeddings/oleObject65.bin"/><Relationship Id="rId34" Type="http://schemas.openxmlformats.org/officeDocument/2006/relationships/image" Target="../media/image62.emf"/><Relationship Id="rId50" Type="http://schemas.openxmlformats.org/officeDocument/2006/relationships/image" Target="../media/image70.emf"/><Relationship Id="rId55" Type="http://schemas.openxmlformats.org/officeDocument/2006/relationships/oleObject" Target="../embeddings/oleObject73.bin"/><Relationship Id="rId76" Type="http://schemas.openxmlformats.org/officeDocument/2006/relationships/oleObject" Target="../embeddings/oleObject84.bin"/><Relationship Id="rId7" Type="http://schemas.openxmlformats.org/officeDocument/2006/relationships/oleObject" Target="../embeddings/oleObject49.bin"/><Relationship Id="rId71" Type="http://schemas.openxmlformats.org/officeDocument/2006/relationships/image" Target="../media/image79.emf"/><Relationship Id="rId2" Type="http://schemas.openxmlformats.org/officeDocument/2006/relationships/hyperlink" Target="https://www.oregon.gov/biz/Publications/SDWRLF_FinancingDetails.pdf" TargetMode="External"/><Relationship Id="rId29" Type="http://schemas.openxmlformats.org/officeDocument/2006/relationships/oleObject" Target="../embeddings/oleObject60.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627B4B-638D-4E63-BBAC-EF3D3F88CDD1}">
  <sheetPr>
    <tabColor rgb="FF00B050"/>
  </sheetPr>
  <dimension ref="B3:E24"/>
  <sheetViews>
    <sheetView workbookViewId="0">
      <selection activeCell="H14" sqref="H14"/>
    </sheetView>
  </sheetViews>
  <sheetFormatPr defaultRowHeight="15" x14ac:dyDescent="0.25"/>
  <cols>
    <col min="2" max="2" width="32.7109375" customWidth="1"/>
    <col min="3" max="3" width="16.140625" customWidth="1"/>
    <col min="4" max="4" width="14.42578125" customWidth="1"/>
    <col min="5" max="5" width="19.5703125" customWidth="1"/>
  </cols>
  <sheetData>
    <row r="3" spans="2:5" x14ac:dyDescent="0.25">
      <c r="B3" s="306" t="s">
        <v>343</v>
      </c>
      <c r="C3" s="306"/>
      <c r="D3" s="306"/>
      <c r="E3" s="306"/>
    </row>
    <row r="4" spans="2:5" ht="15.75" thickBot="1" x14ac:dyDescent="0.3">
      <c r="B4" s="307" t="s">
        <v>344</v>
      </c>
      <c r="C4" s="307"/>
      <c r="D4" s="307"/>
      <c r="E4" s="307"/>
    </row>
    <row r="5" spans="2:5" ht="30.75" thickBot="1" x14ac:dyDescent="0.3">
      <c r="B5" s="288" t="s">
        <v>2</v>
      </c>
      <c r="C5" s="289" t="s">
        <v>25</v>
      </c>
      <c r="D5" s="288" t="s">
        <v>345</v>
      </c>
      <c r="E5" s="288" t="s">
        <v>346</v>
      </c>
    </row>
    <row r="6" spans="2:5" x14ac:dyDescent="0.25">
      <c r="B6" s="290" t="s">
        <v>347</v>
      </c>
      <c r="C6" s="291" t="s">
        <v>348</v>
      </c>
      <c r="D6" s="291">
        <v>45</v>
      </c>
      <c r="E6" s="292">
        <v>5050000</v>
      </c>
    </row>
    <row r="7" spans="2:5" x14ac:dyDescent="0.25">
      <c r="B7" s="293" t="s">
        <v>349</v>
      </c>
      <c r="C7" s="294" t="s">
        <v>350</v>
      </c>
      <c r="D7" s="294">
        <v>10</v>
      </c>
      <c r="E7" s="295">
        <v>81200</v>
      </c>
    </row>
    <row r="8" spans="2:5" ht="15.75" thickBot="1" x14ac:dyDescent="0.3">
      <c r="B8" s="296" t="s">
        <v>351</v>
      </c>
      <c r="C8" s="297" t="s">
        <v>352</v>
      </c>
      <c r="D8" s="297" t="s">
        <v>353</v>
      </c>
      <c r="E8" s="298">
        <v>2302680</v>
      </c>
    </row>
    <row r="9" spans="2:5" ht="15.75" thickBot="1" x14ac:dyDescent="0.3">
      <c r="B9" s="299"/>
      <c r="C9" s="300" t="s">
        <v>354</v>
      </c>
      <c r="D9" s="301"/>
      <c r="E9" s="302">
        <f>SUM(E6:E8)</f>
        <v>7433880</v>
      </c>
    </row>
    <row r="10" spans="2:5" ht="15.75" thickBot="1" x14ac:dyDescent="0.3">
      <c r="B10" s="299"/>
      <c r="C10" s="300" t="s">
        <v>355</v>
      </c>
      <c r="D10" s="301"/>
      <c r="E10" s="302">
        <v>7428000</v>
      </c>
    </row>
    <row r="11" spans="2:5" ht="15.75" thickBot="1" x14ac:dyDescent="0.3">
      <c r="B11" s="303"/>
      <c r="C11" s="303"/>
      <c r="D11" s="303"/>
      <c r="E11" s="303"/>
    </row>
    <row r="12" spans="2:5" ht="30.75" thickBot="1" x14ac:dyDescent="0.3">
      <c r="B12" s="288" t="s">
        <v>2</v>
      </c>
      <c r="C12" s="289" t="s">
        <v>25</v>
      </c>
      <c r="D12" s="288" t="s">
        <v>345</v>
      </c>
      <c r="E12" s="288" t="s">
        <v>346</v>
      </c>
    </row>
    <row r="13" spans="2:5" x14ac:dyDescent="0.25">
      <c r="B13" s="290" t="s">
        <v>356</v>
      </c>
      <c r="C13" s="291" t="s">
        <v>357</v>
      </c>
      <c r="D13" s="291">
        <v>51</v>
      </c>
      <c r="E13" s="292">
        <v>1581034</v>
      </c>
    </row>
    <row r="14" spans="2:5" x14ac:dyDescent="0.25">
      <c r="B14" s="293" t="s">
        <v>356</v>
      </c>
      <c r="C14" s="294" t="s">
        <v>358</v>
      </c>
      <c r="D14" s="294">
        <v>46</v>
      </c>
      <c r="E14" s="295">
        <v>3455254</v>
      </c>
    </row>
    <row r="15" spans="2:5" x14ac:dyDescent="0.25">
      <c r="B15" s="293" t="s">
        <v>359</v>
      </c>
      <c r="C15" s="294" t="s">
        <v>360</v>
      </c>
      <c r="D15" s="294">
        <v>45</v>
      </c>
      <c r="E15" s="295">
        <v>1822825</v>
      </c>
    </row>
    <row r="16" spans="2:5" x14ac:dyDescent="0.25">
      <c r="B16" s="293" t="s">
        <v>361</v>
      </c>
      <c r="C16" s="294" t="s">
        <v>362</v>
      </c>
      <c r="D16" s="294">
        <v>45</v>
      </c>
      <c r="E16" s="295">
        <v>1428142</v>
      </c>
    </row>
    <row r="17" spans="2:5" x14ac:dyDescent="0.25">
      <c r="B17" s="293" t="s">
        <v>363</v>
      </c>
      <c r="C17" s="294" t="s">
        <v>364</v>
      </c>
      <c r="D17" s="294">
        <v>43</v>
      </c>
      <c r="E17" s="295">
        <v>3630130</v>
      </c>
    </row>
    <row r="18" spans="2:5" x14ac:dyDescent="0.25">
      <c r="B18" s="293" t="s">
        <v>365</v>
      </c>
      <c r="C18" s="294" t="s">
        <v>366</v>
      </c>
      <c r="D18" s="294">
        <v>40</v>
      </c>
      <c r="E18" s="295">
        <v>6000000</v>
      </c>
    </row>
    <row r="19" spans="2:5" x14ac:dyDescent="0.25">
      <c r="B19" s="293" t="s">
        <v>367</v>
      </c>
      <c r="C19" s="294" t="s">
        <v>368</v>
      </c>
      <c r="D19" s="294">
        <v>38</v>
      </c>
      <c r="E19" s="295">
        <v>3031640</v>
      </c>
    </row>
    <row r="20" spans="2:5" x14ac:dyDescent="0.25">
      <c r="B20" s="293" t="s">
        <v>369</v>
      </c>
      <c r="C20" s="294" t="s">
        <v>370</v>
      </c>
      <c r="D20" s="294">
        <v>36</v>
      </c>
      <c r="E20" s="295">
        <v>3828524</v>
      </c>
    </row>
    <row r="21" spans="2:5" x14ac:dyDescent="0.25">
      <c r="B21" s="293" t="s">
        <v>371</v>
      </c>
      <c r="C21" s="294" t="s">
        <v>372</v>
      </c>
      <c r="D21" s="294">
        <v>35</v>
      </c>
      <c r="E21" s="295">
        <v>1810531</v>
      </c>
    </row>
    <row r="22" spans="2:5" ht="15.75" thickBot="1" x14ac:dyDescent="0.3">
      <c r="B22" s="293" t="s">
        <v>351</v>
      </c>
      <c r="C22" s="294" t="s">
        <v>352</v>
      </c>
      <c r="D22" s="294" t="s">
        <v>353</v>
      </c>
      <c r="E22" s="295">
        <v>5083920</v>
      </c>
    </row>
    <row r="23" spans="2:5" ht="15.75" thickBot="1" x14ac:dyDescent="0.3">
      <c r="B23" s="299"/>
      <c r="C23" s="300" t="s">
        <v>354</v>
      </c>
      <c r="D23" s="301"/>
      <c r="E23" s="302">
        <v>31672000</v>
      </c>
    </row>
    <row r="24" spans="2:5" ht="15.75" thickBot="1" x14ac:dyDescent="0.3">
      <c r="B24" s="299"/>
      <c r="C24" s="300" t="s">
        <v>373</v>
      </c>
      <c r="D24" s="301"/>
      <c r="E24" s="302">
        <v>31672000</v>
      </c>
    </row>
  </sheetData>
  <sheetProtection sheet="1" objects="1" scenarios="1"/>
  <mergeCells count="2">
    <mergeCell ref="B3:E3"/>
    <mergeCell ref="B4:E4"/>
  </mergeCells>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FF0000"/>
  </sheetPr>
  <dimension ref="A1:U95"/>
  <sheetViews>
    <sheetView tabSelected="1" zoomScale="80" zoomScaleNormal="80" workbookViewId="0">
      <pane ySplit="9" topLeftCell="A10" activePane="bottomLeft" state="frozen"/>
      <selection pane="bottomLeft" activeCell="T10" sqref="T10"/>
    </sheetView>
  </sheetViews>
  <sheetFormatPr defaultColWidth="9.140625" defaultRowHeight="12.75" x14ac:dyDescent="0.2"/>
  <cols>
    <col min="1" max="1" width="9.28515625" style="1" customWidth="1"/>
    <col min="2" max="2" width="16.85546875" style="1" customWidth="1"/>
    <col min="3" max="3" width="14.7109375" style="1" customWidth="1"/>
    <col min="4" max="5" width="10.42578125" style="1" customWidth="1"/>
    <col min="6" max="6" width="7" style="1" customWidth="1"/>
    <col min="7" max="7" width="2.7109375" style="1" customWidth="1"/>
    <col min="8" max="8" width="2" style="1" customWidth="1"/>
    <col min="9" max="9" width="19" style="1" customWidth="1"/>
    <col min="10" max="10" width="13.5703125" style="1" customWidth="1"/>
    <col min="11" max="11" width="15.42578125" style="1" customWidth="1"/>
    <col min="12" max="12" width="17.7109375" style="1" customWidth="1"/>
    <col min="13" max="13" width="16.5703125" style="1" customWidth="1"/>
    <col min="14" max="14" width="16.140625" style="1" customWidth="1"/>
    <col min="15" max="15" width="16.5703125" style="1" customWidth="1"/>
    <col min="16" max="16" width="9.42578125" style="1" customWidth="1"/>
    <col min="17" max="17" width="16.28515625" style="1" customWidth="1"/>
    <col min="18" max="18" width="16.42578125" style="1" customWidth="1"/>
    <col min="19" max="20" width="9.140625" style="1"/>
    <col min="21" max="21" width="19.85546875" style="1" bestFit="1" customWidth="1"/>
    <col min="22" max="16384" width="9.140625" style="1"/>
  </cols>
  <sheetData>
    <row r="1" spans="1:21" ht="18.75" customHeight="1" x14ac:dyDescent="0.2">
      <c r="A1" s="368">
        <v>2023</v>
      </c>
      <c r="B1" s="369"/>
      <c r="C1" s="376" t="s">
        <v>260</v>
      </c>
      <c r="D1" s="377"/>
      <c r="E1" s="377"/>
      <c r="F1" s="377"/>
      <c r="G1" s="377"/>
      <c r="H1" s="377"/>
      <c r="I1" s="377"/>
      <c r="J1" s="377"/>
      <c r="K1" s="378"/>
      <c r="L1" s="385" t="s">
        <v>271</v>
      </c>
      <c r="M1" s="386"/>
      <c r="N1" s="389">
        <v>39100000</v>
      </c>
      <c r="O1" s="390"/>
      <c r="P1" s="397" t="s">
        <v>105</v>
      </c>
      <c r="Q1" s="398"/>
      <c r="R1" s="145">
        <v>1039920</v>
      </c>
    </row>
    <row r="2" spans="1:21" ht="19.5" customHeight="1" x14ac:dyDescent="0.2">
      <c r="A2" s="370"/>
      <c r="B2" s="371"/>
      <c r="C2" s="379"/>
      <c r="D2" s="380"/>
      <c r="E2" s="380"/>
      <c r="F2" s="380"/>
      <c r="G2" s="380"/>
      <c r="H2" s="380"/>
      <c r="I2" s="380"/>
      <c r="J2" s="380"/>
      <c r="K2" s="381"/>
      <c r="L2" s="387"/>
      <c r="M2" s="388"/>
      <c r="N2" s="391"/>
      <c r="O2" s="392"/>
      <c r="P2" s="335" t="s">
        <v>107</v>
      </c>
      <c r="Q2" s="336"/>
      <c r="R2" s="144">
        <v>891360</v>
      </c>
      <c r="S2" s="83"/>
    </row>
    <row r="3" spans="1:21" ht="19.5" customHeight="1" x14ac:dyDescent="0.3">
      <c r="A3" s="370"/>
      <c r="B3" s="371"/>
      <c r="C3" s="379"/>
      <c r="D3" s="380"/>
      <c r="E3" s="380"/>
      <c r="F3" s="380"/>
      <c r="G3" s="380"/>
      <c r="H3" s="380"/>
      <c r="I3" s="380"/>
      <c r="J3" s="380"/>
      <c r="K3" s="381"/>
      <c r="L3" s="319"/>
      <c r="M3" s="320"/>
      <c r="N3" s="366"/>
      <c r="O3" s="367"/>
      <c r="P3" s="335" t="s">
        <v>106</v>
      </c>
      <c r="Q3" s="336"/>
      <c r="R3" s="144">
        <v>2599800</v>
      </c>
      <c r="S3" s="83"/>
      <c r="U3" s="285"/>
    </row>
    <row r="4" spans="1:21" ht="19.5" customHeight="1" x14ac:dyDescent="0.2">
      <c r="A4" s="372"/>
      <c r="B4" s="373"/>
      <c r="C4" s="379"/>
      <c r="D4" s="380"/>
      <c r="E4" s="380"/>
      <c r="F4" s="380"/>
      <c r="G4" s="380"/>
      <c r="H4" s="380"/>
      <c r="I4" s="380"/>
      <c r="J4" s="380"/>
      <c r="K4" s="381"/>
      <c r="L4" s="352" t="s">
        <v>341</v>
      </c>
      <c r="M4" s="353"/>
      <c r="N4" s="393">
        <v>31713400</v>
      </c>
      <c r="O4" s="394"/>
      <c r="P4" s="399" t="s">
        <v>154</v>
      </c>
      <c r="Q4" s="400"/>
      <c r="R4" s="146">
        <v>15519280</v>
      </c>
    </row>
    <row r="5" spans="1:21" ht="33" customHeight="1" thickBot="1" x14ac:dyDescent="0.25">
      <c r="A5" s="374" t="s">
        <v>406</v>
      </c>
      <c r="B5" s="375"/>
      <c r="C5" s="382"/>
      <c r="D5" s="383"/>
      <c r="E5" s="383"/>
      <c r="F5" s="383"/>
      <c r="G5" s="383"/>
      <c r="H5" s="383"/>
      <c r="I5" s="383"/>
      <c r="J5" s="383"/>
      <c r="K5" s="384"/>
      <c r="L5" s="354"/>
      <c r="M5" s="355"/>
      <c r="N5" s="395"/>
      <c r="O5" s="396"/>
      <c r="P5" s="401" t="s">
        <v>0</v>
      </c>
      <c r="Q5" s="402"/>
      <c r="R5" s="66">
        <f>SUM(J59)</f>
        <v>381507025</v>
      </c>
    </row>
    <row r="6" spans="1:21" ht="15.75" customHeight="1" x14ac:dyDescent="0.2">
      <c r="A6" s="337" t="s">
        <v>410</v>
      </c>
      <c r="B6" s="338"/>
      <c r="C6" s="338"/>
      <c r="D6" s="338"/>
      <c r="E6" s="338"/>
      <c r="F6" s="338"/>
      <c r="G6" s="338"/>
      <c r="H6" s="338"/>
      <c r="I6" s="338"/>
      <c r="J6" s="338"/>
      <c r="K6" s="338"/>
      <c r="L6" s="338"/>
      <c r="M6" s="338"/>
      <c r="N6" s="338"/>
      <c r="O6" s="338"/>
      <c r="P6" s="338"/>
      <c r="Q6" s="338"/>
      <c r="R6" s="339"/>
    </row>
    <row r="7" spans="1:21" ht="30.75" customHeight="1" thickBot="1" x14ac:dyDescent="0.25">
      <c r="A7" s="340"/>
      <c r="B7" s="341"/>
      <c r="C7" s="341"/>
      <c r="D7" s="341"/>
      <c r="E7" s="341"/>
      <c r="F7" s="341"/>
      <c r="G7" s="341"/>
      <c r="H7" s="341"/>
      <c r="I7" s="341"/>
      <c r="J7" s="341"/>
      <c r="K7" s="341"/>
      <c r="L7" s="341"/>
      <c r="M7" s="341"/>
      <c r="N7" s="341"/>
      <c r="O7" s="341"/>
      <c r="P7" s="341"/>
      <c r="Q7" s="341"/>
      <c r="R7" s="342"/>
    </row>
    <row r="8" spans="1:21" s="2" customFormat="1" ht="12.75" customHeight="1" thickBot="1" x14ac:dyDescent="0.25">
      <c r="A8" s="343" t="s">
        <v>1</v>
      </c>
      <c r="B8" s="362" t="s">
        <v>159</v>
      </c>
      <c r="C8" s="363"/>
      <c r="D8" s="356" t="s">
        <v>381</v>
      </c>
      <c r="E8" s="357"/>
      <c r="F8" s="357"/>
      <c r="G8" s="357"/>
      <c r="H8" s="358"/>
      <c r="I8" s="100" t="s">
        <v>7</v>
      </c>
      <c r="J8" s="347" t="s">
        <v>5</v>
      </c>
      <c r="K8" s="326" t="s">
        <v>379</v>
      </c>
      <c r="L8" s="351" t="s">
        <v>99</v>
      </c>
      <c r="M8" s="351" t="s">
        <v>384</v>
      </c>
      <c r="N8" s="317" t="s">
        <v>160</v>
      </c>
      <c r="O8" s="333" t="s">
        <v>270</v>
      </c>
      <c r="P8" s="345" t="s">
        <v>387</v>
      </c>
      <c r="Q8" s="347" t="s">
        <v>6</v>
      </c>
      <c r="R8" s="349" t="s">
        <v>390</v>
      </c>
    </row>
    <row r="9" spans="1:21" s="2" customFormat="1" ht="72.75" customHeight="1" thickBot="1" x14ac:dyDescent="0.25">
      <c r="A9" s="344"/>
      <c r="B9" s="364"/>
      <c r="C9" s="365"/>
      <c r="D9" s="359"/>
      <c r="E9" s="360"/>
      <c r="F9" s="360"/>
      <c r="G9" s="360"/>
      <c r="H9" s="361"/>
      <c r="I9" s="100" t="s">
        <v>378</v>
      </c>
      <c r="J9" s="348"/>
      <c r="K9" s="327"/>
      <c r="L9" s="318"/>
      <c r="M9" s="318"/>
      <c r="N9" s="318"/>
      <c r="O9" s="334"/>
      <c r="P9" s="346"/>
      <c r="Q9" s="348"/>
      <c r="R9" s="350"/>
    </row>
    <row r="10" spans="1:21" s="2" customFormat="1" ht="110.25" customHeight="1" thickBot="1" x14ac:dyDescent="0.25">
      <c r="A10" s="167">
        <v>1</v>
      </c>
      <c r="B10" s="328" t="s">
        <v>203</v>
      </c>
      <c r="C10" s="329"/>
      <c r="D10" s="330"/>
      <c r="E10" s="331"/>
      <c r="F10" s="331"/>
      <c r="G10" s="331"/>
      <c r="H10" s="332"/>
      <c r="I10" s="202" t="s">
        <v>82</v>
      </c>
      <c r="J10" s="218">
        <v>7000000</v>
      </c>
      <c r="K10" s="219" t="s">
        <v>261</v>
      </c>
      <c r="L10" s="570">
        <v>1353260</v>
      </c>
      <c r="M10" s="570">
        <v>705811.56866277184</v>
      </c>
      <c r="N10" s="286" t="s">
        <v>342</v>
      </c>
      <c r="O10" s="197" t="s">
        <v>46</v>
      </c>
      <c r="P10" s="219">
        <v>2023</v>
      </c>
      <c r="Q10" s="202" t="s">
        <v>166</v>
      </c>
      <c r="R10" s="196">
        <v>96</v>
      </c>
    </row>
    <row r="11" spans="1:21" ht="111" customHeight="1" thickBot="1" x14ac:dyDescent="0.25">
      <c r="A11" s="163">
        <v>2</v>
      </c>
      <c r="B11" s="321" t="s">
        <v>139</v>
      </c>
      <c r="C11" s="322"/>
      <c r="D11" s="323"/>
      <c r="E11" s="324"/>
      <c r="F11" s="324"/>
      <c r="G11" s="324"/>
      <c r="H11" s="325"/>
      <c r="I11" s="126" t="s">
        <v>122</v>
      </c>
      <c r="J11" s="127">
        <v>3961750</v>
      </c>
      <c r="K11" s="215" t="s">
        <v>261</v>
      </c>
      <c r="L11" s="286" t="s">
        <v>10</v>
      </c>
      <c r="M11" s="287" t="s">
        <v>10</v>
      </c>
      <c r="N11" s="286" t="s">
        <v>342</v>
      </c>
      <c r="O11" s="132" t="s">
        <v>46</v>
      </c>
      <c r="P11" s="126">
        <v>2022</v>
      </c>
      <c r="Q11" s="126" t="s">
        <v>104</v>
      </c>
      <c r="R11" s="119">
        <v>88</v>
      </c>
    </row>
    <row r="12" spans="1:21" ht="111" customHeight="1" thickBot="1" x14ac:dyDescent="0.25">
      <c r="A12" s="571">
        <v>3</v>
      </c>
      <c r="B12" s="572" t="s">
        <v>276</v>
      </c>
      <c r="C12" s="573"/>
      <c r="D12" s="574"/>
      <c r="E12" s="575"/>
      <c r="F12" s="575"/>
      <c r="G12" s="575"/>
      <c r="H12" s="576"/>
      <c r="I12" s="577" t="s">
        <v>196</v>
      </c>
      <c r="J12" s="578">
        <v>446970</v>
      </c>
      <c r="K12" s="579" t="s">
        <v>337</v>
      </c>
      <c r="L12" s="570">
        <v>1713940</v>
      </c>
      <c r="M12" s="570">
        <v>893929.23754036264</v>
      </c>
      <c r="N12" s="286" t="s">
        <v>342</v>
      </c>
      <c r="O12" s="142" t="s">
        <v>46</v>
      </c>
      <c r="P12" s="577">
        <v>2023</v>
      </c>
      <c r="Q12" s="577" t="s">
        <v>275</v>
      </c>
      <c r="R12" s="120">
        <v>85</v>
      </c>
    </row>
    <row r="13" spans="1:21" ht="111" customHeight="1" thickBot="1" x14ac:dyDescent="0.25">
      <c r="A13" s="164">
        <v>4</v>
      </c>
      <c r="B13" s="313" t="s">
        <v>149</v>
      </c>
      <c r="C13" s="314"/>
      <c r="D13" s="310"/>
      <c r="E13" s="311"/>
      <c r="F13" s="311"/>
      <c r="G13" s="311"/>
      <c r="H13" s="312"/>
      <c r="I13" s="57" t="s">
        <v>123</v>
      </c>
      <c r="J13" s="128">
        <v>23000000</v>
      </c>
      <c r="K13" s="216" t="s">
        <v>262</v>
      </c>
      <c r="L13" s="286" t="s">
        <v>10</v>
      </c>
      <c r="M13" s="287" t="s">
        <v>10</v>
      </c>
      <c r="N13" s="286" t="s">
        <v>342</v>
      </c>
      <c r="O13" s="142" t="s">
        <v>46</v>
      </c>
      <c r="P13" s="57">
        <v>2022</v>
      </c>
      <c r="Q13" s="57" t="s">
        <v>104</v>
      </c>
      <c r="R13" s="120">
        <v>83</v>
      </c>
    </row>
    <row r="14" spans="1:21" ht="111" customHeight="1" thickBot="1" x14ac:dyDescent="0.25">
      <c r="A14" s="580">
        <v>5</v>
      </c>
      <c r="B14" s="572" t="s">
        <v>278</v>
      </c>
      <c r="C14" s="573"/>
      <c r="D14" s="574"/>
      <c r="E14" s="575"/>
      <c r="F14" s="575"/>
      <c r="G14" s="575"/>
      <c r="H14" s="576"/>
      <c r="I14" s="577" t="s">
        <v>277</v>
      </c>
      <c r="J14" s="581">
        <v>181500</v>
      </c>
      <c r="K14" s="582">
        <v>63525</v>
      </c>
      <c r="L14" s="286" t="s">
        <v>10</v>
      </c>
      <c r="M14" s="570">
        <v>0</v>
      </c>
      <c r="N14" s="286" t="s">
        <v>342</v>
      </c>
      <c r="O14" s="143" t="s">
        <v>153</v>
      </c>
      <c r="P14" s="583">
        <v>2023</v>
      </c>
      <c r="Q14" s="583" t="s">
        <v>275</v>
      </c>
      <c r="R14" s="209">
        <v>80</v>
      </c>
    </row>
    <row r="15" spans="1:21" ht="111" customHeight="1" thickBot="1" x14ac:dyDescent="0.25">
      <c r="A15" s="165">
        <v>6</v>
      </c>
      <c r="B15" s="308" t="s">
        <v>207</v>
      </c>
      <c r="C15" s="309"/>
      <c r="D15" s="310"/>
      <c r="E15" s="311"/>
      <c r="F15" s="311"/>
      <c r="G15" s="311"/>
      <c r="H15" s="312"/>
      <c r="I15" s="57" t="s">
        <v>61</v>
      </c>
      <c r="J15" s="68">
        <v>3000000</v>
      </c>
      <c r="K15" s="217">
        <v>150000</v>
      </c>
      <c r="L15" s="286" t="s">
        <v>10</v>
      </c>
      <c r="M15" s="570">
        <v>0</v>
      </c>
      <c r="N15" s="286" t="s">
        <v>342</v>
      </c>
      <c r="O15" s="143" t="s">
        <v>153</v>
      </c>
      <c r="P15" s="220">
        <v>2023</v>
      </c>
      <c r="Q15" s="220" t="s">
        <v>166</v>
      </c>
      <c r="R15" s="209">
        <v>70</v>
      </c>
    </row>
    <row r="16" spans="1:21" ht="110.25" customHeight="1" thickBot="1" x14ac:dyDescent="0.25">
      <c r="A16" s="165">
        <v>7</v>
      </c>
      <c r="B16" s="308" t="s">
        <v>124</v>
      </c>
      <c r="C16" s="309"/>
      <c r="D16" s="310"/>
      <c r="E16" s="311"/>
      <c r="F16" s="311"/>
      <c r="G16" s="311"/>
      <c r="H16" s="312"/>
      <c r="I16" s="57" t="s">
        <v>117</v>
      </c>
      <c r="J16" s="68">
        <v>4652226</v>
      </c>
      <c r="K16" s="217" t="s">
        <v>261</v>
      </c>
      <c r="L16" s="286" t="s">
        <v>10</v>
      </c>
      <c r="M16" s="287" t="s">
        <v>10</v>
      </c>
      <c r="N16" s="286" t="s">
        <v>342</v>
      </c>
      <c r="O16" s="143" t="s">
        <v>46</v>
      </c>
      <c r="P16" s="60">
        <v>2022</v>
      </c>
      <c r="Q16" s="60" t="s">
        <v>104</v>
      </c>
      <c r="R16" s="114">
        <v>61</v>
      </c>
    </row>
    <row r="17" spans="1:18" ht="110.25" customHeight="1" thickBot="1" x14ac:dyDescent="0.25">
      <c r="A17" s="165">
        <v>8</v>
      </c>
      <c r="B17" s="308" t="s">
        <v>219</v>
      </c>
      <c r="C17" s="309"/>
      <c r="D17" s="310"/>
      <c r="E17" s="311"/>
      <c r="F17" s="311"/>
      <c r="G17" s="311"/>
      <c r="H17" s="312"/>
      <c r="I17" s="57" t="s">
        <v>220</v>
      </c>
      <c r="J17" s="68">
        <v>45416000</v>
      </c>
      <c r="K17" s="217">
        <v>150000</v>
      </c>
      <c r="L17" s="286" t="s">
        <v>10</v>
      </c>
      <c r="M17" s="570">
        <v>0</v>
      </c>
      <c r="N17" s="286" t="s">
        <v>342</v>
      </c>
      <c r="O17" s="143" t="s">
        <v>153</v>
      </c>
      <c r="P17" s="60">
        <v>2023</v>
      </c>
      <c r="Q17" s="60" t="s">
        <v>166</v>
      </c>
      <c r="R17" s="114">
        <v>60</v>
      </c>
    </row>
    <row r="18" spans="1:18" ht="110.25" customHeight="1" thickBot="1" x14ac:dyDescent="0.25">
      <c r="A18" s="165">
        <v>9</v>
      </c>
      <c r="B18" s="308" t="s">
        <v>135</v>
      </c>
      <c r="C18" s="309"/>
      <c r="D18" s="310"/>
      <c r="E18" s="311"/>
      <c r="F18" s="311"/>
      <c r="G18" s="311"/>
      <c r="H18" s="312"/>
      <c r="I18" s="57" t="s">
        <v>72</v>
      </c>
      <c r="J18" s="68">
        <v>3500000</v>
      </c>
      <c r="K18" s="217">
        <v>250000</v>
      </c>
      <c r="L18" s="286" t="s">
        <v>10</v>
      </c>
      <c r="M18" s="570">
        <v>0</v>
      </c>
      <c r="N18" s="286" t="s">
        <v>342</v>
      </c>
      <c r="O18" s="143" t="s">
        <v>153</v>
      </c>
      <c r="P18" s="60">
        <v>2021</v>
      </c>
      <c r="Q18" s="60" t="s">
        <v>70</v>
      </c>
      <c r="R18" s="114">
        <v>55</v>
      </c>
    </row>
    <row r="19" spans="1:18" ht="110.25" customHeight="1" thickBot="1" x14ac:dyDescent="0.25">
      <c r="A19" s="165">
        <v>10</v>
      </c>
      <c r="B19" s="308" t="s">
        <v>125</v>
      </c>
      <c r="C19" s="309"/>
      <c r="D19" s="310"/>
      <c r="E19" s="311"/>
      <c r="F19" s="311"/>
      <c r="G19" s="311"/>
      <c r="H19" s="312"/>
      <c r="I19" s="57" t="s">
        <v>126</v>
      </c>
      <c r="J19" s="68">
        <v>1563798</v>
      </c>
      <c r="K19" s="217" t="s">
        <v>261</v>
      </c>
      <c r="L19" s="286" t="s">
        <v>10</v>
      </c>
      <c r="M19" s="287" t="s">
        <v>10</v>
      </c>
      <c r="N19" s="286" t="s">
        <v>342</v>
      </c>
      <c r="O19" s="143" t="s">
        <v>46</v>
      </c>
      <c r="P19" s="60">
        <v>2022</v>
      </c>
      <c r="Q19" s="60" t="s">
        <v>104</v>
      </c>
      <c r="R19" s="114">
        <v>53</v>
      </c>
    </row>
    <row r="20" spans="1:18" ht="110.25" customHeight="1" thickBot="1" x14ac:dyDescent="0.25">
      <c r="A20" s="165">
        <v>11</v>
      </c>
      <c r="B20" s="308" t="s">
        <v>204</v>
      </c>
      <c r="C20" s="309"/>
      <c r="D20" s="310"/>
      <c r="E20" s="311"/>
      <c r="F20" s="311"/>
      <c r="G20" s="311"/>
      <c r="H20" s="312"/>
      <c r="I20" s="57" t="s">
        <v>205</v>
      </c>
      <c r="J20" s="68">
        <v>1120510</v>
      </c>
      <c r="K20" s="217" t="s">
        <v>263</v>
      </c>
      <c r="L20" s="570">
        <v>1581034</v>
      </c>
      <c r="M20" s="570">
        <v>824610.26532165054</v>
      </c>
      <c r="N20" s="286" t="s">
        <v>342</v>
      </c>
      <c r="O20" s="143" t="s">
        <v>46</v>
      </c>
      <c r="P20" s="60">
        <v>2023</v>
      </c>
      <c r="Q20" s="60" t="s">
        <v>166</v>
      </c>
      <c r="R20" s="114">
        <v>51</v>
      </c>
    </row>
    <row r="21" spans="1:18" ht="110.25" customHeight="1" thickBot="1" x14ac:dyDescent="0.25">
      <c r="A21" s="165">
        <v>12</v>
      </c>
      <c r="B21" s="308" t="s">
        <v>83</v>
      </c>
      <c r="C21" s="309"/>
      <c r="D21" s="310"/>
      <c r="E21" s="311"/>
      <c r="F21" s="311"/>
      <c r="G21" s="311"/>
      <c r="H21" s="312"/>
      <c r="I21" s="57" t="s">
        <v>82</v>
      </c>
      <c r="J21" s="68">
        <v>24365</v>
      </c>
      <c r="K21" s="217" t="s">
        <v>264</v>
      </c>
      <c r="L21" s="570">
        <v>100000</v>
      </c>
      <c r="M21" s="570">
        <v>52156.390395250863</v>
      </c>
      <c r="N21" s="286" t="s">
        <v>342</v>
      </c>
      <c r="O21" s="143" t="s">
        <v>46</v>
      </c>
      <c r="P21" s="60">
        <v>2022</v>
      </c>
      <c r="Q21" s="60" t="s">
        <v>81</v>
      </c>
      <c r="R21" s="114">
        <v>50</v>
      </c>
    </row>
    <row r="22" spans="1:18" ht="110.25" customHeight="1" thickBot="1" x14ac:dyDescent="0.25">
      <c r="A22" s="580">
        <v>13</v>
      </c>
      <c r="B22" s="584" t="s">
        <v>280</v>
      </c>
      <c r="C22" s="585"/>
      <c r="D22" s="574"/>
      <c r="E22" s="575"/>
      <c r="F22" s="575"/>
      <c r="G22" s="575"/>
      <c r="H22" s="576"/>
      <c r="I22" s="577" t="s">
        <v>279</v>
      </c>
      <c r="J22" s="586">
        <v>2994730</v>
      </c>
      <c r="K22" s="582" t="s">
        <v>338</v>
      </c>
      <c r="L22" s="570">
        <v>3455254</v>
      </c>
      <c r="M22" s="570">
        <v>1802135.7653875211</v>
      </c>
      <c r="N22" s="286" t="s">
        <v>342</v>
      </c>
      <c r="O22" s="143" t="s">
        <v>46</v>
      </c>
      <c r="P22" s="587">
        <v>2023</v>
      </c>
      <c r="Q22" s="587" t="s">
        <v>275</v>
      </c>
      <c r="R22" s="114">
        <v>46</v>
      </c>
    </row>
    <row r="23" spans="1:18" ht="110.25" customHeight="1" thickBot="1" x14ac:dyDescent="0.25">
      <c r="A23" s="165">
        <v>14</v>
      </c>
      <c r="B23" s="308" t="s">
        <v>206</v>
      </c>
      <c r="C23" s="309"/>
      <c r="D23" s="310"/>
      <c r="E23" s="311"/>
      <c r="F23" s="311"/>
      <c r="G23" s="311"/>
      <c r="H23" s="312"/>
      <c r="I23" s="57" t="s">
        <v>95</v>
      </c>
      <c r="J23" s="68">
        <v>1362301</v>
      </c>
      <c r="K23" s="217" t="s">
        <v>261</v>
      </c>
      <c r="L23" s="570">
        <v>1822825</v>
      </c>
      <c r="M23" s="570">
        <v>950719.72322223149</v>
      </c>
      <c r="N23" s="286" t="s">
        <v>342</v>
      </c>
      <c r="O23" s="143" t="s">
        <v>46</v>
      </c>
      <c r="P23" s="60">
        <v>2023</v>
      </c>
      <c r="Q23" s="60" t="s">
        <v>166</v>
      </c>
      <c r="R23" s="114">
        <v>45</v>
      </c>
    </row>
    <row r="24" spans="1:18" ht="110.25" customHeight="1" thickBot="1" x14ac:dyDescent="0.25">
      <c r="A24" s="165">
        <v>14</v>
      </c>
      <c r="B24" s="308" t="s">
        <v>208</v>
      </c>
      <c r="C24" s="309"/>
      <c r="D24" s="310"/>
      <c r="E24" s="311"/>
      <c r="F24" s="311"/>
      <c r="G24" s="311"/>
      <c r="H24" s="312"/>
      <c r="I24" s="57" t="s">
        <v>11</v>
      </c>
      <c r="J24" s="68">
        <v>967618</v>
      </c>
      <c r="K24" s="217" t="s">
        <v>265</v>
      </c>
      <c r="L24" s="570">
        <v>1428142</v>
      </c>
      <c r="M24" s="570">
        <v>744867.31691854354</v>
      </c>
      <c r="N24" s="286" t="s">
        <v>342</v>
      </c>
      <c r="O24" s="143" t="s">
        <v>46</v>
      </c>
      <c r="P24" s="60">
        <v>2023</v>
      </c>
      <c r="Q24" s="60" t="s">
        <v>166</v>
      </c>
      <c r="R24" s="114">
        <v>45</v>
      </c>
    </row>
    <row r="25" spans="1:18" ht="110.25" customHeight="1" thickBot="1" x14ac:dyDescent="0.25">
      <c r="A25" s="165">
        <v>14</v>
      </c>
      <c r="B25" s="308" t="s">
        <v>97</v>
      </c>
      <c r="C25" s="309"/>
      <c r="D25" s="310"/>
      <c r="E25" s="311"/>
      <c r="F25" s="311"/>
      <c r="G25" s="311"/>
      <c r="H25" s="312"/>
      <c r="I25" s="57" t="s">
        <v>98</v>
      </c>
      <c r="J25" s="68">
        <v>76000000</v>
      </c>
      <c r="K25" s="217" t="s">
        <v>266</v>
      </c>
      <c r="L25" s="286" t="s">
        <v>10</v>
      </c>
      <c r="M25" s="287" t="s">
        <v>10</v>
      </c>
      <c r="N25" s="286" t="s">
        <v>342</v>
      </c>
      <c r="O25" s="143" t="s">
        <v>46</v>
      </c>
      <c r="P25" s="60">
        <v>2022</v>
      </c>
      <c r="Q25" s="60" t="s">
        <v>94</v>
      </c>
      <c r="R25" s="114">
        <v>45</v>
      </c>
    </row>
    <row r="26" spans="1:18" ht="110.25" customHeight="1" thickBot="1" x14ac:dyDescent="0.25">
      <c r="A26" s="580">
        <v>15</v>
      </c>
      <c r="B26" s="584" t="s">
        <v>281</v>
      </c>
      <c r="C26" s="585"/>
      <c r="D26" s="574"/>
      <c r="E26" s="575"/>
      <c r="F26" s="575"/>
      <c r="G26" s="575"/>
      <c r="H26" s="576"/>
      <c r="I26" s="577" t="s">
        <v>11</v>
      </c>
      <c r="J26" s="586">
        <v>3169606</v>
      </c>
      <c r="K26" s="582" t="s">
        <v>338</v>
      </c>
      <c r="L26" s="570">
        <v>3630130</v>
      </c>
      <c r="M26" s="570">
        <v>1893344.7746551202</v>
      </c>
      <c r="N26" s="286" t="s">
        <v>342</v>
      </c>
      <c r="O26" s="143" t="s">
        <v>46</v>
      </c>
      <c r="P26" s="587">
        <v>2023</v>
      </c>
      <c r="Q26" s="587" t="s">
        <v>275</v>
      </c>
      <c r="R26" s="114">
        <v>43</v>
      </c>
    </row>
    <row r="27" spans="1:18" ht="110.25" customHeight="1" thickBot="1" x14ac:dyDescent="0.25">
      <c r="A27" s="165">
        <v>15</v>
      </c>
      <c r="B27" s="308" t="s">
        <v>76</v>
      </c>
      <c r="C27" s="309"/>
      <c r="D27" s="310"/>
      <c r="E27" s="311"/>
      <c r="F27" s="311"/>
      <c r="G27" s="311"/>
      <c r="H27" s="312"/>
      <c r="I27" s="57" t="s">
        <v>11</v>
      </c>
      <c r="J27" s="68">
        <v>2985000</v>
      </c>
      <c r="K27" s="217" t="s">
        <v>261</v>
      </c>
      <c r="L27" s="286" t="s">
        <v>10</v>
      </c>
      <c r="M27" s="287" t="s">
        <v>10</v>
      </c>
      <c r="N27" s="286" t="s">
        <v>342</v>
      </c>
      <c r="O27" s="143" t="s">
        <v>46</v>
      </c>
      <c r="P27" s="60">
        <v>2021</v>
      </c>
      <c r="Q27" s="60" t="s">
        <v>75</v>
      </c>
      <c r="R27" s="114">
        <v>43</v>
      </c>
    </row>
    <row r="28" spans="1:18" ht="110.25" customHeight="1" thickBot="1" x14ac:dyDescent="0.25">
      <c r="A28" s="164">
        <v>16</v>
      </c>
      <c r="B28" s="313" t="s">
        <v>229</v>
      </c>
      <c r="C28" s="314"/>
      <c r="D28" s="315"/>
      <c r="E28" s="316"/>
      <c r="F28" s="316"/>
      <c r="G28" s="316"/>
      <c r="H28" s="316"/>
      <c r="I28" s="57" t="s">
        <v>230</v>
      </c>
      <c r="J28" s="67">
        <v>253880</v>
      </c>
      <c r="K28" s="221" t="s">
        <v>267</v>
      </c>
      <c r="L28" s="286" t="s">
        <v>10</v>
      </c>
      <c r="M28" s="287" t="s">
        <v>10</v>
      </c>
      <c r="N28" s="286" t="s">
        <v>342</v>
      </c>
      <c r="O28" s="142" t="s">
        <v>46</v>
      </c>
      <c r="P28" s="56">
        <v>2023</v>
      </c>
      <c r="Q28" s="56" t="s">
        <v>166</v>
      </c>
      <c r="R28" s="114">
        <v>41</v>
      </c>
    </row>
    <row r="29" spans="1:18" ht="110.25" customHeight="1" thickBot="1" x14ac:dyDescent="0.25">
      <c r="A29" s="165">
        <v>17</v>
      </c>
      <c r="B29" s="308" t="s">
        <v>209</v>
      </c>
      <c r="C29" s="309"/>
      <c r="D29" s="310"/>
      <c r="E29" s="311"/>
      <c r="F29" s="311"/>
      <c r="G29" s="311"/>
      <c r="H29" s="312"/>
      <c r="I29" s="57" t="s">
        <v>58</v>
      </c>
      <c r="J29" s="68">
        <v>11510000</v>
      </c>
      <c r="K29" s="217" t="s">
        <v>266</v>
      </c>
      <c r="L29" s="570">
        <v>6000000</v>
      </c>
      <c r="M29" s="570">
        <v>3129383.4237150517</v>
      </c>
      <c r="N29" s="286" t="s">
        <v>342</v>
      </c>
      <c r="O29" s="143" t="s">
        <v>46</v>
      </c>
      <c r="P29" s="60">
        <v>2023</v>
      </c>
      <c r="Q29" s="60" t="s">
        <v>166</v>
      </c>
      <c r="R29" s="114">
        <v>40</v>
      </c>
    </row>
    <row r="30" spans="1:18" ht="110.25" customHeight="1" thickBot="1" x14ac:dyDescent="0.25">
      <c r="A30" s="580">
        <v>18</v>
      </c>
      <c r="B30" s="584" t="s">
        <v>282</v>
      </c>
      <c r="C30" s="585"/>
      <c r="D30" s="574"/>
      <c r="E30" s="575"/>
      <c r="F30" s="575"/>
      <c r="G30" s="575"/>
      <c r="H30" s="576"/>
      <c r="I30" s="577" t="s">
        <v>11</v>
      </c>
      <c r="J30" s="586">
        <v>2571116</v>
      </c>
      <c r="K30" s="582" t="s">
        <v>338</v>
      </c>
      <c r="L30" s="570">
        <v>3031640</v>
      </c>
      <c r="M30" s="570">
        <v>1581193.9937785831</v>
      </c>
      <c r="N30" s="286" t="s">
        <v>342</v>
      </c>
      <c r="O30" s="143" t="s">
        <v>46</v>
      </c>
      <c r="P30" s="587">
        <v>2023</v>
      </c>
      <c r="Q30" s="587" t="s">
        <v>275</v>
      </c>
      <c r="R30" s="114">
        <v>38</v>
      </c>
    </row>
    <row r="31" spans="1:18" ht="110.25" customHeight="1" thickBot="1" x14ac:dyDescent="0.25">
      <c r="A31" s="164">
        <v>19</v>
      </c>
      <c r="B31" s="308" t="s">
        <v>210</v>
      </c>
      <c r="C31" s="309"/>
      <c r="D31" s="310"/>
      <c r="E31" s="311"/>
      <c r="F31" s="311"/>
      <c r="G31" s="311"/>
      <c r="H31" s="312"/>
      <c r="I31" s="57" t="s">
        <v>211</v>
      </c>
      <c r="J31" s="67">
        <v>3368000</v>
      </c>
      <c r="K31" s="217" t="s">
        <v>268</v>
      </c>
      <c r="L31" s="570">
        <v>3828524</v>
      </c>
      <c r="M31" s="570">
        <v>1996819.9238158742</v>
      </c>
      <c r="N31" s="286" t="s">
        <v>342</v>
      </c>
      <c r="O31" s="142" t="s">
        <v>46</v>
      </c>
      <c r="P31" s="56">
        <v>2023</v>
      </c>
      <c r="Q31" s="56" t="s">
        <v>166</v>
      </c>
      <c r="R31" s="115">
        <v>36</v>
      </c>
    </row>
    <row r="32" spans="1:18" ht="110.25" customHeight="1" thickBot="1" x14ac:dyDescent="0.25">
      <c r="A32" s="164">
        <v>20</v>
      </c>
      <c r="B32" s="308" t="s">
        <v>212</v>
      </c>
      <c r="C32" s="309"/>
      <c r="D32" s="310"/>
      <c r="E32" s="311"/>
      <c r="F32" s="311"/>
      <c r="G32" s="311"/>
      <c r="H32" s="312"/>
      <c r="I32" s="57" t="s">
        <v>213</v>
      </c>
      <c r="J32" s="67">
        <v>3339099</v>
      </c>
      <c r="K32" s="217" t="s">
        <v>261</v>
      </c>
      <c r="L32" s="570">
        <v>1810531</v>
      </c>
      <c r="M32" s="570">
        <v>944307.61658703943</v>
      </c>
      <c r="N32" s="286" t="s">
        <v>342</v>
      </c>
      <c r="O32" s="142" t="s">
        <v>46</v>
      </c>
      <c r="P32" s="56">
        <v>2023</v>
      </c>
      <c r="Q32" s="56" t="s">
        <v>166</v>
      </c>
      <c r="R32" s="115">
        <v>35</v>
      </c>
    </row>
    <row r="33" spans="1:18" ht="110.25" customHeight="1" thickBot="1" x14ac:dyDescent="0.25">
      <c r="A33" s="165">
        <v>20</v>
      </c>
      <c r="B33" s="308" t="s">
        <v>217</v>
      </c>
      <c r="C33" s="309"/>
      <c r="D33" s="310"/>
      <c r="E33" s="311"/>
      <c r="F33" s="311"/>
      <c r="G33" s="311"/>
      <c r="H33" s="312"/>
      <c r="I33" s="57" t="s">
        <v>218</v>
      </c>
      <c r="J33" s="68">
        <v>42080000</v>
      </c>
      <c r="K33" s="217">
        <v>150000</v>
      </c>
      <c r="L33" s="286" t="s">
        <v>10</v>
      </c>
      <c r="M33" s="570">
        <v>0</v>
      </c>
      <c r="N33" s="286" t="s">
        <v>342</v>
      </c>
      <c r="O33" s="143" t="s">
        <v>153</v>
      </c>
      <c r="P33" s="60">
        <v>2023</v>
      </c>
      <c r="Q33" s="60" t="s">
        <v>166</v>
      </c>
      <c r="R33" s="115">
        <v>35</v>
      </c>
    </row>
    <row r="34" spans="1:18" ht="110.25" customHeight="1" thickBot="1" x14ac:dyDescent="0.25">
      <c r="A34" s="580">
        <v>21</v>
      </c>
      <c r="B34" s="584" t="s">
        <v>283</v>
      </c>
      <c r="C34" s="585"/>
      <c r="D34" s="574"/>
      <c r="E34" s="575"/>
      <c r="F34" s="575"/>
      <c r="G34" s="575"/>
      <c r="H34" s="576"/>
      <c r="I34" s="577" t="s">
        <v>61</v>
      </c>
      <c r="J34" s="586">
        <v>22162169</v>
      </c>
      <c r="K34" s="582" t="s">
        <v>339</v>
      </c>
      <c r="L34" s="286" t="s">
        <v>10</v>
      </c>
      <c r="M34" s="287" t="s">
        <v>10</v>
      </c>
      <c r="N34" s="286" t="s">
        <v>342</v>
      </c>
      <c r="O34" s="143" t="s">
        <v>46</v>
      </c>
      <c r="P34" s="587">
        <v>2023</v>
      </c>
      <c r="Q34" s="587" t="s">
        <v>275</v>
      </c>
      <c r="R34" s="115">
        <v>33</v>
      </c>
    </row>
    <row r="35" spans="1:18" ht="110.25" customHeight="1" thickBot="1" x14ac:dyDescent="0.25">
      <c r="A35" s="580">
        <v>21</v>
      </c>
      <c r="B35" s="584" t="s">
        <v>284</v>
      </c>
      <c r="C35" s="585"/>
      <c r="D35" s="574"/>
      <c r="E35" s="575"/>
      <c r="F35" s="575"/>
      <c r="G35" s="575"/>
      <c r="H35" s="576"/>
      <c r="I35" s="577" t="s">
        <v>61</v>
      </c>
      <c r="J35" s="586">
        <v>20000000</v>
      </c>
      <c r="K35" s="582" t="s">
        <v>340</v>
      </c>
      <c r="L35" s="286" t="s">
        <v>10</v>
      </c>
      <c r="M35" s="287" t="s">
        <v>10</v>
      </c>
      <c r="N35" s="286" t="s">
        <v>342</v>
      </c>
      <c r="O35" s="143" t="s">
        <v>46</v>
      </c>
      <c r="P35" s="587">
        <v>2023</v>
      </c>
      <c r="Q35" s="587" t="s">
        <v>275</v>
      </c>
      <c r="R35" s="115">
        <v>33</v>
      </c>
    </row>
    <row r="36" spans="1:18" ht="110.25" customHeight="1" thickBot="1" x14ac:dyDescent="0.25">
      <c r="A36" s="164">
        <v>21</v>
      </c>
      <c r="B36" s="308" t="s">
        <v>214</v>
      </c>
      <c r="C36" s="309"/>
      <c r="D36" s="310"/>
      <c r="E36" s="311"/>
      <c r="F36" s="311"/>
      <c r="G36" s="311"/>
      <c r="H36" s="312"/>
      <c r="I36" s="57" t="s">
        <v>11</v>
      </c>
      <c r="J36" s="67">
        <v>31879</v>
      </c>
      <c r="K36" s="217" t="s">
        <v>269</v>
      </c>
      <c r="L36" s="286" t="s">
        <v>10</v>
      </c>
      <c r="M36" s="287" t="s">
        <v>10</v>
      </c>
      <c r="N36" s="286" t="s">
        <v>342</v>
      </c>
      <c r="O36" s="142" t="s">
        <v>46</v>
      </c>
      <c r="P36" s="56">
        <v>2023</v>
      </c>
      <c r="Q36" s="56" t="s">
        <v>166</v>
      </c>
      <c r="R36" s="115">
        <v>33</v>
      </c>
    </row>
    <row r="37" spans="1:18" ht="110.25" customHeight="1" thickBot="1" x14ac:dyDescent="0.25">
      <c r="A37" s="164">
        <v>22</v>
      </c>
      <c r="B37" s="308" t="s">
        <v>138</v>
      </c>
      <c r="C37" s="309"/>
      <c r="D37" s="310"/>
      <c r="E37" s="311"/>
      <c r="F37" s="311"/>
      <c r="G37" s="311"/>
      <c r="H37" s="312"/>
      <c r="I37" s="58" t="s">
        <v>60</v>
      </c>
      <c r="J37" s="67">
        <v>100000</v>
      </c>
      <c r="K37" s="217">
        <v>35000</v>
      </c>
      <c r="L37" s="286" t="s">
        <v>10</v>
      </c>
      <c r="M37" s="570">
        <v>0</v>
      </c>
      <c r="N37" s="286" t="s">
        <v>342</v>
      </c>
      <c r="O37" s="142" t="s">
        <v>153</v>
      </c>
      <c r="P37" s="56">
        <v>2021</v>
      </c>
      <c r="Q37" s="56" t="s">
        <v>63</v>
      </c>
      <c r="R37" s="115">
        <v>30</v>
      </c>
    </row>
    <row r="38" spans="1:18" ht="110.25" customHeight="1" thickBot="1" x14ac:dyDescent="0.25">
      <c r="A38" s="165">
        <v>22</v>
      </c>
      <c r="B38" s="308" t="s">
        <v>128</v>
      </c>
      <c r="C38" s="309"/>
      <c r="D38" s="310"/>
      <c r="E38" s="311"/>
      <c r="F38" s="311"/>
      <c r="G38" s="311"/>
      <c r="H38" s="312"/>
      <c r="I38" s="57" t="s">
        <v>129</v>
      </c>
      <c r="J38" s="68">
        <v>3319262</v>
      </c>
      <c r="K38" s="217" t="s">
        <v>261</v>
      </c>
      <c r="L38" s="286" t="s">
        <v>10</v>
      </c>
      <c r="M38" s="287" t="s">
        <v>10</v>
      </c>
      <c r="N38" s="286" t="s">
        <v>342</v>
      </c>
      <c r="O38" s="143" t="s">
        <v>46</v>
      </c>
      <c r="P38" s="60">
        <v>2022</v>
      </c>
      <c r="Q38" s="60" t="s">
        <v>104</v>
      </c>
      <c r="R38" s="114">
        <v>30</v>
      </c>
    </row>
    <row r="39" spans="1:18" ht="110.25" customHeight="1" thickBot="1" x14ac:dyDescent="0.25">
      <c r="A39" s="165">
        <v>23</v>
      </c>
      <c r="B39" s="308" t="s">
        <v>136</v>
      </c>
      <c r="C39" s="309"/>
      <c r="D39" s="310"/>
      <c r="E39" s="311"/>
      <c r="F39" s="311"/>
      <c r="G39" s="311"/>
      <c r="H39" s="312"/>
      <c r="I39" s="57" t="s">
        <v>69</v>
      </c>
      <c r="J39" s="68">
        <v>2967300</v>
      </c>
      <c r="K39" s="217">
        <v>250000</v>
      </c>
      <c r="L39" s="286" t="s">
        <v>10</v>
      </c>
      <c r="M39" s="570">
        <v>0</v>
      </c>
      <c r="N39" s="286" t="s">
        <v>342</v>
      </c>
      <c r="O39" s="143" t="s">
        <v>153</v>
      </c>
      <c r="P39" s="60">
        <v>2021</v>
      </c>
      <c r="Q39" s="60" t="s">
        <v>67</v>
      </c>
      <c r="R39" s="114">
        <v>28</v>
      </c>
    </row>
    <row r="40" spans="1:18" ht="110.25" customHeight="1" thickBot="1" x14ac:dyDescent="0.25">
      <c r="A40" s="165">
        <v>24</v>
      </c>
      <c r="B40" s="308" t="s">
        <v>140</v>
      </c>
      <c r="C40" s="309"/>
      <c r="D40" s="310"/>
      <c r="E40" s="311"/>
      <c r="F40" s="311"/>
      <c r="G40" s="311"/>
      <c r="H40" s="312"/>
      <c r="I40" s="57" t="s">
        <v>127</v>
      </c>
      <c r="J40" s="68">
        <v>7123000</v>
      </c>
      <c r="K40" s="217" t="s">
        <v>268</v>
      </c>
      <c r="L40" s="286" t="s">
        <v>10</v>
      </c>
      <c r="M40" s="287" t="s">
        <v>10</v>
      </c>
      <c r="N40" s="286" t="s">
        <v>342</v>
      </c>
      <c r="O40" s="143" t="s">
        <v>46</v>
      </c>
      <c r="P40" s="60">
        <v>2022</v>
      </c>
      <c r="Q40" s="60" t="s">
        <v>104</v>
      </c>
      <c r="R40" s="114">
        <v>26</v>
      </c>
    </row>
    <row r="41" spans="1:18" ht="110.25" customHeight="1" thickBot="1" x14ac:dyDescent="0.25">
      <c r="A41" s="165">
        <v>25</v>
      </c>
      <c r="B41" s="308" t="s">
        <v>221</v>
      </c>
      <c r="C41" s="309"/>
      <c r="D41" s="310"/>
      <c r="E41" s="311"/>
      <c r="F41" s="311"/>
      <c r="G41" s="311"/>
      <c r="H41" s="312"/>
      <c r="I41" s="57" t="s">
        <v>29</v>
      </c>
      <c r="J41" s="68">
        <v>3000000</v>
      </c>
      <c r="K41" s="217" t="s">
        <v>266</v>
      </c>
      <c r="L41" s="286" t="s">
        <v>10</v>
      </c>
      <c r="M41" s="287" t="s">
        <v>10</v>
      </c>
      <c r="N41" s="286" t="s">
        <v>342</v>
      </c>
      <c r="O41" s="143" t="s">
        <v>46</v>
      </c>
      <c r="P41" s="60">
        <v>2023</v>
      </c>
      <c r="Q41" s="60" t="s">
        <v>166</v>
      </c>
      <c r="R41" s="114">
        <v>25</v>
      </c>
    </row>
    <row r="42" spans="1:18" ht="111" customHeight="1" thickBot="1" x14ac:dyDescent="0.25">
      <c r="A42" s="165">
        <v>25</v>
      </c>
      <c r="B42" s="308" t="s">
        <v>84</v>
      </c>
      <c r="C42" s="309"/>
      <c r="D42" s="310"/>
      <c r="E42" s="311"/>
      <c r="F42" s="311"/>
      <c r="G42" s="311"/>
      <c r="H42" s="312"/>
      <c r="I42" s="57" t="s">
        <v>85</v>
      </c>
      <c r="J42" s="68">
        <v>47584000</v>
      </c>
      <c r="K42" s="217">
        <v>150000</v>
      </c>
      <c r="L42" s="286" t="s">
        <v>10</v>
      </c>
      <c r="M42" s="570">
        <v>0</v>
      </c>
      <c r="N42" s="286" t="s">
        <v>342</v>
      </c>
      <c r="O42" s="143" t="s">
        <v>153</v>
      </c>
      <c r="P42" s="60">
        <v>2022</v>
      </c>
      <c r="Q42" s="60" t="s">
        <v>81</v>
      </c>
      <c r="R42" s="114">
        <v>25</v>
      </c>
    </row>
    <row r="43" spans="1:18" ht="111" customHeight="1" thickBot="1" x14ac:dyDescent="0.25">
      <c r="A43" s="165">
        <v>25</v>
      </c>
      <c r="B43" s="308" t="s">
        <v>133</v>
      </c>
      <c r="C43" s="309"/>
      <c r="D43" s="310"/>
      <c r="E43" s="311"/>
      <c r="F43" s="311"/>
      <c r="G43" s="311"/>
      <c r="H43" s="312"/>
      <c r="I43" s="57" t="s">
        <v>130</v>
      </c>
      <c r="J43" s="68">
        <v>400000</v>
      </c>
      <c r="K43" s="217">
        <v>140000</v>
      </c>
      <c r="L43" s="286" t="s">
        <v>10</v>
      </c>
      <c r="M43" s="570">
        <v>0</v>
      </c>
      <c r="N43" s="286" t="s">
        <v>342</v>
      </c>
      <c r="O43" s="143" t="s">
        <v>153</v>
      </c>
      <c r="P43" s="60">
        <v>2022</v>
      </c>
      <c r="Q43" s="60" t="s">
        <v>104</v>
      </c>
      <c r="R43" s="114">
        <v>25</v>
      </c>
    </row>
    <row r="44" spans="1:18" ht="110.25" customHeight="1" thickBot="1" x14ac:dyDescent="0.25">
      <c r="A44" s="165">
        <v>26</v>
      </c>
      <c r="B44" s="308" t="s">
        <v>141</v>
      </c>
      <c r="C44" s="309"/>
      <c r="D44" s="310"/>
      <c r="E44" s="311"/>
      <c r="F44" s="311"/>
      <c r="G44" s="311"/>
      <c r="H44" s="312"/>
      <c r="I44" s="57" t="s">
        <v>117</v>
      </c>
      <c r="J44" s="68">
        <v>730000</v>
      </c>
      <c r="K44" s="217">
        <v>223000</v>
      </c>
      <c r="L44" s="286" t="s">
        <v>10</v>
      </c>
      <c r="M44" s="570">
        <v>0</v>
      </c>
      <c r="N44" s="286" t="s">
        <v>342</v>
      </c>
      <c r="O44" s="143" t="s">
        <v>153</v>
      </c>
      <c r="P44" s="60">
        <v>2022</v>
      </c>
      <c r="Q44" s="60" t="s">
        <v>104</v>
      </c>
      <c r="R44" s="114">
        <v>23</v>
      </c>
    </row>
    <row r="45" spans="1:18" ht="110.25" customHeight="1" thickBot="1" x14ac:dyDescent="0.25">
      <c r="A45" s="165">
        <v>27</v>
      </c>
      <c r="B45" s="308" t="s">
        <v>142</v>
      </c>
      <c r="C45" s="309"/>
      <c r="D45" s="310"/>
      <c r="E45" s="311"/>
      <c r="F45" s="311"/>
      <c r="G45" s="311"/>
      <c r="H45" s="312"/>
      <c r="I45" s="57" t="s">
        <v>130</v>
      </c>
      <c r="J45" s="68">
        <v>1917000</v>
      </c>
      <c r="K45" s="217">
        <v>250000</v>
      </c>
      <c r="L45" s="286" t="s">
        <v>10</v>
      </c>
      <c r="M45" s="570">
        <v>0</v>
      </c>
      <c r="N45" s="286" t="s">
        <v>342</v>
      </c>
      <c r="O45" s="143" t="s">
        <v>153</v>
      </c>
      <c r="P45" s="60">
        <v>2022</v>
      </c>
      <c r="Q45" s="60" t="s">
        <v>104</v>
      </c>
      <c r="R45" s="114">
        <v>20</v>
      </c>
    </row>
    <row r="46" spans="1:18" ht="110.25" customHeight="1" thickBot="1" x14ac:dyDescent="0.25">
      <c r="A46" s="165">
        <v>27</v>
      </c>
      <c r="B46" s="308" t="s">
        <v>92</v>
      </c>
      <c r="C46" s="309"/>
      <c r="D46" s="310"/>
      <c r="E46" s="311"/>
      <c r="F46" s="311"/>
      <c r="G46" s="311"/>
      <c r="H46" s="312"/>
      <c r="I46" s="57" t="s">
        <v>93</v>
      </c>
      <c r="J46" s="68">
        <v>574269</v>
      </c>
      <c r="K46" s="217">
        <v>200994</v>
      </c>
      <c r="L46" s="286" t="s">
        <v>10</v>
      </c>
      <c r="M46" s="570">
        <v>0</v>
      </c>
      <c r="N46" s="286" t="s">
        <v>342</v>
      </c>
      <c r="O46" s="143" t="s">
        <v>153</v>
      </c>
      <c r="P46" s="60">
        <v>2022</v>
      </c>
      <c r="Q46" s="60" t="s">
        <v>91</v>
      </c>
      <c r="R46" s="114">
        <v>20</v>
      </c>
    </row>
    <row r="47" spans="1:18" ht="110.25" customHeight="1" thickBot="1" x14ac:dyDescent="0.25">
      <c r="A47" s="164">
        <v>27</v>
      </c>
      <c r="B47" s="308" t="s">
        <v>137</v>
      </c>
      <c r="C47" s="309"/>
      <c r="D47" s="310"/>
      <c r="E47" s="311"/>
      <c r="F47" s="311"/>
      <c r="G47" s="311"/>
      <c r="H47" s="312"/>
      <c r="I47" s="57" t="s">
        <v>29</v>
      </c>
      <c r="J47" s="67">
        <v>95096</v>
      </c>
      <c r="K47" s="217">
        <v>33294</v>
      </c>
      <c r="L47" s="286" t="s">
        <v>10</v>
      </c>
      <c r="M47" s="570">
        <v>0</v>
      </c>
      <c r="N47" s="286" t="s">
        <v>342</v>
      </c>
      <c r="O47" s="142" t="s">
        <v>153</v>
      </c>
      <c r="P47" s="56">
        <v>2021</v>
      </c>
      <c r="Q47" s="56" t="s">
        <v>70</v>
      </c>
      <c r="R47" s="115">
        <v>20</v>
      </c>
    </row>
    <row r="48" spans="1:18" ht="110.25" customHeight="1" thickBot="1" x14ac:dyDescent="0.25">
      <c r="A48" s="165">
        <v>28</v>
      </c>
      <c r="B48" s="308" t="s">
        <v>87</v>
      </c>
      <c r="C48" s="309"/>
      <c r="D48" s="310"/>
      <c r="E48" s="311"/>
      <c r="F48" s="311"/>
      <c r="G48" s="311"/>
      <c r="H48" s="312"/>
      <c r="I48" s="57" t="s">
        <v>57</v>
      </c>
      <c r="J48" s="68">
        <v>1559927</v>
      </c>
      <c r="K48" s="217">
        <v>250000</v>
      </c>
      <c r="L48" s="286" t="s">
        <v>10</v>
      </c>
      <c r="M48" s="570">
        <v>0</v>
      </c>
      <c r="N48" s="286" t="s">
        <v>342</v>
      </c>
      <c r="O48" s="143" t="s">
        <v>153</v>
      </c>
      <c r="P48" s="60">
        <v>2022</v>
      </c>
      <c r="Q48" s="60" t="s">
        <v>81</v>
      </c>
      <c r="R48" s="114">
        <v>18</v>
      </c>
    </row>
    <row r="49" spans="1:20" ht="110.25" customHeight="1" thickBot="1" x14ac:dyDescent="0.25">
      <c r="A49" s="165">
        <v>28</v>
      </c>
      <c r="B49" s="308" t="s">
        <v>223</v>
      </c>
      <c r="C49" s="309"/>
      <c r="D49" s="310"/>
      <c r="E49" s="311"/>
      <c r="F49" s="311"/>
      <c r="G49" s="311"/>
      <c r="H49" s="312"/>
      <c r="I49" s="57" t="s">
        <v>11</v>
      </c>
      <c r="J49" s="68">
        <v>2892000</v>
      </c>
      <c r="K49" s="217" t="s">
        <v>262</v>
      </c>
      <c r="L49" s="286" t="s">
        <v>10</v>
      </c>
      <c r="M49" s="287" t="s">
        <v>10</v>
      </c>
      <c r="N49" s="286" t="s">
        <v>342</v>
      </c>
      <c r="O49" s="143" t="s">
        <v>46</v>
      </c>
      <c r="P49" s="60">
        <v>2023</v>
      </c>
      <c r="Q49" s="60" t="s">
        <v>166</v>
      </c>
      <c r="R49" s="114">
        <v>18</v>
      </c>
    </row>
    <row r="50" spans="1:20" ht="110.25" customHeight="1" thickBot="1" x14ac:dyDescent="0.25">
      <c r="A50" s="580">
        <v>29</v>
      </c>
      <c r="B50" s="584" t="s">
        <v>287</v>
      </c>
      <c r="C50" s="585"/>
      <c r="D50" s="574"/>
      <c r="E50" s="575"/>
      <c r="F50" s="575"/>
      <c r="G50" s="575"/>
      <c r="H50" s="576"/>
      <c r="I50" s="577" t="s">
        <v>286</v>
      </c>
      <c r="J50" s="586">
        <v>390000</v>
      </c>
      <c r="K50" s="582">
        <v>136500</v>
      </c>
      <c r="L50" s="286" t="s">
        <v>10</v>
      </c>
      <c r="M50" s="570">
        <v>0</v>
      </c>
      <c r="N50" s="286" t="s">
        <v>342</v>
      </c>
      <c r="O50" s="143" t="s">
        <v>153</v>
      </c>
      <c r="P50" s="587">
        <v>2023</v>
      </c>
      <c r="Q50" s="587" t="s">
        <v>275</v>
      </c>
      <c r="R50" s="114">
        <v>15</v>
      </c>
    </row>
    <row r="51" spans="1:20" ht="110.25" customHeight="1" thickBot="1" x14ac:dyDescent="0.25">
      <c r="A51" s="165">
        <v>29</v>
      </c>
      <c r="B51" s="308" t="s">
        <v>224</v>
      </c>
      <c r="C51" s="309"/>
      <c r="D51" s="310"/>
      <c r="E51" s="311"/>
      <c r="F51" s="311"/>
      <c r="G51" s="311"/>
      <c r="H51" s="312"/>
      <c r="I51" s="57" t="s">
        <v>11</v>
      </c>
      <c r="J51" s="68">
        <v>473000</v>
      </c>
      <c r="K51" s="217">
        <v>165550</v>
      </c>
      <c r="L51" s="286" t="s">
        <v>10</v>
      </c>
      <c r="M51" s="570">
        <v>0</v>
      </c>
      <c r="N51" s="286" t="s">
        <v>342</v>
      </c>
      <c r="O51" s="143" t="s">
        <v>153</v>
      </c>
      <c r="P51" s="60">
        <v>2023</v>
      </c>
      <c r="Q51" s="60" t="s">
        <v>166</v>
      </c>
      <c r="R51" s="114">
        <v>15</v>
      </c>
    </row>
    <row r="52" spans="1:20" ht="110.25" customHeight="1" thickBot="1" x14ac:dyDescent="0.25">
      <c r="A52" s="165">
        <v>30</v>
      </c>
      <c r="B52" s="308" t="s">
        <v>225</v>
      </c>
      <c r="C52" s="309"/>
      <c r="D52" s="310"/>
      <c r="E52" s="311"/>
      <c r="F52" s="311"/>
      <c r="G52" s="311"/>
      <c r="H52" s="312"/>
      <c r="I52" s="57" t="s">
        <v>11</v>
      </c>
      <c r="J52" s="68">
        <v>5852000</v>
      </c>
      <c r="K52" s="217">
        <v>250000</v>
      </c>
      <c r="L52" s="286" t="s">
        <v>10</v>
      </c>
      <c r="M52" s="570">
        <v>0</v>
      </c>
      <c r="N52" s="286" t="s">
        <v>342</v>
      </c>
      <c r="O52" s="143" t="s">
        <v>153</v>
      </c>
      <c r="P52" s="60">
        <v>2023</v>
      </c>
      <c r="Q52" s="60" t="s">
        <v>166</v>
      </c>
      <c r="R52" s="114">
        <v>11</v>
      </c>
    </row>
    <row r="53" spans="1:20" ht="110.25" customHeight="1" thickBot="1" x14ac:dyDescent="0.25">
      <c r="A53" s="580">
        <v>31</v>
      </c>
      <c r="B53" s="584" t="s">
        <v>289</v>
      </c>
      <c r="C53" s="585"/>
      <c r="D53" s="574"/>
      <c r="E53" s="575"/>
      <c r="F53" s="575"/>
      <c r="G53" s="575"/>
      <c r="H53" s="576"/>
      <c r="I53" s="577" t="s">
        <v>288</v>
      </c>
      <c r="J53" s="586">
        <v>107156</v>
      </c>
      <c r="K53" s="582">
        <v>37505</v>
      </c>
      <c r="L53" s="286" t="s">
        <v>10</v>
      </c>
      <c r="M53" s="570">
        <v>0</v>
      </c>
      <c r="N53" s="286" t="s">
        <v>342</v>
      </c>
      <c r="O53" s="143" t="s">
        <v>153</v>
      </c>
      <c r="P53" s="587">
        <v>2023</v>
      </c>
      <c r="Q53" s="587" t="s">
        <v>275</v>
      </c>
      <c r="R53" s="114">
        <v>10</v>
      </c>
    </row>
    <row r="54" spans="1:20" ht="110.25" customHeight="1" thickBot="1" x14ac:dyDescent="0.25">
      <c r="A54" s="165">
        <v>31</v>
      </c>
      <c r="B54" s="308" t="s">
        <v>226</v>
      </c>
      <c r="C54" s="309"/>
      <c r="D54" s="310"/>
      <c r="E54" s="311"/>
      <c r="F54" s="311"/>
      <c r="G54" s="311"/>
      <c r="H54" s="312"/>
      <c r="I54" s="57" t="s">
        <v>227</v>
      </c>
      <c r="J54" s="68">
        <v>1240998</v>
      </c>
      <c r="K54" s="217">
        <v>250000</v>
      </c>
      <c r="L54" s="286" t="s">
        <v>10</v>
      </c>
      <c r="M54" s="570">
        <v>0</v>
      </c>
      <c r="N54" s="286" t="s">
        <v>342</v>
      </c>
      <c r="O54" s="143" t="s">
        <v>153</v>
      </c>
      <c r="P54" s="60">
        <v>2023</v>
      </c>
      <c r="Q54" s="60" t="s">
        <v>166</v>
      </c>
      <c r="R54" s="114">
        <v>10</v>
      </c>
    </row>
    <row r="55" spans="1:20" ht="110.25" customHeight="1" thickBot="1" x14ac:dyDescent="0.25">
      <c r="A55" s="165">
        <v>32</v>
      </c>
      <c r="B55" s="308" t="s">
        <v>228</v>
      </c>
      <c r="C55" s="309"/>
      <c r="D55" s="310"/>
      <c r="E55" s="311"/>
      <c r="F55" s="311"/>
      <c r="G55" s="311"/>
      <c r="H55" s="312"/>
      <c r="I55" s="57" t="s">
        <v>11</v>
      </c>
      <c r="J55" s="68">
        <v>782000</v>
      </c>
      <c r="K55" s="217">
        <v>228200</v>
      </c>
      <c r="L55" s="286" t="s">
        <v>10</v>
      </c>
      <c r="M55" s="570">
        <v>0</v>
      </c>
      <c r="N55" s="286" t="s">
        <v>342</v>
      </c>
      <c r="O55" s="143" t="s">
        <v>153</v>
      </c>
      <c r="P55" s="60">
        <v>2023</v>
      </c>
      <c r="Q55" s="60" t="s">
        <v>166</v>
      </c>
      <c r="R55" s="114">
        <v>8</v>
      </c>
    </row>
    <row r="56" spans="1:20" ht="110.25" customHeight="1" thickBot="1" x14ac:dyDescent="0.25">
      <c r="A56" s="165">
        <v>33</v>
      </c>
      <c r="B56" s="308" t="s">
        <v>79</v>
      </c>
      <c r="C56" s="309"/>
      <c r="D56" s="310"/>
      <c r="E56" s="311"/>
      <c r="F56" s="311"/>
      <c r="G56" s="311"/>
      <c r="H56" s="312"/>
      <c r="I56" s="57" t="s">
        <v>71</v>
      </c>
      <c r="J56" s="68">
        <v>12000000</v>
      </c>
      <c r="K56" s="217">
        <v>250000</v>
      </c>
      <c r="L56" s="286" t="s">
        <v>10</v>
      </c>
      <c r="M56" s="570">
        <v>0</v>
      </c>
      <c r="N56" s="286" t="s">
        <v>342</v>
      </c>
      <c r="O56" s="143" t="s">
        <v>153</v>
      </c>
      <c r="P56" s="60">
        <v>2021</v>
      </c>
      <c r="Q56" s="60" t="s">
        <v>75</v>
      </c>
      <c r="R56" s="114">
        <v>6</v>
      </c>
    </row>
    <row r="57" spans="1:20" ht="111" customHeight="1" x14ac:dyDescent="0.2">
      <c r="A57" s="164">
        <v>33</v>
      </c>
      <c r="B57" s="308" t="s">
        <v>131</v>
      </c>
      <c r="C57" s="309"/>
      <c r="D57" s="310"/>
      <c r="E57" s="311"/>
      <c r="F57" s="311"/>
      <c r="G57" s="311"/>
      <c r="H57" s="312"/>
      <c r="I57" s="57" t="s">
        <v>121</v>
      </c>
      <c r="J57" s="67">
        <v>1737500</v>
      </c>
      <c r="K57" s="217">
        <v>250000</v>
      </c>
      <c r="L57" s="286" t="s">
        <v>10</v>
      </c>
      <c r="M57" s="570">
        <v>0</v>
      </c>
      <c r="N57" s="286" t="s">
        <v>342</v>
      </c>
      <c r="O57" s="142" t="s">
        <v>153</v>
      </c>
      <c r="P57" s="56">
        <v>2022</v>
      </c>
      <c r="Q57" s="56" t="s">
        <v>104</v>
      </c>
      <c r="R57" s="115">
        <v>6</v>
      </c>
      <c r="T57" s="125"/>
    </row>
    <row r="58" spans="1:20" ht="15.75" customHeight="1" thickBot="1" x14ac:dyDescent="0.25">
      <c r="A58" s="166"/>
      <c r="B58" s="404"/>
      <c r="C58" s="405"/>
      <c r="D58" s="406"/>
      <c r="E58" s="407"/>
      <c r="F58" s="407"/>
      <c r="G58" s="407"/>
      <c r="H58" s="408"/>
      <c r="I58" s="21"/>
      <c r="J58" s="20"/>
      <c r="K58" s="20"/>
      <c r="L58" s="103"/>
      <c r="M58" s="103"/>
      <c r="N58" s="103"/>
      <c r="O58" s="133"/>
      <c r="P58" s="15"/>
      <c r="Q58" s="15"/>
      <c r="R58" s="117"/>
    </row>
    <row r="59" spans="1:20" ht="13.5" thickBot="1" x14ac:dyDescent="0.25">
      <c r="I59" s="14"/>
      <c r="J59" s="61">
        <f>SUM(J10:J58)</f>
        <v>381507025</v>
      </c>
      <c r="K59" s="61"/>
      <c r="L59" s="236"/>
      <c r="M59" s="236"/>
      <c r="N59" s="101"/>
      <c r="O59" s="101"/>
    </row>
    <row r="60" spans="1:20" x14ac:dyDescent="0.2">
      <c r="J60" s="3" t="s">
        <v>9</v>
      </c>
      <c r="K60" s="30"/>
      <c r="L60" s="410" t="s">
        <v>100</v>
      </c>
      <c r="M60" s="409" t="s">
        <v>151</v>
      </c>
      <c r="N60" s="30"/>
      <c r="O60" s="30"/>
      <c r="P60" s="3"/>
    </row>
    <row r="61" spans="1:20" x14ac:dyDescent="0.2">
      <c r="K61" s="30"/>
      <c r="L61" s="410"/>
      <c r="M61" s="410"/>
      <c r="N61" s="30"/>
      <c r="O61" s="30"/>
      <c r="P61" s="3"/>
    </row>
    <row r="62" spans="1:20" s="4" customFormat="1" ht="15.75" x14ac:dyDescent="0.25">
      <c r="K62" s="42"/>
      <c r="L62" s="42"/>
      <c r="M62" s="42"/>
      <c r="N62" s="42"/>
      <c r="O62" s="42"/>
      <c r="P62" s="42"/>
    </row>
    <row r="63" spans="1:20" s="4" customFormat="1" ht="15.75" x14ac:dyDescent="0.25">
      <c r="A63" s="41" t="s">
        <v>37</v>
      </c>
      <c r="K63" s="42"/>
      <c r="L63" s="42"/>
      <c r="M63" s="42"/>
      <c r="N63" s="42"/>
      <c r="O63" s="42"/>
      <c r="P63" s="42"/>
    </row>
    <row r="64" spans="1:20" s="4" customFormat="1" ht="15.75" x14ac:dyDescent="0.25">
      <c r="A64" s="4" t="s">
        <v>405</v>
      </c>
      <c r="K64" s="42"/>
      <c r="L64" s="42"/>
      <c r="M64" s="42"/>
      <c r="N64" s="42"/>
      <c r="O64" s="42"/>
      <c r="P64" s="42"/>
    </row>
    <row r="65" spans="1:16" ht="15.75" x14ac:dyDescent="0.25">
      <c r="A65" s="4" t="s">
        <v>395</v>
      </c>
      <c r="B65" s="4"/>
      <c r="K65" s="3"/>
      <c r="L65" s="3"/>
      <c r="M65" s="3"/>
      <c r="N65" s="3"/>
      <c r="O65" s="3"/>
    </row>
    <row r="66" spans="1:16" ht="15.75" x14ac:dyDescent="0.25">
      <c r="A66" s="4" t="s">
        <v>396</v>
      </c>
      <c r="B66" s="4"/>
      <c r="K66" s="3"/>
      <c r="L66" s="3"/>
      <c r="M66" s="3"/>
      <c r="N66" s="3"/>
      <c r="O66" s="3"/>
    </row>
    <row r="67" spans="1:16" ht="15.75" x14ac:dyDescent="0.25">
      <c r="A67" s="4" t="s">
        <v>397</v>
      </c>
      <c r="B67" s="4"/>
      <c r="K67" s="3"/>
      <c r="L67" s="3"/>
      <c r="M67" s="3"/>
      <c r="N67" s="3"/>
      <c r="O67" s="3"/>
    </row>
    <row r="68" spans="1:16" ht="15.75" x14ac:dyDescent="0.25">
      <c r="A68" s="4"/>
      <c r="B68" s="4"/>
      <c r="K68" s="3"/>
      <c r="L68" s="3"/>
      <c r="M68" s="3"/>
      <c r="N68" s="3"/>
      <c r="O68" s="3"/>
    </row>
    <row r="69" spans="1:16" s="121" customFormat="1" ht="15.75" x14ac:dyDescent="0.25">
      <c r="A69" s="121" t="s">
        <v>407</v>
      </c>
      <c r="K69" s="122"/>
      <c r="L69" s="122"/>
      <c r="M69" s="122"/>
      <c r="N69" s="122"/>
      <c r="O69" s="122"/>
      <c r="P69" s="122"/>
    </row>
    <row r="70" spans="1:16" s="121" customFormat="1" ht="15.75" x14ac:dyDescent="0.25">
      <c r="K70" s="122"/>
      <c r="L70" s="122"/>
      <c r="M70" s="122"/>
      <c r="N70" s="122"/>
      <c r="O70" s="122"/>
      <c r="P70" s="122"/>
    </row>
    <row r="71" spans="1:16" s="121" customFormat="1" ht="15.75" x14ac:dyDescent="0.25">
      <c r="A71" s="123" t="s">
        <v>374</v>
      </c>
      <c r="K71" s="122"/>
      <c r="L71" s="122"/>
      <c r="M71" s="122"/>
      <c r="N71" s="122"/>
      <c r="O71" s="122"/>
      <c r="P71" s="122"/>
    </row>
    <row r="72" spans="1:16" s="4" customFormat="1" ht="15.75" x14ac:dyDescent="0.25">
      <c r="K72" s="42"/>
      <c r="L72" s="42"/>
      <c r="M72" s="42"/>
      <c r="N72" s="42"/>
      <c r="O72" s="42"/>
    </row>
    <row r="73" spans="1:16" ht="15.75" x14ac:dyDescent="0.25">
      <c r="A73" s="403" t="s">
        <v>8</v>
      </c>
      <c r="B73" s="403"/>
    </row>
    <row r="74" spans="1:16" ht="15.75" x14ac:dyDescent="0.25">
      <c r="A74" s="4" t="s">
        <v>375</v>
      </c>
      <c r="B74" s="4"/>
    </row>
    <row r="75" spans="1:16" ht="15.75" x14ac:dyDescent="0.25">
      <c r="A75" s="4" t="s">
        <v>376</v>
      </c>
      <c r="B75" s="4"/>
    </row>
    <row r="76" spans="1:16" ht="15.75" x14ac:dyDescent="0.25">
      <c r="A76" s="304" t="s">
        <v>377</v>
      </c>
      <c r="B76" s="4"/>
    </row>
    <row r="77" spans="1:16" ht="15.75" x14ac:dyDescent="0.25">
      <c r="A77" s="4" t="s">
        <v>382</v>
      </c>
      <c r="B77" s="4"/>
    </row>
    <row r="78" spans="1:16" ht="15.75" x14ac:dyDescent="0.25">
      <c r="A78" s="121" t="s">
        <v>380</v>
      </c>
      <c r="B78" s="4"/>
    </row>
    <row r="79" spans="1:16" ht="15.75" x14ac:dyDescent="0.25">
      <c r="A79" s="121"/>
      <c r="B79" s="212" t="s">
        <v>252</v>
      </c>
    </row>
    <row r="80" spans="1:16" ht="15.75" x14ac:dyDescent="0.25">
      <c r="A80" s="121"/>
      <c r="B80" s="4" t="s">
        <v>253</v>
      </c>
    </row>
    <row r="81" spans="1:2" ht="15.75" x14ac:dyDescent="0.25">
      <c r="A81" s="121"/>
      <c r="B81" s="213" t="s">
        <v>254</v>
      </c>
    </row>
    <row r="82" spans="1:2" ht="15.75" x14ac:dyDescent="0.25">
      <c r="A82" s="121"/>
      <c r="B82" s="4" t="s">
        <v>383</v>
      </c>
    </row>
    <row r="83" spans="1:2" ht="15.75" x14ac:dyDescent="0.25">
      <c r="A83" s="121"/>
      <c r="B83" s="213" t="s">
        <v>254</v>
      </c>
    </row>
    <row r="84" spans="1:2" ht="15.75" x14ac:dyDescent="0.25">
      <c r="A84" s="121"/>
      <c r="B84" s="214" t="s">
        <v>255</v>
      </c>
    </row>
    <row r="85" spans="1:2" ht="15.75" x14ac:dyDescent="0.25">
      <c r="A85" s="121"/>
      <c r="B85" s="214" t="s">
        <v>256</v>
      </c>
    </row>
    <row r="86" spans="1:2" ht="15.75" x14ac:dyDescent="0.25">
      <c r="A86" s="121"/>
      <c r="B86" s="4" t="s">
        <v>257</v>
      </c>
    </row>
    <row r="87" spans="1:2" ht="15.75" x14ac:dyDescent="0.25">
      <c r="A87" s="121"/>
      <c r="B87" s="4" t="s">
        <v>385</v>
      </c>
    </row>
    <row r="88" spans="1:2" ht="15.75" x14ac:dyDescent="0.25">
      <c r="B88" s="214" t="s">
        <v>393</v>
      </c>
    </row>
    <row r="89" spans="1:2" ht="15.75" x14ac:dyDescent="0.25">
      <c r="A89" s="121" t="s">
        <v>389</v>
      </c>
    </row>
    <row r="90" spans="1:2" ht="15.75" x14ac:dyDescent="0.25">
      <c r="A90" s="124" t="s">
        <v>391</v>
      </c>
    </row>
    <row r="91" spans="1:2" ht="15" x14ac:dyDescent="0.25">
      <c r="B91" s="305" t="s">
        <v>392</v>
      </c>
    </row>
    <row r="92" spans="1:2" ht="15.75" x14ac:dyDescent="0.25">
      <c r="A92" s="4" t="s">
        <v>386</v>
      </c>
    </row>
    <row r="93" spans="1:2" ht="15.75" x14ac:dyDescent="0.25">
      <c r="A93" s="4" t="s">
        <v>51</v>
      </c>
    </row>
    <row r="94" spans="1:2" ht="15.75" x14ac:dyDescent="0.25">
      <c r="A94" s="124" t="s">
        <v>388</v>
      </c>
    </row>
    <row r="95" spans="1:2" ht="15.75" x14ac:dyDescent="0.25">
      <c r="A95" s="121" t="s">
        <v>134</v>
      </c>
    </row>
  </sheetData>
  <sheetProtection sheet="1" objects="1" scenarios="1"/>
  <mergeCells count="128">
    <mergeCell ref="M60:M61"/>
    <mergeCell ref="B43:C43"/>
    <mergeCell ref="D43:H43"/>
    <mergeCell ref="B47:C47"/>
    <mergeCell ref="D47:H47"/>
    <mergeCell ref="D44:H44"/>
    <mergeCell ref="B45:C45"/>
    <mergeCell ref="D45:H45"/>
    <mergeCell ref="B56:C56"/>
    <mergeCell ref="D56:H56"/>
    <mergeCell ref="B46:C46"/>
    <mergeCell ref="D46:H46"/>
    <mergeCell ref="B44:C44"/>
    <mergeCell ref="L60:L61"/>
    <mergeCell ref="A73:B73"/>
    <mergeCell ref="B48:C48"/>
    <mergeCell ref="D48:H48"/>
    <mergeCell ref="B57:C57"/>
    <mergeCell ref="D57:H57"/>
    <mergeCell ref="B58:C58"/>
    <mergeCell ref="D58:H58"/>
    <mergeCell ref="B55:C55"/>
    <mergeCell ref="D55:H55"/>
    <mergeCell ref="B54:C54"/>
    <mergeCell ref="D54:H54"/>
    <mergeCell ref="B49:C49"/>
    <mergeCell ref="D49:H49"/>
    <mergeCell ref="B51:C51"/>
    <mergeCell ref="D51:H51"/>
    <mergeCell ref="B52:C52"/>
    <mergeCell ref="D52:H52"/>
    <mergeCell ref="B53:C53"/>
    <mergeCell ref="D53:H53"/>
    <mergeCell ref="O8:O9"/>
    <mergeCell ref="P3:Q3"/>
    <mergeCell ref="A6:R7"/>
    <mergeCell ref="A8:A9"/>
    <mergeCell ref="P8:P9"/>
    <mergeCell ref="Q8:Q9"/>
    <mergeCell ref="R8:R9"/>
    <mergeCell ref="L8:L9"/>
    <mergeCell ref="L4:M5"/>
    <mergeCell ref="M8:M9"/>
    <mergeCell ref="D8:H9"/>
    <mergeCell ref="J8:J9"/>
    <mergeCell ref="B8:C9"/>
    <mergeCell ref="N3:O3"/>
    <mergeCell ref="A1:B4"/>
    <mergeCell ref="A5:B5"/>
    <mergeCell ref="C1:K5"/>
    <mergeCell ref="L1:M2"/>
    <mergeCell ref="N1:O2"/>
    <mergeCell ref="N4:O5"/>
    <mergeCell ref="P1:Q1"/>
    <mergeCell ref="P2:Q2"/>
    <mergeCell ref="P4:Q4"/>
    <mergeCell ref="P5:Q5"/>
    <mergeCell ref="L3:M3"/>
    <mergeCell ref="B21:C21"/>
    <mergeCell ref="D21:H21"/>
    <mergeCell ref="B13:C13"/>
    <mergeCell ref="D13:H13"/>
    <mergeCell ref="B16:C16"/>
    <mergeCell ref="D16:H16"/>
    <mergeCell ref="B19:C19"/>
    <mergeCell ref="D19:H19"/>
    <mergeCell ref="B11:C11"/>
    <mergeCell ref="D11:H11"/>
    <mergeCell ref="K8:K9"/>
    <mergeCell ref="B10:C10"/>
    <mergeCell ref="D10:H10"/>
    <mergeCell ref="B20:C20"/>
    <mergeCell ref="D20:H20"/>
    <mergeCell ref="B24:C24"/>
    <mergeCell ref="N8:N9"/>
    <mergeCell ref="B18:C18"/>
    <mergeCell ref="D18:H18"/>
    <mergeCell ref="B25:C25"/>
    <mergeCell ref="B15:C15"/>
    <mergeCell ref="D15:H15"/>
    <mergeCell ref="B17:C17"/>
    <mergeCell ref="D17:H17"/>
    <mergeCell ref="B12:C12"/>
    <mergeCell ref="D12:H12"/>
    <mergeCell ref="B14:C14"/>
    <mergeCell ref="D14:H14"/>
    <mergeCell ref="B22:C22"/>
    <mergeCell ref="D22:H22"/>
    <mergeCell ref="D23:H23"/>
    <mergeCell ref="D24:H24"/>
    <mergeCell ref="B23:C23"/>
    <mergeCell ref="B29:C29"/>
    <mergeCell ref="D29:H29"/>
    <mergeCell ref="D25:H25"/>
    <mergeCell ref="B33:C33"/>
    <mergeCell ref="D33:H33"/>
    <mergeCell ref="B28:C28"/>
    <mergeCell ref="D28:H28"/>
    <mergeCell ref="D38:H38"/>
    <mergeCell ref="B39:C39"/>
    <mergeCell ref="D39:H39"/>
    <mergeCell ref="B31:C31"/>
    <mergeCell ref="D31:H31"/>
    <mergeCell ref="B32:C32"/>
    <mergeCell ref="D32:H32"/>
    <mergeCell ref="B36:C36"/>
    <mergeCell ref="D36:H36"/>
    <mergeCell ref="B26:C26"/>
    <mergeCell ref="D26:H26"/>
    <mergeCell ref="B37:C37"/>
    <mergeCell ref="D37:H37"/>
    <mergeCell ref="B38:C38"/>
    <mergeCell ref="B27:C27"/>
    <mergeCell ref="D27:H27"/>
    <mergeCell ref="B30:C30"/>
    <mergeCell ref="D30:H30"/>
    <mergeCell ref="B34:C34"/>
    <mergeCell ref="D34:H34"/>
    <mergeCell ref="B35:C35"/>
    <mergeCell ref="D35:H35"/>
    <mergeCell ref="B50:C50"/>
    <mergeCell ref="D50:H50"/>
    <mergeCell ref="B42:C42"/>
    <mergeCell ref="D42:H42"/>
    <mergeCell ref="B40:C40"/>
    <mergeCell ref="D40:H40"/>
    <mergeCell ref="B41:C41"/>
    <mergeCell ref="D41:H41"/>
  </mergeCells>
  <phoneticPr fontId="40" type="noConversion"/>
  <hyperlinks>
    <hyperlink ref="B81" r:id="rId1" display="Financing Details" xr:uid="{382E97AF-33EC-4426-A27F-76D987769106}"/>
    <hyperlink ref="B83" r:id="rId2" display="Financing Details" xr:uid="{232ED226-4BCA-4F00-A569-0258AF57CE0A}"/>
    <hyperlink ref="B91" r:id="rId3" xr:uid="{C386E317-8207-4D6B-A55B-D085E3AC9528}"/>
  </hyperlinks>
  <printOptions horizontalCentered="1"/>
  <pageMargins left="0.2" right="0.2" top="0.2" bottom="0.2" header="0.3" footer="0.3"/>
  <pageSetup scale="48" orientation="landscape" r:id="rId4"/>
  <drawing r:id="rId5"/>
  <legacyDrawing r:id="rId6"/>
  <oleObjects>
    <mc:AlternateContent xmlns:mc="http://schemas.openxmlformats.org/markup-compatibility/2006">
      <mc:Choice Requires="x14">
        <oleObject progId="AcroExch.Document.DC" dvAspect="DVASPECT_ICON" shapeId="5121" r:id="rId7">
          <objectPr locked="0" defaultSize="0" autoPict="0" r:id="rId8">
            <anchor moveWithCells="1">
              <from>
                <xdr:col>3</xdr:col>
                <xdr:colOff>304800</xdr:colOff>
                <xdr:row>10</xdr:row>
                <xdr:rowOff>95250</xdr:rowOff>
              </from>
              <to>
                <xdr:col>6</xdr:col>
                <xdr:colOff>28575</xdr:colOff>
                <xdr:row>10</xdr:row>
                <xdr:rowOff>1276350</xdr:rowOff>
              </to>
            </anchor>
          </objectPr>
        </oleObject>
      </mc:Choice>
      <mc:Fallback>
        <oleObject progId="AcroExch.Document.DC" dvAspect="DVASPECT_ICON" shapeId="5121" r:id="rId7"/>
      </mc:Fallback>
    </mc:AlternateContent>
    <mc:AlternateContent xmlns:mc="http://schemas.openxmlformats.org/markup-compatibility/2006">
      <mc:Choice Requires="x14">
        <oleObject progId="AcroExch.Document.DC" dvAspect="DVASPECT_ICON" shapeId="5122" r:id="rId9">
          <objectPr locked="0" defaultSize="0" autoPict="0" r:id="rId10">
            <anchor moveWithCells="1">
              <from>
                <xdr:col>3</xdr:col>
                <xdr:colOff>352425</xdr:colOff>
                <xdr:row>12</xdr:row>
                <xdr:rowOff>161925</xdr:rowOff>
              </from>
              <to>
                <xdr:col>5</xdr:col>
                <xdr:colOff>457200</xdr:colOff>
                <xdr:row>12</xdr:row>
                <xdr:rowOff>1285875</xdr:rowOff>
              </to>
            </anchor>
          </objectPr>
        </oleObject>
      </mc:Choice>
      <mc:Fallback>
        <oleObject progId="AcroExch.Document.DC" dvAspect="DVASPECT_ICON" shapeId="5122" r:id="rId9"/>
      </mc:Fallback>
    </mc:AlternateContent>
    <mc:AlternateContent xmlns:mc="http://schemas.openxmlformats.org/markup-compatibility/2006">
      <mc:Choice Requires="x14">
        <oleObject progId="AcroExch.Document.DC" dvAspect="DVASPECT_ICON" shapeId="5124" r:id="rId11">
          <objectPr locked="0" defaultSize="0" autoPict="0" r:id="rId12">
            <anchor moveWithCells="1">
              <from>
                <xdr:col>3</xdr:col>
                <xdr:colOff>371475</xdr:colOff>
                <xdr:row>15</xdr:row>
                <xdr:rowOff>133350</xdr:rowOff>
              </from>
              <to>
                <xdr:col>6</xdr:col>
                <xdr:colOff>28575</xdr:colOff>
                <xdr:row>15</xdr:row>
                <xdr:rowOff>1266825</xdr:rowOff>
              </to>
            </anchor>
          </objectPr>
        </oleObject>
      </mc:Choice>
      <mc:Fallback>
        <oleObject progId="AcroExch.Document.DC" dvAspect="DVASPECT_ICON" shapeId="5124" r:id="rId11"/>
      </mc:Fallback>
    </mc:AlternateContent>
    <mc:AlternateContent xmlns:mc="http://schemas.openxmlformats.org/markup-compatibility/2006">
      <mc:Choice Requires="x14">
        <oleObject progId="AcroExch.Document.DC" dvAspect="DVASPECT_ICON" shapeId="5126" r:id="rId13">
          <objectPr locked="0" defaultSize="0" autoPict="0" r:id="rId14">
            <anchor moveWithCells="1">
              <from>
                <xdr:col>3</xdr:col>
                <xdr:colOff>352425</xdr:colOff>
                <xdr:row>17</xdr:row>
                <xdr:rowOff>142875</xdr:rowOff>
              </from>
              <to>
                <xdr:col>5</xdr:col>
                <xdr:colOff>457200</xdr:colOff>
                <xdr:row>17</xdr:row>
                <xdr:rowOff>1266825</xdr:rowOff>
              </to>
            </anchor>
          </objectPr>
        </oleObject>
      </mc:Choice>
      <mc:Fallback>
        <oleObject progId="AcroExch.Document.DC" dvAspect="DVASPECT_ICON" shapeId="5126" r:id="rId13"/>
      </mc:Fallback>
    </mc:AlternateContent>
    <mc:AlternateContent xmlns:mc="http://schemas.openxmlformats.org/markup-compatibility/2006">
      <mc:Choice Requires="x14">
        <oleObject progId="AcroExch.Document.DC" dvAspect="DVASPECT_ICON" shapeId="5127" r:id="rId15">
          <objectPr locked="0" defaultSize="0" autoPict="0" r:id="rId16">
            <anchor moveWithCells="1">
              <from>
                <xdr:col>3</xdr:col>
                <xdr:colOff>381000</xdr:colOff>
                <xdr:row>18</xdr:row>
                <xdr:rowOff>133350</xdr:rowOff>
              </from>
              <to>
                <xdr:col>5</xdr:col>
                <xdr:colOff>457200</xdr:colOff>
                <xdr:row>18</xdr:row>
                <xdr:rowOff>1228725</xdr:rowOff>
              </to>
            </anchor>
          </objectPr>
        </oleObject>
      </mc:Choice>
      <mc:Fallback>
        <oleObject progId="AcroExch.Document.DC" dvAspect="DVASPECT_ICON" shapeId="5127" r:id="rId15"/>
      </mc:Fallback>
    </mc:AlternateContent>
    <mc:AlternateContent xmlns:mc="http://schemas.openxmlformats.org/markup-compatibility/2006">
      <mc:Choice Requires="x14">
        <oleObject progId="AcroExch.Document.DC" dvAspect="DVASPECT_ICON" shapeId="5128" r:id="rId17">
          <objectPr locked="0" defaultSize="0" autoPict="0" r:id="rId18">
            <anchor moveWithCells="1">
              <from>
                <xdr:col>3</xdr:col>
                <xdr:colOff>381000</xdr:colOff>
                <xdr:row>20</xdr:row>
                <xdr:rowOff>152400</xdr:rowOff>
              </from>
              <to>
                <xdr:col>5</xdr:col>
                <xdr:colOff>457200</xdr:colOff>
                <xdr:row>20</xdr:row>
                <xdr:rowOff>1247775</xdr:rowOff>
              </to>
            </anchor>
          </objectPr>
        </oleObject>
      </mc:Choice>
      <mc:Fallback>
        <oleObject progId="AcroExch.Document.DC" dvAspect="DVASPECT_ICON" shapeId="5128" r:id="rId17"/>
      </mc:Fallback>
    </mc:AlternateContent>
    <mc:AlternateContent xmlns:mc="http://schemas.openxmlformats.org/markup-compatibility/2006">
      <mc:Choice Requires="x14">
        <oleObject progId="AcroExch.Document.DC" dvAspect="DVASPECT_ICON" shapeId="5129" r:id="rId19">
          <objectPr locked="0" defaultSize="0" autoPict="0" r:id="rId20">
            <anchor moveWithCells="1">
              <from>
                <xdr:col>3</xdr:col>
                <xdr:colOff>342900</xdr:colOff>
                <xdr:row>24</xdr:row>
                <xdr:rowOff>133350</xdr:rowOff>
              </from>
              <to>
                <xdr:col>5</xdr:col>
                <xdr:colOff>457200</xdr:colOff>
                <xdr:row>24</xdr:row>
                <xdr:rowOff>1247775</xdr:rowOff>
              </to>
            </anchor>
          </objectPr>
        </oleObject>
      </mc:Choice>
      <mc:Fallback>
        <oleObject progId="AcroExch.Document.DC" dvAspect="DVASPECT_ICON" shapeId="5129" r:id="rId19"/>
      </mc:Fallback>
    </mc:AlternateContent>
    <mc:AlternateContent xmlns:mc="http://schemas.openxmlformats.org/markup-compatibility/2006">
      <mc:Choice Requires="x14">
        <oleObject progId="AcroExch.Document.DC" dvAspect="DVASPECT_ICON" shapeId="5130" r:id="rId21">
          <objectPr locked="0" defaultSize="0" autoPict="0" r:id="rId22">
            <anchor moveWithCells="1">
              <from>
                <xdr:col>3</xdr:col>
                <xdr:colOff>333375</xdr:colOff>
                <xdr:row>26</xdr:row>
                <xdr:rowOff>104775</xdr:rowOff>
              </from>
              <to>
                <xdr:col>5</xdr:col>
                <xdr:colOff>457200</xdr:colOff>
                <xdr:row>26</xdr:row>
                <xdr:rowOff>1238250</xdr:rowOff>
              </to>
            </anchor>
          </objectPr>
        </oleObject>
      </mc:Choice>
      <mc:Fallback>
        <oleObject progId="AcroExch.Document.DC" dvAspect="DVASPECT_ICON" shapeId="5130" r:id="rId21"/>
      </mc:Fallback>
    </mc:AlternateContent>
    <mc:AlternateContent xmlns:mc="http://schemas.openxmlformats.org/markup-compatibility/2006">
      <mc:Choice Requires="x14">
        <oleObject progId="AcroExch.Document.DC" dvAspect="DVASPECT_ICON" shapeId="5132" r:id="rId23">
          <objectPr locked="0" defaultSize="0" autoPict="0" r:id="rId24">
            <anchor moveWithCells="1">
              <from>
                <xdr:col>3</xdr:col>
                <xdr:colOff>352425</xdr:colOff>
                <xdr:row>36</xdr:row>
                <xdr:rowOff>114300</xdr:rowOff>
              </from>
              <to>
                <xdr:col>6</xdr:col>
                <xdr:colOff>9525</xdr:colOff>
                <xdr:row>36</xdr:row>
                <xdr:rowOff>1247775</xdr:rowOff>
              </to>
            </anchor>
          </objectPr>
        </oleObject>
      </mc:Choice>
      <mc:Fallback>
        <oleObject progId="AcroExch.Document.DC" dvAspect="DVASPECT_ICON" shapeId="5132" r:id="rId23"/>
      </mc:Fallback>
    </mc:AlternateContent>
    <mc:AlternateContent xmlns:mc="http://schemas.openxmlformats.org/markup-compatibility/2006">
      <mc:Choice Requires="x14">
        <oleObject progId="AcroExch.Document.DC" dvAspect="DVASPECT_ICON" shapeId="5135" r:id="rId25">
          <objectPr locked="0" defaultSize="0" autoPict="0" r:id="rId26">
            <anchor moveWithCells="1">
              <from>
                <xdr:col>3</xdr:col>
                <xdr:colOff>371475</xdr:colOff>
                <xdr:row>37</xdr:row>
                <xdr:rowOff>114300</xdr:rowOff>
              </from>
              <to>
                <xdr:col>6</xdr:col>
                <xdr:colOff>38100</xdr:colOff>
                <xdr:row>37</xdr:row>
                <xdr:rowOff>1266825</xdr:rowOff>
              </to>
            </anchor>
          </objectPr>
        </oleObject>
      </mc:Choice>
      <mc:Fallback>
        <oleObject progId="AcroExch.Document.DC" dvAspect="DVASPECT_ICON" shapeId="5135" r:id="rId25"/>
      </mc:Fallback>
    </mc:AlternateContent>
    <mc:AlternateContent xmlns:mc="http://schemas.openxmlformats.org/markup-compatibility/2006">
      <mc:Choice Requires="x14">
        <oleObject progId="AcroExch.Document.DC" dvAspect="DVASPECT_ICON" shapeId="5136" r:id="rId27">
          <objectPr locked="0" defaultSize="0" autoPict="0" r:id="rId28">
            <anchor moveWithCells="1">
              <from>
                <xdr:col>3</xdr:col>
                <xdr:colOff>352425</xdr:colOff>
                <xdr:row>38</xdr:row>
                <xdr:rowOff>114300</xdr:rowOff>
              </from>
              <to>
                <xdr:col>5</xdr:col>
                <xdr:colOff>457200</xdr:colOff>
                <xdr:row>38</xdr:row>
                <xdr:rowOff>1238250</xdr:rowOff>
              </to>
            </anchor>
          </objectPr>
        </oleObject>
      </mc:Choice>
      <mc:Fallback>
        <oleObject progId="AcroExch.Document.DC" dvAspect="DVASPECT_ICON" shapeId="5136" r:id="rId27"/>
      </mc:Fallback>
    </mc:AlternateContent>
    <mc:AlternateContent xmlns:mc="http://schemas.openxmlformats.org/markup-compatibility/2006">
      <mc:Choice Requires="x14">
        <oleObject progId="AcroExch.Document.DC" dvAspect="DVASPECT_ICON" shapeId="5137" r:id="rId29">
          <objectPr locked="0" defaultSize="0" autoPict="0" r:id="rId30">
            <anchor moveWithCells="1">
              <from>
                <xdr:col>3</xdr:col>
                <xdr:colOff>381000</xdr:colOff>
                <xdr:row>39</xdr:row>
                <xdr:rowOff>142875</xdr:rowOff>
              </from>
              <to>
                <xdr:col>6</xdr:col>
                <xdr:colOff>0</xdr:colOff>
                <xdr:row>39</xdr:row>
                <xdr:rowOff>1247775</xdr:rowOff>
              </to>
            </anchor>
          </objectPr>
        </oleObject>
      </mc:Choice>
      <mc:Fallback>
        <oleObject progId="AcroExch.Document.DC" dvAspect="DVASPECT_ICON" shapeId="5137" r:id="rId29"/>
      </mc:Fallback>
    </mc:AlternateContent>
    <mc:AlternateContent xmlns:mc="http://schemas.openxmlformats.org/markup-compatibility/2006">
      <mc:Choice Requires="x14">
        <oleObject progId="AcroExch.Document.DC" dvAspect="DVASPECT_ICON" shapeId="5138" r:id="rId31">
          <objectPr locked="0" defaultSize="0" autoPict="0" r:id="rId32">
            <anchor moveWithCells="1">
              <from>
                <xdr:col>3</xdr:col>
                <xdr:colOff>371475</xdr:colOff>
                <xdr:row>41</xdr:row>
                <xdr:rowOff>133350</xdr:rowOff>
              </from>
              <to>
                <xdr:col>6</xdr:col>
                <xdr:colOff>9525</xdr:colOff>
                <xdr:row>41</xdr:row>
                <xdr:rowOff>1247775</xdr:rowOff>
              </to>
            </anchor>
          </objectPr>
        </oleObject>
      </mc:Choice>
      <mc:Fallback>
        <oleObject progId="AcroExch.Document.DC" dvAspect="DVASPECT_ICON" shapeId="5138" r:id="rId31"/>
      </mc:Fallback>
    </mc:AlternateContent>
    <mc:AlternateContent xmlns:mc="http://schemas.openxmlformats.org/markup-compatibility/2006">
      <mc:Choice Requires="x14">
        <oleObject progId="AcroExch.Document.DC" dvAspect="DVASPECT_ICON" shapeId="5139" r:id="rId33">
          <objectPr locked="0" defaultSize="0" autoPict="0" r:id="rId34">
            <anchor moveWithCells="1">
              <from>
                <xdr:col>3</xdr:col>
                <xdr:colOff>390525</xdr:colOff>
                <xdr:row>42</xdr:row>
                <xdr:rowOff>142875</xdr:rowOff>
              </from>
              <to>
                <xdr:col>6</xdr:col>
                <xdr:colOff>28575</xdr:colOff>
                <xdr:row>42</xdr:row>
                <xdr:rowOff>1247775</xdr:rowOff>
              </to>
            </anchor>
          </objectPr>
        </oleObject>
      </mc:Choice>
      <mc:Fallback>
        <oleObject progId="AcroExch.Document.DC" dvAspect="DVASPECT_ICON" shapeId="5139" r:id="rId33"/>
      </mc:Fallback>
    </mc:AlternateContent>
    <mc:AlternateContent xmlns:mc="http://schemas.openxmlformats.org/markup-compatibility/2006">
      <mc:Choice Requires="x14">
        <oleObject progId="AcroExch.Document.DC" dvAspect="DVASPECT_ICON" shapeId="5141" r:id="rId35">
          <objectPr locked="0" defaultSize="0" autoPict="0" r:id="rId36">
            <anchor moveWithCells="1">
              <from>
                <xdr:col>3</xdr:col>
                <xdr:colOff>400050</xdr:colOff>
                <xdr:row>43</xdr:row>
                <xdr:rowOff>152400</xdr:rowOff>
              </from>
              <to>
                <xdr:col>6</xdr:col>
                <xdr:colOff>9525</xdr:colOff>
                <xdr:row>43</xdr:row>
                <xdr:rowOff>1247775</xdr:rowOff>
              </to>
            </anchor>
          </objectPr>
        </oleObject>
      </mc:Choice>
      <mc:Fallback>
        <oleObject progId="AcroExch.Document.DC" dvAspect="DVASPECT_ICON" shapeId="5141" r:id="rId35"/>
      </mc:Fallback>
    </mc:AlternateContent>
    <mc:AlternateContent xmlns:mc="http://schemas.openxmlformats.org/markup-compatibility/2006">
      <mc:Choice Requires="x14">
        <oleObject progId="AcroExch.Document.DC" dvAspect="DVASPECT_ICON" shapeId="5142" r:id="rId37">
          <objectPr locked="0" defaultSize="0" autoPict="0" r:id="rId38">
            <anchor moveWithCells="1">
              <from>
                <xdr:col>3</xdr:col>
                <xdr:colOff>428625</xdr:colOff>
                <xdr:row>44</xdr:row>
                <xdr:rowOff>152400</xdr:rowOff>
              </from>
              <to>
                <xdr:col>5</xdr:col>
                <xdr:colOff>457200</xdr:colOff>
                <xdr:row>44</xdr:row>
                <xdr:rowOff>1219200</xdr:rowOff>
              </to>
            </anchor>
          </objectPr>
        </oleObject>
      </mc:Choice>
      <mc:Fallback>
        <oleObject progId="AcroExch.Document.DC" dvAspect="DVASPECT_ICON" shapeId="5142" r:id="rId37"/>
      </mc:Fallback>
    </mc:AlternateContent>
    <mc:AlternateContent xmlns:mc="http://schemas.openxmlformats.org/markup-compatibility/2006">
      <mc:Choice Requires="x14">
        <oleObject progId="AcroExch.Document.DC" dvAspect="DVASPECT_ICON" shapeId="5143" r:id="rId39">
          <objectPr locked="0" defaultSize="0" autoPict="0" r:id="rId40">
            <anchor moveWithCells="1">
              <from>
                <xdr:col>3</xdr:col>
                <xdr:colOff>428625</xdr:colOff>
                <xdr:row>45</xdr:row>
                <xdr:rowOff>171450</xdr:rowOff>
              </from>
              <to>
                <xdr:col>5</xdr:col>
                <xdr:colOff>457200</xdr:colOff>
                <xdr:row>45</xdr:row>
                <xdr:rowOff>1228725</xdr:rowOff>
              </to>
            </anchor>
          </objectPr>
        </oleObject>
      </mc:Choice>
      <mc:Fallback>
        <oleObject progId="AcroExch.Document.DC" dvAspect="DVASPECT_ICON" shapeId="5143" r:id="rId39"/>
      </mc:Fallback>
    </mc:AlternateContent>
    <mc:AlternateContent xmlns:mc="http://schemas.openxmlformats.org/markup-compatibility/2006">
      <mc:Choice Requires="x14">
        <oleObject progId="AcroExch.Document.DC" dvAspect="DVASPECT_ICON" shapeId="5144" r:id="rId41">
          <objectPr locked="0" defaultSize="0" autoPict="0" r:id="rId42">
            <anchor moveWithCells="1">
              <from>
                <xdr:col>3</xdr:col>
                <xdr:colOff>419100</xdr:colOff>
                <xdr:row>46</xdr:row>
                <xdr:rowOff>133350</xdr:rowOff>
              </from>
              <to>
                <xdr:col>6</xdr:col>
                <xdr:colOff>9525</xdr:colOff>
                <xdr:row>46</xdr:row>
                <xdr:rowOff>1219200</xdr:rowOff>
              </to>
            </anchor>
          </objectPr>
        </oleObject>
      </mc:Choice>
      <mc:Fallback>
        <oleObject progId="AcroExch.Document.DC" dvAspect="DVASPECT_ICON" shapeId="5144" r:id="rId41"/>
      </mc:Fallback>
    </mc:AlternateContent>
    <mc:AlternateContent xmlns:mc="http://schemas.openxmlformats.org/markup-compatibility/2006">
      <mc:Choice Requires="x14">
        <oleObject progId="AcroExch.Document.DC" dvAspect="DVASPECT_ICON" shapeId="5145" r:id="rId43">
          <objectPr locked="0" defaultSize="0" autoPict="0" r:id="rId44">
            <anchor moveWithCells="1">
              <from>
                <xdr:col>3</xdr:col>
                <xdr:colOff>419100</xdr:colOff>
                <xdr:row>47</xdr:row>
                <xdr:rowOff>142875</xdr:rowOff>
              </from>
              <to>
                <xdr:col>6</xdr:col>
                <xdr:colOff>9525</xdr:colOff>
                <xdr:row>47</xdr:row>
                <xdr:rowOff>1228725</xdr:rowOff>
              </to>
            </anchor>
          </objectPr>
        </oleObject>
      </mc:Choice>
      <mc:Fallback>
        <oleObject progId="AcroExch.Document.DC" dvAspect="DVASPECT_ICON" shapeId="5145" r:id="rId43"/>
      </mc:Fallback>
    </mc:AlternateContent>
    <mc:AlternateContent xmlns:mc="http://schemas.openxmlformats.org/markup-compatibility/2006">
      <mc:Choice Requires="x14">
        <oleObject progId="AcroExch.Document.DC" dvAspect="DVASPECT_ICON" shapeId="5148" r:id="rId45">
          <objectPr locked="0" defaultSize="0" autoPict="0" r:id="rId46">
            <anchor moveWithCells="1">
              <from>
                <xdr:col>3</xdr:col>
                <xdr:colOff>371475</xdr:colOff>
                <xdr:row>55</xdr:row>
                <xdr:rowOff>133350</xdr:rowOff>
              </from>
              <to>
                <xdr:col>5</xdr:col>
                <xdr:colOff>428625</xdr:colOff>
                <xdr:row>55</xdr:row>
                <xdr:rowOff>1219200</xdr:rowOff>
              </to>
            </anchor>
          </objectPr>
        </oleObject>
      </mc:Choice>
      <mc:Fallback>
        <oleObject progId="AcroExch.Document.DC" dvAspect="DVASPECT_ICON" shapeId="5148" r:id="rId45"/>
      </mc:Fallback>
    </mc:AlternateContent>
    <mc:AlternateContent xmlns:mc="http://schemas.openxmlformats.org/markup-compatibility/2006">
      <mc:Choice Requires="x14">
        <oleObject progId="AcroExch.Document.DC" dvAspect="DVASPECT_ICON" shapeId="5149" r:id="rId47">
          <objectPr locked="0" defaultSize="0" autoPict="0" r:id="rId48">
            <anchor moveWithCells="1">
              <from>
                <xdr:col>3</xdr:col>
                <xdr:colOff>352425</xdr:colOff>
                <xdr:row>56</xdr:row>
                <xdr:rowOff>114300</xdr:rowOff>
              </from>
              <to>
                <xdr:col>5</xdr:col>
                <xdr:colOff>428625</xdr:colOff>
                <xdr:row>56</xdr:row>
                <xdr:rowOff>1219200</xdr:rowOff>
              </to>
            </anchor>
          </objectPr>
        </oleObject>
      </mc:Choice>
      <mc:Fallback>
        <oleObject progId="AcroExch.Document.DC" dvAspect="DVASPECT_ICON" shapeId="5149" r:id="rId47"/>
      </mc:Fallback>
    </mc:AlternateContent>
    <mc:AlternateContent xmlns:mc="http://schemas.openxmlformats.org/markup-compatibility/2006">
      <mc:Choice Requires="x14">
        <oleObject progId="AcroExch.Document.DC" dvAspect="DVASPECT_ICON" shapeId="5150" r:id="rId49">
          <objectPr locked="0" defaultSize="0" autoPict="0" r:id="rId50">
            <anchor moveWithCells="1">
              <from>
                <xdr:col>3</xdr:col>
                <xdr:colOff>342900</xdr:colOff>
                <xdr:row>9</xdr:row>
                <xdr:rowOff>104775</xdr:rowOff>
              </from>
              <to>
                <xdr:col>6</xdr:col>
                <xdr:colOff>28575</xdr:colOff>
                <xdr:row>9</xdr:row>
                <xdr:rowOff>1266825</xdr:rowOff>
              </to>
            </anchor>
          </objectPr>
        </oleObject>
      </mc:Choice>
      <mc:Fallback>
        <oleObject progId="AcroExch.Document.DC" dvAspect="DVASPECT_ICON" shapeId="5150" r:id="rId49"/>
      </mc:Fallback>
    </mc:AlternateContent>
    <mc:AlternateContent xmlns:mc="http://schemas.openxmlformats.org/markup-compatibility/2006">
      <mc:Choice Requires="x14">
        <oleObject progId="AcroExch.Document.DC" dvAspect="DVASPECT_ICON" shapeId="5151" r:id="rId51">
          <objectPr locked="0" defaultSize="0" autoPict="0" r:id="rId52">
            <anchor moveWithCells="1">
              <from>
                <xdr:col>3</xdr:col>
                <xdr:colOff>390525</xdr:colOff>
                <xdr:row>19</xdr:row>
                <xdr:rowOff>142875</xdr:rowOff>
              </from>
              <to>
                <xdr:col>5</xdr:col>
                <xdr:colOff>428625</xdr:colOff>
                <xdr:row>19</xdr:row>
                <xdr:rowOff>1219200</xdr:rowOff>
              </to>
            </anchor>
          </objectPr>
        </oleObject>
      </mc:Choice>
      <mc:Fallback>
        <oleObject progId="AcroExch.Document.DC" dvAspect="DVASPECT_ICON" shapeId="5151" r:id="rId51"/>
      </mc:Fallback>
    </mc:AlternateContent>
    <mc:AlternateContent xmlns:mc="http://schemas.openxmlformats.org/markup-compatibility/2006">
      <mc:Choice Requires="x14">
        <oleObject progId="AcroExch.Document.DC" dvAspect="DVASPECT_ICON" shapeId="5152" r:id="rId53">
          <objectPr locked="0" defaultSize="0" autoPict="0" r:id="rId54">
            <anchor moveWithCells="1">
              <from>
                <xdr:col>3</xdr:col>
                <xdr:colOff>400050</xdr:colOff>
                <xdr:row>22</xdr:row>
                <xdr:rowOff>133350</xdr:rowOff>
              </from>
              <to>
                <xdr:col>5</xdr:col>
                <xdr:colOff>457200</xdr:colOff>
                <xdr:row>22</xdr:row>
                <xdr:rowOff>1200150</xdr:rowOff>
              </to>
            </anchor>
          </objectPr>
        </oleObject>
      </mc:Choice>
      <mc:Fallback>
        <oleObject progId="AcroExch.Document.DC" dvAspect="DVASPECT_ICON" shapeId="5152" r:id="rId53"/>
      </mc:Fallback>
    </mc:AlternateContent>
    <mc:AlternateContent xmlns:mc="http://schemas.openxmlformats.org/markup-compatibility/2006">
      <mc:Choice Requires="x14">
        <oleObject progId="AcroExch.Document.DC" dvAspect="DVASPECT_ICON" shapeId="5154" r:id="rId55">
          <objectPr locked="0" defaultSize="0" autoPict="0" r:id="rId56">
            <anchor moveWithCells="1">
              <from>
                <xdr:col>3</xdr:col>
                <xdr:colOff>390525</xdr:colOff>
                <xdr:row>23</xdr:row>
                <xdr:rowOff>142875</xdr:rowOff>
              </from>
              <to>
                <xdr:col>6</xdr:col>
                <xdr:colOff>0</xdr:colOff>
                <xdr:row>23</xdr:row>
                <xdr:rowOff>1238250</xdr:rowOff>
              </to>
            </anchor>
          </objectPr>
        </oleObject>
      </mc:Choice>
      <mc:Fallback>
        <oleObject progId="AcroExch.Document.DC" dvAspect="DVASPECT_ICON" shapeId="5154" r:id="rId55"/>
      </mc:Fallback>
    </mc:AlternateContent>
    <mc:AlternateContent xmlns:mc="http://schemas.openxmlformats.org/markup-compatibility/2006">
      <mc:Choice Requires="x14">
        <oleObject progId="AcroExch.Document.DC" dvAspect="DVASPECT_ICON" shapeId="5155" r:id="rId57">
          <objectPr locked="0" defaultSize="0" autoPict="0" r:id="rId58">
            <anchor moveWithCells="1">
              <from>
                <xdr:col>3</xdr:col>
                <xdr:colOff>333375</xdr:colOff>
                <xdr:row>28</xdr:row>
                <xdr:rowOff>142875</xdr:rowOff>
              </from>
              <to>
                <xdr:col>5</xdr:col>
                <xdr:colOff>457200</xdr:colOff>
                <xdr:row>28</xdr:row>
                <xdr:rowOff>1276350</xdr:rowOff>
              </to>
            </anchor>
          </objectPr>
        </oleObject>
      </mc:Choice>
      <mc:Fallback>
        <oleObject progId="AcroExch.Document.DC" dvAspect="DVASPECT_ICON" shapeId="5155" r:id="rId57"/>
      </mc:Fallback>
    </mc:AlternateContent>
    <mc:AlternateContent xmlns:mc="http://schemas.openxmlformats.org/markup-compatibility/2006">
      <mc:Choice Requires="x14">
        <oleObject progId="AcroExch.Document.DC" dvAspect="DVASPECT_ICON" shapeId="5156" r:id="rId59">
          <objectPr locked="0" defaultSize="0" autoPict="0" r:id="rId60">
            <anchor moveWithCells="1">
              <from>
                <xdr:col>3</xdr:col>
                <xdr:colOff>352425</xdr:colOff>
                <xdr:row>30</xdr:row>
                <xdr:rowOff>152400</xdr:rowOff>
              </from>
              <to>
                <xdr:col>5</xdr:col>
                <xdr:colOff>428625</xdr:colOff>
                <xdr:row>30</xdr:row>
                <xdr:rowOff>1247775</xdr:rowOff>
              </to>
            </anchor>
          </objectPr>
        </oleObject>
      </mc:Choice>
      <mc:Fallback>
        <oleObject progId="AcroExch.Document.DC" dvAspect="DVASPECT_ICON" shapeId="5156" r:id="rId59"/>
      </mc:Fallback>
    </mc:AlternateContent>
    <mc:AlternateContent xmlns:mc="http://schemas.openxmlformats.org/markup-compatibility/2006">
      <mc:Choice Requires="x14">
        <oleObject progId="AcroExch.Document.DC" dvAspect="DVASPECT_ICON" shapeId="5158" r:id="rId61">
          <objectPr locked="0" defaultSize="0" autoPict="0" r:id="rId62">
            <anchor moveWithCells="1">
              <from>
                <xdr:col>3</xdr:col>
                <xdr:colOff>381000</xdr:colOff>
                <xdr:row>35</xdr:row>
                <xdr:rowOff>142875</xdr:rowOff>
              </from>
              <to>
                <xdr:col>5</xdr:col>
                <xdr:colOff>438150</xdr:colOff>
                <xdr:row>35</xdr:row>
                <xdr:rowOff>1228725</xdr:rowOff>
              </to>
            </anchor>
          </objectPr>
        </oleObject>
      </mc:Choice>
      <mc:Fallback>
        <oleObject progId="AcroExch.Document.DC" dvAspect="DVASPECT_ICON" shapeId="5158" r:id="rId61"/>
      </mc:Fallback>
    </mc:AlternateContent>
    <mc:AlternateContent xmlns:mc="http://schemas.openxmlformats.org/markup-compatibility/2006">
      <mc:Choice Requires="x14">
        <oleObject progId="AcroExch.Document.DC" dvAspect="DVASPECT_ICON" shapeId="5163" r:id="rId63">
          <objectPr locked="0" defaultSize="0" autoPict="0" r:id="rId64">
            <anchor moveWithCells="1">
              <from>
                <xdr:col>3</xdr:col>
                <xdr:colOff>390525</xdr:colOff>
                <xdr:row>40</xdr:row>
                <xdr:rowOff>142875</xdr:rowOff>
              </from>
              <to>
                <xdr:col>5</xdr:col>
                <xdr:colOff>419100</xdr:colOff>
                <xdr:row>40</xdr:row>
                <xdr:rowOff>1200150</xdr:rowOff>
              </to>
            </anchor>
          </objectPr>
        </oleObject>
      </mc:Choice>
      <mc:Fallback>
        <oleObject progId="AcroExch.Document.DC" dvAspect="DVASPECT_ICON" shapeId="5163" r:id="rId63"/>
      </mc:Fallback>
    </mc:AlternateContent>
    <mc:AlternateContent xmlns:mc="http://schemas.openxmlformats.org/markup-compatibility/2006">
      <mc:Choice Requires="x14">
        <oleObject progId="AcroExch.Document.DC" dvAspect="DVASPECT_ICON" shapeId="5165" r:id="rId65">
          <objectPr locked="0" defaultSize="0" autoPict="0" r:id="rId66">
            <anchor moveWithCells="1">
              <from>
                <xdr:col>3</xdr:col>
                <xdr:colOff>428625</xdr:colOff>
                <xdr:row>48</xdr:row>
                <xdr:rowOff>152400</xdr:rowOff>
              </from>
              <to>
                <xdr:col>6</xdr:col>
                <xdr:colOff>0</xdr:colOff>
                <xdr:row>48</xdr:row>
                <xdr:rowOff>1228725</xdr:rowOff>
              </to>
            </anchor>
          </objectPr>
        </oleObject>
      </mc:Choice>
      <mc:Fallback>
        <oleObject progId="AcroExch.Document.DC" dvAspect="DVASPECT_ICON" shapeId="5165" r:id="rId65"/>
      </mc:Fallback>
    </mc:AlternateContent>
    <mc:AlternateContent xmlns:mc="http://schemas.openxmlformats.org/markup-compatibility/2006">
      <mc:Choice Requires="x14">
        <oleObject progId="AcroExch.Document.DC" dvAspect="DVASPECT_ICON" shapeId="5166" r:id="rId67">
          <objectPr locked="0" defaultSize="0" autoPict="0" r:id="rId68">
            <anchor moveWithCells="1">
              <from>
                <xdr:col>3</xdr:col>
                <xdr:colOff>390525</xdr:colOff>
                <xdr:row>50</xdr:row>
                <xdr:rowOff>171450</xdr:rowOff>
              </from>
              <to>
                <xdr:col>5</xdr:col>
                <xdr:colOff>457200</xdr:colOff>
                <xdr:row>50</xdr:row>
                <xdr:rowOff>1266825</xdr:rowOff>
              </to>
            </anchor>
          </objectPr>
        </oleObject>
      </mc:Choice>
      <mc:Fallback>
        <oleObject progId="AcroExch.Document.DC" dvAspect="DVASPECT_ICON" shapeId="5166" r:id="rId67"/>
      </mc:Fallback>
    </mc:AlternateContent>
    <mc:AlternateContent xmlns:mc="http://schemas.openxmlformats.org/markup-compatibility/2006">
      <mc:Choice Requires="x14">
        <oleObject progId="AcroExch.Document.DC" dvAspect="DVASPECT_ICON" shapeId="5167" r:id="rId69">
          <objectPr locked="0" defaultSize="0" autoPict="0" r:id="rId70">
            <anchor moveWithCells="1">
              <from>
                <xdr:col>3</xdr:col>
                <xdr:colOff>390525</xdr:colOff>
                <xdr:row>51</xdr:row>
                <xdr:rowOff>133350</xdr:rowOff>
              </from>
              <to>
                <xdr:col>5</xdr:col>
                <xdr:colOff>428625</xdr:colOff>
                <xdr:row>51</xdr:row>
                <xdr:rowOff>1200150</xdr:rowOff>
              </to>
            </anchor>
          </objectPr>
        </oleObject>
      </mc:Choice>
      <mc:Fallback>
        <oleObject progId="AcroExch.Document.DC" dvAspect="DVASPECT_ICON" shapeId="5167" r:id="rId69"/>
      </mc:Fallback>
    </mc:AlternateContent>
    <mc:AlternateContent xmlns:mc="http://schemas.openxmlformats.org/markup-compatibility/2006">
      <mc:Choice Requires="x14">
        <oleObject progId="AcroExch.Document.DC" dvAspect="DVASPECT_ICON" shapeId="5168" r:id="rId71">
          <objectPr locked="0" defaultSize="0" autoPict="0" r:id="rId72">
            <anchor moveWithCells="1">
              <from>
                <xdr:col>3</xdr:col>
                <xdr:colOff>390525</xdr:colOff>
                <xdr:row>53</xdr:row>
                <xdr:rowOff>142875</xdr:rowOff>
              </from>
              <to>
                <xdr:col>5</xdr:col>
                <xdr:colOff>419100</xdr:colOff>
                <xdr:row>53</xdr:row>
                <xdr:rowOff>1200150</xdr:rowOff>
              </to>
            </anchor>
          </objectPr>
        </oleObject>
      </mc:Choice>
      <mc:Fallback>
        <oleObject progId="AcroExch.Document.DC" dvAspect="DVASPECT_ICON" shapeId="5168" r:id="rId71"/>
      </mc:Fallback>
    </mc:AlternateContent>
    <mc:AlternateContent xmlns:mc="http://schemas.openxmlformats.org/markup-compatibility/2006">
      <mc:Choice Requires="x14">
        <oleObject progId="AcroExch.Document.DC" dvAspect="DVASPECT_ICON" shapeId="5169" r:id="rId73">
          <objectPr locked="0" defaultSize="0" autoPict="0" r:id="rId74">
            <anchor moveWithCells="1">
              <from>
                <xdr:col>3</xdr:col>
                <xdr:colOff>400050</xdr:colOff>
                <xdr:row>54</xdr:row>
                <xdr:rowOff>142875</xdr:rowOff>
              </from>
              <to>
                <xdr:col>5</xdr:col>
                <xdr:colOff>457200</xdr:colOff>
                <xdr:row>54</xdr:row>
                <xdr:rowOff>1219200</xdr:rowOff>
              </to>
            </anchor>
          </objectPr>
        </oleObject>
      </mc:Choice>
      <mc:Fallback>
        <oleObject progId="AcroExch.Document.DC" dvAspect="DVASPECT_ICON" shapeId="5169" r:id="rId73"/>
      </mc:Fallback>
    </mc:AlternateContent>
    <mc:AlternateContent xmlns:mc="http://schemas.openxmlformats.org/markup-compatibility/2006">
      <mc:Choice Requires="x14">
        <oleObject progId="AcroExch.Document.DC" dvAspect="DVASPECT_ICON" shapeId="5171" r:id="rId75">
          <objectPr locked="0" defaultSize="0" autoPict="0" r:id="rId76">
            <anchor moveWithCells="1">
              <from>
                <xdr:col>3</xdr:col>
                <xdr:colOff>361950</xdr:colOff>
                <xdr:row>14</xdr:row>
                <xdr:rowOff>133350</xdr:rowOff>
              </from>
              <to>
                <xdr:col>5</xdr:col>
                <xdr:colOff>457200</xdr:colOff>
                <xdr:row>14</xdr:row>
                <xdr:rowOff>1247775</xdr:rowOff>
              </to>
            </anchor>
          </objectPr>
        </oleObject>
      </mc:Choice>
      <mc:Fallback>
        <oleObject progId="AcroExch.Document.DC" dvAspect="DVASPECT_ICON" shapeId="5171" r:id="rId75"/>
      </mc:Fallback>
    </mc:AlternateContent>
    <mc:AlternateContent xmlns:mc="http://schemas.openxmlformats.org/markup-compatibility/2006">
      <mc:Choice Requires="x14">
        <oleObject progId="AcroExch.Document.DC" dvAspect="DVASPECT_ICON" shapeId="5173" r:id="rId77">
          <objectPr locked="0" defaultSize="0" autoPict="0" r:id="rId78">
            <anchor moveWithCells="1">
              <from>
                <xdr:col>3</xdr:col>
                <xdr:colOff>381000</xdr:colOff>
                <xdr:row>32</xdr:row>
                <xdr:rowOff>133350</xdr:rowOff>
              </from>
              <to>
                <xdr:col>5</xdr:col>
                <xdr:colOff>438150</xdr:colOff>
                <xdr:row>32</xdr:row>
                <xdr:rowOff>1219200</xdr:rowOff>
              </to>
            </anchor>
          </objectPr>
        </oleObject>
      </mc:Choice>
      <mc:Fallback>
        <oleObject progId="AcroExch.Document.DC" dvAspect="DVASPECT_ICON" shapeId="5173" r:id="rId77"/>
      </mc:Fallback>
    </mc:AlternateContent>
    <mc:AlternateContent xmlns:mc="http://schemas.openxmlformats.org/markup-compatibility/2006">
      <mc:Choice Requires="x14">
        <oleObject progId="AcroExch.Document.DC" dvAspect="DVASPECT_ICON" shapeId="5174" r:id="rId79">
          <objectPr locked="0" defaultSize="0" autoPict="0" r:id="rId80">
            <anchor moveWithCells="1">
              <from>
                <xdr:col>3</xdr:col>
                <xdr:colOff>381000</xdr:colOff>
                <xdr:row>16</xdr:row>
                <xdr:rowOff>142875</xdr:rowOff>
              </from>
              <to>
                <xdr:col>6</xdr:col>
                <xdr:colOff>28575</xdr:colOff>
                <xdr:row>16</xdr:row>
                <xdr:rowOff>1266825</xdr:rowOff>
              </to>
            </anchor>
          </objectPr>
        </oleObject>
      </mc:Choice>
      <mc:Fallback>
        <oleObject progId="AcroExch.Document.DC" dvAspect="DVASPECT_ICON" shapeId="5174" r:id="rId79"/>
      </mc:Fallback>
    </mc:AlternateContent>
    <mc:AlternateContent xmlns:mc="http://schemas.openxmlformats.org/markup-compatibility/2006">
      <mc:Choice Requires="x14">
        <oleObject progId="AcroExch.Document.DC" dvAspect="DVASPECT_ICON" shapeId="5175" r:id="rId81">
          <objectPr locked="0" defaultSize="0" autoPict="0" r:id="rId82">
            <anchor moveWithCells="1">
              <from>
                <xdr:col>3</xdr:col>
                <xdr:colOff>333375</xdr:colOff>
                <xdr:row>27</xdr:row>
                <xdr:rowOff>114300</xdr:rowOff>
              </from>
              <to>
                <xdr:col>5</xdr:col>
                <xdr:colOff>457200</xdr:colOff>
                <xdr:row>27</xdr:row>
                <xdr:rowOff>1247775</xdr:rowOff>
              </to>
            </anchor>
          </objectPr>
        </oleObject>
      </mc:Choice>
      <mc:Fallback>
        <oleObject progId="AcroExch.Document.DC" dvAspect="DVASPECT_ICON" shapeId="5175" r:id="rId81"/>
      </mc:Fallback>
    </mc:AlternateContent>
    <mc:AlternateContent xmlns:mc="http://schemas.openxmlformats.org/markup-compatibility/2006">
      <mc:Choice Requires="x14">
        <oleObject progId="AcroExch.Document.DC" dvAspect="DVASPECT_ICON" shapeId="5176" r:id="rId83">
          <objectPr locked="0" defaultSize="0" autoPict="0" r:id="rId84">
            <anchor moveWithCells="1">
              <from>
                <xdr:col>3</xdr:col>
                <xdr:colOff>390525</xdr:colOff>
                <xdr:row>31</xdr:row>
                <xdr:rowOff>133350</xdr:rowOff>
              </from>
              <to>
                <xdr:col>5</xdr:col>
                <xdr:colOff>457200</xdr:colOff>
                <xdr:row>31</xdr:row>
                <xdr:rowOff>1219200</xdr:rowOff>
              </to>
            </anchor>
          </objectPr>
        </oleObject>
      </mc:Choice>
      <mc:Fallback>
        <oleObject progId="AcroExch.Document.DC" dvAspect="DVASPECT_ICON" shapeId="5176" r:id="rId83"/>
      </mc:Fallback>
    </mc:AlternateContent>
    <mc:AlternateContent xmlns:mc="http://schemas.openxmlformats.org/markup-compatibility/2006">
      <mc:Choice Requires="x14">
        <oleObject progId="Acrobat.Document.DC" dvAspect="DVASPECT_ICON" shapeId="5177" r:id="rId85">
          <objectPr locked="0" defaultSize="0" autoPict="0" r:id="rId86">
            <anchor moveWithCells="1">
              <from>
                <xdr:col>3</xdr:col>
                <xdr:colOff>333375</xdr:colOff>
                <xdr:row>11</xdr:row>
                <xdr:rowOff>142875</xdr:rowOff>
              </from>
              <to>
                <xdr:col>6</xdr:col>
                <xdr:colOff>0</xdr:colOff>
                <xdr:row>11</xdr:row>
                <xdr:rowOff>1285875</xdr:rowOff>
              </to>
            </anchor>
          </objectPr>
        </oleObject>
      </mc:Choice>
      <mc:Fallback>
        <oleObject progId="Acrobat.Document.DC" dvAspect="DVASPECT_ICON" shapeId="5177" r:id="rId85"/>
      </mc:Fallback>
    </mc:AlternateContent>
    <mc:AlternateContent xmlns:mc="http://schemas.openxmlformats.org/markup-compatibility/2006">
      <mc:Choice Requires="x14">
        <oleObject progId="Acrobat.Document.DC" dvAspect="DVASPECT_ICON" shapeId="5180" r:id="rId87">
          <objectPr locked="0" defaultSize="0" autoPict="0" r:id="rId88">
            <anchor moveWithCells="1">
              <from>
                <xdr:col>3</xdr:col>
                <xdr:colOff>371475</xdr:colOff>
                <xdr:row>25</xdr:row>
                <xdr:rowOff>142875</xdr:rowOff>
              </from>
              <to>
                <xdr:col>5</xdr:col>
                <xdr:colOff>438150</xdr:colOff>
                <xdr:row>25</xdr:row>
                <xdr:rowOff>1238250</xdr:rowOff>
              </to>
            </anchor>
          </objectPr>
        </oleObject>
      </mc:Choice>
      <mc:Fallback>
        <oleObject progId="Acrobat.Document.DC" dvAspect="DVASPECT_ICON" shapeId="5180" r:id="rId87"/>
      </mc:Fallback>
    </mc:AlternateContent>
    <mc:AlternateContent xmlns:mc="http://schemas.openxmlformats.org/markup-compatibility/2006">
      <mc:Choice Requires="x14">
        <oleObject progId="Acrobat.Document.DC" dvAspect="DVASPECT_ICON" shapeId="5182" r:id="rId89">
          <objectPr locked="0" defaultSize="0" autoPict="0" r:id="rId90">
            <anchor moveWithCells="1">
              <from>
                <xdr:col>3</xdr:col>
                <xdr:colOff>342900</xdr:colOff>
                <xdr:row>29</xdr:row>
                <xdr:rowOff>133350</xdr:rowOff>
              </from>
              <to>
                <xdr:col>5</xdr:col>
                <xdr:colOff>419100</xdr:colOff>
                <xdr:row>29</xdr:row>
                <xdr:rowOff>1228725</xdr:rowOff>
              </to>
            </anchor>
          </objectPr>
        </oleObject>
      </mc:Choice>
      <mc:Fallback>
        <oleObject progId="Acrobat.Document.DC" dvAspect="DVASPECT_ICON" shapeId="5182" r:id="rId89"/>
      </mc:Fallback>
    </mc:AlternateContent>
    <mc:AlternateContent xmlns:mc="http://schemas.openxmlformats.org/markup-compatibility/2006">
      <mc:Choice Requires="x14">
        <oleObject progId="Acrobat.Document.DC" dvAspect="DVASPECT_ICON" shapeId="5183" r:id="rId91">
          <objectPr locked="0" defaultSize="0" autoPict="0" r:id="rId92">
            <anchor moveWithCells="1">
              <from>
                <xdr:col>3</xdr:col>
                <xdr:colOff>390525</xdr:colOff>
                <xdr:row>33</xdr:row>
                <xdr:rowOff>123825</xdr:rowOff>
              </from>
              <to>
                <xdr:col>5</xdr:col>
                <xdr:colOff>457200</xdr:colOff>
                <xdr:row>33</xdr:row>
                <xdr:rowOff>1200150</xdr:rowOff>
              </to>
            </anchor>
          </objectPr>
        </oleObject>
      </mc:Choice>
      <mc:Fallback>
        <oleObject progId="Acrobat.Document.DC" dvAspect="DVASPECT_ICON" shapeId="5183" r:id="rId91"/>
      </mc:Fallback>
    </mc:AlternateContent>
    <mc:AlternateContent xmlns:mc="http://schemas.openxmlformats.org/markup-compatibility/2006">
      <mc:Choice Requires="x14">
        <oleObject progId="Acrobat.Document.DC" dvAspect="DVASPECT_ICON" shapeId="5186" r:id="rId93">
          <objectPr locked="0" defaultSize="0" autoPict="0" r:id="rId94">
            <anchor moveWithCells="1">
              <from>
                <xdr:col>3</xdr:col>
                <xdr:colOff>419100</xdr:colOff>
                <xdr:row>49</xdr:row>
                <xdr:rowOff>152400</xdr:rowOff>
              </from>
              <to>
                <xdr:col>5</xdr:col>
                <xdr:colOff>438150</xdr:colOff>
                <xdr:row>49</xdr:row>
                <xdr:rowOff>1219200</xdr:rowOff>
              </to>
            </anchor>
          </objectPr>
        </oleObject>
      </mc:Choice>
      <mc:Fallback>
        <oleObject progId="Acrobat.Document.DC" dvAspect="DVASPECT_ICON" shapeId="5186" r:id="rId93"/>
      </mc:Fallback>
    </mc:AlternateContent>
    <mc:AlternateContent xmlns:mc="http://schemas.openxmlformats.org/markup-compatibility/2006">
      <mc:Choice Requires="x14">
        <oleObject progId="Acrobat.Document.DC" dvAspect="DVASPECT_ICON" shapeId="5188" r:id="rId95">
          <objectPr locked="0" defaultSize="0" autoPict="0" r:id="rId96">
            <anchor moveWithCells="1">
              <from>
                <xdr:col>3</xdr:col>
                <xdr:colOff>361950</xdr:colOff>
                <xdr:row>13</xdr:row>
                <xdr:rowOff>142875</xdr:rowOff>
              </from>
              <to>
                <xdr:col>5</xdr:col>
                <xdr:colOff>457200</xdr:colOff>
                <xdr:row>13</xdr:row>
                <xdr:rowOff>1266825</xdr:rowOff>
              </to>
            </anchor>
          </objectPr>
        </oleObject>
      </mc:Choice>
      <mc:Fallback>
        <oleObject progId="Acrobat.Document.DC" dvAspect="DVASPECT_ICON" shapeId="5188" r:id="rId95"/>
      </mc:Fallback>
    </mc:AlternateContent>
    <mc:AlternateContent xmlns:mc="http://schemas.openxmlformats.org/markup-compatibility/2006">
      <mc:Choice Requires="x14">
        <oleObject progId="Acrobat.Document.DC" dvAspect="DVASPECT_ICON" shapeId="5189" r:id="rId97">
          <objectPr locked="0" defaultSize="0" autoPict="0" r:id="rId98">
            <anchor moveWithCells="1">
              <from>
                <xdr:col>3</xdr:col>
                <xdr:colOff>390525</xdr:colOff>
                <xdr:row>34</xdr:row>
                <xdr:rowOff>142875</xdr:rowOff>
              </from>
              <to>
                <xdr:col>5</xdr:col>
                <xdr:colOff>457200</xdr:colOff>
                <xdr:row>34</xdr:row>
                <xdr:rowOff>1228725</xdr:rowOff>
              </to>
            </anchor>
          </objectPr>
        </oleObject>
      </mc:Choice>
      <mc:Fallback>
        <oleObject progId="Acrobat.Document.DC" dvAspect="DVASPECT_ICON" shapeId="5189" r:id="rId97"/>
      </mc:Fallback>
    </mc:AlternateContent>
    <mc:AlternateContent xmlns:mc="http://schemas.openxmlformats.org/markup-compatibility/2006">
      <mc:Choice Requires="x14">
        <oleObject progId="Acrobat.Document.DC" dvAspect="DVASPECT_ICON" shapeId="5190" r:id="rId99">
          <objectPr locked="0" defaultSize="0" autoPict="0" r:id="rId100">
            <anchor moveWithCells="1">
              <from>
                <xdr:col>3</xdr:col>
                <xdr:colOff>390525</xdr:colOff>
                <xdr:row>21</xdr:row>
                <xdr:rowOff>152400</xdr:rowOff>
              </from>
              <to>
                <xdr:col>6</xdr:col>
                <xdr:colOff>0</xdr:colOff>
                <xdr:row>21</xdr:row>
                <xdr:rowOff>1247775</xdr:rowOff>
              </to>
            </anchor>
          </objectPr>
        </oleObject>
      </mc:Choice>
      <mc:Fallback>
        <oleObject progId="Acrobat.Document.DC" dvAspect="DVASPECT_ICON" shapeId="5190" r:id="rId99"/>
      </mc:Fallback>
    </mc:AlternateContent>
    <mc:AlternateContent xmlns:mc="http://schemas.openxmlformats.org/markup-compatibility/2006">
      <mc:Choice Requires="x14">
        <oleObject progId="Acrobat.Document.DC" dvAspect="DVASPECT_ICON" shapeId="5191" r:id="rId101">
          <objectPr locked="0" defaultSize="0" autoPict="0" r:id="rId102">
            <anchor moveWithCells="1">
              <from>
                <xdr:col>3</xdr:col>
                <xdr:colOff>419100</xdr:colOff>
                <xdr:row>52</xdr:row>
                <xdr:rowOff>133350</xdr:rowOff>
              </from>
              <to>
                <xdr:col>5</xdr:col>
                <xdr:colOff>438150</xdr:colOff>
                <xdr:row>52</xdr:row>
                <xdr:rowOff>1190625</xdr:rowOff>
              </to>
            </anchor>
          </objectPr>
        </oleObject>
      </mc:Choice>
      <mc:Fallback>
        <oleObject progId="Acrobat.Document.DC" dvAspect="DVASPECT_ICON" shapeId="5191" r:id="rId101"/>
      </mc:Fallback>
    </mc:AlternateContent>
  </oleObjects>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sheetPr>
  <dimension ref="A1:S87"/>
  <sheetViews>
    <sheetView zoomScale="80" zoomScaleNormal="80" workbookViewId="0">
      <pane ySplit="9" topLeftCell="A10" activePane="bottomLeft" state="frozen"/>
      <selection activeCell="W4" sqref="W4"/>
      <selection pane="bottomLeft" activeCell="T10" sqref="T10"/>
    </sheetView>
  </sheetViews>
  <sheetFormatPr defaultColWidth="9.140625" defaultRowHeight="12.75" x14ac:dyDescent="0.2"/>
  <cols>
    <col min="1" max="1" width="7.42578125" style="1" customWidth="1"/>
    <col min="2" max="2" width="17.42578125" style="1" customWidth="1"/>
    <col min="3" max="3" width="16.140625" style="1" customWidth="1"/>
    <col min="4" max="5" width="10.42578125" style="1" customWidth="1"/>
    <col min="6" max="6" width="11.140625" style="1" customWidth="1"/>
    <col min="7" max="7" width="4.28515625" style="1" customWidth="1"/>
    <col min="8" max="8" width="5.42578125" style="1" customWidth="1"/>
    <col min="9" max="9" width="19.85546875" style="1" customWidth="1"/>
    <col min="10" max="10" width="16.140625" style="1" customWidth="1"/>
    <col min="11" max="11" width="13.5703125" style="1" customWidth="1"/>
    <col min="12" max="12" width="22.85546875" style="1" customWidth="1"/>
    <col min="13" max="13" width="12" style="1" customWidth="1"/>
    <col min="14" max="14" width="14.5703125" style="1" customWidth="1"/>
    <col min="15" max="15" width="15.7109375" style="1" customWidth="1"/>
    <col min="16" max="16" width="16" style="1" customWidth="1"/>
    <col min="17" max="17" width="13.7109375" style="1" customWidth="1"/>
    <col min="18" max="18" width="13.5703125" style="1" customWidth="1"/>
    <col min="19" max="16384" width="9.140625" style="1"/>
  </cols>
  <sheetData>
    <row r="1" spans="1:19" ht="18.75" customHeight="1" x14ac:dyDescent="0.2">
      <c r="A1" s="420">
        <v>2023</v>
      </c>
      <c r="B1" s="421"/>
      <c r="C1" s="438" t="s">
        <v>259</v>
      </c>
      <c r="D1" s="439"/>
      <c r="E1" s="439"/>
      <c r="F1" s="439"/>
      <c r="G1" s="439"/>
      <c r="H1" s="439"/>
      <c r="I1" s="439"/>
      <c r="J1" s="439"/>
      <c r="K1" s="428" t="s">
        <v>272</v>
      </c>
      <c r="L1" s="429"/>
      <c r="M1" s="389">
        <v>39100000</v>
      </c>
      <c r="N1" s="465"/>
      <c r="O1" s="436" t="s">
        <v>105</v>
      </c>
      <c r="P1" s="437"/>
      <c r="Q1" s="450">
        <v>1039920</v>
      </c>
      <c r="R1" s="451"/>
    </row>
    <row r="2" spans="1:19" ht="19.5" customHeight="1" x14ac:dyDescent="0.2">
      <c r="A2" s="422"/>
      <c r="B2" s="423"/>
      <c r="C2" s="440"/>
      <c r="D2" s="441"/>
      <c r="E2" s="441"/>
      <c r="F2" s="441"/>
      <c r="G2" s="441"/>
      <c r="H2" s="441"/>
      <c r="I2" s="441"/>
      <c r="J2" s="441"/>
      <c r="K2" s="430"/>
      <c r="L2" s="431"/>
      <c r="M2" s="391"/>
      <c r="N2" s="466"/>
      <c r="O2" s="457" t="s">
        <v>107</v>
      </c>
      <c r="P2" s="458"/>
      <c r="Q2" s="418">
        <v>891360</v>
      </c>
      <c r="R2" s="419"/>
      <c r="S2" s="83"/>
    </row>
    <row r="3" spans="1:19" ht="19.5" customHeight="1" x14ac:dyDescent="0.2">
      <c r="A3" s="422"/>
      <c r="B3" s="423"/>
      <c r="C3" s="440"/>
      <c r="D3" s="441"/>
      <c r="E3" s="441"/>
      <c r="F3" s="441"/>
      <c r="G3" s="441"/>
      <c r="H3" s="441"/>
      <c r="I3" s="441"/>
      <c r="J3" s="441"/>
      <c r="K3" s="414"/>
      <c r="L3" s="415"/>
      <c r="M3" s="366"/>
      <c r="N3" s="367"/>
      <c r="O3" s="463" t="s">
        <v>106</v>
      </c>
      <c r="P3" s="464"/>
      <c r="Q3" s="418">
        <v>2599800</v>
      </c>
      <c r="R3" s="419"/>
      <c r="S3" s="83"/>
    </row>
    <row r="4" spans="1:19" ht="19.5" customHeight="1" x14ac:dyDescent="0.2">
      <c r="A4" s="424"/>
      <c r="B4" s="425"/>
      <c r="C4" s="440"/>
      <c r="D4" s="441"/>
      <c r="E4" s="441"/>
      <c r="F4" s="441"/>
      <c r="G4" s="441"/>
      <c r="H4" s="441"/>
      <c r="I4" s="441"/>
      <c r="J4" s="441"/>
      <c r="K4" s="432" t="s">
        <v>341</v>
      </c>
      <c r="L4" s="433"/>
      <c r="M4" s="393">
        <v>31713400</v>
      </c>
      <c r="N4" s="394"/>
      <c r="O4" s="459" t="s">
        <v>154</v>
      </c>
      <c r="P4" s="460"/>
      <c r="Q4" s="452">
        <v>15519280</v>
      </c>
      <c r="R4" s="453"/>
    </row>
    <row r="5" spans="1:19" ht="34.5" customHeight="1" thickBot="1" x14ac:dyDescent="0.25">
      <c r="A5" s="426" t="s">
        <v>406</v>
      </c>
      <c r="B5" s="427"/>
      <c r="C5" s="442"/>
      <c r="D5" s="443"/>
      <c r="E5" s="443"/>
      <c r="F5" s="443"/>
      <c r="G5" s="443"/>
      <c r="H5" s="443"/>
      <c r="I5" s="443"/>
      <c r="J5" s="443"/>
      <c r="K5" s="434"/>
      <c r="L5" s="435"/>
      <c r="M5" s="395"/>
      <c r="N5" s="396"/>
      <c r="O5" s="461" t="s">
        <v>0</v>
      </c>
      <c r="P5" s="462"/>
      <c r="Q5" s="454">
        <f>SUM(J12:J47)</f>
        <v>192880498</v>
      </c>
      <c r="R5" s="455"/>
    </row>
    <row r="6" spans="1:19" ht="15.75" customHeight="1" x14ac:dyDescent="0.2">
      <c r="A6" s="337" t="s">
        <v>409</v>
      </c>
      <c r="B6" s="338"/>
      <c r="C6" s="338"/>
      <c r="D6" s="338"/>
      <c r="E6" s="338"/>
      <c r="F6" s="338"/>
      <c r="G6" s="338"/>
      <c r="H6" s="338"/>
      <c r="I6" s="338"/>
      <c r="J6" s="338"/>
      <c r="K6" s="338"/>
      <c r="L6" s="338"/>
      <c r="M6" s="338"/>
      <c r="N6" s="338"/>
      <c r="O6" s="338"/>
      <c r="P6" s="338"/>
      <c r="Q6" s="338"/>
      <c r="R6" s="339"/>
    </row>
    <row r="7" spans="1:19" ht="30.75" customHeight="1" thickBot="1" x14ac:dyDescent="0.25">
      <c r="A7" s="340"/>
      <c r="B7" s="341"/>
      <c r="C7" s="341"/>
      <c r="D7" s="341"/>
      <c r="E7" s="341"/>
      <c r="F7" s="341"/>
      <c r="G7" s="341"/>
      <c r="H7" s="341"/>
      <c r="I7" s="341"/>
      <c r="J7" s="341"/>
      <c r="K7" s="341"/>
      <c r="L7" s="341"/>
      <c r="M7" s="341"/>
      <c r="N7" s="341"/>
      <c r="O7" s="341"/>
      <c r="P7" s="341"/>
      <c r="Q7" s="341"/>
      <c r="R7" s="342"/>
    </row>
    <row r="8" spans="1:19" s="2" customFormat="1" ht="12.75" customHeight="1" thickBot="1" x14ac:dyDescent="0.25">
      <c r="A8" s="347" t="s">
        <v>1</v>
      </c>
      <c r="B8" s="362" t="s">
        <v>159</v>
      </c>
      <c r="C8" s="444"/>
      <c r="D8" s="356" t="s">
        <v>400</v>
      </c>
      <c r="E8" s="357"/>
      <c r="F8" s="357"/>
      <c r="G8" s="357"/>
      <c r="H8" s="358"/>
      <c r="I8" s="100" t="s">
        <v>7</v>
      </c>
      <c r="J8" s="347" t="s">
        <v>5</v>
      </c>
      <c r="K8" s="347" t="s">
        <v>401</v>
      </c>
      <c r="L8" s="351" t="s">
        <v>102</v>
      </c>
      <c r="M8" s="351" t="s">
        <v>402</v>
      </c>
      <c r="N8" s="317" t="s">
        <v>160</v>
      </c>
      <c r="O8" s="333" t="s">
        <v>258</v>
      </c>
      <c r="P8" s="345" t="s">
        <v>387</v>
      </c>
      <c r="Q8" s="347" t="s">
        <v>6</v>
      </c>
      <c r="R8" s="448" t="s">
        <v>403</v>
      </c>
    </row>
    <row r="9" spans="1:19" s="2" customFormat="1" ht="72.75" customHeight="1" thickBot="1" x14ac:dyDescent="0.25">
      <c r="A9" s="348"/>
      <c r="B9" s="364"/>
      <c r="C9" s="445"/>
      <c r="D9" s="359"/>
      <c r="E9" s="360"/>
      <c r="F9" s="360"/>
      <c r="G9" s="360"/>
      <c r="H9" s="361"/>
      <c r="I9" s="100" t="s">
        <v>378</v>
      </c>
      <c r="J9" s="348"/>
      <c r="K9" s="348"/>
      <c r="L9" s="318"/>
      <c r="M9" s="318"/>
      <c r="N9" s="456"/>
      <c r="O9" s="334"/>
      <c r="P9" s="346"/>
      <c r="Q9" s="348"/>
      <c r="R9" s="449"/>
    </row>
    <row r="10" spans="1:19" s="2" customFormat="1" ht="110.25" customHeight="1" thickBot="1" x14ac:dyDescent="0.25">
      <c r="A10" s="588">
        <v>1</v>
      </c>
      <c r="B10" s="589" t="s">
        <v>290</v>
      </c>
      <c r="C10" s="590"/>
      <c r="D10" s="591"/>
      <c r="E10" s="592"/>
      <c r="F10" s="592"/>
      <c r="G10" s="592"/>
      <c r="H10" s="593"/>
      <c r="I10" s="594" t="s">
        <v>196</v>
      </c>
      <c r="J10" s="595">
        <v>1703699</v>
      </c>
      <c r="K10" s="596" t="s">
        <v>10</v>
      </c>
      <c r="L10" s="287" t="s">
        <v>10</v>
      </c>
      <c r="M10" s="287" t="s">
        <v>10</v>
      </c>
      <c r="N10" s="287" t="s">
        <v>342</v>
      </c>
      <c r="O10" s="197" t="s">
        <v>46</v>
      </c>
      <c r="P10" s="601">
        <v>2023</v>
      </c>
      <c r="Q10" s="594" t="s">
        <v>275</v>
      </c>
      <c r="R10" s="196">
        <v>30</v>
      </c>
    </row>
    <row r="11" spans="1:19" s="2" customFormat="1" ht="110.25" customHeight="1" thickBot="1" x14ac:dyDescent="0.25">
      <c r="A11" s="597">
        <v>2</v>
      </c>
      <c r="B11" s="584" t="s">
        <v>292</v>
      </c>
      <c r="C11" s="585"/>
      <c r="D11" s="574"/>
      <c r="E11" s="575"/>
      <c r="F11" s="575"/>
      <c r="G11" s="575"/>
      <c r="H11" s="576"/>
      <c r="I11" s="598" t="s">
        <v>291</v>
      </c>
      <c r="J11" s="599">
        <v>777500</v>
      </c>
      <c r="K11" s="600" t="s">
        <v>10</v>
      </c>
      <c r="L11" s="287" t="s">
        <v>10</v>
      </c>
      <c r="M11" s="287" t="s">
        <v>10</v>
      </c>
      <c r="N11" s="287" t="s">
        <v>342</v>
      </c>
      <c r="O11" s="238" t="s">
        <v>46</v>
      </c>
      <c r="P11" s="602">
        <v>2023</v>
      </c>
      <c r="Q11" s="603" t="s">
        <v>275</v>
      </c>
      <c r="R11" s="239">
        <v>25</v>
      </c>
    </row>
    <row r="12" spans="1:19" s="99" customFormat="1" ht="110.25" customHeight="1" thickBot="1" x14ac:dyDescent="0.25">
      <c r="A12" s="222">
        <v>2</v>
      </c>
      <c r="B12" s="416" t="s">
        <v>64</v>
      </c>
      <c r="C12" s="417"/>
      <c r="D12" s="411"/>
      <c r="E12" s="412"/>
      <c r="F12" s="412"/>
      <c r="G12" s="412"/>
      <c r="H12" s="413"/>
      <c r="I12" s="237" t="s">
        <v>65</v>
      </c>
      <c r="J12" s="224">
        <v>960000</v>
      </c>
      <c r="K12" s="225" t="s">
        <v>10</v>
      </c>
      <c r="L12" s="287" t="s">
        <v>10</v>
      </c>
      <c r="M12" s="287" t="s">
        <v>10</v>
      </c>
      <c r="N12" s="287" t="s">
        <v>342</v>
      </c>
      <c r="O12" s="194" t="s">
        <v>46</v>
      </c>
      <c r="P12" s="609">
        <v>2021</v>
      </c>
      <c r="Q12" s="227" t="s">
        <v>63</v>
      </c>
      <c r="R12" s="195">
        <v>25</v>
      </c>
    </row>
    <row r="13" spans="1:19" s="99" customFormat="1" ht="110.25" customHeight="1" thickBot="1" x14ac:dyDescent="0.25">
      <c r="A13" s="222">
        <v>3</v>
      </c>
      <c r="B13" s="308" t="s">
        <v>200</v>
      </c>
      <c r="C13" s="309"/>
      <c r="D13" s="310"/>
      <c r="E13" s="311"/>
      <c r="F13" s="311"/>
      <c r="G13" s="311"/>
      <c r="H13" s="312"/>
      <c r="I13" s="223" t="s">
        <v>11</v>
      </c>
      <c r="J13" s="224">
        <v>209026</v>
      </c>
      <c r="K13" s="225" t="s">
        <v>10</v>
      </c>
      <c r="L13" s="287" t="s">
        <v>10</v>
      </c>
      <c r="M13" s="287" t="s">
        <v>10</v>
      </c>
      <c r="N13" s="287" t="s">
        <v>342</v>
      </c>
      <c r="O13" s="194" t="s">
        <v>46</v>
      </c>
      <c r="P13" s="226">
        <v>2023</v>
      </c>
      <c r="Q13" s="227" t="s">
        <v>166</v>
      </c>
      <c r="R13" s="195">
        <v>21</v>
      </c>
    </row>
    <row r="14" spans="1:19" s="99" customFormat="1" ht="110.25" customHeight="1" thickBot="1" x14ac:dyDescent="0.25">
      <c r="A14" s="164">
        <v>4</v>
      </c>
      <c r="B14" s="308" t="s">
        <v>115</v>
      </c>
      <c r="C14" s="309"/>
      <c r="D14" s="310"/>
      <c r="E14" s="311"/>
      <c r="F14" s="311"/>
      <c r="G14" s="311"/>
      <c r="H14" s="312"/>
      <c r="I14" s="57" t="s">
        <v>116</v>
      </c>
      <c r="J14" s="67">
        <v>6000000</v>
      </c>
      <c r="K14" s="172" t="s">
        <v>10</v>
      </c>
      <c r="L14" s="287" t="s">
        <v>10</v>
      </c>
      <c r="M14" s="287" t="s">
        <v>10</v>
      </c>
      <c r="N14" s="287" t="s">
        <v>342</v>
      </c>
      <c r="O14" s="142" t="s">
        <v>46</v>
      </c>
      <c r="P14" s="56">
        <v>2022</v>
      </c>
      <c r="Q14" s="130" t="s">
        <v>104</v>
      </c>
      <c r="R14" s="116">
        <v>20</v>
      </c>
    </row>
    <row r="15" spans="1:19" s="99" customFormat="1" ht="110.25" customHeight="1" thickBot="1" x14ac:dyDescent="0.25">
      <c r="A15" s="165">
        <v>5</v>
      </c>
      <c r="B15" s="308" t="s">
        <v>215</v>
      </c>
      <c r="C15" s="309"/>
      <c r="D15" s="310"/>
      <c r="E15" s="311"/>
      <c r="F15" s="311"/>
      <c r="G15" s="311"/>
      <c r="H15" s="312"/>
      <c r="I15" s="57" t="s">
        <v>112</v>
      </c>
      <c r="J15" s="68">
        <v>241000</v>
      </c>
      <c r="K15" s="228" t="s">
        <v>10</v>
      </c>
      <c r="L15" s="287" t="s">
        <v>10</v>
      </c>
      <c r="M15" s="287" t="s">
        <v>10</v>
      </c>
      <c r="N15" s="287" t="s">
        <v>342</v>
      </c>
      <c r="O15" s="143" t="s">
        <v>46</v>
      </c>
      <c r="P15" s="60">
        <v>2023</v>
      </c>
      <c r="Q15" s="60" t="s">
        <v>166</v>
      </c>
      <c r="R15" s="114">
        <v>15</v>
      </c>
    </row>
    <row r="16" spans="1:19" s="99" customFormat="1" ht="110.25" customHeight="1" thickBot="1" x14ac:dyDescent="0.25">
      <c r="A16" s="165">
        <v>5</v>
      </c>
      <c r="B16" s="308" t="s">
        <v>216</v>
      </c>
      <c r="C16" s="309"/>
      <c r="D16" s="310"/>
      <c r="E16" s="311"/>
      <c r="F16" s="311"/>
      <c r="G16" s="311"/>
      <c r="H16" s="312"/>
      <c r="I16" s="57" t="s">
        <v>29</v>
      </c>
      <c r="J16" s="68">
        <v>770000</v>
      </c>
      <c r="K16" s="228" t="s">
        <v>10</v>
      </c>
      <c r="L16" s="287" t="s">
        <v>10</v>
      </c>
      <c r="M16" s="287" t="s">
        <v>10</v>
      </c>
      <c r="N16" s="287" t="s">
        <v>342</v>
      </c>
      <c r="O16" s="143" t="s">
        <v>46</v>
      </c>
      <c r="P16" s="60">
        <v>2023</v>
      </c>
      <c r="Q16" s="60" t="s">
        <v>166</v>
      </c>
      <c r="R16" s="114">
        <v>15</v>
      </c>
    </row>
    <row r="17" spans="1:18" s="99" customFormat="1" ht="110.25" customHeight="1" thickBot="1" x14ac:dyDescent="0.25">
      <c r="A17" s="164">
        <v>5</v>
      </c>
      <c r="B17" s="308" t="s">
        <v>197</v>
      </c>
      <c r="C17" s="309"/>
      <c r="D17" s="310"/>
      <c r="E17" s="311"/>
      <c r="F17" s="311"/>
      <c r="G17" s="311"/>
      <c r="H17" s="312"/>
      <c r="I17" s="57" t="s">
        <v>198</v>
      </c>
      <c r="J17" s="67">
        <v>2300000</v>
      </c>
      <c r="K17" s="172" t="s">
        <v>10</v>
      </c>
      <c r="L17" s="287" t="s">
        <v>10</v>
      </c>
      <c r="M17" s="287" t="s">
        <v>10</v>
      </c>
      <c r="N17" s="287" t="s">
        <v>342</v>
      </c>
      <c r="O17" s="142" t="s">
        <v>46</v>
      </c>
      <c r="P17" s="56">
        <v>2023</v>
      </c>
      <c r="Q17" s="130" t="s">
        <v>166</v>
      </c>
      <c r="R17" s="116">
        <v>15</v>
      </c>
    </row>
    <row r="18" spans="1:18" s="99" customFormat="1" ht="110.25" customHeight="1" thickBot="1" x14ac:dyDescent="0.25">
      <c r="A18" s="164">
        <v>5</v>
      </c>
      <c r="B18" s="308" t="s">
        <v>199</v>
      </c>
      <c r="C18" s="309"/>
      <c r="D18" s="310"/>
      <c r="E18" s="311"/>
      <c r="F18" s="311"/>
      <c r="G18" s="311"/>
      <c r="H18" s="312"/>
      <c r="I18" s="57" t="s">
        <v>11</v>
      </c>
      <c r="J18" s="67">
        <v>1185000</v>
      </c>
      <c r="K18" s="172" t="s">
        <v>10</v>
      </c>
      <c r="L18" s="287" t="s">
        <v>10</v>
      </c>
      <c r="M18" s="287" t="s">
        <v>10</v>
      </c>
      <c r="N18" s="287" t="s">
        <v>342</v>
      </c>
      <c r="O18" s="142" t="s">
        <v>46</v>
      </c>
      <c r="P18" s="56">
        <v>2023</v>
      </c>
      <c r="Q18" s="130" t="s">
        <v>166</v>
      </c>
      <c r="R18" s="116">
        <v>15</v>
      </c>
    </row>
    <row r="19" spans="1:18" s="99" customFormat="1" ht="110.25" customHeight="1" thickBot="1" x14ac:dyDescent="0.25">
      <c r="A19" s="165">
        <v>5</v>
      </c>
      <c r="B19" s="308" t="s">
        <v>222</v>
      </c>
      <c r="C19" s="309"/>
      <c r="D19" s="310"/>
      <c r="E19" s="311"/>
      <c r="F19" s="311"/>
      <c r="G19" s="311"/>
      <c r="H19" s="312"/>
      <c r="I19" s="57" t="s">
        <v>57</v>
      </c>
      <c r="J19" s="68">
        <v>4912000</v>
      </c>
      <c r="K19" s="228" t="s">
        <v>10</v>
      </c>
      <c r="L19" s="287" t="s">
        <v>10</v>
      </c>
      <c r="M19" s="287" t="s">
        <v>10</v>
      </c>
      <c r="N19" s="287" t="s">
        <v>342</v>
      </c>
      <c r="O19" s="143" t="s">
        <v>46</v>
      </c>
      <c r="P19" s="60">
        <v>2023</v>
      </c>
      <c r="Q19" s="60" t="s">
        <v>166</v>
      </c>
      <c r="R19" s="114">
        <v>15</v>
      </c>
    </row>
    <row r="20" spans="1:18" s="99" customFormat="1" ht="110.25" customHeight="1" thickBot="1" x14ac:dyDescent="0.25">
      <c r="A20" s="164">
        <v>6</v>
      </c>
      <c r="B20" s="308" t="s">
        <v>132</v>
      </c>
      <c r="C20" s="309"/>
      <c r="D20" s="310"/>
      <c r="E20" s="311"/>
      <c r="F20" s="311"/>
      <c r="G20" s="311"/>
      <c r="H20" s="312"/>
      <c r="I20" s="57" t="s">
        <v>121</v>
      </c>
      <c r="J20" s="67">
        <v>10000000</v>
      </c>
      <c r="K20" s="172" t="s">
        <v>10</v>
      </c>
      <c r="L20" s="287" t="s">
        <v>10</v>
      </c>
      <c r="M20" s="287" t="s">
        <v>10</v>
      </c>
      <c r="N20" s="287" t="s">
        <v>342</v>
      </c>
      <c r="O20" s="142" t="s">
        <v>46</v>
      </c>
      <c r="P20" s="56">
        <v>2022</v>
      </c>
      <c r="Q20" s="130" t="s">
        <v>104</v>
      </c>
      <c r="R20" s="116">
        <v>13</v>
      </c>
    </row>
    <row r="21" spans="1:18" s="99" customFormat="1" ht="110.25" customHeight="1" thickBot="1" x14ac:dyDescent="0.25">
      <c r="A21" s="164">
        <v>6</v>
      </c>
      <c r="B21" s="308" t="s">
        <v>119</v>
      </c>
      <c r="C21" s="309"/>
      <c r="D21" s="310"/>
      <c r="E21" s="311"/>
      <c r="F21" s="311"/>
      <c r="G21" s="311"/>
      <c r="H21" s="312"/>
      <c r="I21" s="57" t="s">
        <v>120</v>
      </c>
      <c r="J21" s="67">
        <v>4425450</v>
      </c>
      <c r="K21" s="172" t="s">
        <v>10</v>
      </c>
      <c r="L21" s="287" t="s">
        <v>10</v>
      </c>
      <c r="M21" s="287" t="s">
        <v>10</v>
      </c>
      <c r="N21" s="287" t="s">
        <v>342</v>
      </c>
      <c r="O21" s="142" t="s">
        <v>46</v>
      </c>
      <c r="P21" s="56">
        <v>2022</v>
      </c>
      <c r="Q21" s="130" t="s">
        <v>104</v>
      </c>
      <c r="R21" s="116">
        <v>13</v>
      </c>
    </row>
    <row r="22" spans="1:18" s="99" customFormat="1" ht="110.25" customHeight="1" thickBot="1" x14ac:dyDescent="0.25">
      <c r="A22" s="164">
        <v>6</v>
      </c>
      <c r="B22" s="308" t="s">
        <v>89</v>
      </c>
      <c r="C22" s="309"/>
      <c r="D22" s="310"/>
      <c r="E22" s="311"/>
      <c r="F22" s="311"/>
      <c r="G22" s="311"/>
      <c r="H22" s="312"/>
      <c r="I22" s="57" t="s">
        <v>90</v>
      </c>
      <c r="J22" s="67">
        <v>1650000</v>
      </c>
      <c r="K22" s="172" t="s">
        <v>10</v>
      </c>
      <c r="L22" s="287" t="s">
        <v>10</v>
      </c>
      <c r="M22" s="287" t="s">
        <v>10</v>
      </c>
      <c r="N22" s="287" t="s">
        <v>342</v>
      </c>
      <c r="O22" s="142" t="s">
        <v>153</v>
      </c>
      <c r="P22" s="56">
        <v>2022</v>
      </c>
      <c r="Q22" s="130" t="s">
        <v>81</v>
      </c>
      <c r="R22" s="116">
        <v>13</v>
      </c>
    </row>
    <row r="23" spans="1:18" s="99" customFormat="1" ht="110.25" customHeight="1" thickBot="1" x14ac:dyDescent="0.25">
      <c r="A23" s="164">
        <v>7</v>
      </c>
      <c r="B23" s="308" t="s">
        <v>88</v>
      </c>
      <c r="C23" s="309"/>
      <c r="D23" s="310"/>
      <c r="E23" s="311"/>
      <c r="F23" s="311"/>
      <c r="G23" s="311"/>
      <c r="H23" s="312"/>
      <c r="I23" s="57" t="s">
        <v>29</v>
      </c>
      <c r="J23" s="67">
        <v>430000</v>
      </c>
      <c r="K23" s="172" t="s">
        <v>10</v>
      </c>
      <c r="L23" s="287" t="s">
        <v>10</v>
      </c>
      <c r="M23" s="287" t="s">
        <v>10</v>
      </c>
      <c r="N23" s="287" t="s">
        <v>342</v>
      </c>
      <c r="O23" s="142" t="s">
        <v>46</v>
      </c>
      <c r="P23" s="56">
        <v>2022</v>
      </c>
      <c r="Q23" s="130" t="s">
        <v>81</v>
      </c>
      <c r="R23" s="116">
        <v>11</v>
      </c>
    </row>
    <row r="24" spans="1:18" s="99" customFormat="1" ht="110.25" customHeight="1" thickBot="1" x14ac:dyDescent="0.25">
      <c r="A24" s="164">
        <v>8</v>
      </c>
      <c r="B24" s="308" t="s">
        <v>191</v>
      </c>
      <c r="C24" s="309"/>
      <c r="D24" s="310"/>
      <c r="E24" s="311"/>
      <c r="F24" s="311"/>
      <c r="G24" s="311"/>
      <c r="H24" s="312"/>
      <c r="I24" s="57" t="s">
        <v>192</v>
      </c>
      <c r="J24" s="67">
        <v>22572</v>
      </c>
      <c r="K24" s="172" t="s">
        <v>10</v>
      </c>
      <c r="L24" s="287" t="s">
        <v>10</v>
      </c>
      <c r="M24" s="287" t="s">
        <v>10</v>
      </c>
      <c r="N24" s="287" t="s">
        <v>342</v>
      </c>
      <c r="O24" s="142" t="s">
        <v>46</v>
      </c>
      <c r="P24" s="56">
        <v>2023</v>
      </c>
      <c r="Q24" s="130" t="s">
        <v>166</v>
      </c>
      <c r="R24" s="116">
        <v>10</v>
      </c>
    </row>
    <row r="25" spans="1:18" s="99" customFormat="1" ht="110.25" customHeight="1" thickBot="1" x14ac:dyDescent="0.25">
      <c r="A25" s="164">
        <v>8</v>
      </c>
      <c r="B25" s="308" t="s">
        <v>193</v>
      </c>
      <c r="C25" s="309"/>
      <c r="D25" s="310"/>
      <c r="E25" s="311"/>
      <c r="F25" s="311"/>
      <c r="G25" s="311"/>
      <c r="H25" s="312"/>
      <c r="I25" s="57" t="s">
        <v>194</v>
      </c>
      <c r="J25" s="67">
        <v>17310500</v>
      </c>
      <c r="K25" s="172" t="s">
        <v>10</v>
      </c>
      <c r="L25" s="287" t="s">
        <v>10</v>
      </c>
      <c r="M25" s="287" t="s">
        <v>10</v>
      </c>
      <c r="N25" s="287" t="s">
        <v>342</v>
      </c>
      <c r="O25" s="142" t="s">
        <v>46</v>
      </c>
      <c r="P25" s="56">
        <v>2023</v>
      </c>
      <c r="Q25" s="130" t="s">
        <v>166</v>
      </c>
      <c r="R25" s="116">
        <v>10</v>
      </c>
    </row>
    <row r="26" spans="1:18" s="99" customFormat="1" ht="110.25" customHeight="1" thickBot="1" x14ac:dyDescent="0.25">
      <c r="A26" s="571">
        <v>8</v>
      </c>
      <c r="B26" s="584" t="s">
        <v>293</v>
      </c>
      <c r="C26" s="585"/>
      <c r="D26" s="574"/>
      <c r="E26" s="575"/>
      <c r="F26" s="575"/>
      <c r="G26" s="575"/>
      <c r="H26" s="576"/>
      <c r="I26" s="577" t="s">
        <v>120</v>
      </c>
      <c r="J26" s="604">
        <v>324000</v>
      </c>
      <c r="K26" s="605" t="s">
        <v>10</v>
      </c>
      <c r="L26" s="287" t="s">
        <v>10</v>
      </c>
      <c r="M26" s="287" t="s">
        <v>10</v>
      </c>
      <c r="N26" s="287" t="s">
        <v>342</v>
      </c>
      <c r="O26" s="142" t="s">
        <v>153</v>
      </c>
      <c r="P26" s="606">
        <v>2023</v>
      </c>
      <c r="Q26" s="607" t="s">
        <v>275</v>
      </c>
      <c r="R26" s="116">
        <v>10</v>
      </c>
    </row>
    <row r="27" spans="1:18" s="99" customFormat="1" ht="110.25" customHeight="1" thickBot="1" x14ac:dyDescent="0.25">
      <c r="A27" s="164">
        <v>8</v>
      </c>
      <c r="B27" s="308" t="s">
        <v>190</v>
      </c>
      <c r="C27" s="309"/>
      <c r="D27" s="310"/>
      <c r="E27" s="311"/>
      <c r="F27" s="311"/>
      <c r="G27" s="311"/>
      <c r="H27" s="312"/>
      <c r="I27" s="57" t="s">
        <v>189</v>
      </c>
      <c r="J27" s="67">
        <v>132500</v>
      </c>
      <c r="K27" s="172" t="s">
        <v>10</v>
      </c>
      <c r="L27" s="287" t="s">
        <v>10</v>
      </c>
      <c r="M27" s="287" t="s">
        <v>10</v>
      </c>
      <c r="N27" s="287" t="s">
        <v>342</v>
      </c>
      <c r="O27" s="142" t="s">
        <v>153</v>
      </c>
      <c r="P27" s="56">
        <v>2023</v>
      </c>
      <c r="Q27" s="130" t="s">
        <v>166</v>
      </c>
      <c r="R27" s="116">
        <v>10</v>
      </c>
    </row>
    <row r="28" spans="1:18" s="99" customFormat="1" ht="110.25" customHeight="1" thickBot="1" x14ac:dyDescent="0.25">
      <c r="A28" s="164">
        <v>8</v>
      </c>
      <c r="B28" s="308" t="s">
        <v>148</v>
      </c>
      <c r="C28" s="309"/>
      <c r="D28" s="310"/>
      <c r="E28" s="311"/>
      <c r="F28" s="311"/>
      <c r="G28" s="311"/>
      <c r="H28" s="312"/>
      <c r="I28" s="57" t="s">
        <v>121</v>
      </c>
      <c r="J28" s="67">
        <v>152000</v>
      </c>
      <c r="K28" s="172" t="s">
        <v>10</v>
      </c>
      <c r="L28" s="287" t="s">
        <v>10</v>
      </c>
      <c r="M28" s="287" t="s">
        <v>10</v>
      </c>
      <c r="N28" s="287" t="s">
        <v>342</v>
      </c>
      <c r="O28" s="142" t="s">
        <v>153</v>
      </c>
      <c r="P28" s="56">
        <v>2022</v>
      </c>
      <c r="Q28" s="130" t="s">
        <v>104</v>
      </c>
      <c r="R28" s="116">
        <v>10</v>
      </c>
    </row>
    <row r="29" spans="1:18" s="99" customFormat="1" ht="110.25" customHeight="1" thickBot="1" x14ac:dyDescent="0.25">
      <c r="A29" s="164">
        <v>9</v>
      </c>
      <c r="B29" s="308" t="s">
        <v>113</v>
      </c>
      <c r="C29" s="309"/>
      <c r="D29" s="310"/>
      <c r="E29" s="311"/>
      <c r="F29" s="311"/>
      <c r="G29" s="311"/>
      <c r="H29" s="312"/>
      <c r="I29" s="57" t="s">
        <v>114</v>
      </c>
      <c r="J29" s="67">
        <v>3100000</v>
      </c>
      <c r="K29" s="172" t="s">
        <v>10</v>
      </c>
      <c r="L29" s="287" t="s">
        <v>10</v>
      </c>
      <c r="M29" s="287" t="s">
        <v>10</v>
      </c>
      <c r="N29" s="287" t="s">
        <v>342</v>
      </c>
      <c r="O29" s="142" t="s">
        <v>46</v>
      </c>
      <c r="P29" s="56">
        <v>2022</v>
      </c>
      <c r="Q29" s="130" t="s">
        <v>104</v>
      </c>
      <c r="R29" s="116">
        <v>9</v>
      </c>
    </row>
    <row r="30" spans="1:18" s="99" customFormat="1" ht="110.25" customHeight="1" thickBot="1" x14ac:dyDescent="0.25">
      <c r="A30" s="164">
        <v>10</v>
      </c>
      <c r="B30" s="308" t="s">
        <v>77</v>
      </c>
      <c r="C30" s="309"/>
      <c r="D30" s="310"/>
      <c r="E30" s="311"/>
      <c r="F30" s="311"/>
      <c r="G30" s="311"/>
      <c r="H30" s="312"/>
      <c r="I30" s="57" t="s">
        <v>29</v>
      </c>
      <c r="J30" s="67">
        <v>2790000</v>
      </c>
      <c r="K30" s="172" t="s">
        <v>10</v>
      </c>
      <c r="L30" s="287" t="s">
        <v>10</v>
      </c>
      <c r="M30" s="287" t="s">
        <v>10</v>
      </c>
      <c r="N30" s="287" t="s">
        <v>342</v>
      </c>
      <c r="O30" s="142" t="s">
        <v>46</v>
      </c>
      <c r="P30" s="608">
        <v>2021</v>
      </c>
      <c r="Q30" s="130" t="s">
        <v>75</v>
      </c>
      <c r="R30" s="116">
        <v>8</v>
      </c>
    </row>
    <row r="31" spans="1:18" s="99" customFormat="1" ht="110.25" customHeight="1" thickBot="1" x14ac:dyDescent="0.25">
      <c r="A31" s="164">
        <v>10</v>
      </c>
      <c r="B31" s="308" t="s">
        <v>78</v>
      </c>
      <c r="C31" s="309"/>
      <c r="D31" s="310"/>
      <c r="E31" s="311"/>
      <c r="F31" s="311"/>
      <c r="G31" s="311"/>
      <c r="H31" s="312"/>
      <c r="I31" s="57" t="s">
        <v>29</v>
      </c>
      <c r="J31" s="67">
        <v>2930000</v>
      </c>
      <c r="K31" s="172" t="s">
        <v>10</v>
      </c>
      <c r="L31" s="287" t="s">
        <v>10</v>
      </c>
      <c r="M31" s="287" t="s">
        <v>10</v>
      </c>
      <c r="N31" s="287" t="s">
        <v>342</v>
      </c>
      <c r="O31" s="142" t="s">
        <v>46</v>
      </c>
      <c r="P31" s="608">
        <v>2021</v>
      </c>
      <c r="Q31" s="130" t="s">
        <v>75</v>
      </c>
      <c r="R31" s="116">
        <v>8</v>
      </c>
    </row>
    <row r="32" spans="1:18" s="99" customFormat="1" ht="110.25" customHeight="1" thickBot="1" x14ac:dyDescent="0.25">
      <c r="A32" s="164">
        <v>10</v>
      </c>
      <c r="B32" s="308" t="s">
        <v>146</v>
      </c>
      <c r="C32" s="309"/>
      <c r="D32" s="310"/>
      <c r="E32" s="311"/>
      <c r="F32" s="311"/>
      <c r="G32" s="311"/>
      <c r="H32" s="312"/>
      <c r="I32" s="57" t="s">
        <v>117</v>
      </c>
      <c r="J32" s="67">
        <v>1902384</v>
      </c>
      <c r="K32" s="172" t="s">
        <v>10</v>
      </c>
      <c r="L32" s="287" t="s">
        <v>10</v>
      </c>
      <c r="M32" s="287" t="s">
        <v>10</v>
      </c>
      <c r="N32" s="287" t="s">
        <v>342</v>
      </c>
      <c r="O32" s="142" t="s">
        <v>46</v>
      </c>
      <c r="P32" s="56">
        <v>2022</v>
      </c>
      <c r="Q32" s="130" t="s">
        <v>104</v>
      </c>
      <c r="R32" s="116">
        <v>8</v>
      </c>
    </row>
    <row r="33" spans="1:18" s="99" customFormat="1" ht="110.25" customHeight="1" thickBot="1" x14ac:dyDescent="0.25">
      <c r="A33" s="164">
        <v>10</v>
      </c>
      <c r="B33" s="308" t="s">
        <v>195</v>
      </c>
      <c r="C33" s="309"/>
      <c r="D33" s="310"/>
      <c r="E33" s="311"/>
      <c r="F33" s="311"/>
      <c r="G33" s="311"/>
      <c r="H33" s="312"/>
      <c r="I33" s="57" t="s">
        <v>196</v>
      </c>
      <c r="J33" s="67">
        <v>505000</v>
      </c>
      <c r="K33" s="172" t="s">
        <v>10</v>
      </c>
      <c r="L33" s="287" t="s">
        <v>10</v>
      </c>
      <c r="M33" s="287" t="s">
        <v>10</v>
      </c>
      <c r="N33" s="287" t="s">
        <v>342</v>
      </c>
      <c r="O33" s="142" t="s">
        <v>153</v>
      </c>
      <c r="P33" s="56">
        <v>2023</v>
      </c>
      <c r="Q33" s="130" t="s">
        <v>166</v>
      </c>
      <c r="R33" s="116">
        <v>8</v>
      </c>
    </row>
    <row r="34" spans="1:18" s="99" customFormat="1" ht="110.25" customHeight="1" thickBot="1" x14ac:dyDescent="0.25">
      <c r="A34" s="164">
        <v>10</v>
      </c>
      <c r="B34" s="308" t="s">
        <v>73</v>
      </c>
      <c r="C34" s="309"/>
      <c r="D34" s="310"/>
      <c r="E34" s="311"/>
      <c r="F34" s="311"/>
      <c r="G34" s="311"/>
      <c r="H34" s="312"/>
      <c r="I34" s="57" t="s">
        <v>58</v>
      </c>
      <c r="J34" s="67">
        <v>4000000</v>
      </c>
      <c r="K34" s="172" t="s">
        <v>10</v>
      </c>
      <c r="L34" s="287" t="s">
        <v>10</v>
      </c>
      <c r="M34" s="287" t="s">
        <v>10</v>
      </c>
      <c r="N34" s="287" t="s">
        <v>342</v>
      </c>
      <c r="O34" s="142" t="s">
        <v>153</v>
      </c>
      <c r="P34" s="608">
        <v>2021</v>
      </c>
      <c r="Q34" s="130" t="s">
        <v>70</v>
      </c>
      <c r="R34" s="116">
        <v>8</v>
      </c>
    </row>
    <row r="35" spans="1:18" s="99" customFormat="1" ht="110.25" customHeight="1" thickBot="1" x14ac:dyDescent="0.25">
      <c r="A35" s="164">
        <v>10</v>
      </c>
      <c r="B35" s="308" t="s">
        <v>118</v>
      </c>
      <c r="C35" s="309"/>
      <c r="D35" s="310"/>
      <c r="E35" s="311"/>
      <c r="F35" s="311"/>
      <c r="G35" s="311"/>
      <c r="H35" s="312"/>
      <c r="I35" s="57" t="s">
        <v>117</v>
      </c>
      <c r="J35" s="67">
        <v>991000</v>
      </c>
      <c r="K35" s="172" t="s">
        <v>10</v>
      </c>
      <c r="L35" s="287" t="s">
        <v>10</v>
      </c>
      <c r="M35" s="287" t="s">
        <v>10</v>
      </c>
      <c r="N35" s="287" t="s">
        <v>342</v>
      </c>
      <c r="O35" s="142" t="s">
        <v>153</v>
      </c>
      <c r="P35" s="56">
        <v>2022</v>
      </c>
      <c r="Q35" s="130" t="s">
        <v>104</v>
      </c>
      <c r="R35" s="116">
        <v>8</v>
      </c>
    </row>
    <row r="36" spans="1:18" s="99" customFormat="1" ht="110.25" customHeight="1" thickBot="1" x14ac:dyDescent="0.25">
      <c r="A36" s="571">
        <v>10</v>
      </c>
      <c r="B36" s="584" t="s">
        <v>285</v>
      </c>
      <c r="C36" s="585"/>
      <c r="D36" s="574"/>
      <c r="E36" s="575"/>
      <c r="F36" s="575"/>
      <c r="G36" s="575"/>
      <c r="H36" s="576"/>
      <c r="I36" s="577" t="s">
        <v>116</v>
      </c>
      <c r="J36" s="604">
        <v>7320000</v>
      </c>
      <c r="K36" s="605" t="s">
        <v>10</v>
      </c>
      <c r="L36" s="287" t="s">
        <v>10</v>
      </c>
      <c r="M36" s="287" t="s">
        <v>10</v>
      </c>
      <c r="N36" s="287" t="s">
        <v>342</v>
      </c>
      <c r="O36" s="142" t="s">
        <v>153</v>
      </c>
      <c r="P36" s="606">
        <v>2023</v>
      </c>
      <c r="Q36" s="607" t="s">
        <v>275</v>
      </c>
      <c r="R36" s="116">
        <v>8</v>
      </c>
    </row>
    <row r="37" spans="1:18" s="99" customFormat="1" ht="110.25" customHeight="1" thickBot="1" x14ac:dyDescent="0.25">
      <c r="A37" s="164">
        <v>11</v>
      </c>
      <c r="B37" s="308" t="s">
        <v>66</v>
      </c>
      <c r="C37" s="309"/>
      <c r="D37" s="310"/>
      <c r="E37" s="311"/>
      <c r="F37" s="311"/>
      <c r="G37" s="311"/>
      <c r="H37" s="312"/>
      <c r="I37" s="57" t="s">
        <v>57</v>
      </c>
      <c r="J37" s="67">
        <v>13947763</v>
      </c>
      <c r="K37" s="172" t="s">
        <v>10</v>
      </c>
      <c r="L37" s="287" t="s">
        <v>10</v>
      </c>
      <c r="M37" s="287" t="s">
        <v>10</v>
      </c>
      <c r="N37" s="287" t="s">
        <v>342</v>
      </c>
      <c r="O37" s="142" t="s">
        <v>46</v>
      </c>
      <c r="P37" s="56">
        <v>2021</v>
      </c>
      <c r="Q37" s="130" t="s">
        <v>63</v>
      </c>
      <c r="R37" s="116">
        <v>6</v>
      </c>
    </row>
    <row r="38" spans="1:18" s="99" customFormat="1" ht="110.25" customHeight="1" thickBot="1" x14ac:dyDescent="0.25">
      <c r="A38" s="164">
        <v>11</v>
      </c>
      <c r="B38" s="308" t="s">
        <v>147</v>
      </c>
      <c r="C38" s="309"/>
      <c r="D38" s="310"/>
      <c r="E38" s="311"/>
      <c r="F38" s="311"/>
      <c r="G38" s="311"/>
      <c r="H38" s="312"/>
      <c r="I38" s="57" t="s">
        <v>116</v>
      </c>
      <c r="J38" s="67">
        <v>12100000</v>
      </c>
      <c r="K38" s="172" t="s">
        <v>10</v>
      </c>
      <c r="L38" s="287" t="s">
        <v>10</v>
      </c>
      <c r="M38" s="287" t="s">
        <v>10</v>
      </c>
      <c r="N38" s="287" t="s">
        <v>342</v>
      </c>
      <c r="O38" s="142" t="s">
        <v>46</v>
      </c>
      <c r="P38" s="56">
        <v>2022</v>
      </c>
      <c r="Q38" s="130" t="s">
        <v>104</v>
      </c>
      <c r="R38" s="116">
        <v>6</v>
      </c>
    </row>
    <row r="39" spans="1:18" s="99" customFormat="1" ht="110.25" customHeight="1" thickBot="1" x14ac:dyDescent="0.25">
      <c r="A39" s="164">
        <v>12</v>
      </c>
      <c r="B39" s="308" t="s">
        <v>144</v>
      </c>
      <c r="C39" s="309"/>
      <c r="D39" s="310"/>
      <c r="E39" s="311"/>
      <c r="F39" s="311"/>
      <c r="G39" s="311"/>
      <c r="H39" s="312"/>
      <c r="I39" s="57" t="s">
        <v>112</v>
      </c>
      <c r="J39" s="67">
        <v>80000</v>
      </c>
      <c r="K39" s="172" t="s">
        <v>10</v>
      </c>
      <c r="L39" s="287" t="s">
        <v>10</v>
      </c>
      <c r="M39" s="287" t="s">
        <v>10</v>
      </c>
      <c r="N39" s="287" t="s">
        <v>342</v>
      </c>
      <c r="O39" s="142" t="s">
        <v>153</v>
      </c>
      <c r="P39" s="56">
        <v>2022</v>
      </c>
      <c r="Q39" s="130" t="s">
        <v>104</v>
      </c>
      <c r="R39" s="116">
        <v>5</v>
      </c>
    </row>
    <row r="40" spans="1:18" s="99" customFormat="1" ht="110.25" customHeight="1" thickBot="1" x14ac:dyDescent="0.25">
      <c r="A40" s="164">
        <v>12</v>
      </c>
      <c r="B40" s="308" t="s">
        <v>74</v>
      </c>
      <c r="C40" s="309"/>
      <c r="D40" s="310"/>
      <c r="E40" s="311"/>
      <c r="F40" s="311"/>
      <c r="G40" s="311"/>
      <c r="H40" s="312"/>
      <c r="I40" s="57" t="s">
        <v>80</v>
      </c>
      <c r="J40" s="67">
        <v>6200000</v>
      </c>
      <c r="K40" s="172" t="s">
        <v>10</v>
      </c>
      <c r="L40" s="287" t="s">
        <v>10</v>
      </c>
      <c r="M40" s="287" t="s">
        <v>10</v>
      </c>
      <c r="N40" s="287" t="s">
        <v>342</v>
      </c>
      <c r="O40" s="142" t="s">
        <v>153</v>
      </c>
      <c r="P40" s="56">
        <v>2021</v>
      </c>
      <c r="Q40" s="130" t="s">
        <v>75</v>
      </c>
      <c r="R40" s="116">
        <v>5</v>
      </c>
    </row>
    <row r="41" spans="1:18" s="99" customFormat="1" ht="110.25" customHeight="1" thickBot="1" x14ac:dyDescent="0.25">
      <c r="A41" s="164">
        <v>13</v>
      </c>
      <c r="B41" s="308" t="s">
        <v>201</v>
      </c>
      <c r="C41" s="309"/>
      <c r="D41" s="310"/>
      <c r="E41" s="311"/>
      <c r="F41" s="311"/>
      <c r="G41" s="311"/>
      <c r="H41" s="312"/>
      <c r="I41" s="57" t="s">
        <v>202</v>
      </c>
      <c r="J41" s="67">
        <v>2222000</v>
      </c>
      <c r="K41" s="172" t="s">
        <v>10</v>
      </c>
      <c r="L41" s="287" t="s">
        <v>10</v>
      </c>
      <c r="M41" s="287" t="s">
        <v>10</v>
      </c>
      <c r="N41" s="287" t="s">
        <v>342</v>
      </c>
      <c r="O41" s="142" t="s">
        <v>153</v>
      </c>
      <c r="P41" s="56">
        <v>2023</v>
      </c>
      <c r="Q41" s="130" t="s">
        <v>166</v>
      </c>
      <c r="R41" s="116">
        <v>3</v>
      </c>
    </row>
    <row r="42" spans="1:18" s="99" customFormat="1" ht="110.25" customHeight="1" thickBot="1" x14ac:dyDescent="0.25">
      <c r="A42" s="164">
        <v>13</v>
      </c>
      <c r="B42" s="308" t="s">
        <v>96</v>
      </c>
      <c r="C42" s="309"/>
      <c r="D42" s="310"/>
      <c r="E42" s="311"/>
      <c r="F42" s="311"/>
      <c r="G42" s="311"/>
      <c r="H42" s="312"/>
      <c r="I42" s="57" t="s">
        <v>68</v>
      </c>
      <c r="J42" s="67">
        <v>160800</v>
      </c>
      <c r="K42" s="172" t="s">
        <v>10</v>
      </c>
      <c r="L42" s="287" t="s">
        <v>10</v>
      </c>
      <c r="M42" s="287" t="s">
        <v>10</v>
      </c>
      <c r="N42" s="287" t="s">
        <v>342</v>
      </c>
      <c r="O42" s="142" t="s">
        <v>153</v>
      </c>
      <c r="P42" s="56">
        <v>2021</v>
      </c>
      <c r="Q42" s="130" t="s">
        <v>75</v>
      </c>
      <c r="R42" s="116">
        <v>3</v>
      </c>
    </row>
    <row r="43" spans="1:18" s="99" customFormat="1" ht="110.25" customHeight="1" thickBot="1" x14ac:dyDescent="0.25">
      <c r="A43" s="164">
        <v>13</v>
      </c>
      <c r="B43" s="308" t="s">
        <v>145</v>
      </c>
      <c r="C43" s="309"/>
      <c r="D43" s="310"/>
      <c r="E43" s="311"/>
      <c r="F43" s="311"/>
      <c r="G43" s="311"/>
      <c r="H43" s="312"/>
      <c r="I43" s="57" t="s">
        <v>116</v>
      </c>
      <c r="J43" s="67">
        <v>1750000</v>
      </c>
      <c r="K43" s="172" t="s">
        <v>10</v>
      </c>
      <c r="L43" s="287" t="s">
        <v>10</v>
      </c>
      <c r="M43" s="287" t="s">
        <v>10</v>
      </c>
      <c r="N43" s="287" t="s">
        <v>342</v>
      </c>
      <c r="O43" s="142" t="s">
        <v>153</v>
      </c>
      <c r="P43" s="56">
        <v>2022</v>
      </c>
      <c r="Q43" s="130" t="s">
        <v>104</v>
      </c>
      <c r="R43" s="116">
        <v>3</v>
      </c>
    </row>
    <row r="44" spans="1:18" ht="111" customHeight="1" thickBot="1" x14ac:dyDescent="0.25">
      <c r="A44" s="164">
        <v>14</v>
      </c>
      <c r="B44" s="308" t="s">
        <v>86</v>
      </c>
      <c r="C44" s="309"/>
      <c r="D44" s="310"/>
      <c r="E44" s="311"/>
      <c r="F44" s="311"/>
      <c r="G44" s="311"/>
      <c r="H44" s="312"/>
      <c r="I44" s="57" t="s">
        <v>61</v>
      </c>
      <c r="J44" s="67">
        <v>31857503</v>
      </c>
      <c r="K44" s="172" t="s">
        <v>10</v>
      </c>
      <c r="L44" s="287" t="s">
        <v>10</v>
      </c>
      <c r="M44" s="287" t="s">
        <v>10</v>
      </c>
      <c r="N44" s="287" t="s">
        <v>342</v>
      </c>
      <c r="O44" s="142" t="s">
        <v>153</v>
      </c>
      <c r="P44" s="56">
        <v>2022</v>
      </c>
      <c r="Q44" s="130" t="s">
        <v>81</v>
      </c>
      <c r="R44" s="116">
        <v>0</v>
      </c>
    </row>
    <row r="45" spans="1:18" ht="111" customHeight="1" x14ac:dyDescent="0.2">
      <c r="A45" s="164">
        <v>14</v>
      </c>
      <c r="B45" s="308" t="s">
        <v>143</v>
      </c>
      <c r="C45" s="309"/>
      <c r="D45" s="310"/>
      <c r="E45" s="311"/>
      <c r="F45" s="311"/>
      <c r="G45" s="311"/>
      <c r="H45" s="312"/>
      <c r="I45" s="57" t="s">
        <v>90</v>
      </c>
      <c r="J45" s="67">
        <v>50000000</v>
      </c>
      <c r="K45" s="172" t="s">
        <v>10</v>
      </c>
      <c r="L45" s="287" t="s">
        <v>10</v>
      </c>
      <c r="M45" s="287" t="s">
        <v>10</v>
      </c>
      <c r="N45" s="287" t="s">
        <v>342</v>
      </c>
      <c r="O45" s="142" t="s">
        <v>153</v>
      </c>
      <c r="P45" s="56">
        <v>2022</v>
      </c>
      <c r="Q45" s="130" t="s">
        <v>104</v>
      </c>
      <c r="R45" s="116">
        <v>0</v>
      </c>
    </row>
    <row r="46" spans="1:18" ht="67.5" customHeight="1" x14ac:dyDescent="0.2">
      <c r="A46" s="164"/>
      <c r="B46" s="313"/>
      <c r="C46" s="314"/>
      <c r="D46" s="315"/>
      <c r="E46" s="316"/>
      <c r="F46" s="316"/>
      <c r="G46" s="316"/>
      <c r="H46" s="316"/>
      <c r="I46" s="57"/>
      <c r="J46" s="67"/>
      <c r="K46" s="59"/>
      <c r="L46" s="102"/>
      <c r="M46" s="102"/>
      <c r="N46" s="102"/>
      <c r="O46" s="134"/>
      <c r="P46" s="56"/>
      <c r="Q46" s="130"/>
      <c r="R46" s="116"/>
    </row>
    <row r="47" spans="1:18" ht="26.25" thickBot="1" x14ac:dyDescent="0.25">
      <c r="A47" s="168"/>
      <c r="B47" s="16"/>
      <c r="C47" s="15"/>
      <c r="D47" s="17"/>
      <c r="E47" s="18"/>
      <c r="F47" s="19"/>
      <c r="G47" s="446"/>
      <c r="H47" s="447"/>
      <c r="I47" s="21"/>
      <c r="J47" s="20"/>
      <c r="K47" s="20"/>
      <c r="L47" s="105"/>
      <c r="M47" s="105"/>
      <c r="N47" s="105"/>
      <c r="O47" s="135"/>
      <c r="P47" s="15"/>
      <c r="Q47" s="131"/>
      <c r="R47" s="141"/>
    </row>
    <row r="48" spans="1:18" ht="13.5" thickBot="1" x14ac:dyDescent="0.25">
      <c r="I48" s="14"/>
      <c r="J48" s="62">
        <f>SUM(J12:J47)</f>
        <v>192880498</v>
      </c>
      <c r="K48" s="62"/>
      <c r="L48" s="129"/>
      <c r="M48" s="139"/>
      <c r="N48" s="104"/>
      <c r="O48" s="104"/>
    </row>
    <row r="49" spans="1:16" x14ac:dyDescent="0.2">
      <c r="J49" s="3" t="s">
        <v>9</v>
      </c>
      <c r="K49" s="112"/>
      <c r="L49" s="409" t="s">
        <v>103</v>
      </c>
      <c r="M49" s="409" t="s">
        <v>151</v>
      </c>
      <c r="N49" s="3"/>
      <c r="O49" s="3"/>
      <c r="P49" s="3"/>
    </row>
    <row r="50" spans="1:16" x14ac:dyDescent="0.2">
      <c r="K50" s="30"/>
      <c r="L50" s="410"/>
      <c r="M50" s="410"/>
      <c r="N50" s="3"/>
      <c r="O50" s="3"/>
      <c r="P50" s="3"/>
    </row>
    <row r="51" spans="1:16" x14ac:dyDescent="0.2">
      <c r="K51" s="3"/>
      <c r="L51" s="3"/>
      <c r="M51" s="3"/>
      <c r="N51" s="3"/>
      <c r="O51" s="3"/>
    </row>
    <row r="52" spans="1:16" s="39" customFormat="1" ht="15.75" x14ac:dyDescent="0.25">
      <c r="A52" s="41" t="s">
        <v>30</v>
      </c>
      <c r="B52" s="41"/>
      <c r="K52" s="40"/>
      <c r="L52" s="40"/>
      <c r="M52" s="40"/>
      <c r="N52" s="40"/>
      <c r="O52" s="40"/>
    </row>
    <row r="53" spans="1:16" ht="15.75" x14ac:dyDescent="0.25">
      <c r="A53" s="4" t="s">
        <v>399</v>
      </c>
      <c r="B53" s="4"/>
      <c r="K53" s="3"/>
      <c r="L53" s="3"/>
      <c r="M53" s="3"/>
      <c r="N53" s="3"/>
      <c r="O53" s="3"/>
    </row>
    <row r="54" spans="1:16" ht="15.75" x14ac:dyDescent="0.25">
      <c r="A54" s="4" t="s">
        <v>395</v>
      </c>
      <c r="B54" s="4"/>
      <c r="K54" s="3"/>
      <c r="L54" s="3"/>
      <c r="M54" s="3"/>
      <c r="N54" s="3"/>
      <c r="O54" s="3"/>
    </row>
    <row r="55" spans="1:16" ht="15.75" x14ac:dyDescent="0.25">
      <c r="A55" s="4" t="s">
        <v>396</v>
      </c>
      <c r="B55" s="4"/>
      <c r="K55" s="3"/>
      <c r="L55" s="3"/>
      <c r="M55" s="3"/>
      <c r="N55" s="3"/>
      <c r="O55" s="3"/>
    </row>
    <row r="56" spans="1:16" ht="15.75" x14ac:dyDescent="0.25">
      <c r="A56" s="4" t="s">
        <v>397</v>
      </c>
      <c r="B56" s="4"/>
      <c r="K56" s="3"/>
      <c r="L56" s="3"/>
      <c r="M56" s="3"/>
      <c r="N56" s="3"/>
      <c r="O56" s="3"/>
    </row>
    <row r="57" spans="1:16" ht="15.75" x14ac:dyDescent="0.25">
      <c r="A57" s="4"/>
      <c r="B57" s="4"/>
      <c r="K57" s="3"/>
      <c r="L57" s="3"/>
      <c r="M57" s="3"/>
      <c r="N57" s="3"/>
      <c r="O57" s="3"/>
    </row>
    <row r="58" spans="1:16" ht="15.75" x14ac:dyDescent="0.25">
      <c r="A58" s="4" t="s">
        <v>408</v>
      </c>
      <c r="B58" s="4"/>
      <c r="K58" s="3"/>
      <c r="L58" s="3"/>
      <c r="M58" s="3"/>
      <c r="N58" s="3"/>
      <c r="O58" s="3"/>
    </row>
    <row r="59" spans="1:16" ht="15.75" x14ac:dyDescent="0.25">
      <c r="A59" s="4" t="s">
        <v>398</v>
      </c>
      <c r="B59" s="4"/>
      <c r="K59" s="3"/>
      <c r="L59" s="3"/>
      <c r="M59" s="3"/>
      <c r="N59" s="3"/>
      <c r="O59" s="3"/>
    </row>
    <row r="60" spans="1:16" s="4" customFormat="1" ht="15.75" x14ac:dyDescent="0.25">
      <c r="A60" s="43" t="s">
        <v>31</v>
      </c>
      <c r="B60" s="4" t="s">
        <v>32</v>
      </c>
      <c r="K60" s="42"/>
      <c r="L60" s="42"/>
      <c r="M60" s="42"/>
      <c r="N60" s="42"/>
      <c r="O60" s="42"/>
    </row>
    <row r="61" spans="1:16" s="4" customFormat="1" ht="15.75" x14ac:dyDescent="0.25">
      <c r="A61" s="43" t="s">
        <v>31</v>
      </c>
      <c r="B61" s="4" t="s">
        <v>33</v>
      </c>
      <c r="K61" s="42"/>
      <c r="L61" s="42"/>
      <c r="M61" s="42"/>
      <c r="N61" s="42"/>
      <c r="O61" s="42"/>
    </row>
    <row r="62" spans="1:16" s="4" customFormat="1" ht="15.75" x14ac:dyDescent="0.25">
      <c r="A62" s="43" t="s">
        <v>31</v>
      </c>
      <c r="B62" s="4" t="s">
        <v>34</v>
      </c>
      <c r="K62" s="42"/>
      <c r="L62" s="42"/>
      <c r="M62" s="42"/>
      <c r="N62" s="42"/>
      <c r="O62" s="42"/>
    </row>
    <row r="63" spans="1:16" s="4" customFormat="1" ht="15.75" x14ac:dyDescent="0.25">
      <c r="A63" s="43" t="s">
        <v>31</v>
      </c>
      <c r="B63" s="4" t="s">
        <v>35</v>
      </c>
      <c r="K63" s="42"/>
      <c r="L63" s="42"/>
      <c r="M63" s="42"/>
      <c r="N63" s="42"/>
      <c r="O63" s="42"/>
    </row>
    <row r="64" spans="1:16" s="4" customFormat="1" ht="15.75" x14ac:dyDescent="0.25">
      <c r="A64" s="43" t="s">
        <v>31</v>
      </c>
      <c r="B64" s="4" t="s">
        <v>36</v>
      </c>
      <c r="K64" s="42"/>
      <c r="L64" s="42"/>
      <c r="M64" s="42"/>
      <c r="N64" s="42"/>
      <c r="O64" s="42"/>
    </row>
    <row r="65" spans="1:15" s="4" customFormat="1" ht="15.75" x14ac:dyDescent="0.25">
      <c r="K65" s="42"/>
      <c r="L65" s="42"/>
      <c r="M65" s="42"/>
      <c r="N65" s="42"/>
      <c r="O65" s="42"/>
    </row>
    <row r="66" spans="1:15" ht="15.75" x14ac:dyDescent="0.25">
      <c r="A66" s="403" t="s">
        <v>8</v>
      </c>
      <c r="B66" s="403"/>
    </row>
    <row r="67" spans="1:15" ht="15.75" x14ac:dyDescent="0.25">
      <c r="A67" s="4" t="s">
        <v>375</v>
      </c>
      <c r="B67" s="4"/>
    </row>
    <row r="68" spans="1:15" ht="15.75" x14ac:dyDescent="0.25">
      <c r="A68" s="4" t="s">
        <v>376</v>
      </c>
      <c r="B68" s="4"/>
    </row>
    <row r="69" spans="1:15" ht="15.75" x14ac:dyDescent="0.25">
      <c r="A69" s="304" t="s">
        <v>377</v>
      </c>
      <c r="B69" s="4"/>
    </row>
    <row r="70" spans="1:15" ht="15.75" x14ac:dyDescent="0.25">
      <c r="A70" s="4" t="s">
        <v>382</v>
      </c>
      <c r="B70" s="4"/>
    </row>
    <row r="71" spans="1:15" ht="15.75" x14ac:dyDescent="0.25">
      <c r="A71" s="121" t="s">
        <v>380</v>
      </c>
      <c r="B71" s="4"/>
    </row>
    <row r="72" spans="1:15" ht="15.75" x14ac:dyDescent="0.25">
      <c r="A72" s="121"/>
      <c r="B72" s="212" t="s">
        <v>252</v>
      </c>
    </row>
    <row r="73" spans="1:15" ht="15.75" x14ac:dyDescent="0.25">
      <c r="A73" s="121"/>
      <c r="B73" s="4" t="s">
        <v>253</v>
      </c>
    </row>
    <row r="74" spans="1:15" ht="15.75" x14ac:dyDescent="0.25">
      <c r="A74" s="121"/>
      <c r="B74" s="213" t="s">
        <v>254</v>
      </c>
    </row>
    <row r="75" spans="1:15" ht="15.75" x14ac:dyDescent="0.25">
      <c r="A75" s="121"/>
      <c r="B75" s="4" t="s">
        <v>383</v>
      </c>
    </row>
    <row r="76" spans="1:15" ht="15.75" x14ac:dyDescent="0.25">
      <c r="A76" s="121"/>
      <c r="B76" s="213" t="s">
        <v>254</v>
      </c>
    </row>
    <row r="77" spans="1:15" ht="15.75" x14ac:dyDescent="0.25">
      <c r="A77" s="121"/>
      <c r="B77" s="214" t="s">
        <v>255</v>
      </c>
    </row>
    <row r="78" spans="1:15" ht="15.75" x14ac:dyDescent="0.25">
      <c r="A78" s="121"/>
      <c r="B78" s="214" t="s">
        <v>256</v>
      </c>
    </row>
    <row r="79" spans="1:15" ht="15.75" x14ac:dyDescent="0.25">
      <c r="A79" s="121"/>
      <c r="B79" s="4" t="s">
        <v>257</v>
      </c>
    </row>
    <row r="80" spans="1:15" ht="15.75" x14ac:dyDescent="0.25">
      <c r="B80" s="214" t="s">
        <v>393</v>
      </c>
    </row>
    <row r="81" spans="1:2" ht="15.75" x14ac:dyDescent="0.25">
      <c r="A81" s="121" t="s">
        <v>389</v>
      </c>
    </row>
    <row r="82" spans="1:2" ht="15.75" x14ac:dyDescent="0.25">
      <c r="A82" s="124" t="s">
        <v>391</v>
      </c>
    </row>
    <row r="83" spans="1:2" ht="15" x14ac:dyDescent="0.25">
      <c r="B83" s="305" t="s">
        <v>392</v>
      </c>
    </row>
    <row r="84" spans="1:2" ht="15.75" x14ac:dyDescent="0.25">
      <c r="A84" s="4" t="s">
        <v>386</v>
      </c>
    </row>
    <row r="85" spans="1:2" ht="15.75" x14ac:dyDescent="0.25">
      <c r="A85" s="4" t="s">
        <v>51</v>
      </c>
    </row>
    <row r="86" spans="1:2" ht="15.75" x14ac:dyDescent="0.25">
      <c r="A86" s="124" t="s">
        <v>394</v>
      </c>
    </row>
    <row r="87" spans="1:2" ht="15.75" x14ac:dyDescent="0.25">
      <c r="A87" s="121" t="s">
        <v>134</v>
      </c>
    </row>
  </sheetData>
  <sheetProtection sheet="1" objects="1" scenarios="1"/>
  <mergeCells count="110">
    <mergeCell ref="M49:M50"/>
    <mergeCell ref="L49:L50"/>
    <mergeCell ref="G47:H47"/>
    <mergeCell ref="R8:R9"/>
    <mergeCell ref="A6:R7"/>
    <mergeCell ref="Q1:R1"/>
    <mergeCell ref="Q2:R2"/>
    <mergeCell ref="Q4:R4"/>
    <mergeCell ref="Q5:R5"/>
    <mergeCell ref="B31:C31"/>
    <mergeCell ref="D31:H31"/>
    <mergeCell ref="Q8:Q9"/>
    <mergeCell ref="J8:J9"/>
    <mergeCell ref="N8:N9"/>
    <mergeCell ref="O8:O9"/>
    <mergeCell ref="M8:M9"/>
    <mergeCell ref="O2:P2"/>
    <mergeCell ref="O4:P4"/>
    <mergeCell ref="O5:P5"/>
    <mergeCell ref="P8:P9"/>
    <mergeCell ref="O3:P3"/>
    <mergeCell ref="M1:N2"/>
    <mergeCell ref="M3:N3"/>
    <mergeCell ref="B44:C44"/>
    <mergeCell ref="Q3:R3"/>
    <mergeCell ref="A1:B4"/>
    <mergeCell ref="A5:B5"/>
    <mergeCell ref="A8:A9"/>
    <mergeCell ref="M4:N5"/>
    <mergeCell ref="K1:L2"/>
    <mergeCell ref="K4:L5"/>
    <mergeCell ref="O1:P1"/>
    <mergeCell ref="L8:L9"/>
    <mergeCell ref="C1:J5"/>
    <mergeCell ref="B8:C9"/>
    <mergeCell ref="K8:K9"/>
    <mergeCell ref="D12:H12"/>
    <mergeCell ref="K3:L3"/>
    <mergeCell ref="B46:C46"/>
    <mergeCell ref="B12:C12"/>
    <mergeCell ref="D43:H43"/>
    <mergeCell ref="B39:C39"/>
    <mergeCell ref="D39:H39"/>
    <mergeCell ref="B41:C41"/>
    <mergeCell ref="D41:H41"/>
    <mergeCell ref="B16:C16"/>
    <mergeCell ref="D16:H16"/>
    <mergeCell ref="B17:C17"/>
    <mergeCell ref="B18:C18"/>
    <mergeCell ref="D17:H17"/>
    <mergeCell ref="D18:H18"/>
    <mergeCell ref="D44:H44"/>
    <mergeCell ref="D40:H40"/>
    <mergeCell ref="B27:C27"/>
    <mergeCell ref="D27:H27"/>
    <mergeCell ref="B42:C42"/>
    <mergeCell ref="D42:H42"/>
    <mergeCell ref="B43:C43"/>
    <mergeCell ref="B45:C45"/>
    <mergeCell ref="B40:C40"/>
    <mergeCell ref="D46:H46"/>
    <mergeCell ref="D45:H45"/>
    <mergeCell ref="D8:H9"/>
    <mergeCell ref="B14:C14"/>
    <mergeCell ref="B20:C20"/>
    <mergeCell ref="D20:H20"/>
    <mergeCell ref="B21:C21"/>
    <mergeCell ref="D21:H21"/>
    <mergeCell ref="B36:C36"/>
    <mergeCell ref="B24:C24"/>
    <mergeCell ref="D24:H24"/>
    <mergeCell ref="B25:C25"/>
    <mergeCell ref="D25:H25"/>
    <mergeCell ref="B33:C33"/>
    <mergeCell ref="D33:H33"/>
    <mergeCell ref="D38:H38"/>
    <mergeCell ref="B30:C30"/>
    <mergeCell ref="D30:H30"/>
    <mergeCell ref="B32:C32"/>
    <mergeCell ref="D32:H32"/>
    <mergeCell ref="B35:C35"/>
    <mergeCell ref="D35:H35"/>
    <mergeCell ref="D37:H37"/>
    <mergeCell ref="B34:C34"/>
    <mergeCell ref="D34:H34"/>
    <mergeCell ref="B38:C38"/>
    <mergeCell ref="A66:B66"/>
    <mergeCell ref="D36:H36"/>
    <mergeCell ref="B10:C10"/>
    <mergeCell ref="D10:H10"/>
    <mergeCell ref="B11:C11"/>
    <mergeCell ref="D11:H11"/>
    <mergeCell ref="B26:C26"/>
    <mergeCell ref="D26:H26"/>
    <mergeCell ref="B15:C15"/>
    <mergeCell ref="D15:H15"/>
    <mergeCell ref="B19:C19"/>
    <mergeCell ref="D19:H19"/>
    <mergeCell ref="D14:H14"/>
    <mergeCell ref="B13:C13"/>
    <mergeCell ref="D13:H13"/>
    <mergeCell ref="B22:C22"/>
    <mergeCell ref="D22:H22"/>
    <mergeCell ref="B23:C23"/>
    <mergeCell ref="B28:C28"/>
    <mergeCell ref="D28:H28"/>
    <mergeCell ref="D23:H23"/>
    <mergeCell ref="D29:H29"/>
    <mergeCell ref="B29:C29"/>
    <mergeCell ref="B37:C37"/>
  </mergeCells>
  <phoneticPr fontId="40" type="noConversion"/>
  <hyperlinks>
    <hyperlink ref="B74" r:id="rId1" display="Financing Details" xr:uid="{80FC749D-529A-4CFD-AFF7-B81CB3C4B5E1}"/>
    <hyperlink ref="B76" r:id="rId2" display="Financing Details" xr:uid="{34675FB2-01A7-4054-A1FF-FA6068A02638}"/>
    <hyperlink ref="B83" r:id="rId3" xr:uid="{D805614B-4145-42BF-9D54-7B69E105AC08}"/>
  </hyperlinks>
  <printOptions horizontalCentered="1"/>
  <pageMargins left="0.3" right="0.3" top="0.2" bottom="0.2" header="0.3" footer="0.3"/>
  <pageSetup scale="50" orientation="landscape" r:id="rId4"/>
  <drawing r:id="rId5"/>
  <legacyDrawing r:id="rId6"/>
  <oleObjects>
    <mc:AlternateContent xmlns:mc="http://schemas.openxmlformats.org/markup-compatibility/2006">
      <mc:Choice Requires="x14">
        <oleObject progId="AcroExch.Document.DC" dvAspect="DVASPECT_ICON" shapeId="8193" r:id="rId7">
          <objectPr locked="0" defaultSize="0" autoPict="0" r:id="rId8">
            <anchor moveWithCells="1">
              <from>
                <xdr:col>3</xdr:col>
                <xdr:colOff>600075</xdr:colOff>
                <xdr:row>11</xdr:row>
                <xdr:rowOff>114300</xdr:rowOff>
              </from>
              <to>
                <xdr:col>6</xdr:col>
                <xdr:colOff>0</xdr:colOff>
                <xdr:row>11</xdr:row>
                <xdr:rowOff>1266825</xdr:rowOff>
              </to>
            </anchor>
          </objectPr>
        </oleObject>
      </mc:Choice>
      <mc:Fallback>
        <oleObject progId="AcroExch.Document.DC" dvAspect="DVASPECT_ICON" shapeId="8193" r:id="rId7"/>
      </mc:Fallback>
    </mc:AlternateContent>
    <mc:AlternateContent xmlns:mc="http://schemas.openxmlformats.org/markup-compatibility/2006">
      <mc:Choice Requires="x14">
        <oleObject progId="AcroExch.Document.DC" dvAspect="DVASPECT_ICON" shapeId="8195" r:id="rId9">
          <objectPr locked="0" defaultSize="0" autoPict="0" r:id="rId10">
            <anchor moveWithCells="1">
              <from>
                <xdr:col>3</xdr:col>
                <xdr:colOff>628650</xdr:colOff>
                <xdr:row>13</xdr:row>
                <xdr:rowOff>133350</xdr:rowOff>
              </from>
              <to>
                <xdr:col>5</xdr:col>
                <xdr:colOff>704850</xdr:colOff>
                <xdr:row>13</xdr:row>
                <xdr:rowOff>1228725</xdr:rowOff>
              </to>
            </anchor>
          </objectPr>
        </oleObject>
      </mc:Choice>
      <mc:Fallback>
        <oleObject progId="AcroExch.Document.DC" dvAspect="DVASPECT_ICON" shapeId="8195" r:id="rId9"/>
      </mc:Fallback>
    </mc:AlternateContent>
    <mc:AlternateContent xmlns:mc="http://schemas.openxmlformats.org/markup-compatibility/2006">
      <mc:Choice Requires="x14">
        <oleObject progId="AcroExch.Document.DC" dvAspect="DVASPECT_ICON" shapeId="8199" r:id="rId11">
          <objectPr locked="0" defaultSize="0" autoPict="0" r:id="rId12">
            <anchor moveWithCells="1">
              <from>
                <xdr:col>3</xdr:col>
                <xdr:colOff>638175</xdr:colOff>
                <xdr:row>19</xdr:row>
                <xdr:rowOff>133350</xdr:rowOff>
              </from>
              <to>
                <xdr:col>5</xdr:col>
                <xdr:colOff>695325</xdr:colOff>
                <xdr:row>19</xdr:row>
                <xdr:rowOff>1200150</xdr:rowOff>
              </to>
            </anchor>
          </objectPr>
        </oleObject>
      </mc:Choice>
      <mc:Fallback>
        <oleObject progId="AcroExch.Document.DC" dvAspect="DVASPECT_ICON" shapeId="8199" r:id="rId11"/>
      </mc:Fallback>
    </mc:AlternateContent>
    <mc:AlternateContent xmlns:mc="http://schemas.openxmlformats.org/markup-compatibility/2006">
      <mc:Choice Requires="x14">
        <oleObject progId="AcroExch.Document.DC" dvAspect="DVASPECT_ICON" shapeId="8200" r:id="rId13">
          <objectPr locked="0" defaultSize="0" autoPict="0" r:id="rId14">
            <anchor moveWithCells="1">
              <from>
                <xdr:col>3</xdr:col>
                <xdr:colOff>628650</xdr:colOff>
                <xdr:row>20</xdr:row>
                <xdr:rowOff>152400</xdr:rowOff>
              </from>
              <to>
                <xdr:col>5</xdr:col>
                <xdr:colOff>695325</xdr:colOff>
                <xdr:row>20</xdr:row>
                <xdr:rowOff>1238250</xdr:rowOff>
              </to>
            </anchor>
          </objectPr>
        </oleObject>
      </mc:Choice>
      <mc:Fallback>
        <oleObject progId="AcroExch.Document.DC" dvAspect="DVASPECT_ICON" shapeId="8200" r:id="rId13"/>
      </mc:Fallback>
    </mc:AlternateContent>
    <mc:AlternateContent xmlns:mc="http://schemas.openxmlformats.org/markup-compatibility/2006">
      <mc:Choice Requires="x14">
        <oleObject progId="AcroExch.Document.DC" dvAspect="DVASPECT_ICON" shapeId="8201" r:id="rId15">
          <objectPr locked="0" defaultSize="0" autoPict="0" r:id="rId16">
            <anchor moveWithCells="1">
              <from>
                <xdr:col>3</xdr:col>
                <xdr:colOff>628650</xdr:colOff>
                <xdr:row>21</xdr:row>
                <xdr:rowOff>142875</xdr:rowOff>
              </from>
              <to>
                <xdr:col>5</xdr:col>
                <xdr:colOff>695325</xdr:colOff>
                <xdr:row>21</xdr:row>
                <xdr:rowOff>1228725</xdr:rowOff>
              </to>
            </anchor>
          </objectPr>
        </oleObject>
      </mc:Choice>
      <mc:Fallback>
        <oleObject progId="AcroExch.Document.DC" dvAspect="DVASPECT_ICON" shapeId="8201" r:id="rId15"/>
      </mc:Fallback>
    </mc:AlternateContent>
    <mc:AlternateContent xmlns:mc="http://schemas.openxmlformats.org/markup-compatibility/2006">
      <mc:Choice Requires="x14">
        <oleObject progId="AcroExch.Document.DC" dvAspect="DVASPECT_ICON" shapeId="8202" r:id="rId17">
          <objectPr locked="0" defaultSize="0" autoPict="0" r:id="rId18">
            <anchor moveWithCells="1">
              <from>
                <xdr:col>3</xdr:col>
                <xdr:colOff>638175</xdr:colOff>
                <xdr:row>22</xdr:row>
                <xdr:rowOff>133350</xdr:rowOff>
              </from>
              <to>
                <xdr:col>6</xdr:col>
                <xdr:colOff>0</xdr:colOff>
                <xdr:row>22</xdr:row>
                <xdr:rowOff>1238250</xdr:rowOff>
              </to>
            </anchor>
          </objectPr>
        </oleObject>
      </mc:Choice>
      <mc:Fallback>
        <oleObject progId="AcroExch.Document.DC" dvAspect="DVASPECT_ICON" shapeId="8202" r:id="rId17"/>
      </mc:Fallback>
    </mc:AlternateContent>
    <mc:AlternateContent xmlns:mc="http://schemas.openxmlformats.org/markup-compatibility/2006">
      <mc:Choice Requires="x14">
        <oleObject progId="AcroExch.Document.DC" dvAspect="DVASPECT_ICON" shapeId="8205" r:id="rId19">
          <objectPr locked="0" defaultSize="0" autoPict="0" r:id="rId20">
            <anchor moveWithCells="1">
              <from>
                <xdr:col>3</xdr:col>
                <xdr:colOff>647700</xdr:colOff>
                <xdr:row>27</xdr:row>
                <xdr:rowOff>142875</xdr:rowOff>
              </from>
              <to>
                <xdr:col>5</xdr:col>
                <xdr:colOff>714375</xdr:colOff>
                <xdr:row>27</xdr:row>
                <xdr:rowOff>1238250</xdr:rowOff>
              </to>
            </anchor>
          </objectPr>
        </oleObject>
      </mc:Choice>
      <mc:Fallback>
        <oleObject progId="AcroExch.Document.DC" dvAspect="DVASPECT_ICON" shapeId="8205" r:id="rId19"/>
      </mc:Fallback>
    </mc:AlternateContent>
    <mc:AlternateContent xmlns:mc="http://schemas.openxmlformats.org/markup-compatibility/2006">
      <mc:Choice Requires="x14">
        <oleObject progId="AcroExch.Document.DC" dvAspect="DVASPECT_ICON" shapeId="8206" r:id="rId21">
          <objectPr locked="0" defaultSize="0" autoPict="0" r:id="rId22">
            <anchor moveWithCells="1">
              <from>
                <xdr:col>3</xdr:col>
                <xdr:colOff>628650</xdr:colOff>
                <xdr:row>28</xdr:row>
                <xdr:rowOff>133350</xdr:rowOff>
              </from>
              <to>
                <xdr:col>5</xdr:col>
                <xdr:colOff>704850</xdr:colOff>
                <xdr:row>28</xdr:row>
                <xdr:rowOff>1228725</xdr:rowOff>
              </to>
            </anchor>
          </objectPr>
        </oleObject>
      </mc:Choice>
      <mc:Fallback>
        <oleObject progId="AcroExch.Document.DC" dvAspect="DVASPECT_ICON" shapeId="8206" r:id="rId21"/>
      </mc:Fallback>
    </mc:AlternateContent>
    <mc:AlternateContent xmlns:mc="http://schemas.openxmlformats.org/markup-compatibility/2006">
      <mc:Choice Requires="x14">
        <oleObject progId="AcroExch.Document.DC" dvAspect="DVASPECT_ICON" shapeId="8207" r:id="rId23">
          <objectPr locked="0" defaultSize="0" autoPict="0" r:id="rId24">
            <anchor moveWithCells="1">
              <from>
                <xdr:col>3</xdr:col>
                <xdr:colOff>628650</xdr:colOff>
                <xdr:row>29</xdr:row>
                <xdr:rowOff>152400</xdr:rowOff>
              </from>
              <to>
                <xdr:col>5</xdr:col>
                <xdr:colOff>714375</xdr:colOff>
                <xdr:row>29</xdr:row>
                <xdr:rowOff>1266825</xdr:rowOff>
              </to>
            </anchor>
          </objectPr>
        </oleObject>
      </mc:Choice>
      <mc:Fallback>
        <oleObject progId="AcroExch.Document.DC" dvAspect="DVASPECT_ICON" shapeId="8207" r:id="rId23"/>
      </mc:Fallback>
    </mc:AlternateContent>
    <mc:AlternateContent xmlns:mc="http://schemas.openxmlformats.org/markup-compatibility/2006">
      <mc:Choice Requires="x14">
        <oleObject progId="AcroExch.Document.DC" dvAspect="DVASPECT_ICON" shapeId="8208" r:id="rId25">
          <objectPr locked="0" defaultSize="0" autoPict="0" r:id="rId26">
            <anchor moveWithCells="1">
              <from>
                <xdr:col>3</xdr:col>
                <xdr:colOff>628650</xdr:colOff>
                <xdr:row>30</xdr:row>
                <xdr:rowOff>142875</xdr:rowOff>
              </from>
              <to>
                <xdr:col>5</xdr:col>
                <xdr:colOff>704850</xdr:colOff>
                <xdr:row>30</xdr:row>
                <xdr:rowOff>1238250</xdr:rowOff>
              </to>
            </anchor>
          </objectPr>
        </oleObject>
      </mc:Choice>
      <mc:Fallback>
        <oleObject progId="AcroExch.Document.DC" dvAspect="DVASPECT_ICON" shapeId="8208" r:id="rId25"/>
      </mc:Fallback>
    </mc:AlternateContent>
    <mc:AlternateContent xmlns:mc="http://schemas.openxmlformats.org/markup-compatibility/2006">
      <mc:Choice Requires="x14">
        <oleObject progId="AcroExch.Document.DC" dvAspect="DVASPECT_ICON" shapeId="8209" r:id="rId27">
          <objectPr locked="0" defaultSize="0" autoPict="0" r:id="rId28">
            <anchor moveWithCells="1">
              <from>
                <xdr:col>3</xdr:col>
                <xdr:colOff>628650</xdr:colOff>
                <xdr:row>31</xdr:row>
                <xdr:rowOff>142875</xdr:rowOff>
              </from>
              <to>
                <xdr:col>5</xdr:col>
                <xdr:colOff>714375</xdr:colOff>
                <xdr:row>31</xdr:row>
                <xdr:rowOff>1247775</xdr:rowOff>
              </to>
            </anchor>
          </objectPr>
        </oleObject>
      </mc:Choice>
      <mc:Fallback>
        <oleObject progId="AcroExch.Document.DC" dvAspect="DVASPECT_ICON" shapeId="8209" r:id="rId27"/>
      </mc:Fallback>
    </mc:AlternateContent>
    <mc:AlternateContent xmlns:mc="http://schemas.openxmlformats.org/markup-compatibility/2006">
      <mc:Choice Requires="x14">
        <oleObject progId="AcroExch.Document.DC" dvAspect="DVASPECT_ICON" shapeId="8210" r:id="rId29">
          <objectPr locked="0" defaultSize="0" autoPict="0" r:id="rId30">
            <anchor moveWithCells="1">
              <from>
                <xdr:col>3</xdr:col>
                <xdr:colOff>657225</xdr:colOff>
                <xdr:row>33</xdr:row>
                <xdr:rowOff>161925</xdr:rowOff>
              </from>
              <to>
                <xdr:col>5</xdr:col>
                <xdr:colOff>714375</xdr:colOff>
                <xdr:row>33</xdr:row>
                <xdr:rowOff>1247775</xdr:rowOff>
              </to>
            </anchor>
          </objectPr>
        </oleObject>
      </mc:Choice>
      <mc:Fallback>
        <oleObject progId="AcroExch.Document.DC" dvAspect="DVASPECT_ICON" shapeId="8210" r:id="rId29"/>
      </mc:Fallback>
    </mc:AlternateContent>
    <mc:AlternateContent xmlns:mc="http://schemas.openxmlformats.org/markup-compatibility/2006">
      <mc:Choice Requires="x14">
        <oleObject progId="AcroExch.Document.DC" dvAspect="DVASPECT_ICON" shapeId="8211" r:id="rId31">
          <objectPr locked="0" defaultSize="0" autoPict="0" r:id="rId32">
            <anchor moveWithCells="1">
              <from>
                <xdr:col>3</xdr:col>
                <xdr:colOff>657225</xdr:colOff>
                <xdr:row>34</xdr:row>
                <xdr:rowOff>133350</xdr:rowOff>
              </from>
              <to>
                <xdr:col>5</xdr:col>
                <xdr:colOff>723900</xdr:colOff>
                <xdr:row>34</xdr:row>
                <xdr:rowOff>1228725</xdr:rowOff>
              </to>
            </anchor>
          </objectPr>
        </oleObject>
      </mc:Choice>
      <mc:Fallback>
        <oleObject progId="AcroExch.Document.DC" dvAspect="DVASPECT_ICON" shapeId="8211" r:id="rId31"/>
      </mc:Fallback>
    </mc:AlternateContent>
    <mc:AlternateContent xmlns:mc="http://schemas.openxmlformats.org/markup-compatibility/2006">
      <mc:Choice Requires="x14">
        <oleObject progId="AcroExch.Document.DC" dvAspect="DVASPECT_ICON" shapeId="8213" r:id="rId33">
          <objectPr locked="0" defaultSize="0" autoPict="0" r:id="rId34">
            <anchor moveWithCells="1">
              <from>
                <xdr:col>3</xdr:col>
                <xdr:colOff>638175</xdr:colOff>
                <xdr:row>36</xdr:row>
                <xdr:rowOff>142875</xdr:rowOff>
              </from>
              <to>
                <xdr:col>5</xdr:col>
                <xdr:colOff>714375</xdr:colOff>
                <xdr:row>36</xdr:row>
                <xdr:rowOff>1238250</xdr:rowOff>
              </to>
            </anchor>
          </objectPr>
        </oleObject>
      </mc:Choice>
      <mc:Fallback>
        <oleObject progId="AcroExch.Document.DC" dvAspect="DVASPECT_ICON" shapeId="8213" r:id="rId33"/>
      </mc:Fallback>
    </mc:AlternateContent>
    <mc:AlternateContent xmlns:mc="http://schemas.openxmlformats.org/markup-compatibility/2006">
      <mc:Choice Requires="x14">
        <oleObject progId="AcroExch.Document.DC" dvAspect="DVASPECT_ICON" shapeId="8214" r:id="rId35">
          <objectPr locked="0" defaultSize="0" autoPict="0" r:id="rId36">
            <anchor moveWithCells="1">
              <from>
                <xdr:col>3</xdr:col>
                <xdr:colOff>638175</xdr:colOff>
                <xdr:row>37</xdr:row>
                <xdr:rowOff>114300</xdr:rowOff>
              </from>
              <to>
                <xdr:col>5</xdr:col>
                <xdr:colOff>714375</xdr:colOff>
                <xdr:row>37</xdr:row>
                <xdr:rowOff>1219200</xdr:rowOff>
              </to>
            </anchor>
          </objectPr>
        </oleObject>
      </mc:Choice>
      <mc:Fallback>
        <oleObject progId="AcroExch.Document.DC" dvAspect="DVASPECT_ICON" shapeId="8214" r:id="rId35"/>
      </mc:Fallback>
    </mc:AlternateContent>
    <mc:AlternateContent xmlns:mc="http://schemas.openxmlformats.org/markup-compatibility/2006">
      <mc:Choice Requires="x14">
        <oleObject progId="AcroExch.Document.DC" dvAspect="DVASPECT_ICON" shapeId="8216" r:id="rId37">
          <objectPr locked="0" defaultSize="0" autoPict="0" r:id="rId38">
            <anchor moveWithCells="1">
              <from>
                <xdr:col>3</xdr:col>
                <xdr:colOff>638175</xdr:colOff>
                <xdr:row>38</xdr:row>
                <xdr:rowOff>142875</xdr:rowOff>
              </from>
              <to>
                <xdr:col>5</xdr:col>
                <xdr:colOff>714375</xdr:colOff>
                <xdr:row>38</xdr:row>
                <xdr:rowOff>1238250</xdr:rowOff>
              </to>
            </anchor>
          </objectPr>
        </oleObject>
      </mc:Choice>
      <mc:Fallback>
        <oleObject progId="AcroExch.Document.DC" dvAspect="DVASPECT_ICON" shapeId="8216" r:id="rId37"/>
      </mc:Fallback>
    </mc:AlternateContent>
    <mc:AlternateContent xmlns:mc="http://schemas.openxmlformats.org/markup-compatibility/2006">
      <mc:Choice Requires="x14">
        <oleObject progId="AcroExch.Document.DC" dvAspect="DVASPECT_ICON" shapeId="8217" r:id="rId39">
          <objectPr locked="0" defaultSize="0" autoPict="0" r:id="rId40">
            <anchor moveWithCells="1">
              <from>
                <xdr:col>3</xdr:col>
                <xdr:colOff>638175</xdr:colOff>
                <xdr:row>39</xdr:row>
                <xdr:rowOff>133350</xdr:rowOff>
              </from>
              <to>
                <xdr:col>5</xdr:col>
                <xdr:colOff>695325</xdr:colOff>
                <xdr:row>39</xdr:row>
                <xdr:rowOff>1219200</xdr:rowOff>
              </to>
            </anchor>
          </objectPr>
        </oleObject>
      </mc:Choice>
      <mc:Fallback>
        <oleObject progId="AcroExch.Document.DC" dvAspect="DVASPECT_ICON" shapeId="8217" r:id="rId39"/>
      </mc:Fallback>
    </mc:AlternateContent>
    <mc:AlternateContent xmlns:mc="http://schemas.openxmlformats.org/markup-compatibility/2006">
      <mc:Choice Requires="x14">
        <oleObject progId="AcroExch.Document.DC" dvAspect="DVASPECT_ICON" shapeId="8218" r:id="rId41">
          <objectPr locked="0" defaultSize="0" autoPict="0" r:id="rId42">
            <anchor moveWithCells="1">
              <from>
                <xdr:col>3</xdr:col>
                <xdr:colOff>657225</xdr:colOff>
                <xdr:row>41</xdr:row>
                <xdr:rowOff>142875</xdr:rowOff>
              </from>
              <to>
                <xdr:col>5</xdr:col>
                <xdr:colOff>714375</xdr:colOff>
                <xdr:row>41</xdr:row>
                <xdr:rowOff>1228725</xdr:rowOff>
              </to>
            </anchor>
          </objectPr>
        </oleObject>
      </mc:Choice>
      <mc:Fallback>
        <oleObject progId="AcroExch.Document.DC" dvAspect="DVASPECT_ICON" shapeId="8218" r:id="rId41"/>
      </mc:Fallback>
    </mc:AlternateContent>
    <mc:AlternateContent xmlns:mc="http://schemas.openxmlformats.org/markup-compatibility/2006">
      <mc:Choice Requires="x14">
        <oleObject progId="AcroExch.Document.DC" dvAspect="DVASPECT_ICON" shapeId="8219" r:id="rId43">
          <objectPr locked="0" defaultSize="0" autoPict="0" r:id="rId44">
            <anchor moveWithCells="1">
              <from>
                <xdr:col>3</xdr:col>
                <xdr:colOff>657225</xdr:colOff>
                <xdr:row>42</xdr:row>
                <xdr:rowOff>152400</xdr:rowOff>
              </from>
              <to>
                <xdr:col>5</xdr:col>
                <xdr:colOff>695325</xdr:colOff>
                <xdr:row>42</xdr:row>
                <xdr:rowOff>1228725</xdr:rowOff>
              </to>
            </anchor>
          </objectPr>
        </oleObject>
      </mc:Choice>
      <mc:Fallback>
        <oleObject progId="AcroExch.Document.DC" dvAspect="DVASPECT_ICON" shapeId="8219" r:id="rId43"/>
      </mc:Fallback>
    </mc:AlternateContent>
    <mc:AlternateContent xmlns:mc="http://schemas.openxmlformats.org/markup-compatibility/2006">
      <mc:Choice Requires="x14">
        <oleObject progId="AcroExch.Document.DC" dvAspect="DVASPECT_ICON" shapeId="8221" r:id="rId45">
          <objectPr locked="0" defaultSize="0" autoPict="0" r:id="rId46">
            <anchor moveWithCells="1">
              <from>
                <xdr:col>3</xdr:col>
                <xdr:colOff>657225</xdr:colOff>
                <xdr:row>43</xdr:row>
                <xdr:rowOff>171450</xdr:rowOff>
              </from>
              <to>
                <xdr:col>5</xdr:col>
                <xdr:colOff>676275</xdr:colOff>
                <xdr:row>43</xdr:row>
                <xdr:rowOff>1228725</xdr:rowOff>
              </to>
            </anchor>
          </objectPr>
        </oleObject>
      </mc:Choice>
      <mc:Fallback>
        <oleObject progId="AcroExch.Document.DC" dvAspect="DVASPECT_ICON" shapeId="8221" r:id="rId45"/>
      </mc:Fallback>
    </mc:AlternateContent>
    <mc:AlternateContent xmlns:mc="http://schemas.openxmlformats.org/markup-compatibility/2006">
      <mc:Choice Requires="x14">
        <oleObject progId="AcroExch.Document.DC" dvAspect="DVASPECT_ICON" shapeId="8222" r:id="rId47">
          <objectPr locked="0" defaultSize="0" autoPict="0" r:id="rId48">
            <anchor moveWithCells="1">
              <from>
                <xdr:col>3</xdr:col>
                <xdr:colOff>666750</xdr:colOff>
                <xdr:row>44</xdr:row>
                <xdr:rowOff>152400</xdr:rowOff>
              </from>
              <to>
                <xdr:col>5</xdr:col>
                <xdr:colOff>704850</xdr:colOff>
                <xdr:row>44</xdr:row>
                <xdr:rowOff>1228725</xdr:rowOff>
              </to>
            </anchor>
          </objectPr>
        </oleObject>
      </mc:Choice>
      <mc:Fallback>
        <oleObject progId="AcroExch.Document.DC" dvAspect="DVASPECT_ICON" shapeId="8222" r:id="rId47"/>
      </mc:Fallback>
    </mc:AlternateContent>
    <mc:AlternateContent xmlns:mc="http://schemas.openxmlformats.org/markup-compatibility/2006">
      <mc:Choice Requires="x14">
        <oleObject progId="AcroExch.Document.DC" dvAspect="DVASPECT_ICON" shapeId="8223" r:id="rId49">
          <objectPr locked="0" defaultSize="0" autoPict="0" r:id="rId50">
            <anchor moveWithCells="1">
              <from>
                <xdr:col>3</xdr:col>
                <xdr:colOff>657225</xdr:colOff>
                <xdr:row>26</xdr:row>
                <xdr:rowOff>133350</xdr:rowOff>
              </from>
              <to>
                <xdr:col>5</xdr:col>
                <xdr:colOff>723900</xdr:colOff>
                <xdr:row>26</xdr:row>
                <xdr:rowOff>1228725</xdr:rowOff>
              </to>
            </anchor>
          </objectPr>
        </oleObject>
      </mc:Choice>
      <mc:Fallback>
        <oleObject progId="AcroExch.Document.DC" dvAspect="DVASPECT_ICON" shapeId="8223" r:id="rId49"/>
      </mc:Fallback>
    </mc:AlternateContent>
    <mc:AlternateContent xmlns:mc="http://schemas.openxmlformats.org/markup-compatibility/2006">
      <mc:Choice Requires="x14">
        <oleObject progId="AcroExch.Document.DC" dvAspect="DVASPECT_ICON" shapeId="8228" r:id="rId51">
          <objectPr locked="0" defaultSize="0" autoPict="0" r:id="rId52">
            <anchor moveWithCells="1">
              <from>
                <xdr:col>3</xdr:col>
                <xdr:colOff>628650</xdr:colOff>
                <xdr:row>16</xdr:row>
                <xdr:rowOff>123825</xdr:rowOff>
              </from>
              <to>
                <xdr:col>5</xdr:col>
                <xdr:colOff>714375</xdr:colOff>
                <xdr:row>16</xdr:row>
                <xdr:rowOff>1228725</xdr:rowOff>
              </to>
            </anchor>
          </objectPr>
        </oleObject>
      </mc:Choice>
      <mc:Fallback>
        <oleObject progId="AcroExch.Document.DC" dvAspect="DVASPECT_ICON" shapeId="8228" r:id="rId51"/>
      </mc:Fallback>
    </mc:AlternateContent>
    <mc:AlternateContent xmlns:mc="http://schemas.openxmlformats.org/markup-compatibility/2006">
      <mc:Choice Requires="x14">
        <oleObject progId="AcroExch.Document.DC" dvAspect="DVASPECT_ICON" shapeId="8230" r:id="rId53">
          <objectPr locked="0" defaultSize="0" autoPict="0" r:id="rId54">
            <anchor moveWithCells="1">
              <from>
                <xdr:col>3</xdr:col>
                <xdr:colOff>609600</xdr:colOff>
                <xdr:row>12</xdr:row>
                <xdr:rowOff>114300</xdr:rowOff>
              </from>
              <to>
                <xdr:col>5</xdr:col>
                <xdr:colOff>714375</xdr:colOff>
                <xdr:row>12</xdr:row>
                <xdr:rowOff>1238250</xdr:rowOff>
              </to>
            </anchor>
          </objectPr>
        </oleObject>
      </mc:Choice>
      <mc:Fallback>
        <oleObject progId="AcroExch.Document.DC" dvAspect="DVASPECT_ICON" shapeId="8230" r:id="rId53"/>
      </mc:Fallback>
    </mc:AlternateContent>
    <mc:AlternateContent xmlns:mc="http://schemas.openxmlformats.org/markup-compatibility/2006">
      <mc:Choice Requires="x14">
        <oleObject progId="AcroExch.Document.DC" dvAspect="DVASPECT_ICON" shapeId="8231" r:id="rId55">
          <objectPr locked="0" defaultSize="0" autoPict="0" r:id="rId56">
            <anchor moveWithCells="1">
              <from>
                <xdr:col>3</xdr:col>
                <xdr:colOff>647700</xdr:colOff>
                <xdr:row>40</xdr:row>
                <xdr:rowOff>142875</xdr:rowOff>
              </from>
              <to>
                <xdr:col>5</xdr:col>
                <xdr:colOff>714375</xdr:colOff>
                <xdr:row>40</xdr:row>
                <xdr:rowOff>1238250</xdr:rowOff>
              </to>
            </anchor>
          </objectPr>
        </oleObject>
      </mc:Choice>
      <mc:Fallback>
        <oleObject progId="AcroExch.Document.DC" dvAspect="DVASPECT_ICON" shapeId="8231" r:id="rId55"/>
      </mc:Fallback>
    </mc:AlternateContent>
    <mc:AlternateContent xmlns:mc="http://schemas.openxmlformats.org/markup-compatibility/2006">
      <mc:Choice Requires="x14">
        <oleObject progId="AcroExch.Document.DC" dvAspect="DVASPECT_ICON" shapeId="8232" r:id="rId57">
          <objectPr locked="0" defaultSize="0" autoPict="0" r:id="rId58">
            <anchor moveWithCells="1">
              <from>
                <xdr:col>3</xdr:col>
                <xdr:colOff>628650</xdr:colOff>
                <xdr:row>14</xdr:row>
                <xdr:rowOff>161925</xdr:rowOff>
              </from>
              <to>
                <xdr:col>5</xdr:col>
                <xdr:colOff>685800</xdr:colOff>
                <xdr:row>14</xdr:row>
                <xdr:rowOff>1247775</xdr:rowOff>
              </to>
            </anchor>
          </objectPr>
        </oleObject>
      </mc:Choice>
      <mc:Fallback>
        <oleObject progId="AcroExch.Document.DC" dvAspect="DVASPECT_ICON" shapeId="8232" r:id="rId57"/>
      </mc:Fallback>
    </mc:AlternateContent>
    <mc:AlternateContent xmlns:mc="http://schemas.openxmlformats.org/markup-compatibility/2006">
      <mc:Choice Requires="x14">
        <oleObject progId="AcroExch.Document.DC" dvAspect="DVASPECT_ICON" shapeId="8233" r:id="rId59">
          <objectPr locked="0" defaultSize="0" autoPict="0" r:id="rId58">
            <anchor moveWithCells="1">
              <from>
                <xdr:col>3</xdr:col>
                <xdr:colOff>638175</xdr:colOff>
                <xdr:row>15</xdr:row>
                <xdr:rowOff>133350</xdr:rowOff>
              </from>
              <to>
                <xdr:col>5</xdr:col>
                <xdr:colOff>695325</xdr:colOff>
                <xdr:row>15</xdr:row>
                <xdr:rowOff>1209675</xdr:rowOff>
              </to>
            </anchor>
          </objectPr>
        </oleObject>
      </mc:Choice>
      <mc:Fallback>
        <oleObject progId="AcroExch.Document.DC" dvAspect="DVASPECT_ICON" shapeId="8233" r:id="rId59"/>
      </mc:Fallback>
    </mc:AlternateContent>
    <mc:AlternateContent xmlns:mc="http://schemas.openxmlformats.org/markup-compatibility/2006">
      <mc:Choice Requires="x14">
        <oleObject progId="AcroExch.Document.DC" dvAspect="DVASPECT_ICON" shapeId="8234" r:id="rId60">
          <objectPr locked="0" defaultSize="0" autoPict="0" r:id="rId61">
            <anchor moveWithCells="1">
              <from>
                <xdr:col>3</xdr:col>
                <xdr:colOff>657225</xdr:colOff>
                <xdr:row>18</xdr:row>
                <xdr:rowOff>133350</xdr:rowOff>
              </from>
              <to>
                <xdr:col>5</xdr:col>
                <xdr:colOff>714375</xdr:colOff>
                <xdr:row>18</xdr:row>
                <xdr:rowOff>1209675</xdr:rowOff>
              </to>
            </anchor>
          </objectPr>
        </oleObject>
      </mc:Choice>
      <mc:Fallback>
        <oleObject progId="AcroExch.Document.DC" dvAspect="DVASPECT_ICON" shapeId="8234" r:id="rId60"/>
      </mc:Fallback>
    </mc:AlternateContent>
    <mc:AlternateContent xmlns:mc="http://schemas.openxmlformats.org/markup-compatibility/2006">
      <mc:Choice Requires="x14">
        <oleObject progId="AcroExch.Document.DC" dvAspect="DVASPECT_ICON" shapeId="8236" r:id="rId62">
          <objectPr locked="0" defaultSize="0" autoPict="0" r:id="rId63">
            <anchor moveWithCells="1">
              <from>
                <xdr:col>3</xdr:col>
                <xdr:colOff>628650</xdr:colOff>
                <xdr:row>17</xdr:row>
                <xdr:rowOff>142875</xdr:rowOff>
              </from>
              <to>
                <xdr:col>5</xdr:col>
                <xdr:colOff>714375</xdr:colOff>
                <xdr:row>17</xdr:row>
                <xdr:rowOff>1247775</xdr:rowOff>
              </to>
            </anchor>
          </objectPr>
        </oleObject>
      </mc:Choice>
      <mc:Fallback>
        <oleObject progId="AcroExch.Document.DC" dvAspect="DVASPECT_ICON" shapeId="8236" r:id="rId62"/>
      </mc:Fallback>
    </mc:AlternateContent>
    <mc:AlternateContent xmlns:mc="http://schemas.openxmlformats.org/markup-compatibility/2006">
      <mc:Choice Requires="x14">
        <oleObject progId="Acrobat.Document.DC" dvAspect="DVASPECT_ICON" shapeId="8238" r:id="rId64">
          <objectPr locked="0" defaultSize="0" autoPict="0" r:id="rId65">
            <anchor moveWithCells="1">
              <from>
                <xdr:col>3</xdr:col>
                <xdr:colOff>581025</xdr:colOff>
                <xdr:row>10</xdr:row>
                <xdr:rowOff>114300</xdr:rowOff>
              </from>
              <to>
                <xdr:col>5</xdr:col>
                <xdr:colOff>733425</xdr:colOff>
                <xdr:row>10</xdr:row>
                <xdr:rowOff>1276350</xdr:rowOff>
              </to>
            </anchor>
          </objectPr>
        </oleObject>
      </mc:Choice>
      <mc:Fallback>
        <oleObject progId="Acrobat.Document.DC" dvAspect="DVASPECT_ICON" shapeId="8238" r:id="rId64"/>
      </mc:Fallback>
    </mc:AlternateContent>
    <mc:AlternateContent xmlns:mc="http://schemas.openxmlformats.org/markup-compatibility/2006">
      <mc:Choice Requires="x14">
        <oleObject progId="Acrobat.Document.DC" dvAspect="DVASPECT_ICON" shapeId="8239" r:id="rId66">
          <objectPr locked="0" defaultSize="0" autoPict="0" r:id="rId67">
            <anchor moveWithCells="1">
              <from>
                <xdr:col>3</xdr:col>
                <xdr:colOff>666750</xdr:colOff>
                <xdr:row>25</xdr:row>
                <xdr:rowOff>142875</xdr:rowOff>
              </from>
              <to>
                <xdr:col>5</xdr:col>
                <xdr:colOff>723900</xdr:colOff>
                <xdr:row>25</xdr:row>
                <xdr:rowOff>1228725</xdr:rowOff>
              </to>
            </anchor>
          </objectPr>
        </oleObject>
      </mc:Choice>
      <mc:Fallback>
        <oleObject progId="Acrobat.Document.DC" dvAspect="DVASPECT_ICON" shapeId="8239" r:id="rId66"/>
      </mc:Fallback>
    </mc:AlternateContent>
    <mc:AlternateContent xmlns:mc="http://schemas.openxmlformats.org/markup-compatibility/2006">
      <mc:Choice Requires="x14">
        <oleObject progId="Acrobat.Document.DC" dvAspect="DVASPECT_ICON" shapeId="8240" r:id="rId68">
          <objectPr locked="0" defaultSize="0" autoPict="0" r:id="rId69">
            <anchor moveWithCells="1">
              <from>
                <xdr:col>3</xdr:col>
                <xdr:colOff>609600</xdr:colOff>
                <xdr:row>9</xdr:row>
                <xdr:rowOff>133350</xdr:rowOff>
              </from>
              <to>
                <xdr:col>5</xdr:col>
                <xdr:colOff>723900</xdr:colOff>
                <xdr:row>9</xdr:row>
                <xdr:rowOff>1257300</xdr:rowOff>
              </to>
            </anchor>
          </objectPr>
        </oleObject>
      </mc:Choice>
      <mc:Fallback>
        <oleObject progId="Acrobat.Document.DC" dvAspect="DVASPECT_ICON" shapeId="8240" r:id="rId68"/>
      </mc:Fallback>
    </mc:AlternateContent>
    <mc:AlternateContent xmlns:mc="http://schemas.openxmlformats.org/markup-compatibility/2006">
      <mc:Choice Requires="x14">
        <oleObject progId="Acrobat.Document.DC" dvAspect="DVASPECT_ICON" shapeId="8241" r:id="rId70">
          <objectPr locked="0" defaultSize="0" autoPict="0" r:id="rId71">
            <anchor moveWithCells="1">
              <from>
                <xdr:col>3</xdr:col>
                <xdr:colOff>676275</xdr:colOff>
                <xdr:row>35</xdr:row>
                <xdr:rowOff>152400</xdr:rowOff>
              </from>
              <to>
                <xdr:col>5</xdr:col>
                <xdr:colOff>714375</xdr:colOff>
                <xdr:row>35</xdr:row>
                <xdr:rowOff>1228725</xdr:rowOff>
              </to>
            </anchor>
          </objectPr>
        </oleObject>
      </mc:Choice>
      <mc:Fallback>
        <oleObject progId="Acrobat.Document.DC" dvAspect="DVASPECT_ICON" shapeId="8241" r:id="rId70"/>
      </mc:Fallback>
    </mc:AlternateContent>
    <mc:AlternateContent xmlns:mc="http://schemas.openxmlformats.org/markup-compatibility/2006">
      <mc:Choice Requires="x14">
        <oleObject progId="AcroExch.Document.DC" dvAspect="DVASPECT_ICON" shapeId="8242" r:id="rId72">
          <objectPr locked="0" defaultSize="0" autoPict="0" r:id="rId73">
            <anchor moveWithCells="1">
              <from>
                <xdr:col>3</xdr:col>
                <xdr:colOff>657225</xdr:colOff>
                <xdr:row>23</xdr:row>
                <xdr:rowOff>142875</xdr:rowOff>
              </from>
              <to>
                <xdr:col>5</xdr:col>
                <xdr:colOff>714375</xdr:colOff>
                <xdr:row>23</xdr:row>
                <xdr:rowOff>1228725</xdr:rowOff>
              </to>
            </anchor>
          </objectPr>
        </oleObject>
      </mc:Choice>
      <mc:Fallback>
        <oleObject progId="AcroExch.Document.DC" dvAspect="DVASPECT_ICON" shapeId="8242" r:id="rId72"/>
      </mc:Fallback>
    </mc:AlternateContent>
    <mc:AlternateContent xmlns:mc="http://schemas.openxmlformats.org/markup-compatibility/2006">
      <mc:Choice Requires="x14">
        <oleObject progId="AcroExch.Document.DC" dvAspect="DVASPECT_ICON" shapeId="8244" r:id="rId74">
          <objectPr locked="0" defaultSize="0" autoPict="0" r:id="rId75">
            <anchor moveWithCells="1">
              <from>
                <xdr:col>3</xdr:col>
                <xdr:colOff>666750</xdr:colOff>
                <xdr:row>24</xdr:row>
                <xdr:rowOff>152400</xdr:rowOff>
              </from>
              <to>
                <xdr:col>5</xdr:col>
                <xdr:colOff>704850</xdr:colOff>
                <xdr:row>24</xdr:row>
                <xdr:rowOff>1228725</xdr:rowOff>
              </to>
            </anchor>
          </objectPr>
        </oleObject>
      </mc:Choice>
      <mc:Fallback>
        <oleObject progId="AcroExch.Document.DC" dvAspect="DVASPECT_ICON" shapeId="8244" r:id="rId74"/>
      </mc:Fallback>
    </mc:AlternateContent>
    <mc:AlternateContent xmlns:mc="http://schemas.openxmlformats.org/markup-compatibility/2006">
      <mc:Choice Requires="x14">
        <oleObject progId="AcroExch.Document.DC" dvAspect="DVASPECT_ICON" shapeId="8245" r:id="rId76">
          <objectPr locked="0" defaultSize="0" autoPict="0" r:id="rId77">
            <anchor moveWithCells="1">
              <from>
                <xdr:col>3</xdr:col>
                <xdr:colOff>619125</xdr:colOff>
                <xdr:row>32</xdr:row>
                <xdr:rowOff>142875</xdr:rowOff>
              </from>
              <to>
                <xdr:col>5</xdr:col>
                <xdr:colOff>676275</xdr:colOff>
                <xdr:row>32</xdr:row>
                <xdr:rowOff>1228725</xdr:rowOff>
              </to>
            </anchor>
          </objectPr>
        </oleObject>
      </mc:Choice>
      <mc:Fallback>
        <oleObject progId="AcroExch.Document.DC" dvAspect="DVASPECT_ICON" shapeId="8245" r:id="rId76"/>
      </mc:Fallback>
    </mc:AlternateContent>
  </oleObjec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8"/>
  <sheetViews>
    <sheetView zoomScale="80" zoomScaleNormal="80" workbookViewId="0">
      <selection activeCell="E16" sqref="E16"/>
    </sheetView>
  </sheetViews>
  <sheetFormatPr defaultColWidth="9.140625" defaultRowHeight="16.5" x14ac:dyDescent="0.3"/>
  <cols>
    <col min="1" max="1" width="25.28515625" style="29" customWidth="1"/>
    <col min="2" max="2" width="9.42578125" style="29" bestFit="1" customWidth="1"/>
    <col min="3" max="3" width="9.140625" style="29"/>
    <col min="4" max="4" width="11.140625" style="29" customWidth="1"/>
    <col min="5" max="5" width="13.140625" style="29" customWidth="1"/>
    <col min="6" max="6" width="31.85546875" style="29" customWidth="1"/>
    <col min="7" max="7" width="11.5703125" style="29" customWidth="1"/>
    <col min="8" max="8" width="12.5703125" style="29" customWidth="1"/>
    <col min="9" max="10" width="16.7109375" style="29" customWidth="1"/>
    <col min="11" max="11" width="13.85546875" style="29" customWidth="1"/>
    <col min="12" max="12" width="14.28515625" style="29" customWidth="1"/>
    <col min="13" max="13" width="9.140625" style="29"/>
    <col min="14" max="14" width="9.85546875" style="29" customWidth="1"/>
    <col min="15" max="16384" width="9.140625" style="29"/>
  </cols>
  <sheetData>
    <row r="1" spans="1:15" s="28" customFormat="1" ht="48" customHeight="1" thickBot="1" x14ac:dyDescent="0.3">
      <c r="A1" s="467" t="s">
        <v>157</v>
      </c>
      <c r="B1" s="468"/>
      <c r="C1" s="468"/>
      <c r="D1" s="468"/>
      <c r="E1" s="468"/>
      <c r="F1" s="468"/>
      <c r="G1" s="468"/>
      <c r="H1" s="468"/>
      <c r="I1" s="468"/>
      <c r="J1" s="468"/>
      <c r="K1" s="468"/>
      <c r="L1" s="468"/>
      <c r="M1" s="468"/>
      <c r="N1" s="469"/>
    </row>
    <row r="2" spans="1:15" s="30" customFormat="1" ht="90" customHeight="1" thickBot="1" x14ac:dyDescent="0.3">
      <c r="A2" s="31" t="s">
        <v>2</v>
      </c>
      <c r="B2" s="32" t="s">
        <v>25</v>
      </c>
      <c r="C2" s="32" t="s">
        <v>3</v>
      </c>
      <c r="D2" s="32" t="s">
        <v>4</v>
      </c>
      <c r="E2" s="32" t="s">
        <v>48</v>
      </c>
      <c r="F2" s="181" t="s">
        <v>168</v>
      </c>
      <c r="G2" s="32" t="s">
        <v>26</v>
      </c>
      <c r="H2" s="32" t="s">
        <v>111</v>
      </c>
      <c r="I2" s="107" t="s">
        <v>99</v>
      </c>
      <c r="J2" s="107" t="s">
        <v>108</v>
      </c>
      <c r="K2" s="106" t="s">
        <v>150</v>
      </c>
      <c r="L2" s="136" t="s">
        <v>101</v>
      </c>
      <c r="M2" s="32" t="s">
        <v>24</v>
      </c>
      <c r="N2" s="32" t="s">
        <v>27</v>
      </c>
    </row>
    <row r="3" spans="1:15" ht="83.25" customHeight="1" thickBot="1" x14ac:dyDescent="0.35">
      <c r="A3" s="90"/>
      <c r="B3" s="91"/>
      <c r="C3" s="92"/>
      <c r="D3" s="91"/>
      <c r="E3" s="93"/>
      <c r="F3" s="94"/>
      <c r="G3" s="95"/>
      <c r="H3" s="173"/>
      <c r="I3" s="109"/>
      <c r="J3" s="109"/>
      <c r="K3" s="109"/>
      <c r="L3" s="137"/>
      <c r="M3" s="96"/>
      <c r="N3" s="91"/>
      <c r="O3" s="97"/>
    </row>
    <row r="4" spans="1:15" ht="17.25" thickBot="1" x14ac:dyDescent="0.35">
      <c r="A4" s="33"/>
      <c r="B4" s="34"/>
      <c r="C4" s="35"/>
      <c r="D4" s="34"/>
      <c r="E4" s="35"/>
      <c r="F4" s="33"/>
      <c r="G4" s="36"/>
      <c r="H4" s="37"/>
      <c r="I4" s="108"/>
      <c r="J4" s="108"/>
      <c r="K4" s="108"/>
      <c r="L4" s="138"/>
      <c r="M4" s="9"/>
      <c r="N4" s="34"/>
    </row>
    <row r="5" spans="1:15" ht="17.25" thickBot="1" x14ac:dyDescent="0.35">
      <c r="G5" s="38">
        <f>SUM(G3:G4)</f>
        <v>0</v>
      </c>
      <c r="H5" s="118"/>
      <c r="I5" s="110"/>
      <c r="J5" s="140"/>
      <c r="K5" s="50"/>
      <c r="L5" s="50"/>
    </row>
    <row r="6" spans="1:15" x14ac:dyDescent="0.3">
      <c r="G6" s="3" t="s">
        <v>28</v>
      </c>
      <c r="H6" s="113"/>
      <c r="I6" s="473" t="s">
        <v>103</v>
      </c>
      <c r="J6" s="473" t="s">
        <v>152</v>
      </c>
      <c r="K6" s="3"/>
      <c r="L6" s="3"/>
    </row>
    <row r="7" spans="1:15" x14ac:dyDescent="0.3">
      <c r="G7" s="3"/>
      <c r="H7" s="111"/>
      <c r="I7" s="474"/>
      <c r="J7" s="474"/>
      <c r="K7" s="3"/>
      <c r="L7" s="3"/>
    </row>
    <row r="8" spans="1:15" x14ac:dyDescent="0.3">
      <c r="G8" s="3"/>
      <c r="H8" s="111"/>
      <c r="I8" s="111"/>
      <c r="J8" s="111"/>
      <c r="K8" s="3"/>
      <c r="L8" s="3"/>
    </row>
    <row r="9" spans="1:15" ht="17.25" thickBot="1" x14ac:dyDescent="0.35"/>
    <row r="10" spans="1:15" ht="48" customHeight="1" thickBot="1" x14ac:dyDescent="0.35">
      <c r="A10" s="470" t="s">
        <v>161</v>
      </c>
      <c r="B10" s="471"/>
      <c r="C10" s="471"/>
      <c r="D10" s="471"/>
      <c r="E10" s="471"/>
      <c r="F10" s="471"/>
      <c r="G10" s="471"/>
      <c r="H10" s="471"/>
      <c r="I10" s="471"/>
      <c r="J10" s="471"/>
      <c r="K10" s="471"/>
      <c r="L10" s="471"/>
      <c r="M10" s="471"/>
      <c r="N10" s="472"/>
    </row>
    <row r="11" spans="1:15" ht="90" customHeight="1" thickBot="1" x14ac:dyDescent="0.35">
      <c r="A11" s="31" t="s">
        <v>2</v>
      </c>
      <c r="B11" s="32" t="s">
        <v>25</v>
      </c>
      <c r="C11" s="32" t="s">
        <v>3</v>
      </c>
      <c r="D11" s="32" t="s">
        <v>4</v>
      </c>
      <c r="E11" s="32" t="s">
        <v>48</v>
      </c>
      <c r="F11" s="181" t="s">
        <v>168</v>
      </c>
      <c r="G11" s="32" t="s">
        <v>26</v>
      </c>
      <c r="H11" s="32" t="s">
        <v>109</v>
      </c>
      <c r="I11" s="107" t="s">
        <v>99</v>
      </c>
      <c r="J11" s="107" t="s">
        <v>110</v>
      </c>
      <c r="K11" s="106" t="s">
        <v>150</v>
      </c>
      <c r="L11" s="136" t="s">
        <v>101</v>
      </c>
      <c r="M11" s="32" t="s">
        <v>24</v>
      </c>
      <c r="N11" s="32" t="s">
        <v>27</v>
      </c>
    </row>
    <row r="12" spans="1:15" ht="69" customHeight="1" thickBot="1" x14ac:dyDescent="0.35">
      <c r="A12" s="169"/>
      <c r="B12" s="170"/>
      <c r="C12" s="171"/>
      <c r="D12" s="170"/>
      <c r="E12" s="171"/>
      <c r="F12" s="170"/>
      <c r="G12" s="171"/>
      <c r="H12" s="170"/>
      <c r="I12" s="156"/>
      <c r="J12" s="156"/>
      <c r="K12" s="158"/>
      <c r="L12" s="157"/>
      <c r="M12" s="171"/>
      <c r="N12" s="170"/>
    </row>
    <row r="13" spans="1:15" ht="17.25" thickBot="1" x14ac:dyDescent="0.35">
      <c r="A13" s="33"/>
      <c r="B13" s="34"/>
      <c r="C13" s="35"/>
      <c r="D13" s="34"/>
      <c r="E13" s="35"/>
      <c r="F13" s="33"/>
      <c r="G13" s="36"/>
      <c r="H13" s="37"/>
      <c r="I13" s="108"/>
      <c r="J13" s="108"/>
      <c r="K13" s="108"/>
      <c r="L13" s="138"/>
      <c r="M13" s="9"/>
      <c r="N13" s="34"/>
    </row>
    <row r="14" spans="1:15" ht="17.25" thickBot="1" x14ac:dyDescent="0.35">
      <c r="G14" s="38">
        <f>SUM(G13:G13)</f>
        <v>0</v>
      </c>
      <c r="H14" s="118"/>
      <c r="I14" s="110"/>
      <c r="J14" s="140"/>
      <c r="K14" s="50"/>
      <c r="L14" s="50"/>
    </row>
    <row r="15" spans="1:15" x14ac:dyDescent="0.3">
      <c r="G15" s="3" t="s">
        <v>28</v>
      </c>
      <c r="H15" s="113"/>
      <c r="I15" s="473" t="s">
        <v>103</v>
      </c>
      <c r="J15" s="473" t="s">
        <v>152</v>
      </c>
      <c r="K15" s="3"/>
      <c r="L15" s="3"/>
    </row>
    <row r="16" spans="1:15" x14ac:dyDescent="0.3">
      <c r="H16" s="111"/>
      <c r="I16" s="474"/>
      <c r="J16" s="474"/>
    </row>
    <row r="18" spans="1:1" x14ac:dyDescent="0.3">
      <c r="A18" s="29" t="s">
        <v>404</v>
      </c>
    </row>
  </sheetData>
  <sheetProtection sheet="1" objects="1" scenarios="1"/>
  <mergeCells count="6">
    <mergeCell ref="A1:N1"/>
    <mergeCell ref="A10:N10"/>
    <mergeCell ref="I15:I16"/>
    <mergeCell ref="I6:I7"/>
    <mergeCell ref="J6:J7"/>
    <mergeCell ref="J15:J16"/>
  </mergeCells>
  <printOptions horizontalCentered="1"/>
  <pageMargins left="0.2" right="0.2" top="0.5" bottom="0.5" header="0.3" footer="0.3"/>
  <pageSetup scale="57" orientation="landscape"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00B0F0"/>
  </sheetPr>
  <dimension ref="A1:Q81"/>
  <sheetViews>
    <sheetView zoomScaleNormal="100" workbookViewId="0">
      <selection activeCell="Q11" sqref="Q11"/>
    </sheetView>
  </sheetViews>
  <sheetFormatPr defaultColWidth="9.140625" defaultRowHeight="12.75" x14ac:dyDescent="0.2"/>
  <cols>
    <col min="1" max="1" width="23.7109375" style="1" customWidth="1"/>
    <col min="2" max="2" width="8.85546875" style="1" bestFit="1" customWidth="1"/>
    <col min="3" max="3" width="9.85546875" style="1" customWidth="1"/>
    <col min="4" max="4" width="23.28515625" style="1" customWidth="1"/>
    <col min="5" max="5" width="8.85546875" style="1" customWidth="1"/>
    <col min="6" max="6" width="9.7109375" style="1" customWidth="1"/>
    <col min="7" max="7" width="9.140625" style="1"/>
    <col min="8" max="8" width="9.5703125" style="1" customWidth="1"/>
    <col min="9" max="9" width="13" style="1" customWidth="1"/>
    <col min="10" max="11" width="9.7109375" style="1" customWidth="1"/>
    <col min="12" max="13" width="9" style="1" customWidth="1"/>
    <col min="14" max="14" width="9.140625" style="1"/>
    <col min="15" max="15" width="13.7109375" style="1" customWidth="1"/>
    <col min="16" max="16" width="10.7109375" style="1" customWidth="1"/>
    <col min="17" max="16384" width="9.140625" style="1"/>
  </cols>
  <sheetData>
    <row r="1" spans="1:17" ht="37.5" customHeight="1" x14ac:dyDescent="0.2">
      <c r="A1" s="545"/>
      <c r="B1" s="545"/>
      <c r="C1" s="545"/>
      <c r="D1" s="545"/>
      <c r="E1" s="545"/>
      <c r="M1" s="546" t="s">
        <v>273</v>
      </c>
      <c r="N1" s="546"/>
      <c r="O1" s="546"/>
    </row>
    <row r="2" spans="1:17" ht="9" customHeight="1" thickBot="1" x14ac:dyDescent="0.25">
      <c r="M2" s="44"/>
      <c r="N2" s="44"/>
      <c r="O2" s="44"/>
    </row>
    <row r="3" spans="1:17" ht="18" customHeight="1" x14ac:dyDescent="0.2">
      <c r="A3" s="491" t="s">
        <v>274</v>
      </c>
      <c r="B3" s="492"/>
      <c r="C3" s="492"/>
      <c r="D3" s="492"/>
      <c r="E3" s="492"/>
      <c r="F3" s="492"/>
      <c r="G3" s="492"/>
      <c r="H3" s="492"/>
      <c r="I3" s="492"/>
      <c r="J3" s="492"/>
      <c r="K3" s="493"/>
      <c r="L3" s="562" t="s">
        <v>47</v>
      </c>
      <c r="M3" s="563"/>
      <c r="N3" s="564"/>
      <c r="O3" s="88">
        <v>280000</v>
      </c>
    </row>
    <row r="4" spans="1:17" ht="18" customHeight="1" x14ac:dyDescent="0.2">
      <c r="A4" s="494"/>
      <c r="B4" s="495"/>
      <c r="C4" s="495"/>
      <c r="D4" s="495"/>
      <c r="E4" s="495"/>
      <c r="F4" s="495"/>
      <c r="G4" s="495"/>
      <c r="H4" s="495"/>
      <c r="I4" s="495"/>
      <c r="J4" s="495"/>
      <c r="K4" s="496"/>
      <c r="L4" s="565" t="s">
        <v>54</v>
      </c>
      <c r="M4" s="566"/>
      <c r="N4" s="567"/>
      <c r="O4" s="89">
        <f>SUM(M31)</f>
        <v>426483</v>
      </c>
    </row>
    <row r="5" spans="1:17" ht="18" customHeight="1" thickBot="1" x14ac:dyDescent="0.25">
      <c r="A5" s="497"/>
      <c r="B5" s="498"/>
      <c r="C5" s="498"/>
      <c r="D5" s="498"/>
      <c r="E5" s="498"/>
      <c r="F5" s="498"/>
      <c r="G5" s="498"/>
      <c r="H5" s="498"/>
      <c r="I5" s="498"/>
      <c r="J5" s="498"/>
      <c r="K5" s="499"/>
      <c r="L5" s="536" t="s">
        <v>316</v>
      </c>
      <c r="M5" s="537"/>
      <c r="N5" s="538"/>
      <c r="O5" s="256">
        <f>SUM(O3)-M31</f>
        <v>-146483</v>
      </c>
      <c r="Q5" s="45"/>
    </row>
    <row r="6" spans="1:17" ht="21" customHeight="1" x14ac:dyDescent="0.2">
      <c r="A6" s="547" t="s">
        <v>2</v>
      </c>
      <c r="B6" s="549" t="s">
        <v>3</v>
      </c>
      <c r="C6" s="549" t="s">
        <v>39</v>
      </c>
      <c r="D6" s="159"/>
      <c r="E6" s="551" t="s">
        <v>22</v>
      </c>
      <c r="F6" s="553" t="s">
        <v>18</v>
      </c>
      <c r="G6" s="554"/>
      <c r="H6" s="554"/>
      <c r="I6" s="554"/>
      <c r="J6" s="555"/>
      <c r="K6" s="568" t="s">
        <v>158</v>
      </c>
      <c r="L6" s="556" t="s">
        <v>13</v>
      </c>
      <c r="M6" s="558" t="s">
        <v>20</v>
      </c>
      <c r="N6" s="556" t="s">
        <v>38</v>
      </c>
      <c r="O6" s="560" t="s">
        <v>40</v>
      </c>
    </row>
    <row r="7" spans="1:17" ht="29.25" customHeight="1" thickBot="1" x14ac:dyDescent="0.25">
      <c r="A7" s="548"/>
      <c r="B7" s="550"/>
      <c r="C7" s="550"/>
      <c r="D7" s="198" t="s">
        <v>12</v>
      </c>
      <c r="E7" s="552"/>
      <c r="F7" s="199" t="s">
        <v>15</v>
      </c>
      <c r="G7" s="199" t="s">
        <v>14</v>
      </c>
      <c r="H7" s="199" t="s">
        <v>16</v>
      </c>
      <c r="I7" s="199" t="s">
        <v>23</v>
      </c>
      <c r="J7" s="199" t="s">
        <v>17</v>
      </c>
      <c r="K7" s="569"/>
      <c r="L7" s="557"/>
      <c r="M7" s="559"/>
      <c r="N7" s="557"/>
      <c r="O7" s="561"/>
    </row>
    <row r="8" spans="1:17" ht="15" customHeight="1" x14ac:dyDescent="0.2">
      <c r="A8" s="207" t="s">
        <v>231</v>
      </c>
      <c r="B8" s="208" t="s">
        <v>232</v>
      </c>
      <c r="C8" s="203" t="s">
        <v>233</v>
      </c>
      <c r="D8" s="208" t="s">
        <v>182</v>
      </c>
      <c r="E8" s="251">
        <f>SUM(F8:J8)</f>
        <v>100</v>
      </c>
      <c r="F8" s="202">
        <v>30</v>
      </c>
      <c r="G8" s="204">
        <v>20</v>
      </c>
      <c r="H8" s="202">
        <v>20</v>
      </c>
      <c r="I8" s="204">
        <v>20</v>
      </c>
      <c r="J8" s="203">
        <v>10</v>
      </c>
      <c r="K8" s="200" t="s">
        <v>175</v>
      </c>
      <c r="L8" s="205">
        <v>20000</v>
      </c>
      <c r="M8" s="206">
        <v>20000</v>
      </c>
      <c r="N8" s="205" t="s">
        <v>166</v>
      </c>
      <c r="O8" s="201" t="s">
        <v>46</v>
      </c>
    </row>
    <row r="9" spans="1:17" s="99" customFormat="1" ht="15" customHeight="1" x14ac:dyDescent="0.2">
      <c r="A9" s="182" t="s">
        <v>162</v>
      </c>
      <c r="B9" s="183" t="s">
        <v>163</v>
      </c>
      <c r="C9" s="184" t="s">
        <v>164</v>
      </c>
      <c r="D9" s="183" t="s">
        <v>165</v>
      </c>
      <c r="E9" s="252">
        <f t="shared" ref="E9" si="0">SUM(F9:J9)</f>
        <v>90</v>
      </c>
      <c r="F9" s="186">
        <v>30</v>
      </c>
      <c r="G9" s="185">
        <v>20</v>
      </c>
      <c r="H9" s="186">
        <v>20</v>
      </c>
      <c r="I9" s="185">
        <v>20</v>
      </c>
      <c r="J9" s="184">
        <v>0</v>
      </c>
      <c r="K9" s="187" t="s">
        <v>167</v>
      </c>
      <c r="L9" s="188">
        <v>20000</v>
      </c>
      <c r="M9" s="189">
        <v>20000</v>
      </c>
      <c r="N9" s="190" t="s">
        <v>166</v>
      </c>
      <c r="O9" s="191" t="s">
        <v>46</v>
      </c>
      <c r="P9" s="98"/>
    </row>
    <row r="10" spans="1:17" s="99" customFormat="1" ht="15" customHeight="1" x14ac:dyDescent="0.2">
      <c r="A10" s="182" t="s">
        <v>240</v>
      </c>
      <c r="B10" s="183" t="s">
        <v>241</v>
      </c>
      <c r="C10" s="184" t="s">
        <v>242</v>
      </c>
      <c r="D10" s="155" t="s">
        <v>182</v>
      </c>
      <c r="E10" s="252">
        <f>SUM(F10:J10)</f>
        <v>80</v>
      </c>
      <c r="F10" s="186">
        <v>30</v>
      </c>
      <c r="G10" s="185">
        <v>0</v>
      </c>
      <c r="H10" s="186">
        <v>20</v>
      </c>
      <c r="I10" s="185">
        <v>20</v>
      </c>
      <c r="J10" s="184">
        <v>10</v>
      </c>
      <c r="K10" s="187" t="s">
        <v>167</v>
      </c>
      <c r="L10" s="188">
        <v>19983</v>
      </c>
      <c r="M10" s="189">
        <v>19983</v>
      </c>
      <c r="N10" s="190" t="s">
        <v>166</v>
      </c>
      <c r="O10" s="191" t="s">
        <v>46</v>
      </c>
      <c r="P10" s="98"/>
    </row>
    <row r="11" spans="1:17" s="99" customFormat="1" ht="15" customHeight="1" x14ac:dyDescent="0.2">
      <c r="A11" s="182" t="s">
        <v>183</v>
      </c>
      <c r="B11" s="183" t="s">
        <v>177</v>
      </c>
      <c r="C11" s="184" t="s">
        <v>184</v>
      </c>
      <c r="D11" s="155" t="s">
        <v>185</v>
      </c>
      <c r="E11" s="252">
        <f t="shared" ref="E11:E19" si="1">SUM(F11:J11)</f>
        <v>80</v>
      </c>
      <c r="F11" s="186">
        <v>30</v>
      </c>
      <c r="G11" s="185">
        <v>0</v>
      </c>
      <c r="H11" s="186">
        <v>20</v>
      </c>
      <c r="I11" s="185">
        <v>20</v>
      </c>
      <c r="J11" s="184">
        <v>10</v>
      </c>
      <c r="K11" s="187" t="s">
        <v>167</v>
      </c>
      <c r="L11" s="188">
        <v>20000</v>
      </c>
      <c r="M11" s="189">
        <v>20000</v>
      </c>
      <c r="N11" s="190" t="s">
        <v>166</v>
      </c>
      <c r="O11" s="191" t="s">
        <v>46</v>
      </c>
      <c r="P11" s="98"/>
    </row>
    <row r="12" spans="1:17" s="99" customFormat="1" ht="15" customHeight="1" x14ac:dyDescent="0.2">
      <c r="A12" s="182" t="s">
        <v>237</v>
      </c>
      <c r="B12" s="183" t="s">
        <v>238</v>
      </c>
      <c r="C12" s="184" t="s">
        <v>239</v>
      </c>
      <c r="D12" s="155" t="s">
        <v>182</v>
      </c>
      <c r="E12" s="252">
        <f>SUM(F12:J12)</f>
        <v>80</v>
      </c>
      <c r="F12" s="186">
        <v>30</v>
      </c>
      <c r="G12" s="185">
        <v>0</v>
      </c>
      <c r="H12" s="186">
        <v>20</v>
      </c>
      <c r="I12" s="185">
        <v>20</v>
      </c>
      <c r="J12" s="184">
        <v>10</v>
      </c>
      <c r="K12" s="187" t="s">
        <v>167</v>
      </c>
      <c r="L12" s="188">
        <v>20000</v>
      </c>
      <c r="M12" s="189">
        <v>20000</v>
      </c>
      <c r="N12" s="190" t="s">
        <v>166</v>
      </c>
      <c r="O12" s="191" t="s">
        <v>46</v>
      </c>
      <c r="P12" s="98"/>
    </row>
    <row r="13" spans="1:17" s="99" customFormat="1" ht="15" customHeight="1" x14ac:dyDescent="0.2">
      <c r="A13" s="182" t="s">
        <v>243</v>
      </c>
      <c r="B13" s="183" t="s">
        <v>244</v>
      </c>
      <c r="C13" s="184" t="s">
        <v>245</v>
      </c>
      <c r="D13" s="155" t="s">
        <v>165</v>
      </c>
      <c r="E13" s="252">
        <f>SUM(F13:J13)</f>
        <v>70</v>
      </c>
      <c r="F13" s="186">
        <v>30</v>
      </c>
      <c r="G13" s="185">
        <v>0</v>
      </c>
      <c r="H13" s="186">
        <v>20</v>
      </c>
      <c r="I13" s="185">
        <v>20</v>
      </c>
      <c r="J13" s="184">
        <v>0</v>
      </c>
      <c r="K13" s="187" t="s">
        <v>167</v>
      </c>
      <c r="L13" s="188">
        <v>20000</v>
      </c>
      <c r="M13" s="189">
        <v>20000</v>
      </c>
      <c r="N13" s="190" t="s">
        <v>166</v>
      </c>
      <c r="O13" s="191" t="s">
        <v>46</v>
      </c>
      <c r="P13" s="98"/>
    </row>
    <row r="14" spans="1:17" s="83" customFormat="1" ht="15" customHeight="1" x14ac:dyDescent="0.2">
      <c r="A14" s="74" t="s">
        <v>169</v>
      </c>
      <c r="B14" s="75" t="s">
        <v>170</v>
      </c>
      <c r="C14" s="76" t="s">
        <v>171</v>
      </c>
      <c r="D14" s="71" t="s">
        <v>172</v>
      </c>
      <c r="E14" s="253">
        <f t="shared" si="1"/>
        <v>70</v>
      </c>
      <c r="F14" s="72">
        <v>30</v>
      </c>
      <c r="G14" s="77">
        <v>0</v>
      </c>
      <c r="H14" s="72">
        <v>20</v>
      </c>
      <c r="I14" s="77">
        <v>20</v>
      </c>
      <c r="J14" s="76">
        <v>0</v>
      </c>
      <c r="K14" s="177" t="s">
        <v>167</v>
      </c>
      <c r="L14" s="78">
        <v>20000</v>
      </c>
      <c r="M14" s="79">
        <v>20000</v>
      </c>
      <c r="N14" s="80" t="s">
        <v>166</v>
      </c>
      <c r="O14" s="81" t="s">
        <v>46</v>
      </c>
      <c r="P14" s="82"/>
    </row>
    <row r="15" spans="1:17" s="83" customFormat="1" ht="15" customHeight="1" x14ac:dyDescent="0.2">
      <c r="A15" s="74" t="s">
        <v>176</v>
      </c>
      <c r="B15" s="75" t="s">
        <v>177</v>
      </c>
      <c r="C15" s="76" t="s">
        <v>178</v>
      </c>
      <c r="D15" s="155" t="s">
        <v>179</v>
      </c>
      <c r="E15" s="253">
        <f t="shared" si="1"/>
        <v>70</v>
      </c>
      <c r="F15" s="72">
        <v>30</v>
      </c>
      <c r="G15" s="77">
        <v>0</v>
      </c>
      <c r="H15" s="72">
        <v>20</v>
      </c>
      <c r="I15" s="77">
        <v>20</v>
      </c>
      <c r="J15" s="76">
        <v>0</v>
      </c>
      <c r="K15" s="177" t="s">
        <v>167</v>
      </c>
      <c r="L15" s="78">
        <v>20000</v>
      </c>
      <c r="M15" s="79">
        <v>20000</v>
      </c>
      <c r="N15" s="80" t="s">
        <v>166</v>
      </c>
      <c r="O15" s="81" t="s">
        <v>46</v>
      </c>
      <c r="P15" s="82"/>
    </row>
    <row r="16" spans="1:17" s="83" customFormat="1" ht="15" customHeight="1" x14ac:dyDescent="0.2">
      <c r="A16" s="74" t="s">
        <v>180</v>
      </c>
      <c r="B16" s="75" t="s">
        <v>177</v>
      </c>
      <c r="C16" s="76" t="s">
        <v>181</v>
      </c>
      <c r="D16" s="155" t="s">
        <v>182</v>
      </c>
      <c r="E16" s="253">
        <f t="shared" si="1"/>
        <v>50</v>
      </c>
      <c r="F16" s="72">
        <v>0</v>
      </c>
      <c r="G16" s="77">
        <v>0</v>
      </c>
      <c r="H16" s="72">
        <v>20</v>
      </c>
      <c r="I16" s="77">
        <v>20</v>
      </c>
      <c r="J16" s="76">
        <v>10</v>
      </c>
      <c r="K16" s="177" t="s">
        <v>167</v>
      </c>
      <c r="L16" s="78">
        <v>18000</v>
      </c>
      <c r="M16" s="79">
        <v>18000</v>
      </c>
      <c r="N16" s="80" t="s">
        <v>166</v>
      </c>
      <c r="O16" s="81" t="s">
        <v>46</v>
      </c>
      <c r="P16" s="82"/>
    </row>
    <row r="17" spans="1:17" ht="15" customHeight="1" x14ac:dyDescent="0.2">
      <c r="A17" s="69" t="s">
        <v>173</v>
      </c>
      <c r="B17" s="70" t="s">
        <v>170</v>
      </c>
      <c r="C17" s="147" t="s">
        <v>174</v>
      </c>
      <c r="D17" s="70" t="s">
        <v>172</v>
      </c>
      <c r="E17" s="3">
        <f t="shared" si="1"/>
        <v>40</v>
      </c>
      <c r="F17" s="84">
        <v>0</v>
      </c>
      <c r="G17" s="5">
        <v>0</v>
      </c>
      <c r="H17" s="84">
        <v>20</v>
      </c>
      <c r="I17" s="5">
        <v>20</v>
      </c>
      <c r="J17" s="147">
        <v>0</v>
      </c>
      <c r="K17" s="178" t="s">
        <v>175</v>
      </c>
      <c r="L17" s="49">
        <v>20000</v>
      </c>
      <c r="M17" s="148">
        <v>20000</v>
      </c>
      <c r="N17" s="149" t="s">
        <v>166</v>
      </c>
      <c r="O17" s="150" t="s">
        <v>46</v>
      </c>
      <c r="P17" s="82"/>
      <c r="Q17" s="85"/>
    </row>
    <row r="18" spans="1:17" ht="15" customHeight="1" x14ac:dyDescent="0.2">
      <c r="A18" s="52" t="s">
        <v>234</v>
      </c>
      <c r="B18" s="71" t="s">
        <v>235</v>
      </c>
      <c r="C18" s="151" t="s">
        <v>236</v>
      </c>
      <c r="D18" s="71" t="s">
        <v>179</v>
      </c>
      <c r="E18" s="254">
        <f t="shared" si="1"/>
        <v>40</v>
      </c>
      <c r="F18" s="51">
        <v>0</v>
      </c>
      <c r="G18" s="152">
        <v>0</v>
      </c>
      <c r="H18" s="51">
        <v>20</v>
      </c>
      <c r="I18" s="152">
        <v>20</v>
      </c>
      <c r="J18" s="151">
        <v>0</v>
      </c>
      <c r="K18" s="179" t="s">
        <v>167</v>
      </c>
      <c r="L18" s="153">
        <v>20000</v>
      </c>
      <c r="M18" s="154">
        <v>20000</v>
      </c>
      <c r="N18" s="80" t="s">
        <v>166</v>
      </c>
      <c r="O18" s="81" t="s">
        <v>46</v>
      </c>
      <c r="P18" s="82"/>
      <c r="Q18" s="85"/>
    </row>
    <row r="19" spans="1:17" ht="15" customHeight="1" x14ac:dyDescent="0.2">
      <c r="A19" s="257" t="s">
        <v>294</v>
      </c>
      <c r="B19" s="258" t="s">
        <v>296</v>
      </c>
      <c r="C19" s="259" t="s">
        <v>295</v>
      </c>
      <c r="D19" s="258" t="s">
        <v>182</v>
      </c>
      <c r="E19" s="260">
        <f t="shared" si="1"/>
        <v>100</v>
      </c>
      <c r="F19" s="261">
        <v>30</v>
      </c>
      <c r="G19" s="262">
        <v>20</v>
      </c>
      <c r="H19" s="261">
        <v>20</v>
      </c>
      <c r="I19" s="262">
        <v>20</v>
      </c>
      <c r="J19" s="259">
        <v>10</v>
      </c>
      <c r="K19" s="263" t="s">
        <v>167</v>
      </c>
      <c r="L19" s="264">
        <v>20000</v>
      </c>
      <c r="M19" s="265">
        <v>20000</v>
      </c>
      <c r="N19" s="266" t="s">
        <v>275</v>
      </c>
      <c r="O19" s="267" t="s">
        <v>46</v>
      </c>
      <c r="P19" s="82"/>
      <c r="Q19" s="85"/>
    </row>
    <row r="20" spans="1:17" ht="15" customHeight="1" x14ac:dyDescent="0.2">
      <c r="A20" s="257" t="s">
        <v>312</v>
      </c>
      <c r="B20" s="258" t="s">
        <v>247</v>
      </c>
      <c r="C20" s="259" t="s">
        <v>313</v>
      </c>
      <c r="D20" s="258" t="s">
        <v>172</v>
      </c>
      <c r="E20" s="260">
        <f t="shared" ref="E20:E29" si="2">SUM(F20:J20)</f>
        <v>90</v>
      </c>
      <c r="F20" s="261">
        <v>30</v>
      </c>
      <c r="G20" s="262">
        <v>10</v>
      </c>
      <c r="H20" s="261">
        <v>20</v>
      </c>
      <c r="I20" s="262">
        <v>20</v>
      </c>
      <c r="J20" s="259">
        <v>10</v>
      </c>
      <c r="K20" s="263" t="s">
        <v>167</v>
      </c>
      <c r="L20" s="264">
        <v>20000</v>
      </c>
      <c r="M20" s="265">
        <v>20000</v>
      </c>
      <c r="N20" s="266" t="s">
        <v>275</v>
      </c>
      <c r="O20" s="267" t="s">
        <v>46</v>
      </c>
      <c r="P20" s="82"/>
      <c r="Q20" s="85"/>
    </row>
    <row r="21" spans="1:17" ht="15" customHeight="1" x14ac:dyDescent="0.2">
      <c r="A21" s="257" t="s">
        <v>309</v>
      </c>
      <c r="B21" s="258" t="s">
        <v>311</v>
      </c>
      <c r="C21" s="259" t="s">
        <v>310</v>
      </c>
      <c r="D21" s="258" t="s">
        <v>179</v>
      </c>
      <c r="E21" s="260">
        <f t="shared" si="2"/>
        <v>90</v>
      </c>
      <c r="F21" s="261">
        <v>30</v>
      </c>
      <c r="G21" s="262">
        <v>10</v>
      </c>
      <c r="H21" s="261">
        <v>20</v>
      </c>
      <c r="I21" s="262">
        <v>20</v>
      </c>
      <c r="J21" s="259">
        <v>10</v>
      </c>
      <c r="K21" s="263" t="s">
        <v>175</v>
      </c>
      <c r="L21" s="264">
        <v>20000</v>
      </c>
      <c r="M21" s="265">
        <v>20000</v>
      </c>
      <c r="N21" s="266" t="s">
        <v>275</v>
      </c>
      <c r="O21" s="267" t="s">
        <v>46</v>
      </c>
      <c r="P21" s="82"/>
      <c r="Q21" s="85"/>
    </row>
    <row r="22" spans="1:17" ht="15" customHeight="1" x14ac:dyDescent="0.2">
      <c r="A22" s="257" t="s">
        <v>321</v>
      </c>
      <c r="B22" s="258" t="s">
        <v>247</v>
      </c>
      <c r="C22" s="259" t="s">
        <v>322</v>
      </c>
      <c r="D22" s="268" t="s">
        <v>182</v>
      </c>
      <c r="E22" s="260">
        <f t="shared" si="2"/>
        <v>90</v>
      </c>
      <c r="F22" s="261">
        <v>30</v>
      </c>
      <c r="G22" s="262">
        <v>10</v>
      </c>
      <c r="H22" s="261">
        <v>20</v>
      </c>
      <c r="I22" s="262">
        <v>20</v>
      </c>
      <c r="J22" s="259">
        <v>10</v>
      </c>
      <c r="K22" s="263" t="s">
        <v>175</v>
      </c>
      <c r="L22" s="264">
        <v>20000</v>
      </c>
      <c r="M22" s="265">
        <v>20000</v>
      </c>
      <c r="N22" s="266" t="s">
        <v>275</v>
      </c>
      <c r="O22" s="267" t="s">
        <v>46</v>
      </c>
      <c r="P22" s="82"/>
      <c r="Q22" s="85"/>
    </row>
    <row r="23" spans="1:17" ht="15" customHeight="1" x14ac:dyDescent="0.2">
      <c r="A23" s="257" t="s">
        <v>314</v>
      </c>
      <c r="B23" s="258" t="s">
        <v>170</v>
      </c>
      <c r="C23" s="259" t="s">
        <v>315</v>
      </c>
      <c r="D23" s="258" t="s">
        <v>165</v>
      </c>
      <c r="E23" s="260">
        <f t="shared" si="2"/>
        <v>80</v>
      </c>
      <c r="F23" s="261">
        <v>30</v>
      </c>
      <c r="G23" s="262">
        <v>10</v>
      </c>
      <c r="H23" s="261">
        <v>20</v>
      </c>
      <c r="I23" s="262">
        <v>20</v>
      </c>
      <c r="J23" s="259">
        <v>0</v>
      </c>
      <c r="K23" s="263" t="s">
        <v>167</v>
      </c>
      <c r="L23" s="264">
        <v>20000</v>
      </c>
      <c r="M23" s="265">
        <v>20000</v>
      </c>
      <c r="N23" s="266" t="s">
        <v>275</v>
      </c>
      <c r="O23" s="267" t="s">
        <v>46</v>
      </c>
      <c r="P23" s="82"/>
      <c r="Q23" s="85"/>
    </row>
    <row r="24" spans="1:17" ht="15" customHeight="1" x14ac:dyDescent="0.2">
      <c r="A24" s="257" t="s">
        <v>319</v>
      </c>
      <c r="B24" s="258" t="s">
        <v>177</v>
      </c>
      <c r="C24" s="259" t="s">
        <v>320</v>
      </c>
      <c r="D24" s="258" t="s">
        <v>182</v>
      </c>
      <c r="E24" s="260">
        <f t="shared" si="2"/>
        <v>80</v>
      </c>
      <c r="F24" s="261">
        <v>30</v>
      </c>
      <c r="G24" s="262">
        <v>0</v>
      </c>
      <c r="H24" s="261">
        <v>20</v>
      </c>
      <c r="I24" s="262">
        <v>20</v>
      </c>
      <c r="J24" s="259">
        <v>10</v>
      </c>
      <c r="K24" s="263" t="s">
        <v>167</v>
      </c>
      <c r="L24" s="264">
        <v>20000</v>
      </c>
      <c r="M24" s="265">
        <v>20000</v>
      </c>
      <c r="N24" s="266" t="s">
        <v>275</v>
      </c>
      <c r="O24" s="267" t="s">
        <v>46</v>
      </c>
      <c r="P24" s="82"/>
      <c r="Q24" s="85"/>
    </row>
    <row r="25" spans="1:17" ht="15" customHeight="1" x14ac:dyDescent="0.2">
      <c r="A25" s="257" t="s">
        <v>323</v>
      </c>
      <c r="B25" s="258" t="s">
        <v>324</v>
      </c>
      <c r="C25" s="259" t="s">
        <v>325</v>
      </c>
      <c r="D25" s="258" t="s">
        <v>165</v>
      </c>
      <c r="E25" s="260">
        <f t="shared" si="2"/>
        <v>70</v>
      </c>
      <c r="F25" s="261">
        <v>30</v>
      </c>
      <c r="G25" s="262">
        <v>0</v>
      </c>
      <c r="H25" s="261">
        <v>20</v>
      </c>
      <c r="I25" s="262">
        <v>20</v>
      </c>
      <c r="J25" s="259">
        <v>0</v>
      </c>
      <c r="K25" s="263" t="s">
        <v>175</v>
      </c>
      <c r="L25" s="264">
        <v>20000</v>
      </c>
      <c r="M25" s="265">
        <v>20000</v>
      </c>
      <c r="N25" s="266" t="s">
        <v>275</v>
      </c>
      <c r="O25" s="267" t="s">
        <v>46</v>
      </c>
      <c r="P25" s="82"/>
      <c r="Q25" s="85"/>
    </row>
    <row r="26" spans="1:17" ht="15" customHeight="1" x14ac:dyDescent="0.2">
      <c r="A26" s="257" t="s">
        <v>326</v>
      </c>
      <c r="B26" s="258" t="s">
        <v>177</v>
      </c>
      <c r="C26" s="259" t="s">
        <v>327</v>
      </c>
      <c r="D26" s="258" t="s">
        <v>182</v>
      </c>
      <c r="E26" s="260">
        <f t="shared" si="2"/>
        <v>50</v>
      </c>
      <c r="F26" s="261">
        <v>0</v>
      </c>
      <c r="G26" s="262">
        <v>0</v>
      </c>
      <c r="H26" s="261">
        <v>20</v>
      </c>
      <c r="I26" s="262">
        <v>20</v>
      </c>
      <c r="J26" s="259">
        <v>10</v>
      </c>
      <c r="K26" s="263" t="s">
        <v>167</v>
      </c>
      <c r="L26" s="264">
        <v>19500</v>
      </c>
      <c r="M26" s="265">
        <v>19500</v>
      </c>
      <c r="N26" s="266" t="s">
        <v>275</v>
      </c>
      <c r="O26" s="267" t="s">
        <v>46</v>
      </c>
      <c r="P26" s="82"/>
      <c r="Q26" s="85"/>
    </row>
    <row r="27" spans="1:17" ht="15" customHeight="1" x14ac:dyDescent="0.2">
      <c r="A27" s="257" t="s">
        <v>328</v>
      </c>
      <c r="B27" s="258" t="s">
        <v>329</v>
      </c>
      <c r="C27" s="259" t="s">
        <v>330</v>
      </c>
      <c r="D27" s="258" t="s">
        <v>331</v>
      </c>
      <c r="E27" s="260">
        <f t="shared" si="2"/>
        <v>50</v>
      </c>
      <c r="F27" s="261">
        <v>0</v>
      </c>
      <c r="G27" s="262">
        <v>0</v>
      </c>
      <c r="H27" s="261">
        <v>20</v>
      </c>
      <c r="I27" s="262">
        <v>20</v>
      </c>
      <c r="J27" s="259">
        <v>10</v>
      </c>
      <c r="K27" s="263" t="s">
        <v>167</v>
      </c>
      <c r="L27" s="264">
        <v>20000</v>
      </c>
      <c r="M27" s="265">
        <v>20000</v>
      </c>
      <c r="N27" s="266" t="s">
        <v>275</v>
      </c>
      <c r="O27" s="267" t="s">
        <v>46</v>
      </c>
      <c r="P27" s="82"/>
      <c r="Q27" s="85"/>
    </row>
    <row r="28" spans="1:17" ht="15" customHeight="1" x14ac:dyDescent="0.2">
      <c r="A28" s="269" t="s">
        <v>332</v>
      </c>
      <c r="B28" s="270" t="s">
        <v>170</v>
      </c>
      <c r="C28" s="271" t="s">
        <v>333</v>
      </c>
      <c r="D28" s="258" t="s">
        <v>172</v>
      </c>
      <c r="E28" s="272">
        <f t="shared" si="2"/>
        <v>40</v>
      </c>
      <c r="F28" s="261">
        <v>0</v>
      </c>
      <c r="G28" s="261">
        <v>0</v>
      </c>
      <c r="H28" s="261">
        <v>20</v>
      </c>
      <c r="I28" s="261">
        <v>20</v>
      </c>
      <c r="J28" s="259">
        <v>0</v>
      </c>
      <c r="K28" s="263" t="s">
        <v>167</v>
      </c>
      <c r="L28" s="273">
        <v>20000</v>
      </c>
      <c r="M28" s="265">
        <v>20000</v>
      </c>
      <c r="N28" s="274" t="s">
        <v>275</v>
      </c>
      <c r="O28" s="275" t="s">
        <v>46</v>
      </c>
      <c r="P28" s="82"/>
      <c r="Q28" s="85"/>
    </row>
    <row r="29" spans="1:17" ht="15" customHeight="1" x14ac:dyDescent="0.2">
      <c r="A29" s="269" t="s">
        <v>334</v>
      </c>
      <c r="B29" s="270" t="s">
        <v>335</v>
      </c>
      <c r="C29" s="271" t="s">
        <v>336</v>
      </c>
      <c r="D29" s="258" t="s">
        <v>172</v>
      </c>
      <c r="E29" s="272">
        <f t="shared" si="2"/>
        <v>20</v>
      </c>
      <c r="F29" s="261">
        <v>0</v>
      </c>
      <c r="G29" s="261">
        <v>0</v>
      </c>
      <c r="H29" s="261">
        <v>0</v>
      </c>
      <c r="I29" s="261">
        <v>20</v>
      </c>
      <c r="J29" s="259">
        <v>0</v>
      </c>
      <c r="K29" s="263" t="s">
        <v>175</v>
      </c>
      <c r="L29" s="273">
        <v>9000</v>
      </c>
      <c r="M29" s="265">
        <v>9000</v>
      </c>
      <c r="N29" s="274" t="s">
        <v>275</v>
      </c>
      <c r="O29" s="275" t="s">
        <v>46</v>
      </c>
      <c r="P29" s="82"/>
      <c r="Q29" s="85"/>
    </row>
    <row r="30" spans="1:17" ht="15" customHeight="1" thickBot="1" x14ac:dyDescent="0.3">
      <c r="A30" s="23"/>
      <c r="B30" s="24"/>
      <c r="C30" s="47"/>
      <c r="D30" s="24"/>
      <c r="E30" s="255"/>
      <c r="F30" s="22"/>
      <c r="G30" s="25"/>
      <c r="H30" s="22"/>
      <c r="I30" s="25"/>
      <c r="J30" s="22"/>
      <c r="K30" s="180"/>
      <c r="L30" s="160"/>
      <c r="M30" s="46"/>
      <c r="N30" s="26"/>
      <c r="O30" s="48" t="s">
        <v>155</v>
      </c>
    </row>
    <row r="31" spans="1:17" ht="13.5" thickBot="1" x14ac:dyDescent="0.25">
      <c r="A31" s="27"/>
      <c r="E31" s="5"/>
      <c r="F31" s="5"/>
      <c r="G31" s="5"/>
      <c r="H31" s="5"/>
      <c r="I31" s="5"/>
      <c r="J31" s="5"/>
      <c r="K31" s="161" t="s">
        <v>21</v>
      </c>
      <c r="L31" s="12">
        <f>SUM(L8:L30)</f>
        <v>426483</v>
      </c>
      <c r="M31" s="162">
        <f>SUM(M8:M30)</f>
        <v>426483</v>
      </c>
    </row>
    <row r="32" spans="1:17" ht="13.5" thickBot="1" x14ac:dyDescent="0.25">
      <c r="A32" s="27"/>
      <c r="E32" s="5"/>
      <c r="F32" s="5"/>
      <c r="G32" s="5"/>
      <c r="H32" s="5"/>
      <c r="I32" s="5"/>
      <c r="J32" s="5"/>
      <c r="K32" s="5"/>
      <c r="L32" s="50"/>
      <c r="M32" s="50"/>
    </row>
    <row r="33" spans="1:15" ht="18" customHeight="1" thickBot="1" x14ac:dyDescent="0.25">
      <c r="A33" s="504" t="s">
        <v>2</v>
      </c>
      <c r="B33" s="506" t="s">
        <v>3</v>
      </c>
      <c r="C33" s="506" t="s">
        <v>39</v>
      </c>
      <c r="D33" s="506" t="s">
        <v>308</v>
      </c>
      <c r="E33" s="508" t="s">
        <v>56</v>
      </c>
      <c r="F33" s="506" t="s">
        <v>13</v>
      </c>
      <c r="G33" s="506" t="s">
        <v>20</v>
      </c>
      <c r="H33" s="506" t="s">
        <v>52</v>
      </c>
      <c r="I33" s="481" t="s">
        <v>53</v>
      </c>
      <c r="J33" s="63"/>
      <c r="K33" s="63"/>
      <c r="L33" s="63"/>
      <c r="M33" s="63"/>
      <c r="N33" s="500"/>
      <c r="O33" s="500"/>
    </row>
    <row r="34" spans="1:15" ht="18" customHeight="1" x14ac:dyDescent="0.2">
      <c r="A34" s="505"/>
      <c r="B34" s="507"/>
      <c r="C34" s="507"/>
      <c r="D34" s="507"/>
      <c r="E34" s="509"/>
      <c r="F34" s="507"/>
      <c r="G34" s="507"/>
      <c r="H34" s="507"/>
      <c r="I34" s="482"/>
      <c r="J34" s="63"/>
      <c r="K34" s="63"/>
      <c r="L34" s="539" t="s">
        <v>55</v>
      </c>
      <c r="M34" s="540"/>
      <c r="N34" s="540"/>
      <c r="O34" s="541"/>
    </row>
    <row r="35" spans="1:15" ht="12.75" customHeight="1" thickBot="1" x14ac:dyDescent="0.25">
      <c r="A35" s="505"/>
      <c r="B35" s="507"/>
      <c r="C35" s="507"/>
      <c r="D35" s="507"/>
      <c r="E35" s="509"/>
      <c r="F35" s="507"/>
      <c r="G35" s="507"/>
      <c r="H35" s="507"/>
      <c r="I35" s="482"/>
      <c r="J35" s="65"/>
      <c r="K35" s="63"/>
      <c r="L35" s="542"/>
      <c r="M35" s="543"/>
      <c r="N35" s="543"/>
      <c r="O35" s="544"/>
    </row>
    <row r="36" spans="1:15" ht="12.75" customHeight="1" x14ac:dyDescent="0.2">
      <c r="A36" s="174" t="s">
        <v>186</v>
      </c>
      <c r="B36" s="175" t="s">
        <v>187</v>
      </c>
      <c r="C36" s="176" t="s">
        <v>188</v>
      </c>
      <c r="D36" s="176" t="s">
        <v>46</v>
      </c>
      <c r="E36" s="176" t="s">
        <v>46</v>
      </c>
      <c r="F36" s="192">
        <v>20000</v>
      </c>
      <c r="G36" s="192">
        <v>20000</v>
      </c>
      <c r="H36" s="176" t="s">
        <v>166</v>
      </c>
      <c r="I36" s="193" t="s">
        <v>46</v>
      </c>
      <c r="J36" s="65"/>
      <c r="K36" s="63"/>
      <c r="L36" s="528" t="s">
        <v>47</v>
      </c>
      <c r="M36" s="529"/>
      <c r="N36" s="534">
        <v>220000</v>
      </c>
      <c r="O36" s="535"/>
    </row>
    <row r="37" spans="1:15" x14ac:dyDescent="0.2">
      <c r="A37" s="276" t="s">
        <v>306</v>
      </c>
      <c r="B37" s="277" t="s">
        <v>187</v>
      </c>
      <c r="C37" s="278" t="s">
        <v>307</v>
      </c>
      <c r="D37" s="278" t="s">
        <v>46</v>
      </c>
      <c r="E37" s="278" t="s">
        <v>46</v>
      </c>
      <c r="F37" s="279">
        <v>10000</v>
      </c>
      <c r="G37" s="279">
        <v>10000</v>
      </c>
      <c r="H37" s="278" t="s">
        <v>275</v>
      </c>
      <c r="I37" s="280" t="s">
        <v>46</v>
      </c>
      <c r="J37" s="5"/>
      <c r="K37" s="5"/>
      <c r="L37" s="530"/>
      <c r="M37" s="531"/>
      <c r="N37" s="518"/>
      <c r="O37" s="519"/>
    </row>
    <row r="38" spans="1:15" x14ac:dyDescent="0.2">
      <c r="A38" s="52"/>
      <c r="B38" s="71"/>
      <c r="C38" s="51"/>
      <c r="D38" s="51"/>
      <c r="E38" s="51"/>
      <c r="F38" s="86"/>
      <c r="G38" s="86"/>
      <c r="H38" s="51"/>
      <c r="I38" s="87"/>
      <c r="J38" s="5"/>
      <c r="K38" s="5"/>
      <c r="L38" s="532"/>
      <c r="M38" s="533"/>
      <c r="N38" s="520"/>
      <c r="O38" s="521"/>
    </row>
    <row r="39" spans="1:15" ht="12.75" customHeight="1" x14ac:dyDescent="0.2">
      <c r="A39" s="52"/>
      <c r="B39" s="71"/>
      <c r="C39" s="51"/>
      <c r="D39" s="51"/>
      <c r="E39" s="51"/>
      <c r="F39" s="86"/>
      <c r="G39" s="86"/>
      <c r="H39" s="51"/>
      <c r="I39" s="87"/>
      <c r="J39" s="5"/>
      <c r="K39" s="5"/>
      <c r="L39" s="510" t="s">
        <v>54</v>
      </c>
      <c r="M39" s="511"/>
      <c r="N39" s="516">
        <f>SUM(G41)</f>
        <v>30000</v>
      </c>
      <c r="O39" s="517"/>
    </row>
    <row r="40" spans="1:15" ht="13.5" thickBot="1" x14ac:dyDescent="0.25">
      <c r="A40" s="10"/>
      <c r="B40" s="53"/>
      <c r="C40" s="11"/>
      <c r="D40" s="11"/>
      <c r="E40" s="11"/>
      <c r="F40" s="64"/>
      <c r="G40" s="64"/>
      <c r="H40" s="11"/>
      <c r="I40" s="73"/>
      <c r="J40" s="5"/>
      <c r="K40" s="5"/>
      <c r="L40" s="512"/>
      <c r="M40" s="513"/>
      <c r="N40" s="518"/>
      <c r="O40" s="519"/>
    </row>
    <row r="41" spans="1:15" ht="13.5" thickBot="1" x14ac:dyDescent="0.25">
      <c r="E41" s="13" t="s">
        <v>21</v>
      </c>
      <c r="F41" s="54">
        <f>SUM(F36:F40)</f>
        <v>30000</v>
      </c>
      <c r="G41" s="55">
        <f>SUM(G36:G40)</f>
        <v>30000</v>
      </c>
      <c r="H41" s="5"/>
      <c r="I41" s="5"/>
      <c r="J41" s="5"/>
      <c r="K41" s="5"/>
      <c r="L41" s="514"/>
      <c r="M41" s="515"/>
      <c r="N41" s="520"/>
      <c r="O41" s="521"/>
    </row>
    <row r="42" spans="1:15" ht="12.75" customHeight="1" x14ac:dyDescent="0.2">
      <c r="E42" s="5"/>
      <c r="F42" s="5"/>
      <c r="G42" s="5"/>
      <c r="H42" s="5"/>
      <c r="I42" s="5"/>
      <c r="J42" s="5"/>
      <c r="K42" s="5"/>
      <c r="L42" s="522" t="s">
        <v>317</v>
      </c>
      <c r="M42" s="523"/>
      <c r="N42" s="475">
        <f>SUM(N36)-N39</f>
        <v>190000</v>
      </c>
      <c r="O42" s="476"/>
    </row>
    <row r="43" spans="1:15" ht="12.75" customHeight="1" x14ac:dyDescent="0.2">
      <c r="A43" s="1" t="s">
        <v>45</v>
      </c>
      <c r="E43" s="5"/>
      <c r="F43" s="5"/>
      <c r="G43" s="5"/>
      <c r="H43" s="5"/>
      <c r="I43" s="5"/>
      <c r="J43" s="5"/>
      <c r="K43" s="5"/>
      <c r="L43" s="524"/>
      <c r="M43" s="525"/>
      <c r="N43" s="477"/>
      <c r="O43" s="478"/>
    </row>
    <row r="44" spans="1:15" ht="13.5" customHeight="1" thickBot="1" x14ac:dyDescent="0.25">
      <c r="A44" s="1" t="s">
        <v>43</v>
      </c>
      <c r="E44" s="5"/>
      <c r="F44" s="5"/>
      <c r="G44" s="5"/>
      <c r="H44" s="5"/>
      <c r="I44" s="5"/>
      <c r="J44" s="5"/>
      <c r="K44" s="5"/>
      <c r="L44" s="526"/>
      <c r="M44" s="527"/>
      <c r="N44" s="479"/>
      <c r="O44" s="480"/>
    </row>
    <row r="45" spans="1:15" ht="12.75" customHeight="1" x14ac:dyDescent="0.2">
      <c r="A45" s="1" t="s">
        <v>44</v>
      </c>
      <c r="E45" s="5"/>
      <c r="F45" s="5"/>
      <c r="G45" s="5"/>
      <c r="H45" s="5"/>
      <c r="I45" s="5"/>
      <c r="J45" s="5"/>
      <c r="K45" s="5"/>
      <c r="L45" s="63"/>
      <c r="M45" s="63"/>
      <c r="N45" s="250"/>
      <c r="O45" s="250"/>
    </row>
    <row r="46" spans="1:15" x14ac:dyDescent="0.2">
      <c r="E46" s="5"/>
      <c r="F46" s="5"/>
      <c r="G46" s="5"/>
      <c r="H46" s="5"/>
      <c r="I46" s="5"/>
      <c r="J46" s="5"/>
      <c r="K46" s="5"/>
      <c r="L46" s="63"/>
      <c r="M46" s="63"/>
      <c r="N46" s="250"/>
      <c r="O46" s="250"/>
    </row>
    <row r="47" spans="1:15" x14ac:dyDescent="0.2">
      <c r="A47" s="1" t="s">
        <v>318</v>
      </c>
      <c r="E47" s="5"/>
      <c r="F47" s="5"/>
      <c r="G47" s="5"/>
      <c r="H47" s="5"/>
      <c r="I47" s="5"/>
      <c r="J47" s="5"/>
      <c r="K47" s="5"/>
      <c r="L47" s="63"/>
      <c r="M47" s="63"/>
      <c r="N47" s="250"/>
      <c r="O47" s="250"/>
    </row>
    <row r="48" spans="1:15" x14ac:dyDescent="0.2">
      <c r="E48" s="5"/>
      <c r="F48" s="5"/>
      <c r="G48" s="5"/>
      <c r="H48" s="5"/>
      <c r="I48" s="5"/>
      <c r="J48" s="5"/>
      <c r="K48" s="5"/>
      <c r="L48" s="63"/>
      <c r="M48" s="63"/>
      <c r="N48" s="250"/>
      <c r="O48" s="250"/>
    </row>
    <row r="49" spans="1:15" x14ac:dyDescent="0.2">
      <c r="A49" s="1" t="s">
        <v>156</v>
      </c>
      <c r="E49" s="5"/>
      <c r="F49" s="5"/>
      <c r="G49" s="5"/>
      <c r="H49" s="5"/>
      <c r="I49" s="5"/>
      <c r="J49" s="5"/>
      <c r="K49" s="5"/>
      <c r="L49" s="63"/>
      <c r="M49" s="63"/>
      <c r="N49" s="250"/>
      <c r="O49" s="250"/>
    </row>
    <row r="50" spans="1:15" x14ac:dyDescent="0.2">
      <c r="A50" s="1" t="s">
        <v>41</v>
      </c>
      <c r="E50" s="5"/>
      <c r="F50" s="5"/>
      <c r="G50" s="5"/>
      <c r="H50" s="5"/>
      <c r="I50" s="5"/>
      <c r="J50" s="5"/>
      <c r="K50" s="5"/>
      <c r="L50" s="249"/>
      <c r="M50" s="249"/>
      <c r="N50" s="250"/>
      <c r="O50" s="250"/>
    </row>
    <row r="51" spans="1:15" x14ac:dyDescent="0.2">
      <c r="E51" s="5"/>
      <c r="F51" s="5"/>
      <c r="G51" s="5"/>
      <c r="H51" s="5"/>
      <c r="I51" s="5"/>
      <c r="J51" s="5"/>
      <c r="K51" s="5"/>
      <c r="L51" s="249"/>
      <c r="M51" s="249"/>
      <c r="N51" s="250"/>
      <c r="O51" s="250"/>
    </row>
    <row r="52" spans="1:15" x14ac:dyDescent="0.2">
      <c r="A52" s="1" t="s">
        <v>42</v>
      </c>
      <c r="E52" s="5"/>
      <c r="F52" s="5"/>
      <c r="G52" s="5"/>
      <c r="H52" s="5"/>
      <c r="I52" s="5"/>
      <c r="J52" s="5"/>
      <c r="K52" s="5"/>
      <c r="L52" s="249"/>
      <c r="M52" s="249"/>
      <c r="N52" s="250"/>
      <c r="O52" s="250"/>
    </row>
    <row r="53" spans="1:15" x14ac:dyDescent="0.2">
      <c r="E53" s="5"/>
      <c r="F53" s="5"/>
      <c r="G53" s="5"/>
      <c r="H53" s="5"/>
      <c r="I53" s="5"/>
      <c r="J53" s="5"/>
      <c r="K53" s="5"/>
      <c r="L53" s="249"/>
      <c r="M53" s="249"/>
      <c r="N53" s="250"/>
      <c r="O53" s="250"/>
    </row>
    <row r="54" spans="1:15" x14ac:dyDescent="0.2">
      <c r="A54" s="1" t="s">
        <v>49</v>
      </c>
      <c r="E54" s="5"/>
      <c r="F54" s="5"/>
      <c r="G54" s="5"/>
      <c r="H54" s="5"/>
      <c r="I54" s="5"/>
      <c r="J54" s="5"/>
      <c r="K54" s="5"/>
      <c r="L54" s="249"/>
      <c r="M54" s="249"/>
      <c r="N54" s="250"/>
      <c r="O54" s="250"/>
    </row>
    <row r="55" spans="1:15" x14ac:dyDescent="0.2">
      <c r="A55" s="1" t="s">
        <v>59</v>
      </c>
      <c r="E55" s="5"/>
      <c r="F55" s="5"/>
      <c r="G55" s="5"/>
      <c r="H55" s="5"/>
      <c r="I55" s="5"/>
      <c r="J55" s="5"/>
      <c r="K55" s="5"/>
      <c r="L55" s="249"/>
      <c r="M55" s="249"/>
      <c r="N55" s="250"/>
      <c r="O55" s="250"/>
    </row>
    <row r="56" spans="1:15" x14ac:dyDescent="0.2">
      <c r="E56" s="5"/>
      <c r="F56" s="5"/>
      <c r="G56" s="5"/>
      <c r="H56" s="5"/>
      <c r="I56" s="5"/>
      <c r="J56" s="5"/>
      <c r="K56" s="5"/>
      <c r="L56" s="7"/>
      <c r="M56" s="7"/>
    </row>
    <row r="57" spans="1:15" x14ac:dyDescent="0.2">
      <c r="A57" s="1" t="s">
        <v>50</v>
      </c>
      <c r="E57" s="5"/>
      <c r="F57" s="5"/>
      <c r="G57" s="5"/>
      <c r="H57" s="5"/>
      <c r="I57" s="5"/>
      <c r="J57" s="5"/>
      <c r="K57" s="5"/>
      <c r="L57" s="7"/>
      <c r="M57" s="7"/>
    </row>
    <row r="58" spans="1:15" x14ac:dyDescent="0.2">
      <c r="E58" s="5"/>
      <c r="F58" s="5"/>
      <c r="G58" s="5"/>
      <c r="H58" s="5"/>
      <c r="I58" s="5"/>
      <c r="J58" s="5"/>
      <c r="K58" s="5"/>
      <c r="L58" s="7"/>
      <c r="M58" s="7"/>
    </row>
    <row r="59" spans="1:15" x14ac:dyDescent="0.2">
      <c r="A59" s="1" t="s">
        <v>62</v>
      </c>
      <c r="E59" s="5"/>
      <c r="F59" s="5"/>
      <c r="G59" s="5"/>
      <c r="H59" s="5"/>
      <c r="I59" s="5"/>
      <c r="J59" s="5"/>
      <c r="K59" s="5"/>
      <c r="L59" s="7"/>
      <c r="M59" s="7"/>
    </row>
    <row r="60" spans="1:15" ht="13.5" thickBot="1" x14ac:dyDescent="0.25">
      <c r="E60" s="5"/>
      <c r="F60" s="5"/>
      <c r="G60" s="5"/>
      <c r="H60" s="5"/>
      <c r="I60" s="5"/>
      <c r="J60" s="5"/>
      <c r="K60" s="5"/>
      <c r="L60" s="7"/>
      <c r="M60" s="7"/>
    </row>
    <row r="61" spans="1:15" ht="16.5" thickBot="1" x14ac:dyDescent="0.25">
      <c r="A61" s="483" t="s">
        <v>19</v>
      </c>
      <c r="B61" s="484"/>
      <c r="C61" s="484"/>
      <c r="D61" s="484"/>
      <c r="E61" s="484"/>
      <c r="F61" s="484"/>
      <c r="G61" s="484"/>
      <c r="H61" s="484"/>
      <c r="I61" s="484"/>
      <c r="J61" s="484"/>
      <c r="K61" s="484"/>
      <c r="L61" s="211" t="s">
        <v>250</v>
      </c>
      <c r="M61" s="235" t="s">
        <v>251</v>
      </c>
    </row>
    <row r="62" spans="1:15" ht="15.75" customHeight="1" thickBot="1" x14ac:dyDescent="0.25">
      <c r="A62" s="241" t="s">
        <v>246</v>
      </c>
      <c r="B62" s="242" t="s">
        <v>247</v>
      </c>
      <c r="C62" s="243" t="s">
        <v>248</v>
      </c>
      <c r="D62" s="242" t="s">
        <v>182</v>
      </c>
      <c r="E62" s="501" t="s">
        <v>249</v>
      </c>
      <c r="F62" s="502"/>
      <c r="G62" s="502"/>
      <c r="H62" s="502"/>
      <c r="I62" s="502"/>
      <c r="J62" s="503"/>
      <c r="K62" s="210"/>
      <c r="L62" s="244">
        <v>20000</v>
      </c>
      <c r="M62" s="245">
        <v>0</v>
      </c>
    </row>
    <row r="63" spans="1:15" ht="15.75" customHeight="1" thickBot="1" x14ac:dyDescent="0.25">
      <c r="A63" s="52" t="s">
        <v>297</v>
      </c>
      <c r="B63" s="234" t="s">
        <v>305</v>
      </c>
      <c r="C63" s="51" t="s">
        <v>300</v>
      </c>
      <c r="D63" s="234" t="s">
        <v>303</v>
      </c>
      <c r="E63" s="485" t="s">
        <v>304</v>
      </c>
      <c r="F63" s="486"/>
      <c r="G63" s="486"/>
      <c r="H63" s="486"/>
      <c r="I63" s="486"/>
      <c r="J63" s="487"/>
      <c r="K63" s="210"/>
      <c r="L63" s="240">
        <v>20000</v>
      </c>
      <c r="M63" s="246">
        <v>0</v>
      </c>
    </row>
    <row r="64" spans="1:15" ht="15.75" customHeight="1" thickBot="1" x14ac:dyDescent="0.25">
      <c r="A64" s="231" t="s">
        <v>298</v>
      </c>
      <c r="B64" s="232" t="s">
        <v>187</v>
      </c>
      <c r="C64" s="233" t="s">
        <v>301</v>
      </c>
      <c r="D64" s="232" t="s">
        <v>303</v>
      </c>
      <c r="E64" s="485" t="s">
        <v>304</v>
      </c>
      <c r="F64" s="486"/>
      <c r="G64" s="486"/>
      <c r="H64" s="486"/>
      <c r="I64" s="486"/>
      <c r="J64" s="487"/>
      <c r="K64" s="210"/>
      <c r="L64" s="229">
        <v>20000</v>
      </c>
      <c r="M64" s="230">
        <v>0</v>
      </c>
    </row>
    <row r="65" spans="1:13" ht="15.75" customHeight="1" thickBot="1" x14ac:dyDescent="0.25">
      <c r="A65" s="10" t="s">
        <v>299</v>
      </c>
      <c r="B65" s="8" t="s">
        <v>247</v>
      </c>
      <c r="C65" s="11" t="s">
        <v>302</v>
      </c>
      <c r="D65" s="8" t="s">
        <v>303</v>
      </c>
      <c r="E65" s="488" t="s">
        <v>304</v>
      </c>
      <c r="F65" s="489"/>
      <c r="G65" s="489"/>
      <c r="H65" s="489"/>
      <c r="I65" s="489"/>
      <c r="J65" s="490"/>
      <c r="K65" s="282"/>
      <c r="L65" s="283">
        <v>20000</v>
      </c>
      <c r="M65" s="284">
        <v>0</v>
      </c>
    </row>
    <row r="66" spans="1:13" ht="13.5" thickBot="1" x14ac:dyDescent="0.25">
      <c r="E66" s="5"/>
      <c r="F66" s="5"/>
      <c r="G66" s="5"/>
      <c r="H66" s="5"/>
      <c r="I66" s="5"/>
      <c r="J66" s="281" t="s">
        <v>21</v>
      </c>
      <c r="K66" s="9"/>
      <c r="L66" s="247">
        <f>SUM(L62:L65)</f>
        <v>80000</v>
      </c>
      <c r="M66" s="248">
        <f>SUM(M62:M65)</f>
        <v>0</v>
      </c>
    </row>
    <row r="67" spans="1:13" x14ac:dyDescent="0.2">
      <c r="E67" s="5"/>
      <c r="F67" s="5"/>
      <c r="G67" s="5"/>
      <c r="H67" s="5"/>
      <c r="I67" s="5"/>
      <c r="J67" s="5"/>
      <c r="K67" s="5"/>
      <c r="L67" s="7"/>
      <c r="M67" s="7"/>
    </row>
    <row r="68" spans="1:13" x14ac:dyDescent="0.2">
      <c r="E68" s="5"/>
      <c r="F68" s="5"/>
      <c r="G68" s="5"/>
      <c r="H68" s="5"/>
      <c r="I68" s="5"/>
      <c r="J68" s="5"/>
      <c r="K68" s="5"/>
      <c r="L68" s="7"/>
      <c r="M68" s="7"/>
    </row>
    <row r="69" spans="1:13" x14ac:dyDescent="0.2">
      <c r="E69" s="5"/>
      <c r="F69" s="5"/>
      <c r="G69" s="5"/>
      <c r="H69" s="5"/>
      <c r="I69" s="5"/>
      <c r="J69" s="5"/>
      <c r="K69" s="5"/>
      <c r="L69" s="7"/>
      <c r="M69" s="7"/>
    </row>
    <row r="70" spans="1:13" x14ac:dyDescent="0.2">
      <c r="E70" s="5"/>
      <c r="F70" s="5"/>
      <c r="G70" s="5"/>
      <c r="H70" s="5"/>
      <c r="I70" s="5"/>
      <c r="J70" s="5"/>
      <c r="K70" s="5"/>
      <c r="L70" s="7"/>
      <c r="M70" s="7"/>
    </row>
    <row r="71" spans="1:13" x14ac:dyDescent="0.2">
      <c r="E71" s="5"/>
      <c r="F71" s="5"/>
      <c r="G71" s="5"/>
      <c r="H71" s="5"/>
      <c r="I71" s="5"/>
      <c r="J71" s="5"/>
      <c r="K71" s="5"/>
      <c r="L71" s="7"/>
      <c r="M71" s="7"/>
    </row>
    <row r="72" spans="1:13" x14ac:dyDescent="0.2">
      <c r="E72" s="5"/>
      <c r="F72" s="5"/>
      <c r="G72" s="5"/>
      <c r="H72" s="5"/>
      <c r="I72" s="5"/>
      <c r="J72" s="5"/>
      <c r="K72" s="5"/>
      <c r="L72" s="7"/>
      <c r="M72" s="7"/>
    </row>
    <row r="73" spans="1:13" x14ac:dyDescent="0.2">
      <c r="E73" s="5"/>
      <c r="F73" s="5"/>
      <c r="G73" s="5"/>
      <c r="H73" s="5"/>
      <c r="I73" s="5"/>
      <c r="J73" s="5"/>
      <c r="K73" s="5"/>
      <c r="L73" s="7"/>
      <c r="M73" s="7"/>
    </row>
    <row r="74" spans="1:13" x14ac:dyDescent="0.2">
      <c r="E74" s="5"/>
      <c r="F74" s="5"/>
      <c r="G74" s="5"/>
      <c r="H74" s="5"/>
      <c r="I74" s="5"/>
      <c r="J74" s="5"/>
      <c r="K74" s="5"/>
      <c r="L74" s="7"/>
      <c r="M74" s="7"/>
    </row>
    <row r="75" spans="1:13" x14ac:dyDescent="0.2">
      <c r="E75" s="5"/>
      <c r="F75" s="5"/>
      <c r="G75" s="5"/>
      <c r="H75" s="5"/>
      <c r="I75" s="5"/>
      <c r="J75" s="5"/>
      <c r="K75" s="5"/>
      <c r="L75" s="7"/>
      <c r="M75" s="7"/>
    </row>
    <row r="76" spans="1:13" x14ac:dyDescent="0.2">
      <c r="E76" s="5"/>
      <c r="F76" s="5"/>
      <c r="G76" s="5"/>
      <c r="H76" s="5"/>
      <c r="I76" s="5"/>
      <c r="J76" s="5"/>
      <c r="K76" s="5"/>
      <c r="L76" s="7"/>
      <c r="M76" s="7"/>
    </row>
    <row r="77" spans="1:13" x14ac:dyDescent="0.2">
      <c r="E77" s="5"/>
      <c r="F77" s="5"/>
      <c r="G77" s="5"/>
      <c r="H77" s="5"/>
      <c r="I77" s="5"/>
      <c r="J77" s="5"/>
      <c r="K77" s="5"/>
      <c r="L77" s="7"/>
      <c r="M77" s="7"/>
    </row>
    <row r="78" spans="1:13" x14ac:dyDescent="0.2">
      <c r="E78" s="5"/>
      <c r="F78" s="5"/>
      <c r="G78" s="5"/>
      <c r="H78" s="5"/>
      <c r="I78" s="5"/>
      <c r="J78" s="5"/>
      <c r="K78" s="5"/>
      <c r="L78" s="6"/>
      <c r="M78" s="6"/>
    </row>
    <row r="79" spans="1:13" x14ac:dyDescent="0.2">
      <c r="E79" s="5"/>
      <c r="F79" s="5"/>
      <c r="G79" s="5"/>
      <c r="H79" s="5"/>
      <c r="I79" s="5"/>
      <c r="J79" s="5"/>
      <c r="K79" s="5"/>
    </row>
    <row r="80" spans="1:13" x14ac:dyDescent="0.2">
      <c r="E80" s="5"/>
      <c r="F80" s="5"/>
      <c r="G80" s="5"/>
      <c r="H80" s="5"/>
      <c r="I80" s="5"/>
    </row>
    <row r="81" spans="5:9" x14ac:dyDescent="0.2">
      <c r="E81" s="5"/>
      <c r="F81" s="5"/>
      <c r="G81" s="5"/>
      <c r="H81" s="5"/>
      <c r="I81" s="5"/>
    </row>
  </sheetData>
  <sheetProtection sheet="1" objects="1" scenarios="1"/>
  <mergeCells count="38">
    <mergeCell ref="L5:N5"/>
    <mergeCell ref="L34:O35"/>
    <mergeCell ref="A1:E1"/>
    <mergeCell ref="M1:O1"/>
    <mergeCell ref="A6:A7"/>
    <mergeCell ref="B6:B7"/>
    <mergeCell ref="C6:C7"/>
    <mergeCell ref="E6:E7"/>
    <mergeCell ref="F6:J6"/>
    <mergeCell ref="L6:L7"/>
    <mergeCell ref="M6:M7"/>
    <mergeCell ref="N6:N7"/>
    <mergeCell ref="O6:O7"/>
    <mergeCell ref="L3:N3"/>
    <mergeCell ref="L4:N4"/>
    <mergeCell ref="K6:K7"/>
    <mergeCell ref="A3:K5"/>
    <mergeCell ref="N33:O33"/>
    <mergeCell ref="E62:J62"/>
    <mergeCell ref="A33:A35"/>
    <mergeCell ref="B33:B35"/>
    <mergeCell ref="C33:C35"/>
    <mergeCell ref="D33:D35"/>
    <mergeCell ref="E33:E35"/>
    <mergeCell ref="L39:M41"/>
    <mergeCell ref="N39:O41"/>
    <mergeCell ref="F33:F35"/>
    <mergeCell ref="G33:G35"/>
    <mergeCell ref="H33:H35"/>
    <mergeCell ref="L42:M44"/>
    <mergeCell ref="L36:M38"/>
    <mergeCell ref="N36:O38"/>
    <mergeCell ref="N42:O44"/>
    <mergeCell ref="I33:I35"/>
    <mergeCell ref="A61:K61"/>
    <mergeCell ref="E63:J63"/>
    <mergeCell ref="E65:J65"/>
    <mergeCell ref="E64:J64"/>
  </mergeCells>
  <phoneticPr fontId="40" type="noConversion"/>
  <printOptions horizontalCentered="1"/>
  <pageMargins left="0.2" right="0.2" top="0.25" bottom="0.25" header="0.3" footer="0.3"/>
  <pageSetup scale="60" orientation="landscape"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3C0E45E0D22547948B227C17C39651" ma:contentTypeVersion="20" ma:contentTypeDescription="Create a new document." ma:contentTypeScope="" ma:versionID="1a5de587683123af9fb78f57475cf1c8">
  <xsd:schema xmlns:xsd="http://www.w3.org/2001/XMLSchema" xmlns:xs="http://www.w3.org/2001/XMLSchema" xmlns:p="http://schemas.microsoft.com/office/2006/metadata/properties" xmlns:ns1="http://schemas.microsoft.com/sharepoint/v3" xmlns:ns2="59da1016-2a1b-4f8a-9768-d7a4932f6f16" xmlns:ns3="75ea3192-8b34-45cf-8cf4-e027e613a48a" targetNamespace="http://schemas.microsoft.com/office/2006/metadata/properties" ma:root="true" ma:fieldsID="8de74ee949394a3bd51f19096bb32f38" ns1:_="" ns2:_="" ns3:_="">
    <xsd:import namespace="http://schemas.microsoft.com/sharepoint/v3"/>
    <xsd:import namespace="59da1016-2a1b-4f8a-9768-d7a4932f6f16"/>
    <xsd:import namespace="75ea3192-8b34-45cf-8cf4-e027e613a48a"/>
    <xsd:element name="properties">
      <xsd:complexType>
        <xsd:sequence>
          <xsd:element name="documentManagement">
            <xsd:complexType>
              <xsd:all>
                <xsd:element ref="ns2:IACategory" minOccurs="0"/>
                <xsd:element ref="ns2:IATopic" minOccurs="0"/>
                <xsd:element ref="ns2:IASubtopic" minOccurs="0"/>
                <xsd:element ref="ns2:DocumentExpirationDate" minOccurs="0"/>
                <xsd:element ref="ns3:Meta_x0020_Description" minOccurs="0"/>
                <xsd:element ref="ns3:Meta_x0020_Keywords" minOccurs="0"/>
                <xsd:element ref="ns1:PublishingStartDate" minOccurs="0"/>
                <xsd:element ref="ns1:PublishingExpirationDate" minOccurs="0"/>
                <xsd:element ref="ns1:URL"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0"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11"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URL" ma:index="12"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9da1016-2a1b-4f8a-9768-d7a4932f6f16" elementFormDefault="qualified">
    <xsd:import namespace="http://schemas.microsoft.com/office/2006/documentManagement/types"/>
    <xsd:import namespace="http://schemas.microsoft.com/office/infopath/2007/PartnerControls"/>
    <xsd:element name="IACategory" ma:index="4" nillable="true" ma:displayName="IA Category" ma:format="Dropdown" ma:internalName="IACategory" ma:readOnly="false">
      <xsd:simpleType>
        <xsd:restriction base="dms:Choice">
          <xsd:enumeration value="About OHA"/>
          <xsd:enumeration value="Programs and Services"/>
          <xsd:enumeration value="Oregon Health Plan"/>
          <xsd:enumeration value="Health System Reform"/>
          <xsd:enumeration value="Licenses and Certificates"/>
          <xsd:enumeration value="Public Health"/>
        </xsd:restriction>
      </xsd:simpleType>
    </xsd:element>
    <xsd:element name="IATopic" ma:index="5" nillable="true" ma:displayName="IA Topic" ma:format="Dropdown" ma:internalName="IATopic" ma:readOnly="false">
      <xsd:simpleType>
        <xsd:restriction base="dms:Choice">
          <xsd:enumeration value="About OHA - Agency Communications"/>
          <xsd:enumeration value="About OHA - Budget"/>
          <xsd:enumeration value="About OHA - Contacts"/>
          <xsd:enumeration value="About OHA - Grants &amp; Contracts"/>
          <xsd:enumeration value="About OHA - Jobs &amp; Employment"/>
          <xsd:enumeration value="About OHA - Organization"/>
          <xsd:enumeration value="About OHA - Policies"/>
          <xsd:enumeration value="About OHA - Public Meetings"/>
          <xsd:enumeration value="About OHA - Public Records"/>
          <xsd:enumeration value="About OHA - Questions &amp; Comments"/>
          <xsd:enumeration value="About OHA - Reports &amp; Data"/>
          <xsd:enumeration value="About OHA - Rulemaking"/>
          <xsd:enumeration value="Programs and Services - Behavioral Health"/>
          <xsd:enumeration value="Programs and Services - Contacts"/>
          <xsd:enumeration value="Programs and Services - Coordinated Care"/>
          <xsd:enumeration value="Programs and Services - Disease"/>
          <xsd:enumeration value="Programs and Services - Environment"/>
          <xsd:enumeration value="Programs and Services - Health Resources"/>
          <xsd:enumeration value="Programs and Services - OEBB"/>
          <xsd:enumeration value="Programs and Services - Oregon Health Plan"/>
          <xsd:enumeration value="Programs and Services - Oregon State Hospital"/>
          <xsd:enumeration value="Programs and Services - PEBB"/>
          <xsd:enumeration value="Programs and Services - Pharmacy"/>
          <xsd:enumeration value="Programs and Services - Prevention"/>
          <xsd:enumeration value="Programs and Services - Safety"/>
          <xsd:enumeration value="Oregon Health Plan - Agency Communications"/>
          <xsd:enumeration value="Oregon Health Plan - Benefits"/>
          <xsd:enumeration value="Oregon Health Plan - Contacts"/>
          <xsd:enumeration value="Oregon Health Plan - Coordinated Care"/>
          <xsd:enumeration value="Oregon Health Plan - Grants &amp; Contracts"/>
          <xsd:enumeration value="Oregon Health Plan - Health Resources"/>
          <xsd:enumeration value="Oregon Health Plan - Policies"/>
          <xsd:enumeration value="Oregon Health Plan - Providers and Partners"/>
          <xsd:enumeration value="Oregon Health Plan - Public Meetings"/>
          <xsd:enumeration value="Oregon Health Plan - Questions &amp; Comments"/>
          <xsd:enumeration value="Oregon Health Plan - Rule Making"/>
          <xsd:enumeration value="Health System Reform - Agency Communications"/>
          <xsd:enumeration value="Health System Reform - Coordinated Care"/>
          <xsd:enumeration value="Health System Reform - Public Meetings"/>
          <xsd:enumeration value="Health System Reform - Questions &amp; Comments"/>
          <xsd:enumeration value="Health System Reform - Reports &amp; Data"/>
          <xsd:enumeration value="Licenses and Certificates - Certificates"/>
          <xsd:enumeration value="Licenses and Certificates - Contacts"/>
          <xsd:enumeration value="Licenses and Certificates - Licenses"/>
          <xsd:enumeration value="Licenses and Certificates - Vital Records"/>
          <xsd:enumeration value="Public Health - Agency Communications"/>
          <xsd:enumeration value="Public Health - Contacts"/>
          <xsd:enumeration value="Public Health - Disease"/>
          <xsd:enumeration value="Public Health - Environment"/>
          <xsd:enumeration value="Public Health - Health Resources"/>
          <xsd:enumeration value="Public Health - Questions &amp; Comments"/>
          <xsd:enumeration value="Public Health - Prevention"/>
          <xsd:enumeration value="Public Health - Providers and Partners"/>
          <xsd:enumeration value="Public Health - Reports &amp; Data"/>
          <xsd:enumeration value="Public Health - Safety"/>
          <xsd:enumeration value="Public Health - Vital Records"/>
        </xsd:restriction>
      </xsd:simpleType>
    </xsd:element>
    <xsd:element name="IASubtopic" ma:index="6" nillable="true" ma:displayName="IA Subtopic" ma:format="Dropdown" ma:internalName="IASubtopic" ma:readOnly="false">
      <xsd:simpleType>
        <xsd:restriction base="dms:Choice">
          <xsd:enumeration value="Addiction Services - Alcohol"/>
          <xsd:enumeration value="Addiction Services - Drug"/>
          <xsd:enumeration value="Addiction Services - Gambling"/>
          <xsd:enumeration value="Addiction Services - Tobacco"/>
          <xsd:enumeration value="Applications"/>
          <xsd:enumeration value="Benefits - Health Plans"/>
          <xsd:enumeration value="Benefits - OEBB"/>
          <xsd:enumeration value="Benefits - OHP"/>
          <xsd:enumeration value="Benefits - PEBB"/>
          <xsd:enumeration value="Benefits - Retirement"/>
          <xsd:enumeration value="Budget - Agency Summary"/>
          <xsd:enumeration value="Budget - Agency Request (ARB)"/>
          <xsd:enumeration value="Budget - Governors Budget"/>
          <xsd:enumeration value="Budget - Infrastructure"/>
          <xsd:enumeration value="Budget - Legislatively Adopted (LAB)"/>
          <xsd:enumeration value="Budget - Legislative action"/>
          <xsd:enumeration value="Budget - Overview"/>
          <xsd:enumeration value="Budget - Policy Option Package (POP)"/>
          <xsd:enumeration value="Budget - Priorities"/>
          <xsd:enumeration value="Budget - Program"/>
          <xsd:enumeration value="Budget - Reduction"/>
          <xsd:enumeration value="Budget - Strategic funding proposal"/>
          <xsd:enumeration value="Budget - Special report"/>
          <xsd:enumeration value="Budget - Stakeholder meeting"/>
          <xsd:enumeration value="CCO - Contact"/>
          <xsd:enumeration value="CCO - Audited Financial Statement"/>
          <xsd:enumeration value="CCO - Interim Financial Statement"/>
          <xsd:enumeration value="CCO - Internal Financial Statement"/>
          <xsd:enumeration value="Clean Air"/>
          <xsd:enumeration value="Clean Water"/>
          <xsd:enumeration value="Clinics"/>
          <xsd:enumeration value="Commissions"/>
          <xsd:enumeration value="Committee Members"/>
          <xsd:enumeration value="Committees"/>
          <xsd:enumeration value="Crisis Services"/>
          <xsd:enumeration value="Drug Addiction Services"/>
          <xsd:enumeration value="Electronic Health Care Records (EHR)"/>
          <xsd:enumeration value="Emergency Preparedness"/>
          <xsd:enumeration value="Environmental Pollution"/>
          <xsd:enumeration value="Featured Content"/>
          <xsd:enumeration value="Fees"/>
          <xsd:enumeration value="Health Services - Primary Care Home"/>
          <xsd:enumeration value="Health Services - Prioritized list"/>
          <xsd:enumeration value="ICD-10"/>
          <xsd:enumeration value="Immunizations"/>
          <xsd:enumeration value="Legislation - Bills"/>
          <xsd:enumeration value="Legislation - Contact"/>
          <xsd:enumeration value="Legislation - Highlights"/>
          <xsd:enumeration value="Legislation - Session Summary"/>
          <xsd:enumeration value="Materials - Commission"/>
          <xsd:enumeration value="Materials - Committee"/>
          <xsd:enumeration value="Materials - Coverage Guidance"/>
          <xsd:enumeration value="Materials - Evidence-based Guidelines"/>
          <xsd:enumeration value="Materials - Health care plan details"/>
          <xsd:enumeration value="Materials - Health care plan overview"/>
          <xsd:enumeration value="Materials - Meeting Document"/>
          <xsd:enumeration value="Materials - Meeting Recording"/>
          <xsd:enumeration value="Materials - Meeting Schedule"/>
          <xsd:enumeration value="Materials - Open Enrollment"/>
          <xsd:enumeration value="Materials - Training"/>
          <xsd:enumeration value="Materials - Webinar"/>
          <xsd:enumeration value="Materials - Workgroup"/>
          <xsd:enumeration value="Medical Marijuana (OMMP)"/>
          <xsd:enumeration value="Medical Services"/>
          <xsd:enumeration value="Meeting Document"/>
          <xsd:enumeration value="Meeting Schedule"/>
          <xsd:enumeration value="Mental Health Services"/>
          <xsd:enumeration value="Metrics - Behavioral Health"/>
          <xsd:enumeration value="Metrics - CCO"/>
          <xsd:enumeration value="Metrics - Demographics"/>
          <xsd:enumeration value="Metrics - Hospital Performance"/>
          <xsd:enumeration value="Metrics - Incentive"/>
          <xsd:enumeration value="Metrics - Measures and Outcomes Tracking (MOTS)"/>
          <xsd:enumeration value="Metrics - ONE Eligibility system"/>
          <xsd:enumeration value="Metrics - Prevention"/>
          <xsd:enumeration value="Metrics - Rural health"/>
          <xsd:enumeration value="Metrics - State-Wide"/>
          <xsd:enumeration value="News Letter"/>
          <xsd:enumeration value="News Release"/>
          <xsd:enumeration value="OHP - Medicaid Waiver"/>
          <xsd:enumeration value="OHP - Provider Announcement"/>
          <xsd:enumeration value="OHP - Provider Rates"/>
          <xsd:enumeration value="Preferred Drug List"/>
          <xsd:enumeration value="Prescription Drugs - Monitoring"/>
          <xsd:enumeration value="Prescription Drugs - Preferred List"/>
          <xsd:enumeration value="Prescription Drugs - Subsidy"/>
          <xsd:enumeration value="Prescription Drugs Subsidy"/>
          <xsd:enumeration value="Technical Assistance"/>
          <xsd:enumeration value="Training"/>
          <xsd:enumeration value="Vital Statistics - Birth Certificate"/>
          <xsd:enumeration value="Vital Statistics - Certificate Death"/>
          <xsd:enumeration value="Vital Statistics - Data Use Requests"/>
          <xsd:enumeration value="Vital Statistics - Divorce Data"/>
          <xsd:enumeration value="Vital Statistics - Domestic Partnership Data"/>
          <xsd:enumeration value="Vital Statistics - Fetal Death Data"/>
          <xsd:enumeration value="Vital Statistics - Marriage Data"/>
          <xsd:enumeration value="Vital Statistics - Teen Pregnancy Data"/>
          <xsd:enumeration value="Wellness - Exercise"/>
          <xsd:enumeration value="Wellness - HEM"/>
          <xsd:enumeration value="Wellness - Intervention"/>
          <xsd:enumeration value="Wellness - Pain Management"/>
          <xsd:enumeration value="Wellness - Reproductive Health"/>
          <xsd:enumeration value="Wellness - Stress Relief"/>
        </xsd:restriction>
      </xsd:simpleType>
    </xsd:element>
    <xsd:element name="DocumentExpirationDate" ma:index="7" nillable="true" ma:displayName="Document Expiration Date" ma:format="DateOnly" ma:internalName="DocumentExpirationDate" ma:readOnly="false">
      <xsd:simpleType>
        <xsd:restriction base="dms:DateTime"/>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5ea3192-8b34-45cf-8cf4-e027e613a48a" elementFormDefault="qualified">
    <xsd:import namespace="http://schemas.microsoft.com/office/2006/documentManagement/types"/>
    <xsd:import namespace="http://schemas.microsoft.com/office/infopath/2007/PartnerControls"/>
    <xsd:element name="Meta_x0020_Description" ma:index="8" nillable="true" ma:displayName="Meta Description" ma:internalName="Meta_x0020_Description" ma:readOnly="false">
      <xsd:simpleType>
        <xsd:restriction base="dms:Text"/>
      </xsd:simpleType>
    </xsd:element>
    <xsd:element name="Meta_x0020_Keywords" ma:index="9" nillable="true" ma:displayName="Meta Keywords" ma:internalName="Meta_x0020_Keywords"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IACategory xmlns="59da1016-2a1b-4f8a-9768-d7a4932f6f16">Public Health</IACategory>
    <DocumentExpirationDate xmlns="59da1016-2a1b-4f8a-9768-d7a4932f6f16">2030-12-31T08:00:00+00:00</DocumentExpirationDate>
    <IATopic xmlns="59da1016-2a1b-4f8a-9768-d7a4932f6f16">Public Health - Environment</IATopic>
    <Meta_x0020_Description xmlns="75ea3192-8b34-45cf-8cf4-e027e613a48a" xsi:nil="true"/>
    <IASubtopic xmlns="59da1016-2a1b-4f8a-9768-d7a4932f6f16">Clean Water</IASubtopic>
    <URL xmlns="http://schemas.microsoft.com/sharepoint/v3">
      <Url xsi:nil="true"/>
      <Description xsi:nil="true"/>
    </URL>
    <PublishingExpirationDate xmlns="http://schemas.microsoft.com/sharepoint/v3" xsi:nil="true"/>
    <Meta_x0020_Keywords xmlns="75ea3192-8b34-45cf-8cf4-e027e613a48a" xsi:nil="true"/>
    <PublishingStartDate xmlns="http://schemas.microsoft.com/sharepoint/v3" xsi:nil="true"/>
  </documentManagement>
</p:properties>
</file>

<file path=customXml/itemProps1.xml><?xml version="1.0" encoding="utf-8"?>
<ds:datastoreItem xmlns:ds="http://schemas.openxmlformats.org/officeDocument/2006/customXml" ds:itemID="{B260DE8A-D9F8-4898-96A8-4A91BF189093}"/>
</file>

<file path=customXml/itemProps2.xml><?xml version="1.0" encoding="utf-8"?>
<ds:datastoreItem xmlns:ds="http://schemas.openxmlformats.org/officeDocument/2006/customXml" ds:itemID="{9FB21BCC-97C3-4E2D-A453-19157C88383D}"/>
</file>

<file path=customXml/itemProps3.xml><?xml version="1.0" encoding="utf-8"?>
<ds:datastoreItem xmlns:ds="http://schemas.openxmlformats.org/officeDocument/2006/customXml" ds:itemID="{6ECDEC12-BF81-4C75-A472-0C46199B0BC2}"/>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2023 (Base &amp; BIL) FFATA Project</vt:lpstr>
      <vt:lpstr>2023 COMBINED (H&amp;C&amp;C) PPL</vt:lpstr>
      <vt:lpstr>2023 Gen. Infra. &amp; Res. PPL</vt:lpstr>
      <vt:lpstr>2023 Emergency &amp; Env. Justice</vt:lpstr>
      <vt:lpstr>2023 SIPP &amp; Seismic (Q1,2,3)</vt:lpstr>
    </vt:vector>
  </TitlesOfParts>
  <Company>DHS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Priority List for the Base DWSRF and BIL General Supplemental Programs</dc:title>
  <dc:creator>OR0199984</dc:creator>
  <cp:lastModifiedBy>Adam DeSemple</cp:lastModifiedBy>
  <cp:lastPrinted>2023-05-01T22:51:32Z</cp:lastPrinted>
  <dcterms:created xsi:type="dcterms:W3CDTF">2015-03-27T20:05:47Z</dcterms:created>
  <dcterms:modified xsi:type="dcterms:W3CDTF">2023-11-03T19:43:16Z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dd6eeb-0dd0-4927-947e-a759f08fcf55_Enabled">
    <vt:lpwstr>true</vt:lpwstr>
  </property>
  <property fmtid="{D5CDD505-2E9C-101B-9397-08002B2CF9AE}" pid="3" name="MSIP_Label_ebdd6eeb-0dd0-4927-947e-a759f08fcf55_SetDate">
    <vt:lpwstr>2023-10-25T20:33:10Z</vt:lpwstr>
  </property>
  <property fmtid="{D5CDD505-2E9C-101B-9397-08002B2CF9AE}" pid="4" name="MSIP_Label_ebdd6eeb-0dd0-4927-947e-a759f08fcf55_Method">
    <vt:lpwstr>Privileged</vt:lpwstr>
  </property>
  <property fmtid="{D5CDD505-2E9C-101B-9397-08002B2CF9AE}" pid="5" name="MSIP_Label_ebdd6eeb-0dd0-4927-947e-a759f08fcf55_Name">
    <vt:lpwstr>Level 1 - Published (Items)</vt:lpwstr>
  </property>
  <property fmtid="{D5CDD505-2E9C-101B-9397-08002B2CF9AE}" pid="6" name="MSIP_Label_ebdd6eeb-0dd0-4927-947e-a759f08fcf55_SiteId">
    <vt:lpwstr>658e63e8-8d39-499c-8f48-13adc9452f4c</vt:lpwstr>
  </property>
  <property fmtid="{D5CDD505-2E9C-101B-9397-08002B2CF9AE}" pid="7" name="MSIP_Label_ebdd6eeb-0dd0-4927-947e-a759f08fcf55_ActionId">
    <vt:lpwstr>cc33a4eb-7ee5-4bb0-8448-85badee7bb3d</vt:lpwstr>
  </property>
  <property fmtid="{D5CDD505-2E9C-101B-9397-08002B2CF9AE}" pid="8" name="MSIP_Label_ebdd6eeb-0dd0-4927-947e-a759f08fcf55_ContentBits">
    <vt:lpwstr>0</vt:lpwstr>
  </property>
  <property fmtid="{D5CDD505-2E9C-101B-9397-08002B2CF9AE}" pid="9" name="MSIP_Label_09b73270-2993-4076-be47-9c78f42a1e84_Enabled">
    <vt:lpwstr>true</vt:lpwstr>
  </property>
  <property fmtid="{D5CDD505-2E9C-101B-9397-08002B2CF9AE}" pid="10" name="MSIP_Label_09b73270-2993-4076-be47-9c78f42a1e84_SetDate">
    <vt:lpwstr>2023-11-02T23:25:25Z</vt:lpwstr>
  </property>
  <property fmtid="{D5CDD505-2E9C-101B-9397-08002B2CF9AE}" pid="11" name="MSIP_Label_09b73270-2993-4076-be47-9c78f42a1e84_Method">
    <vt:lpwstr>Privileged</vt:lpwstr>
  </property>
  <property fmtid="{D5CDD505-2E9C-101B-9397-08002B2CF9AE}" pid="12" name="MSIP_Label_09b73270-2993-4076-be47-9c78f42a1e84_Name">
    <vt:lpwstr>Level 1 - Published (Items)</vt:lpwstr>
  </property>
  <property fmtid="{D5CDD505-2E9C-101B-9397-08002B2CF9AE}" pid="13" name="MSIP_Label_09b73270-2993-4076-be47-9c78f42a1e84_SiteId">
    <vt:lpwstr>aa3f6932-fa7c-47b4-a0ce-a598cad161cf</vt:lpwstr>
  </property>
  <property fmtid="{D5CDD505-2E9C-101B-9397-08002B2CF9AE}" pid="14" name="MSIP_Label_09b73270-2993-4076-be47-9c78f42a1e84_ActionId">
    <vt:lpwstr>73f833d6-f4e9-4994-b26a-93c91655d65c</vt:lpwstr>
  </property>
  <property fmtid="{D5CDD505-2E9C-101B-9397-08002B2CF9AE}" pid="15" name="MSIP_Label_09b73270-2993-4076-be47-9c78f42a1e84_ContentBits">
    <vt:lpwstr>0</vt:lpwstr>
  </property>
  <property fmtid="{D5CDD505-2E9C-101B-9397-08002B2CF9AE}" pid="16" name="ContentTypeId">
    <vt:lpwstr>0x010100283C0E45E0D22547948B227C17C39651</vt:lpwstr>
  </property>
</Properties>
</file>