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Masters/slideMaster1.xml" ContentType="application/vnd.openxmlformats-officedocument.presentationml.slideMaster+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30.xml" ContentType="application/vnd.openxmlformats-officedocument.presentationml.notesSlide+xml"/>
  <Override PartName="/ppt/notesSlides/notesSlide42.xml" ContentType="application/vnd.openxmlformats-officedocument.presentationml.notesSlide+xml"/>
  <Override PartName="/ppt/notesSlides/notesSlide3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1"/>
  </p:notesMasterIdLst>
  <p:handoutMasterIdLst>
    <p:handoutMasterId r:id="rId52"/>
  </p:handoutMasterIdLst>
  <p:sldIdLst>
    <p:sldId id="304" r:id="rId2"/>
    <p:sldId id="256" r:id="rId3"/>
    <p:sldId id="1025" r:id="rId4"/>
    <p:sldId id="1026" r:id="rId5"/>
    <p:sldId id="257" r:id="rId6"/>
    <p:sldId id="305" r:id="rId7"/>
    <p:sldId id="271" r:id="rId8"/>
    <p:sldId id="272" r:id="rId9"/>
    <p:sldId id="1038" r:id="rId10"/>
    <p:sldId id="260" r:id="rId11"/>
    <p:sldId id="298" r:id="rId12"/>
    <p:sldId id="261" r:id="rId13"/>
    <p:sldId id="280" r:id="rId14"/>
    <p:sldId id="275" r:id="rId15"/>
    <p:sldId id="1032" r:id="rId16"/>
    <p:sldId id="274" r:id="rId17"/>
    <p:sldId id="1018" r:id="rId18"/>
    <p:sldId id="297" r:id="rId19"/>
    <p:sldId id="1006" r:id="rId20"/>
    <p:sldId id="273" r:id="rId21"/>
    <p:sldId id="262" r:id="rId22"/>
    <p:sldId id="1021" r:id="rId23"/>
    <p:sldId id="279" r:id="rId24"/>
    <p:sldId id="1027" r:id="rId25"/>
    <p:sldId id="263" r:id="rId26"/>
    <p:sldId id="266" r:id="rId27"/>
    <p:sldId id="1033" r:id="rId28"/>
    <p:sldId id="299" r:id="rId29"/>
    <p:sldId id="1039" r:id="rId30"/>
    <p:sldId id="277" r:id="rId31"/>
    <p:sldId id="291" r:id="rId32"/>
    <p:sldId id="1035" r:id="rId33"/>
    <p:sldId id="1036" r:id="rId34"/>
    <p:sldId id="1037" r:id="rId35"/>
    <p:sldId id="1017" r:id="rId36"/>
    <p:sldId id="278" r:id="rId37"/>
    <p:sldId id="1011" r:id="rId38"/>
    <p:sldId id="1009" r:id="rId39"/>
    <p:sldId id="286" r:id="rId40"/>
    <p:sldId id="301" r:id="rId41"/>
    <p:sldId id="302" r:id="rId42"/>
    <p:sldId id="288" r:id="rId43"/>
    <p:sldId id="289" r:id="rId44"/>
    <p:sldId id="292" r:id="rId45"/>
    <p:sldId id="1029" r:id="rId46"/>
    <p:sldId id="1030" r:id="rId47"/>
    <p:sldId id="1031" r:id="rId48"/>
    <p:sldId id="1023" r:id="rId49"/>
    <p:sldId id="1024" r:id="rId50"/>
  </p:sldIdLst>
  <p:sldSz cx="12188825"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95"/>
    <a:srgbClr val="0000FF"/>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C20FA0-634A-43A9-8449-079DE1DE01DB}" v="38" dt="2024-04-18T16:48:37.238"/>
  </p1510:revLst>
</p1510:revInfo>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892" autoAdjust="0"/>
    <p:restoredTop sz="62290" autoAdjust="0"/>
  </p:normalViewPr>
  <p:slideViewPr>
    <p:cSldViewPr>
      <p:cViewPr varScale="1">
        <p:scale>
          <a:sx n="71" d="100"/>
          <a:sy n="71" d="100"/>
        </p:scale>
        <p:origin x="1314" y="54"/>
      </p:cViewPr>
      <p:guideLst>
        <p:guide pos="3839"/>
        <p:guide orient="horz" pos="216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howGuides="1">
      <p:cViewPr varScale="1">
        <p:scale>
          <a:sx n="52" d="100"/>
          <a:sy n="52" d="100"/>
        </p:scale>
        <p:origin x="2664" y="3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openxmlformats.org/officeDocument/2006/relationships/customXml" Target="../customXml/item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60"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4AA43A-3F76-4A13-9CD6-36134EB429E3}" type="datetimeFigureOut">
              <a:rPr lang="en-US"/>
              <a:t>4/30/2024</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50423A-8BCE-448E-A97B-03A88B2B12C1}" type="slidenum">
              <a:rPr/>
              <a:t>‹#›</a:t>
            </a:fld>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74A4F-2B7A-4ECB-A400-260B2FFC03C1}" type="datetimeFigureOut">
              <a:rPr lang="en-US"/>
              <a:t>4/30/2024</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2A70B-78F2-4DCF-B53B-C990D2FAFB8A}" type="slidenum">
              <a:rPr/>
              <a:t>‹#›</a:t>
            </a:fld>
            <a:endParaRPr/>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is a collaborative effort from Oregon Health Authority-Drinking Water Services and Oregon Association of Water Utilities to assist water personnel operating a community or non-transient non community water system.</a:t>
            </a:r>
          </a:p>
          <a:p>
            <a:endParaRPr lang="en-US" dirty="0"/>
          </a:p>
          <a:p>
            <a:r>
              <a:rPr lang="en-US" dirty="0"/>
              <a:t>Focus on those system that have a higher level of potential exposure (daily usage) to possible lead associated with service line components</a:t>
            </a:r>
          </a:p>
          <a:p>
            <a:endParaRPr lang="en-US" dirty="0"/>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a:t>
            </a:fld>
            <a:endParaRPr lang="en-US"/>
          </a:p>
        </p:txBody>
      </p:sp>
    </p:spTree>
    <p:extLst>
      <p:ext uri="{BB962C8B-B14F-4D97-AF65-F5344CB8AC3E}">
        <p14:creationId xmlns:p14="http://schemas.microsoft.com/office/powerpoint/2010/main" val="2444797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Historical information that will assist in determining SL probability</a:t>
            </a:r>
          </a:p>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PWS will be required to investigate each service line regardless of previous information</a:t>
            </a:r>
          </a:p>
          <a:p>
            <a:pPr marL="685800" marR="0" lvl="1" indent="-228600">
              <a:lnSpc>
                <a:spcPct val="107000"/>
              </a:lnSpc>
              <a:spcBef>
                <a:spcPts val="0"/>
              </a:spcBef>
              <a:spcAft>
                <a:spcPts val="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Exceptions are after January 1986 installations – documents must state type of pipe material</a:t>
            </a:r>
          </a:p>
          <a:p>
            <a:pPr marL="685800" marR="0" lvl="1" indent="-228600">
              <a:lnSpc>
                <a:spcPct val="107000"/>
              </a:lnSpc>
              <a:spcBef>
                <a:spcPts val="0"/>
              </a:spcBef>
              <a:spcAft>
                <a:spcPts val="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Work orders after January 1986</a:t>
            </a:r>
          </a:p>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Documentation to prove</a:t>
            </a:r>
          </a:p>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Verbal information, contrarian ideas (public knowledge) may trump circumstantial evidence</a:t>
            </a:r>
          </a:p>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No</a:t>
            </a:r>
          </a:p>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Straightforward</a:t>
            </a:r>
          </a:p>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Last bullet tells us a “physical: inspection, verification is mandated</a:t>
            </a: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Well documented paperwork from past work can substantiate lead / no lead</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10</a:t>
            </a:fld>
            <a:endParaRPr lang="en-US"/>
          </a:p>
        </p:txBody>
      </p:sp>
    </p:spTree>
    <p:extLst>
      <p:ext uri="{BB962C8B-B14F-4D97-AF65-F5344CB8AC3E}">
        <p14:creationId xmlns:p14="http://schemas.microsoft.com/office/powerpoint/2010/main" val="3199838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(A)(</a:t>
            </a:r>
            <a:r>
              <a:rPr lang="en-US" sz="11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)Lead service line requirements –Identify –</a:t>
            </a:r>
          </a:p>
          <a:p>
            <a:pPr marL="800100" marR="0" lvl="1"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ID pipe material on both he PWS side and customer side </a:t>
            </a: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 Evidenced based on rule criteria</a:t>
            </a: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(II) Not required – physically, but categorized as LEAD / Galvanized Required Replacement / non-LEAD / UNK</a:t>
            </a: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(III) Approved format will discuss while looking at the excel spreadsheet</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11</a:t>
            </a:fld>
            <a:endParaRPr lang="en-US"/>
          </a:p>
        </p:txBody>
      </p:sp>
    </p:spTree>
    <p:extLst>
      <p:ext uri="{BB962C8B-B14F-4D97-AF65-F5344CB8AC3E}">
        <p14:creationId xmlns:p14="http://schemas.microsoft.com/office/powerpoint/2010/main" val="3626677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Just another reminder of the deadlines, recommend having info to the State by early September</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Where the SL is made of lead – any component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It is or was downstream of Lead Service Lines or UNK</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Non lead evidenced based record, classifying actual material, PVC, CPVC, Copper, PEX, Muni-PEX</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Classifying UNKNOWNS</a:t>
            </a:r>
          </a:p>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Not known to be lead, Galvanized Required Replacement or non-lead and no evidence documented</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12</a:t>
            </a:fld>
            <a:endParaRPr lang="en-US"/>
          </a:p>
        </p:txBody>
      </p:sp>
    </p:spTree>
    <p:extLst>
      <p:ext uri="{BB962C8B-B14F-4D97-AF65-F5344CB8AC3E}">
        <p14:creationId xmlns:p14="http://schemas.microsoft.com/office/powerpoint/2010/main" val="2897584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Initial inventory completed and turned in by October 16, 2024</a:t>
            </a: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Note remaining time to complete survey</a:t>
            </a: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If proven no Lead Service Lines, the PWS task for Lead Service Line is complete</a:t>
            </a: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UNK – will have to be inspected and confirmed NO LEAD –it WILL be assumed some component contains LEAD</a:t>
            </a: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If service line is disturbed, notify customer.</a:t>
            </a: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Pertains more to the east coast, but if line is disturbed, flushing prior to consumption can reduce potential lead levels</a:t>
            </a:r>
          </a:p>
          <a:p>
            <a:pPr marL="800100" marR="0" lvl="1" indent="-342900">
              <a:lnSpc>
                <a:spcPct val="107000"/>
              </a:lnSpc>
              <a:spcBef>
                <a:spcPts val="0"/>
              </a:spcBef>
              <a:spcAft>
                <a:spcPts val="0"/>
              </a:spcAft>
              <a:buFont typeface="+mj-lt"/>
              <a:buAutoNum type="arabicPeriod"/>
            </a:pPr>
            <a:r>
              <a:rPr lang="en-US" b="1" dirty="0"/>
              <a:t>Per CFR To mitigate potential lead exposure associated with a partial SL replacement until the PWS completes a full replacement, the PWS must provide the consumer with a POU FILTER device with six months of replacement cartridges to consumers until the replacement is completed.</a:t>
            </a:r>
          </a:p>
          <a:p>
            <a:pPr marL="800100" marR="0" lvl="1" indent="-342900" algn="l" defTabSz="914400" rtl="0" eaLnBrk="1" fontAlgn="auto" latinLnBrk="0" hangingPunct="1">
              <a:lnSpc>
                <a:spcPct val="107000"/>
              </a:lnSpc>
              <a:spcBef>
                <a:spcPts val="0"/>
              </a:spcBef>
              <a:spcAft>
                <a:spcPts val="0"/>
              </a:spcAft>
              <a:buClrTx/>
              <a:buSzTx/>
              <a:buFont typeface="+mj-lt"/>
              <a:buAutoNum type="arabicPeriod"/>
              <a:tabLst/>
              <a:defRPr/>
            </a:pPr>
            <a:r>
              <a:rPr lang="en-US" dirty="0"/>
              <a:t>Partial SL replacement, may contribute higher levels of lead into the drinking water, </a:t>
            </a:r>
          </a:p>
          <a:p>
            <a:pPr marL="1257300" marR="0" lvl="2" indent="-342900" algn="l" defTabSz="914400" rtl="0" eaLnBrk="1" fontAlgn="auto" latinLnBrk="0" hangingPunct="1">
              <a:lnSpc>
                <a:spcPct val="107000"/>
              </a:lnSpc>
              <a:spcBef>
                <a:spcPts val="0"/>
              </a:spcBef>
              <a:spcAft>
                <a:spcPts val="0"/>
              </a:spcAft>
              <a:buClrTx/>
              <a:buSzTx/>
              <a:buFont typeface="+mj-lt"/>
              <a:buAutoNum type="arabicPeriod"/>
              <a:tabLst/>
              <a:defRPr/>
            </a:pPr>
            <a:r>
              <a:rPr lang="en-US" b="1" dirty="0"/>
              <a:t>PWS must provide a filter within 24 hours of learning of the customer replacement that left a system owned SL in place within the past six months. </a:t>
            </a:r>
          </a:p>
          <a:p>
            <a:pPr marL="800100" marR="0" lvl="1" indent="-342900" algn="l" defTabSz="914400" rtl="0" eaLnBrk="1" fontAlgn="auto" latinLnBrk="0" hangingPunct="1">
              <a:lnSpc>
                <a:spcPct val="107000"/>
              </a:lnSpc>
              <a:spcBef>
                <a:spcPts val="0"/>
              </a:spcBef>
              <a:spcAft>
                <a:spcPts val="0"/>
              </a:spcAft>
              <a:buClrTx/>
              <a:buSzTx/>
              <a:buFont typeface="+mj-lt"/>
              <a:buAutoNum type="arabicPeriod"/>
              <a:tabLst/>
              <a:defRPr/>
            </a:pPr>
            <a:r>
              <a:rPr lang="en-US" dirty="0"/>
              <a:t>PWS with full SL replacement must provide  customer notification and risk mitigation before the service line is returned to service. </a:t>
            </a:r>
          </a:p>
          <a:p>
            <a:pPr marL="342900" marR="0" lvl="0" indent="-342900" algn="l" defTabSz="914400" rtl="0" eaLnBrk="1" fontAlgn="auto" latinLnBrk="0" hangingPunct="1">
              <a:lnSpc>
                <a:spcPct val="107000"/>
              </a:lnSpc>
              <a:spcBef>
                <a:spcPts val="0"/>
              </a:spcBef>
              <a:spcAft>
                <a:spcPts val="0"/>
              </a:spcAft>
              <a:buClrTx/>
              <a:buSzTx/>
              <a:buFont typeface="+mj-lt"/>
              <a:buAutoNum type="arabicPeriod"/>
              <a:tabLst/>
              <a:defRPr/>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LCR Improvements </a:t>
            </a: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(LCRI) </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are still being finalized , likely in effect in mid 2024</a:t>
            </a:r>
          </a:p>
          <a:p>
            <a:pPr marL="342900" marR="0" lvl="0" indent="-342900">
              <a:lnSpc>
                <a:spcPct val="107000"/>
              </a:lnSpc>
              <a:spcBef>
                <a:spcPts val="0"/>
              </a:spcBef>
              <a:spcAft>
                <a:spcPts val="0"/>
              </a:spcAft>
              <a:buFont typeface="+mj-lt"/>
              <a:buAutoNum type="arabicPeriod"/>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13</a:t>
            </a:fld>
            <a:endParaRPr lang="en-US"/>
          </a:p>
        </p:txBody>
      </p:sp>
    </p:spTree>
    <p:extLst>
      <p:ext uri="{BB962C8B-B14F-4D97-AF65-F5344CB8AC3E}">
        <p14:creationId xmlns:p14="http://schemas.microsoft.com/office/powerpoint/2010/main" val="41859156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OAR</a:t>
            </a:r>
          </a:p>
          <a:p>
            <a:pPr marL="228600" indent="-228600">
              <a:buFont typeface="+mj-lt"/>
              <a:buAutoNum type="arabicPeriod"/>
            </a:pPr>
            <a:r>
              <a:rPr lang="en-US" dirty="0"/>
              <a:t>The final rule requires the replacement of the lead goosenecks, pigtails and connectors any time they are encountered by the water system.</a:t>
            </a:r>
          </a:p>
          <a:p>
            <a:pPr marL="685800" lvl="1" indent="-228600">
              <a:buFont typeface="+mj-lt"/>
              <a:buAutoNum type="arabicPeriod"/>
            </a:pPr>
            <a:r>
              <a:rPr lang="en-US" dirty="0"/>
              <a:t>EPA does NOT consider these type of connectors to be PART of the SL</a:t>
            </a:r>
          </a:p>
          <a:p>
            <a:pPr marL="228600" indent="-228600">
              <a:buFont typeface="+mj-lt"/>
              <a:buAutoNum type="arabicPeriod"/>
            </a:pPr>
            <a:r>
              <a:rPr lang="en-US" dirty="0"/>
              <a:t>OAR 333-061-0036 (10)(h)(A)(</a:t>
            </a:r>
            <a:r>
              <a:rPr lang="en-US" dirty="0" err="1"/>
              <a:t>i</a:t>
            </a:r>
            <a:r>
              <a:rPr lang="en-US" dirty="0"/>
              <a:t>) (II) not required to physically verify the materials composition</a:t>
            </a:r>
          </a:p>
          <a:p>
            <a:pPr marL="228600" indent="-228600">
              <a:buFont typeface="+mj-lt"/>
              <a:buAutoNum type="arabicPeriod"/>
            </a:pPr>
            <a:r>
              <a:rPr lang="en-US" dirty="0"/>
              <a:t>Lead connectors, though rare in Oregon should be included in inventory</a:t>
            </a:r>
          </a:p>
          <a:p>
            <a:pPr marL="228600" indent="-228600">
              <a:buFont typeface="+mj-lt"/>
              <a:buAutoNum type="arabicPeriod"/>
            </a:pPr>
            <a:r>
              <a:rPr lang="en-US" dirty="0"/>
              <a:t>Law in effect since July 1,1985</a:t>
            </a:r>
          </a:p>
        </p:txBody>
      </p:sp>
      <p:sp>
        <p:nvSpPr>
          <p:cNvPr id="4" name="Slide Number Placeholder 3"/>
          <p:cNvSpPr>
            <a:spLocks noGrp="1"/>
          </p:cNvSpPr>
          <p:nvPr>
            <p:ph type="sldNum" sz="quarter" idx="5"/>
          </p:nvPr>
        </p:nvSpPr>
        <p:spPr/>
        <p:txBody>
          <a:bodyPr/>
          <a:lstStyle/>
          <a:p>
            <a:fld id="{01F2A70B-78F2-4DCF-B53B-C990D2FAFB8A}" type="slidenum">
              <a:rPr lang="en-US" smtClean="0"/>
              <a:t>14</a:t>
            </a:fld>
            <a:endParaRPr lang="en-US"/>
          </a:p>
        </p:txBody>
      </p:sp>
    </p:spTree>
    <p:extLst>
      <p:ext uri="{BB962C8B-B14F-4D97-AF65-F5344CB8AC3E}">
        <p14:creationId xmlns:p14="http://schemas.microsoft.com/office/powerpoint/2010/main" val="13157137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Must ID location – good time to begin info for future mapping</a:t>
            </a:r>
          </a:p>
          <a:p>
            <a:pPr marL="685800" marR="0" lvl="1" indent="-228600">
              <a:lnSpc>
                <a:spcPct val="107000"/>
              </a:lnSpc>
              <a:spcBef>
                <a:spcPts val="0"/>
              </a:spcBef>
              <a:spcAft>
                <a:spcPts val="0"/>
              </a:spcAft>
              <a:buFont typeface="+mj-lt"/>
              <a:buAutoNum type="alphaLcParenR"/>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Replacement if found to follow lead component previously or currently.</a:t>
            </a:r>
          </a:p>
          <a:p>
            <a:pPr marL="685800" marR="0" lvl="1" indent="-228600">
              <a:lnSpc>
                <a:spcPct val="107000"/>
              </a:lnSpc>
              <a:spcBef>
                <a:spcPts val="0"/>
              </a:spcBef>
              <a:spcAft>
                <a:spcPts val="0"/>
              </a:spcAft>
              <a:buFont typeface="+mj-lt"/>
              <a:buAutoNum type="alphaLcParenR"/>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No replacement if there was never a lead component up stream from the galvanized pipe.</a:t>
            </a:r>
          </a:p>
          <a:p>
            <a:pPr marL="685800" marR="0" lvl="1" indent="-228600">
              <a:lnSpc>
                <a:spcPct val="107000"/>
              </a:lnSpc>
              <a:spcBef>
                <a:spcPts val="0"/>
              </a:spcBef>
              <a:spcAft>
                <a:spcPts val="0"/>
              </a:spcAft>
              <a:buFont typeface="+mj-lt"/>
              <a:buAutoNum type="alphaLcParenR"/>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If lead cannot be confirmed to never exist, presumed upstream was lead</a:t>
            </a:r>
          </a:p>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Make known to the public - homeowner (landlord),</a:t>
            </a:r>
          </a:p>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Annually – until rules will clarify any change</a:t>
            </a:r>
          </a:p>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Will follow the existing monitoring schedule for your system</a:t>
            </a:r>
          </a:p>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EVERYTHING two inches or greater can be listed as non lead</a:t>
            </a:r>
          </a:p>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If no lead is discovered, no new updates, equals a finished inventory</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16</a:t>
            </a:fld>
            <a:endParaRPr lang="en-US"/>
          </a:p>
        </p:txBody>
      </p:sp>
    </p:spTree>
    <p:extLst>
      <p:ext uri="{BB962C8B-B14F-4D97-AF65-F5344CB8AC3E}">
        <p14:creationId xmlns:p14="http://schemas.microsoft.com/office/powerpoint/2010/main" val="460675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wanted to show a simple step process towards attainment</a:t>
            </a:r>
          </a:p>
          <a:p>
            <a:endParaRPr lang="en-US" dirty="0"/>
          </a:p>
          <a:p>
            <a:r>
              <a:rPr lang="en-US" dirty="0"/>
              <a:t>What does the paperwork say? Good documents will ease the process</a:t>
            </a:r>
          </a:p>
          <a:p>
            <a:endParaRPr lang="en-US" dirty="0"/>
          </a:p>
          <a:p>
            <a:r>
              <a:rPr lang="en-US" dirty="0"/>
              <a:t>Paperwork will scrutinize the components and categorize</a:t>
            </a:r>
          </a:p>
          <a:p>
            <a:endParaRPr lang="en-US" dirty="0"/>
          </a:p>
          <a:p>
            <a:r>
              <a:rPr lang="en-US" dirty="0"/>
              <a:t>Field investigation – </a:t>
            </a:r>
          </a:p>
          <a:p>
            <a:endParaRPr lang="en-US" dirty="0"/>
          </a:p>
          <a:p>
            <a:r>
              <a:rPr lang="en-US" dirty="0"/>
              <a:t>Compile the excel spreadsheet</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17</a:t>
            </a:fld>
            <a:endParaRPr lang="en-US"/>
          </a:p>
        </p:txBody>
      </p:sp>
    </p:spTree>
    <p:extLst>
      <p:ext uri="{BB962C8B-B14F-4D97-AF65-F5344CB8AC3E}">
        <p14:creationId xmlns:p14="http://schemas.microsoft.com/office/powerpoint/2010/main" val="2471694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Per rule methodologies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PAPERWORK - Construction, plumbing codes, building permits, dates, system maps, etc.</a:t>
            </a:r>
          </a:p>
          <a:p>
            <a:pPr marL="457200" marR="0" lvl="1" indent="0" algn="l" defTabSz="914400" rtl="0" eaLnBrk="1" fontAlgn="auto" latinLnBrk="0" hangingPunct="1">
              <a:lnSpc>
                <a:spcPct val="100000"/>
              </a:lnSpc>
              <a:spcBef>
                <a:spcPts val="0"/>
              </a:spcBef>
              <a:spcAft>
                <a:spcPts val="0"/>
              </a:spcAft>
              <a:buClrTx/>
              <a:buSzTx/>
              <a:buFont typeface="+mj-lt"/>
              <a:buNone/>
              <a:tabLst/>
              <a:defRPr/>
            </a:pPr>
            <a:endParaRPr lang="en-US"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Water system construction codes precede January 1986 –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Customer info must be verified with photo. Scratch test or magnet test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water supplier must provide instructions to the building owner and must receive photo or other documentation clearly showing the service line material. When piping material is difficult to categorize visually, a scratch test, magnet test, or other verification must be conducted and documented.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18</a:t>
            </a:fld>
            <a:endParaRPr lang="en-US"/>
          </a:p>
        </p:txBody>
      </p:sp>
    </p:spTree>
    <p:extLst>
      <p:ext uri="{BB962C8B-B14F-4D97-AF65-F5344CB8AC3E}">
        <p14:creationId xmlns:p14="http://schemas.microsoft.com/office/powerpoint/2010/main" val="24733644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Per rule methodologies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Expose to verify materials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the foundation, caution with private property and Uniform plumbing code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If No LEAD discovered then use the methodologies listed, random sampling of UNKs for 95% confidence level must be PHYSICALLY inspected</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(V) Each service line, or portion of the service line if jointly owned, may be excavated, or exposed at one location such that the material can be identified, or the water supplier may inspect the service line as it enters the building. </a:t>
            </a:r>
          </a:p>
          <a:p>
            <a:pPr marL="0" marR="0" lvl="0" indent="0">
              <a:lnSpc>
                <a:spcPct val="107000"/>
              </a:lnSpc>
              <a:spcBef>
                <a:spcPts val="0"/>
              </a:spcBef>
              <a:spcAft>
                <a:spcPts val="800"/>
              </a:spcAft>
              <a:buFont typeface="+mj-l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Font typeface="+mj-l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(VI) If no lead service lines were identified using the methodologies listed in sub-subparagraphs (10)(h)(A)(ii)(I) through (V) of this rule, a </a:t>
            </a:r>
            <a:r>
              <a:rPr lang="en-US" sz="18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random sampling</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of a portion of the remaining </a:t>
            </a:r>
            <a:r>
              <a:rPr lang="en-US" sz="18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unknown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service lines that provides a </a:t>
            </a:r>
            <a:r>
              <a:rPr lang="en-US" sz="18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95% confidence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level must be </a:t>
            </a:r>
            <a:r>
              <a:rPr lang="en-US" sz="18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physically inspected</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as specified in sub-subparagraph (10)(h)(A)(ii)(V) of this rule. If no lead service lines are found in the randomized pool, all remaining unknown service lines can be categorized as non-lead.</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19</a:t>
            </a:fld>
            <a:endParaRPr lang="en-US"/>
          </a:p>
        </p:txBody>
      </p:sp>
    </p:spTree>
    <p:extLst>
      <p:ext uri="{BB962C8B-B14F-4D97-AF65-F5344CB8AC3E}">
        <p14:creationId xmlns:p14="http://schemas.microsoft.com/office/powerpoint/2010/main" val="2586870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How detailed, this may be a time to begin a better approach to mapping, record keeping, establish notes and build on</a:t>
            </a:r>
          </a:p>
          <a:p>
            <a:pPr marL="228600" indent="-228600">
              <a:buFont typeface="+mj-lt"/>
              <a:buAutoNum type="arabicPeriod"/>
            </a:pPr>
            <a:endParaRPr lang="en-US" dirty="0"/>
          </a:p>
          <a:p>
            <a:pPr marL="228600" indent="-228600">
              <a:buFont typeface="+mj-lt"/>
              <a:buAutoNum type="arabicPeriod"/>
            </a:pPr>
            <a:r>
              <a:rPr lang="en-US" dirty="0"/>
              <a:t>Key points are dates and pipe sizes, 2 plus inch if unlikely lead</a:t>
            </a:r>
          </a:p>
          <a:p>
            <a:pPr marL="228600" indent="-228600">
              <a:buFont typeface="+mj-lt"/>
              <a:buAutoNum type="arabicPeriod"/>
            </a:pPr>
            <a:endParaRPr lang="en-US" dirty="0"/>
          </a:p>
          <a:p>
            <a:pPr marL="228600" indent="-228600">
              <a:buFont typeface="+mj-lt"/>
              <a:buAutoNum type="arabicPeriod"/>
            </a:pPr>
            <a:r>
              <a:rPr lang="en-US" dirty="0"/>
              <a:t>Time, hours and personnel</a:t>
            </a:r>
          </a:p>
          <a:p>
            <a:pPr marL="228600" indent="-228600">
              <a:buFont typeface="+mj-lt"/>
              <a:buAutoNum type="arabicPeriod"/>
            </a:pPr>
            <a:endParaRPr lang="en-US" dirty="0"/>
          </a:p>
          <a:p>
            <a:pPr marL="228600" indent="-228600">
              <a:buFont typeface="+mj-lt"/>
              <a:buAutoNum type="arabicPeriod"/>
            </a:pPr>
            <a:r>
              <a:rPr lang="en-US" dirty="0"/>
              <a:t>Outline for statistical sampling on the State’s webpage</a:t>
            </a:r>
          </a:p>
          <a:p>
            <a:pPr marL="228600" indent="-228600">
              <a:buFont typeface="+mj-lt"/>
              <a:buAutoNum type="arabicPeriod"/>
            </a:pPr>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20</a:t>
            </a:fld>
            <a:endParaRPr lang="en-US"/>
          </a:p>
        </p:txBody>
      </p:sp>
    </p:spTree>
    <p:extLst>
      <p:ext uri="{BB962C8B-B14F-4D97-AF65-F5344CB8AC3E}">
        <p14:creationId xmlns:p14="http://schemas.microsoft.com/office/powerpoint/2010/main" val="1252732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Welcome public water personnel who are tasked with completing service line inventories., to confirm either the existence or non-existence of lead in the service lines.</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Key take aways from this presentation will be a guided approach to completing service line inventories, acceptable procedures and resources of information.</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information is applicable to the course, but keep attentive to rule changes as the complexity of the rule encompasses the country as a whole</a:t>
            </a:r>
          </a:p>
          <a:p>
            <a:endParaRPr lang="en-US" sz="1600" dirty="0"/>
          </a:p>
        </p:txBody>
      </p:sp>
      <p:sp>
        <p:nvSpPr>
          <p:cNvPr id="4" name="Slide Number Placeholder 3"/>
          <p:cNvSpPr>
            <a:spLocks noGrp="1"/>
          </p:cNvSpPr>
          <p:nvPr>
            <p:ph type="sldNum" sz="quarter" idx="5"/>
          </p:nvPr>
        </p:nvSpPr>
        <p:spPr/>
        <p:txBody>
          <a:bodyPr/>
          <a:lstStyle/>
          <a:p>
            <a:fld id="{01F2A70B-78F2-4DCF-B53B-C990D2FAFB8A}" type="slidenum">
              <a:rPr lang="en-US" smtClean="0"/>
              <a:t>2</a:t>
            </a:fld>
            <a:endParaRPr lang="en-US"/>
          </a:p>
        </p:txBody>
      </p:sp>
    </p:spTree>
    <p:extLst>
      <p:ext uri="{BB962C8B-B14F-4D97-AF65-F5344CB8AC3E}">
        <p14:creationId xmlns:p14="http://schemas.microsoft.com/office/powerpoint/2010/main" val="20101008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Records review – self explanatory</a:t>
            </a:r>
          </a:p>
          <a:p>
            <a:pPr marL="228600" indent="-228600">
              <a:buFont typeface="+mj-lt"/>
              <a:buAutoNum type="arabicPeriod"/>
            </a:pPr>
            <a:r>
              <a:rPr lang="en-US" dirty="0"/>
              <a:t>Self explanatory</a:t>
            </a:r>
          </a:p>
          <a:p>
            <a:pPr marL="228600" indent="-228600">
              <a:buFont typeface="+mj-lt"/>
              <a:buAutoNum type="arabicPeriod"/>
            </a:pPr>
            <a:r>
              <a:rPr lang="en-US" dirty="0"/>
              <a:t>Points 2 through 4 are they available-?, legible, paper or electronic,</a:t>
            </a:r>
          </a:p>
          <a:p>
            <a:pPr marL="228600" indent="-228600">
              <a:buFont typeface="+mj-lt"/>
              <a:buAutoNum type="arabicPeriod"/>
            </a:pPr>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21</a:t>
            </a:fld>
            <a:endParaRPr lang="en-US"/>
          </a:p>
        </p:txBody>
      </p:sp>
    </p:spTree>
    <p:extLst>
      <p:ext uri="{BB962C8B-B14F-4D97-AF65-F5344CB8AC3E}">
        <p14:creationId xmlns:p14="http://schemas.microsoft.com/office/powerpoint/2010/main" val="33595070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Records review – self explanatory</a:t>
            </a:r>
          </a:p>
          <a:p>
            <a:pPr marL="228600" indent="-228600">
              <a:buFont typeface="+mj-lt"/>
              <a:buAutoNum type="arabicPeriod"/>
            </a:pPr>
            <a:r>
              <a:rPr lang="en-US" dirty="0"/>
              <a:t>Self explanatory</a:t>
            </a:r>
          </a:p>
          <a:p>
            <a:pPr marL="228600" indent="-228600">
              <a:buFont typeface="+mj-lt"/>
              <a:buAutoNum type="arabicPeriod"/>
            </a:pPr>
            <a:r>
              <a:rPr lang="en-US" dirty="0"/>
              <a:t>Points 1 through 3 are they available-?, legible, paper or electronic,</a:t>
            </a:r>
          </a:p>
          <a:p>
            <a:pPr marL="228600" indent="-228600">
              <a:buFont typeface="+mj-lt"/>
              <a:buAutoNum type="arabicPeriod"/>
            </a:pPr>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22</a:t>
            </a:fld>
            <a:endParaRPr lang="en-US"/>
          </a:p>
        </p:txBody>
      </p:sp>
    </p:spTree>
    <p:extLst>
      <p:ext uri="{BB962C8B-B14F-4D97-AF65-F5344CB8AC3E}">
        <p14:creationId xmlns:p14="http://schemas.microsoft.com/office/powerpoint/2010/main" val="33047318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Mechanical – Physical inspection methods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Hydro-excavating – own equipment vs rental expense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One location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Also dependent on personnel (total #), available equipment. Rentals, costs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Weather may impede progress, start early in the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23</a:t>
            </a:fld>
            <a:endParaRPr lang="en-US"/>
          </a:p>
        </p:txBody>
      </p:sp>
    </p:spTree>
    <p:extLst>
      <p:ext uri="{BB962C8B-B14F-4D97-AF65-F5344CB8AC3E}">
        <p14:creationId xmlns:p14="http://schemas.microsoft.com/office/powerpoint/2010/main" val="597338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Reemphasizing the terms to understand the spreadsheet completion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Just another reminder of the deadlines, recommend having info to the State by early September</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Where the SL is made of lead – any component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It is or was downstream of Lead Service Lines or UNK</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Non lead evidenced based record, classifying actual material, PVC, CPVC, Copper, PEX, Muni-PEX</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Classifying UNKNOWNS</a:t>
            </a:r>
          </a:p>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Not known to be lead, Galvanized Required Replacement or non-lead and no evidence documented</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24</a:t>
            </a:fld>
            <a:endParaRPr lang="en-US"/>
          </a:p>
        </p:txBody>
      </p:sp>
    </p:spTree>
    <p:extLst>
      <p:ext uri="{BB962C8B-B14F-4D97-AF65-F5344CB8AC3E}">
        <p14:creationId xmlns:p14="http://schemas.microsoft.com/office/powerpoint/2010/main" val="11398228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Visual Testing</a:t>
            </a:r>
          </a:p>
          <a:p>
            <a:pPr marL="228600" indent="-228600">
              <a:buFont typeface="+mj-lt"/>
              <a:buAutoNum type="arabicPeriod"/>
            </a:pPr>
            <a:r>
              <a:rPr lang="en-US" dirty="0"/>
              <a:t>Self explanatory on the first 2 points</a:t>
            </a:r>
          </a:p>
          <a:p>
            <a:pPr marL="228600" indent="-228600">
              <a:buFont typeface="+mj-lt"/>
              <a:buAutoNum type="arabicPeriod"/>
            </a:pPr>
            <a:r>
              <a:rPr lang="en-US" dirty="0"/>
              <a:t>….</a:t>
            </a:r>
          </a:p>
          <a:p>
            <a:pPr marL="228600" indent="-228600">
              <a:buFont typeface="+mj-lt"/>
              <a:buAutoNum type="arabicPeriod"/>
            </a:pPr>
            <a:r>
              <a:rPr lang="en-US" dirty="0"/>
              <a:t>Residential survey – time consuming, inaccurate, look at potential rate of return, 95 percentile is difficult</a:t>
            </a:r>
          </a:p>
          <a:p>
            <a:pPr marL="228600" indent="-228600">
              <a:buFont typeface="+mj-lt"/>
              <a:buAutoNum type="arabicPeriod"/>
            </a:pPr>
            <a:r>
              <a:rPr lang="en-US" dirty="0"/>
              <a:t>Photos, lots to consider, date stamped, clearly defined</a:t>
            </a:r>
          </a:p>
          <a:p>
            <a:pPr marL="228600" indent="-228600">
              <a:buFont typeface="+mj-lt"/>
              <a:buAutoNum type="arabicPeriod"/>
            </a:pPr>
            <a:r>
              <a:rPr lang="en-US" dirty="0"/>
              <a:t>Plumbers, local companies, are records allowed to be shared, cooperation</a:t>
            </a:r>
          </a:p>
        </p:txBody>
      </p:sp>
      <p:sp>
        <p:nvSpPr>
          <p:cNvPr id="4" name="Slide Number Placeholder 3"/>
          <p:cNvSpPr>
            <a:spLocks noGrp="1"/>
          </p:cNvSpPr>
          <p:nvPr>
            <p:ph type="sldNum" sz="quarter" idx="5"/>
          </p:nvPr>
        </p:nvSpPr>
        <p:spPr/>
        <p:txBody>
          <a:bodyPr/>
          <a:lstStyle/>
          <a:p>
            <a:fld id="{01F2A70B-78F2-4DCF-B53B-C990D2FAFB8A}" type="slidenum">
              <a:rPr lang="en-US" smtClean="0"/>
              <a:t>25</a:t>
            </a:fld>
            <a:endParaRPr lang="en-US"/>
          </a:p>
        </p:txBody>
      </p:sp>
    </p:spTree>
    <p:extLst>
      <p:ext uri="{BB962C8B-B14F-4D97-AF65-F5344CB8AC3E}">
        <p14:creationId xmlns:p14="http://schemas.microsoft.com/office/powerpoint/2010/main" val="2107545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Statistical – </a:t>
            </a:r>
          </a:p>
          <a:p>
            <a:pPr marL="742950" marR="0" lvl="1" indent="-285750">
              <a:lnSpc>
                <a:spcPct val="107000"/>
              </a:lnSpc>
              <a:spcBef>
                <a:spcPts val="0"/>
              </a:spcBef>
              <a:spcAft>
                <a:spcPts val="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20 percent </a:t>
            </a:r>
            <a:r>
              <a:rPr lang="en-US" sz="1100" kern="100">
                <a:effectLst/>
                <a:latin typeface="Calibri" panose="020F0502020204030204" pitchFamily="34" charset="0"/>
                <a:ea typeface="Calibri" panose="020F0502020204030204" pitchFamily="34" charset="0"/>
                <a:cs typeface="Times New Roman" panose="02020603050405020304" pitchFamily="18" charset="0"/>
              </a:rPr>
              <a:t>of UNK </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must be inventoried – and report by due date</a:t>
            </a: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If deadline is not met </a:t>
            </a:r>
            <a:r>
              <a:rPr lang="en-US" sz="1100" kern="100">
                <a:effectLst/>
                <a:latin typeface="Calibri" panose="020F0502020204030204" pitchFamily="34" charset="0"/>
                <a:ea typeface="Calibri" panose="020F0502020204030204" pitchFamily="34" charset="0"/>
                <a:cs typeface="Times New Roman" panose="02020603050405020304" pitchFamily="18" charset="0"/>
              </a:rPr>
              <a:t>all UNK </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lines must be inventoried</a:t>
            </a: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Sites to excavate need to be randomly chosen – examples of </a:t>
            </a:r>
            <a:r>
              <a:rPr lang="en-US" sz="1100" kern="100">
                <a:effectLst/>
                <a:latin typeface="Calibri" panose="020F0502020204030204" pitchFamily="34" charset="0"/>
                <a:ea typeface="Calibri" panose="020F0502020204030204" pitchFamily="34" charset="0"/>
                <a:cs typeface="Times New Roman" panose="02020603050405020304" pitchFamily="18" charset="0"/>
              </a:rPr>
              <a:t>total UNK </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need physical verification</a:t>
            </a: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So, inventory is completed, an operator </a:t>
            </a:r>
            <a:r>
              <a:rPr lang="en-US" sz="1100" kern="100">
                <a:effectLst/>
                <a:latin typeface="Calibri" panose="020F0502020204030204" pitchFamily="34" charset="0"/>
                <a:ea typeface="Calibri" panose="020F0502020204030204" pitchFamily="34" charset="0"/>
                <a:cs typeface="Times New Roman" panose="02020603050405020304" pitchFamily="18" charset="0"/>
              </a:rPr>
              <a:t>has UNK </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lines….20% to be verified</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26</a:t>
            </a:fld>
            <a:endParaRPr lang="en-US"/>
          </a:p>
        </p:txBody>
      </p:sp>
    </p:spTree>
    <p:extLst>
      <p:ext uri="{BB962C8B-B14F-4D97-AF65-F5344CB8AC3E}">
        <p14:creationId xmlns:p14="http://schemas.microsoft.com/office/powerpoint/2010/main" val="33531351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27</a:t>
            </a:fld>
            <a:endParaRPr lang="en-US"/>
          </a:p>
        </p:txBody>
      </p:sp>
    </p:spTree>
    <p:extLst>
      <p:ext uri="{BB962C8B-B14F-4D97-AF65-F5344CB8AC3E}">
        <p14:creationId xmlns:p14="http://schemas.microsoft.com/office/powerpoint/2010/main" val="12958987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(iii)    	Best understood that each side of the split should be noted – description on the EXCEL SPREADSHEET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	Known SL is made of lead materials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(II)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Galvanized Requiring Replacement</a:t>
            </a:r>
            <a:r>
              <a:rPr lang="en-US" sz="1800" dirty="0">
                <a:effectLst/>
                <a:latin typeface="Calibri" panose="020F0502020204030204" pitchFamily="34" charset="0"/>
                <a:ea typeface="Calibri" panose="020F0502020204030204" pitchFamily="34" charset="0"/>
                <a:cs typeface="Times New Roman" panose="02020603050405020304" pitchFamily="18" charset="0"/>
              </a:rPr>
              <a:t>" where a galvanized service line is or was at any time downstream of a lead service line or is currently downstream of a "Lead Status Unknown" service line. If the water supplier is unable to demonstrate that the galvanized service line was never downstream of a lead service line, it must presume there was an upstream lead service line. </a:t>
            </a:r>
          </a:p>
          <a:p>
            <a:pPr marL="400050" marR="0" lvl="0" indent="-400050" algn="l" defTabSz="914400" rtl="0" eaLnBrk="1" fontAlgn="auto" latinLnBrk="0" hangingPunct="1">
              <a:lnSpc>
                <a:spcPct val="100000"/>
              </a:lnSpc>
              <a:spcBef>
                <a:spcPts val="0"/>
              </a:spcBef>
              <a:spcAft>
                <a:spcPts val="0"/>
              </a:spcAft>
              <a:buClrTx/>
              <a:buSzTx/>
              <a:buFont typeface="+mj-lt"/>
              <a:buAutoNum type="romanUcParenBoth" startAt="3"/>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Non-Lead</a:t>
            </a:r>
          </a:p>
          <a:p>
            <a:pPr marL="400050" marR="0" lvl="0" indent="-400050" algn="l" defTabSz="914400" rtl="0" eaLnBrk="1" fontAlgn="auto" latinLnBrk="0" hangingPunct="1">
              <a:lnSpc>
                <a:spcPct val="100000"/>
              </a:lnSpc>
              <a:spcBef>
                <a:spcPts val="0"/>
              </a:spcBef>
              <a:spcAft>
                <a:spcPts val="0"/>
              </a:spcAft>
              <a:buClrTx/>
              <a:buSzTx/>
              <a:buFont typeface="+mj-lt"/>
              <a:buAutoNum type="romanUcParenBoth" startAt="3"/>
              <a:tabLst/>
              <a:defRPr/>
            </a:pP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Lead status unknown- </a:t>
            </a:r>
            <a:r>
              <a:rPr lang="en-US" sz="1800" dirty="0">
                <a:effectLst/>
                <a:latin typeface="Calibri" panose="020F0502020204030204" pitchFamily="34" charset="0"/>
                <a:ea typeface="Calibri" panose="020F0502020204030204" pitchFamily="34" charset="0"/>
                <a:cs typeface="Times New Roman" panose="02020603050405020304" pitchFamily="18" charset="0"/>
              </a:rPr>
              <a:t> where the service line is determined through an evidence-based record, method, or technique not to be lead or galvanized requiring replacement. The water system may classify the actual material of the service line (for example, plastic or copper) as an alternative to classifying it as "Nonlead."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UNK –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Lead Status Unknown</a:t>
            </a:r>
            <a:r>
              <a:rPr lang="en-US" sz="1800" dirty="0">
                <a:effectLst/>
                <a:latin typeface="Calibri" panose="020F0502020204030204" pitchFamily="34" charset="0"/>
                <a:ea typeface="Calibri" panose="020F0502020204030204" pitchFamily="34" charset="0"/>
                <a:cs typeface="Times New Roman" panose="02020603050405020304" pitchFamily="18" charset="0"/>
              </a:rPr>
              <a:t>" where the service line material is not known to be 1 of the 3 verification is required.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28</a:t>
            </a:fld>
            <a:endParaRPr lang="en-US"/>
          </a:p>
        </p:txBody>
      </p:sp>
    </p:spTree>
    <p:extLst>
      <p:ext uri="{BB962C8B-B14F-4D97-AF65-F5344CB8AC3E}">
        <p14:creationId xmlns:p14="http://schemas.microsoft.com/office/powerpoint/2010/main" val="39208880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29</a:t>
            </a:fld>
            <a:endParaRPr lang="en-US"/>
          </a:p>
        </p:txBody>
      </p:sp>
    </p:spTree>
    <p:extLst>
      <p:ext uri="{BB962C8B-B14F-4D97-AF65-F5344CB8AC3E}">
        <p14:creationId xmlns:p14="http://schemas.microsoft.com/office/powerpoint/2010/main" val="35869747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Logistics to be considered as the Lead Service Lines inventories are managed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How you approach the inventory review does not need State approval</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Whatever the consideration, consider adding 20 percent more time and dollars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Time factors are based on what info you can start with, complete inventory versus know nothing</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EXCEL created is very useful for step approach, good tool, but this project is still time consuming</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What do you have to complete the process?......Consider State assistance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Per CFR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Water systems with only non-Lead Service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Liness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are required to conduct an initial inventory, but they are not required to provide inventory updates to the state or the public and they may fulfill the requirement to the inventory publicly accessible with a statement that there is no Lead Service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Liness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along with a general description of the methods used to make that determination.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One and Done!</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30</a:t>
            </a:fld>
            <a:endParaRPr lang="en-US"/>
          </a:p>
        </p:txBody>
      </p:sp>
    </p:spTree>
    <p:extLst>
      <p:ext uri="{BB962C8B-B14F-4D97-AF65-F5344CB8AC3E}">
        <p14:creationId xmlns:p14="http://schemas.microsoft.com/office/powerpoint/2010/main" val="2353829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Templates </a:t>
            </a: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Available from the OHA-DWS, suggesting using the template – standard form</a:t>
            </a:r>
          </a:p>
          <a:p>
            <a:pPr marL="1200150" marR="0" lvl="2"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Ease of use</a:t>
            </a: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With the amount of information required, this State’s efforts  support using the template</a:t>
            </a:r>
          </a:p>
          <a:p>
            <a:pPr marL="742950" marR="0" lvl="1" indent="-285750">
              <a:lnSpc>
                <a:spcPct val="107000"/>
              </a:lnSpc>
              <a:spcBef>
                <a:spcPts val="0"/>
              </a:spcBef>
              <a:spcAft>
                <a:spcPts val="800"/>
              </a:spcAft>
              <a:buFont typeface="+mj-lt"/>
              <a:buAutoNum type="alphaLcPeriod"/>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Outlines the instructions for the spreadsheet, - descriptions, inventory sheet, replacement plan </a:t>
            </a:r>
          </a:p>
          <a:p>
            <a:pPr marL="1200150" marR="0" lvl="2"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Consider using a tablet in the field to complete inventory</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3</a:t>
            </a:fld>
            <a:endParaRPr lang="en-US"/>
          </a:p>
        </p:txBody>
      </p:sp>
    </p:spTree>
    <p:extLst>
      <p:ext uri="{BB962C8B-B14F-4D97-AF65-F5344CB8AC3E}">
        <p14:creationId xmlns:p14="http://schemas.microsoft.com/office/powerpoint/2010/main" val="3855765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Templates </a:t>
            </a: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Available from the OHA-DWS, suggesting using the template – standard form</a:t>
            </a:r>
          </a:p>
          <a:p>
            <a:pPr marL="1200150" marR="0" lvl="2"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Ease of use</a:t>
            </a: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With the amount of information required, this State’s efforts  support using the template</a:t>
            </a:r>
          </a:p>
          <a:p>
            <a:pPr marL="742950" marR="0" lvl="1" indent="-285750">
              <a:lnSpc>
                <a:spcPct val="107000"/>
              </a:lnSpc>
              <a:spcBef>
                <a:spcPts val="0"/>
              </a:spcBef>
              <a:spcAft>
                <a:spcPts val="800"/>
              </a:spcAft>
              <a:buFont typeface="+mj-lt"/>
              <a:buAutoNum type="alphaLcPeriod"/>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Outlines the instructions for the spreadsheet, - descriptions, inventory sheet, replacement plan </a:t>
            </a:r>
          </a:p>
          <a:p>
            <a:pPr marL="1200150" marR="0" lvl="2"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Consider using a tablet in the field to complete inventory</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31</a:t>
            </a:fld>
            <a:endParaRPr lang="en-US"/>
          </a:p>
        </p:txBody>
      </p:sp>
    </p:spTree>
    <p:extLst>
      <p:ext uri="{BB962C8B-B14F-4D97-AF65-F5344CB8AC3E}">
        <p14:creationId xmlns:p14="http://schemas.microsoft.com/office/powerpoint/2010/main" val="23240796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33</a:t>
            </a:fld>
            <a:endParaRPr lang="en-US"/>
          </a:p>
        </p:txBody>
      </p:sp>
    </p:spTree>
    <p:extLst>
      <p:ext uri="{BB962C8B-B14F-4D97-AF65-F5344CB8AC3E}">
        <p14:creationId xmlns:p14="http://schemas.microsoft.com/office/powerpoint/2010/main" val="11478632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34</a:t>
            </a:fld>
            <a:endParaRPr lang="en-US"/>
          </a:p>
        </p:txBody>
      </p:sp>
    </p:spTree>
    <p:extLst>
      <p:ext uri="{BB962C8B-B14F-4D97-AF65-F5344CB8AC3E}">
        <p14:creationId xmlns:p14="http://schemas.microsoft.com/office/powerpoint/2010/main" val="36682574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nSpc>
                <a:spcPct val="107000"/>
              </a:lnSpc>
              <a:spcBef>
                <a:spcPts val="0"/>
              </a:spcBef>
              <a:spcAft>
                <a:spcPts val="800"/>
              </a:spcAft>
              <a:buFont typeface="+mj-lt"/>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1. E-mail address where inventory spreadsheet is sent</a:t>
            </a:r>
          </a:p>
          <a:p>
            <a:pPr marL="742950" marR="0" lvl="1" indent="-285750">
              <a:lnSpc>
                <a:spcPct val="107000"/>
              </a:lnSpc>
              <a:spcBef>
                <a:spcPts val="0"/>
              </a:spcBef>
              <a:spcAft>
                <a:spcPts val="800"/>
              </a:spcAft>
              <a:buFont typeface="+mj-lt"/>
              <a:buAutoNum type="alphaLcPeriod"/>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35</a:t>
            </a:fld>
            <a:endParaRPr lang="en-US"/>
          </a:p>
        </p:txBody>
      </p:sp>
    </p:spTree>
    <p:extLst>
      <p:ext uri="{BB962C8B-B14F-4D97-AF65-F5344CB8AC3E}">
        <p14:creationId xmlns:p14="http://schemas.microsoft.com/office/powerpoint/2010/main" val="33989869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Available assistance</a:t>
            </a: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Pending the need, schedules will be based </a:t>
            </a:r>
            <a:r>
              <a:rPr lang="en-US" sz="11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on efficient scheduling</a:t>
            </a: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On-site training for inventories, methods, and reporting</a:t>
            </a:r>
          </a:p>
          <a:p>
            <a:pPr marL="342900" marR="0" lvl="0" indent="-342900">
              <a:lnSpc>
                <a:spcPct val="107000"/>
              </a:lnSpc>
              <a:spcBef>
                <a:spcPts val="0"/>
              </a:spcBef>
              <a:spcAft>
                <a:spcPts val="0"/>
              </a:spcAft>
              <a:buFont typeface="+mj-lt"/>
              <a:buAutoNum type="arabicPeriod"/>
            </a:pPr>
            <a:r>
              <a:rPr lang="en-US" sz="11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Consider this inventory task as a tool for future system data sets</a:t>
            </a: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Goal of this class is to reduce the time towards completion to meet the October 2024 deadline</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36</a:t>
            </a:fld>
            <a:endParaRPr lang="en-US"/>
          </a:p>
        </p:txBody>
      </p:sp>
    </p:spTree>
    <p:extLst>
      <p:ext uri="{BB962C8B-B14F-4D97-AF65-F5344CB8AC3E}">
        <p14:creationId xmlns:p14="http://schemas.microsoft.com/office/powerpoint/2010/main" val="20370176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Entities assisting the State to complete SL inventories by 10-16-2024</a:t>
            </a: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Set up per region</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37</a:t>
            </a:fld>
            <a:endParaRPr lang="en-US"/>
          </a:p>
        </p:txBody>
      </p:sp>
    </p:spTree>
    <p:extLst>
      <p:ext uri="{BB962C8B-B14F-4D97-AF65-F5344CB8AC3E}">
        <p14:creationId xmlns:p14="http://schemas.microsoft.com/office/powerpoint/2010/main" val="18821708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map will give a visual to attendees</a:t>
            </a:r>
          </a:p>
        </p:txBody>
      </p:sp>
      <p:sp>
        <p:nvSpPr>
          <p:cNvPr id="4" name="Slide Number Placeholder 3"/>
          <p:cNvSpPr>
            <a:spLocks noGrp="1"/>
          </p:cNvSpPr>
          <p:nvPr>
            <p:ph type="sldNum" sz="quarter" idx="5"/>
          </p:nvPr>
        </p:nvSpPr>
        <p:spPr/>
        <p:txBody>
          <a:bodyPr/>
          <a:lstStyle/>
          <a:p>
            <a:fld id="{01F2A70B-78F2-4DCF-B53B-C990D2FAFB8A}" type="slidenum">
              <a:rPr lang="en-US" smtClean="0"/>
              <a:t>38</a:t>
            </a:fld>
            <a:endParaRPr lang="en-US"/>
          </a:p>
        </p:txBody>
      </p:sp>
    </p:spTree>
    <p:extLst>
      <p:ext uri="{BB962C8B-B14F-4D97-AF65-F5344CB8AC3E}">
        <p14:creationId xmlns:p14="http://schemas.microsoft.com/office/powerpoint/2010/main" val="38336827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Made available to the Public, details the lead and Galvanized Required Replacement </a:t>
            </a:r>
          </a:p>
          <a:p>
            <a:pPr marL="228600" indent="-228600">
              <a:buFont typeface="+mj-lt"/>
              <a:buAutoNum type="arabicPeriod"/>
            </a:pPr>
            <a:r>
              <a:rPr lang="en-US" dirty="0"/>
              <a:t>If found</a:t>
            </a:r>
          </a:p>
          <a:p>
            <a:pPr marL="228600" indent="-228600">
              <a:buFont typeface="+mj-lt"/>
              <a:buAutoNum type="arabicPeriod"/>
            </a:pPr>
            <a:r>
              <a:rPr lang="en-US" dirty="0"/>
              <a:t>Must include</a:t>
            </a:r>
          </a:p>
          <a:p>
            <a:pPr marL="228600" indent="-228600">
              <a:buFont typeface="+mj-lt"/>
              <a:buAutoNum type="arabicPeriod"/>
            </a:pPr>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39</a:t>
            </a:fld>
            <a:endParaRPr lang="en-US"/>
          </a:p>
        </p:txBody>
      </p:sp>
    </p:spTree>
    <p:extLst>
      <p:ext uri="{BB962C8B-B14F-4D97-AF65-F5344CB8AC3E}">
        <p14:creationId xmlns:p14="http://schemas.microsoft.com/office/powerpoint/2010/main" val="31282599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Self explanatory – </a:t>
            </a:r>
          </a:p>
          <a:p>
            <a:pPr marL="685800" lvl="1" indent="-228600">
              <a:buFont typeface="+mj-lt"/>
              <a:buAutoNum type="arabicPeriod"/>
            </a:pPr>
            <a:r>
              <a:rPr lang="en-US" dirty="0"/>
              <a:t>If unable must set a schedule for removing and upgrade.</a:t>
            </a:r>
          </a:p>
          <a:p>
            <a:pPr marL="228600" indent="-228600">
              <a:buFont typeface="+mj-lt"/>
              <a:buAutoNum type="arabicPeriod"/>
            </a:pPr>
            <a:r>
              <a:rPr lang="en-US" dirty="0"/>
              <a:t>Include the component – clarify on the future list those components to be removed for the future.</a:t>
            </a:r>
          </a:p>
        </p:txBody>
      </p:sp>
      <p:sp>
        <p:nvSpPr>
          <p:cNvPr id="4" name="Slide Number Placeholder 3"/>
          <p:cNvSpPr>
            <a:spLocks noGrp="1"/>
          </p:cNvSpPr>
          <p:nvPr>
            <p:ph type="sldNum" sz="quarter" idx="5"/>
          </p:nvPr>
        </p:nvSpPr>
        <p:spPr/>
        <p:txBody>
          <a:bodyPr/>
          <a:lstStyle/>
          <a:p>
            <a:fld id="{01F2A70B-78F2-4DCF-B53B-C990D2FAFB8A}" type="slidenum">
              <a:rPr lang="en-US" smtClean="0"/>
              <a:t>40</a:t>
            </a:fld>
            <a:endParaRPr lang="en-US"/>
          </a:p>
        </p:txBody>
      </p:sp>
    </p:spTree>
    <p:extLst>
      <p:ext uri="{BB962C8B-B14F-4D97-AF65-F5344CB8AC3E}">
        <p14:creationId xmlns:p14="http://schemas.microsoft.com/office/powerpoint/2010/main" val="40023165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a:t>
            </a:r>
          </a:p>
        </p:txBody>
      </p:sp>
      <p:sp>
        <p:nvSpPr>
          <p:cNvPr id="4" name="Slide Number Placeholder 3"/>
          <p:cNvSpPr>
            <a:spLocks noGrp="1"/>
          </p:cNvSpPr>
          <p:nvPr>
            <p:ph type="sldNum" sz="quarter" idx="5"/>
          </p:nvPr>
        </p:nvSpPr>
        <p:spPr/>
        <p:txBody>
          <a:bodyPr/>
          <a:lstStyle/>
          <a:p>
            <a:fld id="{01F2A70B-78F2-4DCF-B53B-C990D2FAFB8A}" type="slidenum">
              <a:rPr lang="en-US" smtClean="0"/>
              <a:t>41</a:t>
            </a:fld>
            <a:endParaRPr lang="en-US"/>
          </a:p>
        </p:txBody>
      </p:sp>
    </p:spTree>
    <p:extLst>
      <p:ext uri="{BB962C8B-B14F-4D97-AF65-F5344CB8AC3E}">
        <p14:creationId xmlns:p14="http://schemas.microsoft.com/office/powerpoint/2010/main" val="2984935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Webpage has lots of information </a:t>
            </a:r>
          </a:p>
        </p:txBody>
      </p:sp>
      <p:sp>
        <p:nvSpPr>
          <p:cNvPr id="4" name="Slide Number Placeholder 3"/>
          <p:cNvSpPr>
            <a:spLocks noGrp="1"/>
          </p:cNvSpPr>
          <p:nvPr>
            <p:ph type="sldNum" sz="quarter" idx="5"/>
          </p:nvPr>
        </p:nvSpPr>
        <p:spPr/>
        <p:txBody>
          <a:bodyPr/>
          <a:lstStyle/>
          <a:p>
            <a:fld id="{01F2A70B-78F2-4DCF-B53B-C990D2FAFB8A}" type="slidenum">
              <a:rPr lang="en-US" smtClean="0"/>
              <a:t>4</a:t>
            </a:fld>
            <a:endParaRPr lang="en-US"/>
          </a:p>
        </p:txBody>
      </p:sp>
    </p:spTree>
    <p:extLst>
      <p:ext uri="{BB962C8B-B14F-4D97-AF65-F5344CB8AC3E}">
        <p14:creationId xmlns:p14="http://schemas.microsoft.com/office/powerpoint/2010/main" val="14540264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Description – directions to complete the inventory</a:t>
            </a:r>
          </a:p>
          <a:p>
            <a:r>
              <a:rPr lang="en-US" dirty="0"/>
              <a:t>Information relating to each service connection.</a:t>
            </a:r>
          </a:p>
          <a:p>
            <a:r>
              <a:rPr lang="en-US" dirty="0"/>
              <a:t>Replacement plan info is on hold under revisions as supported in the “improvement” rule</a:t>
            </a:r>
          </a:p>
          <a:p>
            <a:r>
              <a:rPr lang="en-US" dirty="0"/>
              <a:t>Methodology – what approach was taken by PWS to complete the inventory</a:t>
            </a:r>
          </a:p>
        </p:txBody>
      </p:sp>
      <p:sp>
        <p:nvSpPr>
          <p:cNvPr id="4" name="Slide Number Placeholder 3"/>
          <p:cNvSpPr>
            <a:spLocks noGrp="1"/>
          </p:cNvSpPr>
          <p:nvPr>
            <p:ph type="sldNum" sz="quarter" idx="5"/>
          </p:nvPr>
        </p:nvSpPr>
        <p:spPr/>
        <p:txBody>
          <a:bodyPr/>
          <a:lstStyle/>
          <a:p>
            <a:fld id="{01F2A70B-78F2-4DCF-B53B-C990D2FAFB8A}" type="slidenum">
              <a:rPr lang="en-US" smtClean="0"/>
              <a:t>43</a:t>
            </a:fld>
            <a:endParaRPr lang="en-US"/>
          </a:p>
        </p:txBody>
      </p:sp>
    </p:spTree>
    <p:extLst>
      <p:ext uri="{BB962C8B-B14F-4D97-AF65-F5344CB8AC3E}">
        <p14:creationId xmlns:p14="http://schemas.microsoft.com/office/powerpoint/2010/main" val="36759729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44</a:t>
            </a:fld>
            <a:endParaRPr lang="en-US"/>
          </a:p>
        </p:txBody>
      </p:sp>
    </p:spTree>
    <p:extLst>
      <p:ext uri="{BB962C8B-B14F-4D97-AF65-F5344CB8AC3E}">
        <p14:creationId xmlns:p14="http://schemas.microsoft.com/office/powerpoint/2010/main" val="7801306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48</a:t>
            </a:fld>
            <a:endParaRPr lang="en-US"/>
          </a:p>
        </p:txBody>
      </p:sp>
    </p:spTree>
    <p:extLst>
      <p:ext uri="{BB962C8B-B14F-4D97-AF65-F5344CB8AC3E}">
        <p14:creationId xmlns:p14="http://schemas.microsoft.com/office/powerpoint/2010/main" val="620052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PURPOSE ___ Minimizing Exposure to Lead by strengthening drinking water treatment standards for:</a:t>
            </a:r>
          </a:p>
          <a:p>
            <a:pPr marL="800100" marR="0" lvl="1"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corrosion control in systems </a:t>
            </a:r>
          </a:p>
          <a:p>
            <a:pPr marL="800100" marR="0" lvl="1"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removing sources of lead and </a:t>
            </a:r>
          </a:p>
          <a:p>
            <a:pPr marL="800100" marR="0" lvl="1"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educating consumers</a:t>
            </a: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2000 and 2007 revisions geared to WT – monitoring have reached 90 percent compliance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2021  the rule becomes more concise, transparent, with fewer discretionary judgments having the decision-making process more objective. </a:t>
            </a: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LCR – I improvement will better clarify by updating inventories. </a:t>
            </a:r>
          </a:p>
          <a:p>
            <a:pPr marL="800100" marR="0" lvl="1"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Change in tap sampling, </a:t>
            </a:r>
          </a:p>
          <a:p>
            <a:pPr marL="800100" marR="0" lvl="1"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Possibly lowering the MCL from 15 ppb to 10 ppb, </a:t>
            </a:r>
          </a:p>
          <a:p>
            <a:pPr marL="800100" marR="0" lvl="1"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exceedances require outreach to consumers, create filter program</a:t>
            </a:r>
          </a:p>
          <a:p>
            <a:pPr marL="342900" marR="0" lvl="0" indent="-3429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Within ten years achieve 100% replacement of all discovered lead service lines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600" dirty="0"/>
          </a:p>
        </p:txBody>
      </p:sp>
      <p:sp>
        <p:nvSpPr>
          <p:cNvPr id="4" name="Slide Number Placeholder 3"/>
          <p:cNvSpPr>
            <a:spLocks noGrp="1"/>
          </p:cNvSpPr>
          <p:nvPr>
            <p:ph type="sldNum" sz="quarter" idx="5"/>
          </p:nvPr>
        </p:nvSpPr>
        <p:spPr/>
        <p:txBody>
          <a:bodyPr/>
          <a:lstStyle/>
          <a:p>
            <a:fld id="{01F2A70B-78F2-4DCF-B53B-C990D2FAFB8A}" type="slidenum">
              <a:rPr lang="en-US" smtClean="0"/>
              <a:t>5</a:t>
            </a:fld>
            <a:endParaRPr lang="en-US"/>
          </a:p>
        </p:txBody>
      </p:sp>
    </p:spTree>
    <p:extLst>
      <p:ext uri="{BB962C8B-B14F-4D97-AF65-F5344CB8AC3E}">
        <p14:creationId xmlns:p14="http://schemas.microsoft.com/office/powerpoint/2010/main" val="2195993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The level of exposure – how much of the public is exposed to water through normal daily routine</a:t>
            </a:r>
          </a:p>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CWS, for obvious reasons have the highest level of potential exposure</a:t>
            </a:r>
          </a:p>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The rule is noted on the slide if you wish to review – understand, it is two pages – 5 key points –</a:t>
            </a:r>
          </a:p>
          <a:p>
            <a:pPr marL="685800" marR="0" lvl="1"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Develop inventory</a:t>
            </a:r>
          </a:p>
          <a:p>
            <a:pPr marL="685800" marR="0" lvl="1"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Approved methodologies</a:t>
            </a:r>
          </a:p>
          <a:p>
            <a:pPr marL="685800" marR="0" lvl="1"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Categorization of services lines</a:t>
            </a:r>
          </a:p>
          <a:p>
            <a:pPr marL="685800" marR="0" lvl="1"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Updating of inventories</a:t>
            </a:r>
          </a:p>
          <a:p>
            <a:pPr marL="685800" marR="0" lvl="1"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Lead – Galvanized Required Replacement – UNK inventory updates as monitoring schedules for lead and copper sampling will be updated</a:t>
            </a:r>
          </a:p>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The two classifications of water systems are noted at points 4 and 5 are not subject to the rule</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6</a:t>
            </a:fld>
            <a:endParaRPr lang="en-US"/>
          </a:p>
        </p:txBody>
      </p:sp>
    </p:spTree>
    <p:extLst>
      <p:ext uri="{BB962C8B-B14F-4D97-AF65-F5344CB8AC3E}">
        <p14:creationId xmlns:p14="http://schemas.microsoft.com/office/powerpoint/2010/main" val="698960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nSpc>
                <a:spcPct val="107000"/>
              </a:lnSpc>
              <a:spcBef>
                <a:spcPts val="0"/>
              </a:spcBef>
              <a:spcAft>
                <a:spcPts val="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LCRR – Oregon adopted by reference the EPA revisions of the rule 2021</a:t>
            </a:r>
          </a:p>
          <a:p>
            <a:pPr marL="742950" marR="0" lvl="1" indent="-285750">
              <a:lnSpc>
                <a:spcPct val="107000"/>
              </a:lnSpc>
              <a:spcBef>
                <a:spcPts val="0"/>
              </a:spcBef>
              <a:spcAft>
                <a:spcPts val="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Key elements of Oregon rules October 2024</a:t>
            </a: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FAQ found on the OHA_DWS webpage – updated October 2023 explains basic questions for inventories</a:t>
            </a:r>
          </a:p>
          <a:p>
            <a:pPr marL="285750" marR="0" lvl="0" indent="-285750">
              <a:lnSpc>
                <a:spcPct val="107000"/>
              </a:lnSpc>
              <a:spcBef>
                <a:spcPts val="0"/>
              </a:spcBef>
              <a:spcAft>
                <a:spcPts val="80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Methods to perform inventory work</a:t>
            </a:r>
          </a:p>
          <a:p>
            <a:pPr marL="285750" marR="0" lvl="0" indent="-285750">
              <a:lnSpc>
                <a:spcPct val="107000"/>
              </a:lnSpc>
              <a:spcBef>
                <a:spcPts val="0"/>
              </a:spcBef>
              <a:spcAft>
                <a:spcPts val="80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State adoption of from LCR improvement is yet TBD</a:t>
            </a:r>
          </a:p>
          <a:p>
            <a:pPr marL="285750" marR="0" lvl="0" indent="-285750">
              <a:lnSpc>
                <a:spcPct val="107000"/>
              </a:lnSpc>
              <a:spcBef>
                <a:spcPts val="0"/>
              </a:spcBef>
              <a:spcAft>
                <a:spcPts val="80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Primacy is TBD as to when</a:t>
            </a:r>
          </a:p>
          <a:p>
            <a:pPr marL="285750" marR="0" lvl="0" indent="-285750">
              <a:lnSpc>
                <a:spcPct val="107000"/>
              </a:lnSpc>
              <a:spcBef>
                <a:spcPts val="0"/>
              </a:spcBef>
              <a:spcAft>
                <a:spcPts val="800"/>
              </a:spcAft>
              <a:buFont typeface="+mj-lt"/>
              <a:buAutoNum type="arabi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Let’s look at a typical service line</a:t>
            </a:r>
          </a:p>
        </p:txBody>
      </p:sp>
      <p:sp>
        <p:nvSpPr>
          <p:cNvPr id="4" name="Slide Number Placeholder 3"/>
          <p:cNvSpPr>
            <a:spLocks noGrp="1"/>
          </p:cNvSpPr>
          <p:nvPr>
            <p:ph type="sldNum" sz="quarter" idx="5"/>
          </p:nvPr>
        </p:nvSpPr>
        <p:spPr/>
        <p:txBody>
          <a:bodyPr/>
          <a:lstStyle/>
          <a:p>
            <a:fld id="{01F2A70B-78F2-4DCF-B53B-C990D2FAFB8A}" type="slidenum">
              <a:rPr lang="en-US" smtClean="0"/>
              <a:t>7</a:t>
            </a:fld>
            <a:endParaRPr lang="en-US"/>
          </a:p>
        </p:txBody>
      </p:sp>
    </p:spTree>
    <p:extLst>
      <p:ext uri="{BB962C8B-B14F-4D97-AF65-F5344CB8AC3E}">
        <p14:creationId xmlns:p14="http://schemas.microsoft.com/office/powerpoint/2010/main" val="4033588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Quick depiction showing areas of responsibility</a:t>
            </a: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Note line of demarcation more detail later in the presentation</a:t>
            </a: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Water Purveyor </a:t>
            </a:r>
          </a:p>
          <a:p>
            <a:pPr marL="1200150" marR="0" lvl="2"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EPA 3 pts of investigation suggested,</a:t>
            </a:r>
          </a:p>
          <a:p>
            <a:pPr marL="1200150" marR="0" lvl="2"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Oregon 1 single point verbal input from homeowner + visual inspection close to the meter (Distance-?)</a:t>
            </a:r>
          </a:p>
          <a:p>
            <a:r>
              <a:rPr lang="en-US" dirty="0"/>
              <a:t>Congress mandates PWS must report to customer to obtain pipe material……reasonable effort</a:t>
            </a:r>
          </a:p>
          <a:p>
            <a:r>
              <a:rPr lang="en-US" dirty="0"/>
              <a:t>Obligated to identify both pipe materials – PWS side, customer side</a:t>
            </a:r>
          </a:p>
        </p:txBody>
      </p:sp>
      <p:sp>
        <p:nvSpPr>
          <p:cNvPr id="4" name="Slide Number Placeholder 3"/>
          <p:cNvSpPr>
            <a:spLocks noGrp="1"/>
          </p:cNvSpPr>
          <p:nvPr>
            <p:ph type="sldNum" sz="quarter" idx="5"/>
          </p:nvPr>
        </p:nvSpPr>
        <p:spPr/>
        <p:txBody>
          <a:bodyPr/>
          <a:lstStyle/>
          <a:p>
            <a:fld id="{01F2A70B-78F2-4DCF-B53B-C990D2FAFB8A}" type="slidenum">
              <a:rPr lang="en-US" smtClean="0"/>
              <a:t>8</a:t>
            </a:fld>
            <a:endParaRPr lang="en-US"/>
          </a:p>
        </p:txBody>
      </p:sp>
    </p:spTree>
    <p:extLst>
      <p:ext uri="{BB962C8B-B14F-4D97-AF65-F5344CB8AC3E}">
        <p14:creationId xmlns:p14="http://schemas.microsoft.com/office/powerpoint/2010/main" val="3312272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Quick depiction showing areas of responsibility</a:t>
            </a: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Note line of demarcation more detail later in the presentation</a:t>
            </a:r>
          </a:p>
          <a:p>
            <a:pPr marL="742950" marR="0" lvl="1"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Water Purveyor </a:t>
            </a:r>
          </a:p>
          <a:p>
            <a:pPr marL="1200150" marR="0" lvl="2"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EPA 3 pts of investigation suggested,</a:t>
            </a:r>
          </a:p>
          <a:p>
            <a:pPr marL="1200150" marR="0" lvl="2" indent="-285750">
              <a:lnSpc>
                <a:spcPct val="107000"/>
              </a:lnSpc>
              <a:spcBef>
                <a:spcPts val="0"/>
              </a:spcBef>
              <a:spcAft>
                <a:spcPts val="800"/>
              </a:spcAft>
              <a:buFont typeface="+mj-lt"/>
              <a:buAutoNum type="alphaLcPeriod"/>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Oregon 1 single point verbal input from homeowner + visual inspection close to the meter (Distance-?)</a:t>
            </a:r>
          </a:p>
          <a:p>
            <a:r>
              <a:rPr lang="en-US" dirty="0"/>
              <a:t>Congress mandates PWS must report to customer to obtain pipe material……reasonable effort</a:t>
            </a:r>
          </a:p>
          <a:p>
            <a:r>
              <a:rPr lang="en-US" dirty="0"/>
              <a:t>Obligated to identify both pipe materials – PWS side, customer side</a:t>
            </a:r>
          </a:p>
        </p:txBody>
      </p:sp>
      <p:sp>
        <p:nvSpPr>
          <p:cNvPr id="4" name="Slide Number Placeholder 3"/>
          <p:cNvSpPr>
            <a:spLocks noGrp="1"/>
          </p:cNvSpPr>
          <p:nvPr>
            <p:ph type="sldNum" sz="quarter" idx="5"/>
          </p:nvPr>
        </p:nvSpPr>
        <p:spPr/>
        <p:txBody>
          <a:bodyPr/>
          <a:lstStyle/>
          <a:p>
            <a:fld id="{01F2A70B-78F2-4DCF-B53B-C990D2FAFB8A}" type="slidenum">
              <a:rPr lang="en-US" smtClean="0"/>
              <a:t>9</a:t>
            </a:fld>
            <a:endParaRPr lang="en-US"/>
          </a:p>
        </p:txBody>
      </p:sp>
    </p:spTree>
    <p:extLst>
      <p:ext uri="{BB962C8B-B14F-4D97-AF65-F5344CB8AC3E}">
        <p14:creationId xmlns:p14="http://schemas.microsoft.com/office/powerpoint/2010/main" val="32868928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0CB5A56D-72BC-7B52-72FE-C9265AC947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094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914162" y="682626"/>
            <a:ext cx="10360501" cy="1470025"/>
          </a:xfrm>
        </p:spPr>
        <p:txBody>
          <a:bodyPr/>
          <a:lstStyle>
            <a:lvl1pPr algn="ctr">
              <a:defRPr/>
            </a:lvl1pPr>
          </a:lstStyle>
          <a:p>
            <a:pPr lvl="0"/>
            <a:r>
              <a:rPr lang="en-US" altLang="en-US" noProof="0"/>
              <a:t>Click to edit Master title style</a:t>
            </a:r>
          </a:p>
        </p:txBody>
      </p:sp>
      <p:sp>
        <p:nvSpPr>
          <p:cNvPr id="6147" name="Rectangle 3"/>
          <p:cNvSpPr>
            <a:spLocks noGrp="1" noChangeArrowheads="1"/>
          </p:cNvSpPr>
          <p:nvPr>
            <p:ph type="subTitle" idx="1"/>
          </p:nvPr>
        </p:nvSpPr>
        <p:spPr>
          <a:xfrm>
            <a:off x="1828324" y="2438400"/>
            <a:ext cx="8532178" cy="1752600"/>
          </a:xfrm>
        </p:spPr>
        <p:txBody>
          <a:bodyPr/>
          <a:lstStyle>
            <a:lvl1pPr marL="0" indent="0" algn="ctr">
              <a:buFontTx/>
              <a:buNone/>
              <a:defRPr sz="1400"/>
            </a:lvl1pPr>
          </a:lstStyle>
          <a:p>
            <a:pPr lvl="0"/>
            <a:r>
              <a:rPr lang="en-US" altLang="en-US" noProof="0"/>
              <a:t>Click to edit Master subtitle style</a:t>
            </a:r>
          </a:p>
        </p:txBody>
      </p:sp>
      <p:sp>
        <p:nvSpPr>
          <p:cNvPr id="3" name="Rectangle 5">
            <a:extLst>
              <a:ext uri="{FF2B5EF4-FFF2-40B4-BE49-F238E27FC236}">
                <a16:creationId xmlns:a16="http://schemas.microsoft.com/office/drawing/2014/main" id="{1AB73CE9-146A-60B8-8A22-29E75C2E233F}"/>
              </a:ext>
            </a:extLst>
          </p:cNvPr>
          <p:cNvSpPr>
            <a:spLocks noGrp="1" noChangeArrowheads="1"/>
          </p:cNvSpPr>
          <p:nvPr>
            <p:ph type="ftr" sz="quarter" idx="10"/>
          </p:nvPr>
        </p:nvSpPr>
        <p:spPr>
          <a:xfrm>
            <a:off x="3859794" y="6096000"/>
            <a:ext cx="3859795" cy="476250"/>
          </a:xfrm>
        </p:spPr>
        <p:txBody>
          <a:bodyPr/>
          <a:lstStyle>
            <a:lvl1pPr algn="l" eaLnBrk="0" hangingPunct="0">
              <a:spcBef>
                <a:spcPct val="50000"/>
              </a:spcBef>
              <a:defRPr/>
            </a:lvl1pPr>
          </a:lstStyle>
          <a:p>
            <a:pPr>
              <a:defRPr/>
            </a:pPr>
            <a:endParaRPr lang="en-US" altLang="en-US"/>
          </a:p>
        </p:txBody>
      </p:sp>
    </p:spTree>
    <p:extLst>
      <p:ext uri="{BB962C8B-B14F-4D97-AF65-F5344CB8AC3E}">
        <p14:creationId xmlns:p14="http://schemas.microsoft.com/office/powerpoint/2010/main" val="200622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820EDBE-174E-2761-4C94-1D1081207B0B}"/>
              </a:ext>
            </a:extLst>
          </p:cNvPr>
          <p:cNvSpPr>
            <a:spLocks noGrp="1" noChangeArrowheads="1"/>
          </p:cNvSpPr>
          <p:nvPr>
            <p:ph type="dt" sz="half" idx="10"/>
          </p:nvPr>
        </p:nvSpPr>
        <p:spPr>
          <a:ln/>
        </p:spPr>
        <p:txBody>
          <a:bodyPr/>
          <a:lstStyle>
            <a:lvl1pPr>
              <a:defRPr/>
            </a:lvl1pPr>
          </a:lstStyle>
          <a:p>
            <a:endParaRPr lang="en-US"/>
          </a:p>
        </p:txBody>
      </p:sp>
      <p:sp>
        <p:nvSpPr>
          <p:cNvPr id="5" name="Rectangle 8">
            <a:extLst>
              <a:ext uri="{FF2B5EF4-FFF2-40B4-BE49-F238E27FC236}">
                <a16:creationId xmlns:a16="http://schemas.microsoft.com/office/drawing/2014/main" id="{B887AD5F-6359-FE1C-DF1F-27091BEFF4F2}"/>
              </a:ext>
            </a:extLst>
          </p:cNvPr>
          <p:cNvSpPr>
            <a:spLocks noGrp="1" noChangeArrowheads="1"/>
          </p:cNvSpPr>
          <p:nvPr>
            <p:ph type="sldNum" sz="quarter" idx="11"/>
          </p:nvPr>
        </p:nvSpPr>
        <p:spPr>
          <a:ln/>
        </p:spPr>
        <p:txBody>
          <a:bodyPr/>
          <a:lstStyle>
            <a:lvl1pPr>
              <a:defRPr/>
            </a:lvl1pPr>
          </a:lstStyle>
          <a:p>
            <a:fld id="{25BA54BD-C84D-46CE-8B72-31BFB26ABA43}" type="slidenum">
              <a:rPr lang="en-US" smtClean="0"/>
              <a:t>‹#›</a:t>
            </a:fld>
            <a:endParaRPr lang="en-US"/>
          </a:p>
        </p:txBody>
      </p:sp>
      <p:sp>
        <p:nvSpPr>
          <p:cNvPr id="6" name="Rectangle 10">
            <a:extLst>
              <a:ext uri="{FF2B5EF4-FFF2-40B4-BE49-F238E27FC236}">
                <a16:creationId xmlns:a16="http://schemas.microsoft.com/office/drawing/2014/main" id="{1AB8FAA8-4568-DB64-63A3-4703E8618393}"/>
              </a:ext>
            </a:extLst>
          </p:cNvPr>
          <p:cNvSpPr>
            <a:spLocks noGrp="1" noChangeArrowheads="1"/>
          </p:cNvSpPr>
          <p:nvPr>
            <p:ph type="ftr" sz="quarter" idx="12"/>
          </p:nvPr>
        </p:nvSpPr>
        <p:spPr>
          <a:ln/>
        </p:spPr>
        <p:txBody>
          <a:bodyPr/>
          <a:lstStyle>
            <a:lvl1pPr>
              <a:defRPr/>
            </a:lvl1pPr>
          </a:lstStyle>
          <a:p>
            <a:endParaRPr lang="en-US"/>
          </a:p>
        </p:txBody>
      </p:sp>
    </p:spTree>
    <p:extLst>
      <p:ext uri="{BB962C8B-B14F-4D97-AF65-F5344CB8AC3E}">
        <p14:creationId xmlns:p14="http://schemas.microsoft.com/office/powerpoint/2010/main" val="1426544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8"/>
            <a:ext cx="2742486"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274638"/>
            <a:ext cx="802431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1D4FB52-7330-1F7E-63BF-5CF74271AB6D}"/>
              </a:ext>
            </a:extLst>
          </p:cNvPr>
          <p:cNvSpPr>
            <a:spLocks noGrp="1" noChangeArrowheads="1"/>
          </p:cNvSpPr>
          <p:nvPr>
            <p:ph type="dt" sz="half" idx="10"/>
          </p:nvPr>
        </p:nvSpPr>
        <p:spPr>
          <a:ln/>
        </p:spPr>
        <p:txBody>
          <a:bodyPr/>
          <a:lstStyle>
            <a:lvl1pPr>
              <a:defRPr/>
            </a:lvl1pPr>
          </a:lstStyle>
          <a:p>
            <a:endParaRPr lang="en-US"/>
          </a:p>
        </p:txBody>
      </p:sp>
      <p:sp>
        <p:nvSpPr>
          <p:cNvPr id="5" name="Rectangle 8">
            <a:extLst>
              <a:ext uri="{FF2B5EF4-FFF2-40B4-BE49-F238E27FC236}">
                <a16:creationId xmlns:a16="http://schemas.microsoft.com/office/drawing/2014/main" id="{4E98A580-92A6-B5A4-9611-CDCC38855EF1}"/>
              </a:ext>
            </a:extLst>
          </p:cNvPr>
          <p:cNvSpPr>
            <a:spLocks noGrp="1" noChangeArrowheads="1"/>
          </p:cNvSpPr>
          <p:nvPr>
            <p:ph type="sldNum" sz="quarter" idx="11"/>
          </p:nvPr>
        </p:nvSpPr>
        <p:spPr>
          <a:ln/>
        </p:spPr>
        <p:txBody>
          <a:bodyPr/>
          <a:lstStyle>
            <a:lvl1pPr>
              <a:defRPr/>
            </a:lvl1pPr>
          </a:lstStyle>
          <a:p>
            <a:fld id="{25BA54BD-C84D-46CE-8B72-31BFB26ABA43}" type="slidenum">
              <a:rPr lang="en-US" smtClean="0"/>
              <a:t>‹#›</a:t>
            </a:fld>
            <a:endParaRPr lang="en-US"/>
          </a:p>
        </p:txBody>
      </p:sp>
      <p:sp>
        <p:nvSpPr>
          <p:cNvPr id="6" name="Rectangle 10">
            <a:extLst>
              <a:ext uri="{FF2B5EF4-FFF2-40B4-BE49-F238E27FC236}">
                <a16:creationId xmlns:a16="http://schemas.microsoft.com/office/drawing/2014/main" id="{3C16C91C-B2EF-1C91-19AC-B9E8DB5BF965}"/>
              </a:ext>
            </a:extLst>
          </p:cNvPr>
          <p:cNvSpPr>
            <a:spLocks noGrp="1" noChangeArrowheads="1"/>
          </p:cNvSpPr>
          <p:nvPr>
            <p:ph type="ftr" sz="quarter" idx="12"/>
          </p:nvPr>
        </p:nvSpPr>
        <p:spPr>
          <a:ln/>
        </p:spPr>
        <p:txBody>
          <a:bodyPr/>
          <a:lstStyle>
            <a:lvl1pPr>
              <a:defRPr/>
            </a:lvl1pPr>
          </a:lstStyle>
          <a:p>
            <a:endParaRPr lang="en-US"/>
          </a:p>
        </p:txBody>
      </p:sp>
    </p:spTree>
    <p:extLst>
      <p:ext uri="{BB962C8B-B14F-4D97-AF65-F5344CB8AC3E}">
        <p14:creationId xmlns:p14="http://schemas.microsoft.com/office/powerpoint/2010/main" val="3890463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4AAC1E3-D3B5-75C0-8366-9E64EA019871}"/>
              </a:ext>
            </a:extLst>
          </p:cNvPr>
          <p:cNvSpPr>
            <a:spLocks noGrp="1" noChangeArrowheads="1"/>
          </p:cNvSpPr>
          <p:nvPr>
            <p:ph type="dt" sz="half" idx="10"/>
          </p:nvPr>
        </p:nvSpPr>
        <p:spPr>
          <a:ln/>
        </p:spPr>
        <p:txBody>
          <a:bodyPr/>
          <a:lstStyle>
            <a:lvl1pPr>
              <a:defRPr/>
            </a:lvl1pPr>
          </a:lstStyle>
          <a:p>
            <a:endParaRPr lang="en-US"/>
          </a:p>
        </p:txBody>
      </p:sp>
      <p:sp>
        <p:nvSpPr>
          <p:cNvPr id="5" name="Rectangle 8">
            <a:extLst>
              <a:ext uri="{FF2B5EF4-FFF2-40B4-BE49-F238E27FC236}">
                <a16:creationId xmlns:a16="http://schemas.microsoft.com/office/drawing/2014/main" id="{03D271C9-CC72-0A7C-A057-5A3948E8E781}"/>
              </a:ext>
            </a:extLst>
          </p:cNvPr>
          <p:cNvSpPr>
            <a:spLocks noGrp="1" noChangeArrowheads="1"/>
          </p:cNvSpPr>
          <p:nvPr>
            <p:ph type="sldNum" sz="quarter" idx="11"/>
          </p:nvPr>
        </p:nvSpPr>
        <p:spPr>
          <a:ln/>
        </p:spPr>
        <p:txBody>
          <a:bodyPr/>
          <a:lstStyle>
            <a:lvl1pPr>
              <a:defRPr/>
            </a:lvl1pPr>
          </a:lstStyle>
          <a:p>
            <a:fld id="{25BA54BD-C84D-46CE-8B72-31BFB26ABA43}" type="slidenum">
              <a:rPr lang="en-US" smtClean="0"/>
              <a:t>‹#›</a:t>
            </a:fld>
            <a:endParaRPr lang="en-US" dirty="0"/>
          </a:p>
        </p:txBody>
      </p:sp>
      <p:sp>
        <p:nvSpPr>
          <p:cNvPr id="6" name="Rectangle 10">
            <a:extLst>
              <a:ext uri="{FF2B5EF4-FFF2-40B4-BE49-F238E27FC236}">
                <a16:creationId xmlns:a16="http://schemas.microsoft.com/office/drawing/2014/main" id="{90D93C52-454D-D26C-AC70-BEF70E6C709C}"/>
              </a:ext>
            </a:extLst>
          </p:cNvPr>
          <p:cNvSpPr>
            <a:spLocks noGrp="1" noChangeArrowheads="1"/>
          </p:cNvSpPr>
          <p:nvPr>
            <p:ph type="ftr" sz="quarter" idx="12"/>
          </p:nvPr>
        </p:nvSpPr>
        <p:spPr>
          <a:ln/>
        </p:spPr>
        <p:txBody>
          <a:bodyPr/>
          <a:lstStyle>
            <a:lvl1pPr>
              <a:defRPr/>
            </a:lvl1pPr>
          </a:lstStyle>
          <a:p>
            <a:endParaRPr lang="en-US" dirty="0"/>
          </a:p>
        </p:txBody>
      </p:sp>
    </p:spTree>
    <p:extLst>
      <p:ext uri="{BB962C8B-B14F-4D97-AF65-F5344CB8AC3E}">
        <p14:creationId xmlns:p14="http://schemas.microsoft.com/office/powerpoint/2010/main" val="3188847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4" y="1709739"/>
            <a:ext cx="10512862"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634" y="4589464"/>
            <a:ext cx="10512862"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927F2E9E-9893-50BB-6D44-BECDCE08F827}"/>
              </a:ext>
            </a:extLst>
          </p:cNvPr>
          <p:cNvSpPr>
            <a:spLocks noGrp="1" noChangeArrowheads="1"/>
          </p:cNvSpPr>
          <p:nvPr>
            <p:ph type="dt" sz="half" idx="10"/>
          </p:nvPr>
        </p:nvSpPr>
        <p:spPr>
          <a:ln/>
        </p:spPr>
        <p:txBody>
          <a:bodyPr/>
          <a:lstStyle>
            <a:lvl1pPr>
              <a:defRPr/>
            </a:lvl1pPr>
          </a:lstStyle>
          <a:p>
            <a:endParaRPr lang="en-US"/>
          </a:p>
        </p:txBody>
      </p:sp>
      <p:sp>
        <p:nvSpPr>
          <p:cNvPr id="5" name="Rectangle 8">
            <a:extLst>
              <a:ext uri="{FF2B5EF4-FFF2-40B4-BE49-F238E27FC236}">
                <a16:creationId xmlns:a16="http://schemas.microsoft.com/office/drawing/2014/main" id="{F909D530-F81A-CB33-0A55-D67C901B00F9}"/>
              </a:ext>
            </a:extLst>
          </p:cNvPr>
          <p:cNvSpPr>
            <a:spLocks noGrp="1" noChangeArrowheads="1"/>
          </p:cNvSpPr>
          <p:nvPr>
            <p:ph type="sldNum" sz="quarter" idx="11"/>
          </p:nvPr>
        </p:nvSpPr>
        <p:spPr>
          <a:ln/>
        </p:spPr>
        <p:txBody>
          <a:bodyPr/>
          <a:lstStyle>
            <a:lvl1pPr>
              <a:defRPr/>
            </a:lvl1pPr>
          </a:lstStyle>
          <a:p>
            <a:fld id="{25BA54BD-C84D-46CE-8B72-31BFB26ABA43}" type="slidenum">
              <a:rPr lang="en-US" smtClean="0"/>
              <a:t>‹#›</a:t>
            </a:fld>
            <a:endParaRPr lang="en-US"/>
          </a:p>
        </p:txBody>
      </p:sp>
      <p:sp>
        <p:nvSpPr>
          <p:cNvPr id="6" name="Rectangle 10">
            <a:extLst>
              <a:ext uri="{FF2B5EF4-FFF2-40B4-BE49-F238E27FC236}">
                <a16:creationId xmlns:a16="http://schemas.microsoft.com/office/drawing/2014/main" id="{45FA1847-E49A-A59D-04A6-984380425BBD}"/>
              </a:ext>
            </a:extLst>
          </p:cNvPr>
          <p:cNvSpPr>
            <a:spLocks noGrp="1" noChangeArrowheads="1"/>
          </p:cNvSpPr>
          <p:nvPr>
            <p:ph type="ftr" sz="quarter" idx="12"/>
          </p:nvPr>
        </p:nvSpPr>
        <p:spPr>
          <a:ln/>
        </p:spPr>
        <p:txBody>
          <a:bodyPr/>
          <a:lstStyle>
            <a:lvl1pPr>
              <a:defRPr/>
            </a:lvl1pPr>
          </a:lstStyle>
          <a:p>
            <a:endParaRPr lang="en-US"/>
          </a:p>
        </p:txBody>
      </p:sp>
    </p:spTree>
    <p:extLst>
      <p:ext uri="{BB962C8B-B14F-4D97-AF65-F5344CB8AC3E}">
        <p14:creationId xmlns:p14="http://schemas.microsoft.com/office/powerpoint/2010/main" val="4061535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600200"/>
            <a:ext cx="5383398"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600200"/>
            <a:ext cx="5383398"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C0A7F0E-ACC2-EB71-8AA6-689BA19259DE}"/>
              </a:ext>
            </a:extLst>
          </p:cNvPr>
          <p:cNvSpPr>
            <a:spLocks noGrp="1" noChangeArrowheads="1"/>
          </p:cNvSpPr>
          <p:nvPr>
            <p:ph type="dt" sz="half" idx="10"/>
          </p:nvPr>
        </p:nvSpPr>
        <p:spPr>
          <a:ln/>
        </p:spPr>
        <p:txBody>
          <a:bodyPr/>
          <a:lstStyle>
            <a:lvl1pPr>
              <a:defRPr/>
            </a:lvl1pPr>
          </a:lstStyle>
          <a:p>
            <a:endParaRPr lang="en-US"/>
          </a:p>
        </p:txBody>
      </p:sp>
      <p:sp>
        <p:nvSpPr>
          <p:cNvPr id="6" name="Rectangle 8">
            <a:extLst>
              <a:ext uri="{FF2B5EF4-FFF2-40B4-BE49-F238E27FC236}">
                <a16:creationId xmlns:a16="http://schemas.microsoft.com/office/drawing/2014/main" id="{140D7D69-04E8-D53F-22D7-247D7E8B5D0A}"/>
              </a:ext>
            </a:extLst>
          </p:cNvPr>
          <p:cNvSpPr>
            <a:spLocks noGrp="1" noChangeArrowheads="1"/>
          </p:cNvSpPr>
          <p:nvPr>
            <p:ph type="sldNum" sz="quarter" idx="11"/>
          </p:nvPr>
        </p:nvSpPr>
        <p:spPr>
          <a:ln/>
        </p:spPr>
        <p:txBody>
          <a:bodyPr/>
          <a:lstStyle>
            <a:lvl1pPr>
              <a:defRPr/>
            </a:lvl1pPr>
          </a:lstStyle>
          <a:p>
            <a:fld id="{25BA54BD-C84D-46CE-8B72-31BFB26ABA43}" type="slidenum">
              <a:rPr lang="en-US" smtClean="0"/>
              <a:t>‹#›</a:t>
            </a:fld>
            <a:endParaRPr lang="en-US"/>
          </a:p>
        </p:txBody>
      </p:sp>
      <p:sp>
        <p:nvSpPr>
          <p:cNvPr id="7" name="Rectangle 10">
            <a:extLst>
              <a:ext uri="{FF2B5EF4-FFF2-40B4-BE49-F238E27FC236}">
                <a16:creationId xmlns:a16="http://schemas.microsoft.com/office/drawing/2014/main" id="{03B8053C-795E-712A-E937-0C1904E13E31}"/>
              </a:ext>
            </a:extLst>
          </p:cNvPr>
          <p:cNvSpPr>
            <a:spLocks noGrp="1" noChangeArrowheads="1"/>
          </p:cNvSpPr>
          <p:nvPr>
            <p:ph type="ftr" sz="quarter" idx="12"/>
          </p:nvPr>
        </p:nvSpPr>
        <p:spPr>
          <a:ln/>
        </p:spPr>
        <p:txBody>
          <a:bodyPr/>
          <a:lstStyle>
            <a:lvl1pPr>
              <a:defRPr/>
            </a:lvl1pPr>
          </a:lstStyle>
          <a:p>
            <a:endParaRPr lang="en-US"/>
          </a:p>
        </p:txBody>
      </p:sp>
    </p:spTree>
    <p:extLst>
      <p:ext uri="{BB962C8B-B14F-4D97-AF65-F5344CB8AC3E}">
        <p14:creationId xmlns:p14="http://schemas.microsoft.com/office/powerpoint/2010/main" val="2690067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098" y="365126"/>
            <a:ext cx="10512862" cy="1325563"/>
          </a:xfrm>
        </p:spPr>
        <p:txBody>
          <a:bodyPr/>
          <a:lstStyle/>
          <a:p>
            <a:r>
              <a:rPr lang="en-US"/>
              <a:t>Click to edit Master title style</a:t>
            </a:r>
          </a:p>
        </p:txBody>
      </p:sp>
      <p:sp>
        <p:nvSpPr>
          <p:cNvPr id="3" name="Text Placeholder 2"/>
          <p:cNvSpPr>
            <a:spLocks noGrp="1"/>
          </p:cNvSpPr>
          <p:nvPr>
            <p:ph type="body" idx="1"/>
          </p:nvPr>
        </p:nvSpPr>
        <p:spPr>
          <a:xfrm>
            <a:off x="840099" y="1681163"/>
            <a:ext cx="515697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099" y="2505075"/>
            <a:ext cx="515697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0593" y="1681163"/>
            <a:ext cx="518236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593" y="2505075"/>
            <a:ext cx="518236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516F6B9-19D0-2BAC-B29F-AA9FF3D1B43E}"/>
              </a:ext>
            </a:extLst>
          </p:cNvPr>
          <p:cNvSpPr>
            <a:spLocks noGrp="1" noChangeArrowheads="1"/>
          </p:cNvSpPr>
          <p:nvPr>
            <p:ph type="dt" sz="half" idx="10"/>
          </p:nvPr>
        </p:nvSpPr>
        <p:spPr>
          <a:ln/>
        </p:spPr>
        <p:txBody>
          <a:bodyPr/>
          <a:lstStyle>
            <a:lvl1pPr>
              <a:defRPr/>
            </a:lvl1pPr>
          </a:lstStyle>
          <a:p>
            <a:endParaRPr lang="en-US"/>
          </a:p>
        </p:txBody>
      </p:sp>
      <p:sp>
        <p:nvSpPr>
          <p:cNvPr id="8" name="Rectangle 8">
            <a:extLst>
              <a:ext uri="{FF2B5EF4-FFF2-40B4-BE49-F238E27FC236}">
                <a16:creationId xmlns:a16="http://schemas.microsoft.com/office/drawing/2014/main" id="{8CD79D16-1E5E-79FF-16F9-275A5ADB6439}"/>
              </a:ext>
            </a:extLst>
          </p:cNvPr>
          <p:cNvSpPr>
            <a:spLocks noGrp="1" noChangeArrowheads="1"/>
          </p:cNvSpPr>
          <p:nvPr>
            <p:ph type="sldNum" sz="quarter" idx="11"/>
          </p:nvPr>
        </p:nvSpPr>
        <p:spPr>
          <a:ln/>
        </p:spPr>
        <p:txBody>
          <a:bodyPr/>
          <a:lstStyle>
            <a:lvl1pPr>
              <a:defRPr/>
            </a:lvl1pPr>
          </a:lstStyle>
          <a:p>
            <a:fld id="{25BA54BD-C84D-46CE-8B72-31BFB26ABA43}" type="slidenum">
              <a:rPr lang="en-US" smtClean="0"/>
              <a:t>‹#›</a:t>
            </a:fld>
            <a:endParaRPr lang="en-US"/>
          </a:p>
        </p:txBody>
      </p:sp>
      <p:sp>
        <p:nvSpPr>
          <p:cNvPr id="9" name="Rectangle 10">
            <a:extLst>
              <a:ext uri="{FF2B5EF4-FFF2-40B4-BE49-F238E27FC236}">
                <a16:creationId xmlns:a16="http://schemas.microsoft.com/office/drawing/2014/main" id="{6B54CADD-238D-4E9B-6AF2-D50E9F91F255}"/>
              </a:ext>
            </a:extLst>
          </p:cNvPr>
          <p:cNvSpPr>
            <a:spLocks noGrp="1" noChangeArrowheads="1"/>
          </p:cNvSpPr>
          <p:nvPr>
            <p:ph type="ftr" sz="quarter" idx="12"/>
          </p:nvPr>
        </p:nvSpPr>
        <p:spPr>
          <a:ln/>
        </p:spPr>
        <p:txBody>
          <a:bodyPr/>
          <a:lstStyle>
            <a:lvl1pPr>
              <a:defRPr/>
            </a:lvl1pPr>
          </a:lstStyle>
          <a:p>
            <a:endParaRPr lang="en-US"/>
          </a:p>
        </p:txBody>
      </p:sp>
    </p:spTree>
    <p:extLst>
      <p:ext uri="{BB962C8B-B14F-4D97-AF65-F5344CB8AC3E}">
        <p14:creationId xmlns:p14="http://schemas.microsoft.com/office/powerpoint/2010/main" val="2412188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FCEE8250-CFFF-12A5-4D6C-BD96CFE718CA}"/>
              </a:ext>
            </a:extLst>
          </p:cNvPr>
          <p:cNvSpPr>
            <a:spLocks noGrp="1" noChangeArrowheads="1"/>
          </p:cNvSpPr>
          <p:nvPr>
            <p:ph type="dt" sz="half" idx="10"/>
          </p:nvPr>
        </p:nvSpPr>
        <p:spPr>
          <a:ln/>
        </p:spPr>
        <p:txBody>
          <a:bodyPr/>
          <a:lstStyle>
            <a:lvl1pPr>
              <a:defRPr/>
            </a:lvl1pPr>
          </a:lstStyle>
          <a:p>
            <a:endParaRPr lang="en-US"/>
          </a:p>
        </p:txBody>
      </p:sp>
      <p:sp>
        <p:nvSpPr>
          <p:cNvPr id="4" name="Rectangle 8">
            <a:extLst>
              <a:ext uri="{FF2B5EF4-FFF2-40B4-BE49-F238E27FC236}">
                <a16:creationId xmlns:a16="http://schemas.microsoft.com/office/drawing/2014/main" id="{161C0FCA-2F1E-539A-3CEF-844194734D9D}"/>
              </a:ext>
            </a:extLst>
          </p:cNvPr>
          <p:cNvSpPr>
            <a:spLocks noGrp="1" noChangeArrowheads="1"/>
          </p:cNvSpPr>
          <p:nvPr>
            <p:ph type="sldNum" sz="quarter" idx="11"/>
          </p:nvPr>
        </p:nvSpPr>
        <p:spPr>
          <a:ln/>
        </p:spPr>
        <p:txBody>
          <a:bodyPr/>
          <a:lstStyle>
            <a:lvl1pPr>
              <a:defRPr/>
            </a:lvl1pPr>
          </a:lstStyle>
          <a:p>
            <a:fld id="{25BA54BD-C84D-46CE-8B72-31BFB26ABA43}" type="slidenum">
              <a:rPr lang="en-US" smtClean="0"/>
              <a:t>‹#›</a:t>
            </a:fld>
            <a:endParaRPr lang="en-US"/>
          </a:p>
        </p:txBody>
      </p:sp>
      <p:sp>
        <p:nvSpPr>
          <p:cNvPr id="5" name="Rectangle 10">
            <a:extLst>
              <a:ext uri="{FF2B5EF4-FFF2-40B4-BE49-F238E27FC236}">
                <a16:creationId xmlns:a16="http://schemas.microsoft.com/office/drawing/2014/main" id="{13A37008-DD83-8878-DA0D-31886CE07DED}"/>
              </a:ext>
            </a:extLst>
          </p:cNvPr>
          <p:cNvSpPr>
            <a:spLocks noGrp="1" noChangeArrowheads="1"/>
          </p:cNvSpPr>
          <p:nvPr>
            <p:ph type="ftr" sz="quarter" idx="12"/>
          </p:nvPr>
        </p:nvSpPr>
        <p:spPr>
          <a:ln/>
        </p:spPr>
        <p:txBody>
          <a:bodyPr/>
          <a:lstStyle>
            <a:lvl1pPr>
              <a:defRPr/>
            </a:lvl1pPr>
          </a:lstStyle>
          <a:p>
            <a:endParaRPr lang="en-US"/>
          </a:p>
        </p:txBody>
      </p:sp>
    </p:spTree>
    <p:extLst>
      <p:ext uri="{BB962C8B-B14F-4D97-AF65-F5344CB8AC3E}">
        <p14:creationId xmlns:p14="http://schemas.microsoft.com/office/powerpoint/2010/main" val="244002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2517CC6-C730-0741-9060-6A8015C5F648}"/>
              </a:ext>
            </a:extLst>
          </p:cNvPr>
          <p:cNvSpPr>
            <a:spLocks noGrp="1" noChangeArrowheads="1"/>
          </p:cNvSpPr>
          <p:nvPr>
            <p:ph type="dt" sz="half" idx="10"/>
          </p:nvPr>
        </p:nvSpPr>
        <p:spPr>
          <a:ln/>
        </p:spPr>
        <p:txBody>
          <a:bodyPr/>
          <a:lstStyle>
            <a:lvl1pPr>
              <a:defRPr/>
            </a:lvl1pPr>
          </a:lstStyle>
          <a:p>
            <a:endParaRPr lang="en-US"/>
          </a:p>
        </p:txBody>
      </p:sp>
      <p:sp>
        <p:nvSpPr>
          <p:cNvPr id="3" name="Rectangle 8">
            <a:extLst>
              <a:ext uri="{FF2B5EF4-FFF2-40B4-BE49-F238E27FC236}">
                <a16:creationId xmlns:a16="http://schemas.microsoft.com/office/drawing/2014/main" id="{24EDBD16-C642-CD46-BB87-6C212337AB8B}"/>
              </a:ext>
            </a:extLst>
          </p:cNvPr>
          <p:cNvSpPr>
            <a:spLocks noGrp="1" noChangeArrowheads="1"/>
          </p:cNvSpPr>
          <p:nvPr>
            <p:ph type="sldNum" sz="quarter" idx="11"/>
          </p:nvPr>
        </p:nvSpPr>
        <p:spPr>
          <a:ln/>
        </p:spPr>
        <p:txBody>
          <a:bodyPr/>
          <a:lstStyle>
            <a:lvl1pPr>
              <a:defRPr/>
            </a:lvl1pPr>
          </a:lstStyle>
          <a:p>
            <a:fld id="{25BA54BD-C84D-46CE-8B72-31BFB26ABA43}" type="slidenum">
              <a:rPr lang="en-US" smtClean="0"/>
              <a:t>‹#›</a:t>
            </a:fld>
            <a:endParaRPr lang="en-US"/>
          </a:p>
        </p:txBody>
      </p:sp>
      <p:sp>
        <p:nvSpPr>
          <p:cNvPr id="4" name="Rectangle 10">
            <a:extLst>
              <a:ext uri="{FF2B5EF4-FFF2-40B4-BE49-F238E27FC236}">
                <a16:creationId xmlns:a16="http://schemas.microsoft.com/office/drawing/2014/main" id="{8AB1C162-3BFD-4573-FF36-E0F19C9BE966}"/>
              </a:ext>
            </a:extLst>
          </p:cNvPr>
          <p:cNvSpPr>
            <a:spLocks noGrp="1" noChangeArrowheads="1"/>
          </p:cNvSpPr>
          <p:nvPr>
            <p:ph type="ftr" sz="quarter" idx="12"/>
          </p:nvPr>
        </p:nvSpPr>
        <p:spPr>
          <a:ln/>
        </p:spPr>
        <p:txBody>
          <a:bodyPr/>
          <a:lstStyle>
            <a:lvl1pPr>
              <a:defRPr/>
            </a:lvl1pPr>
          </a:lstStyle>
          <a:p>
            <a:endParaRPr lang="en-US"/>
          </a:p>
        </p:txBody>
      </p:sp>
    </p:spTree>
    <p:extLst>
      <p:ext uri="{BB962C8B-B14F-4D97-AF65-F5344CB8AC3E}">
        <p14:creationId xmlns:p14="http://schemas.microsoft.com/office/powerpoint/2010/main" val="1759286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099" y="457200"/>
            <a:ext cx="3931743"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2367" y="987426"/>
            <a:ext cx="617059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099" y="2057400"/>
            <a:ext cx="39317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8C452A42-84AD-0525-B9A3-20BE67989A4C}"/>
              </a:ext>
            </a:extLst>
          </p:cNvPr>
          <p:cNvSpPr>
            <a:spLocks noGrp="1" noChangeArrowheads="1"/>
          </p:cNvSpPr>
          <p:nvPr>
            <p:ph type="dt" sz="half" idx="10"/>
          </p:nvPr>
        </p:nvSpPr>
        <p:spPr>
          <a:ln/>
        </p:spPr>
        <p:txBody>
          <a:bodyPr/>
          <a:lstStyle>
            <a:lvl1pPr>
              <a:defRPr/>
            </a:lvl1pPr>
          </a:lstStyle>
          <a:p>
            <a:endParaRPr lang="en-US"/>
          </a:p>
        </p:txBody>
      </p:sp>
      <p:sp>
        <p:nvSpPr>
          <p:cNvPr id="6" name="Rectangle 8">
            <a:extLst>
              <a:ext uri="{FF2B5EF4-FFF2-40B4-BE49-F238E27FC236}">
                <a16:creationId xmlns:a16="http://schemas.microsoft.com/office/drawing/2014/main" id="{8F259C8A-D653-A26E-A0F5-AA0D07F67F69}"/>
              </a:ext>
            </a:extLst>
          </p:cNvPr>
          <p:cNvSpPr>
            <a:spLocks noGrp="1" noChangeArrowheads="1"/>
          </p:cNvSpPr>
          <p:nvPr>
            <p:ph type="sldNum" sz="quarter" idx="11"/>
          </p:nvPr>
        </p:nvSpPr>
        <p:spPr>
          <a:ln/>
        </p:spPr>
        <p:txBody>
          <a:bodyPr/>
          <a:lstStyle>
            <a:lvl1pPr>
              <a:defRPr/>
            </a:lvl1pPr>
          </a:lstStyle>
          <a:p>
            <a:fld id="{25BA54BD-C84D-46CE-8B72-31BFB26ABA43}" type="slidenum">
              <a:rPr lang="en-US" smtClean="0"/>
              <a:t>‹#›</a:t>
            </a:fld>
            <a:endParaRPr lang="en-US"/>
          </a:p>
        </p:txBody>
      </p:sp>
      <p:sp>
        <p:nvSpPr>
          <p:cNvPr id="7" name="Rectangle 10">
            <a:extLst>
              <a:ext uri="{FF2B5EF4-FFF2-40B4-BE49-F238E27FC236}">
                <a16:creationId xmlns:a16="http://schemas.microsoft.com/office/drawing/2014/main" id="{2FDE722C-7353-D3E1-9313-CEA25221D3EC}"/>
              </a:ext>
            </a:extLst>
          </p:cNvPr>
          <p:cNvSpPr>
            <a:spLocks noGrp="1" noChangeArrowheads="1"/>
          </p:cNvSpPr>
          <p:nvPr>
            <p:ph type="ftr" sz="quarter" idx="12"/>
          </p:nvPr>
        </p:nvSpPr>
        <p:spPr>
          <a:ln/>
        </p:spPr>
        <p:txBody>
          <a:bodyPr/>
          <a:lstStyle>
            <a:lvl1pPr>
              <a:defRPr/>
            </a:lvl1pPr>
          </a:lstStyle>
          <a:p>
            <a:endParaRPr lang="en-US"/>
          </a:p>
        </p:txBody>
      </p:sp>
    </p:spTree>
    <p:extLst>
      <p:ext uri="{BB962C8B-B14F-4D97-AF65-F5344CB8AC3E}">
        <p14:creationId xmlns:p14="http://schemas.microsoft.com/office/powerpoint/2010/main" val="1869857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099" y="457200"/>
            <a:ext cx="3931743"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2367" y="987426"/>
            <a:ext cx="617059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40099" y="2057400"/>
            <a:ext cx="39317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E12CC6D2-4135-8D96-48B7-E119FB49F134}"/>
              </a:ext>
            </a:extLst>
          </p:cNvPr>
          <p:cNvSpPr>
            <a:spLocks noGrp="1" noChangeArrowheads="1"/>
          </p:cNvSpPr>
          <p:nvPr>
            <p:ph type="dt" sz="half" idx="10"/>
          </p:nvPr>
        </p:nvSpPr>
        <p:spPr>
          <a:ln/>
        </p:spPr>
        <p:txBody>
          <a:bodyPr/>
          <a:lstStyle>
            <a:lvl1pPr>
              <a:defRPr/>
            </a:lvl1pPr>
          </a:lstStyle>
          <a:p>
            <a:endParaRPr lang="en-US"/>
          </a:p>
        </p:txBody>
      </p:sp>
      <p:sp>
        <p:nvSpPr>
          <p:cNvPr id="6" name="Rectangle 8">
            <a:extLst>
              <a:ext uri="{FF2B5EF4-FFF2-40B4-BE49-F238E27FC236}">
                <a16:creationId xmlns:a16="http://schemas.microsoft.com/office/drawing/2014/main" id="{838C0FB5-7611-F272-7D59-6550E286ED3E}"/>
              </a:ext>
            </a:extLst>
          </p:cNvPr>
          <p:cNvSpPr>
            <a:spLocks noGrp="1" noChangeArrowheads="1"/>
          </p:cNvSpPr>
          <p:nvPr>
            <p:ph type="sldNum" sz="quarter" idx="11"/>
          </p:nvPr>
        </p:nvSpPr>
        <p:spPr>
          <a:ln/>
        </p:spPr>
        <p:txBody>
          <a:bodyPr/>
          <a:lstStyle>
            <a:lvl1pPr>
              <a:defRPr/>
            </a:lvl1pPr>
          </a:lstStyle>
          <a:p>
            <a:fld id="{25BA54BD-C84D-46CE-8B72-31BFB26ABA43}" type="slidenum">
              <a:rPr lang="en-US" smtClean="0"/>
              <a:t>‹#›</a:t>
            </a:fld>
            <a:endParaRPr lang="en-US"/>
          </a:p>
        </p:txBody>
      </p:sp>
      <p:sp>
        <p:nvSpPr>
          <p:cNvPr id="7" name="Rectangle 10">
            <a:extLst>
              <a:ext uri="{FF2B5EF4-FFF2-40B4-BE49-F238E27FC236}">
                <a16:creationId xmlns:a16="http://schemas.microsoft.com/office/drawing/2014/main" id="{431CF85F-65FF-6567-4861-23052038AC36}"/>
              </a:ext>
            </a:extLst>
          </p:cNvPr>
          <p:cNvSpPr>
            <a:spLocks noGrp="1" noChangeArrowheads="1"/>
          </p:cNvSpPr>
          <p:nvPr>
            <p:ph type="ftr" sz="quarter" idx="12"/>
          </p:nvPr>
        </p:nvSpPr>
        <p:spPr>
          <a:ln/>
        </p:spPr>
        <p:txBody>
          <a:bodyPr/>
          <a:lstStyle>
            <a:lvl1pPr>
              <a:defRPr/>
            </a:lvl1pPr>
          </a:lstStyle>
          <a:p>
            <a:endParaRPr lang="en-US"/>
          </a:p>
        </p:txBody>
      </p:sp>
    </p:spTree>
    <p:extLst>
      <p:ext uri="{BB962C8B-B14F-4D97-AF65-F5344CB8AC3E}">
        <p14:creationId xmlns:p14="http://schemas.microsoft.com/office/powerpoint/2010/main" val="2708046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A0E71734-069B-7B13-2961-B27216A82EC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52355B64-326A-7647-3720-F32EAA133DD7}"/>
              </a:ext>
            </a:extLst>
          </p:cNvPr>
          <p:cNvSpPr>
            <a:spLocks noGrp="1" noChangeArrowheads="1"/>
          </p:cNvSpPr>
          <p:nvPr>
            <p:ph type="title"/>
          </p:nvPr>
        </p:nvSpPr>
        <p:spPr bwMode="auto">
          <a:xfrm>
            <a:off x="609441" y="274638"/>
            <a:ext cx="1096994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8E28FE20-9572-AEAB-B0CA-FCBB16558896}"/>
              </a:ext>
            </a:extLst>
          </p:cNvPr>
          <p:cNvSpPr>
            <a:spLocks noGrp="1" noChangeArrowheads="1"/>
          </p:cNvSpPr>
          <p:nvPr>
            <p:ph type="body" idx="1"/>
          </p:nvPr>
        </p:nvSpPr>
        <p:spPr bwMode="auto">
          <a:xfrm>
            <a:off x="609441" y="1600200"/>
            <a:ext cx="1096994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C7238ECD-6EB5-DF34-F50E-B62D3A2F17D7}"/>
              </a:ext>
            </a:extLst>
          </p:cNvPr>
          <p:cNvSpPr>
            <a:spLocks noGrp="1" noChangeArrowheads="1"/>
          </p:cNvSpPr>
          <p:nvPr>
            <p:ph type="dt" sz="half" idx="2"/>
          </p:nvPr>
        </p:nvSpPr>
        <p:spPr bwMode="auto">
          <a:xfrm>
            <a:off x="406294" y="5943600"/>
            <a:ext cx="4672383"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endParaRPr lang="en-US" dirty="0"/>
          </a:p>
        </p:txBody>
      </p:sp>
      <p:sp>
        <p:nvSpPr>
          <p:cNvPr id="5128" name="Rectangle 8">
            <a:extLst>
              <a:ext uri="{FF2B5EF4-FFF2-40B4-BE49-F238E27FC236}">
                <a16:creationId xmlns:a16="http://schemas.microsoft.com/office/drawing/2014/main" id="{65ACD514-006C-00B9-B775-2E08C7A6AFC4}"/>
              </a:ext>
            </a:extLst>
          </p:cNvPr>
          <p:cNvSpPr>
            <a:spLocks noGrp="1" noChangeArrowheads="1"/>
          </p:cNvSpPr>
          <p:nvPr>
            <p:ph type="sldNum" sz="quarter" idx="4"/>
          </p:nvPr>
        </p:nvSpPr>
        <p:spPr bwMode="auto">
          <a:xfrm>
            <a:off x="406294" y="6477000"/>
            <a:ext cx="2844059"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smtClean="0">
                <a:solidFill>
                  <a:srgbClr val="005595"/>
                </a:solidFill>
                <a:latin typeface="+mn-lt"/>
              </a:defRPr>
            </a:lvl1pPr>
          </a:lstStyle>
          <a:p>
            <a:fld id="{25BA54BD-C84D-46CE-8B72-31BFB26ABA43}" type="slidenum">
              <a:rPr lang="en-US" smtClean="0"/>
              <a:pPr/>
              <a:t>‹#›</a:t>
            </a:fld>
            <a:endParaRPr lang="en-US"/>
          </a:p>
        </p:txBody>
      </p:sp>
      <p:sp>
        <p:nvSpPr>
          <p:cNvPr id="5130" name="Rectangle 10">
            <a:extLst>
              <a:ext uri="{FF2B5EF4-FFF2-40B4-BE49-F238E27FC236}">
                <a16:creationId xmlns:a16="http://schemas.microsoft.com/office/drawing/2014/main" id="{27F76564-5AFC-C9E1-FEF8-776177FEE8A7}"/>
              </a:ext>
            </a:extLst>
          </p:cNvPr>
          <p:cNvSpPr>
            <a:spLocks noGrp="1" noChangeArrowheads="1"/>
          </p:cNvSpPr>
          <p:nvPr>
            <p:ph type="ftr" sz="quarter" idx="3"/>
          </p:nvPr>
        </p:nvSpPr>
        <p:spPr bwMode="auto">
          <a:xfrm>
            <a:off x="4164515" y="6477000"/>
            <a:ext cx="3859795"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endParaRPr lang="en-US" dirty="0"/>
          </a:p>
        </p:txBody>
      </p:sp>
    </p:spTree>
    <p:extLst>
      <p:ext uri="{BB962C8B-B14F-4D97-AF65-F5344CB8AC3E}">
        <p14:creationId xmlns:p14="http://schemas.microsoft.com/office/powerpoint/2010/main" val="372354328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rtl="0" eaLnBrk="1" fontAlgn="base" hangingPunct="1">
        <a:spcBef>
          <a:spcPct val="0"/>
        </a:spcBef>
        <a:spcAft>
          <a:spcPct val="0"/>
        </a:spcAft>
        <a:defRPr sz="3200" b="1" kern="1200">
          <a:solidFill>
            <a:srgbClr val="005595"/>
          </a:solidFill>
          <a:latin typeface="+mj-lt"/>
          <a:ea typeface="+mj-ea"/>
          <a:cs typeface="+mj-cs"/>
        </a:defRPr>
      </a:lvl1pPr>
      <a:lvl2pPr algn="l" rtl="0" eaLnBrk="1" fontAlgn="base" hangingPunct="1">
        <a:spcBef>
          <a:spcPct val="0"/>
        </a:spcBef>
        <a:spcAft>
          <a:spcPct val="0"/>
        </a:spcAft>
        <a:defRPr sz="3200" b="1">
          <a:solidFill>
            <a:srgbClr val="005595"/>
          </a:solidFill>
          <a:latin typeface="Arial" panose="020B0604020202020204" pitchFamily="34" charset="0"/>
        </a:defRPr>
      </a:lvl2pPr>
      <a:lvl3pPr algn="l" rtl="0" eaLnBrk="1" fontAlgn="base" hangingPunct="1">
        <a:spcBef>
          <a:spcPct val="0"/>
        </a:spcBef>
        <a:spcAft>
          <a:spcPct val="0"/>
        </a:spcAft>
        <a:defRPr sz="3200" b="1">
          <a:solidFill>
            <a:srgbClr val="005595"/>
          </a:solidFill>
          <a:latin typeface="Arial" panose="020B0604020202020204" pitchFamily="34" charset="0"/>
        </a:defRPr>
      </a:lvl3pPr>
      <a:lvl4pPr algn="l" rtl="0" eaLnBrk="1" fontAlgn="base" hangingPunct="1">
        <a:spcBef>
          <a:spcPct val="0"/>
        </a:spcBef>
        <a:spcAft>
          <a:spcPct val="0"/>
        </a:spcAft>
        <a:defRPr sz="3200" b="1">
          <a:solidFill>
            <a:srgbClr val="005595"/>
          </a:solidFill>
          <a:latin typeface="Arial" panose="020B0604020202020204" pitchFamily="34" charset="0"/>
        </a:defRPr>
      </a:lvl4pPr>
      <a:lvl5pPr algn="l" rtl="0" eaLnBrk="1" fontAlgn="base" hangingPunct="1">
        <a:spcBef>
          <a:spcPct val="0"/>
        </a:spcBef>
        <a:spcAft>
          <a:spcPct val="0"/>
        </a:spcAft>
        <a:defRPr sz="3200" b="1">
          <a:solidFill>
            <a:srgbClr val="005595"/>
          </a:solidFill>
          <a:latin typeface="Arial" panose="020B0604020202020204" pitchFamily="34" charset="0"/>
        </a:defRPr>
      </a:lvl5pPr>
      <a:lvl6pPr marL="457200" algn="l" rtl="0" eaLnBrk="1" fontAlgn="base" hangingPunct="1">
        <a:spcBef>
          <a:spcPct val="0"/>
        </a:spcBef>
        <a:spcAft>
          <a:spcPct val="0"/>
        </a:spcAft>
        <a:defRPr sz="3200" b="1">
          <a:solidFill>
            <a:srgbClr val="005595"/>
          </a:solidFill>
          <a:latin typeface="Arial" panose="020B0604020202020204" pitchFamily="34" charset="0"/>
        </a:defRPr>
      </a:lvl6pPr>
      <a:lvl7pPr marL="914400" algn="l" rtl="0" eaLnBrk="1" fontAlgn="base" hangingPunct="1">
        <a:spcBef>
          <a:spcPct val="0"/>
        </a:spcBef>
        <a:spcAft>
          <a:spcPct val="0"/>
        </a:spcAft>
        <a:defRPr sz="3200" b="1">
          <a:solidFill>
            <a:srgbClr val="005595"/>
          </a:solidFill>
          <a:latin typeface="Arial" panose="020B0604020202020204" pitchFamily="34" charset="0"/>
        </a:defRPr>
      </a:lvl7pPr>
      <a:lvl8pPr marL="1371600" algn="l" rtl="0" eaLnBrk="1" fontAlgn="base" hangingPunct="1">
        <a:spcBef>
          <a:spcPct val="0"/>
        </a:spcBef>
        <a:spcAft>
          <a:spcPct val="0"/>
        </a:spcAft>
        <a:defRPr sz="3200" b="1">
          <a:solidFill>
            <a:srgbClr val="005595"/>
          </a:solidFill>
          <a:latin typeface="Arial" panose="020B0604020202020204" pitchFamily="34" charset="0"/>
        </a:defRPr>
      </a:lvl8pPr>
      <a:lvl9pPr marL="1828800" algn="l" rtl="0" eaLnBrk="1" fontAlgn="base" hangingPunct="1">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1" fontAlgn="base" hangingPunct="1">
        <a:spcBef>
          <a:spcPct val="20000"/>
        </a:spcBef>
        <a:spcAft>
          <a:spcPct val="0"/>
        </a:spcAft>
        <a:buChar char="•"/>
        <a:defRPr sz="2000" kern="1200">
          <a:solidFill>
            <a:srgbClr val="005595"/>
          </a:solidFill>
          <a:latin typeface="+mn-lt"/>
          <a:ea typeface="+mn-ea"/>
          <a:cs typeface="+mn-cs"/>
        </a:defRPr>
      </a:lvl1pPr>
      <a:lvl2pPr marL="742950" indent="-285750" algn="l" rtl="0" eaLnBrk="1" fontAlgn="base" hangingPunct="1">
        <a:spcBef>
          <a:spcPct val="20000"/>
        </a:spcBef>
        <a:spcAft>
          <a:spcPct val="0"/>
        </a:spcAft>
        <a:buChar char="–"/>
        <a:defRPr kern="1200">
          <a:solidFill>
            <a:srgbClr val="005595"/>
          </a:solidFill>
          <a:latin typeface="+mn-lt"/>
          <a:ea typeface="+mn-ea"/>
          <a:cs typeface="+mn-cs"/>
        </a:defRPr>
      </a:lvl2pPr>
      <a:lvl3pPr marL="1143000" indent="-228600" algn="l" rtl="0" eaLnBrk="1" fontAlgn="base" hangingPunct="1">
        <a:spcBef>
          <a:spcPct val="20000"/>
        </a:spcBef>
        <a:spcAft>
          <a:spcPct val="0"/>
        </a:spcAft>
        <a:buChar char="•"/>
        <a:defRPr sz="1600" kern="1200">
          <a:solidFill>
            <a:srgbClr val="005595"/>
          </a:solidFill>
          <a:latin typeface="+mn-lt"/>
          <a:ea typeface="+mn-ea"/>
          <a:cs typeface="+mn-cs"/>
        </a:defRPr>
      </a:lvl3pPr>
      <a:lvl4pPr marL="1600200" indent="-228600" algn="l" rtl="0" eaLnBrk="1" fontAlgn="base" hangingPunct="1">
        <a:spcBef>
          <a:spcPct val="20000"/>
        </a:spcBef>
        <a:spcAft>
          <a:spcPct val="0"/>
        </a:spcAft>
        <a:buChar char="–"/>
        <a:defRPr sz="1400" kern="1200">
          <a:solidFill>
            <a:srgbClr val="005595"/>
          </a:solidFill>
          <a:latin typeface="+mn-lt"/>
          <a:ea typeface="+mn-ea"/>
          <a:cs typeface="+mn-cs"/>
        </a:defRPr>
      </a:lvl4pPr>
      <a:lvl5pPr marL="2057400" indent="-228600" algn="l" rtl="0" eaLnBrk="1" fontAlgn="base" hangingPunct="1">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3.png"/><Relationship Id="rId5" Type="http://schemas.openxmlformats.org/officeDocument/2006/relationships/hyperlink" Target="https://awwa.onlinelibrary.wiley.com/doi/epdf/10.1002/awwa.1841" TargetMode="Externa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19.xml"/><Relationship Id="rId9"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hyperlink" Target="http://www.oregon.gov/LCRR" TargetMode="External"/><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4.png"/><Relationship Id="rId5" Type="http://schemas.openxmlformats.org/officeDocument/2006/relationships/hyperlink" Target="http://www.oregon.gov/LCRR" TargetMode="External"/><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4.png"/><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22.png"/><Relationship Id="rId5" Type="http://schemas.openxmlformats.org/officeDocument/2006/relationships/image" Target="../media/image5.png"/><Relationship Id="rId4"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4.png"/><Relationship Id="rId5" Type="http://schemas.openxmlformats.org/officeDocument/2006/relationships/hyperlink" Target="mailto:DWP.DMCE@odhsoha.Oregon.gov" TargetMode="External"/><Relationship Id="rId4"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35.xml"/></Relationships>
</file>

<file path=ppt/slides/_rels/slide3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7.xml"/><Relationship Id="rId7" Type="http://schemas.openxmlformats.org/officeDocument/2006/relationships/image" Target="../media/image5.png"/><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4.png"/><Relationship Id="rId5" Type="http://schemas.openxmlformats.org/officeDocument/2006/relationships/image" Target="../media/image23.png"/><Relationship Id="rId4" Type="http://schemas.openxmlformats.org/officeDocument/2006/relationships/notesSlide" Target="../notesSlides/notesSlide36.xml"/><Relationship Id="rId9" Type="http://schemas.openxmlformats.org/officeDocument/2006/relationships/image" Target="../media/image25.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38.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39.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4a"/><Relationship Id="rId1" Type="http://schemas.microsoft.com/office/2007/relationships/media" Target="../media/media42.m4a"/><Relationship Id="rId5" Type="http://schemas.openxmlformats.org/officeDocument/2006/relationships/image" Target="../media/image5.pn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40.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41.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5.m4a"/><Relationship Id="rId1" Type="http://schemas.microsoft.com/office/2007/relationships/media" Target="../media/media45.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7.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7.m4a"/><Relationship Id="rId1" Type="http://schemas.microsoft.com/office/2007/relationships/media" Target="../media/media47.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8.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m4a"/><Relationship Id="rId1" Type="http://schemas.microsoft.com/office/2007/relationships/media" Target="../media/media48.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4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m4a"/><Relationship Id="rId1" Type="http://schemas.microsoft.com/office/2007/relationships/media" Target="../media/media49.m4a"/><Relationship Id="rId6" Type="http://schemas.openxmlformats.org/officeDocument/2006/relationships/image" Target="../media/image4.png"/><Relationship Id="rId5" Type="http://schemas.openxmlformats.org/officeDocument/2006/relationships/image" Target="../media/image29.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F98B40-9FA8-3639-9F99-2FB4634A0792}"/>
              </a:ext>
            </a:extLst>
          </p:cNvPr>
          <p:cNvSpPr>
            <a:spLocks noGrp="1"/>
          </p:cNvSpPr>
          <p:nvPr>
            <p:ph type="title"/>
          </p:nvPr>
        </p:nvSpPr>
        <p:spPr>
          <a:xfrm>
            <a:off x="531810" y="1476265"/>
            <a:ext cx="11125199" cy="1804801"/>
          </a:xfrm>
        </p:spPr>
        <p:txBody>
          <a:bodyPr/>
          <a:lstStyle/>
          <a:p>
            <a:pPr algn="ctr"/>
            <a:r>
              <a:rPr lang="en-US" dirty="0"/>
              <a:t>Oregon Health Authority </a:t>
            </a:r>
            <a:br>
              <a:rPr lang="en-US" dirty="0"/>
            </a:br>
            <a:r>
              <a:rPr lang="en-US" dirty="0"/>
              <a:t>Drinking Water Services </a:t>
            </a:r>
            <a:br>
              <a:rPr lang="en-US" dirty="0"/>
            </a:br>
            <a:endParaRPr lang="en-US" dirty="0">
              <a:solidFill>
                <a:schemeClr val="accent1">
                  <a:lumMod val="75000"/>
                </a:schemeClr>
              </a:solidFill>
            </a:endParaRPr>
          </a:p>
        </p:txBody>
      </p:sp>
      <p:sp>
        <p:nvSpPr>
          <p:cNvPr id="3" name="Text Placeholder 2">
            <a:extLst>
              <a:ext uri="{FF2B5EF4-FFF2-40B4-BE49-F238E27FC236}">
                <a16:creationId xmlns:a16="http://schemas.microsoft.com/office/drawing/2014/main" id="{2A0E20AD-2B9A-5C34-C449-6023ED1B5C36}"/>
              </a:ext>
            </a:extLst>
          </p:cNvPr>
          <p:cNvSpPr>
            <a:spLocks noGrp="1"/>
          </p:cNvSpPr>
          <p:nvPr>
            <p:ph type="body" idx="1"/>
          </p:nvPr>
        </p:nvSpPr>
        <p:spPr>
          <a:xfrm>
            <a:off x="1751012" y="3243944"/>
            <a:ext cx="9143999" cy="1069675"/>
          </a:xfrm>
        </p:spPr>
        <p:txBody>
          <a:bodyPr>
            <a:normAutofit fontScale="92500"/>
          </a:bodyPr>
          <a:lstStyle/>
          <a:p>
            <a:r>
              <a:rPr lang="en-US" sz="4400" dirty="0"/>
              <a:t>Oregon Association of Water Utilities</a:t>
            </a:r>
          </a:p>
          <a:p>
            <a:endParaRPr lang="en-US" sz="4400" dirty="0"/>
          </a:p>
        </p:txBody>
      </p:sp>
      <p:pic>
        <p:nvPicPr>
          <p:cNvPr id="6" name="Picture 5" descr="A logo for a water company&#10;&#10;Description automatically generated">
            <a:extLst>
              <a:ext uri="{FF2B5EF4-FFF2-40B4-BE49-F238E27FC236}">
                <a16:creationId xmlns:a16="http://schemas.microsoft.com/office/drawing/2014/main" id="{4E063D5E-6E1C-4754-A3D4-78851D90C5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412" y="5181600"/>
            <a:ext cx="1622857" cy="11792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1" name="Audio 20">
            <a:hlinkClick r:id="" action="ppaction://media"/>
            <a:extLst>
              <a:ext uri="{FF2B5EF4-FFF2-40B4-BE49-F238E27FC236}">
                <a16:creationId xmlns:a16="http://schemas.microsoft.com/office/drawing/2014/main" id="{7C95669E-7405-CA83-BAAC-4CBB0E7DCE64}"/>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49129" y="4718304"/>
            <a:ext cx="2057400" cy="2057400"/>
          </a:xfrm>
          <a:prstGeom prst="ellipse">
            <a:avLst/>
          </a:prstGeom>
        </p:spPr>
      </p:pic>
      <p:sp>
        <p:nvSpPr>
          <p:cNvPr id="5" name="Slide Number Placeholder 4">
            <a:extLst>
              <a:ext uri="{FF2B5EF4-FFF2-40B4-BE49-F238E27FC236}">
                <a16:creationId xmlns:a16="http://schemas.microsoft.com/office/drawing/2014/main" id="{067BAF0E-5313-BA90-F397-83DDAD972469}"/>
              </a:ext>
            </a:extLst>
          </p:cNvPr>
          <p:cNvSpPr>
            <a:spLocks noGrp="1"/>
          </p:cNvSpPr>
          <p:nvPr>
            <p:ph type="sldNum" sz="quarter" idx="11"/>
          </p:nvPr>
        </p:nvSpPr>
        <p:spPr/>
        <p:txBody>
          <a:bodyPr/>
          <a:lstStyle/>
          <a:p>
            <a:fld id="{25BA54BD-C84D-46CE-8B72-31BFB26ABA43}" type="slidenum">
              <a:rPr lang="en-US" smtClean="0"/>
              <a:t>1</a:t>
            </a:fld>
            <a:endParaRPr lang="en-US"/>
          </a:p>
        </p:txBody>
      </p:sp>
    </p:spTree>
    <p:extLst>
      <p:ext uri="{BB962C8B-B14F-4D97-AF65-F5344CB8AC3E}">
        <p14:creationId xmlns:p14="http://schemas.microsoft.com/office/powerpoint/2010/main" val="2403022777"/>
      </p:ext>
    </p:extLst>
  </p:cSld>
  <p:clrMapOvr>
    <a:masterClrMapping/>
  </p:clrMapOvr>
  <mc:AlternateContent xmlns:mc="http://schemas.openxmlformats.org/markup-compatibility/2006" xmlns:p14="http://schemas.microsoft.com/office/powerpoint/2010/main">
    <mc:Choice Requires="p14">
      <p:transition spd="med" p14:dur="700" advTm="69611">
        <p:fade/>
      </p:transition>
    </mc:Choice>
    <mc:Fallback xmlns="">
      <p:transition spd="med" advTm="696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2" y="274638"/>
            <a:ext cx="10058400" cy="868362"/>
          </a:xfrm>
        </p:spPr>
        <p:txBody>
          <a:bodyPr/>
          <a:lstStyle/>
          <a:p>
            <a:r>
              <a:rPr lang="en-US" dirty="0"/>
              <a:t>Oregon Lead Ban</a:t>
            </a:r>
          </a:p>
        </p:txBody>
      </p:sp>
      <p:sp>
        <p:nvSpPr>
          <p:cNvPr id="7" name="Content Placeholder 6">
            <a:extLst>
              <a:ext uri="{FF2B5EF4-FFF2-40B4-BE49-F238E27FC236}">
                <a16:creationId xmlns:a16="http://schemas.microsoft.com/office/drawing/2014/main" id="{1B3C10C2-9D96-F21F-7AC8-E55288E92C41}"/>
              </a:ext>
            </a:extLst>
          </p:cNvPr>
          <p:cNvSpPr>
            <a:spLocks noGrp="1"/>
          </p:cNvSpPr>
          <p:nvPr>
            <p:ph idx="1"/>
          </p:nvPr>
        </p:nvSpPr>
        <p:spPr>
          <a:xfrm>
            <a:off x="608012" y="1066343"/>
            <a:ext cx="11353800" cy="4709690"/>
          </a:xfrm>
        </p:spPr>
        <p:txBody>
          <a:bodyPr>
            <a:noAutofit/>
          </a:bodyPr>
          <a:lstStyle/>
          <a:p>
            <a:pPr marL="514350" indent="-514350">
              <a:buFont typeface="+mj-lt"/>
              <a:buAutoNum type="arabicPeriod"/>
            </a:pPr>
            <a:r>
              <a:rPr lang="en-US" sz="3200" dirty="0"/>
              <a:t>July 1, 1985 – use of lead components banned</a:t>
            </a:r>
          </a:p>
          <a:p>
            <a:pPr marL="514350" indent="-514350">
              <a:buFont typeface="+mj-lt"/>
              <a:buAutoNum type="arabicPeriod"/>
            </a:pPr>
            <a:r>
              <a:rPr lang="en-US" sz="3200" dirty="0"/>
              <a:t>PWS pre-certification does not meet current regulations</a:t>
            </a:r>
          </a:p>
          <a:p>
            <a:pPr marL="514350" indent="-514350">
              <a:buFont typeface="+mj-lt"/>
              <a:buAutoNum type="arabicPeriod"/>
            </a:pPr>
            <a:r>
              <a:rPr lang="en-US" sz="3200" dirty="0"/>
              <a:t>Will help support current regulations</a:t>
            </a:r>
          </a:p>
          <a:p>
            <a:pPr marL="514350" indent="-514350">
              <a:buFont typeface="+mj-lt"/>
              <a:buAutoNum type="arabicPeriod"/>
            </a:pPr>
            <a:r>
              <a:rPr lang="en-US" sz="3200" dirty="0"/>
              <a:t>Verbal historical knowledge does not replace physical inspection</a:t>
            </a:r>
          </a:p>
          <a:p>
            <a:pPr marL="514350" indent="-514350">
              <a:buFont typeface="+mj-lt"/>
              <a:buAutoNum type="arabicPeriod"/>
            </a:pPr>
            <a:r>
              <a:rPr lang="en-US" sz="3200" dirty="0"/>
              <a:t>Will not meet LCRR – incorrect method</a:t>
            </a:r>
          </a:p>
          <a:p>
            <a:pPr marL="514350" indent="-514350">
              <a:buFont typeface="+mj-lt"/>
              <a:buAutoNum type="arabicPeriod"/>
            </a:pPr>
            <a:r>
              <a:rPr lang="en-US" sz="3200" dirty="0"/>
              <a:t>PWS side should not have any “known” lead components</a:t>
            </a:r>
          </a:p>
          <a:p>
            <a:pPr marL="514350" indent="-514350">
              <a:buFont typeface="+mj-lt"/>
              <a:buAutoNum type="arabicPeriod"/>
            </a:pPr>
            <a:r>
              <a:rPr lang="en-US" sz="3200" dirty="0"/>
              <a:t>January 1, 1986 – installations after considered </a:t>
            </a:r>
            <a:r>
              <a:rPr lang="en-US" sz="3200" dirty="0">
                <a:solidFill>
                  <a:srgbClr val="FF0000"/>
                </a:solidFill>
              </a:rPr>
              <a:t>NL</a:t>
            </a:r>
          </a:p>
        </p:txBody>
      </p:sp>
      <p:pic>
        <p:nvPicPr>
          <p:cNvPr id="28" name="Audio 27">
            <a:hlinkClick r:id="" action="ppaction://media"/>
            <a:extLst>
              <a:ext uri="{FF2B5EF4-FFF2-40B4-BE49-F238E27FC236}">
                <a16:creationId xmlns:a16="http://schemas.microsoft.com/office/drawing/2014/main" id="{5A619575-0B82-9472-9D1A-6A3CF380E86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93286E7E-17A2-56C4-2CE6-17633FFDC8DB}"/>
              </a:ext>
            </a:extLst>
          </p:cNvPr>
          <p:cNvPicPr>
            <a:picLocks noChangeAspect="1"/>
          </p:cNvPicPr>
          <p:nvPr/>
        </p:nvPicPr>
        <p:blipFill>
          <a:blip r:embed="rId6"/>
          <a:stretch>
            <a:fillRect/>
          </a:stretch>
        </p:blipFill>
        <p:spPr>
          <a:xfrm>
            <a:off x="289018" y="5538875"/>
            <a:ext cx="1658256" cy="2371550"/>
          </a:xfrm>
          <a:prstGeom prst="rect">
            <a:avLst/>
          </a:prstGeom>
        </p:spPr>
      </p:pic>
      <p:sp>
        <p:nvSpPr>
          <p:cNvPr id="5" name="Slide Number Placeholder 4">
            <a:extLst>
              <a:ext uri="{FF2B5EF4-FFF2-40B4-BE49-F238E27FC236}">
                <a16:creationId xmlns:a16="http://schemas.microsoft.com/office/drawing/2014/main" id="{3F7B33DD-3C6D-F2F9-44EE-7E2BC712CD00}"/>
              </a:ext>
            </a:extLst>
          </p:cNvPr>
          <p:cNvSpPr>
            <a:spLocks noGrp="1"/>
          </p:cNvSpPr>
          <p:nvPr>
            <p:ph type="sldNum" sz="quarter" idx="11"/>
          </p:nvPr>
        </p:nvSpPr>
        <p:spPr/>
        <p:txBody>
          <a:bodyPr/>
          <a:lstStyle/>
          <a:p>
            <a:fld id="{25BA54BD-C84D-46CE-8B72-31BFB26ABA43}" type="slidenum">
              <a:rPr lang="en-US" smtClean="0"/>
              <a:t>10</a:t>
            </a:fld>
            <a:endParaRPr lang="en-US" dirty="0"/>
          </a:p>
        </p:txBody>
      </p:sp>
    </p:spTree>
    <p:extLst>
      <p:ext uri="{BB962C8B-B14F-4D97-AF65-F5344CB8AC3E}">
        <p14:creationId xmlns:p14="http://schemas.microsoft.com/office/powerpoint/2010/main" val="4135151317"/>
      </p:ext>
    </p:extLst>
  </p:cSld>
  <p:clrMapOvr>
    <a:masterClrMapping/>
  </p:clrMapOvr>
  <mc:AlternateContent xmlns:mc="http://schemas.openxmlformats.org/markup-compatibility/2006" xmlns:p14="http://schemas.microsoft.com/office/powerpoint/2010/main">
    <mc:Choice Requires="p14">
      <p:transition spd="med" p14:dur="700" advTm="179055">
        <p:fade/>
      </p:transition>
    </mc:Choice>
    <mc:Fallback xmlns="">
      <p:transition spd="med" advTm="17905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C7D65-0C5F-1051-DC68-E6555527059F}"/>
              </a:ext>
            </a:extLst>
          </p:cNvPr>
          <p:cNvSpPr>
            <a:spLocks noGrp="1"/>
          </p:cNvSpPr>
          <p:nvPr>
            <p:ph type="title"/>
          </p:nvPr>
        </p:nvSpPr>
        <p:spPr>
          <a:xfrm>
            <a:off x="836612" y="274638"/>
            <a:ext cx="10591800" cy="1020762"/>
          </a:xfrm>
        </p:spPr>
        <p:txBody>
          <a:bodyPr>
            <a:normAutofit fontScale="90000"/>
          </a:bodyPr>
          <a:lstStyle/>
          <a:p>
            <a:pPr algn="ctr"/>
            <a:r>
              <a:rPr lang="pt-BR" dirty="0"/>
              <a:t>Service Line Inventory Requirements</a:t>
            </a:r>
            <a:br>
              <a:rPr lang="pt-BR" dirty="0"/>
            </a:br>
            <a:r>
              <a:rPr lang="pt-BR" dirty="0"/>
              <a:t>OAR -333-061-0036 (10)(h)(A)(i) </a:t>
            </a:r>
            <a:endParaRPr lang="en-US" dirty="0"/>
          </a:p>
        </p:txBody>
      </p:sp>
      <p:sp>
        <p:nvSpPr>
          <p:cNvPr id="3" name="Content Placeholder 2">
            <a:extLst>
              <a:ext uri="{FF2B5EF4-FFF2-40B4-BE49-F238E27FC236}">
                <a16:creationId xmlns:a16="http://schemas.microsoft.com/office/drawing/2014/main" id="{B025D975-DEAA-EF5B-9C65-1F40D9032998}"/>
              </a:ext>
            </a:extLst>
          </p:cNvPr>
          <p:cNvSpPr>
            <a:spLocks noGrp="1"/>
          </p:cNvSpPr>
          <p:nvPr>
            <p:ph idx="1"/>
          </p:nvPr>
        </p:nvSpPr>
        <p:spPr>
          <a:xfrm>
            <a:off x="455612" y="1299029"/>
            <a:ext cx="11277600" cy="4267200"/>
          </a:xfrm>
        </p:spPr>
        <p:txBody>
          <a:bodyPr>
            <a:noAutofit/>
          </a:bodyPr>
          <a:lstStyle/>
          <a:p>
            <a:pPr marL="0" indent="0">
              <a:buNone/>
            </a:pPr>
            <a:r>
              <a:rPr lang="en-US" sz="2400" dirty="0">
                <a:solidFill>
                  <a:srgbClr val="FF0000"/>
                </a:solidFill>
              </a:rPr>
              <a:t>(A)(</a:t>
            </a:r>
            <a:r>
              <a:rPr lang="en-US" sz="2400" dirty="0" err="1">
                <a:solidFill>
                  <a:srgbClr val="FF0000"/>
                </a:solidFill>
              </a:rPr>
              <a:t>i</a:t>
            </a:r>
            <a:r>
              <a:rPr lang="en-US" sz="2400" dirty="0">
                <a:solidFill>
                  <a:srgbClr val="FF0000"/>
                </a:solidFill>
              </a:rPr>
              <a:t>) </a:t>
            </a:r>
            <a:r>
              <a:rPr lang="en-US" sz="2400" dirty="0"/>
              <a:t>Water suppliers must develop an inventory to </a:t>
            </a:r>
            <a:r>
              <a:rPr lang="en-US" sz="2400" b="1" dirty="0"/>
              <a:t>identify </a:t>
            </a:r>
            <a:r>
              <a:rPr lang="en-US" sz="2400" dirty="0"/>
              <a:t>the lead status of all public and private service lines connected to the public water distribution system. The inventory must: </a:t>
            </a:r>
          </a:p>
          <a:p>
            <a:pPr marL="0" indent="0">
              <a:buNone/>
            </a:pPr>
            <a:r>
              <a:rPr lang="en-US" sz="2400" dirty="0">
                <a:solidFill>
                  <a:srgbClr val="FF0000"/>
                </a:solidFill>
              </a:rPr>
              <a:t>(I)</a:t>
            </a:r>
            <a:r>
              <a:rPr lang="en-US" sz="2400" dirty="0"/>
              <a:t> Utilize </a:t>
            </a:r>
            <a:r>
              <a:rPr lang="en-US" sz="2400" b="1" dirty="0"/>
              <a:t>evidence-based </a:t>
            </a:r>
            <a:r>
              <a:rPr lang="en-US" sz="2400" dirty="0"/>
              <a:t>methodologies as listed in subparagraph (10)(h)(A)(ii) of this rule. </a:t>
            </a:r>
          </a:p>
          <a:p>
            <a:pPr marL="0" indent="0">
              <a:buNone/>
            </a:pPr>
            <a:r>
              <a:rPr lang="en-US" sz="2400" dirty="0">
                <a:solidFill>
                  <a:srgbClr val="FF0000"/>
                </a:solidFill>
              </a:rPr>
              <a:t>(II) </a:t>
            </a:r>
            <a:r>
              <a:rPr lang="en-US" sz="2400" dirty="0"/>
              <a:t>Categorize each public and private service line as described in subparagraph (10)(h)(A)(iii) of this rule. Water suppliers are </a:t>
            </a:r>
            <a:r>
              <a:rPr lang="en-US" sz="2400" b="1" dirty="0"/>
              <a:t>not required</a:t>
            </a:r>
            <a:r>
              <a:rPr lang="en-US" sz="2400" dirty="0"/>
              <a:t> to </a:t>
            </a:r>
            <a:r>
              <a:rPr lang="en-US" sz="2400" b="1" dirty="0"/>
              <a:t>physically verify the material composition </a:t>
            </a:r>
            <a:r>
              <a:rPr lang="en-US" sz="2400" dirty="0"/>
              <a:t>(for example, copper or plastic) of a service line to identify its lead status in the inventory; and </a:t>
            </a:r>
          </a:p>
          <a:p>
            <a:pPr marL="0" indent="0" algn="r">
              <a:buNone/>
            </a:pPr>
            <a:r>
              <a:rPr lang="en-US" sz="2400" dirty="0">
                <a:solidFill>
                  <a:srgbClr val="FF0000"/>
                </a:solidFill>
              </a:rPr>
              <a:t>(III) </a:t>
            </a:r>
            <a:r>
              <a:rPr lang="en-US" sz="2400" dirty="0"/>
              <a:t>Be submitted to the Authority no later than </a:t>
            </a:r>
            <a:r>
              <a:rPr lang="en-US" sz="2400" b="1" dirty="0"/>
              <a:t>October 16, 2024</a:t>
            </a:r>
            <a:r>
              <a:rPr lang="en-US" sz="2400" dirty="0"/>
              <a:t>, in a format approved by the Authority </a:t>
            </a:r>
          </a:p>
          <a:p>
            <a:pPr marL="0" indent="0" algn="ctr">
              <a:buNone/>
            </a:pPr>
            <a:r>
              <a:rPr lang="en-US" sz="2400" dirty="0">
                <a:highlight>
                  <a:srgbClr val="FFFF00"/>
                </a:highlight>
              </a:rPr>
              <a:t>(State’s Spreadsheet)</a:t>
            </a:r>
          </a:p>
          <a:p>
            <a:endParaRPr lang="en-US" sz="2400" dirty="0"/>
          </a:p>
        </p:txBody>
      </p:sp>
      <p:pic>
        <p:nvPicPr>
          <p:cNvPr id="21" name="Audio 20">
            <a:hlinkClick r:id="" action="ppaction://media"/>
            <a:extLst>
              <a:ext uri="{FF2B5EF4-FFF2-40B4-BE49-F238E27FC236}">
                <a16:creationId xmlns:a16="http://schemas.microsoft.com/office/drawing/2014/main" id="{752B56EA-CEC3-8098-28D3-DA9C7E14E1C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5" name="Picture 4">
            <a:extLst>
              <a:ext uri="{FF2B5EF4-FFF2-40B4-BE49-F238E27FC236}">
                <a16:creationId xmlns:a16="http://schemas.microsoft.com/office/drawing/2014/main" id="{D2F0F96E-6FD6-5777-DF1D-41787E27DA60}"/>
              </a:ext>
            </a:extLst>
          </p:cNvPr>
          <p:cNvPicPr>
            <a:picLocks noChangeAspect="1"/>
          </p:cNvPicPr>
          <p:nvPr/>
        </p:nvPicPr>
        <p:blipFill>
          <a:blip r:embed="rId6"/>
          <a:stretch>
            <a:fillRect/>
          </a:stretch>
        </p:blipFill>
        <p:spPr>
          <a:xfrm>
            <a:off x="227012" y="5294086"/>
            <a:ext cx="1658256" cy="2371550"/>
          </a:xfrm>
          <a:prstGeom prst="rect">
            <a:avLst/>
          </a:prstGeom>
        </p:spPr>
      </p:pic>
      <p:sp>
        <p:nvSpPr>
          <p:cNvPr id="6" name="Slide Number Placeholder 5">
            <a:extLst>
              <a:ext uri="{FF2B5EF4-FFF2-40B4-BE49-F238E27FC236}">
                <a16:creationId xmlns:a16="http://schemas.microsoft.com/office/drawing/2014/main" id="{7BC41001-F9E5-9221-C875-6F276F073AEB}"/>
              </a:ext>
            </a:extLst>
          </p:cNvPr>
          <p:cNvSpPr>
            <a:spLocks noGrp="1"/>
          </p:cNvSpPr>
          <p:nvPr>
            <p:ph type="sldNum" sz="quarter" idx="11"/>
          </p:nvPr>
        </p:nvSpPr>
        <p:spPr/>
        <p:txBody>
          <a:bodyPr/>
          <a:lstStyle/>
          <a:p>
            <a:fld id="{25BA54BD-C84D-46CE-8B72-31BFB26ABA43}" type="slidenum">
              <a:rPr lang="en-US" smtClean="0"/>
              <a:t>11</a:t>
            </a:fld>
            <a:endParaRPr lang="en-US" dirty="0"/>
          </a:p>
        </p:txBody>
      </p:sp>
    </p:spTree>
    <p:extLst>
      <p:ext uri="{BB962C8B-B14F-4D97-AF65-F5344CB8AC3E}">
        <p14:creationId xmlns:p14="http://schemas.microsoft.com/office/powerpoint/2010/main" val="3917549117"/>
      </p:ext>
    </p:extLst>
  </p:cSld>
  <p:clrMapOvr>
    <a:masterClrMapping/>
  </p:clrMapOvr>
  <mc:AlternateContent xmlns:mc="http://schemas.openxmlformats.org/markup-compatibility/2006" xmlns:p14="http://schemas.microsoft.com/office/powerpoint/2010/main">
    <mc:Choice Requires="p14">
      <p:transition spd="med" p14:dur="700" advTm="133474">
        <p:fade/>
      </p:transition>
    </mc:Choice>
    <mc:Fallback xmlns="">
      <p:transition spd="med" advTm="13347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612" y="274638"/>
            <a:ext cx="9829800" cy="1020762"/>
          </a:xfrm>
        </p:spPr>
        <p:txBody>
          <a:bodyPr/>
          <a:lstStyle/>
          <a:p>
            <a:r>
              <a:rPr lang="en-US" dirty="0"/>
              <a:t>Service Line Inventory Jargon - </a:t>
            </a:r>
          </a:p>
        </p:txBody>
      </p:sp>
      <p:sp>
        <p:nvSpPr>
          <p:cNvPr id="3" name="Content Placeholder 2">
            <a:extLst>
              <a:ext uri="{FF2B5EF4-FFF2-40B4-BE49-F238E27FC236}">
                <a16:creationId xmlns:a16="http://schemas.microsoft.com/office/drawing/2014/main" id="{BD618EE5-7C9E-270F-C707-FE1AFBCB85E1}"/>
              </a:ext>
            </a:extLst>
          </p:cNvPr>
          <p:cNvSpPr>
            <a:spLocks noGrp="1"/>
          </p:cNvSpPr>
          <p:nvPr>
            <p:ph idx="1"/>
          </p:nvPr>
        </p:nvSpPr>
        <p:spPr>
          <a:xfrm>
            <a:off x="455612" y="1212894"/>
            <a:ext cx="11512987" cy="4267200"/>
          </a:xfrm>
        </p:spPr>
        <p:txBody>
          <a:bodyPr>
            <a:normAutofit/>
          </a:bodyPr>
          <a:lstStyle/>
          <a:p>
            <a:pPr marL="514350" indent="-514350">
              <a:buFont typeface="+mj-lt"/>
              <a:buAutoNum type="arabicPeriod"/>
            </a:pPr>
            <a:r>
              <a:rPr lang="en-US" sz="3200" dirty="0"/>
              <a:t>Initial SL inventory completed (to the State) October 16, 2024 - </a:t>
            </a:r>
          </a:p>
          <a:p>
            <a:pPr marL="514350" indent="-514350">
              <a:buFont typeface="+mj-lt"/>
              <a:buAutoNum type="arabicPeriod"/>
            </a:pPr>
            <a:r>
              <a:rPr lang="en-US" sz="3200" dirty="0"/>
              <a:t>Lead Service Lines (LSL)</a:t>
            </a:r>
          </a:p>
          <a:p>
            <a:pPr marL="514350" indent="-514350">
              <a:buFont typeface="+mj-lt"/>
              <a:buAutoNum type="arabicPeriod"/>
            </a:pPr>
            <a:r>
              <a:rPr lang="en-US" sz="3200" dirty="0"/>
              <a:t>Galvanized Requiring Replacement (GRR)</a:t>
            </a:r>
          </a:p>
          <a:p>
            <a:pPr marL="514350" indent="-514350">
              <a:buFont typeface="+mj-lt"/>
              <a:buAutoNum type="arabicPeriod"/>
            </a:pPr>
            <a:r>
              <a:rPr lang="en-US" sz="3200" dirty="0"/>
              <a:t>Non-Lead (NL)</a:t>
            </a:r>
          </a:p>
          <a:p>
            <a:pPr marL="514350" indent="-514350">
              <a:buFont typeface="+mj-lt"/>
              <a:buAutoNum type="arabicPeriod"/>
            </a:pPr>
            <a:r>
              <a:rPr lang="en-US" sz="3200" dirty="0"/>
              <a:t>Unknown Service Lines (lead status) (UNK)</a:t>
            </a:r>
          </a:p>
        </p:txBody>
      </p:sp>
      <p:pic>
        <p:nvPicPr>
          <p:cNvPr id="9" name="Audio 8">
            <a:hlinkClick r:id="" action="ppaction://media"/>
            <a:extLst>
              <a:ext uri="{FF2B5EF4-FFF2-40B4-BE49-F238E27FC236}">
                <a16:creationId xmlns:a16="http://schemas.microsoft.com/office/drawing/2014/main" id="{4BF4D554-8E21-E526-9E6D-3EAC53A8440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AF583A2C-F0C0-1638-95F1-D6F445293B85}"/>
              </a:ext>
            </a:extLst>
          </p:cNvPr>
          <p:cNvPicPr>
            <a:picLocks noChangeAspect="1"/>
          </p:cNvPicPr>
          <p:nvPr/>
        </p:nvPicPr>
        <p:blipFill>
          <a:blip r:embed="rId6"/>
          <a:stretch>
            <a:fillRect/>
          </a:stretch>
        </p:blipFill>
        <p:spPr>
          <a:xfrm>
            <a:off x="455612" y="5397587"/>
            <a:ext cx="1658256" cy="2371550"/>
          </a:xfrm>
          <a:prstGeom prst="rect">
            <a:avLst/>
          </a:prstGeom>
        </p:spPr>
      </p:pic>
      <p:sp>
        <p:nvSpPr>
          <p:cNvPr id="6" name="Slide Number Placeholder 5">
            <a:extLst>
              <a:ext uri="{FF2B5EF4-FFF2-40B4-BE49-F238E27FC236}">
                <a16:creationId xmlns:a16="http://schemas.microsoft.com/office/drawing/2014/main" id="{47B0FDBE-8A55-C031-A5E7-2FFD1AF5962B}"/>
              </a:ext>
            </a:extLst>
          </p:cNvPr>
          <p:cNvSpPr>
            <a:spLocks noGrp="1"/>
          </p:cNvSpPr>
          <p:nvPr>
            <p:ph type="sldNum" sz="quarter" idx="11"/>
          </p:nvPr>
        </p:nvSpPr>
        <p:spPr/>
        <p:txBody>
          <a:bodyPr/>
          <a:lstStyle/>
          <a:p>
            <a:fld id="{25BA54BD-C84D-46CE-8B72-31BFB26ABA43}" type="slidenum">
              <a:rPr lang="en-US" smtClean="0"/>
              <a:t>12</a:t>
            </a:fld>
            <a:endParaRPr lang="en-US" dirty="0"/>
          </a:p>
        </p:txBody>
      </p:sp>
    </p:spTree>
    <p:extLst>
      <p:ext uri="{BB962C8B-B14F-4D97-AF65-F5344CB8AC3E}">
        <p14:creationId xmlns:p14="http://schemas.microsoft.com/office/powerpoint/2010/main" val="2215894925"/>
      </p:ext>
    </p:extLst>
  </p:cSld>
  <p:clrMapOvr>
    <a:masterClrMapping/>
  </p:clrMapOvr>
  <mc:AlternateContent xmlns:mc="http://schemas.openxmlformats.org/markup-compatibility/2006" xmlns:p14="http://schemas.microsoft.com/office/powerpoint/2010/main">
    <mc:Choice Requires="p14">
      <p:transition spd="med" p14:dur="700" advTm="128182">
        <p:fade/>
      </p:transition>
    </mc:Choice>
    <mc:Fallback xmlns="">
      <p:transition spd="med" advTm="12818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C65A0-8C44-BB2B-25EE-13A183639417}"/>
              </a:ext>
            </a:extLst>
          </p:cNvPr>
          <p:cNvSpPr>
            <a:spLocks noGrp="1"/>
          </p:cNvSpPr>
          <p:nvPr>
            <p:ph type="title"/>
          </p:nvPr>
        </p:nvSpPr>
        <p:spPr>
          <a:xfrm>
            <a:off x="836612" y="274638"/>
            <a:ext cx="9829800" cy="744536"/>
          </a:xfrm>
        </p:spPr>
        <p:txBody>
          <a:bodyPr/>
          <a:lstStyle/>
          <a:p>
            <a:r>
              <a:rPr lang="en-US"/>
              <a:t>Unknowns</a:t>
            </a:r>
            <a:endParaRPr lang="en-US" dirty="0"/>
          </a:p>
        </p:txBody>
      </p:sp>
      <p:sp>
        <p:nvSpPr>
          <p:cNvPr id="3" name="Content Placeholder 2">
            <a:extLst>
              <a:ext uri="{FF2B5EF4-FFF2-40B4-BE49-F238E27FC236}">
                <a16:creationId xmlns:a16="http://schemas.microsoft.com/office/drawing/2014/main" id="{1D35F94C-0B33-0CE8-A4BA-8B0A387A4EAF}"/>
              </a:ext>
            </a:extLst>
          </p:cNvPr>
          <p:cNvSpPr>
            <a:spLocks noGrp="1"/>
          </p:cNvSpPr>
          <p:nvPr>
            <p:ph idx="1"/>
          </p:nvPr>
        </p:nvSpPr>
        <p:spPr>
          <a:xfrm>
            <a:off x="836612" y="1019174"/>
            <a:ext cx="10972800" cy="4920455"/>
          </a:xfrm>
        </p:spPr>
        <p:txBody>
          <a:bodyPr>
            <a:normAutofit/>
          </a:bodyPr>
          <a:lstStyle/>
          <a:p>
            <a:pPr marL="514350" indent="-514350">
              <a:buFont typeface="+mj-lt"/>
              <a:buAutoNum type="arabicPeriod"/>
            </a:pPr>
            <a:r>
              <a:rPr lang="en-US" sz="3200" dirty="0"/>
              <a:t>Initial Inventory</a:t>
            </a:r>
          </a:p>
          <a:p>
            <a:pPr marL="514350" indent="-514350">
              <a:buFont typeface="+mj-lt"/>
              <a:buAutoNum type="arabicPeriod"/>
            </a:pPr>
            <a:r>
              <a:rPr lang="en-US" sz="3200" dirty="0"/>
              <a:t>Service lines unverified, unsupported = Unknowns</a:t>
            </a:r>
          </a:p>
          <a:p>
            <a:pPr marL="514350" indent="-514350">
              <a:buFont typeface="+mj-lt"/>
              <a:buAutoNum type="arabicPeriod"/>
            </a:pPr>
            <a:r>
              <a:rPr lang="en-US" sz="3200" dirty="0"/>
              <a:t>Unknown lines must eventually be confirmed</a:t>
            </a:r>
          </a:p>
          <a:p>
            <a:pPr marL="514350" indent="-514350">
              <a:buFont typeface="+mj-lt"/>
              <a:buAutoNum type="arabicPeriod"/>
            </a:pPr>
            <a:r>
              <a:rPr lang="en-US" sz="3200" dirty="0"/>
              <a:t>Encourage to confirm all unknowns</a:t>
            </a:r>
            <a:endParaRPr lang="en-US" sz="3200" b="1" dirty="0">
              <a:highlight>
                <a:srgbClr val="FFFF00"/>
              </a:highlight>
            </a:endParaRPr>
          </a:p>
          <a:p>
            <a:pPr marL="514350" indent="-514350">
              <a:buFont typeface="+mj-lt"/>
              <a:buAutoNum type="arabicPeriod"/>
            </a:pPr>
            <a:r>
              <a:rPr lang="en-US" sz="3200" dirty="0"/>
              <a:t>Rules may change with LCR Improvements</a:t>
            </a:r>
          </a:p>
          <a:p>
            <a:pPr marL="914400" lvl="1" indent="-514350">
              <a:buFont typeface="+mj-lt"/>
              <a:buAutoNum type="alphaLcParenR"/>
            </a:pPr>
            <a:r>
              <a:rPr lang="en-US" sz="3000" dirty="0"/>
              <a:t>Expected to be released late 2024</a:t>
            </a:r>
          </a:p>
          <a:p>
            <a:endParaRPr lang="en-US" b="1" dirty="0">
              <a:highlight>
                <a:srgbClr val="FFFF00"/>
              </a:highlight>
            </a:endParaRPr>
          </a:p>
        </p:txBody>
      </p:sp>
      <p:pic>
        <p:nvPicPr>
          <p:cNvPr id="18" name="Audio 17">
            <a:hlinkClick r:id="" action="ppaction://media"/>
            <a:extLst>
              <a:ext uri="{FF2B5EF4-FFF2-40B4-BE49-F238E27FC236}">
                <a16:creationId xmlns:a16="http://schemas.microsoft.com/office/drawing/2014/main" id="{313B07F7-E7BF-83A2-0494-16B6B75DAAE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64818720-5378-2A64-2E7C-2FA12B128D76}"/>
              </a:ext>
            </a:extLst>
          </p:cNvPr>
          <p:cNvPicPr>
            <a:picLocks noChangeAspect="1"/>
          </p:cNvPicPr>
          <p:nvPr/>
        </p:nvPicPr>
        <p:blipFill>
          <a:blip r:embed="rId6"/>
          <a:stretch>
            <a:fillRect/>
          </a:stretch>
        </p:blipFill>
        <p:spPr>
          <a:xfrm>
            <a:off x="173237" y="5397587"/>
            <a:ext cx="1658256" cy="2371550"/>
          </a:xfrm>
          <a:prstGeom prst="rect">
            <a:avLst/>
          </a:prstGeom>
        </p:spPr>
      </p:pic>
      <p:sp>
        <p:nvSpPr>
          <p:cNvPr id="6" name="Slide Number Placeholder 5">
            <a:extLst>
              <a:ext uri="{FF2B5EF4-FFF2-40B4-BE49-F238E27FC236}">
                <a16:creationId xmlns:a16="http://schemas.microsoft.com/office/drawing/2014/main" id="{74B71B48-7CF8-961C-0D89-CD8E388DF571}"/>
              </a:ext>
            </a:extLst>
          </p:cNvPr>
          <p:cNvSpPr>
            <a:spLocks noGrp="1"/>
          </p:cNvSpPr>
          <p:nvPr>
            <p:ph type="sldNum" sz="quarter" idx="11"/>
          </p:nvPr>
        </p:nvSpPr>
        <p:spPr/>
        <p:txBody>
          <a:bodyPr/>
          <a:lstStyle/>
          <a:p>
            <a:fld id="{25BA54BD-C84D-46CE-8B72-31BFB26ABA43}" type="slidenum">
              <a:rPr lang="en-US" smtClean="0"/>
              <a:t>13</a:t>
            </a:fld>
            <a:endParaRPr lang="en-US" dirty="0"/>
          </a:p>
        </p:txBody>
      </p:sp>
    </p:spTree>
    <p:extLst>
      <p:ext uri="{BB962C8B-B14F-4D97-AF65-F5344CB8AC3E}">
        <p14:creationId xmlns:p14="http://schemas.microsoft.com/office/powerpoint/2010/main" val="588292840"/>
      </p:ext>
    </p:extLst>
  </p:cSld>
  <p:clrMapOvr>
    <a:masterClrMapping/>
  </p:clrMapOvr>
  <mc:AlternateContent xmlns:mc="http://schemas.openxmlformats.org/markup-compatibility/2006" xmlns:p14="http://schemas.microsoft.com/office/powerpoint/2010/main">
    <mc:Choice Requires="p14">
      <p:transition spd="med" p14:dur="700" advTm="188367">
        <p:fade/>
      </p:transition>
    </mc:Choice>
    <mc:Fallback xmlns="">
      <p:transition spd="med" advTm="18836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612" y="274638"/>
            <a:ext cx="9829800" cy="1020762"/>
          </a:xfrm>
        </p:spPr>
        <p:txBody>
          <a:bodyPr/>
          <a:lstStyle/>
          <a:p>
            <a:r>
              <a:rPr lang="en-US" dirty="0"/>
              <a:t>Service Line Inventory</a:t>
            </a:r>
          </a:p>
        </p:txBody>
      </p:sp>
      <p:pic>
        <p:nvPicPr>
          <p:cNvPr id="4" name="Picture 3">
            <a:extLst>
              <a:ext uri="{FF2B5EF4-FFF2-40B4-BE49-F238E27FC236}">
                <a16:creationId xmlns:a16="http://schemas.microsoft.com/office/drawing/2014/main" id="{C93049FB-274E-AC45-58CA-EDB56F0F7A1D}"/>
              </a:ext>
            </a:extLst>
          </p:cNvPr>
          <p:cNvPicPr>
            <a:picLocks noChangeAspect="1"/>
          </p:cNvPicPr>
          <p:nvPr/>
        </p:nvPicPr>
        <p:blipFill>
          <a:blip r:embed="rId5"/>
          <a:stretch>
            <a:fillRect/>
          </a:stretch>
        </p:blipFill>
        <p:spPr>
          <a:xfrm>
            <a:off x="8406068" y="180973"/>
            <a:ext cx="3688239" cy="1939300"/>
          </a:xfrm>
          <a:prstGeom prst="rect">
            <a:avLst/>
          </a:prstGeom>
          <a:ln>
            <a:solidFill>
              <a:schemeClr val="accent1"/>
            </a:solidFill>
          </a:ln>
        </p:spPr>
      </p:pic>
      <p:sp>
        <p:nvSpPr>
          <p:cNvPr id="3" name="Content Placeholder 2">
            <a:extLst>
              <a:ext uri="{FF2B5EF4-FFF2-40B4-BE49-F238E27FC236}">
                <a16:creationId xmlns:a16="http://schemas.microsoft.com/office/drawing/2014/main" id="{BD618EE5-7C9E-270F-C707-FE1AFBCB85E1}"/>
              </a:ext>
            </a:extLst>
          </p:cNvPr>
          <p:cNvSpPr>
            <a:spLocks noGrp="1"/>
          </p:cNvSpPr>
          <p:nvPr>
            <p:ph idx="1"/>
          </p:nvPr>
        </p:nvSpPr>
        <p:spPr>
          <a:xfrm>
            <a:off x="836612" y="1840442"/>
            <a:ext cx="10820400" cy="4267200"/>
          </a:xfrm>
        </p:spPr>
        <p:txBody>
          <a:bodyPr>
            <a:normAutofit/>
          </a:bodyPr>
          <a:lstStyle/>
          <a:p>
            <a:pPr marL="514350" indent="-514350">
              <a:buFont typeface="+mj-lt"/>
              <a:buAutoNum type="arabicPeriod"/>
            </a:pPr>
            <a:r>
              <a:rPr lang="en-US" sz="3200" dirty="0"/>
              <a:t>Lead connectors – (goosenecks or pig tails)</a:t>
            </a:r>
          </a:p>
          <a:p>
            <a:pPr marL="514350" indent="-514350">
              <a:buFont typeface="+mj-lt"/>
              <a:buAutoNum type="arabicPeriod"/>
            </a:pPr>
            <a:r>
              <a:rPr lang="en-US" sz="3200" dirty="0"/>
              <a:t>Not required to be included in inventory – not part of SL</a:t>
            </a:r>
          </a:p>
          <a:p>
            <a:pPr marL="514350" indent="-514350">
              <a:buFont typeface="+mj-lt"/>
              <a:buAutoNum type="arabicPeriod"/>
            </a:pPr>
            <a:r>
              <a:rPr lang="en-US" sz="3200" dirty="0"/>
              <a:t>Oregon </a:t>
            </a:r>
            <a:r>
              <a:rPr lang="en-US" sz="3200" u="sng" dirty="0"/>
              <a:t>recommends</a:t>
            </a:r>
            <a:r>
              <a:rPr lang="en-US" sz="3200" dirty="0"/>
              <a:t> including lead connectors</a:t>
            </a:r>
          </a:p>
          <a:p>
            <a:pPr marL="514350" indent="-514350">
              <a:buFont typeface="+mj-lt"/>
              <a:buAutoNum type="arabicPeriod"/>
            </a:pPr>
            <a:r>
              <a:rPr lang="en-US" sz="3200" dirty="0"/>
              <a:t>Lead connectors must be replaced when found (Oregon law)</a:t>
            </a:r>
          </a:p>
        </p:txBody>
      </p:sp>
      <p:pic>
        <p:nvPicPr>
          <p:cNvPr id="5" name="Picture 4">
            <a:extLst>
              <a:ext uri="{FF2B5EF4-FFF2-40B4-BE49-F238E27FC236}">
                <a16:creationId xmlns:a16="http://schemas.microsoft.com/office/drawing/2014/main" id="{6CB6FD5D-15B5-7162-3DF4-67A020935138}"/>
              </a:ext>
            </a:extLst>
          </p:cNvPr>
          <p:cNvPicPr>
            <a:picLocks noChangeAspect="1"/>
          </p:cNvPicPr>
          <p:nvPr/>
        </p:nvPicPr>
        <p:blipFill>
          <a:blip r:embed="rId6"/>
          <a:stretch>
            <a:fillRect/>
          </a:stretch>
        </p:blipFill>
        <p:spPr>
          <a:xfrm>
            <a:off x="5541988" y="4354996"/>
            <a:ext cx="3200400" cy="2122004"/>
          </a:xfrm>
          <a:prstGeom prst="rect">
            <a:avLst/>
          </a:prstGeom>
          <a:ln>
            <a:solidFill>
              <a:schemeClr val="accent1"/>
            </a:solidFill>
          </a:ln>
        </p:spPr>
      </p:pic>
      <p:pic>
        <p:nvPicPr>
          <p:cNvPr id="38" name="Audio 37">
            <a:hlinkClick r:id="" action="ppaction://media"/>
            <a:extLst>
              <a:ext uri="{FF2B5EF4-FFF2-40B4-BE49-F238E27FC236}">
                <a16:creationId xmlns:a16="http://schemas.microsoft.com/office/drawing/2014/main" id="{B20528A0-BE1D-E76F-B102-316377FFB08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49129" y="4718304"/>
            <a:ext cx="2057400" cy="2057400"/>
          </a:xfrm>
          <a:prstGeom prst="ellipse">
            <a:avLst/>
          </a:prstGeom>
        </p:spPr>
      </p:pic>
      <p:pic>
        <p:nvPicPr>
          <p:cNvPr id="6" name="Picture 5">
            <a:extLst>
              <a:ext uri="{FF2B5EF4-FFF2-40B4-BE49-F238E27FC236}">
                <a16:creationId xmlns:a16="http://schemas.microsoft.com/office/drawing/2014/main" id="{DC343460-E6AC-3EBE-D138-D04295EAD791}"/>
              </a:ext>
            </a:extLst>
          </p:cNvPr>
          <p:cNvPicPr>
            <a:picLocks noChangeAspect="1"/>
          </p:cNvPicPr>
          <p:nvPr/>
        </p:nvPicPr>
        <p:blipFill>
          <a:blip r:embed="rId8"/>
          <a:stretch>
            <a:fillRect/>
          </a:stretch>
        </p:blipFill>
        <p:spPr>
          <a:xfrm>
            <a:off x="387095" y="5291225"/>
            <a:ext cx="1658256" cy="2371550"/>
          </a:xfrm>
          <a:prstGeom prst="rect">
            <a:avLst/>
          </a:prstGeom>
        </p:spPr>
      </p:pic>
      <p:sp>
        <p:nvSpPr>
          <p:cNvPr id="8" name="Slide Number Placeholder 7">
            <a:extLst>
              <a:ext uri="{FF2B5EF4-FFF2-40B4-BE49-F238E27FC236}">
                <a16:creationId xmlns:a16="http://schemas.microsoft.com/office/drawing/2014/main" id="{0C63B3B7-F1C2-2A0C-A562-BDF63FA3AEC0}"/>
              </a:ext>
            </a:extLst>
          </p:cNvPr>
          <p:cNvSpPr>
            <a:spLocks noGrp="1"/>
          </p:cNvSpPr>
          <p:nvPr>
            <p:ph type="sldNum" sz="quarter" idx="11"/>
          </p:nvPr>
        </p:nvSpPr>
        <p:spPr/>
        <p:txBody>
          <a:bodyPr/>
          <a:lstStyle/>
          <a:p>
            <a:fld id="{25BA54BD-C84D-46CE-8B72-31BFB26ABA43}" type="slidenum">
              <a:rPr lang="en-US" smtClean="0"/>
              <a:t>14</a:t>
            </a:fld>
            <a:endParaRPr lang="en-US" dirty="0"/>
          </a:p>
        </p:txBody>
      </p:sp>
    </p:spTree>
    <p:extLst>
      <p:ext uri="{BB962C8B-B14F-4D97-AF65-F5344CB8AC3E}">
        <p14:creationId xmlns:p14="http://schemas.microsoft.com/office/powerpoint/2010/main" val="3670344509"/>
      </p:ext>
    </p:extLst>
  </p:cSld>
  <p:clrMapOvr>
    <a:masterClrMapping/>
  </p:clrMapOvr>
  <mc:AlternateContent xmlns:mc="http://schemas.openxmlformats.org/markup-compatibility/2006" xmlns:p14="http://schemas.microsoft.com/office/powerpoint/2010/main">
    <mc:Choice Requires="p14">
      <p:transition spd="med" p14:dur="700" advTm="100814">
        <p:fade/>
      </p:transition>
    </mc:Choice>
    <mc:Fallback xmlns="">
      <p:transition spd="med" advTm="10081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A34419-56FC-C897-AD94-1519693C1CC7}"/>
              </a:ext>
            </a:extLst>
          </p:cNvPr>
          <p:cNvSpPr>
            <a:spLocks noGrp="1"/>
          </p:cNvSpPr>
          <p:nvPr>
            <p:ph type="title"/>
          </p:nvPr>
        </p:nvSpPr>
        <p:spPr>
          <a:xfrm>
            <a:off x="531812" y="274638"/>
            <a:ext cx="5257800" cy="1020762"/>
          </a:xfrm>
        </p:spPr>
        <p:txBody>
          <a:bodyPr/>
          <a:lstStyle/>
          <a:p>
            <a:pPr algn="ctr"/>
            <a:r>
              <a:rPr lang="en-US" dirty="0"/>
              <a:t>Galvanized Requiring Replacement</a:t>
            </a:r>
          </a:p>
        </p:txBody>
      </p:sp>
      <p:pic>
        <p:nvPicPr>
          <p:cNvPr id="6" name="Content Placeholder 5">
            <a:extLst>
              <a:ext uri="{FF2B5EF4-FFF2-40B4-BE49-F238E27FC236}">
                <a16:creationId xmlns:a16="http://schemas.microsoft.com/office/drawing/2014/main" id="{EFEDFBCE-572C-E55D-20A4-B34FDB29D83B}"/>
              </a:ext>
            </a:extLst>
          </p:cNvPr>
          <p:cNvPicPr>
            <a:picLocks noGrp="1" noChangeAspect="1"/>
          </p:cNvPicPr>
          <p:nvPr>
            <p:ph sz="half" idx="1"/>
          </p:nvPr>
        </p:nvPicPr>
        <p:blipFill>
          <a:blip r:embed="rId4"/>
          <a:stretch>
            <a:fillRect/>
          </a:stretch>
        </p:blipFill>
        <p:spPr>
          <a:xfrm>
            <a:off x="5936797" y="138948"/>
            <a:ext cx="5600700" cy="6636756"/>
          </a:xfrm>
        </p:spPr>
      </p:pic>
      <p:sp>
        <p:nvSpPr>
          <p:cNvPr id="8" name="Content Placeholder 7">
            <a:extLst>
              <a:ext uri="{FF2B5EF4-FFF2-40B4-BE49-F238E27FC236}">
                <a16:creationId xmlns:a16="http://schemas.microsoft.com/office/drawing/2014/main" id="{2B919A1D-F460-9620-2B32-9D1BB66884F4}"/>
              </a:ext>
            </a:extLst>
          </p:cNvPr>
          <p:cNvSpPr>
            <a:spLocks noGrp="1"/>
          </p:cNvSpPr>
          <p:nvPr>
            <p:ph sz="half" idx="2"/>
          </p:nvPr>
        </p:nvSpPr>
        <p:spPr>
          <a:xfrm>
            <a:off x="1065212" y="1670094"/>
            <a:ext cx="4191000" cy="4267200"/>
          </a:xfrm>
        </p:spPr>
        <p:txBody>
          <a:bodyPr/>
          <a:lstStyle/>
          <a:p>
            <a:r>
              <a:rPr lang="en-US" sz="2400" dirty="0">
                <a:solidFill>
                  <a:schemeClr val="tx1"/>
                </a:solidFill>
              </a:rPr>
              <a:t>Gray is PWS</a:t>
            </a:r>
          </a:p>
          <a:p>
            <a:r>
              <a:rPr lang="en-US" sz="2400" dirty="0">
                <a:solidFill>
                  <a:schemeClr val="tx1"/>
                </a:solidFill>
              </a:rPr>
              <a:t>Light Blue is Customers</a:t>
            </a:r>
          </a:p>
          <a:p>
            <a:r>
              <a:rPr lang="en-US" sz="2400" dirty="0">
                <a:solidFill>
                  <a:schemeClr val="tx1"/>
                </a:solidFill>
              </a:rPr>
              <a:t>Dark Blue Classification</a:t>
            </a:r>
          </a:p>
        </p:txBody>
      </p:sp>
      <p:pic>
        <p:nvPicPr>
          <p:cNvPr id="12" name="Audio 11">
            <a:hlinkClick r:id="" action="ppaction://media"/>
            <a:extLst>
              <a:ext uri="{FF2B5EF4-FFF2-40B4-BE49-F238E27FC236}">
                <a16:creationId xmlns:a16="http://schemas.microsoft.com/office/drawing/2014/main" id="{1FD03C4A-F6A1-2EE3-AEFA-8D7A9717FCD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2" name="Picture 1">
            <a:extLst>
              <a:ext uri="{FF2B5EF4-FFF2-40B4-BE49-F238E27FC236}">
                <a16:creationId xmlns:a16="http://schemas.microsoft.com/office/drawing/2014/main" id="{634CADD8-EC9C-98BE-C210-1F4FDB06200C}"/>
              </a:ext>
            </a:extLst>
          </p:cNvPr>
          <p:cNvPicPr>
            <a:picLocks noChangeAspect="1"/>
          </p:cNvPicPr>
          <p:nvPr/>
        </p:nvPicPr>
        <p:blipFill>
          <a:blip r:embed="rId6"/>
          <a:stretch>
            <a:fillRect/>
          </a:stretch>
        </p:blipFill>
        <p:spPr>
          <a:xfrm>
            <a:off x="82296" y="5397587"/>
            <a:ext cx="1658256" cy="2371550"/>
          </a:xfrm>
          <a:prstGeom prst="rect">
            <a:avLst/>
          </a:prstGeom>
        </p:spPr>
      </p:pic>
      <p:sp>
        <p:nvSpPr>
          <p:cNvPr id="3" name="Slide Number Placeholder 2">
            <a:extLst>
              <a:ext uri="{FF2B5EF4-FFF2-40B4-BE49-F238E27FC236}">
                <a16:creationId xmlns:a16="http://schemas.microsoft.com/office/drawing/2014/main" id="{D870AD3B-9BF6-612F-88C7-D2E9CBE48BC5}"/>
              </a:ext>
            </a:extLst>
          </p:cNvPr>
          <p:cNvSpPr>
            <a:spLocks noGrp="1"/>
          </p:cNvSpPr>
          <p:nvPr>
            <p:ph type="sldNum" sz="quarter" idx="11"/>
          </p:nvPr>
        </p:nvSpPr>
        <p:spPr/>
        <p:txBody>
          <a:bodyPr/>
          <a:lstStyle/>
          <a:p>
            <a:fld id="{25BA54BD-C84D-46CE-8B72-31BFB26ABA43}" type="slidenum">
              <a:rPr lang="en-US" smtClean="0"/>
              <a:t>15</a:t>
            </a:fld>
            <a:endParaRPr lang="en-US"/>
          </a:p>
        </p:txBody>
      </p:sp>
    </p:spTree>
    <p:extLst>
      <p:ext uri="{BB962C8B-B14F-4D97-AF65-F5344CB8AC3E}">
        <p14:creationId xmlns:p14="http://schemas.microsoft.com/office/powerpoint/2010/main" val="3537778796"/>
      </p:ext>
    </p:extLst>
  </p:cSld>
  <p:clrMapOvr>
    <a:masterClrMapping/>
  </p:clrMapOvr>
  <mc:AlternateContent xmlns:mc="http://schemas.openxmlformats.org/markup-compatibility/2006" xmlns:p14="http://schemas.microsoft.com/office/powerpoint/2010/main">
    <mc:Choice Requires="p14">
      <p:transition spd="med" p14:dur="700" advTm="172695">
        <p:fade/>
      </p:transition>
    </mc:Choice>
    <mc:Fallback xmlns="">
      <p:transition spd="med" advTm="1726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612" y="274638"/>
            <a:ext cx="9829800" cy="1020762"/>
          </a:xfrm>
        </p:spPr>
        <p:txBody>
          <a:bodyPr/>
          <a:lstStyle/>
          <a:p>
            <a:r>
              <a:rPr lang="en-US" dirty="0"/>
              <a:t>Service Line Inventory – Galvanized </a:t>
            </a:r>
          </a:p>
        </p:txBody>
      </p:sp>
      <p:sp>
        <p:nvSpPr>
          <p:cNvPr id="3" name="Content Placeholder 2">
            <a:extLst>
              <a:ext uri="{FF2B5EF4-FFF2-40B4-BE49-F238E27FC236}">
                <a16:creationId xmlns:a16="http://schemas.microsoft.com/office/drawing/2014/main" id="{BD618EE5-7C9E-270F-C707-FE1AFBCB85E1}"/>
              </a:ext>
            </a:extLst>
          </p:cNvPr>
          <p:cNvSpPr>
            <a:spLocks noGrp="1"/>
          </p:cNvSpPr>
          <p:nvPr>
            <p:ph idx="1"/>
          </p:nvPr>
        </p:nvSpPr>
        <p:spPr>
          <a:xfrm>
            <a:off x="836612" y="1295400"/>
            <a:ext cx="11158975" cy="4747645"/>
          </a:xfrm>
        </p:spPr>
        <p:txBody>
          <a:bodyPr>
            <a:normAutofit/>
          </a:bodyPr>
          <a:lstStyle/>
          <a:p>
            <a:pPr marL="514350" indent="-514350">
              <a:buFont typeface="+mj-lt"/>
              <a:buAutoNum type="arabicPeriod"/>
            </a:pPr>
            <a:r>
              <a:rPr lang="en-US" sz="3200" dirty="0"/>
              <a:t>Galvanized Requiring Replacement – must ID location</a:t>
            </a:r>
          </a:p>
          <a:p>
            <a:pPr marL="514350" indent="-514350">
              <a:buFont typeface="+mj-lt"/>
              <a:buAutoNum type="arabicPeriod"/>
            </a:pPr>
            <a:r>
              <a:rPr lang="en-US" sz="3200" dirty="0"/>
              <a:t>If lead is found, make available to public along with UNK</a:t>
            </a:r>
          </a:p>
          <a:p>
            <a:pPr marL="514350" indent="-514350">
              <a:buFont typeface="+mj-lt"/>
              <a:buAutoNum type="arabicPeriod"/>
            </a:pPr>
            <a:r>
              <a:rPr lang="en-US" sz="3200" dirty="0"/>
              <a:t>Inventory updated annually</a:t>
            </a:r>
          </a:p>
          <a:p>
            <a:pPr marL="514350" indent="-514350">
              <a:buFont typeface="+mj-lt"/>
              <a:buAutoNum type="arabicPeriod"/>
            </a:pPr>
            <a:r>
              <a:rPr lang="en-US" sz="3200" dirty="0"/>
              <a:t>PWS on reduced monitoring – tri-annually</a:t>
            </a:r>
          </a:p>
          <a:p>
            <a:pPr marL="514350" indent="-514350">
              <a:buFont typeface="+mj-lt"/>
              <a:buAutoNum type="arabicPeriod"/>
            </a:pPr>
            <a:r>
              <a:rPr lang="en-US" sz="3200" dirty="0"/>
              <a:t>All service connections – </a:t>
            </a:r>
          </a:p>
          <a:p>
            <a:pPr marL="788670" lvl="1" indent="-514350">
              <a:buFont typeface="+mj-lt"/>
              <a:buAutoNum type="alphaLcParenR"/>
            </a:pPr>
            <a:r>
              <a:rPr lang="en-US" sz="3200" dirty="0"/>
              <a:t>Residential, commercial, irrigation, fire lines, etc.</a:t>
            </a:r>
          </a:p>
          <a:p>
            <a:pPr marL="514350" indent="-514350">
              <a:buFont typeface="+mj-lt"/>
              <a:buAutoNum type="arabicPeriod"/>
            </a:pPr>
            <a:r>
              <a:rPr lang="en-US" sz="3200" dirty="0"/>
              <a:t>Look at a flow chart showing galvanized</a:t>
            </a:r>
          </a:p>
        </p:txBody>
      </p:sp>
      <p:pic>
        <p:nvPicPr>
          <p:cNvPr id="46" name="Audio 45">
            <a:hlinkClick r:id="" action="ppaction://media"/>
            <a:extLst>
              <a:ext uri="{FF2B5EF4-FFF2-40B4-BE49-F238E27FC236}">
                <a16:creationId xmlns:a16="http://schemas.microsoft.com/office/drawing/2014/main" id="{C75FC005-DBEC-24B3-3B0D-80636AB64F5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F2F19791-2E19-8FA5-F60A-29A92CC44697}"/>
              </a:ext>
            </a:extLst>
          </p:cNvPr>
          <p:cNvPicPr>
            <a:picLocks noChangeAspect="1"/>
          </p:cNvPicPr>
          <p:nvPr/>
        </p:nvPicPr>
        <p:blipFill>
          <a:blip r:embed="rId6"/>
          <a:stretch>
            <a:fillRect/>
          </a:stretch>
        </p:blipFill>
        <p:spPr>
          <a:xfrm>
            <a:off x="406294" y="5291225"/>
            <a:ext cx="1658256" cy="2371550"/>
          </a:xfrm>
          <a:prstGeom prst="rect">
            <a:avLst/>
          </a:prstGeom>
        </p:spPr>
      </p:pic>
      <p:sp>
        <p:nvSpPr>
          <p:cNvPr id="6" name="Slide Number Placeholder 5">
            <a:extLst>
              <a:ext uri="{FF2B5EF4-FFF2-40B4-BE49-F238E27FC236}">
                <a16:creationId xmlns:a16="http://schemas.microsoft.com/office/drawing/2014/main" id="{D86A061F-A490-213D-CF94-DB6FC681F3B6}"/>
              </a:ext>
            </a:extLst>
          </p:cNvPr>
          <p:cNvSpPr>
            <a:spLocks noGrp="1"/>
          </p:cNvSpPr>
          <p:nvPr>
            <p:ph type="sldNum" sz="quarter" idx="11"/>
          </p:nvPr>
        </p:nvSpPr>
        <p:spPr/>
        <p:txBody>
          <a:bodyPr/>
          <a:lstStyle/>
          <a:p>
            <a:fld id="{25BA54BD-C84D-46CE-8B72-31BFB26ABA43}" type="slidenum">
              <a:rPr lang="en-US" smtClean="0"/>
              <a:t>16</a:t>
            </a:fld>
            <a:endParaRPr lang="en-US" dirty="0"/>
          </a:p>
        </p:txBody>
      </p:sp>
    </p:spTree>
    <p:extLst>
      <p:ext uri="{BB962C8B-B14F-4D97-AF65-F5344CB8AC3E}">
        <p14:creationId xmlns:p14="http://schemas.microsoft.com/office/powerpoint/2010/main" val="258911502"/>
      </p:ext>
    </p:extLst>
  </p:cSld>
  <p:clrMapOvr>
    <a:masterClrMapping/>
  </p:clrMapOvr>
  <mc:AlternateContent xmlns:mc="http://schemas.openxmlformats.org/markup-compatibility/2006" xmlns:p14="http://schemas.microsoft.com/office/powerpoint/2010/main">
    <mc:Choice Requires="p14">
      <p:transition spd="med" p14:dur="700" advTm="59289">
        <p:fade/>
      </p:transition>
    </mc:Choice>
    <mc:Fallback xmlns="">
      <p:transition spd="med" advTm="5928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7254CFE-EF9F-BF91-D029-4189D979B8BF}"/>
              </a:ext>
            </a:extLst>
          </p:cNvPr>
          <p:cNvSpPr>
            <a:spLocks noGrp="1"/>
          </p:cNvSpPr>
          <p:nvPr>
            <p:ph type="title"/>
          </p:nvPr>
        </p:nvSpPr>
        <p:spPr>
          <a:xfrm>
            <a:off x="455612" y="274638"/>
            <a:ext cx="3733800" cy="1020762"/>
          </a:xfrm>
        </p:spPr>
        <p:txBody>
          <a:bodyPr/>
          <a:lstStyle/>
          <a:p>
            <a:r>
              <a:rPr lang="en-US" dirty="0"/>
              <a:t>Methodology</a:t>
            </a:r>
          </a:p>
        </p:txBody>
      </p:sp>
      <p:sp>
        <p:nvSpPr>
          <p:cNvPr id="16" name="Content Placeholder 2">
            <a:extLst>
              <a:ext uri="{FF2B5EF4-FFF2-40B4-BE49-F238E27FC236}">
                <a16:creationId xmlns:a16="http://schemas.microsoft.com/office/drawing/2014/main" id="{D550D9B2-94FB-5B1E-ADA0-EDFD47837B44}"/>
              </a:ext>
            </a:extLst>
          </p:cNvPr>
          <p:cNvSpPr>
            <a:spLocks noGrp="1"/>
          </p:cNvSpPr>
          <p:nvPr>
            <p:ph sz="half" idx="1"/>
          </p:nvPr>
        </p:nvSpPr>
        <p:spPr>
          <a:xfrm>
            <a:off x="455612" y="1828800"/>
            <a:ext cx="6476999" cy="4267200"/>
          </a:xfrm>
        </p:spPr>
        <p:txBody>
          <a:bodyPr/>
          <a:lstStyle/>
          <a:p>
            <a:r>
              <a:rPr lang="en-US" dirty="0"/>
              <a:t>Taken from Service Line Material Journal</a:t>
            </a:r>
          </a:p>
          <a:p>
            <a:r>
              <a:rPr lang="en-US" dirty="0">
                <a:hlinkClick r:id="rId5"/>
              </a:rPr>
              <a:t>https://awwa.onlinelibrary.wiley.com/doi/epdf/10.1002/awwa.1841</a:t>
            </a:r>
            <a:endParaRPr lang="en-US" dirty="0"/>
          </a:p>
          <a:p>
            <a:r>
              <a:rPr lang="en-US" dirty="0"/>
              <a:t>Journal AWWA Volume 114, Issue 1</a:t>
            </a:r>
          </a:p>
          <a:p>
            <a:r>
              <a:rPr lang="en-US" dirty="0"/>
              <a:t>Published January 2022</a:t>
            </a:r>
          </a:p>
        </p:txBody>
      </p:sp>
      <p:pic>
        <p:nvPicPr>
          <p:cNvPr id="6" name="Picture 5">
            <a:extLst>
              <a:ext uri="{FF2B5EF4-FFF2-40B4-BE49-F238E27FC236}">
                <a16:creationId xmlns:a16="http://schemas.microsoft.com/office/drawing/2014/main" id="{1830DE5E-4B0D-75AA-E4D2-F7FDE488550A}"/>
              </a:ext>
            </a:extLst>
          </p:cNvPr>
          <p:cNvPicPr>
            <a:picLocks noChangeAspect="1"/>
          </p:cNvPicPr>
          <p:nvPr/>
        </p:nvPicPr>
        <p:blipFill>
          <a:blip r:embed="rId6"/>
          <a:stretch>
            <a:fillRect/>
          </a:stretch>
        </p:blipFill>
        <p:spPr>
          <a:xfrm>
            <a:off x="6932611" y="135891"/>
            <a:ext cx="4950713" cy="6520020"/>
          </a:xfrm>
          <a:prstGeom prst="rect">
            <a:avLst/>
          </a:prstGeom>
          <a:noFill/>
          <a:ln w="28575">
            <a:solidFill>
              <a:schemeClr val="accent1"/>
            </a:solidFill>
          </a:ln>
        </p:spPr>
      </p:pic>
      <p:pic>
        <p:nvPicPr>
          <p:cNvPr id="9" name="Audio 8">
            <a:hlinkClick r:id="" action="ppaction://media"/>
            <a:extLst>
              <a:ext uri="{FF2B5EF4-FFF2-40B4-BE49-F238E27FC236}">
                <a16:creationId xmlns:a16="http://schemas.microsoft.com/office/drawing/2014/main" id="{21C9C559-50A6-E11A-B52F-6A6841575F8A}"/>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49129" y="4718304"/>
            <a:ext cx="2057400" cy="2057400"/>
          </a:xfrm>
          <a:prstGeom prst="ellipse">
            <a:avLst/>
          </a:prstGeom>
        </p:spPr>
      </p:pic>
      <p:pic>
        <p:nvPicPr>
          <p:cNvPr id="2" name="Picture 1">
            <a:extLst>
              <a:ext uri="{FF2B5EF4-FFF2-40B4-BE49-F238E27FC236}">
                <a16:creationId xmlns:a16="http://schemas.microsoft.com/office/drawing/2014/main" id="{28A5FAAF-0A24-4AD5-E99C-BBB721E1AF05}"/>
              </a:ext>
            </a:extLst>
          </p:cNvPr>
          <p:cNvPicPr>
            <a:picLocks noChangeAspect="1"/>
          </p:cNvPicPr>
          <p:nvPr/>
        </p:nvPicPr>
        <p:blipFill>
          <a:blip r:embed="rId8"/>
          <a:stretch>
            <a:fillRect/>
          </a:stretch>
        </p:blipFill>
        <p:spPr>
          <a:xfrm>
            <a:off x="198162" y="5397587"/>
            <a:ext cx="1658256" cy="2371550"/>
          </a:xfrm>
          <a:prstGeom prst="rect">
            <a:avLst/>
          </a:prstGeom>
        </p:spPr>
      </p:pic>
      <p:sp>
        <p:nvSpPr>
          <p:cNvPr id="3" name="Slide Number Placeholder 2">
            <a:extLst>
              <a:ext uri="{FF2B5EF4-FFF2-40B4-BE49-F238E27FC236}">
                <a16:creationId xmlns:a16="http://schemas.microsoft.com/office/drawing/2014/main" id="{3A4BBEC5-9597-98EC-3B6A-41F6AD85BE60}"/>
              </a:ext>
            </a:extLst>
          </p:cNvPr>
          <p:cNvSpPr>
            <a:spLocks noGrp="1"/>
          </p:cNvSpPr>
          <p:nvPr>
            <p:ph type="sldNum" sz="quarter" idx="11"/>
          </p:nvPr>
        </p:nvSpPr>
        <p:spPr/>
        <p:txBody>
          <a:bodyPr/>
          <a:lstStyle/>
          <a:p>
            <a:fld id="{25BA54BD-C84D-46CE-8B72-31BFB26ABA43}" type="slidenum">
              <a:rPr lang="en-US" smtClean="0"/>
              <a:t>17</a:t>
            </a:fld>
            <a:endParaRPr lang="en-US"/>
          </a:p>
        </p:txBody>
      </p:sp>
    </p:spTree>
    <p:extLst>
      <p:ext uri="{BB962C8B-B14F-4D97-AF65-F5344CB8AC3E}">
        <p14:creationId xmlns:p14="http://schemas.microsoft.com/office/powerpoint/2010/main" val="2412964776"/>
      </p:ext>
    </p:extLst>
  </p:cSld>
  <p:clrMapOvr>
    <a:masterClrMapping/>
  </p:clrMapOvr>
  <mc:AlternateContent xmlns:mc="http://schemas.openxmlformats.org/markup-compatibility/2006" xmlns:p14="http://schemas.microsoft.com/office/powerpoint/2010/main">
    <mc:Choice Requires="p14">
      <p:transition spd="med" p14:dur="700" advTm="99737">
        <p:fade/>
      </p:transition>
    </mc:Choice>
    <mc:Fallback xmlns="">
      <p:transition spd="med" advTm="9973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C7D65-0C5F-1051-DC68-E6555527059F}"/>
              </a:ext>
            </a:extLst>
          </p:cNvPr>
          <p:cNvSpPr>
            <a:spLocks noGrp="1"/>
          </p:cNvSpPr>
          <p:nvPr>
            <p:ph type="title"/>
          </p:nvPr>
        </p:nvSpPr>
        <p:spPr>
          <a:xfrm>
            <a:off x="836612" y="274638"/>
            <a:ext cx="9829800" cy="1020762"/>
          </a:xfrm>
        </p:spPr>
        <p:txBody>
          <a:bodyPr/>
          <a:lstStyle/>
          <a:p>
            <a:r>
              <a:rPr lang="pt-BR" dirty="0"/>
              <a:t>OAR -333-061-0036 (10)(h)(A)(ii)</a:t>
            </a:r>
            <a:endParaRPr lang="en-US" dirty="0"/>
          </a:p>
        </p:txBody>
      </p:sp>
      <p:sp>
        <p:nvSpPr>
          <p:cNvPr id="3" name="Content Placeholder 2">
            <a:extLst>
              <a:ext uri="{FF2B5EF4-FFF2-40B4-BE49-F238E27FC236}">
                <a16:creationId xmlns:a16="http://schemas.microsoft.com/office/drawing/2014/main" id="{B025D975-DEAA-EF5B-9C65-1F40D9032998}"/>
              </a:ext>
            </a:extLst>
          </p:cNvPr>
          <p:cNvSpPr>
            <a:spLocks noGrp="1"/>
          </p:cNvSpPr>
          <p:nvPr>
            <p:ph idx="1"/>
          </p:nvPr>
        </p:nvSpPr>
        <p:spPr>
          <a:xfrm>
            <a:off x="684212" y="1425462"/>
            <a:ext cx="10820400" cy="4906962"/>
          </a:xfrm>
        </p:spPr>
        <p:txBody>
          <a:bodyPr>
            <a:normAutofit fontScale="25000" lnSpcReduction="20000"/>
          </a:bodyPr>
          <a:lstStyle/>
          <a:p>
            <a:pPr marL="0" indent="0">
              <a:buNone/>
            </a:pPr>
            <a:r>
              <a:rPr lang="en-US" sz="12800" dirty="0"/>
              <a:t>(I) State approved methodologies</a:t>
            </a:r>
          </a:p>
          <a:p>
            <a:pPr marL="137160" lvl="2" indent="0">
              <a:buNone/>
            </a:pPr>
            <a:r>
              <a:rPr lang="en-US" sz="10000" dirty="0"/>
              <a:t>	</a:t>
            </a:r>
            <a:r>
              <a:rPr lang="en-US" sz="12800" dirty="0"/>
              <a:t>Follow existing records</a:t>
            </a:r>
          </a:p>
          <a:p>
            <a:pPr marL="822960" lvl="5" indent="0">
              <a:buNone/>
            </a:pPr>
            <a:r>
              <a:rPr lang="en-US" sz="12800" dirty="0">
                <a:solidFill>
                  <a:srgbClr val="005595"/>
                </a:solidFill>
              </a:rPr>
              <a:t>	Construction drawings, plumbing code, </a:t>
            </a:r>
          </a:p>
          <a:p>
            <a:pPr marL="822960" lvl="5" indent="0">
              <a:buNone/>
            </a:pPr>
            <a:r>
              <a:rPr lang="en-US" sz="12800" dirty="0">
                <a:solidFill>
                  <a:srgbClr val="005595"/>
                </a:solidFill>
              </a:rPr>
              <a:t>	service line materials</a:t>
            </a:r>
          </a:p>
          <a:p>
            <a:pPr marL="822960" lvl="5" indent="0">
              <a:buNone/>
            </a:pPr>
            <a:r>
              <a:rPr lang="en-US" sz="12800" dirty="0">
                <a:solidFill>
                  <a:srgbClr val="005595"/>
                </a:solidFill>
              </a:rPr>
              <a:t>	Distribution maps, meter install records, </a:t>
            </a:r>
          </a:p>
          <a:p>
            <a:pPr marL="0" indent="0">
              <a:buNone/>
            </a:pPr>
            <a:r>
              <a:rPr lang="en-US" sz="12400" dirty="0"/>
              <a:t>(II) Installation after January 1, 1986 – non lead</a:t>
            </a:r>
          </a:p>
          <a:p>
            <a:pPr marL="0" indent="0">
              <a:buNone/>
            </a:pPr>
            <a:r>
              <a:rPr lang="en-US" sz="12800" dirty="0"/>
              <a:t>	Construction standards set prior to – non lead</a:t>
            </a:r>
          </a:p>
          <a:p>
            <a:pPr marL="0" indent="0">
              <a:buNone/>
            </a:pPr>
            <a:r>
              <a:rPr lang="en-US" sz="12400" dirty="0"/>
              <a:t>(III) 2+ inches – non lead</a:t>
            </a:r>
          </a:p>
          <a:p>
            <a:pPr marL="0" indent="0">
              <a:buNone/>
            </a:pPr>
            <a:r>
              <a:rPr lang="en-US" sz="12400" dirty="0"/>
              <a:t>(IV) Customer submittal of lead status at building</a:t>
            </a:r>
          </a:p>
          <a:p>
            <a:endParaRPr lang="en-US" dirty="0"/>
          </a:p>
        </p:txBody>
      </p:sp>
      <p:pic>
        <p:nvPicPr>
          <p:cNvPr id="9" name="Audio 8">
            <a:hlinkClick r:id="" action="ppaction://media"/>
            <a:extLst>
              <a:ext uri="{FF2B5EF4-FFF2-40B4-BE49-F238E27FC236}">
                <a16:creationId xmlns:a16="http://schemas.microsoft.com/office/drawing/2014/main" id="{BD15CF8E-5F42-4B72-837C-9AC757C090A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5" name="Picture 4">
            <a:extLst>
              <a:ext uri="{FF2B5EF4-FFF2-40B4-BE49-F238E27FC236}">
                <a16:creationId xmlns:a16="http://schemas.microsoft.com/office/drawing/2014/main" id="{D0F5CF91-9DFD-5F7B-0920-5F94CE80C180}"/>
              </a:ext>
            </a:extLst>
          </p:cNvPr>
          <p:cNvPicPr>
            <a:picLocks noChangeAspect="1"/>
          </p:cNvPicPr>
          <p:nvPr/>
        </p:nvPicPr>
        <p:blipFill>
          <a:blip r:embed="rId6"/>
          <a:stretch>
            <a:fillRect/>
          </a:stretch>
        </p:blipFill>
        <p:spPr>
          <a:xfrm>
            <a:off x="227012" y="5493758"/>
            <a:ext cx="1658256" cy="2371550"/>
          </a:xfrm>
          <a:prstGeom prst="rect">
            <a:avLst/>
          </a:prstGeom>
        </p:spPr>
      </p:pic>
      <p:sp>
        <p:nvSpPr>
          <p:cNvPr id="6" name="Slide Number Placeholder 5">
            <a:extLst>
              <a:ext uri="{FF2B5EF4-FFF2-40B4-BE49-F238E27FC236}">
                <a16:creationId xmlns:a16="http://schemas.microsoft.com/office/drawing/2014/main" id="{DA5B4AF2-C9D6-73BD-618B-EA482494D018}"/>
              </a:ext>
            </a:extLst>
          </p:cNvPr>
          <p:cNvSpPr>
            <a:spLocks noGrp="1"/>
          </p:cNvSpPr>
          <p:nvPr>
            <p:ph type="sldNum" sz="quarter" idx="11"/>
          </p:nvPr>
        </p:nvSpPr>
        <p:spPr/>
        <p:txBody>
          <a:bodyPr/>
          <a:lstStyle/>
          <a:p>
            <a:fld id="{25BA54BD-C84D-46CE-8B72-31BFB26ABA43}" type="slidenum">
              <a:rPr lang="en-US" smtClean="0"/>
              <a:t>18</a:t>
            </a:fld>
            <a:endParaRPr lang="en-US" dirty="0"/>
          </a:p>
        </p:txBody>
      </p:sp>
    </p:spTree>
    <p:extLst>
      <p:ext uri="{BB962C8B-B14F-4D97-AF65-F5344CB8AC3E}">
        <p14:creationId xmlns:p14="http://schemas.microsoft.com/office/powerpoint/2010/main" val="2420174498"/>
      </p:ext>
    </p:extLst>
  </p:cSld>
  <p:clrMapOvr>
    <a:masterClrMapping/>
  </p:clrMapOvr>
  <mc:AlternateContent xmlns:mc="http://schemas.openxmlformats.org/markup-compatibility/2006" xmlns:p14="http://schemas.microsoft.com/office/powerpoint/2010/main">
    <mc:Choice Requires="p14">
      <p:transition spd="med" p14:dur="700" advTm="96111">
        <p:fade/>
      </p:transition>
    </mc:Choice>
    <mc:Fallback xmlns="">
      <p:transition spd="med" advTm="961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E921-AA49-BB79-418B-1F75A3C7A46E}"/>
              </a:ext>
            </a:extLst>
          </p:cNvPr>
          <p:cNvSpPr>
            <a:spLocks noGrp="1"/>
          </p:cNvSpPr>
          <p:nvPr>
            <p:ph type="title"/>
          </p:nvPr>
        </p:nvSpPr>
        <p:spPr>
          <a:xfrm>
            <a:off x="989012" y="274638"/>
            <a:ext cx="9677400" cy="1020762"/>
          </a:xfrm>
        </p:spPr>
        <p:txBody>
          <a:bodyPr/>
          <a:lstStyle/>
          <a:p>
            <a:r>
              <a:rPr lang="pt-BR" dirty="0"/>
              <a:t>OAR -333-061-0036 (10)(h)(A)(ii) Continued:</a:t>
            </a:r>
            <a:endParaRPr lang="en-US" dirty="0"/>
          </a:p>
        </p:txBody>
      </p:sp>
      <p:sp>
        <p:nvSpPr>
          <p:cNvPr id="3" name="Content Placeholder 2">
            <a:extLst>
              <a:ext uri="{FF2B5EF4-FFF2-40B4-BE49-F238E27FC236}">
                <a16:creationId xmlns:a16="http://schemas.microsoft.com/office/drawing/2014/main" id="{FCDC8A3B-ED22-58F0-8282-902E403837AE}"/>
              </a:ext>
            </a:extLst>
          </p:cNvPr>
          <p:cNvSpPr>
            <a:spLocks noGrp="1"/>
          </p:cNvSpPr>
          <p:nvPr>
            <p:ph idx="1"/>
          </p:nvPr>
        </p:nvSpPr>
        <p:spPr>
          <a:xfrm>
            <a:off x="455612" y="1905000"/>
            <a:ext cx="11353800" cy="4267200"/>
          </a:xfrm>
        </p:spPr>
        <p:txBody>
          <a:bodyPr>
            <a:normAutofit/>
          </a:bodyPr>
          <a:lstStyle/>
          <a:p>
            <a:pPr marL="0" indent="0">
              <a:buNone/>
            </a:pPr>
            <a:r>
              <a:rPr lang="en-US" sz="2800" dirty="0"/>
              <a:t>(V</a:t>
            </a:r>
            <a:r>
              <a:rPr lang="en-US" sz="3200" dirty="0"/>
              <a:t>) Portion of service line IF jointly owned </a:t>
            </a:r>
            <a:r>
              <a:rPr lang="en-US" sz="2800" dirty="0"/>
              <a:t>– </a:t>
            </a:r>
          </a:p>
          <a:p>
            <a:pPr marL="0" indent="0">
              <a:buNone/>
            </a:pPr>
            <a:r>
              <a:rPr lang="en-US" sz="2800" dirty="0"/>
              <a:t>	</a:t>
            </a:r>
            <a:r>
              <a:rPr lang="en-US" sz="3200" dirty="0"/>
              <a:t>excavate at one location per ownership</a:t>
            </a:r>
            <a:endParaRPr lang="en-US" sz="2800" dirty="0"/>
          </a:p>
          <a:p>
            <a:pPr marL="0" indent="0">
              <a:buNone/>
            </a:pPr>
            <a:r>
              <a:rPr lang="en-US" sz="3200" dirty="0"/>
              <a:t>(VI) Methodologies used according to rule – NO Lead Service Lines - Identified</a:t>
            </a:r>
          </a:p>
          <a:p>
            <a:pPr marL="274320" lvl="1" indent="0">
              <a:buNone/>
            </a:pPr>
            <a:r>
              <a:rPr lang="en-US" sz="2800" dirty="0"/>
              <a:t>	Random Sampling – UNK lines -  95% confidence physically inspected – last resort</a:t>
            </a:r>
          </a:p>
          <a:p>
            <a:pPr marL="274320" lvl="1" indent="0">
              <a:buNone/>
            </a:pPr>
            <a:r>
              <a:rPr lang="en-US" sz="2800" dirty="0"/>
              <a:t>	Remaining UNK lines deemed NON-LEAD </a:t>
            </a:r>
          </a:p>
          <a:p>
            <a:pPr marL="274320" lvl="1" indent="0">
              <a:buNone/>
            </a:pPr>
            <a:r>
              <a:rPr lang="en-US" sz="2800" dirty="0"/>
              <a:t>	Noted on Spreadsheet</a:t>
            </a:r>
            <a:endParaRPr lang="en-US" sz="2400" dirty="0"/>
          </a:p>
        </p:txBody>
      </p:sp>
      <p:pic>
        <p:nvPicPr>
          <p:cNvPr id="4" name="Picture 3">
            <a:extLst>
              <a:ext uri="{FF2B5EF4-FFF2-40B4-BE49-F238E27FC236}">
                <a16:creationId xmlns:a16="http://schemas.microsoft.com/office/drawing/2014/main" id="{EF5928A2-5958-3B84-484E-66177DDE9A35}"/>
              </a:ext>
            </a:extLst>
          </p:cNvPr>
          <p:cNvPicPr>
            <a:picLocks noChangeAspect="1"/>
          </p:cNvPicPr>
          <p:nvPr/>
        </p:nvPicPr>
        <p:blipFill>
          <a:blip r:embed="rId5"/>
          <a:stretch>
            <a:fillRect/>
          </a:stretch>
        </p:blipFill>
        <p:spPr>
          <a:xfrm>
            <a:off x="9980626" y="378720"/>
            <a:ext cx="1658256" cy="2371550"/>
          </a:xfrm>
          <a:prstGeom prst="rect">
            <a:avLst/>
          </a:prstGeom>
        </p:spPr>
      </p:pic>
      <p:sp>
        <p:nvSpPr>
          <p:cNvPr id="6" name="Slide Number Placeholder 5">
            <a:extLst>
              <a:ext uri="{FF2B5EF4-FFF2-40B4-BE49-F238E27FC236}">
                <a16:creationId xmlns:a16="http://schemas.microsoft.com/office/drawing/2014/main" id="{1BBF91B9-57A0-9D0A-7A36-E2FBDCD24C4B}"/>
              </a:ext>
            </a:extLst>
          </p:cNvPr>
          <p:cNvSpPr>
            <a:spLocks noGrp="1"/>
          </p:cNvSpPr>
          <p:nvPr>
            <p:ph type="sldNum" sz="quarter" idx="11"/>
          </p:nvPr>
        </p:nvSpPr>
        <p:spPr/>
        <p:txBody>
          <a:bodyPr/>
          <a:lstStyle/>
          <a:p>
            <a:fld id="{25BA54BD-C84D-46CE-8B72-31BFB26ABA43}" type="slidenum">
              <a:rPr lang="en-US" smtClean="0"/>
              <a:t>19</a:t>
            </a:fld>
            <a:endParaRPr lang="en-US" dirty="0"/>
          </a:p>
        </p:txBody>
      </p:sp>
      <p:pic>
        <p:nvPicPr>
          <p:cNvPr id="19" name="Audio 18">
            <a:hlinkClick r:id="" action="ppaction://media"/>
            <a:extLst>
              <a:ext uri="{FF2B5EF4-FFF2-40B4-BE49-F238E27FC236}">
                <a16:creationId xmlns:a16="http://schemas.microsoft.com/office/drawing/2014/main" id="{ADB5E7ED-F7E2-64B6-E78D-A25A408AB1F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49129" y="4718304"/>
            <a:ext cx="2057400" cy="2057400"/>
          </a:xfrm>
          <a:prstGeom prst="ellipse">
            <a:avLst/>
          </a:prstGeom>
        </p:spPr>
      </p:pic>
    </p:spTree>
    <p:extLst>
      <p:ext uri="{BB962C8B-B14F-4D97-AF65-F5344CB8AC3E}">
        <p14:creationId xmlns:p14="http://schemas.microsoft.com/office/powerpoint/2010/main" val="3747337649"/>
      </p:ext>
    </p:extLst>
  </p:cSld>
  <p:clrMapOvr>
    <a:masterClrMapping/>
  </p:clrMapOvr>
  <mc:AlternateContent xmlns:mc="http://schemas.openxmlformats.org/markup-compatibility/2006" xmlns:p14="http://schemas.microsoft.com/office/powerpoint/2010/main">
    <mc:Choice Requires="p14">
      <p:transition spd="med" p14:dur="700" advTm="108503">
        <p:fade/>
      </p:transition>
    </mc:Choice>
    <mc:Fallback xmlns="">
      <p:transition spd="med" advTm="10850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5612" y="1905000"/>
            <a:ext cx="11353800" cy="1524000"/>
          </a:xfrm>
        </p:spPr>
        <p:txBody>
          <a:bodyPr/>
          <a:lstStyle/>
          <a:p>
            <a:pPr algn="ctr"/>
            <a:r>
              <a:rPr lang="en-US" altLang="en-US" sz="6600" dirty="0"/>
              <a:t>Service Line Inventories</a:t>
            </a:r>
            <a:endParaRPr lang="en-US" sz="6600" dirty="0"/>
          </a:p>
        </p:txBody>
      </p:sp>
      <p:pic>
        <p:nvPicPr>
          <p:cNvPr id="27" name="Audio 26">
            <a:hlinkClick r:id="" action="ppaction://media"/>
            <a:extLst>
              <a:ext uri="{FF2B5EF4-FFF2-40B4-BE49-F238E27FC236}">
                <a16:creationId xmlns:a16="http://schemas.microsoft.com/office/drawing/2014/main" id="{C8F315B3-1387-712C-636D-D528F95387B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3" name="Picture 2">
            <a:extLst>
              <a:ext uri="{FF2B5EF4-FFF2-40B4-BE49-F238E27FC236}">
                <a16:creationId xmlns:a16="http://schemas.microsoft.com/office/drawing/2014/main" id="{37E97ED7-E223-F67E-3CDE-EBDBABEC66F0}"/>
              </a:ext>
            </a:extLst>
          </p:cNvPr>
          <p:cNvPicPr>
            <a:picLocks noChangeAspect="1"/>
          </p:cNvPicPr>
          <p:nvPr/>
        </p:nvPicPr>
        <p:blipFill>
          <a:blip r:embed="rId6"/>
          <a:stretch>
            <a:fillRect/>
          </a:stretch>
        </p:blipFill>
        <p:spPr>
          <a:xfrm>
            <a:off x="303212" y="5257800"/>
            <a:ext cx="1658256" cy="2371550"/>
          </a:xfrm>
          <a:prstGeom prst="rect">
            <a:avLst/>
          </a:prstGeom>
        </p:spPr>
      </p:pic>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advTm="61402">
        <p:fade/>
      </p:transition>
    </mc:Choice>
    <mc:Fallback xmlns="">
      <p:transition spd="med" advTm="6140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612" y="274638"/>
            <a:ext cx="9829800" cy="1020762"/>
          </a:xfrm>
        </p:spPr>
        <p:txBody>
          <a:bodyPr/>
          <a:lstStyle/>
          <a:p>
            <a:r>
              <a:rPr lang="en-US" dirty="0"/>
              <a:t>How To Inventory</a:t>
            </a:r>
          </a:p>
        </p:txBody>
      </p:sp>
      <p:sp>
        <p:nvSpPr>
          <p:cNvPr id="3" name="Content Placeholder 2">
            <a:extLst>
              <a:ext uri="{FF2B5EF4-FFF2-40B4-BE49-F238E27FC236}">
                <a16:creationId xmlns:a16="http://schemas.microsoft.com/office/drawing/2014/main" id="{BD618EE5-7C9E-270F-C707-FE1AFBCB85E1}"/>
              </a:ext>
            </a:extLst>
          </p:cNvPr>
          <p:cNvSpPr>
            <a:spLocks noGrp="1"/>
          </p:cNvSpPr>
          <p:nvPr>
            <p:ph idx="1"/>
          </p:nvPr>
        </p:nvSpPr>
        <p:spPr>
          <a:xfrm>
            <a:off x="836612" y="1905000"/>
            <a:ext cx="9829802" cy="4267200"/>
          </a:xfrm>
        </p:spPr>
        <p:txBody>
          <a:bodyPr/>
          <a:lstStyle/>
          <a:p>
            <a:pPr marL="514350" indent="-514350">
              <a:buFont typeface="+mj-lt"/>
              <a:buAutoNum type="arabicPeriod"/>
            </a:pPr>
            <a:r>
              <a:rPr lang="en-US" sz="3200" dirty="0"/>
              <a:t>Records review</a:t>
            </a:r>
          </a:p>
          <a:p>
            <a:pPr marL="514350" indent="-514350">
              <a:buFont typeface="+mj-lt"/>
              <a:buAutoNum type="arabicPeriod"/>
            </a:pPr>
            <a:r>
              <a:rPr lang="en-US" sz="3200" dirty="0"/>
              <a:t>Installation date &amp; diameter</a:t>
            </a:r>
          </a:p>
          <a:p>
            <a:pPr marL="514350" indent="-514350">
              <a:buFont typeface="+mj-lt"/>
              <a:buAutoNum type="arabicPeriod"/>
            </a:pPr>
            <a:r>
              <a:rPr lang="en-US" sz="3200" dirty="0"/>
              <a:t>Physical / visual inspection</a:t>
            </a:r>
          </a:p>
          <a:p>
            <a:pPr marL="914400" lvl="1" indent="-514350">
              <a:buFont typeface="+mj-lt"/>
              <a:buAutoNum type="alphaLcParenR"/>
            </a:pPr>
            <a:r>
              <a:rPr lang="en-US" sz="3000" dirty="0"/>
              <a:t>Scratch, Magnet </a:t>
            </a:r>
          </a:p>
          <a:p>
            <a:pPr marL="514350" indent="-514350">
              <a:buFont typeface="+mj-lt"/>
              <a:buAutoNum type="arabicPeriod"/>
            </a:pPr>
            <a:r>
              <a:rPr lang="en-US" sz="3200" dirty="0"/>
              <a:t>Statistical line sampling</a:t>
            </a:r>
          </a:p>
          <a:p>
            <a:endParaRPr lang="en-US" dirty="0"/>
          </a:p>
        </p:txBody>
      </p:sp>
      <p:pic>
        <p:nvPicPr>
          <p:cNvPr id="4" name="Picture 3">
            <a:extLst>
              <a:ext uri="{FF2B5EF4-FFF2-40B4-BE49-F238E27FC236}">
                <a16:creationId xmlns:a16="http://schemas.microsoft.com/office/drawing/2014/main" id="{BA0AF96C-1E94-F906-38EE-338A8AA59EC3}"/>
              </a:ext>
            </a:extLst>
          </p:cNvPr>
          <p:cNvPicPr>
            <a:picLocks noChangeAspect="1"/>
          </p:cNvPicPr>
          <p:nvPr/>
        </p:nvPicPr>
        <p:blipFill>
          <a:blip r:embed="rId5"/>
          <a:stretch>
            <a:fillRect/>
          </a:stretch>
        </p:blipFill>
        <p:spPr>
          <a:xfrm>
            <a:off x="5561012" y="274638"/>
            <a:ext cx="3089726" cy="1925639"/>
          </a:xfrm>
          <a:prstGeom prst="rect">
            <a:avLst/>
          </a:prstGeom>
          <a:ln w="12700">
            <a:solidFill>
              <a:schemeClr val="accent1"/>
            </a:solidFill>
          </a:ln>
        </p:spPr>
      </p:pic>
      <p:pic>
        <p:nvPicPr>
          <p:cNvPr id="5" name="Picture 4">
            <a:extLst>
              <a:ext uri="{FF2B5EF4-FFF2-40B4-BE49-F238E27FC236}">
                <a16:creationId xmlns:a16="http://schemas.microsoft.com/office/drawing/2014/main" id="{CC5B463F-3DD5-01ED-09ED-A6F9E7938AE1}"/>
              </a:ext>
            </a:extLst>
          </p:cNvPr>
          <p:cNvPicPr>
            <a:picLocks noChangeAspect="1"/>
          </p:cNvPicPr>
          <p:nvPr/>
        </p:nvPicPr>
        <p:blipFill>
          <a:blip r:embed="rId6"/>
          <a:stretch>
            <a:fillRect/>
          </a:stretch>
        </p:blipFill>
        <p:spPr>
          <a:xfrm>
            <a:off x="8650738" y="2277222"/>
            <a:ext cx="3310073" cy="2202703"/>
          </a:xfrm>
          <a:prstGeom prst="rect">
            <a:avLst/>
          </a:prstGeom>
          <a:ln>
            <a:solidFill>
              <a:schemeClr val="accent1"/>
            </a:solidFill>
          </a:ln>
        </p:spPr>
      </p:pic>
      <p:pic>
        <p:nvPicPr>
          <p:cNvPr id="6" name="Picture 5">
            <a:extLst>
              <a:ext uri="{FF2B5EF4-FFF2-40B4-BE49-F238E27FC236}">
                <a16:creationId xmlns:a16="http://schemas.microsoft.com/office/drawing/2014/main" id="{AA499208-DAB1-C2D7-6E99-20120CB83304}"/>
              </a:ext>
            </a:extLst>
          </p:cNvPr>
          <p:cNvPicPr>
            <a:picLocks noChangeAspect="1"/>
          </p:cNvPicPr>
          <p:nvPr/>
        </p:nvPicPr>
        <p:blipFill>
          <a:blip r:embed="rId7"/>
          <a:stretch>
            <a:fillRect/>
          </a:stretch>
        </p:blipFill>
        <p:spPr>
          <a:xfrm>
            <a:off x="5492270" y="4296469"/>
            <a:ext cx="2971800" cy="2286893"/>
          </a:xfrm>
          <a:prstGeom prst="rect">
            <a:avLst/>
          </a:prstGeom>
          <a:ln w="12700">
            <a:solidFill>
              <a:schemeClr val="accent1"/>
            </a:solidFill>
          </a:ln>
        </p:spPr>
      </p:pic>
      <p:pic>
        <p:nvPicPr>
          <p:cNvPr id="11" name="Audio 10">
            <a:hlinkClick r:id="" action="ppaction://media"/>
            <a:extLst>
              <a:ext uri="{FF2B5EF4-FFF2-40B4-BE49-F238E27FC236}">
                <a16:creationId xmlns:a16="http://schemas.microsoft.com/office/drawing/2014/main" id="{7C198A6F-D099-AA1C-2BB5-B912F22B778E}"/>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18750" t="-118750" r="-118750" b="-118750"/>
          <a:stretch>
            <a:fillRect/>
          </a:stretch>
        </p:blipFill>
        <p:spPr>
          <a:xfrm>
            <a:off x="10049129" y="4718304"/>
            <a:ext cx="2057400" cy="2057400"/>
          </a:xfrm>
          <a:prstGeom prst="ellipse">
            <a:avLst/>
          </a:prstGeom>
        </p:spPr>
      </p:pic>
      <p:pic>
        <p:nvPicPr>
          <p:cNvPr id="7" name="Picture 6">
            <a:extLst>
              <a:ext uri="{FF2B5EF4-FFF2-40B4-BE49-F238E27FC236}">
                <a16:creationId xmlns:a16="http://schemas.microsoft.com/office/drawing/2014/main" id="{977361EA-2BC1-1E63-9789-352719588C5B}"/>
              </a:ext>
            </a:extLst>
          </p:cNvPr>
          <p:cNvPicPr>
            <a:picLocks noChangeAspect="1"/>
          </p:cNvPicPr>
          <p:nvPr/>
        </p:nvPicPr>
        <p:blipFill>
          <a:blip r:embed="rId9"/>
          <a:stretch>
            <a:fillRect/>
          </a:stretch>
        </p:blipFill>
        <p:spPr>
          <a:xfrm>
            <a:off x="34026" y="5283734"/>
            <a:ext cx="1658256" cy="2371550"/>
          </a:xfrm>
          <a:prstGeom prst="rect">
            <a:avLst/>
          </a:prstGeom>
        </p:spPr>
      </p:pic>
      <p:sp>
        <p:nvSpPr>
          <p:cNvPr id="9" name="Slide Number Placeholder 8">
            <a:extLst>
              <a:ext uri="{FF2B5EF4-FFF2-40B4-BE49-F238E27FC236}">
                <a16:creationId xmlns:a16="http://schemas.microsoft.com/office/drawing/2014/main" id="{7FB1F37D-D5DC-131A-3D49-1ABF23C185FF}"/>
              </a:ext>
            </a:extLst>
          </p:cNvPr>
          <p:cNvSpPr>
            <a:spLocks noGrp="1"/>
          </p:cNvSpPr>
          <p:nvPr>
            <p:ph type="sldNum" sz="quarter" idx="11"/>
          </p:nvPr>
        </p:nvSpPr>
        <p:spPr/>
        <p:txBody>
          <a:bodyPr/>
          <a:lstStyle/>
          <a:p>
            <a:fld id="{25BA54BD-C84D-46CE-8B72-31BFB26ABA43}" type="slidenum">
              <a:rPr lang="en-US" smtClean="0"/>
              <a:t>20</a:t>
            </a:fld>
            <a:endParaRPr lang="en-US" dirty="0"/>
          </a:p>
        </p:txBody>
      </p:sp>
    </p:spTree>
    <p:extLst>
      <p:ext uri="{BB962C8B-B14F-4D97-AF65-F5344CB8AC3E}">
        <p14:creationId xmlns:p14="http://schemas.microsoft.com/office/powerpoint/2010/main" val="699710355"/>
      </p:ext>
    </p:extLst>
  </p:cSld>
  <p:clrMapOvr>
    <a:masterClrMapping/>
  </p:clrMapOvr>
  <mc:AlternateContent xmlns:mc="http://schemas.openxmlformats.org/markup-compatibility/2006" xmlns:p14="http://schemas.microsoft.com/office/powerpoint/2010/main">
    <mc:Choice Requires="p14">
      <p:transition spd="med" p14:dur="700" advTm="86856">
        <p:fade/>
      </p:transition>
    </mc:Choice>
    <mc:Fallback xmlns="">
      <p:transition spd="med" advTm="8685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BB10E-79E9-FF2B-C164-C726BC271F97}"/>
              </a:ext>
            </a:extLst>
          </p:cNvPr>
          <p:cNvSpPr>
            <a:spLocks noGrp="1"/>
          </p:cNvSpPr>
          <p:nvPr>
            <p:ph type="title"/>
          </p:nvPr>
        </p:nvSpPr>
        <p:spPr>
          <a:xfrm>
            <a:off x="760412" y="274638"/>
            <a:ext cx="9906000" cy="1020762"/>
          </a:xfrm>
        </p:spPr>
        <p:txBody>
          <a:bodyPr/>
          <a:lstStyle/>
          <a:p>
            <a:r>
              <a:rPr lang="en-US" dirty="0"/>
              <a:t>Records Review - A</a:t>
            </a:r>
          </a:p>
        </p:txBody>
      </p:sp>
      <p:sp>
        <p:nvSpPr>
          <p:cNvPr id="3" name="Content Placeholder 2">
            <a:extLst>
              <a:ext uri="{FF2B5EF4-FFF2-40B4-BE49-F238E27FC236}">
                <a16:creationId xmlns:a16="http://schemas.microsoft.com/office/drawing/2014/main" id="{510FEB9A-9F5B-92EF-F967-1CF9905C347C}"/>
              </a:ext>
            </a:extLst>
          </p:cNvPr>
          <p:cNvSpPr>
            <a:spLocks noGrp="1"/>
          </p:cNvSpPr>
          <p:nvPr>
            <p:ph idx="1"/>
          </p:nvPr>
        </p:nvSpPr>
        <p:spPr>
          <a:xfrm>
            <a:off x="516872" y="1069225"/>
            <a:ext cx="11155079" cy="4876800"/>
          </a:xfrm>
        </p:spPr>
        <p:txBody>
          <a:bodyPr>
            <a:normAutofit/>
          </a:bodyPr>
          <a:lstStyle/>
          <a:p>
            <a:pPr marL="514350" indent="-514350">
              <a:buFont typeface="+mj-lt"/>
              <a:buAutoNum type="arabicPeriod"/>
            </a:pPr>
            <a:r>
              <a:rPr lang="en-US" sz="3300" dirty="0"/>
              <a:t>Service line installation records – After Jan 1, 1986 – NON-LEAD</a:t>
            </a:r>
          </a:p>
          <a:p>
            <a:pPr marL="788670" lvl="1" indent="-514350">
              <a:buFont typeface="+mj-lt"/>
              <a:buAutoNum type="alphaLcPeriod"/>
            </a:pPr>
            <a:r>
              <a:rPr lang="en-US" sz="2800" dirty="0"/>
              <a:t>Two –inch diameter or larger – NON-LEAD – not strong enough for larger piping</a:t>
            </a:r>
          </a:p>
          <a:p>
            <a:pPr marL="514350" indent="-514350">
              <a:buFont typeface="+mj-lt"/>
              <a:buAutoNum type="arabicPeriod"/>
            </a:pPr>
            <a:r>
              <a:rPr lang="en-US" sz="3300" dirty="0"/>
              <a:t>Tap cards – standardizes pipe materials </a:t>
            </a:r>
          </a:p>
          <a:p>
            <a:pPr marL="514350" indent="-514350">
              <a:buFont typeface="+mj-lt"/>
              <a:buAutoNum type="arabicPeriod"/>
            </a:pPr>
            <a:r>
              <a:rPr lang="en-US" sz="3300" dirty="0"/>
              <a:t>Plumbing permits</a:t>
            </a:r>
          </a:p>
          <a:p>
            <a:pPr marL="514350" indent="-514350">
              <a:buFont typeface="+mj-lt"/>
              <a:buAutoNum type="arabicPeriod"/>
            </a:pPr>
            <a:r>
              <a:rPr lang="en-US" sz="3300" dirty="0"/>
              <a:t>Maintenance records</a:t>
            </a:r>
          </a:p>
          <a:p>
            <a:pPr marL="514350" indent="-514350">
              <a:buFont typeface="+mj-lt"/>
              <a:buAutoNum type="arabicPeriod"/>
            </a:pPr>
            <a:r>
              <a:rPr lang="en-US" sz="3300" dirty="0"/>
              <a:t>All documentation must indicate pipe material</a:t>
            </a:r>
          </a:p>
          <a:p>
            <a:endParaRPr lang="en-US" dirty="0"/>
          </a:p>
        </p:txBody>
      </p:sp>
      <p:pic>
        <p:nvPicPr>
          <p:cNvPr id="8" name="Audio 7">
            <a:hlinkClick r:id="" action="ppaction://media"/>
            <a:extLst>
              <a:ext uri="{FF2B5EF4-FFF2-40B4-BE49-F238E27FC236}">
                <a16:creationId xmlns:a16="http://schemas.microsoft.com/office/drawing/2014/main" id="{B8329C70-1D62-5CC2-856E-D348E21D317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8EC45A00-BF17-D797-2FBB-6DAB3D134C9F}"/>
              </a:ext>
            </a:extLst>
          </p:cNvPr>
          <p:cNvPicPr>
            <a:picLocks noChangeAspect="1"/>
          </p:cNvPicPr>
          <p:nvPr/>
        </p:nvPicPr>
        <p:blipFill>
          <a:blip r:embed="rId6"/>
          <a:stretch>
            <a:fillRect/>
          </a:stretch>
        </p:blipFill>
        <p:spPr>
          <a:xfrm>
            <a:off x="170067" y="5415050"/>
            <a:ext cx="1658256" cy="2371550"/>
          </a:xfrm>
          <a:prstGeom prst="rect">
            <a:avLst/>
          </a:prstGeom>
        </p:spPr>
      </p:pic>
      <p:sp>
        <p:nvSpPr>
          <p:cNvPr id="6" name="Slide Number Placeholder 5">
            <a:extLst>
              <a:ext uri="{FF2B5EF4-FFF2-40B4-BE49-F238E27FC236}">
                <a16:creationId xmlns:a16="http://schemas.microsoft.com/office/drawing/2014/main" id="{80459587-66D4-1AC1-DC91-D810340F138E}"/>
              </a:ext>
            </a:extLst>
          </p:cNvPr>
          <p:cNvSpPr>
            <a:spLocks noGrp="1"/>
          </p:cNvSpPr>
          <p:nvPr>
            <p:ph type="sldNum" sz="quarter" idx="11"/>
          </p:nvPr>
        </p:nvSpPr>
        <p:spPr/>
        <p:txBody>
          <a:bodyPr/>
          <a:lstStyle/>
          <a:p>
            <a:fld id="{25BA54BD-C84D-46CE-8B72-31BFB26ABA43}" type="slidenum">
              <a:rPr lang="en-US" smtClean="0"/>
              <a:t>21</a:t>
            </a:fld>
            <a:endParaRPr lang="en-US" dirty="0"/>
          </a:p>
        </p:txBody>
      </p:sp>
    </p:spTree>
    <p:extLst>
      <p:ext uri="{BB962C8B-B14F-4D97-AF65-F5344CB8AC3E}">
        <p14:creationId xmlns:p14="http://schemas.microsoft.com/office/powerpoint/2010/main" val="465021443"/>
      </p:ext>
    </p:extLst>
  </p:cSld>
  <p:clrMapOvr>
    <a:masterClrMapping/>
  </p:clrMapOvr>
  <mc:AlternateContent xmlns:mc="http://schemas.openxmlformats.org/markup-compatibility/2006" xmlns:p14="http://schemas.microsoft.com/office/powerpoint/2010/main">
    <mc:Choice Requires="p14">
      <p:transition spd="med" p14:dur="700" advTm="70155">
        <p:fade/>
      </p:transition>
    </mc:Choice>
    <mc:Fallback xmlns="">
      <p:transition spd="med" advTm="7015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BB10E-79E9-FF2B-C164-C726BC271F97}"/>
              </a:ext>
            </a:extLst>
          </p:cNvPr>
          <p:cNvSpPr>
            <a:spLocks noGrp="1"/>
          </p:cNvSpPr>
          <p:nvPr>
            <p:ph type="title"/>
          </p:nvPr>
        </p:nvSpPr>
        <p:spPr>
          <a:xfrm>
            <a:off x="760412" y="274638"/>
            <a:ext cx="9906000" cy="1020762"/>
          </a:xfrm>
        </p:spPr>
        <p:txBody>
          <a:bodyPr/>
          <a:lstStyle/>
          <a:p>
            <a:r>
              <a:rPr lang="en-US" dirty="0"/>
              <a:t>Records Review - B</a:t>
            </a:r>
          </a:p>
        </p:txBody>
      </p:sp>
      <p:sp>
        <p:nvSpPr>
          <p:cNvPr id="3" name="Content Placeholder 2">
            <a:extLst>
              <a:ext uri="{FF2B5EF4-FFF2-40B4-BE49-F238E27FC236}">
                <a16:creationId xmlns:a16="http://schemas.microsoft.com/office/drawing/2014/main" id="{510FEB9A-9F5B-92EF-F967-1CF9905C347C}"/>
              </a:ext>
            </a:extLst>
          </p:cNvPr>
          <p:cNvSpPr>
            <a:spLocks noGrp="1"/>
          </p:cNvSpPr>
          <p:nvPr>
            <p:ph idx="1"/>
          </p:nvPr>
        </p:nvSpPr>
        <p:spPr>
          <a:xfrm>
            <a:off x="840508" y="1600200"/>
            <a:ext cx="11155079" cy="4876800"/>
          </a:xfrm>
        </p:spPr>
        <p:txBody>
          <a:bodyPr>
            <a:normAutofit/>
          </a:bodyPr>
          <a:lstStyle/>
          <a:p>
            <a:pPr marL="514350" indent="-514350">
              <a:buFont typeface="+mj-lt"/>
              <a:buAutoNum type="arabicPeriod"/>
            </a:pPr>
            <a:r>
              <a:rPr lang="en-US" sz="4000" dirty="0"/>
              <a:t>Meter installation records</a:t>
            </a:r>
          </a:p>
          <a:p>
            <a:pPr marL="514350" indent="-514350">
              <a:buFont typeface="+mj-lt"/>
              <a:buAutoNum type="arabicPeriod"/>
            </a:pPr>
            <a:r>
              <a:rPr lang="en-US" sz="4000" dirty="0"/>
              <a:t>Property tax records</a:t>
            </a:r>
          </a:p>
          <a:p>
            <a:pPr marL="514350" indent="-514350">
              <a:buFont typeface="+mj-lt"/>
              <a:buAutoNum type="arabicPeriod"/>
            </a:pPr>
            <a:r>
              <a:rPr lang="en-US" sz="4000" dirty="0"/>
              <a:t>Drawings or maps</a:t>
            </a:r>
          </a:p>
          <a:p>
            <a:pPr marL="514350" indent="-514350">
              <a:buFont typeface="+mj-lt"/>
              <a:buAutoNum type="arabicPeriod"/>
            </a:pPr>
            <a:r>
              <a:rPr lang="en-US" sz="4000" dirty="0"/>
              <a:t>Issues: may not be legible, complete, or accurate</a:t>
            </a:r>
          </a:p>
          <a:p>
            <a:endParaRPr lang="en-US" dirty="0"/>
          </a:p>
        </p:txBody>
      </p:sp>
      <p:pic>
        <p:nvPicPr>
          <p:cNvPr id="8" name="Audio 7">
            <a:hlinkClick r:id="" action="ppaction://media"/>
            <a:extLst>
              <a:ext uri="{FF2B5EF4-FFF2-40B4-BE49-F238E27FC236}">
                <a16:creationId xmlns:a16="http://schemas.microsoft.com/office/drawing/2014/main" id="{5CD02542-D651-68E4-8E01-87DDC16C4D5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9A45783E-5B6C-C5BB-BF15-2ABAA6B4BF39}"/>
              </a:ext>
            </a:extLst>
          </p:cNvPr>
          <p:cNvPicPr>
            <a:picLocks noChangeAspect="1"/>
          </p:cNvPicPr>
          <p:nvPr/>
        </p:nvPicPr>
        <p:blipFill>
          <a:blip r:embed="rId6"/>
          <a:stretch>
            <a:fillRect/>
          </a:stretch>
        </p:blipFill>
        <p:spPr>
          <a:xfrm>
            <a:off x="27441" y="5291225"/>
            <a:ext cx="1658256" cy="2371550"/>
          </a:xfrm>
          <a:prstGeom prst="rect">
            <a:avLst/>
          </a:prstGeom>
        </p:spPr>
      </p:pic>
      <p:sp>
        <p:nvSpPr>
          <p:cNvPr id="6" name="Slide Number Placeholder 5">
            <a:extLst>
              <a:ext uri="{FF2B5EF4-FFF2-40B4-BE49-F238E27FC236}">
                <a16:creationId xmlns:a16="http://schemas.microsoft.com/office/drawing/2014/main" id="{FFF47995-F48D-5C2C-D6CE-57C6A4EBDA52}"/>
              </a:ext>
            </a:extLst>
          </p:cNvPr>
          <p:cNvSpPr>
            <a:spLocks noGrp="1"/>
          </p:cNvSpPr>
          <p:nvPr>
            <p:ph type="sldNum" sz="quarter" idx="11"/>
          </p:nvPr>
        </p:nvSpPr>
        <p:spPr/>
        <p:txBody>
          <a:bodyPr/>
          <a:lstStyle/>
          <a:p>
            <a:fld id="{25BA54BD-C84D-46CE-8B72-31BFB26ABA43}" type="slidenum">
              <a:rPr lang="en-US" smtClean="0"/>
              <a:t>22</a:t>
            </a:fld>
            <a:endParaRPr lang="en-US" dirty="0"/>
          </a:p>
        </p:txBody>
      </p:sp>
    </p:spTree>
    <p:extLst>
      <p:ext uri="{BB962C8B-B14F-4D97-AF65-F5344CB8AC3E}">
        <p14:creationId xmlns:p14="http://schemas.microsoft.com/office/powerpoint/2010/main" val="3174674860"/>
      </p:ext>
    </p:extLst>
  </p:cSld>
  <p:clrMapOvr>
    <a:masterClrMapping/>
  </p:clrMapOvr>
  <mc:AlternateContent xmlns:mc="http://schemas.openxmlformats.org/markup-compatibility/2006" xmlns:p14="http://schemas.microsoft.com/office/powerpoint/2010/main">
    <mc:Choice Requires="p14">
      <p:transition spd="med" p14:dur="700" advTm="83263">
        <p:fade/>
      </p:transition>
    </mc:Choice>
    <mc:Fallback xmlns="">
      <p:transition spd="med" advTm="8326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74638"/>
            <a:ext cx="9982200" cy="868362"/>
          </a:xfrm>
        </p:spPr>
        <p:txBody>
          <a:bodyPr/>
          <a:lstStyle/>
          <a:p>
            <a:r>
              <a:rPr lang="en-US" dirty="0"/>
              <a:t>Physical Inspections</a:t>
            </a:r>
          </a:p>
        </p:txBody>
      </p:sp>
      <p:sp>
        <p:nvSpPr>
          <p:cNvPr id="3" name="Content Placeholder 2">
            <a:extLst>
              <a:ext uri="{FF2B5EF4-FFF2-40B4-BE49-F238E27FC236}">
                <a16:creationId xmlns:a16="http://schemas.microsoft.com/office/drawing/2014/main" id="{E5A6A49B-EB48-5F23-9DD9-E56C33BE2FD5}"/>
              </a:ext>
            </a:extLst>
          </p:cNvPr>
          <p:cNvSpPr>
            <a:spLocks noGrp="1"/>
          </p:cNvSpPr>
          <p:nvPr>
            <p:ph idx="1"/>
          </p:nvPr>
        </p:nvSpPr>
        <p:spPr>
          <a:xfrm>
            <a:off x="684212" y="1060494"/>
            <a:ext cx="10210802" cy="4121106"/>
          </a:xfrm>
        </p:spPr>
        <p:txBody>
          <a:bodyPr>
            <a:normAutofit fontScale="85000" lnSpcReduction="20000"/>
          </a:bodyPr>
          <a:lstStyle/>
          <a:p>
            <a:pPr marL="742950" indent="-742950">
              <a:buFont typeface="+mj-lt"/>
              <a:buAutoNum type="arabicPeriod"/>
            </a:pPr>
            <a:r>
              <a:rPr lang="en-US" sz="3900" dirty="0"/>
              <a:t>Mechanical excavation</a:t>
            </a:r>
          </a:p>
          <a:p>
            <a:pPr marL="788670" lvl="1" indent="-514350">
              <a:buFont typeface="+mj-lt"/>
              <a:buAutoNum type="alphaLcParenR"/>
            </a:pPr>
            <a:r>
              <a:rPr lang="en-US" sz="3500" dirty="0"/>
              <a:t>Tried and True</a:t>
            </a:r>
          </a:p>
          <a:p>
            <a:pPr marL="788670" lvl="1" indent="-514350">
              <a:buFont typeface="+mj-lt"/>
              <a:buAutoNum type="alphaLcParenR"/>
            </a:pPr>
            <a:r>
              <a:rPr lang="en-US" sz="3500" dirty="0"/>
              <a:t>Reliable – high accuracy</a:t>
            </a:r>
          </a:p>
          <a:p>
            <a:pPr marL="788670" lvl="1" indent="-514350">
              <a:buFont typeface="+mj-lt"/>
              <a:buAutoNum type="alphaLcParenR"/>
            </a:pPr>
            <a:r>
              <a:rPr lang="en-US" sz="3500" dirty="0"/>
              <a:t>Time consuming</a:t>
            </a:r>
          </a:p>
          <a:p>
            <a:pPr marL="742950" indent="-742950">
              <a:buFont typeface="+mj-lt"/>
              <a:buAutoNum type="arabicPeriod"/>
            </a:pPr>
            <a:r>
              <a:rPr lang="en-US" sz="3900" dirty="0"/>
              <a:t>Hydro Vacuum excavation</a:t>
            </a:r>
          </a:p>
          <a:p>
            <a:pPr marL="788670" lvl="1" indent="-514350">
              <a:buFont typeface="+mj-lt"/>
              <a:buAutoNum type="alphaLcParenR"/>
            </a:pPr>
            <a:r>
              <a:rPr lang="en-US" sz="3500" dirty="0"/>
              <a:t>Alternative</a:t>
            </a:r>
          </a:p>
          <a:p>
            <a:pPr marL="788670" lvl="1" indent="-514350">
              <a:buFont typeface="+mj-lt"/>
              <a:buAutoNum type="alphaLcParenR"/>
            </a:pPr>
            <a:r>
              <a:rPr lang="en-US" sz="3500" dirty="0"/>
              <a:t>Time consuming</a:t>
            </a:r>
          </a:p>
          <a:p>
            <a:pPr marL="742950" indent="-742950">
              <a:buFont typeface="+mj-lt"/>
              <a:buAutoNum type="arabicPeriod"/>
            </a:pPr>
            <a:r>
              <a:rPr lang="en-US" sz="3900" dirty="0"/>
              <a:t>One location both sides PWS &amp; customer</a:t>
            </a:r>
            <a:endParaRPr lang="en-US" sz="3500" dirty="0"/>
          </a:p>
          <a:p>
            <a:pPr marL="1143000" lvl="1" indent="-742950">
              <a:buFont typeface="+mj-lt"/>
              <a:buAutoNum type="alphaLcParenR"/>
            </a:pPr>
            <a:endParaRPr lang="en-US" sz="3700" dirty="0"/>
          </a:p>
          <a:p>
            <a:pPr marL="742950" indent="-742950">
              <a:buFont typeface="+mj-lt"/>
              <a:buAutoNum type="arabicPeriod"/>
            </a:pPr>
            <a:endParaRPr lang="en-US" sz="3900" dirty="0"/>
          </a:p>
          <a:p>
            <a:endParaRPr lang="en-US" dirty="0"/>
          </a:p>
        </p:txBody>
      </p:sp>
      <p:pic>
        <p:nvPicPr>
          <p:cNvPr id="8" name="Audio 7">
            <a:hlinkClick r:id="" action="ppaction://media"/>
            <a:extLst>
              <a:ext uri="{FF2B5EF4-FFF2-40B4-BE49-F238E27FC236}">
                <a16:creationId xmlns:a16="http://schemas.microsoft.com/office/drawing/2014/main" id="{AC3A0A54-A144-2CFB-9B16-2FF90F2A229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9ECEB9D2-DDBF-953C-B8BC-6E3C3A61C1EA}"/>
              </a:ext>
            </a:extLst>
          </p:cNvPr>
          <p:cNvPicPr>
            <a:picLocks noChangeAspect="1"/>
          </p:cNvPicPr>
          <p:nvPr/>
        </p:nvPicPr>
        <p:blipFill>
          <a:blip r:embed="rId6"/>
          <a:stretch>
            <a:fillRect/>
          </a:stretch>
        </p:blipFill>
        <p:spPr>
          <a:xfrm>
            <a:off x="170067" y="5291225"/>
            <a:ext cx="1658256" cy="2371550"/>
          </a:xfrm>
          <a:prstGeom prst="rect">
            <a:avLst/>
          </a:prstGeom>
        </p:spPr>
      </p:pic>
      <p:sp>
        <p:nvSpPr>
          <p:cNvPr id="6" name="Slide Number Placeholder 5">
            <a:extLst>
              <a:ext uri="{FF2B5EF4-FFF2-40B4-BE49-F238E27FC236}">
                <a16:creationId xmlns:a16="http://schemas.microsoft.com/office/drawing/2014/main" id="{5F08AB6B-1EC7-0B78-63B9-F2221622D046}"/>
              </a:ext>
            </a:extLst>
          </p:cNvPr>
          <p:cNvSpPr>
            <a:spLocks noGrp="1"/>
          </p:cNvSpPr>
          <p:nvPr>
            <p:ph type="sldNum" sz="quarter" idx="11"/>
          </p:nvPr>
        </p:nvSpPr>
        <p:spPr/>
        <p:txBody>
          <a:bodyPr/>
          <a:lstStyle/>
          <a:p>
            <a:fld id="{25BA54BD-C84D-46CE-8B72-31BFB26ABA43}" type="slidenum">
              <a:rPr lang="en-US" smtClean="0"/>
              <a:t>23</a:t>
            </a:fld>
            <a:endParaRPr lang="en-US" dirty="0"/>
          </a:p>
        </p:txBody>
      </p:sp>
    </p:spTree>
    <p:extLst>
      <p:ext uri="{BB962C8B-B14F-4D97-AF65-F5344CB8AC3E}">
        <p14:creationId xmlns:p14="http://schemas.microsoft.com/office/powerpoint/2010/main" val="3073491291"/>
      </p:ext>
    </p:extLst>
  </p:cSld>
  <p:clrMapOvr>
    <a:masterClrMapping/>
  </p:clrMapOvr>
  <mc:AlternateContent xmlns:mc="http://schemas.openxmlformats.org/markup-compatibility/2006" xmlns:p14="http://schemas.microsoft.com/office/powerpoint/2010/main">
    <mc:Choice Requires="p14">
      <p:transition spd="med" p14:dur="700" advTm="176559">
        <p:fade/>
      </p:transition>
    </mc:Choice>
    <mc:Fallback xmlns="">
      <p:transition spd="med" advTm="17655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612" y="274638"/>
            <a:ext cx="9829800" cy="1020762"/>
          </a:xfrm>
        </p:spPr>
        <p:txBody>
          <a:bodyPr/>
          <a:lstStyle/>
          <a:p>
            <a:r>
              <a:rPr lang="en-US" dirty="0"/>
              <a:t>Service Line Inventory Jargon - </a:t>
            </a:r>
          </a:p>
        </p:txBody>
      </p:sp>
      <p:sp>
        <p:nvSpPr>
          <p:cNvPr id="3" name="Content Placeholder 2">
            <a:extLst>
              <a:ext uri="{FF2B5EF4-FFF2-40B4-BE49-F238E27FC236}">
                <a16:creationId xmlns:a16="http://schemas.microsoft.com/office/drawing/2014/main" id="{BD618EE5-7C9E-270F-C707-FE1AFBCB85E1}"/>
              </a:ext>
            </a:extLst>
          </p:cNvPr>
          <p:cNvSpPr>
            <a:spLocks noGrp="1"/>
          </p:cNvSpPr>
          <p:nvPr>
            <p:ph idx="1"/>
          </p:nvPr>
        </p:nvSpPr>
        <p:spPr>
          <a:xfrm>
            <a:off x="835024" y="1147303"/>
            <a:ext cx="11158975" cy="4267200"/>
          </a:xfrm>
        </p:spPr>
        <p:txBody>
          <a:bodyPr>
            <a:normAutofit/>
          </a:bodyPr>
          <a:lstStyle/>
          <a:p>
            <a:pPr marL="514350" indent="-514350">
              <a:buFont typeface="+mj-lt"/>
              <a:buAutoNum type="arabicPeriod"/>
            </a:pPr>
            <a:r>
              <a:rPr lang="en-US" sz="3200" dirty="0"/>
              <a:t>Initial SL inventory completed (to the State) October 16, 2024</a:t>
            </a:r>
          </a:p>
          <a:p>
            <a:pPr marL="514350" indent="-514350">
              <a:buFont typeface="+mj-lt"/>
              <a:buAutoNum type="arabicPeriod"/>
            </a:pPr>
            <a:r>
              <a:rPr lang="en-US" sz="3200" dirty="0"/>
              <a:t>Lead Service Lines (Lead Service Lines)</a:t>
            </a:r>
          </a:p>
          <a:p>
            <a:pPr marL="514350" indent="-514350">
              <a:buFont typeface="+mj-lt"/>
              <a:buAutoNum type="arabicPeriod"/>
            </a:pPr>
            <a:r>
              <a:rPr lang="en-US" sz="3200" dirty="0"/>
              <a:t>Galvanized lines Requiring Replacement</a:t>
            </a:r>
          </a:p>
          <a:p>
            <a:pPr marL="514350" indent="-514350">
              <a:buFont typeface="+mj-lt"/>
              <a:buAutoNum type="arabicPeriod"/>
            </a:pPr>
            <a:r>
              <a:rPr lang="en-US" sz="3200" dirty="0"/>
              <a:t>Non-Lead </a:t>
            </a:r>
          </a:p>
          <a:p>
            <a:pPr marL="514350" indent="-514350">
              <a:buFont typeface="+mj-lt"/>
              <a:buAutoNum type="arabicPeriod"/>
            </a:pPr>
            <a:r>
              <a:rPr lang="en-US" sz="3200" dirty="0"/>
              <a:t>Unknown Service Lines (lead status) (UNK)</a:t>
            </a:r>
          </a:p>
        </p:txBody>
      </p:sp>
      <p:pic>
        <p:nvPicPr>
          <p:cNvPr id="8" name="Audio 7">
            <a:hlinkClick r:id="" action="ppaction://media"/>
            <a:extLst>
              <a:ext uri="{FF2B5EF4-FFF2-40B4-BE49-F238E27FC236}">
                <a16:creationId xmlns:a16="http://schemas.microsoft.com/office/drawing/2014/main" id="{202B38BB-D415-AE42-ABF0-92CD4E76641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CA92BD3A-4F55-D84B-E7CE-80828B4DFCB8}"/>
              </a:ext>
            </a:extLst>
          </p:cNvPr>
          <p:cNvPicPr>
            <a:picLocks noChangeAspect="1"/>
          </p:cNvPicPr>
          <p:nvPr/>
        </p:nvPicPr>
        <p:blipFill>
          <a:blip r:embed="rId6"/>
          <a:stretch>
            <a:fillRect/>
          </a:stretch>
        </p:blipFill>
        <p:spPr>
          <a:xfrm>
            <a:off x="173508" y="5288177"/>
            <a:ext cx="1658256" cy="2371550"/>
          </a:xfrm>
          <a:prstGeom prst="rect">
            <a:avLst/>
          </a:prstGeom>
        </p:spPr>
      </p:pic>
      <p:sp>
        <p:nvSpPr>
          <p:cNvPr id="6" name="Slide Number Placeholder 5">
            <a:extLst>
              <a:ext uri="{FF2B5EF4-FFF2-40B4-BE49-F238E27FC236}">
                <a16:creationId xmlns:a16="http://schemas.microsoft.com/office/drawing/2014/main" id="{BFCB8514-B498-CEE2-5593-2DC6F1928853}"/>
              </a:ext>
            </a:extLst>
          </p:cNvPr>
          <p:cNvSpPr>
            <a:spLocks noGrp="1"/>
          </p:cNvSpPr>
          <p:nvPr>
            <p:ph type="sldNum" sz="quarter" idx="11"/>
          </p:nvPr>
        </p:nvSpPr>
        <p:spPr/>
        <p:txBody>
          <a:bodyPr/>
          <a:lstStyle/>
          <a:p>
            <a:fld id="{25BA54BD-C84D-46CE-8B72-31BFB26ABA43}" type="slidenum">
              <a:rPr lang="en-US" smtClean="0"/>
              <a:t>24</a:t>
            </a:fld>
            <a:endParaRPr lang="en-US" dirty="0"/>
          </a:p>
        </p:txBody>
      </p:sp>
    </p:spTree>
    <p:extLst>
      <p:ext uri="{BB962C8B-B14F-4D97-AF65-F5344CB8AC3E}">
        <p14:creationId xmlns:p14="http://schemas.microsoft.com/office/powerpoint/2010/main" val="4234860786"/>
      </p:ext>
    </p:extLst>
  </p:cSld>
  <p:clrMapOvr>
    <a:masterClrMapping/>
  </p:clrMapOvr>
  <mc:AlternateContent xmlns:mc="http://schemas.openxmlformats.org/markup-compatibility/2006" xmlns:p14="http://schemas.microsoft.com/office/powerpoint/2010/main">
    <mc:Choice Requires="p14">
      <p:transition spd="med" p14:dur="700" advTm="68692">
        <p:fade/>
      </p:transition>
    </mc:Choice>
    <mc:Fallback xmlns="">
      <p:transition spd="med" advTm="6869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2" y="274638"/>
            <a:ext cx="9906000" cy="1020762"/>
          </a:xfrm>
        </p:spPr>
        <p:txBody>
          <a:bodyPr/>
          <a:lstStyle/>
          <a:p>
            <a:r>
              <a:rPr lang="en-US" dirty="0"/>
              <a:t>Visual Testing</a:t>
            </a:r>
          </a:p>
        </p:txBody>
      </p:sp>
      <p:sp>
        <p:nvSpPr>
          <p:cNvPr id="3" name="Content Placeholder 2">
            <a:extLst>
              <a:ext uri="{FF2B5EF4-FFF2-40B4-BE49-F238E27FC236}">
                <a16:creationId xmlns:a16="http://schemas.microsoft.com/office/drawing/2014/main" id="{672EA50E-00A7-E511-237B-46E9F2B45C6F}"/>
              </a:ext>
            </a:extLst>
          </p:cNvPr>
          <p:cNvSpPr>
            <a:spLocks noGrp="1"/>
          </p:cNvSpPr>
          <p:nvPr>
            <p:ph idx="1"/>
          </p:nvPr>
        </p:nvSpPr>
        <p:spPr>
          <a:xfrm>
            <a:off x="760412" y="1905000"/>
            <a:ext cx="9906002" cy="4267200"/>
          </a:xfrm>
        </p:spPr>
        <p:txBody>
          <a:bodyPr>
            <a:normAutofit/>
          </a:bodyPr>
          <a:lstStyle/>
          <a:p>
            <a:pPr marL="514350" indent="-514350">
              <a:buFont typeface="+mj-lt"/>
              <a:buAutoNum type="arabicPeriod"/>
            </a:pPr>
            <a:r>
              <a:rPr lang="en-US" sz="3200" dirty="0"/>
              <a:t>Scratch test – lead appears shiny when scratched</a:t>
            </a:r>
          </a:p>
          <a:p>
            <a:pPr marL="514350" indent="-514350">
              <a:buFont typeface="+mj-lt"/>
              <a:buAutoNum type="arabicPeriod"/>
            </a:pPr>
            <a:r>
              <a:rPr lang="en-US" sz="3200" dirty="0"/>
              <a:t>Magnet test – iron pipe is magnetic, lead pipe is not</a:t>
            </a:r>
          </a:p>
          <a:p>
            <a:pPr marL="514350" indent="-514350">
              <a:buFont typeface="+mj-lt"/>
              <a:buAutoNum type="arabicPeriod"/>
            </a:pPr>
            <a:r>
              <a:rPr lang="en-US" sz="3200" dirty="0"/>
              <a:t>Residential surveys </a:t>
            </a:r>
          </a:p>
          <a:p>
            <a:pPr marL="514350" indent="-514350">
              <a:buFont typeface="+mj-lt"/>
              <a:buAutoNum type="arabicPeriod"/>
            </a:pPr>
            <a:r>
              <a:rPr lang="en-US" sz="3200" dirty="0"/>
              <a:t>Photos (if from owner must have date stamp)</a:t>
            </a:r>
          </a:p>
          <a:p>
            <a:pPr marL="514350" indent="-514350">
              <a:buFont typeface="+mj-lt"/>
              <a:buAutoNum type="arabicPeriod"/>
            </a:pPr>
            <a:r>
              <a:rPr lang="en-US" sz="3200" dirty="0"/>
              <a:t>Plumbers</a:t>
            </a:r>
          </a:p>
        </p:txBody>
      </p:sp>
      <p:pic>
        <p:nvPicPr>
          <p:cNvPr id="8" name="Audio 7">
            <a:hlinkClick r:id="" action="ppaction://media"/>
            <a:extLst>
              <a:ext uri="{FF2B5EF4-FFF2-40B4-BE49-F238E27FC236}">
                <a16:creationId xmlns:a16="http://schemas.microsoft.com/office/drawing/2014/main" id="{081C48AF-10E3-140B-F39E-8C459F49A07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5" name="Picture 4">
            <a:extLst>
              <a:ext uri="{FF2B5EF4-FFF2-40B4-BE49-F238E27FC236}">
                <a16:creationId xmlns:a16="http://schemas.microsoft.com/office/drawing/2014/main" id="{D931FC4D-C325-1788-1F1D-C132D6DEE514}"/>
              </a:ext>
            </a:extLst>
          </p:cNvPr>
          <p:cNvPicPr>
            <a:picLocks noChangeAspect="1"/>
          </p:cNvPicPr>
          <p:nvPr/>
        </p:nvPicPr>
        <p:blipFill>
          <a:blip r:embed="rId6"/>
          <a:stretch>
            <a:fillRect/>
          </a:stretch>
        </p:blipFill>
        <p:spPr>
          <a:xfrm>
            <a:off x="227012" y="5288177"/>
            <a:ext cx="1658256" cy="2371550"/>
          </a:xfrm>
          <a:prstGeom prst="rect">
            <a:avLst/>
          </a:prstGeom>
        </p:spPr>
      </p:pic>
      <p:sp>
        <p:nvSpPr>
          <p:cNvPr id="6" name="Slide Number Placeholder 5">
            <a:extLst>
              <a:ext uri="{FF2B5EF4-FFF2-40B4-BE49-F238E27FC236}">
                <a16:creationId xmlns:a16="http://schemas.microsoft.com/office/drawing/2014/main" id="{55C91328-2CA7-CDE5-4CDC-BD791E2BEB64}"/>
              </a:ext>
            </a:extLst>
          </p:cNvPr>
          <p:cNvSpPr>
            <a:spLocks noGrp="1"/>
          </p:cNvSpPr>
          <p:nvPr>
            <p:ph type="sldNum" sz="quarter" idx="11"/>
          </p:nvPr>
        </p:nvSpPr>
        <p:spPr/>
        <p:txBody>
          <a:bodyPr/>
          <a:lstStyle/>
          <a:p>
            <a:fld id="{25BA54BD-C84D-46CE-8B72-31BFB26ABA43}" type="slidenum">
              <a:rPr lang="en-US" smtClean="0"/>
              <a:t>25</a:t>
            </a:fld>
            <a:endParaRPr lang="en-US" dirty="0"/>
          </a:p>
        </p:txBody>
      </p:sp>
    </p:spTree>
    <p:extLst>
      <p:ext uri="{BB962C8B-B14F-4D97-AF65-F5344CB8AC3E}">
        <p14:creationId xmlns:p14="http://schemas.microsoft.com/office/powerpoint/2010/main" val="1797304117"/>
      </p:ext>
    </p:extLst>
  </p:cSld>
  <p:clrMapOvr>
    <a:masterClrMapping/>
  </p:clrMapOvr>
  <mc:AlternateContent xmlns:mc="http://schemas.openxmlformats.org/markup-compatibility/2006" xmlns:p14="http://schemas.microsoft.com/office/powerpoint/2010/main">
    <mc:Choice Requires="p14">
      <p:transition spd="med" p14:dur="700" advTm="107445">
        <p:fade/>
      </p:transition>
    </mc:Choice>
    <mc:Fallback xmlns="">
      <p:transition spd="med" advTm="10744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74638"/>
            <a:ext cx="9982200" cy="868362"/>
          </a:xfrm>
        </p:spPr>
        <p:txBody>
          <a:bodyPr/>
          <a:lstStyle/>
          <a:p>
            <a:r>
              <a:rPr lang="en-US" dirty="0"/>
              <a:t>Statistical Analysis – For Unknown Connections</a:t>
            </a:r>
          </a:p>
        </p:txBody>
      </p:sp>
      <p:sp>
        <p:nvSpPr>
          <p:cNvPr id="3" name="Content Placeholder 2">
            <a:extLst>
              <a:ext uri="{FF2B5EF4-FFF2-40B4-BE49-F238E27FC236}">
                <a16:creationId xmlns:a16="http://schemas.microsoft.com/office/drawing/2014/main" id="{E5A6A49B-EB48-5F23-9DD9-E56C33BE2FD5}"/>
              </a:ext>
            </a:extLst>
          </p:cNvPr>
          <p:cNvSpPr>
            <a:spLocks noGrp="1"/>
          </p:cNvSpPr>
          <p:nvPr>
            <p:ph idx="1"/>
          </p:nvPr>
        </p:nvSpPr>
        <p:spPr>
          <a:xfrm>
            <a:off x="684212" y="1143000"/>
            <a:ext cx="10972800" cy="4495800"/>
          </a:xfrm>
        </p:spPr>
        <p:txBody>
          <a:bodyPr>
            <a:normAutofit fontScale="77500" lnSpcReduction="20000"/>
          </a:bodyPr>
          <a:lstStyle/>
          <a:p>
            <a:r>
              <a:rPr lang="en-US" sz="3500" dirty="0"/>
              <a:t>No known Lead Service Lines - UNK – statistically verify – 95 percent confidence interval</a:t>
            </a:r>
          </a:p>
          <a:p>
            <a:r>
              <a:rPr lang="en-US" sz="3500" dirty="0"/>
              <a:t>Requires physical inspection</a:t>
            </a:r>
          </a:p>
          <a:p>
            <a:r>
              <a:rPr lang="en-US" sz="3500" dirty="0"/>
              <a:t>If ANY lead is found – UNK cannot be categorized as NON-LEAD</a:t>
            </a:r>
          </a:p>
          <a:p>
            <a:r>
              <a:rPr lang="en-US" sz="3500" dirty="0"/>
              <a:t>If ANY lead is found – method cannot be used</a:t>
            </a:r>
          </a:p>
          <a:p>
            <a:r>
              <a:rPr lang="en-US" sz="3500" dirty="0"/>
              <a:t>Statistical verification</a:t>
            </a:r>
          </a:p>
          <a:p>
            <a:pPr lvl="2"/>
            <a:r>
              <a:rPr lang="en-US" sz="3300" dirty="0"/>
              <a:t>Less than 1500 unknowns – inspect 20%</a:t>
            </a:r>
          </a:p>
          <a:p>
            <a:pPr lvl="2"/>
            <a:r>
              <a:rPr lang="en-US" sz="3300" dirty="0"/>
              <a:t>1,500 unknowns – inspect 322 for 95% confidence</a:t>
            </a:r>
          </a:p>
          <a:p>
            <a:pPr lvl="2"/>
            <a:r>
              <a:rPr lang="en-US" sz="3300" dirty="0"/>
              <a:t>3,000 unknowns – inspect 341</a:t>
            </a:r>
          </a:p>
          <a:p>
            <a:pPr lvl="2"/>
            <a:r>
              <a:rPr lang="en-US" sz="3300" dirty="0"/>
              <a:t>5,000 unknowns – inspect 361</a:t>
            </a:r>
          </a:p>
          <a:p>
            <a:pPr lvl="2"/>
            <a:r>
              <a:rPr lang="en-US" sz="3300" dirty="0"/>
              <a:t>10,000 unknowns – </a:t>
            </a:r>
            <a:r>
              <a:rPr lang="en-US" sz="3300"/>
              <a:t>inspect 381</a:t>
            </a:r>
            <a:endParaRPr lang="en-US" sz="3300" dirty="0"/>
          </a:p>
          <a:p>
            <a:endParaRPr lang="en-US" dirty="0"/>
          </a:p>
        </p:txBody>
      </p:sp>
      <p:pic>
        <p:nvPicPr>
          <p:cNvPr id="9" name="Audio 8">
            <a:hlinkClick r:id="" action="ppaction://media"/>
            <a:extLst>
              <a:ext uri="{FF2B5EF4-FFF2-40B4-BE49-F238E27FC236}">
                <a16:creationId xmlns:a16="http://schemas.microsoft.com/office/drawing/2014/main" id="{8FC3F668-BF79-C6B1-4383-AD5BAE9B221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485CC81B-F6BB-2B99-739F-0EAD968F17F7}"/>
              </a:ext>
            </a:extLst>
          </p:cNvPr>
          <p:cNvPicPr>
            <a:picLocks noChangeAspect="1"/>
          </p:cNvPicPr>
          <p:nvPr/>
        </p:nvPicPr>
        <p:blipFill>
          <a:blip r:embed="rId6"/>
          <a:stretch>
            <a:fillRect/>
          </a:stretch>
        </p:blipFill>
        <p:spPr>
          <a:xfrm>
            <a:off x="99536" y="5291225"/>
            <a:ext cx="1658256" cy="2371550"/>
          </a:xfrm>
          <a:prstGeom prst="rect">
            <a:avLst/>
          </a:prstGeom>
        </p:spPr>
      </p:pic>
      <p:sp>
        <p:nvSpPr>
          <p:cNvPr id="5" name="Slide Number Placeholder 4">
            <a:extLst>
              <a:ext uri="{FF2B5EF4-FFF2-40B4-BE49-F238E27FC236}">
                <a16:creationId xmlns:a16="http://schemas.microsoft.com/office/drawing/2014/main" id="{802EB596-8D77-D530-C42D-E0E766449EC8}"/>
              </a:ext>
            </a:extLst>
          </p:cNvPr>
          <p:cNvSpPr>
            <a:spLocks noGrp="1"/>
          </p:cNvSpPr>
          <p:nvPr>
            <p:ph type="sldNum" sz="quarter" idx="11"/>
          </p:nvPr>
        </p:nvSpPr>
        <p:spPr/>
        <p:txBody>
          <a:bodyPr/>
          <a:lstStyle/>
          <a:p>
            <a:fld id="{25BA54BD-C84D-46CE-8B72-31BFB26ABA43}" type="slidenum">
              <a:rPr lang="en-US" smtClean="0"/>
              <a:t>26</a:t>
            </a:fld>
            <a:endParaRPr lang="en-US" dirty="0"/>
          </a:p>
        </p:txBody>
      </p:sp>
    </p:spTree>
    <p:extLst>
      <p:ext uri="{BB962C8B-B14F-4D97-AF65-F5344CB8AC3E}">
        <p14:creationId xmlns:p14="http://schemas.microsoft.com/office/powerpoint/2010/main" val="1160959328"/>
      </p:ext>
    </p:extLst>
  </p:cSld>
  <p:clrMapOvr>
    <a:masterClrMapping/>
  </p:clrMapOvr>
  <mc:AlternateContent xmlns:mc="http://schemas.openxmlformats.org/markup-compatibility/2006" xmlns:p14="http://schemas.microsoft.com/office/powerpoint/2010/main">
    <mc:Choice Requires="p14">
      <p:transition spd="med" p14:dur="700" advTm="177546">
        <p:fade/>
      </p:transition>
    </mc:Choice>
    <mc:Fallback xmlns="">
      <p:transition spd="med" advTm="1775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E0A05-B824-DAEF-10E3-8793EA8300F2}"/>
              </a:ext>
            </a:extLst>
          </p:cNvPr>
          <p:cNvSpPr>
            <a:spLocks noGrp="1"/>
          </p:cNvSpPr>
          <p:nvPr>
            <p:ph type="title"/>
          </p:nvPr>
        </p:nvSpPr>
        <p:spPr>
          <a:xfrm>
            <a:off x="4332967" y="5638800"/>
            <a:ext cx="2819400" cy="838200"/>
          </a:xfrm>
        </p:spPr>
        <p:txBody>
          <a:bodyPr>
            <a:normAutofit/>
          </a:bodyPr>
          <a:lstStyle/>
          <a:p>
            <a:r>
              <a:rPr lang="en-US" dirty="0">
                <a:solidFill>
                  <a:srgbClr val="FF0000"/>
                </a:solidFill>
              </a:rPr>
              <a:t>HOW MANY?</a:t>
            </a:r>
          </a:p>
        </p:txBody>
      </p:sp>
      <p:pic>
        <p:nvPicPr>
          <p:cNvPr id="9" name="Audio 8">
            <a:hlinkClick r:id="" action="ppaction://media"/>
            <a:extLst>
              <a:ext uri="{FF2B5EF4-FFF2-40B4-BE49-F238E27FC236}">
                <a16:creationId xmlns:a16="http://schemas.microsoft.com/office/drawing/2014/main" id="{6660B039-818A-17D5-F569-A8F298972BD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3" name="Picture 2">
            <a:extLst>
              <a:ext uri="{FF2B5EF4-FFF2-40B4-BE49-F238E27FC236}">
                <a16:creationId xmlns:a16="http://schemas.microsoft.com/office/drawing/2014/main" id="{107B5737-0E5C-81EF-C07A-F24CDB0D7CBA}"/>
              </a:ext>
            </a:extLst>
          </p:cNvPr>
          <p:cNvPicPr>
            <a:picLocks noChangeAspect="1"/>
          </p:cNvPicPr>
          <p:nvPr/>
        </p:nvPicPr>
        <p:blipFill>
          <a:blip r:embed="rId6"/>
          <a:stretch>
            <a:fillRect/>
          </a:stretch>
        </p:blipFill>
        <p:spPr>
          <a:xfrm>
            <a:off x="227012" y="5257800"/>
            <a:ext cx="1658256" cy="2371550"/>
          </a:xfrm>
          <a:prstGeom prst="rect">
            <a:avLst/>
          </a:prstGeom>
        </p:spPr>
      </p:pic>
      <p:sp>
        <p:nvSpPr>
          <p:cNvPr id="4" name="Slide Number Placeholder 3">
            <a:extLst>
              <a:ext uri="{FF2B5EF4-FFF2-40B4-BE49-F238E27FC236}">
                <a16:creationId xmlns:a16="http://schemas.microsoft.com/office/drawing/2014/main" id="{3831E518-1DE5-210F-73CE-435E9D5FD71B}"/>
              </a:ext>
            </a:extLst>
          </p:cNvPr>
          <p:cNvSpPr>
            <a:spLocks noGrp="1"/>
          </p:cNvSpPr>
          <p:nvPr>
            <p:ph type="sldNum" sz="quarter" idx="11"/>
          </p:nvPr>
        </p:nvSpPr>
        <p:spPr/>
        <p:txBody>
          <a:bodyPr/>
          <a:lstStyle/>
          <a:p>
            <a:fld id="{25BA54BD-C84D-46CE-8B72-31BFB26ABA43}" type="slidenum">
              <a:rPr lang="en-US" smtClean="0"/>
              <a:t>27</a:t>
            </a:fld>
            <a:endParaRPr lang="en-US" dirty="0"/>
          </a:p>
        </p:txBody>
      </p:sp>
      <p:pic>
        <p:nvPicPr>
          <p:cNvPr id="7" name="Content Placeholder 6">
            <a:extLst>
              <a:ext uri="{FF2B5EF4-FFF2-40B4-BE49-F238E27FC236}">
                <a16:creationId xmlns:a16="http://schemas.microsoft.com/office/drawing/2014/main" id="{30BE8C45-5CAD-0587-20A9-7F6C14DE67A8}"/>
              </a:ext>
            </a:extLst>
          </p:cNvPr>
          <p:cNvPicPr>
            <a:picLocks noGrp="1" noChangeAspect="1"/>
          </p:cNvPicPr>
          <p:nvPr>
            <p:ph idx="1"/>
          </p:nvPr>
        </p:nvPicPr>
        <p:blipFill>
          <a:blip r:embed="rId7"/>
          <a:stretch>
            <a:fillRect/>
          </a:stretch>
        </p:blipFill>
        <p:spPr>
          <a:xfrm>
            <a:off x="1795359" y="32004"/>
            <a:ext cx="8039939" cy="5715000"/>
          </a:xfrm>
        </p:spPr>
      </p:pic>
    </p:spTree>
    <p:extLst>
      <p:ext uri="{BB962C8B-B14F-4D97-AF65-F5344CB8AC3E}">
        <p14:creationId xmlns:p14="http://schemas.microsoft.com/office/powerpoint/2010/main" val="545453191"/>
      </p:ext>
    </p:extLst>
  </p:cSld>
  <p:clrMapOvr>
    <a:masterClrMapping/>
  </p:clrMapOvr>
  <mc:AlternateContent xmlns:mc="http://schemas.openxmlformats.org/markup-compatibility/2006" xmlns:p14="http://schemas.microsoft.com/office/powerpoint/2010/main">
    <mc:Choice Requires="p14">
      <p:transition spd="med" p14:dur="700" advTm="102293">
        <p:fade/>
      </p:transition>
    </mc:Choice>
    <mc:Fallback xmlns="">
      <p:transition spd="med" advTm="10229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E95F0-7372-5A40-667E-1ABD1C0820E1}"/>
              </a:ext>
            </a:extLst>
          </p:cNvPr>
          <p:cNvSpPr>
            <a:spLocks noGrp="1"/>
          </p:cNvSpPr>
          <p:nvPr>
            <p:ph type="title"/>
          </p:nvPr>
        </p:nvSpPr>
        <p:spPr>
          <a:xfrm>
            <a:off x="684212" y="274638"/>
            <a:ext cx="9982200" cy="1020762"/>
          </a:xfrm>
        </p:spPr>
        <p:txBody>
          <a:bodyPr/>
          <a:lstStyle/>
          <a:p>
            <a:r>
              <a:rPr lang="pt-BR" dirty="0"/>
              <a:t>OAR -333-061-0036 (10)(h)(A)(iii)</a:t>
            </a:r>
            <a:endParaRPr lang="en-US" dirty="0"/>
          </a:p>
        </p:txBody>
      </p:sp>
      <p:sp>
        <p:nvSpPr>
          <p:cNvPr id="3" name="Content Placeholder 2">
            <a:extLst>
              <a:ext uri="{FF2B5EF4-FFF2-40B4-BE49-F238E27FC236}">
                <a16:creationId xmlns:a16="http://schemas.microsoft.com/office/drawing/2014/main" id="{6ED6A2F7-7CB2-9B4E-734D-6C1291FB20B5}"/>
              </a:ext>
            </a:extLst>
          </p:cNvPr>
          <p:cNvSpPr>
            <a:spLocks noGrp="1"/>
          </p:cNvSpPr>
          <p:nvPr>
            <p:ph idx="1"/>
          </p:nvPr>
        </p:nvSpPr>
        <p:spPr>
          <a:xfrm>
            <a:off x="604803" y="1295400"/>
            <a:ext cx="11125200" cy="4609516"/>
          </a:xfrm>
        </p:spPr>
        <p:txBody>
          <a:bodyPr>
            <a:normAutofit fontScale="85000" lnSpcReduction="10000"/>
          </a:bodyPr>
          <a:lstStyle/>
          <a:p>
            <a:pPr marL="0" indent="0">
              <a:buNone/>
            </a:pPr>
            <a:r>
              <a:rPr lang="en-US" sz="3200" dirty="0"/>
              <a:t>(iii) Each service line, or portion of the service line where ownership is </a:t>
            </a:r>
            <a:r>
              <a:rPr lang="en-US" sz="3200" b="1" dirty="0"/>
              <a:t>split, </a:t>
            </a:r>
            <a:r>
              <a:rPr lang="en-US" sz="3200" dirty="0"/>
              <a:t>must be categorized in the inventory in the following manner: </a:t>
            </a:r>
          </a:p>
          <a:p>
            <a:pPr marL="0" indent="0">
              <a:buNone/>
            </a:pPr>
            <a:r>
              <a:rPr lang="en-US" sz="3200" dirty="0"/>
              <a:t>	(I) Lead – SL is made of lead</a:t>
            </a:r>
          </a:p>
          <a:p>
            <a:pPr marL="0" indent="0">
              <a:buNone/>
            </a:pPr>
            <a:r>
              <a:rPr lang="en-US" sz="3200" dirty="0"/>
              <a:t>	(II) Galvanized Requiring Replacement – downstream of Lead 	Service Lines or current from UNK</a:t>
            </a:r>
          </a:p>
          <a:p>
            <a:pPr marL="0" indent="0">
              <a:buNone/>
            </a:pPr>
            <a:r>
              <a:rPr lang="en-US" sz="3200" dirty="0"/>
              <a:t>	(III) Non-Lead –evidenced based proof NO lead, classified as 	Non-Lead</a:t>
            </a:r>
          </a:p>
          <a:p>
            <a:pPr marL="0" indent="0">
              <a:buNone/>
            </a:pPr>
            <a:r>
              <a:rPr lang="en-US" sz="3200" dirty="0"/>
              <a:t>	(IV) "Lead Status Unknown" where the service line material is not 	known to be lead, galvanized requiring replacement, or a non-	lead service line, such as where there is no documented evidence 	supporting material classification. </a:t>
            </a:r>
            <a:endParaRPr lang="en-US" sz="3000" dirty="0"/>
          </a:p>
        </p:txBody>
      </p:sp>
      <p:pic>
        <p:nvPicPr>
          <p:cNvPr id="18" name="Audio 17">
            <a:hlinkClick r:id="" action="ppaction://media"/>
            <a:extLst>
              <a:ext uri="{FF2B5EF4-FFF2-40B4-BE49-F238E27FC236}">
                <a16:creationId xmlns:a16="http://schemas.microsoft.com/office/drawing/2014/main" id="{8BED964C-9203-BDD5-11C2-C891258A266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26013534-575E-AA8F-5B2F-D9F6ECC7687E}"/>
              </a:ext>
            </a:extLst>
          </p:cNvPr>
          <p:cNvPicPr>
            <a:picLocks noChangeAspect="1"/>
          </p:cNvPicPr>
          <p:nvPr/>
        </p:nvPicPr>
        <p:blipFill>
          <a:blip r:embed="rId6"/>
          <a:stretch>
            <a:fillRect/>
          </a:stretch>
        </p:blipFill>
        <p:spPr>
          <a:xfrm>
            <a:off x="0" y="5291225"/>
            <a:ext cx="1658256" cy="2371550"/>
          </a:xfrm>
          <a:prstGeom prst="rect">
            <a:avLst/>
          </a:prstGeom>
        </p:spPr>
      </p:pic>
      <p:sp>
        <p:nvSpPr>
          <p:cNvPr id="6" name="Slide Number Placeholder 5">
            <a:extLst>
              <a:ext uri="{FF2B5EF4-FFF2-40B4-BE49-F238E27FC236}">
                <a16:creationId xmlns:a16="http://schemas.microsoft.com/office/drawing/2014/main" id="{F0867A5B-4D67-0E91-74C9-ED698362D077}"/>
              </a:ext>
            </a:extLst>
          </p:cNvPr>
          <p:cNvSpPr>
            <a:spLocks noGrp="1"/>
          </p:cNvSpPr>
          <p:nvPr>
            <p:ph type="sldNum" sz="quarter" idx="11"/>
          </p:nvPr>
        </p:nvSpPr>
        <p:spPr/>
        <p:txBody>
          <a:bodyPr/>
          <a:lstStyle/>
          <a:p>
            <a:fld id="{25BA54BD-C84D-46CE-8B72-31BFB26ABA43}" type="slidenum">
              <a:rPr lang="en-US" smtClean="0"/>
              <a:t>28</a:t>
            </a:fld>
            <a:endParaRPr lang="en-US" dirty="0"/>
          </a:p>
        </p:txBody>
      </p:sp>
    </p:spTree>
    <p:extLst>
      <p:ext uri="{BB962C8B-B14F-4D97-AF65-F5344CB8AC3E}">
        <p14:creationId xmlns:p14="http://schemas.microsoft.com/office/powerpoint/2010/main" val="1963389527"/>
      </p:ext>
    </p:extLst>
  </p:cSld>
  <p:clrMapOvr>
    <a:masterClrMapping/>
  </p:clrMapOvr>
  <mc:AlternateContent xmlns:mc="http://schemas.openxmlformats.org/markup-compatibility/2006" xmlns:p14="http://schemas.microsoft.com/office/powerpoint/2010/main">
    <mc:Choice Requires="p14">
      <p:transition spd="med" p14:dur="700" advTm="187946">
        <p:fade/>
      </p:transition>
    </mc:Choice>
    <mc:Fallback xmlns="">
      <p:transition spd="med" advTm="1879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1A9F7A-BE50-FB8B-6FF7-704D80DFF105}"/>
              </a:ext>
            </a:extLst>
          </p:cNvPr>
          <p:cNvSpPr>
            <a:spLocks noGrp="1"/>
          </p:cNvSpPr>
          <p:nvPr>
            <p:ph type="sldNum" sz="quarter" idx="11"/>
          </p:nvPr>
        </p:nvSpPr>
        <p:spPr/>
        <p:txBody>
          <a:bodyPr/>
          <a:lstStyle/>
          <a:p>
            <a:fld id="{25BA54BD-C84D-46CE-8B72-31BFB26ABA43}" type="slidenum">
              <a:rPr lang="en-US" smtClean="0"/>
              <a:t>29</a:t>
            </a:fld>
            <a:endParaRPr lang="en-US" dirty="0"/>
          </a:p>
        </p:txBody>
      </p:sp>
      <p:pic>
        <p:nvPicPr>
          <p:cNvPr id="5" name="Picture 4">
            <a:extLst>
              <a:ext uri="{FF2B5EF4-FFF2-40B4-BE49-F238E27FC236}">
                <a16:creationId xmlns:a16="http://schemas.microsoft.com/office/drawing/2014/main" id="{3E3C3C96-6F7F-59A4-1EBA-0086BAB0D3D7}"/>
              </a:ext>
            </a:extLst>
          </p:cNvPr>
          <p:cNvPicPr>
            <a:picLocks noChangeAspect="1"/>
          </p:cNvPicPr>
          <p:nvPr/>
        </p:nvPicPr>
        <p:blipFill>
          <a:blip r:embed="rId5"/>
          <a:stretch>
            <a:fillRect/>
          </a:stretch>
        </p:blipFill>
        <p:spPr>
          <a:xfrm>
            <a:off x="1979612" y="277589"/>
            <a:ext cx="8665883" cy="6237059"/>
          </a:xfrm>
          <a:prstGeom prst="rect">
            <a:avLst/>
          </a:prstGeom>
          <a:ln>
            <a:solidFill>
              <a:schemeClr val="tx1"/>
            </a:solidFill>
          </a:ln>
        </p:spPr>
      </p:pic>
      <p:sp>
        <p:nvSpPr>
          <p:cNvPr id="6" name="TextBox 5">
            <a:extLst>
              <a:ext uri="{FF2B5EF4-FFF2-40B4-BE49-F238E27FC236}">
                <a16:creationId xmlns:a16="http://schemas.microsoft.com/office/drawing/2014/main" id="{86F0E6E1-DA61-0390-7490-DA1AA47CF12B}"/>
              </a:ext>
            </a:extLst>
          </p:cNvPr>
          <p:cNvSpPr txBox="1"/>
          <p:nvPr/>
        </p:nvSpPr>
        <p:spPr>
          <a:xfrm>
            <a:off x="2284412" y="4962489"/>
            <a:ext cx="2620696" cy="461665"/>
          </a:xfrm>
          <a:prstGeom prst="rect">
            <a:avLst/>
          </a:prstGeom>
          <a:noFill/>
        </p:spPr>
        <p:txBody>
          <a:bodyPr wrap="square" rtlCol="0">
            <a:spAutoFit/>
          </a:bodyPr>
          <a:lstStyle/>
          <a:p>
            <a:r>
              <a:rPr lang="en-US" b="1" dirty="0">
                <a:solidFill>
                  <a:srgbClr val="0000FF"/>
                </a:solidFill>
                <a:latin typeface="+mj-lt"/>
              </a:rPr>
              <a:t>Galvanized Line</a:t>
            </a:r>
          </a:p>
        </p:txBody>
      </p:sp>
      <p:sp>
        <p:nvSpPr>
          <p:cNvPr id="7" name="TextBox 6">
            <a:extLst>
              <a:ext uri="{FF2B5EF4-FFF2-40B4-BE49-F238E27FC236}">
                <a16:creationId xmlns:a16="http://schemas.microsoft.com/office/drawing/2014/main" id="{B5120B82-BF0A-9D09-296B-EE95D63CFE75}"/>
              </a:ext>
            </a:extLst>
          </p:cNvPr>
          <p:cNvSpPr txBox="1"/>
          <p:nvPr/>
        </p:nvSpPr>
        <p:spPr>
          <a:xfrm>
            <a:off x="8228012" y="1664678"/>
            <a:ext cx="1531936" cy="461665"/>
          </a:xfrm>
          <a:prstGeom prst="rect">
            <a:avLst/>
          </a:prstGeom>
          <a:noFill/>
        </p:spPr>
        <p:txBody>
          <a:bodyPr wrap="square" rtlCol="0">
            <a:spAutoFit/>
          </a:bodyPr>
          <a:lstStyle/>
          <a:p>
            <a:r>
              <a:rPr lang="en-US" b="1" dirty="0">
                <a:solidFill>
                  <a:srgbClr val="0000FF"/>
                </a:solidFill>
                <a:latin typeface="+mn-lt"/>
              </a:rPr>
              <a:t>Not GRR</a:t>
            </a:r>
          </a:p>
        </p:txBody>
      </p:sp>
      <p:sp>
        <p:nvSpPr>
          <p:cNvPr id="8" name="TextBox 7">
            <a:extLst>
              <a:ext uri="{FF2B5EF4-FFF2-40B4-BE49-F238E27FC236}">
                <a16:creationId xmlns:a16="http://schemas.microsoft.com/office/drawing/2014/main" id="{8E9E3DBA-8623-0C71-9135-84E9ADC15BC0}"/>
              </a:ext>
            </a:extLst>
          </p:cNvPr>
          <p:cNvSpPr txBox="1"/>
          <p:nvPr/>
        </p:nvSpPr>
        <p:spPr>
          <a:xfrm>
            <a:off x="5860776" y="4962489"/>
            <a:ext cx="1914525" cy="461665"/>
          </a:xfrm>
          <a:prstGeom prst="rect">
            <a:avLst/>
          </a:prstGeom>
          <a:noFill/>
        </p:spPr>
        <p:txBody>
          <a:bodyPr wrap="square" rtlCol="0">
            <a:spAutoFit/>
          </a:bodyPr>
          <a:lstStyle/>
          <a:p>
            <a:r>
              <a:rPr lang="en-US" b="1" dirty="0">
                <a:solidFill>
                  <a:srgbClr val="0000FF"/>
                </a:solidFill>
                <a:latin typeface="+mj-lt"/>
              </a:rPr>
              <a:t>Non- Lead </a:t>
            </a:r>
          </a:p>
        </p:txBody>
      </p:sp>
      <p:pic>
        <p:nvPicPr>
          <p:cNvPr id="10" name="Picture 9">
            <a:extLst>
              <a:ext uri="{FF2B5EF4-FFF2-40B4-BE49-F238E27FC236}">
                <a16:creationId xmlns:a16="http://schemas.microsoft.com/office/drawing/2014/main" id="{82D4CD8F-8AE6-9BE4-0F73-D70D438B65A6}"/>
              </a:ext>
            </a:extLst>
          </p:cNvPr>
          <p:cNvPicPr>
            <a:picLocks noChangeAspect="1"/>
          </p:cNvPicPr>
          <p:nvPr/>
        </p:nvPicPr>
        <p:blipFill>
          <a:blip r:embed="rId6"/>
          <a:stretch>
            <a:fillRect/>
          </a:stretch>
        </p:blipFill>
        <p:spPr>
          <a:xfrm>
            <a:off x="312511" y="5291225"/>
            <a:ext cx="1658256" cy="2371550"/>
          </a:xfrm>
          <a:prstGeom prst="rect">
            <a:avLst/>
          </a:prstGeom>
        </p:spPr>
      </p:pic>
      <p:pic>
        <p:nvPicPr>
          <p:cNvPr id="20" name="Audio 19">
            <a:hlinkClick r:id="" action="ppaction://media"/>
            <a:extLst>
              <a:ext uri="{FF2B5EF4-FFF2-40B4-BE49-F238E27FC236}">
                <a16:creationId xmlns:a16="http://schemas.microsoft.com/office/drawing/2014/main" id="{354379F2-CF99-6001-F1CF-FDEF7F239220}"/>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49129" y="4718304"/>
            <a:ext cx="2057400" cy="2057400"/>
          </a:xfrm>
          <a:prstGeom prst="ellipse">
            <a:avLst/>
          </a:prstGeom>
        </p:spPr>
      </p:pic>
    </p:spTree>
    <p:extLst>
      <p:ext uri="{BB962C8B-B14F-4D97-AF65-F5344CB8AC3E}">
        <p14:creationId xmlns:p14="http://schemas.microsoft.com/office/powerpoint/2010/main" val="1411649165"/>
      </p:ext>
    </p:extLst>
  </p:cSld>
  <p:clrMapOvr>
    <a:masterClrMapping/>
  </p:clrMapOvr>
  <mc:AlternateContent xmlns:mc="http://schemas.openxmlformats.org/markup-compatibility/2006" xmlns:p14="http://schemas.microsoft.com/office/powerpoint/2010/main">
    <mc:Choice Requires="p14">
      <p:transition spd="med" p14:dur="700" advTm="93552">
        <p:fade/>
      </p:transition>
    </mc:Choice>
    <mc:Fallback xmlns="">
      <p:transition spd="med" advTm="9355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184AE-F67D-D8E3-E6AD-A0A83624A9E6}"/>
              </a:ext>
            </a:extLst>
          </p:cNvPr>
          <p:cNvSpPr>
            <a:spLocks noGrp="1"/>
          </p:cNvSpPr>
          <p:nvPr>
            <p:ph type="title"/>
          </p:nvPr>
        </p:nvSpPr>
        <p:spPr>
          <a:xfrm>
            <a:off x="379412" y="274638"/>
            <a:ext cx="10287000" cy="1020762"/>
          </a:xfrm>
        </p:spPr>
        <p:txBody>
          <a:bodyPr/>
          <a:lstStyle/>
          <a:p>
            <a:r>
              <a:rPr lang="en-US" dirty="0"/>
              <a:t>Oregon’s Website for Lead Info</a:t>
            </a:r>
          </a:p>
        </p:txBody>
      </p:sp>
      <p:sp>
        <p:nvSpPr>
          <p:cNvPr id="3" name="Content Placeholder 2">
            <a:extLst>
              <a:ext uri="{FF2B5EF4-FFF2-40B4-BE49-F238E27FC236}">
                <a16:creationId xmlns:a16="http://schemas.microsoft.com/office/drawing/2014/main" id="{C683B119-88AE-549A-991E-44FB397B59CE}"/>
              </a:ext>
            </a:extLst>
          </p:cNvPr>
          <p:cNvSpPr>
            <a:spLocks noGrp="1"/>
          </p:cNvSpPr>
          <p:nvPr>
            <p:ph idx="1"/>
          </p:nvPr>
        </p:nvSpPr>
        <p:spPr>
          <a:xfrm>
            <a:off x="227012" y="1905000"/>
            <a:ext cx="11582400" cy="4267200"/>
          </a:xfrm>
        </p:spPr>
        <p:txBody>
          <a:bodyPr>
            <a:normAutofit/>
          </a:bodyPr>
          <a:lstStyle/>
          <a:p>
            <a:pPr marL="0" indent="0" algn="ctr">
              <a:buNone/>
            </a:pPr>
            <a:r>
              <a:rPr lang="en-US" sz="7200" dirty="0">
                <a:hlinkClick r:id="rId5"/>
              </a:rPr>
              <a:t>www.Oregon.gov/LCRR</a:t>
            </a:r>
            <a:endParaRPr lang="en-US" sz="7200" dirty="0"/>
          </a:p>
          <a:p>
            <a:pPr marL="0" indent="0" algn="ctr">
              <a:buNone/>
            </a:pPr>
            <a:r>
              <a:rPr lang="en-US" sz="7200" dirty="0"/>
              <a:t> </a:t>
            </a:r>
          </a:p>
        </p:txBody>
      </p:sp>
      <p:pic>
        <p:nvPicPr>
          <p:cNvPr id="20" name="Audio 19">
            <a:hlinkClick r:id="" action="ppaction://media"/>
            <a:extLst>
              <a:ext uri="{FF2B5EF4-FFF2-40B4-BE49-F238E27FC236}">
                <a16:creationId xmlns:a16="http://schemas.microsoft.com/office/drawing/2014/main" id="{41916460-179F-261C-C38E-A7AA779BDA7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49129" y="4718304"/>
            <a:ext cx="2057400" cy="2057400"/>
          </a:xfrm>
          <a:prstGeom prst="ellipse">
            <a:avLst/>
          </a:prstGeom>
        </p:spPr>
      </p:pic>
      <p:pic>
        <p:nvPicPr>
          <p:cNvPr id="5" name="Picture 4">
            <a:extLst>
              <a:ext uri="{FF2B5EF4-FFF2-40B4-BE49-F238E27FC236}">
                <a16:creationId xmlns:a16="http://schemas.microsoft.com/office/drawing/2014/main" id="{59F2BFCD-223E-9154-8D2E-C8108039AE50}"/>
              </a:ext>
            </a:extLst>
          </p:cNvPr>
          <p:cNvPicPr>
            <a:picLocks noChangeAspect="1"/>
          </p:cNvPicPr>
          <p:nvPr/>
        </p:nvPicPr>
        <p:blipFill>
          <a:blip r:embed="rId7"/>
          <a:stretch>
            <a:fillRect/>
          </a:stretch>
        </p:blipFill>
        <p:spPr>
          <a:xfrm>
            <a:off x="227012" y="5288177"/>
            <a:ext cx="1658256" cy="2371550"/>
          </a:xfrm>
          <a:prstGeom prst="rect">
            <a:avLst/>
          </a:prstGeom>
        </p:spPr>
      </p:pic>
      <p:sp>
        <p:nvSpPr>
          <p:cNvPr id="6" name="Slide Number Placeholder 5">
            <a:extLst>
              <a:ext uri="{FF2B5EF4-FFF2-40B4-BE49-F238E27FC236}">
                <a16:creationId xmlns:a16="http://schemas.microsoft.com/office/drawing/2014/main" id="{0DAE383A-30EC-D278-69D8-0523C5256277}"/>
              </a:ext>
            </a:extLst>
          </p:cNvPr>
          <p:cNvSpPr>
            <a:spLocks noGrp="1"/>
          </p:cNvSpPr>
          <p:nvPr>
            <p:ph type="sldNum" sz="quarter" idx="11"/>
          </p:nvPr>
        </p:nvSpPr>
        <p:spPr/>
        <p:txBody>
          <a:bodyPr/>
          <a:lstStyle/>
          <a:p>
            <a:fld id="{25BA54BD-C84D-46CE-8B72-31BFB26ABA43}" type="slidenum">
              <a:rPr lang="en-US" smtClean="0"/>
              <a:t>3</a:t>
            </a:fld>
            <a:endParaRPr lang="en-US" dirty="0"/>
          </a:p>
        </p:txBody>
      </p:sp>
    </p:spTree>
    <p:extLst>
      <p:ext uri="{BB962C8B-B14F-4D97-AF65-F5344CB8AC3E}">
        <p14:creationId xmlns:p14="http://schemas.microsoft.com/office/powerpoint/2010/main" val="384042362"/>
      </p:ext>
    </p:extLst>
  </p:cSld>
  <p:clrMapOvr>
    <a:masterClrMapping/>
  </p:clrMapOvr>
  <mc:AlternateContent xmlns:mc="http://schemas.openxmlformats.org/markup-compatibility/2006" xmlns:p14="http://schemas.microsoft.com/office/powerpoint/2010/main">
    <mc:Choice Requires="p14">
      <p:transition spd="med" p14:dur="700" advTm="37361">
        <p:fade/>
      </p:transition>
    </mc:Choice>
    <mc:Fallback xmlns="">
      <p:transition spd="med" advTm="3736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74638"/>
            <a:ext cx="9982200" cy="868362"/>
          </a:xfrm>
        </p:spPr>
        <p:txBody>
          <a:bodyPr/>
          <a:lstStyle/>
          <a:p>
            <a:r>
              <a:rPr lang="en-US" dirty="0"/>
              <a:t>Inventory Planning Stages</a:t>
            </a:r>
          </a:p>
        </p:txBody>
      </p:sp>
      <p:sp>
        <p:nvSpPr>
          <p:cNvPr id="3" name="Content Placeholder 2">
            <a:extLst>
              <a:ext uri="{FF2B5EF4-FFF2-40B4-BE49-F238E27FC236}">
                <a16:creationId xmlns:a16="http://schemas.microsoft.com/office/drawing/2014/main" id="{E5A6A49B-EB48-5F23-9DD9-E56C33BE2FD5}"/>
              </a:ext>
            </a:extLst>
          </p:cNvPr>
          <p:cNvSpPr>
            <a:spLocks noGrp="1"/>
          </p:cNvSpPr>
          <p:nvPr>
            <p:ph idx="1"/>
          </p:nvPr>
        </p:nvSpPr>
        <p:spPr>
          <a:xfrm>
            <a:off x="684212" y="1269347"/>
            <a:ext cx="10820400" cy="4495800"/>
          </a:xfrm>
        </p:spPr>
        <p:txBody>
          <a:bodyPr>
            <a:normAutofit fontScale="85000" lnSpcReduction="20000"/>
          </a:bodyPr>
          <a:lstStyle/>
          <a:p>
            <a:pPr marL="514350" indent="-514350">
              <a:buFont typeface="+mj-lt"/>
              <a:buAutoNum type="arabicPeriod"/>
            </a:pPr>
            <a:r>
              <a:rPr lang="en-US" sz="3300" dirty="0"/>
              <a:t>Planning – no approval necessary by DWS</a:t>
            </a:r>
          </a:p>
          <a:p>
            <a:pPr marL="514350" indent="-514350">
              <a:buFont typeface="+mj-lt"/>
              <a:buAutoNum type="arabicPeriod"/>
            </a:pPr>
            <a:r>
              <a:rPr lang="en-US" sz="3300" dirty="0"/>
              <a:t>Staffing – determine additional time – current workload - knowledge</a:t>
            </a:r>
          </a:p>
          <a:p>
            <a:pPr marL="514350" indent="-514350">
              <a:buFont typeface="+mj-lt"/>
              <a:buAutoNum type="arabicPeriod"/>
            </a:pPr>
            <a:r>
              <a:rPr lang="en-US" sz="3300" dirty="0"/>
              <a:t>Collect data – existing “available” or starting new</a:t>
            </a:r>
          </a:p>
          <a:p>
            <a:pPr marL="514350" indent="-514350">
              <a:buFont typeface="+mj-lt"/>
              <a:buAutoNum type="arabicPeriod"/>
            </a:pPr>
            <a:r>
              <a:rPr lang="en-US" sz="3300" dirty="0"/>
              <a:t>Considerations</a:t>
            </a:r>
          </a:p>
          <a:p>
            <a:pPr marL="788670" lvl="1" indent="-514350">
              <a:buFont typeface="+mj-lt"/>
              <a:buAutoNum type="alphaLcPeriod"/>
            </a:pPr>
            <a:r>
              <a:rPr lang="en-US" sz="3300" dirty="0"/>
              <a:t>Approved methods</a:t>
            </a:r>
          </a:p>
          <a:p>
            <a:pPr marL="788670" lvl="1" indent="-514350">
              <a:buFont typeface="+mj-lt"/>
              <a:buAutoNum type="alphaLcPeriod"/>
            </a:pPr>
            <a:r>
              <a:rPr lang="en-US" sz="3300" dirty="0"/>
              <a:t>Homeowner impacts</a:t>
            </a:r>
          </a:p>
          <a:p>
            <a:pPr marL="788670" lvl="1" indent="-514350">
              <a:buFont typeface="+mj-lt"/>
              <a:buAutoNum type="alphaLcPeriod"/>
            </a:pPr>
            <a:r>
              <a:rPr lang="en-US" sz="3300" dirty="0"/>
              <a:t>Costs</a:t>
            </a:r>
          </a:p>
          <a:p>
            <a:pPr marL="514350" indent="-514350">
              <a:buFont typeface="+mj-lt"/>
              <a:buAutoNum type="arabicPeriod"/>
            </a:pPr>
            <a:r>
              <a:rPr lang="en-US" sz="3300" dirty="0"/>
              <a:t>Use DWS template – spreadsheet</a:t>
            </a:r>
          </a:p>
          <a:p>
            <a:pPr marL="514350" indent="-514350">
              <a:buFont typeface="+mj-lt"/>
              <a:buAutoNum type="arabicPeriod"/>
            </a:pPr>
            <a:r>
              <a:rPr lang="en-US" sz="3300" dirty="0"/>
              <a:t>1</a:t>
            </a:r>
            <a:r>
              <a:rPr lang="en-US" sz="3300" baseline="30000" dirty="0"/>
              <a:t>st</a:t>
            </a:r>
            <a:r>
              <a:rPr lang="en-US" sz="3300" dirty="0"/>
              <a:t> priority – can this be completed with current resources?</a:t>
            </a:r>
          </a:p>
          <a:p>
            <a:pPr lvl="1"/>
            <a:endParaRPr lang="en-US" dirty="0"/>
          </a:p>
        </p:txBody>
      </p:sp>
      <p:pic>
        <p:nvPicPr>
          <p:cNvPr id="19" name="Audio 18">
            <a:hlinkClick r:id="" action="ppaction://media"/>
            <a:extLst>
              <a:ext uri="{FF2B5EF4-FFF2-40B4-BE49-F238E27FC236}">
                <a16:creationId xmlns:a16="http://schemas.microsoft.com/office/drawing/2014/main" id="{22F59354-8B1E-44D3-4845-EF3D5B7EBEC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5C6F8211-5904-7945-8492-5D43B8D8F27A}"/>
              </a:ext>
            </a:extLst>
          </p:cNvPr>
          <p:cNvPicPr>
            <a:picLocks noChangeAspect="1"/>
          </p:cNvPicPr>
          <p:nvPr/>
        </p:nvPicPr>
        <p:blipFill>
          <a:blip r:embed="rId6"/>
          <a:stretch>
            <a:fillRect/>
          </a:stretch>
        </p:blipFill>
        <p:spPr>
          <a:xfrm>
            <a:off x="303212" y="5397587"/>
            <a:ext cx="1658256" cy="2371550"/>
          </a:xfrm>
          <a:prstGeom prst="rect">
            <a:avLst/>
          </a:prstGeom>
        </p:spPr>
      </p:pic>
      <p:sp>
        <p:nvSpPr>
          <p:cNvPr id="6" name="Slide Number Placeholder 5">
            <a:extLst>
              <a:ext uri="{FF2B5EF4-FFF2-40B4-BE49-F238E27FC236}">
                <a16:creationId xmlns:a16="http://schemas.microsoft.com/office/drawing/2014/main" id="{056B23EC-4C81-75D6-8E61-887E84BB112D}"/>
              </a:ext>
            </a:extLst>
          </p:cNvPr>
          <p:cNvSpPr>
            <a:spLocks noGrp="1"/>
          </p:cNvSpPr>
          <p:nvPr>
            <p:ph type="sldNum" sz="quarter" idx="11"/>
          </p:nvPr>
        </p:nvSpPr>
        <p:spPr/>
        <p:txBody>
          <a:bodyPr/>
          <a:lstStyle/>
          <a:p>
            <a:fld id="{25BA54BD-C84D-46CE-8B72-31BFB26ABA43}" type="slidenum">
              <a:rPr lang="en-US" smtClean="0"/>
              <a:t>30</a:t>
            </a:fld>
            <a:endParaRPr lang="en-US" dirty="0"/>
          </a:p>
        </p:txBody>
      </p:sp>
    </p:spTree>
    <p:extLst>
      <p:ext uri="{BB962C8B-B14F-4D97-AF65-F5344CB8AC3E}">
        <p14:creationId xmlns:p14="http://schemas.microsoft.com/office/powerpoint/2010/main" val="1253115709"/>
      </p:ext>
    </p:extLst>
  </p:cSld>
  <p:clrMapOvr>
    <a:masterClrMapping/>
  </p:clrMapOvr>
  <mc:AlternateContent xmlns:mc="http://schemas.openxmlformats.org/markup-compatibility/2006" xmlns:p14="http://schemas.microsoft.com/office/powerpoint/2010/main">
    <mc:Choice Requires="p14">
      <p:transition spd="med" p14:dur="700" advTm="243890">
        <p:fade/>
      </p:transition>
    </mc:Choice>
    <mc:Fallback xmlns="">
      <p:transition spd="med" advTm="2438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184AE-F67D-D8E3-E6AD-A0A83624A9E6}"/>
              </a:ext>
            </a:extLst>
          </p:cNvPr>
          <p:cNvSpPr>
            <a:spLocks noGrp="1"/>
          </p:cNvSpPr>
          <p:nvPr>
            <p:ph type="title"/>
          </p:nvPr>
        </p:nvSpPr>
        <p:spPr>
          <a:xfrm>
            <a:off x="379412" y="274638"/>
            <a:ext cx="10287000" cy="1020762"/>
          </a:xfrm>
        </p:spPr>
        <p:txBody>
          <a:bodyPr/>
          <a:lstStyle/>
          <a:p>
            <a:r>
              <a:rPr lang="en-US" dirty="0"/>
              <a:t>Drinking Water Services Website</a:t>
            </a:r>
          </a:p>
        </p:txBody>
      </p:sp>
      <p:sp>
        <p:nvSpPr>
          <p:cNvPr id="3" name="Content Placeholder 2">
            <a:extLst>
              <a:ext uri="{FF2B5EF4-FFF2-40B4-BE49-F238E27FC236}">
                <a16:creationId xmlns:a16="http://schemas.microsoft.com/office/drawing/2014/main" id="{C683B119-88AE-549A-991E-44FB397B59CE}"/>
              </a:ext>
            </a:extLst>
          </p:cNvPr>
          <p:cNvSpPr>
            <a:spLocks noGrp="1"/>
          </p:cNvSpPr>
          <p:nvPr>
            <p:ph idx="1"/>
          </p:nvPr>
        </p:nvSpPr>
        <p:spPr>
          <a:xfrm>
            <a:off x="227012" y="1905000"/>
            <a:ext cx="11582400" cy="4267200"/>
          </a:xfrm>
        </p:spPr>
        <p:txBody>
          <a:bodyPr>
            <a:normAutofit/>
          </a:bodyPr>
          <a:lstStyle/>
          <a:p>
            <a:pPr marL="0" indent="0" algn="ctr">
              <a:buNone/>
            </a:pPr>
            <a:r>
              <a:rPr lang="en-US" sz="7200" dirty="0">
                <a:hlinkClick r:id="rId5"/>
              </a:rPr>
              <a:t>www.Oregon.gov/LCRR</a:t>
            </a:r>
            <a:endParaRPr lang="en-US" sz="7200" dirty="0"/>
          </a:p>
          <a:p>
            <a:pPr marL="0" indent="0" algn="ctr">
              <a:buNone/>
            </a:pPr>
            <a:r>
              <a:rPr lang="en-US" sz="7200" dirty="0"/>
              <a:t>QR Code</a:t>
            </a:r>
          </a:p>
          <a:p>
            <a:pPr marL="0" indent="0" algn="ctr">
              <a:buNone/>
            </a:pPr>
            <a:r>
              <a:rPr lang="en-US" sz="7200" dirty="0"/>
              <a:t> </a:t>
            </a:r>
          </a:p>
        </p:txBody>
      </p:sp>
      <p:pic>
        <p:nvPicPr>
          <p:cNvPr id="10" name="Audio 9">
            <a:hlinkClick r:id="" action="ppaction://media"/>
            <a:extLst>
              <a:ext uri="{FF2B5EF4-FFF2-40B4-BE49-F238E27FC236}">
                <a16:creationId xmlns:a16="http://schemas.microsoft.com/office/drawing/2014/main" id="{690BB52E-912B-D52A-9FEC-CEB3EBC5F1A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49129" y="4718304"/>
            <a:ext cx="2057400" cy="2057400"/>
          </a:xfrm>
          <a:prstGeom prst="ellipse">
            <a:avLst/>
          </a:prstGeom>
        </p:spPr>
      </p:pic>
      <p:pic>
        <p:nvPicPr>
          <p:cNvPr id="5" name="Picture 4">
            <a:extLst>
              <a:ext uri="{FF2B5EF4-FFF2-40B4-BE49-F238E27FC236}">
                <a16:creationId xmlns:a16="http://schemas.microsoft.com/office/drawing/2014/main" id="{2CAAA908-4F38-512D-9172-B1B761D29BA2}"/>
              </a:ext>
            </a:extLst>
          </p:cNvPr>
          <p:cNvPicPr>
            <a:picLocks noChangeAspect="1"/>
          </p:cNvPicPr>
          <p:nvPr/>
        </p:nvPicPr>
        <p:blipFill>
          <a:blip r:embed="rId7"/>
          <a:stretch>
            <a:fillRect/>
          </a:stretch>
        </p:blipFill>
        <p:spPr>
          <a:xfrm>
            <a:off x="379412" y="5284548"/>
            <a:ext cx="1658256" cy="2371550"/>
          </a:xfrm>
          <a:prstGeom prst="rect">
            <a:avLst/>
          </a:prstGeom>
        </p:spPr>
      </p:pic>
      <p:sp>
        <p:nvSpPr>
          <p:cNvPr id="6" name="Slide Number Placeholder 5">
            <a:extLst>
              <a:ext uri="{FF2B5EF4-FFF2-40B4-BE49-F238E27FC236}">
                <a16:creationId xmlns:a16="http://schemas.microsoft.com/office/drawing/2014/main" id="{F0DC8BEA-8177-25F9-E917-90FC1F71B1C9}"/>
              </a:ext>
            </a:extLst>
          </p:cNvPr>
          <p:cNvSpPr>
            <a:spLocks noGrp="1"/>
          </p:cNvSpPr>
          <p:nvPr>
            <p:ph type="sldNum" sz="quarter" idx="11"/>
          </p:nvPr>
        </p:nvSpPr>
        <p:spPr/>
        <p:txBody>
          <a:bodyPr/>
          <a:lstStyle/>
          <a:p>
            <a:fld id="{25BA54BD-C84D-46CE-8B72-31BFB26ABA43}" type="slidenum">
              <a:rPr lang="en-US" smtClean="0"/>
              <a:t>31</a:t>
            </a:fld>
            <a:endParaRPr lang="en-US" dirty="0"/>
          </a:p>
        </p:txBody>
      </p:sp>
    </p:spTree>
    <p:extLst>
      <p:ext uri="{BB962C8B-B14F-4D97-AF65-F5344CB8AC3E}">
        <p14:creationId xmlns:p14="http://schemas.microsoft.com/office/powerpoint/2010/main" val="2330040357"/>
      </p:ext>
    </p:extLst>
  </p:cSld>
  <p:clrMapOvr>
    <a:masterClrMapping/>
  </p:clrMapOvr>
  <mc:AlternateContent xmlns:mc="http://schemas.openxmlformats.org/markup-compatibility/2006" xmlns:p14="http://schemas.microsoft.com/office/powerpoint/2010/main">
    <mc:Choice Requires="p14">
      <p:transition spd="med" p14:dur="700" advTm="76835">
        <p:fade/>
      </p:transition>
    </mc:Choice>
    <mc:Fallback xmlns="">
      <p:transition spd="med" advTm="7683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F4BD39-E3AC-35E2-0C03-9EB5C6DEFAF8}"/>
              </a:ext>
            </a:extLst>
          </p:cNvPr>
          <p:cNvSpPr>
            <a:spLocks noGrp="1"/>
          </p:cNvSpPr>
          <p:nvPr>
            <p:ph type="title"/>
          </p:nvPr>
        </p:nvSpPr>
        <p:spPr/>
        <p:txBody>
          <a:bodyPr/>
          <a:lstStyle/>
          <a:p>
            <a:r>
              <a:rPr lang="en-US" dirty="0"/>
              <a:t>QR Code – use Smart Phone to link to webpage</a:t>
            </a:r>
          </a:p>
        </p:txBody>
      </p:sp>
      <p:sp>
        <p:nvSpPr>
          <p:cNvPr id="2" name="Slide Number Placeholder 1">
            <a:extLst>
              <a:ext uri="{FF2B5EF4-FFF2-40B4-BE49-F238E27FC236}">
                <a16:creationId xmlns:a16="http://schemas.microsoft.com/office/drawing/2014/main" id="{12072338-B19A-0C90-2727-34C23AB0D60F}"/>
              </a:ext>
            </a:extLst>
          </p:cNvPr>
          <p:cNvSpPr>
            <a:spLocks noGrp="1"/>
          </p:cNvSpPr>
          <p:nvPr>
            <p:ph type="sldNum" sz="quarter" idx="11"/>
          </p:nvPr>
        </p:nvSpPr>
        <p:spPr/>
        <p:txBody>
          <a:bodyPr/>
          <a:lstStyle/>
          <a:p>
            <a:fld id="{25BA54BD-C84D-46CE-8B72-31BFB26ABA43}" type="slidenum">
              <a:rPr lang="en-US" smtClean="0"/>
              <a:t>32</a:t>
            </a:fld>
            <a:endParaRPr lang="en-US"/>
          </a:p>
        </p:txBody>
      </p:sp>
      <p:pic>
        <p:nvPicPr>
          <p:cNvPr id="3" name="Picture 2">
            <a:extLst>
              <a:ext uri="{FF2B5EF4-FFF2-40B4-BE49-F238E27FC236}">
                <a16:creationId xmlns:a16="http://schemas.microsoft.com/office/drawing/2014/main" id="{99048447-E158-8843-3E8F-793F4C551D5C}"/>
              </a:ext>
            </a:extLst>
          </p:cNvPr>
          <p:cNvPicPr>
            <a:picLocks noChangeAspect="1"/>
          </p:cNvPicPr>
          <p:nvPr/>
        </p:nvPicPr>
        <p:blipFill>
          <a:blip r:embed="rId4"/>
          <a:stretch>
            <a:fillRect/>
          </a:stretch>
        </p:blipFill>
        <p:spPr>
          <a:xfrm>
            <a:off x="3946793" y="1281381"/>
            <a:ext cx="4295238" cy="4295238"/>
          </a:xfrm>
          <a:prstGeom prst="rect">
            <a:avLst/>
          </a:prstGeom>
        </p:spPr>
      </p:pic>
      <p:pic>
        <p:nvPicPr>
          <p:cNvPr id="7" name="Audio 6">
            <a:hlinkClick r:id="" action="ppaction://media"/>
            <a:extLst>
              <a:ext uri="{FF2B5EF4-FFF2-40B4-BE49-F238E27FC236}">
                <a16:creationId xmlns:a16="http://schemas.microsoft.com/office/drawing/2014/main" id="{68160388-F686-3EFD-87B6-45838D4A870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spTree>
    <p:extLst>
      <p:ext uri="{BB962C8B-B14F-4D97-AF65-F5344CB8AC3E}">
        <p14:creationId xmlns:p14="http://schemas.microsoft.com/office/powerpoint/2010/main" val="835305364"/>
      </p:ext>
    </p:extLst>
  </p:cSld>
  <p:clrMapOvr>
    <a:masterClrMapping/>
  </p:clrMapOvr>
  <mc:AlternateContent xmlns:mc="http://schemas.openxmlformats.org/markup-compatibility/2006" xmlns:p14="http://schemas.microsoft.com/office/powerpoint/2010/main">
    <mc:Choice Requires="p14">
      <p:transition spd="med" p14:dur="700" advTm="29239">
        <p:fade/>
      </p:transition>
    </mc:Choice>
    <mc:Fallback xmlns="">
      <p:transition spd="med" advTm="2923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184AE-F67D-D8E3-E6AD-A0A83624A9E6}"/>
              </a:ext>
            </a:extLst>
          </p:cNvPr>
          <p:cNvSpPr>
            <a:spLocks noGrp="1"/>
          </p:cNvSpPr>
          <p:nvPr>
            <p:ph type="title"/>
          </p:nvPr>
        </p:nvSpPr>
        <p:spPr>
          <a:xfrm>
            <a:off x="379412" y="274638"/>
            <a:ext cx="11430000" cy="1020762"/>
          </a:xfrm>
        </p:spPr>
        <p:txBody>
          <a:bodyPr/>
          <a:lstStyle/>
          <a:p>
            <a:pPr algn="ctr"/>
            <a:r>
              <a:rPr lang="en-US" dirty="0"/>
              <a:t>Environmental Protection Agency’s Website  - QR Code</a:t>
            </a:r>
          </a:p>
        </p:txBody>
      </p:sp>
      <p:pic>
        <p:nvPicPr>
          <p:cNvPr id="5" name="Picture 4">
            <a:extLst>
              <a:ext uri="{FF2B5EF4-FFF2-40B4-BE49-F238E27FC236}">
                <a16:creationId xmlns:a16="http://schemas.microsoft.com/office/drawing/2014/main" id="{2CAAA908-4F38-512D-9172-B1B761D29BA2}"/>
              </a:ext>
            </a:extLst>
          </p:cNvPr>
          <p:cNvPicPr>
            <a:picLocks noChangeAspect="1"/>
          </p:cNvPicPr>
          <p:nvPr/>
        </p:nvPicPr>
        <p:blipFill>
          <a:blip r:embed="rId5"/>
          <a:stretch>
            <a:fillRect/>
          </a:stretch>
        </p:blipFill>
        <p:spPr>
          <a:xfrm>
            <a:off x="379412" y="5284548"/>
            <a:ext cx="1658256" cy="2371550"/>
          </a:xfrm>
          <a:prstGeom prst="rect">
            <a:avLst/>
          </a:prstGeom>
        </p:spPr>
      </p:pic>
      <p:sp>
        <p:nvSpPr>
          <p:cNvPr id="6" name="Slide Number Placeholder 5">
            <a:extLst>
              <a:ext uri="{FF2B5EF4-FFF2-40B4-BE49-F238E27FC236}">
                <a16:creationId xmlns:a16="http://schemas.microsoft.com/office/drawing/2014/main" id="{F0DC8BEA-8177-25F9-E917-90FC1F71B1C9}"/>
              </a:ext>
            </a:extLst>
          </p:cNvPr>
          <p:cNvSpPr>
            <a:spLocks noGrp="1"/>
          </p:cNvSpPr>
          <p:nvPr>
            <p:ph type="sldNum" sz="quarter" idx="11"/>
          </p:nvPr>
        </p:nvSpPr>
        <p:spPr/>
        <p:txBody>
          <a:bodyPr/>
          <a:lstStyle/>
          <a:p>
            <a:fld id="{25BA54BD-C84D-46CE-8B72-31BFB26ABA43}" type="slidenum">
              <a:rPr lang="en-US" smtClean="0"/>
              <a:t>33</a:t>
            </a:fld>
            <a:endParaRPr lang="en-US" dirty="0"/>
          </a:p>
        </p:txBody>
      </p:sp>
      <p:pic>
        <p:nvPicPr>
          <p:cNvPr id="4" name="Picture 3">
            <a:extLst>
              <a:ext uri="{FF2B5EF4-FFF2-40B4-BE49-F238E27FC236}">
                <a16:creationId xmlns:a16="http://schemas.microsoft.com/office/drawing/2014/main" id="{11AA2DBF-D602-BB26-EF57-641BDCA77378}"/>
              </a:ext>
            </a:extLst>
          </p:cNvPr>
          <p:cNvPicPr>
            <a:picLocks noChangeAspect="1"/>
          </p:cNvPicPr>
          <p:nvPr/>
        </p:nvPicPr>
        <p:blipFill>
          <a:blip r:embed="rId6"/>
          <a:stretch>
            <a:fillRect/>
          </a:stretch>
        </p:blipFill>
        <p:spPr>
          <a:xfrm>
            <a:off x="3422263" y="990600"/>
            <a:ext cx="5334645" cy="5334645"/>
          </a:xfrm>
          <a:prstGeom prst="rect">
            <a:avLst/>
          </a:prstGeom>
        </p:spPr>
      </p:pic>
      <p:pic>
        <p:nvPicPr>
          <p:cNvPr id="19" name="Audio 18">
            <a:hlinkClick r:id="" action="ppaction://media"/>
            <a:extLst>
              <a:ext uri="{FF2B5EF4-FFF2-40B4-BE49-F238E27FC236}">
                <a16:creationId xmlns:a16="http://schemas.microsoft.com/office/drawing/2014/main" id="{6F08ECD5-4971-070F-E985-8C383FF74EDA}"/>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49129" y="4718304"/>
            <a:ext cx="2057400" cy="2057400"/>
          </a:xfrm>
          <a:prstGeom prst="ellipse">
            <a:avLst/>
          </a:prstGeom>
        </p:spPr>
      </p:pic>
    </p:spTree>
    <p:extLst>
      <p:ext uri="{BB962C8B-B14F-4D97-AF65-F5344CB8AC3E}">
        <p14:creationId xmlns:p14="http://schemas.microsoft.com/office/powerpoint/2010/main" val="27950876"/>
      </p:ext>
    </p:extLst>
  </p:cSld>
  <p:clrMapOvr>
    <a:masterClrMapping/>
  </p:clrMapOvr>
  <mc:AlternateContent xmlns:mc="http://schemas.openxmlformats.org/markup-compatibility/2006" xmlns:p14="http://schemas.microsoft.com/office/powerpoint/2010/main">
    <mc:Choice Requires="p14">
      <p:transition spd="med" p14:dur="700" advTm="32140">
        <p:fade/>
      </p:transition>
    </mc:Choice>
    <mc:Fallback xmlns="">
      <p:transition spd="med" advTm="321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184AE-F67D-D8E3-E6AD-A0A83624A9E6}"/>
              </a:ext>
            </a:extLst>
          </p:cNvPr>
          <p:cNvSpPr>
            <a:spLocks noGrp="1"/>
          </p:cNvSpPr>
          <p:nvPr>
            <p:ph type="title"/>
          </p:nvPr>
        </p:nvSpPr>
        <p:spPr>
          <a:xfrm>
            <a:off x="379412" y="274638"/>
            <a:ext cx="11430000" cy="1020762"/>
          </a:xfrm>
        </p:spPr>
        <p:txBody>
          <a:bodyPr/>
          <a:lstStyle/>
          <a:p>
            <a:pPr algn="ctr"/>
            <a:r>
              <a:rPr lang="en-US" dirty="0"/>
              <a:t>120 Water – Contact Information</a:t>
            </a:r>
          </a:p>
        </p:txBody>
      </p:sp>
      <p:pic>
        <p:nvPicPr>
          <p:cNvPr id="5" name="Picture 4">
            <a:extLst>
              <a:ext uri="{FF2B5EF4-FFF2-40B4-BE49-F238E27FC236}">
                <a16:creationId xmlns:a16="http://schemas.microsoft.com/office/drawing/2014/main" id="{2CAAA908-4F38-512D-9172-B1B761D29BA2}"/>
              </a:ext>
            </a:extLst>
          </p:cNvPr>
          <p:cNvPicPr>
            <a:picLocks noChangeAspect="1"/>
          </p:cNvPicPr>
          <p:nvPr/>
        </p:nvPicPr>
        <p:blipFill>
          <a:blip r:embed="rId5"/>
          <a:stretch>
            <a:fillRect/>
          </a:stretch>
        </p:blipFill>
        <p:spPr>
          <a:xfrm>
            <a:off x="379412" y="5284548"/>
            <a:ext cx="1658256" cy="2371550"/>
          </a:xfrm>
          <a:prstGeom prst="rect">
            <a:avLst/>
          </a:prstGeom>
        </p:spPr>
      </p:pic>
      <p:sp>
        <p:nvSpPr>
          <p:cNvPr id="6" name="Slide Number Placeholder 5">
            <a:extLst>
              <a:ext uri="{FF2B5EF4-FFF2-40B4-BE49-F238E27FC236}">
                <a16:creationId xmlns:a16="http://schemas.microsoft.com/office/drawing/2014/main" id="{F0DC8BEA-8177-25F9-E917-90FC1F71B1C9}"/>
              </a:ext>
            </a:extLst>
          </p:cNvPr>
          <p:cNvSpPr>
            <a:spLocks noGrp="1"/>
          </p:cNvSpPr>
          <p:nvPr>
            <p:ph type="sldNum" sz="quarter" idx="11"/>
          </p:nvPr>
        </p:nvSpPr>
        <p:spPr/>
        <p:txBody>
          <a:bodyPr/>
          <a:lstStyle/>
          <a:p>
            <a:fld id="{25BA54BD-C84D-46CE-8B72-31BFB26ABA43}" type="slidenum">
              <a:rPr lang="en-US" smtClean="0"/>
              <a:t>34</a:t>
            </a:fld>
            <a:endParaRPr lang="en-US" dirty="0"/>
          </a:p>
        </p:txBody>
      </p:sp>
      <p:pic>
        <p:nvPicPr>
          <p:cNvPr id="7" name="Picture 6">
            <a:extLst>
              <a:ext uri="{FF2B5EF4-FFF2-40B4-BE49-F238E27FC236}">
                <a16:creationId xmlns:a16="http://schemas.microsoft.com/office/drawing/2014/main" id="{F1D434FB-B79A-6459-57E5-97FB40B1E817}"/>
              </a:ext>
            </a:extLst>
          </p:cNvPr>
          <p:cNvPicPr>
            <a:picLocks noChangeAspect="1"/>
          </p:cNvPicPr>
          <p:nvPr/>
        </p:nvPicPr>
        <p:blipFill>
          <a:blip r:embed="rId6"/>
          <a:stretch>
            <a:fillRect/>
          </a:stretch>
        </p:blipFill>
        <p:spPr>
          <a:xfrm>
            <a:off x="3567442" y="1143000"/>
            <a:ext cx="5053940" cy="4864418"/>
          </a:xfrm>
          <a:prstGeom prst="rect">
            <a:avLst/>
          </a:prstGeom>
        </p:spPr>
      </p:pic>
      <p:pic>
        <p:nvPicPr>
          <p:cNvPr id="9" name="Audio 8">
            <a:hlinkClick r:id="" action="ppaction://media"/>
            <a:extLst>
              <a:ext uri="{FF2B5EF4-FFF2-40B4-BE49-F238E27FC236}">
                <a16:creationId xmlns:a16="http://schemas.microsoft.com/office/drawing/2014/main" id="{AD283C61-721B-5513-54C4-D494F695681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49129" y="4718304"/>
            <a:ext cx="2057400" cy="2057400"/>
          </a:xfrm>
          <a:prstGeom prst="ellipse">
            <a:avLst/>
          </a:prstGeom>
        </p:spPr>
      </p:pic>
    </p:spTree>
    <p:extLst>
      <p:ext uri="{BB962C8B-B14F-4D97-AF65-F5344CB8AC3E}">
        <p14:creationId xmlns:p14="http://schemas.microsoft.com/office/powerpoint/2010/main" val="3930395972"/>
      </p:ext>
    </p:extLst>
  </p:cSld>
  <p:clrMapOvr>
    <a:masterClrMapping/>
  </p:clrMapOvr>
  <mc:AlternateContent xmlns:mc="http://schemas.openxmlformats.org/markup-compatibility/2006" xmlns:p14="http://schemas.microsoft.com/office/powerpoint/2010/main">
    <mc:Choice Requires="p14">
      <p:transition spd="med" p14:dur="700" advTm="86394">
        <p:fade/>
      </p:transition>
    </mc:Choice>
    <mc:Fallback xmlns="">
      <p:transition spd="med" advTm="8639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184AE-F67D-D8E3-E6AD-A0A83624A9E6}"/>
              </a:ext>
            </a:extLst>
          </p:cNvPr>
          <p:cNvSpPr>
            <a:spLocks noGrp="1"/>
          </p:cNvSpPr>
          <p:nvPr>
            <p:ph type="title"/>
          </p:nvPr>
        </p:nvSpPr>
        <p:spPr>
          <a:xfrm>
            <a:off x="379412" y="274638"/>
            <a:ext cx="10287000" cy="1020762"/>
          </a:xfrm>
        </p:spPr>
        <p:txBody>
          <a:bodyPr/>
          <a:lstStyle/>
          <a:p>
            <a:r>
              <a:rPr lang="en-US" dirty="0"/>
              <a:t>Completed Spreadsheet Link</a:t>
            </a:r>
          </a:p>
        </p:txBody>
      </p:sp>
      <p:sp>
        <p:nvSpPr>
          <p:cNvPr id="3" name="Content Placeholder 2">
            <a:extLst>
              <a:ext uri="{FF2B5EF4-FFF2-40B4-BE49-F238E27FC236}">
                <a16:creationId xmlns:a16="http://schemas.microsoft.com/office/drawing/2014/main" id="{C683B119-88AE-549A-991E-44FB397B59CE}"/>
              </a:ext>
            </a:extLst>
          </p:cNvPr>
          <p:cNvSpPr>
            <a:spLocks noGrp="1"/>
          </p:cNvSpPr>
          <p:nvPr>
            <p:ph idx="1"/>
          </p:nvPr>
        </p:nvSpPr>
        <p:spPr>
          <a:xfrm>
            <a:off x="227012" y="2819400"/>
            <a:ext cx="11582400" cy="3429000"/>
          </a:xfrm>
        </p:spPr>
        <p:txBody>
          <a:bodyPr>
            <a:normAutofit fontScale="92500"/>
          </a:bodyPr>
          <a:lstStyle/>
          <a:p>
            <a:pPr marL="0" indent="0" algn="ctr">
              <a:buNone/>
            </a:pPr>
            <a:r>
              <a:rPr lang="en-US" sz="6000" dirty="0">
                <a:hlinkClick r:id="rId5"/>
              </a:rPr>
              <a:t>DWP.DMCE@odhsoha.Oregon.gov</a:t>
            </a:r>
            <a:r>
              <a:rPr lang="en-US" sz="6000" dirty="0"/>
              <a:t>.</a:t>
            </a:r>
          </a:p>
          <a:p>
            <a:pPr marL="0" indent="0" algn="ctr">
              <a:buNone/>
            </a:pPr>
            <a:endParaRPr lang="en-US" sz="6000" dirty="0"/>
          </a:p>
          <a:p>
            <a:pPr marL="0" indent="0" algn="ctr">
              <a:buNone/>
            </a:pPr>
            <a:r>
              <a:rPr lang="en-US" sz="7200" dirty="0"/>
              <a:t> </a:t>
            </a:r>
          </a:p>
        </p:txBody>
      </p:sp>
      <p:pic>
        <p:nvPicPr>
          <p:cNvPr id="8" name="Audio 7">
            <a:hlinkClick r:id="" action="ppaction://media"/>
            <a:extLst>
              <a:ext uri="{FF2B5EF4-FFF2-40B4-BE49-F238E27FC236}">
                <a16:creationId xmlns:a16="http://schemas.microsoft.com/office/drawing/2014/main" id="{A5D19E7E-19EA-E7A8-D407-DB42960F560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49129" y="4718304"/>
            <a:ext cx="2057400" cy="2057400"/>
          </a:xfrm>
          <a:prstGeom prst="ellipse">
            <a:avLst/>
          </a:prstGeom>
        </p:spPr>
      </p:pic>
      <p:pic>
        <p:nvPicPr>
          <p:cNvPr id="5" name="Picture 4">
            <a:extLst>
              <a:ext uri="{FF2B5EF4-FFF2-40B4-BE49-F238E27FC236}">
                <a16:creationId xmlns:a16="http://schemas.microsoft.com/office/drawing/2014/main" id="{16B84828-8C6E-0FB5-FBB6-D017F4ED1CA4}"/>
              </a:ext>
            </a:extLst>
          </p:cNvPr>
          <p:cNvPicPr>
            <a:picLocks noChangeAspect="1"/>
          </p:cNvPicPr>
          <p:nvPr/>
        </p:nvPicPr>
        <p:blipFill>
          <a:blip r:embed="rId7"/>
          <a:stretch>
            <a:fillRect/>
          </a:stretch>
        </p:blipFill>
        <p:spPr>
          <a:xfrm>
            <a:off x="254453" y="5326277"/>
            <a:ext cx="1658256" cy="2371550"/>
          </a:xfrm>
          <a:prstGeom prst="rect">
            <a:avLst/>
          </a:prstGeom>
        </p:spPr>
      </p:pic>
      <p:sp>
        <p:nvSpPr>
          <p:cNvPr id="6" name="Slide Number Placeholder 5">
            <a:extLst>
              <a:ext uri="{FF2B5EF4-FFF2-40B4-BE49-F238E27FC236}">
                <a16:creationId xmlns:a16="http://schemas.microsoft.com/office/drawing/2014/main" id="{D321D26E-C277-3158-3A49-01FAF320990E}"/>
              </a:ext>
            </a:extLst>
          </p:cNvPr>
          <p:cNvSpPr>
            <a:spLocks noGrp="1"/>
          </p:cNvSpPr>
          <p:nvPr>
            <p:ph type="sldNum" sz="quarter" idx="11"/>
          </p:nvPr>
        </p:nvSpPr>
        <p:spPr/>
        <p:txBody>
          <a:bodyPr/>
          <a:lstStyle/>
          <a:p>
            <a:fld id="{25BA54BD-C84D-46CE-8B72-31BFB26ABA43}" type="slidenum">
              <a:rPr lang="en-US" smtClean="0"/>
              <a:t>35</a:t>
            </a:fld>
            <a:endParaRPr lang="en-US" dirty="0"/>
          </a:p>
        </p:txBody>
      </p:sp>
    </p:spTree>
    <p:extLst>
      <p:ext uri="{BB962C8B-B14F-4D97-AF65-F5344CB8AC3E}">
        <p14:creationId xmlns:p14="http://schemas.microsoft.com/office/powerpoint/2010/main" val="2353053690"/>
      </p:ext>
    </p:extLst>
  </p:cSld>
  <p:clrMapOvr>
    <a:masterClrMapping/>
  </p:clrMapOvr>
  <mc:AlternateContent xmlns:mc="http://schemas.openxmlformats.org/markup-compatibility/2006" xmlns:p14="http://schemas.microsoft.com/office/powerpoint/2010/main">
    <mc:Choice Requires="p14">
      <p:transition spd="med" p14:dur="700" advTm="25035">
        <p:fade/>
      </p:transition>
    </mc:Choice>
    <mc:Fallback xmlns="">
      <p:transition spd="med" advTm="2503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74638"/>
            <a:ext cx="9982200" cy="868362"/>
          </a:xfrm>
        </p:spPr>
        <p:txBody>
          <a:bodyPr>
            <a:normAutofit/>
          </a:bodyPr>
          <a:lstStyle/>
          <a:p>
            <a:r>
              <a:rPr lang="en-US" dirty="0"/>
              <a:t>Assistance</a:t>
            </a:r>
          </a:p>
        </p:txBody>
      </p:sp>
      <p:sp>
        <p:nvSpPr>
          <p:cNvPr id="3" name="Content Placeholder 2">
            <a:extLst>
              <a:ext uri="{FF2B5EF4-FFF2-40B4-BE49-F238E27FC236}">
                <a16:creationId xmlns:a16="http://schemas.microsoft.com/office/drawing/2014/main" id="{E5A6A49B-EB48-5F23-9DD9-E56C33BE2FD5}"/>
              </a:ext>
            </a:extLst>
          </p:cNvPr>
          <p:cNvSpPr>
            <a:spLocks noGrp="1"/>
          </p:cNvSpPr>
          <p:nvPr>
            <p:ph idx="1"/>
          </p:nvPr>
        </p:nvSpPr>
        <p:spPr>
          <a:xfrm>
            <a:off x="693510" y="1327404"/>
            <a:ext cx="11125200" cy="4419600"/>
          </a:xfrm>
        </p:spPr>
        <p:txBody>
          <a:bodyPr>
            <a:normAutofit/>
          </a:bodyPr>
          <a:lstStyle/>
          <a:p>
            <a:pPr marL="514350" indent="-514350">
              <a:buFont typeface="+mj-lt"/>
              <a:buAutoNum type="arabicPeriod"/>
            </a:pPr>
            <a:r>
              <a:rPr lang="en-US" sz="3200" dirty="0"/>
              <a:t>Free to systems serving &lt;10,000 people</a:t>
            </a:r>
          </a:p>
          <a:p>
            <a:pPr marL="514350" indent="-514350">
              <a:buFont typeface="+mj-lt"/>
              <a:buAutoNum type="arabicPeriod"/>
            </a:pPr>
            <a:r>
              <a:rPr lang="en-US" sz="3200" dirty="0"/>
              <a:t>Training and outreach on service line inventory, methodologies, and reporting requirements</a:t>
            </a:r>
          </a:p>
          <a:p>
            <a:pPr marL="514350" indent="-514350">
              <a:buFont typeface="+mj-lt"/>
              <a:buAutoNum type="arabicPeriod"/>
            </a:pPr>
            <a:r>
              <a:rPr lang="en-US" sz="3200" dirty="0"/>
              <a:t>Individual assistance to public water systems</a:t>
            </a:r>
          </a:p>
          <a:p>
            <a:pPr marL="514350" indent="-514350">
              <a:buFont typeface="+mj-lt"/>
              <a:buAutoNum type="arabicPeriod"/>
            </a:pPr>
            <a:r>
              <a:rPr lang="en-US" sz="3200" dirty="0"/>
              <a:t>May also help with mapping of PWS facilities</a:t>
            </a:r>
          </a:p>
          <a:p>
            <a:pPr marL="514350" indent="-514350">
              <a:buFont typeface="+mj-lt"/>
              <a:buAutoNum type="arabicPeriod"/>
            </a:pPr>
            <a:r>
              <a:rPr lang="en-US" sz="3200" dirty="0"/>
              <a:t>Receiving assistance is first come first served</a:t>
            </a:r>
          </a:p>
          <a:p>
            <a:endParaRPr lang="en-US" dirty="0"/>
          </a:p>
        </p:txBody>
      </p:sp>
      <p:pic>
        <p:nvPicPr>
          <p:cNvPr id="33" name="Audio 32">
            <a:hlinkClick r:id="" action="ppaction://media"/>
            <a:extLst>
              <a:ext uri="{FF2B5EF4-FFF2-40B4-BE49-F238E27FC236}">
                <a16:creationId xmlns:a16="http://schemas.microsoft.com/office/drawing/2014/main" id="{7DA4D46F-003C-BD02-83C0-6485E23E2FA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4CFB6639-F6E3-1181-D207-2EC6034CF8E0}"/>
              </a:ext>
            </a:extLst>
          </p:cNvPr>
          <p:cNvPicPr>
            <a:picLocks noChangeAspect="1"/>
          </p:cNvPicPr>
          <p:nvPr/>
        </p:nvPicPr>
        <p:blipFill>
          <a:blip r:embed="rId6"/>
          <a:stretch>
            <a:fillRect/>
          </a:stretch>
        </p:blipFill>
        <p:spPr>
          <a:xfrm>
            <a:off x="379413" y="5288177"/>
            <a:ext cx="1658256" cy="2371550"/>
          </a:xfrm>
          <a:prstGeom prst="rect">
            <a:avLst/>
          </a:prstGeom>
        </p:spPr>
      </p:pic>
      <p:sp>
        <p:nvSpPr>
          <p:cNvPr id="6" name="Slide Number Placeholder 5">
            <a:extLst>
              <a:ext uri="{FF2B5EF4-FFF2-40B4-BE49-F238E27FC236}">
                <a16:creationId xmlns:a16="http://schemas.microsoft.com/office/drawing/2014/main" id="{C4D52CA0-08EC-4468-033F-6F4F356A4638}"/>
              </a:ext>
            </a:extLst>
          </p:cNvPr>
          <p:cNvSpPr>
            <a:spLocks noGrp="1"/>
          </p:cNvSpPr>
          <p:nvPr>
            <p:ph type="sldNum" sz="quarter" idx="11"/>
          </p:nvPr>
        </p:nvSpPr>
        <p:spPr/>
        <p:txBody>
          <a:bodyPr/>
          <a:lstStyle/>
          <a:p>
            <a:fld id="{25BA54BD-C84D-46CE-8B72-31BFB26ABA43}" type="slidenum">
              <a:rPr lang="en-US" smtClean="0"/>
              <a:t>36</a:t>
            </a:fld>
            <a:endParaRPr lang="en-US" dirty="0"/>
          </a:p>
        </p:txBody>
      </p:sp>
    </p:spTree>
    <p:extLst>
      <p:ext uri="{BB962C8B-B14F-4D97-AF65-F5344CB8AC3E}">
        <p14:creationId xmlns:p14="http://schemas.microsoft.com/office/powerpoint/2010/main" val="3036501388"/>
      </p:ext>
    </p:extLst>
  </p:cSld>
  <p:clrMapOvr>
    <a:masterClrMapping/>
  </p:clrMapOvr>
  <mc:AlternateContent xmlns:mc="http://schemas.openxmlformats.org/markup-compatibility/2006" xmlns:p14="http://schemas.microsoft.com/office/powerpoint/2010/main">
    <mc:Choice Requires="p14">
      <p:transition spd="med" p14:dur="700" advTm="84829">
        <p:fade/>
      </p:transition>
    </mc:Choice>
    <mc:Fallback xmlns="">
      <p:transition spd="med" advTm="8482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74638"/>
            <a:ext cx="9982200" cy="868362"/>
          </a:xfrm>
        </p:spPr>
        <p:txBody>
          <a:bodyPr>
            <a:normAutofit/>
          </a:bodyPr>
          <a:lstStyle/>
          <a:p>
            <a:pPr algn="ctr"/>
            <a:r>
              <a:rPr lang="en-US" dirty="0"/>
              <a:t>OHA DWS Assistance Continued</a:t>
            </a:r>
          </a:p>
        </p:txBody>
      </p:sp>
      <p:sp>
        <p:nvSpPr>
          <p:cNvPr id="3" name="Content Placeholder 2">
            <a:extLst>
              <a:ext uri="{FF2B5EF4-FFF2-40B4-BE49-F238E27FC236}">
                <a16:creationId xmlns:a16="http://schemas.microsoft.com/office/drawing/2014/main" id="{E5A6A49B-EB48-5F23-9DD9-E56C33BE2FD5}"/>
              </a:ext>
            </a:extLst>
          </p:cNvPr>
          <p:cNvSpPr>
            <a:spLocks noGrp="1"/>
          </p:cNvSpPr>
          <p:nvPr>
            <p:ph idx="1"/>
          </p:nvPr>
        </p:nvSpPr>
        <p:spPr>
          <a:xfrm>
            <a:off x="406294" y="1143000"/>
            <a:ext cx="11403118" cy="4419600"/>
          </a:xfrm>
        </p:spPr>
        <p:txBody>
          <a:bodyPr>
            <a:normAutofit/>
          </a:bodyPr>
          <a:lstStyle/>
          <a:p>
            <a:pPr marL="0" indent="0">
              <a:buNone/>
            </a:pPr>
            <a:r>
              <a:rPr lang="en-US" sz="4000" dirty="0"/>
              <a:t>Oregon Association of Water Utilities – Zone 1</a:t>
            </a:r>
          </a:p>
          <a:p>
            <a:pPr marL="0" indent="0" algn="ctr">
              <a:buNone/>
            </a:pPr>
            <a:r>
              <a:rPr lang="en-US" sz="4000" dirty="0"/>
              <a:t>503-837-1212</a:t>
            </a:r>
          </a:p>
          <a:p>
            <a:pPr marL="0" indent="0">
              <a:buNone/>
            </a:pPr>
            <a:r>
              <a:rPr lang="en-US" sz="4000" dirty="0"/>
              <a:t>HBH Engineering – Zone 2</a:t>
            </a:r>
          </a:p>
          <a:p>
            <a:pPr marL="0" indent="0" algn="ctr">
              <a:buNone/>
            </a:pPr>
            <a:r>
              <a:rPr lang="en-US" sz="4000" dirty="0"/>
              <a:t>503-554-9553</a:t>
            </a:r>
          </a:p>
          <a:p>
            <a:pPr marL="0" indent="0">
              <a:buNone/>
            </a:pPr>
            <a:r>
              <a:rPr lang="en-US" sz="4000" dirty="0"/>
              <a:t>120 Water – Statewide</a:t>
            </a:r>
          </a:p>
          <a:p>
            <a:pPr marL="0" indent="0" algn="ctr">
              <a:buNone/>
            </a:pPr>
            <a:r>
              <a:rPr lang="en-US" sz="4000" dirty="0"/>
              <a:t>support@120water.com</a:t>
            </a:r>
          </a:p>
          <a:p>
            <a:pPr marL="742950" indent="-742950">
              <a:buFont typeface="+mj-lt"/>
              <a:buAutoNum type="arabicPeriod"/>
            </a:pPr>
            <a:endParaRPr lang="en-US" sz="4000" dirty="0"/>
          </a:p>
          <a:p>
            <a:endParaRPr lang="en-US" sz="3600" dirty="0"/>
          </a:p>
          <a:p>
            <a:endParaRPr lang="en-US" sz="3200" dirty="0"/>
          </a:p>
          <a:p>
            <a:pPr lvl="1"/>
            <a:endParaRPr lang="en-US" dirty="0"/>
          </a:p>
        </p:txBody>
      </p:sp>
      <p:pic>
        <p:nvPicPr>
          <p:cNvPr id="4" name="Picture 3">
            <a:extLst>
              <a:ext uri="{FF2B5EF4-FFF2-40B4-BE49-F238E27FC236}">
                <a16:creationId xmlns:a16="http://schemas.microsoft.com/office/drawing/2014/main" id="{FF58886A-6568-FFD2-60EA-5E5F618BF2B9}"/>
              </a:ext>
            </a:extLst>
          </p:cNvPr>
          <p:cNvPicPr>
            <a:picLocks noChangeAspect="1"/>
          </p:cNvPicPr>
          <p:nvPr/>
        </p:nvPicPr>
        <p:blipFill>
          <a:blip r:embed="rId5"/>
          <a:stretch>
            <a:fillRect/>
          </a:stretch>
        </p:blipFill>
        <p:spPr>
          <a:xfrm>
            <a:off x="227012" y="5245187"/>
            <a:ext cx="1658256" cy="2371550"/>
          </a:xfrm>
          <a:prstGeom prst="rect">
            <a:avLst/>
          </a:prstGeom>
        </p:spPr>
      </p:pic>
      <p:sp>
        <p:nvSpPr>
          <p:cNvPr id="6" name="Slide Number Placeholder 5">
            <a:extLst>
              <a:ext uri="{FF2B5EF4-FFF2-40B4-BE49-F238E27FC236}">
                <a16:creationId xmlns:a16="http://schemas.microsoft.com/office/drawing/2014/main" id="{7B933477-F0DE-4BB1-E92F-534FD4D97C87}"/>
              </a:ext>
            </a:extLst>
          </p:cNvPr>
          <p:cNvSpPr>
            <a:spLocks noGrp="1"/>
          </p:cNvSpPr>
          <p:nvPr>
            <p:ph type="sldNum" sz="quarter" idx="11"/>
          </p:nvPr>
        </p:nvSpPr>
        <p:spPr/>
        <p:txBody>
          <a:bodyPr/>
          <a:lstStyle/>
          <a:p>
            <a:fld id="{25BA54BD-C84D-46CE-8B72-31BFB26ABA43}" type="slidenum">
              <a:rPr lang="en-US" smtClean="0"/>
              <a:t>37</a:t>
            </a:fld>
            <a:endParaRPr lang="en-US" dirty="0"/>
          </a:p>
        </p:txBody>
      </p:sp>
      <p:pic>
        <p:nvPicPr>
          <p:cNvPr id="20" name="Audio 19">
            <a:hlinkClick r:id="" action="ppaction://media"/>
            <a:extLst>
              <a:ext uri="{FF2B5EF4-FFF2-40B4-BE49-F238E27FC236}">
                <a16:creationId xmlns:a16="http://schemas.microsoft.com/office/drawing/2014/main" id="{9E795F4B-08CA-9216-17FB-6C242F3B61D4}"/>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49129" y="4718304"/>
            <a:ext cx="2057400" cy="2057400"/>
          </a:xfrm>
          <a:prstGeom prst="ellipse">
            <a:avLst/>
          </a:prstGeom>
        </p:spPr>
      </p:pic>
    </p:spTree>
    <p:extLst>
      <p:ext uri="{BB962C8B-B14F-4D97-AF65-F5344CB8AC3E}">
        <p14:creationId xmlns:p14="http://schemas.microsoft.com/office/powerpoint/2010/main" val="538156894"/>
      </p:ext>
    </p:extLst>
  </p:cSld>
  <p:clrMapOvr>
    <a:masterClrMapping/>
  </p:clrMapOvr>
  <mc:AlternateContent xmlns:mc="http://schemas.openxmlformats.org/markup-compatibility/2006" xmlns:p14="http://schemas.microsoft.com/office/powerpoint/2010/main">
    <mc:Choice Requires="p14">
      <p:transition spd="med" p14:dur="700" advTm="107723">
        <p:fade/>
      </p:transition>
    </mc:Choice>
    <mc:Fallback xmlns="">
      <p:transition spd="med" advTm="10772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4BA18B-0E70-60E6-4911-D735944AA5A2}"/>
              </a:ext>
            </a:extLst>
          </p:cNvPr>
          <p:cNvPicPr>
            <a:picLocks noChangeAspect="1"/>
          </p:cNvPicPr>
          <p:nvPr/>
        </p:nvPicPr>
        <p:blipFill>
          <a:blip r:embed="rId5"/>
          <a:stretch>
            <a:fillRect/>
          </a:stretch>
        </p:blipFill>
        <p:spPr>
          <a:xfrm>
            <a:off x="243568" y="235767"/>
            <a:ext cx="9218562" cy="6165034"/>
          </a:xfrm>
          <a:prstGeom prst="rect">
            <a:avLst/>
          </a:prstGeom>
        </p:spPr>
      </p:pic>
      <p:pic>
        <p:nvPicPr>
          <p:cNvPr id="32" name="Audio 31">
            <a:hlinkClick r:id="" action="ppaction://media"/>
            <a:extLst>
              <a:ext uri="{FF2B5EF4-FFF2-40B4-BE49-F238E27FC236}">
                <a16:creationId xmlns:a16="http://schemas.microsoft.com/office/drawing/2014/main" id="{C52115C9-F3FD-0216-B64A-FAA538F208E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49129" y="4718304"/>
            <a:ext cx="2057400" cy="2057400"/>
          </a:xfrm>
          <a:prstGeom prst="ellipse">
            <a:avLst/>
          </a:prstGeom>
        </p:spPr>
      </p:pic>
      <p:pic>
        <p:nvPicPr>
          <p:cNvPr id="2" name="Picture 1">
            <a:extLst>
              <a:ext uri="{FF2B5EF4-FFF2-40B4-BE49-F238E27FC236}">
                <a16:creationId xmlns:a16="http://schemas.microsoft.com/office/drawing/2014/main" id="{D1C4E2C8-4D6A-44BA-023B-860BEAF98DE7}"/>
              </a:ext>
            </a:extLst>
          </p:cNvPr>
          <p:cNvPicPr>
            <a:picLocks noChangeAspect="1"/>
          </p:cNvPicPr>
          <p:nvPr/>
        </p:nvPicPr>
        <p:blipFill>
          <a:blip r:embed="rId7"/>
          <a:stretch>
            <a:fillRect/>
          </a:stretch>
        </p:blipFill>
        <p:spPr>
          <a:xfrm>
            <a:off x="10049129" y="235767"/>
            <a:ext cx="1658256" cy="2371550"/>
          </a:xfrm>
          <a:prstGeom prst="rect">
            <a:avLst/>
          </a:prstGeom>
        </p:spPr>
      </p:pic>
      <p:pic>
        <p:nvPicPr>
          <p:cNvPr id="4" name="Picture 3">
            <a:extLst>
              <a:ext uri="{FF2B5EF4-FFF2-40B4-BE49-F238E27FC236}">
                <a16:creationId xmlns:a16="http://schemas.microsoft.com/office/drawing/2014/main" id="{43806727-919C-DC90-E8CB-40BD7EF7CE90}"/>
              </a:ext>
            </a:extLst>
          </p:cNvPr>
          <p:cNvPicPr>
            <a:picLocks noChangeAspect="1"/>
          </p:cNvPicPr>
          <p:nvPr/>
        </p:nvPicPr>
        <p:blipFill>
          <a:blip r:embed="rId8"/>
          <a:stretch>
            <a:fillRect/>
          </a:stretch>
        </p:blipFill>
        <p:spPr>
          <a:xfrm>
            <a:off x="9904546" y="2182541"/>
            <a:ext cx="1802839" cy="1143000"/>
          </a:xfrm>
          <a:prstGeom prst="rect">
            <a:avLst/>
          </a:prstGeom>
        </p:spPr>
      </p:pic>
      <p:pic>
        <p:nvPicPr>
          <p:cNvPr id="5" name="Picture 4">
            <a:extLst>
              <a:ext uri="{FF2B5EF4-FFF2-40B4-BE49-F238E27FC236}">
                <a16:creationId xmlns:a16="http://schemas.microsoft.com/office/drawing/2014/main" id="{0B6D8498-F4C5-5096-3E71-E8DF58C8AF65}"/>
              </a:ext>
            </a:extLst>
          </p:cNvPr>
          <p:cNvPicPr>
            <a:picLocks noChangeAspect="1"/>
          </p:cNvPicPr>
          <p:nvPr/>
        </p:nvPicPr>
        <p:blipFill>
          <a:blip r:embed="rId9"/>
          <a:stretch>
            <a:fillRect/>
          </a:stretch>
        </p:blipFill>
        <p:spPr>
          <a:xfrm>
            <a:off x="8839444" y="4041621"/>
            <a:ext cx="2867941" cy="971550"/>
          </a:xfrm>
          <a:prstGeom prst="rect">
            <a:avLst/>
          </a:prstGeom>
        </p:spPr>
      </p:pic>
      <p:sp>
        <p:nvSpPr>
          <p:cNvPr id="6" name="Slide Number Placeholder 5">
            <a:extLst>
              <a:ext uri="{FF2B5EF4-FFF2-40B4-BE49-F238E27FC236}">
                <a16:creationId xmlns:a16="http://schemas.microsoft.com/office/drawing/2014/main" id="{ACD565FB-2AA6-95AC-1F2A-00C986729ED3}"/>
              </a:ext>
            </a:extLst>
          </p:cNvPr>
          <p:cNvSpPr>
            <a:spLocks noGrp="1"/>
          </p:cNvSpPr>
          <p:nvPr>
            <p:ph type="sldNum" sz="quarter" idx="11"/>
          </p:nvPr>
        </p:nvSpPr>
        <p:spPr/>
        <p:txBody>
          <a:bodyPr/>
          <a:lstStyle/>
          <a:p>
            <a:fld id="{25BA54BD-C84D-46CE-8B72-31BFB26ABA43}" type="slidenum">
              <a:rPr lang="en-US" smtClean="0"/>
              <a:t>38</a:t>
            </a:fld>
            <a:endParaRPr lang="en-US"/>
          </a:p>
        </p:txBody>
      </p:sp>
    </p:spTree>
    <p:extLst>
      <p:ext uri="{BB962C8B-B14F-4D97-AF65-F5344CB8AC3E}">
        <p14:creationId xmlns:p14="http://schemas.microsoft.com/office/powerpoint/2010/main" val="196042240"/>
      </p:ext>
    </p:extLst>
  </p:cSld>
  <p:clrMapOvr>
    <a:masterClrMapping/>
  </p:clrMapOvr>
  <mc:AlternateContent xmlns:mc="http://schemas.openxmlformats.org/markup-compatibility/2006" xmlns:p14="http://schemas.microsoft.com/office/powerpoint/2010/main">
    <mc:Choice Requires="p14">
      <p:transition spd="med" p14:dur="700" advTm="26485">
        <p:fade/>
      </p:transition>
    </mc:Choice>
    <mc:Fallback xmlns="">
      <p:transition spd="med" advTm="2648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74638"/>
            <a:ext cx="9982200" cy="868362"/>
          </a:xfrm>
        </p:spPr>
        <p:txBody>
          <a:bodyPr>
            <a:normAutofit/>
          </a:bodyPr>
          <a:lstStyle/>
          <a:p>
            <a:r>
              <a:rPr lang="en-US" dirty="0"/>
              <a:t>Service Line INVENTORY (SL)</a:t>
            </a:r>
          </a:p>
        </p:txBody>
      </p:sp>
      <p:sp>
        <p:nvSpPr>
          <p:cNvPr id="3" name="Content Placeholder 2">
            <a:extLst>
              <a:ext uri="{FF2B5EF4-FFF2-40B4-BE49-F238E27FC236}">
                <a16:creationId xmlns:a16="http://schemas.microsoft.com/office/drawing/2014/main" id="{E5A6A49B-EB48-5F23-9DD9-E56C33BE2FD5}"/>
              </a:ext>
            </a:extLst>
          </p:cNvPr>
          <p:cNvSpPr>
            <a:spLocks noGrp="1"/>
          </p:cNvSpPr>
          <p:nvPr>
            <p:ph idx="1"/>
          </p:nvPr>
        </p:nvSpPr>
        <p:spPr>
          <a:xfrm>
            <a:off x="668110" y="1143000"/>
            <a:ext cx="11216833" cy="4419600"/>
          </a:xfrm>
        </p:spPr>
        <p:txBody>
          <a:bodyPr>
            <a:normAutofit/>
          </a:bodyPr>
          <a:lstStyle/>
          <a:p>
            <a:pPr marL="0" indent="0">
              <a:buNone/>
            </a:pPr>
            <a:endParaRPr lang="en-US" sz="2800" dirty="0"/>
          </a:p>
          <a:p>
            <a:pPr marL="514350" indent="-514350">
              <a:buFont typeface="+mj-lt"/>
              <a:buAutoNum type="arabicPeriod"/>
            </a:pPr>
            <a:r>
              <a:rPr lang="en-US" sz="2800" dirty="0"/>
              <a:t>If Lead Service Lines, Galvanized Required Replacement or UNK, inventory info must be accessible to the public</a:t>
            </a:r>
          </a:p>
          <a:p>
            <a:pPr marL="514350" indent="-514350">
              <a:buFont typeface="+mj-lt"/>
              <a:buAutoNum type="arabicPeriod"/>
            </a:pPr>
            <a:r>
              <a:rPr lang="en-US" sz="2800" dirty="0"/>
              <a:t>Notification must be available to the public</a:t>
            </a:r>
          </a:p>
          <a:p>
            <a:pPr marL="514350" indent="-514350">
              <a:buFont typeface="+mj-lt"/>
              <a:buAutoNum type="arabicPeriod"/>
            </a:pPr>
            <a:r>
              <a:rPr lang="en-US" sz="2800" dirty="0"/>
              <a:t>For Lead Service Lines and Galvanized Required Replacement: The inventory must include an associated location identifier: </a:t>
            </a:r>
          </a:p>
          <a:p>
            <a:pPr marL="1017270" lvl="2" indent="-514350">
              <a:buFont typeface="+mj-lt"/>
              <a:buAutoNum type="alphaLcPeriod"/>
            </a:pPr>
            <a:r>
              <a:rPr lang="en-US" sz="2800" dirty="0"/>
              <a:t>such as a street address, block, intersection, GPS coordinates</a:t>
            </a:r>
            <a:endParaRPr lang="en-US" sz="3000" dirty="0"/>
          </a:p>
          <a:p>
            <a:endParaRPr lang="en-US" dirty="0"/>
          </a:p>
        </p:txBody>
      </p:sp>
      <p:pic>
        <p:nvPicPr>
          <p:cNvPr id="8" name="Audio 7">
            <a:hlinkClick r:id="" action="ppaction://media"/>
            <a:extLst>
              <a:ext uri="{FF2B5EF4-FFF2-40B4-BE49-F238E27FC236}">
                <a16:creationId xmlns:a16="http://schemas.microsoft.com/office/drawing/2014/main" id="{66AA4D6B-AF93-1F92-B170-0EE4ED3BE5A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7E27F9EC-0270-D09E-C0E7-12B0531D7637}"/>
              </a:ext>
            </a:extLst>
          </p:cNvPr>
          <p:cNvPicPr>
            <a:picLocks noChangeAspect="1"/>
          </p:cNvPicPr>
          <p:nvPr/>
        </p:nvPicPr>
        <p:blipFill>
          <a:blip r:embed="rId6"/>
          <a:stretch>
            <a:fillRect/>
          </a:stretch>
        </p:blipFill>
        <p:spPr>
          <a:xfrm>
            <a:off x="303882" y="5245187"/>
            <a:ext cx="1658256" cy="2371550"/>
          </a:xfrm>
          <a:prstGeom prst="rect">
            <a:avLst/>
          </a:prstGeom>
        </p:spPr>
      </p:pic>
      <p:sp>
        <p:nvSpPr>
          <p:cNvPr id="6" name="Slide Number Placeholder 5">
            <a:extLst>
              <a:ext uri="{FF2B5EF4-FFF2-40B4-BE49-F238E27FC236}">
                <a16:creationId xmlns:a16="http://schemas.microsoft.com/office/drawing/2014/main" id="{F40207D6-2BED-0588-4522-38F220C6EEF8}"/>
              </a:ext>
            </a:extLst>
          </p:cNvPr>
          <p:cNvSpPr>
            <a:spLocks noGrp="1"/>
          </p:cNvSpPr>
          <p:nvPr>
            <p:ph type="sldNum" sz="quarter" idx="11"/>
          </p:nvPr>
        </p:nvSpPr>
        <p:spPr/>
        <p:txBody>
          <a:bodyPr/>
          <a:lstStyle/>
          <a:p>
            <a:fld id="{25BA54BD-C84D-46CE-8B72-31BFB26ABA43}" type="slidenum">
              <a:rPr lang="en-US" smtClean="0"/>
              <a:t>39</a:t>
            </a:fld>
            <a:endParaRPr lang="en-US" dirty="0"/>
          </a:p>
        </p:txBody>
      </p:sp>
    </p:spTree>
    <p:extLst>
      <p:ext uri="{BB962C8B-B14F-4D97-AF65-F5344CB8AC3E}">
        <p14:creationId xmlns:p14="http://schemas.microsoft.com/office/powerpoint/2010/main" val="2993085730"/>
      </p:ext>
    </p:extLst>
  </p:cSld>
  <p:clrMapOvr>
    <a:masterClrMapping/>
  </p:clrMapOvr>
  <mc:AlternateContent xmlns:mc="http://schemas.openxmlformats.org/markup-compatibility/2006" xmlns:p14="http://schemas.microsoft.com/office/powerpoint/2010/main">
    <mc:Choice Requires="p14">
      <p:transition spd="med" p14:dur="700" advTm="73475">
        <p:fade/>
      </p:transition>
    </mc:Choice>
    <mc:Fallback xmlns="">
      <p:transition spd="med" advTm="7347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4B67A53-F020-EE5A-8115-6E49FC95CD7C}"/>
              </a:ext>
            </a:extLst>
          </p:cNvPr>
          <p:cNvPicPr>
            <a:picLocks noChangeAspect="1"/>
          </p:cNvPicPr>
          <p:nvPr/>
        </p:nvPicPr>
        <p:blipFill>
          <a:blip r:embed="rId5"/>
          <a:stretch>
            <a:fillRect/>
          </a:stretch>
        </p:blipFill>
        <p:spPr>
          <a:xfrm>
            <a:off x="1320175" y="248083"/>
            <a:ext cx="9251388" cy="6228917"/>
          </a:xfrm>
          <a:prstGeom prst="rect">
            <a:avLst/>
          </a:prstGeom>
        </p:spPr>
      </p:pic>
      <p:sp>
        <p:nvSpPr>
          <p:cNvPr id="15" name="Oval 14">
            <a:extLst>
              <a:ext uri="{FF2B5EF4-FFF2-40B4-BE49-F238E27FC236}">
                <a16:creationId xmlns:a16="http://schemas.microsoft.com/office/drawing/2014/main" id="{4179410B-7475-9643-813D-0E66E4EF6DEA}"/>
              </a:ext>
            </a:extLst>
          </p:cNvPr>
          <p:cNvSpPr/>
          <p:nvPr/>
        </p:nvSpPr>
        <p:spPr>
          <a:xfrm>
            <a:off x="7318815" y="5100725"/>
            <a:ext cx="2667000" cy="381000"/>
          </a:xfrm>
          <a:prstGeom prst="ellipse">
            <a:avLst/>
          </a:prstGeom>
          <a:noFill/>
          <a:ln w="28575">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solidFill>
                <a:srgbClr val="FF0000"/>
              </a:solidFill>
            </a:endParaRPr>
          </a:p>
        </p:txBody>
      </p:sp>
      <p:pic>
        <p:nvPicPr>
          <p:cNvPr id="19" name="Audio 18">
            <a:hlinkClick r:id="" action="ppaction://media"/>
            <a:extLst>
              <a:ext uri="{FF2B5EF4-FFF2-40B4-BE49-F238E27FC236}">
                <a16:creationId xmlns:a16="http://schemas.microsoft.com/office/drawing/2014/main" id="{36EC7915-4FFC-C0D2-1B21-09B218FFC0D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49129" y="4718304"/>
            <a:ext cx="2057400" cy="2057400"/>
          </a:xfrm>
          <a:prstGeom prst="ellipse">
            <a:avLst/>
          </a:prstGeom>
        </p:spPr>
      </p:pic>
      <p:pic>
        <p:nvPicPr>
          <p:cNvPr id="2" name="Picture 1">
            <a:extLst>
              <a:ext uri="{FF2B5EF4-FFF2-40B4-BE49-F238E27FC236}">
                <a16:creationId xmlns:a16="http://schemas.microsoft.com/office/drawing/2014/main" id="{AF7AFE42-C4A7-DCA5-98E8-A756F3AB2F30}"/>
              </a:ext>
            </a:extLst>
          </p:cNvPr>
          <p:cNvPicPr>
            <a:picLocks noChangeAspect="1"/>
          </p:cNvPicPr>
          <p:nvPr/>
        </p:nvPicPr>
        <p:blipFill>
          <a:blip r:embed="rId7"/>
          <a:stretch>
            <a:fillRect/>
          </a:stretch>
        </p:blipFill>
        <p:spPr>
          <a:xfrm>
            <a:off x="245157" y="5291225"/>
            <a:ext cx="1658256" cy="2371550"/>
          </a:xfrm>
          <a:prstGeom prst="rect">
            <a:avLst/>
          </a:prstGeom>
        </p:spPr>
      </p:pic>
      <p:sp>
        <p:nvSpPr>
          <p:cNvPr id="3" name="Slide Number Placeholder 2">
            <a:extLst>
              <a:ext uri="{FF2B5EF4-FFF2-40B4-BE49-F238E27FC236}">
                <a16:creationId xmlns:a16="http://schemas.microsoft.com/office/drawing/2014/main" id="{1EB68AD2-BD71-4187-FF4C-CA86FF771C8D}"/>
              </a:ext>
            </a:extLst>
          </p:cNvPr>
          <p:cNvSpPr>
            <a:spLocks noGrp="1"/>
          </p:cNvSpPr>
          <p:nvPr>
            <p:ph type="sldNum" sz="quarter" idx="11"/>
          </p:nvPr>
        </p:nvSpPr>
        <p:spPr/>
        <p:txBody>
          <a:bodyPr/>
          <a:lstStyle/>
          <a:p>
            <a:fld id="{25BA54BD-C84D-46CE-8B72-31BFB26ABA43}" type="slidenum">
              <a:rPr lang="en-US" smtClean="0"/>
              <a:t>4</a:t>
            </a:fld>
            <a:endParaRPr lang="en-US"/>
          </a:p>
        </p:txBody>
      </p:sp>
    </p:spTree>
    <p:extLst>
      <p:ext uri="{BB962C8B-B14F-4D97-AF65-F5344CB8AC3E}">
        <p14:creationId xmlns:p14="http://schemas.microsoft.com/office/powerpoint/2010/main" val="29935781"/>
      </p:ext>
    </p:extLst>
  </p:cSld>
  <p:clrMapOvr>
    <a:masterClrMapping/>
  </p:clrMapOvr>
  <mc:AlternateContent xmlns:mc="http://schemas.openxmlformats.org/markup-compatibility/2006" xmlns:p14="http://schemas.microsoft.com/office/powerpoint/2010/main">
    <mc:Choice Requires="p14">
      <p:transition spd="med" p14:dur="700" advTm="88076">
        <p:fade/>
      </p:transition>
    </mc:Choice>
    <mc:Fallback xmlns="">
      <p:transition spd="med" advTm="8807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14549-F560-0B97-C990-D7D5EBA3DCA9}"/>
              </a:ext>
            </a:extLst>
          </p:cNvPr>
          <p:cNvSpPr>
            <a:spLocks noGrp="1"/>
          </p:cNvSpPr>
          <p:nvPr>
            <p:ph type="title"/>
          </p:nvPr>
        </p:nvSpPr>
        <p:spPr>
          <a:xfrm>
            <a:off x="684212" y="274638"/>
            <a:ext cx="10515600" cy="1020762"/>
          </a:xfrm>
        </p:spPr>
        <p:txBody>
          <a:bodyPr/>
          <a:lstStyle/>
          <a:p>
            <a:r>
              <a:rPr lang="en-US" dirty="0"/>
              <a:t>Discovery of Lead – 333-061-0036(10)(B)(</a:t>
            </a:r>
            <a:r>
              <a:rPr lang="en-US" dirty="0" err="1"/>
              <a:t>i</a:t>
            </a:r>
            <a:r>
              <a:rPr lang="en-US" dirty="0"/>
              <a:t>-iii)</a:t>
            </a:r>
          </a:p>
        </p:txBody>
      </p:sp>
      <p:sp>
        <p:nvSpPr>
          <p:cNvPr id="3" name="Content Placeholder 2">
            <a:extLst>
              <a:ext uri="{FF2B5EF4-FFF2-40B4-BE49-F238E27FC236}">
                <a16:creationId xmlns:a16="http://schemas.microsoft.com/office/drawing/2014/main" id="{D849E131-A5C4-019B-13F4-0BD77E86A82D}"/>
              </a:ext>
            </a:extLst>
          </p:cNvPr>
          <p:cNvSpPr>
            <a:spLocks noGrp="1"/>
          </p:cNvSpPr>
          <p:nvPr>
            <p:ph idx="1"/>
          </p:nvPr>
        </p:nvSpPr>
        <p:spPr>
          <a:xfrm>
            <a:off x="682624" y="1280886"/>
            <a:ext cx="11049000" cy="4267200"/>
          </a:xfrm>
        </p:spPr>
        <p:txBody>
          <a:bodyPr>
            <a:normAutofit lnSpcReduction="10000"/>
          </a:bodyPr>
          <a:lstStyle/>
          <a:p>
            <a:pPr marL="0" indent="0">
              <a:buNone/>
            </a:pPr>
            <a:r>
              <a:rPr lang="en-US" sz="3200" dirty="0"/>
              <a:t>B  - Any lead pipes, similar components found in PWS must:</a:t>
            </a:r>
          </a:p>
          <a:p>
            <a:pPr marL="0" indent="0">
              <a:buNone/>
            </a:pPr>
            <a:r>
              <a:rPr lang="en-US" sz="3200" dirty="0"/>
              <a:t>(</a:t>
            </a:r>
            <a:r>
              <a:rPr lang="en-US" sz="3200" dirty="0" err="1"/>
              <a:t>i</a:t>
            </a:r>
            <a:r>
              <a:rPr lang="en-US" sz="3200" dirty="0"/>
              <a:t>) Remove the component upon discovery. </a:t>
            </a:r>
          </a:p>
          <a:p>
            <a:pPr marL="0" indent="0">
              <a:buNone/>
            </a:pPr>
            <a:r>
              <a:rPr lang="en-US" sz="3200" dirty="0"/>
              <a:t>(ii) Include the component info as part of a compliance schedule approved by the Authority according to OAR 333-061-0087(4); or </a:t>
            </a:r>
          </a:p>
          <a:p>
            <a:pPr marL="0" indent="0">
              <a:buNone/>
            </a:pPr>
            <a:r>
              <a:rPr lang="en-US" sz="3200" dirty="0"/>
              <a:t>(iii) Include the component as part of the replacement plan described in paragraph (10)(h)(C) of this rule, for removal as quickly as feasible. </a:t>
            </a:r>
          </a:p>
          <a:p>
            <a:endParaRPr lang="en-US" dirty="0"/>
          </a:p>
        </p:txBody>
      </p:sp>
      <p:pic>
        <p:nvPicPr>
          <p:cNvPr id="7" name="Audio 6">
            <a:hlinkClick r:id="" action="ppaction://media"/>
            <a:extLst>
              <a:ext uri="{FF2B5EF4-FFF2-40B4-BE49-F238E27FC236}">
                <a16:creationId xmlns:a16="http://schemas.microsoft.com/office/drawing/2014/main" id="{CF256DD1-FBB1-C000-9CFD-0277DB130E7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6B01B220-187C-53BA-6BA3-47854BDD1890}"/>
              </a:ext>
            </a:extLst>
          </p:cNvPr>
          <p:cNvPicPr>
            <a:picLocks noChangeAspect="1"/>
          </p:cNvPicPr>
          <p:nvPr/>
        </p:nvPicPr>
        <p:blipFill>
          <a:blip r:embed="rId6"/>
          <a:stretch>
            <a:fillRect/>
          </a:stretch>
        </p:blipFill>
        <p:spPr>
          <a:xfrm>
            <a:off x="320645" y="5368559"/>
            <a:ext cx="1658256" cy="2371550"/>
          </a:xfrm>
          <a:prstGeom prst="rect">
            <a:avLst/>
          </a:prstGeom>
        </p:spPr>
      </p:pic>
      <p:sp>
        <p:nvSpPr>
          <p:cNvPr id="5" name="Slide Number Placeholder 4">
            <a:extLst>
              <a:ext uri="{FF2B5EF4-FFF2-40B4-BE49-F238E27FC236}">
                <a16:creationId xmlns:a16="http://schemas.microsoft.com/office/drawing/2014/main" id="{0FE45986-C9B3-E7AD-7342-42D7C06A73AB}"/>
              </a:ext>
            </a:extLst>
          </p:cNvPr>
          <p:cNvSpPr>
            <a:spLocks noGrp="1"/>
          </p:cNvSpPr>
          <p:nvPr>
            <p:ph type="sldNum" sz="quarter" idx="11"/>
          </p:nvPr>
        </p:nvSpPr>
        <p:spPr/>
        <p:txBody>
          <a:bodyPr/>
          <a:lstStyle/>
          <a:p>
            <a:fld id="{25BA54BD-C84D-46CE-8B72-31BFB26ABA43}" type="slidenum">
              <a:rPr lang="en-US" smtClean="0"/>
              <a:t>40</a:t>
            </a:fld>
            <a:endParaRPr lang="en-US" dirty="0"/>
          </a:p>
        </p:txBody>
      </p:sp>
    </p:spTree>
    <p:extLst>
      <p:ext uri="{BB962C8B-B14F-4D97-AF65-F5344CB8AC3E}">
        <p14:creationId xmlns:p14="http://schemas.microsoft.com/office/powerpoint/2010/main" val="2377127387"/>
      </p:ext>
    </p:extLst>
  </p:cSld>
  <p:clrMapOvr>
    <a:masterClrMapping/>
  </p:clrMapOvr>
  <mc:AlternateContent xmlns:mc="http://schemas.openxmlformats.org/markup-compatibility/2006" xmlns:p14="http://schemas.microsoft.com/office/powerpoint/2010/main">
    <mc:Choice Requires="p14">
      <p:transition spd="med" p14:dur="700" advTm="115957">
        <p:fade/>
      </p:transition>
    </mc:Choice>
    <mc:Fallback xmlns="">
      <p:transition spd="med" advTm="1159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14549-F560-0B97-C990-D7D5EBA3DCA9}"/>
              </a:ext>
            </a:extLst>
          </p:cNvPr>
          <p:cNvSpPr>
            <a:spLocks noGrp="1"/>
          </p:cNvSpPr>
          <p:nvPr>
            <p:ph type="title"/>
          </p:nvPr>
        </p:nvSpPr>
        <p:spPr>
          <a:xfrm>
            <a:off x="670150" y="909676"/>
            <a:ext cx="10515600" cy="1020762"/>
          </a:xfrm>
        </p:spPr>
        <p:txBody>
          <a:bodyPr/>
          <a:lstStyle/>
          <a:p>
            <a:r>
              <a:rPr lang="en-US" dirty="0"/>
              <a:t>Discovery of Lead – 333-061-0036(10)(C)(</a:t>
            </a:r>
            <a:r>
              <a:rPr lang="en-US" dirty="0" err="1"/>
              <a:t>i</a:t>
            </a:r>
            <a:r>
              <a:rPr lang="en-US" dirty="0"/>
              <a:t>-viii)</a:t>
            </a:r>
          </a:p>
        </p:txBody>
      </p:sp>
      <p:sp>
        <p:nvSpPr>
          <p:cNvPr id="3" name="Content Placeholder 2">
            <a:extLst>
              <a:ext uri="{FF2B5EF4-FFF2-40B4-BE49-F238E27FC236}">
                <a16:creationId xmlns:a16="http://schemas.microsoft.com/office/drawing/2014/main" id="{D849E131-A5C4-019B-13F4-0BD77E86A82D}"/>
              </a:ext>
            </a:extLst>
          </p:cNvPr>
          <p:cNvSpPr>
            <a:spLocks noGrp="1"/>
          </p:cNvSpPr>
          <p:nvPr>
            <p:ph idx="1"/>
          </p:nvPr>
        </p:nvSpPr>
        <p:spPr>
          <a:xfrm>
            <a:off x="670150" y="2561209"/>
            <a:ext cx="11125200" cy="5014913"/>
          </a:xfrm>
        </p:spPr>
        <p:txBody>
          <a:bodyPr>
            <a:normAutofit/>
          </a:bodyPr>
          <a:lstStyle/>
          <a:p>
            <a:r>
              <a:rPr lang="en-US" sz="3600" dirty="0"/>
              <a:t>This rule is being amended through the Lead Copper Rule Improvement due in the future</a:t>
            </a:r>
          </a:p>
        </p:txBody>
      </p:sp>
      <p:pic>
        <p:nvPicPr>
          <p:cNvPr id="7" name="Audio 6">
            <a:hlinkClick r:id="" action="ppaction://media"/>
            <a:extLst>
              <a:ext uri="{FF2B5EF4-FFF2-40B4-BE49-F238E27FC236}">
                <a16:creationId xmlns:a16="http://schemas.microsoft.com/office/drawing/2014/main" id="{8AD74D10-DF99-D747-4538-54707C40C4D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49ACE4E6-CDFB-E63E-577E-536D96E85167}"/>
              </a:ext>
            </a:extLst>
          </p:cNvPr>
          <p:cNvPicPr>
            <a:picLocks noChangeAspect="1"/>
          </p:cNvPicPr>
          <p:nvPr/>
        </p:nvPicPr>
        <p:blipFill>
          <a:blip r:embed="rId6"/>
          <a:stretch>
            <a:fillRect/>
          </a:stretch>
        </p:blipFill>
        <p:spPr>
          <a:xfrm>
            <a:off x="670150" y="5215458"/>
            <a:ext cx="1658256" cy="2371550"/>
          </a:xfrm>
          <a:prstGeom prst="rect">
            <a:avLst/>
          </a:prstGeom>
        </p:spPr>
      </p:pic>
      <p:sp>
        <p:nvSpPr>
          <p:cNvPr id="5" name="Slide Number Placeholder 4">
            <a:extLst>
              <a:ext uri="{FF2B5EF4-FFF2-40B4-BE49-F238E27FC236}">
                <a16:creationId xmlns:a16="http://schemas.microsoft.com/office/drawing/2014/main" id="{E06E2011-EAB8-6233-C27A-A67AE5E6F3B0}"/>
              </a:ext>
            </a:extLst>
          </p:cNvPr>
          <p:cNvSpPr>
            <a:spLocks noGrp="1"/>
          </p:cNvSpPr>
          <p:nvPr>
            <p:ph type="sldNum" sz="quarter" idx="11"/>
          </p:nvPr>
        </p:nvSpPr>
        <p:spPr/>
        <p:txBody>
          <a:bodyPr/>
          <a:lstStyle/>
          <a:p>
            <a:fld id="{25BA54BD-C84D-46CE-8B72-31BFB26ABA43}" type="slidenum">
              <a:rPr lang="en-US" smtClean="0"/>
              <a:t>41</a:t>
            </a:fld>
            <a:endParaRPr lang="en-US" dirty="0"/>
          </a:p>
        </p:txBody>
      </p:sp>
    </p:spTree>
    <p:extLst>
      <p:ext uri="{BB962C8B-B14F-4D97-AF65-F5344CB8AC3E}">
        <p14:creationId xmlns:p14="http://schemas.microsoft.com/office/powerpoint/2010/main" val="3874238342"/>
      </p:ext>
    </p:extLst>
  </p:cSld>
  <p:clrMapOvr>
    <a:masterClrMapping/>
  </p:clrMapOvr>
  <mc:AlternateContent xmlns:mc="http://schemas.openxmlformats.org/markup-compatibility/2006" xmlns:p14="http://schemas.microsoft.com/office/powerpoint/2010/main">
    <mc:Choice Requires="p14">
      <p:transition spd="med" p14:dur="700" advTm="111138">
        <p:fade/>
      </p:transition>
    </mc:Choice>
    <mc:Fallback xmlns="">
      <p:transition spd="med" advTm="11113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74638"/>
            <a:ext cx="9982200" cy="868362"/>
          </a:xfrm>
        </p:spPr>
        <p:txBody>
          <a:bodyPr>
            <a:normAutofit/>
          </a:bodyPr>
          <a:lstStyle/>
          <a:p>
            <a:r>
              <a:rPr lang="en-US" dirty="0"/>
              <a:t>Resources	</a:t>
            </a:r>
          </a:p>
        </p:txBody>
      </p:sp>
      <p:sp>
        <p:nvSpPr>
          <p:cNvPr id="3" name="Content Placeholder 2">
            <a:extLst>
              <a:ext uri="{FF2B5EF4-FFF2-40B4-BE49-F238E27FC236}">
                <a16:creationId xmlns:a16="http://schemas.microsoft.com/office/drawing/2014/main" id="{E5A6A49B-EB48-5F23-9DD9-E56C33BE2FD5}"/>
              </a:ext>
            </a:extLst>
          </p:cNvPr>
          <p:cNvSpPr>
            <a:spLocks noGrp="1"/>
          </p:cNvSpPr>
          <p:nvPr>
            <p:ph idx="1"/>
          </p:nvPr>
        </p:nvSpPr>
        <p:spPr>
          <a:xfrm>
            <a:off x="836612" y="1327404"/>
            <a:ext cx="11125200" cy="4419600"/>
          </a:xfrm>
        </p:spPr>
        <p:txBody>
          <a:bodyPr>
            <a:normAutofit/>
          </a:bodyPr>
          <a:lstStyle/>
          <a:p>
            <a:pPr marL="514350" indent="-514350">
              <a:buFont typeface="+mj-lt"/>
              <a:buAutoNum type="arabicPeriod"/>
            </a:pPr>
            <a:r>
              <a:rPr lang="en-US" sz="3200" dirty="0"/>
              <a:t>EPA</a:t>
            </a:r>
          </a:p>
          <a:p>
            <a:pPr marL="788670" lvl="1" indent="-514350">
              <a:buFont typeface="+mj-lt"/>
              <a:buAutoNum type="alphaLcPeriod"/>
            </a:pPr>
            <a:r>
              <a:rPr lang="en-US" sz="2800" dirty="0"/>
              <a:t>Internet search – EPA lead and copper rule</a:t>
            </a:r>
          </a:p>
          <a:p>
            <a:pPr marL="514350" indent="-514350">
              <a:buFont typeface="+mj-lt"/>
              <a:buAutoNum type="arabicPeriod"/>
            </a:pPr>
            <a:r>
              <a:rPr lang="en-US" sz="3200" dirty="0"/>
              <a:t>State of Oregon </a:t>
            </a:r>
          </a:p>
          <a:p>
            <a:pPr marL="788670" lvl="1" indent="-514350">
              <a:buFont typeface="+mj-lt"/>
              <a:buAutoNum type="alphaLcPeriod"/>
            </a:pPr>
            <a:r>
              <a:rPr lang="en-US" sz="2800" dirty="0"/>
              <a:t>Internet search – Oregon lead and copper rule</a:t>
            </a:r>
          </a:p>
          <a:p>
            <a:pPr marL="514350" indent="-514350">
              <a:buFont typeface="+mj-lt"/>
              <a:buAutoNum type="arabicPeriod"/>
            </a:pPr>
            <a:r>
              <a:rPr lang="en-US" sz="3200" dirty="0"/>
              <a:t>AWWA (American Water Works Association)</a:t>
            </a:r>
          </a:p>
          <a:p>
            <a:pPr marL="788670" lvl="1" indent="-514350">
              <a:buFont typeface="+mj-lt"/>
              <a:buAutoNum type="alphaLcPeriod"/>
            </a:pPr>
            <a:r>
              <a:rPr lang="en-US" sz="2800" dirty="0"/>
              <a:t>ASDWA (American State Drinking Water Administrators)</a:t>
            </a:r>
          </a:p>
          <a:p>
            <a:pPr marL="514350" indent="-514350">
              <a:buFont typeface="+mj-lt"/>
              <a:buAutoNum type="arabicPeriod"/>
            </a:pPr>
            <a:r>
              <a:rPr lang="en-US" sz="3200" dirty="0"/>
              <a:t>Internet search – AWWA or ASDWA lead and copper rule</a:t>
            </a:r>
          </a:p>
        </p:txBody>
      </p:sp>
      <p:pic>
        <p:nvPicPr>
          <p:cNvPr id="15" name="Audio 14">
            <a:hlinkClick r:id="" action="ppaction://media"/>
            <a:extLst>
              <a:ext uri="{FF2B5EF4-FFF2-40B4-BE49-F238E27FC236}">
                <a16:creationId xmlns:a16="http://schemas.microsoft.com/office/drawing/2014/main" id="{9657AFB7-28E9-2015-4D73-AE808C78146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A90025D2-3B2E-4279-D5E5-8F68A8D5AC47}"/>
              </a:ext>
            </a:extLst>
          </p:cNvPr>
          <p:cNvPicPr>
            <a:picLocks noChangeAspect="1"/>
          </p:cNvPicPr>
          <p:nvPr/>
        </p:nvPicPr>
        <p:blipFill>
          <a:blip r:embed="rId5"/>
          <a:stretch>
            <a:fillRect/>
          </a:stretch>
        </p:blipFill>
        <p:spPr>
          <a:xfrm>
            <a:off x="455612" y="5397587"/>
            <a:ext cx="1658256" cy="2371550"/>
          </a:xfrm>
          <a:prstGeom prst="rect">
            <a:avLst/>
          </a:prstGeom>
        </p:spPr>
      </p:pic>
      <p:sp>
        <p:nvSpPr>
          <p:cNvPr id="5" name="Slide Number Placeholder 4">
            <a:extLst>
              <a:ext uri="{FF2B5EF4-FFF2-40B4-BE49-F238E27FC236}">
                <a16:creationId xmlns:a16="http://schemas.microsoft.com/office/drawing/2014/main" id="{3DB98780-AD5D-6C44-C805-C409BDADE572}"/>
              </a:ext>
            </a:extLst>
          </p:cNvPr>
          <p:cNvSpPr>
            <a:spLocks noGrp="1"/>
          </p:cNvSpPr>
          <p:nvPr>
            <p:ph type="sldNum" sz="quarter" idx="11"/>
          </p:nvPr>
        </p:nvSpPr>
        <p:spPr/>
        <p:txBody>
          <a:bodyPr/>
          <a:lstStyle/>
          <a:p>
            <a:fld id="{25BA54BD-C84D-46CE-8B72-31BFB26ABA43}" type="slidenum">
              <a:rPr lang="en-US" smtClean="0"/>
              <a:t>42</a:t>
            </a:fld>
            <a:endParaRPr lang="en-US" dirty="0"/>
          </a:p>
        </p:txBody>
      </p:sp>
    </p:spTree>
    <p:extLst>
      <p:ext uri="{BB962C8B-B14F-4D97-AF65-F5344CB8AC3E}">
        <p14:creationId xmlns:p14="http://schemas.microsoft.com/office/powerpoint/2010/main" val="674135802"/>
      </p:ext>
    </p:extLst>
  </p:cSld>
  <p:clrMapOvr>
    <a:masterClrMapping/>
  </p:clrMapOvr>
  <mc:AlternateContent xmlns:mc="http://schemas.openxmlformats.org/markup-compatibility/2006" xmlns:p14="http://schemas.microsoft.com/office/powerpoint/2010/main">
    <mc:Choice Requires="p14">
      <p:transition spd="med" p14:dur="700" advTm="61987">
        <p:fade/>
      </p:transition>
    </mc:Choice>
    <mc:Fallback xmlns="">
      <p:transition spd="med" advTm="6198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74638"/>
            <a:ext cx="9982200" cy="868362"/>
          </a:xfrm>
        </p:spPr>
        <p:txBody>
          <a:bodyPr>
            <a:normAutofit/>
          </a:bodyPr>
          <a:lstStyle/>
          <a:p>
            <a:r>
              <a:rPr lang="en-US" dirty="0"/>
              <a:t>Oregon Template - Excel</a:t>
            </a:r>
          </a:p>
        </p:txBody>
      </p:sp>
      <p:sp>
        <p:nvSpPr>
          <p:cNvPr id="3" name="Content Placeholder 2">
            <a:extLst>
              <a:ext uri="{FF2B5EF4-FFF2-40B4-BE49-F238E27FC236}">
                <a16:creationId xmlns:a16="http://schemas.microsoft.com/office/drawing/2014/main" id="{E5A6A49B-EB48-5F23-9DD9-E56C33BE2FD5}"/>
              </a:ext>
            </a:extLst>
          </p:cNvPr>
          <p:cNvSpPr>
            <a:spLocks noGrp="1"/>
          </p:cNvSpPr>
          <p:nvPr>
            <p:ph idx="1"/>
          </p:nvPr>
        </p:nvSpPr>
        <p:spPr>
          <a:xfrm>
            <a:off x="684212" y="1143000"/>
            <a:ext cx="11277600" cy="4692649"/>
          </a:xfrm>
        </p:spPr>
        <p:txBody>
          <a:bodyPr>
            <a:normAutofit lnSpcReduction="10000"/>
          </a:bodyPr>
          <a:lstStyle/>
          <a:p>
            <a:pPr marL="514350" indent="-514350">
              <a:buFont typeface="+mj-lt"/>
              <a:buAutoNum type="arabicPeriod"/>
            </a:pPr>
            <a:r>
              <a:rPr lang="en-US" sz="3200" dirty="0"/>
              <a:t>Four Tabs – description, inventory, </a:t>
            </a:r>
            <a:r>
              <a:rPr lang="en-US" sz="3200" b="1" strike="sngStrike" dirty="0"/>
              <a:t>replacement plan</a:t>
            </a:r>
            <a:r>
              <a:rPr lang="en-US" sz="3200" dirty="0"/>
              <a:t>, methodology – will be asked about methodology</a:t>
            </a:r>
          </a:p>
          <a:p>
            <a:pPr marL="514350" indent="-514350">
              <a:buFont typeface="+mj-lt"/>
              <a:buAutoNum type="arabicPeriod"/>
            </a:pPr>
            <a:r>
              <a:rPr lang="en-US" sz="3200" dirty="0"/>
              <a:t>Description – explains how the spreadsheet works</a:t>
            </a:r>
          </a:p>
          <a:p>
            <a:pPr marL="514350" indent="-514350">
              <a:buFont typeface="+mj-lt"/>
              <a:buAutoNum type="arabicPeriod"/>
            </a:pPr>
            <a:r>
              <a:rPr lang="en-US" sz="3200" dirty="0"/>
              <a:t>Inventory – Provides row for each service connection</a:t>
            </a:r>
          </a:p>
          <a:p>
            <a:pPr marL="514350" indent="-514350">
              <a:buFont typeface="+mj-lt"/>
              <a:buAutoNum type="arabicPeriod"/>
            </a:pPr>
            <a:r>
              <a:rPr lang="en-US" sz="3200" strike="sngStrike" dirty="0"/>
              <a:t>Replacement plan – 7 key elements to follow</a:t>
            </a:r>
          </a:p>
          <a:p>
            <a:pPr marL="514350" indent="-514350">
              <a:buFont typeface="+mj-lt"/>
              <a:buAutoNum type="arabicPeriod"/>
            </a:pPr>
            <a:r>
              <a:rPr lang="en-US" sz="3200" dirty="0"/>
              <a:t>Methodology – outlines 3 categories</a:t>
            </a:r>
          </a:p>
          <a:p>
            <a:pPr marL="731520" lvl="1" indent="-457200">
              <a:buFont typeface="+mj-lt"/>
              <a:buAutoNum type="alphaLcPeriod"/>
            </a:pPr>
            <a:r>
              <a:rPr lang="en-US" sz="2400" dirty="0"/>
              <a:t>Historical Records</a:t>
            </a:r>
          </a:p>
          <a:p>
            <a:pPr marL="731520" lvl="1" indent="-457200">
              <a:buFont typeface="+mj-lt"/>
              <a:buAutoNum type="alphaLcPeriod"/>
            </a:pPr>
            <a:r>
              <a:rPr lang="en-US" sz="2400" dirty="0"/>
              <a:t>Normal Operations</a:t>
            </a:r>
          </a:p>
          <a:p>
            <a:pPr marL="731520" lvl="1" indent="-457200">
              <a:buFont typeface="+mj-lt"/>
              <a:buAutoNum type="alphaLcPeriod"/>
            </a:pPr>
            <a:r>
              <a:rPr lang="en-US" sz="2400" dirty="0"/>
              <a:t>SL Investigations</a:t>
            </a:r>
          </a:p>
          <a:p>
            <a:endParaRPr lang="en-US" dirty="0"/>
          </a:p>
        </p:txBody>
      </p:sp>
      <p:pic>
        <p:nvPicPr>
          <p:cNvPr id="5" name="Picture 4">
            <a:extLst>
              <a:ext uri="{FF2B5EF4-FFF2-40B4-BE49-F238E27FC236}">
                <a16:creationId xmlns:a16="http://schemas.microsoft.com/office/drawing/2014/main" id="{0BEE102F-A85C-C2E9-39D7-3B22F0CD227A}"/>
              </a:ext>
            </a:extLst>
          </p:cNvPr>
          <p:cNvPicPr>
            <a:picLocks noChangeAspect="1"/>
          </p:cNvPicPr>
          <p:nvPr/>
        </p:nvPicPr>
        <p:blipFill>
          <a:blip r:embed="rId5"/>
          <a:stretch>
            <a:fillRect/>
          </a:stretch>
        </p:blipFill>
        <p:spPr>
          <a:xfrm>
            <a:off x="539495" y="5397587"/>
            <a:ext cx="1658256" cy="2371550"/>
          </a:xfrm>
          <a:prstGeom prst="rect">
            <a:avLst/>
          </a:prstGeom>
        </p:spPr>
      </p:pic>
      <p:sp>
        <p:nvSpPr>
          <p:cNvPr id="6" name="Slide Number Placeholder 5">
            <a:extLst>
              <a:ext uri="{FF2B5EF4-FFF2-40B4-BE49-F238E27FC236}">
                <a16:creationId xmlns:a16="http://schemas.microsoft.com/office/drawing/2014/main" id="{D028C857-9507-739B-80E9-B90185880B17}"/>
              </a:ext>
            </a:extLst>
          </p:cNvPr>
          <p:cNvSpPr>
            <a:spLocks noGrp="1"/>
          </p:cNvSpPr>
          <p:nvPr>
            <p:ph type="sldNum" sz="quarter" idx="11"/>
          </p:nvPr>
        </p:nvSpPr>
        <p:spPr/>
        <p:txBody>
          <a:bodyPr/>
          <a:lstStyle/>
          <a:p>
            <a:fld id="{25BA54BD-C84D-46CE-8B72-31BFB26ABA43}" type="slidenum">
              <a:rPr lang="en-US" smtClean="0"/>
              <a:t>43</a:t>
            </a:fld>
            <a:endParaRPr lang="en-US" dirty="0"/>
          </a:p>
        </p:txBody>
      </p:sp>
      <p:pic>
        <p:nvPicPr>
          <p:cNvPr id="10" name="Audio 9">
            <a:hlinkClick r:id="" action="ppaction://media"/>
            <a:extLst>
              <a:ext uri="{FF2B5EF4-FFF2-40B4-BE49-F238E27FC236}">
                <a16:creationId xmlns:a16="http://schemas.microsoft.com/office/drawing/2014/main" id="{77038115-F6F0-3B54-7375-92F127E671D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49129" y="4718304"/>
            <a:ext cx="2057400" cy="2057400"/>
          </a:xfrm>
          <a:prstGeom prst="ellipse">
            <a:avLst/>
          </a:prstGeom>
        </p:spPr>
      </p:pic>
    </p:spTree>
    <p:extLst>
      <p:ext uri="{BB962C8B-B14F-4D97-AF65-F5344CB8AC3E}">
        <p14:creationId xmlns:p14="http://schemas.microsoft.com/office/powerpoint/2010/main" val="4822641"/>
      </p:ext>
    </p:extLst>
  </p:cSld>
  <p:clrMapOvr>
    <a:masterClrMapping/>
  </p:clrMapOvr>
  <mc:AlternateContent xmlns:mc="http://schemas.openxmlformats.org/markup-compatibility/2006" xmlns:p14="http://schemas.microsoft.com/office/powerpoint/2010/main">
    <mc:Choice Requires="p14">
      <p:transition spd="med" p14:dur="700" advTm="74406">
        <p:fade/>
      </p:transition>
    </mc:Choice>
    <mc:Fallback xmlns="">
      <p:transition spd="med" advTm="7440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74638"/>
            <a:ext cx="9982200" cy="792162"/>
          </a:xfrm>
        </p:spPr>
        <p:txBody>
          <a:bodyPr>
            <a:normAutofit/>
          </a:bodyPr>
          <a:lstStyle/>
          <a:p>
            <a:r>
              <a:rPr lang="en-US" dirty="0"/>
              <a:t>Oregon Template - Excel</a:t>
            </a:r>
          </a:p>
        </p:txBody>
      </p:sp>
      <p:sp>
        <p:nvSpPr>
          <p:cNvPr id="3" name="Content Placeholder 2">
            <a:extLst>
              <a:ext uri="{FF2B5EF4-FFF2-40B4-BE49-F238E27FC236}">
                <a16:creationId xmlns:a16="http://schemas.microsoft.com/office/drawing/2014/main" id="{E5A6A49B-EB48-5F23-9DD9-E56C33BE2FD5}"/>
              </a:ext>
            </a:extLst>
          </p:cNvPr>
          <p:cNvSpPr>
            <a:spLocks noGrp="1"/>
          </p:cNvSpPr>
          <p:nvPr>
            <p:ph idx="1"/>
          </p:nvPr>
        </p:nvSpPr>
        <p:spPr>
          <a:xfrm>
            <a:off x="684212" y="1070429"/>
            <a:ext cx="11417100" cy="5121275"/>
          </a:xfrm>
        </p:spPr>
        <p:txBody>
          <a:bodyPr>
            <a:normAutofit/>
          </a:bodyPr>
          <a:lstStyle/>
          <a:p>
            <a:r>
              <a:rPr lang="en-US" sz="3200" b="1" dirty="0">
                <a:solidFill>
                  <a:schemeClr val="tx1"/>
                </a:solidFill>
                <a:highlight>
                  <a:srgbClr val="C0C0C0"/>
                </a:highlight>
              </a:rPr>
              <a:t>Black Font </a:t>
            </a:r>
            <a:r>
              <a:rPr lang="en-US" sz="3200" dirty="0"/>
              <a:t>required for inventory and must be populated	</a:t>
            </a:r>
          </a:p>
          <a:p>
            <a:r>
              <a:rPr lang="en-US" sz="3200" b="1" dirty="0">
                <a:solidFill>
                  <a:srgbClr val="0000FF"/>
                </a:solidFill>
                <a:highlight>
                  <a:srgbClr val="C0C0C0"/>
                </a:highlight>
              </a:rPr>
              <a:t>Blue font </a:t>
            </a:r>
            <a:r>
              <a:rPr lang="en-US" sz="3200" dirty="0"/>
              <a:t>- Useful for tap monitoring location determination - OPTIONAL	</a:t>
            </a:r>
          </a:p>
          <a:p>
            <a:r>
              <a:rPr lang="en-US" sz="3200" b="1" dirty="0">
                <a:solidFill>
                  <a:srgbClr val="00B050"/>
                </a:solidFill>
                <a:highlight>
                  <a:srgbClr val="C0C0C0"/>
                </a:highlight>
              </a:rPr>
              <a:t>Green font </a:t>
            </a:r>
            <a:r>
              <a:rPr lang="en-US" sz="3200" dirty="0"/>
              <a:t>- Good information for water system to know - OPTIONAL	</a:t>
            </a:r>
          </a:p>
          <a:p>
            <a:r>
              <a:rPr lang="en-US" sz="3200" b="1" dirty="0">
                <a:solidFill>
                  <a:srgbClr val="7030A0"/>
                </a:solidFill>
                <a:highlight>
                  <a:srgbClr val="C0C0C0"/>
                </a:highlight>
              </a:rPr>
              <a:t>Purple font </a:t>
            </a:r>
            <a:r>
              <a:rPr lang="en-US" sz="3200" dirty="0"/>
              <a:t>- results are calculated by the spreadsheet using previous inputs.  	</a:t>
            </a:r>
          </a:p>
          <a:p>
            <a:r>
              <a:rPr lang="en-US" sz="3100" dirty="0">
                <a:latin typeface="Calibri" panose="020F0502020204030204" pitchFamily="34" charset="0"/>
                <a:cs typeface="Calibri" panose="020F0502020204030204" pitchFamily="34" charset="0"/>
              </a:rPr>
              <a:t>SUMMARY TABLE MOST IMPORTANT to verify information</a:t>
            </a:r>
          </a:p>
        </p:txBody>
      </p:sp>
      <p:pic>
        <p:nvPicPr>
          <p:cNvPr id="7" name="Audio 6">
            <a:hlinkClick r:id="" action="ppaction://media"/>
            <a:extLst>
              <a:ext uri="{FF2B5EF4-FFF2-40B4-BE49-F238E27FC236}">
                <a16:creationId xmlns:a16="http://schemas.microsoft.com/office/drawing/2014/main" id="{F1B35E39-915A-EECA-3B39-7556FA39F54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3CEC80C1-BEFB-DB47-DCE6-834EB8D51965}"/>
              </a:ext>
            </a:extLst>
          </p:cNvPr>
          <p:cNvPicPr>
            <a:picLocks noChangeAspect="1"/>
          </p:cNvPicPr>
          <p:nvPr/>
        </p:nvPicPr>
        <p:blipFill>
          <a:blip r:embed="rId6"/>
          <a:stretch>
            <a:fillRect/>
          </a:stretch>
        </p:blipFill>
        <p:spPr>
          <a:xfrm>
            <a:off x="912812" y="5397587"/>
            <a:ext cx="1658256" cy="2371550"/>
          </a:xfrm>
          <a:prstGeom prst="rect">
            <a:avLst/>
          </a:prstGeom>
        </p:spPr>
      </p:pic>
      <p:sp>
        <p:nvSpPr>
          <p:cNvPr id="5" name="Slide Number Placeholder 4">
            <a:extLst>
              <a:ext uri="{FF2B5EF4-FFF2-40B4-BE49-F238E27FC236}">
                <a16:creationId xmlns:a16="http://schemas.microsoft.com/office/drawing/2014/main" id="{AEACEB59-4B22-4CC6-5DB9-C7A3BDAC37C7}"/>
              </a:ext>
            </a:extLst>
          </p:cNvPr>
          <p:cNvSpPr>
            <a:spLocks noGrp="1"/>
          </p:cNvSpPr>
          <p:nvPr>
            <p:ph type="sldNum" sz="quarter" idx="11"/>
          </p:nvPr>
        </p:nvSpPr>
        <p:spPr/>
        <p:txBody>
          <a:bodyPr/>
          <a:lstStyle/>
          <a:p>
            <a:fld id="{25BA54BD-C84D-46CE-8B72-31BFB26ABA43}" type="slidenum">
              <a:rPr lang="en-US" smtClean="0"/>
              <a:t>44</a:t>
            </a:fld>
            <a:endParaRPr lang="en-US" dirty="0"/>
          </a:p>
        </p:txBody>
      </p:sp>
    </p:spTree>
    <p:extLst>
      <p:ext uri="{BB962C8B-B14F-4D97-AF65-F5344CB8AC3E}">
        <p14:creationId xmlns:p14="http://schemas.microsoft.com/office/powerpoint/2010/main" val="2047541370"/>
      </p:ext>
    </p:extLst>
  </p:cSld>
  <p:clrMapOvr>
    <a:masterClrMapping/>
  </p:clrMapOvr>
  <mc:AlternateContent xmlns:mc="http://schemas.openxmlformats.org/markup-compatibility/2006" xmlns:p14="http://schemas.microsoft.com/office/powerpoint/2010/main">
    <mc:Choice Requires="p14">
      <p:transition spd="med" p14:dur="700" advTm="52146">
        <p:fade/>
      </p:transition>
    </mc:Choice>
    <mc:Fallback xmlns="">
      <p:transition spd="med" advTm="521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58C17CB-480E-6E69-DDD2-5D3E5A680936}"/>
              </a:ext>
            </a:extLst>
          </p:cNvPr>
          <p:cNvSpPr>
            <a:spLocks noGrp="1"/>
          </p:cNvSpPr>
          <p:nvPr>
            <p:ph type="title"/>
          </p:nvPr>
        </p:nvSpPr>
        <p:spPr/>
        <p:txBody>
          <a:bodyPr/>
          <a:lstStyle/>
          <a:p>
            <a:pPr algn="ctr"/>
            <a:r>
              <a:rPr lang="en-US" dirty="0"/>
              <a:t>Mandated Information </a:t>
            </a:r>
          </a:p>
        </p:txBody>
      </p:sp>
      <p:pic>
        <p:nvPicPr>
          <p:cNvPr id="6" name="Content Placeholder 5">
            <a:extLst>
              <a:ext uri="{FF2B5EF4-FFF2-40B4-BE49-F238E27FC236}">
                <a16:creationId xmlns:a16="http://schemas.microsoft.com/office/drawing/2014/main" id="{43B2A296-AD5D-F99B-E496-7D5D94CFCF51}"/>
              </a:ext>
            </a:extLst>
          </p:cNvPr>
          <p:cNvPicPr>
            <a:picLocks noGrp="1" noChangeAspect="1"/>
          </p:cNvPicPr>
          <p:nvPr>
            <p:ph idx="4294967295"/>
          </p:nvPr>
        </p:nvPicPr>
        <p:blipFill>
          <a:blip r:embed="rId4"/>
          <a:stretch>
            <a:fillRect/>
          </a:stretch>
        </p:blipFill>
        <p:spPr>
          <a:xfrm>
            <a:off x="397034" y="1028700"/>
            <a:ext cx="11182350" cy="4800600"/>
          </a:xfrm>
        </p:spPr>
      </p:pic>
      <p:pic>
        <p:nvPicPr>
          <p:cNvPr id="5" name="Audio 4">
            <a:hlinkClick r:id="" action="ppaction://media"/>
            <a:extLst>
              <a:ext uri="{FF2B5EF4-FFF2-40B4-BE49-F238E27FC236}">
                <a16:creationId xmlns:a16="http://schemas.microsoft.com/office/drawing/2014/main" id="{00524503-F1AA-73CB-A513-17E9D28FE54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2" name="Picture 1">
            <a:extLst>
              <a:ext uri="{FF2B5EF4-FFF2-40B4-BE49-F238E27FC236}">
                <a16:creationId xmlns:a16="http://schemas.microsoft.com/office/drawing/2014/main" id="{CAB363C9-9F15-FA3C-A223-415CC1185202}"/>
              </a:ext>
            </a:extLst>
          </p:cNvPr>
          <p:cNvPicPr>
            <a:picLocks noChangeAspect="1"/>
          </p:cNvPicPr>
          <p:nvPr/>
        </p:nvPicPr>
        <p:blipFill>
          <a:blip r:embed="rId6"/>
          <a:stretch>
            <a:fillRect/>
          </a:stretch>
        </p:blipFill>
        <p:spPr>
          <a:xfrm>
            <a:off x="227012" y="5397587"/>
            <a:ext cx="1658256" cy="2371550"/>
          </a:xfrm>
          <a:prstGeom prst="rect">
            <a:avLst/>
          </a:prstGeom>
        </p:spPr>
      </p:pic>
      <p:sp>
        <p:nvSpPr>
          <p:cNvPr id="3" name="Slide Number Placeholder 2">
            <a:extLst>
              <a:ext uri="{FF2B5EF4-FFF2-40B4-BE49-F238E27FC236}">
                <a16:creationId xmlns:a16="http://schemas.microsoft.com/office/drawing/2014/main" id="{97E33DD2-9935-A44D-5B11-93A3D5D1A343}"/>
              </a:ext>
            </a:extLst>
          </p:cNvPr>
          <p:cNvSpPr>
            <a:spLocks noGrp="1"/>
          </p:cNvSpPr>
          <p:nvPr>
            <p:ph type="sldNum" sz="quarter" idx="11"/>
          </p:nvPr>
        </p:nvSpPr>
        <p:spPr/>
        <p:txBody>
          <a:bodyPr/>
          <a:lstStyle/>
          <a:p>
            <a:fld id="{25BA54BD-C84D-46CE-8B72-31BFB26ABA43}" type="slidenum">
              <a:rPr lang="en-US" smtClean="0"/>
              <a:t>45</a:t>
            </a:fld>
            <a:endParaRPr lang="en-US"/>
          </a:p>
        </p:txBody>
      </p:sp>
    </p:spTree>
    <p:extLst>
      <p:ext uri="{BB962C8B-B14F-4D97-AF65-F5344CB8AC3E}">
        <p14:creationId xmlns:p14="http://schemas.microsoft.com/office/powerpoint/2010/main" val="2671322818"/>
      </p:ext>
    </p:extLst>
  </p:cSld>
  <p:clrMapOvr>
    <a:masterClrMapping/>
  </p:clrMapOvr>
  <mc:AlternateContent xmlns:mc="http://schemas.openxmlformats.org/markup-compatibility/2006" xmlns:p14="http://schemas.microsoft.com/office/powerpoint/2010/main">
    <mc:Choice Requires="p14">
      <p:transition spd="med" p14:dur="700" advTm="58794">
        <p:fade/>
      </p:transition>
    </mc:Choice>
    <mc:Fallback xmlns="">
      <p:transition spd="med" advTm="5879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58C17CB-480E-6E69-DDD2-5D3E5A680936}"/>
              </a:ext>
            </a:extLst>
          </p:cNvPr>
          <p:cNvSpPr>
            <a:spLocks noGrp="1"/>
          </p:cNvSpPr>
          <p:nvPr>
            <p:ph type="title"/>
          </p:nvPr>
        </p:nvSpPr>
        <p:spPr/>
        <p:txBody>
          <a:bodyPr/>
          <a:lstStyle/>
          <a:p>
            <a:pPr algn="ctr"/>
            <a:r>
              <a:rPr lang="en-US" dirty="0"/>
              <a:t>Optional Information </a:t>
            </a:r>
          </a:p>
        </p:txBody>
      </p:sp>
      <p:pic>
        <p:nvPicPr>
          <p:cNvPr id="3" name="Picture 2">
            <a:extLst>
              <a:ext uri="{FF2B5EF4-FFF2-40B4-BE49-F238E27FC236}">
                <a16:creationId xmlns:a16="http://schemas.microsoft.com/office/drawing/2014/main" id="{82A5879E-E48A-217E-9BCA-B1B3A50510AE}"/>
              </a:ext>
            </a:extLst>
          </p:cNvPr>
          <p:cNvPicPr>
            <a:picLocks noChangeAspect="1"/>
          </p:cNvPicPr>
          <p:nvPr/>
        </p:nvPicPr>
        <p:blipFill>
          <a:blip r:embed="rId4"/>
          <a:stretch>
            <a:fillRect/>
          </a:stretch>
        </p:blipFill>
        <p:spPr>
          <a:xfrm>
            <a:off x="233592" y="1220107"/>
            <a:ext cx="11721640" cy="3547836"/>
          </a:xfrm>
          <a:prstGeom prst="rect">
            <a:avLst/>
          </a:prstGeom>
        </p:spPr>
      </p:pic>
      <p:pic>
        <p:nvPicPr>
          <p:cNvPr id="17" name="Audio 16">
            <a:hlinkClick r:id="" action="ppaction://media"/>
            <a:extLst>
              <a:ext uri="{FF2B5EF4-FFF2-40B4-BE49-F238E27FC236}">
                <a16:creationId xmlns:a16="http://schemas.microsoft.com/office/drawing/2014/main" id="{16C37F04-F0BF-4503-04FB-5FB4D661FC6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2" name="Picture 1">
            <a:extLst>
              <a:ext uri="{FF2B5EF4-FFF2-40B4-BE49-F238E27FC236}">
                <a16:creationId xmlns:a16="http://schemas.microsoft.com/office/drawing/2014/main" id="{6F5BDA31-5F18-5D8E-00E2-D1B3628BA06A}"/>
              </a:ext>
            </a:extLst>
          </p:cNvPr>
          <p:cNvPicPr>
            <a:picLocks noChangeAspect="1"/>
          </p:cNvPicPr>
          <p:nvPr/>
        </p:nvPicPr>
        <p:blipFill>
          <a:blip r:embed="rId6"/>
          <a:stretch>
            <a:fillRect/>
          </a:stretch>
        </p:blipFill>
        <p:spPr>
          <a:xfrm>
            <a:off x="233592" y="5257800"/>
            <a:ext cx="1658256" cy="2371550"/>
          </a:xfrm>
          <a:prstGeom prst="rect">
            <a:avLst/>
          </a:prstGeom>
        </p:spPr>
      </p:pic>
      <p:sp>
        <p:nvSpPr>
          <p:cNvPr id="4" name="Slide Number Placeholder 3">
            <a:extLst>
              <a:ext uri="{FF2B5EF4-FFF2-40B4-BE49-F238E27FC236}">
                <a16:creationId xmlns:a16="http://schemas.microsoft.com/office/drawing/2014/main" id="{6CEF6130-48F1-8CF2-C9EB-D3A9C9435C55}"/>
              </a:ext>
            </a:extLst>
          </p:cNvPr>
          <p:cNvSpPr>
            <a:spLocks noGrp="1"/>
          </p:cNvSpPr>
          <p:nvPr>
            <p:ph type="sldNum" sz="quarter" idx="11"/>
          </p:nvPr>
        </p:nvSpPr>
        <p:spPr/>
        <p:txBody>
          <a:bodyPr/>
          <a:lstStyle/>
          <a:p>
            <a:fld id="{25BA54BD-C84D-46CE-8B72-31BFB26ABA43}" type="slidenum">
              <a:rPr lang="en-US" smtClean="0"/>
              <a:t>46</a:t>
            </a:fld>
            <a:endParaRPr lang="en-US"/>
          </a:p>
        </p:txBody>
      </p:sp>
    </p:spTree>
    <p:extLst>
      <p:ext uri="{BB962C8B-B14F-4D97-AF65-F5344CB8AC3E}">
        <p14:creationId xmlns:p14="http://schemas.microsoft.com/office/powerpoint/2010/main" val="2427973464"/>
      </p:ext>
    </p:extLst>
  </p:cSld>
  <p:clrMapOvr>
    <a:masterClrMapping/>
  </p:clrMapOvr>
  <mc:AlternateContent xmlns:mc="http://schemas.openxmlformats.org/markup-compatibility/2006" xmlns:p14="http://schemas.microsoft.com/office/powerpoint/2010/main">
    <mc:Choice Requires="p14">
      <p:transition spd="med" p14:dur="700" advTm="106263">
        <p:fade/>
      </p:transition>
    </mc:Choice>
    <mc:Fallback xmlns="">
      <p:transition spd="med" advTm="10626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58C17CB-480E-6E69-DDD2-5D3E5A680936}"/>
              </a:ext>
            </a:extLst>
          </p:cNvPr>
          <p:cNvSpPr>
            <a:spLocks noGrp="1"/>
          </p:cNvSpPr>
          <p:nvPr>
            <p:ph type="title"/>
          </p:nvPr>
        </p:nvSpPr>
        <p:spPr/>
        <p:txBody>
          <a:bodyPr/>
          <a:lstStyle/>
          <a:p>
            <a:pPr algn="ctr"/>
            <a:r>
              <a:rPr lang="en-US" dirty="0"/>
              <a:t>Mandated Summary </a:t>
            </a:r>
          </a:p>
        </p:txBody>
      </p:sp>
      <p:pic>
        <p:nvPicPr>
          <p:cNvPr id="5" name="Picture 4">
            <a:extLst>
              <a:ext uri="{FF2B5EF4-FFF2-40B4-BE49-F238E27FC236}">
                <a16:creationId xmlns:a16="http://schemas.microsoft.com/office/drawing/2014/main" id="{13B05E86-E4E0-42E5-DE69-E4D31F1655C1}"/>
              </a:ext>
            </a:extLst>
          </p:cNvPr>
          <p:cNvPicPr>
            <a:picLocks noChangeAspect="1"/>
          </p:cNvPicPr>
          <p:nvPr/>
        </p:nvPicPr>
        <p:blipFill>
          <a:blip r:embed="rId4"/>
          <a:stretch>
            <a:fillRect/>
          </a:stretch>
        </p:blipFill>
        <p:spPr>
          <a:xfrm>
            <a:off x="760412" y="2286000"/>
            <a:ext cx="10820400" cy="1371600"/>
          </a:xfrm>
          <a:prstGeom prst="rect">
            <a:avLst/>
          </a:prstGeom>
        </p:spPr>
      </p:pic>
      <p:pic>
        <p:nvPicPr>
          <p:cNvPr id="12" name="Audio 11">
            <a:hlinkClick r:id="" action="ppaction://media"/>
            <a:extLst>
              <a:ext uri="{FF2B5EF4-FFF2-40B4-BE49-F238E27FC236}">
                <a16:creationId xmlns:a16="http://schemas.microsoft.com/office/drawing/2014/main" id="{B268513C-2336-677B-9A24-C97ACC56DBB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2" name="Picture 1">
            <a:extLst>
              <a:ext uri="{FF2B5EF4-FFF2-40B4-BE49-F238E27FC236}">
                <a16:creationId xmlns:a16="http://schemas.microsoft.com/office/drawing/2014/main" id="{FC086335-95DB-5208-688F-9BB5191C4B0E}"/>
              </a:ext>
            </a:extLst>
          </p:cNvPr>
          <p:cNvPicPr>
            <a:picLocks noChangeAspect="1"/>
          </p:cNvPicPr>
          <p:nvPr/>
        </p:nvPicPr>
        <p:blipFill>
          <a:blip r:embed="rId6"/>
          <a:stretch>
            <a:fillRect/>
          </a:stretch>
        </p:blipFill>
        <p:spPr>
          <a:xfrm>
            <a:off x="227012" y="5257800"/>
            <a:ext cx="1658256" cy="2371550"/>
          </a:xfrm>
          <a:prstGeom prst="rect">
            <a:avLst/>
          </a:prstGeom>
        </p:spPr>
      </p:pic>
      <p:sp>
        <p:nvSpPr>
          <p:cNvPr id="3" name="Slide Number Placeholder 2">
            <a:extLst>
              <a:ext uri="{FF2B5EF4-FFF2-40B4-BE49-F238E27FC236}">
                <a16:creationId xmlns:a16="http://schemas.microsoft.com/office/drawing/2014/main" id="{408E9469-7FE7-9738-F969-2E7683421BAE}"/>
              </a:ext>
            </a:extLst>
          </p:cNvPr>
          <p:cNvSpPr>
            <a:spLocks noGrp="1"/>
          </p:cNvSpPr>
          <p:nvPr>
            <p:ph type="sldNum" sz="quarter" idx="11"/>
          </p:nvPr>
        </p:nvSpPr>
        <p:spPr/>
        <p:txBody>
          <a:bodyPr/>
          <a:lstStyle/>
          <a:p>
            <a:fld id="{25BA54BD-C84D-46CE-8B72-31BFB26ABA43}" type="slidenum">
              <a:rPr lang="en-US" smtClean="0"/>
              <a:t>47</a:t>
            </a:fld>
            <a:endParaRPr lang="en-US"/>
          </a:p>
        </p:txBody>
      </p:sp>
    </p:spTree>
    <p:extLst>
      <p:ext uri="{BB962C8B-B14F-4D97-AF65-F5344CB8AC3E}">
        <p14:creationId xmlns:p14="http://schemas.microsoft.com/office/powerpoint/2010/main" val="2515816850"/>
      </p:ext>
    </p:extLst>
  </p:cSld>
  <p:clrMapOvr>
    <a:masterClrMapping/>
  </p:clrMapOvr>
  <mc:AlternateContent xmlns:mc="http://schemas.openxmlformats.org/markup-compatibility/2006" xmlns:p14="http://schemas.microsoft.com/office/powerpoint/2010/main">
    <mc:Choice Requires="p14">
      <p:transition spd="med" p14:dur="700" advTm="33118">
        <p:fade/>
      </p:transition>
    </mc:Choice>
    <mc:Fallback xmlns="">
      <p:transition spd="med" advTm="3311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2F540-5788-851E-7B21-D444C99B5787}"/>
              </a:ext>
            </a:extLst>
          </p:cNvPr>
          <p:cNvSpPr>
            <a:spLocks noGrp="1"/>
          </p:cNvSpPr>
          <p:nvPr>
            <p:ph type="title"/>
          </p:nvPr>
        </p:nvSpPr>
        <p:spPr>
          <a:xfrm>
            <a:off x="760412" y="274638"/>
            <a:ext cx="9906000" cy="1020762"/>
          </a:xfrm>
        </p:spPr>
        <p:txBody>
          <a:bodyPr>
            <a:normAutofit/>
          </a:bodyPr>
          <a:lstStyle/>
          <a:p>
            <a:r>
              <a:rPr lang="en-US" sz="4000" dirty="0"/>
              <a:t>Summary and Conclusion</a:t>
            </a:r>
          </a:p>
        </p:txBody>
      </p:sp>
      <p:sp>
        <p:nvSpPr>
          <p:cNvPr id="3" name="Content Placeholder 2">
            <a:extLst>
              <a:ext uri="{FF2B5EF4-FFF2-40B4-BE49-F238E27FC236}">
                <a16:creationId xmlns:a16="http://schemas.microsoft.com/office/drawing/2014/main" id="{D66FC54A-F3F0-3F28-6045-4B7E2589EAD4}"/>
              </a:ext>
            </a:extLst>
          </p:cNvPr>
          <p:cNvSpPr>
            <a:spLocks noGrp="1"/>
          </p:cNvSpPr>
          <p:nvPr>
            <p:ph idx="1"/>
          </p:nvPr>
        </p:nvSpPr>
        <p:spPr>
          <a:xfrm>
            <a:off x="760412" y="1479804"/>
            <a:ext cx="10820400" cy="4267200"/>
          </a:xfrm>
        </p:spPr>
        <p:txBody>
          <a:bodyPr>
            <a:normAutofit/>
          </a:bodyPr>
          <a:lstStyle/>
          <a:p>
            <a:r>
              <a:rPr lang="en-US" sz="2800" dirty="0"/>
              <a:t>October 16, 2024</a:t>
            </a:r>
          </a:p>
          <a:p>
            <a:r>
              <a:rPr lang="en-US" sz="2800" dirty="0"/>
              <a:t>Set plan in motion</a:t>
            </a:r>
          </a:p>
          <a:p>
            <a:r>
              <a:rPr lang="en-US" sz="2800" dirty="0"/>
              <a:t>Be aware of time, considering adding 20% more to complete</a:t>
            </a:r>
          </a:p>
          <a:p>
            <a:r>
              <a:rPr lang="en-US" sz="2800" dirty="0"/>
              <a:t>Consider additional operating expenses – non-routine task</a:t>
            </a:r>
          </a:p>
          <a:p>
            <a:r>
              <a:rPr lang="en-US" sz="2800" dirty="0"/>
              <a:t>Consider the budget, part-time personnel to assist</a:t>
            </a:r>
          </a:p>
          <a:p>
            <a:r>
              <a:rPr lang="en-US" sz="2800" dirty="0"/>
              <a:t>OHA-DWS and County REHS for additional assistance</a:t>
            </a:r>
          </a:p>
        </p:txBody>
      </p:sp>
      <p:pic>
        <p:nvPicPr>
          <p:cNvPr id="19" name="Audio 18">
            <a:hlinkClick r:id="" action="ppaction://media"/>
            <a:extLst>
              <a:ext uri="{FF2B5EF4-FFF2-40B4-BE49-F238E27FC236}">
                <a16:creationId xmlns:a16="http://schemas.microsoft.com/office/drawing/2014/main" id="{4B01F129-E4CA-F8F9-AEF8-4F5205D0346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AA115F83-1DA7-2C23-45AD-791960AC1F22}"/>
              </a:ext>
            </a:extLst>
          </p:cNvPr>
          <p:cNvPicPr>
            <a:picLocks noChangeAspect="1"/>
          </p:cNvPicPr>
          <p:nvPr/>
        </p:nvPicPr>
        <p:blipFill>
          <a:blip r:embed="rId6"/>
          <a:stretch>
            <a:fillRect/>
          </a:stretch>
        </p:blipFill>
        <p:spPr>
          <a:xfrm>
            <a:off x="234695" y="5257800"/>
            <a:ext cx="1658256" cy="2371550"/>
          </a:xfrm>
          <a:prstGeom prst="rect">
            <a:avLst/>
          </a:prstGeom>
        </p:spPr>
      </p:pic>
      <p:sp>
        <p:nvSpPr>
          <p:cNvPr id="5" name="Slide Number Placeholder 4">
            <a:extLst>
              <a:ext uri="{FF2B5EF4-FFF2-40B4-BE49-F238E27FC236}">
                <a16:creationId xmlns:a16="http://schemas.microsoft.com/office/drawing/2014/main" id="{484B5B4F-FD82-B6A0-8D9C-03C9FFE697E9}"/>
              </a:ext>
            </a:extLst>
          </p:cNvPr>
          <p:cNvSpPr>
            <a:spLocks noGrp="1"/>
          </p:cNvSpPr>
          <p:nvPr>
            <p:ph type="sldNum" sz="quarter" idx="11"/>
          </p:nvPr>
        </p:nvSpPr>
        <p:spPr/>
        <p:txBody>
          <a:bodyPr/>
          <a:lstStyle/>
          <a:p>
            <a:fld id="{25BA54BD-C84D-46CE-8B72-31BFB26ABA43}" type="slidenum">
              <a:rPr lang="en-US" smtClean="0"/>
              <a:t>48</a:t>
            </a:fld>
            <a:endParaRPr lang="en-US" dirty="0"/>
          </a:p>
        </p:txBody>
      </p:sp>
    </p:spTree>
    <p:extLst>
      <p:ext uri="{BB962C8B-B14F-4D97-AF65-F5344CB8AC3E}">
        <p14:creationId xmlns:p14="http://schemas.microsoft.com/office/powerpoint/2010/main" val="3580075259"/>
      </p:ext>
    </p:extLst>
  </p:cSld>
  <p:clrMapOvr>
    <a:masterClrMapping/>
  </p:clrMapOvr>
  <mc:AlternateContent xmlns:mc="http://schemas.openxmlformats.org/markup-compatibility/2006" xmlns:p14="http://schemas.microsoft.com/office/powerpoint/2010/main">
    <mc:Choice Requires="p14">
      <p:transition spd="med" p14:dur="700" advTm="162785">
        <p:fade/>
      </p:transition>
    </mc:Choice>
    <mc:Fallback xmlns="">
      <p:transition spd="med" advTm="16278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70F83-B5F0-2D3F-8A8E-077146FBA0AC}"/>
              </a:ext>
            </a:extLst>
          </p:cNvPr>
          <p:cNvSpPr>
            <a:spLocks noGrp="1"/>
          </p:cNvSpPr>
          <p:nvPr>
            <p:ph type="title"/>
          </p:nvPr>
        </p:nvSpPr>
        <p:spPr>
          <a:xfrm>
            <a:off x="609440" y="266700"/>
            <a:ext cx="10969943" cy="1143000"/>
          </a:xfrm>
        </p:spPr>
        <p:txBody>
          <a:bodyPr/>
          <a:lstStyle/>
          <a:p>
            <a:pPr algn="ctr"/>
            <a:r>
              <a:rPr lang="en-US" dirty="0"/>
              <a:t>Resources</a:t>
            </a:r>
          </a:p>
        </p:txBody>
      </p:sp>
      <p:sp>
        <p:nvSpPr>
          <p:cNvPr id="3" name="Content Placeholder 2">
            <a:extLst>
              <a:ext uri="{FF2B5EF4-FFF2-40B4-BE49-F238E27FC236}">
                <a16:creationId xmlns:a16="http://schemas.microsoft.com/office/drawing/2014/main" id="{630B9C9C-3922-0F4E-2587-35DF12AA3036}"/>
              </a:ext>
            </a:extLst>
          </p:cNvPr>
          <p:cNvSpPr>
            <a:spLocks noGrp="1"/>
          </p:cNvSpPr>
          <p:nvPr>
            <p:ph idx="1"/>
          </p:nvPr>
        </p:nvSpPr>
        <p:spPr/>
        <p:txBody>
          <a:bodyPr/>
          <a:lstStyle/>
          <a:p>
            <a:r>
              <a:rPr lang="en-US" dirty="0"/>
              <a:t>Oregon Association of Water Utilities  - 503-837-1212</a:t>
            </a:r>
          </a:p>
          <a:p>
            <a:r>
              <a:rPr lang="en-US" dirty="0"/>
              <a:t>                                   Zone One SW – South of Salem, Coastal</a:t>
            </a:r>
          </a:p>
          <a:p>
            <a:r>
              <a:rPr lang="en-US" dirty="0"/>
              <a:t>HBH Engineering – 503-554-9553</a:t>
            </a:r>
          </a:p>
          <a:p>
            <a:r>
              <a:rPr lang="en-US" dirty="0"/>
              <a:t>                                   Zone Two NW to NE Oregon</a:t>
            </a:r>
          </a:p>
          <a:p>
            <a:r>
              <a:rPr lang="en-US" dirty="0"/>
              <a:t>1</a:t>
            </a:r>
            <a:r>
              <a:rPr lang="en-US" sz="2000" dirty="0"/>
              <a:t>20 Water – State – 120water.com</a:t>
            </a:r>
          </a:p>
          <a:p>
            <a:endParaRPr lang="en-US" sz="2000" dirty="0"/>
          </a:p>
          <a:p>
            <a:pPr marL="457200" lvl="1" indent="0">
              <a:buNone/>
            </a:pPr>
            <a:endParaRPr lang="en-US" dirty="0"/>
          </a:p>
          <a:p>
            <a:endParaRPr lang="en-US" dirty="0"/>
          </a:p>
        </p:txBody>
      </p:sp>
      <p:pic>
        <p:nvPicPr>
          <p:cNvPr id="4" name="Picture 3">
            <a:extLst>
              <a:ext uri="{FF2B5EF4-FFF2-40B4-BE49-F238E27FC236}">
                <a16:creationId xmlns:a16="http://schemas.microsoft.com/office/drawing/2014/main" id="{C1F79D09-D88C-5E1F-3791-2CDAE30DE399}"/>
              </a:ext>
            </a:extLst>
          </p:cNvPr>
          <p:cNvPicPr>
            <a:picLocks noChangeAspect="1"/>
          </p:cNvPicPr>
          <p:nvPr/>
        </p:nvPicPr>
        <p:blipFill>
          <a:blip r:embed="rId4"/>
          <a:stretch>
            <a:fillRect/>
          </a:stretch>
        </p:blipFill>
        <p:spPr>
          <a:xfrm>
            <a:off x="379412" y="5257800"/>
            <a:ext cx="1658256" cy="2371550"/>
          </a:xfrm>
          <a:prstGeom prst="rect">
            <a:avLst/>
          </a:prstGeom>
        </p:spPr>
      </p:pic>
      <p:sp>
        <p:nvSpPr>
          <p:cNvPr id="5" name="Slide Number Placeholder 4">
            <a:extLst>
              <a:ext uri="{FF2B5EF4-FFF2-40B4-BE49-F238E27FC236}">
                <a16:creationId xmlns:a16="http://schemas.microsoft.com/office/drawing/2014/main" id="{878BADFF-3EA6-2B16-5BD9-05DB1C76E75C}"/>
              </a:ext>
            </a:extLst>
          </p:cNvPr>
          <p:cNvSpPr>
            <a:spLocks noGrp="1"/>
          </p:cNvSpPr>
          <p:nvPr>
            <p:ph type="sldNum" sz="quarter" idx="11"/>
          </p:nvPr>
        </p:nvSpPr>
        <p:spPr/>
        <p:txBody>
          <a:bodyPr/>
          <a:lstStyle/>
          <a:p>
            <a:fld id="{25BA54BD-C84D-46CE-8B72-31BFB26ABA43}" type="slidenum">
              <a:rPr lang="en-US" smtClean="0"/>
              <a:t>49</a:t>
            </a:fld>
            <a:endParaRPr lang="en-US" dirty="0"/>
          </a:p>
        </p:txBody>
      </p:sp>
      <p:pic>
        <p:nvPicPr>
          <p:cNvPr id="8" name="Picture 7">
            <a:extLst>
              <a:ext uri="{FF2B5EF4-FFF2-40B4-BE49-F238E27FC236}">
                <a16:creationId xmlns:a16="http://schemas.microsoft.com/office/drawing/2014/main" id="{D6943F11-E0A4-26D4-14ED-6D5FEB6E5807}"/>
              </a:ext>
            </a:extLst>
          </p:cNvPr>
          <p:cNvPicPr>
            <a:picLocks noChangeAspect="1"/>
          </p:cNvPicPr>
          <p:nvPr/>
        </p:nvPicPr>
        <p:blipFill>
          <a:blip r:embed="rId5"/>
          <a:stretch>
            <a:fillRect/>
          </a:stretch>
        </p:blipFill>
        <p:spPr>
          <a:xfrm>
            <a:off x="2068737" y="3661229"/>
            <a:ext cx="7300902" cy="1582057"/>
          </a:xfrm>
          <a:prstGeom prst="rect">
            <a:avLst/>
          </a:prstGeom>
        </p:spPr>
      </p:pic>
      <p:sp>
        <p:nvSpPr>
          <p:cNvPr id="9" name="Title 1">
            <a:extLst>
              <a:ext uri="{FF2B5EF4-FFF2-40B4-BE49-F238E27FC236}">
                <a16:creationId xmlns:a16="http://schemas.microsoft.com/office/drawing/2014/main" id="{88487099-1136-07B6-245A-8968892EEDA8}"/>
              </a:ext>
            </a:extLst>
          </p:cNvPr>
          <p:cNvSpPr txBox="1">
            <a:spLocks/>
          </p:cNvSpPr>
          <p:nvPr/>
        </p:nvSpPr>
        <p:spPr bwMode="auto">
          <a:xfrm>
            <a:off x="839470" y="5337629"/>
            <a:ext cx="1096994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rgbClr val="005595"/>
                </a:solidFill>
                <a:latin typeface="+mj-lt"/>
                <a:ea typeface="+mj-ea"/>
                <a:cs typeface="+mj-cs"/>
              </a:defRPr>
            </a:lvl1pPr>
            <a:lvl2pPr algn="l" rtl="0" eaLnBrk="1" fontAlgn="base" hangingPunct="1">
              <a:spcBef>
                <a:spcPct val="0"/>
              </a:spcBef>
              <a:spcAft>
                <a:spcPct val="0"/>
              </a:spcAft>
              <a:defRPr sz="3200" b="1">
                <a:solidFill>
                  <a:srgbClr val="005595"/>
                </a:solidFill>
                <a:latin typeface="Arial" panose="020B0604020202020204" pitchFamily="34" charset="0"/>
              </a:defRPr>
            </a:lvl2pPr>
            <a:lvl3pPr algn="l" rtl="0" eaLnBrk="1" fontAlgn="base" hangingPunct="1">
              <a:spcBef>
                <a:spcPct val="0"/>
              </a:spcBef>
              <a:spcAft>
                <a:spcPct val="0"/>
              </a:spcAft>
              <a:defRPr sz="3200" b="1">
                <a:solidFill>
                  <a:srgbClr val="005595"/>
                </a:solidFill>
                <a:latin typeface="Arial" panose="020B0604020202020204" pitchFamily="34" charset="0"/>
              </a:defRPr>
            </a:lvl3pPr>
            <a:lvl4pPr algn="l" rtl="0" eaLnBrk="1" fontAlgn="base" hangingPunct="1">
              <a:spcBef>
                <a:spcPct val="0"/>
              </a:spcBef>
              <a:spcAft>
                <a:spcPct val="0"/>
              </a:spcAft>
              <a:defRPr sz="3200" b="1">
                <a:solidFill>
                  <a:srgbClr val="005595"/>
                </a:solidFill>
                <a:latin typeface="Arial" panose="020B0604020202020204" pitchFamily="34" charset="0"/>
              </a:defRPr>
            </a:lvl4pPr>
            <a:lvl5pPr algn="l" rtl="0" eaLnBrk="1" fontAlgn="base" hangingPunct="1">
              <a:spcBef>
                <a:spcPct val="0"/>
              </a:spcBef>
              <a:spcAft>
                <a:spcPct val="0"/>
              </a:spcAft>
              <a:defRPr sz="3200" b="1">
                <a:solidFill>
                  <a:srgbClr val="005595"/>
                </a:solidFill>
                <a:latin typeface="Arial" panose="020B0604020202020204" pitchFamily="34" charset="0"/>
              </a:defRPr>
            </a:lvl5pPr>
            <a:lvl6pPr marL="457200" algn="l" rtl="0" eaLnBrk="1" fontAlgn="base" hangingPunct="1">
              <a:spcBef>
                <a:spcPct val="0"/>
              </a:spcBef>
              <a:spcAft>
                <a:spcPct val="0"/>
              </a:spcAft>
              <a:defRPr sz="3200" b="1">
                <a:solidFill>
                  <a:srgbClr val="005595"/>
                </a:solidFill>
                <a:latin typeface="Arial" panose="020B0604020202020204" pitchFamily="34" charset="0"/>
              </a:defRPr>
            </a:lvl6pPr>
            <a:lvl7pPr marL="914400" algn="l" rtl="0" eaLnBrk="1" fontAlgn="base" hangingPunct="1">
              <a:spcBef>
                <a:spcPct val="0"/>
              </a:spcBef>
              <a:spcAft>
                <a:spcPct val="0"/>
              </a:spcAft>
              <a:defRPr sz="3200" b="1">
                <a:solidFill>
                  <a:srgbClr val="005595"/>
                </a:solidFill>
                <a:latin typeface="Arial" panose="020B0604020202020204" pitchFamily="34" charset="0"/>
              </a:defRPr>
            </a:lvl7pPr>
            <a:lvl8pPr marL="1371600" algn="l" rtl="0" eaLnBrk="1" fontAlgn="base" hangingPunct="1">
              <a:spcBef>
                <a:spcPct val="0"/>
              </a:spcBef>
              <a:spcAft>
                <a:spcPct val="0"/>
              </a:spcAft>
              <a:defRPr sz="3200" b="1">
                <a:solidFill>
                  <a:srgbClr val="005595"/>
                </a:solidFill>
                <a:latin typeface="Arial" panose="020B0604020202020204" pitchFamily="34" charset="0"/>
              </a:defRPr>
            </a:lvl8pPr>
            <a:lvl9pPr marL="1828800" algn="l" rtl="0" eaLnBrk="1" fontAlgn="base" hangingPunct="1">
              <a:spcBef>
                <a:spcPct val="0"/>
              </a:spcBef>
              <a:spcAft>
                <a:spcPct val="0"/>
              </a:spcAft>
              <a:defRPr sz="3200" b="1">
                <a:solidFill>
                  <a:srgbClr val="005595"/>
                </a:solidFill>
                <a:latin typeface="Arial" panose="020B0604020202020204" pitchFamily="34" charset="0"/>
              </a:defRPr>
            </a:lvl9pPr>
          </a:lstStyle>
          <a:p>
            <a:pPr algn="ctr"/>
            <a:r>
              <a:rPr lang="en-US"/>
              <a:t>Thank you for listening!</a:t>
            </a:r>
            <a:endParaRPr lang="en-US" dirty="0"/>
          </a:p>
        </p:txBody>
      </p:sp>
      <p:pic>
        <p:nvPicPr>
          <p:cNvPr id="22" name="Audio 21">
            <a:hlinkClick r:id="" action="ppaction://media"/>
            <a:extLst>
              <a:ext uri="{FF2B5EF4-FFF2-40B4-BE49-F238E27FC236}">
                <a16:creationId xmlns:a16="http://schemas.microsoft.com/office/drawing/2014/main" id="{559DA93D-F750-9FC6-3B36-ADD0FEC2273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49129" y="4718304"/>
            <a:ext cx="2057400" cy="2057400"/>
          </a:xfrm>
          <a:prstGeom prst="ellipse">
            <a:avLst/>
          </a:prstGeom>
        </p:spPr>
      </p:pic>
    </p:spTree>
    <p:extLst>
      <p:ext uri="{BB962C8B-B14F-4D97-AF65-F5344CB8AC3E}">
        <p14:creationId xmlns:p14="http://schemas.microsoft.com/office/powerpoint/2010/main" val="1846321371"/>
      </p:ext>
    </p:extLst>
  </p:cSld>
  <p:clrMapOvr>
    <a:masterClrMapping/>
  </p:clrMapOvr>
  <mc:AlternateContent xmlns:mc="http://schemas.openxmlformats.org/markup-compatibility/2006" xmlns:p14="http://schemas.microsoft.com/office/powerpoint/2010/main">
    <mc:Choice Requires="p14">
      <p:transition spd="med" p14:dur="700" advTm="64638">
        <p:fade/>
      </p:transition>
    </mc:Choice>
    <mc:Fallback xmlns="">
      <p:transition spd="med" advTm="6463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08012" y="274638"/>
            <a:ext cx="10058400" cy="1020762"/>
          </a:xfrm>
        </p:spPr>
        <p:txBody>
          <a:bodyPr/>
          <a:lstStyle/>
          <a:p>
            <a:r>
              <a:rPr lang="en-US" dirty="0"/>
              <a:t>Key Points</a:t>
            </a:r>
          </a:p>
        </p:txBody>
      </p:sp>
      <p:sp>
        <p:nvSpPr>
          <p:cNvPr id="14" name="Content Placeholder 13"/>
          <p:cNvSpPr>
            <a:spLocks noGrp="1"/>
          </p:cNvSpPr>
          <p:nvPr>
            <p:ph idx="1"/>
          </p:nvPr>
        </p:nvSpPr>
        <p:spPr>
          <a:xfrm>
            <a:off x="635453" y="1158189"/>
            <a:ext cx="10515600" cy="4267200"/>
          </a:xfrm>
        </p:spPr>
        <p:txBody>
          <a:bodyPr/>
          <a:lstStyle/>
          <a:p>
            <a:pPr marL="514350" indent="-514350">
              <a:buFont typeface="+mj-lt"/>
              <a:buAutoNum type="arabicPeriod"/>
            </a:pPr>
            <a:r>
              <a:rPr lang="en-US" sz="3200" dirty="0"/>
              <a:t>Update to Lead and Copper Rule – 1991 Original – 68K PWS</a:t>
            </a:r>
          </a:p>
          <a:p>
            <a:pPr marL="514350" indent="-514350">
              <a:buFont typeface="+mj-lt"/>
              <a:buAutoNum type="arabicPeriod"/>
            </a:pPr>
            <a:r>
              <a:rPr lang="en-US" sz="3200" dirty="0"/>
              <a:t>Revisions in 2000 and 2007 (monitoring, treatment, etc.)</a:t>
            </a:r>
          </a:p>
          <a:p>
            <a:pPr marL="514350" indent="-514350">
              <a:buFont typeface="+mj-lt"/>
              <a:buAutoNum type="arabicPeriod"/>
            </a:pPr>
            <a:r>
              <a:rPr lang="en-US" sz="3200" dirty="0"/>
              <a:t>Major revision in 2021 – (SL inventory / replacement)</a:t>
            </a:r>
          </a:p>
          <a:p>
            <a:pPr marL="514350" indent="-514350">
              <a:buFont typeface="+mj-lt"/>
              <a:buAutoNum type="arabicPeriod"/>
            </a:pPr>
            <a:r>
              <a:rPr lang="en-US" sz="3200" dirty="0"/>
              <a:t>Inventory – ID all services lines for possible lead</a:t>
            </a:r>
          </a:p>
          <a:p>
            <a:pPr marL="514350" indent="-514350">
              <a:buFont typeface="+mj-lt"/>
              <a:buAutoNum type="arabicPeriod"/>
            </a:pPr>
            <a:r>
              <a:rPr lang="en-US" sz="3200" dirty="0"/>
              <a:t>Lead and Copper Rule Improvements  – 2024 (LCRI)</a:t>
            </a:r>
          </a:p>
          <a:p>
            <a:endParaRPr lang="en-US" dirty="0"/>
          </a:p>
        </p:txBody>
      </p:sp>
      <p:pic>
        <p:nvPicPr>
          <p:cNvPr id="46" name="Audio 45">
            <a:hlinkClick r:id="" action="ppaction://media"/>
            <a:extLst>
              <a:ext uri="{FF2B5EF4-FFF2-40B4-BE49-F238E27FC236}">
                <a16:creationId xmlns:a16="http://schemas.microsoft.com/office/drawing/2014/main" id="{B85FADA9-AE47-E441-6744-115A83B4166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3" name="Picture 2">
            <a:extLst>
              <a:ext uri="{FF2B5EF4-FFF2-40B4-BE49-F238E27FC236}">
                <a16:creationId xmlns:a16="http://schemas.microsoft.com/office/drawing/2014/main" id="{4172DB8A-9414-609F-68B1-534DB0BD6E85}"/>
              </a:ext>
            </a:extLst>
          </p:cNvPr>
          <p:cNvPicPr>
            <a:picLocks noChangeAspect="1"/>
          </p:cNvPicPr>
          <p:nvPr/>
        </p:nvPicPr>
        <p:blipFill>
          <a:blip r:embed="rId6"/>
          <a:stretch>
            <a:fillRect/>
          </a:stretch>
        </p:blipFill>
        <p:spPr>
          <a:xfrm>
            <a:off x="208644" y="5257800"/>
            <a:ext cx="1658256" cy="2371550"/>
          </a:xfrm>
          <a:prstGeom prst="rect">
            <a:avLst/>
          </a:prstGeom>
        </p:spPr>
      </p:pic>
      <p:sp>
        <p:nvSpPr>
          <p:cNvPr id="4" name="Slide Number Placeholder 3">
            <a:extLst>
              <a:ext uri="{FF2B5EF4-FFF2-40B4-BE49-F238E27FC236}">
                <a16:creationId xmlns:a16="http://schemas.microsoft.com/office/drawing/2014/main" id="{DEB3F4C9-3613-4ACB-0945-225E9F8DBFF6}"/>
              </a:ext>
            </a:extLst>
          </p:cNvPr>
          <p:cNvSpPr>
            <a:spLocks noGrp="1"/>
          </p:cNvSpPr>
          <p:nvPr>
            <p:ph type="sldNum" sz="quarter" idx="11"/>
          </p:nvPr>
        </p:nvSpPr>
        <p:spPr/>
        <p:txBody>
          <a:bodyPr/>
          <a:lstStyle/>
          <a:p>
            <a:fld id="{25BA54BD-C84D-46CE-8B72-31BFB26ABA43}" type="slidenum">
              <a:rPr lang="en-US" smtClean="0"/>
              <a:t>5</a:t>
            </a:fld>
            <a:endParaRPr lang="en-US" dirty="0"/>
          </a:p>
        </p:txBody>
      </p:sp>
    </p:spTree>
    <p:extLst>
      <p:ext uri="{BB962C8B-B14F-4D97-AF65-F5344CB8AC3E}">
        <p14:creationId xmlns:p14="http://schemas.microsoft.com/office/powerpoint/2010/main" val="2128536031"/>
      </p:ext>
    </p:extLst>
  </p:cSld>
  <p:clrMapOvr>
    <a:masterClrMapping/>
  </p:clrMapOvr>
  <mc:AlternateContent xmlns:mc="http://schemas.openxmlformats.org/markup-compatibility/2006" xmlns:p14="http://schemas.microsoft.com/office/powerpoint/2010/main">
    <mc:Choice Requires="p14">
      <p:transition spd="med" p14:dur="700" advTm="151646">
        <p:fade/>
      </p:transition>
    </mc:Choice>
    <mc:Fallback xmlns="">
      <p:transition spd="med" advTm="1516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2B5C6-6E11-DCE3-4402-93D771956932}"/>
              </a:ext>
            </a:extLst>
          </p:cNvPr>
          <p:cNvSpPr>
            <a:spLocks noGrp="1"/>
          </p:cNvSpPr>
          <p:nvPr>
            <p:ph type="title"/>
          </p:nvPr>
        </p:nvSpPr>
        <p:spPr>
          <a:xfrm>
            <a:off x="912812" y="274638"/>
            <a:ext cx="9753600" cy="1020762"/>
          </a:xfrm>
        </p:spPr>
        <p:txBody>
          <a:bodyPr/>
          <a:lstStyle/>
          <a:p>
            <a:r>
              <a:rPr lang="en-US" dirty="0"/>
              <a:t>Which Oregon PWSs are Affected</a:t>
            </a:r>
          </a:p>
        </p:txBody>
      </p:sp>
      <p:sp>
        <p:nvSpPr>
          <p:cNvPr id="3" name="Content Placeholder 2">
            <a:extLst>
              <a:ext uri="{FF2B5EF4-FFF2-40B4-BE49-F238E27FC236}">
                <a16:creationId xmlns:a16="http://schemas.microsoft.com/office/drawing/2014/main" id="{37A902A7-6C41-DF49-7A53-DCA527051422}"/>
              </a:ext>
            </a:extLst>
          </p:cNvPr>
          <p:cNvSpPr>
            <a:spLocks noGrp="1"/>
          </p:cNvSpPr>
          <p:nvPr>
            <p:ph idx="1"/>
          </p:nvPr>
        </p:nvSpPr>
        <p:spPr>
          <a:xfrm>
            <a:off x="455612" y="1524000"/>
            <a:ext cx="11201400" cy="4267200"/>
          </a:xfrm>
        </p:spPr>
        <p:txBody>
          <a:bodyPr/>
          <a:lstStyle/>
          <a:p>
            <a:pPr marL="514350" indent="-514350">
              <a:buFont typeface="+mj-lt"/>
              <a:buAutoNum type="arabicPeriod"/>
            </a:pPr>
            <a:r>
              <a:rPr lang="en-US" sz="3200" dirty="0"/>
              <a:t>Community Water Systems – 900</a:t>
            </a:r>
          </a:p>
          <a:p>
            <a:pPr marL="514350" indent="-514350">
              <a:buFont typeface="+mj-lt"/>
              <a:buAutoNum type="arabicPeriod"/>
            </a:pPr>
            <a:r>
              <a:rPr lang="en-US" sz="3200" dirty="0"/>
              <a:t>Non-Transient Non-Community – 300</a:t>
            </a:r>
          </a:p>
          <a:p>
            <a:pPr marL="514350" indent="-514350">
              <a:buFont typeface="+mj-lt"/>
              <a:buAutoNum type="arabicPeriod"/>
            </a:pPr>
            <a:r>
              <a:rPr lang="en-US" sz="3200" dirty="0">
                <a:solidFill>
                  <a:srgbClr val="FF0000"/>
                </a:solidFill>
              </a:rPr>
              <a:t>OAR – 333-061-0036 (10) </a:t>
            </a:r>
          </a:p>
          <a:p>
            <a:pPr marL="514350" indent="-514350">
              <a:buFont typeface="+mj-lt"/>
              <a:buAutoNum type="arabicPeriod"/>
            </a:pPr>
            <a:r>
              <a:rPr lang="en-US" sz="3200" dirty="0"/>
              <a:t>Transient Non-Community  - NOT AFFECTED</a:t>
            </a:r>
          </a:p>
          <a:p>
            <a:pPr marL="514350" indent="-514350">
              <a:buFont typeface="+mj-lt"/>
              <a:buAutoNum type="arabicPeriod"/>
            </a:pPr>
            <a:r>
              <a:rPr lang="en-US" sz="3200" dirty="0"/>
              <a:t>Oregon Very Small – 4-14 connections – NOT AFFECTED</a:t>
            </a:r>
          </a:p>
          <a:p>
            <a:endParaRPr lang="en-US" dirty="0"/>
          </a:p>
        </p:txBody>
      </p:sp>
      <p:pic>
        <p:nvPicPr>
          <p:cNvPr id="60" name="Audio 59">
            <a:hlinkClick r:id="" action="ppaction://media"/>
            <a:extLst>
              <a:ext uri="{FF2B5EF4-FFF2-40B4-BE49-F238E27FC236}">
                <a16:creationId xmlns:a16="http://schemas.microsoft.com/office/drawing/2014/main" id="{BE964833-BEB3-1B76-E176-F9381D43FE8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6812" y="4591050"/>
            <a:ext cx="1485899" cy="1485899"/>
          </a:xfrm>
          <a:prstGeom prst="ellipse">
            <a:avLst/>
          </a:prstGeom>
        </p:spPr>
      </p:pic>
      <p:pic>
        <p:nvPicPr>
          <p:cNvPr id="5" name="Picture 4">
            <a:extLst>
              <a:ext uri="{FF2B5EF4-FFF2-40B4-BE49-F238E27FC236}">
                <a16:creationId xmlns:a16="http://schemas.microsoft.com/office/drawing/2014/main" id="{B8729100-CF5B-4BBA-13FF-90E6D55A3413}"/>
              </a:ext>
            </a:extLst>
          </p:cNvPr>
          <p:cNvPicPr>
            <a:picLocks noChangeAspect="1"/>
          </p:cNvPicPr>
          <p:nvPr/>
        </p:nvPicPr>
        <p:blipFill>
          <a:blip r:embed="rId6"/>
          <a:stretch>
            <a:fillRect/>
          </a:stretch>
        </p:blipFill>
        <p:spPr>
          <a:xfrm>
            <a:off x="236083" y="5326743"/>
            <a:ext cx="1658256" cy="2371550"/>
          </a:xfrm>
          <a:prstGeom prst="rect">
            <a:avLst/>
          </a:prstGeom>
        </p:spPr>
      </p:pic>
      <p:sp>
        <p:nvSpPr>
          <p:cNvPr id="6" name="Slide Number Placeholder 5">
            <a:extLst>
              <a:ext uri="{FF2B5EF4-FFF2-40B4-BE49-F238E27FC236}">
                <a16:creationId xmlns:a16="http://schemas.microsoft.com/office/drawing/2014/main" id="{7963270D-922D-8FED-6E10-5E623B12D274}"/>
              </a:ext>
            </a:extLst>
          </p:cNvPr>
          <p:cNvSpPr>
            <a:spLocks noGrp="1"/>
          </p:cNvSpPr>
          <p:nvPr>
            <p:ph type="sldNum" sz="quarter" idx="11"/>
          </p:nvPr>
        </p:nvSpPr>
        <p:spPr/>
        <p:txBody>
          <a:bodyPr/>
          <a:lstStyle/>
          <a:p>
            <a:fld id="{25BA54BD-C84D-46CE-8B72-31BFB26ABA43}" type="slidenum">
              <a:rPr lang="en-US" smtClean="0"/>
              <a:t>6</a:t>
            </a:fld>
            <a:endParaRPr lang="en-US" dirty="0"/>
          </a:p>
        </p:txBody>
      </p:sp>
    </p:spTree>
    <p:extLst>
      <p:ext uri="{BB962C8B-B14F-4D97-AF65-F5344CB8AC3E}">
        <p14:creationId xmlns:p14="http://schemas.microsoft.com/office/powerpoint/2010/main" val="3574468506"/>
      </p:ext>
    </p:extLst>
  </p:cSld>
  <p:clrMapOvr>
    <a:masterClrMapping/>
  </p:clrMapOvr>
  <mc:AlternateContent xmlns:mc="http://schemas.openxmlformats.org/markup-compatibility/2006" xmlns:p14="http://schemas.microsoft.com/office/powerpoint/2010/main">
    <mc:Choice Requires="p14">
      <p:transition spd="med" p14:dur="700" advTm="96402">
        <p:fade/>
      </p:transition>
    </mc:Choice>
    <mc:Fallback xmlns="">
      <p:transition spd="med" advTm="9640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08012" y="274638"/>
            <a:ext cx="10058400" cy="792162"/>
          </a:xfrm>
        </p:spPr>
        <p:txBody>
          <a:bodyPr/>
          <a:lstStyle/>
          <a:p>
            <a:r>
              <a:rPr lang="en-US" dirty="0"/>
              <a:t>LCR Revisions - OREGON</a:t>
            </a:r>
          </a:p>
        </p:txBody>
      </p:sp>
      <p:sp>
        <p:nvSpPr>
          <p:cNvPr id="14" name="Content Placeholder 13"/>
          <p:cNvSpPr>
            <a:spLocks noGrp="1"/>
          </p:cNvSpPr>
          <p:nvPr>
            <p:ph idx="1"/>
          </p:nvPr>
        </p:nvSpPr>
        <p:spPr>
          <a:xfrm>
            <a:off x="760412" y="1219200"/>
            <a:ext cx="10317417" cy="4983162"/>
          </a:xfrm>
        </p:spPr>
        <p:txBody>
          <a:bodyPr>
            <a:noAutofit/>
          </a:bodyPr>
          <a:lstStyle/>
          <a:p>
            <a:pPr marL="514350" indent="-514350">
              <a:buFont typeface="+mj-lt"/>
              <a:buAutoNum type="arabicPeriod"/>
            </a:pPr>
            <a:r>
              <a:rPr lang="en-US" sz="3200" dirty="0">
                <a:solidFill>
                  <a:srgbClr val="FF0000"/>
                </a:solidFill>
              </a:rPr>
              <a:t>333-061-0036(10)(h)(A)</a:t>
            </a:r>
          </a:p>
          <a:p>
            <a:pPr marL="845820" lvl="1" indent="-571500">
              <a:buFont typeface="+mj-lt"/>
              <a:buAutoNum type="alphaLcPeriod"/>
            </a:pPr>
            <a:r>
              <a:rPr lang="en-US" sz="3200" dirty="0"/>
              <a:t>Effective February 2023</a:t>
            </a:r>
          </a:p>
          <a:p>
            <a:pPr marL="845820" lvl="1" indent="-571500">
              <a:buFont typeface="+mj-lt"/>
              <a:buAutoNum type="alphaLcPeriod"/>
            </a:pPr>
            <a:r>
              <a:rPr lang="en-US" sz="3200" dirty="0"/>
              <a:t>Inventories – due to State </a:t>
            </a:r>
            <a:r>
              <a:rPr lang="en-US" sz="3200" dirty="0">
                <a:solidFill>
                  <a:srgbClr val="FF0000"/>
                </a:solidFill>
              </a:rPr>
              <a:t>October 16, 2024</a:t>
            </a:r>
          </a:p>
          <a:p>
            <a:pPr marL="514350" indent="-514350">
              <a:buFont typeface="+mj-lt"/>
              <a:buAutoNum type="arabicPeriod"/>
            </a:pPr>
            <a:r>
              <a:rPr lang="en-US" sz="3200" dirty="0"/>
              <a:t>Regulations for inventory work – is the focus</a:t>
            </a:r>
          </a:p>
          <a:p>
            <a:pPr marL="514350" indent="-514350">
              <a:buFont typeface="+mj-lt"/>
              <a:buAutoNum type="arabicPeriod"/>
            </a:pPr>
            <a:r>
              <a:rPr lang="en-US" sz="3200" dirty="0"/>
              <a:t>Base line inventory – annual update</a:t>
            </a:r>
          </a:p>
          <a:p>
            <a:pPr marL="514350" indent="-514350">
              <a:buFont typeface="+mj-lt"/>
              <a:buAutoNum type="arabicPeriod"/>
            </a:pPr>
            <a:r>
              <a:rPr lang="en-US" sz="3200" dirty="0"/>
              <a:t>Oregon finalization within 3 years of EPA rule making</a:t>
            </a:r>
          </a:p>
          <a:p>
            <a:pPr marL="514350" indent="-514350">
              <a:buFont typeface="+mj-lt"/>
              <a:buAutoNum type="arabicPeriod"/>
            </a:pPr>
            <a:r>
              <a:rPr lang="en-US" sz="3200" dirty="0"/>
              <a:t>Example of service line</a:t>
            </a:r>
          </a:p>
        </p:txBody>
      </p:sp>
      <p:pic>
        <p:nvPicPr>
          <p:cNvPr id="35" name="Audio 34">
            <a:hlinkClick r:id="" action="ppaction://media"/>
            <a:extLst>
              <a:ext uri="{FF2B5EF4-FFF2-40B4-BE49-F238E27FC236}">
                <a16:creationId xmlns:a16="http://schemas.microsoft.com/office/drawing/2014/main" id="{D1CD144D-ADEE-FEA6-BB94-02AEEC75938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49129" y="4718304"/>
            <a:ext cx="2057400" cy="2057400"/>
          </a:xfrm>
          <a:prstGeom prst="ellipse">
            <a:avLst/>
          </a:prstGeom>
        </p:spPr>
      </p:pic>
      <p:pic>
        <p:nvPicPr>
          <p:cNvPr id="4" name="Picture 3">
            <a:extLst>
              <a:ext uri="{FF2B5EF4-FFF2-40B4-BE49-F238E27FC236}">
                <a16:creationId xmlns:a16="http://schemas.microsoft.com/office/drawing/2014/main" id="{6B7E712C-A085-BDD5-D72D-7F14FE39C7C7}"/>
              </a:ext>
            </a:extLst>
          </p:cNvPr>
          <p:cNvPicPr>
            <a:picLocks noChangeAspect="1"/>
          </p:cNvPicPr>
          <p:nvPr/>
        </p:nvPicPr>
        <p:blipFill>
          <a:blip r:embed="rId6"/>
          <a:stretch>
            <a:fillRect/>
          </a:stretch>
        </p:blipFill>
        <p:spPr>
          <a:xfrm>
            <a:off x="281868" y="5303258"/>
            <a:ext cx="1658256" cy="2371550"/>
          </a:xfrm>
          <a:prstGeom prst="rect">
            <a:avLst/>
          </a:prstGeom>
        </p:spPr>
      </p:pic>
      <p:sp>
        <p:nvSpPr>
          <p:cNvPr id="5" name="Slide Number Placeholder 4">
            <a:extLst>
              <a:ext uri="{FF2B5EF4-FFF2-40B4-BE49-F238E27FC236}">
                <a16:creationId xmlns:a16="http://schemas.microsoft.com/office/drawing/2014/main" id="{E9B6DA77-0ABD-5654-D410-CEC341C8E00B}"/>
              </a:ext>
            </a:extLst>
          </p:cNvPr>
          <p:cNvSpPr>
            <a:spLocks noGrp="1"/>
          </p:cNvSpPr>
          <p:nvPr>
            <p:ph type="sldNum" sz="quarter" idx="11"/>
          </p:nvPr>
        </p:nvSpPr>
        <p:spPr/>
        <p:txBody>
          <a:bodyPr/>
          <a:lstStyle/>
          <a:p>
            <a:fld id="{25BA54BD-C84D-46CE-8B72-31BFB26ABA43}" type="slidenum">
              <a:rPr lang="en-US" smtClean="0"/>
              <a:t>7</a:t>
            </a:fld>
            <a:endParaRPr lang="en-US" dirty="0"/>
          </a:p>
        </p:txBody>
      </p:sp>
    </p:spTree>
    <p:extLst>
      <p:ext uri="{BB962C8B-B14F-4D97-AF65-F5344CB8AC3E}">
        <p14:creationId xmlns:p14="http://schemas.microsoft.com/office/powerpoint/2010/main" val="432957522"/>
      </p:ext>
    </p:extLst>
  </p:cSld>
  <p:clrMapOvr>
    <a:masterClrMapping/>
  </p:clrMapOvr>
  <mc:AlternateContent xmlns:mc="http://schemas.openxmlformats.org/markup-compatibility/2006" xmlns:p14="http://schemas.microsoft.com/office/powerpoint/2010/main">
    <mc:Choice Requires="p14">
      <p:transition spd="med" p14:dur="700" advTm="79289">
        <p:fade/>
      </p:transition>
    </mc:Choice>
    <mc:Fallback xmlns="">
      <p:transition spd="med" advTm="7928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D489902-460D-B1AE-8C95-35A9831F5766}"/>
              </a:ext>
            </a:extLst>
          </p:cNvPr>
          <p:cNvPicPr>
            <a:picLocks noChangeAspect="1"/>
          </p:cNvPicPr>
          <p:nvPr/>
        </p:nvPicPr>
        <p:blipFill>
          <a:blip r:embed="rId5"/>
          <a:stretch>
            <a:fillRect/>
          </a:stretch>
        </p:blipFill>
        <p:spPr>
          <a:xfrm>
            <a:off x="836612" y="234388"/>
            <a:ext cx="10820400" cy="6499921"/>
          </a:xfrm>
          <a:prstGeom prst="rect">
            <a:avLst/>
          </a:prstGeom>
          <a:ln>
            <a:solidFill>
              <a:schemeClr val="tx1"/>
            </a:solidFill>
          </a:ln>
        </p:spPr>
      </p:pic>
      <p:sp>
        <p:nvSpPr>
          <p:cNvPr id="10" name="TextBox 9">
            <a:extLst>
              <a:ext uri="{FF2B5EF4-FFF2-40B4-BE49-F238E27FC236}">
                <a16:creationId xmlns:a16="http://schemas.microsoft.com/office/drawing/2014/main" id="{F30DEB4D-5390-2446-1533-50A8B419C790}"/>
              </a:ext>
            </a:extLst>
          </p:cNvPr>
          <p:cNvSpPr txBox="1"/>
          <p:nvPr/>
        </p:nvSpPr>
        <p:spPr>
          <a:xfrm>
            <a:off x="6176370" y="1143000"/>
            <a:ext cx="2819400" cy="424732"/>
          </a:xfrm>
          <a:prstGeom prst="rect">
            <a:avLst/>
          </a:prstGeom>
          <a:solidFill>
            <a:schemeClr val="bg1"/>
          </a:solidFill>
        </p:spPr>
        <p:txBody>
          <a:bodyPr wrap="square" rtlCol="0">
            <a:spAutoFit/>
          </a:bodyPr>
          <a:lstStyle/>
          <a:p>
            <a:pPr algn="ctr">
              <a:lnSpc>
                <a:spcPct val="90000"/>
              </a:lnSpc>
            </a:pPr>
            <a:r>
              <a:rPr lang="en-US" sz="1200" b="1" dirty="0">
                <a:solidFill>
                  <a:sysClr val="windowText" lastClr="000000"/>
                </a:solidFill>
              </a:rPr>
              <a:t>Responsibility of Water  System</a:t>
            </a:r>
          </a:p>
          <a:p>
            <a:pPr>
              <a:lnSpc>
                <a:spcPct val="90000"/>
              </a:lnSpc>
            </a:pPr>
            <a:endParaRPr lang="en-US" sz="1200" b="1" dirty="0">
              <a:solidFill>
                <a:sysClr val="windowText" lastClr="000000"/>
              </a:solidFill>
            </a:endParaRPr>
          </a:p>
        </p:txBody>
      </p:sp>
      <p:sp>
        <p:nvSpPr>
          <p:cNvPr id="12" name="TextBox 11">
            <a:extLst>
              <a:ext uri="{FF2B5EF4-FFF2-40B4-BE49-F238E27FC236}">
                <a16:creationId xmlns:a16="http://schemas.microsoft.com/office/drawing/2014/main" id="{36174B1B-D097-F4F2-AA4C-75537CC3EB0B}"/>
              </a:ext>
            </a:extLst>
          </p:cNvPr>
          <p:cNvSpPr txBox="1"/>
          <p:nvPr/>
        </p:nvSpPr>
        <p:spPr>
          <a:xfrm>
            <a:off x="7586070" y="6182182"/>
            <a:ext cx="3004142" cy="258532"/>
          </a:xfrm>
          <a:prstGeom prst="rect">
            <a:avLst/>
          </a:prstGeom>
          <a:solidFill>
            <a:schemeClr val="bg1"/>
          </a:solidFill>
        </p:spPr>
        <p:txBody>
          <a:bodyPr wrap="square" rtlCol="0">
            <a:spAutoFit/>
          </a:bodyPr>
          <a:lstStyle/>
          <a:p>
            <a:pPr>
              <a:lnSpc>
                <a:spcPct val="90000"/>
              </a:lnSpc>
            </a:pPr>
            <a:r>
              <a:rPr lang="en-US" sz="1200" b="1" dirty="0">
                <a:solidFill>
                  <a:sysClr val="windowText" lastClr="000000"/>
                </a:solidFill>
              </a:rPr>
              <a:t>Responsibility of Water  System</a:t>
            </a:r>
          </a:p>
        </p:txBody>
      </p:sp>
      <p:pic>
        <p:nvPicPr>
          <p:cNvPr id="13" name="Picture 12">
            <a:extLst>
              <a:ext uri="{FF2B5EF4-FFF2-40B4-BE49-F238E27FC236}">
                <a16:creationId xmlns:a16="http://schemas.microsoft.com/office/drawing/2014/main" id="{7E83E245-AC97-E2C4-B2CB-42F56696FDCA}"/>
              </a:ext>
            </a:extLst>
          </p:cNvPr>
          <p:cNvPicPr>
            <a:picLocks noChangeAspect="1"/>
          </p:cNvPicPr>
          <p:nvPr/>
        </p:nvPicPr>
        <p:blipFill>
          <a:blip r:embed="rId6"/>
          <a:stretch>
            <a:fillRect/>
          </a:stretch>
        </p:blipFill>
        <p:spPr>
          <a:xfrm>
            <a:off x="3960812" y="2891577"/>
            <a:ext cx="385762" cy="537423"/>
          </a:xfrm>
          <a:prstGeom prst="rect">
            <a:avLst/>
          </a:prstGeom>
        </p:spPr>
      </p:pic>
      <p:pic>
        <p:nvPicPr>
          <p:cNvPr id="18" name="Audio 17">
            <a:hlinkClick r:id="" action="ppaction://media"/>
            <a:extLst>
              <a:ext uri="{FF2B5EF4-FFF2-40B4-BE49-F238E27FC236}">
                <a16:creationId xmlns:a16="http://schemas.microsoft.com/office/drawing/2014/main" id="{98509997-C1AD-E7B6-1A52-5F9D44BCE318}"/>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49129" y="4718304"/>
            <a:ext cx="2057400" cy="2057400"/>
          </a:xfrm>
          <a:prstGeom prst="ellipse">
            <a:avLst/>
          </a:prstGeom>
        </p:spPr>
      </p:pic>
      <p:sp>
        <p:nvSpPr>
          <p:cNvPr id="2" name="Slide Number Placeholder 1">
            <a:extLst>
              <a:ext uri="{FF2B5EF4-FFF2-40B4-BE49-F238E27FC236}">
                <a16:creationId xmlns:a16="http://schemas.microsoft.com/office/drawing/2014/main" id="{4AE78807-31FB-CF88-95EB-8505454A2345}"/>
              </a:ext>
            </a:extLst>
          </p:cNvPr>
          <p:cNvSpPr>
            <a:spLocks noGrp="1"/>
          </p:cNvSpPr>
          <p:nvPr>
            <p:ph type="sldNum" sz="quarter" idx="11"/>
          </p:nvPr>
        </p:nvSpPr>
        <p:spPr/>
        <p:txBody>
          <a:bodyPr/>
          <a:lstStyle/>
          <a:p>
            <a:fld id="{25BA54BD-C84D-46CE-8B72-31BFB26ABA43}" type="slidenum">
              <a:rPr lang="en-US" smtClean="0"/>
              <a:t>8</a:t>
            </a:fld>
            <a:endParaRPr lang="en-US" dirty="0"/>
          </a:p>
        </p:txBody>
      </p:sp>
    </p:spTree>
    <p:extLst>
      <p:ext uri="{BB962C8B-B14F-4D97-AF65-F5344CB8AC3E}">
        <p14:creationId xmlns:p14="http://schemas.microsoft.com/office/powerpoint/2010/main" val="408277459"/>
      </p:ext>
    </p:extLst>
  </p:cSld>
  <p:clrMapOvr>
    <a:masterClrMapping/>
  </p:clrMapOvr>
  <mc:AlternateContent xmlns:mc="http://schemas.openxmlformats.org/markup-compatibility/2006" xmlns:p14="http://schemas.microsoft.com/office/powerpoint/2010/main">
    <mc:Choice Requires="p14">
      <p:transition spd="med" p14:dur="700" advTm="83732">
        <p:fade/>
      </p:transition>
    </mc:Choice>
    <mc:Fallback xmlns="">
      <p:transition spd="med" advTm="8373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E78807-31FB-CF88-95EB-8505454A2345}"/>
              </a:ext>
            </a:extLst>
          </p:cNvPr>
          <p:cNvSpPr>
            <a:spLocks noGrp="1"/>
          </p:cNvSpPr>
          <p:nvPr>
            <p:ph type="sldNum" sz="quarter" idx="11"/>
          </p:nvPr>
        </p:nvSpPr>
        <p:spPr/>
        <p:txBody>
          <a:bodyPr/>
          <a:lstStyle/>
          <a:p>
            <a:fld id="{25BA54BD-C84D-46CE-8B72-31BFB26ABA43}" type="slidenum">
              <a:rPr lang="en-US" smtClean="0"/>
              <a:t>9</a:t>
            </a:fld>
            <a:endParaRPr lang="en-US" dirty="0"/>
          </a:p>
        </p:txBody>
      </p:sp>
      <p:pic>
        <p:nvPicPr>
          <p:cNvPr id="3" name="Picture 2">
            <a:extLst>
              <a:ext uri="{FF2B5EF4-FFF2-40B4-BE49-F238E27FC236}">
                <a16:creationId xmlns:a16="http://schemas.microsoft.com/office/drawing/2014/main" id="{ACF1BF51-8B2C-A07B-90FE-8E0ECA96CCC7}"/>
              </a:ext>
            </a:extLst>
          </p:cNvPr>
          <p:cNvPicPr>
            <a:picLocks noChangeAspect="1"/>
          </p:cNvPicPr>
          <p:nvPr/>
        </p:nvPicPr>
        <p:blipFill>
          <a:blip r:embed="rId5"/>
          <a:stretch>
            <a:fillRect/>
          </a:stretch>
        </p:blipFill>
        <p:spPr>
          <a:xfrm>
            <a:off x="637735" y="428952"/>
            <a:ext cx="11144796" cy="6048048"/>
          </a:xfrm>
          <a:prstGeom prst="rect">
            <a:avLst/>
          </a:prstGeom>
          <a:ln>
            <a:solidFill>
              <a:schemeClr val="tx1"/>
            </a:solidFill>
          </a:ln>
        </p:spPr>
      </p:pic>
      <p:pic>
        <p:nvPicPr>
          <p:cNvPr id="10" name="Audio 9">
            <a:hlinkClick r:id="" action="ppaction://media"/>
            <a:extLst>
              <a:ext uri="{FF2B5EF4-FFF2-40B4-BE49-F238E27FC236}">
                <a16:creationId xmlns:a16="http://schemas.microsoft.com/office/drawing/2014/main" id="{9071AD6D-B028-48F6-5E45-8BFE91F6C79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49129" y="4718304"/>
            <a:ext cx="2057400" cy="2057400"/>
          </a:xfrm>
          <a:prstGeom prst="ellipse">
            <a:avLst/>
          </a:prstGeom>
        </p:spPr>
      </p:pic>
    </p:spTree>
    <p:extLst>
      <p:ext uri="{BB962C8B-B14F-4D97-AF65-F5344CB8AC3E}">
        <p14:creationId xmlns:p14="http://schemas.microsoft.com/office/powerpoint/2010/main" val="402327100"/>
      </p:ext>
    </p:extLst>
  </p:cSld>
  <p:clrMapOvr>
    <a:masterClrMapping/>
  </p:clrMapOvr>
  <mc:AlternateContent xmlns:mc="http://schemas.openxmlformats.org/markup-compatibility/2006" xmlns:p14="http://schemas.microsoft.com/office/powerpoint/2010/main">
    <mc:Choice Requires="p14">
      <p:transition spd="med" p14:dur="700" advTm="45047">
        <p:fade/>
      </p:transition>
    </mc:Choice>
    <mc:Fallback xmlns="">
      <p:transition spd="med" advTm="4504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07BB0E322385449DE417C250144DBC" ma:contentTypeVersion="20" ma:contentTypeDescription="Create a new document." ma:contentTypeScope="" ma:versionID="c46a6036c3cd48024f684a7640b19e41">
  <xsd:schema xmlns:xsd="http://www.w3.org/2001/XMLSchema" xmlns:xs="http://www.w3.org/2001/XMLSchema" xmlns:p="http://schemas.microsoft.com/office/2006/metadata/properties" xmlns:ns1="http://schemas.microsoft.com/sharepoint/v3" xmlns:ns2="59da1016-2a1b-4f8a-9768-d7a4932f6f16" xmlns:ns3="187c7f5e-9e3e-4641-8f88-a92a03c5c73b" targetNamespace="http://schemas.microsoft.com/office/2006/metadata/properties" ma:root="true" ma:fieldsID="f4eb8dd477742946daa3536c32db0380" ns1:_="" ns2:_="" ns3:_="">
    <xsd:import namespace="http://schemas.microsoft.com/sharepoint/v3"/>
    <xsd:import namespace="59da1016-2a1b-4f8a-9768-d7a4932f6f16"/>
    <xsd:import namespace="187c7f5e-9e3e-4641-8f88-a92a03c5c73b"/>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87c7f5e-9e3e-4641-8f88-a92a03c5c73b"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Public Health</IACategory>
    <DocumentExpirationDate xmlns="59da1016-2a1b-4f8a-9768-d7a4932f6f16">2030-12-31T08:00:00+00:00</DocumentExpirationDate>
    <IATopic xmlns="59da1016-2a1b-4f8a-9768-d7a4932f6f16">Public Health - Environment</IATopic>
    <IASubtopic xmlns="59da1016-2a1b-4f8a-9768-d7a4932f6f16">Clean Water</IASubtopic>
    <URL xmlns="http://schemas.microsoft.com/sharepoint/v3">
      <Url xsi:nil="true"/>
      <Description xsi:nil="true"/>
    </URL>
    <Meta_x0020_Keywords xmlns="187c7f5e-9e3e-4641-8f88-a92a03c5c73b" xsi:nil="true"/>
    <Meta_x0020_Description xmlns="187c7f5e-9e3e-4641-8f88-a92a03c5c73b"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28EED51D-4C13-4A56-8641-A3FD19F63808}"/>
</file>

<file path=customXml/itemProps2.xml><?xml version="1.0" encoding="utf-8"?>
<ds:datastoreItem xmlns:ds="http://schemas.openxmlformats.org/officeDocument/2006/customXml" ds:itemID="{DB2BCA3A-D3CF-4340-AA03-3FDF5DF9D967}"/>
</file>

<file path=customXml/itemProps3.xml><?xml version="1.0" encoding="utf-8"?>
<ds:datastoreItem xmlns:ds="http://schemas.openxmlformats.org/officeDocument/2006/customXml" ds:itemID="{4F83000B-DBDF-4438-A33B-3FB3613A0AB0}"/>
</file>

<file path=docProps/app.xml><?xml version="1.0" encoding="utf-8"?>
<Properties xmlns="http://schemas.openxmlformats.org/officeDocument/2006/extended-properties" xmlns:vt="http://schemas.openxmlformats.org/officeDocument/2006/docPropsVTypes">
  <Template>OHA PPT Light Template</Template>
  <TotalTime>17331</TotalTime>
  <Words>4321</Words>
  <Application>Microsoft Office PowerPoint</Application>
  <PresentationFormat>Custom</PresentationFormat>
  <Paragraphs>561</Paragraphs>
  <Slides>49</Slides>
  <Notes>42</Notes>
  <HiddenSlides>0</HiddenSlides>
  <MMClips>49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Corbel</vt:lpstr>
      <vt:lpstr>Times</vt:lpstr>
      <vt:lpstr>Custom Design</vt:lpstr>
      <vt:lpstr>Oregon Health Authority  Drinking Water Services  </vt:lpstr>
      <vt:lpstr>Service Line Inventories</vt:lpstr>
      <vt:lpstr>Oregon’s Website for Lead Info</vt:lpstr>
      <vt:lpstr>PowerPoint Presentation</vt:lpstr>
      <vt:lpstr>Key Points</vt:lpstr>
      <vt:lpstr>Which Oregon PWSs are Affected</vt:lpstr>
      <vt:lpstr>LCR Revisions - OREGON</vt:lpstr>
      <vt:lpstr>PowerPoint Presentation</vt:lpstr>
      <vt:lpstr>PowerPoint Presentation</vt:lpstr>
      <vt:lpstr>Oregon Lead Ban</vt:lpstr>
      <vt:lpstr>Service Line Inventory Requirements OAR -333-061-0036 (10)(h)(A)(i) </vt:lpstr>
      <vt:lpstr>Service Line Inventory Jargon - </vt:lpstr>
      <vt:lpstr>Unknowns</vt:lpstr>
      <vt:lpstr>Service Line Inventory</vt:lpstr>
      <vt:lpstr>Galvanized Requiring Replacement</vt:lpstr>
      <vt:lpstr>Service Line Inventory – Galvanized </vt:lpstr>
      <vt:lpstr>Methodology</vt:lpstr>
      <vt:lpstr>OAR -333-061-0036 (10)(h)(A)(ii)</vt:lpstr>
      <vt:lpstr>OAR -333-061-0036 (10)(h)(A)(ii) Continued:</vt:lpstr>
      <vt:lpstr>How To Inventory</vt:lpstr>
      <vt:lpstr>Records Review - A</vt:lpstr>
      <vt:lpstr>Records Review - B</vt:lpstr>
      <vt:lpstr>Physical Inspections</vt:lpstr>
      <vt:lpstr>Service Line Inventory Jargon - </vt:lpstr>
      <vt:lpstr>Visual Testing</vt:lpstr>
      <vt:lpstr>Statistical Analysis – For Unknown Connections</vt:lpstr>
      <vt:lpstr>HOW MANY?</vt:lpstr>
      <vt:lpstr>OAR -333-061-0036 (10)(h)(A)(iii)</vt:lpstr>
      <vt:lpstr>PowerPoint Presentation</vt:lpstr>
      <vt:lpstr>Inventory Planning Stages</vt:lpstr>
      <vt:lpstr>Drinking Water Services Website</vt:lpstr>
      <vt:lpstr>QR Code – use Smart Phone to link to webpage</vt:lpstr>
      <vt:lpstr>Environmental Protection Agency’s Website  - QR Code</vt:lpstr>
      <vt:lpstr>120 Water – Contact Information</vt:lpstr>
      <vt:lpstr>Completed Spreadsheet Link</vt:lpstr>
      <vt:lpstr>Assistance</vt:lpstr>
      <vt:lpstr>OHA DWS Assistance Continued</vt:lpstr>
      <vt:lpstr>PowerPoint Presentation</vt:lpstr>
      <vt:lpstr>Service Line INVENTORY (SL)</vt:lpstr>
      <vt:lpstr>Discovery of Lead – 333-061-0036(10)(B)(i-iii)</vt:lpstr>
      <vt:lpstr>Discovery of Lead – 333-061-0036(10)(C)(i-viii)</vt:lpstr>
      <vt:lpstr>Resources </vt:lpstr>
      <vt:lpstr>Oregon Template - Excel</vt:lpstr>
      <vt:lpstr>Oregon Template - Excel</vt:lpstr>
      <vt:lpstr>Mandated Information </vt:lpstr>
      <vt:lpstr>Optional Information </vt:lpstr>
      <vt:lpstr>Mandated Summary </vt:lpstr>
      <vt:lpstr>Summary and Conclusion</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 Service Line Inventory Training</dc:title>
  <dc:creator>Tim Tice</dc:creator>
  <cp:lastModifiedBy>Word Amelia A</cp:lastModifiedBy>
  <cp:revision>61</cp:revision>
  <dcterms:created xsi:type="dcterms:W3CDTF">2023-10-16T22:15:16Z</dcterms:created>
  <dcterms:modified xsi:type="dcterms:W3CDTF">2024-05-01T18:27:04Z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dd6eeb-0dd0-4927-947e-a759f08fcf55_Enabled">
    <vt:lpwstr>true</vt:lpwstr>
  </property>
  <property fmtid="{D5CDD505-2E9C-101B-9397-08002B2CF9AE}" pid="3" name="MSIP_Label_ebdd6eeb-0dd0-4927-947e-a759f08fcf55_SetDate">
    <vt:lpwstr>2024-04-30T16:18:42Z</vt:lpwstr>
  </property>
  <property fmtid="{D5CDD505-2E9C-101B-9397-08002B2CF9AE}" pid="4" name="MSIP_Label_ebdd6eeb-0dd0-4927-947e-a759f08fcf55_Method">
    <vt:lpwstr>Privileged</vt:lpwstr>
  </property>
  <property fmtid="{D5CDD505-2E9C-101B-9397-08002B2CF9AE}" pid="5" name="MSIP_Label_ebdd6eeb-0dd0-4927-947e-a759f08fcf55_Name">
    <vt:lpwstr>Level 1 - Published (Items)</vt:lpwstr>
  </property>
  <property fmtid="{D5CDD505-2E9C-101B-9397-08002B2CF9AE}" pid="6" name="MSIP_Label_ebdd6eeb-0dd0-4927-947e-a759f08fcf55_SiteId">
    <vt:lpwstr>658e63e8-8d39-499c-8f48-13adc9452f4c</vt:lpwstr>
  </property>
  <property fmtid="{D5CDD505-2E9C-101B-9397-08002B2CF9AE}" pid="7" name="MSIP_Label_ebdd6eeb-0dd0-4927-947e-a759f08fcf55_ActionId">
    <vt:lpwstr>f2cbbccf-7826-4e43-afbd-c6ccfe19f514</vt:lpwstr>
  </property>
  <property fmtid="{D5CDD505-2E9C-101B-9397-08002B2CF9AE}" pid="8" name="MSIP_Label_ebdd6eeb-0dd0-4927-947e-a759f08fcf55_ContentBits">
    <vt:lpwstr>0</vt:lpwstr>
  </property>
  <property fmtid="{D5CDD505-2E9C-101B-9397-08002B2CF9AE}" pid="9" name="ContentTypeId">
    <vt:lpwstr>0x010100F207BB0E322385449DE417C250144DBC</vt:lpwstr>
  </property>
</Properties>
</file>