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3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12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4.xml" ContentType="application/vnd.openxmlformats-officedocument.customXml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5"/>
  </p:sldMasterIdLst>
  <p:notesMasterIdLst>
    <p:notesMasterId r:id="rId25"/>
  </p:notesMasterIdLst>
  <p:sldIdLst>
    <p:sldId id="256" r:id="rId6"/>
    <p:sldId id="290" r:id="rId7"/>
    <p:sldId id="259" r:id="rId8"/>
    <p:sldId id="294" r:id="rId9"/>
    <p:sldId id="1003" r:id="rId10"/>
    <p:sldId id="1004" r:id="rId11"/>
    <p:sldId id="1005" r:id="rId12"/>
    <p:sldId id="292" r:id="rId13"/>
    <p:sldId id="994" r:id="rId14"/>
    <p:sldId id="996" r:id="rId15"/>
    <p:sldId id="1002" r:id="rId16"/>
    <p:sldId id="1000" r:id="rId17"/>
    <p:sldId id="284" r:id="rId18"/>
    <p:sldId id="917" r:id="rId19"/>
    <p:sldId id="291" r:id="rId20"/>
    <p:sldId id="999" r:id="rId21"/>
    <p:sldId id="958" r:id="rId22"/>
    <p:sldId id="293" r:id="rId23"/>
    <p:sldId id="1006" r:id="rId2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5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553" autoAdjust="0"/>
    <p:restoredTop sz="94629" autoAdjust="0"/>
  </p:normalViewPr>
  <p:slideViewPr>
    <p:cSldViewPr>
      <p:cViewPr varScale="1">
        <p:scale>
          <a:sx n="67" d="100"/>
          <a:sy n="67" d="100"/>
        </p:scale>
        <p:origin x="78" y="6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88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0T23:15:20.62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2860 246,'-8'-5,"-1"-1,1 1,-1 1,-1 0,1 0,0 1,-1 0,0 0,0 1,-3 0,-17-5,-6-1,-1 2,-1 1,-32 0,42 5,0-2,0-1,0-1,0-2,1 0,0-2,-13-6,25 8,-1 1,0 0,0 1,-1 1,1 0,-1 2,-2-1,-122 4,65 0,-558-1,608-3,1 0,-1-2,-22-6,21 4,-1 1,0 1,-7 1,-349 4,371-1,0 2,-1-1,1 2,0 0,0 1,0 0,0 0,1 2,-1 0,1 0,1 1,-11 8,-12 11,0 2,2 1,-10 14,26-25,1 1,0 0,-7 15,8-11,-2 0,-13 13,5-3,-12 10,21-26,0 0,2 1,0 0,1 1,1 1,1 0,-6 17,-7 8,15-24,0 0,1 1,2-1,0 1,-1 16,-5 20,5-33,2 0,0 1,2-1,1 1,1 0,0-1,3 1,0-1,3 10,-4-30,0 1,0-1,1 0,0-1,0 1,0 0,0-1,1 0,-1 0,1 0,0 0,0 0,2 0,9 6,0 0,1-2,8 4,35 21,21 13,-56-34,-1 0,-1 2,4 4,101 68,-87-61,-15-13,0 0,0-2,1-1,0 0,1-2,0-2,4 1,34 8,3-3,0-2,0-4,0-3,1-2,5-4,70 1,934 3,-1056-2,0 0,-1-1,0-1,0-2,0 0,-1 0,2-3,31-9,26 1,-62 15,0-1,0-1,-1-1,1 0,-1-1,0-1,28-12,-32 15,-1-1,-1 0,1 0,-1-1,0-1,0 0,4-4,-7 4,0 0,0 0,-1-1,0 1,0-1,-1-1,0 1,-1-1,0 0,0 0,-1 0,1-6,0-5,-1-1,0 1,-2-1,-1 0,-1-8,1-58,-5-71,-25 15,28 131,0 0,-1 0,-1 1,0-1,0 1,-2 0,1 1,-1-1,0 1,-1 0,-4-4,-5-9,-1-6,1-1,1 0,-1-10,7 18,0 0,-2 0,0 1,-2 0,0 1,-1 0,-4-3,-3 3,1 1,-2 1,-1 0,0 2,-23-12,-26-9,-31-10,62 29,-22-17,50 27,0 0,-1 1,0 1,-1 0,1 1,-2 0,-76-28,71 24,-1 1,1 1,-1 1,-3 1,6 2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0T23:15:24.071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0T23:16:22.00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2FDD2F21-159C-487C-AC23-889DA16C47F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2436CE9B-4533-4AE8-9B95-E2B063273A2B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38B08B5E-D397-4F70-95BA-9EDF2BAE728D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245" name="Rectangle 5">
            <a:extLst>
              <a:ext uri="{FF2B5EF4-FFF2-40B4-BE49-F238E27FC236}">
                <a16:creationId xmlns:a16="http://schemas.microsoft.com/office/drawing/2014/main" id="{D8D1B525-37AC-46F2-B1E2-C6AE233F0C3B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10246" name="Rectangle 6">
            <a:extLst>
              <a:ext uri="{FF2B5EF4-FFF2-40B4-BE49-F238E27FC236}">
                <a16:creationId xmlns:a16="http://schemas.microsoft.com/office/drawing/2014/main" id="{C6B80F71-671F-4A9D-AFF5-B6662BD9863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47" name="Rectangle 7">
            <a:extLst>
              <a:ext uri="{FF2B5EF4-FFF2-40B4-BE49-F238E27FC236}">
                <a16:creationId xmlns:a16="http://schemas.microsoft.com/office/drawing/2014/main" id="{121E5A07-F15F-41A8-A9A5-4DF0855C16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DECDFBD-EE67-405D-B7BA-5CE16CF4145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Does this presentation need to be standalone (would require substantially more detail)?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DECDFBD-EE67-405D-B7BA-5CE16CF41459}" type="slidenum">
              <a:rPr lang="en-US" altLang="en-US" smtClean="0"/>
              <a:pPr>
                <a:defRPr/>
              </a:pPr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32792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DECDFBD-EE67-405D-B7BA-5CE16CF41459}" type="slidenum">
              <a:rPr lang="en-US" altLang="en-US" smtClean="0"/>
              <a:pPr>
                <a:defRPr/>
              </a:pPr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94711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Is consistent implementation the intent of public health “equity?” Or is equity equally safe water for all people?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DECDFBD-EE67-405D-B7BA-5CE16CF41459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98331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DECDFBD-EE67-405D-B7BA-5CE16CF41459}" type="slidenum">
              <a:rPr lang="en-US" altLang="en-US" smtClean="0"/>
              <a:pPr>
                <a:defRPr/>
              </a:pPr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38179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DECDFBD-EE67-405D-B7BA-5CE16CF41459}" type="slidenum">
              <a:rPr lang="en-US" altLang="en-US" smtClean="0"/>
              <a:pPr>
                <a:defRPr/>
              </a:pPr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05616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Is consistent implementation the intent of public health “equity?” Or is equity equally safe water for all people?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DECDFBD-EE67-405D-B7BA-5CE16CF41459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38261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Is consistent implementation the intent of public health “equity?” Or is equity equally safe water for all people?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DECDFBD-EE67-405D-B7BA-5CE16CF41459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6124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DECDFBD-EE67-405D-B7BA-5CE16CF41459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45492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DECDFBD-EE67-405D-B7BA-5CE16CF41459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66587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DECDFBD-EE67-405D-B7BA-5CE16CF41459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57387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DECDFBD-EE67-405D-B7BA-5CE16CF41459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28614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DECDFBD-EE67-405D-B7BA-5CE16CF41459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25520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PFAS =  per- and polyfluoroalkyl substances [PFAS]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E00C26-8E78-4968-A33D-3891D3203149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443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9E6E72A1-ADE2-46F9-BABE-7376D6A63D3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26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altLang="en-US" noProof="0"/>
              <a:t>Title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4384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B3D8B63-FF43-4A63-B267-AE3FC114E2FF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xfrm>
            <a:off x="2895600" y="6096000"/>
            <a:ext cx="2895600" cy="476250"/>
          </a:xfrm>
        </p:spPr>
        <p:txBody>
          <a:bodyPr/>
          <a:lstStyle>
            <a:lvl1pPr algn="l" eaLnBrk="0" hangingPunct="0">
              <a:spcBef>
                <a:spcPct val="50000"/>
              </a:spcBef>
              <a:defRPr/>
            </a:lvl1pPr>
          </a:lstStyle>
          <a:p>
            <a:pPr>
              <a:defRPr/>
            </a:pPr>
            <a:r>
              <a:rPr lang="en-US" altLang="en-US"/>
              <a:t>(Enter) DEPARTMENT (ALL CAPS)</a:t>
            </a:r>
            <a:br>
              <a:rPr lang="en-US" altLang="en-US"/>
            </a:br>
            <a:r>
              <a:rPr lang="en-US" altLang="en-US"/>
              <a:t>(Enter) Division or Office (Mixed Case)</a:t>
            </a:r>
          </a:p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1005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CB2E4C2-1273-41C9-9172-C6D9F464B83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(Enter) DEPARTMENT (ALL CAPS)</a:t>
            </a:r>
            <a:br>
              <a:rPr lang="en-US" altLang="en-US"/>
            </a:br>
            <a:r>
              <a:rPr lang="en-US" altLang="en-US"/>
              <a:t>(Enter) Division or Office (Mixed Case)</a:t>
            </a:r>
          </a:p>
          <a:p>
            <a:pPr>
              <a:defRPr/>
            </a:pPr>
            <a:endParaRPr lang="en-US" alt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A7D961D0-636C-4633-95A4-70598AE538C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F1D2C-60AE-4D48-A7BD-1D6DB307372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F62FBFEF-9751-442E-9BEA-F3F28FF02AA9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9795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4403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4403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A6DA416-6B04-44DC-958A-976186112C6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(Enter) DEPARTMENT (ALL CAPS)</a:t>
            </a:r>
            <a:br>
              <a:rPr lang="en-US" altLang="en-US"/>
            </a:br>
            <a:r>
              <a:rPr lang="en-US" altLang="en-US"/>
              <a:t>(Enter) Division or Office (Mixed Case)</a:t>
            </a:r>
          </a:p>
          <a:p>
            <a:pPr>
              <a:defRPr/>
            </a:pPr>
            <a:endParaRPr lang="en-US" alt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01E10540-8F2B-430A-BDA9-9CF2C817766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67A74C-DC36-4A56-A55B-7BA7941CC8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D2AA79D6-C084-4296-8488-4D6CC00ADC3B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9865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7D9D8AC-D90D-4155-8F3B-D27BBFA75A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(Enter) DEPARTMENT (ALL CAPS)</a:t>
            </a:r>
            <a:br>
              <a:rPr lang="en-US" altLang="en-US"/>
            </a:br>
            <a:r>
              <a:rPr lang="en-US" altLang="en-US"/>
              <a:t>(Enter) Division or Office (Mixed Case)</a:t>
            </a:r>
          </a:p>
          <a:p>
            <a:pPr>
              <a:defRPr/>
            </a:pPr>
            <a:endParaRPr lang="en-US" alt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72301BBE-6381-45AC-9DB4-BF0CF6CE9DF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E40D58-3D6E-4F7A-9D5D-D3C37161701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5DDD29B0-4C14-4473-82F9-28282F48C304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6714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3079665-9B92-4CDC-8D7A-34327A4E812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(Enter) DEPARTMENT (ALL CAPS)</a:t>
            </a:r>
            <a:br>
              <a:rPr lang="en-US" altLang="en-US"/>
            </a:br>
            <a:r>
              <a:rPr lang="en-US" altLang="en-US"/>
              <a:t>(Enter) Division or Office (Mixed Case)</a:t>
            </a:r>
          </a:p>
          <a:p>
            <a:pPr>
              <a:defRPr/>
            </a:pPr>
            <a:endParaRPr lang="en-US" alt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3D285744-9CB6-4F6B-9463-F8CB6CE096D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C41E3-5F27-4F3A-AE30-144A9C21A07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8F8D7D4B-8951-4BA7-9915-7765EC9CB925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8636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2B0F2B-FB5A-45F1-A316-39A8EFFEC7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(Enter) DEPARTMENT (ALL CAPS)</a:t>
            </a:r>
            <a:br>
              <a:rPr lang="en-US" altLang="en-US"/>
            </a:br>
            <a:r>
              <a:rPr lang="en-US" altLang="en-US"/>
              <a:t>(Enter) Division or Office (Mixed Case)</a:t>
            </a:r>
          </a:p>
          <a:p>
            <a:pPr>
              <a:defRPr/>
            </a:pPr>
            <a:endParaRPr lang="en-US" alt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FFD10664-A073-4579-8F76-304887945E2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C0F265-963A-43ED-ACF0-93D8CF468A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5AA5C708-D54F-4309-8472-4F5BD7EE9C96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4202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A6E5939-72BF-4EC1-8871-0959823C046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(Enter) DEPARTMENT (ALL CAPS)</a:t>
            </a:r>
            <a:br>
              <a:rPr lang="en-US" altLang="en-US"/>
            </a:br>
            <a:r>
              <a:rPr lang="en-US" altLang="en-US"/>
              <a:t>(Enter) Division or Office (Mixed Case)</a:t>
            </a:r>
          </a:p>
          <a:p>
            <a:pPr>
              <a:defRPr/>
            </a:pPr>
            <a:endParaRPr lang="en-US" altLang="en-US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A259561-73C6-41E2-B5EB-C6F7C2ABBB4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5A5810-99C7-4AE1-AD6C-474F03EFC2E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7C99B010-C713-4F7D-9892-86505B5CD969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7993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B238EF0-6E28-4EB4-A9DA-0DD232C940F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(Enter) DEPARTMENT (ALL CAPS)</a:t>
            </a:r>
            <a:br>
              <a:rPr lang="en-US" altLang="en-US"/>
            </a:br>
            <a:r>
              <a:rPr lang="en-US" altLang="en-US"/>
              <a:t>(Enter) Division or Office (Mixed Case)</a:t>
            </a:r>
          </a:p>
          <a:p>
            <a:pPr>
              <a:defRPr/>
            </a:pPr>
            <a:endParaRPr lang="en-US" altLang="en-US"/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AE297B59-7F84-4999-B051-CC584D501AC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78A7E5-5CD6-43F0-911C-0ADB684B050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EE48BBA1-10BA-43D2-815F-A9861994101B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5436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ACF086D-AB9D-4062-9253-C226D061179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(Enter) DEPARTMENT (ALL CAPS)</a:t>
            </a:r>
            <a:br>
              <a:rPr lang="en-US" altLang="en-US"/>
            </a:br>
            <a:r>
              <a:rPr lang="en-US" altLang="en-US"/>
              <a:t>(Enter) Division or Office (Mixed Case)</a:t>
            </a:r>
          </a:p>
          <a:p>
            <a:pPr>
              <a:defRPr/>
            </a:pPr>
            <a:endParaRPr lang="en-US" altLang="en-US"/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0647DB04-4584-4C80-8925-72020FF1A7E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0D8C9A-07D2-4D92-AAE9-72B616EA282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26C7D178-9C9D-4CF4-868F-D5BD2A85F860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46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8276E8E-75F9-42FB-BAF5-78978BCD47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(Enter) DEPARTMENT (ALL CAPS)</a:t>
            </a:r>
            <a:br>
              <a:rPr lang="en-US" altLang="en-US"/>
            </a:br>
            <a:r>
              <a:rPr lang="en-US" altLang="en-US"/>
              <a:t>(Enter) Division or Office (Mixed Case)</a:t>
            </a:r>
          </a:p>
          <a:p>
            <a:pPr>
              <a:defRPr/>
            </a:pPr>
            <a:endParaRPr lang="en-US" alt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2C4907B9-B8B5-49FF-93F3-ECFC9D098B4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700DAA-2D76-4A43-8AE8-869A585B543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F502842B-5B30-41DD-B500-CF60E723D5E6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2243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668E243-2ABB-45D9-8858-4261D1E686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(Enter) DEPARTMENT (ALL CAPS)</a:t>
            </a:r>
            <a:br>
              <a:rPr lang="en-US" altLang="en-US"/>
            </a:br>
            <a:r>
              <a:rPr lang="en-US" altLang="en-US"/>
              <a:t>(Enter) Division or Office (Mixed Case)</a:t>
            </a:r>
          </a:p>
          <a:p>
            <a:pPr>
              <a:defRPr/>
            </a:pPr>
            <a:endParaRPr lang="en-US" alt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65C2E254-E94B-4391-9BC3-D26DEE8F6E7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347412-E297-49F2-9B6E-F2BD0BFA375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5F419FB9-413D-40B6-ADAA-6E415145CDDE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7142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2">
            <a:extLst>
              <a:ext uri="{FF2B5EF4-FFF2-40B4-BE49-F238E27FC236}">
                <a16:creationId xmlns:a16="http://schemas.microsoft.com/office/drawing/2014/main" id="{A9D236F6-D783-4ECD-9D7E-C3EBC95E81F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>
            <a:extLst>
              <a:ext uri="{FF2B5EF4-FFF2-40B4-BE49-F238E27FC236}">
                <a16:creationId xmlns:a16="http://schemas.microsoft.com/office/drawing/2014/main" id="{F81C411D-CD55-4385-930D-634B459045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3">
            <a:extLst>
              <a:ext uri="{FF2B5EF4-FFF2-40B4-BE49-F238E27FC236}">
                <a16:creationId xmlns:a16="http://schemas.microsoft.com/office/drawing/2014/main" id="{A9DE4B69-1100-4CFE-84C7-227EC40F69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A049BEAE-42F6-496A-A938-2186B56A9BE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5943600"/>
            <a:ext cx="35052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200">
                <a:solidFill>
                  <a:srgbClr val="005595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altLang="en-US"/>
              <a:t>(Enter) DEPARTMENT (ALL CAPS)</a:t>
            </a:r>
            <a:br>
              <a:rPr lang="en-US" altLang="en-US"/>
            </a:br>
            <a:r>
              <a:rPr lang="en-US" altLang="en-US"/>
              <a:t>(Enter) Division or Office (Mixed Case)</a:t>
            </a:r>
          </a:p>
          <a:p>
            <a:pPr>
              <a:defRPr/>
            </a:pPr>
            <a:endParaRPr lang="en-US" altLang="en-US"/>
          </a:p>
        </p:txBody>
      </p:sp>
      <p:sp>
        <p:nvSpPr>
          <p:cNvPr id="5128" name="Rectangle 8">
            <a:extLst>
              <a:ext uri="{FF2B5EF4-FFF2-40B4-BE49-F238E27FC236}">
                <a16:creationId xmlns:a16="http://schemas.microsoft.com/office/drawing/2014/main" id="{EEBADD16-D49A-4C91-990A-61AC630526C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04800" y="6477000"/>
            <a:ext cx="2133600" cy="247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005595"/>
                </a:solidFill>
                <a:latin typeface="+mn-lt"/>
              </a:defRPr>
            </a:lvl1pPr>
          </a:lstStyle>
          <a:p>
            <a:pPr>
              <a:defRPr/>
            </a:pPr>
            <a:fld id="{5278F3C3-2D26-40E3-9A60-BCD389AC74D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5130" name="Rectangle 10">
            <a:extLst>
              <a:ext uri="{FF2B5EF4-FFF2-40B4-BE49-F238E27FC236}">
                <a16:creationId xmlns:a16="http://schemas.microsoft.com/office/drawing/2014/main" id="{F7695A70-A25D-4C45-BC20-29C79024BBF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77000"/>
            <a:ext cx="2895600" cy="3238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005595"/>
                </a:solidFill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 kern="1200">
          <a:solidFill>
            <a:srgbClr val="005595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5595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5595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5595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5595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005595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005595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005595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005595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 kern="1200">
          <a:solidFill>
            <a:srgbClr val="005595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ern="1200">
          <a:solidFill>
            <a:srgbClr val="005595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 kern="1200">
          <a:solidFill>
            <a:srgbClr val="005595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 kern="1200">
          <a:solidFill>
            <a:srgbClr val="005595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 kern="1200">
          <a:solidFill>
            <a:srgbClr val="00559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publichealth.rules@state.or.us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customXml" Target="../ink/ink2.xml"/><Relationship Id="rId4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Karyl.l.salis@oha.Oregon.gov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id="{736AA2F5-997F-4347-86CF-291B7C5AFCA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DRINKING WATER SERVICES</a:t>
            </a:r>
            <a:br>
              <a:rPr lang="en-US" altLang="en-US" dirty="0"/>
            </a:br>
            <a:r>
              <a:rPr lang="en-US" altLang="en-US" dirty="0"/>
              <a:t>Public Health Division</a:t>
            </a:r>
          </a:p>
          <a:p>
            <a:pPr>
              <a:defRPr/>
            </a:pPr>
            <a:endParaRPr lang="en-US" altLang="en-US" dirty="0"/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E37BA6E8-94AA-4D3C-9CE2-EEE0A65634D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682625"/>
            <a:ext cx="7772400" cy="2060575"/>
          </a:xfrm>
        </p:spPr>
        <p:txBody>
          <a:bodyPr/>
          <a:lstStyle/>
          <a:p>
            <a:pPr eaLnBrk="1" hangingPunct="1"/>
            <a:br>
              <a:rPr lang="en-US" altLang="en-US" dirty="0"/>
            </a:br>
            <a:r>
              <a:rPr lang="en-US" altLang="en-US" dirty="0"/>
              <a:t>Drinking Water Services</a:t>
            </a:r>
            <a:br>
              <a:rPr lang="en-US" altLang="en-US" dirty="0"/>
            </a:br>
            <a:r>
              <a:rPr lang="en-US" altLang="en-US" dirty="0"/>
              <a:t> Program Update </a:t>
            </a:r>
            <a:br>
              <a:rPr lang="en-US" altLang="en-US" dirty="0"/>
            </a:br>
            <a:endParaRPr lang="en-US" altLang="en-US" dirty="0"/>
          </a:p>
        </p:txBody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C34E12A4-BC4C-4921-A6F6-86831C80235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2895600"/>
            <a:ext cx="6400800" cy="1600200"/>
          </a:xfrm>
        </p:spPr>
        <p:txBody>
          <a:bodyPr/>
          <a:lstStyle/>
          <a:p>
            <a:pPr eaLnBrk="1" hangingPunct="1"/>
            <a:br>
              <a:rPr lang="en-US" altLang="en-US" sz="2000" dirty="0"/>
            </a:br>
            <a:r>
              <a:rPr lang="en-US" altLang="en-US" sz="2000" dirty="0"/>
              <a:t>Partner Fall Training</a:t>
            </a:r>
          </a:p>
          <a:p>
            <a:pPr eaLnBrk="1" hangingPunct="1"/>
            <a:r>
              <a:rPr lang="en-US" altLang="en-US" sz="2000" dirty="0"/>
              <a:t>November 19, 2022</a:t>
            </a:r>
          </a:p>
          <a:p>
            <a:pPr eaLnBrk="1" hangingPunct="1"/>
            <a:r>
              <a:rPr lang="en-US" altLang="en-US" sz="2000" dirty="0"/>
              <a:t>Kari Salis, PE</a:t>
            </a:r>
          </a:p>
          <a:p>
            <a:pPr eaLnBrk="1" hangingPunct="1"/>
            <a:endParaRPr lang="en-US" altLang="en-US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51753-03AC-4AEF-9D17-A77920383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96379"/>
            <a:ext cx="8229600" cy="1143000"/>
          </a:xfrm>
        </p:spPr>
        <p:txBody>
          <a:bodyPr/>
          <a:lstStyle/>
          <a:p>
            <a:r>
              <a:rPr lang="en-US" dirty="0"/>
              <a:t>PFAS sampling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E52D42-0CEA-47E2-A25C-979E0B5C5E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370552"/>
            <a:ext cx="8229600" cy="3693126"/>
          </a:xfrm>
        </p:spPr>
        <p:txBody>
          <a:bodyPr/>
          <a:lstStyle/>
          <a:p>
            <a:r>
              <a:rPr lang="en-US" sz="2400" dirty="0"/>
              <a:t>Unregulated contaminants under the SDWA</a:t>
            </a:r>
            <a:r>
              <a:rPr lang="en-US" sz="2200" dirty="0"/>
              <a:t>.</a:t>
            </a:r>
          </a:p>
          <a:p>
            <a:pPr lvl="1"/>
            <a:r>
              <a:rPr lang="en-US" sz="2000" dirty="0"/>
              <a:t>UCMR 3 sampling 2013-15, included 6 PFAS. No detects in OR</a:t>
            </a:r>
          </a:p>
          <a:p>
            <a:pPr lvl="1"/>
            <a:r>
              <a:rPr lang="en-US" sz="2000" dirty="0"/>
              <a:t>UCMR 5 planned for 2023-25. Includes 25 PFAS</a:t>
            </a:r>
          </a:p>
          <a:p>
            <a:pPr lvl="0"/>
            <a:endParaRPr lang="en-US" sz="2400" dirty="0"/>
          </a:p>
          <a:p>
            <a:pPr lvl="0"/>
            <a:r>
              <a:rPr lang="en-US" sz="2400" dirty="0"/>
              <a:t>OHA/DEQ targeted PFAS sampling project </a:t>
            </a:r>
          </a:p>
          <a:p>
            <a:pPr lvl="1"/>
            <a:r>
              <a:rPr lang="en-US" sz="2200" dirty="0"/>
              <a:t>157 smaller PWSs targeted for sampling in 2021</a:t>
            </a:r>
          </a:p>
          <a:p>
            <a:pPr lvl="1"/>
            <a:r>
              <a:rPr lang="en-US" sz="2000" dirty="0"/>
              <a:t>Sample collection and analyses by DEQ, no cost to systems</a:t>
            </a:r>
          </a:p>
          <a:p>
            <a:pPr lvl="1"/>
            <a:r>
              <a:rPr lang="en-US" sz="2000" dirty="0"/>
              <a:t>6 sources at 5 PWSs had detections. None over OR-HAL. </a:t>
            </a:r>
          </a:p>
          <a:p>
            <a:pPr lvl="1"/>
            <a:r>
              <a:rPr lang="en-US" dirty="0"/>
              <a:t>One PWS had previous results over OR-HAL, disconnected source</a:t>
            </a:r>
          </a:p>
          <a:p>
            <a:pPr marL="0" indent="0">
              <a:buNone/>
            </a:pPr>
            <a:endParaRPr lang="en-US" dirty="0"/>
          </a:p>
          <a:p>
            <a:pPr marL="0" lvl="0" indent="0">
              <a:buNone/>
            </a:pPr>
            <a:endParaRPr lang="en-US" dirty="0"/>
          </a:p>
          <a:p>
            <a:pPr marL="0" indent="0">
              <a:buNone/>
            </a:pPr>
            <a:endParaRPr lang="en-US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b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863764-5564-403D-B7E2-58D3A3E37C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00400" y="6526361"/>
            <a:ext cx="2743200" cy="2554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9pPr>
          </a:lstStyle>
          <a:p>
            <a:fld id="{2B26D3C5-BA2E-4702-98F4-0668C5BA6197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889E925-8DCE-40AF-8F65-6A354B2A49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0" y="450218"/>
            <a:ext cx="2102874" cy="1344105"/>
          </a:xfrm>
          <a:prstGeom prst="rect">
            <a:avLst/>
          </a:prstGeom>
        </p:spPr>
      </p:pic>
      <p:pic>
        <p:nvPicPr>
          <p:cNvPr id="6" name="Picture 2" descr="California bans PFAS firefighting foams">
            <a:extLst>
              <a:ext uri="{FF2B5EF4-FFF2-40B4-BE49-F238E27FC236}">
                <a16:creationId xmlns:a16="http://schemas.microsoft.com/office/drawing/2014/main" id="{56BDC290-4254-428D-BCFD-C18BD24912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7" y="4994206"/>
            <a:ext cx="2438400" cy="162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32572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51753-03AC-4AEF-9D17-A77920383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96379"/>
            <a:ext cx="8229600" cy="1143000"/>
          </a:xfrm>
        </p:spPr>
        <p:txBody>
          <a:bodyPr/>
          <a:lstStyle/>
          <a:p>
            <a:r>
              <a:rPr lang="en-US" dirty="0"/>
              <a:t>Health Advisory Levels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E52D42-0CEA-47E2-A25C-979E0B5C5E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39379"/>
            <a:ext cx="8229600" cy="4909021"/>
          </a:xfrm>
        </p:spPr>
        <p:txBody>
          <a:bodyPr/>
          <a:lstStyle/>
          <a:p>
            <a:r>
              <a:rPr lang="en-US" sz="2400" dirty="0"/>
              <a:t>Developed State PFAS Health Advisory Levels.</a:t>
            </a:r>
          </a:p>
          <a:p>
            <a:r>
              <a:rPr lang="en-US" sz="2400" dirty="0"/>
              <a:t>PWS to issue public notice/advisory if exceedances</a:t>
            </a:r>
          </a:p>
          <a:p>
            <a:r>
              <a:rPr lang="en-US" sz="2400" dirty="0"/>
              <a:t>EPA to propose MCL for PFOA and PFOS soon</a:t>
            </a:r>
            <a:endParaRPr lang="en-US" dirty="0"/>
          </a:p>
          <a:p>
            <a:pPr marL="0" lvl="0" indent="0">
              <a:buNone/>
            </a:pPr>
            <a:endParaRPr lang="en-US" dirty="0"/>
          </a:p>
          <a:p>
            <a:pPr marL="0" indent="0">
              <a:buNone/>
            </a:pPr>
            <a:endParaRPr lang="en-US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b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863764-5564-403D-B7E2-58D3A3E37C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00400" y="6526361"/>
            <a:ext cx="2743200" cy="2554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9pPr>
          </a:lstStyle>
          <a:p>
            <a:fld id="{2B26D3C5-BA2E-4702-98F4-0668C5BA6197}" type="slidenum">
              <a:rPr lang="en-US" smtClean="0"/>
              <a:pPr/>
              <a:t>11</a:t>
            </a:fld>
            <a:endParaRPr lang="en-US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1D874A0-E00B-4954-87CE-181EF01E16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3350578"/>
              </p:ext>
            </p:extLst>
          </p:nvPr>
        </p:nvGraphicFramePr>
        <p:xfrm>
          <a:off x="914400" y="2674059"/>
          <a:ext cx="7010398" cy="3040940"/>
        </p:xfrm>
        <a:graphic>
          <a:graphicData uri="http://schemas.openxmlformats.org/drawingml/2006/table">
            <a:tbl>
              <a:tblPr/>
              <a:tblGrid>
                <a:gridCol w="1107816">
                  <a:extLst>
                    <a:ext uri="{9D8B030D-6E8A-4147-A177-3AD203B41FA5}">
                      <a16:colId xmlns:a16="http://schemas.microsoft.com/office/drawing/2014/main" val="3942153069"/>
                    </a:ext>
                  </a:extLst>
                </a:gridCol>
                <a:gridCol w="969339">
                  <a:extLst>
                    <a:ext uri="{9D8B030D-6E8A-4147-A177-3AD203B41FA5}">
                      <a16:colId xmlns:a16="http://schemas.microsoft.com/office/drawing/2014/main" val="1671174589"/>
                    </a:ext>
                  </a:extLst>
                </a:gridCol>
                <a:gridCol w="830862">
                  <a:extLst>
                    <a:ext uri="{9D8B030D-6E8A-4147-A177-3AD203B41FA5}">
                      <a16:colId xmlns:a16="http://schemas.microsoft.com/office/drawing/2014/main" val="1081654744"/>
                    </a:ext>
                  </a:extLst>
                </a:gridCol>
                <a:gridCol w="778933">
                  <a:extLst>
                    <a:ext uri="{9D8B030D-6E8A-4147-A177-3AD203B41FA5}">
                      <a16:colId xmlns:a16="http://schemas.microsoft.com/office/drawing/2014/main" val="2398362899"/>
                    </a:ext>
                  </a:extLst>
                </a:gridCol>
                <a:gridCol w="1107816">
                  <a:extLst>
                    <a:ext uri="{9D8B030D-6E8A-4147-A177-3AD203B41FA5}">
                      <a16:colId xmlns:a16="http://schemas.microsoft.com/office/drawing/2014/main" val="925241423"/>
                    </a:ext>
                  </a:extLst>
                </a:gridCol>
                <a:gridCol w="1107816">
                  <a:extLst>
                    <a:ext uri="{9D8B030D-6E8A-4147-A177-3AD203B41FA5}">
                      <a16:colId xmlns:a16="http://schemas.microsoft.com/office/drawing/2014/main" val="4046473181"/>
                    </a:ext>
                  </a:extLst>
                </a:gridCol>
                <a:gridCol w="1107816">
                  <a:extLst>
                    <a:ext uri="{9D8B030D-6E8A-4147-A177-3AD203B41FA5}">
                      <a16:colId xmlns:a16="http://schemas.microsoft.com/office/drawing/2014/main" val="509226106"/>
                    </a:ext>
                  </a:extLst>
                </a:gridCol>
              </a:tblGrid>
              <a:tr h="434420">
                <a:tc gridSpan="7"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Comparison of OR PFAS Health Advisory Levels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3292069"/>
                  </a:ext>
                </a:extLst>
              </a:tr>
              <a:tr h="43442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(parts per trillion)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8581963"/>
                  </a:ext>
                </a:extLst>
              </a:tr>
              <a:tr h="43442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Oregon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EPA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9524691"/>
                  </a:ext>
                </a:extLst>
              </a:tr>
              <a:tr h="43442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PFOA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(interim)</a:t>
                      </a:r>
                    </a:p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0.02 ppt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5357140"/>
                  </a:ext>
                </a:extLst>
              </a:tr>
              <a:tr h="43442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PFOS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(interim)</a:t>
                      </a:r>
                    </a:p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0.004 ppt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061573"/>
                  </a:ext>
                </a:extLst>
              </a:tr>
              <a:tr h="43442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PFHxS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4876861"/>
                  </a:ext>
                </a:extLst>
              </a:tr>
              <a:tr h="43442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PFNA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8893633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7B697CF3-AE19-4247-8867-41A4B5D3E2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1800" y="127813"/>
            <a:ext cx="2088125" cy="13346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499B65B-4DC3-4E7B-9326-0415924B8289}"/>
              </a:ext>
            </a:extLst>
          </p:cNvPr>
          <p:cNvSpPr txBox="1"/>
          <p:nvPr/>
        </p:nvSpPr>
        <p:spPr>
          <a:xfrm>
            <a:off x="453736" y="5990512"/>
            <a:ext cx="6629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5595"/>
                </a:solidFill>
                <a:latin typeface="+mn-lt"/>
              </a:rPr>
              <a:t>EPA HALs for PFBS = 2000 ppt, </a:t>
            </a:r>
            <a:r>
              <a:rPr lang="en-US" sz="2000" dirty="0" err="1">
                <a:solidFill>
                  <a:srgbClr val="005595"/>
                </a:solidFill>
                <a:latin typeface="+mn-lt"/>
              </a:rPr>
              <a:t>GenX</a:t>
            </a:r>
            <a:r>
              <a:rPr lang="en-US" sz="2000" dirty="0">
                <a:solidFill>
                  <a:srgbClr val="005595"/>
                </a:solidFill>
                <a:latin typeface="+mn-lt"/>
              </a:rPr>
              <a:t> = 10 ppt </a:t>
            </a:r>
          </a:p>
        </p:txBody>
      </p:sp>
    </p:spTree>
    <p:extLst>
      <p:ext uri="{BB962C8B-B14F-4D97-AF65-F5344CB8AC3E}">
        <p14:creationId xmlns:p14="http://schemas.microsoft.com/office/powerpoint/2010/main" val="6693998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C26E4-E002-49B4-9128-AC659A06B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Cyanotoxins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270B44-189F-4CB8-949B-95BF989E5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14" y="1409887"/>
            <a:ext cx="8229600" cy="4663614"/>
          </a:xfrm>
        </p:spPr>
        <p:txBody>
          <a:bodyPr/>
          <a:lstStyle/>
          <a:p>
            <a:r>
              <a:rPr lang="en-US" sz="2400" dirty="0"/>
              <a:t>2022: Detections in 5 raw water sources: </a:t>
            </a:r>
          </a:p>
          <a:p>
            <a:pPr lvl="1"/>
            <a:r>
              <a:rPr lang="en-US" dirty="0"/>
              <a:t>Gooseneck Creek</a:t>
            </a:r>
          </a:p>
          <a:p>
            <a:pPr lvl="1"/>
            <a:r>
              <a:rPr lang="en-US" dirty="0"/>
              <a:t>Lake </a:t>
            </a:r>
            <a:r>
              <a:rPr lang="en-US" dirty="0" err="1"/>
              <a:t>Selmac</a:t>
            </a:r>
            <a:endParaRPr lang="en-US" dirty="0"/>
          </a:p>
          <a:p>
            <a:pPr lvl="1"/>
            <a:r>
              <a:rPr lang="en-US" dirty="0"/>
              <a:t>Row River</a:t>
            </a:r>
          </a:p>
          <a:p>
            <a:pPr lvl="1"/>
            <a:r>
              <a:rPr lang="en-US" dirty="0"/>
              <a:t>South Umpqua</a:t>
            </a:r>
          </a:p>
          <a:p>
            <a:pPr lvl="1"/>
            <a:r>
              <a:rPr lang="en-US" dirty="0"/>
              <a:t>Willamette Coast Fork</a:t>
            </a:r>
          </a:p>
          <a:p>
            <a:endParaRPr lang="en-US" sz="2400" dirty="0"/>
          </a:p>
          <a:p>
            <a:r>
              <a:rPr lang="en-US" sz="2400" dirty="0"/>
              <a:t>No entry point detections</a:t>
            </a:r>
          </a:p>
          <a:p>
            <a:r>
              <a:rPr lang="en-US" sz="2400" dirty="0"/>
              <a:t>Impact of wildfires in watersheds?</a:t>
            </a:r>
          </a:p>
          <a:p>
            <a:pPr lvl="1"/>
            <a:r>
              <a:rPr lang="en-US" sz="2200" dirty="0"/>
              <a:t>Also low precipitation years</a:t>
            </a:r>
          </a:p>
          <a:p>
            <a:pPr lvl="1"/>
            <a:r>
              <a:rPr lang="en-US" sz="2200" dirty="0"/>
              <a:t>Higher temperatures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3DC4BB-388B-469C-8C8B-C6B9C5EC48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00400" y="6526361"/>
            <a:ext cx="2743200" cy="2554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B26D3C5-BA2E-4702-98F4-0668C5BA6197}" type="slidenum">
              <a:rPr lang="en-US" smtClean="0"/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itchFamily="18" charset="0"/>
              <a:ea typeface="+mn-ea"/>
              <a:cs typeface="+mn-cs"/>
            </a:endParaRPr>
          </a:p>
        </p:txBody>
      </p:sp>
      <p:pic>
        <p:nvPicPr>
          <p:cNvPr id="2052" name="Picture 4" descr="What's Up With The Algae Blooms In Colorado And Why Are They So Hard To  Track? | Colorado Public Radio">
            <a:extLst>
              <a:ext uri="{FF2B5EF4-FFF2-40B4-BE49-F238E27FC236}">
                <a16:creationId xmlns:a16="http://schemas.microsoft.com/office/drawing/2014/main" id="{97A90833-0455-4B26-96A5-E117D85334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059165"/>
            <a:ext cx="3657600" cy="2739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19277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DBF22A-8485-4DE0-92EA-FA15E4261A6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DRINKING WATER SERVICES</a:t>
            </a:r>
            <a:br>
              <a:rPr lang="en-US" altLang="en-US" dirty="0"/>
            </a:br>
            <a:r>
              <a:rPr lang="en-US" altLang="en-US" dirty="0"/>
              <a:t>Public Health Division </a:t>
            </a:r>
          </a:p>
          <a:p>
            <a:pPr>
              <a:defRPr/>
            </a:pPr>
            <a:endParaRPr lang="en-US" alt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9A30C4-CFF6-42B7-B8E5-D2D64D74D2B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6250F0D-D1F8-470D-8550-25AB1E82DC18}" type="slidenum">
              <a:rPr lang="en-US" altLang="en-US"/>
              <a:pPr>
                <a:defRPr/>
              </a:pPr>
              <a:t>13</a:t>
            </a:fld>
            <a:endParaRPr lang="en-US" altLang="en-US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3DB81F56-D0B5-48FF-A672-ACFBE38ACB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8229600" cy="3505200"/>
          </a:xfrm>
        </p:spPr>
        <p:txBody>
          <a:bodyPr/>
          <a:lstStyle/>
          <a:p>
            <a:pPr lvl="0"/>
            <a:r>
              <a:rPr lang="en-US" sz="2200" dirty="0" err="1"/>
              <a:t>Quantative</a:t>
            </a:r>
            <a:r>
              <a:rPr lang="en-US" sz="2200" dirty="0"/>
              <a:t> polymerase chain reaction</a:t>
            </a:r>
          </a:p>
          <a:p>
            <a:pPr lvl="0"/>
            <a:r>
              <a:rPr lang="en-US" sz="2200" dirty="0"/>
              <a:t>Test for </a:t>
            </a:r>
            <a:r>
              <a:rPr lang="en-US" sz="2200" dirty="0" err="1"/>
              <a:t>cyantoxin</a:t>
            </a:r>
            <a:r>
              <a:rPr lang="en-US" sz="2200" dirty="0"/>
              <a:t>-producing genes in water. Cyanobacteria can produce a toxin only if the gene is present.</a:t>
            </a:r>
          </a:p>
          <a:p>
            <a:pPr lvl="0"/>
            <a:r>
              <a:rPr lang="en-US" sz="2200" dirty="0"/>
              <a:t>Thought to be an early warning, cheaper indicator of risk from cyanotoxins</a:t>
            </a:r>
          </a:p>
          <a:p>
            <a:pPr lvl="0"/>
            <a:r>
              <a:rPr lang="en-US" sz="2200" dirty="0"/>
              <a:t>Correlation study with 2021-2022 cyanotoxin season</a:t>
            </a:r>
          </a:p>
          <a:p>
            <a:pPr lvl="0"/>
            <a:r>
              <a:rPr lang="en-US" sz="2200" dirty="0"/>
              <a:t>Did NOT find adequate correlation</a:t>
            </a:r>
          </a:p>
          <a:p>
            <a:pPr lvl="0"/>
            <a:r>
              <a:rPr lang="en-US" sz="2200" dirty="0"/>
              <a:t>DWS will NOT consider for regulation at this time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84BD74D-9092-412F-BE6D-13F86E4BE1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pPr algn="ctr" eaLnBrk="1" hangingPunct="1"/>
            <a:r>
              <a:rPr lang="en-US" altLang="en-US" sz="2800" dirty="0"/>
              <a:t>qPCR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2BA5AC6-752E-4184-992C-889EB5BA7E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4349785"/>
            <a:ext cx="3352800" cy="2070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368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8A086-FBCB-45BA-9E07-A4170504F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Manganese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284FA8-B1AB-4473-AF29-727CED81F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114800"/>
          </a:xfrm>
        </p:spPr>
        <p:txBody>
          <a:bodyPr/>
          <a:lstStyle/>
          <a:p>
            <a:r>
              <a:rPr lang="en-US" sz="2400" dirty="0"/>
              <a:t>EPA has established Health Advisory Levels:</a:t>
            </a:r>
          </a:p>
          <a:p>
            <a:pPr lvl="1"/>
            <a:r>
              <a:rPr lang="en-US" sz="2200" dirty="0"/>
              <a:t>0.3 mg/L over 10 or more days for infants</a:t>
            </a:r>
          </a:p>
          <a:p>
            <a:pPr lvl="1"/>
            <a:r>
              <a:rPr lang="en-US" sz="2200" dirty="0"/>
              <a:t>0.3 mg/L lifetime exposure for general population</a:t>
            </a:r>
          </a:p>
          <a:p>
            <a:pPr lvl="1"/>
            <a:r>
              <a:rPr lang="en-US" sz="2200" dirty="0"/>
              <a:t>1 mg/L one-day exposure for general population</a:t>
            </a:r>
          </a:p>
          <a:p>
            <a:pPr lvl="1"/>
            <a:endParaRPr lang="en-US" sz="2200" dirty="0"/>
          </a:p>
          <a:p>
            <a:r>
              <a:rPr lang="en-US" sz="2400" dirty="0"/>
              <a:t>Historic data shows some high levels                               of manganese in PWS wells</a:t>
            </a:r>
          </a:p>
          <a:p>
            <a:pPr lvl="1"/>
            <a:r>
              <a:rPr lang="en-US" sz="2200" dirty="0"/>
              <a:t>If treating or blending, sample to verify </a:t>
            </a:r>
          </a:p>
          <a:p>
            <a:pPr lvl="1"/>
            <a:r>
              <a:rPr lang="en-US" sz="2200" dirty="0"/>
              <a:t>Letters being sent for follow up</a:t>
            </a:r>
          </a:p>
          <a:p>
            <a:pPr marL="457200" lvl="1" indent="0">
              <a:buNone/>
            </a:pPr>
            <a:r>
              <a:rPr lang="en-US" sz="2200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3E55EC-2740-4891-B435-B5DAD4BBEE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00400" y="6526361"/>
            <a:ext cx="2743200" cy="2554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9pPr>
          </a:lstStyle>
          <a:p>
            <a:fld id="{2B26D3C5-BA2E-4702-98F4-0668C5BA6197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10" name="Picture 9" descr="Diagram&#10;&#10;Description automatically generated">
            <a:extLst>
              <a:ext uri="{FF2B5EF4-FFF2-40B4-BE49-F238E27FC236}">
                <a16:creationId xmlns:a16="http://schemas.microsoft.com/office/drawing/2014/main" id="{9C96F751-D9DD-4C4D-BD08-463666524F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3110781"/>
            <a:ext cx="281940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6593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F84BD74D-9092-412F-BE6D-13F86E4BE1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2800" dirty="0"/>
              <a:t>Rulemaking Timelines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3DB81F56-D0B5-48FF-A672-ACFBE38ACBA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88373" y="1295400"/>
            <a:ext cx="8229600" cy="4419600"/>
          </a:xfrm>
        </p:spPr>
        <p:txBody>
          <a:bodyPr/>
          <a:lstStyle/>
          <a:p>
            <a:r>
              <a:rPr lang="en-US" sz="2400" dirty="0"/>
              <a:t>Revisions: </a:t>
            </a:r>
          </a:p>
          <a:p>
            <a:pPr lvl="1"/>
            <a:r>
              <a:rPr lang="en-US" sz="2200" dirty="0"/>
              <a:t>Service line inventory and Lead SL replacement plan, </a:t>
            </a:r>
          </a:p>
          <a:p>
            <a:pPr lvl="1"/>
            <a:r>
              <a:rPr lang="en-US" sz="2200" dirty="0"/>
              <a:t>Lower trigger level for cyanotoxins, </a:t>
            </a:r>
          </a:p>
          <a:p>
            <a:pPr lvl="1"/>
            <a:r>
              <a:rPr lang="en-US" sz="2200" dirty="0"/>
              <a:t>Minor clarifications </a:t>
            </a:r>
          </a:p>
          <a:p>
            <a:pPr lvl="0"/>
            <a:r>
              <a:rPr lang="en-US" sz="2400" dirty="0"/>
              <a:t>Public comment period: Nov 1 – Nov 30</a:t>
            </a:r>
          </a:p>
          <a:p>
            <a:pPr lvl="0"/>
            <a:r>
              <a:rPr lang="en-US" sz="2400" dirty="0"/>
              <a:t>Public hearing: November 17</a:t>
            </a:r>
            <a:r>
              <a:rPr lang="en-US" sz="2400" baseline="30000" dirty="0"/>
              <a:t>th</a:t>
            </a:r>
            <a:r>
              <a:rPr lang="en-US" sz="2400" dirty="0"/>
              <a:t>, 2 pm</a:t>
            </a:r>
          </a:p>
          <a:p>
            <a:pPr lvl="0"/>
            <a:r>
              <a:rPr lang="en-US" sz="2400" dirty="0"/>
              <a:t>Written comments to: </a:t>
            </a:r>
            <a:r>
              <a:rPr lang="en-US" sz="24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publichealth.rules@state.or.us</a:t>
            </a:r>
            <a:endParaRPr lang="en-US" sz="2400" dirty="0"/>
          </a:p>
          <a:p>
            <a:pPr lvl="0"/>
            <a:endParaRPr lang="en-US" sz="2400" dirty="0"/>
          </a:p>
          <a:p>
            <a:pPr lvl="0"/>
            <a:r>
              <a:rPr lang="en-US" sz="2400" dirty="0"/>
              <a:t>Revise rules based on comments: December 19</a:t>
            </a:r>
            <a:r>
              <a:rPr lang="en-US" sz="2400" baseline="30000" dirty="0"/>
              <a:t>th</a:t>
            </a:r>
            <a:endParaRPr lang="en-US" sz="2400" dirty="0"/>
          </a:p>
          <a:p>
            <a:pPr lvl="0"/>
            <a:r>
              <a:rPr lang="en-US" sz="2400" dirty="0"/>
              <a:t>Effective date: January 1, 2023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DBF22A-8485-4DE0-92EA-FA15E4261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DRINKING WATER SERVICES</a:t>
            </a:r>
            <a:br>
              <a:rPr lang="en-US" altLang="en-US" dirty="0"/>
            </a:br>
            <a:r>
              <a:rPr lang="en-US" altLang="en-US" dirty="0"/>
              <a:t>Public Health Division </a:t>
            </a:r>
          </a:p>
          <a:p>
            <a:pPr>
              <a:defRPr/>
            </a:pPr>
            <a:endParaRPr lang="en-US" alt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9A30C4-CFF6-42B7-B8E5-D2D64D74D2B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6250F0D-D1F8-470D-8550-25AB1E82DC18}" type="slidenum">
              <a:rPr lang="en-US" altLang="en-US"/>
              <a:pPr>
                <a:defRPr/>
              </a:pPr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10847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C26E4-E002-49B4-9128-AC659A06B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Health Equity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270B44-189F-4CB8-949B-95BF989E5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17529"/>
            <a:ext cx="8229600" cy="4343400"/>
          </a:xfrm>
        </p:spPr>
        <p:txBody>
          <a:bodyPr/>
          <a:lstStyle/>
          <a:p>
            <a:r>
              <a:rPr lang="en-US" sz="2400" dirty="0"/>
              <a:t>Drinking Water Services is contributing to OHA goal of eliminating health inequity by 2030:</a:t>
            </a:r>
          </a:p>
          <a:p>
            <a:pPr lvl="1"/>
            <a:r>
              <a:rPr lang="en-US" sz="2200" dirty="0"/>
              <a:t>Identify areas facing drinking water insecurity</a:t>
            </a:r>
          </a:p>
          <a:p>
            <a:pPr lvl="1"/>
            <a:r>
              <a:rPr lang="en-US" sz="2200" dirty="0"/>
              <a:t>Reasonable regulation</a:t>
            </a:r>
          </a:p>
          <a:p>
            <a:pPr lvl="1"/>
            <a:r>
              <a:rPr lang="en-US" sz="2200" dirty="0"/>
              <a:t>Technical and financial assistance</a:t>
            </a:r>
          </a:p>
          <a:p>
            <a:pPr lvl="1"/>
            <a:r>
              <a:rPr lang="en-US" sz="2200" dirty="0"/>
              <a:t>Encouraging consolidation/regionalization</a:t>
            </a:r>
          </a:p>
          <a:p>
            <a:pPr lvl="1"/>
            <a:r>
              <a:rPr lang="en-US" sz="2200" dirty="0"/>
              <a:t>Public notice templates in different languages (in progress)</a:t>
            </a:r>
          </a:p>
          <a:p>
            <a:pPr lvl="1"/>
            <a:r>
              <a:rPr lang="en-US" sz="2200" dirty="0"/>
              <a:t>Collaborate with Oral Health program</a:t>
            </a:r>
          </a:p>
          <a:p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3DC4BB-388B-469C-8C8B-C6B9C5EC48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00400" y="6526361"/>
            <a:ext cx="2743200" cy="2554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B26D3C5-BA2E-4702-98F4-0668C5BA6197}" type="slidenum">
              <a:rPr lang="en-US" smtClean="0"/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itchFamily="18" charset="0"/>
              <a:ea typeface="+mn-ea"/>
              <a:cs typeface="+mn-cs"/>
            </a:endParaRPr>
          </a:p>
        </p:txBody>
      </p:sp>
      <p:pic>
        <p:nvPicPr>
          <p:cNvPr id="4098" name="Picture 2" descr="See the source image">
            <a:extLst>
              <a:ext uri="{FF2B5EF4-FFF2-40B4-BE49-F238E27FC236}">
                <a16:creationId xmlns:a16="http://schemas.microsoft.com/office/drawing/2014/main" id="{EE973259-F847-434F-B2E3-8ADE5CE100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082" y="4365427"/>
            <a:ext cx="3055835" cy="2288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31770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51753-03AC-4AEF-9D17-A77920383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Subscribe to DWS GovDelivery emails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E52D42-0CEA-47E2-A25C-979E0B5C5E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64820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sz="2400" dirty="0"/>
              <a:t>Budget update</a:t>
            </a:r>
          </a:p>
          <a:p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863764-5564-403D-B7E2-58D3A3E37C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00400" y="6526361"/>
            <a:ext cx="2743200" cy="2554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9pPr>
          </a:lstStyle>
          <a:p>
            <a:fld id="{2B26D3C5-BA2E-4702-98F4-0668C5BA6197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9F7637-6F89-48D5-9CBE-E71B508748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852"/>
          <a:stretch/>
        </p:blipFill>
        <p:spPr>
          <a:xfrm>
            <a:off x="457200" y="1352338"/>
            <a:ext cx="8077200" cy="462689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398761BC-946A-4607-8589-EB8E81CF3AEA}"/>
                  </a:ext>
                </a:extLst>
              </p14:cNvPr>
              <p14:cNvContentPartPr/>
              <p14:nvPr/>
            </p14:nvContentPartPr>
            <p14:xfrm>
              <a:off x="1650782" y="4783922"/>
              <a:ext cx="1106640" cy="5925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398761BC-946A-4607-8589-EB8E81CF3AE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633142" y="4766282"/>
                <a:ext cx="1142280" cy="62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A6E71646-EBCA-439E-AC26-D73924C98DDA}"/>
                  </a:ext>
                </a:extLst>
              </p14:cNvPr>
              <p14:cNvContentPartPr/>
              <p14:nvPr/>
            </p14:nvContentPartPr>
            <p14:xfrm>
              <a:off x="-1778938" y="4246082"/>
              <a:ext cx="360" cy="3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A6E71646-EBCA-439E-AC26-D73924C98DD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1796578" y="4228442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533E834F-1C18-49AD-9FB5-36BCB3CD9D24}"/>
                  </a:ext>
                </a:extLst>
              </p14:cNvPr>
              <p14:cNvContentPartPr/>
              <p14:nvPr/>
            </p14:nvContentPartPr>
            <p14:xfrm>
              <a:off x="725942" y="4070402"/>
              <a:ext cx="360" cy="3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533E834F-1C18-49AD-9FB5-36BCB3CD9D2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08302" y="4052762"/>
                <a:ext cx="36000" cy="3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031937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DBF22A-8485-4DE0-92EA-FA15E4261A6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DRINKING WATER SERVICES</a:t>
            </a:r>
            <a:br>
              <a:rPr lang="en-US" altLang="en-US" dirty="0"/>
            </a:br>
            <a:r>
              <a:rPr lang="en-US" altLang="en-US" dirty="0"/>
              <a:t>Public Health Division </a:t>
            </a:r>
          </a:p>
          <a:p>
            <a:pPr>
              <a:defRPr/>
            </a:pPr>
            <a:endParaRPr lang="en-US" alt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9A30C4-CFF6-42B7-B8E5-D2D64D74D2B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6250F0D-D1F8-470D-8550-25AB1E82DC18}" type="slidenum">
              <a:rPr lang="en-US" altLang="en-US"/>
              <a:pPr>
                <a:defRPr/>
              </a:pPr>
              <a:t>18</a:t>
            </a:fld>
            <a:endParaRPr lang="en-US" altLang="en-US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3DB81F56-D0B5-48FF-A672-ACFBE38ACB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0600" y="1143000"/>
            <a:ext cx="7315200" cy="4191000"/>
          </a:xfrm>
        </p:spPr>
        <p:txBody>
          <a:bodyPr/>
          <a:lstStyle/>
          <a:p>
            <a:pPr marL="457200" lvl="1" indent="0">
              <a:buNone/>
            </a:pPr>
            <a:endParaRPr lang="en-US" dirty="0"/>
          </a:p>
          <a:p>
            <a:pPr lvl="0"/>
            <a:r>
              <a:rPr lang="en-US" altLang="en-US" sz="2400" dirty="0"/>
              <a:t>DWS Section Manager hiring process</a:t>
            </a:r>
          </a:p>
          <a:p>
            <a:pPr lvl="1"/>
            <a:r>
              <a:rPr lang="en-US" sz="2200" dirty="0"/>
              <a:t>Open recruitment until November 20</a:t>
            </a:r>
            <a:r>
              <a:rPr lang="en-US" sz="2200" baseline="30000" dirty="0"/>
              <a:t>th</a:t>
            </a:r>
          </a:p>
          <a:p>
            <a:pPr lvl="0"/>
            <a:r>
              <a:rPr lang="en-US" altLang="en-US" sz="2400" dirty="0"/>
              <a:t>Email address changes</a:t>
            </a:r>
          </a:p>
          <a:p>
            <a:pPr lvl="1"/>
            <a:r>
              <a:rPr lang="en-US" sz="2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format will be First.M.Last@oha.oregon.gov  </a:t>
            </a:r>
          </a:p>
          <a:p>
            <a:pPr lvl="1"/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</a:rPr>
              <a:t>The general rollout will start January 2023</a:t>
            </a:r>
          </a:p>
          <a:p>
            <a:pPr lvl="1"/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</a:rPr>
              <a:t>Both old and new email addresses will work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lvl="1" indent="0">
              <a:buNone/>
            </a:pPr>
            <a:endParaRPr lang="en-US" altLang="en-US" sz="2200" dirty="0"/>
          </a:p>
          <a:p>
            <a:pPr lvl="1"/>
            <a:endParaRPr lang="en-US" sz="2000" baseline="30000" dirty="0"/>
          </a:p>
          <a:p>
            <a:pPr lvl="1"/>
            <a:endParaRPr lang="en-US" sz="2000" baseline="30000" dirty="0"/>
          </a:p>
          <a:p>
            <a:pPr lvl="1"/>
            <a:endParaRPr lang="en-US" sz="2000" dirty="0"/>
          </a:p>
          <a:p>
            <a:pPr lvl="0"/>
            <a:endParaRPr lang="en-US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84BD74D-9092-412F-BE6D-13F86E4BE1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pPr algn="ctr" eaLnBrk="1" hangingPunct="1"/>
            <a:r>
              <a:rPr lang="en-US" altLang="en-US" sz="2800" dirty="0"/>
              <a:t>Miscellaneous Updates </a:t>
            </a:r>
          </a:p>
        </p:txBody>
      </p:sp>
    </p:spTree>
    <p:extLst>
      <p:ext uri="{BB962C8B-B14F-4D97-AF65-F5344CB8AC3E}">
        <p14:creationId xmlns:p14="http://schemas.microsoft.com/office/powerpoint/2010/main" val="33531767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DBF22A-8485-4DE0-92EA-FA15E4261A6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DRINKING WATER SERVICES</a:t>
            </a:r>
            <a:br>
              <a:rPr lang="en-US" altLang="en-US" dirty="0"/>
            </a:br>
            <a:r>
              <a:rPr lang="en-US" altLang="en-US" dirty="0"/>
              <a:t>Public Health Division </a:t>
            </a:r>
          </a:p>
          <a:p>
            <a:pPr>
              <a:defRPr/>
            </a:pPr>
            <a:endParaRPr lang="en-US" alt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9A30C4-CFF6-42B7-B8E5-D2D64D74D2B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6250F0D-D1F8-470D-8550-25AB1E82DC18}" type="slidenum">
              <a:rPr lang="en-US" altLang="en-US"/>
              <a:pPr>
                <a:defRPr/>
              </a:pPr>
              <a:t>19</a:t>
            </a:fld>
            <a:endParaRPr lang="en-US" altLang="en-US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3DB81F56-D0B5-48FF-A672-ACFBE38ACB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0600" y="1143000"/>
            <a:ext cx="7315200" cy="2438400"/>
          </a:xfrm>
        </p:spPr>
        <p:txBody>
          <a:bodyPr/>
          <a:lstStyle/>
          <a:p>
            <a:pPr marL="457200" lvl="1" indent="0">
              <a:buNone/>
            </a:pPr>
            <a:endParaRPr lang="en-US" dirty="0"/>
          </a:p>
          <a:p>
            <a:pPr marL="457200" lvl="1" indent="0" algn="ctr">
              <a:buNone/>
            </a:pPr>
            <a:r>
              <a:rPr lang="en-US" altLang="en-US" sz="2200" dirty="0"/>
              <a:t>Kari Salis, PE</a:t>
            </a:r>
          </a:p>
          <a:p>
            <a:pPr marL="457200" lvl="1" indent="0" algn="ctr">
              <a:buNone/>
            </a:pPr>
            <a:r>
              <a:rPr lang="en-US" altLang="en-US" sz="2200" dirty="0"/>
              <a:t>Interim Section Manager</a:t>
            </a:r>
          </a:p>
          <a:p>
            <a:pPr marL="457200" lvl="1" indent="0" algn="ctr">
              <a:buNone/>
            </a:pPr>
            <a:r>
              <a:rPr lang="en-US" altLang="en-US" sz="2200" dirty="0"/>
              <a:t>Normally: Technical Services Manager</a:t>
            </a:r>
          </a:p>
          <a:p>
            <a:pPr marL="457200" lvl="1" indent="0" algn="ctr">
              <a:buNone/>
            </a:pPr>
            <a:r>
              <a:rPr lang="en-US" altLang="en-US" sz="2200" dirty="0">
                <a:hlinkClick r:id="rId3"/>
              </a:rPr>
              <a:t>Karyl.l.salis@oha.Oregon.gov</a:t>
            </a:r>
            <a:endParaRPr lang="en-US" altLang="en-US" sz="2200" dirty="0"/>
          </a:p>
          <a:p>
            <a:pPr marL="457200" lvl="1" indent="0" algn="ctr">
              <a:buNone/>
            </a:pPr>
            <a:r>
              <a:rPr lang="en-US" altLang="en-US" sz="2200" dirty="0"/>
              <a:t>503-385-7158</a:t>
            </a:r>
          </a:p>
          <a:p>
            <a:pPr lvl="1"/>
            <a:endParaRPr lang="en-US" sz="2000" baseline="30000" dirty="0"/>
          </a:p>
          <a:p>
            <a:pPr lvl="1"/>
            <a:endParaRPr lang="en-US" sz="2000" baseline="30000" dirty="0"/>
          </a:p>
          <a:p>
            <a:pPr lvl="1"/>
            <a:endParaRPr lang="en-US" sz="2000" dirty="0"/>
          </a:p>
          <a:p>
            <a:pPr lvl="0"/>
            <a:endParaRPr lang="en-US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84BD74D-9092-412F-BE6D-13F86E4BE1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pPr algn="ctr" eaLnBrk="1" hangingPunct="1"/>
            <a:r>
              <a:rPr lang="en-US" altLang="en-US" sz="2800" dirty="0"/>
              <a:t>Questions / Discussion?</a:t>
            </a:r>
          </a:p>
        </p:txBody>
      </p:sp>
      <p:pic>
        <p:nvPicPr>
          <p:cNvPr id="6" name="Picture 5" descr="Close-up of hands raised in classroom">
            <a:extLst>
              <a:ext uri="{FF2B5EF4-FFF2-40B4-BE49-F238E27FC236}">
                <a16:creationId xmlns:a16="http://schemas.microsoft.com/office/drawing/2014/main" id="{AE6DE078-1637-4FD4-AA7A-6238E7A4516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3733800"/>
            <a:ext cx="36576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089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DBF22A-8485-4DE0-92EA-FA15E4261A6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DRINKING WATER SERVICES</a:t>
            </a:r>
            <a:br>
              <a:rPr lang="en-US" altLang="en-US" dirty="0"/>
            </a:br>
            <a:r>
              <a:rPr lang="en-US" altLang="en-US" dirty="0"/>
              <a:t>Public Health Division </a:t>
            </a:r>
          </a:p>
          <a:p>
            <a:pPr>
              <a:defRPr/>
            </a:pPr>
            <a:endParaRPr lang="en-US" alt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9A30C4-CFF6-42B7-B8E5-D2D64D74D2B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6250F0D-D1F8-470D-8550-25AB1E82DC18}" type="slidenum">
              <a:rPr lang="en-US" altLang="en-US"/>
              <a:pPr>
                <a:defRPr/>
              </a:pPr>
              <a:t>2</a:t>
            </a:fld>
            <a:endParaRPr lang="en-US" altLang="en-US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3DB81F56-D0B5-48FF-A672-ACFBE38ACB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6800" y="1543050"/>
            <a:ext cx="7467600" cy="4876800"/>
          </a:xfrm>
        </p:spPr>
        <p:txBody>
          <a:bodyPr/>
          <a:lstStyle/>
          <a:p>
            <a:pPr lvl="0"/>
            <a:r>
              <a:rPr lang="en-US" sz="2400" dirty="0"/>
              <a:t>LCRR Service line Inventory and RFP</a:t>
            </a:r>
          </a:p>
          <a:p>
            <a:pPr lvl="0"/>
            <a:r>
              <a:rPr lang="en-US" sz="2400" dirty="0"/>
              <a:t>BIL positions, implementation plan</a:t>
            </a:r>
          </a:p>
          <a:p>
            <a:pPr lvl="0"/>
            <a:r>
              <a:rPr lang="en-US" sz="2400" dirty="0"/>
              <a:t>Emerging contaminants</a:t>
            </a:r>
          </a:p>
          <a:p>
            <a:pPr lvl="0"/>
            <a:r>
              <a:rPr lang="en-US" sz="2400" dirty="0"/>
              <a:t>Rulemaking schedule</a:t>
            </a:r>
          </a:p>
          <a:p>
            <a:pPr lvl="0"/>
            <a:r>
              <a:rPr lang="en-US" sz="2400" dirty="0"/>
              <a:t>Miscellaneous updates</a:t>
            </a:r>
          </a:p>
          <a:p>
            <a:pPr lvl="0"/>
            <a:endParaRPr lang="en-US" sz="2400" dirty="0"/>
          </a:p>
          <a:p>
            <a:pPr lvl="0"/>
            <a:endParaRPr lang="en-US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84BD74D-9092-412F-BE6D-13F86E4BE1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/>
          <a:p>
            <a:pPr algn="ctr" eaLnBrk="1" hangingPunct="1"/>
            <a:r>
              <a:rPr lang="en-US" altLang="en-US" sz="2800" dirty="0"/>
              <a:t>Topics</a:t>
            </a:r>
            <a:endParaRPr lang="en-US" altLang="en-US" sz="280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400299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DBF22A-8485-4DE0-92EA-FA15E4261A6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DRINKING WATER SERVICES</a:t>
            </a:r>
            <a:br>
              <a:rPr lang="en-US" altLang="en-US" dirty="0"/>
            </a:br>
            <a:r>
              <a:rPr lang="en-US" altLang="en-US" dirty="0"/>
              <a:t>Public Health Division </a:t>
            </a:r>
          </a:p>
          <a:p>
            <a:pPr>
              <a:defRPr/>
            </a:pPr>
            <a:endParaRPr lang="en-US" alt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9A30C4-CFF6-42B7-B8E5-D2D64D74D2B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6250F0D-D1F8-470D-8550-25AB1E82DC18}" type="slidenum">
              <a:rPr lang="en-US" altLang="en-US"/>
              <a:pPr>
                <a:defRPr/>
              </a:pPr>
              <a:t>3</a:t>
            </a:fld>
            <a:endParaRPr lang="en-US" altLang="en-US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3DB81F56-D0B5-48FF-A672-ACFBE38ACB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219200"/>
            <a:ext cx="8229600" cy="4267200"/>
          </a:xfrm>
        </p:spPr>
        <p:txBody>
          <a:bodyPr/>
          <a:lstStyle/>
          <a:p>
            <a:pPr marL="0" lvl="0" indent="0">
              <a:buNone/>
            </a:pPr>
            <a:endParaRPr lang="en-US" sz="2200" dirty="0"/>
          </a:p>
          <a:p>
            <a:pPr lvl="0"/>
            <a:r>
              <a:rPr lang="en-US" sz="2200" dirty="0"/>
              <a:t>Needs to be completed by </a:t>
            </a:r>
            <a:r>
              <a:rPr lang="en-US" sz="2200"/>
              <a:t>October 16, 2024</a:t>
            </a:r>
            <a:endParaRPr lang="en-US" sz="2200" dirty="0"/>
          </a:p>
          <a:p>
            <a:pPr lvl="0"/>
            <a:r>
              <a:rPr lang="en-US" sz="2200" dirty="0"/>
              <a:t>Includes classifying materials of each service line</a:t>
            </a:r>
          </a:p>
          <a:p>
            <a:pPr lvl="0"/>
            <a:r>
              <a:rPr lang="en-US" sz="2200" dirty="0"/>
              <a:t>Includes publicly-owned and privately-owned portion</a:t>
            </a:r>
          </a:p>
          <a:p>
            <a:pPr lvl="0"/>
            <a:r>
              <a:rPr lang="en-US" sz="2200" dirty="0"/>
              <a:t>Spreadsheet template available on website</a:t>
            </a:r>
          </a:p>
          <a:p>
            <a:pPr lvl="0"/>
            <a:r>
              <a:rPr lang="en-US" sz="2200" dirty="0"/>
              <a:t>Statistical analysis is allowed! Guidance soon. </a:t>
            </a:r>
          </a:p>
          <a:p>
            <a:pPr lvl="0"/>
            <a:r>
              <a:rPr lang="en-US" sz="2200" dirty="0"/>
              <a:t>Contractors to assist systems serving &lt;10,000:</a:t>
            </a:r>
          </a:p>
          <a:p>
            <a:pPr lvl="1"/>
            <a:r>
              <a:rPr lang="en-US" sz="2000" dirty="0"/>
              <a:t>Group and individual training</a:t>
            </a:r>
          </a:p>
          <a:p>
            <a:pPr lvl="1"/>
            <a:r>
              <a:rPr lang="en-US" sz="2000" dirty="0"/>
              <a:t>Develop strategy, records review, spreadsheet assistance, no field excavation</a:t>
            </a:r>
          </a:p>
          <a:p>
            <a:pPr lvl="1"/>
            <a:r>
              <a:rPr lang="en-US" sz="2000" dirty="0"/>
              <a:t>3 bids, review in process</a:t>
            </a:r>
          </a:p>
          <a:p>
            <a:pPr marL="457200" lvl="1" indent="0">
              <a:buNone/>
            </a:pPr>
            <a:endParaRPr lang="en-US" sz="2000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84BD74D-9092-412F-BE6D-13F86E4BE1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/>
          <a:p>
            <a:pPr algn="ctr" eaLnBrk="1" hangingPunct="1"/>
            <a:r>
              <a:rPr lang="en-US" altLang="en-US" sz="2800" dirty="0"/>
              <a:t>LCRR Service line inventory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DBF22A-8485-4DE0-92EA-FA15E4261A6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DRINKING WATER SERVICES</a:t>
            </a:r>
            <a:br>
              <a:rPr lang="en-US" altLang="en-US" dirty="0"/>
            </a:br>
            <a:r>
              <a:rPr lang="en-US" altLang="en-US" dirty="0"/>
              <a:t>Public Health Division </a:t>
            </a:r>
          </a:p>
          <a:p>
            <a:pPr>
              <a:defRPr/>
            </a:pPr>
            <a:endParaRPr lang="en-US" alt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9A30C4-CFF6-42B7-B8E5-D2D64D74D2B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6250F0D-D1F8-470D-8550-25AB1E82DC18}" type="slidenum">
              <a:rPr lang="en-US" altLang="en-US"/>
              <a:pPr>
                <a:defRPr/>
              </a:pPr>
              <a:t>4</a:t>
            </a:fld>
            <a:endParaRPr lang="en-US" altLang="en-US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3DB81F56-D0B5-48FF-A672-ACFBE38ACB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8229600" cy="4743450"/>
          </a:xfrm>
        </p:spPr>
        <p:txBody>
          <a:bodyPr/>
          <a:lstStyle/>
          <a:p>
            <a:pPr lvl="0"/>
            <a:endParaRPr lang="en-US" sz="2400" dirty="0"/>
          </a:p>
          <a:p>
            <a:pPr lvl="0"/>
            <a:r>
              <a:rPr lang="en-US" sz="2400" dirty="0"/>
              <a:t>SRF base grant: application complete, awarded</a:t>
            </a:r>
          </a:p>
          <a:p>
            <a:pPr lvl="0"/>
            <a:r>
              <a:rPr lang="en-US" sz="2400" dirty="0"/>
              <a:t>BIL Supplemental: application by end of 2022</a:t>
            </a:r>
          </a:p>
          <a:p>
            <a:pPr lvl="0"/>
            <a:r>
              <a:rPr lang="en-US" sz="2400" dirty="0"/>
              <a:t>BIL Emerging contaminants: Spring 2023</a:t>
            </a:r>
          </a:p>
          <a:p>
            <a:pPr lvl="0"/>
            <a:r>
              <a:rPr lang="en-US" sz="2400" dirty="0"/>
              <a:t>BIL LSL: may not have projects. Cannot use set-asides.</a:t>
            </a:r>
          </a:p>
          <a:p>
            <a:pPr lvl="0"/>
            <a:endParaRPr lang="en-US" sz="2400" dirty="0"/>
          </a:p>
          <a:p>
            <a:r>
              <a:rPr lang="en-US" sz="2400" dirty="0"/>
              <a:t>WIIN-SUDC: Annual, late summer</a:t>
            </a:r>
          </a:p>
          <a:p>
            <a:endParaRPr lang="en-US" sz="2400" dirty="0"/>
          </a:p>
          <a:p>
            <a:r>
              <a:rPr lang="en-US" sz="2400" dirty="0"/>
              <a:t>Disadvantaged Community = below state median household income (MHI)</a:t>
            </a:r>
          </a:p>
          <a:p>
            <a:pPr lvl="0"/>
            <a:endParaRPr lang="en-US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84BD74D-9092-412F-BE6D-13F86E4BE1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pPr algn="ctr" eaLnBrk="1" hangingPunct="1"/>
            <a:r>
              <a:rPr lang="en-US" altLang="en-US" sz="2800" dirty="0"/>
              <a:t>BIL implementation timelines</a:t>
            </a:r>
          </a:p>
        </p:txBody>
      </p:sp>
    </p:spTree>
    <p:extLst>
      <p:ext uri="{BB962C8B-B14F-4D97-AF65-F5344CB8AC3E}">
        <p14:creationId xmlns:p14="http://schemas.microsoft.com/office/powerpoint/2010/main" val="2190492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DBF22A-8485-4DE0-92EA-FA15E4261A6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DRINKING WATER SERVICES</a:t>
            </a:r>
            <a:br>
              <a:rPr lang="en-US" altLang="en-US" dirty="0"/>
            </a:br>
            <a:r>
              <a:rPr lang="en-US" altLang="en-US" dirty="0"/>
              <a:t>Public Health Division </a:t>
            </a:r>
          </a:p>
          <a:p>
            <a:pPr>
              <a:defRPr/>
            </a:pPr>
            <a:endParaRPr lang="en-US" alt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9A30C4-CFF6-42B7-B8E5-D2D64D74D2B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6250F0D-D1F8-470D-8550-25AB1E82DC18}" type="slidenum">
              <a:rPr lang="en-US" altLang="en-US"/>
              <a:pPr>
                <a:defRPr/>
              </a:pPr>
              <a:t>5</a:t>
            </a:fld>
            <a:endParaRPr lang="en-US" altLang="en-US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3DB81F56-D0B5-48FF-A672-ACFBE38ACB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8229600" cy="4743450"/>
          </a:xfrm>
        </p:spPr>
        <p:txBody>
          <a:bodyPr/>
          <a:lstStyle/>
          <a:p>
            <a:pPr lvl="0"/>
            <a:endParaRPr lang="en-US" sz="2400" dirty="0"/>
          </a:p>
          <a:p>
            <a:pPr lvl="0"/>
            <a:r>
              <a:rPr lang="en-US" sz="2400" dirty="0"/>
              <a:t>Base funding was reduced from ~$12 M to $9 M due to congressional directed spending</a:t>
            </a:r>
          </a:p>
          <a:p>
            <a:pPr lvl="0"/>
            <a:r>
              <a:rPr lang="en-US" sz="2400" dirty="0"/>
              <a:t>Supplemental is ~$23 M for 5 years</a:t>
            </a:r>
          </a:p>
          <a:p>
            <a:pPr lvl="0"/>
            <a:r>
              <a:rPr lang="en-US" sz="2400" dirty="0"/>
              <a:t>49% of funds must be given to disadvantaged communities with 100% subsidy</a:t>
            </a:r>
          </a:p>
          <a:p>
            <a:pPr lvl="0"/>
            <a:endParaRPr lang="en-US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84BD74D-9092-412F-BE6D-13F86E4BE1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pPr algn="ctr" eaLnBrk="1" hangingPunct="1"/>
            <a:r>
              <a:rPr lang="en-US" altLang="en-US" sz="2800" dirty="0"/>
              <a:t>BIL funding: Base and Supplemental</a:t>
            </a:r>
          </a:p>
        </p:txBody>
      </p:sp>
    </p:spTree>
    <p:extLst>
      <p:ext uri="{BB962C8B-B14F-4D97-AF65-F5344CB8AC3E}">
        <p14:creationId xmlns:p14="http://schemas.microsoft.com/office/powerpoint/2010/main" val="97925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DBF22A-8485-4DE0-92EA-FA15E4261A6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DRINKING WATER SERVICES</a:t>
            </a:r>
            <a:br>
              <a:rPr lang="en-US" altLang="en-US" dirty="0"/>
            </a:br>
            <a:r>
              <a:rPr lang="en-US" altLang="en-US" dirty="0"/>
              <a:t>Public Health Division </a:t>
            </a:r>
          </a:p>
          <a:p>
            <a:pPr>
              <a:defRPr/>
            </a:pPr>
            <a:endParaRPr lang="en-US" alt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9A30C4-CFF6-42B7-B8E5-D2D64D74D2B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6250F0D-D1F8-470D-8550-25AB1E82DC18}" type="slidenum">
              <a:rPr lang="en-US" altLang="en-US"/>
              <a:pPr>
                <a:defRPr/>
              </a:pPr>
              <a:t>6</a:t>
            </a:fld>
            <a:endParaRPr lang="en-US" altLang="en-US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3DB81F56-D0B5-48FF-A672-ACFBE38ACB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239000" cy="4743450"/>
          </a:xfrm>
        </p:spPr>
        <p:txBody>
          <a:bodyPr/>
          <a:lstStyle/>
          <a:p>
            <a:pPr lvl="0"/>
            <a:endParaRPr lang="en-US" sz="2400" dirty="0"/>
          </a:p>
          <a:p>
            <a:pPr lvl="0"/>
            <a:r>
              <a:rPr lang="en-US" sz="2400" dirty="0"/>
              <a:t>Priority on PFAS</a:t>
            </a:r>
          </a:p>
          <a:p>
            <a:pPr lvl="0"/>
            <a:r>
              <a:rPr lang="en-US" sz="2400" dirty="0"/>
              <a:t>100% grants</a:t>
            </a:r>
          </a:p>
          <a:p>
            <a:pPr lvl="0"/>
            <a:r>
              <a:rPr lang="en-US" sz="2400" dirty="0"/>
              <a:t>25% of funds must be given to disadvantaged communities or PWSs serving &lt; 25,000 people</a:t>
            </a:r>
          </a:p>
          <a:p>
            <a:pPr lvl="0"/>
            <a:r>
              <a:rPr lang="en-US" sz="2400" dirty="0"/>
              <a:t>Also: contaminants with a HAL, not MCL</a:t>
            </a:r>
          </a:p>
          <a:p>
            <a:pPr lvl="1"/>
            <a:r>
              <a:rPr lang="en-US" sz="2200" dirty="0"/>
              <a:t>Cyanotoxins, manganese</a:t>
            </a:r>
          </a:p>
          <a:p>
            <a:pPr lvl="0"/>
            <a:r>
              <a:rPr lang="en-US" sz="2400" dirty="0"/>
              <a:t>Approximately $10 Million for 5 years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84BD74D-9092-412F-BE6D-13F86E4BE1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pPr algn="ctr" eaLnBrk="1" hangingPunct="1"/>
            <a:r>
              <a:rPr lang="en-US" altLang="en-US" sz="2800" dirty="0"/>
              <a:t>BIL funding: Emerging contaminants</a:t>
            </a:r>
          </a:p>
        </p:txBody>
      </p:sp>
    </p:spTree>
    <p:extLst>
      <p:ext uri="{BB962C8B-B14F-4D97-AF65-F5344CB8AC3E}">
        <p14:creationId xmlns:p14="http://schemas.microsoft.com/office/powerpoint/2010/main" val="2243755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DBF22A-8485-4DE0-92EA-FA15E4261A6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DRINKING WATER SERVICES</a:t>
            </a:r>
            <a:br>
              <a:rPr lang="en-US" altLang="en-US" dirty="0"/>
            </a:br>
            <a:r>
              <a:rPr lang="en-US" altLang="en-US" dirty="0"/>
              <a:t>Public Health Division </a:t>
            </a:r>
          </a:p>
          <a:p>
            <a:pPr>
              <a:defRPr/>
            </a:pPr>
            <a:endParaRPr lang="en-US" alt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9A30C4-CFF6-42B7-B8E5-D2D64D74D2B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6250F0D-D1F8-470D-8550-25AB1E82DC18}" type="slidenum">
              <a:rPr lang="en-US" altLang="en-US"/>
              <a:pPr>
                <a:defRPr/>
              </a:pPr>
              <a:t>7</a:t>
            </a:fld>
            <a:endParaRPr lang="en-US" altLang="en-US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3DB81F56-D0B5-48FF-A672-ACFBE38ACB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428750"/>
            <a:ext cx="7696200" cy="4457700"/>
          </a:xfrm>
        </p:spPr>
        <p:txBody>
          <a:bodyPr/>
          <a:lstStyle/>
          <a:p>
            <a:pPr lvl="0"/>
            <a:r>
              <a:rPr lang="en-US" sz="2400" dirty="0"/>
              <a:t>$37 Million for 5 years</a:t>
            </a:r>
          </a:p>
          <a:p>
            <a:r>
              <a:rPr lang="en-US" sz="2400" dirty="0"/>
              <a:t>49% of funds must be given to disadvantaged communities with 100% subsidy</a:t>
            </a:r>
          </a:p>
          <a:p>
            <a:pPr lvl="0"/>
            <a:r>
              <a:rPr lang="en-US" sz="2400" dirty="0"/>
              <a:t>If Lead SLs are found, full replacement is required (not just public side)</a:t>
            </a:r>
          </a:p>
          <a:p>
            <a:pPr lvl="0"/>
            <a:r>
              <a:rPr lang="en-US" sz="2400" dirty="0"/>
              <a:t>“Galvanized requiring replacement” service lines are not a national priority but may be all we have in OR</a:t>
            </a:r>
          </a:p>
          <a:p>
            <a:pPr lvl="0"/>
            <a:r>
              <a:rPr lang="en-US" sz="2400" dirty="0"/>
              <a:t>Only state set-asides can be used for assistance developing inventories</a:t>
            </a:r>
          </a:p>
          <a:p>
            <a:pPr lvl="1"/>
            <a:r>
              <a:rPr lang="en-US" sz="2200" dirty="0"/>
              <a:t>Percentage of LSL replacement projects</a:t>
            </a:r>
          </a:p>
          <a:p>
            <a:pPr marL="457200" lvl="1" indent="0">
              <a:buNone/>
            </a:pPr>
            <a:endParaRPr lang="en-US" sz="2200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84BD74D-9092-412F-BE6D-13F86E4BE1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pPr algn="ctr" eaLnBrk="1" hangingPunct="1"/>
            <a:r>
              <a:rPr lang="en-US" altLang="en-US" sz="2800" dirty="0"/>
              <a:t>BIL funding: Lead Service Line replacement</a:t>
            </a:r>
          </a:p>
        </p:txBody>
      </p:sp>
    </p:spTree>
    <p:extLst>
      <p:ext uri="{BB962C8B-B14F-4D97-AF65-F5344CB8AC3E}">
        <p14:creationId xmlns:p14="http://schemas.microsoft.com/office/powerpoint/2010/main" val="719117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DBF22A-8485-4DE0-92EA-FA15E4261A6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DRINKING WATER SERVICES</a:t>
            </a:r>
            <a:br>
              <a:rPr lang="en-US" altLang="en-US" dirty="0"/>
            </a:br>
            <a:r>
              <a:rPr lang="en-US" altLang="en-US" dirty="0"/>
              <a:t>Public Health Division </a:t>
            </a:r>
          </a:p>
          <a:p>
            <a:pPr>
              <a:defRPr/>
            </a:pPr>
            <a:endParaRPr lang="en-US" alt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9A30C4-CFF6-42B7-B8E5-D2D64D74D2B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6250F0D-D1F8-470D-8550-25AB1E82DC18}" type="slidenum">
              <a:rPr lang="en-US" altLang="en-US"/>
              <a:pPr>
                <a:defRPr/>
              </a:pPr>
              <a:t>8</a:t>
            </a:fld>
            <a:endParaRPr lang="en-US" altLang="en-US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3DB81F56-D0B5-48FF-A672-ACFBE38ACB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69031" y="1143000"/>
            <a:ext cx="8746369" cy="4648200"/>
          </a:xfrm>
        </p:spPr>
        <p:txBody>
          <a:bodyPr/>
          <a:lstStyle/>
          <a:p>
            <a:pPr marL="457200" lvl="1" indent="0">
              <a:buNone/>
            </a:pPr>
            <a:endParaRPr lang="en-US" dirty="0"/>
          </a:p>
          <a:p>
            <a:pPr lvl="0"/>
            <a:r>
              <a:rPr lang="en-US" sz="2400" dirty="0"/>
              <a:t>E-board request for 4 new positions for DWS:</a:t>
            </a:r>
          </a:p>
          <a:p>
            <a:pPr lvl="1"/>
            <a:r>
              <a:rPr lang="en-US" sz="2400" dirty="0"/>
              <a:t>Program Analyst 3</a:t>
            </a:r>
          </a:p>
          <a:p>
            <a:pPr lvl="1"/>
            <a:r>
              <a:rPr lang="en-US" sz="2400" dirty="0"/>
              <a:t>Natural Resources 4</a:t>
            </a:r>
          </a:p>
          <a:p>
            <a:pPr lvl="1"/>
            <a:r>
              <a:rPr lang="en-US" sz="2400" dirty="0"/>
              <a:t>Research Analyst 3</a:t>
            </a:r>
          </a:p>
          <a:p>
            <a:pPr lvl="1"/>
            <a:r>
              <a:rPr lang="en-US" sz="2400" dirty="0"/>
              <a:t>Fiscal Analyst</a:t>
            </a:r>
          </a:p>
          <a:p>
            <a:pPr lvl="1"/>
            <a:endParaRPr lang="en-US" sz="2400" dirty="0"/>
          </a:p>
          <a:p>
            <a:pPr lvl="1"/>
            <a:r>
              <a:rPr lang="en-US" sz="2400" dirty="0"/>
              <a:t>One or two Program Analysts for IFA</a:t>
            </a:r>
          </a:p>
          <a:p>
            <a:pPr marL="457200" lvl="1" indent="0">
              <a:buNone/>
            </a:pPr>
            <a:endParaRPr lang="en-US" sz="24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Workload up front, before we get the positions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84BD74D-9092-412F-BE6D-13F86E4BE1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pPr algn="ctr" eaLnBrk="1" hangingPunct="1"/>
            <a:r>
              <a:rPr lang="en-US" altLang="en-US" sz="2800" dirty="0"/>
              <a:t>BIL positions</a:t>
            </a:r>
          </a:p>
        </p:txBody>
      </p:sp>
    </p:spTree>
    <p:extLst>
      <p:ext uri="{BB962C8B-B14F-4D97-AF65-F5344CB8AC3E}">
        <p14:creationId xmlns:p14="http://schemas.microsoft.com/office/powerpoint/2010/main" val="10901463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B9BF0-E923-4BB5-B364-4F7E5D0CD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Unregulated Contaminant Rule Monitoring – 5</a:t>
            </a:r>
            <a:r>
              <a:rPr lang="en-US" baseline="30000" dirty="0"/>
              <a:t>th</a:t>
            </a:r>
            <a:r>
              <a:rPr lang="en-US" dirty="0"/>
              <a:t> 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962857-FCF2-46AD-BAE1-CF11F59DB7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957" y="1417638"/>
            <a:ext cx="8229600" cy="4031892"/>
          </a:xfrm>
        </p:spPr>
        <p:txBody>
          <a:bodyPr/>
          <a:lstStyle/>
          <a:p>
            <a:pPr lvl="1"/>
            <a:r>
              <a:rPr lang="en-US" sz="2400" dirty="0"/>
              <a:t>EPA requires all systems serving more than 3,300 people and selected smaller systems to monitor for selected unregulated contaminants</a:t>
            </a:r>
          </a:p>
          <a:p>
            <a:pPr lvl="1"/>
            <a:r>
              <a:rPr lang="en-US" sz="2400" dirty="0"/>
              <a:t>Part of the regulatory determination process to determine frequency and level of detections nationwide</a:t>
            </a:r>
          </a:p>
          <a:p>
            <a:pPr lvl="1"/>
            <a:r>
              <a:rPr lang="en-US" sz="2400" dirty="0"/>
              <a:t>UCMR5 will include 29 PFAS* and lithium</a:t>
            </a:r>
          </a:p>
          <a:p>
            <a:pPr lvl="1"/>
            <a:r>
              <a:rPr lang="en-US" sz="2400" dirty="0"/>
              <a:t>Sampling will occur 2023-2025</a:t>
            </a:r>
          </a:p>
          <a:p>
            <a:pPr lvl="1"/>
            <a:r>
              <a:rPr lang="en-US" sz="2400" dirty="0"/>
              <a:t>EPA pays costs for systems serving &lt; 10,000</a:t>
            </a:r>
          </a:p>
          <a:p>
            <a:pPr lvl="1"/>
            <a:endParaRPr lang="en-US" sz="2400" dirty="0"/>
          </a:p>
          <a:p>
            <a:pPr marL="457200" lvl="1" indent="0">
              <a:buNone/>
            </a:pPr>
            <a:r>
              <a:rPr lang="en-US" sz="2400" dirty="0"/>
              <a:t>* PFAS = Per- and polyfluoroalkyl substances  </a:t>
            </a:r>
          </a:p>
          <a:p>
            <a:pPr marL="457200" lvl="1" indent="0">
              <a:buNone/>
            </a:pP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78A52F-0C37-474C-B076-180FB5BF60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00400" y="6526361"/>
            <a:ext cx="2743200" cy="2554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9pPr>
          </a:lstStyle>
          <a:p>
            <a:fld id="{2B26D3C5-BA2E-4702-98F4-0668C5BA6197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704130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anose="02020603050405020304" pitchFamily="18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LongProperties xmlns="http://schemas.microsoft.com/office/2006/metadata/longProperties"/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ACategory xmlns="59da1016-2a1b-4f8a-9768-d7a4932f6f16">Public Health</IACategory>
    <Meta_x0020_Keywords xmlns="8ca353d9-46b8-4a70-be18-546abf863936" xsi:nil="true"/>
    <DocumentExpirationDate xmlns="59da1016-2a1b-4f8a-9768-d7a4932f6f16">2050-12-31T08:00:00+00:00</DocumentExpirationDate>
    <IATopic xmlns="59da1016-2a1b-4f8a-9768-d7a4932f6f16">Public Health - Environment</IATopic>
    <Meta_x0020_Description xmlns="8ca353d9-46b8-4a70-be18-546abf863936" xsi:nil="true"/>
    <IASubtopic xmlns="59da1016-2a1b-4f8a-9768-d7a4932f6f16">Clean Water</IASubtopic>
    <URL xmlns="http://schemas.microsoft.com/sharepoint/v3">
      <Url xsi:nil="true"/>
      <Description xsi:nil="true"/>
    </URL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CD0D742BEC8D847AD6D1E9664CFF278" ma:contentTypeVersion="20" ma:contentTypeDescription="Create a new document." ma:contentTypeScope="" ma:versionID="b55d76254fd45cf983cb613656d2977c">
  <xsd:schema xmlns:xsd="http://www.w3.org/2001/XMLSchema" xmlns:xs="http://www.w3.org/2001/XMLSchema" xmlns:p="http://schemas.microsoft.com/office/2006/metadata/properties" xmlns:ns1="http://schemas.microsoft.com/sharepoint/v3" xmlns:ns2="59da1016-2a1b-4f8a-9768-d7a4932f6f16" xmlns:ns3="8ca353d9-46b8-4a70-be18-546abf863936" targetNamespace="http://schemas.microsoft.com/office/2006/metadata/properties" ma:root="true" ma:fieldsID="4c10c2f78aa0e58ce11f06e8cb2dcc82" ns1:_="" ns2:_="" ns3:_="">
    <xsd:import namespace="http://schemas.microsoft.com/sharepoint/v3"/>
    <xsd:import namespace="59da1016-2a1b-4f8a-9768-d7a4932f6f16"/>
    <xsd:import namespace="8ca353d9-46b8-4a70-be18-546abf863936"/>
    <xsd:element name="properties">
      <xsd:complexType>
        <xsd:sequence>
          <xsd:element name="documentManagement">
            <xsd:complexType>
              <xsd:all>
                <xsd:element ref="ns2:IACategory" minOccurs="0"/>
                <xsd:element ref="ns2:IATopic" minOccurs="0"/>
                <xsd:element ref="ns2:IASubtopic" minOccurs="0"/>
                <xsd:element ref="ns2:DocumentExpirationDate" minOccurs="0"/>
                <xsd:element ref="ns3:Meta_x0020_Description" minOccurs="0"/>
                <xsd:element ref="ns3:Meta_x0020_Keywords" minOccurs="0"/>
                <xsd:element ref="ns1:PublishingStartDate" minOccurs="0"/>
                <xsd:element ref="ns1:PublishingExpirationDate" minOccurs="0"/>
                <xsd:element ref="ns1:URL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0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11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  <xsd:element name="URL" ma:index="12" nillable="true" ma:displayName="URL" ma:format="Hyperlink" ma:internalName="UR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da1016-2a1b-4f8a-9768-d7a4932f6f16" elementFormDefault="qualified">
    <xsd:import namespace="http://schemas.microsoft.com/office/2006/documentManagement/types"/>
    <xsd:import namespace="http://schemas.microsoft.com/office/infopath/2007/PartnerControls"/>
    <xsd:element name="IACategory" ma:index="4" nillable="true" ma:displayName="IA Category" ma:format="Dropdown" ma:internalName="IACategory" ma:readOnly="false">
      <xsd:simpleType>
        <xsd:restriction base="dms:Choice">
          <xsd:enumeration value="About OHA"/>
          <xsd:enumeration value="Programs and Services"/>
          <xsd:enumeration value="Oregon Health Plan"/>
          <xsd:enumeration value="Health System Reform"/>
          <xsd:enumeration value="Licenses and Certificates"/>
          <xsd:enumeration value="Public Health"/>
        </xsd:restriction>
      </xsd:simpleType>
    </xsd:element>
    <xsd:element name="IATopic" ma:index="5" nillable="true" ma:displayName="IA Topic" ma:format="Dropdown" ma:internalName="IATopic" ma:readOnly="false">
      <xsd:simpleType>
        <xsd:restriction base="dms:Choice">
          <xsd:enumeration value="About OHA - Agency Communications"/>
          <xsd:enumeration value="About OHA - Budget"/>
          <xsd:enumeration value="About OHA - Contacts"/>
          <xsd:enumeration value="About OHA - Grants &amp; Contracts"/>
          <xsd:enumeration value="About OHA - Jobs &amp; Employment"/>
          <xsd:enumeration value="About OHA - Organization"/>
          <xsd:enumeration value="About OHA - Policies"/>
          <xsd:enumeration value="About OHA - Public Meetings"/>
          <xsd:enumeration value="About OHA - Public Records"/>
          <xsd:enumeration value="About OHA - Questions &amp; Comments"/>
          <xsd:enumeration value="About OHA - Reports &amp; Data"/>
          <xsd:enumeration value="About OHA - Rulemaking"/>
          <xsd:enumeration value="Programs and Services - Behavioral Health"/>
          <xsd:enumeration value="Programs and Services - Contacts"/>
          <xsd:enumeration value="Programs and Services - Coordinated Care"/>
          <xsd:enumeration value="Programs and Services - Disease"/>
          <xsd:enumeration value="Programs and Services - Environment"/>
          <xsd:enumeration value="Programs and Services - Health Resources"/>
          <xsd:enumeration value="Programs and Services - OEBB"/>
          <xsd:enumeration value="Programs and Services - Oregon Health Plan"/>
          <xsd:enumeration value="Programs and Services - Oregon State Hospital"/>
          <xsd:enumeration value="Programs and Services - PEBB"/>
          <xsd:enumeration value="Programs and Services - Pharmacy"/>
          <xsd:enumeration value="Programs and Services - Prevention"/>
          <xsd:enumeration value="Programs and Services - Safety"/>
          <xsd:enumeration value="Oregon Health Plan - Agency Communications"/>
          <xsd:enumeration value="Oregon Health Plan - Benefits"/>
          <xsd:enumeration value="Oregon Health Plan - Contacts"/>
          <xsd:enumeration value="Oregon Health Plan - Coordinated Care"/>
          <xsd:enumeration value="Oregon Health Plan - Grants &amp; Contracts"/>
          <xsd:enumeration value="Oregon Health Plan - Health Resources"/>
          <xsd:enumeration value="Oregon Health Plan - Policies"/>
          <xsd:enumeration value="Oregon Health Plan - Providers and Partners"/>
          <xsd:enumeration value="Oregon Health Plan - Public Meetings"/>
          <xsd:enumeration value="Oregon Health Plan - Questions &amp; Comments"/>
          <xsd:enumeration value="Oregon Health Plan - Rule Making"/>
          <xsd:enumeration value="Health System Reform - Agency Communications"/>
          <xsd:enumeration value="Health System Reform - Coordinated Care"/>
          <xsd:enumeration value="Health System Reform - Public Meetings"/>
          <xsd:enumeration value="Health System Reform - Questions &amp; Comments"/>
          <xsd:enumeration value="Health System Reform - Reports &amp; Data"/>
          <xsd:enumeration value="Licenses and Certificates - Certificates"/>
          <xsd:enumeration value="Licenses and Certificates - Contacts"/>
          <xsd:enumeration value="Licenses and Certificates - Licenses"/>
          <xsd:enumeration value="Licenses and Certificates - Vital Records"/>
          <xsd:enumeration value="Public Health - Agency Communications"/>
          <xsd:enumeration value="Public Health - Contacts"/>
          <xsd:enumeration value="Public Health - Disease"/>
          <xsd:enumeration value="Public Health - Environment"/>
          <xsd:enumeration value="Public Health - Health Resources"/>
          <xsd:enumeration value="Public Health - Questions &amp; Comments"/>
          <xsd:enumeration value="Public Health - Prevention"/>
          <xsd:enumeration value="Public Health - Providers and Partners"/>
          <xsd:enumeration value="Public Health - Reports &amp; Data"/>
          <xsd:enumeration value="Public Health - Safety"/>
          <xsd:enumeration value="Public Health - Vital Records"/>
        </xsd:restriction>
      </xsd:simpleType>
    </xsd:element>
    <xsd:element name="IASubtopic" ma:index="6" nillable="true" ma:displayName="IA Subtopic" ma:format="Dropdown" ma:internalName="IASubtopic" ma:readOnly="false">
      <xsd:simpleType>
        <xsd:restriction base="dms:Choice">
          <xsd:enumeration value="Addiction Services - Alcohol"/>
          <xsd:enumeration value="Addiction Services - Drug"/>
          <xsd:enumeration value="Addiction Services - Gambling"/>
          <xsd:enumeration value="Addiction Services - Tobacco"/>
          <xsd:enumeration value="Applications"/>
          <xsd:enumeration value="Benefits - Health Plans"/>
          <xsd:enumeration value="Benefits - OEBB"/>
          <xsd:enumeration value="Benefits - OHP"/>
          <xsd:enumeration value="Benefits - PEBB"/>
          <xsd:enumeration value="Benefits - Retirement"/>
          <xsd:enumeration value="Budget - Agency Summary"/>
          <xsd:enumeration value="Budget - Agency Request (ARB)"/>
          <xsd:enumeration value="Budget - Governors Budget"/>
          <xsd:enumeration value="Budget - Infrastructure"/>
          <xsd:enumeration value="Budget - Legislatively Adopted (LAB)"/>
          <xsd:enumeration value="Budget - Legislative action"/>
          <xsd:enumeration value="Budget - Overview"/>
          <xsd:enumeration value="Budget - Policy Option Package (POP)"/>
          <xsd:enumeration value="Budget - Priorities"/>
          <xsd:enumeration value="Budget - Program"/>
          <xsd:enumeration value="Budget - Reduction"/>
          <xsd:enumeration value="Budget - Strategic funding proposal"/>
          <xsd:enumeration value="Budget - Special report"/>
          <xsd:enumeration value="Budget - Stakeholder meeting"/>
          <xsd:enumeration value="CCO - Contact"/>
          <xsd:enumeration value="CCO - Audited Financial Statement"/>
          <xsd:enumeration value="CCO - Interim Financial Statement"/>
          <xsd:enumeration value="CCO - Internal Financial Statement"/>
          <xsd:enumeration value="Clean Air"/>
          <xsd:enumeration value="Clean Water"/>
          <xsd:enumeration value="Clinics"/>
          <xsd:enumeration value="Commissions"/>
          <xsd:enumeration value="Committee Members"/>
          <xsd:enumeration value="Committees"/>
          <xsd:enumeration value="Crisis Services"/>
          <xsd:enumeration value="Drug Addiction Services"/>
          <xsd:enumeration value="Electronic Health Care Records (EHR)"/>
          <xsd:enumeration value="Emergency Preparedness"/>
          <xsd:enumeration value="Environmental Pollution"/>
          <xsd:enumeration value="Featured Content"/>
          <xsd:enumeration value="Fees"/>
          <xsd:enumeration value="Health Services - Primary Care Home"/>
          <xsd:enumeration value="Health Services - Prioritized list"/>
          <xsd:enumeration value="ICD-10"/>
          <xsd:enumeration value="Immunizations"/>
          <xsd:enumeration value="Legislation - Bills"/>
          <xsd:enumeration value="Legislation - Contact"/>
          <xsd:enumeration value="Legislation - Highlights"/>
          <xsd:enumeration value="Legislation - Session Summary"/>
          <xsd:enumeration value="Materials - Commission"/>
          <xsd:enumeration value="Materials - Committee"/>
          <xsd:enumeration value="Materials - Coverage Guidance"/>
          <xsd:enumeration value="Materials - Evidence-based Guidelines"/>
          <xsd:enumeration value="Materials - Health care plan details"/>
          <xsd:enumeration value="Materials - Health care plan overview"/>
          <xsd:enumeration value="Materials - Meeting Document"/>
          <xsd:enumeration value="Materials - Meeting Recording"/>
          <xsd:enumeration value="Materials - Meeting Schedule"/>
          <xsd:enumeration value="Materials - Open Enrollment"/>
          <xsd:enumeration value="Materials - Training"/>
          <xsd:enumeration value="Materials - Webinar"/>
          <xsd:enumeration value="Materials - Workgroup"/>
          <xsd:enumeration value="Medical Marijuana (OMMP)"/>
          <xsd:enumeration value="Medical Services"/>
          <xsd:enumeration value="Meeting Document"/>
          <xsd:enumeration value="Meeting Schedule"/>
          <xsd:enumeration value="Mental Health Services"/>
          <xsd:enumeration value="Metrics - Behavioral Health"/>
          <xsd:enumeration value="Metrics - CCO"/>
          <xsd:enumeration value="Metrics - Demographics"/>
          <xsd:enumeration value="Metrics - Hospital Performance"/>
          <xsd:enumeration value="Metrics - Incentive"/>
          <xsd:enumeration value="Metrics - Measures and Outcomes Tracking (MOTS)"/>
          <xsd:enumeration value="Metrics - ONE Eligibility system"/>
          <xsd:enumeration value="Metrics - Prevention"/>
          <xsd:enumeration value="Metrics - Rural health"/>
          <xsd:enumeration value="Metrics - State-Wide"/>
          <xsd:enumeration value="News Letter"/>
          <xsd:enumeration value="News Release"/>
          <xsd:enumeration value="OHP - Medicaid Waiver"/>
          <xsd:enumeration value="OHP - Provider Announcement"/>
          <xsd:enumeration value="OHP - Provider Rates"/>
          <xsd:enumeration value="Preferred Drug List"/>
          <xsd:enumeration value="Prescription Drugs - Monitoring"/>
          <xsd:enumeration value="Prescription Drugs - Preferred List"/>
          <xsd:enumeration value="Prescription Drugs - Subsidy"/>
          <xsd:enumeration value="Prescription Drugs Subsidy"/>
          <xsd:enumeration value="Technical Assistance"/>
          <xsd:enumeration value="Training"/>
          <xsd:enumeration value="Vital Statistics - Birth Certificate"/>
          <xsd:enumeration value="Vital Statistics - Certificate Death"/>
          <xsd:enumeration value="Vital Statistics - Data Use Requests"/>
          <xsd:enumeration value="Vital Statistics - Divorce Data"/>
          <xsd:enumeration value="Vital Statistics - Domestic Partnership Data"/>
          <xsd:enumeration value="Vital Statistics - Fetal Death Data"/>
          <xsd:enumeration value="Vital Statistics - Marriage Data"/>
          <xsd:enumeration value="Vital Statistics - Teen Pregnancy Data"/>
          <xsd:enumeration value="Wellness - Exercise"/>
          <xsd:enumeration value="Wellness - HEM"/>
          <xsd:enumeration value="Wellness - Intervention"/>
          <xsd:enumeration value="Wellness - Pain Management"/>
          <xsd:enumeration value="Wellness - Reproductive Health"/>
          <xsd:enumeration value="Wellness - Stress Relief"/>
        </xsd:restriction>
      </xsd:simpleType>
    </xsd:element>
    <xsd:element name="DocumentExpirationDate" ma:index="7" nillable="true" ma:displayName="Document Expiration Date" ma:format="DateOnly" ma:internalName="DocumentExpirationDate" ma:readOnly="false">
      <xsd:simpleType>
        <xsd:restriction base="dms:DateTime"/>
      </xsd:simpleType>
    </xsd:element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a353d9-46b8-4a70-be18-546abf863936" elementFormDefault="qualified">
    <xsd:import namespace="http://schemas.microsoft.com/office/2006/documentManagement/types"/>
    <xsd:import namespace="http://schemas.microsoft.com/office/infopath/2007/PartnerControls"/>
    <xsd:element name="Meta_x0020_Description" ma:index="8" nillable="true" ma:displayName="Meta Description" ma:internalName="Meta_x0020_Description" ma:readOnly="false">
      <xsd:simpleType>
        <xsd:restriction base="dms:Text"/>
      </xsd:simpleType>
    </xsd:element>
    <xsd:element name="Meta_x0020_Keywords" ma:index="9" nillable="true" ma:displayName="Meta Keywords" ma:internalName="Meta_x0020_Keywords" ma:readOnly="fals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F29DB16-F085-4E7D-9C01-9835D62E5071}">
  <ds:schemaRefs>
    <ds:schemaRef ds:uri="http://schemas.microsoft.com/office/2006/metadata/longProperties"/>
  </ds:schemaRefs>
</ds:datastoreItem>
</file>

<file path=customXml/itemProps2.xml><?xml version="1.0" encoding="utf-8"?>
<ds:datastoreItem xmlns:ds="http://schemas.openxmlformats.org/officeDocument/2006/customXml" ds:itemID="{8C6D8AFD-BE32-4A50-83E7-7B218E14FE5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E24A13AA-A4A3-4092-A109-2102ADE96B0A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0F9EDA09-8287-4C8A-A48F-82F2220A1178}"/>
</file>

<file path=docProps/app.xml><?xml version="1.0" encoding="utf-8"?>
<Properties xmlns="http://schemas.openxmlformats.org/officeDocument/2006/extended-properties" xmlns:vt="http://schemas.openxmlformats.org/officeDocument/2006/docPropsVTypes">
  <TotalTime>3872</TotalTime>
  <Words>1160</Words>
  <Application>Microsoft Office PowerPoint</Application>
  <PresentationFormat>On-screen Show (4:3)</PresentationFormat>
  <Paragraphs>249</Paragraphs>
  <Slides>19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Times</vt:lpstr>
      <vt:lpstr>Times New Roman</vt:lpstr>
      <vt:lpstr>Custom Design</vt:lpstr>
      <vt:lpstr> Drinking Water Services  Program Update  </vt:lpstr>
      <vt:lpstr>Topics</vt:lpstr>
      <vt:lpstr>LCRR Service line inventory</vt:lpstr>
      <vt:lpstr>BIL implementation timelines</vt:lpstr>
      <vt:lpstr>BIL funding: Base and Supplemental</vt:lpstr>
      <vt:lpstr>BIL funding: Emerging contaminants</vt:lpstr>
      <vt:lpstr>BIL funding: Lead Service Line replacement</vt:lpstr>
      <vt:lpstr>BIL positions</vt:lpstr>
      <vt:lpstr>Unregulated Contaminant Rule Monitoring – 5th round</vt:lpstr>
      <vt:lpstr>PFAS sampling</vt:lpstr>
      <vt:lpstr>Health Advisory Levels</vt:lpstr>
      <vt:lpstr>Cyanotoxins</vt:lpstr>
      <vt:lpstr>qPCR</vt:lpstr>
      <vt:lpstr>Manganese</vt:lpstr>
      <vt:lpstr>Rulemaking Timelines</vt:lpstr>
      <vt:lpstr>Health Equity</vt:lpstr>
      <vt:lpstr>Subscribe to DWS GovDelivery emails</vt:lpstr>
      <vt:lpstr>Miscellaneous Updates </vt:lpstr>
      <vt:lpstr>Questions / Discussion?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Update Fall 2022</dc:title>
  <dc:creator>Salis Karyl L</dc:creator>
  <cp:lastModifiedBy>Salis Karyl L</cp:lastModifiedBy>
  <cp:revision>63</cp:revision>
  <dcterms:created xsi:type="dcterms:W3CDTF">2021-03-11T23:27:54Z</dcterms:created>
  <dcterms:modified xsi:type="dcterms:W3CDTF">2022-11-16T00:05:10Z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0x0101001CD0D742BEC8D847AD6D1E9664CFF278</vt:lpwstr>
  </property>
</Properties>
</file>