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6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57" r:id="rId3"/>
    <p:sldId id="259" r:id="rId4"/>
    <p:sldId id="264" r:id="rId5"/>
    <p:sldId id="265" r:id="rId6"/>
    <p:sldId id="258" r:id="rId7"/>
    <p:sldId id="260" r:id="rId8"/>
    <p:sldId id="266" r:id="rId9"/>
    <p:sldId id="261" r:id="rId10"/>
    <p:sldId id="267" r:id="rId11"/>
    <p:sldId id="262" r:id="rId12"/>
    <p:sldId id="268" r:id="rId13"/>
    <p:sldId id="274" r:id="rId14"/>
    <p:sldId id="263" r:id="rId15"/>
    <p:sldId id="271" r:id="rId16"/>
    <p:sldId id="269" r:id="rId17"/>
    <p:sldId id="270" r:id="rId18"/>
    <p:sldId id="275" r:id="rId19"/>
    <p:sldId id="277" r:id="rId20"/>
    <p:sldId id="276" r:id="rId21"/>
    <p:sldId id="278" r:id="rId22"/>
    <p:sldId id="279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BF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3" autoAdjust="0"/>
    <p:restoredTop sz="95380" autoAdjust="0"/>
  </p:normalViewPr>
  <p:slideViewPr>
    <p:cSldViewPr snapToGrid="0">
      <p:cViewPr varScale="1">
        <p:scale>
          <a:sx n="86" d="100"/>
          <a:sy n="86" d="100"/>
        </p:scale>
        <p:origin x="174" y="78"/>
      </p:cViewPr>
      <p:guideLst/>
    </p:cSldViewPr>
  </p:slideViewPr>
  <p:outlineViewPr>
    <p:cViewPr>
      <p:scale>
        <a:sx n="33" d="100"/>
        <a:sy n="33" d="100"/>
      </p:scale>
      <p:origin x="0" y="-4596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90D3F2-8CDA-4C6B-A380-086315D61FF3}" type="datetimeFigureOut">
              <a:rPr lang="en-US" smtClean="0"/>
              <a:t>11/16/2022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5B2E6C-3318-4B14-9AD2-6720343F6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635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Canby Utility – 00157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5B2E6C-3318-4B14-9AD2-6720343F6A8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2758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City of Antelope - 00042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5B2E6C-3318-4B14-9AD2-6720343F6A8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1044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Clayton creek MH Estates - 00048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5B2E6C-3318-4B14-9AD2-6720343F6A8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186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C93CF-FC1B-4A59-A75C-420353B58E3A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3E69F-4EC8-432E-BD79-8D3C698456D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736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C93CF-FC1B-4A59-A75C-420353B58E3A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3E69F-4EC8-432E-BD79-8D3C698456D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362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C93CF-FC1B-4A59-A75C-420353B58E3A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3E69F-4EC8-432E-BD79-8D3C698456D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0507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C93CF-FC1B-4A59-A75C-420353B58E3A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3E69F-4EC8-432E-BD79-8D3C698456D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221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C93CF-FC1B-4A59-A75C-420353B58E3A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3E69F-4EC8-432E-BD79-8D3C698456D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424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C93CF-FC1B-4A59-A75C-420353B58E3A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3E69F-4EC8-432E-BD79-8D3C698456D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814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C93CF-FC1B-4A59-A75C-420353B58E3A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3E69F-4EC8-432E-BD79-8D3C698456D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2992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C93CF-FC1B-4A59-A75C-420353B58E3A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3E69F-4EC8-432E-BD79-8D3C698456D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4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C93CF-FC1B-4A59-A75C-420353B58E3A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3E69F-4EC8-432E-BD79-8D3C698456D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785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C93CF-FC1B-4A59-A75C-420353B58E3A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3E69F-4EC8-432E-BD79-8D3C698456D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697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C93CF-FC1B-4A59-A75C-420353B58E3A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3E69F-4EC8-432E-BD79-8D3C698456D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46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8C93CF-FC1B-4A59-A75C-420353B58E3A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3E69F-4EC8-432E-BD79-8D3C698456D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4812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mailto:charles.e.michael@dhsoha.state.or.us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EED62-A378-4FAA-BD9D-6847F23FE3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025414"/>
          </a:xfrm>
        </p:spPr>
        <p:txBody>
          <a:bodyPr/>
          <a:lstStyle/>
          <a:p>
            <a:r>
              <a:rPr lang="en-US" dirty="0">
                <a:solidFill>
                  <a:srgbClr val="E8BF28"/>
                </a:solidFill>
              </a:rPr>
              <a:t>Radiological Schedules</a:t>
            </a:r>
            <a:r>
              <a:rPr lang="en-US" dirty="0">
                <a:solidFill>
                  <a:srgbClr val="FF0000"/>
                </a:solidFill>
              </a:rPr>
              <a:t>	</a:t>
            </a:r>
            <a:endParaRPr lang="en-US" dirty="0">
              <a:solidFill>
                <a:srgbClr val="E8BF28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403591-26C1-414E-B19A-A7B713B35F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379294"/>
            <a:ext cx="9144000" cy="1655762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E8BF28"/>
                </a:solidFill>
              </a:rPr>
              <a:t>What when and how </a:t>
            </a:r>
          </a:p>
        </p:txBody>
      </p:sp>
    </p:spTree>
    <p:extLst>
      <p:ext uri="{BB962C8B-B14F-4D97-AF65-F5344CB8AC3E}">
        <p14:creationId xmlns:p14="http://schemas.microsoft.com/office/powerpoint/2010/main" val="2104455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DB395-86D7-49B0-AD57-D3394D4F2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61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E8BF28"/>
                </a:solidFill>
              </a:rPr>
              <a:t>Reduced monitoring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5106D6-3D78-4C13-8F7A-6D2751EA4D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4181"/>
            <a:ext cx="10515600" cy="4351338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rgbClr val="E8BF28"/>
                </a:solidFill>
              </a:rPr>
              <a:t>Reduced monitoring sample has been collected – does the schedule change?</a:t>
            </a:r>
          </a:p>
          <a:p>
            <a:pPr lvl="1"/>
            <a:r>
              <a:rPr lang="en-US" sz="3600" dirty="0">
                <a:solidFill>
                  <a:srgbClr val="E8BF28"/>
                </a:solidFill>
              </a:rPr>
              <a:t>Answer: Last sample result determines next frequency: </a:t>
            </a:r>
          </a:p>
          <a:p>
            <a:pPr lvl="2"/>
            <a:r>
              <a:rPr lang="en-US" sz="3600" dirty="0">
                <a:solidFill>
                  <a:srgbClr val="E8BF28"/>
                </a:solidFill>
              </a:rPr>
              <a:t>Result were ND: 9-year schedule</a:t>
            </a:r>
          </a:p>
          <a:p>
            <a:pPr lvl="2"/>
            <a:r>
              <a:rPr lang="en-US" sz="3600" dirty="0">
                <a:solidFill>
                  <a:srgbClr val="E8BF28"/>
                </a:solidFill>
              </a:rPr>
              <a:t>Result are detect but less than ½ MCL: 6-year schedule</a:t>
            </a:r>
          </a:p>
          <a:p>
            <a:pPr lvl="2"/>
            <a:r>
              <a:rPr lang="en-US" sz="3600" dirty="0">
                <a:solidFill>
                  <a:srgbClr val="E8BF28"/>
                </a:solidFill>
              </a:rPr>
              <a:t>Result are between ½ MCL and MCL: 3-year schedule</a:t>
            </a:r>
          </a:p>
          <a:p>
            <a:pPr lvl="2"/>
            <a:r>
              <a:rPr lang="en-US" sz="3600" dirty="0">
                <a:solidFill>
                  <a:srgbClr val="E8BF28"/>
                </a:solidFill>
              </a:rPr>
              <a:t>Result at or above MCL – quarterly schedule</a:t>
            </a:r>
          </a:p>
        </p:txBody>
      </p:sp>
    </p:spTree>
    <p:extLst>
      <p:ext uri="{BB962C8B-B14F-4D97-AF65-F5344CB8AC3E}">
        <p14:creationId xmlns:p14="http://schemas.microsoft.com/office/powerpoint/2010/main" val="165224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DB395-86D7-49B0-AD57-D3394D4F2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E8BF28"/>
                </a:solidFill>
              </a:rPr>
              <a:t>Reduced monitoring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5106D6-3D78-4C13-8F7A-6D2751EA4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600" dirty="0">
                <a:solidFill>
                  <a:srgbClr val="E8BF28"/>
                </a:solidFill>
              </a:rPr>
              <a:t>When and who reviews?</a:t>
            </a:r>
          </a:p>
          <a:p>
            <a:pPr lvl="1"/>
            <a:r>
              <a:rPr lang="en-US" sz="3600" dirty="0">
                <a:solidFill>
                  <a:srgbClr val="E8BF28"/>
                </a:solidFill>
              </a:rPr>
              <a:t>The regulating agency during the survey – every time</a:t>
            </a:r>
          </a:p>
        </p:txBody>
      </p:sp>
    </p:spTree>
    <p:extLst>
      <p:ext uri="{BB962C8B-B14F-4D97-AF65-F5344CB8AC3E}">
        <p14:creationId xmlns:p14="http://schemas.microsoft.com/office/powerpoint/2010/main" val="13826007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DB395-86D7-49B0-AD57-D3394D4F2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E8BF28"/>
                </a:solidFill>
              </a:rPr>
              <a:t>Reduced monitoring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5106D6-3D78-4C13-8F7A-6D2751EA4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600" dirty="0">
                <a:solidFill>
                  <a:srgbClr val="E8BF28"/>
                </a:solidFill>
              </a:rPr>
              <a:t>What it the start date of the new schedule?</a:t>
            </a:r>
          </a:p>
          <a:p>
            <a:pPr lvl="1"/>
            <a:r>
              <a:rPr lang="en-US" sz="3600" dirty="0">
                <a:solidFill>
                  <a:srgbClr val="E8BF28"/>
                </a:solidFill>
              </a:rPr>
              <a:t>Look at chemical schedule details!</a:t>
            </a:r>
          </a:p>
          <a:p>
            <a:pPr lvl="1"/>
            <a:r>
              <a:rPr lang="en-US" sz="3600" dirty="0">
                <a:solidFill>
                  <a:srgbClr val="E8BF28"/>
                </a:solidFill>
              </a:rPr>
              <a:t>The day after the end of the monitoring period the sample was collected within.</a:t>
            </a:r>
          </a:p>
          <a:p>
            <a:pPr lvl="2"/>
            <a:r>
              <a:rPr lang="en-US" sz="3600" dirty="0">
                <a:solidFill>
                  <a:srgbClr val="E8BF28"/>
                </a:solidFill>
              </a:rPr>
              <a:t>Example: The reduced monitoring sample was for a period that ends 12/31/2025 – new schedule starts 1/1/2026</a:t>
            </a:r>
          </a:p>
        </p:txBody>
      </p:sp>
    </p:spTree>
    <p:extLst>
      <p:ext uri="{BB962C8B-B14F-4D97-AF65-F5344CB8AC3E}">
        <p14:creationId xmlns:p14="http://schemas.microsoft.com/office/powerpoint/2010/main" val="42369258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DE6EF-F7E4-4721-8838-F8010198B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271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E8BF28"/>
                </a:solidFill>
              </a:rPr>
              <a:t>Chem schedule details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FD3C2E-FA95-4344-A095-80CB2AD451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2461"/>
            <a:ext cx="10515600" cy="4351338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E8BF28"/>
                </a:solidFill>
              </a:rPr>
              <a:t>If last sample causes a change in frequency look at Samples received:</a:t>
            </a:r>
          </a:p>
          <a:p>
            <a:pPr lvl="1"/>
            <a:r>
              <a:rPr lang="en-US" sz="3600" dirty="0">
                <a:solidFill>
                  <a:srgbClr val="E8BF28"/>
                </a:solidFill>
              </a:rPr>
              <a:t>If done – new schedule starts day after current MP</a:t>
            </a:r>
          </a:p>
          <a:p>
            <a:pPr lvl="1"/>
            <a:r>
              <a:rPr lang="en-US" sz="3600" dirty="0">
                <a:solidFill>
                  <a:srgbClr val="E8BF28"/>
                </a:solidFill>
              </a:rPr>
              <a:t>If incomplete -  new schedule starts same day as current MP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B8B2756B-C86D-4794-99EC-43F46B5B36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490" y="4008864"/>
            <a:ext cx="10515588" cy="2725397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4D84D901-CE5C-44EA-AAFB-8D2C7315BDAB}"/>
              </a:ext>
            </a:extLst>
          </p:cNvPr>
          <p:cNvSpPr/>
          <p:nvPr/>
        </p:nvSpPr>
        <p:spPr>
          <a:xfrm>
            <a:off x="8776010" y="4917687"/>
            <a:ext cx="1260088" cy="34654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81FF780-B492-4351-832B-679BD0EBC577}"/>
              </a:ext>
            </a:extLst>
          </p:cNvPr>
          <p:cNvCxnSpPr>
            <a:cxnSpLocks/>
            <a:stCxn id="5" idx="2"/>
          </p:cNvCxnSpPr>
          <p:nvPr/>
        </p:nvCxnSpPr>
        <p:spPr>
          <a:xfrm flipH="1" flipV="1">
            <a:off x="7304049" y="5085816"/>
            <a:ext cx="1471961" cy="514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747C5027-9E62-4C89-91C7-EF22051144EE}"/>
              </a:ext>
            </a:extLst>
          </p:cNvPr>
          <p:cNvSpPr/>
          <p:nvPr/>
        </p:nvSpPr>
        <p:spPr>
          <a:xfrm>
            <a:off x="8776010" y="5523438"/>
            <a:ext cx="1260088" cy="34654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6C6AC3A-846C-4780-8822-D4A1FF151257}"/>
              </a:ext>
            </a:extLst>
          </p:cNvPr>
          <p:cNvCxnSpPr>
            <a:cxnSpLocks/>
            <a:stCxn id="9" idx="2"/>
          </p:cNvCxnSpPr>
          <p:nvPr/>
        </p:nvCxnSpPr>
        <p:spPr>
          <a:xfrm flipH="1" flipV="1">
            <a:off x="6177776" y="5693799"/>
            <a:ext cx="2598234" cy="291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07253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47384-662D-4240-9502-F9613CB47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E8BF28"/>
                </a:solidFill>
              </a:rPr>
              <a:t>Questions: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9144CC-13B1-47C4-8E62-C6787146E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7883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8A13-9D2B-477B-8408-ED1D4B068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#1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3546A9-21AA-44A3-A26A-0E6DAEA877FB}"/>
              </a:ext>
            </a:extLst>
          </p:cNvPr>
          <p:cNvSpPr txBox="1"/>
          <p:nvPr/>
        </p:nvSpPr>
        <p:spPr>
          <a:xfrm>
            <a:off x="2442575" y="4233797"/>
            <a:ext cx="13152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9 Year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AF2B52-7AB8-46A8-A203-C325E7A3FE6E}"/>
              </a:ext>
            </a:extLst>
          </p:cNvPr>
          <p:cNvSpPr txBox="1"/>
          <p:nvPr/>
        </p:nvSpPr>
        <p:spPr>
          <a:xfrm>
            <a:off x="5438382" y="4233797"/>
            <a:ext cx="13152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9 Year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0653DE-3A0C-4BCC-9402-0DA3A343AE7A}"/>
              </a:ext>
            </a:extLst>
          </p:cNvPr>
          <p:cNvSpPr txBox="1"/>
          <p:nvPr/>
        </p:nvSpPr>
        <p:spPr>
          <a:xfrm>
            <a:off x="9308925" y="4233797"/>
            <a:ext cx="13152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9 Year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49CF78-63C5-42FD-95DF-149BB50245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537" y="1975742"/>
            <a:ext cx="9999690" cy="1737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4182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8A13-9D2B-477B-8408-ED1D4B068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#2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85C696C-3A9E-4B7A-9C8E-6FECB91CDD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79693" y="2129269"/>
            <a:ext cx="10632613" cy="1516756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F3546A9-21AA-44A3-A26A-0E6DAEA877FB}"/>
              </a:ext>
            </a:extLst>
          </p:cNvPr>
          <p:cNvSpPr txBox="1"/>
          <p:nvPr/>
        </p:nvSpPr>
        <p:spPr>
          <a:xfrm>
            <a:off x="2442575" y="4233797"/>
            <a:ext cx="13152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9 Year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AF2B52-7AB8-46A8-A203-C325E7A3FE6E}"/>
              </a:ext>
            </a:extLst>
          </p:cNvPr>
          <p:cNvSpPr txBox="1"/>
          <p:nvPr/>
        </p:nvSpPr>
        <p:spPr>
          <a:xfrm>
            <a:off x="5438382" y="4233797"/>
            <a:ext cx="13152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6 Year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0653DE-3A0C-4BCC-9402-0DA3A343AE7A}"/>
              </a:ext>
            </a:extLst>
          </p:cNvPr>
          <p:cNvSpPr txBox="1"/>
          <p:nvPr/>
        </p:nvSpPr>
        <p:spPr>
          <a:xfrm>
            <a:off x="9308925" y="4233797"/>
            <a:ext cx="13152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9 Year</a:t>
            </a:r>
          </a:p>
        </p:txBody>
      </p:sp>
    </p:spTree>
    <p:extLst>
      <p:ext uri="{BB962C8B-B14F-4D97-AF65-F5344CB8AC3E}">
        <p14:creationId xmlns:p14="http://schemas.microsoft.com/office/powerpoint/2010/main" val="38380662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8A13-9D2B-477B-8408-ED1D4B068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#3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3546A9-21AA-44A3-A26A-0E6DAEA877FB}"/>
              </a:ext>
            </a:extLst>
          </p:cNvPr>
          <p:cNvSpPr txBox="1"/>
          <p:nvPr/>
        </p:nvSpPr>
        <p:spPr>
          <a:xfrm>
            <a:off x="2442575" y="4233797"/>
            <a:ext cx="13152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6 Year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AF2B52-7AB8-46A8-A203-C325E7A3FE6E}"/>
              </a:ext>
            </a:extLst>
          </p:cNvPr>
          <p:cNvSpPr txBox="1"/>
          <p:nvPr/>
        </p:nvSpPr>
        <p:spPr>
          <a:xfrm>
            <a:off x="5438382" y="4233797"/>
            <a:ext cx="13152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9 Year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0653DE-3A0C-4BCC-9402-0DA3A343AE7A}"/>
              </a:ext>
            </a:extLst>
          </p:cNvPr>
          <p:cNvSpPr txBox="1"/>
          <p:nvPr/>
        </p:nvSpPr>
        <p:spPr>
          <a:xfrm>
            <a:off x="9308925" y="4233797"/>
            <a:ext cx="13152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6 Year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F804C1-D8EA-43F3-AD67-10E8799AAC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692" y="2095814"/>
            <a:ext cx="10632612" cy="1518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9573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009F9-E89D-4AD7-B46A-60530275E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reduced monitoring (if time allows)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E0E8F1-7962-4F46-9176-28BCED4073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Autofit/>
          </a:bodyPr>
          <a:lstStyle/>
          <a:p>
            <a:r>
              <a:rPr lang="en-US" sz="3600" dirty="0"/>
              <a:t>SOC – No detects </a:t>
            </a:r>
          </a:p>
          <a:p>
            <a:pPr lvl="1"/>
            <a:r>
              <a:rPr lang="en-US" sz="3600" dirty="0"/>
              <a:t>6- or 9- years depending on factors</a:t>
            </a:r>
          </a:p>
          <a:p>
            <a:pPr lvl="1"/>
            <a:r>
              <a:rPr lang="en-US" sz="3600" dirty="0"/>
              <a:t>System do a complicated process that is submitted to hydrogeologists</a:t>
            </a:r>
          </a:p>
          <a:p>
            <a:pPr lvl="2"/>
            <a:r>
              <a:rPr lang="en-US" sz="3600" dirty="0"/>
              <a:t>This complicated process makes this prohibitive and done by system not by reg staff</a:t>
            </a:r>
          </a:p>
        </p:txBody>
      </p:sp>
    </p:spTree>
    <p:extLst>
      <p:ext uri="{BB962C8B-B14F-4D97-AF65-F5344CB8AC3E}">
        <p14:creationId xmlns:p14="http://schemas.microsoft.com/office/powerpoint/2010/main" val="484798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009F9-E89D-4AD7-B46A-60530275E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reduced monitoring (if time allows)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E0E8F1-7962-4F46-9176-28BCED4073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Autofit/>
          </a:bodyPr>
          <a:lstStyle/>
          <a:p>
            <a:r>
              <a:rPr lang="en-US" sz="3600" dirty="0"/>
              <a:t>VOC – Also no detects </a:t>
            </a:r>
          </a:p>
          <a:p>
            <a:pPr lvl="1"/>
            <a:r>
              <a:rPr lang="en-US" sz="3600" dirty="0"/>
              <a:t>6- year only</a:t>
            </a:r>
          </a:p>
          <a:p>
            <a:pPr lvl="1"/>
            <a:r>
              <a:rPr lang="en-US" sz="3600" dirty="0"/>
              <a:t>System do a complicated process that is submitted to hydrogeologists</a:t>
            </a:r>
          </a:p>
          <a:p>
            <a:pPr lvl="2"/>
            <a:r>
              <a:rPr lang="en-US" sz="3600" dirty="0"/>
              <a:t>This complicated process makes this prohibitive and done by system not by reg staff</a:t>
            </a:r>
          </a:p>
        </p:txBody>
      </p:sp>
    </p:spTree>
    <p:extLst>
      <p:ext uri="{BB962C8B-B14F-4D97-AF65-F5344CB8AC3E}">
        <p14:creationId xmlns:p14="http://schemas.microsoft.com/office/powerpoint/2010/main" val="3522970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BA351-BB94-471C-8510-FB1EC2E01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E8BF28"/>
                </a:solidFill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CF7BC5-CE07-4A21-BFAB-D9FE50611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E8BF28"/>
                </a:solidFill>
              </a:rPr>
              <a:t>What kinds of schedules are we discussing?</a:t>
            </a:r>
          </a:p>
          <a:p>
            <a:endParaRPr lang="en-US" dirty="0">
              <a:solidFill>
                <a:srgbClr val="E8BF28"/>
              </a:solidFill>
            </a:endParaRPr>
          </a:p>
          <a:p>
            <a:r>
              <a:rPr lang="en-US" dirty="0">
                <a:solidFill>
                  <a:srgbClr val="E8BF28"/>
                </a:solidFill>
              </a:rPr>
              <a:t>Initial monitoring</a:t>
            </a:r>
          </a:p>
          <a:p>
            <a:endParaRPr lang="en-US" dirty="0">
              <a:solidFill>
                <a:srgbClr val="E8BF28"/>
              </a:solidFill>
            </a:endParaRPr>
          </a:p>
          <a:p>
            <a:r>
              <a:rPr lang="en-US" dirty="0">
                <a:solidFill>
                  <a:srgbClr val="E8BF28"/>
                </a:solidFill>
              </a:rPr>
              <a:t>Reduced monitoring</a:t>
            </a:r>
          </a:p>
          <a:p>
            <a:endParaRPr lang="en-US" dirty="0">
              <a:solidFill>
                <a:srgbClr val="E8BF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5322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009F9-E89D-4AD7-B46A-60530275E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reduced monitoring (if time allows)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E0E8F1-7962-4F46-9176-28BCED4073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0500"/>
            <a:ext cx="10515600" cy="5032375"/>
          </a:xfrm>
        </p:spPr>
        <p:txBody>
          <a:bodyPr>
            <a:noAutofit/>
          </a:bodyPr>
          <a:lstStyle/>
          <a:p>
            <a:r>
              <a:rPr lang="en-US" sz="3600" dirty="0"/>
              <a:t>IOC (including Arsenic and NO2)– No results above MCL</a:t>
            </a:r>
          </a:p>
          <a:p>
            <a:pPr lvl="1"/>
            <a:r>
              <a:rPr lang="en-US" sz="3600" dirty="0"/>
              <a:t>9- year</a:t>
            </a:r>
          </a:p>
          <a:p>
            <a:pPr lvl="1"/>
            <a:r>
              <a:rPr lang="en-US" sz="3600" dirty="0"/>
              <a:t>Must have 3 rounds of monitoring (new sources resets the clock)</a:t>
            </a:r>
          </a:p>
          <a:p>
            <a:pPr lvl="1"/>
            <a:r>
              <a:rPr lang="en-US" sz="3600" dirty="0"/>
              <a:t>No Hydrogeologist review needed</a:t>
            </a:r>
          </a:p>
        </p:txBody>
      </p:sp>
    </p:spTree>
    <p:extLst>
      <p:ext uri="{BB962C8B-B14F-4D97-AF65-F5344CB8AC3E}">
        <p14:creationId xmlns:p14="http://schemas.microsoft.com/office/powerpoint/2010/main" val="40825923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009F9-E89D-4AD7-B46A-60530275E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/>
              <a:t>Other reduced monitoring (if time allows)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E0E8F1-7962-4F46-9176-28BCED4073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7837"/>
            <a:ext cx="10515600" cy="5032375"/>
          </a:xfrm>
        </p:spPr>
        <p:txBody>
          <a:bodyPr>
            <a:noAutofit/>
          </a:bodyPr>
          <a:lstStyle/>
          <a:p>
            <a:r>
              <a:rPr lang="en-US" sz="3600" dirty="0"/>
              <a:t>DBP’s</a:t>
            </a:r>
          </a:p>
          <a:p>
            <a:pPr lvl="1"/>
            <a:r>
              <a:rPr lang="en-US" sz="3600" dirty="0"/>
              <a:t>Number and frequency for both standard and reduced monitoring is based on population and water type</a:t>
            </a:r>
          </a:p>
          <a:p>
            <a:pPr lvl="1"/>
            <a:r>
              <a:rPr lang="en-US" sz="3600" dirty="0"/>
              <a:t>See Table 19 in OAR 333-061-0036 (4)(d)</a:t>
            </a:r>
          </a:p>
          <a:p>
            <a:r>
              <a:rPr lang="en-US" sz="3600" dirty="0"/>
              <a:t>LCR </a:t>
            </a:r>
          </a:p>
          <a:p>
            <a:pPr lvl="1"/>
            <a:r>
              <a:rPr lang="en-US" sz="3600" dirty="0"/>
              <a:t>Yearly or 3-year schedules</a:t>
            </a:r>
          </a:p>
          <a:p>
            <a:pPr lvl="1"/>
            <a:r>
              <a:rPr lang="en-US" sz="3600" dirty="0"/>
              <a:t>Number required is based on population</a:t>
            </a:r>
          </a:p>
          <a:p>
            <a:pPr lvl="1"/>
            <a:r>
              <a:rPr lang="en-US" sz="3600" dirty="0"/>
              <a:t>See OAR 333-061-0036 (10)(c)(B) – note both routine and reduced are here so look at correct list</a:t>
            </a:r>
          </a:p>
        </p:txBody>
      </p:sp>
    </p:spTree>
    <p:extLst>
      <p:ext uri="{BB962C8B-B14F-4D97-AF65-F5344CB8AC3E}">
        <p14:creationId xmlns:p14="http://schemas.microsoft.com/office/powerpoint/2010/main" val="15759278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0D6D9C-2286-4419-9618-6A87F8CA7F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57200"/>
            <a:ext cx="12192000" cy="3178097"/>
          </a:xfrm>
        </p:spPr>
        <p:txBody>
          <a:bodyPr anchor="ctr">
            <a:normAutofit/>
          </a:bodyPr>
          <a:lstStyle/>
          <a:p>
            <a:r>
              <a:rPr lang="en-US" altLang="en-US" dirty="0"/>
              <a:t>Chuck Michael </a:t>
            </a:r>
            <a:br>
              <a:rPr lang="en-US" altLang="en-US" dirty="0"/>
            </a:br>
            <a:r>
              <a:rPr lang="en-US" altLang="en-US" dirty="0"/>
              <a:t>DWS Compliance Officer</a:t>
            </a:r>
            <a:br>
              <a:rPr lang="en-US" altLang="en-US" dirty="0"/>
            </a:br>
            <a:r>
              <a:rPr lang="en-US" altLang="en-US" dirty="0">
                <a:hlinkClick r:id="rId2"/>
              </a:rPr>
              <a:t>charles.e.michael@dhsoha.state.or.us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376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65912-65DA-4296-A461-0BF807EA5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E8BF28"/>
                </a:solidFill>
              </a:rPr>
              <a:t>Who has to do Radiological Monitoring?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EEDCFE-E16E-40A5-B487-BE77BB9FA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rgbClr val="E8BF28"/>
                </a:solidFill>
              </a:rPr>
              <a:t>Only community systems</a:t>
            </a:r>
          </a:p>
          <a:p>
            <a:r>
              <a:rPr lang="en-US" sz="3600" dirty="0">
                <a:solidFill>
                  <a:srgbClr val="E8BF28"/>
                </a:solidFill>
              </a:rPr>
              <a:t>Monitoring is at the Entry point </a:t>
            </a:r>
          </a:p>
          <a:p>
            <a:r>
              <a:rPr lang="en-US" sz="3600" dirty="0">
                <a:solidFill>
                  <a:srgbClr val="E8BF28"/>
                </a:solidFill>
              </a:rPr>
              <a:t>Not needed if purchased water only</a:t>
            </a:r>
          </a:p>
          <a:p>
            <a:pPr lvl="1"/>
            <a:r>
              <a:rPr lang="en-US" sz="3600" dirty="0">
                <a:solidFill>
                  <a:srgbClr val="E8BF28"/>
                </a:solidFill>
              </a:rPr>
              <a:t>Assuming from another community system</a:t>
            </a:r>
          </a:p>
          <a:p>
            <a:endParaRPr lang="en-US" sz="3600" dirty="0">
              <a:solidFill>
                <a:srgbClr val="E8BF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827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A85E5-FF2C-4D04-B7AD-BEF26A0AE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E8BF28"/>
                </a:solidFill>
              </a:rPr>
              <a:t>What schedules are we discussing?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2DCAE3-3FE7-427B-91E9-C7ED0D3824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600" dirty="0">
                <a:solidFill>
                  <a:srgbClr val="E8BF28"/>
                </a:solidFill>
              </a:rPr>
              <a:t>3 Analyte Groups</a:t>
            </a:r>
          </a:p>
          <a:p>
            <a:pPr lvl="1"/>
            <a:r>
              <a:rPr lang="en-US" sz="3600" dirty="0">
                <a:solidFill>
                  <a:srgbClr val="E8BF28"/>
                </a:solidFill>
              </a:rPr>
              <a:t>Gross Alpha</a:t>
            </a:r>
          </a:p>
          <a:p>
            <a:pPr lvl="1"/>
            <a:r>
              <a:rPr lang="en-US" sz="3600" dirty="0">
                <a:solidFill>
                  <a:srgbClr val="E8BF28"/>
                </a:solidFill>
              </a:rPr>
              <a:t>Combined Radium (226/228)</a:t>
            </a:r>
          </a:p>
          <a:p>
            <a:pPr lvl="1"/>
            <a:r>
              <a:rPr lang="en-US" sz="3600" dirty="0">
                <a:solidFill>
                  <a:srgbClr val="E8BF28"/>
                </a:solidFill>
              </a:rPr>
              <a:t>Uranium</a:t>
            </a:r>
          </a:p>
          <a:p>
            <a:r>
              <a:rPr lang="en-US" sz="4000" dirty="0">
                <a:solidFill>
                  <a:srgbClr val="E8BF28"/>
                </a:solidFill>
              </a:rPr>
              <a:t>Units –</a:t>
            </a:r>
          </a:p>
          <a:p>
            <a:pPr lvl="1"/>
            <a:r>
              <a:rPr lang="en-US" sz="3600" dirty="0">
                <a:solidFill>
                  <a:srgbClr val="E8BF28"/>
                </a:solidFill>
              </a:rPr>
              <a:t>Alpha and Radium are recorded in </a:t>
            </a:r>
            <a:r>
              <a:rPr lang="en-US" sz="3600" dirty="0" err="1">
                <a:solidFill>
                  <a:srgbClr val="E8BF28"/>
                </a:solidFill>
              </a:rPr>
              <a:t>pCi</a:t>
            </a:r>
            <a:r>
              <a:rPr lang="en-US" sz="3600" dirty="0">
                <a:solidFill>
                  <a:srgbClr val="E8BF28"/>
                </a:solidFill>
              </a:rPr>
              <a:t>/L</a:t>
            </a:r>
          </a:p>
          <a:p>
            <a:pPr lvl="1"/>
            <a:r>
              <a:rPr lang="en-US" sz="3600" dirty="0">
                <a:solidFill>
                  <a:srgbClr val="E8BF28"/>
                </a:solidFill>
              </a:rPr>
              <a:t>Uranium is in mg/L</a:t>
            </a:r>
          </a:p>
        </p:txBody>
      </p:sp>
    </p:spTree>
    <p:extLst>
      <p:ext uri="{BB962C8B-B14F-4D97-AF65-F5344CB8AC3E}">
        <p14:creationId xmlns:p14="http://schemas.microsoft.com/office/powerpoint/2010/main" val="3475318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8C544-8802-4794-9AF5-52A719F2B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rgbClr val="E8BF28"/>
                </a:solidFill>
              </a:rPr>
              <a:t>Do schedules for all three need to match?</a:t>
            </a:r>
            <a:endParaRPr lang="en-US" dirty="0">
              <a:solidFill>
                <a:srgbClr val="E8BF28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54EE9-1351-49D4-9F06-8567FD66D1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rgbClr val="E8BF28"/>
                </a:solidFill>
              </a:rPr>
              <a:t>No – schedules and monitoring periods can be unique to each one.</a:t>
            </a:r>
          </a:p>
          <a:p>
            <a:r>
              <a:rPr lang="en-US" sz="3600" dirty="0">
                <a:solidFill>
                  <a:srgbClr val="E8BF28"/>
                </a:solidFill>
              </a:rPr>
              <a:t>Check “Chemical schedule details” to review the current monitoring period.</a:t>
            </a:r>
          </a:p>
          <a:p>
            <a:endParaRPr lang="en-US" sz="3600" dirty="0">
              <a:solidFill>
                <a:srgbClr val="E8BF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303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4D17A-396A-48DF-A5E1-5D12B9430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E8BF28"/>
                </a:solidFill>
              </a:rPr>
              <a:t>Initial monitoring: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DC59D6-6672-43C9-9F87-423688375F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600" dirty="0">
                <a:solidFill>
                  <a:srgbClr val="E8BF28"/>
                </a:solidFill>
              </a:rPr>
              <a:t>When does initial monitoring occur?</a:t>
            </a:r>
          </a:p>
          <a:p>
            <a:pPr lvl="1"/>
            <a:r>
              <a:rPr lang="en-US" sz="3600" dirty="0">
                <a:solidFill>
                  <a:srgbClr val="E8BF28"/>
                </a:solidFill>
              </a:rPr>
              <a:t>PWS first becomes a community system</a:t>
            </a:r>
          </a:p>
          <a:p>
            <a:pPr lvl="1"/>
            <a:r>
              <a:rPr lang="en-US" sz="3600" dirty="0">
                <a:solidFill>
                  <a:srgbClr val="E8BF28"/>
                </a:solidFill>
              </a:rPr>
              <a:t>PWS adds new source </a:t>
            </a:r>
          </a:p>
          <a:p>
            <a:pPr lvl="2"/>
            <a:r>
              <a:rPr lang="en-US" sz="3600" dirty="0">
                <a:solidFill>
                  <a:srgbClr val="E8BF28"/>
                </a:solidFill>
              </a:rPr>
              <a:t>First sample is often in plan review and associated to the source</a:t>
            </a:r>
          </a:p>
          <a:p>
            <a:pPr lvl="2"/>
            <a:r>
              <a:rPr lang="en-US" sz="3600" dirty="0">
                <a:solidFill>
                  <a:srgbClr val="E8BF28"/>
                </a:solidFill>
              </a:rPr>
              <a:t>Sometimes waived if drawing from same aquifer – discission of hydrogeologists</a:t>
            </a:r>
          </a:p>
        </p:txBody>
      </p:sp>
    </p:spTree>
    <p:extLst>
      <p:ext uri="{BB962C8B-B14F-4D97-AF65-F5344CB8AC3E}">
        <p14:creationId xmlns:p14="http://schemas.microsoft.com/office/powerpoint/2010/main" val="3614263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7EDD7-D64E-4031-8BDC-8289AC089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E8BF28"/>
                </a:solidFill>
              </a:rPr>
              <a:t>Initial monitoring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8B55C-C617-4A0A-AF7F-0F5E7E2A82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851967" cy="4351338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E8BF28"/>
                </a:solidFill>
              </a:rPr>
              <a:t>Length:</a:t>
            </a:r>
          </a:p>
          <a:p>
            <a:pPr lvl="1"/>
            <a:r>
              <a:rPr lang="en-US" sz="3600" dirty="0">
                <a:solidFill>
                  <a:srgbClr val="E8BF28"/>
                </a:solidFill>
              </a:rPr>
              <a:t>Quarterly monitoring </a:t>
            </a:r>
          </a:p>
          <a:p>
            <a:pPr lvl="1"/>
            <a:r>
              <a:rPr lang="en-US" sz="3600" dirty="0">
                <a:solidFill>
                  <a:srgbClr val="E8BF28"/>
                </a:solidFill>
              </a:rPr>
              <a:t>How long?</a:t>
            </a:r>
          </a:p>
          <a:p>
            <a:pPr lvl="2"/>
            <a:r>
              <a:rPr lang="en-US" sz="3600" dirty="0">
                <a:solidFill>
                  <a:srgbClr val="E8BF28"/>
                </a:solidFill>
              </a:rPr>
              <a:t>Either for 2 quarters or 4 quarters depending on results</a:t>
            </a:r>
          </a:p>
          <a:p>
            <a:pPr lvl="1"/>
            <a:endParaRPr lang="en-US" sz="3600" dirty="0">
              <a:solidFill>
                <a:srgbClr val="E8BF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994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7EDD7-D64E-4031-8BDC-8289AC089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E8BF28"/>
                </a:solidFill>
              </a:rPr>
              <a:t>Initial monitoring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8B55C-C617-4A0A-AF7F-0F5E7E2A82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838507" cy="4351338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rgbClr val="E8BF28"/>
                </a:solidFill>
              </a:rPr>
              <a:t>When can they go off quarterly monitoring?</a:t>
            </a:r>
          </a:p>
          <a:p>
            <a:pPr lvl="1"/>
            <a:r>
              <a:rPr lang="en-US" sz="3600" dirty="0">
                <a:solidFill>
                  <a:srgbClr val="E8BF28"/>
                </a:solidFill>
              </a:rPr>
              <a:t>Only needs 2 samples if the first 2 are both ND</a:t>
            </a:r>
          </a:p>
          <a:p>
            <a:pPr lvl="1"/>
            <a:r>
              <a:rPr lang="en-US" sz="3600" dirty="0">
                <a:solidFill>
                  <a:srgbClr val="E8BF28"/>
                </a:solidFill>
              </a:rPr>
              <a:t>If not both ND then 4 samples are required</a:t>
            </a:r>
          </a:p>
          <a:p>
            <a:r>
              <a:rPr lang="en-US" sz="3600" dirty="0">
                <a:solidFill>
                  <a:srgbClr val="E8BF28"/>
                </a:solidFill>
              </a:rPr>
              <a:t>Who makes the schedule change?</a:t>
            </a:r>
          </a:p>
          <a:p>
            <a:pPr lvl="1"/>
            <a:r>
              <a:rPr lang="en-US" sz="3600" dirty="0">
                <a:solidFill>
                  <a:srgbClr val="E8BF28"/>
                </a:solidFill>
              </a:rPr>
              <a:t>DMCE (specifically Chuck) during violation review.</a:t>
            </a:r>
          </a:p>
          <a:p>
            <a:pPr lvl="1"/>
            <a:endParaRPr lang="en-US" sz="3600" dirty="0">
              <a:solidFill>
                <a:srgbClr val="E8BF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443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DB395-86D7-49B0-AD57-D3394D4F2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E8BF28"/>
                </a:solidFill>
              </a:rPr>
              <a:t>Reduced 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5106D6-3D78-4C13-8F7A-6D2751EA4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600" dirty="0">
                <a:solidFill>
                  <a:srgbClr val="E8BF28"/>
                </a:solidFill>
              </a:rPr>
              <a:t>Initial monitoring is done – now what schedule?</a:t>
            </a:r>
          </a:p>
          <a:p>
            <a:pPr lvl="1"/>
            <a:r>
              <a:rPr lang="en-US" sz="3600" dirty="0">
                <a:solidFill>
                  <a:srgbClr val="E8BF28"/>
                </a:solidFill>
              </a:rPr>
              <a:t>Answer: depending on results of all initial monitoring samples:</a:t>
            </a:r>
          </a:p>
          <a:p>
            <a:pPr lvl="2"/>
            <a:r>
              <a:rPr lang="en-US" sz="3600" dirty="0">
                <a:solidFill>
                  <a:srgbClr val="E8BF28"/>
                </a:solidFill>
              </a:rPr>
              <a:t>All results were ND: 9-year schedule</a:t>
            </a:r>
          </a:p>
          <a:p>
            <a:pPr lvl="2"/>
            <a:r>
              <a:rPr lang="en-US" sz="3600" dirty="0">
                <a:solidFill>
                  <a:srgbClr val="E8BF28"/>
                </a:solidFill>
              </a:rPr>
              <a:t>Results are detected but less than ½ MCL: 6-year schedule</a:t>
            </a:r>
          </a:p>
          <a:p>
            <a:pPr lvl="2"/>
            <a:r>
              <a:rPr lang="en-US" sz="3600" dirty="0">
                <a:solidFill>
                  <a:srgbClr val="E8BF28"/>
                </a:solidFill>
              </a:rPr>
              <a:t>Results are between ½ MCL and MCL: 3-year schedule</a:t>
            </a:r>
          </a:p>
          <a:p>
            <a:pPr lvl="2"/>
            <a:r>
              <a:rPr lang="en-US" sz="3600" dirty="0">
                <a:solidFill>
                  <a:srgbClr val="E8BF28"/>
                </a:solidFill>
              </a:rPr>
              <a:t>At or above MCL – stays on quarterly</a:t>
            </a:r>
          </a:p>
        </p:txBody>
      </p:sp>
    </p:spTree>
    <p:extLst>
      <p:ext uri="{BB962C8B-B14F-4D97-AF65-F5344CB8AC3E}">
        <p14:creationId xmlns:p14="http://schemas.microsoft.com/office/powerpoint/2010/main" val="11290631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D0D742BEC8D847AD6D1E9664CFF278" ma:contentTypeVersion="20" ma:contentTypeDescription="Create a new document." ma:contentTypeScope="" ma:versionID="b55d76254fd45cf983cb613656d2977c">
  <xsd:schema xmlns:xsd="http://www.w3.org/2001/XMLSchema" xmlns:xs="http://www.w3.org/2001/XMLSchema" xmlns:p="http://schemas.microsoft.com/office/2006/metadata/properties" xmlns:ns1="http://schemas.microsoft.com/sharepoint/v3" xmlns:ns2="59da1016-2a1b-4f8a-9768-d7a4932f6f16" xmlns:ns3="8ca353d9-46b8-4a70-be18-546abf863936" targetNamespace="http://schemas.microsoft.com/office/2006/metadata/properties" ma:root="true" ma:fieldsID="4c10c2f78aa0e58ce11f06e8cb2dcc82" ns1:_="" ns2:_="" ns3:_="">
    <xsd:import namespace="http://schemas.microsoft.com/sharepoint/v3"/>
    <xsd:import namespace="59da1016-2a1b-4f8a-9768-d7a4932f6f16"/>
    <xsd:import namespace="8ca353d9-46b8-4a70-be18-546abf863936"/>
    <xsd:element name="properties">
      <xsd:complexType>
        <xsd:sequence>
          <xsd:element name="documentManagement">
            <xsd:complexType>
              <xsd:all>
                <xsd:element ref="ns2:IACategory" minOccurs="0"/>
                <xsd:element ref="ns2:IATopic" minOccurs="0"/>
                <xsd:element ref="ns2:IASubtopic" minOccurs="0"/>
                <xsd:element ref="ns2:DocumentExpirationDate" minOccurs="0"/>
                <xsd:element ref="ns3:Meta_x0020_Description" minOccurs="0"/>
                <xsd:element ref="ns3:Meta_x0020_Keywords" minOccurs="0"/>
                <xsd:element ref="ns1:PublishingStartDate" minOccurs="0"/>
                <xsd:element ref="ns1:PublishingExpirationDate" minOccurs="0"/>
                <xsd:element ref="ns1:URL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0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11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  <xsd:element name="URL" ma:index="12" nillable="true" ma:displayName="URL" ma:format="Hyperlink" ma:internalName="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da1016-2a1b-4f8a-9768-d7a4932f6f16" elementFormDefault="qualified">
    <xsd:import namespace="http://schemas.microsoft.com/office/2006/documentManagement/types"/>
    <xsd:import namespace="http://schemas.microsoft.com/office/infopath/2007/PartnerControls"/>
    <xsd:element name="IACategory" ma:index="4" nillable="true" ma:displayName="IA Category" ma:format="Dropdown" ma:internalName="IACategory" ma:readOnly="false">
      <xsd:simpleType>
        <xsd:restriction base="dms:Choice">
          <xsd:enumeration value="About OHA"/>
          <xsd:enumeration value="Programs and Services"/>
          <xsd:enumeration value="Oregon Health Plan"/>
          <xsd:enumeration value="Health System Reform"/>
          <xsd:enumeration value="Licenses and Certificates"/>
          <xsd:enumeration value="Public Health"/>
        </xsd:restriction>
      </xsd:simpleType>
    </xsd:element>
    <xsd:element name="IATopic" ma:index="5" nillable="true" ma:displayName="IA Topic" ma:format="Dropdown" ma:internalName="IATopic" ma:readOnly="false">
      <xsd:simpleType>
        <xsd:restriction base="dms:Choice">
          <xsd:enumeration value="About OHA - Agency Communications"/>
          <xsd:enumeration value="About OHA - Budget"/>
          <xsd:enumeration value="About OHA - Contacts"/>
          <xsd:enumeration value="About OHA - Grants &amp; Contracts"/>
          <xsd:enumeration value="About OHA - Jobs &amp; Employment"/>
          <xsd:enumeration value="About OHA - Organization"/>
          <xsd:enumeration value="About OHA - Policies"/>
          <xsd:enumeration value="About OHA - Public Meetings"/>
          <xsd:enumeration value="About OHA - Public Records"/>
          <xsd:enumeration value="About OHA - Questions &amp; Comments"/>
          <xsd:enumeration value="About OHA - Reports &amp; Data"/>
          <xsd:enumeration value="About OHA - Rulemaking"/>
          <xsd:enumeration value="Programs and Services - Behavioral Health"/>
          <xsd:enumeration value="Programs and Services - Contacts"/>
          <xsd:enumeration value="Programs and Services - Coordinated Care"/>
          <xsd:enumeration value="Programs and Services - Disease"/>
          <xsd:enumeration value="Programs and Services - Environment"/>
          <xsd:enumeration value="Programs and Services - Health Resources"/>
          <xsd:enumeration value="Programs and Services - OEBB"/>
          <xsd:enumeration value="Programs and Services - Oregon Health Plan"/>
          <xsd:enumeration value="Programs and Services - Oregon State Hospital"/>
          <xsd:enumeration value="Programs and Services - PEBB"/>
          <xsd:enumeration value="Programs and Services - Pharmacy"/>
          <xsd:enumeration value="Programs and Services - Prevention"/>
          <xsd:enumeration value="Programs and Services - Safety"/>
          <xsd:enumeration value="Oregon Health Plan - Agency Communications"/>
          <xsd:enumeration value="Oregon Health Plan - Benefits"/>
          <xsd:enumeration value="Oregon Health Plan - Contacts"/>
          <xsd:enumeration value="Oregon Health Plan - Coordinated Care"/>
          <xsd:enumeration value="Oregon Health Plan - Grants &amp; Contracts"/>
          <xsd:enumeration value="Oregon Health Plan - Health Resources"/>
          <xsd:enumeration value="Oregon Health Plan - Policies"/>
          <xsd:enumeration value="Oregon Health Plan - Providers and Partners"/>
          <xsd:enumeration value="Oregon Health Plan - Public Meetings"/>
          <xsd:enumeration value="Oregon Health Plan - Questions &amp; Comments"/>
          <xsd:enumeration value="Oregon Health Plan - Rule Making"/>
          <xsd:enumeration value="Health System Reform - Agency Communications"/>
          <xsd:enumeration value="Health System Reform - Coordinated Care"/>
          <xsd:enumeration value="Health System Reform - Public Meetings"/>
          <xsd:enumeration value="Health System Reform - Questions &amp; Comments"/>
          <xsd:enumeration value="Health System Reform - Reports &amp; Data"/>
          <xsd:enumeration value="Licenses and Certificates - Certificates"/>
          <xsd:enumeration value="Licenses and Certificates - Contacts"/>
          <xsd:enumeration value="Licenses and Certificates - Licenses"/>
          <xsd:enumeration value="Licenses and Certificates - Vital Records"/>
          <xsd:enumeration value="Public Health - Agency Communications"/>
          <xsd:enumeration value="Public Health - Contacts"/>
          <xsd:enumeration value="Public Health - Disease"/>
          <xsd:enumeration value="Public Health - Environment"/>
          <xsd:enumeration value="Public Health - Health Resources"/>
          <xsd:enumeration value="Public Health - Questions &amp; Comments"/>
          <xsd:enumeration value="Public Health - Prevention"/>
          <xsd:enumeration value="Public Health - Providers and Partners"/>
          <xsd:enumeration value="Public Health - Reports &amp; Data"/>
          <xsd:enumeration value="Public Health - Safety"/>
          <xsd:enumeration value="Public Health - Vital Records"/>
        </xsd:restriction>
      </xsd:simpleType>
    </xsd:element>
    <xsd:element name="IASubtopic" ma:index="6" nillable="true" ma:displayName="IA Subtopic" ma:format="Dropdown" ma:internalName="IASubtopic" ma:readOnly="false">
      <xsd:simpleType>
        <xsd:restriction base="dms:Choice">
          <xsd:enumeration value="Addiction Services - Alcohol"/>
          <xsd:enumeration value="Addiction Services - Drug"/>
          <xsd:enumeration value="Addiction Services - Gambling"/>
          <xsd:enumeration value="Addiction Services - Tobacco"/>
          <xsd:enumeration value="Applications"/>
          <xsd:enumeration value="Benefits - Health Plans"/>
          <xsd:enumeration value="Benefits - OEBB"/>
          <xsd:enumeration value="Benefits - OHP"/>
          <xsd:enumeration value="Benefits - PEBB"/>
          <xsd:enumeration value="Benefits - Retirement"/>
          <xsd:enumeration value="Budget - Agency Summary"/>
          <xsd:enumeration value="Budget - Agency Request (ARB)"/>
          <xsd:enumeration value="Budget - Governors Budget"/>
          <xsd:enumeration value="Budget - Infrastructure"/>
          <xsd:enumeration value="Budget - Legislatively Adopted (LAB)"/>
          <xsd:enumeration value="Budget - Legislative action"/>
          <xsd:enumeration value="Budget - Overview"/>
          <xsd:enumeration value="Budget - Policy Option Package (POP)"/>
          <xsd:enumeration value="Budget - Priorities"/>
          <xsd:enumeration value="Budget - Program"/>
          <xsd:enumeration value="Budget - Reduction"/>
          <xsd:enumeration value="Budget - Strategic funding proposal"/>
          <xsd:enumeration value="Budget - Special report"/>
          <xsd:enumeration value="Budget - Stakeholder meeting"/>
          <xsd:enumeration value="CCO - Contact"/>
          <xsd:enumeration value="CCO - Audited Financial Statement"/>
          <xsd:enumeration value="CCO - Interim Financial Statement"/>
          <xsd:enumeration value="CCO - Internal Financial Statement"/>
          <xsd:enumeration value="Clean Air"/>
          <xsd:enumeration value="Clean Water"/>
          <xsd:enumeration value="Clinics"/>
          <xsd:enumeration value="Commissions"/>
          <xsd:enumeration value="Committee Members"/>
          <xsd:enumeration value="Committees"/>
          <xsd:enumeration value="Crisis Services"/>
          <xsd:enumeration value="Drug Addiction Services"/>
          <xsd:enumeration value="Electronic Health Care Records (EHR)"/>
          <xsd:enumeration value="Emergency Preparedness"/>
          <xsd:enumeration value="Environmental Pollution"/>
          <xsd:enumeration value="Featured Content"/>
          <xsd:enumeration value="Fees"/>
          <xsd:enumeration value="Health Services - Primary Care Home"/>
          <xsd:enumeration value="Health Services - Prioritized list"/>
          <xsd:enumeration value="ICD-10"/>
          <xsd:enumeration value="Immunizations"/>
          <xsd:enumeration value="Legislation - Bills"/>
          <xsd:enumeration value="Legislation - Contact"/>
          <xsd:enumeration value="Legislation - Highlights"/>
          <xsd:enumeration value="Legislation - Session Summary"/>
          <xsd:enumeration value="Materials - Commission"/>
          <xsd:enumeration value="Materials - Committee"/>
          <xsd:enumeration value="Materials - Coverage Guidance"/>
          <xsd:enumeration value="Materials - Evidence-based Guidelines"/>
          <xsd:enumeration value="Materials - Health care plan details"/>
          <xsd:enumeration value="Materials - Health care plan overview"/>
          <xsd:enumeration value="Materials - Meeting Document"/>
          <xsd:enumeration value="Materials - Meeting Recording"/>
          <xsd:enumeration value="Materials - Meeting Schedule"/>
          <xsd:enumeration value="Materials - Open Enrollment"/>
          <xsd:enumeration value="Materials - Training"/>
          <xsd:enumeration value="Materials - Webinar"/>
          <xsd:enumeration value="Materials - Workgroup"/>
          <xsd:enumeration value="Medical Marijuana (OMMP)"/>
          <xsd:enumeration value="Medical Services"/>
          <xsd:enumeration value="Meeting Document"/>
          <xsd:enumeration value="Meeting Schedule"/>
          <xsd:enumeration value="Mental Health Services"/>
          <xsd:enumeration value="Metrics - Behavioral Health"/>
          <xsd:enumeration value="Metrics - CCO"/>
          <xsd:enumeration value="Metrics - Demographics"/>
          <xsd:enumeration value="Metrics - Hospital Performance"/>
          <xsd:enumeration value="Metrics - Incentive"/>
          <xsd:enumeration value="Metrics - Measures and Outcomes Tracking (MOTS)"/>
          <xsd:enumeration value="Metrics - ONE Eligibility system"/>
          <xsd:enumeration value="Metrics - Prevention"/>
          <xsd:enumeration value="Metrics - Rural health"/>
          <xsd:enumeration value="Metrics - State-Wide"/>
          <xsd:enumeration value="News Letter"/>
          <xsd:enumeration value="News Release"/>
          <xsd:enumeration value="OHP - Medicaid Waiver"/>
          <xsd:enumeration value="OHP - Provider Announcement"/>
          <xsd:enumeration value="OHP - Provider Rates"/>
          <xsd:enumeration value="Preferred Drug List"/>
          <xsd:enumeration value="Prescription Drugs - Monitoring"/>
          <xsd:enumeration value="Prescription Drugs - Preferred List"/>
          <xsd:enumeration value="Prescription Drugs - Subsidy"/>
          <xsd:enumeration value="Prescription Drugs Subsidy"/>
          <xsd:enumeration value="Technical Assistance"/>
          <xsd:enumeration value="Training"/>
          <xsd:enumeration value="Vital Statistics - Birth Certificate"/>
          <xsd:enumeration value="Vital Statistics - Certificate Death"/>
          <xsd:enumeration value="Vital Statistics - Data Use Requests"/>
          <xsd:enumeration value="Vital Statistics - Divorce Data"/>
          <xsd:enumeration value="Vital Statistics - Domestic Partnership Data"/>
          <xsd:enumeration value="Vital Statistics - Fetal Death Data"/>
          <xsd:enumeration value="Vital Statistics - Marriage Data"/>
          <xsd:enumeration value="Vital Statistics - Teen Pregnancy Data"/>
          <xsd:enumeration value="Wellness - Exercise"/>
          <xsd:enumeration value="Wellness - HEM"/>
          <xsd:enumeration value="Wellness - Intervention"/>
          <xsd:enumeration value="Wellness - Pain Management"/>
          <xsd:enumeration value="Wellness - Reproductive Health"/>
          <xsd:enumeration value="Wellness - Stress Relief"/>
        </xsd:restriction>
      </xsd:simpleType>
    </xsd:element>
    <xsd:element name="DocumentExpirationDate" ma:index="7" nillable="true" ma:displayName="Document Expiration Date" ma:format="DateOnly" ma:internalName="DocumentExpirationDate" ma:readOnly="false">
      <xsd:simpleType>
        <xsd:restriction base="dms:DateTime"/>
      </xsd:simpleType>
    </xsd:element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a353d9-46b8-4a70-be18-546abf863936" elementFormDefault="qualified">
    <xsd:import namespace="http://schemas.microsoft.com/office/2006/documentManagement/types"/>
    <xsd:import namespace="http://schemas.microsoft.com/office/infopath/2007/PartnerControls"/>
    <xsd:element name="Meta_x0020_Description" ma:index="8" nillable="true" ma:displayName="Meta Description" ma:internalName="Meta_x0020_Description" ma:readOnly="false">
      <xsd:simpleType>
        <xsd:restriction base="dms:Text"/>
      </xsd:simpleType>
    </xsd:element>
    <xsd:element name="Meta_x0020_Keywords" ma:index="9" nillable="true" ma:displayName="Meta Keywords" ma:internalName="Meta_x0020_Keywords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ACategory xmlns="59da1016-2a1b-4f8a-9768-d7a4932f6f16">Public Health</IACategory>
    <Meta_x0020_Keywords xmlns="8ca353d9-46b8-4a70-be18-546abf863936" xsi:nil="true"/>
    <DocumentExpirationDate xmlns="59da1016-2a1b-4f8a-9768-d7a4932f6f16">2050-12-31T08:00:00+00:00</DocumentExpirationDate>
    <IATopic xmlns="59da1016-2a1b-4f8a-9768-d7a4932f6f16">Public Health - Environment</IATopic>
    <Meta_x0020_Description xmlns="8ca353d9-46b8-4a70-be18-546abf863936" xsi:nil="true"/>
    <IASubtopic xmlns="59da1016-2a1b-4f8a-9768-d7a4932f6f16">Clean Water</IASubtopic>
    <URL xmlns="http://schemas.microsoft.com/sharepoint/v3">
      <Url xsi:nil="true"/>
      <Description xsi:nil="true"/>
    </URL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CBF73581-E248-4D91-A761-E0CEB514582D}"/>
</file>

<file path=customXml/itemProps2.xml><?xml version="1.0" encoding="utf-8"?>
<ds:datastoreItem xmlns:ds="http://schemas.openxmlformats.org/officeDocument/2006/customXml" ds:itemID="{6356BE86-057F-4BA5-A997-6119DF788AD5}"/>
</file>

<file path=customXml/itemProps3.xml><?xml version="1.0" encoding="utf-8"?>
<ds:datastoreItem xmlns:ds="http://schemas.openxmlformats.org/officeDocument/2006/customXml" ds:itemID="{6D7F4E4A-58A1-400D-A333-2268DD4116E0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15812</TotalTime>
  <Words>715</Words>
  <Application>Microsoft Office PowerPoint</Application>
  <PresentationFormat>Widescreen</PresentationFormat>
  <Paragraphs>110</Paragraphs>
  <Slides>22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Theme</vt:lpstr>
      <vt:lpstr>Radiological Schedules </vt:lpstr>
      <vt:lpstr>Agenda</vt:lpstr>
      <vt:lpstr>Who has to do Radiological Monitoring?</vt:lpstr>
      <vt:lpstr>What schedules are we discussing?</vt:lpstr>
      <vt:lpstr>Do schedules for all three need to match?</vt:lpstr>
      <vt:lpstr>Initial monitoring:</vt:lpstr>
      <vt:lpstr>Initial monitoring (cont.)</vt:lpstr>
      <vt:lpstr>Initial monitoring (cont.)</vt:lpstr>
      <vt:lpstr>Reduced monitoring</vt:lpstr>
      <vt:lpstr>Reduced monitoring (cont.)</vt:lpstr>
      <vt:lpstr>Reduced monitoring (cont.)</vt:lpstr>
      <vt:lpstr>Reduced monitoring (cont.)</vt:lpstr>
      <vt:lpstr>Chem schedule details</vt:lpstr>
      <vt:lpstr>Questions:</vt:lpstr>
      <vt:lpstr>Example #1</vt:lpstr>
      <vt:lpstr>Example #2</vt:lpstr>
      <vt:lpstr>Example #3</vt:lpstr>
      <vt:lpstr>Other reduced monitoring (if time allows)</vt:lpstr>
      <vt:lpstr>Other reduced monitoring (if time allows)</vt:lpstr>
      <vt:lpstr>Other reduced monitoring (if time allows)</vt:lpstr>
      <vt:lpstr>Other reduced monitoring (if time allows)</vt:lpstr>
      <vt:lpstr>Chuck Michael  DWS Compliance Officer charles.e.michael@dhsoha.state.or.us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Radiological Schedules Fall 2022</dc:title>
  <dc:creator>Michael Charles E</dc:creator>
  <cp:lastModifiedBy>Michael Charles E</cp:lastModifiedBy>
  <cp:revision>13</cp:revision>
  <dcterms:created xsi:type="dcterms:W3CDTF">2022-10-31T22:34:48Z</dcterms:created>
  <dcterms:modified xsi:type="dcterms:W3CDTF">2022-11-16T18:52:08Z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0x0101001CD0D742BEC8D847AD6D1E9664CFF278</vt:lpwstr>
  </property>
</Properties>
</file>