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9" r:id="rId5"/>
  </p:sldMasterIdLst>
  <p:notesMasterIdLst>
    <p:notesMasterId r:id="rId15"/>
  </p:notesMasterIdLst>
  <p:sldIdLst>
    <p:sldId id="256" r:id="rId6"/>
    <p:sldId id="279" r:id="rId7"/>
    <p:sldId id="291" r:id="rId8"/>
    <p:sldId id="292" r:id="rId9"/>
    <p:sldId id="293" r:id="rId10"/>
    <p:sldId id="294" r:id="rId11"/>
    <p:sldId id="295" r:id="rId12"/>
    <p:sldId id="285" r:id="rId13"/>
    <p:sldId id="290" r:id="rId14"/>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Times" panose="02020603050405020304"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panose="02020603050405020304"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panose="02020603050405020304"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panose="02020603050405020304"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panose="02020603050405020304" pitchFamily="18" charset="0"/>
        <a:ea typeface="+mn-ea"/>
        <a:cs typeface="+mn-cs"/>
      </a:defRPr>
    </a:lvl5pPr>
    <a:lvl6pPr marL="2286000" algn="l" defTabSz="914400" rtl="0" eaLnBrk="1" latinLnBrk="0" hangingPunct="1">
      <a:defRPr sz="2400" kern="1200">
        <a:solidFill>
          <a:schemeClr val="tx1"/>
        </a:solidFill>
        <a:latin typeface="Times" panose="02020603050405020304" pitchFamily="18" charset="0"/>
        <a:ea typeface="+mn-ea"/>
        <a:cs typeface="+mn-cs"/>
      </a:defRPr>
    </a:lvl6pPr>
    <a:lvl7pPr marL="2743200" algn="l" defTabSz="914400" rtl="0" eaLnBrk="1" latinLnBrk="0" hangingPunct="1">
      <a:defRPr sz="2400" kern="1200">
        <a:solidFill>
          <a:schemeClr val="tx1"/>
        </a:solidFill>
        <a:latin typeface="Times" panose="02020603050405020304" pitchFamily="18" charset="0"/>
        <a:ea typeface="+mn-ea"/>
        <a:cs typeface="+mn-cs"/>
      </a:defRPr>
    </a:lvl7pPr>
    <a:lvl8pPr marL="3200400" algn="l" defTabSz="914400" rtl="0" eaLnBrk="1" latinLnBrk="0" hangingPunct="1">
      <a:defRPr sz="2400" kern="1200">
        <a:solidFill>
          <a:schemeClr val="tx1"/>
        </a:solidFill>
        <a:latin typeface="Times" panose="02020603050405020304" pitchFamily="18" charset="0"/>
        <a:ea typeface="+mn-ea"/>
        <a:cs typeface="+mn-cs"/>
      </a:defRPr>
    </a:lvl8pPr>
    <a:lvl9pPr marL="3657600" algn="l" defTabSz="914400" rtl="0" eaLnBrk="1" latinLnBrk="0" hangingPunct="1">
      <a:defRPr sz="2400" kern="1200">
        <a:solidFill>
          <a:schemeClr val="tx1"/>
        </a:solidFill>
        <a:latin typeface="Times" panose="02020603050405020304"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559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838" autoAdjust="0"/>
    <p:restoredTop sz="91069" autoAdjust="0"/>
  </p:normalViewPr>
  <p:slideViewPr>
    <p:cSldViewPr>
      <p:cViewPr varScale="1">
        <p:scale>
          <a:sx n="61" d="100"/>
          <a:sy n="61" d="100"/>
        </p:scale>
        <p:origin x="1200" y="4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1.xml"/><Relationship Id="rId15"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tableStyles" Target="tableStyle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s>
</file>

<file path=ppt/charts/_rels/chart1.xml.rels><?xml version="1.0" encoding="UTF-8" standalone="yes"?>
<Relationships xmlns="http://schemas.openxmlformats.org/package/2006/relationships"><Relationship Id="rId3" Type="http://schemas.openxmlformats.org/officeDocument/2006/relationships/oleObject" Target="file:///C:\Users\OR0188306\Downloads\WaterSystemList%20(10).xls"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2020</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C</c:v>
                </c:pt>
                <c:pt idx="1">
                  <c:v>TNC</c:v>
                </c:pt>
                <c:pt idx="2">
                  <c:v>NTNC</c:v>
                </c:pt>
                <c:pt idx="3">
                  <c:v>OVS</c:v>
                </c:pt>
              </c:strCache>
            </c:strRef>
          </c:cat>
          <c:val>
            <c:numRef>
              <c:f>Sheet1!$B$2:$B$5</c:f>
              <c:numCache>
                <c:formatCode>General</c:formatCode>
                <c:ptCount val="4"/>
                <c:pt idx="0">
                  <c:v>899</c:v>
                </c:pt>
                <c:pt idx="1">
                  <c:v>1251</c:v>
                </c:pt>
                <c:pt idx="2">
                  <c:v>333</c:v>
                </c:pt>
                <c:pt idx="3">
                  <c:v>853</c:v>
                </c:pt>
              </c:numCache>
            </c:numRef>
          </c:val>
          <c:extLst>
            <c:ext xmlns:c16="http://schemas.microsoft.com/office/drawing/2014/chart" uri="{C3380CC4-5D6E-409C-BE32-E72D297353CC}">
              <c16:uniqueId val="{00000000-5094-4BF3-B5EB-E6D686FF73AB}"/>
            </c:ext>
          </c:extLst>
        </c:ser>
        <c:ser>
          <c:idx val="1"/>
          <c:order val="1"/>
          <c:tx>
            <c:strRef>
              <c:f>Sheet1!$C$1</c:f>
              <c:strCache>
                <c:ptCount val="1"/>
                <c:pt idx="0">
                  <c:v>2022</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C</c:v>
                </c:pt>
                <c:pt idx="1">
                  <c:v>TNC</c:v>
                </c:pt>
                <c:pt idx="2">
                  <c:v>NTNC</c:v>
                </c:pt>
                <c:pt idx="3">
                  <c:v>OVS</c:v>
                </c:pt>
              </c:strCache>
            </c:strRef>
          </c:cat>
          <c:val>
            <c:numRef>
              <c:f>Sheet1!$C$2:$C$5</c:f>
              <c:numCache>
                <c:formatCode>General</c:formatCode>
                <c:ptCount val="4"/>
                <c:pt idx="0">
                  <c:v>921</c:v>
                </c:pt>
                <c:pt idx="1">
                  <c:v>1248</c:v>
                </c:pt>
                <c:pt idx="2">
                  <c:v>338</c:v>
                </c:pt>
                <c:pt idx="3">
                  <c:v>812</c:v>
                </c:pt>
              </c:numCache>
            </c:numRef>
          </c:val>
          <c:extLst>
            <c:ext xmlns:c16="http://schemas.microsoft.com/office/drawing/2014/chart" uri="{C3380CC4-5D6E-409C-BE32-E72D297353CC}">
              <c16:uniqueId val="{00000001-5094-4BF3-B5EB-E6D686FF73AB}"/>
            </c:ext>
          </c:extLst>
        </c:ser>
        <c:dLbls>
          <c:showLegendKey val="0"/>
          <c:showVal val="0"/>
          <c:showCatName val="0"/>
          <c:showSerName val="0"/>
          <c:showPercent val="0"/>
          <c:showBubbleSize val="0"/>
        </c:dLbls>
        <c:gapWidth val="219"/>
        <c:overlap val="-27"/>
        <c:axId val="646119472"/>
        <c:axId val="646131952"/>
      </c:barChart>
      <c:catAx>
        <c:axId val="6461194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46131952"/>
        <c:crosses val="autoZero"/>
        <c:auto val="1"/>
        <c:lblAlgn val="ctr"/>
        <c:lblOffset val="100"/>
        <c:noMultiLvlLbl val="0"/>
      </c:catAx>
      <c:valAx>
        <c:axId val="646131952"/>
        <c:scaling>
          <c:orientation val="minMax"/>
          <c:max val="1300"/>
          <c:min val="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46119472"/>
        <c:crosses val="autoZero"/>
        <c:crossBetween val="between"/>
      </c:valAx>
      <c:spPr>
        <a:noFill/>
        <a:ln>
          <a:noFill/>
        </a:ln>
        <a:effectLst/>
      </c:spPr>
    </c:plotArea>
    <c:legend>
      <c:legendPos val="tr"/>
      <c:layout>
        <c:manualLayout>
          <c:xMode val="edge"/>
          <c:yMode val="edge"/>
          <c:x val="0.69561003717421066"/>
          <c:y val="1.5873015873015872E-2"/>
          <c:w val="0.29276205407465883"/>
          <c:h val="8.4389034703995336E-2"/>
        </c:manualLayout>
      </c:layout>
      <c:overlay val="1"/>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148BE277-192D-4BA1-82FC-827316D59265}"/>
              </a:ext>
            </a:extLst>
          </p:cNvPr>
          <p:cNvSpPr>
            <a:spLocks noGrp="1" noChangeArrowheads="1"/>
          </p:cNvSpPr>
          <p:nvPr>
            <p:ph type="hdr" sz="quarter"/>
          </p:nvPr>
        </p:nvSpPr>
        <p:spPr bwMode="auto">
          <a:xfrm>
            <a:off x="0"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US" altLang="en-US"/>
          </a:p>
        </p:txBody>
      </p:sp>
      <p:sp>
        <p:nvSpPr>
          <p:cNvPr id="10243" name="Rectangle 3">
            <a:extLst>
              <a:ext uri="{FF2B5EF4-FFF2-40B4-BE49-F238E27FC236}">
                <a16:creationId xmlns:a16="http://schemas.microsoft.com/office/drawing/2014/main" id="{A855DC19-2D32-4584-BC3C-06B2AFCDD1D8}"/>
              </a:ext>
            </a:extLst>
          </p:cNvPr>
          <p:cNvSpPr>
            <a:spLocks noGrp="1" noChangeArrowheads="1"/>
          </p:cNvSpPr>
          <p:nvPr>
            <p:ph type="dt" idx="1"/>
          </p:nvPr>
        </p:nvSpPr>
        <p:spPr bwMode="auto">
          <a:xfrm>
            <a:off x="3884613"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ltLang="en-US"/>
          </a:p>
        </p:txBody>
      </p:sp>
      <p:sp>
        <p:nvSpPr>
          <p:cNvPr id="3076" name="Rectangle 4">
            <a:extLst>
              <a:ext uri="{FF2B5EF4-FFF2-40B4-BE49-F238E27FC236}">
                <a16:creationId xmlns:a16="http://schemas.microsoft.com/office/drawing/2014/main" id="{DE494032-F23F-4917-91CB-3A7A4E854DE5}"/>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0245" name="Rectangle 5">
            <a:extLst>
              <a:ext uri="{FF2B5EF4-FFF2-40B4-BE49-F238E27FC236}">
                <a16:creationId xmlns:a16="http://schemas.microsoft.com/office/drawing/2014/main" id="{49B90720-8EE9-4BED-9047-92054AA139BC}"/>
              </a:ext>
            </a:extLst>
          </p:cNvPr>
          <p:cNvSpPr>
            <a:spLocks noGrp="1" noChangeArrowheads="1"/>
          </p:cNvSpPr>
          <p:nvPr>
            <p:ph type="body" sz="quarter" idx="3"/>
          </p:nvPr>
        </p:nvSpPr>
        <p:spPr bwMode="auto">
          <a:xfrm>
            <a:off x="685800" y="4343400"/>
            <a:ext cx="5486400" cy="4114800"/>
          </a:xfrm>
          <a:prstGeom prst="rect">
            <a:avLst/>
          </a:prstGeom>
          <a:noFill/>
          <a:ln>
            <a:noFill/>
          </a:ln>
          <a:effectLst/>
        </p:spPr>
        <p:txBody>
          <a:bodyPr vert="horz" wrap="square" lIns="91440" tIns="45720" rIns="91440" bIns="45720" numCol="1" anchor="t" anchorCtr="0" compatLnSpc="1">
            <a:prstTxWarp prst="textNoShape">
              <a:avLst/>
            </a:prstTxWarp>
          </a:bodyPr>
          <a:lstStyle/>
          <a:p>
            <a:pPr lvl="0"/>
            <a:r>
              <a:rPr lang="en-US" altLang="en-US" noProof="0"/>
              <a:t>Click to edit Master text styles</a:t>
            </a:r>
          </a:p>
          <a:p>
            <a:pPr lvl="1"/>
            <a:r>
              <a:rPr lang="en-US" altLang="en-US" noProof="0"/>
              <a:t>Second level</a:t>
            </a:r>
          </a:p>
          <a:p>
            <a:pPr lvl="2"/>
            <a:r>
              <a:rPr lang="en-US" altLang="en-US" noProof="0"/>
              <a:t>Third level</a:t>
            </a:r>
          </a:p>
          <a:p>
            <a:pPr lvl="3"/>
            <a:r>
              <a:rPr lang="en-US" altLang="en-US" noProof="0"/>
              <a:t>Fourth level</a:t>
            </a:r>
          </a:p>
          <a:p>
            <a:pPr lvl="4"/>
            <a:r>
              <a:rPr lang="en-US" altLang="en-US" noProof="0"/>
              <a:t>Fifth level</a:t>
            </a:r>
          </a:p>
        </p:txBody>
      </p:sp>
      <p:sp>
        <p:nvSpPr>
          <p:cNvPr id="10246" name="Rectangle 6">
            <a:extLst>
              <a:ext uri="{FF2B5EF4-FFF2-40B4-BE49-F238E27FC236}">
                <a16:creationId xmlns:a16="http://schemas.microsoft.com/office/drawing/2014/main" id="{A22D700D-3B0C-4E29-B1FA-FB5359E423D3}"/>
              </a:ext>
            </a:extLst>
          </p:cNvPr>
          <p:cNvSpPr>
            <a:spLocks noGrp="1" noChangeArrowheads="1"/>
          </p:cNvSpPr>
          <p:nvPr>
            <p:ph type="ftr" sz="quarter" idx="4"/>
          </p:nvPr>
        </p:nvSpPr>
        <p:spPr bwMode="auto">
          <a:xfrm>
            <a:off x="0"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US" altLang="en-US"/>
          </a:p>
        </p:txBody>
      </p:sp>
      <p:sp>
        <p:nvSpPr>
          <p:cNvPr id="10247" name="Rectangle 7">
            <a:extLst>
              <a:ext uri="{FF2B5EF4-FFF2-40B4-BE49-F238E27FC236}">
                <a16:creationId xmlns:a16="http://schemas.microsoft.com/office/drawing/2014/main" id="{DFCC6A7C-12BA-49F4-8393-7CDE836EFF94}"/>
              </a:ext>
            </a:extLst>
          </p:cNvPr>
          <p:cNvSpPr>
            <a:spLocks noGrp="1" noChangeArrowheads="1"/>
          </p:cNvSpPr>
          <p:nvPr>
            <p:ph type="sldNum" sz="quarter" idx="5"/>
          </p:nvPr>
        </p:nvSpPr>
        <p:spPr bwMode="auto">
          <a:xfrm>
            <a:off x="3884613"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6FBC149E-0B23-406A-A970-66740E972C51}"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panose="02020603050405020304"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panose="02020603050405020304"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panose="02020603050405020304"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panose="02020603050405020304"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panose="02020603050405020304"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Total system decrease of 17. Migration from OVS to community, deactivations, fires. Active OVS systems expect to decrease further as we contact more systems. Standing by my previous estimate of 750, eventually.</a:t>
            </a:r>
          </a:p>
        </p:txBody>
      </p:sp>
      <p:sp>
        <p:nvSpPr>
          <p:cNvPr id="4" name="Slide Number Placeholder 3"/>
          <p:cNvSpPr>
            <a:spLocks noGrp="1"/>
          </p:cNvSpPr>
          <p:nvPr>
            <p:ph type="sldNum" sz="quarter" idx="5"/>
          </p:nvPr>
        </p:nvSpPr>
        <p:spPr/>
        <p:txBody>
          <a:bodyPr/>
          <a:lstStyle/>
          <a:p>
            <a:pPr>
              <a:defRPr/>
            </a:pPr>
            <a:fld id="{6FBC149E-0B23-406A-A970-66740E972C51}" type="slidenum">
              <a:rPr lang="en-US" altLang="en-US" smtClean="0"/>
              <a:pPr>
                <a:defRPr/>
              </a:pPr>
              <a:t>2</a:t>
            </a:fld>
            <a:endParaRPr lang="en-US" altLang="en-US"/>
          </a:p>
        </p:txBody>
      </p:sp>
    </p:spTree>
    <p:extLst>
      <p:ext uri="{BB962C8B-B14F-4D97-AF65-F5344CB8AC3E}">
        <p14:creationId xmlns:p14="http://schemas.microsoft.com/office/powerpoint/2010/main" val="38020347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was recently asked if an RV park with 4 hookups, that are never all full would be a PWS because it has 4 connections. No, it might be a PWS, but that would depend on peak 60-day population. However, the total number of connections should still be inventoried so we know the capacity and have better insight on the potential population. This gets grey and should be evaluated on a case-by-case basis. If there are four RV spaces and the operator does not keep good records, we should probably assume they could all be full at any given time (which would be 4 connections).</a:t>
            </a:r>
          </a:p>
        </p:txBody>
      </p:sp>
      <p:sp>
        <p:nvSpPr>
          <p:cNvPr id="4" name="Slide Number Placeholder 3"/>
          <p:cNvSpPr>
            <a:spLocks noGrp="1"/>
          </p:cNvSpPr>
          <p:nvPr>
            <p:ph type="sldNum" sz="quarter" idx="5"/>
          </p:nvPr>
        </p:nvSpPr>
        <p:spPr/>
        <p:txBody>
          <a:bodyPr/>
          <a:lstStyle/>
          <a:p>
            <a:pPr>
              <a:defRPr/>
            </a:pPr>
            <a:fld id="{6FBC149E-0B23-406A-A970-66740E972C51}" type="slidenum">
              <a:rPr lang="en-US" altLang="en-US" smtClean="0"/>
              <a:pPr>
                <a:defRPr/>
              </a:pPr>
              <a:t>4</a:t>
            </a:fld>
            <a:endParaRPr lang="en-US" altLang="en-US"/>
          </a:p>
        </p:txBody>
      </p:sp>
    </p:spTree>
    <p:extLst>
      <p:ext uri="{BB962C8B-B14F-4D97-AF65-F5344CB8AC3E}">
        <p14:creationId xmlns:p14="http://schemas.microsoft.com/office/powerpoint/2010/main" val="34780948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6FBC149E-0B23-406A-A970-66740E972C51}" type="slidenum">
              <a:rPr lang="en-US" altLang="en-US" smtClean="0"/>
              <a:pPr>
                <a:defRPr/>
              </a:pPr>
              <a:t>5</a:t>
            </a:fld>
            <a:endParaRPr lang="en-US" altLang="en-US"/>
          </a:p>
        </p:txBody>
      </p:sp>
    </p:spTree>
    <p:extLst>
      <p:ext uri="{BB962C8B-B14F-4D97-AF65-F5344CB8AC3E}">
        <p14:creationId xmlns:p14="http://schemas.microsoft.com/office/powerpoint/2010/main" val="36634630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 not dilute population</a:t>
            </a:r>
          </a:p>
        </p:txBody>
      </p:sp>
      <p:sp>
        <p:nvSpPr>
          <p:cNvPr id="4" name="Slide Number Placeholder 3"/>
          <p:cNvSpPr>
            <a:spLocks noGrp="1"/>
          </p:cNvSpPr>
          <p:nvPr>
            <p:ph type="sldNum" sz="quarter" idx="5"/>
          </p:nvPr>
        </p:nvSpPr>
        <p:spPr/>
        <p:txBody>
          <a:bodyPr/>
          <a:lstStyle/>
          <a:p>
            <a:pPr>
              <a:defRPr/>
            </a:pPr>
            <a:fld id="{6FBC149E-0B23-406A-A970-66740E972C51}" type="slidenum">
              <a:rPr lang="en-US" altLang="en-US" smtClean="0"/>
              <a:pPr>
                <a:defRPr/>
              </a:pPr>
              <a:t>6</a:t>
            </a:fld>
            <a:endParaRPr lang="en-US" altLang="en-US"/>
          </a:p>
        </p:txBody>
      </p:sp>
    </p:spTree>
    <p:extLst>
      <p:ext uri="{BB962C8B-B14F-4D97-AF65-F5344CB8AC3E}">
        <p14:creationId xmlns:p14="http://schemas.microsoft.com/office/powerpoint/2010/main" val="16590232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6FBC149E-0B23-406A-A970-66740E972C51}" type="slidenum">
              <a:rPr lang="en-US" altLang="en-US" smtClean="0"/>
              <a:pPr>
                <a:defRPr/>
              </a:pPr>
              <a:t>7</a:t>
            </a:fld>
            <a:endParaRPr lang="en-US" altLang="en-US"/>
          </a:p>
        </p:txBody>
      </p:sp>
    </p:spTree>
    <p:extLst>
      <p:ext uri="{BB962C8B-B14F-4D97-AF65-F5344CB8AC3E}">
        <p14:creationId xmlns:p14="http://schemas.microsoft.com/office/powerpoint/2010/main" val="373022244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7">
            <a:extLst>
              <a:ext uri="{FF2B5EF4-FFF2-40B4-BE49-F238E27FC236}">
                <a16:creationId xmlns:a16="http://schemas.microsoft.com/office/drawing/2014/main" id="{54B4F27F-1D5E-41D5-829E-8700C09B7E7E}"/>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5588"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6" name="Rectangle 2"/>
          <p:cNvSpPr>
            <a:spLocks noGrp="1" noChangeArrowheads="1"/>
          </p:cNvSpPr>
          <p:nvPr>
            <p:ph type="ctrTitle"/>
          </p:nvPr>
        </p:nvSpPr>
        <p:spPr>
          <a:xfrm>
            <a:off x="685800" y="682625"/>
            <a:ext cx="7772400" cy="1470025"/>
          </a:xfrm>
        </p:spPr>
        <p:txBody>
          <a:bodyPr/>
          <a:lstStyle>
            <a:lvl1pPr algn="ctr">
              <a:defRPr/>
            </a:lvl1pPr>
          </a:lstStyle>
          <a:p>
            <a:pPr lvl="0"/>
            <a:r>
              <a:rPr lang="en-US" altLang="en-US" noProof="0"/>
              <a:t>Title</a:t>
            </a:r>
          </a:p>
        </p:txBody>
      </p:sp>
      <p:sp>
        <p:nvSpPr>
          <p:cNvPr id="6147" name="Rectangle 3"/>
          <p:cNvSpPr>
            <a:spLocks noGrp="1" noChangeArrowheads="1"/>
          </p:cNvSpPr>
          <p:nvPr>
            <p:ph type="subTitle" idx="1"/>
          </p:nvPr>
        </p:nvSpPr>
        <p:spPr>
          <a:xfrm>
            <a:off x="1371600" y="2438400"/>
            <a:ext cx="6400800" cy="1752600"/>
          </a:xfrm>
        </p:spPr>
        <p:txBody>
          <a:bodyPr/>
          <a:lstStyle>
            <a:lvl1pPr marL="0" indent="0" algn="ctr">
              <a:buFontTx/>
              <a:buNone/>
              <a:defRPr sz="1400"/>
            </a:lvl1pPr>
          </a:lstStyle>
          <a:p>
            <a:pPr lvl="0"/>
            <a:r>
              <a:rPr lang="en-US" altLang="en-US" noProof="0"/>
              <a:t>Click to edit Master subtitle style</a:t>
            </a:r>
          </a:p>
        </p:txBody>
      </p:sp>
      <p:sp>
        <p:nvSpPr>
          <p:cNvPr id="5" name="Rectangle 5">
            <a:extLst>
              <a:ext uri="{FF2B5EF4-FFF2-40B4-BE49-F238E27FC236}">
                <a16:creationId xmlns:a16="http://schemas.microsoft.com/office/drawing/2014/main" id="{84C76DE2-19FE-44D4-AAC6-72EF00982772}"/>
              </a:ext>
            </a:extLst>
          </p:cNvPr>
          <p:cNvSpPr>
            <a:spLocks noGrp="1" noChangeArrowheads="1"/>
          </p:cNvSpPr>
          <p:nvPr>
            <p:ph type="ftr" sz="quarter" idx="10"/>
          </p:nvPr>
        </p:nvSpPr>
        <p:spPr>
          <a:xfrm>
            <a:off x="2895600" y="6096000"/>
            <a:ext cx="2895600" cy="476250"/>
          </a:xfrm>
        </p:spPr>
        <p:txBody>
          <a:bodyPr/>
          <a:lstStyle>
            <a:lvl1pPr algn="l" eaLnBrk="0" hangingPunct="0">
              <a:spcBef>
                <a:spcPct val="50000"/>
              </a:spcBef>
              <a:defRPr/>
            </a:lvl1pPr>
          </a:lstStyle>
          <a:p>
            <a:pPr>
              <a:defRPr/>
            </a:pPr>
            <a:r>
              <a:rPr lang="en-US" altLang="en-US"/>
              <a:t>(Enter) DEPARTMENT (ALL CAPS)</a:t>
            </a:r>
            <a:br>
              <a:rPr lang="en-US" altLang="en-US"/>
            </a:br>
            <a:r>
              <a:rPr lang="en-US" altLang="en-US"/>
              <a:t>(Enter) Division or Office (Mixed Case)</a:t>
            </a:r>
          </a:p>
          <a:p>
            <a:pPr>
              <a:defRPr/>
            </a:pPr>
            <a:endParaRPr lang="en-US" altLang="en-US"/>
          </a:p>
        </p:txBody>
      </p:sp>
    </p:spTree>
    <p:extLst>
      <p:ext uri="{BB962C8B-B14F-4D97-AF65-F5344CB8AC3E}">
        <p14:creationId xmlns:p14="http://schemas.microsoft.com/office/powerpoint/2010/main" val="29022041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E1BAFEF7-02F0-4757-B7F7-6ABCF5B48B8B}"/>
              </a:ext>
            </a:extLst>
          </p:cNvPr>
          <p:cNvSpPr>
            <a:spLocks noGrp="1" noChangeArrowheads="1"/>
          </p:cNvSpPr>
          <p:nvPr>
            <p:ph type="dt" sz="half" idx="10"/>
          </p:nvPr>
        </p:nvSpPr>
        <p:spPr>
          <a:ln/>
        </p:spPr>
        <p:txBody>
          <a:bodyPr/>
          <a:lstStyle>
            <a:lvl1pPr>
              <a:defRPr/>
            </a:lvl1pPr>
          </a:lstStyle>
          <a:p>
            <a:pPr>
              <a:defRPr/>
            </a:pPr>
            <a:r>
              <a:rPr lang="en-US" altLang="en-US"/>
              <a:t>(Enter) DEPARTMENT (ALL CAPS)</a:t>
            </a:r>
            <a:br>
              <a:rPr lang="en-US" altLang="en-US"/>
            </a:br>
            <a:r>
              <a:rPr lang="en-US" altLang="en-US"/>
              <a:t>(Enter) Division or Office (Mixed Case)</a:t>
            </a:r>
          </a:p>
          <a:p>
            <a:pPr>
              <a:defRPr/>
            </a:pPr>
            <a:endParaRPr lang="en-US" altLang="en-US"/>
          </a:p>
        </p:txBody>
      </p:sp>
      <p:sp>
        <p:nvSpPr>
          <p:cNvPr id="5" name="Rectangle 8">
            <a:extLst>
              <a:ext uri="{FF2B5EF4-FFF2-40B4-BE49-F238E27FC236}">
                <a16:creationId xmlns:a16="http://schemas.microsoft.com/office/drawing/2014/main" id="{735ECC3C-9459-4BEA-995A-4459C3EC0F1C}"/>
              </a:ext>
            </a:extLst>
          </p:cNvPr>
          <p:cNvSpPr>
            <a:spLocks noGrp="1" noChangeArrowheads="1"/>
          </p:cNvSpPr>
          <p:nvPr>
            <p:ph type="sldNum" sz="quarter" idx="11"/>
          </p:nvPr>
        </p:nvSpPr>
        <p:spPr>
          <a:ln/>
        </p:spPr>
        <p:txBody>
          <a:bodyPr/>
          <a:lstStyle>
            <a:lvl1pPr>
              <a:defRPr/>
            </a:lvl1pPr>
          </a:lstStyle>
          <a:p>
            <a:pPr>
              <a:defRPr/>
            </a:pPr>
            <a:fld id="{27E88778-A058-4F95-AB82-943A933B66FC}" type="slidenum">
              <a:rPr lang="en-US" altLang="en-US"/>
              <a:pPr>
                <a:defRPr/>
              </a:pPr>
              <a:t>‹#›</a:t>
            </a:fld>
            <a:endParaRPr lang="en-US" altLang="en-US"/>
          </a:p>
        </p:txBody>
      </p:sp>
      <p:sp>
        <p:nvSpPr>
          <p:cNvPr id="6" name="Rectangle 10">
            <a:extLst>
              <a:ext uri="{FF2B5EF4-FFF2-40B4-BE49-F238E27FC236}">
                <a16:creationId xmlns:a16="http://schemas.microsoft.com/office/drawing/2014/main" id="{74AE849C-87B8-4D78-8F67-2DD57F9F5429}"/>
              </a:ext>
            </a:extLst>
          </p:cNvPr>
          <p:cNvSpPr>
            <a:spLocks noGrp="1" noChangeArrowheads="1"/>
          </p:cNvSpPr>
          <p:nvPr>
            <p:ph type="ftr" sz="quarter" idx="12"/>
          </p:nvPr>
        </p:nvSpPr>
        <p:spPr>
          <a:ln/>
        </p:spPr>
        <p:txBody>
          <a:bodyPr/>
          <a:lstStyle>
            <a:lvl1pPr>
              <a:defRPr/>
            </a:lvl1pPr>
          </a:lstStyle>
          <a:p>
            <a:pPr>
              <a:defRPr/>
            </a:pPr>
            <a:endParaRPr lang="en-US" altLang="en-US"/>
          </a:p>
        </p:txBody>
      </p:sp>
    </p:spTree>
    <p:extLst>
      <p:ext uri="{BB962C8B-B14F-4D97-AF65-F5344CB8AC3E}">
        <p14:creationId xmlns:p14="http://schemas.microsoft.com/office/powerpoint/2010/main" val="20980446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44036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4403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21DE0D01-D210-4010-8005-8613BFFD2FC4}"/>
              </a:ext>
            </a:extLst>
          </p:cNvPr>
          <p:cNvSpPr>
            <a:spLocks noGrp="1" noChangeArrowheads="1"/>
          </p:cNvSpPr>
          <p:nvPr>
            <p:ph type="dt" sz="half" idx="10"/>
          </p:nvPr>
        </p:nvSpPr>
        <p:spPr>
          <a:ln/>
        </p:spPr>
        <p:txBody>
          <a:bodyPr/>
          <a:lstStyle>
            <a:lvl1pPr>
              <a:defRPr/>
            </a:lvl1pPr>
          </a:lstStyle>
          <a:p>
            <a:pPr>
              <a:defRPr/>
            </a:pPr>
            <a:r>
              <a:rPr lang="en-US" altLang="en-US"/>
              <a:t>(Enter) DEPARTMENT (ALL CAPS)</a:t>
            </a:r>
            <a:br>
              <a:rPr lang="en-US" altLang="en-US"/>
            </a:br>
            <a:r>
              <a:rPr lang="en-US" altLang="en-US"/>
              <a:t>(Enter) Division or Office (Mixed Case)</a:t>
            </a:r>
          </a:p>
          <a:p>
            <a:pPr>
              <a:defRPr/>
            </a:pPr>
            <a:endParaRPr lang="en-US" altLang="en-US"/>
          </a:p>
        </p:txBody>
      </p:sp>
      <p:sp>
        <p:nvSpPr>
          <p:cNvPr id="5" name="Rectangle 8">
            <a:extLst>
              <a:ext uri="{FF2B5EF4-FFF2-40B4-BE49-F238E27FC236}">
                <a16:creationId xmlns:a16="http://schemas.microsoft.com/office/drawing/2014/main" id="{290E6BC6-2C02-4809-883F-701AC72890E3}"/>
              </a:ext>
            </a:extLst>
          </p:cNvPr>
          <p:cNvSpPr>
            <a:spLocks noGrp="1" noChangeArrowheads="1"/>
          </p:cNvSpPr>
          <p:nvPr>
            <p:ph type="sldNum" sz="quarter" idx="11"/>
          </p:nvPr>
        </p:nvSpPr>
        <p:spPr>
          <a:ln/>
        </p:spPr>
        <p:txBody>
          <a:bodyPr/>
          <a:lstStyle>
            <a:lvl1pPr>
              <a:defRPr/>
            </a:lvl1pPr>
          </a:lstStyle>
          <a:p>
            <a:pPr>
              <a:defRPr/>
            </a:pPr>
            <a:fld id="{23F7E3BE-7FAD-4936-9E0D-F448276B3526}" type="slidenum">
              <a:rPr lang="en-US" altLang="en-US"/>
              <a:pPr>
                <a:defRPr/>
              </a:pPr>
              <a:t>‹#›</a:t>
            </a:fld>
            <a:endParaRPr lang="en-US" altLang="en-US"/>
          </a:p>
        </p:txBody>
      </p:sp>
      <p:sp>
        <p:nvSpPr>
          <p:cNvPr id="6" name="Rectangle 10">
            <a:extLst>
              <a:ext uri="{FF2B5EF4-FFF2-40B4-BE49-F238E27FC236}">
                <a16:creationId xmlns:a16="http://schemas.microsoft.com/office/drawing/2014/main" id="{9AEC76E2-6DB2-404B-8B72-5E1C1F3759FF}"/>
              </a:ext>
            </a:extLst>
          </p:cNvPr>
          <p:cNvSpPr>
            <a:spLocks noGrp="1" noChangeArrowheads="1"/>
          </p:cNvSpPr>
          <p:nvPr>
            <p:ph type="ftr" sz="quarter" idx="12"/>
          </p:nvPr>
        </p:nvSpPr>
        <p:spPr>
          <a:ln/>
        </p:spPr>
        <p:txBody>
          <a:bodyPr/>
          <a:lstStyle>
            <a:lvl1pPr>
              <a:defRPr/>
            </a:lvl1pPr>
          </a:lstStyle>
          <a:p>
            <a:pPr>
              <a:defRPr/>
            </a:pPr>
            <a:endParaRPr lang="en-US" altLang="en-US"/>
          </a:p>
        </p:txBody>
      </p:sp>
    </p:spTree>
    <p:extLst>
      <p:ext uri="{BB962C8B-B14F-4D97-AF65-F5344CB8AC3E}">
        <p14:creationId xmlns:p14="http://schemas.microsoft.com/office/powerpoint/2010/main" val="7903269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93DEA502-5925-45BC-B3AC-FF878204989E}"/>
              </a:ext>
            </a:extLst>
          </p:cNvPr>
          <p:cNvSpPr>
            <a:spLocks noGrp="1" noChangeArrowheads="1"/>
          </p:cNvSpPr>
          <p:nvPr>
            <p:ph type="dt" sz="half" idx="10"/>
          </p:nvPr>
        </p:nvSpPr>
        <p:spPr>
          <a:ln/>
        </p:spPr>
        <p:txBody>
          <a:bodyPr/>
          <a:lstStyle>
            <a:lvl1pPr>
              <a:defRPr/>
            </a:lvl1pPr>
          </a:lstStyle>
          <a:p>
            <a:pPr>
              <a:defRPr/>
            </a:pPr>
            <a:r>
              <a:rPr lang="en-US" altLang="en-US"/>
              <a:t>(Enter) DEPARTMENT (ALL CAPS)</a:t>
            </a:r>
            <a:br>
              <a:rPr lang="en-US" altLang="en-US"/>
            </a:br>
            <a:r>
              <a:rPr lang="en-US" altLang="en-US"/>
              <a:t>(Enter) Division or Office (Mixed Case)</a:t>
            </a:r>
          </a:p>
          <a:p>
            <a:pPr>
              <a:defRPr/>
            </a:pPr>
            <a:endParaRPr lang="en-US" altLang="en-US"/>
          </a:p>
        </p:txBody>
      </p:sp>
      <p:sp>
        <p:nvSpPr>
          <p:cNvPr id="5" name="Rectangle 8">
            <a:extLst>
              <a:ext uri="{FF2B5EF4-FFF2-40B4-BE49-F238E27FC236}">
                <a16:creationId xmlns:a16="http://schemas.microsoft.com/office/drawing/2014/main" id="{EC8E3A56-724B-4964-8D87-F42C71988A79}"/>
              </a:ext>
            </a:extLst>
          </p:cNvPr>
          <p:cNvSpPr>
            <a:spLocks noGrp="1" noChangeArrowheads="1"/>
          </p:cNvSpPr>
          <p:nvPr>
            <p:ph type="sldNum" sz="quarter" idx="11"/>
          </p:nvPr>
        </p:nvSpPr>
        <p:spPr>
          <a:ln/>
        </p:spPr>
        <p:txBody>
          <a:bodyPr/>
          <a:lstStyle>
            <a:lvl1pPr>
              <a:defRPr/>
            </a:lvl1pPr>
          </a:lstStyle>
          <a:p>
            <a:pPr>
              <a:defRPr/>
            </a:pPr>
            <a:fld id="{C11C7BF4-2AD0-47B3-A555-BE4F690C6010}" type="slidenum">
              <a:rPr lang="en-US" altLang="en-US"/>
              <a:pPr>
                <a:defRPr/>
              </a:pPr>
              <a:t>‹#›</a:t>
            </a:fld>
            <a:endParaRPr lang="en-US" altLang="en-US"/>
          </a:p>
        </p:txBody>
      </p:sp>
      <p:sp>
        <p:nvSpPr>
          <p:cNvPr id="6" name="Rectangle 10">
            <a:extLst>
              <a:ext uri="{FF2B5EF4-FFF2-40B4-BE49-F238E27FC236}">
                <a16:creationId xmlns:a16="http://schemas.microsoft.com/office/drawing/2014/main" id="{14635AFA-4C6F-4D70-97C9-5BA5AC5511DE}"/>
              </a:ext>
            </a:extLst>
          </p:cNvPr>
          <p:cNvSpPr>
            <a:spLocks noGrp="1" noChangeArrowheads="1"/>
          </p:cNvSpPr>
          <p:nvPr>
            <p:ph type="ftr" sz="quarter" idx="12"/>
          </p:nvPr>
        </p:nvSpPr>
        <p:spPr>
          <a:ln/>
        </p:spPr>
        <p:txBody>
          <a:bodyPr/>
          <a:lstStyle>
            <a:lvl1pPr>
              <a:defRPr/>
            </a:lvl1pPr>
          </a:lstStyle>
          <a:p>
            <a:pPr>
              <a:defRPr/>
            </a:pPr>
            <a:endParaRPr lang="en-US" altLang="en-US"/>
          </a:p>
        </p:txBody>
      </p:sp>
    </p:spTree>
    <p:extLst>
      <p:ext uri="{BB962C8B-B14F-4D97-AF65-F5344CB8AC3E}">
        <p14:creationId xmlns:p14="http://schemas.microsoft.com/office/powerpoint/2010/main" val="32640750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Rectangle 4">
            <a:extLst>
              <a:ext uri="{FF2B5EF4-FFF2-40B4-BE49-F238E27FC236}">
                <a16:creationId xmlns:a16="http://schemas.microsoft.com/office/drawing/2014/main" id="{0CD4B8DB-1B75-45C5-B1A2-C2A743ACFE0A}"/>
              </a:ext>
            </a:extLst>
          </p:cNvPr>
          <p:cNvSpPr>
            <a:spLocks noGrp="1" noChangeArrowheads="1"/>
          </p:cNvSpPr>
          <p:nvPr>
            <p:ph type="dt" sz="half" idx="10"/>
          </p:nvPr>
        </p:nvSpPr>
        <p:spPr>
          <a:ln/>
        </p:spPr>
        <p:txBody>
          <a:bodyPr/>
          <a:lstStyle>
            <a:lvl1pPr>
              <a:defRPr/>
            </a:lvl1pPr>
          </a:lstStyle>
          <a:p>
            <a:pPr>
              <a:defRPr/>
            </a:pPr>
            <a:r>
              <a:rPr lang="en-US" altLang="en-US"/>
              <a:t>(Enter) DEPARTMENT (ALL CAPS)</a:t>
            </a:r>
            <a:br>
              <a:rPr lang="en-US" altLang="en-US"/>
            </a:br>
            <a:r>
              <a:rPr lang="en-US" altLang="en-US"/>
              <a:t>(Enter) Division or Office (Mixed Case)</a:t>
            </a:r>
          </a:p>
          <a:p>
            <a:pPr>
              <a:defRPr/>
            </a:pPr>
            <a:endParaRPr lang="en-US" altLang="en-US"/>
          </a:p>
        </p:txBody>
      </p:sp>
      <p:sp>
        <p:nvSpPr>
          <p:cNvPr id="5" name="Rectangle 8">
            <a:extLst>
              <a:ext uri="{FF2B5EF4-FFF2-40B4-BE49-F238E27FC236}">
                <a16:creationId xmlns:a16="http://schemas.microsoft.com/office/drawing/2014/main" id="{C10077D5-47DA-48A6-9874-3FF56966A226}"/>
              </a:ext>
            </a:extLst>
          </p:cNvPr>
          <p:cNvSpPr>
            <a:spLocks noGrp="1" noChangeArrowheads="1"/>
          </p:cNvSpPr>
          <p:nvPr>
            <p:ph type="sldNum" sz="quarter" idx="11"/>
          </p:nvPr>
        </p:nvSpPr>
        <p:spPr>
          <a:ln/>
        </p:spPr>
        <p:txBody>
          <a:bodyPr/>
          <a:lstStyle>
            <a:lvl1pPr>
              <a:defRPr/>
            </a:lvl1pPr>
          </a:lstStyle>
          <a:p>
            <a:pPr>
              <a:defRPr/>
            </a:pPr>
            <a:fld id="{15F97337-B311-4A4E-BF3F-C16BE20EA715}" type="slidenum">
              <a:rPr lang="en-US" altLang="en-US"/>
              <a:pPr>
                <a:defRPr/>
              </a:pPr>
              <a:t>‹#›</a:t>
            </a:fld>
            <a:endParaRPr lang="en-US" altLang="en-US"/>
          </a:p>
        </p:txBody>
      </p:sp>
      <p:sp>
        <p:nvSpPr>
          <p:cNvPr id="6" name="Rectangle 10">
            <a:extLst>
              <a:ext uri="{FF2B5EF4-FFF2-40B4-BE49-F238E27FC236}">
                <a16:creationId xmlns:a16="http://schemas.microsoft.com/office/drawing/2014/main" id="{9D7377A3-E005-4470-B7AA-D0B981470167}"/>
              </a:ext>
            </a:extLst>
          </p:cNvPr>
          <p:cNvSpPr>
            <a:spLocks noGrp="1" noChangeArrowheads="1"/>
          </p:cNvSpPr>
          <p:nvPr>
            <p:ph type="ftr" sz="quarter" idx="12"/>
          </p:nvPr>
        </p:nvSpPr>
        <p:spPr>
          <a:ln/>
        </p:spPr>
        <p:txBody>
          <a:bodyPr/>
          <a:lstStyle>
            <a:lvl1pPr>
              <a:defRPr/>
            </a:lvl1pPr>
          </a:lstStyle>
          <a:p>
            <a:pPr>
              <a:defRPr/>
            </a:pPr>
            <a:endParaRPr lang="en-US" altLang="en-US"/>
          </a:p>
        </p:txBody>
      </p:sp>
    </p:spTree>
    <p:extLst>
      <p:ext uri="{BB962C8B-B14F-4D97-AF65-F5344CB8AC3E}">
        <p14:creationId xmlns:p14="http://schemas.microsoft.com/office/powerpoint/2010/main" val="27705928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E5C79088-B6CF-476F-ABCC-711CDBA35E21}"/>
              </a:ext>
            </a:extLst>
          </p:cNvPr>
          <p:cNvSpPr>
            <a:spLocks noGrp="1" noChangeArrowheads="1"/>
          </p:cNvSpPr>
          <p:nvPr>
            <p:ph type="dt" sz="half" idx="10"/>
          </p:nvPr>
        </p:nvSpPr>
        <p:spPr>
          <a:ln/>
        </p:spPr>
        <p:txBody>
          <a:bodyPr/>
          <a:lstStyle>
            <a:lvl1pPr>
              <a:defRPr/>
            </a:lvl1pPr>
          </a:lstStyle>
          <a:p>
            <a:pPr>
              <a:defRPr/>
            </a:pPr>
            <a:r>
              <a:rPr lang="en-US" altLang="en-US"/>
              <a:t>(Enter) DEPARTMENT (ALL CAPS)</a:t>
            </a:r>
            <a:br>
              <a:rPr lang="en-US" altLang="en-US"/>
            </a:br>
            <a:r>
              <a:rPr lang="en-US" altLang="en-US"/>
              <a:t>(Enter) Division or Office (Mixed Case)</a:t>
            </a:r>
          </a:p>
          <a:p>
            <a:pPr>
              <a:defRPr/>
            </a:pPr>
            <a:endParaRPr lang="en-US" altLang="en-US"/>
          </a:p>
        </p:txBody>
      </p:sp>
      <p:sp>
        <p:nvSpPr>
          <p:cNvPr id="6" name="Rectangle 8">
            <a:extLst>
              <a:ext uri="{FF2B5EF4-FFF2-40B4-BE49-F238E27FC236}">
                <a16:creationId xmlns:a16="http://schemas.microsoft.com/office/drawing/2014/main" id="{E2A914B4-49BB-47CB-96DD-4A945D954E39}"/>
              </a:ext>
            </a:extLst>
          </p:cNvPr>
          <p:cNvSpPr>
            <a:spLocks noGrp="1" noChangeArrowheads="1"/>
          </p:cNvSpPr>
          <p:nvPr>
            <p:ph type="sldNum" sz="quarter" idx="11"/>
          </p:nvPr>
        </p:nvSpPr>
        <p:spPr>
          <a:ln/>
        </p:spPr>
        <p:txBody>
          <a:bodyPr/>
          <a:lstStyle>
            <a:lvl1pPr>
              <a:defRPr/>
            </a:lvl1pPr>
          </a:lstStyle>
          <a:p>
            <a:pPr>
              <a:defRPr/>
            </a:pPr>
            <a:fld id="{CBBD6A5A-40BC-4662-9790-D4C2B860E957}" type="slidenum">
              <a:rPr lang="en-US" altLang="en-US"/>
              <a:pPr>
                <a:defRPr/>
              </a:pPr>
              <a:t>‹#›</a:t>
            </a:fld>
            <a:endParaRPr lang="en-US" altLang="en-US"/>
          </a:p>
        </p:txBody>
      </p:sp>
      <p:sp>
        <p:nvSpPr>
          <p:cNvPr id="7" name="Rectangle 10">
            <a:extLst>
              <a:ext uri="{FF2B5EF4-FFF2-40B4-BE49-F238E27FC236}">
                <a16:creationId xmlns:a16="http://schemas.microsoft.com/office/drawing/2014/main" id="{07947613-2B04-45EE-9C32-4A4240CCF9D8}"/>
              </a:ext>
            </a:extLst>
          </p:cNvPr>
          <p:cNvSpPr>
            <a:spLocks noGrp="1" noChangeArrowheads="1"/>
          </p:cNvSpPr>
          <p:nvPr>
            <p:ph type="ftr" sz="quarter" idx="12"/>
          </p:nvPr>
        </p:nvSpPr>
        <p:spPr>
          <a:ln/>
        </p:spPr>
        <p:txBody>
          <a:bodyPr/>
          <a:lstStyle>
            <a:lvl1pPr>
              <a:defRPr/>
            </a:lvl1pPr>
          </a:lstStyle>
          <a:p>
            <a:pPr>
              <a:defRPr/>
            </a:pPr>
            <a:endParaRPr lang="en-US" altLang="en-US"/>
          </a:p>
        </p:txBody>
      </p:sp>
    </p:spTree>
    <p:extLst>
      <p:ext uri="{BB962C8B-B14F-4D97-AF65-F5344CB8AC3E}">
        <p14:creationId xmlns:p14="http://schemas.microsoft.com/office/powerpoint/2010/main" val="36850988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BB44BB8E-4EE2-4E22-915D-1C68A78707A7}"/>
              </a:ext>
            </a:extLst>
          </p:cNvPr>
          <p:cNvSpPr>
            <a:spLocks noGrp="1" noChangeArrowheads="1"/>
          </p:cNvSpPr>
          <p:nvPr>
            <p:ph type="dt" sz="half" idx="10"/>
          </p:nvPr>
        </p:nvSpPr>
        <p:spPr>
          <a:ln/>
        </p:spPr>
        <p:txBody>
          <a:bodyPr/>
          <a:lstStyle>
            <a:lvl1pPr>
              <a:defRPr/>
            </a:lvl1pPr>
          </a:lstStyle>
          <a:p>
            <a:pPr>
              <a:defRPr/>
            </a:pPr>
            <a:r>
              <a:rPr lang="en-US" altLang="en-US"/>
              <a:t>(Enter) DEPARTMENT (ALL CAPS)</a:t>
            </a:r>
            <a:br>
              <a:rPr lang="en-US" altLang="en-US"/>
            </a:br>
            <a:r>
              <a:rPr lang="en-US" altLang="en-US"/>
              <a:t>(Enter) Division or Office (Mixed Case)</a:t>
            </a:r>
          </a:p>
          <a:p>
            <a:pPr>
              <a:defRPr/>
            </a:pPr>
            <a:endParaRPr lang="en-US" altLang="en-US"/>
          </a:p>
        </p:txBody>
      </p:sp>
      <p:sp>
        <p:nvSpPr>
          <p:cNvPr id="8" name="Rectangle 8">
            <a:extLst>
              <a:ext uri="{FF2B5EF4-FFF2-40B4-BE49-F238E27FC236}">
                <a16:creationId xmlns:a16="http://schemas.microsoft.com/office/drawing/2014/main" id="{29ABFB98-00BC-4BE3-8406-6ADDC8E76FE2}"/>
              </a:ext>
            </a:extLst>
          </p:cNvPr>
          <p:cNvSpPr>
            <a:spLocks noGrp="1" noChangeArrowheads="1"/>
          </p:cNvSpPr>
          <p:nvPr>
            <p:ph type="sldNum" sz="quarter" idx="11"/>
          </p:nvPr>
        </p:nvSpPr>
        <p:spPr>
          <a:ln/>
        </p:spPr>
        <p:txBody>
          <a:bodyPr/>
          <a:lstStyle>
            <a:lvl1pPr>
              <a:defRPr/>
            </a:lvl1pPr>
          </a:lstStyle>
          <a:p>
            <a:pPr>
              <a:defRPr/>
            </a:pPr>
            <a:fld id="{62A11202-6E90-4B6F-B0C0-DB6E6B73006E}" type="slidenum">
              <a:rPr lang="en-US" altLang="en-US"/>
              <a:pPr>
                <a:defRPr/>
              </a:pPr>
              <a:t>‹#›</a:t>
            </a:fld>
            <a:endParaRPr lang="en-US" altLang="en-US"/>
          </a:p>
        </p:txBody>
      </p:sp>
      <p:sp>
        <p:nvSpPr>
          <p:cNvPr id="9" name="Rectangle 10">
            <a:extLst>
              <a:ext uri="{FF2B5EF4-FFF2-40B4-BE49-F238E27FC236}">
                <a16:creationId xmlns:a16="http://schemas.microsoft.com/office/drawing/2014/main" id="{091D1670-975B-41A6-808D-96E2FDC64577}"/>
              </a:ext>
            </a:extLst>
          </p:cNvPr>
          <p:cNvSpPr>
            <a:spLocks noGrp="1" noChangeArrowheads="1"/>
          </p:cNvSpPr>
          <p:nvPr>
            <p:ph type="ftr" sz="quarter" idx="12"/>
          </p:nvPr>
        </p:nvSpPr>
        <p:spPr>
          <a:ln/>
        </p:spPr>
        <p:txBody>
          <a:bodyPr/>
          <a:lstStyle>
            <a:lvl1pPr>
              <a:defRPr/>
            </a:lvl1pPr>
          </a:lstStyle>
          <a:p>
            <a:pPr>
              <a:defRPr/>
            </a:pPr>
            <a:endParaRPr lang="en-US" altLang="en-US"/>
          </a:p>
        </p:txBody>
      </p:sp>
    </p:spTree>
    <p:extLst>
      <p:ext uri="{BB962C8B-B14F-4D97-AF65-F5344CB8AC3E}">
        <p14:creationId xmlns:p14="http://schemas.microsoft.com/office/powerpoint/2010/main" val="9510696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C1AD498F-2C61-4987-8433-0DEBA9F6DBE3}"/>
              </a:ext>
            </a:extLst>
          </p:cNvPr>
          <p:cNvSpPr>
            <a:spLocks noGrp="1" noChangeArrowheads="1"/>
          </p:cNvSpPr>
          <p:nvPr>
            <p:ph type="dt" sz="half" idx="10"/>
          </p:nvPr>
        </p:nvSpPr>
        <p:spPr>
          <a:ln/>
        </p:spPr>
        <p:txBody>
          <a:bodyPr/>
          <a:lstStyle>
            <a:lvl1pPr>
              <a:defRPr/>
            </a:lvl1pPr>
          </a:lstStyle>
          <a:p>
            <a:pPr>
              <a:defRPr/>
            </a:pPr>
            <a:r>
              <a:rPr lang="en-US" altLang="en-US"/>
              <a:t>(Enter) DEPARTMENT (ALL CAPS)</a:t>
            </a:r>
            <a:br>
              <a:rPr lang="en-US" altLang="en-US"/>
            </a:br>
            <a:r>
              <a:rPr lang="en-US" altLang="en-US"/>
              <a:t>(Enter) Division or Office (Mixed Case)</a:t>
            </a:r>
          </a:p>
          <a:p>
            <a:pPr>
              <a:defRPr/>
            </a:pPr>
            <a:endParaRPr lang="en-US" altLang="en-US"/>
          </a:p>
        </p:txBody>
      </p:sp>
      <p:sp>
        <p:nvSpPr>
          <p:cNvPr id="4" name="Rectangle 8">
            <a:extLst>
              <a:ext uri="{FF2B5EF4-FFF2-40B4-BE49-F238E27FC236}">
                <a16:creationId xmlns:a16="http://schemas.microsoft.com/office/drawing/2014/main" id="{BB033FB1-8BE1-4DB0-ABE9-516266CED3F9}"/>
              </a:ext>
            </a:extLst>
          </p:cNvPr>
          <p:cNvSpPr>
            <a:spLocks noGrp="1" noChangeArrowheads="1"/>
          </p:cNvSpPr>
          <p:nvPr>
            <p:ph type="sldNum" sz="quarter" idx="11"/>
          </p:nvPr>
        </p:nvSpPr>
        <p:spPr>
          <a:ln/>
        </p:spPr>
        <p:txBody>
          <a:bodyPr/>
          <a:lstStyle>
            <a:lvl1pPr>
              <a:defRPr/>
            </a:lvl1pPr>
          </a:lstStyle>
          <a:p>
            <a:pPr>
              <a:defRPr/>
            </a:pPr>
            <a:fld id="{CAE6748E-09CB-4062-9C29-84B960E58772}" type="slidenum">
              <a:rPr lang="en-US" altLang="en-US"/>
              <a:pPr>
                <a:defRPr/>
              </a:pPr>
              <a:t>‹#›</a:t>
            </a:fld>
            <a:endParaRPr lang="en-US" altLang="en-US"/>
          </a:p>
        </p:txBody>
      </p:sp>
      <p:sp>
        <p:nvSpPr>
          <p:cNvPr id="5" name="Rectangle 10">
            <a:extLst>
              <a:ext uri="{FF2B5EF4-FFF2-40B4-BE49-F238E27FC236}">
                <a16:creationId xmlns:a16="http://schemas.microsoft.com/office/drawing/2014/main" id="{2D7A10FF-9268-4E27-9B31-5A2A3606FD5E}"/>
              </a:ext>
            </a:extLst>
          </p:cNvPr>
          <p:cNvSpPr>
            <a:spLocks noGrp="1" noChangeArrowheads="1"/>
          </p:cNvSpPr>
          <p:nvPr>
            <p:ph type="ftr" sz="quarter" idx="12"/>
          </p:nvPr>
        </p:nvSpPr>
        <p:spPr>
          <a:ln/>
        </p:spPr>
        <p:txBody>
          <a:bodyPr/>
          <a:lstStyle>
            <a:lvl1pPr>
              <a:defRPr/>
            </a:lvl1pPr>
          </a:lstStyle>
          <a:p>
            <a:pPr>
              <a:defRPr/>
            </a:pPr>
            <a:endParaRPr lang="en-US" altLang="en-US"/>
          </a:p>
        </p:txBody>
      </p:sp>
    </p:spTree>
    <p:extLst>
      <p:ext uri="{BB962C8B-B14F-4D97-AF65-F5344CB8AC3E}">
        <p14:creationId xmlns:p14="http://schemas.microsoft.com/office/powerpoint/2010/main" val="3418678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D6F86DF0-58D4-4755-BD8E-2137D5BD78DB}"/>
              </a:ext>
            </a:extLst>
          </p:cNvPr>
          <p:cNvSpPr>
            <a:spLocks noGrp="1" noChangeArrowheads="1"/>
          </p:cNvSpPr>
          <p:nvPr>
            <p:ph type="dt" sz="half" idx="10"/>
          </p:nvPr>
        </p:nvSpPr>
        <p:spPr>
          <a:ln/>
        </p:spPr>
        <p:txBody>
          <a:bodyPr/>
          <a:lstStyle>
            <a:lvl1pPr>
              <a:defRPr/>
            </a:lvl1pPr>
          </a:lstStyle>
          <a:p>
            <a:pPr>
              <a:defRPr/>
            </a:pPr>
            <a:r>
              <a:rPr lang="en-US" altLang="en-US"/>
              <a:t>(Enter) DEPARTMENT (ALL CAPS)</a:t>
            </a:r>
            <a:br>
              <a:rPr lang="en-US" altLang="en-US"/>
            </a:br>
            <a:r>
              <a:rPr lang="en-US" altLang="en-US"/>
              <a:t>(Enter) Division or Office (Mixed Case)</a:t>
            </a:r>
          </a:p>
          <a:p>
            <a:pPr>
              <a:defRPr/>
            </a:pPr>
            <a:endParaRPr lang="en-US" altLang="en-US"/>
          </a:p>
        </p:txBody>
      </p:sp>
      <p:sp>
        <p:nvSpPr>
          <p:cNvPr id="3" name="Rectangle 8">
            <a:extLst>
              <a:ext uri="{FF2B5EF4-FFF2-40B4-BE49-F238E27FC236}">
                <a16:creationId xmlns:a16="http://schemas.microsoft.com/office/drawing/2014/main" id="{9F4B32D1-9E9E-43A7-9D82-0A9A92E45CB4}"/>
              </a:ext>
            </a:extLst>
          </p:cNvPr>
          <p:cNvSpPr>
            <a:spLocks noGrp="1" noChangeArrowheads="1"/>
          </p:cNvSpPr>
          <p:nvPr>
            <p:ph type="sldNum" sz="quarter" idx="11"/>
          </p:nvPr>
        </p:nvSpPr>
        <p:spPr>
          <a:ln/>
        </p:spPr>
        <p:txBody>
          <a:bodyPr/>
          <a:lstStyle>
            <a:lvl1pPr>
              <a:defRPr/>
            </a:lvl1pPr>
          </a:lstStyle>
          <a:p>
            <a:pPr>
              <a:defRPr/>
            </a:pPr>
            <a:fld id="{2A206FE8-9D1E-4B50-8ED7-4144D74965B7}" type="slidenum">
              <a:rPr lang="en-US" altLang="en-US"/>
              <a:pPr>
                <a:defRPr/>
              </a:pPr>
              <a:t>‹#›</a:t>
            </a:fld>
            <a:endParaRPr lang="en-US" altLang="en-US"/>
          </a:p>
        </p:txBody>
      </p:sp>
      <p:sp>
        <p:nvSpPr>
          <p:cNvPr id="4" name="Rectangle 10">
            <a:extLst>
              <a:ext uri="{FF2B5EF4-FFF2-40B4-BE49-F238E27FC236}">
                <a16:creationId xmlns:a16="http://schemas.microsoft.com/office/drawing/2014/main" id="{E9062DA1-975D-4B34-9AF1-07A6E1CDB8AF}"/>
              </a:ext>
            </a:extLst>
          </p:cNvPr>
          <p:cNvSpPr>
            <a:spLocks noGrp="1" noChangeArrowheads="1"/>
          </p:cNvSpPr>
          <p:nvPr>
            <p:ph type="ftr" sz="quarter" idx="12"/>
          </p:nvPr>
        </p:nvSpPr>
        <p:spPr>
          <a:ln/>
        </p:spPr>
        <p:txBody>
          <a:bodyPr/>
          <a:lstStyle>
            <a:lvl1pPr>
              <a:defRPr/>
            </a:lvl1pPr>
          </a:lstStyle>
          <a:p>
            <a:pPr>
              <a:defRPr/>
            </a:pPr>
            <a:endParaRPr lang="en-US" altLang="en-US"/>
          </a:p>
        </p:txBody>
      </p:sp>
    </p:spTree>
    <p:extLst>
      <p:ext uri="{BB962C8B-B14F-4D97-AF65-F5344CB8AC3E}">
        <p14:creationId xmlns:p14="http://schemas.microsoft.com/office/powerpoint/2010/main" val="14479440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4">
            <a:extLst>
              <a:ext uri="{FF2B5EF4-FFF2-40B4-BE49-F238E27FC236}">
                <a16:creationId xmlns:a16="http://schemas.microsoft.com/office/drawing/2014/main" id="{4D8C9B00-4D89-4A74-881A-66F0DD678D00}"/>
              </a:ext>
            </a:extLst>
          </p:cNvPr>
          <p:cNvSpPr>
            <a:spLocks noGrp="1" noChangeArrowheads="1"/>
          </p:cNvSpPr>
          <p:nvPr>
            <p:ph type="dt" sz="half" idx="10"/>
          </p:nvPr>
        </p:nvSpPr>
        <p:spPr>
          <a:ln/>
        </p:spPr>
        <p:txBody>
          <a:bodyPr/>
          <a:lstStyle>
            <a:lvl1pPr>
              <a:defRPr/>
            </a:lvl1pPr>
          </a:lstStyle>
          <a:p>
            <a:pPr>
              <a:defRPr/>
            </a:pPr>
            <a:r>
              <a:rPr lang="en-US" altLang="en-US"/>
              <a:t>(Enter) DEPARTMENT (ALL CAPS)</a:t>
            </a:r>
            <a:br>
              <a:rPr lang="en-US" altLang="en-US"/>
            </a:br>
            <a:r>
              <a:rPr lang="en-US" altLang="en-US"/>
              <a:t>(Enter) Division or Office (Mixed Case)</a:t>
            </a:r>
          </a:p>
          <a:p>
            <a:pPr>
              <a:defRPr/>
            </a:pPr>
            <a:endParaRPr lang="en-US" altLang="en-US"/>
          </a:p>
        </p:txBody>
      </p:sp>
      <p:sp>
        <p:nvSpPr>
          <p:cNvPr id="6" name="Rectangle 8">
            <a:extLst>
              <a:ext uri="{FF2B5EF4-FFF2-40B4-BE49-F238E27FC236}">
                <a16:creationId xmlns:a16="http://schemas.microsoft.com/office/drawing/2014/main" id="{519FB060-57A4-4E6F-8FDB-321635B2FAD3}"/>
              </a:ext>
            </a:extLst>
          </p:cNvPr>
          <p:cNvSpPr>
            <a:spLocks noGrp="1" noChangeArrowheads="1"/>
          </p:cNvSpPr>
          <p:nvPr>
            <p:ph type="sldNum" sz="quarter" idx="11"/>
          </p:nvPr>
        </p:nvSpPr>
        <p:spPr>
          <a:ln/>
        </p:spPr>
        <p:txBody>
          <a:bodyPr/>
          <a:lstStyle>
            <a:lvl1pPr>
              <a:defRPr/>
            </a:lvl1pPr>
          </a:lstStyle>
          <a:p>
            <a:pPr>
              <a:defRPr/>
            </a:pPr>
            <a:fld id="{730E0161-957E-402E-8C87-5EAF0897012E}" type="slidenum">
              <a:rPr lang="en-US" altLang="en-US"/>
              <a:pPr>
                <a:defRPr/>
              </a:pPr>
              <a:t>‹#›</a:t>
            </a:fld>
            <a:endParaRPr lang="en-US" altLang="en-US"/>
          </a:p>
        </p:txBody>
      </p:sp>
      <p:sp>
        <p:nvSpPr>
          <p:cNvPr id="7" name="Rectangle 10">
            <a:extLst>
              <a:ext uri="{FF2B5EF4-FFF2-40B4-BE49-F238E27FC236}">
                <a16:creationId xmlns:a16="http://schemas.microsoft.com/office/drawing/2014/main" id="{B8AACC83-37E8-4248-91E2-90F86140721F}"/>
              </a:ext>
            </a:extLst>
          </p:cNvPr>
          <p:cNvSpPr>
            <a:spLocks noGrp="1" noChangeArrowheads="1"/>
          </p:cNvSpPr>
          <p:nvPr>
            <p:ph type="ftr" sz="quarter" idx="12"/>
          </p:nvPr>
        </p:nvSpPr>
        <p:spPr>
          <a:ln/>
        </p:spPr>
        <p:txBody>
          <a:bodyPr/>
          <a:lstStyle>
            <a:lvl1pPr>
              <a:defRPr/>
            </a:lvl1pPr>
          </a:lstStyle>
          <a:p>
            <a:pPr>
              <a:defRPr/>
            </a:pPr>
            <a:endParaRPr lang="en-US" altLang="en-US"/>
          </a:p>
        </p:txBody>
      </p:sp>
    </p:spTree>
    <p:extLst>
      <p:ext uri="{BB962C8B-B14F-4D97-AF65-F5344CB8AC3E}">
        <p14:creationId xmlns:p14="http://schemas.microsoft.com/office/powerpoint/2010/main" val="29564254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4">
            <a:extLst>
              <a:ext uri="{FF2B5EF4-FFF2-40B4-BE49-F238E27FC236}">
                <a16:creationId xmlns:a16="http://schemas.microsoft.com/office/drawing/2014/main" id="{4B5B354B-3608-46BE-9C0F-029E35DDF170}"/>
              </a:ext>
            </a:extLst>
          </p:cNvPr>
          <p:cNvSpPr>
            <a:spLocks noGrp="1" noChangeArrowheads="1"/>
          </p:cNvSpPr>
          <p:nvPr>
            <p:ph type="dt" sz="half" idx="10"/>
          </p:nvPr>
        </p:nvSpPr>
        <p:spPr>
          <a:ln/>
        </p:spPr>
        <p:txBody>
          <a:bodyPr/>
          <a:lstStyle>
            <a:lvl1pPr>
              <a:defRPr/>
            </a:lvl1pPr>
          </a:lstStyle>
          <a:p>
            <a:pPr>
              <a:defRPr/>
            </a:pPr>
            <a:r>
              <a:rPr lang="en-US" altLang="en-US"/>
              <a:t>(Enter) DEPARTMENT (ALL CAPS)</a:t>
            </a:r>
            <a:br>
              <a:rPr lang="en-US" altLang="en-US"/>
            </a:br>
            <a:r>
              <a:rPr lang="en-US" altLang="en-US"/>
              <a:t>(Enter) Division or Office (Mixed Case)</a:t>
            </a:r>
          </a:p>
          <a:p>
            <a:pPr>
              <a:defRPr/>
            </a:pPr>
            <a:endParaRPr lang="en-US" altLang="en-US"/>
          </a:p>
        </p:txBody>
      </p:sp>
      <p:sp>
        <p:nvSpPr>
          <p:cNvPr id="6" name="Rectangle 8">
            <a:extLst>
              <a:ext uri="{FF2B5EF4-FFF2-40B4-BE49-F238E27FC236}">
                <a16:creationId xmlns:a16="http://schemas.microsoft.com/office/drawing/2014/main" id="{96E8D431-7FED-478E-8C58-8944E008BD58}"/>
              </a:ext>
            </a:extLst>
          </p:cNvPr>
          <p:cNvSpPr>
            <a:spLocks noGrp="1" noChangeArrowheads="1"/>
          </p:cNvSpPr>
          <p:nvPr>
            <p:ph type="sldNum" sz="quarter" idx="11"/>
          </p:nvPr>
        </p:nvSpPr>
        <p:spPr>
          <a:ln/>
        </p:spPr>
        <p:txBody>
          <a:bodyPr/>
          <a:lstStyle>
            <a:lvl1pPr>
              <a:defRPr/>
            </a:lvl1pPr>
          </a:lstStyle>
          <a:p>
            <a:pPr>
              <a:defRPr/>
            </a:pPr>
            <a:fld id="{266ADE86-EB5B-4949-B6BC-7D4E6A79325B}" type="slidenum">
              <a:rPr lang="en-US" altLang="en-US"/>
              <a:pPr>
                <a:defRPr/>
              </a:pPr>
              <a:t>‹#›</a:t>
            </a:fld>
            <a:endParaRPr lang="en-US" altLang="en-US"/>
          </a:p>
        </p:txBody>
      </p:sp>
      <p:sp>
        <p:nvSpPr>
          <p:cNvPr id="7" name="Rectangle 10">
            <a:extLst>
              <a:ext uri="{FF2B5EF4-FFF2-40B4-BE49-F238E27FC236}">
                <a16:creationId xmlns:a16="http://schemas.microsoft.com/office/drawing/2014/main" id="{48453175-932A-426B-B965-95FBDA3B24D3}"/>
              </a:ext>
            </a:extLst>
          </p:cNvPr>
          <p:cNvSpPr>
            <a:spLocks noGrp="1" noChangeArrowheads="1"/>
          </p:cNvSpPr>
          <p:nvPr>
            <p:ph type="ftr" sz="quarter" idx="12"/>
          </p:nvPr>
        </p:nvSpPr>
        <p:spPr>
          <a:ln/>
        </p:spPr>
        <p:txBody>
          <a:bodyPr/>
          <a:lstStyle>
            <a:lvl1pPr>
              <a:defRPr/>
            </a:lvl1pPr>
          </a:lstStyle>
          <a:p>
            <a:pPr>
              <a:defRPr/>
            </a:pPr>
            <a:endParaRPr lang="en-US" altLang="en-US"/>
          </a:p>
        </p:txBody>
      </p:sp>
    </p:spTree>
    <p:extLst>
      <p:ext uri="{BB962C8B-B14F-4D97-AF65-F5344CB8AC3E}">
        <p14:creationId xmlns:p14="http://schemas.microsoft.com/office/powerpoint/2010/main" val="26953064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2">
            <a:extLst>
              <a:ext uri="{FF2B5EF4-FFF2-40B4-BE49-F238E27FC236}">
                <a16:creationId xmlns:a16="http://schemas.microsoft.com/office/drawing/2014/main" id="{F02A8F83-9403-4459-BCBF-62B85BF8ADA8}"/>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2">
            <a:extLst>
              <a:ext uri="{FF2B5EF4-FFF2-40B4-BE49-F238E27FC236}">
                <a16:creationId xmlns:a16="http://schemas.microsoft.com/office/drawing/2014/main" id="{F0B09241-72D1-4475-A1C4-643B3F1EF623}"/>
              </a:ext>
            </a:extLst>
          </p:cNvPr>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8" name="Rectangle 3">
            <a:extLst>
              <a:ext uri="{FF2B5EF4-FFF2-40B4-BE49-F238E27FC236}">
                <a16:creationId xmlns:a16="http://schemas.microsoft.com/office/drawing/2014/main" id="{A5C59B68-00F1-4991-B81A-60DDE0A4F8E2}"/>
              </a:ext>
            </a:extLst>
          </p:cNvPr>
          <p:cNvSpPr>
            <a:spLocks noGrp="1" noChangeArrowheads="1"/>
          </p:cNvSpPr>
          <p:nvPr>
            <p:ph type="body" idx="1"/>
          </p:nvPr>
        </p:nvSpPr>
        <p:spPr bwMode="auto">
          <a:xfrm>
            <a:off x="457200" y="1600200"/>
            <a:ext cx="82296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5124" name="Rectangle 4">
            <a:extLst>
              <a:ext uri="{FF2B5EF4-FFF2-40B4-BE49-F238E27FC236}">
                <a16:creationId xmlns:a16="http://schemas.microsoft.com/office/drawing/2014/main" id="{39273206-FE6E-4AF5-91C0-FD5199FDA834}"/>
              </a:ext>
            </a:extLst>
          </p:cNvPr>
          <p:cNvSpPr>
            <a:spLocks noGrp="1" noChangeArrowheads="1"/>
          </p:cNvSpPr>
          <p:nvPr>
            <p:ph type="dt" sz="half" idx="2"/>
          </p:nvPr>
        </p:nvSpPr>
        <p:spPr bwMode="auto">
          <a:xfrm>
            <a:off x="304800" y="5943600"/>
            <a:ext cx="35052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spcBef>
                <a:spcPct val="50000"/>
              </a:spcBef>
              <a:defRPr sz="1200">
                <a:solidFill>
                  <a:srgbClr val="005595"/>
                </a:solidFill>
                <a:latin typeface="+mn-lt"/>
              </a:defRPr>
            </a:lvl1pPr>
          </a:lstStyle>
          <a:p>
            <a:pPr>
              <a:defRPr/>
            </a:pPr>
            <a:r>
              <a:rPr lang="en-US" altLang="en-US"/>
              <a:t>(Enter) DEPARTMENT (ALL CAPS)</a:t>
            </a:r>
            <a:br>
              <a:rPr lang="en-US" altLang="en-US"/>
            </a:br>
            <a:r>
              <a:rPr lang="en-US" altLang="en-US"/>
              <a:t>(Enter) Division or Office (Mixed Case)</a:t>
            </a:r>
          </a:p>
          <a:p>
            <a:pPr>
              <a:defRPr/>
            </a:pPr>
            <a:endParaRPr lang="en-US" altLang="en-US"/>
          </a:p>
        </p:txBody>
      </p:sp>
      <p:sp>
        <p:nvSpPr>
          <p:cNvPr id="5128" name="Rectangle 8">
            <a:extLst>
              <a:ext uri="{FF2B5EF4-FFF2-40B4-BE49-F238E27FC236}">
                <a16:creationId xmlns:a16="http://schemas.microsoft.com/office/drawing/2014/main" id="{8E821B91-FE77-4E86-8432-760862B2BED3}"/>
              </a:ext>
            </a:extLst>
          </p:cNvPr>
          <p:cNvSpPr>
            <a:spLocks noGrp="1" noChangeArrowheads="1"/>
          </p:cNvSpPr>
          <p:nvPr>
            <p:ph type="sldNum" sz="quarter" idx="4"/>
          </p:nvPr>
        </p:nvSpPr>
        <p:spPr bwMode="auto">
          <a:xfrm>
            <a:off x="304800" y="6477000"/>
            <a:ext cx="2133600" cy="24765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000">
                <a:solidFill>
                  <a:srgbClr val="005595"/>
                </a:solidFill>
                <a:latin typeface="+mn-lt"/>
              </a:defRPr>
            </a:lvl1pPr>
          </a:lstStyle>
          <a:p>
            <a:pPr>
              <a:defRPr/>
            </a:pPr>
            <a:fld id="{205A6F6D-BFF2-4A01-B9B4-B747CA8980ED}" type="slidenum">
              <a:rPr lang="en-US" altLang="en-US"/>
              <a:pPr>
                <a:defRPr/>
              </a:pPr>
              <a:t>‹#›</a:t>
            </a:fld>
            <a:endParaRPr lang="en-US" altLang="en-US"/>
          </a:p>
        </p:txBody>
      </p:sp>
      <p:sp>
        <p:nvSpPr>
          <p:cNvPr id="5130" name="Rectangle 10">
            <a:extLst>
              <a:ext uri="{FF2B5EF4-FFF2-40B4-BE49-F238E27FC236}">
                <a16:creationId xmlns:a16="http://schemas.microsoft.com/office/drawing/2014/main" id="{0FDD24FA-5369-46F3-9C7B-9DB4402CE2E8}"/>
              </a:ext>
            </a:extLst>
          </p:cNvPr>
          <p:cNvSpPr>
            <a:spLocks noGrp="1" noChangeArrowheads="1"/>
          </p:cNvSpPr>
          <p:nvPr>
            <p:ph type="ftr" sz="quarter" idx="3"/>
          </p:nvPr>
        </p:nvSpPr>
        <p:spPr bwMode="auto">
          <a:xfrm>
            <a:off x="3124200" y="6477000"/>
            <a:ext cx="2895600" cy="3238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200">
                <a:solidFill>
                  <a:srgbClr val="005595"/>
                </a:solidFill>
                <a:latin typeface="+mn-lt"/>
              </a:defRPr>
            </a:lvl1pPr>
          </a:lstStyle>
          <a:p>
            <a:pPr>
              <a:defRPr/>
            </a:pPr>
            <a:endParaRPr lang="en-US" altLang="en-US"/>
          </a:p>
        </p:txBody>
      </p:sp>
    </p:spTree>
  </p:cSld>
  <p:clrMap bg1="lt1" tx1="dk1" bg2="lt2" tx2="dk2" accent1="accent1" accent2="accent2" accent3="accent3" accent4="accent4" accent5="accent5" accent6="accent6" hlink="hlink" folHlink="folHlink"/>
  <p:sldLayoutIdLst>
    <p:sldLayoutId id="2147483732"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hf hdr="0" ftr="0"/>
  <p:txStyles>
    <p:titleStyle>
      <a:lvl1pPr algn="l" rtl="0" eaLnBrk="0" fontAlgn="base" hangingPunct="0">
        <a:spcBef>
          <a:spcPct val="0"/>
        </a:spcBef>
        <a:spcAft>
          <a:spcPct val="0"/>
        </a:spcAft>
        <a:defRPr sz="3200" b="1" kern="1200">
          <a:solidFill>
            <a:srgbClr val="005595"/>
          </a:solidFill>
          <a:latin typeface="+mj-lt"/>
          <a:ea typeface="+mj-ea"/>
          <a:cs typeface="+mj-cs"/>
        </a:defRPr>
      </a:lvl1pPr>
      <a:lvl2pPr algn="l" rtl="0" eaLnBrk="0" fontAlgn="base" hangingPunct="0">
        <a:spcBef>
          <a:spcPct val="0"/>
        </a:spcBef>
        <a:spcAft>
          <a:spcPct val="0"/>
        </a:spcAft>
        <a:defRPr sz="3200" b="1">
          <a:solidFill>
            <a:srgbClr val="005595"/>
          </a:solidFill>
          <a:latin typeface="Arial" panose="020B0604020202020204" pitchFamily="34" charset="0"/>
        </a:defRPr>
      </a:lvl2pPr>
      <a:lvl3pPr algn="l" rtl="0" eaLnBrk="0" fontAlgn="base" hangingPunct="0">
        <a:spcBef>
          <a:spcPct val="0"/>
        </a:spcBef>
        <a:spcAft>
          <a:spcPct val="0"/>
        </a:spcAft>
        <a:defRPr sz="3200" b="1">
          <a:solidFill>
            <a:srgbClr val="005595"/>
          </a:solidFill>
          <a:latin typeface="Arial" panose="020B0604020202020204" pitchFamily="34" charset="0"/>
        </a:defRPr>
      </a:lvl3pPr>
      <a:lvl4pPr algn="l" rtl="0" eaLnBrk="0" fontAlgn="base" hangingPunct="0">
        <a:spcBef>
          <a:spcPct val="0"/>
        </a:spcBef>
        <a:spcAft>
          <a:spcPct val="0"/>
        </a:spcAft>
        <a:defRPr sz="3200" b="1">
          <a:solidFill>
            <a:srgbClr val="005595"/>
          </a:solidFill>
          <a:latin typeface="Arial" panose="020B0604020202020204" pitchFamily="34" charset="0"/>
        </a:defRPr>
      </a:lvl4pPr>
      <a:lvl5pPr algn="l" rtl="0" eaLnBrk="0" fontAlgn="base" hangingPunct="0">
        <a:spcBef>
          <a:spcPct val="0"/>
        </a:spcBef>
        <a:spcAft>
          <a:spcPct val="0"/>
        </a:spcAft>
        <a:defRPr sz="3200" b="1">
          <a:solidFill>
            <a:srgbClr val="005595"/>
          </a:solidFill>
          <a:latin typeface="Arial" panose="020B0604020202020204" pitchFamily="34" charset="0"/>
        </a:defRPr>
      </a:lvl5pPr>
      <a:lvl6pPr marL="457200" algn="l" rtl="0" fontAlgn="base">
        <a:spcBef>
          <a:spcPct val="0"/>
        </a:spcBef>
        <a:spcAft>
          <a:spcPct val="0"/>
        </a:spcAft>
        <a:defRPr sz="3200" b="1">
          <a:solidFill>
            <a:srgbClr val="005595"/>
          </a:solidFill>
          <a:latin typeface="Arial" panose="020B0604020202020204" pitchFamily="34" charset="0"/>
        </a:defRPr>
      </a:lvl6pPr>
      <a:lvl7pPr marL="914400" algn="l" rtl="0" fontAlgn="base">
        <a:spcBef>
          <a:spcPct val="0"/>
        </a:spcBef>
        <a:spcAft>
          <a:spcPct val="0"/>
        </a:spcAft>
        <a:defRPr sz="3200" b="1">
          <a:solidFill>
            <a:srgbClr val="005595"/>
          </a:solidFill>
          <a:latin typeface="Arial" panose="020B0604020202020204" pitchFamily="34" charset="0"/>
        </a:defRPr>
      </a:lvl7pPr>
      <a:lvl8pPr marL="1371600" algn="l" rtl="0" fontAlgn="base">
        <a:spcBef>
          <a:spcPct val="0"/>
        </a:spcBef>
        <a:spcAft>
          <a:spcPct val="0"/>
        </a:spcAft>
        <a:defRPr sz="3200" b="1">
          <a:solidFill>
            <a:srgbClr val="005595"/>
          </a:solidFill>
          <a:latin typeface="Arial" panose="020B0604020202020204" pitchFamily="34" charset="0"/>
        </a:defRPr>
      </a:lvl8pPr>
      <a:lvl9pPr marL="1828800" algn="l" rtl="0" fontAlgn="base">
        <a:spcBef>
          <a:spcPct val="0"/>
        </a:spcBef>
        <a:spcAft>
          <a:spcPct val="0"/>
        </a:spcAft>
        <a:defRPr sz="3200" b="1">
          <a:solidFill>
            <a:srgbClr val="005595"/>
          </a:solidFill>
          <a:latin typeface="Arial" panose="020B0604020202020204" pitchFamily="34" charset="0"/>
        </a:defRPr>
      </a:lvl9pPr>
    </p:titleStyle>
    <p:bodyStyle>
      <a:lvl1pPr marL="342900" indent="-342900" algn="l" rtl="0" eaLnBrk="0" fontAlgn="base" hangingPunct="0">
        <a:spcBef>
          <a:spcPct val="20000"/>
        </a:spcBef>
        <a:spcAft>
          <a:spcPct val="0"/>
        </a:spcAft>
        <a:buChar char="•"/>
        <a:defRPr sz="2000" kern="1200">
          <a:solidFill>
            <a:srgbClr val="005595"/>
          </a:solidFill>
          <a:latin typeface="+mn-lt"/>
          <a:ea typeface="+mn-ea"/>
          <a:cs typeface="+mn-cs"/>
        </a:defRPr>
      </a:lvl1pPr>
      <a:lvl2pPr marL="742950" indent="-285750" algn="l" rtl="0" eaLnBrk="0" fontAlgn="base" hangingPunct="0">
        <a:spcBef>
          <a:spcPct val="20000"/>
        </a:spcBef>
        <a:spcAft>
          <a:spcPct val="0"/>
        </a:spcAft>
        <a:buChar char="–"/>
        <a:defRPr kern="1200">
          <a:solidFill>
            <a:srgbClr val="005595"/>
          </a:solidFill>
          <a:latin typeface="+mn-lt"/>
          <a:ea typeface="+mn-ea"/>
          <a:cs typeface="+mn-cs"/>
        </a:defRPr>
      </a:lvl2pPr>
      <a:lvl3pPr marL="1143000" indent="-228600" algn="l" rtl="0" eaLnBrk="0" fontAlgn="base" hangingPunct="0">
        <a:spcBef>
          <a:spcPct val="20000"/>
        </a:spcBef>
        <a:spcAft>
          <a:spcPct val="0"/>
        </a:spcAft>
        <a:buChar char="•"/>
        <a:defRPr sz="1600" kern="1200">
          <a:solidFill>
            <a:srgbClr val="005595"/>
          </a:solidFill>
          <a:latin typeface="+mn-lt"/>
          <a:ea typeface="+mn-ea"/>
          <a:cs typeface="+mn-cs"/>
        </a:defRPr>
      </a:lvl3pPr>
      <a:lvl4pPr marL="1600200" indent="-228600" algn="l" rtl="0" eaLnBrk="0" fontAlgn="base" hangingPunct="0">
        <a:spcBef>
          <a:spcPct val="20000"/>
        </a:spcBef>
        <a:spcAft>
          <a:spcPct val="0"/>
        </a:spcAft>
        <a:buChar char="–"/>
        <a:defRPr sz="1400" kern="1200">
          <a:solidFill>
            <a:srgbClr val="005595"/>
          </a:solidFill>
          <a:latin typeface="+mn-lt"/>
          <a:ea typeface="+mn-ea"/>
          <a:cs typeface="+mn-cs"/>
        </a:defRPr>
      </a:lvl4pPr>
      <a:lvl5pPr marL="2057400" indent="-228600" algn="l" rtl="0" eaLnBrk="0" fontAlgn="base" hangingPunct="0">
        <a:spcBef>
          <a:spcPct val="20000"/>
        </a:spcBef>
        <a:spcAft>
          <a:spcPct val="0"/>
        </a:spcAft>
        <a:buChar char="»"/>
        <a:defRPr sz="1400" kern="1200">
          <a:solidFill>
            <a:srgbClr val="00559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svg"/><Relationship Id="rId7" Type="http://schemas.openxmlformats.org/officeDocument/2006/relationships/image" Target="../media/image6.jp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5.jpg"/><Relationship Id="rId5" Type="http://schemas.openxmlformats.org/officeDocument/2006/relationships/hyperlink" Target="oregon.gov/ovss" TargetMode="External"/><Relationship Id="rId4" Type="http://schemas.openxmlformats.org/officeDocument/2006/relationships/hyperlink" Target="https://www.oregon.gov/oha/PH/HEALTHYENVIRONMENTS/DRINKINGWATER/OPERATIONS/Pages/management.aspx"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sv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sv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4.sv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4.sv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5">
            <a:extLst>
              <a:ext uri="{FF2B5EF4-FFF2-40B4-BE49-F238E27FC236}">
                <a16:creationId xmlns:a16="http://schemas.microsoft.com/office/drawing/2014/main" id="{BBA69E15-C809-4F36-8F26-EEE08115C3F8}"/>
              </a:ext>
            </a:extLst>
          </p:cNvPr>
          <p:cNvSpPr>
            <a:spLocks noGrp="1" noChangeArrowheads="1"/>
          </p:cNvSpPr>
          <p:nvPr>
            <p:ph type="ftr" sz="quarter" idx="10"/>
          </p:nvPr>
        </p:nvSpPr>
        <p:spPr/>
        <p:txBody>
          <a:bodyPr/>
          <a:lstStyle/>
          <a:p>
            <a:pPr>
              <a:defRPr/>
            </a:pPr>
            <a:r>
              <a:rPr lang="en-US" altLang="en-US" dirty="0"/>
              <a:t>DRINKING WATER SERVICES</a:t>
            </a:r>
            <a:br>
              <a:rPr lang="en-US" altLang="en-US" dirty="0"/>
            </a:br>
            <a:r>
              <a:rPr lang="en-US" altLang="en-US" dirty="0"/>
              <a:t>Public Health Division</a:t>
            </a:r>
          </a:p>
          <a:p>
            <a:pPr>
              <a:defRPr/>
            </a:pPr>
            <a:endParaRPr lang="en-US" altLang="en-US" dirty="0"/>
          </a:p>
        </p:txBody>
      </p:sp>
      <p:sp>
        <p:nvSpPr>
          <p:cNvPr id="4099" name="Rectangle 2">
            <a:extLst>
              <a:ext uri="{FF2B5EF4-FFF2-40B4-BE49-F238E27FC236}">
                <a16:creationId xmlns:a16="http://schemas.microsoft.com/office/drawing/2014/main" id="{4619C4BA-F139-4C20-B483-6A9B08B790BE}"/>
              </a:ext>
            </a:extLst>
          </p:cNvPr>
          <p:cNvSpPr>
            <a:spLocks noGrp="1" noChangeArrowheads="1"/>
          </p:cNvSpPr>
          <p:nvPr>
            <p:ph type="ctrTitle"/>
          </p:nvPr>
        </p:nvSpPr>
        <p:spPr/>
        <p:txBody>
          <a:bodyPr/>
          <a:lstStyle/>
          <a:p>
            <a:pPr eaLnBrk="1" hangingPunct="1"/>
            <a:r>
              <a:rPr lang="en-US" altLang="en-US" dirty="0"/>
              <a:t>Water System Classification Flowchart</a:t>
            </a:r>
          </a:p>
        </p:txBody>
      </p:sp>
      <p:sp>
        <p:nvSpPr>
          <p:cNvPr id="4100" name="Rectangle 3">
            <a:extLst>
              <a:ext uri="{FF2B5EF4-FFF2-40B4-BE49-F238E27FC236}">
                <a16:creationId xmlns:a16="http://schemas.microsoft.com/office/drawing/2014/main" id="{9F794584-926D-4CF7-B8C5-D43C62111A01}"/>
              </a:ext>
            </a:extLst>
          </p:cNvPr>
          <p:cNvSpPr>
            <a:spLocks noGrp="1" noChangeArrowheads="1"/>
          </p:cNvSpPr>
          <p:nvPr>
            <p:ph type="subTitle" idx="1"/>
          </p:nvPr>
        </p:nvSpPr>
        <p:spPr>
          <a:xfrm>
            <a:off x="1371600" y="2209800"/>
            <a:ext cx="6400800" cy="1752600"/>
          </a:xfrm>
        </p:spPr>
        <p:txBody>
          <a:bodyPr/>
          <a:lstStyle/>
          <a:p>
            <a:pPr eaLnBrk="1" hangingPunct="1"/>
            <a:r>
              <a:rPr lang="en-US" altLang="en-US" sz="2000" dirty="0"/>
              <a:t>Using updated guidance to accurately classify water systems</a:t>
            </a:r>
          </a:p>
          <a:p>
            <a:pPr eaLnBrk="1" hangingPunct="1"/>
            <a:endParaRPr lang="en-US" altLang="en-US" sz="1600" dirty="0"/>
          </a:p>
          <a:p>
            <a:pPr eaLnBrk="1" hangingPunct="1"/>
            <a:r>
              <a:rPr lang="en-US" altLang="en-US" dirty="0"/>
              <a:t>Daniel Hough</a:t>
            </a:r>
          </a:p>
          <a:p>
            <a:pPr eaLnBrk="1" hangingPunct="1"/>
            <a:r>
              <a:rPr lang="en-US" altLang="en-US" dirty="0"/>
              <a:t>Small Water System Compliance Specialist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CB2E472E-D217-41BA-9FCC-5319E3E12491}"/>
              </a:ext>
            </a:extLst>
          </p:cNvPr>
          <p:cNvSpPr>
            <a:spLocks noGrp="1"/>
          </p:cNvSpPr>
          <p:nvPr>
            <p:ph type="dt" sz="quarter" idx="10"/>
          </p:nvPr>
        </p:nvSpPr>
        <p:spPr/>
        <p:txBody>
          <a:bodyPr/>
          <a:lstStyle/>
          <a:p>
            <a:pPr>
              <a:defRPr/>
            </a:pPr>
            <a:r>
              <a:rPr lang="en-US" altLang="en-US" dirty="0"/>
              <a:t>DRINKING WATER SERVICES</a:t>
            </a:r>
            <a:br>
              <a:rPr lang="en-US" altLang="en-US" dirty="0"/>
            </a:br>
            <a:r>
              <a:rPr lang="en-US" altLang="en-US" dirty="0"/>
              <a:t>Public Health Division </a:t>
            </a:r>
          </a:p>
          <a:p>
            <a:pPr>
              <a:defRPr/>
            </a:pPr>
            <a:endParaRPr lang="en-US" altLang="en-US" dirty="0"/>
          </a:p>
        </p:txBody>
      </p:sp>
      <p:sp>
        <p:nvSpPr>
          <p:cNvPr id="5" name="Slide Number Placeholder 4">
            <a:extLst>
              <a:ext uri="{FF2B5EF4-FFF2-40B4-BE49-F238E27FC236}">
                <a16:creationId xmlns:a16="http://schemas.microsoft.com/office/drawing/2014/main" id="{2A4FC29B-8069-4CBE-BB2E-3243696B5489}"/>
              </a:ext>
            </a:extLst>
          </p:cNvPr>
          <p:cNvSpPr>
            <a:spLocks noGrp="1"/>
          </p:cNvSpPr>
          <p:nvPr>
            <p:ph type="sldNum" sz="quarter" idx="11"/>
          </p:nvPr>
        </p:nvSpPr>
        <p:spPr/>
        <p:txBody>
          <a:bodyPr/>
          <a:lstStyle/>
          <a:p>
            <a:pPr>
              <a:defRPr/>
            </a:pPr>
            <a:fld id="{AD868247-3AE5-4515-B2B5-96982F1AE392}" type="slidenum">
              <a:rPr lang="en-US" altLang="en-US"/>
              <a:pPr>
                <a:defRPr/>
              </a:pPr>
              <a:t>2</a:t>
            </a:fld>
            <a:endParaRPr lang="en-US" altLang="en-US"/>
          </a:p>
        </p:txBody>
      </p:sp>
      <p:graphicFrame>
        <p:nvGraphicFramePr>
          <p:cNvPr id="11" name="Chart 10">
            <a:extLst>
              <a:ext uri="{FF2B5EF4-FFF2-40B4-BE49-F238E27FC236}">
                <a16:creationId xmlns:a16="http://schemas.microsoft.com/office/drawing/2014/main" id="{1CD9EF2B-9BD7-4201-AAA2-81D5835DC8F4}"/>
              </a:ext>
            </a:extLst>
          </p:cNvPr>
          <p:cNvGraphicFramePr>
            <a:graphicFrameLocks/>
          </p:cNvGraphicFramePr>
          <p:nvPr>
            <p:extLst>
              <p:ext uri="{D42A27DB-BD31-4B8C-83A1-F6EECF244321}">
                <p14:modId xmlns:p14="http://schemas.microsoft.com/office/powerpoint/2010/main" val="3640092099"/>
              </p:ext>
            </p:extLst>
          </p:nvPr>
        </p:nvGraphicFramePr>
        <p:xfrm>
          <a:off x="1295401" y="1143000"/>
          <a:ext cx="6553199" cy="4800600"/>
        </p:xfrm>
        <a:graphic>
          <a:graphicData uri="http://schemas.openxmlformats.org/drawingml/2006/chart">
            <c:chart xmlns:c="http://schemas.openxmlformats.org/drawingml/2006/chart" xmlns:r="http://schemas.openxmlformats.org/officeDocument/2006/relationships" r:id="rId3"/>
          </a:graphicData>
        </a:graphic>
      </p:graphicFrame>
      <p:sp>
        <p:nvSpPr>
          <p:cNvPr id="12" name="Rectangle 2">
            <a:extLst>
              <a:ext uri="{FF2B5EF4-FFF2-40B4-BE49-F238E27FC236}">
                <a16:creationId xmlns:a16="http://schemas.microsoft.com/office/drawing/2014/main" id="{1929E096-F399-49B7-900F-6EB3DCB34D7C}"/>
              </a:ext>
            </a:extLst>
          </p:cNvPr>
          <p:cNvSpPr>
            <a:spLocks noGrp="1" noChangeArrowheads="1"/>
          </p:cNvSpPr>
          <p:nvPr>
            <p:ph type="title"/>
          </p:nvPr>
        </p:nvSpPr>
        <p:spPr>
          <a:xfrm>
            <a:off x="457200" y="152400"/>
            <a:ext cx="8229600" cy="1143000"/>
          </a:xfrm>
        </p:spPr>
        <p:txBody>
          <a:bodyPr/>
          <a:lstStyle/>
          <a:p>
            <a:pPr algn="ctr" eaLnBrk="1" hangingPunct="1"/>
            <a:r>
              <a:rPr lang="en-US" altLang="en-US" dirty="0"/>
              <a:t>3319 Systems in Oregon by Type</a:t>
            </a:r>
          </a:p>
        </p:txBody>
      </p:sp>
      <p:sp>
        <p:nvSpPr>
          <p:cNvPr id="3" name="TextBox 2">
            <a:extLst>
              <a:ext uri="{FF2B5EF4-FFF2-40B4-BE49-F238E27FC236}">
                <a16:creationId xmlns:a16="http://schemas.microsoft.com/office/drawing/2014/main" id="{2B63FD26-5671-480B-B339-C84EE541678E}"/>
              </a:ext>
            </a:extLst>
          </p:cNvPr>
          <p:cNvSpPr txBox="1"/>
          <p:nvPr/>
        </p:nvSpPr>
        <p:spPr>
          <a:xfrm>
            <a:off x="2209800" y="2057400"/>
            <a:ext cx="457200" cy="276999"/>
          </a:xfrm>
          <a:prstGeom prst="rect">
            <a:avLst/>
          </a:prstGeom>
          <a:noFill/>
        </p:spPr>
        <p:txBody>
          <a:bodyPr wrap="square" rtlCol="0">
            <a:spAutoFit/>
          </a:bodyPr>
          <a:lstStyle/>
          <a:p>
            <a:pPr algn="ctr"/>
            <a:r>
              <a:rPr lang="en-US" sz="1200" b="1" dirty="0"/>
              <a:t>+22</a:t>
            </a:r>
          </a:p>
        </p:txBody>
      </p:sp>
      <p:sp>
        <p:nvSpPr>
          <p:cNvPr id="13" name="TextBox 12">
            <a:extLst>
              <a:ext uri="{FF2B5EF4-FFF2-40B4-BE49-F238E27FC236}">
                <a16:creationId xmlns:a16="http://schemas.microsoft.com/office/drawing/2014/main" id="{319E7F50-F71E-4E36-ADF0-AF080993D745}"/>
              </a:ext>
            </a:extLst>
          </p:cNvPr>
          <p:cNvSpPr txBox="1"/>
          <p:nvPr/>
        </p:nvSpPr>
        <p:spPr>
          <a:xfrm>
            <a:off x="3733800" y="990600"/>
            <a:ext cx="457200" cy="276999"/>
          </a:xfrm>
          <a:prstGeom prst="rect">
            <a:avLst/>
          </a:prstGeom>
          <a:noFill/>
        </p:spPr>
        <p:txBody>
          <a:bodyPr wrap="square" rtlCol="0">
            <a:spAutoFit/>
          </a:bodyPr>
          <a:lstStyle/>
          <a:p>
            <a:pPr algn="ctr"/>
            <a:r>
              <a:rPr lang="en-US" sz="1200" b="1" dirty="0"/>
              <a:t>-3</a:t>
            </a:r>
          </a:p>
        </p:txBody>
      </p:sp>
      <p:sp>
        <p:nvSpPr>
          <p:cNvPr id="14" name="TextBox 13">
            <a:extLst>
              <a:ext uri="{FF2B5EF4-FFF2-40B4-BE49-F238E27FC236}">
                <a16:creationId xmlns:a16="http://schemas.microsoft.com/office/drawing/2014/main" id="{D9657EE2-B4F3-4A1D-A713-6922C995B92B}"/>
              </a:ext>
            </a:extLst>
          </p:cNvPr>
          <p:cNvSpPr txBox="1"/>
          <p:nvPr/>
        </p:nvSpPr>
        <p:spPr>
          <a:xfrm>
            <a:off x="5181600" y="4038600"/>
            <a:ext cx="457200" cy="276999"/>
          </a:xfrm>
          <a:prstGeom prst="rect">
            <a:avLst/>
          </a:prstGeom>
          <a:noFill/>
        </p:spPr>
        <p:txBody>
          <a:bodyPr wrap="square" rtlCol="0">
            <a:spAutoFit/>
          </a:bodyPr>
          <a:lstStyle/>
          <a:p>
            <a:pPr algn="ctr"/>
            <a:r>
              <a:rPr lang="en-US" sz="1200" b="1" dirty="0"/>
              <a:t>+5</a:t>
            </a:r>
          </a:p>
        </p:txBody>
      </p:sp>
      <p:sp>
        <p:nvSpPr>
          <p:cNvPr id="15" name="TextBox 14">
            <a:extLst>
              <a:ext uri="{FF2B5EF4-FFF2-40B4-BE49-F238E27FC236}">
                <a16:creationId xmlns:a16="http://schemas.microsoft.com/office/drawing/2014/main" id="{41777A0A-E957-4B8E-B542-90DC32BF57C6}"/>
              </a:ext>
            </a:extLst>
          </p:cNvPr>
          <p:cNvSpPr txBox="1"/>
          <p:nvPr/>
        </p:nvSpPr>
        <p:spPr>
          <a:xfrm>
            <a:off x="6705600" y="2312620"/>
            <a:ext cx="457200" cy="276999"/>
          </a:xfrm>
          <a:prstGeom prst="rect">
            <a:avLst/>
          </a:prstGeom>
          <a:noFill/>
        </p:spPr>
        <p:txBody>
          <a:bodyPr wrap="square" rtlCol="0">
            <a:spAutoFit/>
          </a:bodyPr>
          <a:lstStyle/>
          <a:p>
            <a:pPr algn="ctr"/>
            <a:r>
              <a:rPr lang="en-US" sz="1200" b="1" dirty="0"/>
              <a:t>-41</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57D7DF85-DDAE-4526-A6BD-5AE6D78DFB12}"/>
              </a:ext>
            </a:extLst>
          </p:cNvPr>
          <p:cNvSpPr>
            <a:spLocks noGrp="1"/>
          </p:cNvSpPr>
          <p:nvPr>
            <p:ph type="sldNum" sz="quarter" idx="11"/>
          </p:nvPr>
        </p:nvSpPr>
        <p:spPr/>
        <p:txBody>
          <a:bodyPr/>
          <a:lstStyle/>
          <a:p>
            <a:pPr>
              <a:defRPr/>
            </a:pPr>
            <a:fld id="{7F1D7323-40B1-407A-B35D-26267FDCA279}" type="slidenum">
              <a:rPr lang="en-US" altLang="en-US"/>
              <a:pPr>
                <a:defRPr/>
              </a:pPr>
              <a:t>3</a:t>
            </a:fld>
            <a:endParaRPr lang="en-US" altLang="en-US"/>
          </a:p>
        </p:txBody>
      </p:sp>
      <p:pic>
        <p:nvPicPr>
          <p:cNvPr id="3" name="Graphic 2">
            <a:extLst>
              <a:ext uri="{FF2B5EF4-FFF2-40B4-BE49-F238E27FC236}">
                <a16:creationId xmlns:a16="http://schemas.microsoft.com/office/drawing/2014/main" id="{79EAE954-6C31-4C05-BA86-DCAC6DC13C4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57200" y="990600"/>
            <a:ext cx="4123603" cy="5336428"/>
          </a:xfrm>
          <a:prstGeom prst="rect">
            <a:avLst/>
          </a:prstGeom>
        </p:spPr>
      </p:pic>
      <p:sp>
        <p:nvSpPr>
          <p:cNvPr id="8" name="Rectangle 2">
            <a:extLst>
              <a:ext uri="{FF2B5EF4-FFF2-40B4-BE49-F238E27FC236}">
                <a16:creationId xmlns:a16="http://schemas.microsoft.com/office/drawing/2014/main" id="{2321CD75-BE27-472A-910E-D1B9D2AED2E9}"/>
              </a:ext>
            </a:extLst>
          </p:cNvPr>
          <p:cNvSpPr>
            <a:spLocks noGrp="1" noChangeArrowheads="1"/>
          </p:cNvSpPr>
          <p:nvPr>
            <p:ph type="title"/>
          </p:nvPr>
        </p:nvSpPr>
        <p:spPr>
          <a:xfrm>
            <a:off x="457200" y="152400"/>
            <a:ext cx="8229600" cy="1143000"/>
          </a:xfrm>
        </p:spPr>
        <p:txBody>
          <a:bodyPr/>
          <a:lstStyle/>
          <a:p>
            <a:pPr algn="ctr" eaLnBrk="1" hangingPunct="1"/>
            <a:r>
              <a:rPr lang="en-US" altLang="en-US" dirty="0"/>
              <a:t>Updated Classification Flowchart</a:t>
            </a:r>
          </a:p>
        </p:txBody>
      </p:sp>
      <p:sp>
        <p:nvSpPr>
          <p:cNvPr id="6" name="Content Placeholder 5">
            <a:extLst>
              <a:ext uri="{FF2B5EF4-FFF2-40B4-BE49-F238E27FC236}">
                <a16:creationId xmlns:a16="http://schemas.microsoft.com/office/drawing/2014/main" id="{AEA5F42A-9127-44F3-8205-7E7CD0F58824}"/>
              </a:ext>
            </a:extLst>
          </p:cNvPr>
          <p:cNvSpPr>
            <a:spLocks noGrp="1"/>
          </p:cNvSpPr>
          <p:nvPr>
            <p:ph idx="1"/>
          </p:nvPr>
        </p:nvSpPr>
        <p:spPr>
          <a:xfrm>
            <a:off x="4572000" y="5220900"/>
            <a:ext cx="4131077" cy="798900"/>
          </a:xfrm>
        </p:spPr>
        <p:txBody>
          <a:bodyPr/>
          <a:lstStyle/>
          <a:p>
            <a:pPr marL="0" indent="0">
              <a:buNone/>
            </a:pPr>
            <a:r>
              <a:rPr lang="en-US" sz="1000" dirty="0">
                <a:hlinkClick r:id="rId4"/>
              </a:rPr>
              <a:t>oregon.gov/oha/PH/HEALTHYENVIRONMENTS/DRINKINGWATER/OPERATIONS/Pages/management.aspx</a:t>
            </a:r>
            <a:endParaRPr lang="en-US" sz="1000" dirty="0"/>
          </a:p>
          <a:p>
            <a:pPr marL="0" indent="0">
              <a:buNone/>
            </a:pPr>
            <a:endParaRPr lang="en-US" sz="1000" dirty="0"/>
          </a:p>
          <a:p>
            <a:pPr marL="0" indent="0">
              <a:buNone/>
            </a:pPr>
            <a:r>
              <a:rPr lang="en-US" sz="1000" dirty="0">
                <a:hlinkClick r:id="rId5" action="ppaction://hlinkfile"/>
              </a:rPr>
              <a:t>oregon.gov/ovss</a:t>
            </a:r>
            <a:endParaRPr lang="en-US" sz="1000" dirty="0"/>
          </a:p>
          <a:p>
            <a:pPr marL="0" indent="0">
              <a:buNone/>
            </a:pPr>
            <a:endParaRPr lang="en-US" sz="1000" dirty="0"/>
          </a:p>
        </p:txBody>
      </p:sp>
      <p:pic>
        <p:nvPicPr>
          <p:cNvPr id="9" name="Picture 8" descr="Graphical user interface, text, application&#10;&#10;Description automatically generated">
            <a:extLst>
              <a:ext uri="{FF2B5EF4-FFF2-40B4-BE49-F238E27FC236}">
                <a16:creationId xmlns:a16="http://schemas.microsoft.com/office/drawing/2014/main" id="{CCCB4793-2B12-4DB0-83D6-D63B2853F87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57129" y="1334701"/>
            <a:ext cx="1974175" cy="3807599"/>
          </a:xfrm>
          <a:prstGeom prst="rect">
            <a:avLst/>
          </a:prstGeom>
        </p:spPr>
      </p:pic>
      <p:pic>
        <p:nvPicPr>
          <p:cNvPr id="11" name="Picture 10" descr="Text&#10;&#10;Description automatically generated">
            <a:extLst>
              <a:ext uri="{FF2B5EF4-FFF2-40B4-BE49-F238E27FC236}">
                <a16:creationId xmlns:a16="http://schemas.microsoft.com/office/drawing/2014/main" id="{8D91F536-56E3-4B89-B1EA-E628B6D9E74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732000" y="1334700"/>
            <a:ext cx="1979879" cy="3807600"/>
          </a:xfrm>
          <a:prstGeom prst="rect">
            <a:avLst/>
          </a:prstGeom>
        </p:spPr>
      </p:pic>
      <p:sp>
        <p:nvSpPr>
          <p:cNvPr id="14" name="Oval 13">
            <a:extLst>
              <a:ext uri="{FF2B5EF4-FFF2-40B4-BE49-F238E27FC236}">
                <a16:creationId xmlns:a16="http://schemas.microsoft.com/office/drawing/2014/main" id="{DFF630D1-4324-4CBE-911D-8227D0E4BA0E}"/>
              </a:ext>
            </a:extLst>
          </p:cNvPr>
          <p:cNvSpPr>
            <a:spLocks noChangeArrowheads="1"/>
          </p:cNvSpPr>
          <p:nvPr/>
        </p:nvSpPr>
        <p:spPr bwMode="auto">
          <a:xfrm>
            <a:off x="4591160" y="2209800"/>
            <a:ext cx="1641704" cy="304800"/>
          </a:xfrm>
          <a:prstGeom prst="ellipse">
            <a:avLst/>
          </a:prstGeom>
          <a:noFill/>
          <a:ln w="1905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endParaRPr lang="en-US" altLang="en-US"/>
          </a:p>
        </p:txBody>
      </p:sp>
      <p:sp>
        <p:nvSpPr>
          <p:cNvPr id="15" name="Oval 14">
            <a:extLst>
              <a:ext uri="{FF2B5EF4-FFF2-40B4-BE49-F238E27FC236}">
                <a16:creationId xmlns:a16="http://schemas.microsoft.com/office/drawing/2014/main" id="{68564DE4-9C31-4CAE-8D30-767447530040}"/>
              </a:ext>
            </a:extLst>
          </p:cNvPr>
          <p:cNvSpPr>
            <a:spLocks noChangeArrowheads="1"/>
          </p:cNvSpPr>
          <p:nvPr/>
        </p:nvSpPr>
        <p:spPr bwMode="auto">
          <a:xfrm>
            <a:off x="6638278" y="4880498"/>
            <a:ext cx="1838792" cy="340401"/>
          </a:xfrm>
          <a:prstGeom prst="ellipse">
            <a:avLst/>
          </a:prstGeom>
          <a:noFill/>
          <a:ln w="1905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endParaRPr lang="en-US"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57D7DF85-DDAE-4526-A6BD-5AE6D78DFB12}"/>
              </a:ext>
            </a:extLst>
          </p:cNvPr>
          <p:cNvSpPr>
            <a:spLocks noGrp="1"/>
          </p:cNvSpPr>
          <p:nvPr>
            <p:ph type="sldNum" sz="quarter" idx="11"/>
          </p:nvPr>
        </p:nvSpPr>
        <p:spPr/>
        <p:txBody>
          <a:bodyPr/>
          <a:lstStyle/>
          <a:p>
            <a:pPr>
              <a:defRPr/>
            </a:pPr>
            <a:fld id="{7F1D7323-40B1-407A-B35D-26267FDCA279}" type="slidenum">
              <a:rPr lang="en-US" altLang="en-US"/>
              <a:pPr>
                <a:defRPr/>
              </a:pPr>
              <a:t>4</a:t>
            </a:fld>
            <a:endParaRPr lang="en-US" altLang="en-US"/>
          </a:p>
        </p:txBody>
      </p:sp>
      <p:pic>
        <p:nvPicPr>
          <p:cNvPr id="3" name="Graphic 2">
            <a:extLst>
              <a:ext uri="{FF2B5EF4-FFF2-40B4-BE49-F238E27FC236}">
                <a16:creationId xmlns:a16="http://schemas.microsoft.com/office/drawing/2014/main" id="{79EAE954-6C31-4C05-BA86-DCAC6DC13C44}"/>
              </a:ext>
            </a:extLst>
          </p:cNvPr>
          <p:cNvPicPr>
            <a:picLocks noChangeAspect="1"/>
          </p:cNvPicPr>
          <p:nvPr/>
        </p:nvPicPr>
        <p:blipFill rotWithShape="1">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t="8726" b="72035"/>
          <a:stretch/>
        </p:blipFill>
        <p:spPr>
          <a:xfrm>
            <a:off x="-567869" y="304800"/>
            <a:ext cx="9711869" cy="2417985"/>
          </a:xfrm>
          <a:prstGeom prst="rect">
            <a:avLst/>
          </a:prstGeom>
        </p:spPr>
      </p:pic>
      <p:sp>
        <p:nvSpPr>
          <p:cNvPr id="14" name="Oval 13">
            <a:extLst>
              <a:ext uri="{FF2B5EF4-FFF2-40B4-BE49-F238E27FC236}">
                <a16:creationId xmlns:a16="http://schemas.microsoft.com/office/drawing/2014/main" id="{DFF630D1-4324-4CBE-911D-8227D0E4BA0E}"/>
              </a:ext>
            </a:extLst>
          </p:cNvPr>
          <p:cNvSpPr>
            <a:spLocks noChangeArrowheads="1"/>
          </p:cNvSpPr>
          <p:nvPr/>
        </p:nvSpPr>
        <p:spPr bwMode="auto">
          <a:xfrm>
            <a:off x="1964317" y="1347906"/>
            <a:ext cx="271509" cy="228520"/>
          </a:xfrm>
          <a:prstGeom prst="ellipse">
            <a:avLst/>
          </a:prstGeom>
          <a:noFill/>
          <a:ln w="1905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endParaRPr lang="en-US" altLang="en-US"/>
          </a:p>
        </p:txBody>
      </p:sp>
      <p:pic>
        <p:nvPicPr>
          <p:cNvPr id="12" name="Graphic 11">
            <a:extLst>
              <a:ext uri="{FF2B5EF4-FFF2-40B4-BE49-F238E27FC236}">
                <a16:creationId xmlns:a16="http://schemas.microsoft.com/office/drawing/2014/main" id="{F06C52B0-4372-4F3E-B57A-44367E8D2C15}"/>
              </a:ext>
            </a:extLst>
          </p:cNvPr>
          <p:cNvPicPr>
            <a:picLocks noChangeAspect="1"/>
          </p:cNvPicPr>
          <p:nvPr/>
        </p:nvPicPr>
        <p:blipFill rotWithShape="1">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t="85077" b="7418"/>
          <a:stretch/>
        </p:blipFill>
        <p:spPr>
          <a:xfrm>
            <a:off x="192957" y="2590800"/>
            <a:ext cx="8920710" cy="866390"/>
          </a:xfrm>
          <a:prstGeom prst="rect">
            <a:avLst/>
          </a:prstGeom>
        </p:spPr>
      </p:pic>
      <p:sp>
        <p:nvSpPr>
          <p:cNvPr id="4" name="Rectangle 3">
            <a:extLst>
              <a:ext uri="{FF2B5EF4-FFF2-40B4-BE49-F238E27FC236}">
                <a16:creationId xmlns:a16="http://schemas.microsoft.com/office/drawing/2014/main" id="{3DC062F8-43A7-46DE-9C5A-C5BE81211EDF}"/>
              </a:ext>
            </a:extLst>
          </p:cNvPr>
          <p:cNvSpPr/>
          <p:nvPr/>
        </p:nvSpPr>
        <p:spPr bwMode="auto">
          <a:xfrm>
            <a:off x="403326" y="3733800"/>
            <a:ext cx="1524000" cy="401416"/>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sp>
        <p:nvSpPr>
          <p:cNvPr id="13" name="Rectangle 12">
            <a:extLst>
              <a:ext uri="{FF2B5EF4-FFF2-40B4-BE49-F238E27FC236}">
                <a16:creationId xmlns:a16="http://schemas.microsoft.com/office/drawing/2014/main" id="{F3D6CE17-CF07-467A-9291-59D25AD10E9F}"/>
              </a:ext>
            </a:extLst>
          </p:cNvPr>
          <p:cNvSpPr/>
          <p:nvPr/>
        </p:nvSpPr>
        <p:spPr bwMode="auto">
          <a:xfrm>
            <a:off x="1066800" y="2133599"/>
            <a:ext cx="1524000" cy="589185"/>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sp>
        <p:nvSpPr>
          <p:cNvPr id="16" name="Oval 15">
            <a:extLst>
              <a:ext uri="{FF2B5EF4-FFF2-40B4-BE49-F238E27FC236}">
                <a16:creationId xmlns:a16="http://schemas.microsoft.com/office/drawing/2014/main" id="{C3D557AC-F045-4A75-8C51-2E2A87553304}"/>
              </a:ext>
            </a:extLst>
          </p:cNvPr>
          <p:cNvSpPr>
            <a:spLocks noChangeArrowheads="1"/>
          </p:cNvSpPr>
          <p:nvPr/>
        </p:nvSpPr>
        <p:spPr bwMode="auto">
          <a:xfrm>
            <a:off x="632163" y="2675958"/>
            <a:ext cx="271509" cy="228520"/>
          </a:xfrm>
          <a:prstGeom prst="ellipse">
            <a:avLst/>
          </a:prstGeom>
          <a:noFill/>
          <a:ln w="1905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endParaRPr lang="en-US" altLang="en-US"/>
          </a:p>
        </p:txBody>
      </p:sp>
      <p:sp>
        <p:nvSpPr>
          <p:cNvPr id="17" name="Rectangle 3">
            <a:extLst>
              <a:ext uri="{FF2B5EF4-FFF2-40B4-BE49-F238E27FC236}">
                <a16:creationId xmlns:a16="http://schemas.microsoft.com/office/drawing/2014/main" id="{72B5B8E4-C556-4AC4-A95A-8C1D0361DA6E}"/>
              </a:ext>
            </a:extLst>
          </p:cNvPr>
          <p:cNvSpPr txBox="1">
            <a:spLocks noChangeArrowheads="1"/>
          </p:cNvSpPr>
          <p:nvPr/>
        </p:nvSpPr>
        <p:spPr bwMode="auto">
          <a:xfrm>
            <a:off x="421081" y="3510941"/>
            <a:ext cx="8229600" cy="22802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000" kern="1200">
                <a:solidFill>
                  <a:srgbClr val="005595"/>
                </a:solidFill>
                <a:latin typeface="+mn-lt"/>
                <a:ea typeface="+mn-ea"/>
                <a:cs typeface="+mn-cs"/>
              </a:defRPr>
            </a:lvl1pPr>
            <a:lvl2pPr marL="742950" indent="-285750" algn="l" rtl="0" eaLnBrk="0" fontAlgn="base" hangingPunct="0">
              <a:spcBef>
                <a:spcPct val="20000"/>
              </a:spcBef>
              <a:spcAft>
                <a:spcPct val="0"/>
              </a:spcAft>
              <a:buChar char="–"/>
              <a:defRPr kern="1200">
                <a:solidFill>
                  <a:srgbClr val="005595"/>
                </a:solidFill>
                <a:latin typeface="+mn-lt"/>
                <a:ea typeface="+mn-ea"/>
                <a:cs typeface="+mn-cs"/>
              </a:defRPr>
            </a:lvl2pPr>
            <a:lvl3pPr marL="1143000" indent="-228600" algn="l" rtl="0" eaLnBrk="0" fontAlgn="base" hangingPunct="0">
              <a:spcBef>
                <a:spcPct val="20000"/>
              </a:spcBef>
              <a:spcAft>
                <a:spcPct val="0"/>
              </a:spcAft>
              <a:buChar char="•"/>
              <a:defRPr sz="1600" kern="1200">
                <a:solidFill>
                  <a:srgbClr val="005595"/>
                </a:solidFill>
                <a:latin typeface="+mn-lt"/>
                <a:ea typeface="+mn-ea"/>
                <a:cs typeface="+mn-cs"/>
              </a:defRPr>
            </a:lvl3pPr>
            <a:lvl4pPr marL="1600200" indent="-228600" algn="l" rtl="0" eaLnBrk="0" fontAlgn="base" hangingPunct="0">
              <a:spcBef>
                <a:spcPct val="20000"/>
              </a:spcBef>
              <a:spcAft>
                <a:spcPct val="0"/>
              </a:spcAft>
              <a:buChar char="–"/>
              <a:defRPr sz="1400" kern="1200">
                <a:solidFill>
                  <a:srgbClr val="005595"/>
                </a:solidFill>
                <a:latin typeface="+mn-lt"/>
                <a:ea typeface="+mn-ea"/>
                <a:cs typeface="+mn-cs"/>
              </a:defRPr>
            </a:lvl4pPr>
            <a:lvl5pPr marL="2057400" indent="-228600" algn="l" rtl="0" eaLnBrk="0" fontAlgn="base" hangingPunct="0">
              <a:spcBef>
                <a:spcPct val="20000"/>
              </a:spcBef>
              <a:spcAft>
                <a:spcPct val="0"/>
              </a:spcAft>
              <a:buChar char="»"/>
              <a:defRPr sz="1400" kern="1200">
                <a:solidFill>
                  <a:srgbClr val="00559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eaLnBrk="1" hangingPunct="1">
              <a:defRPr/>
            </a:pPr>
            <a:r>
              <a:rPr lang="en-US" altLang="en-US" sz="1400" dirty="0"/>
              <a:t>Access to water for consumption counts! Example: bathroom sink</a:t>
            </a:r>
          </a:p>
          <a:p>
            <a:pPr eaLnBrk="1" hangingPunct="1">
              <a:defRPr/>
            </a:pPr>
            <a:r>
              <a:rPr lang="en-US" altLang="en-US" sz="1400" dirty="0"/>
              <a:t>Land ownership does not impact connection counting. NEW! OAR 333-061-0010(4) clarifies: “</a:t>
            </a:r>
            <a:r>
              <a:rPr lang="en-US" sz="1400" dirty="0"/>
              <a:t>For the purpose of determining water system classification, service connection includes any piping connection that provides a residence or a public or commercial premises water from a water system.”</a:t>
            </a:r>
          </a:p>
          <a:p>
            <a:pPr eaLnBrk="1" hangingPunct="1">
              <a:defRPr/>
            </a:pPr>
            <a:r>
              <a:rPr lang="en-US" sz="1400" dirty="0"/>
              <a:t>OAR 333-061-0020(104): "Premises" means real estate and the structures on it. </a:t>
            </a:r>
          </a:p>
          <a:p>
            <a:pPr eaLnBrk="1" hangingPunct="1">
              <a:defRPr/>
            </a:pPr>
            <a:r>
              <a:rPr lang="en-US" altLang="en-US" sz="1400" dirty="0"/>
              <a:t>Each individual campground spigot is not a separate “premises.” Base campground classification on peak 60-day average population.</a:t>
            </a:r>
          </a:p>
          <a:p>
            <a:pPr eaLnBrk="1" hangingPunct="1">
              <a:defRPr/>
            </a:pPr>
            <a:r>
              <a:rPr lang="en-US" altLang="en-US" sz="1400" dirty="0"/>
              <a:t>A vacant RV hookup is a potential “premises” that should be counted as a connection, but not necessarily for the purpose of determining classification. Base transient RV park classification on the peak 60-day average population.</a:t>
            </a:r>
          </a:p>
          <a:p>
            <a:pPr eaLnBrk="1" hangingPunct="1">
              <a:defRPr/>
            </a:pPr>
            <a:endParaRPr lang="en-US" altLang="en-US" sz="1400" dirty="0"/>
          </a:p>
          <a:p>
            <a:pPr marL="0" indent="0" eaLnBrk="1" hangingPunct="1">
              <a:buFontTx/>
              <a:buNone/>
              <a:defRPr/>
            </a:pPr>
            <a:endParaRPr lang="en-US" altLang="en-US" dirty="0"/>
          </a:p>
          <a:p>
            <a:pPr eaLnBrk="1" hangingPunct="1">
              <a:defRPr/>
            </a:pPr>
            <a:endParaRPr lang="en-US" altLang="en-US" dirty="0"/>
          </a:p>
          <a:p>
            <a:pPr eaLnBrk="1" hangingPunct="1">
              <a:defRPr/>
            </a:pPr>
            <a:endParaRPr lang="en-US" altLang="en-US" dirty="0"/>
          </a:p>
          <a:p>
            <a:pPr eaLnBrk="1" hangingPunct="1">
              <a:defRPr/>
            </a:pPr>
            <a:endParaRPr lang="en-US" altLang="en-US" dirty="0"/>
          </a:p>
        </p:txBody>
      </p:sp>
    </p:spTree>
    <p:extLst>
      <p:ext uri="{BB962C8B-B14F-4D97-AF65-F5344CB8AC3E}">
        <p14:creationId xmlns:p14="http://schemas.microsoft.com/office/powerpoint/2010/main" val="14990131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7">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7">
                                            <p:txEl>
                                              <p:pRg st="1" end="1"/>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7">
                                            <p:txEl>
                                              <p:pRg st="2" end="2"/>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7">
                                            <p:txEl>
                                              <p:pRg st="3" end="3"/>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6" grpId="0" animBg="1"/>
      <p:bldP spid="17"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3">
            <a:extLst>
              <a:ext uri="{FF2B5EF4-FFF2-40B4-BE49-F238E27FC236}">
                <a16:creationId xmlns:a16="http://schemas.microsoft.com/office/drawing/2014/main" id="{72B5B8E4-C556-4AC4-A95A-8C1D0361DA6E}"/>
              </a:ext>
            </a:extLst>
          </p:cNvPr>
          <p:cNvSpPr txBox="1">
            <a:spLocks noChangeArrowheads="1"/>
          </p:cNvSpPr>
          <p:nvPr/>
        </p:nvSpPr>
        <p:spPr bwMode="auto">
          <a:xfrm>
            <a:off x="457200" y="3841689"/>
            <a:ext cx="8229600" cy="22802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000" kern="1200">
                <a:solidFill>
                  <a:srgbClr val="005595"/>
                </a:solidFill>
                <a:latin typeface="+mn-lt"/>
                <a:ea typeface="+mn-ea"/>
                <a:cs typeface="+mn-cs"/>
              </a:defRPr>
            </a:lvl1pPr>
            <a:lvl2pPr marL="742950" indent="-285750" algn="l" rtl="0" eaLnBrk="0" fontAlgn="base" hangingPunct="0">
              <a:spcBef>
                <a:spcPct val="20000"/>
              </a:spcBef>
              <a:spcAft>
                <a:spcPct val="0"/>
              </a:spcAft>
              <a:buChar char="–"/>
              <a:defRPr kern="1200">
                <a:solidFill>
                  <a:srgbClr val="005595"/>
                </a:solidFill>
                <a:latin typeface="+mn-lt"/>
                <a:ea typeface="+mn-ea"/>
                <a:cs typeface="+mn-cs"/>
              </a:defRPr>
            </a:lvl2pPr>
            <a:lvl3pPr marL="1143000" indent="-228600" algn="l" rtl="0" eaLnBrk="0" fontAlgn="base" hangingPunct="0">
              <a:spcBef>
                <a:spcPct val="20000"/>
              </a:spcBef>
              <a:spcAft>
                <a:spcPct val="0"/>
              </a:spcAft>
              <a:buChar char="•"/>
              <a:defRPr sz="1600" kern="1200">
                <a:solidFill>
                  <a:srgbClr val="005595"/>
                </a:solidFill>
                <a:latin typeface="+mn-lt"/>
                <a:ea typeface="+mn-ea"/>
                <a:cs typeface="+mn-cs"/>
              </a:defRPr>
            </a:lvl3pPr>
            <a:lvl4pPr marL="1600200" indent="-228600" algn="l" rtl="0" eaLnBrk="0" fontAlgn="base" hangingPunct="0">
              <a:spcBef>
                <a:spcPct val="20000"/>
              </a:spcBef>
              <a:spcAft>
                <a:spcPct val="0"/>
              </a:spcAft>
              <a:buChar char="–"/>
              <a:defRPr sz="1400" kern="1200">
                <a:solidFill>
                  <a:srgbClr val="005595"/>
                </a:solidFill>
                <a:latin typeface="+mn-lt"/>
                <a:ea typeface="+mn-ea"/>
                <a:cs typeface="+mn-cs"/>
              </a:defRPr>
            </a:lvl4pPr>
            <a:lvl5pPr marL="2057400" indent="-228600" algn="l" rtl="0" eaLnBrk="0" fontAlgn="base" hangingPunct="0">
              <a:spcBef>
                <a:spcPct val="20000"/>
              </a:spcBef>
              <a:spcAft>
                <a:spcPct val="0"/>
              </a:spcAft>
              <a:buChar char="»"/>
              <a:defRPr sz="1400" kern="1200">
                <a:solidFill>
                  <a:srgbClr val="00559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eaLnBrk="1" hangingPunct="1">
              <a:defRPr/>
            </a:pPr>
            <a:r>
              <a:rPr lang="en-US" altLang="en-US" sz="1400" dirty="0"/>
              <a:t>“Year-round” residence means primary residence for more than one year. Some RV parks limit stays to avoid community classification.</a:t>
            </a:r>
          </a:p>
          <a:p>
            <a:pPr eaLnBrk="1" hangingPunct="1">
              <a:defRPr/>
            </a:pPr>
            <a:r>
              <a:rPr lang="en-US" altLang="en-US" sz="1400" dirty="0"/>
              <a:t>Number of connections does factor into determining classification at residential RV parks.</a:t>
            </a:r>
          </a:p>
          <a:p>
            <a:pPr eaLnBrk="1" hangingPunct="1">
              <a:defRPr/>
            </a:pPr>
            <a:r>
              <a:rPr lang="en-US" altLang="en-US" sz="1400" dirty="0"/>
              <a:t>A primary residence is where a person “usually” lives. </a:t>
            </a:r>
          </a:p>
          <a:p>
            <a:pPr eaLnBrk="1" hangingPunct="1">
              <a:defRPr/>
            </a:pPr>
            <a:r>
              <a:rPr lang="en-US" altLang="en-US" sz="1400" dirty="0"/>
              <a:t>15+ residential connections, independent of property ownership, constitutes a community system even when the population is under 25.</a:t>
            </a:r>
            <a:endParaRPr lang="en-US" altLang="en-US" dirty="0"/>
          </a:p>
          <a:p>
            <a:pPr eaLnBrk="1" hangingPunct="1">
              <a:defRPr/>
            </a:pPr>
            <a:endParaRPr lang="en-US" altLang="en-US" dirty="0"/>
          </a:p>
          <a:p>
            <a:pPr eaLnBrk="1" hangingPunct="1">
              <a:defRPr/>
            </a:pPr>
            <a:endParaRPr lang="en-US" altLang="en-US" dirty="0"/>
          </a:p>
          <a:p>
            <a:pPr eaLnBrk="1" hangingPunct="1">
              <a:defRPr/>
            </a:pPr>
            <a:endParaRPr lang="en-US" altLang="en-US" dirty="0"/>
          </a:p>
        </p:txBody>
      </p:sp>
      <p:pic>
        <p:nvPicPr>
          <p:cNvPr id="10" name="Graphic 9">
            <a:extLst>
              <a:ext uri="{FF2B5EF4-FFF2-40B4-BE49-F238E27FC236}">
                <a16:creationId xmlns:a16="http://schemas.microsoft.com/office/drawing/2014/main" id="{FB438A7A-7F66-4028-B0F1-2AEC664303FD}"/>
              </a:ext>
            </a:extLst>
          </p:cNvPr>
          <p:cNvPicPr>
            <a:picLocks noChangeAspect="1"/>
          </p:cNvPicPr>
          <p:nvPr/>
        </p:nvPicPr>
        <p:blipFill rotWithShape="1">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t="21706" b="50186"/>
          <a:stretch/>
        </p:blipFill>
        <p:spPr>
          <a:xfrm>
            <a:off x="885199" y="457200"/>
            <a:ext cx="7122587" cy="2590801"/>
          </a:xfrm>
          <a:prstGeom prst="rect">
            <a:avLst/>
          </a:prstGeom>
        </p:spPr>
      </p:pic>
      <p:sp>
        <p:nvSpPr>
          <p:cNvPr id="5" name="Slide Number Placeholder 4">
            <a:extLst>
              <a:ext uri="{FF2B5EF4-FFF2-40B4-BE49-F238E27FC236}">
                <a16:creationId xmlns:a16="http://schemas.microsoft.com/office/drawing/2014/main" id="{57D7DF85-DDAE-4526-A6BD-5AE6D78DFB12}"/>
              </a:ext>
            </a:extLst>
          </p:cNvPr>
          <p:cNvSpPr>
            <a:spLocks noGrp="1"/>
          </p:cNvSpPr>
          <p:nvPr>
            <p:ph type="sldNum" sz="quarter" idx="11"/>
          </p:nvPr>
        </p:nvSpPr>
        <p:spPr/>
        <p:txBody>
          <a:bodyPr/>
          <a:lstStyle/>
          <a:p>
            <a:pPr>
              <a:defRPr/>
            </a:pPr>
            <a:fld id="{7F1D7323-40B1-407A-B35D-26267FDCA279}" type="slidenum">
              <a:rPr lang="en-US" altLang="en-US"/>
              <a:pPr>
                <a:defRPr/>
              </a:pPr>
              <a:t>5</a:t>
            </a:fld>
            <a:endParaRPr lang="en-US" altLang="en-US"/>
          </a:p>
        </p:txBody>
      </p:sp>
      <p:sp>
        <p:nvSpPr>
          <p:cNvPr id="14" name="Oval 13">
            <a:extLst>
              <a:ext uri="{FF2B5EF4-FFF2-40B4-BE49-F238E27FC236}">
                <a16:creationId xmlns:a16="http://schemas.microsoft.com/office/drawing/2014/main" id="{DFF630D1-4324-4CBE-911D-8227D0E4BA0E}"/>
              </a:ext>
            </a:extLst>
          </p:cNvPr>
          <p:cNvSpPr>
            <a:spLocks noChangeArrowheads="1"/>
          </p:cNvSpPr>
          <p:nvPr/>
        </p:nvSpPr>
        <p:spPr bwMode="auto">
          <a:xfrm>
            <a:off x="667328" y="3276600"/>
            <a:ext cx="271509" cy="228520"/>
          </a:xfrm>
          <a:prstGeom prst="ellipse">
            <a:avLst/>
          </a:prstGeom>
          <a:noFill/>
          <a:ln w="1905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endParaRPr lang="en-US" altLang="en-US"/>
          </a:p>
        </p:txBody>
      </p:sp>
      <p:pic>
        <p:nvPicPr>
          <p:cNvPr id="12" name="Graphic 11">
            <a:extLst>
              <a:ext uri="{FF2B5EF4-FFF2-40B4-BE49-F238E27FC236}">
                <a16:creationId xmlns:a16="http://schemas.microsoft.com/office/drawing/2014/main" id="{F06C52B0-4372-4F3E-B57A-44367E8D2C15}"/>
              </a:ext>
            </a:extLst>
          </p:cNvPr>
          <p:cNvPicPr>
            <a:picLocks noChangeAspect="1"/>
          </p:cNvPicPr>
          <p:nvPr/>
        </p:nvPicPr>
        <p:blipFill rotWithShape="1">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t="92448" b="5694"/>
          <a:stretch/>
        </p:blipFill>
        <p:spPr>
          <a:xfrm>
            <a:off x="223290" y="3337584"/>
            <a:ext cx="8920710" cy="214522"/>
          </a:xfrm>
          <a:prstGeom prst="rect">
            <a:avLst/>
          </a:prstGeom>
        </p:spPr>
      </p:pic>
      <p:sp>
        <p:nvSpPr>
          <p:cNvPr id="13" name="Rectangle 12">
            <a:extLst>
              <a:ext uri="{FF2B5EF4-FFF2-40B4-BE49-F238E27FC236}">
                <a16:creationId xmlns:a16="http://schemas.microsoft.com/office/drawing/2014/main" id="{F3D6CE17-CF07-467A-9291-59D25AD10E9F}"/>
              </a:ext>
            </a:extLst>
          </p:cNvPr>
          <p:cNvSpPr/>
          <p:nvPr/>
        </p:nvSpPr>
        <p:spPr bwMode="auto">
          <a:xfrm>
            <a:off x="3712253" y="5589689"/>
            <a:ext cx="1524000" cy="589185"/>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sp>
        <p:nvSpPr>
          <p:cNvPr id="16" name="Oval 15">
            <a:extLst>
              <a:ext uri="{FF2B5EF4-FFF2-40B4-BE49-F238E27FC236}">
                <a16:creationId xmlns:a16="http://schemas.microsoft.com/office/drawing/2014/main" id="{C3D557AC-F045-4A75-8C51-2E2A87553304}"/>
              </a:ext>
            </a:extLst>
          </p:cNvPr>
          <p:cNvSpPr>
            <a:spLocks noChangeArrowheads="1"/>
          </p:cNvSpPr>
          <p:nvPr/>
        </p:nvSpPr>
        <p:spPr bwMode="auto">
          <a:xfrm>
            <a:off x="2828636" y="1286164"/>
            <a:ext cx="271509" cy="228520"/>
          </a:xfrm>
          <a:prstGeom prst="ellipse">
            <a:avLst/>
          </a:prstGeom>
          <a:noFill/>
          <a:ln w="1905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endParaRPr lang="en-US" altLang="en-US"/>
          </a:p>
        </p:txBody>
      </p:sp>
      <p:sp>
        <p:nvSpPr>
          <p:cNvPr id="11" name="Rectangle 10">
            <a:extLst>
              <a:ext uri="{FF2B5EF4-FFF2-40B4-BE49-F238E27FC236}">
                <a16:creationId xmlns:a16="http://schemas.microsoft.com/office/drawing/2014/main" id="{E6C96361-31FE-4207-BE0C-DE3A8574AEE9}"/>
              </a:ext>
            </a:extLst>
          </p:cNvPr>
          <p:cNvSpPr/>
          <p:nvPr/>
        </p:nvSpPr>
        <p:spPr bwMode="auto">
          <a:xfrm>
            <a:off x="5236253" y="2667287"/>
            <a:ext cx="2286000" cy="589185"/>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sp>
        <p:nvSpPr>
          <p:cNvPr id="15" name="Rectangle 14">
            <a:extLst>
              <a:ext uri="{FF2B5EF4-FFF2-40B4-BE49-F238E27FC236}">
                <a16:creationId xmlns:a16="http://schemas.microsoft.com/office/drawing/2014/main" id="{C3FA7EFB-BA72-4A6F-A680-10F10F94BD2A}"/>
              </a:ext>
            </a:extLst>
          </p:cNvPr>
          <p:cNvSpPr/>
          <p:nvPr/>
        </p:nvSpPr>
        <p:spPr bwMode="auto">
          <a:xfrm>
            <a:off x="4474253" y="381000"/>
            <a:ext cx="3561294" cy="589185"/>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spTree>
    <p:extLst>
      <p:ext uri="{BB962C8B-B14F-4D97-AF65-F5344CB8AC3E}">
        <p14:creationId xmlns:p14="http://schemas.microsoft.com/office/powerpoint/2010/main" val="28332241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9"/>
                                          </p:stCondLst>
                                        </p:cTn>
                                        <p:tgtEl>
                                          <p:spTgt spid="17">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9"/>
                                          </p:stCondLst>
                                        </p:cTn>
                                        <p:tgtEl>
                                          <p:spTgt spid="17">
                                            <p:txEl>
                                              <p:pRg st="1" end="1"/>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9"/>
                                          </p:stCondLst>
                                        </p:cTn>
                                        <p:tgtEl>
                                          <p:spTgt spid="17">
                                            <p:txEl>
                                              <p:pRg st="2" end="2"/>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9"/>
                                          </p:stCondLst>
                                        </p:cTn>
                                        <p:tgtEl>
                                          <p:spTgt spid="1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uiExpand="1" build="allAtOnce"/>
      <p:bldP spid="14" grpId="0" animBg="1"/>
      <p:bldP spid="1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Graphic 18">
            <a:extLst>
              <a:ext uri="{FF2B5EF4-FFF2-40B4-BE49-F238E27FC236}">
                <a16:creationId xmlns:a16="http://schemas.microsoft.com/office/drawing/2014/main" id="{A6B0040C-4843-46DF-84C3-63084A9F07EB}"/>
              </a:ext>
            </a:extLst>
          </p:cNvPr>
          <p:cNvPicPr>
            <a:picLocks noChangeAspect="1"/>
          </p:cNvPicPr>
          <p:nvPr/>
        </p:nvPicPr>
        <p:blipFill rotWithShape="1">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t="85077" b="7418"/>
          <a:stretch/>
        </p:blipFill>
        <p:spPr>
          <a:xfrm>
            <a:off x="192957" y="3172210"/>
            <a:ext cx="8920710" cy="866390"/>
          </a:xfrm>
          <a:prstGeom prst="rect">
            <a:avLst/>
          </a:prstGeom>
        </p:spPr>
      </p:pic>
      <p:pic>
        <p:nvPicPr>
          <p:cNvPr id="18" name="Graphic 17">
            <a:extLst>
              <a:ext uri="{FF2B5EF4-FFF2-40B4-BE49-F238E27FC236}">
                <a16:creationId xmlns:a16="http://schemas.microsoft.com/office/drawing/2014/main" id="{FD641DCF-41C4-400A-95F9-AC622F7FC1BA}"/>
              </a:ext>
            </a:extLst>
          </p:cNvPr>
          <p:cNvPicPr>
            <a:picLocks noChangeAspect="1"/>
          </p:cNvPicPr>
          <p:nvPr/>
        </p:nvPicPr>
        <p:blipFill rotWithShape="1">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t="47388" b="28768"/>
          <a:stretch/>
        </p:blipFill>
        <p:spPr>
          <a:xfrm>
            <a:off x="512740" y="679126"/>
            <a:ext cx="8213076" cy="2534377"/>
          </a:xfrm>
          <a:prstGeom prst="rect">
            <a:avLst/>
          </a:prstGeom>
        </p:spPr>
      </p:pic>
      <p:sp>
        <p:nvSpPr>
          <p:cNvPr id="17" name="Rectangle 3">
            <a:extLst>
              <a:ext uri="{FF2B5EF4-FFF2-40B4-BE49-F238E27FC236}">
                <a16:creationId xmlns:a16="http://schemas.microsoft.com/office/drawing/2014/main" id="{72B5B8E4-C556-4AC4-A95A-8C1D0361DA6E}"/>
              </a:ext>
            </a:extLst>
          </p:cNvPr>
          <p:cNvSpPr txBox="1">
            <a:spLocks noChangeArrowheads="1"/>
          </p:cNvSpPr>
          <p:nvPr/>
        </p:nvSpPr>
        <p:spPr bwMode="auto">
          <a:xfrm>
            <a:off x="457200" y="4349141"/>
            <a:ext cx="8229600" cy="22802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000" kern="1200">
                <a:solidFill>
                  <a:srgbClr val="005595"/>
                </a:solidFill>
                <a:latin typeface="+mn-lt"/>
                <a:ea typeface="+mn-ea"/>
                <a:cs typeface="+mn-cs"/>
              </a:defRPr>
            </a:lvl1pPr>
            <a:lvl2pPr marL="742950" indent="-285750" algn="l" rtl="0" eaLnBrk="0" fontAlgn="base" hangingPunct="0">
              <a:spcBef>
                <a:spcPct val="20000"/>
              </a:spcBef>
              <a:spcAft>
                <a:spcPct val="0"/>
              </a:spcAft>
              <a:buChar char="–"/>
              <a:defRPr kern="1200">
                <a:solidFill>
                  <a:srgbClr val="005595"/>
                </a:solidFill>
                <a:latin typeface="+mn-lt"/>
                <a:ea typeface="+mn-ea"/>
                <a:cs typeface="+mn-cs"/>
              </a:defRPr>
            </a:lvl2pPr>
            <a:lvl3pPr marL="1143000" indent="-228600" algn="l" rtl="0" eaLnBrk="0" fontAlgn="base" hangingPunct="0">
              <a:spcBef>
                <a:spcPct val="20000"/>
              </a:spcBef>
              <a:spcAft>
                <a:spcPct val="0"/>
              </a:spcAft>
              <a:buChar char="•"/>
              <a:defRPr sz="1600" kern="1200">
                <a:solidFill>
                  <a:srgbClr val="005595"/>
                </a:solidFill>
                <a:latin typeface="+mn-lt"/>
                <a:ea typeface="+mn-ea"/>
                <a:cs typeface="+mn-cs"/>
              </a:defRPr>
            </a:lvl3pPr>
            <a:lvl4pPr marL="1600200" indent="-228600" algn="l" rtl="0" eaLnBrk="0" fontAlgn="base" hangingPunct="0">
              <a:spcBef>
                <a:spcPct val="20000"/>
              </a:spcBef>
              <a:spcAft>
                <a:spcPct val="0"/>
              </a:spcAft>
              <a:buChar char="–"/>
              <a:defRPr sz="1400" kern="1200">
                <a:solidFill>
                  <a:srgbClr val="005595"/>
                </a:solidFill>
                <a:latin typeface="+mn-lt"/>
                <a:ea typeface="+mn-ea"/>
                <a:cs typeface="+mn-cs"/>
              </a:defRPr>
            </a:lvl4pPr>
            <a:lvl5pPr marL="2057400" indent="-228600" algn="l" rtl="0" eaLnBrk="0" fontAlgn="base" hangingPunct="0">
              <a:spcBef>
                <a:spcPct val="20000"/>
              </a:spcBef>
              <a:spcAft>
                <a:spcPct val="0"/>
              </a:spcAft>
              <a:buChar char="»"/>
              <a:defRPr sz="1400" kern="1200">
                <a:solidFill>
                  <a:srgbClr val="00559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eaLnBrk="1" hangingPunct="1">
              <a:defRPr/>
            </a:pPr>
            <a:r>
              <a:rPr lang="en-US" altLang="en-US" sz="1400" dirty="0"/>
              <a:t>Count NTNC population as the peak 6-month average.</a:t>
            </a:r>
          </a:p>
          <a:p>
            <a:pPr eaLnBrk="1" hangingPunct="1">
              <a:defRPr/>
            </a:pPr>
            <a:r>
              <a:rPr lang="en-US" altLang="en-US" sz="1400" dirty="0"/>
              <a:t>NTNC systems are typically schools and places of employment.</a:t>
            </a:r>
          </a:p>
          <a:p>
            <a:pPr eaLnBrk="1" hangingPunct="1">
              <a:defRPr/>
            </a:pPr>
            <a:r>
              <a:rPr lang="en-US" altLang="en-US" sz="1400" dirty="0"/>
              <a:t>COVID changed employment locations permanently in many circumstance, so make sure to reevaluate.</a:t>
            </a:r>
            <a:endParaRPr lang="en-US" altLang="en-US" dirty="0"/>
          </a:p>
          <a:p>
            <a:pPr eaLnBrk="1" hangingPunct="1">
              <a:defRPr/>
            </a:pPr>
            <a:endParaRPr lang="en-US" altLang="en-US" dirty="0"/>
          </a:p>
          <a:p>
            <a:pPr eaLnBrk="1" hangingPunct="1">
              <a:defRPr/>
            </a:pPr>
            <a:endParaRPr lang="en-US" altLang="en-US" dirty="0"/>
          </a:p>
        </p:txBody>
      </p:sp>
      <p:sp>
        <p:nvSpPr>
          <p:cNvPr id="5" name="Slide Number Placeholder 4">
            <a:extLst>
              <a:ext uri="{FF2B5EF4-FFF2-40B4-BE49-F238E27FC236}">
                <a16:creationId xmlns:a16="http://schemas.microsoft.com/office/drawing/2014/main" id="{57D7DF85-DDAE-4526-A6BD-5AE6D78DFB12}"/>
              </a:ext>
            </a:extLst>
          </p:cNvPr>
          <p:cNvSpPr>
            <a:spLocks noGrp="1"/>
          </p:cNvSpPr>
          <p:nvPr>
            <p:ph type="sldNum" sz="quarter" idx="11"/>
          </p:nvPr>
        </p:nvSpPr>
        <p:spPr/>
        <p:txBody>
          <a:bodyPr/>
          <a:lstStyle/>
          <a:p>
            <a:pPr>
              <a:defRPr/>
            </a:pPr>
            <a:fld id="{7F1D7323-40B1-407A-B35D-26267FDCA279}" type="slidenum">
              <a:rPr lang="en-US" altLang="en-US"/>
              <a:pPr>
                <a:defRPr/>
              </a:pPr>
              <a:t>6</a:t>
            </a:fld>
            <a:endParaRPr lang="en-US" altLang="en-US"/>
          </a:p>
        </p:txBody>
      </p:sp>
      <p:sp>
        <p:nvSpPr>
          <p:cNvPr id="14" name="Oval 13">
            <a:extLst>
              <a:ext uri="{FF2B5EF4-FFF2-40B4-BE49-F238E27FC236}">
                <a16:creationId xmlns:a16="http://schemas.microsoft.com/office/drawing/2014/main" id="{DFF630D1-4324-4CBE-911D-8227D0E4BA0E}"/>
              </a:ext>
            </a:extLst>
          </p:cNvPr>
          <p:cNvSpPr>
            <a:spLocks noChangeArrowheads="1"/>
          </p:cNvSpPr>
          <p:nvPr/>
        </p:nvSpPr>
        <p:spPr bwMode="auto">
          <a:xfrm>
            <a:off x="1524000" y="2105485"/>
            <a:ext cx="1905000" cy="323475"/>
          </a:xfrm>
          <a:prstGeom prst="ellipse">
            <a:avLst/>
          </a:prstGeom>
          <a:noFill/>
          <a:ln w="1905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endParaRPr lang="en-US" altLang="en-US"/>
          </a:p>
        </p:txBody>
      </p:sp>
      <p:sp>
        <p:nvSpPr>
          <p:cNvPr id="16" name="Oval 15">
            <a:extLst>
              <a:ext uri="{FF2B5EF4-FFF2-40B4-BE49-F238E27FC236}">
                <a16:creationId xmlns:a16="http://schemas.microsoft.com/office/drawing/2014/main" id="{C3D557AC-F045-4A75-8C51-2E2A87553304}"/>
              </a:ext>
            </a:extLst>
          </p:cNvPr>
          <p:cNvSpPr>
            <a:spLocks noChangeArrowheads="1"/>
          </p:cNvSpPr>
          <p:nvPr/>
        </p:nvSpPr>
        <p:spPr bwMode="auto">
          <a:xfrm>
            <a:off x="3581400" y="3536158"/>
            <a:ext cx="3679113" cy="401920"/>
          </a:xfrm>
          <a:prstGeom prst="ellipse">
            <a:avLst/>
          </a:prstGeom>
          <a:noFill/>
          <a:ln w="1905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endParaRPr lang="en-US" altLang="en-US"/>
          </a:p>
        </p:txBody>
      </p:sp>
      <p:sp>
        <p:nvSpPr>
          <p:cNvPr id="15" name="Rectangle 14">
            <a:extLst>
              <a:ext uri="{FF2B5EF4-FFF2-40B4-BE49-F238E27FC236}">
                <a16:creationId xmlns:a16="http://schemas.microsoft.com/office/drawing/2014/main" id="{C3FA7EFB-BA72-4A6F-A680-10F10F94BD2A}"/>
              </a:ext>
            </a:extLst>
          </p:cNvPr>
          <p:cNvSpPr/>
          <p:nvPr/>
        </p:nvSpPr>
        <p:spPr bwMode="auto">
          <a:xfrm>
            <a:off x="4571999" y="2087013"/>
            <a:ext cx="3561294" cy="1163096"/>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spTree>
    <p:extLst>
      <p:ext uri="{BB962C8B-B14F-4D97-AF65-F5344CB8AC3E}">
        <p14:creationId xmlns:p14="http://schemas.microsoft.com/office/powerpoint/2010/main" val="2811804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7">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7">
                                            <p:txEl>
                                              <p:pRg st="1" end="1"/>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build="allAtOnce"/>
      <p:bldP spid="14" grpId="0" animBg="1"/>
      <p:bldP spid="1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raphic 8">
            <a:extLst>
              <a:ext uri="{FF2B5EF4-FFF2-40B4-BE49-F238E27FC236}">
                <a16:creationId xmlns:a16="http://schemas.microsoft.com/office/drawing/2014/main" id="{5F3B6206-B2F6-4A55-8184-3E3E054D7626}"/>
              </a:ext>
            </a:extLst>
          </p:cNvPr>
          <p:cNvPicPr>
            <a:picLocks noChangeAspect="1"/>
          </p:cNvPicPr>
          <p:nvPr/>
        </p:nvPicPr>
        <p:blipFill rotWithShape="1">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t="67932" b="14275"/>
          <a:stretch/>
        </p:blipFill>
        <p:spPr>
          <a:xfrm>
            <a:off x="-360347" y="850734"/>
            <a:ext cx="9407494" cy="2166206"/>
          </a:xfrm>
          <a:prstGeom prst="rect">
            <a:avLst/>
          </a:prstGeom>
        </p:spPr>
      </p:pic>
      <p:sp>
        <p:nvSpPr>
          <p:cNvPr id="17" name="Rectangle 3">
            <a:extLst>
              <a:ext uri="{FF2B5EF4-FFF2-40B4-BE49-F238E27FC236}">
                <a16:creationId xmlns:a16="http://schemas.microsoft.com/office/drawing/2014/main" id="{72B5B8E4-C556-4AC4-A95A-8C1D0361DA6E}"/>
              </a:ext>
            </a:extLst>
          </p:cNvPr>
          <p:cNvSpPr txBox="1">
            <a:spLocks noChangeArrowheads="1"/>
          </p:cNvSpPr>
          <p:nvPr/>
        </p:nvSpPr>
        <p:spPr bwMode="auto">
          <a:xfrm>
            <a:off x="457200" y="3505200"/>
            <a:ext cx="8229600" cy="22802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000" kern="1200">
                <a:solidFill>
                  <a:srgbClr val="005595"/>
                </a:solidFill>
                <a:latin typeface="+mn-lt"/>
                <a:ea typeface="+mn-ea"/>
                <a:cs typeface="+mn-cs"/>
              </a:defRPr>
            </a:lvl1pPr>
            <a:lvl2pPr marL="742950" indent="-285750" algn="l" rtl="0" eaLnBrk="0" fontAlgn="base" hangingPunct="0">
              <a:spcBef>
                <a:spcPct val="20000"/>
              </a:spcBef>
              <a:spcAft>
                <a:spcPct val="0"/>
              </a:spcAft>
              <a:buChar char="–"/>
              <a:defRPr kern="1200">
                <a:solidFill>
                  <a:srgbClr val="005595"/>
                </a:solidFill>
                <a:latin typeface="+mn-lt"/>
                <a:ea typeface="+mn-ea"/>
                <a:cs typeface="+mn-cs"/>
              </a:defRPr>
            </a:lvl2pPr>
            <a:lvl3pPr marL="1143000" indent="-228600" algn="l" rtl="0" eaLnBrk="0" fontAlgn="base" hangingPunct="0">
              <a:spcBef>
                <a:spcPct val="20000"/>
              </a:spcBef>
              <a:spcAft>
                <a:spcPct val="0"/>
              </a:spcAft>
              <a:buChar char="•"/>
              <a:defRPr sz="1600" kern="1200">
                <a:solidFill>
                  <a:srgbClr val="005595"/>
                </a:solidFill>
                <a:latin typeface="+mn-lt"/>
                <a:ea typeface="+mn-ea"/>
                <a:cs typeface="+mn-cs"/>
              </a:defRPr>
            </a:lvl3pPr>
            <a:lvl4pPr marL="1600200" indent="-228600" algn="l" rtl="0" eaLnBrk="0" fontAlgn="base" hangingPunct="0">
              <a:spcBef>
                <a:spcPct val="20000"/>
              </a:spcBef>
              <a:spcAft>
                <a:spcPct val="0"/>
              </a:spcAft>
              <a:buChar char="–"/>
              <a:defRPr sz="1400" kern="1200">
                <a:solidFill>
                  <a:srgbClr val="005595"/>
                </a:solidFill>
                <a:latin typeface="+mn-lt"/>
                <a:ea typeface="+mn-ea"/>
                <a:cs typeface="+mn-cs"/>
              </a:defRPr>
            </a:lvl4pPr>
            <a:lvl5pPr marL="2057400" indent="-228600" algn="l" rtl="0" eaLnBrk="0" fontAlgn="base" hangingPunct="0">
              <a:spcBef>
                <a:spcPct val="20000"/>
              </a:spcBef>
              <a:spcAft>
                <a:spcPct val="0"/>
              </a:spcAft>
              <a:buChar char="»"/>
              <a:defRPr sz="1400" kern="1200">
                <a:solidFill>
                  <a:srgbClr val="00559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eaLnBrk="1" hangingPunct="1">
              <a:defRPr/>
            </a:pPr>
            <a:r>
              <a:rPr lang="en-US" altLang="en-US" sz="1400" dirty="0"/>
              <a:t>OVS systems are now eligible for circuit rider assistance.</a:t>
            </a:r>
          </a:p>
          <a:p>
            <a:pPr eaLnBrk="1" hangingPunct="1">
              <a:defRPr/>
            </a:pPr>
            <a:r>
              <a:rPr lang="en-US" altLang="en-US" sz="1400" dirty="0"/>
              <a:t>OVS system information and resource available at oregon.gov/ovss</a:t>
            </a:r>
          </a:p>
          <a:p>
            <a:pPr eaLnBrk="1" hangingPunct="1">
              <a:defRPr/>
            </a:pPr>
            <a:r>
              <a:rPr lang="en-US" altLang="en-US" sz="1400" dirty="0"/>
              <a:t>Always verify inventoried population and connections when communicating with OVS systems. We haven’t made contact with some systems in decades!</a:t>
            </a:r>
            <a:endParaRPr lang="en-US" altLang="en-US" dirty="0"/>
          </a:p>
          <a:p>
            <a:pPr eaLnBrk="1" hangingPunct="1">
              <a:defRPr/>
            </a:pPr>
            <a:endParaRPr lang="en-US" altLang="en-US" dirty="0"/>
          </a:p>
          <a:p>
            <a:pPr eaLnBrk="1" hangingPunct="1">
              <a:defRPr/>
            </a:pPr>
            <a:endParaRPr lang="en-US" altLang="en-US" dirty="0"/>
          </a:p>
        </p:txBody>
      </p:sp>
      <p:sp>
        <p:nvSpPr>
          <p:cNvPr id="5" name="Slide Number Placeholder 4">
            <a:extLst>
              <a:ext uri="{FF2B5EF4-FFF2-40B4-BE49-F238E27FC236}">
                <a16:creationId xmlns:a16="http://schemas.microsoft.com/office/drawing/2014/main" id="{57D7DF85-DDAE-4526-A6BD-5AE6D78DFB12}"/>
              </a:ext>
            </a:extLst>
          </p:cNvPr>
          <p:cNvSpPr>
            <a:spLocks noGrp="1"/>
          </p:cNvSpPr>
          <p:nvPr>
            <p:ph type="sldNum" sz="quarter" idx="11"/>
          </p:nvPr>
        </p:nvSpPr>
        <p:spPr/>
        <p:txBody>
          <a:bodyPr/>
          <a:lstStyle/>
          <a:p>
            <a:pPr>
              <a:defRPr/>
            </a:pPr>
            <a:fld id="{7F1D7323-40B1-407A-B35D-26267FDCA279}" type="slidenum">
              <a:rPr lang="en-US" altLang="en-US"/>
              <a:pPr>
                <a:defRPr/>
              </a:pPr>
              <a:t>7</a:t>
            </a:fld>
            <a:endParaRPr lang="en-US" altLang="en-US"/>
          </a:p>
        </p:txBody>
      </p:sp>
      <p:sp>
        <p:nvSpPr>
          <p:cNvPr id="15" name="Rectangle 14">
            <a:extLst>
              <a:ext uri="{FF2B5EF4-FFF2-40B4-BE49-F238E27FC236}">
                <a16:creationId xmlns:a16="http://schemas.microsoft.com/office/drawing/2014/main" id="{C3FA7EFB-BA72-4A6F-A680-10F10F94BD2A}"/>
              </a:ext>
            </a:extLst>
          </p:cNvPr>
          <p:cNvSpPr/>
          <p:nvPr/>
        </p:nvSpPr>
        <p:spPr bwMode="auto">
          <a:xfrm>
            <a:off x="4572000" y="695464"/>
            <a:ext cx="3561294" cy="1163096"/>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spTree>
    <p:extLst>
      <p:ext uri="{BB962C8B-B14F-4D97-AF65-F5344CB8AC3E}">
        <p14:creationId xmlns:p14="http://schemas.microsoft.com/office/powerpoint/2010/main" val="3726092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build="allAtOnce"/>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28151EFF-1C7E-4EDD-B7AB-E1E7535EE92A}"/>
              </a:ext>
            </a:extLst>
          </p:cNvPr>
          <p:cNvSpPr>
            <a:spLocks noGrp="1"/>
          </p:cNvSpPr>
          <p:nvPr>
            <p:ph type="dt" sz="quarter" idx="10"/>
          </p:nvPr>
        </p:nvSpPr>
        <p:spPr/>
        <p:txBody>
          <a:bodyPr/>
          <a:lstStyle/>
          <a:p>
            <a:pPr>
              <a:defRPr/>
            </a:pPr>
            <a:r>
              <a:rPr lang="en-US" altLang="en-US" dirty="0"/>
              <a:t>DRINKING WATER SERVICES</a:t>
            </a:r>
            <a:br>
              <a:rPr lang="en-US" altLang="en-US" dirty="0"/>
            </a:br>
            <a:r>
              <a:rPr lang="en-US" altLang="en-US" dirty="0"/>
              <a:t>Public Health Division </a:t>
            </a:r>
          </a:p>
          <a:p>
            <a:pPr>
              <a:defRPr/>
            </a:pPr>
            <a:endParaRPr lang="en-US" altLang="en-US" dirty="0"/>
          </a:p>
        </p:txBody>
      </p:sp>
      <p:sp>
        <p:nvSpPr>
          <p:cNvPr id="5" name="Slide Number Placeholder 4">
            <a:extLst>
              <a:ext uri="{FF2B5EF4-FFF2-40B4-BE49-F238E27FC236}">
                <a16:creationId xmlns:a16="http://schemas.microsoft.com/office/drawing/2014/main" id="{1827E507-11B2-45EF-9943-34AA5C38E8DF}"/>
              </a:ext>
            </a:extLst>
          </p:cNvPr>
          <p:cNvSpPr>
            <a:spLocks noGrp="1"/>
          </p:cNvSpPr>
          <p:nvPr>
            <p:ph type="sldNum" sz="quarter" idx="11"/>
          </p:nvPr>
        </p:nvSpPr>
        <p:spPr/>
        <p:txBody>
          <a:bodyPr/>
          <a:lstStyle/>
          <a:p>
            <a:pPr>
              <a:defRPr/>
            </a:pPr>
            <a:fld id="{145ACB9B-7850-438E-B7A5-3B9EF6530921}" type="slidenum">
              <a:rPr lang="en-US" altLang="en-US"/>
              <a:pPr>
                <a:defRPr/>
              </a:pPr>
              <a:t>8</a:t>
            </a:fld>
            <a:endParaRPr lang="en-US" altLang="en-US"/>
          </a:p>
        </p:txBody>
      </p:sp>
      <p:sp>
        <p:nvSpPr>
          <p:cNvPr id="9219" name="Rectangle 3">
            <a:extLst>
              <a:ext uri="{FF2B5EF4-FFF2-40B4-BE49-F238E27FC236}">
                <a16:creationId xmlns:a16="http://schemas.microsoft.com/office/drawing/2014/main" id="{BD208BD5-CCE5-446B-9CE7-828C1EBD4F0D}"/>
              </a:ext>
            </a:extLst>
          </p:cNvPr>
          <p:cNvSpPr>
            <a:spLocks noGrp="1" noChangeArrowheads="1"/>
          </p:cNvSpPr>
          <p:nvPr>
            <p:ph type="body" idx="1"/>
          </p:nvPr>
        </p:nvSpPr>
        <p:spPr>
          <a:xfrm>
            <a:off x="457200" y="1219200"/>
            <a:ext cx="8229600" cy="3276600"/>
          </a:xfrm>
        </p:spPr>
        <p:txBody>
          <a:bodyPr/>
          <a:lstStyle/>
          <a:p>
            <a:pPr eaLnBrk="1" hangingPunct="1">
              <a:defRPr/>
            </a:pPr>
            <a:r>
              <a:rPr lang="en-US" altLang="en-US" dirty="0"/>
              <a:t>Four or more transient connections, but peak 60-day average population below 10</a:t>
            </a:r>
          </a:p>
          <a:p>
            <a:pPr eaLnBrk="1" hangingPunct="1">
              <a:defRPr/>
            </a:pPr>
            <a:r>
              <a:rPr lang="en-US" altLang="en-US" dirty="0"/>
              <a:t>Operating (doors open) for 60+ days per year, but without 60 individual days serving 10+ people -- Example: churches</a:t>
            </a:r>
          </a:p>
          <a:p>
            <a:pPr eaLnBrk="1" hangingPunct="1">
              <a:defRPr/>
            </a:pPr>
            <a:r>
              <a:rPr lang="en-US" altLang="en-US" dirty="0"/>
              <a:t>RV parks that appear to consist of primary residences</a:t>
            </a:r>
          </a:p>
          <a:p>
            <a:pPr eaLnBrk="1" hangingPunct="1">
              <a:defRPr/>
            </a:pPr>
            <a:r>
              <a:rPr lang="en-US" altLang="en-US" dirty="0"/>
              <a:t>Population that fluctuate around a classification threshold -- Example: subdivision with 24-26 residents, depending on the year</a:t>
            </a:r>
          </a:p>
          <a:p>
            <a:pPr eaLnBrk="1" hangingPunct="1">
              <a:defRPr/>
            </a:pPr>
            <a:r>
              <a:rPr lang="en-US" altLang="en-US" dirty="0"/>
              <a:t>Ambiguous “primary” residency</a:t>
            </a:r>
          </a:p>
          <a:p>
            <a:pPr eaLnBrk="1" hangingPunct="1">
              <a:defRPr/>
            </a:pPr>
            <a:r>
              <a:rPr lang="en-US" altLang="en-US" dirty="0"/>
              <a:t>Primary residences occupied for six months per year or more, but less than the full year</a:t>
            </a:r>
          </a:p>
          <a:p>
            <a:pPr eaLnBrk="1" hangingPunct="1">
              <a:defRPr/>
            </a:pPr>
            <a:r>
              <a:rPr lang="en-US" altLang="en-US" dirty="0"/>
              <a:t>Seasonal systems –- generally aren’t operational for an entire quarter</a:t>
            </a:r>
          </a:p>
          <a:p>
            <a:pPr eaLnBrk="1" hangingPunct="1">
              <a:defRPr/>
            </a:pPr>
            <a:r>
              <a:rPr lang="en-US" altLang="en-US" dirty="0"/>
              <a:t>Other borderline situations</a:t>
            </a:r>
          </a:p>
          <a:p>
            <a:pPr eaLnBrk="1" hangingPunct="1">
              <a:defRPr/>
            </a:pPr>
            <a:endParaRPr lang="en-US" altLang="en-US" dirty="0"/>
          </a:p>
          <a:p>
            <a:pPr eaLnBrk="1" hangingPunct="1">
              <a:defRPr/>
            </a:pPr>
            <a:endParaRPr lang="en-US" altLang="en-US" dirty="0"/>
          </a:p>
          <a:p>
            <a:pPr marL="0" indent="0" eaLnBrk="1" hangingPunct="1">
              <a:buFontTx/>
              <a:buNone/>
              <a:defRPr/>
            </a:pPr>
            <a:endParaRPr lang="en-US" altLang="en-US" dirty="0"/>
          </a:p>
          <a:p>
            <a:pPr eaLnBrk="1" hangingPunct="1">
              <a:defRPr/>
            </a:pPr>
            <a:endParaRPr lang="en-US" altLang="en-US" dirty="0"/>
          </a:p>
          <a:p>
            <a:pPr eaLnBrk="1" hangingPunct="1">
              <a:defRPr/>
            </a:pPr>
            <a:endParaRPr lang="en-US" altLang="en-US" dirty="0"/>
          </a:p>
          <a:p>
            <a:pPr eaLnBrk="1" hangingPunct="1">
              <a:defRPr/>
            </a:pPr>
            <a:endParaRPr lang="en-US" altLang="en-US" dirty="0"/>
          </a:p>
        </p:txBody>
      </p:sp>
      <p:sp>
        <p:nvSpPr>
          <p:cNvPr id="7" name="Rectangle 2">
            <a:extLst>
              <a:ext uri="{FF2B5EF4-FFF2-40B4-BE49-F238E27FC236}">
                <a16:creationId xmlns:a16="http://schemas.microsoft.com/office/drawing/2014/main" id="{8D0C9D56-6A40-4443-9D48-C832A76CB1D0}"/>
              </a:ext>
            </a:extLst>
          </p:cNvPr>
          <p:cNvSpPr>
            <a:spLocks noGrp="1" noChangeArrowheads="1"/>
          </p:cNvSpPr>
          <p:nvPr>
            <p:ph type="title"/>
          </p:nvPr>
        </p:nvSpPr>
        <p:spPr>
          <a:xfrm>
            <a:off x="457200" y="152400"/>
            <a:ext cx="8229600" cy="1143000"/>
          </a:xfrm>
        </p:spPr>
        <p:txBody>
          <a:bodyPr/>
          <a:lstStyle/>
          <a:p>
            <a:pPr algn="ctr" eaLnBrk="1" hangingPunct="1"/>
            <a:r>
              <a:rPr lang="en-US" altLang="en-US" dirty="0"/>
              <a:t>Potential Gray Areas (Consult DWS)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21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21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21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21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219">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219">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9219">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9219">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9" grpId="0" uiExpand="1"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ouple of computer screens sit on a desk&#10;&#10;Description automatically generated with low confidence">
            <a:extLst>
              <a:ext uri="{FF2B5EF4-FFF2-40B4-BE49-F238E27FC236}">
                <a16:creationId xmlns:a16="http://schemas.microsoft.com/office/drawing/2014/main" id="{DE9BABA9-F3E6-4D53-BDA4-9490E1BB01B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 name="Slide Number Placeholder 4">
            <a:extLst>
              <a:ext uri="{FF2B5EF4-FFF2-40B4-BE49-F238E27FC236}">
                <a16:creationId xmlns:a16="http://schemas.microsoft.com/office/drawing/2014/main" id="{75FF97CD-14C3-4C40-8388-2EC024D36F8D}"/>
              </a:ext>
            </a:extLst>
          </p:cNvPr>
          <p:cNvSpPr>
            <a:spLocks noGrp="1"/>
          </p:cNvSpPr>
          <p:nvPr>
            <p:ph type="sldNum" sz="quarter" idx="11"/>
          </p:nvPr>
        </p:nvSpPr>
        <p:spPr>
          <a:xfrm>
            <a:off x="8763000" y="6534150"/>
            <a:ext cx="381000" cy="247650"/>
          </a:xfrm>
        </p:spPr>
        <p:txBody>
          <a:bodyPr/>
          <a:lstStyle/>
          <a:p>
            <a:pPr>
              <a:defRPr/>
            </a:pPr>
            <a:fld id="{8046DF11-52E7-4E63-AD3F-4A013F6D5D2D}" type="slidenum">
              <a:rPr lang="en-US" altLang="en-US">
                <a:solidFill>
                  <a:schemeClr val="bg1"/>
                </a:solidFill>
              </a:rPr>
              <a:pPr>
                <a:defRPr/>
              </a:pPr>
              <a:t>9</a:t>
            </a:fld>
            <a:endParaRPr lang="en-US" altLang="en-US" dirty="0">
              <a:solidFill>
                <a:schemeClr val="bg1"/>
              </a:solidFill>
            </a:endParaRPr>
          </a:p>
        </p:txBody>
      </p:sp>
      <p:sp>
        <p:nvSpPr>
          <p:cNvPr id="9219" name="Rectangle 3">
            <a:extLst>
              <a:ext uri="{FF2B5EF4-FFF2-40B4-BE49-F238E27FC236}">
                <a16:creationId xmlns:a16="http://schemas.microsoft.com/office/drawing/2014/main" id="{0971EBE7-05F6-4898-9FC4-D5B52610389C}"/>
              </a:ext>
            </a:extLst>
          </p:cNvPr>
          <p:cNvSpPr>
            <a:spLocks noGrp="1" noChangeArrowheads="1"/>
          </p:cNvSpPr>
          <p:nvPr>
            <p:ph type="body" idx="1"/>
          </p:nvPr>
        </p:nvSpPr>
        <p:spPr>
          <a:xfrm>
            <a:off x="3962400" y="533400"/>
            <a:ext cx="6096000" cy="609600"/>
          </a:xfrm>
        </p:spPr>
        <p:txBody>
          <a:bodyPr/>
          <a:lstStyle/>
          <a:p>
            <a:pPr marL="0" indent="0" algn="ctr" eaLnBrk="1" hangingPunct="1">
              <a:buFontTx/>
              <a:buNone/>
              <a:defRPr/>
            </a:pPr>
            <a:r>
              <a:rPr lang="en-US" altLang="en-US" dirty="0">
                <a:solidFill>
                  <a:schemeClr val="bg1"/>
                </a:solidFill>
              </a:rPr>
              <a:t>Daniel.l.hough@oha.oregon.gov </a:t>
            </a:r>
          </a:p>
          <a:p>
            <a:pPr marL="0" indent="0" algn="ctr" eaLnBrk="1" hangingPunct="1">
              <a:buFontTx/>
              <a:buNone/>
              <a:defRPr/>
            </a:pPr>
            <a:r>
              <a:rPr lang="en-US" altLang="en-US" dirty="0">
                <a:solidFill>
                  <a:schemeClr val="bg1"/>
                </a:solidFill>
              </a:rPr>
              <a:t>503-956-2118</a:t>
            </a:r>
          </a:p>
          <a:p>
            <a:pPr marL="0" indent="0" eaLnBrk="1" hangingPunct="1">
              <a:buFontTx/>
              <a:buNone/>
              <a:defRPr/>
            </a:pPr>
            <a:endParaRPr lang="en-US" altLang="en-US" dirty="0"/>
          </a:p>
          <a:p>
            <a:pPr eaLnBrk="1" hangingPunct="1">
              <a:defRPr/>
            </a:pPr>
            <a:endParaRPr lang="en-US" altLang="en-US" dirty="0"/>
          </a:p>
          <a:p>
            <a:pPr eaLnBrk="1" hangingPunct="1">
              <a:defRPr/>
            </a:pPr>
            <a:endParaRPr lang="en-US" altLang="en-US" dirty="0"/>
          </a:p>
          <a:p>
            <a:pPr eaLnBrk="1" hangingPunct="1">
              <a:defRPr/>
            </a:pPr>
            <a:endParaRPr lang="en-US" altLang="en-US" dirty="0"/>
          </a:p>
        </p:txBody>
      </p:sp>
    </p:spTree>
  </p:cSld>
  <p:clrMapOvr>
    <a:masterClrMapping/>
  </p:clrMapOvr>
</p:sld>
</file>

<file path=ppt/theme/theme1.xml><?xml version="1.0" encoding="utf-8"?>
<a:theme xmlns:a="http://schemas.openxmlformats.org/drawingml/2006/main" name="Custom Design">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2400" b="0" i="0" u="none" strike="noStrike" cap="none" normalizeH="0" baseline="0" smtClean="0">
            <a:ln>
              <a:noFill/>
            </a:ln>
            <a:solidFill>
              <a:schemeClr val="tx1"/>
            </a:solidFill>
            <a:effectLst/>
            <a:latin typeface="Times" panose="02020603050405020304"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2400" b="0" i="0" u="none" strike="noStrike" cap="none" normalizeH="0" baseline="0" smtClean="0">
            <a:ln>
              <a:noFill/>
            </a:ln>
            <a:solidFill>
              <a:schemeClr val="tx1"/>
            </a:solidFill>
            <a:effectLst/>
            <a:latin typeface="Times" panose="02020603050405020304" pitchFamily="18" charset="0"/>
          </a:defRPr>
        </a:defPPr>
      </a:lstStyle>
    </a:lnDef>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CD0D742BEC8D847AD6D1E9664CFF278" ma:contentTypeVersion="20" ma:contentTypeDescription="Create a new document." ma:contentTypeScope="" ma:versionID="b55d76254fd45cf983cb613656d2977c">
  <xsd:schema xmlns:xsd="http://www.w3.org/2001/XMLSchema" xmlns:xs="http://www.w3.org/2001/XMLSchema" xmlns:p="http://schemas.microsoft.com/office/2006/metadata/properties" xmlns:ns1="http://schemas.microsoft.com/sharepoint/v3" xmlns:ns2="59da1016-2a1b-4f8a-9768-d7a4932f6f16" xmlns:ns3="8ca353d9-46b8-4a70-be18-546abf863936" targetNamespace="http://schemas.microsoft.com/office/2006/metadata/properties" ma:root="true" ma:fieldsID="4c10c2f78aa0e58ce11f06e8cb2dcc82" ns1:_="" ns2:_="" ns3:_="">
    <xsd:import namespace="http://schemas.microsoft.com/sharepoint/v3"/>
    <xsd:import namespace="59da1016-2a1b-4f8a-9768-d7a4932f6f16"/>
    <xsd:import namespace="8ca353d9-46b8-4a70-be18-546abf863936"/>
    <xsd:element name="properties">
      <xsd:complexType>
        <xsd:sequence>
          <xsd:element name="documentManagement">
            <xsd:complexType>
              <xsd:all>
                <xsd:element ref="ns2:IACategory" minOccurs="0"/>
                <xsd:element ref="ns2:IATopic" minOccurs="0"/>
                <xsd:element ref="ns2:IASubtopic" minOccurs="0"/>
                <xsd:element ref="ns2:DocumentExpirationDate" minOccurs="0"/>
                <xsd:element ref="ns3:Meta_x0020_Description" minOccurs="0"/>
                <xsd:element ref="ns3:Meta_x0020_Keywords" minOccurs="0"/>
                <xsd:element ref="ns1:PublishingStartDate" minOccurs="0"/>
                <xsd:element ref="ns1:PublishingExpirationDate" minOccurs="0"/>
                <xsd:element ref="ns1:URL" minOccurs="0"/>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10"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11"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element name="URL" ma:index="12" nillable="true" ma:displayName="URL" ma:format="Hyperlink" ma:internalName="URL" ma:readOnly="false">
      <xsd:complexType>
        <xsd:complexContent>
          <xsd:extension base="dms:URL">
            <xsd:sequence>
              <xsd:element name="Url" type="dms:ValidUrl" minOccurs="0" nillable="true"/>
              <xsd:element name="Description" type="xsd:string"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9da1016-2a1b-4f8a-9768-d7a4932f6f16" elementFormDefault="qualified">
    <xsd:import namespace="http://schemas.microsoft.com/office/2006/documentManagement/types"/>
    <xsd:import namespace="http://schemas.microsoft.com/office/infopath/2007/PartnerControls"/>
    <xsd:element name="IACategory" ma:index="4" nillable="true" ma:displayName="IA Category" ma:format="Dropdown" ma:internalName="IACategory" ma:readOnly="false">
      <xsd:simpleType>
        <xsd:restriction base="dms:Choice">
          <xsd:enumeration value="About OHA"/>
          <xsd:enumeration value="Programs and Services"/>
          <xsd:enumeration value="Oregon Health Plan"/>
          <xsd:enumeration value="Health System Reform"/>
          <xsd:enumeration value="Licenses and Certificates"/>
          <xsd:enumeration value="Public Health"/>
        </xsd:restriction>
      </xsd:simpleType>
    </xsd:element>
    <xsd:element name="IATopic" ma:index="5" nillable="true" ma:displayName="IA Topic" ma:format="Dropdown" ma:internalName="IATopic" ma:readOnly="false">
      <xsd:simpleType>
        <xsd:restriction base="dms:Choice">
          <xsd:enumeration value="About OHA - Agency Communications"/>
          <xsd:enumeration value="About OHA - Budget"/>
          <xsd:enumeration value="About OHA - Contacts"/>
          <xsd:enumeration value="About OHA - Grants &amp; Contracts"/>
          <xsd:enumeration value="About OHA - Jobs &amp; Employment"/>
          <xsd:enumeration value="About OHA - Organization"/>
          <xsd:enumeration value="About OHA - Policies"/>
          <xsd:enumeration value="About OHA - Public Meetings"/>
          <xsd:enumeration value="About OHA - Public Records"/>
          <xsd:enumeration value="About OHA - Questions &amp; Comments"/>
          <xsd:enumeration value="About OHA - Reports &amp; Data"/>
          <xsd:enumeration value="About OHA - Rulemaking"/>
          <xsd:enumeration value="Programs and Services - Behavioral Health"/>
          <xsd:enumeration value="Programs and Services - Contacts"/>
          <xsd:enumeration value="Programs and Services - Coordinated Care"/>
          <xsd:enumeration value="Programs and Services - Disease"/>
          <xsd:enumeration value="Programs and Services - Environment"/>
          <xsd:enumeration value="Programs and Services - Health Resources"/>
          <xsd:enumeration value="Programs and Services - OEBB"/>
          <xsd:enumeration value="Programs and Services - Oregon Health Plan"/>
          <xsd:enumeration value="Programs and Services - Oregon State Hospital"/>
          <xsd:enumeration value="Programs and Services - PEBB"/>
          <xsd:enumeration value="Programs and Services - Pharmacy"/>
          <xsd:enumeration value="Programs and Services - Prevention"/>
          <xsd:enumeration value="Programs and Services - Safety"/>
          <xsd:enumeration value="Oregon Health Plan - Agency Communications"/>
          <xsd:enumeration value="Oregon Health Plan - Benefits"/>
          <xsd:enumeration value="Oregon Health Plan - Contacts"/>
          <xsd:enumeration value="Oregon Health Plan - Coordinated Care"/>
          <xsd:enumeration value="Oregon Health Plan - Grants &amp; Contracts"/>
          <xsd:enumeration value="Oregon Health Plan - Health Resources"/>
          <xsd:enumeration value="Oregon Health Plan - Policies"/>
          <xsd:enumeration value="Oregon Health Plan - Providers and Partners"/>
          <xsd:enumeration value="Oregon Health Plan - Public Meetings"/>
          <xsd:enumeration value="Oregon Health Plan - Questions &amp; Comments"/>
          <xsd:enumeration value="Oregon Health Plan - Rule Making"/>
          <xsd:enumeration value="Health System Reform - Agency Communications"/>
          <xsd:enumeration value="Health System Reform - Coordinated Care"/>
          <xsd:enumeration value="Health System Reform - Public Meetings"/>
          <xsd:enumeration value="Health System Reform - Questions &amp; Comments"/>
          <xsd:enumeration value="Health System Reform - Reports &amp; Data"/>
          <xsd:enumeration value="Licenses and Certificates - Certificates"/>
          <xsd:enumeration value="Licenses and Certificates - Contacts"/>
          <xsd:enumeration value="Licenses and Certificates - Licenses"/>
          <xsd:enumeration value="Licenses and Certificates - Vital Records"/>
          <xsd:enumeration value="Public Health - Agency Communications"/>
          <xsd:enumeration value="Public Health - Contacts"/>
          <xsd:enumeration value="Public Health - Disease"/>
          <xsd:enumeration value="Public Health - Environment"/>
          <xsd:enumeration value="Public Health - Health Resources"/>
          <xsd:enumeration value="Public Health - Questions &amp; Comments"/>
          <xsd:enumeration value="Public Health - Prevention"/>
          <xsd:enumeration value="Public Health - Providers and Partners"/>
          <xsd:enumeration value="Public Health - Reports &amp; Data"/>
          <xsd:enumeration value="Public Health - Safety"/>
          <xsd:enumeration value="Public Health - Vital Records"/>
        </xsd:restriction>
      </xsd:simpleType>
    </xsd:element>
    <xsd:element name="IASubtopic" ma:index="6" nillable="true" ma:displayName="IA Subtopic" ma:format="Dropdown" ma:internalName="IASubtopic" ma:readOnly="false">
      <xsd:simpleType>
        <xsd:restriction base="dms:Choice">
          <xsd:enumeration value="Addiction Services - Alcohol"/>
          <xsd:enumeration value="Addiction Services - Drug"/>
          <xsd:enumeration value="Addiction Services - Gambling"/>
          <xsd:enumeration value="Addiction Services - Tobacco"/>
          <xsd:enumeration value="Applications"/>
          <xsd:enumeration value="Benefits - Health Plans"/>
          <xsd:enumeration value="Benefits - OEBB"/>
          <xsd:enumeration value="Benefits - OHP"/>
          <xsd:enumeration value="Benefits - PEBB"/>
          <xsd:enumeration value="Benefits - Retirement"/>
          <xsd:enumeration value="Budget - Agency Summary"/>
          <xsd:enumeration value="Budget - Agency Request (ARB)"/>
          <xsd:enumeration value="Budget - Governors Budget"/>
          <xsd:enumeration value="Budget - Infrastructure"/>
          <xsd:enumeration value="Budget - Legislatively Adopted (LAB)"/>
          <xsd:enumeration value="Budget - Legislative action"/>
          <xsd:enumeration value="Budget - Overview"/>
          <xsd:enumeration value="Budget - Policy Option Package (POP)"/>
          <xsd:enumeration value="Budget - Priorities"/>
          <xsd:enumeration value="Budget - Program"/>
          <xsd:enumeration value="Budget - Reduction"/>
          <xsd:enumeration value="Budget - Strategic funding proposal"/>
          <xsd:enumeration value="Budget - Special report"/>
          <xsd:enumeration value="Budget - Stakeholder meeting"/>
          <xsd:enumeration value="CCO - Contact"/>
          <xsd:enumeration value="CCO - Audited Financial Statement"/>
          <xsd:enumeration value="CCO - Interim Financial Statement"/>
          <xsd:enumeration value="CCO - Internal Financial Statement"/>
          <xsd:enumeration value="Clean Air"/>
          <xsd:enumeration value="Clean Water"/>
          <xsd:enumeration value="Clinics"/>
          <xsd:enumeration value="Commissions"/>
          <xsd:enumeration value="Committee Members"/>
          <xsd:enumeration value="Committees"/>
          <xsd:enumeration value="Crisis Services"/>
          <xsd:enumeration value="Drug Addiction Services"/>
          <xsd:enumeration value="Electronic Health Care Records (EHR)"/>
          <xsd:enumeration value="Emergency Preparedness"/>
          <xsd:enumeration value="Environmental Pollution"/>
          <xsd:enumeration value="Featured Content"/>
          <xsd:enumeration value="Fees"/>
          <xsd:enumeration value="Health Services - Primary Care Home"/>
          <xsd:enumeration value="Health Services - Prioritized list"/>
          <xsd:enumeration value="ICD-10"/>
          <xsd:enumeration value="Immunizations"/>
          <xsd:enumeration value="Legislation - Bills"/>
          <xsd:enumeration value="Legislation - Contact"/>
          <xsd:enumeration value="Legislation - Highlights"/>
          <xsd:enumeration value="Legislation - Session Summary"/>
          <xsd:enumeration value="Materials - Commission"/>
          <xsd:enumeration value="Materials - Committee"/>
          <xsd:enumeration value="Materials - Coverage Guidance"/>
          <xsd:enumeration value="Materials - Evidence-based Guidelines"/>
          <xsd:enumeration value="Materials - Health care plan details"/>
          <xsd:enumeration value="Materials - Health care plan overview"/>
          <xsd:enumeration value="Materials - Meeting Document"/>
          <xsd:enumeration value="Materials - Meeting Recording"/>
          <xsd:enumeration value="Materials - Meeting Schedule"/>
          <xsd:enumeration value="Materials - Open Enrollment"/>
          <xsd:enumeration value="Materials - Training"/>
          <xsd:enumeration value="Materials - Webinar"/>
          <xsd:enumeration value="Materials - Workgroup"/>
          <xsd:enumeration value="Medical Marijuana (OMMP)"/>
          <xsd:enumeration value="Medical Services"/>
          <xsd:enumeration value="Meeting Document"/>
          <xsd:enumeration value="Meeting Schedule"/>
          <xsd:enumeration value="Mental Health Services"/>
          <xsd:enumeration value="Metrics - Behavioral Health"/>
          <xsd:enumeration value="Metrics - CCO"/>
          <xsd:enumeration value="Metrics - Demographics"/>
          <xsd:enumeration value="Metrics - Hospital Performance"/>
          <xsd:enumeration value="Metrics - Incentive"/>
          <xsd:enumeration value="Metrics - Measures and Outcomes Tracking (MOTS)"/>
          <xsd:enumeration value="Metrics - ONE Eligibility system"/>
          <xsd:enumeration value="Metrics - Prevention"/>
          <xsd:enumeration value="Metrics - Rural health"/>
          <xsd:enumeration value="Metrics - State-Wide"/>
          <xsd:enumeration value="News Letter"/>
          <xsd:enumeration value="News Release"/>
          <xsd:enumeration value="OHP - Medicaid Waiver"/>
          <xsd:enumeration value="OHP - Provider Announcement"/>
          <xsd:enumeration value="OHP - Provider Rates"/>
          <xsd:enumeration value="Preferred Drug List"/>
          <xsd:enumeration value="Prescription Drugs - Monitoring"/>
          <xsd:enumeration value="Prescription Drugs - Preferred List"/>
          <xsd:enumeration value="Prescription Drugs - Subsidy"/>
          <xsd:enumeration value="Prescription Drugs Subsidy"/>
          <xsd:enumeration value="Technical Assistance"/>
          <xsd:enumeration value="Training"/>
          <xsd:enumeration value="Vital Statistics - Birth Certificate"/>
          <xsd:enumeration value="Vital Statistics - Certificate Death"/>
          <xsd:enumeration value="Vital Statistics - Data Use Requests"/>
          <xsd:enumeration value="Vital Statistics - Divorce Data"/>
          <xsd:enumeration value="Vital Statistics - Domestic Partnership Data"/>
          <xsd:enumeration value="Vital Statistics - Fetal Death Data"/>
          <xsd:enumeration value="Vital Statistics - Marriage Data"/>
          <xsd:enumeration value="Vital Statistics - Teen Pregnancy Data"/>
          <xsd:enumeration value="Wellness - Exercise"/>
          <xsd:enumeration value="Wellness - HEM"/>
          <xsd:enumeration value="Wellness - Intervention"/>
          <xsd:enumeration value="Wellness - Pain Management"/>
          <xsd:enumeration value="Wellness - Reproductive Health"/>
          <xsd:enumeration value="Wellness - Stress Relief"/>
        </xsd:restriction>
      </xsd:simpleType>
    </xsd:element>
    <xsd:element name="DocumentExpirationDate" ma:index="7" nillable="true" ma:displayName="Document Expiration Date" ma:format="DateOnly" ma:internalName="DocumentExpirationDate" ma:readOnly="false">
      <xsd:simpleType>
        <xsd:restriction base="dms:DateTime"/>
      </xsd:simpleType>
    </xsd:element>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8ca353d9-46b8-4a70-be18-546abf863936" elementFormDefault="qualified">
    <xsd:import namespace="http://schemas.microsoft.com/office/2006/documentManagement/types"/>
    <xsd:import namespace="http://schemas.microsoft.com/office/infopath/2007/PartnerControls"/>
    <xsd:element name="Meta_x0020_Description" ma:index="8" nillable="true" ma:displayName="Meta Description" ma:internalName="Meta_x0020_Description" ma:readOnly="false">
      <xsd:simpleType>
        <xsd:restriction base="dms:Text"/>
      </xsd:simpleType>
    </xsd:element>
    <xsd:element name="Meta_x0020_Keywords" ma:index="9" nillable="true" ma:displayName="Meta Keywords" ma:internalName="Meta_x0020_Keywords" ma:readOnly="fals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LongProperties xmlns="http://schemas.microsoft.com/office/2006/metadata/longProperties"/>
</file>

<file path=customXml/item3.xml><?xml version="1.0" encoding="utf-8"?>
<p:properties xmlns:p="http://schemas.microsoft.com/office/2006/metadata/properties" xmlns:xsi="http://www.w3.org/2001/XMLSchema-instance" xmlns:pc="http://schemas.microsoft.com/office/infopath/2007/PartnerControls">
  <documentManagement>
    <IACategory xmlns="59da1016-2a1b-4f8a-9768-d7a4932f6f16">Public Health</IACategory>
    <Meta_x0020_Keywords xmlns="8ca353d9-46b8-4a70-be18-546abf863936" xsi:nil="true"/>
    <DocumentExpirationDate xmlns="59da1016-2a1b-4f8a-9768-d7a4932f6f16">2050-12-31T08:00:00+00:00</DocumentExpirationDate>
    <IATopic xmlns="59da1016-2a1b-4f8a-9768-d7a4932f6f16">Public Health - Environment</IATopic>
    <Meta_x0020_Description xmlns="8ca353d9-46b8-4a70-be18-546abf863936" xsi:nil="true"/>
    <IASubtopic xmlns="59da1016-2a1b-4f8a-9768-d7a4932f6f16">Clean Water</IASubtopic>
    <URL xmlns="http://schemas.microsoft.com/sharepoint/v3">
      <Url>https://dhsoha.sharepoint.com/Shared-Services/PCS/Documents/ohasingle_brand_template.ppt</Url>
      <Description>OHA PowerPoint - Light background - OHA</Description>
    </URL>
    <PublishingExpirationDate xmlns="http://schemas.microsoft.com/sharepoint/v3" xsi:nil="true"/>
    <PublishingStartDate xmlns="http://schemas.microsoft.com/sharepoint/v3" xsi:nil="true"/>
  </documentManagement>
</p:properties>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38F741F-24DB-4AF8-A91C-91AA70C8280E}"/>
</file>

<file path=customXml/itemProps2.xml><?xml version="1.0" encoding="utf-8"?>
<ds:datastoreItem xmlns:ds="http://schemas.openxmlformats.org/officeDocument/2006/customXml" ds:itemID="{0F29DB16-F085-4E7D-9C01-9835D62E5071}">
  <ds:schemaRefs>
    <ds:schemaRef ds:uri="http://schemas.microsoft.com/office/2006/metadata/longProperties"/>
  </ds:schemaRefs>
</ds:datastoreItem>
</file>

<file path=customXml/itemProps3.xml><?xml version="1.0" encoding="utf-8"?>
<ds:datastoreItem xmlns:ds="http://schemas.openxmlformats.org/officeDocument/2006/customXml" ds:itemID="{E2D0CDF3-C323-4A76-8A09-32AD40886CDD}">
  <ds:schemaRefs>
    <ds:schemaRef ds:uri="http://schemas.microsoft.com/office/2006/metadata/properties"/>
    <ds:schemaRef ds:uri="http://schemas.microsoft.com/office/infopath/2007/PartnerControls"/>
  </ds:schemaRefs>
</ds:datastoreItem>
</file>

<file path=customXml/itemProps4.xml><?xml version="1.0" encoding="utf-8"?>
<ds:datastoreItem xmlns:ds="http://schemas.openxmlformats.org/officeDocument/2006/customXml" ds:itemID="{E24A13AA-A4A3-4092-A109-2102ADE96B0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7093</TotalTime>
  <Words>654</Words>
  <Application>Microsoft Office PowerPoint</Application>
  <PresentationFormat>On-screen Show (4:3)</PresentationFormat>
  <Paragraphs>69</Paragraphs>
  <Slides>9</Slides>
  <Notes>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9</vt:i4>
      </vt:variant>
    </vt:vector>
  </HeadingPairs>
  <TitlesOfParts>
    <vt:vector size="12" baseType="lpstr">
      <vt:lpstr>Arial</vt:lpstr>
      <vt:lpstr>Times</vt:lpstr>
      <vt:lpstr>Custom Design</vt:lpstr>
      <vt:lpstr>Water System Classification Flowchart</vt:lpstr>
      <vt:lpstr>3319 Systems in Oregon by Type</vt:lpstr>
      <vt:lpstr>Updated Classification Flowchart</vt:lpstr>
      <vt:lpstr>PowerPoint Presentation</vt:lpstr>
      <vt:lpstr>PowerPoint Presentation</vt:lpstr>
      <vt:lpstr>PowerPoint Presentation</vt:lpstr>
      <vt:lpstr>PowerPoint Presentation</vt:lpstr>
      <vt:lpstr>Potential Gray Areas (Consult DWS)</vt:lpstr>
      <vt:lpstr>PowerPoint Presentation</vt:lpstr>
    </vt:vector>
  </TitlesOfParts>
  <Company>Joe's World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Water System Classification Flowchart Fall 2022</dc:title>
  <dc:creator>Joe B</dc:creator>
  <cp:lastModifiedBy>HOUGH Daniel L</cp:lastModifiedBy>
  <cp:revision>111</cp:revision>
  <dcterms:created xsi:type="dcterms:W3CDTF">2010-08-23T12:44:57Z</dcterms:created>
  <dcterms:modified xsi:type="dcterms:W3CDTF">2022-11-16T17:59:45Z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documentLink">
    <vt:lpwstr>https://dhsoha.sharepoint.com/Shared-Services/PCS/_layouts/15/wrkstat.aspx?List=7bd826b3-dc91-4eb5-81d3-676459c1b40b&amp;WorkflowInstanceName=53e342c5-3b7b-4ab8-a57a-653650da0389, Stage 1</vt:lpwstr>
  </property>
  <property fmtid="{D5CDD505-2E9C-101B-9397-08002B2CF9AE}" pid="3" name="URL">
    <vt:lpwstr>https://dhsoha.sharepoint.com/Shared-Services/PCS/Documents/ohasingle_brand_template.ppt, OHA PowerPoint - Light background - OHA</vt:lpwstr>
  </property>
  <property fmtid="{D5CDD505-2E9C-101B-9397-08002B2CF9AE}" pid="4" name="ContentTypeId">
    <vt:lpwstr>0x0101001CD0D742BEC8D847AD6D1E9664CFF278</vt:lpwstr>
  </property>
</Properties>
</file>