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5"/>
  </p:sldMasterIdLst>
  <p:notesMasterIdLst>
    <p:notesMasterId r:id="rId66"/>
  </p:notesMasterIdLst>
  <p:handoutMasterIdLst>
    <p:handoutMasterId r:id="rId67"/>
  </p:handoutMasterIdLst>
  <p:sldIdLst>
    <p:sldId id="439" r:id="rId6"/>
    <p:sldId id="450" r:id="rId7"/>
    <p:sldId id="256" r:id="rId8"/>
    <p:sldId id="446" r:id="rId9"/>
    <p:sldId id="420" r:id="rId10"/>
    <p:sldId id="458" r:id="rId11"/>
    <p:sldId id="460" r:id="rId12"/>
    <p:sldId id="263" r:id="rId13"/>
    <p:sldId id="447" r:id="rId14"/>
    <p:sldId id="456" r:id="rId15"/>
    <p:sldId id="464" r:id="rId16"/>
    <p:sldId id="422" r:id="rId17"/>
    <p:sldId id="424" r:id="rId18"/>
    <p:sldId id="455" r:id="rId19"/>
    <p:sldId id="451" r:id="rId20"/>
    <p:sldId id="274" r:id="rId21"/>
    <p:sldId id="269" r:id="rId22"/>
    <p:sldId id="440" r:id="rId23"/>
    <p:sldId id="459" r:id="rId24"/>
    <p:sldId id="425" r:id="rId25"/>
    <p:sldId id="297" r:id="rId26"/>
    <p:sldId id="358" r:id="rId27"/>
    <p:sldId id="335" r:id="rId28"/>
    <p:sldId id="381" r:id="rId29"/>
    <p:sldId id="382" r:id="rId30"/>
    <p:sldId id="426" r:id="rId31"/>
    <p:sldId id="369" r:id="rId32"/>
    <p:sldId id="370" r:id="rId33"/>
    <p:sldId id="387" r:id="rId34"/>
    <p:sldId id="475" r:id="rId35"/>
    <p:sldId id="388" r:id="rId36"/>
    <p:sldId id="474" r:id="rId37"/>
    <p:sldId id="427" r:id="rId38"/>
    <p:sldId id="428" r:id="rId39"/>
    <p:sldId id="476" r:id="rId40"/>
    <p:sldId id="429" r:id="rId41"/>
    <p:sldId id="430" r:id="rId42"/>
    <p:sldId id="431" r:id="rId43"/>
    <p:sldId id="432" r:id="rId44"/>
    <p:sldId id="433" r:id="rId45"/>
    <p:sldId id="452" r:id="rId46"/>
    <p:sldId id="434" r:id="rId47"/>
    <p:sldId id="435" r:id="rId48"/>
    <p:sldId id="449" r:id="rId49"/>
    <p:sldId id="454" r:id="rId50"/>
    <p:sldId id="444" r:id="rId51"/>
    <p:sldId id="445" r:id="rId52"/>
    <p:sldId id="368" r:id="rId53"/>
    <p:sldId id="283" r:id="rId54"/>
    <p:sldId id="473" r:id="rId55"/>
    <p:sldId id="472" r:id="rId56"/>
    <p:sldId id="436" r:id="rId57"/>
    <p:sldId id="349" r:id="rId58"/>
    <p:sldId id="465" r:id="rId59"/>
    <p:sldId id="466" r:id="rId60"/>
    <p:sldId id="467" r:id="rId61"/>
    <p:sldId id="468" r:id="rId62"/>
    <p:sldId id="469" r:id="rId63"/>
    <p:sldId id="470" r:id="rId64"/>
    <p:sldId id="471" r:id="rId65"/>
  </p:sldIdLst>
  <p:sldSz cx="9144000" cy="6858000" type="screen4x3"/>
  <p:notesSz cx="6858000" cy="92964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5F5F"/>
    <a:srgbClr val="996633"/>
    <a:srgbClr val="99CCFF"/>
    <a:srgbClr val="33CCFF"/>
    <a:srgbClr val="B2B2B2"/>
    <a:srgbClr val="666699"/>
    <a:srgbClr val="6699FF"/>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94" autoAdjust="0"/>
    <p:restoredTop sz="84080" autoAdjust="0"/>
  </p:normalViewPr>
  <p:slideViewPr>
    <p:cSldViewPr>
      <p:cViewPr varScale="1">
        <p:scale>
          <a:sx n="85" d="100"/>
          <a:sy n="85" d="100"/>
        </p:scale>
        <p:origin x="-828" y="-90"/>
      </p:cViewPr>
      <p:guideLst>
        <p:guide orient="horz" pos="2160"/>
        <p:guide pos="2880"/>
      </p:guideLst>
    </p:cSldViewPr>
  </p:slideViewPr>
  <p:outlineViewPr>
    <p:cViewPr>
      <p:scale>
        <a:sx n="100" d="100"/>
        <a:sy n="100" d="100"/>
      </p:scale>
      <p:origin x="0" y="0"/>
    </p:cViewPr>
  </p:outlineViewPr>
  <p:notesTextViewPr>
    <p:cViewPr>
      <p:scale>
        <a:sx n="100" d="100"/>
        <a:sy n="100" d="100"/>
      </p:scale>
      <p:origin x="0" y="0"/>
    </p:cViewPr>
  </p:notesTextViewPr>
  <p:sorterViewPr>
    <p:cViewPr>
      <p:scale>
        <a:sx n="66" d="100"/>
        <a:sy n="66" d="100"/>
      </p:scale>
      <p:origin x="0" y="2280"/>
    </p:cViewPr>
  </p:sorterViewPr>
  <p:notesViewPr>
    <p:cSldViewPr>
      <p:cViewPr varScale="1">
        <p:scale>
          <a:sx n="53" d="100"/>
          <a:sy n="53" d="100"/>
        </p:scale>
        <p:origin x="-1794" y="-108"/>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handoutMaster" Target="handoutMasters/handout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0723" name="Rectangle 3"/>
          <p:cNvSpPr>
            <a:spLocks noGrp="1" noChangeArrowheads="1"/>
          </p:cNvSpPr>
          <p:nvPr>
            <p:ph type="dt" sz="quarter" idx="1"/>
          </p:nvPr>
        </p:nvSpPr>
        <p:spPr bwMode="auto">
          <a:xfrm>
            <a:off x="388620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30724" name="Rectangle 4"/>
          <p:cNvSpPr>
            <a:spLocks noGrp="1" noChangeArrowheads="1"/>
          </p:cNvSpPr>
          <p:nvPr>
            <p:ph type="ftr" sz="quarter" idx="2"/>
          </p:nvPr>
        </p:nvSpPr>
        <p:spPr bwMode="auto">
          <a:xfrm>
            <a:off x="0" y="8831263"/>
            <a:ext cx="2971800" cy="465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30725" name="Rectangle 5"/>
          <p:cNvSpPr>
            <a:spLocks noGrp="1" noChangeArrowheads="1"/>
          </p:cNvSpPr>
          <p:nvPr>
            <p:ph type="sldNum" sz="quarter" idx="3"/>
          </p:nvPr>
        </p:nvSpPr>
        <p:spPr bwMode="auto">
          <a:xfrm>
            <a:off x="3886200" y="8831263"/>
            <a:ext cx="2971800" cy="465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029E5D4C-0883-4EA1-872E-D2ED4FDFDA70}" type="slidenum">
              <a:rPr lang="en-US"/>
              <a:pPr>
                <a:defRPr/>
              </a:pPr>
              <a:t>‹#›</a:t>
            </a:fld>
            <a:endParaRPr lang="en-US"/>
          </a:p>
        </p:txBody>
      </p:sp>
    </p:spTree>
    <p:extLst>
      <p:ext uri="{BB962C8B-B14F-4D97-AF65-F5344CB8AC3E}">
        <p14:creationId xmlns:p14="http://schemas.microsoft.com/office/powerpoint/2010/main" val="29341336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451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64516" name="Rectangle 4"/>
          <p:cNvSpPr>
            <a:spLocks noChangeArrowheads="1" noTextEdit="1"/>
          </p:cNvSpPr>
          <p:nvPr>
            <p:ph type="sldImg" idx="2"/>
          </p:nvPr>
        </p:nvSpPr>
        <p:spPr bwMode="auto">
          <a:xfrm>
            <a:off x="1092200" y="685800"/>
            <a:ext cx="4673600" cy="3505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7" name="Rectangle 5"/>
          <p:cNvSpPr>
            <a:spLocks noGrp="1" noChangeArrowheads="1"/>
          </p:cNvSpPr>
          <p:nvPr>
            <p:ph type="body" sz="quarter" idx="3"/>
          </p:nvPr>
        </p:nvSpPr>
        <p:spPr bwMode="auto">
          <a:xfrm>
            <a:off x="914400" y="4419600"/>
            <a:ext cx="502920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4518" name="Rectangle 6"/>
          <p:cNvSpPr>
            <a:spLocks noGrp="1" noChangeArrowheads="1"/>
          </p:cNvSpPr>
          <p:nvPr>
            <p:ph type="ftr" sz="quarter" idx="4"/>
          </p:nvPr>
        </p:nvSpPr>
        <p:spPr bwMode="auto">
          <a:xfrm>
            <a:off x="0" y="88392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4519" name="Rectangle 7"/>
          <p:cNvSpPr>
            <a:spLocks noGrp="1" noChangeArrowheads="1"/>
          </p:cNvSpPr>
          <p:nvPr>
            <p:ph type="sldNum" sz="quarter" idx="5"/>
          </p:nvPr>
        </p:nvSpPr>
        <p:spPr bwMode="auto">
          <a:xfrm>
            <a:off x="3886200" y="88392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73BDCABF-A42E-42CA-9595-DAFB8B1D52D4}" type="slidenum">
              <a:rPr lang="en-US"/>
              <a:pPr>
                <a:defRPr/>
              </a:pPr>
              <a:t>‹#›</a:t>
            </a:fld>
            <a:endParaRPr lang="en-US"/>
          </a:p>
        </p:txBody>
      </p:sp>
    </p:spTree>
    <p:extLst>
      <p:ext uri="{BB962C8B-B14F-4D97-AF65-F5344CB8AC3E}">
        <p14:creationId xmlns:p14="http://schemas.microsoft.com/office/powerpoint/2010/main" val="29973521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5FF95BF5-8A60-4A7A-82E2-EE70B5176EB2}" type="slidenum">
              <a:rPr lang="en-US" altLang="en-US" smtClean="0"/>
              <a:pPr eaLnBrk="1" hangingPunct="1">
                <a:spcBef>
                  <a:spcPct val="0"/>
                </a:spcBef>
              </a:pPr>
              <a:t>3</a:t>
            </a:fld>
            <a:endParaRPr lang="en-US" altLang="en-US" smtClean="0"/>
          </a:p>
        </p:txBody>
      </p:sp>
      <p:sp>
        <p:nvSpPr>
          <p:cNvPr id="65539" name="Rectangle 2"/>
          <p:cNvSpPr>
            <a:spLocks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07E170B0-6E12-4725-BE81-C89452CC7265}" type="slidenum">
              <a:rPr lang="en-US" altLang="en-US" smtClean="0"/>
              <a:pPr eaLnBrk="1" hangingPunct="1">
                <a:spcBef>
                  <a:spcPct val="0"/>
                </a:spcBef>
              </a:pPr>
              <a:t>4</a:t>
            </a:fld>
            <a:endParaRPr lang="en-US" altLang="en-US" smtClean="0"/>
          </a:p>
        </p:txBody>
      </p:sp>
      <p:sp>
        <p:nvSpPr>
          <p:cNvPr id="66563" name="Rectangle 7"/>
          <p:cNvSpPr txBox="1">
            <a:spLocks noGrp="1" noChangeArrowheads="1"/>
          </p:cNvSpPr>
          <p:nvPr/>
        </p:nvSpPr>
        <p:spPr bwMode="auto">
          <a:xfrm>
            <a:off x="3884613" y="8829675"/>
            <a:ext cx="29718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BC8BECA4-394A-40E2-A57D-81987A1ABD89}" type="slidenum">
              <a:rPr lang="en-US" altLang="en-US">
                <a:latin typeface="Arial" charset="0"/>
              </a:rPr>
              <a:pPr algn="r" eaLnBrk="1" hangingPunct="1">
                <a:spcBef>
                  <a:spcPct val="0"/>
                </a:spcBef>
              </a:pPr>
              <a:t>4</a:t>
            </a:fld>
            <a:endParaRPr lang="en-US" altLang="en-US">
              <a:latin typeface="Arial" charset="0"/>
            </a:endParaRPr>
          </a:p>
        </p:txBody>
      </p:sp>
      <p:sp>
        <p:nvSpPr>
          <p:cNvPr id="66564" name="Rectangle 2"/>
          <p:cNvSpPr>
            <a:spLocks noRot="1" noChangeArrowheads="1" noTextEdit="1"/>
          </p:cNvSpPr>
          <p:nvPr>
            <p:ph type="sldImg"/>
          </p:nvPr>
        </p:nvSpPr>
        <p:spPr>
          <a:xfrm>
            <a:off x="1104900" y="696913"/>
            <a:ext cx="4648200" cy="3486150"/>
          </a:xfrm>
          <a:ln/>
        </p:spPr>
      </p:sp>
      <p:sp>
        <p:nvSpPr>
          <p:cNvPr id="66565" name="Rectangle 3"/>
          <p:cNvSpPr>
            <a:spLocks noGrp="1" noChangeArrowheads="1"/>
          </p:cNvSpPr>
          <p:nvPr>
            <p:ph type="body" idx="1"/>
          </p:nvPr>
        </p:nvSpPr>
        <p:spPr>
          <a:xfrm>
            <a:off x="685800" y="4418013"/>
            <a:ext cx="5486400" cy="41814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buFontTx/>
              <a:buChar char="•"/>
            </a:pPr>
            <a:endParaRPr lang="en-US" altLang="en-US" sz="900" smtClean="0"/>
          </a:p>
          <a:p>
            <a:pPr eaLnBrk="1" hangingPunct="1">
              <a:lnSpc>
                <a:spcPct val="80000"/>
              </a:lnSpc>
              <a:buFontTx/>
              <a:buChar char="•"/>
            </a:pPr>
            <a:r>
              <a:rPr lang="en-US" altLang="en-US" sz="900" smtClean="0"/>
              <a:t>The process begins with </a:t>
            </a:r>
            <a:r>
              <a:rPr lang="en-US" altLang="en-US" sz="900" b="1" smtClean="0"/>
              <a:t>condensation</a:t>
            </a:r>
            <a:r>
              <a:rPr lang="en-US" altLang="en-US" sz="900" smtClean="0"/>
              <a:t>, when water vapor condenses in the atmosphere to form clouds. </a:t>
            </a:r>
            <a:endParaRPr lang="en-US" altLang="en-US" sz="1400" smtClean="0">
              <a:solidFill>
                <a:schemeClr val="accent2"/>
              </a:solidFill>
            </a:endParaRPr>
          </a:p>
          <a:p>
            <a:pPr eaLnBrk="1" hangingPunct="1">
              <a:lnSpc>
                <a:spcPct val="80000"/>
              </a:lnSpc>
              <a:buFontTx/>
              <a:buChar char="•"/>
            </a:pPr>
            <a:r>
              <a:rPr lang="en-US" altLang="en-US" sz="900" smtClean="0"/>
              <a:t>The next three stages: infiltration, </a:t>
            </a:r>
            <a:r>
              <a:rPr lang="en-US" altLang="en-US" sz="900" b="1" smtClean="0"/>
              <a:t>runoff,</a:t>
            </a:r>
            <a:r>
              <a:rPr lang="en-US" altLang="en-US" sz="900" smtClean="0"/>
              <a:t> and evaporation occur simultaneously. </a:t>
            </a:r>
            <a:r>
              <a:rPr lang="en-US" altLang="en-US" sz="900" b="1" smtClean="0"/>
              <a:t>Infiltration</a:t>
            </a:r>
            <a:r>
              <a:rPr lang="en-US" altLang="en-US" sz="900" smtClean="0"/>
              <a:t> occurs when precipitation seeps into the ground. This depends a lot on the permeability of the ground. </a:t>
            </a:r>
          </a:p>
          <a:p>
            <a:pPr eaLnBrk="1" hangingPunct="1">
              <a:lnSpc>
                <a:spcPct val="80000"/>
              </a:lnSpc>
              <a:buFontTx/>
              <a:buChar char="•"/>
            </a:pPr>
            <a:r>
              <a:rPr lang="en-US" altLang="en-US" sz="900" smtClean="0"/>
              <a:t>If precipitation occurs faster than it can infiltrate the ground, it becomes </a:t>
            </a:r>
            <a:r>
              <a:rPr lang="en-US" altLang="en-US" sz="900" b="1" smtClean="0"/>
              <a:t>runoff</a:t>
            </a:r>
            <a:r>
              <a:rPr lang="en-US" altLang="en-US" sz="900" smtClean="0"/>
              <a:t>. </a:t>
            </a:r>
          </a:p>
          <a:p>
            <a:pPr eaLnBrk="1" hangingPunct="1">
              <a:lnSpc>
                <a:spcPct val="80000"/>
              </a:lnSpc>
              <a:buFontTx/>
              <a:buChar char="•"/>
            </a:pPr>
            <a:r>
              <a:rPr lang="en-US" altLang="en-US" sz="900" smtClean="0"/>
              <a:t>As both of these processes are happening, the power of the sun is driving this cycle by causing </a:t>
            </a:r>
            <a:r>
              <a:rPr lang="en-US" altLang="en-US" sz="900" b="1" smtClean="0"/>
              <a:t>evaporation</a:t>
            </a:r>
          </a:p>
          <a:p>
            <a:pPr eaLnBrk="1" hangingPunct="1">
              <a:lnSpc>
                <a:spcPct val="80000"/>
              </a:lnSpc>
              <a:buFontTx/>
              <a:buChar char="•"/>
            </a:pPr>
            <a:r>
              <a:rPr lang="en-US" altLang="en-US" sz="900" smtClean="0"/>
              <a:t>Believe it or not, there is no new water on the planet. The water that you drank or bathed in recently has been around since the beginning of time</a:t>
            </a:r>
          </a:p>
          <a:p>
            <a:pPr eaLnBrk="1" hangingPunct="1">
              <a:lnSpc>
                <a:spcPct val="80000"/>
              </a:lnSpc>
            </a:pPr>
            <a:r>
              <a:rPr lang="en-US" altLang="en-US" sz="900" smtClean="0"/>
              <a:t>The hydrologic cycle, or water cycle explains where water comes from, and is important to understanding contaminant sources and pathways.</a:t>
            </a:r>
          </a:p>
          <a:p>
            <a:pPr eaLnBrk="1" hangingPunct="1">
              <a:lnSpc>
                <a:spcPct val="80000"/>
              </a:lnSpc>
            </a:pPr>
            <a:r>
              <a:rPr lang="en-US" altLang="en-US" sz="900" smtClean="0"/>
              <a:t>Ultimately, whether we are talking about a shallow well or a deep well, groundwater is replenished or recharged by precipitation. The hydrologic cycle is a major machine on the planet, controlling the distribution of water on the earth's surface.</a:t>
            </a:r>
          </a:p>
          <a:p>
            <a:pPr eaLnBrk="1" hangingPunct="1">
              <a:lnSpc>
                <a:spcPct val="80000"/>
              </a:lnSpc>
            </a:pPr>
            <a:r>
              <a:rPr lang="en-US" altLang="en-US" sz="900" smtClean="0"/>
              <a:t>Water evaporates as a gas or vapor into the atmosphere above the earth due to the heat from the sun.</a:t>
            </a:r>
          </a:p>
          <a:p>
            <a:pPr eaLnBrk="1" hangingPunct="1">
              <a:lnSpc>
                <a:spcPct val="80000"/>
              </a:lnSpc>
            </a:pPr>
            <a:r>
              <a:rPr lang="en-US" altLang="en-US" sz="900" smtClean="0"/>
              <a:t>Plants also transpire (transpiration) moisture back into the atmosphere as a gas or vapor. This is also referred to as evapotranspiration.</a:t>
            </a:r>
          </a:p>
          <a:p>
            <a:pPr eaLnBrk="1" hangingPunct="1">
              <a:lnSpc>
                <a:spcPct val="80000"/>
              </a:lnSpc>
            </a:pPr>
            <a:r>
              <a:rPr lang="en-US" altLang="en-US" sz="900" smtClean="0"/>
              <a:t>Water vapor condenses and forms clouds, which are large masses of tiny drops of water or ice crystals. If enough drops of water combine, they become too heavy to stay airborne and fall to the earth as rain, snow or some sort of precipitation.&lt;/page</a:t>
            </a:r>
          </a:p>
          <a:p>
            <a:pPr eaLnBrk="1" hangingPunct="1">
              <a:lnSpc>
                <a:spcPct val="80000"/>
              </a:lnSpc>
            </a:pPr>
            <a:r>
              <a:rPr lang="en-US" altLang="en-US" sz="900" smtClean="0"/>
              <a:t>Precipitation that falls on the earth's surface may be collected as surface water runoff, may be evaporated back into the atmosphere, may be stored temporarily as snow or ice, may be transpired by plants, or may infiltrate into the subsurface.</a:t>
            </a:r>
          </a:p>
          <a:p>
            <a:pPr eaLnBrk="1" hangingPunct="1">
              <a:lnSpc>
                <a:spcPct val="80000"/>
              </a:lnSpc>
            </a:pPr>
            <a:r>
              <a:rPr lang="en-US" altLang="en-US" sz="900" smtClean="0"/>
              <a:t>Most of this water will once again evaporate back into the atmosphere or may be transpired as a gas and start the whole cycle again.  </a:t>
            </a:r>
          </a:p>
          <a:p>
            <a:pPr eaLnBrk="1" hangingPunct="1">
              <a:lnSpc>
                <a:spcPct val="80000"/>
              </a:lnSpc>
            </a:pPr>
            <a:r>
              <a:rPr lang="en-US" altLang="en-US" sz="900" smtClean="0"/>
              <a:t>The water that infiltrates, or percolates downward from the surface, is the source of recharge to groundwater.</a:t>
            </a:r>
          </a:p>
          <a:p>
            <a:pPr eaLnBrk="1" hangingPunct="1">
              <a:lnSpc>
                <a:spcPct val="80000"/>
              </a:lnSpc>
            </a:pPr>
            <a:r>
              <a:rPr lang="en-US" altLang="en-US" sz="900" smtClean="0"/>
              <a:t>         </a:t>
            </a:r>
          </a:p>
          <a:p>
            <a:pPr eaLnBrk="1" hangingPunct="1">
              <a:lnSpc>
                <a:spcPct val="80000"/>
              </a:lnSpc>
            </a:pPr>
            <a:r>
              <a:rPr lang="en-US" altLang="en-US" sz="900" smtClean="0"/>
              <a:t>  </a:t>
            </a:r>
          </a:p>
          <a:p>
            <a:pPr eaLnBrk="1" hangingPunct="1">
              <a:lnSpc>
                <a:spcPct val="80000"/>
              </a:lnSpc>
            </a:pPr>
            <a:endParaRPr lang="en-US" altLang="en-US" sz="900" smtClean="0"/>
          </a:p>
          <a:p>
            <a:pPr eaLnBrk="1" hangingPunct="1">
              <a:lnSpc>
                <a:spcPct val="80000"/>
              </a:lnSpc>
            </a:pPr>
            <a:endParaRPr lang="en-US" altLang="en-US" sz="900" b="1"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A9A29244-C417-4E11-BA97-20394613CC99}" type="slidenum">
              <a:rPr lang="en-US" altLang="en-US" smtClean="0"/>
              <a:pPr eaLnBrk="1" hangingPunct="1">
                <a:spcBef>
                  <a:spcPct val="0"/>
                </a:spcBef>
              </a:pPr>
              <a:t>9</a:t>
            </a:fld>
            <a:endParaRPr lang="en-US" altLang="en-US" smtClean="0"/>
          </a:p>
        </p:txBody>
      </p:sp>
      <p:sp>
        <p:nvSpPr>
          <p:cNvPr id="67587" name="Rectangle 7"/>
          <p:cNvSpPr txBox="1">
            <a:spLocks noGrp="1" noChangeArrowheads="1"/>
          </p:cNvSpPr>
          <p:nvPr/>
        </p:nvSpPr>
        <p:spPr bwMode="auto">
          <a:xfrm>
            <a:off x="3884613" y="8829675"/>
            <a:ext cx="29718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2D642148-F6AE-4364-B8BF-A88C691AD077}" type="slidenum">
              <a:rPr lang="en-US" altLang="en-US">
                <a:latin typeface="Arial" charset="0"/>
              </a:rPr>
              <a:pPr algn="r" eaLnBrk="1" hangingPunct="1">
                <a:spcBef>
                  <a:spcPct val="0"/>
                </a:spcBef>
              </a:pPr>
              <a:t>9</a:t>
            </a:fld>
            <a:endParaRPr lang="en-US" altLang="en-US">
              <a:latin typeface="Arial" charset="0"/>
            </a:endParaRPr>
          </a:p>
        </p:txBody>
      </p:sp>
      <p:sp>
        <p:nvSpPr>
          <p:cNvPr id="67588" name="Rectangle 2"/>
          <p:cNvSpPr>
            <a:spLocks noRot="1" noChangeArrowheads="1" noTextEdit="1"/>
          </p:cNvSpPr>
          <p:nvPr>
            <p:ph type="sldImg"/>
          </p:nvPr>
        </p:nvSpPr>
        <p:spPr>
          <a:ln/>
        </p:spPr>
      </p:sp>
      <p:sp>
        <p:nvSpPr>
          <p:cNvPr id="6758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800" b="1" smtClean="0">
                <a:solidFill>
                  <a:schemeClr val="hlink"/>
                </a:solidFill>
              </a:rPr>
              <a:t>Unconfined</a:t>
            </a:r>
          </a:p>
          <a:p>
            <a:pPr lvl="1" eaLnBrk="1" hangingPunct="1"/>
            <a:r>
              <a:rPr lang="en-US" altLang="en-US" sz="800" smtClean="0"/>
              <a:t>Shallow</a:t>
            </a:r>
          </a:p>
          <a:p>
            <a:pPr lvl="1" eaLnBrk="1" hangingPunct="1"/>
            <a:r>
              <a:rPr lang="en-US" altLang="en-US" sz="800" smtClean="0"/>
              <a:t>Local Recharge</a:t>
            </a:r>
          </a:p>
          <a:p>
            <a:pPr lvl="1" eaLnBrk="1" hangingPunct="1"/>
            <a:r>
              <a:rPr lang="en-US" altLang="en-US" sz="800" smtClean="0"/>
              <a:t>Water Table</a:t>
            </a:r>
          </a:p>
          <a:p>
            <a:pPr lvl="1" eaLnBrk="1" hangingPunct="1"/>
            <a:r>
              <a:rPr lang="en-US" altLang="en-US" sz="800" smtClean="0"/>
              <a:t>Susceptible</a:t>
            </a:r>
          </a:p>
          <a:p>
            <a:pPr eaLnBrk="1" hangingPunct="1"/>
            <a:r>
              <a:rPr lang="en-US" altLang="en-US" sz="800" b="1" smtClean="0">
                <a:solidFill>
                  <a:schemeClr val="hlink"/>
                </a:solidFill>
              </a:rPr>
              <a:t>Confined</a:t>
            </a:r>
          </a:p>
          <a:p>
            <a:pPr lvl="1" eaLnBrk="1" hangingPunct="1"/>
            <a:r>
              <a:rPr lang="en-US" altLang="en-US" sz="800" smtClean="0"/>
              <a:t>Deeper</a:t>
            </a:r>
          </a:p>
          <a:p>
            <a:pPr lvl="1" eaLnBrk="1" hangingPunct="1"/>
            <a:r>
              <a:rPr lang="en-US" altLang="en-US" sz="800" smtClean="0"/>
              <a:t>Confining Layer</a:t>
            </a:r>
          </a:p>
          <a:p>
            <a:pPr lvl="1" eaLnBrk="1" hangingPunct="1"/>
            <a:r>
              <a:rPr lang="en-US" altLang="en-US" sz="800" smtClean="0"/>
              <a:t>Distant Recharge</a:t>
            </a:r>
          </a:p>
          <a:p>
            <a:pPr lvl="1" eaLnBrk="1" hangingPunct="1"/>
            <a:r>
              <a:rPr lang="en-US" altLang="en-US" sz="800" smtClean="0"/>
              <a:t>Water under pressure</a:t>
            </a:r>
          </a:p>
          <a:p>
            <a:pPr lvl="1" eaLnBrk="1" hangingPunct="1"/>
            <a:r>
              <a:rPr lang="en-US" altLang="en-US" sz="800" smtClean="0"/>
              <a:t>Less susceptible</a:t>
            </a:r>
          </a:p>
          <a:p>
            <a:pPr eaLnBrk="1" hangingPunct="1"/>
            <a:endParaRPr lang="en-US" altLang="en-US" sz="8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0AEB13ED-148D-42D1-97E8-15D0AAD82DE6}" type="slidenum">
              <a:rPr lang="en-US" altLang="en-US" smtClean="0"/>
              <a:pPr eaLnBrk="1" hangingPunct="1">
                <a:spcBef>
                  <a:spcPct val="0"/>
                </a:spcBef>
              </a:pPr>
              <a:t>18</a:t>
            </a:fld>
            <a:endParaRPr lang="en-US" altLang="en-US" smtClean="0"/>
          </a:p>
        </p:txBody>
      </p:sp>
      <p:sp>
        <p:nvSpPr>
          <p:cNvPr id="68611" name="Rectangle 2"/>
          <p:cNvSpPr>
            <a:spLocks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Added slide - RAK</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8D757692-BAD4-4CF2-A3F9-65E20C9475B8}" type="slidenum">
              <a:rPr lang="en-US" altLang="en-US" smtClean="0"/>
              <a:pPr eaLnBrk="1" hangingPunct="1">
                <a:spcBef>
                  <a:spcPct val="0"/>
                </a:spcBef>
              </a:pPr>
              <a:t>26</a:t>
            </a:fld>
            <a:endParaRPr lang="en-US" altLang="en-US" smtClean="0"/>
          </a:p>
        </p:txBody>
      </p:sp>
      <p:sp>
        <p:nvSpPr>
          <p:cNvPr id="69635" name="Rectangle 1031"/>
          <p:cNvSpPr txBox="1">
            <a:spLocks noGrp="1" noChangeArrowheads="1"/>
          </p:cNvSpPr>
          <p:nvPr/>
        </p:nvSpPr>
        <p:spPr bwMode="auto">
          <a:xfrm>
            <a:off x="3884613" y="8829675"/>
            <a:ext cx="29718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nchor="b"/>
          <a:lstStyle>
            <a:lvl1pPr defTabSz="930275" eaLnBrk="0" hangingPunct="0">
              <a:spcBef>
                <a:spcPct val="30000"/>
              </a:spcBef>
              <a:defRPr sz="1200">
                <a:solidFill>
                  <a:schemeClr val="tx1"/>
                </a:solidFill>
                <a:latin typeface="Times New Roman" pitchFamily="18" charset="0"/>
              </a:defRPr>
            </a:lvl1pPr>
            <a:lvl2pPr marL="742950" indent="-285750" defTabSz="930275" eaLnBrk="0" hangingPunct="0">
              <a:spcBef>
                <a:spcPct val="30000"/>
              </a:spcBef>
              <a:defRPr sz="1200">
                <a:solidFill>
                  <a:schemeClr val="tx1"/>
                </a:solidFill>
                <a:latin typeface="Times New Roman" pitchFamily="18" charset="0"/>
              </a:defRPr>
            </a:lvl2pPr>
            <a:lvl3pPr marL="1143000" indent="-228600" defTabSz="930275" eaLnBrk="0" hangingPunct="0">
              <a:spcBef>
                <a:spcPct val="30000"/>
              </a:spcBef>
              <a:defRPr sz="1200">
                <a:solidFill>
                  <a:schemeClr val="tx1"/>
                </a:solidFill>
                <a:latin typeface="Times New Roman" pitchFamily="18" charset="0"/>
              </a:defRPr>
            </a:lvl3pPr>
            <a:lvl4pPr marL="1600200" indent="-228600" defTabSz="930275" eaLnBrk="0" hangingPunct="0">
              <a:spcBef>
                <a:spcPct val="30000"/>
              </a:spcBef>
              <a:defRPr sz="1200">
                <a:solidFill>
                  <a:schemeClr val="tx1"/>
                </a:solidFill>
                <a:latin typeface="Times New Roman" pitchFamily="18" charset="0"/>
              </a:defRPr>
            </a:lvl4pPr>
            <a:lvl5pPr marL="2057400" indent="-228600" defTabSz="930275" eaLnBrk="0" hangingPunct="0">
              <a:spcBef>
                <a:spcPct val="30000"/>
              </a:spcBef>
              <a:defRPr sz="1200">
                <a:solidFill>
                  <a:schemeClr val="tx1"/>
                </a:solidFill>
                <a:latin typeface="Times New Roman" pitchFamily="18" charset="0"/>
              </a:defRPr>
            </a:lvl5pPr>
            <a:lvl6pPr marL="2514600" indent="-228600" defTabSz="930275" eaLnBrk="0" fontAlgn="base" hangingPunct="0">
              <a:spcBef>
                <a:spcPct val="30000"/>
              </a:spcBef>
              <a:spcAft>
                <a:spcPct val="0"/>
              </a:spcAft>
              <a:defRPr sz="1200">
                <a:solidFill>
                  <a:schemeClr val="tx1"/>
                </a:solidFill>
                <a:latin typeface="Times New Roman" pitchFamily="18" charset="0"/>
              </a:defRPr>
            </a:lvl6pPr>
            <a:lvl7pPr marL="2971800" indent="-228600" defTabSz="930275" eaLnBrk="0" fontAlgn="base" hangingPunct="0">
              <a:spcBef>
                <a:spcPct val="30000"/>
              </a:spcBef>
              <a:spcAft>
                <a:spcPct val="0"/>
              </a:spcAft>
              <a:defRPr sz="1200">
                <a:solidFill>
                  <a:schemeClr val="tx1"/>
                </a:solidFill>
                <a:latin typeface="Times New Roman" pitchFamily="18" charset="0"/>
              </a:defRPr>
            </a:lvl7pPr>
            <a:lvl8pPr marL="3429000" indent="-228600" defTabSz="930275" eaLnBrk="0" fontAlgn="base" hangingPunct="0">
              <a:spcBef>
                <a:spcPct val="30000"/>
              </a:spcBef>
              <a:spcAft>
                <a:spcPct val="0"/>
              </a:spcAft>
              <a:defRPr sz="1200">
                <a:solidFill>
                  <a:schemeClr val="tx1"/>
                </a:solidFill>
                <a:latin typeface="Times New Roman" pitchFamily="18" charset="0"/>
              </a:defRPr>
            </a:lvl8pPr>
            <a:lvl9pPr marL="3886200" indent="-228600" defTabSz="930275"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3DF22D05-C892-426C-A1BF-02329A786C56}" type="slidenum">
              <a:rPr lang="en-US" altLang="en-US">
                <a:latin typeface="Arial" charset="0"/>
              </a:rPr>
              <a:pPr algn="r" eaLnBrk="1" hangingPunct="1">
                <a:spcBef>
                  <a:spcPct val="0"/>
                </a:spcBef>
              </a:pPr>
              <a:t>26</a:t>
            </a:fld>
            <a:endParaRPr lang="en-US" altLang="en-US">
              <a:latin typeface="Arial" charset="0"/>
            </a:endParaRPr>
          </a:p>
        </p:txBody>
      </p:sp>
      <p:sp>
        <p:nvSpPr>
          <p:cNvPr id="69636" name="Rectangle 2"/>
          <p:cNvSpPr>
            <a:spLocks noGrp="1" noRot="1" noChangeAspect="1" noChangeArrowheads="1" noTextEdit="1"/>
          </p:cNvSpPr>
          <p:nvPr>
            <p:ph type="sldImg"/>
          </p:nvPr>
        </p:nvSpPr>
        <p:spPr>
          <a:xfrm>
            <a:off x="1104900" y="696913"/>
            <a:ext cx="4648200" cy="3486150"/>
          </a:xfrm>
          <a:ln/>
        </p:spPr>
      </p:sp>
      <p:sp>
        <p:nvSpPr>
          <p:cNvPr id="69637" name="Rectangle 3"/>
          <p:cNvSpPr>
            <a:spLocks noGrp="1" noChangeArrowheads="1"/>
          </p:cNvSpPr>
          <p:nvPr>
            <p:ph type="body" idx="1"/>
          </p:nvPr>
        </p:nvSpPr>
        <p:spPr>
          <a:xfrm>
            <a:off x="684213" y="4416425"/>
            <a:ext cx="5489575"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lstStyle/>
          <a:p>
            <a:pPr eaLnBrk="1" hangingPunct="1"/>
            <a:r>
              <a:rPr lang="en-US" altLang="en-US" sz="1600" smtClean="0"/>
              <a:t>These numbers are for Community (C) and Non-Transient Non-Community (NTNC) water systems only.  Does not include Assessment Reports completed for Transient Non-Community (TNC) water systems.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FF1238E6-6AD8-4B6F-95F6-E51A074BB72A}" type="slidenum">
              <a:rPr lang="en-US" altLang="en-US" smtClean="0"/>
              <a:pPr eaLnBrk="1" hangingPunct="1">
                <a:spcBef>
                  <a:spcPct val="0"/>
                </a:spcBef>
              </a:pPr>
              <a:t>27</a:t>
            </a:fld>
            <a:endParaRPr lang="en-US" altLang="en-US" smtClean="0"/>
          </a:p>
        </p:txBody>
      </p:sp>
      <p:sp>
        <p:nvSpPr>
          <p:cNvPr id="70659" name="Rectangle 1026"/>
          <p:cNvSpPr>
            <a:spLocks noChangeArrowheads="1" noTextEdit="1"/>
          </p:cNvSpPr>
          <p:nvPr>
            <p:ph type="sldImg"/>
          </p:nvPr>
        </p:nvSpPr>
        <p:spPr>
          <a:xfrm>
            <a:off x="1104900" y="696913"/>
            <a:ext cx="4648200" cy="3486150"/>
          </a:xfrm>
          <a:ln/>
        </p:spPr>
      </p:sp>
      <p:sp>
        <p:nvSpPr>
          <p:cNvPr id="70660" name="Rectangle 1027"/>
          <p:cNvSpPr>
            <a:spLocks noGrp="1" noChangeArrowheads="1"/>
          </p:cNvSpPr>
          <p:nvPr>
            <p:ph type="body" idx="1"/>
          </p:nvPr>
        </p:nvSpPr>
        <p:spPr>
          <a:xfrm>
            <a:off x="685800" y="4416425"/>
            <a:ext cx="5486400"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Here is an example of a well system with the pump turned off.</a:t>
            </a:r>
          </a:p>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75932CFC-B198-44D6-89D9-F99E3FEA32BE}" type="slidenum">
              <a:rPr lang="en-US" altLang="en-US" smtClean="0"/>
              <a:pPr eaLnBrk="1" hangingPunct="1">
                <a:spcBef>
                  <a:spcPct val="0"/>
                </a:spcBef>
              </a:pPr>
              <a:t>28</a:t>
            </a:fld>
            <a:endParaRPr lang="en-US" altLang="en-US" smtClean="0"/>
          </a:p>
        </p:txBody>
      </p:sp>
      <p:sp>
        <p:nvSpPr>
          <p:cNvPr id="71683" name="Rectangle 2"/>
          <p:cNvSpPr>
            <a:spLocks noChangeArrowheads="1" noTextEdit="1"/>
          </p:cNvSpPr>
          <p:nvPr>
            <p:ph type="sldImg"/>
          </p:nvPr>
        </p:nvSpPr>
        <p:spPr>
          <a:xfrm>
            <a:off x="1104900" y="696913"/>
            <a:ext cx="4648200" cy="3486150"/>
          </a:xfrm>
          <a:ln/>
        </p:spPr>
      </p:sp>
      <p:sp>
        <p:nvSpPr>
          <p:cNvPr id="71684" name="Rectangle 3"/>
          <p:cNvSpPr>
            <a:spLocks noGrp="1" noChangeArrowheads="1"/>
          </p:cNvSpPr>
          <p:nvPr>
            <p:ph type="body" idx="1"/>
          </p:nvPr>
        </p:nvSpPr>
        <p:spPr>
          <a:xfrm>
            <a:off x="685800" y="4416425"/>
            <a:ext cx="5486400"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This pictures illustrates the effect on the water table when a well is running.</a:t>
            </a:r>
          </a:p>
          <a:p>
            <a:pPr eaLnBrk="1" hangingPunct="1"/>
            <a:endParaRPr lang="en-US" altLang="en-US" smtClean="0"/>
          </a:p>
          <a:p>
            <a:pPr eaLnBrk="1" hangingPunct="1"/>
            <a:r>
              <a:rPr lang="en-US" altLang="en-US" smtClean="0"/>
              <a:t>This is the "capture zone" above or in the aquifer, which is the part of the aquifer that supplies water to the well. Any water or contaminant that is in the capture zone will move towards the drawdown area. The shape of this capture zone is dependent on the material the aquifer is made of.</a:t>
            </a:r>
          </a:p>
          <a:p>
            <a:pPr eaLnBrk="1" hangingPunct="1"/>
            <a:endParaRPr lang="en-US" altLang="en-US" smtClean="0"/>
          </a:p>
          <a:p>
            <a:pPr eaLnBrk="1" hangingPunct="1"/>
            <a:r>
              <a:rPr lang="en-US" altLang="en-US" smtClean="0"/>
              <a:t>This is the drinking water protection area... it's the area on the ground surface where a contaminant, if released, may be transported by the flow of groundwater to a well.</a:t>
            </a:r>
          </a:p>
          <a:p>
            <a:pPr eaLnBrk="1" hangingPunct="1"/>
            <a:r>
              <a:rPr lang="en-US" altLang="en-US" smtClean="0"/>
              <a:t>Once the capture zone is delineated (or determined), possible contaminants within the capture zone must be identified, assessed and mitigated if necessary.</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F8B86634-65C2-4008-9140-A2BED29BAEA6}" type="slidenum">
              <a:rPr lang="en-US" altLang="en-US" smtClean="0"/>
              <a:pPr eaLnBrk="1" hangingPunct="1">
                <a:spcBef>
                  <a:spcPct val="0"/>
                </a:spcBef>
              </a:pPr>
              <a:t>33</a:t>
            </a:fld>
            <a:endParaRPr lang="en-US" altLang="en-US" smtClean="0"/>
          </a:p>
        </p:txBody>
      </p:sp>
      <p:sp>
        <p:nvSpPr>
          <p:cNvPr id="72707" name="Slide Image Placeholder 1"/>
          <p:cNvSpPr>
            <a:spLocks noGrp="1" noRot="1" noChangeAspect="1" noTextEdit="1"/>
          </p:cNvSpPr>
          <p:nvPr>
            <p:ph type="sldImg"/>
          </p:nvPr>
        </p:nvSpPr>
        <p:spPr>
          <a:xfrm>
            <a:off x="1104900" y="696913"/>
            <a:ext cx="4648200" cy="3486150"/>
          </a:xfrm>
          <a:ln/>
        </p:spPr>
      </p:sp>
      <p:sp>
        <p:nvSpPr>
          <p:cNvPr id="72708" name="Notes Placeholder 2"/>
          <p:cNvSpPr>
            <a:spLocks noGrp="1"/>
          </p:cNvSpPr>
          <p:nvPr>
            <p:ph type="body" idx="1"/>
          </p:nvPr>
        </p:nvSpPr>
        <p:spPr>
          <a:xfrm>
            <a:off x="684213" y="4416425"/>
            <a:ext cx="5489575"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lstStyle/>
          <a:p>
            <a:pPr eaLnBrk="1" hangingPunct="1"/>
            <a:endParaRPr lang="en-US" altLang="en-US" smtClean="0"/>
          </a:p>
        </p:txBody>
      </p:sp>
      <p:sp>
        <p:nvSpPr>
          <p:cNvPr id="72709" name="Slide Number Placeholder 3"/>
          <p:cNvSpPr txBox="1">
            <a:spLocks noGrp="1"/>
          </p:cNvSpPr>
          <p:nvPr/>
        </p:nvSpPr>
        <p:spPr bwMode="auto">
          <a:xfrm>
            <a:off x="3884613" y="8829675"/>
            <a:ext cx="29718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nchor="b"/>
          <a:lstStyle>
            <a:lvl1pPr defTabSz="930275" eaLnBrk="0" hangingPunct="0">
              <a:spcBef>
                <a:spcPct val="30000"/>
              </a:spcBef>
              <a:defRPr sz="1200">
                <a:solidFill>
                  <a:schemeClr val="tx1"/>
                </a:solidFill>
                <a:latin typeface="Times New Roman" pitchFamily="18" charset="0"/>
              </a:defRPr>
            </a:lvl1pPr>
            <a:lvl2pPr marL="742950" indent="-285750" defTabSz="930275" eaLnBrk="0" hangingPunct="0">
              <a:spcBef>
                <a:spcPct val="30000"/>
              </a:spcBef>
              <a:defRPr sz="1200">
                <a:solidFill>
                  <a:schemeClr val="tx1"/>
                </a:solidFill>
                <a:latin typeface="Times New Roman" pitchFamily="18" charset="0"/>
              </a:defRPr>
            </a:lvl2pPr>
            <a:lvl3pPr marL="1143000" indent="-228600" defTabSz="930275" eaLnBrk="0" hangingPunct="0">
              <a:spcBef>
                <a:spcPct val="30000"/>
              </a:spcBef>
              <a:defRPr sz="1200">
                <a:solidFill>
                  <a:schemeClr val="tx1"/>
                </a:solidFill>
                <a:latin typeface="Times New Roman" pitchFamily="18" charset="0"/>
              </a:defRPr>
            </a:lvl3pPr>
            <a:lvl4pPr marL="1600200" indent="-228600" defTabSz="930275" eaLnBrk="0" hangingPunct="0">
              <a:spcBef>
                <a:spcPct val="30000"/>
              </a:spcBef>
              <a:defRPr sz="1200">
                <a:solidFill>
                  <a:schemeClr val="tx1"/>
                </a:solidFill>
                <a:latin typeface="Times New Roman" pitchFamily="18" charset="0"/>
              </a:defRPr>
            </a:lvl4pPr>
            <a:lvl5pPr marL="2057400" indent="-228600" defTabSz="930275" eaLnBrk="0" hangingPunct="0">
              <a:spcBef>
                <a:spcPct val="30000"/>
              </a:spcBef>
              <a:defRPr sz="1200">
                <a:solidFill>
                  <a:schemeClr val="tx1"/>
                </a:solidFill>
                <a:latin typeface="Times New Roman" pitchFamily="18" charset="0"/>
              </a:defRPr>
            </a:lvl5pPr>
            <a:lvl6pPr marL="2514600" indent="-228600" defTabSz="930275" eaLnBrk="0" fontAlgn="base" hangingPunct="0">
              <a:spcBef>
                <a:spcPct val="30000"/>
              </a:spcBef>
              <a:spcAft>
                <a:spcPct val="0"/>
              </a:spcAft>
              <a:defRPr sz="1200">
                <a:solidFill>
                  <a:schemeClr val="tx1"/>
                </a:solidFill>
                <a:latin typeface="Times New Roman" pitchFamily="18" charset="0"/>
              </a:defRPr>
            </a:lvl6pPr>
            <a:lvl7pPr marL="2971800" indent="-228600" defTabSz="930275" eaLnBrk="0" fontAlgn="base" hangingPunct="0">
              <a:spcBef>
                <a:spcPct val="30000"/>
              </a:spcBef>
              <a:spcAft>
                <a:spcPct val="0"/>
              </a:spcAft>
              <a:defRPr sz="1200">
                <a:solidFill>
                  <a:schemeClr val="tx1"/>
                </a:solidFill>
                <a:latin typeface="Times New Roman" pitchFamily="18" charset="0"/>
              </a:defRPr>
            </a:lvl7pPr>
            <a:lvl8pPr marL="3429000" indent="-228600" defTabSz="930275" eaLnBrk="0" fontAlgn="base" hangingPunct="0">
              <a:spcBef>
                <a:spcPct val="30000"/>
              </a:spcBef>
              <a:spcAft>
                <a:spcPct val="0"/>
              </a:spcAft>
              <a:defRPr sz="1200">
                <a:solidFill>
                  <a:schemeClr val="tx1"/>
                </a:solidFill>
                <a:latin typeface="Times New Roman" pitchFamily="18" charset="0"/>
              </a:defRPr>
            </a:lvl8pPr>
            <a:lvl9pPr marL="3886200" indent="-228600" defTabSz="930275"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E5381870-C38B-4583-88C6-61569C93A89E}" type="slidenum">
              <a:rPr lang="en-US" altLang="en-US">
                <a:latin typeface="Arial" charset="0"/>
              </a:rPr>
              <a:pPr algn="r" eaLnBrk="1" hangingPunct="1">
                <a:spcBef>
                  <a:spcPct val="0"/>
                </a:spcBef>
              </a:pPr>
              <a:t>33</a:t>
            </a:fld>
            <a:endParaRPr lang="en-US" altLang="en-US">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48DD0876-5F5E-4109-9C42-B1189BC5C227}" type="slidenum">
              <a:rPr lang="en-US" altLang="en-US" smtClean="0"/>
              <a:pPr eaLnBrk="1" hangingPunct="1">
                <a:spcBef>
                  <a:spcPct val="0"/>
                </a:spcBef>
              </a:pPr>
              <a:t>34</a:t>
            </a:fld>
            <a:endParaRPr lang="en-US" altLang="en-US" smtClean="0"/>
          </a:p>
        </p:txBody>
      </p:sp>
      <p:sp>
        <p:nvSpPr>
          <p:cNvPr id="73731" name="Rectangle 3"/>
          <p:cNvSpPr txBox="1">
            <a:spLocks noGrp="1" noChangeArrowheads="1"/>
          </p:cNvSpPr>
          <p:nvPr/>
        </p:nvSpPr>
        <p:spPr bwMode="auto">
          <a:xfrm>
            <a:off x="3884613" y="0"/>
            <a:ext cx="29718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lstStyle>
            <a:lvl1pPr defTabSz="930275" eaLnBrk="0" hangingPunct="0">
              <a:spcBef>
                <a:spcPct val="30000"/>
              </a:spcBef>
              <a:defRPr sz="1200">
                <a:solidFill>
                  <a:schemeClr val="tx1"/>
                </a:solidFill>
                <a:latin typeface="Times New Roman" pitchFamily="18" charset="0"/>
              </a:defRPr>
            </a:lvl1pPr>
            <a:lvl2pPr marL="742950" indent="-285750" defTabSz="930275" eaLnBrk="0" hangingPunct="0">
              <a:spcBef>
                <a:spcPct val="30000"/>
              </a:spcBef>
              <a:defRPr sz="1200">
                <a:solidFill>
                  <a:schemeClr val="tx1"/>
                </a:solidFill>
                <a:latin typeface="Times New Roman" pitchFamily="18" charset="0"/>
              </a:defRPr>
            </a:lvl2pPr>
            <a:lvl3pPr marL="1143000" indent="-228600" defTabSz="930275" eaLnBrk="0" hangingPunct="0">
              <a:spcBef>
                <a:spcPct val="30000"/>
              </a:spcBef>
              <a:defRPr sz="1200">
                <a:solidFill>
                  <a:schemeClr val="tx1"/>
                </a:solidFill>
                <a:latin typeface="Times New Roman" pitchFamily="18" charset="0"/>
              </a:defRPr>
            </a:lvl3pPr>
            <a:lvl4pPr marL="1600200" indent="-228600" defTabSz="930275" eaLnBrk="0" hangingPunct="0">
              <a:spcBef>
                <a:spcPct val="30000"/>
              </a:spcBef>
              <a:defRPr sz="1200">
                <a:solidFill>
                  <a:schemeClr val="tx1"/>
                </a:solidFill>
                <a:latin typeface="Times New Roman" pitchFamily="18" charset="0"/>
              </a:defRPr>
            </a:lvl4pPr>
            <a:lvl5pPr marL="2057400" indent="-228600" defTabSz="930275" eaLnBrk="0" hangingPunct="0">
              <a:spcBef>
                <a:spcPct val="30000"/>
              </a:spcBef>
              <a:defRPr sz="1200">
                <a:solidFill>
                  <a:schemeClr val="tx1"/>
                </a:solidFill>
                <a:latin typeface="Times New Roman" pitchFamily="18" charset="0"/>
              </a:defRPr>
            </a:lvl5pPr>
            <a:lvl6pPr marL="2514600" indent="-228600" defTabSz="930275" eaLnBrk="0" fontAlgn="base" hangingPunct="0">
              <a:spcBef>
                <a:spcPct val="30000"/>
              </a:spcBef>
              <a:spcAft>
                <a:spcPct val="0"/>
              </a:spcAft>
              <a:defRPr sz="1200">
                <a:solidFill>
                  <a:schemeClr val="tx1"/>
                </a:solidFill>
                <a:latin typeface="Times New Roman" pitchFamily="18" charset="0"/>
              </a:defRPr>
            </a:lvl6pPr>
            <a:lvl7pPr marL="2971800" indent="-228600" defTabSz="930275" eaLnBrk="0" fontAlgn="base" hangingPunct="0">
              <a:spcBef>
                <a:spcPct val="30000"/>
              </a:spcBef>
              <a:spcAft>
                <a:spcPct val="0"/>
              </a:spcAft>
              <a:defRPr sz="1200">
                <a:solidFill>
                  <a:schemeClr val="tx1"/>
                </a:solidFill>
                <a:latin typeface="Times New Roman" pitchFamily="18" charset="0"/>
              </a:defRPr>
            </a:lvl7pPr>
            <a:lvl8pPr marL="3429000" indent="-228600" defTabSz="930275" eaLnBrk="0" fontAlgn="base" hangingPunct="0">
              <a:spcBef>
                <a:spcPct val="30000"/>
              </a:spcBef>
              <a:spcAft>
                <a:spcPct val="0"/>
              </a:spcAft>
              <a:defRPr sz="1200">
                <a:solidFill>
                  <a:schemeClr val="tx1"/>
                </a:solidFill>
                <a:latin typeface="Times New Roman" pitchFamily="18" charset="0"/>
              </a:defRPr>
            </a:lvl8pPr>
            <a:lvl9pPr marL="3886200" indent="-228600" defTabSz="930275"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D5991E4E-2E1F-4854-8F7A-D7D52404DE6D}" type="datetime1">
              <a:rPr lang="en-US" altLang="en-US">
                <a:latin typeface="Arial" charset="0"/>
              </a:rPr>
              <a:pPr algn="r" eaLnBrk="1" hangingPunct="1">
                <a:spcBef>
                  <a:spcPct val="0"/>
                </a:spcBef>
              </a:pPr>
              <a:t>9/25/2014</a:t>
            </a:fld>
            <a:endParaRPr lang="en-US" altLang="en-US">
              <a:latin typeface="Arial" charset="0"/>
            </a:endParaRPr>
          </a:p>
        </p:txBody>
      </p:sp>
      <p:sp>
        <p:nvSpPr>
          <p:cNvPr id="73732" name="Rectangle 7"/>
          <p:cNvSpPr txBox="1">
            <a:spLocks noGrp="1" noChangeArrowheads="1"/>
          </p:cNvSpPr>
          <p:nvPr/>
        </p:nvSpPr>
        <p:spPr bwMode="auto">
          <a:xfrm>
            <a:off x="3884613" y="8829675"/>
            <a:ext cx="29718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nchor="b"/>
          <a:lstStyle>
            <a:lvl1pPr defTabSz="930275" eaLnBrk="0" hangingPunct="0">
              <a:spcBef>
                <a:spcPct val="30000"/>
              </a:spcBef>
              <a:defRPr sz="1200">
                <a:solidFill>
                  <a:schemeClr val="tx1"/>
                </a:solidFill>
                <a:latin typeface="Times New Roman" pitchFamily="18" charset="0"/>
              </a:defRPr>
            </a:lvl1pPr>
            <a:lvl2pPr marL="742950" indent="-285750" defTabSz="930275" eaLnBrk="0" hangingPunct="0">
              <a:spcBef>
                <a:spcPct val="30000"/>
              </a:spcBef>
              <a:defRPr sz="1200">
                <a:solidFill>
                  <a:schemeClr val="tx1"/>
                </a:solidFill>
                <a:latin typeface="Times New Roman" pitchFamily="18" charset="0"/>
              </a:defRPr>
            </a:lvl2pPr>
            <a:lvl3pPr marL="1143000" indent="-228600" defTabSz="930275" eaLnBrk="0" hangingPunct="0">
              <a:spcBef>
                <a:spcPct val="30000"/>
              </a:spcBef>
              <a:defRPr sz="1200">
                <a:solidFill>
                  <a:schemeClr val="tx1"/>
                </a:solidFill>
                <a:latin typeface="Times New Roman" pitchFamily="18" charset="0"/>
              </a:defRPr>
            </a:lvl3pPr>
            <a:lvl4pPr marL="1600200" indent="-228600" defTabSz="930275" eaLnBrk="0" hangingPunct="0">
              <a:spcBef>
                <a:spcPct val="30000"/>
              </a:spcBef>
              <a:defRPr sz="1200">
                <a:solidFill>
                  <a:schemeClr val="tx1"/>
                </a:solidFill>
                <a:latin typeface="Times New Roman" pitchFamily="18" charset="0"/>
              </a:defRPr>
            </a:lvl4pPr>
            <a:lvl5pPr marL="2057400" indent="-228600" defTabSz="930275" eaLnBrk="0" hangingPunct="0">
              <a:spcBef>
                <a:spcPct val="30000"/>
              </a:spcBef>
              <a:defRPr sz="1200">
                <a:solidFill>
                  <a:schemeClr val="tx1"/>
                </a:solidFill>
                <a:latin typeface="Times New Roman" pitchFamily="18" charset="0"/>
              </a:defRPr>
            </a:lvl5pPr>
            <a:lvl6pPr marL="2514600" indent="-228600" defTabSz="930275" eaLnBrk="0" fontAlgn="base" hangingPunct="0">
              <a:spcBef>
                <a:spcPct val="30000"/>
              </a:spcBef>
              <a:spcAft>
                <a:spcPct val="0"/>
              </a:spcAft>
              <a:defRPr sz="1200">
                <a:solidFill>
                  <a:schemeClr val="tx1"/>
                </a:solidFill>
                <a:latin typeface="Times New Roman" pitchFamily="18" charset="0"/>
              </a:defRPr>
            </a:lvl6pPr>
            <a:lvl7pPr marL="2971800" indent="-228600" defTabSz="930275" eaLnBrk="0" fontAlgn="base" hangingPunct="0">
              <a:spcBef>
                <a:spcPct val="30000"/>
              </a:spcBef>
              <a:spcAft>
                <a:spcPct val="0"/>
              </a:spcAft>
              <a:defRPr sz="1200">
                <a:solidFill>
                  <a:schemeClr val="tx1"/>
                </a:solidFill>
                <a:latin typeface="Times New Roman" pitchFamily="18" charset="0"/>
              </a:defRPr>
            </a:lvl7pPr>
            <a:lvl8pPr marL="3429000" indent="-228600" defTabSz="930275" eaLnBrk="0" fontAlgn="base" hangingPunct="0">
              <a:spcBef>
                <a:spcPct val="30000"/>
              </a:spcBef>
              <a:spcAft>
                <a:spcPct val="0"/>
              </a:spcAft>
              <a:defRPr sz="1200">
                <a:solidFill>
                  <a:schemeClr val="tx1"/>
                </a:solidFill>
                <a:latin typeface="Times New Roman" pitchFamily="18" charset="0"/>
              </a:defRPr>
            </a:lvl8pPr>
            <a:lvl9pPr marL="3886200" indent="-228600" defTabSz="930275"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904F1B0A-15F7-4A76-8CEF-3BEB0CEBCB9C}" type="slidenum">
              <a:rPr lang="en-US" altLang="en-US">
                <a:latin typeface="Arial" charset="0"/>
              </a:rPr>
              <a:pPr algn="r" eaLnBrk="1" hangingPunct="1">
                <a:spcBef>
                  <a:spcPct val="0"/>
                </a:spcBef>
              </a:pPr>
              <a:t>34</a:t>
            </a:fld>
            <a:endParaRPr lang="en-US" altLang="en-US">
              <a:latin typeface="Arial" charset="0"/>
            </a:endParaRPr>
          </a:p>
        </p:txBody>
      </p:sp>
      <p:sp>
        <p:nvSpPr>
          <p:cNvPr id="73733" name="Rectangle 2"/>
          <p:cNvSpPr>
            <a:spLocks noGrp="1" noRot="1" noChangeAspect="1" noChangeArrowheads="1" noTextEdit="1"/>
          </p:cNvSpPr>
          <p:nvPr>
            <p:ph type="sldImg"/>
          </p:nvPr>
        </p:nvSpPr>
        <p:spPr>
          <a:xfrm>
            <a:off x="1104900" y="696913"/>
            <a:ext cx="4648200" cy="3486150"/>
          </a:xfrm>
          <a:ln/>
        </p:spPr>
      </p:sp>
      <p:sp>
        <p:nvSpPr>
          <p:cNvPr id="73734" name="Rectangle 3"/>
          <p:cNvSpPr>
            <a:spLocks noGrp="1" noChangeArrowheads="1"/>
          </p:cNvSpPr>
          <p:nvPr>
            <p:ph type="body" idx="1"/>
          </p:nvPr>
        </p:nvSpPr>
        <p:spPr>
          <a:xfrm>
            <a:off x="684213" y="4416425"/>
            <a:ext cx="5489575"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lstStyle/>
          <a:p>
            <a:pPr eaLnBrk="1" hangingPunct="1">
              <a:buFontTx/>
              <a:buChar char="•"/>
            </a:pPr>
            <a:r>
              <a:rPr lang="en-US" altLang="en-US" sz="1000" smtClean="0"/>
              <a:t>Includes point and non-point sources</a:t>
            </a:r>
          </a:p>
          <a:p>
            <a:pPr eaLnBrk="1" hangingPunct="1">
              <a:buFontTx/>
              <a:buChar char="•"/>
            </a:pPr>
            <a:r>
              <a:rPr lang="en-US" altLang="en-US" sz="1000" smtClean="0"/>
              <a:t>Looking at all sources i.e. comprehensive</a:t>
            </a:r>
          </a:p>
          <a:p>
            <a:pPr eaLnBrk="1" hangingPunct="1">
              <a:buFontTx/>
              <a:buChar char="•"/>
            </a:pPr>
            <a:r>
              <a:rPr lang="en-US" altLang="en-US" sz="1000" smtClean="0"/>
              <a:t>PCS data can be used by other programs</a:t>
            </a:r>
          </a:p>
          <a:p>
            <a:pPr eaLnBrk="1" hangingPunct="1">
              <a:buFontTx/>
              <a:buChar char="•"/>
            </a:pPr>
            <a:r>
              <a:rPr lang="en-US" altLang="en-US" sz="1000" smtClean="0"/>
              <a:t>Only potential</a:t>
            </a:r>
          </a:p>
          <a:p>
            <a:pPr eaLnBrk="1" hangingPunct="1"/>
            <a:endParaRPr lang="en-US" altLang="en-US" sz="1000" smtClean="0"/>
          </a:p>
          <a:p>
            <a:pPr eaLnBrk="1" hangingPunct="1"/>
            <a:r>
              <a:rPr lang="en-US" altLang="en-US" sz="1000" smtClean="0"/>
              <a:t>Oregon’s Methods: </a:t>
            </a:r>
          </a:p>
          <a:p>
            <a:pPr eaLnBrk="1" hangingPunct="1">
              <a:buFontTx/>
              <a:buChar char="•"/>
            </a:pPr>
            <a:r>
              <a:rPr lang="en-US" altLang="en-US" sz="1000" smtClean="0"/>
              <a:t>windshield survey</a:t>
            </a:r>
          </a:p>
          <a:p>
            <a:pPr eaLnBrk="1" hangingPunct="1">
              <a:buFontTx/>
              <a:buChar char="•"/>
            </a:pPr>
            <a:r>
              <a:rPr lang="en-US" altLang="en-US" sz="1000" smtClean="0"/>
              <a:t>Met with community</a:t>
            </a:r>
          </a:p>
          <a:p>
            <a:pPr eaLnBrk="1" hangingPunct="1">
              <a:buFontTx/>
              <a:buChar char="•"/>
            </a:pPr>
            <a:r>
              <a:rPr lang="en-US" altLang="en-US" sz="1000" smtClean="0"/>
              <a:t>Database searches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23A4A2B3-77FA-416A-9C50-F8EACC5AD5B4}" type="slidenum">
              <a:rPr lang="en-US" altLang="en-US" smtClean="0"/>
              <a:pPr eaLnBrk="1" hangingPunct="1">
                <a:spcBef>
                  <a:spcPct val="0"/>
                </a:spcBef>
              </a:pPr>
              <a:t>35</a:t>
            </a:fld>
            <a:endParaRPr lang="en-US" altLang="en-US" smtClean="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DD96CAB0-4FD0-47D3-9122-6F0A60BF72F2}" type="slidenum">
              <a:rPr lang="en-US" altLang="en-US" smtClean="0"/>
              <a:pPr eaLnBrk="1" hangingPunct="1">
                <a:spcBef>
                  <a:spcPct val="0"/>
                </a:spcBef>
              </a:pPr>
              <a:t>36</a:t>
            </a:fld>
            <a:endParaRPr lang="en-US" altLang="en-US" smtClean="0"/>
          </a:p>
        </p:txBody>
      </p:sp>
      <p:sp>
        <p:nvSpPr>
          <p:cNvPr id="75779" name="Slide Image Placeholder 1"/>
          <p:cNvSpPr>
            <a:spLocks noGrp="1" noRot="1" noChangeAspect="1" noTextEdit="1"/>
          </p:cNvSpPr>
          <p:nvPr>
            <p:ph type="sldImg"/>
          </p:nvPr>
        </p:nvSpPr>
        <p:spPr>
          <a:xfrm>
            <a:off x="1104900" y="696913"/>
            <a:ext cx="4648200" cy="3486150"/>
          </a:xfrm>
          <a:ln/>
        </p:spPr>
      </p:sp>
      <p:sp>
        <p:nvSpPr>
          <p:cNvPr id="75780" name="Notes Placeholder 2"/>
          <p:cNvSpPr>
            <a:spLocks noGrp="1"/>
          </p:cNvSpPr>
          <p:nvPr>
            <p:ph type="body" idx="1"/>
          </p:nvPr>
        </p:nvSpPr>
        <p:spPr>
          <a:xfrm>
            <a:off x="684213" y="4416425"/>
            <a:ext cx="5489575"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lstStyle/>
          <a:p>
            <a:pPr eaLnBrk="1" hangingPunct="1"/>
            <a:endParaRPr lang="en-US" altLang="en-US" smtClean="0"/>
          </a:p>
        </p:txBody>
      </p:sp>
      <p:sp>
        <p:nvSpPr>
          <p:cNvPr id="75781" name="Slide Number Placeholder 3"/>
          <p:cNvSpPr txBox="1">
            <a:spLocks noGrp="1"/>
          </p:cNvSpPr>
          <p:nvPr/>
        </p:nvSpPr>
        <p:spPr bwMode="auto">
          <a:xfrm>
            <a:off x="3884613" y="8829675"/>
            <a:ext cx="29718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nchor="b"/>
          <a:lstStyle>
            <a:lvl1pPr defTabSz="930275" eaLnBrk="0" hangingPunct="0">
              <a:spcBef>
                <a:spcPct val="30000"/>
              </a:spcBef>
              <a:defRPr sz="1200">
                <a:solidFill>
                  <a:schemeClr val="tx1"/>
                </a:solidFill>
                <a:latin typeface="Times New Roman" pitchFamily="18" charset="0"/>
              </a:defRPr>
            </a:lvl1pPr>
            <a:lvl2pPr marL="742950" indent="-285750" defTabSz="930275" eaLnBrk="0" hangingPunct="0">
              <a:spcBef>
                <a:spcPct val="30000"/>
              </a:spcBef>
              <a:defRPr sz="1200">
                <a:solidFill>
                  <a:schemeClr val="tx1"/>
                </a:solidFill>
                <a:latin typeface="Times New Roman" pitchFamily="18" charset="0"/>
              </a:defRPr>
            </a:lvl2pPr>
            <a:lvl3pPr marL="1143000" indent="-228600" defTabSz="930275" eaLnBrk="0" hangingPunct="0">
              <a:spcBef>
                <a:spcPct val="30000"/>
              </a:spcBef>
              <a:defRPr sz="1200">
                <a:solidFill>
                  <a:schemeClr val="tx1"/>
                </a:solidFill>
                <a:latin typeface="Times New Roman" pitchFamily="18" charset="0"/>
              </a:defRPr>
            </a:lvl3pPr>
            <a:lvl4pPr marL="1600200" indent="-228600" defTabSz="930275" eaLnBrk="0" hangingPunct="0">
              <a:spcBef>
                <a:spcPct val="30000"/>
              </a:spcBef>
              <a:defRPr sz="1200">
                <a:solidFill>
                  <a:schemeClr val="tx1"/>
                </a:solidFill>
                <a:latin typeface="Times New Roman" pitchFamily="18" charset="0"/>
              </a:defRPr>
            </a:lvl4pPr>
            <a:lvl5pPr marL="2057400" indent="-228600" defTabSz="930275" eaLnBrk="0" hangingPunct="0">
              <a:spcBef>
                <a:spcPct val="30000"/>
              </a:spcBef>
              <a:defRPr sz="1200">
                <a:solidFill>
                  <a:schemeClr val="tx1"/>
                </a:solidFill>
                <a:latin typeface="Times New Roman" pitchFamily="18" charset="0"/>
              </a:defRPr>
            </a:lvl5pPr>
            <a:lvl6pPr marL="2514600" indent="-228600" defTabSz="930275" eaLnBrk="0" fontAlgn="base" hangingPunct="0">
              <a:spcBef>
                <a:spcPct val="30000"/>
              </a:spcBef>
              <a:spcAft>
                <a:spcPct val="0"/>
              </a:spcAft>
              <a:defRPr sz="1200">
                <a:solidFill>
                  <a:schemeClr val="tx1"/>
                </a:solidFill>
                <a:latin typeface="Times New Roman" pitchFamily="18" charset="0"/>
              </a:defRPr>
            </a:lvl6pPr>
            <a:lvl7pPr marL="2971800" indent="-228600" defTabSz="930275" eaLnBrk="0" fontAlgn="base" hangingPunct="0">
              <a:spcBef>
                <a:spcPct val="30000"/>
              </a:spcBef>
              <a:spcAft>
                <a:spcPct val="0"/>
              </a:spcAft>
              <a:defRPr sz="1200">
                <a:solidFill>
                  <a:schemeClr val="tx1"/>
                </a:solidFill>
                <a:latin typeface="Times New Roman" pitchFamily="18" charset="0"/>
              </a:defRPr>
            </a:lvl7pPr>
            <a:lvl8pPr marL="3429000" indent="-228600" defTabSz="930275" eaLnBrk="0" fontAlgn="base" hangingPunct="0">
              <a:spcBef>
                <a:spcPct val="30000"/>
              </a:spcBef>
              <a:spcAft>
                <a:spcPct val="0"/>
              </a:spcAft>
              <a:defRPr sz="1200">
                <a:solidFill>
                  <a:schemeClr val="tx1"/>
                </a:solidFill>
                <a:latin typeface="Times New Roman" pitchFamily="18" charset="0"/>
              </a:defRPr>
            </a:lvl8pPr>
            <a:lvl9pPr marL="3886200" indent="-228600" defTabSz="930275"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D6E13BB3-1663-4C96-ACED-6D9430F714F0}" type="slidenum">
              <a:rPr lang="en-US" altLang="en-US">
                <a:latin typeface="Arial" charset="0"/>
              </a:rPr>
              <a:pPr algn="r" eaLnBrk="1" hangingPunct="1">
                <a:spcBef>
                  <a:spcPct val="0"/>
                </a:spcBef>
              </a:pPr>
              <a:t>36</a:t>
            </a:fld>
            <a:endParaRPr lang="en-US" altLang="en-US">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88B7075D-8330-4922-BA90-DB8BD8A46C4B}" type="slidenum">
              <a:rPr lang="en-US" altLang="en-US" smtClean="0"/>
              <a:pPr eaLnBrk="1" hangingPunct="1">
                <a:spcBef>
                  <a:spcPct val="0"/>
                </a:spcBef>
              </a:pPr>
              <a:t>43</a:t>
            </a:fld>
            <a:endParaRPr lang="en-US" altLang="en-US" smtClean="0"/>
          </a:p>
        </p:txBody>
      </p:sp>
      <p:sp>
        <p:nvSpPr>
          <p:cNvPr id="76803" name="Slide Image Placeholder 1"/>
          <p:cNvSpPr>
            <a:spLocks noGrp="1" noRot="1" noChangeAspect="1" noTextEdit="1"/>
          </p:cNvSpPr>
          <p:nvPr>
            <p:ph type="sldImg"/>
          </p:nvPr>
        </p:nvSpPr>
        <p:spPr>
          <a:xfrm>
            <a:off x="1104900" y="696913"/>
            <a:ext cx="4648200" cy="3486150"/>
          </a:xfrm>
          <a:ln/>
        </p:spPr>
      </p:sp>
      <p:sp>
        <p:nvSpPr>
          <p:cNvPr id="76804" name="Notes Placeholder 2"/>
          <p:cNvSpPr>
            <a:spLocks noGrp="1"/>
          </p:cNvSpPr>
          <p:nvPr>
            <p:ph type="body" idx="1"/>
          </p:nvPr>
        </p:nvSpPr>
        <p:spPr>
          <a:xfrm>
            <a:off x="684213" y="4416425"/>
            <a:ext cx="5489575"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lstStyle/>
          <a:p>
            <a:pPr eaLnBrk="1" hangingPunct="1"/>
            <a:endParaRPr lang="en-US" altLang="en-US" smtClean="0"/>
          </a:p>
        </p:txBody>
      </p:sp>
      <p:sp>
        <p:nvSpPr>
          <p:cNvPr id="76805" name="Slide Number Placeholder 3"/>
          <p:cNvSpPr txBox="1">
            <a:spLocks noGrp="1"/>
          </p:cNvSpPr>
          <p:nvPr/>
        </p:nvSpPr>
        <p:spPr bwMode="auto">
          <a:xfrm>
            <a:off x="3884613" y="8829675"/>
            <a:ext cx="29718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nchor="b"/>
          <a:lstStyle>
            <a:lvl1pPr defTabSz="930275" eaLnBrk="0" hangingPunct="0">
              <a:spcBef>
                <a:spcPct val="30000"/>
              </a:spcBef>
              <a:defRPr sz="1200">
                <a:solidFill>
                  <a:schemeClr val="tx1"/>
                </a:solidFill>
                <a:latin typeface="Times New Roman" pitchFamily="18" charset="0"/>
              </a:defRPr>
            </a:lvl1pPr>
            <a:lvl2pPr marL="742950" indent="-285750" defTabSz="930275" eaLnBrk="0" hangingPunct="0">
              <a:spcBef>
                <a:spcPct val="30000"/>
              </a:spcBef>
              <a:defRPr sz="1200">
                <a:solidFill>
                  <a:schemeClr val="tx1"/>
                </a:solidFill>
                <a:latin typeface="Times New Roman" pitchFamily="18" charset="0"/>
              </a:defRPr>
            </a:lvl2pPr>
            <a:lvl3pPr marL="1143000" indent="-228600" defTabSz="930275" eaLnBrk="0" hangingPunct="0">
              <a:spcBef>
                <a:spcPct val="30000"/>
              </a:spcBef>
              <a:defRPr sz="1200">
                <a:solidFill>
                  <a:schemeClr val="tx1"/>
                </a:solidFill>
                <a:latin typeface="Times New Roman" pitchFamily="18" charset="0"/>
              </a:defRPr>
            </a:lvl3pPr>
            <a:lvl4pPr marL="1600200" indent="-228600" defTabSz="930275" eaLnBrk="0" hangingPunct="0">
              <a:spcBef>
                <a:spcPct val="30000"/>
              </a:spcBef>
              <a:defRPr sz="1200">
                <a:solidFill>
                  <a:schemeClr val="tx1"/>
                </a:solidFill>
                <a:latin typeface="Times New Roman" pitchFamily="18" charset="0"/>
              </a:defRPr>
            </a:lvl4pPr>
            <a:lvl5pPr marL="2057400" indent="-228600" defTabSz="930275" eaLnBrk="0" hangingPunct="0">
              <a:spcBef>
                <a:spcPct val="30000"/>
              </a:spcBef>
              <a:defRPr sz="1200">
                <a:solidFill>
                  <a:schemeClr val="tx1"/>
                </a:solidFill>
                <a:latin typeface="Times New Roman" pitchFamily="18" charset="0"/>
              </a:defRPr>
            </a:lvl5pPr>
            <a:lvl6pPr marL="2514600" indent="-228600" defTabSz="930275" eaLnBrk="0" fontAlgn="base" hangingPunct="0">
              <a:spcBef>
                <a:spcPct val="30000"/>
              </a:spcBef>
              <a:spcAft>
                <a:spcPct val="0"/>
              </a:spcAft>
              <a:defRPr sz="1200">
                <a:solidFill>
                  <a:schemeClr val="tx1"/>
                </a:solidFill>
                <a:latin typeface="Times New Roman" pitchFamily="18" charset="0"/>
              </a:defRPr>
            </a:lvl6pPr>
            <a:lvl7pPr marL="2971800" indent="-228600" defTabSz="930275" eaLnBrk="0" fontAlgn="base" hangingPunct="0">
              <a:spcBef>
                <a:spcPct val="30000"/>
              </a:spcBef>
              <a:spcAft>
                <a:spcPct val="0"/>
              </a:spcAft>
              <a:defRPr sz="1200">
                <a:solidFill>
                  <a:schemeClr val="tx1"/>
                </a:solidFill>
                <a:latin typeface="Times New Roman" pitchFamily="18" charset="0"/>
              </a:defRPr>
            </a:lvl7pPr>
            <a:lvl8pPr marL="3429000" indent="-228600" defTabSz="930275" eaLnBrk="0" fontAlgn="base" hangingPunct="0">
              <a:spcBef>
                <a:spcPct val="30000"/>
              </a:spcBef>
              <a:spcAft>
                <a:spcPct val="0"/>
              </a:spcAft>
              <a:defRPr sz="1200">
                <a:solidFill>
                  <a:schemeClr val="tx1"/>
                </a:solidFill>
                <a:latin typeface="Times New Roman" pitchFamily="18" charset="0"/>
              </a:defRPr>
            </a:lvl8pPr>
            <a:lvl9pPr marL="3886200" indent="-228600" defTabSz="930275"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422F0611-1ACB-4E20-BBA7-8331F720172E}" type="slidenum">
              <a:rPr lang="en-US" altLang="en-US">
                <a:latin typeface="Arial" charset="0"/>
              </a:rPr>
              <a:pPr algn="r" eaLnBrk="1" hangingPunct="1">
                <a:spcBef>
                  <a:spcPct val="0"/>
                </a:spcBef>
              </a:pPr>
              <a:t>43</a:t>
            </a:fld>
            <a:endParaRPr lang="en-US" altLang="en-US">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DC28D37E-2478-4FEB-9277-B2E34177621B}" type="slidenum">
              <a:rPr lang="en-US" altLang="en-US" smtClean="0"/>
              <a:pPr eaLnBrk="1" hangingPunct="1">
                <a:spcBef>
                  <a:spcPct val="0"/>
                </a:spcBef>
              </a:pPr>
              <a:t>48</a:t>
            </a:fld>
            <a:endParaRPr lang="en-US" altLang="en-US" smtClean="0"/>
          </a:p>
        </p:txBody>
      </p:sp>
      <p:sp>
        <p:nvSpPr>
          <p:cNvPr id="77827" name="Rectangle 2"/>
          <p:cNvSpPr>
            <a:spLocks noChangeArrowheads="1" noTextEdit="1"/>
          </p:cNvSpPr>
          <p:nvPr>
            <p:ph type="sldImg"/>
          </p:nvPr>
        </p:nvSpPr>
        <p:spPr>
          <a:xfrm>
            <a:off x="1104900" y="696913"/>
            <a:ext cx="4648200" cy="3486150"/>
          </a:xfrm>
          <a:ln/>
        </p:spPr>
      </p:sp>
      <p:sp>
        <p:nvSpPr>
          <p:cNvPr id="77828" name="Rectangle 3"/>
          <p:cNvSpPr>
            <a:spLocks noGrp="1" noChangeArrowheads="1"/>
          </p:cNvSpPr>
          <p:nvPr>
            <p:ph type="body" idx="1"/>
          </p:nvPr>
        </p:nvSpPr>
        <p:spPr>
          <a:xfrm>
            <a:off x="685800" y="4416425"/>
            <a:ext cx="5486400"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When a well is turned on, it lowers the water table in its vicinity and intercepts water that flows in from higher water tables towards the well. This water can move sideways - as well as up or down - in response to differences in gravity, elevation and pressure.</a:t>
            </a:r>
          </a:p>
          <a:p>
            <a:pPr eaLnBrk="1" hangingPunct="1"/>
            <a:r>
              <a:rPr lang="en-US" altLang="en-US" smtClean="0"/>
              <a:t>	</a:t>
            </a:r>
          </a:p>
          <a:p>
            <a:pPr eaLnBrk="1" hangingPunct="1"/>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4C73FD6C-B14D-43B5-8218-1806FB7B9BBC}" type="slidenum">
              <a:rPr lang="en-US" altLang="en-US" smtClean="0"/>
              <a:pPr eaLnBrk="1" hangingPunct="1">
                <a:spcBef>
                  <a:spcPct val="0"/>
                </a:spcBef>
              </a:pPr>
              <a:t>51</a:t>
            </a:fld>
            <a:endParaRPr lang="en-US" altLang="en-US" smtClean="0"/>
          </a:p>
        </p:txBody>
      </p:sp>
      <p:sp>
        <p:nvSpPr>
          <p:cNvPr id="78851" name="Slide Image Placeholder 1"/>
          <p:cNvSpPr>
            <a:spLocks noGrp="1" noRot="1" noChangeAspect="1" noTextEdit="1"/>
          </p:cNvSpPr>
          <p:nvPr>
            <p:ph type="sldImg"/>
          </p:nvPr>
        </p:nvSpPr>
        <p:spPr>
          <a:xfrm>
            <a:off x="1104900" y="696913"/>
            <a:ext cx="4648200" cy="3486150"/>
          </a:xfrm>
          <a:ln/>
        </p:spPr>
      </p:sp>
      <p:sp>
        <p:nvSpPr>
          <p:cNvPr id="78852" name="Notes Placeholder 2"/>
          <p:cNvSpPr>
            <a:spLocks noGrp="1"/>
          </p:cNvSpPr>
          <p:nvPr>
            <p:ph type="body" idx="1"/>
          </p:nvPr>
        </p:nvSpPr>
        <p:spPr>
          <a:xfrm>
            <a:off x="684213" y="4416425"/>
            <a:ext cx="5489575"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lstStyle/>
          <a:p>
            <a:pPr eaLnBrk="1" hangingPunct="1"/>
            <a:endParaRPr lang="en-US" altLang="en-US" smtClean="0"/>
          </a:p>
        </p:txBody>
      </p:sp>
      <p:sp>
        <p:nvSpPr>
          <p:cNvPr id="78853" name="Slide Number Placeholder 3"/>
          <p:cNvSpPr txBox="1">
            <a:spLocks noGrp="1"/>
          </p:cNvSpPr>
          <p:nvPr/>
        </p:nvSpPr>
        <p:spPr bwMode="auto">
          <a:xfrm>
            <a:off x="3884613" y="8829675"/>
            <a:ext cx="29718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2" tIns="46475" rIns="92952" bIns="46475" anchor="b"/>
          <a:lstStyle>
            <a:lvl1pPr defTabSz="930275" eaLnBrk="0" hangingPunct="0">
              <a:spcBef>
                <a:spcPct val="30000"/>
              </a:spcBef>
              <a:defRPr sz="1200">
                <a:solidFill>
                  <a:schemeClr val="tx1"/>
                </a:solidFill>
                <a:latin typeface="Times New Roman" pitchFamily="18" charset="0"/>
              </a:defRPr>
            </a:lvl1pPr>
            <a:lvl2pPr marL="742950" indent="-285750" defTabSz="930275" eaLnBrk="0" hangingPunct="0">
              <a:spcBef>
                <a:spcPct val="30000"/>
              </a:spcBef>
              <a:defRPr sz="1200">
                <a:solidFill>
                  <a:schemeClr val="tx1"/>
                </a:solidFill>
                <a:latin typeface="Times New Roman" pitchFamily="18" charset="0"/>
              </a:defRPr>
            </a:lvl2pPr>
            <a:lvl3pPr marL="1143000" indent="-228600" defTabSz="930275" eaLnBrk="0" hangingPunct="0">
              <a:spcBef>
                <a:spcPct val="30000"/>
              </a:spcBef>
              <a:defRPr sz="1200">
                <a:solidFill>
                  <a:schemeClr val="tx1"/>
                </a:solidFill>
                <a:latin typeface="Times New Roman" pitchFamily="18" charset="0"/>
              </a:defRPr>
            </a:lvl3pPr>
            <a:lvl4pPr marL="1600200" indent="-228600" defTabSz="930275" eaLnBrk="0" hangingPunct="0">
              <a:spcBef>
                <a:spcPct val="30000"/>
              </a:spcBef>
              <a:defRPr sz="1200">
                <a:solidFill>
                  <a:schemeClr val="tx1"/>
                </a:solidFill>
                <a:latin typeface="Times New Roman" pitchFamily="18" charset="0"/>
              </a:defRPr>
            </a:lvl4pPr>
            <a:lvl5pPr marL="2057400" indent="-228600" defTabSz="930275" eaLnBrk="0" hangingPunct="0">
              <a:spcBef>
                <a:spcPct val="30000"/>
              </a:spcBef>
              <a:defRPr sz="1200">
                <a:solidFill>
                  <a:schemeClr val="tx1"/>
                </a:solidFill>
                <a:latin typeface="Times New Roman" pitchFamily="18" charset="0"/>
              </a:defRPr>
            </a:lvl5pPr>
            <a:lvl6pPr marL="2514600" indent="-228600" defTabSz="930275" eaLnBrk="0" fontAlgn="base" hangingPunct="0">
              <a:spcBef>
                <a:spcPct val="30000"/>
              </a:spcBef>
              <a:spcAft>
                <a:spcPct val="0"/>
              </a:spcAft>
              <a:defRPr sz="1200">
                <a:solidFill>
                  <a:schemeClr val="tx1"/>
                </a:solidFill>
                <a:latin typeface="Times New Roman" pitchFamily="18" charset="0"/>
              </a:defRPr>
            </a:lvl6pPr>
            <a:lvl7pPr marL="2971800" indent="-228600" defTabSz="930275" eaLnBrk="0" fontAlgn="base" hangingPunct="0">
              <a:spcBef>
                <a:spcPct val="30000"/>
              </a:spcBef>
              <a:spcAft>
                <a:spcPct val="0"/>
              </a:spcAft>
              <a:defRPr sz="1200">
                <a:solidFill>
                  <a:schemeClr val="tx1"/>
                </a:solidFill>
                <a:latin typeface="Times New Roman" pitchFamily="18" charset="0"/>
              </a:defRPr>
            </a:lvl7pPr>
            <a:lvl8pPr marL="3429000" indent="-228600" defTabSz="930275" eaLnBrk="0" fontAlgn="base" hangingPunct="0">
              <a:spcBef>
                <a:spcPct val="30000"/>
              </a:spcBef>
              <a:spcAft>
                <a:spcPct val="0"/>
              </a:spcAft>
              <a:defRPr sz="1200">
                <a:solidFill>
                  <a:schemeClr val="tx1"/>
                </a:solidFill>
                <a:latin typeface="Times New Roman" pitchFamily="18" charset="0"/>
              </a:defRPr>
            </a:lvl8pPr>
            <a:lvl9pPr marL="3886200" indent="-228600" defTabSz="930275"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BD32FE4B-9C86-4D0E-BD7E-C7178E6ADCA9}" type="slidenum">
              <a:rPr lang="en-US" altLang="en-US">
                <a:latin typeface="Arial" charset="0"/>
              </a:rPr>
              <a:pPr algn="r" eaLnBrk="1" hangingPunct="1">
                <a:spcBef>
                  <a:spcPct val="0"/>
                </a:spcBef>
              </a:pPr>
              <a:t>51</a:t>
            </a:fld>
            <a:endParaRPr lang="en-US" altLang="en-US">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Explain the relativity of easy and hard compared to drilling a new well or install costly and complicated treatment.</a:t>
            </a:r>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3D1E6BA7-5166-4B67-9837-7A29F6DEC476}" type="slidenum">
              <a:rPr lang="en-US" altLang="en-US" smtClean="0"/>
              <a:pPr eaLnBrk="1" hangingPunct="1">
                <a:spcBef>
                  <a:spcPct val="0"/>
                </a:spcBef>
              </a:pPr>
              <a:t>54</a:t>
            </a:fld>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Explain the relativity of easy and hard compared to drilling a new well or install costly and complicated treatment.</a:t>
            </a:r>
          </a:p>
        </p:txBody>
      </p:sp>
      <p:sp>
        <p:nvSpPr>
          <p:cNvPr id="80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7067C3AF-B047-424A-97B6-F2F0D298A1EC}" type="slidenum">
              <a:rPr lang="en-US" altLang="en-US" smtClean="0"/>
              <a:pPr eaLnBrk="1" hangingPunct="1">
                <a:spcBef>
                  <a:spcPct val="0"/>
                </a:spcBef>
              </a:pPr>
              <a:t>55</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478838" cy="6173788"/>
            <a:chOff x="0" y="0"/>
            <a:chExt cx="5341" cy="3889"/>
          </a:xfrm>
        </p:grpSpPr>
        <p:sp>
          <p:nvSpPr>
            <p:cNvPr id="5" name="Freeform 3"/>
            <p:cNvSpPr>
              <a:spLocks/>
            </p:cNvSpPr>
            <p:nvPr/>
          </p:nvSpPr>
          <p:spPr bwMode="auto">
            <a:xfrm>
              <a:off x="0" y="0"/>
              <a:ext cx="3863" cy="3889"/>
            </a:xfrm>
            <a:custGeom>
              <a:avLst/>
              <a:gdLst>
                <a:gd name="T0" fmla="*/ 3862 w 3863"/>
                <a:gd name="T1" fmla="*/ 3418 h 3889"/>
                <a:gd name="T2" fmla="*/ 457 w 3863"/>
                <a:gd name="T3" fmla="*/ 0 h 3889"/>
                <a:gd name="T4" fmla="*/ 0 w 3863"/>
                <a:gd name="T5" fmla="*/ 0 h 3889"/>
                <a:gd name="T6" fmla="*/ 0 w 3863"/>
                <a:gd name="T7" fmla="*/ 481 h 3889"/>
                <a:gd name="T8" fmla="*/ 3394 w 3863"/>
                <a:gd name="T9" fmla="*/ 3888 h 3889"/>
                <a:gd name="T10" fmla="*/ 3862 w 3863"/>
                <a:gd name="T11" fmla="*/ 3418 h 388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3" h="3889">
                  <a:moveTo>
                    <a:pt x="3862" y="3418"/>
                  </a:moveTo>
                  <a:lnTo>
                    <a:pt x="457" y="0"/>
                  </a:lnTo>
                  <a:lnTo>
                    <a:pt x="0" y="0"/>
                  </a:lnTo>
                  <a:lnTo>
                    <a:pt x="0" y="481"/>
                  </a:lnTo>
                  <a:lnTo>
                    <a:pt x="3394" y="3888"/>
                  </a:lnTo>
                  <a:lnTo>
                    <a:pt x="3862" y="3418"/>
                  </a:lnTo>
                </a:path>
              </a:pathLst>
            </a:custGeom>
            <a:solidFill>
              <a:schemeClr val="bg1">
                <a:alpha val="50195"/>
              </a:schemeClr>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6" name="Freeform 4"/>
            <p:cNvSpPr>
              <a:spLocks/>
            </p:cNvSpPr>
            <p:nvPr/>
          </p:nvSpPr>
          <p:spPr bwMode="auto">
            <a:xfrm>
              <a:off x="860" y="0"/>
              <a:ext cx="3394" cy="3223"/>
            </a:xfrm>
            <a:custGeom>
              <a:avLst/>
              <a:gdLst>
                <a:gd name="T0" fmla="*/ 370 w 3394"/>
                <a:gd name="T1" fmla="*/ 0 h 3223"/>
                <a:gd name="T2" fmla="*/ 3393 w 3394"/>
                <a:gd name="T3" fmla="*/ 3036 h 3223"/>
                <a:gd name="T4" fmla="*/ 3208 w 3394"/>
                <a:gd name="T5" fmla="*/ 3222 h 3223"/>
                <a:gd name="T6" fmla="*/ 0 w 3394"/>
                <a:gd name="T7" fmla="*/ 0 h 3223"/>
                <a:gd name="T8" fmla="*/ 370 w 3394"/>
                <a:gd name="T9" fmla="*/ 0 h 32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94" h="3223">
                  <a:moveTo>
                    <a:pt x="370" y="0"/>
                  </a:moveTo>
                  <a:lnTo>
                    <a:pt x="3393" y="3036"/>
                  </a:lnTo>
                  <a:lnTo>
                    <a:pt x="3208" y="3222"/>
                  </a:lnTo>
                  <a:lnTo>
                    <a:pt x="0" y="0"/>
                  </a:lnTo>
                  <a:lnTo>
                    <a:pt x="370" y="0"/>
                  </a:lnTo>
                </a:path>
              </a:pathLst>
            </a:custGeom>
            <a:solidFill>
              <a:schemeClr val="bg1">
                <a:alpha val="50195"/>
              </a:schemeClr>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7" name="Freeform 5"/>
            <p:cNvSpPr>
              <a:spLocks/>
            </p:cNvSpPr>
            <p:nvPr/>
          </p:nvSpPr>
          <p:spPr bwMode="auto">
            <a:xfrm>
              <a:off x="2187" y="0"/>
              <a:ext cx="2859" cy="2556"/>
            </a:xfrm>
            <a:custGeom>
              <a:avLst/>
              <a:gdLst>
                <a:gd name="T0" fmla="*/ 630 w 2859"/>
                <a:gd name="T1" fmla="*/ 0 h 2556"/>
                <a:gd name="T2" fmla="*/ 2858 w 2859"/>
                <a:gd name="T3" fmla="*/ 2238 h 2556"/>
                <a:gd name="T4" fmla="*/ 2543 w 2859"/>
                <a:gd name="T5" fmla="*/ 2555 h 2556"/>
                <a:gd name="T6" fmla="*/ 0 w 2859"/>
                <a:gd name="T7" fmla="*/ 0 h 2556"/>
                <a:gd name="T8" fmla="*/ 630 w 2859"/>
                <a:gd name="T9" fmla="*/ 0 h 25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9" h="2556">
                  <a:moveTo>
                    <a:pt x="630" y="0"/>
                  </a:moveTo>
                  <a:lnTo>
                    <a:pt x="2858" y="2238"/>
                  </a:lnTo>
                  <a:lnTo>
                    <a:pt x="2543" y="2555"/>
                  </a:lnTo>
                  <a:lnTo>
                    <a:pt x="0" y="0"/>
                  </a:lnTo>
                  <a:lnTo>
                    <a:pt x="630" y="0"/>
                  </a:lnTo>
                </a:path>
              </a:pathLst>
            </a:custGeom>
            <a:solidFill>
              <a:schemeClr val="bg1">
                <a:alpha val="50195"/>
              </a:schemeClr>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8" name="Freeform 6"/>
            <p:cNvSpPr>
              <a:spLocks/>
            </p:cNvSpPr>
            <p:nvPr/>
          </p:nvSpPr>
          <p:spPr bwMode="auto">
            <a:xfrm>
              <a:off x="3055" y="0"/>
              <a:ext cx="2286" cy="2121"/>
            </a:xfrm>
            <a:custGeom>
              <a:avLst/>
              <a:gdLst>
                <a:gd name="T0" fmla="*/ 0 w 2286"/>
                <a:gd name="T1" fmla="*/ 0 h 2121"/>
                <a:gd name="T2" fmla="*/ 2111 w 2286"/>
                <a:gd name="T3" fmla="*/ 2120 h 2121"/>
                <a:gd name="T4" fmla="*/ 2285 w 2286"/>
                <a:gd name="T5" fmla="*/ 1945 h 2121"/>
                <a:gd name="T6" fmla="*/ 348 w 2286"/>
                <a:gd name="T7" fmla="*/ 0 h 2121"/>
                <a:gd name="T8" fmla="*/ 0 w 2286"/>
                <a:gd name="T9" fmla="*/ 0 h 21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86" h="2121">
                  <a:moveTo>
                    <a:pt x="0" y="0"/>
                  </a:moveTo>
                  <a:lnTo>
                    <a:pt x="2111" y="2120"/>
                  </a:lnTo>
                  <a:lnTo>
                    <a:pt x="2285" y="1945"/>
                  </a:lnTo>
                  <a:lnTo>
                    <a:pt x="348" y="0"/>
                  </a:lnTo>
                  <a:lnTo>
                    <a:pt x="0" y="0"/>
                  </a:lnTo>
                </a:path>
              </a:pathLst>
            </a:custGeom>
            <a:solidFill>
              <a:schemeClr val="bg1">
                <a:alpha val="50195"/>
              </a:schemeClr>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grpSp>
      <p:sp>
        <p:nvSpPr>
          <p:cNvPr id="5127" name="Rectangle 7"/>
          <p:cNvSpPr>
            <a:spLocks noGrp="1" noChangeArrowheads="1"/>
          </p:cNvSpPr>
          <p:nvPr>
            <p:ph type="ctrTitle" sz="quarter"/>
          </p:nvPr>
        </p:nvSpPr>
        <p:spPr>
          <a:xfrm>
            <a:off x="685800" y="1143000"/>
            <a:ext cx="7772400" cy="1143000"/>
          </a:xfrm>
        </p:spPr>
        <p:txBody>
          <a:bodyPr/>
          <a:lstStyle>
            <a:lvl1pPr>
              <a:defRPr/>
            </a:lvl1pPr>
          </a:lstStyle>
          <a:p>
            <a:r>
              <a:rPr lang="en-US"/>
              <a:t>Click to edit Master title style</a:t>
            </a:r>
          </a:p>
        </p:txBody>
      </p:sp>
      <p:sp>
        <p:nvSpPr>
          <p:cNvPr id="5128" name="Rectangle 8"/>
          <p:cNvSpPr>
            <a:spLocks noGrp="1" noChangeArrowheads="1"/>
          </p:cNvSpPr>
          <p:nvPr>
            <p:ph type="subTitle" sz="quarter" idx="1"/>
          </p:nvPr>
        </p:nvSpPr>
        <p:spPr>
          <a:xfrm>
            <a:off x="1371600" y="2819400"/>
            <a:ext cx="6400800" cy="1752600"/>
          </a:xfrm>
          <a:ln w="9525">
            <a:headEnd/>
            <a:tailEnd/>
          </a:ln>
        </p:spPr>
        <p:txBody>
          <a:bodyPr lIns="92075" tIns="46038" rIns="92075" bIns="46038"/>
          <a:lstStyle>
            <a:lvl1pPr marL="0" indent="0" algn="ctr">
              <a:buFont typeface="Wingdings" pitchFamily="2" charset="2"/>
              <a:buNone/>
              <a:defRPr/>
            </a:lvl1pPr>
          </a:lstStyle>
          <a:p>
            <a:r>
              <a:rPr lang="en-US"/>
              <a:t>Click to edit Master subtitle style</a:t>
            </a:r>
          </a:p>
        </p:txBody>
      </p:sp>
      <p:sp>
        <p:nvSpPr>
          <p:cNvPr id="9" name="Rectangle 9"/>
          <p:cNvSpPr>
            <a:spLocks noGrp="1" noChangeArrowheads="1"/>
          </p:cNvSpPr>
          <p:nvPr>
            <p:ph type="dt" sz="quarter" idx="10"/>
          </p:nvPr>
        </p:nvSpPr>
        <p:spPr>
          <a:xfrm>
            <a:off x="685800" y="6248400"/>
            <a:ext cx="1905000" cy="457200"/>
          </a:xfrm>
        </p:spPr>
        <p:txBody>
          <a:bodyPr/>
          <a:lstStyle>
            <a:lvl1pPr>
              <a:defRPr>
                <a:solidFill>
                  <a:srgbClr val="FFFFFF"/>
                </a:solidFill>
              </a:defRPr>
            </a:lvl1pPr>
          </a:lstStyle>
          <a:p>
            <a:pPr>
              <a:defRPr/>
            </a:pPr>
            <a:endParaRPr lang="en-US"/>
          </a:p>
        </p:txBody>
      </p:sp>
      <p:sp>
        <p:nvSpPr>
          <p:cNvPr id="10" name="Rectangle 10"/>
          <p:cNvSpPr>
            <a:spLocks noGrp="1" noChangeArrowheads="1"/>
          </p:cNvSpPr>
          <p:nvPr>
            <p:ph type="ftr" sz="quarter" idx="11"/>
          </p:nvPr>
        </p:nvSpPr>
        <p:spPr/>
        <p:txBody>
          <a:bodyPr/>
          <a:lstStyle>
            <a:lvl1pPr>
              <a:defRPr>
                <a:solidFill>
                  <a:srgbClr val="FFFFFF"/>
                </a:solidFill>
              </a:defRPr>
            </a:lvl1pPr>
          </a:lstStyle>
          <a:p>
            <a:pPr>
              <a:defRPr/>
            </a:pPr>
            <a:endParaRPr lang="en-US"/>
          </a:p>
        </p:txBody>
      </p:sp>
      <p:sp>
        <p:nvSpPr>
          <p:cNvPr id="11" name="Rectangle 11"/>
          <p:cNvSpPr>
            <a:spLocks noGrp="1" noChangeArrowheads="1"/>
          </p:cNvSpPr>
          <p:nvPr>
            <p:ph type="sldNum" sz="quarter" idx="12"/>
          </p:nvPr>
        </p:nvSpPr>
        <p:spPr/>
        <p:txBody>
          <a:bodyPr/>
          <a:lstStyle>
            <a:lvl1pPr>
              <a:defRPr>
                <a:solidFill>
                  <a:srgbClr val="FFFFFF"/>
                </a:solidFill>
              </a:defRPr>
            </a:lvl1pPr>
          </a:lstStyle>
          <a:p>
            <a:pPr>
              <a:defRPr/>
            </a:pPr>
            <a:fld id="{27CD4129-F19A-4A57-A682-994CF22E1646}" type="slidenum">
              <a:rPr lang="en-US"/>
              <a:pPr>
                <a:defRPr/>
              </a:pPr>
              <a:t>‹#›</a:t>
            </a:fld>
            <a:endParaRPr lang="en-US"/>
          </a:p>
        </p:txBody>
      </p:sp>
    </p:spTree>
    <p:extLst>
      <p:ext uri="{BB962C8B-B14F-4D97-AF65-F5344CB8AC3E}">
        <p14:creationId xmlns:p14="http://schemas.microsoft.com/office/powerpoint/2010/main" val="3864285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168628DB-43EF-4AC5-85B1-1C809699AB58}" type="slidenum">
              <a:rPr lang="en-US"/>
              <a:pPr>
                <a:defRPr/>
              </a:pPr>
              <a:t>‹#›</a:t>
            </a:fld>
            <a:endParaRPr lang="en-US"/>
          </a:p>
        </p:txBody>
      </p:sp>
    </p:spTree>
    <p:extLst>
      <p:ext uri="{BB962C8B-B14F-4D97-AF65-F5344CB8AC3E}">
        <p14:creationId xmlns:p14="http://schemas.microsoft.com/office/powerpoint/2010/main" val="1706351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B1636060-FC56-4293-ABE9-C1BAAB2C6450}" type="slidenum">
              <a:rPr lang="en-US"/>
              <a:pPr>
                <a:defRPr/>
              </a:pPr>
              <a:t>‹#›</a:t>
            </a:fld>
            <a:endParaRPr lang="en-US"/>
          </a:p>
        </p:txBody>
      </p:sp>
    </p:spTree>
    <p:extLst>
      <p:ext uri="{BB962C8B-B14F-4D97-AF65-F5344CB8AC3E}">
        <p14:creationId xmlns:p14="http://schemas.microsoft.com/office/powerpoint/2010/main" val="555271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641475"/>
            <a:ext cx="3810000" cy="4454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41475"/>
            <a:ext cx="3810000" cy="4454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461C7A30-BBA5-4D2D-BFDF-E3792FC368B6}" type="slidenum">
              <a:rPr lang="en-US"/>
              <a:pPr>
                <a:defRPr/>
              </a:pPr>
              <a:t>‹#›</a:t>
            </a:fld>
            <a:endParaRPr lang="en-US"/>
          </a:p>
        </p:txBody>
      </p:sp>
    </p:spTree>
    <p:extLst>
      <p:ext uri="{BB962C8B-B14F-4D97-AF65-F5344CB8AC3E}">
        <p14:creationId xmlns:p14="http://schemas.microsoft.com/office/powerpoint/2010/main" val="1615933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8" name="Rectangle 9"/>
          <p:cNvSpPr>
            <a:spLocks noGrp="1" noChangeArrowheads="1"/>
          </p:cNvSpPr>
          <p:nvPr>
            <p:ph type="ftr" sz="quarter" idx="11"/>
          </p:nvPr>
        </p:nvSpPr>
        <p:spPr>
          <a:ln/>
        </p:spPr>
        <p:txBody>
          <a:bodyPr/>
          <a:lstStyle>
            <a:lvl1pPr>
              <a:defRPr/>
            </a:lvl1pPr>
          </a:lstStyle>
          <a:p>
            <a:pPr>
              <a:defRPr/>
            </a:pPr>
            <a:endParaRPr lang="en-US"/>
          </a:p>
        </p:txBody>
      </p:sp>
      <p:sp>
        <p:nvSpPr>
          <p:cNvPr id="9" name="Rectangle 10"/>
          <p:cNvSpPr>
            <a:spLocks noGrp="1" noChangeArrowheads="1"/>
          </p:cNvSpPr>
          <p:nvPr>
            <p:ph type="sldNum" sz="quarter" idx="12"/>
          </p:nvPr>
        </p:nvSpPr>
        <p:spPr>
          <a:ln/>
        </p:spPr>
        <p:txBody>
          <a:bodyPr/>
          <a:lstStyle>
            <a:lvl1pPr>
              <a:defRPr/>
            </a:lvl1pPr>
          </a:lstStyle>
          <a:p>
            <a:pPr>
              <a:defRPr/>
            </a:pPr>
            <a:fld id="{40F48E02-1D73-4FD0-AC18-56290AAFEFA0}" type="slidenum">
              <a:rPr lang="en-US"/>
              <a:pPr>
                <a:defRPr/>
              </a:pPr>
              <a:t>‹#›</a:t>
            </a:fld>
            <a:endParaRPr lang="en-US"/>
          </a:p>
        </p:txBody>
      </p:sp>
    </p:spTree>
    <p:extLst>
      <p:ext uri="{BB962C8B-B14F-4D97-AF65-F5344CB8AC3E}">
        <p14:creationId xmlns:p14="http://schemas.microsoft.com/office/powerpoint/2010/main" val="2611590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4" name="Rectangle 9"/>
          <p:cNvSpPr>
            <a:spLocks noGrp="1" noChangeArrowheads="1"/>
          </p:cNvSpPr>
          <p:nvPr>
            <p:ph type="ftr" sz="quarter" idx="11"/>
          </p:nvPr>
        </p:nvSpPr>
        <p:spPr>
          <a:ln/>
        </p:spPr>
        <p:txBody>
          <a:bodyPr/>
          <a:lstStyle>
            <a:lvl1pPr>
              <a:defRPr/>
            </a:lvl1pPr>
          </a:lstStyle>
          <a:p>
            <a:pPr>
              <a:defRPr/>
            </a:pPr>
            <a:endParaRPr lang="en-US"/>
          </a:p>
        </p:txBody>
      </p:sp>
      <p:sp>
        <p:nvSpPr>
          <p:cNvPr id="5" name="Rectangle 10"/>
          <p:cNvSpPr>
            <a:spLocks noGrp="1" noChangeArrowheads="1"/>
          </p:cNvSpPr>
          <p:nvPr>
            <p:ph type="sldNum" sz="quarter" idx="12"/>
          </p:nvPr>
        </p:nvSpPr>
        <p:spPr>
          <a:ln/>
        </p:spPr>
        <p:txBody>
          <a:bodyPr/>
          <a:lstStyle>
            <a:lvl1pPr>
              <a:defRPr/>
            </a:lvl1pPr>
          </a:lstStyle>
          <a:p>
            <a:pPr>
              <a:defRPr/>
            </a:pPr>
            <a:fld id="{ED396A58-DCEE-49F1-8ED6-A3BEC1956F14}" type="slidenum">
              <a:rPr lang="en-US"/>
              <a:pPr>
                <a:defRPr/>
              </a:pPr>
              <a:t>‹#›</a:t>
            </a:fld>
            <a:endParaRPr lang="en-US"/>
          </a:p>
        </p:txBody>
      </p:sp>
    </p:spTree>
    <p:extLst>
      <p:ext uri="{BB962C8B-B14F-4D97-AF65-F5344CB8AC3E}">
        <p14:creationId xmlns:p14="http://schemas.microsoft.com/office/powerpoint/2010/main" val="3790117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3" name="Rectangle 9"/>
          <p:cNvSpPr>
            <a:spLocks noGrp="1" noChangeArrowheads="1"/>
          </p:cNvSpPr>
          <p:nvPr>
            <p:ph type="ftr" sz="quarter" idx="11"/>
          </p:nvPr>
        </p:nvSpPr>
        <p:spPr>
          <a:ln/>
        </p:spPr>
        <p:txBody>
          <a:bodyPr/>
          <a:lstStyle>
            <a:lvl1pPr>
              <a:defRPr/>
            </a:lvl1pPr>
          </a:lstStyle>
          <a:p>
            <a:pPr>
              <a:defRPr/>
            </a:pPr>
            <a:endParaRPr lang="en-US"/>
          </a:p>
        </p:txBody>
      </p:sp>
      <p:sp>
        <p:nvSpPr>
          <p:cNvPr id="4" name="Rectangle 10"/>
          <p:cNvSpPr>
            <a:spLocks noGrp="1" noChangeArrowheads="1"/>
          </p:cNvSpPr>
          <p:nvPr>
            <p:ph type="sldNum" sz="quarter" idx="12"/>
          </p:nvPr>
        </p:nvSpPr>
        <p:spPr>
          <a:ln/>
        </p:spPr>
        <p:txBody>
          <a:bodyPr/>
          <a:lstStyle>
            <a:lvl1pPr>
              <a:defRPr/>
            </a:lvl1pPr>
          </a:lstStyle>
          <a:p>
            <a:pPr>
              <a:defRPr/>
            </a:pPr>
            <a:fld id="{B8F9429A-F4A6-455A-97A8-7B510C6095CB}" type="slidenum">
              <a:rPr lang="en-US"/>
              <a:pPr>
                <a:defRPr/>
              </a:pPr>
              <a:t>‹#›</a:t>
            </a:fld>
            <a:endParaRPr lang="en-US"/>
          </a:p>
        </p:txBody>
      </p:sp>
    </p:spTree>
    <p:extLst>
      <p:ext uri="{BB962C8B-B14F-4D97-AF65-F5344CB8AC3E}">
        <p14:creationId xmlns:p14="http://schemas.microsoft.com/office/powerpoint/2010/main" val="499483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456C7E93-74DB-484D-A3DD-175DB9A560DC}" type="slidenum">
              <a:rPr lang="en-US"/>
              <a:pPr>
                <a:defRPr/>
              </a:pPr>
              <a:t>‹#›</a:t>
            </a:fld>
            <a:endParaRPr lang="en-US"/>
          </a:p>
        </p:txBody>
      </p:sp>
    </p:spTree>
    <p:extLst>
      <p:ext uri="{BB962C8B-B14F-4D97-AF65-F5344CB8AC3E}">
        <p14:creationId xmlns:p14="http://schemas.microsoft.com/office/powerpoint/2010/main" val="4012377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87B3CBF1-4489-4BE9-9226-952BDBC23D92}" type="slidenum">
              <a:rPr lang="en-US"/>
              <a:pPr>
                <a:defRPr/>
              </a:pPr>
              <a:t>‹#›</a:t>
            </a:fld>
            <a:endParaRPr lang="en-US"/>
          </a:p>
        </p:txBody>
      </p:sp>
    </p:spTree>
    <p:extLst>
      <p:ext uri="{BB962C8B-B14F-4D97-AF65-F5344CB8AC3E}">
        <p14:creationId xmlns:p14="http://schemas.microsoft.com/office/powerpoint/2010/main" val="3776606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B882B5B7-0613-4FAE-A539-1E0FB40880E2}" type="slidenum">
              <a:rPr lang="en-US"/>
              <a:pPr>
                <a:defRPr/>
              </a:pPr>
              <a:t>‹#›</a:t>
            </a:fld>
            <a:endParaRPr lang="en-US"/>
          </a:p>
        </p:txBody>
      </p:sp>
    </p:spTree>
    <p:extLst>
      <p:ext uri="{BB962C8B-B14F-4D97-AF65-F5344CB8AC3E}">
        <p14:creationId xmlns:p14="http://schemas.microsoft.com/office/powerpoint/2010/main" val="2358841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54B2E7DC-91AE-4993-8CD8-7BD4D4F62969}" type="slidenum">
              <a:rPr lang="en-US"/>
              <a:pPr>
                <a:defRPr/>
              </a:pPr>
              <a:t>‹#›</a:t>
            </a:fld>
            <a:endParaRPr lang="en-US"/>
          </a:p>
        </p:txBody>
      </p:sp>
    </p:spTree>
    <p:extLst>
      <p:ext uri="{BB962C8B-B14F-4D97-AF65-F5344CB8AC3E}">
        <p14:creationId xmlns:p14="http://schemas.microsoft.com/office/powerpoint/2010/main" val="3514869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1219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641475"/>
            <a:ext cx="3810000" cy="4454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641475"/>
            <a:ext cx="3810000" cy="4454525"/>
          </a:xfrm>
        </p:spPr>
        <p:txBody>
          <a:bodyPr/>
          <a:lstStyle/>
          <a:p>
            <a:pPr lvl="0"/>
            <a:endParaRPr lang="en-US" noProof="0" smtClean="0"/>
          </a:p>
        </p:txBody>
      </p:sp>
      <p:sp>
        <p:nvSpPr>
          <p:cNvPr id="5"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88CF7D8D-D17B-4E3A-9BB4-6DD55791ACF5}" type="slidenum">
              <a:rPr lang="en-US"/>
              <a:pPr>
                <a:defRPr/>
              </a:pPr>
              <a:t>‹#›</a:t>
            </a:fld>
            <a:endParaRPr lang="en-US"/>
          </a:p>
        </p:txBody>
      </p:sp>
    </p:spTree>
    <p:extLst>
      <p:ext uri="{BB962C8B-B14F-4D97-AF65-F5344CB8AC3E}">
        <p14:creationId xmlns:p14="http://schemas.microsoft.com/office/powerpoint/2010/main" val="13437030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228600"/>
            <a:ext cx="7772400" cy="586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4" name="Rectangle 9"/>
          <p:cNvSpPr>
            <a:spLocks noGrp="1" noChangeArrowheads="1"/>
          </p:cNvSpPr>
          <p:nvPr>
            <p:ph type="ftr" sz="quarter" idx="11"/>
          </p:nvPr>
        </p:nvSpPr>
        <p:spPr>
          <a:ln/>
        </p:spPr>
        <p:txBody>
          <a:bodyPr/>
          <a:lstStyle>
            <a:lvl1pPr>
              <a:defRPr/>
            </a:lvl1pPr>
          </a:lstStyle>
          <a:p>
            <a:pPr>
              <a:defRPr/>
            </a:pPr>
            <a:endParaRPr lang="en-US"/>
          </a:p>
        </p:txBody>
      </p:sp>
      <p:sp>
        <p:nvSpPr>
          <p:cNvPr id="5" name="Rectangle 10"/>
          <p:cNvSpPr>
            <a:spLocks noGrp="1" noChangeArrowheads="1"/>
          </p:cNvSpPr>
          <p:nvPr>
            <p:ph type="sldNum" sz="quarter" idx="12"/>
          </p:nvPr>
        </p:nvSpPr>
        <p:spPr>
          <a:ln/>
        </p:spPr>
        <p:txBody>
          <a:bodyPr/>
          <a:lstStyle>
            <a:lvl1pPr>
              <a:defRPr/>
            </a:lvl1pPr>
          </a:lstStyle>
          <a:p>
            <a:pPr>
              <a:defRPr/>
            </a:pPr>
            <a:fld id="{52753FA3-81FB-4079-BB38-F01C966F6245}" type="slidenum">
              <a:rPr lang="en-US"/>
              <a:pPr>
                <a:defRPr/>
              </a:pPr>
              <a:t>‹#›</a:t>
            </a:fld>
            <a:endParaRPr lang="en-US"/>
          </a:p>
        </p:txBody>
      </p:sp>
    </p:spTree>
    <p:extLst>
      <p:ext uri="{BB962C8B-B14F-4D97-AF65-F5344CB8AC3E}">
        <p14:creationId xmlns:p14="http://schemas.microsoft.com/office/powerpoint/2010/main" val="34214271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1219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641475"/>
            <a:ext cx="7772400" cy="4454525"/>
          </a:xfrm>
        </p:spPr>
        <p:txBody>
          <a:bodyPr/>
          <a:lstStyle/>
          <a:p>
            <a:pPr lvl="0"/>
            <a:endParaRPr lang="en-US" noProof="0" smtClean="0"/>
          </a:p>
        </p:txBody>
      </p:sp>
      <p:sp>
        <p:nvSpPr>
          <p:cNvPr id="4"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DA84E66A-A380-4EAE-A737-8908251EC187}" type="slidenum">
              <a:rPr lang="en-US"/>
              <a:pPr>
                <a:defRPr/>
              </a:pPr>
              <a:t>‹#›</a:t>
            </a:fld>
            <a:endParaRPr lang="en-US"/>
          </a:p>
        </p:txBody>
      </p:sp>
    </p:spTree>
    <p:extLst>
      <p:ext uri="{BB962C8B-B14F-4D97-AF65-F5344CB8AC3E}">
        <p14:creationId xmlns:p14="http://schemas.microsoft.com/office/powerpoint/2010/main" val="7677410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1219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641475"/>
            <a:ext cx="3810000" cy="4454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41475"/>
            <a:ext cx="3810000" cy="4454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8"/>
          <p:cNvSpPr>
            <a:spLocks noGrp="1" noChangeArrowheads="1"/>
          </p:cNvSpPr>
          <p:nvPr>
            <p:ph type="dt" sz="half" idx="10"/>
          </p:nvPr>
        </p:nvSpPr>
        <p:spPr>
          <a:ln/>
        </p:spPr>
        <p:txBody>
          <a:bodyPr/>
          <a:lstStyle>
            <a:lvl1pPr>
              <a:defRPr/>
            </a:lvl1pPr>
          </a:lstStyle>
          <a:p>
            <a:pPr>
              <a:defRPr/>
            </a:pPr>
            <a:r>
              <a:rPr lang="en-US"/>
              <a:t>OHA Drinking Water Services</a:t>
            </a:r>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012B6E0B-1A71-405E-9D48-2EA328BE6B65}" type="slidenum">
              <a:rPr lang="en-US"/>
              <a:pPr>
                <a:defRPr/>
              </a:pPr>
              <a:t>‹#›</a:t>
            </a:fld>
            <a:endParaRPr lang="en-US"/>
          </a:p>
        </p:txBody>
      </p:sp>
    </p:spTree>
    <p:extLst>
      <p:ext uri="{BB962C8B-B14F-4D97-AF65-F5344CB8AC3E}">
        <p14:creationId xmlns:p14="http://schemas.microsoft.com/office/powerpoint/2010/main" val="1882746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478838" cy="6173788"/>
            <a:chOff x="0" y="0"/>
            <a:chExt cx="5341" cy="3889"/>
          </a:xfrm>
        </p:grpSpPr>
        <p:sp>
          <p:nvSpPr>
            <p:cNvPr id="1032" name="Freeform 3"/>
            <p:cNvSpPr>
              <a:spLocks/>
            </p:cNvSpPr>
            <p:nvPr/>
          </p:nvSpPr>
          <p:spPr bwMode="auto">
            <a:xfrm>
              <a:off x="0" y="0"/>
              <a:ext cx="3863" cy="3889"/>
            </a:xfrm>
            <a:custGeom>
              <a:avLst/>
              <a:gdLst>
                <a:gd name="T0" fmla="*/ 3862 w 3863"/>
                <a:gd name="T1" fmla="*/ 3418 h 3889"/>
                <a:gd name="T2" fmla="*/ 457 w 3863"/>
                <a:gd name="T3" fmla="*/ 0 h 3889"/>
                <a:gd name="T4" fmla="*/ 0 w 3863"/>
                <a:gd name="T5" fmla="*/ 0 h 3889"/>
                <a:gd name="T6" fmla="*/ 0 w 3863"/>
                <a:gd name="T7" fmla="*/ 481 h 3889"/>
                <a:gd name="T8" fmla="*/ 3394 w 3863"/>
                <a:gd name="T9" fmla="*/ 3888 h 3889"/>
                <a:gd name="T10" fmla="*/ 3862 w 3863"/>
                <a:gd name="T11" fmla="*/ 3418 h 388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3" h="3889">
                  <a:moveTo>
                    <a:pt x="3862" y="3418"/>
                  </a:moveTo>
                  <a:lnTo>
                    <a:pt x="457" y="0"/>
                  </a:lnTo>
                  <a:lnTo>
                    <a:pt x="0" y="0"/>
                  </a:lnTo>
                  <a:lnTo>
                    <a:pt x="0" y="481"/>
                  </a:lnTo>
                  <a:lnTo>
                    <a:pt x="3394" y="3888"/>
                  </a:lnTo>
                  <a:lnTo>
                    <a:pt x="3862" y="3418"/>
                  </a:lnTo>
                </a:path>
              </a:pathLst>
            </a:custGeom>
            <a:solidFill>
              <a:schemeClr val="bg1">
                <a:alpha val="50195"/>
              </a:schemeClr>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1033" name="Freeform 4"/>
            <p:cNvSpPr>
              <a:spLocks/>
            </p:cNvSpPr>
            <p:nvPr/>
          </p:nvSpPr>
          <p:spPr bwMode="auto">
            <a:xfrm>
              <a:off x="860" y="0"/>
              <a:ext cx="3394" cy="3223"/>
            </a:xfrm>
            <a:custGeom>
              <a:avLst/>
              <a:gdLst>
                <a:gd name="T0" fmla="*/ 370 w 3394"/>
                <a:gd name="T1" fmla="*/ 0 h 3223"/>
                <a:gd name="T2" fmla="*/ 3393 w 3394"/>
                <a:gd name="T3" fmla="*/ 3036 h 3223"/>
                <a:gd name="T4" fmla="*/ 3208 w 3394"/>
                <a:gd name="T5" fmla="*/ 3222 h 3223"/>
                <a:gd name="T6" fmla="*/ 0 w 3394"/>
                <a:gd name="T7" fmla="*/ 0 h 3223"/>
                <a:gd name="T8" fmla="*/ 370 w 3394"/>
                <a:gd name="T9" fmla="*/ 0 h 32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94" h="3223">
                  <a:moveTo>
                    <a:pt x="370" y="0"/>
                  </a:moveTo>
                  <a:lnTo>
                    <a:pt x="3393" y="3036"/>
                  </a:lnTo>
                  <a:lnTo>
                    <a:pt x="3208" y="3222"/>
                  </a:lnTo>
                  <a:lnTo>
                    <a:pt x="0" y="0"/>
                  </a:lnTo>
                  <a:lnTo>
                    <a:pt x="370" y="0"/>
                  </a:lnTo>
                </a:path>
              </a:pathLst>
            </a:custGeom>
            <a:solidFill>
              <a:schemeClr val="bg1">
                <a:alpha val="50195"/>
              </a:schemeClr>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1034" name="Freeform 5"/>
            <p:cNvSpPr>
              <a:spLocks/>
            </p:cNvSpPr>
            <p:nvPr/>
          </p:nvSpPr>
          <p:spPr bwMode="auto">
            <a:xfrm>
              <a:off x="2187" y="0"/>
              <a:ext cx="2859" cy="2556"/>
            </a:xfrm>
            <a:custGeom>
              <a:avLst/>
              <a:gdLst>
                <a:gd name="T0" fmla="*/ 630 w 2859"/>
                <a:gd name="T1" fmla="*/ 0 h 2556"/>
                <a:gd name="T2" fmla="*/ 2858 w 2859"/>
                <a:gd name="T3" fmla="*/ 2238 h 2556"/>
                <a:gd name="T4" fmla="*/ 2543 w 2859"/>
                <a:gd name="T5" fmla="*/ 2555 h 2556"/>
                <a:gd name="T6" fmla="*/ 0 w 2859"/>
                <a:gd name="T7" fmla="*/ 0 h 2556"/>
                <a:gd name="T8" fmla="*/ 630 w 2859"/>
                <a:gd name="T9" fmla="*/ 0 h 25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9" h="2556">
                  <a:moveTo>
                    <a:pt x="630" y="0"/>
                  </a:moveTo>
                  <a:lnTo>
                    <a:pt x="2858" y="2238"/>
                  </a:lnTo>
                  <a:lnTo>
                    <a:pt x="2543" y="2555"/>
                  </a:lnTo>
                  <a:lnTo>
                    <a:pt x="0" y="0"/>
                  </a:lnTo>
                  <a:lnTo>
                    <a:pt x="630" y="0"/>
                  </a:lnTo>
                </a:path>
              </a:pathLst>
            </a:custGeom>
            <a:solidFill>
              <a:schemeClr val="bg1">
                <a:alpha val="50195"/>
              </a:schemeClr>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1035" name="Freeform 6"/>
            <p:cNvSpPr>
              <a:spLocks/>
            </p:cNvSpPr>
            <p:nvPr/>
          </p:nvSpPr>
          <p:spPr bwMode="auto">
            <a:xfrm>
              <a:off x="3055" y="0"/>
              <a:ext cx="2286" cy="2121"/>
            </a:xfrm>
            <a:custGeom>
              <a:avLst/>
              <a:gdLst>
                <a:gd name="T0" fmla="*/ 0 w 2286"/>
                <a:gd name="T1" fmla="*/ 0 h 2121"/>
                <a:gd name="T2" fmla="*/ 2111 w 2286"/>
                <a:gd name="T3" fmla="*/ 2120 h 2121"/>
                <a:gd name="T4" fmla="*/ 2285 w 2286"/>
                <a:gd name="T5" fmla="*/ 1945 h 2121"/>
                <a:gd name="T6" fmla="*/ 348 w 2286"/>
                <a:gd name="T7" fmla="*/ 0 h 2121"/>
                <a:gd name="T8" fmla="*/ 0 w 2286"/>
                <a:gd name="T9" fmla="*/ 0 h 21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86" h="2121">
                  <a:moveTo>
                    <a:pt x="0" y="0"/>
                  </a:moveTo>
                  <a:lnTo>
                    <a:pt x="2111" y="2120"/>
                  </a:lnTo>
                  <a:lnTo>
                    <a:pt x="2285" y="1945"/>
                  </a:lnTo>
                  <a:lnTo>
                    <a:pt x="348" y="0"/>
                  </a:lnTo>
                  <a:lnTo>
                    <a:pt x="0" y="0"/>
                  </a:lnTo>
                </a:path>
              </a:pathLst>
            </a:custGeom>
            <a:solidFill>
              <a:schemeClr val="bg1">
                <a:alpha val="50195"/>
              </a:schemeClr>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grpSp>
      <p:sp>
        <p:nvSpPr>
          <p:cNvPr id="4103" name="Rectangle 7"/>
          <p:cNvSpPr>
            <a:spLocks noGrp="1" noChangeArrowheads="1"/>
          </p:cNvSpPr>
          <p:nvPr>
            <p:ph type="title"/>
          </p:nvPr>
        </p:nvSpPr>
        <p:spPr bwMode="auto">
          <a:xfrm>
            <a:off x="685800" y="228600"/>
            <a:ext cx="7772400" cy="1219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Click to edit Master title style</a:t>
            </a:r>
          </a:p>
        </p:txBody>
      </p:sp>
      <p:sp>
        <p:nvSpPr>
          <p:cNvPr id="4104" name="Rectangle 8"/>
          <p:cNvSpPr>
            <a:spLocks noGrp="1" noChangeArrowheads="1"/>
          </p:cNvSpPr>
          <p:nvPr>
            <p:ph type="dt" sz="half" idx="2"/>
          </p:nvPr>
        </p:nvSpPr>
        <p:spPr bwMode="auto">
          <a:xfrm>
            <a:off x="685800" y="6477000"/>
            <a:ext cx="2514600" cy="2286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spcBef>
                <a:spcPct val="50000"/>
              </a:spcBef>
              <a:defRPr sz="1400"/>
            </a:lvl1pPr>
          </a:lstStyle>
          <a:p>
            <a:pPr>
              <a:defRPr/>
            </a:pPr>
            <a:r>
              <a:rPr lang="en-US"/>
              <a:t>OHA Drinking Water Services</a:t>
            </a:r>
          </a:p>
        </p:txBody>
      </p:sp>
      <p:sp>
        <p:nvSpPr>
          <p:cNvPr id="4105" name="Rectangle 9"/>
          <p:cNvSpPr>
            <a:spLocks noGrp="1" noChangeArrowheads="1"/>
          </p:cNvSpPr>
          <p:nvPr>
            <p:ph type="ftr" sz="quarter" idx="3"/>
          </p:nvPr>
        </p:nvSpPr>
        <p:spPr bwMode="auto">
          <a:xfrm>
            <a:off x="3124200" y="6248400"/>
            <a:ext cx="28956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ctr">
              <a:spcBef>
                <a:spcPct val="50000"/>
              </a:spcBef>
              <a:defRPr sz="1400"/>
            </a:lvl1pPr>
          </a:lstStyle>
          <a:p>
            <a:pPr>
              <a:defRPr/>
            </a:pPr>
            <a:endParaRPr lang="en-US"/>
          </a:p>
        </p:txBody>
      </p:sp>
      <p:sp>
        <p:nvSpPr>
          <p:cNvPr id="4106" name="Rectangle 10"/>
          <p:cNvSpPr>
            <a:spLocks noGrp="1" noChangeArrowheads="1"/>
          </p:cNvSpPr>
          <p:nvPr>
            <p:ph type="sldNum" sz="quarter" idx="4"/>
          </p:nvPr>
        </p:nvSpPr>
        <p:spPr bwMode="auto">
          <a:xfrm>
            <a:off x="6553200" y="6248400"/>
            <a:ext cx="1905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a:spcBef>
                <a:spcPct val="50000"/>
              </a:spcBef>
              <a:defRPr sz="1400"/>
            </a:lvl1pPr>
          </a:lstStyle>
          <a:p>
            <a:pPr>
              <a:defRPr/>
            </a:pPr>
            <a:fld id="{555A1232-46E1-4E30-82AD-757FCE6509CE}" type="slidenum">
              <a:rPr lang="en-US"/>
              <a:pPr>
                <a:defRPr/>
              </a:pPr>
              <a:t>‹#›</a:t>
            </a:fld>
            <a:endParaRPr lang="en-US"/>
          </a:p>
        </p:txBody>
      </p:sp>
      <p:sp>
        <p:nvSpPr>
          <p:cNvPr id="4107" name="Rectangle 11"/>
          <p:cNvSpPr>
            <a:spLocks noGrp="1" noChangeArrowheads="1"/>
          </p:cNvSpPr>
          <p:nvPr>
            <p:ph type="body" idx="1"/>
          </p:nvPr>
        </p:nvSpPr>
        <p:spPr bwMode="auto">
          <a:xfrm>
            <a:off x="685800" y="1641475"/>
            <a:ext cx="7772400" cy="4454525"/>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808"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 id="2147483807" r:id="rId15"/>
  </p:sldLayoutIdLst>
  <p:hf sldNum="0" hdr="0" ftr="0"/>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imes New Roman" pitchFamily="18"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imes New Roman" pitchFamily="18"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imes New Roman" pitchFamily="18"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imes New Roman" pitchFamily="18"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imes New Roman" pitchFamily="18"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imes New Roman" pitchFamily="18"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imes New Roman" pitchFamily="18"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imes New Roman" pitchFamily="18" charset="0"/>
        </a:defRPr>
      </a:lvl9pPr>
    </p:titleStyle>
    <p:bodyStyle>
      <a:lvl1pPr marL="342900" indent="-342900" algn="l" rtl="0" eaLnBrk="0" fontAlgn="base" hangingPunct="0">
        <a:spcBef>
          <a:spcPct val="20000"/>
        </a:spcBef>
        <a:spcAft>
          <a:spcPct val="0"/>
        </a:spcAft>
        <a:buClr>
          <a:schemeClr val="tx2"/>
        </a:buClr>
        <a:buSzPct val="7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SzPct val="7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wmf"/><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9.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22.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35.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notesSlide" Target="../notesSlides/notesSlide10.xml"/><Relationship Id="rId7" Type="http://schemas.openxmlformats.org/officeDocument/2006/relationships/image" Target="../media/image36.jpeg"/><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35.jpeg"/><Relationship Id="rId5" Type="http://schemas.openxmlformats.org/officeDocument/2006/relationships/image" Target="../media/image34.wmf"/><Relationship Id="rId4" Type="http://schemas.openxmlformats.org/officeDocument/2006/relationships/oleObject" Target="../embeddings/oleObject3.bin"/></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2" name="Rectangle 4"/>
          <p:cNvSpPr>
            <a:spLocks noGrp="1" noChangeArrowheads="1"/>
          </p:cNvSpPr>
          <p:nvPr>
            <p:ph type="ctrTitle"/>
          </p:nvPr>
        </p:nvSpPr>
        <p:spPr/>
        <p:txBody>
          <a:bodyPr/>
          <a:lstStyle/>
          <a:p>
            <a:pPr eaLnBrk="1" hangingPunct="1">
              <a:defRPr/>
            </a:pPr>
            <a:r>
              <a:rPr lang="en-US" altLang="en-US" dirty="0" smtClean="0"/>
              <a:t>Groundwater Basics and </a:t>
            </a:r>
            <a:br>
              <a:rPr lang="en-US" altLang="en-US" dirty="0" smtClean="0"/>
            </a:br>
            <a:r>
              <a:rPr lang="en-US" altLang="en-US" dirty="0" smtClean="0"/>
              <a:t>Source Water Protection</a:t>
            </a:r>
          </a:p>
        </p:txBody>
      </p:sp>
      <p:sp>
        <p:nvSpPr>
          <p:cNvPr id="247813" name="Rectangle 5"/>
          <p:cNvSpPr>
            <a:spLocks noGrp="1" noChangeArrowheads="1"/>
          </p:cNvSpPr>
          <p:nvPr>
            <p:ph type="subTitle" idx="1"/>
          </p:nvPr>
        </p:nvSpPr>
        <p:spPr/>
        <p:txBody>
          <a:bodyPr/>
          <a:lstStyle/>
          <a:p>
            <a:pPr eaLnBrk="1" hangingPunct="1">
              <a:defRPr/>
            </a:pPr>
            <a:r>
              <a:rPr lang="en-US" dirty="0" smtClean="0"/>
              <a:t>Insert Name</a:t>
            </a:r>
          </a:p>
          <a:p>
            <a:pPr eaLnBrk="1" hangingPunct="1">
              <a:defRPr/>
            </a:pPr>
            <a:r>
              <a:rPr lang="en-US" sz="2400" dirty="0" smtClean="0"/>
              <a:t>Regional Geologist – OHA DWP</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72386" name="Rectangle 2"/>
          <p:cNvSpPr>
            <a:spLocks noGrp="1" noChangeArrowheads="1"/>
          </p:cNvSpPr>
          <p:nvPr>
            <p:ph type="title"/>
          </p:nvPr>
        </p:nvSpPr>
        <p:spPr/>
        <p:txBody>
          <a:bodyPr/>
          <a:lstStyle/>
          <a:p>
            <a:pPr eaLnBrk="1" hangingPunct="1">
              <a:defRPr/>
            </a:pPr>
            <a:r>
              <a:rPr lang="en-US" dirty="0" smtClean="0"/>
              <a:t>Outline</a:t>
            </a:r>
          </a:p>
        </p:txBody>
      </p:sp>
      <p:sp>
        <p:nvSpPr>
          <p:cNvPr id="272387" name="Rectangle 3"/>
          <p:cNvSpPr>
            <a:spLocks noGrp="1" noChangeArrowheads="1"/>
          </p:cNvSpPr>
          <p:nvPr>
            <p:ph type="body" idx="1"/>
          </p:nvPr>
        </p:nvSpPr>
        <p:spPr/>
        <p:txBody>
          <a:bodyPr/>
          <a:lstStyle/>
          <a:p>
            <a:pPr eaLnBrk="1" hangingPunct="1">
              <a:defRPr/>
            </a:pPr>
            <a:r>
              <a:rPr lang="en-US" dirty="0" smtClean="0"/>
              <a:t>What is groundwater; how does it work?</a:t>
            </a:r>
          </a:p>
          <a:p>
            <a:pPr eaLnBrk="1" hangingPunct="1">
              <a:defRPr/>
            </a:pPr>
            <a:r>
              <a:rPr lang="en-US" dirty="0" smtClean="0"/>
              <a:t>Well Construction</a:t>
            </a:r>
          </a:p>
          <a:p>
            <a:pPr eaLnBrk="1" hangingPunct="1">
              <a:defRPr/>
            </a:pPr>
            <a:r>
              <a:rPr lang="en-US" dirty="0" smtClean="0"/>
              <a:t>Source Water Assessments</a:t>
            </a:r>
          </a:p>
          <a:p>
            <a:pPr eaLnBrk="1" hangingPunct="1">
              <a:defRPr/>
            </a:pPr>
            <a:r>
              <a:rPr lang="en-US" dirty="0" smtClean="0"/>
              <a:t>Source Water Protection</a:t>
            </a:r>
          </a:p>
          <a:p>
            <a:pPr eaLnBrk="1" hangingPunct="1">
              <a:defRPr/>
            </a:pPr>
            <a:r>
              <a:rPr lang="en-US" dirty="0" smtClean="0"/>
              <a:t>GWUDI &amp; GWR Tie-ins</a:t>
            </a:r>
          </a:p>
          <a:p>
            <a:pPr eaLnBrk="1" hangingPunct="1">
              <a:defRPr/>
            </a:pPr>
            <a:r>
              <a:rPr lang="en-US" dirty="0" smtClean="0"/>
              <a:t>Hands-on Exercise</a:t>
            </a:r>
          </a:p>
          <a:p>
            <a:pPr eaLnBrk="1" hangingPunct="1">
              <a:defRPr/>
            </a:pP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717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 name="Rectangle 2"/>
          <p:cNvSpPr>
            <a:spLocks noGrp="1" noChangeArrowheads="1"/>
          </p:cNvSpPr>
          <p:nvPr>
            <p:ph type="ctrTitle"/>
          </p:nvPr>
        </p:nvSpPr>
        <p:spPr>
          <a:xfrm>
            <a:off x="228600" y="609600"/>
            <a:ext cx="6172200" cy="1143000"/>
          </a:xfrm>
        </p:spPr>
        <p:txBody>
          <a:bodyPr/>
          <a:lstStyle/>
          <a:p>
            <a:pPr eaLnBrk="1" hangingPunct="1">
              <a:defRPr/>
            </a:pPr>
            <a:r>
              <a:rPr lang="en-US" dirty="0" smtClean="0">
                <a:solidFill>
                  <a:schemeClr val="bg1"/>
                </a:solidFill>
              </a:rPr>
              <a:t>An Introduction to Groundwater</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pic>
        <p:nvPicPr>
          <p:cNvPr id="6147" name="Picture 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371600"/>
            <a:ext cx="5791200" cy="389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7939" name="Rectangle 3"/>
          <p:cNvSpPr>
            <a:spLocks noGrp="1" noChangeArrowheads="1"/>
          </p:cNvSpPr>
          <p:nvPr>
            <p:ph type="title" idx="4294967295"/>
          </p:nvPr>
        </p:nvSpPr>
        <p:spPr>
          <a:xfrm>
            <a:off x="0" y="228600"/>
            <a:ext cx="8229600" cy="255588"/>
          </a:xfrm>
        </p:spPr>
        <p:txBody>
          <a:bodyPr lIns="91440" tIns="45720" rIns="91440" bIns="45720" anchorCtr="1"/>
          <a:lstStyle/>
          <a:p>
            <a:pPr eaLnBrk="1" hangingPunct="1">
              <a:defRPr/>
            </a:pPr>
            <a:r>
              <a:rPr lang="en-US" sz="4000" dirty="0" smtClean="0"/>
              <a:t>Water Cycle Processes</a:t>
            </a:r>
          </a:p>
        </p:txBody>
      </p:sp>
      <p:sp>
        <p:nvSpPr>
          <p:cNvPr id="167940" name="Rectangle 4"/>
          <p:cNvSpPr>
            <a:spLocks noGrp="1" noChangeArrowheads="1"/>
          </p:cNvSpPr>
          <p:nvPr>
            <p:ph type="body" idx="4294967295"/>
          </p:nvPr>
        </p:nvSpPr>
        <p:spPr>
          <a:xfrm>
            <a:off x="4876800" y="1295400"/>
            <a:ext cx="4572000" cy="4830763"/>
          </a:xfrm>
        </p:spPr>
        <p:txBody>
          <a:bodyPr/>
          <a:lstStyle/>
          <a:p>
            <a:pPr eaLnBrk="1" hangingPunct="1">
              <a:defRPr/>
            </a:pPr>
            <a:endParaRPr lang="en-US" dirty="0" smtClean="0"/>
          </a:p>
          <a:p>
            <a:pPr lvl="2" eaLnBrk="1" hangingPunct="1">
              <a:defRPr/>
            </a:pPr>
            <a:r>
              <a:rPr lang="en-US" sz="3600" dirty="0" smtClean="0">
                <a:solidFill>
                  <a:srgbClr val="FFFF66"/>
                </a:solidFill>
              </a:rPr>
              <a:t>Condensation </a:t>
            </a:r>
          </a:p>
          <a:p>
            <a:pPr lvl="2" eaLnBrk="1" hangingPunct="1">
              <a:defRPr/>
            </a:pPr>
            <a:r>
              <a:rPr lang="en-US" sz="3600" dirty="0" smtClean="0"/>
              <a:t>Precipitation</a:t>
            </a:r>
          </a:p>
          <a:p>
            <a:pPr lvl="2" eaLnBrk="1" hangingPunct="1">
              <a:defRPr/>
            </a:pPr>
            <a:r>
              <a:rPr lang="en-US" sz="3600" dirty="0" smtClean="0">
                <a:solidFill>
                  <a:srgbClr val="FFFF66"/>
                </a:solidFill>
              </a:rPr>
              <a:t>Infiltration  </a:t>
            </a:r>
          </a:p>
          <a:p>
            <a:pPr lvl="2" eaLnBrk="1" hangingPunct="1">
              <a:defRPr/>
            </a:pPr>
            <a:r>
              <a:rPr lang="en-US" sz="3600" dirty="0" smtClean="0"/>
              <a:t>Runoff</a:t>
            </a:r>
          </a:p>
          <a:p>
            <a:pPr lvl="2" eaLnBrk="1" hangingPunct="1">
              <a:defRPr/>
            </a:pPr>
            <a:r>
              <a:rPr lang="en-US" sz="3600" dirty="0" smtClean="0">
                <a:solidFill>
                  <a:srgbClr val="FFFF66"/>
                </a:solidFill>
              </a:rPr>
              <a:t>Evaporation  </a:t>
            </a:r>
          </a:p>
        </p:txBody>
      </p:sp>
      <p:sp>
        <p:nvSpPr>
          <p:cNvPr id="167941" name="Rectangle 5"/>
          <p:cNvSpPr>
            <a:spLocks noChangeArrowheads="1"/>
          </p:cNvSpPr>
          <p:nvPr/>
        </p:nvSpPr>
        <p:spPr bwMode="auto">
          <a:xfrm>
            <a:off x="0" y="762000"/>
            <a:ext cx="9144000" cy="579438"/>
          </a:xfrm>
          <a:prstGeom prst="rect">
            <a:avLst/>
          </a:prstGeom>
          <a:noFill/>
          <a:ln w="9525">
            <a:noFill/>
            <a:miter lim="800000"/>
            <a:headEnd/>
            <a:tailEnd/>
          </a:ln>
          <a:effectLst/>
        </p:spPr>
        <p:txBody>
          <a:bodyPr>
            <a:spAutoFit/>
          </a:bodyPr>
          <a:lstStyle/>
          <a:p>
            <a:pPr eaLnBrk="0" hangingPunct="0">
              <a:defRPr/>
            </a:pPr>
            <a:r>
              <a:rPr lang="en-US" sz="3200" dirty="0">
                <a:solidFill>
                  <a:srgbClr val="00FFFF"/>
                </a:solidFill>
                <a:effectLst>
                  <a:outerShdw blurRad="38100" dist="38100" dir="2700000" algn="tl">
                    <a:srgbClr val="000000"/>
                  </a:outerShdw>
                </a:effectLst>
                <a:latin typeface="Tahoma" pitchFamily="34" charset="0"/>
              </a:rPr>
              <a:t>The entire process can be divided in to five parts</a:t>
            </a:r>
          </a:p>
        </p:txBody>
      </p:sp>
      <p:pic>
        <p:nvPicPr>
          <p:cNvPr id="16794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38200"/>
            <a:ext cx="9144000" cy="520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6794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2675" y="228600"/>
            <a:ext cx="171132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7940">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7" presetClass="entr" presetSubtype="0" fill="hold" nodeType="clickEffect">
                                  <p:stCondLst>
                                    <p:cond delay="0"/>
                                  </p:stCondLst>
                                  <p:childTnLst>
                                    <p:set>
                                      <p:cBhvr>
                                        <p:cTn id="10" dur="1" fill="hold">
                                          <p:stCondLst>
                                            <p:cond delay="0"/>
                                          </p:stCondLst>
                                        </p:cTn>
                                        <p:tgtEl>
                                          <p:spTgt spid="167940">
                                            <p:txEl>
                                              <p:pRg st="2" end="2"/>
                                            </p:txEl>
                                          </p:spTgt>
                                        </p:tgtEl>
                                        <p:attrNameLst>
                                          <p:attrName>style.visibility</p:attrName>
                                        </p:attrNameLst>
                                      </p:cBhvr>
                                      <p:to>
                                        <p:strVal val="visible"/>
                                      </p:to>
                                    </p:set>
                                    <p:animEffect transition="in" filter="fade">
                                      <p:cBhvr>
                                        <p:cTn id="11" dur="1000"/>
                                        <p:tgtEl>
                                          <p:spTgt spid="167940">
                                            <p:txEl>
                                              <p:pRg st="2" end="2"/>
                                            </p:txEl>
                                          </p:spTgt>
                                        </p:tgtEl>
                                      </p:cBhvr>
                                    </p:animEffect>
                                    <p:anim calcmode="lin" valueType="num">
                                      <p:cBhvr>
                                        <p:cTn id="12" dur="1000" fill="hold"/>
                                        <p:tgtEl>
                                          <p:spTgt spid="167940">
                                            <p:txEl>
                                              <p:pRg st="2" end="2"/>
                                            </p:txEl>
                                          </p:spTgt>
                                        </p:tgtEl>
                                        <p:attrNameLst>
                                          <p:attrName>ppt_x</p:attrName>
                                        </p:attrNameLst>
                                      </p:cBhvr>
                                      <p:tavLst>
                                        <p:tav tm="0">
                                          <p:val>
                                            <p:strVal val="#ppt_x"/>
                                          </p:val>
                                        </p:tav>
                                        <p:tav tm="100000">
                                          <p:val>
                                            <p:strVal val="#ppt_x"/>
                                          </p:val>
                                        </p:tav>
                                      </p:tavLst>
                                    </p:anim>
                                    <p:anim calcmode="lin" valueType="num">
                                      <p:cBhvr>
                                        <p:cTn id="13" dur="1000" fill="hold"/>
                                        <p:tgtEl>
                                          <p:spTgt spid="16794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1" presetClass="entr" presetSubtype="0" fill="hold" nodeType="clickEffect">
                                  <p:stCondLst>
                                    <p:cond delay="0"/>
                                  </p:stCondLst>
                                  <p:childTnLst>
                                    <p:set>
                                      <p:cBhvr>
                                        <p:cTn id="17" dur="1" fill="hold">
                                          <p:stCondLst>
                                            <p:cond delay="0"/>
                                          </p:stCondLst>
                                        </p:cTn>
                                        <p:tgtEl>
                                          <p:spTgt spid="167940">
                                            <p:txEl>
                                              <p:pRg st="3" end="3"/>
                                            </p:txEl>
                                          </p:spTgt>
                                        </p:tgtEl>
                                        <p:attrNameLst>
                                          <p:attrName>style.visibility</p:attrName>
                                        </p:attrNameLst>
                                      </p:cBhvr>
                                      <p:to>
                                        <p:strVal val="visible"/>
                                      </p:to>
                                    </p:set>
                                    <p:animEffect transition="in" filter="fade">
                                      <p:cBhvr>
                                        <p:cTn id="18" dur="770" decel="100000"/>
                                        <p:tgtEl>
                                          <p:spTgt spid="167940">
                                            <p:txEl>
                                              <p:pRg st="3" end="3"/>
                                            </p:txEl>
                                          </p:spTgt>
                                        </p:tgtEl>
                                      </p:cBhvr>
                                    </p:animEffect>
                                    <p:animScale>
                                      <p:cBhvr>
                                        <p:cTn id="19" dur="770" decel="100000"/>
                                        <p:tgtEl>
                                          <p:spTgt spid="167940">
                                            <p:txEl>
                                              <p:pRg st="3" end="3"/>
                                            </p:txEl>
                                          </p:spTgt>
                                        </p:tgtEl>
                                      </p:cBhvr>
                                      <p:from x="10000" y="10000"/>
                                      <p:to x="200000" y="450000"/>
                                    </p:animScale>
                                    <p:animScale>
                                      <p:cBhvr>
                                        <p:cTn id="20" dur="1230" accel="100000" fill="hold">
                                          <p:stCondLst>
                                            <p:cond delay="770"/>
                                          </p:stCondLst>
                                        </p:cTn>
                                        <p:tgtEl>
                                          <p:spTgt spid="167940">
                                            <p:txEl>
                                              <p:pRg st="3" end="3"/>
                                            </p:txEl>
                                          </p:spTgt>
                                        </p:tgtEl>
                                      </p:cBhvr>
                                      <p:from x="200000" y="450000"/>
                                      <p:to x="100000" y="100000"/>
                                    </p:animScale>
                                    <p:set>
                                      <p:cBhvr>
                                        <p:cTn id="21" dur="770" fill="hold"/>
                                        <p:tgtEl>
                                          <p:spTgt spid="167940">
                                            <p:txEl>
                                              <p:pRg st="3" end="3"/>
                                            </p:txEl>
                                          </p:spTgt>
                                        </p:tgtEl>
                                        <p:attrNameLst>
                                          <p:attrName>ppt_x</p:attrName>
                                        </p:attrNameLst>
                                      </p:cBhvr>
                                      <p:to>
                                        <p:strVal val="(0.5)"/>
                                      </p:to>
                                    </p:set>
                                    <p:anim from="(0.5)" to="(#ppt_x)" calcmode="lin" valueType="num">
                                      <p:cBhvr>
                                        <p:cTn id="22" dur="1230" accel="100000" fill="hold">
                                          <p:stCondLst>
                                            <p:cond delay="770"/>
                                          </p:stCondLst>
                                        </p:cTn>
                                        <p:tgtEl>
                                          <p:spTgt spid="167940">
                                            <p:txEl>
                                              <p:pRg st="3" end="3"/>
                                            </p:txEl>
                                          </p:spTgt>
                                        </p:tgtEl>
                                        <p:attrNameLst>
                                          <p:attrName>ppt_x</p:attrName>
                                        </p:attrNameLst>
                                      </p:cBhvr>
                                    </p:anim>
                                    <p:set>
                                      <p:cBhvr>
                                        <p:cTn id="23" dur="770" fill="hold"/>
                                        <p:tgtEl>
                                          <p:spTgt spid="167940">
                                            <p:txEl>
                                              <p:pRg st="3" end="3"/>
                                            </p:txEl>
                                          </p:spTgt>
                                        </p:tgtEl>
                                        <p:attrNameLst>
                                          <p:attrName>ppt_y</p:attrName>
                                        </p:attrNameLst>
                                      </p:cBhvr>
                                      <p:to>
                                        <p:strVal val="(#ppt_y+0.4)"/>
                                      </p:to>
                                    </p:set>
                                    <p:anim from="(#ppt_y+0.4)" to="(#ppt_y)" calcmode="lin" valueType="num">
                                      <p:cBhvr>
                                        <p:cTn id="24" dur="1230" accel="100000" fill="hold">
                                          <p:stCondLst>
                                            <p:cond delay="770"/>
                                          </p:stCondLst>
                                        </p:cTn>
                                        <p:tgtEl>
                                          <p:spTgt spid="167940">
                                            <p:txEl>
                                              <p:pRg st="3" end="3"/>
                                            </p:txEl>
                                          </p:spTgt>
                                        </p:tgtEl>
                                        <p:attrNameLst>
                                          <p:attrName>ppt_y</p:attrName>
                                        </p:attrNameLst>
                                      </p:cBhvr>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54" presetClass="entr" presetSubtype="0" accel="100000" fill="hold" nodeType="clickEffect">
                                  <p:stCondLst>
                                    <p:cond delay="0"/>
                                  </p:stCondLst>
                                  <p:childTnLst>
                                    <p:set>
                                      <p:cBhvr>
                                        <p:cTn id="28" dur="1" fill="hold">
                                          <p:stCondLst>
                                            <p:cond delay="0"/>
                                          </p:stCondLst>
                                        </p:cTn>
                                        <p:tgtEl>
                                          <p:spTgt spid="167940">
                                            <p:txEl>
                                              <p:pRg st="4" end="4"/>
                                            </p:txEl>
                                          </p:spTgt>
                                        </p:tgtEl>
                                        <p:attrNameLst>
                                          <p:attrName>style.visibility</p:attrName>
                                        </p:attrNameLst>
                                      </p:cBhvr>
                                      <p:to>
                                        <p:strVal val="visible"/>
                                      </p:to>
                                    </p:set>
                                    <p:anim calcmode="lin" valueType="num">
                                      <p:cBhvr>
                                        <p:cTn id="29" dur="500" fill="hold"/>
                                        <p:tgtEl>
                                          <p:spTgt spid="167940">
                                            <p:txEl>
                                              <p:pRg st="4" end="4"/>
                                            </p:txEl>
                                          </p:spTgt>
                                        </p:tgtEl>
                                        <p:attrNameLst>
                                          <p:attrName>ppt_w</p:attrName>
                                        </p:attrNameLst>
                                      </p:cBhvr>
                                      <p:tavLst>
                                        <p:tav tm="0">
                                          <p:val>
                                            <p:strVal val="#ppt_w*0.05"/>
                                          </p:val>
                                        </p:tav>
                                        <p:tav tm="100000">
                                          <p:val>
                                            <p:strVal val="#ppt_w"/>
                                          </p:val>
                                        </p:tav>
                                      </p:tavLst>
                                    </p:anim>
                                    <p:anim calcmode="lin" valueType="num">
                                      <p:cBhvr>
                                        <p:cTn id="30" dur="500" fill="hold"/>
                                        <p:tgtEl>
                                          <p:spTgt spid="167940">
                                            <p:txEl>
                                              <p:pRg st="4" end="4"/>
                                            </p:txEl>
                                          </p:spTgt>
                                        </p:tgtEl>
                                        <p:attrNameLst>
                                          <p:attrName>ppt_h</p:attrName>
                                        </p:attrNameLst>
                                      </p:cBhvr>
                                      <p:tavLst>
                                        <p:tav tm="0">
                                          <p:val>
                                            <p:strVal val="#ppt_h"/>
                                          </p:val>
                                        </p:tav>
                                        <p:tav tm="100000">
                                          <p:val>
                                            <p:strVal val="#ppt_h"/>
                                          </p:val>
                                        </p:tav>
                                      </p:tavLst>
                                    </p:anim>
                                    <p:anim calcmode="lin" valueType="num">
                                      <p:cBhvr>
                                        <p:cTn id="31" dur="500" fill="hold"/>
                                        <p:tgtEl>
                                          <p:spTgt spid="167940">
                                            <p:txEl>
                                              <p:pRg st="4" end="4"/>
                                            </p:txEl>
                                          </p:spTgt>
                                        </p:tgtEl>
                                        <p:attrNameLst>
                                          <p:attrName>ppt_x</p:attrName>
                                        </p:attrNameLst>
                                      </p:cBhvr>
                                      <p:tavLst>
                                        <p:tav tm="0">
                                          <p:val>
                                            <p:strVal val="#ppt_x-.2"/>
                                          </p:val>
                                        </p:tav>
                                        <p:tav tm="100000">
                                          <p:val>
                                            <p:strVal val="#ppt_x"/>
                                          </p:val>
                                        </p:tav>
                                      </p:tavLst>
                                    </p:anim>
                                    <p:anim calcmode="lin" valueType="num">
                                      <p:cBhvr>
                                        <p:cTn id="32" dur="500" fill="hold"/>
                                        <p:tgtEl>
                                          <p:spTgt spid="167940">
                                            <p:txEl>
                                              <p:pRg st="4" end="4"/>
                                            </p:txEl>
                                          </p:spTgt>
                                        </p:tgtEl>
                                        <p:attrNameLst>
                                          <p:attrName>ppt_y</p:attrName>
                                        </p:attrNameLst>
                                      </p:cBhvr>
                                      <p:tavLst>
                                        <p:tav tm="0">
                                          <p:val>
                                            <p:strVal val="#ppt_y"/>
                                          </p:val>
                                        </p:tav>
                                        <p:tav tm="100000">
                                          <p:val>
                                            <p:strVal val="#ppt_y"/>
                                          </p:val>
                                        </p:tav>
                                      </p:tavLst>
                                    </p:anim>
                                    <p:animEffect transition="in" filter="fade">
                                      <p:cBhvr>
                                        <p:cTn id="33" dur="500"/>
                                        <p:tgtEl>
                                          <p:spTgt spid="167940">
                                            <p:txEl>
                                              <p:pRg st="4" end="4"/>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7" presetClass="entr" presetSubtype="0" fill="hold" nodeType="clickEffect">
                                  <p:stCondLst>
                                    <p:cond delay="0"/>
                                  </p:stCondLst>
                                  <p:childTnLst>
                                    <p:set>
                                      <p:cBhvr>
                                        <p:cTn id="37" dur="1" fill="hold">
                                          <p:stCondLst>
                                            <p:cond delay="0"/>
                                          </p:stCondLst>
                                        </p:cTn>
                                        <p:tgtEl>
                                          <p:spTgt spid="167940">
                                            <p:txEl>
                                              <p:pRg st="5" end="5"/>
                                            </p:txEl>
                                          </p:spTgt>
                                        </p:tgtEl>
                                        <p:attrNameLst>
                                          <p:attrName>style.visibility</p:attrName>
                                        </p:attrNameLst>
                                      </p:cBhvr>
                                      <p:to>
                                        <p:strVal val="visible"/>
                                      </p:to>
                                    </p:set>
                                    <p:animEffect transition="in" filter="fade">
                                      <p:cBhvr>
                                        <p:cTn id="38" dur="1000"/>
                                        <p:tgtEl>
                                          <p:spTgt spid="167940">
                                            <p:txEl>
                                              <p:pRg st="5" end="5"/>
                                            </p:txEl>
                                          </p:spTgt>
                                        </p:tgtEl>
                                      </p:cBhvr>
                                    </p:animEffect>
                                    <p:anim calcmode="lin" valueType="num">
                                      <p:cBhvr>
                                        <p:cTn id="39" dur="1000" fill="hold"/>
                                        <p:tgtEl>
                                          <p:spTgt spid="167940">
                                            <p:txEl>
                                              <p:pRg st="5" end="5"/>
                                            </p:txEl>
                                          </p:spTgt>
                                        </p:tgtEl>
                                        <p:attrNameLst>
                                          <p:attrName>ppt_x</p:attrName>
                                        </p:attrNameLst>
                                      </p:cBhvr>
                                      <p:tavLst>
                                        <p:tav tm="0">
                                          <p:val>
                                            <p:strVal val="#ppt_x"/>
                                          </p:val>
                                        </p:tav>
                                        <p:tav tm="100000">
                                          <p:val>
                                            <p:strVal val="#ppt_x"/>
                                          </p:val>
                                        </p:tav>
                                      </p:tavLst>
                                    </p:anim>
                                    <p:anim calcmode="lin" valueType="num">
                                      <p:cBhvr>
                                        <p:cTn id="40" dur="900" decel="100000" fill="hold"/>
                                        <p:tgtEl>
                                          <p:spTgt spid="167940">
                                            <p:txEl>
                                              <p:pRg st="5" end="5"/>
                                            </p:txEl>
                                          </p:spTgt>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167940">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1" presetClass="entr" presetSubtype="0" fill="hold" nodeType="clickEffect">
                                  <p:stCondLst>
                                    <p:cond delay="0"/>
                                  </p:stCondLst>
                                  <p:childTnLst>
                                    <p:set>
                                      <p:cBhvr>
                                        <p:cTn id="45" dur="1" fill="hold">
                                          <p:stCondLst>
                                            <p:cond delay="0"/>
                                          </p:stCondLst>
                                        </p:cTn>
                                        <p:tgtEl>
                                          <p:spTgt spid="167942"/>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withGroup">
                            <p:stCondLst>
                              <p:cond delay="0"/>
                            </p:stCondLst>
                            <p:childTnLst>
                              <p:par>
                                <p:cTn id="48" presetID="1" presetClass="entr" presetSubtype="0" fill="hold" nodeType="clickEffect">
                                  <p:stCondLst>
                                    <p:cond delay="0"/>
                                  </p:stCondLst>
                                  <p:childTnLst>
                                    <p:set>
                                      <p:cBhvr>
                                        <p:cTn id="49" dur="1" fill="hold">
                                          <p:stCondLst>
                                            <p:cond delay="0"/>
                                          </p:stCondLst>
                                        </p:cTn>
                                        <p:tgtEl>
                                          <p:spTgt spid="167943"/>
                                        </p:tgtEl>
                                        <p:attrNameLst>
                                          <p:attrName>style.visibility</p:attrName>
                                        </p:attrNameLst>
                                      </p:cBhvr>
                                      <p:to>
                                        <p:strVal val="visible"/>
                                      </p:to>
                                    </p:set>
                                  </p:childTnLst>
                                </p:cTn>
                              </p:par>
                              <p:par>
                                <p:cTn id="50" presetID="6" presetClass="emph" presetSubtype="0" fill="hold" nodeType="withEffect">
                                  <p:stCondLst>
                                    <p:cond delay="0"/>
                                  </p:stCondLst>
                                  <p:childTnLst>
                                    <p:animScale>
                                      <p:cBhvr>
                                        <p:cTn id="51" dur="2000" fill="hold"/>
                                        <p:tgtEl>
                                          <p:spTgt spid="167943"/>
                                        </p:tgtEl>
                                      </p:cBhvr>
                                      <p:by x="150000" y="150000"/>
                                    </p:animScale>
                                  </p:childTnLst>
                                </p:cTn>
                              </p:par>
                              <p:par>
                                <p:cTn id="52" presetID="8" presetClass="emph" presetSubtype="0" repeatCount="indefinite" fill="hold" nodeType="withEffect">
                                  <p:stCondLst>
                                    <p:cond delay="0"/>
                                  </p:stCondLst>
                                  <p:childTnLst>
                                    <p:animRot by="-21600000">
                                      <p:cBhvr>
                                        <p:cTn id="53" dur="5000" fill="hold"/>
                                        <p:tgtEl>
                                          <p:spTgt spid="16794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Date Placeholder 2"/>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20162" name="Rectangle 2"/>
          <p:cNvSpPr>
            <a:spLocks noGrp="1" noChangeArrowheads="1"/>
          </p:cNvSpPr>
          <p:nvPr>
            <p:ph type="title"/>
          </p:nvPr>
        </p:nvSpPr>
        <p:spPr/>
        <p:txBody>
          <a:bodyPr/>
          <a:lstStyle/>
          <a:p>
            <a:pPr eaLnBrk="1" hangingPunct="1">
              <a:defRPr/>
            </a:pPr>
            <a:r>
              <a:rPr lang="en-US" dirty="0" smtClean="0"/>
              <a:t>Origin of Groundwater</a:t>
            </a:r>
          </a:p>
        </p:txBody>
      </p:sp>
      <p:pic>
        <p:nvPicPr>
          <p:cNvPr id="7172" name="Picture 3" descr="GW Orig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1514475"/>
            <a:ext cx="44196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4"/>
          <p:cNvSpPr txBox="1">
            <a:spLocks noChangeArrowheads="1"/>
          </p:cNvSpPr>
          <p:nvPr/>
        </p:nvSpPr>
        <p:spPr bwMode="auto">
          <a:xfrm>
            <a:off x="685800" y="5562600"/>
            <a:ext cx="7754938"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1600">
                <a:latin typeface="Arial" charset="0"/>
              </a:rPr>
              <a:t>-  Groundwater originates from precipitation sinking into the ground from the surface</a:t>
            </a:r>
          </a:p>
          <a:p>
            <a:pPr>
              <a:spcBef>
                <a:spcPct val="0"/>
              </a:spcBef>
              <a:buClrTx/>
              <a:buSzTx/>
              <a:buFontTx/>
              <a:buNone/>
            </a:pPr>
            <a:r>
              <a:rPr lang="en-US" altLang="en-US" sz="1600">
                <a:latin typeface="Arial" charset="0"/>
              </a:rPr>
              <a:t>     to the water table.</a:t>
            </a:r>
          </a:p>
          <a:p>
            <a:pPr>
              <a:spcBef>
                <a:spcPct val="0"/>
              </a:spcBef>
              <a:buClrTx/>
              <a:buSzTx/>
              <a:buFontTx/>
              <a:buNone/>
            </a:pPr>
            <a:r>
              <a:rPr lang="en-US" altLang="en-US" sz="1600">
                <a:latin typeface="Arial" charset="0"/>
              </a:rPr>
              <a:t>-  Groundwater occurs in the open spaces between silt, sand, and gravel particles or</a:t>
            </a:r>
          </a:p>
          <a:p>
            <a:pPr>
              <a:spcBef>
                <a:spcPct val="0"/>
              </a:spcBef>
              <a:buClrTx/>
              <a:buSzTx/>
              <a:buFontTx/>
              <a:buNone/>
            </a:pPr>
            <a:r>
              <a:rPr lang="en-US" altLang="en-US" sz="1600">
                <a:latin typeface="Arial" charset="0"/>
              </a:rPr>
              <a:t>     in natural fractures with the bedrock.</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Origin of Groundwater</a:t>
            </a:r>
            <a:endParaRPr lang="en-US" dirty="0"/>
          </a:p>
        </p:txBody>
      </p:sp>
      <p:sp>
        <p:nvSpPr>
          <p:cNvPr id="8195" name="Date Placeholder 2"/>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pic>
        <p:nvPicPr>
          <p:cNvPr id="819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752600"/>
            <a:ext cx="7543800" cy="425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Origin of Groundwater</a:t>
            </a:r>
            <a:endParaRPr lang="en-US" dirty="0"/>
          </a:p>
        </p:txBody>
      </p:sp>
      <p:pic>
        <p:nvPicPr>
          <p:cNvPr id="9219"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57400" y="1600200"/>
            <a:ext cx="5029200" cy="4535488"/>
          </a:xfrm>
        </p:spPr>
      </p:pic>
      <p:sp>
        <p:nvSpPr>
          <p:cNvPr id="9220"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 name="Rectangle 2"/>
          <p:cNvSpPr>
            <a:spLocks noGrp="1" noChangeArrowheads="1"/>
          </p:cNvSpPr>
          <p:nvPr>
            <p:ph type="title"/>
          </p:nvPr>
        </p:nvSpPr>
        <p:spPr/>
        <p:txBody>
          <a:bodyPr/>
          <a:lstStyle/>
          <a:p>
            <a:pPr eaLnBrk="1" hangingPunct="1">
              <a:defRPr/>
            </a:pPr>
            <a:r>
              <a:rPr lang="en-US" smtClean="0"/>
              <a:t>Aquifers</a:t>
            </a:r>
          </a:p>
        </p:txBody>
      </p:sp>
      <p:sp>
        <p:nvSpPr>
          <p:cNvPr id="10243" name="Rectangle 3"/>
          <p:cNvSpPr>
            <a:spLocks noGrp="1" noChangeArrowheads="1"/>
          </p:cNvSpPr>
          <p:nvPr>
            <p:ph type="body" idx="1"/>
          </p:nvPr>
        </p:nvSpPr>
        <p:spPr/>
        <p:txBody>
          <a:bodyPr/>
          <a:lstStyle/>
          <a:p>
            <a:pPr eaLnBrk="1" hangingPunct="1">
              <a:defRPr/>
            </a:pPr>
            <a:r>
              <a:rPr lang="en-US" smtClean="0"/>
              <a:t>Once water reaches the saturated zone it is called groundwater. </a:t>
            </a:r>
          </a:p>
          <a:p>
            <a:pPr eaLnBrk="1" hangingPunct="1">
              <a:defRPr/>
            </a:pPr>
            <a:r>
              <a:rPr lang="en-US" smtClean="0"/>
              <a:t>If the geologic material of this saturated zone is permeable </a:t>
            </a:r>
            <a:r>
              <a:rPr lang="en-US" u="sng" smtClean="0"/>
              <a:t>and</a:t>
            </a:r>
            <a:r>
              <a:rPr lang="en-US" smtClean="0"/>
              <a:t> can yield water to a well in sufficient quantity to supply user needs, it is referred to as an </a:t>
            </a:r>
            <a:r>
              <a:rPr lang="en-US" b="1" smtClean="0"/>
              <a:t>aquifer</a:t>
            </a:r>
            <a:r>
              <a:rPr lang="en-US" smtClean="0"/>
              <a:t>.</a:t>
            </a:r>
          </a:p>
          <a:p>
            <a:pPr eaLnBrk="1" hangingPunct="1">
              <a:defRPr/>
            </a:pPr>
            <a:r>
              <a:rPr lang="en-US" smtClean="0"/>
              <a:t>Aquifers can be either </a:t>
            </a:r>
            <a:r>
              <a:rPr lang="en-US" b="1" smtClean="0"/>
              <a:t>unconfined</a:t>
            </a:r>
            <a:r>
              <a:rPr lang="en-US" smtClean="0"/>
              <a:t> or </a:t>
            </a:r>
            <a:r>
              <a:rPr lang="en-US" b="1" smtClean="0"/>
              <a:t>confined</a:t>
            </a:r>
            <a:r>
              <a:rPr lang="en-US" smtClean="0"/>
              <a:t>.</a:t>
            </a:r>
          </a:p>
          <a:p>
            <a:pPr eaLnBrk="1" hangingPunct="1">
              <a:defRPr/>
            </a:pPr>
            <a:endParaRPr lang="en-US"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pic>
        <p:nvPicPr>
          <p:cNvPr id="11267" name="Picture 16" descr="aquifer conf non conf"/>
          <p:cNvPicPr>
            <a:picLocks noChangeAspect="1" noChangeArrowheads="1"/>
          </p:cNvPicPr>
          <p:nvPr>
            <p:ph type="title" idx="4294967295"/>
          </p:nvPr>
        </p:nvPicPr>
        <p:blipFill>
          <a:blip r:embed="rId3">
            <a:extLst>
              <a:ext uri="{28A0092B-C50C-407E-A947-70E740481C1C}">
                <a14:useLocalDpi xmlns:a14="http://schemas.microsoft.com/office/drawing/2010/main" val="0"/>
              </a:ext>
            </a:extLst>
          </a:blip>
          <a:srcRect/>
          <a:stretch>
            <a:fillRect/>
          </a:stretch>
        </p:blipFill>
        <p:spPr>
          <a:xfrm>
            <a:off x="457200" y="685800"/>
            <a:ext cx="8229600" cy="4978400"/>
          </a:xfrm>
          <a:noFill/>
          <a:extLst>
            <a:ext uri="{909E8E84-426E-40DD-AFC4-6F175D3DCCD1}">
              <a14:hiddenFill xmlns:a14="http://schemas.microsoft.com/office/drawing/2010/main">
                <a:solidFill>
                  <a:srgbClr val="FFFFFF"/>
                </a:solidFill>
              </a14:hiddenFill>
            </a:ext>
          </a:extLst>
        </p:spPr>
      </p:pic>
      <p:sp>
        <p:nvSpPr>
          <p:cNvPr id="11268" name="Rectangle 17"/>
          <p:cNvSpPr>
            <a:spLocks noChangeArrowheads="1"/>
          </p:cNvSpPr>
          <p:nvPr/>
        </p:nvSpPr>
        <p:spPr bwMode="auto">
          <a:xfrm>
            <a:off x="2743200" y="5715000"/>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Char char="•"/>
            </a:pPr>
            <a:r>
              <a:rPr lang="en-US" altLang="en-US" sz="1800">
                <a:solidFill>
                  <a:srgbClr val="000000"/>
                </a:solidFill>
                <a:latin typeface="Arial" charset="0"/>
              </a:rPr>
              <a:t>	</a:t>
            </a:r>
            <a:endParaRPr lang="en-US" altLang="en-US" sz="2400" b="1">
              <a:latin typeface="Arial" charset="0"/>
            </a:endParaRPr>
          </a:p>
        </p:txBody>
      </p:sp>
      <p:sp>
        <p:nvSpPr>
          <p:cNvPr id="38930" name="AutoShape 18"/>
          <p:cNvSpPr>
            <a:spLocks noChangeArrowheads="1"/>
          </p:cNvSpPr>
          <p:nvPr/>
        </p:nvSpPr>
        <p:spPr bwMode="auto">
          <a:xfrm>
            <a:off x="3733800" y="2667000"/>
            <a:ext cx="76200" cy="2438400"/>
          </a:xfrm>
          <a:prstGeom prst="can">
            <a:avLst>
              <a:gd name="adj" fmla="val 294815"/>
            </a:avLst>
          </a:prstGeom>
          <a:solidFill>
            <a:schemeClr val="folHlink"/>
          </a:solidFill>
          <a:ln w="9525">
            <a:solidFill>
              <a:schemeClr val="tx1"/>
            </a:solidFill>
            <a:round/>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endParaRPr lang="en-US" altLang="en-US" sz="180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30"/>
                                        </p:tgtEl>
                                        <p:attrNameLst>
                                          <p:attrName>style.visibility</p:attrName>
                                        </p:attrNameLst>
                                      </p:cBhvr>
                                      <p:to>
                                        <p:strVal val="visible"/>
                                      </p:to>
                                    </p:set>
                                  </p:childTnLst>
                                </p:cTn>
                              </p:par>
                              <p:par>
                                <p:cTn id="7" presetID="64" presetClass="path" presetSubtype="0" accel="50000" decel="50000" fill="hold" grpId="1" nodeType="withEffect">
                                  <p:stCondLst>
                                    <p:cond delay="0"/>
                                  </p:stCondLst>
                                  <p:childTnLst>
                                    <p:animMotion origin="layout" path="M -0.00417 0.14431 L 0 -0.11101 " pathEditMode="relative" rAng="0" ptsTypes="AA">
                                      <p:cBhvr>
                                        <p:cTn id="8" dur="2000" fill="hold"/>
                                        <p:tgtEl>
                                          <p:spTgt spid="38930"/>
                                        </p:tgtEl>
                                        <p:attrNameLst>
                                          <p:attrName>ppt_x</p:attrName>
                                          <p:attrName>ppt_y</p:attrName>
                                        </p:attrNameLst>
                                      </p:cBhvr>
                                      <p:rCtr x="208" y="-1276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30" grpId="0" animBg="1"/>
      <p:bldP spid="38930"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defRPr/>
            </a:pPr>
            <a:r>
              <a:rPr lang="en-US" altLang="en-US" dirty="0" smtClean="0">
                <a:latin typeface="Britannic Bold" pitchFamily="34" charset="0"/>
              </a:rPr>
              <a:t>Alluvial Aquifer: Valley Fill</a:t>
            </a:r>
            <a:br>
              <a:rPr lang="en-US" altLang="en-US" dirty="0" smtClean="0">
                <a:latin typeface="Britannic Bold" pitchFamily="34" charset="0"/>
              </a:rPr>
            </a:br>
            <a:endParaRPr lang="en-US" dirty="0"/>
          </a:p>
        </p:txBody>
      </p:sp>
      <p:sp>
        <p:nvSpPr>
          <p:cNvPr id="5" name="Content Placeholder 4"/>
          <p:cNvSpPr>
            <a:spLocks noGrp="1"/>
          </p:cNvSpPr>
          <p:nvPr>
            <p:ph idx="1"/>
          </p:nvPr>
        </p:nvSpPr>
        <p:spPr/>
        <p:txBody>
          <a:bodyPr/>
          <a:lstStyle/>
          <a:p>
            <a:pPr>
              <a:defRPr/>
            </a:pPr>
            <a:endParaRPr lang="en-US"/>
          </a:p>
        </p:txBody>
      </p:sp>
      <p:sp>
        <p:nvSpPr>
          <p:cNvPr id="12292"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pic>
        <p:nvPicPr>
          <p:cNvPr id="12293" name="Picture 2"/>
          <p:cNvPicPr>
            <a:picLocks noChangeAspect="1" noChangeArrowheads="1"/>
          </p:cNvPicPr>
          <p:nvPr/>
        </p:nvPicPr>
        <p:blipFill>
          <a:blip r:embed="rId2">
            <a:extLst>
              <a:ext uri="{28A0092B-C50C-407E-A947-70E740481C1C}">
                <a14:useLocalDpi xmlns:a14="http://schemas.microsoft.com/office/drawing/2010/main" val="0"/>
              </a:ext>
            </a:extLst>
          </a:blip>
          <a:srcRect t="3647" b="26279"/>
          <a:stretch>
            <a:fillRect/>
          </a:stretch>
        </p:blipFill>
        <p:spPr bwMode="auto">
          <a:xfrm>
            <a:off x="533400" y="1676400"/>
            <a:ext cx="8301038"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2"/>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4" name="Rectangle 2"/>
          <p:cNvSpPr txBox="1">
            <a:spLocks noChangeArrowheads="1"/>
          </p:cNvSpPr>
          <p:nvPr/>
        </p:nvSpPr>
        <p:spPr bwMode="auto">
          <a:xfrm>
            <a:off x="685800" y="228600"/>
            <a:ext cx="7772400" cy="582613"/>
          </a:xfrm>
          <a:prstGeom prst="rect">
            <a:avLst/>
          </a:prstGeom>
          <a:noFill/>
          <a:ln w="9525">
            <a:noFill/>
            <a:miter lim="800000"/>
            <a:headEnd/>
            <a:tailEnd/>
          </a:ln>
          <a:effectLst/>
        </p:spPr>
        <p:txBody>
          <a:bodyPr anchor="ctr"/>
          <a:lstStyle/>
          <a:p>
            <a:pPr algn="ctr">
              <a:defRPr/>
            </a:pPr>
            <a:r>
              <a:rPr lang="en-US" sz="4000" kern="0">
                <a:solidFill>
                  <a:schemeClr val="tx2"/>
                </a:solidFill>
                <a:effectLst>
                  <a:outerShdw blurRad="38100" dist="38100" dir="2700000" algn="tl">
                    <a:srgbClr val="000000"/>
                  </a:outerShdw>
                </a:effectLst>
                <a:latin typeface="+mj-lt"/>
                <a:ea typeface="+mj-ea"/>
                <a:cs typeface="+mj-cs"/>
              </a:rPr>
              <a:t>Bedrock Aquifers</a:t>
            </a:r>
            <a:endParaRPr lang="en-US" sz="4000" kern="0" dirty="0">
              <a:solidFill>
                <a:schemeClr val="tx2"/>
              </a:solidFill>
              <a:effectLst>
                <a:outerShdw blurRad="38100" dist="38100" dir="2700000" algn="tl">
                  <a:srgbClr val="000000"/>
                </a:outerShdw>
              </a:effectLst>
              <a:latin typeface="+mj-lt"/>
              <a:ea typeface="+mj-ea"/>
              <a:cs typeface="+mj-cs"/>
            </a:endParaRPr>
          </a:p>
        </p:txBody>
      </p:sp>
      <p:sp>
        <p:nvSpPr>
          <p:cNvPr id="5" name="Rectangle 3"/>
          <p:cNvSpPr txBox="1">
            <a:spLocks noChangeArrowheads="1"/>
          </p:cNvSpPr>
          <p:nvPr/>
        </p:nvSpPr>
        <p:spPr>
          <a:xfrm>
            <a:off x="228600" y="762000"/>
            <a:ext cx="4267200" cy="5486400"/>
          </a:xfrm>
          <a:prstGeom prst="rect">
            <a:avLst/>
          </a:prstGeom>
        </p:spPr>
        <p:txBody>
          <a:bodyPr/>
          <a:lstStyle/>
          <a:p>
            <a:pPr marL="342900" indent="-342900">
              <a:spcBef>
                <a:spcPct val="20000"/>
              </a:spcBef>
              <a:buClr>
                <a:schemeClr val="tx2"/>
              </a:buClr>
              <a:buSzPct val="75000"/>
              <a:buFont typeface="Wingdings" pitchFamily="2" charset="2"/>
              <a:buChar char="n"/>
              <a:defRPr/>
            </a:pPr>
            <a:r>
              <a:rPr lang="en-US" sz="3200" b="1" kern="0">
                <a:effectLst>
                  <a:outerShdw blurRad="38100" dist="38100" dir="2700000" algn="tl">
                    <a:srgbClr val="000000"/>
                  </a:outerShdw>
                </a:effectLst>
                <a:latin typeface="+mn-lt"/>
              </a:rPr>
              <a:t>Fractured Bedrock</a:t>
            </a:r>
          </a:p>
          <a:p>
            <a:pPr marL="742950" lvl="1" indent="-285750">
              <a:spcBef>
                <a:spcPct val="20000"/>
              </a:spcBef>
              <a:buClr>
                <a:schemeClr val="tx1"/>
              </a:buClr>
              <a:buFontTx/>
              <a:buChar char="–"/>
              <a:defRPr/>
            </a:pPr>
            <a:endParaRPr lang="en-US" sz="2800" kern="0">
              <a:effectLst>
                <a:outerShdw blurRad="38100" dist="38100" dir="2700000" algn="tl">
                  <a:srgbClr val="000000"/>
                </a:outerShdw>
              </a:effectLst>
              <a:latin typeface="+mn-lt"/>
            </a:endParaRPr>
          </a:p>
          <a:p>
            <a:pPr marL="742950" lvl="1" indent="-285750">
              <a:spcBef>
                <a:spcPct val="20000"/>
              </a:spcBef>
              <a:buClr>
                <a:schemeClr val="tx1"/>
              </a:buClr>
              <a:buFontTx/>
              <a:buChar char="–"/>
              <a:defRPr/>
            </a:pPr>
            <a:endParaRPr lang="en-US" sz="2800" kern="0">
              <a:effectLst>
                <a:outerShdw blurRad="38100" dist="38100" dir="2700000" algn="tl">
                  <a:srgbClr val="000000"/>
                </a:outerShdw>
              </a:effectLst>
              <a:latin typeface="+mn-lt"/>
            </a:endParaRPr>
          </a:p>
          <a:p>
            <a:pPr marL="342900" indent="-342900">
              <a:spcBef>
                <a:spcPct val="20000"/>
              </a:spcBef>
              <a:buClr>
                <a:schemeClr val="tx2"/>
              </a:buClr>
              <a:buSzPct val="75000"/>
              <a:buFont typeface="Wingdings" pitchFamily="2" charset="2"/>
              <a:buChar char="n"/>
              <a:defRPr/>
            </a:pPr>
            <a:endParaRPr lang="en-US" sz="3200" kern="0">
              <a:effectLst>
                <a:outerShdw blurRad="38100" dist="38100" dir="2700000" algn="tl">
                  <a:srgbClr val="000000"/>
                </a:outerShdw>
              </a:effectLst>
              <a:latin typeface="+mn-lt"/>
            </a:endParaRPr>
          </a:p>
          <a:p>
            <a:pPr marL="342900" indent="-342900">
              <a:spcBef>
                <a:spcPct val="20000"/>
              </a:spcBef>
              <a:buClr>
                <a:schemeClr val="tx2"/>
              </a:buClr>
              <a:buSzPct val="75000"/>
              <a:buFont typeface="Wingdings" pitchFamily="2" charset="2"/>
              <a:buChar char="n"/>
              <a:defRPr/>
            </a:pPr>
            <a:endParaRPr lang="en-US" sz="3200" kern="0">
              <a:effectLst>
                <a:outerShdw blurRad="38100" dist="38100" dir="2700000" algn="tl">
                  <a:srgbClr val="000000"/>
                </a:outerShdw>
              </a:effectLst>
              <a:latin typeface="+mn-lt"/>
            </a:endParaRPr>
          </a:p>
          <a:p>
            <a:pPr marL="342900" indent="-342900">
              <a:spcBef>
                <a:spcPct val="20000"/>
              </a:spcBef>
              <a:buClr>
                <a:schemeClr val="tx2"/>
              </a:buClr>
              <a:buSzPct val="75000"/>
              <a:buFont typeface="Wingdings" pitchFamily="2" charset="2"/>
              <a:buChar char="n"/>
              <a:defRPr/>
            </a:pPr>
            <a:endParaRPr lang="en-US" sz="3200" kern="0" dirty="0">
              <a:effectLst>
                <a:outerShdw blurRad="38100" dist="38100" dir="2700000" algn="tl">
                  <a:srgbClr val="000000"/>
                </a:outerShdw>
              </a:effectLst>
              <a:latin typeface="+mn-lt"/>
            </a:endParaRPr>
          </a:p>
        </p:txBody>
      </p:sp>
      <p:sp>
        <p:nvSpPr>
          <p:cNvPr id="6" name="Content Placeholder 3"/>
          <p:cNvSpPr txBox="1">
            <a:spLocks/>
          </p:cNvSpPr>
          <p:nvPr/>
        </p:nvSpPr>
        <p:spPr>
          <a:xfrm>
            <a:off x="4845050" y="749300"/>
            <a:ext cx="3917950" cy="5816600"/>
          </a:xfrm>
          <a:prstGeom prst="rect">
            <a:avLst/>
          </a:prstGeom>
        </p:spPr>
        <p:txBody>
          <a:bodyPr/>
          <a:lstStyle/>
          <a:p>
            <a:pPr marL="342900" indent="-342900" eaLnBrk="0" hangingPunct="0">
              <a:spcBef>
                <a:spcPct val="20000"/>
              </a:spcBef>
              <a:buClr>
                <a:schemeClr val="tx2"/>
              </a:buClr>
              <a:buSzPct val="75000"/>
              <a:buFont typeface="Wingdings" pitchFamily="2" charset="2"/>
              <a:buChar char="n"/>
              <a:defRPr/>
            </a:pPr>
            <a:r>
              <a:rPr lang="en-US" sz="3200" kern="0" dirty="0">
                <a:effectLst>
                  <a:outerShdw blurRad="38100" dist="38100" dir="2700000" algn="tl">
                    <a:srgbClr val="000000"/>
                  </a:outerShdw>
                </a:effectLst>
                <a:latin typeface="+mn-lt"/>
              </a:rPr>
              <a:t>Layered </a:t>
            </a:r>
            <a:r>
              <a:rPr lang="en-US" sz="3200" kern="0" dirty="0" err="1">
                <a:effectLst>
                  <a:outerShdw blurRad="38100" dist="38100" dir="2700000" algn="tl">
                    <a:srgbClr val="000000"/>
                  </a:outerShdw>
                </a:effectLst>
                <a:latin typeface="+mn-lt"/>
              </a:rPr>
              <a:t>Volcanics</a:t>
            </a:r>
            <a:endParaRPr lang="en-US" sz="3200" kern="0" dirty="0">
              <a:effectLst>
                <a:outerShdw blurRad="38100" dist="38100" dir="2700000" algn="tl">
                  <a:srgbClr val="000000"/>
                </a:outerShdw>
              </a:effectLst>
              <a:latin typeface="+mn-lt"/>
            </a:endParaRPr>
          </a:p>
          <a:p>
            <a:pPr marL="342900" indent="-342900" eaLnBrk="0" hangingPunct="0">
              <a:spcBef>
                <a:spcPct val="20000"/>
              </a:spcBef>
              <a:buClr>
                <a:schemeClr val="tx2"/>
              </a:buClr>
              <a:buSzPct val="75000"/>
              <a:buFont typeface="Wingdings" pitchFamily="2" charset="2"/>
              <a:buChar char="n"/>
              <a:defRPr/>
            </a:pPr>
            <a:endParaRPr lang="en-US" sz="3200" kern="0" dirty="0">
              <a:effectLst>
                <a:outerShdw blurRad="38100" dist="38100" dir="2700000" algn="tl">
                  <a:srgbClr val="000000"/>
                </a:outerShdw>
              </a:effectLst>
              <a:latin typeface="+mn-lt"/>
            </a:endParaRPr>
          </a:p>
        </p:txBody>
      </p:sp>
      <p:pic>
        <p:nvPicPr>
          <p:cNvPr id="13318" name="Picture 17" descr="Bacteria aquif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350" y="1349375"/>
            <a:ext cx="4006850"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18"/>
          <p:cNvPicPr>
            <a:picLocks noChangeAspect="1" noChangeArrowheads="1"/>
          </p:cNvPicPr>
          <p:nvPr/>
        </p:nvPicPr>
        <p:blipFill>
          <a:blip r:embed="rId3">
            <a:extLst>
              <a:ext uri="{28A0092B-C50C-407E-A947-70E740481C1C}">
                <a14:useLocalDpi xmlns:a14="http://schemas.microsoft.com/office/drawing/2010/main" val="0"/>
              </a:ext>
            </a:extLst>
          </a:blip>
          <a:srcRect r="255"/>
          <a:stretch>
            <a:fillRect/>
          </a:stretch>
        </p:blipFill>
        <p:spPr bwMode="auto">
          <a:xfrm>
            <a:off x="4876800" y="4224338"/>
            <a:ext cx="3930650"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pic>
        <p:nvPicPr>
          <p:cNvPr id="13320"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1447800"/>
            <a:ext cx="3846513" cy="254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pic>
        <p:nvPicPr>
          <p:cNvPr id="13321"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0350" y="4197350"/>
            <a:ext cx="4006850" cy="250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2"/>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22210" name="Rectangle 2"/>
          <p:cNvSpPr>
            <a:spLocks noGrp="1" noChangeArrowheads="1"/>
          </p:cNvSpPr>
          <p:nvPr>
            <p:ph type="title"/>
          </p:nvPr>
        </p:nvSpPr>
        <p:spPr/>
        <p:txBody>
          <a:bodyPr/>
          <a:lstStyle/>
          <a:p>
            <a:pPr eaLnBrk="1" hangingPunct="1">
              <a:defRPr/>
            </a:pPr>
            <a:r>
              <a:rPr lang="en-US" smtClean="0"/>
              <a:t>Groundwater Movement:  Winter</a:t>
            </a:r>
          </a:p>
        </p:txBody>
      </p:sp>
      <p:pic>
        <p:nvPicPr>
          <p:cNvPr id="14340" name="Picture 3" descr="GWMov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24000"/>
            <a:ext cx="7467600" cy="406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 Box 4"/>
          <p:cNvSpPr txBox="1">
            <a:spLocks noChangeArrowheads="1"/>
          </p:cNvSpPr>
          <p:nvPr/>
        </p:nvSpPr>
        <p:spPr bwMode="auto">
          <a:xfrm>
            <a:off x="762000" y="5791200"/>
            <a:ext cx="7621588"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1600">
                <a:latin typeface="Arial" charset="0"/>
              </a:rPr>
              <a:t>- Groundwater moves from areas of high elevation to areas of low elevation.</a:t>
            </a:r>
          </a:p>
          <a:p>
            <a:pPr>
              <a:spcBef>
                <a:spcPct val="0"/>
              </a:spcBef>
              <a:buClrTx/>
              <a:buSzTx/>
              <a:buFontTx/>
              <a:buNone/>
            </a:pPr>
            <a:r>
              <a:rPr lang="en-US" altLang="en-US" sz="1600">
                <a:latin typeface="Arial" charset="0"/>
              </a:rPr>
              <a:t>- How easily water travels underground is a function of the type of material that it is</a:t>
            </a:r>
          </a:p>
          <a:p>
            <a:pPr>
              <a:spcBef>
                <a:spcPct val="0"/>
              </a:spcBef>
              <a:buClrTx/>
              <a:buSzTx/>
              <a:buFontTx/>
              <a:buNone/>
            </a:pPr>
            <a:r>
              <a:rPr lang="en-US" altLang="en-US" sz="1600">
                <a:latin typeface="Arial" charset="0"/>
              </a:rPr>
              <a:t>    moving through.</a:t>
            </a:r>
          </a:p>
          <a:p>
            <a:pPr>
              <a:spcBef>
                <a:spcPct val="0"/>
              </a:spcBef>
              <a:buClrTx/>
              <a:buSzTx/>
              <a:buFontTx/>
              <a:buNone/>
            </a:pPr>
            <a:r>
              <a:rPr lang="en-US" altLang="en-US" sz="1400">
                <a:latin typeface="Arial" charset="0"/>
              </a:rPr>
              <a:t>                                                                     - Permeability:  gravel &gt; sand&gt; clay</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Date Placeholder 2"/>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25282" name="Rectangle 2"/>
          <p:cNvSpPr>
            <a:spLocks noGrp="1" noChangeArrowheads="1"/>
          </p:cNvSpPr>
          <p:nvPr>
            <p:ph type="title"/>
          </p:nvPr>
        </p:nvSpPr>
        <p:spPr/>
        <p:txBody>
          <a:bodyPr/>
          <a:lstStyle/>
          <a:p>
            <a:pPr eaLnBrk="1" hangingPunct="1">
              <a:defRPr/>
            </a:pPr>
            <a:r>
              <a:rPr lang="en-US" sz="4000" smtClean="0"/>
              <a:t>Groundwater Movement: Summer</a:t>
            </a:r>
          </a:p>
        </p:txBody>
      </p:sp>
      <p:pic>
        <p:nvPicPr>
          <p:cNvPr id="15364" name="Picture 3" descr="GWMov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00200"/>
            <a:ext cx="75438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284" name="Text Box 4"/>
          <p:cNvSpPr txBox="1">
            <a:spLocks noChangeArrowheads="1"/>
          </p:cNvSpPr>
          <p:nvPr/>
        </p:nvSpPr>
        <p:spPr bwMode="auto">
          <a:xfrm>
            <a:off x="669925" y="5827713"/>
            <a:ext cx="7458075" cy="854075"/>
          </a:xfrm>
          <a:prstGeom prst="rect">
            <a:avLst/>
          </a:prstGeom>
          <a:noFill/>
          <a:ln w="9525">
            <a:noFill/>
            <a:miter lim="800000"/>
            <a:headEnd/>
            <a:tailEnd/>
          </a:ln>
          <a:effectLst/>
        </p:spPr>
        <p:txBody>
          <a:bodyPr wrap="none">
            <a:spAutoFit/>
          </a:bodyPr>
          <a:lstStyle/>
          <a:p>
            <a:pPr eaLnBrk="0" hangingPunct="0">
              <a:defRPr/>
            </a:pPr>
            <a:r>
              <a:rPr lang="en-US" sz="1800">
                <a:effectLst>
                  <a:outerShdw blurRad="38100" dist="38100" dir="2700000" algn="tl">
                    <a:srgbClr val="000000"/>
                  </a:outerShdw>
                </a:effectLst>
                <a:latin typeface="Arial" charset="0"/>
              </a:rPr>
              <a:t>Groundwater fall during the drier summer months.</a:t>
            </a:r>
          </a:p>
          <a:p>
            <a:pPr eaLnBrk="0" hangingPunct="0">
              <a:defRPr/>
            </a:pPr>
            <a:r>
              <a:rPr lang="en-US" sz="1800">
                <a:effectLst>
                  <a:outerShdw blurRad="38100" dist="38100" dir="2700000" algn="tl">
                    <a:srgbClr val="000000"/>
                  </a:outerShdw>
                </a:effectLst>
                <a:latin typeface="Arial" charset="0"/>
              </a:rPr>
              <a:t>   - </a:t>
            </a:r>
            <a:r>
              <a:rPr lang="en-US" sz="1400">
                <a:effectLst>
                  <a:outerShdw blurRad="38100" dist="38100" dir="2700000" algn="tl">
                    <a:srgbClr val="000000"/>
                  </a:outerShdw>
                </a:effectLst>
                <a:latin typeface="Arial" charset="0"/>
              </a:rPr>
              <a:t>Additionally, the greater number of pumping of wells in the summer impacts groundwater</a:t>
            </a:r>
          </a:p>
          <a:p>
            <a:pPr eaLnBrk="0" hangingPunct="0">
              <a:defRPr/>
            </a:pPr>
            <a:r>
              <a:rPr lang="en-US" sz="1400">
                <a:effectLst>
                  <a:outerShdw blurRad="38100" dist="38100" dir="2700000" algn="tl">
                    <a:srgbClr val="000000"/>
                  </a:outerShdw>
                </a:effectLst>
                <a:latin typeface="Arial" charset="0"/>
              </a:rPr>
              <a:t>         levels of wells through drawdown.</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pic>
        <p:nvPicPr>
          <p:cNvPr id="1638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8534400" cy="644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defRPr/>
            </a:pPr>
            <a:r>
              <a:rPr lang="en-US" dirty="0" smtClean="0"/>
              <a:t>Interfering Wells</a:t>
            </a:r>
            <a:endParaRPr lang="en-US" dirty="0"/>
          </a:p>
        </p:txBody>
      </p:sp>
      <p:sp>
        <p:nvSpPr>
          <p:cNvPr id="17411"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pic>
        <p:nvPicPr>
          <p:cNvPr id="17412" name="Picture 5" descr="drawdownp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498850"/>
            <a:ext cx="36576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 Box 6"/>
          <p:cNvSpPr txBox="1">
            <a:spLocks noChangeArrowheads="1"/>
          </p:cNvSpPr>
          <p:nvPr/>
        </p:nvSpPr>
        <p:spPr bwMode="auto">
          <a:xfrm>
            <a:off x="4419600" y="6197600"/>
            <a:ext cx="3810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r>
              <a:rPr lang="en-US" altLang="en-US" sz="1400"/>
              <a:t>Image supplied by Mahometaquiferconsortium.org</a:t>
            </a:r>
          </a:p>
        </p:txBody>
      </p:sp>
      <p:pic>
        <p:nvPicPr>
          <p:cNvPr id="1741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371600"/>
            <a:ext cx="4267200" cy="302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18435" name="Rectangle 2"/>
          <p:cNvSpPr>
            <a:spLocks noChangeArrowheads="1"/>
          </p:cNvSpPr>
          <p:nvPr/>
        </p:nvSpPr>
        <p:spPr bwMode="auto">
          <a:xfrm>
            <a:off x="685800" y="3810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0"/>
              </a:spcBef>
              <a:buClrTx/>
              <a:buSzTx/>
              <a:buFontTx/>
              <a:buNone/>
            </a:pPr>
            <a:r>
              <a:rPr lang="en-US" altLang="en-US" sz="4400">
                <a:solidFill>
                  <a:schemeClr val="tx2"/>
                </a:solidFill>
              </a:rPr>
              <a:t>Well Construction: Components</a:t>
            </a:r>
          </a:p>
        </p:txBody>
      </p:sp>
      <p:sp>
        <p:nvSpPr>
          <p:cNvPr id="18436" name="Rectangle 3"/>
          <p:cNvSpPr>
            <a:spLocks noChangeArrowheads="1"/>
          </p:cNvSpPr>
          <p:nvPr/>
        </p:nvSpPr>
        <p:spPr bwMode="auto">
          <a:xfrm>
            <a:off x="685800" y="1981200"/>
            <a:ext cx="3810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buClrTx/>
              <a:buSzTx/>
              <a:buFontTx/>
              <a:buChar char="•"/>
            </a:pPr>
            <a:r>
              <a:rPr lang="en-US" altLang="en-US" sz="2400" b="1"/>
              <a:t>Bore Hole</a:t>
            </a:r>
          </a:p>
          <a:p>
            <a:pPr>
              <a:buClrTx/>
              <a:buSzTx/>
              <a:buFontTx/>
              <a:buChar char="•"/>
            </a:pPr>
            <a:r>
              <a:rPr lang="en-US" altLang="en-US" sz="2400" b="1"/>
              <a:t>Casing: holds hole open</a:t>
            </a:r>
          </a:p>
          <a:p>
            <a:pPr>
              <a:buClrTx/>
              <a:buSzTx/>
              <a:buFontTx/>
              <a:buChar char="•"/>
            </a:pPr>
            <a:r>
              <a:rPr lang="en-US" altLang="en-US" sz="2400" b="1"/>
              <a:t>Casing Seal: Protects against inflow of shallow water</a:t>
            </a:r>
          </a:p>
          <a:p>
            <a:pPr>
              <a:buClrTx/>
              <a:buSzTx/>
              <a:buFontTx/>
              <a:buChar char="•"/>
            </a:pPr>
            <a:r>
              <a:rPr lang="en-US" altLang="en-US" sz="2400" b="1"/>
              <a:t>Concrete Slab: protects against inflow of surface water</a:t>
            </a:r>
          </a:p>
          <a:p>
            <a:pPr>
              <a:buClrTx/>
              <a:buSzTx/>
              <a:buFontTx/>
              <a:buChar char="•"/>
            </a:pPr>
            <a:r>
              <a:rPr lang="en-US" altLang="en-US" sz="2400" b="1"/>
              <a:t>Screens/Perforations: allow access of water</a:t>
            </a:r>
          </a:p>
        </p:txBody>
      </p:sp>
      <p:graphicFrame>
        <p:nvGraphicFramePr>
          <p:cNvPr id="18437" name="Object 4"/>
          <p:cNvGraphicFramePr>
            <a:graphicFrameLocks noChangeAspect="1"/>
          </p:cNvGraphicFramePr>
          <p:nvPr/>
        </p:nvGraphicFramePr>
        <p:xfrm>
          <a:off x="4648200" y="1981200"/>
          <a:ext cx="3808413" cy="4114800"/>
        </p:xfrm>
        <a:graphic>
          <a:graphicData uri="http://schemas.openxmlformats.org/presentationml/2006/ole">
            <mc:AlternateContent xmlns:mc="http://schemas.openxmlformats.org/markup-compatibility/2006">
              <mc:Choice xmlns:v="urn:schemas-microsoft-com:vml" Requires="v">
                <p:oleObj spid="_x0000_s18475" name="Chart" r:id="rId3" imgW="3810000" imgH="4114800" progId="MSGraph.Chart.8">
                  <p:embed followColorScheme="full"/>
                </p:oleObj>
              </mc:Choice>
              <mc:Fallback>
                <p:oleObj name="Chart" r:id="rId3" imgW="3810000" imgH="4114800" progId="MSGraph.Chart.8">
                  <p:embed followColorScheme="full"/>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1981200"/>
                        <a:ext cx="3808413"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2533" name="Rectangle 5"/>
          <p:cNvSpPr>
            <a:spLocks noChangeArrowheads="1"/>
          </p:cNvSpPr>
          <p:nvPr/>
        </p:nvSpPr>
        <p:spPr bwMode="auto">
          <a:xfrm>
            <a:off x="658813" y="609600"/>
            <a:ext cx="7772400" cy="1143000"/>
          </a:xfrm>
          <a:prstGeom prst="rect">
            <a:avLst/>
          </a:prstGeom>
          <a:noFill/>
          <a:ln w="12700">
            <a:noFill/>
            <a:miter lim="800000"/>
            <a:headEnd/>
            <a:tailEnd/>
          </a:ln>
          <a:effectLst/>
        </p:spPr>
        <p:txBody>
          <a:bodyPr lIns="90488" tIns="44450" rIns="90488" bIns="44450" anchor="ctr"/>
          <a:lstStyle/>
          <a:p>
            <a:pPr algn="ctr">
              <a:defRPr/>
            </a:pPr>
            <a:endParaRPr lang="en-US" sz="4400" dirty="0">
              <a:solidFill>
                <a:schemeClr val="tx2"/>
              </a:solidFill>
              <a:effectLst>
                <a:outerShdw blurRad="38100" dist="38100" dir="2700000" algn="tl">
                  <a:srgbClr val="000000"/>
                </a:outerShdw>
              </a:effectLst>
            </a:endParaRPr>
          </a:p>
        </p:txBody>
      </p:sp>
      <p:sp>
        <p:nvSpPr>
          <p:cNvPr id="22534" name="Rectangle 6"/>
          <p:cNvSpPr>
            <a:spLocks noChangeArrowheads="1"/>
          </p:cNvSpPr>
          <p:nvPr/>
        </p:nvSpPr>
        <p:spPr bwMode="auto">
          <a:xfrm>
            <a:off x="658813" y="1981200"/>
            <a:ext cx="3810000" cy="4114800"/>
          </a:xfrm>
          <a:prstGeom prst="rect">
            <a:avLst/>
          </a:prstGeom>
          <a:noFill/>
          <a:ln w="12700">
            <a:noFill/>
            <a:miter lim="800000"/>
            <a:headEnd/>
            <a:tailEnd/>
          </a:ln>
          <a:effectLst/>
        </p:spPr>
        <p:txBody>
          <a:bodyPr lIns="90488" tIns="44450" rIns="90488" bIns="44450"/>
          <a:lstStyle/>
          <a:p>
            <a:pPr marL="342900" indent="-342900">
              <a:spcBef>
                <a:spcPct val="20000"/>
              </a:spcBef>
              <a:buClr>
                <a:schemeClr val="tx2"/>
              </a:buClr>
              <a:buSzPct val="75000"/>
              <a:buFont typeface="Wingdings" pitchFamily="2" charset="2"/>
              <a:buChar char="n"/>
              <a:defRPr/>
            </a:pPr>
            <a:endParaRPr lang="en-US" sz="2800" dirty="0">
              <a:effectLst>
                <a:outerShdw blurRad="38100" dist="38100" dir="2700000" algn="tl">
                  <a:srgbClr val="000000"/>
                </a:outerShdw>
              </a:effectLst>
            </a:endParaRPr>
          </a:p>
        </p:txBody>
      </p:sp>
      <p:sp>
        <p:nvSpPr>
          <p:cNvPr id="18440" name="Line 7"/>
          <p:cNvSpPr>
            <a:spLocks noChangeShapeType="1"/>
          </p:cNvSpPr>
          <p:nvPr/>
        </p:nvSpPr>
        <p:spPr bwMode="auto">
          <a:xfrm>
            <a:off x="5410200" y="2286000"/>
            <a:ext cx="0" cy="3733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41" name="Line 8"/>
          <p:cNvSpPr>
            <a:spLocks noChangeShapeType="1"/>
          </p:cNvSpPr>
          <p:nvPr/>
        </p:nvSpPr>
        <p:spPr bwMode="auto">
          <a:xfrm>
            <a:off x="6297613" y="2286000"/>
            <a:ext cx="0" cy="3733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42" name="Rectangle 9"/>
          <p:cNvSpPr>
            <a:spLocks noChangeArrowheads="1"/>
          </p:cNvSpPr>
          <p:nvPr/>
        </p:nvSpPr>
        <p:spPr bwMode="auto">
          <a:xfrm>
            <a:off x="5688013" y="5410200"/>
            <a:ext cx="304800" cy="609600"/>
          </a:xfrm>
          <a:prstGeom prst="rect">
            <a:avLst/>
          </a:prstGeom>
          <a:solidFill>
            <a:schemeClr val="bg1"/>
          </a:solidFill>
          <a:ln w="12700">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18443" name="Line 10"/>
          <p:cNvSpPr>
            <a:spLocks noChangeShapeType="1"/>
          </p:cNvSpPr>
          <p:nvPr/>
        </p:nvSpPr>
        <p:spPr bwMode="auto">
          <a:xfrm flipV="1">
            <a:off x="5764213" y="1752600"/>
            <a:ext cx="0" cy="36576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44" name="Line 11"/>
          <p:cNvSpPr>
            <a:spLocks noChangeShapeType="1"/>
          </p:cNvSpPr>
          <p:nvPr/>
        </p:nvSpPr>
        <p:spPr bwMode="auto">
          <a:xfrm>
            <a:off x="5764213" y="1752600"/>
            <a:ext cx="1371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45" name="Line 12"/>
          <p:cNvSpPr>
            <a:spLocks noChangeShapeType="1"/>
          </p:cNvSpPr>
          <p:nvPr/>
        </p:nvSpPr>
        <p:spPr bwMode="auto">
          <a:xfrm flipV="1">
            <a:off x="5916613" y="1905000"/>
            <a:ext cx="0" cy="35052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46" name="Line 13"/>
          <p:cNvSpPr>
            <a:spLocks noChangeShapeType="1"/>
          </p:cNvSpPr>
          <p:nvPr/>
        </p:nvSpPr>
        <p:spPr bwMode="auto">
          <a:xfrm>
            <a:off x="5916613" y="1905000"/>
            <a:ext cx="12192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47" name="Line 14"/>
          <p:cNvSpPr>
            <a:spLocks noChangeShapeType="1"/>
          </p:cNvSpPr>
          <p:nvPr/>
        </p:nvSpPr>
        <p:spPr bwMode="auto">
          <a:xfrm>
            <a:off x="7059613" y="1828800"/>
            <a:ext cx="533400"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8448" name="Text Box 15"/>
          <p:cNvSpPr txBox="1">
            <a:spLocks noChangeArrowheads="1"/>
          </p:cNvSpPr>
          <p:nvPr/>
        </p:nvSpPr>
        <p:spPr bwMode="auto">
          <a:xfrm>
            <a:off x="6934200" y="6019800"/>
            <a:ext cx="895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2400"/>
              <a:t>Pump</a:t>
            </a:r>
          </a:p>
        </p:txBody>
      </p:sp>
      <p:sp>
        <p:nvSpPr>
          <p:cNvPr id="18449" name="Text Box 16"/>
          <p:cNvSpPr txBox="1">
            <a:spLocks noChangeArrowheads="1"/>
          </p:cNvSpPr>
          <p:nvPr/>
        </p:nvSpPr>
        <p:spPr bwMode="auto">
          <a:xfrm>
            <a:off x="7653338" y="1565275"/>
            <a:ext cx="927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2400"/>
              <a:t>Water</a:t>
            </a:r>
          </a:p>
        </p:txBody>
      </p:sp>
      <p:sp>
        <p:nvSpPr>
          <p:cNvPr id="18450" name="Line 17"/>
          <p:cNvSpPr>
            <a:spLocks noChangeShapeType="1"/>
          </p:cNvSpPr>
          <p:nvPr/>
        </p:nvSpPr>
        <p:spPr bwMode="auto">
          <a:xfrm flipH="1" flipV="1">
            <a:off x="5992813" y="5867400"/>
            <a:ext cx="865187" cy="3048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8451" name="Line 18"/>
          <p:cNvSpPr>
            <a:spLocks noChangeShapeType="1"/>
          </p:cNvSpPr>
          <p:nvPr/>
        </p:nvSpPr>
        <p:spPr bwMode="auto">
          <a:xfrm>
            <a:off x="5181600" y="2286000"/>
            <a:ext cx="0" cy="114300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52" name="Rectangle 19"/>
          <p:cNvSpPr>
            <a:spLocks noChangeArrowheads="1"/>
          </p:cNvSpPr>
          <p:nvPr/>
        </p:nvSpPr>
        <p:spPr bwMode="auto">
          <a:xfrm>
            <a:off x="5181600" y="2286000"/>
            <a:ext cx="228600" cy="1143000"/>
          </a:xfrm>
          <a:prstGeom prst="rect">
            <a:avLst/>
          </a:prstGeom>
          <a:solidFill>
            <a:schemeClr val="bg2"/>
          </a:solidFill>
          <a:ln w="12700">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18453" name="Rectangle 20"/>
          <p:cNvSpPr>
            <a:spLocks noChangeArrowheads="1"/>
          </p:cNvSpPr>
          <p:nvPr/>
        </p:nvSpPr>
        <p:spPr bwMode="auto">
          <a:xfrm>
            <a:off x="6324600" y="2286000"/>
            <a:ext cx="228600" cy="1143000"/>
          </a:xfrm>
          <a:prstGeom prst="rect">
            <a:avLst/>
          </a:prstGeom>
          <a:solidFill>
            <a:schemeClr val="bg2"/>
          </a:solidFill>
          <a:ln w="12700">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18454" name="Rectangle 21"/>
          <p:cNvSpPr>
            <a:spLocks noChangeArrowheads="1"/>
          </p:cNvSpPr>
          <p:nvPr/>
        </p:nvSpPr>
        <p:spPr bwMode="auto">
          <a:xfrm>
            <a:off x="4724400" y="2133600"/>
            <a:ext cx="1066800" cy="152400"/>
          </a:xfrm>
          <a:prstGeom prst="rect">
            <a:avLst/>
          </a:prstGeom>
          <a:solidFill>
            <a:schemeClr val="bg2"/>
          </a:solidFill>
          <a:ln w="12700">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18455" name="Rectangle 22"/>
          <p:cNvSpPr>
            <a:spLocks noChangeArrowheads="1"/>
          </p:cNvSpPr>
          <p:nvPr/>
        </p:nvSpPr>
        <p:spPr bwMode="auto">
          <a:xfrm>
            <a:off x="5943600" y="2133600"/>
            <a:ext cx="1066800" cy="152400"/>
          </a:xfrm>
          <a:prstGeom prst="rect">
            <a:avLst/>
          </a:prstGeom>
          <a:solidFill>
            <a:schemeClr val="bg2"/>
          </a:solidFill>
          <a:ln w="12700">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18456" name="Line 23"/>
          <p:cNvSpPr>
            <a:spLocks noChangeShapeType="1"/>
          </p:cNvSpPr>
          <p:nvPr/>
        </p:nvSpPr>
        <p:spPr bwMode="auto">
          <a:xfrm>
            <a:off x="5410200" y="5486400"/>
            <a:ext cx="91440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57" name="Line 24"/>
          <p:cNvSpPr>
            <a:spLocks noChangeShapeType="1"/>
          </p:cNvSpPr>
          <p:nvPr/>
        </p:nvSpPr>
        <p:spPr bwMode="auto">
          <a:xfrm>
            <a:off x="5410200" y="5562600"/>
            <a:ext cx="91440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58" name="Line 25"/>
          <p:cNvSpPr>
            <a:spLocks noChangeShapeType="1"/>
          </p:cNvSpPr>
          <p:nvPr/>
        </p:nvSpPr>
        <p:spPr bwMode="auto">
          <a:xfrm>
            <a:off x="5410200" y="5638800"/>
            <a:ext cx="91440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59" name="Line 26"/>
          <p:cNvSpPr>
            <a:spLocks noChangeShapeType="1"/>
          </p:cNvSpPr>
          <p:nvPr/>
        </p:nvSpPr>
        <p:spPr bwMode="auto">
          <a:xfrm>
            <a:off x="5410200" y="5715000"/>
            <a:ext cx="91440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60" name="Text Box 27"/>
          <p:cNvSpPr txBox="1">
            <a:spLocks noChangeArrowheads="1"/>
          </p:cNvSpPr>
          <p:nvPr/>
        </p:nvSpPr>
        <p:spPr bwMode="auto">
          <a:xfrm>
            <a:off x="7467600" y="2362200"/>
            <a:ext cx="7254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2400"/>
              <a:t>Slab</a:t>
            </a:r>
          </a:p>
        </p:txBody>
      </p:sp>
      <p:sp>
        <p:nvSpPr>
          <p:cNvPr id="18461" name="Text Box 28"/>
          <p:cNvSpPr txBox="1">
            <a:spLocks noChangeArrowheads="1"/>
          </p:cNvSpPr>
          <p:nvPr/>
        </p:nvSpPr>
        <p:spPr bwMode="auto">
          <a:xfrm>
            <a:off x="6842125" y="2860675"/>
            <a:ext cx="1630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2400"/>
              <a:t>Casing Seal</a:t>
            </a:r>
          </a:p>
        </p:txBody>
      </p:sp>
      <p:sp>
        <p:nvSpPr>
          <p:cNvPr id="18462" name="Line 29"/>
          <p:cNvSpPr>
            <a:spLocks noChangeShapeType="1"/>
          </p:cNvSpPr>
          <p:nvPr/>
        </p:nvSpPr>
        <p:spPr bwMode="auto">
          <a:xfrm flipH="1">
            <a:off x="6400800" y="3048000"/>
            <a:ext cx="457200"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8463" name="Line 30"/>
          <p:cNvSpPr>
            <a:spLocks noChangeShapeType="1"/>
          </p:cNvSpPr>
          <p:nvPr/>
        </p:nvSpPr>
        <p:spPr bwMode="auto">
          <a:xfrm flipH="1" flipV="1">
            <a:off x="6553200" y="2209800"/>
            <a:ext cx="838200" cy="1524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8464" name="Text Box 31"/>
          <p:cNvSpPr txBox="1">
            <a:spLocks noChangeArrowheads="1"/>
          </p:cNvSpPr>
          <p:nvPr/>
        </p:nvSpPr>
        <p:spPr bwMode="auto">
          <a:xfrm>
            <a:off x="6765925" y="3698875"/>
            <a:ext cx="17732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2400"/>
              <a:t>Casing/Liner</a:t>
            </a:r>
          </a:p>
        </p:txBody>
      </p:sp>
      <p:sp>
        <p:nvSpPr>
          <p:cNvPr id="18465" name="Text Box 32"/>
          <p:cNvSpPr txBox="1">
            <a:spLocks noChangeArrowheads="1"/>
          </p:cNvSpPr>
          <p:nvPr/>
        </p:nvSpPr>
        <p:spPr bwMode="auto">
          <a:xfrm>
            <a:off x="6765925" y="4613275"/>
            <a:ext cx="1444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2400"/>
              <a:t>Bore Hole</a:t>
            </a:r>
          </a:p>
        </p:txBody>
      </p:sp>
      <p:sp>
        <p:nvSpPr>
          <p:cNvPr id="18466" name="Text Box 33"/>
          <p:cNvSpPr txBox="1">
            <a:spLocks noChangeArrowheads="1"/>
          </p:cNvSpPr>
          <p:nvPr/>
        </p:nvSpPr>
        <p:spPr bwMode="auto">
          <a:xfrm>
            <a:off x="6613525" y="5299075"/>
            <a:ext cx="24669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2400"/>
              <a:t>Screen/Perforation</a:t>
            </a:r>
          </a:p>
        </p:txBody>
      </p:sp>
      <p:sp>
        <p:nvSpPr>
          <p:cNvPr id="18467" name="Line 34"/>
          <p:cNvSpPr>
            <a:spLocks noChangeShapeType="1"/>
          </p:cNvSpPr>
          <p:nvPr/>
        </p:nvSpPr>
        <p:spPr bwMode="auto">
          <a:xfrm flipH="1">
            <a:off x="6324600" y="3962400"/>
            <a:ext cx="457200" cy="2286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8468" name="Line 35"/>
          <p:cNvSpPr>
            <a:spLocks noChangeShapeType="1"/>
          </p:cNvSpPr>
          <p:nvPr/>
        </p:nvSpPr>
        <p:spPr bwMode="auto">
          <a:xfrm flipH="1">
            <a:off x="6629400" y="4876800"/>
            <a:ext cx="152400"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8469" name="Line 36"/>
          <p:cNvSpPr>
            <a:spLocks noChangeShapeType="1"/>
          </p:cNvSpPr>
          <p:nvPr/>
        </p:nvSpPr>
        <p:spPr bwMode="auto">
          <a:xfrm flipH="1">
            <a:off x="6324600" y="5486400"/>
            <a:ext cx="381000" cy="762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8470" name="Line 37"/>
          <p:cNvSpPr>
            <a:spLocks noChangeShapeType="1"/>
          </p:cNvSpPr>
          <p:nvPr/>
        </p:nvSpPr>
        <p:spPr bwMode="auto">
          <a:xfrm>
            <a:off x="6553200" y="2286000"/>
            <a:ext cx="0" cy="11430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71" name="Line 38"/>
          <p:cNvSpPr>
            <a:spLocks noChangeShapeType="1"/>
          </p:cNvSpPr>
          <p:nvPr/>
        </p:nvSpPr>
        <p:spPr bwMode="auto">
          <a:xfrm>
            <a:off x="5334000" y="3429000"/>
            <a:ext cx="0" cy="2895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72" name="Line 39"/>
          <p:cNvSpPr>
            <a:spLocks noChangeShapeType="1"/>
          </p:cNvSpPr>
          <p:nvPr/>
        </p:nvSpPr>
        <p:spPr bwMode="auto">
          <a:xfrm>
            <a:off x="6400800" y="3429000"/>
            <a:ext cx="0" cy="2819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473" name="Line 40"/>
          <p:cNvSpPr>
            <a:spLocks noChangeShapeType="1"/>
          </p:cNvSpPr>
          <p:nvPr/>
        </p:nvSpPr>
        <p:spPr bwMode="auto">
          <a:xfrm flipH="1">
            <a:off x="4114800" y="2286000"/>
            <a:ext cx="10668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8474" name="Line 41"/>
          <p:cNvSpPr>
            <a:spLocks noChangeShapeType="1"/>
          </p:cNvSpPr>
          <p:nvPr/>
        </p:nvSpPr>
        <p:spPr bwMode="auto">
          <a:xfrm>
            <a:off x="6553200" y="2286000"/>
            <a:ext cx="1676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16386" name="Rectangle 2"/>
          <p:cNvSpPr>
            <a:spLocks noGrp="1" noChangeArrowheads="1"/>
          </p:cNvSpPr>
          <p:nvPr>
            <p:ph type="title"/>
          </p:nvPr>
        </p:nvSpPr>
        <p:spPr/>
        <p:txBody>
          <a:bodyPr/>
          <a:lstStyle/>
          <a:p>
            <a:pPr eaLnBrk="1" hangingPunct="1">
              <a:defRPr/>
            </a:pPr>
            <a:r>
              <a:rPr lang="en-US" dirty="0" smtClean="0"/>
              <a:t>Well Construction</a:t>
            </a:r>
          </a:p>
        </p:txBody>
      </p:sp>
      <p:sp>
        <p:nvSpPr>
          <p:cNvPr id="16387" name="Rectangle 3"/>
          <p:cNvSpPr>
            <a:spLocks noGrp="1" noChangeArrowheads="1"/>
          </p:cNvSpPr>
          <p:nvPr>
            <p:ph type="body" idx="1"/>
          </p:nvPr>
        </p:nvSpPr>
        <p:spPr>
          <a:xfrm>
            <a:off x="685800" y="1447800"/>
            <a:ext cx="7772400" cy="5029200"/>
          </a:xfrm>
        </p:spPr>
        <p:txBody>
          <a:bodyPr/>
          <a:lstStyle/>
          <a:p>
            <a:pPr eaLnBrk="1" hangingPunct="1">
              <a:lnSpc>
                <a:spcPct val="90000"/>
              </a:lnSpc>
              <a:defRPr/>
            </a:pPr>
            <a:r>
              <a:rPr lang="en-US" sz="2800" dirty="0" smtClean="0"/>
              <a:t>If not constructed properly, wells can provide access to the aquifer of contaminants from the surface or near surface.</a:t>
            </a:r>
          </a:p>
          <a:p>
            <a:pPr eaLnBrk="1" hangingPunct="1">
              <a:lnSpc>
                <a:spcPct val="90000"/>
              </a:lnSpc>
              <a:defRPr/>
            </a:pPr>
            <a:r>
              <a:rPr lang="en-US" sz="2800" dirty="0" smtClean="0"/>
              <a:t>The Oregon Water Resources Department (WRD) regulates the construction of water wells.  WRD recognizes that DWP may have additional rules for public water systems.</a:t>
            </a:r>
          </a:p>
          <a:p>
            <a:pPr eaLnBrk="1" hangingPunct="1">
              <a:lnSpc>
                <a:spcPct val="90000"/>
              </a:lnSpc>
              <a:defRPr/>
            </a:pPr>
            <a:r>
              <a:rPr lang="en-US" sz="2800" dirty="0" smtClean="0"/>
              <a:t>When a new well is proposed during plan review, the DWP evaluates well reports from the local area in order to make recommendations regarding well construction characteristics like placement of casing seals.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447800"/>
            <a:ext cx="66040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52930" name="Rectangle 2"/>
          <p:cNvSpPr>
            <a:spLocks noGrp="1" noChangeArrowheads="1"/>
          </p:cNvSpPr>
          <p:nvPr>
            <p:ph type="title" idx="4294967295"/>
          </p:nvPr>
        </p:nvSpPr>
        <p:spPr>
          <a:xfrm>
            <a:off x="685800" y="0"/>
            <a:ext cx="7772400" cy="838200"/>
          </a:xfrm>
        </p:spPr>
        <p:txBody>
          <a:bodyPr/>
          <a:lstStyle/>
          <a:p>
            <a:pPr eaLnBrk="1" hangingPunct="1">
              <a:defRPr/>
            </a:pPr>
            <a:r>
              <a:rPr lang="en-US" dirty="0" smtClean="0"/>
              <a:t>Well Log Data</a:t>
            </a:r>
          </a:p>
        </p:txBody>
      </p:sp>
      <p:sp>
        <p:nvSpPr>
          <p:cNvPr id="20485" name="Text Box 4"/>
          <p:cNvSpPr txBox="1">
            <a:spLocks noChangeArrowheads="1"/>
          </p:cNvSpPr>
          <p:nvPr/>
        </p:nvSpPr>
        <p:spPr bwMode="auto">
          <a:xfrm>
            <a:off x="2362200" y="990600"/>
            <a:ext cx="4267200" cy="307975"/>
          </a:xfrm>
          <a:prstGeom prst="rect">
            <a:avLst/>
          </a:prstGeom>
          <a:solidFill>
            <a:srgbClr val="FFFF99"/>
          </a:solidFill>
          <a:ln w="19050" algn="ctr">
            <a:solidFill>
              <a:srgbClr val="996633"/>
            </a:solidFill>
            <a:miter lim="800000"/>
            <a:headEnd/>
            <a:tailEnd/>
          </a:ln>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50000"/>
              </a:spcBef>
              <a:buClrTx/>
              <a:buSzTx/>
              <a:buFontTx/>
              <a:buNone/>
            </a:pPr>
            <a:r>
              <a:rPr lang="en-US" altLang="en-US" sz="1400" b="1">
                <a:solidFill>
                  <a:schemeClr val="bg2"/>
                </a:solidFill>
                <a:latin typeface="Arial" charset="0"/>
              </a:rPr>
              <a:t>OHA Data Online: https://yourwater.oregon.gov</a:t>
            </a:r>
          </a:p>
        </p:txBody>
      </p:sp>
      <p:sp>
        <p:nvSpPr>
          <p:cNvPr id="20486" name="Text Box 19"/>
          <p:cNvSpPr txBox="1">
            <a:spLocks noChangeArrowheads="1"/>
          </p:cNvSpPr>
          <p:nvPr/>
        </p:nvSpPr>
        <p:spPr bwMode="auto">
          <a:xfrm>
            <a:off x="728663" y="3806825"/>
            <a:ext cx="814387" cy="365125"/>
          </a:xfrm>
          <a:prstGeom prst="rect">
            <a:avLst/>
          </a:prstGeom>
          <a:solidFill>
            <a:srgbClr val="66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r>
              <a:rPr lang="en-US" altLang="en-US" sz="900" noProof="1"/>
              <a:t>OWRD Well Log Link</a:t>
            </a:r>
            <a:endParaRPr lang="en-US" altLang="en-US" sz="2400"/>
          </a:p>
        </p:txBody>
      </p:sp>
      <p:sp>
        <p:nvSpPr>
          <p:cNvPr id="20487" name="Oval 20"/>
          <p:cNvSpPr>
            <a:spLocks noChangeArrowheads="1"/>
          </p:cNvSpPr>
          <p:nvPr/>
        </p:nvSpPr>
        <p:spPr bwMode="auto">
          <a:xfrm>
            <a:off x="2133600" y="4648200"/>
            <a:ext cx="695325" cy="304800"/>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0488" name="Line 21"/>
          <p:cNvSpPr>
            <a:spLocks noChangeShapeType="1"/>
          </p:cNvSpPr>
          <p:nvPr/>
        </p:nvSpPr>
        <p:spPr bwMode="auto">
          <a:xfrm>
            <a:off x="1543050" y="4171950"/>
            <a:ext cx="590550" cy="5524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89" name="Text Box 19"/>
          <p:cNvSpPr txBox="1">
            <a:spLocks noChangeArrowheads="1"/>
          </p:cNvSpPr>
          <p:nvPr/>
        </p:nvSpPr>
        <p:spPr bwMode="auto">
          <a:xfrm>
            <a:off x="6186488" y="3562350"/>
            <a:ext cx="814387" cy="369888"/>
          </a:xfrm>
          <a:prstGeom prst="rect">
            <a:avLst/>
          </a:prstGeom>
          <a:solidFill>
            <a:srgbClr val="66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r>
              <a:rPr lang="en-US" altLang="en-US" sz="900" noProof="1"/>
              <a:t>GW-GWUDI Link </a:t>
            </a:r>
            <a:endParaRPr lang="en-US" altLang="en-US" sz="2400"/>
          </a:p>
        </p:txBody>
      </p:sp>
      <p:sp>
        <p:nvSpPr>
          <p:cNvPr id="20490" name="Oval 20"/>
          <p:cNvSpPr>
            <a:spLocks noChangeArrowheads="1"/>
          </p:cNvSpPr>
          <p:nvPr/>
        </p:nvSpPr>
        <p:spPr bwMode="auto">
          <a:xfrm>
            <a:off x="4792663" y="4419600"/>
            <a:ext cx="473075" cy="241300"/>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0491" name="Line 21"/>
          <p:cNvSpPr>
            <a:spLocks noChangeShapeType="1"/>
          </p:cNvSpPr>
          <p:nvPr/>
        </p:nvSpPr>
        <p:spPr bwMode="auto">
          <a:xfrm flipH="1">
            <a:off x="5265738" y="3733800"/>
            <a:ext cx="896937" cy="7397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pic>
        <p:nvPicPr>
          <p:cNvPr id="215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524000"/>
            <a:ext cx="6981825"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
        <p:nvSpPr>
          <p:cNvPr id="23556" name="TextBox 2"/>
          <p:cNvSpPr txBox="1">
            <a:spLocks noChangeArrowheads="1"/>
          </p:cNvSpPr>
          <p:nvPr/>
        </p:nvSpPr>
        <p:spPr bwMode="auto">
          <a:xfrm>
            <a:off x="838200" y="346075"/>
            <a:ext cx="7410450" cy="2308225"/>
          </a:xfrm>
          <a:prstGeom prst="rect">
            <a:avLst/>
          </a:prstGeom>
          <a:noFill/>
          <a:ln>
            <a:noFill/>
          </a:ln>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r>
              <a:rPr lang="en-US" altLang="en-US" sz="3600" dirty="0" smtClean="0">
                <a:solidFill>
                  <a:schemeClr val="tx2"/>
                </a:solidFill>
                <a:effectLst>
                  <a:outerShdw blurRad="38100" dist="38100" dir="2700000" algn="tl">
                    <a:srgbClr val="000000">
                      <a:alpha val="43137"/>
                    </a:srgbClr>
                  </a:outerShdw>
                </a:effectLst>
              </a:rPr>
              <a:t>Groundwater/GWUDI</a:t>
            </a:r>
          </a:p>
          <a:p>
            <a:pPr algn="ctr" eaLnBrk="1" hangingPunct="1">
              <a:defRPr/>
            </a:pPr>
            <a:r>
              <a:rPr lang="en-US" altLang="en-US" sz="3600" dirty="0" smtClean="0">
                <a:solidFill>
                  <a:schemeClr val="tx2"/>
                </a:solidFill>
                <a:effectLst>
                  <a:outerShdw blurRad="38100" dist="38100" dir="2700000" algn="tl">
                    <a:srgbClr val="000000">
                      <a:alpha val="43137"/>
                    </a:srgbClr>
                  </a:outerShdw>
                </a:effectLst>
              </a:rPr>
              <a:t>Source Detail Page</a:t>
            </a:r>
          </a:p>
          <a:p>
            <a:pPr eaLnBrk="1" hangingPunct="1">
              <a:defRPr/>
            </a:pPr>
            <a:endParaRPr lang="en-US" altLang="en-US" sz="3600" dirty="0" smtClean="0"/>
          </a:p>
          <a:p>
            <a:pPr eaLnBrk="1" hangingPunct="1">
              <a:defRPr/>
            </a:pPr>
            <a:r>
              <a:rPr lang="en-US" altLang="en-US" sz="3600" dirty="0" smtClean="0"/>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ctrTitle"/>
          </p:nvPr>
        </p:nvSpPr>
        <p:spPr/>
        <p:txBody>
          <a:bodyPr/>
          <a:lstStyle/>
          <a:p>
            <a:pPr eaLnBrk="1" hangingPunct="1">
              <a:defRPr/>
            </a:pPr>
            <a:r>
              <a:rPr lang="en-US" dirty="0" smtClean="0"/>
              <a:t>Source Water Assessments</a:t>
            </a:r>
          </a:p>
        </p:txBody>
      </p:sp>
      <p:sp>
        <p:nvSpPr>
          <p:cNvPr id="227331" name="Rectangle 3"/>
          <p:cNvSpPr>
            <a:spLocks noGrp="1" noChangeArrowheads="1"/>
          </p:cNvSpPr>
          <p:nvPr>
            <p:ph type="subTitle" idx="1"/>
          </p:nvPr>
        </p:nvSpPr>
        <p:spPr/>
        <p:txBody>
          <a:bodyPr/>
          <a:lstStyle/>
          <a:p>
            <a:pPr eaLnBrk="1" hangingPunct="1">
              <a:defRPr/>
            </a:pPr>
            <a:r>
              <a:rPr lang="en-US" i="1" dirty="0" smtClean="0"/>
              <a:t>1996 Amendments to the Safe Drinking Water Act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3555" name="Rectangle 2"/>
          <p:cNvSpPr>
            <a:spLocks noChangeArrowheads="1"/>
          </p:cNvSpPr>
          <p:nvPr/>
        </p:nvSpPr>
        <p:spPr bwMode="auto">
          <a:xfrm>
            <a:off x="0" y="28813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3556" name="Text Box 3"/>
          <p:cNvSpPr txBox="1">
            <a:spLocks noChangeArrowheads="1"/>
          </p:cNvSpPr>
          <p:nvPr/>
        </p:nvSpPr>
        <p:spPr bwMode="auto">
          <a:xfrm>
            <a:off x="914400" y="1219200"/>
            <a:ext cx="3276600" cy="728663"/>
          </a:xfrm>
          <a:prstGeom prst="rect">
            <a:avLst/>
          </a:prstGeom>
          <a:solidFill>
            <a:schemeClr val="bg2"/>
          </a:solidFill>
          <a:ln w="9525">
            <a:solidFill>
              <a:srgbClr val="000000"/>
            </a:solidFill>
            <a:miter lim="800000"/>
            <a:headEnd/>
            <a:tailEnd/>
          </a:ln>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0"/>
              </a:spcBef>
              <a:buClrTx/>
              <a:buSzTx/>
              <a:buFontTx/>
              <a:buNone/>
            </a:pPr>
            <a:r>
              <a:rPr lang="en-US" altLang="en-US" sz="1600" b="1">
                <a:latin typeface="Tahoma" pitchFamily="34" charset="0"/>
              </a:rPr>
              <a:t>OHA and DEQ contact PWS;</a:t>
            </a:r>
            <a:r>
              <a:rPr lang="en-US" altLang="en-US" sz="1200" b="1">
                <a:latin typeface="Tahoma" pitchFamily="34" charset="0"/>
              </a:rPr>
              <a:t> </a:t>
            </a:r>
            <a:r>
              <a:rPr lang="en-US" altLang="en-US" sz="1400">
                <a:latin typeface="Tahoma" pitchFamily="34" charset="0"/>
              </a:rPr>
              <a:t>GPS intake or well and request PWS assistance</a:t>
            </a:r>
          </a:p>
        </p:txBody>
      </p:sp>
      <p:sp>
        <p:nvSpPr>
          <p:cNvPr id="52228" name="Text Box 4"/>
          <p:cNvSpPr txBox="1">
            <a:spLocks noChangeArrowheads="1"/>
          </p:cNvSpPr>
          <p:nvPr/>
        </p:nvSpPr>
        <p:spPr bwMode="auto">
          <a:xfrm>
            <a:off x="1295400" y="122238"/>
            <a:ext cx="7086600" cy="1020762"/>
          </a:xfrm>
          <a:prstGeom prst="rect">
            <a:avLst/>
          </a:prstGeom>
          <a:noFill/>
          <a:ln w="9525">
            <a:noFill/>
            <a:miter lim="800000"/>
            <a:headEnd/>
            <a:tailEnd/>
          </a:ln>
        </p:spPr>
        <p:txBody>
          <a:bodyPr/>
          <a:lstStyle/>
          <a:p>
            <a:pPr algn="ctr" eaLnBrk="0" hangingPunct="0">
              <a:defRPr/>
            </a:pPr>
            <a:r>
              <a:rPr lang="en-US" sz="2800" b="1" dirty="0">
                <a:effectLst>
                  <a:outerShdw blurRad="38100" dist="38100" dir="2700000" algn="tl">
                    <a:srgbClr val="000000"/>
                  </a:outerShdw>
                </a:effectLst>
                <a:latin typeface="Tahoma" pitchFamily="34" charset="0"/>
              </a:rPr>
              <a:t>Drinking Water Protection Process </a:t>
            </a:r>
          </a:p>
          <a:p>
            <a:pPr algn="ctr" eaLnBrk="0" hangingPunct="0">
              <a:defRPr/>
            </a:pPr>
            <a:r>
              <a:rPr lang="en-US" sz="2800" b="1" dirty="0">
                <a:effectLst>
                  <a:outerShdw blurRad="38100" dist="38100" dir="2700000" algn="tl">
                    <a:srgbClr val="000000"/>
                  </a:outerShdw>
                </a:effectLst>
                <a:latin typeface="Tahoma" pitchFamily="34" charset="0"/>
              </a:rPr>
              <a:t>for Public Water Systems (PWS)</a:t>
            </a:r>
          </a:p>
        </p:txBody>
      </p:sp>
      <p:sp>
        <p:nvSpPr>
          <p:cNvPr id="23558" name="Text Box 5"/>
          <p:cNvSpPr txBox="1">
            <a:spLocks noChangeArrowheads="1"/>
          </p:cNvSpPr>
          <p:nvPr/>
        </p:nvSpPr>
        <p:spPr bwMode="auto">
          <a:xfrm>
            <a:off x="914400" y="2362200"/>
            <a:ext cx="3276600" cy="609600"/>
          </a:xfrm>
          <a:prstGeom prst="rect">
            <a:avLst/>
          </a:prstGeom>
          <a:solidFill>
            <a:schemeClr val="bg2"/>
          </a:solidFill>
          <a:ln w="9525">
            <a:solidFill>
              <a:srgbClr val="000000"/>
            </a:solidFill>
            <a:miter lim="800000"/>
            <a:headEnd/>
            <a:tailEnd/>
          </a:ln>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0"/>
              </a:spcBef>
              <a:buClrTx/>
              <a:buSzTx/>
              <a:buFontTx/>
              <a:buNone/>
            </a:pPr>
            <a:r>
              <a:rPr lang="en-US" altLang="en-US" sz="1600" b="1">
                <a:latin typeface="Tahoma" pitchFamily="34" charset="0"/>
              </a:rPr>
              <a:t>DELINEATION</a:t>
            </a:r>
            <a:r>
              <a:rPr lang="en-US" altLang="en-US" sz="1600">
                <a:latin typeface="Tahoma" pitchFamily="34" charset="0"/>
              </a:rPr>
              <a:t> </a:t>
            </a:r>
            <a:r>
              <a:rPr lang="en-US" altLang="en-US" sz="1400">
                <a:latin typeface="Tahoma" pitchFamily="34" charset="0"/>
              </a:rPr>
              <a:t>of the source area or </a:t>
            </a:r>
            <a:r>
              <a:rPr lang="en-US" altLang="en-US" sz="1400" i="1">
                <a:latin typeface="Tahoma" pitchFamily="34" charset="0"/>
              </a:rPr>
              <a:t>“Drinking Water Source Area”</a:t>
            </a:r>
            <a:endParaRPr lang="en-US" altLang="en-US" sz="1400">
              <a:latin typeface="Tahoma" pitchFamily="34" charset="0"/>
            </a:endParaRPr>
          </a:p>
        </p:txBody>
      </p:sp>
      <p:sp>
        <p:nvSpPr>
          <p:cNvPr id="23559" name="Text Box 6"/>
          <p:cNvSpPr txBox="1">
            <a:spLocks noChangeArrowheads="1"/>
          </p:cNvSpPr>
          <p:nvPr/>
        </p:nvSpPr>
        <p:spPr bwMode="auto">
          <a:xfrm>
            <a:off x="914400" y="3352800"/>
            <a:ext cx="3276600" cy="685800"/>
          </a:xfrm>
          <a:prstGeom prst="rect">
            <a:avLst/>
          </a:prstGeom>
          <a:solidFill>
            <a:schemeClr val="bg2"/>
          </a:solidFill>
          <a:ln w="9525">
            <a:solidFill>
              <a:srgbClr val="000000"/>
            </a:solidFill>
            <a:miter lim="800000"/>
            <a:headEnd/>
            <a:tailEnd/>
          </a:ln>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0"/>
              </a:spcBef>
              <a:buClrTx/>
              <a:buSzTx/>
              <a:buFontTx/>
              <a:buNone/>
            </a:pPr>
            <a:r>
              <a:rPr lang="en-US" altLang="en-US" sz="1600" b="1">
                <a:latin typeface="Tahoma" pitchFamily="34" charset="0"/>
              </a:rPr>
              <a:t>INVENTORY</a:t>
            </a:r>
            <a:r>
              <a:rPr lang="en-US" altLang="en-US" sz="1200">
                <a:latin typeface="Tahoma" pitchFamily="34" charset="0"/>
              </a:rPr>
              <a:t> </a:t>
            </a:r>
            <a:r>
              <a:rPr lang="en-US" altLang="en-US" sz="1400">
                <a:latin typeface="Tahoma" pitchFamily="34" charset="0"/>
              </a:rPr>
              <a:t>for “</a:t>
            </a:r>
            <a:r>
              <a:rPr lang="en-US" altLang="en-US" sz="1400" i="1">
                <a:latin typeface="Tahoma" pitchFamily="34" charset="0"/>
              </a:rPr>
              <a:t>Potential Sources of Contamination”</a:t>
            </a:r>
            <a:r>
              <a:rPr lang="en-US" altLang="en-US" sz="1400">
                <a:latin typeface="Tahoma" pitchFamily="34" charset="0"/>
              </a:rPr>
              <a:t> per guidance</a:t>
            </a:r>
          </a:p>
          <a:p>
            <a:pPr>
              <a:spcBef>
                <a:spcPct val="0"/>
              </a:spcBef>
              <a:buClrTx/>
              <a:buSzTx/>
              <a:buFontTx/>
              <a:buNone/>
            </a:pPr>
            <a:endParaRPr lang="en-US" altLang="en-US" sz="1400">
              <a:latin typeface="Tahoma" pitchFamily="34" charset="0"/>
            </a:endParaRPr>
          </a:p>
        </p:txBody>
      </p:sp>
      <p:sp>
        <p:nvSpPr>
          <p:cNvPr id="23560" name="Text Box 7"/>
          <p:cNvSpPr txBox="1">
            <a:spLocks noChangeArrowheads="1"/>
          </p:cNvSpPr>
          <p:nvPr/>
        </p:nvSpPr>
        <p:spPr bwMode="auto">
          <a:xfrm>
            <a:off x="914400" y="4495800"/>
            <a:ext cx="3276600" cy="609600"/>
          </a:xfrm>
          <a:prstGeom prst="rect">
            <a:avLst/>
          </a:prstGeom>
          <a:solidFill>
            <a:schemeClr val="bg2"/>
          </a:solidFill>
          <a:ln w="9525">
            <a:solidFill>
              <a:srgbClr val="000000"/>
            </a:solidFill>
            <a:miter lim="800000"/>
            <a:headEnd/>
            <a:tailEnd/>
          </a:ln>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0"/>
              </a:spcBef>
              <a:buClrTx/>
              <a:buSzTx/>
              <a:buFontTx/>
              <a:buNone/>
            </a:pPr>
            <a:r>
              <a:rPr lang="en-US" altLang="en-US" sz="1400">
                <a:latin typeface="Tahoma" pitchFamily="34" charset="0"/>
              </a:rPr>
              <a:t>Determine</a:t>
            </a:r>
            <a:r>
              <a:rPr lang="en-US" altLang="en-US" sz="1200">
                <a:latin typeface="Tahoma" pitchFamily="34" charset="0"/>
              </a:rPr>
              <a:t>  </a:t>
            </a:r>
            <a:r>
              <a:rPr lang="en-US" altLang="en-US" sz="1600" b="1">
                <a:latin typeface="Tahoma" pitchFamily="34" charset="0"/>
              </a:rPr>
              <a:t>SUSCEPTIBILITY</a:t>
            </a:r>
            <a:r>
              <a:rPr lang="en-US" altLang="en-US" sz="1200">
                <a:latin typeface="Tahoma" pitchFamily="34" charset="0"/>
              </a:rPr>
              <a:t> </a:t>
            </a:r>
          </a:p>
          <a:p>
            <a:pPr algn="ctr">
              <a:spcBef>
                <a:spcPct val="0"/>
              </a:spcBef>
              <a:buClrTx/>
              <a:buSzTx/>
              <a:buFontTx/>
              <a:buNone/>
            </a:pPr>
            <a:r>
              <a:rPr lang="en-US" altLang="en-US" sz="1400">
                <a:latin typeface="Tahoma" pitchFamily="34" charset="0"/>
              </a:rPr>
              <a:t>to contamination </a:t>
            </a:r>
          </a:p>
        </p:txBody>
      </p:sp>
      <p:sp>
        <p:nvSpPr>
          <p:cNvPr id="23561" name="Text Box 8"/>
          <p:cNvSpPr txBox="1">
            <a:spLocks noChangeArrowheads="1"/>
          </p:cNvSpPr>
          <p:nvPr/>
        </p:nvSpPr>
        <p:spPr bwMode="auto">
          <a:xfrm rot="-5400000">
            <a:off x="-2084387" y="3608387"/>
            <a:ext cx="5181600" cy="403225"/>
          </a:xfrm>
          <a:prstGeom prst="rect">
            <a:avLst/>
          </a:prstGeom>
          <a:solidFill>
            <a:schemeClr val="accent1"/>
          </a:solidFill>
          <a:ln w="6350">
            <a:solidFill>
              <a:schemeClr val="tx1"/>
            </a:solidFill>
            <a:miter lim="800000"/>
            <a:headEnd/>
            <a:tailEnd/>
          </a:ln>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50000"/>
              </a:spcBef>
              <a:buClrTx/>
              <a:buSzTx/>
              <a:buFontTx/>
              <a:buNone/>
            </a:pPr>
            <a:r>
              <a:rPr lang="en-US" altLang="en-US" sz="2000" b="1">
                <a:latin typeface="Tahoma" pitchFamily="34" charset="0"/>
              </a:rPr>
              <a:t>Source Water </a:t>
            </a:r>
            <a:r>
              <a:rPr lang="en-US" altLang="en-US" sz="2000" b="1">
                <a:solidFill>
                  <a:schemeClr val="hlink"/>
                </a:solidFill>
                <a:latin typeface="Tahoma" pitchFamily="34" charset="0"/>
              </a:rPr>
              <a:t>ASSESSMENT</a:t>
            </a:r>
            <a:r>
              <a:rPr lang="en-US" altLang="en-US" sz="2000" b="1">
                <a:latin typeface="Tahoma" pitchFamily="34" charset="0"/>
              </a:rPr>
              <a:t> phase</a:t>
            </a:r>
          </a:p>
        </p:txBody>
      </p:sp>
      <p:sp>
        <p:nvSpPr>
          <p:cNvPr id="23562" name="Line 9"/>
          <p:cNvSpPr>
            <a:spLocks noChangeShapeType="1"/>
          </p:cNvSpPr>
          <p:nvPr/>
        </p:nvSpPr>
        <p:spPr bwMode="auto">
          <a:xfrm>
            <a:off x="2438400" y="1981200"/>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3" name="Line 10"/>
          <p:cNvSpPr>
            <a:spLocks noChangeShapeType="1"/>
          </p:cNvSpPr>
          <p:nvPr/>
        </p:nvSpPr>
        <p:spPr bwMode="auto">
          <a:xfrm>
            <a:off x="2438400" y="2971800"/>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4" name="Line 11"/>
          <p:cNvSpPr>
            <a:spLocks noChangeShapeType="1"/>
          </p:cNvSpPr>
          <p:nvPr/>
        </p:nvSpPr>
        <p:spPr bwMode="auto">
          <a:xfrm>
            <a:off x="2438400" y="4038600"/>
            <a:ext cx="0" cy="457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5" name="Line 12"/>
          <p:cNvSpPr>
            <a:spLocks noChangeShapeType="1"/>
          </p:cNvSpPr>
          <p:nvPr/>
        </p:nvSpPr>
        <p:spPr bwMode="auto">
          <a:xfrm>
            <a:off x="2438400" y="5105400"/>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6" name="Text Box 13"/>
          <p:cNvSpPr txBox="1">
            <a:spLocks noChangeArrowheads="1"/>
          </p:cNvSpPr>
          <p:nvPr/>
        </p:nvSpPr>
        <p:spPr bwMode="auto">
          <a:xfrm>
            <a:off x="5257800" y="2209800"/>
            <a:ext cx="2895600" cy="9906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0"/>
              </a:spcBef>
              <a:buClrTx/>
              <a:buSzTx/>
              <a:buFontTx/>
              <a:buNone/>
            </a:pPr>
            <a:r>
              <a:rPr lang="en-US" altLang="en-US" sz="1400">
                <a:latin typeface="Tahoma" pitchFamily="34" charset="0"/>
              </a:rPr>
              <a:t>Activate community citizens,</a:t>
            </a:r>
          </a:p>
          <a:p>
            <a:pPr algn="ctr">
              <a:spcBef>
                <a:spcPct val="0"/>
              </a:spcBef>
              <a:buClrTx/>
              <a:buSzTx/>
              <a:buFontTx/>
              <a:buNone/>
            </a:pPr>
            <a:r>
              <a:rPr lang="en-US" altLang="en-US" sz="1400">
                <a:latin typeface="Tahoma" pitchFamily="34" charset="0"/>
              </a:rPr>
              <a:t>gather input, select a few </a:t>
            </a:r>
          </a:p>
          <a:p>
            <a:pPr algn="ctr">
              <a:spcBef>
                <a:spcPct val="0"/>
              </a:spcBef>
              <a:buClrTx/>
              <a:buSzTx/>
              <a:buFontTx/>
              <a:buNone/>
            </a:pPr>
            <a:r>
              <a:rPr lang="en-US" altLang="en-US" sz="1600" b="1">
                <a:latin typeface="Tahoma" pitchFamily="34" charset="0"/>
              </a:rPr>
              <a:t>strategies for protecting </a:t>
            </a:r>
          </a:p>
          <a:p>
            <a:pPr algn="ctr">
              <a:spcBef>
                <a:spcPct val="0"/>
              </a:spcBef>
              <a:buClrTx/>
              <a:buSzTx/>
              <a:buFontTx/>
              <a:buNone/>
            </a:pPr>
            <a:r>
              <a:rPr lang="en-US" altLang="en-US" sz="1600" b="1">
                <a:latin typeface="Tahoma" pitchFamily="34" charset="0"/>
              </a:rPr>
              <a:t>the source area </a:t>
            </a:r>
            <a:endParaRPr lang="en-US" altLang="en-US" sz="1600">
              <a:latin typeface="Tahoma" pitchFamily="34" charset="0"/>
            </a:endParaRPr>
          </a:p>
        </p:txBody>
      </p:sp>
      <p:sp>
        <p:nvSpPr>
          <p:cNvPr id="23567" name="Text Box 14"/>
          <p:cNvSpPr txBox="1">
            <a:spLocks noChangeArrowheads="1"/>
          </p:cNvSpPr>
          <p:nvPr/>
        </p:nvSpPr>
        <p:spPr bwMode="auto">
          <a:xfrm>
            <a:off x="5257800" y="3733800"/>
            <a:ext cx="2895600" cy="762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18288" rIns="36576" bIns="18288"/>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0"/>
              </a:spcBef>
              <a:buClrTx/>
              <a:buSzTx/>
              <a:buFontTx/>
              <a:buNone/>
            </a:pPr>
            <a:r>
              <a:rPr lang="en-US" altLang="en-US" sz="1400" i="1">
                <a:latin typeface="Tahoma" pitchFamily="34" charset="0"/>
              </a:rPr>
              <a:t>OPTIONAL: Consider writing a Drinking Water Protection Plan and gaining certification from DEQ</a:t>
            </a:r>
            <a:endParaRPr lang="en-US" altLang="en-US" sz="1400">
              <a:latin typeface="Tahoma" pitchFamily="34" charset="0"/>
            </a:endParaRPr>
          </a:p>
        </p:txBody>
      </p:sp>
      <p:sp>
        <p:nvSpPr>
          <p:cNvPr id="23568" name="Line 15"/>
          <p:cNvSpPr>
            <a:spLocks noChangeShapeType="1"/>
          </p:cNvSpPr>
          <p:nvPr/>
        </p:nvSpPr>
        <p:spPr bwMode="auto">
          <a:xfrm flipV="1">
            <a:off x="4191000" y="3200400"/>
            <a:ext cx="1066800" cy="2438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9" name="Text Box 16"/>
          <p:cNvSpPr txBox="1">
            <a:spLocks noChangeArrowheads="1"/>
          </p:cNvSpPr>
          <p:nvPr/>
        </p:nvSpPr>
        <p:spPr bwMode="auto">
          <a:xfrm>
            <a:off x="5257800" y="5181600"/>
            <a:ext cx="2895600" cy="914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0"/>
              </a:spcBef>
              <a:buClrTx/>
              <a:buSzTx/>
              <a:buFontTx/>
              <a:buNone/>
            </a:pPr>
            <a:r>
              <a:rPr lang="en-US" altLang="en-US" sz="1600" b="1">
                <a:latin typeface="Tahoma" pitchFamily="34" charset="0"/>
              </a:rPr>
              <a:t>IMPLEMENT the strategies to prevent contamination </a:t>
            </a:r>
            <a:endParaRPr lang="en-US" altLang="en-US" sz="1600">
              <a:latin typeface="Tahoma" pitchFamily="34" charset="0"/>
            </a:endParaRPr>
          </a:p>
        </p:txBody>
      </p:sp>
      <p:sp>
        <p:nvSpPr>
          <p:cNvPr id="23570" name="Text Box 17"/>
          <p:cNvSpPr txBox="1">
            <a:spLocks noChangeArrowheads="1"/>
          </p:cNvSpPr>
          <p:nvPr/>
        </p:nvSpPr>
        <p:spPr bwMode="auto">
          <a:xfrm rot="5400000">
            <a:off x="6069013" y="3836987"/>
            <a:ext cx="5029200" cy="403225"/>
          </a:xfrm>
          <a:prstGeom prst="rect">
            <a:avLst/>
          </a:prstGeom>
          <a:solidFill>
            <a:schemeClr val="accent1"/>
          </a:solidFill>
          <a:ln w="6350">
            <a:solidFill>
              <a:schemeClr val="tx1"/>
            </a:solidFill>
            <a:miter lim="800000"/>
            <a:headEnd/>
            <a:tailEnd/>
          </a:ln>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50000"/>
              </a:spcBef>
              <a:buClrTx/>
              <a:buSzTx/>
              <a:buFontTx/>
              <a:buNone/>
            </a:pPr>
            <a:r>
              <a:rPr lang="en-US" altLang="en-US" sz="2000" b="1">
                <a:solidFill>
                  <a:schemeClr val="hlink"/>
                </a:solidFill>
                <a:latin typeface="Tahoma" pitchFamily="34" charset="0"/>
              </a:rPr>
              <a:t>Drinking Water PROTECTION phase</a:t>
            </a:r>
          </a:p>
        </p:txBody>
      </p:sp>
      <p:sp>
        <p:nvSpPr>
          <p:cNvPr id="23571" name="Line 18"/>
          <p:cNvSpPr>
            <a:spLocks noChangeShapeType="1"/>
          </p:cNvSpPr>
          <p:nvPr/>
        </p:nvSpPr>
        <p:spPr bwMode="auto">
          <a:xfrm>
            <a:off x="6705600" y="320040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72" name="Line 19"/>
          <p:cNvSpPr>
            <a:spLocks noChangeShapeType="1"/>
          </p:cNvSpPr>
          <p:nvPr/>
        </p:nvSpPr>
        <p:spPr bwMode="auto">
          <a:xfrm>
            <a:off x="6705600" y="4495800"/>
            <a:ext cx="0" cy="685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2244" name="Text Box 20"/>
          <p:cNvSpPr txBox="1">
            <a:spLocks noChangeArrowheads="1"/>
          </p:cNvSpPr>
          <p:nvPr/>
        </p:nvSpPr>
        <p:spPr bwMode="auto">
          <a:xfrm>
            <a:off x="990600" y="5562600"/>
            <a:ext cx="3124200" cy="838200"/>
          </a:xfrm>
          <a:prstGeom prst="rect">
            <a:avLst/>
          </a:prstGeom>
          <a:gradFill rotWithShape="1">
            <a:gsLst>
              <a:gs pos="0">
                <a:schemeClr val="bg2"/>
              </a:gs>
              <a:gs pos="100000">
                <a:schemeClr val="bg2">
                  <a:gamma/>
                  <a:shade val="72549"/>
                  <a:invGamma/>
                </a:schemeClr>
              </a:gs>
            </a:gsLst>
            <a:path path="shape">
              <a:fillToRect l="50000" t="50000" r="50000" b="50000"/>
            </a:path>
          </a:gradFill>
          <a:ln w="76200" cmpd="tri">
            <a:solidFill>
              <a:srgbClr val="000000"/>
            </a:solidFill>
            <a:miter lim="800000"/>
            <a:headEnd/>
            <a:tailEnd/>
          </a:ln>
        </p:spPr>
        <p:txBody>
          <a:bodyPr/>
          <a:lstStyle/>
          <a:p>
            <a:pPr algn="ctr" eaLnBrk="0" hangingPunct="0">
              <a:defRPr/>
            </a:pPr>
            <a:r>
              <a:rPr lang="en-US" sz="1600" b="1" dirty="0">
                <a:latin typeface="Tahoma" pitchFamily="34" charset="0"/>
              </a:rPr>
              <a:t>SOURCE WATER ASSESSMENT REPORT</a:t>
            </a:r>
          </a:p>
          <a:p>
            <a:pPr algn="ctr" eaLnBrk="0" hangingPunct="0">
              <a:defRPr/>
            </a:pPr>
            <a:r>
              <a:rPr lang="en-US" sz="1400" b="1" dirty="0">
                <a:latin typeface="Tahoma" pitchFamily="34" charset="0"/>
              </a:rPr>
              <a:t>Sent to PWS</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graphicFrame>
        <p:nvGraphicFramePr>
          <p:cNvPr id="24579" name="Object 2"/>
          <p:cNvGraphicFramePr>
            <a:graphicFrameLocks noChangeAspect="1"/>
          </p:cNvGraphicFramePr>
          <p:nvPr/>
        </p:nvGraphicFramePr>
        <p:xfrm>
          <a:off x="609600" y="396875"/>
          <a:ext cx="8001000" cy="6000750"/>
        </p:xfrm>
        <a:graphic>
          <a:graphicData uri="http://schemas.openxmlformats.org/presentationml/2006/ole">
            <mc:AlternateContent xmlns:mc="http://schemas.openxmlformats.org/markup-compatibility/2006">
              <mc:Choice xmlns:v="urn:schemas-microsoft-com:vml" Requires="v">
                <p:oleObj spid="_x0000_s24580" name="Slide" r:id="rId3" imgW="4572000" imgH="3429000" progId="PowerPoint.Slide.8">
                  <p:embed/>
                </p:oleObj>
              </mc:Choice>
              <mc:Fallback>
                <p:oleObj name="Slide" r:id="rId3" imgW="4572000" imgH="3429000" progId="PowerPoint.Slide.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396875"/>
                        <a:ext cx="8001000" cy="6000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100354" name="Rectangle 2"/>
          <p:cNvSpPr>
            <a:spLocks noGrp="1" noChangeArrowheads="1"/>
          </p:cNvSpPr>
          <p:nvPr>
            <p:ph type="title"/>
          </p:nvPr>
        </p:nvSpPr>
        <p:spPr/>
        <p:txBody>
          <a:bodyPr/>
          <a:lstStyle/>
          <a:p>
            <a:pPr eaLnBrk="1" hangingPunct="1">
              <a:defRPr/>
            </a:pPr>
            <a:r>
              <a:rPr lang="en-US" dirty="0" smtClean="0"/>
              <a:t>Value of Planning and Protection</a:t>
            </a:r>
          </a:p>
        </p:txBody>
      </p:sp>
      <p:sp>
        <p:nvSpPr>
          <p:cNvPr id="100355" name="Rectangle 3"/>
          <p:cNvSpPr>
            <a:spLocks noGrp="1" noChangeArrowheads="1"/>
          </p:cNvSpPr>
          <p:nvPr>
            <p:ph type="body" idx="1"/>
          </p:nvPr>
        </p:nvSpPr>
        <p:spPr/>
        <p:txBody>
          <a:bodyPr/>
          <a:lstStyle/>
          <a:p>
            <a:pPr eaLnBrk="1" hangingPunct="1">
              <a:lnSpc>
                <a:spcPct val="90000"/>
              </a:lnSpc>
              <a:defRPr/>
            </a:pPr>
            <a:r>
              <a:rPr lang="en-US" sz="2800" dirty="0" smtClean="0"/>
              <a:t>Protecting the current resource</a:t>
            </a:r>
          </a:p>
          <a:p>
            <a:pPr lvl="1" eaLnBrk="1" hangingPunct="1">
              <a:lnSpc>
                <a:spcPct val="90000"/>
              </a:lnSpc>
              <a:defRPr/>
            </a:pPr>
            <a:r>
              <a:rPr lang="en-US" sz="2400" dirty="0" smtClean="0"/>
              <a:t>Water quality – Multiple barrier approach</a:t>
            </a:r>
          </a:p>
          <a:p>
            <a:pPr lvl="1" eaLnBrk="1" hangingPunct="1">
              <a:lnSpc>
                <a:spcPct val="90000"/>
              </a:lnSpc>
              <a:defRPr/>
            </a:pPr>
            <a:r>
              <a:rPr lang="en-US" sz="2400" dirty="0" smtClean="0"/>
              <a:t>Sustainable supply for the future:  Resource Adequacy</a:t>
            </a:r>
          </a:p>
          <a:p>
            <a:pPr eaLnBrk="1" hangingPunct="1">
              <a:lnSpc>
                <a:spcPct val="90000"/>
              </a:lnSpc>
              <a:defRPr/>
            </a:pPr>
            <a:r>
              <a:rPr lang="en-US" sz="2800" dirty="0" smtClean="0"/>
              <a:t>Preserving public trust</a:t>
            </a:r>
          </a:p>
          <a:p>
            <a:pPr eaLnBrk="1" hangingPunct="1">
              <a:lnSpc>
                <a:spcPct val="90000"/>
              </a:lnSpc>
              <a:defRPr/>
            </a:pPr>
            <a:r>
              <a:rPr lang="en-US" sz="2800" dirty="0" smtClean="0"/>
              <a:t>Protecting investment</a:t>
            </a:r>
          </a:p>
          <a:p>
            <a:pPr eaLnBrk="1" hangingPunct="1">
              <a:lnSpc>
                <a:spcPct val="90000"/>
              </a:lnSpc>
              <a:defRPr/>
            </a:pPr>
            <a:r>
              <a:rPr lang="en-US" sz="2800" dirty="0" smtClean="0"/>
              <a:t>Protecting economic value: Property values</a:t>
            </a:r>
          </a:p>
          <a:p>
            <a:pPr eaLnBrk="1" hangingPunct="1">
              <a:lnSpc>
                <a:spcPct val="90000"/>
              </a:lnSpc>
              <a:defRPr/>
            </a:pPr>
            <a:r>
              <a:rPr lang="en-US" sz="2800" dirty="0" smtClean="0"/>
              <a:t>Community Viability:  Attracting new residents and businesses</a:t>
            </a:r>
          </a:p>
          <a:p>
            <a:pPr eaLnBrk="1" hangingPunct="1">
              <a:lnSpc>
                <a:spcPct val="90000"/>
              </a:lnSpc>
              <a:defRPr/>
            </a:pPr>
            <a:r>
              <a:rPr lang="en-US" sz="2800" dirty="0" smtClean="0"/>
              <a:t>Avoiding costly treatment, M&amp;O</a:t>
            </a:r>
          </a:p>
          <a:p>
            <a:pPr eaLnBrk="1" hangingPunct="1">
              <a:lnSpc>
                <a:spcPct val="90000"/>
              </a:lnSpc>
              <a:defRPr/>
            </a:pPr>
            <a:r>
              <a:rPr lang="en-US" sz="2800" dirty="0" smtClean="0"/>
              <a:t>New regulations, emerging contaminants of concern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173058" name="Rectangle 2"/>
          <p:cNvSpPr>
            <a:spLocks noGrp="1" noChangeArrowheads="1"/>
          </p:cNvSpPr>
          <p:nvPr>
            <p:ph type="title"/>
          </p:nvPr>
        </p:nvSpPr>
        <p:spPr/>
        <p:txBody>
          <a:bodyPr/>
          <a:lstStyle/>
          <a:p>
            <a:pPr eaLnBrk="1" hangingPunct="1">
              <a:defRPr/>
            </a:pPr>
            <a:r>
              <a:rPr lang="en-US" dirty="0" smtClean="0"/>
              <a:t>“Price Tag” of Contamination</a:t>
            </a:r>
          </a:p>
        </p:txBody>
      </p:sp>
      <p:sp>
        <p:nvSpPr>
          <p:cNvPr id="173059" name="Rectangle 3"/>
          <p:cNvSpPr>
            <a:spLocks noGrp="1" noChangeArrowheads="1"/>
          </p:cNvSpPr>
          <p:nvPr>
            <p:ph type="body" idx="1"/>
          </p:nvPr>
        </p:nvSpPr>
        <p:spPr/>
        <p:txBody>
          <a:bodyPr/>
          <a:lstStyle/>
          <a:p>
            <a:pPr eaLnBrk="1" hangingPunct="1">
              <a:defRPr/>
            </a:pPr>
            <a:r>
              <a:rPr lang="en-US" sz="2400" dirty="0" smtClean="0"/>
              <a:t>Lakewood Utilities in Marion County: population ~350</a:t>
            </a:r>
          </a:p>
          <a:p>
            <a:pPr eaLnBrk="1" hangingPunct="1">
              <a:defRPr/>
            </a:pPr>
            <a:r>
              <a:rPr lang="en-US" sz="2400" b="1" u="sng" dirty="0" smtClean="0"/>
              <a:t>February 1991: TCA, 1,1-DCE – MCL violation</a:t>
            </a:r>
          </a:p>
          <a:p>
            <a:pPr eaLnBrk="1" hangingPunct="1">
              <a:defRPr/>
            </a:pPr>
            <a:r>
              <a:rPr lang="en-US" sz="2400" dirty="0" smtClean="0"/>
              <a:t>Initial Direct Costs covered by DEQ:</a:t>
            </a:r>
          </a:p>
          <a:p>
            <a:pPr lvl="1" eaLnBrk="1" hangingPunct="1">
              <a:defRPr/>
            </a:pPr>
            <a:r>
              <a:rPr lang="en-US" sz="2000" dirty="0" smtClean="0"/>
              <a:t>Water and soil analysis: $120,000</a:t>
            </a:r>
          </a:p>
          <a:p>
            <a:pPr lvl="1" eaLnBrk="1" hangingPunct="1">
              <a:defRPr/>
            </a:pPr>
            <a:r>
              <a:rPr lang="en-US" sz="2000" dirty="0" smtClean="0"/>
              <a:t>Contractor field work: $300,000</a:t>
            </a:r>
          </a:p>
          <a:p>
            <a:pPr lvl="1" eaLnBrk="1" hangingPunct="1">
              <a:defRPr/>
            </a:pPr>
            <a:r>
              <a:rPr lang="en-US" sz="2000" dirty="0" smtClean="0"/>
              <a:t>Treatment System: $150,000</a:t>
            </a:r>
          </a:p>
          <a:p>
            <a:pPr lvl="1" eaLnBrk="1" hangingPunct="1">
              <a:defRPr/>
            </a:pPr>
            <a:r>
              <a:rPr lang="en-US" sz="2000" dirty="0" smtClean="0"/>
              <a:t>Total Initial Direct costs = ~$</a:t>
            </a:r>
            <a:r>
              <a:rPr lang="en-US" sz="2000" b="1" u="sng" dirty="0" smtClean="0"/>
              <a:t>1600/person</a:t>
            </a:r>
            <a:endParaRPr lang="en-US" sz="2000" dirty="0" smtClean="0"/>
          </a:p>
          <a:p>
            <a:pPr eaLnBrk="1" hangingPunct="1">
              <a:defRPr/>
            </a:pPr>
            <a:r>
              <a:rPr lang="en-US" sz="2400" dirty="0" smtClean="0"/>
              <a:t>Other Costs</a:t>
            </a:r>
          </a:p>
          <a:p>
            <a:pPr lvl="1" eaLnBrk="1" hangingPunct="1">
              <a:defRPr/>
            </a:pPr>
            <a:r>
              <a:rPr lang="en-US" sz="2000" dirty="0" smtClean="0"/>
              <a:t>Bottled Water: $300-500/household/year</a:t>
            </a:r>
          </a:p>
          <a:p>
            <a:pPr lvl="1" eaLnBrk="1" hangingPunct="1">
              <a:defRPr/>
            </a:pPr>
            <a:r>
              <a:rPr lang="en-US" sz="2000" dirty="0" smtClean="0"/>
              <a:t>O &amp; M of treatment unit: $20/month/household</a:t>
            </a:r>
          </a:p>
          <a:p>
            <a:pPr eaLnBrk="1" hangingPunct="1">
              <a:defRPr/>
            </a:pPr>
            <a:endParaRPr lang="en-US" sz="2800" dirty="0" smtClean="0"/>
          </a:p>
          <a:p>
            <a:pPr eaLnBrk="1" hangingPunct="1">
              <a:defRPr/>
            </a:pPr>
            <a:endParaRPr lang="en-US" sz="2800"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174082" name="Rectangle 2"/>
          <p:cNvSpPr>
            <a:spLocks noGrp="1" noChangeArrowheads="1"/>
          </p:cNvSpPr>
          <p:nvPr>
            <p:ph type="title"/>
          </p:nvPr>
        </p:nvSpPr>
        <p:spPr/>
        <p:txBody>
          <a:bodyPr/>
          <a:lstStyle/>
          <a:p>
            <a:pPr eaLnBrk="1" hangingPunct="1">
              <a:defRPr/>
            </a:pPr>
            <a:r>
              <a:rPr lang="en-US" smtClean="0"/>
              <a:t>“Price Tag” of Contamination</a:t>
            </a:r>
          </a:p>
        </p:txBody>
      </p:sp>
      <p:sp>
        <p:nvSpPr>
          <p:cNvPr id="174083" name="Rectangle 3"/>
          <p:cNvSpPr>
            <a:spLocks noGrp="1" noChangeArrowheads="1"/>
          </p:cNvSpPr>
          <p:nvPr>
            <p:ph type="body" idx="1"/>
          </p:nvPr>
        </p:nvSpPr>
        <p:spPr>
          <a:xfrm>
            <a:off x="685800" y="1676400"/>
            <a:ext cx="7772400" cy="4114800"/>
          </a:xfrm>
        </p:spPr>
        <p:txBody>
          <a:bodyPr/>
          <a:lstStyle/>
          <a:p>
            <a:pPr eaLnBrk="1" hangingPunct="1">
              <a:lnSpc>
                <a:spcPct val="90000"/>
              </a:lnSpc>
              <a:defRPr/>
            </a:pPr>
            <a:r>
              <a:rPr lang="en-US" sz="2800" smtClean="0"/>
              <a:t>Indirect costs</a:t>
            </a:r>
          </a:p>
          <a:p>
            <a:pPr lvl="1" eaLnBrk="1" hangingPunct="1">
              <a:lnSpc>
                <a:spcPct val="90000"/>
              </a:lnSpc>
              <a:defRPr/>
            </a:pPr>
            <a:r>
              <a:rPr lang="en-US" sz="2400" smtClean="0"/>
              <a:t>Fear of unknown chemicals</a:t>
            </a:r>
          </a:p>
          <a:p>
            <a:pPr lvl="1" eaLnBrk="1" hangingPunct="1">
              <a:lnSpc>
                <a:spcPct val="90000"/>
              </a:lnSpc>
              <a:defRPr/>
            </a:pPr>
            <a:r>
              <a:rPr lang="en-US" sz="2400" smtClean="0"/>
              <a:t>Loss of trust in water system</a:t>
            </a:r>
          </a:p>
          <a:p>
            <a:pPr lvl="1" eaLnBrk="1" hangingPunct="1">
              <a:lnSpc>
                <a:spcPct val="90000"/>
              </a:lnSpc>
              <a:defRPr/>
            </a:pPr>
            <a:r>
              <a:rPr lang="en-US" sz="2400" smtClean="0"/>
              <a:t>Frustration in lengthy process</a:t>
            </a:r>
          </a:p>
          <a:p>
            <a:pPr lvl="1" eaLnBrk="1" hangingPunct="1">
              <a:lnSpc>
                <a:spcPct val="90000"/>
              </a:lnSpc>
              <a:defRPr/>
            </a:pPr>
            <a:r>
              <a:rPr lang="en-US" sz="2400" smtClean="0"/>
              <a:t>Noise/Appearance of treatment tower</a:t>
            </a:r>
          </a:p>
          <a:p>
            <a:pPr lvl="1" eaLnBrk="1" hangingPunct="1">
              <a:lnSpc>
                <a:spcPct val="90000"/>
              </a:lnSpc>
              <a:defRPr/>
            </a:pPr>
            <a:r>
              <a:rPr lang="en-US" sz="2400" smtClean="0"/>
              <a:t>Change in water qualilty</a:t>
            </a:r>
          </a:p>
          <a:p>
            <a:pPr lvl="1" eaLnBrk="1" hangingPunct="1">
              <a:lnSpc>
                <a:spcPct val="90000"/>
              </a:lnSpc>
              <a:defRPr/>
            </a:pPr>
            <a:r>
              <a:rPr lang="en-US" sz="2400" smtClean="0"/>
              <a:t>Negative press</a:t>
            </a:r>
          </a:p>
          <a:p>
            <a:pPr lvl="1" eaLnBrk="1" hangingPunct="1">
              <a:lnSpc>
                <a:spcPct val="90000"/>
              </a:lnSpc>
              <a:defRPr/>
            </a:pPr>
            <a:r>
              <a:rPr lang="en-US" sz="2400" smtClean="0"/>
              <a:t>Decrease in property values</a:t>
            </a:r>
          </a:p>
          <a:p>
            <a:pPr eaLnBrk="1" hangingPunct="1">
              <a:lnSpc>
                <a:spcPct val="90000"/>
              </a:lnSpc>
              <a:defRPr/>
            </a:pPr>
            <a:r>
              <a:rPr lang="en-US" sz="2800" smtClean="0"/>
              <a:t>Some residents still use individual home treatment device in spite of successful system treatment unit</a:t>
            </a:r>
          </a:p>
          <a:p>
            <a:pPr eaLnBrk="1" hangingPunct="1">
              <a:lnSpc>
                <a:spcPct val="90000"/>
              </a:lnSpc>
              <a:defRPr/>
            </a:pPr>
            <a:r>
              <a:rPr lang="en-US" sz="2800" smtClean="0"/>
              <a:t>“An ounce of prevention is worth a pound of cure”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2529" name="Rectangle 2"/>
          <p:cNvSpPr>
            <a:spLocks noGrp="1" noChangeArrowheads="1"/>
          </p:cNvSpPr>
          <p:nvPr>
            <p:ph type="title" idx="4294967295"/>
          </p:nvPr>
        </p:nvSpPr>
        <p:spPr>
          <a:xfrm>
            <a:off x="0" y="277813"/>
            <a:ext cx="9144000" cy="1139825"/>
          </a:xfrm>
        </p:spPr>
        <p:txBody>
          <a:bodyPr lIns="91440" tIns="45720" rIns="91440" bIns="45720"/>
          <a:lstStyle/>
          <a:p>
            <a:pPr eaLnBrk="1" hangingPunct="1">
              <a:defRPr/>
            </a:pPr>
            <a:r>
              <a:rPr lang="en-US" sz="4000" dirty="0" smtClean="0"/>
              <a:t>Source Water Assessments completed for all public water systems</a:t>
            </a:r>
          </a:p>
        </p:txBody>
      </p:sp>
      <p:sp>
        <p:nvSpPr>
          <p:cNvPr id="22530" name="Rectangle 3"/>
          <p:cNvSpPr>
            <a:spLocks noGrp="1" noChangeArrowheads="1"/>
          </p:cNvSpPr>
          <p:nvPr>
            <p:ph type="body" idx="4294967295"/>
          </p:nvPr>
        </p:nvSpPr>
        <p:spPr/>
        <p:txBody>
          <a:bodyPr/>
          <a:lstStyle/>
          <a:p>
            <a:pPr eaLnBrk="1" hangingPunct="1">
              <a:defRPr/>
            </a:pPr>
            <a:r>
              <a:rPr lang="en-US" dirty="0" smtClean="0"/>
              <a:t>Groundwater: 948 systems statewide</a:t>
            </a:r>
          </a:p>
          <a:p>
            <a:pPr eaLnBrk="1" hangingPunct="1">
              <a:defRPr/>
            </a:pPr>
            <a:endParaRPr lang="en-US" sz="1600" dirty="0" smtClean="0"/>
          </a:p>
          <a:p>
            <a:pPr eaLnBrk="1" hangingPunct="1">
              <a:defRPr/>
            </a:pPr>
            <a:r>
              <a:rPr lang="en-US" dirty="0" smtClean="0"/>
              <a:t>Surface Water: 154 systems statewide</a:t>
            </a:r>
          </a:p>
          <a:p>
            <a:pPr eaLnBrk="1" hangingPunct="1">
              <a:defRPr/>
            </a:pPr>
            <a:endParaRPr lang="en-US" sz="1600" dirty="0" smtClean="0"/>
          </a:p>
          <a:p>
            <a:pPr eaLnBrk="1" hangingPunct="1">
              <a:defRPr/>
            </a:pPr>
            <a:r>
              <a:rPr lang="en-US" dirty="0" smtClean="0"/>
              <a:t>Each assessment unique to individual water system</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4"/>
          <p:cNvSpPr>
            <a:spLocks noGrp="1"/>
          </p:cNvSpPr>
          <p:nvPr>
            <p:ph type="ftr" sz="quarter" idx="1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1.3 - Source &amp; Wellhead  Protection</a:t>
            </a:r>
          </a:p>
        </p:txBody>
      </p:sp>
      <p:sp>
        <p:nvSpPr>
          <p:cNvPr id="29699" name="Slide Number Placeholder 5"/>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fld id="{DDB7A204-994C-4E1C-B9E9-0F767D6CEAEB}" type="slidenum">
              <a:rPr lang="en-US" altLang="en-US" sz="1400" smtClean="0"/>
              <a:pPr eaLnBrk="1" hangingPunct="1">
                <a:spcBef>
                  <a:spcPct val="50000"/>
                </a:spcBef>
                <a:buClrTx/>
                <a:buSzTx/>
                <a:buFontTx/>
                <a:buNone/>
              </a:pPr>
              <a:t>27</a:t>
            </a:fld>
            <a:endParaRPr lang="en-US" altLang="en-US" sz="1400" smtClean="0"/>
          </a:p>
        </p:txBody>
      </p:sp>
      <p:sp>
        <p:nvSpPr>
          <p:cNvPr id="148482" name="Rectangle 2"/>
          <p:cNvSpPr>
            <a:spLocks noGrp="1" noChangeArrowheads="1"/>
          </p:cNvSpPr>
          <p:nvPr>
            <p:ph type="title"/>
          </p:nvPr>
        </p:nvSpPr>
        <p:spPr/>
        <p:txBody>
          <a:bodyPr/>
          <a:lstStyle/>
          <a:p>
            <a:pPr eaLnBrk="1" hangingPunct="1">
              <a:defRPr/>
            </a:pPr>
            <a:r>
              <a:rPr lang="en-US" smtClean="0"/>
              <a:t>Capture Zone</a:t>
            </a:r>
          </a:p>
        </p:txBody>
      </p:sp>
      <p:pic>
        <p:nvPicPr>
          <p:cNvPr id="29701" name="Picture 3"/>
          <p:cNvPicPr>
            <a:picLocks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0" y="1295400"/>
            <a:ext cx="9144000" cy="5181600"/>
          </a:xfr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oter Placeholder 4"/>
          <p:cNvSpPr>
            <a:spLocks noGrp="1"/>
          </p:cNvSpPr>
          <p:nvPr>
            <p:ph type="ftr" sz="quarter" idx="1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1.3 - Source &amp; Wellhead  Protection</a:t>
            </a:r>
          </a:p>
        </p:txBody>
      </p:sp>
      <p:sp>
        <p:nvSpPr>
          <p:cNvPr id="30723" name="Slide Number Placeholder 5"/>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fld id="{DEC7721D-F023-4C2A-85D8-C5116D732BA8}" type="slidenum">
              <a:rPr lang="en-US" altLang="en-US" sz="1400" smtClean="0"/>
              <a:pPr eaLnBrk="1" hangingPunct="1">
                <a:spcBef>
                  <a:spcPct val="50000"/>
                </a:spcBef>
                <a:buClrTx/>
                <a:buSzTx/>
                <a:buFontTx/>
                <a:buNone/>
              </a:pPr>
              <a:t>28</a:t>
            </a:fld>
            <a:endParaRPr lang="en-US" altLang="en-US" sz="1400" smtClean="0"/>
          </a:p>
        </p:txBody>
      </p:sp>
      <p:sp>
        <p:nvSpPr>
          <p:cNvPr id="150530" name="Rectangle 2"/>
          <p:cNvSpPr>
            <a:spLocks noGrp="1" noChangeArrowheads="1"/>
          </p:cNvSpPr>
          <p:nvPr>
            <p:ph type="title"/>
          </p:nvPr>
        </p:nvSpPr>
        <p:spPr/>
        <p:txBody>
          <a:bodyPr/>
          <a:lstStyle/>
          <a:p>
            <a:pPr eaLnBrk="1" hangingPunct="1">
              <a:defRPr/>
            </a:pPr>
            <a:r>
              <a:rPr lang="en-US" smtClean="0"/>
              <a:t>Capture Zone</a:t>
            </a:r>
          </a:p>
        </p:txBody>
      </p:sp>
      <p:pic>
        <p:nvPicPr>
          <p:cNvPr id="30725" name="Picture 3"/>
          <p:cNvPicPr>
            <a:picLocks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0" y="1341438"/>
            <a:ext cx="9144000" cy="5135562"/>
          </a:xfrm>
          <a:noFill/>
          <a:extLst>
            <a:ext uri="{909E8E84-426E-40DD-AFC4-6F175D3DCCD1}">
              <a14:hiddenFill xmlns:a14="http://schemas.microsoft.com/office/drawing/2010/main">
                <a:solidFill>
                  <a:srgbClr val="FFFFFF"/>
                </a:solidFill>
              </a14:hiddenFill>
            </a:ext>
          </a:extLst>
        </p:spPr>
      </p:pic>
      <p:pic>
        <p:nvPicPr>
          <p:cNvPr id="3072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524000"/>
            <a:ext cx="21336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185346" name="Rectangle 2"/>
          <p:cNvSpPr>
            <a:spLocks noChangeArrowheads="1"/>
          </p:cNvSpPr>
          <p:nvPr/>
        </p:nvSpPr>
        <p:spPr bwMode="auto">
          <a:xfrm>
            <a:off x="1066800" y="304800"/>
            <a:ext cx="7543800" cy="1431925"/>
          </a:xfrm>
          <a:prstGeom prst="rect">
            <a:avLst/>
          </a:prstGeom>
          <a:noFill/>
          <a:ln w="9525">
            <a:noFill/>
            <a:miter lim="800000"/>
            <a:headEnd/>
            <a:tailEnd/>
          </a:ln>
          <a:effectLst/>
        </p:spPr>
        <p:txBody>
          <a:bodyPr anchor="ctr"/>
          <a:lstStyle/>
          <a:p>
            <a:pPr algn="ctr">
              <a:defRPr/>
            </a:pPr>
            <a:r>
              <a:rPr lang="en-US" sz="4400">
                <a:solidFill>
                  <a:schemeClr val="tx2"/>
                </a:solidFill>
                <a:effectLst>
                  <a:outerShdw blurRad="38100" dist="38100" dir="2700000" algn="tl">
                    <a:srgbClr val="000000"/>
                  </a:outerShdw>
                </a:effectLst>
              </a:rPr>
              <a:t>Procedures for Delineation: Groundwater</a:t>
            </a:r>
          </a:p>
        </p:txBody>
      </p:sp>
      <p:sp>
        <p:nvSpPr>
          <p:cNvPr id="185347" name="Rectangle 3"/>
          <p:cNvSpPr>
            <a:spLocks noChangeArrowheads="1"/>
          </p:cNvSpPr>
          <p:nvPr/>
        </p:nvSpPr>
        <p:spPr bwMode="auto">
          <a:xfrm>
            <a:off x="1066800" y="1981200"/>
            <a:ext cx="3695700" cy="4114800"/>
          </a:xfrm>
          <a:prstGeom prst="rect">
            <a:avLst/>
          </a:prstGeom>
          <a:noFill/>
          <a:ln w="9525">
            <a:noFill/>
            <a:miter lim="800000"/>
            <a:headEnd/>
            <a:tailEnd/>
          </a:ln>
          <a:effectLst/>
        </p:spPr>
        <p:txBody>
          <a:bodyPr/>
          <a:lstStyle/>
          <a:p>
            <a:pPr marL="342900" indent="-342900">
              <a:lnSpc>
                <a:spcPct val="90000"/>
              </a:lnSpc>
              <a:spcBef>
                <a:spcPct val="20000"/>
              </a:spcBef>
              <a:buClr>
                <a:schemeClr val="tx2"/>
              </a:buClr>
              <a:buSzPct val="75000"/>
              <a:buFont typeface="Wingdings" pitchFamily="2" charset="2"/>
              <a:buChar char="n"/>
              <a:defRPr/>
            </a:pPr>
            <a:r>
              <a:rPr lang="en-US" sz="2800">
                <a:effectLst>
                  <a:outerShdw blurRad="38100" dist="38100" dir="2700000" algn="tl">
                    <a:srgbClr val="000000"/>
                  </a:outerShdw>
                </a:effectLst>
              </a:rPr>
              <a:t>Identify that part of the aquifer that supplies water to the well or spring</a:t>
            </a:r>
          </a:p>
          <a:p>
            <a:pPr marL="342900" indent="-342900">
              <a:lnSpc>
                <a:spcPct val="90000"/>
              </a:lnSpc>
              <a:spcBef>
                <a:spcPct val="20000"/>
              </a:spcBef>
              <a:buClr>
                <a:schemeClr val="tx2"/>
              </a:buClr>
              <a:buSzPct val="75000"/>
              <a:buFont typeface="Wingdings" pitchFamily="2" charset="2"/>
              <a:buChar char="n"/>
              <a:defRPr/>
            </a:pPr>
            <a:r>
              <a:rPr lang="en-US" sz="2800">
                <a:effectLst>
                  <a:outerShdw blurRad="38100" dist="38100" dir="2700000" algn="tl">
                    <a:srgbClr val="000000"/>
                  </a:outerShdw>
                </a:effectLst>
              </a:rPr>
              <a:t>Site-specific parameters</a:t>
            </a:r>
          </a:p>
          <a:p>
            <a:pPr marL="342900" indent="-342900">
              <a:lnSpc>
                <a:spcPct val="90000"/>
              </a:lnSpc>
              <a:spcBef>
                <a:spcPct val="20000"/>
              </a:spcBef>
              <a:buClr>
                <a:schemeClr val="tx2"/>
              </a:buClr>
              <a:buSzPct val="75000"/>
              <a:buFont typeface="Wingdings" pitchFamily="2" charset="2"/>
              <a:buChar char="n"/>
              <a:defRPr/>
            </a:pPr>
            <a:r>
              <a:rPr lang="en-US" sz="2800">
                <a:effectLst>
                  <a:outerShdw blurRad="38100" dist="38100" dir="2700000" algn="tl">
                    <a:srgbClr val="000000"/>
                  </a:outerShdw>
                </a:effectLst>
              </a:rPr>
              <a:t>Radius a function </a:t>
            </a:r>
          </a:p>
          <a:p>
            <a:pPr marL="342900" indent="-342900">
              <a:lnSpc>
                <a:spcPct val="90000"/>
              </a:lnSpc>
              <a:spcBef>
                <a:spcPct val="20000"/>
              </a:spcBef>
              <a:buClr>
                <a:schemeClr val="tx2"/>
              </a:buClr>
              <a:buSzPct val="75000"/>
              <a:buFont typeface="Wingdings" pitchFamily="2" charset="2"/>
              <a:buNone/>
              <a:defRPr/>
            </a:pPr>
            <a:r>
              <a:rPr lang="en-US" sz="2800">
                <a:effectLst>
                  <a:outerShdw blurRad="38100" dist="38100" dir="2700000" algn="tl">
                    <a:srgbClr val="000000"/>
                  </a:outerShdw>
                </a:effectLst>
              </a:rPr>
              <a:t>   of time</a:t>
            </a:r>
          </a:p>
          <a:p>
            <a:pPr marL="342900" indent="-342900">
              <a:lnSpc>
                <a:spcPct val="90000"/>
              </a:lnSpc>
              <a:spcBef>
                <a:spcPct val="20000"/>
              </a:spcBef>
              <a:buClr>
                <a:schemeClr val="tx2"/>
              </a:buClr>
              <a:buSzPct val="75000"/>
              <a:buFont typeface="Wingdings" pitchFamily="2" charset="2"/>
              <a:buChar char="n"/>
              <a:defRPr/>
            </a:pPr>
            <a:r>
              <a:rPr lang="en-US" sz="2800">
                <a:effectLst>
                  <a:outerShdw blurRad="38100" dist="38100" dir="2700000" algn="tl">
                    <a:srgbClr val="000000"/>
                  </a:outerShdw>
                </a:effectLst>
              </a:rPr>
              <a:t>Project to the surface</a:t>
            </a:r>
          </a:p>
        </p:txBody>
      </p:sp>
      <p:sp>
        <p:nvSpPr>
          <p:cNvPr id="31749" name="Oval 4" descr="80%"/>
          <p:cNvSpPr>
            <a:spLocks noChangeArrowheads="1"/>
          </p:cNvSpPr>
          <p:nvPr/>
        </p:nvSpPr>
        <p:spPr bwMode="auto">
          <a:xfrm>
            <a:off x="5410200" y="3276600"/>
            <a:ext cx="2667000" cy="533400"/>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31750" name="AutoShape 5"/>
          <p:cNvSpPr>
            <a:spLocks noChangeArrowheads="1"/>
          </p:cNvSpPr>
          <p:nvPr/>
        </p:nvSpPr>
        <p:spPr bwMode="auto">
          <a:xfrm>
            <a:off x="5486400" y="4267200"/>
            <a:ext cx="2514600" cy="1828800"/>
          </a:xfrm>
          <a:prstGeom prst="can">
            <a:avLst>
              <a:gd name="adj" fmla="val 25000"/>
            </a:avLst>
          </a:prstGeom>
          <a:solidFill>
            <a:schemeClr val="accent1"/>
          </a:solidFill>
          <a:ln w="9525">
            <a:solidFill>
              <a:schemeClr val="tx1"/>
            </a:solidFill>
            <a:round/>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31751" name="AutoShape 6"/>
          <p:cNvSpPr>
            <a:spLocks noChangeArrowheads="1"/>
          </p:cNvSpPr>
          <p:nvPr/>
        </p:nvSpPr>
        <p:spPr bwMode="auto">
          <a:xfrm>
            <a:off x="4343400" y="3124200"/>
            <a:ext cx="4800600" cy="838200"/>
          </a:xfrm>
          <a:prstGeom prst="parallelogram">
            <a:avLst>
              <a:gd name="adj" fmla="val 143182"/>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31752" name="Line 7"/>
          <p:cNvSpPr>
            <a:spLocks noChangeShapeType="1"/>
          </p:cNvSpPr>
          <p:nvPr/>
        </p:nvSpPr>
        <p:spPr bwMode="auto">
          <a:xfrm>
            <a:off x="6705600" y="3352800"/>
            <a:ext cx="0" cy="11430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3" name="Line 8"/>
          <p:cNvSpPr>
            <a:spLocks noChangeShapeType="1"/>
          </p:cNvSpPr>
          <p:nvPr/>
        </p:nvSpPr>
        <p:spPr bwMode="auto">
          <a:xfrm>
            <a:off x="6705600" y="4572000"/>
            <a:ext cx="0" cy="1600200"/>
          </a:xfrm>
          <a:prstGeom prst="line">
            <a:avLst/>
          </a:prstGeom>
          <a:noFill/>
          <a:ln w="381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31754" name="AutoShape 9"/>
          <p:cNvSpPr>
            <a:spLocks noChangeArrowheads="1"/>
          </p:cNvSpPr>
          <p:nvPr/>
        </p:nvSpPr>
        <p:spPr bwMode="auto">
          <a:xfrm>
            <a:off x="4038600" y="4114800"/>
            <a:ext cx="4953000" cy="2057400"/>
          </a:xfrm>
          <a:prstGeom prst="cube">
            <a:avLst>
              <a:gd name="adj" fmla="val 2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31755" name="Line 10"/>
          <p:cNvSpPr>
            <a:spLocks noChangeShapeType="1"/>
          </p:cNvSpPr>
          <p:nvPr/>
        </p:nvSpPr>
        <p:spPr bwMode="auto">
          <a:xfrm flipV="1">
            <a:off x="5486400" y="3657600"/>
            <a:ext cx="0" cy="838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756" name="Line 11"/>
          <p:cNvSpPr>
            <a:spLocks noChangeShapeType="1"/>
          </p:cNvSpPr>
          <p:nvPr/>
        </p:nvSpPr>
        <p:spPr bwMode="auto">
          <a:xfrm flipV="1">
            <a:off x="8001000" y="3733800"/>
            <a:ext cx="0" cy="762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757" name="Oval 12"/>
          <p:cNvSpPr>
            <a:spLocks noChangeArrowheads="1"/>
          </p:cNvSpPr>
          <p:nvPr/>
        </p:nvSpPr>
        <p:spPr bwMode="auto">
          <a:xfrm>
            <a:off x="6172200" y="3429000"/>
            <a:ext cx="1066800" cy="152400"/>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31758" name="Oval 13"/>
          <p:cNvSpPr>
            <a:spLocks noChangeArrowheads="1"/>
          </p:cNvSpPr>
          <p:nvPr/>
        </p:nvSpPr>
        <p:spPr bwMode="auto">
          <a:xfrm>
            <a:off x="6172200" y="4419600"/>
            <a:ext cx="1066800" cy="152400"/>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31759" name="Line 14"/>
          <p:cNvSpPr>
            <a:spLocks noChangeShapeType="1"/>
          </p:cNvSpPr>
          <p:nvPr/>
        </p:nvSpPr>
        <p:spPr bwMode="auto">
          <a:xfrm flipV="1">
            <a:off x="6172200" y="3581400"/>
            <a:ext cx="0" cy="914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760" name="Line 15"/>
          <p:cNvSpPr>
            <a:spLocks noChangeShapeType="1"/>
          </p:cNvSpPr>
          <p:nvPr/>
        </p:nvSpPr>
        <p:spPr bwMode="auto">
          <a:xfrm flipV="1">
            <a:off x="7239000" y="3581400"/>
            <a:ext cx="0" cy="914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8001000" cy="1219200"/>
          </a:xfrm>
        </p:spPr>
        <p:txBody>
          <a:bodyPr/>
          <a:lstStyle/>
          <a:p>
            <a:pPr>
              <a:defRPr/>
            </a:pPr>
            <a:r>
              <a:rPr lang="en-US" dirty="0" smtClean="0"/>
              <a:t>Groundwater DWSA</a:t>
            </a:r>
            <a:endParaRPr lang="en-US" dirty="0"/>
          </a:p>
        </p:txBody>
      </p:sp>
      <p:sp>
        <p:nvSpPr>
          <p:cNvPr id="32771" name="Date Placeholder 2"/>
          <p:cNvSpPr>
            <a:spLocks noGrp="1"/>
          </p:cNvSpPr>
          <p:nvPr>
            <p:ph type="dt" sz="quarter" idx="10"/>
          </p:nvPr>
        </p:nvSpPr>
        <p:spPr>
          <a:xfrm>
            <a:off x="990600" y="6477000"/>
            <a:ext cx="2514600" cy="2286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endParaRPr lang="en-US" altLang="en-US" sz="1400" smtClean="0"/>
          </a:p>
        </p:txBody>
      </p:sp>
      <p:pic>
        <p:nvPicPr>
          <p:cNvPr id="3277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0"/>
            <a:ext cx="91440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186370" name="Rectangle 2"/>
          <p:cNvSpPr>
            <a:spLocks noChangeArrowheads="1"/>
          </p:cNvSpPr>
          <p:nvPr/>
        </p:nvSpPr>
        <p:spPr bwMode="auto">
          <a:xfrm>
            <a:off x="982663" y="320675"/>
            <a:ext cx="7627937" cy="1416050"/>
          </a:xfrm>
          <a:prstGeom prst="rect">
            <a:avLst/>
          </a:prstGeom>
          <a:noFill/>
          <a:ln w="9525">
            <a:noFill/>
            <a:miter lim="800000"/>
            <a:headEnd/>
            <a:tailEnd/>
          </a:ln>
          <a:effectLst/>
        </p:spPr>
        <p:txBody>
          <a:bodyPr anchor="ctr"/>
          <a:lstStyle/>
          <a:p>
            <a:pPr algn="ctr">
              <a:defRPr/>
            </a:pPr>
            <a:r>
              <a:rPr lang="en-US" sz="4400">
                <a:solidFill>
                  <a:schemeClr val="tx2"/>
                </a:solidFill>
                <a:effectLst>
                  <a:outerShdw blurRad="38100" dist="38100" dir="2700000" algn="tl">
                    <a:srgbClr val="000000"/>
                  </a:outerShdw>
                </a:effectLst>
              </a:rPr>
              <a:t>Hydrogeologic Mapping</a:t>
            </a:r>
          </a:p>
        </p:txBody>
      </p:sp>
      <p:pic>
        <p:nvPicPr>
          <p:cNvPr id="33796" name="Picture 3" descr="mitchell dwp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676400"/>
            <a:ext cx="6248400" cy="440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8"/>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143000" y="584200"/>
            <a:ext cx="6407150" cy="6121400"/>
          </a:xfrm>
          <a:ln w="3175">
            <a:solidFill>
              <a:schemeClr val="tx1"/>
            </a:solidFill>
          </a:ln>
        </p:spPr>
      </p:pic>
      <p:sp>
        <p:nvSpPr>
          <p:cNvPr id="34819" name="TextBox 3"/>
          <p:cNvSpPr txBox="1">
            <a:spLocks noChangeArrowheads="1"/>
          </p:cNvSpPr>
          <p:nvPr/>
        </p:nvSpPr>
        <p:spPr bwMode="auto">
          <a:xfrm>
            <a:off x="2667000" y="0"/>
            <a:ext cx="5029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r>
              <a:rPr lang="en-US" altLang="en-US"/>
              <a:t>Surface Water-DWSA</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pic>
        <p:nvPicPr>
          <p:cNvPr id="35843" name="Picture 4" descr="!OregonGWSWDWSA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90500"/>
            <a:ext cx="8382000"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2" name="Rectangle 5"/>
          <p:cNvSpPr>
            <a:spLocks noGrp="1" noChangeArrowheads="1"/>
          </p:cNvSpPr>
          <p:nvPr>
            <p:ph type="title" idx="4294967295"/>
          </p:nvPr>
        </p:nvSpPr>
        <p:spPr>
          <a:xfrm>
            <a:off x="936625" y="149225"/>
            <a:ext cx="8001000" cy="1143000"/>
          </a:xfrm>
        </p:spPr>
        <p:txBody>
          <a:bodyPr lIns="91440" tIns="45720" rIns="91440" bIns="45720"/>
          <a:lstStyle/>
          <a:p>
            <a:pPr eaLnBrk="1" hangingPunct="1">
              <a:defRPr/>
            </a:pPr>
            <a:r>
              <a:rPr lang="en-US" sz="3600" smtClean="0"/>
              <a:t>Oregon’s source areas for public water systems</a:t>
            </a:r>
          </a:p>
        </p:txBody>
      </p:sp>
      <p:sp>
        <p:nvSpPr>
          <p:cNvPr id="4" name="Slide Number Placeholder 5"/>
          <p:cNvSpPr txBox="1">
            <a:spLocks noGrp="1"/>
          </p:cNvSpPr>
          <p:nvPr/>
        </p:nvSpPr>
        <p:spPr>
          <a:xfrm>
            <a:off x="6553200" y="6356350"/>
            <a:ext cx="2133600" cy="365125"/>
          </a:xfrm>
          <a:prstGeom prst="rect">
            <a:avLst/>
          </a:prstGeom>
          <a:noFill/>
        </p:spPr>
        <p:txBody>
          <a:bodyPr anchor="ctr">
            <a:normAutofit/>
          </a:bodyPr>
          <a:lstStyle/>
          <a:p>
            <a:pPr algn="r" eaLnBrk="0" hangingPunct="0">
              <a:defRPr/>
            </a:pPr>
            <a:fld id="{C34C5545-4EA4-4A24-8172-29DF61B3E42C}" type="slidenum">
              <a:rPr lang="en-US" sz="1200">
                <a:solidFill>
                  <a:schemeClr val="tx1">
                    <a:tint val="75000"/>
                  </a:schemeClr>
                </a:solidFill>
                <a:latin typeface="Tahoma" pitchFamily="34" charset="0"/>
              </a:rPr>
              <a:pPr algn="r" eaLnBrk="0" hangingPunct="0">
                <a:defRPr/>
              </a:pPr>
              <a:t>33</a:t>
            </a:fld>
            <a:endParaRPr lang="en-US" sz="1200">
              <a:solidFill>
                <a:schemeClr val="tx1">
                  <a:tint val="75000"/>
                </a:schemeClr>
              </a:solidFill>
              <a:latin typeface="Tahoma" pitchFamily="34" charset="0"/>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7649" name="Rectangle 1032"/>
          <p:cNvSpPr>
            <a:spLocks noChangeArrowheads="1"/>
          </p:cNvSpPr>
          <p:nvPr/>
        </p:nvSpPr>
        <p:spPr bwMode="auto">
          <a:xfrm>
            <a:off x="304800" y="2209800"/>
            <a:ext cx="2971800" cy="4343400"/>
          </a:xfrm>
          <a:prstGeom prst="rect">
            <a:avLst/>
          </a:prstGeom>
          <a:noFill/>
          <a:ln w="9525">
            <a:noFill/>
            <a:miter lim="800000"/>
            <a:headEnd/>
            <a:tailEnd/>
          </a:ln>
        </p:spPr>
        <p:txBody>
          <a:bodyPr/>
          <a:lstStyle/>
          <a:p>
            <a:pPr marL="342900" indent="-342900">
              <a:spcBef>
                <a:spcPct val="70000"/>
              </a:spcBef>
              <a:buClr>
                <a:schemeClr val="hlink"/>
              </a:buClr>
              <a:buSzPct val="65000"/>
              <a:buFont typeface="Wingdings" pitchFamily="2" charset="2"/>
              <a:buChar char="n"/>
              <a:defRPr/>
            </a:pPr>
            <a:r>
              <a:rPr lang="en-US" altLang="en-US" dirty="0">
                <a:effectLst>
                  <a:outerShdw blurRad="38100" dist="38100" dir="2700000" algn="tl">
                    <a:srgbClr val="000000"/>
                  </a:outerShdw>
                </a:effectLst>
                <a:latin typeface="Arial" charset="0"/>
              </a:rPr>
              <a:t>Inventoried &gt;100 types covering various land uses </a:t>
            </a:r>
          </a:p>
          <a:p>
            <a:pPr marL="342900" indent="-342900">
              <a:spcBef>
                <a:spcPct val="70000"/>
              </a:spcBef>
              <a:buClr>
                <a:schemeClr val="hlink"/>
              </a:buClr>
              <a:buSzPct val="65000"/>
              <a:buFont typeface="Wingdings" pitchFamily="2" charset="2"/>
              <a:buChar char="n"/>
              <a:defRPr/>
            </a:pPr>
            <a:r>
              <a:rPr lang="en-US" dirty="0">
                <a:effectLst>
                  <a:outerShdw blurRad="38100" dist="38100" dir="2700000" algn="tl">
                    <a:srgbClr val="000000"/>
                  </a:outerShdw>
                </a:effectLst>
                <a:latin typeface="Arial" charset="0"/>
              </a:rPr>
              <a:t>Identified &gt;15,000 PCSs in source areas</a:t>
            </a:r>
          </a:p>
          <a:p>
            <a:pPr marL="342900" indent="-342900">
              <a:spcBef>
                <a:spcPct val="70000"/>
              </a:spcBef>
              <a:buClr>
                <a:schemeClr val="hlink"/>
              </a:buClr>
              <a:buSzPct val="65000"/>
              <a:buFont typeface="Wingdings" pitchFamily="2" charset="2"/>
              <a:buChar char="n"/>
              <a:defRPr/>
            </a:pPr>
            <a:r>
              <a:rPr lang="en-US" dirty="0">
                <a:effectLst>
                  <a:outerShdw blurRad="38100" dist="38100" dir="2700000" algn="tl">
                    <a:srgbClr val="000000"/>
                  </a:outerShdw>
                </a:effectLst>
                <a:latin typeface="Arial" charset="0"/>
              </a:rPr>
              <a:t>Access Database – readily accessible data</a:t>
            </a:r>
          </a:p>
        </p:txBody>
      </p:sp>
      <p:sp>
        <p:nvSpPr>
          <p:cNvPr id="27650" name="Rectangle 1036"/>
          <p:cNvSpPr>
            <a:spLocks noGrp="1" noChangeArrowheads="1"/>
          </p:cNvSpPr>
          <p:nvPr>
            <p:ph type="title" idx="4294967295"/>
          </p:nvPr>
        </p:nvSpPr>
        <p:spPr>
          <a:xfrm>
            <a:off x="457200" y="381000"/>
            <a:ext cx="8229600" cy="1371600"/>
          </a:xfrm>
        </p:spPr>
        <p:txBody>
          <a:bodyPr lIns="91440" tIns="45720" rIns="91440" bIns="45720"/>
          <a:lstStyle/>
          <a:p>
            <a:pPr eaLnBrk="1" hangingPunct="1">
              <a:defRPr/>
            </a:pPr>
            <a:r>
              <a:rPr lang="en-US" sz="4000" smtClean="0"/>
              <a:t>SWA includes… List of potential sources of contaminants</a:t>
            </a:r>
            <a:r>
              <a:rPr lang="en-US" sz="3600" i="1" smtClean="0">
                <a:solidFill>
                  <a:srgbClr val="FFCC66"/>
                </a:solidFill>
              </a:rPr>
              <a:t/>
            </a:r>
            <a:br>
              <a:rPr lang="en-US" sz="3600" i="1" smtClean="0">
                <a:solidFill>
                  <a:srgbClr val="FFCC66"/>
                </a:solidFill>
              </a:rPr>
            </a:br>
            <a:endParaRPr lang="en-US" sz="3600" i="1" smtClean="0">
              <a:solidFill>
                <a:srgbClr val="FFCC66"/>
              </a:solidFill>
            </a:endParaRPr>
          </a:p>
        </p:txBody>
      </p:sp>
      <p:pic>
        <p:nvPicPr>
          <p:cNvPr id="36869" name="Picture 1046" descr="P1010206"/>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a:xfrm>
            <a:off x="5938838" y="2390775"/>
            <a:ext cx="2492375" cy="1951038"/>
          </a:xfrm>
          <a:ln w="50800">
            <a:solidFill>
              <a:schemeClr val="bg2"/>
            </a:solidFill>
          </a:ln>
        </p:spPr>
      </p:pic>
      <p:pic>
        <p:nvPicPr>
          <p:cNvPr id="36870" name="Picture 1045" descr="DSCN0049"/>
          <p:cNvPicPr>
            <a:picLocks noGrp="1" noChangeAspect="1" noChangeArrowheads="1"/>
          </p:cNvPicPr>
          <p:nvPr>
            <p:ph sz="quarter" idx="4294967295"/>
          </p:nvPr>
        </p:nvPicPr>
        <p:blipFill>
          <a:blip r:embed="rId4">
            <a:extLst>
              <a:ext uri="{28A0092B-C50C-407E-A947-70E740481C1C}">
                <a14:useLocalDpi xmlns:a14="http://schemas.microsoft.com/office/drawing/2010/main" val="0"/>
              </a:ext>
            </a:extLst>
          </a:blip>
          <a:srcRect/>
          <a:stretch>
            <a:fillRect/>
          </a:stretch>
        </p:blipFill>
        <p:spPr>
          <a:xfrm>
            <a:off x="3429000" y="4191000"/>
            <a:ext cx="2743200" cy="2057400"/>
          </a:xfrm>
          <a:ln w="38100">
            <a:solidFill>
              <a:schemeClr val="bg2"/>
            </a:solidFill>
          </a:ln>
        </p:spPr>
      </p:pic>
      <p:pic>
        <p:nvPicPr>
          <p:cNvPr id="36871" name="Picture 1043" descr="urban"/>
          <p:cNvPicPr>
            <a:picLocks noChangeAspect="1" noChangeArrowheads="1"/>
          </p:cNvPicPr>
          <p:nvPr/>
        </p:nvPicPr>
        <p:blipFill>
          <a:blip r:embed="rId5">
            <a:lum contrast="10000"/>
            <a:extLst>
              <a:ext uri="{28A0092B-C50C-407E-A947-70E740481C1C}">
                <a14:useLocalDpi xmlns:a14="http://schemas.microsoft.com/office/drawing/2010/main" val="0"/>
              </a:ext>
            </a:extLst>
          </a:blip>
          <a:srcRect/>
          <a:stretch>
            <a:fillRect/>
          </a:stretch>
        </p:blipFill>
        <p:spPr bwMode="auto">
          <a:xfrm>
            <a:off x="3276600" y="2286000"/>
            <a:ext cx="2743200" cy="1892300"/>
          </a:xfrm>
          <a:prstGeom prst="rect">
            <a:avLst/>
          </a:prstGeom>
          <a:noFill/>
          <a:ln w="38100">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36872" name="Picture 1044" descr="farm"/>
          <p:cNvPicPr>
            <a:picLocks noChangeAspect="1" noChangeArrowheads="1"/>
          </p:cNvPicPr>
          <p:nvPr/>
        </p:nvPicPr>
        <p:blipFill>
          <a:blip r:embed="rId6">
            <a:lum contrast="22000"/>
            <a:extLst>
              <a:ext uri="{28A0092B-C50C-407E-A947-70E740481C1C}">
                <a14:useLocalDpi xmlns:a14="http://schemas.microsoft.com/office/drawing/2010/main" val="0"/>
              </a:ext>
            </a:extLst>
          </a:blip>
          <a:srcRect/>
          <a:stretch>
            <a:fillRect/>
          </a:stretch>
        </p:blipFill>
        <p:spPr bwMode="auto">
          <a:xfrm>
            <a:off x="6248400" y="4419600"/>
            <a:ext cx="2743200" cy="2057400"/>
          </a:xfrm>
          <a:prstGeom prst="rect">
            <a:avLst/>
          </a:prstGeom>
          <a:noFill/>
          <a:ln w="38100">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36873" name="Text Box 1047"/>
          <p:cNvSpPr txBox="1">
            <a:spLocks noChangeArrowheads="1"/>
          </p:cNvSpPr>
          <p:nvPr/>
        </p:nvSpPr>
        <p:spPr bwMode="auto">
          <a:xfrm>
            <a:off x="3810000" y="2362200"/>
            <a:ext cx="1447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50000"/>
              </a:spcBef>
              <a:buClrTx/>
              <a:buSzTx/>
              <a:buFontTx/>
              <a:buNone/>
            </a:pPr>
            <a:r>
              <a:rPr lang="en-US" altLang="en-US" sz="1800">
                <a:solidFill>
                  <a:schemeClr val="bg2"/>
                </a:solidFill>
                <a:latin typeface="Tahoma" pitchFamily="34" charset="0"/>
              </a:rPr>
              <a:t>Residential &amp; Municipal</a:t>
            </a:r>
          </a:p>
        </p:txBody>
      </p:sp>
      <p:sp>
        <p:nvSpPr>
          <p:cNvPr id="36874" name="Text Box 1048"/>
          <p:cNvSpPr txBox="1">
            <a:spLocks noChangeArrowheads="1"/>
          </p:cNvSpPr>
          <p:nvPr/>
        </p:nvSpPr>
        <p:spPr bwMode="auto">
          <a:xfrm>
            <a:off x="6248400" y="2438400"/>
            <a:ext cx="1447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50000"/>
              </a:spcBef>
              <a:buClrTx/>
              <a:buSzTx/>
              <a:buFontTx/>
              <a:buNone/>
            </a:pPr>
            <a:r>
              <a:rPr lang="en-US" altLang="en-US" sz="1800">
                <a:solidFill>
                  <a:schemeClr val="bg2"/>
                </a:solidFill>
                <a:latin typeface="Tahoma" pitchFamily="34" charset="0"/>
              </a:rPr>
              <a:t>Commercial &amp; Industrial</a:t>
            </a:r>
          </a:p>
        </p:txBody>
      </p:sp>
      <p:sp>
        <p:nvSpPr>
          <p:cNvPr id="36875" name="Text Box 1049"/>
          <p:cNvSpPr txBox="1">
            <a:spLocks noChangeArrowheads="1"/>
          </p:cNvSpPr>
          <p:nvPr/>
        </p:nvSpPr>
        <p:spPr bwMode="auto">
          <a:xfrm>
            <a:off x="6172200" y="44958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50000"/>
              </a:spcBef>
              <a:buClrTx/>
              <a:buSzTx/>
              <a:buFontTx/>
              <a:buNone/>
            </a:pPr>
            <a:r>
              <a:rPr lang="en-US" altLang="en-US" sz="1800">
                <a:solidFill>
                  <a:schemeClr val="bg2"/>
                </a:solidFill>
                <a:latin typeface="Tahoma" pitchFamily="34" charset="0"/>
              </a:rPr>
              <a:t>Forestry and Agriculture</a:t>
            </a:r>
          </a:p>
        </p:txBody>
      </p:sp>
      <p:sp>
        <p:nvSpPr>
          <p:cNvPr id="36876" name="Text Box 1050"/>
          <p:cNvSpPr txBox="1">
            <a:spLocks noChangeArrowheads="1"/>
          </p:cNvSpPr>
          <p:nvPr/>
        </p:nvSpPr>
        <p:spPr bwMode="auto">
          <a:xfrm>
            <a:off x="3429000" y="42672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r">
              <a:spcBef>
                <a:spcPct val="50000"/>
              </a:spcBef>
              <a:buClrTx/>
              <a:buSzTx/>
              <a:buFontTx/>
              <a:buNone/>
            </a:pPr>
            <a:r>
              <a:rPr lang="en-US" altLang="en-US" sz="1800">
                <a:solidFill>
                  <a:schemeClr val="tx2"/>
                </a:solidFill>
                <a:latin typeface="Tahoma" pitchFamily="34" charset="0"/>
              </a:rPr>
              <a:t>Transportation Corridors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0" name="Object 2"/>
          <p:cNvGraphicFramePr>
            <a:graphicFrameLocks noChangeAspect="1"/>
          </p:cNvGraphicFramePr>
          <p:nvPr/>
        </p:nvGraphicFramePr>
        <p:xfrm>
          <a:off x="0" y="0"/>
          <a:ext cx="9144000" cy="6915150"/>
        </p:xfrm>
        <a:graphic>
          <a:graphicData uri="http://schemas.openxmlformats.org/presentationml/2006/ole">
            <mc:AlternateContent xmlns:mc="http://schemas.openxmlformats.org/markup-compatibility/2006">
              <mc:Choice xmlns:v="urn:schemas-microsoft-com:vml" Requires="v">
                <p:oleObj spid="_x0000_s37897" name="Slide" r:id="rId4" imgW="4572000" imgH="3429000" progId="PowerPoint.Slide.8">
                  <p:embed/>
                </p:oleObj>
              </mc:Choice>
              <mc:Fallback>
                <p:oleObj name="Slide" r:id="rId4" imgW="4572000" imgH="3429000" progId="PowerPoint.Slide.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91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56323" name="Picture 3" descr="FreewayTraffi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667000"/>
            <a:ext cx="2565400" cy="4191000"/>
          </a:xfrm>
          <a:prstGeom prst="rect">
            <a:avLst/>
          </a:prstGeom>
          <a:noFill/>
          <a:ln w="31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6324" name="Line 4"/>
          <p:cNvSpPr>
            <a:spLocks noChangeShapeType="1"/>
          </p:cNvSpPr>
          <p:nvPr/>
        </p:nvSpPr>
        <p:spPr bwMode="auto">
          <a:xfrm flipH="1" flipV="1">
            <a:off x="1905000" y="3429000"/>
            <a:ext cx="3581400" cy="1066800"/>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56326" name="Picture 6" descr="poor-housi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85000" y="914400"/>
            <a:ext cx="2159000" cy="2514600"/>
          </a:xfrm>
          <a:prstGeom prst="rect">
            <a:avLst/>
          </a:prstGeom>
          <a:noFill/>
          <a:ln w="317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6329" name="Picture 9" descr="lcss_noletter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876800"/>
            <a:ext cx="19812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7" name="Line 7"/>
          <p:cNvSpPr>
            <a:spLocks noChangeShapeType="1"/>
          </p:cNvSpPr>
          <p:nvPr/>
        </p:nvSpPr>
        <p:spPr bwMode="auto">
          <a:xfrm>
            <a:off x="5410200" y="5105400"/>
            <a:ext cx="2514600" cy="914400"/>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6330" name="Line 10"/>
          <p:cNvSpPr>
            <a:spLocks noChangeShapeType="1"/>
          </p:cNvSpPr>
          <p:nvPr/>
        </p:nvSpPr>
        <p:spPr bwMode="auto">
          <a:xfrm flipV="1">
            <a:off x="5105400" y="1295400"/>
            <a:ext cx="2590800" cy="1981200"/>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63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633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563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632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632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63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4" grpId="0" animBg="1"/>
      <p:bldP spid="56327" grpId="0" animBg="1"/>
      <p:bldP spid="5633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9697" name="Rectangle 2"/>
          <p:cNvSpPr>
            <a:spLocks noGrp="1" noChangeArrowheads="1"/>
          </p:cNvSpPr>
          <p:nvPr>
            <p:ph type="title" idx="4294967295"/>
          </p:nvPr>
        </p:nvSpPr>
        <p:spPr>
          <a:xfrm>
            <a:off x="685800" y="228600"/>
            <a:ext cx="7772400" cy="1006475"/>
          </a:xfrm>
        </p:spPr>
        <p:txBody>
          <a:bodyPr lIns="91440" tIns="45720" rIns="91440" bIns="45720"/>
          <a:lstStyle/>
          <a:p>
            <a:pPr eaLnBrk="1" hangingPunct="1">
              <a:defRPr/>
            </a:pPr>
            <a:r>
              <a:rPr lang="en-US" sz="4000" smtClean="0"/>
              <a:t>SWA includes…</a:t>
            </a:r>
          </a:p>
        </p:txBody>
      </p:sp>
      <p:sp>
        <p:nvSpPr>
          <p:cNvPr id="29698" name="Rectangle 3"/>
          <p:cNvSpPr>
            <a:spLocks noGrp="1" noChangeArrowheads="1"/>
          </p:cNvSpPr>
          <p:nvPr>
            <p:ph type="body" idx="4294967295"/>
          </p:nvPr>
        </p:nvSpPr>
        <p:spPr>
          <a:xfrm>
            <a:off x="457200" y="1905000"/>
            <a:ext cx="8001000" cy="4572000"/>
          </a:xfrm>
        </p:spPr>
        <p:txBody>
          <a:bodyPr/>
          <a:lstStyle/>
          <a:p>
            <a:pPr eaLnBrk="1" hangingPunct="1">
              <a:lnSpc>
                <a:spcPct val="90000"/>
              </a:lnSpc>
              <a:spcBef>
                <a:spcPct val="40000"/>
              </a:spcBef>
              <a:defRPr/>
            </a:pPr>
            <a:r>
              <a:rPr lang="en-US" sz="2800" dirty="0" smtClean="0"/>
              <a:t>Evaluation of sensitive areas within source area</a:t>
            </a:r>
            <a:endParaRPr lang="en-US" sz="2400" dirty="0" smtClean="0"/>
          </a:p>
          <a:p>
            <a:pPr lvl="1" eaLnBrk="1" hangingPunct="1">
              <a:lnSpc>
                <a:spcPct val="80000"/>
              </a:lnSpc>
              <a:defRPr/>
            </a:pPr>
            <a:r>
              <a:rPr lang="en-US" sz="2600" dirty="0" smtClean="0"/>
              <a:t>Aquifer characteristics and ease with which water can move from the surface to the aquifer, </a:t>
            </a:r>
          </a:p>
          <a:p>
            <a:pPr lvl="1" eaLnBrk="1" hangingPunct="1">
              <a:lnSpc>
                <a:spcPct val="80000"/>
              </a:lnSpc>
              <a:defRPr/>
            </a:pPr>
            <a:r>
              <a:rPr lang="en-US" sz="2600" dirty="0" smtClean="0"/>
              <a:t>Chemical or </a:t>
            </a:r>
            <a:r>
              <a:rPr lang="en-US" sz="2600" dirty="0" err="1" smtClean="0"/>
              <a:t>coliform</a:t>
            </a:r>
            <a:r>
              <a:rPr lang="en-US" sz="2600" dirty="0" smtClean="0"/>
              <a:t> detections, </a:t>
            </a:r>
          </a:p>
          <a:p>
            <a:pPr lvl="1" eaLnBrk="1" hangingPunct="1">
              <a:lnSpc>
                <a:spcPct val="80000"/>
              </a:lnSpc>
              <a:defRPr/>
            </a:pPr>
            <a:r>
              <a:rPr lang="en-US" sz="2600" dirty="0" smtClean="0"/>
              <a:t>Well construction, and</a:t>
            </a:r>
          </a:p>
          <a:p>
            <a:pPr lvl="1" eaLnBrk="1" hangingPunct="1">
              <a:lnSpc>
                <a:spcPct val="80000"/>
              </a:lnSpc>
              <a:defRPr/>
            </a:pPr>
            <a:r>
              <a:rPr lang="en-US" sz="2600" dirty="0" smtClean="0"/>
              <a:t>Potential contaminant source inventory</a:t>
            </a:r>
          </a:p>
          <a:p>
            <a:pPr eaLnBrk="1" hangingPunct="1">
              <a:lnSpc>
                <a:spcPct val="90000"/>
              </a:lnSpc>
              <a:spcBef>
                <a:spcPct val="40000"/>
              </a:spcBef>
              <a:defRPr/>
            </a:pPr>
            <a:r>
              <a:rPr lang="en-US" sz="2800" dirty="0" smtClean="0"/>
              <a:t>Recommendations for how to protect the water quality, but </a:t>
            </a:r>
            <a:r>
              <a:rPr lang="en-US" sz="2800" i="1" dirty="0" smtClean="0"/>
              <a:t>no new requirements</a:t>
            </a:r>
          </a:p>
          <a:p>
            <a:pPr lvl="1" eaLnBrk="1" hangingPunct="1">
              <a:lnSpc>
                <a:spcPct val="80000"/>
              </a:lnSpc>
              <a:spcBef>
                <a:spcPct val="0"/>
              </a:spcBef>
              <a:buFont typeface="Wingdings" pitchFamily="2" charset="2"/>
              <a:buChar char="ü"/>
              <a:defRPr/>
            </a:pPr>
            <a:endParaRPr lang="en-US" sz="2400" dirty="0" smtClean="0">
              <a:latin typeface="Tahoma" pitchFamily="34" charset="0"/>
              <a:cs typeface="Tahoma" pitchFamily="34" charset="0"/>
            </a:endParaRPr>
          </a:p>
        </p:txBody>
      </p:sp>
      <p:sp>
        <p:nvSpPr>
          <p:cNvPr id="38917" name="Rectangle 3"/>
          <p:cNvSpPr>
            <a:spLocks noChangeArrowheads="1"/>
          </p:cNvSpPr>
          <p:nvPr/>
        </p:nvSpPr>
        <p:spPr bwMode="auto">
          <a:xfrm>
            <a:off x="304800" y="5334000"/>
            <a:ext cx="8458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lnSpc>
                <a:spcPct val="90000"/>
              </a:lnSpc>
              <a:spcBef>
                <a:spcPct val="40000"/>
              </a:spcBef>
              <a:buClrTx/>
              <a:buSzTx/>
              <a:buFont typeface="Arial" charset="0"/>
              <a:buChar char="•"/>
            </a:pPr>
            <a:endParaRPr lang="en-US" altLang="en-US" sz="2800" i="1">
              <a:latin typeface="Arial" charset="0"/>
            </a:endParaRPr>
          </a:p>
        </p:txBody>
      </p:sp>
      <p:sp>
        <p:nvSpPr>
          <p:cNvPr id="38918" name="Rectangle 3"/>
          <p:cNvSpPr>
            <a:spLocks noChangeArrowheads="1"/>
          </p:cNvSpPr>
          <p:nvPr/>
        </p:nvSpPr>
        <p:spPr bwMode="auto">
          <a:xfrm>
            <a:off x="457200" y="4724400"/>
            <a:ext cx="8458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lnSpc>
                <a:spcPct val="90000"/>
              </a:lnSpc>
              <a:spcBef>
                <a:spcPct val="40000"/>
              </a:spcBef>
              <a:buClrTx/>
              <a:buSzTx/>
              <a:buFont typeface="Arial" charset="0"/>
              <a:buChar char="•"/>
            </a:pPr>
            <a:endParaRPr lang="en-US" altLang="en-US" sz="2800">
              <a:latin typeface="Arial" charset="0"/>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36546" name="Rectangle 2"/>
          <p:cNvSpPr>
            <a:spLocks noGrp="1" noChangeArrowheads="1"/>
          </p:cNvSpPr>
          <p:nvPr>
            <p:ph type="title"/>
          </p:nvPr>
        </p:nvSpPr>
        <p:spPr/>
        <p:txBody>
          <a:bodyPr/>
          <a:lstStyle/>
          <a:p>
            <a:pPr eaLnBrk="1" hangingPunct="1">
              <a:defRPr/>
            </a:pPr>
            <a:r>
              <a:rPr lang="en-US" smtClean="0"/>
              <a:t>Source Water Assessments</a:t>
            </a:r>
          </a:p>
        </p:txBody>
      </p:sp>
      <p:sp>
        <p:nvSpPr>
          <p:cNvPr id="236547" name="Rectangle 3"/>
          <p:cNvSpPr>
            <a:spLocks noGrp="1" noChangeArrowheads="1"/>
          </p:cNvSpPr>
          <p:nvPr>
            <p:ph type="body" idx="1"/>
          </p:nvPr>
        </p:nvSpPr>
        <p:spPr/>
        <p:txBody>
          <a:bodyPr/>
          <a:lstStyle/>
          <a:p>
            <a:pPr algn="ctr" eaLnBrk="1" hangingPunct="1">
              <a:buFont typeface="Wingdings" pitchFamily="2" charset="2"/>
              <a:buNone/>
              <a:defRPr/>
            </a:pPr>
            <a:endParaRPr lang="en-US" smtClean="0"/>
          </a:p>
          <a:p>
            <a:pPr algn="ctr" eaLnBrk="1" hangingPunct="1">
              <a:buFont typeface="Wingdings" pitchFamily="2" charset="2"/>
              <a:buNone/>
              <a:defRPr/>
            </a:pPr>
            <a:r>
              <a:rPr lang="en-US" smtClean="0"/>
              <a:t>Sensitive Areas (Natural Factors)</a:t>
            </a:r>
          </a:p>
          <a:p>
            <a:pPr algn="ctr" eaLnBrk="1" hangingPunct="1">
              <a:buFont typeface="Wingdings" pitchFamily="2" charset="2"/>
              <a:buNone/>
              <a:defRPr/>
            </a:pPr>
            <a:r>
              <a:rPr lang="en-US" smtClean="0"/>
              <a:t>+</a:t>
            </a:r>
          </a:p>
          <a:p>
            <a:pPr algn="ctr" eaLnBrk="1" hangingPunct="1">
              <a:buFont typeface="Wingdings" pitchFamily="2" charset="2"/>
              <a:buNone/>
              <a:defRPr/>
            </a:pPr>
            <a:r>
              <a:rPr lang="en-US" smtClean="0"/>
              <a:t>Contamination Risks</a:t>
            </a:r>
          </a:p>
          <a:p>
            <a:pPr algn="ctr" eaLnBrk="1" hangingPunct="1">
              <a:buFont typeface="Wingdings" pitchFamily="2" charset="2"/>
              <a:buNone/>
              <a:defRPr/>
            </a:pPr>
            <a:r>
              <a:rPr lang="en-US" smtClean="0"/>
              <a:t>=</a:t>
            </a:r>
          </a:p>
          <a:p>
            <a:pPr algn="ctr" eaLnBrk="1" hangingPunct="1">
              <a:buFont typeface="Wingdings" pitchFamily="2" charset="2"/>
              <a:buNone/>
              <a:defRPr/>
            </a:pPr>
            <a:r>
              <a:rPr lang="en-US" smtClean="0"/>
              <a:t>Susceptibility of the Drinking Water Source</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noChangeArrowheads="1"/>
          </p:cNvSpPr>
          <p:nvPr>
            <p:ph type="ctrTitle"/>
          </p:nvPr>
        </p:nvSpPr>
        <p:spPr/>
        <p:txBody>
          <a:bodyPr/>
          <a:lstStyle/>
          <a:p>
            <a:pPr eaLnBrk="1" hangingPunct="1">
              <a:defRPr/>
            </a:pPr>
            <a:r>
              <a:rPr lang="en-US" smtClean="0"/>
              <a:t>Protecting The Source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38594" name="Rectangle 2"/>
          <p:cNvSpPr>
            <a:spLocks noGrp="1" noChangeArrowheads="1"/>
          </p:cNvSpPr>
          <p:nvPr>
            <p:ph type="title"/>
          </p:nvPr>
        </p:nvSpPr>
        <p:spPr/>
        <p:txBody>
          <a:bodyPr/>
          <a:lstStyle/>
          <a:p>
            <a:pPr eaLnBrk="1" hangingPunct="1">
              <a:defRPr/>
            </a:pPr>
            <a:r>
              <a:rPr lang="en-US" sz="4000" smtClean="0"/>
              <a:t>Protecting the Source</a:t>
            </a:r>
            <a:br>
              <a:rPr lang="en-US" sz="4000" smtClean="0"/>
            </a:br>
            <a:r>
              <a:rPr lang="en-US" sz="3200" i="1" smtClean="0"/>
              <a:t>What Steps Should We Take?</a:t>
            </a:r>
          </a:p>
        </p:txBody>
      </p:sp>
      <p:sp>
        <p:nvSpPr>
          <p:cNvPr id="238595" name="Rectangle 3"/>
          <p:cNvSpPr>
            <a:spLocks noGrp="1" noChangeArrowheads="1"/>
          </p:cNvSpPr>
          <p:nvPr>
            <p:ph type="body" idx="1"/>
          </p:nvPr>
        </p:nvSpPr>
        <p:spPr/>
        <p:txBody>
          <a:bodyPr/>
          <a:lstStyle/>
          <a:p>
            <a:pPr eaLnBrk="1" hangingPunct="1">
              <a:defRPr/>
            </a:pPr>
            <a:r>
              <a:rPr lang="en-US" sz="2800" dirty="0" smtClean="0"/>
              <a:t>Know where the Drinking Water Source Area is located.</a:t>
            </a:r>
          </a:p>
          <a:p>
            <a:pPr lvl="1" eaLnBrk="1" hangingPunct="1">
              <a:defRPr/>
            </a:pPr>
            <a:r>
              <a:rPr lang="en-US" sz="2400" dirty="0" smtClean="0"/>
              <a:t>Within city limits</a:t>
            </a:r>
          </a:p>
          <a:p>
            <a:pPr lvl="1" eaLnBrk="1" hangingPunct="1">
              <a:defRPr/>
            </a:pPr>
            <a:r>
              <a:rPr lang="en-US" sz="2400" dirty="0" smtClean="0"/>
              <a:t>Extends into the county</a:t>
            </a:r>
          </a:p>
          <a:p>
            <a:pPr lvl="1" eaLnBrk="1" hangingPunct="1">
              <a:defRPr/>
            </a:pPr>
            <a:r>
              <a:rPr lang="en-US" sz="2400" dirty="0" smtClean="0"/>
              <a:t>Rural/private land</a:t>
            </a:r>
          </a:p>
          <a:p>
            <a:pPr eaLnBrk="1" hangingPunct="1">
              <a:defRPr/>
            </a:pPr>
            <a:r>
              <a:rPr lang="en-US" sz="2800" dirty="0" smtClean="0"/>
              <a:t>Identify who has jurisdiction/regulatory control?</a:t>
            </a:r>
          </a:p>
          <a:p>
            <a:pPr lvl="1" eaLnBrk="1" hangingPunct="1">
              <a:defRPr/>
            </a:pPr>
            <a:r>
              <a:rPr lang="en-US" sz="2400" dirty="0" smtClean="0"/>
              <a:t>City</a:t>
            </a:r>
          </a:p>
          <a:p>
            <a:pPr lvl="1" eaLnBrk="1" hangingPunct="1">
              <a:defRPr/>
            </a:pPr>
            <a:r>
              <a:rPr lang="en-US" sz="2400" dirty="0" smtClean="0"/>
              <a:t>County</a:t>
            </a:r>
          </a:p>
          <a:p>
            <a:pPr lvl="1" eaLnBrk="1" hangingPunct="1">
              <a:defRPr/>
            </a:pPr>
            <a:r>
              <a:rPr lang="en-US" sz="2400" dirty="0" smtClean="0"/>
              <a:t>Dept of Agriculture</a:t>
            </a:r>
          </a:p>
          <a:p>
            <a:pPr lvl="1" eaLnBrk="1" hangingPunct="1">
              <a:defRPr/>
            </a:pPr>
            <a:r>
              <a:rPr lang="en-US" sz="2400" dirty="0" smtClean="0"/>
              <a:t>US Forest Service / Oregon Forestry Dept</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39618" name="Rectangle 2"/>
          <p:cNvSpPr>
            <a:spLocks noGrp="1" noChangeArrowheads="1"/>
          </p:cNvSpPr>
          <p:nvPr>
            <p:ph type="title"/>
          </p:nvPr>
        </p:nvSpPr>
        <p:spPr/>
        <p:txBody>
          <a:bodyPr/>
          <a:lstStyle/>
          <a:p>
            <a:pPr eaLnBrk="1" hangingPunct="1">
              <a:defRPr/>
            </a:pPr>
            <a:r>
              <a:rPr lang="en-US" sz="4000" smtClean="0"/>
              <a:t>Protecting the Source</a:t>
            </a:r>
            <a:br>
              <a:rPr lang="en-US" sz="4000" smtClean="0"/>
            </a:br>
            <a:r>
              <a:rPr lang="en-US" sz="3200" i="1" smtClean="0"/>
              <a:t>Developing Protection Strategies</a:t>
            </a:r>
          </a:p>
        </p:txBody>
      </p:sp>
      <p:sp>
        <p:nvSpPr>
          <p:cNvPr id="239619" name="Rectangle 3"/>
          <p:cNvSpPr>
            <a:spLocks noGrp="1" noChangeArrowheads="1"/>
          </p:cNvSpPr>
          <p:nvPr>
            <p:ph type="body" idx="1"/>
          </p:nvPr>
        </p:nvSpPr>
        <p:spPr/>
        <p:txBody>
          <a:bodyPr/>
          <a:lstStyle/>
          <a:p>
            <a:pPr eaLnBrk="1" hangingPunct="1">
              <a:lnSpc>
                <a:spcPct val="90000"/>
              </a:lnSpc>
              <a:defRPr/>
            </a:pPr>
            <a:r>
              <a:rPr lang="en-US" sz="2400" dirty="0" smtClean="0"/>
              <a:t>Use Source Water Assessment to identify high- and moderate- risks.  Update list</a:t>
            </a:r>
          </a:p>
          <a:p>
            <a:pPr lvl="1" eaLnBrk="1" hangingPunct="1">
              <a:lnSpc>
                <a:spcPct val="90000"/>
              </a:lnSpc>
              <a:defRPr/>
            </a:pPr>
            <a:r>
              <a:rPr lang="en-US" sz="2000" dirty="0" smtClean="0"/>
              <a:t>Risk factors</a:t>
            </a:r>
          </a:p>
          <a:p>
            <a:pPr lvl="1" eaLnBrk="1" hangingPunct="1">
              <a:lnSpc>
                <a:spcPct val="90000"/>
              </a:lnSpc>
              <a:defRPr/>
            </a:pPr>
            <a:r>
              <a:rPr lang="en-US" sz="2000" dirty="0" smtClean="0"/>
              <a:t>Aquifer sensitivity</a:t>
            </a:r>
          </a:p>
          <a:p>
            <a:pPr eaLnBrk="1" hangingPunct="1">
              <a:lnSpc>
                <a:spcPct val="90000"/>
              </a:lnSpc>
              <a:defRPr/>
            </a:pPr>
            <a:r>
              <a:rPr lang="en-US" sz="2400" dirty="0" smtClean="0"/>
              <a:t>Evaluate based on</a:t>
            </a:r>
          </a:p>
          <a:p>
            <a:pPr lvl="1" eaLnBrk="1" hangingPunct="1">
              <a:lnSpc>
                <a:spcPct val="90000"/>
              </a:lnSpc>
              <a:defRPr/>
            </a:pPr>
            <a:r>
              <a:rPr lang="en-US" sz="2000" dirty="0" smtClean="0"/>
              <a:t>Benefit achieved (risk reduction, economic factors)</a:t>
            </a:r>
          </a:p>
          <a:p>
            <a:pPr lvl="1" eaLnBrk="1" hangingPunct="1">
              <a:lnSpc>
                <a:spcPct val="90000"/>
              </a:lnSpc>
              <a:defRPr/>
            </a:pPr>
            <a:r>
              <a:rPr lang="en-US" sz="2000" dirty="0" smtClean="0"/>
              <a:t>Challenges (time, staff, cost)</a:t>
            </a:r>
          </a:p>
          <a:p>
            <a:pPr lvl="1" eaLnBrk="1" hangingPunct="1">
              <a:lnSpc>
                <a:spcPct val="90000"/>
              </a:lnSpc>
              <a:defRPr/>
            </a:pPr>
            <a:r>
              <a:rPr lang="en-US" sz="2000" dirty="0" smtClean="0"/>
              <a:t>Community buy in</a:t>
            </a:r>
          </a:p>
          <a:p>
            <a:pPr lvl="1" eaLnBrk="1" hangingPunct="1">
              <a:lnSpc>
                <a:spcPct val="90000"/>
              </a:lnSpc>
              <a:defRPr/>
            </a:pPr>
            <a:r>
              <a:rPr lang="en-US" sz="2000" dirty="0" smtClean="0"/>
              <a:t>Long-term plans</a:t>
            </a:r>
          </a:p>
          <a:p>
            <a:pPr eaLnBrk="1" hangingPunct="1">
              <a:lnSpc>
                <a:spcPct val="90000"/>
              </a:lnSpc>
              <a:defRPr/>
            </a:pPr>
            <a:r>
              <a:rPr lang="en-US" sz="2400" dirty="0" smtClean="0"/>
              <a:t>Associate appropriate BMPs with each identified risk</a:t>
            </a:r>
          </a:p>
          <a:p>
            <a:pPr eaLnBrk="1" hangingPunct="1">
              <a:defRPr/>
            </a:pPr>
            <a:r>
              <a:rPr lang="en-US" sz="2400" dirty="0" smtClean="0"/>
              <a:t>Implementation of  BMPs through Local authority</a:t>
            </a:r>
          </a:p>
          <a:p>
            <a:pPr lvl="1" eaLnBrk="1" hangingPunct="1">
              <a:defRPr/>
            </a:pPr>
            <a:r>
              <a:rPr lang="en-US" sz="1800" dirty="0" smtClean="0"/>
              <a:t>Through land use planning process or through changes in City code</a:t>
            </a:r>
          </a:p>
          <a:p>
            <a:pPr eaLnBrk="1" hangingPunct="1">
              <a:lnSpc>
                <a:spcPct val="90000"/>
              </a:lnSpc>
              <a:defRPr/>
            </a:pPr>
            <a:endParaRPr lang="en-US" sz="2800" dirty="0" smtClean="0"/>
          </a:p>
          <a:p>
            <a:pPr eaLnBrk="1" hangingPunct="1">
              <a:lnSpc>
                <a:spcPct val="90000"/>
              </a:lnSpc>
              <a:defRPr/>
            </a:pPr>
            <a:endParaRPr lang="en-US" sz="2800" dirty="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pic>
        <p:nvPicPr>
          <p:cNvPr id="44035" name="Picture 4" descr="recommended actions checkl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28600"/>
            <a:ext cx="83820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40642" name="Rectangle 2"/>
          <p:cNvSpPr>
            <a:spLocks noGrp="1" noChangeArrowheads="1"/>
          </p:cNvSpPr>
          <p:nvPr>
            <p:ph type="title"/>
          </p:nvPr>
        </p:nvSpPr>
        <p:spPr/>
        <p:txBody>
          <a:bodyPr/>
          <a:lstStyle/>
          <a:p>
            <a:pPr eaLnBrk="1" hangingPunct="1">
              <a:defRPr/>
            </a:pPr>
            <a:r>
              <a:rPr lang="en-US" smtClean="0"/>
              <a:t>Implementation Matrix: Prioritizing the Approach</a:t>
            </a:r>
          </a:p>
        </p:txBody>
      </p:sp>
      <p:graphicFrame>
        <p:nvGraphicFramePr>
          <p:cNvPr id="240718" name="Group 78"/>
          <p:cNvGraphicFramePr>
            <a:graphicFrameLocks noGrp="1"/>
          </p:cNvGraphicFramePr>
          <p:nvPr>
            <p:ph type="tbl" idx="1"/>
          </p:nvPr>
        </p:nvGraphicFramePr>
        <p:xfrm>
          <a:off x="685800" y="1641475"/>
          <a:ext cx="7772400" cy="5005388"/>
        </p:xfrm>
        <a:graphic>
          <a:graphicData uri="http://schemas.openxmlformats.org/drawingml/2006/table">
            <a:tbl>
              <a:tblPr/>
              <a:tblGrid>
                <a:gridCol w="1943100"/>
                <a:gridCol w="1943100"/>
                <a:gridCol w="1943100"/>
                <a:gridCol w="1943100"/>
              </a:tblGrid>
              <a:tr h="1371757">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BMPs</a:t>
                      </a:r>
                    </a:p>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100" b="0" i="0" u="none" strike="noStrike" cap="none" normalizeH="0" baseline="0" smtClean="0">
                          <a:ln>
                            <a:noFill/>
                          </a:ln>
                          <a:solidFill>
                            <a:schemeClr val="hlink"/>
                          </a:solidFill>
                          <a:effectLst>
                            <a:outerShdw blurRad="38100" dist="38100" dir="2700000" algn="tl">
                              <a:srgbClr val="000000"/>
                            </a:outerShdw>
                          </a:effectLst>
                          <a:latin typeface="Times New Roman" pitchFamily="18" charset="0"/>
                        </a:rPr>
                        <a:t>Ease of Implementation</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BMPs for High Risk PCSs</a:t>
                      </a: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BMPs for Mod Risk PCSs</a:t>
                      </a: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rPr>
                        <a:t>BMPs for Low Risk PCSs</a:t>
                      </a: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7405">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800" b="0" i="0" u="none" strike="noStrike" cap="none" normalizeH="0" baseline="0" smtClean="0">
                          <a:ln>
                            <a:noFill/>
                          </a:ln>
                          <a:solidFill>
                            <a:schemeClr val="hlink"/>
                          </a:solidFill>
                          <a:effectLst>
                            <a:outerShdw blurRad="38100" dist="38100" dir="2700000" algn="tl">
                              <a:srgbClr val="000000"/>
                            </a:outerShdw>
                          </a:effectLst>
                          <a:latin typeface="Times New Roman" pitchFamily="18" charset="0"/>
                        </a:rPr>
                        <a:t>Easy to do</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200" b="0" i="0" u="none" strike="noStrike" cap="none" normalizeH="0" baseline="0" smtClean="0">
                          <a:ln>
                            <a:noFill/>
                          </a:ln>
                          <a:solidFill>
                            <a:schemeClr val="folHlink"/>
                          </a:solidFill>
                          <a:effectLst>
                            <a:outerShdw blurRad="38100" dist="38100" dir="2700000" algn="tl">
                              <a:srgbClr val="000000"/>
                            </a:outerShdw>
                          </a:effectLst>
                          <a:latin typeface="Times New Roman" pitchFamily="18" charset="0"/>
                        </a:rPr>
                        <a:t>High Risk PCS BMP Easy to do</a:t>
                      </a:r>
                      <a:endParaRPr kumimoji="0" lang="en-US" sz="2800" b="0" i="0" u="none" strike="noStrike" cap="none" normalizeH="0" baseline="0" smtClean="0">
                        <a:ln>
                          <a:noFill/>
                        </a:ln>
                        <a:solidFill>
                          <a:schemeClr val="folHlink"/>
                        </a:solidFill>
                        <a:effectLst>
                          <a:outerShdw blurRad="38100" dist="38100" dir="2700000" algn="tl">
                            <a:srgbClr val="000000"/>
                          </a:outerShdw>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n-US" sz="2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1757">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800" b="0" i="0" u="none" strike="noStrike" cap="none" normalizeH="0" baseline="0" smtClean="0">
                          <a:ln>
                            <a:noFill/>
                          </a:ln>
                          <a:solidFill>
                            <a:schemeClr val="hlink"/>
                          </a:solidFill>
                          <a:effectLst>
                            <a:outerShdw blurRad="38100" dist="38100" dir="2700000" algn="tl">
                              <a:srgbClr val="000000"/>
                            </a:outerShdw>
                          </a:effectLst>
                          <a:latin typeface="Times New Roman" pitchFamily="18" charset="0"/>
                        </a:rPr>
                        <a:t>Mod difficult to do</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4469">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800" b="0" i="0" u="none" strike="noStrike" cap="none" normalizeH="0" baseline="0" smtClean="0">
                          <a:ln>
                            <a:noFill/>
                          </a:ln>
                          <a:solidFill>
                            <a:schemeClr val="hlink"/>
                          </a:solidFill>
                          <a:effectLst>
                            <a:outerShdw blurRad="38100" dist="38100" dir="2700000" algn="tl">
                              <a:srgbClr val="000000"/>
                            </a:outerShdw>
                          </a:effectLst>
                          <a:latin typeface="Times New Roman" pitchFamily="18" charset="0"/>
                        </a:rPr>
                        <a:t>Difficult to do</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n-US" sz="2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200" b="0" i="0" u="none" strike="noStrike" cap="none" normalizeH="0" baseline="0" smtClean="0">
                          <a:ln>
                            <a:noFill/>
                          </a:ln>
                          <a:solidFill>
                            <a:schemeClr val="folHlink"/>
                          </a:solidFill>
                          <a:effectLst>
                            <a:outerShdw blurRad="38100" dist="38100" dir="2700000" algn="tl">
                              <a:srgbClr val="000000"/>
                            </a:outerShdw>
                          </a:effectLst>
                          <a:latin typeface="Times New Roman" pitchFamily="18" charset="0"/>
                        </a:rPr>
                        <a:t>Low Risk PCS</a:t>
                      </a:r>
                    </a:p>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en-US" sz="2200" b="0" i="0" u="none" strike="noStrike" cap="none" normalizeH="0" baseline="0" smtClean="0">
                          <a:ln>
                            <a:noFill/>
                          </a:ln>
                          <a:solidFill>
                            <a:schemeClr val="folHlink"/>
                          </a:solidFill>
                          <a:effectLst>
                            <a:outerShdw blurRad="38100" dist="38100" dir="2700000" algn="tl">
                              <a:srgbClr val="000000"/>
                            </a:outerShdw>
                          </a:effectLst>
                          <a:latin typeface="Times New Roman" pitchFamily="18" charset="0"/>
                        </a:rPr>
                        <a:t>BMP Hard to do</a:t>
                      </a:r>
                      <a:endParaRPr kumimoji="0" lang="en-US" sz="2800" b="0" i="0" u="none" strike="noStrike" cap="none" normalizeH="0" baseline="0" smtClean="0">
                        <a:ln>
                          <a:noFill/>
                        </a:ln>
                        <a:solidFill>
                          <a:schemeClr val="folHlink"/>
                        </a:solidFill>
                        <a:effectLst>
                          <a:outerShdw blurRad="38100" dist="38100" dir="2700000" algn="tl">
                            <a:srgbClr val="000000"/>
                          </a:outerShdw>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327682" name="Rectangle 2"/>
          <p:cNvSpPr>
            <a:spLocks noGrp="1" noChangeArrowheads="1"/>
          </p:cNvSpPr>
          <p:nvPr>
            <p:ph type="title" idx="4294967295"/>
          </p:nvPr>
        </p:nvSpPr>
        <p:spPr/>
        <p:txBody>
          <a:bodyPr lIns="91440" tIns="45720" rIns="91440" bIns="45720">
            <a:normAutofit fontScale="90000"/>
          </a:bodyPr>
          <a:lstStyle/>
          <a:p>
            <a:pPr eaLnBrk="1" hangingPunct="1">
              <a:defRPr/>
            </a:pPr>
            <a:r>
              <a:rPr lang="en-US" sz="4000" smtClean="0"/>
              <a:t>Examples of Drinking Water Protection Strategies</a:t>
            </a:r>
            <a:r>
              <a:rPr lang="en-US" sz="3600" smtClean="0"/>
              <a:t> </a:t>
            </a:r>
          </a:p>
        </p:txBody>
      </p:sp>
      <p:sp>
        <p:nvSpPr>
          <p:cNvPr id="71682" name="Rectangle 3"/>
          <p:cNvSpPr>
            <a:spLocks noGrp="1" noChangeArrowheads="1"/>
          </p:cNvSpPr>
          <p:nvPr>
            <p:ph idx="4294967295"/>
          </p:nvPr>
        </p:nvSpPr>
        <p:spPr/>
        <p:txBody>
          <a:bodyPr/>
          <a:lstStyle/>
          <a:p>
            <a:pPr eaLnBrk="1" hangingPunct="1">
              <a:lnSpc>
                <a:spcPct val="90000"/>
              </a:lnSpc>
              <a:defRPr/>
            </a:pPr>
            <a:r>
              <a:rPr lang="en-US" sz="2400" smtClean="0"/>
              <a:t>public awareness – news features, sign installation</a:t>
            </a:r>
          </a:p>
          <a:p>
            <a:pPr eaLnBrk="1" hangingPunct="1">
              <a:lnSpc>
                <a:spcPct val="90000"/>
              </a:lnSpc>
              <a:defRPr/>
            </a:pPr>
            <a:r>
              <a:rPr lang="en-US" sz="2400" smtClean="0"/>
              <a:t>incorporate pollution prevention concepts and BMPs for high-risk locations</a:t>
            </a:r>
          </a:p>
          <a:p>
            <a:pPr eaLnBrk="1" hangingPunct="1">
              <a:lnSpc>
                <a:spcPct val="90000"/>
              </a:lnSpc>
              <a:defRPr/>
            </a:pPr>
            <a:r>
              <a:rPr lang="en-US" sz="2400" smtClean="0"/>
              <a:t>household hazardous waste education/collection</a:t>
            </a:r>
          </a:p>
          <a:p>
            <a:pPr eaLnBrk="1" hangingPunct="1">
              <a:lnSpc>
                <a:spcPct val="90000"/>
              </a:lnSpc>
              <a:defRPr/>
            </a:pPr>
            <a:r>
              <a:rPr lang="en-US" sz="2400" smtClean="0"/>
              <a:t>community/watershed spill response plans</a:t>
            </a:r>
          </a:p>
          <a:p>
            <a:pPr eaLnBrk="1" hangingPunct="1">
              <a:lnSpc>
                <a:spcPct val="90000"/>
              </a:lnSpc>
              <a:defRPr/>
            </a:pPr>
            <a:r>
              <a:rPr lang="en-US" sz="2400" smtClean="0"/>
              <a:t>local zoning ordinances </a:t>
            </a:r>
          </a:p>
          <a:p>
            <a:pPr eaLnBrk="1" hangingPunct="1">
              <a:lnSpc>
                <a:spcPct val="90000"/>
              </a:lnSpc>
              <a:defRPr/>
            </a:pPr>
            <a:r>
              <a:rPr lang="en-US" sz="2400" smtClean="0"/>
              <a:t>easements in sensitive areas – agriculture/forestry </a:t>
            </a:r>
          </a:p>
          <a:p>
            <a:pPr eaLnBrk="1" hangingPunct="1">
              <a:lnSpc>
                <a:spcPct val="90000"/>
              </a:lnSpc>
              <a:defRPr/>
            </a:pPr>
            <a:r>
              <a:rPr lang="en-US" sz="2400" smtClean="0"/>
              <a:t>septic system outreach/maintenance program</a:t>
            </a:r>
          </a:p>
          <a:p>
            <a:pPr eaLnBrk="1" hangingPunct="1">
              <a:lnSpc>
                <a:spcPct val="90000"/>
              </a:lnSpc>
              <a:defRPr/>
            </a:pPr>
            <a:r>
              <a:rPr lang="en-US" sz="2400" smtClean="0"/>
              <a:t>technical training for high risk facilities’ employees</a:t>
            </a:r>
          </a:p>
          <a:p>
            <a:pPr eaLnBrk="1" hangingPunct="1">
              <a:lnSpc>
                <a:spcPct val="90000"/>
              </a:lnSpc>
              <a:defRPr/>
            </a:pPr>
            <a:r>
              <a:rPr lang="en-US" sz="2400" smtClean="0"/>
              <a:t>County overlay; early notification re: changes</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40" name="Rectangle 4"/>
          <p:cNvSpPr>
            <a:spLocks noGrp="1" noChangeArrowheads="1"/>
          </p:cNvSpPr>
          <p:nvPr>
            <p:ph type="ctrTitle"/>
          </p:nvPr>
        </p:nvSpPr>
        <p:spPr>
          <a:xfrm>
            <a:off x="762000" y="2819400"/>
            <a:ext cx="7772400" cy="1143000"/>
          </a:xfrm>
        </p:spPr>
        <p:txBody>
          <a:bodyPr/>
          <a:lstStyle/>
          <a:p>
            <a:pPr eaLnBrk="1" hangingPunct="1">
              <a:defRPr/>
            </a:pPr>
            <a:r>
              <a:rPr lang="en-US" altLang="en-US" sz="4800" smtClean="0"/>
              <a:t>Linking Source Water Protection with Groundwater Rule and GWUDI</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Date Placeholder 2"/>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48131" name="Rectangle 10"/>
          <p:cNvSpPr>
            <a:spLocks noChangeArrowheads="1"/>
          </p:cNvSpPr>
          <p:nvPr/>
        </p:nvSpPr>
        <p:spPr bwMode="auto">
          <a:xfrm>
            <a:off x="1676400" y="3048000"/>
            <a:ext cx="76200" cy="2971800"/>
          </a:xfrm>
          <a:prstGeom prst="rect">
            <a:avLst/>
          </a:prstGeom>
          <a:solidFill>
            <a:srgbClr val="FFFFFF"/>
          </a:solidFill>
          <a:ln w="1587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32" name="Rectangle 9"/>
          <p:cNvSpPr>
            <a:spLocks noChangeArrowheads="1"/>
          </p:cNvSpPr>
          <p:nvPr/>
        </p:nvSpPr>
        <p:spPr bwMode="auto">
          <a:xfrm>
            <a:off x="1295400" y="3048000"/>
            <a:ext cx="76200" cy="2971800"/>
          </a:xfrm>
          <a:prstGeom prst="rect">
            <a:avLst/>
          </a:prstGeom>
          <a:solidFill>
            <a:srgbClr val="FFFFFF"/>
          </a:solidFill>
          <a:ln w="1587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33" name="Rectangle 2"/>
          <p:cNvSpPr>
            <a:spLocks noChangeArrowheads="1"/>
          </p:cNvSpPr>
          <p:nvPr/>
        </p:nvSpPr>
        <p:spPr bwMode="auto">
          <a:xfrm>
            <a:off x="457200" y="2514600"/>
            <a:ext cx="8229600" cy="914400"/>
          </a:xfrm>
          <a:prstGeom prst="rect">
            <a:avLst/>
          </a:prstGeom>
          <a:solidFill>
            <a:srgbClr val="FFFF99"/>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34" name="Rectangle 3" descr="Large confetti"/>
          <p:cNvSpPr>
            <a:spLocks noChangeArrowheads="1"/>
          </p:cNvSpPr>
          <p:nvPr/>
        </p:nvSpPr>
        <p:spPr bwMode="auto">
          <a:xfrm>
            <a:off x="457200" y="2895600"/>
            <a:ext cx="8229600" cy="533400"/>
          </a:xfrm>
          <a:prstGeom prst="rect">
            <a:avLst/>
          </a:prstGeom>
          <a:pattFill prst="lgConfetti">
            <a:fgClr>
              <a:schemeClr val="bg1"/>
            </a:fgClr>
            <a:bgClr>
              <a:srgbClr val="FFFF99"/>
            </a:bgClr>
          </a:pattFill>
          <a:ln w="3175">
            <a:solidFill>
              <a:srgbClr val="000000"/>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78532" name="Rectangle 4"/>
          <p:cNvSpPr>
            <a:spLocks noGrp="1" noChangeArrowheads="1"/>
          </p:cNvSpPr>
          <p:nvPr>
            <p:ph type="title"/>
          </p:nvPr>
        </p:nvSpPr>
        <p:spPr/>
        <p:txBody>
          <a:bodyPr/>
          <a:lstStyle/>
          <a:p>
            <a:pPr eaLnBrk="1" hangingPunct="1">
              <a:defRPr/>
            </a:pPr>
            <a:r>
              <a:rPr lang="en-US" sz="4000" smtClean="0"/>
              <a:t>Inadequately Constructed Well Susceptible to Fecal Contamination</a:t>
            </a:r>
          </a:p>
        </p:txBody>
      </p:sp>
      <p:sp>
        <p:nvSpPr>
          <p:cNvPr id="48136" name="Rectangle 5" descr="Dashed horizontal"/>
          <p:cNvSpPr>
            <a:spLocks noChangeArrowheads="1"/>
          </p:cNvSpPr>
          <p:nvPr/>
        </p:nvSpPr>
        <p:spPr bwMode="auto">
          <a:xfrm>
            <a:off x="457200" y="3429000"/>
            <a:ext cx="8229600" cy="838200"/>
          </a:xfrm>
          <a:prstGeom prst="rect">
            <a:avLst/>
          </a:prstGeom>
          <a:pattFill prst="dashHorz">
            <a:fgClr>
              <a:schemeClr val="bg2"/>
            </a:fgClr>
            <a:bgClr>
              <a:srgbClr val="996633"/>
            </a:bgClr>
          </a:patt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37" name="Rectangle 6"/>
          <p:cNvSpPr>
            <a:spLocks noChangeArrowheads="1"/>
          </p:cNvSpPr>
          <p:nvPr/>
        </p:nvSpPr>
        <p:spPr bwMode="auto">
          <a:xfrm>
            <a:off x="457200" y="4267200"/>
            <a:ext cx="8229600" cy="1981200"/>
          </a:xfrm>
          <a:prstGeom prst="rect">
            <a:avLst/>
          </a:prstGeom>
          <a:solidFill>
            <a:srgbClr val="FFFF99"/>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38" name="Rectangle 7"/>
          <p:cNvSpPr>
            <a:spLocks noChangeArrowheads="1"/>
          </p:cNvSpPr>
          <p:nvPr/>
        </p:nvSpPr>
        <p:spPr bwMode="auto">
          <a:xfrm>
            <a:off x="1295400" y="2514600"/>
            <a:ext cx="76200" cy="533400"/>
          </a:xfrm>
          <a:prstGeom prst="rect">
            <a:avLst/>
          </a:prstGeom>
          <a:solidFill>
            <a:srgbClr val="000000"/>
          </a:solidFill>
          <a:ln w="15875">
            <a:solidFill>
              <a:srgbClr val="000000"/>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39" name="Rectangle 11"/>
          <p:cNvSpPr>
            <a:spLocks noChangeArrowheads="1"/>
          </p:cNvSpPr>
          <p:nvPr/>
        </p:nvSpPr>
        <p:spPr bwMode="auto">
          <a:xfrm>
            <a:off x="1371600" y="2286000"/>
            <a:ext cx="304800" cy="3733800"/>
          </a:xfrm>
          <a:prstGeom prst="rect">
            <a:avLst/>
          </a:prstGeom>
          <a:solidFill>
            <a:srgbClr val="FFFFFF"/>
          </a:solidFill>
          <a:ln w="15875">
            <a:solidFill>
              <a:srgbClr val="000000"/>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40" name="Rectangle 12" descr="Dark horizontal"/>
          <p:cNvSpPr>
            <a:spLocks noChangeArrowheads="1"/>
          </p:cNvSpPr>
          <p:nvPr/>
        </p:nvSpPr>
        <p:spPr bwMode="auto">
          <a:xfrm>
            <a:off x="1371600" y="4800600"/>
            <a:ext cx="304800" cy="1143000"/>
          </a:xfrm>
          <a:prstGeom prst="rect">
            <a:avLst/>
          </a:prstGeom>
          <a:pattFill prst="dkHorz">
            <a:fgClr>
              <a:srgbClr val="FFFFFF"/>
            </a:fgClr>
            <a:bgClr>
              <a:srgbClr val="000000"/>
            </a:bgClr>
          </a:pattFill>
          <a:ln w="15875">
            <a:solidFill>
              <a:srgbClr val="000000"/>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41" name="Rectangle 8"/>
          <p:cNvSpPr>
            <a:spLocks noChangeArrowheads="1"/>
          </p:cNvSpPr>
          <p:nvPr/>
        </p:nvSpPr>
        <p:spPr bwMode="auto">
          <a:xfrm>
            <a:off x="1676400" y="2514600"/>
            <a:ext cx="76200" cy="533400"/>
          </a:xfrm>
          <a:prstGeom prst="rect">
            <a:avLst/>
          </a:prstGeom>
          <a:solidFill>
            <a:srgbClr val="000000"/>
          </a:solidFill>
          <a:ln w="15875">
            <a:solidFill>
              <a:srgbClr val="000000"/>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42" name="Freeform 13" descr="Large confetti"/>
          <p:cNvSpPr>
            <a:spLocks/>
          </p:cNvSpPr>
          <p:nvPr/>
        </p:nvSpPr>
        <p:spPr bwMode="auto">
          <a:xfrm>
            <a:off x="457200" y="4267200"/>
            <a:ext cx="8229600" cy="1981200"/>
          </a:xfrm>
          <a:custGeom>
            <a:avLst/>
            <a:gdLst>
              <a:gd name="T0" fmla="*/ 2147483647 w 5184"/>
              <a:gd name="T1" fmla="*/ 2147483647 h 1248"/>
              <a:gd name="T2" fmla="*/ 2147483647 w 5184"/>
              <a:gd name="T3" fmla="*/ 2147483647 h 1248"/>
              <a:gd name="T4" fmla="*/ 2147483647 w 5184"/>
              <a:gd name="T5" fmla="*/ 2147483647 h 1248"/>
              <a:gd name="T6" fmla="*/ 2147483647 w 5184"/>
              <a:gd name="T7" fmla="*/ 2147483647 h 1248"/>
              <a:gd name="T8" fmla="*/ 2147483647 w 5184"/>
              <a:gd name="T9" fmla="*/ 2147483647 h 1248"/>
              <a:gd name="T10" fmla="*/ 2147483647 w 5184"/>
              <a:gd name="T11" fmla="*/ 2147483647 h 1248"/>
              <a:gd name="T12" fmla="*/ 2147483647 w 5184"/>
              <a:gd name="T13" fmla="*/ 2147483647 h 1248"/>
              <a:gd name="T14" fmla="*/ 2147483647 w 5184"/>
              <a:gd name="T15" fmla="*/ 2147483647 h 1248"/>
              <a:gd name="T16" fmla="*/ 2147483647 w 5184"/>
              <a:gd name="T17" fmla="*/ 0 h 1248"/>
              <a:gd name="T18" fmla="*/ 2147483647 w 5184"/>
              <a:gd name="T19" fmla="*/ 0 h 1248"/>
              <a:gd name="T20" fmla="*/ 2147483647 w 5184"/>
              <a:gd name="T21" fmla="*/ 2147483647 h 1248"/>
              <a:gd name="T22" fmla="*/ 0 w 5184"/>
              <a:gd name="T23" fmla="*/ 2147483647 h 1248"/>
              <a:gd name="T24" fmla="*/ 0 w 5184"/>
              <a:gd name="T25" fmla="*/ 0 h 1248"/>
              <a:gd name="T26" fmla="*/ 2147483647 w 5184"/>
              <a:gd name="T27" fmla="*/ 0 h 1248"/>
              <a:gd name="T28" fmla="*/ 2147483647 w 5184"/>
              <a:gd name="T29" fmla="*/ 2147483647 h 1248"/>
              <a:gd name="T30" fmla="*/ 2147483647 w 5184"/>
              <a:gd name="T31" fmla="*/ 2147483647 h 1248"/>
              <a:gd name="T32" fmla="*/ 2147483647 w 5184"/>
              <a:gd name="T33" fmla="*/ 2147483647 h 1248"/>
              <a:gd name="T34" fmla="*/ 2147483647 w 5184"/>
              <a:gd name="T35" fmla="*/ 2147483647 h 1248"/>
              <a:gd name="T36" fmla="*/ 2147483647 w 5184"/>
              <a:gd name="T37" fmla="*/ 2147483647 h 1248"/>
              <a:gd name="T38" fmla="*/ 2147483647 w 5184"/>
              <a:gd name="T39" fmla="*/ 2147483647 h 1248"/>
              <a:gd name="T40" fmla="*/ 2147483647 w 5184"/>
              <a:gd name="T41" fmla="*/ 2147483647 h 1248"/>
              <a:gd name="T42" fmla="*/ 2147483647 w 5184"/>
              <a:gd name="T43" fmla="*/ 2147483647 h 1248"/>
              <a:gd name="T44" fmla="*/ 2147483647 w 5184"/>
              <a:gd name="T45" fmla="*/ 2147483647 h 124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184"/>
              <a:gd name="T70" fmla="*/ 0 h 1248"/>
              <a:gd name="T71" fmla="*/ 5184 w 5184"/>
              <a:gd name="T72" fmla="*/ 1248 h 124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184" h="1248">
                <a:moveTo>
                  <a:pt x="816" y="372"/>
                </a:moveTo>
                <a:lnTo>
                  <a:pt x="868" y="288"/>
                </a:lnTo>
                <a:lnTo>
                  <a:pt x="952" y="216"/>
                </a:lnTo>
                <a:lnTo>
                  <a:pt x="1056" y="144"/>
                </a:lnTo>
                <a:lnTo>
                  <a:pt x="1200" y="96"/>
                </a:lnTo>
                <a:lnTo>
                  <a:pt x="1336" y="68"/>
                </a:lnTo>
                <a:lnTo>
                  <a:pt x="1488" y="48"/>
                </a:lnTo>
                <a:lnTo>
                  <a:pt x="1650" y="30"/>
                </a:lnTo>
                <a:lnTo>
                  <a:pt x="1920" y="0"/>
                </a:lnTo>
                <a:lnTo>
                  <a:pt x="5184" y="0"/>
                </a:lnTo>
                <a:lnTo>
                  <a:pt x="5184" y="1248"/>
                </a:lnTo>
                <a:lnTo>
                  <a:pt x="0" y="1248"/>
                </a:lnTo>
                <a:lnTo>
                  <a:pt x="0" y="0"/>
                </a:lnTo>
                <a:lnTo>
                  <a:pt x="96" y="0"/>
                </a:lnTo>
                <a:lnTo>
                  <a:pt x="196" y="48"/>
                </a:lnTo>
                <a:lnTo>
                  <a:pt x="320" y="140"/>
                </a:lnTo>
                <a:lnTo>
                  <a:pt x="432" y="240"/>
                </a:lnTo>
                <a:lnTo>
                  <a:pt x="484" y="316"/>
                </a:lnTo>
                <a:lnTo>
                  <a:pt x="520" y="388"/>
                </a:lnTo>
                <a:lnTo>
                  <a:pt x="528" y="576"/>
                </a:lnTo>
                <a:lnTo>
                  <a:pt x="528" y="1104"/>
                </a:lnTo>
                <a:lnTo>
                  <a:pt x="816" y="1104"/>
                </a:lnTo>
                <a:lnTo>
                  <a:pt x="816" y="528"/>
                </a:lnTo>
              </a:path>
            </a:pathLst>
          </a:custGeom>
          <a:pattFill prst="lgConfetti">
            <a:fgClr>
              <a:schemeClr val="bg1"/>
            </a:fgClr>
            <a:bgClr>
              <a:srgbClr val="FFFF99"/>
            </a:bgClr>
          </a:pattFill>
          <a:ln w="3175">
            <a:solidFill>
              <a:srgbClr val="000000"/>
            </a:solidFill>
            <a:round/>
            <a:headEnd/>
            <a:tailEnd/>
          </a:ln>
        </p:spPr>
        <p:txBody>
          <a:bodyPr/>
          <a:lstStyle/>
          <a:p>
            <a:endParaRPr lang="en-US"/>
          </a:p>
        </p:txBody>
      </p:sp>
      <p:sp>
        <p:nvSpPr>
          <p:cNvPr id="48143" name="Rectangle 15" descr="Large confetti"/>
          <p:cNvSpPr>
            <a:spLocks noChangeArrowheads="1"/>
          </p:cNvSpPr>
          <p:nvPr/>
        </p:nvSpPr>
        <p:spPr bwMode="auto">
          <a:xfrm>
            <a:off x="1676400" y="3048000"/>
            <a:ext cx="76200" cy="1219200"/>
          </a:xfrm>
          <a:prstGeom prst="rect">
            <a:avLst/>
          </a:prstGeom>
          <a:pattFill prst="lgConfetti">
            <a:fgClr>
              <a:schemeClr val="bg1"/>
            </a:fgClr>
            <a:bgClr>
              <a:srgbClr val="FFFF99"/>
            </a:bgClr>
          </a:patt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44" name="Rectangle 16" descr="Large confetti"/>
          <p:cNvSpPr>
            <a:spLocks noChangeArrowheads="1"/>
          </p:cNvSpPr>
          <p:nvPr/>
        </p:nvSpPr>
        <p:spPr bwMode="auto">
          <a:xfrm>
            <a:off x="1295400" y="3048000"/>
            <a:ext cx="76200" cy="1219200"/>
          </a:xfrm>
          <a:prstGeom prst="rect">
            <a:avLst/>
          </a:prstGeom>
          <a:pattFill prst="lgConfetti">
            <a:fgClr>
              <a:schemeClr val="bg1"/>
            </a:fgClr>
            <a:bgClr>
              <a:srgbClr val="FFFF99"/>
            </a:bgClr>
          </a:patt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45" name="Rectangle 28" descr="Large confetti"/>
          <p:cNvSpPr>
            <a:spLocks noChangeArrowheads="1"/>
          </p:cNvSpPr>
          <p:nvPr/>
        </p:nvSpPr>
        <p:spPr bwMode="auto">
          <a:xfrm>
            <a:off x="1676400" y="4876800"/>
            <a:ext cx="76200" cy="1143000"/>
          </a:xfrm>
          <a:prstGeom prst="rect">
            <a:avLst/>
          </a:prstGeom>
          <a:pattFill prst="lgConfetti">
            <a:fgClr>
              <a:schemeClr val="bg1"/>
            </a:fgClr>
            <a:bgClr>
              <a:srgbClr val="FFFF99"/>
            </a:bgClr>
          </a:patt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46" name="Rectangle 29" descr="Large confetti"/>
          <p:cNvSpPr>
            <a:spLocks noChangeArrowheads="1"/>
          </p:cNvSpPr>
          <p:nvPr/>
        </p:nvSpPr>
        <p:spPr bwMode="auto">
          <a:xfrm>
            <a:off x="1295400" y="4876800"/>
            <a:ext cx="76200" cy="1143000"/>
          </a:xfrm>
          <a:prstGeom prst="rect">
            <a:avLst/>
          </a:prstGeom>
          <a:pattFill prst="lgConfetti">
            <a:fgClr>
              <a:schemeClr val="bg1"/>
            </a:fgClr>
            <a:bgClr>
              <a:srgbClr val="FFFF99"/>
            </a:bgClr>
          </a:patt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78558" name="AutoShape 30"/>
          <p:cNvSpPr>
            <a:spLocks noChangeArrowheads="1"/>
          </p:cNvSpPr>
          <p:nvPr/>
        </p:nvSpPr>
        <p:spPr bwMode="auto">
          <a:xfrm>
            <a:off x="1676400" y="4267200"/>
            <a:ext cx="152400" cy="457200"/>
          </a:xfrm>
          <a:prstGeom prst="downArrow">
            <a:avLst>
              <a:gd name="adj1" fmla="val 41667"/>
              <a:gd name="adj2" fmla="val 84375"/>
            </a:avLst>
          </a:prstGeom>
          <a:solidFill>
            <a:srgbClr val="FF0000"/>
          </a:solidFill>
          <a:ln w="12700" cap="sq">
            <a:solidFill>
              <a:schemeClr val="bg2"/>
            </a:solidFill>
            <a:miter lim="800000"/>
            <a:headEnd type="none" w="sm" len="sm"/>
            <a:tailEnd type="none" w="sm" len="sm"/>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78559" name="AutoShape 31"/>
          <p:cNvSpPr>
            <a:spLocks noChangeArrowheads="1"/>
          </p:cNvSpPr>
          <p:nvPr/>
        </p:nvSpPr>
        <p:spPr bwMode="auto">
          <a:xfrm>
            <a:off x="1219200" y="4267200"/>
            <a:ext cx="152400" cy="457200"/>
          </a:xfrm>
          <a:prstGeom prst="downArrow">
            <a:avLst>
              <a:gd name="adj1" fmla="val 41667"/>
              <a:gd name="adj2" fmla="val 84375"/>
            </a:avLst>
          </a:prstGeom>
          <a:solidFill>
            <a:srgbClr val="FF0000"/>
          </a:solidFill>
          <a:ln w="12700" cap="sq">
            <a:solidFill>
              <a:schemeClr val="bg2"/>
            </a:solidFill>
            <a:miter lim="800000"/>
            <a:headEnd type="none" w="sm" len="sm"/>
            <a:tailEnd type="none" w="sm" len="sm"/>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78561" name="AutoShape 33"/>
          <p:cNvSpPr>
            <a:spLocks noChangeArrowheads="1"/>
          </p:cNvSpPr>
          <p:nvPr/>
        </p:nvSpPr>
        <p:spPr bwMode="auto">
          <a:xfrm rot="-1845764">
            <a:off x="1676400" y="3124200"/>
            <a:ext cx="762000" cy="152400"/>
          </a:xfrm>
          <a:prstGeom prst="leftArrow">
            <a:avLst>
              <a:gd name="adj1" fmla="val 50000"/>
              <a:gd name="adj2" fmla="val 125000"/>
            </a:avLst>
          </a:prstGeom>
          <a:solidFill>
            <a:srgbClr val="FF0000"/>
          </a:solidFill>
          <a:ln w="12700" cap="sq">
            <a:solidFill>
              <a:schemeClr val="bg2"/>
            </a:solidFill>
            <a:miter lim="800000"/>
            <a:headEnd type="none" w="sm" len="sm"/>
            <a:tailEnd type="none" w="sm" len="sm"/>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78562" name="AutoShape 34"/>
          <p:cNvSpPr>
            <a:spLocks noChangeArrowheads="1"/>
          </p:cNvSpPr>
          <p:nvPr/>
        </p:nvSpPr>
        <p:spPr bwMode="auto">
          <a:xfrm>
            <a:off x="2971800" y="3200400"/>
            <a:ext cx="762000" cy="152400"/>
          </a:xfrm>
          <a:prstGeom prst="leftArrow">
            <a:avLst>
              <a:gd name="adj1" fmla="val 50000"/>
              <a:gd name="adj2" fmla="val 125000"/>
            </a:avLst>
          </a:prstGeom>
          <a:solidFill>
            <a:srgbClr val="FF0000"/>
          </a:solidFill>
          <a:ln w="12700" cap="sq">
            <a:solidFill>
              <a:schemeClr val="bg2"/>
            </a:solidFill>
            <a:miter lim="800000"/>
            <a:headEnd type="none" w="sm" len="sm"/>
            <a:tailEnd type="none" w="sm" len="sm"/>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78563" name="AutoShape 35"/>
          <p:cNvSpPr>
            <a:spLocks noChangeArrowheads="1"/>
          </p:cNvSpPr>
          <p:nvPr/>
        </p:nvSpPr>
        <p:spPr bwMode="auto">
          <a:xfrm>
            <a:off x="2971800" y="2971800"/>
            <a:ext cx="762000" cy="152400"/>
          </a:xfrm>
          <a:prstGeom prst="leftArrow">
            <a:avLst>
              <a:gd name="adj1" fmla="val 50000"/>
              <a:gd name="adj2" fmla="val 125000"/>
            </a:avLst>
          </a:prstGeom>
          <a:solidFill>
            <a:srgbClr val="FF0000"/>
          </a:solidFill>
          <a:ln w="12700" cap="sq">
            <a:solidFill>
              <a:schemeClr val="bg2"/>
            </a:solidFill>
            <a:miter lim="800000"/>
            <a:headEnd type="none" w="sm" len="sm"/>
            <a:tailEnd type="none" w="sm" len="sm"/>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278564" name="AutoShape 36"/>
          <p:cNvSpPr>
            <a:spLocks noChangeArrowheads="1"/>
          </p:cNvSpPr>
          <p:nvPr/>
        </p:nvSpPr>
        <p:spPr bwMode="auto">
          <a:xfrm>
            <a:off x="4343400" y="2590800"/>
            <a:ext cx="381000" cy="533400"/>
          </a:xfrm>
          <a:prstGeom prst="downArrow">
            <a:avLst>
              <a:gd name="adj1" fmla="val 50000"/>
              <a:gd name="adj2" fmla="val 35000"/>
            </a:avLst>
          </a:prstGeom>
          <a:solidFill>
            <a:srgbClr val="FF0000"/>
          </a:solidFill>
          <a:ln w="12700" cap="sq">
            <a:solidFill>
              <a:schemeClr val="bg2"/>
            </a:solidFill>
            <a:miter lim="800000"/>
            <a:headEnd type="none" w="sm" len="sm"/>
            <a:tailEnd type="none" w="sm" len="sm"/>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48153" name="Freeform 37" descr="Large confetti"/>
          <p:cNvSpPr>
            <a:spLocks/>
          </p:cNvSpPr>
          <p:nvPr/>
        </p:nvSpPr>
        <p:spPr bwMode="auto">
          <a:xfrm>
            <a:off x="3657600" y="1981200"/>
            <a:ext cx="1890713" cy="533400"/>
          </a:xfrm>
          <a:custGeom>
            <a:avLst/>
            <a:gdLst>
              <a:gd name="T0" fmla="*/ 0 w 1191"/>
              <a:gd name="T1" fmla="*/ 2147483647 h 336"/>
              <a:gd name="T2" fmla="*/ 2147483647 w 1191"/>
              <a:gd name="T3" fmla="*/ 2147483647 h 336"/>
              <a:gd name="T4" fmla="*/ 2147483647 w 1191"/>
              <a:gd name="T5" fmla="*/ 2147483647 h 336"/>
              <a:gd name="T6" fmla="*/ 2147483647 w 1191"/>
              <a:gd name="T7" fmla="*/ 2147483647 h 336"/>
              <a:gd name="T8" fmla="*/ 2147483647 w 1191"/>
              <a:gd name="T9" fmla="*/ 2147483647 h 336"/>
              <a:gd name="T10" fmla="*/ 2147483647 w 1191"/>
              <a:gd name="T11" fmla="*/ 2147483647 h 336"/>
              <a:gd name="T12" fmla="*/ 2147483647 w 1191"/>
              <a:gd name="T13" fmla="*/ 0 h 336"/>
              <a:gd name="T14" fmla="*/ 2147483647 w 1191"/>
              <a:gd name="T15" fmla="*/ 0 h 336"/>
              <a:gd name="T16" fmla="*/ 2147483647 w 1191"/>
              <a:gd name="T17" fmla="*/ 2147483647 h 336"/>
              <a:gd name="T18" fmla="*/ 2147483647 w 1191"/>
              <a:gd name="T19" fmla="*/ 2147483647 h 336"/>
              <a:gd name="T20" fmla="*/ 2147483647 w 1191"/>
              <a:gd name="T21" fmla="*/ 2147483647 h 336"/>
              <a:gd name="T22" fmla="*/ 2147483647 w 1191"/>
              <a:gd name="T23" fmla="*/ 2147483647 h 336"/>
              <a:gd name="T24" fmla="*/ 2147483647 w 1191"/>
              <a:gd name="T25" fmla="*/ 2147483647 h 336"/>
              <a:gd name="T26" fmla="*/ 2147483647 w 1191"/>
              <a:gd name="T27" fmla="*/ 2147483647 h 336"/>
              <a:gd name="T28" fmla="*/ 2147483647 w 1191"/>
              <a:gd name="T29" fmla="*/ 2147483647 h 336"/>
              <a:gd name="T30" fmla="*/ 2147483647 w 1191"/>
              <a:gd name="T31" fmla="*/ 2147483647 h 336"/>
              <a:gd name="T32" fmla="*/ 2147483647 w 1191"/>
              <a:gd name="T33" fmla="*/ 2147483647 h 336"/>
              <a:gd name="T34" fmla="*/ 2147483647 w 1191"/>
              <a:gd name="T35" fmla="*/ 2147483647 h 3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91"/>
              <a:gd name="T55" fmla="*/ 0 h 336"/>
              <a:gd name="T56" fmla="*/ 1191 w 1191"/>
              <a:gd name="T57" fmla="*/ 336 h 3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91" h="336">
                <a:moveTo>
                  <a:pt x="0" y="336"/>
                </a:moveTo>
                <a:lnTo>
                  <a:pt x="96" y="288"/>
                </a:lnTo>
                <a:lnTo>
                  <a:pt x="240" y="240"/>
                </a:lnTo>
                <a:lnTo>
                  <a:pt x="378" y="186"/>
                </a:lnTo>
                <a:lnTo>
                  <a:pt x="432" y="144"/>
                </a:lnTo>
                <a:lnTo>
                  <a:pt x="537" y="24"/>
                </a:lnTo>
                <a:lnTo>
                  <a:pt x="624" y="0"/>
                </a:lnTo>
                <a:lnTo>
                  <a:pt x="720" y="0"/>
                </a:lnTo>
                <a:lnTo>
                  <a:pt x="765" y="12"/>
                </a:lnTo>
                <a:lnTo>
                  <a:pt x="831" y="66"/>
                </a:lnTo>
                <a:lnTo>
                  <a:pt x="906" y="102"/>
                </a:lnTo>
                <a:lnTo>
                  <a:pt x="939" y="141"/>
                </a:lnTo>
                <a:lnTo>
                  <a:pt x="993" y="174"/>
                </a:lnTo>
                <a:lnTo>
                  <a:pt x="1056" y="192"/>
                </a:lnTo>
                <a:lnTo>
                  <a:pt x="1104" y="240"/>
                </a:lnTo>
                <a:lnTo>
                  <a:pt x="1131" y="258"/>
                </a:lnTo>
                <a:lnTo>
                  <a:pt x="1152" y="288"/>
                </a:lnTo>
                <a:lnTo>
                  <a:pt x="1191" y="321"/>
                </a:lnTo>
              </a:path>
            </a:pathLst>
          </a:custGeom>
          <a:pattFill prst="lgConfetti">
            <a:fgClr>
              <a:srgbClr val="996633"/>
            </a:fgClr>
            <a:bgClr>
              <a:schemeClr val="bg2"/>
            </a:bgClr>
          </a:pattFill>
          <a:ln w="12700" cap="sq" cmpd="sng">
            <a:solidFill>
              <a:srgbClr val="996633"/>
            </a:solidFill>
            <a:prstDash val="solid"/>
            <a:round/>
            <a:headEnd type="none" w="sm" len="sm"/>
            <a:tailEnd type="none" w="sm" len="sm"/>
          </a:ln>
        </p:spPr>
        <p:txBody>
          <a:bodyPr wrap="none"/>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fill="hold" grpId="0" nodeType="afterEffect">
                                  <p:stCondLst>
                                    <p:cond delay="0"/>
                                  </p:stCondLst>
                                  <p:childTnLst>
                                    <p:anim calcmode="discrete" valueType="str">
                                      <p:cBhvr>
                                        <p:cTn id="6" dur="1000" fill="hold"/>
                                        <p:tgtEl>
                                          <p:spTgt spid="278564"/>
                                        </p:tgtEl>
                                        <p:attrNameLst>
                                          <p:attrName>style.visibility</p:attrName>
                                        </p:attrNameLst>
                                      </p:cBhvr>
                                      <p:tavLst>
                                        <p:tav tm="0">
                                          <p:val>
                                            <p:strVal val="hidden"/>
                                          </p:val>
                                        </p:tav>
                                        <p:tav tm="50000">
                                          <p:val>
                                            <p:strVal val="visible"/>
                                          </p:val>
                                        </p:tav>
                                      </p:tavLst>
                                    </p:anim>
                                  </p:childTnLst>
                                </p:cTn>
                              </p:par>
                            </p:childTnLst>
                          </p:cTn>
                        </p:par>
                        <p:par>
                          <p:cTn id="7" fill="hold" nodeType="afterGroup">
                            <p:stCondLst>
                              <p:cond delay="1000"/>
                            </p:stCondLst>
                            <p:childTnLst>
                              <p:par>
                                <p:cTn id="8" presetID="35" presetClass="emph" presetSubtype="0" fill="hold" grpId="0" nodeType="afterEffect">
                                  <p:stCondLst>
                                    <p:cond delay="0"/>
                                  </p:stCondLst>
                                  <p:childTnLst>
                                    <p:anim calcmode="discrete" valueType="str">
                                      <p:cBhvr>
                                        <p:cTn id="9" dur="1000" fill="hold"/>
                                        <p:tgtEl>
                                          <p:spTgt spid="278563"/>
                                        </p:tgtEl>
                                        <p:attrNameLst>
                                          <p:attrName>style.visibility</p:attrName>
                                        </p:attrNameLst>
                                      </p:cBhvr>
                                      <p:tavLst>
                                        <p:tav tm="0">
                                          <p:val>
                                            <p:strVal val="hidden"/>
                                          </p:val>
                                        </p:tav>
                                        <p:tav tm="50000">
                                          <p:val>
                                            <p:strVal val="visible"/>
                                          </p:val>
                                        </p:tav>
                                      </p:tavLst>
                                    </p:anim>
                                  </p:childTnLst>
                                </p:cTn>
                              </p:par>
                              <p:par>
                                <p:cTn id="10" presetID="35" presetClass="emph" presetSubtype="0" fill="hold" grpId="0" nodeType="withEffect">
                                  <p:stCondLst>
                                    <p:cond delay="0"/>
                                  </p:stCondLst>
                                  <p:childTnLst>
                                    <p:anim calcmode="discrete" valueType="str">
                                      <p:cBhvr>
                                        <p:cTn id="11" dur="1000" fill="hold"/>
                                        <p:tgtEl>
                                          <p:spTgt spid="278562"/>
                                        </p:tgtEl>
                                        <p:attrNameLst>
                                          <p:attrName>style.visibility</p:attrName>
                                        </p:attrNameLst>
                                      </p:cBhvr>
                                      <p:tavLst>
                                        <p:tav tm="0">
                                          <p:val>
                                            <p:strVal val="hidden"/>
                                          </p:val>
                                        </p:tav>
                                        <p:tav tm="50000">
                                          <p:val>
                                            <p:strVal val="visible"/>
                                          </p:val>
                                        </p:tav>
                                      </p:tavLst>
                                    </p:anim>
                                  </p:childTnLst>
                                </p:cTn>
                              </p:par>
                            </p:childTnLst>
                          </p:cTn>
                        </p:par>
                        <p:par>
                          <p:cTn id="12" fill="hold" nodeType="afterGroup">
                            <p:stCondLst>
                              <p:cond delay="2000"/>
                            </p:stCondLst>
                            <p:childTnLst>
                              <p:par>
                                <p:cTn id="13" presetID="35" presetClass="emph" presetSubtype="0" fill="hold" grpId="0" nodeType="afterEffect">
                                  <p:stCondLst>
                                    <p:cond delay="0"/>
                                  </p:stCondLst>
                                  <p:childTnLst>
                                    <p:anim calcmode="discrete" valueType="str">
                                      <p:cBhvr>
                                        <p:cTn id="14" dur="1000" fill="hold"/>
                                        <p:tgtEl>
                                          <p:spTgt spid="278561"/>
                                        </p:tgtEl>
                                        <p:attrNameLst>
                                          <p:attrName>style.visibility</p:attrName>
                                        </p:attrNameLst>
                                      </p:cBhvr>
                                      <p:tavLst>
                                        <p:tav tm="0">
                                          <p:val>
                                            <p:strVal val="hidden"/>
                                          </p:val>
                                        </p:tav>
                                        <p:tav tm="50000">
                                          <p:val>
                                            <p:strVal val="visible"/>
                                          </p:val>
                                        </p:tav>
                                      </p:tavLst>
                                    </p:anim>
                                  </p:childTnLst>
                                </p:cTn>
                              </p:par>
                            </p:childTnLst>
                          </p:cTn>
                        </p:par>
                        <p:par>
                          <p:cTn id="15" fill="hold" nodeType="afterGroup">
                            <p:stCondLst>
                              <p:cond delay="3000"/>
                            </p:stCondLst>
                            <p:childTnLst>
                              <p:par>
                                <p:cTn id="16" presetID="35" presetClass="emph" presetSubtype="0" fill="hold" grpId="0" nodeType="afterEffect">
                                  <p:stCondLst>
                                    <p:cond delay="0"/>
                                  </p:stCondLst>
                                  <p:childTnLst>
                                    <p:anim calcmode="discrete" valueType="str">
                                      <p:cBhvr>
                                        <p:cTn id="17" dur="1000" fill="hold"/>
                                        <p:tgtEl>
                                          <p:spTgt spid="278558"/>
                                        </p:tgtEl>
                                        <p:attrNameLst>
                                          <p:attrName>style.visibility</p:attrName>
                                        </p:attrNameLst>
                                      </p:cBhvr>
                                      <p:tavLst>
                                        <p:tav tm="0">
                                          <p:val>
                                            <p:strVal val="hidden"/>
                                          </p:val>
                                        </p:tav>
                                        <p:tav tm="50000">
                                          <p:val>
                                            <p:strVal val="visible"/>
                                          </p:val>
                                        </p:tav>
                                      </p:tavLst>
                                    </p:anim>
                                  </p:childTnLst>
                                </p:cTn>
                              </p:par>
                              <p:par>
                                <p:cTn id="18" presetID="35" presetClass="emph" presetSubtype="0" fill="hold" grpId="0" nodeType="withEffect">
                                  <p:stCondLst>
                                    <p:cond delay="0"/>
                                  </p:stCondLst>
                                  <p:childTnLst>
                                    <p:anim calcmode="discrete" valueType="str">
                                      <p:cBhvr>
                                        <p:cTn id="19" dur="1000" fill="hold"/>
                                        <p:tgtEl>
                                          <p:spTgt spid="27855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58" grpId="0" animBg="1"/>
      <p:bldP spid="278559" grpId="0" animBg="1"/>
      <p:bldP spid="278561" grpId="0" animBg="1"/>
      <p:bldP spid="278562" grpId="0" animBg="1"/>
      <p:bldP spid="278563" grpId="0" animBg="1"/>
      <p:bldP spid="27856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Date Placeholder 4"/>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58050" name="Rectangle 2"/>
          <p:cNvSpPr>
            <a:spLocks noGrp="1" noChangeArrowheads="1"/>
          </p:cNvSpPr>
          <p:nvPr>
            <p:ph type="title"/>
          </p:nvPr>
        </p:nvSpPr>
        <p:spPr/>
        <p:txBody>
          <a:bodyPr/>
          <a:lstStyle/>
          <a:p>
            <a:pPr eaLnBrk="1" hangingPunct="1">
              <a:defRPr/>
            </a:pPr>
            <a:r>
              <a:rPr lang="en-US" smtClean="0"/>
              <a:t>Monthly Assessment Monitoring</a:t>
            </a:r>
          </a:p>
        </p:txBody>
      </p:sp>
      <p:sp>
        <p:nvSpPr>
          <p:cNvPr id="258051" name="Rectangle 3"/>
          <p:cNvSpPr>
            <a:spLocks noGrp="1" noChangeArrowheads="1"/>
          </p:cNvSpPr>
          <p:nvPr>
            <p:ph type="body" sz="half" idx="1"/>
          </p:nvPr>
        </p:nvSpPr>
        <p:spPr>
          <a:xfrm>
            <a:off x="685800" y="1641475"/>
            <a:ext cx="3814763" cy="4454525"/>
          </a:xfrm>
        </p:spPr>
        <p:txBody>
          <a:bodyPr/>
          <a:lstStyle/>
          <a:p>
            <a:pPr eaLnBrk="1" hangingPunct="1">
              <a:defRPr/>
            </a:pPr>
            <a:r>
              <a:rPr lang="en-US" sz="2800" smtClean="0"/>
              <a:t>Monthly tracking of samples</a:t>
            </a:r>
          </a:p>
          <a:p>
            <a:pPr lvl="1" eaLnBrk="1" hangingPunct="1">
              <a:defRPr/>
            </a:pPr>
            <a:r>
              <a:rPr lang="en-US" sz="2400" smtClean="0"/>
              <a:t>Schedules now available on SDWIS on-line</a:t>
            </a:r>
          </a:p>
          <a:p>
            <a:pPr lvl="1" eaLnBrk="1" hangingPunct="1">
              <a:defRPr/>
            </a:pPr>
            <a:r>
              <a:rPr lang="en-US" sz="2400" smtClean="0"/>
              <a:t>Violations to be issued for not sampling starting in 2011</a:t>
            </a:r>
          </a:p>
        </p:txBody>
      </p:sp>
      <p:pic>
        <p:nvPicPr>
          <p:cNvPr id="49157" name="Picture 4" descr="coliform samp sched example"/>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343400" y="1752600"/>
            <a:ext cx="4648200" cy="3486150"/>
          </a:xfr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59074" name="Rectangle 2"/>
          <p:cNvSpPr>
            <a:spLocks noGrp="1" noChangeArrowheads="1"/>
          </p:cNvSpPr>
          <p:nvPr>
            <p:ph type="title"/>
          </p:nvPr>
        </p:nvSpPr>
        <p:spPr/>
        <p:txBody>
          <a:bodyPr/>
          <a:lstStyle/>
          <a:p>
            <a:pPr eaLnBrk="1" hangingPunct="1">
              <a:defRPr/>
            </a:pPr>
            <a:r>
              <a:rPr lang="en-US" sz="4000" smtClean="0"/>
              <a:t>The Source Has a Confirmed EC+ result.  What Next?</a:t>
            </a:r>
          </a:p>
        </p:txBody>
      </p:sp>
      <p:sp>
        <p:nvSpPr>
          <p:cNvPr id="259075" name="Rectangle 3"/>
          <p:cNvSpPr>
            <a:spLocks noGrp="1" noChangeArrowheads="1"/>
          </p:cNvSpPr>
          <p:nvPr>
            <p:ph type="body" idx="1"/>
          </p:nvPr>
        </p:nvSpPr>
        <p:spPr/>
        <p:txBody>
          <a:bodyPr/>
          <a:lstStyle/>
          <a:p>
            <a:pPr eaLnBrk="1" hangingPunct="1">
              <a:lnSpc>
                <a:spcPct val="80000"/>
              </a:lnSpc>
              <a:defRPr/>
            </a:pPr>
            <a:r>
              <a:rPr lang="en-US" sz="2400" smtClean="0"/>
              <a:t>Assessment monitoring for that specific source can stop.</a:t>
            </a:r>
          </a:p>
          <a:p>
            <a:pPr lvl="1" eaLnBrk="1" hangingPunct="1">
              <a:lnSpc>
                <a:spcPct val="80000"/>
              </a:lnSpc>
              <a:defRPr/>
            </a:pPr>
            <a:r>
              <a:rPr lang="en-US" sz="2000" smtClean="0"/>
              <a:t>If your water system has multiple sources on assessment monitoring, the other sources must continue with assessment monitoring.</a:t>
            </a:r>
          </a:p>
          <a:p>
            <a:pPr lvl="1" eaLnBrk="1" hangingPunct="1">
              <a:lnSpc>
                <a:spcPct val="80000"/>
              </a:lnSpc>
              <a:defRPr/>
            </a:pPr>
            <a:endParaRPr lang="en-US" sz="2000" smtClean="0"/>
          </a:p>
          <a:p>
            <a:pPr eaLnBrk="1" hangingPunct="1">
              <a:lnSpc>
                <a:spcPct val="80000"/>
              </a:lnSpc>
              <a:defRPr/>
            </a:pPr>
            <a:r>
              <a:rPr lang="en-US" sz="2400" smtClean="0"/>
              <a:t>Regional Hydrogeologist will review the SWA results and determine:</a:t>
            </a:r>
          </a:p>
          <a:p>
            <a:pPr lvl="1" eaLnBrk="1" hangingPunct="1">
              <a:lnSpc>
                <a:spcPct val="80000"/>
              </a:lnSpc>
              <a:defRPr/>
            </a:pPr>
            <a:r>
              <a:rPr lang="en-US" sz="2000" smtClean="0"/>
              <a:t>If GWUDI Coordinator should review results for possible MPA test</a:t>
            </a:r>
          </a:p>
          <a:p>
            <a:pPr lvl="1" eaLnBrk="1" hangingPunct="1">
              <a:lnSpc>
                <a:spcPct val="80000"/>
              </a:lnSpc>
              <a:defRPr/>
            </a:pPr>
            <a:r>
              <a:rPr lang="en-US" sz="2000" smtClean="0"/>
              <a:t>If there are well construction issues that suggest that the groundwater source should be repaired or replaced.</a:t>
            </a:r>
          </a:p>
          <a:p>
            <a:pPr eaLnBrk="1" hangingPunct="1">
              <a:lnSpc>
                <a:spcPct val="80000"/>
              </a:lnSpc>
              <a:defRPr/>
            </a:pPr>
            <a:r>
              <a:rPr lang="en-US" sz="2400" smtClean="0"/>
              <a:t>If needed, the GWUDI Coordinator will contact you regarding MPA testing requirements.</a:t>
            </a:r>
          </a:p>
          <a:p>
            <a:pPr eaLnBrk="1" hangingPunct="1">
              <a:lnSpc>
                <a:spcPct val="80000"/>
              </a:lnSpc>
              <a:defRPr/>
            </a:pPr>
            <a:r>
              <a:rPr lang="en-US" sz="2400" smtClean="0"/>
              <a:t>Communicate with your County/State Health Dept contact</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Number Placeholder 5"/>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fld id="{DD1493FB-C0CC-40F4-871C-7FD2E3F8E65A}" type="slidenum">
              <a:rPr lang="en-US" altLang="en-US" sz="1400" smtClean="0"/>
              <a:pPr eaLnBrk="1" hangingPunct="1">
                <a:spcBef>
                  <a:spcPct val="50000"/>
                </a:spcBef>
                <a:buClrTx/>
                <a:buSzTx/>
                <a:buFontTx/>
                <a:buNone/>
              </a:pPr>
              <a:t>48</a:t>
            </a:fld>
            <a:endParaRPr lang="en-US" altLang="en-US" sz="1400" smtClean="0"/>
          </a:p>
        </p:txBody>
      </p:sp>
      <p:sp>
        <p:nvSpPr>
          <p:cNvPr id="51203" name="Rectangle 2"/>
          <p:cNvSpPr>
            <a:spLocks noGrp="1" noChangeArrowheads="1"/>
          </p:cNvSpPr>
          <p:nvPr>
            <p:ph type="title"/>
          </p:nvPr>
        </p:nvSpPr>
        <p:spPr/>
        <p:txBody>
          <a:bodyPr/>
          <a:lstStyle/>
          <a:p>
            <a:pPr eaLnBrk="1" hangingPunct="1"/>
            <a:r>
              <a:rPr lang="en-US" altLang="en-US" smtClean="0">
                <a:effectLst/>
              </a:rPr>
              <a:t>Pumping Wells Close to Streams</a:t>
            </a:r>
          </a:p>
        </p:txBody>
      </p:sp>
      <p:pic>
        <p:nvPicPr>
          <p:cNvPr id="51204" name="Picture 7"/>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819400" y="1447800"/>
            <a:ext cx="3657600" cy="49720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35842" name="Rectangle 2"/>
          <p:cNvSpPr>
            <a:spLocks noGrp="1" noChangeArrowheads="1"/>
          </p:cNvSpPr>
          <p:nvPr>
            <p:ph type="title"/>
          </p:nvPr>
        </p:nvSpPr>
        <p:spPr/>
        <p:txBody>
          <a:bodyPr/>
          <a:lstStyle/>
          <a:p>
            <a:pPr eaLnBrk="1" hangingPunct="1">
              <a:defRPr/>
            </a:pPr>
            <a:r>
              <a:rPr lang="en-US" smtClean="0"/>
              <a:t>Groundwater Under the Influence of Surface Water</a:t>
            </a:r>
          </a:p>
        </p:txBody>
      </p:sp>
      <p:sp>
        <p:nvSpPr>
          <p:cNvPr id="35843" name="Rectangle 3"/>
          <p:cNvSpPr>
            <a:spLocks noGrp="1" noChangeArrowheads="1"/>
          </p:cNvSpPr>
          <p:nvPr>
            <p:ph type="body" idx="1"/>
          </p:nvPr>
        </p:nvSpPr>
        <p:spPr/>
        <p:txBody>
          <a:bodyPr/>
          <a:lstStyle/>
          <a:p>
            <a:pPr eaLnBrk="1" hangingPunct="1">
              <a:lnSpc>
                <a:spcPct val="90000"/>
              </a:lnSpc>
              <a:defRPr/>
            </a:pPr>
            <a:r>
              <a:rPr lang="en-US" sz="2400" smtClean="0"/>
              <a:t>Water system vulnerable to microorganisms such as Giardia lamblia or Cryptosporidium.</a:t>
            </a:r>
          </a:p>
          <a:p>
            <a:pPr eaLnBrk="1" hangingPunct="1">
              <a:lnSpc>
                <a:spcPct val="90000"/>
              </a:lnSpc>
              <a:defRPr/>
            </a:pPr>
            <a:r>
              <a:rPr lang="en-US" sz="2400" smtClean="0"/>
              <a:t>Protocol for determination:</a:t>
            </a:r>
          </a:p>
          <a:p>
            <a:pPr lvl="1" eaLnBrk="1" hangingPunct="1">
              <a:lnSpc>
                <a:spcPct val="90000"/>
              </a:lnSpc>
              <a:defRPr/>
            </a:pPr>
            <a:r>
              <a:rPr lang="en-US" sz="2400" smtClean="0"/>
              <a:t>Hydrogeologic Assessment (SWA)</a:t>
            </a:r>
          </a:p>
          <a:p>
            <a:pPr lvl="1" eaLnBrk="1" hangingPunct="1">
              <a:lnSpc>
                <a:spcPct val="90000"/>
              </a:lnSpc>
              <a:defRPr/>
            </a:pPr>
            <a:r>
              <a:rPr lang="en-US" sz="2400" smtClean="0"/>
              <a:t>Assessment monitoring - year-long collection of raw water coliform data (if needed): confirmed fecal coliform?</a:t>
            </a:r>
          </a:p>
          <a:p>
            <a:pPr lvl="1" eaLnBrk="1" hangingPunct="1">
              <a:lnSpc>
                <a:spcPct val="90000"/>
              </a:lnSpc>
              <a:defRPr/>
            </a:pPr>
            <a:r>
              <a:rPr lang="en-US" sz="2400" smtClean="0"/>
              <a:t>Microscopic Particulate Analysis (if needed)</a:t>
            </a:r>
          </a:p>
          <a:p>
            <a:pPr eaLnBrk="1" hangingPunct="1">
              <a:lnSpc>
                <a:spcPct val="90000"/>
              </a:lnSpc>
              <a:defRPr/>
            </a:pPr>
            <a:r>
              <a:rPr lang="en-US" sz="2400" smtClean="0"/>
              <a:t>If source determined to be GWUDI, then must treat as a surface water source or take other corrective action.</a:t>
            </a:r>
          </a:p>
          <a:p>
            <a:pPr eaLnBrk="1" hangingPunct="1">
              <a:lnSpc>
                <a:spcPct val="90000"/>
              </a:lnSpc>
              <a:defRPr/>
            </a:pPr>
            <a:r>
              <a:rPr lang="en-US" sz="2400" smtClean="0"/>
              <a:t>Contact Russ Kazmierczak for more details</a:t>
            </a:r>
          </a:p>
          <a:p>
            <a:pPr lvl="1" eaLnBrk="1" hangingPunct="1">
              <a:lnSpc>
                <a:spcPct val="90000"/>
              </a:lnSpc>
              <a:defRPr/>
            </a:pPr>
            <a:r>
              <a:rPr lang="en-US" sz="2400" smtClean="0"/>
              <a:t>(541) 726-2587 x26</a:t>
            </a:r>
          </a:p>
          <a:p>
            <a:pPr eaLnBrk="1" hangingPunct="1">
              <a:lnSpc>
                <a:spcPct val="90000"/>
              </a:lnSpc>
              <a:defRPr/>
            </a:pPr>
            <a:endParaRPr lang="en-US" sz="2400"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Date Placeholder 2"/>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DHS Drinking Water Program</a:t>
            </a:r>
          </a:p>
        </p:txBody>
      </p:sp>
      <p:sp>
        <p:nvSpPr>
          <p:cNvPr id="257026" name="Rectangle 2"/>
          <p:cNvSpPr>
            <a:spLocks noGrp="1" noChangeArrowheads="1"/>
          </p:cNvSpPr>
          <p:nvPr>
            <p:ph type="title"/>
          </p:nvPr>
        </p:nvSpPr>
        <p:spPr/>
        <p:txBody>
          <a:bodyPr/>
          <a:lstStyle/>
          <a:p>
            <a:pPr eaLnBrk="1" hangingPunct="1">
              <a:defRPr/>
            </a:pPr>
            <a:r>
              <a:rPr lang="en-US" sz="4000" dirty="0" smtClean="0"/>
              <a:t>Monthly Assessment Monitoring for GW Rule</a:t>
            </a:r>
          </a:p>
        </p:txBody>
      </p:sp>
      <p:sp>
        <p:nvSpPr>
          <p:cNvPr id="53252" name="Text Box 5"/>
          <p:cNvSpPr txBox="1">
            <a:spLocks noChangeArrowheads="1"/>
          </p:cNvSpPr>
          <p:nvPr/>
        </p:nvSpPr>
        <p:spPr bwMode="auto">
          <a:xfrm>
            <a:off x="762000" y="1524000"/>
            <a:ext cx="7620000" cy="877888"/>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50000"/>
              </a:spcBef>
              <a:buClrTx/>
              <a:buSzTx/>
              <a:buFontTx/>
              <a:buNone/>
            </a:pPr>
            <a:r>
              <a:rPr lang="en-US" altLang="en-US" sz="1600">
                <a:solidFill>
                  <a:schemeClr val="bg2"/>
                </a:solidFill>
                <a:latin typeface="Verdana" pitchFamily="34" charset="0"/>
              </a:rPr>
              <a:t>Wells and Springs identified as susceptible to fecal contamination.</a:t>
            </a:r>
          </a:p>
          <a:p>
            <a:pPr algn="ctr">
              <a:spcBef>
                <a:spcPct val="50000"/>
              </a:spcBef>
              <a:buClrTx/>
              <a:buSzTx/>
              <a:buFontTx/>
              <a:buNone/>
            </a:pPr>
            <a:r>
              <a:rPr lang="en-US" altLang="en-US" sz="1400">
                <a:solidFill>
                  <a:schemeClr val="bg2"/>
                </a:solidFill>
                <a:latin typeface="Verdana" pitchFamily="34" charset="0"/>
              </a:rPr>
              <a:t>High sensitivity &amp; fecal contaminant source (includes surface water) within 2-yr TOT Zone.</a:t>
            </a:r>
          </a:p>
        </p:txBody>
      </p:sp>
      <p:sp>
        <p:nvSpPr>
          <p:cNvPr id="53253" name="Text Box 6"/>
          <p:cNvSpPr txBox="1">
            <a:spLocks noChangeArrowheads="1"/>
          </p:cNvSpPr>
          <p:nvPr/>
        </p:nvSpPr>
        <p:spPr bwMode="auto">
          <a:xfrm>
            <a:off x="3657600" y="2682875"/>
            <a:ext cx="1828800" cy="7302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50000"/>
              </a:spcBef>
              <a:buClrTx/>
              <a:buSzTx/>
              <a:buFontTx/>
              <a:buNone/>
            </a:pPr>
            <a:r>
              <a:rPr lang="en-US" altLang="en-US" sz="1400">
                <a:solidFill>
                  <a:schemeClr val="bg2"/>
                </a:solidFill>
                <a:latin typeface="Verdana" pitchFamily="34" charset="0"/>
              </a:rPr>
              <a:t>Monthly Assessment Monitoring</a:t>
            </a:r>
          </a:p>
        </p:txBody>
      </p:sp>
      <p:sp>
        <p:nvSpPr>
          <p:cNvPr id="53254" name="Text Box 7"/>
          <p:cNvSpPr txBox="1">
            <a:spLocks noChangeArrowheads="1"/>
          </p:cNvSpPr>
          <p:nvPr/>
        </p:nvSpPr>
        <p:spPr bwMode="auto">
          <a:xfrm>
            <a:off x="3657600" y="3673475"/>
            <a:ext cx="1828800" cy="3048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50000"/>
              </a:spcBef>
              <a:buClrTx/>
              <a:buSzTx/>
              <a:buFontTx/>
              <a:buNone/>
            </a:pPr>
            <a:r>
              <a:rPr lang="en-US" altLang="en-US" sz="1400">
                <a:solidFill>
                  <a:schemeClr val="bg2"/>
                </a:solidFill>
                <a:latin typeface="Verdana" pitchFamily="34" charset="0"/>
              </a:rPr>
              <a:t>Confirmed EC +</a:t>
            </a:r>
          </a:p>
        </p:txBody>
      </p:sp>
      <p:sp>
        <p:nvSpPr>
          <p:cNvPr id="53255" name="Text Box 10"/>
          <p:cNvSpPr txBox="1">
            <a:spLocks noChangeArrowheads="1"/>
          </p:cNvSpPr>
          <p:nvPr/>
        </p:nvSpPr>
        <p:spPr bwMode="auto">
          <a:xfrm>
            <a:off x="3657600" y="4283075"/>
            <a:ext cx="1828800" cy="51752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50000"/>
              </a:spcBef>
              <a:buClrTx/>
              <a:buSzTx/>
              <a:buFontTx/>
              <a:buNone/>
            </a:pPr>
            <a:r>
              <a:rPr lang="en-US" altLang="en-US" sz="1400">
                <a:solidFill>
                  <a:schemeClr val="bg2"/>
                </a:solidFill>
                <a:latin typeface="Verdana" pitchFamily="34" charset="0"/>
              </a:rPr>
              <a:t>Is GWUDI an issue?</a:t>
            </a:r>
          </a:p>
        </p:txBody>
      </p:sp>
      <p:sp>
        <p:nvSpPr>
          <p:cNvPr id="49163" name="Text Box 11"/>
          <p:cNvSpPr txBox="1">
            <a:spLocks noChangeArrowheads="1"/>
          </p:cNvSpPr>
          <p:nvPr/>
        </p:nvSpPr>
        <p:spPr bwMode="auto">
          <a:xfrm>
            <a:off x="6553200" y="3570288"/>
            <a:ext cx="2438400" cy="3108325"/>
          </a:xfrm>
          <a:prstGeom prst="rect">
            <a:avLst/>
          </a:prstGeom>
          <a:solidFill>
            <a:schemeClr val="tx2"/>
          </a:solidFill>
          <a:ln w="9525">
            <a:noFill/>
            <a:miter lim="800000"/>
            <a:headEnd/>
            <a:tailEnd/>
          </a:ln>
        </p:spPr>
        <p:txBody>
          <a:bodyPr>
            <a:spAutoFit/>
          </a:bodyPr>
          <a:lstStyle/>
          <a:p>
            <a:pPr algn="ctr" eaLnBrk="0" hangingPunct="0">
              <a:spcBef>
                <a:spcPct val="50000"/>
              </a:spcBef>
              <a:defRPr/>
            </a:pPr>
            <a:r>
              <a:rPr lang="en-US" sz="1400" dirty="0">
                <a:solidFill>
                  <a:schemeClr val="bg2"/>
                </a:solidFill>
                <a:latin typeface="Verdana" pitchFamily="34" charset="0"/>
              </a:rPr>
              <a:t>Corrective actions:</a:t>
            </a:r>
          </a:p>
          <a:p>
            <a:pPr marL="342900" indent="-342900" eaLnBrk="0" hangingPunct="0">
              <a:spcBef>
                <a:spcPct val="50000"/>
              </a:spcBef>
              <a:buFontTx/>
              <a:buAutoNum type="arabicParenR"/>
              <a:defRPr/>
            </a:pPr>
            <a:r>
              <a:rPr lang="en-US" sz="1400" dirty="0">
                <a:solidFill>
                  <a:schemeClr val="bg2"/>
                </a:solidFill>
                <a:latin typeface="Verdana" pitchFamily="34" charset="0"/>
              </a:rPr>
              <a:t>Correct all significant deficiencies</a:t>
            </a:r>
          </a:p>
          <a:p>
            <a:pPr marL="342900" indent="-342900" eaLnBrk="0" hangingPunct="0">
              <a:spcBef>
                <a:spcPct val="50000"/>
              </a:spcBef>
              <a:buFontTx/>
              <a:buAutoNum type="arabicParenR"/>
              <a:defRPr/>
            </a:pPr>
            <a:r>
              <a:rPr lang="en-US" sz="1400" dirty="0">
                <a:solidFill>
                  <a:schemeClr val="bg2"/>
                </a:solidFill>
                <a:latin typeface="Verdana" pitchFamily="34" charset="0"/>
              </a:rPr>
              <a:t>Disconnect water source</a:t>
            </a:r>
          </a:p>
          <a:p>
            <a:pPr marL="342900" indent="-342900" eaLnBrk="0" hangingPunct="0">
              <a:spcBef>
                <a:spcPct val="50000"/>
              </a:spcBef>
              <a:buFontTx/>
              <a:buAutoNum type="arabicParenR"/>
              <a:defRPr/>
            </a:pPr>
            <a:r>
              <a:rPr lang="en-US" sz="1400" dirty="0">
                <a:solidFill>
                  <a:schemeClr val="bg2"/>
                </a:solidFill>
                <a:latin typeface="Verdana" pitchFamily="34" charset="0"/>
              </a:rPr>
              <a:t>Eliminate contamination source</a:t>
            </a:r>
          </a:p>
          <a:p>
            <a:pPr marL="342900" indent="-342900" eaLnBrk="0" hangingPunct="0">
              <a:spcBef>
                <a:spcPct val="50000"/>
              </a:spcBef>
              <a:buFontTx/>
              <a:buAutoNum type="arabicParenR"/>
              <a:defRPr/>
            </a:pPr>
            <a:r>
              <a:rPr lang="en-US" sz="1400" dirty="0">
                <a:solidFill>
                  <a:schemeClr val="bg2"/>
                </a:solidFill>
                <a:latin typeface="Verdana" pitchFamily="34" charset="0"/>
              </a:rPr>
              <a:t>Provide 4-log treatment or reconstruct water source</a:t>
            </a:r>
          </a:p>
        </p:txBody>
      </p:sp>
      <p:sp>
        <p:nvSpPr>
          <p:cNvPr id="53257" name="AutoShape 12"/>
          <p:cNvSpPr>
            <a:spLocks noChangeArrowheads="1"/>
          </p:cNvSpPr>
          <p:nvPr/>
        </p:nvSpPr>
        <p:spPr bwMode="auto">
          <a:xfrm>
            <a:off x="5715000" y="4511675"/>
            <a:ext cx="685800" cy="152400"/>
          </a:xfrm>
          <a:prstGeom prst="rightArrow">
            <a:avLst>
              <a:gd name="adj1" fmla="val 50000"/>
              <a:gd name="adj2" fmla="val 112500"/>
            </a:avLst>
          </a:prstGeom>
          <a:solidFill>
            <a:srgbClr val="FFFF00"/>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53258" name="Text Box 13"/>
          <p:cNvSpPr txBox="1">
            <a:spLocks noChangeArrowheads="1"/>
          </p:cNvSpPr>
          <p:nvPr/>
        </p:nvSpPr>
        <p:spPr bwMode="auto">
          <a:xfrm>
            <a:off x="5791200" y="4206875"/>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50000"/>
              </a:spcBef>
              <a:buClrTx/>
              <a:buSzTx/>
              <a:buFontTx/>
              <a:buNone/>
            </a:pPr>
            <a:r>
              <a:rPr lang="en-US" altLang="en-US" sz="1400">
                <a:solidFill>
                  <a:srgbClr val="000000"/>
                </a:solidFill>
                <a:latin typeface="Verdana" pitchFamily="34" charset="0"/>
              </a:rPr>
              <a:t>No</a:t>
            </a:r>
          </a:p>
        </p:txBody>
      </p:sp>
      <p:sp>
        <p:nvSpPr>
          <p:cNvPr id="53259" name="AutoShape 14"/>
          <p:cNvSpPr>
            <a:spLocks noChangeArrowheads="1"/>
          </p:cNvSpPr>
          <p:nvPr/>
        </p:nvSpPr>
        <p:spPr bwMode="auto">
          <a:xfrm rot="10800000">
            <a:off x="2743200" y="4511675"/>
            <a:ext cx="685800" cy="152400"/>
          </a:xfrm>
          <a:prstGeom prst="rightArrow">
            <a:avLst>
              <a:gd name="adj1" fmla="val 50000"/>
              <a:gd name="adj2" fmla="val 112500"/>
            </a:avLst>
          </a:prstGeom>
          <a:solidFill>
            <a:srgbClr val="FFFF00"/>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53260" name="Text Box 15"/>
          <p:cNvSpPr txBox="1">
            <a:spLocks noChangeArrowheads="1"/>
          </p:cNvSpPr>
          <p:nvPr/>
        </p:nvSpPr>
        <p:spPr bwMode="auto">
          <a:xfrm>
            <a:off x="762000" y="4435475"/>
            <a:ext cx="1828800" cy="3048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50000"/>
              </a:spcBef>
              <a:buClrTx/>
              <a:buSzTx/>
              <a:buFontTx/>
              <a:buNone/>
            </a:pPr>
            <a:r>
              <a:rPr lang="en-US" altLang="en-US" sz="1400">
                <a:solidFill>
                  <a:schemeClr val="bg2"/>
                </a:solidFill>
                <a:latin typeface="Verdana" pitchFamily="34" charset="0"/>
              </a:rPr>
              <a:t>MPA</a:t>
            </a:r>
          </a:p>
        </p:txBody>
      </p:sp>
      <p:sp>
        <p:nvSpPr>
          <p:cNvPr id="53261" name="Text Box 16"/>
          <p:cNvSpPr txBox="1">
            <a:spLocks noChangeArrowheads="1"/>
          </p:cNvSpPr>
          <p:nvPr/>
        </p:nvSpPr>
        <p:spPr bwMode="auto">
          <a:xfrm>
            <a:off x="2895600" y="4206875"/>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50000"/>
              </a:spcBef>
              <a:buClrTx/>
              <a:buSzTx/>
              <a:buFontTx/>
              <a:buNone/>
            </a:pPr>
            <a:r>
              <a:rPr lang="en-US" altLang="en-US" sz="1400">
                <a:solidFill>
                  <a:srgbClr val="000000"/>
                </a:solidFill>
                <a:latin typeface="Verdana" pitchFamily="34" charset="0"/>
              </a:rPr>
              <a:t>Yes</a:t>
            </a:r>
          </a:p>
        </p:txBody>
      </p:sp>
      <p:sp>
        <p:nvSpPr>
          <p:cNvPr id="53262" name="Text Box 17"/>
          <p:cNvSpPr txBox="1">
            <a:spLocks noChangeArrowheads="1"/>
          </p:cNvSpPr>
          <p:nvPr/>
        </p:nvSpPr>
        <p:spPr bwMode="auto">
          <a:xfrm>
            <a:off x="762000" y="4968875"/>
            <a:ext cx="1828800" cy="3048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50000"/>
              </a:spcBef>
              <a:buClrTx/>
              <a:buSzTx/>
              <a:buFontTx/>
              <a:buNone/>
            </a:pPr>
            <a:r>
              <a:rPr lang="en-US" altLang="en-US" sz="1400">
                <a:solidFill>
                  <a:schemeClr val="bg2"/>
                </a:solidFill>
                <a:latin typeface="Verdana" pitchFamily="34" charset="0"/>
              </a:rPr>
              <a:t>Groundwater?</a:t>
            </a:r>
          </a:p>
        </p:txBody>
      </p:sp>
      <p:sp>
        <p:nvSpPr>
          <p:cNvPr id="53263" name="AutoShape 18"/>
          <p:cNvSpPr>
            <a:spLocks noChangeArrowheads="1"/>
          </p:cNvSpPr>
          <p:nvPr/>
        </p:nvSpPr>
        <p:spPr bwMode="auto">
          <a:xfrm>
            <a:off x="2743200" y="5045075"/>
            <a:ext cx="3657600" cy="152400"/>
          </a:xfrm>
          <a:prstGeom prst="rightArrow">
            <a:avLst>
              <a:gd name="adj1" fmla="val 50000"/>
              <a:gd name="adj2" fmla="val 600000"/>
            </a:avLst>
          </a:prstGeom>
          <a:solidFill>
            <a:srgbClr val="FFFF00"/>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53264" name="Text Box 20"/>
          <p:cNvSpPr txBox="1">
            <a:spLocks noChangeArrowheads="1"/>
          </p:cNvSpPr>
          <p:nvPr/>
        </p:nvSpPr>
        <p:spPr bwMode="auto">
          <a:xfrm>
            <a:off x="4191000" y="5197475"/>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50000"/>
              </a:spcBef>
              <a:buClrTx/>
              <a:buSzTx/>
              <a:buFontTx/>
              <a:buNone/>
            </a:pPr>
            <a:r>
              <a:rPr lang="en-US" altLang="en-US" sz="1400">
                <a:solidFill>
                  <a:srgbClr val="000000"/>
                </a:solidFill>
                <a:latin typeface="Verdana" pitchFamily="34" charset="0"/>
              </a:rPr>
              <a:t>Yes</a:t>
            </a:r>
          </a:p>
        </p:txBody>
      </p:sp>
      <p:sp>
        <p:nvSpPr>
          <p:cNvPr id="53265" name="Text Box 21"/>
          <p:cNvSpPr txBox="1">
            <a:spLocks noChangeArrowheads="1"/>
          </p:cNvSpPr>
          <p:nvPr/>
        </p:nvSpPr>
        <p:spPr bwMode="auto">
          <a:xfrm>
            <a:off x="762000" y="5502275"/>
            <a:ext cx="1828800" cy="51752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lgn="ctr">
              <a:spcBef>
                <a:spcPct val="0"/>
              </a:spcBef>
              <a:buClrTx/>
              <a:buSzTx/>
              <a:buFontTx/>
              <a:buNone/>
            </a:pPr>
            <a:r>
              <a:rPr lang="en-US" altLang="en-US" sz="1400">
                <a:solidFill>
                  <a:schemeClr val="bg2"/>
                </a:solidFill>
                <a:latin typeface="Verdana" pitchFamily="34" charset="0"/>
              </a:rPr>
              <a:t>Surface Water Treatment</a:t>
            </a:r>
            <a:endParaRPr lang="en-US" altLang="en-US" sz="1800">
              <a:latin typeface="Verdana" pitchFamily="34" charset="0"/>
            </a:endParaRPr>
          </a:p>
        </p:txBody>
      </p:sp>
      <p:sp>
        <p:nvSpPr>
          <p:cNvPr id="53266" name="AutoShape 22"/>
          <p:cNvSpPr>
            <a:spLocks noChangeArrowheads="1"/>
          </p:cNvSpPr>
          <p:nvPr/>
        </p:nvSpPr>
        <p:spPr bwMode="auto">
          <a:xfrm>
            <a:off x="4495800" y="3444875"/>
            <a:ext cx="152400" cy="152400"/>
          </a:xfrm>
          <a:prstGeom prst="downArrow">
            <a:avLst>
              <a:gd name="adj1" fmla="val 50000"/>
              <a:gd name="adj2" fmla="val 25000"/>
            </a:avLst>
          </a:prstGeom>
          <a:solidFill>
            <a:srgbClr val="FFFF00"/>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53267" name="AutoShape 23"/>
          <p:cNvSpPr>
            <a:spLocks noChangeArrowheads="1"/>
          </p:cNvSpPr>
          <p:nvPr/>
        </p:nvSpPr>
        <p:spPr bwMode="auto">
          <a:xfrm>
            <a:off x="4495800" y="4054475"/>
            <a:ext cx="152400" cy="152400"/>
          </a:xfrm>
          <a:prstGeom prst="downArrow">
            <a:avLst>
              <a:gd name="adj1" fmla="val 50000"/>
              <a:gd name="adj2" fmla="val 25000"/>
            </a:avLst>
          </a:prstGeom>
          <a:solidFill>
            <a:srgbClr val="FFFF00"/>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53268" name="AutoShape 24"/>
          <p:cNvSpPr>
            <a:spLocks noChangeArrowheads="1"/>
          </p:cNvSpPr>
          <p:nvPr/>
        </p:nvSpPr>
        <p:spPr bwMode="auto">
          <a:xfrm>
            <a:off x="1600200" y="5316538"/>
            <a:ext cx="152400" cy="152400"/>
          </a:xfrm>
          <a:prstGeom prst="downArrow">
            <a:avLst>
              <a:gd name="adj1" fmla="val 50000"/>
              <a:gd name="adj2" fmla="val 25000"/>
            </a:avLst>
          </a:prstGeom>
          <a:solidFill>
            <a:srgbClr val="FFFF00"/>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53269" name="AutoShape 25"/>
          <p:cNvSpPr>
            <a:spLocks noChangeArrowheads="1"/>
          </p:cNvSpPr>
          <p:nvPr/>
        </p:nvSpPr>
        <p:spPr bwMode="auto">
          <a:xfrm>
            <a:off x="1600200" y="4784725"/>
            <a:ext cx="152400" cy="152400"/>
          </a:xfrm>
          <a:prstGeom prst="downArrow">
            <a:avLst>
              <a:gd name="adj1" fmla="val 50000"/>
              <a:gd name="adj2" fmla="val 25000"/>
            </a:avLst>
          </a:prstGeom>
          <a:solidFill>
            <a:srgbClr val="FFFF00"/>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
        <p:nvSpPr>
          <p:cNvPr id="53270" name="Text Box 26"/>
          <p:cNvSpPr txBox="1">
            <a:spLocks noChangeArrowheads="1"/>
          </p:cNvSpPr>
          <p:nvPr/>
        </p:nvSpPr>
        <p:spPr bwMode="auto">
          <a:xfrm>
            <a:off x="1690688" y="5230813"/>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a:spcBef>
                <a:spcPct val="0"/>
              </a:spcBef>
              <a:buClrTx/>
              <a:buSzTx/>
              <a:buFontTx/>
              <a:buNone/>
            </a:pPr>
            <a:r>
              <a:rPr lang="en-US" altLang="en-US" sz="1400">
                <a:solidFill>
                  <a:srgbClr val="000000"/>
                </a:solidFill>
                <a:latin typeface="Verdana" pitchFamily="34" charset="0"/>
              </a:rPr>
              <a:t>No</a:t>
            </a:r>
            <a:endParaRPr lang="en-US" altLang="en-US" sz="1800">
              <a:latin typeface="Verdana" pitchFamily="34" charset="0"/>
            </a:endParaRPr>
          </a:p>
        </p:txBody>
      </p:sp>
      <p:sp>
        <p:nvSpPr>
          <p:cNvPr id="53271" name="AutoShape 22"/>
          <p:cNvSpPr>
            <a:spLocks noChangeArrowheads="1"/>
          </p:cNvSpPr>
          <p:nvPr/>
        </p:nvSpPr>
        <p:spPr bwMode="auto">
          <a:xfrm>
            <a:off x="4495800" y="2438400"/>
            <a:ext cx="152400" cy="152400"/>
          </a:xfrm>
          <a:prstGeom prst="downArrow">
            <a:avLst>
              <a:gd name="adj1" fmla="val 50000"/>
              <a:gd name="adj2" fmla="val 25000"/>
            </a:avLst>
          </a:prstGeom>
          <a:solidFill>
            <a:srgbClr val="FFFF00"/>
          </a:solidFill>
          <a:ln w="9525">
            <a:solidFill>
              <a:schemeClr val="tx1"/>
            </a:solidFill>
            <a:miter lim="800000"/>
            <a:headEnd/>
            <a:tailEnd/>
          </a:ln>
        </p:spPr>
        <p:txBody>
          <a:bodyPr wrap="none" anchor="ct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Date Placeholder 1"/>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DHS Drinking Water Program</a:t>
            </a:r>
          </a:p>
        </p:txBody>
      </p:sp>
      <p:sp>
        <p:nvSpPr>
          <p:cNvPr id="329730" name="Rectangle 2"/>
          <p:cNvSpPr>
            <a:spLocks noGrp="1" noChangeArrowheads="1"/>
          </p:cNvSpPr>
          <p:nvPr>
            <p:ph type="title" idx="4294967295"/>
          </p:nvPr>
        </p:nvSpPr>
        <p:spPr/>
        <p:txBody>
          <a:bodyPr lIns="91440" tIns="45720" rIns="91440" bIns="45720">
            <a:normAutofit fontScale="90000"/>
          </a:bodyPr>
          <a:lstStyle/>
          <a:p>
            <a:pPr eaLnBrk="1" hangingPunct="1">
              <a:defRPr/>
            </a:pPr>
            <a:r>
              <a:rPr lang="en-US" sz="4000" smtClean="0">
                <a:solidFill>
                  <a:schemeClr val="folHlink"/>
                </a:solidFill>
              </a:rPr>
              <a:t>Protecting the Source</a:t>
            </a:r>
            <a:br>
              <a:rPr lang="en-US" sz="4000" smtClean="0">
                <a:solidFill>
                  <a:schemeClr val="folHlink"/>
                </a:solidFill>
              </a:rPr>
            </a:br>
            <a:r>
              <a:rPr lang="en-US" sz="3200" i="1" smtClean="0">
                <a:solidFill>
                  <a:schemeClr val="folHlink"/>
                </a:solidFill>
              </a:rPr>
              <a:t>SDWA grant opportunities</a:t>
            </a:r>
            <a:br>
              <a:rPr lang="en-US" sz="3200" i="1" smtClean="0">
                <a:solidFill>
                  <a:schemeClr val="folHlink"/>
                </a:solidFill>
              </a:rPr>
            </a:br>
            <a:endParaRPr lang="en-US" sz="3200" i="1" smtClean="0">
              <a:solidFill>
                <a:schemeClr val="folHlink"/>
              </a:solidFill>
            </a:endParaRPr>
          </a:p>
        </p:txBody>
      </p:sp>
      <p:sp>
        <p:nvSpPr>
          <p:cNvPr id="88066" name="Rectangle 3"/>
          <p:cNvSpPr>
            <a:spLocks noGrp="1" noChangeArrowheads="1"/>
          </p:cNvSpPr>
          <p:nvPr>
            <p:ph idx="4294967295"/>
          </p:nvPr>
        </p:nvSpPr>
        <p:spPr>
          <a:xfrm>
            <a:off x="1262063" y="1371600"/>
            <a:ext cx="7124700" cy="3975100"/>
          </a:xfrm>
        </p:spPr>
        <p:txBody>
          <a:bodyPr/>
          <a:lstStyle/>
          <a:p>
            <a:pPr eaLnBrk="1" hangingPunct="1">
              <a:lnSpc>
                <a:spcPct val="80000"/>
              </a:lnSpc>
              <a:defRPr/>
            </a:pPr>
            <a:r>
              <a:rPr lang="en-US" sz="2400" dirty="0" smtClean="0"/>
              <a:t>Apply with simple form to DHS </a:t>
            </a:r>
          </a:p>
          <a:p>
            <a:pPr eaLnBrk="1" hangingPunct="1">
              <a:lnSpc>
                <a:spcPct val="80000"/>
              </a:lnSpc>
              <a:defRPr/>
            </a:pPr>
            <a:r>
              <a:rPr lang="en-US" sz="2400" dirty="0" smtClean="0"/>
              <a:t>$30,000 per PWS, per year, maximum</a:t>
            </a:r>
          </a:p>
          <a:p>
            <a:pPr eaLnBrk="1" hangingPunct="1">
              <a:lnSpc>
                <a:spcPct val="80000"/>
              </a:lnSpc>
              <a:defRPr/>
            </a:pPr>
            <a:r>
              <a:rPr lang="en-US" sz="2400" dirty="0" smtClean="0"/>
              <a:t>Selection based on risks, reduction, etc.</a:t>
            </a:r>
          </a:p>
          <a:p>
            <a:pPr eaLnBrk="1" hangingPunct="1">
              <a:lnSpc>
                <a:spcPct val="80000"/>
              </a:lnSpc>
              <a:defRPr/>
            </a:pPr>
            <a:r>
              <a:rPr lang="en-US" sz="2400" dirty="0" smtClean="0"/>
              <a:t>Examples of eligible projects:</a:t>
            </a:r>
          </a:p>
          <a:p>
            <a:pPr lvl="3" eaLnBrk="1" hangingPunct="1">
              <a:lnSpc>
                <a:spcPct val="80000"/>
              </a:lnSpc>
              <a:defRPr/>
            </a:pPr>
            <a:r>
              <a:rPr lang="en-US" sz="1600" dirty="0" smtClean="0"/>
              <a:t>Drug take-back projects</a:t>
            </a:r>
          </a:p>
          <a:p>
            <a:pPr lvl="3" eaLnBrk="1" hangingPunct="1">
              <a:lnSpc>
                <a:spcPct val="80000"/>
              </a:lnSpc>
              <a:defRPr/>
            </a:pPr>
            <a:r>
              <a:rPr lang="en-US" sz="1600" dirty="0" smtClean="0"/>
              <a:t>Pesticide use / application rate reduction workshops, </a:t>
            </a:r>
            <a:r>
              <a:rPr lang="en-US" sz="1600" dirty="0" err="1" smtClean="0"/>
              <a:t>etc</a:t>
            </a:r>
            <a:endParaRPr lang="en-US" sz="1600" dirty="0" smtClean="0"/>
          </a:p>
          <a:p>
            <a:pPr lvl="3" eaLnBrk="1" hangingPunct="1">
              <a:lnSpc>
                <a:spcPct val="80000"/>
              </a:lnSpc>
              <a:defRPr/>
            </a:pPr>
            <a:r>
              <a:rPr lang="en-US" sz="1600" dirty="0" smtClean="0"/>
              <a:t>Household hazardous waste collection events</a:t>
            </a:r>
          </a:p>
          <a:p>
            <a:pPr lvl="3" eaLnBrk="1" hangingPunct="1">
              <a:lnSpc>
                <a:spcPct val="80000"/>
              </a:lnSpc>
              <a:defRPr/>
            </a:pPr>
            <a:r>
              <a:rPr lang="en-US" sz="1600" dirty="0" smtClean="0"/>
              <a:t>Workshops promoting alternative nonhazardous products</a:t>
            </a:r>
          </a:p>
          <a:p>
            <a:pPr lvl="3" eaLnBrk="1" hangingPunct="1">
              <a:lnSpc>
                <a:spcPct val="80000"/>
              </a:lnSpc>
              <a:defRPr/>
            </a:pPr>
            <a:r>
              <a:rPr lang="en-US" sz="1600" dirty="0" smtClean="0"/>
              <a:t>Abandonment of nearby unused private wells</a:t>
            </a:r>
          </a:p>
          <a:p>
            <a:pPr lvl="3" eaLnBrk="1" hangingPunct="1">
              <a:lnSpc>
                <a:spcPct val="80000"/>
              </a:lnSpc>
              <a:defRPr/>
            </a:pPr>
            <a:r>
              <a:rPr lang="en-US" sz="1600" dirty="0" smtClean="0"/>
              <a:t>Reforestation / replanting of sensitive riparian areas</a:t>
            </a:r>
          </a:p>
          <a:p>
            <a:pPr lvl="3" eaLnBrk="1" hangingPunct="1">
              <a:lnSpc>
                <a:spcPct val="80000"/>
              </a:lnSpc>
              <a:defRPr/>
            </a:pPr>
            <a:r>
              <a:rPr lang="en-US" sz="1600" dirty="0" smtClean="0"/>
              <a:t>Installation of signs / fencing of sensitive protection areas</a:t>
            </a:r>
          </a:p>
          <a:p>
            <a:pPr lvl="3" eaLnBrk="1" hangingPunct="1">
              <a:lnSpc>
                <a:spcPct val="80000"/>
              </a:lnSpc>
              <a:defRPr/>
            </a:pPr>
            <a:r>
              <a:rPr lang="en-US" sz="1600" dirty="0" smtClean="0"/>
              <a:t>Decommissioning septic systems &amp; installation of sewer hookups</a:t>
            </a:r>
          </a:p>
          <a:p>
            <a:pPr eaLnBrk="1" hangingPunct="1">
              <a:lnSpc>
                <a:spcPct val="80000"/>
              </a:lnSpc>
              <a:defRPr/>
            </a:pPr>
            <a:r>
              <a:rPr lang="en-US" sz="2400" dirty="0" smtClean="0"/>
              <a:t>If applying for </a:t>
            </a:r>
            <a:r>
              <a:rPr lang="en-US" sz="2400" u="sng" dirty="0" smtClean="0"/>
              <a:t>infrastructure loans</a:t>
            </a:r>
            <a:r>
              <a:rPr lang="en-US" sz="2400" dirty="0" smtClean="0"/>
              <a:t>, having implemented protection strategies will give you more points (but, we must be aware of it!)</a:t>
            </a:r>
          </a:p>
          <a:p>
            <a:pPr lvl="1" eaLnBrk="1" hangingPunct="1">
              <a:lnSpc>
                <a:spcPct val="80000"/>
              </a:lnSpc>
              <a:defRPr/>
            </a:pPr>
            <a:endParaRPr lang="en-US" sz="2600" dirty="0" smtClean="0"/>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Date Placeholder 4"/>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243714" name="Rectangle 2"/>
          <p:cNvSpPr>
            <a:spLocks noGrp="1" noChangeArrowheads="1"/>
          </p:cNvSpPr>
          <p:nvPr>
            <p:ph type="title"/>
          </p:nvPr>
        </p:nvSpPr>
        <p:spPr/>
        <p:txBody>
          <a:bodyPr/>
          <a:lstStyle/>
          <a:p>
            <a:pPr eaLnBrk="1" hangingPunct="1">
              <a:defRPr/>
            </a:pPr>
            <a:r>
              <a:rPr lang="en-US" sz="4000" smtClean="0"/>
              <a:t>Protecting the Source</a:t>
            </a:r>
            <a:br>
              <a:rPr lang="en-US" sz="4000" smtClean="0"/>
            </a:br>
            <a:r>
              <a:rPr lang="en-US" sz="3200" i="1" smtClean="0"/>
              <a:t>Technical Assistance &amp; Information</a:t>
            </a:r>
          </a:p>
        </p:txBody>
      </p:sp>
      <p:sp>
        <p:nvSpPr>
          <p:cNvPr id="243715" name="Rectangle 3"/>
          <p:cNvSpPr>
            <a:spLocks noGrp="1" noChangeArrowheads="1"/>
          </p:cNvSpPr>
          <p:nvPr>
            <p:ph type="body" sz="half" idx="1"/>
          </p:nvPr>
        </p:nvSpPr>
        <p:spPr>
          <a:xfrm>
            <a:off x="685800" y="1641475"/>
            <a:ext cx="3814763" cy="4454525"/>
          </a:xfrm>
        </p:spPr>
        <p:txBody>
          <a:bodyPr/>
          <a:lstStyle/>
          <a:p>
            <a:pPr eaLnBrk="1" hangingPunct="1">
              <a:lnSpc>
                <a:spcPct val="90000"/>
              </a:lnSpc>
              <a:defRPr/>
            </a:pPr>
            <a:r>
              <a:rPr lang="en-US" altLang="en-US" sz="2400" dirty="0" smtClean="0"/>
              <a:t>Technical Assistance</a:t>
            </a:r>
          </a:p>
          <a:p>
            <a:pPr lvl="1" eaLnBrk="1" hangingPunct="1">
              <a:lnSpc>
                <a:spcPct val="90000"/>
              </a:lnSpc>
              <a:buFontTx/>
              <a:buNone/>
              <a:defRPr/>
            </a:pPr>
            <a:endParaRPr lang="en-US" altLang="en-US" sz="1800" b="1" u="sng" dirty="0" smtClean="0"/>
          </a:p>
          <a:p>
            <a:pPr lvl="1" eaLnBrk="1" hangingPunct="1">
              <a:lnSpc>
                <a:spcPct val="90000"/>
              </a:lnSpc>
              <a:buFontTx/>
              <a:buNone/>
              <a:defRPr/>
            </a:pPr>
            <a:r>
              <a:rPr lang="en-US" altLang="en-US" sz="1800" b="1" u="sng" dirty="0" smtClean="0"/>
              <a:t>Groundwater</a:t>
            </a:r>
          </a:p>
          <a:p>
            <a:pPr lvl="1" eaLnBrk="1" hangingPunct="1">
              <a:lnSpc>
                <a:spcPct val="90000"/>
              </a:lnSpc>
              <a:buFontTx/>
              <a:buNone/>
              <a:defRPr/>
            </a:pPr>
            <a:r>
              <a:rPr lang="en-US" altLang="en-US" sz="1600" dirty="0" smtClean="0"/>
              <a:t>Insert Regional </a:t>
            </a:r>
            <a:r>
              <a:rPr lang="en-US" altLang="en-US" sz="1600" dirty="0" err="1" smtClean="0"/>
              <a:t>Hydrogeologist</a:t>
            </a:r>
            <a:endParaRPr lang="en-US" altLang="en-US" sz="1600" dirty="0" smtClean="0"/>
          </a:p>
          <a:p>
            <a:pPr lvl="1" eaLnBrk="1" hangingPunct="1">
              <a:lnSpc>
                <a:spcPct val="90000"/>
              </a:lnSpc>
              <a:buFontTx/>
              <a:buNone/>
              <a:defRPr/>
            </a:pPr>
            <a:r>
              <a:rPr lang="en-US" altLang="en-US" sz="1600" dirty="0" smtClean="0"/>
              <a:t>OHA Drinking Water Services</a:t>
            </a:r>
          </a:p>
          <a:p>
            <a:pPr lvl="1" eaLnBrk="1" hangingPunct="1">
              <a:lnSpc>
                <a:spcPct val="90000"/>
              </a:lnSpc>
              <a:buFontTx/>
              <a:buNone/>
              <a:defRPr/>
            </a:pPr>
            <a:r>
              <a:rPr lang="en-US" altLang="en-US" sz="1600" dirty="0" smtClean="0"/>
              <a:t>(541) 726-2587 x??</a:t>
            </a:r>
          </a:p>
          <a:p>
            <a:pPr lvl="1" eaLnBrk="1" hangingPunct="1">
              <a:lnSpc>
                <a:spcPct val="90000"/>
              </a:lnSpc>
              <a:buFontTx/>
              <a:buNone/>
              <a:defRPr/>
            </a:pPr>
            <a:r>
              <a:rPr lang="en-US" altLang="en-US" sz="1600" dirty="0" smtClean="0"/>
              <a:t>XXX.XXXX@state.or.us</a:t>
            </a:r>
          </a:p>
          <a:p>
            <a:pPr lvl="1" eaLnBrk="1" hangingPunct="1">
              <a:lnSpc>
                <a:spcPct val="90000"/>
              </a:lnSpc>
              <a:defRPr/>
            </a:pPr>
            <a:endParaRPr lang="en-US" altLang="en-US" sz="1600" dirty="0" smtClean="0"/>
          </a:p>
          <a:p>
            <a:pPr lvl="1" eaLnBrk="1" hangingPunct="1">
              <a:lnSpc>
                <a:spcPct val="90000"/>
              </a:lnSpc>
              <a:defRPr/>
            </a:pPr>
            <a:endParaRPr lang="en-US" altLang="en-US" sz="1600" dirty="0" smtClean="0"/>
          </a:p>
          <a:p>
            <a:pPr lvl="1" eaLnBrk="1" hangingPunct="1">
              <a:lnSpc>
                <a:spcPct val="90000"/>
              </a:lnSpc>
              <a:buFontTx/>
              <a:buNone/>
              <a:defRPr/>
            </a:pPr>
            <a:r>
              <a:rPr lang="en-US" altLang="en-US" sz="1800" b="1" u="sng" dirty="0" smtClean="0"/>
              <a:t>Surface Water</a:t>
            </a:r>
          </a:p>
          <a:p>
            <a:pPr lvl="1" eaLnBrk="1" hangingPunct="1">
              <a:lnSpc>
                <a:spcPct val="90000"/>
              </a:lnSpc>
              <a:buFontTx/>
              <a:buNone/>
              <a:defRPr/>
            </a:pPr>
            <a:r>
              <a:rPr lang="en-US" altLang="en-US" sz="1600" dirty="0" err="1" smtClean="0"/>
              <a:t>Sheree</a:t>
            </a:r>
            <a:r>
              <a:rPr lang="en-US" altLang="en-US" sz="1600" dirty="0" smtClean="0"/>
              <a:t> Stewart</a:t>
            </a:r>
          </a:p>
          <a:p>
            <a:pPr lvl="1" eaLnBrk="1" hangingPunct="1">
              <a:lnSpc>
                <a:spcPct val="90000"/>
              </a:lnSpc>
              <a:buFontTx/>
              <a:buNone/>
              <a:defRPr/>
            </a:pPr>
            <a:r>
              <a:rPr lang="en-US" altLang="en-US" sz="1600" dirty="0" smtClean="0"/>
              <a:t>DEQ Drinking Water Protection</a:t>
            </a:r>
          </a:p>
          <a:p>
            <a:pPr lvl="1" eaLnBrk="1" hangingPunct="1">
              <a:lnSpc>
                <a:spcPct val="90000"/>
              </a:lnSpc>
              <a:buFontTx/>
              <a:buNone/>
              <a:defRPr/>
            </a:pPr>
            <a:r>
              <a:rPr lang="en-US" altLang="en-US" sz="1600" dirty="0" smtClean="0"/>
              <a:t>(503) 229-5413</a:t>
            </a:r>
          </a:p>
          <a:p>
            <a:pPr lvl="1" eaLnBrk="1" hangingPunct="1">
              <a:lnSpc>
                <a:spcPct val="90000"/>
              </a:lnSpc>
              <a:buFontTx/>
              <a:buNone/>
              <a:defRPr/>
            </a:pPr>
            <a:r>
              <a:rPr lang="en-US" altLang="en-US" sz="1600" dirty="0" smtClean="0"/>
              <a:t>Stewart.sheree@deq.state.or.us</a:t>
            </a:r>
          </a:p>
        </p:txBody>
      </p:sp>
      <p:sp>
        <p:nvSpPr>
          <p:cNvPr id="243716" name="Rectangle 4"/>
          <p:cNvSpPr>
            <a:spLocks noGrp="1" noChangeArrowheads="1"/>
          </p:cNvSpPr>
          <p:nvPr>
            <p:ph type="body" sz="half" idx="2"/>
          </p:nvPr>
        </p:nvSpPr>
        <p:spPr>
          <a:xfrm>
            <a:off x="3962400" y="1641475"/>
            <a:ext cx="4495800" cy="4454525"/>
          </a:xfrm>
        </p:spPr>
        <p:txBody>
          <a:bodyPr/>
          <a:lstStyle/>
          <a:p>
            <a:pPr eaLnBrk="1" hangingPunct="1">
              <a:lnSpc>
                <a:spcPct val="90000"/>
              </a:lnSpc>
              <a:defRPr/>
            </a:pPr>
            <a:r>
              <a:rPr lang="en-US" sz="2400" dirty="0" smtClean="0"/>
              <a:t>Information</a:t>
            </a:r>
          </a:p>
          <a:p>
            <a:pPr eaLnBrk="1" hangingPunct="1">
              <a:lnSpc>
                <a:spcPct val="90000"/>
              </a:lnSpc>
              <a:defRPr/>
            </a:pPr>
            <a:endParaRPr lang="en-US" sz="1800" dirty="0" smtClean="0"/>
          </a:p>
          <a:p>
            <a:pPr lvl="1" eaLnBrk="1" hangingPunct="1">
              <a:lnSpc>
                <a:spcPct val="90000"/>
              </a:lnSpc>
              <a:defRPr/>
            </a:pPr>
            <a:r>
              <a:rPr lang="en-US" sz="2000" dirty="0">
                <a:solidFill>
                  <a:schemeClr val="tx2"/>
                </a:solidFill>
              </a:rPr>
              <a:t>http://public.health.oregon.gov/HealthyEnvironments/DrinkingWater/SourceWater/Pages/swp.aspx</a:t>
            </a:r>
            <a:endParaRPr lang="en-US" sz="2000" dirty="0" smtClean="0">
              <a:solidFill>
                <a:schemeClr val="tx2"/>
              </a:solidFill>
            </a:endParaRPr>
          </a:p>
          <a:p>
            <a:pPr lvl="2" eaLnBrk="1" hangingPunct="1">
              <a:lnSpc>
                <a:spcPct val="90000"/>
              </a:lnSpc>
              <a:defRPr/>
            </a:pPr>
            <a:r>
              <a:rPr lang="en-US" sz="1800" dirty="0" smtClean="0"/>
              <a:t>Drinking Water Protection Bulletins</a:t>
            </a:r>
          </a:p>
          <a:p>
            <a:pPr lvl="2" eaLnBrk="1" hangingPunct="1">
              <a:lnSpc>
                <a:spcPct val="90000"/>
              </a:lnSpc>
              <a:defRPr/>
            </a:pPr>
            <a:r>
              <a:rPr lang="en-US" sz="1800" dirty="0" smtClean="0"/>
              <a:t>Fact sheets</a:t>
            </a:r>
          </a:p>
          <a:p>
            <a:pPr lvl="2" eaLnBrk="1" hangingPunct="1">
              <a:lnSpc>
                <a:spcPct val="90000"/>
              </a:lnSpc>
              <a:defRPr/>
            </a:pPr>
            <a:endParaRPr lang="en-US" sz="1800" dirty="0" smtClean="0"/>
          </a:p>
          <a:p>
            <a:pPr lvl="1" eaLnBrk="1" hangingPunct="1">
              <a:lnSpc>
                <a:spcPct val="90000"/>
              </a:lnSpc>
              <a:defRPr/>
            </a:pPr>
            <a:r>
              <a:rPr lang="en-US" sz="2000" dirty="0">
                <a:solidFill>
                  <a:schemeClr val="tx2"/>
                </a:solidFill>
              </a:rPr>
              <a:t>http://www.deq.state.or.us/wq/dwp/dwp.htm</a:t>
            </a:r>
            <a:endParaRPr lang="en-US" sz="2000" dirty="0" smtClean="0">
              <a:solidFill>
                <a:schemeClr val="tx2"/>
              </a:solidFill>
            </a:endParaRPr>
          </a:p>
          <a:p>
            <a:pPr lvl="2" eaLnBrk="1" hangingPunct="1">
              <a:lnSpc>
                <a:spcPct val="90000"/>
              </a:lnSpc>
              <a:defRPr/>
            </a:pPr>
            <a:r>
              <a:rPr lang="en-US" sz="1800" dirty="0" smtClean="0"/>
              <a:t>Management strategies for specific land uses</a:t>
            </a:r>
          </a:p>
          <a:p>
            <a:pPr lvl="2" eaLnBrk="1" hangingPunct="1">
              <a:lnSpc>
                <a:spcPct val="90000"/>
              </a:lnSpc>
              <a:defRPr/>
            </a:pPr>
            <a:r>
              <a:rPr lang="en-US" sz="1800" dirty="0" smtClean="0"/>
              <a:t>Fact sheets</a:t>
            </a:r>
          </a:p>
          <a:p>
            <a:pPr lvl="2" eaLnBrk="1" hangingPunct="1">
              <a:lnSpc>
                <a:spcPct val="90000"/>
              </a:lnSpc>
              <a:defRPr/>
            </a:pPr>
            <a:r>
              <a:rPr lang="en-US" sz="1800" dirty="0" smtClean="0"/>
              <a:t>GIS resources</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Services</a:t>
            </a:r>
          </a:p>
        </p:txBody>
      </p:sp>
      <p:sp>
        <p:nvSpPr>
          <p:cNvPr id="114690" name="Rectangle 2"/>
          <p:cNvSpPr>
            <a:spLocks noGrp="1" noChangeArrowheads="1"/>
          </p:cNvSpPr>
          <p:nvPr>
            <p:ph type="title"/>
          </p:nvPr>
        </p:nvSpPr>
        <p:spPr/>
        <p:txBody>
          <a:bodyPr/>
          <a:lstStyle/>
          <a:p>
            <a:pPr eaLnBrk="1" hangingPunct="1">
              <a:defRPr/>
            </a:pPr>
            <a:r>
              <a:rPr lang="en-US" smtClean="0"/>
              <a:t>Summary</a:t>
            </a:r>
          </a:p>
        </p:txBody>
      </p:sp>
      <p:sp>
        <p:nvSpPr>
          <p:cNvPr id="114691" name="Rectangle 3"/>
          <p:cNvSpPr>
            <a:spLocks noGrp="1" noChangeArrowheads="1"/>
          </p:cNvSpPr>
          <p:nvPr>
            <p:ph type="body" idx="1"/>
          </p:nvPr>
        </p:nvSpPr>
        <p:spPr/>
        <p:txBody>
          <a:bodyPr/>
          <a:lstStyle/>
          <a:p>
            <a:pPr eaLnBrk="1" hangingPunct="1">
              <a:lnSpc>
                <a:spcPct val="90000"/>
              </a:lnSpc>
              <a:defRPr/>
            </a:pPr>
            <a:r>
              <a:rPr lang="en-US" sz="2600" dirty="0" smtClean="0"/>
              <a:t>Water resources are scarce.  A decline in water quality can reduce the quantity of water available locally.  </a:t>
            </a:r>
          </a:p>
          <a:p>
            <a:pPr eaLnBrk="1" hangingPunct="1">
              <a:lnSpc>
                <a:spcPct val="90000"/>
              </a:lnSpc>
              <a:defRPr/>
            </a:pPr>
            <a:r>
              <a:rPr lang="en-US" sz="2600" dirty="0" smtClean="0"/>
              <a:t>Source Water Assessment Reports help identify potential threats to drinking water quality.</a:t>
            </a:r>
          </a:p>
          <a:p>
            <a:pPr eaLnBrk="1" hangingPunct="1">
              <a:lnSpc>
                <a:spcPct val="90000"/>
              </a:lnSpc>
              <a:defRPr/>
            </a:pPr>
            <a:r>
              <a:rPr lang="en-US" sz="2600" dirty="0" smtClean="0"/>
              <a:t>The goal of Drinking Water Protection is to reduce the risk of contamination, not necessarily eliminate it</a:t>
            </a:r>
          </a:p>
          <a:p>
            <a:pPr eaLnBrk="1" hangingPunct="1">
              <a:lnSpc>
                <a:spcPct val="90000"/>
              </a:lnSpc>
              <a:defRPr/>
            </a:pPr>
            <a:r>
              <a:rPr lang="en-US" sz="2600" dirty="0" smtClean="0"/>
              <a:t>DEQ/OHA can help public water systems prioritize their protection efforts and identify specific strategies</a:t>
            </a:r>
          </a:p>
          <a:p>
            <a:pPr eaLnBrk="1" hangingPunct="1">
              <a:lnSpc>
                <a:spcPct val="90000"/>
              </a:lnSpc>
              <a:defRPr/>
            </a:pPr>
            <a:r>
              <a:rPr lang="en-US" sz="2600" dirty="0" smtClean="0"/>
              <a:t>Drinking Water Protection in Oregon is voluntary but is necessary in order to protect existing and future drinking water sources.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Implementation Exercise </a:t>
            </a:r>
            <a:endParaRPr lang="en-US" dirty="0"/>
          </a:p>
        </p:txBody>
      </p:sp>
      <p:sp>
        <p:nvSpPr>
          <p:cNvPr id="3" name="Content Placeholder 2"/>
          <p:cNvSpPr>
            <a:spLocks noGrp="1"/>
          </p:cNvSpPr>
          <p:nvPr>
            <p:ph idx="1"/>
          </p:nvPr>
        </p:nvSpPr>
        <p:spPr>
          <a:xfrm>
            <a:off x="685800" y="1524000"/>
            <a:ext cx="7772400" cy="4876800"/>
          </a:xfrm>
        </p:spPr>
        <p:txBody>
          <a:bodyPr/>
          <a:lstStyle/>
          <a:p>
            <a:pPr marL="514350" indent="-514350">
              <a:buFont typeface="+mj-lt"/>
              <a:buAutoNum type="arabicPeriod"/>
              <a:defRPr/>
            </a:pPr>
            <a:r>
              <a:rPr lang="en-US" sz="2200" dirty="0" smtClean="0"/>
              <a:t>Open SWA Report (see Table of Contents for pg #):  Review Table 4.1 Aquifer Sensitivity Analysis  and Table 4.2 Well Construction Sensitivity Analysis </a:t>
            </a:r>
          </a:p>
          <a:p>
            <a:pPr marL="514350" indent="-514350">
              <a:buFont typeface="+mj-lt"/>
              <a:buAutoNum type="arabicPeriod"/>
              <a:defRPr/>
            </a:pPr>
            <a:r>
              <a:rPr lang="en-US" sz="2200" dirty="0" smtClean="0"/>
              <a:t>Review Table 2 Inventory Results located in Appendix.  Note BMP section.</a:t>
            </a:r>
          </a:p>
          <a:p>
            <a:pPr marL="514350" indent="-514350">
              <a:buFont typeface="+mj-lt"/>
              <a:buAutoNum type="arabicPeriod"/>
              <a:defRPr/>
            </a:pPr>
            <a:r>
              <a:rPr lang="en-US" sz="2200" dirty="0" smtClean="0"/>
              <a:t>Complete BMP Matrix for each of the PCSs. </a:t>
            </a:r>
          </a:p>
          <a:p>
            <a:pPr marL="514350" indent="-514350">
              <a:buFont typeface="+mj-lt"/>
              <a:buAutoNum type="arabicPeriod"/>
              <a:defRPr/>
            </a:pPr>
            <a:r>
              <a:rPr lang="en-US" sz="2200" dirty="0" smtClean="0"/>
              <a:t>Discuss completion of the matrix.</a:t>
            </a:r>
          </a:p>
          <a:p>
            <a:pPr marL="914400" lvl="1" indent="-514350">
              <a:defRPr/>
            </a:pPr>
            <a:r>
              <a:rPr lang="en-US" sz="2200" dirty="0" smtClean="0"/>
              <a:t>Are the BMPs easy to do, moderate or hard to complete?</a:t>
            </a:r>
          </a:p>
          <a:p>
            <a:pPr marL="514350" indent="-514350">
              <a:buFont typeface="+mj-lt"/>
              <a:buAutoNum type="arabicPeriod"/>
              <a:defRPr/>
            </a:pPr>
            <a:r>
              <a:rPr lang="en-US" sz="2200" dirty="0" smtClean="0"/>
              <a:t> Complete Recommended Actions List</a:t>
            </a:r>
          </a:p>
          <a:p>
            <a:pPr marL="514350" indent="-514350">
              <a:buFont typeface="+mj-lt"/>
              <a:buAutoNum type="arabicPeriod"/>
              <a:defRPr/>
            </a:pPr>
            <a:r>
              <a:rPr lang="en-US" sz="2200" dirty="0" smtClean="0"/>
              <a:t>Complete Sign-up Sheet or Call for Additional Technical Assistance</a:t>
            </a:r>
          </a:p>
          <a:p>
            <a:pPr marL="914400" lvl="1" indent="-514350">
              <a:defRPr/>
            </a:pPr>
            <a:r>
              <a:rPr lang="en-US" sz="1800" dirty="0" smtClean="0"/>
              <a:t>Provide Guidance</a:t>
            </a:r>
          </a:p>
          <a:p>
            <a:pPr marL="914400" lvl="1" indent="-514350">
              <a:defRPr/>
            </a:pPr>
            <a:r>
              <a:rPr lang="en-US" sz="1800" dirty="0" smtClean="0"/>
              <a:t>Copies of Fact Sheets</a:t>
            </a:r>
          </a:p>
          <a:p>
            <a:pPr marL="914400" lvl="1" indent="-514350">
              <a:defRPr/>
            </a:pPr>
            <a:endParaRPr lang="en-US" sz="1800" dirty="0"/>
          </a:p>
        </p:txBody>
      </p:sp>
      <p:sp>
        <p:nvSpPr>
          <p:cNvPr id="57348"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Program</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Implementation Exercise </a:t>
            </a:r>
            <a:endParaRPr lang="en-US" dirty="0"/>
          </a:p>
        </p:txBody>
      </p:sp>
      <p:sp>
        <p:nvSpPr>
          <p:cNvPr id="3" name="Content Placeholder 2"/>
          <p:cNvSpPr>
            <a:spLocks noGrp="1"/>
          </p:cNvSpPr>
          <p:nvPr>
            <p:ph idx="1"/>
          </p:nvPr>
        </p:nvSpPr>
        <p:spPr>
          <a:xfrm>
            <a:off x="685800" y="1641475"/>
            <a:ext cx="7772400" cy="4759325"/>
          </a:xfrm>
        </p:spPr>
        <p:txBody>
          <a:bodyPr/>
          <a:lstStyle/>
          <a:p>
            <a:pPr>
              <a:lnSpc>
                <a:spcPct val="115000"/>
              </a:lnSpc>
              <a:spcBef>
                <a:spcPts val="0"/>
              </a:spcBef>
              <a:spcAft>
                <a:spcPts val="1000"/>
              </a:spcAft>
              <a:buFont typeface="+mj-lt"/>
              <a:buAutoNum type="arabicPeriod"/>
              <a:tabLst>
                <a:tab pos="457200" algn="l"/>
              </a:tabLst>
              <a:defRPr/>
            </a:pPr>
            <a:r>
              <a:rPr lang="en-US" sz="2000" dirty="0" smtClean="0">
                <a:ea typeface="Calibri"/>
                <a:cs typeface="Times New Roman"/>
              </a:rPr>
              <a:t>Open the Source Water Assessment Report and turn to Table 2. Inventory Result, near the end of the report, located in Appendix (see below for example).</a:t>
            </a:r>
            <a:endParaRPr lang="en-US" sz="1600" dirty="0" smtClean="0">
              <a:latin typeface="Calibri"/>
              <a:ea typeface="Calibri"/>
              <a:cs typeface="Times New Roman"/>
            </a:endParaRPr>
          </a:p>
          <a:p>
            <a:pPr>
              <a:lnSpc>
                <a:spcPct val="115000"/>
              </a:lnSpc>
              <a:spcBef>
                <a:spcPts val="0"/>
              </a:spcBef>
              <a:spcAft>
                <a:spcPts val="1000"/>
              </a:spcAft>
              <a:buFont typeface="+mj-lt"/>
              <a:buAutoNum type="arabicPeriod"/>
              <a:tabLst>
                <a:tab pos="457200" algn="l"/>
              </a:tabLst>
              <a:defRPr/>
            </a:pPr>
            <a:r>
              <a:rPr lang="en-US" sz="2000" dirty="0" smtClean="0">
                <a:ea typeface="Calibri"/>
                <a:cs typeface="Times New Roman"/>
              </a:rPr>
              <a:t>Select a high relative risk PCS in the 2 year Time of Travel (TOT), see example below.  Select a lower risk PCS if none in the 2 yr TOT and/or move out to the next TOT if no PCSs in the 2 yr TOT.  </a:t>
            </a:r>
            <a:endParaRPr lang="en-US" sz="1600" dirty="0" smtClean="0">
              <a:latin typeface="Calibri"/>
              <a:ea typeface="Calibri"/>
              <a:cs typeface="Times New Roman"/>
            </a:endParaRPr>
          </a:p>
          <a:p>
            <a:pPr marL="514350" indent="-514350">
              <a:buFont typeface="+mj-lt"/>
              <a:buAutoNum type="arabicPeriod"/>
              <a:defRPr/>
            </a:pPr>
            <a:endParaRPr lang="en-US" sz="2000" dirty="0" smtClean="0"/>
          </a:p>
        </p:txBody>
      </p:sp>
      <p:sp>
        <p:nvSpPr>
          <p:cNvPr id="58372"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Program</a:t>
            </a:r>
          </a:p>
        </p:txBody>
      </p:sp>
      <p:pic>
        <p:nvPicPr>
          <p:cNvPr id="58373" name="Picture 4" descr="table_0001"/>
          <p:cNvPicPr>
            <a:picLocks noChangeAspect="1" noChangeArrowheads="1"/>
          </p:cNvPicPr>
          <p:nvPr/>
        </p:nvPicPr>
        <p:blipFill>
          <a:blip r:embed="rId3">
            <a:extLst>
              <a:ext uri="{28A0092B-C50C-407E-A947-70E740481C1C}">
                <a14:useLocalDpi xmlns:a14="http://schemas.microsoft.com/office/drawing/2010/main" val="0"/>
              </a:ext>
            </a:extLst>
          </a:blip>
          <a:srcRect t="10803" r="1305" b="62947"/>
          <a:stretch>
            <a:fillRect/>
          </a:stretch>
        </p:blipFill>
        <p:spPr bwMode="auto">
          <a:xfrm>
            <a:off x="1219200" y="4038600"/>
            <a:ext cx="7400925"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772400" cy="1066800"/>
          </a:xfrm>
        </p:spPr>
        <p:txBody>
          <a:bodyPr/>
          <a:lstStyle/>
          <a:p>
            <a:pPr>
              <a:defRPr/>
            </a:pPr>
            <a:r>
              <a:rPr lang="en-US" dirty="0" smtClean="0"/>
              <a:t>Implementation Exercise </a:t>
            </a:r>
            <a:endParaRPr lang="en-US" dirty="0"/>
          </a:p>
        </p:txBody>
      </p:sp>
      <p:sp>
        <p:nvSpPr>
          <p:cNvPr id="3" name="Content Placeholder 2"/>
          <p:cNvSpPr>
            <a:spLocks noGrp="1"/>
          </p:cNvSpPr>
          <p:nvPr>
            <p:ph idx="1"/>
          </p:nvPr>
        </p:nvSpPr>
        <p:spPr>
          <a:xfrm>
            <a:off x="685800" y="1066800"/>
            <a:ext cx="7772400" cy="5486400"/>
          </a:xfrm>
        </p:spPr>
        <p:txBody>
          <a:bodyPr/>
          <a:lstStyle/>
          <a:p>
            <a:pPr marL="514350" indent="-514350">
              <a:buFont typeface="+mj-lt"/>
              <a:buAutoNum type="arabicPeriod" startAt="3"/>
              <a:defRPr/>
            </a:pPr>
            <a:r>
              <a:rPr lang="en-US" sz="2000" dirty="0" smtClean="0"/>
              <a:t>Example of the Potential Contaminate Source Map showing TOT zones, PCSs and well locations</a:t>
            </a:r>
          </a:p>
          <a:p>
            <a:pPr marL="514350" indent="-514350">
              <a:buFont typeface="+mj-lt"/>
              <a:buAutoNum type="arabicPeriod" startAt="3"/>
              <a:defRPr/>
            </a:pPr>
            <a:endParaRPr lang="en-US" dirty="0" smtClean="0"/>
          </a:p>
          <a:p>
            <a:pPr marL="514350" indent="-514350">
              <a:buFont typeface="+mj-lt"/>
              <a:buAutoNum type="arabicPeriod" startAt="3"/>
              <a:defRPr/>
            </a:pPr>
            <a:endParaRPr lang="en-US" dirty="0" smtClean="0"/>
          </a:p>
          <a:p>
            <a:pPr marL="514350" indent="-514350">
              <a:buFont typeface="+mj-lt"/>
              <a:buAutoNum type="arabicPeriod" startAt="3"/>
              <a:defRPr/>
            </a:pPr>
            <a:endParaRPr lang="en-US" dirty="0" smtClean="0"/>
          </a:p>
          <a:p>
            <a:pPr>
              <a:defRPr/>
            </a:pPr>
            <a:endParaRPr lang="en-US" dirty="0"/>
          </a:p>
        </p:txBody>
      </p:sp>
      <p:sp>
        <p:nvSpPr>
          <p:cNvPr id="59396"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Program</a:t>
            </a:r>
          </a:p>
        </p:txBody>
      </p:sp>
      <p:pic>
        <p:nvPicPr>
          <p:cNvPr id="59397" name="Picture 4"/>
          <p:cNvPicPr>
            <a:picLocks noChangeAspect="1" noChangeArrowheads="1"/>
          </p:cNvPicPr>
          <p:nvPr/>
        </p:nvPicPr>
        <p:blipFill>
          <a:blip r:embed="rId2">
            <a:extLst>
              <a:ext uri="{28A0092B-C50C-407E-A947-70E740481C1C}">
                <a14:useLocalDpi xmlns:a14="http://schemas.microsoft.com/office/drawing/2010/main" val="0"/>
              </a:ext>
            </a:extLst>
          </a:blip>
          <a:srcRect l="15393" t="22980" r="42661" b="7912"/>
          <a:stretch>
            <a:fillRect/>
          </a:stretch>
        </p:blipFill>
        <p:spPr bwMode="auto">
          <a:xfrm>
            <a:off x="2667000" y="1905000"/>
            <a:ext cx="3829050" cy="474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914400"/>
          </a:xfrm>
        </p:spPr>
        <p:txBody>
          <a:bodyPr/>
          <a:lstStyle/>
          <a:p>
            <a:pPr>
              <a:defRPr/>
            </a:pPr>
            <a:r>
              <a:rPr lang="en-US" dirty="0" smtClean="0"/>
              <a:t>Implementation Exercise </a:t>
            </a:r>
            <a:endParaRPr lang="en-US" dirty="0"/>
          </a:p>
        </p:txBody>
      </p:sp>
      <p:sp>
        <p:nvSpPr>
          <p:cNvPr id="3" name="Content Placeholder 2"/>
          <p:cNvSpPr>
            <a:spLocks noGrp="1"/>
          </p:cNvSpPr>
          <p:nvPr>
            <p:ph idx="1"/>
          </p:nvPr>
        </p:nvSpPr>
        <p:spPr/>
        <p:txBody>
          <a:bodyPr/>
          <a:lstStyle/>
          <a:p>
            <a:pPr marL="514350" indent="-514350">
              <a:buFont typeface="+mj-lt"/>
              <a:buAutoNum type="arabicPeriod" startAt="4"/>
              <a:defRPr/>
            </a:pPr>
            <a:r>
              <a:rPr lang="en-US" sz="2000" dirty="0" smtClean="0"/>
              <a:t>Using handout, review initial/substantial implementation Best Management Practices (BMPs) for each PCS identified in Table 2.</a:t>
            </a:r>
            <a:endParaRPr lang="en-US" sz="2000" dirty="0"/>
          </a:p>
        </p:txBody>
      </p:sp>
      <p:sp>
        <p:nvSpPr>
          <p:cNvPr id="60420"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Program</a:t>
            </a:r>
          </a:p>
        </p:txBody>
      </p:sp>
      <p:pic>
        <p:nvPicPr>
          <p:cNvPr id="60421" name="Picture 4"/>
          <p:cNvPicPr>
            <a:picLocks noChangeAspect="1" noChangeArrowheads="1"/>
          </p:cNvPicPr>
          <p:nvPr/>
        </p:nvPicPr>
        <p:blipFill>
          <a:blip r:embed="rId2">
            <a:extLst>
              <a:ext uri="{28A0092B-C50C-407E-A947-70E740481C1C}">
                <a14:useLocalDpi xmlns:a14="http://schemas.microsoft.com/office/drawing/2010/main" val="0"/>
              </a:ext>
            </a:extLst>
          </a:blip>
          <a:srcRect l="11621" t="31380" r="23730" b="39194"/>
          <a:stretch>
            <a:fillRect/>
          </a:stretch>
        </p:blipFill>
        <p:spPr bwMode="auto">
          <a:xfrm>
            <a:off x="1295400" y="2895600"/>
            <a:ext cx="632460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2" name="Rectangle 5"/>
          <p:cNvSpPr>
            <a:spLocks noChangeArrowheads="1"/>
          </p:cNvSpPr>
          <p:nvPr/>
        </p:nvSpPr>
        <p:spPr bwMode="auto">
          <a:xfrm>
            <a:off x="3886200" y="2819400"/>
            <a:ext cx="1752600" cy="2590800"/>
          </a:xfrm>
          <a:prstGeom prst="rect">
            <a:avLst/>
          </a:prstGeom>
          <a:solidFill>
            <a:srgbClr val="FFFF00">
              <a:alpha val="14902"/>
            </a:srgbClr>
          </a:solidFill>
          <a:ln w="9525">
            <a:solidFill>
              <a:srgbClr val="FF0000"/>
            </a:solidFill>
            <a:miter lim="800000"/>
            <a:headEnd/>
            <a:tailEnd/>
          </a:ln>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Implementation Exercise </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5"/>
              <a:defRPr/>
            </a:pPr>
            <a:r>
              <a:rPr lang="en-US" sz="2000" dirty="0" smtClean="0"/>
              <a:t>Complete Best Management Practices (BMPs) Implementation Matrix for each of the PCSs listed in Table 2 (see above for example). </a:t>
            </a:r>
          </a:p>
          <a:p>
            <a:pPr>
              <a:buFont typeface="Wingdings" pitchFamily="2" charset="2"/>
              <a:buNone/>
              <a:defRPr/>
            </a:pPr>
            <a:endParaRPr lang="en-US" dirty="0"/>
          </a:p>
        </p:txBody>
      </p:sp>
      <p:sp>
        <p:nvSpPr>
          <p:cNvPr id="61444"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Program</a:t>
            </a:r>
          </a:p>
        </p:txBody>
      </p:sp>
      <p:pic>
        <p:nvPicPr>
          <p:cNvPr id="61445" name="Picture 4"/>
          <p:cNvPicPr>
            <a:picLocks noChangeAspect="1" noChangeArrowheads="1"/>
          </p:cNvPicPr>
          <p:nvPr/>
        </p:nvPicPr>
        <p:blipFill>
          <a:blip r:embed="rId2">
            <a:extLst>
              <a:ext uri="{28A0092B-C50C-407E-A947-70E740481C1C}">
                <a14:useLocalDpi xmlns:a14="http://schemas.microsoft.com/office/drawing/2010/main" val="0"/>
              </a:ext>
            </a:extLst>
          </a:blip>
          <a:srcRect l="18359" t="30209" r="17285" b="11458"/>
          <a:stretch>
            <a:fillRect/>
          </a:stretch>
        </p:blipFill>
        <p:spPr bwMode="auto">
          <a:xfrm>
            <a:off x="1219200" y="2514600"/>
            <a:ext cx="7086600"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6" name="Rectangle 5"/>
          <p:cNvSpPr>
            <a:spLocks noChangeArrowheads="1"/>
          </p:cNvSpPr>
          <p:nvPr/>
        </p:nvSpPr>
        <p:spPr bwMode="auto">
          <a:xfrm>
            <a:off x="6172200" y="3048000"/>
            <a:ext cx="2057400" cy="1828800"/>
          </a:xfrm>
          <a:prstGeom prst="rect">
            <a:avLst/>
          </a:prstGeom>
          <a:solidFill>
            <a:schemeClr val="tx2">
              <a:alpha val="27058"/>
            </a:schemeClr>
          </a:solidFill>
          <a:ln w="12700" cap="sq" algn="ctr">
            <a:solidFill>
              <a:srgbClr val="FF0000"/>
            </a:solidFill>
            <a:round/>
            <a:headEnd type="none" w="sm" len="sm"/>
            <a:tailEnd type="none" w="sm" len="sm"/>
          </a:ln>
        </p:spPr>
        <p:txBody>
          <a:bodyPr wrap="none"/>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0"/>
              </a:spcBef>
              <a:buClrTx/>
              <a:buSzTx/>
              <a:buFontTx/>
              <a:buNone/>
            </a:pPr>
            <a:endParaRPr lang="en-US" altLang="en-US" sz="240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7772400" cy="1219200"/>
          </a:xfrm>
        </p:spPr>
        <p:txBody>
          <a:bodyPr/>
          <a:lstStyle/>
          <a:p>
            <a:pPr>
              <a:defRPr/>
            </a:pPr>
            <a:r>
              <a:rPr lang="en-US" dirty="0" smtClean="0"/>
              <a:t>Implementation Exercise </a:t>
            </a:r>
            <a:endParaRPr lang="en-US" dirty="0"/>
          </a:p>
        </p:txBody>
      </p:sp>
      <p:sp>
        <p:nvSpPr>
          <p:cNvPr id="3" name="Content Placeholder 2"/>
          <p:cNvSpPr>
            <a:spLocks noGrp="1"/>
          </p:cNvSpPr>
          <p:nvPr>
            <p:ph idx="1"/>
          </p:nvPr>
        </p:nvSpPr>
        <p:spPr>
          <a:xfrm>
            <a:off x="685800" y="1066800"/>
            <a:ext cx="7772400" cy="5486400"/>
          </a:xfrm>
        </p:spPr>
        <p:txBody>
          <a:bodyPr/>
          <a:lstStyle/>
          <a:p>
            <a:pPr marL="457200" indent="-457200">
              <a:buFont typeface="+mj-lt"/>
              <a:buAutoNum type="arabicPeriod" startAt="6"/>
              <a:defRPr/>
            </a:pPr>
            <a:r>
              <a:rPr lang="en-US" sz="2000" dirty="0" smtClean="0"/>
              <a:t>Discuss completion of the matrix.</a:t>
            </a:r>
          </a:p>
          <a:p>
            <a:pPr lvl="2">
              <a:defRPr/>
            </a:pPr>
            <a:r>
              <a:rPr lang="en-US" sz="2000" dirty="0" smtClean="0"/>
              <a:t>Are there any BMPs that are “easy to do” that would have a “High” impact?</a:t>
            </a:r>
          </a:p>
          <a:p>
            <a:pPr lvl="2">
              <a:defRPr/>
            </a:pPr>
            <a:r>
              <a:rPr lang="en-US" sz="2000" dirty="0" smtClean="0"/>
              <a:t>Are there any BMPs that are “difficult to do” that would have a “Low” impact?</a:t>
            </a:r>
          </a:p>
          <a:p>
            <a:pPr lvl="2">
              <a:defRPr/>
            </a:pPr>
            <a:r>
              <a:rPr lang="en-US" sz="2000" dirty="0" smtClean="0"/>
              <a:t>Which BMPs would you try to implement first?  Which ones last or not at all?</a:t>
            </a:r>
          </a:p>
          <a:p>
            <a:pPr marL="457200" indent="-457200">
              <a:buFont typeface="+mj-lt"/>
              <a:buAutoNum type="arabicPeriod" startAt="7"/>
              <a:defRPr/>
            </a:pPr>
            <a:r>
              <a:rPr lang="en-US" sz="2000" dirty="0" smtClean="0"/>
              <a:t>Post Class Implementation:  Repeat the exercise above for the remaining PCSs listed in the Source Water Assessment and after the PCSs have been addressed and BMPs implemented (that means provided to the owner of the PCS and used by the owner of the PCS), please send a completed copy of the Checklist to OHA (see example below and included in the handouts). </a:t>
            </a:r>
          </a:p>
          <a:p>
            <a:pPr>
              <a:spcBef>
                <a:spcPts val="0"/>
              </a:spcBef>
              <a:buFont typeface="Wingdings" pitchFamily="2" charset="2"/>
              <a:buNone/>
              <a:defRPr/>
            </a:pPr>
            <a:r>
              <a:rPr lang="en-US" sz="1400" dirty="0" smtClean="0"/>
              <a:t>				Address to:  </a:t>
            </a:r>
          </a:p>
          <a:p>
            <a:pPr>
              <a:spcBef>
                <a:spcPts val="0"/>
              </a:spcBef>
              <a:buFont typeface="Wingdings" pitchFamily="2" charset="2"/>
              <a:buNone/>
              <a:defRPr/>
            </a:pPr>
            <a:r>
              <a:rPr lang="en-US" sz="1400" dirty="0" smtClean="0"/>
              <a:t>				Russell Kazmierczak</a:t>
            </a:r>
          </a:p>
          <a:p>
            <a:pPr>
              <a:spcBef>
                <a:spcPts val="0"/>
              </a:spcBef>
              <a:buFont typeface="Wingdings" pitchFamily="2" charset="2"/>
              <a:buNone/>
              <a:defRPr/>
            </a:pPr>
            <a:r>
              <a:rPr lang="en-US" sz="1400" dirty="0" smtClean="0"/>
              <a:t>				Drinking Water Program </a:t>
            </a:r>
          </a:p>
          <a:p>
            <a:pPr>
              <a:spcBef>
                <a:spcPts val="0"/>
              </a:spcBef>
              <a:buFont typeface="Wingdings" pitchFamily="2" charset="2"/>
              <a:buNone/>
              <a:defRPr/>
            </a:pPr>
            <a:r>
              <a:rPr lang="en-US" sz="1400" dirty="0" smtClean="0"/>
              <a:t>				444 A Street</a:t>
            </a:r>
          </a:p>
          <a:p>
            <a:pPr>
              <a:spcBef>
                <a:spcPts val="0"/>
              </a:spcBef>
              <a:buFont typeface="Wingdings" pitchFamily="2" charset="2"/>
              <a:buNone/>
              <a:defRPr/>
            </a:pPr>
            <a:r>
              <a:rPr lang="en-US" sz="1400" dirty="0" smtClean="0"/>
              <a:t>				Springfield, OR 97477</a:t>
            </a:r>
          </a:p>
          <a:p>
            <a:pPr marL="457200" indent="-457200">
              <a:buFont typeface="+mj-lt"/>
              <a:buAutoNum type="arabicPeriod" startAt="7"/>
              <a:defRPr/>
            </a:pPr>
            <a:endParaRPr lang="en-US" sz="2000" dirty="0" smtClean="0"/>
          </a:p>
          <a:p>
            <a:pPr marL="457200" indent="-457200">
              <a:buFont typeface="+mj-lt"/>
              <a:buAutoNum type="arabicPeriod" startAt="7"/>
              <a:defRPr/>
            </a:pPr>
            <a:endParaRPr lang="en-US" sz="2000" dirty="0" smtClean="0"/>
          </a:p>
          <a:p>
            <a:pPr>
              <a:buFont typeface="Wingdings" pitchFamily="2" charset="2"/>
              <a:buNone/>
              <a:defRPr/>
            </a:pPr>
            <a:r>
              <a:rPr lang="en-US" sz="2000" dirty="0" smtClean="0"/>
              <a:t>  </a:t>
            </a:r>
          </a:p>
          <a:p>
            <a:pPr>
              <a:defRPr/>
            </a:pPr>
            <a:endParaRPr lang="en-US" dirty="0"/>
          </a:p>
        </p:txBody>
      </p:sp>
      <p:sp>
        <p:nvSpPr>
          <p:cNvPr id="62468"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Program</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Implementation Exercise </a:t>
            </a:r>
            <a:endParaRPr lang="en-US" dirty="0"/>
          </a:p>
        </p:txBody>
      </p:sp>
      <p:sp>
        <p:nvSpPr>
          <p:cNvPr id="3" name="Content Placeholder 2"/>
          <p:cNvSpPr>
            <a:spLocks noGrp="1"/>
          </p:cNvSpPr>
          <p:nvPr>
            <p:ph idx="1"/>
          </p:nvPr>
        </p:nvSpPr>
        <p:spPr/>
        <p:txBody>
          <a:bodyPr/>
          <a:lstStyle/>
          <a:p>
            <a:pPr>
              <a:spcBef>
                <a:spcPts val="0"/>
              </a:spcBef>
              <a:defRPr/>
            </a:pPr>
            <a:endParaRPr lang="en-US" dirty="0" smtClean="0"/>
          </a:p>
          <a:p>
            <a:pPr>
              <a:defRPr/>
            </a:pPr>
            <a:endParaRPr lang="en-US" dirty="0" smtClean="0"/>
          </a:p>
          <a:p>
            <a:pPr>
              <a:defRPr/>
            </a:pPr>
            <a:endParaRPr lang="en-US" dirty="0" smtClean="0"/>
          </a:p>
          <a:p>
            <a:pPr>
              <a:defRPr/>
            </a:pPr>
            <a:endParaRPr lang="en-US" dirty="0" smtClean="0"/>
          </a:p>
          <a:p>
            <a:pPr lvl="1" eaLnBrk="1" hangingPunct="1">
              <a:lnSpc>
                <a:spcPct val="90000"/>
              </a:lnSpc>
              <a:buFontTx/>
              <a:buNone/>
              <a:defRPr/>
            </a:pPr>
            <a:endParaRPr lang="en-US" sz="1800" b="1" u="sng" dirty="0" smtClean="0"/>
          </a:p>
          <a:p>
            <a:pPr lvl="1" eaLnBrk="1" hangingPunct="1">
              <a:lnSpc>
                <a:spcPct val="90000"/>
              </a:lnSpc>
              <a:buFontTx/>
              <a:buNone/>
              <a:defRPr/>
            </a:pPr>
            <a:endParaRPr lang="en-US" sz="1800" b="1" u="sng" dirty="0" smtClean="0"/>
          </a:p>
          <a:p>
            <a:pPr lvl="1" eaLnBrk="1" hangingPunct="1">
              <a:lnSpc>
                <a:spcPct val="90000"/>
              </a:lnSpc>
              <a:buFontTx/>
              <a:buNone/>
              <a:defRPr/>
            </a:pPr>
            <a:endParaRPr lang="en-US" sz="1800" b="1" u="sng" dirty="0" smtClean="0"/>
          </a:p>
          <a:p>
            <a:pPr lvl="1" eaLnBrk="1" hangingPunct="1">
              <a:lnSpc>
                <a:spcPct val="90000"/>
              </a:lnSpc>
              <a:buFontTx/>
              <a:buNone/>
              <a:defRPr/>
            </a:pPr>
            <a:r>
              <a:rPr lang="en-US" sz="1800" b="1" u="sng" dirty="0" smtClean="0"/>
              <a:t>Eastern Region Geologist</a:t>
            </a:r>
          </a:p>
          <a:p>
            <a:pPr lvl="1" eaLnBrk="1" hangingPunct="1">
              <a:lnSpc>
                <a:spcPct val="90000"/>
              </a:lnSpc>
              <a:buFontTx/>
              <a:buNone/>
              <a:defRPr/>
            </a:pPr>
            <a:r>
              <a:rPr lang="en-US" sz="1600" dirty="0" smtClean="0"/>
              <a:t>Russ Kazmierczak</a:t>
            </a:r>
          </a:p>
          <a:p>
            <a:pPr lvl="1" eaLnBrk="1" hangingPunct="1">
              <a:lnSpc>
                <a:spcPct val="90000"/>
              </a:lnSpc>
              <a:buFontTx/>
              <a:buNone/>
              <a:defRPr/>
            </a:pPr>
            <a:r>
              <a:rPr lang="en-US" sz="1600" dirty="0" smtClean="0"/>
              <a:t>OHA Drinking Water Program</a:t>
            </a:r>
          </a:p>
          <a:p>
            <a:pPr lvl="1" eaLnBrk="1" hangingPunct="1">
              <a:lnSpc>
                <a:spcPct val="90000"/>
              </a:lnSpc>
              <a:buFontTx/>
              <a:buNone/>
              <a:defRPr/>
            </a:pPr>
            <a:r>
              <a:rPr lang="en-US" sz="1600" dirty="0" smtClean="0"/>
              <a:t>(541) 726-2587 x26</a:t>
            </a:r>
          </a:p>
          <a:p>
            <a:pPr lvl="1" eaLnBrk="1" hangingPunct="1">
              <a:lnSpc>
                <a:spcPct val="90000"/>
              </a:lnSpc>
              <a:buFontTx/>
              <a:buNone/>
              <a:defRPr/>
            </a:pPr>
            <a:r>
              <a:rPr lang="en-US" sz="1600" dirty="0" smtClean="0"/>
              <a:t>Russell.A.Kazmierczak@state.or.us</a:t>
            </a:r>
          </a:p>
          <a:p>
            <a:pPr>
              <a:defRPr/>
            </a:pPr>
            <a:endParaRPr lang="en-US" dirty="0" smtClean="0"/>
          </a:p>
        </p:txBody>
      </p:sp>
      <p:sp>
        <p:nvSpPr>
          <p:cNvPr id="63492" name="Date Placeholder 3"/>
          <p:cNvSpPr>
            <a:spLocks noGrp="1"/>
          </p:cNvSpPr>
          <p:nvPr>
            <p:ph type="dt" sz="quarter" idx="10"/>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eaLnBrk="0" hangingPunct="0">
              <a:spcBef>
                <a:spcPct val="20000"/>
              </a:spcBef>
              <a:buClr>
                <a:schemeClr val="tx2"/>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tx1"/>
              </a:buClr>
              <a:buChar char="–"/>
              <a:defRPr sz="2800">
                <a:solidFill>
                  <a:schemeClr val="tx1"/>
                </a:solidFill>
                <a:latin typeface="Times New Roman" pitchFamily="18" charset="0"/>
              </a:defRPr>
            </a:lvl2pPr>
            <a:lvl3pPr marL="1143000" indent="-228600" eaLnBrk="0" hangingPunct="0">
              <a:spcBef>
                <a:spcPct val="20000"/>
              </a:spcBef>
              <a:buClr>
                <a:schemeClr val="tx1"/>
              </a:buClr>
              <a:buChar char="»"/>
              <a:defRPr sz="2400">
                <a:solidFill>
                  <a:schemeClr val="tx1"/>
                </a:solidFill>
                <a:latin typeface="Times New Roman" pitchFamily="18" charset="0"/>
              </a:defRPr>
            </a:lvl3pPr>
            <a:lvl4pPr marL="1600200" indent="-228600" eaLnBrk="0" hangingPunct="0">
              <a:spcBef>
                <a:spcPct val="20000"/>
              </a:spcBef>
              <a:buClr>
                <a:schemeClr val="tx2"/>
              </a:buClr>
              <a:buSzPct val="75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tx1"/>
              </a:buClr>
              <a:buChar char="–"/>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tx1"/>
              </a:buClr>
              <a:buChar char="–"/>
              <a:defRPr sz="2000">
                <a:solidFill>
                  <a:schemeClr val="tx1"/>
                </a:solidFill>
                <a:latin typeface="Times New Roman" pitchFamily="18" charset="0"/>
              </a:defRPr>
            </a:lvl9pPr>
          </a:lstStyle>
          <a:p>
            <a:pPr eaLnBrk="1" hangingPunct="1">
              <a:spcBef>
                <a:spcPct val="50000"/>
              </a:spcBef>
              <a:buClrTx/>
              <a:buSzTx/>
              <a:buFontTx/>
              <a:buNone/>
            </a:pPr>
            <a:r>
              <a:rPr lang="en-US" altLang="en-US" sz="1400" smtClean="0"/>
              <a:t>OHA Drinking Water Program</a:t>
            </a:r>
          </a:p>
        </p:txBody>
      </p:sp>
      <p:pic>
        <p:nvPicPr>
          <p:cNvPr id="63493" name="Picture 4"/>
          <p:cNvPicPr>
            <a:picLocks noChangeAspect="1" noChangeArrowheads="1"/>
          </p:cNvPicPr>
          <p:nvPr/>
        </p:nvPicPr>
        <p:blipFill>
          <a:blip r:embed="rId2">
            <a:extLst>
              <a:ext uri="{28A0092B-C50C-407E-A947-70E740481C1C}">
                <a14:useLocalDpi xmlns:a14="http://schemas.microsoft.com/office/drawing/2010/main" val="0"/>
              </a:ext>
            </a:extLst>
          </a:blip>
          <a:srcRect l="12598" t="29688" r="12402" b="16145"/>
          <a:stretch>
            <a:fillRect/>
          </a:stretch>
        </p:blipFill>
        <p:spPr bwMode="auto">
          <a:xfrm>
            <a:off x="1295400" y="1371600"/>
            <a:ext cx="6705600"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Blue Diagonal">
  <a:themeElements>
    <a:clrScheme name="Blue Diagonal 1">
      <a:dk1>
        <a:srgbClr val="000000"/>
      </a:dk1>
      <a:lt1>
        <a:srgbClr val="FFFFFF"/>
      </a:lt1>
      <a:dk2>
        <a:srgbClr val="0066FF"/>
      </a:dk2>
      <a:lt2>
        <a:srgbClr val="FFFF00"/>
      </a:lt2>
      <a:accent1>
        <a:srgbClr val="00CCCC"/>
      </a:accent1>
      <a:accent2>
        <a:srgbClr val="FF33CC"/>
      </a:accent2>
      <a:accent3>
        <a:srgbClr val="AAB8FF"/>
      </a:accent3>
      <a:accent4>
        <a:srgbClr val="DADADA"/>
      </a:accent4>
      <a:accent5>
        <a:srgbClr val="AAE2E2"/>
      </a:accent5>
      <a:accent6>
        <a:srgbClr val="E72DB9"/>
      </a:accent6>
      <a:hlink>
        <a:srgbClr val="FF4568"/>
      </a:hlink>
      <a:folHlink>
        <a:srgbClr val="CCECFF"/>
      </a:folHlink>
    </a:clrScheme>
    <a:fontScheme name="Blue Diagonal">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ue Diagonal 1">
        <a:dk1>
          <a:srgbClr val="000000"/>
        </a:dk1>
        <a:lt1>
          <a:srgbClr val="FFFFFF"/>
        </a:lt1>
        <a:dk2>
          <a:srgbClr val="0066FF"/>
        </a:dk2>
        <a:lt2>
          <a:srgbClr val="FFFF00"/>
        </a:lt2>
        <a:accent1>
          <a:srgbClr val="00CCCC"/>
        </a:accent1>
        <a:accent2>
          <a:srgbClr val="FF33CC"/>
        </a:accent2>
        <a:accent3>
          <a:srgbClr val="AAB8FF"/>
        </a:accent3>
        <a:accent4>
          <a:srgbClr val="DADADA"/>
        </a:accent4>
        <a:accent5>
          <a:srgbClr val="AAE2E2"/>
        </a:accent5>
        <a:accent6>
          <a:srgbClr val="E72DB9"/>
        </a:accent6>
        <a:hlink>
          <a:srgbClr val="FF4568"/>
        </a:hlink>
        <a:folHlink>
          <a:srgbClr val="CCECFF"/>
        </a:folHlink>
      </a:clrScheme>
      <a:clrMap bg1="dk2" tx1="lt1" bg2="dk1" tx2="lt2" accent1="accent1" accent2="accent2" accent3="accent3" accent4="accent4" accent5="accent5" accent6="accent6" hlink="hlink" folHlink="folHlink"/>
    </a:extraClrScheme>
    <a:extraClrScheme>
      <a:clrScheme name="Blue Diagonal 2">
        <a:dk1>
          <a:srgbClr val="000000"/>
        </a:dk1>
        <a:lt1>
          <a:srgbClr val="9999FF"/>
        </a:lt1>
        <a:dk2>
          <a:srgbClr val="6600FF"/>
        </a:dk2>
        <a:lt2>
          <a:srgbClr val="FFFFFF"/>
        </a:lt2>
        <a:accent1>
          <a:srgbClr val="CCCCFF"/>
        </a:accent1>
        <a:accent2>
          <a:srgbClr val="FF99FF"/>
        </a:accent2>
        <a:accent3>
          <a:srgbClr val="CACAFF"/>
        </a:accent3>
        <a:accent4>
          <a:srgbClr val="000000"/>
        </a:accent4>
        <a:accent5>
          <a:srgbClr val="E2E2FF"/>
        </a:accent5>
        <a:accent6>
          <a:srgbClr val="E78AE7"/>
        </a:accent6>
        <a:hlink>
          <a:srgbClr val="00CC66"/>
        </a:hlink>
        <a:folHlink>
          <a:srgbClr val="CCECFF"/>
        </a:folHlink>
      </a:clrScheme>
      <a:clrMap bg1="lt1" tx1="dk1" bg2="lt2" tx2="dk2" accent1="accent1" accent2="accent2" accent3="accent3" accent4="accent4" accent5="accent5" accent6="accent6" hlink="hlink" folHlink="folHlink"/>
    </a:extraClrScheme>
    <a:extraClrScheme>
      <a:clrScheme name="Blue Diagonal 3">
        <a:dk1>
          <a:srgbClr val="000000"/>
        </a:dk1>
        <a:lt1>
          <a:srgbClr val="FFFFFF"/>
        </a:lt1>
        <a:dk2>
          <a:srgbClr val="000000"/>
        </a:dk2>
        <a:lt2>
          <a:srgbClr val="CBCBCB"/>
        </a:lt2>
        <a:accent1>
          <a:srgbClr val="DDDDDD"/>
        </a:accent1>
        <a:accent2>
          <a:srgbClr val="B2B2B2"/>
        </a:accent2>
        <a:accent3>
          <a:srgbClr val="FFFFFF"/>
        </a:accent3>
        <a:accent4>
          <a:srgbClr val="000000"/>
        </a:accent4>
        <a:accent5>
          <a:srgbClr val="EBEBEB"/>
        </a:accent5>
        <a:accent6>
          <a:srgbClr val="A1A1A1"/>
        </a:accent6>
        <a:hlink>
          <a:srgbClr val="4D4D4D"/>
        </a:hlink>
        <a:folHlink>
          <a:srgbClr val="777777"/>
        </a:folHlink>
      </a:clrScheme>
      <a:clrMap bg1="lt1" tx1="dk1" bg2="lt2" tx2="dk2" accent1="accent1" accent2="accent2" accent3="accent3" accent4="accent4" accent5="accent5" accent6="accent6" hlink="hlink" folHlink="folHlink"/>
    </a:extraClrScheme>
    <a:extraClrScheme>
      <a:clrScheme name="Blue Diagonal 4">
        <a:dk1>
          <a:srgbClr val="000000"/>
        </a:dk1>
        <a:lt1>
          <a:srgbClr val="FFFFFF"/>
        </a:lt1>
        <a:dk2>
          <a:srgbClr val="990066"/>
        </a:dk2>
        <a:lt2>
          <a:srgbClr val="FFFF00"/>
        </a:lt2>
        <a:accent1>
          <a:srgbClr val="996633"/>
        </a:accent1>
        <a:accent2>
          <a:srgbClr val="CC6600"/>
        </a:accent2>
        <a:accent3>
          <a:srgbClr val="CAAAB8"/>
        </a:accent3>
        <a:accent4>
          <a:srgbClr val="DADADA"/>
        </a:accent4>
        <a:accent5>
          <a:srgbClr val="CAB8AD"/>
        </a:accent5>
        <a:accent6>
          <a:srgbClr val="B95C00"/>
        </a:accent6>
        <a:hlink>
          <a:srgbClr val="999933"/>
        </a:hlink>
        <a:folHlink>
          <a:srgbClr val="CCCC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3.xml><?xml version="1.0" encoding="utf-8"?>
<EsriMapsInfo xmlns="ESRI.ArcGIS.Mapping.OfficeIntegration.PowerPointInfo">
  <Version>Version1</Version>
  <RequiresSignIn>False</RequiresSignIn>
</EsriMapsInfo>
</file>

<file path=customXml/item4.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F79BEB7B-5EF0-4682-9B7F-6CA138AFB371}">
  <ds:schemaRefs>
    <ds:schemaRef ds:uri="ESRI.ArcGIS.Mapping.OfficeIntegration.PowerPointInfo"/>
  </ds:schemaRefs>
</ds:datastoreItem>
</file>

<file path=customXml/itemProps2.xml><?xml version="1.0" encoding="utf-8"?>
<ds:datastoreItem xmlns:ds="http://schemas.openxmlformats.org/officeDocument/2006/customXml" ds:itemID="{9DE6957F-9EA8-44BA-9B4A-9D55B9098CE9}">
  <ds:schemaRefs>
    <ds:schemaRef ds:uri="ESRI.ArcGIS.Mapping.OfficeIntegration.PowerPointInfo"/>
  </ds:schemaRefs>
</ds:datastoreItem>
</file>

<file path=customXml/itemProps3.xml><?xml version="1.0" encoding="utf-8"?>
<ds:datastoreItem xmlns:ds="http://schemas.openxmlformats.org/officeDocument/2006/customXml" ds:itemID="{79094704-5CE8-4C69-908B-92B0C351F613}">
  <ds:schemaRefs>
    <ds:schemaRef ds:uri="ESRI.ArcGIS.Mapping.OfficeIntegration.PowerPointInfo"/>
  </ds:schemaRefs>
</ds:datastoreItem>
</file>

<file path=customXml/itemProps4.xml><?xml version="1.0" encoding="utf-8"?>
<ds:datastoreItem xmlns:ds="http://schemas.openxmlformats.org/officeDocument/2006/customXml" ds:itemID="{5702BF33-9E23-4DC3-BDF7-FD3A2F357089}">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
  <TotalTime>4596</TotalTime>
  <Words>2995</Words>
  <Application>Microsoft Office PowerPoint</Application>
  <PresentationFormat>On-screen Show (4:3)</PresentationFormat>
  <Paragraphs>475</Paragraphs>
  <Slides>60</Slides>
  <Notes>16</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3</vt:i4>
      </vt:variant>
      <vt:variant>
        <vt:lpstr>Slide Titles</vt:lpstr>
      </vt:variant>
      <vt:variant>
        <vt:i4>60</vt:i4>
      </vt:variant>
    </vt:vector>
  </HeadingPairs>
  <TitlesOfParts>
    <vt:vector size="71" baseType="lpstr">
      <vt:lpstr>Times New Roman</vt:lpstr>
      <vt:lpstr>Arial</vt:lpstr>
      <vt:lpstr>Wingdings</vt:lpstr>
      <vt:lpstr>Tahoma</vt:lpstr>
      <vt:lpstr>Britannic Bold</vt:lpstr>
      <vt:lpstr>Verdana</vt:lpstr>
      <vt:lpstr>Calibri</vt:lpstr>
      <vt:lpstr>Blue Diagonal</vt:lpstr>
      <vt:lpstr>Microsoft Graph 2000 Chart</vt:lpstr>
      <vt:lpstr>Microsoft PowerPoint Slide</vt:lpstr>
      <vt:lpstr>Slide</vt:lpstr>
      <vt:lpstr>Groundwater Basics and  Source Water Protection</vt:lpstr>
      <vt:lpstr>Outline</vt:lpstr>
      <vt:lpstr>An Introduction to Groundwater</vt:lpstr>
      <vt:lpstr>Water Cycle Processes</vt:lpstr>
      <vt:lpstr>Origin of Groundwater</vt:lpstr>
      <vt:lpstr>Origin of Groundwater</vt:lpstr>
      <vt:lpstr>Origin of Groundwater</vt:lpstr>
      <vt:lpstr>Aquifers</vt:lpstr>
      <vt:lpstr>PowerPoint Presentation</vt:lpstr>
      <vt:lpstr>Alluvial Aquifer: Valley Fill </vt:lpstr>
      <vt:lpstr>PowerPoint Presentation</vt:lpstr>
      <vt:lpstr>Groundwater Movement:  Winter</vt:lpstr>
      <vt:lpstr>Groundwater Movement: Summer</vt:lpstr>
      <vt:lpstr>PowerPoint Presentation</vt:lpstr>
      <vt:lpstr>Interfering Wells</vt:lpstr>
      <vt:lpstr>PowerPoint Presentation</vt:lpstr>
      <vt:lpstr>Well Construction</vt:lpstr>
      <vt:lpstr>Well Log Data</vt:lpstr>
      <vt:lpstr>PowerPoint Presentation</vt:lpstr>
      <vt:lpstr>Source Water Assessments</vt:lpstr>
      <vt:lpstr>PowerPoint Presentation</vt:lpstr>
      <vt:lpstr>PowerPoint Presentation</vt:lpstr>
      <vt:lpstr>Value of Planning and Protection</vt:lpstr>
      <vt:lpstr>“Price Tag” of Contamination</vt:lpstr>
      <vt:lpstr>“Price Tag” of Contamination</vt:lpstr>
      <vt:lpstr>Source Water Assessments completed for all public water systems</vt:lpstr>
      <vt:lpstr>Capture Zone</vt:lpstr>
      <vt:lpstr>Capture Zone</vt:lpstr>
      <vt:lpstr>PowerPoint Presentation</vt:lpstr>
      <vt:lpstr>Groundwater DWSA</vt:lpstr>
      <vt:lpstr>PowerPoint Presentation</vt:lpstr>
      <vt:lpstr>PowerPoint Presentation</vt:lpstr>
      <vt:lpstr>Oregon’s source areas for public water systems</vt:lpstr>
      <vt:lpstr>SWA includes… List of potential sources of contaminants </vt:lpstr>
      <vt:lpstr>PowerPoint Presentation</vt:lpstr>
      <vt:lpstr>SWA includes…</vt:lpstr>
      <vt:lpstr>Source Water Assessments</vt:lpstr>
      <vt:lpstr>Protecting The Source</vt:lpstr>
      <vt:lpstr>Protecting the Source What Steps Should We Take?</vt:lpstr>
      <vt:lpstr>Protecting the Source Developing Protection Strategies</vt:lpstr>
      <vt:lpstr>PowerPoint Presentation</vt:lpstr>
      <vt:lpstr>Implementation Matrix: Prioritizing the Approach</vt:lpstr>
      <vt:lpstr>Examples of Drinking Water Protection Strategies </vt:lpstr>
      <vt:lpstr>Linking Source Water Protection with Groundwater Rule and GWUDI</vt:lpstr>
      <vt:lpstr>Inadequately Constructed Well Susceptible to Fecal Contamination</vt:lpstr>
      <vt:lpstr>Monthly Assessment Monitoring</vt:lpstr>
      <vt:lpstr>The Source Has a Confirmed EC+ result.  What Next?</vt:lpstr>
      <vt:lpstr>Pumping Wells Close to Streams</vt:lpstr>
      <vt:lpstr>Groundwater Under the Influence of Surface Water</vt:lpstr>
      <vt:lpstr>Monthly Assessment Monitoring for GW Rule</vt:lpstr>
      <vt:lpstr>Protecting the Source SDWA grant opportunities </vt:lpstr>
      <vt:lpstr>Protecting the Source Technical Assistance &amp; Information</vt:lpstr>
      <vt:lpstr>Summary</vt:lpstr>
      <vt:lpstr>Implementation Exercise </vt:lpstr>
      <vt:lpstr>Implementation Exercise </vt:lpstr>
      <vt:lpstr>Implementation Exercise </vt:lpstr>
      <vt:lpstr>Implementation Exercise </vt:lpstr>
      <vt:lpstr>Implementation Exercise </vt:lpstr>
      <vt:lpstr>Implementation Exercise </vt:lpstr>
      <vt:lpstr>Implementation Exercise </vt:lpstr>
    </vt:vector>
  </TitlesOfParts>
  <Company>DHS OHD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Introduction to Groundwater</dc:title>
  <dc:creator>smphelps</dc:creator>
  <cp:lastModifiedBy>State of Oregon</cp:lastModifiedBy>
  <cp:revision>118</cp:revision>
  <dcterms:created xsi:type="dcterms:W3CDTF">2005-02-23T18:32:14Z</dcterms:created>
  <dcterms:modified xsi:type="dcterms:W3CDTF">2014-09-25T18:40:58Z</dcterms:modified>
</cp:coreProperties>
</file>