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theme/themeOverride1.xml" ContentType="application/vnd.openxmlformats-officedocument.themeOverr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4"/>
  </p:sldMasterIdLst>
  <p:notesMasterIdLst>
    <p:notesMasterId r:id="rId151"/>
  </p:notesMasterIdLst>
  <p:handoutMasterIdLst>
    <p:handoutMasterId r:id="rId152"/>
  </p:handoutMasterIdLst>
  <p:sldIdLst>
    <p:sldId id="670" r:id="rId5"/>
    <p:sldId id="752" r:id="rId6"/>
    <p:sldId id="784" r:id="rId7"/>
    <p:sldId id="833" r:id="rId8"/>
    <p:sldId id="671" r:id="rId9"/>
    <p:sldId id="755" r:id="rId10"/>
    <p:sldId id="753" r:id="rId11"/>
    <p:sldId id="754" r:id="rId12"/>
    <p:sldId id="756" r:id="rId13"/>
    <p:sldId id="786" r:id="rId14"/>
    <p:sldId id="774" r:id="rId15"/>
    <p:sldId id="787" r:id="rId16"/>
    <p:sldId id="821" r:id="rId17"/>
    <p:sldId id="845" r:id="rId18"/>
    <p:sldId id="825" r:id="rId19"/>
    <p:sldId id="829" r:id="rId20"/>
    <p:sldId id="826" r:id="rId21"/>
    <p:sldId id="827" r:id="rId22"/>
    <p:sldId id="828" r:id="rId23"/>
    <p:sldId id="785" r:id="rId24"/>
    <p:sldId id="757" r:id="rId25"/>
    <p:sldId id="762" r:id="rId26"/>
    <p:sldId id="751" r:id="rId27"/>
    <p:sldId id="761" r:id="rId28"/>
    <p:sldId id="672" r:id="rId29"/>
    <p:sldId id="913" r:id="rId30"/>
    <p:sldId id="673" r:id="rId31"/>
    <p:sldId id="835" r:id="rId32"/>
    <p:sldId id="674" r:id="rId33"/>
    <p:sldId id="778" r:id="rId34"/>
    <p:sldId id="783" r:id="rId35"/>
    <p:sldId id="779" r:id="rId36"/>
    <p:sldId id="782" r:id="rId37"/>
    <p:sldId id="781" r:id="rId38"/>
    <p:sldId id="810" r:id="rId39"/>
    <p:sldId id="846" r:id="rId40"/>
    <p:sldId id="843" r:id="rId41"/>
    <p:sldId id="844" r:id="rId42"/>
    <p:sldId id="847" r:id="rId43"/>
    <p:sldId id="780" r:id="rId44"/>
    <p:sldId id="675" r:id="rId45"/>
    <p:sldId id="676" r:id="rId46"/>
    <p:sldId id="836" r:id="rId47"/>
    <p:sldId id="677" r:id="rId48"/>
    <p:sldId id="684" r:id="rId49"/>
    <p:sldId id="679" r:id="rId50"/>
    <p:sldId id="680" r:id="rId51"/>
    <p:sldId id="681" r:id="rId52"/>
    <p:sldId id="682" r:id="rId53"/>
    <p:sldId id="683" r:id="rId54"/>
    <p:sldId id="686" r:id="rId55"/>
    <p:sldId id="687" r:id="rId56"/>
    <p:sldId id="666" r:id="rId57"/>
    <p:sldId id="837" r:id="rId58"/>
    <p:sldId id="457" r:id="rId59"/>
    <p:sldId id="760" r:id="rId60"/>
    <p:sldId id="456" r:id="rId61"/>
    <p:sldId id="449" r:id="rId62"/>
    <p:sldId id="758" r:id="rId63"/>
    <p:sldId id="759" r:id="rId64"/>
    <p:sldId id="838" r:id="rId65"/>
    <p:sldId id="453" r:id="rId66"/>
    <p:sldId id="455" r:id="rId67"/>
    <p:sldId id="849" r:id="rId68"/>
    <p:sldId id="850" r:id="rId69"/>
    <p:sldId id="848" r:id="rId70"/>
    <p:sldId id="902" r:id="rId71"/>
    <p:sldId id="458" r:id="rId72"/>
    <p:sldId id="454" r:id="rId73"/>
    <p:sldId id="688" r:id="rId74"/>
    <p:sldId id="700" r:id="rId75"/>
    <p:sldId id="701" r:id="rId76"/>
    <p:sldId id="689" r:id="rId77"/>
    <p:sldId id="691" r:id="rId78"/>
    <p:sldId id="690" r:id="rId79"/>
    <p:sldId id="692" r:id="rId80"/>
    <p:sldId id="693" r:id="rId81"/>
    <p:sldId id="699" r:id="rId82"/>
    <p:sldId id="694" r:id="rId83"/>
    <p:sldId id="695" r:id="rId84"/>
    <p:sldId id="696" r:id="rId85"/>
    <p:sldId id="741" r:id="rId86"/>
    <p:sldId id="740" r:id="rId87"/>
    <p:sldId id="748" r:id="rId88"/>
    <p:sldId id="750" r:id="rId89"/>
    <p:sldId id="749" r:id="rId90"/>
    <p:sldId id="747" r:id="rId91"/>
    <p:sldId id="742" r:id="rId92"/>
    <p:sldId id="743" r:id="rId93"/>
    <p:sldId id="744" r:id="rId94"/>
    <p:sldId id="745" r:id="rId95"/>
    <p:sldId id="746" r:id="rId96"/>
    <p:sldId id="702" r:id="rId97"/>
    <p:sldId id="716" r:id="rId98"/>
    <p:sldId id="717" r:id="rId99"/>
    <p:sldId id="719" r:id="rId100"/>
    <p:sldId id="704" r:id="rId101"/>
    <p:sldId id="705" r:id="rId102"/>
    <p:sldId id="709" r:id="rId103"/>
    <p:sldId id="703" r:id="rId104"/>
    <p:sldId id="707" r:id="rId105"/>
    <p:sldId id="710" r:id="rId106"/>
    <p:sldId id="711" r:id="rId107"/>
    <p:sldId id="708" r:id="rId108"/>
    <p:sldId id="729" r:id="rId109"/>
    <p:sldId id="720" r:id="rId110"/>
    <p:sldId id="722" r:id="rId111"/>
    <p:sldId id="718" r:id="rId112"/>
    <p:sldId id="724" r:id="rId113"/>
    <p:sldId id="723" r:id="rId114"/>
    <p:sldId id="725" r:id="rId115"/>
    <p:sldId id="726" r:id="rId116"/>
    <p:sldId id="727" r:id="rId117"/>
    <p:sldId id="728" r:id="rId118"/>
    <p:sldId id="697" r:id="rId119"/>
    <p:sldId id="698" r:id="rId120"/>
    <p:sldId id="731" r:id="rId121"/>
    <p:sldId id="796" r:id="rId122"/>
    <p:sldId id="793" r:id="rId123"/>
    <p:sldId id="795" r:id="rId124"/>
    <p:sldId id="909" r:id="rId125"/>
    <p:sldId id="910" r:id="rId126"/>
    <p:sldId id="911" r:id="rId127"/>
    <p:sldId id="912" r:id="rId128"/>
    <p:sldId id="797" r:id="rId129"/>
    <p:sldId id="903" r:id="rId130"/>
    <p:sldId id="905" r:id="rId131"/>
    <p:sldId id="906" r:id="rId132"/>
    <p:sldId id="907" r:id="rId133"/>
    <p:sldId id="908" r:id="rId134"/>
    <p:sldId id="904" r:id="rId135"/>
    <p:sldId id="815" r:id="rId136"/>
    <p:sldId id="819" r:id="rId137"/>
    <p:sldId id="817" r:id="rId138"/>
    <p:sldId id="818" r:id="rId139"/>
    <p:sldId id="816" r:id="rId140"/>
    <p:sldId id="812" r:id="rId141"/>
    <p:sldId id="813" r:id="rId142"/>
    <p:sldId id="814" r:id="rId143"/>
    <p:sldId id="802" r:id="rId144"/>
    <p:sldId id="804" r:id="rId145"/>
    <p:sldId id="806" r:id="rId146"/>
    <p:sldId id="805" r:id="rId147"/>
    <p:sldId id="434" r:id="rId148"/>
    <p:sldId id="839" r:id="rId149"/>
    <p:sldId id="851" r:id="rId150"/>
  </p:sldIdLst>
  <p:sldSz cx="9144000" cy="6858000" type="screen4x3"/>
  <p:notesSz cx="7315200" cy="9601200"/>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5pPr>
    <a:lvl6pPr marL="2286000" algn="l" defTabSz="914400" rtl="0" eaLnBrk="1" latinLnBrk="0" hangingPunct="1">
      <a:defRPr sz="2400" kern="1200">
        <a:solidFill>
          <a:schemeClr val="tx1"/>
        </a:solidFill>
        <a:latin typeface="Times" panose="02020603050405020304" pitchFamily="18" charset="0"/>
        <a:ea typeface="+mn-ea"/>
        <a:cs typeface="+mn-cs"/>
      </a:defRPr>
    </a:lvl6pPr>
    <a:lvl7pPr marL="2743200" algn="l" defTabSz="914400" rtl="0" eaLnBrk="1" latinLnBrk="0" hangingPunct="1">
      <a:defRPr sz="2400" kern="1200">
        <a:solidFill>
          <a:schemeClr val="tx1"/>
        </a:solidFill>
        <a:latin typeface="Times" panose="02020603050405020304" pitchFamily="18" charset="0"/>
        <a:ea typeface="+mn-ea"/>
        <a:cs typeface="+mn-cs"/>
      </a:defRPr>
    </a:lvl7pPr>
    <a:lvl8pPr marL="3200400" algn="l" defTabSz="914400" rtl="0" eaLnBrk="1" latinLnBrk="0" hangingPunct="1">
      <a:defRPr sz="2400" kern="1200">
        <a:solidFill>
          <a:schemeClr val="tx1"/>
        </a:solidFill>
        <a:latin typeface="Times" panose="02020603050405020304" pitchFamily="18" charset="0"/>
        <a:ea typeface="+mn-ea"/>
        <a:cs typeface="+mn-cs"/>
      </a:defRPr>
    </a:lvl8pPr>
    <a:lvl9pPr marL="3657600" algn="l" defTabSz="914400" rtl="0" eaLnBrk="1" latinLnBrk="0" hangingPunct="1">
      <a:defRPr sz="2400" kern="1200">
        <a:solidFill>
          <a:schemeClr val="tx1"/>
        </a:solidFill>
        <a:latin typeface="Times"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595"/>
    <a:srgbClr val="FE6F6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922A0C-8E80-456D-9653-653C678C3633}" v="1" dt="2024-03-22T23:06:23.4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53" autoAdjust="0"/>
    <p:restoredTop sz="82529" autoAdjust="0"/>
  </p:normalViewPr>
  <p:slideViewPr>
    <p:cSldViewPr>
      <p:cViewPr varScale="1">
        <p:scale>
          <a:sx n="55" d="100"/>
          <a:sy n="55" d="100"/>
        </p:scale>
        <p:origin x="1580" y="40"/>
      </p:cViewPr>
      <p:guideLst>
        <p:guide orient="horz" pos="2160"/>
        <p:guide pos="2880"/>
      </p:guideLst>
    </p:cSldViewPr>
  </p:slideViewPr>
  <p:outlineViewPr>
    <p:cViewPr>
      <p:scale>
        <a:sx n="33" d="100"/>
        <a:sy n="33" d="100"/>
      </p:scale>
      <p:origin x="0" y="-202459"/>
    </p:cViewPr>
    <p:sldLst>
      <p:sld r:id="rId1" collapse="1"/>
      <p:sld r:id="rId2" collapse="1"/>
      <p:sld r:id="rId3" collapse="1"/>
      <p:sld r:id="rId4" collapse="1"/>
    </p:sldLst>
  </p:outlin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38" Type="http://schemas.openxmlformats.org/officeDocument/2006/relationships/slide" Target="slides/slide134.xml"/><Relationship Id="rId154" Type="http://schemas.openxmlformats.org/officeDocument/2006/relationships/viewProps" Target="viewProps.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144" Type="http://schemas.openxmlformats.org/officeDocument/2006/relationships/slide" Target="slides/slide140.xml"/><Relationship Id="rId149" Type="http://schemas.openxmlformats.org/officeDocument/2006/relationships/slide" Target="slides/slide14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openxmlformats.org/officeDocument/2006/relationships/slide" Target="slides/slide146.xml"/><Relationship Id="rId155" Type="http://schemas.openxmlformats.org/officeDocument/2006/relationships/theme" Target="theme/theme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slide" Target="slides/slide107.xml"/><Relationship Id="rId132" Type="http://schemas.openxmlformats.org/officeDocument/2006/relationships/slide" Target="slides/slide128.xml"/><Relationship Id="rId140" Type="http://schemas.openxmlformats.org/officeDocument/2006/relationships/slide" Target="slides/slide136.xml"/><Relationship Id="rId145" Type="http://schemas.openxmlformats.org/officeDocument/2006/relationships/slide" Target="slides/slide141.xml"/><Relationship Id="rId153"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slide" Target="slides/slide115.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30" Type="http://schemas.openxmlformats.org/officeDocument/2006/relationships/slide" Target="slides/slide126.xml"/><Relationship Id="rId135" Type="http://schemas.openxmlformats.org/officeDocument/2006/relationships/slide" Target="slides/slide131.xml"/><Relationship Id="rId143" Type="http://schemas.openxmlformats.org/officeDocument/2006/relationships/slide" Target="slides/slide139.xml"/><Relationship Id="rId148" Type="http://schemas.openxmlformats.org/officeDocument/2006/relationships/slide" Target="slides/slide144.xml"/><Relationship Id="rId151" Type="http://schemas.openxmlformats.org/officeDocument/2006/relationships/notesMaster" Target="notesMasters/notesMaster1.xml"/><Relationship Id="rId156"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microsoft.com/office/2016/11/relationships/changesInfo" Target="changesInfos/changesInfo1.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handoutMaster" Target="handoutMasters/handoutMaster1.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microsoft.com/office/2015/10/relationships/revisionInfo" Target="revisionInfo.xml"/></Relationships>
</file>

<file path=ppt/_rels/viewProps.xml.rels><?xml version="1.0" encoding="UTF-8" standalone="yes"?>
<Relationships xmlns="http://schemas.openxmlformats.org/package/2006/relationships"><Relationship Id="rId3" Type="http://schemas.openxmlformats.org/officeDocument/2006/relationships/slide" Target="slides/slide74.xml"/><Relationship Id="rId2" Type="http://schemas.openxmlformats.org/officeDocument/2006/relationships/slide" Target="slides/slide42.xml"/><Relationship Id="rId1" Type="http://schemas.openxmlformats.org/officeDocument/2006/relationships/slide" Target="slides/slide41.xml"/><Relationship Id="rId4" Type="http://schemas.openxmlformats.org/officeDocument/2006/relationships/slide" Target="slides/slide7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feld Evan E" userId="23320ae3-4426-45a2-a607-feed134fedfb" providerId="ADAL" clId="{D1326857-5FD6-4D8C-BFA0-B827698ECCDC}"/>
    <pc:docChg chg="undo custSel addSld modSld">
      <pc:chgData name="Hofeld Evan E" userId="23320ae3-4426-45a2-a607-feed134fedfb" providerId="ADAL" clId="{D1326857-5FD6-4D8C-BFA0-B827698ECCDC}" dt="2023-05-10T18:49:27.772" v="829" actId="6549"/>
      <pc:docMkLst>
        <pc:docMk/>
      </pc:docMkLst>
      <pc:sldChg chg="modSp mod">
        <pc:chgData name="Hofeld Evan E" userId="23320ae3-4426-45a2-a607-feed134fedfb" providerId="ADAL" clId="{D1326857-5FD6-4D8C-BFA0-B827698ECCDC}" dt="2023-05-10T18:49:27.772" v="829" actId="6549"/>
        <pc:sldMkLst>
          <pc:docMk/>
          <pc:sldMk cId="381664781" sldId="742"/>
        </pc:sldMkLst>
        <pc:spChg chg="mod">
          <ac:chgData name="Hofeld Evan E" userId="23320ae3-4426-45a2-a607-feed134fedfb" providerId="ADAL" clId="{D1326857-5FD6-4D8C-BFA0-B827698ECCDC}" dt="2023-05-10T18:49:27.772" v="829" actId="6549"/>
          <ac:spMkLst>
            <pc:docMk/>
            <pc:sldMk cId="381664781" sldId="742"/>
            <ac:spMk id="19459" creationId="{00000000-0000-0000-0000-000000000000}"/>
          </ac:spMkLst>
        </pc:spChg>
      </pc:sldChg>
      <pc:sldChg chg="addSp modSp add mod">
        <pc:chgData name="Hofeld Evan E" userId="23320ae3-4426-45a2-a607-feed134fedfb" providerId="ADAL" clId="{D1326857-5FD6-4D8C-BFA0-B827698ECCDC}" dt="2023-05-10T17:05:04.691" v="779" actId="14100"/>
        <pc:sldMkLst>
          <pc:docMk/>
          <pc:sldMk cId="351670952" sldId="913"/>
        </pc:sldMkLst>
        <pc:spChg chg="add mod">
          <ac:chgData name="Hofeld Evan E" userId="23320ae3-4426-45a2-a607-feed134fedfb" providerId="ADAL" clId="{D1326857-5FD6-4D8C-BFA0-B827698ECCDC}" dt="2023-05-10T16:00:40.876" v="549" actId="1076"/>
          <ac:spMkLst>
            <pc:docMk/>
            <pc:sldMk cId="351670952" sldId="913"/>
            <ac:spMk id="2" creationId="{E427C0F7-E660-B944-E2E7-CB0210755C7D}"/>
          </ac:spMkLst>
        </pc:spChg>
        <pc:spChg chg="mod">
          <ac:chgData name="Hofeld Evan E" userId="23320ae3-4426-45a2-a607-feed134fedfb" providerId="ADAL" clId="{D1326857-5FD6-4D8C-BFA0-B827698ECCDC}" dt="2023-05-10T17:04:56.230" v="777" actId="20577"/>
          <ac:spMkLst>
            <pc:docMk/>
            <pc:sldMk cId="351670952" sldId="913"/>
            <ac:spMk id="188418" creationId="{00000000-0000-0000-0000-000000000000}"/>
          </ac:spMkLst>
        </pc:spChg>
        <pc:picChg chg="mod">
          <ac:chgData name="Hofeld Evan E" userId="23320ae3-4426-45a2-a607-feed134fedfb" providerId="ADAL" clId="{D1326857-5FD6-4D8C-BFA0-B827698ECCDC}" dt="2023-05-10T17:05:04.691" v="779" actId="14100"/>
          <ac:picMkLst>
            <pc:docMk/>
            <pc:sldMk cId="351670952" sldId="913"/>
            <ac:picMk id="5" creationId="{00000000-0000-0000-0000-000000000000}"/>
          </ac:picMkLst>
        </pc:picChg>
      </pc:sldChg>
    </pc:docChg>
  </pc:docChgLst>
  <pc:docChgLst>
    <pc:chgData name="Hofeld Evan E" userId="23320ae3-4426-45a2-a607-feed134fedfb" providerId="ADAL" clId="{DEADE80C-E5C9-40B3-9DE8-DAF5991FBB1F}"/>
    <pc:docChg chg="mod">
      <pc:chgData name="Hofeld Evan E" userId="23320ae3-4426-45a2-a607-feed134fedfb" providerId="ADAL" clId="{DEADE80C-E5C9-40B3-9DE8-DAF5991FBB1F}" dt="2024-02-29T01:49:47.717" v="0" actId="33475"/>
      <pc:docMkLst>
        <pc:docMk/>
      </pc:docMkLst>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70583" cy="482027"/>
          </a:xfrm>
          <a:prstGeom prst="rect">
            <a:avLst/>
          </a:prstGeom>
        </p:spPr>
        <p:txBody>
          <a:bodyPr vert="horz" lIns="94851" tIns="47425" rIns="94851" bIns="47425" rtlCol="0"/>
          <a:lstStyle>
            <a:lvl1pPr algn="l">
              <a:defRPr sz="1200"/>
            </a:lvl1pPr>
          </a:lstStyle>
          <a:p>
            <a:endParaRPr lang="en-US"/>
          </a:p>
        </p:txBody>
      </p:sp>
      <p:sp>
        <p:nvSpPr>
          <p:cNvPr id="3" name="Date Placeholder 2"/>
          <p:cNvSpPr>
            <a:spLocks noGrp="1"/>
          </p:cNvSpPr>
          <p:nvPr>
            <p:ph type="dt" sz="quarter" idx="1"/>
          </p:nvPr>
        </p:nvSpPr>
        <p:spPr>
          <a:xfrm>
            <a:off x="4142962" y="1"/>
            <a:ext cx="3170583" cy="482027"/>
          </a:xfrm>
          <a:prstGeom prst="rect">
            <a:avLst/>
          </a:prstGeom>
        </p:spPr>
        <p:txBody>
          <a:bodyPr vert="horz" lIns="94851" tIns="47425" rIns="94851" bIns="47425" rtlCol="0"/>
          <a:lstStyle>
            <a:lvl1pPr algn="r">
              <a:defRPr sz="1200"/>
            </a:lvl1pPr>
          </a:lstStyle>
          <a:p>
            <a:fld id="{0E581BD5-F856-4C0F-8BB7-3E04F5D24AA6}" type="datetimeFigureOut">
              <a:rPr lang="en-US" smtClean="0"/>
              <a:t>3/22/2024</a:t>
            </a:fld>
            <a:endParaRPr lang="en-US"/>
          </a:p>
        </p:txBody>
      </p:sp>
      <p:sp>
        <p:nvSpPr>
          <p:cNvPr id="4" name="Footer Placeholder 3"/>
          <p:cNvSpPr>
            <a:spLocks noGrp="1"/>
          </p:cNvSpPr>
          <p:nvPr>
            <p:ph type="ftr" sz="quarter" idx="2"/>
          </p:nvPr>
        </p:nvSpPr>
        <p:spPr>
          <a:xfrm>
            <a:off x="0" y="9119173"/>
            <a:ext cx="3170583" cy="482027"/>
          </a:xfrm>
          <a:prstGeom prst="rect">
            <a:avLst/>
          </a:prstGeom>
        </p:spPr>
        <p:txBody>
          <a:bodyPr vert="horz" lIns="94851" tIns="47425" rIns="94851" bIns="47425" rtlCol="0" anchor="b"/>
          <a:lstStyle>
            <a:lvl1pPr algn="l">
              <a:defRPr sz="1200"/>
            </a:lvl1pPr>
          </a:lstStyle>
          <a:p>
            <a:endParaRPr lang="en-US"/>
          </a:p>
        </p:txBody>
      </p:sp>
      <p:sp>
        <p:nvSpPr>
          <p:cNvPr id="5" name="Slide Number Placeholder 4"/>
          <p:cNvSpPr>
            <a:spLocks noGrp="1"/>
          </p:cNvSpPr>
          <p:nvPr>
            <p:ph type="sldNum" sz="quarter" idx="3"/>
          </p:nvPr>
        </p:nvSpPr>
        <p:spPr>
          <a:xfrm>
            <a:off x="4142962" y="9119173"/>
            <a:ext cx="3170583" cy="482027"/>
          </a:xfrm>
          <a:prstGeom prst="rect">
            <a:avLst/>
          </a:prstGeom>
        </p:spPr>
        <p:txBody>
          <a:bodyPr vert="horz" lIns="94851" tIns="47425" rIns="94851" bIns="47425" rtlCol="0" anchor="b"/>
          <a:lstStyle>
            <a:lvl1pPr algn="r">
              <a:defRPr sz="1200"/>
            </a:lvl1pPr>
          </a:lstStyle>
          <a:p>
            <a:fld id="{B6A41D51-AEF9-43D8-8E7D-74C265F78F8E}" type="slidenum">
              <a:rPr lang="en-US" smtClean="0"/>
              <a:t>‹#›</a:t>
            </a:fld>
            <a:endParaRPr lang="en-US"/>
          </a:p>
        </p:txBody>
      </p:sp>
    </p:spTree>
    <p:extLst>
      <p:ext uri="{BB962C8B-B14F-4D97-AF65-F5344CB8AC3E}">
        <p14:creationId xmlns:p14="http://schemas.microsoft.com/office/powerpoint/2010/main" val="17000116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3169920" cy="480060"/>
          </a:xfrm>
          <a:prstGeom prst="rect">
            <a:avLst/>
          </a:prstGeom>
          <a:noFill/>
          <a:ln w="9525">
            <a:noFill/>
            <a:miter lim="800000"/>
            <a:headEnd/>
            <a:tailEnd/>
          </a:ln>
          <a:effectLst/>
        </p:spPr>
        <p:txBody>
          <a:bodyPr vert="horz" wrap="square" lIns="96293" tIns="48146" rIns="96293" bIns="48146" numCol="1" anchor="t" anchorCtr="0" compatLnSpc="1">
            <a:prstTxWarp prst="textNoShape">
              <a:avLst/>
            </a:prstTxWarp>
          </a:bodyPr>
          <a:lstStyle>
            <a:lvl1pPr>
              <a:defRPr sz="1200"/>
            </a:lvl1pPr>
          </a:lstStyle>
          <a:p>
            <a:pPr>
              <a:defRPr/>
            </a:pPr>
            <a:endParaRPr lang="en-US"/>
          </a:p>
        </p:txBody>
      </p:sp>
      <p:sp>
        <p:nvSpPr>
          <p:cNvPr id="10243" name="Rectangle 3"/>
          <p:cNvSpPr>
            <a:spLocks noGrp="1" noChangeArrowheads="1"/>
          </p:cNvSpPr>
          <p:nvPr>
            <p:ph type="dt" idx="1"/>
          </p:nvPr>
        </p:nvSpPr>
        <p:spPr bwMode="auto">
          <a:xfrm>
            <a:off x="4143587" y="0"/>
            <a:ext cx="3169920" cy="480060"/>
          </a:xfrm>
          <a:prstGeom prst="rect">
            <a:avLst/>
          </a:prstGeom>
          <a:noFill/>
          <a:ln w="9525">
            <a:noFill/>
            <a:miter lim="800000"/>
            <a:headEnd/>
            <a:tailEnd/>
          </a:ln>
          <a:effectLst/>
        </p:spPr>
        <p:txBody>
          <a:bodyPr vert="horz" wrap="square" lIns="96293" tIns="48146" rIns="96293" bIns="48146" numCol="1" anchor="t" anchorCtr="0" compatLnSpc="1">
            <a:prstTxWarp prst="textNoShape">
              <a:avLst/>
            </a:prstTxWarp>
          </a:bodyPr>
          <a:lstStyle>
            <a:lvl1pPr algn="r">
              <a:defRPr sz="1200"/>
            </a:lvl1pPr>
          </a:lstStyle>
          <a:p>
            <a:pPr>
              <a:defRPr/>
            </a:pPr>
            <a:endParaRPr lang="en-US"/>
          </a:p>
        </p:txBody>
      </p:sp>
      <p:sp>
        <p:nvSpPr>
          <p:cNvPr id="108548" name="Rectangle 4"/>
          <p:cNvSpPr>
            <a:spLocks noGrp="1" noRot="1" noChangeAspect="1" noChangeArrowheads="1" noTextEdit="1"/>
          </p:cNvSpPr>
          <p:nvPr>
            <p:ph type="sldImg" idx="2"/>
          </p:nvPr>
        </p:nvSpPr>
        <p:spPr bwMode="auto">
          <a:xfrm>
            <a:off x="1257300" y="719138"/>
            <a:ext cx="4800600" cy="3600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5" name="Rectangle 5"/>
          <p:cNvSpPr>
            <a:spLocks noGrp="1" noChangeArrowheads="1"/>
          </p:cNvSpPr>
          <p:nvPr>
            <p:ph type="body" sz="quarter" idx="3"/>
          </p:nvPr>
        </p:nvSpPr>
        <p:spPr bwMode="auto">
          <a:xfrm>
            <a:off x="731520" y="4560571"/>
            <a:ext cx="5852160" cy="4320540"/>
          </a:xfrm>
          <a:prstGeom prst="rect">
            <a:avLst/>
          </a:prstGeom>
          <a:noFill/>
          <a:ln w="9525">
            <a:noFill/>
            <a:miter lim="800000"/>
            <a:headEnd/>
            <a:tailEnd/>
          </a:ln>
          <a:effectLst/>
        </p:spPr>
        <p:txBody>
          <a:bodyPr vert="horz" wrap="square" lIns="96293" tIns="48146" rIns="96293" bIns="4814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246" name="Rectangle 6"/>
          <p:cNvSpPr>
            <a:spLocks noGrp="1" noChangeArrowheads="1"/>
          </p:cNvSpPr>
          <p:nvPr>
            <p:ph type="ftr" sz="quarter" idx="4"/>
          </p:nvPr>
        </p:nvSpPr>
        <p:spPr bwMode="auto">
          <a:xfrm>
            <a:off x="0" y="9119473"/>
            <a:ext cx="3169920" cy="480060"/>
          </a:xfrm>
          <a:prstGeom prst="rect">
            <a:avLst/>
          </a:prstGeom>
          <a:noFill/>
          <a:ln w="9525">
            <a:noFill/>
            <a:miter lim="800000"/>
            <a:headEnd/>
            <a:tailEnd/>
          </a:ln>
          <a:effectLst/>
        </p:spPr>
        <p:txBody>
          <a:bodyPr vert="horz" wrap="square" lIns="96293" tIns="48146" rIns="96293" bIns="48146" numCol="1" anchor="b" anchorCtr="0" compatLnSpc="1">
            <a:prstTxWarp prst="textNoShape">
              <a:avLst/>
            </a:prstTxWarp>
          </a:bodyPr>
          <a:lstStyle>
            <a:lvl1pPr>
              <a:defRPr sz="1200"/>
            </a:lvl1pPr>
          </a:lstStyle>
          <a:p>
            <a:pPr>
              <a:defRPr/>
            </a:pPr>
            <a:endParaRPr lang="en-US"/>
          </a:p>
        </p:txBody>
      </p:sp>
      <p:sp>
        <p:nvSpPr>
          <p:cNvPr id="10247" name="Rectangle 7"/>
          <p:cNvSpPr>
            <a:spLocks noGrp="1" noChangeArrowheads="1"/>
          </p:cNvSpPr>
          <p:nvPr>
            <p:ph type="sldNum" sz="quarter" idx="5"/>
          </p:nvPr>
        </p:nvSpPr>
        <p:spPr bwMode="auto">
          <a:xfrm>
            <a:off x="4143587" y="9119473"/>
            <a:ext cx="3169920" cy="480060"/>
          </a:xfrm>
          <a:prstGeom prst="rect">
            <a:avLst/>
          </a:prstGeom>
          <a:noFill/>
          <a:ln w="9525">
            <a:noFill/>
            <a:miter lim="800000"/>
            <a:headEnd/>
            <a:tailEnd/>
          </a:ln>
          <a:effectLst/>
        </p:spPr>
        <p:txBody>
          <a:bodyPr vert="horz" wrap="square" lIns="96293" tIns="48146" rIns="96293" bIns="48146" numCol="1" anchor="b" anchorCtr="0" compatLnSpc="1">
            <a:prstTxWarp prst="textNoShape">
              <a:avLst/>
            </a:prstTxWarp>
          </a:bodyPr>
          <a:lstStyle>
            <a:lvl1pPr algn="r">
              <a:defRPr sz="1200"/>
            </a:lvl1pPr>
          </a:lstStyle>
          <a:p>
            <a:fld id="{B3AC5376-A6C8-418E-9D7A-37205E2B3F05}" type="slidenum">
              <a:rPr lang="en-US"/>
              <a:pPr/>
              <a:t>‹#›</a:t>
            </a:fld>
            <a:endParaRPr lang="en-US"/>
          </a:p>
        </p:txBody>
      </p:sp>
    </p:spTree>
    <p:extLst>
      <p:ext uri="{BB962C8B-B14F-4D97-AF65-F5344CB8AC3E}">
        <p14:creationId xmlns:p14="http://schemas.microsoft.com/office/powerpoint/2010/main" val="225791647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a:ln/>
        </p:spPr>
      </p:sp>
      <p:sp>
        <p:nvSpPr>
          <p:cNvPr id="1105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05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1EEED565-46D3-4868-904C-892010314F57}" type="slidenum">
              <a:rPr lang="en-US" sz="1200"/>
              <a:pPr/>
              <a:t>1</a:t>
            </a:fld>
            <a:endParaRPr lang="en-US" sz="1200"/>
          </a:p>
        </p:txBody>
      </p:sp>
    </p:spTree>
    <p:extLst>
      <p:ext uri="{BB962C8B-B14F-4D97-AF65-F5344CB8AC3E}">
        <p14:creationId xmlns:p14="http://schemas.microsoft.com/office/powerpoint/2010/main" val="26973924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8BBB618-603C-4BFB-B1C9-2A863486A55C}" type="slidenum">
              <a:rPr lang="en-US" sz="1200"/>
              <a:pPr/>
              <a:t>10</a:t>
            </a:fld>
            <a:endParaRPr lang="en-US" sz="1200" dirty="0"/>
          </a:p>
        </p:txBody>
      </p:sp>
    </p:spTree>
    <p:extLst>
      <p:ext uri="{BB962C8B-B14F-4D97-AF65-F5344CB8AC3E}">
        <p14:creationId xmlns:p14="http://schemas.microsoft.com/office/powerpoint/2010/main" val="230800931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97241" indent="-306631" eaLnBrk="0" hangingPunct="0">
              <a:defRPr sz="2500">
                <a:solidFill>
                  <a:schemeClr val="tx1"/>
                </a:solidFill>
                <a:latin typeface="Times New Roman" pitchFamily="18" charset="0"/>
              </a:defRPr>
            </a:lvl2pPr>
            <a:lvl3pPr marL="1226525" indent="-245305" eaLnBrk="0" hangingPunct="0">
              <a:defRPr sz="2500">
                <a:solidFill>
                  <a:schemeClr val="tx1"/>
                </a:solidFill>
                <a:latin typeface="Times New Roman" pitchFamily="18" charset="0"/>
              </a:defRPr>
            </a:lvl3pPr>
            <a:lvl4pPr marL="1717135" indent="-245305" eaLnBrk="0" hangingPunct="0">
              <a:defRPr sz="2500">
                <a:solidFill>
                  <a:schemeClr val="tx1"/>
                </a:solidFill>
                <a:latin typeface="Times New Roman" pitchFamily="18" charset="0"/>
              </a:defRPr>
            </a:lvl4pPr>
            <a:lvl5pPr marL="2207746" indent="-245305" eaLnBrk="0" hangingPunct="0">
              <a:defRPr sz="2500">
                <a:solidFill>
                  <a:schemeClr val="tx1"/>
                </a:solidFill>
                <a:latin typeface="Times New Roman" pitchFamily="18" charset="0"/>
              </a:defRPr>
            </a:lvl5pPr>
            <a:lvl6pPr marL="2698354" indent="-245305" eaLnBrk="0" fontAlgn="base" hangingPunct="0">
              <a:spcBef>
                <a:spcPct val="0"/>
              </a:spcBef>
              <a:spcAft>
                <a:spcPct val="0"/>
              </a:spcAft>
              <a:defRPr sz="2500">
                <a:solidFill>
                  <a:schemeClr val="tx1"/>
                </a:solidFill>
                <a:latin typeface="Times New Roman" pitchFamily="18" charset="0"/>
              </a:defRPr>
            </a:lvl6pPr>
            <a:lvl7pPr marL="3188965" indent="-245305" eaLnBrk="0" fontAlgn="base" hangingPunct="0">
              <a:spcBef>
                <a:spcPct val="0"/>
              </a:spcBef>
              <a:spcAft>
                <a:spcPct val="0"/>
              </a:spcAft>
              <a:defRPr sz="2500">
                <a:solidFill>
                  <a:schemeClr val="tx1"/>
                </a:solidFill>
                <a:latin typeface="Times New Roman" pitchFamily="18" charset="0"/>
              </a:defRPr>
            </a:lvl7pPr>
            <a:lvl8pPr marL="3679575" indent="-245305" eaLnBrk="0" fontAlgn="base" hangingPunct="0">
              <a:spcBef>
                <a:spcPct val="0"/>
              </a:spcBef>
              <a:spcAft>
                <a:spcPct val="0"/>
              </a:spcAft>
              <a:defRPr sz="2500">
                <a:solidFill>
                  <a:schemeClr val="tx1"/>
                </a:solidFill>
                <a:latin typeface="Times New Roman" pitchFamily="18" charset="0"/>
              </a:defRPr>
            </a:lvl8pPr>
            <a:lvl9pPr marL="4170186" indent="-245305" eaLnBrk="0" fontAlgn="base" hangingPunct="0">
              <a:spcBef>
                <a:spcPct val="0"/>
              </a:spcBef>
              <a:spcAft>
                <a:spcPct val="0"/>
              </a:spcAft>
              <a:defRPr sz="2500">
                <a:solidFill>
                  <a:schemeClr val="tx1"/>
                </a:solidFill>
                <a:latin typeface="Times New Roman" pitchFamily="18" charset="0"/>
              </a:defRPr>
            </a:lvl9pPr>
          </a:lstStyle>
          <a:p>
            <a:pPr eaLnBrk="1" hangingPunct="1"/>
            <a:fld id="{6AA6436F-F535-473B-B510-5393FBD8C980}" type="slidenum">
              <a:rPr lang="en-US" sz="1200"/>
              <a:pPr eaLnBrk="1" hangingPunct="1"/>
              <a:t>100</a:t>
            </a:fld>
            <a:endParaRPr 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203393643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97241" indent="-306631" eaLnBrk="0" hangingPunct="0">
              <a:defRPr sz="2500">
                <a:solidFill>
                  <a:schemeClr val="tx1"/>
                </a:solidFill>
                <a:latin typeface="Times New Roman" pitchFamily="18" charset="0"/>
              </a:defRPr>
            </a:lvl2pPr>
            <a:lvl3pPr marL="1226525" indent="-245305" eaLnBrk="0" hangingPunct="0">
              <a:defRPr sz="2500">
                <a:solidFill>
                  <a:schemeClr val="tx1"/>
                </a:solidFill>
                <a:latin typeface="Times New Roman" pitchFamily="18" charset="0"/>
              </a:defRPr>
            </a:lvl3pPr>
            <a:lvl4pPr marL="1717135" indent="-245305" eaLnBrk="0" hangingPunct="0">
              <a:defRPr sz="2500">
                <a:solidFill>
                  <a:schemeClr val="tx1"/>
                </a:solidFill>
                <a:latin typeface="Times New Roman" pitchFamily="18" charset="0"/>
              </a:defRPr>
            </a:lvl4pPr>
            <a:lvl5pPr marL="2207746" indent="-245305" eaLnBrk="0" hangingPunct="0">
              <a:defRPr sz="2500">
                <a:solidFill>
                  <a:schemeClr val="tx1"/>
                </a:solidFill>
                <a:latin typeface="Times New Roman" pitchFamily="18" charset="0"/>
              </a:defRPr>
            </a:lvl5pPr>
            <a:lvl6pPr marL="2698354" indent="-245305" eaLnBrk="0" fontAlgn="base" hangingPunct="0">
              <a:spcBef>
                <a:spcPct val="0"/>
              </a:spcBef>
              <a:spcAft>
                <a:spcPct val="0"/>
              </a:spcAft>
              <a:defRPr sz="2500">
                <a:solidFill>
                  <a:schemeClr val="tx1"/>
                </a:solidFill>
                <a:latin typeface="Times New Roman" pitchFamily="18" charset="0"/>
              </a:defRPr>
            </a:lvl6pPr>
            <a:lvl7pPr marL="3188965" indent="-245305" eaLnBrk="0" fontAlgn="base" hangingPunct="0">
              <a:spcBef>
                <a:spcPct val="0"/>
              </a:spcBef>
              <a:spcAft>
                <a:spcPct val="0"/>
              </a:spcAft>
              <a:defRPr sz="2500">
                <a:solidFill>
                  <a:schemeClr val="tx1"/>
                </a:solidFill>
                <a:latin typeface="Times New Roman" pitchFamily="18" charset="0"/>
              </a:defRPr>
            </a:lvl7pPr>
            <a:lvl8pPr marL="3679575" indent="-245305" eaLnBrk="0" fontAlgn="base" hangingPunct="0">
              <a:spcBef>
                <a:spcPct val="0"/>
              </a:spcBef>
              <a:spcAft>
                <a:spcPct val="0"/>
              </a:spcAft>
              <a:defRPr sz="2500">
                <a:solidFill>
                  <a:schemeClr val="tx1"/>
                </a:solidFill>
                <a:latin typeface="Times New Roman" pitchFamily="18" charset="0"/>
              </a:defRPr>
            </a:lvl8pPr>
            <a:lvl9pPr marL="4170186" indent="-245305" eaLnBrk="0" fontAlgn="base" hangingPunct="0">
              <a:spcBef>
                <a:spcPct val="0"/>
              </a:spcBef>
              <a:spcAft>
                <a:spcPct val="0"/>
              </a:spcAft>
              <a:defRPr sz="2500">
                <a:solidFill>
                  <a:schemeClr val="tx1"/>
                </a:solidFill>
                <a:latin typeface="Times New Roman" pitchFamily="18" charset="0"/>
              </a:defRPr>
            </a:lvl9pPr>
          </a:lstStyle>
          <a:p>
            <a:pPr eaLnBrk="1" hangingPunct="1"/>
            <a:fld id="{6AA6436F-F535-473B-B510-5393FBD8C980}" type="slidenum">
              <a:rPr lang="en-US" sz="1200"/>
              <a:pPr eaLnBrk="1" hangingPunct="1"/>
              <a:t>101</a:t>
            </a:fld>
            <a:endParaRPr 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3683602599"/>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For bed</a:t>
            </a:r>
            <a:r>
              <a:rPr lang="en-US" baseline="0" dirty="0"/>
              <a:t> volume with media, be conservative and assume 100 % of the volume.</a:t>
            </a:r>
          </a:p>
          <a:p>
            <a:r>
              <a:rPr lang="en-US" baseline="0" dirty="0"/>
              <a:t>This approach assures that the all of the water in the filter has been displaced during the low wash.</a:t>
            </a:r>
            <a:endParaRPr lang="en-US" dirty="0"/>
          </a:p>
        </p:txBody>
      </p:sp>
      <p:sp>
        <p:nvSpPr>
          <p:cNvPr id="266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97241" indent="-306631" eaLnBrk="0" hangingPunct="0">
              <a:defRPr sz="2500">
                <a:solidFill>
                  <a:schemeClr val="tx1"/>
                </a:solidFill>
                <a:latin typeface="Times New Roman" pitchFamily="18" charset="0"/>
              </a:defRPr>
            </a:lvl2pPr>
            <a:lvl3pPr marL="1226525" indent="-245305" eaLnBrk="0" hangingPunct="0">
              <a:defRPr sz="2500">
                <a:solidFill>
                  <a:schemeClr val="tx1"/>
                </a:solidFill>
                <a:latin typeface="Times New Roman" pitchFamily="18" charset="0"/>
              </a:defRPr>
            </a:lvl3pPr>
            <a:lvl4pPr marL="1717135" indent="-245305" eaLnBrk="0" hangingPunct="0">
              <a:defRPr sz="2500">
                <a:solidFill>
                  <a:schemeClr val="tx1"/>
                </a:solidFill>
                <a:latin typeface="Times New Roman" pitchFamily="18" charset="0"/>
              </a:defRPr>
            </a:lvl4pPr>
            <a:lvl5pPr marL="2207746" indent="-245305" eaLnBrk="0" hangingPunct="0">
              <a:defRPr sz="2500">
                <a:solidFill>
                  <a:schemeClr val="tx1"/>
                </a:solidFill>
                <a:latin typeface="Times New Roman" pitchFamily="18" charset="0"/>
              </a:defRPr>
            </a:lvl5pPr>
            <a:lvl6pPr marL="2698354" indent="-245305" eaLnBrk="0" fontAlgn="base" hangingPunct="0">
              <a:spcBef>
                <a:spcPct val="0"/>
              </a:spcBef>
              <a:spcAft>
                <a:spcPct val="0"/>
              </a:spcAft>
              <a:defRPr sz="2500">
                <a:solidFill>
                  <a:schemeClr val="tx1"/>
                </a:solidFill>
                <a:latin typeface="Times New Roman" pitchFamily="18" charset="0"/>
              </a:defRPr>
            </a:lvl6pPr>
            <a:lvl7pPr marL="3188965" indent="-245305" eaLnBrk="0" fontAlgn="base" hangingPunct="0">
              <a:spcBef>
                <a:spcPct val="0"/>
              </a:spcBef>
              <a:spcAft>
                <a:spcPct val="0"/>
              </a:spcAft>
              <a:defRPr sz="2500">
                <a:solidFill>
                  <a:schemeClr val="tx1"/>
                </a:solidFill>
                <a:latin typeface="Times New Roman" pitchFamily="18" charset="0"/>
              </a:defRPr>
            </a:lvl7pPr>
            <a:lvl8pPr marL="3679575" indent="-245305" eaLnBrk="0" fontAlgn="base" hangingPunct="0">
              <a:spcBef>
                <a:spcPct val="0"/>
              </a:spcBef>
              <a:spcAft>
                <a:spcPct val="0"/>
              </a:spcAft>
              <a:defRPr sz="2500">
                <a:solidFill>
                  <a:schemeClr val="tx1"/>
                </a:solidFill>
                <a:latin typeface="Times New Roman" pitchFamily="18" charset="0"/>
              </a:defRPr>
            </a:lvl8pPr>
            <a:lvl9pPr marL="4170186" indent="-245305" eaLnBrk="0" fontAlgn="base" hangingPunct="0">
              <a:spcBef>
                <a:spcPct val="0"/>
              </a:spcBef>
              <a:spcAft>
                <a:spcPct val="0"/>
              </a:spcAft>
              <a:defRPr sz="2500">
                <a:solidFill>
                  <a:schemeClr val="tx1"/>
                </a:solidFill>
                <a:latin typeface="Times New Roman" pitchFamily="18" charset="0"/>
              </a:defRPr>
            </a:lvl9pPr>
          </a:lstStyle>
          <a:p>
            <a:pPr eaLnBrk="1" hangingPunct="1"/>
            <a:fld id="{4D83BD53-E2C9-420A-8273-326BB38E005D}" type="slidenum">
              <a:rPr lang="en-US" sz="1200"/>
              <a:pPr eaLnBrk="1" hangingPunct="1"/>
              <a:t>102</a:t>
            </a:fld>
            <a:endParaRPr lang="en-US" sz="1200" dirty="0"/>
          </a:p>
        </p:txBody>
      </p:sp>
    </p:spTree>
    <p:extLst>
      <p:ext uri="{BB962C8B-B14F-4D97-AF65-F5344CB8AC3E}">
        <p14:creationId xmlns:p14="http://schemas.microsoft.com/office/powerpoint/2010/main" val="1503859426"/>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103</a:t>
            </a:fld>
            <a:endParaRPr lang="en-US"/>
          </a:p>
        </p:txBody>
      </p:sp>
    </p:spTree>
    <p:extLst>
      <p:ext uri="{BB962C8B-B14F-4D97-AF65-F5344CB8AC3E}">
        <p14:creationId xmlns:p14="http://schemas.microsoft.com/office/powerpoint/2010/main" val="331620960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97241" indent="-306631" eaLnBrk="0" hangingPunct="0">
              <a:defRPr sz="2500">
                <a:solidFill>
                  <a:schemeClr val="tx1"/>
                </a:solidFill>
                <a:latin typeface="Times New Roman" pitchFamily="18" charset="0"/>
              </a:defRPr>
            </a:lvl2pPr>
            <a:lvl3pPr marL="1226525" indent="-245305" eaLnBrk="0" hangingPunct="0">
              <a:defRPr sz="2500">
                <a:solidFill>
                  <a:schemeClr val="tx1"/>
                </a:solidFill>
                <a:latin typeface="Times New Roman" pitchFamily="18" charset="0"/>
              </a:defRPr>
            </a:lvl3pPr>
            <a:lvl4pPr marL="1717135" indent="-245305" eaLnBrk="0" hangingPunct="0">
              <a:defRPr sz="2500">
                <a:solidFill>
                  <a:schemeClr val="tx1"/>
                </a:solidFill>
                <a:latin typeface="Times New Roman" pitchFamily="18" charset="0"/>
              </a:defRPr>
            </a:lvl4pPr>
            <a:lvl5pPr marL="2207746" indent="-245305" eaLnBrk="0" hangingPunct="0">
              <a:defRPr sz="2500">
                <a:solidFill>
                  <a:schemeClr val="tx1"/>
                </a:solidFill>
                <a:latin typeface="Times New Roman" pitchFamily="18" charset="0"/>
              </a:defRPr>
            </a:lvl5pPr>
            <a:lvl6pPr marL="2698354" indent="-245305" eaLnBrk="0" fontAlgn="base" hangingPunct="0">
              <a:spcBef>
                <a:spcPct val="0"/>
              </a:spcBef>
              <a:spcAft>
                <a:spcPct val="0"/>
              </a:spcAft>
              <a:defRPr sz="2500">
                <a:solidFill>
                  <a:schemeClr val="tx1"/>
                </a:solidFill>
                <a:latin typeface="Times New Roman" pitchFamily="18" charset="0"/>
              </a:defRPr>
            </a:lvl6pPr>
            <a:lvl7pPr marL="3188965" indent="-245305" eaLnBrk="0" fontAlgn="base" hangingPunct="0">
              <a:spcBef>
                <a:spcPct val="0"/>
              </a:spcBef>
              <a:spcAft>
                <a:spcPct val="0"/>
              </a:spcAft>
              <a:defRPr sz="2500">
                <a:solidFill>
                  <a:schemeClr val="tx1"/>
                </a:solidFill>
                <a:latin typeface="Times New Roman" pitchFamily="18" charset="0"/>
              </a:defRPr>
            </a:lvl7pPr>
            <a:lvl8pPr marL="3679575" indent="-245305" eaLnBrk="0" fontAlgn="base" hangingPunct="0">
              <a:spcBef>
                <a:spcPct val="0"/>
              </a:spcBef>
              <a:spcAft>
                <a:spcPct val="0"/>
              </a:spcAft>
              <a:defRPr sz="2500">
                <a:solidFill>
                  <a:schemeClr val="tx1"/>
                </a:solidFill>
                <a:latin typeface="Times New Roman" pitchFamily="18" charset="0"/>
              </a:defRPr>
            </a:lvl8pPr>
            <a:lvl9pPr marL="4170186" indent="-245305" eaLnBrk="0" fontAlgn="base" hangingPunct="0">
              <a:spcBef>
                <a:spcPct val="0"/>
              </a:spcBef>
              <a:spcAft>
                <a:spcPct val="0"/>
              </a:spcAft>
              <a:defRPr sz="2500">
                <a:solidFill>
                  <a:schemeClr val="tx1"/>
                </a:solidFill>
                <a:latin typeface="Times New Roman" pitchFamily="18" charset="0"/>
              </a:defRPr>
            </a:lvl9pPr>
          </a:lstStyle>
          <a:p>
            <a:pPr eaLnBrk="1" hangingPunct="1"/>
            <a:fld id="{6AA6436F-F535-473B-B510-5393FBD8C980}" type="slidenum">
              <a:rPr lang="en-US" sz="1200"/>
              <a:pPr eaLnBrk="1" hangingPunct="1"/>
              <a:t>104</a:t>
            </a:fld>
            <a:endParaRPr 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3332212789"/>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97241" indent="-306631" eaLnBrk="0" hangingPunct="0">
              <a:defRPr sz="2500">
                <a:solidFill>
                  <a:schemeClr val="tx1"/>
                </a:solidFill>
                <a:latin typeface="Times New Roman" pitchFamily="18" charset="0"/>
              </a:defRPr>
            </a:lvl2pPr>
            <a:lvl3pPr marL="1226525" indent="-245305" eaLnBrk="0" hangingPunct="0">
              <a:defRPr sz="2500">
                <a:solidFill>
                  <a:schemeClr val="tx1"/>
                </a:solidFill>
                <a:latin typeface="Times New Roman" pitchFamily="18" charset="0"/>
              </a:defRPr>
            </a:lvl3pPr>
            <a:lvl4pPr marL="1717135" indent="-245305" eaLnBrk="0" hangingPunct="0">
              <a:defRPr sz="2500">
                <a:solidFill>
                  <a:schemeClr val="tx1"/>
                </a:solidFill>
                <a:latin typeface="Times New Roman" pitchFamily="18" charset="0"/>
              </a:defRPr>
            </a:lvl4pPr>
            <a:lvl5pPr marL="2207746" indent="-245305" eaLnBrk="0" hangingPunct="0">
              <a:defRPr sz="2500">
                <a:solidFill>
                  <a:schemeClr val="tx1"/>
                </a:solidFill>
                <a:latin typeface="Times New Roman" pitchFamily="18" charset="0"/>
              </a:defRPr>
            </a:lvl5pPr>
            <a:lvl6pPr marL="2698354" indent="-245305" eaLnBrk="0" fontAlgn="base" hangingPunct="0">
              <a:spcBef>
                <a:spcPct val="0"/>
              </a:spcBef>
              <a:spcAft>
                <a:spcPct val="0"/>
              </a:spcAft>
              <a:defRPr sz="2500">
                <a:solidFill>
                  <a:schemeClr val="tx1"/>
                </a:solidFill>
                <a:latin typeface="Times New Roman" pitchFamily="18" charset="0"/>
              </a:defRPr>
            </a:lvl6pPr>
            <a:lvl7pPr marL="3188965" indent="-245305" eaLnBrk="0" fontAlgn="base" hangingPunct="0">
              <a:spcBef>
                <a:spcPct val="0"/>
              </a:spcBef>
              <a:spcAft>
                <a:spcPct val="0"/>
              </a:spcAft>
              <a:defRPr sz="2500">
                <a:solidFill>
                  <a:schemeClr val="tx1"/>
                </a:solidFill>
                <a:latin typeface="Times New Roman" pitchFamily="18" charset="0"/>
              </a:defRPr>
            </a:lvl7pPr>
            <a:lvl8pPr marL="3679575" indent="-245305" eaLnBrk="0" fontAlgn="base" hangingPunct="0">
              <a:spcBef>
                <a:spcPct val="0"/>
              </a:spcBef>
              <a:spcAft>
                <a:spcPct val="0"/>
              </a:spcAft>
              <a:defRPr sz="2500">
                <a:solidFill>
                  <a:schemeClr val="tx1"/>
                </a:solidFill>
                <a:latin typeface="Times New Roman" pitchFamily="18" charset="0"/>
              </a:defRPr>
            </a:lvl8pPr>
            <a:lvl9pPr marL="4170186" indent="-245305" eaLnBrk="0" fontAlgn="base" hangingPunct="0">
              <a:spcBef>
                <a:spcPct val="0"/>
              </a:spcBef>
              <a:spcAft>
                <a:spcPct val="0"/>
              </a:spcAft>
              <a:defRPr sz="2500">
                <a:solidFill>
                  <a:schemeClr val="tx1"/>
                </a:solidFill>
                <a:latin typeface="Times New Roman" pitchFamily="18" charset="0"/>
              </a:defRPr>
            </a:lvl9pPr>
          </a:lstStyle>
          <a:p>
            <a:pPr eaLnBrk="1" hangingPunct="1"/>
            <a:fld id="{6AA6436F-F535-473B-B510-5393FBD8C980}" type="slidenum">
              <a:rPr lang="en-US" sz="1200"/>
              <a:pPr eaLnBrk="1" hangingPunct="1"/>
              <a:t>105</a:t>
            </a:fld>
            <a:endParaRPr 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318900818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97241" indent="-306631" eaLnBrk="0" hangingPunct="0">
              <a:defRPr sz="2500">
                <a:solidFill>
                  <a:schemeClr val="tx1"/>
                </a:solidFill>
                <a:latin typeface="Times New Roman" pitchFamily="18" charset="0"/>
              </a:defRPr>
            </a:lvl2pPr>
            <a:lvl3pPr marL="1226525" indent="-245305" eaLnBrk="0" hangingPunct="0">
              <a:defRPr sz="2500">
                <a:solidFill>
                  <a:schemeClr val="tx1"/>
                </a:solidFill>
                <a:latin typeface="Times New Roman" pitchFamily="18" charset="0"/>
              </a:defRPr>
            </a:lvl3pPr>
            <a:lvl4pPr marL="1717135" indent="-245305" eaLnBrk="0" hangingPunct="0">
              <a:defRPr sz="2500">
                <a:solidFill>
                  <a:schemeClr val="tx1"/>
                </a:solidFill>
                <a:latin typeface="Times New Roman" pitchFamily="18" charset="0"/>
              </a:defRPr>
            </a:lvl4pPr>
            <a:lvl5pPr marL="2207746" indent="-245305" eaLnBrk="0" hangingPunct="0">
              <a:defRPr sz="2500">
                <a:solidFill>
                  <a:schemeClr val="tx1"/>
                </a:solidFill>
                <a:latin typeface="Times New Roman" pitchFamily="18" charset="0"/>
              </a:defRPr>
            </a:lvl5pPr>
            <a:lvl6pPr marL="2698354" indent="-245305" eaLnBrk="0" fontAlgn="base" hangingPunct="0">
              <a:spcBef>
                <a:spcPct val="0"/>
              </a:spcBef>
              <a:spcAft>
                <a:spcPct val="0"/>
              </a:spcAft>
              <a:defRPr sz="2500">
                <a:solidFill>
                  <a:schemeClr val="tx1"/>
                </a:solidFill>
                <a:latin typeface="Times New Roman" pitchFamily="18" charset="0"/>
              </a:defRPr>
            </a:lvl6pPr>
            <a:lvl7pPr marL="3188965" indent="-245305" eaLnBrk="0" fontAlgn="base" hangingPunct="0">
              <a:spcBef>
                <a:spcPct val="0"/>
              </a:spcBef>
              <a:spcAft>
                <a:spcPct val="0"/>
              </a:spcAft>
              <a:defRPr sz="2500">
                <a:solidFill>
                  <a:schemeClr val="tx1"/>
                </a:solidFill>
                <a:latin typeface="Times New Roman" pitchFamily="18" charset="0"/>
              </a:defRPr>
            </a:lvl7pPr>
            <a:lvl8pPr marL="3679575" indent="-245305" eaLnBrk="0" fontAlgn="base" hangingPunct="0">
              <a:spcBef>
                <a:spcPct val="0"/>
              </a:spcBef>
              <a:spcAft>
                <a:spcPct val="0"/>
              </a:spcAft>
              <a:defRPr sz="2500">
                <a:solidFill>
                  <a:schemeClr val="tx1"/>
                </a:solidFill>
                <a:latin typeface="Times New Roman" pitchFamily="18" charset="0"/>
              </a:defRPr>
            </a:lvl8pPr>
            <a:lvl9pPr marL="4170186" indent="-245305" eaLnBrk="0" fontAlgn="base" hangingPunct="0">
              <a:spcBef>
                <a:spcPct val="0"/>
              </a:spcBef>
              <a:spcAft>
                <a:spcPct val="0"/>
              </a:spcAft>
              <a:defRPr sz="2500">
                <a:solidFill>
                  <a:schemeClr val="tx1"/>
                </a:solidFill>
                <a:latin typeface="Times New Roman" pitchFamily="18" charset="0"/>
              </a:defRPr>
            </a:lvl9pPr>
          </a:lstStyle>
          <a:p>
            <a:pPr eaLnBrk="1" hangingPunct="1"/>
            <a:fld id="{6AA6436F-F535-473B-B510-5393FBD8C980}" type="slidenum">
              <a:rPr lang="en-US" sz="1200"/>
              <a:pPr eaLnBrk="1" hangingPunct="1"/>
              <a:t>106</a:t>
            </a:fld>
            <a:endParaRPr 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Feedback from a water plant manager:  “If my operators gave me a formal study like this with documented results and recommendations, it would provide a strong basis for making a change to my plant.  I could not ignore it”.  </a:t>
            </a:r>
          </a:p>
        </p:txBody>
      </p:sp>
    </p:spTree>
    <p:extLst>
      <p:ext uri="{BB962C8B-B14F-4D97-AF65-F5344CB8AC3E}">
        <p14:creationId xmlns:p14="http://schemas.microsoft.com/office/powerpoint/2010/main" val="247214136"/>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107</a:t>
            </a:fld>
            <a:endParaRPr lang="en-US"/>
          </a:p>
        </p:txBody>
      </p:sp>
    </p:spTree>
    <p:extLst>
      <p:ext uri="{BB962C8B-B14F-4D97-AF65-F5344CB8AC3E}">
        <p14:creationId xmlns:p14="http://schemas.microsoft.com/office/powerpoint/2010/main" val="1433484744"/>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108</a:t>
            </a:fld>
            <a:endParaRPr lang="en-US"/>
          </a:p>
        </p:txBody>
      </p:sp>
    </p:spTree>
    <p:extLst>
      <p:ext uri="{BB962C8B-B14F-4D97-AF65-F5344CB8AC3E}">
        <p14:creationId xmlns:p14="http://schemas.microsoft.com/office/powerpoint/2010/main" val="2670067926"/>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97241" indent="-306631" eaLnBrk="0" hangingPunct="0">
              <a:defRPr sz="2500">
                <a:solidFill>
                  <a:schemeClr val="tx1"/>
                </a:solidFill>
                <a:latin typeface="Times New Roman" pitchFamily="18" charset="0"/>
              </a:defRPr>
            </a:lvl2pPr>
            <a:lvl3pPr marL="1226525" indent="-245305" eaLnBrk="0" hangingPunct="0">
              <a:defRPr sz="2500">
                <a:solidFill>
                  <a:schemeClr val="tx1"/>
                </a:solidFill>
                <a:latin typeface="Times New Roman" pitchFamily="18" charset="0"/>
              </a:defRPr>
            </a:lvl3pPr>
            <a:lvl4pPr marL="1717135" indent="-245305" eaLnBrk="0" hangingPunct="0">
              <a:defRPr sz="2500">
                <a:solidFill>
                  <a:schemeClr val="tx1"/>
                </a:solidFill>
                <a:latin typeface="Times New Roman" pitchFamily="18" charset="0"/>
              </a:defRPr>
            </a:lvl4pPr>
            <a:lvl5pPr marL="2207746" indent="-245305" eaLnBrk="0" hangingPunct="0">
              <a:defRPr sz="2500">
                <a:solidFill>
                  <a:schemeClr val="tx1"/>
                </a:solidFill>
                <a:latin typeface="Times New Roman" pitchFamily="18" charset="0"/>
              </a:defRPr>
            </a:lvl5pPr>
            <a:lvl6pPr marL="2698354" indent="-245305" eaLnBrk="0" fontAlgn="base" hangingPunct="0">
              <a:spcBef>
                <a:spcPct val="0"/>
              </a:spcBef>
              <a:spcAft>
                <a:spcPct val="0"/>
              </a:spcAft>
              <a:defRPr sz="2500">
                <a:solidFill>
                  <a:schemeClr val="tx1"/>
                </a:solidFill>
                <a:latin typeface="Times New Roman" pitchFamily="18" charset="0"/>
              </a:defRPr>
            </a:lvl6pPr>
            <a:lvl7pPr marL="3188965" indent="-245305" eaLnBrk="0" fontAlgn="base" hangingPunct="0">
              <a:spcBef>
                <a:spcPct val="0"/>
              </a:spcBef>
              <a:spcAft>
                <a:spcPct val="0"/>
              </a:spcAft>
              <a:defRPr sz="2500">
                <a:solidFill>
                  <a:schemeClr val="tx1"/>
                </a:solidFill>
                <a:latin typeface="Times New Roman" pitchFamily="18" charset="0"/>
              </a:defRPr>
            </a:lvl7pPr>
            <a:lvl8pPr marL="3679575" indent="-245305" eaLnBrk="0" fontAlgn="base" hangingPunct="0">
              <a:spcBef>
                <a:spcPct val="0"/>
              </a:spcBef>
              <a:spcAft>
                <a:spcPct val="0"/>
              </a:spcAft>
              <a:defRPr sz="2500">
                <a:solidFill>
                  <a:schemeClr val="tx1"/>
                </a:solidFill>
                <a:latin typeface="Times New Roman" pitchFamily="18" charset="0"/>
              </a:defRPr>
            </a:lvl8pPr>
            <a:lvl9pPr marL="4170186" indent="-245305" eaLnBrk="0" fontAlgn="base" hangingPunct="0">
              <a:spcBef>
                <a:spcPct val="0"/>
              </a:spcBef>
              <a:spcAft>
                <a:spcPct val="0"/>
              </a:spcAft>
              <a:defRPr sz="2500">
                <a:solidFill>
                  <a:schemeClr val="tx1"/>
                </a:solidFill>
                <a:latin typeface="Times New Roman" pitchFamily="18" charset="0"/>
              </a:defRPr>
            </a:lvl9pPr>
          </a:lstStyle>
          <a:p>
            <a:pPr eaLnBrk="1" hangingPunct="1"/>
            <a:fld id="{6AA6436F-F535-473B-B510-5393FBD8C980}" type="slidenum">
              <a:rPr lang="en-US" sz="1200"/>
              <a:pPr eaLnBrk="1" hangingPunct="1"/>
              <a:t>109</a:t>
            </a:fld>
            <a:endParaRPr 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Feedback from a water plant manager:  “If my operators gave me a formal study like this with documented results and recommendations, it would provide a strong basis for making a change to my plant.  I could not ignore it”.  </a:t>
            </a:r>
          </a:p>
        </p:txBody>
      </p:sp>
    </p:spTree>
    <p:extLst>
      <p:ext uri="{BB962C8B-B14F-4D97-AF65-F5344CB8AC3E}">
        <p14:creationId xmlns:p14="http://schemas.microsoft.com/office/powerpoint/2010/main" val="30770072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8BBB618-603C-4BFB-B1C9-2A863486A55C}" type="slidenum">
              <a:rPr lang="en-US" sz="1200"/>
              <a:pPr/>
              <a:t>11</a:t>
            </a:fld>
            <a:endParaRPr lang="en-US" sz="1200" dirty="0"/>
          </a:p>
        </p:txBody>
      </p:sp>
    </p:spTree>
    <p:extLst>
      <p:ext uri="{BB962C8B-B14F-4D97-AF65-F5344CB8AC3E}">
        <p14:creationId xmlns:p14="http://schemas.microsoft.com/office/powerpoint/2010/main" val="319611836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110</a:t>
            </a:fld>
            <a:endParaRPr lang="en-US"/>
          </a:p>
        </p:txBody>
      </p:sp>
    </p:spTree>
    <p:extLst>
      <p:ext uri="{BB962C8B-B14F-4D97-AF65-F5344CB8AC3E}">
        <p14:creationId xmlns:p14="http://schemas.microsoft.com/office/powerpoint/2010/main" val="354078871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111</a:t>
            </a:fld>
            <a:endParaRPr lang="en-US"/>
          </a:p>
        </p:txBody>
      </p:sp>
    </p:spTree>
    <p:extLst>
      <p:ext uri="{BB962C8B-B14F-4D97-AF65-F5344CB8AC3E}">
        <p14:creationId xmlns:p14="http://schemas.microsoft.com/office/powerpoint/2010/main" val="2378697927"/>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112</a:t>
            </a:fld>
            <a:endParaRPr lang="en-US"/>
          </a:p>
        </p:txBody>
      </p:sp>
    </p:spTree>
    <p:extLst>
      <p:ext uri="{BB962C8B-B14F-4D97-AF65-F5344CB8AC3E}">
        <p14:creationId xmlns:p14="http://schemas.microsoft.com/office/powerpoint/2010/main" val="1391685573"/>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113</a:t>
            </a:fld>
            <a:endParaRPr lang="en-US"/>
          </a:p>
        </p:txBody>
      </p:sp>
    </p:spTree>
    <p:extLst>
      <p:ext uri="{BB962C8B-B14F-4D97-AF65-F5344CB8AC3E}">
        <p14:creationId xmlns:p14="http://schemas.microsoft.com/office/powerpoint/2010/main" val="4063878926"/>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114</a:t>
            </a:fld>
            <a:endParaRPr lang="en-US"/>
          </a:p>
        </p:txBody>
      </p:sp>
    </p:spTree>
    <p:extLst>
      <p:ext uri="{BB962C8B-B14F-4D97-AF65-F5344CB8AC3E}">
        <p14:creationId xmlns:p14="http://schemas.microsoft.com/office/powerpoint/2010/main" val="2425375805"/>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97241" indent="-306631" eaLnBrk="0" hangingPunct="0">
              <a:defRPr sz="2500">
                <a:solidFill>
                  <a:schemeClr val="tx1"/>
                </a:solidFill>
                <a:latin typeface="Times New Roman" pitchFamily="18" charset="0"/>
              </a:defRPr>
            </a:lvl2pPr>
            <a:lvl3pPr marL="1226525" indent="-245305" eaLnBrk="0" hangingPunct="0">
              <a:defRPr sz="2500">
                <a:solidFill>
                  <a:schemeClr val="tx1"/>
                </a:solidFill>
                <a:latin typeface="Times New Roman" pitchFamily="18" charset="0"/>
              </a:defRPr>
            </a:lvl3pPr>
            <a:lvl4pPr marL="1717135" indent="-245305" eaLnBrk="0" hangingPunct="0">
              <a:defRPr sz="2500">
                <a:solidFill>
                  <a:schemeClr val="tx1"/>
                </a:solidFill>
                <a:latin typeface="Times New Roman" pitchFamily="18" charset="0"/>
              </a:defRPr>
            </a:lvl4pPr>
            <a:lvl5pPr marL="2207746" indent="-245305" eaLnBrk="0" hangingPunct="0">
              <a:defRPr sz="2500">
                <a:solidFill>
                  <a:schemeClr val="tx1"/>
                </a:solidFill>
                <a:latin typeface="Times New Roman" pitchFamily="18" charset="0"/>
              </a:defRPr>
            </a:lvl5pPr>
            <a:lvl6pPr marL="2698354" indent="-245305" eaLnBrk="0" fontAlgn="base" hangingPunct="0">
              <a:spcBef>
                <a:spcPct val="0"/>
              </a:spcBef>
              <a:spcAft>
                <a:spcPct val="0"/>
              </a:spcAft>
              <a:defRPr sz="2500">
                <a:solidFill>
                  <a:schemeClr val="tx1"/>
                </a:solidFill>
                <a:latin typeface="Times New Roman" pitchFamily="18" charset="0"/>
              </a:defRPr>
            </a:lvl6pPr>
            <a:lvl7pPr marL="3188965" indent="-245305" eaLnBrk="0" fontAlgn="base" hangingPunct="0">
              <a:spcBef>
                <a:spcPct val="0"/>
              </a:spcBef>
              <a:spcAft>
                <a:spcPct val="0"/>
              </a:spcAft>
              <a:defRPr sz="2500">
                <a:solidFill>
                  <a:schemeClr val="tx1"/>
                </a:solidFill>
                <a:latin typeface="Times New Roman" pitchFamily="18" charset="0"/>
              </a:defRPr>
            </a:lvl7pPr>
            <a:lvl8pPr marL="3679575" indent="-245305" eaLnBrk="0" fontAlgn="base" hangingPunct="0">
              <a:spcBef>
                <a:spcPct val="0"/>
              </a:spcBef>
              <a:spcAft>
                <a:spcPct val="0"/>
              </a:spcAft>
              <a:defRPr sz="2500">
                <a:solidFill>
                  <a:schemeClr val="tx1"/>
                </a:solidFill>
                <a:latin typeface="Times New Roman" pitchFamily="18" charset="0"/>
              </a:defRPr>
            </a:lvl8pPr>
            <a:lvl9pPr marL="4170186" indent="-245305" eaLnBrk="0" fontAlgn="base" hangingPunct="0">
              <a:spcBef>
                <a:spcPct val="0"/>
              </a:spcBef>
              <a:spcAft>
                <a:spcPct val="0"/>
              </a:spcAft>
              <a:defRPr sz="2500">
                <a:solidFill>
                  <a:schemeClr val="tx1"/>
                </a:solidFill>
                <a:latin typeface="Times New Roman" pitchFamily="18" charset="0"/>
              </a:defRPr>
            </a:lvl9pPr>
          </a:lstStyle>
          <a:p>
            <a:pPr eaLnBrk="1" hangingPunct="1"/>
            <a:fld id="{807A277F-F106-49B3-8CB5-8B8D4B383ACA}" type="slidenum">
              <a:rPr lang="en-US" sz="1200"/>
              <a:pPr eaLnBrk="1" hangingPunct="1"/>
              <a:t>115</a:t>
            </a:fld>
            <a:endParaRPr lang="en-US" sz="1200" dirty="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Many times the outcomes of special studies are not what you expected.  This may lead you in a different direction to solve the problem.  That is why we say that “special studies “breed” more special studies.</a:t>
            </a:r>
          </a:p>
        </p:txBody>
      </p:sp>
    </p:spTree>
    <p:extLst>
      <p:ext uri="{BB962C8B-B14F-4D97-AF65-F5344CB8AC3E}">
        <p14:creationId xmlns:p14="http://schemas.microsoft.com/office/powerpoint/2010/main" val="1162765189"/>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CB83F2F-B9D4-45D0-9F04-34758FBC6F7F}" type="slidenum">
              <a:rPr lang="en-US" smtClean="0"/>
              <a:pPr>
                <a:defRPr/>
              </a:pPr>
              <a:t>116</a:t>
            </a:fld>
            <a:endParaRPr lang="en-US" dirty="0"/>
          </a:p>
        </p:txBody>
      </p:sp>
    </p:spTree>
    <p:extLst>
      <p:ext uri="{BB962C8B-B14F-4D97-AF65-F5344CB8AC3E}">
        <p14:creationId xmlns:p14="http://schemas.microsoft.com/office/powerpoint/2010/main" val="323355127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CB83F2F-B9D4-45D0-9F04-34758FBC6F7F}" type="slidenum">
              <a:rPr lang="en-US" smtClean="0"/>
              <a:pPr>
                <a:defRPr/>
              </a:pPr>
              <a:t>117</a:t>
            </a:fld>
            <a:endParaRPr lang="en-US" dirty="0"/>
          </a:p>
        </p:txBody>
      </p:sp>
    </p:spTree>
    <p:extLst>
      <p:ext uri="{BB962C8B-B14F-4D97-AF65-F5344CB8AC3E}">
        <p14:creationId xmlns:p14="http://schemas.microsoft.com/office/powerpoint/2010/main" val="2790377575"/>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CB83F2F-B9D4-45D0-9F04-34758FBC6F7F}" type="slidenum">
              <a:rPr lang="en-US" smtClean="0"/>
              <a:pPr>
                <a:defRPr/>
              </a:pPr>
              <a:t>118</a:t>
            </a:fld>
            <a:endParaRPr lang="en-US" dirty="0"/>
          </a:p>
        </p:txBody>
      </p:sp>
    </p:spTree>
    <p:extLst>
      <p:ext uri="{BB962C8B-B14F-4D97-AF65-F5344CB8AC3E}">
        <p14:creationId xmlns:p14="http://schemas.microsoft.com/office/powerpoint/2010/main" val="1494408682"/>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CB83F2F-B9D4-45D0-9F04-34758FBC6F7F}" type="slidenum">
              <a:rPr lang="en-US" smtClean="0"/>
              <a:pPr>
                <a:defRPr/>
              </a:pPr>
              <a:t>119</a:t>
            </a:fld>
            <a:endParaRPr lang="en-US" dirty="0"/>
          </a:p>
        </p:txBody>
      </p:sp>
    </p:spTree>
    <p:extLst>
      <p:ext uri="{BB962C8B-B14F-4D97-AF65-F5344CB8AC3E}">
        <p14:creationId xmlns:p14="http://schemas.microsoft.com/office/powerpoint/2010/main" val="10483904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8BBB618-603C-4BFB-B1C9-2A863486A55C}" type="slidenum">
              <a:rPr lang="en-US" sz="1200"/>
              <a:pPr/>
              <a:t>12</a:t>
            </a:fld>
            <a:endParaRPr lang="en-US" sz="1200" dirty="0"/>
          </a:p>
        </p:txBody>
      </p:sp>
    </p:spTree>
    <p:extLst>
      <p:ext uri="{BB962C8B-B14F-4D97-AF65-F5344CB8AC3E}">
        <p14:creationId xmlns:p14="http://schemas.microsoft.com/office/powerpoint/2010/main" val="3975997355"/>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CB83F2F-B9D4-45D0-9F04-34758FBC6F7F}" type="slidenum">
              <a:rPr lang="en-US" smtClean="0"/>
              <a:pPr>
                <a:defRPr/>
              </a:pPr>
              <a:t>120</a:t>
            </a:fld>
            <a:endParaRPr lang="en-US" dirty="0"/>
          </a:p>
        </p:txBody>
      </p:sp>
    </p:spTree>
    <p:extLst>
      <p:ext uri="{BB962C8B-B14F-4D97-AF65-F5344CB8AC3E}">
        <p14:creationId xmlns:p14="http://schemas.microsoft.com/office/powerpoint/2010/main" val="1517430793"/>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CB83F2F-B9D4-45D0-9F04-34758FBC6F7F}" type="slidenum">
              <a:rPr lang="en-US" smtClean="0"/>
              <a:pPr>
                <a:defRPr/>
              </a:pPr>
              <a:t>121</a:t>
            </a:fld>
            <a:endParaRPr lang="en-US" dirty="0"/>
          </a:p>
        </p:txBody>
      </p:sp>
    </p:spTree>
    <p:extLst>
      <p:ext uri="{BB962C8B-B14F-4D97-AF65-F5344CB8AC3E}">
        <p14:creationId xmlns:p14="http://schemas.microsoft.com/office/powerpoint/2010/main" val="4208219313"/>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CB83F2F-B9D4-45D0-9F04-34758FBC6F7F}" type="slidenum">
              <a:rPr lang="en-US" smtClean="0"/>
              <a:pPr>
                <a:defRPr/>
              </a:pPr>
              <a:t>122</a:t>
            </a:fld>
            <a:endParaRPr lang="en-US" dirty="0"/>
          </a:p>
        </p:txBody>
      </p:sp>
    </p:spTree>
    <p:extLst>
      <p:ext uri="{BB962C8B-B14F-4D97-AF65-F5344CB8AC3E}">
        <p14:creationId xmlns:p14="http://schemas.microsoft.com/office/powerpoint/2010/main" val="1270827817"/>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CB83F2F-B9D4-45D0-9F04-34758FBC6F7F}" type="slidenum">
              <a:rPr lang="en-US" smtClean="0"/>
              <a:pPr>
                <a:defRPr/>
              </a:pPr>
              <a:t>123</a:t>
            </a:fld>
            <a:endParaRPr lang="en-US" dirty="0"/>
          </a:p>
        </p:txBody>
      </p:sp>
    </p:spTree>
    <p:extLst>
      <p:ext uri="{BB962C8B-B14F-4D97-AF65-F5344CB8AC3E}">
        <p14:creationId xmlns:p14="http://schemas.microsoft.com/office/powerpoint/2010/main" val="34628891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CB83F2F-B9D4-45D0-9F04-34758FBC6F7F}" type="slidenum">
              <a:rPr lang="en-US" smtClean="0"/>
              <a:pPr>
                <a:defRPr/>
              </a:pPr>
              <a:t>124</a:t>
            </a:fld>
            <a:endParaRPr lang="en-US" dirty="0"/>
          </a:p>
        </p:txBody>
      </p:sp>
    </p:spTree>
    <p:extLst>
      <p:ext uri="{BB962C8B-B14F-4D97-AF65-F5344CB8AC3E}">
        <p14:creationId xmlns:p14="http://schemas.microsoft.com/office/powerpoint/2010/main" val="498073423"/>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CB83F2F-B9D4-45D0-9F04-34758FBC6F7F}" type="slidenum">
              <a:rPr lang="en-US" smtClean="0"/>
              <a:pPr>
                <a:defRPr/>
              </a:pPr>
              <a:t>125</a:t>
            </a:fld>
            <a:endParaRPr lang="en-US" dirty="0"/>
          </a:p>
        </p:txBody>
      </p:sp>
    </p:spTree>
    <p:extLst>
      <p:ext uri="{BB962C8B-B14F-4D97-AF65-F5344CB8AC3E}">
        <p14:creationId xmlns:p14="http://schemas.microsoft.com/office/powerpoint/2010/main" val="3843388690"/>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CB83F2F-B9D4-45D0-9F04-34758FBC6F7F}" type="slidenum">
              <a:rPr lang="en-US" smtClean="0"/>
              <a:pPr>
                <a:defRPr/>
              </a:pPr>
              <a:t>126</a:t>
            </a:fld>
            <a:endParaRPr lang="en-US" dirty="0"/>
          </a:p>
        </p:txBody>
      </p:sp>
    </p:spTree>
    <p:extLst>
      <p:ext uri="{BB962C8B-B14F-4D97-AF65-F5344CB8AC3E}">
        <p14:creationId xmlns:p14="http://schemas.microsoft.com/office/powerpoint/2010/main" val="623504277"/>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CB83F2F-B9D4-45D0-9F04-34758FBC6F7F}" type="slidenum">
              <a:rPr lang="en-US" smtClean="0"/>
              <a:pPr>
                <a:defRPr/>
              </a:pPr>
              <a:t>127</a:t>
            </a:fld>
            <a:endParaRPr lang="en-US" dirty="0"/>
          </a:p>
        </p:txBody>
      </p:sp>
    </p:spTree>
    <p:extLst>
      <p:ext uri="{BB962C8B-B14F-4D97-AF65-F5344CB8AC3E}">
        <p14:creationId xmlns:p14="http://schemas.microsoft.com/office/powerpoint/2010/main" val="2809259762"/>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CB83F2F-B9D4-45D0-9F04-34758FBC6F7F}" type="slidenum">
              <a:rPr lang="en-US" smtClean="0"/>
              <a:pPr>
                <a:defRPr/>
              </a:pPr>
              <a:t>128</a:t>
            </a:fld>
            <a:endParaRPr lang="en-US" dirty="0"/>
          </a:p>
        </p:txBody>
      </p:sp>
    </p:spTree>
    <p:extLst>
      <p:ext uri="{BB962C8B-B14F-4D97-AF65-F5344CB8AC3E}">
        <p14:creationId xmlns:p14="http://schemas.microsoft.com/office/powerpoint/2010/main" val="994809647"/>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CB83F2F-B9D4-45D0-9F04-34758FBC6F7F}" type="slidenum">
              <a:rPr lang="en-US" smtClean="0"/>
              <a:pPr>
                <a:defRPr/>
              </a:pPr>
              <a:t>129</a:t>
            </a:fld>
            <a:endParaRPr lang="en-US" dirty="0"/>
          </a:p>
        </p:txBody>
      </p:sp>
    </p:spTree>
    <p:extLst>
      <p:ext uri="{BB962C8B-B14F-4D97-AF65-F5344CB8AC3E}">
        <p14:creationId xmlns:p14="http://schemas.microsoft.com/office/powerpoint/2010/main" val="319941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8BBB618-603C-4BFB-B1C9-2A863486A55C}" type="slidenum">
              <a:rPr lang="en-US" sz="1200"/>
              <a:pPr/>
              <a:t>13</a:t>
            </a:fld>
            <a:endParaRPr lang="en-US" sz="1200" dirty="0"/>
          </a:p>
        </p:txBody>
      </p:sp>
    </p:spTree>
    <p:extLst>
      <p:ext uri="{BB962C8B-B14F-4D97-AF65-F5344CB8AC3E}">
        <p14:creationId xmlns:p14="http://schemas.microsoft.com/office/powerpoint/2010/main" val="1934906638"/>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CB83F2F-B9D4-45D0-9F04-34758FBC6F7F}" type="slidenum">
              <a:rPr lang="en-US" smtClean="0"/>
              <a:pPr>
                <a:defRPr/>
              </a:pPr>
              <a:t>130</a:t>
            </a:fld>
            <a:endParaRPr lang="en-US" dirty="0"/>
          </a:p>
        </p:txBody>
      </p:sp>
    </p:spTree>
    <p:extLst>
      <p:ext uri="{BB962C8B-B14F-4D97-AF65-F5344CB8AC3E}">
        <p14:creationId xmlns:p14="http://schemas.microsoft.com/office/powerpoint/2010/main" val="2358869815"/>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CB83F2F-B9D4-45D0-9F04-34758FBC6F7F}" type="slidenum">
              <a:rPr lang="en-US" smtClean="0"/>
              <a:pPr>
                <a:defRPr/>
              </a:pPr>
              <a:t>131</a:t>
            </a:fld>
            <a:endParaRPr lang="en-US" dirty="0"/>
          </a:p>
        </p:txBody>
      </p:sp>
    </p:spTree>
    <p:extLst>
      <p:ext uri="{BB962C8B-B14F-4D97-AF65-F5344CB8AC3E}">
        <p14:creationId xmlns:p14="http://schemas.microsoft.com/office/powerpoint/2010/main" val="37032874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CB83F2F-B9D4-45D0-9F04-34758FBC6F7F}" type="slidenum">
              <a:rPr lang="en-US" smtClean="0"/>
              <a:pPr>
                <a:defRPr/>
              </a:pPr>
              <a:t>132</a:t>
            </a:fld>
            <a:endParaRPr lang="en-US" dirty="0"/>
          </a:p>
        </p:txBody>
      </p:sp>
    </p:spTree>
    <p:extLst>
      <p:ext uri="{BB962C8B-B14F-4D97-AF65-F5344CB8AC3E}">
        <p14:creationId xmlns:p14="http://schemas.microsoft.com/office/powerpoint/2010/main" val="181849330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CB83F2F-B9D4-45D0-9F04-34758FBC6F7F}" type="slidenum">
              <a:rPr lang="en-US" smtClean="0"/>
              <a:pPr>
                <a:defRPr/>
              </a:pPr>
              <a:t>133</a:t>
            </a:fld>
            <a:endParaRPr lang="en-US" dirty="0"/>
          </a:p>
        </p:txBody>
      </p:sp>
    </p:spTree>
    <p:extLst>
      <p:ext uri="{BB962C8B-B14F-4D97-AF65-F5344CB8AC3E}">
        <p14:creationId xmlns:p14="http://schemas.microsoft.com/office/powerpoint/2010/main" val="1246240684"/>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CB83F2F-B9D4-45D0-9F04-34758FBC6F7F}" type="slidenum">
              <a:rPr lang="en-US" smtClean="0"/>
              <a:pPr>
                <a:defRPr/>
              </a:pPr>
              <a:t>134</a:t>
            </a:fld>
            <a:endParaRPr lang="en-US" dirty="0"/>
          </a:p>
        </p:txBody>
      </p:sp>
    </p:spTree>
    <p:extLst>
      <p:ext uri="{BB962C8B-B14F-4D97-AF65-F5344CB8AC3E}">
        <p14:creationId xmlns:p14="http://schemas.microsoft.com/office/powerpoint/2010/main" val="233690010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135</a:t>
            </a:fld>
            <a:endParaRPr lang="en-US"/>
          </a:p>
        </p:txBody>
      </p:sp>
    </p:spTree>
    <p:extLst>
      <p:ext uri="{BB962C8B-B14F-4D97-AF65-F5344CB8AC3E}">
        <p14:creationId xmlns:p14="http://schemas.microsoft.com/office/powerpoint/2010/main" val="3647141192"/>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CB83F2F-B9D4-45D0-9F04-34758FBC6F7F}" type="slidenum">
              <a:rPr lang="en-US" smtClean="0"/>
              <a:pPr>
                <a:defRPr/>
              </a:pPr>
              <a:t>136</a:t>
            </a:fld>
            <a:endParaRPr lang="en-US" dirty="0"/>
          </a:p>
        </p:txBody>
      </p:sp>
    </p:spTree>
    <p:extLst>
      <p:ext uri="{BB962C8B-B14F-4D97-AF65-F5344CB8AC3E}">
        <p14:creationId xmlns:p14="http://schemas.microsoft.com/office/powerpoint/2010/main" val="191429334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CB83F2F-B9D4-45D0-9F04-34758FBC6F7F}" type="slidenum">
              <a:rPr lang="en-US" smtClean="0"/>
              <a:pPr>
                <a:defRPr/>
              </a:pPr>
              <a:t>137</a:t>
            </a:fld>
            <a:endParaRPr lang="en-US" dirty="0"/>
          </a:p>
        </p:txBody>
      </p:sp>
    </p:spTree>
    <p:extLst>
      <p:ext uri="{BB962C8B-B14F-4D97-AF65-F5344CB8AC3E}">
        <p14:creationId xmlns:p14="http://schemas.microsoft.com/office/powerpoint/2010/main" val="2715886337"/>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CB83F2F-B9D4-45D0-9F04-34758FBC6F7F}" type="slidenum">
              <a:rPr lang="en-US" smtClean="0"/>
              <a:pPr>
                <a:defRPr/>
              </a:pPr>
              <a:t>138</a:t>
            </a:fld>
            <a:endParaRPr lang="en-US" dirty="0"/>
          </a:p>
        </p:txBody>
      </p:sp>
    </p:spTree>
    <p:extLst>
      <p:ext uri="{BB962C8B-B14F-4D97-AF65-F5344CB8AC3E}">
        <p14:creationId xmlns:p14="http://schemas.microsoft.com/office/powerpoint/2010/main" val="3078898394"/>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CB83F2F-B9D4-45D0-9F04-34758FBC6F7F}" type="slidenum">
              <a:rPr lang="en-US" smtClean="0"/>
              <a:pPr>
                <a:defRPr/>
              </a:pPr>
              <a:t>139</a:t>
            </a:fld>
            <a:endParaRPr lang="en-US" dirty="0"/>
          </a:p>
        </p:txBody>
      </p:sp>
    </p:spTree>
    <p:extLst>
      <p:ext uri="{BB962C8B-B14F-4D97-AF65-F5344CB8AC3E}">
        <p14:creationId xmlns:p14="http://schemas.microsoft.com/office/powerpoint/2010/main" val="3100463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8BBB618-603C-4BFB-B1C9-2A863486A55C}" type="slidenum">
              <a:rPr lang="en-US" sz="1200"/>
              <a:pPr/>
              <a:t>14</a:t>
            </a:fld>
            <a:endParaRPr lang="en-US" sz="1200" dirty="0"/>
          </a:p>
        </p:txBody>
      </p:sp>
    </p:spTree>
    <p:extLst>
      <p:ext uri="{BB962C8B-B14F-4D97-AF65-F5344CB8AC3E}">
        <p14:creationId xmlns:p14="http://schemas.microsoft.com/office/powerpoint/2010/main" val="2517788864"/>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140</a:t>
            </a:fld>
            <a:endParaRPr lang="en-US"/>
          </a:p>
        </p:txBody>
      </p:sp>
    </p:spTree>
    <p:extLst>
      <p:ext uri="{BB962C8B-B14F-4D97-AF65-F5344CB8AC3E}">
        <p14:creationId xmlns:p14="http://schemas.microsoft.com/office/powerpoint/2010/main" val="161179014"/>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141</a:t>
            </a:fld>
            <a:endParaRPr lang="en-US"/>
          </a:p>
        </p:txBody>
      </p:sp>
    </p:spTree>
    <p:extLst>
      <p:ext uri="{BB962C8B-B14F-4D97-AF65-F5344CB8AC3E}">
        <p14:creationId xmlns:p14="http://schemas.microsoft.com/office/powerpoint/2010/main" val="988610666"/>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142</a:t>
            </a:fld>
            <a:endParaRPr lang="en-US"/>
          </a:p>
        </p:txBody>
      </p:sp>
    </p:spTree>
    <p:extLst>
      <p:ext uri="{BB962C8B-B14F-4D97-AF65-F5344CB8AC3E}">
        <p14:creationId xmlns:p14="http://schemas.microsoft.com/office/powerpoint/2010/main" val="3986409508"/>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143</a:t>
            </a:fld>
            <a:endParaRPr lang="en-US"/>
          </a:p>
        </p:txBody>
      </p:sp>
    </p:spTree>
    <p:extLst>
      <p:ext uri="{BB962C8B-B14F-4D97-AF65-F5344CB8AC3E}">
        <p14:creationId xmlns:p14="http://schemas.microsoft.com/office/powerpoint/2010/main" val="3433787626"/>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144</a:t>
            </a:fld>
            <a:endParaRPr lang="en-US" sz="1200"/>
          </a:p>
        </p:txBody>
      </p:sp>
    </p:spTree>
    <p:extLst>
      <p:ext uri="{BB962C8B-B14F-4D97-AF65-F5344CB8AC3E}">
        <p14:creationId xmlns:p14="http://schemas.microsoft.com/office/powerpoint/2010/main" val="2752110240"/>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145</a:t>
            </a:fld>
            <a:endParaRPr lang="en-US"/>
          </a:p>
        </p:txBody>
      </p:sp>
    </p:spTree>
    <p:extLst>
      <p:ext uri="{BB962C8B-B14F-4D97-AF65-F5344CB8AC3E}">
        <p14:creationId xmlns:p14="http://schemas.microsoft.com/office/powerpoint/2010/main" val="2256299700"/>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146</a:t>
            </a:fld>
            <a:endParaRPr lang="en-US"/>
          </a:p>
        </p:txBody>
      </p:sp>
    </p:spTree>
    <p:extLst>
      <p:ext uri="{BB962C8B-B14F-4D97-AF65-F5344CB8AC3E}">
        <p14:creationId xmlns:p14="http://schemas.microsoft.com/office/powerpoint/2010/main" val="24498235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8BBB618-603C-4BFB-B1C9-2A863486A55C}" type="slidenum">
              <a:rPr lang="en-US" sz="1200"/>
              <a:pPr/>
              <a:t>15</a:t>
            </a:fld>
            <a:endParaRPr lang="en-US" sz="1200" dirty="0"/>
          </a:p>
        </p:txBody>
      </p:sp>
    </p:spTree>
    <p:extLst>
      <p:ext uri="{BB962C8B-B14F-4D97-AF65-F5344CB8AC3E}">
        <p14:creationId xmlns:p14="http://schemas.microsoft.com/office/powerpoint/2010/main" val="32094273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8BBB618-603C-4BFB-B1C9-2A863486A55C}" type="slidenum">
              <a:rPr lang="en-US" sz="1200"/>
              <a:pPr/>
              <a:t>16</a:t>
            </a:fld>
            <a:endParaRPr lang="en-US" sz="1200" dirty="0"/>
          </a:p>
        </p:txBody>
      </p:sp>
    </p:spTree>
    <p:extLst>
      <p:ext uri="{BB962C8B-B14F-4D97-AF65-F5344CB8AC3E}">
        <p14:creationId xmlns:p14="http://schemas.microsoft.com/office/powerpoint/2010/main" val="30589424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8BBB618-603C-4BFB-B1C9-2A863486A55C}" type="slidenum">
              <a:rPr lang="en-US" sz="1200"/>
              <a:pPr/>
              <a:t>17</a:t>
            </a:fld>
            <a:endParaRPr lang="en-US" sz="1200" dirty="0"/>
          </a:p>
        </p:txBody>
      </p:sp>
    </p:spTree>
    <p:extLst>
      <p:ext uri="{BB962C8B-B14F-4D97-AF65-F5344CB8AC3E}">
        <p14:creationId xmlns:p14="http://schemas.microsoft.com/office/powerpoint/2010/main" val="20445756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8BBB618-603C-4BFB-B1C9-2A863486A55C}" type="slidenum">
              <a:rPr lang="en-US" sz="1200"/>
              <a:pPr/>
              <a:t>18</a:t>
            </a:fld>
            <a:endParaRPr lang="en-US" sz="1200" dirty="0"/>
          </a:p>
        </p:txBody>
      </p:sp>
    </p:spTree>
    <p:extLst>
      <p:ext uri="{BB962C8B-B14F-4D97-AF65-F5344CB8AC3E}">
        <p14:creationId xmlns:p14="http://schemas.microsoft.com/office/powerpoint/2010/main" val="15200199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8BBB618-603C-4BFB-B1C9-2A863486A55C}" type="slidenum">
              <a:rPr lang="en-US" sz="1200"/>
              <a:pPr/>
              <a:t>19</a:t>
            </a:fld>
            <a:endParaRPr lang="en-US" sz="1200" dirty="0"/>
          </a:p>
        </p:txBody>
      </p:sp>
    </p:spTree>
    <p:extLst>
      <p:ext uri="{BB962C8B-B14F-4D97-AF65-F5344CB8AC3E}">
        <p14:creationId xmlns:p14="http://schemas.microsoft.com/office/powerpoint/2010/main" val="505035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8BBB618-603C-4BFB-B1C9-2A863486A55C}" type="slidenum">
              <a:rPr lang="en-US" sz="1200"/>
              <a:pPr/>
              <a:t>2</a:t>
            </a:fld>
            <a:endParaRPr lang="en-US" sz="1200" dirty="0"/>
          </a:p>
        </p:txBody>
      </p:sp>
    </p:spTree>
    <p:extLst>
      <p:ext uri="{BB962C8B-B14F-4D97-AF65-F5344CB8AC3E}">
        <p14:creationId xmlns:p14="http://schemas.microsoft.com/office/powerpoint/2010/main" val="19286843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20</a:t>
            </a:fld>
            <a:endParaRPr lang="en-US"/>
          </a:p>
        </p:txBody>
      </p:sp>
    </p:spTree>
    <p:extLst>
      <p:ext uri="{BB962C8B-B14F-4D97-AF65-F5344CB8AC3E}">
        <p14:creationId xmlns:p14="http://schemas.microsoft.com/office/powerpoint/2010/main" val="39814892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8BBB618-603C-4BFB-B1C9-2A863486A55C}" type="slidenum">
              <a:rPr lang="en-US" sz="1200"/>
              <a:pPr/>
              <a:t>21</a:t>
            </a:fld>
            <a:endParaRPr lang="en-US" sz="1200" dirty="0"/>
          </a:p>
        </p:txBody>
      </p:sp>
    </p:spTree>
    <p:extLst>
      <p:ext uri="{BB962C8B-B14F-4D97-AF65-F5344CB8AC3E}">
        <p14:creationId xmlns:p14="http://schemas.microsoft.com/office/powerpoint/2010/main" val="37274694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8BBB618-603C-4BFB-B1C9-2A863486A55C}" type="slidenum">
              <a:rPr lang="en-US" sz="1200"/>
              <a:pPr/>
              <a:t>22</a:t>
            </a:fld>
            <a:endParaRPr lang="en-US" sz="1200" dirty="0"/>
          </a:p>
        </p:txBody>
      </p:sp>
    </p:spTree>
    <p:extLst>
      <p:ext uri="{BB962C8B-B14F-4D97-AF65-F5344CB8AC3E}">
        <p14:creationId xmlns:p14="http://schemas.microsoft.com/office/powerpoint/2010/main" val="23213669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8BBB618-603C-4BFB-B1C9-2A863486A55C}" type="slidenum">
              <a:rPr lang="en-US" sz="1200"/>
              <a:pPr/>
              <a:t>23</a:t>
            </a:fld>
            <a:endParaRPr lang="en-US" sz="1200" dirty="0"/>
          </a:p>
        </p:txBody>
      </p:sp>
    </p:spTree>
    <p:extLst>
      <p:ext uri="{BB962C8B-B14F-4D97-AF65-F5344CB8AC3E}">
        <p14:creationId xmlns:p14="http://schemas.microsoft.com/office/powerpoint/2010/main" val="6562962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8BBB618-603C-4BFB-B1C9-2A863486A55C}" type="slidenum">
              <a:rPr lang="en-US" sz="1200"/>
              <a:pPr/>
              <a:t>24</a:t>
            </a:fld>
            <a:endParaRPr lang="en-US" sz="1200" dirty="0"/>
          </a:p>
        </p:txBody>
      </p:sp>
    </p:spTree>
    <p:extLst>
      <p:ext uri="{BB962C8B-B14F-4D97-AF65-F5344CB8AC3E}">
        <p14:creationId xmlns:p14="http://schemas.microsoft.com/office/powerpoint/2010/main" val="10018870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E4224798-3C5C-4062-B6B4-23602C3ED4C9}" type="slidenum">
              <a:rPr lang="en-US" sz="1200"/>
              <a:pPr/>
              <a:t>25</a:t>
            </a:fld>
            <a:endParaRPr lang="en-US" sz="1200" dirty="0"/>
          </a:p>
        </p:txBody>
      </p:sp>
      <p:sp>
        <p:nvSpPr>
          <p:cNvPr id="40963" name="Rectangle 2050"/>
          <p:cNvSpPr>
            <a:spLocks noGrp="1" noRot="1" noChangeAspect="1" noChangeArrowheads="1" noTextEdit="1"/>
          </p:cNvSpPr>
          <p:nvPr>
            <p:ph type="sldImg"/>
          </p:nvPr>
        </p:nvSpPr>
        <p:spPr>
          <a:ln/>
        </p:spPr>
      </p:sp>
      <p:sp>
        <p:nvSpPr>
          <p:cNvPr id="40964"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Some may say, “what’s the problem with the settled water quality when the filtered water quality is so good?”  There are two issues.  First, the objective of water treatment is to provide multiple barriers to protect against the passage of microbial contaminants.  Second, the reason that the filters may be doing so well could be related to low loading rates.  What happens when the plant loadings increase?</a:t>
            </a:r>
          </a:p>
        </p:txBody>
      </p:sp>
    </p:spTree>
    <p:extLst>
      <p:ext uri="{BB962C8B-B14F-4D97-AF65-F5344CB8AC3E}">
        <p14:creationId xmlns:p14="http://schemas.microsoft.com/office/powerpoint/2010/main" val="13025360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E4224798-3C5C-4062-B6B4-23602C3ED4C9}" type="slidenum">
              <a:rPr lang="en-US" sz="1200"/>
              <a:pPr/>
              <a:t>26</a:t>
            </a:fld>
            <a:endParaRPr lang="en-US" sz="1200" dirty="0"/>
          </a:p>
        </p:txBody>
      </p:sp>
      <p:sp>
        <p:nvSpPr>
          <p:cNvPr id="40963" name="Rectangle 2050"/>
          <p:cNvSpPr>
            <a:spLocks noGrp="1" noRot="1" noChangeAspect="1" noChangeArrowheads="1" noTextEdit="1"/>
          </p:cNvSpPr>
          <p:nvPr>
            <p:ph type="sldImg"/>
          </p:nvPr>
        </p:nvSpPr>
        <p:spPr>
          <a:ln/>
        </p:spPr>
      </p:sp>
      <p:sp>
        <p:nvSpPr>
          <p:cNvPr id="40964"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Some may say, “what’s the problem with the settled water quality when the filtered water quality is so good?”  There are two issues.  First, the objective of water treatment is to provide multiple barriers to protect against the passage of microbial contaminants.  Second, the reason that the filters may be doing so well could be related to low loading rates.  What happens when the plant loadings increase?</a:t>
            </a:r>
          </a:p>
        </p:txBody>
      </p:sp>
    </p:spTree>
    <p:extLst>
      <p:ext uri="{BB962C8B-B14F-4D97-AF65-F5344CB8AC3E}">
        <p14:creationId xmlns:p14="http://schemas.microsoft.com/office/powerpoint/2010/main" val="27911112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4C71CB59-C29A-4B93-938C-691F5EF6CC15}" type="slidenum">
              <a:rPr lang="en-US" sz="1200"/>
              <a:pPr/>
              <a:t>27</a:t>
            </a:fld>
            <a:endParaRPr 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80548" indent="-180548">
              <a:buFont typeface="Arial" pitchFamily="34" charset="0"/>
              <a:buChar char="•"/>
            </a:pPr>
            <a:r>
              <a:rPr lang="en-US" dirty="0"/>
              <a:t>Use of additives such as bentonite clay and diatomaceous earth to shorten the start-up time for solids contact clarifiers.</a:t>
            </a:r>
            <a:r>
              <a:rPr lang="en-US" baseline="0" dirty="0"/>
              <a:t> </a:t>
            </a:r>
            <a:r>
              <a:rPr lang="en-US" dirty="0"/>
              <a:t>Use of flocculant aides can be studied to stabilize performance variations due</a:t>
            </a:r>
            <a:r>
              <a:rPr lang="en-US" baseline="0" dirty="0"/>
              <a:t> to temperature changes</a:t>
            </a:r>
            <a:r>
              <a:rPr lang="en-US" dirty="0"/>
              <a:t>.</a:t>
            </a:r>
          </a:p>
          <a:p>
            <a:pPr marL="180548" indent="-180548">
              <a:buFont typeface="Arial" pitchFamily="34" charset="0"/>
              <a:buChar char="•"/>
            </a:pPr>
            <a:r>
              <a:rPr lang="en-US" dirty="0"/>
              <a:t>Contact adsorption</a:t>
            </a:r>
            <a:r>
              <a:rPr lang="en-US" baseline="0" dirty="0"/>
              <a:t> clarifiers primarily function as roughing filters. The type and dose of polymer can be key to achieving performance goals. Performance in these units can also be affected by sudden changes in flow rate (e.g., during air scour).</a:t>
            </a:r>
          </a:p>
          <a:p>
            <a:pPr marL="180548" indent="-180548">
              <a:buFont typeface="Arial" pitchFamily="34" charset="0"/>
              <a:buChar char="•"/>
            </a:pPr>
            <a:r>
              <a:rPr lang="en-US" dirty="0"/>
              <a:t>Developing</a:t>
            </a:r>
            <a:r>
              <a:rPr lang="en-US" baseline="0" dirty="0"/>
              <a:t> a small “floc-bubble” aggregate may be key to achieving performance goals with DAF. Floc weight is not as important as in conventional settling, since particles are removed by floatation. Polymer flotation aids are sometimes used to aid in retention of the float layer.</a:t>
            </a:r>
            <a:endParaRPr lang="en-US" dirty="0"/>
          </a:p>
        </p:txBody>
      </p:sp>
    </p:spTree>
    <p:extLst>
      <p:ext uri="{BB962C8B-B14F-4D97-AF65-F5344CB8AC3E}">
        <p14:creationId xmlns:p14="http://schemas.microsoft.com/office/powerpoint/2010/main" val="27231960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28</a:t>
            </a:fld>
            <a:endParaRPr lang="en-US" sz="1200"/>
          </a:p>
        </p:txBody>
      </p:sp>
    </p:spTree>
    <p:extLst>
      <p:ext uri="{BB962C8B-B14F-4D97-AF65-F5344CB8AC3E}">
        <p14:creationId xmlns:p14="http://schemas.microsoft.com/office/powerpoint/2010/main" val="27270320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a:ln/>
        </p:spPr>
      </p:sp>
      <p:sp>
        <p:nvSpPr>
          <p:cNvPr id="1105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05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1EEED565-46D3-4868-904C-892010314F57}" type="slidenum">
              <a:rPr lang="en-US" sz="1200"/>
              <a:pPr/>
              <a:t>29</a:t>
            </a:fld>
            <a:endParaRPr lang="en-US" sz="1200"/>
          </a:p>
        </p:txBody>
      </p:sp>
    </p:spTree>
    <p:extLst>
      <p:ext uri="{BB962C8B-B14F-4D97-AF65-F5344CB8AC3E}">
        <p14:creationId xmlns:p14="http://schemas.microsoft.com/office/powerpoint/2010/main" val="3379319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8BBB618-603C-4BFB-B1C9-2A863486A55C}" type="slidenum">
              <a:rPr lang="en-US" sz="1200"/>
              <a:pPr/>
              <a:t>3</a:t>
            </a:fld>
            <a:endParaRPr lang="en-US" sz="1200" dirty="0"/>
          </a:p>
        </p:txBody>
      </p:sp>
    </p:spTree>
    <p:extLst>
      <p:ext uri="{BB962C8B-B14F-4D97-AF65-F5344CB8AC3E}">
        <p14:creationId xmlns:p14="http://schemas.microsoft.com/office/powerpoint/2010/main" val="41237878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atin typeface="Arial" panose="020B0604020202020204" pitchFamily="34" charset="0"/>
            </a:endParaRPr>
          </a:p>
        </p:txBody>
      </p:sp>
      <p:sp>
        <p:nvSpPr>
          <p:cNvPr id="952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82376" indent="-300913" eaLnBrk="0" hangingPunct="0">
              <a:defRPr>
                <a:solidFill>
                  <a:schemeClr val="tx1"/>
                </a:solidFill>
                <a:latin typeface="Tahoma" panose="020B0604030504040204" pitchFamily="34" charset="0"/>
              </a:defRPr>
            </a:lvl2pPr>
            <a:lvl3pPr marL="1203656" indent="-240731" eaLnBrk="0" hangingPunct="0">
              <a:defRPr>
                <a:solidFill>
                  <a:schemeClr val="tx1"/>
                </a:solidFill>
                <a:latin typeface="Tahoma" panose="020B0604030504040204" pitchFamily="34" charset="0"/>
              </a:defRPr>
            </a:lvl3pPr>
            <a:lvl4pPr marL="1685118" indent="-240731" eaLnBrk="0" hangingPunct="0">
              <a:defRPr>
                <a:solidFill>
                  <a:schemeClr val="tx1"/>
                </a:solidFill>
                <a:latin typeface="Tahoma" panose="020B0604030504040204" pitchFamily="34" charset="0"/>
              </a:defRPr>
            </a:lvl4pPr>
            <a:lvl5pPr marL="2166579" indent="-240731" eaLnBrk="0" hangingPunct="0">
              <a:defRPr>
                <a:solidFill>
                  <a:schemeClr val="tx1"/>
                </a:solidFill>
                <a:latin typeface="Tahoma" panose="020B0604030504040204" pitchFamily="34" charset="0"/>
              </a:defRPr>
            </a:lvl5pPr>
            <a:lvl6pPr marL="2648042" indent="-240731" eaLnBrk="0" fontAlgn="base" hangingPunct="0">
              <a:spcBef>
                <a:spcPct val="0"/>
              </a:spcBef>
              <a:spcAft>
                <a:spcPct val="0"/>
              </a:spcAft>
              <a:defRPr>
                <a:solidFill>
                  <a:schemeClr val="tx1"/>
                </a:solidFill>
                <a:latin typeface="Tahoma" panose="020B0604030504040204" pitchFamily="34" charset="0"/>
              </a:defRPr>
            </a:lvl6pPr>
            <a:lvl7pPr marL="3129504" indent="-240731" eaLnBrk="0" fontAlgn="base" hangingPunct="0">
              <a:spcBef>
                <a:spcPct val="0"/>
              </a:spcBef>
              <a:spcAft>
                <a:spcPct val="0"/>
              </a:spcAft>
              <a:defRPr>
                <a:solidFill>
                  <a:schemeClr val="tx1"/>
                </a:solidFill>
                <a:latin typeface="Tahoma" panose="020B0604030504040204" pitchFamily="34" charset="0"/>
              </a:defRPr>
            </a:lvl7pPr>
            <a:lvl8pPr marL="3610967" indent="-240731" eaLnBrk="0" fontAlgn="base" hangingPunct="0">
              <a:spcBef>
                <a:spcPct val="0"/>
              </a:spcBef>
              <a:spcAft>
                <a:spcPct val="0"/>
              </a:spcAft>
              <a:defRPr>
                <a:solidFill>
                  <a:schemeClr val="tx1"/>
                </a:solidFill>
                <a:latin typeface="Tahoma" panose="020B0604030504040204" pitchFamily="34" charset="0"/>
              </a:defRPr>
            </a:lvl8pPr>
            <a:lvl9pPr marL="4092429" indent="-240731" eaLnBrk="0" fontAlgn="base" hangingPunct="0">
              <a:spcBef>
                <a:spcPct val="0"/>
              </a:spcBef>
              <a:spcAft>
                <a:spcPct val="0"/>
              </a:spcAft>
              <a:defRPr>
                <a:solidFill>
                  <a:schemeClr val="tx1"/>
                </a:solidFill>
                <a:latin typeface="Tahoma" panose="020B0604030504040204" pitchFamily="34" charset="0"/>
              </a:defRPr>
            </a:lvl9pPr>
          </a:lstStyle>
          <a:p>
            <a:pPr eaLnBrk="1" hangingPunct="1"/>
            <a:fld id="{AD56DAC7-D932-4499-AB75-207193F247FB}" type="slidenum">
              <a:rPr lang="en-US">
                <a:latin typeface="Arial" panose="020B0604020202020204" pitchFamily="34" charset="0"/>
              </a:rPr>
              <a:pPr eaLnBrk="1" hangingPunct="1"/>
              <a:t>30</a:t>
            </a:fld>
            <a:endParaRPr lang="en-US">
              <a:latin typeface="Arial" panose="020B0604020202020204" pitchFamily="34" charset="0"/>
            </a:endParaRPr>
          </a:p>
        </p:txBody>
      </p:sp>
    </p:spTree>
    <p:extLst>
      <p:ext uri="{BB962C8B-B14F-4D97-AF65-F5344CB8AC3E}">
        <p14:creationId xmlns:p14="http://schemas.microsoft.com/office/powerpoint/2010/main" val="19543173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3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dirty="0"/>
              <a:t>Recommended Standards for Water Works or “Ten States Standards” were developed with the participation of many state agencies</a:t>
            </a:r>
            <a:r>
              <a:rPr lang="en-US" baseline="0" dirty="0"/>
              <a:t> and </a:t>
            </a:r>
            <a:r>
              <a:rPr lang="en-US" dirty="0"/>
              <a:t>widely recognized design guidelines for treatment plants.</a:t>
            </a:r>
          </a:p>
        </p:txBody>
      </p:sp>
      <p:sp>
        <p:nvSpPr>
          <p:cNvPr id="203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82376" indent="-300913">
              <a:defRPr>
                <a:solidFill>
                  <a:schemeClr val="tx1"/>
                </a:solidFill>
                <a:latin typeface="Corbel" panose="020B0503020204020204" pitchFamily="34" charset="0"/>
              </a:defRPr>
            </a:lvl2pPr>
            <a:lvl3pPr marL="1203656" indent="-240731">
              <a:defRPr>
                <a:solidFill>
                  <a:schemeClr val="tx1"/>
                </a:solidFill>
                <a:latin typeface="Corbel" panose="020B0503020204020204" pitchFamily="34" charset="0"/>
              </a:defRPr>
            </a:lvl3pPr>
            <a:lvl4pPr marL="1685118" indent="-240731">
              <a:defRPr>
                <a:solidFill>
                  <a:schemeClr val="tx1"/>
                </a:solidFill>
                <a:latin typeface="Corbel" panose="020B0503020204020204" pitchFamily="34" charset="0"/>
              </a:defRPr>
            </a:lvl4pPr>
            <a:lvl5pPr marL="2166579" indent="-240731">
              <a:defRPr>
                <a:solidFill>
                  <a:schemeClr val="tx1"/>
                </a:solidFill>
                <a:latin typeface="Corbel" panose="020B0503020204020204" pitchFamily="34" charset="0"/>
              </a:defRPr>
            </a:lvl5pPr>
            <a:lvl6pPr marL="2648042" indent="-240731" fontAlgn="base">
              <a:spcBef>
                <a:spcPct val="0"/>
              </a:spcBef>
              <a:spcAft>
                <a:spcPct val="0"/>
              </a:spcAft>
              <a:defRPr>
                <a:solidFill>
                  <a:schemeClr val="tx1"/>
                </a:solidFill>
                <a:latin typeface="Corbel" panose="020B0503020204020204" pitchFamily="34" charset="0"/>
              </a:defRPr>
            </a:lvl6pPr>
            <a:lvl7pPr marL="3129504" indent="-240731" fontAlgn="base">
              <a:spcBef>
                <a:spcPct val="0"/>
              </a:spcBef>
              <a:spcAft>
                <a:spcPct val="0"/>
              </a:spcAft>
              <a:defRPr>
                <a:solidFill>
                  <a:schemeClr val="tx1"/>
                </a:solidFill>
                <a:latin typeface="Corbel" panose="020B0503020204020204" pitchFamily="34" charset="0"/>
              </a:defRPr>
            </a:lvl7pPr>
            <a:lvl8pPr marL="3610967" indent="-240731" fontAlgn="base">
              <a:spcBef>
                <a:spcPct val="0"/>
              </a:spcBef>
              <a:spcAft>
                <a:spcPct val="0"/>
              </a:spcAft>
              <a:defRPr>
                <a:solidFill>
                  <a:schemeClr val="tx1"/>
                </a:solidFill>
                <a:latin typeface="Corbel" panose="020B0503020204020204" pitchFamily="34" charset="0"/>
              </a:defRPr>
            </a:lvl8pPr>
            <a:lvl9pPr marL="4092429" indent="-240731" fontAlgn="base">
              <a:spcBef>
                <a:spcPct val="0"/>
              </a:spcBef>
              <a:spcAft>
                <a:spcPct val="0"/>
              </a:spcAft>
              <a:defRPr>
                <a:solidFill>
                  <a:schemeClr val="tx1"/>
                </a:solidFill>
                <a:latin typeface="Corbel" panose="020B0503020204020204" pitchFamily="34" charset="0"/>
              </a:defRPr>
            </a:lvl9pPr>
          </a:lstStyle>
          <a:p>
            <a:fld id="{6ACAAFCF-0F3C-4F38-8520-AE00647B7E35}" type="slidenum">
              <a:rPr lang="en-US">
                <a:latin typeface="Calibri" panose="020F0502020204030204" pitchFamily="34" charset="0"/>
              </a:rPr>
              <a:pPr/>
              <a:t>31</a:t>
            </a:fld>
            <a:endParaRPr lang="en-US">
              <a:latin typeface="Calibri" panose="020F0502020204030204" pitchFamily="34" charset="0"/>
            </a:endParaRPr>
          </a:p>
        </p:txBody>
      </p:sp>
    </p:spTree>
    <p:extLst>
      <p:ext uri="{BB962C8B-B14F-4D97-AF65-F5344CB8AC3E}">
        <p14:creationId xmlns:p14="http://schemas.microsoft.com/office/powerpoint/2010/main" val="21349101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atin typeface="Arial" panose="020B0604020202020204" pitchFamily="34" charset="0"/>
            </a:endParaRPr>
          </a:p>
        </p:txBody>
      </p:sp>
      <p:sp>
        <p:nvSpPr>
          <p:cNvPr id="952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82376" indent="-300913" eaLnBrk="0" hangingPunct="0">
              <a:defRPr>
                <a:solidFill>
                  <a:schemeClr val="tx1"/>
                </a:solidFill>
                <a:latin typeface="Tahoma" panose="020B0604030504040204" pitchFamily="34" charset="0"/>
              </a:defRPr>
            </a:lvl2pPr>
            <a:lvl3pPr marL="1203656" indent="-240731" eaLnBrk="0" hangingPunct="0">
              <a:defRPr>
                <a:solidFill>
                  <a:schemeClr val="tx1"/>
                </a:solidFill>
                <a:latin typeface="Tahoma" panose="020B0604030504040204" pitchFamily="34" charset="0"/>
              </a:defRPr>
            </a:lvl3pPr>
            <a:lvl4pPr marL="1685118" indent="-240731" eaLnBrk="0" hangingPunct="0">
              <a:defRPr>
                <a:solidFill>
                  <a:schemeClr val="tx1"/>
                </a:solidFill>
                <a:latin typeface="Tahoma" panose="020B0604030504040204" pitchFamily="34" charset="0"/>
              </a:defRPr>
            </a:lvl4pPr>
            <a:lvl5pPr marL="2166579" indent="-240731" eaLnBrk="0" hangingPunct="0">
              <a:defRPr>
                <a:solidFill>
                  <a:schemeClr val="tx1"/>
                </a:solidFill>
                <a:latin typeface="Tahoma" panose="020B0604030504040204" pitchFamily="34" charset="0"/>
              </a:defRPr>
            </a:lvl5pPr>
            <a:lvl6pPr marL="2648042" indent="-240731" eaLnBrk="0" fontAlgn="base" hangingPunct="0">
              <a:spcBef>
                <a:spcPct val="0"/>
              </a:spcBef>
              <a:spcAft>
                <a:spcPct val="0"/>
              </a:spcAft>
              <a:defRPr>
                <a:solidFill>
                  <a:schemeClr val="tx1"/>
                </a:solidFill>
                <a:latin typeface="Tahoma" panose="020B0604030504040204" pitchFamily="34" charset="0"/>
              </a:defRPr>
            </a:lvl6pPr>
            <a:lvl7pPr marL="3129504" indent="-240731" eaLnBrk="0" fontAlgn="base" hangingPunct="0">
              <a:spcBef>
                <a:spcPct val="0"/>
              </a:spcBef>
              <a:spcAft>
                <a:spcPct val="0"/>
              </a:spcAft>
              <a:defRPr>
                <a:solidFill>
                  <a:schemeClr val="tx1"/>
                </a:solidFill>
                <a:latin typeface="Tahoma" panose="020B0604030504040204" pitchFamily="34" charset="0"/>
              </a:defRPr>
            </a:lvl7pPr>
            <a:lvl8pPr marL="3610967" indent="-240731" eaLnBrk="0" fontAlgn="base" hangingPunct="0">
              <a:spcBef>
                <a:spcPct val="0"/>
              </a:spcBef>
              <a:spcAft>
                <a:spcPct val="0"/>
              </a:spcAft>
              <a:defRPr>
                <a:solidFill>
                  <a:schemeClr val="tx1"/>
                </a:solidFill>
                <a:latin typeface="Tahoma" panose="020B0604030504040204" pitchFamily="34" charset="0"/>
              </a:defRPr>
            </a:lvl8pPr>
            <a:lvl9pPr marL="4092429" indent="-240731" eaLnBrk="0" fontAlgn="base" hangingPunct="0">
              <a:spcBef>
                <a:spcPct val="0"/>
              </a:spcBef>
              <a:spcAft>
                <a:spcPct val="0"/>
              </a:spcAft>
              <a:defRPr>
                <a:solidFill>
                  <a:schemeClr val="tx1"/>
                </a:solidFill>
                <a:latin typeface="Tahoma" panose="020B0604030504040204" pitchFamily="34" charset="0"/>
              </a:defRPr>
            </a:lvl9pPr>
          </a:lstStyle>
          <a:p>
            <a:pPr eaLnBrk="1" hangingPunct="1"/>
            <a:fld id="{AD56DAC7-D932-4499-AB75-207193F247FB}" type="slidenum">
              <a:rPr lang="en-US">
                <a:latin typeface="Arial" panose="020B0604020202020204" pitchFamily="34" charset="0"/>
              </a:rPr>
              <a:pPr eaLnBrk="1" hangingPunct="1"/>
              <a:t>32</a:t>
            </a:fld>
            <a:endParaRPr lang="en-US">
              <a:latin typeface="Arial" panose="020B0604020202020204" pitchFamily="34" charset="0"/>
            </a:endParaRPr>
          </a:p>
        </p:txBody>
      </p:sp>
    </p:spTree>
    <p:extLst>
      <p:ext uri="{BB962C8B-B14F-4D97-AF65-F5344CB8AC3E}">
        <p14:creationId xmlns:p14="http://schemas.microsoft.com/office/powerpoint/2010/main" val="31931831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atin typeface="Arial" panose="020B0604020202020204" pitchFamily="34" charset="0"/>
            </a:endParaRPr>
          </a:p>
        </p:txBody>
      </p:sp>
      <p:sp>
        <p:nvSpPr>
          <p:cNvPr id="952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82376" indent="-300913" eaLnBrk="0" hangingPunct="0">
              <a:defRPr>
                <a:solidFill>
                  <a:schemeClr val="tx1"/>
                </a:solidFill>
                <a:latin typeface="Tahoma" panose="020B0604030504040204" pitchFamily="34" charset="0"/>
              </a:defRPr>
            </a:lvl2pPr>
            <a:lvl3pPr marL="1203656" indent="-240731" eaLnBrk="0" hangingPunct="0">
              <a:defRPr>
                <a:solidFill>
                  <a:schemeClr val="tx1"/>
                </a:solidFill>
                <a:latin typeface="Tahoma" panose="020B0604030504040204" pitchFamily="34" charset="0"/>
              </a:defRPr>
            </a:lvl3pPr>
            <a:lvl4pPr marL="1685118" indent="-240731" eaLnBrk="0" hangingPunct="0">
              <a:defRPr>
                <a:solidFill>
                  <a:schemeClr val="tx1"/>
                </a:solidFill>
                <a:latin typeface="Tahoma" panose="020B0604030504040204" pitchFamily="34" charset="0"/>
              </a:defRPr>
            </a:lvl4pPr>
            <a:lvl5pPr marL="2166579" indent="-240731" eaLnBrk="0" hangingPunct="0">
              <a:defRPr>
                <a:solidFill>
                  <a:schemeClr val="tx1"/>
                </a:solidFill>
                <a:latin typeface="Tahoma" panose="020B0604030504040204" pitchFamily="34" charset="0"/>
              </a:defRPr>
            </a:lvl5pPr>
            <a:lvl6pPr marL="2648042" indent="-240731" eaLnBrk="0" fontAlgn="base" hangingPunct="0">
              <a:spcBef>
                <a:spcPct val="0"/>
              </a:spcBef>
              <a:spcAft>
                <a:spcPct val="0"/>
              </a:spcAft>
              <a:defRPr>
                <a:solidFill>
                  <a:schemeClr val="tx1"/>
                </a:solidFill>
                <a:latin typeface="Tahoma" panose="020B0604030504040204" pitchFamily="34" charset="0"/>
              </a:defRPr>
            </a:lvl6pPr>
            <a:lvl7pPr marL="3129504" indent="-240731" eaLnBrk="0" fontAlgn="base" hangingPunct="0">
              <a:spcBef>
                <a:spcPct val="0"/>
              </a:spcBef>
              <a:spcAft>
                <a:spcPct val="0"/>
              </a:spcAft>
              <a:defRPr>
                <a:solidFill>
                  <a:schemeClr val="tx1"/>
                </a:solidFill>
                <a:latin typeface="Tahoma" panose="020B0604030504040204" pitchFamily="34" charset="0"/>
              </a:defRPr>
            </a:lvl7pPr>
            <a:lvl8pPr marL="3610967" indent="-240731" eaLnBrk="0" fontAlgn="base" hangingPunct="0">
              <a:spcBef>
                <a:spcPct val="0"/>
              </a:spcBef>
              <a:spcAft>
                <a:spcPct val="0"/>
              </a:spcAft>
              <a:defRPr>
                <a:solidFill>
                  <a:schemeClr val="tx1"/>
                </a:solidFill>
                <a:latin typeface="Tahoma" panose="020B0604030504040204" pitchFamily="34" charset="0"/>
              </a:defRPr>
            </a:lvl8pPr>
            <a:lvl9pPr marL="4092429" indent="-240731" eaLnBrk="0" fontAlgn="base" hangingPunct="0">
              <a:spcBef>
                <a:spcPct val="0"/>
              </a:spcBef>
              <a:spcAft>
                <a:spcPct val="0"/>
              </a:spcAft>
              <a:defRPr>
                <a:solidFill>
                  <a:schemeClr val="tx1"/>
                </a:solidFill>
                <a:latin typeface="Tahoma" panose="020B0604030504040204" pitchFamily="34" charset="0"/>
              </a:defRPr>
            </a:lvl9pPr>
          </a:lstStyle>
          <a:p>
            <a:pPr eaLnBrk="1" hangingPunct="1"/>
            <a:fld id="{AD56DAC7-D932-4499-AB75-207193F247FB}" type="slidenum">
              <a:rPr lang="en-US">
                <a:latin typeface="Arial" panose="020B0604020202020204" pitchFamily="34" charset="0"/>
              </a:rPr>
              <a:pPr eaLnBrk="1" hangingPunct="1"/>
              <a:t>33</a:t>
            </a:fld>
            <a:endParaRPr lang="en-US">
              <a:latin typeface="Arial" panose="020B0604020202020204" pitchFamily="34" charset="0"/>
            </a:endParaRPr>
          </a:p>
        </p:txBody>
      </p:sp>
    </p:spTree>
    <p:extLst>
      <p:ext uri="{BB962C8B-B14F-4D97-AF65-F5344CB8AC3E}">
        <p14:creationId xmlns:p14="http://schemas.microsoft.com/office/powerpoint/2010/main" val="29727541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atin typeface="Arial" panose="020B0604020202020204" pitchFamily="34" charset="0"/>
            </a:endParaRPr>
          </a:p>
        </p:txBody>
      </p:sp>
      <p:sp>
        <p:nvSpPr>
          <p:cNvPr id="952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82376" indent="-300913" eaLnBrk="0" hangingPunct="0">
              <a:defRPr>
                <a:solidFill>
                  <a:schemeClr val="tx1"/>
                </a:solidFill>
                <a:latin typeface="Tahoma" panose="020B0604030504040204" pitchFamily="34" charset="0"/>
              </a:defRPr>
            </a:lvl2pPr>
            <a:lvl3pPr marL="1203656" indent="-240731" eaLnBrk="0" hangingPunct="0">
              <a:defRPr>
                <a:solidFill>
                  <a:schemeClr val="tx1"/>
                </a:solidFill>
                <a:latin typeface="Tahoma" panose="020B0604030504040204" pitchFamily="34" charset="0"/>
              </a:defRPr>
            </a:lvl3pPr>
            <a:lvl4pPr marL="1685118" indent="-240731" eaLnBrk="0" hangingPunct="0">
              <a:defRPr>
                <a:solidFill>
                  <a:schemeClr val="tx1"/>
                </a:solidFill>
                <a:latin typeface="Tahoma" panose="020B0604030504040204" pitchFamily="34" charset="0"/>
              </a:defRPr>
            </a:lvl4pPr>
            <a:lvl5pPr marL="2166579" indent="-240731" eaLnBrk="0" hangingPunct="0">
              <a:defRPr>
                <a:solidFill>
                  <a:schemeClr val="tx1"/>
                </a:solidFill>
                <a:latin typeface="Tahoma" panose="020B0604030504040204" pitchFamily="34" charset="0"/>
              </a:defRPr>
            </a:lvl5pPr>
            <a:lvl6pPr marL="2648042" indent="-240731" eaLnBrk="0" fontAlgn="base" hangingPunct="0">
              <a:spcBef>
                <a:spcPct val="0"/>
              </a:spcBef>
              <a:spcAft>
                <a:spcPct val="0"/>
              </a:spcAft>
              <a:defRPr>
                <a:solidFill>
                  <a:schemeClr val="tx1"/>
                </a:solidFill>
                <a:latin typeface="Tahoma" panose="020B0604030504040204" pitchFamily="34" charset="0"/>
              </a:defRPr>
            </a:lvl6pPr>
            <a:lvl7pPr marL="3129504" indent="-240731" eaLnBrk="0" fontAlgn="base" hangingPunct="0">
              <a:spcBef>
                <a:spcPct val="0"/>
              </a:spcBef>
              <a:spcAft>
                <a:spcPct val="0"/>
              </a:spcAft>
              <a:defRPr>
                <a:solidFill>
                  <a:schemeClr val="tx1"/>
                </a:solidFill>
                <a:latin typeface="Tahoma" panose="020B0604030504040204" pitchFamily="34" charset="0"/>
              </a:defRPr>
            </a:lvl7pPr>
            <a:lvl8pPr marL="3610967" indent="-240731" eaLnBrk="0" fontAlgn="base" hangingPunct="0">
              <a:spcBef>
                <a:spcPct val="0"/>
              </a:spcBef>
              <a:spcAft>
                <a:spcPct val="0"/>
              </a:spcAft>
              <a:defRPr>
                <a:solidFill>
                  <a:schemeClr val="tx1"/>
                </a:solidFill>
                <a:latin typeface="Tahoma" panose="020B0604030504040204" pitchFamily="34" charset="0"/>
              </a:defRPr>
            </a:lvl8pPr>
            <a:lvl9pPr marL="4092429" indent="-240731" eaLnBrk="0" fontAlgn="base" hangingPunct="0">
              <a:spcBef>
                <a:spcPct val="0"/>
              </a:spcBef>
              <a:spcAft>
                <a:spcPct val="0"/>
              </a:spcAft>
              <a:defRPr>
                <a:solidFill>
                  <a:schemeClr val="tx1"/>
                </a:solidFill>
                <a:latin typeface="Tahoma" panose="020B0604030504040204" pitchFamily="34" charset="0"/>
              </a:defRPr>
            </a:lvl9pPr>
          </a:lstStyle>
          <a:p>
            <a:pPr eaLnBrk="1" hangingPunct="1"/>
            <a:fld id="{AD56DAC7-D932-4499-AB75-207193F247FB}" type="slidenum">
              <a:rPr lang="en-US">
                <a:latin typeface="Arial" panose="020B0604020202020204" pitchFamily="34" charset="0"/>
              </a:rPr>
              <a:pPr eaLnBrk="1" hangingPunct="1"/>
              <a:t>34</a:t>
            </a:fld>
            <a:endParaRPr lang="en-US">
              <a:latin typeface="Arial" panose="020B0604020202020204" pitchFamily="34" charset="0"/>
            </a:endParaRPr>
          </a:p>
        </p:txBody>
      </p:sp>
    </p:spTree>
    <p:extLst>
      <p:ext uri="{BB962C8B-B14F-4D97-AF65-F5344CB8AC3E}">
        <p14:creationId xmlns:p14="http://schemas.microsoft.com/office/powerpoint/2010/main" val="15415328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atin typeface="Arial" panose="020B0604020202020204" pitchFamily="34" charset="0"/>
            </a:endParaRPr>
          </a:p>
        </p:txBody>
      </p:sp>
      <p:sp>
        <p:nvSpPr>
          <p:cNvPr id="952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82376" indent="-300913" eaLnBrk="0" hangingPunct="0">
              <a:defRPr>
                <a:solidFill>
                  <a:schemeClr val="tx1"/>
                </a:solidFill>
                <a:latin typeface="Tahoma" panose="020B0604030504040204" pitchFamily="34" charset="0"/>
              </a:defRPr>
            </a:lvl2pPr>
            <a:lvl3pPr marL="1203656" indent="-240731" eaLnBrk="0" hangingPunct="0">
              <a:defRPr>
                <a:solidFill>
                  <a:schemeClr val="tx1"/>
                </a:solidFill>
                <a:latin typeface="Tahoma" panose="020B0604030504040204" pitchFamily="34" charset="0"/>
              </a:defRPr>
            </a:lvl3pPr>
            <a:lvl4pPr marL="1685118" indent="-240731" eaLnBrk="0" hangingPunct="0">
              <a:defRPr>
                <a:solidFill>
                  <a:schemeClr val="tx1"/>
                </a:solidFill>
                <a:latin typeface="Tahoma" panose="020B0604030504040204" pitchFamily="34" charset="0"/>
              </a:defRPr>
            </a:lvl4pPr>
            <a:lvl5pPr marL="2166579" indent="-240731" eaLnBrk="0" hangingPunct="0">
              <a:defRPr>
                <a:solidFill>
                  <a:schemeClr val="tx1"/>
                </a:solidFill>
                <a:latin typeface="Tahoma" panose="020B0604030504040204" pitchFamily="34" charset="0"/>
              </a:defRPr>
            </a:lvl5pPr>
            <a:lvl6pPr marL="2648042" indent="-240731" eaLnBrk="0" fontAlgn="base" hangingPunct="0">
              <a:spcBef>
                <a:spcPct val="0"/>
              </a:spcBef>
              <a:spcAft>
                <a:spcPct val="0"/>
              </a:spcAft>
              <a:defRPr>
                <a:solidFill>
                  <a:schemeClr val="tx1"/>
                </a:solidFill>
                <a:latin typeface="Tahoma" panose="020B0604030504040204" pitchFamily="34" charset="0"/>
              </a:defRPr>
            </a:lvl6pPr>
            <a:lvl7pPr marL="3129504" indent="-240731" eaLnBrk="0" fontAlgn="base" hangingPunct="0">
              <a:spcBef>
                <a:spcPct val="0"/>
              </a:spcBef>
              <a:spcAft>
                <a:spcPct val="0"/>
              </a:spcAft>
              <a:defRPr>
                <a:solidFill>
                  <a:schemeClr val="tx1"/>
                </a:solidFill>
                <a:latin typeface="Tahoma" panose="020B0604030504040204" pitchFamily="34" charset="0"/>
              </a:defRPr>
            </a:lvl7pPr>
            <a:lvl8pPr marL="3610967" indent="-240731" eaLnBrk="0" fontAlgn="base" hangingPunct="0">
              <a:spcBef>
                <a:spcPct val="0"/>
              </a:spcBef>
              <a:spcAft>
                <a:spcPct val="0"/>
              </a:spcAft>
              <a:defRPr>
                <a:solidFill>
                  <a:schemeClr val="tx1"/>
                </a:solidFill>
                <a:latin typeface="Tahoma" panose="020B0604030504040204" pitchFamily="34" charset="0"/>
              </a:defRPr>
            </a:lvl8pPr>
            <a:lvl9pPr marL="4092429" indent="-240731" eaLnBrk="0" fontAlgn="base" hangingPunct="0">
              <a:spcBef>
                <a:spcPct val="0"/>
              </a:spcBef>
              <a:spcAft>
                <a:spcPct val="0"/>
              </a:spcAft>
              <a:defRPr>
                <a:solidFill>
                  <a:schemeClr val="tx1"/>
                </a:solidFill>
                <a:latin typeface="Tahoma" panose="020B0604030504040204" pitchFamily="34" charset="0"/>
              </a:defRPr>
            </a:lvl9pPr>
          </a:lstStyle>
          <a:p>
            <a:pPr eaLnBrk="1" hangingPunct="1"/>
            <a:fld id="{AD56DAC7-D932-4499-AB75-207193F247FB}" type="slidenum">
              <a:rPr lang="en-US">
                <a:latin typeface="Arial" panose="020B0604020202020204" pitchFamily="34" charset="0"/>
              </a:rPr>
              <a:pPr eaLnBrk="1" hangingPunct="1"/>
              <a:t>35</a:t>
            </a:fld>
            <a:endParaRPr lang="en-US">
              <a:latin typeface="Arial" panose="020B0604020202020204" pitchFamily="34" charset="0"/>
            </a:endParaRPr>
          </a:p>
        </p:txBody>
      </p:sp>
    </p:spTree>
    <p:extLst>
      <p:ext uri="{BB962C8B-B14F-4D97-AF65-F5344CB8AC3E}">
        <p14:creationId xmlns:p14="http://schemas.microsoft.com/office/powerpoint/2010/main" val="22469177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atin typeface="Arial" panose="020B0604020202020204" pitchFamily="34" charset="0"/>
            </a:endParaRPr>
          </a:p>
        </p:txBody>
      </p:sp>
      <p:sp>
        <p:nvSpPr>
          <p:cNvPr id="952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82376" indent="-300913" eaLnBrk="0" hangingPunct="0">
              <a:defRPr>
                <a:solidFill>
                  <a:schemeClr val="tx1"/>
                </a:solidFill>
                <a:latin typeface="Tahoma" panose="020B0604030504040204" pitchFamily="34" charset="0"/>
              </a:defRPr>
            </a:lvl2pPr>
            <a:lvl3pPr marL="1203656" indent="-240731" eaLnBrk="0" hangingPunct="0">
              <a:defRPr>
                <a:solidFill>
                  <a:schemeClr val="tx1"/>
                </a:solidFill>
                <a:latin typeface="Tahoma" panose="020B0604030504040204" pitchFamily="34" charset="0"/>
              </a:defRPr>
            </a:lvl3pPr>
            <a:lvl4pPr marL="1685118" indent="-240731" eaLnBrk="0" hangingPunct="0">
              <a:defRPr>
                <a:solidFill>
                  <a:schemeClr val="tx1"/>
                </a:solidFill>
                <a:latin typeface="Tahoma" panose="020B0604030504040204" pitchFamily="34" charset="0"/>
              </a:defRPr>
            </a:lvl4pPr>
            <a:lvl5pPr marL="2166579" indent="-240731" eaLnBrk="0" hangingPunct="0">
              <a:defRPr>
                <a:solidFill>
                  <a:schemeClr val="tx1"/>
                </a:solidFill>
                <a:latin typeface="Tahoma" panose="020B0604030504040204" pitchFamily="34" charset="0"/>
              </a:defRPr>
            </a:lvl5pPr>
            <a:lvl6pPr marL="2648042" indent="-240731" eaLnBrk="0" fontAlgn="base" hangingPunct="0">
              <a:spcBef>
                <a:spcPct val="0"/>
              </a:spcBef>
              <a:spcAft>
                <a:spcPct val="0"/>
              </a:spcAft>
              <a:defRPr>
                <a:solidFill>
                  <a:schemeClr val="tx1"/>
                </a:solidFill>
                <a:latin typeface="Tahoma" panose="020B0604030504040204" pitchFamily="34" charset="0"/>
              </a:defRPr>
            </a:lvl6pPr>
            <a:lvl7pPr marL="3129504" indent="-240731" eaLnBrk="0" fontAlgn="base" hangingPunct="0">
              <a:spcBef>
                <a:spcPct val="0"/>
              </a:spcBef>
              <a:spcAft>
                <a:spcPct val="0"/>
              </a:spcAft>
              <a:defRPr>
                <a:solidFill>
                  <a:schemeClr val="tx1"/>
                </a:solidFill>
                <a:latin typeface="Tahoma" panose="020B0604030504040204" pitchFamily="34" charset="0"/>
              </a:defRPr>
            </a:lvl7pPr>
            <a:lvl8pPr marL="3610967" indent="-240731" eaLnBrk="0" fontAlgn="base" hangingPunct="0">
              <a:spcBef>
                <a:spcPct val="0"/>
              </a:spcBef>
              <a:spcAft>
                <a:spcPct val="0"/>
              </a:spcAft>
              <a:defRPr>
                <a:solidFill>
                  <a:schemeClr val="tx1"/>
                </a:solidFill>
                <a:latin typeface="Tahoma" panose="020B0604030504040204" pitchFamily="34" charset="0"/>
              </a:defRPr>
            </a:lvl8pPr>
            <a:lvl9pPr marL="4092429" indent="-240731" eaLnBrk="0" fontAlgn="base" hangingPunct="0">
              <a:spcBef>
                <a:spcPct val="0"/>
              </a:spcBef>
              <a:spcAft>
                <a:spcPct val="0"/>
              </a:spcAft>
              <a:defRPr>
                <a:solidFill>
                  <a:schemeClr val="tx1"/>
                </a:solidFill>
                <a:latin typeface="Tahoma" panose="020B0604030504040204" pitchFamily="34" charset="0"/>
              </a:defRPr>
            </a:lvl9pPr>
          </a:lstStyle>
          <a:p>
            <a:pPr eaLnBrk="1" hangingPunct="1"/>
            <a:fld id="{AD56DAC7-D932-4499-AB75-207193F247FB}" type="slidenum">
              <a:rPr lang="en-US">
                <a:latin typeface="Arial" panose="020B0604020202020204" pitchFamily="34" charset="0"/>
              </a:rPr>
              <a:pPr eaLnBrk="1" hangingPunct="1"/>
              <a:t>36</a:t>
            </a:fld>
            <a:endParaRPr lang="en-US">
              <a:latin typeface="Arial" panose="020B0604020202020204" pitchFamily="34" charset="0"/>
            </a:endParaRPr>
          </a:p>
        </p:txBody>
      </p:sp>
    </p:spTree>
    <p:extLst>
      <p:ext uri="{BB962C8B-B14F-4D97-AF65-F5344CB8AC3E}">
        <p14:creationId xmlns:p14="http://schemas.microsoft.com/office/powerpoint/2010/main" val="30247147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atin typeface="Arial" panose="020B0604020202020204" pitchFamily="34" charset="0"/>
            </a:endParaRPr>
          </a:p>
        </p:txBody>
      </p:sp>
      <p:sp>
        <p:nvSpPr>
          <p:cNvPr id="952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82376" indent="-300913" eaLnBrk="0" hangingPunct="0">
              <a:defRPr>
                <a:solidFill>
                  <a:schemeClr val="tx1"/>
                </a:solidFill>
                <a:latin typeface="Tahoma" panose="020B0604030504040204" pitchFamily="34" charset="0"/>
              </a:defRPr>
            </a:lvl2pPr>
            <a:lvl3pPr marL="1203656" indent="-240731" eaLnBrk="0" hangingPunct="0">
              <a:defRPr>
                <a:solidFill>
                  <a:schemeClr val="tx1"/>
                </a:solidFill>
                <a:latin typeface="Tahoma" panose="020B0604030504040204" pitchFamily="34" charset="0"/>
              </a:defRPr>
            </a:lvl3pPr>
            <a:lvl4pPr marL="1685118" indent="-240731" eaLnBrk="0" hangingPunct="0">
              <a:defRPr>
                <a:solidFill>
                  <a:schemeClr val="tx1"/>
                </a:solidFill>
                <a:latin typeface="Tahoma" panose="020B0604030504040204" pitchFamily="34" charset="0"/>
              </a:defRPr>
            </a:lvl4pPr>
            <a:lvl5pPr marL="2166579" indent="-240731" eaLnBrk="0" hangingPunct="0">
              <a:defRPr>
                <a:solidFill>
                  <a:schemeClr val="tx1"/>
                </a:solidFill>
                <a:latin typeface="Tahoma" panose="020B0604030504040204" pitchFamily="34" charset="0"/>
              </a:defRPr>
            </a:lvl5pPr>
            <a:lvl6pPr marL="2648042" indent="-240731" eaLnBrk="0" fontAlgn="base" hangingPunct="0">
              <a:spcBef>
                <a:spcPct val="0"/>
              </a:spcBef>
              <a:spcAft>
                <a:spcPct val="0"/>
              </a:spcAft>
              <a:defRPr>
                <a:solidFill>
                  <a:schemeClr val="tx1"/>
                </a:solidFill>
                <a:latin typeface="Tahoma" panose="020B0604030504040204" pitchFamily="34" charset="0"/>
              </a:defRPr>
            </a:lvl6pPr>
            <a:lvl7pPr marL="3129504" indent="-240731" eaLnBrk="0" fontAlgn="base" hangingPunct="0">
              <a:spcBef>
                <a:spcPct val="0"/>
              </a:spcBef>
              <a:spcAft>
                <a:spcPct val="0"/>
              </a:spcAft>
              <a:defRPr>
                <a:solidFill>
                  <a:schemeClr val="tx1"/>
                </a:solidFill>
                <a:latin typeface="Tahoma" panose="020B0604030504040204" pitchFamily="34" charset="0"/>
              </a:defRPr>
            </a:lvl7pPr>
            <a:lvl8pPr marL="3610967" indent="-240731" eaLnBrk="0" fontAlgn="base" hangingPunct="0">
              <a:spcBef>
                <a:spcPct val="0"/>
              </a:spcBef>
              <a:spcAft>
                <a:spcPct val="0"/>
              </a:spcAft>
              <a:defRPr>
                <a:solidFill>
                  <a:schemeClr val="tx1"/>
                </a:solidFill>
                <a:latin typeface="Tahoma" panose="020B0604030504040204" pitchFamily="34" charset="0"/>
              </a:defRPr>
            </a:lvl8pPr>
            <a:lvl9pPr marL="4092429" indent="-240731" eaLnBrk="0" fontAlgn="base" hangingPunct="0">
              <a:spcBef>
                <a:spcPct val="0"/>
              </a:spcBef>
              <a:spcAft>
                <a:spcPct val="0"/>
              </a:spcAft>
              <a:defRPr>
                <a:solidFill>
                  <a:schemeClr val="tx1"/>
                </a:solidFill>
                <a:latin typeface="Tahoma" panose="020B0604030504040204" pitchFamily="34" charset="0"/>
              </a:defRPr>
            </a:lvl9pPr>
          </a:lstStyle>
          <a:p>
            <a:pPr eaLnBrk="1" hangingPunct="1"/>
            <a:fld id="{AD56DAC7-D932-4499-AB75-207193F247FB}" type="slidenum">
              <a:rPr lang="en-US">
                <a:latin typeface="Arial" panose="020B0604020202020204" pitchFamily="34" charset="0"/>
              </a:rPr>
              <a:pPr eaLnBrk="1" hangingPunct="1"/>
              <a:t>37</a:t>
            </a:fld>
            <a:endParaRPr lang="en-US">
              <a:latin typeface="Arial" panose="020B0604020202020204" pitchFamily="34" charset="0"/>
            </a:endParaRPr>
          </a:p>
        </p:txBody>
      </p:sp>
    </p:spTree>
    <p:extLst>
      <p:ext uri="{BB962C8B-B14F-4D97-AF65-F5344CB8AC3E}">
        <p14:creationId xmlns:p14="http://schemas.microsoft.com/office/powerpoint/2010/main" val="29472797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atin typeface="Arial" panose="020B0604020202020204" pitchFamily="34" charset="0"/>
            </a:endParaRPr>
          </a:p>
        </p:txBody>
      </p:sp>
      <p:sp>
        <p:nvSpPr>
          <p:cNvPr id="952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82376" indent="-300913" eaLnBrk="0" hangingPunct="0">
              <a:defRPr>
                <a:solidFill>
                  <a:schemeClr val="tx1"/>
                </a:solidFill>
                <a:latin typeface="Tahoma" panose="020B0604030504040204" pitchFamily="34" charset="0"/>
              </a:defRPr>
            </a:lvl2pPr>
            <a:lvl3pPr marL="1203656" indent="-240731" eaLnBrk="0" hangingPunct="0">
              <a:defRPr>
                <a:solidFill>
                  <a:schemeClr val="tx1"/>
                </a:solidFill>
                <a:latin typeface="Tahoma" panose="020B0604030504040204" pitchFamily="34" charset="0"/>
              </a:defRPr>
            </a:lvl3pPr>
            <a:lvl4pPr marL="1685118" indent="-240731" eaLnBrk="0" hangingPunct="0">
              <a:defRPr>
                <a:solidFill>
                  <a:schemeClr val="tx1"/>
                </a:solidFill>
                <a:latin typeface="Tahoma" panose="020B0604030504040204" pitchFamily="34" charset="0"/>
              </a:defRPr>
            </a:lvl4pPr>
            <a:lvl5pPr marL="2166579" indent="-240731" eaLnBrk="0" hangingPunct="0">
              <a:defRPr>
                <a:solidFill>
                  <a:schemeClr val="tx1"/>
                </a:solidFill>
                <a:latin typeface="Tahoma" panose="020B0604030504040204" pitchFamily="34" charset="0"/>
              </a:defRPr>
            </a:lvl5pPr>
            <a:lvl6pPr marL="2648042" indent="-240731" eaLnBrk="0" fontAlgn="base" hangingPunct="0">
              <a:spcBef>
                <a:spcPct val="0"/>
              </a:spcBef>
              <a:spcAft>
                <a:spcPct val="0"/>
              </a:spcAft>
              <a:defRPr>
                <a:solidFill>
                  <a:schemeClr val="tx1"/>
                </a:solidFill>
                <a:latin typeface="Tahoma" panose="020B0604030504040204" pitchFamily="34" charset="0"/>
              </a:defRPr>
            </a:lvl6pPr>
            <a:lvl7pPr marL="3129504" indent="-240731" eaLnBrk="0" fontAlgn="base" hangingPunct="0">
              <a:spcBef>
                <a:spcPct val="0"/>
              </a:spcBef>
              <a:spcAft>
                <a:spcPct val="0"/>
              </a:spcAft>
              <a:defRPr>
                <a:solidFill>
                  <a:schemeClr val="tx1"/>
                </a:solidFill>
                <a:latin typeface="Tahoma" panose="020B0604030504040204" pitchFamily="34" charset="0"/>
              </a:defRPr>
            </a:lvl7pPr>
            <a:lvl8pPr marL="3610967" indent="-240731" eaLnBrk="0" fontAlgn="base" hangingPunct="0">
              <a:spcBef>
                <a:spcPct val="0"/>
              </a:spcBef>
              <a:spcAft>
                <a:spcPct val="0"/>
              </a:spcAft>
              <a:defRPr>
                <a:solidFill>
                  <a:schemeClr val="tx1"/>
                </a:solidFill>
                <a:latin typeface="Tahoma" panose="020B0604030504040204" pitchFamily="34" charset="0"/>
              </a:defRPr>
            </a:lvl8pPr>
            <a:lvl9pPr marL="4092429" indent="-240731" eaLnBrk="0" fontAlgn="base" hangingPunct="0">
              <a:spcBef>
                <a:spcPct val="0"/>
              </a:spcBef>
              <a:spcAft>
                <a:spcPct val="0"/>
              </a:spcAft>
              <a:defRPr>
                <a:solidFill>
                  <a:schemeClr val="tx1"/>
                </a:solidFill>
                <a:latin typeface="Tahoma" panose="020B0604030504040204" pitchFamily="34" charset="0"/>
              </a:defRPr>
            </a:lvl9pPr>
          </a:lstStyle>
          <a:p>
            <a:pPr eaLnBrk="1" hangingPunct="1"/>
            <a:fld id="{AD56DAC7-D932-4499-AB75-207193F247FB}" type="slidenum">
              <a:rPr lang="en-US">
                <a:latin typeface="Arial" panose="020B0604020202020204" pitchFamily="34" charset="0"/>
              </a:rPr>
              <a:pPr eaLnBrk="1" hangingPunct="1"/>
              <a:t>38</a:t>
            </a:fld>
            <a:endParaRPr lang="en-US">
              <a:latin typeface="Arial" panose="020B0604020202020204" pitchFamily="34" charset="0"/>
            </a:endParaRPr>
          </a:p>
        </p:txBody>
      </p:sp>
    </p:spTree>
    <p:extLst>
      <p:ext uri="{BB962C8B-B14F-4D97-AF65-F5344CB8AC3E}">
        <p14:creationId xmlns:p14="http://schemas.microsoft.com/office/powerpoint/2010/main" val="17611511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atin typeface="Arial" panose="020B0604020202020204" pitchFamily="34" charset="0"/>
            </a:endParaRPr>
          </a:p>
        </p:txBody>
      </p:sp>
      <p:sp>
        <p:nvSpPr>
          <p:cNvPr id="952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82376" indent="-300913" eaLnBrk="0" hangingPunct="0">
              <a:defRPr>
                <a:solidFill>
                  <a:schemeClr val="tx1"/>
                </a:solidFill>
                <a:latin typeface="Tahoma" panose="020B0604030504040204" pitchFamily="34" charset="0"/>
              </a:defRPr>
            </a:lvl2pPr>
            <a:lvl3pPr marL="1203656" indent="-240731" eaLnBrk="0" hangingPunct="0">
              <a:defRPr>
                <a:solidFill>
                  <a:schemeClr val="tx1"/>
                </a:solidFill>
                <a:latin typeface="Tahoma" panose="020B0604030504040204" pitchFamily="34" charset="0"/>
              </a:defRPr>
            </a:lvl3pPr>
            <a:lvl4pPr marL="1685118" indent="-240731" eaLnBrk="0" hangingPunct="0">
              <a:defRPr>
                <a:solidFill>
                  <a:schemeClr val="tx1"/>
                </a:solidFill>
                <a:latin typeface="Tahoma" panose="020B0604030504040204" pitchFamily="34" charset="0"/>
              </a:defRPr>
            </a:lvl4pPr>
            <a:lvl5pPr marL="2166579" indent="-240731" eaLnBrk="0" hangingPunct="0">
              <a:defRPr>
                <a:solidFill>
                  <a:schemeClr val="tx1"/>
                </a:solidFill>
                <a:latin typeface="Tahoma" panose="020B0604030504040204" pitchFamily="34" charset="0"/>
              </a:defRPr>
            </a:lvl5pPr>
            <a:lvl6pPr marL="2648042" indent="-240731" eaLnBrk="0" fontAlgn="base" hangingPunct="0">
              <a:spcBef>
                <a:spcPct val="0"/>
              </a:spcBef>
              <a:spcAft>
                <a:spcPct val="0"/>
              </a:spcAft>
              <a:defRPr>
                <a:solidFill>
                  <a:schemeClr val="tx1"/>
                </a:solidFill>
                <a:latin typeface="Tahoma" panose="020B0604030504040204" pitchFamily="34" charset="0"/>
              </a:defRPr>
            </a:lvl6pPr>
            <a:lvl7pPr marL="3129504" indent="-240731" eaLnBrk="0" fontAlgn="base" hangingPunct="0">
              <a:spcBef>
                <a:spcPct val="0"/>
              </a:spcBef>
              <a:spcAft>
                <a:spcPct val="0"/>
              </a:spcAft>
              <a:defRPr>
                <a:solidFill>
                  <a:schemeClr val="tx1"/>
                </a:solidFill>
                <a:latin typeface="Tahoma" panose="020B0604030504040204" pitchFamily="34" charset="0"/>
              </a:defRPr>
            </a:lvl7pPr>
            <a:lvl8pPr marL="3610967" indent="-240731" eaLnBrk="0" fontAlgn="base" hangingPunct="0">
              <a:spcBef>
                <a:spcPct val="0"/>
              </a:spcBef>
              <a:spcAft>
                <a:spcPct val="0"/>
              </a:spcAft>
              <a:defRPr>
                <a:solidFill>
                  <a:schemeClr val="tx1"/>
                </a:solidFill>
                <a:latin typeface="Tahoma" panose="020B0604030504040204" pitchFamily="34" charset="0"/>
              </a:defRPr>
            </a:lvl8pPr>
            <a:lvl9pPr marL="4092429" indent="-240731" eaLnBrk="0" fontAlgn="base" hangingPunct="0">
              <a:spcBef>
                <a:spcPct val="0"/>
              </a:spcBef>
              <a:spcAft>
                <a:spcPct val="0"/>
              </a:spcAft>
              <a:defRPr>
                <a:solidFill>
                  <a:schemeClr val="tx1"/>
                </a:solidFill>
                <a:latin typeface="Tahoma" panose="020B0604030504040204" pitchFamily="34" charset="0"/>
              </a:defRPr>
            </a:lvl9pPr>
          </a:lstStyle>
          <a:p>
            <a:pPr eaLnBrk="1" hangingPunct="1"/>
            <a:fld id="{AD56DAC7-D932-4499-AB75-207193F247FB}" type="slidenum">
              <a:rPr lang="en-US">
                <a:latin typeface="Arial" panose="020B0604020202020204" pitchFamily="34" charset="0"/>
              </a:rPr>
              <a:pPr eaLnBrk="1" hangingPunct="1"/>
              <a:t>39</a:t>
            </a:fld>
            <a:endParaRPr lang="en-US">
              <a:latin typeface="Arial" panose="020B0604020202020204" pitchFamily="34" charset="0"/>
            </a:endParaRPr>
          </a:p>
        </p:txBody>
      </p:sp>
    </p:spTree>
    <p:extLst>
      <p:ext uri="{BB962C8B-B14F-4D97-AF65-F5344CB8AC3E}">
        <p14:creationId xmlns:p14="http://schemas.microsoft.com/office/powerpoint/2010/main" val="27126781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8BBB618-603C-4BFB-B1C9-2A863486A55C}" type="slidenum">
              <a:rPr lang="en-US" sz="1200"/>
              <a:pPr/>
              <a:t>4</a:t>
            </a:fld>
            <a:endParaRPr lang="en-US" sz="1200" dirty="0"/>
          </a:p>
        </p:txBody>
      </p:sp>
    </p:spTree>
    <p:extLst>
      <p:ext uri="{BB962C8B-B14F-4D97-AF65-F5344CB8AC3E}">
        <p14:creationId xmlns:p14="http://schemas.microsoft.com/office/powerpoint/2010/main" val="26440397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atin typeface="Arial" panose="020B0604020202020204" pitchFamily="34" charset="0"/>
            </a:endParaRPr>
          </a:p>
        </p:txBody>
      </p:sp>
      <p:sp>
        <p:nvSpPr>
          <p:cNvPr id="952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82376" indent="-300913" eaLnBrk="0" hangingPunct="0">
              <a:defRPr>
                <a:solidFill>
                  <a:schemeClr val="tx1"/>
                </a:solidFill>
                <a:latin typeface="Tahoma" panose="020B0604030504040204" pitchFamily="34" charset="0"/>
              </a:defRPr>
            </a:lvl2pPr>
            <a:lvl3pPr marL="1203656" indent="-240731" eaLnBrk="0" hangingPunct="0">
              <a:defRPr>
                <a:solidFill>
                  <a:schemeClr val="tx1"/>
                </a:solidFill>
                <a:latin typeface="Tahoma" panose="020B0604030504040204" pitchFamily="34" charset="0"/>
              </a:defRPr>
            </a:lvl3pPr>
            <a:lvl4pPr marL="1685118" indent="-240731" eaLnBrk="0" hangingPunct="0">
              <a:defRPr>
                <a:solidFill>
                  <a:schemeClr val="tx1"/>
                </a:solidFill>
                <a:latin typeface="Tahoma" panose="020B0604030504040204" pitchFamily="34" charset="0"/>
              </a:defRPr>
            </a:lvl4pPr>
            <a:lvl5pPr marL="2166579" indent="-240731" eaLnBrk="0" hangingPunct="0">
              <a:defRPr>
                <a:solidFill>
                  <a:schemeClr val="tx1"/>
                </a:solidFill>
                <a:latin typeface="Tahoma" panose="020B0604030504040204" pitchFamily="34" charset="0"/>
              </a:defRPr>
            </a:lvl5pPr>
            <a:lvl6pPr marL="2648042" indent="-240731" eaLnBrk="0" fontAlgn="base" hangingPunct="0">
              <a:spcBef>
                <a:spcPct val="0"/>
              </a:spcBef>
              <a:spcAft>
                <a:spcPct val="0"/>
              </a:spcAft>
              <a:defRPr>
                <a:solidFill>
                  <a:schemeClr val="tx1"/>
                </a:solidFill>
                <a:latin typeface="Tahoma" panose="020B0604030504040204" pitchFamily="34" charset="0"/>
              </a:defRPr>
            </a:lvl6pPr>
            <a:lvl7pPr marL="3129504" indent="-240731" eaLnBrk="0" fontAlgn="base" hangingPunct="0">
              <a:spcBef>
                <a:spcPct val="0"/>
              </a:spcBef>
              <a:spcAft>
                <a:spcPct val="0"/>
              </a:spcAft>
              <a:defRPr>
                <a:solidFill>
                  <a:schemeClr val="tx1"/>
                </a:solidFill>
                <a:latin typeface="Tahoma" panose="020B0604030504040204" pitchFamily="34" charset="0"/>
              </a:defRPr>
            </a:lvl7pPr>
            <a:lvl8pPr marL="3610967" indent="-240731" eaLnBrk="0" fontAlgn="base" hangingPunct="0">
              <a:spcBef>
                <a:spcPct val="0"/>
              </a:spcBef>
              <a:spcAft>
                <a:spcPct val="0"/>
              </a:spcAft>
              <a:defRPr>
                <a:solidFill>
                  <a:schemeClr val="tx1"/>
                </a:solidFill>
                <a:latin typeface="Tahoma" panose="020B0604030504040204" pitchFamily="34" charset="0"/>
              </a:defRPr>
            </a:lvl8pPr>
            <a:lvl9pPr marL="4092429" indent="-240731" eaLnBrk="0" fontAlgn="base" hangingPunct="0">
              <a:spcBef>
                <a:spcPct val="0"/>
              </a:spcBef>
              <a:spcAft>
                <a:spcPct val="0"/>
              </a:spcAft>
              <a:defRPr>
                <a:solidFill>
                  <a:schemeClr val="tx1"/>
                </a:solidFill>
                <a:latin typeface="Tahoma" panose="020B0604030504040204" pitchFamily="34" charset="0"/>
              </a:defRPr>
            </a:lvl9pPr>
          </a:lstStyle>
          <a:p>
            <a:pPr eaLnBrk="1" hangingPunct="1"/>
            <a:fld id="{AD56DAC7-D932-4499-AB75-207193F247FB}" type="slidenum">
              <a:rPr lang="en-US">
                <a:latin typeface="Arial" panose="020B0604020202020204" pitchFamily="34" charset="0"/>
              </a:rPr>
              <a:pPr eaLnBrk="1" hangingPunct="1"/>
              <a:t>40</a:t>
            </a:fld>
            <a:endParaRPr lang="en-US">
              <a:latin typeface="Arial" panose="020B0604020202020204" pitchFamily="34" charset="0"/>
            </a:endParaRPr>
          </a:p>
        </p:txBody>
      </p:sp>
    </p:spTree>
    <p:extLst>
      <p:ext uri="{BB962C8B-B14F-4D97-AF65-F5344CB8AC3E}">
        <p14:creationId xmlns:p14="http://schemas.microsoft.com/office/powerpoint/2010/main" val="28108743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3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4E517EBA-7F48-4528-A015-7D670E81518F}" type="slidenum">
              <a:rPr lang="en-US" sz="1200"/>
              <a:pPr/>
              <a:t>41</a:t>
            </a:fld>
            <a:endParaRPr lang="en-US" sz="1200" dirty="0"/>
          </a:p>
        </p:txBody>
      </p:sp>
    </p:spTree>
    <p:extLst>
      <p:ext uri="{BB962C8B-B14F-4D97-AF65-F5344CB8AC3E}">
        <p14:creationId xmlns:p14="http://schemas.microsoft.com/office/powerpoint/2010/main" val="381204630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3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4E517EBA-7F48-4528-A015-7D670E81518F}" type="slidenum">
              <a:rPr lang="en-US" sz="1200"/>
              <a:pPr/>
              <a:t>42</a:t>
            </a:fld>
            <a:endParaRPr lang="en-US" sz="1200" dirty="0"/>
          </a:p>
        </p:txBody>
      </p:sp>
    </p:spTree>
    <p:extLst>
      <p:ext uri="{BB962C8B-B14F-4D97-AF65-F5344CB8AC3E}">
        <p14:creationId xmlns:p14="http://schemas.microsoft.com/office/powerpoint/2010/main" val="381126121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43</a:t>
            </a:fld>
            <a:endParaRPr lang="en-US" sz="1200"/>
          </a:p>
        </p:txBody>
      </p:sp>
    </p:spTree>
    <p:extLst>
      <p:ext uri="{BB962C8B-B14F-4D97-AF65-F5344CB8AC3E}">
        <p14:creationId xmlns:p14="http://schemas.microsoft.com/office/powerpoint/2010/main" val="235100582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Oxidation of manganese with chlorine or permanganate</a:t>
            </a:r>
            <a:r>
              <a:rPr lang="en-US" baseline="0" dirty="0"/>
              <a:t> can result in small MnO2 particles that are difficult to remove through sedimentation and filtration.</a:t>
            </a:r>
            <a:endParaRPr lang="en-US" dirty="0"/>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0E84E204-441D-4A8D-BE0F-5F3DCB87F0C4}" type="slidenum">
              <a:rPr lang="en-US" sz="1200"/>
              <a:pPr/>
              <a:t>44</a:t>
            </a:fld>
            <a:endParaRPr lang="en-US" sz="1200" dirty="0"/>
          </a:p>
        </p:txBody>
      </p:sp>
    </p:spTree>
    <p:extLst>
      <p:ext uri="{BB962C8B-B14F-4D97-AF65-F5344CB8AC3E}">
        <p14:creationId xmlns:p14="http://schemas.microsoft.com/office/powerpoint/2010/main" val="135879352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41BF7421-A9E3-434F-83B7-ED590473F8D5}" type="slidenum">
              <a:rPr lang="en-US" sz="1200"/>
              <a:pPr/>
              <a:t>45</a:t>
            </a:fld>
            <a:endParaRPr lang="en-US" sz="1200" dirty="0"/>
          </a:p>
        </p:txBody>
      </p:sp>
    </p:spTree>
    <p:extLst>
      <p:ext uri="{BB962C8B-B14F-4D97-AF65-F5344CB8AC3E}">
        <p14:creationId xmlns:p14="http://schemas.microsoft.com/office/powerpoint/2010/main" val="57989301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F0226AEC-D239-4B70-950F-F37BB505C24B}" type="slidenum">
              <a:rPr lang="en-US" sz="1200"/>
              <a:pPr/>
              <a:t>46</a:t>
            </a:fld>
            <a:endParaRPr 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A short filter-to-waste period could be studied to reduce spikes that occur during morning</a:t>
            </a:r>
            <a:r>
              <a:rPr lang="en-US" baseline="0" dirty="0"/>
              <a:t> plant</a:t>
            </a:r>
            <a:r>
              <a:rPr lang="en-US" dirty="0"/>
              <a:t> start-ups (small plants).</a:t>
            </a:r>
          </a:p>
          <a:p>
            <a:r>
              <a:rPr lang="en-US" dirty="0"/>
              <a:t>Long sample lines on turbidimeters can sometimes cause “false” turbidity spikes,</a:t>
            </a:r>
            <a:r>
              <a:rPr lang="en-US" baseline="0" dirty="0"/>
              <a:t> the wrong location of the sample tap in a pipe can cause air bubbles in the sample line.</a:t>
            </a:r>
            <a:endParaRPr lang="en-US" dirty="0"/>
          </a:p>
        </p:txBody>
      </p:sp>
    </p:spTree>
    <p:extLst>
      <p:ext uri="{BB962C8B-B14F-4D97-AF65-F5344CB8AC3E}">
        <p14:creationId xmlns:p14="http://schemas.microsoft.com/office/powerpoint/2010/main" val="35138214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81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0C554316-F083-4124-9099-8C7D002975B4}" type="slidenum">
              <a:rPr lang="en-US" sz="1200"/>
              <a:pPr/>
              <a:t>47</a:t>
            </a:fld>
            <a:endParaRPr lang="en-US" sz="1200" dirty="0"/>
          </a:p>
        </p:txBody>
      </p:sp>
    </p:spTree>
    <p:extLst>
      <p:ext uri="{BB962C8B-B14F-4D97-AF65-F5344CB8AC3E}">
        <p14:creationId xmlns:p14="http://schemas.microsoft.com/office/powerpoint/2010/main" val="30598488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A7FDAB61-28A1-4EB8-8072-D8086F3F0DF8}" type="slidenum">
              <a:rPr lang="en-US" sz="1200"/>
              <a:pPr/>
              <a:t>48</a:t>
            </a:fld>
            <a:endParaRPr lang="en-US" sz="1200" dirty="0"/>
          </a:p>
        </p:txBody>
      </p:sp>
    </p:spTree>
    <p:extLst>
      <p:ext uri="{BB962C8B-B14F-4D97-AF65-F5344CB8AC3E}">
        <p14:creationId xmlns:p14="http://schemas.microsoft.com/office/powerpoint/2010/main" val="317777657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1CB4CC5B-CE0F-46B4-B6B1-E09F5E4A4E2F}" type="slidenum">
              <a:rPr lang="en-US" sz="1200"/>
              <a:pPr/>
              <a:t>49</a:t>
            </a:fld>
            <a:endParaRPr lang="en-US" sz="1200" dirty="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Gradually ramping of the backwash flow rate up and down has been demonstrated to reduce spikes by allowing time for the media to gradually expand and for the media to re-stratify following backwash.</a:t>
            </a:r>
          </a:p>
          <a:p>
            <a:r>
              <a:rPr lang="en-US" dirty="0"/>
              <a:t>Extended</a:t>
            </a:r>
            <a:r>
              <a:rPr lang="en-US" baseline="0" dirty="0"/>
              <a:t> terminal subfluidization wash (ETSW) has been successfully implemented by plants to reduce their backwash recovery spike i.e.,. the last backwash step is an extended subfluidization wash to remove ~ 1 bed volume.</a:t>
            </a:r>
            <a:endParaRPr lang="en-US" dirty="0"/>
          </a:p>
        </p:txBody>
      </p:sp>
    </p:spTree>
    <p:extLst>
      <p:ext uri="{BB962C8B-B14F-4D97-AF65-F5344CB8AC3E}">
        <p14:creationId xmlns:p14="http://schemas.microsoft.com/office/powerpoint/2010/main" val="31841068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8BBB618-603C-4BFB-B1C9-2A863486A55C}" type="slidenum">
              <a:rPr lang="en-US" sz="1200"/>
              <a:pPr/>
              <a:t>5</a:t>
            </a:fld>
            <a:endParaRPr lang="en-US" sz="1200" dirty="0"/>
          </a:p>
        </p:txBody>
      </p:sp>
    </p:spTree>
    <p:extLst>
      <p:ext uri="{BB962C8B-B14F-4D97-AF65-F5344CB8AC3E}">
        <p14:creationId xmlns:p14="http://schemas.microsoft.com/office/powerpoint/2010/main" val="32827374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CF0C7943-1D97-4944-8D6B-4BB6940F880C}" type="slidenum">
              <a:rPr lang="en-US" sz="1200"/>
              <a:pPr/>
              <a:t>50</a:t>
            </a:fld>
            <a:endParaRPr lang="en-US" sz="1200" dirty="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A coagulant or polymer can be added to the backwash supply water at the end of the backwash cycle to “condition” the water remaining in the filter.</a:t>
            </a:r>
          </a:p>
        </p:txBody>
      </p:sp>
    </p:spTree>
    <p:extLst>
      <p:ext uri="{BB962C8B-B14F-4D97-AF65-F5344CB8AC3E}">
        <p14:creationId xmlns:p14="http://schemas.microsoft.com/office/powerpoint/2010/main" val="204670030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a:ln/>
        </p:spPr>
      </p:sp>
      <p:sp>
        <p:nvSpPr>
          <p:cNvPr id="1105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05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1EEED565-46D3-4868-904C-892010314F57}" type="slidenum">
              <a:rPr lang="en-US" sz="1200"/>
              <a:pPr/>
              <a:t>51</a:t>
            </a:fld>
            <a:endParaRPr lang="en-US" sz="1200"/>
          </a:p>
        </p:txBody>
      </p:sp>
    </p:spTree>
    <p:extLst>
      <p:ext uri="{BB962C8B-B14F-4D97-AF65-F5344CB8AC3E}">
        <p14:creationId xmlns:p14="http://schemas.microsoft.com/office/powerpoint/2010/main" val="87710574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a:ln/>
        </p:spPr>
      </p:sp>
      <p:sp>
        <p:nvSpPr>
          <p:cNvPr id="1105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05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1EEED565-46D3-4868-904C-892010314F57}" type="slidenum">
              <a:rPr lang="en-US" sz="1200"/>
              <a:pPr/>
              <a:t>52</a:t>
            </a:fld>
            <a:endParaRPr lang="en-US" sz="1200"/>
          </a:p>
        </p:txBody>
      </p:sp>
    </p:spTree>
    <p:extLst>
      <p:ext uri="{BB962C8B-B14F-4D97-AF65-F5344CB8AC3E}">
        <p14:creationId xmlns:p14="http://schemas.microsoft.com/office/powerpoint/2010/main" val="178491863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53</a:t>
            </a:fld>
            <a:endParaRPr lang="en-US" sz="1200"/>
          </a:p>
        </p:txBody>
      </p:sp>
    </p:spTree>
    <p:extLst>
      <p:ext uri="{BB962C8B-B14F-4D97-AF65-F5344CB8AC3E}">
        <p14:creationId xmlns:p14="http://schemas.microsoft.com/office/powerpoint/2010/main" val="38600785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54</a:t>
            </a:fld>
            <a:endParaRPr lang="en-US" sz="1200"/>
          </a:p>
        </p:txBody>
      </p:sp>
    </p:spTree>
    <p:extLst>
      <p:ext uri="{BB962C8B-B14F-4D97-AF65-F5344CB8AC3E}">
        <p14:creationId xmlns:p14="http://schemas.microsoft.com/office/powerpoint/2010/main" val="256558156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55</a:t>
            </a:fld>
            <a:endParaRPr lang="en-US" sz="1200"/>
          </a:p>
        </p:txBody>
      </p:sp>
    </p:spTree>
    <p:extLst>
      <p:ext uri="{BB962C8B-B14F-4D97-AF65-F5344CB8AC3E}">
        <p14:creationId xmlns:p14="http://schemas.microsoft.com/office/powerpoint/2010/main" val="306536903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56</a:t>
            </a:fld>
            <a:endParaRPr lang="en-US"/>
          </a:p>
        </p:txBody>
      </p:sp>
    </p:spTree>
    <p:extLst>
      <p:ext uri="{BB962C8B-B14F-4D97-AF65-F5344CB8AC3E}">
        <p14:creationId xmlns:p14="http://schemas.microsoft.com/office/powerpoint/2010/main" val="232044547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57</a:t>
            </a:fld>
            <a:endParaRPr lang="en-US" sz="1200"/>
          </a:p>
        </p:txBody>
      </p:sp>
    </p:spTree>
    <p:extLst>
      <p:ext uri="{BB962C8B-B14F-4D97-AF65-F5344CB8AC3E}">
        <p14:creationId xmlns:p14="http://schemas.microsoft.com/office/powerpoint/2010/main" val="200053836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58</a:t>
            </a:fld>
            <a:endParaRPr lang="en-US" sz="1200"/>
          </a:p>
        </p:txBody>
      </p:sp>
    </p:spTree>
    <p:extLst>
      <p:ext uri="{BB962C8B-B14F-4D97-AF65-F5344CB8AC3E}">
        <p14:creationId xmlns:p14="http://schemas.microsoft.com/office/powerpoint/2010/main" val="327645664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59</a:t>
            </a:fld>
            <a:endParaRPr lang="en-US"/>
          </a:p>
        </p:txBody>
      </p:sp>
    </p:spTree>
    <p:extLst>
      <p:ext uri="{BB962C8B-B14F-4D97-AF65-F5344CB8AC3E}">
        <p14:creationId xmlns:p14="http://schemas.microsoft.com/office/powerpoint/2010/main" val="24595608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8BBB618-603C-4BFB-B1C9-2A863486A55C}" type="slidenum">
              <a:rPr lang="en-US" sz="1200"/>
              <a:pPr/>
              <a:t>6</a:t>
            </a:fld>
            <a:endParaRPr lang="en-US" sz="1200" dirty="0"/>
          </a:p>
        </p:txBody>
      </p:sp>
    </p:spTree>
    <p:extLst>
      <p:ext uri="{BB962C8B-B14F-4D97-AF65-F5344CB8AC3E}">
        <p14:creationId xmlns:p14="http://schemas.microsoft.com/office/powerpoint/2010/main" val="403966256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60</a:t>
            </a:fld>
            <a:endParaRPr lang="en-US"/>
          </a:p>
        </p:txBody>
      </p:sp>
    </p:spTree>
    <p:extLst>
      <p:ext uri="{BB962C8B-B14F-4D97-AF65-F5344CB8AC3E}">
        <p14:creationId xmlns:p14="http://schemas.microsoft.com/office/powerpoint/2010/main" val="74113089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61</a:t>
            </a:fld>
            <a:endParaRPr lang="en-US"/>
          </a:p>
        </p:txBody>
      </p:sp>
    </p:spTree>
    <p:extLst>
      <p:ext uri="{BB962C8B-B14F-4D97-AF65-F5344CB8AC3E}">
        <p14:creationId xmlns:p14="http://schemas.microsoft.com/office/powerpoint/2010/main" val="281241164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62</a:t>
            </a:fld>
            <a:endParaRPr lang="en-US" sz="1200"/>
          </a:p>
        </p:txBody>
      </p:sp>
    </p:spTree>
    <p:extLst>
      <p:ext uri="{BB962C8B-B14F-4D97-AF65-F5344CB8AC3E}">
        <p14:creationId xmlns:p14="http://schemas.microsoft.com/office/powerpoint/2010/main" val="288539671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63</a:t>
            </a:fld>
            <a:endParaRPr lang="en-US" sz="1200"/>
          </a:p>
        </p:txBody>
      </p:sp>
    </p:spTree>
    <p:extLst>
      <p:ext uri="{BB962C8B-B14F-4D97-AF65-F5344CB8AC3E}">
        <p14:creationId xmlns:p14="http://schemas.microsoft.com/office/powerpoint/2010/main" val="308320208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64</a:t>
            </a:fld>
            <a:endParaRPr lang="en-US" sz="1200"/>
          </a:p>
        </p:txBody>
      </p:sp>
    </p:spTree>
    <p:extLst>
      <p:ext uri="{BB962C8B-B14F-4D97-AF65-F5344CB8AC3E}">
        <p14:creationId xmlns:p14="http://schemas.microsoft.com/office/powerpoint/2010/main" val="137677280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65</a:t>
            </a:fld>
            <a:endParaRPr lang="en-US" sz="1200"/>
          </a:p>
        </p:txBody>
      </p:sp>
    </p:spTree>
    <p:extLst>
      <p:ext uri="{BB962C8B-B14F-4D97-AF65-F5344CB8AC3E}">
        <p14:creationId xmlns:p14="http://schemas.microsoft.com/office/powerpoint/2010/main" val="307872612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66</a:t>
            </a:fld>
            <a:endParaRPr lang="en-US" sz="1200"/>
          </a:p>
        </p:txBody>
      </p:sp>
    </p:spTree>
    <p:extLst>
      <p:ext uri="{BB962C8B-B14F-4D97-AF65-F5344CB8AC3E}">
        <p14:creationId xmlns:p14="http://schemas.microsoft.com/office/powerpoint/2010/main" val="107338926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67</a:t>
            </a:fld>
            <a:endParaRPr lang="en-US" sz="1200"/>
          </a:p>
        </p:txBody>
      </p:sp>
    </p:spTree>
    <p:extLst>
      <p:ext uri="{BB962C8B-B14F-4D97-AF65-F5344CB8AC3E}">
        <p14:creationId xmlns:p14="http://schemas.microsoft.com/office/powerpoint/2010/main" val="104539262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68</a:t>
            </a:fld>
            <a:endParaRPr lang="en-US" sz="1200"/>
          </a:p>
        </p:txBody>
      </p:sp>
    </p:spTree>
    <p:extLst>
      <p:ext uri="{BB962C8B-B14F-4D97-AF65-F5344CB8AC3E}">
        <p14:creationId xmlns:p14="http://schemas.microsoft.com/office/powerpoint/2010/main" val="379021123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69</a:t>
            </a:fld>
            <a:endParaRPr lang="en-US" sz="1200"/>
          </a:p>
        </p:txBody>
      </p:sp>
    </p:spTree>
    <p:extLst>
      <p:ext uri="{BB962C8B-B14F-4D97-AF65-F5344CB8AC3E}">
        <p14:creationId xmlns:p14="http://schemas.microsoft.com/office/powerpoint/2010/main" val="3723594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8BBB618-603C-4BFB-B1C9-2A863486A55C}" type="slidenum">
              <a:rPr lang="en-US" sz="1200"/>
              <a:pPr/>
              <a:t>7</a:t>
            </a:fld>
            <a:endParaRPr lang="en-US" sz="1200" dirty="0"/>
          </a:p>
        </p:txBody>
      </p:sp>
    </p:spTree>
    <p:extLst>
      <p:ext uri="{BB962C8B-B14F-4D97-AF65-F5344CB8AC3E}">
        <p14:creationId xmlns:p14="http://schemas.microsoft.com/office/powerpoint/2010/main" val="165667916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97241" indent="-306631" eaLnBrk="0" hangingPunct="0">
              <a:defRPr sz="2500">
                <a:solidFill>
                  <a:schemeClr val="tx1"/>
                </a:solidFill>
                <a:latin typeface="Times New Roman" pitchFamily="18" charset="0"/>
              </a:defRPr>
            </a:lvl2pPr>
            <a:lvl3pPr marL="1226525" indent="-245305" eaLnBrk="0" hangingPunct="0">
              <a:defRPr sz="2500">
                <a:solidFill>
                  <a:schemeClr val="tx1"/>
                </a:solidFill>
                <a:latin typeface="Times New Roman" pitchFamily="18" charset="0"/>
              </a:defRPr>
            </a:lvl3pPr>
            <a:lvl4pPr marL="1717135" indent="-245305" eaLnBrk="0" hangingPunct="0">
              <a:defRPr sz="2500">
                <a:solidFill>
                  <a:schemeClr val="tx1"/>
                </a:solidFill>
                <a:latin typeface="Times New Roman" pitchFamily="18" charset="0"/>
              </a:defRPr>
            </a:lvl4pPr>
            <a:lvl5pPr marL="2207746" indent="-245305" eaLnBrk="0" hangingPunct="0">
              <a:defRPr sz="2500">
                <a:solidFill>
                  <a:schemeClr val="tx1"/>
                </a:solidFill>
                <a:latin typeface="Times New Roman" pitchFamily="18" charset="0"/>
              </a:defRPr>
            </a:lvl5pPr>
            <a:lvl6pPr marL="2698354" indent="-245305" eaLnBrk="0" fontAlgn="base" hangingPunct="0">
              <a:spcBef>
                <a:spcPct val="0"/>
              </a:spcBef>
              <a:spcAft>
                <a:spcPct val="0"/>
              </a:spcAft>
              <a:defRPr sz="2500">
                <a:solidFill>
                  <a:schemeClr val="tx1"/>
                </a:solidFill>
                <a:latin typeface="Times New Roman" pitchFamily="18" charset="0"/>
              </a:defRPr>
            </a:lvl6pPr>
            <a:lvl7pPr marL="3188965" indent="-245305" eaLnBrk="0" fontAlgn="base" hangingPunct="0">
              <a:spcBef>
                <a:spcPct val="0"/>
              </a:spcBef>
              <a:spcAft>
                <a:spcPct val="0"/>
              </a:spcAft>
              <a:defRPr sz="2500">
                <a:solidFill>
                  <a:schemeClr val="tx1"/>
                </a:solidFill>
                <a:latin typeface="Times New Roman" pitchFamily="18" charset="0"/>
              </a:defRPr>
            </a:lvl7pPr>
            <a:lvl8pPr marL="3679575" indent="-245305" eaLnBrk="0" fontAlgn="base" hangingPunct="0">
              <a:spcBef>
                <a:spcPct val="0"/>
              </a:spcBef>
              <a:spcAft>
                <a:spcPct val="0"/>
              </a:spcAft>
              <a:defRPr sz="2500">
                <a:solidFill>
                  <a:schemeClr val="tx1"/>
                </a:solidFill>
                <a:latin typeface="Times New Roman" pitchFamily="18" charset="0"/>
              </a:defRPr>
            </a:lvl8pPr>
            <a:lvl9pPr marL="4170186" indent="-245305" eaLnBrk="0" fontAlgn="base" hangingPunct="0">
              <a:spcBef>
                <a:spcPct val="0"/>
              </a:spcBef>
              <a:spcAft>
                <a:spcPct val="0"/>
              </a:spcAft>
              <a:defRPr sz="2500">
                <a:solidFill>
                  <a:schemeClr val="tx1"/>
                </a:solidFill>
                <a:latin typeface="Times New Roman" pitchFamily="18" charset="0"/>
              </a:defRPr>
            </a:lvl9pPr>
          </a:lstStyle>
          <a:p>
            <a:pPr eaLnBrk="1" hangingPunct="1"/>
            <a:fld id="{78645E26-7D9A-431A-9C30-13A9B8909502}" type="slidenum">
              <a:rPr lang="en-US" sz="1200"/>
              <a:pPr eaLnBrk="1" hangingPunct="1"/>
              <a:t>70</a:t>
            </a:fld>
            <a:endParaRPr lang="en-US" sz="1200" dirty="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Management and staff buy-in provides the support to work toward the optimization goals.</a:t>
            </a:r>
          </a:p>
          <a:p>
            <a:pPr eaLnBrk="1" hangingPunct="1"/>
            <a:r>
              <a:rPr lang="en-US" dirty="0"/>
              <a:t>Contrary to the idea that something “big” is stopping a plant from meeting optimization goals (like inadequate sed basins), the more common case is many small issues that must be identified and addressed.</a:t>
            </a:r>
          </a:p>
          <a:p>
            <a:pPr eaLnBrk="1" hangingPunct="1"/>
            <a:r>
              <a:rPr lang="en-US" dirty="0"/>
              <a:t>Similar to the operator needing tools to fix an equipment problem, different kinds of “tools” are needed to achieve optimization.  These tools come in the form of computer spreadsheets, special study plans, and priority setting models.</a:t>
            </a:r>
          </a:p>
        </p:txBody>
      </p:sp>
    </p:spTree>
    <p:extLst>
      <p:ext uri="{BB962C8B-B14F-4D97-AF65-F5344CB8AC3E}">
        <p14:creationId xmlns:p14="http://schemas.microsoft.com/office/powerpoint/2010/main" val="17483196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103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pPr eaLnBrk="1" hangingPunct="1"/>
            <a:fld id="{8B24C8BF-4148-4373-96A6-22CABCFF65BA}" type="slidenum">
              <a:rPr lang="en-US" sz="1200"/>
              <a:pPr eaLnBrk="1" hangingPunct="1"/>
              <a:t>71</a:t>
            </a:fld>
            <a:endParaRPr lang="en-US" sz="1200" dirty="0"/>
          </a:p>
        </p:txBody>
      </p:sp>
      <p:sp>
        <p:nvSpPr>
          <p:cNvPr id="43011" name="Rectangle 2"/>
          <p:cNvSpPr>
            <a:spLocks noGrp="1" noRot="1" noChangeAspect="1" noChangeArrowheads="1" noTextEdit="1"/>
          </p:cNvSpPr>
          <p:nvPr>
            <p:ph type="sldImg"/>
          </p:nvPr>
        </p:nvSpPr>
        <p:spPr>
          <a:solidFill>
            <a:srgbClr val="FFFFFF"/>
          </a:solidFill>
          <a:ln/>
        </p:spPr>
      </p:sp>
      <p:sp>
        <p:nvSpPr>
          <p:cNvPr id="430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dirty="0"/>
          </a:p>
        </p:txBody>
      </p:sp>
    </p:spTree>
    <p:extLst>
      <p:ext uri="{BB962C8B-B14F-4D97-AF65-F5344CB8AC3E}">
        <p14:creationId xmlns:p14="http://schemas.microsoft.com/office/powerpoint/2010/main" val="92350034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103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pPr eaLnBrk="1" hangingPunct="1"/>
            <a:fld id="{E4BADBAD-2BCA-4855-9519-398436B10D0C}" type="slidenum">
              <a:rPr lang="en-US" sz="1200"/>
              <a:pPr eaLnBrk="1" hangingPunct="1"/>
              <a:t>72</a:t>
            </a:fld>
            <a:endParaRPr 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33834881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97241" indent="-306631" eaLnBrk="0" hangingPunct="0">
              <a:defRPr sz="2500">
                <a:solidFill>
                  <a:schemeClr val="tx1"/>
                </a:solidFill>
                <a:latin typeface="Times New Roman" pitchFamily="18" charset="0"/>
              </a:defRPr>
            </a:lvl2pPr>
            <a:lvl3pPr marL="1226525" indent="-245305" eaLnBrk="0" hangingPunct="0">
              <a:defRPr sz="2500">
                <a:solidFill>
                  <a:schemeClr val="tx1"/>
                </a:solidFill>
                <a:latin typeface="Times New Roman" pitchFamily="18" charset="0"/>
              </a:defRPr>
            </a:lvl3pPr>
            <a:lvl4pPr marL="1717135" indent="-245305" eaLnBrk="0" hangingPunct="0">
              <a:defRPr sz="2500">
                <a:solidFill>
                  <a:schemeClr val="tx1"/>
                </a:solidFill>
                <a:latin typeface="Times New Roman" pitchFamily="18" charset="0"/>
              </a:defRPr>
            </a:lvl4pPr>
            <a:lvl5pPr marL="2207746" indent="-245305" eaLnBrk="0" hangingPunct="0">
              <a:defRPr sz="2500">
                <a:solidFill>
                  <a:schemeClr val="tx1"/>
                </a:solidFill>
                <a:latin typeface="Times New Roman" pitchFamily="18" charset="0"/>
              </a:defRPr>
            </a:lvl5pPr>
            <a:lvl6pPr marL="2698354" indent="-245305" eaLnBrk="0" fontAlgn="base" hangingPunct="0">
              <a:spcBef>
                <a:spcPct val="0"/>
              </a:spcBef>
              <a:spcAft>
                <a:spcPct val="0"/>
              </a:spcAft>
              <a:defRPr sz="2500">
                <a:solidFill>
                  <a:schemeClr val="tx1"/>
                </a:solidFill>
                <a:latin typeface="Times New Roman" pitchFamily="18" charset="0"/>
              </a:defRPr>
            </a:lvl6pPr>
            <a:lvl7pPr marL="3188965" indent="-245305" eaLnBrk="0" fontAlgn="base" hangingPunct="0">
              <a:spcBef>
                <a:spcPct val="0"/>
              </a:spcBef>
              <a:spcAft>
                <a:spcPct val="0"/>
              </a:spcAft>
              <a:defRPr sz="2500">
                <a:solidFill>
                  <a:schemeClr val="tx1"/>
                </a:solidFill>
                <a:latin typeface="Times New Roman" pitchFamily="18" charset="0"/>
              </a:defRPr>
            </a:lvl7pPr>
            <a:lvl8pPr marL="3679575" indent="-245305" eaLnBrk="0" fontAlgn="base" hangingPunct="0">
              <a:spcBef>
                <a:spcPct val="0"/>
              </a:spcBef>
              <a:spcAft>
                <a:spcPct val="0"/>
              </a:spcAft>
              <a:defRPr sz="2500">
                <a:solidFill>
                  <a:schemeClr val="tx1"/>
                </a:solidFill>
                <a:latin typeface="Times New Roman" pitchFamily="18" charset="0"/>
              </a:defRPr>
            </a:lvl8pPr>
            <a:lvl9pPr marL="4170186" indent="-245305" eaLnBrk="0" fontAlgn="base" hangingPunct="0">
              <a:spcBef>
                <a:spcPct val="0"/>
              </a:spcBef>
              <a:spcAft>
                <a:spcPct val="0"/>
              </a:spcAft>
              <a:defRPr sz="2500">
                <a:solidFill>
                  <a:schemeClr val="tx1"/>
                </a:solidFill>
                <a:latin typeface="Times New Roman" pitchFamily="18" charset="0"/>
              </a:defRPr>
            </a:lvl9pPr>
          </a:lstStyle>
          <a:p>
            <a:pPr eaLnBrk="1" hangingPunct="1"/>
            <a:fld id="{E1ADC9E7-57DD-4B6B-8DF7-AEC4FD3B71B0}" type="slidenum">
              <a:rPr lang="en-US" sz="1200"/>
              <a:pPr eaLnBrk="1" hangingPunct="1"/>
              <a:t>73</a:t>
            </a:fld>
            <a:endParaRPr lang="en-US" sz="1200" dirty="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As plant operators work on achieving optimization goals for their plant, they will likely identify limitations that slow down their progress.  Each of these limitations must be prioritized (Is this an obstacle that cannot be overcome through operational changes?  If so, they must be addressed).</a:t>
            </a:r>
          </a:p>
          <a:p>
            <a:pPr eaLnBrk="1" hangingPunct="1"/>
            <a:r>
              <a:rPr lang="en-US" dirty="0"/>
              <a:t>Examples of limitations might include limited time to work on optimization (admin), lack of chemical feed capability (design), and malfunctioning filter control valves (maintenance).</a:t>
            </a:r>
          </a:p>
          <a:p>
            <a:pPr eaLnBrk="1" hangingPunct="1"/>
            <a:endParaRPr lang="en-US" dirty="0"/>
          </a:p>
        </p:txBody>
      </p:sp>
    </p:spTree>
    <p:extLst>
      <p:ext uri="{BB962C8B-B14F-4D97-AF65-F5344CB8AC3E}">
        <p14:creationId xmlns:p14="http://schemas.microsoft.com/office/powerpoint/2010/main" val="394416254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97241" indent="-306631" eaLnBrk="0" hangingPunct="0">
              <a:defRPr sz="2500">
                <a:solidFill>
                  <a:schemeClr val="tx1"/>
                </a:solidFill>
                <a:latin typeface="Times New Roman" pitchFamily="18" charset="0"/>
              </a:defRPr>
            </a:lvl2pPr>
            <a:lvl3pPr marL="1226525" indent="-245305" eaLnBrk="0" hangingPunct="0">
              <a:defRPr sz="2500">
                <a:solidFill>
                  <a:schemeClr val="tx1"/>
                </a:solidFill>
                <a:latin typeface="Times New Roman" pitchFamily="18" charset="0"/>
              </a:defRPr>
            </a:lvl3pPr>
            <a:lvl4pPr marL="1717135" indent="-245305" eaLnBrk="0" hangingPunct="0">
              <a:defRPr sz="2500">
                <a:solidFill>
                  <a:schemeClr val="tx1"/>
                </a:solidFill>
                <a:latin typeface="Times New Roman" pitchFamily="18" charset="0"/>
              </a:defRPr>
            </a:lvl4pPr>
            <a:lvl5pPr marL="2207746" indent="-245305" eaLnBrk="0" hangingPunct="0">
              <a:defRPr sz="2500">
                <a:solidFill>
                  <a:schemeClr val="tx1"/>
                </a:solidFill>
                <a:latin typeface="Times New Roman" pitchFamily="18" charset="0"/>
              </a:defRPr>
            </a:lvl5pPr>
            <a:lvl6pPr marL="2698354" indent="-245305" eaLnBrk="0" fontAlgn="base" hangingPunct="0">
              <a:spcBef>
                <a:spcPct val="0"/>
              </a:spcBef>
              <a:spcAft>
                <a:spcPct val="0"/>
              </a:spcAft>
              <a:defRPr sz="2500">
                <a:solidFill>
                  <a:schemeClr val="tx1"/>
                </a:solidFill>
                <a:latin typeface="Times New Roman" pitchFamily="18" charset="0"/>
              </a:defRPr>
            </a:lvl6pPr>
            <a:lvl7pPr marL="3188965" indent="-245305" eaLnBrk="0" fontAlgn="base" hangingPunct="0">
              <a:spcBef>
                <a:spcPct val="0"/>
              </a:spcBef>
              <a:spcAft>
                <a:spcPct val="0"/>
              </a:spcAft>
              <a:defRPr sz="2500">
                <a:solidFill>
                  <a:schemeClr val="tx1"/>
                </a:solidFill>
                <a:latin typeface="Times New Roman" pitchFamily="18" charset="0"/>
              </a:defRPr>
            </a:lvl7pPr>
            <a:lvl8pPr marL="3679575" indent="-245305" eaLnBrk="0" fontAlgn="base" hangingPunct="0">
              <a:spcBef>
                <a:spcPct val="0"/>
              </a:spcBef>
              <a:spcAft>
                <a:spcPct val="0"/>
              </a:spcAft>
              <a:defRPr sz="2500">
                <a:solidFill>
                  <a:schemeClr val="tx1"/>
                </a:solidFill>
                <a:latin typeface="Times New Roman" pitchFamily="18" charset="0"/>
              </a:defRPr>
            </a:lvl8pPr>
            <a:lvl9pPr marL="4170186" indent="-245305" eaLnBrk="0" fontAlgn="base" hangingPunct="0">
              <a:spcBef>
                <a:spcPct val="0"/>
              </a:spcBef>
              <a:spcAft>
                <a:spcPct val="0"/>
              </a:spcAft>
              <a:defRPr sz="2500">
                <a:solidFill>
                  <a:schemeClr val="tx1"/>
                </a:solidFill>
                <a:latin typeface="Times New Roman" pitchFamily="18" charset="0"/>
              </a:defRPr>
            </a:lvl9pPr>
          </a:lstStyle>
          <a:p>
            <a:pPr eaLnBrk="1" hangingPunct="1"/>
            <a:fld id="{6D730A4D-C5A4-4B89-8D6D-21C1A7A89740}" type="slidenum">
              <a:rPr lang="en-US" sz="1200"/>
              <a:pPr eaLnBrk="1" hangingPunct="1"/>
              <a:t>74</a:t>
            </a:fld>
            <a:endParaRPr lang="en-US" sz="1200" dirty="0"/>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Experience has shown that operational guidelines developed by operators are used.  O&amp;M manuals developed by others are not used.</a:t>
            </a:r>
          </a:p>
          <a:p>
            <a:pPr eaLnBrk="1" hangingPunct="1"/>
            <a:r>
              <a:rPr lang="en-US" dirty="0"/>
              <a:t>Once a guideline is developed, it should be updated on a routine basis (at least once per year).</a:t>
            </a:r>
          </a:p>
          <a:p>
            <a:pPr eaLnBrk="1" hangingPunct="1"/>
            <a:r>
              <a:rPr lang="en-US" dirty="0"/>
              <a:t>Some guidelines will be developed during PBT.  Specific ones include the plant sampling guideline (assignment from Session 1), a chemical feed pump calibration guideline, and a calibrated jar test guideline.</a:t>
            </a:r>
          </a:p>
        </p:txBody>
      </p:sp>
    </p:spTree>
    <p:extLst>
      <p:ext uri="{BB962C8B-B14F-4D97-AF65-F5344CB8AC3E}">
        <p14:creationId xmlns:p14="http://schemas.microsoft.com/office/powerpoint/2010/main" val="184809423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97241" indent="-306631" eaLnBrk="0" hangingPunct="0">
              <a:defRPr sz="2500">
                <a:solidFill>
                  <a:schemeClr val="tx1"/>
                </a:solidFill>
                <a:latin typeface="Times New Roman" pitchFamily="18" charset="0"/>
              </a:defRPr>
            </a:lvl2pPr>
            <a:lvl3pPr marL="1226525" indent="-245305" eaLnBrk="0" hangingPunct="0">
              <a:defRPr sz="2500">
                <a:solidFill>
                  <a:schemeClr val="tx1"/>
                </a:solidFill>
                <a:latin typeface="Times New Roman" pitchFamily="18" charset="0"/>
              </a:defRPr>
            </a:lvl3pPr>
            <a:lvl4pPr marL="1717135" indent="-245305" eaLnBrk="0" hangingPunct="0">
              <a:defRPr sz="2500">
                <a:solidFill>
                  <a:schemeClr val="tx1"/>
                </a:solidFill>
                <a:latin typeface="Times New Roman" pitchFamily="18" charset="0"/>
              </a:defRPr>
            </a:lvl4pPr>
            <a:lvl5pPr marL="2207746" indent="-245305" eaLnBrk="0" hangingPunct="0">
              <a:defRPr sz="2500">
                <a:solidFill>
                  <a:schemeClr val="tx1"/>
                </a:solidFill>
                <a:latin typeface="Times New Roman" pitchFamily="18" charset="0"/>
              </a:defRPr>
            </a:lvl5pPr>
            <a:lvl6pPr marL="2698354" indent="-245305" eaLnBrk="0" fontAlgn="base" hangingPunct="0">
              <a:spcBef>
                <a:spcPct val="0"/>
              </a:spcBef>
              <a:spcAft>
                <a:spcPct val="0"/>
              </a:spcAft>
              <a:defRPr sz="2500">
                <a:solidFill>
                  <a:schemeClr val="tx1"/>
                </a:solidFill>
                <a:latin typeface="Times New Roman" pitchFamily="18" charset="0"/>
              </a:defRPr>
            </a:lvl6pPr>
            <a:lvl7pPr marL="3188965" indent="-245305" eaLnBrk="0" fontAlgn="base" hangingPunct="0">
              <a:spcBef>
                <a:spcPct val="0"/>
              </a:spcBef>
              <a:spcAft>
                <a:spcPct val="0"/>
              </a:spcAft>
              <a:defRPr sz="2500">
                <a:solidFill>
                  <a:schemeClr val="tx1"/>
                </a:solidFill>
                <a:latin typeface="Times New Roman" pitchFamily="18" charset="0"/>
              </a:defRPr>
            </a:lvl7pPr>
            <a:lvl8pPr marL="3679575" indent="-245305" eaLnBrk="0" fontAlgn="base" hangingPunct="0">
              <a:spcBef>
                <a:spcPct val="0"/>
              </a:spcBef>
              <a:spcAft>
                <a:spcPct val="0"/>
              </a:spcAft>
              <a:defRPr sz="2500">
                <a:solidFill>
                  <a:schemeClr val="tx1"/>
                </a:solidFill>
                <a:latin typeface="Times New Roman" pitchFamily="18" charset="0"/>
              </a:defRPr>
            </a:lvl8pPr>
            <a:lvl9pPr marL="4170186" indent="-245305" eaLnBrk="0" fontAlgn="base" hangingPunct="0">
              <a:spcBef>
                <a:spcPct val="0"/>
              </a:spcBef>
              <a:spcAft>
                <a:spcPct val="0"/>
              </a:spcAft>
              <a:defRPr sz="2500">
                <a:solidFill>
                  <a:schemeClr val="tx1"/>
                </a:solidFill>
                <a:latin typeface="Times New Roman" pitchFamily="18" charset="0"/>
              </a:defRPr>
            </a:lvl9pPr>
          </a:lstStyle>
          <a:p>
            <a:pPr eaLnBrk="1" hangingPunct="1"/>
            <a:fld id="{C93A0252-F9EC-45C3-982B-D94B6B81F0E9}" type="slidenum">
              <a:rPr lang="en-US" sz="1200"/>
              <a:pPr eaLnBrk="1" hangingPunct="1"/>
              <a:t>75</a:t>
            </a:fld>
            <a:endParaRPr lang="en-US" sz="1200" dirty="0"/>
          </a:p>
        </p:txBody>
      </p:sp>
      <p:sp>
        <p:nvSpPr>
          <p:cNvPr id="31747" name="Rectangle 1026"/>
          <p:cNvSpPr>
            <a:spLocks noGrp="1" noRot="1" noChangeAspect="1" noChangeArrowheads="1" noTextEdit="1"/>
          </p:cNvSpPr>
          <p:nvPr>
            <p:ph type="sldImg"/>
          </p:nvPr>
        </p:nvSpPr>
        <p:spPr>
          <a:ln/>
        </p:spPr>
      </p:sp>
      <p:sp>
        <p:nvSpPr>
          <p:cNvPr id="31748"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Operational guidelines are also referred to as operating procedures (SOPs).  The term guideline is preferred because it indicates more flexibility.</a:t>
            </a:r>
          </a:p>
          <a:p>
            <a:pPr eaLnBrk="1" hangingPunct="1"/>
            <a:r>
              <a:rPr lang="en-US" dirty="0"/>
              <a:t>This example shows a table taken from a guideline on plant sampling.  This is similar to the guideline that you developed as part of your last homework assignment.</a:t>
            </a:r>
          </a:p>
          <a:p>
            <a:pPr eaLnBrk="1" hangingPunct="1"/>
            <a:r>
              <a:rPr lang="en-US" dirty="0"/>
              <a:t>Operators sometimes make the process of writing an operational guideline too hard.  Start with a simple outline and add more information based on walking through the plant and talking with operators.  Keep the guidelines short otherwise they won’t be used!</a:t>
            </a:r>
          </a:p>
        </p:txBody>
      </p:sp>
    </p:spTree>
    <p:extLst>
      <p:ext uri="{BB962C8B-B14F-4D97-AF65-F5344CB8AC3E}">
        <p14:creationId xmlns:p14="http://schemas.microsoft.com/office/powerpoint/2010/main" val="32401750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CB83F2F-B9D4-45D0-9F04-34758FBC6F7F}" type="slidenum">
              <a:rPr lang="en-US" smtClean="0"/>
              <a:pPr>
                <a:defRPr/>
              </a:pPr>
              <a:t>76</a:t>
            </a:fld>
            <a:endParaRPr lang="en-US" dirty="0"/>
          </a:p>
        </p:txBody>
      </p:sp>
    </p:spTree>
    <p:extLst>
      <p:ext uri="{BB962C8B-B14F-4D97-AF65-F5344CB8AC3E}">
        <p14:creationId xmlns:p14="http://schemas.microsoft.com/office/powerpoint/2010/main" val="342133347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97241" indent="-306631" eaLnBrk="0" hangingPunct="0">
              <a:defRPr sz="2500">
                <a:solidFill>
                  <a:schemeClr val="tx1"/>
                </a:solidFill>
                <a:latin typeface="Times New Roman" pitchFamily="18" charset="0"/>
              </a:defRPr>
            </a:lvl2pPr>
            <a:lvl3pPr marL="1226525" indent="-245305" eaLnBrk="0" hangingPunct="0">
              <a:defRPr sz="2500">
                <a:solidFill>
                  <a:schemeClr val="tx1"/>
                </a:solidFill>
                <a:latin typeface="Times New Roman" pitchFamily="18" charset="0"/>
              </a:defRPr>
            </a:lvl3pPr>
            <a:lvl4pPr marL="1717135" indent="-245305" eaLnBrk="0" hangingPunct="0">
              <a:defRPr sz="2500">
                <a:solidFill>
                  <a:schemeClr val="tx1"/>
                </a:solidFill>
                <a:latin typeface="Times New Roman" pitchFamily="18" charset="0"/>
              </a:defRPr>
            </a:lvl4pPr>
            <a:lvl5pPr marL="2207746" indent="-245305" eaLnBrk="0" hangingPunct="0">
              <a:defRPr sz="2500">
                <a:solidFill>
                  <a:schemeClr val="tx1"/>
                </a:solidFill>
                <a:latin typeface="Times New Roman" pitchFamily="18" charset="0"/>
              </a:defRPr>
            </a:lvl5pPr>
            <a:lvl6pPr marL="2698354" indent="-245305" eaLnBrk="0" fontAlgn="base" hangingPunct="0">
              <a:spcBef>
                <a:spcPct val="0"/>
              </a:spcBef>
              <a:spcAft>
                <a:spcPct val="0"/>
              </a:spcAft>
              <a:defRPr sz="2500">
                <a:solidFill>
                  <a:schemeClr val="tx1"/>
                </a:solidFill>
                <a:latin typeface="Times New Roman" pitchFamily="18" charset="0"/>
              </a:defRPr>
            </a:lvl6pPr>
            <a:lvl7pPr marL="3188965" indent="-245305" eaLnBrk="0" fontAlgn="base" hangingPunct="0">
              <a:spcBef>
                <a:spcPct val="0"/>
              </a:spcBef>
              <a:spcAft>
                <a:spcPct val="0"/>
              </a:spcAft>
              <a:defRPr sz="2500">
                <a:solidFill>
                  <a:schemeClr val="tx1"/>
                </a:solidFill>
                <a:latin typeface="Times New Roman" pitchFamily="18" charset="0"/>
              </a:defRPr>
            </a:lvl7pPr>
            <a:lvl8pPr marL="3679575" indent="-245305" eaLnBrk="0" fontAlgn="base" hangingPunct="0">
              <a:spcBef>
                <a:spcPct val="0"/>
              </a:spcBef>
              <a:spcAft>
                <a:spcPct val="0"/>
              </a:spcAft>
              <a:defRPr sz="2500">
                <a:solidFill>
                  <a:schemeClr val="tx1"/>
                </a:solidFill>
                <a:latin typeface="Times New Roman" pitchFamily="18" charset="0"/>
              </a:defRPr>
            </a:lvl8pPr>
            <a:lvl9pPr marL="4170186" indent="-245305" eaLnBrk="0" fontAlgn="base" hangingPunct="0">
              <a:spcBef>
                <a:spcPct val="0"/>
              </a:spcBef>
              <a:spcAft>
                <a:spcPct val="0"/>
              </a:spcAft>
              <a:defRPr sz="2500">
                <a:solidFill>
                  <a:schemeClr val="tx1"/>
                </a:solidFill>
                <a:latin typeface="Times New Roman" pitchFamily="18" charset="0"/>
              </a:defRPr>
            </a:lvl9pPr>
          </a:lstStyle>
          <a:p>
            <a:pPr eaLnBrk="1" hangingPunct="1"/>
            <a:fld id="{04FF2DF8-B59F-417F-86C6-411194BEBF12}" type="slidenum">
              <a:rPr lang="en-US" sz="1200"/>
              <a:pPr eaLnBrk="1" hangingPunct="1"/>
              <a:t>77</a:t>
            </a:fld>
            <a:endParaRPr lang="en-US" sz="1200" dirty="0"/>
          </a:p>
        </p:txBody>
      </p:sp>
      <p:sp>
        <p:nvSpPr>
          <p:cNvPr id="33795" name="Rectangle 1026"/>
          <p:cNvSpPr>
            <a:spLocks noGrp="1" noRot="1" noChangeAspect="1" noChangeArrowheads="1" noTextEdit="1"/>
          </p:cNvSpPr>
          <p:nvPr>
            <p:ph type="sldImg"/>
          </p:nvPr>
        </p:nvSpPr>
        <p:spPr>
          <a:ln/>
        </p:spPr>
      </p:sp>
      <p:sp>
        <p:nvSpPr>
          <p:cNvPr id="33796"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Some of you may be familiar with this approach, especially if you worked on science fair projects or have helped your kids with a project.</a:t>
            </a:r>
          </a:p>
          <a:p>
            <a:pPr eaLnBrk="1" hangingPunct="1"/>
            <a:r>
              <a:rPr lang="en-US" dirty="0"/>
              <a:t>The scientific method is an organized way of investigating a problem.</a:t>
            </a:r>
          </a:p>
        </p:txBody>
      </p:sp>
    </p:spTree>
    <p:extLst>
      <p:ext uri="{BB962C8B-B14F-4D97-AF65-F5344CB8AC3E}">
        <p14:creationId xmlns:p14="http://schemas.microsoft.com/office/powerpoint/2010/main" val="157773497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CB83F2F-B9D4-45D0-9F04-34758FBC6F7F}" type="slidenum">
              <a:rPr lang="en-US" smtClean="0"/>
              <a:pPr>
                <a:defRPr/>
              </a:pPr>
              <a:t>78</a:t>
            </a:fld>
            <a:endParaRPr lang="en-US" dirty="0"/>
          </a:p>
        </p:txBody>
      </p:sp>
    </p:spTree>
    <p:extLst>
      <p:ext uri="{BB962C8B-B14F-4D97-AF65-F5344CB8AC3E}">
        <p14:creationId xmlns:p14="http://schemas.microsoft.com/office/powerpoint/2010/main" val="252723133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97241" indent="-306631" eaLnBrk="0" hangingPunct="0">
              <a:defRPr sz="2500">
                <a:solidFill>
                  <a:schemeClr val="tx1"/>
                </a:solidFill>
                <a:latin typeface="Times New Roman" pitchFamily="18" charset="0"/>
              </a:defRPr>
            </a:lvl2pPr>
            <a:lvl3pPr marL="1226525" indent="-245305" eaLnBrk="0" hangingPunct="0">
              <a:defRPr sz="2500">
                <a:solidFill>
                  <a:schemeClr val="tx1"/>
                </a:solidFill>
                <a:latin typeface="Times New Roman" pitchFamily="18" charset="0"/>
              </a:defRPr>
            </a:lvl3pPr>
            <a:lvl4pPr marL="1717135" indent="-245305" eaLnBrk="0" hangingPunct="0">
              <a:defRPr sz="2500">
                <a:solidFill>
                  <a:schemeClr val="tx1"/>
                </a:solidFill>
                <a:latin typeface="Times New Roman" pitchFamily="18" charset="0"/>
              </a:defRPr>
            </a:lvl4pPr>
            <a:lvl5pPr marL="2207746" indent="-245305" eaLnBrk="0" hangingPunct="0">
              <a:defRPr sz="2500">
                <a:solidFill>
                  <a:schemeClr val="tx1"/>
                </a:solidFill>
                <a:latin typeface="Times New Roman" pitchFamily="18" charset="0"/>
              </a:defRPr>
            </a:lvl5pPr>
            <a:lvl6pPr marL="2698354" indent="-245305" eaLnBrk="0" fontAlgn="base" hangingPunct="0">
              <a:spcBef>
                <a:spcPct val="0"/>
              </a:spcBef>
              <a:spcAft>
                <a:spcPct val="0"/>
              </a:spcAft>
              <a:defRPr sz="2500">
                <a:solidFill>
                  <a:schemeClr val="tx1"/>
                </a:solidFill>
                <a:latin typeface="Times New Roman" pitchFamily="18" charset="0"/>
              </a:defRPr>
            </a:lvl6pPr>
            <a:lvl7pPr marL="3188965" indent="-245305" eaLnBrk="0" fontAlgn="base" hangingPunct="0">
              <a:spcBef>
                <a:spcPct val="0"/>
              </a:spcBef>
              <a:spcAft>
                <a:spcPct val="0"/>
              </a:spcAft>
              <a:defRPr sz="2500">
                <a:solidFill>
                  <a:schemeClr val="tx1"/>
                </a:solidFill>
                <a:latin typeface="Times New Roman" pitchFamily="18" charset="0"/>
              </a:defRPr>
            </a:lvl7pPr>
            <a:lvl8pPr marL="3679575" indent="-245305" eaLnBrk="0" fontAlgn="base" hangingPunct="0">
              <a:spcBef>
                <a:spcPct val="0"/>
              </a:spcBef>
              <a:spcAft>
                <a:spcPct val="0"/>
              </a:spcAft>
              <a:defRPr sz="2500">
                <a:solidFill>
                  <a:schemeClr val="tx1"/>
                </a:solidFill>
                <a:latin typeface="Times New Roman" pitchFamily="18" charset="0"/>
              </a:defRPr>
            </a:lvl8pPr>
            <a:lvl9pPr marL="4170186" indent="-245305" eaLnBrk="0" fontAlgn="base" hangingPunct="0">
              <a:spcBef>
                <a:spcPct val="0"/>
              </a:spcBef>
              <a:spcAft>
                <a:spcPct val="0"/>
              </a:spcAft>
              <a:defRPr sz="2500">
                <a:solidFill>
                  <a:schemeClr val="tx1"/>
                </a:solidFill>
                <a:latin typeface="Times New Roman" pitchFamily="18" charset="0"/>
              </a:defRPr>
            </a:lvl9pPr>
          </a:lstStyle>
          <a:p>
            <a:pPr eaLnBrk="1" hangingPunct="1"/>
            <a:fld id="{FC288474-4371-4E52-9AAA-C2E342CDB023}" type="slidenum">
              <a:rPr lang="en-US" sz="1200"/>
              <a:pPr eaLnBrk="1" hangingPunct="1"/>
              <a:t>79</a:t>
            </a:fld>
            <a:endParaRPr lang="en-US" sz="1200" dirty="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Minimize variable – This is often challenging when working with a full scale water treatment plant, but it should always be considered.  For example, if you were to investigate the performance of sedimentation basins, you might want to make sure that the sludge removal mechanisms were operating consistently in all basins.</a:t>
            </a:r>
          </a:p>
          <a:p>
            <a:pPr eaLnBrk="1" hangingPunct="1"/>
            <a:r>
              <a:rPr lang="en-US" dirty="0"/>
              <a:t>Approach – Work through the details (what, how, who, when) of the study.</a:t>
            </a:r>
          </a:p>
        </p:txBody>
      </p:sp>
    </p:spTree>
    <p:extLst>
      <p:ext uri="{BB962C8B-B14F-4D97-AF65-F5344CB8AC3E}">
        <p14:creationId xmlns:p14="http://schemas.microsoft.com/office/powerpoint/2010/main" val="40197694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8BBB618-603C-4BFB-B1C9-2A863486A55C}" type="slidenum">
              <a:rPr lang="en-US" sz="1200"/>
              <a:pPr/>
              <a:t>8</a:t>
            </a:fld>
            <a:endParaRPr lang="en-US" sz="1200" dirty="0"/>
          </a:p>
        </p:txBody>
      </p:sp>
    </p:spTree>
    <p:extLst>
      <p:ext uri="{BB962C8B-B14F-4D97-AF65-F5344CB8AC3E}">
        <p14:creationId xmlns:p14="http://schemas.microsoft.com/office/powerpoint/2010/main" val="291811087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97241" indent="-306631" eaLnBrk="0" hangingPunct="0">
              <a:defRPr sz="2500">
                <a:solidFill>
                  <a:schemeClr val="tx1"/>
                </a:solidFill>
                <a:latin typeface="Times New Roman" pitchFamily="18" charset="0"/>
              </a:defRPr>
            </a:lvl2pPr>
            <a:lvl3pPr marL="1226525" indent="-245305" eaLnBrk="0" hangingPunct="0">
              <a:defRPr sz="2500">
                <a:solidFill>
                  <a:schemeClr val="tx1"/>
                </a:solidFill>
                <a:latin typeface="Times New Roman" pitchFamily="18" charset="0"/>
              </a:defRPr>
            </a:lvl3pPr>
            <a:lvl4pPr marL="1717135" indent="-245305" eaLnBrk="0" hangingPunct="0">
              <a:defRPr sz="2500">
                <a:solidFill>
                  <a:schemeClr val="tx1"/>
                </a:solidFill>
                <a:latin typeface="Times New Roman" pitchFamily="18" charset="0"/>
              </a:defRPr>
            </a:lvl4pPr>
            <a:lvl5pPr marL="2207746" indent="-245305" eaLnBrk="0" hangingPunct="0">
              <a:defRPr sz="2500">
                <a:solidFill>
                  <a:schemeClr val="tx1"/>
                </a:solidFill>
                <a:latin typeface="Times New Roman" pitchFamily="18" charset="0"/>
              </a:defRPr>
            </a:lvl5pPr>
            <a:lvl6pPr marL="2698354" indent="-245305" eaLnBrk="0" fontAlgn="base" hangingPunct="0">
              <a:spcBef>
                <a:spcPct val="0"/>
              </a:spcBef>
              <a:spcAft>
                <a:spcPct val="0"/>
              </a:spcAft>
              <a:defRPr sz="2500">
                <a:solidFill>
                  <a:schemeClr val="tx1"/>
                </a:solidFill>
                <a:latin typeface="Times New Roman" pitchFamily="18" charset="0"/>
              </a:defRPr>
            </a:lvl6pPr>
            <a:lvl7pPr marL="3188965" indent="-245305" eaLnBrk="0" fontAlgn="base" hangingPunct="0">
              <a:spcBef>
                <a:spcPct val="0"/>
              </a:spcBef>
              <a:spcAft>
                <a:spcPct val="0"/>
              </a:spcAft>
              <a:defRPr sz="2500">
                <a:solidFill>
                  <a:schemeClr val="tx1"/>
                </a:solidFill>
                <a:latin typeface="Times New Roman" pitchFamily="18" charset="0"/>
              </a:defRPr>
            </a:lvl7pPr>
            <a:lvl8pPr marL="3679575" indent="-245305" eaLnBrk="0" fontAlgn="base" hangingPunct="0">
              <a:spcBef>
                <a:spcPct val="0"/>
              </a:spcBef>
              <a:spcAft>
                <a:spcPct val="0"/>
              </a:spcAft>
              <a:defRPr sz="2500">
                <a:solidFill>
                  <a:schemeClr val="tx1"/>
                </a:solidFill>
                <a:latin typeface="Times New Roman" pitchFamily="18" charset="0"/>
              </a:defRPr>
            </a:lvl8pPr>
            <a:lvl9pPr marL="4170186" indent="-245305" eaLnBrk="0" fontAlgn="base" hangingPunct="0">
              <a:spcBef>
                <a:spcPct val="0"/>
              </a:spcBef>
              <a:spcAft>
                <a:spcPct val="0"/>
              </a:spcAft>
              <a:defRPr sz="2500">
                <a:solidFill>
                  <a:schemeClr val="tx1"/>
                </a:solidFill>
                <a:latin typeface="Times New Roman" pitchFamily="18" charset="0"/>
              </a:defRPr>
            </a:lvl9pPr>
          </a:lstStyle>
          <a:p>
            <a:pPr eaLnBrk="1" hangingPunct="1"/>
            <a:fld id="{BCF4D58D-3BF1-45DD-A49D-6FD4B170FF9A}" type="slidenum">
              <a:rPr lang="en-US" sz="1200"/>
              <a:pPr eaLnBrk="1" hangingPunct="1"/>
              <a:t>80</a:t>
            </a:fld>
            <a:endParaRPr lang="en-US" sz="1200" dirty="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Collect background data – This step is often overlooked.  For example, a filter post backwash spike may be suspected, but limited data exists to fully understand what has happened in the past.  The first part of the study should focus on developing performance data under current operating conditions.</a:t>
            </a:r>
          </a:p>
          <a:p>
            <a:pPr eaLnBrk="1" hangingPunct="1"/>
            <a:r>
              <a:rPr lang="en-US" dirty="0"/>
              <a:t>Expected results – Describe what you expect to find from your study.  This is a good way to see if you’re ready to start the study.  For example, an expected result from a study on filter backwashing might be that the bed expansion is at least 20 percent.  Did you think of all the details for how to measure bed expansion in your approach?</a:t>
            </a:r>
          </a:p>
          <a:p>
            <a:pPr eaLnBrk="1" hangingPunct="1"/>
            <a:endParaRPr lang="en-US" dirty="0"/>
          </a:p>
        </p:txBody>
      </p:sp>
    </p:spTree>
    <p:extLst>
      <p:ext uri="{BB962C8B-B14F-4D97-AF65-F5344CB8AC3E}">
        <p14:creationId xmlns:p14="http://schemas.microsoft.com/office/powerpoint/2010/main" val="173500648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97241" indent="-306631" eaLnBrk="0" hangingPunct="0">
              <a:defRPr sz="2500">
                <a:solidFill>
                  <a:schemeClr val="tx1"/>
                </a:solidFill>
                <a:latin typeface="Times New Roman" pitchFamily="18" charset="0"/>
              </a:defRPr>
            </a:lvl2pPr>
            <a:lvl3pPr marL="1226525" indent="-245305" eaLnBrk="0" hangingPunct="0">
              <a:defRPr sz="2500">
                <a:solidFill>
                  <a:schemeClr val="tx1"/>
                </a:solidFill>
                <a:latin typeface="Times New Roman" pitchFamily="18" charset="0"/>
              </a:defRPr>
            </a:lvl3pPr>
            <a:lvl4pPr marL="1717135" indent="-245305" eaLnBrk="0" hangingPunct="0">
              <a:defRPr sz="2500">
                <a:solidFill>
                  <a:schemeClr val="tx1"/>
                </a:solidFill>
                <a:latin typeface="Times New Roman" pitchFamily="18" charset="0"/>
              </a:defRPr>
            </a:lvl4pPr>
            <a:lvl5pPr marL="2207746" indent="-245305" eaLnBrk="0" hangingPunct="0">
              <a:defRPr sz="2500">
                <a:solidFill>
                  <a:schemeClr val="tx1"/>
                </a:solidFill>
                <a:latin typeface="Times New Roman" pitchFamily="18" charset="0"/>
              </a:defRPr>
            </a:lvl5pPr>
            <a:lvl6pPr marL="2698354" indent="-245305" eaLnBrk="0" fontAlgn="base" hangingPunct="0">
              <a:spcBef>
                <a:spcPct val="0"/>
              </a:spcBef>
              <a:spcAft>
                <a:spcPct val="0"/>
              </a:spcAft>
              <a:defRPr sz="2500">
                <a:solidFill>
                  <a:schemeClr val="tx1"/>
                </a:solidFill>
                <a:latin typeface="Times New Roman" pitchFamily="18" charset="0"/>
              </a:defRPr>
            </a:lvl6pPr>
            <a:lvl7pPr marL="3188965" indent="-245305" eaLnBrk="0" fontAlgn="base" hangingPunct="0">
              <a:spcBef>
                <a:spcPct val="0"/>
              </a:spcBef>
              <a:spcAft>
                <a:spcPct val="0"/>
              </a:spcAft>
              <a:defRPr sz="2500">
                <a:solidFill>
                  <a:schemeClr val="tx1"/>
                </a:solidFill>
                <a:latin typeface="Times New Roman" pitchFamily="18" charset="0"/>
              </a:defRPr>
            </a:lvl7pPr>
            <a:lvl8pPr marL="3679575" indent="-245305" eaLnBrk="0" fontAlgn="base" hangingPunct="0">
              <a:spcBef>
                <a:spcPct val="0"/>
              </a:spcBef>
              <a:spcAft>
                <a:spcPct val="0"/>
              </a:spcAft>
              <a:defRPr sz="2500">
                <a:solidFill>
                  <a:schemeClr val="tx1"/>
                </a:solidFill>
                <a:latin typeface="Times New Roman" pitchFamily="18" charset="0"/>
              </a:defRPr>
            </a:lvl8pPr>
            <a:lvl9pPr marL="4170186" indent="-245305" eaLnBrk="0" fontAlgn="base" hangingPunct="0">
              <a:spcBef>
                <a:spcPct val="0"/>
              </a:spcBef>
              <a:spcAft>
                <a:spcPct val="0"/>
              </a:spcAft>
              <a:defRPr sz="2500">
                <a:solidFill>
                  <a:schemeClr val="tx1"/>
                </a:solidFill>
                <a:latin typeface="Times New Roman" pitchFamily="18" charset="0"/>
              </a:defRPr>
            </a:lvl9pPr>
          </a:lstStyle>
          <a:p>
            <a:pPr eaLnBrk="1" hangingPunct="1"/>
            <a:fld id="{6AA6436F-F535-473B-B510-5393FBD8C980}" type="slidenum">
              <a:rPr lang="en-US" sz="1200"/>
              <a:pPr eaLnBrk="1" hangingPunct="1"/>
              <a:t>81</a:t>
            </a:fld>
            <a:endParaRPr 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1100" dirty="0"/>
              <a:t>Feedback from a water plant manager:  “If my operators gave me a formal study like this with documented results and recommendations, it would provide a strong basis for making a change to my plant.  I could not ignore it”.  </a:t>
            </a:r>
          </a:p>
        </p:txBody>
      </p:sp>
    </p:spTree>
    <p:extLst>
      <p:ext uri="{BB962C8B-B14F-4D97-AF65-F5344CB8AC3E}">
        <p14:creationId xmlns:p14="http://schemas.microsoft.com/office/powerpoint/2010/main" val="299968095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97241" indent="-306631" eaLnBrk="0" hangingPunct="0">
              <a:defRPr sz="2500">
                <a:solidFill>
                  <a:schemeClr val="tx1"/>
                </a:solidFill>
                <a:latin typeface="Times New Roman" pitchFamily="18" charset="0"/>
              </a:defRPr>
            </a:lvl2pPr>
            <a:lvl3pPr marL="1226525" indent="-245305" eaLnBrk="0" hangingPunct="0">
              <a:defRPr sz="2500">
                <a:solidFill>
                  <a:schemeClr val="tx1"/>
                </a:solidFill>
                <a:latin typeface="Times New Roman" pitchFamily="18" charset="0"/>
              </a:defRPr>
            </a:lvl3pPr>
            <a:lvl4pPr marL="1717135" indent="-245305" eaLnBrk="0" hangingPunct="0">
              <a:defRPr sz="2500">
                <a:solidFill>
                  <a:schemeClr val="tx1"/>
                </a:solidFill>
                <a:latin typeface="Times New Roman" pitchFamily="18" charset="0"/>
              </a:defRPr>
            </a:lvl4pPr>
            <a:lvl5pPr marL="2207746" indent="-245305" eaLnBrk="0" hangingPunct="0">
              <a:defRPr sz="2500">
                <a:solidFill>
                  <a:schemeClr val="tx1"/>
                </a:solidFill>
                <a:latin typeface="Times New Roman" pitchFamily="18" charset="0"/>
              </a:defRPr>
            </a:lvl5pPr>
            <a:lvl6pPr marL="2698354" indent="-245305" eaLnBrk="0" fontAlgn="base" hangingPunct="0">
              <a:spcBef>
                <a:spcPct val="0"/>
              </a:spcBef>
              <a:spcAft>
                <a:spcPct val="0"/>
              </a:spcAft>
              <a:defRPr sz="2500">
                <a:solidFill>
                  <a:schemeClr val="tx1"/>
                </a:solidFill>
                <a:latin typeface="Times New Roman" pitchFamily="18" charset="0"/>
              </a:defRPr>
            </a:lvl6pPr>
            <a:lvl7pPr marL="3188965" indent="-245305" eaLnBrk="0" fontAlgn="base" hangingPunct="0">
              <a:spcBef>
                <a:spcPct val="0"/>
              </a:spcBef>
              <a:spcAft>
                <a:spcPct val="0"/>
              </a:spcAft>
              <a:defRPr sz="2500">
                <a:solidFill>
                  <a:schemeClr val="tx1"/>
                </a:solidFill>
                <a:latin typeface="Times New Roman" pitchFamily="18" charset="0"/>
              </a:defRPr>
            </a:lvl7pPr>
            <a:lvl8pPr marL="3679575" indent="-245305" eaLnBrk="0" fontAlgn="base" hangingPunct="0">
              <a:spcBef>
                <a:spcPct val="0"/>
              </a:spcBef>
              <a:spcAft>
                <a:spcPct val="0"/>
              </a:spcAft>
              <a:defRPr sz="2500">
                <a:solidFill>
                  <a:schemeClr val="tx1"/>
                </a:solidFill>
                <a:latin typeface="Times New Roman" pitchFamily="18" charset="0"/>
              </a:defRPr>
            </a:lvl8pPr>
            <a:lvl9pPr marL="4170186" indent="-245305" eaLnBrk="0" fontAlgn="base" hangingPunct="0">
              <a:spcBef>
                <a:spcPct val="0"/>
              </a:spcBef>
              <a:spcAft>
                <a:spcPct val="0"/>
              </a:spcAft>
              <a:defRPr sz="2500">
                <a:solidFill>
                  <a:schemeClr val="tx1"/>
                </a:solidFill>
                <a:latin typeface="Times New Roman" pitchFamily="18" charset="0"/>
              </a:defRPr>
            </a:lvl9pPr>
          </a:lstStyle>
          <a:p>
            <a:pPr eaLnBrk="1" hangingPunct="1"/>
            <a:fld id="{6AA6436F-F535-473B-B510-5393FBD8C980}" type="slidenum">
              <a:rPr lang="en-US" sz="1200"/>
              <a:pPr eaLnBrk="1" hangingPunct="1"/>
              <a:t>82</a:t>
            </a:fld>
            <a:endParaRPr 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43798240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97241" indent="-306631" eaLnBrk="0" hangingPunct="0">
              <a:defRPr sz="2500">
                <a:solidFill>
                  <a:schemeClr val="tx1"/>
                </a:solidFill>
                <a:latin typeface="Times New Roman" pitchFamily="18" charset="0"/>
              </a:defRPr>
            </a:lvl2pPr>
            <a:lvl3pPr marL="1226525" indent="-245305" eaLnBrk="0" hangingPunct="0">
              <a:defRPr sz="2500">
                <a:solidFill>
                  <a:schemeClr val="tx1"/>
                </a:solidFill>
                <a:latin typeface="Times New Roman" pitchFamily="18" charset="0"/>
              </a:defRPr>
            </a:lvl3pPr>
            <a:lvl4pPr marL="1717135" indent="-245305" eaLnBrk="0" hangingPunct="0">
              <a:defRPr sz="2500">
                <a:solidFill>
                  <a:schemeClr val="tx1"/>
                </a:solidFill>
                <a:latin typeface="Times New Roman" pitchFamily="18" charset="0"/>
              </a:defRPr>
            </a:lvl4pPr>
            <a:lvl5pPr marL="2207746" indent="-245305" eaLnBrk="0" hangingPunct="0">
              <a:defRPr sz="2500">
                <a:solidFill>
                  <a:schemeClr val="tx1"/>
                </a:solidFill>
                <a:latin typeface="Times New Roman" pitchFamily="18" charset="0"/>
              </a:defRPr>
            </a:lvl5pPr>
            <a:lvl6pPr marL="2698354" indent="-245305" eaLnBrk="0" fontAlgn="base" hangingPunct="0">
              <a:spcBef>
                <a:spcPct val="0"/>
              </a:spcBef>
              <a:spcAft>
                <a:spcPct val="0"/>
              </a:spcAft>
              <a:defRPr sz="2500">
                <a:solidFill>
                  <a:schemeClr val="tx1"/>
                </a:solidFill>
                <a:latin typeface="Times New Roman" pitchFamily="18" charset="0"/>
              </a:defRPr>
            </a:lvl6pPr>
            <a:lvl7pPr marL="3188965" indent="-245305" eaLnBrk="0" fontAlgn="base" hangingPunct="0">
              <a:spcBef>
                <a:spcPct val="0"/>
              </a:spcBef>
              <a:spcAft>
                <a:spcPct val="0"/>
              </a:spcAft>
              <a:defRPr sz="2500">
                <a:solidFill>
                  <a:schemeClr val="tx1"/>
                </a:solidFill>
                <a:latin typeface="Times New Roman" pitchFamily="18" charset="0"/>
              </a:defRPr>
            </a:lvl7pPr>
            <a:lvl8pPr marL="3679575" indent="-245305" eaLnBrk="0" fontAlgn="base" hangingPunct="0">
              <a:spcBef>
                <a:spcPct val="0"/>
              </a:spcBef>
              <a:spcAft>
                <a:spcPct val="0"/>
              </a:spcAft>
              <a:defRPr sz="2500">
                <a:solidFill>
                  <a:schemeClr val="tx1"/>
                </a:solidFill>
                <a:latin typeface="Times New Roman" pitchFamily="18" charset="0"/>
              </a:defRPr>
            </a:lvl8pPr>
            <a:lvl9pPr marL="4170186" indent="-245305" eaLnBrk="0" fontAlgn="base" hangingPunct="0">
              <a:spcBef>
                <a:spcPct val="0"/>
              </a:spcBef>
              <a:spcAft>
                <a:spcPct val="0"/>
              </a:spcAft>
              <a:defRPr sz="2500">
                <a:solidFill>
                  <a:schemeClr val="tx1"/>
                </a:solidFill>
                <a:latin typeface="Times New Roman" pitchFamily="18" charset="0"/>
              </a:defRPr>
            </a:lvl9pPr>
          </a:lstStyle>
          <a:p>
            <a:pPr eaLnBrk="1" hangingPunct="1"/>
            <a:fld id="{6AA6436F-F535-473B-B510-5393FBD8C980}" type="slidenum">
              <a:rPr lang="en-US" sz="1200"/>
              <a:pPr eaLnBrk="1" hangingPunct="1"/>
              <a:t>83</a:t>
            </a:fld>
            <a:endParaRPr 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77231091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97241" indent="-306631" eaLnBrk="0" hangingPunct="0">
              <a:defRPr sz="2500">
                <a:solidFill>
                  <a:schemeClr val="tx1"/>
                </a:solidFill>
                <a:latin typeface="Times New Roman" pitchFamily="18" charset="0"/>
              </a:defRPr>
            </a:lvl2pPr>
            <a:lvl3pPr marL="1226525" indent="-245305" eaLnBrk="0" hangingPunct="0">
              <a:defRPr sz="2500">
                <a:solidFill>
                  <a:schemeClr val="tx1"/>
                </a:solidFill>
                <a:latin typeface="Times New Roman" pitchFamily="18" charset="0"/>
              </a:defRPr>
            </a:lvl3pPr>
            <a:lvl4pPr marL="1717135" indent="-245305" eaLnBrk="0" hangingPunct="0">
              <a:defRPr sz="2500">
                <a:solidFill>
                  <a:schemeClr val="tx1"/>
                </a:solidFill>
                <a:latin typeface="Times New Roman" pitchFamily="18" charset="0"/>
              </a:defRPr>
            </a:lvl4pPr>
            <a:lvl5pPr marL="2207746" indent="-245305" eaLnBrk="0" hangingPunct="0">
              <a:defRPr sz="2500">
                <a:solidFill>
                  <a:schemeClr val="tx1"/>
                </a:solidFill>
                <a:latin typeface="Times New Roman" pitchFamily="18" charset="0"/>
              </a:defRPr>
            </a:lvl5pPr>
            <a:lvl6pPr marL="2698354" indent="-245305" eaLnBrk="0" fontAlgn="base" hangingPunct="0">
              <a:spcBef>
                <a:spcPct val="0"/>
              </a:spcBef>
              <a:spcAft>
                <a:spcPct val="0"/>
              </a:spcAft>
              <a:defRPr sz="2500">
                <a:solidFill>
                  <a:schemeClr val="tx1"/>
                </a:solidFill>
                <a:latin typeface="Times New Roman" pitchFamily="18" charset="0"/>
              </a:defRPr>
            </a:lvl6pPr>
            <a:lvl7pPr marL="3188965" indent="-245305" eaLnBrk="0" fontAlgn="base" hangingPunct="0">
              <a:spcBef>
                <a:spcPct val="0"/>
              </a:spcBef>
              <a:spcAft>
                <a:spcPct val="0"/>
              </a:spcAft>
              <a:defRPr sz="2500">
                <a:solidFill>
                  <a:schemeClr val="tx1"/>
                </a:solidFill>
                <a:latin typeface="Times New Roman" pitchFamily="18" charset="0"/>
              </a:defRPr>
            </a:lvl7pPr>
            <a:lvl8pPr marL="3679575" indent="-245305" eaLnBrk="0" fontAlgn="base" hangingPunct="0">
              <a:spcBef>
                <a:spcPct val="0"/>
              </a:spcBef>
              <a:spcAft>
                <a:spcPct val="0"/>
              </a:spcAft>
              <a:defRPr sz="2500">
                <a:solidFill>
                  <a:schemeClr val="tx1"/>
                </a:solidFill>
                <a:latin typeface="Times New Roman" pitchFamily="18" charset="0"/>
              </a:defRPr>
            </a:lvl8pPr>
            <a:lvl9pPr marL="4170186" indent="-245305" eaLnBrk="0" fontAlgn="base" hangingPunct="0">
              <a:spcBef>
                <a:spcPct val="0"/>
              </a:spcBef>
              <a:spcAft>
                <a:spcPct val="0"/>
              </a:spcAft>
              <a:defRPr sz="2500">
                <a:solidFill>
                  <a:schemeClr val="tx1"/>
                </a:solidFill>
                <a:latin typeface="Times New Roman" pitchFamily="18" charset="0"/>
              </a:defRPr>
            </a:lvl9pPr>
          </a:lstStyle>
          <a:p>
            <a:pPr eaLnBrk="1" hangingPunct="1"/>
            <a:fld id="{6AA6436F-F535-473B-B510-5393FBD8C980}" type="slidenum">
              <a:rPr lang="en-US" sz="1200"/>
              <a:pPr eaLnBrk="1" hangingPunct="1"/>
              <a:t>84</a:t>
            </a:fld>
            <a:endParaRPr 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64220228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97241" indent="-306631" eaLnBrk="0" hangingPunct="0">
              <a:defRPr sz="2500">
                <a:solidFill>
                  <a:schemeClr val="tx1"/>
                </a:solidFill>
                <a:latin typeface="Times New Roman" pitchFamily="18" charset="0"/>
              </a:defRPr>
            </a:lvl2pPr>
            <a:lvl3pPr marL="1226525" indent="-245305" eaLnBrk="0" hangingPunct="0">
              <a:defRPr sz="2500">
                <a:solidFill>
                  <a:schemeClr val="tx1"/>
                </a:solidFill>
                <a:latin typeface="Times New Roman" pitchFamily="18" charset="0"/>
              </a:defRPr>
            </a:lvl3pPr>
            <a:lvl4pPr marL="1717135" indent="-245305" eaLnBrk="0" hangingPunct="0">
              <a:defRPr sz="2500">
                <a:solidFill>
                  <a:schemeClr val="tx1"/>
                </a:solidFill>
                <a:latin typeface="Times New Roman" pitchFamily="18" charset="0"/>
              </a:defRPr>
            </a:lvl4pPr>
            <a:lvl5pPr marL="2207746" indent="-245305" eaLnBrk="0" hangingPunct="0">
              <a:defRPr sz="2500">
                <a:solidFill>
                  <a:schemeClr val="tx1"/>
                </a:solidFill>
                <a:latin typeface="Times New Roman" pitchFamily="18" charset="0"/>
              </a:defRPr>
            </a:lvl5pPr>
            <a:lvl6pPr marL="2698354" indent="-245305" eaLnBrk="0" fontAlgn="base" hangingPunct="0">
              <a:spcBef>
                <a:spcPct val="0"/>
              </a:spcBef>
              <a:spcAft>
                <a:spcPct val="0"/>
              </a:spcAft>
              <a:defRPr sz="2500">
                <a:solidFill>
                  <a:schemeClr val="tx1"/>
                </a:solidFill>
                <a:latin typeface="Times New Roman" pitchFamily="18" charset="0"/>
              </a:defRPr>
            </a:lvl6pPr>
            <a:lvl7pPr marL="3188965" indent="-245305" eaLnBrk="0" fontAlgn="base" hangingPunct="0">
              <a:spcBef>
                <a:spcPct val="0"/>
              </a:spcBef>
              <a:spcAft>
                <a:spcPct val="0"/>
              </a:spcAft>
              <a:defRPr sz="2500">
                <a:solidFill>
                  <a:schemeClr val="tx1"/>
                </a:solidFill>
                <a:latin typeface="Times New Roman" pitchFamily="18" charset="0"/>
              </a:defRPr>
            </a:lvl7pPr>
            <a:lvl8pPr marL="3679575" indent="-245305" eaLnBrk="0" fontAlgn="base" hangingPunct="0">
              <a:spcBef>
                <a:spcPct val="0"/>
              </a:spcBef>
              <a:spcAft>
                <a:spcPct val="0"/>
              </a:spcAft>
              <a:defRPr sz="2500">
                <a:solidFill>
                  <a:schemeClr val="tx1"/>
                </a:solidFill>
                <a:latin typeface="Times New Roman" pitchFamily="18" charset="0"/>
              </a:defRPr>
            </a:lvl8pPr>
            <a:lvl9pPr marL="4170186" indent="-245305" eaLnBrk="0" fontAlgn="base" hangingPunct="0">
              <a:spcBef>
                <a:spcPct val="0"/>
              </a:spcBef>
              <a:spcAft>
                <a:spcPct val="0"/>
              </a:spcAft>
              <a:defRPr sz="2500">
                <a:solidFill>
                  <a:schemeClr val="tx1"/>
                </a:solidFill>
                <a:latin typeface="Times New Roman" pitchFamily="18" charset="0"/>
              </a:defRPr>
            </a:lvl9pPr>
          </a:lstStyle>
          <a:p>
            <a:pPr eaLnBrk="1" hangingPunct="1"/>
            <a:fld id="{6AA6436F-F535-473B-B510-5393FBD8C980}" type="slidenum">
              <a:rPr lang="en-US" sz="1200"/>
              <a:pPr eaLnBrk="1" hangingPunct="1"/>
              <a:t>85</a:t>
            </a:fld>
            <a:endParaRPr 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3220620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97241" indent="-306631" eaLnBrk="0" hangingPunct="0">
              <a:defRPr sz="2500">
                <a:solidFill>
                  <a:schemeClr val="tx1"/>
                </a:solidFill>
                <a:latin typeface="Times New Roman" pitchFamily="18" charset="0"/>
              </a:defRPr>
            </a:lvl2pPr>
            <a:lvl3pPr marL="1226525" indent="-245305" eaLnBrk="0" hangingPunct="0">
              <a:defRPr sz="2500">
                <a:solidFill>
                  <a:schemeClr val="tx1"/>
                </a:solidFill>
                <a:latin typeface="Times New Roman" pitchFamily="18" charset="0"/>
              </a:defRPr>
            </a:lvl3pPr>
            <a:lvl4pPr marL="1717135" indent="-245305" eaLnBrk="0" hangingPunct="0">
              <a:defRPr sz="2500">
                <a:solidFill>
                  <a:schemeClr val="tx1"/>
                </a:solidFill>
                <a:latin typeface="Times New Roman" pitchFamily="18" charset="0"/>
              </a:defRPr>
            </a:lvl4pPr>
            <a:lvl5pPr marL="2207746" indent="-245305" eaLnBrk="0" hangingPunct="0">
              <a:defRPr sz="2500">
                <a:solidFill>
                  <a:schemeClr val="tx1"/>
                </a:solidFill>
                <a:latin typeface="Times New Roman" pitchFamily="18" charset="0"/>
              </a:defRPr>
            </a:lvl5pPr>
            <a:lvl6pPr marL="2698354" indent="-245305" eaLnBrk="0" fontAlgn="base" hangingPunct="0">
              <a:spcBef>
                <a:spcPct val="0"/>
              </a:spcBef>
              <a:spcAft>
                <a:spcPct val="0"/>
              </a:spcAft>
              <a:defRPr sz="2500">
                <a:solidFill>
                  <a:schemeClr val="tx1"/>
                </a:solidFill>
                <a:latin typeface="Times New Roman" pitchFamily="18" charset="0"/>
              </a:defRPr>
            </a:lvl6pPr>
            <a:lvl7pPr marL="3188965" indent="-245305" eaLnBrk="0" fontAlgn="base" hangingPunct="0">
              <a:spcBef>
                <a:spcPct val="0"/>
              </a:spcBef>
              <a:spcAft>
                <a:spcPct val="0"/>
              </a:spcAft>
              <a:defRPr sz="2500">
                <a:solidFill>
                  <a:schemeClr val="tx1"/>
                </a:solidFill>
                <a:latin typeface="Times New Roman" pitchFamily="18" charset="0"/>
              </a:defRPr>
            </a:lvl7pPr>
            <a:lvl8pPr marL="3679575" indent="-245305" eaLnBrk="0" fontAlgn="base" hangingPunct="0">
              <a:spcBef>
                <a:spcPct val="0"/>
              </a:spcBef>
              <a:spcAft>
                <a:spcPct val="0"/>
              </a:spcAft>
              <a:defRPr sz="2500">
                <a:solidFill>
                  <a:schemeClr val="tx1"/>
                </a:solidFill>
                <a:latin typeface="Times New Roman" pitchFamily="18" charset="0"/>
              </a:defRPr>
            </a:lvl8pPr>
            <a:lvl9pPr marL="4170186" indent="-245305" eaLnBrk="0" fontAlgn="base" hangingPunct="0">
              <a:spcBef>
                <a:spcPct val="0"/>
              </a:spcBef>
              <a:spcAft>
                <a:spcPct val="0"/>
              </a:spcAft>
              <a:defRPr sz="2500">
                <a:solidFill>
                  <a:schemeClr val="tx1"/>
                </a:solidFill>
                <a:latin typeface="Times New Roman" pitchFamily="18" charset="0"/>
              </a:defRPr>
            </a:lvl9pPr>
          </a:lstStyle>
          <a:p>
            <a:pPr eaLnBrk="1" hangingPunct="1"/>
            <a:fld id="{6AA6436F-F535-473B-B510-5393FBD8C980}" type="slidenum">
              <a:rPr lang="en-US" sz="1200"/>
              <a:pPr eaLnBrk="1" hangingPunct="1"/>
              <a:t>86</a:t>
            </a:fld>
            <a:endParaRPr 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51194454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97241" indent="-306631" eaLnBrk="0" hangingPunct="0">
              <a:defRPr sz="2500">
                <a:solidFill>
                  <a:schemeClr val="tx1"/>
                </a:solidFill>
                <a:latin typeface="Times New Roman" pitchFamily="18" charset="0"/>
              </a:defRPr>
            </a:lvl2pPr>
            <a:lvl3pPr marL="1226525" indent="-245305" eaLnBrk="0" hangingPunct="0">
              <a:defRPr sz="2500">
                <a:solidFill>
                  <a:schemeClr val="tx1"/>
                </a:solidFill>
                <a:latin typeface="Times New Roman" pitchFamily="18" charset="0"/>
              </a:defRPr>
            </a:lvl3pPr>
            <a:lvl4pPr marL="1717135" indent="-245305" eaLnBrk="0" hangingPunct="0">
              <a:defRPr sz="2500">
                <a:solidFill>
                  <a:schemeClr val="tx1"/>
                </a:solidFill>
                <a:latin typeface="Times New Roman" pitchFamily="18" charset="0"/>
              </a:defRPr>
            </a:lvl4pPr>
            <a:lvl5pPr marL="2207746" indent="-245305" eaLnBrk="0" hangingPunct="0">
              <a:defRPr sz="2500">
                <a:solidFill>
                  <a:schemeClr val="tx1"/>
                </a:solidFill>
                <a:latin typeface="Times New Roman" pitchFamily="18" charset="0"/>
              </a:defRPr>
            </a:lvl5pPr>
            <a:lvl6pPr marL="2698354" indent="-245305" eaLnBrk="0" fontAlgn="base" hangingPunct="0">
              <a:spcBef>
                <a:spcPct val="0"/>
              </a:spcBef>
              <a:spcAft>
                <a:spcPct val="0"/>
              </a:spcAft>
              <a:defRPr sz="2500">
                <a:solidFill>
                  <a:schemeClr val="tx1"/>
                </a:solidFill>
                <a:latin typeface="Times New Roman" pitchFamily="18" charset="0"/>
              </a:defRPr>
            </a:lvl6pPr>
            <a:lvl7pPr marL="3188965" indent="-245305" eaLnBrk="0" fontAlgn="base" hangingPunct="0">
              <a:spcBef>
                <a:spcPct val="0"/>
              </a:spcBef>
              <a:spcAft>
                <a:spcPct val="0"/>
              </a:spcAft>
              <a:defRPr sz="2500">
                <a:solidFill>
                  <a:schemeClr val="tx1"/>
                </a:solidFill>
                <a:latin typeface="Times New Roman" pitchFamily="18" charset="0"/>
              </a:defRPr>
            </a:lvl7pPr>
            <a:lvl8pPr marL="3679575" indent="-245305" eaLnBrk="0" fontAlgn="base" hangingPunct="0">
              <a:spcBef>
                <a:spcPct val="0"/>
              </a:spcBef>
              <a:spcAft>
                <a:spcPct val="0"/>
              </a:spcAft>
              <a:defRPr sz="2500">
                <a:solidFill>
                  <a:schemeClr val="tx1"/>
                </a:solidFill>
                <a:latin typeface="Times New Roman" pitchFamily="18" charset="0"/>
              </a:defRPr>
            </a:lvl8pPr>
            <a:lvl9pPr marL="4170186" indent="-245305" eaLnBrk="0" fontAlgn="base" hangingPunct="0">
              <a:spcBef>
                <a:spcPct val="0"/>
              </a:spcBef>
              <a:spcAft>
                <a:spcPct val="0"/>
              </a:spcAft>
              <a:defRPr sz="2500">
                <a:solidFill>
                  <a:schemeClr val="tx1"/>
                </a:solidFill>
                <a:latin typeface="Times New Roman" pitchFamily="18" charset="0"/>
              </a:defRPr>
            </a:lvl9pPr>
          </a:lstStyle>
          <a:p>
            <a:pPr eaLnBrk="1" hangingPunct="1"/>
            <a:fld id="{6AA6436F-F535-473B-B510-5393FBD8C980}" type="slidenum">
              <a:rPr lang="en-US" sz="1200"/>
              <a:pPr eaLnBrk="1" hangingPunct="1"/>
              <a:t>87</a:t>
            </a:fld>
            <a:endParaRPr 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99159185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97241" indent="-306631" eaLnBrk="0" hangingPunct="0">
              <a:defRPr sz="2500">
                <a:solidFill>
                  <a:schemeClr val="tx1"/>
                </a:solidFill>
                <a:latin typeface="Times New Roman" pitchFamily="18" charset="0"/>
              </a:defRPr>
            </a:lvl2pPr>
            <a:lvl3pPr marL="1226525" indent="-245305" eaLnBrk="0" hangingPunct="0">
              <a:defRPr sz="2500">
                <a:solidFill>
                  <a:schemeClr val="tx1"/>
                </a:solidFill>
                <a:latin typeface="Times New Roman" pitchFamily="18" charset="0"/>
              </a:defRPr>
            </a:lvl3pPr>
            <a:lvl4pPr marL="1717135" indent="-245305" eaLnBrk="0" hangingPunct="0">
              <a:defRPr sz="2500">
                <a:solidFill>
                  <a:schemeClr val="tx1"/>
                </a:solidFill>
                <a:latin typeface="Times New Roman" pitchFamily="18" charset="0"/>
              </a:defRPr>
            </a:lvl4pPr>
            <a:lvl5pPr marL="2207746" indent="-245305" eaLnBrk="0" hangingPunct="0">
              <a:defRPr sz="2500">
                <a:solidFill>
                  <a:schemeClr val="tx1"/>
                </a:solidFill>
                <a:latin typeface="Times New Roman" pitchFamily="18" charset="0"/>
              </a:defRPr>
            </a:lvl5pPr>
            <a:lvl6pPr marL="2698354" indent="-245305" eaLnBrk="0" fontAlgn="base" hangingPunct="0">
              <a:spcBef>
                <a:spcPct val="0"/>
              </a:spcBef>
              <a:spcAft>
                <a:spcPct val="0"/>
              </a:spcAft>
              <a:defRPr sz="2500">
                <a:solidFill>
                  <a:schemeClr val="tx1"/>
                </a:solidFill>
                <a:latin typeface="Times New Roman" pitchFamily="18" charset="0"/>
              </a:defRPr>
            </a:lvl6pPr>
            <a:lvl7pPr marL="3188965" indent="-245305" eaLnBrk="0" fontAlgn="base" hangingPunct="0">
              <a:spcBef>
                <a:spcPct val="0"/>
              </a:spcBef>
              <a:spcAft>
                <a:spcPct val="0"/>
              </a:spcAft>
              <a:defRPr sz="2500">
                <a:solidFill>
                  <a:schemeClr val="tx1"/>
                </a:solidFill>
                <a:latin typeface="Times New Roman" pitchFamily="18" charset="0"/>
              </a:defRPr>
            </a:lvl7pPr>
            <a:lvl8pPr marL="3679575" indent="-245305" eaLnBrk="0" fontAlgn="base" hangingPunct="0">
              <a:spcBef>
                <a:spcPct val="0"/>
              </a:spcBef>
              <a:spcAft>
                <a:spcPct val="0"/>
              </a:spcAft>
              <a:defRPr sz="2500">
                <a:solidFill>
                  <a:schemeClr val="tx1"/>
                </a:solidFill>
                <a:latin typeface="Times New Roman" pitchFamily="18" charset="0"/>
              </a:defRPr>
            </a:lvl8pPr>
            <a:lvl9pPr marL="4170186" indent="-245305" eaLnBrk="0" fontAlgn="base" hangingPunct="0">
              <a:spcBef>
                <a:spcPct val="0"/>
              </a:spcBef>
              <a:spcAft>
                <a:spcPct val="0"/>
              </a:spcAft>
              <a:defRPr sz="2500">
                <a:solidFill>
                  <a:schemeClr val="tx1"/>
                </a:solidFill>
                <a:latin typeface="Times New Roman" pitchFamily="18" charset="0"/>
              </a:defRPr>
            </a:lvl9pPr>
          </a:lstStyle>
          <a:p>
            <a:pPr eaLnBrk="1" hangingPunct="1"/>
            <a:fld id="{6AA6436F-F535-473B-B510-5393FBD8C980}" type="slidenum">
              <a:rPr lang="en-US" sz="1200"/>
              <a:pPr eaLnBrk="1" hangingPunct="1"/>
              <a:t>88</a:t>
            </a:fld>
            <a:endParaRPr 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220170955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97241" indent="-306631" eaLnBrk="0" hangingPunct="0">
              <a:defRPr sz="2500">
                <a:solidFill>
                  <a:schemeClr val="tx1"/>
                </a:solidFill>
                <a:latin typeface="Times New Roman" pitchFamily="18" charset="0"/>
              </a:defRPr>
            </a:lvl2pPr>
            <a:lvl3pPr marL="1226525" indent="-245305" eaLnBrk="0" hangingPunct="0">
              <a:defRPr sz="2500">
                <a:solidFill>
                  <a:schemeClr val="tx1"/>
                </a:solidFill>
                <a:latin typeface="Times New Roman" pitchFamily="18" charset="0"/>
              </a:defRPr>
            </a:lvl3pPr>
            <a:lvl4pPr marL="1717135" indent="-245305" eaLnBrk="0" hangingPunct="0">
              <a:defRPr sz="2500">
                <a:solidFill>
                  <a:schemeClr val="tx1"/>
                </a:solidFill>
                <a:latin typeface="Times New Roman" pitchFamily="18" charset="0"/>
              </a:defRPr>
            </a:lvl4pPr>
            <a:lvl5pPr marL="2207746" indent="-245305" eaLnBrk="0" hangingPunct="0">
              <a:defRPr sz="2500">
                <a:solidFill>
                  <a:schemeClr val="tx1"/>
                </a:solidFill>
                <a:latin typeface="Times New Roman" pitchFamily="18" charset="0"/>
              </a:defRPr>
            </a:lvl5pPr>
            <a:lvl6pPr marL="2698354" indent="-245305" eaLnBrk="0" fontAlgn="base" hangingPunct="0">
              <a:spcBef>
                <a:spcPct val="0"/>
              </a:spcBef>
              <a:spcAft>
                <a:spcPct val="0"/>
              </a:spcAft>
              <a:defRPr sz="2500">
                <a:solidFill>
                  <a:schemeClr val="tx1"/>
                </a:solidFill>
                <a:latin typeface="Times New Roman" pitchFamily="18" charset="0"/>
              </a:defRPr>
            </a:lvl6pPr>
            <a:lvl7pPr marL="3188965" indent="-245305" eaLnBrk="0" fontAlgn="base" hangingPunct="0">
              <a:spcBef>
                <a:spcPct val="0"/>
              </a:spcBef>
              <a:spcAft>
                <a:spcPct val="0"/>
              </a:spcAft>
              <a:defRPr sz="2500">
                <a:solidFill>
                  <a:schemeClr val="tx1"/>
                </a:solidFill>
                <a:latin typeface="Times New Roman" pitchFamily="18" charset="0"/>
              </a:defRPr>
            </a:lvl7pPr>
            <a:lvl8pPr marL="3679575" indent="-245305" eaLnBrk="0" fontAlgn="base" hangingPunct="0">
              <a:spcBef>
                <a:spcPct val="0"/>
              </a:spcBef>
              <a:spcAft>
                <a:spcPct val="0"/>
              </a:spcAft>
              <a:defRPr sz="2500">
                <a:solidFill>
                  <a:schemeClr val="tx1"/>
                </a:solidFill>
                <a:latin typeface="Times New Roman" pitchFamily="18" charset="0"/>
              </a:defRPr>
            </a:lvl8pPr>
            <a:lvl9pPr marL="4170186" indent="-245305" eaLnBrk="0" fontAlgn="base" hangingPunct="0">
              <a:spcBef>
                <a:spcPct val="0"/>
              </a:spcBef>
              <a:spcAft>
                <a:spcPct val="0"/>
              </a:spcAft>
              <a:defRPr sz="2500">
                <a:solidFill>
                  <a:schemeClr val="tx1"/>
                </a:solidFill>
                <a:latin typeface="Times New Roman" pitchFamily="18" charset="0"/>
              </a:defRPr>
            </a:lvl9pPr>
          </a:lstStyle>
          <a:p>
            <a:pPr eaLnBrk="1" hangingPunct="1"/>
            <a:fld id="{6AA6436F-F535-473B-B510-5393FBD8C980}" type="slidenum">
              <a:rPr lang="en-US" sz="1200"/>
              <a:pPr eaLnBrk="1" hangingPunct="1"/>
              <a:t>89</a:t>
            </a:fld>
            <a:endParaRPr 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24378788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B8BBB618-603C-4BFB-B1C9-2A863486A55C}" type="slidenum">
              <a:rPr lang="en-US" sz="1200"/>
              <a:pPr/>
              <a:t>9</a:t>
            </a:fld>
            <a:endParaRPr lang="en-US" sz="1200" dirty="0"/>
          </a:p>
        </p:txBody>
      </p:sp>
    </p:spTree>
    <p:extLst>
      <p:ext uri="{BB962C8B-B14F-4D97-AF65-F5344CB8AC3E}">
        <p14:creationId xmlns:p14="http://schemas.microsoft.com/office/powerpoint/2010/main" val="135800474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97241" indent="-306631" eaLnBrk="0" hangingPunct="0">
              <a:defRPr sz="2500">
                <a:solidFill>
                  <a:schemeClr val="tx1"/>
                </a:solidFill>
                <a:latin typeface="Times New Roman" pitchFamily="18" charset="0"/>
              </a:defRPr>
            </a:lvl2pPr>
            <a:lvl3pPr marL="1226525" indent="-245305" eaLnBrk="0" hangingPunct="0">
              <a:defRPr sz="2500">
                <a:solidFill>
                  <a:schemeClr val="tx1"/>
                </a:solidFill>
                <a:latin typeface="Times New Roman" pitchFamily="18" charset="0"/>
              </a:defRPr>
            </a:lvl3pPr>
            <a:lvl4pPr marL="1717135" indent="-245305" eaLnBrk="0" hangingPunct="0">
              <a:defRPr sz="2500">
                <a:solidFill>
                  <a:schemeClr val="tx1"/>
                </a:solidFill>
                <a:latin typeface="Times New Roman" pitchFamily="18" charset="0"/>
              </a:defRPr>
            </a:lvl4pPr>
            <a:lvl5pPr marL="2207746" indent="-245305" eaLnBrk="0" hangingPunct="0">
              <a:defRPr sz="2500">
                <a:solidFill>
                  <a:schemeClr val="tx1"/>
                </a:solidFill>
                <a:latin typeface="Times New Roman" pitchFamily="18" charset="0"/>
              </a:defRPr>
            </a:lvl5pPr>
            <a:lvl6pPr marL="2698354" indent="-245305" eaLnBrk="0" fontAlgn="base" hangingPunct="0">
              <a:spcBef>
                <a:spcPct val="0"/>
              </a:spcBef>
              <a:spcAft>
                <a:spcPct val="0"/>
              </a:spcAft>
              <a:defRPr sz="2500">
                <a:solidFill>
                  <a:schemeClr val="tx1"/>
                </a:solidFill>
                <a:latin typeface="Times New Roman" pitchFamily="18" charset="0"/>
              </a:defRPr>
            </a:lvl6pPr>
            <a:lvl7pPr marL="3188965" indent="-245305" eaLnBrk="0" fontAlgn="base" hangingPunct="0">
              <a:spcBef>
                <a:spcPct val="0"/>
              </a:spcBef>
              <a:spcAft>
                <a:spcPct val="0"/>
              </a:spcAft>
              <a:defRPr sz="2500">
                <a:solidFill>
                  <a:schemeClr val="tx1"/>
                </a:solidFill>
                <a:latin typeface="Times New Roman" pitchFamily="18" charset="0"/>
              </a:defRPr>
            </a:lvl7pPr>
            <a:lvl8pPr marL="3679575" indent="-245305" eaLnBrk="0" fontAlgn="base" hangingPunct="0">
              <a:spcBef>
                <a:spcPct val="0"/>
              </a:spcBef>
              <a:spcAft>
                <a:spcPct val="0"/>
              </a:spcAft>
              <a:defRPr sz="2500">
                <a:solidFill>
                  <a:schemeClr val="tx1"/>
                </a:solidFill>
                <a:latin typeface="Times New Roman" pitchFamily="18" charset="0"/>
              </a:defRPr>
            </a:lvl8pPr>
            <a:lvl9pPr marL="4170186" indent="-245305" eaLnBrk="0" fontAlgn="base" hangingPunct="0">
              <a:spcBef>
                <a:spcPct val="0"/>
              </a:spcBef>
              <a:spcAft>
                <a:spcPct val="0"/>
              </a:spcAft>
              <a:defRPr sz="2500">
                <a:solidFill>
                  <a:schemeClr val="tx1"/>
                </a:solidFill>
                <a:latin typeface="Times New Roman" pitchFamily="18" charset="0"/>
              </a:defRPr>
            </a:lvl9pPr>
          </a:lstStyle>
          <a:p>
            <a:pPr eaLnBrk="1" hangingPunct="1"/>
            <a:fld id="{6AA6436F-F535-473B-B510-5393FBD8C980}" type="slidenum">
              <a:rPr lang="en-US" sz="1200"/>
              <a:pPr eaLnBrk="1" hangingPunct="1"/>
              <a:t>90</a:t>
            </a:fld>
            <a:endParaRPr 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20621713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97241" indent="-306631" eaLnBrk="0" hangingPunct="0">
              <a:defRPr sz="2500">
                <a:solidFill>
                  <a:schemeClr val="tx1"/>
                </a:solidFill>
                <a:latin typeface="Times New Roman" pitchFamily="18" charset="0"/>
              </a:defRPr>
            </a:lvl2pPr>
            <a:lvl3pPr marL="1226525" indent="-245305" eaLnBrk="0" hangingPunct="0">
              <a:defRPr sz="2500">
                <a:solidFill>
                  <a:schemeClr val="tx1"/>
                </a:solidFill>
                <a:latin typeface="Times New Roman" pitchFamily="18" charset="0"/>
              </a:defRPr>
            </a:lvl3pPr>
            <a:lvl4pPr marL="1717135" indent="-245305" eaLnBrk="0" hangingPunct="0">
              <a:defRPr sz="2500">
                <a:solidFill>
                  <a:schemeClr val="tx1"/>
                </a:solidFill>
                <a:latin typeface="Times New Roman" pitchFamily="18" charset="0"/>
              </a:defRPr>
            </a:lvl4pPr>
            <a:lvl5pPr marL="2207746" indent="-245305" eaLnBrk="0" hangingPunct="0">
              <a:defRPr sz="2500">
                <a:solidFill>
                  <a:schemeClr val="tx1"/>
                </a:solidFill>
                <a:latin typeface="Times New Roman" pitchFamily="18" charset="0"/>
              </a:defRPr>
            </a:lvl5pPr>
            <a:lvl6pPr marL="2698354" indent="-245305" eaLnBrk="0" fontAlgn="base" hangingPunct="0">
              <a:spcBef>
                <a:spcPct val="0"/>
              </a:spcBef>
              <a:spcAft>
                <a:spcPct val="0"/>
              </a:spcAft>
              <a:defRPr sz="2500">
                <a:solidFill>
                  <a:schemeClr val="tx1"/>
                </a:solidFill>
                <a:latin typeface="Times New Roman" pitchFamily="18" charset="0"/>
              </a:defRPr>
            </a:lvl6pPr>
            <a:lvl7pPr marL="3188965" indent="-245305" eaLnBrk="0" fontAlgn="base" hangingPunct="0">
              <a:spcBef>
                <a:spcPct val="0"/>
              </a:spcBef>
              <a:spcAft>
                <a:spcPct val="0"/>
              </a:spcAft>
              <a:defRPr sz="2500">
                <a:solidFill>
                  <a:schemeClr val="tx1"/>
                </a:solidFill>
                <a:latin typeface="Times New Roman" pitchFamily="18" charset="0"/>
              </a:defRPr>
            </a:lvl7pPr>
            <a:lvl8pPr marL="3679575" indent="-245305" eaLnBrk="0" fontAlgn="base" hangingPunct="0">
              <a:spcBef>
                <a:spcPct val="0"/>
              </a:spcBef>
              <a:spcAft>
                <a:spcPct val="0"/>
              </a:spcAft>
              <a:defRPr sz="2500">
                <a:solidFill>
                  <a:schemeClr val="tx1"/>
                </a:solidFill>
                <a:latin typeface="Times New Roman" pitchFamily="18" charset="0"/>
              </a:defRPr>
            </a:lvl8pPr>
            <a:lvl9pPr marL="4170186" indent="-245305" eaLnBrk="0" fontAlgn="base" hangingPunct="0">
              <a:spcBef>
                <a:spcPct val="0"/>
              </a:spcBef>
              <a:spcAft>
                <a:spcPct val="0"/>
              </a:spcAft>
              <a:defRPr sz="2500">
                <a:solidFill>
                  <a:schemeClr val="tx1"/>
                </a:solidFill>
                <a:latin typeface="Times New Roman" pitchFamily="18" charset="0"/>
              </a:defRPr>
            </a:lvl9pPr>
          </a:lstStyle>
          <a:p>
            <a:pPr eaLnBrk="1" hangingPunct="1"/>
            <a:fld id="{6AA6436F-F535-473B-B510-5393FBD8C980}" type="slidenum">
              <a:rPr lang="en-US" sz="1200"/>
              <a:pPr eaLnBrk="1" hangingPunct="1"/>
              <a:t>91</a:t>
            </a:fld>
            <a:endParaRPr 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77152902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97241" indent="-306631" eaLnBrk="0" hangingPunct="0">
              <a:defRPr sz="2500">
                <a:solidFill>
                  <a:schemeClr val="tx1"/>
                </a:solidFill>
                <a:latin typeface="Times New Roman" pitchFamily="18" charset="0"/>
              </a:defRPr>
            </a:lvl2pPr>
            <a:lvl3pPr marL="1226525" indent="-245305" eaLnBrk="0" hangingPunct="0">
              <a:defRPr sz="2500">
                <a:solidFill>
                  <a:schemeClr val="tx1"/>
                </a:solidFill>
                <a:latin typeface="Times New Roman" pitchFamily="18" charset="0"/>
              </a:defRPr>
            </a:lvl3pPr>
            <a:lvl4pPr marL="1717135" indent="-245305" eaLnBrk="0" hangingPunct="0">
              <a:defRPr sz="2500">
                <a:solidFill>
                  <a:schemeClr val="tx1"/>
                </a:solidFill>
                <a:latin typeface="Times New Roman" pitchFamily="18" charset="0"/>
              </a:defRPr>
            </a:lvl4pPr>
            <a:lvl5pPr marL="2207746" indent="-245305" eaLnBrk="0" hangingPunct="0">
              <a:defRPr sz="2500">
                <a:solidFill>
                  <a:schemeClr val="tx1"/>
                </a:solidFill>
                <a:latin typeface="Times New Roman" pitchFamily="18" charset="0"/>
              </a:defRPr>
            </a:lvl5pPr>
            <a:lvl6pPr marL="2698354" indent="-245305" eaLnBrk="0" fontAlgn="base" hangingPunct="0">
              <a:spcBef>
                <a:spcPct val="0"/>
              </a:spcBef>
              <a:spcAft>
                <a:spcPct val="0"/>
              </a:spcAft>
              <a:defRPr sz="2500">
                <a:solidFill>
                  <a:schemeClr val="tx1"/>
                </a:solidFill>
                <a:latin typeface="Times New Roman" pitchFamily="18" charset="0"/>
              </a:defRPr>
            </a:lvl6pPr>
            <a:lvl7pPr marL="3188965" indent="-245305" eaLnBrk="0" fontAlgn="base" hangingPunct="0">
              <a:spcBef>
                <a:spcPct val="0"/>
              </a:spcBef>
              <a:spcAft>
                <a:spcPct val="0"/>
              </a:spcAft>
              <a:defRPr sz="2500">
                <a:solidFill>
                  <a:schemeClr val="tx1"/>
                </a:solidFill>
                <a:latin typeface="Times New Roman" pitchFamily="18" charset="0"/>
              </a:defRPr>
            </a:lvl7pPr>
            <a:lvl8pPr marL="3679575" indent="-245305" eaLnBrk="0" fontAlgn="base" hangingPunct="0">
              <a:spcBef>
                <a:spcPct val="0"/>
              </a:spcBef>
              <a:spcAft>
                <a:spcPct val="0"/>
              </a:spcAft>
              <a:defRPr sz="2500">
                <a:solidFill>
                  <a:schemeClr val="tx1"/>
                </a:solidFill>
                <a:latin typeface="Times New Roman" pitchFamily="18" charset="0"/>
              </a:defRPr>
            </a:lvl8pPr>
            <a:lvl9pPr marL="4170186" indent="-245305" eaLnBrk="0" fontAlgn="base" hangingPunct="0">
              <a:spcBef>
                <a:spcPct val="0"/>
              </a:spcBef>
              <a:spcAft>
                <a:spcPct val="0"/>
              </a:spcAft>
              <a:defRPr sz="2500">
                <a:solidFill>
                  <a:schemeClr val="tx1"/>
                </a:solidFill>
                <a:latin typeface="Times New Roman" pitchFamily="18" charset="0"/>
              </a:defRPr>
            </a:lvl9pPr>
          </a:lstStyle>
          <a:p>
            <a:pPr eaLnBrk="1" hangingPunct="1"/>
            <a:fld id="{6AA6436F-F535-473B-B510-5393FBD8C980}" type="slidenum">
              <a:rPr lang="en-US" sz="1200"/>
              <a:pPr eaLnBrk="1" hangingPunct="1"/>
              <a:t>92</a:t>
            </a:fld>
            <a:endParaRPr 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92927753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97241" indent="-306631" eaLnBrk="0" hangingPunct="0">
              <a:defRPr sz="2500">
                <a:solidFill>
                  <a:schemeClr val="tx1"/>
                </a:solidFill>
                <a:latin typeface="Times New Roman" pitchFamily="18" charset="0"/>
              </a:defRPr>
            </a:lvl2pPr>
            <a:lvl3pPr marL="1226525" indent="-245305" eaLnBrk="0" hangingPunct="0">
              <a:defRPr sz="2500">
                <a:solidFill>
                  <a:schemeClr val="tx1"/>
                </a:solidFill>
                <a:latin typeface="Times New Roman" pitchFamily="18" charset="0"/>
              </a:defRPr>
            </a:lvl3pPr>
            <a:lvl4pPr marL="1717135" indent="-245305" eaLnBrk="0" hangingPunct="0">
              <a:defRPr sz="2500">
                <a:solidFill>
                  <a:schemeClr val="tx1"/>
                </a:solidFill>
                <a:latin typeface="Times New Roman" pitchFamily="18" charset="0"/>
              </a:defRPr>
            </a:lvl4pPr>
            <a:lvl5pPr marL="2207746" indent="-245305" eaLnBrk="0" hangingPunct="0">
              <a:defRPr sz="2500">
                <a:solidFill>
                  <a:schemeClr val="tx1"/>
                </a:solidFill>
                <a:latin typeface="Times New Roman" pitchFamily="18" charset="0"/>
              </a:defRPr>
            </a:lvl5pPr>
            <a:lvl6pPr marL="2698354" indent="-245305" eaLnBrk="0" fontAlgn="base" hangingPunct="0">
              <a:spcBef>
                <a:spcPct val="0"/>
              </a:spcBef>
              <a:spcAft>
                <a:spcPct val="0"/>
              </a:spcAft>
              <a:defRPr sz="2500">
                <a:solidFill>
                  <a:schemeClr val="tx1"/>
                </a:solidFill>
                <a:latin typeface="Times New Roman" pitchFamily="18" charset="0"/>
              </a:defRPr>
            </a:lvl6pPr>
            <a:lvl7pPr marL="3188965" indent="-245305" eaLnBrk="0" fontAlgn="base" hangingPunct="0">
              <a:spcBef>
                <a:spcPct val="0"/>
              </a:spcBef>
              <a:spcAft>
                <a:spcPct val="0"/>
              </a:spcAft>
              <a:defRPr sz="2500">
                <a:solidFill>
                  <a:schemeClr val="tx1"/>
                </a:solidFill>
                <a:latin typeface="Times New Roman" pitchFamily="18" charset="0"/>
              </a:defRPr>
            </a:lvl7pPr>
            <a:lvl8pPr marL="3679575" indent="-245305" eaLnBrk="0" fontAlgn="base" hangingPunct="0">
              <a:spcBef>
                <a:spcPct val="0"/>
              </a:spcBef>
              <a:spcAft>
                <a:spcPct val="0"/>
              </a:spcAft>
              <a:defRPr sz="2500">
                <a:solidFill>
                  <a:schemeClr val="tx1"/>
                </a:solidFill>
                <a:latin typeface="Times New Roman" pitchFamily="18" charset="0"/>
              </a:defRPr>
            </a:lvl8pPr>
            <a:lvl9pPr marL="4170186" indent="-245305" eaLnBrk="0" fontAlgn="base" hangingPunct="0">
              <a:spcBef>
                <a:spcPct val="0"/>
              </a:spcBef>
              <a:spcAft>
                <a:spcPct val="0"/>
              </a:spcAft>
              <a:defRPr sz="2500">
                <a:solidFill>
                  <a:schemeClr val="tx1"/>
                </a:solidFill>
                <a:latin typeface="Times New Roman" pitchFamily="18" charset="0"/>
              </a:defRPr>
            </a:lvl9pPr>
          </a:lstStyle>
          <a:p>
            <a:pPr eaLnBrk="1" hangingPunct="1"/>
            <a:fld id="{6AA6436F-F535-473B-B510-5393FBD8C980}" type="slidenum">
              <a:rPr lang="en-US" sz="1200"/>
              <a:pPr eaLnBrk="1" hangingPunct="1"/>
              <a:t>93</a:t>
            </a:fld>
            <a:endParaRPr 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206338272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97241" indent="-306631" eaLnBrk="0" hangingPunct="0">
              <a:defRPr sz="2500">
                <a:solidFill>
                  <a:schemeClr val="tx1"/>
                </a:solidFill>
                <a:latin typeface="Times New Roman" pitchFamily="18" charset="0"/>
              </a:defRPr>
            </a:lvl2pPr>
            <a:lvl3pPr marL="1226525" indent="-245305" eaLnBrk="0" hangingPunct="0">
              <a:defRPr sz="2500">
                <a:solidFill>
                  <a:schemeClr val="tx1"/>
                </a:solidFill>
                <a:latin typeface="Times New Roman" pitchFamily="18" charset="0"/>
              </a:defRPr>
            </a:lvl3pPr>
            <a:lvl4pPr marL="1717135" indent="-245305" eaLnBrk="0" hangingPunct="0">
              <a:defRPr sz="2500">
                <a:solidFill>
                  <a:schemeClr val="tx1"/>
                </a:solidFill>
                <a:latin typeface="Times New Roman" pitchFamily="18" charset="0"/>
              </a:defRPr>
            </a:lvl4pPr>
            <a:lvl5pPr marL="2207746" indent="-245305" eaLnBrk="0" hangingPunct="0">
              <a:defRPr sz="2500">
                <a:solidFill>
                  <a:schemeClr val="tx1"/>
                </a:solidFill>
                <a:latin typeface="Times New Roman" pitchFamily="18" charset="0"/>
              </a:defRPr>
            </a:lvl5pPr>
            <a:lvl6pPr marL="2698354" indent="-245305" eaLnBrk="0" fontAlgn="base" hangingPunct="0">
              <a:spcBef>
                <a:spcPct val="0"/>
              </a:spcBef>
              <a:spcAft>
                <a:spcPct val="0"/>
              </a:spcAft>
              <a:defRPr sz="2500">
                <a:solidFill>
                  <a:schemeClr val="tx1"/>
                </a:solidFill>
                <a:latin typeface="Times New Roman" pitchFamily="18" charset="0"/>
              </a:defRPr>
            </a:lvl6pPr>
            <a:lvl7pPr marL="3188965" indent="-245305" eaLnBrk="0" fontAlgn="base" hangingPunct="0">
              <a:spcBef>
                <a:spcPct val="0"/>
              </a:spcBef>
              <a:spcAft>
                <a:spcPct val="0"/>
              </a:spcAft>
              <a:defRPr sz="2500">
                <a:solidFill>
                  <a:schemeClr val="tx1"/>
                </a:solidFill>
                <a:latin typeface="Times New Roman" pitchFamily="18" charset="0"/>
              </a:defRPr>
            </a:lvl7pPr>
            <a:lvl8pPr marL="3679575" indent="-245305" eaLnBrk="0" fontAlgn="base" hangingPunct="0">
              <a:spcBef>
                <a:spcPct val="0"/>
              </a:spcBef>
              <a:spcAft>
                <a:spcPct val="0"/>
              </a:spcAft>
              <a:defRPr sz="2500">
                <a:solidFill>
                  <a:schemeClr val="tx1"/>
                </a:solidFill>
                <a:latin typeface="Times New Roman" pitchFamily="18" charset="0"/>
              </a:defRPr>
            </a:lvl8pPr>
            <a:lvl9pPr marL="4170186" indent="-245305" eaLnBrk="0" fontAlgn="base" hangingPunct="0">
              <a:spcBef>
                <a:spcPct val="0"/>
              </a:spcBef>
              <a:spcAft>
                <a:spcPct val="0"/>
              </a:spcAft>
              <a:defRPr sz="2500">
                <a:solidFill>
                  <a:schemeClr val="tx1"/>
                </a:solidFill>
                <a:latin typeface="Times New Roman" pitchFamily="18" charset="0"/>
              </a:defRPr>
            </a:lvl9pPr>
          </a:lstStyle>
          <a:p>
            <a:pPr eaLnBrk="1" hangingPunct="1"/>
            <a:fld id="{6AA6436F-F535-473B-B510-5393FBD8C980}" type="slidenum">
              <a:rPr lang="en-US" sz="1200"/>
              <a:pPr eaLnBrk="1" hangingPunct="1"/>
              <a:t>94</a:t>
            </a:fld>
            <a:endParaRPr 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94744290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97241" indent="-306631" eaLnBrk="0" hangingPunct="0">
              <a:defRPr sz="2500">
                <a:solidFill>
                  <a:schemeClr val="tx1"/>
                </a:solidFill>
                <a:latin typeface="Times New Roman" pitchFamily="18" charset="0"/>
              </a:defRPr>
            </a:lvl2pPr>
            <a:lvl3pPr marL="1226525" indent="-245305" eaLnBrk="0" hangingPunct="0">
              <a:defRPr sz="2500">
                <a:solidFill>
                  <a:schemeClr val="tx1"/>
                </a:solidFill>
                <a:latin typeface="Times New Roman" pitchFamily="18" charset="0"/>
              </a:defRPr>
            </a:lvl3pPr>
            <a:lvl4pPr marL="1717135" indent="-245305" eaLnBrk="0" hangingPunct="0">
              <a:defRPr sz="2500">
                <a:solidFill>
                  <a:schemeClr val="tx1"/>
                </a:solidFill>
                <a:latin typeface="Times New Roman" pitchFamily="18" charset="0"/>
              </a:defRPr>
            </a:lvl4pPr>
            <a:lvl5pPr marL="2207746" indent="-245305" eaLnBrk="0" hangingPunct="0">
              <a:defRPr sz="2500">
                <a:solidFill>
                  <a:schemeClr val="tx1"/>
                </a:solidFill>
                <a:latin typeface="Times New Roman" pitchFamily="18" charset="0"/>
              </a:defRPr>
            </a:lvl5pPr>
            <a:lvl6pPr marL="2698354" indent="-245305" eaLnBrk="0" fontAlgn="base" hangingPunct="0">
              <a:spcBef>
                <a:spcPct val="0"/>
              </a:spcBef>
              <a:spcAft>
                <a:spcPct val="0"/>
              </a:spcAft>
              <a:defRPr sz="2500">
                <a:solidFill>
                  <a:schemeClr val="tx1"/>
                </a:solidFill>
                <a:latin typeface="Times New Roman" pitchFamily="18" charset="0"/>
              </a:defRPr>
            </a:lvl6pPr>
            <a:lvl7pPr marL="3188965" indent="-245305" eaLnBrk="0" fontAlgn="base" hangingPunct="0">
              <a:spcBef>
                <a:spcPct val="0"/>
              </a:spcBef>
              <a:spcAft>
                <a:spcPct val="0"/>
              </a:spcAft>
              <a:defRPr sz="2500">
                <a:solidFill>
                  <a:schemeClr val="tx1"/>
                </a:solidFill>
                <a:latin typeface="Times New Roman" pitchFamily="18" charset="0"/>
              </a:defRPr>
            </a:lvl7pPr>
            <a:lvl8pPr marL="3679575" indent="-245305" eaLnBrk="0" fontAlgn="base" hangingPunct="0">
              <a:spcBef>
                <a:spcPct val="0"/>
              </a:spcBef>
              <a:spcAft>
                <a:spcPct val="0"/>
              </a:spcAft>
              <a:defRPr sz="2500">
                <a:solidFill>
                  <a:schemeClr val="tx1"/>
                </a:solidFill>
                <a:latin typeface="Times New Roman" pitchFamily="18" charset="0"/>
              </a:defRPr>
            </a:lvl8pPr>
            <a:lvl9pPr marL="4170186" indent="-245305" eaLnBrk="0" fontAlgn="base" hangingPunct="0">
              <a:spcBef>
                <a:spcPct val="0"/>
              </a:spcBef>
              <a:spcAft>
                <a:spcPct val="0"/>
              </a:spcAft>
              <a:defRPr sz="2500">
                <a:solidFill>
                  <a:schemeClr val="tx1"/>
                </a:solidFill>
                <a:latin typeface="Times New Roman" pitchFamily="18" charset="0"/>
              </a:defRPr>
            </a:lvl9pPr>
          </a:lstStyle>
          <a:p>
            <a:pPr eaLnBrk="1" hangingPunct="1"/>
            <a:fld id="{6AA6436F-F535-473B-B510-5393FBD8C980}" type="slidenum">
              <a:rPr lang="en-US" sz="1200"/>
              <a:pPr eaLnBrk="1" hangingPunct="1"/>
              <a:t>95</a:t>
            </a:fld>
            <a:endParaRPr 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38903182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97241" indent="-306631" eaLnBrk="0" hangingPunct="0">
              <a:defRPr sz="2500">
                <a:solidFill>
                  <a:schemeClr val="tx1"/>
                </a:solidFill>
                <a:latin typeface="Times New Roman" pitchFamily="18" charset="0"/>
              </a:defRPr>
            </a:lvl2pPr>
            <a:lvl3pPr marL="1226525" indent="-245305" eaLnBrk="0" hangingPunct="0">
              <a:defRPr sz="2500">
                <a:solidFill>
                  <a:schemeClr val="tx1"/>
                </a:solidFill>
                <a:latin typeface="Times New Roman" pitchFamily="18" charset="0"/>
              </a:defRPr>
            </a:lvl3pPr>
            <a:lvl4pPr marL="1717135" indent="-245305" eaLnBrk="0" hangingPunct="0">
              <a:defRPr sz="2500">
                <a:solidFill>
                  <a:schemeClr val="tx1"/>
                </a:solidFill>
                <a:latin typeface="Times New Roman" pitchFamily="18" charset="0"/>
              </a:defRPr>
            </a:lvl4pPr>
            <a:lvl5pPr marL="2207746" indent="-245305" eaLnBrk="0" hangingPunct="0">
              <a:defRPr sz="2500">
                <a:solidFill>
                  <a:schemeClr val="tx1"/>
                </a:solidFill>
                <a:latin typeface="Times New Roman" pitchFamily="18" charset="0"/>
              </a:defRPr>
            </a:lvl5pPr>
            <a:lvl6pPr marL="2698354" indent="-245305" eaLnBrk="0" fontAlgn="base" hangingPunct="0">
              <a:spcBef>
                <a:spcPct val="0"/>
              </a:spcBef>
              <a:spcAft>
                <a:spcPct val="0"/>
              </a:spcAft>
              <a:defRPr sz="2500">
                <a:solidFill>
                  <a:schemeClr val="tx1"/>
                </a:solidFill>
                <a:latin typeface="Times New Roman" pitchFamily="18" charset="0"/>
              </a:defRPr>
            </a:lvl6pPr>
            <a:lvl7pPr marL="3188965" indent="-245305" eaLnBrk="0" fontAlgn="base" hangingPunct="0">
              <a:spcBef>
                <a:spcPct val="0"/>
              </a:spcBef>
              <a:spcAft>
                <a:spcPct val="0"/>
              </a:spcAft>
              <a:defRPr sz="2500">
                <a:solidFill>
                  <a:schemeClr val="tx1"/>
                </a:solidFill>
                <a:latin typeface="Times New Roman" pitchFamily="18" charset="0"/>
              </a:defRPr>
            </a:lvl7pPr>
            <a:lvl8pPr marL="3679575" indent="-245305" eaLnBrk="0" fontAlgn="base" hangingPunct="0">
              <a:spcBef>
                <a:spcPct val="0"/>
              </a:spcBef>
              <a:spcAft>
                <a:spcPct val="0"/>
              </a:spcAft>
              <a:defRPr sz="2500">
                <a:solidFill>
                  <a:schemeClr val="tx1"/>
                </a:solidFill>
                <a:latin typeface="Times New Roman" pitchFamily="18" charset="0"/>
              </a:defRPr>
            </a:lvl8pPr>
            <a:lvl9pPr marL="4170186" indent="-245305" eaLnBrk="0" fontAlgn="base" hangingPunct="0">
              <a:spcBef>
                <a:spcPct val="0"/>
              </a:spcBef>
              <a:spcAft>
                <a:spcPct val="0"/>
              </a:spcAft>
              <a:defRPr sz="2500">
                <a:solidFill>
                  <a:schemeClr val="tx1"/>
                </a:solidFill>
                <a:latin typeface="Times New Roman" pitchFamily="18" charset="0"/>
              </a:defRPr>
            </a:lvl9pPr>
          </a:lstStyle>
          <a:p>
            <a:pPr eaLnBrk="1" hangingPunct="1"/>
            <a:fld id="{6AA6436F-F535-473B-B510-5393FBD8C980}" type="slidenum">
              <a:rPr lang="en-US" sz="1200"/>
              <a:pPr eaLnBrk="1" hangingPunct="1"/>
              <a:t>96</a:t>
            </a:fld>
            <a:endParaRPr 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Feedback from a water plant manager:  “If my operators gave me a formal study like this with documented results and recommendations, it would provide a strong basis for making a change to my plant.  I could not ignore it”.  </a:t>
            </a:r>
          </a:p>
        </p:txBody>
      </p:sp>
    </p:spTree>
    <p:extLst>
      <p:ext uri="{BB962C8B-B14F-4D97-AF65-F5344CB8AC3E}">
        <p14:creationId xmlns:p14="http://schemas.microsoft.com/office/powerpoint/2010/main" val="247445338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Another</a:t>
            </a:r>
            <a:r>
              <a:rPr lang="en-US" baseline="0" dirty="0"/>
              <a:t> reference on applying ETSW at the Central Lake County Joint Action Water Agency was reported in the May 2007 AWWA Journal</a:t>
            </a:r>
            <a:endParaRPr lang="en-US" dirty="0"/>
          </a:p>
        </p:txBody>
      </p:sp>
      <p:sp>
        <p:nvSpPr>
          <p:cNvPr id="235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97241" indent="-306631" eaLnBrk="0" hangingPunct="0">
              <a:defRPr sz="2500">
                <a:solidFill>
                  <a:schemeClr val="tx1"/>
                </a:solidFill>
                <a:latin typeface="Times New Roman" pitchFamily="18" charset="0"/>
              </a:defRPr>
            </a:lvl2pPr>
            <a:lvl3pPr marL="1226525" indent="-245305" eaLnBrk="0" hangingPunct="0">
              <a:defRPr sz="2500">
                <a:solidFill>
                  <a:schemeClr val="tx1"/>
                </a:solidFill>
                <a:latin typeface="Times New Roman" pitchFamily="18" charset="0"/>
              </a:defRPr>
            </a:lvl3pPr>
            <a:lvl4pPr marL="1717135" indent="-245305" eaLnBrk="0" hangingPunct="0">
              <a:defRPr sz="2500">
                <a:solidFill>
                  <a:schemeClr val="tx1"/>
                </a:solidFill>
                <a:latin typeface="Times New Roman" pitchFamily="18" charset="0"/>
              </a:defRPr>
            </a:lvl4pPr>
            <a:lvl5pPr marL="2207746" indent="-245305" eaLnBrk="0" hangingPunct="0">
              <a:defRPr sz="2500">
                <a:solidFill>
                  <a:schemeClr val="tx1"/>
                </a:solidFill>
                <a:latin typeface="Times New Roman" pitchFamily="18" charset="0"/>
              </a:defRPr>
            </a:lvl5pPr>
            <a:lvl6pPr marL="2698354" indent="-245305" eaLnBrk="0" fontAlgn="base" hangingPunct="0">
              <a:spcBef>
                <a:spcPct val="0"/>
              </a:spcBef>
              <a:spcAft>
                <a:spcPct val="0"/>
              </a:spcAft>
              <a:defRPr sz="2500">
                <a:solidFill>
                  <a:schemeClr val="tx1"/>
                </a:solidFill>
                <a:latin typeface="Times New Roman" pitchFamily="18" charset="0"/>
              </a:defRPr>
            </a:lvl6pPr>
            <a:lvl7pPr marL="3188965" indent="-245305" eaLnBrk="0" fontAlgn="base" hangingPunct="0">
              <a:spcBef>
                <a:spcPct val="0"/>
              </a:spcBef>
              <a:spcAft>
                <a:spcPct val="0"/>
              </a:spcAft>
              <a:defRPr sz="2500">
                <a:solidFill>
                  <a:schemeClr val="tx1"/>
                </a:solidFill>
                <a:latin typeface="Times New Roman" pitchFamily="18" charset="0"/>
              </a:defRPr>
            </a:lvl7pPr>
            <a:lvl8pPr marL="3679575" indent="-245305" eaLnBrk="0" fontAlgn="base" hangingPunct="0">
              <a:spcBef>
                <a:spcPct val="0"/>
              </a:spcBef>
              <a:spcAft>
                <a:spcPct val="0"/>
              </a:spcAft>
              <a:defRPr sz="2500">
                <a:solidFill>
                  <a:schemeClr val="tx1"/>
                </a:solidFill>
                <a:latin typeface="Times New Roman" pitchFamily="18" charset="0"/>
              </a:defRPr>
            </a:lvl8pPr>
            <a:lvl9pPr marL="4170186" indent="-245305" eaLnBrk="0" fontAlgn="base" hangingPunct="0">
              <a:spcBef>
                <a:spcPct val="0"/>
              </a:spcBef>
              <a:spcAft>
                <a:spcPct val="0"/>
              </a:spcAft>
              <a:defRPr sz="2500">
                <a:solidFill>
                  <a:schemeClr val="tx1"/>
                </a:solidFill>
                <a:latin typeface="Times New Roman" pitchFamily="18" charset="0"/>
              </a:defRPr>
            </a:lvl9pPr>
          </a:lstStyle>
          <a:p>
            <a:pPr eaLnBrk="1" hangingPunct="1"/>
            <a:fld id="{F3AE257C-907F-4F44-A412-F9683211A2B5}" type="slidenum">
              <a:rPr lang="en-US" sz="1200"/>
              <a:pPr eaLnBrk="1" hangingPunct="1"/>
              <a:t>97</a:t>
            </a:fld>
            <a:endParaRPr lang="en-US" sz="1200" dirty="0"/>
          </a:p>
        </p:txBody>
      </p:sp>
    </p:spTree>
    <p:extLst>
      <p:ext uri="{BB962C8B-B14F-4D97-AF65-F5344CB8AC3E}">
        <p14:creationId xmlns:p14="http://schemas.microsoft.com/office/powerpoint/2010/main" val="300053723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B16B40C-55BC-41FF-8D21-708E5BBCE015}" type="slidenum">
              <a:rPr lang="en-US" smtClean="0"/>
              <a:pPr>
                <a:defRPr/>
              </a:pPr>
              <a:t>98</a:t>
            </a:fld>
            <a:endParaRPr lang="en-US" dirty="0"/>
          </a:p>
        </p:txBody>
      </p:sp>
    </p:spTree>
    <p:extLst>
      <p:ext uri="{BB962C8B-B14F-4D97-AF65-F5344CB8AC3E}">
        <p14:creationId xmlns:p14="http://schemas.microsoft.com/office/powerpoint/2010/main" val="183270035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97241" indent="-306631" eaLnBrk="0" hangingPunct="0">
              <a:defRPr sz="2500">
                <a:solidFill>
                  <a:schemeClr val="tx1"/>
                </a:solidFill>
                <a:latin typeface="Times New Roman" pitchFamily="18" charset="0"/>
              </a:defRPr>
            </a:lvl2pPr>
            <a:lvl3pPr marL="1226525" indent="-245305" eaLnBrk="0" hangingPunct="0">
              <a:defRPr sz="2500">
                <a:solidFill>
                  <a:schemeClr val="tx1"/>
                </a:solidFill>
                <a:latin typeface="Times New Roman" pitchFamily="18" charset="0"/>
              </a:defRPr>
            </a:lvl3pPr>
            <a:lvl4pPr marL="1717135" indent="-245305" eaLnBrk="0" hangingPunct="0">
              <a:defRPr sz="2500">
                <a:solidFill>
                  <a:schemeClr val="tx1"/>
                </a:solidFill>
                <a:latin typeface="Times New Roman" pitchFamily="18" charset="0"/>
              </a:defRPr>
            </a:lvl4pPr>
            <a:lvl5pPr marL="2207746" indent="-245305" eaLnBrk="0" hangingPunct="0">
              <a:defRPr sz="2500">
                <a:solidFill>
                  <a:schemeClr val="tx1"/>
                </a:solidFill>
                <a:latin typeface="Times New Roman" pitchFamily="18" charset="0"/>
              </a:defRPr>
            </a:lvl5pPr>
            <a:lvl6pPr marL="2698354" indent="-245305" eaLnBrk="0" fontAlgn="base" hangingPunct="0">
              <a:spcBef>
                <a:spcPct val="0"/>
              </a:spcBef>
              <a:spcAft>
                <a:spcPct val="0"/>
              </a:spcAft>
              <a:defRPr sz="2500">
                <a:solidFill>
                  <a:schemeClr val="tx1"/>
                </a:solidFill>
                <a:latin typeface="Times New Roman" pitchFamily="18" charset="0"/>
              </a:defRPr>
            </a:lvl6pPr>
            <a:lvl7pPr marL="3188965" indent="-245305" eaLnBrk="0" fontAlgn="base" hangingPunct="0">
              <a:spcBef>
                <a:spcPct val="0"/>
              </a:spcBef>
              <a:spcAft>
                <a:spcPct val="0"/>
              </a:spcAft>
              <a:defRPr sz="2500">
                <a:solidFill>
                  <a:schemeClr val="tx1"/>
                </a:solidFill>
                <a:latin typeface="Times New Roman" pitchFamily="18" charset="0"/>
              </a:defRPr>
            </a:lvl7pPr>
            <a:lvl8pPr marL="3679575" indent="-245305" eaLnBrk="0" fontAlgn="base" hangingPunct="0">
              <a:spcBef>
                <a:spcPct val="0"/>
              </a:spcBef>
              <a:spcAft>
                <a:spcPct val="0"/>
              </a:spcAft>
              <a:defRPr sz="2500">
                <a:solidFill>
                  <a:schemeClr val="tx1"/>
                </a:solidFill>
                <a:latin typeface="Times New Roman" pitchFamily="18" charset="0"/>
              </a:defRPr>
            </a:lvl8pPr>
            <a:lvl9pPr marL="4170186" indent="-245305" eaLnBrk="0" fontAlgn="base" hangingPunct="0">
              <a:spcBef>
                <a:spcPct val="0"/>
              </a:spcBef>
              <a:spcAft>
                <a:spcPct val="0"/>
              </a:spcAft>
              <a:defRPr sz="2500">
                <a:solidFill>
                  <a:schemeClr val="tx1"/>
                </a:solidFill>
                <a:latin typeface="Times New Roman" pitchFamily="18" charset="0"/>
              </a:defRPr>
            </a:lvl9pPr>
          </a:lstStyle>
          <a:p>
            <a:pPr eaLnBrk="1" hangingPunct="1"/>
            <a:fld id="{6AA6436F-F535-473B-B510-5393FBD8C980}" type="slidenum">
              <a:rPr lang="en-US" sz="1200"/>
              <a:pPr eaLnBrk="1" hangingPunct="1"/>
              <a:t>99</a:t>
            </a:fld>
            <a:endParaRPr 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4852703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685800" y="682625"/>
            <a:ext cx="7772400" cy="1470025"/>
          </a:xfrm>
        </p:spPr>
        <p:txBody>
          <a:bodyPr/>
          <a:lstStyle>
            <a:lvl1pPr algn="ctr">
              <a:defRPr/>
            </a:lvl1pPr>
          </a:lstStyle>
          <a:p>
            <a:r>
              <a:rPr lang="en-US"/>
              <a:t>Title</a:t>
            </a:r>
          </a:p>
        </p:txBody>
      </p:sp>
      <p:sp>
        <p:nvSpPr>
          <p:cNvPr id="6147" name="Rectangle 3"/>
          <p:cNvSpPr>
            <a:spLocks noGrp="1" noChangeArrowheads="1"/>
          </p:cNvSpPr>
          <p:nvPr>
            <p:ph type="subTitle" idx="1"/>
          </p:nvPr>
        </p:nvSpPr>
        <p:spPr>
          <a:xfrm>
            <a:off x="1371600" y="2438400"/>
            <a:ext cx="6400800" cy="1752600"/>
          </a:xfrm>
        </p:spPr>
        <p:txBody>
          <a:bodyPr/>
          <a:lstStyle>
            <a:lvl1pPr marL="0" indent="0" algn="ctr">
              <a:buFontTx/>
              <a:buNone/>
              <a:defRPr sz="1400"/>
            </a:lvl1pPr>
          </a:lstStyle>
          <a:p>
            <a:r>
              <a:rPr lang="en-US"/>
              <a:t>Click to edit Master subtitle style</a:t>
            </a:r>
          </a:p>
        </p:txBody>
      </p:sp>
      <p:sp>
        <p:nvSpPr>
          <p:cNvPr id="5" name="Rectangle 5"/>
          <p:cNvSpPr>
            <a:spLocks noGrp="1" noChangeArrowheads="1"/>
          </p:cNvSpPr>
          <p:nvPr>
            <p:ph type="ftr" sz="quarter" idx="10"/>
          </p:nvPr>
        </p:nvSpPr>
        <p:spPr>
          <a:xfrm>
            <a:off x="2895600" y="6096000"/>
            <a:ext cx="2895600" cy="476250"/>
          </a:xfrm>
        </p:spPr>
        <p:txBody>
          <a:bodyPr/>
          <a:lstStyle>
            <a:lvl1pPr algn="l" eaLnBrk="0" hangingPunct="0">
              <a:spcBef>
                <a:spcPct val="50000"/>
              </a:spcBef>
              <a:defRPr/>
            </a:lvl1pPr>
          </a:lstStyle>
          <a:p>
            <a:pPr>
              <a:defRPr/>
            </a:pPr>
            <a:r>
              <a:rPr lang="en-US"/>
              <a:t>(Enter) DEPARTMENT (ALL CAPS)</a:t>
            </a:r>
            <a:br>
              <a:rPr lang="en-US"/>
            </a:br>
            <a:r>
              <a:rPr lang="en-US"/>
              <a:t>(Enter) Division or Office (Mixed Case)</a:t>
            </a:r>
          </a:p>
          <a:p>
            <a:pPr>
              <a:defRPr/>
            </a:pPr>
            <a:endParaRPr lang="en-US"/>
          </a:p>
        </p:txBody>
      </p:sp>
    </p:spTree>
    <p:extLst>
      <p:ext uri="{BB962C8B-B14F-4D97-AF65-F5344CB8AC3E}">
        <p14:creationId xmlns:p14="http://schemas.microsoft.com/office/powerpoint/2010/main" val="1358974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p:cNvSpPr>
            <a:spLocks noGrp="1" noChangeArrowheads="1"/>
          </p:cNvSpPr>
          <p:nvPr>
            <p:ph type="sldNum" sz="quarter" idx="11"/>
          </p:nvPr>
        </p:nvSpPr>
        <p:spPr>
          <a:ln/>
        </p:spPr>
        <p:txBody>
          <a:bodyPr/>
          <a:lstStyle>
            <a:lvl1pPr>
              <a:defRPr/>
            </a:lvl1pPr>
          </a:lstStyle>
          <a:p>
            <a:fld id="{44DE99BE-E22B-4B4E-B9E8-34C6D6268E68}" type="slidenum">
              <a:rPr lang="en-US"/>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031683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440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440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p:cNvSpPr>
            <a:spLocks noGrp="1" noChangeArrowheads="1"/>
          </p:cNvSpPr>
          <p:nvPr>
            <p:ph type="sldNum" sz="quarter" idx="11"/>
          </p:nvPr>
        </p:nvSpPr>
        <p:spPr>
          <a:ln/>
        </p:spPr>
        <p:txBody>
          <a:bodyPr/>
          <a:lstStyle>
            <a:lvl1pPr>
              <a:defRPr/>
            </a:lvl1pPr>
          </a:lstStyle>
          <a:p>
            <a:fld id="{EB02A9CF-102A-4E27-8DFE-823C2B94E0E3}" type="slidenum">
              <a:rPr lang="en-US"/>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2546409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hart Placeholder 2"/>
          <p:cNvSpPr>
            <a:spLocks noGrp="1"/>
          </p:cNvSpPr>
          <p:nvPr>
            <p:ph type="chart" idx="1"/>
          </p:nvPr>
        </p:nvSpPr>
        <p:spPr>
          <a:xfrm>
            <a:off x="685800" y="1981200"/>
            <a:ext cx="7772400" cy="4114800"/>
          </a:xfrm>
        </p:spPr>
        <p:txBody>
          <a:bodyPr/>
          <a:lstStyle/>
          <a:p>
            <a:pPr lvl="0"/>
            <a:endParaRPr lang="en-US" noProof="0" dirty="0"/>
          </a:p>
        </p:txBody>
      </p:sp>
      <p:sp>
        <p:nvSpPr>
          <p:cNvPr id="4" name="Rectangle 6"/>
          <p:cNvSpPr>
            <a:spLocks noGrp="1" noChangeArrowheads="1"/>
          </p:cNvSpPr>
          <p:nvPr>
            <p:ph type="dt" sz="half" idx="10"/>
          </p:nvPr>
        </p:nvSpPr>
        <p:spPr>
          <a:xfrm>
            <a:off x="304800" y="5943600"/>
            <a:ext cx="3505200" cy="476250"/>
          </a:xfrm>
          <a:prstGeom prst="rect">
            <a:avLst/>
          </a:prstGeom>
          <a:ln/>
        </p:spPr>
        <p:txBody>
          <a:bodyPr/>
          <a:lstStyle>
            <a:lvl1pPr>
              <a:defRPr/>
            </a:lvl1pPr>
          </a:lstStyle>
          <a:p>
            <a:pPr>
              <a:defRPr/>
            </a:pPr>
            <a:endParaRPr lang="en-US" dirty="0"/>
          </a:p>
        </p:txBody>
      </p:sp>
      <p:sp>
        <p:nvSpPr>
          <p:cNvPr id="5" name="Rectangle 7"/>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8"/>
          <p:cNvSpPr>
            <a:spLocks noGrp="1" noChangeArrowheads="1"/>
          </p:cNvSpPr>
          <p:nvPr>
            <p:ph type="sldNum" sz="quarter" idx="12"/>
          </p:nvPr>
        </p:nvSpPr>
        <p:spPr>
          <a:ln/>
        </p:spPr>
        <p:txBody>
          <a:bodyPr/>
          <a:lstStyle>
            <a:lvl1pPr>
              <a:defRPr/>
            </a:lvl1pPr>
          </a:lstStyle>
          <a:p>
            <a:pPr>
              <a:defRPr/>
            </a:pPr>
            <a:fld id="{141EB05A-18F4-4742-87CC-F9BA2A10878B}" type="slidenum">
              <a:rPr lang="en-US"/>
              <a:pPr>
                <a:defRPr/>
              </a:pPr>
              <a:t>‹#›</a:t>
            </a:fld>
            <a:endParaRPr lang="en-US" dirty="0"/>
          </a:p>
        </p:txBody>
      </p:sp>
    </p:spTree>
    <p:extLst>
      <p:ext uri="{BB962C8B-B14F-4D97-AF65-F5344CB8AC3E}">
        <p14:creationId xmlns:p14="http://schemas.microsoft.com/office/powerpoint/2010/main" val="2520594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cSld name="1_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lipArt Placeholder 2"/>
          <p:cNvSpPr>
            <a:spLocks noGrp="1"/>
          </p:cNvSpPr>
          <p:nvPr>
            <p:ph type="clipArt" sz="half" idx="1"/>
          </p:nvPr>
        </p:nvSpPr>
        <p:spPr>
          <a:xfrm>
            <a:off x="685800" y="1981200"/>
            <a:ext cx="3810000" cy="4114800"/>
          </a:xfrm>
        </p:spPr>
        <p:txBody>
          <a:bodyPr/>
          <a:lstStyle/>
          <a:p>
            <a:pPr lvl="0"/>
            <a:endParaRPr lang="en-US" noProof="0" dirty="0"/>
          </a:p>
        </p:txBody>
      </p:sp>
      <p:sp>
        <p:nvSpPr>
          <p:cNvPr id="4" name="Text Placeholder 3"/>
          <p:cNvSpPr>
            <a:spLocks noGrp="1"/>
          </p:cNvSpPr>
          <p:nvPr>
            <p:ph type="body"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054"/>
          <p:cNvSpPr>
            <a:spLocks noGrp="1" noChangeArrowheads="1"/>
          </p:cNvSpPr>
          <p:nvPr>
            <p:ph type="dt" sz="half" idx="10"/>
          </p:nvPr>
        </p:nvSpPr>
        <p:spPr>
          <a:xfrm>
            <a:off x="304800" y="5943600"/>
            <a:ext cx="3505200" cy="476250"/>
          </a:xfrm>
          <a:prstGeom prst="rect">
            <a:avLst/>
          </a:prstGeom>
          <a:ln/>
        </p:spPr>
        <p:txBody>
          <a:bodyPr/>
          <a:lstStyle>
            <a:lvl1pPr>
              <a:defRPr/>
            </a:lvl1pPr>
          </a:lstStyle>
          <a:p>
            <a:pPr>
              <a:defRPr/>
            </a:pPr>
            <a:endParaRPr lang="en-US" dirty="0"/>
          </a:p>
        </p:txBody>
      </p:sp>
      <p:sp>
        <p:nvSpPr>
          <p:cNvPr id="6" name="Rectangle 205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056"/>
          <p:cNvSpPr>
            <a:spLocks noGrp="1" noChangeArrowheads="1"/>
          </p:cNvSpPr>
          <p:nvPr>
            <p:ph type="sldNum" sz="quarter" idx="12"/>
          </p:nvPr>
        </p:nvSpPr>
        <p:spPr>
          <a:ln/>
        </p:spPr>
        <p:txBody>
          <a:bodyPr/>
          <a:lstStyle>
            <a:lvl1pPr>
              <a:defRPr/>
            </a:lvl1pPr>
          </a:lstStyle>
          <a:p>
            <a:pPr>
              <a:defRPr/>
            </a:pPr>
            <a:fld id="{23125F7C-20F4-4C30-9447-7C008B2F159F}" type="slidenum">
              <a:rPr lang="en-US"/>
              <a:pPr>
                <a:defRPr/>
              </a:pPr>
              <a:t>‹#›</a:t>
            </a:fld>
            <a:endParaRPr lang="en-US" dirty="0"/>
          </a:p>
        </p:txBody>
      </p:sp>
    </p:spTree>
    <p:extLst>
      <p:ext uri="{BB962C8B-B14F-4D97-AF65-F5344CB8AC3E}">
        <p14:creationId xmlns:p14="http://schemas.microsoft.com/office/powerpoint/2010/main" val="30319595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hartAndTx">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hart Placeholder 2"/>
          <p:cNvSpPr>
            <a:spLocks noGrp="1"/>
          </p:cNvSpPr>
          <p:nvPr>
            <p:ph type="chart" sz="half" idx="1"/>
          </p:nvPr>
        </p:nvSpPr>
        <p:spPr>
          <a:xfrm>
            <a:off x="685800" y="1981200"/>
            <a:ext cx="3810000" cy="4114800"/>
          </a:xfrm>
        </p:spPr>
        <p:txBody>
          <a:bodyPr/>
          <a:lstStyle/>
          <a:p>
            <a:pPr lvl="0"/>
            <a:endParaRPr lang="en-US" noProof="0" dirty="0"/>
          </a:p>
        </p:txBody>
      </p:sp>
      <p:sp>
        <p:nvSpPr>
          <p:cNvPr id="4" name="Text Placeholder 3"/>
          <p:cNvSpPr>
            <a:spLocks noGrp="1"/>
          </p:cNvSpPr>
          <p:nvPr>
            <p:ph type="body"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387827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477000" y="6416675"/>
            <a:ext cx="2133600" cy="365125"/>
          </a:xfrm>
          <a:prstGeom prst="rect">
            <a:avLst/>
          </a:prstGeom>
        </p:spPr>
        <p:txBody>
          <a:bodyPr/>
          <a:lstStyle>
            <a:lvl1pPr>
              <a:defRPr/>
            </a:lvl1pPr>
            <a:extLst/>
          </a:lstStyle>
          <a:p>
            <a:pPr>
              <a:defRPr/>
            </a:pPr>
            <a:fld id="{BFCA204B-0E9F-4CFE-BA6A-735D04AA64FA}" type="datetimeFigureOut">
              <a:rPr lang="en-US"/>
              <a:pPr>
                <a:defRPr/>
              </a:pPr>
              <a:t>3/22/2024</a:t>
            </a:fld>
            <a:endParaRPr lang="en-US" dirty="0"/>
          </a:p>
        </p:txBody>
      </p:sp>
      <p:sp>
        <p:nvSpPr>
          <p:cNvPr id="3" name="Footer Placeholder 2"/>
          <p:cNvSpPr>
            <a:spLocks noGrp="1"/>
          </p:cNvSpPr>
          <p:nvPr>
            <p:ph type="ftr" sz="quarter" idx="11"/>
          </p:nvPr>
        </p:nvSpPr>
        <p:spPr/>
        <p:txBody>
          <a:bodyPr/>
          <a:lstStyle>
            <a:lvl1pPr>
              <a:defRPr/>
            </a:lvl1pPr>
            <a:extLst/>
          </a:lstStyle>
          <a:p>
            <a:pPr>
              <a:defRPr/>
            </a:pPr>
            <a:endParaRPr lang="en-US"/>
          </a:p>
        </p:txBody>
      </p:sp>
      <p:sp>
        <p:nvSpPr>
          <p:cNvPr id="4" name="Slide Number Placeholder 3"/>
          <p:cNvSpPr>
            <a:spLocks noGrp="1"/>
          </p:cNvSpPr>
          <p:nvPr>
            <p:ph type="sldNum" sz="quarter" idx="12"/>
          </p:nvPr>
        </p:nvSpPr>
        <p:spPr/>
        <p:txBody>
          <a:bodyPr/>
          <a:lstStyle>
            <a:lvl1pPr>
              <a:defRPr/>
            </a:lvl1pPr>
          </a:lstStyle>
          <a:p>
            <a:fld id="{94112E26-2BAC-4D77-96D6-F99AD6AD611A}" type="slidenum">
              <a:rPr lang="en-US"/>
              <a:pPr/>
              <a:t>‹#›</a:t>
            </a:fld>
            <a:endParaRPr lang="en-US"/>
          </a:p>
        </p:txBody>
      </p:sp>
    </p:spTree>
    <p:extLst>
      <p:ext uri="{BB962C8B-B14F-4D97-AF65-F5344CB8AC3E}">
        <p14:creationId xmlns:p14="http://schemas.microsoft.com/office/powerpoint/2010/main" val="1568131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4"/>
          <p:cNvSpPr>
            <a:spLocks noGrp="1"/>
          </p:cNvSpPr>
          <p:nvPr>
            <p:ph type="sldNum" sz="quarter" idx="11"/>
          </p:nvPr>
        </p:nvSpPr>
        <p:spPr/>
        <p:txBody>
          <a:bodyPr/>
          <a:lstStyle>
            <a:lvl1pPr>
              <a:defRPr/>
            </a:lvl1pPr>
          </a:lstStyle>
          <a:p>
            <a:fld id="{FEA73A45-DEBE-46C3-90ED-D5A73A98762E}" type="slidenum">
              <a:rPr lang="en-US"/>
              <a:pPr/>
              <a:t>‹#›</a:t>
            </a:fld>
            <a:endParaRPr lang="en-US"/>
          </a:p>
        </p:txBody>
      </p:sp>
      <p:sp>
        <p:nvSpPr>
          <p:cNvPr id="7" name="Footer Placeholder 5"/>
          <p:cNvSpPr>
            <a:spLocks noGrp="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3274955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478185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8"/>
          <p:cNvSpPr>
            <a:spLocks noGrp="1" noChangeArrowheads="1"/>
          </p:cNvSpPr>
          <p:nvPr>
            <p:ph type="sldNum" sz="quarter" idx="11"/>
          </p:nvPr>
        </p:nvSpPr>
        <p:spPr>
          <a:ln/>
        </p:spPr>
        <p:txBody>
          <a:bodyPr/>
          <a:lstStyle>
            <a:lvl1pPr>
              <a:defRPr/>
            </a:lvl1pPr>
          </a:lstStyle>
          <a:p>
            <a:fld id="{6202E4F0-7908-478E-93B8-2B1EE84DB418}" type="slidenum">
              <a:rPr lang="en-US"/>
              <a:pPr/>
              <a:t>‹#›</a:t>
            </a:fld>
            <a:endParaRPr lang="en-US"/>
          </a:p>
        </p:txBody>
      </p:sp>
      <p:sp>
        <p:nvSpPr>
          <p:cNvPr id="7"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886029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8"/>
          <p:cNvSpPr>
            <a:spLocks noGrp="1" noChangeArrowheads="1"/>
          </p:cNvSpPr>
          <p:nvPr>
            <p:ph type="sldNum" sz="quarter" idx="11"/>
          </p:nvPr>
        </p:nvSpPr>
        <p:spPr>
          <a:ln/>
        </p:spPr>
        <p:txBody>
          <a:bodyPr/>
          <a:lstStyle>
            <a:lvl1pPr>
              <a:defRPr/>
            </a:lvl1pPr>
          </a:lstStyle>
          <a:p>
            <a:fld id="{E7B96580-BB25-4E73-A5D4-2603A8AAA47C}" type="slidenum">
              <a:rPr lang="en-US"/>
              <a:pPr/>
              <a:t>‹#›</a:t>
            </a:fld>
            <a:endParaRPr lang="en-US"/>
          </a:p>
        </p:txBody>
      </p:sp>
      <p:sp>
        <p:nvSpPr>
          <p:cNvPr id="9"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400045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Rectangle 8"/>
          <p:cNvSpPr>
            <a:spLocks noGrp="1" noChangeArrowheads="1"/>
          </p:cNvSpPr>
          <p:nvPr>
            <p:ph type="sldNum" sz="quarter" idx="11"/>
          </p:nvPr>
        </p:nvSpPr>
        <p:spPr>
          <a:ln/>
        </p:spPr>
        <p:txBody>
          <a:bodyPr/>
          <a:lstStyle>
            <a:lvl1pPr>
              <a:defRPr/>
            </a:lvl1pPr>
          </a:lstStyle>
          <a:p>
            <a:fld id="{43D80576-9188-4A37-9804-1F69119B15CA}" type="slidenum">
              <a:rPr lang="en-US"/>
              <a:pPr/>
              <a:t>‹#›</a:t>
            </a:fld>
            <a:endParaRPr lang="en-US"/>
          </a:p>
        </p:txBody>
      </p:sp>
      <p:sp>
        <p:nvSpPr>
          <p:cNvPr id="5"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13889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02397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885062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Rectangle 8"/>
          <p:cNvSpPr>
            <a:spLocks noGrp="1" noChangeArrowheads="1"/>
          </p:cNvSpPr>
          <p:nvPr>
            <p:ph type="sldNum" sz="quarter" idx="11"/>
          </p:nvPr>
        </p:nvSpPr>
        <p:spPr>
          <a:ln/>
        </p:spPr>
        <p:txBody>
          <a:bodyPr/>
          <a:lstStyle>
            <a:lvl1pPr>
              <a:defRPr/>
            </a:lvl1pPr>
          </a:lstStyle>
          <a:p>
            <a:fld id="{1907E568-B9D4-43C3-9A5A-749D384B4974}" type="slidenum">
              <a:rPr lang="en-US"/>
              <a:pPr/>
              <a:t>‹#›</a:t>
            </a:fld>
            <a:endParaRPr lang="en-US"/>
          </a:p>
        </p:txBody>
      </p:sp>
      <p:sp>
        <p:nvSpPr>
          <p:cNvPr id="7"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941892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2" descr="Power Point Template PG 2 new sm"/>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600200"/>
            <a:ext cx="8229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128" name="Rectangle 8"/>
          <p:cNvSpPr>
            <a:spLocks noGrp="1" noChangeArrowheads="1"/>
          </p:cNvSpPr>
          <p:nvPr>
            <p:ph type="sldNum" sz="quarter" idx="4"/>
          </p:nvPr>
        </p:nvSpPr>
        <p:spPr bwMode="auto">
          <a:xfrm>
            <a:off x="304800" y="6477000"/>
            <a:ext cx="2133600" cy="247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Arial" panose="020B0604020202020204" pitchFamily="34" charset="0"/>
              </a:defRPr>
            </a:lvl1pPr>
          </a:lstStyle>
          <a:p>
            <a:fld id="{BBF5B1D0-3FBF-4BEB-A9C8-333BAFE4EA52}" type="slidenum">
              <a:rPr lang="en-US"/>
              <a:pPr/>
              <a:t>‹#›</a:t>
            </a:fld>
            <a:endParaRPr lang="en-US"/>
          </a:p>
        </p:txBody>
      </p:sp>
      <p:sp>
        <p:nvSpPr>
          <p:cNvPr id="5130" name="Rectangle 10"/>
          <p:cNvSpPr>
            <a:spLocks noGrp="1" noChangeArrowheads="1"/>
          </p:cNvSpPr>
          <p:nvPr>
            <p:ph type="ftr" sz="quarter" idx="3"/>
          </p:nvPr>
        </p:nvSpPr>
        <p:spPr bwMode="auto">
          <a:xfrm>
            <a:off x="3124200" y="6477000"/>
            <a:ext cx="2895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3789" r:id="rId1"/>
    <p:sldLayoutId id="2147483790"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94" r:id="rId12"/>
    <p:sldLayoutId id="2147483796" r:id="rId13"/>
    <p:sldLayoutId id="2147483797" r:id="rId14"/>
    <p:sldLayoutId id="2147483798" r:id="rId15"/>
  </p:sldLayoutIdLst>
  <p:hf hdr="0" ftr="0"/>
  <p:txStyles>
    <p:titleStyle>
      <a:lvl1pPr algn="l" rtl="0" eaLnBrk="0" fontAlgn="base" hangingPunct="0">
        <a:spcBef>
          <a:spcPct val="0"/>
        </a:spcBef>
        <a:spcAft>
          <a:spcPct val="0"/>
        </a:spcAft>
        <a:defRPr sz="3200" b="1">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charset="0"/>
        </a:defRPr>
      </a:lvl2pPr>
      <a:lvl3pPr algn="l" rtl="0" eaLnBrk="0" fontAlgn="base" hangingPunct="0">
        <a:spcBef>
          <a:spcPct val="0"/>
        </a:spcBef>
        <a:spcAft>
          <a:spcPct val="0"/>
        </a:spcAft>
        <a:defRPr sz="3200" b="1">
          <a:solidFill>
            <a:srgbClr val="005595"/>
          </a:solidFill>
          <a:latin typeface="Arial" charset="0"/>
        </a:defRPr>
      </a:lvl3pPr>
      <a:lvl4pPr algn="l" rtl="0" eaLnBrk="0" fontAlgn="base" hangingPunct="0">
        <a:spcBef>
          <a:spcPct val="0"/>
        </a:spcBef>
        <a:spcAft>
          <a:spcPct val="0"/>
        </a:spcAft>
        <a:defRPr sz="3200" b="1">
          <a:solidFill>
            <a:srgbClr val="005595"/>
          </a:solidFill>
          <a:latin typeface="Arial" charset="0"/>
        </a:defRPr>
      </a:lvl4pPr>
      <a:lvl5pPr algn="l" rtl="0" eaLnBrk="0" fontAlgn="base" hangingPunct="0">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p:titleStyle>
    <p:body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119.xml"/><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20.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120.xml"/><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21.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25.xml"/><Relationship Id="rId1" Type="http://schemas.openxmlformats.org/officeDocument/2006/relationships/slideLayout" Target="../slideLayouts/slideLayout2.xml"/><Relationship Id="rId4" Type="http://schemas.openxmlformats.org/officeDocument/2006/relationships/image" Target="../media/image91.png"/></Relationships>
</file>

<file path=ppt/slides/_rels/slide126.xml.rels><?xml version="1.0" encoding="UTF-8" standalone="yes"?>
<Relationships xmlns="http://schemas.openxmlformats.org/package/2006/relationships"><Relationship Id="rId3" Type="http://schemas.openxmlformats.org/officeDocument/2006/relationships/notesSlide" Target="../notesSlides/notesSlide126.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92.jpeg"/></Relationships>
</file>

<file path=ppt/slides/_rels/slide127.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128.xml"/><Relationship Id="rId1" Type="http://schemas.openxmlformats.org/officeDocument/2006/relationships/slideLayout" Target="../slideLayouts/slideLayout2.xml"/><Relationship Id="rId4" Type="http://schemas.openxmlformats.org/officeDocument/2006/relationships/image" Target="../media/image95.png"/></Relationships>
</file>

<file path=ppt/slides/_rels/slide129.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3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30.xml"/><Relationship Id="rId1" Type="http://schemas.openxmlformats.org/officeDocument/2006/relationships/slideLayout" Target="../slideLayouts/slideLayout2.xml"/><Relationship Id="rId5" Type="http://schemas.openxmlformats.org/officeDocument/2006/relationships/image" Target="../media/image99.png"/><Relationship Id="rId4" Type="http://schemas.openxmlformats.org/officeDocument/2006/relationships/image" Target="../media/image98.png"/></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32.xml"/><Relationship Id="rId1" Type="http://schemas.openxmlformats.org/officeDocument/2006/relationships/slideLayout" Target="../slideLayouts/slideLayout2.xml"/><Relationship Id="rId4" Type="http://schemas.openxmlformats.org/officeDocument/2006/relationships/image" Target="../media/image101.png"/></Relationships>
</file>

<file path=ppt/slides/_rels/slide133.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135.xml"/><Relationship Id="rId1" Type="http://schemas.openxmlformats.org/officeDocument/2006/relationships/slideLayout" Target="../slideLayouts/slideLayout2.xml"/><Relationship Id="rId4" Type="http://schemas.openxmlformats.org/officeDocument/2006/relationships/image" Target="../media/image105.jpeg"/></Relationships>
</file>

<file path=ppt/slides/_rels/slide13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36.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37.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138.xml"/><Relationship Id="rId1" Type="http://schemas.openxmlformats.org/officeDocument/2006/relationships/slideLayout" Target="../slideLayouts/slideLayout2.xml"/><Relationship Id="rId5" Type="http://schemas.openxmlformats.org/officeDocument/2006/relationships/image" Target="../media/image110.jpeg"/><Relationship Id="rId4" Type="http://schemas.openxmlformats.org/officeDocument/2006/relationships/image" Target="../media/image109.png"/></Relationships>
</file>

<file path=ppt/slides/_rels/slide139.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13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15.JPG"/></Relationships>
</file>

<file path=ppt/slides/_rels/slide140.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140.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141.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142.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143.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4.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145.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10statesstandards.com/index.html" TargetMode="External"/><Relationship Id="rId2" Type="http://schemas.openxmlformats.org/officeDocument/2006/relationships/notesSlide" Target="../notesSlides/notesSlide31.xml"/><Relationship Id="rId1" Type="http://schemas.openxmlformats.org/officeDocument/2006/relationships/slideLayout" Target="../slideLayouts/slideLayout15.xml"/><Relationship Id="rId5" Type="http://schemas.openxmlformats.org/officeDocument/2006/relationships/image" Target="../media/image28.png"/><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3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45.xml"/><Relationship Id="rId1" Type="http://schemas.openxmlformats.org/officeDocument/2006/relationships/slideLayout" Target="../slideLayouts/slideLayout12.xml"/><Relationship Id="rId4" Type="http://schemas.openxmlformats.org/officeDocument/2006/relationships/image" Target="../media/image44.emf"/></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48.xml"/><Relationship Id="rId1" Type="http://schemas.openxmlformats.org/officeDocument/2006/relationships/slideLayout" Target="../slideLayouts/slideLayout12.xml"/><Relationship Id="rId4" Type="http://schemas.openxmlformats.org/officeDocument/2006/relationships/image" Target="../media/image45.emf"/></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5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5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57.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5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5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62.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6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67.jpeg"/></Relationships>
</file>

<file path=ppt/slides/_rels/slide68.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9.xml"/><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jpe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74.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75.xml"/><Relationship Id="rId1" Type="http://schemas.openxmlformats.org/officeDocument/2006/relationships/slideLayout" Target="../slideLayouts/slideLayout14.xml"/><Relationship Id="rId4" Type="http://schemas.openxmlformats.org/officeDocument/2006/relationships/image" Target="../media/image73.emf"/></Relationships>
</file>

<file path=ppt/slides/_rels/slide76.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304800" y="381000"/>
            <a:ext cx="8534400" cy="54102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5122" name="Title 1"/>
          <p:cNvSpPr>
            <a:spLocks noGrp="1"/>
          </p:cNvSpPr>
          <p:nvPr>
            <p:ph type="title"/>
          </p:nvPr>
        </p:nvSpPr>
        <p:spPr>
          <a:xfrm>
            <a:off x="533400" y="228600"/>
            <a:ext cx="8229600" cy="1143000"/>
          </a:xfrm>
        </p:spPr>
        <p:txBody>
          <a:bodyPr/>
          <a:lstStyle/>
          <a:p>
            <a:pPr algn="ctr"/>
            <a:r>
              <a:rPr lang="en-US" dirty="0"/>
              <a:t>Class Outline</a:t>
            </a:r>
          </a:p>
        </p:txBody>
      </p:sp>
      <p:sp>
        <p:nvSpPr>
          <p:cNvPr id="5123" name="Content Placeholder 2"/>
          <p:cNvSpPr>
            <a:spLocks noGrp="1"/>
          </p:cNvSpPr>
          <p:nvPr>
            <p:ph idx="1"/>
          </p:nvPr>
        </p:nvSpPr>
        <p:spPr>
          <a:xfrm>
            <a:off x="457200" y="1219200"/>
            <a:ext cx="8229600" cy="4114800"/>
          </a:xfrm>
        </p:spPr>
        <p:txBody>
          <a:bodyPr/>
          <a:lstStyle/>
          <a:p>
            <a:pPr marL="0" indent="0">
              <a:lnSpc>
                <a:spcPct val="150000"/>
              </a:lnSpc>
              <a:spcBef>
                <a:spcPts val="0"/>
              </a:spcBef>
              <a:buNone/>
            </a:pPr>
            <a:r>
              <a:rPr lang="en-US" dirty="0"/>
              <a:t>9 AM		Introduction/Overview</a:t>
            </a:r>
          </a:p>
          <a:p>
            <a:pPr marL="400050" lvl="1" indent="0">
              <a:lnSpc>
                <a:spcPct val="150000"/>
              </a:lnSpc>
              <a:spcBef>
                <a:spcPts val="0"/>
              </a:spcBef>
              <a:buNone/>
            </a:pPr>
            <a:r>
              <a:rPr lang="en-US" i="1" dirty="0"/>
              <a:t>10:15 AM – 15 minute break</a:t>
            </a:r>
          </a:p>
          <a:p>
            <a:pPr marL="0" indent="0">
              <a:lnSpc>
                <a:spcPct val="150000"/>
              </a:lnSpc>
              <a:spcBef>
                <a:spcPts val="0"/>
              </a:spcBef>
              <a:buNone/>
            </a:pPr>
            <a:r>
              <a:rPr lang="en-US" dirty="0"/>
              <a:t>10:30 AM	Coagulation/Flocculation</a:t>
            </a:r>
          </a:p>
          <a:p>
            <a:pPr marL="400050" lvl="1" indent="0">
              <a:lnSpc>
                <a:spcPct val="150000"/>
              </a:lnSpc>
              <a:spcBef>
                <a:spcPts val="0"/>
              </a:spcBef>
              <a:buNone/>
            </a:pPr>
            <a:r>
              <a:rPr lang="en-US" i="1" dirty="0"/>
              <a:t>12 noon – Lunch (on your own)</a:t>
            </a:r>
          </a:p>
          <a:p>
            <a:pPr marL="0" indent="0">
              <a:lnSpc>
                <a:spcPct val="150000"/>
              </a:lnSpc>
              <a:spcBef>
                <a:spcPts val="0"/>
              </a:spcBef>
              <a:buNone/>
            </a:pPr>
            <a:r>
              <a:rPr lang="en-US" dirty="0">
                <a:solidFill>
                  <a:srgbClr val="C00000"/>
                </a:solidFill>
              </a:rPr>
              <a:t>1 PM		Clarification/Sedimentation</a:t>
            </a:r>
          </a:p>
          <a:p>
            <a:pPr marL="0" indent="0">
              <a:lnSpc>
                <a:spcPct val="150000"/>
              </a:lnSpc>
              <a:spcBef>
                <a:spcPts val="0"/>
              </a:spcBef>
              <a:buNone/>
            </a:pPr>
            <a:r>
              <a:rPr lang="en-US" dirty="0"/>
              <a:t>2 PM		Filtration</a:t>
            </a:r>
          </a:p>
          <a:p>
            <a:pPr marL="400050" lvl="1" indent="0">
              <a:lnSpc>
                <a:spcPct val="150000"/>
              </a:lnSpc>
              <a:spcBef>
                <a:spcPts val="0"/>
              </a:spcBef>
              <a:buNone/>
            </a:pPr>
            <a:r>
              <a:rPr lang="en-US" i="1" dirty="0"/>
              <a:t>2:15 PM – 15 minute break</a:t>
            </a:r>
          </a:p>
          <a:p>
            <a:pPr marL="0" indent="0">
              <a:lnSpc>
                <a:spcPct val="150000"/>
              </a:lnSpc>
              <a:spcBef>
                <a:spcPts val="0"/>
              </a:spcBef>
              <a:buNone/>
            </a:pPr>
            <a:r>
              <a:rPr lang="en-US" dirty="0"/>
              <a:t>2:30 PM	Filtration (continued)</a:t>
            </a:r>
          </a:p>
          <a:p>
            <a:pPr marL="0" indent="0">
              <a:lnSpc>
                <a:spcPct val="150000"/>
              </a:lnSpc>
              <a:spcBef>
                <a:spcPts val="0"/>
              </a:spcBef>
              <a:buNone/>
            </a:pPr>
            <a:r>
              <a:rPr lang="en-US" dirty="0"/>
              <a:t>3:30 PM	General Operations</a:t>
            </a:r>
          </a:p>
          <a:p>
            <a:pPr marL="400050" lvl="1" indent="0">
              <a:lnSpc>
                <a:spcPct val="150000"/>
              </a:lnSpc>
              <a:spcBef>
                <a:spcPts val="0"/>
              </a:spcBef>
              <a:buNone/>
            </a:pPr>
            <a:r>
              <a:rPr lang="en-US" i="1" dirty="0"/>
              <a:t>4:30 PM - End</a:t>
            </a:r>
          </a:p>
          <a:p>
            <a:endParaRPr lang="en-US" dirty="0"/>
          </a:p>
          <a:p>
            <a:endParaRPr lang="en-US"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C4FCC9C8-055C-4BFE-BF1F-25B54EE80756}" type="slidenum">
              <a:rPr lang="en-US" sz="1000">
                <a:solidFill>
                  <a:srgbClr val="005595"/>
                </a:solidFill>
                <a:latin typeface="Arial" panose="020B0604020202020204" pitchFamily="34" charset="0"/>
              </a:rPr>
              <a:pPr/>
              <a:t>1</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29033257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389887" y="38100"/>
            <a:ext cx="8001000" cy="1143000"/>
          </a:xfrm>
        </p:spPr>
        <p:txBody>
          <a:bodyPr/>
          <a:lstStyle/>
          <a:p>
            <a:pPr eaLnBrk="1" hangingPunct="1">
              <a:defRPr/>
            </a:pPr>
            <a:r>
              <a:rPr lang="en-US" sz="3300" dirty="0"/>
              <a:t>Plate Settlers – City of Corvallis (2006)</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1371600"/>
            <a:ext cx="3429000" cy="4572000"/>
          </a:xfrm>
          <a:prstGeom prst="rect">
            <a:avLst/>
          </a:prstGeom>
          <a:ln>
            <a:solidFill>
              <a:srgbClr val="000000"/>
            </a:solidFill>
          </a:ln>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6200" y="1371600"/>
            <a:ext cx="5059943" cy="3733800"/>
          </a:xfrm>
          <a:prstGeom prst="rect">
            <a:avLst/>
          </a:prstGeom>
          <a:ln>
            <a:solidFill>
              <a:srgbClr val="000000"/>
            </a:solidFill>
          </a:ln>
        </p:spPr>
      </p:pic>
    </p:spTree>
    <p:extLst>
      <p:ext uri="{BB962C8B-B14F-4D97-AF65-F5344CB8AC3E}">
        <p14:creationId xmlns:p14="http://schemas.microsoft.com/office/powerpoint/2010/main" val="343606243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673100" y="533400"/>
            <a:ext cx="7772400" cy="914400"/>
          </a:xfrm>
        </p:spPr>
        <p:txBody>
          <a:bodyPr/>
          <a:lstStyle/>
          <a:p>
            <a:pPr eaLnBrk="1" hangingPunct="1">
              <a:defRPr/>
            </a:pPr>
            <a:r>
              <a:rPr lang="en-US" sz="3600" dirty="0"/>
              <a:t>Exercise - ETSW</a:t>
            </a:r>
            <a:br>
              <a:rPr lang="en-US" sz="3600" dirty="0"/>
            </a:br>
            <a:endParaRPr lang="en-US" dirty="0"/>
          </a:p>
        </p:txBody>
      </p:sp>
      <p:sp>
        <p:nvSpPr>
          <p:cNvPr id="19459" name="Rectangle 3"/>
          <p:cNvSpPr>
            <a:spLocks noGrp="1" noChangeArrowheads="1"/>
          </p:cNvSpPr>
          <p:nvPr>
            <p:ph type="body" idx="1"/>
          </p:nvPr>
        </p:nvSpPr>
        <p:spPr>
          <a:xfrm>
            <a:off x="673100" y="1371600"/>
            <a:ext cx="8305800" cy="4876800"/>
          </a:xfrm>
        </p:spPr>
        <p:txBody>
          <a:bodyPr/>
          <a:lstStyle/>
          <a:p>
            <a:pPr marL="0" indent="0" eaLnBrk="1" hangingPunct="1">
              <a:spcAft>
                <a:spcPct val="20000"/>
              </a:spcAft>
              <a:buNone/>
            </a:pPr>
            <a:r>
              <a:rPr lang="en-US" sz="3000" dirty="0"/>
              <a:t>How would you complete the table below?</a:t>
            </a:r>
          </a:p>
          <a:p>
            <a:pPr marL="0" indent="0" eaLnBrk="1" hangingPunct="1">
              <a:spcAft>
                <a:spcPct val="20000"/>
              </a:spcAft>
              <a:buNone/>
            </a:pPr>
            <a:endParaRPr lang="en-US" sz="3000" dirty="0"/>
          </a:p>
        </p:txBody>
      </p:sp>
      <p:graphicFrame>
        <p:nvGraphicFramePr>
          <p:cNvPr id="2" name="Table 1"/>
          <p:cNvGraphicFramePr>
            <a:graphicFrameLocks noGrp="1"/>
          </p:cNvGraphicFramePr>
          <p:nvPr>
            <p:extLst>
              <p:ext uri="{D42A27DB-BD31-4B8C-83A1-F6EECF244321}">
                <p14:modId xmlns:p14="http://schemas.microsoft.com/office/powerpoint/2010/main" val="91511790"/>
              </p:ext>
            </p:extLst>
          </p:nvPr>
        </p:nvGraphicFramePr>
        <p:xfrm>
          <a:off x="304800" y="2057400"/>
          <a:ext cx="8674100" cy="1828800"/>
        </p:xfrm>
        <a:graphic>
          <a:graphicData uri="http://schemas.openxmlformats.org/drawingml/2006/table">
            <a:tbl>
              <a:tblPr firstRow="1" bandRow="1">
                <a:tableStyleId>{5C22544A-7EE6-4342-B048-85BDC9FD1C3A}</a:tableStyleId>
              </a:tblPr>
              <a:tblGrid>
                <a:gridCol w="3472222">
                  <a:extLst>
                    <a:ext uri="{9D8B030D-6E8A-4147-A177-3AD203B41FA5}">
                      <a16:colId xmlns:a16="http://schemas.microsoft.com/office/drawing/2014/main" val="20000"/>
                    </a:ext>
                  </a:extLst>
                </a:gridCol>
                <a:gridCol w="5201878">
                  <a:extLst>
                    <a:ext uri="{9D8B030D-6E8A-4147-A177-3AD203B41FA5}">
                      <a16:colId xmlns:a16="http://schemas.microsoft.com/office/drawing/2014/main" val="20001"/>
                    </a:ext>
                  </a:extLst>
                </a:gridCol>
              </a:tblGrid>
              <a:tr h="294640">
                <a:tc>
                  <a:txBody>
                    <a:bodyPr/>
                    <a:lstStyle/>
                    <a:p>
                      <a:r>
                        <a:rPr lang="en-US" dirty="0">
                          <a:solidFill>
                            <a:srgbClr val="005595"/>
                          </a:solidFill>
                        </a:rPr>
                        <a:t>ETSW</a:t>
                      </a:r>
                      <a:r>
                        <a:rPr lang="en-US" baseline="0" dirty="0">
                          <a:solidFill>
                            <a:srgbClr val="005595"/>
                          </a:solidFill>
                        </a:rPr>
                        <a:t> Special Study</a:t>
                      </a:r>
                      <a:endParaRPr lang="en-US" dirty="0">
                        <a:solidFill>
                          <a:srgbClr val="005595"/>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dirty="0">
                          <a:solidFill>
                            <a:srgbClr val="005595"/>
                          </a:solidFill>
                        </a:rPr>
                        <a:t>October 2015</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43560">
                <a:tc>
                  <a:txBody>
                    <a:bodyPr/>
                    <a:lstStyle/>
                    <a:p>
                      <a:pPr algn="r"/>
                      <a:r>
                        <a:rPr lang="en-US" dirty="0"/>
                        <a:t>Hypothesis: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t>Remnant particles left within and above the media following backwash</a:t>
                      </a:r>
                      <a:r>
                        <a:rPr lang="en-US" sz="1800" baseline="0" dirty="0"/>
                        <a:t> are reaching their way into the finished water.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800"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800" baseline="0" dirty="0"/>
                        <a:t>Implementing ETSW should solve this problem.</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78560307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673100" y="533400"/>
            <a:ext cx="7772400" cy="914400"/>
          </a:xfrm>
        </p:spPr>
        <p:txBody>
          <a:bodyPr/>
          <a:lstStyle/>
          <a:p>
            <a:pPr eaLnBrk="1" hangingPunct="1">
              <a:defRPr/>
            </a:pPr>
            <a:r>
              <a:rPr lang="en-US" sz="3600" dirty="0"/>
              <a:t>Exercise - ETSW</a:t>
            </a:r>
            <a:br>
              <a:rPr lang="en-US" sz="3600" dirty="0"/>
            </a:br>
            <a:endParaRPr lang="en-US" dirty="0"/>
          </a:p>
        </p:txBody>
      </p:sp>
      <p:sp>
        <p:nvSpPr>
          <p:cNvPr id="19459" name="Rectangle 3"/>
          <p:cNvSpPr>
            <a:spLocks noGrp="1" noChangeArrowheads="1"/>
          </p:cNvSpPr>
          <p:nvPr>
            <p:ph type="body" idx="1"/>
          </p:nvPr>
        </p:nvSpPr>
        <p:spPr>
          <a:xfrm>
            <a:off x="673100" y="1143000"/>
            <a:ext cx="8305800" cy="4876800"/>
          </a:xfrm>
        </p:spPr>
        <p:txBody>
          <a:bodyPr/>
          <a:lstStyle/>
          <a:p>
            <a:pPr marL="0" indent="0" eaLnBrk="1" hangingPunct="1">
              <a:spcAft>
                <a:spcPct val="20000"/>
              </a:spcAft>
              <a:buNone/>
            </a:pPr>
            <a:r>
              <a:rPr lang="en-US" sz="3000" dirty="0"/>
              <a:t>How would you complete the table below?</a:t>
            </a:r>
          </a:p>
          <a:p>
            <a:pPr marL="0" indent="0" eaLnBrk="1" hangingPunct="1">
              <a:spcAft>
                <a:spcPct val="20000"/>
              </a:spcAft>
              <a:buNone/>
            </a:pPr>
            <a:endParaRPr lang="en-US" sz="3000" dirty="0"/>
          </a:p>
        </p:txBody>
      </p:sp>
      <p:graphicFrame>
        <p:nvGraphicFramePr>
          <p:cNvPr id="2" name="Table 1"/>
          <p:cNvGraphicFramePr>
            <a:graphicFrameLocks noGrp="1"/>
          </p:cNvGraphicFramePr>
          <p:nvPr>
            <p:extLst>
              <p:ext uri="{D42A27DB-BD31-4B8C-83A1-F6EECF244321}">
                <p14:modId xmlns:p14="http://schemas.microsoft.com/office/powerpoint/2010/main" val="1059002609"/>
              </p:ext>
            </p:extLst>
          </p:nvPr>
        </p:nvGraphicFramePr>
        <p:xfrm>
          <a:off x="304800" y="1689463"/>
          <a:ext cx="8674100" cy="4297680"/>
        </p:xfrm>
        <a:graphic>
          <a:graphicData uri="http://schemas.openxmlformats.org/drawingml/2006/table">
            <a:tbl>
              <a:tblPr firstRow="1" bandRow="1">
                <a:tableStyleId>{5C22544A-7EE6-4342-B048-85BDC9FD1C3A}</a:tableStyleId>
              </a:tblPr>
              <a:tblGrid>
                <a:gridCol w="3237611">
                  <a:extLst>
                    <a:ext uri="{9D8B030D-6E8A-4147-A177-3AD203B41FA5}">
                      <a16:colId xmlns:a16="http://schemas.microsoft.com/office/drawing/2014/main" val="20000"/>
                    </a:ext>
                  </a:extLst>
                </a:gridCol>
                <a:gridCol w="5436489">
                  <a:extLst>
                    <a:ext uri="{9D8B030D-6E8A-4147-A177-3AD203B41FA5}">
                      <a16:colId xmlns:a16="http://schemas.microsoft.com/office/drawing/2014/main" val="20001"/>
                    </a:ext>
                  </a:extLst>
                </a:gridCol>
              </a:tblGrid>
              <a:tr h="346364">
                <a:tc>
                  <a:txBody>
                    <a:bodyPr/>
                    <a:lstStyle/>
                    <a:p>
                      <a:r>
                        <a:rPr lang="en-US" dirty="0">
                          <a:solidFill>
                            <a:srgbClr val="005595"/>
                          </a:solidFill>
                        </a:rPr>
                        <a:t>ETSW</a:t>
                      </a:r>
                      <a:r>
                        <a:rPr lang="en-US" baseline="0" dirty="0">
                          <a:solidFill>
                            <a:srgbClr val="005595"/>
                          </a:solidFill>
                        </a:rPr>
                        <a:t> Special Study</a:t>
                      </a:r>
                      <a:endParaRPr lang="en-US" dirty="0">
                        <a:solidFill>
                          <a:srgbClr val="005595"/>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dirty="0">
                          <a:solidFill>
                            <a:srgbClr val="005595"/>
                          </a:solidFill>
                        </a:rPr>
                        <a:t>October 2015</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463636">
                <a:tc>
                  <a:txBody>
                    <a:bodyPr/>
                    <a:lstStyle/>
                    <a:p>
                      <a:pPr algn="r"/>
                      <a:r>
                        <a:rPr lang="en-US" dirty="0"/>
                        <a:t>Approach and resources: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indent="-342900">
                        <a:buFont typeface="+mj-lt"/>
                        <a:buAutoNum type="arabicPeriod"/>
                      </a:pPr>
                      <a:r>
                        <a:rPr lang="en-US" dirty="0"/>
                        <a:t>Determine</a:t>
                      </a:r>
                      <a:r>
                        <a:rPr lang="en-US" baseline="0" dirty="0"/>
                        <a:t> if low rate backwash rate of 3 to 6 </a:t>
                      </a:r>
                      <a:r>
                        <a:rPr lang="en-US" baseline="0" dirty="0" err="1"/>
                        <a:t>gpm</a:t>
                      </a:r>
                      <a:r>
                        <a:rPr lang="en-US" baseline="0" dirty="0"/>
                        <a:t>/ft</a:t>
                      </a:r>
                      <a:r>
                        <a:rPr lang="en-US" baseline="30000" dirty="0"/>
                        <a:t>2</a:t>
                      </a:r>
                      <a:r>
                        <a:rPr lang="en-US" baseline="0" dirty="0"/>
                        <a:t> can be achieved (be cautious of throttling pumps)</a:t>
                      </a:r>
                    </a:p>
                    <a:p>
                      <a:pPr marL="342900" indent="-342900">
                        <a:buFont typeface="+mj-lt"/>
                        <a:buAutoNum type="arabicPeriod"/>
                      </a:pPr>
                      <a:r>
                        <a:rPr lang="en-US" baseline="0" dirty="0"/>
                        <a:t>Can the flow rate be controlled and measured?  If not flow measurement can be a challenge, but it’s not a deal killer.</a:t>
                      </a:r>
                    </a:p>
                    <a:p>
                      <a:pPr marL="342900" indent="-342900">
                        <a:buFont typeface="+mj-lt"/>
                        <a:buAutoNum type="arabicPeriod"/>
                      </a:pPr>
                      <a:r>
                        <a:rPr lang="en-US" baseline="0" dirty="0"/>
                        <a:t>If 1. and 2. are feasible, estimate low-rate wash duration:</a:t>
                      </a:r>
                    </a:p>
                    <a:p>
                      <a:pPr marL="800100" lvl="1" indent="-342900">
                        <a:buFont typeface="Arial" panose="020B0604020202020204" pitchFamily="34" charset="0"/>
                        <a:buChar char="•"/>
                      </a:pPr>
                      <a:r>
                        <a:rPr lang="en-US" baseline="0" dirty="0"/>
                        <a:t>Determine bed volume to be displaced</a:t>
                      </a:r>
                    </a:p>
                    <a:p>
                      <a:pPr marL="800100" lvl="1" indent="-342900">
                        <a:buFont typeface="Arial" panose="020B0604020202020204" pitchFamily="34" charset="0"/>
                        <a:buChar char="•"/>
                      </a:pPr>
                      <a:r>
                        <a:rPr lang="en-US" baseline="0" dirty="0"/>
                        <a:t>Based on low-rate wash rate, calculate duration</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800" dirty="0"/>
                        <a:t>Filter 1 was selected to be the test filter while maintaining Filters 2 and 3 the same </a:t>
                      </a:r>
                      <a:br>
                        <a:rPr lang="en-US" sz="1800" dirty="0"/>
                      </a:br>
                      <a:r>
                        <a:rPr lang="en-US" sz="1800" dirty="0"/>
                        <a:t>(control filters).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64631933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30" name="Can 12"/>
          <p:cNvSpPr>
            <a:spLocks noChangeArrowheads="1"/>
          </p:cNvSpPr>
          <p:nvPr/>
        </p:nvSpPr>
        <p:spPr bwMode="auto">
          <a:xfrm rot="10800000">
            <a:off x="6209660" y="2815843"/>
            <a:ext cx="191139" cy="2334498"/>
          </a:xfrm>
          <a:prstGeom prst="can">
            <a:avLst>
              <a:gd name="adj" fmla="val 25008"/>
            </a:avLst>
          </a:prstGeom>
          <a:solidFill>
            <a:schemeClr val="bg2"/>
          </a:solidFill>
          <a:ln w="12700" cap="sq" algn="ctr">
            <a:solidFill>
              <a:schemeClr val="tx1"/>
            </a:solidFill>
            <a:round/>
            <a:headEnd type="none" w="sm" len="sm"/>
            <a:tailEnd type="none" w="sm" len="sm"/>
          </a:ln>
        </p:spPr>
        <p:txBody>
          <a:bodyPr wrap="none"/>
          <a:lstStyle/>
          <a:p>
            <a:endParaRPr lang="en-US" dirty="0"/>
          </a:p>
        </p:txBody>
      </p:sp>
      <p:sp>
        <p:nvSpPr>
          <p:cNvPr id="9219" name="Cube 7"/>
          <p:cNvSpPr>
            <a:spLocks noChangeArrowheads="1"/>
          </p:cNvSpPr>
          <p:nvPr/>
        </p:nvSpPr>
        <p:spPr bwMode="auto">
          <a:xfrm>
            <a:off x="2057400" y="3962400"/>
            <a:ext cx="4114800" cy="1143000"/>
          </a:xfrm>
          <a:prstGeom prst="cube">
            <a:avLst>
              <a:gd name="adj" fmla="val 57222"/>
            </a:avLst>
          </a:prstGeom>
          <a:solidFill>
            <a:schemeClr val="accent1">
              <a:lumMod val="90000"/>
            </a:schemeClr>
          </a:solidFill>
          <a:ln w="12700" cap="sq" algn="ctr">
            <a:solidFill>
              <a:schemeClr val="tx1"/>
            </a:solidFill>
            <a:round/>
            <a:headEnd type="none" w="sm" len="sm"/>
            <a:tailEnd type="none" w="sm" len="sm"/>
          </a:ln>
        </p:spPr>
        <p:txBody>
          <a:bodyPr wrap="none"/>
          <a:lstStyle/>
          <a:p>
            <a:endParaRPr lang="en-US" dirty="0"/>
          </a:p>
        </p:txBody>
      </p:sp>
      <p:sp>
        <p:nvSpPr>
          <p:cNvPr id="9220" name="Cube 3"/>
          <p:cNvSpPr>
            <a:spLocks noChangeArrowheads="1"/>
          </p:cNvSpPr>
          <p:nvPr/>
        </p:nvSpPr>
        <p:spPr bwMode="auto">
          <a:xfrm>
            <a:off x="2057400" y="3429000"/>
            <a:ext cx="4114800" cy="1143000"/>
          </a:xfrm>
          <a:prstGeom prst="cube">
            <a:avLst>
              <a:gd name="adj" fmla="val 57222"/>
            </a:avLst>
          </a:prstGeom>
          <a:solidFill>
            <a:schemeClr val="accent3">
              <a:lumMod val="40000"/>
              <a:lumOff val="60000"/>
            </a:schemeClr>
          </a:solidFill>
          <a:ln w="12700" cap="sq" algn="ctr">
            <a:solidFill>
              <a:schemeClr val="tx1"/>
            </a:solidFill>
            <a:round/>
            <a:headEnd type="none" w="sm" len="sm"/>
            <a:tailEnd type="none" w="sm" len="sm"/>
          </a:ln>
        </p:spPr>
        <p:txBody>
          <a:bodyPr wrap="none"/>
          <a:lstStyle/>
          <a:p>
            <a:endParaRPr lang="en-US" dirty="0"/>
          </a:p>
        </p:txBody>
      </p:sp>
      <p:sp>
        <p:nvSpPr>
          <p:cNvPr id="6" name="Cube 5"/>
          <p:cNvSpPr/>
          <p:nvPr/>
        </p:nvSpPr>
        <p:spPr bwMode="auto">
          <a:xfrm>
            <a:off x="2057400" y="2895600"/>
            <a:ext cx="4114800" cy="1143000"/>
          </a:xfrm>
          <a:prstGeom prst="cube">
            <a:avLst>
              <a:gd name="adj" fmla="val 57223"/>
            </a:avLst>
          </a:prstGeom>
          <a:solidFill>
            <a:schemeClr val="bg1">
              <a:lumMod val="75000"/>
              <a:lumOff val="25000"/>
            </a:schemeClr>
          </a:solidFill>
          <a:ln w="12700" cap="sq" cmpd="sng" algn="ctr">
            <a:solidFill>
              <a:schemeClr val="tx1"/>
            </a:solidFill>
            <a:prstDash val="solid"/>
            <a:round/>
            <a:headEnd type="none" w="sm" len="sm"/>
            <a:tailEnd type="none" w="sm" len="sm"/>
          </a:ln>
          <a:effectLst/>
        </p:spPr>
        <p:txBody>
          <a:bodyPr wrap="none"/>
          <a:lstStyle/>
          <a:p>
            <a:pPr>
              <a:defRPr/>
            </a:pPr>
            <a:endParaRPr lang="en-US" dirty="0"/>
          </a:p>
        </p:txBody>
      </p:sp>
      <p:sp>
        <p:nvSpPr>
          <p:cNvPr id="5" name="Cube 4"/>
          <p:cNvSpPr/>
          <p:nvPr/>
        </p:nvSpPr>
        <p:spPr bwMode="auto">
          <a:xfrm>
            <a:off x="2057400" y="2362200"/>
            <a:ext cx="4114800" cy="1143000"/>
          </a:xfrm>
          <a:prstGeom prst="cube">
            <a:avLst>
              <a:gd name="adj" fmla="val 57223"/>
            </a:avLst>
          </a:prstGeom>
          <a:solidFill>
            <a:schemeClr val="bg2">
              <a:lumMod val="20000"/>
              <a:lumOff val="80000"/>
            </a:schemeClr>
          </a:solidFill>
          <a:ln w="12700" cap="sq" cmpd="sng" algn="ctr">
            <a:solidFill>
              <a:schemeClr val="tx1"/>
            </a:solidFill>
            <a:prstDash val="solid"/>
            <a:round/>
            <a:headEnd type="none" w="sm" len="sm"/>
            <a:tailEnd type="none" w="sm" len="sm"/>
          </a:ln>
          <a:effectLst/>
        </p:spPr>
        <p:txBody>
          <a:bodyPr wrap="none"/>
          <a:lstStyle/>
          <a:p>
            <a:pPr>
              <a:defRPr/>
            </a:pPr>
            <a:endParaRPr lang="en-US" dirty="0"/>
          </a:p>
        </p:txBody>
      </p:sp>
      <p:sp>
        <p:nvSpPr>
          <p:cNvPr id="2" name="Title 1"/>
          <p:cNvSpPr>
            <a:spLocks noGrp="1"/>
          </p:cNvSpPr>
          <p:nvPr>
            <p:ph type="title"/>
          </p:nvPr>
        </p:nvSpPr>
        <p:spPr>
          <a:xfrm>
            <a:off x="838200" y="434788"/>
            <a:ext cx="7772400" cy="1143000"/>
          </a:xfrm>
        </p:spPr>
        <p:txBody>
          <a:bodyPr>
            <a:noAutofit/>
          </a:bodyPr>
          <a:lstStyle/>
          <a:p>
            <a:pPr>
              <a:defRPr/>
            </a:pPr>
            <a:r>
              <a:rPr lang="en-US" sz="3600" dirty="0"/>
              <a:t>ETSW Technique Measurements and Calculations</a:t>
            </a:r>
          </a:p>
        </p:txBody>
      </p:sp>
      <p:sp>
        <p:nvSpPr>
          <p:cNvPr id="9224" name="TextBox 8"/>
          <p:cNvSpPr txBox="1">
            <a:spLocks noChangeArrowheads="1"/>
          </p:cNvSpPr>
          <p:nvPr/>
        </p:nvSpPr>
        <p:spPr bwMode="auto">
          <a:xfrm>
            <a:off x="2590800" y="3623002"/>
            <a:ext cx="26670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b="1" dirty="0">
                <a:latin typeface="Arial" pitchFamily="34" charset="0"/>
                <a:cs typeface="Arial" pitchFamily="34" charset="0"/>
              </a:rPr>
              <a:t>Filter Media Volume (e.g., GAC)</a:t>
            </a:r>
          </a:p>
        </p:txBody>
      </p:sp>
      <p:sp>
        <p:nvSpPr>
          <p:cNvPr id="9225" name="TextBox 9"/>
          <p:cNvSpPr txBox="1">
            <a:spLocks noChangeArrowheads="1"/>
          </p:cNvSpPr>
          <p:nvPr/>
        </p:nvSpPr>
        <p:spPr bwMode="auto">
          <a:xfrm>
            <a:off x="2590800" y="4156402"/>
            <a:ext cx="26670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b="1" dirty="0">
                <a:latin typeface="Arial" pitchFamily="34" charset="0"/>
                <a:cs typeface="Arial" pitchFamily="34" charset="0"/>
              </a:rPr>
              <a:t>Filter Media Volume (e.g., sand)</a:t>
            </a:r>
          </a:p>
        </p:txBody>
      </p:sp>
      <p:sp>
        <p:nvSpPr>
          <p:cNvPr id="9226" name="TextBox 10"/>
          <p:cNvSpPr txBox="1">
            <a:spLocks noChangeArrowheads="1"/>
          </p:cNvSpPr>
          <p:nvPr/>
        </p:nvSpPr>
        <p:spPr bwMode="auto">
          <a:xfrm>
            <a:off x="3048000" y="4648200"/>
            <a:ext cx="16002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b="1" dirty="0">
                <a:latin typeface="Arial" pitchFamily="34" charset="0"/>
                <a:cs typeface="Arial" pitchFamily="34" charset="0"/>
              </a:rPr>
              <a:t>Filter Underdrain</a:t>
            </a:r>
          </a:p>
        </p:txBody>
      </p:sp>
      <p:sp>
        <p:nvSpPr>
          <p:cNvPr id="9227" name="Can 12"/>
          <p:cNvSpPr>
            <a:spLocks noChangeArrowheads="1"/>
          </p:cNvSpPr>
          <p:nvPr/>
        </p:nvSpPr>
        <p:spPr bwMode="auto">
          <a:xfrm rot="5400000">
            <a:off x="6582049" y="3628750"/>
            <a:ext cx="297900" cy="1879599"/>
          </a:xfrm>
          <a:prstGeom prst="can">
            <a:avLst>
              <a:gd name="adj" fmla="val 25008"/>
            </a:avLst>
          </a:prstGeom>
          <a:solidFill>
            <a:schemeClr val="accent1">
              <a:lumMod val="90000"/>
            </a:schemeClr>
          </a:solidFill>
          <a:ln w="12700" cap="sq" algn="ctr">
            <a:solidFill>
              <a:schemeClr val="tx1"/>
            </a:solidFill>
            <a:round/>
            <a:headEnd type="none" w="sm" len="sm"/>
            <a:tailEnd type="none" w="sm" len="sm"/>
          </a:ln>
        </p:spPr>
        <p:txBody>
          <a:bodyPr wrap="none"/>
          <a:lstStyle/>
          <a:p>
            <a:endParaRPr lang="en-US" dirty="0"/>
          </a:p>
        </p:txBody>
      </p:sp>
      <p:sp>
        <p:nvSpPr>
          <p:cNvPr id="9228" name="Right Arrow 15"/>
          <p:cNvSpPr>
            <a:spLocks noChangeArrowheads="1"/>
          </p:cNvSpPr>
          <p:nvPr/>
        </p:nvSpPr>
        <p:spPr bwMode="auto">
          <a:xfrm rot="10800000">
            <a:off x="5871796" y="4502916"/>
            <a:ext cx="459152" cy="145284"/>
          </a:xfrm>
          <a:prstGeom prst="rightArrow">
            <a:avLst>
              <a:gd name="adj1" fmla="val 50000"/>
              <a:gd name="adj2" fmla="val 50000"/>
            </a:avLst>
          </a:prstGeom>
          <a:solidFill>
            <a:schemeClr val="accent1"/>
          </a:solidFill>
          <a:ln w="12700" cap="sq" algn="ctr">
            <a:solidFill>
              <a:schemeClr val="tx1"/>
            </a:solidFill>
            <a:round/>
            <a:headEnd type="none" w="sm" len="sm"/>
            <a:tailEnd type="none" w="sm" len="sm"/>
          </a:ln>
        </p:spPr>
        <p:txBody>
          <a:bodyPr wrap="none"/>
          <a:lstStyle/>
          <a:p>
            <a:endParaRPr lang="en-US" dirty="0"/>
          </a:p>
        </p:txBody>
      </p:sp>
      <p:sp>
        <p:nvSpPr>
          <p:cNvPr id="9231" name="Cube 19"/>
          <p:cNvSpPr>
            <a:spLocks noChangeArrowheads="1"/>
          </p:cNvSpPr>
          <p:nvPr/>
        </p:nvSpPr>
        <p:spPr bwMode="auto">
          <a:xfrm>
            <a:off x="2395348" y="2635167"/>
            <a:ext cx="3504117" cy="330367"/>
          </a:xfrm>
          <a:prstGeom prst="cube">
            <a:avLst>
              <a:gd name="adj" fmla="val 28839"/>
            </a:avLst>
          </a:prstGeom>
          <a:solidFill>
            <a:schemeClr val="bg2"/>
          </a:solidFill>
          <a:ln w="12700" cap="sq" algn="ctr">
            <a:solidFill>
              <a:schemeClr val="tx1"/>
            </a:solidFill>
            <a:round/>
            <a:headEnd type="none" w="sm" len="sm"/>
            <a:tailEnd type="none" w="sm" len="sm"/>
          </a:ln>
        </p:spPr>
        <p:txBody>
          <a:bodyPr wrap="none"/>
          <a:lstStyle/>
          <a:p>
            <a:endParaRPr lang="en-US" dirty="0"/>
          </a:p>
        </p:txBody>
      </p:sp>
      <p:sp>
        <p:nvSpPr>
          <p:cNvPr id="9232" name="TextBox 20"/>
          <p:cNvSpPr txBox="1">
            <a:spLocks noChangeArrowheads="1"/>
          </p:cNvSpPr>
          <p:nvPr/>
        </p:nvSpPr>
        <p:spPr bwMode="auto">
          <a:xfrm>
            <a:off x="2012308" y="3114527"/>
            <a:ext cx="41148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b="1" dirty="0">
                <a:latin typeface="Arial" pitchFamily="34" charset="0"/>
                <a:cs typeface="Arial" pitchFamily="34" charset="0"/>
              </a:rPr>
              <a:t>Filter volume above media &amp; below BW trough</a:t>
            </a:r>
          </a:p>
        </p:txBody>
      </p:sp>
      <p:sp>
        <p:nvSpPr>
          <p:cNvPr id="9233" name="Left Brace 21"/>
          <p:cNvSpPr>
            <a:spLocks/>
          </p:cNvSpPr>
          <p:nvPr/>
        </p:nvSpPr>
        <p:spPr bwMode="auto">
          <a:xfrm>
            <a:off x="1498600" y="3006448"/>
            <a:ext cx="304800" cy="1562100"/>
          </a:xfrm>
          <a:prstGeom prst="leftBrace">
            <a:avLst>
              <a:gd name="adj1" fmla="val 8328"/>
              <a:gd name="adj2" fmla="val 50000"/>
            </a:avLst>
          </a:prstGeom>
          <a:noFill/>
          <a:ln w="12700" cap="sq" algn="ctr">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lstStyle/>
          <a:p>
            <a:endParaRPr lang="en-US" dirty="0"/>
          </a:p>
        </p:txBody>
      </p:sp>
      <p:sp>
        <p:nvSpPr>
          <p:cNvPr id="9234" name="TextBox 22"/>
          <p:cNvSpPr txBox="1">
            <a:spLocks noChangeArrowheads="1"/>
          </p:cNvSpPr>
          <p:nvPr/>
        </p:nvSpPr>
        <p:spPr bwMode="auto">
          <a:xfrm>
            <a:off x="317501" y="3022600"/>
            <a:ext cx="10668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600" b="1" dirty="0">
                <a:latin typeface="Arial" pitchFamily="34" charset="0"/>
                <a:cs typeface="Arial" pitchFamily="34" charset="0"/>
              </a:rPr>
              <a:t>Volume to Remove Remnant Particles</a:t>
            </a:r>
          </a:p>
        </p:txBody>
      </p:sp>
      <p:sp>
        <p:nvSpPr>
          <p:cNvPr id="3" name="TextBox 2"/>
          <p:cNvSpPr txBox="1"/>
          <p:nvPr/>
        </p:nvSpPr>
        <p:spPr>
          <a:xfrm>
            <a:off x="5423235" y="1188933"/>
            <a:ext cx="3657600" cy="1092607"/>
          </a:xfrm>
          <a:prstGeom prst="rect">
            <a:avLst/>
          </a:prstGeom>
          <a:noFill/>
        </p:spPr>
        <p:txBody>
          <a:bodyPr wrap="square" rtlCol="0">
            <a:spAutoFit/>
          </a:bodyPr>
          <a:lstStyle/>
          <a:p>
            <a:pPr>
              <a:spcAft>
                <a:spcPts val="600"/>
              </a:spcAft>
            </a:pPr>
            <a:r>
              <a:rPr lang="en-US" sz="2000" b="1" u="sng" dirty="0">
                <a:latin typeface="Arial" pitchFamily="34" charset="0"/>
                <a:cs typeface="Arial" pitchFamily="34" charset="0"/>
              </a:rPr>
              <a:t>At what flow rate?</a:t>
            </a:r>
            <a:r>
              <a:rPr lang="en-US" sz="2000" b="1" dirty="0">
                <a:latin typeface="Arial" pitchFamily="34" charset="0"/>
                <a:cs typeface="Arial" pitchFamily="34" charset="0"/>
              </a:rPr>
              <a:t>  </a:t>
            </a:r>
          </a:p>
          <a:p>
            <a:pPr>
              <a:spcAft>
                <a:spcPts val="600"/>
              </a:spcAft>
            </a:pPr>
            <a:r>
              <a:rPr lang="en-US" sz="2000" b="1" dirty="0">
                <a:latin typeface="Arial" pitchFamily="34" charset="0"/>
                <a:cs typeface="Arial" pitchFamily="34" charset="0"/>
              </a:rPr>
              <a:t>~ 3 to 6 gpm/ft</a:t>
            </a:r>
            <a:r>
              <a:rPr lang="en-US" sz="2000" b="1" baseline="30000" dirty="0">
                <a:latin typeface="Arial" pitchFamily="34" charset="0"/>
                <a:cs typeface="Arial" pitchFamily="34" charset="0"/>
              </a:rPr>
              <a:t>2  </a:t>
            </a:r>
            <a:r>
              <a:rPr lang="en-US" sz="2000" b="1" dirty="0">
                <a:latin typeface="Arial" pitchFamily="34" charset="0"/>
                <a:cs typeface="Arial" pitchFamily="34" charset="0"/>
              </a:rPr>
              <a:t>–</a:t>
            </a:r>
            <a:br>
              <a:rPr lang="en-US" sz="2000" b="1" dirty="0">
                <a:latin typeface="Arial" pitchFamily="34" charset="0"/>
                <a:cs typeface="Arial" pitchFamily="34" charset="0"/>
              </a:rPr>
            </a:br>
            <a:r>
              <a:rPr lang="en-US" sz="2000" b="1" dirty="0">
                <a:latin typeface="Arial" pitchFamily="34" charset="0"/>
                <a:cs typeface="Arial" pitchFamily="34" charset="0"/>
              </a:rPr>
              <a:t> minimal media expansion</a:t>
            </a:r>
          </a:p>
        </p:txBody>
      </p:sp>
      <p:sp>
        <p:nvSpPr>
          <p:cNvPr id="21" name="TextBox 20"/>
          <p:cNvSpPr txBox="1"/>
          <p:nvPr/>
        </p:nvSpPr>
        <p:spPr>
          <a:xfrm>
            <a:off x="304800" y="5181600"/>
            <a:ext cx="6857998" cy="1169551"/>
          </a:xfrm>
          <a:prstGeom prst="rect">
            <a:avLst/>
          </a:prstGeom>
          <a:noFill/>
        </p:spPr>
        <p:txBody>
          <a:bodyPr wrap="square" rtlCol="0">
            <a:spAutoFit/>
          </a:bodyPr>
          <a:lstStyle/>
          <a:p>
            <a:pPr>
              <a:spcAft>
                <a:spcPts val="600"/>
              </a:spcAft>
            </a:pPr>
            <a:r>
              <a:rPr lang="en-US" sz="2000" b="1" u="sng" dirty="0">
                <a:latin typeface="Arial" pitchFamily="34" charset="0"/>
                <a:cs typeface="Arial" pitchFamily="34" charset="0"/>
              </a:rPr>
              <a:t>How long?</a:t>
            </a:r>
            <a:r>
              <a:rPr lang="en-US" sz="2000" b="1" dirty="0">
                <a:latin typeface="Arial" pitchFamily="34" charset="0"/>
                <a:cs typeface="Arial" pitchFamily="34" charset="0"/>
              </a:rPr>
              <a:t>  </a:t>
            </a:r>
          </a:p>
          <a:p>
            <a:pPr>
              <a:spcAft>
                <a:spcPts val="600"/>
              </a:spcAft>
            </a:pPr>
            <a:r>
              <a:rPr lang="en-US" sz="2000" b="1" dirty="0">
                <a:latin typeface="Arial" pitchFamily="34" charset="0"/>
                <a:cs typeface="Arial" pitchFamily="34" charset="0"/>
              </a:rPr>
              <a:t>Time to replace ~ 1 bed volume </a:t>
            </a:r>
          </a:p>
          <a:p>
            <a:pPr>
              <a:spcAft>
                <a:spcPts val="600"/>
              </a:spcAft>
            </a:pPr>
            <a:r>
              <a:rPr lang="en-US" sz="2000" b="1" dirty="0">
                <a:latin typeface="Arial" pitchFamily="34" charset="0"/>
                <a:cs typeface="Arial" pitchFamily="34" charset="0"/>
              </a:rPr>
              <a:t>= A + B + C  (assume 100% of volume in A+B+C)</a:t>
            </a:r>
          </a:p>
        </p:txBody>
      </p:sp>
      <p:sp>
        <p:nvSpPr>
          <p:cNvPr id="8" name="Rectangle 7"/>
          <p:cNvSpPr/>
          <p:nvPr/>
        </p:nvSpPr>
        <p:spPr>
          <a:xfrm>
            <a:off x="1651000" y="4045715"/>
            <a:ext cx="457200" cy="52322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dirty="0">
                <a:ln w="11430"/>
                <a:solidFill>
                  <a:srgbClr val="00B050"/>
                </a:solidFill>
                <a:effectLst>
                  <a:outerShdw blurRad="50800" dist="39000" dir="5460000" algn="tl">
                    <a:srgbClr val="000000">
                      <a:alpha val="38000"/>
                    </a:srgbClr>
                  </a:outerShdw>
                </a:effectLst>
                <a:latin typeface="Arial" pitchFamily="34" charset="0"/>
                <a:cs typeface="Arial" pitchFamily="34" charset="0"/>
              </a:rPr>
              <a:t>C</a:t>
            </a:r>
            <a:endParaRPr lang="en-US" sz="2800" b="1" cap="none" spc="0" dirty="0">
              <a:ln w="11430"/>
              <a:solidFill>
                <a:srgbClr val="00B050"/>
              </a:solidFill>
              <a:effectLst>
                <a:outerShdw blurRad="50800" dist="39000" dir="5460000" algn="tl">
                  <a:srgbClr val="000000">
                    <a:alpha val="38000"/>
                  </a:srgbClr>
                </a:outerShdw>
              </a:effectLst>
              <a:latin typeface="Arial" pitchFamily="34" charset="0"/>
              <a:cs typeface="Arial" pitchFamily="34" charset="0"/>
            </a:endParaRPr>
          </a:p>
        </p:txBody>
      </p:sp>
      <p:sp>
        <p:nvSpPr>
          <p:cNvPr id="25" name="Rectangle 24"/>
          <p:cNvSpPr/>
          <p:nvPr/>
        </p:nvSpPr>
        <p:spPr>
          <a:xfrm>
            <a:off x="1638301" y="3490753"/>
            <a:ext cx="457200" cy="52322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dirty="0">
                <a:ln w="11430"/>
                <a:solidFill>
                  <a:srgbClr val="00B050"/>
                </a:solidFill>
                <a:effectLst>
                  <a:outerShdw blurRad="50800" dist="39000" dir="5460000" algn="tl">
                    <a:srgbClr val="000000">
                      <a:alpha val="38000"/>
                    </a:srgbClr>
                  </a:outerShdw>
                </a:effectLst>
                <a:latin typeface="Arial" pitchFamily="34" charset="0"/>
                <a:cs typeface="Arial" pitchFamily="34" charset="0"/>
              </a:rPr>
              <a:t>B</a:t>
            </a:r>
            <a:endParaRPr lang="en-US" sz="2800" b="1" cap="none" spc="0" dirty="0">
              <a:ln w="11430"/>
              <a:solidFill>
                <a:srgbClr val="00B050"/>
              </a:solidFill>
              <a:effectLst>
                <a:outerShdw blurRad="50800" dist="39000" dir="5460000" algn="tl">
                  <a:srgbClr val="000000">
                    <a:alpha val="38000"/>
                  </a:srgbClr>
                </a:outerShdw>
              </a:effectLst>
              <a:latin typeface="Arial" pitchFamily="34" charset="0"/>
              <a:cs typeface="Arial" pitchFamily="34" charset="0"/>
            </a:endParaRPr>
          </a:p>
        </p:txBody>
      </p:sp>
      <p:sp>
        <p:nvSpPr>
          <p:cNvPr id="26" name="Rectangle 25"/>
          <p:cNvSpPr/>
          <p:nvPr/>
        </p:nvSpPr>
        <p:spPr>
          <a:xfrm>
            <a:off x="1638301" y="2966428"/>
            <a:ext cx="457200" cy="52322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dirty="0">
                <a:ln w="11430"/>
                <a:solidFill>
                  <a:srgbClr val="00B050"/>
                </a:solidFill>
                <a:effectLst>
                  <a:outerShdw blurRad="50800" dist="39000" dir="5460000" algn="tl">
                    <a:srgbClr val="000000">
                      <a:alpha val="38000"/>
                    </a:srgbClr>
                  </a:outerShdw>
                </a:effectLst>
                <a:latin typeface="Arial" pitchFamily="34" charset="0"/>
                <a:cs typeface="Arial" pitchFamily="34" charset="0"/>
              </a:rPr>
              <a:t>A</a:t>
            </a:r>
            <a:endParaRPr lang="en-US" sz="2800" b="1" cap="none" spc="0" dirty="0">
              <a:ln w="11430"/>
              <a:solidFill>
                <a:srgbClr val="00B050"/>
              </a:solidFill>
              <a:effectLst>
                <a:outerShdw blurRad="50800" dist="39000" dir="5460000" algn="tl">
                  <a:srgbClr val="000000">
                    <a:alpha val="38000"/>
                  </a:srgbClr>
                </a:outerShdw>
              </a:effectLst>
              <a:latin typeface="Arial" pitchFamily="34" charset="0"/>
              <a:cs typeface="Arial" pitchFamily="34" charset="0"/>
            </a:endParaRPr>
          </a:p>
        </p:txBody>
      </p:sp>
      <p:sp>
        <p:nvSpPr>
          <p:cNvPr id="7" name="Flowchart: Collate 6"/>
          <p:cNvSpPr/>
          <p:nvPr/>
        </p:nvSpPr>
        <p:spPr bwMode="auto">
          <a:xfrm rot="5400000">
            <a:off x="7191647" y="4390749"/>
            <a:ext cx="297901" cy="355599"/>
          </a:xfrm>
          <a:prstGeom prst="flowChartCollat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9218" name="Can 13"/>
          <p:cNvSpPr>
            <a:spLocks noChangeArrowheads="1"/>
          </p:cNvSpPr>
          <p:nvPr/>
        </p:nvSpPr>
        <p:spPr bwMode="auto">
          <a:xfrm>
            <a:off x="6483350" y="3241372"/>
            <a:ext cx="298450" cy="1258100"/>
          </a:xfrm>
          <a:prstGeom prst="can">
            <a:avLst>
              <a:gd name="adj" fmla="val 25008"/>
            </a:avLst>
          </a:prstGeom>
          <a:solidFill>
            <a:schemeClr val="accent1"/>
          </a:solidFill>
          <a:ln w="12700" cap="sq" algn="ctr">
            <a:solidFill>
              <a:schemeClr val="tx1"/>
            </a:solidFill>
            <a:round/>
            <a:headEnd type="none" w="sm" len="sm"/>
            <a:tailEnd type="none" w="sm" len="sm"/>
          </a:ln>
        </p:spPr>
        <p:txBody>
          <a:bodyPr wrap="none"/>
          <a:lstStyle/>
          <a:p>
            <a:endParaRPr lang="en-US" dirty="0"/>
          </a:p>
        </p:txBody>
      </p:sp>
      <p:sp>
        <p:nvSpPr>
          <p:cNvPr id="9229" name="Right Arrow 16"/>
          <p:cNvSpPr>
            <a:spLocks noChangeArrowheads="1"/>
          </p:cNvSpPr>
          <p:nvPr/>
        </p:nvSpPr>
        <p:spPr bwMode="auto">
          <a:xfrm rot="5400000">
            <a:off x="6286498" y="3810000"/>
            <a:ext cx="685800" cy="152400"/>
          </a:xfrm>
          <a:prstGeom prst="rightArrow">
            <a:avLst>
              <a:gd name="adj1" fmla="val 50000"/>
              <a:gd name="adj2" fmla="val 50000"/>
            </a:avLst>
          </a:prstGeom>
          <a:solidFill>
            <a:schemeClr val="accent1"/>
          </a:solidFill>
          <a:ln w="12700" cap="sq" algn="ctr">
            <a:solidFill>
              <a:schemeClr val="tx1"/>
            </a:solidFill>
            <a:round/>
            <a:headEnd type="none" w="sm" len="sm"/>
            <a:tailEnd type="none" w="sm" len="sm"/>
          </a:ln>
        </p:spPr>
        <p:txBody>
          <a:bodyPr wrap="none"/>
          <a:lstStyle/>
          <a:p>
            <a:endParaRPr lang="en-US" dirty="0"/>
          </a:p>
        </p:txBody>
      </p:sp>
      <p:sp>
        <p:nvSpPr>
          <p:cNvPr id="19" name="Right Arrow 15"/>
          <p:cNvSpPr>
            <a:spLocks noChangeArrowheads="1"/>
          </p:cNvSpPr>
          <p:nvPr/>
        </p:nvSpPr>
        <p:spPr bwMode="auto">
          <a:xfrm>
            <a:off x="4737435" y="2777798"/>
            <a:ext cx="685800" cy="152400"/>
          </a:xfrm>
          <a:prstGeom prst="rightArrow">
            <a:avLst>
              <a:gd name="adj1" fmla="val 50000"/>
              <a:gd name="adj2" fmla="val 50000"/>
            </a:avLst>
          </a:prstGeom>
          <a:solidFill>
            <a:schemeClr val="bg2"/>
          </a:solidFill>
          <a:ln w="12700" cap="sq" algn="ctr">
            <a:solidFill>
              <a:schemeClr val="tx1"/>
            </a:solidFill>
            <a:round/>
            <a:headEnd type="none" w="sm" len="sm"/>
            <a:tailEnd type="none" w="sm" len="sm"/>
          </a:ln>
        </p:spPr>
        <p:txBody>
          <a:bodyPr wrap="none"/>
          <a:lstStyle/>
          <a:p>
            <a:endParaRPr lang="en-US" dirty="0"/>
          </a:p>
        </p:txBody>
      </p:sp>
      <p:sp>
        <p:nvSpPr>
          <p:cNvPr id="33" name="Cube 32"/>
          <p:cNvSpPr/>
          <p:nvPr/>
        </p:nvSpPr>
        <p:spPr bwMode="auto">
          <a:xfrm>
            <a:off x="5554211" y="2599255"/>
            <a:ext cx="395653" cy="822629"/>
          </a:xfrm>
          <a:prstGeom prst="cube">
            <a:avLst>
              <a:gd name="adj" fmla="val 100000"/>
            </a:avLst>
          </a:prstGeom>
          <a:solidFill>
            <a:schemeClr val="bg2">
              <a:lumMod val="20000"/>
              <a:lumOff val="80000"/>
            </a:schemeClr>
          </a:solidFill>
          <a:ln w="12700" cap="sq" cmpd="sng" algn="ctr">
            <a:noFill/>
            <a:prstDash val="solid"/>
            <a:round/>
            <a:headEnd type="none" w="sm" len="sm"/>
            <a:tailEnd type="none" w="sm" len="sm"/>
          </a:ln>
          <a:effectLst/>
        </p:spPr>
        <p:txBody>
          <a:bodyPr wrap="none"/>
          <a:lstStyle/>
          <a:p>
            <a:pPr>
              <a:defRPr/>
            </a:pPr>
            <a:endParaRPr lang="en-US" dirty="0"/>
          </a:p>
        </p:txBody>
      </p:sp>
      <p:cxnSp>
        <p:nvCxnSpPr>
          <p:cNvPr id="15" name="Straight Connector 14"/>
          <p:cNvCxnSpPr/>
          <p:nvPr/>
        </p:nvCxnSpPr>
        <p:spPr bwMode="auto">
          <a:xfrm flipV="1">
            <a:off x="5524501" y="2362200"/>
            <a:ext cx="647699" cy="633959"/>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48" name="Cube 19"/>
          <p:cNvSpPr>
            <a:spLocks noChangeArrowheads="1"/>
          </p:cNvSpPr>
          <p:nvPr/>
        </p:nvSpPr>
        <p:spPr bwMode="auto">
          <a:xfrm>
            <a:off x="5831986" y="2632193"/>
            <a:ext cx="688066" cy="330367"/>
          </a:xfrm>
          <a:prstGeom prst="cube">
            <a:avLst>
              <a:gd name="adj" fmla="val 28839"/>
            </a:avLst>
          </a:prstGeom>
          <a:solidFill>
            <a:schemeClr val="bg2"/>
          </a:solidFill>
          <a:ln w="12700" cap="sq" algn="ctr">
            <a:solidFill>
              <a:schemeClr val="tx1"/>
            </a:solidFill>
            <a:round/>
            <a:headEnd type="none" w="sm" len="sm"/>
            <a:tailEnd type="none" w="sm" len="sm"/>
          </a:ln>
        </p:spPr>
        <p:txBody>
          <a:bodyPr wrap="none"/>
          <a:lstStyle/>
          <a:p>
            <a:endParaRPr lang="en-US" dirty="0"/>
          </a:p>
        </p:txBody>
      </p:sp>
      <p:sp>
        <p:nvSpPr>
          <p:cNvPr id="49" name="TextBox 10"/>
          <p:cNvSpPr txBox="1">
            <a:spLocks noChangeArrowheads="1"/>
          </p:cNvSpPr>
          <p:nvPr/>
        </p:nvSpPr>
        <p:spPr bwMode="auto">
          <a:xfrm>
            <a:off x="2955227" y="2707795"/>
            <a:ext cx="16002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b="1" dirty="0">
                <a:latin typeface="Arial" pitchFamily="34" charset="0"/>
                <a:cs typeface="Arial" pitchFamily="34" charset="0"/>
              </a:rPr>
              <a:t>Backwash Trough</a:t>
            </a:r>
          </a:p>
        </p:txBody>
      </p:sp>
    </p:spTree>
    <p:extLst>
      <p:ext uri="{BB962C8B-B14F-4D97-AF65-F5344CB8AC3E}">
        <p14:creationId xmlns:p14="http://schemas.microsoft.com/office/powerpoint/2010/main" val="190879730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066800"/>
          </a:xfrm>
        </p:spPr>
        <p:txBody>
          <a:bodyPr/>
          <a:lstStyle/>
          <a:p>
            <a:r>
              <a:rPr lang="en-US" dirty="0"/>
              <a:t>Example ETSW Calculations</a:t>
            </a:r>
          </a:p>
        </p:txBody>
      </p:sp>
      <p:sp>
        <p:nvSpPr>
          <p:cNvPr id="3" name="Content Placeholder 2"/>
          <p:cNvSpPr>
            <a:spLocks noGrp="1"/>
          </p:cNvSpPr>
          <p:nvPr>
            <p:ph idx="1"/>
          </p:nvPr>
        </p:nvSpPr>
        <p:spPr>
          <a:xfrm>
            <a:off x="190500" y="1219200"/>
            <a:ext cx="8763000" cy="4709160"/>
          </a:xfrm>
        </p:spPr>
        <p:txBody>
          <a:bodyPr>
            <a:normAutofit fontScale="92500" lnSpcReduction="10000"/>
          </a:bodyPr>
          <a:lstStyle/>
          <a:p>
            <a:pPr>
              <a:spcBef>
                <a:spcPts val="600"/>
              </a:spcBef>
              <a:spcAft>
                <a:spcPts val="1000"/>
              </a:spcAft>
            </a:pPr>
            <a:r>
              <a:rPr lang="en-US" sz="2400" dirty="0"/>
              <a:t>Calculate Bed Volume:</a:t>
            </a:r>
          </a:p>
          <a:p>
            <a:pPr lvl="1">
              <a:spcBef>
                <a:spcPts val="600"/>
              </a:spcBef>
              <a:spcAft>
                <a:spcPts val="1000"/>
              </a:spcAft>
            </a:pPr>
            <a:r>
              <a:rPr lang="en-US" sz="2200" dirty="0"/>
              <a:t>Surface area of filter = 320 ft</a:t>
            </a:r>
            <a:r>
              <a:rPr lang="en-US" sz="2200" baseline="30000" dirty="0"/>
              <a:t>2</a:t>
            </a:r>
          </a:p>
          <a:p>
            <a:pPr lvl="1">
              <a:spcBef>
                <a:spcPts val="600"/>
              </a:spcBef>
              <a:spcAft>
                <a:spcPts val="1000"/>
              </a:spcAft>
            </a:pPr>
            <a:r>
              <a:rPr lang="en-US" sz="2200" dirty="0"/>
              <a:t>Media depth = 30 inches (sand &amp; anthracite)</a:t>
            </a:r>
          </a:p>
          <a:p>
            <a:pPr lvl="1">
              <a:spcBef>
                <a:spcPts val="600"/>
              </a:spcBef>
              <a:spcAft>
                <a:spcPts val="1000"/>
              </a:spcAft>
            </a:pPr>
            <a:r>
              <a:rPr lang="en-US" sz="2200" dirty="0"/>
              <a:t>Water depth between media and top of BW trough = 54 inches</a:t>
            </a:r>
          </a:p>
          <a:p>
            <a:pPr lvl="1">
              <a:spcBef>
                <a:spcPts val="600"/>
              </a:spcBef>
              <a:spcAft>
                <a:spcPts val="1000"/>
              </a:spcAft>
            </a:pPr>
            <a:r>
              <a:rPr lang="en-US" sz="2200" dirty="0"/>
              <a:t>Total bed depth = 30 + 54 = 84 inches = 7 ft.</a:t>
            </a:r>
          </a:p>
          <a:p>
            <a:pPr lvl="1">
              <a:spcBef>
                <a:spcPts val="600"/>
              </a:spcBef>
              <a:spcAft>
                <a:spcPts val="1000"/>
              </a:spcAft>
            </a:pPr>
            <a:r>
              <a:rPr lang="en-US" sz="2200" dirty="0"/>
              <a:t>Total bed volume = 320 ft</a:t>
            </a:r>
            <a:r>
              <a:rPr lang="en-US" sz="2200" baseline="30000" dirty="0"/>
              <a:t>2</a:t>
            </a:r>
            <a:r>
              <a:rPr lang="en-US" sz="2200" dirty="0"/>
              <a:t> x 7 ft = 2,240 ft</a:t>
            </a:r>
            <a:r>
              <a:rPr lang="en-US" sz="2200" baseline="30000" dirty="0"/>
              <a:t>3</a:t>
            </a:r>
          </a:p>
          <a:p>
            <a:pPr lvl="1">
              <a:spcBef>
                <a:spcPts val="600"/>
              </a:spcBef>
              <a:spcAft>
                <a:spcPts val="1000"/>
              </a:spcAft>
            </a:pPr>
            <a:r>
              <a:rPr lang="en-US" sz="2200" dirty="0"/>
              <a:t>2,240 ft3 x 7.48 gal/ft3 = </a:t>
            </a:r>
            <a:r>
              <a:rPr lang="en-US" sz="2200" u="sng" dirty="0">
                <a:solidFill>
                  <a:srgbClr val="C00000"/>
                </a:solidFill>
              </a:rPr>
              <a:t>16,755 gallons </a:t>
            </a:r>
            <a:br>
              <a:rPr lang="en-US" sz="2200" dirty="0"/>
            </a:br>
            <a:endParaRPr lang="en-US" sz="2200" dirty="0"/>
          </a:p>
          <a:p>
            <a:pPr>
              <a:spcBef>
                <a:spcPts val="600"/>
              </a:spcBef>
              <a:spcAft>
                <a:spcPts val="1000"/>
              </a:spcAft>
            </a:pPr>
            <a:r>
              <a:rPr lang="en-US" sz="2400" dirty="0"/>
              <a:t>ETSW wash rate = 5 </a:t>
            </a:r>
            <a:r>
              <a:rPr lang="en-US" sz="2400" dirty="0" err="1"/>
              <a:t>gpm</a:t>
            </a:r>
            <a:r>
              <a:rPr lang="en-US" sz="2400" dirty="0"/>
              <a:t>/ft</a:t>
            </a:r>
            <a:r>
              <a:rPr lang="en-US" sz="2400" baseline="30000" dirty="0"/>
              <a:t>2</a:t>
            </a:r>
            <a:r>
              <a:rPr lang="en-US" sz="2400" dirty="0"/>
              <a:t> x 320 ft</a:t>
            </a:r>
            <a:r>
              <a:rPr lang="en-US" sz="2400" baseline="30000" dirty="0"/>
              <a:t>2</a:t>
            </a:r>
            <a:r>
              <a:rPr lang="en-US" sz="2400" dirty="0"/>
              <a:t> = </a:t>
            </a:r>
            <a:r>
              <a:rPr lang="en-US" sz="2400" u="sng" dirty="0">
                <a:solidFill>
                  <a:srgbClr val="C00000"/>
                </a:solidFill>
              </a:rPr>
              <a:t>1,600 gpm</a:t>
            </a:r>
          </a:p>
          <a:p>
            <a:pPr>
              <a:spcBef>
                <a:spcPts val="600"/>
              </a:spcBef>
              <a:spcAft>
                <a:spcPts val="1000"/>
              </a:spcAft>
            </a:pPr>
            <a:r>
              <a:rPr lang="en-US" sz="2400" dirty="0"/>
              <a:t>ETSW time = 16,755 gal. ÷ 1,600 gpm = </a:t>
            </a:r>
            <a:r>
              <a:rPr lang="en-US" sz="2400" u="dbl" dirty="0">
                <a:solidFill>
                  <a:srgbClr val="C00000"/>
                </a:solidFill>
              </a:rPr>
              <a:t>10.5 minutes</a:t>
            </a:r>
          </a:p>
        </p:txBody>
      </p:sp>
    </p:spTree>
    <p:extLst>
      <p:ext uri="{BB962C8B-B14F-4D97-AF65-F5344CB8AC3E}">
        <p14:creationId xmlns:p14="http://schemas.microsoft.com/office/powerpoint/2010/main" val="154672940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673100" y="533400"/>
            <a:ext cx="7772400" cy="914400"/>
          </a:xfrm>
        </p:spPr>
        <p:txBody>
          <a:bodyPr/>
          <a:lstStyle/>
          <a:p>
            <a:pPr eaLnBrk="1" hangingPunct="1">
              <a:defRPr/>
            </a:pPr>
            <a:r>
              <a:rPr lang="en-US" sz="3600" dirty="0"/>
              <a:t>Exercise - ETSW</a:t>
            </a:r>
            <a:br>
              <a:rPr lang="en-US" sz="3600" dirty="0"/>
            </a:br>
            <a:endParaRPr lang="en-US" dirty="0"/>
          </a:p>
        </p:txBody>
      </p:sp>
      <p:sp>
        <p:nvSpPr>
          <p:cNvPr id="19459" name="Rectangle 3"/>
          <p:cNvSpPr>
            <a:spLocks noGrp="1" noChangeArrowheads="1"/>
          </p:cNvSpPr>
          <p:nvPr>
            <p:ph type="body" idx="1"/>
          </p:nvPr>
        </p:nvSpPr>
        <p:spPr>
          <a:xfrm>
            <a:off x="673100" y="1371600"/>
            <a:ext cx="8305800" cy="4876800"/>
          </a:xfrm>
        </p:spPr>
        <p:txBody>
          <a:bodyPr/>
          <a:lstStyle/>
          <a:p>
            <a:pPr marL="0" indent="0" eaLnBrk="1" hangingPunct="1">
              <a:spcAft>
                <a:spcPct val="20000"/>
              </a:spcAft>
              <a:buNone/>
            </a:pPr>
            <a:r>
              <a:rPr lang="en-US" sz="3000" dirty="0"/>
              <a:t>How would you complete the table below?</a:t>
            </a:r>
          </a:p>
          <a:p>
            <a:pPr marL="0" indent="0" eaLnBrk="1" hangingPunct="1">
              <a:spcAft>
                <a:spcPct val="20000"/>
              </a:spcAft>
              <a:buNone/>
            </a:pPr>
            <a:endParaRPr lang="en-US" sz="3000" dirty="0"/>
          </a:p>
        </p:txBody>
      </p:sp>
      <p:graphicFrame>
        <p:nvGraphicFramePr>
          <p:cNvPr id="2" name="Table 1"/>
          <p:cNvGraphicFramePr>
            <a:graphicFrameLocks noGrp="1"/>
          </p:cNvGraphicFramePr>
          <p:nvPr>
            <p:extLst>
              <p:ext uri="{D42A27DB-BD31-4B8C-83A1-F6EECF244321}">
                <p14:modId xmlns:p14="http://schemas.microsoft.com/office/powerpoint/2010/main" val="2963194894"/>
              </p:ext>
            </p:extLst>
          </p:nvPr>
        </p:nvGraphicFramePr>
        <p:xfrm>
          <a:off x="228600" y="2057400"/>
          <a:ext cx="8750300" cy="3581400"/>
        </p:xfrm>
        <a:graphic>
          <a:graphicData uri="http://schemas.openxmlformats.org/drawingml/2006/table">
            <a:tbl>
              <a:tblPr firstRow="1" bandRow="1">
                <a:tableStyleId>{5C22544A-7EE6-4342-B048-85BDC9FD1C3A}</a:tableStyleId>
              </a:tblPr>
              <a:tblGrid>
                <a:gridCol w="3266053">
                  <a:extLst>
                    <a:ext uri="{9D8B030D-6E8A-4147-A177-3AD203B41FA5}">
                      <a16:colId xmlns:a16="http://schemas.microsoft.com/office/drawing/2014/main" val="20000"/>
                    </a:ext>
                  </a:extLst>
                </a:gridCol>
                <a:gridCol w="5484247">
                  <a:extLst>
                    <a:ext uri="{9D8B030D-6E8A-4147-A177-3AD203B41FA5}">
                      <a16:colId xmlns:a16="http://schemas.microsoft.com/office/drawing/2014/main" val="20001"/>
                    </a:ext>
                  </a:extLst>
                </a:gridCol>
              </a:tblGrid>
              <a:tr h="294640">
                <a:tc>
                  <a:txBody>
                    <a:bodyPr/>
                    <a:lstStyle/>
                    <a:p>
                      <a:r>
                        <a:rPr lang="en-US" dirty="0">
                          <a:solidFill>
                            <a:srgbClr val="005595"/>
                          </a:solidFill>
                        </a:rPr>
                        <a:t>ETSW</a:t>
                      </a:r>
                      <a:r>
                        <a:rPr lang="en-US" baseline="0" dirty="0">
                          <a:solidFill>
                            <a:srgbClr val="005595"/>
                          </a:solidFill>
                        </a:rPr>
                        <a:t> Special Study</a:t>
                      </a:r>
                      <a:endParaRPr lang="en-US" dirty="0">
                        <a:solidFill>
                          <a:srgbClr val="005595"/>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dirty="0">
                          <a:solidFill>
                            <a:srgbClr val="005595"/>
                          </a:solidFill>
                        </a:rPr>
                        <a:t>October 2015</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43560">
                <a:tc>
                  <a:txBody>
                    <a:bodyPr/>
                    <a:lstStyle/>
                    <a:p>
                      <a:pPr algn="r"/>
                      <a:r>
                        <a:rPr lang="en-US" dirty="0"/>
                        <a:t>Hypothesis: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533400">
                <a:tc>
                  <a:txBody>
                    <a:bodyPr/>
                    <a:lstStyle/>
                    <a:p>
                      <a:pPr algn="r"/>
                      <a:r>
                        <a:rPr lang="en-US" dirty="0"/>
                        <a:t>Approach and resources: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533400">
                <a:tc>
                  <a:txBody>
                    <a:bodyPr/>
                    <a:lstStyle/>
                    <a:p>
                      <a:pPr algn="r"/>
                      <a:r>
                        <a:rPr lang="en-US" dirty="0"/>
                        <a:t>Duration of study: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Try</a:t>
                      </a:r>
                      <a:r>
                        <a:rPr lang="en-US" baseline="0" dirty="0"/>
                        <a:t> ETSW on t</a:t>
                      </a:r>
                      <a:r>
                        <a:rPr lang="en-US" dirty="0"/>
                        <a:t>hree</a:t>
                      </a:r>
                      <a:r>
                        <a:rPr lang="en-US" baseline="0" dirty="0"/>
                        <a:t> backwashes on filter #2</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538480">
                <a:tc>
                  <a:txBody>
                    <a:bodyPr/>
                    <a:lstStyle/>
                    <a:p>
                      <a:pPr algn="r"/>
                      <a:r>
                        <a:rPr lang="en-US" dirty="0"/>
                        <a:t>Expected results: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ETSW will</a:t>
                      </a:r>
                      <a:r>
                        <a:rPr lang="en-US" baseline="0" dirty="0"/>
                        <a:t> reduce post backwash turbidity spikes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533400">
                <a:tc>
                  <a:txBody>
                    <a:bodyPr/>
                    <a:lstStyle/>
                    <a:p>
                      <a:pPr algn="r"/>
                      <a:r>
                        <a:rPr lang="en-US" dirty="0"/>
                        <a:t>Summary and conclusions: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533400">
                <a:tc>
                  <a:txBody>
                    <a:bodyPr/>
                    <a:lstStyle/>
                    <a:p>
                      <a:pPr algn="r"/>
                      <a:r>
                        <a:rPr lang="en-US" dirty="0"/>
                        <a:t>Implementation: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05008144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673100" y="533400"/>
            <a:ext cx="7772400" cy="914400"/>
          </a:xfrm>
        </p:spPr>
        <p:txBody>
          <a:bodyPr/>
          <a:lstStyle/>
          <a:p>
            <a:pPr eaLnBrk="1" hangingPunct="1">
              <a:defRPr/>
            </a:pPr>
            <a:r>
              <a:rPr lang="en-US" sz="3600" dirty="0"/>
              <a:t>Exercise - ETSW</a:t>
            </a:r>
            <a:br>
              <a:rPr lang="en-US" sz="3600" dirty="0"/>
            </a:br>
            <a:endParaRPr lang="en-US" dirty="0"/>
          </a:p>
        </p:txBody>
      </p:sp>
      <p:sp>
        <p:nvSpPr>
          <p:cNvPr id="19459" name="Rectangle 3"/>
          <p:cNvSpPr>
            <a:spLocks noGrp="1" noChangeArrowheads="1"/>
          </p:cNvSpPr>
          <p:nvPr>
            <p:ph type="body" idx="1"/>
          </p:nvPr>
        </p:nvSpPr>
        <p:spPr>
          <a:xfrm>
            <a:off x="673100" y="1371600"/>
            <a:ext cx="8305800" cy="4876800"/>
          </a:xfrm>
        </p:spPr>
        <p:txBody>
          <a:bodyPr/>
          <a:lstStyle/>
          <a:p>
            <a:pPr marL="0" indent="0" eaLnBrk="1" hangingPunct="1">
              <a:spcAft>
                <a:spcPct val="20000"/>
              </a:spcAft>
              <a:buNone/>
            </a:pPr>
            <a:r>
              <a:rPr lang="en-US" sz="3000" dirty="0"/>
              <a:t>How would you complete the table below?</a:t>
            </a:r>
          </a:p>
          <a:p>
            <a:pPr marL="0" indent="0" eaLnBrk="1" hangingPunct="1">
              <a:spcAft>
                <a:spcPct val="20000"/>
              </a:spcAft>
              <a:buNone/>
            </a:pPr>
            <a:endParaRPr lang="en-US" sz="3000" dirty="0"/>
          </a:p>
        </p:txBody>
      </p:sp>
      <p:graphicFrame>
        <p:nvGraphicFramePr>
          <p:cNvPr id="2" name="Table 1"/>
          <p:cNvGraphicFramePr>
            <a:graphicFrameLocks noGrp="1"/>
          </p:cNvGraphicFramePr>
          <p:nvPr>
            <p:extLst>
              <p:ext uri="{D42A27DB-BD31-4B8C-83A1-F6EECF244321}">
                <p14:modId xmlns:p14="http://schemas.microsoft.com/office/powerpoint/2010/main" val="647403061"/>
              </p:ext>
            </p:extLst>
          </p:nvPr>
        </p:nvGraphicFramePr>
        <p:xfrm>
          <a:off x="228600" y="2057400"/>
          <a:ext cx="8750300" cy="3962400"/>
        </p:xfrm>
        <a:graphic>
          <a:graphicData uri="http://schemas.openxmlformats.org/drawingml/2006/table">
            <a:tbl>
              <a:tblPr firstRow="1" bandRow="1">
                <a:tableStyleId>{5C22544A-7EE6-4342-B048-85BDC9FD1C3A}</a:tableStyleId>
              </a:tblPr>
              <a:tblGrid>
                <a:gridCol w="3266053">
                  <a:extLst>
                    <a:ext uri="{9D8B030D-6E8A-4147-A177-3AD203B41FA5}">
                      <a16:colId xmlns:a16="http://schemas.microsoft.com/office/drawing/2014/main" val="20000"/>
                    </a:ext>
                  </a:extLst>
                </a:gridCol>
                <a:gridCol w="5484247">
                  <a:extLst>
                    <a:ext uri="{9D8B030D-6E8A-4147-A177-3AD203B41FA5}">
                      <a16:colId xmlns:a16="http://schemas.microsoft.com/office/drawing/2014/main" val="20001"/>
                    </a:ext>
                  </a:extLst>
                </a:gridCol>
              </a:tblGrid>
              <a:tr h="294640">
                <a:tc>
                  <a:txBody>
                    <a:bodyPr/>
                    <a:lstStyle/>
                    <a:p>
                      <a:r>
                        <a:rPr lang="en-US" dirty="0">
                          <a:solidFill>
                            <a:srgbClr val="005595"/>
                          </a:solidFill>
                        </a:rPr>
                        <a:t>ETSW</a:t>
                      </a:r>
                      <a:r>
                        <a:rPr lang="en-US" baseline="0" dirty="0">
                          <a:solidFill>
                            <a:srgbClr val="005595"/>
                          </a:solidFill>
                        </a:rPr>
                        <a:t> Special Study</a:t>
                      </a:r>
                      <a:endParaRPr lang="en-US" dirty="0">
                        <a:solidFill>
                          <a:srgbClr val="005595"/>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dirty="0">
                          <a:solidFill>
                            <a:srgbClr val="005595"/>
                          </a:solidFill>
                        </a:rPr>
                        <a:t>October 2015</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43560">
                <a:tc>
                  <a:txBody>
                    <a:bodyPr/>
                    <a:lstStyle/>
                    <a:p>
                      <a:pPr algn="r"/>
                      <a:r>
                        <a:rPr lang="en-US" dirty="0"/>
                        <a:t>Hypothesis: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533400">
                <a:tc>
                  <a:txBody>
                    <a:bodyPr/>
                    <a:lstStyle/>
                    <a:p>
                      <a:pPr algn="r"/>
                      <a:r>
                        <a:rPr lang="en-US" dirty="0"/>
                        <a:t>Approach and resources: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533400">
                <a:tc>
                  <a:txBody>
                    <a:bodyPr/>
                    <a:lstStyle/>
                    <a:p>
                      <a:pPr algn="r"/>
                      <a:r>
                        <a:rPr lang="en-US" dirty="0"/>
                        <a:t>Duration of study: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538480">
                <a:tc>
                  <a:txBody>
                    <a:bodyPr/>
                    <a:lstStyle/>
                    <a:p>
                      <a:pPr algn="r"/>
                      <a:r>
                        <a:rPr lang="en-US" dirty="0"/>
                        <a:t>Expected results: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533400">
                <a:tc>
                  <a:txBody>
                    <a:bodyPr/>
                    <a:lstStyle/>
                    <a:p>
                      <a:pPr algn="r"/>
                      <a:r>
                        <a:rPr lang="en-US" dirty="0"/>
                        <a:t>Summary and conclusions: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ETSW not only reduced post</a:t>
                      </a:r>
                      <a:r>
                        <a:rPr lang="en-US" baseline="0" dirty="0"/>
                        <a:t> backwash turbidity spikes, it also decreased the amount of water consumed during the </a:t>
                      </a:r>
                      <a:r>
                        <a:rPr lang="en-US" baseline="0"/>
                        <a:t>backwash process.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533400">
                <a:tc>
                  <a:txBody>
                    <a:bodyPr/>
                    <a:lstStyle/>
                    <a:p>
                      <a:pPr algn="r"/>
                      <a:r>
                        <a:rPr lang="en-US" dirty="0"/>
                        <a:t>Implementation: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00245047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673100" y="870857"/>
            <a:ext cx="7772400" cy="914400"/>
          </a:xfrm>
        </p:spPr>
        <p:txBody>
          <a:bodyPr/>
          <a:lstStyle/>
          <a:p>
            <a:pPr eaLnBrk="1" hangingPunct="1">
              <a:defRPr/>
            </a:pPr>
            <a:r>
              <a:rPr lang="en-US" sz="3600" dirty="0"/>
              <a:t>Exercise – Berry, AL </a:t>
            </a:r>
            <a:br>
              <a:rPr lang="en-US" sz="3600" dirty="0"/>
            </a:br>
            <a:br>
              <a:rPr lang="en-US" sz="3600" dirty="0"/>
            </a:br>
            <a:endParaRPr lang="en-US" dirty="0"/>
          </a:p>
        </p:txBody>
      </p:sp>
      <p:sp>
        <p:nvSpPr>
          <p:cNvPr id="5" name="Text Placeholder 2"/>
          <p:cNvSpPr txBox="1">
            <a:spLocks/>
          </p:cNvSpPr>
          <p:nvPr/>
        </p:nvSpPr>
        <p:spPr bwMode="auto">
          <a:xfrm>
            <a:off x="673100" y="1676400"/>
            <a:ext cx="8229600" cy="426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50000"/>
              </a:spcBef>
              <a:spcAft>
                <a:spcPct val="0"/>
              </a:spcAft>
              <a:defRPr sz="1200" kern="1200">
                <a:solidFill>
                  <a:srgbClr val="005595"/>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5pPr>
            <a:lvl6pPr marL="2286000" algn="l" defTabSz="914400" rtl="0" eaLnBrk="1" latinLnBrk="0" hangingPunct="1">
              <a:defRPr sz="2400" kern="1200">
                <a:solidFill>
                  <a:schemeClr val="tx1"/>
                </a:solidFill>
                <a:latin typeface="Times" panose="02020603050405020304" pitchFamily="18" charset="0"/>
                <a:ea typeface="+mn-ea"/>
                <a:cs typeface="+mn-cs"/>
              </a:defRPr>
            </a:lvl6pPr>
            <a:lvl7pPr marL="2743200" algn="l" defTabSz="914400" rtl="0" eaLnBrk="1" latinLnBrk="0" hangingPunct="1">
              <a:defRPr sz="2400" kern="1200">
                <a:solidFill>
                  <a:schemeClr val="tx1"/>
                </a:solidFill>
                <a:latin typeface="Times" panose="02020603050405020304" pitchFamily="18" charset="0"/>
                <a:ea typeface="+mn-ea"/>
                <a:cs typeface="+mn-cs"/>
              </a:defRPr>
            </a:lvl7pPr>
            <a:lvl8pPr marL="3200400" algn="l" defTabSz="914400" rtl="0" eaLnBrk="1" latinLnBrk="0" hangingPunct="1">
              <a:defRPr sz="2400" kern="1200">
                <a:solidFill>
                  <a:schemeClr val="tx1"/>
                </a:solidFill>
                <a:latin typeface="Times" panose="02020603050405020304" pitchFamily="18" charset="0"/>
                <a:ea typeface="+mn-ea"/>
                <a:cs typeface="+mn-cs"/>
              </a:defRPr>
            </a:lvl8pPr>
            <a:lvl9pPr marL="3657600" algn="l" defTabSz="914400" rtl="0" eaLnBrk="1" latinLnBrk="0" hangingPunct="1">
              <a:defRPr sz="2400" kern="1200">
                <a:solidFill>
                  <a:schemeClr val="tx1"/>
                </a:solidFill>
                <a:latin typeface="Times" panose="02020603050405020304" pitchFamily="18" charset="0"/>
                <a:ea typeface="+mn-ea"/>
                <a:cs typeface="+mn-cs"/>
              </a:defRPr>
            </a:lvl9pPr>
          </a:lstStyle>
          <a:p>
            <a:r>
              <a:rPr lang="en-US" sz="2800" dirty="0"/>
              <a:t>Original backwash sequence:</a:t>
            </a:r>
          </a:p>
          <a:p>
            <a:pPr marL="514350" indent="-514350">
              <a:buFont typeface="+mj-lt"/>
              <a:buAutoNum type="arabicPeriod"/>
            </a:pPr>
            <a:r>
              <a:rPr lang="en-US" sz="2800" dirty="0"/>
              <a:t>Air Only (2 minutes)</a:t>
            </a:r>
          </a:p>
          <a:p>
            <a:pPr marL="514350" indent="-514350">
              <a:buFont typeface="+mj-lt"/>
              <a:buAutoNum type="arabicPeriod"/>
            </a:pPr>
            <a:r>
              <a:rPr lang="en-US" sz="2800" dirty="0"/>
              <a:t>Air / Low Wash at 5 </a:t>
            </a:r>
            <a:r>
              <a:rPr lang="en-US" sz="2800" dirty="0" err="1"/>
              <a:t>gpm</a:t>
            </a:r>
            <a:r>
              <a:rPr lang="en-US" sz="2800" dirty="0"/>
              <a:t>/</a:t>
            </a:r>
            <a:r>
              <a:rPr lang="en-US" sz="2800" dirty="0" err="1"/>
              <a:t>sq</a:t>
            </a:r>
            <a:r>
              <a:rPr lang="en-US" sz="2800" dirty="0"/>
              <a:t> </a:t>
            </a:r>
            <a:r>
              <a:rPr lang="en-US" sz="2800" dirty="0" err="1"/>
              <a:t>ft</a:t>
            </a:r>
            <a:r>
              <a:rPr lang="en-US" sz="2800" dirty="0"/>
              <a:t> (45 seconds)</a:t>
            </a:r>
          </a:p>
          <a:p>
            <a:pPr marL="514350" indent="-514350">
              <a:buFont typeface="+mj-lt"/>
              <a:buAutoNum type="arabicPeriod"/>
            </a:pPr>
            <a:r>
              <a:rPr lang="en-US" sz="2800" dirty="0"/>
              <a:t>High wash at 18.5 </a:t>
            </a:r>
            <a:r>
              <a:rPr lang="en-US" sz="2800" dirty="0" err="1"/>
              <a:t>gpm</a:t>
            </a:r>
            <a:r>
              <a:rPr lang="en-US" sz="2800" dirty="0"/>
              <a:t>/</a:t>
            </a:r>
            <a:r>
              <a:rPr lang="en-US" sz="2800" dirty="0" err="1"/>
              <a:t>sq</a:t>
            </a:r>
            <a:r>
              <a:rPr lang="en-US" sz="2800" dirty="0"/>
              <a:t> </a:t>
            </a:r>
            <a:r>
              <a:rPr lang="en-US" sz="2800" dirty="0" err="1"/>
              <a:t>ft</a:t>
            </a:r>
            <a:r>
              <a:rPr lang="en-US" sz="2800" dirty="0"/>
              <a:t> (160 seconds)</a:t>
            </a:r>
          </a:p>
          <a:p>
            <a:pPr marL="514350" indent="-514350">
              <a:buFont typeface="+mj-lt"/>
              <a:buAutoNum type="arabicPeriod"/>
            </a:pPr>
            <a:r>
              <a:rPr lang="en-US" sz="2800" dirty="0"/>
              <a:t>Second low wash to fill filter (</a:t>
            </a:r>
            <a:r>
              <a:rPr lang="en-US" sz="2800" strike="sngStrike" dirty="0"/>
              <a:t>165 seconds</a:t>
            </a:r>
            <a:r>
              <a:rPr lang="en-US" sz="2800" dirty="0"/>
              <a:t>) – </a:t>
            </a:r>
            <a:r>
              <a:rPr lang="en-US" sz="2800" dirty="0">
                <a:solidFill>
                  <a:srgbClr val="C00000"/>
                </a:solidFill>
              </a:rPr>
              <a:t>extended to 465 seconds</a:t>
            </a:r>
          </a:p>
          <a:p>
            <a:endParaRPr lang="en-US" sz="2800" dirty="0"/>
          </a:p>
        </p:txBody>
      </p:sp>
    </p:spTree>
    <p:extLst>
      <p:ext uri="{BB962C8B-B14F-4D97-AF65-F5344CB8AC3E}">
        <p14:creationId xmlns:p14="http://schemas.microsoft.com/office/powerpoint/2010/main" val="205675124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Exercise – Berry, AL – results with second low wash extended to 465 s</a:t>
            </a:r>
          </a:p>
        </p:txBody>
      </p:sp>
      <p:sp>
        <p:nvSpPr>
          <p:cNvPr id="4" name="Slide Number Placeholder 3"/>
          <p:cNvSpPr>
            <a:spLocks noGrp="1"/>
          </p:cNvSpPr>
          <p:nvPr>
            <p:ph type="sldNum" sz="quarter" idx="11"/>
          </p:nvPr>
        </p:nvSpPr>
        <p:spPr/>
        <p:txBody>
          <a:bodyPr/>
          <a:lstStyle/>
          <a:p>
            <a:fld id="{FEA73A45-DEBE-46C3-90ED-D5A73A98762E}" type="slidenum">
              <a:rPr lang="en-US" smtClean="0"/>
              <a:pPr/>
              <a:t>107</a:t>
            </a:fld>
            <a:endParaRPr lang="en-US"/>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l="69457" t="59753" r="23773" b="16904"/>
          <a:stretch>
            <a:fillRect/>
          </a:stretch>
        </p:blipFill>
        <p:spPr bwMode="auto">
          <a:xfrm>
            <a:off x="2057400" y="1600200"/>
            <a:ext cx="3200400" cy="3657600"/>
          </a:xfrm>
          <a:prstGeom prst="rect">
            <a:avLst/>
          </a:prstGeom>
          <a:noFill/>
          <a:ln w="9525">
            <a:noFill/>
            <a:miter lim="800000"/>
            <a:headEnd/>
            <a:tailEnd/>
          </a:ln>
          <a:effectLst/>
        </p:spPr>
      </p:pic>
      <p:sp>
        <p:nvSpPr>
          <p:cNvPr id="6" name="TextBox 5"/>
          <p:cNvSpPr txBox="1"/>
          <p:nvPr/>
        </p:nvSpPr>
        <p:spPr>
          <a:xfrm>
            <a:off x="5410200" y="3886200"/>
            <a:ext cx="2971800" cy="830997"/>
          </a:xfrm>
          <a:prstGeom prst="rect">
            <a:avLst/>
          </a:prstGeom>
          <a:noFill/>
        </p:spPr>
        <p:txBody>
          <a:bodyPr wrap="square" rtlCol="0">
            <a:spAutoFit/>
          </a:bodyPr>
          <a:lstStyle/>
          <a:p>
            <a:r>
              <a:rPr lang="en-US" dirty="0">
                <a:latin typeface="Arial" pitchFamily="34" charset="0"/>
                <a:cs typeface="Arial" pitchFamily="34" charset="0"/>
              </a:rPr>
              <a:t>Filter Returned To Service</a:t>
            </a:r>
          </a:p>
        </p:txBody>
      </p:sp>
      <p:cxnSp>
        <p:nvCxnSpPr>
          <p:cNvPr id="7" name="Straight Connector 6"/>
          <p:cNvCxnSpPr/>
          <p:nvPr/>
        </p:nvCxnSpPr>
        <p:spPr>
          <a:xfrm>
            <a:off x="2057400" y="4343400"/>
            <a:ext cx="3200400" cy="0"/>
          </a:xfrm>
          <a:prstGeom prst="line">
            <a:avLst/>
          </a:prstGeom>
          <a:ln w="76200"/>
        </p:spPr>
        <p:style>
          <a:lnRef idx="3">
            <a:schemeClr val="accent1"/>
          </a:lnRef>
          <a:fillRef idx="0">
            <a:schemeClr val="accent1"/>
          </a:fillRef>
          <a:effectRef idx="2">
            <a:schemeClr val="accent1"/>
          </a:effectRef>
          <a:fontRef idx="minor">
            <a:schemeClr val="tx1"/>
          </a:fontRef>
        </p:style>
      </p:cxnSp>
      <p:cxnSp>
        <p:nvCxnSpPr>
          <p:cNvPr id="8" name="Straight Connector 7"/>
          <p:cNvCxnSpPr>
            <a:endCxn id="5" idx="3"/>
          </p:cNvCxnSpPr>
          <p:nvPr/>
        </p:nvCxnSpPr>
        <p:spPr>
          <a:xfrm>
            <a:off x="2057400" y="3429000"/>
            <a:ext cx="32004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057400" y="2514600"/>
            <a:ext cx="3200400"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Left Arrow 9"/>
          <p:cNvSpPr/>
          <p:nvPr/>
        </p:nvSpPr>
        <p:spPr>
          <a:xfrm rot="19965310">
            <a:off x="4477750" y="4259565"/>
            <a:ext cx="1005277" cy="164765"/>
          </a:xfrm>
          <a:prstGeom prst="leftArrow">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n-US" dirty="0"/>
          </a:p>
        </p:txBody>
      </p:sp>
      <p:sp>
        <p:nvSpPr>
          <p:cNvPr id="11" name="Left Arrow 10"/>
          <p:cNvSpPr/>
          <p:nvPr/>
        </p:nvSpPr>
        <p:spPr>
          <a:xfrm rot="7805500">
            <a:off x="2551887" y="4739927"/>
            <a:ext cx="1871677" cy="171590"/>
          </a:xfrm>
          <a:prstGeom prst="leftArrow">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n-US" dirty="0"/>
          </a:p>
        </p:txBody>
      </p:sp>
      <p:sp>
        <p:nvSpPr>
          <p:cNvPr id="12" name="TextBox 11"/>
          <p:cNvSpPr txBox="1"/>
          <p:nvPr/>
        </p:nvSpPr>
        <p:spPr>
          <a:xfrm>
            <a:off x="1143000" y="5486400"/>
            <a:ext cx="2971800" cy="461665"/>
          </a:xfrm>
          <a:prstGeom prst="rect">
            <a:avLst/>
          </a:prstGeom>
          <a:noFill/>
        </p:spPr>
        <p:txBody>
          <a:bodyPr wrap="square" rtlCol="0">
            <a:spAutoFit/>
          </a:bodyPr>
          <a:lstStyle/>
          <a:p>
            <a:pPr algn="r"/>
            <a:r>
              <a:rPr lang="en-US" dirty="0">
                <a:latin typeface="Arial" pitchFamily="34" charset="0"/>
                <a:cs typeface="Arial" pitchFamily="34" charset="0"/>
              </a:rPr>
              <a:t>Start of Rewash</a:t>
            </a:r>
          </a:p>
        </p:txBody>
      </p:sp>
      <p:sp>
        <p:nvSpPr>
          <p:cNvPr id="13" name="TextBox 12"/>
          <p:cNvSpPr txBox="1"/>
          <p:nvPr/>
        </p:nvSpPr>
        <p:spPr>
          <a:xfrm>
            <a:off x="5562600" y="2514600"/>
            <a:ext cx="2895600" cy="461665"/>
          </a:xfrm>
          <a:prstGeom prst="rect">
            <a:avLst/>
          </a:prstGeom>
          <a:noFill/>
        </p:spPr>
        <p:txBody>
          <a:bodyPr wrap="square" rtlCol="0">
            <a:spAutoFit/>
          </a:bodyPr>
          <a:lstStyle/>
          <a:p>
            <a:r>
              <a:rPr lang="en-US" b="1" dirty="0">
                <a:latin typeface="Arial" pitchFamily="34" charset="0"/>
                <a:cs typeface="Arial" pitchFamily="34" charset="0"/>
              </a:rPr>
              <a:t>No Rewash Spike</a:t>
            </a:r>
          </a:p>
        </p:txBody>
      </p:sp>
      <p:sp>
        <p:nvSpPr>
          <p:cNvPr id="14" name="TextBox 13"/>
          <p:cNvSpPr txBox="1"/>
          <p:nvPr/>
        </p:nvSpPr>
        <p:spPr>
          <a:xfrm>
            <a:off x="1143000" y="6019800"/>
            <a:ext cx="5715000" cy="461665"/>
          </a:xfrm>
          <a:prstGeom prst="rect">
            <a:avLst/>
          </a:prstGeom>
          <a:noFill/>
        </p:spPr>
        <p:txBody>
          <a:bodyPr wrap="square" rtlCol="0">
            <a:spAutoFit/>
          </a:bodyPr>
          <a:lstStyle/>
          <a:p>
            <a:pPr algn="ctr"/>
            <a:r>
              <a:rPr lang="en-US" b="1" dirty="0">
                <a:solidFill>
                  <a:srgbClr val="C00000"/>
                </a:solidFill>
                <a:latin typeface="Arial" pitchFamily="34" charset="0"/>
                <a:cs typeface="Arial" pitchFamily="34" charset="0"/>
              </a:rPr>
              <a:t>Total Rewash Time of </a:t>
            </a:r>
            <a:r>
              <a:rPr lang="en-US" b="1" strike="dblStrike" dirty="0">
                <a:solidFill>
                  <a:srgbClr val="C00000"/>
                </a:solidFill>
                <a:latin typeface="Arial" pitchFamily="34" charset="0"/>
                <a:cs typeface="Arial" pitchFamily="34" charset="0"/>
              </a:rPr>
              <a:t>20</a:t>
            </a:r>
            <a:r>
              <a:rPr lang="en-US" b="1" dirty="0">
                <a:solidFill>
                  <a:srgbClr val="C00000"/>
                </a:solidFill>
                <a:latin typeface="Arial" pitchFamily="34" charset="0"/>
                <a:cs typeface="Arial" pitchFamily="34" charset="0"/>
              </a:rPr>
              <a:t> 60 Minutes</a:t>
            </a:r>
          </a:p>
        </p:txBody>
      </p:sp>
      <p:sp>
        <p:nvSpPr>
          <p:cNvPr id="15" name="Left Arrow 14"/>
          <p:cNvSpPr/>
          <p:nvPr/>
        </p:nvSpPr>
        <p:spPr>
          <a:xfrm rot="12902257">
            <a:off x="1634379" y="1971537"/>
            <a:ext cx="1356441" cy="169000"/>
          </a:xfrm>
          <a:prstGeom prst="leftArrow">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n-US" dirty="0"/>
          </a:p>
        </p:txBody>
      </p:sp>
      <p:sp>
        <p:nvSpPr>
          <p:cNvPr id="16" name="TextBox 15"/>
          <p:cNvSpPr txBox="1"/>
          <p:nvPr/>
        </p:nvSpPr>
        <p:spPr>
          <a:xfrm>
            <a:off x="304800" y="1217522"/>
            <a:ext cx="2895600" cy="400110"/>
          </a:xfrm>
          <a:prstGeom prst="rect">
            <a:avLst/>
          </a:prstGeom>
          <a:noFill/>
        </p:spPr>
        <p:txBody>
          <a:bodyPr wrap="square" rtlCol="0">
            <a:spAutoFit/>
          </a:bodyPr>
          <a:lstStyle/>
          <a:p>
            <a:r>
              <a:rPr lang="en-US" sz="2000" b="1" dirty="0">
                <a:latin typeface="Arial" pitchFamily="34" charset="0"/>
                <a:cs typeface="Arial" pitchFamily="34" charset="0"/>
              </a:rPr>
              <a:t>Flow to clear well</a:t>
            </a:r>
          </a:p>
        </p:txBody>
      </p:sp>
      <p:sp>
        <p:nvSpPr>
          <p:cNvPr id="17" name="TextBox 16"/>
          <p:cNvSpPr txBox="1"/>
          <p:nvPr/>
        </p:nvSpPr>
        <p:spPr>
          <a:xfrm>
            <a:off x="5606424" y="1397419"/>
            <a:ext cx="1447800" cy="400110"/>
          </a:xfrm>
          <a:prstGeom prst="rect">
            <a:avLst/>
          </a:prstGeom>
          <a:noFill/>
        </p:spPr>
        <p:txBody>
          <a:bodyPr wrap="square" rtlCol="0">
            <a:spAutoFit/>
          </a:bodyPr>
          <a:lstStyle/>
          <a:p>
            <a:r>
              <a:rPr lang="en-US" sz="2000" b="1" dirty="0">
                <a:latin typeface="Arial" pitchFamily="34" charset="0"/>
                <a:cs typeface="Arial" pitchFamily="34" charset="0"/>
              </a:rPr>
              <a:t>Turbidity</a:t>
            </a:r>
          </a:p>
        </p:txBody>
      </p:sp>
      <p:sp>
        <p:nvSpPr>
          <p:cNvPr id="18" name="Left Arrow 17"/>
          <p:cNvSpPr/>
          <p:nvPr/>
        </p:nvSpPr>
        <p:spPr>
          <a:xfrm rot="21335473">
            <a:off x="3647574" y="1675793"/>
            <a:ext cx="2024325" cy="182942"/>
          </a:xfrm>
          <a:prstGeom prst="leftArrow">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0479452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1" y="152400"/>
            <a:ext cx="8229600" cy="767784"/>
          </a:xfrm>
        </p:spPr>
        <p:txBody>
          <a:bodyPr/>
          <a:lstStyle/>
          <a:p>
            <a:r>
              <a:rPr lang="en-US" dirty="0"/>
              <a:t>Example – Berry, AL</a:t>
            </a:r>
          </a:p>
        </p:txBody>
      </p:sp>
      <p:sp>
        <p:nvSpPr>
          <p:cNvPr id="5" name="Slide Number Placeholder 4"/>
          <p:cNvSpPr>
            <a:spLocks noGrp="1"/>
          </p:cNvSpPr>
          <p:nvPr>
            <p:ph type="sldNum" sz="quarter" idx="11"/>
          </p:nvPr>
        </p:nvSpPr>
        <p:spPr/>
        <p:txBody>
          <a:bodyPr/>
          <a:lstStyle/>
          <a:p>
            <a:fld id="{FEA73A45-DEBE-46C3-90ED-D5A73A98762E}" type="slidenum">
              <a:rPr lang="en-US" smtClean="0"/>
              <a:pPr/>
              <a:t>108</a:t>
            </a:fld>
            <a:endParaRPr lang="en-US"/>
          </a:p>
        </p:txBody>
      </p:sp>
      <p:sp>
        <p:nvSpPr>
          <p:cNvPr id="7" name="Content Placeholder 5"/>
          <p:cNvSpPr txBox="1">
            <a:spLocks/>
          </p:cNvSpPr>
          <p:nvPr/>
        </p:nvSpPr>
        <p:spPr>
          <a:xfrm>
            <a:off x="609600" y="1103085"/>
            <a:ext cx="3657600" cy="5109029"/>
          </a:xfrm>
          <a:prstGeom prst="rect">
            <a:avLst/>
          </a:prstGeom>
        </p:spPr>
        <p:txBody>
          <a:bodyPr>
            <a:normAutofit/>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a:spcBef>
                <a:spcPts val="0"/>
              </a:spcBef>
              <a:spcAft>
                <a:spcPts val="600"/>
              </a:spcAft>
              <a:buNone/>
            </a:pPr>
            <a:r>
              <a:rPr lang="en-US" u="sng" kern="0" dirty="0"/>
              <a:t>Before ETSW</a:t>
            </a:r>
          </a:p>
          <a:p>
            <a:pPr>
              <a:spcBef>
                <a:spcPts val="0"/>
              </a:spcBef>
              <a:spcAft>
                <a:spcPts val="600"/>
              </a:spcAft>
            </a:pPr>
            <a:r>
              <a:rPr lang="en-US" kern="0" dirty="0"/>
              <a:t>Backwash:</a:t>
            </a:r>
          </a:p>
          <a:p>
            <a:pPr lvl="1">
              <a:spcBef>
                <a:spcPts val="0"/>
              </a:spcBef>
              <a:spcAft>
                <a:spcPts val="600"/>
              </a:spcAft>
            </a:pPr>
            <a:r>
              <a:rPr lang="en-US" sz="1800" kern="0" dirty="0"/>
              <a:t>10,800 Gallons Used</a:t>
            </a:r>
          </a:p>
          <a:p>
            <a:pPr lvl="1">
              <a:spcBef>
                <a:spcPts val="0"/>
              </a:spcBef>
              <a:spcAft>
                <a:spcPts val="1200"/>
              </a:spcAft>
            </a:pPr>
            <a:r>
              <a:rPr lang="en-US" sz="1800" kern="0" dirty="0"/>
              <a:t>9 Minutes</a:t>
            </a:r>
          </a:p>
          <a:p>
            <a:pPr>
              <a:spcBef>
                <a:spcPts val="0"/>
              </a:spcBef>
              <a:spcAft>
                <a:spcPts val="600"/>
              </a:spcAft>
            </a:pPr>
            <a:r>
              <a:rPr lang="en-US" kern="0" dirty="0"/>
              <a:t>Rewash:</a:t>
            </a:r>
          </a:p>
          <a:p>
            <a:pPr lvl="1">
              <a:spcBef>
                <a:spcPts val="0"/>
              </a:spcBef>
              <a:spcAft>
                <a:spcPts val="600"/>
              </a:spcAft>
            </a:pPr>
            <a:r>
              <a:rPr lang="en-US" sz="1800" kern="0" dirty="0"/>
              <a:t>22,680 Gallons Used</a:t>
            </a:r>
          </a:p>
          <a:p>
            <a:pPr lvl="1">
              <a:spcBef>
                <a:spcPts val="0"/>
              </a:spcBef>
              <a:spcAft>
                <a:spcPts val="1200"/>
              </a:spcAft>
            </a:pPr>
            <a:r>
              <a:rPr lang="en-US" sz="1800" kern="0" dirty="0"/>
              <a:t>60 Minutes</a:t>
            </a:r>
          </a:p>
          <a:p>
            <a:pPr>
              <a:spcBef>
                <a:spcPts val="0"/>
              </a:spcBef>
              <a:spcAft>
                <a:spcPts val="600"/>
              </a:spcAft>
            </a:pPr>
            <a:r>
              <a:rPr lang="en-US" kern="0" dirty="0"/>
              <a:t>Turbidity Spike:</a:t>
            </a:r>
          </a:p>
          <a:p>
            <a:pPr lvl="1">
              <a:spcBef>
                <a:spcPts val="0"/>
              </a:spcBef>
              <a:spcAft>
                <a:spcPts val="1200"/>
              </a:spcAft>
            </a:pPr>
            <a:r>
              <a:rPr lang="en-US" sz="1800" kern="0" dirty="0"/>
              <a:t>0.25 NTU</a:t>
            </a:r>
          </a:p>
          <a:p>
            <a:pPr lvl="1">
              <a:spcBef>
                <a:spcPts val="0"/>
              </a:spcBef>
              <a:spcAft>
                <a:spcPts val="1200"/>
              </a:spcAft>
            </a:pPr>
            <a:endParaRPr lang="en-US" sz="1800" kern="0" dirty="0"/>
          </a:p>
          <a:p>
            <a:pPr>
              <a:spcBef>
                <a:spcPts val="0"/>
              </a:spcBef>
              <a:spcAft>
                <a:spcPts val="600"/>
              </a:spcAft>
            </a:pPr>
            <a:r>
              <a:rPr lang="en-US" kern="0" dirty="0">
                <a:solidFill>
                  <a:srgbClr val="C00000"/>
                </a:solidFill>
              </a:rPr>
              <a:t>Total:</a:t>
            </a:r>
          </a:p>
          <a:p>
            <a:pPr lvl="1">
              <a:spcBef>
                <a:spcPts val="0"/>
              </a:spcBef>
              <a:spcAft>
                <a:spcPts val="600"/>
              </a:spcAft>
            </a:pPr>
            <a:r>
              <a:rPr lang="en-US" sz="1800" kern="0" dirty="0"/>
              <a:t>33,500 Gallons Used</a:t>
            </a:r>
          </a:p>
          <a:p>
            <a:pPr lvl="1">
              <a:spcBef>
                <a:spcPts val="0"/>
              </a:spcBef>
              <a:spcAft>
                <a:spcPts val="600"/>
              </a:spcAft>
            </a:pPr>
            <a:r>
              <a:rPr lang="en-US" sz="1800" kern="0" dirty="0"/>
              <a:t>75 Minutes</a:t>
            </a:r>
          </a:p>
        </p:txBody>
      </p:sp>
      <p:sp>
        <p:nvSpPr>
          <p:cNvPr id="9" name="Content Placeholder 7"/>
          <p:cNvSpPr>
            <a:spLocks noGrp="1"/>
          </p:cNvSpPr>
          <p:nvPr>
            <p:ph sz="quarter" idx="4294967295"/>
          </p:nvPr>
        </p:nvSpPr>
        <p:spPr>
          <a:xfrm>
            <a:off x="4572000" y="1295400"/>
            <a:ext cx="4419600" cy="5029200"/>
          </a:xfrm>
          <a:prstGeom prst="rect">
            <a:avLst/>
          </a:prstGeom>
        </p:spPr>
        <p:txBody>
          <a:bodyPr>
            <a:normAutofit lnSpcReduction="10000"/>
          </a:bodyPr>
          <a:lstStyle/>
          <a:p>
            <a:pPr marL="0" indent="0">
              <a:spcBef>
                <a:spcPts val="0"/>
              </a:spcBef>
              <a:spcAft>
                <a:spcPts val="600"/>
              </a:spcAft>
              <a:buNone/>
            </a:pPr>
            <a:r>
              <a:rPr lang="en-US" sz="2000" u="sng" dirty="0"/>
              <a:t>After ETSW for 465 seconds</a:t>
            </a:r>
          </a:p>
          <a:p>
            <a:pPr>
              <a:spcBef>
                <a:spcPts val="0"/>
              </a:spcBef>
              <a:spcAft>
                <a:spcPts val="600"/>
              </a:spcAft>
            </a:pPr>
            <a:r>
              <a:rPr lang="en-US" sz="2000" dirty="0"/>
              <a:t>Backwash:</a:t>
            </a:r>
          </a:p>
          <a:p>
            <a:pPr lvl="1">
              <a:spcBef>
                <a:spcPts val="0"/>
              </a:spcBef>
              <a:spcAft>
                <a:spcPts val="600"/>
              </a:spcAft>
            </a:pPr>
            <a:r>
              <a:rPr lang="en-US" sz="1800" dirty="0"/>
              <a:t>15,750 Gallons Used</a:t>
            </a:r>
          </a:p>
          <a:p>
            <a:pPr lvl="1">
              <a:spcBef>
                <a:spcPts val="0"/>
              </a:spcBef>
              <a:spcAft>
                <a:spcPts val="1200"/>
              </a:spcAft>
            </a:pPr>
            <a:r>
              <a:rPr lang="en-US" sz="1800" dirty="0"/>
              <a:t>18 Minutes</a:t>
            </a:r>
          </a:p>
          <a:p>
            <a:pPr>
              <a:spcBef>
                <a:spcPts val="0"/>
              </a:spcBef>
              <a:spcAft>
                <a:spcPts val="600"/>
              </a:spcAft>
            </a:pPr>
            <a:r>
              <a:rPr lang="en-US" sz="2000" dirty="0"/>
              <a:t>Rewash:</a:t>
            </a:r>
          </a:p>
          <a:p>
            <a:pPr lvl="1">
              <a:spcBef>
                <a:spcPts val="0"/>
              </a:spcBef>
              <a:spcAft>
                <a:spcPts val="600"/>
              </a:spcAft>
            </a:pPr>
            <a:r>
              <a:rPr lang="en-US" sz="1800" dirty="0"/>
              <a:t>11,340 Gallons Used</a:t>
            </a:r>
          </a:p>
          <a:p>
            <a:pPr lvl="1">
              <a:spcBef>
                <a:spcPts val="0"/>
              </a:spcBef>
              <a:spcAft>
                <a:spcPts val="1200"/>
              </a:spcAft>
            </a:pPr>
            <a:r>
              <a:rPr lang="en-US" sz="1800" dirty="0"/>
              <a:t>30 Minutes</a:t>
            </a:r>
          </a:p>
          <a:p>
            <a:pPr>
              <a:spcBef>
                <a:spcPts val="0"/>
              </a:spcBef>
              <a:spcAft>
                <a:spcPts val="600"/>
              </a:spcAft>
            </a:pPr>
            <a:r>
              <a:rPr lang="en-US" sz="2000" dirty="0"/>
              <a:t>Turbidity Spike:</a:t>
            </a:r>
          </a:p>
          <a:p>
            <a:pPr lvl="1">
              <a:spcBef>
                <a:spcPts val="0"/>
              </a:spcBef>
              <a:spcAft>
                <a:spcPts val="1200"/>
              </a:spcAft>
            </a:pPr>
            <a:r>
              <a:rPr lang="en-US" sz="1800" dirty="0"/>
              <a:t>Spike was reduced to a few minutes, all during rewash.  No post rewash spike.</a:t>
            </a:r>
          </a:p>
          <a:p>
            <a:pPr>
              <a:spcBef>
                <a:spcPts val="0"/>
              </a:spcBef>
              <a:spcAft>
                <a:spcPts val="600"/>
              </a:spcAft>
            </a:pPr>
            <a:r>
              <a:rPr lang="en-US" sz="2000" dirty="0">
                <a:solidFill>
                  <a:srgbClr val="C00000"/>
                </a:solidFill>
              </a:rPr>
              <a:t>Total:</a:t>
            </a:r>
          </a:p>
          <a:p>
            <a:pPr lvl="1">
              <a:spcBef>
                <a:spcPts val="0"/>
              </a:spcBef>
              <a:spcAft>
                <a:spcPts val="600"/>
              </a:spcAft>
            </a:pPr>
            <a:r>
              <a:rPr lang="en-US" sz="1800" dirty="0"/>
              <a:t>27,000 Gallons Used</a:t>
            </a:r>
          </a:p>
          <a:p>
            <a:pPr lvl="1">
              <a:spcBef>
                <a:spcPts val="0"/>
              </a:spcBef>
              <a:spcAft>
                <a:spcPts val="600"/>
              </a:spcAft>
            </a:pPr>
            <a:r>
              <a:rPr lang="en-US" sz="1800" dirty="0"/>
              <a:t>60 Minutes</a:t>
            </a:r>
          </a:p>
          <a:p>
            <a:pPr lvl="1"/>
            <a:endParaRPr lang="en-US" dirty="0"/>
          </a:p>
          <a:p>
            <a:endParaRPr lang="en-US" dirty="0"/>
          </a:p>
        </p:txBody>
      </p:sp>
    </p:spTree>
    <p:extLst>
      <p:ext uri="{BB962C8B-B14F-4D97-AF65-F5344CB8AC3E}">
        <p14:creationId xmlns:p14="http://schemas.microsoft.com/office/powerpoint/2010/main" val="33317235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673100" y="870857"/>
            <a:ext cx="7772400" cy="914400"/>
          </a:xfrm>
        </p:spPr>
        <p:txBody>
          <a:bodyPr/>
          <a:lstStyle/>
          <a:p>
            <a:pPr eaLnBrk="1" hangingPunct="1">
              <a:defRPr/>
            </a:pPr>
            <a:r>
              <a:rPr lang="en-US" sz="3600" dirty="0"/>
              <a:t>Exercise – Berry, AL </a:t>
            </a:r>
            <a:br>
              <a:rPr lang="en-US" sz="3600" dirty="0"/>
            </a:br>
            <a:br>
              <a:rPr lang="en-US" sz="3600" dirty="0"/>
            </a:br>
            <a:endParaRPr lang="en-US" dirty="0"/>
          </a:p>
        </p:txBody>
      </p:sp>
      <p:sp>
        <p:nvSpPr>
          <p:cNvPr id="5" name="Text Placeholder 2"/>
          <p:cNvSpPr txBox="1">
            <a:spLocks/>
          </p:cNvSpPr>
          <p:nvPr/>
        </p:nvSpPr>
        <p:spPr bwMode="auto">
          <a:xfrm>
            <a:off x="673100" y="1676400"/>
            <a:ext cx="8229600" cy="426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50000"/>
              </a:spcBef>
              <a:spcAft>
                <a:spcPct val="0"/>
              </a:spcAft>
              <a:defRPr sz="1200" kern="1200">
                <a:solidFill>
                  <a:srgbClr val="005595"/>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5pPr>
            <a:lvl6pPr marL="2286000" algn="l" defTabSz="914400" rtl="0" eaLnBrk="1" latinLnBrk="0" hangingPunct="1">
              <a:defRPr sz="2400" kern="1200">
                <a:solidFill>
                  <a:schemeClr val="tx1"/>
                </a:solidFill>
                <a:latin typeface="Times" panose="02020603050405020304" pitchFamily="18" charset="0"/>
                <a:ea typeface="+mn-ea"/>
                <a:cs typeface="+mn-cs"/>
              </a:defRPr>
            </a:lvl6pPr>
            <a:lvl7pPr marL="2743200" algn="l" defTabSz="914400" rtl="0" eaLnBrk="1" latinLnBrk="0" hangingPunct="1">
              <a:defRPr sz="2400" kern="1200">
                <a:solidFill>
                  <a:schemeClr val="tx1"/>
                </a:solidFill>
                <a:latin typeface="Times" panose="02020603050405020304" pitchFamily="18" charset="0"/>
                <a:ea typeface="+mn-ea"/>
                <a:cs typeface="+mn-cs"/>
              </a:defRPr>
            </a:lvl7pPr>
            <a:lvl8pPr marL="3200400" algn="l" defTabSz="914400" rtl="0" eaLnBrk="1" latinLnBrk="0" hangingPunct="1">
              <a:defRPr sz="2400" kern="1200">
                <a:solidFill>
                  <a:schemeClr val="tx1"/>
                </a:solidFill>
                <a:latin typeface="Times" panose="02020603050405020304" pitchFamily="18" charset="0"/>
                <a:ea typeface="+mn-ea"/>
                <a:cs typeface="+mn-cs"/>
              </a:defRPr>
            </a:lvl8pPr>
            <a:lvl9pPr marL="3657600" algn="l" defTabSz="914400" rtl="0" eaLnBrk="1" latinLnBrk="0" hangingPunct="1">
              <a:defRPr sz="2400" kern="1200">
                <a:solidFill>
                  <a:schemeClr val="tx1"/>
                </a:solidFill>
                <a:latin typeface="Times" panose="02020603050405020304" pitchFamily="18" charset="0"/>
                <a:ea typeface="+mn-ea"/>
                <a:cs typeface="+mn-cs"/>
              </a:defRPr>
            </a:lvl9pPr>
          </a:lstStyle>
          <a:p>
            <a:r>
              <a:rPr lang="en-US" sz="2800" dirty="0"/>
              <a:t>Modified original backwash sequence:</a:t>
            </a:r>
          </a:p>
          <a:p>
            <a:pPr marL="514350" indent="-514350">
              <a:buFont typeface="+mj-lt"/>
              <a:buAutoNum type="arabicPeriod"/>
            </a:pPr>
            <a:r>
              <a:rPr lang="en-US" sz="2800" dirty="0"/>
              <a:t>Air Only (2 minutes)</a:t>
            </a:r>
          </a:p>
          <a:p>
            <a:pPr marL="514350" indent="-514350">
              <a:buFont typeface="+mj-lt"/>
              <a:buAutoNum type="arabicPeriod"/>
            </a:pPr>
            <a:r>
              <a:rPr lang="en-US" sz="2800" dirty="0"/>
              <a:t>Air / Low Wash at 5 </a:t>
            </a:r>
            <a:r>
              <a:rPr lang="en-US" sz="2800" dirty="0" err="1"/>
              <a:t>gpm</a:t>
            </a:r>
            <a:r>
              <a:rPr lang="en-US" sz="2800" dirty="0"/>
              <a:t>/</a:t>
            </a:r>
            <a:r>
              <a:rPr lang="en-US" sz="2800" dirty="0" err="1"/>
              <a:t>sq</a:t>
            </a:r>
            <a:r>
              <a:rPr lang="en-US" sz="2800" dirty="0"/>
              <a:t> </a:t>
            </a:r>
            <a:r>
              <a:rPr lang="en-US" sz="2800" dirty="0" err="1"/>
              <a:t>ft</a:t>
            </a:r>
            <a:r>
              <a:rPr lang="en-US" sz="2800" dirty="0"/>
              <a:t> (45 seconds)</a:t>
            </a:r>
          </a:p>
          <a:p>
            <a:pPr marL="514350" indent="-514350">
              <a:buFont typeface="+mj-lt"/>
              <a:buAutoNum type="arabicPeriod"/>
            </a:pPr>
            <a:r>
              <a:rPr lang="en-US" sz="2800" dirty="0"/>
              <a:t>High wash at 18.5 </a:t>
            </a:r>
            <a:r>
              <a:rPr lang="en-US" sz="2800" dirty="0" err="1"/>
              <a:t>gpm</a:t>
            </a:r>
            <a:r>
              <a:rPr lang="en-US" sz="2800" dirty="0"/>
              <a:t>/</a:t>
            </a:r>
            <a:r>
              <a:rPr lang="en-US" sz="2800" dirty="0" err="1"/>
              <a:t>sq</a:t>
            </a:r>
            <a:r>
              <a:rPr lang="en-US" sz="2800" dirty="0"/>
              <a:t> </a:t>
            </a:r>
            <a:r>
              <a:rPr lang="en-US" sz="2800" dirty="0" err="1"/>
              <a:t>ft</a:t>
            </a:r>
            <a:r>
              <a:rPr lang="en-US" sz="2800" dirty="0"/>
              <a:t> (160 seconds)</a:t>
            </a:r>
          </a:p>
          <a:p>
            <a:pPr marL="514350" indent="-514350">
              <a:buFont typeface="+mj-lt"/>
              <a:buAutoNum type="arabicPeriod"/>
            </a:pPr>
            <a:r>
              <a:rPr lang="en-US" sz="2800" dirty="0"/>
              <a:t>Second low wash to fill filter (</a:t>
            </a:r>
            <a:r>
              <a:rPr lang="en-US" sz="2800" strike="sngStrike" dirty="0"/>
              <a:t>165 seconds</a:t>
            </a:r>
            <a:r>
              <a:rPr lang="en-US" sz="2800" dirty="0"/>
              <a:t>) – </a:t>
            </a:r>
            <a:r>
              <a:rPr lang="en-US" sz="2800" dirty="0">
                <a:solidFill>
                  <a:srgbClr val="C00000"/>
                </a:solidFill>
              </a:rPr>
              <a:t>extended to 465 seconds</a:t>
            </a:r>
          </a:p>
          <a:p>
            <a:endParaRPr lang="en-US" sz="2800" dirty="0"/>
          </a:p>
        </p:txBody>
      </p:sp>
    </p:spTree>
    <p:extLst>
      <p:ext uri="{BB962C8B-B14F-4D97-AF65-F5344CB8AC3E}">
        <p14:creationId xmlns:p14="http://schemas.microsoft.com/office/powerpoint/2010/main" val="19054281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381000" y="76200"/>
            <a:ext cx="8262937" cy="1143000"/>
          </a:xfrm>
        </p:spPr>
        <p:txBody>
          <a:bodyPr/>
          <a:lstStyle/>
          <a:p>
            <a:pPr eaLnBrk="1" hangingPunct="1">
              <a:defRPr/>
            </a:pPr>
            <a:r>
              <a:rPr lang="en-US" sz="2800" dirty="0"/>
              <a:t>Tube Settlers</a:t>
            </a:r>
          </a:p>
        </p:txBody>
      </p:sp>
      <p:sp>
        <p:nvSpPr>
          <p:cNvPr id="3" name="Rectangle 2"/>
          <p:cNvSpPr/>
          <p:nvPr/>
        </p:nvSpPr>
        <p:spPr>
          <a:xfrm>
            <a:off x="438629" y="1006655"/>
            <a:ext cx="8102279" cy="1532727"/>
          </a:xfrm>
          <a:prstGeom prst="rect">
            <a:avLst/>
          </a:prstGeom>
        </p:spPr>
        <p:txBody>
          <a:bodyPr wrap="square">
            <a:spAutoFit/>
          </a:bodyPr>
          <a:lstStyle/>
          <a:p>
            <a:pPr eaLnBrk="1" hangingPunct="1">
              <a:spcBef>
                <a:spcPct val="20000"/>
              </a:spcBef>
              <a:spcAft>
                <a:spcPct val="40000"/>
              </a:spcAft>
            </a:pPr>
            <a:r>
              <a:rPr lang="en-US" sz="1800" dirty="0">
                <a:solidFill>
                  <a:srgbClr val="005595"/>
                </a:solidFill>
                <a:latin typeface="+mn-lt"/>
              </a:rPr>
              <a:t>Tube settlers are basins filled with tubes set at an incline of generally 60</a:t>
            </a:r>
            <a:r>
              <a:rPr lang="en-US" sz="1800" dirty="0">
                <a:solidFill>
                  <a:srgbClr val="005595"/>
                </a:solidFill>
              </a:rPr>
              <a:t> °</a:t>
            </a:r>
            <a:r>
              <a:rPr lang="en-US" sz="1800" dirty="0">
                <a:solidFill>
                  <a:srgbClr val="005595"/>
                </a:solidFill>
                <a:latin typeface="+mn-lt"/>
              </a:rPr>
              <a:t>.  Tube openings are typically around 2” in size.</a:t>
            </a:r>
          </a:p>
          <a:p>
            <a:pPr eaLnBrk="1" hangingPunct="1">
              <a:spcBef>
                <a:spcPct val="20000"/>
              </a:spcBef>
              <a:spcAft>
                <a:spcPct val="40000"/>
              </a:spcAft>
            </a:pPr>
            <a:r>
              <a:rPr lang="en-US" sz="1800" dirty="0">
                <a:solidFill>
                  <a:srgbClr val="005595"/>
                </a:solidFill>
                <a:latin typeface="+mn-lt"/>
              </a:rPr>
              <a:t>Loading rate </a:t>
            </a:r>
            <a:r>
              <a:rPr lang="en-US" sz="1800" u="sng" dirty="0">
                <a:solidFill>
                  <a:srgbClr val="005595"/>
                </a:solidFill>
                <a:latin typeface="+mn-lt"/>
              </a:rPr>
              <a:t>&lt;</a:t>
            </a:r>
            <a:r>
              <a:rPr lang="en-US" sz="1800" dirty="0">
                <a:solidFill>
                  <a:srgbClr val="005595"/>
                </a:solidFill>
                <a:latin typeface="+mn-lt"/>
              </a:rPr>
              <a:t> 2 </a:t>
            </a:r>
            <a:r>
              <a:rPr lang="en-US" sz="1800" dirty="0" err="1">
                <a:solidFill>
                  <a:srgbClr val="005595"/>
                </a:solidFill>
                <a:latin typeface="+mn-lt"/>
              </a:rPr>
              <a:t>gpm</a:t>
            </a:r>
            <a:r>
              <a:rPr lang="en-US" sz="1800" dirty="0">
                <a:solidFill>
                  <a:srgbClr val="005595"/>
                </a:solidFill>
                <a:latin typeface="+mn-lt"/>
              </a:rPr>
              <a:t>/ft</a:t>
            </a:r>
            <a:r>
              <a:rPr lang="en-US" sz="1800" baseline="30000" dirty="0">
                <a:solidFill>
                  <a:srgbClr val="005595"/>
                </a:solidFill>
                <a:latin typeface="+mn-lt"/>
              </a:rPr>
              <a:t>2</a:t>
            </a:r>
            <a:r>
              <a:rPr lang="en-US" sz="1800" dirty="0">
                <a:solidFill>
                  <a:srgbClr val="005595"/>
                </a:solidFill>
                <a:latin typeface="+mn-lt"/>
              </a:rPr>
              <a:t> of cross sectional area.</a:t>
            </a:r>
          </a:p>
          <a:p>
            <a:pPr eaLnBrk="1" hangingPunct="1">
              <a:spcBef>
                <a:spcPct val="20000"/>
              </a:spcBef>
              <a:spcAft>
                <a:spcPct val="40000"/>
              </a:spcAft>
            </a:pPr>
            <a:endParaRPr lang="en-US" sz="1800" dirty="0">
              <a:solidFill>
                <a:srgbClr val="005595"/>
              </a:solidFill>
              <a:latin typeface="+mn-lt"/>
            </a:endParaRPr>
          </a:p>
        </p:txBody>
      </p:sp>
      <p:pic>
        <p:nvPicPr>
          <p:cNvPr id="5" name="Content Placeholder 3" descr="Detroit Lk SP pkg2.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38800" y="1524000"/>
            <a:ext cx="3243294" cy="432439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149655"/>
            <a:ext cx="4189775" cy="4022545"/>
          </a:xfrm>
          <a:prstGeom prst="rect">
            <a:avLst/>
          </a:prstGeom>
          <a:noFill/>
          <a:ln w="9525">
            <a:solidFill>
              <a:srgbClr val="000000"/>
            </a:solidFill>
            <a:miter lim="800000"/>
            <a:headEnd/>
            <a:tailEnd/>
          </a:ln>
        </p:spPr>
      </p:pic>
      <p:sp>
        <p:nvSpPr>
          <p:cNvPr id="9" name="Rectangle 2"/>
          <p:cNvSpPr txBox="1">
            <a:spLocks noChangeArrowheads="1"/>
          </p:cNvSpPr>
          <p:nvPr/>
        </p:nvSpPr>
        <p:spPr bwMode="auto">
          <a:xfrm>
            <a:off x="441872" y="6172200"/>
            <a:ext cx="5486400" cy="288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charset="0"/>
              </a:defRPr>
            </a:lvl2pPr>
            <a:lvl3pPr algn="l" rtl="0" eaLnBrk="0" fontAlgn="base" hangingPunct="0">
              <a:spcBef>
                <a:spcPct val="0"/>
              </a:spcBef>
              <a:spcAft>
                <a:spcPct val="0"/>
              </a:spcAft>
              <a:defRPr sz="3200" b="1">
                <a:solidFill>
                  <a:srgbClr val="005595"/>
                </a:solidFill>
                <a:latin typeface="Arial" charset="0"/>
              </a:defRPr>
            </a:lvl3pPr>
            <a:lvl4pPr algn="l" rtl="0" eaLnBrk="0" fontAlgn="base" hangingPunct="0">
              <a:spcBef>
                <a:spcPct val="0"/>
              </a:spcBef>
              <a:spcAft>
                <a:spcPct val="0"/>
              </a:spcAft>
              <a:defRPr sz="3200" b="1">
                <a:solidFill>
                  <a:srgbClr val="005595"/>
                </a:solidFill>
                <a:latin typeface="Arial" charset="0"/>
              </a:defRPr>
            </a:lvl4pPr>
            <a:lvl5pPr algn="l" rtl="0" eaLnBrk="0" fontAlgn="base" hangingPunct="0">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a:lstStyle>
          <a:p>
            <a:pPr eaLnBrk="1" hangingPunct="1">
              <a:defRPr/>
            </a:pPr>
            <a:r>
              <a:rPr lang="en-US" sz="1600" b="0" kern="0" dirty="0"/>
              <a:t>City of Albany (2014)</a:t>
            </a:r>
          </a:p>
        </p:txBody>
      </p:sp>
    </p:spTree>
    <p:extLst>
      <p:ext uri="{BB962C8B-B14F-4D97-AF65-F5344CB8AC3E}">
        <p14:creationId xmlns:p14="http://schemas.microsoft.com/office/powerpoint/2010/main" val="381530218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 Berry, AL</a:t>
            </a:r>
          </a:p>
        </p:txBody>
      </p:sp>
      <p:sp>
        <p:nvSpPr>
          <p:cNvPr id="5" name="Slide Number Placeholder 4"/>
          <p:cNvSpPr>
            <a:spLocks noGrp="1"/>
          </p:cNvSpPr>
          <p:nvPr>
            <p:ph type="sldNum" sz="quarter" idx="11"/>
          </p:nvPr>
        </p:nvSpPr>
        <p:spPr/>
        <p:txBody>
          <a:bodyPr/>
          <a:lstStyle/>
          <a:p>
            <a:fld id="{FEA73A45-DEBE-46C3-90ED-D5A73A98762E}" type="slidenum">
              <a:rPr lang="en-US" smtClean="0"/>
              <a:pPr/>
              <a:t>110</a:t>
            </a:fld>
            <a:endParaRPr lang="en-US"/>
          </a:p>
        </p:txBody>
      </p:sp>
      <p:sp>
        <p:nvSpPr>
          <p:cNvPr id="6" name="Text Placeholder 2"/>
          <p:cNvSpPr txBox="1">
            <a:spLocks/>
          </p:cNvSpPr>
          <p:nvPr/>
        </p:nvSpPr>
        <p:spPr>
          <a:xfrm>
            <a:off x="228600" y="1752600"/>
            <a:ext cx="8610600" cy="2667000"/>
          </a:xfrm>
          <a:prstGeom prst="rect">
            <a:avLst/>
          </a:prstGeom>
        </p:spPr>
        <p:txBody>
          <a:bodyPr>
            <a:normAutofit/>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a:spcAft>
                <a:spcPts val="1800"/>
              </a:spcAft>
            </a:pPr>
            <a:r>
              <a:rPr lang="en-US" sz="2800" kern="0" dirty="0"/>
              <a:t>Berry WTP is saving approximately 15,000 gallons per backwash.</a:t>
            </a:r>
          </a:p>
          <a:p>
            <a:pPr>
              <a:spcAft>
                <a:spcPts val="1800"/>
              </a:spcAft>
            </a:pPr>
            <a:r>
              <a:rPr lang="en-US" sz="2800" kern="0" dirty="0"/>
              <a:t>Filters returned to service in less than 15 minutes.</a:t>
            </a:r>
          </a:p>
        </p:txBody>
      </p:sp>
    </p:spTree>
    <p:extLst>
      <p:ext uri="{BB962C8B-B14F-4D97-AF65-F5344CB8AC3E}">
        <p14:creationId xmlns:p14="http://schemas.microsoft.com/office/powerpoint/2010/main" val="341015941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 Berry, AL</a:t>
            </a:r>
          </a:p>
        </p:txBody>
      </p:sp>
      <p:sp>
        <p:nvSpPr>
          <p:cNvPr id="3" name="Content Placeholder 2"/>
          <p:cNvSpPr>
            <a:spLocks noGrp="1"/>
          </p:cNvSpPr>
          <p:nvPr>
            <p:ph idx="1"/>
          </p:nvPr>
        </p:nvSpPr>
        <p:spPr/>
        <p:txBody>
          <a:bodyPr/>
          <a:lstStyle/>
          <a:p>
            <a:pPr marL="0" indent="0">
              <a:buNone/>
            </a:pPr>
            <a:r>
              <a:rPr lang="en-US" sz="2800" dirty="0"/>
              <a:t>Feedback from a water plant manager:  </a:t>
            </a:r>
          </a:p>
          <a:p>
            <a:endParaRPr lang="en-US" sz="2800" dirty="0"/>
          </a:p>
          <a:p>
            <a:pPr marL="400050" lvl="1" indent="0">
              <a:buNone/>
            </a:pPr>
            <a:r>
              <a:rPr lang="en-US" sz="2400" i="1" dirty="0"/>
              <a:t>“If my operators gave me a formal study like this with documented results and recommendations, it would provide a strong basis for making a change to my plant.  I could not ignore it”.  </a:t>
            </a:r>
          </a:p>
          <a:p>
            <a:endParaRPr lang="en-US" sz="2800" dirty="0"/>
          </a:p>
        </p:txBody>
      </p:sp>
      <p:sp>
        <p:nvSpPr>
          <p:cNvPr id="5" name="Slide Number Placeholder 4"/>
          <p:cNvSpPr>
            <a:spLocks noGrp="1"/>
          </p:cNvSpPr>
          <p:nvPr>
            <p:ph type="sldNum" sz="quarter" idx="11"/>
          </p:nvPr>
        </p:nvSpPr>
        <p:spPr/>
        <p:txBody>
          <a:bodyPr/>
          <a:lstStyle/>
          <a:p>
            <a:fld id="{FEA73A45-DEBE-46C3-90ED-D5A73A98762E}" type="slidenum">
              <a:rPr lang="en-US" smtClean="0"/>
              <a:pPr/>
              <a:t>111</a:t>
            </a:fld>
            <a:endParaRPr lang="en-US"/>
          </a:p>
        </p:txBody>
      </p:sp>
    </p:spTree>
    <p:extLst>
      <p:ext uri="{BB962C8B-B14F-4D97-AF65-F5344CB8AC3E}">
        <p14:creationId xmlns:p14="http://schemas.microsoft.com/office/powerpoint/2010/main" val="121775112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ETSW Benefits</a:t>
            </a:r>
          </a:p>
        </p:txBody>
      </p:sp>
      <p:sp>
        <p:nvSpPr>
          <p:cNvPr id="5" name="Slide Number Placeholder 4"/>
          <p:cNvSpPr>
            <a:spLocks noGrp="1"/>
          </p:cNvSpPr>
          <p:nvPr>
            <p:ph type="sldNum" sz="quarter" idx="11"/>
          </p:nvPr>
        </p:nvSpPr>
        <p:spPr/>
        <p:txBody>
          <a:bodyPr/>
          <a:lstStyle/>
          <a:p>
            <a:fld id="{FEA73A45-DEBE-46C3-90ED-D5A73A98762E}" type="slidenum">
              <a:rPr lang="en-US" smtClean="0"/>
              <a:pPr/>
              <a:t>112</a:t>
            </a:fld>
            <a:endParaRPr lang="en-US"/>
          </a:p>
        </p:txBody>
      </p:sp>
      <p:sp>
        <p:nvSpPr>
          <p:cNvPr id="6" name="Text Placeholder 2"/>
          <p:cNvSpPr txBox="1">
            <a:spLocks/>
          </p:cNvSpPr>
          <p:nvPr/>
        </p:nvSpPr>
        <p:spPr>
          <a:xfrm>
            <a:off x="1066800" y="1752600"/>
            <a:ext cx="7772400" cy="2667000"/>
          </a:xfrm>
          <a:prstGeom prst="rect">
            <a:avLst/>
          </a:prstGeom>
        </p:spPr>
        <p:txBody>
          <a:bodyPr>
            <a:noAutofit/>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a:lnSpc>
                <a:spcPct val="110000"/>
              </a:lnSpc>
              <a:spcAft>
                <a:spcPts val="1800"/>
              </a:spcAft>
            </a:pPr>
            <a:r>
              <a:rPr lang="en-US" sz="2800" dirty="0"/>
              <a:t>Lowers filter-to-waste time (rewash).</a:t>
            </a:r>
          </a:p>
          <a:p>
            <a:pPr>
              <a:lnSpc>
                <a:spcPct val="110000"/>
              </a:lnSpc>
              <a:spcAft>
                <a:spcPts val="1800"/>
              </a:spcAft>
            </a:pPr>
            <a:r>
              <a:rPr lang="en-US" sz="2800" dirty="0"/>
              <a:t>Reduces or eliminates rewash spike.</a:t>
            </a:r>
          </a:p>
          <a:p>
            <a:pPr>
              <a:lnSpc>
                <a:spcPct val="110000"/>
              </a:lnSpc>
              <a:spcAft>
                <a:spcPts val="1800"/>
              </a:spcAft>
            </a:pPr>
            <a:r>
              <a:rPr lang="en-US" sz="2800" dirty="0"/>
              <a:t>Filters return to service quicker.</a:t>
            </a:r>
          </a:p>
          <a:p>
            <a:pPr>
              <a:lnSpc>
                <a:spcPct val="110000"/>
              </a:lnSpc>
              <a:spcAft>
                <a:spcPts val="1800"/>
              </a:spcAft>
            </a:pPr>
            <a:r>
              <a:rPr lang="en-US" sz="2800" dirty="0"/>
              <a:t>Less water wasted.</a:t>
            </a:r>
          </a:p>
          <a:p>
            <a:pPr>
              <a:lnSpc>
                <a:spcPct val="110000"/>
              </a:lnSpc>
              <a:spcAft>
                <a:spcPts val="1800"/>
              </a:spcAft>
            </a:pPr>
            <a:r>
              <a:rPr lang="en-US" sz="2800" dirty="0"/>
              <a:t>No degradation of filter performance.</a:t>
            </a:r>
          </a:p>
        </p:txBody>
      </p:sp>
    </p:spTree>
    <p:extLst>
      <p:ext uri="{BB962C8B-B14F-4D97-AF65-F5344CB8AC3E}">
        <p14:creationId xmlns:p14="http://schemas.microsoft.com/office/powerpoint/2010/main" val="94204383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ETSW Benefits</a:t>
            </a:r>
          </a:p>
        </p:txBody>
      </p:sp>
      <p:sp>
        <p:nvSpPr>
          <p:cNvPr id="5" name="Slide Number Placeholder 4"/>
          <p:cNvSpPr>
            <a:spLocks noGrp="1"/>
          </p:cNvSpPr>
          <p:nvPr>
            <p:ph type="sldNum" sz="quarter" idx="11"/>
          </p:nvPr>
        </p:nvSpPr>
        <p:spPr/>
        <p:txBody>
          <a:bodyPr/>
          <a:lstStyle/>
          <a:p>
            <a:fld id="{FEA73A45-DEBE-46C3-90ED-D5A73A98762E}" type="slidenum">
              <a:rPr lang="en-US" smtClean="0"/>
              <a:pPr/>
              <a:t>113</a:t>
            </a:fld>
            <a:endParaRPr lang="en-US"/>
          </a:p>
        </p:txBody>
      </p:sp>
      <p:sp>
        <p:nvSpPr>
          <p:cNvPr id="6" name="Text Placeholder 2"/>
          <p:cNvSpPr txBox="1">
            <a:spLocks/>
          </p:cNvSpPr>
          <p:nvPr/>
        </p:nvSpPr>
        <p:spPr>
          <a:xfrm>
            <a:off x="1066800" y="1752600"/>
            <a:ext cx="7772400" cy="2667000"/>
          </a:xfrm>
          <a:prstGeom prst="rect">
            <a:avLst/>
          </a:prstGeom>
        </p:spPr>
        <p:txBody>
          <a:bodyPr>
            <a:normAutofit fontScale="92500" lnSpcReduction="10000"/>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a:spcBef>
                <a:spcPts val="600"/>
              </a:spcBef>
              <a:spcAft>
                <a:spcPts val="1800"/>
              </a:spcAft>
            </a:pPr>
            <a:r>
              <a:rPr lang="en-US" sz="2800" dirty="0"/>
              <a:t>Successful ETSW results assume that previous backwash steps result in adequately cleaned media.</a:t>
            </a:r>
          </a:p>
          <a:p>
            <a:pPr>
              <a:spcBef>
                <a:spcPts val="600"/>
              </a:spcBef>
              <a:spcAft>
                <a:spcPts val="1800"/>
              </a:spcAft>
            </a:pPr>
            <a:r>
              <a:rPr lang="en-US" sz="2800" dirty="0"/>
              <a:t>Refinements to existing backwash procedure may be part of ETSW evaluation (e.g., changes to initial low wash and high wash duration).</a:t>
            </a:r>
          </a:p>
        </p:txBody>
      </p:sp>
    </p:spTree>
    <p:extLst>
      <p:ext uri="{BB962C8B-B14F-4D97-AF65-F5344CB8AC3E}">
        <p14:creationId xmlns:p14="http://schemas.microsoft.com/office/powerpoint/2010/main" val="398256721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ETSW Benefits</a:t>
            </a:r>
          </a:p>
        </p:txBody>
      </p:sp>
      <p:sp>
        <p:nvSpPr>
          <p:cNvPr id="5" name="Slide Number Placeholder 4"/>
          <p:cNvSpPr>
            <a:spLocks noGrp="1"/>
          </p:cNvSpPr>
          <p:nvPr>
            <p:ph type="sldNum" sz="quarter" idx="11"/>
          </p:nvPr>
        </p:nvSpPr>
        <p:spPr/>
        <p:txBody>
          <a:bodyPr/>
          <a:lstStyle/>
          <a:p>
            <a:fld id="{FEA73A45-DEBE-46C3-90ED-D5A73A98762E}" type="slidenum">
              <a:rPr lang="en-US" smtClean="0"/>
              <a:pPr/>
              <a:t>114</a:t>
            </a:fld>
            <a:endParaRPr lang="en-US"/>
          </a:p>
        </p:txBody>
      </p:sp>
      <p:sp>
        <p:nvSpPr>
          <p:cNvPr id="6" name="Text Placeholder 2"/>
          <p:cNvSpPr txBox="1">
            <a:spLocks/>
          </p:cNvSpPr>
          <p:nvPr/>
        </p:nvSpPr>
        <p:spPr>
          <a:xfrm>
            <a:off x="1066800" y="1752600"/>
            <a:ext cx="7772400" cy="2667000"/>
          </a:xfrm>
          <a:prstGeom prst="rect">
            <a:avLst/>
          </a:prstGeom>
        </p:spPr>
        <p:txBody>
          <a:bodyPr>
            <a:normAutofit fontScale="77500" lnSpcReduction="20000"/>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a:spcBef>
                <a:spcPts val="600"/>
              </a:spcBef>
              <a:spcAft>
                <a:spcPts val="1800"/>
              </a:spcAft>
            </a:pPr>
            <a:r>
              <a:rPr lang="en-US" sz="2800" dirty="0"/>
              <a:t>ETSW can be fairly simple to implement, but filter backwash controllability needs to be assessed first.</a:t>
            </a:r>
          </a:p>
          <a:p>
            <a:pPr>
              <a:spcBef>
                <a:spcPts val="600"/>
              </a:spcBef>
              <a:spcAft>
                <a:spcPts val="1800"/>
              </a:spcAft>
            </a:pPr>
            <a:r>
              <a:rPr lang="en-US" sz="2800" dirty="0"/>
              <a:t>Potential ETSW benefits include improved filter performance, shorter filter-to-waste time, and water savings.</a:t>
            </a:r>
          </a:p>
          <a:p>
            <a:pPr>
              <a:spcBef>
                <a:spcPts val="600"/>
              </a:spcBef>
              <a:spcAft>
                <a:spcPts val="1800"/>
              </a:spcAft>
            </a:pPr>
            <a:r>
              <a:rPr lang="en-US" sz="2800" dirty="0"/>
              <a:t>ETWS will be one special study conducted during the Day 2 plant training.</a:t>
            </a:r>
          </a:p>
        </p:txBody>
      </p:sp>
    </p:spTree>
    <p:extLst>
      <p:ext uri="{BB962C8B-B14F-4D97-AF65-F5344CB8AC3E}">
        <p14:creationId xmlns:p14="http://schemas.microsoft.com/office/powerpoint/2010/main" val="212772051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a:xfrm>
            <a:off x="228600" y="304800"/>
            <a:ext cx="8686800" cy="1143000"/>
          </a:xfrm>
        </p:spPr>
        <p:txBody>
          <a:bodyPr/>
          <a:lstStyle/>
          <a:p>
            <a:pPr eaLnBrk="1" hangingPunct="1">
              <a:defRPr/>
            </a:pPr>
            <a:r>
              <a:rPr lang="en-US" sz="3600" dirty="0"/>
              <a:t>Impacts of Special Study Approach</a:t>
            </a:r>
          </a:p>
        </p:txBody>
      </p:sp>
      <p:sp>
        <p:nvSpPr>
          <p:cNvPr id="22531" name="Rectangle 3"/>
          <p:cNvSpPr>
            <a:spLocks noGrp="1" noChangeArrowheads="1"/>
          </p:cNvSpPr>
          <p:nvPr>
            <p:ph type="body" idx="1"/>
          </p:nvPr>
        </p:nvSpPr>
        <p:spPr>
          <a:xfrm>
            <a:off x="457200" y="1676400"/>
            <a:ext cx="8610600" cy="4724400"/>
          </a:xfrm>
        </p:spPr>
        <p:txBody>
          <a:bodyPr/>
          <a:lstStyle/>
          <a:p>
            <a:pPr eaLnBrk="1" hangingPunct="1">
              <a:spcBef>
                <a:spcPts val="600"/>
              </a:spcBef>
              <a:spcAft>
                <a:spcPts val="1200"/>
              </a:spcAft>
              <a:buSzTx/>
            </a:pPr>
            <a:r>
              <a:rPr lang="en-US" sz="2800" dirty="0"/>
              <a:t>Provides </a:t>
            </a:r>
            <a:r>
              <a:rPr lang="en-US" sz="2800" u="sng" dirty="0"/>
              <a:t>data-based</a:t>
            </a:r>
            <a:r>
              <a:rPr lang="en-US" sz="2800" dirty="0"/>
              <a:t> reasons for change.</a:t>
            </a:r>
          </a:p>
          <a:p>
            <a:pPr eaLnBrk="1" hangingPunct="1">
              <a:spcBef>
                <a:spcPts val="600"/>
              </a:spcBef>
              <a:spcAft>
                <a:spcPts val="600"/>
              </a:spcAft>
              <a:buSzTx/>
            </a:pPr>
            <a:r>
              <a:rPr lang="en-US" sz="2800" dirty="0"/>
              <a:t>Powerful site-specific training tool:</a:t>
            </a:r>
          </a:p>
          <a:p>
            <a:pPr lvl="1" eaLnBrk="1" hangingPunct="1">
              <a:spcBef>
                <a:spcPts val="600"/>
              </a:spcBef>
              <a:spcAft>
                <a:spcPts val="600"/>
              </a:spcAft>
            </a:pPr>
            <a:r>
              <a:rPr lang="en-US" sz="2400" dirty="0"/>
              <a:t>Teaches problem-solving skills</a:t>
            </a:r>
          </a:p>
          <a:p>
            <a:pPr lvl="1" eaLnBrk="1" hangingPunct="1">
              <a:spcBef>
                <a:spcPts val="600"/>
              </a:spcBef>
              <a:spcAft>
                <a:spcPts val="1200"/>
              </a:spcAft>
            </a:pPr>
            <a:r>
              <a:rPr lang="en-US" sz="2400" dirty="0"/>
              <a:t>Addresses limitations</a:t>
            </a:r>
          </a:p>
          <a:p>
            <a:pPr eaLnBrk="1" hangingPunct="1">
              <a:spcBef>
                <a:spcPts val="600"/>
              </a:spcBef>
              <a:spcAft>
                <a:spcPts val="1200"/>
              </a:spcAft>
              <a:buSzTx/>
            </a:pPr>
            <a:r>
              <a:rPr lang="en-US" sz="2800" dirty="0"/>
              <a:t>Convincing to management and outside technical resources.</a:t>
            </a:r>
          </a:p>
          <a:p>
            <a:pPr eaLnBrk="1" hangingPunct="1">
              <a:spcBef>
                <a:spcPts val="600"/>
              </a:spcBef>
              <a:spcAft>
                <a:spcPts val="600"/>
              </a:spcAft>
              <a:buSzTx/>
            </a:pPr>
            <a:r>
              <a:rPr lang="en-US" sz="2800" dirty="0"/>
              <a:t>Basis for future special studies (i.e., special studies </a:t>
            </a:r>
            <a:r>
              <a:rPr lang="en-US" sz="2800" i="1" dirty="0"/>
              <a:t>“breed”</a:t>
            </a:r>
            <a:r>
              <a:rPr lang="en-US" sz="2800" dirty="0"/>
              <a:t> more special studies).</a:t>
            </a:r>
          </a:p>
        </p:txBody>
      </p:sp>
    </p:spTree>
    <p:extLst>
      <p:ext uri="{BB962C8B-B14F-4D97-AF65-F5344CB8AC3E}">
        <p14:creationId xmlns:p14="http://schemas.microsoft.com/office/powerpoint/2010/main" val="3102443983"/>
      </p:ext>
    </p:extLst>
  </p:cSld>
  <p:clrMapOvr>
    <a:masterClrMapping/>
  </p:clrMapOvr>
  <p:transition spd="med"/>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685800" y="228600"/>
            <a:ext cx="7772400" cy="1143000"/>
          </a:xfrm>
        </p:spPr>
        <p:txBody>
          <a:bodyPr/>
          <a:lstStyle/>
          <a:p>
            <a:pPr eaLnBrk="1" hangingPunct="1">
              <a:lnSpc>
                <a:spcPct val="90000"/>
              </a:lnSpc>
              <a:defRPr/>
            </a:pPr>
            <a:r>
              <a:rPr lang="en-US" sz="3600" dirty="0"/>
              <a:t>Optimization Summary</a:t>
            </a:r>
          </a:p>
        </p:txBody>
      </p:sp>
      <p:sp>
        <p:nvSpPr>
          <p:cNvPr id="23555" name="Rectangle 3"/>
          <p:cNvSpPr>
            <a:spLocks noGrp="1" noChangeArrowheads="1"/>
          </p:cNvSpPr>
          <p:nvPr>
            <p:ph type="body" idx="1"/>
          </p:nvPr>
        </p:nvSpPr>
        <p:spPr>
          <a:xfrm>
            <a:off x="685800" y="1295400"/>
            <a:ext cx="7543800" cy="4572000"/>
          </a:xfrm>
        </p:spPr>
        <p:txBody>
          <a:bodyPr/>
          <a:lstStyle/>
          <a:p>
            <a:pPr eaLnBrk="1" hangingPunct="1">
              <a:spcBef>
                <a:spcPts val="600"/>
              </a:spcBef>
              <a:spcAft>
                <a:spcPts val="400"/>
              </a:spcAft>
              <a:buSzTx/>
            </a:pPr>
            <a:r>
              <a:rPr lang="en-US" sz="2800" dirty="0"/>
              <a:t>Develop onsite priority-setting capability:</a:t>
            </a:r>
          </a:p>
          <a:p>
            <a:pPr lvl="1" eaLnBrk="1" hangingPunct="1">
              <a:spcBef>
                <a:spcPts val="600"/>
              </a:spcBef>
              <a:spcAft>
                <a:spcPts val="600"/>
              </a:spcAft>
            </a:pPr>
            <a:r>
              <a:rPr lang="en-US" sz="2000" dirty="0"/>
              <a:t>Set priorities based on impact to water quality.</a:t>
            </a:r>
          </a:p>
          <a:p>
            <a:pPr lvl="1" eaLnBrk="1" hangingPunct="1">
              <a:spcBef>
                <a:spcPts val="600"/>
              </a:spcBef>
              <a:spcAft>
                <a:spcPts val="1200"/>
              </a:spcAft>
            </a:pPr>
            <a:r>
              <a:rPr lang="en-US" sz="2000" dirty="0"/>
              <a:t>Routinely assess optimization status through formal communication and training.</a:t>
            </a:r>
          </a:p>
          <a:p>
            <a:pPr eaLnBrk="1" hangingPunct="1">
              <a:spcBef>
                <a:spcPts val="600"/>
              </a:spcBef>
              <a:spcAft>
                <a:spcPts val="400"/>
              </a:spcAft>
              <a:buSzTx/>
            </a:pPr>
            <a:r>
              <a:rPr lang="en-US" sz="2800" dirty="0"/>
              <a:t>Develop onsite problem-solving capability:</a:t>
            </a:r>
          </a:p>
          <a:p>
            <a:pPr lvl="1" eaLnBrk="1" hangingPunct="1">
              <a:spcBef>
                <a:spcPts val="600"/>
              </a:spcBef>
              <a:spcAft>
                <a:spcPts val="600"/>
              </a:spcAft>
            </a:pPr>
            <a:r>
              <a:rPr lang="en-US" sz="2000" dirty="0"/>
              <a:t>Develop and utilize operational guidelines.</a:t>
            </a:r>
          </a:p>
          <a:p>
            <a:pPr lvl="1" eaLnBrk="1" hangingPunct="1">
              <a:spcBef>
                <a:spcPts val="600"/>
              </a:spcBef>
              <a:spcAft>
                <a:spcPts val="1200"/>
              </a:spcAft>
            </a:pPr>
            <a:r>
              <a:rPr lang="en-US" sz="2000" dirty="0"/>
              <a:t>Develop and utilize special studies.</a:t>
            </a:r>
          </a:p>
          <a:p>
            <a:pPr eaLnBrk="1" hangingPunct="1">
              <a:spcBef>
                <a:spcPts val="600"/>
              </a:spcBef>
              <a:spcAft>
                <a:spcPts val="600"/>
              </a:spcAft>
            </a:pPr>
            <a:r>
              <a:rPr lang="en-US" sz="2800" dirty="0"/>
              <a:t>Key to success:  </a:t>
            </a:r>
          </a:p>
          <a:p>
            <a:pPr lvl="1" eaLnBrk="1" hangingPunct="1">
              <a:spcBef>
                <a:spcPts val="600"/>
              </a:spcBef>
              <a:spcAft>
                <a:spcPts val="600"/>
              </a:spcAft>
            </a:pPr>
            <a:r>
              <a:rPr lang="en-US" sz="2000" dirty="0"/>
              <a:t>systematic and ongoing pursuit of optimization goals.</a:t>
            </a:r>
          </a:p>
        </p:txBody>
      </p:sp>
    </p:spTree>
    <p:extLst>
      <p:ext uri="{BB962C8B-B14F-4D97-AF65-F5344CB8AC3E}">
        <p14:creationId xmlns:p14="http://schemas.microsoft.com/office/powerpoint/2010/main" val="70098151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685800" y="457200"/>
            <a:ext cx="7772400" cy="1143000"/>
          </a:xfrm>
        </p:spPr>
        <p:txBody>
          <a:bodyPr/>
          <a:lstStyle/>
          <a:p>
            <a:pPr eaLnBrk="1" hangingPunct="1">
              <a:lnSpc>
                <a:spcPct val="90000"/>
              </a:lnSpc>
              <a:defRPr/>
            </a:pPr>
            <a:r>
              <a:rPr lang="en-US" sz="3600" dirty="0"/>
              <a:t>Homework!</a:t>
            </a:r>
          </a:p>
        </p:txBody>
      </p:sp>
      <p:sp>
        <p:nvSpPr>
          <p:cNvPr id="23555" name="Rectangle 3"/>
          <p:cNvSpPr>
            <a:spLocks noGrp="1" noChangeArrowheads="1"/>
          </p:cNvSpPr>
          <p:nvPr>
            <p:ph type="body" idx="1"/>
          </p:nvPr>
        </p:nvSpPr>
        <p:spPr>
          <a:xfrm>
            <a:off x="914400" y="1676400"/>
            <a:ext cx="7543800" cy="4572000"/>
          </a:xfrm>
        </p:spPr>
        <p:txBody>
          <a:bodyPr/>
          <a:lstStyle/>
          <a:p>
            <a:pPr eaLnBrk="1" hangingPunct="1">
              <a:spcAft>
                <a:spcPct val="50000"/>
              </a:spcAft>
              <a:buSzTx/>
              <a:tabLst>
                <a:tab pos="1890713" algn="l"/>
              </a:tabLst>
            </a:pPr>
            <a:r>
              <a:rPr lang="en-US" dirty="0"/>
              <a:t>Study 1  –  Chemical feed pump evaluation</a:t>
            </a:r>
          </a:p>
          <a:p>
            <a:pPr eaLnBrk="1" hangingPunct="1">
              <a:spcAft>
                <a:spcPct val="50000"/>
              </a:spcAft>
              <a:buSzTx/>
              <a:tabLst>
                <a:tab pos="1890713" algn="l"/>
              </a:tabLst>
            </a:pPr>
            <a:r>
              <a:rPr lang="en-US" dirty="0"/>
              <a:t>Study 2  –  Filter bed expansion and backwash duration</a:t>
            </a:r>
          </a:p>
          <a:p>
            <a:pPr eaLnBrk="1" hangingPunct="1">
              <a:spcAft>
                <a:spcPct val="50000"/>
              </a:spcAft>
              <a:buSzTx/>
              <a:tabLst>
                <a:tab pos="1890713" algn="l"/>
              </a:tabLst>
            </a:pPr>
            <a:r>
              <a:rPr lang="en-US" dirty="0"/>
              <a:t>Study 3  –  Post backwash performance assessment</a:t>
            </a:r>
          </a:p>
          <a:p>
            <a:pPr eaLnBrk="1" hangingPunct="1">
              <a:spcAft>
                <a:spcPct val="50000"/>
              </a:spcAft>
              <a:buSzTx/>
              <a:tabLst>
                <a:tab pos="1890713" algn="l"/>
              </a:tabLst>
            </a:pPr>
            <a:r>
              <a:rPr lang="en-US" dirty="0"/>
              <a:t>Study 4  –  Performance of adjacent filters during 	backwash and </a:t>
            </a:r>
            <a:r>
              <a:rPr lang="en-US" dirty="0" err="1"/>
              <a:t>turbidimeter</a:t>
            </a:r>
            <a:r>
              <a:rPr lang="en-US" dirty="0"/>
              <a:t> signal verification</a:t>
            </a:r>
          </a:p>
          <a:p>
            <a:pPr eaLnBrk="1" hangingPunct="1">
              <a:spcAft>
                <a:spcPct val="50000"/>
              </a:spcAft>
              <a:buSzTx/>
              <a:tabLst>
                <a:tab pos="1890713" algn="l"/>
              </a:tabLst>
            </a:pPr>
            <a:r>
              <a:rPr lang="en-US" dirty="0"/>
              <a:t>Study 5  –  Comparison of sedimentation basin 	performance</a:t>
            </a:r>
          </a:p>
          <a:p>
            <a:pPr eaLnBrk="1" hangingPunct="1">
              <a:spcAft>
                <a:spcPct val="50000"/>
              </a:spcAft>
              <a:buSzTx/>
              <a:tabLst>
                <a:tab pos="1890713" algn="l"/>
              </a:tabLst>
            </a:pPr>
            <a:r>
              <a:rPr lang="en-US" dirty="0"/>
              <a:t>Study 6  –  </a:t>
            </a:r>
            <a:r>
              <a:rPr lang="en-US" dirty="0" err="1"/>
              <a:t>Turbidimeter</a:t>
            </a:r>
            <a:r>
              <a:rPr lang="en-US" dirty="0"/>
              <a:t> calibration check</a:t>
            </a:r>
          </a:p>
        </p:txBody>
      </p:sp>
    </p:spTree>
    <p:extLst>
      <p:ext uri="{BB962C8B-B14F-4D97-AF65-F5344CB8AC3E}">
        <p14:creationId xmlns:p14="http://schemas.microsoft.com/office/powerpoint/2010/main" val="127052508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533400" y="2209800"/>
            <a:ext cx="7772400" cy="1524000"/>
          </a:xfrm>
        </p:spPr>
        <p:txBody>
          <a:bodyPr/>
          <a:lstStyle/>
          <a:p>
            <a:pPr eaLnBrk="1" hangingPunct="1">
              <a:lnSpc>
                <a:spcPct val="90000"/>
              </a:lnSpc>
              <a:defRPr/>
            </a:pPr>
            <a:r>
              <a:rPr lang="en-US" sz="3600" dirty="0"/>
              <a:t>Don’t ignore tanks/reservoirs/</a:t>
            </a:r>
            <a:r>
              <a:rPr lang="en-US" sz="3600" dirty="0" err="1"/>
              <a:t>clearwells</a:t>
            </a:r>
            <a:r>
              <a:rPr lang="en-US" sz="3600" dirty="0"/>
              <a:t>!</a:t>
            </a:r>
            <a:br>
              <a:rPr lang="en-US" sz="3600" dirty="0"/>
            </a:br>
            <a:br>
              <a:rPr lang="en-US" sz="3600" dirty="0"/>
            </a:br>
            <a:br>
              <a:rPr lang="en-US" dirty="0"/>
            </a:br>
            <a:br>
              <a:rPr lang="en-US" dirty="0"/>
            </a:br>
            <a:br>
              <a:rPr lang="en-US" dirty="0"/>
            </a:br>
            <a:br>
              <a:rPr lang="en-US" dirty="0"/>
            </a:br>
            <a:br>
              <a:rPr lang="en-US" dirty="0"/>
            </a:br>
            <a:br>
              <a:rPr lang="en-US" dirty="0"/>
            </a:br>
            <a:br>
              <a:rPr lang="en-US" dirty="0"/>
            </a:br>
            <a:br>
              <a:rPr lang="en-US" dirty="0"/>
            </a:br>
            <a:r>
              <a:rPr lang="en-US" sz="1800" dirty="0"/>
              <a:t>City of Sheridan, 2008</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799" y="1676400"/>
            <a:ext cx="8570743" cy="3505200"/>
          </a:xfrm>
          <a:prstGeom prst="rect">
            <a:avLst/>
          </a:prstGeom>
          <a:ln>
            <a:solidFill>
              <a:srgbClr val="000000"/>
            </a:solidFill>
          </a:ln>
        </p:spPr>
      </p:pic>
    </p:spTree>
    <p:extLst>
      <p:ext uri="{BB962C8B-B14F-4D97-AF65-F5344CB8AC3E}">
        <p14:creationId xmlns:p14="http://schemas.microsoft.com/office/powerpoint/2010/main" val="180261698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685800" y="685800"/>
            <a:ext cx="3505200" cy="1524000"/>
          </a:xfrm>
        </p:spPr>
        <p:txBody>
          <a:bodyPr/>
          <a:lstStyle/>
          <a:p>
            <a:pPr eaLnBrk="1" hangingPunct="1">
              <a:lnSpc>
                <a:spcPct val="90000"/>
              </a:lnSpc>
              <a:defRPr/>
            </a:pPr>
            <a:r>
              <a:rPr lang="en-US" dirty="0"/>
              <a:t>Ensure vents have adequate screens</a:t>
            </a:r>
            <a:br>
              <a:rPr lang="en-US" dirty="0"/>
            </a:br>
            <a:br>
              <a:rPr lang="en-US" dirty="0"/>
            </a:br>
            <a:r>
              <a:rPr lang="en-US" sz="1800" dirty="0"/>
              <a:t>Clatskanie, 2014</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533400"/>
            <a:ext cx="4157382" cy="2317230"/>
          </a:xfrm>
          <a:prstGeom prst="rect">
            <a:avLst/>
          </a:prstGeom>
          <a:ln>
            <a:solidFill>
              <a:srgbClr val="000000"/>
            </a:solidFill>
          </a:ln>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2590800"/>
            <a:ext cx="6272997" cy="3733800"/>
          </a:xfrm>
          <a:prstGeom prst="rect">
            <a:avLst/>
          </a:prstGeom>
          <a:ln>
            <a:solidFill>
              <a:srgbClr val="000000"/>
            </a:solidFill>
          </a:ln>
        </p:spPr>
      </p:pic>
    </p:spTree>
    <p:extLst>
      <p:ext uri="{BB962C8B-B14F-4D97-AF65-F5344CB8AC3E}">
        <p14:creationId xmlns:p14="http://schemas.microsoft.com/office/powerpoint/2010/main" val="1353563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381000" y="76200"/>
            <a:ext cx="8262937" cy="1143000"/>
          </a:xfrm>
        </p:spPr>
        <p:txBody>
          <a:bodyPr/>
          <a:lstStyle/>
          <a:p>
            <a:pPr eaLnBrk="1" hangingPunct="1">
              <a:defRPr/>
            </a:pPr>
            <a:r>
              <a:rPr lang="en-US" sz="2800" dirty="0"/>
              <a:t>Tube Settlers</a:t>
            </a:r>
          </a:p>
        </p:txBody>
      </p:sp>
      <p:sp>
        <p:nvSpPr>
          <p:cNvPr id="3" name="Rectangle 2"/>
          <p:cNvSpPr/>
          <p:nvPr/>
        </p:nvSpPr>
        <p:spPr>
          <a:xfrm>
            <a:off x="7248165" y="990600"/>
            <a:ext cx="1466371" cy="923330"/>
          </a:xfrm>
          <a:prstGeom prst="rect">
            <a:avLst/>
          </a:prstGeom>
        </p:spPr>
        <p:txBody>
          <a:bodyPr wrap="square">
            <a:spAutoFit/>
          </a:bodyPr>
          <a:lstStyle/>
          <a:p>
            <a:pPr eaLnBrk="1" hangingPunct="1">
              <a:spcBef>
                <a:spcPct val="20000"/>
              </a:spcBef>
              <a:spcAft>
                <a:spcPct val="40000"/>
              </a:spcAft>
            </a:pPr>
            <a:r>
              <a:rPr lang="en-US" sz="1800" dirty="0">
                <a:solidFill>
                  <a:srgbClr val="005595"/>
                </a:solidFill>
                <a:latin typeface="+mn-lt"/>
              </a:rPr>
              <a:t>City of Scappoose, 2013</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894" y="995464"/>
            <a:ext cx="6653850" cy="5024336"/>
          </a:xfrm>
          <a:prstGeom prst="rect">
            <a:avLst/>
          </a:prstGeom>
          <a:noFill/>
          <a:ln w="9525">
            <a:solidFill>
              <a:srgbClr val="000000"/>
            </a:solidFill>
            <a:miter lim="800000"/>
            <a:headEnd/>
            <a:tailEnd/>
          </a:ln>
        </p:spPr>
      </p:pic>
    </p:spTree>
    <p:extLst>
      <p:ext uri="{BB962C8B-B14F-4D97-AF65-F5344CB8AC3E}">
        <p14:creationId xmlns:p14="http://schemas.microsoft.com/office/powerpoint/2010/main" val="70097735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402886" y="2057400"/>
            <a:ext cx="7772400" cy="980872"/>
          </a:xfrm>
        </p:spPr>
        <p:txBody>
          <a:bodyPr/>
          <a:lstStyle/>
          <a:p>
            <a:pPr eaLnBrk="1" hangingPunct="1">
              <a:lnSpc>
                <a:spcPct val="90000"/>
              </a:lnSpc>
              <a:defRPr/>
            </a:pPr>
            <a:r>
              <a:rPr lang="en-US" dirty="0"/>
              <a:t>Screened Vents</a:t>
            </a:r>
            <a:br>
              <a:rPr lang="en-US" dirty="0"/>
            </a:br>
            <a:br>
              <a:rPr lang="en-US" dirty="0"/>
            </a:br>
            <a:br>
              <a:rPr lang="en-US" dirty="0"/>
            </a:br>
            <a:r>
              <a:rPr lang="en-US" dirty="0"/>
              <a:t>	    </a:t>
            </a:r>
            <a:r>
              <a:rPr lang="en-US" sz="1800" dirty="0"/>
              <a:t>Clatskanie, 2014</a:t>
            </a:r>
            <a:br>
              <a:rPr lang="en-US" sz="1800" dirty="0"/>
            </a:br>
            <a:br>
              <a:rPr lang="en-US" sz="1800" dirty="0"/>
            </a:br>
            <a:br>
              <a:rPr lang="en-US" sz="1800" dirty="0"/>
            </a:br>
            <a:br>
              <a:rPr lang="en-US" sz="1800" dirty="0"/>
            </a:br>
            <a:br>
              <a:rPr lang="en-US" sz="1800" dirty="0"/>
            </a:br>
            <a:br>
              <a:rPr lang="en-US" sz="1800" dirty="0"/>
            </a:br>
            <a:br>
              <a:rPr lang="en-US" sz="1800" dirty="0"/>
            </a:br>
            <a:r>
              <a:rPr lang="en-US" sz="1800" dirty="0"/>
              <a:t>Sheridan, 2011</a:t>
            </a:r>
            <a:br>
              <a:rPr lang="en-US" sz="1800" dirty="0"/>
            </a:br>
            <a:endParaRPr lang="en-US" sz="18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14800" y="609600"/>
            <a:ext cx="4796542" cy="3429000"/>
          </a:xfrm>
          <a:prstGeom prst="rect">
            <a:avLst/>
          </a:prstGeom>
          <a:ln>
            <a:solidFill>
              <a:srgbClr val="000000"/>
            </a:solidFill>
          </a:ln>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786" y="4419600"/>
            <a:ext cx="6533972" cy="1905000"/>
          </a:xfrm>
          <a:prstGeom prst="rect">
            <a:avLst/>
          </a:prstGeom>
          <a:ln>
            <a:solidFill>
              <a:srgbClr val="000000"/>
            </a:solidFill>
          </a:ln>
        </p:spPr>
      </p:pic>
    </p:spTree>
    <p:extLst>
      <p:ext uri="{BB962C8B-B14F-4D97-AF65-F5344CB8AC3E}">
        <p14:creationId xmlns:p14="http://schemas.microsoft.com/office/powerpoint/2010/main" val="240686193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4" descr="image0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390342"/>
            <a:ext cx="6553200" cy="439760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Screened Vent - #24 mesh (stainless)</a:t>
            </a:r>
          </a:p>
        </p:txBody>
      </p:sp>
      <p:sp>
        <p:nvSpPr>
          <p:cNvPr id="7" name="Rectangle 2"/>
          <p:cNvSpPr txBox="1">
            <a:spLocks noChangeArrowheads="1"/>
          </p:cNvSpPr>
          <p:nvPr/>
        </p:nvSpPr>
        <p:spPr bwMode="auto">
          <a:xfrm>
            <a:off x="304800" y="5794772"/>
            <a:ext cx="5410200" cy="533400"/>
          </a:xfrm>
          <a:prstGeom prst="rect">
            <a:avLst/>
          </a:prstGeom>
          <a:solidFill>
            <a:schemeClr val="bg1"/>
          </a:solidFill>
          <a:ln>
            <a:noFill/>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charset="0"/>
              </a:defRPr>
            </a:lvl2pPr>
            <a:lvl3pPr algn="l" rtl="0" eaLnBrk="0" fontAlgn="base" hangingPunct="0">
              <a:spcBef>
                <a:spcPct val="0"/>
              </a:spcBef>
              <a:spcAft>
                <a:spcPct val="0"/>
              </a:spcAft>
              <a:defRPr sz="3200" b="1">
                <a:solidFill>
                  <a:srgbClr val="005595"/>
                </a:solidFill>
                <a:latin typeface="Arial" charset="0"/>
              </a:defRPr>
            </a:lvl3pPr>
            <a:lvl4pPr algn="l" rtl="0" eaLnBrk="0" fontAlgn="base" hangingPunct="0">
              <a:spcBef>
                <a:spcPct val="0"/>
              </a:spcBef>
              <a:spcAft>
                <a:spcPct val="0"/>
              </a:spcAft>
              <a:defRPr sz="3200" b="1">
                <a:solidFill>
                  <a:srgbClr val="005595"/>
                </a:solidFill>
                <a:latin typeface="Arial" charset="0"/>
              </a:defRPr>
            </a:lvl4pPr>
            <a:lvl5pPr algn="l" rtl="0" eaLnBrk="0" fontAlgn="base" hangingPunct="0">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a:lstStyle>
          <a:p>
            <a:pPr algn="ctr" eaLnBrk="1" hangingPunct="1">
              <a:lnSpc>
                <a:spcPct val="90000"/>
              </a:lnSpc>
              <a:defRPr/>
            </a:pPr>
            <a:br>
              <a:rPr lang="en-US" sz="2800" kern="0" dirty="0"/>
            </a:br>
            <a:r>
              <a:rPr lang="en-US" sz="1600" b="0" kern="0" dirty="0"/>
              <a:t>                                                  </a:t>
            </a:r>
            <a:br>
              <a:rPr lang="en-US" sz="1600" b="0" kern="0" dirty="0"/>
            </a:br>
            <a:endParaRPr lang="en-US" sz="1600" b="0" kern="0" dirty="0"/>
          </a:p>
          <a:p>
            <a:pPr algn="ctr" eaLnBrk="1" hangingPunct="1">
              <a:lnSpc>
                <a:spcPct val="90000"/>
              </a:lnSpc>
              <a:defRPr/>
            </a:pPr>
            <a:endParaRPr lang="en-US" sz="1600" b="0" kern="0" dirty="0"/>
          </a:p>
          <a:p>
            <a:pPr algn="ctr" eaLnBrk="1" hangingPunct="1">
              <a:lnSpc>
                <a:spcPct val="90000"/>
              </a:lnSpc>
              <a:defRPr/>
            </a:pPr>
            <a:r>
              <a:rPr lang="en-US" sz="1600" kern="0" dirty="0"/>
              <a:t>Slide courtesy of Bob Clement – USEPA Region 8</a:t>
            </a:r>
            <a:br>
              <a:rPr lang="en-US" sz="1600" kern="0" dirty="0"/>
            </a:br>
            <a:br>
              <a:rPr lang="en-US" sz="1600" kern="0" dirty="0"/>
            </a:br>
            <a:br>
              <a:rPr lang="en-US" sz="1600" kern="0" dirty="0"/>
            </a:br>
            <a:br>
              <a:rPr lang="en-US" sz="1600" kern="0" dirty="0"/>
            </a:br>
            <a:endParaRPr lang="en-US" sz="1600" kern="0" dirty="0"/>
          </a:p>
        </p:txBody>
      </p:sp>
    </p:spTree>
    <p:extLst>
      <p:ext uri="{BB962C8B-B14F-4D97-AF65-F5344CB8AC3E}">
        <p14:creationId xmlns:p14="http://schemas.microsoft.com/office/powerpoint/2010/main" val="221010066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381000" y="533400"/>
            <a:ext cx="7772400" cy="980872"/>
          </a:xfrm>
        </p:spPr>
        <p:txBody>
          <a:bodyPr/>
          <a:lstStyle/>
          <a:p>
            <a:pPr eaLnBrk="1" hangingPunct="1">
              <a:lnSpc>
                <a:spcPct val="90000"/>
              </a:lnSpc>
              <a:defRPr/>
            </a:pPr>
            <a:r>
              <a:rPr lang="en-US" dirty="0"/>
              <a:t>Inadequate Screened Vent</a:t>
            </a:r>
            <a:br>
              <a:rPr lang="en-US" dirty="0"/>
            </a:br>
            <a:r>
              <a:rPr lang="en-US" dirty="0"/>
              <a:t>	</a:t>
            </a:r>
            <a:br>
              <a:rPr lang="en-US" sz="1800" dirty="0"/>
            </a:br>
            <a:endParaRPr lang="en-US" sz="24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219199"/>
            <a:ext cx="7924800" cy="4402667"/>
          </a:xfrm>
          <a:prstGeom prst="rect">
            <a:avLst/>
          </a:prstGeom>
          <a:ln>
            <a:solidFill>
              <a:srgbClr val="000000"/>
            </a:solidFill>
          </a:ln>
        </p:spPr>
      </p:pic>
    </p:spTree>
    <p:extLst>
      <p:ext uri="{BB962C8B-B14F-4D97-AF65-F5344CB8AC3E}">
        <p14:creationId xmlns:p14="http://schemas.microsoft.com/office/powerpoint/2010/main" val="353242785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sz="2800" dirty="0"/>
              <a:t>Vent allows aspiration…</a:t>
            </a:r>
            <a:br>
              <a:rPr lang="en-US" sz="2800" dirty="0"/>
            </a:br>
            <a:br>
              <a:rPr lang="en-US" sz="2800" dirty="0"/>
            </a:br>
            <a:r>
              <a:rPr lang="en-US" sz="2730" dirty="0"/>
              <a:t>Tanks can aspirate contaminants through vent if too close to a surface</a:t>
            </a:r>
          </a:p>
        </p:txBody>
      </p:sp>
      <p:pic>
        <p:nvPicPr>
          <p:cNvPr id="34818" name="Picture 11" descr="image0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848" y="2041781"/>
            <a:ext cx="5701352" cy="4085969"/>
          </a:xfrm>
          <a:prstGeom prst="rect">
            <a:avLst/>
          </a:prstGeom>
          <a:ln>
            <a:solidFill>
              <a:srgbClr val="000000"/>
            </a:solidFill>
          </a:ln>
          <a:extLst>
            <a:ext uri="{909E8E84-426E-40DD-AFC4-6F175D3DCCD1}">
              <a14:hiddenFill xmlns:a14="http://schemas.microsoft.com/office/drawing/2010/main">
                <a:solidFill>
                  <a:srgbClr val="FFFFFF"/>
                </a:solidFill>
              </a14:hiddenFill>
            </a:ext>
          </a:extLst>
        </p:spPr>
      </p:pic>
      <p:sp>
        <p:nvSpPr>
          <p:cNvPr id="6" name="Rectangle 2"/>
          <p:cNvSpPr txBox="1">
            <a:spLocks noChangeArrowheads="1"/>
          </p:cNvSpPr>
          <p:nvPr/>
        </p:nvSpPr>
        <p:spPr bwMode="auto">
          <a:xfrm>
            <a:off x="304800" y="5964280"/>
            <a:ext cx="5410200" cy="533400"/>
          </a:xfrm>
          <a:prstGeom prst="rect">
            <a:avLst/>
          </a:prstGeom>
          <a:noFill/>
          <a:ln>
            <a:noFill/>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charset="0"/>
              </a:defRPr>
            </a:lvl2pPr>
            <a:lvl3pPr algn="l" rtl="0" eaLnBrk="0" fontAlgn="base" hangingPunct="0">
              <a:spcBef>
                <a:spcPct val="0"/>
              </a:spcBef>
              <a:spcAft>
                <a:spcPct val="0"/>
              </a:spcAft>
              <a:defRPr sz="3200" b="1">
                <a:solidFill>
                  <a:srgbClr val="005595"/>
                </a:solidFill>
                <a:latin typeface="Arial" charset="0"/>
              </a:defRPr>
            </a:lvl3pPr>
            <a:lvl4pPr algn="l" rtl="0" eaLnBrk="0" fontAlgn="base" hangingPunct="0">
              <a:spcBef>
                <a:spcPct val="0"/>
              </a:spcBef>
              <a:spcAft>
                <a:spcPct val="0"/>
              </a:spcAft>
              <a:defRPr sz="3200" b="1">
                <a:solidFill>
                  <a:srgbClr val="005595"/>
                </a:solidFill>
                <a:latin typeface="Arial" charset="0"/>
              </a:defRPr>
            </a:lvl4pPr>
            <a:lvl5pPr algn="l" rtl="0" eaLnBrk="0" fontAlgn="base" hangingPunct="0">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a:lstStyle>
          <a:p>
            <a:pPr algn="ctr" eaLnBrk="1" hangingPunct="1">
              <a:lnSpc>
                <a:spcPct val="90000"/>
              </a:lnSpc>
              <a:defRPr/>
            </a:pPr>
            <a:br>
              <a:rPr lang="en-US" sz="2800" kern="0" dirty="0"/>
            </a:br>
            <a:r>
              <a:rPr lang="en-US" sz="1600" b="0" kern="0" dirty="0"/>
              <a:t>                                                  </a:t>
            </a:r>
            <a:br>
              <a:rPr lang="en-US" sz="1600" b="0" kern="0" dirty="0"/>
            </a:br>
            <a:endParaRPr lang="en-US" sz="1600" b="0" kern="0" dirty="0"/>
          </a:p>
          <a:p>
            <a:pPr algn="ctr" eaLnBrk="1" hangingPunct="1">
              <a:lnSpc>
                <a:spcPct val="90000"/>
              </a:lnSpc>
              <a:defRPr/>
            </a:pPr>
            <a:endParaRPr lang="en-US" sz="1600" b="0" kern="0" dirty="0"/>
          </a:p>
          <a:p>
            <a:pPr algn="ctr" eaLnBrk="1" hangingPunct="1">
              <a:lnSpc>
                <a:spcPct val="90000"/>
              </a:lnSpc>
              <a:defRPr/>
            </a:pPr>
            <a:r>
              <a:rPr lang="en-US" sz="1600" kern="0" dirty="0"/>
              <a:t>Slide courtesy of Bob Clement – USEPA Region 8</a:t>
            </a:r>
            <a:br>
              <a:rPr lang="en-US" sz="1600" kern="0" dirty="0"/>
            </a:br>
            <a:br>
              <a:rPr lang="en-US" sz="1600" kern="0" dirty="0"/>
            </a:br>
            <a:br>
              <a:rPr lang="en-US" sz="1600" kern="0" dirty="0"/>
            </a:br>
            <a:br>
              <a:rPr lang="en-US" sz="1600" kern="0" dirty="0"/>
            </a:br>
            <a:endParaRPr lang="en-US" sz="1600" kern="0" dirty="0"/>
          </a:p>
        </p:txBody>
      </p:sp>
    </p:spTree>
    <p:extLst>
      <p:ext uri="{BB962C8B-B14F-4D97-AF65-F5344CB8AC3E}">
        <p14:creationId xmlns:p14="http://schemas.microsoft.com/office/powerpoint/2010/main" val="97320736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sz="2800" dirty="0"/>
              <a:t>Allow adequate offset of vent…</a:t>
            </a:r>
            <a:br>
              <a:rPr lang="en-US" sz="2800" dirty="0"/>
            </a:br>
            <a:br>
              <a:rPr lang="en-US" sz="2800" dirty="0"/>
            </a:br>
            <a:r>
              <a:rPr lang="en-US" sz="2800" dirty="0"/>
              <a:t>Hopefully this vent isn’t close enough to aspirate debris from this pile of dead flies…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2133600"/>
            <a:ext cx="5360453" cy="3974128"/>
          </a:xfrm>
          <a:prstGeom prst="rect">
            <a:avLst/>
          </a:prstGeom>
          <a:ln>
            <a:solidFill>
              <a:srgbClr val="000000"/>
            </a:solidFill>
          </a:ln>
        </p:spPr>
      </p:pic>
    </p:spTree>
    <p:extLst>
      <p:ext uri="{BB962C8B-B14F-4D97-AF65-F5344CB8AC3E}">
        <p14:creationId xmlns:p14="http://schemas.microsoft.com/office/powerpoint/2010/main" val="332988086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154021" y="1905000"/>
            <a:ext cx="7772400" cy="980872"/>
          </a:xfrm>
        </p:spPr>
        <p:txBody>
          <a:bodyPr/>
          <a:lstStyle/>
          <a:p>
            <a:pPr eaLnBrk="1" hangingPunct="1">
              <a:lnSpc>
                <a:spcPct val="90000"/>
              </a:lnSpc>
              <a:defRPr/>
            </a:pPr>
            <a:r>
              <a:rPr lang="en-US" dirty="0"/>
              <a:t>Protected Overflow</a:t>
            </a:r>
            <a:br>
              <a:rPr lang="en-US" b="0" dirty="0"/>
            </a:br>
            <a:br>
              <a:rPr lang="en-US" dirty="0"/>
            </a:br>
            <a:r>
              <a:rPr lang="en-US" sz="1800" b="0" dirty="0"/>
              <a:t>                                                  “Duck Bill” </a:t>
            </a:r>
            <a:br>
              <a:rPr lang="en-US" sz="1800" b="0" dirty="0"/>
            </a:br>
            <a:r>
              <a:rPr lang="en-US" sz="1800" b="0" dirty="0"/>
              <a:t>                                               Sheridan, 2011</a:t>
            </a:r>
            <a:br>
              <a:rPr lang="en-US" sz="1800" b="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endParaRPr lang="en-US" sz="18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0" y="610896"/>
            <a:ext cx="3764586" cy="4998113"/>
          </a:xfrm>
          <a:prstGeom prst="rect">
            <a:avLst/>
          </a:prstGeom>
          <a:ln>
            <a:solidFill>
              <a:srgbClr val="000000"/>
            </a:solidFill>
          </a:ln>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0455" y="2151478"/>
            <a:ext cx="3761380" cy="3557038"/>
          </a:xfrm>
          <a:prstGeom prst="rect">
            <a:avLst/>
          </a:prstGeom>
          <a:ln>
            <a:solidFill>
              <a:srgbClr val="000000"/>
            </a:solidFill>
          </a:ln>
        </p:spPr>
      </p:pic>
      <p:sp>
        <p:nvSpPr>
          <p:cNvPr id="7" name="TextBox 6"/>
          <p:cNvSpPr txBox="1"/>
          <p:nvPr/>
        </p:nvSpPr>
        <p:spPr>
          <a:xfrm>
            <a:off x="400455" y="5715000"/>
            <a:ext cx="3639766" cy="646331"/>
          </a:xfrm>
          <a:prstGeom prst="rect">
            <a:avLst/>
          </a:prstGeom>
          <a:noFill/>
        </p:spPr>
        <p:txBody>
          <a:bodyPr wrap="square" rtlCol="0">
            <a:spAutoFit/>
          </a:bodyPr>
          <a:lstStyle/>
          <a:p>
            <a:r>
              <a:rPr lang="en-US" sz="1800" dirty="0">
                <a:solidFill>
                  <a:srgbClr val="005595"/>
                </a:solidFill>
                <a:latin typeface="+mj-lt"/>
                <a:ea typeface="+mj-ea"/>
                <a:cs typeface="+mj-cs"/>
              </a:rPr>
              <a:t>Flap valve</a:t>
            </a:r>
          </a:p>
          <a:p>
            <a:r>
              <a:rPr lang="en-US" sz="1800" dirty="0">
                <a:solidFill>
                  <a:srgbClr val="005595"/>
                </a:solidFill>
                <a:latin typeface="+mj-lt"/>
                <a:ea typeface="+mj-ea"/>
                <a:cs typeface="+mj-cs"/>
              </a:rPr>
              <a:t>Warrenton, 2014</a:t>
            </a:r>
          </a:p>
        </p:txBody>
      </p:sp>
    </p:spTree>
    <p:extLst>
      <p:ext uri="{BB962C8B-B14F-4D97-AF65-F5344CB8AC3E}">
        <p14:creationId xmlns:p14="http://schemas.microsoft.com/office/powerpoint/2010/main" val="193498942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228600" y="2362200"/>
            <a:ext cx="7695264" cy="980872"/>
          </a:xfrm>
        </p:spPr>
        <p:txBody>
          <a:bodyPr/>
          <a:lstStyle/>
          <a:p>
            <a:pPr eaLnBrk="1" hangingPunct="1">
              <a:lnSpc>
                <a:spcPct val="90000"/>
              </a:lnSpc>
              <a:defRPr/>
            </a:pPr>
            <a:r>
              <a:rPr lang="en-US" sz="2400" dirty="0"/>
              <a:t>Unprotected overflow clogged with dead mice…</a:t>
            </a:r>
            <a:br>
              <a:rPr lang="en-US" sz="2400" dirty="0"/>
            </a:br>
            <a:br>
              <a:rPr lang="en-US" sz="1000" dirty="0"/>
            </a:br>
            <a:br>
              <a:rPr lang="en-US" sz="1400" b="0" dirty="0"/>
            </a:br>
            <a:r>
              <a:rPr lang="en-US" sz="1400" b="0" dirty="0"/>
              <a:t>				</a:t>
            </a:r>
            <a:br>
              <a:rPr lang="en-US" sz="1400" dirty="0"/>
            </a:br>
            <a:br>
              <a:rPr lang="en-US" sz="1400" dirty="0"/>
            </a:br>
            <a:br>
              <a:rPr lang="en-US" sz="1400" dirty="0"/>
            </a:br>
            <a:br>
              <a:rPr lang="en-US" sz="1400" dirty="0"/>
            </a:br>
            <a:br>
              <a:rPr lang="en-US" sz="1400" dirty="0"/>
            </a:br>
            <a:br>
              <a:rPr lang="en-US" sz="1400" dirty="0"/>
            </a:br>
            <a:br>
              <a:rPr lang="en-US" sz="1400" dirty="0"/>
            </a:br>
            <a:br>
              <a:rPr lang="en-US" sz="1400" dirty="0"/>
            </a:br>
            <a:br>
              <a:rPr lang="en-US" sz="1400" dirty="0"/>
            </a:br>
            <a:br>
              <a:rPr lang="en-US" sz="1400" dirty="0"/>
            </a:br>
            <a:br>
              <a:rPr lang="en-US" sz="1400" dirty="0"/>
            </a:br>
            <a:br>
              <a:rPr lang="en-US" sz="1400" dirty="0"/>
            </a:br>
            <a:br>
              <a:rPr lang="en-US" sz="1400" dirty="0"/>
            </a:br>
            <a:br>
              <a:rPr lang="en-US" sz="1400" dirty="0"/>
            </a:br>
            <a:br>
              <a:rPr lang="en-US" sz="1400" dirty="0"/>
            </a:br>
            <a:br>
              <a:rPr lang="en-US" sz="1400" dirty="0"/>
            </a:br>
            <a:br>
              <a:rPr lang="en-US" sz="1400" dirty="0"/>
            </a:br>
            <a:br>
              <a:rPr lang="en-US" sz="1200" dirty="0"/>
            </a:br>
            <a:br>
              <a:rPr lang="en-US" sz="1200" dirty="0"/>
            </a:br>
            <a:br>
              <a:rPr lang="en-US" sz="1200" dirty="0"/>
            </a:br>
            <a:br>
              <a:rPr lang="en-US" sz="1200" dirty="0"/>
            </a:br>
            <a:br>
              <a:rPr lang="en-US" sz="1200" dirty="0"/>
            </a:br>
            <a:endParaRPr lang="en-US" sz="1200" dirty="0"/>
          </a:p>
        </p:txBody>
      </p:sp>
      <p:pic>
        <p:nvPicPr>
          <p:cNvPr id="29698" name="Picture 7" descr="image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838200"/>
            <a:ext cx="6323664" cy="5244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txBox="1">
            <a:spLocks noChangeArrowheads="1"/>
          </p:cNvSpPr>
          <p:nvPr/>
        </p:nvSpPr>
        <p:spPr bwMode="auto">
          <a:xfrm>
            <a:off x="304800" y="5964280"/>
            <a:ext cx="5410200" cy="533400"/>
          </a:xfrm>
          <a:prstGeom prst="rect">
            <a:avLst/>
          </a:prstGeom>
          <a:noFill/>
          <a:ln>
            <a:noFill/>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charset="0"/>
              </a:defRPr>
            </a:lvl2pPr>
            <a:lvl3pPr algn="l" rtl="0" eaLnBrk="0" fontAlgn="base" hangingPunct="0">
              <a:spcBef>
                <a:spcPct val="0"/>
              </a:spcBef>
              <a:spcAft>
                <a:spcPct val="0"/>
              </a:spcAft>
              <a:defRPr sz="3200" b="1">
                <a:solidFill>
                  <a:srgbClr val="005595"/>
                </a:solidFill>
                <a:latin typeface="Arial" charset="0"/>
              </a:defRPr>
            </a:lvl3pPr>
            <a:lvl4pPr algn="l" rtl="0" eaLnBrk="0" fontAlgn="base" hangingPunct="0">
              <a:spcBef>
                <a:spcPct val="0"/>
              </a:spcBef>
              <a:spcAft>
                <a:spcPct val="0"/>
              </a:spcAft>
              <a:defRPr sz="3200" b="1">
                <a:solidFill>
                  <a:srgbClr val="005595"/>
                </a:solidFill>
                <a:latin typeface="Arial" charset="0"/>
              </a:defRPr>
            </a:lvl4pPr>
            <a:lvl5pPr algn="l" rtl="0" eaLnBrk="0" fontAlgn="base" hangingPunct="0">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a:lstStyle>
          <a:p>
            <a:pPr algn="ctr" eaLnBrk="1" hangingPunct="1">
              <a:lnSpc>
                <a:spcPct val="90000"/>
              </a:lnSpc>
              <a:defRPr/>
            </a:pPr>
            <a:br>
              <a:rPr lang="en-US" sz="2800" kern="0" dirty="0"/>
            </a:br>
            <a:r>
              <a:rPr lang="en-US" sz="1600" b="0" kern="0" dirty="0"/>
              <a:t>                                                  </a:t>
            </a:r>
            <a:br>
              <a:rPr lang="en-US" sz="1600" b="0" kern="0" dirty="0"/>
            </a:br>
            <a:endParaRPr lang="en-US" sz="1600" b="0" kern="0" dirty="0"/>
          </a:p>
          <a:p>
            <a:pPr algn="ctr" eaLnBrk="1" hangingPunct="1">
              <a:lnSpc>
                <a:spcPct val="90000"/>
              </a:lnSpc>
              <a:defRPr/>
            </a:pPr>
            <a:endParaRPr lang="en-US" sz="1600" b="0" kern="0" dirty="0"/>
          </a:p>
          <a:p>
            <a:pPr algn="ctr" eaLnBrk="1" hangingPunct="1">
              <a:lnSpc>
                <a:spcPct val="90000"/>
              </a:lnSpc>
              <a:defRPr/>
            </a:pPr>
            <a:r>
              <a:rPr lang="en-US" sz="1600" kern="0" dirty="0"/>
              <a:t>Slide courtesy of Bob Clement – USEPA Region 8</a:t>
            </a:r>
            <a:br>
              <a:rPr lang="en-US" sz="1600" kern="0" dirty="0"/>
            </a:br>
            <a:br>
              <a:rPr lang="en-US" sz="1600" kern="0" dirty="0"/>
            </a:br>
            <a:br>
              <a:rPr lang="en-US" sz="1600" kern="0" dirty="0"/>
            </a:br>
            <a:br>
              <a:rPr lang="en-US" sz="1600" kern="0" dirty="0"/>
            </a:br>
            <a:endParaRPr lang="en-US" sz="1600" kern="0" dirty="0"/>
          </a:p>
        </p:txBody>
      </p:sp>
    </p:spTree>
    <p:extLst>
      <p:ext uri="{BB962C8B-B14F-4D97-AF65-F5344CB8AC3E}">
        <p14:creationId xmlns:p14="http://schemas.microsoft.com/office/powerpoint/2010/main" val="490547346"/>
      </p:ext>
    </p:extLst>
  </p:cSld>
  <p:clrMapOvr>
    <a:overrideClrMapping bg1="lt1" tx1="dk1" bg2="lt2" tx2="dk2" accent1="accent1" accent2="accent2" accent3="accent3" accent4="accent4" accent5="accent5" accent6="accent6" hlink="hlink" folHlink="folHlink"/>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381936" y="3505200"/>
            <a:ext cx="7695264" cy="980872"/>
          </a:xfrm>
        </p:spPr>
        <p:txBody>
          <a:bodyPr/>
          <a:lstStyle/>
          <a:p>
            <a:pPr eaLnBrk="1" hangingPunct="1">
              <a:lnSpc>
                <a:spcPct val="90000"/>
              </a:lnSpc>
              <a:defRPr/>
            </a:pPr>
            <a:r>
              <a:rPr lang="en-US" sz="3600" dirty="0"/>
              <a:t>Protected Overflow</a:t>
            </a:r>
            <a:br>
              <a:rPr lang="en-US" sz="3600" dirty="0"/>
            </a:br>
            <a:br>
              <a:rPr lang="en-US" sz="1200" dirty="0"/>
            </a:br>
            <a:br>
              <a:rPr lang="en-US" sz="2000" b="0" dirty="0"/>
            </a:br>
            <a:r>
              <a:rPr lang="en-US" sz="2000" b="0" dirty="0"/>
              <a:t>				</a:t>
            </a: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1800" dirty="0"/>
            </a:br>
            <a:br>
              <a:rPr lang="en-US" sz="1800" dirty="0"/>
            </a:br>
            <a:br>
              <a:rPr lang="en-US" sz="1800" dirty="0"/>
            </a:br>
            <a:br>
              <a:rPr lang="en-US" sz="1800" dirty="0"/>
            </a:br>
            <a:br>
              <a:rPr lang="en-US" sz="1800" dirty="0"/>
            </a:br>
            <a:endParaRPr lang="en-US" sz="1800" dirty="0"/>
          </a:p>
        </p:txBody>
      </p:sp>
      <p:pic>
        <p:nvPicPr>
          <p:cNvPr id="30722" name="Picture 4" descr="image0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936" y="1066733"/>
            <a:ext cx="7530596" cy="487693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 name="Rectangle 2"/>
          <p:cNvSpPr txBox="1">
            <a:spLocks noChangeArrowheads="1"/>
          </p:cNvSpPr>
          <p:nvPr/>
        </p:nvSpPr>
        <p:spPr bwMode="auto">
          <a:xfrm>
            <a:off x="3276600" y="1752600"/>
            <a:ext cx="2209800" cy="1981200"/>
          </a:xfrm>
          <a:prstGeom prst="rect">
            <a:avLst/>
          </a:prstGeom>
          <a:solidFill>
            <a:schemeClr val="bg1"/>
          </a:solidFill>
          <a:ln>
            <a:noFill/>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charset="0"/>
              </a:defRPr>
            </a:lvl2pPr>
            <a:lvl3pPr algn="l" rtl="0" eaLnBrk="0" fontAlgn="base" hangingPunct="0">
              <a:spcBef>
                <a:spcPct val="0"/>
              </a:spcBef>
              <a:spcAft>
                <a:spcPct val="0"/>
              </a:spcAft>
              <a:defRPr sz="3200" b="1">
                <a:solidFill>
                  <a:srgbClr val="005595"/>
                </a:solidFill>
                <a:latin typeface="Arial" charset="0"/>
              </a:defRPr>
            </a:lvl3pPr>
            <a:lvl4pPr algn="l" rtl="0" eaLnBrk="0" fontAlgn="base" hangingPunct="0">
              <a:spcBef>
                <a:spcPct val="0"/>
              </a:spcBef>
              <a:spcAft>
                <a:spcPct val="0"/>
              </a:spcAft>
              <a:defRPr sz="3200" b="1">
                <a:solidFill>
                  <a:srgbClr val="005595"/>
                </a:solidFill>
                <a:latin typeface="Arial" charset="0"/>
              </a:defRPr>
            </a:lvl4pPr>
            <a:lvl5pPr algn="l" rtl="0" eaLnBrk="0" fontAlgn="base" hangingPunct="0">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a:lstStyle>
          <a:p>
            <a:pPr algn="ctr" eaLnBrk="1" hangingPunct="1">
              <a:lnSpc>
                <a:spcPct val="90000"/>
              </a:lnSpc>
              <a:defRPr/>
            </a:pPr>
            <a:br>
              <a:rPr lang="en-US" sz="3600" kern="0" dirty="0"/>
            </a:br>
            <a:r>
              <a:rPr lang="en-US" sz="2000" b="0" kern="0" dirty="0"/>
              <a:t>                                                  </a:t>
            </a:r>
            <a:br>
              <a:rPr lang="en-US" sz="2000" b="0" kern="0" dirty="0"/>
            </a:br>
            <a:endParaRPr lang="en-US" sz="2000" b="0" kern="0" dirty="0"/>
          </a:p>
          <a:p>
            <a:pPr algn="ctr" eaLnBrk="1" hangingPunct="1">
              <a:lnSpc>
                <a:spcPct val="90000"/>
              </a:lnSpc>
              <a:defRPr/>
            </a:pPr>
            <a:endParaRPr lang="en-US" sz="2000" b="0" kern="0" dirty="0"/>
          </a:p>
          <a:p>
            <a:pPr algn="ctr" eaLnBrk="1" hangingPunct="1">
              <a:lnSpc>
                <a:spcPct val="90000"/>
              </a:lnSpc>
              <a:defRPr/>
            </a:pPr>
            <a:r>
              <a:rPr lang="en-US" sz="2000" kern="0" dirty="0"/>
              <a:t>A #24 mesh screen provides an additional layer of protection</a:t>
            </a:r>
            <a:br>
              <a:rPr lang="en-US" sz="2000" kern="0" dirty="0"/>
            </a:br>
            <a:br>
              <a:rPr lang="en-US" sz="2000" kern="0" dirty="0"/>
            </a:br>
            <a:br>
              <a:rPr lang="en-US" sz="2000" kern="0" dirty="0"/>
            </a:br>
            <a:br>
              <a:rPr lang="en-US" sz="2000" kern="0" dirty="0"/>
            </a:br>
            <a:br>
              <a:rPr lang="en-US" sz="2000" kern="0" dirty="0"/>
            </a:br>
            <a:endParaRPr lang="en-US" sz="2000" kern="0" dirty="0"/>
          </a:p>
        </p:txBody>
      </p:sp>
      <p:sp>
        <p:nvSpPr>
          <p:cNvPr id="6" name="Rectangle 2"/>
          <p:cNvSpPr txBox="1">
            <a:spLocks noChangeArrowheads="1"/>
          </p:cNvSpPr>
          <p:nvPr/>
        </p:nvSpPr>
        <p:spPr bwMode="auto">
          <a:xfrm>
            <a:off x="304800" y="5964280"/>
            <a:ext cx="5410200" cy="533400"/>
          </a:xfrm>
          <a:prstGeom prst="rect">
            <a:avLst/>
          </a:prstGeom>
          <a:noFill/>
          <a:ln>
            <a:noFill/>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charset="0"/>
              </a:defRPr>
            </a:lvl2pPr>
            <a:lvl3pPr algn="l" rtl="0" eaLnBrk="0" fontAlgn="base" hangingPunct="0">
              <a:spcBef>
                <a:spcPct val="0"/>
              </a:spcBef>
              <a:spcAft>
                <a:spcPct val="0"/>
              </a:spcAft>
              <a:defRPr sz="3200" b="1">
                <a:solidFill>
                  <a:srgbClr val="005595"/>
                </a:solidFill>
                <a:latin typeface="Arial" charset="0"/>
              </a:defRPr>
            </a:lvl3pPr>
            <a:lvl4pPr algn="l" rtl="0" eaLnBrk="0" fontAlgn="base" hangingPunct="0">
              <a:spcBef>
                <a:spcPct val="0"/>
              </a:spcBef>
              <a:spcAft>
                <a:spcPct val="0"/>
              </a:spcAft>
              <a:defRPr sz="3200" b="1">
                <a:solidFill>
                  <a:srgbClr val="005595"/>
                </a:solidFill>
                <a:latin typeface="Arial" charset="0"/>
              </a:defRPr>
            </a:lvl4pPr>
            <a:lvl5pPr algn="l" rtl="0" eaLnBrk="0" fontAlgn="base" hangingPunct="0">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a:lstStyle>
          <a:p>
            <a:pPr algn="ctr" eaLnBrk="1" hangingPunct="1">
              <a:lnSpc>
                <a:spcPct val="90000"/>
              </a:lnSpc>
              <a:defRPr/>
            </a:pPr>
            <a:br>
              <a:rPr lang="en-US" sz="2800" kern="0" dirty="0"/>
            </a:br>
            <a:r>
              <a:rPr lang="en-US" sz="1600" b="0" kern="0" dirty="0"/>
              <a:t>                                                  </a:t>
            </a:r>
            <a:br>
              <a:rPr lang="en-US" sz="1600" b="0" kern="0" dirty="0"/>
            </a:br>
            <a:endParaRPr lang="en-US" sz="1600" b="0" kern="0" dirty="0"/>
          </a:p>
          <a:p>
            <a:pPr algn="ctr" eaLnBrk="1" hangingPunct="1">
              <a:lnSpc>
                <a:spcPct val="90000"/>
              </a:lnSpc>
              <a:defRPr/>
            </a:pPr>
            <a:endParaRPr lang="en-US" sz="1600" b="0" kern="0" dirty="0"/>
          </a:p>
          <a:p>
            <a:pPr algn="ctr" eaLnBrk="1" hangingPunct="1">
              <a:lnSpc>
                <a:spcPct val="90000"/>
              </a:lnSpc>
              <a:defRPr/>
            </a:pPr>
            <a:r>
              <a:rPr lang="en-US" sz="1600" kern="0" dirty="0"/>
              <a:t>Slide courtesy of Bob Clement – USEPA Region 8</a:t>
            </a:r>
            <a:br>
              <a:rPr lang="en-US" sz="1600" kern="0" dirty="0"/>
            </a:br>
            <a:br>
              <a:rPr lang="en-US" sz="1600" kern="0" dirty="0"/>
            </a:br>
            <a:br>
              <a:rPr lang="en-US" sz="1600" kern="0" dirty="0"/>
            </a:br>
            <a:br>
              <a:rPr lang="en-US" sz="1600" kern="0" dirty="0"/>
            </a:br>
            <a:endParaRPr lang="en-US" sz="1600" kern="0" dirty="0"/>
          </a:p>
        </p:txBody>
      </p:sp>
    </p:spTree>
    <p:extLst>
      <p:ext uri="{BB962C8B-B14F-4D97-AF65-F5344CB8AC3E}">
        <p14:creationId xmlns:p14="http://schemas.microsoft.com/office/powerpoint/2010/main" val="100655918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329821" y="2667000"/>
            <a:ext cx="7695264" cy="980872"/>
          </a:xfrm>
        </p:spPr>
        <p:txBody>
          <a:bodyPr/>
          <a:lstStyle/>
          <a:p>
            <a:pPr eaLnBrk="1" hangingPunct="1">
              <a:lnSpc>
                <a:spcPct val="90000"/>
              </a:lnSpc>
              <a:defRPr/>
            </a:pPr>
            <a:r>
              <a:rPr lang="en-US" sz="2400" dirty="0"/>
              <a:t>Physical separation from ground surface prevents animals from gaining access and contaminants from being aspirated…</a:t>
            </a:r>
            <a:br>
              <a:rPr lang="en-US" sz="1000" dirty="0"/>
            </a:br>
            <a:br>
              <a:rPr lang="en-US" sz="1400" b="0" dirty="0"/>
            </a:br>
            <a:r>
              <a:rPr lang="en-US" sz="1400" b="0" dirty="0"/>
              <a:t>				</a:t>
            </a:r>
            <a:br>
              <a:rPr lang="en-US" sz="1400" dirty="0"/>
            </a:br>
            <a:br>
              <a:rPr lang="en-US" sz="1400" dirty="0"/>
            </a:br>
            <a:br>
              <a:rPr lang="en-US" sz="1400" dirty="0"/>
            </a:br>
            <a:br>
              <a:rPr lang="en-US" sz="1400" dirty="0"/>
            </a:br>
            <a:br>
              <a:rPr lang="en-US" sz="1400" dirty="0"/>
            </a:br>
            <a:br>
              <a:rPr lang="en-US" sz="1400" dirty="0"/>
            </a:br>
            <a:br>
              <a:rPr lang="en-US" sz="1400" dirty="0"/>
            </a:br>
            <a:br>
              <a:rPr lang="en-US" sz="1400" dirty="0"/>
            </a:br>
            <a:br>
              <a:rPr lang="en-US" sz="1400" dirty="0"/>
            </a:br>
            <a:br>
              <a:rPr lang="en-US" sz="1400" dirty="0"/>
            </a:br>
            <a:br>
              <a:rPr lang="en-US" sz="1400" dirty="0"/>
            </a:br>
            <a:br>
              <a:rPr lang="en-US" sz="1400" dirty="0"/>
            </a:br>
            <a:br>
              <a:rPr lang="en-US" sz="1400" dirty="0"/>
            </a:br>
            <a:br>
              <a:rPr lang="en-US" sz="1400" dirty="0"/>
            </a:br>
            <a:br>
              <a:rPr lang="en-US" sz="1400" dirty="0"/>
            </a:br>
            <a:br>
              <a:rPr lang="en-US" sz="1400" dirty="0"/>
            </a:br>
            <a:br>
              <a:rPr lang="en-US" sz="1400" dirty="0"/>
            </a:br>
            <a:br>
              <a:rPr lang="en-US" sz="1200" dirty="0"/>
            </a:br>
            <a:br>
              <a:rPr lang="en-US" sz="1200" dirty="0"/>
            </a:br>
            <a:br>
              <a:rPr lang="en-US" sz="1200" dirty="0"/>
            </a:br>
            <a:br>
              <a:rPr lang="en-US" sz="1200" dirty="0"/>
            </a:br>
            <a:br>
              <a:rPr lang="en-US" sz="1200" dirty="0"/>
            </a:br>
            <a:endParaRPr lang="en-US" sz="1200" dirty="0"/>
          </a:p>
        </p:txBody>
      </p:sp>
      <p:pic>
        <p:nvPicPr>
          <p:cNvPr id="33796" name="Picture 2" descr="image0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780972"/>
            <a:ext cx="5855458" cy="37338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8" name="Rectangle 2"/>
          <p:cNvSpPr txBox="1">
            <a:spLocks noChangeArrowheads="1"/>
          </p:cNvSpPr>
          <p:nvPr/>
        </p:nvSpPr>
        <p:spPr bwMode="auto">
          <a:xfrm>
            <a:off x="152400" y="5914822"/>
            <a:ext cx="5410200" cy="533400"/>
          </a:xfrm>
          <a:prstGeom prst="rect">
            <a:avLst/>
          </a:prstGeom>
          <a:noFill/>
          <a:ln>
            <a:noFill/>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charset="0"/>
              </a:defRPr>
            </a:lvl2pPr>
            <a:lvl3pPr algn="l" rtl="0" eaLnBrk="0" fontAlgn="base" hangingPunct="0">
              <a:spcBef>
                <a:spcPct val="0"/>
              </a:spcBef>
              <a:spcAft>
                <a:spcPct val="0"/>
              </a:spcAft>
              <a:defRPr sz="3200" b="1">
                <a:solidFill>
                  <a:srgbClr val="005595"/>
                </a:solidFill>
                <a:latin typeface="Arial" charset="0"/>
              </a:defRPr>
            </a:lvl3pPr>
            <a:lvl4pPr algn="l" rtl="0" eaLnBrk="0" fontAlgn="base" hangingPunct="0">
              <a:spcBef>
                <a:spcPct val="0"/>
              </a:spcBef>
              <a:spcAft>
                <a:spcPct val="0"/>
              </a:spcAft>
              <a:defRPr sz="3200" b="1">
                <a:solidFill>
                  <a:srgbClr val="005595"/>
                </a:solidFill>
                <a:latin typeface="Arial" charset="0"/>
              </a:defRPr>
            </a:lvl4pPr>
            <a:lvl5pPr algn="l" rtl="0" eaLnBrk="0" fontAlgn="base" hangingPunct="0">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a:lstStyle>
          <a:p>
            <a:pPr algn="ctr" eaLnBrk="1" hangingPunct="1">
              <a:lnSpc>
                <a:spcPct val="90000"/>
              </a:lnSpc>
              <a:defRPr/>
            </a:pPr>
            <a:br>
              <a:rPr lang="en-US" sz="2800" kern="0" dirty="0"/>
            </a:br>
            <a:r>
              <a:rPr lang="en-US" sz="1600" b="0" kern="0" dirty="0"/>
              <a:t>                                                  </a:t>
            </a:r>
            <a:br>
              <a:rPr lang="en-US" sz="1600" b="0" kern="0" dirty="0"/>
            </a:br>
            <a:endParaRPr lang="en-US" sz="1600" b="0" kern="0" dirty="0"/>
          </a:p>
          <a:p>
            <a:pPr algn="ctr" eaLnBrk="1" hangingPunct="1">
              <a:lnSpc>
                <a:spcPct val="90000"/>
              </a:lnSpc>
              <a:defRPr/>
            </a:pPr>
            <a:endParaRPr lang="en-US" sz="1600" b="0" kern="0" dirty="0"/>
          </a:p>
          <a:p>
            <a:pPr algn="ctr" eaLnBrk="1" hangingPunct="1">
              <a:lnSpc>
                <a:spcPct val="90000"/>
              </a:lnSpc>
              <a:defRPr/>
            </a:pPr>
            <a:r>
              <a:rPr lang="en-US" sz="1600" kern="0" dirty="0"/>
              <a:t>Slide courtesy of Bob Clement – USEPA Region 8</a:t>
            </a:r>
            <a:br>
              <a:rPr lang="en-US" sz="1600" kern="0" dirty="0"/>
            </a:br>
            <a:br>
              <a:rPr lang="en-US" sz="1600" kern="0" dirty="0"/>
            </a:br>
            <a:br>
              <a:rPr lang="en-US" sz="1600" kern="0" dirty="0"/>
            </a:br>
            <a:br>
              <a:rPr lang="en-US" sz="1600" kern="0" dirty="0"/>
            </a:br>
            <a:endParaRPr lang="en-US" sz="1600" kern="0"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7200" y="4097380"/>
            <a:ext cx="4677472" cy="1648386"/>
          </a:xfrm>
          <a:prstGeom prst="rect">
            <a:avLst/>
          </a:prstGeom>
          <a:ln>
            <a:solidFill>
              <a:srgbClr val="000000"/>
            </a:solidFill>
          </a:ln>
        </p:spPr>
      </p:pic>
    </p:spTree>
    <p:extLst>
      <p:ext uri="{BB962C8B-B14F-4D97-AF65-F5344CB8AC3E}">
        <p14:creationId xmlns:p14="http://schemas.microsoft.com/office/powerpoint/2010/main" val="61740602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381000" y="3048000"/>
            <a:ext cx="7695264" cy="980872"/>
          </a:xfrm>
        </p:spPr>
        <p:txBody>
          <a:bodyPr/>
          <a:lstStyle/>
          <a:p>
            <a:pPr eaLnBrk="1" hangingPunct="1">
              <a:lnSpc>
                <a:spcPct val="90000"/>
              </a:lnSpc>
              <a:defRPr/>
            </a:pPr>
            <a:r>
              <a:rPr lang="en-US" dirty="0"/>
              <a:t>Separate drain from overflow piping</a:t>
            </a:r>
            <a:br>
              <a:rPr lang="en-US" sz="1800" b="0" dirty="0"/>
            </a:br>
            <a:r>
              <a:rPr lang="en-US" sz="1800" b="0" dirty="0"/>
              <a:t>				</a:t>
            </a: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800" dirty="0"/>
            </a:br>
            <a:br>
              <a:rPr lang="en-US" sz="1600" dirty="0"/>
            </a:br>
            <a:br>
              <a:rPr lang="en-US" sz="1600" dirty="0"/>
            </a:br>
            <a:br>
              <a:rPr lang="en-US" sz="1600" dirty="0"/>
            </a:br>
            <a:br>
              <a:rPr lang="en-US" sz="1600" dirty="0"/>
            </a:br>
            <a:br>
              <a:rPr lang="en-US" sz="1600" dirty="0"/>
            </a:br>
            <a:endParaRPr lang="en-US" sz="1600" dirty="0"/>
          </a:p>
        </p:txBody>
      </p:sp>
      <p:pic>
        <p:nvPicPr>
          <p:cNvPr id="31746" name="Picture 20" descr="image0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076084"/>
            <a:ext cx="6553200" cy="500822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 name="Rectangle 2"/>
          <p:cNvSpPr txBox="1">
            <a:spLocks noChangeArrowheads="1"/>
          </p:cNvSpPr>
          <p:nvPr/>
        </p:nvSpPr>
        <p:spPr bwMode="auto">
          <a:xfrm>
            <a:off x="304800" y="5964280"/>
            <a:ext cx="5410200" cy="533400"/>
          </a:xfrm>
          <a:prstGeom prst="rect">
            <a:avLst/>
          </a:prstGeom>
          <a:noFill/>
          <a:ln>
            <a:noFill/>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charset="0"/>
              </a:defRPr>
            </a:lvl2pPr>
            <a:lvl3pPr algn="l" rtl="0" eaLnBrk="0" fontAlgn="base" hangingPunct="0">
              <a:spcBef>
                <a:spcPct val="0"/>
              </a:spcBef>
              <a:spcAft>
                <a:spcPct val="0"/>
              </a:spcAft>
              <a:defRPr sz="3200" b="1">
                <a:solidFill>
                  <a:srgbClr val="005595"/>
                </a:solidFill>
                <a:latin typeface="Arial" charset="0"/>
              </a:defRPr>
            </a:lvl3pPr>
            <a:lvl4pPr algn="l" rtl="0" eaLnBrk="0" fontAlgn="base" hangingPunct="0">
              <a:spcBef>
                <a:spcPct val="0"/>
              </a:spcBef>
              <a:spcAft>
                <a:spcPct val="0"/>
              </a:spcAft>
              <a:defRPr sz="3200" b="1">
                <a:solidFill>
                  <a:srgbClr val="005595"/>
                </a:solidFill>
                <a:latin typeface="Arial" charset="0"/>
              </a:defRPr>
            </a:lvl4pPr>
            <a:lvl5pPr algn="l" rtl="0" eaLnBrk="0" fontAlgn="base" hangingPunct="0">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a:lstStyle>
          <a:p>
            <a:pPr algn="ctr" eaLnBrk="1" hangingPunct="1">
              <a:lnSpc>
                <a:spcPct val="90000"/>
              </a:lnSpc>
              <a:defRPr/>
            </a:pPr>
            <a:br>
              <a:rPr lang="en-US" sz="2800" kern="0" dirty="0"/>
            </a:br>
            <a:r>
              <a:rPr lang="en-US" sz="1600" b="0" kern="0" dirty="0"/>
              <a:t>                                                  </a:t>
            </a:r>
            <a:br>
              <a:rPr lang="en-US" sz="1600" b="0" kern="0" dirty="0"/>
            </a:br>
            <a:endParaRPr lang="en-US" sz="1600" b="0" kern="0" dirty="0"/>
          </a:p>
          <a:p>
            <a:pPr algn="ctr" eaLnBrk="1" hangingPunct="1">
              <a:lnSpc>
                <a:spcPct val="90000"/>
              </a:lnSpc>
              <a:defRPr/>
            </a:pPr>
            <a:endParaRPr lang="en-US" sz="1600" b="0" kern="0" dirty="0"/>
          </a:p>
          <a:p>
            <a:pPr algn="ctr" eaLnBrk="1" hangingPunct="1">
              <a:lnSpc>
                <a:spcPct val="90000"/>
              </a:lnSpc>
              <a:defRPr/>
            </a:pPr>
            <a:r>
              <a:rPr lang="en-US" sz="1600" kern="0" dirty="0"/>
              <a:t>Slide courtesy of Bob Clement – USEPA Region 8</a:t>
            </a:r>
            <a:br>
              <a:rPr lang="en-US" sz="1600" kern="0" dirty="0"/>
            </a:br>
            <a:br>
              <a:rPr lang="en-US" sz="1600" kern="0" dirty="0"/>
            </a:br>
            <a:br>
              <a:rPr lang="en-US" sz="1600" kern="0" dirty="0"/>
            </a:br>
            <a:br>
              <a:rPr lang="en-US" sz="1600" kern="0" dirty="0"/>
            </a:br>
            <a:endParaRPr lang="en-US" sz="1600" kern="0" dirty="0"/>
          </a:p>
        </p:txBody>
      </p:sp>
    </p:spTree>
    <p:extLst>
      <p:ext uri="{BB962C8B-B14F-4D97-AF65-F5344CB8AC3E}">
        <p14:creationId xmlns:p14="http://schemas.microsoft.com/office/powerpoint/2010/main" val="2813591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381000" y="76200"/>
            <a:ext cx="8262937" cy="1143000"/>
          </a:xfrm>
        </p:spPr>
        <p:txBody>
          <a:bodyPr/>
          <a:lstStyle/>
          <a:p>
            <a:pPr eaLnBrk="1" hangingPunct="1">
              <a:defRPr/>
            </a:pPr>
            <a:r>
              <a:rPr lang="en-US" sz="2800" dirty="0"/>
              <a:t>Tube Settlers</a:t>
            </a:r>
          </a:p>
        </p:txBody>
      </p:sp>
      <p:sp>
        <p:nvSpPr>
          <p:cNvPr id="3" name="Rectangle 2"/>
          <p:cNvSpPr/>
          <p:nvPr/>
        </p:nvSpPr>
        <p:spPr>
          <a:xfrm>
            <a:off x="7248165" y="990600"/>
            <a:ext cx="1466371" cy="923330"/>
          </a:xfrm>
          <a:prstGeom prst="rect">
            <a:avLst/>
          </a:prstGeom>
        </p:spPr>
        <p:txBody>
          <a:bodyPr wrap="square">
            <a:spAutoFit/>
          </a:bodyPr>
          <a:lstStyle/>
          <a:p>
            <a:pPr eaLnBrk="1" hangingPunct="1">
              <a:spcBef>
                <a:spcPct val="20000"/>
              </a:spcBef>
              <a:spcAft>
                <a:spcPct val="40000"/>
              </a:spcAft>
            </a:pPr>
            <a:r>
              <a:rPr lang="en-US" sz="1800" dirty="0">
                <a:solidFill>
                  <a:srgbClr val="005595"/>
                </a:solidFill>
                <a:latin typeface="+mn-lt"/>
              </a:rPr>
              <a:t>City of Corvallis, 2010</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990600"/>
            <a:ext cx="6665199" cy="5073249"/>
          </a:xfrm>
          <a:prstGeom prst="rect">
            <a:avLst/>
          </a:prstGeom>
          <a:noFill/>
          <a:ln w="9525">
            <a:solidFill>
              <a:srgbClr val="000000"/>
            </a:solidFill>
            <a:miter lim="800000"/>
            <a:headEnd/>
            <a:tailEnd/>
          </a:ln>
        </p:spPr>
      </p:pic>
    </p:spTree>
    <p:extLst>
      <p:ext uri="{BB962C8B-B14F-4D97-AF65-F5344CB8AC3E}">
        <p14:creationId xmlns:p14="http://schemas.microsoft.com/office/powerpoint/2010/main" val="186056011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6585181" y="3163780"/>
            <a:ext cx="2209800" cy="1430520"/>
          </a:xfrm>
        </p:spPr>
        <p:txBody>
          <a:bodyPr/>
          <a:lstStyle/>
          <a:p>
            <a:pPr eaLnBrk="1" hangingPunct="1">
              <a:lnSpc>
                <a:spcPct val="90000"/>
              </a:lnSpc>
              <a:defRPr/>
            </a:pPr>
            <a:r>
              <a:rPr lang="en-US" sz="2800" dirty="0"/>
              <a:t>Separate drain from overflow piping</a:t>
            </a:r>
            <a:br>
              <a:rPr lang="en-US" sz="1600" b="0" dirty="0"/>
            </a:br>
            <a:r>
              <a:rPr lang="en-US" sz="1600" b="0" dirty="0"/>
              <a:t>				</a:t>
            </a:r>
            <a:br>
              <a:rPr lang="en-US" sz="1600" dirty="0"/>
            </a:br>
            <a:br>
              <a:rPr lang="en-US" sz="1600" dirty="0"/>
            </a:br>
            <a:br>
              <a:rPr lang="en-US" sz="1600" dirty="0"/>
            </a:br>
            <a:br>
              <a:rPr lang="en-US" sz="1600" dirty="0"/>
            </a:br>
            <a:br>
              <a:rPr lang="en-US" sz="1600" dirty="0"/>
            </a:br>
            <a:br>
              <a:rPr lang="en-US" sz="1600" dirty="0"/>
            </a:br>
            <a:br>
              <a:rPr lang="en-US" sz="1600" dirty="0"/>
            </a:br>
            <a:br>
              <a:rPr lang="en-US" sz="1600" dirty="0"/>
            </a:br>
            <a:br>
              <a:rPr lang="en-US" sz="1600" dirty="0"/>
            </a:br>
            <a:br>
              <a:rPr lang="en-US" sz="1600" dirty="0"/>
            </a:br>
            <a:br>
              <a:rPr lang="en-US" sz="1600" dirty="0"/>
            </a:br>
            <a:br>
              <a:rPr lang="en-US" sz="1600" dirty="0"/>
            </a:br>
            <a:br>
              <a:rPr lang="en-US" sz="1600" dirty="0"/>
            </a:br>
            <a:br>
              <a:rPr lang="en-US" sz="1600" dirty="0"/>
            </a:br>
            <a:br>
              <a:rPr lang="en-US" sz="1600" dirty="0"/>
            </a:br>
            <a:br>
              <a:rPr lang="en-US" sz="1600" dirty="0"/>
            </a:br>
            <a:br>
              <a:rPr lang="en-US" sz="1600" dirty="0"/>
            </a:br>
            <a:br>
              <a:rPr lang="en-US" sz="1400" dirty="0"/>
            </a:br>
            <a:br>
              <a:rPr lang="en-US" sz="1400" dirty="0"/>
            </a:br>
            <a:br>
              <a:rPr lang="en-US" sz="1400" dirty="0"/>
            </a:br>
            <a:br>
              <a:rPr lang="en-US" sz="1400" dirty="0"/>
            </a:br>
            <a:br>
              <a:rPr lang="en-US" sz="1400" dirty="0"/>
            </a:br>
            <a:endParaRPr lang="en-US" sz="1400" dirty="0"/>
          </a:p>
        </p:txBody>
      </p:sp>
      <p:sp>
        <p:nvSpPr>
          <p:cNvPr id="5" name="Rectangle 2"/>
          <p:cNvSpPr txBox="1">
            <a:spLocks noChangeArrowheads="1"/>
          </p:cNvSpPr>
          <p:nvPr/>
        </p:nvSpPr>
        <p:spPr bwMode="auto">
          <a:xfrm>
            <a:off x="0" y="5867400"/>
            <a:ext cx="5410200" cy="533400"/>
          </a:xfrm>
          <a:prstGeom prst="rect">
            <a:avLst/>
          </a:prstGeom>
          <a:noFill/>
          <a:ln>
            <a:noFill/>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charset="0"/>
              </a:defRPr>
            </a:lvl2pPr>
            <a:lvl3pPr algn="l" rtl="0" eaLnBrk="0" fontAlgn="base" hangingPunct="0">
              <a:spcBef>
                <a:spcPct val="0"/>
              </a:spcBef>
              <a:spcAft>
                <a:spcPct val="0"/>
              </a:spcAft>
              <a:defRPr sz="3200" b="1">
                <a:solidFill>
                  <a:srgbClr val="005595"/>
                </a:solidFill>
                <a:latin typeface="Arial" charset="0"/>
              </a:defRPr>
            </a:lvl3pPr>
            <a:lvl4pPr algn="l" rtl="0" eaLnBrk="0" fontAlgn="base" hangingPunct="0">
              <a:spcBef>
                <a:spcPct val="0"/>
              </a:spcBef>
              <a:spcAft>
                <a:spcPct val="0"/>
              </a:spcAft>
              <a:defRPr sz="3200" b="1">
                <a:solidFill>
                  <a:srgbClr val="005595"/>
                </a:solidFill>
                <a:latin typeface="Arial" charset="0"/>
              </a:defRPr>
            </a:lvl4pPr>
            <a:lvl5pPr algn="l" rtl="0" eaLnBrk="0" fontAlgn="base" hangingPunct="0">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a:lstStyle>
          <a:p>
            <a:pPr algn="ctr" eaLnBrk="1" hangingPunct="1">
              <a:lnSpc>
                <a:spcPct val="90000"/>
              </a:lnSpc>
              <a:defRPr/>
            </a:pPr>
            <a:br>
              <a:rPr lang="en-US" sz="2800" kern="0" dirty="0"/>
            </a:br>
            <a:r>
              <a:rPr lang="en-US" sz="1600" b="0" kern="0" dirty="0"/>
              <a:t>                                                  </a:t>
            </a:r>
            <a:br>
              <a:rPr lang="en-US" sz="1600" b="0" kern="0" dirty="0"/>
            </a:br>
            <a:endParaRPr lang="en-US" sz="1600" b="0" kern="0" dirty="0"/>
          </a:p>
          <a:p>
            <a:pPr algn="ctr" eaLnBrk="1" hangingPunct="1">
              <a:lnSpc>
                <a:spcPct val="90000"/>
              </a:lnSpc>
              <a:defRPr/>
            </a:pPr>
            <a:endParaRPr lang="en-US" sz="1600" b="0" kern="0" dirty="0"/>
          </a:p>
          <a:p>
            <a:pPr algn="ctr" eaLnBrk="1" hangingPunct="1">
              <a:lnSpc>
                <a:spcPct val="90000"/>
              </a:lnSpc>
              <a:defRPr/>
            </a:pPr>
            <a:r>
              <a:rPr lang="en-US" sz="1600" kern="0" dirty="0"/>
              <a:t>Slide courtesy of Bob Clement – USEPA Region 8</a:t>
            </a:r>
            <a:br>
              <a:rPr lang="en-US" sz="1600" kern="0" dirty="0"/>
            </a:br>
            <a:br>
              <a:rPr lang="en-US" sz="1600" kern="0" dirty="0"/>
            </a:br>
            <a:br>
              <a:rPr lang="en-US" sz="1600" kern="0" dirty="0"/>
            </a:br>
            <a:br>
              <a:rPr lang="en-US" sz="1600" kern="0" dirty="0"/>
            </a:br>
            <a:endParaRPr lang="en-US" sz="1600" kern="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609600"/>
            <a:ext cx="5912872" cy="52578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08021" y="4119239"/>
            <a:ext cx="1964120" cy="1621657"/>
          </a:xfrm>
          <a:prstGeom prst="rect">
            <a:avLst/>
          </a:prstGeom>
          <a:ln>
            <a:solidFill>
              <a:srgbClr val="000000"/>
            </a:solidFill>
          </a:ln>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20197" y="2518571"/>
            <a:ext cx="2339768" cy="1439857"/>
          </a:xfrm>
          <a:prstGeom prst="rect">
            <a:avLst/>
          </a:prstGeom>
          <a:ln>
            <a:solidFill>
              <a:srgbClr val="000000"/>
            </a:solidFill>
          </a:ln>
        </p:spPr>
      </p:pic>
    </p:spTree>
    <p:extLst>
      <p:ext uri="{BB962C8B-B14F-4D97-AF65-F5344CB8AC3E}">
        <p14:creationId xmlns:p14="http://schemas.microsoft.com/office/powerpoint/2010/main" val="78942571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228600" y="3314831"/>
            <a:ext cx="7695264" cy="980872"/>
          </a:xfrm>
        </p:spPr>
        <p:txBody>
          <a:bodyPr/>
          <a:lstStyle/>
          <a:p>
            <a:pPr eaLnBrk="1" hangingPunct="1">
              <a:lnSpc>
                <a:spcPct val="90000"/>
              </a:lnSpc>
              <a:defRPr/>
            </a:pPr>
            <a:r>
              <a:rPr lang="en-US" dirty="0"/>
              <a:t>Recommendations for Tanks/Reservoirs/</a:t>
            </a:r>
            <a:r>
              <a:rPr lang="en-US" dirty="0" err="1"/>
              <a:t>Clearwells</a:t>
            </a:r>
            <a:br>
              <a:rPr lang="en-US" dirty="0"/>
            </a:br>
            <a:br>
              <a:rPr lang="en-US" sz="1100" dirty="0"/>
            </a:br>
            <a:br>
              <a:rPr lang="en-US" sz="2000" b="0" dirty="0"/>
            </a:br>
            <a:r>
              <a:rPr lang="en-US" sz="2000" b="0" dirty="0"/>
              <a:t>				</a:t>
            </a: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1800" dirty="0"/>
            </a:br>
            <a:br>
              <a:rPr lang="en-US" sz="1800" dirty="0"/>
            </a:br>
            <a:br>
              <a:rPr lang="en-US" sz="1800" dirty="0"/>
            </a:br>
            <a:br>
              <a:rPr lang="en-US" sz="1800" dirty="0"/>
            </a:br>
            <a:br>
              <a:rPr lang="en-US" sz="1800" dirty="0"/>
            </a:br>
            <a:endParaRPr lang="en-US" sz="1800" dirty="0"/>
          </a:p>
        </p:txBody>
      </p:sp>
      <p:sp>
        <p:nvSpPr>
          <p:cNvPr id="2" name="Rectangle 1"/>
          <p:cNvSpPr/>
          <p:nvPr/>
        </p:nvSpPr>
        <p:spPr>
          <a:xfrm>
            <a:off x="381936" y="1143000"/>
            <a:ext cx="8304864" cy="5324535"/>
          </a:xfrm>
          <a:prstGeom prst="rect">
            <a:avLst/>
          </a:prstGeom>
        </p:spPr>
        <p:txBody>
          <a:bodyPr wrap="square">
            <a:spAutoFit/>
          </a:bodyPr>
          <a:lstStyle/>
          <a:p>
            <a:pPr marL="0" marR="0">
              <a:spcBef>
                <a:spcPts val="0"/>
              </a:spcBef>
              <a:spcAft>
                <a:spcPts val="0"/>
              </a:spcAft>
            </a:pPr>
            <a:r>
              <a:rPr lang="en-US" sz="2000" b="1" dirty="0">
                <a:solidFill>
                  <a:srgbClr val="1F497D"/>
                </a:solidFill>
                <a:latin typeface="Calibri" panose="020F0502020204030204" pitchFamily="34" charset="0"/>
                <a:ea typeface="Calibri" panose="020F0502020204030204" pitchFamily="34" charset="0"/>
              </a:rPr>
              <a:t>For vents:</a:t>
            </a:r>
            <a:endParaRPr lang="en-US" sz="2000" b="1" dirty="0">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a:pPr>
            <a:r>
              <a:rPr lang="en-US" sz="2000" dirty="0">
                <a:solidFill>
                  <a:srgbClr val="1F497D"/>
                </a:solidFill>
                <a:latin typeface="Calibri" panose="020F0502020204030204" pitchFamily="34" charset="0"/>
                <a:ea typeface="Calibri" panose="020F0502020204030204" pitchFamily="34" charset="0"/>
              </a:rPr>
              <a:t>#24 SS screen</a:t>
            </a:r>
          </a:p>
          <a:p>
            <a:pPr marL="342900" marR="0" lvl="0" indent="-342900">
              <a:spcBef>
                <a:spcPts val="0"/>
              </a:spcBef>
              <a:spcAft>
                <a:spcPts val="0"/>
              </a:spcAft>
              <a:buFont typeface="+mj-lt"/>
              <a:buAutoNum type="arabicPeriod"/>
            </a:pPr>
            <a:r>
              <a:rPr lang="en-US" sz="2000" dirty="0">
                <a:solidFill>
                  <a:srgbClr val="1F497D"/>
                </a:solidFill>
                <a:latin typeface="Calibri" panose="020F0502020204030204" pitchFamily="34" charset="0"/>
                <a:ea typeface="Calibri" panose="020F0502020204030204" pitchFamily="34" charset="0"/>
              </a:rPr>
              <a:t>Additional vacuum/pressure release valve on steel tanks</a:t>
            </a:r>
            <a:endParaRPr lang="en-US" sz="2000" dirty="0">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a:pPr>
            <a:r>
              <a:rPr lang="en-US" sz="2000" dirty="0">
                <a:solidFill>
                  <a:srgbClr val="1F497D"/>
                </a:solidFill>
                <a:latin typeface="Calibri" panose="020F0502020204030204" pitchFamily="34" charset="0"/>
                <a:ea typeface="Calibri" panose="020F0502020204030204" pitchFamily="34" charset="0"/>
              </a:rPr>
              <a:t>Vents discharge 24” above nearest grade</a:t>
            </a:r>
          </a:p>
          <a:p>
            <a:pPr marL="342900" marR="0" lvl="0" indent="-342900">
              <a:spcBef>
                <a:spcPts val="0"/>
              </a:spcBef>
              <a:spcAft>
                <a:spcPts val="0"/>
              </a:spcAft>
              <a:buFont typeface="+mj-lt"/>
              <a:buAutoNum type="arabicPeriod"/>
            </a:pPr>
            <a:endParaRPr lang="en-US" sz="2000" dirty="0">
              <a:latin typeface="Calibri" panose="020F0502020204030204" pitchFamily="34" charset="0"/>
              <a:ea typeface="Calibri" panose="020F0502020204030204" pitchFamily="34" charset="0"/>
            </a:endParaRPr>
          </a:p>
          <a:p>
            <a:pPr marL="0" marR="0">
              <a:spcBef>
                <a:spcPts val="0"/>
              </a:spcBef>
              <a:spcAft>
                <a:spcPts val="0"/>
              </a:spcAft>
            </a:pPr>
            <a:r>
              <a:rPr lang="en-US" sz="2000" b="1" dirty="0">
                <a:solidFill>
                  <a:srgbClr val="1F497D"/>
                </a:solidFill>
                <a:latin typeface="Calibri" panose="020F0502020204030204" pitchFamily="34" charset="0"/>
                <a:ea typeface="Calibri" panose="020F0502020204030204" pitchFamily="34" charset="0"/>
              </a:rPr>
              <a:t>For overflows:</a:t>
            </a:r>
            <a:endParaRPr lang="en-US" sz="2000" b="1" dirty="0">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a:pPr>
            <a:r>
              <a:rPr lang="en-US" sz="2000" dirty="0">
                <a:solidFill>
                  <a:srgbClr val="1F497D"/>
                </a:solidFill>
                <a:latin typeface="Calibri" panose="020F0502020204030204" pitchFamily="34" charset="0"/>
                <a:ea typeface="Calibri" panose="020F0502020204030204" pitchFamily="34" charset="0"/>
              </a:rPr>
              <a:t>#24 SS screen between pipe and removable flange on all overflows and protected by flap valve, or duck bill</a:t>
            </a:r>
            <a:endParaRPr lang="en-US" sz="2000" dirty="0">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a:pPr>
            <a:r>
              <a:rPr lang="en-US" sz="2000" dirty="0">
                <a:solidFill>
                  <a:srgbClr val="1F497D"/>
                </a:solidFill>
                <a:latin typeface="Calibri" panose="020F0502020204030204" pitchFamily="34" charset="0"/>
                <a:ea typeface="Calibri" panose="020F0502020204030204" pitchFamily="34" charset="0"/>
              </a:rPr>
              <a:t>Overflows separate from drains</a:t>
            </a:r>
            <a:endParaRPr lang="en-US" sz="2000" dirty="0">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a:pPr>
            <a:r>
              <a:rPr lang="en-US" sz="2000" dirty="0">
                <a:solidFill>
                  <a:srgbClr val="1F497D"/>
                </a:solidFill>
                <a:latin typeface="Calibri" panose="020F0502020204030204" pitchFamily="34" charset="0"/>
                <a:ea typeface="Calibri" panose="020F0502020204030204" pitchFamily="34" charset="0"/>
              </a:rPr>
              <a:t>Overflow drains to daylight 12-24” above grade into a splash block, riprap, or other energy dissipating structure to minimize erosion without the possibility to be submerged or obstructed.</a:t>
            </a:r>
            <a:endParaRPr lang="en-US" sz="2000" dirty="0">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a:pPr>
            <a:r>
              <a:rPr lang="en-US" sz="2000" dirty="0">
                <a:solidFill>
                  <a:srgbClr val="1F497D"/>
                </a:solidFill>
                <a:latin typeface="Calibri" panose="020F0502020204030204" pitchFamily="34" charset="0"/>
                <a:ea typeface="Calibri" panose="020F0502020204030204" pitchFamily="34" charset="0"/>
              </a:rPr>
              <a:t>No direct discharge to sewers</a:t>
            </a:r>
            <a:endParaRPr lang="en-US" sz="2000" dirty="0">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a:pPr>
            <a:r>
              <a:rPr lang="en-US" sz="2000" dirty="0">
                <a:solidFill>
                  <a:srgbClr val="1F497D"/>
                </a:solidFill>
                <a:latin typeface="Calibri" panose="020F0502020204030204" pitchFamily="34" charset="0"/>
                <a:ea typeface="Calibri" panose="020F0502020204030204" pitchFamily="34" charset="0"/>
              </a:rPr>
              <a:t>36” vertical separation from storm drains</a:t>
            </a:r>
            <a:endParaRPr lang="en-US" sz="2000" dirty="0">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a:pPr>
            <a:r>
              <a:rPr lang="en-US" sz="2000" dirty="0">
                <a:solidFill>
                  <a:srgbClr val="1F497D"/>
                </a:solidFill>
                <a:latin typeface="Calibri" panose="020F0502020204030204" pitchFamily="34" charset="0"/>
                <a:ea typeface="Calibri" panose="020F0502020204030204" pitchFamily="34" charset="0"/>
              </a:rPr>
              <a:t>Diameter of overflow be no less than inlet diameter</a:t>
            </a:r>
            <a:endParaRPr lang="en-US" sz="2000" dirty="0">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a:pPr>
            <a:r>
              <a:rPr lang="en-US" sz="2000" dirty="0">
                <a:solidFill>
                  <a:srgbClr val="1F497D"/>
                </a:solidFill>
                <a:latin typeface="Calibri" panose="020F0502020204030204" pitchFamily="34" charset="0"/>
                <a:ea typeface="Calibri" panose="020F0502020204030204" pitchFamily="34" charset="0"/>
              </a:rPr>
              <a:t>Overflow is readily visible from the tank or a road and </a:t>
            </a:r>
          </a:p>
          <a:p>
            <a:pPr lvl="1">
              <a:spcBef>
                <a:spcPts val="0"/>
              </a:spcBef>
              <a:spcAft>
                <a:spcPts val="0"/>
              </a:spcAft>
            </a:pPr>
            <a:r>
              <a:rPr lang="en-US" sz="2000" dirty="0">
                <a:solidFill>
                  <a:srgbClr val="1F497D"/>
                </a:solidFill>
                <a:latin typeface="Calibri" panose="020F0502020204030204" pitchFamily="34" charset="0"/>
                <a:ea typeface="Calibri" panose="020F0502020204030204" pitchFamily="34" charset="0"/>
              </a:rPr>
              <a:t>within 5-ft of the ground surface.</a:t>
            </a:r>
            <a:endParaRPr lang="en-US" sz="20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93043354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397837" y="3881701"/>
            <a:ext cx="7695264" cy="980872"/>
          </a:xfrm>
        </p:spPr>
        <p:txBody>
          <a:bodyPr/>
          <a:lstStyle/>
          <a:p>
            <a:pPr eaLnBrk="1" hangingPunct="1">
              <a:lnSpc>
                <a:spcPct val="90000"/>
              </a:lnSpc>
              <a:defRPr/>
            </a:pPr>
            <a:r>
              <a:rPr lang="en-US" sz="2800" dirty="0"/>
              <a:t>Watertight Hatch</a:t>
            </a:r>
            <a:br>
              <a:rPr lang="en-US" sz="2800" dirty="0"/>
            </a:br>
            <a:r>
              <a:rPr lang="en-US" sz="2800" dirty="0"/>
              <a:t>(keep gutter drains clear of debris)</a:t>
            </a:r>
            <a:br>
              <a:rPr lang="en-US" sz="2800" dirty="0"/>
            </a:br>
            <a:br>
              <a:rPr lang="en-US" sz="2800" dirty="0"/>
            </a:br>
            <a:br>
              <a:rPr lang="en-US" sz="2400" b="0" dirty="0"/>
            </a:br>
            <a:br>
              <a:rPr lang="en-US" sz="2000" b="0" dirty="0"/>
            </a:br>
            <a:r>
              <a:rPr lang="en-US" sz="2000" b="0" dirty="0"/>
              <a:t>				</a:t>
            </a: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1800" dirty="0"/>
            </a:br>
            <a:br>
              <a:rPr lang="en-US" sz="1800" dirty="0"/>
            </a:br>
            <a:br>
              <a:rPr lang="en-US" sz="1800" dirty="0"/>
            </a:br>
            <a:br>
              <a:rPr lang="en-US" sz="1800" dirty="0"/>
            </a:br>
            <a:br>
              <a:rPr lang="en-US" sz="1800" dirty="0"/>
            </a:br>
            <a:endParaRPr lang="en-US" sz="18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5800" y="1405647"/>
            <a:ext cx="4343400" cy="4253448"/>
          </a:xfrm>
          <a:prstGeom prst="rect">
            <a:avLst/>
          </a:prstGeom>
          <a:ln>
            <a:solidFill>
              <a:schemeClr val="tx1"/>
            </a:solidFill>
          </a:ln>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7518" y="1405647"/>
            <a:ext cx="3817951" cy="4618120"/>
          </a:xfrm>
          <a:prstGeom prst="rect">
            <a:avLst/>
          </a:prstGeom>
          <a:ln>
            <a:solidFill>
              <a:schemeClr val="tx1"/>
            </a:solidFill>
          </a:ln>
        </p:spPr>
      </p:pic>
    </p:spTree>
    <p:extLst>
      <p:ext uri="{BB962C8B-B14F-4D97-AF65-F5344CB8AC3E}">
        <p14:creationId xmlns:p14="http://schemas.microsoft.com/office/powerpoint/2010/main" val="186537518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457200" y="3559422"/>
            <a:ext cx="7695264" cy="980872"/>
          </a:xfrm>
        </p:spPr>
        <p:txBody>
          <a:bodyPr/>
          <a:lstStyle/>
          <a:p>
            <a:pPr eaLnBrk="1" hangingPunct="1">
              <a:lnSpc>
                <a:spcPct val="90000"/>
              </a:lnSpc>
              <a:defRPr/>
            </a:pPr>
            <a:br>
              <a:rPr lang="en-US" sz="2800" dirty="0"/>
            </a:br>
            <a:r>
              <a:rPr lang="en-US" sz="2800" dirty="0"/>
              <a:t>What happens when gutter drains clog?</a:t>
            </a:r>
            <a:br>
              <a:rPr lang="en-US" sz="2800" dirty="0"/>
            </a:br>
            <a:br>
              <a:rPr lang="en-US" sz="2400" b="0" dirty="0"/>
            </a:br>
            <a:br>
              <a:rPr lang="en-US" sz="2000" b="0" dirty="0"/>
            </a:br>
            <a:r>
              <a:rPr lang="en-US" sz="2000" b="0" dirty="0"/>
              <a:t>				</a:t>
            </a: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1800" dirty="0"/>
            </a:br>
            <a:br>
              <a:rPr lang="en-US" sz="1800" dirty="0"/>
            </a:br>
            <a:br>
              <a:rPr lang="en-US" sz="1800" dirty="0"/>
            </a:br>
            <a:br>
              <a:rPr lang="en-US" sz="1800" dirty="0"/>
            </a:br>
            <a:br>
              <a:rPr lang="en-US" sz="1800" dirty="0"/>
            </a:br>
            <a:endParaRPr lang="en-US" sz="18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1219200"/>
            <a:ext cx="7848600" cy="4680445"/>
          </a:xfrm>
          <a:prstGeom prst="rect">
            <a:avLst/>
          </a:prstGeom>
          <a:ln>
            <a:solidFill>
              <a:schemeClr val="tx1"/>
            </a:solidFill>
          </a:ln>
        </p:spPr>
      </p:pic>
    </p:spTree>
    <p:extLst>
      <p:ext uri="{BB962C8B-B14F-4D97-AF65-F5344CB8AC3E}">
        <p14:creationId xmlns:p14="http://schemas.microsoft.com/office/powerpoint/2010/main" val="426475542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381936" y="3505200"/>
            <a:ext cx="7695264" cy="980872"/>
          </a:xfrm>
        </p:spPr>
        <p:txBody>
          <a:bodyPr/>
          <a:lstStyle/>
          <a:p>
            <a:pPr eaLnBrk="1" hangingPunct="1">
              <a:lnSpc>
                <a:spcPct val="90000"/>
              </a:lnSpc>
              <a:defRPr/>
            </a:pPr>
            <a:r>
              <a:rPr lang="en-US" sz="3600" dirty="0"/>
              <a:t>Hatch should be rodent proof</a:t>
            </a:r>
            <a:br>
              <a:rPr lang="en-US" sz="3600" dirty="0"/>
            </a:br>
            <a:br>
              <a:rPr lang="en-US" sz="1200" dirty="0"/>
            </a:br>
            <a:r>
              <a:rPr lang="en-US" sz="2400" dirty="0"/>
              <a:t>(keep gutter drains screened)</a:t>
            </a:r>
            <a:br>
              <a:rPr lang="en-US" sz="2400" b="0" dirty="0"/>
            </a:br>
            <a:br>
              <a:rPr lang="en-US" sz="2000" b="0" dirty="0"/>
            </a:br>
            <a:r>
              <a:rPr lang="en-US" sz="2000" b="0" dirty="0"/>
              <a:t>				</a:t>
            </a: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1800" dirty="0"/>
            </a:br>
            <a:br>
              <a:rPr lang="en-US" sz="1800" dirty="0"/>
            </a:br>
            <a:br>
              <a:rPr lang="en-US" sz="1800" dirty="0"/>
            </a:br>
            <a:br>
              <a:rPr lang="en-US" sz="1800" dirty="0"/>
            </a:br>
            <a:br>
              <a:rPr lang="en-US" sz="1800" dirty="0"/>
            </a:br>
            <a:endParaRPr lang="en-US" sz="18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226" y="1676400"/>
            <a:ext cx="8005174" cy="4137097"/>
          </a:xfrm>
          <a:prstGeom prst="rect">
            <a:avLst/>
          </a:prstGeom>
          <a:noFill/>
          <a:ln>
            <a:solidFill>
              <a:schemeClr val="tx1"/>
            </a:solidFill>
          </a:ln>
        </p:spPr>
      </p:pic>
    </p:spTree>
    <p:extLst>
      <p:ext uri="{BB962C8B-B14F-4D97-AF65-F5344CB8AC3E}">
        <p14:creationId xmlns:p14="http://schemas.microsoft.com/office/powerpoint/2010/main" val="398817436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9600" y="783249"/>
            <a:ext cx="3962400" cy="819912"/>
          </a:xfrm>
        </p:spPr>
        <p:txBody>
          <a:bodyPr/>
          <a:lstStyle/>
          <a:p>
            <a:r>
              <a:rPr lang="en-US" dirty="0"/>
              <a:t>Hatch should be locked…</a:t>
            </a:r>
            <a:br>
              <a:rPr lang="en-US" dirty="0"/>
            </a:br>
            <a:br>
              <a:rPr lang="en-US" sz="2400" dirty="0"/>
            </a:br>
            <a:r>
              <a:rPr lang="en-US" sz="2400" dirty="0"/>
              <a:t>unlike these!</a:t>
            </a:r>
          </a:p>
        </p:txBody>
      </p:sp>
      <p:pic>
        <p:nvPicPr>
          <p:cNvPr id="7" name="Picture 2" descr="C:\Documents and Settings\or0162930\Desktop\Reservoir Picts etc\ResPic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93450" y="200878"/>
            <a:ext cx="4184036" cy="473322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1506" name="Picture 2" descr="C:\Documents and Settings\or0162930\Desktop\Reservoir Picts etc\tirelock.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6617" y="3124200"/>
            <a:ext cx="4288366" cy="321627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331250" y="2472450"/>
            <a:ext cx="2362200" cy="461665"/>
          </a:xfrm>
          <a:prstGeom prst="rect">
            <a:avLst/>
          </a:prstGeom>
          <a:noFill/>
        </p:spPr>
        <p:txBody>
          <a:bodyPr wrap="square" rtlCol="0">
            <a:spAutoFit/>
          </a:bodyPr>
          <a:lstStyle/>
          <a:p>
            <a:pPr algn="ctr"/>
            <a:r>
              <a:rPr lang="en-US" b="1" dirty="0">
                <a:solidFill>
                  <a:srgbClr val="005595"/>
                </a:solidFill>
                <a:latin typeface="+mj-lt"/>
                <a:ea typeface="+mj-ea"/>
                <a:cs typeface="+mj-cs"/>
              </a:rPr>
              <a:t>Rock lock =&gt;</a:t>
            </a:r>
          </a:p>
        </p:txBody>
      </p:sp>
      <p:sp>
        <p:nvSpPr>
          <p:cNvPr id="10" name="TextBox 9"/>
          <p:cNvSpPr txBox="1"/>
          <p:nvPr/>
        </p:nvSpPr>
        <p:spPr>
          <a:xfrm>
            <a:off x="4495800" y="5108870"/>
            <a:ext cx="2209800" cy="461665"/>
          </a:xfrm>
          <a:prstGeom prst="rect">
            <a:avLst/>
          </a:prstGeom>
          <a:noFill/>
        </p:spPr>
        <p:txBody>
          <a:bodyPr wrap="square" rtlCol="0">
            <a:spAutoFit/>
          </a:bodyPr>
          <a:lstStyle/>
          <a:p>
            <a:pPr algn="ctr"/>
            <a:r>
              <a:rPr lang="en-US" b="1" dirty="0">
                <a:solidFill>
                  <a:srgbClr val="005595"/>
                </a:solidFill>
                <a:latin typeface="+mj-lt"/>
                <a:ea typeface="+mj-ea"/>
                <a:cs typeface="+mj-cs"/>
              </a:rPr>
              <a:t>&lt;= Tire lock</a:t>
            </a:r>
          </a:p>
        </p:txBody>
      </p:sp>
    </p:spTree>
    <p:extLst>
      <p:ext uri="{BB962C8B-B14F-4D97-AF65-F5344CB8AC3E}">
        <p14:creationId xmlns:p14="http://schemas.microsoft.com/office/powerpoint/2010/main" val="201686274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381936" y="304800"/>
            <a:ext cx="8685864" cy="914400"/>
          </a:xfrm>
        </p:spPr>
        <p:txBody>
          <a:bodyPr/>
          <a:lstStyle/>
          <a:p>
            <a:pPr eaLnBrk="1" hangingPunct="1">
              <a:lnSpc>
                <a:spcPct val="90000"/>
              </a:lnSpc>
              <a:defRPr/>
            </a:pPr>
            <a:r>
              <a:rPr lang="en-US" sz="2800" dirty="0"/>
              <a:t>Curbing, lock, and “shoebox” style overlapping lid work best and are required for new tanks</a:t>
            </a:r>
            <a:endParaRPr lang="en-US" sz="1600"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1241854"/>
            <a:ext cx="4724399" cy="5091134"/>
          </a:xfrm>
          <a:prstGeom prst="rect">
            <a:avLst/>
          </a:prstGeom>
          <a:ln>
            <a:solidFill>
              <a:schemeClr val="tx1"/>
            </a:solidFill>
          </a:ln>
        </p:spPr>
      </p:pic>
    </p:spTree>
    <p:extLst>
      <p:ext uri="{BB962C8B-B14F-4D97-AF65-F5344CB8AC3E}">
        <p14:creationId xmlns:p14="http://schemas.microsoft.com/office/powerpoint/2010/main" val="1116145602"/>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412740" y="3276600"/>
            <a:ext cx="7772400" cy="980872"/>
          </a:xfrm>
        </p:spPr>
        <p:txBody>
          <a:bodyPr/>
          <a:lstStyle/>
          <a:p>
            <a:pPr eaLnBrk="1" hangingPunct="1">
              <a:lnSpc>
                <a:spcPct val="90000"/>
              </a:lnSpc>
              <a:defRPr/>
            </a:pPr>
            <a:r>
              <a:rPr lang="en-US" sz="3600" dirty="0"/>
              <a:t>Don’t forget about security</a:t>
            </a:r>
            <a:br>
              <a:rPr lang="en-US" sz="3600" dirty="0"/>
            </a:br>
            <a:br>
              <a:rPr lang="en-US" sz="1200" dirty="0"/>
            </a:br>
            <a:r>
              <a:rPr lang="en-US" sz="2000" b="0" dirty="0"/>
              <a:t>How many think this tank was secure?</a:t>
            </a:r>
            <a:br>
              <a:rPr lang="en-US" sz="2000" b="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1800" dirty="0"/>
            </a:br>
            <a:br>
              <a:rPr lang="en-US" sz="1800" dirty="0"/>
            </a:br>
            <a:br>
              <a:rPr lang="en-US" sz="1800" dirty="0"/>
            </a:br>
            <a:br>
              <a:rPr lang="en-US" sz="1800" dirty="0"/>
            </a:br>
            <a:br>
              <a:rPr lang="en-US" sz="1800" dirty="0"/>
            </a:br>
            <a:endParaRPr lang="en-US" sz="18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2740" y="1419888"/>
            <a:ext cx="7588260" cy="4391740"/>
          </a:xfrm>
          <a:prstGeom prst="rect">
            <a:avLst/>
          </a:prstGeom>
          <a:ln>
            <a:solidFill>
              <a:schemeClr val="tx1"/>
            </a:solidFill>
          </a:ln>
        </p:spPr>
      </p:pic>
    </p:spTree>
    <p:extLst>
      <p:ext uri="{BB962C8B-B14F-4D97-AF65-F5344CB8AC3E}">
        <p14:creationId xmlns:p14="http://schemas.microsoft.com/office/powerpoint/2010/main" val="394781798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381936" y="3505200"/>
            <a:ext cx="7772400" cy="980872"/>
          </a:xfrm>
        </p:spPr>
        <p:txBody>
          <a:bodyPr/>
          <a:lstStyle/>
          <a:p>
            <a:pPr eaLnBrk="1" hangingPunct="1">
              <a:lnSpc>
                <a:spcPct val="90000"/>
              </a:lnSpc>
              <a:defRPr/>
            </a:pPr>
            <a:r>
              <a:rPr lang="en-US" sz="3600" dirty="0"/>
              <a:t>Don’t forget about security</a:t>
            </a:r>
            <a:br>
              <a:rPr lang="en-US" sz="3600" dirty="0"/>
            </a:br>
            <a:br>
              <a:rPr lang="en-US" sz="1200" dirty="0"/>
            </a:br>
            <a:r>
              <a:rPr lang="en-US" sz="2000" b="0" dirty="0"/>
              <a:t>How many think this tank was secure?  </a:t>
            </a:r>
            <a:br>
              <a:rPr lang="en-US" sz="2000" b="0" dirty="0"/>
            </a:br>
            <a:br>
              <a:rPr lang="en-US" sz="2000" b="0" dirty="0"/>
            </a:br>
            <a:r>
              <a:rPr lang="en-US" sz="2000" b="0" dirty="0"/>
              <a:t>				</a:t>
            </a:r>
            <a:r>
              <a:rPr lang="en-US" sz="2000" b="0" dirty="0">
                <a:solidFill>
                  <a:srgbClr val="C00000"/>
                </a:solidFill>
              </a:rPr>
              <a:t>Animal trail found under the fence</a:t>
            </a:r>
            <a:br>
              <a:rPr lang="en-US" sz="2000" dirty="0">
                <a:solidFill>
                  <a:srgbClr val="C00000"/>
                </a:solidFill>
              </a:rPr>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1800" dirty="0"/>
            </a:br>
            <a:br>
              <a:rPr lang="en-US" sz="1800" dirty="0"/>
            </a:br>
            <a:br>
              <a:rPr lang="en-US" sz="1800" dirty="0"/>
            </a:br>
            <a:br>
              <a:rPr lang="en-US" sz="1800" dirty="0"/>
            </a:br>
            <a:br>
              <a:rPr lang="en-US" sz="1800" dirty="0"/>
            </a:br>
            <a:endParaRPr lang="en-US" sz="18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2740" y="1905000"/>
            <a:ext cx="2764903" cy="1600200"/>
          </a:xfrm>
          <a:prstGeom prst="rect">
            <a:avLst/>
          </a:prstGeom>
          <a:ln>
            <a:solidFill>
              <a:schemeClr val="tx1"/>
            </a:solidFill>
          </a:ln>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9400" y="2068373"/>
            <a:ext cx="6008680" cy="3809131"/>
          </a:xfrm>
          <a:prstGeom prst="rect">
            <a:avLst/>
          </a:prstGeom>
          <a:ln>
            <a:solidFill>
              <a:schemeClr val="tx1"/>
            </a:solidFill>
          </a:ln>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935" y="3702478"/>
            <a:ext cx="2304795" cy="2175026"/>
          </a:xfrm>
          <a:prstGeom prst="rect">
            <a:avLst/>
          </a:prstGeom>
          <a:ln>
            <a:solidFill>
              <a:schemeClr val="tx1"/>
            </a:solidFill>
          </a:ln>
        </p:spPr>
      </p:pic>
    </p:spTree>
    <p:extLst>
      <p:ext uri="{BB962C8B-B14F-4D97-AF65-F5344CB8AC3E}">
        <p14:creationId xmlns:p14="http://schemas.microsoft.com/office/powerpoint/2010/main" val="357370834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381936" y="3505200"/>
            <a:ext cx="7695264" cy="980872"/>
          </a:xfrm>
        </p:spPr>
        <p:txBody>
          <a:bodyPr/>
          <a:lstStyle/>
          <a:p>
            <a:pPr eaLnBrk="1" hangingPunct="1">
              <a:lnSpc>
                <a:spcPct val="90000"/>
              </a:lnSpc>
              <a:defRPr/>
            </a:pPr>
            <a:r>
              <a:rPr lang="en-US" sz="3600" dirty="0"/>
              <a:t>Don’t forget about safety</a:t>
            </a:r>
            <a:br>
              <a:rPr lang="en-US" sz="3600" dirty="0"/>
            </a:br>
            <a:br>
              <a:rPr lang="en-US" sz="1200" dirty="0"/>
            </a:br>
            <a:r>
              <a:rPr lang="en-US" sz="2000" b="0" dirty="0"/>
              <a:t>Great for safety – not sure how secure though??</a:t>
            </a:r>
            <a:br>
              <a:rPr lang="en-US" sz="2000" b="0" dirty="0"/>
            </a:br>
            <a:br>
              <a:rPr lang="en-US" sz="2000" b="0" dirty="0"/>
            </a:br>
            <a:r>
              <a:rPr lang="en-US" sz="2000" b="0" dirty="0"/>
              <a:t>				</a:t>
            </a: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1800" dirty="0"/>
            </a:br>
            <a:br>
              <a:rPr lang="en-US" sz="1800" dirty="0"/>
            </a:br>
            <a:br>
              <a:rPr lang="en-US" sz="1800" dirty="0"/>
            </a:br>
            <a:br>
              <a:rPr lang="en-US" sz="1800" dirty="0"/>
            </a:br>
            <a:br>
              <a:rPr lang="en-US" sz="1800" dirty="0"/>
            </a:br>
            <a:endParaRPr lang="en-US" sz="18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4362" y="1371600"/>
            <a:ext cx="3700438" cy="4881667"/>
          </a:xfrm>
          <a:prstGeom prst="rect">
            <a:avLst/>
          </a:prstGeom>
          <a:ln>
            <a:solidFill>
              <a:schemeClr val="tx1"/>
            </a:solidFill>
          </a:ln>
        </p:spPr>
      </p:pic>
    </p:spTree>
    <p:extLst>
      <p:ext uri="{BB962C8B-B14F-4D97-AF65-F5344CB8AC3E}">
        <p14:creationId xmlns:p14="http://schemas.microsoft.com/office/powerpoint/2010/main" val="21328566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381000" y="76200"/>
            <a:ext cx="8262937" cy="1143000"/>
          </a:xfrm>
        </p:spPr>
        <p:txBody>
          <a:bodyPr/>
          <a:lstStyle/>
          <a:p>
            <a:pPr eaLnBrk="1" hangingPunct="1">
              <a:defRPr/>
            </a:pPr>
            <a:r>
              <a:rPr lang="en-US" sz="2800" dirty="0"/>
              <a:t>Tube Settlers</a:t>
            </a:r>
          </a:p>
        </p:txBody>
      </p:sp>
      <p:sp>
        <p:nvSpPr>
          <p:cNvPr id="3" name="Rectangle 2"/>
          <p:cNvSpPr/>
          <p:nvPr/>
        </p:nvSpPr>
        <p:spPr>
          <a:xfrm>
            <a:off x="7248165" y="990600"/>
            <a:ext cx="1466371" cy="923330"/>
          </a:xfrm>
          <a:prstGeom prst="rect">
            <a:avLst/>
          </a:prstGeom>
        </p:spPr>
        <p:txBody>
          <a:bodyPr wrap="square">
            <a:spAutoFit/>
          </a:bodyPr>
          <a:lstStyle/>
          <a:p>
            <a:pPr eaLnBrk="1" hangingPunct="1">
              <a:spcBef>
                <a:spcPct val="20000"/>
              </a:spcBef>
              <a:spcAft>
                <a:spcPct val="40000"/>
              </a:spcAft>
            </a:pPr>
            <a:r>
              <a:rPr lang="en-US" sz="1800" dirty="0">
                <a:solidFill>
                  <a:srgbClr val="005595"/>
                </a:solidFill>
                <a:latin typeface="+mn-lt"/>
              </a:rPr>
              <a:t>City of Sweet Home, 2015</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2743200"/>
            <a:ext cx="4800600" cy="3501074"/>
          </a:xfrm>
          <a:prstGeom prst="rect">
            <a:avLst/>
          </a:prstGeom>
          <a:ln>
            <a:solidFill>
              <a:schemeClr val="tx1"/>
            </a:solidFill>
          </a:ln>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464354" y="1202559"/>
            <a:ext cx="4165600" cy="3124200"/>
          </a:xfrm>
          <a:prstGeom prst="rect">
            <a:avLst/>
          </a:prstGeom>
          <a:ln>
            <a:solidFill>
              <a:schemeClr val="tx1"/>
            </a:solidFill>
          </a:ln>
        </p:spPr>
      </p:pic>
    </p:spTree>
    <p:extLst>
      <p:ext uri="{BB962C8B-B14F-4D97-AF65-F5344CB8AC3E}">
        <p14:creationId xmlns:p14="http://schemas.microsoft.com/office/powerpoint/2010/main" val="227295728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1197864"/>
          </a:xfrm>
        </p:spPr>
        <p:txBody>
          <a:bodyPr>
            <a:normAutofit/>
          </a:bodyPr>
          <a:lstStyle/>
          <a:p>
            <a:r>
              <a:rPr lang="en-US" sz="3200" dirty="0"/>
              <a:t>For more information…</a:t>
            </a:r>
          </a:p>
        </p:txBody>
      </p:sp>
      <p:sp>
        <p:nvSpPr>
          <p:cNvPr id="3" name="Content Placeholder 2"/>
          <p:cNvSpPr>
            <a:spLocks noGrp="1"/>
          </p:cNvSpPr>
          <p:nvPr>
            <p:ph idx="1"/>
          </p:nvPr>
        </p:nvSpPr>
        <p:spPr>
          <a:xfrm>
            <a:off x="4343400" y="1246632"/>
            <a:ext cx="3878094" cy="963168"/>
          </a:xfrm>
        </p:spPr>
        <p:txBody>
          <a:bodyPr>
            <a:normAutofit/>
          </a:bodyPr>
          <a:lstStyle/>
          <a:p>
            <a:pPr marL="0" indent="0">
              <a:buNone/>
            </a:pPr>
            <a:r>
              <a:rPr lang="en-US" dirty="0"/>
              <a:t>Guidance Manual for Coagulant Changeover (AWWARF, 2003)</a:t>
            </a:r>
          </a:p>
          <a:p>
            <a:endParaRPr lang="en-US" dirty="0"/>
          </a:p>
          <a:p>
            <a:endParaRPr lang="en-US" dirty="0"/>
          </a:p>
        </p:txBody>
      </p:sp>
      <p:sp>
        <p:nvSpPr>
          <p:cNvPr id="4" name="Slide Number Placeholder 3"/>
          <p:cNvSpPr>
            <a:spLocks noGrp="1"/>
          </p:cNvSpPr>
          <p:nvPr>
            <p:ph type="sldNum" sz="quarter" idx="12"/>
          </p:nvPr>
        </p:nvSpPr>
        <p:spPr/>
        <p:txBody>
          <a:bodyPr/>
          <a:lstStyle/>
          <a:p>
            <a:pPr>
              <a:defRPr/>
            </a:pPr>
            <a:fld id="{E596C9E5-7A0C-4CE0-9216-F843CB389B96}" type="slidenum">
              <a:rPr lang="en-US" smtClean="0"/>
              <a:pPr>
                <a:defRPr/>
              </a:pPr>
              <a:t>140</a:t>
            </a:fld>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1219200"/>
            <a:ext cx="3691331" cy="5036292"/>
          </a:xfrm>
          <a:prstGeom prst="rect">
            <a:avLst/>
          </a:prstGeom>
          <a:noFill/>
          <a:ln>
            <a:solidFill>
              <a:schemeClr val="tx1"/>
            </a:solidFill>
          </a:ln>
        </p:spPr>
      </p:pic>
    </p:spTree>
    <p:extLst>
      <p:ext uri="{BB962C8B-B14F-4D97-AF65-F5344CB8AC3E}">
        <p14:creationId xmlns:p14="http://schemas.microsoft.com/office/powerpoint/2010/main" val="413190990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1197864"/>
          </a:xfrm>
        </p:spPr>
        <p:txBody>
          <a:bodyPr>
            <a:normAutofit/>
          </a:bodyPr>
          <a:lstStyle/>
          <a:p>
            <a:r>
              <a:rPr lang="en-US" sz="3200" dirty="0"/>
              <a:t>For more information…</a:t>
            </a:r>
          </a:p>
        </p:txBody>
      </p:sp>
      <p:sp>
        <p:nvSpPr>
          <p:cNvPr id="3" name="Content Placeholder 2"/>
          <p:cNvSpPr>
            <a:spLocks noGrp="1"/>
          </p:cNvSpPr>
          <p:nvPr>
            <p:ph idx="1"/>
          </p:nvPr>
        </p:nvSpPr>
        <p:spPr>
          <a:xfrm>
            <a:off x="4321202" y="1291768"/>
            <a:ext cx="4289398" cy="3585032"/>
          </a:xfrm>
        </p:spPr>
        <p:txBody>
          <a:bodyPr>
            <a:normAutofit/>
          </a:bodyPr>
          <a:lstStyle/>
          <a:p>
            <a:pPr marL="0" indent="0">
              <a:buNone/>
            </a:pPr>
            <a:r>
              <a:rPr lang="en-US" dirty="0"/>
              <a:t>Filter Evaluation Procedures for Granular Media (AWWA 2003)</a:t>
            </a:r>
          </a:p>
          <a:p>
            <a:pPr marL="0" indent="0">
              <a:buNone/>
            </a:pPr>
            <a:endParaRPr lang="en-US" dirty="0"/>
          </a:p>
          <a:p>
            <a:endParaRPr lang="en-US" sz="1600" dirty="0"/>
          </a:p>
        </p:txBody>
      </p:sp>
      <p:sp>
        <p:nvSpPr>
          <p:cNvPr id="4" name="Slide Number Placeholder 3"/>
          <p:cNvSpPr>
            <a:spLocks noGrp="1"/>
          </p:cNvSpPr>
          <p:nvPr>
            <p:ph type="sldNum" sz="quarter" idx="12"/>
          </p:nvPr>
        </p:nvSpPr>
        <p:spPr/>
        <p:txBody>
          <a:bodyPr/>
          <a:lstStyle/>
          <a:p>
            <a:pPr>
              <a:defRPr/>
            </a:pPr>
            <a:fld id="{E596C9E5-7A0C-4CE0-9216-F843CB389B96}" type="slidenum">
              <a:rPr lang="en-US" smtClean="0"/>
              <a:pPr>
                <a:defRPr/>
              </a:pPr>
              <a:t>141</a:t>
            </a:fld>
            <a:endParaRPr lang="en-US"/>
          </a:p>
        </p:txBody>
      </p:sp>
      <p:pic>
        <p:nvPicPr>
          <p:cNvPr id="56324" name="Picture 4" descr="http://ecx.images-amazon.com/images/I/51rFTnYbUTL._SX373_BO1,204,203,200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5987" y="1405387"/>
            <a:ext cx="3571875" cy="475297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1145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1197864"/>
          </a:xfrm>
        </p:spPr>
        <p:txBody>
          <a:bodyPr>
            <a:normAutofit/>
          </a:bodyPr>
          <a:lstStyle/>
          <a:p>
            <a:r>
              <a:rPr lang="en-US" sz="3200" dirty="0"/>
              <a:t>For more information…</a:t>
            </a:r>
          </a:p>
        </p:txBody>
      </p:sp>
      <p:sp>
        <p:nvSpPr>
          <p:cNvPr id="3" name="Content Placeholder 2"/>
          <p:cNvSpPr>
            <a:spLocks noGrp="1"/>
          </p:cNvSpPr>
          <p:nvPr>
            <p:ph idx="1"/>
          </p:nvPr>
        </p:nvSpPr>
        <p:spPr>
          <a:xfrm>
            <a:off x="4321202" y="1291768"/>
            <a:ext cx="4822798" cy="3585032"/>
          </a:xfrm>
        </p:spPr>
        <p:txBody>
          <a:bodyPr>
            <a:normAutofit/>
          </a:bodyPr>
          <a:lstStyle/>
          <a:p>
            <a:pPr marL="0" indent="0">
              <a:buNone/>
            </a:pPr>
            <a:r>
              <a:rPr lang="en-US" dirty="0"/>
              <a:t>Filter Troubleshooting and Design Handbook (AWWA 2005)</a:t>
            </a:r>
          </a:p>
          <a:p>
            <a:pPr marL="0" indent="0">
              <a:buNone/>
            </a:pPr>
            <a:endParaRPr lang="en-US" dirty="0"/>
          </a:p>
          <a:p>
            <a:endParaRPr lang="en-US" sz="1600" dirty="0"/>
          </a:p>
        </p:txBody>
      </p:sp>
      <p:sp>
        <p:nvSpPr>
          <p:cNvPr id="4" name="Slide Number Placeholder 3"/>
          <p:cNvSpPr>
            <a:spLocks noGrp="1"/>
          </p:cNvSpPr>
          <p:nvPr>
            <p:ph type="sldNum" sz="quarter" idx="12"/>
          </p:nvPr>
        </p:nvSpPr>
        <p:spPr/>
        <p:txBody>
          <a:bodyPr/>
          <a:lstStyle/>
          <a:p>
            <a:pPr>
              <a:defRPr/>
            </a:pPr>
            <a:fld id="{E596C9E5-7A0C-4CE0-9216-F843CB389B96}" type="slidenum">
              <a:rPr lang="en-US" smtClean="0"/>
              <a:pPr>
                <a:defRPr/>
              </a:pPr>
              <a:t>142</a:t>
            </a:fld>
            <a:endParaRPr lang="en-US"/>
          </a:p>
        </p:txBody>
      </p:sp>
      <p:pic>
        <p:nvPicPr>
          <p:cNvPr id="56322" name="Picture 2" descr="http://ecx.images-amazon.com/images/I/51OrfhW10GL._SX388_BO1,204,203,200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052" y="1321567"/>
            <a:ext cx="3714750" cy="4752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909604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1197864"/>
          </a:xfrm>
        </p:spPr>
        <p:txBody>
          <a:bodyPr>
            <a:normAutofit/>
          </a:bodyPr>
          <a:lstStyle/>
          <a:p>
            <a:r>
              <a:rPr lang="en-US" sz="3200" dirty="0"/>
              <a:t>For more information…</a:t>
            </a:r>
          </a:p>
        </p:txBody>
      </p:sp>
      <p:sp>
        <p:nvSpPr>
          <p:cNvPr id="3" name="Content Placeholder 2"/>
          <p:cNvSpPr>
            <a:spLocks noGrp="1"/>
          </p:cNvSpPr>
          <p:nvPr>
            <p:ph idx="1"/>
          </p:nvPr>
        </p:nvSpPr>
        <p:spPr>
          <a:xfrm>
            <a:off x="4321202" y="1291768"/>
            <a:ext cx="4822798" cy="3585032"/>
          </a:xfrm>
        </p:spPr>
        <p:txBody>
          <a:bodyPr>
            <a:normAutofit/>
          </a:bodyPr>
          <a:lstStyle/>
          <a:p>
            <a:pPr marL="0" indent="0">
              <a:buNone/>
            </a:pPr>
            <a:r>
              <a:rPr lang="en-US" dirty="0"/>
              <a:t>M37 Operational Control of Coagulation and Filtration </a:t>
            </a:r>
            <a:r>
              <a:rPr lang="en-US" dirty="0" err="1"/>
              <a:t>Prcoesses</a:t>
            </a:r>
            <a:r>
              <a:rPr lang="en-US" dirty="0"/>
              <a:t> (AWWA, 2011)</a:t>
            </a:r>
          </a:p>
          <a:p>
            <a:pPr marL="0" indent="0">
              <a:buNone/>
            </a:pPr>
            <a:endParaRPr lang="en-US" dirty="0"/>
          </a:p>
          <a:p>
            <a:pPr marL="0" indent="0">
              <a:buNone/>
            </a:pPr>
            <a:r>
              <a:rPr lang="en-US" sz="1800" dirty="0"/>
              <a:t>Chapter 1: Particle and NOM Removal</a:t>
            </a:r>
          </a:p>
          <a:p>
            <a:pPr marL="0" indent="0">
              <a:buNone/>
            </a:pPr>
            <a:r>
              <a:rPr lang="en-US" sz="1800" dirty="0"/>
              <a:t>Chapter 2: Jar Testing</a:t>
            </a:r>
          </a:p>
          <a:p>
            <a:pPr marL="0" indent="0">
              <a:buNone/>
            </a:pPr>
            <a:r>
              <a:rPr lang="en-US" sz="1800" dirty="0"/>
              <a:t>Chapter 3: Online Sensors</a:t>
            </a:r>
          </a:p>
          <a:p>
            <a:pPr marL="0" indent="0">
              <a:buNone/>
            </a:pPr>
            <a:r>
              <a:rPr lang="en-US" sz="1800" dirty="0"/>
              <a:t>Chapter 4: Flocculation and Clarification</a:t>
            </a:r>
          </a:p>
          <a:p>
            <a:pPr marL="0" indent="0">
              <a:buNone/>
            </a:pPr>
            <a:r>
              <a:rPr lang="en-US" sz="1800" dirty="0"/>
              <a:t>Chapter 5: Filtration</a:t>
            </a:r>
          </a:p>
          <a:p>
            <a:pPr marL="0" indent="0">
              <a:buNone/>
            </a:pPr>
            <a:r>
              <a:rPr lang="en-US" sz="1800" dirty="0"/>
              <a:t>Chapter 6: Pilot Testing and Pilot Filters</a:t>
            </a:r>
          </a:p>
          <a:p>
            <a:pPr marL="0" indent="0">
              <a:buNone/>
            </a:pPr>
            <a:r>
              <a:rPr lang="en-US" sz="1800" dirty="0"/>
              <a:t>Chapter 7: Case Studies</a:t>
            </a:r>
          </a:p>
          <a:p>
            <a:endParaRPr lang="en-US" sz="1600" dirty="0"/>
          </a:p>
        </p:txBody>
      </p:sp>
      <p:sp>
        <p:nvSpPr>
          <p:cNvPr id="4" name="Slide Number Placeholder 3"/>
          <p:cNvSpPr>
            <a:spLocks noGrp="1"/>
          </p:cNvSpPr>
          <p:nvPr>
            <p:ph type="sldNum" sz="quarter" idx="12"/>
          </p:nvPr>
        </p:nvSpPr>
        <p:spPr/>
        <p:txBody>
          <a:bodyPr/>
          <a:lstStyle/>
          <a:p>
            <a:pPr>
              <a:defRPr/>
            </a:pPr>
            <a:fld id="{E596C9E5-7A0C-4CE0-9216-F843CB389B96}" type="slidenum">
              <a:rPr lang="en-US" smtClean="0"/>
              <a:pPr>
                <a:defRPr/>
              </a:pPr>
              <a:t>143</a:t>
            </a:fld>
            <a:endParaRPr lang="en-US"/>
          </a:p>
        </p:txBody>
      </p:sp>
      <p:pic>
        <p:nvPicPr>
          <p:cNvPr id="30722" name="Picture 2" descr="http://ecx.images-amazon.com/images/I/51lDUEapNKL._SX385_BO1,204,203,200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498" y="1295400"/>
            <a:ext cx="3841304" cy="49530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76859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15986"/>
          </a:xfrm>
        </p:spPr>
        <p:txBody>
          <a:bodyPr/>
          <a:lstStyle/>
          <a:p>
            <a:pPr algn="ctr"/>
            <a:r>
              <a:rPr lang="en-US" dirty="0"/>
              <a:t>Conclusion</a:t>
            </a:r>
          </a:p>
        </p:txBody>
      </p:sp>
      <p:sp>
        <p:nvSpPr>
          <p:cNvPr id="3" name="Content Placeholder 2"/>
          <p:cNvSpPr>
            <a:spLocks noGrp="1"/>
          </p:cNvSpPr>
          <p:nvPr>
            <p:ph idx="1"/>
          </p:nvPr>
        </p:nvSpPr>
        <p:spPr>
          <a:xfrm>
            <a:off x="838200" y="1247774"/>
            <a:ext cx="8229600" cy="4114800"/>
          </a:xfrm>
        </p:spPr>
        <p:txBody>
          <a:bodyPr/>
          <a:lstStyle/>
          <a:p>
            <a:pPr marL="0" indent="0">
              <a:lnSpc>
                <a:spcPct val="150000"/>
              </a:lnSpc>
              <a:buNone/>
              <a:defRPr/>
            </a:pPr>
            <a:r>
              <a:rPr lang="en-US" dirty="0"/>
              <a:t>Practice should embrace the multiple barrier approach</a:t>
            </a:r>
          </a:p>
          <a:p>
            <a:pPr>
              <a:lnSpc>
                <a:spcPct val="150000"/>
              </a:lnSpc>
              <a:buFont typeface="Arial" pitchFamily="34" charset="0"/>
              <a:buChar char="•"/>
              <a:defRPr/>
            </a:pPr>
            <a:endParaRPr lang="en-US" dirty="0"/>
          </a:p>
          <a:p>
            <a:pPr marL="0" indent="0">
              <a:buFontTx/>
              <a:buNone/>
              <a:defRPr/>
            </a:pPr>
            <a:endParaRPr lang="en-US"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144</a:t>
            </a:fld>
            <a:endParaRPr lang="en-US" sz="1000">
              <a:solidFill>
                <a:srgbClr val="005595"/>
              </a:solidFill>
              <a:latin typeface="Arial" panose="020B0604020202020204" pitchFamily="34" charset="0"/>
            </a:endParaRPr>
          </a:p>
        </p:txBody>
      </p:sp>
      <p:pic>
        <p:nvPicPr>
          <p:cNvPr id="247810" name="Picture 2" descr="MultBarrierGo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357438"/>
            <a:ext cx="8348804" cy="254317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577636" y="1933707"/>
            <a:ext cx="1143000" cy="1169551"/>
          </a:xfrm>
          <a:prstGeom prst="rect">
            <a:avLst/>
          </a:prstGeom>
          <a:solidFill>
            <a:srgbClr val="FFFF99"/>
          </a:solidFill>
          <a:ln>
            <a:solidFill>
              <a:schemeClr val="tx1"/>
            </a:solidFill>
          </a:ln>
        </p:spPr>
        <p:txBody>
          <a:bodyPr wrap="square" lIns="45720" rIns="45720" rtlCol="0">
            <a:spAutoFit/>
          </a:bodyPr>
          <a:lstStyle/>
          <a:p>
            <a:pPr algn="ctr"/>
            <a:r>
              <a:rPr lang="en-US" sz="1400" dirty="0">
                <a:latin typeface="+mj-lt"/>
              </a:rPr>
              <a:t>settled water turbidity &lt; 1 NTU when raw water is &lt; 10 NTU</a:t>
            </a:r>
          </a:p>
        </p:txBody>
      </p:sp>
      <p:sp>
        <p:nvSpPr>
          <p:cNvPr id="8" name="TextBox 7"/>
          <p:cNvSpPr txBox="1"/>
          <p:nvPr/>
        </p:nvSpPr>
        <p:spPr>
          <a:xfrm>
            <a:off x="4776660" y="2206049"/>
            <a:ext cx="1143000" cy="954107"/>
          </a:xfrm>
          <a:prstGeom prst="rect">
            <a:avLst/>
          </a:prstGeom>
          <a:solidFill>
            <a:srgbClr val="FFFF99"/>
          </a:solidFill>
          <a:ln>
            <a:solidFill>
              <a:schemeClr val="tx1"/>
            </a:solidFill>
          </a:ln>
        </p:spPr>
        <p:txBody>
          <a:bodyPr wrap="square" lIns="45720" rIns="45720" rtlCol="0">
            <a:spAutoFit/>
          </a:bodyPr>
          <a:lstStyle/>
          <a:p>
            <a:pPr algn="ctr"/>
            <a:r>
              <a:rPr lang="en-US" sz="1400" dirty="0">
                <a:latin typeface="+mj-lt"/>
              </a:rPr>
              <a:t>Individual Filter Effluent turbidity </a:t>
            </a:r>
            <a:r>
              <a:rPr lang="en-US" sz="1400" u="sng" dirty="0">
                <a:latin typeface="+mj-lt"/>
              </a:rPr>
              <a:t>&lt;</a:t>
            </a:r>
            <a:r>
              <a:rPr lang="en-US" sz="1400" dirty="0">
                <a:latin typeface="+mj-lt"/>
              </a:rPr>
              <a:t> 0.10 NTU</a:t>
            </a:r>
          </a:p>
        </p:txBody>
      </p:sp>
      <p:sp>
        <p:nvSpPr>
          <p:cNvPr id="9" name="TextBox 8"/>
          <p:cNvSpPr txBox="1"/>
          <p:nvPr/>
        </p:nvSpPr>
        <p:spPr>
          <a:xfrm>
            <a:off x="6292954" y="1825985"/>
            <a:ext cx="901028" cy="1384995"/>
          </a:xfrm>
          <a:prstGeom prst="rect">
            <a:avLst/>
          </a:prstGeom>
          <a:solidFill>
            <a:srgbClr val="FFFF99"/>
          </a:solidFill>
          <a:ln>
            <a:solidFill>
              <a:schemeClr val="tx1"/>
            </a:solidFill>
          </a:ln>
        </p:spPr>
        <p:txBody>
          <a:bodyPr wrap="square" lIns="45720" rIns="45720" rtlCol="0">
            <a:spAutoFit/>
          </a:bodyPr>
          <a:lstStyle/>
          <a:p>
            <a:pPr algn="ctr"/>
            <a:r>
              <a:rPr lang="en-US" sz="1400" dirty="0">
                <a:latin typeface="+mj-lt"/>
              </a:rPr>
              <a:t>Free Chlorine </a:t>
            </a:r>
            <a:r>
              <a:rPr lang="en-US" sz="1400" u="sng" dirty="0">
                <a:latin typeface="+mj-lt"/>
              </a:rPr>
              <a:t>&gt;</a:t>
            </a:r>
            <a:r>
              <a:rPr lang="en-US" sz="1400" dirty="0">
                <a:latin typeface="+mj-lt"/>
              </a:rPr>
              <a:t> 0.20 mg/l</a:t>
            </a:r>
          </a:p>
          <a:p>
            <a:pPr algn="ctr"/>
            <a:r>
              <a:rPr lang="en-US" sz="1400" dirty="0">
                <a:latin typeface="+mj-lt"/>
              </a:rPr>
              <a:t>Meet CT every day</a:t>
            </a:r>
          </a:p>
        </p:txBody>
      </p:sp>
      <p:sp>
        <p:nvSpPr>
          <p:cNvPr id="10" name="TextBox 9"/>
          <p:cNvSpPr txBox="1"/>
          <p:nvPr/>
        </p:nvSpPr>
        <p:spPr>
          <a:xfrm>
            <a:off x="7788998" y="2626204"/>
            <a:ext cx="914400" cy="738664"/>
          </a:xfrm>
          <a:prstGeom prst="rect">
            <a:avLst/>
          </a:prstGeom>
          <a:solidFill>
            <a:srgbClr val="FFFF99"/>
          </a:solidFill>
          <a:ln>
            <a:solidFill>
              <a:schemeClr val="tx1"/>
            </a:solidFill>
          </a:ln>
        </p:spPr>
        <p:txBody>
          <a:bodyPr wrap="square" lIns="45720" rIns="45720" rtlCol="0">
            <a:spAutoFit/>
          </a:bodyPr>
          <a:lstStyle/>
          <a:p>
            <a:pPr algn="ctr"/>
            <a:r>
              <a:rPr lang="en-US" sz="1400" dirty="0">
                <a:latin typeface="+mj-lt"/>
              </a:rPr>
              <a:t>Maintain 0.2 mg/l residual</a:t>
            </a:r>
          </a:p>
        </p:txBody>
      </p:sp>
      <p:sp>
        <p:nvSpPr>
          <p:cNvPr id="11" name="TextBox 10"/>
          <p:cNvSpPr txBox="1"/>
          <p:nvPr/>
        </p:nvSpPr>
        <p:spPr>
          <a:xfrm>
            <a:off x="7848600" y="4021574"/>
            <a:ext cx="914400" cy="1169551"/>
          </a:xfrm>
          <a:prstGeom prst="rect">
            <a:avLst/>
          </a:prstGeom>
          <a:solidFill>
            <a:srgbClr val="FFFF99"/>
          </a:solidFill>
          <a:ln>
            <a:solidFill>
              <a:schemeClr val="tx1"/>
            </a:solidFill>
          </a:ln>
        </p:spPr>
        <p:txBody>
          <a:bodyPr wrap="square" lIns="45720" rIns="45720" rtlCol="0">
            <a:spAutoFit/>
          </a:bodyPr>
          <a:lstStyle/>
          <a:p>
            <a:pPr algn="ctr"/>
            <a:r>
              <a:rPr lang="en-US" sz="1400" dirty="0">
                <a:latin typeface="+mj-lt"/>
              </a:rPr>
              <a:t>Keep TTHM and HAA5 </a:t>
            </a:r>
            <a:r>
              <a:rPr lang="en-US" sz="1400" u="sng" dirty="0">
                <a:latin typeface="+mj-lt"/>
              </a:rPr>
              <a:t>&lt;</a:t>
            </a:r>
            <a:r>
              <a:rPr lang="en-US" sz="1400" dirty="0">
                <a:latin typeface="+mj-lt"/>
              </a:rPr>
              <a:t> ½ the MCL</a:t>
            </a:r>
          </a:p>
        </p:txBody>
      </p:sp>
      <p:sp>
        <p:nvSpPr>
          <p:cNvPr id="12" name="TextBox 11"/>
          <p:cNvSpPr txBox="1"/>
          <p:nvPr/>
        </p:nvSpPr>
        <p:spPr>
          <a:xfrm>
            <a:off x="2438400" y="4344412"/>
            <a:ext cx="1288614" cy="1169551"/>
          </a:xfrm>
          <a:prstGeom prst="rect">
            <a:avLst/>
          </a:prstGeom>
          <a:solidFill>
            <a:srgbClr val="FFFF99"/>
          </a:solidFill>
          <a:ln>
            <a:solidFill>
              <a:schemeClr val="tx1"/>
            </a:solidFill>
          </a:ln>
        </p:spPr>
        <p:txBody>
          <a:bodyPr wrap="square" lIns="45720" rIns="45720" rtlCol="0">
            <a:spAutoFit/>
          </a:bodyPr>
          <a:lstStyle/>
          <a:p>
            <a:pPr algn="ctr"/>
            <a:r>
              <a:rPr lang="en-US" sz="1400" dirty="0">
                <a:latin typeface="+mj-lt"/>
              </a:rPr>
              <a:t>Optimize coagulation, flocculation, and sedimentation</a:t>
            </a:r>
          </a:p>
        </p:txBody>
      </p:sp>
      <p:sp>
        <p:nvSpPr>
          <p:cNvPr id="13" name="TextBox 12"/>
          <p:cNvSpPr txBox="1"/>
          <p:nvPr/>
        </p:nvSpPr>
        <p:spPr>
          <a:xfrm>
            <a:off x="307822" y="1909895"/>
            <a:ext cx="1288614" cy="1169551"/>
          </a:xfrm>
          <a:prstGeom prst="rect">
            <a:avLst/>
          </a:prstGeom>
          <a:solidFill>
            <a:srgbClr val="FFFF99"/>
          </a:solidFill>
          <a:ln>
            <a:solidFill>
              <a:schemeClr val="tx1"/>
            </a:solidFill>
          </a:ln>
        </p:spPr>
        <p:txBody>
          <a:bodyPr wrap="square" lIns="45720" rIns="45720" rtlCol="0">
            <a:spAutoFit/>
          </a:bodyPr>
          <a:lstStyle/>
          <a:p>
            <a:pPr algn="ctr"/>
            <a:r>
              <a:rPr lang="en-US" sz="1400" dirty="0">
                <a:latin typeface="+mj-lt"/>
              </a:rPr>
              <a:t>Develop Drinking Water Protection Plan to protect source water</a:t>
            </a:r>
          </a:p>
        </p:txBody>
      </p:sp>
      <p:sp>
        <p:nvSpPr>
          <p:cNvPr id="14" name="TextBox 13"/>
          <p:cNvSpPr txBox="1"/>
          <p:nvPr/>
        </p:nvSpPr>
        <p:spPr>
          <a:xfrm>
            <a:off x="7567276" y="869267"/>
            <a:ext cx="1275594" cy="1600438"/>
          </a:xfrm>
          <a:prstGeom prst="rect">
            <a:avLst/>
          </a:prstGeom>
          <a:solidFill>
            <a:srgbClr val="FFFF99"/>
          </a:solidFill>
          <a:ln>
            <a:solidFill>
              <a:schemeClr val="tx1"/>
            </a:solidFill>
          </a:ln>
        </p:spPr>
        <p:txBody>
          <a:bodyPr wrap="square" lIns="45720" rIns="45720" rtlCol="0">
            <a:spAutoFit/>
          </a:bodyPr>
          <a:lstStyle/>
          <a:p>
            <a:pPr algn="ctr"/>
            <a:r>
              <a:rPr lang="en-US" sz="1400" dirty="0">
                <a:latin typeface="+mj-lt"/>
              </a:rPr>
              <a:t>Keep Corrosion in check and implement routine flushing/valve exercising</a:t>
            </a:r>
          </a:p>
        </p:txBody>
      </p:sp>
      <p:sp>
        <p:nvSpPr>
          <p:cNvPr id="15" name="TextBox 14"/>
          <p:cNvSpPr txBox="1"/>
          <p:nvPr/>
        </p:nvSpPr>
        <p:spPr>
          <a:xfrm>
            <a:off x="4161970" y="4527213"/>
            <a:ext cx="1288614" cy="738664"/>
          </a:xfrm>
          <a:prstGeom prst="rect">
            <a:avLst/>
          </a:prstGeom>
          <a:solidFill>
            <a:srgbClr val="FFFF99"/>
          </a:solidFill>
          <a:ln>
            <a:solidFill>
              <a:schemeClr val="tx1"/>
            </a:solidFill>
          </a:ln>
        </p:spPr>
        <p:txBody>
          <a:bodyPr wrap="square" lIns="45720" rIns="45720" rtlCol="0">
            <a:spAutoFit/>
          </a:bodyPr>
          <a:lstStyle/>
          <a:p>
            <a:pPr algn="ctr"/>
            <a:r>
              <a:rPr lang="en-US" sz="1400" dirty="0">
                <a:latin typeface="+mj-lt"/>
              </a:rPr>
              <a:t>50% removal of TOC or</a:t>
            </a:r>
          </a:p>
          <a:p>
            <a:pPr algn="ctr"/>
            <a:r>
              <a:rPr lang="en-US" sz="1400" dirty="0">
                <a:latin typeface="+mj-lt"/>
              </a:rPr>
              <a:t>TOC </a:t>
            </a:r>
            <a:r>
              <a:rPr lang="en-US" sz="1400" u="sng" dirty="0">
                <a:latin typeface="+mj-lt"/>
              </a:rPr>
              <a:t>&lt;</a:t>
            </a:r>
            <a:r>
              <a:rPr lang="en-US" sz="1400" dirty="0">
                <a:latin typeface="+mj-lt"/>
              </a:rPr>
              <a:t> 2 mg/l</a:t>
            </a:r>
          </a:p>
        </p:txBody>
      </p:sp>
    </p:spTree>
    <p:extLst>
      <p:ext uri="{BB962C8B-B14F-4D97-AF65-F5344CB8AC3E}">
        <p14:creationId xmlns:p14="http://schemas.microsoft.com/office/powerpoint/2010/main" val="311649866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1197864"/>
          </a:xfrm>
        </p:spPr>
        <p:txBody>
          <a:bodyPr>
            <a:normAutofit/>
          </a:bodyPr>
          <a:lstStyle/>
          <a:p>
            <a:r>
              <a:rPr lang="en-US" sz="3200" dirty="0"/>
              <a:t>Homework Reminder</a:t>
            </a:r>
          </a:p>
        </p:txBody>
      </p:sp>
      <p:sp>
        <p:nvSpPr>
          <p:cNvPr id="4" name="Slide Number Placeholder 3"/>
          <p:cNvSpPr>
            <a:spLocks noGrp="1"/>
          </p:cNvSpPr>
          <p:nvPr>
            <p:ph type="sldNum" sz="quarter" idx="12"/>
          </p:nvPr>
        </p:nvSpPr>
        <p:spPr/>
        <p:txBody>
          <a:bodyPr/>
          <a:lstStyle/>
          <a:p>
            <a:pPr>
              <a:defRPr/>
            </a:pPr>
            <a:fld id="{E596C9E5-7A0C-4CE0-9216-F843CB389B96}" type="slidenum">
              <a:rPr lang="en-US" smtClean="0"/>
              <a:pPr>
                <a:defRPr/>
              </a:pPr>
              <a:t>145</a:t>
            </a:fld>
            <a:endParaRPr lang="en-US"/>
          </a:p>
        </p:txBody>
      </p:sp>
      <p:sp>
        <p:nvSpPr>
          <p:cNvPr id="5" name="Content Placeholder 2"/>
          <p:cNvSpPr>
            <a:spLocks noGrp="1"/>
          </p:cNvSpPr>
          <p:nvPr>
            <p:ph idx="1"/>
          </p:nvPr>
        </p:nvSpPr>
        <p:spPr>
          <a:xfrm>
            <a:off x="457200" y="1219200"/>
            <a:ext cx="7239000" cy="3585032"/>
          </a:xfrm>
        </p:spPr>
        <p:txBody>
          <a:bodyPr>
            <a:normAutofit/>
          </a:bodyPr>
          <a:lstStyle/>
          <a:p>
            <a:pPr marL="0" indent="0">
              <a:buNone/>
            </a:pPr>
            <a:r>
              <a:rPr lang="en-US" dirty="0"/>
              <a:t>Create Standard Operating Procedures (SOPs) for…</a:t>
            </a:r>
          </a:p>
          <a:p>
            <a:pPr marL="457200" indent="-457200">
              <a:buAutoNum type="arabicParenR"/>
            </a:pPr>
            <a:r>
              <a:rPr lang="en-US" dirty="0"/>
              <a:t>Determining chemical dosages</a:t>
            </a:r>
          </a:p>
          <a:p>
            <a:pPr marL="457200" indent="-457200">
              <a:buAutoNum type="arabicParenR"/>
            </a:pPr>
            <a:r>
              <a:rPr lang="en-US" dirty="0"/>
              <a:t>Verifying flow rates</a:t>
            </a:r>
          </a:p>
          <a:p>
            <a:pPr marL="457200" indent="-457200">
              <a:buAutoNum type="arabicParenR"/>
            </a:pPr>
            <a:r>
              <a:rPr lang="en-US" dirty="0"/>
              <a:t>Calculating CT</a:t>
            </a:r>
          </a:p>
          <a:p>
            <a:pPr marL="457200" indent="-457200">
              <a:buAutoNum type="arabicParenR"/>
            </a:pPr>
            <a:r>
              <a:rPr lang="en-US" dirty="0"/>
              <a:t>Calibrating turbidimeters</a:t>
            </a:r>
          </a:p>
          <a:p>
            <a:pPr marL="457200" indent="-457200">
              <a:buAutoNum type="arabicParenR"/>
            </a:pPr>
            <a:r>
              <a:rPr lang="en-US" dirty="0"/>
              <a:t>Conducting a backwash</a:t>
            </a:r>
          </a:p>
          <a:p>
            <a:pPr marL="457200" indent="-457200">
              <a:buAutoNum type="arabicParenR"/>
            </a:pPr>
            <a:r>
              <a:rPr lang="en-US" dirty="0"/>
              <a:t>Data collection and analysis</a:t>
            </a:r>
          </a:p>
          <a:p>
            <a:pPr marL="457200" indent="-457200">
              <a:buAutoNum type="arabicParenR"/>
            </a:pPr>
            <a:r>
              <a:rPr lang="en-US" dirty="0"/>
              <a:t>Regulatory reporting</a:t>
            </a:r>
          </a:p>
          <a:p>
            <a:pPr marL="457200" indent="-457200">
              <a:buAutoNum type="arabicParenR"/>
            </a:pPr>
            <a:endParaRPr lang="en-US" dirty="0"/>
          </a:p>
          <a:p>
            <a:pPr marL="0" indent="0">
              <a:buNone/>
            </a:pPr>
            <a:endParaRPr lang="en-US" dirty="0"/>
          </a:p>
          <a:p>
            <a:endParaRPr lang="en-US" sz="16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1962109"/>
            <a:ext cx="4404360" cy="3284221"/>
          </a:xfrm>
          <a:prstGeom prst="rect">
            <a:avLst/>
          </a:prstGeom>
        </p:spPr>
      </p:pic>
      <p:sp>
        <p:nvSpPr>
          <p:cNvPr id="3" name="TextBox 2"/>
          <p:cNvSpPr txBox="1"/>
          <p:nvPr/>
        </p:nvSpPr>
        <p:spPr>
          <a:xfrm rot="21408439">
            <a:off x="5687137" y="2170843"/>
            <a:ext cx="1971480" cy="492443"/>
          </a:xfrm>
          <a:prstGeom prst="rect">
            <a:avLst/>
          </a:prstGeom>
          <a:solidFill>
            <a:schemeClr val="bg1"/>
          </a:solidFill>
        </p:spPr>
        <p:txBody>
          <a:bodyPr wrap="square" lIns="0" tIns="0" rIns="0" bIns="0" rtlCol="0">
            <a:spAutoFit/>
          </a:bodyPr>
          <a:lstStyle/>
          <a:p>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Homework</a:t>
            </a:r>
          </a:p>
        </p:txBody>
      </p:sp>
    </p:spTree>
    <p:extLst>
      <p:ext uri="{BB962C8B-B14F-4D97-AF65-F5344CB8AC3E}">
        <p14:creationId xmlns:p14="http://schemas.microsoft.com/office/powerpoint/2010/main" val="120650440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1197864"/>
          </a:xfrm>
        </p:spPr>
        <p:txBody>
          <a:bodyPr>
            <a:normAutofit/>
          </a:bodyPr>
          <a:lstStyle/>
          <a:p>
            <a:r>
              <a:rPr lang="en-US" sz="3200" dirty="0"/>
              <a:t>Thank You!!</a:t>
            </a:r>
          </a:p>
        </p:txBody>
      </p:sp>
      <p:sp>
        <p:nvSpPr>
          <p:cNvPr id="4" name="Slide Number Placeholder 3"/>
          <p:cNvSpPr>
            <a:spLocks noGrp="1"/>
          </p:cNvSpPr>
          <p:nvPr>
            <p:ph type="sldNum" sz="quarter" idx="12"/>
          </p:nvPr>
        </p:nvSpPr>
        <p:spPr/>
        <p:txBody>
          <a:bodyPr/>
          <a:lstStyle/>
          <a:p>
            <a:pPr>
              <a:defRPr/>
            </a:pPr>
            <a:fld id="{E596C9E5-7A0C-4CE0-9216-F843CB389B96}" type="slidenum">
              <a:rPr lang="en-US" smtClean="0"/>
              <a:pPr>
                <a:defRPr/>
              </a:pPr>
              <a:t>146</a:t>
            </a:fld>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295400"/>
            <a:ext cx="6324600" cy="4782178"/>
          </a:xfrm>
          <a:prstGeom prst="rect">
            <a:avLst/>
          </a:prstGeom>
          <a:ln>
            <a:solidFill>
              <a:schemeClr val="tx1"/>
            </a:solidFill>
          </a:ln>
        </p:spPr>
      </p:pic>
    </p:spTree>
    <p:extLst>
      <p:ext uri="{BB962C8B-B14F-4D97-AF65-F5344CB8AC3E}">
        <p14:creationId xmlns:p14="http://schemas.microsoft.com/office/powerpoint/2010/main" val="2156104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4640" y="3810001"/>
            <a:ext cx="7874120" cy="3017520"/>
          </a:xfrm>
          <a:prstGeom prst="rect">
            <a:avLst/>
          </a:prstGeom>
        </p:spPr>
      </p:pic>
      <p:sp>
        <p:nvSpPr>
          <p:cNvPr id="167938" name="Rectangle 2"/>
          <p:cNvSpPr>
            <a:spLocks noGrp="1" noChangeArrowheads="1"/>
          </p:cNvSpPr>
          <p:nvPr>
            <p:ph type="title"/>
          </p:nvPr>
        </p:nvSpPr>
        <p:spPr>
          <a:xfrm>
            <a:off x="381000" y="76200"/>
            <a:ext cx="8262937" cy="775240"/>
          </a:xfrm>
        </p:spPr>
        <p:txBody>
          <a:bodyPr/>
          <a:lstStyle/>
          <a:p>
            <a:pPr eaLnBrk="1" hangingPunct="1">
              <a:defRPr/>
            </a:pPr>
            <a:r>
              <a:rPr lang="en-US" sz="2800" dirty="0"/>
              <a:t>Solids Contact Clarifiers</a:t>
            </a:r>
          </a:p>
        </p:txBody>
      </p:sp>
      <p:sp>
        <p:nvSpPr>
          <p:cNvPr id="6" name="Rectangle 5"/>
          <p:cNvSpPr/>
          <p:nvPr/>
        </p:nvSpPr>
        <p:spPr>
          <a:xfrm>
            <a:off x="381000" y="667560"/>
            <a:ext cx="8458200" cy="3250121"/>
          </a:xfrm>
          <a:prstGeom prst="rect">
            <a:avLst/>
          </a:prstGeom>
        </p:spPr>
        <p:txBody>
          <a:bodyPr wrap="square">
            <a:spAutoFit/>
          </a:bodyPr>
          <a:lstStyle/>
          <a:p>
            <a:pPr marL="342900" indent="-342900" eaLnBrk="1" hangingPunct="1">
              <a:spcBef>
                <a:spcPct val="20000"/>
              </a:spcBef>
              <a:spcAft>
                <a:spcPct val="40000"/>
              </a:spcAft>
              <a:buFont typeface="Arial" panose="020B0604020202020204" pitchFamily="34" charset="0"/>
              <a:buChar char="•"/>
            </a:pPr>
            <a:r>
              <a:rPr lang="en-US" sz="1800" dirty="0" err="1">
                <a:solidFill>
                  <a:srgbClr val="005595"/>
                </a:solidFill>
                <a:latin typeface="+mn-lt"/>
              </a:rPr>
              <a:t>Accelator</a:t>
            </a:r>
            <a:r>
              <a:rPr lang="en-US" sz="1800" dirty="0">
                <a:solidFill>
                  <a:srgbClr val="005595"/>
                </a:solidFill>
                <a:latin typeface="+mn-lt"/>
              </a:rPr>
              <a:t>® Solids Contact Unit has two mixing zones.  </a:t>
            </a:r>
          </a:p>
          <a:p>
            <a:pPr marL="342900" indent="-342900" eaLnBrk="1" hangingPunct="1">
              <a:spcBef>
                <a:spcPct val="20000"/>
              </a:spcBef>
              <a:spcAft>
                <a:spcPct val="40000"/>
              </a:spcAft>
              <a:buFont typeface="Arial" panose="020B0604020202020204" pitchFamily="34" charset="0"/>
              <a:buChar char="•"/>
            </a:pPr>
            <a:r>
              <a:rPr lang="en-US" sz="1800" dirty="0">
                <a:solidFill>
                  <a:srgbClr val="005595"/>
                </a:solidFill>
                <a:latin typeface="+mn-lt"/>
              </a:rPr>
              <a:t>Raw or coagulated water enters the primary mixing zone where coagulation and flocculation begin.</a:t>
            </a:r>
          </a:p>
          <a:p>
            <a:pPr marL="342900" indent="-342900" eaLnBrk="1" hangingPunct="1">
              <a:spcBef>
                <a:spcPct val="20000"/>
              </a:spcBef>
              <a:spcAft>
                <a:spcPct val="40000"/>
              </a:spcAft>
              <a:buFont typeface="Arial" panose="020B0604020202020204" pitchFamily="34" charset="0"/>
              <a:buChar char="•"/>
            </a:pPr>
            <a:r>
              <a:rPr lang="en-US" sz="1800" dirty="0">
                <a:solidFill>
                  <a:srgbClr val="005595"/>
                </a:solidFill>
                <a:latin typeface="+mn-lt"/>
              </a:rPr>
              <a:t>The resulting particles are pumped up into a secondary mixing zone where more gentle mixing allows the completion of the flocculation process.</a:t>
            </a:r>
          </a:p>
          <a:p>
            <a:pPr marL="342900" indent="-342900" eaLnBrk="1" hangingPunct="1">
              <a:spcBef>
                <a:spcPct val="20000"/>
              </a:spcBef>
              <a:spcAft>
                <a:spcPct val="40000"/>
              </a:spcAft>
              <a:buFont typeface="Arial" panose="020B0604020202020204" pitchFamily="34" charset="0"/>
              <a:buChar char="•"/>
            </a:pPr>
            <a:r>
              <a:rPr lang="en-US" sz="1800" dirty="0">
                <a:solidFill>
                  <a:srgbClr val="005595"/>
                </a:solidFill>
                <a:latin typeface="+mn-lt"/>
              </a:rPr>
              <a:t>Water then flows down a draft tube, where particles settle on the hood to the sludge blanket at the bottom of the basin.</a:t>
            </a:r>
          </a:p>
          <a:p>
            <a:pPr marL="342900" indent="-342900" eaLnBrk="1" hangingPunct="1">
              <a:spcBef>
                <a:spcPct val="20000"/>
              </a:spcBef>
              <a:spcAft>
                <a:spcPct val="40000"/>
              </a:spcAft>
              <a:buFont typeface="Arial" panose="020B0604020202020204" pitchFamily="34" charset="0"/>
              <a:buChar char="•"/>
            </a:pPr>
            <a:r>
              <a:rPr lang="en-US" sz="1800" dirty="0">
                <a:solidFill>
                  <a:srgbClr val="005595"/>
                </a:solidFill>
                <a:latin typeface="+mn-lt"/>
              </a:rPr>
              <a:t>Clear water flows upward at constantly reducing velocity to allows small particles to settle out. </a:t>
            </a:r>
          </a:p>
        </p:txBody>
      </p:sp>
    </p:spTree>
    <p:extLst>
      <p:ext uri="{BB962C8B-B14F-4D97-AF65-F5344CB8AC3E}">
        <p14:creationId xmlns:p14="http://schemas.microsoft.com/office/powerpoint/2010/main" val="5152099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381000" y="76200"/>
            <a:ext cx="8262937" cy="1143000"/>
          </a:xfrm>
        </p:spPr>
        <p:txBody>
          <a:bodyPr/>
          <a:lstStyle/>
          <a:p>
            <a:pPr eaLnBrk="1" hangingPunct="1">
              <a:defRPr/>
            </a:pPr>
            <a:r>
              <a:rPr lang="en-US" sz="2800" dirty="0"/>
              <a:t>Solids Contact Clarifiers</a:t>
            </a:r>
          </a:p>
        </p:txBody>
      </p:sp>
      <p:sp>
        <p:nvSpPr>
          <p:cNvPr id="6" name="Rectangle 5"/>
          <p:cNvSpPr/>
          <p:nvPr/>
        </p:nvSpPr>
        <p:spPr>
          <a:xfrm>
            <a:off x="626268" y="1066800"/>
            <a:ext cx="6231732" cy="646331"/>
          </a:xfrm>
          <a:prstGeom prst="rect">
            <a:avLst/>
          </a:prstGeom>
        </p:spPr>
        <p:txBody>
          <a:bodyPr wrap="square">
            <a:spAutoFit/>
          </a:bodyPr>
          <a:lstStyle/>
          <a:p>
            <a:pPr eaLnBrk="1" hangingPunct="1">
              <a:spcBef>
                <a:spcPct val="20000"/>
              </a:spcBef>
              <a:spcAft>
                <a:spcPct val="40000"/>
              </a:spcAft>
            </a:pPr>
            <a:r>
              <a:rPr lang="en-US" sz="1800" dirty="0" err="1">
                <a:solidFill>
                  <a:srgbClr val="005595"/>
                </a:solidFill>
                <a:latin typeface="+mn-lt"/>
              </a:rPr>
              <a:t>Accelator</a:t>
            </a:r>
            <a:r>
              <a:rPr lang="en-US" sz="1800" dirty="0">
                <a:solidFill>
                  <a:srgbClr val="005595"/>
                </a:solidFill>
                <a:latin typeface="+mn-lt"/>
              </a:rPr>
              <a:t>® Solids Contact Unit with tube settlers is shown for the City of Albany (2012)</a:t>
            </a:r>
          </a:p>
        </p:txBody>
      </p:sp>
      <p:pic>
        <p:nvPicPr>
          <p:cNvPr id="7" name="Picture 6" descr="P1010012 Retro Accelator.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6268" y="1905000"/>
            <a:ext cx="5892798" cy="4419600"/>
          </a:xfrm>
          <a:prstGeom prst="rect">
            <a:avLst/>
          </a:prstGeom>
          <a:ln>
            <a:solidFill>
              <a:schemeClr val="tx1"/>
            </a:solidFill>
          </a:ln>
        </p:spPr>
      </p:pic>
    </p:spTree>
    <p:extLst>
      <p:ext uri="{BB962C8B-B14F-4D97-AF65-F5344CB8AC3E}">
        <p14:creationId xmlns:p14="http://schemas.microsoft.com/office/powerpoint/2010/main" val="2066649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381000" y="76200"/>
            <a:ext cx="8262937" cy="1143000"/>
          </a:xfrm>
        </p:spPr>
        <p:txBody>
          <a:bodyPr/>
          <a:lstStyle/>
          <a:p>
            <a:pPr eaLnBrk="1" hangingPunct="1">
              <a:defRPr/>
            </a:pPr>
            <a:r>
              <a:rPr lang="en-US" sz="2800" dirty="0"/>
              <a:t>Sludge Blanket Clarifiers</a:t>
            </a:r>
          </a:p>
        </p:txBody>
      </p:sp>
      <p:sp>
        <p:nvSpPr>
          <p:cNvPr id="3" name="Rectangle 2"/>
          <p:cNvSpPr/>
          <p:nvPr/>
        </p:nvSpPr>
        <p:spPr>
          <a:xfrm>
            <a:off x="350520" y="1219200"/>
            <a:ext cx="8458200" cy="2086725"/>
          </a:xfrm>
          <a:prstGeom prst="rect">
            <a:avLst/>
          </a:prstGeom>
        </p:spPr>
        <p:txBody>
          <a:bodyPr wrap="square">
            <a:spAutoFit/>
          </a:bodyPr>
          <a:lstStyle/>
          <a:p>
            <a:pPr marL="342900" indent="-342900" eaLnBrk="1" hangingPunct="1">
              <a:spcBef>
                <a:spcPct val="20000"/>
              </a:spcBef>
              <a:spcAft>
                <a:spcPct val="40000"/>
              </a:spcAft>
              <a:buFont typeface="Arial" panose="020B0604020202020204" pitchFamily="34" charset="0"/>
              <a:buChar char="•"/>
            </a:pPr>
            <a:r>
              <a:rPr lang="en-US" sz="1800" dirty="0">
                <a:solidFill>
                  <a:srgbClr val="005595"/>
                </a:solidFill>
                <a:latin typeface="+mn-lt"/>
              </a:rPr>
              <a:t>A variation of solids contact units in which coagulated water flows up through a blanket of previously formed solids.</a:t>
            </a:r>
          </a:p>
          <a:p>
            <a:pPr marL="342900" indent="-342900" eaLnBrk="1" hangingPunct="1">
              <a:spcBef>
                <a:spcPct val="20000"/>
              </a:spcBef>
              <a:spcAft>
                <a:spcPct val="40000"/>
              </a:spcAft>
              <a:buFont typeface="Arial" panose="020B0604020202020204" pitchFamily="34" charset="0"/>
              <a:buChar char="•"/>
            </a:pPr>
            <a:r>
              <a:rPr lang="en-US" sz="1800" dirty="0">
                <a:solidFill>
                  <a:srgbClr val="005595"/>
                </a:solidFill>
                <a:latin typeface="+mn-lt"/>
              </a:rPr>
              <a:t>The </a:t>
            </a:r>
            <a:r>
              <a:rPr lang="en-US" sz="1800" dirty="0" err="1">
                <a:solidFill>
                  <a:srgbClr val="005595"/>
                </a:solidFill>
                <a:latin typeface="+mn-lt"/>
              </a:rPr>
              <a:t>floc</a:t>
            </a:r>
            <a:r>
              <a:rPr lang="en-US" sz="1800" dirty="0">
                <a:solidFill>
                  <a:srgbClr val="005595"/>
                </a:solidFill>
                <a:latin typeface="+mn-lt"/>
              </a:rPr>
              <a:t> grows in size and becomes part of the blanket, which can develop to a depth of several feet for efficient clarification.</a:t>
            </a:r>
          </a:p>
          <a:p>
            <a:pPr marL="342900" indent="-342900" eaLnBrk="1" hangingPunct="1">
              <a:spcBef>
                <a:spcPct val="20000"/>
              </a:spcBef>
              <a:spcAft>
                <a:spcPct val="40000"/>
              </a:spcAft>
              <a:buFont typeface="Arial" panose="020B0604020202020204" pitchFamily="34" charset="0"/>
              <a:buChar char="•"/>
            </a:pPr>
            <a:r>
              <a:rPr lang="en-US" sz="1800" dirty="0">
                <a:solidFill>
                  <a:srgbClr val="005595"/>
                </a:solidFill>
                <a:latin typeface="+mn-lt"/>
              </a:rPr>
              <a:t>In both sludge and solids contact clarifiers, solids management is key to their efficiency.</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3505200"/>
            <a:ext cx="5486400" cy="2425255"/>
          </a:xfrm>
          <a:prstGeom prst="rect">
            <a:avLst/>
          </a:prstGeom>
          <a:ln>
            <a:solidFill>
              <a:schemeClr val="tx1"/>
            </a:solidFill>
          </a:ln>
        </p:spPr>
      </p:pic>
      <p:sp>
        <p:nvSpPr>
          <p:cNvPr id="5" name="Rectangle 4"/>
          <p:cNvSpPr/>
          <p:nvPr/>
        </p:nvSpPr>
        <p:spPr>
          <a:xfrm>
            <a:off x="6172200" y="3489960"/>
            <a:ext cx="2606040" cy="646331"/>
          </a:xfrm>
          <a:prstGeom prst="rect">
            <a:avLst/>
          </a:prstGeom>
        </p:spPr>
        <p:txBody>
          <a:bodyPr wrap="square">
            <a:spAutoFit/>
          </a:bodyPr>
          <a:lstStyle/>
          <a:p>
            <a:pPr eaLnBrk="1" hangingPunct="1">
              <a:spcBef>
                <a:spcPct val="20000"/>
              </a:spcBef>
              <a:spcAft>
                <a:spcPct val="40000"/>
              </a:spcAft>
            </a:pPr>
            <a:r>
              <a:rPr lang="en-US" sz="1800" dirty="0">
                <a:solidFill>
                  <a:srgbClr val="005595"/>
                </a:solidFill>
                <a:latin typeface="+mn-lt"/>
              </a:rPr>
              <a:t>Solids analysis for the City of Albany, 2012</a:t>
            </a:r>
          </a:p>
        </p:txBody>
      </p:sp>
    </p:spTree>
    <p:extLst>
      <p:ext uri="{BB962C8B-B14F-4D97-AF65-F5344CB8AC3E}">
        <p14:creationId xmlns:p14="http://schemas.microsoft.com/office/powerpoint/2010/main" val="6127153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381000" y="76200"/>
            <a:ext cx="8262937" cy="1143000"/>
          </a:xfrm>
        </p:spPr>
        <p:txBody>
          <a:bodyPr/>
          <a:lstStyle/>
          <a:p>
            <a:pPr eaLnBrk="1" hangingPunct="1">
              <a:defRPr/>
            </a:pPr>
            <a:r>
              <a:rPr lang="en-US" sz="2800" dirty="0"/>
              <a:t>Dissolved Air Floatation</a:t>
            </a:r>
          </a:p>
        </p:txBody>
      </p:sp>
      <p:sp>
        <p:nvSpPr>
          <p:cNvPr id="4" name="Rectangle 3"/>
          <p:cNvSpPr/>
          <p:nvPr/>
        </p:nvSpPr>
        <p:spPr>
          <a:xfrm>
            <a:off x="237648" y="931790"/>
            <a:ext cx="8549640" cy="1532727"/>
          </a:xfrm>
          <a:prstGeom prst="rect">
            <a:avLst/>
          </a:prstGeom>
        </p:spPr>
        <p:txBody>
          <a:bodyPr wrap="square">
            <a:spAutoFit/>
          </a:bodyPr>
          <a:lstStyle/>
          <a:p>
            <a:pPr marL="342900" indent="-342900" eaLnBrk="1" hangingPunct="1">
              <a:spcBef>
                <a:spcPct val="20000"/>
              </a:spcBef>
              <a:spcAft>
                <a:spcPct val="40000"/>
              </a:spcAft>
              <a:buFont typeface="Arial" panose="020B0604020202020204" pitchFamily="34" charset="0"/>
              <a:buChar char="•"/>
            </a:pPr>
            <a:r>
              <a:rPr lang="en-US" sz="1800" dirty="0">
                <a:solidFill>
                  <a:srgbClr val="005595"/>
                </a:solidFill>
                <a:latin typeface="+mn-lt"/>
              </a:rPr>
              <a:t>In use since the late 1960’s</a:t>
            </a:r>
          </a:p>
          <a:p>
            <a:pPr marL="342900" indent="-342900" eaLnBrk="1" hangingPunct="1">
              <a:spcBef>
                <a:spcPct val="20000"/>
              </a:spcBef>
              <a:spcAft>
                <a:spcPct val="40000"/>
              </a:spcAft>
              <a:buFont typeface="Arial" panose="020B0604020202020204" pitchFamily="34" charset="0"/>
              <a:buChar char="•"/>
            </a:pPr>
            <a:r>
              <a:rPr lang="en-US" sz="1800" dirty="0">
                <a:solidFill>
                  <a:srgbClr val="005595"/>
                </a:solidFill>
                <a:latin typeface="+mn-lt"/>
              </a:rPr>
              <a:t>Uses micro air bubbles to attached and float flocculated particles and solids to the surface for removal.  Primarily for low solids and algae</a:t>
            </a:r>
          </a:p>
          <a:p>
            <a:pPr marL="342900" indent="-342900" eaLnBrk="1" hangingPunct="1">
              <a:spcBef>
                <a:spcPct val="20000"/>
              </a:spcBef>
              <a:spcAft>
                <a:spcPct val="40000"/>
              </a:spcAft>
              <a:buFont typeface="Arial" panose="020B0604020202020204" pitchFamily="34" charset="0"/>
              <a:buChar char="•"/>
            </a:pPr>
            <a:r>
              <a:rPr lang="en-US" sz="1800" dirty="0">
                <a:solidFill>
                  <a:srgbClr val="005595"/>
                </a:solidFill>
                <a:latin typeface="+mn-lt"/>
              </a:rPr>
              <a:t>Loading rate is 2-6 </a:t>
            </a:r>
            <a:r>
              <a:rPr lang="en-US" sz="1800" dirty="0" err="1">
                <a:solidFill>
                  <a:srgbClr val="005595"/>
                </a:solidFill>
                <a:latin typeface="+mn-lt"/>
              </a:rPr>
              <a:t>gpm</a:t>
            </a:r>
            <a:r>
              <a:rPr lang="en-US" sz="1800" dirty="0">
                <a:solidFill>
                  <a:srgbClr val="005595"/>
                </a:solidFill>
                <a:latin typeface="+mn-lt"/>
              </a:rPr>
              <a:t>/ft</a:t>
            </a:r>
            <a:r>
              <a:rPr lang="en-US" sz="1800" baseline="30000" dirty="0">
                <a:solidFill>
                  <a:srgbClr val="005595"/>
                </a:solidFill>
                <a:latin typeface="+mn-lt"/>
              </a:rPr>
              <a:t>2</a:t>
            </a:r>
            <a:r>
              <a:rPr lang="en-US" sz="1800" dirty="0">
                <a:solidFill>
                  <a:srgbClr val="005595"/>
                </a:solidFill>
                <a:latin typeface="+mn-lt"/>
              </a:rPr>
              <a:t> (6 – 20 </a:t>
            </a:r>
            <a:r>
              <a:rPr lang="en-US" sz="1800" dirty="0" err="1">
                <a:solidFill>
                  <a:srgbClr val="005595"/>
                </a:solidFill>
                <a:latin typeface="+mn-lt"/>
              </a:rPr>
              <a:t>gpm</a:t>
            </a:r>
            <a:r>
              <a:rPr lang="en-US" sz="1800" dirty="0">
                <a:solidFill>
                  <a:srgbClr val="005595"/>
                </a:solidFill>
                <a:latin typeface="+mn-lt"/>
              </a:rPr>
              <a:t>/ft</a:t>
            </a:r>
            <a:r>
              <a:rPr lang="en-US" sz="1800" baseline="30000" dirty="0">
                <a:solidFill>
                  <a:srgbClr val="005595"/>
                </a:solidFill>
                <a:latin typeface="+mn-lt"/>
              </a:rPr>
              <a:t>2</a:t>
            </a:r>
            <a:r>
              <a:rPr lang="en-US" sz="1800" dirty="0">
                <a:solidFill>
                  <a:srgbClr val="005595"/>
                </a:solidFill>
                <a:latin typeface="+mn-lt"/>
              </a:rPr>
              <a:t> for high rate)</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2573482"/>
            <a:ext cx="6953740" cy="4267200"/>
          </a:xfrm>
          <a:prstGeom prst="rect">
            <a:avLst/>
          </a:prstGeom>
        </p:spPr>
      </p:pic>
    </p:spTree>
    <p:extLst>
      <p:ext uri="{BB962C8B-B14F-4D97-AF65-F5344CB8AC3E}">
        <p14:creationId xmlns:p14="http://schemas.microsoft.com/office/powerpoint/2010/main" val="3533637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381000" y="76200"/>
            <a:ext cx="8262937" cy="1143000"/>
          </a:xfrm>
        </p:spPr>
        <p:txBody>
          <a:bodyPr/>
          <a:lstStyle/>
          <a:p>
            <a:pPr eaLnBrk="1" hangingPunct="1">
              <a:defRPr/>
            </a:pPr>
            <a:r>
              <a:rPr lang="en-US" sz="2800" dirty="0"/>
              <a:t>Sand Ballasted Flocculation</a:t>
            </a:r>
          </a:p>
        </p:txBody>
      </p:sp>
      <p:pic>
        <p:nvPicPr>
          <p:cNvPr id="31746" name="Picture 2" descr="http://www.krugerusa.com/kruger-usa/ressources/images/14/54962,Schema-Actiflo_Turbomi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895" y="2292992"/>
            <a:ext cx="8211505" cy="433640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65760" y="1066800"/>
            <a:ext cx="8549640" cy="1366528"/>
          </a:xfrm>
          <a:prstGeom prst="rect">
            <a:avLst/>
          </a:prstGeom>
        </p:spPr>
        <p:txBody>
          <a:bodyPr wrap="square">
            <a:spAutoFit/>
          </a:bodyPr>
          <a:lstStyle/>
          <a:p>
            <a:pPr marL="342900" indent="-342900" eaLnBrk="1" hangingPunct="1">
              <a:spcBef>
                <a:spcPct val="20000"/>
              </a:spcBef>
              <a:spcAft>
                <a:spcPct val="40000"/>
              </a:spcAft>
              <a:buFont typeface="Arial" panose="020B0604020202020204" pitchFamily="34" charset="0"/>
              <a:buChar char="•"/>
            </a:pPr>
            <a:r>
              <a:rPr lang="en-US" sz="1800" dirty="0">
                <a:solidFill>
                  <a:srgbClr val="005595"/>
                </a:solidFill>
                <a:latin typeface="+mn-lt"/>
              </a:rPr>
              <a:t>Introduced in 1989, the Actiflo® process from Kruger uses microsand and polymer injected into the floc chamber that allows the flocculated particles to settle out much faster through parallel plates.</a:t>
            </a:r>
          </a:p>
          <a:p>
            <a:pPr marL="342900" indent="-342900" eaLnBrk="1" hangingPunct="1">
              <a:spcBef>
                <a:spcPct val="20000"/>
              </a:spcBef>
              <a:spcAft>
                <a:spcPct val="40000"/>
              </a:spcAft>
              <a:buFont typeface="Arial" panose="020B0604020202020204" pitchFamily="34" charset="0"/>
              <a:buChar char="•"/>
            </a:pPr>
            <a:r>
              <a:rPr lang="en-US" sz="1800" dirty="0">
                <a:solidFill>
                  <a:srgbClr val="005595"/>
                </a:solidFill>
                <a:latin typeface="+mn-lt"/>
              </a:rPr>
              <a:t>Microsand is continuously recirculated </a:t>
            </a:r>
          </a:p>
        </p:txBody>
      </p:sp>
      <p:sp>
        <p:nvSpPr>
          <p:cNvPr id="7" name="Rectangle 6"/>
          <p:cNvSpPr/>
          <p:nvPr/>
        </p:nvSpPr>
        <p:spPr>
          <a:xfrm>
            <a:off x="30480" y="5562600"/>
            <a:ext cx="2657952" cy="646331"/>
          </a:xfrm>
          <a:prstGeom prst="rect">
            <a:avLst/>
          </a:prstGeom>
        </p:spPr>
        <p:txBody>
          <a:bodyPr wrap="square">
            <a:spAutoFit/>
          </a:bodyPr>
          <a:lstStyle/>
          <a:p>
            <a:pPr eaLnBrk="1" hangingPunct="1">
              <a:spcBef>
                <a:spcPct val="20000"/>
              </a:spcBef>
              <a:spcAft>
                <a:spcPct val="40000"/>
              </a:spcAft>
            </a:pPr>
            <a:r>
              <a:rPr lang="en-US" sz="1800" dirty="0">
                <a:solidFill>
                  <a:srgbClr val="005595"/>
                </a:solidFill>
                <a:latin typeface="+mn-lt"/>
              </a:rPr>
              <a:t>Water with coagulant enters rapid mix tank</a:t>
            </a:r>
          </a:p>
        </p:txBody>
      </p:sp>
      <p:sp>
        <p:nvSpPr>
          <p:cNvPr id="9" name="Rectangle 8"/>
          <p:cNvSpPr/>
          <p:nvPr/>
        </p:nvSpPr>
        <p:spPr>
          <a:xfrm>
            <a:off x="4413166" y="6058763"/>
            <a:ext cx="1565197" cy="646331"/>
          </a:xfrm>
          <a:prstGeom prst="rect">
            <a:avLst/>
          </a:prstGeom>
        </p:spPr>
        <p:txBody>
          <a:bodyPr wrap="square">
            <a:spAutoFit/>
          </a:bodyPr>
          <a:lstStyle/>
          <a:p>
            <a:pPr eaLnBrk="1" hangingPunct="1">
              <a:spcBef>
                <a:spcPts val="0"/>
              </a:spcBef>
              <a:spcAft>
                <a:spcPts val="0"/>
              </a:spcAft>
            </a:pPr>
            <a:r>
              <a:rPr lang="en-US" sz="1800" dirty="0">
                <a:solidFill>
                  <a:srgbClr val="005595"/>
                </a:solidFill>
                <a:latin typeface="+mn-lt"/>
              </a:rPr>
              <a:t>Flocculation tank</a:t>
            </a:r>
          </a:p>
        </p:txBody>
      </p:sp>
      <p:sp>
        <p:nvSpPr>
          <p:cNvPr id="10" name="Rectangle 9"/>
          <p:cNvSpPr/>
          <p:nvPr/>
        </p:nvSpPr>
        <p:spPr>
          <a:xfrm>
            <a:off x="6576894" y="5874097"/>
            <a:ext cx="1770103" cy="369332"/>
          </a:xfrm>
          <a:prstGeom prst="rect">
            <a:avLst/>
          </a:prstGeom>
        </p:spPr>
        <p:txBody>
          <a:bodyPr wrap="square">
            <a:spAutoFit/>
          </a:bodyPr>
          <a:lstStyle/>
          <a:p>
            <a:pPr eaLnBrk="1" hangingPunct="1">
              <a:spcBef>
                <a:spcPts val="0"/>
              </a:spcBef>
              <a:spcAft>
                <a:spcPts val="0"/>
              </a:spcAft>
            </a:pPr>
            <a:r>
              <a:rPr lang="en-US" sz="1800" dirty="0">
                <a:solidFill>
                  <a:srgbClr val="005595"/>
                </a:solidFill>
                <a:latin typeface="+mn-lt"/>
              </a:rPr>
              <a:t>Plate settlers</a:t>
            </a:r>
          </a:p>
        </p:txBody>
      </p:sp>
      <p:sp>
        <p:nvSpPr>
          <p:cNvPr id="11" name="Rectangle 10"/>
          <p:cNvSpPr/>
          <p:nvPr/>
        </p:nvSpPr>
        <p:spPr>
          <a:xfrm>
            <a:off x="8110536" y="4336803"/>
            <a:ext cx="1066801" cy="646331"/>
          </a:xfrm>
          <a:prstGeom prst="rect">
            <a:avLst/>
          </a:prstGeom>
        </p:spPr>
        <p:txBody>
          <a:bodyPr wrap="square">
            <a:spAutoFit/>
          </a:bodyPr>
          <a:lstStyle/>
          <a:p>
            <a:pPr eaLnBrk="1" hangingPunct="1">
              <a:spcBef>
                <a:spcPts val="0"/>
              </a:spcBef>
              <a:spcAft>
                <a:spcPts val="0"/>
              </a:spcAft>
            </a:pPr>
            <a:r>
              <a:rPr lang="en-US" sz="1800" dirty="0">
                <a:solidFill>
                  <a:srgbClr val="005595"/>
                </a:solidFill>
                <a:latin typeface="+mn-lt"/>
              </a:rPr>
              <a:t>Clarified water</a:t>
            </a:r>
          </a:p>
        </p:txBody>
      </p:sp>
      <p:sp>
        <p:nvSpPr>
          <p:cNvPr id="12" name="Rectangle 11"/>
          <p:cNvSpPr/>
          <p:nvPr/>
        </p:nvSpPr>
        <p:spPr>
          <a:xfrm>
            <a:off x="3075383" y="6444733"/>
            <a:ext cx="1565197" cy="369332"/>
          </a:xfrm>
          <a:prstGeom prst="rect">
            <a:avLst/>
          </a:prstGeom>
        </p:spPr>
        <p:txBody>
          <a:bodyPr wrap="square">
            <a:spAutoFit/>
          </a:bodyPr>
          <a:lstStyle/>
          <a:p>
            <a:pPr eaLnBrk="1" hangingPunct="1">
              <a:spcBef>
                <a:spcPts val="0"/>
              </a:spcBef>
              <a:spcAft>
                <a:spcPts val="0"/>
              </a:spcAft>
            </a:pPr>
            <a:r>
              <a:rPr lang="en-US" sz="1800" dirty="0">
                <a:solidFill>
                  <a:srgbClr val="005595"/>
                </a:solidFill>
                <a:latin typeface="+mn-lt"/>
              </a:rPr>
              <a:t>Rapid Mix</a:t>
            </a:r>
          </a:p>
        </p:txBody>
      </p:sp>
      <p:sp>
        <p:nvSpPr>
          <p:cNvPr id="13" name="Rectangle 12"/>
          <p:cNvSpPr/>
          <p:nvPr/>
        </p:nvSpPr>
        <p:spPr>
          <a:xfrm>
            <a:off x="6470807" y="1898314"/>
            <a:ext cx="2673193" cy="369332"/>
          </a:xfrm>
          <a:prstGeom prst="rect">
            <a:avLst/>
          </a:prstGeom>
        </p:spPr>
        <p:txBody>
          <a:bodyPr wrap="square">
            <a:spAutoFit/>
          </a:bodyPr>
          <a:lstStyle/>
          <a:p>
            <a:pPr eaLnBrk="1" hangingPunct="1">
              <a:spcBef>
                <a:spcPts val="0"/>
              </a:spcBef>
              <a:spcAft>
                <a:spcPts val="0"/>
              </a:spcAft>
            </a:pPr>
            <a:r>
              <a:rPr lang="en-US" sz="1800" dirty="0">
                <a:solidFill>
                  <a:srgbClr val="005595"/>
                </a:solidFill>
                <a:latin typeface="+mn-lt"/>
              </a:rPr>
              <a:t>Sand Recirculated</a:t>
            </a:r>
          </a:p>
        </p:txBody>
      </p:sp>
    </p:spTree>
    <p:extLst>
      <p:ext uri="{BB962C8B-B14F-4D97-AF65-F5344CB8AC3E}">
        <p14:creationId xmlns:p14="http://schemas.microsoft.com/office/powerpoint/2010/main" val="3864391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386921" y="228600"/>
            <a:ext cx="8001000" cy="1143000"/>
          </a:xfrm>
        </p:spPr>
        <p:txBody>
          <a:bodyPr/>
          <a:lstStyle/>
          <a:p>
            <a:pPr eaLnBrk="1" hangingPunct="1">
              <a:defRPr/>
            </a:pPr>
            <a:r>
              <a:rPr lang="en-US" sz="3300" dirty="0"/>
              <a:t>Clarification/Sedimentation</a:t>
            </a:r>
            <a:br>
              <a:rPr lang="en-US" sz="3300" dirty="0"/>
            </a:br>
            <a:r>
              <a:rPr lang="en-US" sz="3300" dirty="0"/>
              <a:t>(Conventional Filtration)</a:t>
            </a:r>
          </a:p>
        </p:txBody>
      </p:sp>
      <p:sp>
        <p:nvSpPr>
          <p:cNvPr id="18435" name="Rectangle 4"/>
          <p:cNvSpPr>
            <a:spLocks noGrp="1" noChangeArrowheads="1"/>
          </p:cNvSpPr>
          <p:nvPr>
            <p:ph type="body" sz="half" idx="2"/>
          </p:nvPr>
        </p:nvSpPr>
        <p:spPr>
          <a:xfrm>
            <a:off x="3657600" y="1726580"/>
            <a:ext cx="5105400" cy="2540620"/>
          </a:xfrm>
        </p:spPr>
        <p:txBody>
          <a:bodyPr/>
          <a:lstStyle/>
          <a:p>
            <a:pPr marL="0" indent="0" eaLnBrk="1" hangingPunct="1">
              <a:spcAft>
                <a:spcPct val="40000"/>
              </a:spcAft>
              <a:buNone/>
            </a:pPr>
            <a:r>
              <a:rPr lang="en-US" sz="2600" dirty="0"/>
              <a:t>Clarification is generally considered to consist of any process or combination of processes which reduce suspended matter prior to filtration.</a:t>
            </a:r>
          </a:p>
          <a:p>
            <a:pPr marL="0" indent="0" eaLnBrk="1" hangingPunct="1">
              <a:spcAft>
                <a:spcPct val="40000"/>
              </a:spcAft>
              <a:buNone/>
            </a:pPr>
            <a:r>
              <a:rPr lang="en-US" sz="2600" dirty="0"/>
              <a:t>Sedimentation is clarification that relies on gravity to settle particles out.</a:t>
            </a:r>
            <a:endParaRPr lang="en-US" sz="2400" dirty="0"/>
          </a:p>
          <a:p>
            <a:pPr marL="0" indent="0" eaLnBrk="1" hangingPunct="1">
              <a:spcAft>
                <a:spcPct val="40000"/>
              </a:spcAft>
              <a:buNone/>
            </a:pPr>
            <a:r>
              <a:rPr lang="en-US" sz="2600" dirty="0"/>
              <a:t> </a:t>
            </a:r>
          </a:p>
        </p:txBody>
      </p:sp>
      <p:pic>
        <p:nvPicPr>
          <p:cNvPr id="18436" name="Picture 10" descr="C:\Documents and Settings\Larry DeMers\My Documents\Photos\LA-CorpsPBT\Sed2.jpg"/>
          <p:cNvPicPr>
            <a:picLocks noGrp="1" noChangeAspect="1" noChangeArrowheads="1"/>
          </p:cNvPicPr>
          <p:nvPr>
            <p:ph type="clipArt" sz="half" idx="1"/>
          </p:nvPr>
        </p:nvPicPr>
        <p:blipFill>
          <a:blip r:embed="rId3" cstate="print">
            <a:extLst>
              <a:ext uri="{28A0092B-C50C-407E-A947-70E740481C1C}">
                <a14:useLocalDpi xmlns:a14="http://schemas.microsoft.com/office/drawing/2010/main" val="0"/>
              </a:ext>
            </a:extLst>
          </a:blip>
          <a:srcRect/>
          <a:stretch>
            <a:fillRect/>
          </a:stretch>
        </p:blipFill>
        <p:spPr>
          <a:xfrm>
            <a:off x="404755" y="1752600"/>
            <a:ext cx="3086100" cy="4114800"/>
          </a:xfrm>
          <a:noFill/>
          <a:ln w="3175">
            <a:solidFill>
              <a:schemeClr val="bg1"/>
            </a:solidFill>
            <a:miter lim="800000"/>
            <a:headEnd/>
            <a:tailEnd/>
          </a:ln>
        </p:spPr>
      </p:pic>
    </p:spTree>
    <p:extLst>
      <p:ext uri="{BB962C8B-B14F-4D97-AF65-F5344CB8AC3E}">
        <p14:creationId xmlns:p14="http://schemas.microsoft.com/office/powerpoint/2010/main" val="21616740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n-US" sz="2400" dirty="0"/>
              <a:t>Contact Adsorption Clarifiers</a:t>
            </a:r>
          </a:p>
        </p:txBody>
      </p:sp>
      <p:sp>
        <p:nvSpPr>
          <p:cNvPr id="37891" name="Rectangle 3"/>
          <p:cNvSpPr>
            <a:spLocks noGrp="1" noChangeArrowheads="1"/>
          </p:cNvSpPr>
          <p:nvPr>
            <p:ph type="body" idx="1"/>
          </p:nvPr>
        </p:nvSpPr>
        <p:spPr/>
        <p:txBody>
          <a:bodyPr/>
          <a:lstStyle/>
          <a:p>
            <a:pPr>
              <a:lnSpc>
                <a:spcPct val="90000"/>
              </a:lnSpc>
            </a:pPr>
            <a:r>
              <a:rPr lang="en-US"/>
              <a:t>Coagulated water flows up through clarifier.</a:t>
            </a:r>
          </a:p>
          <a:p>
            <a:pPr>
              <a:lnSpc>
                <a:spcPct val="90000"/>
              </a:lnSpc>
            </a:pPr>
            <a:endParaRPr lang="en-US"/>
          </a:p>
          <a:p>
            <a:pPr>
              <a:lnSpc>
                <a:spcPct val="90000"/>
              </a:lnSpc>
            </a:pPr>
            <a:r>
              <a:rPr lang="en-US"/>
              <a:t>Clarifier media either gravel or plastic beads.  Clarifier is periodically “rinsed” of solids.</a:t>
            </a:r>
          </a:p>
          <a:p>
            <a:pPr>
              <a:lnSpc>
                <a:spcPct val="90000"/>
              </a:lnSpc>
            </a:pPr>
            <a:endParaRPr lang="en-US"/>
          </a:p>
          <a:p>
            <a:pPr>
              <a:lnSpc>
                <a:spcPct val="90000"/>
              </a:lnSpc>
            </a:pPr>
            <a:r>
              <a:rPr lang="en-US"/>
              <a:t>Clarified water flows onto filter.</a:t>
            </a:r>
          </a:p>
          <a:p>
            <a:pPr>
              <a:lnSpc>
                <a:spcPct val="90000"/>
              </a:lnSpc>
            </a:pPr>
            <a:endParaRPr lang="en-US"/>
          </a:p>
          <a:p>
            <a:pPr>
              <a:lnSpc>
                <a:spcPct val="90000"/>
              </a:lnSpc>
            </a:pPr>
            <a:r>
              <a:rPr lang="en-US"/>
              <a:t>Configured as a package plant, small footprint, easy to increase the capacity.</a:t>
            </a:r>
          </a:p>
        </p:txBody>
      </p:sp>
    </p:spTree>
    <p:extLst>
      <p:ext uri="{BB962C8B-B14F-4D97-AF65-F5344CB8AC3E}">
        <p14:creationId xmlns:p14="http://schemas.microsoft.com/office/powerpoint/2010/main" val="33691235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p:cNvSpPr txBox="1">
            <a:spLocks/>
          </p:cNvSpPr>
          <p:nvPr/>
        </p:nvSpPr>
        <p:spPr bwMode="auto">
          <a:xfrm>
            <a:off x="287709" y="1163231"/>
            <a:ext cx="8780091" cy="221373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868363" lvl="1" indent="-342900" eaLnBrk="0" hangingPunct="0">
              <a:spcBef>
                <a:spcPts val="0"/>
              </a:spcBef>
              <a:buClr>
                <a:schemeClr val="tx2"/>
              </a:buClr>
              <a:buSzPct val="95000"/>
            </a:pPr>
            <a:r>
              <a:rPr kumimoji="0" lang="en-US" sz="1800" b="0" i="0" u="none" strike="noStrike" kern="1200" cap="none" spc="0" normalizeH="0" baseline="0" noProof="0" dirty="0">
                <a:ln>
                  <a:noFill/>
                </a:ln>
                <a:solidFill>
                  <a:srgbClr val="C00000"/>
                </a:solidFill>
                <a:effectLst/>
                <a:uLnTx/>
                <a:uFillTx/>
                <a:latin typeface="Univers"/>
              </a:rPr>
              <a:t>52 = flocculation layer</a:t>
            </a:r>
          </a:p>
          <a:p>
            <a:pPr marL="868363" lvl="1" indent="-342900" eaLnBrk="0" hangingPunct="0">
              <a:spcBef>
                <a:spcPts val="0"/>
              </a:spcBef>
              <a:buClr>
                <a:schemeClr val="tx2"/>
              </a:buClr>
              <a:buSzPct val="95000"/>
            </a:pPr>
            <a:r>
              <a:rPr lang="en-US" sz="1800" dirty="0">
                <a:solidFill>
                  <a:srgbClr val="C00000"/>
                </a:solidFill>
                <a:latin typeface="Univers"/>
              </a:rPr>
              <a:t>54 = transition layer             Contact Adsorption Clarifier (</a:t>
            </a:r>
            <a:r>
              <a:rPr lang="en-US" sz="1800" dirty="0" err="1">
                <a:solidFill>
                  <a:srgbClr val="C00000"/>
                </a:solidFill>
                <a:latin typeface="Univers"/>
              </a:rPr>
              <a:t>ContaClarifier</a:t>
            </a:r>
            <a:r>
              <a:rPr lang="en-US" sz="1800" dirty="0">
                <a:solidFill>
                  <a:srgbClr val="C00000"/>
                </a:solidFill>
                <a:latin typeface="Univers"/>
              </a:rPr>
              <a:t>™)</a:t>
            </a:r>
          </a:p>
          <a:p>
            <a:pPr marL="868363" lvl="1" indent="-342900" eaLnBrk="0" hangingPunct="0">
              <a:spcBef>
                <a:spcPts val="0"/>
              </a:spcBef>
              <a:buClr>
                <a:schemeClr val="tx2"/>
              </a:buClr>
              <a:buSzPct val="95000"/>
            </a:pPr>
            <a:r>
              <a:rPr kumimoji="0" lang="en-US" sz="1800" b="0" i="0" u="none" strike="noStrike" kern="1200" cap="none" spc="0" normalizeH="0" baseline="0" noProof="0" dirty="0">
                <a:ln>
                  <a:noFill/>
                </a:ln>
                <a:solidFill>
                  <a:srgbClr val="C00000"/>
                </a:solidFill>
                <a:effectLst/>
                <a:uLnTx/>
                <a:uFillTx/>
                <a:latin typeface="Univers"/>
              </a:rPr>
              <a:t>56 = filtration layer</a:t>
            </a:r>
          </a:p>
          <a:p>
            <a:pPr marL="868363" lvl="1" indent="-342900" eaLnBrk="0" hangingPunct="0">
              <a:spcBef>
                <a:spcPts val="0"/>
              </a:spcBef>
              <a:buClr>
                <a:schemeClr val="tx2"/>
              </a:buClr>
              <a:buSzPct val="95000"/>
            </a:pPr>
            <a:r>
              <a:rPr lang="en-US" sz="1800" dirty="0">
                <a:solidFill>
                  <a:srgbClr val="0070C0"/>
                </a:solidFill>
                <a:latin typeface="Univers"/>
              </a:rPr>
              <a:t>40 = Tri-media rapid sand filter (anthracite, sand, garnet)        Polishing Filter</a:t>
            </a:r>
            <a:endParaRPr kumimoji="0" lang="en-US" sz="1800" b="0" i="0" u="none" strike="noStrike" kern="1200" cap="none" spc="0" normalizeH="0" baseline="0" noProof="0" dirty="0">
              <a:ln>
                <a:noFill/>
              </a:ln>
              <a:solidFill>
                <a:srgbClr val="0070C0"/>
              </a:solidFill>
              <a:effectLst/>
              <a:uLnTx/>
              <a:uFillTx/>
              <a:latin typeface="Univers"/>
            </a:endParaRPr>
          </a:p>
          <a:p>
            <a:pPr marL="411163" marR="0" lvl="0" indent="-342900" algn="l" defTabSz="914400" rtl="0" eaLnBrk="1" fontAlgn="base" latinLnBrk="0" hangingPunct="1">
              <a:lnSpc>
                <a:spcPct val="100000"/>
              </a:lnSpc>
              <a:spcBef>
                <a:spcPts val="700"/>
              </a:spcBef>
              <a:spcAft>
                <a:spcPct val="50000"/>
              </a:spcAft>
              <a:buClr>
                <a:schemeClr val="tx2"/>
              </a:buClr>
              <a:buSzPct val="95000"/>
              <a:buFont typeface="Wingdings" pitchFamily="2" charset="2"/>
              <a:buNone/>
              <a:tabLst/>
              <a:defRPr/>
            </a:pPr>
            <a:endParaRPr kumimoji="0" lang="en-US" sz="1600" b="0" i="0" u="none" strike="noStrike" kern="1200" cap="none" spc="0" normalizeH="0" baseline="0" noProof="0" dirty="0">
              <a:ln>
                <a:noFill/>
              </a:ln>
              <a:solidFill>
                <a:schemeClr val="tx1"/>
              </a:solidFill>
              <a:effectLst/>
              <a:uLnTx/>
              <a:uFillTx/>
              <a:latin typeface="+mn-lt"/>
              <a:ea typeface="+mn-ea"/>
              <a:cs typeface="+mn-cs"/>
            </a:endParaRPr>
          </a:p>
        </p:txBody>
      </p:sp>
      <p:sp>
        <p:nvSpPr>
          <p:cNvPr id="167938" name="Rectangle 2"/>
          <p:cNvSpPr>
            <a:spLocks noGrp="1" noChangeArrowheads="1"/>
          </p:cNvSpPr>
          <p:nvPr>
            <p:ph type="title"/>
          </p:nvPr>
        </p:nvSpPr>
        <p:spPr>
          <a:xfrm>
            <a:off x="389887" y="38100"/>
            <a:ext cx="8001000" cy="811719"/>
          </a:xfrm>
        </p:spPr>
        <p:txBody>
          <a:bodyPr/>
          <a:lstStyle/>
          <a:p>
            <a:pPr eaLnBrk="1" hangingPunct="1">
              <a:defRPr/>
            </a:pPr>
            <a:r>
              <a:rPr lang="en-US" sz="2400" dirty="0"/>
              <a:t>Contact Adsorption Clarifier</a:t>
            </a:r>
          </a:p>
        </p:txBody>
      </p:sp>
      <p:pic>
        <p:nvPicPr>
          <p:cNvPr id="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514066"/>
            <a:ext cx="8686800" cy="4152073"/>
          </a:xfrm>
          <a:prstGeom prst="rect">
            <a:avLst/>
          </a:prstGeom>
          <a:noFill/>
          <a:ln w="9525">
            <a:solidFill>
              <a:schemeClr val="bg1"/>
            </a:solidFill>
            <a:miter lim="800000"/>
            <a:headEnd/>
            <a:tailEnd/>
          </a:ln>
          <a:effectLst/>
        </p:spPr>
      </p:pic>
      <p:sp>
        <p:nvSpPr>
          <p:cNvPr id="6" name="Rounded Rectangle 5"/>
          <p:cNvSpPr/>
          <p:nvPr/>
        </p:nvSpPr>
        <p:spPr>
          <a:xfrm>
            <a:off x="4079891" y="4701095"/>
            <a:ext cx="4125708" cy="961133"/>
          </a:xfrm>
          <a:prstGeom prst="roundRect">
            <a:avLst/>
          </a:prstGeom>
          <a:noFill/>
          <a:ln w="47625">
            <a:solidFill>
              <a:srgbClr val="0055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sp>
        <p:nvSpPr>
          <p:cNvPr id="7" name="Rounded Rectangle 6"/>
          <p:cNvSpPr/>
          <p:nvPr/>
        </p:nvSpPr>
        <p:spPr>
          <a:xfrm>
            <a:off x="2273351" y="4062420"/>
            <a:ext cx="1670986" cy="1410495"/>
          </a:xfrm>
          <a:prstGeom prst="roundRect">
            <a:avLst/>
          </a:prstGeom>
          <a:noFill/>
          <a:ln w="476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Brace 7"/>
          <p:cNvSpPr/>
          <p:nvPr/>
        </p:nvSpPr>
        <p:spPr>
          <a:xfrm>
            <a:off x="3207429" y="1181100"/>
            <a:ext cx="192237" cy="861275"/>
          </a:xfrm>
          <a:prstGeom prst="rightBrace">
            <a:avLst/>
          </a:prstGeom>
          <a:ln w="19050">
            <a:solidFill>
              <a:srgbClr val="00559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Right Brace 8"/>
          <p:cNvSpPr/>
          <p:nvPr/>
        </p:nvSpPr>
        <p:spPr>
          <a:xfrm>
            <a:off x="6705600" y="1976102"/>
            <a:ext cx="207024" cy="361985"/>
          </a:xfrm>
          <a:prstGeom prst="rightBrace">
            <a:avLst/>
          </a:prstGeom>
          <a:ln w="19050">
            <a:solidFill>
              <a:srgbClr val="00559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Freeform 9"/>
          <p:cNvSpPr/>
          <p:nvPr/>
        </p:nvSpPr>
        <p:spPr>
          <a:xfrm>
            <a:off x="545681" y="3402941"/>
            <a:ext cx="8236628" cy="2546701"/>
          </a:xfrm>
          <a:custGeom>
            <a:avLst/>
            <a:gdLst>
              <a:gd name="connsiteX0" fmla="*/ 83128 w 6614556"/>
              <a:gd name="connsiteY0" fmla="*/ 1484415 h 2422872"/>
              <a:gd name="connsiteX1" fmla="*/ 47502 w 6614556"/>
              <a:gd name="connsiteY1" fmla="*/ 1508166 h 2422872"/>
              <a:gd name="connsiteX2" fmla="*/ 0 w 6614556"/>
              <a:gd name="connsiteY2" fmla="*/ 1638795 h 2422872"/>
              <a:gd name="connsiteX3" fmla="*/ 11876 w 6614556"/>
              <a:gd name="connsiteY3" fmla="*/ 1864426 h 2422872"/>
              <a:gd name="connsiteX4" fmla="*/ 23751 w 6614556"/>
              <a:gd name="connsiteY4" fmla="*/ 1900052 h 2422872"/>
              <a:gd name="connsiteX5" fmla="*/ 47502 w 6614556"/>
              <a:gd name="connsiteY5" fmla="*/ 1995054 h 2422872"/>
              <a:gd name="connsiteX6" fmla="*/ 59377 w 6614556"/>
              <a:gd name="connsiteY6" fmla="*/ 2030680 h 2422872"/>
              <a:gd name="connsiteX7" fmla="*/ 95003 w 6614556"/>
              <a:gd name="connsiteY7" fmla="*/ 2054431 h 2422872"/>
              <a:gd name="connsiteX8" fmla="*/ 142504 w 6614556"/>
              <a:gd name="connsiteY8" fmla="*/ 2090057 h 2422872"/>
              <a:gd name="connsiteX9" fmla="*/ 178130 w 6614556"/>
              <a:gd name="connsiteY9" fmla="*/ 2125683 h 2422872"/>
              <a:gd name="connsiteX10" fmla="*/ 237507 w 6614556"/>
              <a:gd name="connsiteY10" fmla="*/ 2137558 h 2422872"/>
              <a:gd name="connsiteX11" fmla="*/ 273133 w 6614556"/>
              <a:gd name="connsiteY11" fmla="*/ 2149433 h 2422872"/>
              <a:gd name="connsiteX12" fmla="*/ 439387 w 6614556"/>
              <a:gd name="connsiteY12" fmla="*/ 2173184 h 2422872"/>
              <a:gd name="connsiteX13" fmla="*/ 1852551 w 6614556"/>
              <a:gd name="connsiteY13" fmla="*/ 2161309 h 2422872"/>
              <a:gd name="connsiteX14" fmla="*/ 2030681 w 6614556"/>
              <a:gd name="connsiteY14" fmla="*/ 2137558 h 2422872"/>
              <a:gd name="connsiteX15" fmla="*/ 2090058 w 6614556"/>
              <a:gd name="connsiteY15" fmla="*/ 2078182 h 2422872"/>
              <a:gd name="connsiteX16" fmla="*/ 2161310 w 6614556"/>
              <a:gd name="connsiteY16" fmla="*/ 2006930 h 2422872"/>
              <a:gd name="connsiteX17" fmla="*/ 2185060 w 6614556"/>
              <a:gd name="connsiteY17" fmla="*/ 1935678 h 2422872"/>
              <a:gd name="connsiteX18" fmla="*/ 2208811 w 6614556"/>
              <a:gd name="connsiteY18" fmla="*/ 1852550 h 2422872"/>
              <a:gd name="connsiteX19" fmla="*/ 2196935 w 6614556"/>
              <a:gd name="connsiteY19" fmla="*/ 1401288 h 2422872"/>
              <a:gd name="connsiteX20" fmla="*/ 2185060 w 6614556"/>
              <a:gd name="connsiteY20" fmla="*/ 1365662 h 2422872"/>
              <a:gd name="connsiteX21" fmla="*/ 2173185 w 6614556"/>
              <a:gd name="connsiteY21" fmla="*/ 1318161 h 2422872"/>
              <a:gd name="connsiteX22" fmla="*/ 2125684 w 6614556"/>
              <a:gd name="connsiteY22" fmla="*/ 1235033 h 2422872"/>
              <a:gd name="connsiteX23" fmla="*/ 2078182 w 6614556"/>
              <a:gd name="connsiteY23" fmla="*/ 1128156 h 2422872"/>
              <a:gd name="connsiteX24" fmla="*/ 2101933 w 6614556"/>
              <a:gd name="connsiteY24" fmla="*/ 914400 h 2422872"/>
              <a:gd name="connsiteX25" fmla="*/ 2125684 w 6614556"/>
              <a:gd name="connsiteY25" fmla="*/ 878774 h 2422872"/>
              <a:gd name="connsiteX26" fmla="*/ 2161310 w 6614556"/>
              <a:gd name="connsiteY26" fmla="*/ 855023 h 2422872"/>
              <a:gd name="connsiteX27" fmla="*/ 2173185 w 6614556"/>
              <a:gd name="connsiteY27" fmla="*/ 819397 h 2422872"/>
              <a:gd name="connsiteX28" fmla="*/ 2208811 w 6614556"/>
              <a:gd name="connsiteY28" fmla="*/ 795646 h 2422872"/>
              <a:gd name="connsiteX29" fmla="*/ 2244437 w 6614556"/>
              <a:gd name="connsiteY29" fmla="*/ 760020 h 2422872"/>
              <a:gd name="connsiteX30" fmla="*/ 2268187 w 6614556"/>
              <a:gd name="connsiteY30" fmla="*/ 724395 h 2422872"/>
              <a:gd name="connsiteX31" fmla="*/ 2303813 w 6614556"/>
              <a:gd name="connsiteY31" fmla="*/ 688769 h 2422872"/>
              <a:gd name="connsiteX32" fmla="*/ 2375065 w 6614556"/>
              <a:gd name="connsiteY32" fmla="*/ 581891 h 2422872"/>
              <a:gd name="connsiteX33" fmla="*/ 2410691 w 6614556"/>
              <a:gd name="connsiteY33" fmla="*/ 534389 h 2422872"/>
              <a:gd name="connsiteX34" fmla="*/ 2434442 w 6614556"/>
              <a:gd name="connsiteY34" fmla="*/ 498763 h 2422872"/>
              <a:gd name="connsiteX35" fmla="*/ 2446317 w 6614556"/>
              <a:gd name="connsiteY35" fmla="*/ 463137 h 2422872"/>
              <a:gd name="connsiteX36" fmla="*/ 2470068 w 6614556"/>
              <a:gd name="connsiteY36" fmla="*/ 154379 h 2422872"/>
              <a:gd name="connsiteX37" fmla="*/ 2493819 w 6614556"/>
              <a:gd name="connsiteY37" fmla="*/ 118753 h 2422872"/>
              <a:gd name="connsiteX38" fmla="*/ 2565071 w 6614556"/>
              <a:gd name="connsiteY38" fmla="*/ 47501 h 2422872"/>
              <a:gd name="connsiteX39" fmla="*/ 2624447 w 6614556"/>
              <a:gd name="connsiteY39" fmla="*/ 35626 h 2422872"/>
              <a:gd name="connsiteX40" fmla="*/ 2660073 w 6614556"/>
              <a:gd name="connsiteY40" fmla="*/ 23750 h 2422872"/>
              <a:gd name="connsiteX41" fmla="*/ 2861954 w 6614556"/>
              <a:gd name="connsiteY41" fmla="*/ 11875 h 2422872"/>
              <a:gd name="connsiteX42" fmla="*/ 2980707 w 6614556"/>
              <a:gd name="connsiteY42" fmla="*/ 0 h 2422872"/>
              <a:gd name="connsiteX43" fmla="*/ 3562598 w 6614556"/>
              <a:gd name="connsiteY43" fmla="*/ 11875 h 2422872"/>
              <a:gd name="connsiteX44" fmla="*/ 3728852 w 6614556"/>
              <a:gd name="connsiteY44" fmla="*/ 35626 h 2422872"/>
              <a:gd name="connsiteX45" fmla="*/ 3823855 w 6614556"/>
              <a:gd name="connsiteY45" fmla="*/ 59376 h 2422872"/>
              <a:gd name="connsiteX46" fmla="*/ 3871356 w 6614556"/>
              <a:gd name="connsiteY46" fmla="*/ 95002 h 2422872"/>
              <a:gd name="connsiteX47" fmla="*/ 3895107 w 6614556"/>
              <a:gd name="connsiteY47" fmla="*/ 130628 h 2422872"/>
              <a:gd name="connsiteX48" fmla="*/ 3942608 w 6614556"/>
              <a:gd name="connsiteY48" fmla="*/ 154379 h 2422872"/>
              <a:gd name="connsiteX49" fmla="*/ 4013860 w 6614556"/>
              <a:gd name="connsiteY49" fmla="*/ 213756 h 2422872"/>
              <a:gd name="connsiteX50" fmla="*/ 4061361 w 6614556"/>
              <a:gd name="connsiteY50" fmla="*/ 296883 h 2422872"/>
              <a:gd name="connsiteX51" fmla="*/ 4073237 w 6614556"/>
              <a:gd name="connsiteY51" fmla="*/ 368135 h 2422872"/>
              <a:gd name="connsiteX52" fmla="*/ 4085112 w 6614556"/>
              <a:gd name="connsiteY52" fmla="*/ 403761 h 2422872"/>
              <a:gd name="connsiteX53" fmla="*/ 4096987 w 6614556"/>
              <a:gd name="connsiteY53" fmla="*/ 1330036 h 2422872"/>
              <a:gd name="connsiteX54" fmla="*/ 4120738 w 6614556"/>
              <a:gd name="connsiteY54" fmla="*/ 1674420 h 2422872"/>
              <a:gd name="connsiteX55" fmla="*/ 4132613 w 6614556"/>
              <a:gd name="connsiteY55" fmla="*/ 1793174 h 2422872"/>
              <a:gd name="connsiteX56" fmla="*/ 4144489 w 6614556"/>
              <a:gd name="connsiteY56" fmla="*/ 1828800 h 2422872"/>
              <a:gd name="connsiteX57" fmla="*/ 4156364 w 6614556"/>
              <a:gd name="connsiteY57" fmla="*/ 1888176 h 2422872"/>
              <a:gd name="connsiteX58" fmla="*/ 4168239 w 6614556"/>
              <a:gd name="connsiteY58" fmla="*/ 2006930 h 2422872"/>
              <a:gd name="connsiteX59" fmla="*/ 4180115 w 6614556"/>
              <a:gd name="connsiteY59" fmla="*/ 2042556 h 2422872"/>
              <a:gd name="connsiteX60" fmla="*/ 4227616 w 6614556"/>
              <a:gd name="connsiteY60" fmla="*/ 2078182 h 2422872"/>
              <a:gd name="connsiteX61" fmla="*/ 4322619 w 6614556"/>
              <a:gd name="connsiteY61" fmla="*/ 2137558 h 2422872"/>
              <a:gd name="connsiteX62" fmla="*/ 4405746 w 6614556"/>
              <a:gd name="connsiteY62" fmla="*/ 2185059 h 2422872"/>
              <a:gd name="connsiteX63" fmla="*/ 4512624 w 6614556"/>
              <a:gd name="connsiteY63" fmla="*/ 2208810 h 2422872"/>
              <a:gd name="connsiteX64" fmla="*/ 4643252 w 6614556"/>
              <a:gd name="connsiteY64" fmla="*/ 2232561 h 2422872"/>
              <a:gd name="connsiteX65" fmla="*/ 5581403 w 6614556"/>
              <a:gd name="connsiteY65" fmla="*/ 2291937 h 2422872"/>
              <a:gd name="connsiteX66" fmla="*/ 5640780 w 6614556"/>
              <a:gd name="connsiteY66" fmla="*/ 2303813 h 2422872"/>
              <a:gd name="connsiteX67" fmla="*/ 5676406 w 6614556"/>
              <a:gd name="connsiteY67" fmla="*/ 2315688 h 2422872"/>
              <a:gd name="connsiteX68" fmla="*/ 5747658 w 6614556"/>
              <a:gd name="connsiteY68" fmla="*/ 2327563 h 2422872"/>
              <a:gd name="connsiteX69" fmla="*/ 6495803 w 6614556"/>
              <a:gd name="connsiteY69" fmla="*/ 2339439 h 2422872"/>
              <a:gd name="connsiteX70" fmla="*/ 6614556 w 6614556"/>
              <a:gd name="connsiteY70" fmla="*/ 2339439 h 2422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6614556" h="2422872">
                <a:moveTo>
                  <a:pt x="83128" y="1484415"/>
                </a:moveTo>
                <a:cubicBezTo>
                  <a:pt x="71253" y="1492332"/>
                  <a:pt x="56065" y="1496748"/>
                  <a:pt x="47502" y="1508166"/>
                </a:cubicBezTo>
                <a:cubicBezTo>
                  <a:pt x="10968" y="1556878"/>
                  <a:pt x="10912" y="1584236"/>
                  <a:pt x="0" y="1638795"/>
                </a:cubicBezTo>
                <a:cubicBezTo>
                  <a:pt x="3959" y="1714005"/>
                  <a:pt x="5057" y="1789421"/>
                  <a:pt x="11876" y="1864426"/>
                </a:cubicBezTo>
                <a:cubicBezTo>
                  <a:pt x="13009" y="1876892"/>
                  <a:pt x="20457" y="1887975"/>
                  <a:pt x="23751" y="1900052"/>
                </a:cubicBezTo>
                <a:cubicBezTo>
                  <a:pt x="32340" y="1931544"/>
                  <a:pt x="38913" y="1963562"/>
                  <a:pt x="47502" y="1995054"/>
                </a:cubicBezTo>
                <a:cubicBezTo>
                  <a:pt x="50796" y="2007131"/>
                  <a:pt x="51557" y="2020905"/>
                  <a:pt x="59377" y="2030680"/>
                </a:cubicBezTo>
                <a:cubicBezTo>
                  <a:pt x="68293" y="2041825"/>
                  <a:pt x="83389" y="2046135"/>
                  <a:pt x="95003" y="2054431"/>
                </a:cubicBezTo>
                <a:cubicBezTo>
                  <a:pt x="111108" y="2065935"/>
                  <a:pt x="127477" y="2077176"/>
                  <a:pt x="142504" y="2090057"/>
                </a:cubicBezTo>
                <a:cubicBezTo>
                  <a:pt x="155255" y="2100987"/>
                  <a:pt x="163109" y="2118172"/>
                  <a:pt x="178130" y="2125683"/>
                </a:cubicBezTo>
                <a:cubicBezTo>
                  <a:pt x="196183" y="2134710"/>
                  <a:pt x="217925" y="2132663"/>
                  <a:pt x="237507" y="2137558"/>
                </a:cubicBezTo>
                <a:cubicBezTo>
                  <a:pt x="249651" y="2140594"/>
                  <a:pt x="260806" y="2147258"/>
                  <a:pt x="273133" y="2149433"/>
                </a:cubicBezTo>
                <a:cubicBezTo>
                  <a:pt x="328262" y="2159162"/>
                  <a:pt x="439387" y="2173184"/>
                  <a:pt x="439387" y="2173184"/>
                </a:cubicBezTo>
                <a:lnTo>
                  <a:pt x="1852551" y="2161309"/>
                </a:lnTo>
                <a:cubicBezTo>
                  <a:pt x="1952147" y="2159777"/>
                  <a:pt x="1958414" y="2155624"/>
                  <a:pt x="2030681" y="2137558"/>
                </a:cubicBezTo>
                <a:cubicBezTo>
                  <a:pt x="2079624" y="2064145"/>
                  <a:pt x="2025282" y="2135760"/>
                  <a:pt x="2090058" y="2078182"/>
                </a:cubicBezTo>
                <a:cubicBezTo>
                  <a:pt x="2115162" y="2055867"/>
                  <a:pt x="2161310" y="2006930"/>
                  <a:pt x="2161310" y="2006930"/>
                </a:cubicBezTo>
                <a:cubicBezTo>
                  <a:pt x="2169227" y="1983179"/>
                  <a:pt x="2178988" y="1959966"/>
                  <a:pt x="2185060" y="1935678"/>
                </a:cubicBezTo>
                <a:cubicBezTo>
                  <a:pt x="2199971" y="1876032"/>
                  <a:pt x="2191773" y="1903660"/>
                  <a:pt x="2208811" y="1852550"/>
                </a:cubicBezTo>
                <a:cubicBezTo>
                  <a:pt x="2204852" y="1702129"/>
                  <a:pt x="2204267" y="1551582"/>
                  <a:pt x="2196935" y="1401288"/>
                </a:cubicBezTo>
                <a:cubicBezTo>
                  <a:pt x="2196325" y="1388785"/>
                  <a:pt x="2188499" y="1377698"/>
                  <a:pt x="2185060" y="1365662"/>
                </a:cubicBezTo>
                <a:cubicBezTo>
                  <a:pt x="2180576" y="1349969"/>
                  <a:pt x="2178916" y="1333443"/>
                  <a:pt x="2173185" y="1318161"/>
                </a:cubicBezTo>
                <a:cubicBezTo>
                  <a:pt x="2116321" y="1166524"/>
                  <a:pt x="2180803" y="1359051"/>
                  <a:pt x="2125684" y="1235033"/>
                </a:cubicBezTo>
                <a:cubicBezTo>
                  <a:pt x="2069159" y="1107851"/>
                  <a:pt x="2131932" y="1208779"/>
                  <a:pt x="2078182" y="1128156"/>
                </a:cubicBezTo>
                <a:cubicBezTo>
                  <a:pt x="2079665" y="1105912"/>
                  <a:pt x="2073602" y="971063"/>
                  <a:pt x="2101933" y="914400"/>
                </a:cubicBezTo>
                <a:cubicBezTo>
                  <a:pt x="2108316" y="901634"/>
                  <a:pt x="2115592" y="888866"/>
                  <a:pt x="2125684" y="878774"/>
                </a:cubicBezTo>
                <a:cubicBezTo>
                  <a:pt x="2135776" y="868682"/>
                  <a:pt x="2149435" y="862940"/>
                  <a:pt x="2161310" y="855023"/>
                </a:cubicBezTo>
                <a:cubicBezTo>
                  <a:pt x="2165268" y="843148"/>
                  <a:pt x="2165365" y="829172"/>
                  <a:pt x="2173185" y="819397"/>
                </a:cubicBezTo>
                <a:cubicBezTo>
                  <a:pt x="2182101" y="808252"/>
                  <a:pt x="2197847" y="804783"/>
                  <a:pt x="2208811" y="795646"/>
                </a:cubicBezTo>
                <a:cubicBezTo>
                  <a:pt x="2221713" y="784895"/>
                  <a:pt x="2233686" y="772922"/>
                  <a:pt x="2244437" y="760020"/>
                </a:cubicBezTo>
                <a:cubicBezTo>
                  <a:pt x="2253574" y="749056"/>
                  <a:pt x="2259050" y="735359"/>
                  <a:pt x="2268187" y="724395"/>
                </a:cubicBezTo>
                <a:cubicBezTo>
                  <a:pt x="2278938" y="711493"/>
                  <a:pt x="2292883" y="701520"/>
                  <a:pt x="2303813" y="688769"/>
                </a:cubicBezTo>
                <a:cubicBezTo>
                  <a:pt x="2348187" y="636998"/>
                  <a:pt x="2335204" y="641683"/>
                  <a:pt x="2375065" y="581891"/>
                </a:cubicBezTo>
                <a:cubicBezTo>
                  <a:pt x="2386044" y="565423"/>
                  <a:pt x="2399187" y="550495"/>
                  <a:pt x="2410691" y="534389"/>
                </a:cubicBezTo>
                <a:cubicBezTo>
                  <a:pt x="2418987" y="522775"/>
                  <a:pt x="2426525" y="510638"/>
                  <a:pt x="2434442" y="498763"/>
                </a:cubicBezTo>
                <a:cubicBezTo>
                  <a:pt x="2438400" y="486888"/>
                  <a:pt x="2444078" y="475453"/>
                  <a:pt x="2446317" y="463137"/>
                </a:cubicBezTo>
                <a:cubicBezTo>
                  <a:pt x="2477255" y="292979"/>
                  <a:pt x="2433591" y="409716"/>
                  <a:pt x="2470068" y="154379"/>
                </a:cubicBezTo>
                <a:cubicBezTo>
                  <a:pt x="2472086" y="140250"/>
                  <a:pt x="2484337" y="129420"/>
                  <a:pt x="2493819" y="118753"/>
                </a:cubicBezTo>
                <a:cubicBezTo>
                  <a:pt x="2516134" y="93649"/>
                  <a:pt x="2541320" y="71252"/>
                  <a:pt x="2565071" y="47501"/>
                </a:cubicBezTo>
                <a:cubicBezTo>
                  <a:pt x="2579343" y="33229"/>
                  <a:pt x="2604866" y="40521"/>
                  <a:pt x="2624447" y="35626"/>
                </a:cubicBezTo>
                <a:cubicBezTo>
                  <a:pt x="2636591" y="32590"/>
                  <a:pt x="2647617" y="24996"/>
                  <a:pt x="2660073" y="23750"/>
                </a:cubicBezTo>
                <a:cubicBezTo>
                  <a:pt x="2727148" y="17042"/>
                  <a:pt x="2794728" y="16855"/>
                  <a:pt x="2861954" y="11875"/>
                </a:cubicBezTo>
                <a:cubicBezTo>
                  <a:pt x="2901627" y="8936"/>
                  <a:pt x="2941123" y="3958"/>
                  <a:pt x="2980707" y="0"/>
                </a:cubicBezTo>
                <a:cubicBezTo>
                  <a:pt x="3174671" y="3958"/>
                  <a:pt x="3368814" y="2647"/>
                  <a:pt x="3562598" y="11875"/>
                </a:cubicBezTo>
                <a:cubicBezTo>
                  <a:pt x="3618515" y="14538"/>
                  <a:pt x="3673434" y="27709"/>
                  <a:pt x="3728852" y="35626"/>
                </a:cubicBezTo>
                <a:cubicBezTo>
                  <a:pt x="3761166" y="40242"/>
                  <a:pt x="3823855" y="59376"/>
                  <a:pt x="3823855" y="59376"/>
                </a:cubicBezTo>
                <a:cubicBezTo>
                  <a:pt x="3839689" y="71251"/>
                  <a:pt x="3857361" y="81007"/>
                  <a:pt x="3871356" y="95002"/>
                </a:cubicBezTo>
                <a:cubicBezTo>
                  <a:pt x="3881448" y="105094"/>
                  <a:pt x="3884143" y="121491"/>
                  <a:pt x="3895107" y="130628"/>
                </a:cubicBezTo>
                <a:cubicBezTo>
                  <a:pt x="3908707" y="141961"/>
                  <a:pt x="3926774" y="146462"/>
                  <a:pt x="3942608" y="154379"/>
                </a:cubicBezTo>
                <a:cubicBezTo>
                  <a:pt x="4000474" y="241176"/>
                  <a:pt x="3923459" y="138422"/>
                  <a:pt x="4013860" y="213756"/>
                </a:cubicBezTo>
                <a:cubicBezTo>
                  <a:pt x="4028249" y="225747"/>
                  <a:pt x="4055020" y="284201"/>
                  <a:pt x="4061361" y="296883"/>
                </a:cubicBezTo>
                <a:cubicBezTo>
                  <a:pt x="4065320" y="320634"/>
                  <a:pt x="4068014" y="344630"/>
                  <a:pt x="4073237" y="368135"/>
                </a:cubicBezTo>
                <a:cubicBezTo>
                  <a:pt x="4075952" y="380355"/>
                  <a:pt x="4084803" y="391247"/>
                  <a:pt x="4085112" y="403761"/>
                </a:cubicBezTo>
                <a:cubicBezTo>
                  <a:pt x="4092734" y="712451"/>
                  <a:pt x="4091050" y="1021309"/>
                  <a:pt x="4096987" y="1330036"/>
                </a:cubicBezTo>
                <a:cubicBezTo>
                  <a:pt x="4102787" y="1631632"/>
                  <a:pt x="4077090" y="1543475"/>
                  <a:pt x="4120738" y="1674420"/>
                </a:cubicBezTo>
                <a:cubicBezTo>
                  <a:pt x="4124696" y="1714005"/>
                  <a:pt x="4126564" y="1753855"/>
                  <a:pt x="4132613" y="1793174"/>
                </a:cubicBezTo>
                <a:cubicBezTo>
                  <a:pt x="4134516" y="1805546"/>
                  <a:pt x="4141453" y="1816656"/>
                  <a:pt x="4144489" y="1828800"/>
                </a:cubicBezTo>
                <a:cubicBezTo>
                  <a:pt x="4149384" y="1848381"/>
                  <a:pt x="4152406" y="1868384"/>
                  <a:pt x="4156364" y="1888176"/>
                </a:cubicBezTo>
                <a:cubicBezTo>
                  <a:pt x="4160322" y="1927761"/>
                  <a:pt x="4162190" y="1967611"/>
                  <a:pt x="4168239" y="2006930"/>
                </a:cubicBezTo>
                <a:cubicBezTo>
                  <a:pt x="4170142" y="2019302"/>
                  <a:pt x="4172101" y="2032940"/>
                  <a:pt x="4180115" y="2042556"/>
                </a:cubicBezTo>
                <a:cubicBezTo>
                  <a:pt x="4192786" y="2057761"/>
                  <a:pt x="4211148" y="2067203"/>
                  <a:pt x="4227616" y="2078182"/>
                </a:cubicBezTo>
                <a:cubicBezTo>
                  <a:pt x="4258688" y="2098897"/>
                  <a:pt x="4290951" y="2117766"/>
                  <a:pt x="4322619" y="2137558"/>
                </a:cubicBezTo>
                <a:cubicBezTo>
                  <a:pt x="4365994" y="2164667"/>
                  <a:pt x="4354137" y="2162941"/>
                  <a:pt x="4405746" y="2185059"/>
                </a:cubicBezTo>
                <a:cubicBezTo>
                  <a:pt x="4442958" y="2201007"/>
                  <a:pt x="4469913" y="2201692"/>
                  <a:pt x="4512624" y="2208810"/>
                </a:cubicBezTo>
                <a:cubicBezTo>
                  <a:pt x="4573258" y="2229021"/>
                  <a:pt x="4549260" y="2223609"/>
                  <a:pt x="4643252" y="2232561"/>
                </a:cubicBezTo>
                <a:cubicBezTo>
                  <a:pt x="5144463" y="2280296"/>
                  <a:pt x="5017831" y="2266890"/>
                  <a:pt x="5581403" y="2291937"/>
                </a:cubicBezTo>
                <a:cubicBezTo>
                  <a:pt x="5601195" y="2295896"/>
                  <a:pt x="5621198" y="2298918"/>
                  <a:pt x="5640780" y="2303813"/>
                </a:cubicBezTo>
                <a:cubicBezTo>
                  <a:pt x="5652924" y="2306849"/>
                  <a:pt x="5664186" y="2312973"/>
                  <a:pt x="5676406" y="2315688"/>
                </a:cubicBezTo>
                <a:cubicBezTo>
                  <a:pt x="5699911" y="2320911"/>
                  <a:pt x="5723907" y="2323605"/>
                  <a:pt x="5747658" y="2327563"/>
                </a:cubicBezTo>
                <a:cubicBezTo>
                  <a:pt x="6033580" y="2422872"/>
                  <a:pt x="5788601" y="2349994"/>
                  <a:pt x="6495803" y="2339439"/>
                </a:cubicBezTo>
                <a:cubicBezTo>
                  <a:pt x="6535383" y="2338848"/>
                  <a:pt x="6574972" y="2339439"/>
                  <a:pt x="6614556" y="2339439"/>
                </a:cubicBezTo>
              </a:path>
            </a:pathLst>
          </a:custGeom>
          <a:ln w="88900">
            <a:gradFill flip="none" rotWithShape="1">
              <a:gsLst>
                <a:gs pos="0">
                  <a:srgbClr val="FF0000"/>
                </a:gs>
                <a:gs pos="50000">
                  <a:schemeClr val="accent1">
                    <a:lumMod val="75000"/>
                  </a:schemeClr>
                </a:gs>
                <a:gs pos="70000">
                  <a:srgbClr val="0070C0"/>
                </a:gs>
              </a:gsLst>
              <a:lin ang="0" scaled="1"/>
              <a:tileRect/>
            </a:gra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Slide Number Placeholder 14"/>
          <p:cNvSpPr>
            <a:spLocks noGrp="1"/>
          </p:cNvSpPr>
          <p:nvPr>
            <p:ph type="sldNum" sz="quarter" idx="12"/>
          </p:nvPr>
        </p:nvSpPr>
        <p:spPr>
          <a:xfrm>
            <a:off x="8610600" y="6416675"/>
            <a:ext cx="457200" cy="365125"/>
          </a:xfrm>
        </p:spPr>
        <p:txBody>
          <a:bodyPr/>
          <a:lstStyle/>
          <a:p>
            <a:pPr>
              <a:defRPr/>
            </a:pPr>
            <a:fld id="{E596C9E5-7A0C-4CE0-9216-F843CB389B96}" type="slidenum">
              <a:rPr lang="en-US" smtClean="0"/>
              <a:pPr>
                <a:defRPr/>
              </a:pPr>
              <a:t>21</a:t>
            </a:fld>
            <a:endParaRPr lang="en-US"/>
          </a:p>
        </p:txBody>
      </p:sp>
      <p:sp>
        <p:nvSpPr>
          <p:cNvPr id="18" name="Content Placeholder 2"/>
          <p:cNvSpPr txBox="1">
            <a:spLocks/>
          </p:cNvSpPr>
          <p:nvPr/>
        </p:nvSpPr>
        <p:spPr bwMode="auto">
          <a:xfrm>
            <a:off x="267265" y="779001"/>
            <a:ext cx="8648135" cy="38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a:spcBef>
                <a:spcPts val="0"/>
              </a:spcBef>
              <a:buNone/>
            </a:pPr>
            <a:r>
              <a:rPr lang="en-US" sz="1800" kern="0" dirty="0">
                <a:latin typeface="Univers"/>
              </a:rPr>
              <a:t>Roberts Filter Group Pacer II (model P-1400) </a:t>
            </a:r>
            <a:r>
              <a:rPr lang="en-US" sz="1800" kern="0" dirty="0" err="1">
                <a:latin typeface="Univers"/>
              </a:rPr>
              <a:t>ContaClarifier</a:t>
            </a:r>
            <a:r>
              <a:rPr lang="en-US" sz="1800" kern="0" baseline="30000" dirty="0" err="1">
                <a:latin typeface="Univers"/>
              </a:rPr>
              <a:t>TM</a:t>
            </a:r>
            <a:endParaRPr lang="en-US" sz="1800" kern="0" baseline="30000" dirty="0">
              <a:latin typeface="Univers"/>
            </a:endParaRPr>
          </a:p>
          <a:p>
            <a:pPr>
              <a:spcAft>
                <a:spcPct val="50000"/>
              </a:spcAft>
              <a:buFontTx/>
              <a:buNone/>
            </a:pPr>
            <a:endParaRPr lang="en-US" kern="0" dirty="0"/>
          </a:p>
        </p:txBody>
      </p:sp>
    </p:spTree>
    <p:extLst>
      <p:ext uri="{BB962C8B-B14F-4D97-AF65-F5344CB8AC3E}">
        <p14:creationId xmlns:p14="http://schemas.microsoft.com/office/powerpoint/2010/main" val="28064550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381000" y="76200"/>
            <a:ext cx="8262937" cy="1143000"/>
          </a:xfrm>
        </p:spPr>
        <p:txBody>
          <a:bodyPr/>
          <a:lstStyle/>
          <a:p>
            <a:pPr eaLnBrk="1" hangingPunct="1">
              <a:defRPr/>
            </a:pPr>
            <a:r>
              <a:rPr lang="en-US" sz="2400" dirty="0"/>
              <a:t>Contact Adsorption Clarifier</a:t>
            </a:r>
          </a:p>
        </p:txBody>
      </p:sp>
      <p:sp>
        <p:nvSpPr>
          <p:cNvPr id="3" name="Rectangle 2"/>
          <p:cNvSpPr/>
          <p:nvPr/>
        </p:nvSpPr>
        <p:spPr>
          <a:xfrm>
            <a:off x="461328" y="1066800"/>
            <a:ext cx="8102279" cy="1015663"/>
          </a:xfrm>
          <a:prstGeom prst="rect">
            <a:avLst/>
          </a:prstGeom>
        </p:spPr>
        <p:txBody>
          <a:bodyPr wrap="square">
            <a:spAutoFit/>
          </a:bodyPr>
          <a:lstStyle/>
          <a:p>
            <a:pPr eaLnBrk="1" hangingPunct="1">
              <a:spcBef>
                <a:spcPct val="20000"/>
              </a:spcBef>
              <a:spcAft>
                <a:spcPct val="40000"/>
              </a:spcAft>
            </a:pPr>
            <a:r>
              <a:rPr lang="en-US" sz="2000" dirty="0">
                <a:solidFill>
                  <a:srgbClr val="005595"/>
                </a:solidFill>
                <a:latin typeface="+mn-lt"/>
              </a:rPr>
              <a:t>Units are backwashed or “rinsed” at the same rate and direction that they filter, except rather than the water going to the top of the filter, it is diverted to waste.</a:t>
            </a:r>
          </a:p>
        </p:txBody>
      </p:sp>
      <p:sp>
        <p:nvSpPr>
          <p:cNvPr id="8" name="Content Placeholder 2"/>
          <p:cNvSpPr txBox="1">
            <a:spLocks/>
          </p:cNvSpPr>
          <p:nvPr/>
        </p:nvSpPr>
        <p:spPr bwMode="auto">
          <a:xfrm>
            <a:off x="601072" y="2209800"/>
            <a:ext cx="8042865" cy="32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525463" indent="-457200">
              <a:spcBef>
                <a:spcPct val="50000"/>
              </a:spcBef>
              <a:buFontTx/>
              <a:buNone/>
            </a:pPr>
            <a:r>
              <a:rPr lang="en-US" kern="0" dirty="0" err="1">
                <a:latin typeface="Univers"/>
              </a:rPr>
              <a:t>ContaClarifer</a:t>
            </a:r>
            <a:r>
              <a:rPr lang="en-US" kern="0" dirty="0">
                <a:latin typeface="Univers"/>
              </a:rPr>
              <a:t>™ rinse initiated at 5-6 psi (26 – 31 inches head)  </a:t>
            </a:r>
          </a:p>
          <a:p>
            <a:pPr marL="525463" indent="-457200">
              <a:spcBef>
                <a:spcPct val="50000"/>
              </a:spcBef>
              <a:buFontTx/>
              <a:buNone/>
            </a:pPr>
            <a:r>
              <a:rPr lang="en-US" kern="0" dirty="0">
                <a:latin typeface="Univers"/>
              </a:rPr>
              <a:t>1</a:t>
            </a:r>
            <a:r>
              <a:rPr lang="en-US" kern="0" baseline="30000" dirty="0">
                <a:latin typeface="Univers"/>
              </a:rPr>
              <a:t>st</a:t>
            </a:r>
            <a:r>
              <a:rPr lang="en-US" kern="0" dirty="0">
                <a:latin typeface="Univers"/>
              </a:rPr>
              <a:t> Stage of Rinse:</a:t>
            </a:r>
          </a:p>
          <a:p>
            <a:pPr lvl="1">
              <a:spcBef>
                <a:spcPts val="0"/>
              </a:spcBef>
            </a:pPr>
            <a:r>
              <a:rPr lang="en-US" sz="1800" kern="0" dirty="0"/>
              <a:t>4.5 min air/water flush</a:t>
            </a:r>
            <a:endParaRPr lang="en-US" sz="1800" kern="0" baseline="30000" dirty="0"/>
          </a:p>
          <a:p>
            <a:pPr lvl="1">
              <a:spcBef>
                <a:spcPts val="0"/>
              </a:spcBef>
            </a:pPr>
            <a:r>
              <a:rPr lang="en-US" sz="1800" kern="0" dirty="0"/>
              <a:t>Air Scour Rate @ 840 </a:t>
            </a:r>
            <a:r>
              <a:rPr lang="en-US" sz="1800" kern="0" dirty="0" err="1"/>
              <a:t>cfm</a:t>
            </a:r>
            <a:r>
              <a:rPr lang="en-US" sz="1800" kern="0" dirty="0"/>
              <a:t> (140 ft</a:t>
            </a:r>
            <a:r>
              <a:rPr lang="en-US" sz="1800" kern="0" baseline="30000" dirty="0"/>
              <a:t>2</a:t>
            </a:r>
            <a:r>
              <a:rPr lang="en-US" sz="1800" kern="0" dirty="0"/>
              <a:t> x 6 </a:t>
            </a:r>
            <a:r>
              <a:rPr lang="en-US" sz="1800" kern="0" dirty="0" err="1"/>
              <a:t>cfm</a:t>
            </a:r>
            <a:r>
              <a:rPr lang="en-US" sz="1800" kern="0" dirty="0"/>
              <a:t>/ft</a:t>
            </a:r>
            <a:r>
              <a:rPr lang="en-US" sz="1800" kern="0" baseline="30000" dirty="0"/>
              <a:t>2</a:t>
            </a:r>
            <a:r>
              <a:rPr lang="en-US" sz="1800" kern="0" dirty="0"/>
              <a:t>)</a:t>
            </a:r>
          </a:p>
          <a:p>
            <a:pPr lvl="1">
              <a:spcBef>
                <a:spcPts val="0"/>
              </a:spcBef>
            </a:pPr>
            <a:r>
              <a:rPr lang="en-US" sz="1800" kern="0" dirty="0"/>
              <a:t>Water rinse @ 10 </a:t>
            </a:r>
            <a:r>
              <a:rPr lang="en-US" sz="1800" kern="0" dirty="0" err="1"/>
              <a:t>gpm</a:t>
            </a:r>
            <a:r>
              <a:rPr lang="en-US" sz="1800" kern="0" dirty="0"/>
              <a:t>/ft</a:t>
            </a:r>
            <a:r>
              <a:rPr lang="en-US" sz="1800" kern="0" baseline="30000" dirty="0"/>
              <a:t>2</a:t>
            </a:r>
            <a:r>
              <a:rPr lang="en-US" sz="1800" kern="0" dirty="0"/>
              <a:t> (1,400 </a:t>
            </a:r>
            <a:r>
              <a:rPr lang="en-US" sz="1800" kern="0" dirty="0" err="1"/>
              <a:t>gpm</a:t>
            </a:r>
            <a:r>
              <a:rPr lang="en-US" sz="1800" kern="0" dirty="0"/>
              <a:t>/140 ft</a:t>
            </a:r>
            <a:r>
              <a:rPr lang="en-US" sz="1800" kern="0" baseline="30000" dirty="0"/>
              <a:t>2</a:t>
            </a:r>
            <a:r>
              <a:rPr lang="en-US" sz="1800" kern="0" dirty="0"/>
              <a:t>)</a:t>
            </a:r>
          </a:p>
          <a:p>
            <a:pPr>
              <a:spcBef>
                <a:spcPts val="0"/>
              </a:spcBef>
              <a:buFontTx/>
              <a:buNone/>
            </a:pPr>
            <a:endParaRPr lang="en-US" kern="0" dirty="0"/>
          </a:p>
          <a:p>
            <a:pPr>
              <a:spcBef>
                <a:spcPts val="0"/>
              </a:spcBef>
              <a:buFontTx/>
              <a:buNone/>
            </a:pPr>
            <a:r>
              <a:rPr lang="en-US" kern="0" dirty="0"/>
              <a:t>2</a:t>
            </a:r>
            <a:r>
              <a:rPr lang="en-US" kern="0" baseline="30000" dirty="0"/>
              <a:t>nd</a:t>
            </a:r>
            <a:r>
              <a:rPr lang="en-US" kern="0" dirty="0"/>
              <a:t> Stage of Rinse:</a:t>
            </a:r>
          </a:p>
          <a:p>
            <a:pPr lvl="1">
              <a:spcBef>
                <a:spcPts val="0"/>
              </a:spcBef>
            </a:pPr>
            <a:r>
              <a:rPr lang="en-US" sz="1800" kern="0" dirty="0"/>
              <a:t>6 min water rinse only @ 10 </a:t>
            </a:r>
            <a:r>
              <a:rPr lang="en-US" sz="1800" kern="0" dirty="0" err="1"/>
              <a:t>gpm</a:t>
            </a:r>
            <a:r>
              <a:rPr lang="en-US" sz="1800" kern="0" dirty="0"/>
              <a:t>/ft</a:t>
            </a:r>
            <a:r>
              <a:rPr lang="en-US" sz="1800" kern="0" baseline="30000" dirty="0"/>
              <a:t>2</a:t>
            </a:r>
          </a:p>
          <a:p>
            <a:pPr>
              <a:spcAft>
                <a:spcPct val="50000"/>
              </a:spcAft>
              <a:buFontTx/>
              <a:buNone/>
            </a:pPr>
            <a:endParaRPr lang="en-US" kern="0" dirty="0"/>
          </a:p>
        </p:txBody>
      </p:sp>
    </p:spTree>
    <p:extLst>
      <p:ext uri="{BB962C8B-B14F-4D97-AF65-F5344CB8AC3E}">
        <p14:creationId xmlns:p14="http://schemas.microsoft.com/office/powerpoint/2010/main" val="36999399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381000" y="76200"/>
            <a:ext cx="8262937" cy="1143000"/>
          </a:xfrm>
        </p:spPr>
        <p:txBody>
          <a:bodyPr/>
          <a:lstStyle/>
          <a:p>
            <a:pPr eaLnBrk="1" hangingPunct="1">
              <a:defRPr/>
            </a:pPr>
            <a:r>
              <a:rPr lang="en-US" sz="2400" dirty="0"/>
              <a:t>Contact Adsorption Clarifier</a:t>
            </a:r>
          </a:p>
        </p:txBody>
      </p:sp>
      <p:sp>
        <p:nvSpPr>
          <p:cNvPr id="18435" name="Rectangle 4"/>
          <p:cNvSpPr>
            <a:spLocks noGrp="1" noChangeArrowheads="1"/>
          </p:cNvSpPr>
          <p:nvPr>
            <p:ph type="body" sz="half" idx="2"/>
          </p:nvPr>
        </p:nvSpPr>
        <p:spPr>
          <a:xfrm>
            <a:off x="6846849" y="1409700"/>
            <a:ext cx="2286000" cy="1409700"/>
          </a:xfrm>
        </p:spPr>
        <p:txBody>
          <a:bodyPr/>
          <a:lstStyle/>
          <a:p>
            <a:pPr marL="0" indent="0" eaLnBrk="1" hangingPunct="1">
              <a:spcAft>
                <a:spcPct val="40000"/>
              </a:spcAft>
              <a:buNone/>
            </a:pPr>
            <a:r>
              <a:rPr lang="en-US" dirty="0"/>
              <a:t>CAC units exhibit similar characteristics as normal filters</a:t>
            </a: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433861"/>
            <a:ext cx="6477000" cy="4926654"/>
          </a:xfrm>
          <a:prstGeom prst="rect">
            <a:avLst/>
          </a:prstGeom>
          <a:noFill/>
          <a:ln w="9525">
            <a:noFill/>
            <a:miter lim="800000"/>
            <a:headEnd/>
            <a:tailEnd/>
          </a:ln>
          <a:effectLst/>
        </p:spPr>
      </p:pic>
      <p:sp>
        <p:nvSpPr>
          <p:cNvPr id="7" name="Line Callout 2 6"/>
          <p:cNvSpPr/>
          <p:nvPr/>
        </p:nvSpPr>
        <p:spPr>
          <a:xfrm>
            <a:off x="6298580" y="3733800"/>
            <a:ext cx="2636323" cy="1600200"/>
          </a:xfrm>
          <a:prstGeom prst="borderCallout2">
            <a:avLst>
              <a:gd name="adj1" fmla="val 18750"/>
              <a:gd name="adj2" fmla="val -8333"/>
              <a:gd name="adj3" fmla="val 18750"/>
              <a:gd name="adj4" fmla="val -16667"/>
              <a:gd name="adj5" fmla="val 38557"/>
              <a:gd name="adj6" fmla="val -24435"/>
            </a:avLst>
          </a:prstGeom>
          <a:solidFill>
            <a:schemeClr val="accent3">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Data shows slight increase of clarified turbidity towards end of run prior to rinse</a:t>
            </a:r>
          </a:p>
        </p:txBody>
      </p:sp>
      <p:sp>
        <p:nvSpPr>
          <p:cNvPr id="3" name="Rectangle 2"/>
          <p:cNvSpPr/>
          <p:nvPr/>
        </p:nvSpPr>
        <p:spPr>
          <a:xfrm>
            <a:off x="131956" y="1034534"/>
            <a:ext cx="8808523" cy="369332"/>
          </a:xfrm>
          <a:prstGeom prst="rect">
            <a:avLst/>
          </a:prstGeom>
        </p:spPr>
        <p:txBody>
          <a:bodyPr wrap="square">
            <a:spAutoFit/>
          </a:bodyPr>
          <a:lstStyle/>
          <a:p>
            <a:pPr marL="525463" indent="-457200">
              <a:spcBef>
                <a:spcPct val="50000"/>
              </a:spcBef>
            </a:pPr>
            <a:r>
              <a:rPr lang="en-US" sz="1800" dirty="0">
                <a:latin typeface="Univers"/>
              </a:rPr>
              <a:t>Individual CAC Unit Turbidity Data (HACH 1720D)</a:t>
            </a:r>
          </a:p>
        </p:txBody>
      </p:sp>
    </p:spTree>
    <p:extLst>
      <p:ext uri="{BB962C8B-B14F-4D97-AF65-F5344CB8AC3E}">
        <p14:creationId xmlns:p14="http://schemas.microsoft.com/office/powerpoint/2010/main" val="34058080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576263" y="609600"/>
            <a:ext cx="8001000" cy="1143000"/>
          </a:xfrm>
        </p:spPr>
        <p:txBody>
          <a:bodyPr/>
          <a:lstStyle/>
          <a:p>
            <a:pPr eaLnBrk="1" hangingPunct="1">
              <a:defRPr/>
            </a:pPr>
            <a:r>
              <a:rPr lang="en-US" sz="3300" dirty="0"/>
              <a:t>Clarification Optimization Objectives</a:t>
            </a:r>
          </a:p>
        </p:txBody>
      </p:sp>
      <p:sp>
        <p:nvSpPr>
          <p:cNvPr id="18435" name="Rectangle 4"/>
          <p:cNvSpPr>
            <a:spLocks noGrp="1" noChangeArrowheads="1"/>
          </p:cNvSpPr>
          <p:nvPr>
            <p:ph type="body" sz="half" idx="2"/>
          </p:nvPr>
        </p:nvSpPr>
        <p:spPr/>
        <p:txBody>
          <a:bodyPr/>
          <a:lstStyle/>
          <a:p>
            <a:pPr eaLnBrk="1" hangingPunct="1">
              <a:spcAft>
                <a:spcPct val="40000"/>
              </a:spcAft>
            </a:pPr>
            <a:r>
              <a:rPr lang="en-US" sz="2600" dirty="0"/>
              <a:t>Achieve clarified/settled water performance goals.</a:t>
            </a:r>
          </a:p>
          <a:p>
            <a:pPr eaLnBrk="1" hangingPunct="1"/>
            <a:r>
              <a:rPr lang="en-US" sz="2600" dirty="0"/>
              <a:t>Maintain consistent performance during varying source water conditions.</a:t>
            </a:r>
          </a:p>
        </p:txBody>
      </p:sp>
      <p:pic>
        <p:nvPicPr>
          <p:cNvPr id="18436" name="Picture 10" descr="C:\Documents and Settings\Larry DeMers\My Documents\Photos\LA-CorpsPBT\Sed2.jpg"/>
          <p:cNvPicPr>
            <a:picLocks noGrp="1" noChangeAspect="1" noChangeArrowheads="1"/>
          </p:cNvPicPr>
          <p:nvPr>
            <p:ph type="clipArt" sz="half" idx="1"/>
          </p:nvPr>
        </p:nvPicPr>
        <p:blipFill>
          <a:blip r:embed="rId3" cstate="print">
            <a:extLst>
              <a:ext uri="{28A0092B-C50C-407E-A947-70E740481C1C}">
                <a14:useLocalDpi xmlns:a14="http://schemas.microsoft.com/office/drawing/2010/main" val="0"/>
              </a:ext>
            </a:extLst>
          </a:blip>
          <a:srcRect/>
          <a:stretch>
            <a:fillRect/>
          </a:stretch>
        </p:blipFill>
        <p:spPr>
          <a:xfrm>
            <a:off x="914400" y="1981200"/>
            <a:ext cx="3086100" cy="4114800"/>
          </a:xfrm>
          <a:noFill/>
          <a:ln w="3175">
            <a:solidFill>
              <a:schemeClr val="bg1"/>
            </a:solidFill>
            <a:miter lim="800000"/>
            <a:headEnd/>
            <a:tailEnd/>
          </a:ln>
        </p:spPr>
      </p:pic>
    </p:spTree>
    <p:extLst>
      <p:ext uri="{BB962C8B-B14F-4D97-AF65-F5344CB8AC3E}">
        <p14:creationId xmlns:p14="http://schemas.microsoft.com/office/powerpoint/2010/main" val="35973948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a:xfrm>
            <a:off x="685800" y="457200"/>
            <a:ext cx="7772400" cy="1143000"/>
          </a:xfrm>
        </p:spPr>
        <p:txBody>
          <a:bodyPr/>
          <a:lstStyle/>
          <a:p>
            <a:pPr eaLnBrk="1" hangingPunct="1">
              <a:lnSpc>
                <a:spcPct val="90000"/>
              </a:lnSpc>
              <a:defRPr/>
            </a:pPr>
            <a:r>
              <a:rPr lang="en-US" sz="3200" dirty="0"/>
              <a:t>Example Data For Plant With Uncontrolled Settled Water Turbidity</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86478"/>
          </a:xfrm>
          <a:prstGeom prst="rect">
            <a:avLst/>
          </a:prstGeom>
        </p:spPr>
      </p:pic>
    </p:spTree>
    <p:extLst>
      <p:ext uri="{BB962C8B-B14F-4D97-AF65-F5344CB8AC3E}">
        <p14:creationId xmlns:p14="http://schemas.microsoft.com/office/powerpoint/2010/main" val="42941404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a:xfrm>
            <a:off x="304800" y="2057400"/>
            <a:ext cx="8265289" cy="1371600"/>
          </a:xfrm>
        </p:spPr>
        <p:txBody>
          <a:bodyPr/>
          <a:lstStyle/>
          <a:p>
            <a:pPr eaLnBrk="1" hangingPunct="1">
              <a:defRPr/>
            </a:pPr>
            <a:r>
              <a:rPr lang="en-US" sz="2000" b="0" dirty="0"/>
              <a:t>1) The objective is to provide multiple barriers for pathogen removal – this performance relies heavily on the filters.</a:t>
            </a:r>
            <a:br>
              <a:rPr lang="en-US" sz="2000" b="0" dirty="0"/>
            </a:br>
            <a:br>
              <a:rPr lang="en-US" sz="2000" b="0" dirty="0"/>
            </a:br>
            <a:r>
              <a:rPr lang="en-US" sz="2000" b="0" dirty="0"/>
              <a:t>2) Could the good filter performance be due to a low filter loading rate (gpm/sf).  What will happen when flow through the plant increases? </a:t>
            </a:r>
            <a:br>
              <a:rPr lang="en-US" sz="2000" b="0" dirty="0"/>
            </a:br>
            <a:r>
              <a:rPr lang="en-US" sz="2000" b="0" dirty="0"/>
              <a:t>3) What will happen if there is a heavy rainfall or flooding?</a:t>
            </a:r>
            <a:r>
              <a:rPr lang="en-US" sz="3200" b="0" dirty="0"/>
              <a:t> </a:t>
            </a:r>
            <a:r>
              <a:rPr lang="en-US" sz="2000" b="0" dirty="0"/>
              <a:t>Will the filters continue to meet 0.1 NTU when raw water turbidity spikes? </a:t>
            </a:r>
            <a:endParaRPr lang="en-US" sz="3200" b="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1511" y="3976944"/>
            <a:ext cx="3083689" cy="2322371"/>
          </a:xfrm>
          <a:prstGeom prst="rect">
            <a:avLst/>
          </a:prstGeom>
        </p:spPr>
      </p:pic>
      <p:sp>
        <p:nvSpPr>
          <p:cNvPr id="2" name="Rectangle 2">
            <a:extLst>
              <a:ext uri="{FF2B5EF4-FFF2-40B4-BE49-F238E27FC236}">
                <a16:creationId xmlns:a16="http://schemas.microsoft.com/office/drawing/2014/main" id="{E427C0F7-E660-B944-E2E7-CB0210755C7D}"/>
              </a:ext>
            </a:extLst>
          </p:cNvPr>
          <p:cNvSpPr txBox="1">
            <a:spLocks noChangeArrowheads="1"/>
          </p:cNvSpPr>
          <p:nvPr/>
        </p:nvSpPr>
        <p:spPr bwMode="auto">
          <a:xfrm>
            <a:off x="445625" y="228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charset="0"/>
              </a:defRPr>
            </a:lvl2pPr>
            <a:lvl3pPr algn="l" rtl="0" eaLnBrk="0" fontAlgn="base" hangingPunct="0">
              <a:spcBef>
                <a:spcPct val="0"/>
              </a:spcBef>
              <a:spcAft>
                <a:spcPct val="0"/>
              </a:spcAft>
              <a:defRPr sz="3200" b="1">
                <a:solidFill>
                  <a:srgbClr val="005595"/>
                </a:solidFill>
                <a:latin typeface="Arial" charset="0"/>
              </a:defRPr>
            </a:lvl3pPr>
            <a:lvl4pPr algn="l" rtl="0" eaLnBrk="0" fontAlgn="base" hangingPunct="0">
              <a:spcBef>
                <a:spcPct val="0"/>
              </a:spcBef>
              <a:spcAft>
                <a:spcPct val="0"/>
              </a:spcAft>
              <a:defRPr sz="3200" b="1">
                <a:solidFill>
                  <a:srgbClr val="005595"/>
                </a:solidFill>
                <a:latin typeface="Arial" charset="0"/>
              </a:defRPr>
            </a:lvl4pPr>
            <a:lvl5pPr algn="l" rtl="0" eaLnBrk="0" fontAlgn="base" hangingPunct="0">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a:lstStyle>
          <a:p>
            <a:pPr eaLnBrk="1" hangingPunct="1">
              <a:lnSpc>
                <a:spcPct val="90000"/>
              </a:lnSpc>
              <a:defRPr/>
            </a:pPr>
            <a:r>
              <a:rPr lang="en-US" kern="0" dirty="0"/>
              <a:t>The filtered water is less than 0.1 NTU, so what is the problem?</a:t>
            </a:r>
            <a:endParaRPr lang="en-US" b="0" kern="0" dirty="0"/>
          </a:p>
        </p:txBody>
      </p:sp>
    </p:spTree>
    <p:extLst>
      <p:ext uri="{BB962C8B-B14F-4D97-AF65-F5344CB8AC3E}">
        <p14:creationId xmlns:p14="http://schemas.microsoft.com/office/powerpoint/2010/main" val="3516709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a:xfrm>
            <a:off x="381000" y="152400"/>
            <a:ext cx="8763000" cy="893763"/>
          </a:xfrm>
        </p:spPr>
        <p:txBody>
          <a:bodyPr/>
          <a:lstStyle/>
          <a:p>
            <a:pPr eaLnBrk="1" hangingPunct="1">
              <a:lnSpc>
                <a:spcPct val="90000"/>
              </a:lnSpc>
              <a:defRPr/>
            </a:pPr>
            <a:r>
              <a:rPr lang="en-US" sz="2800" dirty="0"/>
              <a:t>Sedimentation Optimization </a:t>
            </a:r>
            <a:br>
              <a:rPr lang="en-US" sz="2800" dirty="0"/>
            </a:br>
            <a:r>
              <a:rPr lang="en-US" sz="2800" dirty="0"/>
              <a:t>Possible Special Studies</a:t>
            </a:r>
          </a:p>
        </p:txBody>
      </p:sp>
      <p:sp>
        <p:nvSpPr>
          <p:cNvPr id="19459" name="Rectangle 3"/>
          <p:cNvSpPr>
            <a:spLocks noGrp="1" noChangeArrowheads="1"/>
          </p:cNvSpPr>
          <p:nvPr>
            <p:ph type="body" idx="1"/>
          </p:nvPr>
        </p:nvSpPr>
        <p:spPr>
          <a:xfrm>
            <a:off x="210128" y="1143000"/>
            <a:ext cx="8686800" cy="5105400"/>
          </a:xfrm>
        </p:spPr>
        <p:txBody>
          <a:bodyPr/>
          <a:lstStyle/>
          <a:p>
            <a:pPr eaLnBrk="1" hangingPunct="1">
              <a:spcBef>
                <a:spcPts val="600"/>
              </a:spcBef>
              <a:spcAft>
                <a:spcPts val="1200"/>
              </a:spcAft>
            </a:pPr>
            <a:r>
              <a:rPr lang="en-US" sz="2400" dirty="0"/>
              <a:t>Inadequate coagulation/overfeed.</a:t>
            </a:r>
          </a:p>
          <a:p>
            <a:pPr eaLnBrk="1" hangingPunct="1">
              <a:spcBef>
                <a:spcPts val="600"/>
              </a:spcBef>
              <a:spcAft>
                <a:spcPts val="1200"/>
              </a:spcAft>
            </a:pPr>
            <a:r>
              <a:rPr lang="en-US" sz="2400" dirty="0"/>
              <a:t>Unequal loading to multiple units.</a:t>
            </a:r>
          </a:p>
          <a:p>
            <a:pPr eaLnBrk="1" hangingPunct="1">
              <a:spcBef>
                <a:spcPts val="600"/>
              </a:spcBef>
              <a:spcAft>
                <a:spcPts val="1200"/>
              </a:spcAft>
            </a:pPr>
            <a:r>
              <a:rPr lang="en-US" sz="2400" dirty="0"/>
              <a:t>Turbidimeter data integrity (i.e., sample line cleaning issues).</a:t>
            </a:r>
          </a:p>
          <a:p>
            <a:pPr eaLnBrk="1" hangingPunct="1">
              <a:spcBef>
                <a:spcPts val="600"/>
              </a:spcBef>
              <a:spcAft>
                <a:spcPts val="1200"/>
              </a:spcAft>
            </a:pPr>
            <a:r>
              <a:rPr lang="en-US" sz="2400" dirty="0"/>
              <a:t>Mass control in solids contact units </a:t>
            </a:r>
            <a:br>
              <a:rPr lang="en-US" sz="2400" dirty="0"/>
            </a:br>
            <a:r>
              <a:rPr lang="en-US" sz="2400" dirty="0"/>
              <a:t>(unit start-up and sludge wasting).</a:t>
            </a:r>
          </a:p>
          <a:p>
            <a:pPr eaLnBrk="1" hangingPunct="1">
              <a:spcBef>
                <a:spcPts val="600"/>
              </a:spcBef>
              <a:spcAft>
                <a:spcPts val="1200"/>
              </a:spcAft>
            </a:pPr>
            <a:r>
              <a:rPr lang="en-US" sz="2400" dirty="0"/>
              <a:t>Polymer type and dose impact on contact adsorption clarifiers.</a:t>
            </a:r>
          </a:p>
          <a:p>
            <a:pPr eaLnBrk="1" hangingPunct="1">
              <a:spcBef>
                <a:spcPts val="600"/>
              </a:spcBef>
              <a:spcAft>
                <a:spcPts val="1200"/>
              </a:spcAft>
            </a:pPr>
            <a:r>
              <a:rPr lang="en-US" sz="2400" dirty="0"/>
              <a:t>Impact of “</a:t>
            </a:r>
            <a:r>
              <a:rPr lang="en-US" sz="2400" dirty="0" err="1"/>
              <a:t>floc</a:t>
            </a:r>
            <a:r>
              <a:rPr lang="en-US" sz="2400" dirty="0"/>
              <a:t>-bubble” aggregate characteristics on dissolved air flotation.</a:t>
            </a:r>
          </a:p>
        </p:txBody>
      </p:sp>
    </p:spTree>
    <p:extLst>
      <p:ext uri="{BB962C8B-B14F-4D97-AF65-F5344CB8AC3E}">
        <p14:creationId xmlns:p14="http://schemas.microsoft.com/office/powerpoint/2010/main" val="20447955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381000" y="67611"/>
            <a:ext cx="8229600" cy="915986"/>
          </a:xfrm>
        </p:spPr>
        <p:txBody>
          <a:bodyPr/>
          <a:lstStyle/>
          <a:p>
            <a:pPr algn="ctr"/>
            <a:r>
              <a:rPr lang="en-US" sz="2400" dirty="0"/>
              <a:t>Optimization Goals for Settled Water Turbidity</a:t>
            </a:r>
          </a:p>
        </p:txBody>
      </p:sp>
      <p:sp>
        <p:nvSpPr>
          <p:cNvPr id="3" name="Content Placeholder 2"/>
          <p:cNvSpPr>
            <a:spLocks noGrp="1"/>
          </p:cNvSpPr>
          <p:nvPr>
            <p:ph idx="1"/>
          </p:nvPr>
        </p:nvSpPr>
        <p:spPr>
          <a:xfrm>
            <a:off x="735011" y="762000"/>
            <a:ext cx="8229600" cy="4114800"/>
          </a:xfrm>
        </p:spPr>
        <p:txBody>
          <a:bodyPr/>
          <a:lstStyle/>
          <a:p>
            <a:pPr marL="0" indent="0">
              <a:lnSpc>
                <a:spcPct val="150000"/>
              </a:lnSpc>
              <a:buNone/>
              <a:defRPr/>
            </a:pPr>
            <a:r>
              <a:rPr lang="en-US" sz="1800" dirty="0"/>
              <a:t>Practice should embrace the multiple barrier approach, meeting optimization goals 95% of the time.</a:t>
            </a:r>
          </a:p>
          <a:p>
            <a:pPr>
              <a:lnSpc>
                <a:spcPct val="150000"/>
              </a:lnSpc>
              <a:buFont typeface="Arial" pitchFamily="34" charset="0"/>
              <a:buChar char="•"/>
              <a:defRPr/>
            </a:pPr>
            <a:endParaRPr lang="en-US" sz="1800" dirty="0"/>
          </a:p>
          <a:p>
            <a:pPr marL="0" indent="0">
              <a:buFontTx/>
              <a:buNone/>
              <a:defRPr/>
            </a:pPr>
            <a:endParaRPr lang="en-US" sz="1800"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28</a:t>
            </a:fld>
            <a:endParaRPr lang="en-US" sz="1000">
              <a:solidFill>
                <a:srgbClr val="005595"/>
              </a:solidFill>
              <a:latin typeface="Arial" panose="020B0604020202020204" pitchFamily="34" charset="0"/>
            </a:endParaRPr>
          </a:p>
        </p:txBody>
      </p:sp>
      <p:pic>
        <p:nvPicPr>
          <p:cNvPr id="247810" name="Picture 2" descr="MultBarrierGo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720" y="3646862"/>
            <a:ext cx="7151387" cy="217842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1799895"/>
            <a:ext cx="8222693" cy="1798476"/>
          </a:xfrm>
          <a:prstGeom prst="rect">
            <a:avLst/>
          </a:prstGeom>
        </p:spPr>
      </p:pic>
    </p:spTree>
    <p:extLst>
      <p:ext uri="{BB962C8B-B14F-4D97-AF65-F5344CB8AC3E}">
        <p14:creationId xmlns:p14="http://schemas.microsoft.com/office/powerpoint/2010/main" val="24722985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304800" y="381000"/>
            <a:ext cx="8534400" cy="54102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5122" name="Title 1"/>
          <p:cNvSpPr>
            <a:spLocks noGrp="1"/>
          </p:cNvSpPr>
          <p:nvPr>
            <p:ph type="title"/>
          </p:nvPr>
        </p:nvSpPr>
        <p:spPr>
          <a:xfrm>
            <a:off x="533400" y="228600"/>
            <a:ext cx="8229600" cy="1143000"/>
          </a:xfrm>
        </p:spPr>
        <p:txBody>
          <a:bodyPr/>
          <a:lstStyle/>
          <a:p>
            <a:pPr algn="ctr"/>
            <a:r>
              <a:rPr lang="en-US" dirty="0"/>
              <a:t>Class Outline</a:t>
            </a:r>
          </a:p>
        </p:txBody>
      </p:sp>
      <p:sp>
        <p:nvSpPr>
          <p:cNvPr id="5123" name="Content Placeholder 2"/>
          <p:cNvSpPr>
            <a:spLocks noGrp="1"/>
          </p:cNvSpPr>
          <p:nvPr>
            <p:ph idx="1"/>
          </p:nvPr>
        </p:nvSpPr>
        <p:spPr>
          <a:xfrm>
            <a:off x="457200" y="1219200"/>
            <a:ext cx="8229600" cy="4114800"/>
          </a:xfrm>
        </p:spPr>
        <p:txBody>
          <a:bodyPr/>
          <a:lstStyle/>
          <a:p>
            <a:pPr marL="0" indent="0">
              <a:lnSpc>
                <a:spcPct val="150000"/>
              </a:lnSpc>
              <a:spcBef>
                <a:spcPts val="0"/>
              </a:spcBef>
              <a:buNone/>
            </a:pPr>
            <a:r>
              <a:rPr lang="en-US" dirty="0"/>
              <a:t>9 AM		Introduction/Overview</a:t>
            </a:r>
          </a:p>
          <a:p>
            <a:pPr marL="400050" lvl="1" indent="0">
              <a:lnSpc>
                <a:spcPct val="150000"/>
              </a:lnSpc>
              <a:spcBef>
                <a:spcPts val="0"/>
              </a:spcBef>
              <a:buNone/>
            </a:pPr>
            <a:r>
              <a:rPr lang="en-US" i="1" dirty="0"/>
              <a:t>10:15 AM – 15 minute break</a:t>
            </a:r>
          </a:p>
          <a:p>
            <a:pPr marL="0" indent="0">
              <a:lnSpc>
                <a:spcPct val="150000"/>
              </a:lnSpc>
              <a:spcBef>
                <a:spcPts val="0"/>
              </a:spcBef>
              <a:buNone/>
            </a:pPr>
            <a:r>
              <a:rPr lang="en-US" dirty="0"/>
              <a:t>10:30 AM	Coagulation/Flocculation</a:t>
            </a:r>
          </a:p>
          <a:p>
            <a:pPr marL="400050" lvl="1" indent="0">
              <a:lnSpc>
                <a:spcPct val="150000"/>
              </a:lnSpc>
              <a:spcBef>
                <a:spcPts val="0"/>
              </a:spcBef>
              <a:buNone/>
            </a:pPr>
            <a:r>
              <a:rPr lang="en-US" i="1" dirty="0"/>
              <a:t>12 noon – Lunch (on your own)</a:t>
            </a:r>
          </a:p>
          <a:p>
            <a:pPr marL="0" indent="0">
              <a:lnSpc>
                <a:spcPct val="150000"/>
              </a:lnSpc>
              <a:spcBef>
                <a:spcPts val="0"/>
              </a:spcBef>
              <a:buNone/>
            </a:pPr>
            <a:r>
              <a:rPr lang="en-US" dirty="0"/>
              <a:t>1 PM		Clarification/Sedimentation</a:t>
            </a:r>
          </a:p>
          <a:p>
            <a:pPr marL="0" indent="0">
              <a:lnSpc>
                <a:spcPct val="150000"/>
              </a:lnSpc>
              <a:spcBef>
                <a:spcPts val="0"/>
              </a:spcBef>
              <a:buNone/>
            </a:pPr>
            <a:r>
              <a:rPr lang="en-US" dirty="0">
                <a:solidFill>
                  <a:srgbClr val="C00000"/>
                </a:solidFill>
              </a:rPr>
              <a:t>2 PM		Filtration</a:t>
            </a:r>
          </a:p>
          <a:p>
            <a:pPr marL="400050" lvl="1" indent="0">
              <a:lnSpc>
                <a:spcPct val="150000"/>
              </a:lnSpc>
              <a:spcBef>
                <a:spcPts val="0"/>
              </a:spcBef>
              <a:buNone/>
            </a:pPr>
            <a:r>
              <a:rPr lang="en-US" i="1" dirty="0"/>
              <a:t>2:15 PM – 15 minute break</a:t>
            </a:r>
          </a:p>
          <a:p>
            <a:pPr marL="0" indent="0">
              <a:lnSpc>
                <a:spcPct val="150000"/>
              </a:lnSpc>
              <a:spcBef>
                <a:spcPts val="0"/>
              </a:spcBef>
              <a:buNone/>
            </a:pPr>
            <a:r>
              <a:rPr lang="en-US" dirty="0"/>
              <a:t>2:30 PM	Filtration (continued)</a:t>
            </a:r>
          </a:p>
          <a:p>
            <a:pPr marL="0" indent="0">
              <a:lnSpc>
                <a:spcPct val="150000"/>
              </a:lnSpc>
              <a:spcBef>
                <a:spcPts val="0"/>
              </a:spcBef>
              <a:buNone/>
            </a:pPr>
            <a:r>
              <a:rPr lang="en-US" dirty="0"/>
              <a:t>3:30 PM	General Operations</a:t>
            </a:r>
          </a:p>
          <a:p>
            <a:pPr marL="400050" lvl="1" indent="0">
              <a:lnSpc>
                <a:spcPct val="150000"/>
              </a:lnSpc>
              <a:spcBef>
                <a:spcPts val="0"/>
              </a:spcBef>
              <a:buNone/>
            </a:pPr>
            <a:r>
              <a:rPr lang="en-US" i="1" dirty="0"/>
              <a:t>4:30 PM - End</a:t>
            </a:r>
          </a:p>
          <a:p>
            <a:endParaRPr lang="en-US" dirty="0"/>
          </a:p>
          <a:p>
            <a:endParaRPr lang="en-US"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C4FCC9C8-055C-4BFE-BF1F-25B54EE80756}" type="slidenum">
              <a:rPr lang="en-US" sz="1000">
                <a:solidFill>
                  <a:srgbClr val="005595"/>
                </a:solidFill>
                <a:latin typeface="Arial" panose="020B0604020202020204" pitchFamily="34" charset="0"/>
              </a:rPr>
              <a:pPr/>
              <a:t>29</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2207415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389887" y="38100"/>
            <a:ext cx="8001000" cy="1143000"/>
          </a:xfrm>
        </p:spPr>
        <p:txBody>
          <a:bodyPr/>
          <a:lstStyle/>
          <a:p>
            <a:pPr eaLnBrk="1" hangingPunct="1">
              <a:defRPr/>
            </a:pPr>
            <a:r>
              <a:rPr lang="en-US" sz="3300" dirty="0"/>
              <a:t>Clarification Objectives </a:t>
            </a:r>
            <a:br>
              <a:rPr lang="en-US" sz="3300" dirty="0"/>
            </a:br>
            <a:r>
              <a:rPr lang="en-US" sz="3300" dirty="0"/>
              <a:t>(Conventional Filtration)</a:t>
            </a:r>
          </a:p>
        </p:txBody>
      </p:sp>
      <p:sp>
        <p:nvSpPr>
          <p:cNvPr id="18435" name="Rectangle 4"/>
          <p:cNvSpPr>
            <a:spLocks noGrp="1" noChangeArrowheads="1"/>
          </p:cNvSpPr>
          <p:nvPr>
            <p:ph type="body" sz="half" idx="2"/>
          </p:nvPr>
        </p:nvSpPr>
        <p:spPr>
          <a:xfrm>
            <a:off x="3657600" y="1726580"/>
            <a:ext cx="5105400" cy="4114800"/>
          </a:xfrm>
        </p:spPr>
        <p:txBody>
          <a:bodyPr/>
          <a:lstStyle/>
          <a:p>
            <a:pPr marL="0" indent="0" eaLnBrk="1" hangingPunct="1">
              <a:spcAft>
                <a:spcPct val="40000"/>
              </a:spcAft>
              <a:buNone/>
            </a:pPr>
            <a:r>
              <a:rPr lang="en-US" sz="2600" dirty="0"/>
              <a:t>Key objective is to lower the particulate load to the filters</a:t>
            </a:r>
          </a:p>
          <a:p>
            <a:pPr lvl="1" eaLnBrk="1" hangingPunct="1">
              <a:spcAft>
                <a:spcPct val="40000"/>
              </a:spcAft>
            </a:pPr>
            <a:r>
              <a:rPr lang="en-US" sz="2400" dirty="0"/>
              <a:t>Accomplished with gravity or other separation processes</a:t>
            </a:r>
          </a:p>
          <a:p>
            <a:pPr lvl="1" eaLnBrk="1" hangingPunct="1">
              <a:spcAft>
                <a:spcPct val="40000"/>
              </a:spcAft>
            </a:pPr>
            <a:r>
              <a:rPr lang="en-US" sz="2400" dirty="0"/>
              <a:t>Collected solids need to be physically removed</a:t>
            </a:r>
          </a:p>
          <a:p>
            <a:pPr lvl="1" eaLnBrk="1" hangingPunct="1">
              <a:spcAft>
                <a:spcPct val="40000"/>
              </a:spcAft>
            </a:pPr>
            <a:r>
              <a:rPr lang="en-US" sz="2400" dirty="0"/>
              <a:t>Turbidity removal is typically in the 60-80% range (Hudson, 1981)</a:t>
            </a:r>
          </a:p>
          <a:p>
            <a:pPr marL="0" indent="0" eaLnBrk="1" hangingPunct="1">
              <a:spcAft>
                <a:spcPct val="40000"/>
              </a:spcAft>
              <a:buNone/>
            </a:pPr>
            <a:r>
              <a:rPr lang="en-US" sz="2600" dirty="0"/>
              <a:t> </a:t>
            </a:r>
          </a:p>
        </p:txBody>
      </p:sp>
      <p:pic>
        <p:nvPicPr>
          <p:cNvPr id="18436" name="Picture 10" descr="C:\Documents and Settings\Larry DeMers\My Documents\Photos\LA-CorpsPBT\Sed2.jpg"/>
          <p:cNvPicPr>
            <a:picLocks noGrp="1" noChangeAspect="1" noChangeArrowheads="1"/>
          </p:cNvPicPr>
          <p:nvPr>
            <p:ph type="clipArt" sz="half" idx="1"/>
          </p:nvPr>
        </p:nvPicPr>
        <p:blipFill>
          <a:blip r:embed="rId3" cstate="print">
            <a:extLst>
              <a:ext uri="{28A0092B-C50C-407E-A947-70E740481C1C}">
                <a14:useLocalDpi xmlns:a14="http://schemas.microsoft.com/office/drawing/2010/main" val="0"/>
              </a:ext>
            </a:extLst>
          </a:blip>
          <a:srcRect/>
          <a:stretch>
            <a:fillRect/>
          </a:stretch>
        </p:blipFill>
        <p:spPr>
          <a:xfrm>
            <a:off x="404755" y="1752600"/>
            <a:ext cx="3086100" cy="4114800"/>
          </a:xfrm>
          <a:noFill/>
          <a:ln w="3175">
            <a:solidFill>
              <a:schemeClr val="bg1"/>
            </a:solidFill>
            <a:miter lim="800000"/>
            <a:headEnd/>
            <a:tailEnd/>
          </a:ln>
        </p:spPr>
      </p:pic>
    </p:spTree>
    <p:extLst>
      <p:ext uri="{BB962C8B-B14F-4D97-AF65-F5344CB8AC3E}">
        <p14:creationId xmlns:p14="http://schemas.microsoft.com/office/powerpoint/2010/main" val="32664164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dirty="0"/>
              <a:t>Conventional and direct filtration</a:t>
            </a:r>
          </a:p>
        </p:txBody>
      </p:sp>
      <p:sp>
        <p:nvSpPr>
          <p:cNvPr id="39939" name="Rectangle 3"/>
          <p:cNvSpPr>
            <a:spLocks noGrp="1" noChangeArrowheads="1"/>
          </p:cNvSpPr>
          <p:nvPr>
            <p:ph type="body" idx="1"/>
          </p:nvPr>
        </p:nvSpPr>
        <p:spPr>
          <a:xfrm>
            <a:off x="457200" y="1600200"/>
            <a:ext cx="8077200" cy="4114800"/>
          </a:xfrm>
        </p:spPr>
        <p:txBody>
          <a:bodyPr/>
          <a:lstStyle/>
          <a:p>
            <a:r>
              <a:rPr lang="en-US" dirty="0"/>
              <a:t>Commonly called “rapid sand” or “rapid rate” filtration (as opposed to slow sand filters at 0.1 </a:t>
            </a:r>
            <a:r>
              <a:rPr lang="en-US" dirty="0" err="1"/>
              <a:t>gpm</a:t>
            </a:r>
            <a:r>
              <a:rPr lang="en-US" dirty="0"/>
              <a:t>/ft</a:t>
            </a:r>
            <a:r>
              <a:rPr lang="en-US" baseline="30000" dirty="0"/>
              <a:t>2</a:t>
            </a:r>
            <a:r>
              <a:rPr lang="en-US" dirty="0"/>
              <a:t>)</a:t>
            </a:r>
          </a:p>
          <a:p>
            <a:r>
              <a:rPr lang="en-US" dirty="0"/>
              <a:t>Filtration rate typically 2-4 </a:t>
            </a:r>
            <a:r>
              <a:rPr lang="en-US" dirty="0" err="1"/>
              <a:t>gpm</a:t>
            </a:r>
            <a:r>
              <a:rPr lang="en-US" dirty="0"/>
              <a:t>/ft</a:t>
            </a:r>
            <a:r>
              <a:rPr lang="en-US" baseline="30000" dirty="0"/>
              <a:t>2</a:t>
            </a:r>
          </a:p>
          <a:p>
            <a:r>
              <a:rPr lang="en-US" dirty="0"/>
              <a:t>Requires controllable backwash with water and perhaps air scour.</a:t>
            </a:r>
          </a:p>
          <a:p>
            <a:r>
              <a:rPr lang="en-US" dirty="0"/>
              <a:t>Mixed media filters: layers of support gravel, sand, anthracite.</a:t>
            </a:r>
          </a:p>
        </p:txBody>
      </p:sp>
      <p:graphicFrame>
        <p:nvGraphicFramePr>
          <p:cNvPr id="2" name="Table 1"/>
          <p:cNvGraphicFramePr>
            <a:graphicFrameLocks noGrp="1"/>
          </p:cNvGraphicFramePr>
          <p:nvPr>
            <p:extLst>
              <p:ext uri="{D42A27DB-BD31-4B8C-83A1-F6EECF244321}">
                <p14:modId xmlns:p14="http://schemas.microsoft.com/office/powerpoint/2010/main" val="2482477056"/>
              </p:ext>
            </p:extLst>
          </p:nvPr>
        </p:nvGraphicFramePr>
        <p:xfrm>
          <a:off x="838200" y="3657600"/>
          <a:ext cx="6705600" cy="1479227"/>
        </p:xfrm>
        <a:graphic>
          <a:graphicData uri="http://schemas.openxmlformats.org/drawingml/2006/table">
            <a:tbl>
              <a:tblPr>
                <a:tableStyleId>{5C22544A-7EE6-4342-B048-85BDC9FD1C3A}</a:tableStyleId>
              </a:tblPr>
              <a:tblGrid>
                <a:gridCol w="4229351">
                  <a:extLst>
                    <a:ext uri="{9D8B030D-6E8A-4147-A177-3AD203B41FA5}">
                      <a16:colId xmlns:a16="http://schemas.microsoft.com/office/drawing/2014/main" val="20000"/>
                    </a:ext>
                  </a:extLst>
                </a:gridCol>
                <a:gridCol w="2476249">
                  <a:extLst>
                    <a:ext uri="{9D8B030D-6E8A-4147-A177-3AD203B41FA5}">
                      <a16:colId xmlns:a16="http://schemas.microsoft.com/office/drawing/2014/main" val="20001"/>
                    </a:ext>
                  </a:extLst>
                </a:gridCol>
              </a:tblGrid>
              <a:tr h="350434">
                <a:tc>
                  <a:txBody>
                    <a:bodyPr/>
                    <a:lstStyle/>
                    <a:p>
                      <a:pPr algn="l" fontAlgn="b"/>
                      <a:r>
                        <a:rPr lang="en-US" sz="1800" u="none" strike="noStrike" dirty="0">
                          <a:solidFill>
                            <a:srgbClr val="005595"/>
                          </a:solidFill>
                          <a:effectLst/>
                        </a:rPr>
                        <a:t>Typical</a:t>
                      </a:r>
                      <a:r>
                        <a:rPr lang="en-US" sz="1800" u="none" strike="noStrike" baseline="0" dirty="0">
                          <a:solidFill>
                            <a:srgbClr val="005595"/>
                          </a:solidFill>
                          <a:effectLst/>
                        </a:rPr>
                        <a:t> </a:t>
                      </a:r>
                      <a:r>
                        <a:rPr lang="en-US" sz="1800" u="none" strike="noStrike" dirty="0">
                          <a:solidFill>
                            <a:srgbClr val="005595"/>
                          </a:solidFill>
                          <a:effectLst/>
                        </a:rPr>
                        <a:t>Filtration Loading Rates</a:t>
                      </a:r>
                      <a:endParaRPr lang="en-US" sz="1800" b="1" i="0" u="none" strike="noStrike" dirty="0">
                        <a:solidFill>
                          <a:srgbClr val="005595"/>
                        </a:solidFill>
                        <a:effectLst/>
                        <a:latin typeface="Arial" panose="020B0604020202020204" pitchFamily="34" charset="0"/>
                      </a:endParaRPr>
                    </a:p>
                  </a:txBody>
                  <a:tcPr marL="7620" marR="7620" marT="7620" marB="0" anchor="b">
                    <a:lnB w="12700" cap="flat" cmpd="sng" algn="ctr">
                      <a:solidFill>
                        <a:schemeClr val="tx1"/>
                      </a:solidFill>
                      <a:prstDash val="solid"/>
                      <a:round/>
                      <a:headEnd type="none" w="med" len="med"/>
                      <a:tailEnd type="none" w="med" len="med"/>
                    </a:lnB>
                  </a:tcPr>
                </a:tc>
                <a:tc>
                  <a:txBody>
                    <a:bodyPr/>
                    <a:lstStyle/>
                    <a:p>
                      <a:pPr algn="ctr" fontAlgn="b"/>
                      <a:endParaRPr lang="en-US" sz="1600" b="1" i="0" u="none" strike="noStrike" dirty="0">
                        <a:solidFill>
                          <a:srgbClr val="005595"/>
                        </a:solidFill>
                        <a:effectLst/>
                        <a:latin typeface="Arial" panose="020B0604020202020204" pitchFamily="34" charset="0"/>
                      </a:endParaRPr>
                    </a:p>
                  </a:txBody>
                  <a:tcPr marL="7620" marR="7620" marT="762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11566">
                <a:tc>
                  <a:txBody>
                    <a:bodyPr/>
                    <a:lstStyle/>
                    <a:p>
                      <a:pPr algn="l" fontAlgn="b"/>
                      <a:r>
                        <a:rPr lang="en-US" sz="1800" u="none" strike="noStrike">
                          <a:solidFill>
                            <a:srgbClr val="005595"/>
                          </a:solidFill>
                          <a:effectLst/>
                        </a:rPr>
                        <a:t>Sand Media</a:t>
                      </a:r>
                      <a:endParaRPr lang="en-US" sz="1800" b="0" i="0" u="none" strike="noStrike">
                        <a:solidFill>
                          <a:srgbClr val="005595"/>
                        </a:solidFill>
                        <a:effectLst/>
                        <a:latin typeface="Arial" panose="020B0604020202020204" pitchFamily="34" charset="0"/>
                      </a:endParaRPr>
                    </a:p>
                  </a:txBody>
                  <a:tcPr marL="7620" marR="7620" marT="7620" marB="0" anchor="b">
                    <a:lnT w="12700" cap="flat" cmpd="sng" algn="ctr">
                      <a:solidFill>
                        <a:schemeClr val="tx1"/>
                      </a:solidFill>
                      <a:prstDash val="solid"/>
                      <a:round/>
                      <a:headEnd type="none" w="med" len="med"/>
                      <a:tailEnd type="none" w="med" len="med"/>
                    </a:lnT>
                  </a:tcPr>
                </a:tc>
                <a:tc>
                  <a:txBody>
                    <a:bodyPr/>
                    <a:lstStyle/>
                    <a:p>
                      <a:pPr algn="ctr" fontAlgn="b"/>
                      <a:r>
                        <a:rPr lang="en-US" sz="1600" u="none" strike="noStrike" dirty="0">
                          <a:solidFill>
                            <a:srgbClr val="005595"/>
                          </a:solidFill>
                          <a:effectLst/>
                        </a:rPr>
                        <a:t>2.0 </a:t>
                      </a:r>
                      <a:r>
                        <a:rPr lang="en-US" sz="1600" u="none" strike="noStrike" dirty="0" err="1">
                          <a:solidFill>
                            <a:srgbClr val="005595"/>
                          </a:solidFill>
                          <a:effectLst/>
                        </a:rPr>
                        <a:t>gpm</a:t>
                      </a:r>
                      <a:r>
                        <a:rPr lang="en-US" sz="1600" u="none" strike="noStrike" dirty="0">
                          <a:solidFill>
                            <a:srgbClr val="005595"/>
                          </a:solidFill>
                          <a:effectLst/>
                        </a:rPr>
                        <a:t>/ft</a:t>
                      </a:r>
                      <a:r>
                        <a:rPr lang="en-US" sz="1600" u="none" strike="noStrike" baseline="30000" dirty="0">
                          <a:solidFill>
                            <a:srgbClr val="005595"/>
                          </a:solidFill>
                          <a:effectLst/>
                        </a:rPr>
                        <a:t>2</a:t>
                      </a:r>
                      <a:endParaRPr lang="en-US" sz="1600" b="0" i="0" u="none" strike="noStrike" dirty="0">
                        <a:solidFill>
                          <a:srgbClr val="005595"/>
                        </a:solidFill>
                        <a:effectLst/>
                        <a:latin typeface="Arial" panose="020B0604020202020204" pitchFamily="34" charset="0"/>
                      </a:endParaRPr>
                    </a:p>
                  </a:txBody>
                  <a:tcPr marL="7620" marR="7620" marT="762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1"/>
                  </a:ext>
                </a:extLst>
              </a:tr>
              <a:tr h="366793">
                <a:tc>
                  <a:txBody>
                    <a:bodyPr/>
                    <a:lstStyle/>
                    <a:p>
                      <a:pPr algn="l" fontAlgn="b"/>
                      <a:r>
                        <a:rPr lang="en-US" sz="1800" u="none" strike="noStrike" dirty="0">
                          <a:solidFill>
                            <a:srgbClr val="005595"/>
                          </a:solidFill>
                          <a:effectLst/>
                        </a:rPr>
                        <a:t>Dual/Mixed Media</a:t>
                      </a:r>
                      <a:endParaRPr lang="en-US" sz="1800" b="0" i="0" u="none" strike="noStrike" dirty="0">
                        <a:solidFill>
                          <a:srgbClr val="005595"/>
                        </a:solidFill>
                        <a:effectLst/>
                        <a:latin typeface="Arial" panose="020B0604020202020204" pitchFamily="34" charset="0"/>
                      </a:endParaRPr>
                    </a:p>
                  </a:txBody>
                  <a:tcPr marL="7620" marR="7620" marT="7620" marB="0" anchor="b"/>
                </a:tc>
                <a:tc>
                  <a:txBody>
                    <a:bodyPr/>
                    <a:lstStyle/>
                    <a:p>
                      <a:pPr algn="ctr" fontAlgn="b"/>
                      <a:r>
                        <a:rPr lang="en-US" sz="1600" u="none" strike="noStrike" dirty="0">
                          <a:solidFill>
                            <a:srgbClr val="005595"/>
                          </a:solidFill>
                          <a:effectLst/>
                        </a:rPr>
                        <a:t>4.0 </a:t>
                      </a:r>
                      <a:r>
                        <a:rPr lang="en-US" sz="1600" u="none" strike="noStrike" dirty="0" err="1">
                          <a:solidFill>
                            <a:srgbClr val="005595"/>
                          </a:solidFill>
                          <a:effectLst/>
                        </a:rPr>
                        <a:t>gpm</a:t>
                      </a:r>
                      <a:r>
                        <a:rPr lang="en-US" sz="1600" u="none" strike="noStrike" dirty="0">
                          <a:solidFill>
                            <a:srgbClr val="005595"/>
                          </a:solidFill>
                          <a:effectLst/>
                        </a:rPr>
                        <a:t>/ft</a:t>
                      </a:r>
                      <a:r>
                        <a:rPr lang="en-US" sz="1600" u="none" strike="noStrike" baseline="30000" dirty="0">
                          <a:solidFill>
                            <a:srgbClr val="005595"/>
                          </a:solidFill>
                          <a:effectLst/>
                        </a:rPr>
                        <a:t>2</a:t>
                      </a:r>
                      <a:endParaRPr lang="en-US" sz="1600" b="0" i="0" u="none" strike="noStrike" dirty="0">
                        <a:solidFill>
                          <a:srgbClr val="005595"/>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10002"/>
                  </a:ext>
                </a:extLst>
              </a:tr>
              <a:tr h="350434">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1800" u="none" strike="noStrike" dirty="0">
                          <a:solidFill>
                            <a:srgbClr val="005595"/>
                          </a:solidFill>
                          <a:effectLst/>
                        </a:rPr>
                        <a:t>Deep Bed </a:t>
                      </a:r>
                      <a:r>
                        <a:rPr lang="en-US" sz="1400" u="none" strike="noStrike" dirty="0">
                          <a:solidFill>
                            <a:srgbClr val="005595"/>
                          </a:solidFill>
                          <a:effectLst/>
                        </a:rPr>
                        <a:t>(Typically anthracite &gt;60 in. in depth)</a:t>
                      </a:r>
                      <a:endParaRPr lang="en-US" sz="1800" b="0" i="0" u="none" strike="noStrike" dirty="0">
                        <a:solidFill>
                          <a:srgbClr val="005595"/>
                        </a:solidFill>
                        <a:effectLst/>
                        <a:latin typeface="Arial" panose="020B0604020202020204" pitchFamily="34" charset="0"/>
                      </a:endParaRPr>
                    </a:p>
                  </a:txBody>
                  <a:tcPr marL="7620" marR="7620" marT="7620" marB="0" anchor="b"/>
                </a:tc>
                <a:tc>
                  <a:txBody>
                    <a:bodyPr/>
                    <a:lstStyle/>
                    <a:p>
                      <a:pPr algn="ctr" fontAlgn="b"/>
                      <a:r>
                        <a:rPr lang="en-US" sz="1600" u="none" strike="noStrike" dirty="0">
                          <a:solidFill>
                            <a:srgbClr val="005595"/>
                          </a:solidFill>
                          <a:effectLst/>
                        </a:rPr>
                        <a:t>6.0 </a:t>
                      </a:r>
                      <a:r>
                        <a:rPr lang="en-US" sz="1600" u="none" strike="noStrike" dirty="0" err="1">
                          <a:solidFill>
                            <a:srgbClr val="005595"/>
                          </a:solidFill>
                          <a:effectLst/>
                        </a:rPr>
                        <a:t>gpm</a:t>
                      </a:r>
                      <a:r>
                        <a:rPr lang="en-US" sz="1600" u="none" strike="noStrike" dirty="0">
                          <a:solidFill>
                            <a:srgbClr val="005595"/>
                          </a:solidFill>
                          <a:effectLst/>
                        </a:rPr>
                        <a:t>/ft</a:t>
                      </a:r>
                      <a:r>
                        <a:rPr lang="en-US" sz="1600" u="none" strike="noStrike" baseline="30000" dirty="0">
                          <a:solidFill>
                            <a:srgbClr val="005595"/>
                          </a:solidFill>
                          <a:effectLst/>
                        </a:rPr>
                        <a:t>2</a:t>
                      </a:r>
                      <a:endParaRPr lang="en-US" sz="1600" b="0" i="0" u="none" strike="noStrike" dirty="0">
                        <a:solidFill>
                          <a:srgbClr val="005595"/>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0114491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ChangeArrowheads="1"/>
          </p:cNvSpPr>
          <p:nvPr/>
        </p:nvSpPr>
        <p:spPr bwMode="auto">
          <a:xfrm>
            <a:off x="4152900" y="2324100"/>
            <a:ext cx="474345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fontAlgn="base">
              <a:spcBef>
                <a:spcPct val="0"/>
              </a:spcBef>
              <a:spcAft>
                <a:spcPct val="0"/>
              </a:spcAft>
              <a:defRPr>
                <a:solidFill>
                  <a:schemeClr val="tx1"/>
                </a:solidFill>
                <a:latin typeface="Corbel" panose="020B0503020204020204" pitchFamily="34" charset="0"/>
              </a:defRPr>
            </a:lvl6pPr>
            <a:lvl7pPr marL="2971800" indent="-228600" fontAlgn="base">
              <a:spcBef>
                <a:spcPct val="0"/>
              </a:spcBef>
              <a:spcAft>
                <a:spcPct val="0"/>
              </a:spcAft>
              <a:defRPr>
                <a:solidFill>
                  <a:schemeClr val="tx1"/>
                </a:solidFill>
                <a:latin typeface="Corbel" panose="020B0503020204020204" pitchFamily="34" charset="0"/>
              </a:defRPr>
            </a:lvl7pPr>
            <a:lvl8pPr marL="3429000" indent="-228600" fontAlgn="base">
              <a:spcBef>
                <a:spcPct val="0"/>
              </a:spcBef>
              <a:spcAft>
                <a:spcPct val="0"/>
              </a:spcAft>
              <a:defRPr>
                <a:solidFill>
                  <a:schemeClr val="tx1"/>
                </a:solidFill>
                <a:latin typeface="Corbel" panose="020B0503020204020204" pitchFamily="34" charset="0"/>
              </a:defRPr>
            </a:lvl8pPr>
            <a:lvl9pPr marL="3886200" indent="-228600" fontAlgn="base">
              <a:spcBef>
                <a:spcPct val="0"/>
              </a:spcBef>
              <a:spcAft>
                <a:spcPct val="0"/>
              </a:spcAft>
              <a:defRPr>
                <a:solidFill>
                  <a:schemeClr val="tx1"/>
                </a:solidFill>
                <a:latin typeface="Corbel" panose="020B0503020204020204" pitchFamily="34" charset="0"/>
              </a:defRPr>
            </a:lvl9pPr>
          </a:lstStyle>
          <a:p>
            <a:pPr algn="ctr"/>
            <a:r>
              <a:rPr lang="en-US" sz="2400"/>
              <a:t>Ten States Standards </a:t>
            </a:r>
          </a:p>
          <a:p>
            <a:pPr algn="ctr"/>
            <a:r>
              <a:rPr lang="en-US" sz="2400">
                <a:hlinkClick r:id="rId3"/>
              </a:rPr>
              <a:t>http://10statesstandards.com/index.html</a:t>
            </a:r>
            <a:endParaRPr lang="en-US" sz="2400"/>
          </a:p>
          <a:p>
            <a:pPr algn="ctr"/>
            <a:r>
              <a:rPr lang="en-US" sz="2400"/>
              <a:t> </a:t>
            </a:r>
          </a:p>
          <a:p>
            <a:pPr algn="ctr"/>
            <a:r>
              <a:rPr lang="en-US" sz="2400"/>
              <a:t> </a:t>
            </a:r>
          </a:p>
        </p:txBody>
      </p:sp>
      <p:pic>
        <p:nvPicPr>
          <p:cNvPr id="2560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7175" y="1543050"/>
            <a:ext cx="3676650" cy="48006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560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19900" y="266700"/>
            <a:ext cx="1600200" cy="1828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7" name="Table 6"/>
          <p:cNvGraphicFramePr>
            <a:graphicFrameLocks noGrp="1"/>
          </p:cNvGraphicFramePr>
          <p:nvPr>
            <p:extLst>
              <p:ext uri="{D42A27DB-BD31-4B8C-83A1-F6EECF244321}">
                <p14:modId xmlns:p14="http://schemas.microsoft.com/office/powerpoint/2010/main" val="548375703"/>
              </p:ext>
            </p:extLst>
          </p:nvPr>
        </p:nvGraphicFramePr>
        <p:xfrm>
          <a:off x="4362450" y="3797300"/>
          <a:ext cx="4514850" cy="2595565"/>
        </p:xfrm>
        <a:graphic>
          <a:graphicData uri="http://schemas.openxmlformats.org/drawingml/2006/table">
            <a:tbl>
              <a:tblPr firstRow="1" bandRow="1">
                <a:tableStyleId>{9DCAF9ED-07DC-4A11-8D7F-57B35C25682E}</a:tableStyleId>
              </a:tblPr>
              <a:tblGrid>
                <a:gridCol w="2305050">
                  <a:extLst>
                    <a:ext uri="{9D8B030D-6E8A-4147-A177-3AD203B41FA5}">
                      <a16:colId xmlns:a16="http://schemas.microsoft.com/office/drawing/2014/main" val="20000"/>
                    </a:ext>
                  </a:extLst>
                </a:gridCol>
                <a:gridCol w="2209800">
                  <a:extLst>
                    <a:ext uri="{9D8B030D-6E8A-4147-A177-3AD203B41FA5}">
                      <a16:colId xmlns:a16="http://schemas.microsoft.com/office/drawing/2014/main" val="20001"/>
                    </a:ext>
                  </a:extLst>
                </a:gridCol>
              </a:tblGrid>
              <a:tr h="370795">
                <a:tc gridSpan="2">
                  <a:txBody>
                    <a:bodyPr/>
                    <a:lstStyle/>
                    <a:p>
                      <a:pPr algn="ctr"/>
                      <a:r>
                        <a:rPr lang="en-US" sz="1800" dirty="0"/>
                        <a:t>Member States and Provinces</a:t>
                      </a:r>
                    </a:p>
                  </a:txBody>
                  <a:tcPr marT="45714" marB="45714"/>
                </a:tc>
                <a:tc hMerge="1">
                  <a:txBody>
                    <a:bodyPr/>
                    <a:lstStyle/>
                    <a:p>
                      <a:endParaRPr lang="en-US" dirty="0"/>
                    </a:p>
                  </a:txBody>
                  <a:tcPr/>
                </a:tc>
                <a:extLst>
                  <a:ext uri="{0D108BD9-81ED-4DB2-BD59-A6C34878D82A}">
                    <a16:rowId xmlns:a16="http://schemas.microsoft.com/office/drawing/2014/main" val="10000"/>
                  </a:ext>
                </a:extLst>
              </a:tr>
              <a:tr h="370795">
                <a:tc>
                  <a:txBody>
                    <a:bodyPr/>
                    <a:lstStyle/>
                    <a:p>
                      <a:pPr algn="ctr"/>
                      <a:r>
                        <a:rPr lang="en-US" sz="1800" dirty="0"/>
                        <a:t>Illinois</a:t>
                      </a:r>
                    </a:p>
                  </a:txBody>
                  <a:tcPr marT="45714" marB="45714"/>
                </a:tc>
                <a:tc>
                  <a:txBody>
                    <a:bodyPr/>
                    <a:lstStyle/>
                    <a:p>
                      <a:pPr algn="ctr"/>
                      <a:r>
                        <a:rPr lang="en-US" sz="1800" dirty="0"/>
                        <a:t>New York</a:t>
                      </a:r>
                    </a:p>
                  </a:txBody>
                  <a:tcPr marT="45714" marB="45714"/>
                </a:tc>
                <a:extLst>
                  <a:ext uri="{0D108BD9-81ED-4DB2-BD59-A6C34878D82A}">
                    <a16:rowId xmlns:a16="http://schemas.microsoft.com/office/drawing/2014/main" val="10001"/>
                  </a:ext>
                </a:extLst>
              </a:tr>
              <a:tr h="370795">
                <a:tc>
                  <a:txBody>
                    <a:bodyPr/>
                    <a:lstStyle/>
                    <a:p>
                      <a:pPr algn="ctr"/>
                      <a:r>
                        <a:rPr lang="en-US" sz="1800" dirty="0"/>
                        <a:t>Indiana</a:t>
                      </a:r>
                    </a:p>
                  </a:txBody>
                  <a:tcPr marT="45714" marB="45714"/>
                </a:tc>
                <a:tc>
                  <a:txBody>
                    <a:bodyPr/>
                    <a:lstStyle/>
                    <a:p>
                      <a:pPr algn="ctr"/>
                      <a:r>
                        <a:rPr lang="en-US" sz="1800" dirty="0"/>
                        <a:t>Ohio</a:t>
                      </a:r>
                    </a:p>
                  </a:txBody>
                  <a:tcPr marT="45714" marB="45714"/>
                </a:tc>
                <a:extLst>
                  <a:ext uri="{0D108BD9-81ED-4DB2-BD59-A6C34878D82A}">
                    <a16:rowId xmlns:a16="http://schemas.microsoft.com/office/drawing/2014/main" val="10002"/>
                  </a:ext>
                </a:extLst>
              </a:tr>
              <a:tr h="370795">
                <a:tc>
                  <a:txBody>
                    <a:bodyPr/>
                    <a:lstStyle/>
                    <a:p>
                      <a:pPr algn="ctr"/>
                      <a:r>
                        <a:rPr lang="en-US" sz="1800" dirty="0"/>
                        <a:t>Iowa</a:t>
                      </a:r>
                    </a:p>
                  </a:txBody>
                  <a:tcPr marT="45714" marB="45714"/>
                </a:tc>
                <a:tc>
                  <a:txBody>
                    <a:bodyPr/>
                    <a:lstStyle/>
                    <a:p>
                      <a:pPr algn="ctr"/>
                      <a:r>
                        <a:rPr lang="en-US" sz="1800" dirty="0"/>
                        <a:t>Ontario</a:t>
                      </a:r>
                    </a:p>
                  </a:txBody>
                  <a:tcPr marT="45714" marB="45714"/>
                </a:tc>
                <a:extLst>
                  <a:ext uri="{0D108BD9-81ED-4DB2-BD59-A6C34878D82A}">
                    <a16:rowId xmlns:a16="http://schemas.microsoft.com/office/drawing/2014/main" val="10003"/>
                  </a:ext>
                </a:extLst>
              </a:tr>
              <a:tr h="370795">
                <a:tc>
                  <a:txBody>
                    <a:bodyPr/>
                    <a:lstStyle/>
                    <a:p>
                      <a:pPr algn="ctr"/>
                      <a:r>
                        <a:rPr lang="en-US" sz="1800" dirty="0"/>
                        <a:t>Michigan</a:t>
                      </a:r>
                    </a:p>
                  </a:txBody>
                  <a:tcPr marT="45714" marB="45714"/>
                </a:tc>
                <a:tc>
                  <a:txBody>
                    <a:bodyPr/>
                    <a:lstStyle/>
                    <a:p>
                      <a:pPr algn="ctr"/>
                      <a:r>
                        <a:rPr lang="en-US" sz="1800" dirty="0"/>
                        <a:t>Pennsylvania</a:t>
                      </a:r>
                    </a:p>
                  </a:txBody>
                  <a:tcPr marT="45714" marB="45714"/>
                </a:tc>
                <a:extLst>
                  <a:ext uri="{0D108BD9-81ED-4DB2-BD59-A6C34878D82A}">
                    <a16:rowId xmlns:a16="http://schemas.microsoft.com/office/drawing/2014/main" val="10004"/>
                  </a:ext>
                </a:extLst>
              </a:tr>
              <a:tr h="370795">
                <a:tc>
                  <a:txBody>
                    <a:bodyPr/>
                    <a:lstStyle/>
                    <a:p>
                      <a:pPr algn="ctr"/>
                      <a:r>
                        <a:rPr lang="en-US" sz="1800" dirty="0"/>
                        <a:t>Minnesota</a:t>
                      </a:r>
                    </a:p>
                  </a:txBody>
                  <a:tcPr marT="45714" marB="45714"/>
                </a:tc>
                <a:tc>
                  <a:txBody>
                    <a:bodyPr/>
                    <a:lstStyle/>
                    <a:p>
                      <a:pPr algn="ctr"/>
                      <a:r>
                        <a:rPr lang="en-US" sz="1800" dirty="0"/>
                        <a:t>Wisconsin</a:t>
                      </a:r>
                    </a:p>
                  </a:txBody>
                  <a:tcPr marT="45714" marB="45714"/>
                </a:tc>
                <a:extLst>
                  <a:ext uri="{0D108BD9-81ED-4DB2-BD59-A6C34878D82A}">
                    <a16:rowId xmlns:a16="http://schemas.microsoft.com/office/drawing/2014/main" val="10005"/>
                  </a:ext>
                </a:extLst>
              </a:tr>
              <a:tr h="370795">
                <a:tc>
                  <a:txBody>
                    <a:bodyPr/>
                    <a:lstStyle/>
                    <a:p>
                      <a:pPr algn="ctr"/>
                      <a:r>
                        <a:rPr lang="en-US" sz="1800" dirty="0"/>
                        <a:t>Missouri</a:t>
                      </a:r>
                    </a:p>
                  </a:txBody>
                  <a:tcPr marT="45714" marB="45714"/>
                </a:tc>
                <a:tc>
                  <a:txBody>
                    <a:bodyPr/>
                    <a:lstStyle/>
                    <a:p>
                      <a:pPr algn="ctr"/>
                      <a:endParaRPr lang="en-US" sz="1800" dirty="0"/>
                    </a:p>
                  </a:txBody>
                  <a:tcPr marT="45714" marB="45714"/>
                </a:tc>
                <a:extLst>
                  <a:ext uri="{0D108BD9-81ED-4DB2-BD59-A6C34878D82A}">
                    <a16:rowId xmlns:a16="http://schemas.microsoft.com/office/drawing/2014/main" val="10006"/>
                  </a:ext>
                </a:extLst>
              </a:tr>
            </a:tbl>
          </a:graphicData>
        </a:graphic>
      </p:graphicFrame>
      <p:sp>
        <p:nvSpPr>
          <p:cNvPr id="8" name="Rectangle 2"/>
          <p:cNvSpPr txBox="1">
            <a:spLocks noChangeArrowheads="1"/>
          </p:cNvSpPr>
          <p:nvPr/>
        </p:nvSpPr>
        <p:spPr>
          <a:xfrm>
            <a:off x="457200" y="274638"/>
            <a:ext cx="8229600" cy="1143000"/>
          </a:xfrm>
          <a:prstGeom prst="rect">
            <a:avLst/>
          </a:prstGeom>
        </p:spPr>
        <p:txBody>
          <a:bodyPr/>
          <a:lstStyle>
            <a:lvl1pPr algn="l" rtl="0" eaLnBrk="0" fontAlgn="base" hangingPunct="0">
              <a:spcBef>
                <a:spcPct val="0"/>
              </a:spcBef>
              <a:spcAft>
                <a:spcPct val="0"/>
              </a:spcAft>
              <a:defRPr sz="3200" b="1">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charset="0"/>
              </a:defRPr>
            </a:lvl2pPr>
            <a:lvl3pPr algn="l" rtl="0" eaLnBrk="0" fontAlgn="base" hangingPunct="0">
              <a:spcBef>
                <a:spcPct val="0"/>
              </a:spcBef>
              <a:spcAft>
                <a:spcPct val="0"/>
              </a:spcAft>
              <a:defRPr sz="3200" b="1">
                <a:solidFill>
                  <a:srgbClr val="005595"/>
                </a:solidFill>
                <a:latin typeface="Arial" charset="0"/>
              </a:defRPr>
            </a:lvl3pPr>
            <a:lvl4pPr algn="l" rtl="0" eaLnBrk="0" fontAlgn="base" hangingPunct="0">
              <a:spcBef>
                <a:spcPct val="0"/>
              </a:spcBef>
              <a:spcAft>
                <a:spcPct val="0"/>
              </a:spcAft>
              <a:defRPr sz="3200" b="1">
                <a:solidFill>
                  <a:srgbClr val="005595"/>
                </a:solidFill>
                <a:latin typeface="Arial" charset="0"/>
              </a:defRPr>
            </a:lvl4pPr>
            <a:lvl5pPr algn="l" rtl="0" eaLnBrk="0" fontAlgn="base" hangingPunct="0">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a:lstStyle>
          <a:p>
            <a:r>
              <a:rPr lang="en-US" kern="0" dirty="0"/>
              <a:t>“Ten States Standards”</a:t>
            </a:r>
          </a:p>
        </p:txBody>
      </p:sp>
    </p:spTree>
    <p:extLst>
      <p:ext uri="{BB962C8B-B14F-4D97-AF65-F5344CB8AC3E}">
        <p14:creationId xmlns:p14="http://schemas.microsoft.com/office/powerpoint/2010/main" val="12459676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dirty="0"/>
              <a:t>Typical Filter “Box”</a:t>
            </a:r>
          </a:p>
        </p:txBody>
      </p:sp>
      <p:pic>
        <p:nvPicPr>
          <p:cNvPr id="4" name="Content Placeholder 3" descr="rapidsand3.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8026" y="1143000"/>
            <a:ext cx="8627947"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25634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533400" y="274638"/>
            <a:ext cx="8458200" cy="1143000"/>
          </a:xfrm>
        </p:spPr>
        <p:txBody>
          <a:bodyPr/>
          <a:lstStyle/>
          <a:p>
            <a:r>
              <a:rPr lang="en-US" sz="2800" dirty="0"/>
              <a:t>Media</a:t>
            </a:r>
          </a:p>
        </p:txBody>
      </p:sp>
      <p:sp>
        <p:nvSpPr>
          <p:cNvPr id="39939" name="Rectangle 3"/>
          <p:cNvSpPr>
            <a:spLocks noGrp="1" noChangeArrowheads="1"/>
          </p:cNvSpPr>
          <p:nvPr>
            <p:ph type="body" idx="1"/>
          </p:nvPr>
        </p:nvSpPr>
        <p:spPr>
          <a:xfrm>
            <a:off x="4090482" y="1262974"/>
            <a:ext cx="5029199" cy="762000"/>
          </a:xfrm>
        </p:spPr>
        <p:txBody>
          <a:bodyPr/>
          <a:lstStyle/>
          <a:p>
            <a:pPr marL="0" indent="0">
              <a:buNone/>
            </a:pPr>
            <a:r>
              <a:rPr lang="en-US" dirty="0"/>
              <a:t>Water flows through progressively larger pores as it passes from coal to sand to gravel. </a:t>
            </a:r>
          </a:p>
          <a:p>
            <a:pPr marL="0" indent="0">
              <a:buNone/>
            </a:pPr>
            <a:endParaRPr lang="en-US" dirty="0"/>
          </a:p>
          <a:p>
            <a:pPr marL="0" indent="0">
              <a:buNone/>
            </a:pPr>
            <a:r>
              <a:rPr lang="en-US" dirty="0"/>
              <a:t>This example shows the following from top to bottom (as the water would flow)</a:t>
            </a:r>
          </a:p>
          <a:p>
            <a:pPr marL="0" indent="0">
              <a:buNone/>
            </a:pPr>
            <a:endParaRPr lang="en-US" dirty="0"/>
          </a:p>
          <a:p>
            <a:pPr marL="457200" indent="-457200">
              <a:buFont typeface="+mj-lt"/>
              <a:buAutoNum type="arabicPeriod"/>
            </a:pPr>
            <a:r>
              <a:rPr lang="en-US" dirty="0"/>
              <a:t>Anthracite</a:t>
            </a:r>
          </a:p>
          <a:p>
            <a:pPr marL="457200" indent="-457200">
              <a:buFont typeface="+mj-lt"/>
              <a:buAutoNum type="arabicPeriod"/>
            </a:pPr>
            <a:r>
              <a:rPr lang="en-US" dirty="0"/>
              <a:t>2 layers of sand</a:t>
            </a:r>
          </a:p>
          <a:p>
            <a:pPr marL="457200" indent="-457200">
              <a:buFont typeface="+mj-lt"/>
              <a:buAutoNum type="arabicPeriod"/>
            </a:pPr>
            <a:r>
              <a:rPr lang="en-US" dirty="0"/>
              <a:t>3 layers of support gravels</a:t>
            </a:r>
          </a:p>
          <a:p>
            <a:pPr marL="457200" indent="-457200">
              <a:buFont typeface="+mj-lt"/>
              <a:buAutoNum type="arabicPeriod"/>
            </a:pPr>
            <a:r>
              <a:rPr lang="en-US" dirty="0"/>
              <a:t>“Block” underdrain</a:t>
            </a:r>
          </a:p>
          <a:p>
            <a:endParaRPr lang="en-US" dirty="0"/>
          </a:p>
          <a:p>
            <a:endParaRPr lang="en-US" dirty="0"/>
          </a:p>
        </p:txBody>
      </p:sp>
      <p:pic>
        <p:nvPicPr>
          <p:cNvPr id="337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295400"/>
            <a:ext cx="3054978" cy="487457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34820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371940" y="274638"/>
            <a:ext cx="8619660" cy="868362"/>
          </a:xfrm>
        </p:spPr>
        <p:txBody>
          <a:bodyPr/>
          <a:lstStyle/>
          <a:p>
            <a:r>
              <a:rPr lang="en-US" sz="2800" dirty="0"/>
              <a:t>Media</a:t>
            </a:r>
          </a:p>
        </p:txBody>
      </p:sp>
      <p:sp>
        <p:nvSpPr>
          <p:cNvPr id="2" name="Rectangle 1"/>
          <p:cNvSpPr/>
          <p:nvPr/>
        </p:nvSpPr>
        <p:spPr>
          <a:xfrm>
            <a:off x="2731519" y="1066800"/>
            <a:ext cx="6412481" cy="3530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20000"/>
              </a:spcBef>
            </a:pPr>
            <a:r>
              <a:rPr lang="en-US" sz="2000" dirty="0">
                <a:solidFill>
                  <a:srgbClr val="005595"/>
                </a:solidFill>
                <a:latin typeface="+mn-lt"/>
              </a:rPr>
              <a:t>Example shown is from the City of Grants Pass</a:t>
            </a:r>
          </a:p>
          <a:p>
            <a:pPr marL="342900" indent="-342900">
              <a:spcBef>
                <a:spcPct val="20000"/>
              </a:spcBef>
              <a:buChar char="•"/>
            </a:pPr>
            <a:r>
              <a:rPr lang="en-US" sz="2000" dirty="0">
                <a:solidFill>
                  <a:srgbClr val="005595"/>
                </a:solidFill>
                <a:latin typeface="+mn-lt"/>
              </a:rPr>
              <a:t>Top Layer	Anthracite</a:t>
            </a:r>
          </a:p>
          <a:p>
            <a:pPr marL="342900" indent="-342900">
              <a:spcBef>
                <a:spcPct val="20000"/>
              </a:spcBef>
              <a:buChar char="•"/>
            </a:pPr>
            <a:r>
              <a:rPr lang="en-US" sz="2000" dirty="0">
                <a:solidFill>
                  <a:srgbClr val="005595"/>
                </a:solidFill>
                <a:latin typeface="+mn-lt"/>
              </a:rPr>
              <a:t>Layer 2      	Filter sand</a:t>
            </a:r>
          </a:p>
          <a:p>
            <a:pPr>
              <a:spcBef>
                <a:spcPct val="20000"/>
              </a:spcBef>
            </a:pPr>
            <a:r>
              <a:rPr lang="en-US" sz="2000" dirty="0">
                <a:solidFill>
                  <a:srgbClr val="005595"/>
                </a:solidFill>
                <a:latin typeface="+mn-lt"/>
              </a:rPr>
              <a:t>   	(Silica sand w/ D10 = 0.45 mm- 0.55 mm)</a:t>
            </a:r>
          </a:p>
          <a:p>
            <a:pPr marL="342900" indent="-342900">
              <a:spcBef>
                <a:spcPct val="20000"/>
              </a:spcBef>
              <a:buChar char="•"/>
            </a:pPr>
            <a:r>
              <a:rPr lang="en-US" sz="2000" dirty="0">
                <a:solidFill>
                  <a:srgbClr val="005595"/>
                </a:solidFill>
                <a:latin typeface="+mn-lt"/>
              </a:rPr>
              <a:t>Layer 3              #50 garnet sand</a:t>
            </a:r>
          </a:p>
          <a:p>
            <a:pPr marL="342900" indent="-342900">
              <a:spcBef>
                <a:spcPct val="20000"/>
              </a:spcBef>
              <a:buChar char="•"/>
            </a:pPr>
            <a:r>
              <a:rPr lang="en-US" sz="2000" dirty="0">
                <a:solidFill>
                  <a:srgbClr val="005595"/>
                </a:solidFill>
                <a:latin typeface="+mn-lt"/>
              </a:rPr>
              <a:t>Layer 4              #12 garnet gravel</a:t>
            </a:r>
          </a:p>
          <a:p>
            <a:pPr marL="342900" indent="-342900">
              <a:spcBef>
                <a:spcPct val="20000"/>
              </a:spcBef>
              <a:buChar char="•"/>
            </a:pPr>
            <a:r>
              <a:rPr lang="en-US" sz="2000" dirty="0">
                <a:solidFill>
                  <a:srgbClr val="005595"/>
                </a:solidFill>
                <a:latin typeface="+mn-lt"/>
              </a:rPr>
              <a:t>Layer 5               3/8” x 3/16” gravel</a:t>
            </a:r>
          </a:p>
          <a:p>
            <a:pPr marL="342900" indent="-342900">
              <a:spcBef>
                <a:spcPct val="20000"/>
              </a:spcBef>
              <a:buChar char="•"/>
            </a:pPr>
            <a:r>
              <a:rPr lang="en-US" sz="2000" dirty="0">
                <a:solidFill>
                  <a:srgbClr val="005595"/>
                </a:solidFill>
                <a:latin typeface="+mn-lt"/>
              </a:rPr>
              <a:t>Layer 6               3/4” x 3/8” gravel</a:t>
            </a:r>
          </a:p>
          <a:p>
            <a:pPr marL="342900" indent="-342900">
              <a:spcBef>
                <a:spcPct val="20000"/>
              </a:spcBef>
              <a:buChar char="•"/>
            </a:pPr>
            <a:r>
              <a:rPr lang="en-US" sz="2000" dirty="0">
                <a:solidFill>
                  <a:srgbClr val="005595"/>
                </a:solidFill>
                <a:latin typeface="+mn-lt"/>
              </a:rPr>
              <a:t>Bottom layer   1-1/2” x ¾” gravel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940" y="1143000"/>
            <a:ext cx="2251119" cy="5205311"/>
          </a:xfrm>
          <a:prstGeom prst="rect">
            <a:avLst/>
          </a:prstGeom>
          <a:noFill/>
          <a:ln w="9525">
            <a:solidFill>
              <a:srgbClr val="000000"/>
            </a:solidFill>
            <a:miter lim="800000"/>
            <a:headEnd/>
            <a:tailEnd/>
          </a:ln>
        </p:spPr>
      </p:pic>
    </p:spTree>
    <p:extLst>
      <p:ext uri="{BB962C8B-B14F-4D97-AF65-F5344CB8AC3E}">
        <p14:creationId xmlns:p14="http://schemas.microsoft.com/office/powerpoint/2010/main" val="7323457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533400" y="274638"/>
            <a:ext cx="8458200" cy="1143000"/>
          </a:xfrm>
        </p:spPr>
        <p:txBody>
          <a:bodyPr/>
          <a:lstStyle/>
          <a:p>
            <a:r>
              <a:rPr lang="en-US" sz="2800" dirty="0"/>
              <a:t>Conventional and direct filtration</a:t>
            </a:r>
          </a:p>
        </p:txBody>
      </p:sp>
      <p:sp>
        <p:nvSpPr>
          <p:cNvPr id="39939" name="Rectangle 3"/>
          <p:cNvSpPr>
            <a:spLocks noGrp="1" noChangeArrowheads="1"/>
          </p:cNvSpPr>
          <p:nvPr>
            <p:ph type="body" idx="1"/>
          </p:nvPr>
        </p:nvSpPr>
        <p:spPr>
          <a:xfrm>
            <a:off x="609600" y="1219200"/>
            <a:ext cx="7924800" cy="762000"/>
          </a:xfrm>
        </p:spPr>
        <p:txBody>
          <a:bodyPr/>
          <a:lstStyle/>
          <a:p>
            <a:pPr marL="0" indent="0">
              <a:buNone/>
            </a:pPr>
            <a:r>
              <a:rPr lang="en-US" dirty="0"/>
              <a:t>Underdrains can be a series of perforated pipe or proprietary underdrain “block”, or “folded plate” underdrains.</a:t>
            </a:r>
          </a:p>
          <a:p>
            <a:endParaRPr lang="en-US" dirty="0"/>
          </a:p>
          <a:p>
            <a:endParaRPr lang="en-US"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0110" y="2375338"/>
            <a:ext cx="3727451" cy="2795588"/>
          </a:xfrm>
          <a:prstGeom prst="rect">
            <a:avLst/>
          </a:prstGeom>
          <a:noFill/>
          <a:ln>
            <a:solidFill>
              <a:schemeClr val="tx1"/>
            </a:solidFill>
          </a:ln>
        </p:spPr>
      </p:pic>
      <p:sp>
        <p:nvSpPr>
          <p:cNvPr id="5" name="Rectangle 3"/>
          <p:cNvSpPr txBox="1">
            <a:spLocks noChangeArrowheads="1"/>
          </p:cNvSpPr>
          <p:nvPr/>
        </p:nvSpPr>
        <p:spPr bwMode="auto">
          <a:xfrm>
            <a:off x="567559" y="4876800"/>
            <a:ext cx="8271641" cy="1505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a:buFontTx/>
              <a:buNone/>
            </a:pPr>
            <a:endParaRPr lang="en-US" kern="0" dirty="0"/>
          </a:p>
          <a:p>
            <a:pPr marL="0" lvl="1" indent="0">
              <a:buNone/>
            </a:pPr>
            <a:r>
              <a:rPr lang="en-US" sz="2000" kern="0" dirty="0" err="1"/>
              <a:t>Ovivo</a:t>
            </a:r>
            <a:r>
              <a:rPr lang="en-US" sz="2000" kern="0" dirty="0"/>
              <a:t> </a:t>
            </a:r>
            <a:r>
              <a:rPr lang="en-US" sz="2000" kern="0" dirty="0" err="1"/>
              <a:t>Flexscour</a:t>
            </a:r>
            <a:r>
              <a:rPr lang="en-US" sz="2000" kern="0" baseline="30000" dirty="0"/>
              <a:t>®</a:t>
            </a:r>
            <a:r>
              <a:rPr lang="en-US" sz="2000" kern="0" dirty="0"/>
              <a:t> “folded plate”	  	 Xylem Leopold</a:t>
            </a:r>
            <a:r>
              <a:rPr lang="en-US" sz="2000" kern="0" baseline="30000" dirty="0"/>
              <a:t>®</a:t>
            </a:r>
            <a:r>
              <a:rPr lang="en-US" sz="2000" kern="0" dirty="0"/>
              <a:t> “block”</a:t>
            </a:r>
          </a:p>
          <a:p>
            <a:pPr marL="0" indent="0">
              <a:buFontTx/>
              <a:buNone/>
            </a:pPr>
            <a:endParaRPr lang="en-US" kern="0" dirty="0"/>
          </a:p>
          <a:p>
            <a:endParaRPr lang="en-US" kern="0" dirty="0"/>
          </a:p>
          <a:p>
            <a:endParaRPr lang="en-US" kern="0" dirty="0"/>
          </a:p>
        </p:txBody>
      </p:sp>
      <p:pic>
        <p:nvPicPr>
          <p:cNvPr id="30722" name="Picture 2" descr="http://www.waterworld.com/content/dam/ww/print-articles/2014/08/filtration-3%29-Type-SL-underdrain-with--I.M.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2412124"/>
            <a:ext cx="3676650" cy="275880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88871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533400" y="274638"/>
            <a:ext cx="8458200" cy="1143000"/>
          </a:xfrm>
        </p:spPr>
        <p:txBody>
          <a:bodyPr/>
          <a:lstStyle/>
          <a:p>
            <a:r>
              <a:rPr lang="en-US" sz="2800" dirty="0"/>
              <a:t>Conventional and direct filtration</a:t>
            </a:r>
          </a:p>
        </p:txBody>
      </p:sp>
      <p:sp>
        <p:nvSpPr>
          <p:cNvPr id="5" name="Rectangle 3"/>
          <p:cNvSpPr txBox="1">
            <a:spLocks noChangeArrowheads="1"/>
          </p:cNvSpPr>
          <p:nvPr/>
        </p:nvSpPr>
        <p:spPr bwMode="auto">
          <a:xfrm>
            <a:off x="567559" y="5801354"/>
            <a:ext cx="6260081" cy="580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a:buFontTx/>
              <a:buNone/>
            </a:pPr>
            <a:r>
              <a:rPr lang="en-US" kern="0" dirty="0"/>
              <a:t>Perforated Pipe Underdrains</a:t>
            </a:r>
          </a:p>
          <a:p>
            <a:endParaRPr lang="en-US" kern="0" dirty="0"/>
          </a:p>
          <a:p>
            <a:endParaRPr lang="en-US" kern="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1236578"/>
            <a:ext cx="6157494" cy="4564776"/>
          </a:xfrm>
          <a:prstGeom prst="rect">
            <a:avLst/>
          </a:prstGeom>
        </p:spPr>
      </p:pic>
    </p:spTree>
    <p:extLst>
      <p:ext uri="{BB962C8B-B14F-4D97-AF65-F5344CB8AC3E}">
        <p14:creationId xmlns:p14="http://schemas.microsoft.com/office/powerpoint/2010/main" val="40345147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533400" y="274638"/>
            <a:ext cx="8458200" cy="1143000"/>
          </a:xfrm>
        </p:spPr>
        <p:txBody>
          <a:bodyPr/>
          <a:lstStyle/>
          <a:p>
            <a:r>
              <a:rPr lang="en-US" sz="2800" dirty="0"/>
              <a:t>Conventional and direct filtration</a:t>
            </a:r>
          </a:p>
        </p:txBody>
      </p:sp>
      <p:sp>
        <p:nvSpPr>
          <p:cNvPr id="5" name="Rectangle 3"/>
          <p:cNvSpPr txBox="1">
            <a:spLocks noChangeArrowheads="1"/>
          </p:cNvSpPr>
          <p:nvPr/>
        </p:nvSpPr>
        <p:spPr bwMode="auto">
          <a:xfrm>
            <a:off x="567559" y="5620296"/>
            <a:ext cx="6260081"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a:buFontTx/>
              <a:buNone/>
            </a:pPr>
            <a:r>
              <a:rPr lang="en-US" kern="0" dirty="0" err="1"/>
              <a:t>Ovivo</a:t>
            </a:r>
            <a:r>
              <a:rPr lang="en-US" kern="0" dirty="0"/>
              <a:t> </a:t>
            </a:r>
            <a:r>
              <a:rPr lang="en-US" kern="0" dirty="0" err="1"/>
              <a:t>Flexscour</a:t>
            </a:r>
            <a:r>
              <a:rPr lang="en-US" kern="0" baseline="30000" dirty="0"/>
              <a:t>®</a:t>
            </a:r>
            <a:r>
              <a:rPr lang="en-US" kern="0" dirty="0"/>
              <a:t> Folded Plate Underdrains</a:t>
            </a:r>
          </a:p>
          <a:p>
            <a:endParaRPr lang="en-US" kern="0" dirty="0"/>
          </a:p>
          <a:p>
            <a:endParaRPr lang="en-US" kern="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07" y="1139440"/>
            <a:ext cx="7246384" cy="4480856"/>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93563" y="399774"/>
            <a:ext cx="1972441" cy="1479331"/>
          </a:xfrm>
          <a:prstGeom prst="rect">
            <a:avLst/>
          </a:prstGeom>
          <a:ln>
            <a:solidFill>
              <a:schemeClr val="tx1"/>
            </a:solidFill>
          </a:ln>
        </p:spPr>
      </p:pic>
    </p:spTree>
    <p:extLst>
      <p:ext uri="{BB962C8B-B14F-4D97-AF65-F5344CB8AC3E}">
        <p14:creationId xmlns:p14="http://schemas.microsoft.com/office/powerpoint/2010/main" val="522045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533400" y="274638"/>
            <a:ext cx="8458200" cy="1143000"/>
          </a:xfrm>
        </p:spPr>
        <p:txBody>
          <a:bodyPr/>
          <a:lstStyle/>
          <a:p>
            <a:r>
              <a:rPr lang="en-US" sz="2800" dirty="0"/>
              <a:t>Conventional and direct filtration</a:t>
            </a:r>
          </a:p>
        </p:txBody>
      </p:sp>
      <p:sp>
        <p:nvSpPr>
          <p:cNvPr id="5" name="Rectangle 3"/>
          <p:cNvSpPr txBox="1">
            <a:spLocks noChangeArrowheads="1"/>
          </p:cNvSpPr>
          <p:nvPr/>
        </p:nvSpPr>
        <p:spPr bwMode="auto">
          <a:xfrm>
            <a:off x="567559" y="5620296"/>
            <a:ext cx="6260081"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a:buFontTx/>
              <a:buNone/>
            </a:pPr>
            <a:r>
              <a:rPr lang="en-US" kern="0" dirty="0"/>
              <a:t>Xylem Leopold</a:t>
            </a:r>
            <a:r>
              <a:rPr lang="en-US" kern="0" baseline="30000" dirty="0"/>
              <a:t>® </a:t>
            </a:r>
            <a:r>
              <a:rPr lang="en-US" kern="0" dirty="0"/>
              <a:t>“Block” Underdrains</a:t>
            </a:r>
          </a:p>
          <a:p>
            <a:endParaRPr lang="en-US" kern="0" dirty="0"/>
          </a:p>
          <a:p>
            <a:endParaRPr lang="en-US" kern="0" dirty="0"/>
          </a:p>
        </p:txBody>
      </p:sp>
      <p:pic>
        <p:nvPicPr>
          <p:cNvPr id="6" name="Picture 2" descr="http://www.waterworld.com/content/dam/ww/print-articles/2014/08/filtration-3%29-Type-SL-underdrain-with--I.M.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1380" y="377440"/>
            <a:ext cx="2016807" cy="151332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674" y="1295400"/>
            <a:ext cx="5902507" cy="4255076"/>
          </a:xfrm>
          <a:prstGeom prst="rect">
            <a:avLst/>
          </a:prstGeom>
          <a:noFill/>
          <a:ln>
            <a:solidFill>
              <a:schemeClr val="tx1"/>
            </a:solidFill>
          </a:ln>
        </p:spPr>
      </p:pic>
    </p:spTree>
    <p:extLst>
      <p:ext uri="{BB962C8B-B14F-4D97-AF65-F5344CB8AC3E}">
        <p14:creationId xmlns:p14="http://schemas.microsoft.com/office/powerpoint/2010/main" val="14997803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533400" y="274638"/>
            <a:ext cx="8458200" cy="1143000"/>
          </a:xfrm>
        </p:spPr>
        <p:txBody>
          <a:bodyPr/>
          <a:lstStyle/>
          <a:p>
            <a:r>
              <a:rPr lang="en-US" sz="2800" dirty="0"/>
              <a:t>Conventional and direct filtration</a:t>
            </a:r>
          </a:p>
        </p:txBody>
      </p:sp>
      <p:sp>
        <p:nvSpPr>
          <p:cNvPr id="5" name="Rectangle 3"/>
          <p:cNvSpPr txBox="1">
            <a:spLocks noChangeArrowheads="1"/>
          </p:cNvSpPr>
          <p:nvPr/>
        </p:nvSpPr>
        <p:spPr bwMode="auto">
          <a:xfrm>
            <a:off x="567559" y="5801354"/>
            <a:ext cx="6260081" cy="580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a:buFontTx/>
              <a:buNone/>
            </a:pPr>
            <a:r>
              <a:rPr lang="en-US" kern="0" dirty="0" err="1"/>
              <a:t>WesTech</a:t>
            </a:r>
            <a:r>
              <a:rPr lang="en-US" kern="0" baseline="30000" dirty="0"/>
              <a:t>®</a:t>
            </a:r>
            <a:r>
              <a:rPr lang="en-US" kern="0" dirty="0"/>
              <a:t> </a:t>
            </a:r>
            <a:r>
              <a:rPr lang="en-US" kern="0" dirty="0" err="1"/>
              <a:t>Multicrete</a:t>
            </a:r>
            <a:r>
              <a:rPr lang="en-US" kern="0" baseline="30000" dirty="0" err="1"/>
              <a:t>TM</a:t>
            </a:r>
            <a:r>
              <a:rPr lang="en-US" kern="0" dirty="0"/>
              <a:t> II Filter Underdrain</a:t>
            </a:r>
          </a:p>
          <a:p>
            <a:endParaRPr lang="en-US" kern="0" dirty="0"/>
          </a:p>
          <a:p>
            <a:endParaRPr lang="en-US" kern="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869" y="1219200"/>
            <a:ext cx="8359886" cy="3760723"/>
          </a:xfrm>
          <a:prstGeom prst="rect">
            <a:avLst/>
          </a:prstGeom>
        </p:spPr>
      </p:pic>
    </p:spTree>
    <p:extLst>
      <p:ext uri="{BB962C8B-B14F-4D97-AF65-F5344CB8AC3E}">
        <p14:creationId xmlns:p14="http://schemas.microsoft.com/office/powerpoint/2010/main" val="35759205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389887" y="38100"/>
            <a:ext cx="8001000" cy="1143000"/>
          </a:xfrm>
        </p:spPr>
        <p:txBody>
          <a:bodyPr/>
          <a:lstStyle/>
          <a:p>
            <a:pPr eaLnBrk="1" hangingPunct="1">
              <a:defRPr/>
            </a:pPr>
            <a:r>
              <a:rPr lang="en-US" sz="3300" dirty="0"/>
              <a:t>Clarification (Conventional Plants)</a:t>
            </a:r>
          </a:p>
        </p:txBody>
      </p:sp>
      <p:sp>
        <p:nvSpPr>
          <p:cNvPr id="18435" name="Rectangle 4"/>
          <p:cNvSpPr>
            <a:spLocks noGrp="1" noChangeArrowheads="1"/>
          </p:cNvSpPr>
          <p:nvPr>
            <p:ph type="body" sz="half" idx="2"/>
          </p:nvPr>
        </p:nvSpPr>
        <p:spPr>
          <a:xfrm>
            <a:off x="762000" y="1066800"/>
            <a:ext cx="8153400" cy="4114800"/>
          </a:xfrm>
        </p:spPr>
        <p:txBody>
          <a:bodyPr/>
          <a:lstStyle/>
          <a:p>
            <a:pPr marL="0" indent="0" eaLnBrk="1" hangingPunct="1">
              <a:spcAft>
                <a:spcPct val="40000"/>
              </a:spcAft>
              <a:buNone/>
            </a:pPr>
            <a:r>
              <a:rPr lang="en-US" sz="2400" dirty="0"/>
              <a:t>Sizing is often defined by hydraulic loading rate (</a:t>
            </a:r>
            <a:r>
              <a:rPr lang="en-US" sz="2400" dirty="0" err="1"/>
              <a:t>gpm</a:t>
            </a:r>
            <a:r>
              <a:rPr lang="en-US" sz="2400" dirty="0"/>
              <a:t>/ft</a:t>
            </a:r>
            <a:r>
              <a:rPr lang="en-US" sz="2400" baseline="30000" dirty="0"/>
              <a:t>2</a:t>
            </a:r>
            <a:r>
              <a:rPr lang="en-US" sz="2400" dirty="0"/>
              <a:t> or m/</a:t>
            </a:r>
            <a:r>
              <a:rPr lang="en-US" sz="2400" dirty="0" err="1"/>
              <a:t>hr</a:t>
            </a:r>
            <a:r>
              <a:rPr lang="en-US" sz="2400" dirty="0"/>
              <a:t>)</a:t>
            </a:r>
          </a:p>
          <a:p>
            <a:pPr eaLnBrk="1" hangingPunct="1">
              <a:spcAft>
                <a:spcPct val="40000"/>
              </a:spcAft>
            </a:pPr>
            <a:r>
              <a:rPr lang="en-US" sz="2400" dirty="0"/>
              <a:t>0.5 </a:t>
            </a:r>
            <a:r>
              <a:rPr lang="en-US" sz="2400" dirty="0" err="1"/>
              <a:t>gpm</a:t>
            </a:r>
            <a:r>
              <a:rPr lang="en-US" sz="2400" dirty="0"/>
              <a:t>/ft</a:t>
            </a:r>
            <a:r>
              <a:rPr lang="en-US" sz="2400" baseline="30000" dirty="0"/>
              <a:t>2</a:t>
            </a:r>
            <a:r>
              <a:rPr lang="en-US" sz="2400" dirty="0"/>
              <a:t> = 1.2 m/h = 0.066 </a:t>
            </a:r>
            <a:r>
              <a:rPr lang="en-US" sz="2400" dirty="0" err="1"/>
              <a:t>ft</a:t>
            </a:r>
            <a:r>
              <a:rPr lang="en-US" sz="2400" dirty="0"/>
              <a:t>/min</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2743200"/>
            <a:ext cx="5975728" cy="2743200"/>
          </a:xfrm>
          <a:prstGeom prst="rect">
            <a:avLst/>
          </a:prstGeom>
        </p:spPr>
      </p:pic>
    </p:spTree>
    <p:extLst>
      <p:ext uri="{BB962C8B-B14F-4D97-AF65-F5344CB8AC3E}">
        <p14:creationId xmlns:p14="http://schemas.microsoft.com/office/powerpoint/2010/main" val="34007624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57200" y="131239"/>
            <a:ext cx="8229600" cy="1143000"/>
          </a:xfrm>
        </p:spPr>
        <p:txBody>
          <a:bodyPr/>
          <a:lstStyle/>
          <a:p>
            <a:r>
              <a:rPr lang="en-US" dirty="0"/>
              <a:t>Conventional and direct filtration</a:t>
            </a:r>
          </a:p>
        </p:txBody>
      </p:sp>
      <p:sp>
        <p:nvSpPr>
          <p:cNvPr id="39939" name="Rectangle 3"/>
          <p:cNvSpPr>
            <a:spLocks noGrp="1" noChangeArrowheads="1"/>
          </p:cNvSpPr>
          <p:nvPr>
            <p:ph type="body" idx="1"/>
          </p:nvPr>
        </p:nvSpPr>
        <p:spPr>
          <a:xfrm>
            <a:off x="457200" y="1213188"/>
            <a:ext cx="8305800" cy="408899"/>
          </a:xfrm>
        </p:spPr>
        <p:txBody>
          <a:bodyPr/>
          <a:lstStyle/>
          <a:p>
            <a:pPr marL="0" indent="0">
              <a:buNone/>
            </a:pPr>
            <a:r>
              <a:rPr lang="en-US" dirty="0"/>
              <a:t>Involves adsorption and physical straining of flocculated particles.</a:t>
            </a:r>
          </a:p>
          <a:p>
            <a:endParaRPr lang="en-US" dirty="0"/>
          </a:p>
        </p:txBody>
      </p:sp>
      <p:sp>
        <p:nvSpPr>
          <p:cNvPr id="5" name="Content Placeholder 7"/>
          <p:cNvSpPr txBox="1">
            <a:spLocks/>
          </p:cNvSpPr>
          <p:nvPr/>
        </p:nvSpPr>
        <p:spPr bwMode="auto">
          <a:xfrm>
            <a:off x="495300" y="1891219"/>
            <a:ext cx="32385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a:buNone/>
            </a:pPr>
            <a:r>
              <a:rPr lang="en-US" u="sng" kern="0" dirty="0"/>
              <a:t>Straining:</a:t>
            </a:r>
          </a:p>
          <a:p>
            <a:pPr marL="0" indent="0">
              <a:buNone/>
            </a:pPr>
            <a:r>
              <a:rPr lang="en-US" kern="0" dirty="0"/>
              <a:t>Passing the water through a filter in which the pores are smaller than the particles to be removed</a:t>
            </a:r>
          </a:p>
        </p:txBody>
      </p:sp>
      <p:pic>
        <p:nvPicPr>
          <p:cNvPr id="6" name="Picture 4" descr="strain.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5800" y="3681919"/>
            <a:ext cx="2633133" cy="25908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8" descr="adsorb.g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167491" y="3681919"/>
            <a:ext cx="2697516" cy="264903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9" name="Content Placeholder 7"/>
          <p:cNvSpPr txBox="1">
            <a:spLocks/>
          </p:cNvSpPr>
          <p:nvPr/>
        </p:nvSpPr>
        <p:spPr bwMode="auto">
          <a:xfrm>
            <a:off x="4114800" y="1891219"/>
            <a:ext cx="32766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a:buNone/>
            </a:pPr>
            <a:r>
              <a:rPr lang="en-US" u="sng" kern="0" dirty="0"/>
              <a:t>Adsorption:</a:t>
            </a:r>
          </a:p>
          <a:p>
            <a:pPr marL="0" indent="0">
              <a:buNone/>
            </a:pPr>
            <a:r>
              <a:rPr lang="en-US" kern="0" dirty="0"/>
              <a:t>The gathering of gas, liquid, or dissolved solids onto the surface of another material</a:t>
            </a:r>
          </a:p>
        </p:txBody>
      </p:sp>
    </p:spTree>
    <p:extLst>
      <p:ext uri="{BB962C8B-B14F-4D97-AF65-F5344CB8AC3E}">
        <p14:creationId xmlns:p14="http://schemas.microsoft.com/office/powerpoint/2010/main" val="24316958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1026"/>
          <p:cNvSpPr>
            <a:spLocks noGrp="1" noChangeArrowheads="1"/>
          </p:cNvSpPr>
          <p:nvPr>
            <p:ph type="title"/>
          </p:nvPr>
        </p:nvSpPr>
        <p:spPr/>
        <p:txBody>
          <a:bodyPr/>
          <a:lstStyle/>
          <a:p>
            <a:pPr eaLnBrk="1" hangingPunct="1">
              <a:defRPr/>
            </a:pPr>
            <a:r>
              <a:rPr lang="en-US" sz="3600" dirty="0"/>
              <a:t>Filtration Optimization Objectives</a:t>
            </a:r>
          </a:p>
        </p:txBody>
      </p:sp>
      <p:sp>
        <p:nvSpPr>
          <p:cNvPr id="20483" name="Rectangle 1027"/>
          <p:cNvSpPr>
            <a:spLocks noGrp="1" noChangeArrowheads="1"/>
          </p:cNvSpPr>
          <p:nvPr>
            <p:ph type="body" sz="half" idx="2"/>
          </p:nvPr>
        </p:nvSpPr>
        <p:spPr>
          <a:xfrm>
            <a:off x="4648200" y="1828800"/>
            <a:ext cx="4038600" cy="4572000"/>
          </a:xfrm>
        </p:spPr>
        <p:txBody>
          <a:bodyPr/>
          <a:lstStyle/>
          <a:p>
            <a:pPr eaLnBrk="1" hangingPunct="1">
              <a:spcAft>
                <a:spcPct val="50000"/>
              </a:spcAft>
            </a:pPr>
            <a:r>
              <a:rPr lang="en-US" sz="2800" dirty="0"/>
              <a:t>Achieve filtration performance goals.</a:t>
            </a:r>
          </a:p>
          <a:p>
            <a:pPr eaLnBrk="1" hangingPunct="1">
              <a:spcAft>
                <a:spcPct val="50000"/>
              </a:spcAft>
            </a:pPr>
            <a:r>
              <a:rPr lang="en-US" sz="2800" dirty="0"/>
              <a:t>Minimize turbidity spikes during routine filter operation.</a:t>
            </a:r>
          </a:p>
          <a:p>
            <a:pPr eaLnBrk="1" hangingPunct="1">
              <a:spcAft>
                <a:spcPct val="50000"/>
              </a:spcAft>
            </a:pPr>
            <a:r>
              <a:rPr lang="en-US" sz="2800" dirty="0"/>
              <a:t>Minimize turbidity spikes following filter backwash.</a:t>
            </a:r>
          </a:p>
          <a:p>
            <a:pPr eaLnBrk="1" hangingPunct="1"/>
            <a:endParaRPr lang="en-US" sz="24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981200"/>
            <a:ext cx="3930310" cy="2971800"/>
          </a:xfrm>
          <a:prstGeom prst="rect">
            <a:avLst/>
          </a:prstGeom>
          <a:ln>
            <a:solidFill>
              <a:schemeClr val="tx1"/>
            </a:solidFill>
          </a:ln>
        </p:spPr>
      </p:pic>
    </p:spTree>
    <p:extLst>
      <p:ext uri="{BB962C8B-B14F-4D97-AF65-F5344CB8AC3E}">
        <p14:creationId xmlns:p14="http://schemas.microsoft.com/office/powerpoint/2010/main" val="18267602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68063" cy="6858000"/>
          </a:xfrm>
          <a:prstGeom prst="rect">
            <a:avLst/>
          </a:prstGeom>
        </p:spPr>
      </p:pic>
    </p:spTree>
    <p:extLst>
      <p:ext uri="{BB962C8B-B14F-4D97-AF65-F5344CB8AC3E}">
        <p14:creationId xmlns:p14="http://schemas.microsoft.com/office/powerpoint/2010/main" val="18760185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381000" y="67611"/>
            <a:ext cx="8229600" cy="915986"/>
          </a:xfrm>
        </p:spPr>
        <p:txBody>
          <a:bodyPr/>
          <a:lstStyle/>
          <a:p>
            <a:pPr algn="ctr"/>
            <a:r>
              <a:rPr lang="en-US" sz="2400" dirty="0"/>
              <a:t>Optimization Goals for Filter Effluent Turbidity</a:t>
            </a:r>
          </a:p>
        </p:txBody>
      </p:sp>
      <p:sp>
        <p:nvSpPr>
          <p:cNvPr id="3" name="Content Placeholder 2"/>
          <p:cNvSpPr>
            <a:spLocks noGrp="1"/>
          </p:cNvSpPr>
          <p:nvPr>
            <p:ph idx="1"/>
          </p:nvPr>
        </p:nvSpPr>
        <p:spPr>
          <a:xfrm>
            <a:off x="682373" y="838200"/>
            <a:ext cx="8229600" cy="4114800"/>
          </a:xfrm>
        </p:spPr>
        <p:txBody>
          <a:bodyPr/>
          <a:lstStyle/>
          <a:p>
            <a:pPr marL="0" indent="0">
              <a:lnSpc>
                <a:spcPct val="150000"/>
              </a:lnSpc>
              <a:buNone/>
              <a:defRPr/>
            </a:pPr>
            <a:r>
              <a:rPr lang="en-US" sz="1800" dirty="0"/>
              <a:t>Practice should embrace the multiple barrier approach.</a:t>
            </a:r>
          </a:p>
          <a:p>
            <a:pPr>
              <a:lnSpc>
                <a:spcPct val="150000"/>
              </a:lnSpc>
              <a:buFont typeface="Arial" pitchFamily="34" charset="0"/>
              <a:buChar char="•"/>
              <a:defRPr/>
            </a:pPr>
            <a:endParaRPr lang="en-US" sz="1800" dirty="0"/>
          </a:p>
          <a:p>
            <a:pPr marL="0" indent="0">
              <a:buFontTx/>
              <a:buNone/>
              <a:defRPr/>
            </a:pPr>
            <a:endParaRPr lang="en-US" sz="1800"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43</a:t>
            </a:fld>
            <a:endParaRPr lang="en-US" sz="1000">
              <a:solidFill>
                <a:srgbClr val="005595"/>
              </a:solidFill>
              <a:latin typeface="Arial" panose="020B0604020202020204" pitchFamily="34" charset="0"/>
            </a:endParaRPr>
          </a:p>
        </p:txBody>
      </p:sp>
      <p:pic>
        <p:nvPicPr>
          <p:cNvPr id="247810" name="Picture 2" descr="MultBarrierGo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373" y="4623385"/>
            <a:ext cx="5794628" cy="176513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1450824"/>
            <a:ext cx="8207451" cy="2705334"/>
          </a:xfrm>
          <a:prstGeom prst="rect">
            <a:avLst/>
          </a:prstGeom>
        </p:spPr>
      </p:pic>
    </p:spTree>
    <p:extLst>
      <p:ext uri="{BB962C8B-B14F-4D97-AF65-F5344CB8AC3E}">
        <p14:creationId xmlns:p14="http://schemas.microsoft.com/office/powerpoint/2010/main" val="41814723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a:xfrm>
            <a:off x="685800" y="304800"/>
            <a:ext cx="7772400" cy="1143000"/>
          </a:xfrm>
        </p:spPr>
        <p:txBody>
          <a:bodyPr/>
          <a:lstStyle/>
          <a:p>
            <a:pPr eaLnBrk="1" hangingPunct="1">
              <a:defRPr/>
            </a:pPr>
            <a:r>
              <a:rPr lang="en-US" sz="3600" dirty="0"/>
              <a:t>Filtration Optimization</a:t>
            </a:r>
            <a:br>
              <a:rPr lang="en-US" dirty="0"/>
            </a:br>
            <a:r>
              <a:rPr lang="en-US" sz="2800" dirty="0"/>
              <a:t>Lowering Filter Effluent Turbidity</a:t>
            </a:r>
            <a:endParaRPr lang="en-US" dirty="0"/>
          </a:p>
        </p:txBody>
      </p:sp>
      <p:sp>
        <p:nvSpPr>
          <p:cNvPr id="21507" name="Rectangle 3"/>
          <p:cNvSpPr>
            <a:spLocks noGrp="1" noChangeArrowheads="1"/>
          </p:cNvSpPr>
          <p:nvPr>
            <p:ph type="body" idx="1"/>
          </p:nvPr>
        </p:nvSpPr>
        <p:spPr>
          <a:xfrm>
            <a:off x="381000" y="1447800"/>
            <a:ext cx="8458200" cy="5181600"/>
          </a:xfrm>
        </p:spPr>
        <p:txBody>
          <a:bodyPr/>
          <a:lstStyle/>
          <a:p>
            <a:pPr eaLnBrk="1" hangingPunct="1"/>
            <a:r>
              <a:rPr lang="en-US" sz="2800" dirty="0"/>
              <a:t>Possible Special Studies:</a:t>
            </a:r>
            <a:endParaRPr lang="en-US" dirty="0"/>
          </a:p>
          <a:p>
            <a:pPr lvl="1" eaLnBrk="1" hangingPunct="1">
              <a:spcAft>
                <a:spcPct val="40000"/>
              </a:spcAft>
            </a:pPr>
            <a:r>
              <a:rPr lang="en-US" sz="2400" dirty="0"/>
              <a:t>Coagulation control (use your calibrated jar test procedure!)</a:t>
            </a:r>
          </a:p>
          <a:p>
            <a:pPr lvl="1" eaLnBrk="1" hangingPunct="1">
              <a:spcAft>
                <a:spcPct val="40000"/>
              </a:spcAft>
            </a:pPr>
            <a:r>
              <a:rPr lang="en-US" sz="2400" dirty="0"/>
              <a:t>High settled water turbidity (solids loading)</a:t>
            </a:r>
          </a:p>
          <a:p>
            <a:pPr lvl="1" eaLnBrk="1" hangingPunct="1">
              <a:spcAft>
                <a:spcPct val="40000"/>
              </a:spcAft>
            </a:pPr>
            <a:r>
              <a:rPr lang="en-US" sz="2400" dirty="0"/>
              <a:t>Initiation of backwash (before breakthrough)</a:t>
            </a:r>
          </a:p>
          <a:p>
            <a:pPr lvl="1" eaLnBrk="1" hangingPunct="1">
              <a:spcAft>
                <a:spcPct val="40000"/>
              </a:spcAft>
            </a:pPr>
            <a:r>
              <a:rPr lang="en-US" sz="2400" dirty="0"/>
              <a:t>Media depth and type of media</a:t>
            </a:r>
          </a:p>
          <a:p>
            <a:pPr lvl="1" eaLnBrk="1" hangingPunct="1">
              <a:spcAft>
                <a:spcPct val="40000"/>
              </a:spcAft>
            </a:pPr>
            <a:r>
              <a:rPr lang="en-US" sz="2400" dirty="0"/>
              <a:t>Impact of manganese removal on filter performance (oxidation of manganese with chlorine or permanganate can result in small MnO</a:t>
            </a:r>
            <a:r>
              <a:rPr lang="en-US" sz="2400" baseline="-25000" dirty="0"/>
              <a:t>2</a:t>
            </a:r>
            <a:r>
              <a:rPr lang="en-US" sz="2400" dirty="0"/>
              <a:t> particles that are difficult to settle and filter out).</a:t>
            </a:r>
          </a:p>
          <a:p>
            <a:pPr eaLnBrk="1" hangingPunct="1"/>
            <a:endParaRPr lang="en-US" dirty="0"/>
          </a:p>
        </p:txBody>
      </p:sp>
    </p:spTree>
    <p:extLst>
      <p:ext uri="{BB962C8B-B14F-4D97-AF65-F5344CB8AC3E}">
        <p14:creationId xmlns:p14="http://schemas.microsoft.com/office/powerpoint/2010/main" val="27057580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050"/>
          <p:cNvSpPr>
            <a:spLocks noGrp="1" noChangeArrowheads="1"/>
          </p:cNvSpPr>
          <p:nvPr>
            <p:ph type="title"/>
          </p:nvPr>
        </p:nvSpPr>
        <p:spPr>
          <a:xfrm>
            <a:off x="381000" y="630238"/>
            <a:ext cx="8534400" cy="1143000"/>
          </a:xfrm>
        </p:spPr>
        <p:txBody>
          <a:bodyPr/>
          <a:lstStyle/>
          <a:p>
            <a:pPr eaLnBrk="1" hangingPunct="1">
              <a:lnSpc>
                <a:spcPct val="90000"/>
              </a:lnSpc>
              <a:defRPr/>
            </a:pPr>
            <a:r>
              <a:rPr lang="en-US" dirty="0"/>
              <a:t>Example Data Showing Turbidity Spike Control Problem</a:t>
            </a:r>
          </a:p>
        </p:txBody>
      </p:sp>
      <p:graphicFrame>
        <p:nvGraphicFramePr>
          <p:cNvPr id="5" name="Object 4096"/>
          <p:cNvGraphicFramePr>
            <a:graphicFrameLocks noGrp="1" noChangeAspect="1"/>
          </p:cNvGraphicFramePr>
          <p:nvPr>
            <p:ph type="chart" idx="1"/>
            <p:extLst>
              <p:ext uri="{D42A27DB-BD31-4B8C-83A1-F6EECF244321}">
                <p14:modId xmlns:p14="http://schemas.microsoft.com/office/powerpoint/2010/main" val="3257320353"/>
              </p:ext>
            </p:extLst>
          </p:nvPr>
        </p:nvGraphicFramePr>
        <p:xfrm>
          <a:off x="685800" y="1905000"/>
          <a:ext cx="7772400" cy="3846512"/>
        </p:xfrm>
        <a:graphic>
          <a:graphicData uri="http://schemas.openxmlformats.org/presentationml/2006/ole">
            <mc:AlternateContent xmlns:mc="http://schemas.openxmlformats.org/markup-compatibility/2006">
              <mc:Choice xmlns:v="urn:schemas-microsoft-com:vml" Requires="v">
                <p:oleObj name="Chart" r:id="rId3" imgW="8298268" imgH="4107240" progId="MSGraph.Chart.8">
                  <p:embed followColorScheme="full"/>
                </p:oleObj>
              </mc:Choice>
              <mc:Fallback>
                <p:oleObj name="Chart" r:id="rId3" imgW="8298268" imgH="4107240" progId="MSGraph.Chart.8">
                  <p:embed followColorScheme="full"/>
                  <p:pic>
                    <p:nvPicPr>
                      <p:cNvPr id="5" name="Object 4096"/>
                      <p:cNvPicPr>
                        <a:picLocks noGrp="1" noChangeAspect="1" noChangeArrowheads="1"/>
                      </p:cNvPicPr>
                      <p:nvPr/>
                    </p:nvPicPr>
                    <p:blipFill>
                      <a:blip r:embed="rId4"/>
                      <a:srcRect/>
                      <a:stretch>
                        <a:fillRect/>
                      </a:stretch>
                    </p:blipFill>
                    <p:spPr bwMode="auto">
                      <a:xfrm>
                        <a:off x="685800" y="1905000"/>
                        <a:ext cx="7772400" cy="38465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8260613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a:xfrm>
            <a:off x="685800" y="381000"/>
            <a:ext cx="7772400" cy="1143000"/>
          </a:xfrm>
        </p:spPr>
        <p:txBody>
          <a:bodyPr/>
          <a:lstStyle/>
          <a:p>
            <a:pPr eaLnBrk="1" hangingPunct="1">
              <a:defRPr/>
            </a:pPr>
            <a:r>
              <a:rPr lang="en-US" dirty="0"/>
              <a:t>Filtration Optimization</a:t>
            </a:r>
            <a:br>
              <a:rPr lang="en-US" sz="3200" dirty="0"/>
            </a:br>
            <a:r>
              <a:rPr lang="en-US" sz="2800" dirty="0"/>
              <a:t>Spike Control During </a:t>
            </a:r>
            <a:r>
              <a:rPr lang="en-US" sz="2800" dirty="0">
                <a:solidFill>
                  <a:srgbClr val="C00000"/>
                </a:solidFill>
              </a:rPr>
              <a:t>Routine</a:t>
            </a:r>
            <a:r>
              <a:rPr lang="en-US" sz="2800" dirty="0"/>
              <a:t> Operation</a:t>
            </a:r>
          </a:p>
        </p:txBody>
      </p:sp>
      <p:sp>
        <p:nvSpPr>
          <p:cNvPr id="22531" name="Rectangle 3"/>
          <p:cNvSpPr>
            <a:spLocks noGrp="1" noChangeArrowheads="1"/>
          </p:cNvSpPr>
          <p:nvPr>
            <p:ph type="body" idx="1"/>
          </p:nvPr>
        </p:nvSpPr>
        <p:spPr>
          <a:xfrm>
            <a:off x="381000" y="1828800"/>
            <a:ext cx="8458200" cy="4876800"/>
          </a:xfrm>
        </p:spPr>
        <p:txBody>
          <a:bodyPr/>
          <a:lstStyle/>
          <a:p>
            <a:pPr eaLnBrk="1" hangingPunct="1">
              <a:spcBef>
                <a:spcPct val="0"/>
              </a:spcBef>
              <a:spcAft>
                <a:spcPct val="20000"/>
              </a:spcAft>
            </a:pPr>
            <a:r>
              <a:rPr lang="en-US" sz="2800" dirty="0"/>
              <a:t>Possible Special Studies:</a:t>
            </a:r>
          </a:p>
          <a:p>
            <a:pPr lvl="1" eaLnBrk="1" hangingPunct="1">
              <a:spcAft>
                <a:spcPct val="50000"/>
              </a:spcAft>
            </a:pPr>
            <a:r>
              <a:rPr lang="en-US" sz="2000" dirty="0"/>
              <a:t>Raw and settled water quality variations </a:t>
            </a:r>
            <a:br>
              <a:rPr lang="en-US" sz="2000" dirty="0"/>
            </a:br>
            <a:r>
              <a:rPr lang="en-US" sz="2000" dirty="0"/>
              <a:t>(storm events)</a:t>
            </a:r>
          </a:p>
          <a:p>
            <a:pPr lvl="1" eaLnBrk="1" hangingPunct="1">
              <a:spcAft>
                <a:spcPct val="50000"/>
              </a:spcAft>
            </a:pPr>
            <a:r>
              <a:rPr lang="en-US" sz="2000" dirty="0"/>
              <a:t>Hydraulic surges due to flow rate changes</a:t>
            </a:r>
          </a:p>
          <a:p>
            <a:pPr lvl="1" eaLnBrk="1" hangingPunct="1">
              <a:spcAft>
                <a:spcPct val="50000"/>
              </a:spcAft>
            </a:pPr>
            <a:r>
              <a:rPr lang="en-US" sz="2000" dirty="0"/>
              <a:t>Start-up/stop operation (small plants)</a:t>
            </a:r>
          </a:p>
          <a:p>
            <a:pPr lvl="1" eaLnBrk="1" hangingPunct="1">
              <a:spcAft>
                <a:spcPct val="50000"/>
              </a:spcAft>
            </a:pPr>
            <a:r>
              <a:rPr lang="en-US" sz="2000" dirty="0"/>
              <a:t>Filter backwash effects on loaded filters</a:t>
            </a:r>
          </a:p>
          <a:p>
            <a:pPr lvl="1" eaLnBrk="1" hangingPunct="1">
              <a:spcAft>
                <a:spcPct val="50000"/>
              </a:spcAft>
            </a:pPr>
            <a:r>
              <a:rPr lang="en-US" sz="2000" dirty="0"/>
              <a:t>Turbidimeter data integrity (e.g., sample line, sample flow rate).  Long sample lines increase signal delay and can allow particles to settle out causing periodic spikes.</a:t>
            </a:r>
          </a:p>
        </p:txBody>
      </p:sp>
    </p:spTree>
    <p:extLst>
      <p:ext uri="{BB962C8B-B14F-4D97-AF65-F5344CB8AC3E}">
        <p14:creationId xmlns:p14="http://schemas.microsoft.com/office/powerpoint/2010/main" val="7151629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a:xfrm>
            <a:off x="685800" y="685800"/>
            <a:ext cx="7772400" cy="1143000"/>
          </a:xfrm>
        </p:spPr>
        <p:txBody>
          <a:bodyPr/>
          <a:lstStyle/>
          <a:p>
            <a:pPr eaLnBrk="1" hangingPunct="1">
              <a:defRPr/>
            </a:pPr>
            <a:r>
              <a:rPr lang="en-US" dirty="0"/>
              <a:t>Filtration Optimization</a:t>
            </a:r>
            <a:br>
              <a:rPr lang="en-US" sz="3200" dirty="0"/>
            </a:br>
            <a:r>
              <a:rPr lang="en-US" sz="2800" dirty="0"/>
              <a:t>Spike Control </a:t>
            </a:r>
            <a:r>
              <a:rPr lang="en-US" sz="2800" dirty="0">
                <a:solidFill>
                  <a:srgbClr val="C00000"/>
                </a:solidFill>
              </a:rPr>
              <a:t>During</a:t>
            </a:r>
            <a:r>
              <a:rPr lang="en-US" sz="2800" dirty="0"/>
              <a:t> Routine Operation (cont.)</a:t>
            </a:r>
          </a:p>
        </p:txBody>
      </p:sp>
      <p:sp>
        <p:nvSpPr>
          <p:cNvPr id="23555" name="Rectangle 3"/>
          <p:cNvSpPr>
            <a:spLocks noGrp="1" noChangeArrowheads="1"/>
          </p:cNvSpPr>
          <p:nvPr>
            <p:ph type="body" idx="1"/>
          </p:nvPr>
        </p:nvSpPr>
        <p:spPr>
          <a:xfrm>
            <a:off x="838200" y="2743200"/>
            <a:ext cx="8001000" cy="3505200"/>
          </a:xfrm>
        </p:spPr>
        <p:txBody>
          <a:bodyPr/>
          <a:lstStyle/>
          <a:p>
            <a:pPr eaLnBrk="1" hangingPunct="1">
              <a:spcBef>
                <a:spcPct val="0"/>
              </a:spcBef>
              <a:spcAft>
                <a:spcPts val="600"/>
              </a:spcAft>
            </a:pPr>
            <a:r>
              <a:rPr lang="en-US" sz="2400" dirty="0"/>
              <a:t>Possible Special Studies (cont.):</a:t>
            </a:r>
          </a:p>
          <a:p>
            <a:pPr lvl="1" eaLnBrk="1" hangingPunct="1">
              <a:spcBef>
                <a:spcPts val="600"/>
              </a:spcBef>
              <a:spcAft>
                <a:spcPts val="1200"/>
              </a:spcAft>
            </a:pPr>
            <a:r>
              <a:rPr lang="en-US" sz="2400" dirty="0"/>
              <a:t>Unequal flow splitting between unit processes</a:t>
            </a:r>
          </a:p>
          <a:p>
            <a:pPr lvl="1" eaLnBrk="1" hangingPunct="1">
              <a:spcBef>
                <a:spcPct val="0"/>
              </a:spcBef>
              <a:spcAft>
                <a:spcPts val="1200"/>
              </a:spcAft>
            </a:pPr>
            <a:r>
              <a:rPr lang="en-US" sz="2400" dirty="0"/>
              <a:t>Return of plant recycle flow</a:t>
            </a:r>
          </a:p>
          <a:p>
            <a:pPr lvl="1" eaLnBrk="1" hangingPunct="1">
              <a:spcBef>
                <a:spcPct val="0"/>
              </a:spcBef>
              <a:spcAft>
                <a:spcPts val="1200"/>
              </a:spcAft>
            </a:pPr>
            <a:r>
              <a:rPr lang="en-US" sz="2400" dirty="0"/>
              <a:t>Malfunctioning filter rate control valves</a:t>
            </a:r>
          </a:p>
          <a:p>
            <a:pPr lvl="1" eaLnBrk="1" hangingPunct="1">
              <a:spcBef>
                <a:spcPct val="0"/>
              </a:spcBef>
              <a:spcAft>
                <a:spcPts val="600"/>
              </a:spcAft>
            </a:pPr>
            <a:r>
              <a:rPr lang="en-US" sz="2400" dirty="0"/>
              <a:t>Others?</a:t>
            </a:r>
          </a:p>
        </p:txBody>
      </p:sp>
    </p:spTree>
    <p:extLst>
      <p:ext uri="{BB962C8B-B14F-4D97-AF65-F5344CB8AC3E}">
        <p14:creationId xmlns:p14="http://schemas.microsoft.com/office/powerpoint/2010/main" val="5974904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0"/>
          <p:cNvGraphicFramePr>
            <a:graphicFrameLocks noGrp="1" noChangeAspect="1"/>
          </p:cNvGraphicFramePr>
          <p:nvPr>
            <p:ph type="chart" idx="1"/>
            <p:extLst>
              <p:ext uri="{D42A27DB-BD31-4B8C-83A1-F6EECF244321}">
                <p14:modId xmlns:p14="http://schemas.microsoft.com/office/powerpoint/2010/main" val="2355082373"/>
              </p:ext>
            </p:extLst>
          </p:nvPr>
        </p:nvGraphicFramePr>
        <p:xfrm>
          <a:off x="336549" y="1752600"/>
          <a:ext cx="8416926" cy="4208463"/>
        </p:xfrm>
        <a:graphic>
          <a:graphicData uri="http://schemas.openxmlformats.org/presentationml/2006/ole">
            <mc:AlternateContent xmlns:mc="http://schemas.openxmlformats.org/markup-compatibility/2006">
              <mc:Choice xmlns:v="urn:schemas-microsoft-com:vml" Requires="v">
                <p:oleObj name="Chart" r:id="rId3" imgW="7696195" imgH="3848040" progId="MSGraph.Chart.8">
                  <p:embed followColorScheme="full"/>
                </p:oleObj>
              </mc:Choice>
              <mc:Fallback>
                <p:oleObj name="Chart" r:id="rId3" imgW="7696195" imgH="3848040" progId="MSGraph.Chart.8">
                  <p:embed followColorScheme="full"/>
                  <p:pic>
                    <p:nvPicPr>
                      <p:cNvPr id="4098" name="Object 0"/>
                      <p:cNvPicPr>
                        <a:picLocks noGrp="1" noChangeAspect="1" noChangeArrowheads="1"/>
                      </p:cNvPicPr>
                      <p:nvPr/>
                    </p:nvPicPr>
                    <p:blipFill>
                      <a:blip r:embed="rId4"/>
                      <a:srcRect/>
                      <a:stretch>
                        <a:fillRect/>
                      </a:stretch>
                    </p:blipFill>
                    <p:spPr bwMode="auto">
                      <a:xfrm>
                        <a:off x="336549" y="1752600"/>
                        <a:ext cx="8416926" cy="4208463"/>
                      </a:xfrm>
                      <a:prstGeom prst="rect">
                        <a:avLst/>
                      </a:prstGeom>
                      <a:noFill/>
                    </p:spPr>
                  </p:pic>
                </p:oleObj>
              </mc:Fallback>
            </mc:AlternateContent>
          </a:graphicData>
        </a:graphic>
      </p:graphicFrame>
      <p:sp>
        <p:nvSpPr>
          <p:cNvPr id="4100" name="Text Box 3"/>
          <p:cNvSpPr txBox="1">
            <a:spLocks noChangeArrowheads="1"/>
          </p:cNvSpPr>
          <p:nvPr/>
        </p:nvSpPr>
        <p:spPr bwMode="auto">
          <a:xfrm>
            <a:off x="4572000" y="4114800"/>
            <a:ext cx="2514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600" b="1" dirty="0">
                <a:solidFill>
                  <a:srgbClr val="C00000"/>
                </a:solidFill>
                <a:latin typeface="Univers" pitchFamily="34" charset="0"/>
              </a:rPr>
              <a:t>Performance Goal</a:t>
            </a:r>
            <a:endParaRPr lang="en-US" sz="1600" b="1" dirty="0">
              <a:solidFill>
                <a:srgbClr val="C00000"/>
              </a:solidFill>
              <a:latin typeface="Univers (W1)" charset="0"/>
            </a:endParaRPr>
          </a:p>
        </p:txBody>
      </p:sp>
      <p:sp>
        <p:nvSpPr>
          <p:cNvPr id="159750" name="Rectangle 6"/>
          <p:cNvSpPr>
            <a:spLocks noGrp="1" noChangeArrowheads="1"/>
          </p:cNvSpPr>
          <p:nvPr>
            <p:ph type="title"/>
          </p:nvPr>
        </p:nvSpPr>
        <p:spPr/>
        <p:txBody>
          <a:bodyPr/>
          <a:lstStyle/>
          <a:p>
            <a:pPr eaLnBrk="1" hangingPunct="1">
              <a:lnSpc>
                <a:spcPct val="90000"/>
              </a:lnSpc>
              <a:defRPr/>
            </a:pPr>
            <a:r>
              <a:rPr lang="en-US" sz="3500" dirty="0"/>
              <a:t>Example Data For </a:t>
            </a:r>
            <a:r>
              <a:rPr lang="en-US" sz="3500" dirty="0">
                <a:solidFill>
                  <a:srgbClr val="C00000"/>
                </a:solidFill>
              </a:rPr>
              <a:t>Post Backwash </a:t>
            </a:r>
            <a:r>
              <a:rPr lang="en-US" sz="3500" dirty="0"/>
              <a:t>Turbidity Spike Control Problem</a:t>
            </a:r>
            <a:endParaRPr lang="en-US" sz="3600" dirty="0"/>
          </a:p>
        </p:txBody>
      </p:sp>
      <p:sp>
        <p:nvSpPr>
          <p:cNvPr id="4102" name="Text Box 9"/>
          <p:cNvSpPr txBox="1">
            <a:spLocks noChangeArrowheads="1"/>
          </p:cNvSpPr>
          <p:nvPr/>
        </p:nvSpPr>
        <p:spPr bwMode="auto">
          <a:xfrm>
            <a:off x="2209800" y="4556125"/>
            <a:ext cx="2514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600" b="1" dirty="0">
                <a:solidFill>
                  <a:srgbClr val="C00000"/>
                </a:solidFill>
                <a:latin typeface="Univers" pitchFamily="34" charset="0"/>
              </a:rPr>
              <a:t>Filter-to-waste</a:t>
            </a:r>
            <a:endParaRPr lang="en-US" sz="1600" b="1" dirty="0">
              <a:solidFill>
                <a:srgbClr val="C00000"/>
              </a:solidFill>
              <a:latin typeface="Univers (W1)" charset="0"/>
            </a:endParaRPr>
          </a:p>
        </p:txBody>
      </p:sp>
      <p:sp>
        <p:nvSpPr>
          <p:cNvPr id="4103" name="Line 10"/>
          <p:cNvSpPr>
            <a:spLocks noChangeShapeType="1"/>
          </p:cNvSpPr>
          <p:nvPr/>
        </p:nvSpPr>
        <p:spPr bwMode="auto">
          <a:xfrm flipH="1">
            <a:off x="1752600" y="4724400"/>
            <a:ext cx="457200" cy="0"/>
          </a:xfrm>
          <a:prstGeom prst="line">
            <a:avLst/>
          </a:prstGeom>
          <a:noFill/>
          <a:ln w="12700" cap="sq">
            <a:solidFill>
              <a:schemeClr val="tx1"/>
            </a:solidFill>
            <a:round/>
            <a:headEnd type="none" w="sm" len="sm"/>
            <a:tailEnd type="stealth" w="lg" len="lg"/>
          </a:ln>
          <a:extLst>
            <a:ext uri="{909E8E84-426E-40DD-AFC4-6F175D3DCCD1}">
              <a14:hiddenFill xmlns:a14="http://schemas.microsoft.com/office/drawing/2010/main">
                <a:noFill/>
              </a14:hiddenFill>
            </a:ext>
          </a:extLst>
        </p:spPr>
        <p:txBody>
          <a:bodyPr wrap="none" anchor="ctr"/>
          <a:lstStyle/>
          <a:p>
            <a:endParaRPr lang="en-US" dirty="0"/>
          </a:p>
        </p:txBody>
      </p:sp>
      <p:sp>
        <p:nvSpPr>
          <p:cNvPr id="4104" name="Line 11"/>
          <p:cNvSpPr>
            <a:spLocks noChangeShapeType="1"/>
          </p:cNvSpPr>
          <p:nvPr/>
        </p:nvSpPr>
        <p:spPr bwMode="auto">
          <a:xfrm>
            <a:off x="3733800" y="4724400"/>
            <a:ext cx="304800" cy="0"/>
          </a:xfrm>
          <a:prstGeom prst="line">
            <a:avLst/>
          </a:prstGeom>
          <a:noFill/>
          <a:ln w="12700" cap="sq">
            <a:solidFill>
              <a:schemeClr val="tx1"/>
            </a:solidFill>
            <a:round/>
            <a:headEnd type="none" w="sm" len="sm"/>
            <a:tailEnd type="stealth" w="lg" len="lg"/>
          </a:ln>
          <a:extLst>
            <a:ext uri="{909E8E84-426E-40DD-AFC4-6F175D3DCCD1}">
              <a14:hiddenFill xmlns:a14="http://schemas.microsoft.com/office/drawing/2010/main">
                <a:noFill/>
              </a14:hiddenFill>
            </a:ext>
          </a:extLst>
        </p:spPr>
        <p:txBody>
          <a:bodyPr wrap="none" anchor="ctr"/>
          <a:lstStyle/>
          <a:p>
            <a:endParaRPr lang="en-US" dirty="0"/>
          </a:p>
        </p:txBody>
      </p:sp>
    </p:spTree>
    <p:extLst>
      <p:ext uri="{BB962C8B-B14F-4D97-AF65-F5344CB8AC3E}">
        <p14:creationId xmlns:p14="http://schemas.microsoft.com/office/powerpoint/2010/main" val="11114541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title"/>
          </p:nvPr>
        </p:nvSpPr>
        <p:spPr>
          <a:xfrm>
            <a:off x="381000" y="152400"/>
            <a:ext cx="7772400" cy="1143000"/>
          </a:xfrm>
        </p:spPr>
        <p:txBody>
          <a:bodyPr/>
          <a:lstStyle/>
          <a:p>
            <a:pPr eaLnBrk="1" hangingPunct="1">
              <a:defRPr/>
            </a:pPr>
            <a:r>
              <a:rPr lang="en-US" dirty="0"/>
              <a:t>Filtration Optimization</a:t>
            </a:r>
            <a:br>
              <a:rPr lang="en-US" sz="3200" dirty="0"/>
            </a:br>
            <a:r>
              <a:rPr lang="en-US" sz="2800" dirty="0"/>
              <a:t>Spike Control Following Backwash</a:t>
            </a:r>
          </a:p>
        </p:txBody>
      </p:sp>
      <p:sp>
        <p:nvSpPr>
          <p:cNvPr id="24579" name="Rectangle 3"/>
          <p:cNvSpPr>
            <a:spLocks noGrp="1" noChangeArrowheads="1"/>
          </p:cNvSpPr>
          <p:nvPr>
            <p:ph type="body" idx="1"/>
          </p:nvPr>
        </p:nvSpPr>
        <p:spPr>
          <a:xfrm>
            <a:off x="381000" y="1143000"/>
            <a:ext cx="8763000" cy="4953000"/>
          </a:xfrm>
        </p:spPr>
        <p:txBody>
          <a:bodyPr/>
          <a:lstStyle/>
          <a:p>
            <a:pPr eaLnBrk="1" hangingPunct="1">
              <a:lnSpc>
                <a:spcPct val="90000"/>
              </a:lnSpc>
              <a:spcBef>
                <a:spcPct val="0"/>
              </a:spcBef>
              <a:spcAft>
                <a:spcPct val="30000"/>
              </a:spcAft>
            </a:pPr>
            <a:r>
              <a:rPr lang="en-US" sz="2800" dirty="0"/>
              <a:t>Possible Special Studies:</a:t>
            </a:r>
          </a:p>
          <a:p>
            <a:pPr lvl="1" eaLnBrk="1" hangingPunct="1">
              <a:lnSpc>
                <a:spcPct val="90000"/>
              </a:lnSpc>
              <a:spcBef>
                <a:spcPct val="0"/>
              </a:spcBef>
              <a:spcAft>
                <a:spcPts val="1200"/>
              </a:spcAft>
            </a:pPr>
            <a:r>
              <a:rPr lang="en-US" sz="2400" dirty="0"/>
              <a:t>Inadequate chemical conditioning of water</a:t>
            </a:r>
          </a:p>
          <a:p>
            <a:pPr lvl="1" eaLnBrk="1" hangingPunct="1">
              <a:lnSpc>
                <a:spcPct val="90000"/>
              </a:lnSpc>
              <a:spcBef>
                <a:spcPct val="0"/>
              </a:spcBef>
              <a:spcAft>
                <a:spcPts val="300"/>
              </a:spcAft>
            </a:pPr>
            <a:r>
              <a:rPr lang="en-US" sz="2400" dirty="0"/>
              <a:t>Backwash procedures:</a:t>
            </a:r>
          </a:p>
          <a:p>
            <a:pPr lvl="2" eaLnBrk="1" hangingPunct="1">
              <a:spcAft>
                <a:spcPct val="20000"/>
              </a:spcAft>
            </a:pPr>
            <a:r>
              <a:rPr lang="en-US" sz="1900" dirty="0"/>
              <a:t>Lack of or inadequate surface wash or air scour</a:t>
            </a:r>
          </a:p>
          <a:p>
            <a:pPr lvl="2" eaLnBrk="1" hangingPunct="1">
              <a:spcAft>
                <a:spcPct val="20000"/>
              </a:spcAft>
            </a:pPr>
            <a:r>
              <a:rPr lang="en-US" sz="1900" dirty="0"/>
              <a:t>Backwash flow rate (media expansion)</a:t>
            </a:r>
          </a:p>
          <a:p>
            <a:pPr lvl="2" eaLnBrk="1" hangingPunct="1">
              <a:spcAft>
                <a:spcPct val="20000"/>
              </a:spcAft>
            </a:pPr>
            <a:r>
              <a:rPr lang="en-US" sz="1900" dirty="0"/>
              <a:t>Backwash duration</a:t>
            </a:r>
            <a:br>
              <a:rPr lang="en-US" sz="1900" dirty="0"/>
            </a:br>
            <a:r>
              <a:rPr lang="en-US" sz="1900" dirty="0"/>
              <a:t>(too short </a:t>
            </a:r>
            <a:r>
              <a:rPr lang="en-US" sz="1500" dirty="0">
                <a:sym typeface="Wingdings" pitchFamily="2" charset="2"/>
              </a:rPr>
              <a:t></a:t>
            </a:r>
            <a:r>
              <a:rPr lang="en-US" sz="1900" dirty="0"/>
              <a:t> dirty filters; too long </a:t>
            </a:r>
            <a:r>
              <a:rPr lang="en-US" sz="1500" dirty="0">
                <a:sym typeface="Wingdings" pitchFamily="2" charset="2"/>
              </a:rPr>
              <a:t></a:t>
            </a:r>
            <a:r>
              <a:rPr lang="en-US" sz="1900" dirty="0"/>
              <a:t> too clean)</a:t>
            </a:r>
          </a:p>
          <a:p>
            <a:pPr lvl="2" eaLnBrk="1" hangingPunct="1">
              <a:spcAft>
                <a:spcPct val="20000"/>
              </a:spcAft>
            </a:pPr>
            <a:r>
              <a:rPr lang="en-US" sz="1900" dirty="0"/>
              <a:t>Rapid start-up/shut-down of backwash flow (gradual ramping allows for media to gradually expand and re-stratify)</a:t>
            </a:r>
          </a:p>
          <a:p>
            <a:pPr lvl="2" eaLnBrk="1" hangingPunct="1">
              <a:spcAft>
                <a:spcPct val="20000"/>
              </a:spcAft>
            </a:pPr>
            <a:r>
              <a:rPr lang="en-US" sz="1900" dirty="0"/>
              <a:t>Applying an extended sub-fluidization (not enough to fluidize media) step at end of backwash (~1 bed volume)</a:t>
            </a:r>
          </a:p>
          <a:p>
            <a:pPr lvl="2" eaLnBrk="1" hangingPunct="1">
              <a:spcAft>
                <a:spcPct val="20000"/>
              </a:spcAft>
            </a:pPr>
            <a:r>
              <a:rPr lang="en-US" sz="1900" dirty="0"/>
              <a:t>Length and rate of filter-to-waste</a:t>
            </a:r>
          </a:p>
          <a:p>
            <a:pPr lvl="2" eaLnBrk="1" hangingPunct="1">
              <a:spcAft>
                <a:spcPct val="20000"/>
              </a:spcAft>
            </a:pPr>
            <a:r>
              <a:rPr lang="en-US" sz="1900" dirty="0"/>
              <a:t>Lack of or length of filter resting period</a:t>
            </a:r>
          </a:p>
        </p:txBody>
      </p:sp>
    </p:spTree>
    <p:extLst>
      <p:ext uri="{BB962C8B-B14F-4D97-AF65-F5344CB8AC3E}">
        <p14:creationId xmlns:p14="http://schemas.microsoft.com/office/powerpoint/2010/main" val="3739029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389887" y="38100"/>
            <a:ext cx="8001000" cy="1143000"/>
          </a:xfrm>
        </p:spPr>
        <p:txBody>
          <a:bodyPr/>
          <a:lstStyle/>
          <a:p>
            <a:pPr eaLnBrk="1" hangingPunct="1">
              <a:defRPr/>
            </a:pPr>
            <a:r>
              <a:rPr lang="en-US" sz="3300" dirty="0"/>
              <a:t>Clarification (Conventional Plants)</a:t>
            </a:r>
          </a:p>
        </p:txBody>
      </p:sp>
      <p:sp>
        <p:nvSpPr>
          <p:cNvPr id="18435" name="Rectangle 4"/>
          <p:cNvSpPr>
            <a:spLocks noGrp="1" noChangeArrowheads="1"/>
          </p:cNvSpPr>
          <p:nvPr>
            <p:ph type="body" sz="half" idx="2"/>
          </p:nvPr>
        </p:nvSpPr>
        <p:spPr>
          <a:xfrm>
            <a:off x="762000" y="1066800"/>
            <a:ext cx="8153400" cy="4114800"/>
          </a:xfrm>
        </p:spPr>
        <p:txBody>
          <a:bodyPr/>
          <a:lstStyle/>
          <a:p>
            <a:pPr marL="0" indent="0" eaLnBrk="1" hangingPunct="1">
              <a:spcAft>
                <a:spcPct val="40000"/>
              </a:spcAft>
              <a:buNone/>
            </a:pPr>
            <a:r>
              <a:rPr lang="en-US" sz="2400" dirty="0"/>
              <a:t>Forms of clarification include:</a:t>
            </a:r>
          </a:p>
          <a:p>
            <a:pPr eaLnBrk="1" hangingPunct="1">
              <a:spcAft>
                <a:spcPct val="40000"/>
              </a:spcAft>
            </a:pPr>
            <a:r>
              <a:rPr lang="en-US" sz="2400" dirty="0"/>
              <a:t>Sedimentation basins (0.5 – 0.7 </a:t>
            </a:r>
            <a:r>
              <a:rPr lang="en-US" sz="2400" dirty="0" err="1"/>
              <a:t>gpm</a:t>
            </a:r>
            <a:r>
              <a:rPr lang="en-US" sz="2400" dirty="0"/>
              <a:t>/ft</a:t>
            </a:r>
            <a:r>
              <a:rPr lang="en-US" sz="2400" baseline="30000" dirty="0"/>
              <a:t>2</a:t>
            </a:r>
            <a:r>
              <a:rPr lang="en-US" sz="2400" dirty="0"/>
              <a:t>, depending on depth)</a:t>
            </a:r>
          </a:p>
          <a:p>
            <a:pPr eaLnBrk="1" hangingPunct="1">
              <a:spcAft>
                <a:spcPct val="40000"/>
              </a:spcAft>
            </a:pPr>
            <a:r>
              <a:rPr lang="en-US" sz="2400" dirty="0"/>
              <a:t>High rate clarification:</a:t>
            </a:r>
          </a:p>
          <a:p>
            <a:pPr lvl="1" eaLnBrk="1" hangingPunct="1">
              <a:spcAft>
                <a:spcPct val="40000"/>
              </a:spcAft>
            </a:pPr>
            <a:r>
              <a:rPr lang="en-US" sz="2000" dirty="0"/>
              <a:t>Tube (1-2 </a:t>
            </a:r>
            <a:r>
              <a:rPr lang="en-US" sz="2000" dirty="0" err="1"/>
              <a:t>gpm</a:t>
            </a:r>
            <a:r>
              <a:rPr lang="en-US" sz="2000" dirty="0"/>
              <a:t>/ft</a:t>
            </a:r>
            <a:r>
              <a:rPr lang="en-US" sz="2000" baseline="30000" dirty="0"/>
              <a:t>2</a:t>
            </a:r>
            <a:r>
              <a:rPr lang="en-US" sz="2000" dirty="0"/>
              <a:t>) or plate settlers (~ 4 </a:t>
            </a:r>
            <a:r>
              <a:rPr lang="en-US" sz="2000" dirty="0" err="1"/>
              <a:t>gpm</a:t>
            </a:r>
            <a:r>
              <a:rPr lang="en-US" sz="2000" dirty="0"/>
              <a:t>/ft</a:t>
            </a:r>
            <a:r>
              <a:rPr lang="en-US" sz="2000" baseline="30000" dirty="0"/>
              <a:t>2</a:t>
            </a:r>
            <a:r>
              <a:rPr lang="en-US" sz="2000" dirty="0"/>
              <a:t>)</a:t>
            </a:r>
          </a:p>
          <a:p>
            <a:pPr lvl="1" eaLnBrk="1" hangingPunct="1">
              <a:spcAft>
                <a:spcPct val="40000"/>
              </a:spcAft>
            </a:pPr>
            <a:r>
              <a:rPr lang="en-US" sz="2000" dirty="0"/>
              <a:t>Contact adsorption clarifiers or “contact clarifiers” (8 </a:t>
            </a:r>
            <a:r>
              <a:rPr lang="en-US" sz="2000" dirty="0" err="1"/>
              <a:t>gpm</a:t>
            </a:r>
            <a:r>
              <a:rPr lang="en-US" sz="2000" dirty="0"/>
              <a:t>/ft</a:t>
            </a:r>
            <a:r>
              <a:rPr lang="en-US" sz="2000" baseline="30000" dirty="0"/>
              <a:t>2</a:t>
            </a:r>
            <a:r>
              <a:rPr lang="en-US" sz="2000" dirty="0"/>
              <a:t>)</a:t>
            </a:r>
          </a:p>
          <a:p>
            <a:pPr lvl="1" eaLnBrk="1" hangingPunct="1">
              <a:spcAft>
                <a:spcPct val="40000"/>
              </a:spcAft>
            </a:pPr>
            <a:r>
              <a:rPr lang="en-US" sz="2000" dirty="0"/>
              <a:t>Solids contact clarifiers (8-12 </a:t>
            </a:r>
            <a:r>
              <a:rPr lang="en-US" sz="2000" dirty="0" err="1"/>
              <a:t>gpm</a:t>
            </a:r>
            <a:r>
              <a:rPr lang="en-US" sz="2000" dirty="0"/>
              <a:t>/ft</a:t>
            </a:r>
            <a:r>
              <a:rPr lang="en-US" sz="2000" baseline="30000" dirty="0"/>
              <a:t>2</a:t>
            </a:r>
            <a:r>
              <a:rPr lang="en-US" sz="2000" dirty="0"/>
              <a:t> for IDI </a:t>
            </a:r>
            <a:r>
              <a:rPr lang="en-US" sz="2000" dirty="0" err="1"/>
              <a:t>Densadeg</a:t>
            </a:r>
            <a:r>
              <a:rPr lang="en-US" sz="2000" dirty="0"/>
              <a:t>)</a:t>
            </a:r>
          </a:p>
          <a:p>
            <a:pPr lvl="1" eaLnBrk="1" hangingPunct="1">
              <a:spcAft>
                <a:spcPct val="40000"/>
              </a:spcAft>
            </a:pPr>
            <a:r>
              <a:rPr lang="en-US" sz="2000" dirty="0"/>
              <a:t>Sludge blanket clarifiers (2-4 </a:t>
            </a:r>
            <a:r>
              <a:rPr lang="en-US" sz="2000" dirty="0" err="1"/>
              <a:t>gpm</a:t>
            </a:r>
            <a:r>
              <a:rPr lang="en-US" sz="2000" dirty="0"/>
              <a:t>/ft</a:t>
            </a:r>
            <a:r>
              <a:rPr lang="en-US" sz="2000" baseline="30000" dirty="0"/>
              <a:t>2</a:t>
            </a:r>
            <a:r>
              <a:rPr lang="en-US" sz="2000" dirty="0"/>
              <a:t> for IDI </a:t>
            </a:r>
            <a:r>
              <a:rPr lang="en-US" sz="2000" dirty="0" err="1"/>
              <a:t>Superpulsator</a:t>
            </a:r>
            <a:r>
              <a:rPr lang="en-US" sz="2000" dirty="0"/>
              <a:t>)</a:t>
            </a:r>
          </a:p>
          <a:p>
            <a:pPr lvl="1" eaLnBrk="1" hangingPunct="1">
              <a:spcAft>
                <a:spcPct val="40000"/>
              </a:spcAft>
            </a:pPr>
            <a:r>
              <a:rPr lang="en-US" sz="2000" dirty="0"/>
              <a:t>Dissolved air flotation (2-20 </a:t>
            </a:r>
            <a:r>
              <a:rPr lang="en-US" sz="2000" dirty="0" err="1"/>
              <a:t>gpm</a:t>
            </a:r>
            <a:r>
              <a:rPr lang="en-US" sz="2000" dirty="0"/>
              <a:t>/ft</a:t>
            </a:r>
            <a:r>
              <a:rPr lang="en-US" sz="2000" baseline="30000" dirty="0"/>
              <a:t>2</a:t>
            </a:r>
            <a:r>
              <a:rPr lang="en-US" sz="2000" dirty="0"/>
              <a:t> depending on configuration)</a:t>
            </a:r>
          </a:p>
          <a:p>
            <a:pPr lvl="1" eaLnBrk="1" hangingPunct="1">
              <a:spcAft>
                <a:spcPct val="40000"/>
              </a:spcAft>
            </a:pPr>
            <a:r>
              <a:rPr lang="en-US" sz="2000" dirty="0"/>
              <a:t>Sand ballasted (15-30 gpm/ft</a:t>
            </a:r>
            <a:r>
              <a:rPr lang="en-US" sz="2000" baseline="30000" dirty="0"/>
              <a:t>2</a:t>
            </a:r>
            <a:r>
              <a:rPr lang="en-US" sz="2000" dirty="0"/>
              <a:t> for Kruger Actiflo®)</a:t>
            </a:r>
          </a:p>
        </p:txBody>
      </p:sp>
    </p:spTree>
    <p:extLst>
      <p:ext uri="{BB962C8B-B14F-4D97-AF65-F5344CB8AC3E}">
        <p14:creationId xmlns:p14="http://schemas.microsoft.com/office/powerpoint/2010/main" val="3027879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p:txBody>
          <a:bodyPr/>
          <a:lstStyle/>
          <a:p>
            <a:pPr eaLnBrk="1" hangingPunct="1">
              <a:defRPr/>
            </a:pPr>
            <a:r>
              <a:rPr lang="en-US" dirty="0"/>
              <a:t>Filtration Optimization</a:t>
            </a:r>
            <a:br>
              <a:rPr lang="en-US" dirty="0"/>
            </a:br>
            <a:r>
              <a:rPr lang="en-US" sz="2800" dirty="0"/>
              <a:t>Spike Control Following Backwash (cont.)</a:t>
            </a:r>
          </a:p>
        </p:txBody>
      </p:sp>
      <p:sp>
        <p:nvSpPr>
          <p:cNvPr id="25603" name="Rectangle 3"/>
          <p:cNvSpPr>
            <a:spLocks noGrp="1" noChangeArrowheads="1"/>
          </p:cNvSpPr>
          <p:nvPr>
            <p:ph type="body" idx="1"/>
          </p:nvPr>
        </p:nvSpPr>
        <p:spPr>
          <a:xfrm>
            <a:off x="838200" y="1417638"/>
            <a:ext cx="7848600" cy="4495800"/>
          </a:xfrm>
        </p:spPr>
        <p:txBody>
          <a:bodyPr/>
          <a:lstStyle/>
          <a:p>
            <a:pPr eaLnBrk="1" hangingPunct="1">
              <a:spcBef>
                <a:spcPct val="0"/>
              </a:spcBef>
              <a:spcAft>
                <a:spcPct val="20000"/>
              </a:spcAft>
            </a:pPr>
            <a:r>
              <a:rPr lang="en-US" sz="2800" dirty="0"/>
              <a:t>Possible Special Studies (cont.):</a:t>
            </a:r>
          </a:p>
          <a:p>
            <a:pPr lvl="1" eaLnBrk="1" hangingPunct="1">
              <a:spcBef>
                <a:spcPct val="0"/>
              </a:spcBef>
              <a:spcAft>
                <a:spcPct val="40000"/>
              </a:spcAft>
            </a:pPr>
            <a:r>
              <a:rPr lang="en-US" sz="2400" dirty="0"/>
              <a:t>Use of filter aid</a:t>
            </a:r>
          </a:p>
          <a:p>
            <a:pPr lvl="1" eaLnBrk="1" hangingPunct="1">
              <a:spcBef>
                <a:spcPct val="0"/>
              </a:spcBef>
              <a:spcAft>
                <a:spcPct val="50000"/>
              </a:spcAft>
            </a:pPr>
            <a:r>
              <a:rPr lang="en-US" sz="2400" dirty="0"/>
              <a:t>Addition of coagulant or polymer to </a:t>
            </a:r>
            <a:br>
              <a:rPr lang="en-US" sz="2400" dirty="0"/>
            </a:br>
            <a:r>
              <a:rPr lang="en-US" sz="2400" dirty="0"/>
              <a:t>backwash supply water at the end of the backwash cycle to “condition” the water remaining in the filter.</a:t>
            </a:r>
          </a:p>
          <a:p>
            <a:pPr lvl="1" eaLnBrk="1" hangingPunct="1">
              <a:spcBef>
                <a:spcPct val="0"/>
              </a:spcBef>
              <a:spcAft>
                <a:spcPct val="20000"/>
              </a:spcAft>
            </a:pPr>
            <a:r>
              <a:rPr lang="en-US" sz="2400" dirty="0"/>
              <a:t>Loss of filter integrity:</a:t>
            </a:r>
          </a:p>
          <a:p>
            <a:pPr lvl="2" eaLnBrk="1" hangingPunct="1">
              <a:spcBef>
                <a:spcPct val="0"/>
              </a:spcBef>
              <a:spcAft>
                <a:spcPct val="30000"/>
              </a:spcAft>
            </a:pPr>
            <a:r>
              <a:rPr lang="en-US" sz="1900" dirty="0"/>
              <a:t>Loss of media</a:t>
            </a:r>
          </a:p>
          <a:p>
            <a:pPr lvl="2" eaLnBrk="1" hangingPunct="1">
              <a:spcBef>
                <a:spcPct val="0"/>
              </a:spcBef>
              <a:spcAft>
                <a:spcPct val="30000"/>
              </a:spcAft>
            </a:pPr>
            <a:r>
              <a:rPr lang="en-US" sz="1900" dirty="0"/>
              <a:t>Damaged underdrains</a:t>
            </a:r>
          </a:p>
          <a:p>
            <a:pPr lvl="2" eaLnBrk="1" hangingPunct="1">
              <a:spcBef>
                <a:spcPct val="0"/>
              </a:spcBef>
              <a:spcAft>
                <a:spcPct val="30000"/>
              </a:spcAft>
            </a:pPr>
            <a:r>
              <a:rPr lang="en-US" sz="1900" dirty="0"/>
              <a:t>Mud balls in media</a:t>
            </a:r>
          </a:p>
          <a:p>
            <a:pPr lvl="2" eaLnBrk="1" hangingPunct="1">
              <a:spcBef>
                <a:spcPct val="0"/>
              </a:spcBef>
              <a:spcAft>
                <a:spcPct val="50000"/>
              </a:spcAft>
            </a:pPr>
            <a:r>
              <a:rPr lang="en-US" sz="1900" dirty="0"/>
              <a:t>Cracks or sidewall channels in media</a:t>
            </a:r>
            <a:endParaRPr lang="en-US" dirty="0"/>
          </a:p>
          <a:p>
            <a:pPr lvl="1" eaLnBrk="1" hangingPunct="1">
              <a:spcBef>
                <a:spcPct val="0"/>
              </a:spcBef>
              <a:spcAft>
                <a:spcPct val="40000"/>
              </a:spcAft>
            </a:pPr>
            <a:r>
              <a:rPr lang="en-US" sz="2400" dirty="0"/>
              <a:t>Others?</a:t>
            </a:r>
          </a:p>
        </p:txBody>
      </p:sp>
    </p:spTree>
    <p:extLst>
      <p:ext uri="{BB962C8B-B14F-4D97-AF65-F5344CB8AC3E}">
        <p14:creationId xmlns:p14="http://schemas.microsoft.com/office/powerpoint/2010/main" val="30611688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304800" y="381000"/>
            <a:ext cx="8534400" cy="54102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5122" name="Title 1"/>
          <p:cNvSpPr>
            <a:spLocks noGrp="1"/>
          </p:cNvSpPr>
          <p:nvPr>
            <p:ph type="title"/>
          </p:nvPr>
        </p:nvSpPr>
        <p:spPr>
          <a:xfrm>
            <a:off x="533400" y="228600"/>
            <a:ext cx="8229600" cy="1143000"/>
          </a:xfrm>
        </p:spPr>
        <p:txBody>
          <a:bodyPr/>
          <a:lstStyle/>
          <a:p>
            <a:pPr algn="ctr"/>
            <a:r>
              <a:rPr lang="en-US" dirty="0"/>
              <a:t>Class Outline</a:t>
            </a:r>
          </a:p>
        </p:txBody>
      </p:sp>
      <p:sp>
        <p:nvSpPr>
          <p:cNvPr id="5123" name="Content Placeholder 2"/>
          <p:cNvSpPr>
            <a:spLocks noGrp="1"/>
          </p:cNvSpPr>
          <p:nvPr>
            <p:ph idx="1"/>
          </p:nvPr>
        </p:nvSpPr>
        <p:spPr>
          <a:xfrm>
            <a:off x="457200" y="1219200"/>
            <a:ext cx="8229600" cy="4114800"/>
          </a:xfrm>
        </p:spPr>
        <p:txBody>
          <a:bodyPr/>
          <a:lstStyle/>
          <a:p>
            <a:pPr marL="0" indent="0">
              <a:lnSpc>
                <a:spcPct val="150000"/>
              </a:lnSpc>
              <a:spcBef>
                <a:spcPts val="0"/>
              </a:spcBef>
              <a:buNone/>
            </a:pPr>
            <a:r>
              <a:rPr lang="en-US" dirty="0"/>
              <a:t>9 AM		Introduction/Overview</a:t>
            </a:r>
          </a:p>
          <a:p>
            <a:pPr marL="400050" lvl="1" indent="0">
              <a:lnSpc>
                <a:spcPct val="150000"/>
              </a:lnSpc>
              <a:spcBef>
                <a:spcPts val="0"/>
              </a:spcBef>
              <a:buNone/>
            </a:pPr>
            <a:r>
              <a:rPr lang="en-US" i="1" dirty="0"/>
              <a:t>10:15 AM – 15 minute break</a:t>
            </a:r>
          </a:p>
          <a:p>
            <a:pPr marL="0" indent="0">
              <a:lnSpc>
                <a:spcPct val="150000"/>
              </a:lnSpc>
              <a:spcBef>
                <a:spcPts val="0"/>
              </a:spcBef>
              <a:buNone/>
            </a:pPr>
            <a:r>
              <a:rPr lang="en-US" dirty="0"/>
              <a:t>10:30 AM	Coagulation/Flocculation</a:t>
            </a:r>
          </a:p>
          <a:p>
            <a:pPr marL="400050" lvl="1" indent="0">
              <a:lnSpc>
                <a:spcPct val="150000"/>
              </a:lnSpc>
              <a:spcBef>
                <a:spcPts val="0"/>
              </a:spcBef>
              <a:buNone/>
            </a:pPr>
            <a:r>
              <a:rPr lang="en-US" i="1" dirty="0"/>
              <a:t>12 noon – Lunch (on your own)</a:t>
            </a:r>
          </a:p>
          <a:p>
            <a:pPr marL="0" indent="0">
              <a:lnSpc>
                <a:spcPct val="150000"/>
              </a:lnSpc>
              <a:spcBef>
                <a:spcPts val="0"/>
              </a:spcBef>
              <a:buNone/>
            </a:pPr>
            <a:r>
              <a:rPr lang="en-US" dirty="0"/>
              <a:t>1 PM		Clarification/Sedimentation</a:t>
            </a:r>
          </a:p>
          <a:p>
            <a:pPr marL="0" indent="0">
              <a:lnSpc>
                <a:spcPct val="150000"/>
              </a:lnSpc>
              <a:spcBef>
                <a:spcPts val="0"/>
              </a:spcBef>
              <a:buNone/>
            </a:pPr>
            <a:r>
              <a:rPr lang="en-US" dirty="0"/>
              <a:t>2 PM		Filtration</a:t>
            </a:r>
          </a:p>
          <a:p>
            <a:pPr marL="400050" lvl="1" indent="0">
              <a:lnSpc>
                <a:spcPct val="150000"/>
              </a:lnSpc>
              <a:spcBef>
                <a:spcPts val="0"/>
              </a:spcBef>
              <a:buNone/>
            </a:pPr>
            <a:r>
              <a:rPr lang="en-US" i="1" dirty="0">
                <a:solidFill>
                  <a:srgbClr val="C00000"/>
                </a:solidFill>
              </a:rPr>
              <a:t>2:15 PM – 15 minute break</a:t>
            </a:r>
          </a:p>
          <a:p>
            <a:pPr marL="0" indent="0">
              <a:lnSpc>
                <a:spcPct val="150000"/>
              </a:lnSpc>
              <a:spcBef>
                <a:spcPts val="0"/>
              </a:spcBef>
              <a:buNone/>
            </a:pPr>
            <a:r>
              <a:rPr lang="en-US" dirty="0"/>
              <a:t>2:30 PM	Filtration (continued)</a:t>
            </a:r>
          </a:p>
          <a:p>
            <a:pPr marL="0" indent="0">
              <a:lnSpc>
                <a:spcPct val="150000"/>
              </a:lnSpc>
              <a:spcBef>
                <a:spcPts val="0"/>
              </a:spcBef>
              <a:buNone/>
            </a:pPr>
            <a:r>
              <a:rPr lang="en-US" dirty="0"/>
              <a:t>3:30 PM	General Operations</a:t>
            </a:r>
          </a:p>
          <a:p>
            <a:pPr marL="400050" lvl="1" indent="0">
              <a:lnSpc>
                <a:spcPct val="150000"/>
              </a:lnSpc>
              <a:spcBef>
                <a:spcPts val="0"/>
              </a:spcBef>
              <a:buNone/>
            </a:pPr>
            <a:r>
              <a:rPr lang="en-US" i="1" dirty="0"/>
              <a:t>4:30 PM - End</a:t>
            </a:r>
          </a:p>
          <a:p>
            <a:endParaRPr lang="en-US" dirty="0"/>
          </a:p>
          <a:p>
            <a:endParaRPr lang="en-US"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C4FCC9C8-055C-4BFE-BF1F-25B54EE80756}" type="slidenum">
              <a:rPr lang="en-US" sz="1000">
                <a:solidFill>
                  <a:srgbClr val="005595"/>
                </a:solidFill>
                <a:latin typeface="Arial" panose="020B0604020202020204" pitchFamily="34" charset="0"/>
              </a:rPr>
              <a:pPr/>
              <a:t>51</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16655941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304800" y="381000"/>
            <a:ext cx="8534400" cy="54102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5122" name="Title 1"/>
          <p:cNvSpPr>
            <a:spLocks noGrp="1"/>
          </p:cNvSpPr>
          <p:nvPr>
            <p:ph type="title"/>
          </p:nvPr>
        </p:nvSpPr>
        <p:spPr>
          <a:xfrm>
            <a:off x="533400" y="228600"/>
            <a:ext cx="8229600" cy="1143000"/>
          </a:xfrm>
        </p:spPr>
        <p:txBody>
          <a:bodyPr/>
          <a:lstStyle/>
          <a:p>
            <a:pPr algn="ctr"/>
            <a:r>
              <a:rPr lang="en-US" dirty="0"/>
              <a:t>Class Outline</a:t>
            </a:r>
          </a:p>
        </p:txBody>
      </p:sp>
      <p:sp>
        <p:nvSpPr>
          <p:cNvPr id="5123" name="Content Placeholder 2"/>
          <p:cNvSpPr>
            <a:spLocks noGrp="1"/>
          </p:cNvSpPr>
          <p:nvPr>
            <p:ph idx="1"/>
          </p:nvPr>
        </p:nvSpPr>
        <p:spPr>
          <a:xfrm>
            <a:off x="457200" y="1219200"/>
            <a:ext cx="8229600" cy="4114800"/>
          </a:xfrm>
        </p:spPr>
        <p:txBody>
          <a:bodyPr/>
          <a:lstStyle/>
          <a:p>
            <a:pPr marL="0" indent="0">
              <a:lnSpc>
                <a:spcPct val="150000"/>
              </a:lnSpc>
              <a:spcBef>
                <a:spcPts val="0"/>
              </a:spcBef>
              <a:buNone/>
            </a:pPr>
            <a:r>
              <a:rPr lang="en-US" dirty="0"/>
              <a:t>9 AM		Introduction/Overview</a:t>
            </a:r>
          </a:p>
          <a:p>
            <a:pPr marL="400050" lvl="1" indent="0">
              <a:lnSpc>
                <a:spcPct val="150000"/>
              </a:lnSpc>
              <a:spcBef>
                <a:spcPts val="0"/>
              </a:spcBef>
              <a:buNone/>
            </a:pPr>
            <a:r>
              <a:rPr lang="en-US" i="1" dirty="0"/>
              <a:t>10:15 AM – 15 minute break</a:t>
            </a:r>
          </a:p>
          <a:p>
            <a:pPr marL="0" indent="0">
              <a:lnSpc>
                <a:spcPct val="150000"/>
              </a:lnSpc>
              <a:spcBef>
                <a:spcPts val="0"/>
              </a:spcBef>
              <a:buNone/>
            </a:pPr>
            <a:r>
              <a:rPr lang="en-US" dirty="0"/>
              <a:t>10:30 AM	Coagulation/Flocculation</a:t>
            </a:r>
          </a:p>
          <a:p>
            <a:pPr marL="400050" lvl="1" indent="0">
              <a:lnSpc>
                <a:spcPct val="150000"/>
              </a:lnSpc>
              <a:spcBef>
                <a:spcPts val="0"/>
              </a:spcBef>
              <a:buNone/>
            </a:pPr>
            <a:r>
              <a:rPr lang="en-US" i="1" dirty="0"/>
              <a:t>12 noon – Lunch (on your own)</a:t>
            </a:r>
          </a:p>
          <a:p>
            <a:pPr marL="0" indent="0">
              <a:lnSpc>
                <a:spcPct val="150000"/>
              </a:lnSpc>
              <a:spcBef>
                <a:spcPts val="0"/>
              </a:spcBef>
              <a:buNone/>
            </a:pPr>
            <a:r>
              <a:rPr lang="en-US" dirty="0"/>
              <a:t>1 PM		Clarification/Sedimentation</a:t>
            </a:r>
          </a:p>
          <a:p>
            <a:pPr marL="0" indent="0">
              <a:lnSpc>
                <a:spcPct val="150000"/>
              </a:lnSpc>
              <a:spcBef>
                <a:spcPts val="0"/>
              </a:spcBef>
              <a:buNone/>
            </a:pPr>
            <a:r>
              <a:rPr lang="en-US" dirty="0"/>
              <a:t>2 PM		Filtration</a:t>
            </a:r>
          </a:p>
          <a:p>
            <a:pPr marL="400050" lvl="1" indent="0">
              <a:lnSpc>
                <a:spcPct val="150000"/>
              </a:lnSpc>
              <a:spcBef>
                <a:spcPts val="0"/>
              </a:spcBef>
              <a:buNone/>
            </a:pPr>
            <a:r>
              <a:rPr lang="en-US" i="1" dirty="0"/>
              <a:t>2:15 PM – 15 minute break</a:t>
            </a:r>
          </a:p>
          <a:p>
            <a:pPr marL="0" indent="0">
              <a:lnSpc>
                <a:spcPct val="150000"/>
              </a:lnSpc>
              <a:spcBef>
                <a:spcPts val="0"/>
              </a:spcBef>
              <a:buNone/>
            </a:pPr>
            <a:r>
              <a:rPr lang="en-US" dirty="0">
                <a:solidFill>
                  <a:srgbClr val="C00000"/>
                </a:solidFill>
              </a:rPr>
              <a:t>2:30 PM	Filtration (continued)</a:t>
            </a:r>
          </a:p>
          <a:p>
            <a:pPr marL="0" indent="0">
              <a:lnSpc>
                <a:spcPct val="150000"/>
              </a:lnSpc>
              <a:spcBef>
                <a:spcPts val="0"/>
              </a:spcBef>
              <a:buNone/>
            </a:pPr>
            <a:r>
              <a:rPr lang="en-US" dirty="0"/>
              <a:t>3:30 PM	General Operations</a:t>
            </a:r>
          </a:p>
          <a:p>
            <a:pPr marL="400050" lvl="1" indent="0">
              <a:lnSpc>
                <a:spcPct val="150000"/>
              </a:lnSpc>
              <a:spcBef>
                <a:spcPts val="0"/>
              </a:spcBef>
              <a:buNone/>
            </a:pPr>
            <a:r>
              <a:rPr lang="en-US" i="1" dirty="0"/>
              <a:t>4:30 PM - End</a:t>
            </a:r>
          </a:p>
          <a:p>
            <a:endParaRPr lang="en-US" dirty="0"/>
          </a:p>
          <a:p>
            <a:endParaRPr lang="en-US"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C4FCC9C8-055C-4BFE-BF1F-25B54EE80756}" type="slidenum">
              <a:rPr lang="en-US" sz="1000">
                <a:solidFill>
                  <a:srgbClr val="005595"/>
                </a:solidFill>
                <a:latin typeface="Arial" panose="020B0604020202020204" pitchFamily="34" charset="0"/>
              </a:rPr>
              <a:pPr/>
              <a:t>52</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3008500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410027"/>
            <a:ext cx="8229600" cy="401737"/>
          </a:xfrm>
        </p:spPr>
        <p:txBody>
          <a:bodyPr/>
          <a:lstStyle/>
          <a:p>
            <a:pPr algn="ctr"/>
            <a:r>
              <a:rPr lang="en-US" dirty="0"/>
              <a:t>Optimizing Backwash</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53</a:t>
            </a:fld>
            <a:endParaRPr lang="en-US" sz="1000">
              <a:solidFill>
                <a:srgbClr val="005595"/>
              </a:solidFill>
              <a:latin typeface="Arial" panose="020B0604020202020204" pitchFamily="34" charset="0"/>
            </a:endParaRPr>
          </a:p>
        </p:txBody>
      </p:sp>
      <p:sp>
        <p:nvSpPr>
          <p:cNvPr id="3" name="Content Placeholder 2"/>
          <p:cNvSpPr>
            <a:spLocks noGrp="1"/>
          </p:cNvSpPr>
          <p:nvPr>
            <p:ph idx="1"/>
          </p:nvPr>
        </p:nvSpPr>
        <p:spPr>
          <a:xfrm>
            <a:off x="533400" y="914400"/>
            <a:ext cx="8610600" cy="4400550"/>
          </a:xfrm>
        </p:spPr>
        <p:txBody>
          <a:bodyPr/>
          <a:lstStyle/>
          <a:p>
            <a:pPr>
              <a:lnSpc>
                <a:spcPct val="150000"/>
              </a:lnSpc>
              <a:spcBef>
                <a:spcPts val="0"/>
              </a:spcBef>
              <a:defRPr/>
            </a:pPr>
            <a:r>
              <a:rPr lang="en-US" dirty="0"/>
              <a:t>Backwashing is conducted in order to remove particulates built up in the filter.</a:t>
            </a:r>
          </a:p>
          <a:p>
            <a:pPr>
              <a:lnSpc>
                <a:spcPct val="150000"/>
              </a:lnSpc>
              <a:spcBef>
                <a:spcPts val="0"/>
              </a:spcBef>
              <a:defRPr/>
            </a:pPr>
            <a:r>
              <a:rPr lang="en-US" dirty="0" err="1"/>
              <a:t>Headloss</a:t>
            </a:r>
            <a:r>
              <a:rPr lang="en-US" dirty="0"/>
              <a:t>, time, and turbidity can all be indicators of when to backwash.</a:t>
            </a:r>
          </a:p>
          <a:p>
            <a:pPr>
              <a:lnSpc>
                <a:spcPct val="150000"/>
              </a:lnSpc>
              <a:spcBef>
                <a:spcPts val="0"/>
              </a:spcBef>
              <a:defRPr/>
            </a:pPr>
            <a:endParaRPr lang="en-US" dirty="0"/>
          </a:p>
          <a:p>
            <a:pPr>
              <a:lnSpc>
                <a:spcPct val="150000"/>
              </a:lnSpc>
              <a:spcBef>
                <a:spcPts val="0"/>
              </a:spcBef>
              <a:defRPr/>
            </a:pPr>
            <a:endParaRPr lang="en-US" dirty="0"/>
          </a:p>
          <a:p>
            <a:pPr>
              <a:lnSpc>
                <a:spcPct val="150000"/>
              </a:lnSpc>
              <a:spcBef>
                <a:spcPts val="0"/>
              </a:spcBef>
              <a:defRPr/>
            </a:pPr>
            <a:endParaRPr lang="en-US" dirty="0"/>
          </a:p>
          <a:p>
            <a:pPr>
              <a:lnSpc>
                <a:spcPct val="150000"/>
              </a:lnSpc>
              <a:spcBef>
                <a:spcPts val="0"/>
              </a:spcBef>
              <a:defRPr/>
            </a:pPr>
            <a:endParaRPr lang="en-US" dirty="0"/>
          </a:p>
          <a:p>
            <a:pPr>
              <a:lnSpc>
                <a:spcPct val="150000"/>
              </a:lnSpc>
              <a:spcBef>
                <a:spcPts val="0"/>
              </a:spcBef>
              <a:defRPr/>
            </a:pPr>
            <a:endParaRPr lang="en-US" dirty="0"/>
          </a:p>
          <a:p>
            <a:pPr>
              <a:lnSpc>
                <a:spcPct val="150000"/>
              </a:lnSpc>
              <a:spcBef>
                <a:spcPts val="0"/>
              </a:spcBef>
              <a:defRPr/>
            </a:pPr>
            <a:endParaRPr lang="en-US" dirty="0"/>
          </a:p>
          <a:p>
            <a:pPr>
              <a:lnSpc>
                <a:spcPct val="150000"/>
              </a:lnSpc>
              <a:spcBef>
                <a:spcPts val="0"/>
              </a:spcBef>
              <a:defRPr/>
            </a:pPr>
            <a:endParaRPr lang="en-US" dirty="0"/>
          </a:p>
          <a:p>
            <a:pPr marL="0" indent="0">
              <a:lnSpc>
                <a:spcPct val="150000"/>
              </a:lnSpc>
              <a:spcBef>
                <a:spcPts val="1200"/>
              </a:spcBef>
              <a:buNone/>
              <a:defRPr/>
            </a:pPr>
            <a:r>
              <a:rPr lang="en-US" dirty="0"/>
              <a:t>Fort Richardson, AK</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2375418"/>
            <a:ext cx="4374040" cy="3307314"/>
          </a:xfrm>
          <a:prstGeom prst="rect">
            <a:avLst/>
          </a:prstGeom>
          <a:ln>
            <a:solidFill>
              <a:schemeClr val="tx1"/>
            </a:solidFill>
          </a:ln>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9882" y="2375418"/>
            <a:ext cx="3905246" cy="3307314"/>
          </a:xfrm>
          <a:prstGeom prst="rect">
            <a:avLst/>
          </a:prstGeom>
          <a:ln>
            <a:solidFill>
              <a:schemeClr val="tx1"/>
            </a:solidFill>
          </a:ln>
        </p:spPr>
      </p:pic>
      <p:sp>
        <p:nvSpPr>
          <p:cNvPr id="2" name="Striped Right Arrow 1"/>
          <p:cNvSpPr/>
          <p:nvPr/>
        </p:nvSpPr>
        <p:spPr bwMode="auto">
          <a:xfrm>
            <a:off x="3609372" y="3762375"/>
            <a:ext cx="1600200" cy="533400"/>
          </a:xfrm>
          <a:prstGeom prst="stripedRightArrow">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Tree>
    <p:extLst>
      <p:ext uri="{BB962C8B-B14F-4D97-AF65-F5344CB8AC3E}">
        <p14:creationId xmlns:p14="http://schemas.microsoft.com/office/powerpoint/2010/main" val="34888165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410027"/>
            <a:ext cx="8229600" cy="401737"/>
          </a:xfrm>
        </p:spPr>
        <p:txBody>
          <a:bodyPr/>
          <a:lstStyle/>
          <a:p>
            <a:pPr algn="ctr"/>
            <a:r>
              <a:rPr lang="en-US" dirty="0"/>
              <a:t>Optimizing Backwash</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54</a:t>
            </a:fld>
            <a:endParaRPr lang="en-US" sz="1000">
              <a:solidFill>
                <a:srgbClr val="005595"/>
              </a:solidFill>
              <a:latin typeface="Arial" panose="020B0604020202020204" pitchFamily="34" charset="0"/>
            </a:endParaRPr>
          </a:p>
        </p:txBody>
      </p:sp>
      <p:sp>
        <p:nvSpPr>
          <p:cNvPr id="3" name="Content Placeholder 2"/>
          <p:cNvSpPr>
            <a:spLocks noGrp="1"/>
          </p:cNvSpPr>
          <p:nvPr>
            <p:ph idx="1"/>
          </p:nvPr>
        </p:nvSpPr>
        <p:spPr>
          <a:xfrm>
            <a:off x="533400" y="1143000"/>
            <a:ext cx="3048000" cy="4400550"/>
          </a:xfrm>
        </p:spPr>
        <p:txBody>
          <a:bodyPr/>
          <a:lstStyle/>
          <a:p>
            <a:pPr marL="0" indent="0">
              <a:lnSpc>
                <a:spcPct val="150000"/>
              </a:lnSpc>
              <a:spcBef>
                <a:spcPts val="0"/>
              </a:spcBef>
              <a:buNone/>
              <a:defRPr/>
            </a:pPr>
            <a:r>
              <a:rPr lang="en-US" dirty="0"/>
              <a:t>If backwashing is ineffective, mud balls can develop in the filter, which results in plugged portions of the filter and high localized loading rates (due to the plugged portions).</a:t>
            </a:r>
          </a:p>
        </p:txBody>
      </p:sp>
      <p:pic>
        <p:nvPicPr>
          <p:cNvPr id="8" name="Picture 7" descr="DSCN0275.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0" y="1258450"/>
            <a:ext cx="5029200" cy="4260855"/>
          </a:xfrm>
          <a:prstGeom prst="rect">
            <a:avLst/>
          </a:prstGeom>
          <a:ln>
            <a:solidFill>
              <a:schemeClr val="tx1"/>
            </a:solidFill>
          </a:ln>
        </p:spPr>
      </p:pic>
    </p:spTree>
    <p:extLst>
      <p:ext uri="{BB962C8B-B14F-4D97-AF65-F5344CB8AC3E}">
        <p14:creationId xmlns:p14="http://schemas.microsoft.com/office/powerpoint/2010/main" val="34482798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131663"/>
            <a:ext cx="8229600" cy="401737"/>
          </a:xfrm>
        </p:spPr>
        <p:txBody>
          <a:bodyPr/>
          <a:lstStyle/>
          <a:p>
            <a:pPr algn="ctr"/>
            <a:r>
              <a:rPr lang="en-US" dirty="0"/>
              <a:t>Optimization Studies - Backwash</a:t>
            </a:r>
          </a:p>
        </p:txBody>
      </p:sp>
      <p:sp>
        <p:nvSpPr>
          <p:cNvPr id="3" name="Content Placeholder 2"/>
          <p:cNvSpPr>
            <a:spLocks noGrp="1"/>
          </p:cNvSpPr>
          <p:nvPr>
            <p:ph idx="1"/>
          </p:nvPr>
        </p:nvSpPr>
        <p:spPr>
          <a:xfrm>
            <a:off x="306404" y="595363"/>
            <a:ext cx="8610600" cy="4724400"/>
          </a:xfrm>
        </p:spPr>
        <p:txBody>
          <a:bodyPr/>
          <a:lstStyle/>
          <a:p>
            <a:pPr marL="0" indent="0">
              <a:lnSpc>
                <a:spcPct val="150000"/>
              </a:lnSpc>
              <a:spcBef>
                <a:spcPts val="0"/>
              </a:spcBef>
              <a:buNone/>
              <a:defRPr/>
            </a:pPr>
            <a:r>
              <a:rPr lang="en-US" dirty="0"/>
              <a:t>Backwash trough turbidity can provide a quick evaluation of how well your backwash process is working and where to optimize the process.  </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55</a:t>
            </a:fld>
            <a:endParaRPr lang="en-US" sz="1000">
              <a:solidFill>
                <a:srgbClr val="005595"/>
              </a:solidFill>
              <a:latin typeface="Arial" panose="020B0604020202020204"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8878" y="1676400"/>
            <a:ext cx="5453743" cy="4090307"/>
          </a:xfrm>
          <a:prstGeom prst="rect">
            <a:avLst/>
          </a:prstGeom>
          <a:ln>
            <a:solidFill>
              <a:schemeClr val="tx1"/>
            </a:solidFill>
          </a:ln>
        </p:spPr>
      </p:pic>
      <p:pic>
        <p:nvPicPr>
          <p:cNvPr id="10" name="Picture 9" descr="C:\Documents and Settings\OR0061021\Desktop\PICTURES Day 1 Jan 14-2015\Picture 02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64318" y="1676400"/>
            <a:ext cx="2750988" cy="245349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330285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130" y="140624"/>
            <a:ext cx="8774484" cy="508099"/>
          </a:xfrm>
        </p:spPr>
        <p:txBody>
          <a:bodyPr/>
          <a:lstStyle/>
          <a:p>
            <a:r>
              <a:rPr lang="en-US" sz="2400" dirty="0"/>
              <a:t>Backwash Trough Turbidity Profile</a:t>
            </a:r>
          </a:p>
        </p:txBody>
      </p:sp>
      <p:sp>
        <p:nvSpPr>
          <p:cNvPr id="10" name="Content Placeholder 2"/>
          <p:cNvSpPr>
            <a:spLocks noGrp="1"/>
          </p:cNvSpPr>
          <p:nvPr>
            <p:ph idx="1"/>
          </p:nvPr>
        </p:nvSpPr>
        <p:spPr>
          <a:xfrm>
            <a:off x="329609" y="648723"/>
            <a:ext cx="8280991" cy="3292771"/>
          </a:xfrm>
        </p:spPr>
        <p:txBody>
          <a:bodyPr/>
          <a:lstStyle/>
          <a:p>
            <a:pPr marL="457200" indent="-457200" eaLnBrk="0" hangingPunct="0">
              <a:spcBef>
                <a:spcPct val="50000"/>
              </a:spcBef>
              <a:buFont typeface="+mj-lt"/>
              <a:buAutoNum type="arabicPeriod"/>
            </a:pPr>
            <a:r>
              <a:rPr lang="en-US" sz="2000" dirty="0">
                <a:latin typeface="Univers"/>
              </a:rPr>
              <a:t>Measure grab samples for turbidity at 1 minute intervals during high rate backwash.  </a:t>
            </a:r>
          </a:p>
          <a:p>
            <a:pPr marL="457200" indent="-457200" eaLnBrk="0" hangingPunct="0">
              <a:spcBef>
                <a:spcPct val="50000"/>
              </a:spcBef>
              <a:buFont typeface="+mj-lt"/>
              <a:buAutoNum type="arabicPeriod"/>
            </a:pPr>
            <a:r>
              <a:rPr lang="en-US" sz="2000" dirty="0">
                <a:latin typeface="Univers"/>
              </a:rPr>
              <a:t>Record and plot results to see how fast the filter cleans up.</a:t>
            </a:r>
            <a:endParaRPr lang="en-US" sz="2000" dirty="0"/>
          </a:p>
        </p:txBody>
      </p:sp>
      <p:pic>
        <p:nvPicPr>
          <p:cNvPr id="33587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9243" y="3313234"/>
            <a:ext cx="3423154" cy="2525661"/>
          </a:xfrm>
          <a:prstGeom prst="rect">
            <a:avLst/>
          </a:prstGeom>
          <a:noFill/>
          <a:ln w="9525">
            <a:solidFill>
              <a:schemeClr val="tx1"/>
            </a:solidFill>
            <a:miter lim="800000"/>
            <a:headEnd/>
            <a:tailEnd/>
          </a:ln>
          <a:effectLst/>
        </p:spPr>
      </p:pic>
      <p:pic>
        <p:nvPicPr>
          <p:cNvPr id="335877"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87013" y="3313234"/>
            <a:ext cx="3438527" cy="2548135"/>
          </a:xfrm>
          <a:prstGeom prst="rect">
            <a:avLst/>
          </a:prstGeom>
          <a:noFill/>
          <a:ln w="9525">
            <a:solidFill>
              <a:schemeClr val="tx1"/>
            </a:solidFill>
            <a:miter lim="800000"/>
            <a:headEnd/>
            <a:tailEnd/>
          </a:ln>
          <a:effectLst/>
        </p:spPr>
      </p:pic>
      <p:pic>
        <p:nvPicPr>
          <p:cNvPr id="234497"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9242" y="1965029"/>
            <a:ext cx="7226297" cy="1219200"/>
          </a:xfrm>
          <a:prstGeom prst="rect">
            <a:avLst/>
          </a:prstGeom>
          <a:noFill/>
          <a:ln w="9525">
            <a:solidFill>
              <a:schemeClr val="tx1"/>
            </a:solidFill>
            <a:miter lim="800000"/>
            <a:headEnd/>
            <a:tailEnd/>
          </a:ln>
          <a:effectLst/>
        </p:spPr>
      </p:pic>
      <p:sp>
        <p:nvSpPr>
          <p:cNvPr id="8" name="Slide Number Placeholder 7"/>
          <p:cNvSpPr>
            <a:spLocks noGrp="1"/>
          </p:cNvSpPr>
          <p:nvPr>
            <p:ph type="sldNum" sz="quarter" idx="12"/>
          </p:nvPr>
        </p:nvSpPr>
        <p:spPr/>
        <p:txBody>
          <a:bodyPr/>
          <a:lstStyle/>
          <a:p>
            <a:pPr>
              <a:defRPr/>
            </a:pPr>
            <a:fld id="{E596C9E5-7A0C-4CE0-9216-F843CB389B96}" type="slidenum">
              <a:rPr lang="en-US" smtClean="0"/>
              <a:pPr>
                <a:defRPr/>
              </a:pPr>
              <a:t>56</a:t>
            </a:fld>
            <a:endParaRPr lang="en-US"/>
          </a:p>
        </p:txBody>
      </p:sp>
    </p:spTree>
    <p:extLst>
      <p:ext uri="{BB962C8B-B14F-4D97-AF65-F5344CB8AC3E}">
        <p14:creationId xmlns:p14="http://schemas.microsoft.com/office/powerpoint/2010/main" val="13024330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131663"/>
            <a:ext cx="8229600" cy="401737"/>
          </a:xfrm>
        </p:spPr>
        <p:txBody>
          <a:bodyPr/>
          <a:lstStyle/>
          <a:p>
            <a:pPr algn="ctr"/>
            <a:r>
              <a:rPr lang="en-US" dirty="0"/>
              <a:t>Backwash Trough Turbidity</a:t>
            </a:r>
          </a:p>
        </p:txBody>
      </p:sp>
      <p:sp>
        <p:nvSpPr>
          <p:cNvPr id="3" name="Content Placeholder 2"/>
          <p:cNvSpPr>
            <a:spLocks noGrp="1"/>
          </p:cNvSpPr>
          <p:nvPr>
            <p:ph idx="1"/>
          </p:nvPr>
        </p:nvSpPr>
        <p:spPr>
          <a:xfrm>
            <a:off x="306404" y="595363"/>
            <a:ext cx="8610600" cy="4724400"/>
          </a:xfrm>
        </p:spPr>
        <p:txBody>
          <a:bodyPr/>
          <a:lstStyle/>
          <a:p>
            <a:pPr>
              <a:lnSpc>
                <a:spcPct val="150000"/>
              </a:lnSpc>
              <a:spcBef>
                <a:spcPts val="0"/>
              </a:spcBef>
              <a:defRPr/>
            </a:pPr>
            <a:r>
              <a:rPr lang="en-US" sz="1800" dirty="0"/>
              <a:t>Develop a graph of your results to help in your evaluation.</a:t>
            </a:r>
          </a:p>
          <a:p>
            <a:pPr>
              <a:lnSpc>
                <a:spcPct val="150000"/>
              </a:lnSpc>
              <a:spcBef>
                <a:spcPts val="0"/>
              </a:spcBef>
              <a:defRPr/>
            </a:pPr>
            <a:r>
              <a:rPr lang="en-US" sz="1800" dirty="0"/>
              <a:t>Backwashing to where the trough turbidity is below 10 NTU has little benefit and wastes water.  10-15 NTU at the end of the backwash is a reasonable target.</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57</a:t>
            </a:fld>
            <a:endParaRPr lang="en-US" sz="1000">
              <a:solidFill>
                <a:srgbClr val="005595"/>
              </a:solidFill>
              <a:latin typeface="Arial" panose="020B0604020202020204" pitchFamily="34" charset="0"/>
            </a:endParaRP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238" y="1981200"/>
            <a:ext cx="8665766" cy="4495800"/>
          </a:xfrm>
          <a:prstGeom prst="rect">
            <a:avLst/>
          </a:prstGeom>
          <a:noFill/>
          <a:ln>
            <a:noFill/>
          </a:ln>
        </p:spPr>
      </p:pic>
      <p:pic>
        <p:nvPicPr>
          <p:cNvPr id="8" name="Picture 7" descr="C:\Documents and Settings\OR0061021\Desktop\PICTURES Day 1 Jan 14-2015\Picture 02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12528" y="4419600"/>
            <a:ext cx="2750988" cy="230109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742524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0" y="131663"/>
            <a:ext cx="9144000" cy="401737"/>
          </a:xfrm>
        </p:spPr>
        <p:txBody>
          <a:bodyPr/>
          <a:lstStyle/>
          <a:p>
            <a:pPr algn="ctr"/>
            <a:r>
              <a:rPr lang="en-US" sz="2800" dirty="0"/>
              <a:t>Measuring Bed Expansion During Backwash</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58</a:t>
            </a:fld>
            <a:endParaRPr lang="en-US" sz="1000">
              <a:solidFill>
                <a:srgbClr val="005595"/>
              </a:solidFill>
              <a:latin typeface="Arial" panose="020B0604020202020204" pitchFamily="34" charset="0"/>
            </a:endParaRPr>
          </a:p>
        </p:txBody>
      </p:sp>
      <p:sp>
        <p:nvSpPr>
          <p:cNvPr id="13" name="Content Placeholder 2"/>
          <p:cNvSpPr>
            <a:spLocks noGrp="1"/>
          </p:cNvSpPr>
          <p:nvPr>
            <p:ph idx="1"/>
          </p:nvPr>
        </p:nvSpPr>
        <p:spPr>
          <a:xfrm>
            <a:off x="306404" y="595363"/>
            <a:ext cx="8456596" cy="623837"/>
          </a:xfrm>
        </p:spPr>
        <p:txBody>
          <a:bodyPr/>
          <a:lstStyle/>
          <a:p>
            <a:pPr marL="0" indent="0">
              <a:buNone/>
              <a:defRPr/>
            </a:pPr>
            <a:r>
              <a:rPr lang="en-US" sz="1600" dirty="0"/>
              <a:t>Measured bed expansion should be about 20% and such that media is not lost out the backwash trough.</a:t>
            </a:r>
          </a:p>
          <a:p>
            <a:pPr marL="0" indent="0">
              <a:lnSpc>
                <a:spcPct val="150000"/>
              </a:lnSpc>
              <a:buNone/>
              <a:defRPr/>
            </a:pPr>
            <a:r>
              <a:rPr lang="en-US" sz="1600" dirty="0"/>
              <a:t>Measurements are easy using a tool you can make yourself.                          </a:t>
            </a:r>
            <a:endParaRPr lang="en-US" sz="1600" dirty="0">
              <a:solidFill>
                <a:srgbClr val="C00000"/>
              </a:solidFill>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7000" y="1752600"/>
            <a:ext cx="2456049" cy="3781151"/>
          </a:xfrm>
          <a:prstGeom prst="rect">
            <a:avLst/>
          </a:prstGeom>
          <a:ln>
            <a:solidFill>
              <a:schemeClr val="tx1"/>
            </a:solidFill>
          </a:ln>
        </p:spPr>
      </p:pic>
      <p:sp>
        <p:nvSpPr>
          <p:cNvPr id="2" name="Rectangle 1"/>
          <p:cNvSpPr/>
          <p:nvPr/>
        </p:nvSpPr>
        <p:spPr bwMode="auto">
          <a:xfrm>
            <a:off x="4419600" y="5638800"/>
            <a:ext cx="838200" cy="44099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 y="1718125"/>
            <a:ext cx="5692633" cy="4259949"/>
          </a:xfrm>
          <a:prstGeom prst="rect">
            <a:avLst/>
          </a:prstGeom>
        </p:spPr>
      </p:pic>
    </p:spTree>
    <p:extLst>
      <p:ext uri="{BB962C8B-B14F-4D97-AF65-F5344CB8AC3E}">
        <p14:creationId xmlns:p14="http://schemas.microsoft.com/office/powerpoint/2010/main" val="12392980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2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06" y="1969424"/>
            <a:ext cx="4547459" cy="3440776"/>
          </a:xfrm>
          <a:prstGeom prst="rect">
            <a:avLst/>
          </a:prstGeom>
          <a:noFill/>
          <a:ln w="9525">
            <a:solidFill>
              <a:schemeClr val="bg1"/>
            </a:solidFill>
            <a:miter lim="800000"/>
            <a:headEnd/>
            <a:tailEnd/>
          </a:ln>
          <a:effectLst/>
        </p:spPr>
      </p:pic>
      <p:sp>
        <p:nvSpPr>
          <p:cNvPr id="2" name="Title 1"/>
          <p:cNvSpPr>
            <a:spLocks noGrp="1"/>
          </p:cNvSpPr>
          <p:nvPr>
            <p:ph type="title"/>
          </p:nvPr>
        </p:nvSpPr>
        <p:spPr>
          <a:xfrm>
            <a:off x="265814" y="140624"/>
            <a:ext cx="8686800" cy="914400"/>
          </a:xfrm>
        </p:spPr>
        <p:txBody>
          <a:bodyPr/>
          <a:lstStyle/>
          <a:p>
            <a:r>
              <a:rPr lang="en-US" sz="2800" dirty="0"/>
              <a:t>Bed Expansion</a:t>
            </a:r>
          </a:p>
        </p:txBody>
      </p:sp>
      <p:sp>
        <p:nvSpPr>
          <p:cNvPr id="10" name="Content Placeholder 2"/>
          <p:cNvSpPr>
            <a:spLocks noGrp="1"/>
          </p:cNvSpPr>
          <p:nvPr>
            <p:ph idx="1"/>
          </p:nvPr>
        </p:nvSpPr>
        <p:spPr>
          <a:xfrm>
            <a:off x="163354" y="1055024"/>
            <a:ext cx="3799046" cy="2988525"/>
          </a:xfrm>
        </p:spPr>
        <p:txBody>
          <a:bodyPr/>
          <a:lstStyle/>
          <a:p>
            <a:pPr marL="0" indent="0" eaLnBrk="0" hangingPunct="0">
              <a:spcBef>
                <a:spcPct val="50000"/>
              </a:spcBef>
              <a:buNone/>
            </a:pPr>
            <a:r>
              <a:rPr lang="en-US" sz="2000" dirty="0">
                <a:latin typeface="Univers"/>
              </a:rPr>
              <a:t>The calculation is simple.</a:t>
            </a:r>
          </a:p>
          <a:p>
            <a:pPr>
              <a:spcAft>
                <a:spcPct val="50000"/>
              </a:spcAft>
              <a:buNone/>
            </a:pPr>
            <a:endParaRPr lang="en-US" sz="2000" dirty="0"/>
          </a:p>
        </p:txBody>
      </p:sp>
      <p:pic>
        <p:nvPicPr>
          <p:cNvPr id="337928"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18195" y="1969423"/>
            <a:ext cx="3819256" cy="3110707"/>
          </a:xfrm>
          <a:prstGeom prst="rect">
            <a:avLst/>
          </a:prstGeom>
          <a:noFill/>
          <a:ln w="9525">
            <a:solidFill>
              <a:schemeClr val="bg1"/>
            </a:solidFill>
            <a:miter lim="800000"/>
            <a:headEnd/>
            <a:tailEnd/>
          </a:ln>
          <a:effectLst/>
        </p:spPr>
      </p:pic>
      <p:sp>
        <p:nvSpPr>
          <p:cNvPr id="7" name="Slide Number Placeholder 6"/>
          <p:cNvSpPr>
            <a:spLocks noGrp="1"/>
          </p:cNvSpPr>
          <p:nvPr>
            <p:ph type="sldNum" sz="quarter" idx="12"/>
          </p:nvPr>
        </p:nvSpPr>
        <p:spPr/>
        <p:txBody>
          <a:bodyPr/>
          <a:lstStyle/>
          <a:p>
            <a:pPr>
              <a:defRPr/>
            </a:pPr>
            <a:fld id="{E596C9E5-7A0C-4CE0-9216-F843CB389B96}" type="slidenum">
              <a:rPr lang="en-US" smtClean="0"/>
              <a:pPr>
                <a:defRPr/>
              </a:pPr>
              <a:t>59</a:t>
            </a:fld>
            <a:endParaRPr lang="en-US"/>
          </a:p>
        </p:txBody>
      </p:sp>
      <p:sp>
        <p:nvSpPr>
          <p:cNvPr id="3" name="Rectangle 2"/>
          <p:cNvSpPr/>
          <p:nvPr/>
        </p:nvSpPr>
        <p:spPr>
          <a:xfrm>
            <a:off x="4936065" y="762000"/>
            <a:ext cx="4001386" cy="4216539"/>
          </a:xfrm>
          <a:prstGeom prst="rect">
            <a:avLst/>
          </a:prstGeom>
        </p:spPr>
        <p:txBody>
          <a:bodyPr wrap="square">
            <a:spAutoFit/>
          </a:bodyPr>
          <a:lstStyle/>
          <a:p>
            <a:pPr algn="ctr"/>
            <a:r>
              <a:rPr lang="en-US" sz="1800" dirty="0">
                <a:solidFill>
                  <a:srgbClr val="005595"/>
                </a:solidFill>
                <a:latin typeface="Univers"/>
              </a:rPr>
              <a:t>Measure the distance of expansion and divide by the depth of expandable media</a:t>
            </a:r>
          </a:p>
          <a:p>
            <a:pPr algn="ctr"/>
            <a:endParaRPr lang="en-US" sz="1800" dirty="0">
              <a:solidFill>
                <a:srgbClr val="005595"/>
              </a:solidFill>
              <a:latin typeface="Univers"/>
            </a:endParaRPr>
          </a:p>
          <a:p>
            <a:pPr algn="ctr"/>
            <a:endParaRPr lang="en-US" sz="1800" dirty="0">
              <a:solidFill>
                <a:srgbClr val="005595"/>
              </a:solidFill>
              <a:latin typeface="Univers"/>
            </a:endParaRPr>
          </a:p>
          <a:p>
            <a:pPr algn="ctr"/>
            <a:endParaRPr lang="en-US" sz="1800" dirty="0">
              <a:solidFill>
                <a:srgbClr val="005595"/>
              </a:solidFill>
              <a:latin typeface="Univers"/>
            </a:endParaRPr>
          </a:p>
          <a:p>
            <a:pPr algn="ctr"/>
            <a:endParaRPr lang="en-US" sz="1800" dirty="0">
              <a:solidFill>
                <a:srgbClr val="005595"/>
              </a:solidFill>
              <a:latin typeface="Univers"/>
            </a:endParaRPr>
          </a:p>
          <a:p>
            <a:pPr algn="ctr"/>
            <a:endParaRPr lang="en-US" sz="1800" dirty="0">
              <a:solidFill>
                <a:srgbClr val="005595"/>
              </a:solidFill>
              <a:latin typeface="Univers"/>
            </a:endParaRPr>
          </a:p>
          <a:p>
            <a:pPr algn="ctr"/>
            <a:endParaRPr lang="en-US" sz="1800" dirty="0">
              <a:solidFill>
                <a:srgbClr val="005595"/>
              </a:solidFill>
              <a:latin typeface="Univers"/>
            </a:endParaRPr>
          </a:p>
          <a:p>
            <a:pPr algn="ctr"/>
            <a:endParaRPr lang="en-US" sz="1800" dirty="0">
              <a:solidFill>
                <a:srgbClr val="005595"/>
              </a:solidFill>
              <a:latin typeface="Univers"/>
            </a:endParaRPr>
          </a:p>
          <a:p>
            <a:pPr algn="ctr">
              <a:spcBef>
                <a:spcPts val="600"/>
              </a:spcBef>
            </a:pPr>
            <a:endParaRPr lang="en-US" sz="1800" dirty="0">
              <a:solidFill>
                <a:srgbClr val="005595"/>
              </a:solidFill>
              <a:latin typeface="Univers"/>
            </a:endParaRPr>
          </a:p>
          <a:p>
            <a:pPr algn="ctr">
              <a:spcBef>
                <a:spcPts val="600"/>
              </a:spcBef>
            </a:pPr>
            <a:endParaRPr lang="en-US" sz="1800" dirty="0">
              <a:solidFill>
                <a:srgbClr val="005595"/>
              </a:solidFill>
              <a:latin typeface="Univers"/>
            </a:endParaRPr>
          </a:p>
          <a:p>
            <a:pPr algn="ctr"/>
            <a:endParaRPr lang="en-US" sz="1800" dirty="0">
              <a:solidFill>
                <a:srgbClr val="005595"/>
              </a:solidFill>
              <a:latin typeface="Univers"/>
            </a:endParaRPr>
          </a:p>
          <a:p>
            <a:pPr algn="ctr"/>
            <a:r>
              <a:rPr lang="en-US" sz="1800" dirty="0">
                <a:solidFill>
                  <a:srgbClr val="005595"/>
                </a:solidFill>
                <a:latin typeface="Univers"/>
              </a:rPr>
              <a:t>   </a:t>
            </a:r>
            <a:r>
              <a:rPr lang="en-US" dirty="0">
                <a:latin typeface="Times New Roman" panose="02020603050405020304" pitchFamily="18" charset="0"/>
                <a:cs typeface="Times New Roman" panose="02020603050405020304" pitchFamily="18" charset="0"/>
              </a:rPr>
              <a:t>}</a:t>
            </a:r>
            <a:r>
              <a:rPr lang="en-US" dirty="0">
                <a:latin typeface="Univers"/>
              </a:rPr>
              <a:t>D</a:t>
            </a:r>
            <a:r>
              <a:rPr lang="en-US" sz="1800" dirty="0">
                <a:solidFill>
                  <a:srgbClr val="005595"/>
                </a:solidFill>
                <a:latin typeface="Univers"/>
              </a:rPr>
              <a:t>                                   </a:t>
            </a:r>
            <a:endParaRPr lang="en-US" sz="1800" dirty="0">
              <a:solidFill>
                <a:srgbClr val="005595"/>
              </a:solidFill>
            </a:endParaRPr>
          </a:p>
        </p:txBody>
      </p:sp>
    </p:spTree>
    <p:extLst>
      <p:ext uri="{BB962C8B-B14F-4D97-AF65-F5344CB8AC3E}">
        <p14:creationId xmlns:p14="http://schemas.microsoft.com/office/powerpoint/2010/main" val="230733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389887" y="38100"/>
            <a:ext cx="8001000" cy="1143000"/>
          </a:xfrm>
        </p:spPr>
        <p:txBody>
          <a:bodyPr/>
          <a:lstStyle/>
          <a:p>
            <a:pPr eaLnBrk="1" hangingPunct="1">
              <a:defRPr/>
            </a:pPr>
            <a:r>
              <a:rPr lang="en-US" sz="3300" dirty="0"/>
              <a:t>Sedimentation Basins</a:t>
            </a:r>
          </a:p>
        </p:txBody>
      </p:sp>
      <p:sp>
        <p:nvSpPr>
          <p:cNvPr id="18435" name="Rectangle 4"/>
          <p:cNvSpPr>
            <a:spLocks noGrp="1" noChangeArrowheads="1"/>
          </p:cNvSpPr>
          <p:nvPr>
            <p:ph type="body" sz="half" idx="2"/>
          </p:nvPr>
        </p:nvSpPr>
        <p:spPr>
          <a:xfrm>
            <a:off x="762000" y="1066800"/>
            <a:ext cx="8153400" cy="4114800"/>
          </a:xfrm>
        </p:spPr>
        <p:txBody>
          <a:bodyPr/>
          <a:lstStyle/>
          <a:p>
            <a:pPr marL="0" indent="0" eaLnBrk="1" hangingPunct="1">
              <a:spcAft>
                <a:spcPct val="40000"/>
              </a:spcAft>
              <a:buNone/>
            </a:pPr>
            <a:r>
              <a:rPr lang="en-US" sz="2600" dirty="0"/>
              <a:t>(baffled or </a:t>
            </a:r>
            <a:r>
              <a:rPr lang="en-US" sz="2600" dirty="0" err="1"/>
              <a:t>unbaffled</a:t>
            </a:r>
            <a:r>
              <a:rPr lang="en-US" sz="2600" dirty="0"/>
              <a:t>)</a:t>
            </a:r>
          </a:p>
          <a:p>
            <a:pPr eaLnBrk="1" hangingPunct="1">
              <a:spcAft>
                <a:spcPct val="40000"/>
              </a:spcAft>
            </a:pPr>
            <a:r>
              <a:rPr lang="en-US" sz="2600" dirty="0"/>
              <a:t>Proper design allows the velocity of water to be reduced so that particles can settle out by gravity.</a:t>
            </a:r>
          </a:p>
          <a:p>
            <a:pPr eaLnBrk="1" hangingPunct="1">
              <a:spcAft>
                <a:spcPct val="40000"/>
              </a:spcAft>
            </a:pPr>
            <a:r>
              <a:rPr lang="en-US" sz="2600" dirty="0"/>
              <a:t>The rate at which a particle settles out has to be faster than the rate at which the water flows from the basin’s inlet to its outlet.</a:t>
            </a:r>
          </a:p>
          <a:p>
            <a:pPr eaLnBrk="1" hangingPunct="1">
              <a:spcAft>
                <a:spcPct val="40000"/>
              </a:spcAft>
            </a:pPr>
            <a:r>
              <a:rPr lang="en-US" sz="2600" dirty="0"/>
              <a:t>Baffles help prevent short circuiting and lower detention times.</a:t>
            </a:r>
          </a:p>
          <a:p>
            <a:pPr eaLnBrk="1" hangingPunct="1">
              <a:spcAft>
                <a:spcPct val="40000"/>
              </a:spcAft>
            </a:pPr>
            <a:r>
              <a:rPr lang="en-US" sz="2600" dirty="0"/>
              <a:t>Surface overflow rate </a:t>
            </a:r>
            <a:r>
              <a:rPr lang="en-US" sz="2600" u="sng" dirty="0"/>
              <a:t>&lt;</a:t>
            </a:r>
            <a:r>
              <a:rPr lang="en-US" sz="2600" dirty="0"/>
              <a:t> 0.5 </a:t>
            </a:r>
            <a:r>
              <a:rPr lang="en-US" sz="2600" dirty="0" err="1"/>
              <a:t>gpm</a:t>
            </a:r>
            <a:r>
              <a:rPr lang="en-US" sz="2600" dirty="0"/>
              <a:t>/ft</a:t>
            </a:r>
            <a:r>
              <a:rPr lang="en-US" sz="2600" baseline="30000" dirty="0"/>
              <a:t>2</a:t>
            </a:r>
            <a:r>
              <a:rPr lang="en-US" sz="2600" dirty="0"/>
              <a:t> with velocities less than 0.5 </a:t>
            </a:r>
            <a:r>
              <a:rPr lang="en-US" sz="2600" dirty="0" err="1"/>
              <a:t>ft</a:t>
            </a:r>
            <a:r>
              <a:rPr lang="en-US" sz="2600" dirty="0"/>
              <a:t>/min</a:t>
            </a:r>
            <a:endParaRPr lang="en-US" sz="2600" baseline="30000" dirty="0"/>
          </a:p>
        </p:txBody>
      </p:sp>
    </p:spTree>
    <p:extLst>
      <p:ext uri="{BB962C8B-B14F-4D97-AF65-F5344CB8AC3E}">
        <p14:creationId xmlns:p14="http://schemas.microsoft.com/office/powerpoint/2010/main" val="7793421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814" y="140624"/>
            <a:ext cx="8686800" cy="914400"/>
          </a:xfrm>
        </p:spPr>
        <p:txBody>
          <a:bodyPr/>
          <a:lstStyle/>
          <a:p>
            <a:r>
              <a:rPr lang="en-US" sz="2800" dirty="0"/>
              <a:t>Bed Expansion</a:t>
            </a:r>
          </a:p>
        </p:txBody>
      </p:sp>
      <p:sp>
        <p:nvSpPr>
          <p:cNvPr id="10" name="Content Placeholder 2"/>
          <p:cNvSpPr>
            <a:spLocks noGrp="1"/>
          </p:cNvSpPr>
          <p:nvPr>
            <p:ph idx="1"/>
          </p:nvPr>
        </p:nvSpPr>
        <p:spPr>
          <a:xfrm>
            <a:off x="265814" y="1143000"/>
            <a:ext cx="3962400" cy="3292771"/>
          </a:xfrm>
        </p:spPr>
        <p:txBody>
          <a:bodyPr/>
          <a:lstStyle/>
          <a:p>
            <a:pPr marL="525463" indent="-457200" eaLnBrk="0" hangingPunct="0">
              <a:spcBef>
                <a:spcPct val="50000"/>
              </a:spcBef>
              <a:buFont typeface="+mj-lt"/>
              <a:buAutoNum type="arabicPeriod"/>
            </a:pPr>
            <a:r>
              <a:rPr lang="en-US" sz="2000" dirty="0">
                <a:latin typeface="Univers"/>
              </a:rPr>
              <a:t>With the filter at rest, measure media depth to a fixed reference (filter side wall) </a:t>
            </a:r>
          </a:p>
          <a:p>
            <a:pPr marL="525463" indent="-457200" eaLnBrk="0" hangingPunct="0">
              <a:spcBef>
                <a:spcPct val="50000"/>
              </a:spcBef>
              <a:buFont typeface="+mj-lt"/>
              <a:buAutoNum type="arabicPeriod"/>
            </a:pPr>
            <a:r>
              <a:rPr lang="en-US" sz="2000" dirty="0">
                <a:latin typeface="Univers"/>
              </a:rPr>
              <a:t>Move the top </a:t>
            </a:r>
            <a:r>
              <a:rPr lang="en-US" dirty="0">
                <a:latin typeface="Univers"/>
              </a:rPr>
              <a:t>zip tie</a:t>
            </a:r>
            <a:r>
              <a:rPr lang="en-US" sz="2000" dirty="0">
                <a:latin typeface="Univers"/>
              </a:rPr>
              <a:t> level with the fixed reference </a:t>
            </a:r>
          </a:p>
          <a:p>
            <a:pPr>
              <a:spcAft>
                <a:spcPct val="50000"/>
              </a:spcAft>
              <a:buNone/>
            </a:pPr>
            <a:endParaRPr lang="en-US" sz="2000" dirty="0"/>
          </a:p>
        </p:txBody>
      </p:sp>
      <p:sp>
        <p:nvSpPr>
          <p:cNvPr id="9" name="Slide Number Placeholder 8"/>
          <p:cNvSpPr>
            <a:spLocks noGrp="1"/>
          </p:cNvSpPr>
          <p:nvPr>
            <p:ph type="sldNum" sz="quarter" idx="12"/>
          </p:nvPr>
        </p:nvSpPr>
        <p:spPr/>
        <p:txBody>
          <a:bodyPr/>
          <a:lstStyle/>
          <a:p>
            <a:pPr>
              <a:defRPr/>
            </a:pPr>
            <a:fld id="{E596C9E5-7A0C-4CE0-9216-F843CB389B96}" type="slidenum">
              <a:rPr lang="en-US" smtClean="0"/>
              <a:pPr>
                <a:defRPr/>
              </a:pPr>
              <a:t>60</a:t>
            </a:fld>
            <a:endParaRPr lang="en-US"/>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515012"/>
            <a:ext cx="3845522" cy="5162481"/>
          </a:xfrm>
          <a:prstGeom prst="rect">
            <a:avLst/>
          </a:prstGeom>
          <a:ln>
            <a:solidFill>
              <a:schemeClr val="tx1"/>
            </a:solidFill>
          </a:ln>
        </p:spPr>
      </p:pic>
    </p:spTree>
    <p:extLst>
      <p:ext uri="{BB962C8B-B14F-4D97-AF65-F5344CB8AC3E}">
        <p14:creationId xmlns:p14="http://schemas.microsoft.com/office/powerpoint/2010/main" val="37979570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814" y="140624"/>
            <a:ext cx="8686800" cy="914400"/>
          </a:xfrm>
        </p:spPr>
        <p:txBody>
          <a:bodyPr/>
          <a:lstStyle/>
          <a:p>
            <a:r>
              <a:rPr lang="en-US" sz="2800" dirty="0"/>
              <a:t>Bed Expansion</a:t>
            </a:r>
          </a:p>
        </p:txBody>
      </p:sp>
      <p:sp>
        <p:nvSpPr>
          <p:cNvPr id="10" name="Content Placeholder 2"/>
          <p:cNvSpPr>
            <a:spLocks noGrp="1"/>
          </p:cNvSpPr>
          <p:nvPr>
            <p:ph idx="1"/>
          </p:nvPr>
        </p:nvSpPr>
        <p:spPr>
          <a:xfrm>
            <a:off x="0" y="850604"/>
            <a:ext cx="8952614" cy="3292771"/>
          </a:xfrm>
        </p:spPr>
        <p:txBody>
          <a:bodyPr/>
          <a:lstStyle/>
          <a:p>
            <a:pPr marL="525463" indent="-457200" eaLnBrk="0" hangingPunct="0">
              <a:spcBef>
                <a:spcPct val="50000"/>
              </a:spcBef>
              <a:buFont typeface="+mj-lt"/>
              <a:buAutoNum type="arabicPeriod" startAt="3"/>
            </a:pPr>
            <a:r>
              <a:rPr lang="en-US" sz="2000" dirty="0">
                <a:latin typeface="Univers"/>
              </a:rPr>
              <a:t>During backwash, move bed expansion tool upwards until expanded media is just able to float over the white disk</a:t>
            </a:r>
          </a:p>
          <a:p>
            <a:pPr marL="525463" indent="-457200" eaLnBrk="0" hangingPunct="0">
              <a:spcBef>
                <a:spcPct val="50000"/>
              </a:spcBef>
              <a:buFont typeface="+mj-lt"/>
              <a:buAutoNum type="arabicPeriod" startAt="3"/>
            </a:pPr>
            <a:r>
              <a:rPr lang="en-US" dirty="0">
                <a:latin typeface="Univers"/>
              </a:rPr>
              <a:t>Move the bottom zip tie level with the fixed reference</a:t>
            </a:r>
            <a:endParaRPr lang="en-US" sz="2000" dirty="0">
              <a:latin typeface="Univers"/>
            </a:endParaRPr>
          </a:p>
          <a:p>
            <a:pPr marL="525463" indent="-457200" eaLnBrk="0" hangingPunct="0">
              <a:spcBef>
                <a:spcPct val="50000"/>
              </a:spcBef>
              <a:buFont typeface="+mj-lt"/>
              <a:buAutoNum type="arabicPeriod" startAt="3"/>
            </a:pPr>
            <a:r>
              <a:rPr lang="en-US" sz="2000" dirty="0">
                <a:latin typeface="Univers"/>
              </a:rPr>
              <a:t>Measure the distance </a:t>
            </a:r>
            <a:r>
              <a:rPr lang="en-US" dirty="0">
                <a:latin typeface="Univers"/>
              </a:rPr>
              <a:t>between the zip ties (the expansion) </a:t>
            </a:r>
            <a:r>
              <a:rPr lang="en-US" sz="2000" dirty="0">
                <a:latin typeface="Univers"/>
              </a:rPr>
              <a:t>and divide by the depth of expandable media </a:t>
            </a:r>
          </a:p>
          <a:p>
            <a:pPr>
              <a:spcAft>
                <a:spcPct val="50000"/>
              </a:spcAft>
              <a:buNone/>
            </a:pPr>
            <a:endParaRPr lang="en-US" sz="2000" dirty="0"/>
          </a:p>
        </p:txBody>
      </p:sp>
      <p:pic>
        <p:nvPicPr>
          <p:cNvPr id="3379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0277" y="2895599"/>
            <a:ext cx="4621709" cy="3414961"/>
          </a:xfrm>
          <a:prstGeom prst="rect">
            <a:avLst/>
          </a:prstGeom>
          <a:noFill/>
          <a:ln w="9525">
            <a:solidFill>
              <a:schemeClr val="tx1"/>
            </a:solidFill>
            <a:miter lim="800000"/>
            <a:headEnd/>
            <a:tailEnd/>
          </a:ln>
          <a:effectLst/>
        </p:spPr>
      </p:pic>
      <p:pic>
        <p:nvPicPr>
          <p:cNvPr id="33792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2660910"/>
            <a:ext cx="3581400" cy="2964929"/>
          </a:xfrm>
          <a:prstGeom prst="rect">
            <a:avLst/>
          </a:prstGeom>
          <a:noFill/>
          <a:ln w="9525">
            <a:solidFill>
              <a:schemeClr val="tx1"/>
            </a:solidFill>
            <a:miter lim="800000"/>
            <a:headEnd/>
            <a:tailEnd/>
          </a:ln>
          <a:effectLst/>
        </p:spPr>
      </p:pic>
      <p:sp>
        <p:nvSpPr>
          <p:cNvPr id="9" name="Slide Number Placeholder 8"/>
          <p:cNvSpPr>
            <a:spLocks noGrp="1"/>
          </p:cNvSpPr>
          <p:nvPr>
            <p:ph type="sldNum" sz="quarter" idx="12"/>
          </p:nvPr>
        </p:nvSpPr>
        <p:spPr/>
        <p:txBody>
          <a:bodyPr/>
          <a:lstStyle/>
          <a:p>
            <a:pPr>
              <a:defRPr/>
            </a:pPr>
            <a:fld id="{E596C9E5-7A0C-4CE0-9216-F843CB389B96}" type="slidenum">
              <a:rPr lang="en-US" smtClean="0"/>
              <a:pPr>
                <a:defRPr/>
              </a:pPr>
              <a:t>61</a:t>
            </a:fld>
            <a:endParaRPr lang="en-US"/>
          </a:p>
        </p:txBody>
      </p:sp>
    </p:spTree>
    <p:extLst>
      <p:ext uri="{BB962C8B-B14F-4D97-AF65-F5344CB8AC3E}">
        <p14:creationId xmlns:p14="http://schemas.microsoft.com/office/powerpoint/2010/main" val="29953951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131663"/>
            <a:ext cx="8229600" cy="401737"/>
          </a:xfrm>
        </p:spPr>
        <p:txBody>
          <a:bodyPr/>
          <a:lstStyle/>
          <a:p>
            <a:pPr algn="ctr"/>
            <a:r>
              <a:rPr lang="en-US" dirty="0"/>
              <a:t>Graph of Bed Expansion Results</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62</a:t>
            </a:fld>
            <a:endParaRPr lang="en-US" sz="1000">
              <a:solidFill>
                <a:srgbClr val="005595"/>
              </a:solidFill>
              <a:latin typeface="Arial" panose="020B0604020202020204" pitchFamily="34" charset="0"/>
            </a:endParaRPr>
          </a:p>
        </p:txBody>
      </p:sp>
      <p:pic>
        <p:nvPicPr>
          <p:cNvPr id="8" name="Picture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7699" y="1046017"/>
            <a:ext cx="8396844" cy="4807775"/>
          </a:xfrm>
          <a:prstGeom prst="rect">
            <a:avLst/>
          </a:prstGeom>
          <a:noFill/>
          <a:ln>
            <a:noFill/>
          </a:ln>
        </p:spPr>
      </p:pic>
      <p:sp>
        <p:nvSpPr>
          <p:cNvPr id="13" name="Content Placeholder 2"/>
          <p:cNvSpPr>
            <a:spLocks noGrp="1"/>
          </p:cNvSpPr>
          <p:nvPr>
            <p:ph idx="1"/>
          </p:nvPr>
        </p:nvSpPr>
        <p:spPr>
          <a:xfrm>
            <a:off x="343702" y="474518"/>
            <a:ext cx="8456596" cy="623837"/>
          </a:xfrm>
        </p:spPr>
        <p:txBody>
          <a:bodyPr/>
          <a:lstStyle/>
          <a:p>
            <a:pPr marL="0" indent="0">
              <a:lnSpc>
                <a:spcPct val="150000"/>
              </a:lnSpc>
              <a:buNone/>
              <a:defRPr/>
            </a:pPr>
            <a:r>
              <a:rPr lang="en-US" dirty="0"/>
              <a:t>Bed expansion was 8-14%                          </a:t>
            </a:r>
            <a:endParaRPr lang="en-US" dirty="0">
              <a:solidFill>
                <a:srgbClr val="C00000"/>
              </a:solidFill>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1800" y="3657600"/>
            <a:ext cx="1524000" cy="2059460"/>
          </a:xfrm>
          <a:prstGeom prst="rect">
            <a:avLst/>
          </a:prstGeom>
          <a:ln>
            <a:solidFill>
              <a:schemeClr val="tx1"/>
            </a:solidFill>
          </a:ln>
        </p:spPr>
      </p:pic>
    </p:spTree>
    <p:extLst>
      <p:ext uri="{BB962C8B-B14F-4D97-AF65-F5344CB8AC3E}">
        <p14:creationId xmlns:p14="http://schemas.microsoft.com/office/powerpoint/2010/main" val="261465260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131663"/>
            <a:ext cx="8229600" cy="401737"/>
          </a:xfrm>
        </p:spPr>
        <p:txBody>
          <a:bodyPr/>
          <a:lstStyle/>
          <a:p>
            <a:pPr algn="ctr"/>
            <a:r>
              <a:rPr lang="en-US" dirty="0"/>
              <a:t>Other Observations During Backwash</a:t>
            </a:r>
          </a:p>
        </p:txBody>
      </p:sp>
      <p:sp>
        <p:nvSpPr>
          <p:cNvPr id="3" name="Content Placeholder 2"/>
          <p:cNvSpPr>
            <a:spLocks noGrp="1"/>
          </p:cNvSpPr>
          <p:nvPr>
            <p:ph idx="1"/>
          </p:nvPr>
        </p:nvSpPr>
        <p:spPr>
          <a:xfrm>
            <a:off x="306404" y="595363"/>
            <a:ext cx="8610600" cy="4724400"/>
          </a:xfrm>
        </p:spPr>
        <p:txBody>
          <a:bodyPr/>
          <a:lstStyle/>
          <a:p>
            <a:pPr marL="0" indent="0">
              <a:lnSpc>
                <a:spcPct val="150000"/>
              </a:lnSpc>
              <a:spcBef>
                <a:spcPts val="0"/>
              </a:spcBef>
              <a:buNone/>
              <a:defRPr/>
            </a:pPr>
            <a:r>
              <a:rPr lang="en-US" dirty="0"/>
              <a:t>Check operation and condition of surface wash.</a:t>
            </a:r>
          </a:p>
          <a:p>
            <a:pPr marL="685800" lvl="1">
              <a:lnSpc>
                <a:spcPct val="150000"/>
              </a:lnSpc>
              <a:spcBef>
                <a:spcPts val="0"/>
              </a:spcBef>
              <a:defRPr/>
            </a:pPr>
            <a:r>
              <a:rPr lang="en-US" dirty="0"/>
              <a:t>Surface wash arm should rotate during the first phase of the backwash, but not continue throughout the backwash.</a:t>
            </a:r>
          </a:p>
          <a:p>
            <a:pPr marL="685800" lvl="1">
              <a:lnSpc>
                <a:spcPct val="150000"/>
              </a:lnSpc>
              <a:spcBef>
                <a:spcPts val="0"/>
              </a:spcBef>
              <a:defRPr/>
            </a:pPr>
            <a:r>
              <a:rPr lang="en-US" dirty="0"/>
              <a:t>This system had a surface wash that continued through to the end of the backwash, causing mounding in the filter bed.</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63</a:t>
            </a:fld>
            <a:endParaRPr lang="en-US" sz="1000">
              <a:solidFill>
                <a:srgbClr val="005595"/>
              </a:solidFill>
              <a:latin typeface="Arial" panose="020B0604020202020204" pitchFamily="34" charset="0"/>
            </a:endParaRPr>
          </a:p>
        </p:txBody>
      </p:sp>
      <p:pic>
        <p:nvPicPr>
          <p:cNvPr id="8" name="Picture 2" descr="C:\Documents and Settings\OR0061021\Desktop\PICTURES Day 1 Jan 14-2015\IMG_20150114_14073322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3000" y="2957563"/>
            <a:ext cx="5684921" cy="3200400"/>
          </a:xfrm>
          <a:prstGeom prst="rect">
            <a:avLst/>
          </a:prstGeom>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5444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197190"/>
            <a:ext cx="6400800" cy="4701383"/>
          </a:xfrm>
          <a:prstGeom prst="rect">
            <a:avLst/>
          </a:prstGeom>
          <a:ln>
            <a:solidFill>
              <a:schemeClr val="tx1"/>
            </a:solidFill>
          </a:ln>
        </p:spPr>
      </p:pic>
      <p:sp>
        <p:nvSpPr>
          <p:cNvPr id="6146" name="Title 1"/>
          <p:cNvSpPr>
            <a:spLocks noGrp="1"/>
          </p:cNvSpPr>
          <p:nvPr>
            <p:ph type="title"/>
          </p:nvPr>
        </p:nvSpPr>
        <p:spPr>
          <a:xfrm>
            <a:off x="457200" y="131663"/>
            <a:ext cx="8229600" cy="401737"/>
          </a:xfrm>
        </p:spPr>
        <p:txBody>
          <a:bodyPr/>
          <a:lstStyle/>
          <a:p>
            <a:pPr algn="ctr"/>
            <a:r>
              <a:rPr lang="en-US" dirty="0"/>
              <a:t>Other Observations During Backwash</a:t>
            </a:r>
          </a:p>
        </p:txBody>
      </p:sp>
      <p:sp>
        <p:nvSpPr>
          <p:cNvPr id="3" name="Content Placeholder 2"/>
          <p:cNvSpPr>
            <a:spLocks noGrp="1"/>
          </p:cNvSpPr>
          <p:nvPr>
            <p:ph idx="1"/>
          </p:nvPr>
        </p:nvSpPr>
        <p:spPr>
          <a:xfrm>
            <a:off x="306404" y="595363"/>
            <a:ext cx="8610600" cy="4724400"/>
          </a:xfrm>
        </p:spPr>
        <p:txBody>
          <a:bodyPr/>
          <a:lstStyle/>
          <a:p>
            <a:pPr marL="0" indent="0">
              <a:lnSpc>
                <a:spcPct val="150000"/>
              </a:lnSpc>
              <a:spcBef>
                <a:spcPts val="0"/>
              </a:spcBef>
              <a:buNone/>
              <a:defRPr/>
            </a:pPr>
            <a:r>
              <a:rPr lang="en-US" dirty="0"/>
              <a:t>Mounding of media after a backwash due to continuous surface wash.</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64</a:t>
            </a:fld>
            <a:endParaRPr lang="en-US" sz="1000">
              <a:solidFill>
                <a:srgbClr val="005595"/>
              </a:solidFill>
              <a:latin typeface="Arial" panose="020B0604020202020204" pitchFamily="34" charset="0"/>
            </a:endParaRPr>
          </a:p>
        </p:txBody>
      </p:sp>
      <p:sp>
        <p:nvSpPr>
          <p:cNvPr id="7" name="Up-Down Arrow 6"/>
          <p:cNvSpPr/>
          <p:nvPr/>
        </p:nvSpPr>
        <p:spPr bwMode="auto">
          <a:xfrm>
            <a:off x="4343400" y="3190264"/>
            <a:ext cx="228600" cy="1229336"/>
          </a:xfrm>
          <a:prstGeom prst="upDownArrow">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0" name="Freeform 9"/>
          <p:cNvSpPr/>
          <p:nvPr/>
        </p:nvSpPr>
        <p:spPr bwMode="auto">
          <a:xfrm>
            <a:off x="445477" y="4431323"/>
            <a:ext cx="4173415" cy="1471246"/>
          </a:xfrm>
          <a:custGeom>
            <a:avLst/>
            <a:gdLst>
              <a:gd name="connsiteX0" fmla="*/ 5861 w 4173415"/>
              <a:gd name="connsiteY0" fmla="*/ 240323 h 1471246"/>
              <a:gd name="connsiteX1" fmla="*/ 287215 w 4173415"/>
              <a:gd name="connsiteY1" fmla="*/ 234462 h 1471246"/>
              <a:gd name="connsiteX2" fmla="*/ 533400 w 4173415"/>
              <a:gd name="connsiteY2" fmla="*/ 234462 h 1471246"/>
              <a:gd name="connsiteX3" fmla="*/ 738554 w 4173415"/>
              <a:gd name="connsiteY3" fmla="*/ 287215 h 1471246"/>
              <a:gd name="connsiteX4" fmla="*/ 832338 w 4173415"/>
              <a:gd name="connsiteY4" fmla="*/ 304800 h 1471246"/>
              <a:gd name="connsiteX5" fmla="*/ 1025769 w 4173415"/>
              <a:gd name="connsiteY5" fmla="*/ 298939 h 1471246"/>
              <a:gd name="connsiteX6" fmla="*/ 1324708 w 4173415"/>
              <a:gd name="connsiteY6" fmla="*/ 287215 h 1471246"/>
              <a:gd name="connsiteX7" fmla="*/ 1629508 w 4173415"/>
              <a:gd name="connsiteY7" fmla="*/ 240323 h 1471246"/>
              <a:gd name="connsiteX8" fmla="*/ 1940169 w 4173415"/>
              <a:gd name="connsiteY8" fmla="*/ 216877 h 1471246"/>
              <a:gd name="connsiteX9" fmla="*/ 2309446 w 4173415"/>
              <a:gd name="connsiteY9" fmla="*/ 211015 h 1471246"/>
              <a:gd name="connsiteX10" fmla="*/ 2555631 w 4173415"/>
              <a:gd name="connsiteY10" fmla="*/ 205154 h 1471246"/>
              <a:gd name="connsiteX11" fmla="*/ 3317631 w 4173415"/>
              <a:gd name="connsiteY11" fmla="*/ 93785 h 1471246"/>
              <a:gd name="connsiteX12" fmla="*/ 3669323 w 4173415"/>
              <a:gd name="connsiteY12" fmla="*/ 35169 h 1471246"/>
              <a:gd name="connsiteX13" fmla="*/ 4021015 w 4173415"/>
              <a:gd name="connsiteY13" fmla="*/ 5862 h 1471246"/>
              <a:gd name="connsiteX14" fmla="*/ 4108938 w 4173415"/>
              <a:gd name="connsiteY14" fmla="*/ 0 h 1471246"/>
              <a:gd name="connsiteX15" fmla="*/ 4173415 w 4173415"/>
              <a:gd name="connsiteY15" fmla="*/ 679939 h 1471246"/>
              <a:gd name="connsiteX16" fmla="*/ 4015154 w 4173415"/>
              <a:gd name="connsiteY16" fmla="*/ 504092 h 1471246"/>
              <a:gd name="connsiteX17" fmla="*/ 3833446 w 4173415"/>
              <a:gd name="connsiteY17" fmla="*/ 386862 h 1471246"/>
              <a:gd name="connsiteX18" fmla="*/ 3604846 w 4173415"/>
              <a:gd name="connsiteY18" fmla="*/ 310662 h 1471246"/>
              <a:gd name="connsiteX19" fmla="*/ 3323492 w 4173415"/>
              <a:gd name="connsiteY19" fmla="*/ 275492 h 1471246"/>
              <a:gd name="connsiteX20" fmla="*/ 3053861 w 4173415"/>
              <a:gd name="connsiteY20" fmla="*/ 316523 h 1471246"/>
              <a:gd name="connsiteX21" fmla="*/ 2872154 w 4173415"/>
              <a:gd name="connsiteY21" fmla="*/ 404446 h 1471246"/>
              <a:gd name="connsiteX22" fmla="*/ 2713892 w 4173415"/>
              <a:gd name="connsiteY22" fmla="*/ 527539 h 1471246"/>
              <a:gd name="connsiteX23" fmla="*/ 2561492 w 4173415"/>
              <a:gd name="connsiteY23" fmla="*/ 697523 h 1471246"/>
              <a:gd name="connsiteX24" fmla="*/ 2409092 w 4173415"/>
              <a:gd name="connsiteY24" fmla="*/ 955431 h 1471246"/>
              <a:gd name="connsiteX25" fmla="*/ 2321169 w 4173415"/>
              <a:gd name="connsiteY25" fmla="*/ 1254369 h 1471246"/>
              <a:gd name="connsiteX26" fmla="*/ 2309446 w 4173415"/>
              <a:gd name="connsiteY26" fmla="*/ 1471246 h 1471246"/>
              <a:gd name="connsiteX27" fmla="*/ 0 w 4173415"/>
              <a:gd name="connsiteY27" fmla="*/ 1465385 h 1471246"/>
              <a:gd name="connsiteX28" fmla="*/ 5861 w 4173415"/>
              <a:gd name="connsiteY28" fmla="*/ 240323 h 1471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173415" h="1471246">
                <a:moveTo>
                  <a:pt x="5861" y="240323"/>
                </a:moveTo>
                <a:lnTo>
                  <a:pt x="287215" y="234462"/>
                </a:lnTo>
                <a:lnTo>
                  <a:pt x="533400" y="234462"/>
                </a:lnTo>
                <a:lnTo>
                  <a:pt x="738554" y="287215"/>
                </a:lnTo>
                <a:lnTo>
                  <a:pt x="832338" y="304800"/>
                </a:lnTo>
                <a:lnTo>
                  <a:pt x="1025769" y="298939"/>
                </a:lnTo>
                <a:lnTo>
                  <a:pt x="1324708" y="287215"/>
                </a:lnTo>
                <a:lnTo>
                  <a:pt x="1629508" y="240323"/>
                </a:lnTo>
                <a:lnTo>
                  <a:pt x="1940169" y="216877"/>
                </a:lnTo>
                <a:lnTo>
                  <a:pt x="2309446" y="211015"/>
                </a:lnTo>
                <a:lnTo>
                  <a:pt x="2555631" y="205154"/>
                </a:lnTo>
                <a:lnTo>
                  <a:pt x="3317631" y="93785"/>
                </a:lnTo>
                <a:lnTo>
                  <a:pt x="3669323" y="35169"/>
                </a:lnTo>
                <a:lnTo>
                  <a:pt x="4021015" y="5862"/>
                </a:lnTo>
                <a:lnTo>
                  <a:pt x="4108938" y="0"/>
                </a:lnTo>
                <a:lnTo>
                  <a:pt x="4173415" y="679939"/>
                </a:lnTo>
                <a:lnTo>
                  <a:pt x="4015154" y="504092"/>
                </a:lnTo>
                <a:lnTo>
                  <a:pt x="3833446" y="386862"/>
                </a:lnTo>
                <a:lnTo>
                  <a:pt x="3604846" y="310662"/>
                </a:lnTo>
                <a:lnTo>
                  <a:pt x="3323492" y="275492"/>
                </a:lnTo>
                <a:lnTo>
                  <a:pt x="3053861" y="316523"/>
                </a:lnTo>
                <a:lnTo>
                  <a:pt x="2872154" y="404446"/>
                </a:lnTo>
                <a:lnTo>
                  <a:pt x="2713892" y="527539"/>
                </a:lnTo>
                <a:lnTo>
                  <a:pt x="2561492" y="697523"/>
                </a:lnTo>
                <a:lnTo>
                  <a:pt x="2409092" y="955431"/>
                </a:lnTo>
                <a:lnTo>
                  <a:pt x="2321169" y="1254369"/>
                </a:lnTo>
                <a:lnTo>
                  <a:pt x="2309446" y="1471246"/>
                </a:lnTo>
                <a:lnTo>
                  <a:pt x="0" y="1465385"/>
                </a:lnTo>
                <a:cubicBezTo>
                  <a:pt x="1954" y="1057031"/>
                  <a:pt x="3907" y="648677"/>
                  <a:pt x="5861" y="240323"/>
                </a:cubicBezTo>
                <a:close/>
              </a:path>
            </a:pathLst>
          </a:custGeom>
          <a:solidFill>
            <a:schemeClr val="tx1">
              <a:alpha val="34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1" name="TextBox 10"/>
          <p:cNvSpPr txBox="1"/>
          <p:nvPr/>
        </p:nvSpPr>
        <p:spPr>
          <a:xfrm>
            <a:off x="762000" y="4876800"/>
            <a:ext cx="1981200" cy="830997"/>
          </a:xfrm>
          <a:prstGeom prst="rect">
            <a:avLst/>
          </a:prstGeom>
          <a:noFill/>
        </p:spPr>
        <p:txBody>
          <a:bodyPr wrap="square" rtlCol="0">
            <a:spAutoFit/>
          </a:bodyPr>
          <a:lstStyle/>
          <a:p>
            <a:r>
              <a:rPr lang="en-US" dirty="0">
                <a:solidFill>
                  <a:schemeClr val="bg1"/>
                </a:solidFill>
                <a:latin typeface="+mj-lt"/>
              </a:rPr>
              <a:t>Mounded Anthracite</a:t>
            </a:r>
          </a:p>
        </p:txBody>
      </p:sp>
      <p:sp>
        <p:nvSpPr>
          <p:cNvPr id="13" name="Freeform 12"/>
          <p:cNvSpPr/>
          <p:nvPr/>
        </p:nvSpPr>
        <p:spPr bwMode="auto">
          <a:xfrm>
            <a:off x="445477" y="4302369"/>
            <a:ext cx="1454150" cy="425450"/>
          </a:xfrm>
          <a:custGeom>
            <a:avLst/>
            <a:gdLst>
              <a:gd name="connsiteX0" fmla="*/ 0 w 1454150"/>
              <a:gd name="connsiteY0" fmla="*/ 0 h 425450"/>
              <a:gd name="connsiteX1" fmla="*/ 1454150 w 1454150"/>
              <a:gd name="connsiteY1" fmla="*/ 387350 h 425450"/>
              <a:gd name="connsiteX2" fmla="*/ 1092200 w 1454150"/>
              <a:gd name="connsiteY2" fmla="*/ 425450 h 425450"/>
              <a:gd name="connsiteX3" fmla="*/ 844550 w 1454150"/>
              <a:gd name="connsiteY3" fmla="*/ 425450 h 425450"/>
              <a:gd name="connsiteX4" fmla="*/ 654050 w 1454150"/>
              <a:gd name="connsiteY4" fmla="*/ 406400 h 425450"/>
              <a:gd name="connsiteX5" fmla="*/ 438150 w 1454150"/>
              <a:gd name="connsiteY5" fmla="*/ 349250 h 425450"/>
              <a:gd name="connsiteX6" fmla="*/ 6350 w 1454150"/>
              <a:gd name="connsiteY6" fmla="*/ 355600 h 425450"/>
              <a:gd name="connsiteX7" fmla="*/ 0 w 1454150"/>
              <a:gd name="connsiteY7" fmla="*/ 0 h 425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54150" h="425450">
                <a:moveTo>
                  <a:pt x="0" y="0"/>
                </a:moveTo>
                <a:lnTo>
                  <a:pt x="1454150" y="387350"/>
                </a:lnTo>
                <a:lnTo>
                  <a:pt x="1092200" y="425450"/>
                </a:lnTo>
                <a:lnTo>
                  <a:pt x="844550" y="425450"/>
                </a:lnTo>
                <a:lnTo>
                  <a:pt x="654050" y="406400"/>
                </a:lnTo>
                <a:lnTo>
                  <a:pt x="438150" y="349250"/>
                </a:lnTo>
                <a:lnTo>
                  <a:pt x="6350" y="355600"/>
                </a:lnTo>
                <a:lnTo>
                  <a:pt x="0" y="0"/>
                </a:lnTo>
                <a:close/>
              </a:path>
            </a:pathLst>
          </a:custGeom>
          <a:solidFill>
            <a:schemeClr val="bg1">
              <a:lumMod val="95000"/>
              <a:alpha val="37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4" name="Up-Down Arrow 3"/>
          <p:cNvSpPr/>
          <p:nvPr/>
        </p:nvSpPr>
        <p:spPr bwMode="auto">
          <a:xfrm>
            <a:off x="1143000" y="2971800"/>
            <a:ext cx="228600" cy="1752600"/>
          </a:xfrm>
          <a:prstGeom prst="upDownArrow">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5" name="TextBox 14"/>
          <p:cNvSpPr txBox="1"/>
          <p:nvPr/>
        </p:nvSpPr>
        <p:spPr>
          <a:xfrm>
            <a:off x="1280136" y="4215471"/>
            <a:ext cx="2468929" cy="307777"/>
          </a:xfrm>
          <a:prstGeom prst="rect">
            <a:avLst/>
          </a:prstGeom>
          <a:noFill/>
        </p:spPr>
        <p:txBody>
          <a:bodyPr wrap="square" rtlCol="0">
            <a:spAutoFit/>
          </a:bodyPr>
          <a:lstStyle/>
          <a:p>
            <a:r>
              <a:rPr lang="en-US" sz="1400" dirty="0">
                <a:solidFill>
                  <a:schemeClr val="bg1"/>
                </a:solidFill>
                <a:latin typeface="+mj-lt"/>
              </a:rPr>
              <a:t>  Scour line on filter wall</a:t>
            </a:r>
          </a:p>
        </p:txBody>
      </p:sp>
    </p:spTree>
    <p:extLst>
      <p:ext uri="{BB962C8B-B14F-4D97-AF65-F5344CB8AC3E}">
        <p14:creationId xmlns:p14="http://schemas.microsoft.com/office/powerpoint/2010/main" val="1977814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3" grpId="0" animBg="1"/>
      <p:bldP spid="15"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197190"/>
            <a:ext cx="6400800" cy="4701383"/>
          </a:xfrm>
          <a:prstGeom prst="rect">
            <a:avLst/>
          </a:prstGeom>
          <a:ln>
            <a:solidFill>
              <a:schemeClr val="tx1"/>
            </a:solidFill>
          </a:ln>
        </p:spPr>
      </p:pic>
      <p:sp>
        <p:nvSpPr>
          <p:cNvPr id="6146" name="Title 1"/>
          <p:cNvSpPr>
            <a:spLocks noGrp="1"/>
          </p:cNvSpPr>
          <p:nvPr>
            <p:ph type="title"/>
          </p:nvPr>
        </p:nvSpPr>
        <p:spPr>
          <a:xfrm>
            <a:off x="457200" y="131663"/>
            <a:ext cx="8229600" cy="401737"/>
          </a:xfrm>
        </p:spPr>
        <p:txBody>
          <a:bodyPr/>
          <a:lstStyle/>
          <a:p>
            <a:pPr algn="ctr"/>
            <a:r>
              <a:rPr lang="en-US" dirty="0"/>
              <a:t>Other Observations During Backwash</a:t>
            </a:r>
          </a:p>
        </p:txBody>
      </p:sp>
      <p:sp>
        <p:nvSpPr>
          <p:cNvPr id="3" name="Content Placeholder 2"/>
          <p:cNvSpPr>
            <a:spLocks noGrp="1"/>
          </p:cNvSpPr>
          <p:nvPr>
            <p:ph idx="1"/>
          </p:nvPr>
        </p:nvSpPr>
        <p:spPr>
          <a:xfrm>
            <a:off x="306404" y="595363"/>
            <a:ext cx="8610600" cy="4724400"/>
          </a:xfrm>
        </p:spPr>
        <p:txBody>
          <a:bodyPr/>
          <a:lstStyle/>
          <a:p>
            <a:pPr marL="0" indent="0">
              <a:lnSpc>
                <a:spcPct val="150000"/>
              </a:lnSpc>
              <a:spcBef>
                <a:spcPts val="0"/>
              </a:spcBef>
              <a:buNone/>
              <a:defRPr/>
            </a:pPr>
            <a:r>
              <a:rPr lang="en-US" dirty="0"/>
              <a:t>Mounding of media after a backwash due to continuous surface wash.</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65</a:t>
            </a:fld>
            <a:endParaRPr lang="en-US" sz="1000">
              <a:solidFill>
                <a:srgbClr val="005595"/>
              </a:solidFill>
              <a:latin typeface="Arial" panose="020B0604020202020204" pitchFamily="34" charset="0"/>
            </a:endParaRPr>
          </a:p>
        </p:txBody>
      </p:sp>
      <p:sp>
        <p:nvSpPr>
          <p:cNvPr id="7" name="Up-Down Arrow 6"/>
          <p:cNvSpPr/>
          <p:nvPr/>
        </p:nvSpPr>
        <p:spPr bwMode="auto">
          <a:xfrm>
            <a:off x="4343400" y="3190264"/>
            <a:ext cx="228600" cy="1229336"/>
          </a:xfrm>
          <a:prstGeom prst="upDownArrow">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4" name="Up-Down Arrow 3"/>
          <p:cNvSpPr/>
          <p:nvPr/>
        </p:nvSpPr>
        <p:spPr bwMode="auto">
          <a:xfrm>
            <a:off x="1143000" y="2971800"/>
            <a:ext cx="228600" cy="1752600"/>
          </a:xfrm>
          <a:prstGeom prst="upDownArrow">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Tree>
    <p:extLst>
      <p:ext uri="{BB962C8B-B14F-4D97-AF65-F5344CB8AC3E}">
        <p14:creationId xmlns:p14="http://schemas.microsoft.com/office/powerpoint/2010/main" val="30650438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131663"/>
            <a:ext cx="8229600" cy="401737"/>
          </a:xfrm>
        </p:spPr>
        <p:txBody>
          <a:bodyPr/>
          <a:lstStyle/>
          <a:p>
            <a:pPr algn="ctr"/>
            <a:r>
              <a:rPr lang="en-US" dirty="0"/>
              <a:t>Other Observations During Backwash</a:t>
            </a:r>
          </a:p>
        </p:txBody>
      </p:sp>
      <p:sp>
        <p:nvSpPr>
          <p:cNvPr id="3" name="Content Placeholder 2"/>
          <p:cNvSpPr>
            <a:spLocks noGrp="1"/>
          </p:cNvSpPr>
          <p:nvPr>
            <p:ph idx="1"/>
          </p:nvPr>
        </p:nvSpPr>
        <p:spPr>
          <a:xfrm>
            <a:off x="306404" y="595363"/>
            <a:ext cx="8610600" cy="4724400"/>
          </a:xfrm>
        </p:spPr>
        <p:txBody>
          <a:bodyPr/>
          <a:lstStyle/>
          <a:p>
            <a:pPr marL="0" indent="0">
              <a:lnSpc>
                <a:spcPct val="150000"/>
              </a:lnSpc>
              <a:spcBef>
                <a:spcPts val="0"/>
              </a:spcBef>
              <a:buNone/>
              <a:defRPr/>
            </a:pPr>
            <a:r>
              <a:rPr lang="en-US" dirty="0"/>
              <a:t>Check operation and condition of surface wash.</a:t>
            </a:r>
          </a:p>
          <a:p>
            <a:pPr marL="685800" lvl="1">
              <a:lnSpc>
                <a:spcPct val="150000"/>
              </a:lnSpc>
              <a:spcBef>
                <a:spcPts val="0"/>
              </a:spcBef>
              <a:defRPr/>
            </a:pPr>
            <a:r>
              <a:rPr lang="en-US" dirty="0"/>
              <a:t>Surface wash arm should be around 2” above the top of the media</a:t>
            </a:r>
          </a:p>
          <a:p>
            <a:pPr marL="685800" lvl="1">
              <a:lnSpc>
                <a:spcPct val="150000"/>
              </a:lnSpc>
              <a:spcBef>
                <a:spcPts val="0"/>
              </a:spcBef>
              <a:defRPr/>
            </a:pPr>
            <a:r>
              <a:rPr lang="en-US" dirty="0"/>
              <a:t>Corrosion may develop at junctions of dissimilar metals – use dielectric coupling</a:t>
            </a:r>
          </a:p>
          <a:p>
            <a:pPr marL="685800" lvl="1">
              <a:lnSpc>
                <a:spcPct val="150000"/>
              </a:lnSpc>
              <a:spcBef>
                <a:spcPts val="0"/>
              </a:spcBef>
              <a:defRPr/>
            </a:pPr>
            <a:r>
              <a:rPr lang="en-US" dirty="0"/>
              <a:t>Nozzles may be plugged or gasket may be leaking at arm junction causing weak jet as evidenced by slow or lack of arm rotation</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66</a:t>
            </a:fld>
            <a:endParaRPr lang="en-US" sz="1000">
              <a:solidFill>
                <a:srgbClr val="005595"/>
              </a:solidFill>
              <a:latin typeface="Arial" panose="020B0604020202020204" pitchFamily="34" charset="0"/>
            </a:endParaRPr>
          </a:p>
        </p:txBody>
      </p:sp>
      <p:pic>
        <p:nvPicPr>
          <p:cNvPr id="7" name="Picture 2" descr="C:\Documents and Settings\OR0061021\Desktop\PICTURES Day 1 Jan 14-2015\IMG_20150114_14073322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 y="3200400"/>
            <a:ext cx="5684921" cy="32004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593367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131663"/>
            <a:ext cx="8229600" cy="401737"/>
          </a:xfrm>
        </p:spPr>
        <p:txBody>
          <a:bodyPr/>
          <a:lstStyle/>
          <a:p>
            <a:pPr algn="ctr"/>
            <a:r>
              <a:rPr lang="en-US" dirty="0"/>
              <a:t>Other Observations During Backwash</a:t>
            </a:r>
          </a:p>
        </p:txBody>
      </p:sp>
      <p:sp>
        <p:nvSpPr>
          <p:cNvPr id="3" name="Content Placeholder 2"/>
          <p:cNvSpPr>
            <a:spLocks noGrp="1"/>
          </p:cNvSpPr>
          <p:nvPr>
            <p:ph idx="1"/>
          </p:nvPr>
        </p:nvSpPr>
        <p:spPr>
          <a:xfrm>
            <a:off x="306404" y="595363"/>
            <a:ext cx="8610600" cy="4724400"/>
          </a:xfrm>
        </p:spPr>
        <p:txBody>
          <a:bodyPr/>
          <a:lstStyle/>
          <a:p>
            <a:pPr marL="0" indent="0">
              <a:lnSpc>
                <a:spcPct val="150000"/>
              </a:lnSpc>
              <a:spcBef>
                <a:spcPts val="0"/>
              </a:spcBef>
              <a:buNone/>
              <a:defRPr/>
            </a:pPr>
            <a:r>
              <a:rPr lang="en-US" dirty="0"/>
              <a:t>Look for evidence of air binding that may be due to high dissolved oxygen in colder waters being released inside a warmer plant or air binding as a result of vacuum conditions created in a clogged filter.</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67</a:t>
            </a:fld>
            <a:endParaRPr lang="en-US" sz="1000">
              <a:solidFill>
                <a:srgbClr val="005595"/>
              </a:solidFill>
              <a:latin typeface="Arial" panose="020B0604020202020204" pitchFamily="34" charset="0"/>
            </a:endParaRPr>
          </a:p>
        </p:txBody>
      </p:sp>
      <p:pic>
        <p:nvPicPr>
          <p:cNvPr id="8" name="Picture 7" descr="jvn12"/>
          <p:cNvPicPr>
            <a:picLocks noChangeAspect="1"/>
          </p:cNvPicPr>
          <p:nvPr/>
        </p:nvPicPr>
        <p:blipFill>
          <a:blip r:embed="rId3">
            <a:lum/>
            <a:extLst>
              <a:ext uri="{28A0092B-C50C-407E-A947-70E740481C1C}">
                <a14:useLocalDpi xmlns:a14="http://schemas.microsoft.com/office/drawing/2010/main" val="0"/>
              </a:ext>
            </a:extLst>
          </a:blip>
          <a:stretch>
            <a:fillRect/>
          </a:stretch>
        </p:blipFill>
        <p:spPr>
          <a:xfrm>
            <a:off x="4783154" y="2133600"/>
            <a:ext cx="4013042" cy="2826519"/>
          </a:xfrm>
          <a:prstGeom prst="rect">
            <a:avLst/>
          </a:prstGeom>
          <a:noFill/>
          <a:ln>
            <a:solidFill>
              <a:schemeClr val="tx1"/>
            </a:solidFill>
          </a:ln>
        </p:spPr>
      </p:pic>
      <p:pic>
        <p:nvPicPr>
          <p:cNvPr id="10" name="Picture 9" descr="jvn08"/>
          <p:cNvPicPr>
            <a:picLocks noChangeAspect="1"/>
          </p:cNvPicPr>
          <p:nvPr/>
        </p:nvPicPr>
        <p:blipFill>
          <a:blip r:embed="rId4">
            <a:lum/>
            <a:extLst>
              <a:ext uri="{28A0092B-C50C-407E-A947-70E740481C1C}">
                <a14:useLocalDpi xmlns:a14="http://schemas.microsoft.com/office/drawing/2010/main" val="0"/>
              </a:ext>
            </a:extLst>
          </a:blip>
          <a:stretch>
            <a:fillRect/>
          </a:stretch>
        </p:blipFill>
        <p:spPr>
          <a:xfrm>
            <a:off x="308470" y="2957563"/>
            <a:ext cx="4263530" cy="3135284"/>
          </a:xfrm>
          <a:prstGeom prst="rect">
            <a:avLst/>
          </a:prstGeom>
          <a:noFill/>
          <a:ln>
            <a:solidFill>
              <a:schemeClr val="tx1"/>
            </a:solidFill>
          </a:ln>
        </p:spPr>
      </p:pic>
      <p:sp>
        <p:nvSpPr>
          <p:cNvPr id="11" name="Content Placeholder 2"/>
          <p:cNvSpPr txBox="1">
            <a:spLocks/>
          </p:cNvSpPr>
          <p:nvPr/>
        </p:nvSpPr>
        <p:spPr bwMode="auto">
          <a:xfrm>
            <a:off x="4783154" y="4960119"/>
            <a:ext cx="3903646" cy="121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a:lnSpc>
                <a:spcPct val="150000"/>
              </a:lnSpc>
              <a:spcBef>
                <a:spcPts val="0"/>
              </a:spcBef>
              <a:buFontTx/>
              <a:buNone/>
              <a:defRPr/>
            </a:pPr>
            <a:r>
              <a:rPr lang="en-US" kern="0" dirty="0"/>
              <a:t>Air binding in a contact adsorption clarifier in California</a:t>
            </a:r>
          </a:p>
        </p:txBody>
      </p:sp>
    </p:spTree>
    <p:extLst>
      <p:ext uri="{BB962C8B-B14F-4D97-AF65-F5344CB8AC3E}">
        <p14:creationId xmlns:p14="http://schemas.microsoft.com/office/powerpoint/2010/main" val="136397482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131663"/>
            <a:ext cx="8229600" cy="401737"/>
          </a:xfrm>
        </p:spPr>
        <p:txBody>
          <a:bodyPr/>
          <a:lstStyle/>
          <a:p>
            <a:pPr algn="ctr"/>
            <a:r>
              <a:rPr lang="en-US" dirty="0"/>
              <a:t>Filter-to-waste Turbidity</a:t>
            </a:r>
          </a:p>
        </p:txBody>
      </p:sp>
      <p:sp>
        <p:nvSpPr>
          <p:cNvPr id="3" name="Content Placeholder 2"/>
          <p:cNvSpPr>
            <a:spLocks noGrp="1"/>
          </p:cNvSpPr>
          <p:nvPr>
            <p:ph idx="1"/>
          </p:nvPr>
        </p:nvSpPr>
        <p:spPr>
          <a:xfrm>
            <a:off x="306404" y="595363"/>
            <a:ext cx="8227996" cy="4724400"/>
          </a:xfrm>
        </p:spPr>
        <p:txBody>
          <a:bodyPr/>
          <a:lstStyle/>
          <a:p>
            <a:pPr marL="0" indent="0">
              <a:lnSpc>
                <a:spcPct val="150000"/>
              </a:lnSpc>
              <a:spcBef>
                <a:spcPts val="0"/>
              </a:spcBef>
              <a:buNone/>
              <a:defRPr/>
            </a:pPr>
            <a:r>
              <a:rPr lang="en-US" dirty="0"/>
              <a:t>Measure filter-to-waste turbidity and plot data</a:t>
            </a:r>
          </a:p>
          <a:p>
            <a:pPr marL="0" indent="0">
              <a:lnSpc>
                <a:spcPct val="150000"/>
              </a:lnSpc>
              <a:spcBef>
                <a:spcPts val="0"/>
              </a:spcBef>
              <a:buNone/>
              <a:defRPr/>
            </a:pPr>
            <a:r>
              <a:rPr lang="en-US" dirty="0"/>
              <a:t>Goal is to minimize post backwash spikes and return filter to service at </a:t>
            </a:r>
            <a:r>
              <a:rPr lang="en-US" u="sng" dirty="0"/>
              <a:t>&lt;</a:t>
            </a:r>
            <a:r>
              <a:rPr lang="en-US" dirty="0"/>
              <a:t> 0.10 NTU.</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68</a:t>
            </a:fld>
            <a:endParaRPr lang="en-US" sz="1000">
              <a:solidFill>
                <a:srgbClr val="005595"/>
              </a:solidFill>
              <a:latin typeface="Arial" panose="020B0604020202020204" pitchFamily="34" charset="0"/>
            </a:endParaRP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3233" y="2209800"/>
            <a:ext cx="8698367" cy="4629397"/>
          </a:xfrm>
          <a:prstGeom prst="rect">
            <a:avLst/>
          </a:prstGeom>
          <a:noFill/>
          <a:ln>
            <a:noFill/>
          </a:ln>
        </p:spPr>
      </p:pic>
    </p:spTree>
    <p:extLst>
      <p:ext uri="{BB962C8B-B14F-4D97-AF65-F5344CB8AC3E}">
        <p14:creationId xmlns:p14="http://schemas.microsoft.com/office/powerpoint/2010/main" val="152398487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131663"/>
            <a:ext cx="8229600" cy="401737"/>
          </a:xfrm>
        </p:spPr>
        <p:txBody>
          <a:bodyPr/>
          <a:lstStyle/>
          <a:p>
            <a:pPr algn="ctr"/>
            <a:r>
              <a:rPr lang="en-US" dirty="0"/>
              <a:t>Verify Plant Flows</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69</a:t>
            </a:fld>
            <a:endParaRPr lang="en-US" sz="1000">
              <a:solidFill>
                <a:srgbClr val="005595"/>
              </a:solidFill>
              <a:latin typeface="Arial" panose="020B0604020202020204" pitchFamily="34" charset="0"/>
            </a:endParaRPr>
          </a:p>
        </p:txBody>
      </p:sp>
      <p:sp>
        <p:nvSpPr>
          <p:cNvPr id="7" name="Rectangle 6"/>
          <p:cNvSpPr/>
          <p:nvPr/>
        </p:nvSpPr>
        <p:spPr>
          <a:xfrm>
            <a:off x="478971" y="551213"/>
            <a:ext cx="8864823" cy="2308324"/>
          </a:xfrm>
          <a:prstGeom prst="rect">
            <a:avLst/>
          </a:prstGeom>
        </p:spPr>
        <p:txBody>
          <a:bodyPr wrap="square">
            <a:spAutoFit/>
          </a:bodyPr>
          <a:lstStyle/>
          <a:p>
            <a:pPr>
              <a:lnSpc>
                <a:spcPct val="150000"/>
              </a:lnSpc>
              <a:spcBef>
                <a:spcPts val="0"/>
              </a:spcBef>
              <a:buClr>
                <a:schemeClr val="bg1"/>
              </a:buClr>
              <a:buSzPct val="100000"/>
              <a:defRPr/>
            </a:pPr>
            <a:r>
              <a:rPr lang="en-US" sz="1600" dirty="0">
                <a:solidFill>
                  <a:srgbClr val="005595"/>
                </a:solidFill>
                <a:latin typeface="+mn-lt"/>
              </a:rPr>
              <a:t>Verify Plant Flows – 195 gpm or 4,700 gpm???</a:t>
            </a:r>
          </a:p>
          <a:p>
            <a:pPr lvl="1">
              <a:lnSpc>
                <a:spcPct val="150000"/>
              </a:lnSpc>
              <a:spcBef>
                <a:spcPts val="0"/>
              </a:spcBef>
              <a:buClr>
                <a:schemeClr val="bg1"/>
              </a:buClr>
              <a:buSzPct val="100000"/>
              <a:defRPr/>
            </a:pPr>
            <a:r>
              <a:rPr lang="en-US" sz="1600" dirty="0">
                <a:solidFill>
                  <a:srgbClr val="005595"/>
                </a:solidFill>
                <a:latin typeface="+mn-lt"/>
              </a:rPr>
              <a:t>Math error in converting to gpm:	195 gpm =&gt; 4,700 gpm</a:t>
            </a:r>
          </a:p>
          <a:p>
            <a:pPr lvl="1">
              <a:lnSpc>
                <a:spcPct val="150000"/>
              </a:lnSpc>
              <a:spcBef>
                <a:spcPts val="0"/>
              </a:spcBef>
              <a:buClr>
                <a:schemeClr val="bg1"/>
              </a:buClr>
              <a:buSzPct val="100000"/>
              <a:defRPr/>
            </a:pPr>
            <a:r>
              <a:rPr lang="en-US" sz="1600" dirty="0">
                <a:solidFill>
                  <a:srgbClr val="005595"/>
                </a:solidFill>
                <a:latin typeface="+mn-lt"/>
              </a:rPr>
              <a:t>Wrong calibration factor (K): 	4,700 gpm =&gt; 243 gpm</a:t>
            </a:r>
          </a:p>
          <a:p>
            <a:pPr lvl="1">
              <a:lnSpc>
                <a:spcPct val="150000"/>
              </a:lnSpc>
              <a:spcBef>
                <a:spcPts val="0"/>
              </a:spcBef>
              <a:buClr>
                <a:schemeClr val="bg1"/>
              </a:buClr>
              <a:buSzPct val="100000"/>
              <a:defRPr/>
            </a:pPr>
            <a:r>
              <a:rPr lang="en-US" sz="1600" dirty="0">
                <a:solidFill>
                  <a:srgbClr val="005595"/>
                </a:solidFill>
                <a:latin typeface="+mn-lt"/>
              </a:rPr>
              <a:t>Wrong insertion depth (D): 	243 gpm =&gt; 217 gpm</a:t>
            </a:r>
          </a:p>
          <a:p>
            <a:pPr>
              <a:lnSpc>
                <a:spcPct val="150000"/>
              </a:lnSpc>
              <a:spcBef>
                <a:spcPts val="0"/>
              </a:spcBef>
              <a:buClr>
                <a:schemeClr val="bg1"/>
              </a:buClr>
              <a:buSzPct val="100000"/>
              <a:defRPr/>
            </a:pPr>
            <a:r>
              <a:rPr lang="en-US" sz="1600" dirty="0">
                <a:solidFill>
                  <a:srgbClr val="005595"/>
                </a:solidFill>
                <a:latin typeface="+mn-lt"/>
              </a:rPr>
              <a:t>  1 ≠ K = 19.545</a:t>
            </a:r>
          </a:p>
          <a:p>
            <a:pPr>
              <a:lnSpc>
                <a:spcPct val="150000"/>
              </a:lnSpc>
              <a:spcBef>
                <a:spcPts val="0"/>
              </a:spcBef>
              <a:buClr>
                <a:schemeClr val="bg1"/>
              </a:buClr>
              <a:buSzPct val="100000"/>
              <a:defRPr/>
            </a:pPr>
            <a:r>
              <a:rPr lang="en-US" sz="1600" dirty="0">
                <a:solidFill>
                  <a:srgbClr val="005595"/>
                </a:solidFill>
                <a:latin typeface="+mn-lt"/>
              </a:rPr>
              <a:t>  6.5 ≠ D = 8.408”</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19971" y="2410825"/>
            <a:ext cx="2808858" cy="3403367"/>
          </a:xfrm>
          <a:prstGeom prst="rect">
            <a:avLst/>
          </a:prstGeom>
          <a:ln>
            <a:solidFill>
              <a:schemeClr val="tx1"/>
            </a:solidFill>
          </a:ln>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800" y="2837740"/>
            <a:ext cx="2209800" cy="2945988"/>
          </a:xfrm>
          <a:prstGeom prst="rect">
            <a:avLst/>
          </a:prstGeom>
          <a:ln>
            <a:solidFill>
              <a:schemeClr val="tx1"/>
            </a:solid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53200" y="1148833"/>
            <a:ext cx="2408005" cy="4665359"/>
          </a:xfrm>
          <a:prstGeom prst="rect">
            <a:avLst/>
          </a:prstGeom>
          <a:ln>
            <a:solidFill>
              <a:schemeClr val="tx1"/>
            </a:solidFill>
          </a:ln>
        </p:spPr>
      </p:pic>
    </p:spTree>
    <p:extLst>
      <p:ext uri="{BB962C8B-B14F-4D97-AF65-F5344CB8AC3E}">
        <p14:creationId xmlns:p14="http://schemas.microsoft.com/office/powerpoint/2010/main" val="1459973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389887" y="38100"/>
            <a:ext cx="8001000" cy="1143000"/>
          </a:xfrm>
        </p:spPr>
        <p:txBody>
          <a:bodyPr/>
          <a:lstStyle/>
          <a:p>
            <a:pPr eaLnBrk="1" hangingPunct="1">
              <a:defRPr/>
            </a:pPr>
            <a:r>
              <a:rPr lang="en-US" sz="3300" dirty="0"/>
              <a:t>Sedimentation – Basins (radial flow)</a:t>
            </a:r>
          </a:p>
        </p:txBody>
      </p:sp>
      <p:sp>
        <p:nvSpPr>
          <p:cNvPr id="18435" name="Rectangle 4"/>
          <p:cNvSpPr>
            <a:spLocks noGrp="1" noChangeArrowheads="1"/>
          </p:cNvSpPr>
          <p:nvPr>
            <p:ph type="body" sz="half" idx="2"/>
          </p:nvPr>
        </p:nvSpPr>
        <p:spPr>
          <a:xfrm>
            <a:off x="762000" y="1066800"/>
            <a:ext cx="8153400" cy="4114800"/>
          </a:xfrm>
        </p:spPr>
        <p:txBody>
          <a:bodyPr/>
          <a:lstStyle/>
          <a:p>
            <a:pPr marL="0" indent="0" eaLnBrk="1" hangingPunct="1">
              <a:spcAft>
                <a:spcPct val="40000"/>
              </a:spcAft>
              <a:buNone/>
            </a:pPr>
            <a:r>
              <a:rPr lang="en-US" sz="2600" dirty="0"/>
              <a:t>Circular radial-flow clarifies direct coagulated water up through the center and then into a weir trough.</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0978" y="2667000"/>
            <a:ext cx="3528366" cy="2903472"/>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887" y="2667000"/>
            <a:ext cx="5112506" cy="3408337"/>
          </a:xfrm>
          <a:prstGeom prst="rect">
            <a:avLst/>
          </a:prstGeom>
        </p:spPr>
      </p:pic>
    </p:spTree>
    <p:extLst>
      <p:ext uri="{BB962C8B-B14F-4D97-AF65-F5344CB8AC3E}">
        <p14:creationId xmlns:p14="http://schemas.microsoft.com/office/powerpoint/2010/main" val="75616522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1026"/>
          <p:cNvSpPr>
            <a:spLocks noChangeArrowheads="1"/>
          </p:cNvSpPr>
          <p:nvPr/>
        </p:nvSpPr>
        <p:spPr bwMode="auto">
          <a:xfrm>
            <a:off x="457200" y="438150"/>
            <a:ext cx="8686800" cy="1162050"/>
          </a:xfrm>
          <a:prstGeom prst="rect">
            <a:avLst/>
          </a:prstGeom>
          <a:noFill/>
          <a:ln w="12700">
            <a:noFill/>
            <a:miter lim="800000"/>
            <a:headEnd/>
            <a:tailEnd/>
          </a:ln>
          <a:effectLst/>
        </p:spPr>
        <p:txBody>
          <a:bodyPr lIns="90488" tIns="44450" rIns="90488" bIns="44450" anchor="ctr"/>
          <a:lstStyle/>
          <a:p>
            <a:pPr eaLnBrk="1" hangingPunct="1">
              <a:defRPr/>
            </a:pPr>
            <a:r>
              <a:rPr lang="en-US" sz="3200" b="1" dirty="0">
                <a:solidFill>
                  <a:srgbClr val="005595"/>
                </a:solidFill>
                <a:latin typeface="+mj-lt"/>
                <a:ea typeface="+mj-ea"/>
                <a:cs typeface="+mj-cs"/>
              </a:rPr>
              <a:t>Challenges to optimization</a:t>
            </a:r>
          </a:p>
        </p:txBody>
      </p:sp>
      <p:sp>
        <p:nvSpPr>
          <p:cNvPr id="5123" name="Rectangle 1027"/>
          <p:cNvSpPr>
            <a:spLocks noChangeArrowheads="1"/>
          </p:cNvSpPr>
          <p:nvPr/>
        </p:nvSpPr>
        <p:spPr bwMode="auto">
          <a:xfrm>
            <a:off x="457200" y="1981200"/>
            <a:ext cx="83058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ts val="600"/>
              </a:spcBef>
              <a:spcAft>
                <a:spcPts val="600"/>
              </a:spcAft>
            </a:pPr>
            <a:r>
              <a:rPr lang="en-US" sz="2800" dirty="0">
                <a:solidFill>
                  <a:srgbClr val="005595"/>
                </a:solidFill>
                <a:latin typeface="+mn-lt"/>
              </a:rPr>
              <a:t>Challenges to optimizing treatment plants include:</a:t>
            </a:r>
          </a:p>
          <a:p>
            <a:pPr marL="742950" lvl="1" indent="-285750" eaLnBrk="1" hangingPunct="1">
              <a:spcBef>
                <a:spcPts val="600"/>
              </a:spcBef>
              <a:spcAft>
                <a:spcPts val="600"/>
              </a:spcAft>
              <a:buChar char="–"/>
            </a:pPr>
            <a:r>
              <a:rPr lang="en-US" sz="2200" dirty="0">
                <a:solidFill>
                  <a:srgbClr val="005595"/>
                </a:solidFill>
                <a:latin typeface="+mn-lt"/>
              </a:rPr>
              <a:t>Management and staff buy-in on optimization goals</a:t>
            </a:r>
          </a:p>
          <a:p>
            <a:pPr marL="742950" lvl="1" indent="-285750" eaLnBrk="1" hangingPunct="1">
              <a:spcBef>
                <a:spcPts val="600"/>
              </a:spcBef>
              <a:spcAft>
                <a:spcPts val="600"/>
              </a:spcAft>
              <a:buChar char="–"/>
            </a:pPr>
            <a:r>
              <a:rPr lang="en-US" sz="2200" dirty="0">
                <a:solidFill>
                  <a:srgbClr val="005595"/>
                </a:solidFill>
                <a:latin typeface="+mn-lt"/>
              </a:rPr>
              <a:t>Optimization limitations consist of multiple “small” issues</a:t>
            </a:r>
          </a:p>
          <a:p>
            <a:pPr marL="742950" lvl="1" indent="-285750" eaLnBrk="1" hangingPunct="1">
              <a:spcBef>
                <a:spcPts val="600"/>
              </a:spcBef>
              <a:spcAft>
                <a:spcPts val="600"/>
              </a:spcAft>
              <a:buChar char="–"/>
            </a:pPr>
            <a:r>
              <a:rPr lang="en-US" sz="2200" dirty="0">
                <a:solidFill>
                  <a:srgbClr val="005595"/>
                </a:solidFill>
                <a:latin typeface="+mn-lt"/>
              </a:rPr>
              <a:t>Duration is multi-year </a:t>
            </a:r>
            <a:br>
              <a:rPr lang="en-US" sz="2200" dirty="0">
                <a:solidFill>
                  <a:srgbClr val="005595"/>
                </a:solidFill>
                <a:latin typeface="+mn-lt"/>
              </a:rPr>
            </a:br>
            <a:r>
              <a:rPr lang="en-US" sz="2200" dirty="0">
                <a:solidFill>
                  <a:srgbClr val="005595"/>
                </a:solidFill>
                <a:latin typeface="+mn-lt"/>
              </a:rPr>
              <a:t>(requires patience and tenacity)</a:t>
            </a:r>
          </a:p>
          <a:p>
            <a:pPr marL="742950" lvl="1" indent="-285750" eaLnBrk="1" hangingPunct="1">
              <a:spcBef>
                <a:spcPts val="600"/>
              </a:spcBef>
              <a:spcAft>
                <a:spcPts val="600"/>
              </a:spcAft>
              <a:buChar char="–"/>
            </a:pPr>
            <a:r>
              <a:rPr lang="en-US" sz="2200" dirty="0">
                <a:solidFill>
                  <a:srgbClr val="005595"/>
                </a:solidFill>
                <a:latin typeface="+mn-lt"/>
              </a:rPr>
              <a:t>Lack of optimization “tools”</a:t>
            </a:r>
          </a:p>
        </p:txBody>
      </p:sp>
    </p:spTree>
    <p:extLst>
      <p:ext uri="{BB962C8B-B14F-4D97-AF65-F5344CB8AC3E}">
        <p14:creationId xmlns:p14="http://schemas.microsoft.com/office/powerpoint/2010/main" val="19305810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98500" y="304800"/>
            <a:ext cx="7772400" cy="1143000"/>
          </a:xfrm>
        </p:spPr>
        <p:txBody>
          <a:bodyPr/>
          <a:lstStyle/>
          <a:p>
            <a:pPr eaLnBrk="1" hangingPunct="1">
              <a:defRPr/>
            </a:pPr>
            <a:r>
              <a:rPr lang="en-US" dirty="0"/>
              <a:t>Process control is in your control</a:t>
            </a:r>
          </a:p>
        </p:txBody>
      </p:sp>
      <p:sp>
        <p:nvSpPr>
          <p:cNvPr id="15363" name="Rectangle 3"/>
          <p:cNvSpPr>
            <a:spLocks noGrp="1" noChangeArrowheads="1"/>
          </p:cNvSpPr>
          <p:nvPr>
            <p:ph type="body" idx="1"/>
          </p:nvPr>
        </p:nvSpPr>
        <p:spPr>
          <a:xfrm>
            <a:off x="685800" y="1600200"/>
            <a:ext cx="7772400" cy="3332163"/>
          </a:xfrm>
        </p:spPr>
        <p:txBody>
          <a:bodyPr/>
          <a:lstStyle/>
          <a:p>
            <a:pPr eaLnBrk="1" hangingPunct="1">
              <a:spcAft>
                <a:spcPct val="50000"/>
              </a:spcAft>
              <a:buSzPct val="100000"/>
            </a:pPr>
            <a:r>
              <a:rPr lang="en-US" sz="2400" dirty="0"/>
              <a:t>Process control is </a:t>
            </a:r>
            <a:r>
              <a:rPr lang="en-US" sz="2400" u="sng" dirty="0"/>
              <a:t>any</a:t>
            </a:r>
            <a:r>
              <a:rPr lang="en-US" sz="2400" dirty="0"/>
              <a:t> activity required to develop a capable plant and take it to the desired level of performance.</a:t>
            </a:r>
          </a:p>
          <a:p>
            <a:pPr eaLnBrk="1" hangingPunct="1">
              <a:spcAft>
                <a:spcPct val="50000"/>
              </a:spcAft>
              <a:buSzPct val="100000"/>
            </a:pPr>
            <a:r>
              <a:rPr lang="en-US" sz="2400" dirty="0"/>
              <a:t>By applying what you learn at your plant, you can demonstrate that it is capable of meeting optimized performance goals.</a:t>
            </a:r>
          </a:p>
          <a:p>
            <a:pPr eaLnBrk="1" hangingPunct="1">
              <a:spcAft>
                <a:spcPct val="50000"/>
              </a:spcAft>
              <a:buSzPct val="100000"/>
            </a:pPr>
            <a:r>
              <a:rPr lang="en-US" sz="2400" dirty="0"/>
              <a:t>Meeting optimization goals improves public health protection and can often result in cost savings.</a:t>
            </a:r>
          </a:p>
        </p:txBody>
      </p:sp>
    </p:spTree>
    <p:extLst>
      <p:ext uri="{BB962C8B-B14F-4D97-AF65-F5344CB8AC3E}">
        <p14:creationId xmlns:p14="http://schemas.microsoft.com/office/powerpoint/2010/main" val="3960381058"/>
      </p:ext>
    </p:extLst>
  </p:cSld>
  <p:clrMapOvr>
    <a:masterClrMapping/>
  </p:clrMapOvr>
  <p:transition spd="med">
    <p:checker dir="vert"/>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5" name="Rectangle 7"/>
          <p:cNvSpPr>
            <a:spLocks noChangeArrowheads="1"/>
          </p:cNvSpPr>
          <p:nvPr/>
        </p:nvSpPr>
        <p:spPr bwMode="auto">
          <a:xfrm>
            <a:off x="6096000" y="5200650"/>
            <a:ext cx="2493963" cy="363538"/>
          </a:xfrm>
          <a:prstGeom prst="rect">
            <a:avLst/>
          </a:prstGeom>
          <a:solidFill>
            <a:srgbClr val="00B050"/>
          </a:solidFill>
          <a:ln w="3175">
            <a:noFill/>
            <a:miter lim="800000"/>
            <a:headEnd/>
            <a:tailEnd/>
          </a:ln>
          <a:effectLst>
            <a:glow rad="63500">
              <a:schemeClr val="accent6">
                <a:satMod val="175000"/>
                <a:alpha val="40000"/>
              </a:schemeClr>
            </a:glow>
            <a:prstShdw prst="shdw17" dist="17961" dir="2700000">
              <a:srgbClr val="FF9900">
                <a:gamma/>
                <a:shade val="60000"/>
                <a:invGamma/>
              </a:srgbClr>
            </a:prstShdw>
          </a:effectLst>
        </p:spPr>
        <p:txBody>
          <a:bodyPr lIns="90488" tIns="44450" rIns="90488" bIns="44450">
            <a:spAutoFit/>
          </a:bodyPr>
          <a:lstStyle/>
          <a:p>
            <a:pPr algn="ctr" eaLnBrk="0" hangingPunct="0">
              <a:spcBef>
                <a:spcPct val="50000"/>
              </a:spcBef>
            </a:pPr>
            <a:r>
              <a:rPr lang="en-US" sz="1800" b="1" dirty="0">
                <a:solidFill>
                  <a:srgbClr val="FFFFFF"/>
                </a:solidFill>
                <a:effectLst>
                  <a:outerShdw blurRad="38100" dist="38100" dir="2700000" algn="tl">
                    <a:srgbClr val="000000">
                      <a:alpha val="43137"/>
                    </a:srgbClr>
                  </a:outerShdw>
                </a:effectLst>
                <a:latin typeface="Univers" pitchFamily="34" charset="0"/>
              </a:rPr>
              <a:t>Maintenance</a:t>
            </a:r>
          </a:p>
        </p:txBody>
      </p:sp>
      <p:sp>
        <p:nvSpPr>
          <p:cNvPr id="14344" name="Line 8"/>
          <p:cNvSpPr>
            <a:spLocks noChangeShapeType="1"/>
          </p:cNvSpPr>
          <p:nvPr/>
        </p:nvSpPr>
        <p:spPr bwMode="auto">
          <a:xfrm flipV="1">
            <a:off x="4392613" y="1497013"/>
            <a:ext cx="0" cy="83185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14345" name="Line 9"/>
          <p:cNvSpPr>
            <a:spLocks noChangeShapeType="1"/>
          </p:cNvSpPr>
          <p:nvPr/>
        </p:nvSpPr>
        <p:spPr bwMode="auto">
          <a:xfrm>
            <a:off x="3684588" y="2681288"/>
            <a:ext cx="0" cy="890587"/>
          </a:xfrm>
          <a:prstGeom prst="line">
            <a:avLst/>
          </a:prstGeom>
          <a:noFill/>
          <a:ln w="2540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14346" name="Line 10"/>
          <p:cNvSpPr>
            <a:spLocks noChangeShapeType="1"/>
          </p:cNvSpPr>
          <p:nvPr/>
        </p:nvSpPr>
        <p:spPr bwMode="auto">
          <a:xfrm>
            <a:off x="5208588" y="2673350"/>
            <a:ext cx="0" cy="898525"/>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14347" name="Line 11"/>
          <p:cNvSpPr>
            <a:spLocks noChangeShapeType="1"/>
          </p:cNvSpPr>
          <p:nvPr/>
        </p:nvSpPr>
        <p:spPr bwMode="auto">
          <a:xfrm>
            <a:off x="3684588" y="3962400"/>
            <a:ext cx="0" cy="1227138"/>
          </a:xfrm>
          <a:prstGeom prst="line">
            <a:avLst/>
          </a:prstGeom>
          <a:noFill/>
          <a:ln w="2540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14348" name="Line 12"/>
          <p:cNvSpPr>
            <a:spLocks noChangeShapeType="1"/>
          </p:cNvSpPr>
          <p:nvPr/>
        </p:nvSpPr>
        <p:spPr bwMode="auto">
          <a:xfrm>
            <a:off x="5208588" y="3962400"/>
            <a:ext cx="0" cy="1227138"/>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14349" name="Line 13"/>
          <p:cNvSpPr>
            <a:spLocks noChangeShapeType="1"/>
          </p:cNvSpPr>
          <p:nvPr/>
        </p:nvSpPr>
        <p:spPr bwMode="auto">
          <a:xfrm flipH="1">
            <a:off x="1157288" y="3981450"/>
            <a:ext cx="1214437" cy="1217613"/>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14350" name="Line 14"/>
          <p:cNvSpPr>
            <a:spLocks noChangeShapeType="1"/>
          </p:cNvSpPr>
          <p:nvPr/>
        </p:nvSpPr>
        <p:spPr bwMode="auto">
          <a:xfrm flipV="1">
            <a:off x="1654175" y="3962400"/>
            <a:ext cx="1174750" cy="1255713"/>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14351" name="Line 15"/>
          <p:cNvSpPr>
            <a:spLocks noChangeShapeType="1"/>
          </p:cNvSpPr>
          <p:nvPr/>
        </p:nvSpPr>
        <p:spPr bwMode="auto">
          <a:xfrm>
            <a:off x="6553200" y="3981450"/>
            <a:ext cx="1174750" cy="1217613"/>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14352" name="Line 16"/>
          <p:cNvSpPr>
            <a:spLocks noChangeShapeType="1"/>
          </p:cNvSpPr>
          <p:nvPr/>
        </p:nvSpPr>
        <p:spPr bwMode="auto">
          <a:xfrm>
            <a:off x="6075363" y="3962400"/>
            <a:ext cx="1174750" cy="1217613"/>
          </a:xfrm>
          <a:prstGeom prst="line">
            <a:avLst/>
          </a:prstGeom>
          <a:noFill/>
          <a:ln w="2540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14353" name="Rectangle 17"/>
          <p:cNvSpPr>
            <a:spLocks noGrp="1" noChangeArrowheads="1"/>
          </p:cNvSpPr>
          <p:nvPr>
            <p:ph type="title"/>
          </p:nvPr>
        </p:nvSpPr>
        <p:spPr>
          <a:xfrm>
            <a:off x="304800" y="36514"/>
            <a:ext cx="8534400" cy="1143000"/>
          </a:xfrm>
        </p:spPr>
        <p:txBody>
          <a:bodyPr/>
          <a:lstStyle/>
          <a:p>
            <a:pPr eaLnBrk="1" hangingPunct="1"/>
            <a:r>
              <a:rPr lang="en-US" dirty="0"/>
              <a:t>Process control is key to a capable plant</a:t>
            </a:r>
          </a:p>
        </p:txBody>
      </p:sp>
      <p:sp>
        <p:nvSpPr>
          <p:cNvPr id="18" name="Rectangle 2"/>
          <p:cNvSpPr>
            <a:spLocks noChangeArrowheads="1"/>
          </p:cNvSpPr>
          <p:nvPr/>
        </p:nvSpPr>
        <p:spPr bwMode="auto">
          <a:xfrm>
            <a:off x="2395969" y="1122362"/>
            <a:ext cx="4004831" cy="363538"/>
          </a:xfrm>
          <a:prstGeom prst="rect">
            <a:avLst/>
          </a:prstGeom>
          <a:solidFill>
            <a:srgbClr val="00B050"/>
          </a:solidFill>
          <a:ln w="3175">
            <a:noFill/>
            <a:miter lim="800000"/>
            <a:headEnd/>
            <a:tailEnd/>
          </a:ln>
          <a:effectLst>
            <a:glow rad="63500">
              <a:schemeClr val="accent6">
                <a:satMod val="175000"/>
                <a:alpha val="40000"/>
              </a:schemeClr>
            </a:glow>
            <a:prstShdw prst="shdw17" dist="17961" dir="2700000">
              <a:srgbClr val="FF9900">
                <a:gamma/>
                <a:shade val="60000"/>
                <a:invGamma/>
              </a:srgbClr>
            </a:prstShdw>
          </a:effectLst>
        </p:spPr>
        <p:txBody>
          <a:bodyPr lIns="90488" tIns="44450" rIns="90488" bIns="44450">
            <a:spAutoFit/>
          </a:bodyPr>
          <a:lstStyle/>
          <a:p>
            <a:pPr algn="ctr" eaLnBrk="0" hangingPunct="0">
              <a:spcBef>
                <a:spcPct val="50000"/>
              </a:spcBef>
              <a:defRPr/>
            </a:pPr>
            <a:r>
              <a:rPr lang="en-US" sz="1800" b="1" dirty="0">
                <a:solidFill>
                  <a:srgbClr val="FFFFFF"/>
                </a:solidFill>
                <a:effectLst>
                  <a:outerShdw blurRad="38100" dist="38100" dir="2700000" algn="tl">
                    <a:srgbClr val="000000">
                      <a:alpha val="43137"/>
                    </a:srgbClr>
                  </a:outerShdw>
                </a:effectLst>
                <a:latin typeface="Univers" pitchFamily="34" charset="0"/>
              </a:rPr>
              <a:t>Optimized Performance Goals</a:t>
            </a:r>
          </a:p>
        </p:txBody>
      </p:sp>
      <p:sp>
        <p:nvSpPr>
          <p:cNvPr id="19" name="Rectangle 3"/>
          <p:cNvSpPr>
            <a:spLocks noChangeArrowheads="1"/>
          </p:cNvSpPr>
          <p:nvPr/>
        </p:nvSpPr>
        <p:spPr bwMode="auto">
          <a:xfrm>
            <a:off x="2362200" y="2328863"/>
            <a:ext cx="4405312" cy="363538"/>
          </a:xfrm>
          <a:prstGeom prst="rect">
            <a:avLst/>
          </a:prstGeom>
          <a:solidFill>
            <a:srgbClr val="0070C0"/>
          </a:solidFill>
          <a:ln w="3175">
            <a:noFill/>
            <a:miter lim="800000"/>
            <a:headEnd/>
            <a:tailEnd/>
          </a:ln>
          <a:effectLst>
            <a:glow rad="63500">
              <a:schemeClr val="accent6">
                <a:satMod val="175000"/>
                <a:alpha val="40000"/>
              </a:schemeClr>
            </a:glow>
            <a:prstShdw prst="shdw17" dist="17961" dir="2700000">
              <a:srgbClr val="FF9900">
                <a:gamma/>
                <a:shade val="60000"/>
                <a:invGamma/>
              </a:srgbClr>
            </a:prstShdw>
          </a:effectLst>
        </p:spPr>
        <p:txBody>
          <a:bodyPr lIns="90488" tIns="44450" rIns="90488" bIns="44450">
            <a:spAutoFit/>
          </a:bodyPr>
          <a:lstStyle/>
          <a:p>
            <a:pPr algn="ctr" eaLnBrk="0" hangingPunct="0">
              <a:spcBef>
                <a:spcPct val="50000"/>
              </a:spcBef>
            </a:pPr>
            <a:r>
              <a:rPr lang="en-US" sz="1800" b="1" dirty="0">
                <a:solidFill>
                  <a:srgbClr val="FFFFFF"/>
                </a:solidFill>
                <a:effectLst>
                  <a:outerShdw blurRad="38100" dist="38100" dir="2700000" algn="tl">
                    <a:srgbClr val="000000">
                      <a:alpha val="43137"/>
                    </a:srgbClr>
                  </a:outerShdw>
                </a:effectLst>
                <a:latin typeface="Univers" pitchFamily="34" charset="0"/>
              </a:rPr>
              <a:t>Operation (Process Control)</a:t>
            </a:r>
          </a:p>
        </p:txBody>
      </p:sp>
      <p:sp>
        <p:nvSpPr>
          <p:cNvPr id="20" name="Rectangle 4"/>
          <p:cNvSpPr>
            <a:spLocks noChangeArrowheads="1"/>
          </p:cNvSpPr>
          <p:nvPr/>
        </p:nvSpPr>
        <p:spPr bwMode="auto">
          <a:xfrm>
            <a:off x="2286000" y="3581400"/>
            <a:ext cx="4405313" cy="363538"/>
          </a:xfrm>
          <a:prstGeom prst="rect">
            <a:avLst/>
          </a:prstGeom>
          <a:solidFill>
            <a:srgbClr val="0070C0"/>
          </a:solidFill>
          <a:ln w="3175">
            <a:noFill/>
            <a:miter lim="800000"/>
            <a:headEnd/>
            <a:tailEnd/>
          </a:ln>
          <a:effectLst>
            <a:glow rad="63500">
              <a:schemeClr val="accent6">
                <a:satMod val="175000"/>
                <a:alpha val="40000"/>
              </a:schemeClr>
            </a:glow>
            <a:prstShdw prst="shdw17" dist="17961" dir="2700000">
              <a:srgbClr val="FF9900">
                <a:gamma/>
                <a:shade val="60000"/>
                <a:invGamma/>
              </a:srgbClr>
            </a:prstShdw>
          </a:effectLst>
        </p:spPr>
        <p:txBody>
          <a:bodyPr lIns="90488" tIns="44450" rIns="90488" bIns="44450">
            <a:spAutoFit/>
          </a:bodyPr>
          <a:lstStyle/>
          <a:p>
            <a:pPr algn="ctr" eaLnBrk="0" hangingPunct="0">
              <a:spcBef>
                <a:spcPct val="50000"/>
              </a:spcBef>
            </a:pPr>
            <a:r>
              <a:rPr lang="en-US" sz="1800" b="1" dirty="0">
                <a:solidFill>
                  <a:srgbClr val="FFFFFF"/>
                </a:solidFill>
                <a:effectLst>
                  <a:outerShdw blurRad="38100" dist="38100" dir="2700000" algn="tl">
                    <a:srgbClr val="000000">
                      <a:alpha val="43137"/>
                    </a:srgbClr>
                  </a:outerShdw>
                </a:effectLst>
                <a:latin typeface="Univers" pitchFamily="34" charset="0"/>
              </a:rPr>
              <a:t>Capable Plant</a:t>
            </a:r>
          </a:p>
        </p:txBody>
      </p:sp>
      <p:sp>
        <p:nvSpPr>
          <p:cNvPr id="21" name="Rectangle 5"/>
          <p:cNvSpPr>
            <a:spLocks noChangeArrowheads="1"/>
          </p:cNvSpPr>
          <p:nvPr/>
        </p:nvSpPr>
        <p:spPr bwMode="auto">
          <a:xfrm>
            <a:off x="466725" y="5200650"/>
            <a:ext cx="2374900" cy="363538"/>
          </a:xfrm>
          <a:prstGeom prst="rect">
            <a:avLst/>
          </a:prstGeom>
          <a:solidFill>
            <a:srgbClr val="00B050"/>
          </a:solidFill>
          <a:ln w="3175">
            <a:noFill/>
            <a:miter lim="800000"/>
            <a:headEnd/>
            <a:tailEnd/>
          </a:ln>
          <a:effectLst>
            <a:glow rad="63500">
              <a:schemeClr val="accent6">
                <a:satMod val="175000"/>
                <a:alpha val="40000"/>
              </a:schemeClr>
            </a:glow>
            <a:prstShdw prst="shdw17" dist="17961" dir="2700000">
              <a:srgbClr val="FF9900">
                <a:gamma/>
                <a:shade val="60000"/>
                <a:invGamma/>
              </a:srgbClr>
            </a:prstShdw>
          </a:effectLst>
        </p:spPr>
        <p:txBody>
          <a:bodyPr lIns="90488" tIns="44450" rIns="90488" bIns="44450">
            <a:spAutoFit/>
          </a:bodyPr>
          <a:lstStyle/>
          <a:p>
            <a:pPr algn="ctr" eaLnBrk="0" hangingPunct="0">
              <a:spcBef>
                <a:spcPct val="50000"/>
              </a:spcBef>
            </a:pPr>
            <a:r>
              <a:rPr lang="en-US" sz="1800" b="1" dirty="0">
                <a:solidFill>
                  <a:srgbClr val="FFFFFF"/>
                </a:solidFill>
                <a:effectLst>
                  <a:outerShdw blurRad="38100" dist="38100" dir="2700000" algn="tl">
                    <a:srgbClr val="000000">
                      <a:alpha val="43137"/>
                    </a:srgbClr>
                  </a:outerShdw>
                </a:effectLst>
                <a:latin typeface="Univers" pitchFamily="34" charset="0"/>
              </a:rPr>
              <a:t>Administrative</a:t>
            </a:r>
          </a:p>
        </p:txBody>
      </p:sp>
      <p:sp>
        <p:nvSpPr>
          <p:cNvPr id="22" name="Rectangle 6"/>
          <p:cNvSpPr>
            <a:spLocks noChangeArrowheads="1"/>
          </p:cNvSpPr>
          <p:nvPr/>
        </p:nvSpPr>
        <p:spPr bwMode="auto">
          <a:xfrm>
            <a:off x="3276600" y="5200650"/>
            <a:ext cx="2374900" cy="363538"/>
          </a:xfrm>
          <a:prstGeom prst="rect">
            <a:avLst/>
          </a:prstGeom>
          <a:solidFill>
            <a:srgbClr val="00B050"/>
          </a:solidFill>
          <a:ln w="3175">
            <a:noFill/>
            <a:miter lim="800000"/>
            <a:headEnd/>
            <a:tailEnd/>
          </a:ln>
          <a:effectLst>
            <a:glow rad="63500">
              <a:schemeClr val="accent6">
                <a:satMod val="175000"/>
                <a:alpha val="40000"/>
              </a:schemeClr>
            </a:glow>
            <a:prstShdw prst="shdw17" dist="17961" dir="2700000">
              <a:srgbClr val="FF9900">
                <a:gamma/>
                <a:shade val="60000"/>
                <a:invGamma/>
              </a:srgbClr>
            </a:prstShdw>
          </a:effectLst>
        </p:spPr>
        <p:txBody>
          <a:bodyPr lIns="90488" tIns="44450" rIns="90488" bIns="44450">
            <a:spAutoFit/>
          </a:bodyPr>
          <a:lstStyle/>
          <a:p>
            <a:pPr algn="ctr" eaLnBrk="0" hangingPunct="0">
              <a:spcBef>
                <a:spcPct val="50000"/>
              </a:spcBef>
            </a:pPr>
            <a:r>
              <a:rPr lang="en-US" sz="1800" b="1" dirty="0">
                <a:solidFill>
                  <a:srgbClr val="FFFFFF"/>
                </a:solidFill>
                <a:effectLst>
                  <a:outerShdw blurRad="38100" dist="38100" dir="2700000" algn="tl">
                    <a:srgbClr val="000000">
                      <a:alpha val="43137"/>
                    </a:srgbClr>
                  </a:outerShdw>
                </a:effectLst>
                <a:latin typeface="Univers" pitchFamily="34" charset="0"/>
              </a:rPr>
              <a:t>Design</a:t>
            </a:r>
          </a:p>
        </p:txBody>
      </p:sp>
    </p:spTree>
    <p:extLst>
      <p:ext uri="{BB962C8B-B14F-4D97-AF65-F5344CB8AC3E}">
        <p14:creationId xmlns:p14="http://schemas.microsoft.com/office/powerpoint/2010/main" val="9613017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p:txBody>
          <a:bodyPr/>
          <a:lstStyle/>
          <a:p>
            <a:pPr eaLnBrk="1" hangingPunct="1">
              <a:defRPr/>
            </a:pPr>
            <a:r>
              <a:rPr lang="en-US" dirty="0"/>
              <a:t>Priority-Setting</a:t>
            </a:r>
          </a:p>
        </p:txBody>
      </p:sp>
      <p:sp>
        <p:nvSpPr>
          <p:cNvPr id="8195" name="Rectangle 3"/>
          <p:cNvSpPr>
            <a:spLocks noGrp="1" noChangeArrowheads="1"/>
          </p:cNvSpPr>
          <p:nvPr>
            <p:ph type="body" idx="1"/>
          </p:nvPr>
        </p:nvSpPr>
        <p:spPr>
          <a:xfrm>
            <a:off x="838200" y="1430338"/>
            <a:ext cx="7467600" cy="4267200"/>
          </a:xfrm>
        </p:spPr>
        <p:txBody>
          <a:bodyPr/>
          <a:lstStyle/>
          <a:p>
            <a:pPr eaLnBrk="1" hangingPunct="1">
              <a:spcBef>
                <a:spcPts val="600"/>
              </a:spcBef>
              <a:spcAft>
                <a:spcPts val="600"/>
              </a:spcAft>
            </a:pPr>
            <a:r>
              <a:rPr lang="en-US" sz="2800" dirty="0"/>
              <a:t>Relate activities you do to achieving goals:</a:t>
            </a:r>
          </a:p>
          <a:p>
            <a:pPr lvl="1" eaLnBrk="1" hangingPunct="1">
              <a:spcBef>
                <a:spcPts val="600"/>
              </a:spcBef>
              <a:spcAft>
                <a:spcPts val="1200"/>
              </a:spcAft>
            </a:pPr>
            <a:r>
              <a:rPr lang="en-US" sz="2600" dirty="0"/>
              <a:t>Always start by initiating operations-based activities (within operators’ control!).</a:t>
            </a:r>
          </a:p>
          <a:p>
            <a:pPr lvl="1" eaLnBrk="1" hangingPunct="1">
              <a:spcBef>
                <a:spcPts val="600"/>
              </a:spcBef>
              <a:spcAft>
                <a:spcPts val="1800"/>
              </a:spcAft>
            </a:pPr>
            <a:r>
              <a:rPr lang="en-US" sz="2600" dirty="0"/>
              <a:t>Address administration, design, or maintenance limitations to support capable plant, as needed.</a:t>
            </a:r>
          </a:p>
          <a:p>
            <a:pPr eaLnBrk="1" hangingPunct="1">
              <a:spcBef>
                <a:spcPts val="600"/>
              </a:spcBef>
              <a:spcAft>
                <a:spcPts val="600"/>
              </a:spcAft>
            </a:pPr>
            <a:r>
              <a:rPr lang="en-US" sz="2800" dirty="0"/>
              <a:t>Reassess efforts routinely.</a:t>
            </a:r>
            <a:endParaRPr lang="en-US" dirty="0"/>
          </a:p>
        </p:txBody>
      </p:sp>
    </p:spTree>
    <p:extLst>
      <p:ext uri="{BB962C8B-B14F-4D97-AF65-F5344CB8AC3E}">
        <p14:creationId xmlns:p14="http://schemas.microsoft.com/office/powerpoint/2010/main" val="681300534"/>
      </p:ext>
    </p:extLst>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050"/>
          <p:cNvSpPr>
            <a:spLocks noGrp="1" noChangeArrowheads="1"/>
          </p:cNvSpPr>
          <p:nvPr>
            <p:ph type="title"/>
          </p:nvPr>
        </p:nvSpPr>
        <p:spPr>
          <a:xfrm>
            <a:off x="228600" y="152400"/>
            <a:ext cx="8763000"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eaLnBrk="1" hangingPunct="1"/>
            <a:r>
              <a:rPr lang="en-US" dirty="0"/>
              <a:t>Operational guidelines are an important tool</a:t>
            </a:r>
          </a:p>
        </p:txBody>
      </p:sp>
      <p:sp>
        <p:nvSpPr>
          <p:cNvPr id="13315" name="Rectangle 2052"/>
          <p:cNvSpPr>
            <a:spLocks noGrp="1" noChangeArrowheads="1"/>
          </p:cNvSpPr>
          <p:nvPr>
            <p:ph type="body" sz="half" idx="2"/>
          </p:nvPr>
        </p:nvSpPr>
        <p:spPr>
          <a:xfrm>
            <a:off x="228600" y="1143000"/>
            <a:ext cx="4749800" cy="5257800"/>
          </a:xfrm>
        </p:spPr>
        <p:txBody>
          <a:bodyPr/>
          <a:lstStyle/>
          <a:p>
            <a:pPr eaLnBrk="1" hangingPunct="1">
              <a:spcAft>
                <a:spcPct val="40000"/>
              </a:spcAft>
              <a:buSzTx/>
            </a:pPr>
            <a:r>
              <a:rPr lang="en-US" sz="2200" dirty="0"/>
              <a:t>Formalize and provide consistency for plant activities.</a:t>
            </a:r>
          </a:p>
          <a:p>
            <a:pPr eaLnBrk="1" hangingPunct="1">
              <a:spcAft>
                <a:spcPct val="40000"/>
              </a:spcAft>
              <a:buSzTx/>
            </a:pPr>
            <a:r>
              <a:rPr lang="en-US" sz="2200" dirty="0"/>
              <a:t>Developed by the plant staff (skill development).</a:t>
            </a:r>
          </a:p>
          <a:p>
            <a:pPr eaLnBrk="1" hangingPunct="1">
              <a:spcAft>
                <a:spcPct val="40000"/>
              </a:spcAft>
              <a:buSzTx/>
            </a:pPr>
            <a:r>
              <a:rPr lang="en-US" sz="2200" dirty="0"/>
              <a:t>Used as communications/ training tool (field test on other plant personnel).</a:t>
            </a:r>
          </a:p>
          <a:p>
            <a:pPr eaLnBrk="1" hangingPunct="1">
              <a:spcAft>
                <a:spcPct val="40000"/>
              </a:spcAft>
              <a:buSzTx/>
            </a:pPr>
            <a:r>
              <a:rPr lang="en-US" sz="2200" dirty="0"/>
              <a:t>Encourage continuous modification and improvement.</a:t>
            </a:r>
          </a:p>
          <a:p>
            <a:pPr eaLnBrk="1" hangingPunct="1">
              <a:spcAft>
                <a:spcPct val="40000"/>
              </a:spcAft>
              <a:buSzTx/>
            </a:pPr>
            <a:r>
              <a:rPr lang="en-US" sz="2200" dirty="0"/>
              <a:t>Development of a sampling guideline is suggested as homework from this training.</a:t>
            </a:r>
          </a:p>
        </p:txBody>
      </p:sp>
      <p:pic>
        <p:nvPicPr>
          <p:cNvPr id="13316" name="Picture 4" descr="P1010027.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1104900"/>
            <a:ext cx="3962400" cy="2971800"/>
          </a:xfrm>
          <a:prstGeom prst="rect">
            <a:avLst/>
          </a:prstGeom>
          <a:noFill/>
          <a:ln w="3175">
            <a:solidFill>
              <a:schemeClr val="tx1"/>
            </a:solidFill>
            <a:miter lim="800000"/>
            <a:headEnd/>
            <a:tailEnd/>
          </a:ln>
          <a:effectLst>
            <a:softEdge rad="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016870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a:xfrm>
            <a:off x="685800" y="304800"/>
            <a:ext cx="7772400" cy="1143000"/>
          </a:xfrm>
        </p:spPr>
        <p:txBody>
          <a:bodyPr/>
          <a:lstStyle/>
          <a:p>
            <a:pPr eaLnBrk="1" hangingPunct="1">
              <a:defRPr/>
            </a:pPr>
            <a:r>
              <a:rPr lang="en-US" dirty="0"/>
              <a:t>Sampling Guideline</a:t>
            </a:r>
          </a:p>
        </p:txBody>
      </p:sp>
      <p:sp>
        <p:nvSpPr>
          <p:cNvPr id="1028" name="Rectangle 3"/>
          <p:cNvSpPr>
            <a:spLocks noGrp="1" noChangeArrowheads="1"/>
          </p:cNvSpPr>
          <p:nvPr>
            <p:ph type="body" sz="half" idx="2"/>
          </p:nvPr>
        </p:nvSpPr>
        <p:spPr>
          <a:xfrm>
            <a:off x="5791200" y="1752600"/>
            <a:ext cx="3200400" cy="4343400"/>
          </a:xfrm>
        </p:spPr>
        <p:txBody>
          <a:bodyPr/>
          <a:lstStyle/>
          <a:p>
            <a:pPr eaLnBrk="1" hangingPunct="1">
              <a:spcBef>
                <a:spcPts val="0"/>
              </a:spcBef>
              <a:spcAft>
                <a:spcPts val="600"/>
              </a:spcAft>
              <a:buSzTx/>
            </a:pPr>
            <a:r>
              <a:rPr lang="en-US" sz="2400" dirty="0"/>
              <a:t>Describes how to do a specific operator activity.</a:t>
            </a:r>
          </a:p>
          <a:p>
            <a:pPr lvl="1" eaLnBrk="1" hangingPunct="1">
              <a:spcBef>
                <a:spcPts val="600"/>
              </a:spcBef>
              <a:spcAft>
                <a:spcPts val="1200"/>
              </a:spcAft>
              <a:buSzTx/>
              <a:buFont typeface="Wingdings" panose="05000000000000000000" pitchFamily="2" charset="2"/>
              <a:buChar char="§"/>
            </a:pPr>
            <a:r>
              <a:rPr lang="en-US" sz="2000" dirty="0"/>
              <a:t>Also describes the what, who, where, and when details.</a:t>
            </a:r>
          </a:p>
          <a:p>
            <a:pPr eaLnBrk="1" hangingPunct="1">
              <a:spcAft>
                <a:spcPct val="30000"/>
              </a:spcAft>
              <a:buSzTx/>
            </a:pPr>
            <a:r>
              <a:rPr lang="en-US" sz="2400" dirty="0"/>
              <a:t>Don’t make developing guidelines</a:t>
            </a:r>
            <a:r>
              <a:rPr lang="en-US" sz="2400" i="1" dirty="0"/>
              <a:t> “hard.”</a:t>
            </a:r>
          </a:p>
        </p:txBody>
      </p:sp>
      <p:sp>
        <p:nvSpPr>
          <p:cNvPr id="1029" name="Text Box 5"/>
          <p:cNvSpPr txBox="1">
            <a:spLocks noChangeArrowheads="1"/>
          </p:cNvSpPr>
          <p:nvPr/>
        </p:nvSpPr>
        <p:spPr bwMode="auto">
          <a:xfrm>
            <a:off x="609600" y="2176046"/>
            <a:ext cx="49530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1600" b="1" i="1" dirty="0">
                <a:latin typeface="Univers" pitchFamily="34" charset="0"/>
              </a:rPr>
              <a:t>Example Table from a Plant Sampling Guideline</a:t>
            </a:r>
          </a:p>
        </p:txBody>
      </p:sp>
      <p:graphicFrame>
        <p:nvGraphicFramePr>
          <p:cNvPr id="3" name="Object 2"/>
          <p:cNvGraphicFramePr>
            <a:graphicFrameLocks noGrp="1" noChangeAspect="1"/>
          </p:cNvGraphicFramePr>
          <p:nvPr/>
        </p:nvGraphicFramePr>
        <p:xfrm>
          <a:off x="76200" y="2668588"/>
          <a:ext cx="6011863" cy="3208337"/>
        </p:xfrm>
        <a:graphic>
          <a:graphicData uri="http://schemas.openxmlformats.org/presentationml/2006/ole">
            <mc:AlternateContent xmlns:mc="http://schemas.openxmlformats.org/markup-compatibility/2006">
              <mc:Choice xmlns:v="urn:schemas-microsoft-com:vml" Requires="v">
                <p:oleObj name="Document" r:id="rId3" imgW="8318817" imgH="4444697" progId="Word.Document.8">
                  <p:embed/>
                </p:oleObj>
              </mc:Choice>
              <mc:Fallback>
                <p:oleObj name="Document" r:id="rId3" imgW="8318817" imgH="4444697" progId="Word.Document.8">
                  <p:embed/>
                  <p:pic>
                    <p:nvPicPr>
                      <p:cNvPr id="3" name="Object 2"/>
                      <p:cNvPicPr>
                        <a:picLocks noGrp="1" noChangeAspect="1" noChangeArrowheads="1"/>
                      </p:cNvPicPr>
                      <p:nvPr/>
                    </p:nvPicPr>
                    <p:blipFill>
                      <a:blip r:embed="rId4"/>
                      <a:srcRect/>
                      <a:stretch>
                        <a:fillRect/>
                      </a:stretch>
                    </p:blipFill>
                    <p:spPr bwMode="auto">
                      <a:xfrm>
                        <a:off x="76200" y="2668588"/>
                        <a:ext cx="6011863" cy="3208337"/>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98378275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ChangeArrowheads="1"/>
          </p:cNvSpPr>
          <p:nvPr/>
        </p:nvSpPr>
        <p:spPr bwMode="auto">
          <a:xfrm>
            <a:off x="285750" y="6515100"/>
            <a:ext cx="7620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dirty="0"/>
          </a:p>
        </p:txBody>
      </p:sp>
      <p:sp>
        <p:nvSpPr>
          <p:cNvPr id="141316" name="Rectangle 4"/>
          <p:cNvSpPr>
            <a:spLocks noChangeArrowheads="1"/>
          </p:cNvSpPr>
          <p:nvPr/>
        </p:nvSpPr>
        <p:spPr bwMode="auto">
          <a:xfrm>
            <a:off x="685800" y="228600"/>
            <a:ext cx="777240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eaLnBrk="1" hangingPunct="1"/>
            <a:r>
              <a:rPr lang="en-US" sz="3200" b="1" dirty="0">
                <a:solidFill>
                  <a:srgbClr val="005595"/>
                </a:solidFill>
                <a:latin typeface="+mj-lt"/>
                <a:ea typeface="+mj-ea"/>
                <a:cs typeface="+mj-cs"/>
              </a:rPr>
              <a:t>Special Studies</a:t>
            </a:r>
          </a:p>
        </p:txBody>
      </p:sp>
      <p:sp>
        <p:nvSpPr>
          <p:cNvPr id="14340" name="Rectangle 5"/>
          <p:cNvSpPr>
            <a:spLocks noChangeArrowheads="1"/>
          </p:cNvSpPr>
          <p:nvPr/>
        </p:nvSpPr>
        <p:spPr bwMode="auto">
          <a:xfrm>
            <a:off x="4572000" y="1390650"/>
            <a:ext cx="41148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p>
            <a:pPr marL="342900" indent="-342900">
              <a:spcBef>
                <a:spcPts val="600"/>
              </a:spcBef>
              <a:spcAft>
                <a:spcPts val="1200"/>
              </a:spcAft>
              <a:buClr>
                <a:schemeClr val="tx1"/>
              </a:buClr>
              <a:buFont typeface="Arial" charset="0"/>
              <a:buChar char="•"/>
            </a:pPr>
            <a:r>
              <a:rPr lang="en-US" sz="2800" dirty="0">
                <a:solidFill>
                  <a:srgbClr val="005595"/>
                </a:solidFill>
                <a:latin typeface="Arial" charset="0"/>
                <a:cs typeface="Arial" charset="0"/>
              </a:rPr>
              <a:t>Tool for conducting plant </a:t>
            </a:r>
            <a:r>
              <a:rPr lang="en-US" sz="2800" i="1" dirty="0">
                <a:solidFill>
                  <a:srgbClr val="005595"/>
                </a:solidFill>
                <a:latin typeface="Arial" charset="0"/>
                <a:cs typeface="Arial" charset="0"/>
              </a:rPr>
              <a:t>“research”</a:t>
            </a:r>
          </a:p>
          <a:p>
            <a:pPr marL="342900" indent="-342900">
              <a:spcBef>
                <a:spcPts val="600"/>
              </a:spcBef>
              <a:spcAft>
                <a:spcPts val="1200"/>
              </a:spcAft>
              <a:buClr>
                <a:schemeClr val="tx1"/>
              </a:buClr>
              <a:buFont typeface="Arial" charset="0"/>
              <a:buChar char="•"/>
            </a:pPr>
            <a:r>
              <a:rPr lang="en-US" sz="2800" dirty="0">
                <a:solidFill>
                  <a:srgbClr val="005595"/>
                </a:solidFill>
                <a:latin typeface="Arial" charset="0"/>
                <a:cs typeface="Arial" charset="0"/>
              </a:rPr>
              <a:t>Powerful tool for teaching problem- solving skills</a:t>
            </a:r>
          </a:p>
          <a:p>
            <a:pPr marL="342900" indent="-342900">
              <a:spcBef>
                <a:spcPts val="600"/>
              </a:spcBef>
              <a:spcAft>
                <a:spcPts val="1200"/>
              </a:spcAft>
              <a:buClr>
                <a:schemeClr val="tx1"/>
              </a:buClr>
              <a:buFont typeface="Arial" charset="0"/>
              <a:buChar char="•"/>
            </a:pPr>
            <a:r>
              <a:rPr lang="en-US" sz="2800" dirty="0">
                <a:solidFill>
                  <a:srgbClr val="005595"/>
                </a:solidFill>
                <a:latin typeface="Arial" charset="0"/>
                <a:cs typeface="Arial" charset="0"/>
              </a:rPr>
              <a:t>Structured approach for assessing and documenting optimization efforts</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5800" y="1219200"/>
            <a:ext cx="3429000" cy="4572000"/>
          </a:xfrm>
          <a:prstGeom prst="rect">
            <a:avLst/>
          </a:prstGeom>
          <a:effectLst>
            <a:softEdge rad="31750"/>
          </a:effectLst>
        </p:spPr>
      </p:pic>
    </p:spTree>
    <p:extLst>
      <p:ext uri="{BB962C8B-B14F-4D97-AF65-F5344CB8AC3E}">
        <p14:creationId xmlns:p14="http://schemas.microsoft.com/office/powerpoint/2010/main" val="131389745"/>
      </p:ext>
    </p:ext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lnSpc>
                <a:spcPct val="120000"/>
              </a:lnSpc>
              <a:defRPr/>
            </a:pPr>
            <a:r>
              <a:rPr lang="en-US" dirty="0"/>
              <a:t>Special Study Format</a:t>
            </a:r>
            <a:br>
              <a:rPr lang="en-US" dirty="0"/>
            </a:br>
            <a:r>
              <a:rPr lang="en-US" sz="3200" i="1" dirty="0"/>
              <a:t>“The Scientific Method”</a:t>
            </a:r>
            <a:endParaRPr lang="en-US" i="1" dirty="0"/>
          </a:p>
        </p:txBody>
      </p:sp>
      <p:sp>
        <p:nvSpPr>
          <p:cNvPr id="15363" name="Rectangle 3"/>
          <p:cNvSpPr>
            <a:spLocks noGrp="1" noChangeArrowheads="1"/>
          </p:cNvSpPr>
          <p:nvPr>
            <p:ph type="body" idx="1"/>
          </p:nvPr>
        </p:nvSpPr>
        <p:spPr>
          <a:xfrm>
            <a:off x="1066800" y="1752600"/>
            <a:ext cx="5248275" cy="4114800"/>
          </a:xfrm>
        </p:spPr>
        <p:txBody>
          <a:bodyPr/>
          <a:lstStyle/>
          <a:p>
            <a:pPr eaLnBrk="1" hangingPunct="1">
              <a:spcAft>
                <a:spcPct val="20000"/>
              </a:spcAft>
            </a:pPr>
            <a:r>
              <a:rPr lang="en-US" sz="3000" dirty="0"/>
              <a:t>Hypothesis</a:t>
            </a:r>
          </a:p>
          <a:p>
            <a:pPr eaLnBrk="1" hangingPunct="1">
              <a:spcAft>
                <a:spcPct val="20000"/>
              </a:spcAft>
            </a:pPr>
            <a:r>
              <a:rPr lang="en-US" sz="3000" dirty="0"/>
              <a:t>Approach and resources</a:t>
            </a:r>
          </a:p>
          <a:p>
            <a:pPr eaLnBrk="1" hangingPunct="1">
              <a:spcAft>
                <a:spcPct val="20000"/>
              </a:spcAft>
            </a:pPr>
            <a:r>
              <a:rPr lang="en-US" sz="3000" dirty="0"/>
              <a:t>Duration of study</a:t>
            </a:r>
          </a:p>
          <a:p>
            <a:pPr eaLnBrk="1" hangingPunct="1">
              <a:spcAft>
                <a:spcPct val="20000"/>
              </a:spcAft>
            </a:pPr>
            <a:r>
              <a:rPr lang="en-US" sz="3000" dirty="0"/>
              <a:t>Expected results</a:t>
            </a:r>
          </a:p>
          <a:p>
            <a:pPr eaLnBrk="1" hangingPunct="1">
              <a:spcAft>
                <a:spcPct val="20000"/>
              </a:spcAft>
            </a:pPr>
            <a:r>
              <a:rPr lang="en-US" sz="3000" dirty="0"/>
              <a:t>Summary and conclusions</a:t>
            </a:r>
          </a:p>
          <a:p>
            <a:pPr eaLnBrk="1" hangingPunct="1"/>
            <a:r>
              <a:rPr lang="en-US" sz="3000" dirty="0"/>
              <a:t>Implementation</a:t>
            </a:r>
          </a:p>
        </p:txBody>
      </p:sp>
    </p:spTree>
    <p:extLst>
      <p:ext uri="{BB962C8B-B14F-4D97-AF65-F5344CB8AC3E}">
        <p14:creationId xmlns:p14="http://schemas.microsoft.com/office/powerpoint/2010/main" val="489602471"/>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a:xfrm>
            <a:off x="762000" y="477838"/>
            <a:ext cx="7772400" cy="1143000"/>
          </a:xfrm>
        </p:spPr>
        <p:txBody>
          <a:bodyPr/>
          <a:lstStyle/>
          <a:p>
            <a:pPr eaLnBrk="1" hangingPunct="1">
              <a:defRPr/>
            </a:pPr>
            <a:r>
              <a:rPr lang="en-US" dirty="0"/>
              <a:t>Special Study Approach</a:t>
            </a:r>
          </a:p>
        </p:txBody>
      </p:sp>
      <p:sp>
        <p:nvSpPr>
          <p:cNvPr id="16387" name="Rectangle 3"/>
          <p:cNvSpPr>
            <a:spLocks noGrp="1" noChangeArrowheads="1"/>
          </p:cNvSpPr>
          <p:nvPr>
            <p:ph type="body" idx="1"/>
          </p:nvPr>
        </p:nvSpPr>
        <p:spPr>
          <a:xfrm>
            <a:off x="1066800" y="2001838"/>
            <a:ext cx="7772400" cy="4398962"/>
          </a:xfrm>
        </p:spPr>
        <p:txBody>
          <a:bodyPr/>
          <a:lstStyle/>
          <a:p>
            <a:pPr eaLnBrk="1" hangingPunct="1">
              <a:spcBef>
                <a:spcPts val="600"/>
              </a:spcBef>
              <a:spcAft>
                <a:spcPts val="1800"/>
              </a:spcAft>
              <a:buSzTx/>
            </a:pPr>
            <a:r>
              <a:rPr lang="en-US" sz="2800" dirty="0"/>
              <a:t>Identify topic (look at factors that impact ability to meet water quality goals) </a:t>
            </a:r>
          </a:p>
          <a:p>
            <a:pPr eaLnBrk="1" hangingPunct="1">
              <a:spcBef>
                <a:spcPts val="600"/>
              </a:spcBef>
              <a:spcAft>
                <a:spcPts val="1800"/>
              </a:spcAft>
              <a:buSzTx/>
            </a:pPr>
            <a:r>
              <a:rPr lang="en-US" sz="2800" dirty="0"/>
              <a:t>Gather information/data.</a:t>
            </a:r>
          </a:p>
          <a:p>
            <a:pPr eaLnBrk="1" hangingPunct="1">
              <a:spcBef>
                <a:spcPts val="600"/>
              </a:spcBef>
              <a:spcAft>
                <a:spcPts val="1800"/>
              </a:spcAft>
              <a:buSzTx/>
            </a:pPr>
            <a:r>
              <a:rPr lang="en-US" sz="2800" dirty="0"/>
              <a:t>Don’t make the process intimidating.</a:t>
            </a:r>
          </a:p>
          <a:p>
            <a:pPr eaLnBrk="1" hangingPunct="1">
              <a:spcBef>
                <a:spcPts val="600"/>
              </a:spcBef>
              <a:spcAft>
                <a:spcPts val="1800"/>
              </a:spcAft>
              <a:buSzTx/>
            </a:pPr>
            <a:r>
              <a:rPr lang="en-US" sz="2800" dirty="0"/>
              <a:t>Involve plant staff in development.</a:t>
            </a:r>
          </a:p>
        </p:txBody>
      </p:sp>
    </p:spTree>
    <p:extLst>
      <p:ext uri="{BB962C8B-B14F-4D97-AF65-F5344CB8AC3E}">
        <p14:creationId xmlns:p14="http://schemas.microsoft.com/office/powerpoint/2010/main" val="207319619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p:txBody>
          <a:bodyPr/>
          <a:lstStyle/>
          <a:p>
            <a:pPr eaLnBrk="1" hangingPunct="1">
              <a:defRPr/>
            </a:pPr>
            <a:r>
              <a:rPr lang="en-US" dirty="0"/>
              <a:t>Special Study Approach</a:t>
            </a:r>
            <a:r>
              <a:rPr lang="en-US" sz="3600" dirty="0"/>
              <a:t> (cont.)</a:t>
            </a:r>
            <a:endParaRPr lang="en-US" dirty="0"/>
          </a:p>
        </p:txBody>
      </p:sp>
      <p:sp>
        <p:nvSpPr>
          <p:cNvPr id="17411" name="Rectangle 3"/>
          <p:cNvSpPr>
            <a:spLocks noGrp="1" noChangeArrowheads="1"/>
          </p:cNvSpPr>
          <p:nvPr>
            <p:ph type="body" idx="1"/>
          </p:nvPr>
        </p:nvSpPr>
        <p:spPr>
          <a:xfrm>
            <a:off x="685800" y="1676400"/>
            <a:ext cx="7772400" cy="4514850"/>
          </a:xfrm>
        </p:spPr>
        <p:txBody>
          <a:bodyPr/>
          <a:lstStyle/>
          <a:p>
            <a:pPr eaLnBrk="1" hangingPunct="1">
              <a:spcBef>
                <a:spcPts val="600"/>
              </a:spcBef>
              <a:spcAft>
                <a:spcPts val="600"/>
              </a:spcAft>
            </a:pPr>
            <a:r>
              <a:rPr lang="en-US" sz="2800" dirty="0"/>
              <a:t>Hypothesis: </a:t>
            </a:r>
          </a:p>
          <a:p>
            <a:pPr lvl="1" eaLnBrk="1" hangingPunct="1">
              <a:spcBef>
                <a:spcPts val="600"/>
              </a:spcBef>
              <a:spcAft>
                <a:spcPts val="1800"/>
              </a:spcAft>
            </a:pPr>
            <a:r>
              <a:rPr lang="en-US" sz="2400" dirty="0"/>
              <a:t>Minimize variables to allow determination of a cause/effect relationship.</a:t>
            </a:r>
          </a:p>
          <a:p>
            <a:pPr eaLnBrk="1" hangingPunct="1">
              <a:spcBef>
                <a:spcPts val="600"/>
              </a:spcBef>
              <a:spcAft>
                <a:spcPts val="600"/>
              </a:spcAft>
            </a:pPr>
            <a:r>
              <a:rPr lang="en-US" sz="2800" dirty="0"/>
              <a:t>Approach and resources:</a:t>
            </a:r>
          </a:p>
          <a:p>
            <a:pPr lvl="1" eaLnBrk="1" hangingPunct="1">
              <a:spcBef>
                <a:spcPts val="600"/>
              </a:spcBef>
              <a:spcAft>
                <a:spcPts val="1200"/>
              </a:spcAft>
            </a:pPr>
            <a:r>
              <a:rPr lang="en-US" sz="2400" dirty="0"/>
              <a:t>Develop site-specific aspects of conducting the study.</a:t>
            </a:r>
          </a:p>
          <a:p>
            <a:pPr lvl="1" eaLnBrk="1" hangingPunct="1">
              <a:spcBef>
                <a:spcPts val="600"/>
              </a:spcBef>
              <a:spcAft>
                <a:spcPts val="600"/>
              </a:spcAft>
            </a:pPr>
            <a:r>
              <a:rPr lang="en-US" sz="2400" dirty="0"/>
              <a:t>Document historical data.</a:t>
            </a:r>
          </a:p>
        </p:txBody>
      </p:sp>
    </p:spTree>
    <p:extLst>
      <p:ext uri="{BB962C8B-B14F-4D97-AF65-F5344CB8AC3E}">
        <p14:creationId xmlns:p14="http://schemas.microsoft.com/office/powerpoint/2010/main" val="1228808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389887" y="38100"/>
            <a:ext cx="8001000" cy="1143000"/>
          </a:xfrm>
        </p:spPr>
        <p:txBody>
          <a:bodyPr/>
          <a:lstStyle/>
          <a:p>
            <a:pPr eaLnBrk="1" hangingPunct="1">
              <a:defRPr/>
            </a:pPr>
            <a:r>
              <a:rPr lang="en-US" sz="3300" dirty="0"/>
              <a:t>Tube and Plate Settlers</a:t>
            </a:r>
          </a:p>
        </p:txBody>
      </p:sp>
      <p:sp>
        <p:nvSpPr>
          <p:cNvPr id="18435" name="Rectangle 4"/>
          <p:cNvSpPr>
            <a:spLocks noGrp="1" noChangeArrowheads="1"/>
          </p:cNvSpPr>
          <p:nvPr>
            <p:ph type="body" sz="half" idx="2"/>
          </p:nvPr>
        </p:nvSpPr>
        <p:spPr>
          <a:xfrm>
            <a:off x="685800" y="990600"/>
            <a:ext cx="8153400" cy="4114800"/>
          </a:xfrm>
        </p:spPr>
        <p:txBody>
          <a:bodyPr/>
          <a:lstStyle/>
          <a:p>
            <a:pPr eaLnBrk="1" hangingPunct="1">
              <a:spcAft>
                <a:spcPct val="40000"/>
              </a:spcAft>
            </a:pPr>
            <a:r>
              <a:rPr lang="en-US" sz="2400" dirty="0"/>
              <a:t>Same concepts as sedimentation basins, but can be operated at higher loading rates.</a:t>
            </a:r>
          </a:p>
          <a:p>
            <a:pPr eaLnBrk="1" hangingPunct="1">
              <a:spcAft>
                <a:spcPct val="40000"/>
              </a:spcAft>
            </a:pPr>
            <a:r>
              <a:rPr lang="en-US" sz="2400" dirty="0"/>
              <a:t>Tubes and plates placed in a basin decrease the distance the particles have to settle out (i.e., particles only need to settle to the surface of the tube or plate below ~ 2 inches)</a:t>
            </a:r>
          </a:p>
          <a:p>
            <a:pPr eaLnBrk="1" hangingPunct="1">
              <a:spcAft>
                <a:spcPct val="40000"/>
              </a:spcAft>
            </a:pPr>
            <a:r>
              <a:rPr lang="en-US" sz="2400" dirty="0"/>
              <a:t>Tubes and plates are inclined (typically 60°) to allow collected sludge to slide down to the bottom of the basin for removal.</a:t>
            </a:r>
          </a:p>
          <a:p>
            <a:pPr eaLnBrk="1" hangingPunct="1">
              <a:spcAft>
                <a:spcPct val="40000"/>
              </a:spcAft>
            </a:pPr>
            <a:r>
              <a:rPr lang="en-US" sz="2400" dirty="0"/>
              <a:t>Generally, a space of 2 inches is provided between the tube walls or plates to maximize settling efficiency.</a:t>
            </a:r>
          </a:p>
          <a:p>
            <a:pPr eaLnBrk="1" hangingPunct="1">
              <a:spcAft>
                <a:spcPct val="40000"/>
              </a:spcAft>
            </a:pPr>
            <a:endParaRPr lang="en-US" sz="2400" dirty="0"/>
          </a:p>
        </p:txBody>
      </p:sp>
    </p:spTree>
    <p:extLst>
      <p:ext uri="{BB962C8B-B14F-4D97-AF65-F5344CB8AC3E}">
        <p14:creationId xmlns:p14="http://schemas.microsoft.com/office/powerpoint/2010/main" val="56190436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736600" y="381000"/>
            <a:ext cx="7772400" cy="1143000"/>
          </a:xfrm>
        </p:spPr>
        <p:txBody>
          <a:bodyPr/>
          <a:lstStyle/>
          <a:p>
            <a:pPr eaLnBrk="1" hangingPunct="1">
              <a:lnSpc>
                <a:spcPct val="90000"/>
              </a:lnSpc>
              <a:defRPr/>
            </a:pPr>
            <a:r>
              <a:rPr lang="en-US" dirty="0"/>
              <a:t>Special Study Approach</a:t>
            </a:r>
            <a:r>
              <a:rPr lang="en-US" sz="3600" dirty="0"/>
              <a:t> (cont.)</a:t>
            </a:r>
            <a:endParaRPr lang="en-US" dirty="0"/>
          </a:p>
        </p:txBody>
      </p:sp>
      <p:sp>
        <p:nvSpPr>
          <p:cNvPr id="18435" name="Rectangle 3"/>
          <p:cNvSpPr>
            <a:spLocks noGrp="1" noChangeArrowheads="1"/>
          </p:cNvSpPr>
          <p:nvPr>
            <p:ph type="body" idx="1"/>
          </p:nvPr>
        </p:nvSpPr>
        <p:spPr>
          <a:xfrm>
            <a:off x="508000" y="1600200"/>
            <a:ext cx="8039100" cy="4343400"/>
          </a:xfrm>
        </p:spPr>
        <p:txBody>
          <a:bodyPr/>
          <a:lstStyle/>
          <a:p>
            <a:pPr eaLnBrk="1" hangingPunct="1">
              <a:spcBef>
                <a:spcPts val="600"/>
              </a:spcBef>
              <a:spcAft>
                <a:spcPts val="600"/>
              </a:spcAft>
            </a:pPr>
            <a:r>
              <a:rPr lang="en-US" sz="3000" dirty="0"/>
              <a:t>Duration of study:</a:t>
            </a:r>
          </a:p>
          <a:p>
            <a:pPr lvl="1" eaLnBrk="1" hangingPunct="1">
              <a:spcBef>
                <a:spcPts val="600"/>
              </a:spcBef>
              <a:spcAft>
                <a:spcPts val="1200"/>
              </a:spcAft>
            </a:pPr>
            <a:r>
              <a:rPr lang="en-US" sz="2600" dirty="0"/>
              <a:t>Allow time to collect background performance data (before/after process change).</a:t>
            </a:r>
          </a:p>
          <a:p>
            <a:pPr lvl="1" eaLnBrk="1" hangingPunct="1">
              <a:spcBef>
                <a:spcPts val="600"/>
              </a:spcBef>
              <a:spcAft>
                <a:spcPts val="1800"/>
              </a:spcAft>
            </a:pPr>
            <a:r>
              <a:rPr lang="en-US" sz="2600" dirty="0"/>
              <a:t>Establish timeframe that will allow development of reliable results.</a:t>
            </a:r>
          </a:p>
          <a:p>
            <a:pPr eaLnBrk="1" hangingPunct="1">
              <a:spcBef>
                <a:spcPts val="600"/>
              </a:spcBef>
              <a:spcAft>
                <a:spcPts val="600"/>
              </a:spcAft>
            </a:pPr>
            <a:r>
              <a:rPr lang="en-US" sz="3000" dirty="0"/>
              <a:t>Expected results:</a:t>
            </a:r>
          </a:p>
          <a:p>
            <a:pPr lvl="1" eaLnBrk="1" hangingPunct="1">
              <a:spcBef>
                <a:spcPts val="600"/>
              </a:spcBef>
              <a:spcAft>
                <a:spcPts val="600"/>
              </a:spcAft>
            </a:pPr>
            <a:r>
              <a:rPr lang="en-US" sz="2600" dirty="0"/>
              <a:t>Define expected results and limitations of the study.</a:t>
            </a:r>
          </a:p>
        </p:txBody>
      </p:sp>
    </p:spTree>
    <p:extLst>
      <p:ext uri="{BB962C8B-B14F-4D97-AF65-F5344CB8AC3E}">
        <p14:creationId xmlns:p14="http://schemas.microsoft.com/office/powerpoint/2010/main" val="250009110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685800" y="76200"/>
            <a:ext cx="7772400" cy="914400"/>
          </a:xfrm>
        </p:spPr>
        <p:txBody>
          <a:bodyPr/>
          <a:lstStyle/>
          <a:p>
            <a:pPr eaLnBrk="1" hangingPunct="1">
              <a:defRPr/>
            </a:pPr>
            <a:r>
              <a:rPr lang="en-US" sz="3600" dirty="0"/>
              <a:t>Special Study Approach (cont.)</a:t>
            </a:r>
            <a:endParaRPr lang="en-US" dirty="0"/>
          </a:p>
        </p:txBody>
      </p:sp>
      <p:sp>
        <p:nvSpPr>
          <p:cNvPr id="19459" name="Rectangle 3"/>
          <p:cNvSpPr>
            <a:spLocks noGrp="1" noChangeArrowheads="1"/>
          </p:cNvSpPr>
          <p:nvPr>
            <p:ph type="body" idx="1"/>
          </p:nvPr>
        </p:nvSpPr>
        <p:spPr>
          <a:xfrm>
            <a:off x="685800" y="992459"/>
            <a:ext cx="8305800" cy="5486400"/>
          </a:xfrm>
        </p:spPr>
        <p:txBody>
          <a:bodyPr/>
          <a:lstStyle/>
          <a:p>
            <a:pPr eaLnBrk="1" hangingPunct="1">
              <a:spcBef>
                <a:spcPts val="600"/>
              </a:spcBef>
              <a:spcAft>
                <a:spcPts val="600"/>
              </a:spcAft>
            </a:pPr>
            <a:r>
              <a:rPr lang="en-US" dirty="0"/>
              <a:t>Summary and Conclusions:</a:t>
            </a:r>
          </a:p>
          <a:p>
            <a:pPr lvl="1" eaLnBrk="1" hangingPunct="1">
              <a:spcBef>
                <a:spcPts val="600"/>
              </a:spcBef>
              <a:spcAft>
                <a:spcPts val="1200"/>
              </a:spcAft>
            </a:pPr>
            <a:r>
              <a:rPr lang="en-US" dirty="0"/>
              <a:t>Complete after special study activities.</a:t>
            </a:r>
          </a:p>
          <a:p>
            <a:pPr lvl="1" eaLnBrk="1" hangingPunct="1">
              <a:spcBef>
                <a:spcPts val="600"/>
              </a:spcBef>
              <a:spcAft>
                <a:spcPts val="1200"/>
              </a:spcAft>
            </a:pPr>
            <a:r>
              <a:rPr lang="en-US" dirty="0"/>
              <a:t>Summarize data (tables, charts).</a:t>
            </a:r>
          </a:p>
          <a:p>
            <a:pPr lvl="1" eaLnBrk="1" hangingPunct="1">
              <a:spcBef>
                <a:spcPts val="600"/>
              </a:spcBef>
              <a:spcAft>
                <a:spcPts val="1200"/>
              </a:spcAft>
            </a:pPr>
            <a:r>
              <a:rPr lang="en-US" dirty="0"/>
              <a:t>List key findings relative to hypothesis.</a:t>
            </a:r>
          </a:p>
          <a:p>
            <a:pPr lvl="1" eaLnBrk="1" hangingPunct="1">
              <a:spcBef>
                <a:spcPts val="600"/>
              </a:spcBef>
              <a:spcAft>
                <a:spcPts val="1800"/>
              </a:spcAft>
            </a:pPr>
            <a:r>
              <a:rPr lang="en-US" dirty="0"/>
              <a:t>Use as foundation for changing current practices (operations, design, administrative, etc.).</a:t>
            </a:r>
          </a:p>
          <a:p>
            <a:pPr eaLnBrk="1" hangingPunct="1">
              <a:spcBef>
                <a:spcPts val="600"/>
              </a:spcBef>
              <a:spcAft>
                <a:spcPts val="600"/>
              </a:spcAft>
            </a:pPr>
            <a:r>
              <a:rPr lang="en-US" dirty="0"/>
              <a:t>Implementation:</a:t>
            </a:r>
          </a:p>
          <a:p>
            <a:pPr lvl="1" eaLnBrk="1" hangingPunct="1">
              <a:spcBef>
                <a:spcPts val="600"/>
              </a:spcBef>
              <a:spcAft>
                <a:spcPts val="1200"/>
              </a:spcAft>
            </a:pPr>
            <a:r>
              <a:rPr lang="en-US" dirty="0"/>
              <a:t>Completed after conclusions have been developed.</a:t>
            </a:r>
          </a:p>
          <a:p>
            <a:pPr lvl="1" eaLnBrk="1" hangingPunct="1">
              <a:spcBef>
                <a:spcPts val="600"/>
              </a:spcBef>
              <a:spcAft>
                <a:spcPts val="1200"/>
              </a:spcAft>
            </a:pPr>
            <a:r>
              <a:rPr lang="en-US" dirty="0"/>
              <a:t>Basis for full-scale plant operational changes.</a:t>
            </a:r>
          </a:p>
          <a:p>
            <a:pPr lvl="1" eaLnBrk="1" hangingPunct="1">
              <a:spcBef>
                <a:spcPts val="600"/>
              </a:spcBef>
              <a:spcAft>
                <a:spcPts val="600"/>
              </a:spcAft>
            </a:pPr>
            <a:r>
              <a:rPr lang="en-US" dirty="0"/>
              <a:t>Demonstrates to staff and administration site-specific problem- solving approach (efforts result in verification or change).</a:t>
            </a:r>
          </a:p>
          <a:p>
            <a:pPr lvl="1" eaLnBrk="1" hangingPunct="1">
              <a:lnSpc>
                <a:spcPct val="90000"/>
              </a:lnSpc>
              <a:spcBef>
                <a:spcPts val="600"/>
              </a:spcBef>
              <a:spcAft>
                <a:spcPts val="600"/>
              </a:spcAft>
            </a:pPr>
            <a:endParaRPr lang="en-US" sz="2000" dirty="0"/>
          </a:p>
        </p:txBody>
      </p:sp>
    </p:spTree>
    <p:extLst>
      <p:ext uri="{BB962C8B-B14F-4D97-AF65-F5344CB8AC3E}">
        <p14:creationId xmlns:p14="http://schemas.microsoft.com/office/powerpoint/2010/main" val="318934851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673100" y="919795"/>
            <a:ext cx="8470900" cy="299405"/>
          </a:xfrm>
        </p:spPr>
        <p:txBody>
          <a:bodyPr/>
          <a:lstStyle/>
          <a:p>
            <a:pPr eaLnBrk="1" hangingPunct="1">
              <a:defRPr/>
            </a:pPr>
            <a:r>
              <a:rPr lang="en-US" sz="2800" dirty="0"/>
              <a:t>Special Study Example – Post Backwash Spikes </a:t>
            </a:r>
            <a:br>
              <a:rPr lang="en-US" sz="2800" dirty="0"/>
            </a:br>
            <a:br>
              <a:rPr lang="en-US" sz="2800" dirty="0"/>
            </a:br>
            <a:endParaRPr lang="en-US" sz="2400" dirty="0"/>
          </a:p>
        </p:txBody>
      </p:sp>
      <p:sp>
        <p:nvSpPr>
          <p:cNvPr id="19459" name="Rectangle 3"/>
          <p:cNvSpPr>
            <a:spLocks noGrp="1" noChangeArrowheads="1"/>
          </p:cNvSpPr>
          <p:nvPr>
            <p:ph type="body" idx="1"/>
          </p:nvPr>
        </p:nvSpPr>
        <p:spPr>
          <a:xfrm>
            <a:off x="571500" y="1062570"/>
            <a:ext cx="8305800" cy="3178628"/>
          </a:xfrm>
        </p:spPr>
        <p:txBody>
          <a:bodyPr/>
          <a:lstStyle/>
          <a:p>
            <a:pPr eaLnBrk="1" hangingPunct="1"/>
            <a:r>
              <a:rPr lang="en-US" sz="2200" dirty="0">
                <a:solidFill>
                  <a:srgbClr val="C00000"/>
                </a:solidFill>
              </a:rPr>
              <a:t>Identified Problem:</a:t>
            </a:r>
            <a:endParaRPr lang="en-US" dirty="0">
              <a:solidFill>
                <a:srgbClr val="C00000"/>
              </a:solidFill>
            </a:endParaRPr>
          </a:p>
          <a:p>
            <a:pPr lvl="1" eaLnBrk="1" hangingPunct="1">
              <a:spcAft>
                <a:spcPct val="35000"/>
              </a:spcAft>
            </a:pPr>
            <a:r>
              <a:rPr lang="en-US" dirty="0"/>
              <a:t>After filter-to-waste, turbidity spikes to more than 0.3 NTU and it takes another 15 minutes to drop below 0.1 NTU.</a:t>
            </a:r>
          </a:p>
          <a:p>
            <a:pPr marL="0" indent="0" eaLnBrk="1" hangingPunct="1">
              <a:buNone/>
            </a:pPr>
            <a:endParaRPr lang="en-US" sz="18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3100" y="1981200"/>
            <a:ext cx="7777525" cy="4565455"/>
          </a:xfrm>
          <a:prstGeom prst="rect">
            <a:avLst/>
          </a:prstGeom>
        </p:spPr>
      </p:pic>
      <p:sp>
        <p:nvSpPr>
          <p:cNvPr id="9" name="Text Box 9"/>
          <p:cNvSpPr txBox="1">
            <a:spLocks noChangeArrowheads="1"/>
          </p:cNvSpPr>
          <p:nvPr/>
        </p:nvSpPr>
        <p:spPr bwMode="auto">
          <a:xfrm>
            <a:off x="4343400" y="4766846"/>
            <a:ext cx="35052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sz="1600" b="1" dirty="0">
                <a:latin typeface="Univers" pitchFamily="34" charset="0"/>
              </a:rPr>
              <a:t>Return to Service Turbidity</a:t>
            </a:r>
          </a:p>
        </p:txBody>
      </p:sp>
      <p:cxnSp>
        <p:nvCxnSpPr>
          <p:cNvPr id="8" name="Straight Arrow Connector 7"/>
          <p:cNvCxnSpPr/>
          <p:nvPr/>
        </p:nvCxnSpPr>
        <p:spPr bwMode="auto">
          <a:xfrm>
            <a:off x="4724400" y="5105400"/>
            <a:ext cx="2743200" cy="0"/>
          </a:xfrm>
          <a:prstGeom prst="straightConnector1">
            <a:avLst/>
          </a:prstGeom>
          <a:solidFill>
            <a:schemeClr val="accent1"/>
          </a:solidFill>
          <a:ln w="25400" cap="flat" cmpd="sng" algn="ctr">
            <a:solidFill>
              <a:schemeClr val="tx1"/>
            </a:solidFill>
            <a:prstDash val="solid"/>
            <a:round/>
            <a:headEnd type="triangle"/>
            <a:tailEnd type="triangle"/>
          </a:ln>
          <a:effectLst/>
        </p:spPr>
      </p:cxnSp>
    </p:spTree>
    <p:extLst>
      <p:ext uri="{BB962C8B-B14F-4D97-AF65-F5344CB8AC3E}">
        <p14:creationId xmlns:p14="http://schemas.microsoft.com/office/powerpoint/2010/main" val="333031116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673100" y="870857"/>
            <a:ext cx="8470900" cy="348343"/>
          </a:xfrm>
        </p:spPr>
        <p:txBody>
          <a:bodyPr/>
          <a:lstStyle/>
          <a:p>
            <a:pPr eaLnBrk="1" hangingPunct="1">
              <a:defRPr/>
            </a:pPr>
            <a:r>
              <a:rPr lang="en-US" sz="2800" dirty="0"/>
              <a:t>Special Study Example – Post backwash spikes </a:t>
            </a:r>
            <a:br>
              <a:rPr lang="en-US" sz="2800" dirty="0"/>
            </a:br>
            <a:br>
              <a:rPr lang="en-US" sz="2800" dirty="0"/>
            </a:br>
            <a:endParaRPr lang="en-US" sz="2400" dirty="0"/>
          </a:p>
        </p:txBody>
      </p:sp>
      <p:sp>
        <p:nvSpPr>
          <p:cNvPr id="19459" name="Rectangle 3"/>
          <p:cNvSpPr>
            <a:spLocks noGrp="1" noChangeArrowheads="1"/>
          </p:cNvSpPr>
          <p:nvPr>
            <p:ph type="body" idx="1"/>
          </p:nvPr>
        </p:nvSpPr>
        <p:spPr>
          <a:xfrm>
            <a:off x="609600" y="1045028"/>
            <a:ext cx="8305800" cy="3352800"/>
          </a:xfrm>
        </p:spPr>
        <p:txBody>
          <a:bodyPr/>
          <a:lstStyle/>
          <a:p>
            <a:pPr eaLnBrk="1" hangingPunct="1"/>
            <a:r>
              <a:rPr lang="en-US" sz="2200" dirty="0">
                <a:solidFill>
                  <a:srgbClr val="C00000"/>
                </a:solidFill>
              </a:rPr>
              <a:t>Hypothesis:</a:t>
            </a:r>
          </a:p>
          <a:p>
            <a:pPr lvl="1" eaLnBrk="1" hangingPunct="1">
              <a:spcAft>
                <a:spcPct val="35000"/>
              </a:spcAft>
            </a:pPr>
            <a:r>
              <a:rPr lang="en-US" dirty="0"/>
              <a:t>Since filter-to-waste turbidity was always very stable and usually less than 0.1 NTU, the integrity of the turbidity data was suspected.</a:t>
            </a:r>
          </a:p>
          <a:p>
            <a:pPr eaLnBrk="1" hangingPunct="1"/>
            <a:r>
              <a:rPr lang="en-US" sz="2200" dirty="0">
                <a:solidFill>
                  <a:srgbClr val="C00000"/>
                </a:solidFill>
              </a:rPr>
              <a:t>Approach:</a:t>
            </a:r>
          </a:p>
          <a:p>
            <a:pPr lvl="1" eaLnBrk="1" hangingPunct="1">
              <a:spcAft>
                <a:spcPct val="35000"/>
              </a:spcAft>
            </a:pPr>
            <a:r>
              <a:rPr lang="en-US" dirty="0"/>
              <a:t>Investigate source and transmission of filter effluent turbidity data.</a:t>
            </a:r>
          </a:p>
        </p:txBody>
      </p:sp>
    </p:spTree>
    <p:extLst>
      <p:ext uri="{BB962C8B-B14F-4D97-AF65-F5344CB8AC3E}">
        <p14:creationId xmlns:p14="http://schemas.microsoft.com/office/powerpoint/2010/main" val="114040747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Line 10"/>
          <p:cNvSpPr>
            <a:spLocks noChangeShapeType="1"/>
          </p:cNvSpPr>
          <p:nvPr/>
        </p:nvSpPr>
        <p:spPr bwMode="auto">
          <a:xfrm>
            <a:off x="5943600" y="4419600"/>
            <a:ext cx="0" cy="990600"/>
          </a:xfrm>
          <a:prstGeom prst="line">
            <a:avLst/>
          </a:prstGeom>
          <a:noFill/>
          <a:ln w="63500" cap="sq">
            <a:solidFill>
              <a:schemeClr val="tx1"/>
            </a:solidFill>
            <a:round/>
            <a:headEnd type="none" w="sm" len="sm"/>
            <a:tailEnd type="triangle" w="med" len="lg"/>
          </a:ln>
          <a:extLst>
            <a:ext uri="{909E8E84-426E-40DD-AFC4-6F175D3DCCD1}">
              <a14:hiddenFill xmlns:a14="http://schemas.microsoft.com/office/drawing/2010/main">
                <a:noFill/>
              </a14:hiddenFill>
            </a:ext>
          </a:extLst>
        </p:spPr>
        <p:txBody>
          <a:bodyPr/>
          <a:lstStyle/>
          <a:p>
            <a:endParaRPr lang="en-US" dirty="0"/>
          </a:p>
        </p:txBody>
      </p:sp>
      <p:sp>
        <p:nvSpPr>
          <p:cNvPr id="146434" name="Rectangle 2"/>
          <p:cNvSpPr>
            <a:spLocks noGrp="1" noChangeArrowheads="1"/>
          </p:cNvSpPr>
          <p:nvPr>
            <p:ph type="title"/>
          </p:nvPr>
        </p:nvSpPr>
        <p:spPr>
          <a:xfrm>
            <a:off x="673100" y="919795"/>
            <a:ext cx="8470900" cy="299405"/>
          </a:xfrm>
        </p:spPr>
        <p:txBody>
          <a:bodyPr/>
          <a:lstStyle/>
          <a:p>
            <a:pPr eaLnBrk="1" hangingPunct="1">
              <a:defRPr/>
            </a:pPr>
            <a:r>
              <a:rPr lang="en-US" sz="2800" dirty="0"/>
              <a:t>Special Study Example – Post Backwash Spikes </a:t>
            </a:r>
            <a:br>
              <a:rPr lang="en-US" sz="2800" dirty="0"/>
            </a:br>
            <a:br>
              <a:rPr lang="en-US" sz="2800" dirty="0"/>
            </a:br>
            <a:endParaRPr lang="en-US" sz="2400" dirty="0"/>
          </a:p>
        </p:txBody>
      </p:sp>
      <p:sp>
        <p:nvSpPr>
          <p:cNvPr id="19459" name="Rectangle 3"/>
          <p:cNvSpPr>
            <a:spLocks noGrp="1" noChangeArrowheads="1"/>
          </p:cNvSpPr>
          <p:nvPr>
            <p:ph type="body" idx="1"/>
          </p:nvPr>
        </p:nvSpPr>
        <p:spPr>
          <a:xfrm>
            <a:off x="609600" y="1045028"/>
            <a:ext cx="8305800" cy="3352800"/>
          </a:xfrm>
        </p:spPr>
        <p:txBody>
          <a:bodyPr/>
          <a:lstStyle/>
          <a:p>
            <a:pPr marL="0" indent="0" eaLnBrk="1" hangingPunct="1">
              <a:buNone/>
            </a:pPr>
            <a:r>
              <a:rPr lang="en-US" sz="1800" dirty="0"/>
              <a:t>Sample tap does not reflect filter-to-waste turbidity during filter-to-waste.</a:t>
            </a:r>
          </a:p>
          <a:p>
            <a:pPr marL="0" indent="0" eaLnBrk="1" hangingPunct="1">
              <a:buNone/>
            </a:pPr>
            <a:endParaRPr lang="en-US" sz="1800" dirty="0"/>
          </a:p>
        </p:txBody>
      </p:sp>
      <p:sp>
        <p:nvSpPr>
          <p:cNvPr id="7" name="Rectangle 3"/>
          <p:cNvSpPr>
            <a:spLocks noChangeArrowheads="1"/>
          </p:cNvSpPr>
          <p:nvPr/>
        </p:nvSpPr>
        <p:spPr bwMode="auto">
          <a:xfrm>
            <a:off x="457200" y="1828800"/>
            <a:ext cx="3200400" cy="3048000"/>
          </a:xfrm>
          <a:prstGeom prst="rect">
            <a:avLst/>
          </a:prstGeom>
          <a:solidFill>
            <a:srgbClr val="0070C0"/>
          </a:solid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dirty="0"/>
          </a:p>
        </p:txBody>
      </p:sp>
      <p:sp>
        <p:nvSpPr>
          <p:cNvPr id="8" name="Text Box 4"/>
          <p:cNvSpPr txBox="1">
            <a:spLocks noChangeArrowheads="1"/>
          </p:cNvSpPr>
          <p:nvPr/>
        </p:nvSpPr>
        <p:spPr bwMode="auto">
          <a:xfrm>
            <a:off x="1524000" y="3032124"/>
            <a:ext cx="1295400" cy="579438"/>
          </a:xfrm>
          <a:prstGeom prst="rect">
            <a:avLst/>
          </a:prstGeom>
          <a:noFill/>
          <a:ln w="12700" cap="sq">
            <a:noFill/>
            <a:miter lim="800000"/>
            <a:headEnd type="none" w="sm" len="sm"/>
            <a:tailEnd type="none" w="sm" len="sm"/>
          </a:ln>
        </p:spPr>
        <p:txBody>
          <a:bodyPr>
            <a:spAutoFit/>
          </a:bodyPr>
          <a:lstStyle/>
          <a:p>
            <a:pPr eaLnBrk="0" hangingPunct="0">
              <a:spcBef>
                <a:spcPct val="50000"/>
              </a:spcBef>
              <a:defRPr/>
            </a:pPr>
            <a:r>
              <a:rPr lang="en-US" sz="3200" dirty="0">
                <a:solidFill>
                  <a:schemeClr val="bg1"/>
                </a:solidFill>
                <a:latin typeface="Univers" pitchFamily="34" charset="0"/>
              </a:rPr>
              <a:t>Filter</a:t>
            </a:r>
          </a:p>
        </p:txBody>
      </p:sp>
      <p:sp>
        <p:nvSpPr>
          <p:cNvPr id="9" name="AutoShape 5"/>
          <p:cNvSpPr>
            <a:spLocks noChangeArrowheads="1"/>
          </p:cNvSpPr>
          <p:nvPr/>
        </p:nvSpPr>
        <p:spPr bwMode="auto">
          <a:xfrm>
            <a:off x="3657600" y="4114800"/>
            <a:ext cx="4495800" cy="381000"/>
          </a:xfrm>
          <a:prstGeom prst="rightArrow">
            <a:avLst>
              <a:gd name="adj1" fmla="val 50000"/>
              <a:gd name="adj2" fmla="val 295000"/>
            </a:avLst>
          </a:prstGeom>
          <a:gradFill flip="none" rotWithShape="1">
            <a:gsLst>
              <a:gs pos="87000">
                <a:srgbClr val="0070C0"/>
              </a:gs>
              <a:gs pos="46000">
                <a:srgbClr val="00B0F0"/>
              </a:gs>
              <a:gs pos="0">
                <a:schemeClr val="bg1"/>
              </a:gs>
            </a:gsLst>
            <a:path path="circle">
              <a:fillToRect l="100000" b="100000"/>
            </a:path>
            <a:tileRect t="-100000" r="-100000"/>
          </a:gradFill>
          <a:ln w="12700" cap="sq">
            <a:solidFill>
              <a:schemeClr val="tx1"/>
            </a:solidFill>
            <a:miter lim="800000"/>
            <a:headEnd type="none" w="sm" len="sm"/>
            <a:tailEnd type="none" w="sm" len="sm"/>
          </a:ln>
        </p:spPr>
        <p:txBody>
          <a:bodyPr wrap="none" anchor="ctr"/>
          <a:lstStyle/>
          <a:p>
            <a:endParaRPr lang="en-US" dirty="0"/>
          </a:p>
        </p:txBody>
      </p:sp>
      <p:sp>
        <p:nvSpPr>
          <p:cNvPr id="10" name="AutoShape 6"/>
          <p:cNvSpPr>
            <a:spLocks noChangeArrowheads="1"/>
          </p:cNvSpPr>
          <p:nvPr/>
        </p:nvSpPr>
        <p:spPr bwMode="auto">
          <a:xfrm>
            <a:off x="4495800" y="2605088"/>
            <a:ext cx="228600" cy="1600200"/>
          </a:xfrm>
          <a:prstGeom prst="upArrow">
            <a:avLst>
              <a:gd name="adj1" fmla="val 50000"/>
              <a:gd name="adj2" fmla="val 175000"/>
            </a:avLst>
          </a:prstGeom>
          <a:solidFill>
            <a:srgbClr val="0070C0"/>
          </a:solid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dirty="0"/>
          </a:p>
        </p:txBody>
      </p:sp>
      <p:sp>
        <p:nvSpPr>
          <p:cNvPr id="11" name="Text Box 7"/>
          <p:cNvSpPr txBox="1">
            <a:spLocks noChangeArrowheads="1"/>
          </p:cNvSpPr>
          <p:nvPr/>
        </p:nvSpPr>
        <p:spPr bwMode="auto">
          <a:xfrm>
            <a:off x="4838700" y="5467350"/>
            <a:ext cx="2209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dirty="0">
                <a:latin typeface="Univers" pitchFamily="34" charset="0"/>
              </a:rPr>
              <a:t>Turbidimeter  Sample Tap</a:t>
            </a:r>
          </a:p>
        </p:txBody>
      </p:sp>
      <p:sp>
        <p:nvSpPr>
          <p:cNvPr id="12" name="Text Box 8"/>
          <p:cNvSpPr txBox="1">
            <a:spLocks noChangeArrowheads="1"/>
          </p:cNvSpPr>
          <p:nvPr/>
        </p:nvSpPr>
        <p:spPr bwMode="auto">
          <a:xfrm>
            <a:off x="4419600" y="1752600"/>
            <a:ext cx="2438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dirty="0">
                <a:latin typeface="Univers" pitchFamily="34" charset="0"/>
              </a:rPr>
              <a:t>Filter-to-Waste Line</a:t>
            </a:r>
          </a:p>
        </p:txBody>
      </p:sp>
      <p:sp>
        <p:nvSpPr>
          <p:cNvPr id="14" name="Text Box 9"/>
          <p:cNvSpPr txBox="1">
            <a:spLocks noChangeArrowheads="1"/>
          </p:cNvSpPr>
          <p:nvPr/>
        </p:nvSpPr>
        <p:spPr bwMode="auto">
          <a:xfrm>
            <a:off x="7467600" y="3200400"/>
            <a:ext cx="1676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dirty="0">
                <a:latin typeface="Univers" pitchFamily="34" charset="0"/>
              </a:rPr>
              <a:t>Filter to Clearwell</a:t>
            </a:r>
          </a:p>
        </p:txBody>
      </p:sp>
      <p:sp>
        <p:nvSpPr>
          <p:cNvPr id="2" name="Flowchart: Collate 1"/>
          <p:cNvSpPr/>
          <p:nvPr/>
        </p:nvSpPr>
        <p:spPr bwMode="auto">
          <a:xfrm rot="5400000">
            <a:off x="5029200" y="4171327"/>
            <a:ext cx="304800" cy="290512"/>
          </a:xfrm>
          <a:prstGeom prst="flowChartCollat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5" name="Flowchart: Collate 14"/>
          <p:cNvSpPr/>
          <p:nvPr/>
        </p:nvSpPr>
        <p:spPr bwMode="auto">
          <a:xfrm rot="10800000">
            <a:off x="4453983" y="3639545"/>
            <a:ext cx="304800" cy="290512"/>
          </a:xfrm>
          <a:prstGeom prst="flowChartCollat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Tree>
    <p:extLst>
      <p:ext uri="{BB962C8B-B14F-4D97-AF65-F5344CB8AC3E}">
        <p14:creationId xmlns:p14="http://schemas.microsoft.com/office/powerpoint/2010/main" val="338822573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673100" y="870857"/>
            <a:ext cx="8470900" cy="348343"/>
          </a:xfrm>
        </p:spPr>
        <p:txBody>
          <a:bodyPr/>
          <a:lstStyle/>
          <a:p>
            <a:pPr eaLnBrk="1" hangingPunct="1">
              <a:defRPr/>
            </a:pPr>
            <a:r>
              <a:rPr lang="en-US" sz="2800" dirty="0"/>
              <a:t>Special Study Example – Post backwash spikes </a:t>
            </a:r>
            <a:br>
              <a:rPr lang="en-US" sz="2800" dirty="0"/>
            </a:br>
            <a:br>
              <a:rPr lang="en-US" sz="2800" dirty="0"/>
            </a:br>
            <a:endParaRPr lang="en-US" sz="2400" dirty="0"/>
          </a:p>
        </p:txBody>
      </p:sp>
      <p:sp>
        <p:nvSpPr>
          <p:cNvPr id="19459" name="Rectangle 3"/>
          <p:cNvSpPr>
            <a:spLocks noGrp="1" noChangeArrowheads="1"/>
          </p:cNvSpPr>
          <p:nvPr>
            <p:ph type="body" idx="1"/>
          </p:nvPr>
        </p:nvSpPr>
        <p:spPr>
          <a:xfrm>
            <a:off x="533400" y="1219200"/>
            <a:ext cx="8305800" cy="3407228"/>
          </a:xfrm>
        </p:spPr>
        <p:txBody>
          <a:bodyPr/>
          <a:lstStyle/>
          <a:p>
            <a:pPr eaLnBrk="1" hangingPunct="1">
              <a:spcBef>
                <a:spcPts val="600"/>
              </a:spcBef>
              <a:spcAft>
                <a:spcPts val="400"/>
              </a:spcAft>
            </a:pPr>
            <a:r>
              <a:rPr lang="en-US" dirty="0">
                <a:solidFill>
                  <a:srgbClr val="C00000"/>
                </a:solidFill>
              </a:rPr>
              <a:t>Conclusions:</a:t>
            </a:r>
          </a:p>
          <a:p>
            <a:pPr lvl="1" eaLnBrk="1" hangingPunct="1">
              <a:spcBef>
                <a:spcPts val="600"/>
              </a:spcBef>
              <a:spcAft>
                <a:spcPts val="1200"/>
              </a:spcAft>
            </a:pPr>
            <a:r>
              <a:rPr lang="en-US" dirty="0"/>
              <a:t>Optimized filter performance was not demonstrable with current sampling location</a:t>
            </a:r>
          </a:p>
          <a:p>
            <a:pPr eaLnBrk="1" hangingPunct="1">
              <a:spcBef>
                <a:spcPts val="600"/>
              </a:spcBef>
              <a:spcAft>
                <a:spcPts val="400"/>
              </a:spcAft>
            </a:pPr>
            <a:r>
              <a:rPr lang="en-US" dirty="0">
                <a:solidFill>
                  <a:srgbClr val="C00000"/>
                </a:solidFill>
              </a:rPr>
              <a:t>Implementation:</a:t>
            </a:r>
          </a:p>
          <a:p>
            <a:pPr lvl="1" eaLnBrk="1" hangingPunct="1">
              <a:spcBef>
                <a:spcPts val="600"/>
              </a:spcBef>
              <a:spcAft>
                <a:spcPts val="600"/>
              </a:spcAft>
            </a:pPr>
            <a:r>
              <a:rPr lang="en-US" sz="2000" dirty="0">
                <a:ea typeface="+mn-ea"/>
                <a:cs typeface="+mn-cs"/>
              </a:rPr>
              <a:t>Change sample location and modify data handling to be able to account for filter-to-waste turbidity.</a:t>
            </a:r>
          </a:p>
          <a:p>
            <a:pPr lvl="1" eaLnBrk="1" hangingPunct="1">
              <a:spcAft>
                <a:spcPct val="35000"/>
              </a:spcAft>
            </a:pPr>
            <a:endParaRPr lang="en-US" dirty="0"/>
          </a:p>
        </p:txBody>
      </p:sp>
    </p:spTree>
    <p:extLst>
      <p:ext uri="{BB962C8B-B14F-4D97-AF65-F5344CB8AC3E}">
        <p14:creationId xmlns:p14="http://schemas.microsoft.com/office/powerpoint/2010/main" val="415041221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673100" y="870857"/>
            <a:ext cx="7772400" cy="348343"/>
          </a:xfrm>
        </p:spPr>
        <p:txBody>
          <a:bodyPr/>
          <a:lstStyle/>
          <a:p>
            <a:pPr eaLnBrk="1" hangingPunct="1">
              <a:defRPr/>
            </a:pPr>
            <a:r>
              <a:rPr lang="en-US" sz="2800" dirty="0"/>
              <a:t>Special Study Example – Coagulation </a:t>
            </a:r>
            <a:br>
              <a:rPr lang="en-US" sz="2800" dirty="0"/>
            </a:br>
            <a:br>
              <a:rPr lang="en-US" sz="2800" dirty="0"/>
            </a:br>
            <a:endParaRPr lang="en-US" sz="2400" dirty="0"/>
          </a:p>
        </p:txBody>
      </p:sp>
      <p:sp>
        <p:nvSpPr>
          <p:cNvPr id="19459" name="Rectangle 3"/>
          <p:cNvSpPr>
            <a:spLocks noGrp="1" noChangeArrowheads="1"/>
          </p:cNvSpPr>
          <p:nvPr>
            <p:ph type="body" idx="1"/>
          </p:nvPr>
        </p:nvSpPr>
        <p:spPr>
          <a:xfrm>
            <a:off x="609600" y="1045028"/>
            <a:ext cx="8305800" cy="3352800"/>
          </a:xfrm>
        </p:spPr>
        <p:txBody>
          <a:bodyPr/>
          <a:lstStyle/>
          <a:p>
            <a:pPr eaLnBrk="1" hangingPunct="1"/>
            <a:r>
              <a:rPr lang="en-US" sz="2200" dirty="0"/>
              <a:t>Identified Problem:</a:t>
            </a:r>
          </a:p>
          <a:p>
            <a:pPr lvl="1" eaLnBrk="1" hangingPunct="1">
              <a:spcAft>
                <a:spcPct val="35000"/>
              </a:spcAft>
            </a:pPr>
            <a:r>
              <a:rPr lang="en-US" dirty="0"/>
              <a:t>Performance differences were observed between the north and south filters in a direct filtration plant.</a:t>
            </a:r>
          </a:p>
          <a:p>
            <a:pPr eaLnBrk="1" hangingPunct="1"/>
            <a:r>
              <a:rPr lang="en-US" sz="2200" dirty="0"/>
              <a:t>Hypothesis:</a:t>
            </a:r>
          </a:p>
          <a:p>
            <a:pPr lvl="1" eaLnBrk="1" hangingPunct="1">
              <a:spcAft>
                <a:spcPct val="35000"/>
              </a:spcAft>
            </a:pPr>
            <a:r>
              <a:rPr lang="en-US" dirty="0"/>
              <a:t>Filter performance discrepancies were caused by different performance from the north and south </a:t>
            </a:r>
            <a:r>
              <a:rPr lang="en-US" dirty="0" err="1"/>
              <a:t>floc</a:t>
            </a:r>
            <a:r>
              <a:rPr lang="en-US" dirty="0"/>
              <a:t> basins.</a:t>
            </a:r>
          </a:p>
          <a:p>
            <a:pPr eaLnBrk="1" hangingPunct="1"/>
            <a:r>
              <a:rPr lang="en-US" sz="2200" dirty="0"/>
              <a:t>Approach:</a:t>
            </a:r>
          </a:p>
          <a:p>
            <a:pPr lvl="1" eaLnBrk="1" hangingPunct="1">
              <a:spcAft>
                <a:spcPct val="35000"/>
              </a:spcAft>
            </a:pPr>
            <a:r>
              <a:rPr lang="en-US" dirty="0"/>
              <a:t>In the </a:t>
            </a:r>
            <a:r>
              <a:rPr lang="en-US" dirty="0" err="1"/>
              <a:t>floc</a:t>
            </a:r>
            <a:r>
              <a:rPr lang="en-US" dirty="0"/>
              <a:t> basins, monitor variables that could cause performance deviations (e.g., mixing energy, pH).</a:t>
            </a:r>
          </a:p>
          <a:p>
            <a:pPr eaLnBrk="1" hangingPunct="1"/>
            <a:r>
              <a:rPr lang="en-US" sz="2200" dirty="0"/>
              <a:t>Conclusions and Implementation:</a:t>
            </a:r>
          </a:p>
          <a:p>
            <a:pPr lvl="1" eaLnBrk="1" hangingPunct="1">
              <a:spcAft>
                <a:spcPct val="20000"/>
              </a:spcAft>
            </a:pPr>
            <a:r>
              <a:rPr lang="en-US" dirty="0"/>
              <a:t>pH measurements were different between the two </a:t>
            </a:r>
            <a:r>
              <a:rPr lang="en-US" dirty="0" err="1"/>
              <a:t>floc</a:t>
            </a:r>
            <a:r>
              <a:rPr lang="en-US" dirty="0"/>
              <a:t> basins.</a:t>
            </a:r>
          </a:p>
          <a:p>
            <a:pPr lvl="1" eaLnBrk="1" hangingPunct="1"/>
            <a:r>
              <a:rPr lang="en-US" dirty="0"/>
              <a:t>Develop an alum dose versus pH curve to determine alum dose to north and south basins.</a:t>
            </a:r>
          </a:p>
        </p:txBody>
      </p:sp>
    </p:spTree>
    <p:extLst>
      <p:ext uri="{BB962C8B-B14F-4D97-AF65-F5344CB8AC3E}">
        <p14:creationId xmlns:p14="http://schemas.microsoft.com/office/powerpoint/2010/main" val="243979027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673100" y="870857"/>
            <a:ext cx="7772400" cy="348343"/>
          </a:xfrm>
        </p:spPr>
        <p:txBody>
          <a:bodyPr/>
          <a:lstStyle/>
          <a:p>
            <a:pPr eaLnBrk="1" hangingPunct="1">
              <a:defRPr/>
            </a:pPr>
            <a:r>
              <a:rPr lang="en-US" sz="2800" dirty="0"/>
              <a:t>Special Study Example – Coagulation </a:t>
            </a:r>
            <a:br>
              <a:rPr lang="en-US" sz="2800" dirty="0"/>
            </a:br>
            <a:br>
              <a:rPr lang="en-US" sz="2800" dirty="0"/>
            </a:br>
            <a:endParaRPr lang="en-US" sz="2400" dirty="0"/>
          </a:p>
        </p:txBody>
      </p:sp>
      <p:sp>
        <p:nvSpPr>
          <p:cNvPr id="19459" name="Rectangle 3"/>
          <p:cNvSpPr>
            <a:spLocks noGrp="1" noChangeArrowheads="1"/>
          </p:cNvSpPr>
          <p:nvPr>
            <p:ph type="body" idx="1"/>
          </p:nvPr>
        </p:nvSpPr>
        <p:spPr>
          <a:xfrm>
            <a:off x="609600" y="1045028"/>
            <a:ext cx="8305800" cy="3352800"/>
          </a:xfrm>
        </p:spPr>
        <p:txBody>
          <a:bodyPr/>
          <a:lstStyle/>
          <a:p>
            <a:pPr marL="0" indent="0" eaLnBrk="1" hangingPunct="1">
              <a:buNone/>
            </a:pPr>
            <a:r>
              <a:rPr lang="en-US" sz="1800" dirty="0"/>
              <a:t>Based on the differences in pH measured in both basins, the dose would have been:</a:t>
            </a:r>
          </a:p>
          <a:p>
            <a:pPr lvl="1" eaLnBrk="1" hangingPunct="1"/>
            <a:r>
              <a:rPr lang="en-US" sz="1600" dirty="0"/>
              <a:t>4.5 mg/L in the North Basin</a:t>
            </a:r>
          </a:p>
          <a:p>
            <a:pPr lvl="1" eaLnBrk="1" hangingPunct="1"/>
            <a:r>
              <a:rPr lang="en-US" sz="1600" dirty="0"/>
              <a:t>7 mg/L in the South Basin</a:t>
            </a:r>
            <a:endParaRPr lang="en-US" sz="14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1" y="2412586"/>
            <a:ext cx="7924799" cy="3478033"/>
          </a:xfrm>
          <a:prstGeom prst="rect">
            <a:avLst/>
          </a:prstGeom>
        </p:spPr>
      </p:pic>
    </p:spTree>
    <p:extLst>
      <p:ext uri="{BB962C8B-B14F-4D97-AF65-F5344CB8AC3E}">
        <p14:creationId xmlns:p14="http://schemas.microsoft.com/office/powerpoint/2010/main" val="325026325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673100" y="870857"/>
            <a:ext cx="7772400" cy="348343"/>
          </a:xfrm>
        </p:spPr>
        <p:txBody>
          <a:bodyPr/>
          <a:lstStyle/>
          <a:p>
            <a:pPr eaLnBrk="1" hangingPunct="1">
              <a:defRPr/>
            </a:pPr>
            <a:r>
              <a:rPr lang="en-US" sz="2800" dirty="0"/>
              <a:t>Special Study Example – Coagulation </a:t>
            </a:r>
            <a:br>
              <a:rPr lang="en-US" sz="2800" dirty="0"/>
            </a:br>
            <a:br>
              <a:rPr lang="en-US" sz="2800" dirty="0"/>
            </a:br>
            <a:endParaRPr lang="en-US" sz="2400" dirty="0"/>
          </a:p>
        </p:txBody>
      </p:sp>
      <p:sp>
        <p:nvSpPr>
          <p:cNvPr id="19459" name="Rectangle 3"/>
          <p:cNvSpPr>
            <a:spLocks noGrp="1" noChangeArrowheads="1"/>
          </p:cNvSpPr>
          <p:nvPr>
            <p:ph type="body" idx="1"/>
          </p:nvPr>
        </p:nvSpPr>
        <p:spPr>
          <a:xfrm>
            <a:off x="609600" y="1045028"/>
            <a:ext cx="8305800" cy="3352800"/>
          </a:xfrm>
        </p:spPr>
        <p:txBody>
          <a:bodyPr/>
          <a:lstStyle/>
          <a:p>
            <a:pPr marL="0" indent="0" eaLnBrk="1" hangingPunct="1">
              <a:buNone/>
            </a:pPr>
            <a:r>
              <a:rPr lang="en-US" sz="2200" dirty="0"/>
              <a:t>Special studies breed new special studies….</a:t>
            </a:r>
          </a:p>
          <a:p>
            <a:pPr marL="0" indent="0" eaLnBrk="1" hangingPunct="1">
              <a:buNone/>
            </a:pPr>
            <a:endParaRPr lang="en-US" sz="2200" dirty="0"/>
          </a:p>
          <a:p>
            <a:pPr eaLnBrk="1" hangingPunct="1">
              <a:spcAft>
                <a:spcPct val="20000"/>
              </a:spcAft>
            </a:pPr>
            <a:r>
              <a:rPr lang="en-US" sz="2400" dirty="0"/>
              <a:t>Identified problem:</a:t>
            </a:r>
          </a:p>
          <a:p>
            <a:pPr lvl="1" eaLnBrk="1" hangingPunct="1">
              <a:spcAft>
                <a:spcPct val="50000"/>
              </a:spcAft>
            </a:pPr>
            <a:r>
              <a:rPr lang="en-US" sz="2000" dirty="0"/>
              <a:t>Coagulation (Alum dosage) was not equal to each floc train</a:t>
            </a:r>
          </a:p>
          <a:p>
            <a:pPr eaLnBrk="1" hangingPunct="1">
              <a:spcAft>
                <a:spcPct val="20000"/>
              </a:spcAft>
            </a:pPr>
            <a:r>
              <a:rPr lang="en-US" sz="2400" dirty="0"/>
              <a:t>Hypothesis:</a:t>
            </a:r>
          </a:p>
          <a:p>
            <a:pPr lvl="1" eaLnBrk="1" hangingPunct="1">
              <a:spcAft>
                <a:spcPct val="50000"/>
              </a:spcAft>
            </a:pPr>
            <a:r>
              <a:rPr lang="en-US" sz="2000" dirty="0"/>
              <a:t>The rapid mix unit was not adequately mixing the alum in the raw water</a:t>
            </a:r>
          </a:p>
          <a:p>
            <a:pPr eaLnBrk="1" hangingPunct="1">
              <a:spcAft>
                <a:spcPct val="20000"/>
              </a:spcAft>
            </a:pPr>
            <a:r>
              <a:rPr lang="en-US" sz="2400" dirty="0"/>
              <a:t>Approach:</a:t>
            </a:r>
          </a:p>
          <a:p>
            <a:pPr lvl="1" eaLnBrk="1" hangingPunct="1">
              <a:spcAft>
                <a:spcPct val="20000"/>
              </a:spcAft>
            </a:pPr>
            <a:r>
              <a:rPr lang="en-US" sz="2000" dirty="0"/>
              <a:t>Inspect the rapid mix unit and assess potential mechanical or plugging problems</a:t>
            </a:r>
          </a:p>
          <a:p>
            <a:pPr marL="0" indent="0" eaLnBrk="1" hangingPunct="1">
              <a:buNone/>
            </a:pPr>
            <a:endParaRPr lang="en-US" dirty="0"/>
          </a:p>
        </p:txBody>
      </p:sp>
    </p:spTree>
    <p:extLst>
      <p:ext uri="{BB962C8B-B14F-4D97-AF65-F5344CB8AC3E}">
        <p14:creationId xmlns:p14="http://schemas.microsoft.com/office/powerpoint/2010/main" val="38166478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673100" y="870857"/>
            <a:ext cx="7772400" cy="348343"/>
          </a:xfrm>
        </p:spPr>
        <p:txBody>
          <a:bodyPr/>
          <a:lstStyle/>
          <a:p>
            <a:pPr eaLnBrk="1" hangingPunct="1">
              <a:defRPr/>
            </a:pPr>
            <a:r>
              <a:rPr lang="en-US" sz="2800" dirty="0"/>
              <a:t>Special Study Example – Coagulation </a:t>
            </a:r>
            <a:br>
              <a:rPr lang="en-US" sz="2800" dirty="0"/>
            </a:br>
            <a:br>
              <a:rPr lang="en-US" sz="2800" dirty="0"/>
            </a:br>
            <a:endParaRPr lang="en-US" sz="2400" dirty="0"/>
          </a:p>
        </p:txBody>
      </p:sp>
      <p:sp>
        <p:nvSpPr>
          <p:cNvPr id="19459" name="Rectangle 3"/>
          <p:cNvSpPr>
            <a:spLocks noGrp="1" noChangeArrowheads="1"/>
          </p:cNvSpPr>
          <p:nvPr>
            <p:ph type="body" idx="1"/>
          </p:nvPr>
        </p:nvSpPr>
        <p:spPr>
          <a:xfrm>
            <a:off x="609600" y="1045028"/>
            <a:ext cx="8305800" cy="3352800"/>
          </a:xfrm>
        </p:spPr>
        <p:txBody>
          <a:bodyPr/>
          <a:lstStyle/>
          <a:p>
            <a:pPr marL="0" indent="0" eaLnBrk="1" hangingPunct="1">
              <a:buNone/>
            </a:pPr>
            <a:r>
              <a:rPr lang="en-US" sz="1800" dirty="0"/>
              <a:t>Coagulant Injection Schematic – 45 inch raw water line</a:t>
            </a:r>
          </a:p>
        </p:txBody>
      </p:sp>
      <p:grpSp>
        <p:nvGrpSpPr>
          <p:cNvPr id="5" name="Group 4"/>
          <p:cNvGrpSpPr/>
          <p:nvPr/>
        </p:nvGrpSpPr>
        <p:grpSpPr>
          <a:xfrm>
            <a:off x="461670" y="2286000"/>
            <a:ext cx="7978254" cy="3276600"/>
            <a:chOff x="327546" y="2578100"/>
            <a:chExt cx="7978254" cy="3276600"/>
          </a:xfrm>
        </p:grpSpPr>
        <p:sp>
          <p:nvSpPr>
            <p:cNvPr id="6" name="Text Box 18"/>
            <p:cNvSpPr txBox="1">
              <a:spLocks noChangeArrowheads="1"/>
            </p:cNvSpPr>
            <p:nvPr/>
          </p:nvSpPr>
          <p:spPr bwMode="auto">
            <a:xfrm>
              <a:off x="327546" y="3962400"/>
              <a:ext cx="89165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b="1" dirty="0">
                  <a:latin typeface="Univers" pitchFamily="34" charset="0"/>
                </a:rPr>
                <a:t>Raw Water</a:t>
              </a:r>
            </a:p>
          </p:txBody>
        </p:sp>
        <p:grpSp>
          <p:nvGrpSpPr>
            <p:cNvPr id="7" name="Group 6"/>
            <p:cNvGrpSpPr/>
            <p:nvPr/>
          </p:nvGrpSpPr>
          <p:grpSpPr>
            <a:xfrm>
              <a:off x="1143000" y="2578100"/>
              <a:ext cx="7162800" cy="3276600"/>
              <a:chOff x="1143000" y="2578100"/>
              <a:chExt cx="7162800" cy="3276600"/>
            </a:xfrm>
          </p:grpSpPr>
          <p:sp>
            <p:nvSpPr>
              <p:cNvPr id="8" name="Rectangle 2"/>
              <p:cNvSpPr>
                <a:spLocks noChangeArrowheads="1"/>
              </p:cNvSpPr>
              <p:nvPr/>
            </p:nvSpPr>
            <p:spPr bwMode="auto">
              <a:xfrm>
                <a:off x="1219200" y="3962400"/>
                <a:ext cx="3276600" cy="533400"/>
              </a:xfrm>
              <a:prstGeom prst="rect">
                <a:avLst/>
              </a:prstGeom>
              <a:solidFill>
                <a:srgbClr val="00B0F0"/>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lstStyle/>
              <a:p>
                <a:endParaRPr lang="en-US" dirty="0"/>
              </a:p>
            </p:txBody>
          </p:sp>
          <p:sp>
            <p:nvSpPr>
              <p:cNvPr id="9" name="Rectangle 3"/>
              <p:cNvSpPr>
                <a:spLocks noChangeArrowheads="1"/>
              </p:cNvSpPr>
              <p:nvPr/>
            </p:nvSpPr>
            <p:spPr bwMode="auto">
              <a:xfrm rot="-5400000">
                <a:off x="3124200" y="3949700"/>
                <a:ext cx="3276600" cy="533400"/>
              </a:xfrm>
              <a:prstGeom prst="rect">
                <a:avLst/>
              </a:prstGeom>
              <a:solidFill>
                <a:srgbClr val="00B0F0"/>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lstStyle/>
              <a:p>
                <a:endParaRPr lang="en-US" dirty="0"/>
              </a:p>
            </p:txBody>
          </p:sp>
          <p:sp>
            <p:nvSpPr>
              <p:cNvPr id="10" name="Rectangle 4"/>
              <p:cNvSpPr>
                <a:spLocks noChangeArrowheads="1"/>
              </p:cNvSpPr>
              <p:nvPr/>
            </p:nvSpPr>
            <p:spPr bwMode="auto">
              <a:xfrm>
                <a:off x="5029200" y="2578100"/>
                <a:ext cx="3276600" cy="533400"/>
              </a:xfrm>
              <a:prstGeom prst="rect">
                <a:avLst/>
              </a:prstGeom>
              <a:solidFill>
                <a:srgbClr val="00B0F0"/>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lstStyle/>
              <a:p>
                <a:endParaRPr lang="en-US" dirty="0"/>
              </a:p>
            </p:txBody>
          </p:sp>
          <p:sp>
            <p:nvSpPr>
              <p:cNvPr id="11" name="Rectangle 5"/>
              <p:cNvSpPr>
                <a:spLocks noChangeArrowheads="1"/>
              </p:cNvSpPr>
              <p:nvPr/>
            </p:nvSpPr>
            <p:spPr bwMode="auto">
              <a:xfrm>
                <a:off x="5029200" y="5321300"/>
                <a:ext cx="3276600" cy="533400"/>
              </a:xfrm>
              <a:prstGeom prst="rect">
                <a:avLst/>
              </a:prstGeom>
              <a:solidFill>
                <a:srgbClr val="00B0F0"/>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lstStyle/>
              <a:p>
                <a:endParaRPr lang="en-US" dirty="0"/>
              </a:p>
            </p:txBody>
          </p:sp>
          <p:sp>
            <p:nvSpPr>
              <p:cNvPr id="12" name="Rectangle 6"/>
              <p:cNvSpPr>
                <a:spLocks noChangeArrowheads="1"/>
              </p:cNvSpPr>
              <p:nvPr/>
            </p:nvSpPr>
            <p:spPr bwMode="auto">
              <a:xfrm>
                <a:off x="2362200" y="3962400"/>
                <a:ext cx="76200" cy="533400"/>
              </a:xfrm>
              <a:prstGeom prst="rect">
                <a:avLst/>
              </a:prstGeom>
              <a:solidFill>
                <a:srgbClr val="FF6600"/>
              </a:solidFill>
              <a:ln w="12700" cap="sq">
                <a:solidFill>
                  <a:schemeClr val="tx1"/>
                </a:solidFill>
                <a:miter lim="800000"/>
                <a:headEnd type="none" w="sm" len="sm"/>
                <a:tailEnd type="none" w="sm" len="sm"/>
              </a:ln>
            </p:spPr>
            <p:txBody>
              <a:bodyPr wrap="none" anchor="ctr"/>
              <a:lstStyle/>
              <a:p>
                <a:endParaRPr lang="en-US" dirty="0"/>
              </a:p>
            </p:txBody>
          </p:sp>
          <p:sp>
            <p:nvSpPr>
              <p:cNvPr id="13" name="Text Box 7"/>
              <p:cNvSpPr txBox="1">
                <a:spLocks noChangeArrowheads="1"/>
              </p:cNvSpPr>
              <p:nvPr/>
            </p:nvSpPr>
            <p:spPr bwMode="auto">
              <a:xfrm>
                <a:off x="1337480" y="2715906"/>
                <a:ext cx="156949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b="1" dirty="0">
                    <a:latin typeface="Univers" pitchFamily="34" charset="0"/>
                  </a:rPr>
                  <a:t>Alum Feed to In-Line Diffuser</a:t>
                </a:r>
              </a:p>
            </p:txBody>
          </p:sp>
          <p:sp>
            <p:nvSpPr>
              <p:cNvPr id="14" name="Line 8"/>
              <p:cNvSpPr>
                <a:spLocks noChangeShapeType="1"/>
              </p:cNvSpPr>
              <p:nvPr/>
            </p:nvSpPr>
            <p:spPr bwMode="auto">
              <a:xfrm>
                <a:off x="2400300" y="3539509"/>
                <a:ext cx="0" cy="381000"/>
              </a:xfrm>
              <a:prstGeom prst="line">
                <a:avLst/>
              </a:prstGeom>
              <a:noFill/>
              <a:ln w="34925" cap="sq">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a:lstStyle/>
              <a:p>
                <a:endParaRPr lang="en-US" dirty="0"/>
              </a:p>
            </p:txBody>
          </p:sp>
          <p:sp>
            <p:nvSpPr>
              <p:cNvPr id="15" name="Line 9"/>
              <p:cNvSpPr>
                <a:spLocks noChangeShapeType="1"/>
              </p:cNvSpPr>
              <p:nvPr/>
            </p:nvSpPr>
            <p:spPr bwMode="auto">
              <a:xfrm>
                <a:off x="2870200" y="3733800"/>
                <a:ext cx="0" cy="609600"/>
              </a:xfrm>
              <a:prstGeom prst="line">
                <a:avLst/>
              </a:prstGeom>
              <a:noFill/>
              <a:ln w="381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dirty="0"/>
              </a:p>
            </p:txBody>
          </p:sp>
          <p:sp>
            <p:nvSpPr>
              <p:cNvPr id="16" name="Line 10"/>
              <p:cNvSpPr>
                <a:spLocks noChangeShapeType="1"/>
              </p:cNvSpPr>
              <p:nvPr/>
            </p:nvSpPr>
            <p:spPr bwMode="auto">
              <a:xfrm>
                <a:off x="2717800" y="4152900"/>
                <a:ext cx="304800" cy="0"/>
              </a:xfrm>
              <a:prstGeom prst="line">
                <a:avLst/>
              </a:prstGeom>
              <a:noFill/>
              <a:ln w="381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dirty="0"/>
              </a:p>
            </p:txBody>
          </p:sp>
          <p:sp>
            <p:nvSpPr>
              <p:cNvPr id="17" name="Line 11"/>
              <p:cNvSpPr>
                <a:spLocks noChangeShapeType="1"/>
              </p:cNvSpPr>
              <p:nvPr/>
            </p:nvSpPr>
            <p:spPr bwMode="auto">
              <a:xfrm>
                <a:off x="2717800" y="4343400"/>
                <a:ext cx="304800" cy="0"/>
              </a:xfrm>
              <a:prstGeom prst="line">
                <a:avLst/>
              </a:prstGeom>
              <a:noFill/>
              <a:ln w="381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dirty="0"/>
              </a:p>
            </p:txBody>
          </p:sp>
          <p:sp>
            <p:nvSpPr>
              <p:cNvPr id="18" name="Text Box 12"/>
              <p:cNvSpPr txBox="1">
                <a:spLocks noChangeArrowheads="1"/>
              </p:cNvSpPr>
              <p:nvPr/>
            </p:nvSpPr>
            <p:spPr bwMode="auto">
              <a:xfrm>
                <a:off x="2959289" y="3549556"/>
                <a:ext cx="93032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600" b="1" dirty="0">
                    <a:latin typeface="Univers" pitchFamily="34" charset="0"/>
                  </a:rPr>
                  <a:t>Mixer</a:t>
                </a:r>
              </a:p>
            </p:txBody>
          </p:sp>
          <p:sp>
            <p:nvSpPr>
              <p:cNvPr id="19" name="Text Box 13"/>
              <p:cNvSpPr txBox="1">
                <a:spLocks noChangeArrowheads="1"/>
              </p:cNvSpPr>
              <p:nvPr/>
            </p:nvSpPr>
            <p:spPr bwMode="auto">
              <a:xfrm>
                <a:off x="4995081" y="2692400"/>
                <a:ext cx="232011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600" b="1" dirty="0">
                    <a:latin typeface="Univers" pitchFamily="34" charset="0"/>
                  </a:rPr>
                  <a:t>To North Floc Basin</a:t>
                </a:r>
              </a:p>
            </p:txBody>
          </p:sp>
          <p:sp>
            <p:nvSpPr>
              <p:cNvPr id="20" name="Text Box 14"/>
              <p:cNvSpPr txBox="1">
                <a:spLocks noChangeArrowheads="1"/>
              </p:cNvSpPr>
              <p:nvPr/>
            </p:nvSpPr>
            <p:spPr bwMode="auto">
              <a:xfrm>
                <a:off x="4981433" y="5410200"/>
                <a:ext cx="233376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600" b="1" dirty="0">
                    <a:latin typeface="Univers" pitchFamily="34" charset="0"/>
                  </a:rPr>
                  <a:t>To South Floc Basin</a:t>
                </a:r>
              </a:p>
            </p:txBody>
          </p:sp>
          <p:sp>
            <p:nvSpPr>
              <p:cNvPr id="21" name="Line 15"/>
              <p:cNvSpPr>
                <a:spLocks noChangeShapeType="1"/>
              </p:cNvSpPr>
              <p:nvPr/>
            </p:nvSpPr>
            <p:spPr bwMode="auto">
              <a:xfrm>
                <a:off x="7315200" y="2844800"/>
                <a:ext cx="838200" cy="0"/>
              </a:xfrm>
              <a:prstGeom prst="line">
                <a:avLst/>
              </a:prstGeom>
              <a:noFill/>
              <a:ln w="28575" cap="sq">
                <a:solidFill>
                  <a:schemeClr val="tx1"/>
                </a:solidFill>
                <a:round/>
                <a:headEnd type="none" w="sm" len="sm"/>
                <a:tailEnd type="triangle" w="lg" len="med"/>
              </a:ln>
              <a:extLst>
                <a:ext uri="{909E8E84-426E-40DD-AFC4-6F175D3DCCD1}">
                  <a14:hiddenFill xmlns:a14="http://schemas.microsoft.com/office/drawing/2010/main">
                    <a:noFill/>
                  </a14:hiddenFill>
                </a:ext>
              </a:extLst>
            </p:spPr>
            <p:txBody>
              <a:bodyPr/>
              <a:lstStyle/>
              <a:p>
                <a:endParaRPr lang="en-US" dirty="0"/>
              </a:p>
            </p:txBody>
          </p:sp>
          <p:sp>
            <p:nvSpPr>
              <p:cNvPr id="22" name="Line 16"/>
              <p:cNvSpPr>
                <a:spLocks noChangeShapeType="1"/>
              </p:cNvSpPr>
              <p:nvPr/>
            </p:nvSpPr>
            <p:spPr bwMode="auto">
              <a:xfrm>
                <a:off x="7315200" y="5575300"/>
                <a:ext cx="838200" cy="0"/>
              </a:xfrm>
              <a:prstGeom prst="line">
                <a:avLst/>
              </a:prstGeom>
              <a:noFill/>
              <a:ln w="28575" cap="sq">
                <a:solidFill>
                  <a:schemeClr val="tx1"/>
                </a:solidFill>
                <a:round/>
                <a:headEnd type="none" w="sm" len="sm"/>
                <a:tailEnd type="triangle" w="lg" len="med"/>
              </a:ln>
              <a:extLst>
                <a:ext uri="{909E8E84-426E-40DD-AFC4-6F175D3DCCD1}">
                  <a14:hiddenFill xmlns:a14="http://schemas.microsoft.com/office/drawing/2010/main">
                    <a:noFill/>
                  </a14:hiddenFill>
                </a:ext>
              </a:extLst>
            </p:spPr>
            <p:txBody>
              <a:bodyPr/>
              <a:lstStyle/>
              <a:p>
                <a:endParaRPr lang="en-US" dirty="0"/>
              </a:p>
            </p:txBody>
          </p:sp>
          <p:sp>
            <p:nvSpPr>
              <p:cNvPr id="23" name="AutoShape 19"/>
              <p:cNvSpPr>
                <a:spLocks noChangeArrowheads="1"/>
              </p:cNvSpPr>
              <p:nvPr/>
            </p:nvSpPr>
            <p:spPr bwMode="auto">
              <a:xfrm>
                <a:off x="1143000" y="4038600"/>
                <a:ext cx="609600" cy="381000"/>
              </a:xfrm>
              <a:prstGeom prst="rightArrow">
                <a:avLst>
                  <a:gd name="adj1" fmla="val 50000"/>
                  <a:gd name="adj2" fmla="val 40000"/>
                </a:avLst>
              </a:prstGeom>
              <a:solidFill>
                <a:srgbClr val="339966"/>
              </a:solidFill>
              <a:ln w="12700" cap="sq">
                <a:solidFill>
                  <a:srgbClr val="000000"/>
                </a:solidFill>
                <a:miter lim="800000"/>
                <a:headEnd type="none" w="sm" len="sm"/>
                <a:tailEnd type="none" w="sm" len="sm"/>
              </a:ln>
            </p:spPr>
            <p:txBody>
              <a:bodyPr wrap="none" anchor="ctr"/>
              <a:lstStyle/>
              <a:p>
                <a:endParaRPr lang="en-US" dirty="0"/>
              </a:p>
            </p:txBody>
          </p:sp>
        </p:grpSp>
      </p:grpSp>
    </p:spTree>
    <p:extLst>
      <p:ext uri="{BB962C8B-B14F-4D97-AF65-F5344CB8AC3E}">
        <p14:creationId xmlns:p14="http://schemas.microsoft.com/office/powerpoint/2010/main" val="1129940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389887" y="38100"/>
            <a:ext cx="8001000" cy="1143000"/>
          </a:xfrm>
        </p:spPr>
        <p:txBody>
          <a:bodyPr/>
          <a:lstStyle/>
          <a:p>
            <a:pPr eaLnBrk="1" hangingPunct="1">
              <a:defRPr/>
            </a:pPr>
            <a:r>
              <a:rPr lang="en-US" sz="3300" dirty="0"/>
              <a:t>Plate Settlers</a:t>
            </a:r>
          </a:p>
        </p:txBody>
      </p:sp>
      <p:sp>
        <p:nvSpPr>
          <p:cNvPr id="18435" name="Rectangle 4"/>
          <p:cNvSpPr>
            <a:spLocks noGrp="1" noChangeArrowheads="1"/>
          </p:cNvSpPr>
          <p:nvPr>
            <p:ph type="body" sz="half" idx="2"/>
          </p:nvPr>
        </p:nvSpPr>
        <p:spPr>
          <a:xfrm>
            <a:off x="304800" y="990600"/>
            <a:ext cx="8839200" cy="4114800"/>
          </a:xfrm>
        </p:spPr>
        <p:txBody>
          <a:bodyPr/>
          <a:lstStyle/>
          <a:p>
            <a:pPr marL="0" indent="0" eaLnBrk="1" hangingPunct="1">
              <a:spcAft>
                <a:spcPct val="40000"/>
              </a:spcAft>
              <a:buNone/>
            </a:pPr>
            <a:r>
              <a:rPr lang="en-US" sz="1800" dirty="0"/>
              <a:t>Parallel plates set at an incline shorten the distance the particles have to settle out.</a:t>
            </a:r>
          </a:p>
          <a:p>
            <a:pPr marL="0" indent="0" eaLnBrk="1" hangingPunct="1">
              <a:spcAft>
                <a:spcPct val="40000"/>
              </a:spcAft>
              <a:buNone/>
            </a:pPr>
            <a:r>
              <a:rPr lang="en-US" sz="1800" dirty="0"/>
              <a:t>(~ 4 </a:t>
            </a:r>
            <a:r>
              <a:rPr lang="en-US" sz="1800" dirty="0" err="1"/>
              <a:t>gpm</a:t>
            </a:r>
            <a:r>
              <a:rPr lang="en-US" sz="1800" dirty="0"/>
              <a:t>/ft</a:t>
            </a:r>
            <a:r>
              <a:rPr lang="en-US" sz="1800" baseline="30000" dirty="0"/>
              <a:t>2</a:t>
            </a:r>
            <a:r>
              <a:rPr lang="en-US" sz="1800" dirty="0"/>
              <a:t> 10-ft long @ 55 with 2” spacing)</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1838048"/>
            <a:ext cx="6019800" cy="4600898"/>
          </a:xfrm>
          <a:prstGeom prst="rect">
            <a:avLst/>
          </a:prstGeom>
        </p:spPr>
      </p:pic>
    </p:spTree>
    <p:extLst>
      <p:ext uri="{BB962C8B-B14F-4D97-AF65-F5344CB8AC3E}">
        <p14:creationId xmlns:p14="http://schemas.microsoft.com/office/powerpoint/2010/main" val="182262929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673100" y="870857"/>
            <a:ext cx="7772400" cy="348343"/>
          </a:xfrm>
        </p:spPr>
        <p:txBody>
          <a:bodyPr/>
          <a:lstStyle/>
          <a:p>
            <a:pPr eaLnBrk="1" hangingPunct="1">
              <a:defRPr/>
            </a:pPr>
            <a:r>
              <a:rPr lang="en-US" sz="2800" dirty="0"/>
              <a:t>Special Study Example – Coagulation </a:t>
            </a:r>
            <a:br>
              <a:rPr lang="en-US" sz="2800" dirty="0"/>
            </a:br>
            <a:br>
              <a:rPr lang="en-US" sz="2800" dirty="0"/>
            </a:br>
            <a:endParaRPr lang="en-US" sz="2400" dirty="0"/>
          </a:p>
        </p:txBody>
      </p:sp>
      <p:sp>
        <p:nvSpPr>
          <p:cNvPr id="19459" name="Rectangle 3"/>
          <p:cNvSpPr>
            <a:spLocks noGrp="1" noChangeArrowheads="1"/>
          </p:cNvSpPr>
          <p:nvPr>
            <p:ph type="body" idx="1"/>
          </p:nvPr>
        </p:nvSpPr>
        <p:spPr>
          <a:xfrm>
            <a:off x="609600" y="1045028"/>
            <a:ext cx="8305800" cy="3352800"/>
          </a:xfrm>
        </p:spPr>
        <p:txBody>
          <a:bodyPr/>
          <a:lstStyle/>
          <a:p>
            <a:pPr marL="0" indent="0" eaLnBrk="1" hangingPunct="1">
              <a:buNone/>
            </a:pPr>
            <a:r>
              <a:rPr lang="en-US" sz="1800" dirty="0"/>
              <a:t>Coagulant Injection Diffuser</a:t>
            </a:r>
          </a:p>
        </p:txBody>
      </p:sp>
      <p:grpSp>
        <p:nvGrpSpPr>
          <p:cNvPr id="24" name="Group 23"/>
          <p:cNvGrpSpPr/>
          <p:nvPr/>
        </p:nvGrpSpPr>
        <p:grpSpPr>
          <a:xfrm>
            <a:off x="381000" y="1676400"/>
            <a:ext cx="4724400" cy="4612850"/>
            <a:chOff x="381000" y="1787950"/>
            <a:chExt cx="4724400" cy="4612850"/>
          </a:xfrm>
        </p:grpSpPr>
        <p:sp>
          <p:nvSpPr>
            <p:cNvPr id="25" name="Text Box 22"/>
            <p:cNvSpPr txBox="1">
              <a:spLocks noChangeArrowheads="1"/>
            </p:cNvSpPr>
            <p:nvPr/>
          </p:nvSpPr>
          <p:spPr bwMode="auto">
            <a:xfrm>
              <a:off x="3352800" y="3810000"/>
              <a:ext cx="1752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600" b="1" dirty="0">
                  <a:latin typeface="Univers" pitchFamily="34" charset="0"/>
                </a:rPr>
                <a:t>Diffuser Ports</a:t>
              </a:r>
            </a:p>
          </p:txBody>
        </p:sp>
        <p:grpSp>
          <p:nvGrpSpPr>
            <p:cNvPr id="26" name="Group 25"/>
            <p:cNvGrpSpPr/>
            <p:nvPr/>
          </p:nvGrpSpPr>
          <p:grpSpPr>
            <a:xfrm>
              <a:off x="381000" y="1787950"/>
              <a:ext cx="4191000" cy="4612850"/>
              <a:chOff x="381000" y="1787950"/>
              <a:chExt cx="4191000" cy="4612850"/>
            </a:xfrm>
          </p:grpSpPr>
          <p:sp>
            <p:nvSpPr>
              <p:cNvPr id="27" name="Oval 5"/>
              <p:cNvSpPr>
                <a:spLocks noChangeArrowheads="1"/>
              </p:cNvSpPr>
              <p:nvPr/>
            </p:nvSpPr>
            <p:spPr bwMode="auto">
              <a:xfrm>
                <a:off x="661988" y="3200400"/>
                <a:ext cx="2741612" cy="2741613"/>
              </a:xfrm>
              <a:prstGeom prst="ellipse">
                <a:avLst/>
              </a:prstGeom>
              <a:solidFill>
                <a:srgbClr val="CCFFFF"/>
              </a:solidFill>
              <a:ln w="25400" cap="sq">
                <a:solidFill>
                  <a:schemeClr val="bg2"/>
                </a:solidFill>
                <a:round/>
                <a:headEnd type="none" w="sm" len="sm"/>
                <a:tailEnd type="none" w="sm" len="sm"/>
              </a:ln>
            </p:spPr>
            <p:txBody>
              <a:bodyPr wrap="none" anchor="ctr"/>
              <a:lstStyle/>
              <a:p>
                <a:endParaRPr lang="en-US" dirty="0"/>
              </a:p>
            </p:txBody>
          </p:sp>
          <p:sp>
            <p:nvSpPr>
              <p:cNvPr id="28" name="Line 6"/>
              <p:cNvSpPr>
                <a:spLocks noChangeShapeType="1"/>
              </p:cNvSpPr>
              <p:nvPr/>
            </p:nvSpPr>
            <p:spPr bwMode="auto">
              <a:xfrm>
                <a:off x="381000" y="6019800"/>
                <a:ext cx="0"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dirty="0"/>
              </a:p>
            </p:txBody>
          </p:sp>
          <p:sp>
            <p:nvSpPr>
              <p:cNvPr id="29" name="Rectangle 7"/>
              <p:cNvSpPr>
                <a:spLocks noChangeArrowheads="1"/>
              </p:cNvSpPr>
              <p:nvPr/>
            </p:nvSpPr>
            <p:spPr bwMode="auto">
              <a:xfrm>
                <a:off x="381000" y="4495800"/>
                <a:ext cx="3276600" cy="152400"/>
              </a:xfrm>
              <a:prstGeom prst="rect">
                <a:avLst/>
              </a:prstGeom>
              <a:solidFill>
                <a:srgbClr val="FFCC00"/>
              </a:solidFill>
              <a:ln w="12700" cap="sq">
                <a:solidFill>
                  <a:schemeClr val="tx1"/>
                </a:solidFill>
                <a:miter lim="800000"/>
                <a:headEnd type="none" w="sm" len="sm"/>
                <a:tailEnd type="none" w="sm" len="sm"/>
              </a:ln>
            </p:spPr>
            <p:txBody>
              <a:bodyPr wrap="none" anchor="ctr"/>
              <a:lstStyle/>
              <a:p>
                <a:endParaRPr lang="en-US" dirty="0"/>
              </a:p>
            </p:txBody>
          </p:sp>
          <p:sp>
            <p:nvSpPr>
              <p:cNvPr id="30" name="Rectangle 8"/>
              <p:cNvSpPr>
                <a:spLocks noChangeArrowheads="1"/>
              </p:cNvSpPr>
              <p:nvPr/>
            </p:nvSpPr>
            <p:spPr bwMode="auto">
              <a:xfrm rot="-5400000">
                <a:off x="393700" y="4508500"/>
                <a:ext cx="3276600" cy="152400"/>
              </a:xfrm>
              <a:prstGeom prst="rect">
                <a:avLst/>
              </a:prstGeom>
              <a:solidFill>
                <a:srgbClr val="FFCC00"/>
              </a:solidFill>
              <a:ln w="12700" cap="sq">
                <a:solidFill>
                  <a:schemeClr val="tx1"/>
                </a:solidFill>
                <a:miter lim="800000"/>
                <a:headEnd type="none" w="sm" len="sm"/>
                <a:tailEnd type="none" w="sm" len="sm"/>
              </a:ln>
            </p:spPr>
            <p:txBody>
              <a:bodyPr wrap="none" anchor="ctr"/>
              <a:lstStyle/>
              <a:p>
                <a:endParaRPr lang="en-US" dirty="0"/>
              </a:p>
            </p:txBody>
          </p:sp>
          <p:sp>
            <p:nvSpPr>
              <p:cNvPr id="31" name="Rectangle 9"/>
              <p:cNvSpPr>
                <a:spLocks noChangeArrowheads="1"/>
              </p:cNvSpPr>
              <p:nvPr/>
            </p:nvSpPr>
            <p:spPr bwMode="auto">
              <a:xfrm rot="-2652540">
                <a:off x="381000" y="4495800"/>
                <a:ext cx="3276600" cy="152400"/>
              </a:xfrm>
              <a:prstGeom prst="rect">
                <a:avLst/>
              </a:prstGeom>
              <a:solidFill>
                <a:srgbClr val="FFCC00"/>
              </a:solidFill>
              <a:ln w="12700" cap="sq">
                <a:solidFill>
                  <a:schemeClr val="tx1"/>
                </a:solidFill>
                <a:miter lim="800000"/>
                <a:headEnd type="none" w="sm" len="sm"/>
                <a:tailEnd type="none" w="sm" len="sm"/>
              </a:ln>
            </p:spPr>
            <p:txBody>
              <a:bodyPr wrap="none" anchor="ctr"/>
              <a:lstStyle/>
              <a:p>
                <a:endParaRPr lang="en-US" dirty="0"/>
              </a:p>
            </p:txBody>
          </p:sp>
          <p:sp>
            <p:nvSpPr>
              <p:cNvPr id="32" name="Rectangle 10"/>
              <p:cNvSpPr>
                <a:spLocks noChangeArrowheads="1"/>
              </p:cNvSpPr>
              <p:nvPr/>
            </p:nvSpPr>
            <p:spPr bwMode="auto">
              <a:xfrm rot="-8163747">
                <a:off x="381000" y="4495800"/>
                <a:ext cx="3276600" cy="152400"/>
              </a:xfrm>
              <a:prstGeom prst="rect">
                <a:avLst/>
              </a:prstGeom>
              <a:solidFill>
                <a:srgbClr val="FFCC00"/>
              </a:solidFill>
              <a:ln w="12700" cap="sq">
                <a:solidFill>
                  <a:schemeClr val="tx1"/>
                </a:solidFill>
                <a:miter lim="800000"/>
                <a:headEnd type="none" w="sm" len="sm"/>
                <a:tailEnd type="none" w="sm" len="sm"/>
              </a:ln>
            </p:spPr>
            <p:txBody>
              <a:bodyPr wrap="none" anchor="ctr"/>
              <a:lstStyle/>
              <a:p>
                <a:endParaRPr lang="en-US" dirty="0"/>
              </a:p>
            </p:txBody>
          </p:sp>
          <p:sp>
            <p:nvSpPr>
              <p:cNvPr id="33" name="Oval 11"/>
              <p:cNvSpPr>
                <a:spLocks noChangeArrowheads="1"/>
              </p:cNvSpPr>
              <p:nvPr/>
            </p:nvSpPr>
            <p:spPr bwMode="auto">
              <a:xfrm>
                <a:off x="1765300" y="4292600"/>
                <a:ext cx="533400" cy="533400"/>
              </a:xfrm>
              <a:prstGeom prst="ellipse">
                <a:avLst/>
              </a:prstGeom>
              <a:solidFill>
                <a:srgbClr val="FFCC00"/>
              </a:solidFill>
              <a:ln w="12700" cap="sq">
                <a:solidFill>
                  <a:schemeClr val="tx1"/>
                </a:solidFill>
                <a:round/>
                <a:headEnd type="none" w="sm" len="sm"/>
                <a:tailEnd type="none" w="sm" len="sm"/>
              </a:ln>
            </p:spPr>
            <p:txBody>
              <a:bodyPr wrap="none" anchor="ctr"/>
              <a:lstStyle/>
              <a:p>
                <a:endParaRPr lang="en-US" dirty="0"/>
              </a:p>
            </p:txBody>
          </p:sp>
          <p:sp>
            <p:nvSpPr>
              <p:cNvPr id="34" name="Oval 12"/>
              <p:cNvSpPr>
                <a:spLocks noChangeArrowheads="1"/>
              </p:cNvSpPr>
              <p:nvPr/>
            </p:nvSpPr>
            <p:spPr bwMode="auto">
              <a:xfrm>
                <a:off x="2730500" y="4495800"/>
                <a:ext cx="152400" cy="152400"/>
              </a:xfrm>
              <a:prstGeom prst="ellipse">
                <a:avLst/>
              </a:prstGeom>
              <a:solidFill>
                <a:schemeClr val="tx1"/>
              </a:solidFill>
              <a:ln w="12700" cap="sq">
                <a:solidFill>
                  <a:schemeClr val="bg2"/>
                </a:solidFill>
                <a:round/>
                <a:headEnd type="none" w="sm" len="sm"/>
                <a:tailEnd type="none" w="sm" len="sm"/>
              </a:ln>
            </p:spPr>
            <p:txBody>
              <a:bodyPr wrap="none" anchor="ctr"/>
              <a:lstStyle/>
              <a:p>
                <a:endParaRPr lang="en-US" dirty="0"/>
              </a:p>
            </p:txBody>
          </p:sp>
          <p:sp>
            <p:nvSpPr>
              <p:cNvPr id="35" name="Oval 13"/>
              <p:cNvSpPr>
                <a:spLocks noChangeArrowheads="1"/>
              </p:cNvSpPr>
              <p:nvPr/>
            </p:nvSpPr>
            <p:spPr bwMode="auto">
              <a:xfrm>
                <a:off x="1193800" y="4495800"/>
                <a:ext cx="152400" cy="152400"/>
              </a:xfrm>
              <a:prstGeom prst="ellipse">
                <a:avLst/>
              </a:prstGeom>
              <a:solidFill>
                <a:schemeClr val="tx1"/>
              </a:solidFill>
              <a:ln w="12700" cap="sq">
                <a:solidFill>
                  <a:schemeClr val="bg2"/>
                </a:solidFill>
                <a:round/>
                <a:headEnd type="none" w="sm" len="sm"/>
                <a:tailEnd type="none" w="sm" len="sm"/>
              </a:ln>
            </p:spPr>
            <p:txBody>
              <a:bodyPr wrap="none" anchor="ctr"/>
              <a:lstStyle/>
              <a:p>
                <a:endParaRPr lang="en-US" dirty="0"/>
              </a:p>
            </p:txBody>
          </p:sp>
          <p:sp>
            <p:nvSpPr>
              <p:cNvPr id="36" name="Oval 14"/>
              <p:cNvSpPr>
                <a:spLocks noChangeArrowheads="1"/>
              </p:cNvSpPr>
              <p:nvPr/>
            </p:nvSpPr>
            <p:spPr bwMode="auto">
              <a:xfrm>
                <a:off x="1955800" y="5270500"/>
                <a:ext cx="152400" cy="152400"/>
              </a:xfrm>
              <a:prstGeom prst="ellipse">
                <a:avLst/>
              </a:prstGeom>
              <a:solidFill>
                <a:schemeClr val="tx1"/>
              </a:solidFill>
              <a:ln w="12700" cap="sq">
                <a:solidFill>
                  <a:schemeClr val="bg2"/>
                </a:solidFill>
                <a:round/>
                <a:headEnd type="none" w="sm" len="sm"/>
                <a:tailEnd type="none" w="sm" len="sm"/>
              </a:ln>
            </p:spPr>
            <p:txBody>
              <a:bodyPr wrap="none" anchor="ctr"/>
              <a:lstStyle/>
              <a:p>
                <a:endParaRPr lang="en-US" dirty="0"/>
              </a:p>
            </p:txBody>
          </p:sp>
          <p:sp>
            <p:nvSpPr>
              <p:cNvPr id="37" name="Oval 15"/>
              <p:cNvSpPr>
                <a:spLocks noChangeArrowheads="1"/>
              </p:cNvSpPr>
              <p:nvPr/>
            </p:nvSpPr>
            <p:spPr bwMode="auto">
              <a:xfrm>
                <a:off x="1955800" y="3733800"/>
                <a:ext cx="152400" cy="152400"/>
              </a:xfrm>
              <a:prstGeom prst="ellipse">
                <a:avLst/>
              </a:prstGeom>
              <a:solidFill>
                <a:schemeClr val="tx1"/>
              </a:solidFill>
              <a:ln w="12700" cap="sq">
                <a:solidFill>
                  <a:schemeClr val="bg2"/>
                </a:solidFill>
                <a:round/>
                <a:headEnd type="none" w="sm" len="sm"/>
                <a:tailEnd type="none" w="sm" len="sm"/>
              </a:ln>
            </p:spPr>
            <p:txBody>
              <a:bodyPr wrap="none" anchor="ctr"/>
              <a:lstStyle/>
              <a:p>
                <a:endParaRPr lang="en-US" dirty="0"/>
              </a:p>
            </p:txBody>
          </p:sp>
          <p:sp>
            <p:nvSpPr>
              <p:cNvPr id="38" name="Oval 16"/>
              <p:cNvSpPr>
                <a:spLocks noChangeArrowheads="1"/>
              </p:cNvSpPr>
              <p:nvPr/>
            </p:nvSpPr>
            <p:spPr bwMode="auto">
              <a:xfrm>
                <a:off x="2489200" y="5029200"/>
                <a:ext cx="152400" cy="152400"/>
              </a:xfrm>
              <a:prstGeom prst="ellipse">
                <a:avLst/>
              </a:prstGeom>
              <a:solidFill>
                <a:schemeClr val="tx1"/>
              </a:solidFill>
              <a:ln w="12700" cap="sq">
                <a:solidFill>
                  <a:schemeClr val="bg2"/>
                </a:solidFill>
                <a:round/>
                <a:headEnd type="none" w="sm" len="sm"/>
                <a:tailEnd type="none" w="sm" len="sm"/>
              </a:ln>
            </p:spPr>
            <p:txBody>
              <a:bodyPr wrap="none" anchor="ctr"/>
              <a:lstStyle/>
              <a:p>
                <a:endParaRPr lang="en-US" dirty="0"/>
              </a:p>
            </p:txBody>
          </p:sp>
          <p:sp>
            <p:nvSpPr>
              <p:cNvPr id="39" name="Oval 17"/>
              <p:cNvSpPr>
                <a:spLocks noChangeArrowheads="1"/>
              </p:cNvSpPr>
              <p:nvPr/>
            </p:nvSpPr>
            <p:spPr bwMode="auto">
              <a:xfrm>
                <a:off x="1397000" y="5016500"/>
                <a:ext cx="152400" cy="152400"/>
              </a:xfrm>
              <a:prstGeom prst="ellipse">
                <a:avLst/>
              </a:prstGeom>
              <a:solidFill>
                <a:schemeClr val="tx1"/>
              </a:solidFill>
              <a:ln w="12700" cap="sq">
                <a:solidFill>
                  <a:schemeClr val="bg2"/>
                </a:solidFill>
                <a:round/>
                <a:headEnd type="none" w="sm" len="sm"/>
                <a:tailEnd type="none" w="sm" len="sm"/>
              </a:ln>
            </p:spPr>
            <p:txBody>
              <a:bodyPr wrap="none" anchor="ctr"/>
              <a:lstStyle/>
              <a:p>
                <a:endParaRPr lang="en-US" dirty="0"/>
              </a:p>
            </p:txBody>
          </p:sp>
          <p:sp>
            <p:nvSpPr>
              <p:cNvPr id="40" name="Oval 18"/>
              <p:cNvSpPr>
                <a:spLocks noChangeArrowheads="1"/>
              </p:cNvSpPr>
              <p:nvPr/>
            </p:nvSpPr>
            <p:spPr bwMode="auto">
              <a:xfrm>
                <a:off x="1409700" y="3975100"/>
                <a:ext cx="152400" cy="152400"/>
              </a:xfrm>
              <a:prstGeom prst="ellipse">
                <a:avLst/>
              </a:prstGeom>
              <a:solidFill>
                <a:schemeClr val="tx1"/>
              </a:solidFill>
              <a:ln w="12700" cap="sq">
                <a:solidFill>
                  <a:schemeClr val="bg2"/>
                </a:solidFill>
                <a:round/>
                <a:headEnd type="none" w="sm" len="sm"/>
                <a:tailEnd type="none" w="sm" len="sm"/>
              </a:ln>
            </p:spPr>
            <p:txBody>
              <a:bodyPr wrap="none" anchor="ctr"/>
              <a:lstStyle/>
              <a:p>
                <a:endParaRPr lang="en-US" dirty="0"/>
              </a:p>
            </p:txBody>
          </p:sp>
          <p:sp>
            <p:nvSpPr>
              <p:cNvPr id="41" name="Oval 19"/>
              <p:cNvSpPr>
                <a:spLocks noChangeArrowheads="1"/>
              </p:cNvSpPr>
              <p:nvPr/>
            </p:nvSpPr>
            <p:spPr bwMode="auto">
              <a:xfrm>
                <a:off x="2501900" y="3949700"/>
                <a:ext cx="152400" cy="152400"/>
              </a:xfrm>
              <a:prstGeom prst="ellipse">
                <a:avLst/>
              </a:prstGeom>
              <a:solidFill>
                <a:schemeClr val="tx1"/>
              </a:solidFill>
              <a:ln w="12700" cap="sq">
                <a:solidFill>
                  <a:schemeClr val="bg2"/>
                </a:solidFill>
                <a:round/>
                <a:headEnd type="none" w="sm" len="sm"/>
                <a:tailEnd type="none" w="sm" len="sm"/>
              </a:ln>
            </p:spPr>
            <p:txBody>
              <a:bodyPr wrap="none" anchor="ctr"/>
              <a:lstStyle/>
              <a:p>
                <a:endParaRPr lang="en-US" dirty="0"/>
              </a:p>
            </p:txBody>
          </p:sp>
          <p:sp>
            <p:nvSpPr>
              <p:cNvPr id="42" name="Text Box 20"/>
              <p:cNvSpPr txBox="1">
                <a:spLocks noChangeArrowheads="1"/>
              </p:cNvSpPr>
              <p:nvPr/>
            </p:nvSpPr>
            <p:spPr bwMode="auto">
              <a:xfrm>
                <a:off x="1058839" y="1787950"/>
                <a:ext cx="2286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600" b="1" dirty="0">
                    <a:latin typeface="Univers" pitchFamily="34" charset="0"/>
                  </a:rPr>
                  <a:t>Alum Feed to Center</a:t>
                </a:r>
              </a:p>
            </p:txBody>
          </p:sp>
          <p:sp>
            <p:nvSpPr>
              <p:cNvPr id="43" name="Line 21"/>
              <p:cNvSpPr>
                <a:spLocks noChangeShapeType="1"/>
              </p:cNvSpPr>
              <p:nvPr/>
            </p:nvSpPr>
            <p:spPr bwMode="auto">
              <a:xfrm>
                <a:off x="2032000" y="2229893"/>
                <a:ext cx="0" cy="609600"/>
              </a:xfrm>
              <a:prstGeom prst="line">
                <a:avLst/>
              </a:prstGeom>
              <a:noFill/>
              <a:ln w="31750" cap="sq">
                <a:solidFill>
                  <a:schemeClr val="tx1"/>
                </a:solidFill>
                <a:round/>
                <a:headEnd type="none" w="sm" len="sm"/>
                <a:tailEnd type="triangle" w="lg" len="med"/>
              </a:ln>
              <a:extLst>
                <a:ext uri="{909E8E84-426E-40DD-AFC4-6F175D3DCCD1}">
                  <a14:hiddenFill xmlns:a14="http://schemas.microsoft.com/office/drawing/2010/main">
                    <a:noFill/>
                  </a14:hiddenFill>
                </a:ext>
              </a:extLst>
            </p:spPr>
            <p:txBody>
              <a:bodyPr/>
              <a:lstStyle/>
              <a:p>
                <a:endParaRPr lang="en-US" dirty="0"/>
              </a:p>
            </p:txBody>
          </p:sp>
          <p:sp>
            <p:nvSpPr>
              <p:cNvPr id="44" name="Line 23"/>
              <p:cNvSpPr>
                <a:spLocks noChangeShapeType="1"/>
              </p:cNvSpPr>
              <p:nvPr/>
            </p:nvSpPr>
            <p:spPr bwMode="auto">
              <a:xfrm flipH="1">
                <a:off x="2667000" y="3962400"/>
                <a:ext cx="609600" cy="76200"/>
              </a:xfrm>
              <a:prstGeom prst="line">
                <a:avLst/>
              </a:prstGeom>
              <a:noFill/>
              <a:ln w="28575" cap="sq">
                <a:solidFill>
                  <a:schemeClr val="bg2"/>
                </a:solidFill>
                <a:round/>
                <a:headEnd type="none" w="sm" len="sm"/>
                <a:tailEnd type="triangle" w="lg" len="med"/>
              </a:ln>
              <a:extLst>
                <a:ext uri="{909E8E84-426E-40DD-AFC4-6F175D3DCCD1}">
                  <a14:hiddenFill xmlns:a14="http://schemas.microsoft.com/office/drawing/2010/main">
                    <a:noFill/>
                  </a14:hiddenFill>
                </a:ext>
              </a:extLst>
            </p:spPr>
            <p:txBody>
              <a:bodyPr/>
              <a:lstStyle/>
              <a:p>
                <a:endParaRPr lang="en-US" dirty="0"/>
              </a:p>
            </p:txBody>
          </p:sp>
          <p:sp>
            <p:nvSpPr>
              <p:cNvPr id="45" name="Line 24"/>
              <p:cNvSpPr>
                <a:spLocks noChangeShapeType="1"/>
              </p:cNvSpPr>
              <p:nvPr/>
            </p:nvSpPr>
            <p:spPr bwMode="auto">
              <a:xfrm flipH="1">
                <a:off x="2895600" y="4076700"/>
                <a:ext cx="457200" cy="381000"/>
              </a:xfrm>
              <a:prstGeom prst="line">
                <a:avLst/>
              </a:prstGeom>
              <a:noFill/>
              <a:ln w="28575" cap="sq">
                <a:solidFill>
                  <a:schemeClr val="bg2"/>
                </a:solidFill>
                <a:round/>
                <a:headEnd type="none" w="sm" len="sm"/>
                <a:tailEnd type="triangle" w="lg" len="med"/>
              </a:ln>
              <a:extLst>
                <a:ext uri="{909E8E84-426E-40DD-AFC4-6F175D3DCCD1}">
                  <a14:hiddenFill xmlns:a14="http://schemas.microsoft.com/office/drawing/2010/main">
                    <a:noFill/>
                  </a14:hiddenFill>
                </a:ext>
              </a:extLst>
            </p:spPr>
            <p:txBody>
              <a:bodyPr/>
              <a:lstStyle/>
              <a:p>
                <a:endParaRPr lang="en-US" dirty="0"/>
              </a:p>
            </p:txBody>
          </p:sp>
          <p:sp>
            <p:nvSpPr>
              <p:cNvPr id="46" name="Text Box 25"/>
              <p:cNvSpPr txBox="1">
                <a:spLocks noChangeArrowheads="1"/>
              </p:cNvSpPr>
              <p:nvPr/>
            </p:nvSpPr>
            <p:spPr bwMode="auto">
              <a:xfrm>
                <a:off x="2819400" y="6064250"/>
                <a:ext cx="1752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600" b="1" dirty="0">
                    <a:latin typeface="Univers" pitchFamily="34" charset="0"/>
                  </a:rPr>
                  <a:t>Clean Out Ports</a:t>
                </a:r>
              </a:p>
            </p:txBody>
          </p:sp>
          <p:sp>
            <p:nvSpPr>
              <p:cNvPr id="47" name="Line 26"/>
              <p:cNvSpPr>
                <a:spLocks noChangeShapeType="1"/>
              </p:cNvSpPr>
              <p:nvPr/>
            </p:nvSpPr>
            <p:spPr bwMode="auto">
              <a:xfrm flipH="1" flipV="1">
                <a:off x="2210936" y="6196084"/>
                <a:ext cx="532263" cy="52316"/>
              </a:xfrm>
              <a:prstGeom prst="line">
                <a:avLst/>
              </a:prstGeom>
              <a:noFill/>
              <a:ln w="31750" cap="sq">
                <a:solidFill>
                  <a:schemeClr val="tx1"/>
                </a:solidFill>
                <a:round/>
                <a:headEnd type="none" w="sm" len="sm"/>
                <a:tailEnd type="triangle" w="lg" len="med"/>
              </a:ln>
              <a:extLst>
                <a:ext uri="{909E8E84-426E-40DD-AFC4-6F175D3DCCD1}">
                  <a14:hiddenFill xmlns:a14="http://schemas.microsoft.com/office/drawing/2010/main">
                    <a:noFill/>
                  </a14:hiddenFill>
                </a:ext>
              </a:extLst>
            </p:spPr>
            <p:txBody>
              <a:bodyPr/>
              <a:lstStyle/>
              <a:p>
                <a:endParaRPr lang="en-US" dirty="0"/>
              </a:p>
            </p:txBody>
          </p:sp>
          <p:sp>
            <p:nvSpPr>
              <p:cNvPr id="48" name="Line 27"/>
              <p:cNvSpPr>
                <a:spLocks noChangeShapeType="1"/>
              </p:cNvSpPr>
              <p:nvPr/>
            </p:nvSpPr>
            <p:spPr bwMode="auto">
              <a:xfrm flipV="1">
                <a:off x="2819400" y="5827594"/>
                <a:ext cx="224051" cy="268406"/>
              </a:xfrm>
              <a:prstGeom prst="line">
                <a:avLst/>
              </a:prstGeom>
              <a:noFill/>
              <a:ln w="31750" cap="sq">
                <a:solidFill>
                  <a:schemeClr val="tx1"/>
                </a:solidFill>
                <a:round/>
                <a:headEnd type="none" w="sm" len="sm"/>
                <a:tailEnd type="triangle" w="lg" len="med"/>
              </a:ln>
              <a:extLst>
                <a:ext uri="{909E8E84-426E-40DD-AFC4-6F175D3DCCD1}">
                  <a14:hiddenFill xmlns:a14="http://schemas.microsoft.com/office/drawing/2010/main">
                    <a:noFill/>
                  </a14:hiddenFill>
                </a:ext>
              </a:extLst>
            </p:spPr>
            <p:txBody>
              <a:bodyPr/>
              <a:lstStyle/>
              <a:p>
                <a:endParaRPr lang="en-US" dirty="0"/>
              </a:p>
            </p:txBody>
          </p:sp>
        </p:grpSp>
      </p:grpSp>
      <p:sp>
        <p:nvSpPr>
          <p:cNvPr id="49" name="Rectangle 4"/>
          <p:cNvSpPr txBox="1">
            <a:spLocks noChangeArrowheads="1"/>
          </p:cNvSpPr>
          <p:nvPr/>
        </p:nvSpPr>
        <p:spPr>
          <a:xfrm>
            <a:off x="4344960" y="1067844"/>
            <a:ext cx="4722125" cy="4648200"/>
          </a:xfrm>
          <a:prstGeom prst="rect">
            <a:avLst/>
          </a:prstGeom>
        </p:spPr>
        <p:txBody>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eaLnBrk="1" hangingPunct="1"/>
            <a:r>
              <a:rPr lang="en-US" sz="1600" kern="0" dirty="0"/>
              <a:t>Conclusions and Implementation:</a:t>
            </a:r>
          </a:p>
          <a:p>
            <a:pPr lvl="1" eaLnBrk="1" hangingPunct="1">
              <a:spcAft>
                <a:spcPct val="30000"/>
              </a:spcAft>
            </a:pPr>
            <a:r>
              <a:rPr lang="en-US" sz="1600" kern="0" dirty="0"/>
              <a:t>The design was causing plugging in the rapid mix unit.</a:t>
            </a:r>
          </a:p>
          <a:p>
            <a:pPr lvl="1" eaLnBrk="1" hangingPunct="1">
              <a:spcAft>
                <a:spcPct val="30000"/>
              </a:spcAft>
            </a:pPr>
            <a:r>
              <a:rPr lang="en-US" sz="1600" kern="0" dirty="0">
                <a:solidFill>
                  <a:srgbClr val="C00000"/>
                </a:solidFill>
              </a:rPr>
              <a:t>When the diffuser ports were cleaned, the alum feed and pH values in the </a:t>
            </a:r>
            <a:r>
              <a:rPr lang="en-US" sz="1600" kern="0" dirty="0" err="1">
                <a:solidFill>
                  <a:srgbClr val="C00000"/>
                </a:solidFill>
              </a:rPr>
              <a:t>floc</a:t>
            </a:r>
            <a:r>
              <a:rPr lang="en-US" sz="1600" kern="0" dirty="0">
                <a:solidFill>
                  <a:srgbClr val="C00000"/>
                </a:solidFill>
              </a:rPr>
              <a:t> basins were similar.</a:t>
            </a:r>
          </a:p>
          <a:p>
            <a:pPr lvl="1" eaLnBrk="1" hangingPunct="1">
              <a:spcAft>
                <a:spcPct val="30000"/>
              </a:spcAft>
            </a:pPr>
            <a:r>
              <a:rPr lang="en-US" sz="1600" kern="0" dirty="0"/>
              <a:t>Plugging reoccurred in about a week after cleaning.</a:t>
            </a:r>
          </a:p>
          <a:p>
            <a:pPr lvl="1" eaLnBrk="1" hangingPunct="1">
              <a:spcAft>
                <a:spcPct val="30000"/>
              </a:spcAft>
            </a:pPr>
            <a:r>
              <a:rPr lang="en-US" sz="1600" kern="0" dirty="0"/>
              <a:t>Diffuser was modified to feed from the center rather than ports.</a:t>
            </a:r>
          </a:p>
          <a:p>
            <a:pPr lvl="1" eaLnBrk="1" hangingPunct="1">
              <a:spcAft>
                <a:spcPct val="30000"/>
              </a:spcAft>
            </a:pPr>
            <a:r>
              <a:rPr lang="en-US" sz="1600" kern="0" dirty="0"/>
              <a:t>Carrier water for the alum feed was initiated rather than feeding alum in neat form.</a:t>
            </a:r>
          </a:p>
          <a:p>
            <a:pPr eaLnBrk="1" hangingPunct="1">
              <a:lnSpc>
                <a:spcPct val="90000"/>
              </a:lnSpc>
            </a:pPr>
            <a:endParaRPr lang="en-US" sz="1600" kern="0" dirty="0"/>
          </a:p>
        </p:txBody>
      </p:sp>
    </p:spTree>
    <p:extLst>
      <p:ext uri="{BB962C8B-B14F-4D97-AF65-F5344CB8AC3E}">
        <p14:creationId xmlns:p14="http://schemas.microsoft.com/office/powerpoint/2010/main" val="133955340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673100" y="870857"/>
            <a:ext cx="7772400" cy="348343"/>
          </a:xfrm>
        </p:spPr>
        <p:txBody>
          <a:bodyPr/>
          <a:lstStyle/>
          <a:p>
            <a:pPr eaLnBrk="1" hangingPunct="1">
              <a:defRPr/>
            </a:pPr>
            <a:r>
              <a:rPr lang="en-US" sz="2800" dirty="0"/>
              <a:t>Special Study Example – Coagulation </a:t>
            </a:r>
            <a:br>
              <a:rPr lang="en-US" sz="2800" dirty="0"/>
            </a:br>
            <a:br>
              <a:rPr lang="en-US" sz="2800" dirty="0"/>
            </a:br>
            <a:endParaRPr lang="en-US" sz="2400" dirty="0"/>
          </a:p>
        </p:txBody>
      </p:sp>
      <p:sp>
        <p:nvSpPr>
          <p:cNvPr id="49" name="Rectangle 4"/>
          <p:cNvSpPr txBox="1">
            <a:spLocks noChangeArrowheads="1"/>
          </p:cNvSpPr>
          <p:nvPr/>
        </p:nvSpPr>
        <p:spPr>
          <a:xfrm>
            <a:off x="648855" y="1045028"/>
            <a:ext cx="4722125" cy="4648200"/>
          </a:xfrm>
          <a:prstGeom prst="rect">
            <a:avLst/>
          </a:prstGeom>
        </p:spPr>
        <p:txBody>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eaLnBrk="1" hangingPunct="1">
              <a:buNone/>
            </a:pPr>
            <a:r>
              <a:rPr lang="en-US" sz="1800" kern="0" dirty="0">
                <a:solidFill>
                  <a:srgbClr val="C00000"/>
                </a:solidFill>
              </a:rPr>
              <a:t>pH Variations in </a:t>
            </a:r>
            <a:r>
              <a:rPr lang="en-US" sz="1800" kern="0" dirty="0" err="1">
                <a:solidFill>
                  <a:srgbClr val="C00000"/>
                </a:solidFill>
              </a:rPr>
              <a:t>Floc</a:t>
            </a:r>
            <a:r>
              <a:rPr lang="en-US" sz="1800" kern="0" dirty="0">
                <a:solidFill>
                  <a:srgbClr val="C00000"/>
                </a:solidFill>
              </a:rPr>
              <a:t> Basins matched</a:t>
            </a:r>
          </a:p>
          <a:p>
            <a:pPr eaLnBrk="1" hangingPunct="1">
              <a:lnSpc>
                <a:spcPct val="90000"/>
              </a:lnSpc>
            </a:pPr>
            <a:endParaRPr lang="en-US" sz="1800" kern="0" dirty="0">
              <a:solidFill>
                <a:srgbClr val="C00000"/>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100" y="1524000"/>
            <a:ext cx="7937500" cy="4311870"/>
          </a:xfrm>
          <a:prstGeom prst="rect">
            <a:avLst/>
          </a:prstGeom>
        </p:spPr>
      </p:pic>
    </p:spTree>
    <p:extLst>
      <p:ext uri="{BB962C8B-B14F-4D97-AF65-F5344CB8AC3E}">
        <p14:creationId xmlns:p14="http://schemas.microsoft.com/office/powerpoint/2010/main" val="77869995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673100" y="870857"/>
            <a:ext cx="7772400" cy="348343"/>
          </a:xfrm>
        </p:spPr>
        <p:txBody>
          <a:bodyPr/>
          <a:lstStyle/>
          <a:p>
            <a:pPr eaLnBrk="1" hangingPunct="1">
              <a:defRPr/>
            </a:pPr>
            <a:r>
              <a:rPr lang="en-US" sz="2800" dirty="0"/>
              <a:t>Special Study Example – Coagulation </a:t>
            </a:r>
            <a:br>
              <a:rPr lang="en-US" sz="2800" dirty="0"/>
            </a:br>
            <a:br>
              <a:rPr lang="en-US" sz="2800" dirty="0"/>
            </a:br>
            <a:endParaRPr lang="en-US" sz="2400" dirty="0"/>
          </a:p>
        </p:txBody>
      </p:sp>
      <p:sp>
        <p:nvSpPr>
          <p:cNvPr id="49" name="Rectangle 4"/>
          <p:cNvSpPr txBox="1">
            <a:spLocks noChangeArrowheads="1"/>
          </p:cNvSpPr>
          <p:nvPr/>
        </p:nvSpPr>
        <p:spPr>
          <a:xfrm>
            <a:off x="645391" y="1062346"/>
            <a:ext cx="4722125" cy="4648200"/>
          </a:xfrm>
          <a:prstGeom prst="rect">
            <a:avLst/>
          </a:prstGeom>
        </p:spPr>
        <p:txBody>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eaLnBrk="1" hangingPunct="1">
              <a:buNone/>
            </a:pPr>
            <a:r>
              <a:rPr lang="en-US" kern="0" dirty="0">
                <a:solidFill>
                  <a:srgbClr val="C00000"/>
                </a:solidFill>
              </a:rPr>
              <a:t>Filter performance improved</a:t>
            </a:r>
          </a:p>
          <a:p>
            <a:pPr eaLnBrk="1" hangingPunct="1">
              <a:lnSpc>
                <a:spcPct val="90000"/>
              </a:lnSpc>
            </a:pPr>
            <a:endParaRPr lang="en-US" kern="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1600200"/>
            <a:ext cx="8534400" cy="4138660"/>
          </a:xfrm>
          <a:prstGeom prst="rect">
            <a:avLst/>
          </a:prstGeom>
          <a:ln>
            <a:solidFill>
              <a:schemeClr val="tx1"/>
            </a:solidFill>
          </a:ln>
        </p:spPr>
      </p:pic>
      <p:sp>
        <p:nvSpPr>
          <p:cNvPr id="4" name="Freeform 3"/>
          <p:cNvSpPr/>
          <p:nvPr/>
        </p:nvSpPr>
        <p:spPr bwMode="auto">
          <a:xfrm>
            <a:off x="4052455" y="1267691"/>
            <a:ext cx="3532909" cy="1548245"/>
          </a:xfrm>
          <a:custGeom>
            <a:avLst/>
            <a:gdLst>
              <a:gd name="connsiteX0" fmla="*/ 0 w 3532909"/>
              <a:gd name="connsiteY0" fmla="*/ 0 h 1548245"/>
              <a:gd name="connsiteX1" fmla="*/ 914400 w 3532909"/>
              <a:gd name="connsiteY1" fmla="*/ 0 h 1548245"/>
              <a:gd name="connsiteX2" fmla="*/ 2597727 w 3532909"/>
              <a:gd name="connsiteY2" fmla="*/ 197427 h 1548245"/>
              <a:gd name="connsiteX3" fmla="*/ 3532909 w 3532909"/>
              <a:gd name="connsiteY3" fmla="*/ 1548245 h 1548245"/>
            </a:gdLst>
            <a:ahLst/>
            <a:cxnLst>
              <a:cxn ang="0">
                <a:pos x="connsiteX0" y="connsiteY0"/>
              </a:cxn>
              <a:cxn ang="0">
                <a:pos x="connsiteX1" y="connsiteY1"/>
              </a:cxn>
              <a:cxn ang="0">
                <a:pos x="connsiteX2" y="connsiteY2"/>
              </a:cxn>
              <a:cxn ang="0">
                <a:pos x="connsiteX3" y="connsiteY3"/>
              </a:cxn>
            </a:cxnLst>
            <a:rect l="l" t="t" r="r" b="b"/>
            <a:pathLst>
              <a:path w="3532909" h="1548245">
                <a:moveTo>
                  <a:pt x="0" y="0"/>
                </a:moveTo>
                <a:lnTo>
                  <a:pt x="914400" y="0"/>
                </a:lnTo>
                <a:lnTo>
                  <a:pt x="2597727" y="197427"/>
                </a:lnTo>
                <a:lnTo>
                  <a:pt x="3532909" y="1548245"/>
                </a:lnTo>
              </a:path>
            </a:pathLst>
          </a:custGeom>
          <a:noFill/>
          <a:ln w="41275" cap="flat" cmpd="sng" algn="ctr">
            <a:solidFill>
              <a:srgbClr val="FF0000"/>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Tree>
    <p:extLst>
      <p:ext uri="{BB962C8B-B14F-4D97-AF65-F5344CB8AC3E}">
        <p14:creationId xmlns:p14="http://schemas.microsoft.com/office/powerpoint/2010/main" val="99106905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673100" y="870857"/>
            <a:ext cx="7772400" cy="914400"/>
          </a:xfrm>
        </p:spPr>
        <p:txBody>
          <a:bodyPr/>
          <a:lstStyle/>
          <a:p>
            <a:pPr eaLnBrk="1" hangingPunct="1">
              <a:defRPr/>
            </a:pPr>
            <a:r>
              <a:rPr lang="en-US" sz="3600" dirty="0"/>
              <a:t>Exercise – </a:t>
            </a:r>
            <a:br>
              <a:rPr lang="en-US" sz="3600" dirty="0"/>
            </a:br>
            <a:br>
              <a:rPr lang="en-US" sz="3600" dirty="0"/>
            </a:br>
            <a:r>
              <a:rPr lang="en-US" sz="3600" dirty="0"/>
              <a:t>1 MGD Plant in Berry, Alabama</a:t>
            </a:r>
            <a:br>
              <a:rPr lang="en-US" sz="3600" dirty="0"/>
            </a:br>
            <a:endParaRPr lang="en-US" dirty="0"/>
          </a:p>
        </p:txBody>
      </p:sp>
      <p:sp>
        <p:nvSpPr>
          <p:cNvPr id="19459" name="Rectangle 3"/>
          <p:cNvSpPr>
            <a:spLocks noGrp="1" noChangeArrowheads="1"/>
          </p:cNvSpPr>
          <p:nvPr>
            <p:ph type="body" idx="1"/>
          </p:nvPr>
        </p:nvSpPr>
        <p:spPr>
          <a:xfrm>
            <a:off x="673100" y="2362200"/>
            <a:ext cx="8305800" cy="3352800"/>
          </a:xfrm>
        </p:spPr>
        <p:txBody>
          <a:bodyPr/>
          <a:lstStyle/>
          <a:p>
            <a:pPr eaLnBrk="1" hangingPunct="1">
              <a:spcAft>
                <a:spcPct val="20000"/>
              </a:spcAft>
            </a:pPr>
            <a:r>
              <a:rPr lang="en-US" sz="3200" dirty="0"/>
              <a:t>Develop a special study to evaluate post backwash spikes.</a:t>
            </a:r>
            <a:endParaRPr lang="en-US" sz="3000" dirty="0"/>
          </a:p>
        </p:txBody>
      </p:sp>
    </p:spTree>
    <p:extLst>
      <p:ext uri="{BB962C8B-B14F-4D97-AF65-F5344CB8AC3E}">
        <p14:creationId xmlns:p14="http://schemas.microsoft.com/office/powerpoint/2010/main" val="196683121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673100" y="870857"/>
            <a:ext cx="7772400" cy="914400"/>
          </a:xfrm>
        </p:spPr>
        <p:txBody>
          <a:bodyPr/>
          <a:lstStyle/>
          <a:p>
            <a:pPr eaLnBrk="1" hangingPunct="1">
              <a:defRPr/>
            </a:pPr>
            <a:r>
              <a:rPr lang="en-US" sz="3600" dirty="0"/>
              <a:t>Exercise – Berry, AL </a:t>
            </a:r>
            <a:br>
              <a:rPr lang="en-US" sz="3600" dirty="0"/>
            </a:br>
            <a:br>
              <a:rPr lang="en-US" sz="3600" dirty="0"/>
            </a:br>
            <a:endParaRPr lang="en-US" dirty="0"/>
          </a:p>
        </p:txBody>
      </p:sp>
      <p:sp>
        <p:nvSpPr>
          <p:cNvPr id="5" name="Text Placeholder 2"/>
          <p:cNvSpPr txBox="1">
            <a:spLocks/>
          </p:cNvSpPr>
          <p:nvPr/>
        </p:nvSpPr>
        <p:spPr bwMode="auto">
          <a:xfrm>
            <a:off x="673100" y="1676400"/>
            <a:ext cx="8229600" cy="426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50000"/>
              </a:spcBef>
              <a:spcAft>
                <a:spcPct val="0"/>
              </a:spcAft>
              <a:defRPr sz="1200" kern="1200">
                <a:solidFill>
                  <a:srgbClr val="005595"/>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5pPr>
            <a:lvl6pPr marL="2286000" algn="l" defTabSz="914400" rtl="0" eaLnBrk="1" latinLnBrk="0" hangingPunct="1">
              <a:defRPr sz="2400" kern="1200">
                <a:solidFill>
                  <a:schemeClr val="tx1"/>
                </a:solidFill>
                <a:latin typeface="Times" panose="02020603050405020304" pitchFamily="18" charset="0"/>
                <a:ea typeface="+mn-ea"/>
                <a:cs typeface="+mn-cs"/>
              </a:defRPr>
            </a:lvl6pPr>
            <a:lvl7pPr marL="2743200" algn="l" defTabSz="914400" rtl="0" eaLnBrk="1" latinLnBrk="0" hangingPunct="1">
              <a:defRPr sz="2400" kern="1200">
                <a:solidFill>
                  <a:schemeClr val="tx1"/>
                </a:solidFill>
                <a:latin typeface="Times" panose="02020603050405020304" pitchFamily="18" charset="0"/>
                <a:ea typeface="+mn-ea"/>
                <a:cs typeface="+mn-cs"/>
              </a:defRPr>
            </a:lvl7pPr>
            <a:lvl8pPr marL="3200400" algn="l" defTabSz="914400" rtl="0" eaLnBrk="1" latinLnBrk="0" hangingPunct="1">
              <a:defRPr sz="2400" kern="1200">
                <a:solidFill>
                  <a:schemeClr val="tx1"/>
                </a:solidFill>
                <a:latin typeface="Times" panose="02020603050405020304" pitchFamily="18" charset="0"/>
                <a:ea typeface="+mn-ea"/>
                <a:cs typeface="+mn-cs"/>
              </a:defRPr>
            </a:lvl8pPr>
            <a:lvl9pPr marL="3657600" algn="l" defTabSz="914400" rtl="0" eaLnBrk="1" latinLnBrk="0" hangingPunct="1">
              <a:defRPr sz="2400" kern="1200">
                <a:solidFill>
                  <a:schemeClr val="tx1"/>
                </a:solidFill>
                <a:latin typeface="Times" panose="02020603050405020304" pitchFamily="18" charset="0"/>
                <a:ea typeface="+mn-ea"/>
                <a:cs typeface="+mn-cs"/>
              </a:defRPr>
            </a:lvl9pPr>
          </a:lstStyle>
          <a:p>
            <a:r>
              <a:rPr lang="en-US" sz="2800" dirty="0"/>
              <a:t>Original backwash sequence:</a:t>
            </a:r>
          </a:p>
          <a:p>
            <a:pPr marL="514350" indent="-514350">
              <a:buFont typeface="+mj-lt"/>
              <a:buAutoNum type="arabicPeriod"/>
            </a:pPr>
            <a:r>
              <a:rPr lang="en-US" sz="2800" dirty="0"/>
              <a:t>Air Only (2 minutes)</a:t>
            </a:r>
          </a:p>
          <a:p>
            <a:pPr marL="514350" indent="-514350">
              <a:buFont typeface="+mj-lt"/>
              <a:buAutoNum type="arabicPeriod"/>
            </a:pPr>
            <a:r>
              <a:rPr lang="en-US" sz="2800" dirty="0"/>
              <a:t>Air / low-rate backwash at 5 </a:t>
            </a:r>
            <a:r>
              <a:rPr lang="en-US" sz="2800" dirty="0" err="1"/>
              <a:t>gpm</a:t>
            </a:r>
            <a:r>
              <a:rPr lang="en-US" sz="2800" dirty="0"/>
              <a:t>/</a:t>
            </a:r>
            <a:r>
              <a:rPr lang="en-US" sz="2800" dirty="0" err="1"/>
              <a:t>sq</a:t>
            </a:r>
            <a:r>
              <a:rPr lang="en-US" sz="2800" dirty="0"/>
              <a:t> </a:t>
            </a:r>
            <a:r>
              <a:rPr lang="en-US" sz="2800" dirty="0" err="1"/>
              <a:t>ft</a:t>
            </a:r>
            <a:r>
              <a:rPr lang="en-US" sz="2800" dirty="0"/>
              <a:t> (45 seconds)</a:t>
            </a:r>
          </a:p>
          <a:p>
            <a:pPr marL="514350" indent="-514350">
              <a:buFont typeface="+mj-lt"/>
              <a:buAutoNum type="arabicPeriod"/>
            </a:pPr>
            <a:r>
              <a:rPr lang="en-US" sz="2800" dirty="0"/>
              <a:t>High-rate backwash at 18.5 </a:t>
            </a:r>
            <a:r>
              <a:rPr lang="en-US" sz="2800" dirty="0" err="1"/>
              <a:t>gpm</a:t>
            </a:r>
            <a:r>
              <a:rPr lang="en-US" sz="2800" dirty="0"/>
              <a:t>/</a:t>
            </a:r>
            <a:r>
              <a:rPr lang="en-US" sz="2800" dirty="0" err="1"/>
              <a:t>sq</a:t>
            </a:r>
            <a:r>
              <a:rPr lang="en-US" sz="2800" dirty="0"/>
              <a:t> </a:t>
            </a:r>
            <a:r>
              <a:rPr lang="en-US" sz="2800" dirty="0" err="1"/>
              <a:t>ft</a:t>
            </a:r>
            <a:r>
              <a:rPr lang="en-US" sz="2800" dirty="0"/>
              <a:t> (160 seconds)</a:t>
            </a:r>
          </a:p>
          <a:p>
            <a:pPr marL="514350" indent="-514350">
              <a:buFont typeface="+mj-lt"/>
              <a:buAutoNum type="arabicPeriod"/>
            </a:pPr>
            <a:r>
              <a:rPr lang="en-US" sz="2800" dirty="0"/>
              <a:t>Second low-rate wash to fill filter (165 seconds)</a:t>
            </a:r>
          </a:p>
          <a:p>
            <a:endParaRPr lang="en-US" sz="2800" dirty="0"/>
          </a:p>
        </p:txBody>
      </p:sp>
    </p:spTree>
    <p:extLst>
      <p:ext uri="{BB962C8B-B14F-4D97-AF65-F5344CB8AC3E}">
        <p14:creationId xmlns:p14="http://schemas.microsoft.com/office/powerpoint/2010/main" val="286775173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392875" y="457200"/>
            <a:ext cx="7772400" cy="914400"/>
          </a:xfrm>
        </p:spPr>
        <p:txBody>
          <a:bodyPr/>
          <a:lstStyle/>
          <a:p>
            <a:pPr eaLnBrk="1" hangingPunct="1">
              <a:defRPr/>
            </a:pPr>
            <a:r>
              <a:rPr lang="en-US" sz="3600" dirty="0"/>
              <a:t>Exercise – Berry, AL </a:t>
            </a:r>
            <a:br>
              <a:rPr lang="en-US" sz="3600" dirty="0"/>
            </a:br>
            <a:br>
              <a:rPr lang="en-US" sz="3600" dirty="0"/>
            </a:br>
            <a:endParaRPr lang="en-US" dirty="0"/>
          </a:p>
        </p:txBody>
      </p:sp>
      <p:sp>
        <p:nvSpPr>
          <p:cNvPr id="5" name="Text Placeholder 2"/>
          <p:cNvSpPr txBox="1">
            <a:spLocks/>
          </p:cNvSpPr>
          <p:nvPr/>
        </p:nvSpPr>
        <p:spPr bwMode="auto">
          <a:xfrm>
            <a:off x="881743" y="710744"/>
            <a:ext cx="8229600" cy="51364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50000"/>
              </a:spcBef>
              <a:spcAft>
                <a:spcPct val="0"/>
              </a:spcAft>
              <a:defRPr sz="1200" kern="1200">
                <a:solidFill>
                  <a:srgbClr val="005595"/>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5pPr>
            <a:lvl6pPr marL="2286000" algn="l" defTabSz="914400" rtl="0" eaLnBrk="1" latinLnBrk="0" hangingPunct="1">
              <a:defRPr sz="2400" kern="1200">
                <a:solidFill>
                  <a:schemeClr val="tx1"/>
                </a:solidFill>
                <a:latin typeface="Times" panose="02020603050405020304" pitchFamily="18" charset="0"/>
                <a:ea typeface="+mn-ea"/>
                <a:cs typeface="+mn-cs"/>
              </a:defRPr>
            </a:lvl6pPr>
            <a:lvl7pPr marL="2743200" algn="l" defTabSz="914400" rtl="0" eaLnBrk="1" latinLnBrk="0" hangingPunct="1">
              <a:defRPr sz="2400" kern="1200">
                <a:solidFill>
                  <a:schemeClr val="tx1"/>
                </a:solidFill>
                <a:latin typeface="Times" panose="02020603050405020304" pitchFamily="18" charset="0"/>
                <a:ea typeface="+mn-ea"/>
                <a:cs typeface="+mn-cs"/>
              </a:defRPr>
            </a:lvl7pPr>
            <a:lvl8pPr marL="3200400" algn="l" defTabSz="914400" rtl="0" eaLnBrk="1" latinLnBrk="0" hangingPunct="1">
              <a:defRPr sz="2400" kern="1200">
                <a:solidFill>
                  <a:schemeClr val="tx1"/>
                </a:solidFill>
                <a:latin typeface="Times" panose="02020603050405020304" pitchFamily="18" charset="0"/>
                <a:ea typeface="+mn-ea"/>
                <a:cs typeface="+mn-cs"/>
              </a:defRPr>
            </a:lvl8pPr>
            <a:lvl9pPr marL="3657600" algn="l" defTabSz="914400" rtl="0" eaLnBrk="1" latinLnBrk="0" hangingPunct="1">
              <a:defRPr sz="2400" kern="1200">
                <a:solidFill>
                  <a:schemeClr val="tx1"/>
                </a:solidFill>
                <a:latin typeface="Times" panose="02020603050405020304" pitchFamily="18" charset="0"/>
                <a:ea typeface="+mn-ea"/>
                <a:cs typeface="+mn-cs"/>
              </a:defRPr>
            </a:lvl9pPr>
          </a:lstStyle>
          <a:p>
            <a:r>
              <a:rPr lang="en-US" sz="2800" dirty="0"/>
              <a:t>Original backwash profile</a:t>
            </a:r>
          </a:p>
          <a:p>
            <a:endParaRPr lang="en-US" sz="2800" dirty="0"/>
          </a:p>
        </p:txBody>
      </p:sp>
      <p:sp>
        <p:nvSpPr>
          <p:cNvPr id="6" name="TextBox 5"/>
          <p:cNvSpPr txBox="1"/>
          <p:nvPr/>
        </p:nvSpPr>
        <p:spPr>
          <a:xfrm>
            <a:off x="6553200" y="3940314"/>
            <a:ext cx="2286000" cy="707886"/>
          </a:xfrm>
          <a:prstGeom prst="rect">
            <a:avLst/>
          </a:prstGeom>
          <a:noFill/>
        </p:spPr>
        <p:txBody>
          <a:bodyPr wrap="square" rtlCol="0">
            <a:spAutoFit/>
          </a:bodyPr>
          <a:lstStyle/>
          <a:p>
            <a:r>
              <a:rPr lang="en-US" sz="2000" dirty="0">
                <a:latin typeface="Arial" pitchFamily="34" charset="0"/>
                <a:cs typeface="Arial" pitchFamily="34" charset="0"/>
              </a:rPr>
              <a:t>Filter Returned To Service</a:t>
            </a: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l="39830" t="53367" r="41734" b="23736"/>
          <a:stretch>
            <a:fillRect/>
          </a:stretch>
        </p:blipFill>
        <p:spPr bwMode="auto">
          <a:xfrm>
            <a:off x="2350325" y="1371600"/>
            <a:ext cx="3494601" cy="4382460"/>
          </a:xfrm>
          <a:prstGeom prst="rect">
            <a:avLst/>
          </a:prstGeom>
          <a:noFill/>
          <a:ln w="9525">
            <a:noFill/>
            <a:miter lim="800000"/>
            <a:headEnd/>
            <a:tailEnd/>
          </a:ln>
          <a:effectLst/>
        </p:spPr>
      </p:pic>
      <p:cxnSp>
        <p:nvCxnSpPr>
          <p:cNvPr id="8" name="Straight Connector 7"/>
          <p:cNvCxnSpPr/>
          <p:nvPr/>
        </p:nvCxnSpPr>
        <p:spPr>
          <a:xfrm>
            <a:off x="2350325" y="4617867"/>
            <a:ext cx="3489366" cy="0"/>
          </a:xfrm>
          <a:prstGeom prst="line">
            <a:avLst/>
          </a:prstGeom>
          <a:ln w="76200"/>
        </p:spPr>
        <p:style>
          <a:lnRef idx="3">
            <a:schemeClr val="accent1"/>
          </a:lnRef>
          <a:fillRef idx="0">
            <a:schemeClr val="accent1"/>
          </a:fillRef>
          <a:effectRef idx="2">
            <a:schemeClr val="accent1"/>
          </a:effectRef>
          <a:fontRef idx="minor">
            <a:schemeClr val="tx1"/>
          </a:fontRef>
        </p:style>
      </p:cxnSp>
      <p:cxnSp>
        <p:nvCxnSpPr>
          <p:cNvPr id="9" name="Straight Connector 8"/>
          <p:cNvCxnSpPr/>
          <p:nvPr/>
        </p:nvCxnSpPr>
        <p:spPr>
          <a:xfrm>
            <a:off x="2350325" y="3643987"/>
            <a:ext cx="348936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2350325" y="2670107"/>
            <a:ext cx="3489366" cy="0"/>
          </a:xfrm>
          <a:prstGeom prst="line">
            <a:avLst/>
          </a:prstGeom>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762000" y="4455553"/>
            <a:ext cx="1588325" cy="461665"/>
          </a:xfrm>
          <a:prstGeom prst="rect">
            <a:avLst/>
          </a:prstGeom>
          <a:noFill/>
        </p:spPr>
        <p:txBody>
          <a:bodyPr wrap="square" rtlCol="0">
            <a:spAutoFit/>
          </a:bodyPr>
          <a:lstStyle/>
          <a:p>
            <a:r>
              <a:rPr lang="en-US" dirty="0">
                <a:latin typeface="Arial Narrow" pitchFamily="34" charset="0"/>
              </a:rPr>
              <a:t>0.10 NTU</a:t>
            </a:r>
          </a:p>
        </p:txBody>
      </p:sp>
      <p:sp>
        <p:nvSpPr>
          <p:cNvPr id="12" name="TextBox 11"/>
          <p:cNvSpPr txBox="1"/>
          <p:nvPr/>
        </p:nvSpPr>
        <p:spPr>
          <a:xfrm>
            <a:off x="762000" y="3481673"/>
            <a:ext cx="1588325" cy="461665"/>
          </a:xfrm>
          <a:prstGeom prst="rect">
            <a:avLst/>
          </a:prstGeom>
          <a:noFill/>
        </p:spPr>
        <p:txBody>
          <a:bodyPr wrap="square" rtlCol="0">
            <a:spAutoFit/>
          </a:bodyPr>
          <a:lstStyle/>
          <a:p>
            <a:r>
              <a:rPr lang="en-US" dirty="0">
                <a:latin typeface="Arial Narrow" pitchFamily="34" charset="0"/>
              </a:rPr>
              <a:t>0.20 NTU</a:t>
            </a:r>
          </a:p>
        </p:txBody>
      </p:sp>
      <p:sp>
        <p:nvSpPr>
          <p:cNvPr id="13" name="TextBox 12"/>
          <p:cNvSpPr txBox="1"/>
          <p:nvPr/>
        </p:nvSpPr>
        <p:spPr>
          <a:xfrm>
            <a:off x="762000" y="2507793"/>
            <a:ext cx="1588325" cy="461665"/>
          </a:xfrm>
          <a:prstGeom prst="rect">
            <a:avLst/>
          </a:prstGeom>
          <a:noFill/>
        </p:spPr>
        <p:txBody>
          <a:bodyPr wrap="square" rtlCol="0">
            <a:spAutoFit/>
          </a:bodyPr>
          <a:lstStyle/>
          <a:p>
            <a:r>
              <a:rPr lang="en-US" dirty="0">
                <a:latin typeface="Arial Narrow" pitchFamily="34" charset="0"/>
              </a:rPr>
              <a:t>0.30 NTU</a:t>
            </a:r>
          </a:p>
        </p:txBody>
      </p:sp>
      <p:sp>
        <p:nvSpPr>
          <p:cNvPr id="14" name="Left Arrow 13"/>
          <p:cNvSpPr/>
          <p:nvPr/>
        </p:nvSpPr>
        <p:spPr>
          <a:xfrm rot="19965310">
            <a:off x="5577072" y="4433075"/>
            <a:ext cx="1005277" cy="164765"/>
          </a:xfrm>
          <a:prstGeom prst="leftArrow">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n-US" dirty="0"/>
          </a:p>
        </p:txBody>
      </p:sp>
      <p:sp>
        <p:nvSpPr>
          <p:cNvPr id="15" name="Left Arrow 14"/>
          <p:cNvSpPr/>
          <p:nvPr/>
        </p:nvSpPr>
        <p:spPr>
          <a:xfrm rot="8514333">
            <a:off x="3428610" y="5275980"/>
            <a:ext cx="1723956" cy="196339"/>
          </a:xfrm>
          <a:prstGeom prst="leftArrow">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n-US" dirty="0"/>
          </a:p>
        </p:txBody>
      </p:sp>
      <p:sp>
        <p:nvSpPr>
          <p:cNvPr id="16" name="TextBox 15"/>
          <p:cNvSpPr txBox="1"/>
          <p:nvPr/>
        </p:nvSpPr>
        <p:spPr>
          <a:xfrm>
            <a:off x="685800" y="5716319"/>
            <a:ext cx="2910587" cy="400110"/>
          </a:xfrm>
          <a:prstGeom prst="rect">
            <a:avLst/>
          </a:prstGeom>
          <a:noFill/>
        </p:spPr>
        <p:txBody>
          <a:bodyPr wrap="square" rtlCol="0">
            <a:spAutoFit/>
          </a:bodyPr>
          <a:lstStyle/>
          <a:p>
            <a:pPr algn="r"/>
            <a:r>
              <a:rPr lang="en-US" sz="2000" dirty="0">
                <a:latin typeface="Arial" pitchFamily="34" charset="0"/>
                <a:cs typeface="Arial" pitchFamily="34" charset="0"/>
              </a:rPr>
              <a:t>Start of Filter-to-Waste</a:t>
            </a:r>
          </a:p>
        </p:txBody>
      </p:sp>
      <p:sp>
        <p:nvSpPr>
          <p:cNvPr id="17" name="Left Arrow 16"/>
          <p:cNvSpPr/>
          <p:nvPr/>
        </p:nvSpPr>
        <p:spPr>
          <a:xfrm rot="19071502">
            <a:off x="5033567" y="2411517"/>
            <a:ext cx="1723773" cy="196360"/>
          </a:xfrm>
          <a:prstGeom prst="leftArrow">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n-US" dirty="0"/>
          </a:p>
        </p:txBody>
      </p:sp>
      <p:sp>
        <p:nvSpPr>
          <p:cNvPr id="18" name="TextBox 17"/>
          <p:cNvSpPr txBox="1"/>
          <p:nvPr/>
        </p:nvSpPr>
        <p:spPr>
          <a:xfrm>
            <a:off x="6553200" y="1752600"/>
            <a:ext cx="1622961" cy="1015663"/>
          </a:xfrm>
          <a:prstGeom prst="rect">
            <a:avLst/>
          </a:prstGeom>
          <a:noFill/>
        </p:spPr>
        <p:txBody>
          <a:bodyPr wrap="square" rtlCol="0">
            <a:spAutoFit/>
          </a:bodyPr>
          <a:lstStyle/>
          <a:p>
            <a:r>
              <a:rPr lang="en-US" sz="2000" dirty="0">
                <a:latin typeface="Arial" pitchFamily="34" charset="0"/>
                <a:cs typeface="Arial" pitchFamily="34" charset="0"/>
              </a:rPr>
              <a:t>Filter-to-Waste (FTW) Spike</a:t>
            </a:r>
          </a:p>
        </p:txBody>
      </p:sp>
      <p:sp>
        <p:nvSpPr>
          <p:cNvPr id="19" name="TextBox 18"/>
          <p:cNvSpPr txBox="1"/>
          <p:nvPr/>
        </p:nvSpPr>
        <p:spPr>
          <a:xfrm>
            <a:off x="0" y="6035442"/>
            <a:ext cx="5715000" cy="461665"/>
          </a:xfrm>
          <a:prstGeom prst="rect">
            <a:avLst/>
          </a:prstGeom>
          <a:noFill/>
        </p:spPr>
        <p:txBody>
          <a:bodyPr wrap="square" rtlCol="0">
            <a:spAutoFit/>
          </a:bodyPr>
          <a:lstStyle/>
          <a:p>
            <a:pPr algn="ctr"/>
            <a:r>
              <a:rPr lang="en-US" b="1" dirty="0">
                <a:solidFill>
                  <a:srgbClr val="C00000"/>
                </a:solidFill>
                <a:latin typeface="Arial" pitchFamily="34" charset="0"/>
                <a:cs typeface="Arial" pitchFamily="34" charset="0"/>
              </a:rPr>
              <a:t>Total FTW Time of 60 Minutes</a:t>
            </a:r>
          </a:p>
        </p:txBody>
      </p:sp>
    </p:spTree>
    <p:extLst>
      <p:ext uri="{BB962C8B-B14F-4D97-AF65-F5344CB8AC3E}">
        <p14:creationId xmlns:p14="http://schemas.microsoft.com/office/powerpoint/2010/main" val="255739965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673100" y="533400"/>
            <a:ext cx="7772400" cy="914400"/>
          </a:xfrm>
        </p:spPr>
        <p:txBody>
          <a:bodyPr/>
          <a:lstStyle/>
          <a:p>
            <a:pPr eaLnBrk="1" hangingPunct="1">
              <a:defRPr/>
            </a:pPr>
            <a:r>
              <a:rPr lang="en-US" sz="3600" dirty="0"/>
              <a:t>Exercise – ETSW at 1 MGD Plant in Berry, Alabama</a:t>
            </a:r>
            <a:br>
              <a:rPr lang="en-US" sz="3600" dirty="0"/>
            </a:br>
            <a:endParaRPr lang="en-US" dirty="0"/>
          </a:p>
        </p:txBody>
      </p:sp>
      <p:sp>
        <p:nvSpPr>
          <p:cNvPr id="19459" name="Rectangle 3"/>
          <p:cNvSpPr>
            <a:spLocks noGrp="1" noChangeArrowheads="1"/>
          </p:cNvSpPr>
          <p:nvPr>
            <p:ph type="body" idx="1"/>
          </p:nvPr>
        </p:nvSpPr>
        <p:spPr>
          <a:xfrm>
            <a:off x="673100" y="1752600"/>
            <a:ext cx="8305800" cy="3962400"/>
          </a:xfrm>
        </p:spPr>
        <p:txBody>
          <a:bodyPr/>
          <a:lstStyle/>
          <a:p>
            <a:pPr eaLnBrk="1" hangingPunct="1">
              <a:spcAft>
                <a:spcPct val="20000"/>
              </a:spcAft>
            </a:pPr>
            <a:r>
              <a:rPr lang="en-US" sz="3200" dirty="0"/>
              <a:t>Post backwash spikes lead operators to want to try an extended terminal </a:t>
            </a:r>
            <a:r>
              <a:rPr lang="en-US" sz="3200" dirty="0" err="1"/>
              <a:t>subfluidization</a:t>
            </a:r>
            <a:r>
              <a:rPr lang="en-US" sz="3200" dirty="0"/>
              <a:t> wash (ETSW)</a:t>
            </a:r>
          </a:p>
          <a:p>
            <a:pPr eaLnBrk="1" hangingPunct="1">
              <a:spcAft>
                <a:spcPct val="20000"/>
              </a:spcAft>
            </a:pPr>
            <a:r>
              <a:rPr lang="en-US" sz="3200" dirty="0"/>
              <a:t>Develop a special study to evaluate the impact of ETSW.</a:t>
            </a:r>
            <a:endParaRPr lang="en-US" sz="3000" dirty="0"/>
          </a:p>
        </p:txBody>
      </p:sp>
    </p:spTree>
    <p:extLst>
      <p:ext uri="{BB962C8B-B14F-4D97-AF65-F5344CB8AC3E}">
        <p14:creationId xmlns:p14="http://schemas.microsoft.com/office/powerpoint/2010/main" val="248960393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4"/>
          <p:cNvSpPr>
            <a:spLocks noGrp="1" noChangeArrowheads="1"/>
          </p:cNvSpPr>
          <p:nvPr>
            <p:ph type="title"/>
          </p:nvPr>
        </p:nvSpPr>
        <p:spPr>
          <a:xfrm>
            <a:off x="457200" y="228600"/>
            <a:ext cx="8229600" cy="1143000"/>
          </a:xfrm>
        </p:spPr>
        <p:txBody>
          <a:bodyPr/>
          <a:lstStyle/>
          <a:p>
            <a:pPr eaLnBrk="1" hangingPunct="1">
              <a:defRPr/>
            </a:pPr>
            <a:r>
              <a:rPr lang="en-US" sz="4000" b="1" dirty="0"/>
              <a:t>ETSW Background &amp; Concepts</a:t>
            </a:r>
          </a:p>
        </p:txBody>
      </p:sp>
      <p:sp>
        <p:nvSpPr>
          <p:cNvPr id="6146" name="Rectangle 3"/>
          <p:cNvSpPr>
            <a:spLocks noGrp="1" noChangeArrowheads="1"/>
          </p:cNvSpPr>
          <p:nvPr>
            <p:ph idx="1"/>
          </p:nvPr>
        </p:nvSpPr>
        <p:spPr>
          <a:xfrm>
            <a:off x="381000" y="1371600"/>
            <a:ext cx="8382000" cy="4876800"/>
          </a:xfrm>
        </p:spPr>
        <p:txBody>
          <a:bodyPr>
            <a:normAutofit lnSpcReduction="10000"/>
          </a:bodyPr>
          <a:lstStyle/>
          <a:p>
            <a:pPr eaLnBrk="1" hangingPunct="1">
              <a:lnSpc>
                <a:spcPct val="110000"/>
              </a:lnSpc>
              <a:spcBef>
                <a:spcPts val="0"/>
              </a:spcBef>
              <a:spcAft>
                <a:spcPts val="0"/>
              </a:spcAft>
            </a:pPr>
            <a:r>
              <a:rPr lang="en-US" sz="2800" dirty="0"/>
              <a:t>ETSW is a filter backwash technique that involves extending the normal backwash duration at </a:t>
            </a:r>
            <a:r>
              <a:rPr lang="en-US" sz="2800" u="sng" dirty="0"/>
              <a:t>a subfluidization flow rate</a:t>
            </a:r>
            <a:r>
              <a:rPr lang="en-US" sz="2800" dirty="0"/>
              <a:t> for an amount of time sufficient to move </a:t>
            </a:r>
            <a:r>
              <a:rPr lang="en-US" sz="2800" u="sng" dirty="0"/>
              <a:t>one theoretical filter-volume</a:t>
            </a:r>
            <a:r>
              <a:rPr lang="en-US" sz="2800" dirty="0"/>
              <a:t> of water through the filter box.</a:t>
            </a:r>
          </a:p>
          <a:p>
            <a:pPr marL="400050" lvl="1" indent="0" eaLnBrk="1" hangingPunct="1">
              <a:spcBef>
                <a:spcPts val="1200"/>
              </a:spcBef>
              <a:spcAft>
                <a:spcPts val="1800"/>
              </a:spcAft>
              <a:buNone/>
            </a:pPr>
            <a:r>
              <a:rPr lang="en-US" sz="1800" i="1" dirty="0"/>
              <a:t>(reported by Amburgey, 12/03 AWWA Journal)</a:t>
            </a:r>
            <a:endParaRPr lang="en-US" sz="2200" i="1" dirty="0"/>
          </a:p>
          <a:p>
            <a:pPr eaLnBrk="1" hangingPunct="1">
              <a:spcBef>
                <a:spcPts val="1200"/>
              </a:spcBef>
              <a:spcAft>
                <a:spcPts val="1800"/>
              </a:spcAft>
            </a:pPr>
            <a:r>
              <a:rPr lang="en-US" sz="2800" dirty="0"/>
              <a:t>The intent of ETSW is to remove the backwash remnant particles normally left within and above the media following backwash, preventing their passage into the finished water supply.</a:t>
            </a:r>
          </a:p>
        </p:txBody>
      </p:sp>
      <p:sp>
        <p:nvSpPr>
          <p:cNvPr id="6148" name="Rectangle 5"/>
          <p:cNvSpPr>
            <a:spLocks noChangeArrowheads="1"/>
          </p:cNvSpPr>
          <p:nvPr/>
        </p:nvSpPr>
        <p:spPr bwMode="auto">
          <a:xfrm>
            <a:off x="914400" y="48006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FontTx/>
              <a:buChar char="•"/>
            </a:pPr>
            <a:endParaRPr lang="en-US" sz="3200" dirty="0"/>
          </a:p>
        </p:txBody>
      </p:sp>
    </p:spTree>
    <p:extLst>
      <p:ext uri="{BB962C8B-B14F-4D97-AF65-F5344CB8AC3E}">
        <p14:creationId xmlns:p14="http://schemas.microsoft.com/office/powerpoint/2010/main" val="236004704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914400"/>
          </a:xfrm>
        </p:spPr>
        <p:txBody>
          <a:bodyPr/>
          <a:lstStyle/>
          <a:p>
            <a:r>
              <a:rPr lang="en-US" dirty="0"/>
              <a:t>ETSW Mechanisms</a:t>
            </a:r>
          </a:p>
        </p:txBody>
      </p:sp>
      <p:sp>
        <p:nvSpPr>
          <p:cNvPr id="3" name="Content Placeholder 2"/>
          <p:cNvSpPr>
            <a:spLocks noGrp="1"/>
          </p:cNvSpPr>
          <p:nvPr>
            <p:ph idx="1"/>
          </p:nvPr>
        </p:nvSpPr>
        <p:spPr>
          <a:xfrm>
            <a:off x="800100" y="1447800"/>
            <a:ext cx="7620000" cy="4724400"/>
          </a:xfrm>
        </p:spPr>
        <p:txBody>
          <a:bodyPr/>
          <a:lstStyle/>
          <a:p>
            <a:pPr>
              <a:spcBef>
                <a:spcPts val="600"/>
              </a:spcBef>
              <a:spcAft>
                <a:spcPts val="1800"/>
              </a:spcAft>
            </a:pPr>
            <a:r>
              <a:rPr lang="en-US" sz="2800" dirty="0"/>
              <a:t>Incremental decrease in backwash allows the bed to settle more slowly (dislodges fewer remnant particles).</a:t>
            </a:r>
          </a:p>
          <a:p>
            <a:pPr>
              <a:spcBef>
                <a:spcPts val="600"/>
              </a:spcBef>
              <a:spcAft>
                <a:spcPts val="1800"/>
              </a:spcAft>
            </a:pPr>
            <a:r>
              <a:rPr lang="en-US" sz="2800" dirty="0"/>
              <a:t>Media restratification moves more small grains to top of the bed, creating a lower porosity layer.</a:t>
            </a:r>
          </a:p>
          <a:p>
            <a:pPr>
              <a:spcBef>
                <a:spcPts val="600"/>
              </a:spcBef>
              <a:spcAft>
                <a:spcPts val="1800"/>
              </a:spcAft>
            </a:pPr>
            <a:r>
              <a:rPr lang="en-US" sz="2800" dirty="0"/>
              <a:t>Most of the dislodged remnant particles are removed from filter box at low flow rate.</a:t>
            </a:r>
          </a:p>
          <a:p>
            <a:endParaRPr lang="en-US" dirty="0"/>
          </a:p>
        </p:txBody>
      </p:sp>
    </p:spTree>
    <p:extLst>
      <p:ext uri="{BB962C8B-B14F-4D97-AF65-F5344CB8AC3E}">
        <p14:creationId xmlns:p14="http://schemas.microsoft.com/office/powerpoint/2010/main" val="303085845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673100" y="533400"/>
            <a:ext cx="7772400" cy="914400"/>
          </a:xfrm>
        </p:spPr>
        <p:txBody>
          <a:bodyPr/>
          <a:lstStyle/>
          <a:p>
            <a:pPr eaLnBrk="1" hangingPunct="1">
              <a:defRPr/>
            </a:pPr>
            <a:r>
              <a:rPr lang="en-US" sz="3600" dirty="0"/>
              <a:t>Exercise - ETSW</a:t>
            </a:r>
            <a:br>
              <a:rPr lang="en-US" sz="3600" dirty="0"/>
            </a:br>
            <a:endParaRPr lang="en-US" dirty="0"/>
          </a:p>
        </p:txBody>
      </p:sp>
      <p:sp>
        <p:nvSpPr>
          <p:cNvPr id="19459" name="Rectangle 3"/>
          <p:cNvSpPr>
            <a:spLocks noGrp="1" noChangeArrowheads="1"/>
          </p:cNvSpPr>
          <p:nvPr>
            <p:ph type="body" idx="1"/>
          </p:nvPr>
        </p:nvSpPr>
        <p:spPr>
          <a:xfrm>
            <a:off x="673100" y="1371600"/>
            <a:ext cx="8305800" cy="4876800"/>
          </a:xfrm>
        </p:spPr>
        <p:txBody>
          <a:bodyPr/>
          <a:lstStyle/>
          <a:p>
            <a:pPr marL="0" indent="0" eaLnBrk="1" hangingPunct="1">
              <a:spcAft>
                <a:spcPct val="20000"/>
              </a:spcAft>
              <a:buNone/>
            </a:pPr>
            <a:r>
              <a:rPr lang="en-US" sz="3000" dirty="0"/>
              <a:t>How would you complete the table below?</a:t>
            </a:r>
          </a:p>
          <a:p>
            <a:pPr marL="0" indent="0" eaLnBrk="1" hangingPunct="1">
              <a:spcAft>
                <a:spcPct val="20000"/>
              </a:spcAft>
              <a:buNone/>
            </a:pPr>
            <a:endParaRPr lang="en-US" sz="3000" dirty="0"/>
          </a:p>
        </p:txBody>
      </p:sp>
      <p:graphicFrame>
        <p:nvGraphicFramePr>
          <p:cNvPr id="2" name="Table 1"/>
          <p:cNvGraphicFramePr>
            <a:graphicFrameLocks noGrp="1"/>
          </p:cNvGraphicFramePr>
          <p:nvPr>
            <p:extLst>
              <p:ext uri="{D42A27DB-BD31-4B8C-83A1-F6EECF244321}">
                <p14:modId xmlns:p14="http://schemas.microsoft.com/office/powerpoint/2010/main" val="1986459253"/>
              </p:ext>
            </p:extLst>
          </p:nvPr>
        </p:nvGraphicFramePr>
        <p:xfrm>
          <a:off x="304800" y="2057400"/>
          <a:ext cx="8674100" cy="3581400"/>
        </p:xfrm>
        <a:graphic>
          <a:graphicData uri="http://schemas.openxmlformats.org/drawingml/2006/table">
            <a:tbl>
              <a:tblPr firstRow="1" bandRow="1">
                <a:tableStyleId>{5C22544A-7EE6-4342-B048-85BDC9FD1C3A}</a:tableStyleId>
              </a:tblPr>
              <a:tblGrid>
                <a:gridCol w="3237611">
                  <a:extLst>
                    <a:ext uri="{9D8B030D-6E8A-4147-A177-3AD203B41FA5}">
                      <a16:colId xmlns:a16="http://schemas.microsoft.com/office/drawing/2014/main" val="20000"/>
                    </a:ext>
                  </a:extLst>
                </a:gridCol>
                <a:gridCol w="5436489">
                  <a:extLst>
                    <a:ext uri="{9D8B030D-6E8A-4147-A177-3AD203B41FA5}">
                      <a16:colId xmlns:a16="http://schemas.microsoft.com/office/drawing/2014/main" val="20001"/>
                    </a:ext>
                  </a:extLst>
                </a:gridCol>
              </a:tblGrid>
              <a:tr h="294640">
                <a:tc>
                  <a:txBody>
                    <a:bodyPr/>
                    <a:lstStyle/>
                    <a:p>
                      <a:r>
                        <a:rPr lang="en-US" dirty="0">
                          <a:solidFill>
                            <a:srgbClr val="005595"/>
                          </a:solidFill>
                        </a:rPr>
                        <a:t>ETSW</a:t>
                      </a:r>
                      <a:r>
                        <a:rPr lang="en-US" baseline="0" dirty="0">
                          <a:solidFill>
                            <a:srgbClr val="005595"/>
                          </a:solidFill>
                        </a:rPr>
                        <a:t> Special Study</a:t>
                      </a:r>
                      <a:endParaRPr lang="en-US" dirty="0">
                        <a:solidFill>
                          <a:srgbClr val="005595"/>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dirty="0">
                          <a:solidFill>
                            <a:srgbClr val="005595"/>
                          </a:solidFill>
                        </a:rPr>
                        <a:t>October 2015</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43560">
                <a:tc>
                  <a:txBody>
                    <a:bodyPr/>
                    <a:lstStyle/>
                    <a:p>
                      <a:pPr algn="r"/>
                      <a:r>
                        <a:rPr lang="en-US" dirty="0"/>
                        <a:t>Hypothesis: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533400">
                <a:tc>
                  <a:txBody>
                    <a:bodyPr/>
                    <a:lstStyle/>
                    <a:p>
                      <a:pPr algn="r"/>
                      <a:r>
                        <a:rPr lang="en-US" dirty="0"/>
                        <a:t>Approach and resources: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533400">
                <a:tc>
                  <a:txBody>
                    <a:bodyPr/>
                    <a:lstStyle/>
                    <a:p>
                      <a:pPr algn="r"/>
                      <a:r>
                        <a:rPr lang="en-US" dirty="0"/>
                        <a:t>Duration of study: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538480">
                <a:tc>
                  <a:txBody>
                    <a:bodyPr/>
                    <a:lstStyle/>
                    <a:p>
                      <a:pPr algn="r"/>
                      <a:r>
                        <a:rPr lang="en-US" dirty="0"/>
                        <a:t>Expected results: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533400">
                <a:tc>
                  <a:txBody>
                    <a:bodyPr/>
                    <a:lstStyle/>
                    <a:p>
                      <a:pPr algn="r"/>
                      <a:r>
                        <a:rPr lang="en-US" dirty="0"/>
                        <a:t>Summary and conclusions: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533400">
                <a:tc>
                  <a:txBody>
                    <a:bodyPr/>
                    <a:lstStyle/>
                    <a:p>
                      <a:pPr algn="r"/>
                      <a:r>
                        <a:rPr lang="en-US" dirty="0"/>
                        <a:t>Implementation: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872206487"/>
      </p:ext>
    </p:extLst>
  </p:cSld>
  <p:clrMapOvr>
    <a:masterClrMapping/>
  </p:clrMapOvr>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https://stage.oregon.gov/oha/PH/HEALTHYENVIRONMENTS/DRINKINGWATER/OPERATIONS/TREATMENT/Documents/swcf/cfdf-part3.pptx</Url>
      <Description>Title Page</Description>
    </URL>
    <PublishingStartDate xmlns="http://schemas.microsoft.com/sharepoint/v3" xsi:nil="true"/>
    <PublishingExpirationDate xmlns="http://schemas.microsoft.com/sharepoint/v3" xsi:nil="true"/>
    <IASubtopic xmlns="59da1016-2a1b-4f8a-9768-d7a4932f6f16">Clean Water</IASubtopic>
    <DocumentExpirationDate xmlns="59da1016-2a1b-4f8a-9768-d7a4932f6f16">2017-12-31T08:00:00+00:00</DocumentExpirationDate>
    <Meta_x0020_Keywords xmlns="abea9615-3794-44b8-8b8e-5d26d68e1695" xsi:nil="true"/>
    <IACategory xmlns="59da1016-2a1b-4f8a-9768-d7a4932f6f16">Public Health</IACategory>
    <Meta_x0020_Description xmlns="abea9615-3794-44b8-8b8e-5d26d68e1695" xsi:nil="true"/>
    <IATopic xmlns="59da1016-2a1b-4f8a-9768-d7a4932f6f16">Public Health - Environment</IATopic>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D579EEF6A49004CA45435790CC987AB" ma:contentTypeVersion="20" ma:contentTypeDescription="Create a new document." ma:contentTypeScope="" ma:versionID="7e29e85fed85872ff3b96aa8a3acccc1">
  <xsd:schema xmlns:xsd="http://www.w3.org/2001/XMLSchema" xmlns:xs="http://www.w3.org/2001/XMLSchema" xmlns:p="http://schemas.microsoft.com/office/2006/metadata/properties" xmlns:ns1="http://schemas.microsoft.com/sharepoint/v3" xmlns:ns2="59da1016-2a1b-4f8a-9768-d7a4932f6f16" xmlns:ns3="abea9615-3794-44b8-8b8e-5d26d68e1695" targetNamespace="http://schemas.microsoft.com/office/2006/metadata/properties" ma:root="true" ma:fieldsID="ba2d8bacc7e4d804fb9e6a4ec9d78b15" ns1:_="" ns2:_="" ns3:_="">
    <xsd:import namespace="http://schemas.microsoft.com/sharepoint/v3"/>
    <xsd:import namespace="59da1016-2a1b-4f8a-9768-d7a4932f6f16"/>
    <xsd:import namespace="abea9615-3794-44b8-8b8e-5d26d68e169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bea9615-3794-44b8-8b8e-5d26d68e169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0087DA9-025F-46AF-9359-983D28801C19}">
  <ds:schemaRefs>
    <ds:schemaRef ds:uri="http://purl.org/dc/terms/"/>
    <ds:schemaRef ds:uri="http://schemas.microsoft.com/office/infopath/2007/PartnerControls"/>
    <ds:schemaRef ds:uri="http://schemas.microsoft.com/office/2006/documentManagement/types"/>
    <ds:schemaRef ds:uri="http://purl.org/dc/elements/1.1/"/>
    <ds:schemaRef ds:uri="http://schemas.microsoft.com/office/2006/metadata/properties"/>
    <ds:schemaRef ds:uri="abea9615-3794-44b8-8b8e-5d26d68e1695"/>
    <ds:schemaRef ds:uri="http://schemas.microsoft.com/sharepoint/v3"/>
    <ds:schemaRef ds:uri="http://schemas.openxmlformats.org/package/2006/metadata/core-properties"/>
    <ds:schemaRef ds:uri="59da1016-2a1b-4f8a-9768-d7a4932f6f16"/>
    <ds:schemaRef ds:uri="http://www.w3.org/XML/1998/namespace"/>
    <ds:schemaRef ds:uri="http://purl.org/dc/dcmitype/"/>
  </ds:schemaRefs>
</ds:datastoreItem>
</file>

<file path=customXml/itemProps2.xml><?xml version="1.0" encoding="utf-8"?>
<ds:datastoreItem xmlns:ds="http://schemas.openxmlformats.org/officeDocument/2006/customXml" ds:itemID="{A46639C2-591E-479D-9A13-ED2340B7372B}">
  <ds:schemaRefs>
    <ds:schemaRef ds:uri="http://schemas.microsoft.com/sharepoint/v3/contenttype/forms"/>
  </ds:schemaRefs>
</ds:datastoreItem>
</file>

<file path=customXml/itemProps3.xml><?xml version="1.0" encoding="utf-8"?>
<ds:datastoreItem xmlns:ds="http://schemas.openxmlformats.org/officeDocument/2006/customXml" ds:itemID="{50FE4F7D-D216-4576-B94A-0F974BE41C9C}"/>
</file>

<file path=docProps/app.xml><?xml version="1.0" encoding="utf-8"?>
<Properties xmlns="http://schemas.openxmlformats.org/officeDocument/2006/extended-properties" xmlns:vt="http://schemas.openxmlformats.org/officeDocument/2006/docPropsVTypes">
  <Template/>
  <TotalTime>18701</TotalTime>
  <Words>7973</Words>
  <Application>Microsoft Office PowerPoint</Application>
  <PresentationFormat>On-screen Show (4:3)</PresentationFormat>
  <Paragraphs>1012</Paragraphs>
  <Slides>146</Slides>
  <Notes>146</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2</vt:i4>
      </vt:variant>
      <vt:variant>
        <vt:lpstr>Slide Titles</vt:lpstr>
      </vt:variant>
      <vt:variant>
        <vt:i4>146</vt:i4>
      </vt:variant>
    </vt:vector>
  </HeadingPairs>
  <TitlesOfParts>
    <vt:vector size="159" baseType="lpstr">
      <vt:lpstr>Arial</vt:lpstr>
      <vt:lpstr>Arial Narrow</vt:lpstr>
      <vt:lpstr>Calibri</vt:lpstr>
      <vt:lpstr>Corbel</vt:lpstr>
      <vt:lpstr>Tahoma</vt:lpstr>
      <vt:lpstr>Times</vt:lpstr>
      <vt:lpstr>Times New Roman</vt:lpstr>
      <vt:lpstr>Univers</vt:lpstr>
      <vt:lpstr>Univers (W1)</vt:lpstr>
      <vt:lpstr>Wingdings</vt:lpstr>
      <vt:lpstr>Custom Design</vt:lpstr>
      <vt:lpstr>Chart</vt:lpstr>
      <vt:lpstr>Document</vt:lpstr>
      <vt:lpstr>Class Outline</vt:lpstr>
      <vt:lpstr>Clarification/Sedimentation (Conventional Filtration)</vt:lpstr>
      <vt:lpstr>Clarification Objectives  (Conventional Filtration)</vt:lpstr>
      <vt:lpstr>Clarification (Conventional Plants)</vt:lpstr>
      <vt:lpstr>Clarification (Conventional Plants)</vt:lpstr>
      <vt:lpstr>Sedimentation Basins</vt:lpstr>
      <vt:lpstr>Sedimentation – Basins (radial flow)</vt:lpstr>
      <vt:lpstr>Tube and Plate Settlers</vt:lpstr>
      <vt:lpstr>Plate Settlers</vt:lpstr>
      <vt:lpstr>Plate Settlers – City of Corvallis (2006)</vt:lpstr>
      <vt:lpstr>Tube Settlers</vt:lpstr>
      <vt:lpstr>Tube Settlers</vt:lpstr>
      <vt:lpstr>Tube Settlers</vt:lpstr>
      <vt:lpstr>Tube Settlers</vt:lpstr>
      <vt:lpstr>Solids Contact Clarifiers</vt:lpstr>
      <vt:lpstr>Solids Contact Clarifiers</vt:lpstr>
      <vt:lpstr>Sludge Blanket Clarifiers</vt:lpstr>
      <vt:lpstr>Dissolved Air Floatation</vt:lpstr>
      <vt:lpstr>Sand Ballasted Flocculation</vt:lpstr>
      <vt:lpstr>Contact Adsorption Clarifiers</vt:lpstr>
      <vt:lpstr>Contact Adsorption Clarifier</vt:lpstr>
      <vt:lpstr>Contact Adsorption Clarifier</vt:lpstr>
      <vt:lpstr>Contact Adsorption Clarifier</vt:lpstr>
      <vt:lpstr>Clarification Optimization Objectives</vt:lpstr>
      <vt:lpstr>Example Data For Plant With Uncontrolled Settled Water Turbidity</vt:lpstr>
      <vt:lpstr>1) The objective is to provide multiple barriers for pathogen removal – this performance relies heavily on the filters.  2) Could the good filter performance be due to a low filter loading rate (gpm/sf).  What will happen when flow through the plant increases?  3) What will happen if there is a heavy rainfall or flooding? Will the filters continue to meet 0.1 NTU when raw water turbidity spikes? </vt:lpstr>
      <vt:lpstr>Sedimentation Optimization  Possible Special Studies</vt:lpstr>
      <vt:lpstr>Optimization Goals for Settled Water Turbidity</vt:lpstr>
      <vt:lpstr>Class Outline</vt:lpstr>
      <vt:lpstr>Conventional and direct filtration</vt:lpstr>
      <vt:lpstr>PowerPoint Presentation</vt:lpstr>
      <vt:lpstr>Typical Filter “Box”</vt:lpstr>
      <vt:lpstr>Media</vt:lpstr>
      <vt:lpstr>Media</vt:lpstr>
      <vt:lpstr>Conventional and direct filtration</vt:lpstr>
      <vt:lpstr>Conventional and direct filtration</vt:lpstr>
      <vt:lpstr>Conventional and direct filtration</vt:lpstr>
      <vt:lpstr>Conventional and direct filtration</vt:lpstr>
      <vt:lpstr>Conventional and direct filtration</vt:lpstr>
      <vt:lpstr>Conventional and direct filtration</vt:lpstr>
      <vt:lpstr>Filtration Optimization Objectives</vt:lpstr>
      <vt:lpstr>PowerPoint Presentation</vt:lpstr>
      <vt:lpstr>Optimization Goals for Filter Effluent Turbidity</vt:lpstr>
      <vt:lpstr>Filtration Optimization Lowering Filter Effluent Turbidity</vt:lpstr>
      <vt:lpstr>Example Data Showing Turbidity Spike Control Problem</vt:lpstr>
      <vt:lpstr>Filtration Optimization Spike Control During Routine Operation</vt:lpstr>
      <vt:lpstr>Filtration Optimization Spike Control During Routine Operation (cont.)</vt:lpstr>
      <vt:lpstr>Example Data For Post Backwash Turbidity Spike Control Problem</vt:lpstr>
      <vt:lpstr>Filtration Optimization Spike Control Following Backwash</vt:lpstr>
      <vt:lpstr>Filtration Optimization Spike Control Following Backwash (cont.)</vt:lpstr>
      <vt:lpstr>Class Outline</vt:lpstr>
      <vt:lpstr>Class Outline</vt:lpstr>
      <vt:lpstr>Optimizing Backwash</vt:lpstr>
      <vt:lpstr>Optimizing Backwash</vt:lpstr>
      <vt:lpstr>Optimization Studies - Backwash</vt:lpstr>
      <vt:lpstr>Backwash Trough Turbidity Profile</vt:lpstr>
      <vt:lpstr>Backwash Trough Turbidity</vt:lpstr>
      <vt:lpstr>Measuring Bed Expansion During Backwash</vt:lpstr>
      <vt:lpstr>Bed Expansion</vt:lpstr>
      <vt:lpstr>Bed Expansion</vt:lpstr>
      <vt:lpstr>Bed Expansion</vt:lpstr>
      <vt:lpstr>Graph of Bed Expansion Results</vt:lpstr>
      <vt:lpstr>Other Observations During Backwash</vt:lpstr>
      <vt:lpstr>Other Observations During Backwash</vt:lpstr>
      <vt:lpstr>Other Observations During Backwash</vt:lpstr>
      <vt:lpstr>Other Observations During Backwash</vt:lpstr>
      <vt:lpstr>Other Observations During Backwash</vt:lpstr>
      <vt:lpstr>Filter-to-waste Turbidity</vt:lpstr>
      <vt:lpstr>Verify Plant Flows</vt:lpstr>
      <vt:lpstr>PowerPoint Presentation</vt:lpstr>
      <vt:lpstr>Process control is in your control</vt:lpstr>
      <vt:lpstr>Process control is key to a capable plant</vt:lpstr>
      <vt:lpstr>Priority-Setting</vt:lpstr>
      <vt:lpstr>Operational guidelines are an important tool</vt:lpstr>
      <vt:lpstr>Sampling Guideline</vt:lpstr>
      <vt:lpstr>PowerPoint Presentation</vt:lpstr>
      <vt:lpstr>Special Study Format “The Scientific Method”</vt:lpstr>
      <vt:lpstr>Special Study Approach</vt:lpstr>
      <vt:lpstr>Special Study Approach (cont.)</vt:lpstr>
      <vt:lpstr>Special Study Approach (cont.)</vt:lpstr>
      <vt:lpstr>Special Study Approach (cont.)</vt:lpstr>
      <vt:lpstr>Special Study Example – Post Backwash Spikes   </vt:lpstr>
      <vt:lpstr>Special Study Example – Post backwash spikes   </vt:lpstr>
      <vt:lpstr>Special Study Example – Post Backwash Spikes   </vt:lpstr>
      <vt:lpstr>Special Study Example – Post backwash spikes   </vt:lpstr>
      <vt:lpstr>Special Study Example – Coagulation   </vt:lpstr>
      <vt:lpstr>Special Study Example – Coagulation   </vt:lpstr>
      <vt:lpstr>Special Study Example – Coagulation   </vt:lpstr>
      <vt:lpstr>Special Study Example – Coagulation   </vt:lpstr>
      <vt:lpstr>Special Study Example – Coagulation   </vt:lpstr>
      <vt:lpstr>Special Study Example – Coagulation   </vt:lpstr>
      <vt:lpstr>Special Study Example – Coagulation   </vt:lpstr>
      <vt:lpstr>Exercise –   1 MGD Plant in Berry, Alabama </vt:lpstr>
      <vt:lpstr>Exercise – Berry, AL   </vt:lpstr>
      <vt:lpstr>Exercise – Berry, AL   </vt:lpstr>
      <vt:lpstr>Exercise – ETSW at 1 MGD Plant in Berry, Alabama </vt:lpstr>
      <vt:lpstr>ETSW Background &amp; Concepts</vt:lpstr>
      <vt:lpstr>ETSW Mechanisms</vt:lpstr>
      <vt:lpstr>Exercise - ETSW </vt:lpstr>
      <vt:lpstr>Exercise - ETSW </vt:lpstr>
      <vt:lpstr>Exercise - ETSW </vt:lpstr>
      <vt:lpstr>ETSW Technique Measurements and Calculations</vt:lpstr>
      <vt:lpstr>Example ETSW Calculations</vt:lpstr>
      <vt:lpstr>Exercise - ETSW </vt:lpstr>
      <vt:lpstr>Exercise - ETSW </vt:lpstr>
      <vt:lpstr>Exercise – Berry, AL   </vt:lpstr>
      <vt:lpstr>Exercise – Berry, AL – results with second low wash extended to 465 s</vt:lpstr>
      <vt:lpstr>Example – Berry, AL</vt:lpstr>
      <vt:lpstr>Exercise – Berry, AL   </vt:lpstr>
      <vt:lpstr>Example – Berry, AL</vt:lpstr>
      <vt:lpstr>Example – Berry, AL</vt:lpstr>
      <vt:lpstr>ETSW Benefits</vt:lpstr>
      <vt:lpstr>ETSW Benefits</vt:lpstr>
      <vt:lpstr>ETSW Benefits</vt:lpstr>
      <vt:lpstr>Impacts of Special Study Approach</vt:lpstr>
      <vt:lpstr>Optimization Summary</vt:lpstr>
      <vt:lpstr>Homework!</vt:lpstr>
      <vt:lpstr>Don’t ignore tanks/reservoirs/clearwells!          City of Sheridan, 2008</vt:lpstr>
      <vt:lpstr>Ensure vents have adequate screens  Clatskanie, 2014</vt:lpstr>
      <vt:lpstr>Screened Vents        Clatskanie, 2014       Sheridan, 2011 </vt:lpstr>
      <vt:lpstr>Screened Vent - #24 mesh (stainless)</vt:lpstr>
      <vt:lpstr>Inadequate Screened Vent   </vt:lpstr>
      <vt:lpstr>Vent allows aspiration…  Tanks can aspirate contaminants through vent if too close to a surface</vt:lpstr>
      <vt:lpstr>Allow adequate offset of vent…  Hopefully this vent isn’t close enough to aspirate debris from this pile of dead flies…</vt:lpstr>
      <vt:lpstr>Protected Overflow                                                    “Duck Bill”                                                 Sheridan, 2011         </vt:lpstr>
      <vt:lpstr>Unprotected overflow clogged with dead mice…                             </vt:lpstr>
      <vt:lpstr>Protected Overflow                             </vt:lpstr>
      <vt:lpstr>Physical separation from ground surface prevents animals from gaining access and contaminants from being aspirated…                            </vt:lpstr>
      <vt:lpstr>Separate drain from overflow piping                           </vt:lpstr>
      <vt:lpstr>Separate drain from overflow piping                           </vt:lpstr>
      <vt:lpstr>Recommendations for Tanks/Reservoirs/Clearwells                             </vt:lpstr>
      <vt:lpstr>Watertight Hatch (keep gutter drains clear of debris)                              </vt:lpstr>
      <vt:lpstr> What happens when gutter drains clog?                             </vt:lpstr>
      <vt:lpstr>Hatch should be rodent proof  (keep gutter drains screened)                            </vt:lpstr>
      <vt:lpstr>Hatch should be locked…  unlike these!</vt:lpstr>
      <vt:lpstr>Curbing, lock, and “shoebox” style overlapping lid work best and are required for new tanks</vt:lpstr>
      <vt:lpstr>Don’t forget about security  How many think this tank was secure?                      </vt:lpstr>
      <vt:lpstr>Don’t forget about security  How many think this tank was secure?        Animal trail found under the fence                      </vt:lpstr>
      <vt:lpstr>Don’t forget about safety  Great for safety – not sure how secure though??                            </vt:lpstr>
      <vt:lpstr>For more information…</vt:lpstr>
      <vt:lpstr>For more information…</vt:lpstr>
      <vt:lpstr>For more information…</vt:lpstr>
      <vt:lpstr>For more information…</vt:lpstr>
      <vt:lpstr>Conclusion</vt:lpstr>
      <vt:lpstr>Homework Reminder</vt:lpstr>
      <vt:lpstr>Thank You!!</vt:lpstr>
    </vt:vector>
  </TitlesOfParts>
  <Company>Joe's World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Class Outline</dc:title>
  <dc:creator>Joe B</dc:creator>
  <cp:lastModifiedBy>Hofeld Evan E</cp:lastModifiedBy>
  <cp:revision>570</cp:revision>
  <cp:lastPrinted>2016-05-21T00:55:32Z</cp:lastPrinted>
  <dcterms:created xsi:type="dcterms:W3CDTF">2010-08-23T12:44:57Z</dcterms:created>
  <dcterms:modified xsi:type="dcterms:W3CDTF">2024-03-22T23:06:27Z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orkflowChangePath">
    <vt:lpwstr>54418e35-80e0-4c72-927b-897eb70bb29c,3;54418e35-80e0-4c72-927b-897eb70bb29c,5;54418e35-80e0-4c72-927b-897eb70bb29c,7;</vt:lpwstr>
  </property>
  <property fmtid="{D5CDD505-2E9C-101B-9397-08002B2CF9AE}" pid="3" name="ContentTypeId">
    <vt:lpwstr>0x0101004D579EEF6A49004CA45435790CC987AB</vt:lpwstr>
  </property>
  <property fmtid="{D5CDD505-2E9C-101B-9397-08002B2CF9AE}" pid="4" name="Order">
    <vt:r8>7900</vt:r8>
  </property>
  <property fmtid="{D5CDD505-2E9C-101B-9397-08002B2CF9AE}" pid="5" name="MSIP_Label_ebdd6eeb-0dd0-4927-947e-a759f08fcf55_Enabled">
    <vt:lpwstr>true</vt:lpwstr>
  </property>
  <property fmtid="{D5CDD505-2E9C-101B-9397-08002B2CF9AE}" pid="6" name="MSIP_Label_ebdd6eeb-0dd0-4927-947e-a759f08fcf55_SetDate">
    <vt:lpwstr>2024-02-29T01:49:47Z</vt:lpwstr>
  </property>
  <property fmtid="{D5CDD505-2E9C-101B-9397-08002B2CF9AE}" pid="7" name="MSIP_Label_ebdd6eeb-0dd0-4927-947e-a759f08fcf55_Method">
    <vt:lpwstr>Privileged</vt:lpwstr>
  </property>
  <property fmtid="{D5CDD505-2E9C-101B-9397-08002B2CF9AE}" pid="8" name="MSIP_Label_ebdd6eeb-0dd0-4927-947e-a759f08fcf55_Name">
    <vt:lpwstr>Level 1 - Published (Items)</vt:lpwstr>
  </property>
  <property fmtid="{D5CDD505-2E9C-101B-9397-08002B2CF9AE}" pid="9" name="MSIP_Label_ebdd6eeb-0dd0-4927-947e-a759f08fcf55_SiteId">
    <vt:lpwstr>658e63e8-8d39-499c-8f48-13adc9452f4c</vt:lpwstr>
  </property>
  <property fmtid="{D5CDD505-2E9C-101B-9397-08002B2CF9AE}" pid="10" name="MSIP_Label_ebdd6eeb-0dd0-4927-947e-a759f08fcf55_ActionId">
    <vt:lpwstr>e28ded26-fdac-42bf-bb71-436fa5dcf660</vt:lpwstr>
  </property>
  <property fmtid="{D5CDD505-2E9C-101B-9397-08002B2CF9AE}" pid="11" name="MSIP_Label_ebdd6eeb-0dd0-4927-947e-a759f08fcf55_ContentBits">
    <vt:lpwstr>0</vt:lpwstr>
  </property>
</Properties>
</file>